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575" r:id="rId3"/>
    <p:sldId id="576" r:id="rId5"/>
    <p:sldId id="313" r:id="rId6"/>
    <p:sldId id="321" r:id="rId7"/>
    <p:sldId id="648" r:id="rId8"/>
    <p:sldId id="578" r:id="rId9"/>
    <p:sldId id="311" r:id="rId10"/>
    <p:sldId id="586" r:id="rId11"/>
    <p:sldId id="619" r:id="rId12"/>
    <p:sldId id="579" r:id="rId13"/>
    <p:sldId id="580" r:id="rId14"/>
    <p:sldId id="581" r:id="rId15"/>
    <p:sldId id="303" r:id="rId16"/>
    <p:sldId id="582" r:id="rId17"/>
    <p:sldId id="647" r:id="rId18"/>
    <p:sldId id="583" r:id="rId19"/>
    <p:sldId id="618" r:id="rId20"/>
    <p:sldId id="617" r:id="rId21"/>
    <p:sldId id="572" r:id="rId22"/>
    <p:sldId id="256" r:id="rId23"/>
    <p:sldId id="318" r:id="rId24"/>
    <p:sldId id="320" r:id="rId25"/>
    <p:sldId id="492" r:id="rId26"/>
    <p:sldId id="322" r:id="rId27"/>
    <p:sldId id="309" r:id="rId28"/>
    <p:sldId id="568" r:id="rId29"/>
    <p:sldId id="317" r:id="rId30"/>
    <p:sldId id="460" r:id="rId31"/>
    <p:sldId id="305" r:id="rId32"/>
    <p:sldId id="571" r:id="rId33"/>
    <p:sldId id="378" r:id="rId34"/>
    <p:sldId id="573" r:id="rId35"/>
    <p:sldId id="493" r:id="rId36"/>
    <p:sldId id="494" r:id="rId37"/>
    <p:sldId id="588" r:id="rId38"/>
    <p:sldId id="283" r:id="rId39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微软雅黑" panose="020B0503020204020204" pitchFamily="34" charset="-122"/>
      <p:regular r:id="rId48"/>
    </p:embeddedFont>
    <p:embeddedFont>
      <p:font typeface="Aharoni" panose="02010803020104030203" pitchFamily="2" charset="-79"/>
      <p:bold r:id="rId49"/>
    </p:embeddedFont>
    <p:embeddedFont>
      <p:font typeface="Cooper Black" panose="0208090404030B020404" pitchFamily="18" charset="0"/>
      <p:regular r:id="rId50"/>
    </p:embeddedFont>
    <p:embeddedFont>
      <p:font typeface="华文琥珀" panose="02010800040101010101" pitchFamily="2" charset="-122"/>
      <p:regular r:id="rId51"/>
    </p:embeddedFont>
    <p:embeddedFont>
      <p:font typeface="Arial Unicode MS" panose="020B0604020202020204" charset="-122"/>
      <p:regular r:id="rId52"/>
    </p:embeddedFont>
  </p:embeddedFontLst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A1C"/>
    <a:srgbClr val="E99280"/>
    <a:srgbClr val="381007"/>
    <a:srgbClr val="E0924C"/>
    <a:srgbClr val="31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" y="3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gs" Target="tags/tag10.xml"/><Relationship Id="rId52" Type="http://schemas.openxmlformats.org/officeDocument/2006/relationships/font" Target="fonts/font9.fntdata"/><Relationship Id="rId51" Type="http://schemas.openxmlformats.org/officeDocument/2006/relationships/font" Target="fonts/font8.fntdata"/><Relationship Id="rId50" Type="http://schemas.openxmlformats.org/officeDocument/2006/relationships/font" Target="fonts/font7.fntdata"/><Relationship Id="rId5" Type="http://schemas.openxmlformats.org/officeDocument/2006/relationships/slide" Target="slides/slide2.xml"/><Relationship Id="rId49" Type="http://schemas.openxmlformats.org/officeDocument/2006/relationships/font" Target="fonts/font6.fntdata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3E3C-FBCD-46C1-BA32-1D7590B6F1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4A17-252F-4AA7-BDE4-ECC957CC3C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0691-BC26-4A87-A8FA-24BEF4453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36" y="1082838"/>
            <a:ext cx="1570527" cy="5775162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1686941" y="4137514"/>
            <a:ext cx="8800950" cy="1135034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zh-CN" altLang="en-US" dirty="0"/>
              <a:t>点击此处输入与此标题相关的简要文字描述内容、关键词等信息，帮助听众了解此标题版块所要讲述的内容。</a:t>
            </a:r>
            <a:endParaRPr lang="zh-CN" altLang="en-US" dirty="0"/>
          </a:p>
        </p:txBody>
      </p:sp>
      <p:sp>
        <p:nvSpPr>
          <p:cNvPr id="17" name="文本占位符 14"/>
          <p:cNvSpPr>
            <a:spLocks noGrp="1"/>
          </p:cNvSpPr>
          <p:nvPr>
            <p:ph type="body" sz="quarter" idx="20" hasCustomPrompt="1"/>
          </p:nvPr>
        </p:nvSpPr>
        <p:spPr>
          <a:xfrm>
            <a:off x="4932202" y="2730153"/>
            <a:ext cx="2310428" cy="584775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文本样式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4932203" y="3261194"/>
            <a:ext cx="2310427" cy="381516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WENBENYANGSHI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3463413" y="3886200"/>
            <a:ext cx="5265174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SO_Shape"/>
          <p:cNvSpPr/>
          <p:nvPr userDrawn="1"/>
        </p:nvSpPr>
        <p:spPr bwMode="auto">
          <a:xfrm>
            <a:off x="5715067" y="1659803"/>
            <a:ext cx="744697" cy="659057"/>
          </a:xfrm>
          <a:custGeom>
            <a:avLst/>
            <a:gdLst>
              <a:gd name="T0" fmla="*/ 1105989 w 4828"/>
              <a:gd name="T1" fmla="*/ 199612 h 4262"/>
              <a:gd name="T2" fmla="*/ 1233436 w 4828"/>
              <a:gd name="T3" fmla="*/ 70754 h 4262"/>
              <a:gd name="T4" fmla="*/ 1431117 w 4828"/>
              <a:gd name="T5" fmla="*/ 1581 h 4262"/>
              <a:gd name="T6" fmla="*/ 1674175 w 4828"/>
              <a:gd name="T7" fmla="*/ 50199 h 4262"/>
              <a:gd name="T8" fmla="*/ 1793730 w 4828"/>
              <a:gd name="T9" fmla="*/ 143483 h 4262"/>
              <a:gd name="T10" fmla="*/ 1865543 w 4828"/>
              <a:gd name="T11" fmla="*/ 252183 h 4262"/>
              <a:gd name="T12" fmla="*/ 1903027 w 4828"/>
              <a:gd name="T13" fmla="*/ 477883 h 4262"/>
              <a:gd name="T14" fmla="*/ 1820561 w 4828"/>
              <a:gd name="T15" fmla="*/ 692120 h 4262"/>
              <a:gd name="T16" fmla="*/ 1727442 w 4828"/>
              <a:gd name="T17" fmla="*/ 785404 h 4262"/>
              <a:gd name="T18" fmla="*/ 1572769 w 4828"/>
              <a:gd name="T19" fmla="*/ 856948 h 4262"/>
              <a:gd name="T20" fmla="*/ 1338393 w 4828"/>
              <a:gd name="T21" fmla="*/ 848252 h 4262"/>
              <a:gd name="T22" fmla="*/ 850700 w 4828"/>
              <a:gd name="T23" fmla="*/ 1020590 h 4262"/>
              <a:gd name="T24" fmla="*/ 499135 w 4828"/>
              <a:gd name="T25" fmla="*/ 911495 h 4262"/>
              <a:gd name="T26" fmla="*/ 103378 w 4828"/>
              <a:gd name="T27" fmla="*/ 908333 h 4262"/>
              <a:gd name="T28" fmla="*/ 92330 w 4828"/>
              <a:gd name="T29" fmla="*/ 976320 h 4262"/>
              <a:gd name="T30" fmla="*/ 214253 w 4828"/>
              <a:gd name="T31" fmla="*/ 1167236 h 4262"/>
              <a:gd name="T32" fmla="*/ 290801 w 4828"/>
              <a:gd name="T33" fmla="*/ 1323763 h 4262"/>
              <a:gd name="T34" fmla="*/ 271861 w 4828"/>
              <a:gd name="T35" fmla="*/ 1435625 h 4262"/>
              <a:gd name="T36" fmla="*/ 159013 w 4828"/>
              <a:gd name="T37" fmla="*/ 1553416 h 4262"/>
              <a:gd name="T38" fmla="*/ 105351 w 4828"/>
              <a:gd name="T39" fmla="*/ 1483058 h 4262"/>
              <a:gd name="T40" fmla="*/ 197681 w 4828"/>
              <a:gd name="T41" fmla="*/ 1386216 h 4262"/>
              <a:gd name="T42" fmla="*/ 184266 w 4828"/>
              <a:gd name="T43" fmla="*/ 1285817 h 4262"/>
              <a:gd name="T44" fmla="*/ 39457 w 4828"/>
              <a:gd name="T45" fmla="*/ 1071185 h 4262"/>
              <a:gd name="T46" fmla="*/ 1184 w 4828"/>
              <a:gd name="T47" fmla="*/ 932445 h 4262"/>
              <a:gd name="T48" fmla="*/ 55635 w 4828"/>
              <a:gd name="T49" fmla="*/ 832046 h 4262"/>
              <a:gd name="T50" fmla="*/ 1285125 w 4828"/>
              <a:gd name="T51" fmla="*/ 208703 h 4262"/>
              <a:gd name="T52" fmla="*/ 1348257 w 4828"/>
              <a:gd name="T53" fmla="*/ 169176 h 4262"/>
              <a:gd name="T54" fmla="*/ 1352203 w 4828"/>
              <a:gd name="T55" fmla="*/ 413849 h 4262"/>
              <a:gd name="T56" fmla="*/ 1358911 w 4828"/>
              <a:gd name="T57" fmla="*/ 496856 h 4262"/>
              <a:gd name="T58" fmla="*/ 1430723 w 4828"/>
              <a:gd name="T59" fmla="*/ 456538 h 4262"/>
              <a:gd name="T60" fmla="*/ 1394422 w 4828"/>
              <a:gd name="T61" fmla="*/ 716627 h 4262"/>
              <a:gd name="T62" fmla="*/ 1407838 w 4828"/>
              <a:gd name="T63" fmla="*/ 624924 h 4262"/>
              <a:gd name="T64" fmla="*/ 1292228 w 4828"/>
              <a:gd name="T65" fmla="*/ 603184 h 4262"/>
              <a:gd name="T66" fmla="*/ 1220021 w 4828"/>
              <a:gd name="T67" fmla="*/ 584211 h 4262"/>
              <a:gd name="T68" fmla="*/ 1310378 w 4828"/>
              <a:gd name="T69" fmla="*/ 559309 h 4262"/>
              <a:gd name="T70" fmla="*/ 1296173 w 4828"/>
              <a:gd name="T71" fmla="*/ 553775 h 4262"/>
              <a:gd name="T72" fmla="*/ 1280390 w 4828"/>
              <a:gd name="T73" fmla="*/ 357325 h 4262"/>
              <a:gd name="T74" fmla="*/ 1276839 w 4828"/>
              <a:gd name="T75" fmla="*/ 303568 h 4262"/>
              <a:gd name="T76" fmla="*/ 1211735 w 4828"/>
              <a:gd name="T77" fmla="*/ 298825 h 4262"/>
              <a:gd name="T78" fmla="*/ 1203843 w 4828"/>
              <a:gd name="T79" fmla="*/ 358511 h 4262"/>
              <a:gd name="T80" fmla="*/ 1666678 w 4828"/>
              <a:gd name="T81" fmla="*/ 623343 h 4262"/>
              <a:gd name="T82" fmla="*/ 1617356 w 4828"/>
              <a:gd name="T83" fmla="*/ 688167 h 4262"/>
              <a:gd name="T84" fmla="*/ 1601179 w 4828"/>
              <a:gd name="T85" fmla="*/ 477488 h 4262"/>
              <a:gd name="T86" fmla="*/ 1579477 w 4828"/>
              <a:gd name="T87" fmla="*/ 378670 h 4262"/>
              <a:gd name="T88" fmla="*/ 1579477 w 4828"/>
              <a:gd name="T89" fmla="*/ 378670 h 4262"/>
              <a:gd name="T90" fmla="*/ 1510427 w 4828"/>
              <a:gd name="T91" fmla="*/ 144274 h 4262"/>
              <a:gd name="T92" fmla="*/ 1573953 w 4828"/>
              <a:gd name="T93" fmla="*/ 228467 h 4262"/>
              <a:gd name="T94" fmla="*/ 1676147 w 4828"/>
              <a:gd name="T95" fmla="*/ 256136 h 4262"/>
              <a:gd name="T96" fmla="*/ 1666283 w 4828"/>
              <a:gd name="T97" fmla="*/ 216213 h 4262"/>
              <a:gd name="T98" fmla="*/ 1732177 w 4828"/>
              <a:gd name="T99" fmla="*/ 348234 h 4262"/>
              <a:gd name="T100" fmla="*/ 1635112 w 4828"/>
              <a:gd name="T101" fmla="*/ 418988 h 4262"/>
              <a:gd name="T102" fmla="*/ 1723891 w 4828"/>
              <a:gd name="T103" fmla="*/ 430846 h 4262"/>
              <a:gd name="T104" fmla="*/ 1715605 w 4828"/>
              <a:gd name="T105" fmla="*/ 594883 h 4262"/>
              <a:gd name="T106" fmla="*/ 1760192 w 4828"/>
              <a:gd name="T107" fmla="*/ 477092 h 4262"/>
              <a:gd name="T108" fmla="*/ 1690352 w 4828"/>
              <a:gd name="T109" fmla="*/ 532826 h 4262"/>
              <a:gd name="T110" fmla="*/ 722464 w 4828"/>
              <a:gd name="T111" fmla="*/ 711883 h 4262"/>
              <a:gd name="T112" fmla="*/ 714178 w 4828"/>
              <a:gd name="T113" fmla="*/ 794495 h 4262"/>
              <a:gd name="T114" fmla="*/ 787174 w 4828"/>
              <a:gd name="T115" fmla="*/ 832836 h 4262"/>
              <a:gd name="T116" fmla="*/ 852278 w 4828"/>
              <a:gd name="T117" fmla="*/ 773941 h 4262"/>
              <a:gd name="T118" fmla="*/ 821107 w 4828"/>
              <a:gd name="T119" fmla="*/ 697258 h 42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828" h="4262">
                <a:moveTo>
                  <a:pt x="337" y="1656"/>
                </a:moveTo>
                <a:lnTo>
                  <a:pt x="2641" y="942"/>
                </a:lnTo>
                <a:lnTo>
                  <a:pt x="2648" y="896"/>
                </a:lnTo>
                <a:lnTo>
                  <a:pt x="2658" y="850"/>
                </a:lnTo>
                <a:lnTo>
                  <a:pt x="2669" y="804"/>
                </a:lnTo>
                <a:lnTo>
                  <a:pt x="2682" y="760"/>
                </a:lnTo>
                <a:lnTo>
                  <a:pt x="2698" y="715"/>
                </a:lnTo>
                <a:lnTo>
                  <a:pt x="2715" y="672"/>
                </a:lnTo>
                <a:lnTo>
                  <a:pt x="2735" y="629"/>
                </a:lnTo>
                <a:lnTo>
                  <a:pt x="2755" y="587"/>
                </a:lnTo>
                <a:lnTo>
                  <a:pt x="2778" y="545"/>
                </a:lnTo>
                <a:lnTo>
                  <a:pt x="2803" y="505"/>
                </a:lnTo>
                <a:lnTo>
                  <a:pt x="2830" y="464"/>
                </a:lnTo>
                <a:lnTo>
                  <a:pt x="2858" y="427"/>
                </a:lnTo>
                <a:lnTo>
                  <a:pt x="2890" y="389"/>
                </a:lnTo>
                <a:lnTo>
                  <a:pt x="2922" y="352"/>
                </a:lnTo>
                <a:lnTo>
                  <a:pt x="2956" y="316"/>
                </a:lnTo>
                <a:lnTo>
                  <a:pt x="2992" y="282"/>
                </a:lnTo>
                <a:lnTo>
                  <a:pt x="3013" y="264"/>
                </a:lnTo>
                <a:lnTo>
                  <a:pt x="3036" y="245"/>
                </a:lnTo>
                <a:lnTo>
                  <a:pt x="3058" y="228"/>
                </a:lnTo>
                <a:lnTo>
                  <a:pt x="3080" y="211"/>
                </a:lnTo>
                <a:lnTo>
                  <a:pt x="3102" y="195"/>
                </a:lnTo>
                <a:lnTo>
                  <a:pt x="3126" y="179"/>
                </a:lnTo>
                <a:lnTo>
                  <a:pt x="3148" y="165"/>
                </a:lnTo>
                <a:lnTo>
                  <a:pt x="3172" y="150"/>
                </a:lnTo>
                <a:lnTo>
                  <a:pt x="3196" y="137"/>
                </a:lnTo>
                <a:lnTo>
                  <a:pt x="3219" y="123"/>
                </a:lnTo>
                <a:lnTo>
                  <a:pt x="3244" y="111"/>
                </a:lnTo>
                <a:lnTo>
                  <a:pt x="3269" y="100"/>
                </a:lnTo>
                <a:lnTo>
                  <a:pt x="3318" y="79"/>
                </a:lnTo>
                <a:lnTo>
                  <a:pt x="3368" y="60"/>
                </a:lnTo>
                <a:lnTo>
                  <a:pt x="3419" y="43"/>
                </a:lnTo>
                <a:lnTo>
                  <a:pt x="3470" y="30"/>
                </a:lnTo>
                <a:lnTo>
                  <a:pt x="3523" y="19"/>
                </a:lnTo>
                <a:lnTo>
                  <a:pt x="3575" y="10"/>
                </a:lnTo>
                <a:lnTo>
                  <a:pt x="3627" y="4"/>
                </a:lnTo>
                <a:lnTo>
                  <a:pt x="3680" y="1"/>
                </a:lnTo>
                <a:lnTo>
                  <a:pt x="3733" y="0"/>
                </a:lnTo>
                <a:lnTo>
                  <a:pt x="3786" y="1"/>
                </a:lnTo>
                <a:lnTo>
                  <a:pt x="3838" y="5"/>
                </a:lnTo>
                <a:lnTo>
                  <a:pt x="3891" y="11"/>
                </a:lnTo>
                <a:lnTo>
                  <a:pt x="3943" y="20"/>
                </a:lnTo>
                <a:lnTo>
                  <a:pt x="3994" y="32"/>
                </a:lnTo>
                <a:lnTo>
                  <a:pt x="4046" y="45"/>
                </a:lnTo>
                <a:lnTo>
                  <a:pt x="4096" y="62"/>
                </a:lnTo>
                <a:lnTo>
                  <a:pt x="4146" y="81"/>
                </a:lnTo>
                <a:lnTo>
                  <a:pt x="4195" y="102"/>
                </a:lnTo>
                <a:lnTo>
                  <a:pt x="4243" y="127"/>
                </a:lnTo>
                <a:lnTo>
                  <a:pt x="4290" y="154"/>
                </a:lnTo>
                <a:lnTo>
                  <a:pt x="4313" y="167"/>
                </a:lnTo>
                <a:lnTo>
                  <a:pt x="4335" y="181"/>
                </a:lnTo>
                <a:lnTo>
                  <a:pt x="4359" y="197"/>
                </a:lnTo>
                <a:lnTo>
                  <a:pt x="4381" y="214"/>
                </a:lnTo>
                <a:lnTo>
                  <a:pt x="4402" y="229"/>
                </a:lnTo>
                <a:lnTo>
                  <a:pt x="4425" y="247"/>
                </a:lnTo>
                <a:lnTo>
                  <a:pt x="4446" y="265"/>
                </a:lnTo>
                <a:lnTo>
                  <a:pt x="4466" y="283"/>
                </a:lnTo>
                <a:lnTo>
                  <a:pt x="4487" y="302"/>
                </a:lnTo>
                <a:lnTo>
                  <a:pt x="4507" y="322"/>
                </a:lnTo>
                <a:lnTo>
                  <a:pt x="4526" y="342"/>
                </a:lnTo>
                <a:lnTo>
                  <a:pt x="4546" y="363"/>
                </a:lnTo>
                <a:lnTo>
                  <a:pt x="4564" y="384"/>
                </a:lnTo>
                <a:lnTo>
                  <a:pt x="4583" y="405"/>
                </a:lnTo>
                <a:lnTo>
                  <a:pt x="4600" y="428"/>
                </a:lnTo>
                <a:lnTo>
                  <a:pt x="4616" y="450"/>
                </a:lnTo>
                <a:lnTo>
                  <a:pt x="4633" y="472"/>
                </a:lnTo>
                <a:lnTo>
                  <a:pt x="4649" y="496"/>
                </a:lnTo>
                <a:lnTo>
                  <a:pt x="4663" y="519"/>
                </a:lnTo>
                <a:lnTo>
                  <a:pt x="4678" y="542"/>
                </a:lnTo>
                <a:lnTo>
                  <a:pt x="4691" y="566"/>
                </a:lnTo>
                <a:lnTo>
                  <a:pt x="4704" y="590"/>
                </a:lnTo>
                <a:lnTo>
                  <a:pt x="4717" y="614"/>
                </a:lnTo>
                <a:lnTo>
                  <a:pt x="4728" y="638"/>
                </a:lnTo>
                <a:lnTo>
                  <a:pt x="4739" y="664"/>
                </a:lnTo>
                <a:lnTo>
                  <a:pt x="4749" y="689"/>
                </a:lnTo>
                <a:lnTo>
                  <a:pt x="4768" y="739"/>
                </a:lnTo>
                <a:lnTo>
                  <a:pt x="4785" y="790"/>
                </a:lnTo>
                <a:lnTo>
                  <a:pt x="4798" y="841"/>
                </a:lnTo>
                <a:lnTo>
                  <a:pt x="4809" y="892"/>
                </a:lnTo>
                <a:lnTo>
                  <a:pt x="4818" y="945"/>
                </a:lnTo>
                <a:lnTo>
                  <a:pt x="4824" y="997"/>
                </a:lnTo>
                <a:lnTo>
                  <a:pt x="4827" y="1051"/>
                </a:lnTo>
                <a:lnTo>
                  <a:pt x="4828" y="1103"/>
                </a:lnTo>
                <a:lnTo>
                  <a:pt x="4827" y="1155"/>
                </a:lnTo>
                <a:lnTo>
                  <a:pt x="4823" y="1209"/>
                </a:lnTo>
                <a:lnTo>
                  <a:pt x="4816" y="1261"/>
                </a:lnTo>
                <a:lnTo>
                  <a:pt x="4807" y="1313"/>
                </a:lnTo>
                <a:lnTo>
                  <a:pt x="4796" y="1365"/>
                </a:lnTo>
                <a:lnTo>
                  <a:pt x="4782" y="1415"/>
                </a:lnTo>
                <a:lnTo>
                  <a:pt x="4766" y="1466"/>
                </a:lnTo>
                <a:lnTo>
                  <a:pt x="4747" y="1515"/>
                </a:lnTo>
                <a:lnTo>
                  <a:pt x="4724" y="1565"/>
                </a:lnTo>
                <a:lnTo>
                  <a:pt x="4701" y="1612"/>
                </a:lnTo>
                <a:lnTo>
                  <a:pt x="4674" y="1660"/>
                </a:lnTo>
                <a:lnTo>
                  <a:pt x="4661" y="1683"/>
                </a:lnTo>
                <a:lnTo>
                  <a:pt x="4646" y="1706"/>
                </a:lnTo>
                <a:lnTo>
                  <a:pt x="4631" y="1728"/>
                </a:lnTo>
                <a:lnTo>
                  <a:pt x="4614" y="1751"/>
                </a:lnTo>
                <a:lnTo>
                  <a:pt x="4598" y="1773"/>
                </a:lnTo>
                <a:lnTo>
                  <a:pt x="4581" y="1794"/>
                </a:lnTo>
                <a:lnTo>
                  <a:pt x="4563" y="1815"/>
                </a:lnTo>
                <a:lnTo>
                  <a:pt x="4545" y="1836"/>
                </a:lnTo>
                <a:lnTo>
                  <a:pt x="4526" y="1857"/>
                </a:lnTo>
                <a:lnTo>
                  <a:pt x="4506" y="1877"/>
                </a:lnTo>
                <a:lnTo>
                  <a:pt x="4486" y="1897"/>
                </a:lnTo>
                <a:lnTo>
                  <a:pt x="4465" y="1916"/>
                </a:lnTo>
                <a:lnTo>
                  <a:pt x="4443" y="1935"/>
                </a:lnTo>
                <a:lnTo>
                  <a:pt x="4422" y="1952"/>
                </a:lnTo>
                <a:lnTo>
                  <a:pt x="4400" y="1970"/>
                </a:lnTo>
                <a:lnTo>
                  <a:pt x="4378" y="1987"/>
                </a:lnTo>
                <a:lnTo>
                  <a:pt x="4355" y="2003"/>
                </a:lnTo>
                <a:lnTo>
                  <a:pt x="4332" y="2018"/>
                </a:lnTo>
                <a:lnTo>
                  <a:pt x="4309" y="2033"/>
                </a:lnTo>
                <a:lnTo>
                  <a:pt x="4285" y="2047"/>
                </a:lnTo>
                <a:lnTo>
                  <a:pt x="4262" y="2061"/>
                </a:lnTo>
                <a:lnTo>
                  <a:pt x="4237" y="2074"/>
                </a:lnTo>
                <a:lnTo>
                  <a:pt x="4214" y="2086"/>
                </a:lnTo>
                <a:lnTo>
                  <a:pt x="4189" y="2097"/>
                </a:lnTo>
                <a:lnTo>
                  <a:pt x="4164" y="2108"/>
                </a:lnTo>
                <a:lnTo>
                  <a:pt x="4139" y="2120"/>
                </a:lnTo>
                <a:lnTo>
                  <a:pt x="4089" y="2137"/>
                </a:lnTo>
                <a:lnTo>
                  <a:pt x="4038" y="2154"/>
                </a:lnTo>
                <a:lnTo>
                  <a:pt x="3986" y="2168"/>
                </a:lnTo>
                <a:lnTo>
                  <a:pt x="3935" y="2179"/>
                </a:lnTo>
                <a:lnTo>
                  <a:pt x="3883" y="2188"/>
                </a:lnTo>
                <a:lnTo>
                  <a:pt x="3829" y="2193"/>
                </a:lnTo>
                <a:lnTo>
                  <a:pt x="3777" y="2198"/>
                </a:lnTo>
                <a:lnTo>
                  <a:pt x="3724" y="2199"/>
                </a:lnTo>
                <a:lnTo>
                  <a:pt x="3672" y="2196"/>
                </a:lnTo>
                <a:lnTo>
                  <a:pt x="3624" y="2193"/>
                </a:lnTo>
                <a:lnTo>
                  <a:pt x="3577" y="2188"/>
                </a:lnTo>
                <a:lnTo>
                  <a:pt x="3531" y="2180"/>
                </a:lnTo>
                <a:lnTo>
                  <a:pt x="3484" y="2171"/>
                </a:lnTo>
                <a:lnTo>
                  <a:pt x="3438" y="2160"/>
                </a:lnTo>
                <a:lnTo>
                  <a:pt x="3392" y="2146"/>
                </a:lnTo>
                <a:lnTo>
                  <a:pt x="3348" y="2131"/>
                </a:lnTo>
                <a:lnTo>
                  <a:pt x="3303" y="2113"/>
                </a:lnTo>
                <a:lnTo>
                  <a:pt x="3260" y="2093"/>
                </a:lnTo>
                <a:lnTo>
                  <a:pt x="3216" y="2072"/>
                </a:lnTo>
                <a:lnTo>
                  <a:pt x="3174" y="2048"/>
                </a:lnTo>
                <a:lnTo>
                  <a:pt x="3133" y="2023"/>
                </a:lnTo>
                <a:lnTo>
                  <a:pt x="3092" y="1996"/>
                </a:lnTo>
                <a:lnTo>
                  <a:pt x="3052" y="1966"/>
                </a:lnTo>
                <a:lnTo>
                  <a:pt x="3014" y="1935"/>
                </a:lnTo>
                <a:lnTo>
                  <a:pt x="2976" y="1901"/>
                </a:lnTo>
                <a:lnTo>
                  <a:pt x="2498" y="2015"/>
                </a:lnTo>
                <a:lnTo>
                  <a:pt x="2498" y="2582"/>
                </a:lnTo>
                <a:lnTo>
                  <a:pt x="2156" y="2582"/>
                </a:lnTo>
                <a:lnTo>
                  <a:pt x="1767" y="3708"/>
                </a:lnTo>
                <a:lnTo>
                  <a:pt x="3737" y="3708"/>
                </a:lnTo>
                <a:lnTo>
                  <a:pt x="3737" y="4262"/>
                </a:lnTo>
                <a:lnTo>
                  <a:pt x="1421" y="4262"/>
                </a:lnTo>
                <a:lnTo>
                  <a:pt x="1210" y="3963"/>
                </a:lnTo>
                <a:lnTo>
                  <a:pt x="1387" y="3460"/>
                </a:lnTo>
                <a:lnTo>
                  <a:pt x="1544" y="3009"/>
                </a:lnTo>
                <a:lnTo>
                  <a:pt x="1692" y="2582"/>
                </a:lnTo>
                <a:lnTo>
                  <a:pt x="1455" y="2582"/>
                </a:lnTo>
                <a:lnTo>
                  <a:pt x="1455" y="1515"/>
                </a:lnTo>
                <a:lnTo>
                  <a:pt x="1265" y="1515"/>
                </a:lnTo>
                <a:lnTo>
                  <a:pt x="1265" y="2306"/>
                </a:lnTo>
                <a:lnTo>
                  <a:pt x="560" y="2473"/>
                </a:lnTo>
                <a:lnTo>
                  <a:pt x="467" y="2135"/>
                </a:lnTo>
                <a:lnTo>
                  <a:pt x="445" y="2149"/>
                </a:lnTo>
                <a:lnTo>
                  <a:pt x="421" y="2162"/>
                </a:lnTo>
                <a:lnTo>
                  <a:pt x="398" y="2176"/>
                </a:lnTo>
                <a:lnTo>
                  <a:pt x="376" y="2192"/>
                </a:lnTo>
                <a:lnTo>
                  <a:pt x="353" y="2208"/>
                </a:lnTo>
                <a:lnTo>
                  <a:pt x="332" y="2224"/>
                </a:lnTo>
                <a:lnTo>
                  <a:pt x="313" y="2241"/>
                </a:lnTo>
                <a:lnTo>
                  <a:pt x="294" y="2260"/>
                </a:lnTo>
                <a:lnTo>
                  <a:pt x="278" y="2278"/>
                </a:lnTo>
                <a:lnTo>
                  <a:pt x="262" y="2298"/>
                </a:lnTo>
                <a:lnTo>
                  <a:pt x="250" y="2318"/>
                </a:lnTo>
                <a:lnTo>
                  <a:pt x="239" y="2338"/>
                </a:lnTo>
                <a:lnTo>
                  <a:pt x="234" y="2349"/>
                </a:lnTo>
                <a:lnTo>
                  <a:pt x="231" y="2359"/>
                </a:lnTo>
                <a:lnTo>
                  <a:pt x="227" y="2370"/>
                </a:lnTo>
                <a:lnTo>
                  <a:pt x="225" y="2382"/>
                </a:lnTo>
                <a:lnTo>
                  <a:pt x="224" y="2393"/>
                </a:lnTo>
                <a:lnTo>
                  <a:pt x="224" y="2404"/>
                </a:lnTo>
                <a:lnTo>
                  <a:pt x="224" y="2415"/>
                </a:lnTo>
                <a:lnTo>
                  <a:pt x="225" y="2426"/>
                </a:lnTo>
                <a:lnTo>
                  <a:pt x="229" y="2447"/>
                </a:lnTo>
                <a:lnTo>
                  <a:pt x="234" y="2470"/>
                </a:lnTo>
                <a:lnTo>
                  <a:pt x="242" y="2492"/>
                </a:lnTo>
                <a:lnTo>
                  <a:pt x="252" y="2516"/>
                </a:lnTo>
                <a:lnTo>
                  <a:pt x="263" y="2540"/>
                </a:lnTo>
                <a:lnTo>
                  <a:pt x="275" y="2565"/>
                </a:lnTo>
                <a:lnTo>
                  <a:pt x="290" y="2590"/>
                </a:lnTo>
                <a:lnTo>
                  <a:pt x="306" y="2617"/>
                </a:lnTo>
                <a:lnTo>
                  <a:pt x="339" y="2669"/>
                </a:lnTo>
                <a:lnTo>
                  <a:pt x="377" y="2724"/>
                </a:lnTo>
                <a:lnTo>
                  <a:pt x="417" y="2779"/>
                </a:lnTo>
                <a:lnTo>
                  <a:pt x="457" y="2835"/>
                </a:lnTo>
                <a:lnTo>
                  <a:pt x="515" y="2913"/>
                </a:lnTo>
                <a:lnTo>
                  <a:pt x="543" y="2953"/>
                </a:lnTo>
                <a:lnTo>
                  <a:pt x="571" y="2992"/>
                </a:lnTo>
                <a:lnTo>
                  <a:pt x="596" y="3031"/>
                </a:lnTo>
                <a:lnTo>
                  <a:pt x="622" y="3071"/>
                </a:lnTo>
                <a:lnTo>
                  <a:pt x="646" y="3110"/>
                </a:lnTo>
                <a:lnTo>
                  <a:pt x="667" y="3151"/>
                </a:lnTo>
                <a:lnTo>
                  <a:pt x="687" y="3191"/>
                </a:lnTo>
                <a:lnTo>
                  <a:pt x="703" y="3230"/>
                </a:lnTo>
                <a:lnTo>
                  <a:pt x="711" y="3250"/>
                </a:lnTo>
                <a:lnTo>
                  <a:pt x="718" y="3270"/>
                </a:lnTo>
                <a:lnTo>
                  <a:pt x="724" y="3290"/>
                </a:lnTo>
                <a:lnTo>
                  <a:pt x="729" y="3310"/>
                </a:lnTo>
                <a:lnTo>
                  <a:pt x="734" y="3330"/>
                </a:lnTo>
                <a:lnTo>
                  <a:pt x="737" y="3349"/>
                </a:lnTo>
                <a:lnTo>
                  <a:pt x="740" y="3369"/>
                </a:lnTo>
                <a:lnTo>
                  <a:pt x="743" y="3389"/>
                </a:lnTo>
                <a:lnTo>
                  <a:pt x="744" y="3409"/>
                </a:lnTo>
                <a:lnTo>
                  <a:pt x="744" y="3429"/>
                </a:lnTo>
                <a:lnTo>
                  <a:pt x="743" y="3449"/>
                </a:lnTo>
                <a:lnTo>
                  <a:pt x="740" y="3469"/>
                </a:lnTo>
                <a:lnTo>
                  <a:pt x="738" y="3486"/>
                </a:lnTo>
                <a:lnTo>
                  <a:pt x="735" y="3504"/>
                </a:lnTo>
                <a:lnTo>
                  <a:pt x="726" y="3537"/>
                </a:lnTo>
                <a:lnTo>
                  <a:pt x="716" y="3570"/>
                </a:lnTo>
                <a:lnTo>
                  <a:pt x="703" y="3601"/>
                </a:lnTo>
                <a:lnTo>
                  <a:pt x="689" y="3632"/>
                </a:lnTo>
                <a:lnTo>
                  <a:pt x="672" y="3661"/>
                </a:lnTo>
                <a:lnTo>
                  <a:pt x="654" y="3690"/>
                </a:lnTo>
                <a:lnTo>
                  <a:pt x="635" y="3717"/>
                </a:lnTo>
                <a:lnTo>
                  <a:pt x="614" y="3743"/>
                </a:lnTo>
                <a:lnTo>
                  <a:pt x="593" y="3768"/>
                </a:lnTo>
                <a:lnTo>
                  <a:pt x="571" y="3793"/>
                </a:lnTo>
                <a:lnTo>
                  <a:pt x="547" y="3815"/>
                </a:lnTo>
                <a:lnTo>
                  <a:pt x="523" y="3837"/>
                </a:lnTo>
                <a:lnTo>
                  <a:pt x="499" y="3858"/>
                </a:lnTo>
                <a:lnTo>
                  <a:pt x="475" y="3877"/>
                </a:lnTo>
                <a:lnTo>
                  <a:pt x="450" y="3896"/>
                </a:lnTo>
                <a:lnTo>
                  <a:pt x="426" y="3914"/>
                </a:lnTo>
                <a:lnTo>
                  <a:pt x="403" y="3930"/>
                </a:lnTo>
                <a:lnTo>
                  <a:pt x="356" y="3960"/>
                </a:lnTo>
                <a:lnTo>
                  <a:pt x="313" y="3984"/>
                </a:lnTo>
                <a:lnTo>
                  <a:pt x="274" y="4005"/>
                </a:lnTo>
                <a:lnTo>
                  <a:pt x="242" y="4021"/>
                </a:lnTo>
                <a:lnTo>
                  <a:pt x="217" y="4033"/>
                </a:lnTo>
                <a:lnTo>
                  <a:pt x="195" y="4042"/>
                </a:lnTo>
                <a:lnTo>
                  <a:pt x="112" y="3835"/>
                </a:lnTo>
                <a:lnTo>
                  <a:pt x="127" y="3827"/>
                </a:lnTo>
                <a:lnTo>
                  <a:pt x="171" y="3807"/>
                </a:lnTo>
                <a:lnTo>
                  <a:pt x="200" y="3791"/>
                </a:lnTo>
                <a:lnTo>
                  <a:pt x="232" y="3774"/>
                </a:lnTo>
                <a:lnTo>
                  <a:pt x="267" y="3752"/>
                </a:lnTo>
                <a:lnTo>
                  <a:pt x="303" y="3729"/>
                </a:lnTo>
                <a:lnTo>
                  <a:pt x="340" y="3702"/>
                </a:lnTo>
                <a:lnTo>
                  <a:pt x="358" y="3688"/>
                </a:lnTo>
                <a:lnTo>
                  <a:pt x="376" y="3672"/>
                </a:lnTo>
                <a:lnTo>
                  <a:pt x="394" y="3657"/>
                </a:lnTo>
                <a:lnTo>
                  <a:pt x="410" y="3640"/>
                </a:lnTo>
                <a:lnTo>
                  <a:pt x="426" y="3623"/>
                </a:lnTo>
                <a:lnTo>
                  <a:pt x="442" y="3605"/>
                </a:lnTo>
                <a:lnTo>
                  <a:pt x="456" y="3586"/>
                </a:lnTo>
                <a:lnTo>
                  <a:pt x="469" y="3567"/>
                </a:lnTo>
                <a:lnTo>
                  <a:pt x="481" y="3547"/>
                </a:lnTo>
                <a:lnTo>
                  <a:pt x="492" y="3527"/>
                </a:lnTo>
                <a:lnTo>
                  <a:pt x="501" y="3507"/>
                </a:lnTo>
                <a:lnTo>
                  <a:pt x="508" y="3485"/>
                </a:lnTo>
                <a:lnTo>
                  <a:pt x="514" y="3464"/>
                </a:lnTo>
                <a:lnTo>
                  <a:pt x="518" y="3441"/>
                </a:lnTo>
                <a:lnTo>
                  <a:pt x="520" y="3429"/>
                </a:lnTo>
                <a:lnTo>
                  <a:pt x="520" y="3417"/>
                </a:lnTo>
                <a:lnTo>
                  <a:pt x="518" y="3405"/>
                </a:lnTo>
                <a:lnTo>
                  <a:pt x="517" y="3392"/>
                </a:lnTo>
                <a:lnTo>
                  <a:pt x="513" y="3366"/>
                </a:lnTo>
                <a:lnTo>
                  <a:pt x="505" y="3339"/>
                </a:lnTo>
                <a:lnTo>
                  <a:pt x="495" y="3311"/>
                </a:lnTo>
                <a:lnTo>
                  <a:pt x="483" y="3282"/>
                </a:lnTo>
                <a:lnTo>
                  <a:pt x="467" y="3253"/>
                </a:lnTo>
                <a:lnTo>
                  <a:pt x="452" y="3223"/>
                </a:lnTo>
                <a:lnTo>
                  <a:pt x="433" y="3192"/>
                </a:lnTo>
                <a:lnTo>
                  <a:pt x="414" y="3161"/>
                </a:lnTo>
                <a:lnTo>
                  <a:pt x="392" y="3129"/>
                </a:lnTo>
                <a:lnTo>
                  <a:pt x="370" y="3097"/>
                </a:lnTo>
                <a:lnTo>
                  <a:pt x="324" y="3032"/>
                </a:lnTo>
                <a:lnTo>
                  <a:pt x="277" y="2968"/>
                </a:lnTo>
                <a:lnTo>
                  <a:pt x="230" y="2903"/>
                </a:lnTo>
                <a:lnTo>
                  <a:pt x="183" y="2838"/>
                </a:lnTo>
                <a:lnTo>
                  <a:pt x="141" y="2774"/>
                </a:lnTo>
                <a:lnTo>
                  <a:pt x="119" y="2742"/>
                </a:lnTo>
                <a:lnTo>
                  <a:pt x="100" y="2710"/>
                </a:lnTo>
                <a:lnTo>
                  <a:pt x="83" y="2678"/>
                </a:lnTo>
                <a:lnTo>
                  <a:pt x="66" y="2646"/>
                </a:lnTo>
                <a:lnTo>
                  <a:pt x="50" y="2614"/>
                </a:lnTo>
                <a:lnTo>
                  <a:pt x="37" y="2582"/>
                </a:lnTo>
                <a:lnTo>
                  <a:pt x="25" y="2550"/>
                </a:lnTo>
                <a:lnTo>
                  <a:pt x="16" y="2519"/>
                </a:lnTo>
                <a:lnTo>
                  <a:pt x="8" y="2486"/>
                </a:lnTo>
                <a:lnTo>
                  <a:pt x="2" y="2454"/>
                </a:lnTo>
                <a:lnTo>
                  <a:pt x="0" y="2429"/>
                </a:lnTo>
                <a:lnTo>
                  <a:pt x="0" y="2406"/>
                </a:lnTo>
                <a:lnTo>
                  <a:pt x="0" y="2383"/>
                </a:lnTo>
                <a:lnTo>
                  <a:pt x="3" y="2359"/>
                </a:lnTo>
                <a:lnTo>
                  <a:pt x="7" y="2337"/>
                </a:lnTo>
                <a:lnTo>
                  <a:pt x="12" y="2315"/>
                </a:lnTo>
                <a:lnTo>
                  <a:pt x="19" y="2293"/>
                </a:lnTo>
                <a:lnTo>
                  <a:pt x="26" y="2272"/>
                </a:lnTo>
                <a:lnTo>
                  <a:pt x="35" y="2251"/>
                </a:lnTo>
                <a:lnTo>
                  <a:pt x="45" y="2231"/>
                </a:lnTo>
                <a:lnTo>
                  <a:pt x="56" y="2212"/>
                </a:lnTo>
                <a:lnTo>
                  <a:pt x="68" y="2193"/>
                </a:lnTo>
                <a:lnTo>
                  <a:pt x="81" y="2174"/>
                </a:lnTo>
                <a:lnTo>
                  <a:pt x="95" y="2156"/>
                </a:lnTo>
                <a:lnTo>
                  <a:pt x="109" y="2139"/>
                </a:lnTo>
                <a:lnTo>
                  <a:pt x="125" y="2122"/>
                </a:lnTo>
                <a:lnTo>
                  <a:pt x="141" y="2105"/>
                </a:lnTo>
                <a:lnTo>
                  <a:pt x="157" y="2088"/>
                </a:lnTo>
                <a:lnTo>
                  <a:pt x="174" y="2073"/>
                </a:lnTo>
                <a:lnTo>
                  <a:pt x="191" y="2058"/>
                </a:lnTo>
                <a:lnTo>
                  <a:pt x="226" y="2029"/>
                </a:lnTo>
                <a:lnTo>
                  <a:pt x="263" y="2003"/>
                </a:lnTo>
                <a:lnTo>
                  <a:pt x="300" y="1978"/>
                </a:lnTo>
                <a:lnTo>
                  <a:pt x="337" y="1956"/>
                </a:lnTo>
                <a:lnTo>
                  <a:pt x="374" y="1935"/>
                </a:lnTo>
                <a:lnTo>
                  <a:pt x="408" y="1917"/>
                </a:lnTo>
                <a:lnTo>
                  <a:pt x="337" y="1656"/>
                </a:lnTo>
                <a:close/>
                <a:moveTo>
                  <a:pt x="3257" y="528"/>
                </a:moveTo>
                <a:lnTo>
                  <a:pt x="3257" y="528"/>
                </a:lnTo>
                <a:lnTo>
                  <a:pt x="3282" y="573"/>
                </a:lnTo>
                <a:lnTo>
                  <a:pt x="3304" y="619"/>
                </a:lnTo>
                <a:lnTo>
                  <a:pt x="3324" y="666"/>
                </a:lnTo>
                <a:lnTo>
                  <a:pt x="3343" y="714"/>
                </a:lnTo>
                <a:lnTo>
                  <a:pt x="3387" y="696"/>
                </a:lnTo>
                <a:lnTo>
                  <a:pt x="3431" y="681"/>
                </a:lnTo>
                <a:lnTo>
                  <a:pt x="3477" y="666"/>
                </a:lnTo>
                <a:lnTo>
                  <a:pt x="3524" y="653"/>
                </a:lnTo>
                <a:lnTo>
                  <a:pt x="3473" y="404"/>
                </a:lnTo>
                <a:lnTo>
                  <a:pt x="3445" y="415"/>
                </a:lnTo>
                <a:lnTo>
                  <a:pt x="3417" y="428"/>
                </a:lnTo>
                <a:lnTo>
                  <a:pt x="3389" y="441"/>
                </a:lnTo>
                <a:lnTo>
                  <a:pt x="3361" y="456"/>
                </a:lnTo>
                <a:lnTo>
                  <a:pt x="3334" y="472"/>
                </a:lnTo>
                <a:lnTo>
                  <a:pt x="3309" y="489"/>
                </a:lnTo>
                <a:lnTo>
                  <a:pt x="3283" y="508"/>
                </a:lnTo>
                <a:lnTo>
                  <a:pt x="3257" y="528"/>
                </a:lnTo>
                <a:close/>
                <a:moveTo>
                  <a:pt x="3380" y="828"/>
                </a:moveTo>
                <a:lnTo>
                  <a:pt x="3380" y="828"/>
                </a:lnTo>
                <a:lnTo>
                  <a:pt x="3395" y="882"/>
                </a:lnTo>
                <a:lnTo>
                  <a:pt x="3407" y="937"/>
                </a:lnTo>
                <a:lnTo>
                  <a:pt x="3418" y="992"/>
                </a:lnTo>
                <a:lnTo>
                  <a:pt x="3427" y="1047"/>
                </a:lnTo>
                <a:lnTo>
                  <a:pt x="3430" y="1073"/>
                </a:lnTo>
                <a:lnTo>
                  <a:pt x="3602" y="1038"/>
                </a:lnTo>
                <a:lnTo>
                  <a:pt x="3547" y="770"/>
                </a:lnTo>
                <a:lnTo>
                  <a:pt x="3504" y="782"/>
                </a:lnTo>
                <a:lnTo>
                  <a:pt x="3461" y="795"/>
                </a:lnTo>
                <a:lnTo>
                  <a:pt x="3420" y="811"/>
                </a:lnTo>
                <a:lnTo>
                  <a:pt x="3380" y="828"/>
                </a:lnTo>
                <a:close/>
                <a:moveTo>
                  <a:pt x="3441" y="1192"/>
                </a:moveTo>
                <a:lnTo>
                  <a:pt x="3441" y="1192"/>
                </a:lnTo>
                <a:lnTo>
                  <a:pt x="3444" y="1257"/>
                </a:lnTo>
                <a:lnTo>
                  <a:pt x="3444" y="1320"/>
                </a:lnTo>
                <a:lnTo>
                  <a:pt x="3442" y="1384"/>
                </a:lnTo>
                <a:lnTo>
                  <a:pt x="3438" y="1448"/>
                </a:lnTo>
                <a:lnTo>
                  <a:pt x="3469" y="1453"/>
                </a:lnTo>
                <a:lnTo>
                  <a:pt x="3500" y="1458"/>
                </a:lnTo>
                <a:lnTo>
                  <a:pt x="3532" y="1460"/>
                </a:lnTo>
                <a:lnTo>
                  <a:pt x="3563" y="1462"/>
                </a:lnTo>
                <a:lnTo>
                  <a:pt x="3594" y="1463"/>
                </a:lnTo>
                <a:lnTo>
                  <a:pt x="3625" y="1463"/>
                </a:lnTo>
                <a:lnTo>
                  <a:pt x="3656" y="1462"/>
                </a:lnTo>
                <a:lnTo>
                  <a:pt x="3689" y="1460"/>
                </a:lnTo>
                <a:lnTo>
                  <a:pt x="3626" y="1155"/>
                </a:lnTo>
                <a:lnTo>
                  <a:pt x="3441" y="1192"/>
                </a:lnTo>
                <a:close/>
                <a:moveTo>
                  <a:pt x="3425" y="1567"/>
                </a:moveTo>
                <a:lnTo>
                  <a:pt x="3425" y="1567"/>
                </a:lnTo>
                <a:lnTo>
                  <a:pt x="3417" y="1615"/>
                </a:lnTo>
                <a:lnTo>
                  <a:pt x="3408" y="1663"/>
                </a:lnTo>
                <a:lnTo>
                  <a:pt x="3398" y="1709"/>
                </a:lnTo>
                <a:lnTo>
                  <a:pt x="3386" y="1755"/>
                </a:lnTo>
                <a:lnTo>
                  <a:pt x="3422" y="1773"/>
                </a:lnTo>
                <a:lnTo>
                  <a:pt x="3459" y="1789"/>
                </a:lnTo>
                <a:lnTo>
                  <a:pt x="3496" y="1802"/>
                </a:lnTo>
                <a:lnTo>
                  <a:pt x="3534" y="1813"/>
                </a:lnTo>
                <a:lnTo>
                  <a:pt x="3573" y="1823"/>
                </a:lnTo>
                <a:lnTo>
                  <a:pt x="3612" y="1830"/>
                </a:lnTo>
                <a:lnTo>
                  <a:pt x="3651" y="1835"/>
                </a:lnTo>
                <a:lnTo>
                  <a:pt x="3690" y="1838"/>
                </a:lnTo>
                <a:lnTo>
                  <a:pt x="3728" y="1840"/>
                </a:lnTo>
                <a:lnTo>
                  <a:pt x="3766" y="1839"/>
                </a:lnTo>
                <a:lnTo>
                  <a:pt x="3712" y="1578"/>
                </a:lnTo>
                <a:lnTo>
                  <a:pt x="3677" y="1580"/>
                </a:lnTo>
                <a:lnTo>
                  <a:pt x="3641" y="1582"/>
                </a:lnTo>
                <a:lnTo>
                  <a:pt x="3604" y="1582"/>
                </a:lnTo>
                <a:lnTo>
                  <a:pt x="3568" y="1581"/>
                </a:lnTo>
                <a:lnTo>
                  <a:pt x="3533" y="1580"/>
                </a:lnTo>
                <a:lnTo>
                  <a:pt x="3496" y="1577"/>
                </a:lnTo>
                <a:lnTo>
                  <a:pt x="3460" y="1572"/>
                </a:lnTo>
                <a:lnTo>
                  <a:pt x="3425" y="1567"/>
                </a:lnTo>
                <a:close/>
                <a:moveTo>
                  <a:pt x="3280" y="1688"/>
                </a:moveTo>
                <a:lnTo>
                  <a:pt x="3280" y="1688"/>
                </a:lnTo>
                <a:lnTo>
                  <a:pt x="3289" y="1651"/>
                </a:lnTo>
                <a:lnTo>
                  <a:pt x="3295" y="1614"/>
                </a:lnTo>
                <a:lnTo>
                  <a:pt x="3302" y="1576"/>
                </a:lnTo>
                <a:lnTo>
                  <a:pt x="3309" y="1537"/>
                </a:lnTo>
                <a:lnTo>
                  <a:pt x="3275" y="1526"/>
                </a:lnTo>
                <a:lnTo>
                  <a:pt x="3246" y="1514"/>
                </a:lnTo>
                <a:lnTo>
                  <a:pt x="3218" y="1502"/>
                </a:lnTo>
                <a:lnTo>
                  <a:pt x="3189" y="1489"/>
                </a:lnTo>
                <a:lnTo>
                  <a:pt x="3162" y="1474"/>
                </a:lnTo>
                <a:lnTo>
                  <a:pt x="3134" y="1458"/>
                </a:lnTo>
                <a:lnTo>
                  <a:pt x="3107" y="1441"/>
                </a:lnTo>
                <a:lnTo>
                  <a:pt x="3080" y="1422"/>
                </a:lnTo>
                <a:lnTo>
                  <a:pt x="3053" y="1403"/>
                </a:lnTo>
                <a:lnTo>
                  <a:pt x="3066" y="1429"/>
                </a:lnTo>
                <a:lnTo>
                  <a:pt x="3078" y="1453"/>
                </a:lnTo>
                <a:lnTo>
                  <a:pt x="3092" y="1478"/>
                </a:lnTo>
                <a:lnTo>
                  <a:pt x="3108" y="1502"/>
                </a:lnTo>
                <a:lnTo>
                  <a:pt x="3124" y="1526"/>
                </a:lnTo>
                <a:lnTo>
                  <a:pt x="3141" y="1549"/>
                </a:lnTo>
                <a:lnTo>
                  <a:pt x="3159" y="1572"/>
                </a:lnTo>
                <a:lnTo>
                  <a:pt x="3178" y="1595"/>
                </a:lnTo>
                <a:lnTo>
                  <a:pt x="3203" y="1620"/>
                </a:lnTo>
                <a:lnTo>
                  <a:pt x="3227" y="1644"/>
                </a:lnTo>
                <a:lnTo>
                  <a:pt x="3253" y="1667"/>
                </a:lnTo>
                <a:lnTo>
                  <a:pt x="3280" y="1688"/>
                </a:lnTo>
                <a:close/>
                <a:moveTo>
                  <a:pt x="3321" y="1415"/>
                </a:moveTo>
                <a:lnTo>
                  <a:pt x="3321" y="1415"/>
                </a:lnTo>
                <a:lnTo>
                  <a:pt x="3323" y="1366"/>
                </a:lnTo>
                <a:lnTo>
                  <a:pt x="3324" y="1316"/>
                </a:lnTo>
                <a:lnTo>
                  <a:pt x="3324" y="1266"/>
                </a:lnTo>
                <a:lnTo>
                  <a:pt x="3322" y="1216"/>
                </a:lnTo>
                <a:lnTo>
                  <a:pt x="3075" y="1265"/>
                </a:lnTo>
                <a:lnTo>
                  <a:pt x="3104" y="1290"/>
                </a:lnTo>
                <a:lnTo>
                  <a:pt x="3133" y="1313"/>
                </a:lnTo>
                <a:lnTo>
                  <a:pt x="3163" y="1334"/>
                </a:lnTo>
                <a:lnTo>
                  <a:pt x="3193" y="1354"/>
                </a:lnTo>
                <a:lnTo>
                  <a:pt x="3223" y="1371"/>
                </a:lnTo>
                <a:lnTo>
                  <a:pt x="3254" y="1387"/>
                </a:lnTo>
                <a:lnTo>
                  <a:pt x="3285" y="1401"/>
                </a:lnTo>
                <a:lnTo>
                  <a:pt x="3316" y="1414"/>
                </a:lnTo>
                <a:lnTo>
                  <a:pt x="3321" y="1415"/>
                </a:lnTo>
                <a:close/>
                <a:moveTo>
                  <a:pt x="3312" y="1095"/>
                </a:moveTo>
                <a:lnTo>
                  <a:pt x="3312" y="1095"/>
                </a:lnTo>
                <a:lnTo>
                  <a:pt x="3309" y="1064"/>
                </a:lnTo>
                <a:lnTo>
                  <a:pt x="3301" y="1020"/>
                </a:lnTo>
                <a:lnTo>
                  <a:pt x="3293" y="974"/>
                </a:lnTo>
                <a:lnTo>
                  <a:pt x="3283" y="930"/>
                </a:lnTo>
                <a:lnTo>
                  <a:pt x="3272" y="886"/>
                </a:lnTo>
                <a:lnTo>
                  <a:pt x="3245" y="904"/>
                </a:lnTo>
                <a:lnTo>
                  <a:pt x="3219" y="921"/>
                </a:lnTo>
                <a:lnTo>
                  <a:pt x="3186" y="947"/>
                </a:lnTo>
                <a:lnTo>
                  <a:pt x="3156" y="974"/>
                </a:lnTo>
                <a:lnTo>
                  <a:pt x="3127" y="1001"/>
                </a:lnTo>
                <a:lnTo>
                  <a:pt x="3099" y="1030"/>
                </a:lnTo>
                <a:lnTo>
                  <a:pt x="3075" y="1060"/>
                </a:lnTo>
                <a:lnTo>
                  <a:pt x="3051" y="1091"/>
                </a:lnTo>
                <a:lnTo>
                  <a:pt x="3030" y="1123"/>
                </a:lnTo>
                <a:lnTo>
                  <a:pt x="3011" y="1155"/>
                </a:lnTo>
                <a:lnTo>
                  <a:pt x="3312" y="1095"/>
                </a:lnTo>
                <a:close/>
                <a:moveTo>
                  <a:pt x="3236" y="768"/>
                </a:moveTo>
                <a:lnTo>
                  <a:pt x="3236" y="768"/>
                </a:lnTo>
                <a:lnTo>
                  <a:pt x="3221" y="729"/>
                </a:lnTo>
                <a:lnTo>
                  <a:pt x="3205" y="690"/>
                </a:lnTo>
                <a:lnTo>
                  <a:pt x="3187" y="652"/>
                </a:lnTo>
                <a:lnTo>
                  <a:pt x="3168" y="615"/>
                </a:lnTo>
                <a:lnTo>
                  <a:pt x="3153" y="634"/>
                </a:lnTo>
                <a:lnTo>
                  <a:pt x="3137" y="653"/>
                </a:lnTo>
                <a:lnTo>
                  <a:pt x="3123" y="673"/>
                </a:lnTo>
                <a:lnTo>
                  <a:pt x="3109" y="694"/>
                </a:lnTo>
                <a:lnTo>
                  <a:pt x="3096" y="714"/>
                </a:lnTo>
                <a:lnTo>
                  <a:pt x="3083" y="735"/>
                </a:lnTo>
                <a:lnTo>
                  <a:pt x="3071" y="756"/>
                </a:lnTo>
                <a:lnTo>
                  <a:pt x="3061" y="779"/>
                </a:lnTo>
                <a:lnTo>
                  <a:pt x="3051" y="801"/>
                </a:lnTo>
                <a:lnTo>
                  <a:pt x="3041" y="823"/>
                </a:lnTo>
                <a:lnTo>
                  <a:pt x="3032" y="846"/>
                </a:lnTo>
                <a:lnTo>
                  <a:pt x="3024" y="868"/>
                </a:lnTo>
                <a:lnTo>
                  <a:pt x="3018" y="891"/>
                </a:lnTo>
                <a:lnTo>
                  <a:pt x="3011" y="915"/>
                </a:lnTo>
                <a:lnTo>
                  <a:pt x="3005" y="938"/>
                </a:lnTo>
                <a:lnTo>
                  <a:pt x="3001" y="962"/>
                </a:lnTo>
                <a:lnTo>
                  <a:pt x="3018" y="943"/>
                </a:lnTo>
                <a:lnTo>
                  <a:pt x="3034" y="925"/>
                </a:lnTo>
                <a:lnTo>
                  <a:pt x="3051" y="907"/>
                </a:lnTo>
                <a:lnTo>
                  <a:pt x="3070" y="890"/>
                </a:lnTo>
                <a:lnTo>
                  <a:pt x="3089" y="874"/>
                </a:lnTo>
                <a:lnTo>
                  <a:pt x="3108" y="857"/>
                </a:lnTo>
                <a:lnTo>
                  <a:pt x="3128" y="841"/>
                </a:lnTo>
                <a:lnTo>
                  <a:pt x="3148" y="826"/>
                </a:lnTo>
                <a:lnTo>
                  <a:pt x="3191" y="795"/>
                </a:lnTo>
                <a:lnTo>
                  <a:pt x="3213" y="782"/>
                </a:lnTo>
                <a:lnTo>
                  <a:pt x="3236" y="768"/>
                </a:lnTo>
                <a:close/>
                <a:moveTo>
                  <a:pt x="4253" y="1621"/>
                </a:moveTo>
                <a:lnTo>
                  <a:pt x="4253" y="1621"/>
                </a:lnTo>
                <a:lnTo>
                  <a:pt x="4224" y="1577"/>
                </a:lnTo>
                <a:lnTo>
                  <a:pt x="4196" y="1532"/>
                </a:lnTo>
                <a:lnTo>
                  <a:pt x="4170" y="1485"/>
                </a:lnTo>
                <a:lnTo>
                  <a:pt x="4146" y="1439"/>
                </a:lnTo>
                <a:lnTo>
                  <a:pt x="4103" y="1461"/>
                </a:lnTo>
                <a:lnTo>
                  <a:pt x="4058" y="1481"/>
                </a:lnTo>
                <a:lnTo>
                  <a:pt x="4012" y="1500"/>
                </a:lnTo>
                <a:lnTo>
                  <a:pt x="3964" y="1518"/>
                </a:lnTo>
                <a:lnTo>
                  <a:pt x="4018" y="1781"/>
                </a:lnTo>
                <a:lnTo>
                  <a:pt x="4046" y="1769"/>
                </a:lnTo>
                <a:lnTo>
                  <a:pt x="4072" y="1755"/>
                </a:lnTo>
                <a:lnTo>
                  <a:pt x="4099" y="1741"/>
                </a:lnTo>
                <a:lnTo>
                  <a:pt x="4125" y="1724"/>
                </a:lnTo>
                <a:lnTo>
                  <a:pt x="4150" y="1707"/>
                </a:lnTo>
                <a:lnTo>
                  <a:pt x="4176" y="1689"/>
                </a:lnTo>
                <a:lnTo>
                  <a:pt x="4200" y="1669"/>
                </a:lnTo>
                <a:lnTo>
                  <a:pt x="4224" y="1649"/>
                </a:lnTo>
                <a:lnTo>
                  <a:pt x="4239" y="1635"/>
                </a:lnTo>
                <a:lnTo>
                  <a:pt x="4253" y="1621"/>
                </a:lnTo>
                <a:close/>
                <a:moveTo>
                  <a:pt x="4099" y="1328"/>
                </a:moveTo>
                <a:lnTo>
                  <a:pt x="4099" y="1328"/>
                </a:lnTo>
                <a:lnTo>
                  <a:pt x="4077" y="1268"/>
                </a:lnTo>
                <a:lnTo>
                  <a:pt x="4058" y="1208"/>
                </a:lnTo>
                <a:lnTo>
                  <a:pt x="4041" y="1147"/>
                </a:lnTo>
                <a:lnTo>
                  <a:pt x="4027" y="1085"/>
                </a:lnTo>
                <a:lnTo>
                  <a:pt x="4024" y="1076"/>
                </a:lnTo>
                <a:lnTo>
                  <a:pt x="3879" y="1104"/>
                </a:lnTo>
                <a:lnTo>
                  <a:pt x="3940" y="1400"/>
                </a:lnTo>
                <a:lnTo>
                  <a:pt x="3982" y="1384"/>
                </a:lnTo>
                <a:lnTo>
                  <a:pt x="4022" y="1367"/>
                </a:lnTo>
                <a:lnTo>
                  <a:pt x="4061" y="1348"/>
                </a:lnTo>
                <a:lnTo>
                  <a:pt x="4099" y="1328"/>
                </a:lnTo>
                <a:close/>
                <a:moveTo>
                  <a:pt x="4003" y="958"/>
                </a:moveTo>
                <a:lnTo>
                  <a:pt x="4003" y="958"/>
                </a:lnTo>
                <a:lnTo>
                  <a:pt x="3995" y="892"/>
                </a:lnTo>
                <a:lnTo>
                  <a:pt x="3990" y="828"/>
                </a:lnTo>
                <a:lnTo>
                  <a:pt x="3986" y="762"/>
                </a:lnTo>
                <a:lnTo>
                  <a:pt x="3985" y="697"/>
                </a:lnTo>
                <a:lnTo>
                  <a:pt x="3962" y="695"/>
                </a:lnTo>
                <a:lnTo>
                  <a:pt x="3939" y="694"/>
                </a:lnTo>
                <a:lnTo>
                  <a:pt x="3891" y="692"/>
                </a:lnTo>
                <a:lnTo>
                  <a:pt x="3844" y="693"/>
                </a:lnTo>
                <a:lnTo>
                  <a:pt x="3796" y="696"/>
                </a:lnTo>
                <a:lnTo>
                  <a:pt x="3856" y="987"/>
                </a:lnTo>
                <a:lnTo>
                  <a:pt x="4003" y="958"/>
                </a:lnTo>
                <a:close/>
                <a:moveTo>
                  <a:pt x="3989" y="578"/>
                </a:moveTo>
                <a:lnTo>
                  <a:pt x="3989" y="578"/>
                </a:lnTo>
                <a:lnTo>
                  <a:pt x="3992" y="536"/>
                </a:lnTo>
                <a:lnTo>
                  <a:pt x="3996" y="495"/>
                </a:lnTo>
                <a:lnTo>
                  <a:pt x="4002" y="453"/>
                </a:lnTo>
                <a:lnTo>
                  <a:pt x="4008" y="413"/>
                </a:lnTo>
                <a:lnTo>
                  <a:pt x="3979" y="402"/>
                </a:lnTo>
                <a:lnTo>
                  <a:pt x="3950" y="392"/>
                </a:lnTo>
                <a:lnTo>
                  <a:pt x="3920" y="383"/>
                </a:lnTo>
                <a:lnTo>
                  <a:pt x="3889" y="376"/>
                </a:lnTo>
                <a:lnTo>
                  <a:pt x="3859" y="370"/>
                </a:lnTo>
                <a:lnTo>
                  <a:pt x="3828" y="365"/>
                </a:lnTo>
                <a:lnTo>
                  <a:pt x="3798" y="362"/>
                </a:lnTo>
                <a:lnTo>
                  <a:pt x="3767" y="360"/>
                </a:lnTo>
                <a:lnTo>
                  <a:pt x="3727" y="359"/>
                </a:lnTo>
                <a:lnTo>
                  <a:pt x="3772" y="578"/>
                </a:lnTo>
                <a:lnTo>
                  <a:pt x="3826" y="575"/>
                </a:lnTo>
                <a:lnTo>
                  <a:pt x="3854" y="573"/>
                </a:lnTo>
                <a:lnTo>
                  <a:pt x="3881" y="573"/>
                </a:lnTo>
                <a:lnTo>
                  <a:pt x="3908" y="573"/>
                </a:lnTo>
                <a:lnTo>
                  <a:pt x="3935" y="574"/>
                </a:lnTo>
                <a:lnTo>
                  <a:pt x="3962" y="576"/>
                </a:lnTo>
                <a:lnTo>
                  <a:pt x="3989" y="578"/>
                </a:lnTo>
                <a:close/>
                <a:moveTo>
                  <a:pt x="4120" y="470"/>
                </a:moveTo>
                <a:lnTo>
                  <a:pt x="4120" y="470"/>
                </a:lnTo>
                <a:lnTo>
                  <a:pt x="4116" y="502"/>
                </a:lnTo>
                <a:lnTo>
                  <a:pt x="4112" y="534"/>
                </a:lnTo>
                <a:lnTo>
                  <a:pt x="4108" y="599"/>
                </a:lnTo>
                <a:lnTo>
                  <a:pt x="4138" y="607"/>
                </a:lnTo>
                <a:lnTo>
                  <a:pt x="4166" y="616"/>
                </a:lnTo>
                <a:lnTo>
                  <a:pt x="4194" y="625"/>
                </a:lnTo>
                <a:lnTo>
                  <a:pt x="4222" y="636"/>
                </a:lnTo>
                <a:lnTo>
                  <a:pt x="4248" y="648"/>
                </a:lnTo>
                <a:lnTo>
                  <a:pt x="4276" y="661"/>
                </a:lnTo>
                <a:lnTo>
                  <a:pt x="4303" y="675"/>
                </a:lnTo>
                <a:lnTo>
                  <a:pt x="4330" y="691"/>
                </a:lnTo>
                <a:lnTo>
                  <a:pt x="4357" y="706"/>
                </a:lnTo>
                <a:lnTo>
                  <a:pt x="4340" y="680"/>
                </a:lnTo>
                <a:lnTo>
                  <a:pt x="4321" y="654"/>
                </a:lnTo>
                <a:lnTo>
                  <a:pt x="4301" y="628"/>
                </a:lnTo>
                <a:lnTo>
                  <a:pt x="4279" y="604"/>
                </a:lnTo>
                <a:lnTo>
                  <a:pt x="4261" y="584"/>
                </a:lnTo>
                <a:lnTo>
                  <a:pt x="4242" y="565"/>
                </a:lnTo>
                <a:lnTo>
                  <a:pt x="4223" y="547"/>
                </a:lnTo>
                <a:lnTo>
                  <a:pt x="4203" y="530"/>
                </a:lnTo>
                <a:lnTo>
                  <a:pt x="4183" y="515"/>
                </a:lnTo>
                <a:lnTo>
                  <a:pt x="4163" y="499"/>
                </a:lnTo>
                <a:lnTo>
                  <a:pt x="4141" y="485"/>
                </a:lnTo>
                <a:lnTo>
                  <a:pt x="4120" y="470"/>
                </a:lnTo>
                <a:close/>
                <a:moveTo>
                  <a:pt x="4105" y="722"/>
                </a:moveTo>
                <a:lnTo>
                  <a:pt x="4105" y="722"/>
                </a:lnTo>
                <a:lnTo>
                  <a:pt x="4107" y="774"/>
                </a:lnTo>
                <a:lnTo>
                  <a:pt x="4109" y="828"/>
                </a:lnTo>
                <a:lnTo>
                  <a:pt x="4115" y="881"/>
                </a:lnTo>
                <a:lnTo>
                  <a:pt x="4121" y="935"/>
                </a:lnTo>
                <a:lnTo>
                  <a:pt x="4390" y="881"/>
                </a:lnTo>
                <a:lnTo>
                  <a:pt x="4355" y="852"/>
                </a:lnTo>
                <a:lnTo>
                  <a:pt x="4321" y="827"/>
                </a:lnTo>
                <a:lnTo>
                  <a:pt x="4285" y="803"/>
                </a:lnTo>
                <a:lnTo>
                  <a:pt x="4251" y="782"/>
                </a:lnTo>
                <a:lnTo>
                  <a:pt x="4214" y="763"/>
                </a:lnTo>
                <a:lnTo>
                  <a:pt x="4178" y="748"/>
                </a:lnTo>
                <a:lnTo>
                  <a:pt x="4141" y="734"/>
                </a:lnTo>
                <a:lnTo>
                  <a:pt x="4105" y="722"/>
                </a:lnTo>
                <a:close/>
                <a:moveTo>
                  <a:pt x="4141" y="1053"/>
                </a:moveTo>
                <a:lnTo>
                  <a:pt x="4144" y="1060"/>
                </a:lnTo>
                <a:lnTo>
                  <a:pt x="4155" y="1111"/>
                </a:lnTo>
                <a:lnTo>
                  <a:pt x="4169" y="1162"/>
                </a:lnTo>
                <a:lnTo>
                  <a:pt x="4184" y="1212"/>
                </a:lnTo>
                <a:lnTo>
                  <a:pt x="4202" y="1261"/>
                </a:lnTo>
                <a:lnTo>
                  <a:pt x="4222" y="1246"/>
                </a:lnTo>
                <a:lnTo>
                  <a:pt x="4241" y="1230"/>
                </a:lnTo>
                <a:lnTo>
                  <a:pt x="4270" y="1203"/>
                </a:lnTo>
                <a:lnTo>
                  <a:pt x="4297" y="1177"/>
                </a:lnTo>
                <a:lnTo>
                  <a:pt x="4323" y="1149"/>
                </a:lnTo>
                <a:lnTo>
                  <a:pt x="4347" y="1120"/>
                </a:lnTo>
                <a:lnTo>
                  <a:pt x="4369" y="1090"/>
                </a:lnTo>
                <a:lnTo>
                  <a:pt x="4389" y="1060"/>
                </a:lnTo>
                <a:lnTo>
                  <a:pt x="4407" y="1028"/>
                </a:lnTo>
                <a:lnTo>
                  <a:pt x="4423" y="996"/>
                </a:lnTo>
                <a:lnTo>
                  <a:pt x="4141" y="1053"/>
                </a:lnTo>
                <a:close/>
                <a:moveTo>
                  <a:pt x="4248" y="1375"/>
                </a:moveTo>
                <a:lnTo>
                  <a:pt x="4248" y="1375"/>
                </a:lnTo>
                <a:lnTo>
                  <a:pt x="4267" y="1414"/>
                </a:lnTo>
                <a:lnTo>
                  <a:pt x="4289" y="1452"/>
                </a:lnTo>
                <a:lnTo>
                  <a:pt x="4310" y="1490"/>
                </a:lnTo>
                <a:lnTo>
                  <a:pt x="4333" y="1527"/>
                </a:lnTo>
                <a:lnTo>
                  <a:pt x="4348" y="1505"/>
                </a:lnTo>
                <a:lnTo>
                  <a:pt x="4361" y="1484"/>
                </a:lnTo>
                <a:lnTo>
                  <a:pt x="4373" y="1463"/>
                </a:lnTo>
                <a:lnTo>
                  <a:pt x="4386" y="1441"/>
                </a:lnTo>
                <a:lnTo>
                  <a:pt x="4397" y="1419"/>
                </a:lnTo>
                <a:lnTo>
                  <a:pt x="4407" y="1396"/>
                </a:lnTo>
                <a:lnTo>
                  <a:pt x="4417" y="1373"/>
                </a:lnTo>
                <a:lnTo>
                  <a:pt x="4426" y="1349"/>
                </a:lnTo>
                <a:lnTo>
                  <a:pt x="4433" y="1326"/>
                </a:lnTo>
                <a:lnTo>
                  <a:pt x="4440" y="1303"/>
                </a:lnTo>
                <a:lnTo>
                  <a:pt x="4447" y="1279"/>
                </a:lnTo>
                <a:lnTo>
                  <a:pt x="4452" y="1255"/>
                </a:lnTo>
                <a:lnTo>
                  <a:pt x="4457" y="1231"/>
                </a:lnTo>
                <a:lnTo>
                  <a:pt x="4461" y="1207"/>
                </a:lnTo>
                <a:lnTo>
                  <a:pt x="4465" y="1182"/>
                </a:lnTo>
                <a:lnTo>
                  <a:pt x="4467" y="1158"/>
                </a:lnTo>
                <a:lnTo>
                  <a:pt x="4451" y="1180"/>
                </a:lnTo>
                <a:lnTo>
                  <a:pt x="4435" y="1201"/>
                </a:lnTo>
                <a:lnTo>
                  <a:pt x="4417" y="1222"/>
                </a:lnTo>
                <a:lnTo>
                  <a:pt x="4399" y="1242"/>
                </a:lnTo>
                <a:lnTo>
                  <a:pt x="4380" y="1262"/>
                </a:lnTo>
                <a:lnTo>
                  <a:pt x="4360" y="1283"/>
                </a:lnTo>
                <a:lnTo>
                  <a:pt x="4340" y="1302"/>
                </a:lnTo>
                <a:lnTo>
                  <a:pt x="4319" y="1320"/>
                </a:lnTo>
                <a:lnTo>
                  <a:pt x="4284" y="1348"/>
                </a:lnTo>
                <a:lnTo>
                  <a:pt x="4248" y="1375"/>
                </a:lnTo>
                <a:close/>
                <a:moveTo>
                  <a:pt x="1977" y="1732"/>
                </a:moveTo>
                <a:lnTo>
                  <a:pt x="1977" y="1732"/>
                </a:lnTo>
                <a:lnTo>
                  <a:pt x="1958" y="1733"/>
                </a:lnTo>
                <a:lnTo>
                  <a:pt x="1939" y="1736"/>
                </a:lnTo>
                <a:lnTo>
                  <a:pt x="1921" y="1741"/>
                </a:lnTo>
                <a:lnTo>
                  <a:pt x="1903" y="1747"/>
                </a:lnTo>
                <a:lnTo>
                  <a:pt x="1886" y="1755"/>
                </a:lnTo>
                <a:lnTo>
                  <a:pt x="1871" y="1764"/>
                </a:lnTo>
                <a:lnTo>
                  <a:pt x="1856" y="1775"/>
                </a:lnTo>
                <a:lnTo>
                  <a:pt x="1843" y="1787"/>
                </a:lnTo>
                <a:lnTo>
                  <a:pt x="1831" y="1801"/>
                </a:lnTo>
                <a:lnTo>
                  <a:pt x="1820" y="1815"/>
                </a:lnTo>
                <a:lnTo>
                  <a:pt x="1810" y="1831"/>
                </a:lnTo>
                <a:lnTo>
                  <a:pt x="1803" y="1848"/>
                </a:lnTo>
                <a:lnTo>
                  <a:pt x="1796" y="1864"/>
                </a:lnTo>
                <a:lnTo>
                  <a:pt x="1791" y="1882"/>
                </a:lnTo>
                <a:lnTo>
                  <a:pt x="1789" y="1901"/>
                </a:lnTo>
                <a:lnTo>
                  <a:pt x="1788" y="1920"/>
                </a:lnTo>
                <a:lnTo>
                  <a:pt x="1789" y="1940"/>
                </a:lnTo>
                <a:lnTo>
                  <a:pt x="1791" y="1958"/>
                </a:lnTo>
                <a:lnTo>
                  <a:pt x="1796" y="1977"/>
                </a:lnTo>
                <a:lnTo>
                  <a:pt x="1803" y="1994"/>
                </a:lnTo>
                <a:lnTo>
                  <a:pt x="1810" y="2010"/>
                </a:lnTo>
                <a:lnTo>
                  <a:pt x="1820" y="2026"/>
                </a:lnTo>
                <a:lnTo>
                  <a:pt x="1831" y="2040"/>
                </a:lnTo>
                <a:lnTo>
                  <a:pt x="1843" y="2054"/>
                </a:lnTo>
                <a:lnTo>
                  <a:pt x="1856" y="2066"/>
                </a:lnTo>
                <a:lnTo>
                  <a:pt x="1871" y="2077"/>
                </a:lnTo>
                <a:lnTo>
                  <a:pt x="1886" y="2086"/>
                </a:lnTo>
                <a:lnTo>
                  <a:pt x="1903" y="2094"/>
                </a:lnTo>
                <a:lnTo>
                  <a:pt x="1921" y="2101"/>
                </a:lnTo>
                <a:lnTo>
                  <a:pt x="1939" y="2105"/>
                </a:lnTo>
                <a:lnTo>
                  <a:pt x="1958" y="2107"/>
                </a:lnTo>
                <a:lnTo>
                  <a:pt x="1977" y="2108"/>
                </a:lnTo>
                <a:lnTo>
                  <a:pt x="1995" y="2107"/>
                </a:lnTo>
                <a:lnTo>
                  <a:pt x="2014" y="2105"/>
                </a:lnTo>
                <a:lnTo>
                  <a:pt x="2032" y="2101"/>
                </a:lnTo>
                <a:lnTo>
                  <a:pt x="2050" y="2094"/>
                </a:lnTo>
                <a:lnTo>
                  <a:pt x="2066" y="2086"/>
                </a:lnTo>
                <a:lnTo>
                  <a:pt x="2081" y="2077"/>
                </a:lnTo>
                <a:lnTo>
                  <a:pt x="2096" y="2066"/>
                </a:lnTo>
                <a:lnTo>
                  <a:pt x="2109" y="2054"/>
                </a:lnTo>
                <a:lnTo>
                  <a:pt x="2121" y="2040"/>
                </a:lnTo>
                <a:lnTo>
                  <a:pt x="2133" y="2026"/>
                </a:lnTo>
                <a:lnTo>
                  <a:pt x="2142" y="2010"/>
                </a:lnTo>
                <a:lnTo>
                  <a:pt x="2150" y="1994"/>
                </a:lnTo>
                <a:lnTo>
                  <a:pt x="2156" y="1977"/>
                </a:lnTo>
                <a:lnTo>
                  <a:pt x="2160" y="1958"/>
                </a:lnTo>
                <a:lnTo>
                  <a:pt x="2164" y="1940"/>
                </a:lnTo>
                <a:lnTo>
                  <a:pt x="2165" y="1920"/>
                </a:lnTo>
                <a:lnTo>
                  <a:pt x="2164" y="1901"/>
                </a:lnTo>
                <a:lnTo>
                  <a:pt x="2160" y="1882"/>
                </a:lnTo>
                <a:lnTo>
                  <a:pt x="2156" y="1864"/>
                </a:lnTo>
                <a:lnTo>
                  <a:pt x="2150" y="1848"/>
                </a:lnTo>
                <a:lnTo>
                  <a:pt x="2142" y="1831"/>
                </a:lnTo>
                <a:lnTo>
                  <a:pt x="2133" y="1815"/>
                </a:lnTo>
                <a:lnTo>
                  <a:pt x="2121" y="1801"/>
                </a:lnTo>
                <a:lnTo>
                  <a:pt x="2109" y="1787"/>
                </a:lnTo>
                <a:lnTo>
                  <a:pt x="2096" y="1775"/>
                </a:lnTo>
                <a:lnTo>
                  <a:pt x="2081" y="1764"/>
                </a:lnTo>
                <a:lnTo>
                  <a:pt x="2066" y="1755"/>
                </a:lnTo>
                <a:lnTo>
                  <a:pt x="2050" y="1747"/>
                </a:lnTo>
                <a:lnTo>
                  <a:pt x="2032" y="1741"/>
                </a:lnTo>
                <a:lnTo>
                  <a:pt x="2014" y="1736"/>
                </a:lnTo>
                <a:lnTo>
                  <a:pt x="1995" y="1733"/>
                </a:lnTo>
                <a:lnTo>
                  <a:pt x="1977" y="1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" b="98347"/>
          <a:stretch>
            <a:fillRect/>
          </a:stretch>
        </p:blipFill>
        <p:spPr>
          <a:xfrm>
            <a:off x="-8585" y="-19050"/>
            <a:ext cx="12192000" cy="1333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594430"/>
            <a:ext cx="12192000" cy="6206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67150" y="0"/>
            <a:ext cx="4457700" cy="594430"/>
          </a:xfrm>
          <a:solidFill>
            <a:srgbClr val="E99280">
              <a:alpha val="60000"/>
            </a:srgbClr>
          </a:solidFill>
        </p:spPr>
        <p:txBody>
          <a:bodyPr wrap="none">
            <a:noAutofit/>
          </a:bodyPr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在此输入标题</a:t>
            </a:r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7D22-9896-4CDC-AC41-67924EE0DE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B3FB-6FDD-43B6-ACB1-4F3BF8EFA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29.png"/><Relationship Id="rId1" Type="http://schemas.openxmlformats.org/officeDocument/2006/relationships/hyperlink" Target="Trump.mp4" TargetMode="Externa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7.jpeg"/><Relationship Id="rId3" Type="http://schemas.openxmlformats.org/officeDocument/2006/relationships/tags" Target="../tags/tag9.xml"/><Relationship Id="rId2" Type="http://schemas.openxmlformats.org/officeDocument/2006/relationships/image" Target="../media/image36.jpeg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jpe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" y="-21991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60161" y="3814369"/>
            <a:ext cx="2008257" cy="506865"/>
          </a:xfrm>
          <a:prstGeom prst="rect">
            <a:avLst/>
          </a:prstGeom>
          <a:solidFill>
            <a:srgbClr val="E9928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2020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076632" y="914398"/>
            <a:ext cx="3316171" cy="3967321"/>
          </a:xfrm>
          <a:prstGeom prst="line">
            <a:avLst/>
          </a:prstGeom>
          <a:ln>
            <a:solidFill>
              <a:srgbClr val="381007">
                <a:alpha val="30000"/>
              </a:srgb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4" y="2374493"/>
            <a:ext cx="1509300" cy="4483506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3477847" y="0"/>
            <a:ext cx="6838782" cy="6836009"/>
            <a:chOff x="3477847" y="0"/>
            <a:chExt cx="6838782" cy="683600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477847" y="0"/>
              <a:ext cx="2318269" cy="2318269"/>
            </a:xfrm>
            <a:prstGeom prst="line">
              <a:avLst/>
            </a:prstGeom>
            <a:ln>
              <a:solidFill>
                <a:srgbClr val="381007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831394" y="4350774"/>
              <a:ext cx="2485235" cy="2485235"/>
            </a:xfrm>
            <a:prstGeom prst="line">
              <a:avLst/>
            </a:prstGeom>
            <a:ln>
              <a:solidFill>
                <a:srgbClr val="381007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836975" y="3373876"/>
              <a:ext cx="263454" cy="263454"/>
            </a:xfrm>
            <a:prstGeom prst="line">
              <a:avLst/>
            </a:prstGeom>
            <a:ln>
              <a:solidFill>
                <a:srgbClr val="381007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 flipV="1">
            <a:off x="9382007" y="2549939"/>
            <a:ext cx="2799978" cy="3349769"/>
          </a:xfrm>
          <a:prstGeom prst="line">
            <a:avLst/>
          </a:prstGeom>
          <a:ln>
            <a:solidFill>
              <a:srgbClr val="381007">
                <a:alpha val="30000"/>
              </a:srgb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07215" y="1130149"/>
            <a:ext cx="9458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81007"/>
                </a:solidFill>
              </a:rPr>
              <a:t>The Art of Public Speaking</a:t>
            </a:r>
            <a:endParaRPr lang="en-US" sz="5400" b="1" dirty="0">
              <a:solidFill>
                <a:srgbClr val="381007"/>
              </a:solidFill>
            </a:endParaRPr>
          </a:p>
        </p:txBody>
      </p:sp>
    </p:spTree>
  </p:cSld>
  <p:clrMapOvr>
    <a:masterClrMapping/>
  </p:clrMapOvr>
  <p:transition spd="slow" advTm="1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3679370" y="2184399"/>
            <a:ext cx="7912496" cy="3529181"/>
          </a:xfrm>
          <a:prstGeom prst="roundRect">
            <a:avLst/>
          </a:prstGeom>
          <a:solidFill>
            <a:srgbClr val="FAF5F4"/>
          </a:solidFill>
          <a:ln>
            <a:solidFill>
              <a:srgbClr val="FAF5F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240971"/>
            <a:ext cx="4919958" cy="234149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1673" y="1401317"/>
            <a:ext cx="5473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 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73" y="2553993"/>
            <a:ext cx="5473755" cy="72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Teaching Procedures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01524" y="3097723"/>
            <a:ext cx="5810609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Teaching methodology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01524" y="3819267"/>
            <a:ext cx="5810609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Teaching steps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Teaching Methodology</a:t>
            </a:r>
            <a:endParaRPr lang="zh-CN" altLang="en-US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049755" y="1025825"/>
            <a:ext cx="1810421" cy="298579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wrap="square" tIns="1152000" anchor="ctr" anchorCtr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Motivating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5559677" y="1920613"/>
            <a:ext cx="790576" cy="79057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6" name="Group 14"/>
          <p:cNvGrpSpPr/>
          <p:nvPr/>
        </p:nvGrpSpPr>
        <p:grpSpPr bwMode="auto">
          <a:xfrm>
            <a:off x="7042542" y="2007200"/>
            <a:ext cx="282575" cy="619125"/>
            <a:chOff x="1426" y="2568"/>
            <a:chExt cx="178" cy="390"/>
          </a:xfrm>
          <a:solidFill>
            <a:schemeClr val="accent1"/>
          </a:solidFill>
        </p:grpSpPr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 rot="5400000">
              <a:off x="1342" y="2711"/>
              <a:ext cx="390" cy="10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461" y="2574"/>
              <a:ext cx="27" cy="3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426" y="2575"/>
              <a:ext cx="27" cy="3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364602" y="1043574"/>
            <a:ext cx="1836736" cy="298579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wrap="square" tIns="1152000" anchor="ctr" anchorCtr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Enabling</a:t>
            </a:r>
            <a:endParaRPr lang="zh-CN" altLang="en-US" sz="2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7853550" y="1877717"/>
            <a:ext cx="790576" cy="79057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2" name="Group 14"/>
          <p:cNvGrpSpPr/>
          <p:nvPr/>
        </p:nvGrpSpPr>
        <p:grpSpPr bwMode="auto">
          <a:xfrm>
            <a:off x="9354926" y="2030824"/>
            <a:ext cx="282575" cy="619125"/>
            <a:chOff x="1426" y="2568"/>
            <a:chExt cx="178" cy="390"/>
          </a:xfrm>
          <a:solidFill>
            <a:schemeClr val="accent2"/>
          </a:solidFill>
        </p:grpSpPr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 rot="5400000">
              <a:off x="1342" y="2711"/>
              <a:ext cx="390" cy="10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461" y="2574"/>
              <a:ext cx="27" cy="3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426" y="2575"/>
              <a:ext cx="27" cy="3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9768071" y="1034701"/>
            <a:ext cx="1836736" cy="298579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wrap="square" tIns="1152000" anchor="ctr" anchorCtr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Assessing</a:t>
            </a:r>
            <a:endParaRPr lang="zh-CN" altLang="en-US" sz="2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10224477" y="1877717"/>
            <a:ext cx="790576" cy="79057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558359" y="1800991"/>
            <a:ext cx="0" cy="29652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06801" y="2881284"/>
            <a:ext cx="3768191" cy="126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</a:t>
            </a:r>
            <a:r>
              <a:rPr lang="en-US" altLang="zh-CN" sz="2800" dirty="0"/>
              <a:t>roduction-</a:t>
            </a:r>
            <a:r>
              <a:rPr lang="en-US" altLang="zh-CN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O</a:t>
            </a:r>
            <a:r>
              <a:rPr lang="en-US" altLang="zh-CN" sz="2800" dirty="0"/>
              <a:t>riented </a:t>
            </a:r>
            <a:r>
              <a:rPr lang="en-US" altLang="zh-CN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zh-CN" sz="2800" dirty="0"/>
              <a:t>pproach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标注: 上箭头 19"/>
          <p:cNvSpPr/>
          <p:nvPr/>
        </p:nvSpPr>
        <p:spPr>
          <a:xfrm>
            <a:off x="4886646" y="4364871"/>
            <a:ext cx="2132302" cy="1769599"/>
          </a:xfrm>
          <a:prstGeom prst="upArrowCallou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Production task: </a:t>
            </a:r>
            <a:r>
              <a:rPr lang="en-US" altLang="zh-CN" dirty="0" err="1">
                <a:solidFill>
                  <a:schemeClr val="tx1"/>
                </a:solidFill>
              </a:rPr>
              <a:t>create</a:t>
            </a:r>
            <a:r>
              <a:rPr lang="en-US" altLang="zh-CN" dirty="0">
                <a:solidFill>
                  <a:schemeClr val="tx1"/>
                </a:solidFill>
              </a:rPr>
              <a:t> a speech on COVID-19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标注: 上箭头 20"/>
          <p:cNvSpPr/>
          <p:nvPr/>
        </p:nvSpPr>
        <p:spPr>
          <a:xfrm>
            <a:off x="7347234" y="4364871"/>
            <a:ext cx="1904598" cy="1769599"/>
          </a:xfrm>
          <a:prstGeom prst="upArrowCallou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Set up scaffolding to guide learning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标注: 上箭头 21"/>
          <p:cNvSpPr/>
          <p:nvPr/>
        </p:nvSpPr>
        <p:spPr>
          <a:xfrm>
            <a:off x="9700209" y="4364870"/>
            <a:ext cx="1904598" cy="1769599"/>
          </a:xfrm>
          <a:prstGeom prst="upArrowCallou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Adopt TSCA to consolidate and assess learning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6" grpId="0" animBg="1"/>
      <p:bldP spid="17" grpId="0" animBg="1"/>
      <p:bldP spid="19" grpId="0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Motivating Phase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3556891" y="3997868"/>
            <a:ext cx="1187609" cy="1853962"/>
            <a:chOff x="2442948" y="1935317"/>
            <a:chExt cx="1433854" cy="2238370"/>
          </a:xfrm>
          <a:solidFill>
            <a:schemeClr val="accent1"/>
          </a:solidFill>
        </p:grpSpPr>
        <p:sp>
          <p:nvSpPr>
            <p:cNvPr id="4" name="椭圆 3"/>
            <p:cNvSpPr/>
            <p:nvPr/>
          </p:nvSpPr>
          <p:spPr>
            <a:xfrm>
              <a:off x="2771335" y="1935317"/>
              <a:ext cx="777083" cy="777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5400000">
              <a:off x="2442948" y="2739833"/>
              <a:ext cx="1433854" cy="1433854"/>
            </a:xfrm>
            <a:prstGeom prst="pie">
              <a:avLst>
                <a:gd name="adj1" fmla="val 5371193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5529" y="2135071"/>
            <a:ext cx="2554985" cy="2529148"/>
            <a:chOff x="1177179" y="1870022"/>
            <a:chExt cx="2395060" cy="2395060"/>
          </a:xfrm>
          <a:solidFill>
            <a:schemeClr val="accent1"/>
          </a:solidFill>
        </p:grpSpPr>
        <p:sp>
          <p:nvSpPr>
            <p:cNvPr id="8" name="椭圆形标注 7"/>
            <p:cNvSpPr/>
            <p:nvPr/>
          </p:nvSpPr>
          <p:spPr>
            <a:xfrm>
              <a:off x="1177179" y="1870022"/>
              <a:ext cx="2395060" cy="2395060"/>
            </a:xfrm>
            <a:prstGeom prst="wedgeEllipseCallout">
              <a:avLst>
                <a:gd name="adj1" fmla="val 45889"/>
                <a:gd name="adj2" fmla="val 458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351124" y="2043967"/>
              <a:ext cx="2047170" cy="20471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Bef>
                  <a:spcPts val="600"/>
                </a:spcBef>
              </a:pPr>
              <a:r>
                <a:rPr lang="en-US" altLang="zh-CN" sz="2400" dirty="0"/>
                <a:t> Read relevant materials beyond the text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20451464">
            <a:off x="4183996" y="776761"/>
            <a:ext cx="2551033" cy="2558527"/>
            <a:chOff x="1177179" y="1870022"/>
            <a:chExt cx="2395060" cy="2395060"/>
          </a:xfrm>
        </p:grpSpPr>
        <p:sp>
          <p:nvSpPr>
            <p:cNvPr id="11" name="椭圆形标注 10"/>
            <p:cNvSpPr/>
            <p:nvPr/>
          </p:nvSpPr>
          <p:spPr>
            <a:xfrm>
              <a:off x="1177179" y="1870022"/>
              <a:ext cx="2395060" cy="2395060"/>
            </a:xfrm>
            <a:prstGeom prst="wedgeEllipseCallout">
              <a:avLst>
                <a:gd name="adj1" fmla="val -46993"/>
                <a:gd name="adj2" fmla="val 526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148536">
              <a:off x="1351124" y="2043967"/>
              <a:ext cx="2047170" cy="2047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Bef>
                  <a:spcPts val="600"/>
                </a:spcBef>
              </a:pPr>
              <a:r>
                <a:rPr lang="en-US" altLang="zh-CN" sz="2400" dirty="0"/>
                <a:t>Write a speech script on COVID-19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880343" y="4742498"/>
            <a:ext cx="7166655" cy="16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Major purpose:</a:t>
            </a:r>
            <a:endParaRPr lang="en-US" altLang="zh-CN" sz="2400" b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CN" sz="2400" dirty="0"/>
              <a:t>Utilize </a:t>
            </a:r>
            <a:r>
              <a:rPr lang="en-US" altLang="zh-CN" sz="2400" u="sng" dirty="0"/>
              <a:t>autonomous learning tasks </a:t>
            </a:r>
            <a:r>
              <a:rPr lang="en-US" altLang="zh-CN" sz="2400" dirty="0"/>
              <a:t>to develop independent thinking and autonomous learning abilities.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1247273">
            <a:off x="7448640" y="1879448"/>
            <a:ext cx="2662087" cy="2589692"/>
            <a:chOff x="1175395" y="1810391"/>
            <a:chExt cx="2395060" cy="2395060"/>
          </a:xfrm>
        </p:grpSpPr>
        <p:sp>
          <p:nvSpPr>
            <p:cNvPr id="15" name="椭圆形标注 10"/>
            <p:cNvSpPr/>
            <p:nvPr/>
          </p:nvSpPr>
          <p:spPr>
            <a:xfrm>
              <a:off x="1175395" y="1810391"/>
              <a:ext cx="2395060" cy="2395060"/>
            </a:xfrm>
            <a:prstGeom prst="wedgeEllipseCallout">
              <a:avLst>
                <a:gd name="adj1" fmla="val -46993"/>
                <a:gd name="adj2" fmla="val 526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20352727">
              <a:off x="1340656" y="1932521"/>
              <a:ext cx="2085140" cy="2160324"/>
            </a:xfrm>
            <a:prstGeom prst="ellipse">
              <a:avLst/>
            </a:prstGeom>
            <a:solidFill>
              <a:srgbClr val="784A1C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Bef>
                  <a:spcPts val="600"/>
                </a:spcBef>
              </a:pPr>
              <a:r>
                <a:rPr lang="en-US" altLang="zh-CN" sz="2400" dirty="0"/>
                <a:t>Watch online class videos and finish tasks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Enabling Phase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99681" y="2443589"/>
            <a:ext cx="48679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400" dirty="0"/>
              <a:t>Complete a true-or-false quiz on Teacher Mate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9415" y="3728085"/>
            <a:ext cx="51701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400" dirty="0"/>
              <a:t>Compare &amp; discuss 2 COVID-19-related speeches by President Xi &amp; President Trump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69253" y="1555007"/>
            <a:ext cx="5956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Refine &amp; deepen understanding of the ethical guidelines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36089" y="6146846"/>
            <a:ext cx="57206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90" y="4513055"/>
            <a:ext cx="1360750" cy="13607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83" y="4513055"/>
            <a:ext cx="1360750" cy="13607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76" y="4513055"/>
            <a:ext cx="1360750" cy="13607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2" y="4513055"/>
            <a:ext cx="1360750" cy="1360751"/>
          </a:xfrm>
          <a:prstGeom prst="rect">
            <a:avLst/>
          </a:prstGeom>
        </p:spPr>
      </p:pic>
      <p:sp>
        <p:nvSpPr>
          <p:cNvPr id="2" name="箭头: 五边形 1"/>
          <p:cNvSpPr/>
          <p:nvPr/>
        </p:nvSpPr>
        <p:spPr>
          <a:xfrm>
            <a:off x="612559" y="1526959"/>
            <a:ext cx="2441359" cy="612559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Main tasks </a:t>
            </a:r>
            <a:endParaRPr lang="zh-CN" altLang="en-US" sz="2400" b="1" dirty="0"/>
          </a:p>
        </p:txBody>
      </p:sp>
      <p:sp>
        <p:nvSpPr>
          <p:cNvPr id="15" name="箭头: 五边形 14"/>
          <p:cNvSpPr/>
          <p:nvPr/>
        </p:nvSpPr>
        <p:spPr>
          <a:xfrm>
            <a:off x="2915074" y="5261247"/>
            <a:ext cx="2826573" cy="612559"/>
          </a:xfrm>
          <a:prstGeom prst="homePlate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Major purposes </a:t>
            </a:r>
            <a:endParaRPr lang="zh-CN" altLang="en-US" sz="2400" b="1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969067" y="2944069"/>
            <a:ext cx="495619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400" dirty="0"/>
              <a:t>Strengthen patriotic pride &amp; cultural confidence</a:t>
            </a:r>
            <a:endParaRPr lang="en-US" altLang="zh-CN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Assessing Phase</a:t>
            </a:r>
            <a:endParaRPr lang="zh-CN" altLang="en-US" dirty="0"/>
          </a:p>
        </p:txBody>
      </p:sp>
      <p:sp>
        <p:nvSpPr>
          <p:cNvPr id="6" name="椭圆​​ 2"/>
          <p:cNvSpPr/>
          <p:nvPr/>
        </p:nvSpPr>
        <p:spPr>
          <a:xfrm>
            <a:off x="354360" y="1666343"/>
            <a:ext cx="3460750" cy="3460750"/>
          </a:xfrm>
          <a:prstGeom prst="ellips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​​ 3"/>
          <p:cNvSpPr>
            <a:spLocks noChangeArrowheads="1"/>
          </p:cNvSpPr>
          <p:nvPr/>
        </p:nvSpPr>
        <p:spPr bwMode="auto">
          <a:xfrm>
            <a:off x="1087258" y="2390683"/>
            <a:ext cx="1722437" cy="1722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TSCA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流程图: 摘录 11"/>
          <p:cNvSpPr/>
          <p:nvPr/>
        </p:nvSpPr>
        <p:spPr>
          <a:xfrm rot="314017">
            <a:off x="1760048" y="1889872"/>
            <a:ext cx="577577" cy="332352"/>
          </a:xfrm>
          <a:prstGeom prst="flowChartExtra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65000"/>
                  <a:alpha val="63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流程图: 摘录 53"/>
          <p:cNvGrpSpPr/>
          <p:nvPr/>
        </p:nvGrpSpPr>
        <p:grpSpPr bwMode="auto">
          <a:xfrm>
            <a:off x="1557682" y="4445407"/>
            <a:ext cx="590550" cy="347662"/>
            <a:chOff x="2633472" y="4395216"/>
            <a:chExt cx="591312" cy="347472"/>
          </a:xfrm>
        </p:grpSpPr>
        <p:pic>
          <p:nvPicPr>
            <p:cNvPr id="14" name="流程图: 摘录 53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472" y="4395216"/>
              <a:ext cx="591312" cy="34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 rot="10800000">
              <a:off x="2785342" y="4403371"/>
              <a:ext cx="288384" cy="16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流程图: 摘录 54"/>
          <p:cNvGrpSpPr/>
          <p:nvPr/>
        </p:nvGrpSpPr>
        <p:grpSpPr bwMode="auto">
          <a:xfrm>
            <a:off x="681933" y="3629241"/>
            <a:ext cx="450850" cy="493713"/>
            <a:chOff x="1804416" y="3840480"/>
            <a:chExt cx="451104" cy="493776"/>
          </a:xfrm>
        </p:grpSpPr>
        <p:pic>
          <p:nvPicPr>
            <p:cNvPr id="17" name="流程图: 摘录 5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416" y="3840480"/>
              <a:ext cx="451104" cy="49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 rot="-7413073">
              <a:off x="1874301" y="4051847"/>
              <a:ext cx="288413" cy="16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流程图: 摘录 55"/>
          <p:cNvGrpSpPr/>
          <p:nvPr/>
        </p:nvGrpSpPr>
        <p:grpSpPr bwMode="auto">
          <a:xfrm>
            <a:off x="704579" y="2500322"/>
            <a:ext cx="438150" cy="523875"/>
            <a:chOff x="1761744" y="2761488"/>
            <a:chExt cx="438912" cy="524256"/>
          </a:xfrm>
        </p:grpSpPr>
        <p:pic>
          <p:nvPicPr>
            <p:cNvPr id="20" name="流程图: 摘录 5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744" y="2761488"/>
              <a:ext cx="438912" cy="52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 rot="-3787723">
              <a:off x="1848632" y="2903359"/>
              <a:ext cx="288413" cy="16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右箭头​​ 5"/>
          <p:cNvSpPr/>
          <p:nvPr/>
        </p:nvSpPr>
        <p:spPr>
          <a:xfrm>
            <a:off x="2706526" y="2151215"/>
            <a:ext cx="1666878" cy="2555569"/>
          </a:xfrm>
          <a:custGeom>
            <a:avLst/>
            <a:gdLst>
              <a:gd name="connsiteX0" fmla="*/ 0 w 1696700"/>
              <a:gd name="connsiteY0" fmla="*/ 718016 h 2872062"/>
              <a:gd name="connsiteX1" fmla="*/ 848350 w 1696700"/>
              <a:gd name="connsiteY1" fmla="*/ 718016 h 2872062"/>
              <a:gd name="connsiteX2" fmla="*/ 848350 w 1696700"/>
              <a:gd name="connsiteY2" fmla="*/ 0 h 2872062"/>
              <a:gd name="connsiteX3" fmla="*/ 1696700 w 1696700"/>
              <a:gd name="connsiteY3" fmla="*/ 1436031 h 2872062"/>
              <a:gd name="connsiteX4" fmla="*/ 848350 w 1696700"/>
              <a:gd name="connsiteY4" fmla="*/ 2872062 h 2872062"/>
              <a:gd name="connsiteX5" fmla="*/ 848350 w 1696700"/>
              <a:gd name="connsiteY5" fmla="*/ 2154047 h 2872062"/>
              <a:gd name="connsiteX6" fmla="*/ 0 w 1696700"/>
              <a:gd name="connsiteY6" fmla="*/ 2154047 h 2872062"/>
              <a:gd name="connsiteX7" fmla="*/ 0 w 1696700"/>
              <a:gd name="connsiteY7" fmla="*/ 718016 h 2872062"/>
              <a:gd name="connsiteX0-1" fmla="*/ 101600 w 1696700"/>
              <a:gd name="connsiteY0-2" fmla="*/ 1060916 h 2872062"/>
              <a:gd name="connsiteX1-3" fmla="*/ 848350 w 1696700"/>
              <a:gd name="connsiteY1-4" fmla="*/ 718016 h 2872062"/>
              <a:gd name="connsiteX2-5" fmla="*/ 848350 w 1696700"/>
              <a:gd name="connsiteY2-6" fmla="*/ 0 h 2872062"/>
              <a:gd name="connsiteX3-7" fmla="*/ 1696700 w 1696700"/>
              <a:gd name="connsiteY3-8" fmla="*/ 1436031 h 2872062"/>
              <a:gd name="connsiteX4-9" fmla="*/ 848350 w 1696700"/>
              <a:gd name="connsiteY4-10" fmla="*/ 2872062 h 2872062"/>
              <a:gd name="connsiteX5-11" fmla="*/ 848350 w 1696700"/>
              <a:gd name="connsiteY5-12" fmla="*/ 2154047 h 2872062"/>
              <a:gd name="connsiteX6-13" fmla="*/ 0 w 1696700"/>
              <a:gd name="connsiteY6-14" fmla="*/ 2154047 h 2872062"/>
              <a:gd name="connsiteX7-15" fmla="*/ 101600 w 1696700"/>
              <a:gd name="connsiteY7-16" fmla="*/ 1060916 h 2872062"/>
              <a:gd name="connsiteX0-17" fmla="*/ 0 w 1595100"/>
              <a:gd name="connsiteY0-18" fmla="*/ 1060916 h 2872062"/>
              <a:gd name="connsiteX1-19" fmla="*/ 746750 w 1595100"/>
              <a:gd name="connsiteY1-20" fmla="*/ 718016 h 2872062"/>
              <a:gd name="connsiteX2-21" fmla="*/ 746750 w 1595100"/>
              <a:gd name="connsiteY2-22" fmla="*/ 0 h 2872062"/>
              <a:gd name="connsiteX3-23" fmla="*/ 1595100 w 1595100"/>
              <a:gd name="connsiteY3-24" fmla="*/ 1436031 h 2872062"/>
              <a:gd name="connsiteX4-25" fmla="*/ 746750 w 1595100"/>
              <a:gd name="connsiteY4-26" fmla="*/ 2872062 h 2872062"/>
              <a:gd name="connsiteX5-27" fmla="*/ 746750 w 1595100"/>
              <a:gd name="connsiteY5-28" fmla="*/ 2154047 h 2872062"/>
              <a:gd name="connsiteX6-29" fmla="*/ 12700 w 1595100"/>
              <a:gd name="connsiteY6-30" fmla="*/ 1684147 h 2872062"/>
              <a:gd name="connsiteX7-31" fmla="*/ 0 w 1595100"/>
              <a:gd name="connsiteY7-32" fmla="*/ 1060916 h 2872062"/>
              <a:gd name="connsiteX0-33" fmla="*/ 0 w 1595100"/>
              <a:gd name="connsiteY0-34" fmla="*/ 1060916 h 2872062"/>
              <a:gd name="connsiteX1-35" fmla="*/ 746750 w 1595100"/>
              <a:gd name="connsiteY1-36" fmla="*/ 718016 h 2872062"/>
              <a:gd name="connsiteX2-37" fmla="*/ 746750 w 1595100"/>
              <a:gd name="connsiteY2-38" fmla="*/ 0 h 2872062"/>
              <a:gd name="connsiteX3-39" fmla="*/ 1595100 w 1595100"/>
              <a:gd name="connsiteY3-40" fmla="*/ 1436031 h 2872062"/>
              <a:gd name="connsiteX4-41" fmla="*/ 746750 w 1595100"/>
              <a:gd name="connsiteY4-42" fmla="*/ 2872062 h 2872062"/>
              <a:gd name="connsiteX5-43" fmla="*/ 746750 w 1595100"/>
              <a:gd name="connsiteY5-44" fmla="*/ 2154047 h 2872062"/>
              <a:gd name="connsiteX6-45" fmla="*/ 12700 w 1595100"/>
              <a:gd name="connsiteY6-46" fmla="*/ 1823847 h 2872062"/>
              <a:gd name="connsiteX7-47" fmla="*/ 0 w 1595100"/>
              <a:gd name="connsiteY7-48" fmla="*/ 1060916 h 2872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595100" h="2872062">
                <a:moveTo>
                  <a:pt x="0" y="1060916"/>
                </a:moveTo>
                <a:lnTo>
                  <a:pt x="746750" y="718016"/>
                </a:lnTo>
                <a:lnTo>
                  <a:pt x="746750" y="0"/>
                </a:lnTo>
                <a:lnTo>
                  <a:pt x="1595100" y="1436031"/>
                </a:lnTo>
                <a:lnTo>
                  <a:pt x="746750" y="2872062"/>
                </a:lnTo>
                <a:lnTo>
                  <a:pt x="746750" y="2154047"/>
                </a:lnTo>
                <a:lnTo>
                  <a:pt x="12700" y="1823847"/>
                </a:lnTo>
                <a:lnTo>
                  <a:pt x="0" y="1060916"/>
                </a:lnTo>
                <a:close/>
              </a:path>
            </a:pathLst>
          </a:custGeom>
          <a:gradFill>
            <a:gsLst>
              <a:gs pos="33000">
                <a:srgbClr val="AEAEAE">
                  <a:alpha val="88000"/>
                </a:srgbClr>
              </a:gs>
              <a:gs pos="100000">
                <a:sysClr val="window" lastClr="FFFFFF">
                  <a:lumMod val="85000"/>
                  <a:alpha val="0"/>
                </a:sysClr>
              </a:gs>
              <a:gs pos="0">
                <a:sysClr val="window" lastClr="FFFFFF">
                  <a:lumMod val="65000"/>
                </a:sysClr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9" name="表格 29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500398" y="1666342"/>
          <a:ext cx="7537721" cy="434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49"/>
                <a:gridCol w="5926672"/>
              </a:tblGrid>
              <a:tr h="1239858">
                <a:tc>
                  <a:txBody>
                    <a:bodyPr/>
                    <a:lstStyle/>
                    <a:p>
                      <a:pPr algn="ctr"/>
                      <a:endParaRPr lang="en-US" altLang="zh-CN" sz="2400" dirty="0"/>
                    </a:p>
                    <a:p>
                      <a:pPr algn="ctr"/>
                      <a:r>
                        <a:rPr lang="en-US" altLang="zh-CN" sz="2400" dirty="0"/>
                        <a:t>Before class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</a:t>
                      </a:r>
                      <a:r>
                        <a:rPr lang="en-US" altLang="zh-CN" sz="2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upload scripts online.</a:t>
                      </a:r>
                      <a:endParaRPr lang="en-US" altLang="zh-CN" sz="2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teacher </a:t>
                      </a:r>
                      <a:r>
                        <a:rPr lang="en-US" altLang="zh-CN" sz="2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selects samples for assessment, and designs criteria for </a:t>
                      </a:r>
                      <a:r>
                        <a:rPr lang="en-US" altLang="zh-CN" sz="24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explicit and implicit</a:t>
                      </a:r>
                      <a:r>
                        <a:rPr lang="en-US" altLang="zh-CN" sz="2400" b="0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assessment.</a:t>
                      </a:r>
                      <a:endParaRPr lang="zh-CN" altLang="en-US" sz="2400" b="0" dirty="0">
                        <a:solidFill>
                          <a:schemeClr val="bg2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398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class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teacher </a:t>
                      </a:r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demonstrates assessment procedures. 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altLang="zh-CN" sz="2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 assessment</a:t>
                      </a:r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CN" altLang="en-US" sz="2400" dirty="0"/>
                    </a:p>
                  </a:txBody>
                  <a:tcPr/>
                </a:tc>
              </a:tr>
              <a:tr h="1239858">
                <a:tc>
                  <a:txBody>
                    <a:bodyPr/>
                    <a:lstStyle/>
                    <a:p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After   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class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accent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</a:t>
                      </a:r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 speeches and submit them for </a:t>
                      </a:r>
                      <a:r>
                        <a:rPr lang="en-US" altLang="zh-CN" sz="2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automatic assessment</a:t>
                      </a:r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altLang="zh-CN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teacher </a:t>
                      </a:r>
                      <a:r>
                        <a:rPr lang="en-US" altLang="zh-CN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gives feedback on discussion forums. 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401570" y="26670"/>
            <a:ext cx="7417435" cy="594360"/>
          </a:xfrm>
        </p:spPr>
        <p:txBody>
          <a:bodyPr/>
          <a:lstStyle/>
          <a:p>
            <a:r>
              <a:rPr lang="en-US" altLang="zh-CN" dirty="0"/>
              <a:t>Criteria for Explict &amp; Implicit Assessment</a:t>
            </a:r>
            <a:endParaRPr lang="en-US" altLang="zh-CN" dirty="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0" y="594360"/>
          <a:ext cx="12192635" cy="613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00"/>
                <a:gridCol w="8138160"/>
                <a:gridCol w="2238375"/>
              </a:tblGrid>
              <a:tr h="389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Dimensions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Specifications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Scale</a:t>
                      </a:r>
                      <a:endParaRPr lang="en-US" altLang="zh-CN"/>
                    </a:p>
                  </a:txBody>
                  <a:tcPr/>
                </a:tc>
              </a:tr>
              <a:tr h="389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Goals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30%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goals are ethically sound.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1   2   3   4   5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Preparations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30%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speech is appropriate for the target audience.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There is no erroneous information.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25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There is no misleading advice.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has explored the topic thoroughly.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rowSpan="9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dirty="0"/>
                        <a:t>Honesty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40%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There is no blatant contempt for the truth.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25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Statistics are accurate.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1   2   3   4   5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quote out of context.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misrepresent sources.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paint tentative findings as firm conclusions.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25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portray a few details as the whole story.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cite unusual cases as typical examples.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68135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substitute innuendo and half-truths for evidence and proof.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1   2   3   4   5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plagiarize.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  1   2   3   4   5</a:t>
                      </a:r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3789802" y="2594132"/>
            <a:ext cx="7802064" cy="3119448"/>
          </a:xfrm>
          <a:prstGeom prst="roundRect">
            <a:avLst/>
          </a:prstGeom>
          <a:solidFill>
            <a:srgbClr val="FAF5F4"/>
          </a:solidFill>
          <a:ln>
            <a:solidFill>
              <a:srgbClr val="FAF5F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870" y="1144420"/>
            <a:ext cx="5023692" cy="183273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5871" y="1186674"/>
            <a:ext cx="5473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 3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5871" y="2051387"/>
            <a:ext cx="54737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Teaching Highlights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文本占位符 17"/>
          <p:cNvSpPr txBox="1"/>
          <p:nvPr/>
        </p:nvSpPr>
        <p:spPr>
          <a:xfrm>
            <a:off x="3989373" y="3085052"/>
            <a:ext cx="8665220" cy="18759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Whole-person education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Ideological and moral education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indent="0">
              <a:buNone/>
            </a:pPr>
            <a:endParaRPr lang="en-US" altLang="zh-CN" sz="3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Whole-person Education</a:t>
            </a:r>
            <a:endParaRPr lang="en-US" altLang="zh-CN" dirty="0"/>
          </a:p>
        </p:txBody>
      </p:sp>
      <p:sp>
        <p:nvSpPr>
          <p:cNvPr id="4" name="弧形 3"/>
          <p:cNvSpPr/>
          <p:nvPr/>
        </p:nvSpPr>
        <p:spPr>
          <a:xfrm>
            <a:off x="5884181" y="2818959"/>
            <a:ext cx="1080000" cy="1080000"/>
          </a:xfrm>
          <a:prstGeom prst="arc">
            <a:avLst>
              <a:gd name="adj1" fmla="val 14378680"/>
              <a:gd name="adj2" fmla="val 1801841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3600000">
            <a:off x="5733020" y="2683357"/>
            <a:ext cx="1382320" cy="1364852"/>
          </a:xfrm>
          <a:prstGeom prst="arc">
            <a:avLst>
              <a:gd name="adj1" fmla="val 14378680"/>
              <a:gd name="adj2" fmla="val 1801841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7200000">
            <a:off x="5587007" y="2512803"/>
            <a:ext cx="1674350" cy="1653192"/>
          </a:xfrm>
          <a:prstGeom prst="arc">
            <a:avLst>
              <a:gd name="adj1" fmla="val 14378680"/>
              <a:gd name="adj2" fmla="val 1801841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5484032" y="2437511"/>
            <a:ext cx="1880302" cy="1856542"/>
          </a:xfrm>
          <a:prstGeom prst="arc">
            <a:avLst>
              <a:gd name="adj1" fmla="val 14378680"/>
              <a:gd name="adj2" fmla="val 1801841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4400000">
            <a:off x="5289741" y="2239308"/>
            <a:ext cx="2268882" cy="2240212"/>
          </a:xfrm>
          <a:prstGeom prst="arc">
            <a:avLst>
              <a:gd name="adj1" fmla="val 14378680"/>
              <a:gd name="adj2" fmla="val 1801841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8000000">
            <a:off x="5132961" y="2084055"/>
            <a:ext cx="2582438" cy="2549806"/>
          </a:xfrm>
          <a:prstGeom prst="arc">
            <a:avLst>
              <a:gd name="adj1" fmla="val 14378680"/>
              <a:gd name="adj2" fmla="val 1801841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90663" y="2200811"/>
            <a:ext cx="364588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Overall character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90663" y="4101443"/>
            <a:ext cx="364588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Moral sense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17111" y="5234859"/>
            <a:ext cx="364588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Public spirit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4262755"/>
            <a:ext cx="45408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n"/>
            </a:pP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Domain knowledge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2259" y="1635662"/>
            <a:ext cx="364588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n"/>
            </a:pP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Language skills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7360759" y="2510610"/>
            <a:ext cx="429904" cy="2932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2" idx="0"/>
          </p:cNvCxnSpPr>
          <p:nvPr/>
        </p:nvCxnSpPr>
        <p:spPr>
          <a:xfrm>
            <a:off x="7413688" y="3968680"/>
            <a:ext cx="345638" cy="2803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441138" y="4762393"/>
            <a:ext cx="0" cy="4722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4" idx="0"/>
          </p:cNvCxnSpPr>
          <p:nvPr/>
        </p:nvCxnSpPr>
        <p:spPr>
          <a:xfrm flipH="1">
            <a:off x="4783583" y="4162746"/>
            <a:ext cx="379174" cy="3149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5" idx="0"/>
          </p:cNvCxnSpPr>
          <p:nvPr/>
        </p:nvCxnSpPr>
        <p:spPr>
          <a:xfrm flipH="1" flipV="1">
            <a:off x="4589929" y="2291757"/>
            <a:ext cx="388690" cy="294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Nazi"/>
          <p:cNvPicPr>
            <a:picLocks noChangeAspect="1"/>
          </p:cNvPicPr>
          <p:nvPr/>
        </p:nvPicPr>
        <p:blipFill>
          <a:blip r:embed="rId1"/>
          <a:srcRect l="49233" t="248" r="3200" b="-248"/>
          <a:stretch>
            <a:fillRect/>
          </a:stretch>
        </p:blipFill>
        <p:spPr>
          <a:xfrm>
            <a:off x="7551420" y="735330"/>
            <a:ext cx="3289300" cy="4933950"/>
          </a:xfrm>
          <a:prstGeom prst="roundRect">
            <a:avLst/>
          </a:prstGeom>
        </p:spPr>
      </p:pic>
      <p:pic>
        <p:nvPicPr>
          <p:cNvPr id="4" name="图片 3" descr="zhang"/>
          <p:cNvPicPr>
            <a:picLocks noChangeAspect="1"/>
          </p:cNvPicPr>
          <p:nvPr/>
        </p:nvPicPr>
        <p:blipFill>
          <a:blip r:embed="rId2"/>
          <a:srcRect l="28260" t="-1693" r="14823" b="-635"/>
          <a:stretch>
            <a:fillRect/>
          </a:stretch>
        </p:blipFill>
        <p:spPr>
          <a:xfrm>
            <a:off x="1175385" y="644525"/>
            <a:ext cx="4730750" cy="5024755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68474" y="5797550"/>
            <a:ext cx="539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Plain-spoken good doctor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4675" y="5797550"/>
            <a:ext cx="539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Smooth-talking spin doctor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椭圆 40"/>
          <p:cNvSpPr/>
          <p:nvPr/>
        </p:nvSpPr>
        <p:spPr>
          <a:xfrm>
            <a:off x="2773995" y="3618994"/>
            <a:ext cx="597961" cy="597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636794" y="3645691"/>
            <a:ext cx="597961" cy="597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8469038" y="3645691"/>
            <a:ext cx="597961" cy="597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70300" y="1395730"/>
            <a:ext cx="4851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/>
              <a:t>Demonstration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055495" y="4533900"/>
            <a:ext cx="2158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</a:rPr>
              <a:t>Part 1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algn="ctr"/>
            <a:r>
              <a:rPr lang="en-US" altLang="zh-CN" sz="2400" b="1" dirty="0">
                <a:solidFill>
                  <a:schemeClr val="tx2"/>
                </a:solidFill>
              </a:rPr>
              <a:t>Introduction</a:t>
            </a:r>
            <a:endParaRPr lang="en-US" altLang="zh-CN" sz="2400" b="1" dirty="0">
              <a:solidFill>
                <a:schemeClr val="tx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21810" y="4535805"/>
            <a:ext cx="3401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</a:rPr>
              <a:t>Part 2 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algn="ctr"/>
            <a:r>
              <a:rPr lang="en-US" altLang="zh-CN" sz="2400" b="1" dirty="0">
                <a:solidFill>
                  <a:schemeClr val="tx2"/>
                </a:solidFill>
              </a:rPr>
              <a:t>Theory &amp; Case Study</a:t>
            </a:r>
            <a:endParaRPr lang="en-US" altLang="zh-CN" sz="2400" b="1" dirty="0">
              <a:solidFill>
                <a:schemeClr val="tx2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30820" y="4505960"/>
            <a:ext cx="2073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Part 3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algn="ctr">
              <a:buClrTx/>
              <a:buSzTx/>
              <a:buNone/>
            </a:pPr>
            <a:r>
              <a:rPr lang="en-US" altLang="zh-CN" sz="2400" b="1" dirty="0">
                <a:solidFill>
                  <a:schemeClr val="tx2"/>
                </a:solidFill>
              </a:rPr>
              <a:t>Peer-review</a:t>
            </a:r>
            <a:endParaRPr lang="en-US" altLang="zh-CN" sz="2400" b="1" dirty="0">
              <a:solidFill>
                <a:schemeClr val="tx2"/>
              </a:solidFill>
            </a:endParaRPr>
          </a:p>
        </p:txBody>
      </p:sp>
      <p:sp>
        <p:nvSpPr>
          <p:cNvPr id="27" name="任意多边形 26"/>
          <p:cNvSpPr>
            <a:spLocks noChangeAspect="1"/>
          </p:cNvSpPr>
          <p:nvPr/>
        </p:nvSpPr>
        <p:spPr>
          <a:xfrm rot="10091782">
            <a:off x="5803730" y="3764671"/>
            <a:ext cx="298233" cy="360000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KSO_Shape"/>
          <p:cNvSpPr/>
          <p:nvPr/>
        </p:nvSpPr>
        <p:spPr>
          <a:xfrm>
            <a:off x="8652087" y="3804324"/>
            <a:ext cx="231862" cy="356711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9" name="任意多边形 38"/>
          <p:cNvSpPr>
            <a:spLocks noChangeAspect="1"/>
          </p:cNvSpPr>
          <p:nvPr/>
        </p:nvSpPr>
        <p:spPr>
          <a:xfrm>
            <a:off x="2985289" y="3737974"/>
            <a:ext cx="219724" cy="360000"/>
          </a:xfrm>
          <a:custGeom>
            <a:avLst/>
            <a:gdLst>
              <a:gd name="connsiteX0" fmla="*/ 3411 w 2415654"/>
              <a:gd name="connsiteY0" fmla="*/ 1160060 h 3957849"/>
              <a:gd name="connsiteX1" fmla="*/ 392373 w 2415654"/>
              <a:gd name="connsiteY1" fmla="*/ 1160060 h 3957849"/>
              <a:gd name="connsiteX2" fmla="*/ 392373 w 2415654"/>
              <a:gd name="connsiteY2" fmla="*/ 2123285 h 3957849"/>
              <a:gd name="connsiteX3" fmla="*/ 396449 w 2415654"/>
              <a:gd name="connsiteY3" fmla="*/ 2204161 h 3957849"/>
              <a:gd name="connsiteX4" fmla="*/ 791679 w 2415654"/>
              <a:gd name="connsiteY4" fmla="*/ 2811618 h 3957849"/>
              <a:gd name="connsiteX5" fmla="*/ 1612465 w 2415654"/>
              <a:gd name="connsiteY5" fmla="*/ 2818304 h 3957849"/>
              <a:gd name="connsiteX6" fmla="*/ 2024800 w 2415654"/>
              <a:gd name="connsiteY6" fmla="*/ 2108576 h 3957849"/>
              <a:gd name="connsiteX7" fmla="*/ 2026692 w 2415654"/>
              <a:gd name="connsiteY7" fmla="*/ 2108576 h 3957849"/>
              <a:gd name="connsiteX8" fmla="*/ 2026692 w 2415654"/>
              <a:gd name="connsiteY8" fmla="*/ 1160060 h 3957849"/>
              <a:gd name="connsiteX9" fmla="*/ 2415654 w 2415654"/>
              <a:gd name="connsiteY9" fmla="*/ 1160060 h 3957849"/>
              <a:gd name="connsiteX10" fmla="*/ 2415654 w 2415654"/>
              <a:gd name="connsiteY10" fmla="*/ 2108577 h 3957849"/>
              <a:gd name="connsiteX11" fmla="*/ 2415654 w 2415654"/>
              <a:gd name="connsiteY11" fmla="*/ 2135873 h 3957849"/>
              <a:gd name="connsiteX12" fmla="*/ 2413832 w 2415654"/>
              <a:gd name="connsiteY12" fmla="*/ 2135873 h 3957849"/>
              <a:gd name="connsiteX13" fmla="*/ 2404919 w 2415654"/>
              <a:gd name="connsiteY13" fmla="*/ 2269414 h 3957849"/>
              <a:gd name="connsiteX14" fmla="*/ 1806051 w 2415654"/>
              <a:gd name="connsiteY14" fmla="*/ 3157850 h 3957849"/>
              <a:gd name="connsiteX15" fmla="*/ 1509944 w 2415654"/>
              <a:gd name="connsiteY15" fmla="*/ 3278039 h 3957849"/>
              <a:gd name="connsiteX16" fmla="*/ 1433014 w 2415654"/>
              <a:gd name="connsiteY16" fmla="*/ 3292621 h 3957849"/>
              <a:gd name="connsiteX17" fmla="*/ 1433014 w 2415654"/>
              <a:gd name="connsiteY17" fmla="*/ 3718944 h 3957849"/>
              <a:gd name="connsiteX18" fmla="*/ 1194109 w 2415654"/>
              <a:gd name="connsiteY18" fmla="*/ 3957849 h 3957849"/>
              <a:gd name="connsiteX19" fmla="*/ 955204 w 2415654"/>
              <a:gd name="connsiteY19" fmla="*/ 3718944 h 3957849"/>
              <a:gd name="connsiteX20" fmla="*/ 955204 w 2415654"/>
              <a:gd name="connsiteY20" fmla="*/ 3287107 h 3957849"/>
              <a:gd name="connsiteX21" fmla="*/ 886698 w 2415654"/>
              <a:gd name="connsiteY21" fmla="*/ 3272962 h 3957849"/>
              <a:gd name="connsiteX22" fmla="*/ 592588 w 2415654"/>
              <a:gd name="connsiteY22" fmla="*/ 3147965 h 3957849"/>
              <a:gd name="connsiteX23" fmla="*/ 160 w 2415654"/>
              <a:gd name="connsiteY23" fmla="*/ 2088900 h 3957849"/>
              <a:gd name="connsiteX24" fmla="*/ 3411 w 2415654"/>
              <a:gd name="connsiteY24" fmla="*/ 2088953 h 3957849"/>
              <a:gd name="connsiteX25" fmla="*/ 1207827 w 2415654"/>
              <a:gd name="connsiteY25" fmla="*/ 0 h 3957849"/>
              <a:gd name="connsiteX26" fmla="*/ 1849272 w 2415654"/>
              <a:gd name="connsiteY26" fmla="*/ 641445 h 3957849"/>
              <a:gd name="connsiteX27" fmla="*/ 1849272 w 2415654"/>
              <a:gd name="connsiteY27" fmla="*/ 2033516 h 3957849"/>
              <a:gd name="connsiteX28" fmla="*/ 1207827 w 2415654"/>
              <a:gd name="connsiteY28" fmla="*/ 2674961 h 3957849"/>
              <a:gd name="connsiteX29" fmla="*/ 566382 w 2415654"/>
              <a:gd name="connsiteY29" fmla="*/ 2033516 h 3957849"/>
              <a:gd name="connsiteX30" fmla="*/ 566382 w 2415654"/>
              <a:gd name="connsiteY30" fmla="*/ 641445 h 3957849"/>
              <a:gd name="connsiteX31" fmla="*/ 1207827 w 2415654"/>
              <a:gd name="connsiteY31" fmla="*/ 0 h 395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15654" h="3957849">
                <a:moveTo>
                  <a:pt x="3411" y="1160060"/>
                </a:moveTo>
                <a:lnTo>
                  <a:pt x="392373" y="1160060"/>
                </a:lnTo>
                <a:lnTo>
                  <a:pt x="392373" y="2123285"/>
                </a:lnTo>
                <a:lnTo>
                  <a:pt x="396449" y="2204161"/>
                </a:lnTo>
                <a:cubicBezTo>
                  <a:pt x="425976" y="2455114"/>
                  <a:pt x="570709" y="2680821"/>
                  <a:pt x="791679" y="2811618"/>
                </a:cubicBezTo>
                <a:cubicBezTo>
                  <a:pt x="1044216" y="2961101"/>
                  <a:pt x="1357526" y="2963653"/>
                  <a:pt x="1612465" y="2818304"/>
                </a:cubicBezTo>
                <a:cubicBezTo>
                  <a:pt x="1867404" y="2672955"/>
                  <a:pt x="2024800" y="2402038"/>
                  <a:pt x="2024800" y="2108576"/>
                </a:cubicBezTo>
                <a:lnTo>
                  <a:pt x="2026692" y="2108576"/>
                </a:lnTo>
                <a:lnTo>
                  <a:pt x="2026692" y="1160060"/>
                </a:lnTo>
                <a:lnTo>
                  <a:pt x="2415654" y="1160060"/>
                </a:lnTo>
                <a:lnTo>
                  <a:pt x="2415654" y="2108577"/>
                </a:lnTo>
                <a:lnTo>
                  <a:pt x="2415654" y="2135873"/>
                </a:lnTo>
                <a:lnTo>
                  <a:pt x="2413832" y="2135873"/>
                </a:lnTo>
                <a:lnTo>
                  <a:pt x="2404919" y="2269414"/>
                </a:lnTo>
                <a:cubicBezTo>
                  <a:pt x="2355227" y="2639667"/>
                  <a:pt x="2135844" y="2969825"/>
                  <a:pt x="1806051" y="3157850"/>
                </a:cubicBezTo>
                <a:cubicBezTo>
                  <a:pt x="1711825" y="3211572"/>
                  <a:pt x="1612205" y="3251627"/>
                  <a:pt x="1509944" y="3278039"/>
                </a:cubicBezTo>
                <a:lnTo>
                  <a:pt x="1433014" y="3292621"/>
                </a:lnTo>
                <a:lnTo>
                  <a:pt x="1433014" y="3718944"/>
                </a:lnTo>
                <a:cubicBezTo>
                  <a:pt x="1433014" y="3850888"/>
                  <a:pt x="1326053" y="3957849"/>
                  <a:pt x="1194109" y="3957849"/>
                </a:cubicBezTo>
                <a:cubicBezTo>
                  <a:pt x="1062165" y="3957849"/>
                  <a:pt x="955204" y="3850888"/>
                  <a:pt x="955204" y="3718944"/>
                </a:cubicBezTo>
                <a:lnTo>
                  <a:pt x="955204" y="3287107"/>
                </a:lnTo>
                <a:lnTo>
                  <a:pt x="886698" y="3272962"/>
                </a:lnTo>
                <a:cubicBezTo>
                  <a:pt x="784881" y="3244888"/>
                  <a:pt x="685927" y="3203215"/>
                  <a:pt x="592588" y="3147965"/>
                </a:cubicBezTo>
                <a:cubicBezTo>
                  <a:pt x="219233" y="2926967"/>
                  <a:pt x="-6908" y="2522702"/>
                  <a:pt x="160" y="2088900"/>
                </a:cubicBezTo>
                <a:lnTo>
                  <a:pt x="3411" y="2088953"/>
                </a:lnTo>
                <a:close/>
                <a:moveTo>
                  <a:pt x="1207827" y="0"/>
                </a:moveTo>
                <a:cubicBezTo>
                  <a:pt x="1562087" y="0"/>
                  <a:pt x="1849272" y="287185"/>
                  <a:pt x="1849272" y="641445"/>
                </a:cubicBezTo>
                <a:lnTo>
                  <a:pt x="1849272" y="2033516"/>
                </a:lnTo>
                <a:cubicBezTo>
                  <a:pt x="1849272" y="2387776"/>
                  <a:pt x="1562087" y="2674961"/>
                  <a:pt x="1207827" y="2674961"/>
                </a:cubicBezTo>
                <a:cubicBezTo>
                  <a:pt x="853567" y="2674961"/>
                  <a:pt x="566382" y="2387776"/>
                  <a:pt x="566382" y="2033516"/>
                </a:cubicBezTo>
                <a:lnTo>
                  <a:pt x="566382" y="641445"/>
                </a:lnTo>
                <a:cubicBezTo>
                  <a:pt x="566382" y="287185"/>
                  <a:pt x="853567" y="0"/>
                  <a:pt x="1207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914525" y="3040416"/>
            <a:ext cx="8362950" cy="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224598" y="3707607"/>
            <a:ext cx="597961" cy="597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8071037" y="3707607"/>
            <a:ext cx="597961" cy="597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02628" y="1296481"/>
            <a:ext cx="305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/>
              <a:t>Contents</a:t>
            </a:r>
            <a:endParaRPr lang="en-US" altLang="zh-CN" sz="48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220044" y="4476191"/>
            <a:ext cx="276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Introduction</a:t>
            </a:r>
            <a:endParaRPr lang="en-US" altLang="zh-CN" sz="3200" b="1" dirty="0">
              <a:solidFill>
                <a:schemeClr val="tx2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66127" y="4476191"/>
            <a:ext cx="340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</a:rPr>
              <a:t>Demonstration</a:t>
            </a:r>
            <a:endParaRPr lang="en-US" altLang="zh-CN" sz="3200" b="1" dirty="0">
              <a:solidFill>
                <a:schemeClr val="tx2"/>
              </a:solidFill>
            </a:endParaRPr>
          </a:p>
        </p:txBody>
      </p:sp>
      <p:sp>
        <p:nvSpPr>
          <p:cNvPr id="39" name="任意多边形 38"/>
          <p:cNvSpPr>
            <a:spLocks noChangeAspect="1"/>
          </p:cNvSpPr>
          <p:nvPr/>
        </p:nvSpPr>
        <p:spPr>
          <a:xfrm>
            <a:off x="8260155" y="3826588"/>
            <a:ext cx="219724" cy="360000"/>
          </a:xfrm>
          <a:custGeom>
            <a:avLst/>
            <a:gdLst>
              <a:gd name="connsiteX0" fmla="*/ 3411 w 2415654"/>
              <a:gd name="connsiteY0" fmla="*/ 1160060 h 3957849"/>
              <a:gd name="connsiteX1" fmla="*/ 392373 w 2415654"/>
              <a:gd name="connsiteY1" fmla="*/ 1160060 h 3957849"/>
              <a:gd name="connsiteX2" fmla="*/ 392373 w 2415654"/>
              <a:gd name="connsiteY2" fmla="*/ 2123285 h 3957849"/>
              <a:gd name="connsiteX3" fmla="*/ 396449 w 2415654"/>
              <a:gd name="connsiteY3" fmla="*/ 2204161 h 3957849"/>
              <a:gd name="connsiteX4" fmla="*/ 791679 w 2415654"/>
              <a:gd name="connsiteY4" fmla="*/ 2811618 h 3957849"/>
              <a:gd name="connsiteX5" fmla="*/ 1612465 w 2415654"/>
              <a:gd name="connsiteY5" fmla="*/ 2818304 h 3957849"/>
              <a:gd name="connsiteX6" fmla="*/ 2024800 w 2415654"/>
              <a:gd name="connsiteY6" fmla="*/ 2108576 h 3957849"/>
              <a:gd name="connsiteX7" fmla="*/ 2026692 w 2415654"/>
              <a:gd name="connsiteY7" fmla="*/ 2108576 h 3957849"/>
              <a:gd name="connsiteX8" fmla="*/ 2026692 w 2415654"/>
              <a:gd name="connsiteY8" fmla="*/ 1160060 h 3957849"/>
              <a:gd name="connsiteX9" fmla="*/ 2415654 w 2415654"/>
              <a:gd name="connsiteY9" fmla="*/ 1160060 h 3957849"/>
              <a:gd name="connsiteX10" fmla="*/ 2415654 w 2415654"/>
              <a:gd name="connsiteY10" fmla="*/ 2108577 h 3957849"/>
              <a:gd name="connsiteX11" fmla="*/ 2415654 w 2415654"/>
              <a:gd name="connsiteY11" fmla="*/ 2135873 h 3957849"/>
              <a:gd name="connsiteX12" fmla="*/ 2413832 w 2415654"/>
              <a:gd name="connsiteY12" fmla="*/ 2135873 h 3957849"/>
              <a:gd name="connsiteX13" fmla="*/ 2404919 w 2415654"/>
              <a:gd name="connsiteY13" fmla="*/ 2269414 h 3957849"/>
              <a:gd name="connsiteX14" fmla="*/ 1806051 w 2415654"/>
              <a:gd name="connsiteY14" fmla="*/ 3157850 h 3957849"/>
              <a:gd name="connsiteX15" fmla="*/ 1509944 w 2415654"/>
              <a:gd name="connsiteY15" fmla="*/ 3278039 h 3957849"/>
              <a:gd name="connsiteX16" fmla="*/ 1433014 w 2415654"/>
              <a:gd name="connsiteY16" fmla="*/ 3292621 h 3957849"/>
              <a:gd name="connsiteX17" fmla="*/ 1433014 w 2415654"/>
              <a:gd name="connsiteY17" fmla="*/ 3718944 h 3957849"/>
              <a:gd name="connsiteX18" fmla="*/ 1194109 w 2415654"/>
              <a:gd name="connsiteY18" fmla="*/ 3957849 h 3957849"/>
              <a:gd name="connsiteX19" fmla="*/ 955204 w 2415654"/>
              <a:gd name="connsiteY19" fmla="*/ 3718944 h 3957849"/>
              <a:gd name="connsiteX20" fmla="*/ 955204 w 2415654"/>
              <a:gd name="connsiteY20" fmla="*/ 3287107 h 3957849"/>
              <a:gd name="connsiteX21" fmla="*/ 886698 w 2415654"/>
              <a:gd name="connsiteY21" fmla="*/ 3272962 h 3957849"/>
              <a:gd name="connsiteX22" fmla="*/ 592588 w 2415654"/>
              <a:gd name="connsiteY22" fmla="*/ 3147965 h 3957849"/>
              <a:gd name="connsiteX23" fmla="*/ 160 w 2415654"/>
              <a:gd name="connsiteY23" fmla="*/ 2088900 h 3957849"/>
              <a:gd name="connsiteX24" fmla="*/ 3411 w 2415654"/>
              <a:gd name="connsiteY24" fmla="*/ 2088953 h 3957849"/>
              <a:gd name="connsiteX25" fmla="*/ 1207827 w 2415654"/>
              <a:gd name="connsiteY25" fmla="*/ 0 h 3957849"/>
              <a:gd name="connsiteX26" fmla="*/ 1849272 w 2415654"/>
              <a:gd name="connsiteY26" fmla="*/ 641445 h 3957849"/>
              <a:gd name="connsiteX27" fmla="*/ 1849272 w 2415654"/>
              <a:gd name="connsiteY27" fmla="*/ 2033516 h 3957849"/>
              <a:gd name="connsiteX28" fmla="*/ 1207827 w 2415654"/>
              <a:gd name="connsiteY28" fmla="*/ 2674961 h 3957849"/>
              <a:gd name="connsiteX29" fmla="*/ 566382 w 2415654"/>
              <a:gd name="connsiteY29" fmla="*/ 2033516 h 3957849"/>
              <a:gd name="connsiteX30" fmla="*/ 566382 w 2415654"/>
              <a:gd name="connsiteY30" fmla="*/ 641445 h 3957849"/>
              <a:gd name="connsiteX31" fmla="*/ 1207827 w 2415654"/>
              <a:gd name="connsiteY31" fmla="*/ 0 h 395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15654" h="3957849">
                <a:moveTo>
                  <a:pt x="3411" y="1160060"/>
                </a:moveTo>
                <a:lnTo>
                  <a:pt x="392373" y="1160060"/>
                </a:lnTo>
                <a:lnTo>
                  <a:pt x="392373" y="2123285"/>
                </a:lnTo>
                <a:lnTo>
                  <a:pt x="396449" y="2204161"/>
                </a:lnTo>
                <a:cubicBezTo>
                  <a:pt x="425976" y="2455114"/>
                  <a:pt x="570709" y="2680821"/>
                  <a:pt x="791679" y="2811618"/>
                </a:cubicBezTo>
                <a:cubicBezTo>
                  <a:pt x="1044216" y="2961101"/>
                  <a:pt x="1357526" y="2963653"/>
                  <a:pt x="1612465" y="2818304"/>
                </a:cubicBezTo>
                <a:cubicBezTo>
                  <a:pt x="1867404" y="2672955"/>
                  <a:pt x="2024800" y="2402038"/>
                  <a:pt x="2024800" y="2108576"/>
                </a:cubicBezTo>
                <a:lnTo>
                  <a:pt x="2026692" y="2108576"/>
                </a:lnTo>
                <a:lnTo>
                  <a:pt x="2026692" y="1160060"/>
                </a:lnTo>
                <a:lnTo>
                  <a:pt x="2415654" y="1160060"/>
                </a:lnTo>
                <a:lnTo>
                  <a:pt x="2415654" y="2108577"/>
                </a:lnTo>
                <a:lnTo>
                  <a:pt x="2415654" y="2135873"/>
                </a:lnTo>
                <a:lnTo>
                  <a:pt x="2413832" y="2135873"/>
                </a:lnTo>
                <a:lnTo>
                  <a:pt x="2404919" y="2269414"/>
                </a:lnTo>
                <a:cubicBezTo>
                  <a:pt x="2355227" y="2639667"/>
                  <a:pt x="2135844" y="2969825"/>
                  <a:pt x="1806051" y="3157850"/>
                </a:cubicBezTo>
                <a:cubicBezTo>
                  <a:pt x="1711825" y="3211572"/>
                  <a:pt x="1612205" y="3251627"/>
                  <a:pt x="1509944" y="3278039"/>
                </a:cubicBezTo>
                <a:lnTo>
                  <a:pt x="1433014" y="3292621"/>
                </a:lnTo>
                <a:lnTo>
                  <a:pt x="1433014" y="3718944"/>
                </a:lnTo>
                <a:cubicBezTo>
                  <a:pt x="1433014" y="3850888"/>
                  <a:pt x="1326053" y="3957849"/>
                  <a:pt x="1194109" y="3957849"/>
                </a:cubicBezTo>
                <a:cubicBezTo>
                  <a:pt x="1062165" y="3957849"/>
                  <a:pt x="955204" y="3850888"/>
                  <a:pt x="955204" y="3718944"/>
                </a:cubicBezTo>
                <a:lnTo>
                  <a:pt x="955204" y="3287107"/>
                </a:lnTo>
                <a:lnTo>
                  <a:pt x="886698" y="3272962"/>
                </a:lnTo>
                <a:cubicBezTo>
                  <a:pt x="784881" y="3244888"/>
                  <a:pt x="685927" y="3203215"/>
                  <a:pt x="592588" y="3147965"/>
                </a:cubicBezTo>
                <a:cubicBezTo>
                  <a:pt x="219233" y="2926967"/>
                  <a:pt x="-6908" y="2522702"/>
                  <a:pt x="160" y="2088900"/>
                </a:cubicBezTo>
                <a:lnTo>
                  <a:pt x="3411" y="2088953"/>
                </a:lnTo>
                <a:close/>
                <a:moveTo>
                  <a:pt x="1207827" y="0"/>
                </a:moveTo>
                <a:cubicBezTo>
                  <a:pt x="1562087" y="0"/>
                  <a:pt x="1849272" y="287185"/>
                  <a:pt x="1849272" y="641445"/>
                </a:cubicBezTo>
                <a:lnTo>
                  <a:pt x="1849272" y="2033516"/>
                </a:lnTo>
                <a:cubicBezTo>
                  <a:pt x="1849272" y="2387776"/>
                  <a:pt x="1562087" y="2674961"/>
                  <a:pt x="1207827" y="2674961"/>
                </a:cubicBezTo>
                <a:cubicBezTo>
                  <a:pt x="853567" y="2674961"/>
                  <a:pt x="566382" y="2387776"/>
                  <a:pt x="566382" y="2033516"/>
                </a:cubicBezTo>
                <a:lnTo>
                  <a:pt x="566382" y="641445"/>
                </a:lnTo>
                <a:cubicBezTo>
                  <a:pt x="566382" y="287185"/>
                  <a:pt x="853567" y="0"/>
                  <a:pt x="1207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>
            <a:spLocks noChangeAspect="1"/>
          </p:cNvSpPr>
          <p:nvPr/>
        </p:nvSpPr>
        <p:spPr>
          <a:xfrm>
            <a:off x="3350571" y="3826588"/>
            <a:ext cx="346014" cy="360000"/>
          </a:xfrm>
          <a:custGeom>
            <a:avLst/>
            <a:gdLst>
              <a:gd name="connsiteX0" fmla="*/ 1774657 w 4199777"/>
              <a:gd name="connsiteY0" fmla="*/ 791001 h 4369539"/>
              <a:gd name="connsiteX1" fmla="*/ 791000 w 4199777"/>
              <a:gd name="connsiteY1" fmla="*/ 1774658 h 4369539"/>
              <a:gd name="connsiteX2" fmla="*/ 1774657 w 4199777"/>
              <a:gd name="connsiteY2" fmla="*/ 2758315 h 4369539"/>
              <a:gd name="connsiteX3" fmla="*/ 2758314 w 4199777"/>
              <a:gd name="connsiteY3" fmla="*/ 1774658 h 4369539"/>
              <a:gd name="connsiteX4" fmla="*/ 1774657 w 4199777"/>
              <a:gd name="connsiteY4" fmla="*/ 791001 h 4369539"/>
              <a:gd name="connsiteX5" fmla="*/ 1774658 w 4199777"/>
              <a:gd name="connsiteY5" fmla="*/ 0 h 4369539"/>
              <a:gd name="connsiteX6" fmla="*/ 3549316 w 4199777"/>
              <a:gd name="connsiteY6" fmla="*/ 1774658 h 4369539"/>
              <a:gd name="connsiteX7" fmla="*/ 3335125 w 4199777"/>
              <a:gd name="connsiteY7" fmla="*/ 2620566 h 4369539"/>
              <a:gd name="connsiteX8" fmla="*/ 3246957 w 4199777"/>
              <a:gd name="connsiteY8" fmla="*/ 2765694 h 4369539"/>
              <a:gd name="connsiteX9" fmla="*/ 4109127 w 4199777"/>
              <a:gd name="connsiteY9" fmla="*/ 3627865 h 4369539"/>
              <a:gd name="connsiteX10" fmla="*/ 4109127 w 4199777"/>
              <a:gd name="connsiteY10" fmla="*/ 4065562 h 4369539"/>
              <a:gd name="connsiteX11" fmla="*/ 3895799 w 4199777"/>
              <a:gd name="connsiteY11" fmla="*/ 4278890 h 4369539"/>
              <a:gd name="connsiteX12" fmla="*/ 3458103 w 4199777"/>
              <a:gd name="connsiteY12" fmla="*/ 4278890 h 4369539"/>
              <a:gd name="connsiteX13" fmla="*/ 2548874 w 4199777"/>
              <a:gd name="connsiteY13" fmla="*/ 3369661 h 4369539"/>
              <a:gd name="connsiteX14" fmla="*/ 2465435 w 4199777"/>
              <a:gd name="connsiteY14" fmla="*/ 3409855 h 4369539"/>
              <a:gd name="connsiteX15" fmla="*/ 1774658 w 4199777"/>
              <a:gd name="connsiteY15" fmla="*/ 3549316 h 4369539"/>
              <a:gd name="connsiteX16" fmla="*/ 0 w 4199777"/>
              <a:gd name="connsiteY16" fmla="*/ 1774658 h 4369539"/>
              <a:gd name="connsiteX17" fmla="*/ 1774658 w 4199777"/>
              <a:gd name="connsiteY17" fmla="*/ 0 h 436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99777" h="4369539">
                <a:moveTo>
                  <a:pt x="1774657" y="791001"/>
                </a:moveTo>
                <a:cubicBezTo>
                  <a:pt x="1231398" y="791001"/>
                  <a:pt x="791000" y="1231399"/>
                  <a:pt x="791000" y="1774658"/>
                </a:cubicBezTo>
                <a:cubicBezTo>
                  <a:pt x="791000" y="2317917"/>
                  <a:pt x="1231398" y="2758315"/>
                  <a:pt x="1774657" y="2758315"/>
                </a:cubicBezTo>
                <a:cubicBezTo>
                  <a:pt x="2317916" y="2758315"/>
                  <a:pt x="2758314" y="2317917"/>
                  <a:pt x="2758314" y="1774658"/>
                </a:cubicBezTo>
                <a:cubicBezTo>
                  <a:pt x="2758314" y="1231399"/>
                  <a:pt x="2317916" y="791001"/>
                  <a:pt x="1774657" y="791001"/>
                </a:cubicBezTo>
                <a:close/>
                <a:moveTo>
                  <a:pt x="1774658" y="0"/>
                </a:moveTo>
                <a:cubicBezTo>
                  <a:pt x="2754775" y="0"/>
                  <a:pt x="3549316" y="794541"/>
                  <a:pt x="3549316" y="1774658"/>
                </a:cubicBezTo>
                <a:cubicBezTo>
                  <a:pt x="3549316" y="2080945"/>
                  <a:pt x="3471724" y="2369109"/>
                  <a:pt x="3335125" y="2620566"/>
                </a:cubicBezTo>
                <a:lnTo>
                  <a:pt x="3246957" y="2765694"/>
                </a:lnTo>
                <a:lnTo>
                  <a:pt x="4109127" y="3627865"/>
                </a:lnTo>
                <a:cubicBezTo>
                  <a:pt x="4229994" y="3748732"/>
                  <a:pt x="4229994" y="3944695"/>
                  <a:pt x="4109127" y="4065562"/>
                </a:cubicBezTo>
                <a:lnTo>
                  <a:pt x="3895799" y="4278890"/>
                </a:lnTo>
                <a:cubicBezTo>
                  <a:pt x="3774933" y="4399756"/>
                  <a:pt x="3578969" y="4399756"/>
                  <a:pt x="3458103" y="4278890"/>
                </a:cubicBezTo>
                <a:lnTo>
                  <a:pt x="2548874" y="3369661"/>
                </a:lnTo>
                <a:lnTo>
                  <a:pt x="2465435" y="3409855"/>
                </a:lnTo>
                <a:cubicBezTo>
                  <a:pt x="2253118" y="3499657"/>
                  <a:pt x="2019688" y="3549316"/>
                  <a:pt x="1774658" y="3549316"/>
                </a:cubicBezTo>
                <a:cubicBezTo>
                  <a:pt x="794541" y="3549316"/>
                  <a:pt x="0" y="2754775"/>
                  <a:pt x="0" y="1774658"/>
                </a:cubicBezTo>
                <a:cubicBezTo>
                  <a:pt x="0" y="794541"/>
                  <a:pt x="794541" y="0"/>
                  <a:pt x="17746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14525" y="3040416"/>
            <a:ext cx="8362950" cy="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86251" y="2417205"/>
            <a:ext cx="838925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81007"/>
                </a:solidFill>
              </a:rPr>
              <a:t>Being an </a:t>
            </a:r>
            <a:endParaRPr lang="en-US" sz="6000" b="1" dirty="0">
              <a:solidFill>
                <a:srgbClr val="381007"/>
              </a:solidFill>
            </a:endParaRPr>
          </a:p>
          <a:p>
            <a:r>
              <a:rPr lang="en-US" sz="6000" b="1" dirty="0">
                <a:solidFill>
                  <a:srgbClr val="381007"/>
                </a:solidFill>
              </a:rPr>
              <a:t>Ethical Speaker</a:t>
            </a:r>
            <a:endParaRPr lang="en-US" sz="6000" b="1" dirty="0">
              <a:solidFill>
                <a:srgbClr val="381007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8765" y="4922217"/>
            <a:ext cx="5412110" cy="573154"/>
          </a:xfrm>
          <a:prstGeom prst="rect">
            <a:avLst/>
          </a:prstGeom>
          <a:solidFill>
            <a:srgbClr val="E9928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</a:rPr>
              <a:t>Unit 2 Session 2</a:t>
            </a:r>
            <a:endParaRPr lang="en-US" altLang="zh-CN" sz="2200" dirty="0">
              <a:solidFill>
                <a:schemeClr val="bg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076632" y="914398"/>
            <a:ext cx="3316171" cy="3967321"/>
          </a:xfrm>
          <a:prstGeom prst="line">
            <a:avLst/>
          </a:prstGeom>
          <a:ln>
            <a:solidFill>
              <a:srgbClr val="381007">
                <a:alpha val="30000"/>
              </a:srgb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4" y="1392072"/>
            <a:ext cx="1840016" cy="5465927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3477847" y="0"/>
            <a:ext cx="6838782" cy="6836009"/>
            <a:chOff x="3477847" y="0"/>
            <a:chExt cx="6838782" cy="683600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477847" y="0"/>
              <a:ext cx="2318269" cy="2318269"/>
            </a:xfrm>
            <a:prstGeom prst="line">
              <a:avLst/>
            </a:prstGeom>
            <a:ln>
              <a:solidFill>
                <a:srgbClr val="381007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831394" y="4350774"/>
              <a:ext cx="2485235" cy="2485235"/>
            </a:xfrm>
            <a:prstGeom prst="line">
              <a:avLst/>
            </a:prstGeom>
            <a:ln>
              <a:solidFill>
                <a:srgbClr val="381007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836975" y="3373876"/>
              <a:ext cx="263454" cy="263454"/>
            </a:xfrm>
            <a:prstGeom prst="line">
              <a:avLst/>
            </a:prstGeom>
            <a:ln>
              <a:solidFill>
                <a:srgbClr val="381007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 flipV="1">
            <a:off x="9382007" y="2549939"/>
            <a:ext cx="2799978" cy="3349769"/>
          </a:xfrm>
          <a:prstGeom prst="line">
            <a:avLst/>
          </a:prstGeom>
          <a:ln>
            <a:solidFill>
              <a:srgbClr val="381007">
                <a:alpha val="30000"/>
              </a:srgb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1 Introduction</a:t>
            </a:r>
            <a:endParaRPr lang="en-US" altLang="zh-CN" dirty="0"/>
          </a:p>
        </p:txBody>
      </p:sp>
      <p:sp>
        <p:nvSpPr>
          <p:cNvPr id="3" name="TextBox 41"/>
          <p:cNvSpPr>
            <a:spLocks noChangeArrowheads="1"/>
          </p:cNvSpPr>
          <p:nvPr/>
        </p:nvSpPr>
        <p:spPr bwMode="auto">
          <a:xfrm>
            <a:off x="5495082" y="1567704"/>
            <a:ext cx="5981571" cy="942975"/>
          </a:xfrm>
          <a:prstGeom prst="rect">
            <a:avLst/>
          </a:prstGeom>
          <a:noFill/>
          <a:ln w="9525">
            <a:solidFill>
              <a:srgbClr val="A6A6A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44000" bIns="72000" anchor="b">
            <a:noAutofit/>
          </a:bodyPr>
          <a:lstStyle/>
          <a:p>
            <a:pPr lvl="0" algn="l">
              <a:buClrTx/>
              <a:buSzTx/>
              <a:buFont typeface="Arial" panose="020B0604020202020204" pitchFamily="34" charset="0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COVID-19 originated in Wuhan, China.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42"/>
          <p:cNvSpPr>
            <a:spLocks noChangeArrowheads="1"/>
          </p:cNvSpPr>
          <p:nvPr/>
        </p:nvSpPr>
        <p:spPr bwMode="auto">
          <a:xfrm>
            <a:off x="5495082" y="4058492"/>
            <a:ext cx="5981571" cy="942975"/>
          </a:xfrm>
          <a:prstGeom prst="rect">
            <a:avLst/>
          </a:prstGeom>
          <a:noFill/>
          <a:ln w="9525">
            <a:solidFill>
              <a:srgbClr val="A6A6A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44000" bIns="72000" anchor="b"/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Hydroxychloroquine is helpful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treat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ing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OVID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-19.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​​ 2"/>
          <p:cNvSpPr/>
          <p:nvPr/>
        </p:nvSpPr>
        <p:spPr>
          <a:xfrm>
            <a:off x="1107232" y="2064592"/>
            <a:ext cx="3460750" cy="3460750"/>
          </a:xfrm>
          <a:prstGeom prst="ellips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​​ 3"/>
          <p:cNvSpPr>
            <a:spLocks noChangeArrowheads="1"/>
          </p:cNvSpPr>
          <p:nvPr/>
        </p:nvSpPr>
        <p:spPr bwMode="auto">
          <a:xfrm>
            <a:off x="1975595" y="2932954"/>
            <a:ext cx="1722437" cy="1722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流程图: 摘录 11"/>
          <p:cNvSpPr/>
          <p:nvPr/>
        </p:nvSpPr>
        <p:spPr>
          <a:xfrm>
            <a:off x="2580872" y="2510576"/>
            <a:ext cx="577577" cy="332352"/>
          </a:xfrm>
          <a:prstGeom prst="flowChartExtra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65000"/>
                  <a:alpha val="63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流程图: 摘录 53"/>
          <p:cNvGrpSpPr/>
          <p:nvPr/>
        </p:nvGrpSpPr>
        <p:grpSpPr bwMode="auto">
          <a:xfrm>
            <a:off x="2550270" y="4693492"/>
            <a:ext cx="590550" cy="347662"/>
            <a:chOff x="2633472" y="4395216"/>
            <a:chExt cx="591312" cy="347472"/>
          </a:xfrm>
        </p:grpSpPr>
        <p:pic>
          <p:nvPicPr>
            <p:cNvPr id="14" name="流程图: 摘录 53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472" y="4395216"/>
              <a:ext cx="591312" cy="34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 rot="10800000">
              <a:off x="2785342" y="4403371"/>
              <a:ext cx="288384" cy="16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流程图: 摘录 54"/>
          <p:cNvGrpSpPr/>
          <p:nvPr/>
        </p:nvGrpSpPr>
        <p:grpSpPr bwMode="auto">
          <a:xfrm>
            <a:off x="1721595" y="4139454"/>
            <a:ext cx="450850" cy="493713"/>
            <a:chOff x="1804416" y="3840480"/>
            <a:chExt cx="451104" cy="493776"/>
          </a:xfrm>
        </p:grpSpPr>
        <p:pic>
          <p:nvPicPr>
            <p:cNvPr id="17" name="流程图: 摘录 5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416" y="3840480"/>
              <a:ext cx="451104" cy="49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 rot="-7413073">
              <a:off x="1874301" y="4051847"/>
              <a:ext cx="288413" cy="16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流程图: 摘录 55"/>
          <p:cNvGrpSpPr/>
          <p:nvPr/>
        </p:nvGrpSpPr>
        <p:grpSpPr bwMode="auto">
          <a:xfrm>
            <a:off x="1678732" y="3059954"/>
            <a:ext cx="438150" cy="523875"/>
            <a:chOff x="1761744" y="2761488"/>
            <a:chExt cx="438912" cy="524256"/>
          </a:xfrm>
        </p:grpSpPr>
        <p:pic>
          <p:nvPicPr>
            <p:cNvPr id="20" name="流程图: 摘录 5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744" y="2761488"/>
              <a:ext cx="438912" cy="52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 rot="-3787723">
              <a:off x="1848632" y="2903359"/>
              <a:ext cx="288413" cy="16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右箭头​​ 5"/>
          <p:cNvSpPr/>
          <p:nvPr/>
        </p:nvSpPr>
        <p:spPr>
          <a:xfrm>
            <a:off x="3542592" y="2550663"/>
            <a:ext cx="1666878" cy="2555569"/>
          </a:xfrm>
          <a:custGeom>
            <a:avLst/>
            <a:gdLst>
              <a:gd name="connsiteX0" fmla="*/ 0 w 1696700"/>
              <a:gd name="connsiteY0" fmla="*/ 718016 h 2872062"/>
              <a:gd name="connsiteX1" fmla="*/ 848350 w 1696700"/>
              <a:gd name="connsiteY1" fmla="*/ 718016 h 2872062"/>
              <a:gd name="connsiteX2" fmla="*/ 848350 w 1696700"/>
              <a:gd name="connsiteY2" fmla="*/ 0 h 2872062"/>
              <a:gd name="connsiteX3" fmla="*/ 1696700 w 1696700"/>
              <a:gd name="connsiteY3" fmla="*/ 1436031 h 2872062"/>
              <a:gd name="connsiteX4" fmla="*/ 848350 w 1696700"/>
              <a:gd name="connsiteY4" fmla="*/ 2872062 h 2872062"/>
              <a:gd name="connsiteX5" fmla="*/ 848350 w 1696700"/>
              <a:gd name="connsiteY5" fmla="*/ 2154047 h 2872062"/>
              <a:gd name="connsiteX6" fmla="*/ 0 w 1696700"/>
              <a:gd name="connsiteY6" fmla="*/ 2154047 h 2872062"/>
              <a:gd name="connsiteX7" fmla="*/ 0 w 1696700"/>
              <a:gd name="connsiteY7" fmla="*/ 718016 h 2872062"/>
              <a:gd name="connsiteX0-1" fmla="*/ 101600 w 1696700"/>
              <a:gd name="connsiteY0-2" fmla="*/ 1060916 h 2872062"/>
              <a:gd name="connsiteX1-3" fmla="*/ 848350 w 1696700"/>
              <a:gd name="connsiteY1-4" fmla="*/ 718016 h 2872062"/>
              <a:gd name="connsiteX2-5" fmla="*/ 848350 w 1696700"/>
              <a:gd name="connsiteY2-6" fmla="*/ 0 h 2872062"/>
              <a:gd name="connsiteX3-7" fmla="*/ 1696700 w 1696700"/>
              <a:gd name="connsiteY3-8" fmla="*/ 1436031 h 2872062"/>
              <a:gd name="connsiteX4-9" fmla="*/ 848350 w 1696700"/>
              <a:gd name="connsiteY4-10" fmla="*/ 2872062 h 2872062"/>
              <a:gd name="connsiteX5-11" fmla="*/ 848350 w 1696700"/>
              <a:gd name="connsiteY5-12" fmla="*/ 2154047 h 2872062"/>
              <a:gd name="connsiteX6-13" fmla="*/ 0 w 1696700"/>
              <a:gd name="connsiteY6-14" fmla="*/ 2154047 h 2872062"/>
              <a:gd name="connsiteX7-15" fmla="*/ 101600 w 1696700"/>
              <a:gd name="connsiteY7-16" fmla="*/ 1060916 h 2872062"/>
              <a:gd name="connsiteX0-17" fmla="*/ 0 w 1595100"/>
              <a:gd name="connsiteY0-18" fmla="*/ 1060916 h 2872062"/>
              <a:gd name="connsiteX1-19" fmla="*/ 746750 w 1595100"/>
              <a:gd name="connsiteY1-20" fmla="*/ 718016 h 2872062"/>
              <a:gd name="connsiteX2-21" fmla="*/ 746750 w 1595100"/>
              <a:gd name="connsiteY2-22" fmla="*/ 0 h 2872062"/>
              <a:gd name="connsiteX3-23" fmla="*/ 1595100 w 1595100"/>
              <a:gd name="connsiteY3-24" fmla="*/ 1436031 h 2872062"/>
              <a:gd name="connsiteX4-25" fmla="*/ 746750 w 1595100"/>
              <a:gd name="connsiteY4-26" fmla="*/ 2872062 h 2872062"/>
              <a:gd name="connsiteX5-27" fmla="*/ 746750 w 1595100"/>
              <a:gd name="connsiteY5-28" fmla="*/ 2154047 h 2872062"/>
              <a:gd name="connsiteX6-29" fmla="*/ 12700 w 1595100"/>
              <a:gd name="connsiteY6-30" fmla="*/ 1684147 h 2872062"/>
              <a:gd name="connsiteX7-31" fmla="*/ 0 w 1595100"/>
              <a:gd name="connsiteY7-32" fmla="*/ 1060916 h 2872062"/>
              <a:gd name="connsiteX0-33" fmla="*/ 0 w 1595100"/>
              <a:gd name="connsiteY0-34" fmla="*/ 1060916 h 2872062"/>
              <a:gd name="connsiteX1-35" fmla="*/ 746750 w 1595100"/>
              <a:gd name="connsiteY1-36" fmla="*/ 718016 h 2872062"/>
              <a:gd name="connsiteX2-37" fmla="*/ 746750 w 1595100"/>
              <a:gd name="connsiteY2-38" fmla="*/ 0 h 2872062"/>
              <a:gd name="connsiteX3-39" fmla="*/ 1595100 w 1595100"/>
              <a:gd name="connsiteY3-40" fmla="*/ 1436031 h 2872062"/>
              <a:gd name="connsiteX4-41" fmla="*/ 746750 w 1595100"/>
              <a:gd name="connsiteY4-42" fmla="*/ 2872062 h 2872062"/>
              <a:gd name="connsiteX5-43" fmla="*/ 746750 w 1595100"/>
              <a:gd name="connsiteY5-44" fmla="*/ 2154047 h 2872062"/>
              <a:gd name="connsiteX6-45" fmla="*/ 12700 w 1595100"/>
              <a:gd name="connsiteY6-46" fmla="*/ 1823847 h 2872062"/>
              <a:gd name="connsiteX7-47" fmla="*/ 0 w 1595100"/>
              <a:gd name="connsiteY7-48" fmla="*/ 1060916 h 2872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595100" h="2872062">
                <a:moveTo>
                  <a:pt x="0" y="1060916"/>
                </a:moveTo>
                <a:lnTo>
                  <a:pt x="746750" y="718016"/>
                </a:lnTo>
                <a:lnTo>
                  <a:pt x="746750" y="0"/>
                </a:lnTo>
                <a:lnTo>
                  <a:pt x="1595100" y="1436031"/>
                </a:lnTo>
                <a:lnTo>
                  <a:pt x="746750" y="2872062"/>
                </a:lnTo>
                <a:lnTo>
                  <a:pt x="746750" y="2154047"/>
                </a:lnTo>
                <a:lnTo>
                  <a:pt x="12700" y="1823847"/>
                </a:lnTo>
                <a:lnTo>
                  <a:pt x="0" y="1060916"/>
                </a:lnTo>
                <a:close/>
              </a:path>
            </a:pathLst>
          </a:custGeom>
          <a:gradFill>
            <a:gsLst>
              <a:gs pos="33000">
                <a:srgbClr val="AEAEAE">
                  <a:alpha val="88000"/>
                </a:srgbClr>
              </a:gs>
              <a:gs pos="100000">
                <a:sysClr val="window" lastClr="FFFFFF">
                  <a:lumMod val="85000"/>
                  <a:alpha val="0"/>
                </a:sysClr>
              </a:gs>
              <a:gs pos="0">
                <a:sysClr val="window" lastClr="FFFFFF">
                  <a:lumMod val="65000"/>
                </a:sysClr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57"/>
          <p:cNvSpPr>
            <a:spLocks noChangeArrowheads="1"/>
          </p:cNvSpPr>
          <p:nvPr/>
        </p:nvSpPr>
        <p:spPr bwMode="auto">
          <a:xfrm>
            <a:off x="5495082" y="5304679"/>
            <a:ext cx="5981571" cy="1248521"/>
          </a:xfrm>
          <a:prstGeom prst="rect">
            <a:avLst/>
          </a:prstGeom>
          <a:noFill/>
          <a:ln w="9525">
            <a:solidFill>
              <a:srgbClr val="A6A6A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44000" bIns="72000" anchor="b"/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There is no need to wear masks unless you are in direct contact with symptomatic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COVID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-19 patients.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58"/>
          <p:cNvSpPr>
            <a:spLocks noChangeArrowheads="1"/>
          </p:cNvSpPr>
          <p:nvPr/>
        </p:nvSpPr>
        <p:spPr bwMode="auto">
          <a:xfrm>
            <a:off x="5495082" y="2812304"/>
            <a:ext cx="5981571" cy="944563"/>
          </a:xfrm>
          <a:prstGeom prst="rect">
            <a:avLst/>
          </a:prstGeom>
          <a:noFill/>
          <a:ln w="9525">
            <a:solidFill>
              <a:srgbClr val="A6A6A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44000" bIns="72000" anchor="b"/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COVID-19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was purposefully lab-made.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​​ 24"/>
          <p:cNvSpPr>
            <a:spLocks noChangeArrowheads="1"/>
          </p:cNvSpPr>
          <p:nvPr/>
        </p:nvSpPr>
        <p:spPr bwMode="auto">
          <a:xfrm>
            <a:off x="5649070" y="1315292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1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6" name="椭圆​​ 25"/>
          <p:cNvSpPr>
            <a:spLocks noChangeArrowheads="1"/>
          </p:cNvSpPr>
          <p:nvPr/>
        </p:nvSpPr>
        <p:spPr bwMode="auto">
          <a:xfrm>
            <a:off x="5649070" y="2563067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2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7" name="椭圆​​ 26"/>
          <p:cNvSpPr>
            <a:spLocks noChangeArrowheads="1"/>
          </p:cNvSpPr>
          <p:nvPr/>
        </p:nvSpPr>
        <p:spPr bwMode="auto">
          <a:xfrm>
            <a:off x="5639545" y="3810842"/>
            <a:ext cx="541337" cy="5413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3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8" name="椭圆​​ 27"/>
          <p:cNvSpPr>
            <a:spLocks noChangeArrowheads="1"/>
          </p:cNvSpPr>
          <p:nvPr/>
        </p:nvSpPr>
        <p:spPr bwMode="auto">
          <a:xfrm>
            <a:off x="5649070" y="5060204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4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pic>
        <p:nvPicPr>
          <p:cNvPr id="2" name="图片 1" descr="lab-made"/>
          <p:cNvPicPr>
            <a:picLocks noChangeAspect="1"/>
          </p:cNvPicPr>
          <p:nvPr/>
        </p:nvPicPr>
        <p:blipFill>
          <a:blip r:embed="rId4"/>
          <a:srcRect l="1854" t="4797" r="34922" b="2160"/>
          <a:stretch>
            <a:fillRect/>
          </a:stretch>
        </p:blipFill>
        <p:spPr>
          <a:xfrm>
            <a:off x="2126615" y="939800"/>
            <a:ext cx="1438910" cy="1438910"/>
          </a:xfrm>
          <a:prstGeom prst="ellipse">
            <a:avLst/>
          </a:prstGeom>
        </p:spPr>
      </p:pic>
      <p:pic>
        <p:nvPicPr>
          <p:cNvPr id="29" name="图片 28" descr="6113596_120041078000_2"/>
          <p:cNvPicPr>
            <a:picLocks noChangeAspect="1"/>
          </p:cNvPicPr>
          <p:nvPr/>
        </p:nvPicPr>
        <p:blipFill>
          <a:blip r:embed="rId5"/>
          <a:srcRect l="24757" r="228"/>
          <a:stretch>
            <a:fillRect/>
          </a:stretch>
        </p:blipFill>
        <p:spPr>
          <a:xfrm>
            <a:off x="275590" y="2002155"/>
            <a:ext cx="1449070" cy="1449070"/>
          </a:xfrm>
          <a:prstGeom prst="ellipse">
            <a:avLst/>
          </a:prstGeom>
        </p:spPr>
      </p:pic>
      <p:pic>
        <p:nvPicPr>
          <p:cNvPr id="31" name="图片 30" descr="hydroxychloroquine"/>
          <p:cNvPicPr>
            <a:picLocks noChangeAspect="1"/>
          </p:cNvPicPr>
          <p:nvPr/>
        </p:nvPicPr>
        <p:blipFill>
          <a:blip r:embed="rId6"/>
          <a:srcRect l="8090" t="3601" r="10207" b="8528"/>
          <a:stretch>
            <a:fillRect/>
          </a:stretch>
        </p:blipFill>
        <p:spPr>
          <a:xfrm>
            <a:off x="289560" y="4267835"/>
            <a:ext cx="1480185" cy="1480185"/>
          </a:xfrm>
          <a:prstGeom prst="ellipse">
            <a:avLst/>
          </a:prstGeom>
        </p:spPr>
      </p:pic>
      <p:pic>
        <p:nvPicPr>
          <p:cNvPr id="32" name="图片 31" descr="OIP"/>
          <p:cNvPicPr>
            <a:picLocks noChangeAspect="1"/>
          </p:cNvPicPr>
          <p:nvPr/>
        </p:nvPicPr>
        <p:blipFill>
          <a:blip r:embed="rId7"/>
          <a:srcRect l="16667" r="16667"/>
          <a:stretch>
            <a:fillRect/>
          </a:stretch>
        </p:blipFill>
        <p:spPr>
          <a:xfrm>
            <a:off x="2172335" y="5107940"/>
            <a:ext cx="1445260" cy="1445260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86255" y="3432810"/>
            <a:ext cx="2010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COVID-19</a:t>
            </a:r>
            <a:endParaRPr 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True or False</a:t>
            </a:r>
            <a:endParaRPr lang="zh-CN" altLang="en-US" sz="2000"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823084" y="4588"/>
            <a:ext cx="6545831" cy="594430"/>
          </a:xfrm>
        </p:spPr>
        <p:txBody>
          <a:bodyPr/>
          <a:lstStyle/>
          <a:p>
            <a:r>
              <a:rPr lang="en-US" altLang="zh-CN" dirty="0"/>
              <a:t>Part 2 Theory &amp; Case Study - Ethics</a:t>
            </a:r>
            <a:endParaRPr lang="en-US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3405744" y="4317776"/>
            <a:ext cx="1187609" cy="1853962"/>
            <a:chOff x="2442948" y="1935317"/>
            <a:chExt cx="1433854" cy="2238370"/>
          </a:xfrm>
          <a:solidFill>
            <a:schemeClr val="accent1"/>
          </a:solidFill>
        </p:grpSpPr>
        <p:sp>
          <p:nvSpPr>
            <p:cNvPr id="4" name="椭圆 3"/>
            <p:cNvSpPr/>
            <p:nvPr/>
          </p:nvSpPr>
          <p:spPr>
            <a:xfrm>
              <a:off x="2771335" y="1935317"/>
              <a:ext cx="777083" cy="777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5400000">
              <a:off x="2442948" y="2739833"/>
              <a:ext cx="1433854" cy="1433854"/>
            </a:xfrm>
            <a:prstGeom prst="pie">
              <a:avLst>
                <a:gd name="adj1" fmla="val 5371193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5748" y="2105165"/>
            <a:ext cx="2395060" cy="2395060"/>
            <a:chOff x="1177179" y="1870022"/>
            <a:chExt cx="2395060" cy="2395060"/>
          </a:xfrm>
          <a:solidFill>
            <a:schemeClr val="accent1"/>
          </a:solidFill>
        </p:grpSpPr>
        <p:sp>
          <p:nvSpPr>
            <p:cNvPr id="8" name="椭圆形标注 7"/>
            <p:cNvSpPr/>
            <p:nvPr/>
          </p:nvSpPr>
          <p:spPr>
            <a:xfrm>
              <a:off x="1177179" y="1870022"/>
              <a:ext cx="2395060" cy="2395060"/>
            </a:xfrm>
            <a:prstGeom prst="wedgeEllipseCallout">
              <a:avLst>
                <a:gd name="adj1" fmla="val 45889"/>
                <a:gd name="adj2" fmla="val 458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351124" y="2043967"/>
              <a:ext cx="2047170" cy="20471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Bef>
                  <a:spcPts val="600"/>
                </a:spcBef>
              </a:pP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70018">
            <a:off x="5266127" y="1434655"/>
            <a:ext cx="2395060" cy="2395060"/>
            <a:chOff x="1177179" y="1870022"/>
            <a:chExt cx="2395060" cy="2395060"/>
          </a:xfrm>
        </p:grpSpPr>
        <p:sp>
          <p:nvSpPr>
            <p:cNvPr id="11" name="椭圆形标注 10"/>
            <p:cNvSpPr/>
            <p:nvPr/>
          </p:nvSpPr>
          <p:spPr>
            <a:xfrm>
              <a:off x="1177179" y="1870022"/>
              <a:ext cx="2395060" cy="2395060"/>
            </a:xfrm>
            <a:prstGeom prst="wedgeEllipseCallout">
              <a:avLst>
                <a:gd name="adj1" fmla="val -46993"/>
                <a:gd name="adj2" fmla="val 526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351124" y="2043967"/>
              <a:ext cx="2047170" cy="2047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Bef>
                  <a:spcPts val="600"/>
                </a:spcBef>
              </a:pP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77611" y="4064254"/>
            <a:ext cx="66788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Ethics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is the branch of philosophy that deals with issues of right and wrong in human affairs.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3044" y="2534285"/>
            <a:ext cx="1033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Moral</a:t>
            </a:r>
            <a:endParaRPr lang="en-US" altLang="zh-CN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03045" y="2902585"/>
            <a:ext cx="859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Fair</a:t>
            </a:r>
            <a:endParaRPr lang="en-US" altLang="zh-CN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03045" y="3270885"/>
            <a:ext cx="859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Just</a:t>
            </a:r>
            <a:endParaRPr lang="en-US" altLang="zh-CN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03045" y="3629660"/>
            <a:ext cx="114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Honest</a:t>
            </a:r>
            <a:endParaRPr lang="en-US" altLang="zh-CN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03767" y="3009900"/>
            <a:ext cx="171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Dishonest</a:t>
            </a:r>
            <a:endParaRPr lang="en-US" altLang="zh-CN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03767" y="2677160"/>
            <a:ext cx="114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Unjust</a:t>
            </a:r>
            <a:endParaRPr lang="en-US" altLang="zh-CN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03767" y="2308860"/>
            <a:ext cx="114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Unfair</a:t>
            </a:r>
            <a:endParaRPr lang="en-US" altLang="zh-CN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03766" y="1940560"/>
            <a:ext cx="132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Immoral</a:t>
            </a:r>
            <a:endParaRPr lang="en-US" altLang="zh-CN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73370" y="774700"/>
            <a:ext cx="3898265" cy="148463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Scientific discipline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Courage for the truth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1-5e3ac0a5631c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635" y="922655"/>
            <a:ext cx="4377690" cy="2914015"/>
          </a:xfrm>
          <a:prstGeom prst="ellipse">
            <a:avLst/>
          </a:prstGeom>
        </p:spPr>
      </p:pic>
      <p:pic>
        <p:nvPicPr>
          <p:cNvPr id="14" name="图片 13" descr="202005071117104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3007360"/>
            <a:ext cx="4571365" cy="2965450"/>
          </a:xfrm>
          <a:prstGeom prst="ellipse">
            <a:avLst/>
          </a:prstGeom>
        </p:spPr>
      </p:pic>
      <p:pic>
        <p:nvPicPr>
          <p:cNvPr id="18" name="图片 17" descr="158125349988163262099566574743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055" y="2440305"/>
            <a:ext cx="2809875" cy="4217035"/>
          </a:xfrm>
          <a:prstGeom prst="round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88975" y="4388485"/>
            <a:ext cx="2747645" cy="169354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Ethics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&amp;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Professional competency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标题 4"/>
          <p:cNvSpPr>
            <a:spLocks noGrp="1"/>
          </p:cNvSpPr>
          <p:nvPr>
            <p:ph type="title"/>
          </p:nvPr>
        </p:nvSpPr>
        <p:spPr>
          <a:xfrm>
            <a:off x="1062318" y="0"/>
            <a:ext cx="9937375" cy="594430"/>
          </a:xfrm>
        </p:spPr>
        <p:txBody>
          <a:bodyPr/>
          <a:lstStyle/>
          <a:p>
            <a:r>
              <a:rPr lang="en-US" altLang="zh-CN" dirty="0"/>
              <a:t>Part 2 Theory &amp; Case Study – Medical professionals</a:t>
            </a:r>
            <a:endParaRPr lang="en-US" altLang="zh-C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stCxn id="8" idx="6"/>
          </p:cNvCxnSpPr>
          <p:nvPr/>
        </p:nvCxnSpPr>
        <p:spPr>
          <a:xfrm>
            <a:off x="6947527" y="3660393"/>
            <a:ext cx="48090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endCxn id="8" idx="2"/>
          </p:cNvCxnSpPr>
          <p:nvPr/>
        </p:nvCxnSpPr>
        <p:spPr>
          <a:xfrm>
            <a:off x="522514" y="3660393"/>
            <a:ext cx="46970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8" idx="0"/>
          </p:cNvCxnSpPr>
          <p:nvPr/>
        </p:nvCxnSpPr>
        <p:spPr>
          <a:xfrm flipV="1">
            <a:off x="6083561" y="1446769"/>
            <a:ext cx="0" cy="13496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8" idx="4"/>
          </p:cNvCxnSpPr>
          <p:nvPr/>
        </p:nvCxnSpPr>
        <p:spPr>
          <a:xfrm flipH="1" flipV="1">
            <a:off x="6083561" y="4524359"/>
            <a:ext cx="2" cy="13496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219595" y="2796427"/>
            <a:ext cx="1727932" cy="1727932"/>
          </a:xfrm>
          <a:prstGeom prst="ellipse">
            <a:avLst/>
          </a:prstGeom>
          <a:solidFill>
            <a:schemeClr val="accent1"/>
          </a:solidFill>
          <a:ln w="139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Guidelines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8456" y="1446768"/>
            <a:ext cx="4225195" cy="128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1. Make sure your goals are ethically sound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r">
              <a:lnSpc>
                <a:spcPct val="125000"/>
              </a:lnSpc>
            </a:pPr>
            <a:endParaRPr lang="en-US" altLang="zh-CN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69716" y="2319585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292301" y="2835125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73371" y="1842842"/>
            <a:ext cx="4225195" cy="128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2. Be fully prepared for each speech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3325" y="4263795"/>
            <a:ext cx="42251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3. Be honest in what you say</a:t>
            </a:r>
            <a:endParaRPr lang="en-US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r">
              <a:lnSpc>
                <a:spcPct val="125000"/>
              </a:lnSpc>
            </a:pP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51602" y="4397889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19412" y="4524359"/>
            <a:ext cx="4225195" cy="128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4. Put ethical principles into practice</a:t>
            </a:r>
            <a:endParaRPr lang="en-US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endParaRPr lang="en-US" altLang="zh-CN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131413" y="4658453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标题 4"/>
          <p:cNvSpPr>
            <a:spLocks noGrp="1"/>
          </p:cNvSpPr>
          <p:nvPr>
            <p:ph type="title"/>
          </p:nvPr>
        </p:nvSpPr>
        <p:spPr>
          <a:xfrm>
            <a:off x="1479179" y="0"/>
            <a:ext cx="8740586" cy="594430"/>
          </a:xfrm>
        </p:spPr>
        <p:txBody>
          <a:bodyPr/>
          <a:lstStyle/>
          <a:p>
            <a:r>
              <a:rPr lang="en-US" altLang="zh-CN" dirty="0"/>
              <a:t>Part 2 Theory &amp; Case Study – Four Guidelines</a:t>
            </a:r>
            <a:endParaRPr lang="en-US" altLang="zh-C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18405" y="922020"/>
            <a:ext cx="525145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2115" y="4202430"/>
            <a:ext cx="407733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Working Together to Defeat the COVID-19 Outbreak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34280" y="1438910"/>
            <a:ext cx="525145" cy="4489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115" y="5331637"/>
            <a:ext cx="4370491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at the Extraordinary G20 Leaders' Summit via video link in Beijing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7634" y="5186150"/>
            <a:ext cx="49525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675465" y="878042"/>
            <a:ext cx="605362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spcAft>
                <a:spcPts val="1200"/>
              </a:spcAft>
              <a:buClr>
                <a:schemeClr val="accent1"/>
              </a:buClr>
              <a:buFont typeface="+mj-lt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Summarize the goals of this speech.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微信图片_202005011047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2115" y="791210"/>
            <a:ext cx="4076700" cy="3075305"/>
          </a:xfrm>
          <a:prstGeom prst="round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75465" y="1438747"/>
            <a:ext cx="6053620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spcAft>
                <a:spcPts val="1200"/>
              </a:spcAft>
              <a:buClr>
                <a:schemeClr val="accent1"/>
              </a:buClr>
              <a:buFont typeface="+mj-lt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Give your comments.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43550" y="2235835"/>
            <a:ext cx="5863590" cy="40614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u="sng" dirty="0">
                <a:latin typeface="Times New Roman" panose="02020603050405020304" charset="0"/>
                <a:cs typeface="Times New Roman" panose="02020603050405020304" charset="0"/>
              </a:rPr>
              <a:t>Excerpts</a:t>
            </a:r>
            <a:endParaRPr lang="en-US" altLang="zh-CN" b="1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At the most difficult moment in our fight against the outbreak, China received assistance and help from a lot of members of the global community. Such expressions of friendship will always be remembered and cherished by the Chinese people.</a:t>
            </a:r>
            <a:endParaRPr lang="en-US" altLang="zh-CN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[...]</a:t>
            </a:r>
            <a:endParaRPr lang="en-US" altLang="zh-CN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At such a moment, it is imperative for the international community to strengthen confidence, act with unity and work together in a collective response. We must comprehensively step up international cooperation and foster greater synergy so that humanity as one could win the battle against such a major infectious disease.</a:t>
            </a:r>
            <a:endParaRPr lang="en-US" altLang="zh-CN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[...]</a:t>
            </a:r>
            <a:endParaRPr lang="en-US" altLang="zh-CN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Now is a crucial moment, a time for us to rise up to challenge and act with swiftness. I am convinced that through solidarity and mutual assistance, we will prevail over this outbreak and we all will embrace a brighter future for mankind!</a:t>
            </a:r>
            <a:endParaRPr lang="en-US" altLang="zh-CN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标题 4"/>
          <p:cNvSpPr>
            <a:spLocks noGrp="1"/>
          </p:cNvSpPr>
          <p:nvPr>
            <p:ph type="title"/>
          </p:nvPr>
        </p:nvSpPr>
        <p:spPr>
          <a:xfrm>
            <a:off x="1600200" y="0"/>
            <a:ext cx="9386047" cy="594430"/>
          </a:xfrm>
        </p:spPr>
        <p:txBody>
          <a:bodyPr/>
          <a:lstStyle/>
          <a:p>
            <a:r>
              <a:rPr lang="en-US" altLang="zh-CN" dirty="0"/>
              <a:t>Part 2 Theory &amp; Case Study – Reading &amp; Discussion</a:t>
            </a:r>
            <a:endParaRPr lang="en-US" altLang="zh-C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5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5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5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79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79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79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 bldLvl="0" animBg="1"/>
      <p:bldP spid="7" grpId="0"/>
      <p:bldP spid="9" grpId="0"/>
      <p:bldP spid="11" grpId="0"/>
      <p:bldP spid="1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124470"/>
            <a:ext cx="12192000" cy="19817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725" y="4520118"/>
            <a:ext cx="450166" cy="450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9553" y="4514292"/>
            <a:ext cx="3242628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mbodies the responsibility a powerful country should have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508097" y="4520118"/>
            <a:ext cx="450166" cy="450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58263" y="4514292"/>
            <a:ext cx="34621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hows the international perspective and cooperative strategy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563295" y="4520118"/>
            <a:ext cx="450166" cy="450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56336" y="4514292"/>
            <a:ext cx="2892789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trengthens the sense of </a:t>
            </a:r>
            <a:r>
              <a:rPr lang="en-GB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national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confidence and pride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6" name="图片 15" descr="d5f2-iquxrui44265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51255"/>
            <a:ext cx="4210685" cy="2901950"/>
          </a:xfrm>
          <a:prstGeom prst="roundRect">
            <a:avLst/>
          </a:prstGeom>
        </p:spPr>
      </p:pic>
      <p:pic>
        <p:nvPicPr>
          <p:cNvPr id="18" name="图片 17" descr="1266840032949_mthum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0" y="1171575"/>
            <a:ext cx="3841750" cy="2881630"/>
          </a:xfrm>
          <a:prstGeom prst="roundRect">
            <a:avLst/>
          </a:prstGeom>
        </p:spPr>
      </p:pic>
      <p:pic>
        <p:nvPicPr>
          <p:cNvPr id="19" name="图片 18" descr="internationalcollabor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590" y="1231265"/>
            <a:ext cx="4137660" cy="2821940"/>
          </a:xfrm>
          <a:prstGeom prst="roundRect">
            <a:avLst/>
          </a:prstGeom>
        </p:spPr>
      </p:pic>
      <p:sp>
        <p:nvSpPr>
          <p:cNvPr id="13" name="标题 4"/>
          <p:cNvSpPr txBox="1"/>
          <p:nvPr/>
        </p:nvSpPr>
        <p:spPr>
          <a:xfrm>
            <a:off x="1949825" y="6418"/>
            <a:ext cx="8633010" cy="594430"/>
          </a:xfrm>
          <a:prstGeom prst="rect">
            <a:avLst/>
          </a:prstGeom>
          <a:solidFill>
            <a:srgbClr val="E99280">
              <a:alpha val="60000"/>
            </a:srgbClr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Part 2 Theory &amp; Case Study – Goals of speech</a:t>
            </a:r>
            <a:endParaRPr lang="en-US" altLang="zh-C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 bldLvl="0" animBg="1"/>
      <p:bldP spid="9" grpId="0"/>
      <p:bldP spid="10" grpId="0" bldLvl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005651"/>
            <a:ext cx="12192000" cy="19817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0843" y="4733540"/>
            <a:ext cx="450166" cy="450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1008" y="4610335"/>
            <a:ext cx="2989602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He didn't do a thorough job of studying and researching the topic.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50972" y="4733540"/>
            <a:ext cx="450166" cy="450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01138" y="4610335"/>
            <a:ext cx="289278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He was communicating erroneous information.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706170" y="4733540"/>
            <a:ext cx="450166" cy="4501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56336" y="4610335"/>
            <a:ext cx="289278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He was giving misleading advice.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096001" y="1121965"/>
            <a:ext cx="5475514" cy="2282190"/>
            <a:chOff x="4257077" y="2119893"/>
            <a:chExt cx="5955804" cy="2356960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等腰三角形 12"/>
            <p:cNvSpPr/>
            <p:nvPr/>
          </p:nvSpPr>
          <p:spPr>
            <a:xfrm rot="16200000">
              <a:off x="4224440" y="3094390"/>
              <a:ext cx="473237" cy="4079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552497" y="2119893"/>
              <a:ext cx="5660384" cy="2356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   Is he fully prepared for the speech?   Give your comments.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pic>
        <p:nvPicPr>
          <p:cNvPr id="17" name="图片 16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5" y="672666"/>
            <a:ext cx="5653405" cy="3173095"/>
          </a:xfrm>
          <a:prstGeom prst="round1Rect">
            <a:avLst/>
          </a:prstGeom>
        </p:spPr>
      </p:pic>
      <p:sp>
        <p:nvSpPr>
          <p:cNvPr id="18" name="标题 4"/>
          <p:cNvSpPr>
            <a:spLocks noGrp="1"/>
          </p:cNvSpPr>
          <p:nvPr>
            <p:ph type="title"/>
          </p:nvPr>
        </p:nvSpPr>
        <p:spPr>
          <a:xfrm>
            <a:off x="1041009" y="0"/>
            <a:ext cx="10187286" cy="594430"/>
          </a:xfrm>
        </p:spPr>
        <p:txBody>
          <a:bodyPr/>
          <a:lstStyle/>
          <a:p>
            <a:r>
              <a:rPr lang="en-US" altLang="zh-CN" dirty="0"/>
              <a:t>Part 2 Theory &amp; Case Study – Viewing, Listening, Speaking</a:t>
            </a:r>
            <a:endParaRPr lang="en-US" altLang="zh-CN" dirty="0"/>
          </a:p>
        </p:txBody>
      </p:sp>
      <p:pic>
        <p:nvPicPr>
          <p:cNvPr id="3" name="trump edition2.mp4" descr="trump edition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195" y="594430"/>
            <a:ext cx="11139320" cy="61573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标注 21"/>
          <p:cNvSpPr/>
          <p:nvPr/>
        </p:nvSpPr>
        <p:spPr>
          <a:xfrm>
            <a:off x="1354238" y="1151255"/>
            <a:ext cx="7620852" cy="1374775"/>
          </a:xfrm>
          <a:prstGeom prst="wedgeRoundRectCallout">
            <a:avLst>
              <a:gd name="adj1" fmla="val 56272"/>
              <a:gd name="adj2" fmla="val -138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54238" y="1214064"/>
            <a:ext cx="7784010" cy="5118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If you are sincere, people will repose trust in you.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41282" y="3077285"/>
            <a:ext cx="6529633" cy="9734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ym typeface="微软雅黑" panose="020B0503020204020204" pitchFamily="34" charset="-122"/>
              </a:rPr>
              <a:t>The first step is to be honest, and then to be noble.</a:t>
            </a:r>
            <a:endParaRPr lang="zh-CN" altLang="en-US" sz="2400" dirty="0">
              <a:sym typeface="微软雅黑" panose="020B0503020204020204" pitchFamily="34" charset="-122"/>
            </a:endParaRPr>
          </a:p>
        </p:txBody>
      </p:sp>
      <p:pic>
        <p:nvPicPr>
          <p:cNvPr id="2" name="图片 1" descr="kongz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8175" y="948690"/>
            <a:ext cx="1922145" cy="1468755"/>
          </a:xfrm>
          <a:prstGeom prst="ellips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1" name="图片 20" descr="timg (3)"/>
          <p:cNvPicPr>
            <a:picLocks noChangeAspect="1"/>
          </p:cNvPicPr>
          <p:nvPr/>
        </p:nvPicPr>
        <p:blipFill>
          <a:blip r:embed="rId2"/>
          <a:srcRect t="10998" b="30794"/>
          <a:stretch>
            <a:fillRect/>
          </a:stretch>
        </p:blipFill>
        <p:spPr>
          <a:xfrm>
            <a:off x="909320" y="2709545"/>
            <a:ext cx="2058670" cy="1372870"/>
          </a:xfrm>
          <a:prstGeom prst="ellips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6" name="圆角矩形标注 25"/>
          <p:cNvSpPr/>
          <p:nvPr/>
        </p:nvSpPr>
        <p:spPr>
          <a:xfrm>
            <a:off x="3738245" y="2981960"/>
            <a:ext cx="7049770" cy="1272368"/>
          </a:xfrm>
          <a:prstGeom prst="wedgeRoundRectCallout">
            <a:avLst>
              <a:gd name="adj1" fmla="val -57844"/>
              <a:gd name="adj2" fmla="val -46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980180" y="2018816"/>
            <a:ext cx="56743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信则人任焉。出自：《论语·阳货》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2875" y="4691380"/>
            <a:ext cx="8767445" cy="1463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a duty to be accurate and fair in presenting information when making a speech.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4"/>
          <p:cNvSpPr>
            <a:spLocks noGrp="1"/>
          </p:cNvSpPr>
          <p:nvPr>
            <p:ph type="title"/>
          </p:nvPr>
        </p:nvSpPr>
        <p:spPr>
          <a:xfrm>
            <a:off x="2669350" y="0"/>
            <a:ext cx="6853300" cy="594430"/>
          </a:xfrm>
        </p:spPr>
        <p:txBody>
          <a:bodyPr/>
          <a:lstStyle/>
          <a:p>
            <a:r>
              <a:rPr lang="en-US" altLang="zh-CN" dirty="0"/>
              <a:t>Part 2 Theory &amp; Case Study - Honesty</a:t>
            </a:r>
            <a:endParaRPr lang="en-US" altLang="zh-C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4" grpId="0"/>
      <p:bldP spid="11" grpId="0"/>
      <p:bldP spid="26" grpId="0" animBg="1"/>
      <p:bldP spid="100" grpId="0"/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24695" y="0"/>
            <a:ext cx="10890361" cy="594430"/>
          </a:xfrm>
        </p:spPr>
        <p:txBody>
          <a:bodyPr/>
          <a:lstStyle/>
          <a:p>
            <a:r>
              <a:rPr lang="en-US" altLang="zh-CN" dirty="0"/>
              <a:t>Part 2 Theory &amp; Case Study - Forms of Dishonesty &amp; Examples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724695" y="1362206"/>
            <a:ext cx="3046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u="sng" spc="60" dirty="0" err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rumours</a:t>
            </a:r>
            <a:r>
              <a:rPr lang="en-US" altLang="zh-CN" sz="2000" spc="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claiming that the virus is man-made</a:t>
            </a:r>
            <a:endParaRPr lang="zh-CN" altLang="en-US" sz="20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724695" y="4224528"/>
            <a:ext cx="2638991" cy="0"/>
          </a:xfrm>
          <a:prstGeom prst="line">
            <a:avLst/>
          </a:prstGeom>
          <a:ln w="28575">
            <a:solidFill>
              <a:srgbClr val="784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>
            <a:spLocks noChangeAspect="1"/>
          </p:cNvSpPr>
          <p:nvPr/>
        </p:nvSpPr>
        <p:spPr>
          <a:xfrm>
            <a:off x="893777" y="4741836"/>
            <a:ext cx="363692" cy="360000"/>
          </a:xfrm>
          <a:custGeom>
            <a:avLst/>
            <a:gdLst>
              <a:gd name="connsiteX0" fmla="*/ 0 w 5663821"/>
              <a:gd name="connsiteY0" fmla="*/ 1046580 h 5606328"/>
              <a:gd name="connsiteX1" fmla="*/ 288000 w 5663821"/>
              <a:gd name="connsiteY1" fmla="*/ 1046580 h 5606328"/>
              <a:gd name="connsiteX2" fmla="*/ 2006220 w 5663821"/>
              <a:gd name="connsiteY2" fmla="*/ 1046580 h 5606328"/>
              <a:gd name="connsiteX3" fmla="*/ 2006220 w 5663821"/>
              <a:gd name="connsiteY3" fmla="*/ 1334580 h 5606328"/>
              <a:gd name="connsiteX4" fmla="*/ 288000 w 5663821"/>
              <a:gd name="connsiteY4" fmla="*/ 1334580 h 5606328"/>
              <a:gd name="connsiteX5" fmla="*/ 288000 w 5663821"/>
              <a:gd name="connsiteY5" fmla="*/ 5318328 h 5606328"/>
              <a:gd name="connsiteX6" fmla="*/ 5375821 w 5663821"/>
              <a:gd name="connsiteY6" fmla="*/ 5318328 h 5606328"/>
              <a:gd name="connsiteX7" fmla="*/ 5375821 w 5663821"/>
              <a:gd name="connsiteY7" fmla="*/ 2726328 h 5606328"/>
              <a:gd name="connsiteX8" fmla="*/ 5663821 w 5663821"/>
              <a:gd name="connsiteY8" fmla="*/ 2726328 h 5606328"/>
              <a:gd name="connsiteX9" fmla="*/ 5663821 w 5663821"/>
              <a:gd name="connsiteY9" fmla="*/ 5318328 h 5606328"/>
              <a:gd name="connsiteX10" fmla="*/ 5663821 w 5663821"/>
              <a:gd name="connsiteY10" fmla="*/ 5606328 h 5606328"/>
              <a:gd name="connsiteX11" fmla="*/ 5375821 w 5663821"/>
              <a:gd name="connsiteY11" fmla="*/ 5606328 h 5606328"/>
              <a:gd name="connsiteX12" fmla="*/ 288000 w 5663821"/>
              <a:gd name="connsiteY12" fmla="*/ 5606328 h 5606328"/>
              <a:gd name="connsiteX13" fmla="*/ 0 w 5663821"/>
              <a:gd name="connsiteY13" fmla="*/ 5606328 h 5606328"/>
              <a:gd name="connsiteX14" fmla="*/ 0 w 5663821"/>
              <a:gd name="connsiteY14" fmla="*/ 5318328 h 5606328"/>
              <a:gd name="connsiteX15" fmla="*/ 0 w 5663821"/>
              <a:gd name="connsiteY15" fmla="*/ 1334580 h 5606328"/>
              <a:gd name="connsiteX16" fmla="*/ 5134362 w 5663821"/>
              <a:gd name="connsiteY16" fmla="*/ 938920 h 5606328"/>
              <a:gd name="connsiteX17" fmla="*/ 5133839 w 5663821"/>
              <a:gd name="connsiteY17" fmla="*/ 962678 h 5606328"/>
              <a:gd name="connsiteX18" fmla="*/ 5145979 w 5663821"/>
              <a:gd name="connsiteY18" fmla="*/ 950538 h 5606328"/>
              <a:gd name="connsiteX19" fmla="*/ 4602735 w 5663821"/>
              <a:gd name="connsiteY19" fmla="*/ 0 h 5606328"/>
              <a:gd name="connsiteX20" fmla="*/ 5547117 w 5663821"/>
              <a:gd name="connsiteY20" fmla="*/ 944381 h 5606328"/>
              <a:gd name="connsiteX21" fmla="*/ 5540962 w 5663821"/>
              <a:gd name="connsiteY21" fmla="*/ 950537 h 5606328"/>
              <a:gd name="connsiteX22" fmla="*/ 5547118 w 5663821"/>
              <a:gd name="connsiteY22" fmla="*/ 956693 h 5606328"/>
              <a:gd name="connsiteX23" fmla="*/ 4602736 w 5663821"/>
              <a:gd name="connsiteY23" fmla="*/ 1901074 h 5606328"/>
              <a:gd name="connsiteX24" fmla="*/ 4399090 w 5663821"/>
              <a:gd name="connsiteY24" fmla="*/ 1697427 h 5606328"/>
              <a:gd name="connsiteX25" fmla="*/ 4982421 w 5663821"/>
              <a:gd name="connsiteY25" fmla="*/ 1114096 h 5606328"/>
              <a:gd name="connsiteX26" fmla="*/ 4976892 w 5663821"/>
              <a:gd name="connsiteY26" fmla="*/ 1114113 h 5606328"/>
              <a:gd name="connsiteX27" fmla="*/ 2928105 w 5663821"/>
              <a:gd name="connsiteY27" fmla="*/ 1983595 h 5606328"/>
              <a:gd name="connsiteX28" fmla="*/ 2009885 w 5663821"/>
              <a:gd name="connsiteY28" fmla="*/ 4166327 h 5606328"/>
              <a:gd name="connsiteX29" fmla="*/ 1665027 w 5663821"/>
              <a:gd name="connsiteY29" fmla="*/ 4166328 h 5606328"/>
              <a:gd name="connsiteX30" fmla="*/ 2686952 w 5663821"/>
              <a:gd name="connsiteY30" fmla="*/ 1737075 h 5606328"/>
              <a:gd name="connsiteX31" fmla="*/ 4797163 w 5663821"/>
              <a:gd name="connsiteY31" fmla="*/ 778463 h 5606328"/>
              <a:gd name="connsiteX32" fmla="*/ 4964951 w 5663821"/>
              <a:gd name="connsiteY32" fmla="*/ 769509 h 5606328"/>
              <a:gd name="connsiteX33" fmla="*/ 4399089 w 5663821"/>
              <a:gd name="connsiteY33" fmla="*/ 203647 h 5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63821" h="5606328">
                <a:moveTo>
                  <a:pt x="0" y="1046580"/>
                </a:moveTo>
                <a:lnTo>
                  <a:pt x="288000" y="1046580"/>
                </a:lnTo>
                <a:lnTo>
                  <a:pt x="2006220" y="1046580"/>
                </a:lnTo>
                <a:lnTo>
                  <a:pt x="2006220" y="1334580"/>
                </a:lnTo>
                <a:lnTo>
                  <a:pt x="288000" y="1334580"/>
                </a:lnTo>
                <a:lnTo>
                  <a:pt x="288000" y="5318328"/>
                </a:lnTo>
                <a:lnTo>
                  <a:pt x="5375821" y="5318328"/>
                </a:lnTo>
                <a:lnTo>
                  <a:pt x="5375821" y="2726328"/>
                </a:lnTo>
                <a:lnTo>
                  <a:pt x="5663821" y="2726328"/>
                </a:lnTo>
                <a:lnTo>
                  <a:pt x="5663821" y="5318328"/>
                </a:lnTo>
                <a:lnTo>
                  <a:pt x="5663821" y="5606328"/>
                </a:lnTo>
                <a:lnTo>
                  <a:pt x="5375821" y="5606328"/>
                </a:lnTo>
                <a:lnTo>
                  <a:pt x="288000" y="5606328"/>
                </a:lnTo>
                <a:lnTo>
                  <a:pt x="0" y="5606328"/>
                </a:lnTo>
                <a:lnTo>
                  <a:pt x="0" y="5318328"/>
                </a:lnTo>
                <a:lnTo>
                  <a:pt x="0" y="1334580"/>
                </a:lnTo>
                <a:close/>
                <a:moveTo>
                  <a:pt x="5134362" y="938920"/>
                </a:moveTo>
                <a:lnTo>
                  <a:pt x="5133839" y="962678"/>
                </a:lnTo>
                <a:lnTo>
                  <a:pt x="5145979" y="950538"/>
                </a:lnTo>
                <a:close/>
                <a:moveTo>
                  <a:pt x="4602735" y="0"/>
                </a:moveTo>
                <a:lnTo>
                  <a:pt x="5547117" y="944381"/>
                </a:lnTo>
                <a:lnTo>
                  <a:pt x="5540962" y="950537"/>
                </a:lnTo>
                <a:lnTo>
                  <a:pt x="5547118" y="956693"/>
                </a:lnTo>
                <a:lnTo>
                  <a:pt x="4602736" y="1901074"/>
                </a:lnTo>
                <a:lnTo>
                  <a:pt x="4399090" y="1697427"/>
                </a:lnTo>
                <a:lnTo>
                  <a:pt x="4982421" y="1114096"/>
                </a:lnTo>
                <a:lnTo>
                  <a:pt x="4976892" y="1114113"/>
                </a:lnTo>
                <a:cubicBezTo>
                  <a:pt x="4210812" y="1135774"/>
                  <a:pt x="3478629" y="1445058"/>
                  <a:pt x="2928105" y="1983595"/>
                </a:cubicBezTo>
                <a:cubicBezTo>
                  <a:pt x="2340881" y="2558036"/>
                  <a:pt x="2009885" y="3344856"/>
                  <a:pt x="2009885" y="4166327"/>
                </a:cubicBezTo>
                <a:lnTo>
                  <a:pt x="1665027" y="4166328"/>
                </a:lnTo>
                <a:cubicBezTo>
                  <a:pt x="1665027" y="3252079"/>
                  <a:pt x="2033405" y="2376394"/>
                  <a:pt x="2686952" y="1737075"/>
                </a:cubicBezTo>
                <a:cubicBezTo>
                  <a:pt x="3258805" y="1177671"/>
                  <a:pt x="4006778" y="840529"/>
                  <a:pt x="4797163" y="778463"/>
                </a:cubicBezTo>
                <a:lnTo>
                  <a:pt x="4964951" y="769509"/>
                </a:lnTo>
                <a:lnTo>
                  <a:pt x="4399089" y="2036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0325" y="4706620"/>
            <a:ext cx="2277110" cy="13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spc="60" dirty="0">
                <a:solidFill>
                  <a:schemeClr val="accent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blatant contempt for the truth</a:t>
            </a:r>
            <a:endParaRPr lang="zh-CN" altLang="en-US" sz="2200" b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58943" y="1362206"/>
            <a:ext cx="2447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spc="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According to the situation report of World Health Organization, </a:t>
            </a:r>
            <a:r>
              <a:rPr lang="en-US" altLang="zh-CN" sz="2000" b="1" u="sng" spc="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224, 172</a:t>
            </a:r>
            <a:r>
              <a:rPr lang="en-US" altLang="zh-CN" sz="2000" spc="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people had died of the disease globally. (</a:t>
            </a:r>
            <a:r>
              <a:rPr lang="en-US" altLang="zh-CN" sz="2000" b="1" spc="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date?</a:t>
            </a:r>
            <a:r>
              <a:rPr lang="en-US" altLang="zh-CN" sz="2000" spc="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en-US" altLang="zh-CN" sz="2000" spc="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20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4624529" y="4224528"/>
            <a:ext cx="2579644" cy="0"/>
          </a:xfrm>
          <a:prstGeom prst="line">
            <a:avLst/>
          </a:prstGeom>
          <a:ln w="28575">
            <a:solidFill>
              <a:srgbClr val="784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061585" y="4706620"/>
            <a:ext cx="2435225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spc="60" dirty="0">
                <a:solidFill>
                  <a:schemeClr val="accent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incomplete statistics</a:t>
            </a:r>
            <a:endParaRPr lang="zh-CN" altLang="en-US" sz="2200" b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55281" y="1362206"/>
            <a:ext cx="23888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u="sng" spc="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sz="2000" u="sng" spc="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u="sng" spc="6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104-year-old man</a:t>
            </a:r>
            <a:r>
              <a:rPr lang="en-US" altLang="zh-CN" sz="2000" spc="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recovered quickly from the disease, surely we have nothing to worry about.</a:t>
            </a:r>
            <a:endParaRPr lang="en-US" altLang="zh-CN" sz="2000" spc="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8355281" y="4224528"/>
            <a:ext cx="2579644" cy="0"/>
          </a:xfrm>
          <a:prstGeom prst="line">
            <a:avLst/>
          </a:prstGeom>
          <a:ln w="28575">
            <a:solidFill>
              <a:srgbClr val="784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792209" y="4706620"/>
            <a:ext cx="282284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spc="60" dirty="0">
                <a:solidFill>
                  <a:schemeClr val="accent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cite unusual cases as typical examples</a:t>
            </a:r>
            <a:endParaRPr lang="zh-CN" altLang="en-US" sz="2200" b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>
            <a:off x="4624529" y="4741836"/>
            <a:ext cx="360000" cy="360000"/>
          </a:xfrm>
          <a:custGeom>
            <a:avLst/>
            <a:gdLst>
              <a:gd name="connsiteX0" fmla="*/ 5191247 w 5745708"/>
              <a:gd name="connsiteY0" fmla="*/ 4142095 h 5745708"/>
              <a:gd name="connsiteX1" fmla="*/ 5745708 w 5745708"/>
              <a:gd name="connsiteY1" fmla="*/ 4142095 h 5745708"/>
              <a:gd name="connsiteX2" fmla="*/ 5745708 w 5745708"/>
              <a:gd name="connsiteY2" fmla="*/ 5745708 h 5745708"/>
              <a:gd name="connsiteX3" fmla="*/ 4142095 w 5745708"/>
              <a:gd name="connsiteY3" fmla="*/ 5745708 h 5745708"/>
              <a:gd name="connsiteX4" fmla="*/ 4142095 w 5745708"/>
              <a:gd name="connsiteY4" fmla="*/ 5191247 h 5745708"/>
              <a:gd name="connsiteX5" fmla="*/ 5191247 w 5745708"/>
              <a:gd name="connsiteY5" fmla="*/ 5191247 h 5745708"/>
              <a:gd name="connsiteX6" fmla="*/ 0 w 5745708"/>
              <a:gd name="connsiteY6" fmla="*/ 4142095 h 5745708"/>
              <a:gd name="connsiteX7" fmla="*/ 554461 w 5745708"/>
              <a:gd name="connsiteY7" fmla="*/ 4142095 h 5745708"/>
              <a:gd name="connsiteX8" fmla="*/ 554461 w 5745708"/>
              <a:gd name="connsiteY8" fmla="*/ 5191247 h 5745708"/>
              <a:gd name="connsiteX9" fmla="*/ 1603612 w 5745708"/>
              <a:gd name="connsiteY9" fmla="*/ 5191247 h 5745708"/>
              <a:gd name="connsiteX10" fmla="*/ 1603612 w 5745708"/>
              <a:gd name="connsiteY10" fmla="*/ 5745708 h 5745708"/>
              <a:gd name="connsiteX11" fmla="*/ 0 w 5745708"/>
              <a:gd name="connsiteY11" fmla="*/ 5745708 h 5745708"/>
              <a:gd name="connsiteX12" fmla="*/ 4142095 w 5745708"/>
              <a:gd name="connsiteY12" fmla="*/ 0 h 5745708"/>
              <a:gd name="connsiteX13" fmla="*/ 5745708 w 5745708"/>
              <a:gd name="connsiteY13" fmla="*/ 0 h 5745708"/>
              <a:gd name="connsiteX14" fmla="*/ 5745708 w 5745708"/>
              <a:gd name="connsiteY14" fmla="*/ 1603612 h 5745708"/>
              <a:gd name="connsiteX15" fmla="*/ 5191247 w 5745708"/>
              <a:gd name="connsiteY15" fmla="*/ 1603612 h 5745708"/>
              <a:gd name="connsiteX16" fmla="*/ 5191247 w 5745708"/>
              <a:gd name="connsiteY16" fmla="*/ 554461 h 5745708"/>
              <a:gd name="connsiteX17" fmla="*/ 4142095 w 5745708"/>
              <a:gd name="connsiteY17" fmla="*/ 554461 h 5745708"/>
              <a:gd name="connsiteX18" fmla="*/ 0 w 5745708"/>
              <a:gd name="connsiteY18" fmla="*/ 0 h 5745708"/>
              <a:gd name="connsiteX19" fmla="*/ 1603612 w 5745708"/>
              <a:gd name="connsiteY19" fmla="*/ 0 h 5745708"/>
              <a:gd name="connsiteX20" fmla="*/ 1603612 w 5745708"/>
              <a:gd name="connsiteY20" fmla="*/ 554461 h 5745708"/>
              <a:gd name="connsiteX21" fmla="*/ 554461 w 5745708"/>
              <a:gd name="connsiteY21" fmla="*/ 554461 h 5745708"/>
              <a:gd name="connsiteX22" fmla="*/ 554461 w 5745708"/>
              <a:gd name="connsiteY22" fmla="*/ 1603612 h 5745708"/>
              <a:gd name="connsiteX23" fmla="*/ 0 w 5745708"/>
              <a:gd name="connsiteY23" fmla="*/ 1603612 h 574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45708" h="5745708">
                <a:moveTo>
                  <a:pt x="5191247" y="4142095"/>
                </a:moveTo>
                <a:lnTo>
                  <a:pt x="5745708" y="4142095"/>
                </a:lnTo>
                <a:lnTo>
                  <a:pt x="5745708" y="5745708"/>
                </a:lnTo>
                <a:lnTo>
                  <a:pt x="4142095" y="5745708"/>
                </a:lnTo>
                <a:lnTo>
                  <a:pt x="4142095" y="5191247"/>
                </a:lnTo>
                <a:lnTo>
                  <a:pt x="5191247" y="5191247"/>
                </a:lnTo>
                <a:close/>
                <a:moveTo>
                  <a:pt x="0" y="4142095"/>
                </a:moveTo>
                <a:lnTo>
                  <a:pt x="554461" y="4142095"/>
                </a:lnTo>
                <a:lnTo>
                  <a:pt x="554461" y="5191247"/>
                </a:lnTo>
                <a:lnTo>
                  <a:pt x="1603612" y="5191247"/>
                </a:lnTo>
                <a:lnTo>
                  <a:pt x="1603612" y="5745708"/>
                </a:lnTo>
                <a:lnTo>
                  <a:pt x="0" y="5745708"/>
                </a:lnTo>
                <a:close/>
                <a:moveTo>
                  <a:pt x="4142095" y="0"/>
                </a:moveTo>
                <a:lnTo>
                  <a:pt x="5745708" y="0"/>
                </a:lnTo>
                <a:lnTo>
                  <a:pt x="5745708" y="1603612"/>
                </a:lnTo>
                <a:lnTo>
                  <a:pt x="5191247" y="1603612"/>
                </a:lnTo>
                <a:lnTo>
                  <a:pt x="5191247" y="554461"/>
                </a:lnTo>
                <a:lnTo>
                  <a:pt x="4142095" y="554461"/>
                </a:lnTo>
                <a:close/>
                <a:moveTo>
                  <a:pt x="0" y="0"/>
                </a:moveTo>
                <a:lnTo>
                  <a:pt x="1603612" y="0"/>
                </a:lnTo>
                <a:lnTo>
                  <a:pt x="1603612" y="554461"/>
                </a:lnTo>
                <a:lnTo>
                  <a:pt x="554461" y="554461"/>
                </a:lnTo>
                <a:lnTo>
                  <a:pt x="554461" y="1603612"/>
                </a:lnTo>
                <a:lnTo>
                  <a:pt x="0" y="16036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8357118" y="4741836"/>
            <a:ext cx="360018" cy="360000"/>
          </a:xfrm>
          <a:custGeom>
            <a:avLst/>
            <a:gdLst>
              <a:gd name="connsiteX0" fmla="*/ 3019603 w 5127246"/>
              <a:gd name="connsiteY0" fmla="*/ 1 h 5126995"/>
              <a:gd name="connsiteX1" fmla="*/ 3415388 w 5127246"/>
              <a:gd name="connsiteY1" fmla="*/ 1 h 5126995"/>
              <a:gd name="connsiteX2" fmla="*/ 3415388 w 5127246"/>
              <a:gd name="connsiteY2" fmla="*/ 1 h 5126995"/>
              <a:gd name="connsiteX3" fmla="*/ 4698278 w 5127246"/>
              <a:gd name="connsiteY3" fmla="*/ 1 h 5126995"/>
              <a:gd name="connsiteX4" fmla="*/ 4698278 w 5127246"/>
              <a:gd name="connsiteY4" fmla="*/ 395786 h 5126995"/>
              <a:gd name="connsiteX5" fmla="*/ 3932325 w 5127246"/>
              <a:gd name="connsiteY5" fmla="*/ 395786 h 5126995"/>
              <a:gd name="connsiteX6" fmla="*/ 4124806 w 5127246"/>
              <a:gd name="connsiteY6" fmla="*/ 529731 h 5126995"/>
              <a:gd name="connsiteX7" fmla="*/ 5072600 w 5127246"/>
              <a:gd name="connsiteY7" fmla="*/ 3087840 h 5126995"/>
              <a:gd name="connsiteX8" fmla="*/ 2206701 w 5127246"/>
              <a:gd name="connsiteY8" fmla="*/ 5101785 h 5126995"/>
              <a:gd name="connsiteX9" fmla="*/ 6960 w 5127246"/>
              <a:gd name="connsiteY9" fmla="*/ 2375891 h 5126995"/>
              <a:gd name="connsiteX10" fmla="*/ 2580824 w 5127246"/>
              <a:gd name="connsiteY10" fmla="*/ 59 h 5126995"/>
              <a:gd name="connsiteX11" fmla="*/ 2578183 w 5127246"/>
              <a:gd name="connsiteY11" fmla="*/ 390041 h 5126995"/>
              <a:gd name="connsiteX12" fmla="*/ 395907 w 5127246"/>
              <a:gd name="connsiteY12" fmla="*/ 2404414 h 5126995"/>
              <a:gd name="connsiteX13" fmla="*/ 2260979 w 5127246"/>
              <a:gd name="connsiteY13" fmla="*/ 4715589 h 5126995"/>
              <a:gd name="connsiteX14" fmla="*/ 4690859 w 5127246"/>
              <a:gd name="connsiteY14" fmla="*/ 3008045 h 5126995"/>
              <a:gd name="connsiteX15" fmla="*/ 3540680 w 5127246"/>
              <a:gd name="connsiteY15" fmla="*/ 621706 h 5126995"/>
              <a:gd name="connsiteX16" fmla="*/ 3415388 w 5127246"/>
              <a:gd name="connsiteY16" fmla="*/ 566161 h 5126995"/>
              <a:gd name="connsiteX17" fmla="*/ 3415388 w 5127246"/>
              <a:gd name="connsiteY17" fmla="*/ 1678676 h 5126995"/>
              <a:gd name="connsiteX18" fmla="*/ 3019603 w 5127246"/>
              <a:gd name="connsiteY18" fmla="*/ 1678676 h 5126995"/>
              <a:gd name="connsiteX19" fmla="*/ 3019603 w 5127246"/>
              <a:gd name="connsiteY19" fmla="*/ 395786 h 5126995"/>
              <a:gd name="connsiteX20" fmla="*/ 3019603 w 5127246"/>
              <a:gd name="connsiteY20" fmla="*/ 1 h 512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27246" h="5126995">
                <a:moveTo>
                  <a:pt x="3019603" y="1"/>
                </a:moveTo>
                <a:lnTo>
                  <a:pt x="3415388" y="1"/>
                </a:lnTo>
                <a:lnTo>
                  <a:pt x="3415388" y="1"/>
                </a:lnTo>
                <a:lnTo>
                  <a:pt x="4698278" y="1"/>
                </a:lnTo>
                <a:lnTo>
                  <a:pt x="4698278" y="395786"/>
                </a:lnTo>
                <a:lnTo>
                  <a:pt x="3932325" y="395786"/>
                </a:lnTo>
                <a:lnTo>
                  <a:pt x="4124806" y="529731"/>
                </a:lnTo>
                <a:cubicBezTo>
                  <a:pt x="4883989" y="1113031"/>
                  <a:pt x="5279709" y="2097011"/>
                  <a:pt x="5072600" y="3087840"/>
                </a:cubicBezTo>
                <a:cubicBezTo>
                  <a:pt x="4796456" y="4408946"/>
                  <a:pt x="3543223" y="5289627"/>
                  <a:pt x="2206701" y="5101785"/>
                </a:cubicBezTo>
                <a:cubicBezTo>
                  <a:pt x="870179" y="4913944"/>
                  <a:pt x="-91749" y="3721935"/>
                  <a:pt x="6960" y="2375891"/>
                </a:cubicBezTo>
                <a:cubicBezTo>
                  <a:pt x="105669" y="1029848"/>
                  <a:pt x="1231197" y="-9083"/>
                  <a:pt x="2580824" y="59"/>
                </a:cubicBezTo>
                <a:lnTo>
                  <a:pt x="2578183" y="390041"/>
                </a:lnTo>
                <a:cubicBezTo>
                  <a:pt x="1433889" y="382290"/>
                  <a:pt x="479599" y="1263158"/>
                  <a:pt x="395907" y="2404414"/>
                </a:cubicBezTo>
                <a:cubicBezTo>
                  <a:pt x="312216" y="3545670"/>
                  <a:pt x="1127796" y="4556327"/>
                  <a:pt x="2260979" y="4715589"/>
                </a:cubicBezTo>
                <a:cubicBezTo>
                  <a:pt x="3394163" y="4874852"/>
                  <a:pt x="4456728" y="4128158"/>
                  <a:pt x="4690859" y="3008045"/>
                </a:cubicBezTo>
                <a:cubicBezTo>
                  <a:pt x="4895724" y="2027946"/>
                  <a:pt x="4404906" y="1055754"/>
                  <a:pt x="3540680" y="621706"/>
                </a:cubicBezTo>
                <a:lnTo>
                  <a:pt x="3415388" y="566161"/>
                </a:lnTo>
                <a:lnTo>
                  <a:pt x="3415388" y="1678676"/>
                </a:lnTo>
                <a:lnTo>
                  <a:pt x="3019603" y="1678676"/>
                </a:lnTo>
                <a:lnTo>
                  <a:pt x="3019603" y="395786"/>
                </a:lnTo>
                <a:lnTo>
                  <a:pt x="30196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465830" y="0"/>
            <a:ext cx="5550535" cy="594360"/>
          </a:xfrm>
        </p:spPr>
        <p:txBody>
          <a:bodyPr/>
          <a:lstStyle/>
          <a:p>
            <a:r>
              <a:rPr lang="en-US" altLang="zh-CN" dirty="0"/>
              <a:t>Contents of the Introduction</a:t>
            </a:r>
            <a:endParaRPr lang="zh-CN" altLang="en-US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024028" y="1937616"/>
            <a:ext cx="1703389" cy="298428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wrap="square" tIns="1152000" anchor="ctr" anchorCtr="1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Teaching Objectives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3465830" y="2255384"/>
            <a:ext cx="790576" cy="79057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6" name="Group 14"/>
          <p:cNvGrpSpPr/>
          <p:nvPr/>
        </p:nvGrpSpPr>
        <p:grpSpPr bwMode="auto">
          <a:xfrm>
            <a:off x="4805201" y="3294403"/>
            <a:ext cx="282575" cy="619125"/>
            <a:chOff x="1426" y="2568"/>
            <a:chExt cx="178" cy="390"/>
          </a:xfrm>
          <a:solidFill>
            <a:schemeClr val="accent1"/>
          </a:solidFill>
        </p:grpSpPr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 rot="5400000">
              <a:off x="1342" y="2711"/>
              <a:ext cx="390" cy="10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461" y="2574"/>
              <a:ext cx="27" cy="3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426" y="2575"/>
              <a:ext cx="27" cy="3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168742" y="1936102"/>
            <a:ext cx="1703389" cy="298579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wrap="square" tIns="1152000" anchor="ctr" anchorCtr="1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Teaching Procedures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&amp;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Assessmen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610067" y="2255385"/>
            <a:ext cx="790576" cy="79057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2" name="Group 14"/>
          <p:cNvGrpSpPr/>
          <p:nvPr/>
        </p:nvGrpSpPr>
        <p:grpSpPr bwMode="auto">
          <a:xfrm>
            <a:off x="6949915" y="3294403"/>
            <a:ext cx="282575" cy="619125"/>
            <a:chOff x="1426" y="2568"/>
            <a:chExt cx="178" cy="390"/>
          </a:xfrm>
          <a:solidFill>
            <a:schemeClr val="accent2"/>
          </a:solidFill>
        </p:grpSpPr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 rot="5400000">
              <a:off x="1342" y="2711"/>
              <a:ext cx="390" cy="10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461" y="2574"/>
              <a:ext cx="27" cy="3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426" y="2575"/>
              <a:ext cx="27" cy="3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313456" y="1936102"/>
            <a:ext cx="1703389" cy="298579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wrap="square" tIns="1152000" anchor="ctr" anchorCtr="1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Teaching Highlights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7754781" y="2255385"/>
            <a:ext cx="790576" cy="79057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0290" y="0"/>
            <a:ext cx="5949203" cy="594430"/>
          </a:xfrm>
        </p:spPr>
        <p:txBody>
          <a:bodyPr/>
          <a:lstStyle/>
          <a:p>
            <a:r>
              <a:rPr lang="en-GB" dirty="0"/>
              <a:t>Part 3 Peer Review – Group work</a:t>
            </a:r>
            <a:endParaRPr lang="en-GB" dirty="0"/>
          </a:p>
        </p:txBody>
      </p:sp>
      <p:sp>
        <p:nvSpPr>
          <p:cNvPr id="3" name="圆角矩形 2"/>
          <p:cNvSpPr/>
          <p:nvPr/>
        </p:nvSpPr>
        <p:spPr>
          <a:xfrm>
            <a:off x="5077414" y="3429000"/>
            <a:ext cx="5140034" cy="2234490"/>
          </a:xfrm>
          <a:prstGeom prst="roundRect">
            <a:avLst/>
          </a:prstGeom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Selected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30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4944" y="1194510"/>
            <a:ext cx="2961193" cy="296119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665444" y="26824"/>
            <a:ext cx="5424768" cy="594430"/>
          </a:xfrm>
        </p:spPr>
        <p:txBody>
          <a:bodyPr/>
          <a:lstStyle/>
          <a:p>
            <a:r>
              <a:rPr lang="en-US" altLang="zh-CN" dirty="0"/>
              <a:t>Part 3 Peer Review - Criteria</a:t>
            </a:r>
            <a:endParaRPr lang="en-US" altLang="zh-CN" dirty="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0" y="594360"/>
          <a:ext cx="12192635" cy="613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00"/>
                <a:gridCol w="8138160"/>
                <a:gridCol w="2238375"/>
              </a:tblGrid>
              <a:tr h="389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Dimensions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Specifications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Scale</a:t>
                      </a:r>
                      <a:endParaRPr lang="en-US" altLang="zh-CN"/>
                    </a:p>
                  </a:txBody>
                  <a:tcPr/>
                </a:tc>
              </a:tr>
              <a:tr h="389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Goals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30%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goals are ethically sound.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1   2   3   4   5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Preparations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30%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speech is appropriate for the target audience.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There is no erroneous information.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25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There is no misleading advice.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has explored the topic thoroughly.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rowSpan="9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dirty="0"/>
                        <a:t>Honesty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40%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There is no blatant contempt for the truth.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25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Statistics are accurate.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1   2   3   4   5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quote out of context.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misrepresent sources.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paint tentative findings as firm conclusions.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8925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portray a few details as the whole story.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cite unusual cases as typical examples.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  1   2   3   4   5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681355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substitute innuendo and half-truths for evidence and proof.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1   2   3   4   5</a:t>
                      </a:r>
                      <a:endParaRPr lang="en-US" altLang="zh-CN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</a:tr>
              <a:tr h="38989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The writer doesn't plagiarize.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  1   2   3   4   5</a:t>
                      </a:r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6844" y="0"/>
            <a:ext cx="5075144" cy="594430"/>
          </a:xfrm>
        </p:spPr>
        <p:txBody>
          <a:bodyPr/>
          <a:lstStyle/>
          <a:p>
            <a:r>
              <a:rPr lang="en-GB" dirty="0"/>
              <a:t>Part 3 Peer Review - Report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309" t="6780" b="4433"/>
          <a:stretch>
            <a:fillRect/>
          </a:stretch>
        </p:blipFill>
        <p:spPr>
          <a:xfrm>
            <a:off x="1365581" y="2366128"/>
            <a:ext cx="9460838" cy="3279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8750" y="1290582"/>
            <a:ext cx="559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Instances of dishonesty?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72945072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10315" b="30537"/>
          <a:stretch>
            <a:fillRect/>
          </a:stretch>
        </p:blipFill>
        <p:spPr>
          <a:xfrm>
            <a:off x="5548630" y="4737100"/>
            <a:ext cx="6226810" cy="1959610"/>
          </a:xfrm>
          <a:prstGeom prst="rect">
            <a:avLst/>
          </a:prstGeom>
        </p:spPr>
      </p:pic>
      <p:pic>
        <p:nvPicPr>
          <p:cNvPr id="4" name="图片 3" descr="13-144837_6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4970" y="796925"/>
            <a:ext cx="4286250" cy="4781550"/>
          </a:xfrm>
          <a:prstGeom prst="round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115424" y="1588732"/>
            <a:ext cx="6207760" cy="88455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Knowledge and action are one.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7830" y="5800725"/>
            <a:ext cx="1914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/>
              <a:t>王阳明</a:t>
            </a:r>
            <a:endParaRPr lang="zh-CN" altLang="zh-CN" sz="3200"/>
          </a:p>
        </p:txBody>
      </p:sp>
      <p:sp>
        <p:nvSpPr>
          <p:cNvPr id="7" name="圆角矩形 6"/>
          <p:cNvSpPr/>
          <p:nvPr/>
        </p:nvSpPr>
        <p:spPr>
          <a:xfrm>
            <a:off x="5115424" y="3187700"/>
            <a:ext cx="6453142" cy="1463789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Always put all the other ethical guidelines into practice.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3665444" y="26824"/>
            <a:ext cx="5424768" cy="594430"/>
          </a:xfrm>
        </p:spPr>
        <p:txBody>
          <a:bodyPr/>
          <a:lstStyle/>
          <a:p>
            <a:r>
              <a:rPr lang="en-US" altLang="zh-CN" dirty="0"/>
              <a:t>Review of the objective</a:t>
            </a:r>
            <a:endParaRPr lang="en-US" altLang="zh-C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OIP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9175" y="3968115"/>
            <a:ext cx="5855335" cy="186563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62830" y="0"/>
            <a:ext cx="2134870" cy="594360"/>
          </a:xfrm>
        </p:spPr>
        <p:txBody>
          <a:bodyPr/>
          <a:lstStyle/>
          <a:p>
            <a:r>
              <a:rPr lang="en-US" altLang="zh-CN" dirty="0"/>
              <a:t>Resources</a:t>
            </a:r>
            <a:endParaRPr lang="en-US" altLang="zh-CN" dirty="0"/>
          </a:p>
        </p:txBody>
      </p:sp>
      <p:sp>
        <p:nvSpPr>
          <p:cNvPr id="100" name="文本框 99"/>
          <p:cNvSpPr txBox="1"/>
          <p:nvPr/>
        </p:nvSpPr>
        <p:spPr>
          <a:xfrm>
            <a:off x="603250" y="332105"/>
            <a:ext cx="9325610" cy="8216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altLang="zh-CN" sz="2400" b="0" dirty="0"/>
          </a:p>
          <a:p>
            <a:pPr indent="0"/>
            <a:r>
              <a:rPr lang="en-US" altLang="zh-CN" sz="2400" b="1" u="sng" dirty="0"/>
              <a:t>Websites</a:t>
            </a:r>
            <a:r>
              <a:rPr lang="zh-CN" altLang="en-US" sz="2400" b="0" dirty="0"/>
              <a:t>：</a:t>
            </a:r>
            <a:endParaRPr lang="zh-CN" altLang="en-US" sz="2400" b="0" dirty="0"/>
          </a:p>
          <a:p>
            <a:pPr indent="0" fontAlgn="auto">
              <a:lnSpc>
                <a:spcPct val="130000"/>
              </a:lnSpc>
            </a:pPr>
            <a:r>
              <a:rPr lang="en-US" altLang="zh-CN" sz="2000" b="0" dirty="0"/>
              <a:t>UMOOCs (</a:t>
            </a:r>
            <a:r>
              <a:rPr lang="zh-CN" altLang="en-US" sz="2000" b="0" dirty="0"/>
              <a:t>湖北大学慕课</a:t>
            </a:r>
            <a:r>
              <a:rPr lang="en-US" altLang="zh-CN" sz="2000" b="0" dirty="0"/>
              <a:t>)</a:t>
            </a:r>
            <a:r>
              <a:rPr lang="zh-CN" altLang="en-US" sz="2000" b="0" dirty="0"/>
              <a:t>：</a:t>
            </a:r>
            <a:endParaRPr lang="en-US" altLang="zh-CN" sz="2000" b="0" dirty="0"/>
          </a:p>
          <a:p>
            <a:pPr indent="0" fontAlgn="auto">
              <a:lnSpc>
                <a:spcPct val="130000"/>
              </a:lnSpc>
            </a:pPr>
            <a:r>
              <a:rPr lang="en-US" altLang="zh-CN" sz="2000" b="0" u="sng" dirty="0">
                <a:solidFill>
                  <a:srgbClr val="0070C0"/>
                </a:solidFill>
              </a:rPr>
              <a:t>http://</a:t>
            </a:r>
            <a:r>
              <a:rPr lang="en-US" altLang="zh-CN" sz="2000" b="0" u="sng" dirty="0" err="1">
                <a:solidFill>
                  <a:srgbClr val="0070C0"/>
                </a:solidFill>
              </a:rPr>
              <a:t>moocs.unipus.cn</a:t>
            </a:r>
            <a:r>
              <a:rPr lang="en-US" altLang="zh-CN" sz="2000" b="0" u="sng" dirty="0">
                <a:solidFill>
                  <a:srgbClr val="0070C0"/>
                </a:solidFill>
              </a:rPr>
              <a:t>/course/285?tag=yyyjysJSFZTW11073</a:t>
            </a:r>
            <a:endParaRPr lang="en-US" altLang="zh-CN" sz="2000" b="0" dirty="0"/>
          </a:p>
          <a:p>
            <a:pPr indent="0" fontAlgn="auto">
              <a:lnSpc>
                <a:spcPct val="130000"/>
              </a:lnSpc>
            </a:pPr>
            <a:r>
              <a:rPr lang="en-US" altLang="zh-CN" sz="2000" b="0" dirty="0"/>
              <a:t>UMOOCs (</a:t>
            </a:r>
            <a:r>
              <a:rPr lang="zh-CN" altLang="zh-CN" sz="2000" b="0" dirty="0"/>
              <a:t>集美大学慕课</a:t>
            </a:r>
            <a:r>
              <a:rPr lang="en-US" altLang="zh-CN" sz="2000" b="0" dirty="0"/>
              <a:t>)</a:t>
            </a:r>
            <a:r>
              <a:rPr lang="zh-CN" altLang="zh-CN" sz="2000" b="0" dirty="0"/>
              <a:t>：</a:t>
            </a:r>
            <a:endParaRPr lang="en-US" altLang="zh-CN" sz="2000" b="0" dirty="0"/>
          </a:p>
          <a:p>
            <a:pPr indent="0" fontAlgn="auto">
              <a:lnSpc>
                <a:spcPct val="130000"/>
              </a:lnSpc>
            </a:pPr>
            <a:r>
              <a:rPr lang="en-US" altLang="zh-CN" sz="2000" b="0" u="sng" dirty="0">
                <a:solidFill>
                  <a:srgbClr val="0070C0"/>
                </a:solidFill>
              </a:rPr>
              <a:t>https://</a:t>
            </a:r>
            <a:r>
              <a:rPr lang="en-US" altLang="zh-CN" sz="2000" b="0" u="sng" dirty="0" err="1">
                <a:solidFill>
                  <a:srgbClr val="0070C0"/>
                </a:solidFill>
              </a:rPr>
              <a:t>moocs.unipus.cn</a:t>
            </a:r>
            <a:r>
              <a:rPr lang="en-US" altLang="zh-CN" sz="2000" b="0" u="sng" dirty="0">
                <a:solidFill>
                  <a:srgbClr val="0070C0"/>
                </a:solidFill>
              </a:rPr>
              <a:t>/course/417/task/28352/show</a:t>
            </a:r>
            <a:r>
              <a:rPr lang="en-US" altLang="zh-CN" sz="2000" b="0" dirty="0"/>
              <a:t> </a:t>
            </a:r>
            <a:endParaRPr lang="en-US" altLang="zh-CN" sz="2000" b="0" dirty="0"/>
          </a:p>
          <a:p>
            <a:pPr indent="0" fontAlgn="auto">
              <a:lnSpc>
                <a:spcPct val="130000"/>
              </a:lnSpc>
            </a:pPr>
            <a:r>
              <a:rPr lang="en-US" altLang="zh-CN" sz="2000" b="0" dirty="0"/>
              <a:t>(What is ethics in public speaking and why it is important)</a:t>
            </a:r>
            <a:endParaRPr lang="en-US" altLang="zh-CN" sz="2000" b="0" dirty="0"/>
          </a:p>
          <a:p>
            <a:pPr indent="0" fontAlgn="auto">
              <a:lnSpc>
                <a:spcPct val="130000"/>
              </a:lnSpc>
            </a:pPr>
            <a:r>
              <a:rPr lang="en-US" altLang="zh-CN" sz="2000" b="0" u="sng" dirty="0">
                <a:solidFill>
                  <a:srgbClr val="0070C0"/>
                </a:solidFill>
              </a:rPr>
              <a:t>https://</a:t>
            </a:r>
            <a:r>
              <a:rPr lang="en-US" altLang="zh-CN" sz="2000" b="0" u="sng" dirty="0" err="1">
                <a:solidFill>
                  <a:srgbClr val="0070C0"/>
                </a:solidFill>
              </a:rPr>
              <a:t>moocs.unipus.cn</a:t>
            </a:r>
            <a:r>
              <a:rPr lang="en-US" altLang="zh-CN" sz="2000" b="0" u="sng" dirty="0">
                <a:solidFill>
                  <a:srgbClr val="0070C0"/>
                </a:solidFill>
              </a:rPr>
              <a:t>/course/417/task/28353/show</a:t>
            </a:r>
            <a:r>
              <a:rPr lang="en-US" altLang="zh-CN" sz="2000" b="0" dirty="0"/>
              <a:t> </a:t>
            </a:r>
            <a:endParaRPr lang="en-US" altLang="zh-CN" sz="2000" b="0" dirty="0"/>
          </a:p>
          <a:p>
            <a:pPr indent="0" fontAlgn="auto">
              <a:lnSpc>
                <a:spcPct val="130000"/>
              </a:lnSpc>
            </a:pPr>
            <a:r>
              <a:rPr lang="en-US" altLang="zh-CN" sz="2000" b="0" dirty="0"/>
              <a:t>(How to be an ethical speaker)</a:t>
            </a:r>
            <a:endParaRPr lang="en-US" altLang="zh-CN" sz="2000" b="0" dirty="0"/>
          </a:p>
          <a:p>
            <a:pPr indent="0" fontAlgn="auto"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Chinese Text Project: </a:t>
            </a:r>
            <a:r>
              <a:rPr lang="en-US" altLang="zh-CN" sz="2000" b="0" u="sng" dirty="0">
                <a:solidFill>
                  <a:srgbClr val="0070C0"/>
                </a:solidFill>
              </a:rPr>
              <a:t>https://</a:t>
            </a:r>
            <a:r>
              <a:rPr lang="en-US" altLang="zh-CN" sz="2000" b="0" u="sng" dirty="0" err="1">
                <a:solidFill>
                  <a:srgbClr val="0070C0"/>
                </a:solidFill>
              </a:rPr>
              <a:t>ctext.org</a:t>
            </a:r>
            <a:endParaRPr lang="en-US" altLang="zh-CN" sz="2000" b="0" u="sng" dirty="0">
              <a:solidFill>
                <a:srgbClr val="0070C0"/>
              </a:solidFill>
            </a:endParaRPr>
          </a:p>
          <a:p>
            <a:pPr indent="0"/>
            <a:endParaRPr lang="en-US" altLang="zh-CN" sz="2400" b="0" dirty="0"/>
          </a:p>
          <a:p>
            <a:pPr indent="0"/>
            <a:r>
              <a:rPr lang="en-US" altLang="zh-CN" sz="2400" b="1" u="sng" dirty="0">
                <a:sym typeface="+mn-ea"/>
              </a:rPr>
              <a:t>WeChat Official Accounts</a:t>
            </a:r>
            <a:r>
              <a:rPr lang="zh-CN" altLang="en-US" sz="2400" dirty="0">
                <a:sym typeface="+mn-ea"/>
              </a:rPr>
              <a:t>：</a:t>
            </a:r>
            <a:endParaRPr lang="zh-CN" altLang="en-US" sz="2400" b="0" dirty="0"/>
          </a:p>
          <a:p>
            <a:pPr indent="0" fontAlgn="auto">
              <a:lnSpc>
                <a:spcPct val="130000"/>
              </a:lnSpc>
            </a:pPr>
            <a:r>
              <a:rPr lang="zh-CN" altLang="en-US" sz="2000" dirty="0">
                <a:sym typeface="+mn-ea"/>
              </a:rPr>
              <a:t>外研社高等英语资讯 </a:t>
            </a:r>
            <a:r>
              <a:rPr lang="en-US" altLang="zh-CN" sz="2000" dirty="0">
                <a:sym typeface="+mn-ea"/>
              </a:rPr>
              <a:t>(</a:t>
            </a:r>
            <a:r>
              <a:rPr lang="en-US" altLang="zh-CN" sz="2000" dirty="0" err="1">
                <a:solidFill>
                  <a:srgbClr val="FF0000"/>
                </a:solidFill>
                <a:sym typeface="+mn-ea"/>
              </a:rPr>
              <a:t>linkandthink</a:t>
            </a:r>
            <a:r>
              <a:rPr lang="en-US" altLang="zh-CN" sz="2000" dirty="0">
                <a:sym typeface="+mn-ea"/>
              </a:rPr>
              <a:t>)</a:t>
            </a:r>
            <a:endParaRPr lang="zh-CN" altLang="en-US" sz="2000" b="0" dirty="0"/>
          </a:p>
          <a:p>
            <a:pPr indent="0" fontAlgn="auto">
              <a:lnSpc>
                <a:spcPct val="130000"/>
              </a:lnSpc>
            </a:pPr>
            <a:r>
              <a:rPr lang="en-US" altLang="zh-CN" sz="2000" dirty="0">
                <a:sym typeface="+mn-ea"/>
              </a:rPr>
              <a:t>CGTN (</a:t>
            </a:r>
            <a:r>
              <a:rPr lang="en-US" altLang="zh-CN" sz="2000" dirty="0" err="1">
                <a:solidFill>
                  <a:srgbClr val="FF0000"/>
                </a:solidFill>
                <a:sym typeface="+mn-ea"/>
              </a:rPr>
              <a:t>cgtnofficial</a:t>
            </a:r>
            <a:r>
              <a:rPr lang="en-US" altLang="zh-CN" sz="2000" dirty="0">
                <a:sym typeface="+mn-ea"/>
              </a:rPr>
              <a:t>)</a:t>
            </a:r>
            <a:endParaRPr lang="en-US" altLang="zh-CN" sz="2000" dirty="0"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000" dirty="0" err="1">
                <a:sym typeface="+mn-ea"/>
              </a:rPr>
              <a:t>中国日报双语新闻</a:t>
            </a:r>
            <a:r>
              <a:rPr lang="en-US" altLang="zh-CN" sz="2000" dirty="0">
                <a:sym typeface="+mn-ea"/>
              </a:rPr>
              <a:t> (</a:t>
            </a:r>
            <a:r>
              <a:rPr lang="en-US" altLang="zh-CN" sz="2000" dirty="0" err="1">
                <a:solidFill>
                  <a:srgbClr val="FF0000"/>
                </a:solidFill>
                <a:sym typeface="+mn-ea"/>
              </a:rPr>
              <a:t>Chinadaily_Mobile</a:t>
            </a:r>
            <a:r>
              <a:rPr lang="en-US" altLang="zh-CN" sz="2000" dirty="0">
                <a:sym typeface="+mn-ea"/>
              </a:rPr>
              <a:t>)</a:t>
            </a:r>
            <a:endParaRPr lang="en-US" altLang="zh-CN" sz="2000" dirty="0"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000" dirty="0" err="1">
                <a:sym typeface="+mn-ea"/>
              </a:rPr>
              <a:t>中国日报</a:t>
            </a:r>
            <a:r>
              <a:rPr lang="en-US" altLang="zh-CN" sz="2000" dirty="0">
                <a:sym typeface="+mn-ea"/>
              </a:rPr>
              <a:t> (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CHINADAILYWX</a:t>
            </a:r>
            <a:r>
              <a:rPr lang="en-US" altLang="zh-CN" sz="2000" dirty="0">
                <a:sym typeface="+mn-ea"/>
              </a:rPr>
              <a:t>)</a:t>
            </a:r>
            <a:endParaRPr lang="en-US" altLang="zh-CN" sz="2000" b="0" dirty="0"/>
          </a:p>
          <a:p>
            <a:pPr indent="0"/>
            <a:endParaRPr lang="en-US" altLang="zh-CN" sz="2400" b="0" dirty="0"/>
          </a:p>
          <a:p>
            <a:pPr indent="0"/>
            <a:endParaRPr lang="en-US" altLang="zh-CN" sz="2400" b="0" dirty="0"/>
          </a:p>
          <a:p>
            <a:pPr indent="0"/>
            <a:endParaRPr lang="en-US" altLang="zh-CN" sz="2400" b="0" dirty="0"/>
          </a:p>
          <a:p>
            <a:pPr indent="0"/>
            <a:endParaRPr lang="en-US" altLang="zh-CN" sz="2400" b="0" dirty="0"/>
          </a:p>
          <a:p>
            <a:pPr indent="0"/>
            <a:endParaRPr lang="en-US" altLang="zh-CN" sz="2400" dirty="0"/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62830" y="0"/>
            <a:ext cx="2134870" cy="594360"/>
          </a:xfrm>
        </p:spPr>
        <p:txBody>
          <a:bodyPr/>
          <a:lstStyle/>
          <a:p>
            <a:r>
              <a:rPr lang="en-US" altLang="zh-CN" dirty="0"/>
              <a:t>References</a:t>
            </a:r>
            <a:endParaRPr lang="en-US" altLang="zh-CN" dirty="0"/>
          </a:p>
        </p:txBody>
      </p:sp>
      <p:sp>
        <p:nvSpPr>
          <p:cNvPr id="100" name="文本框 99"/>
          <p:cNvSpPr txBox="1"/>
          <p:nvPr/>
        </p:nvSpPr>
        <p:spPr>
          <a:xfrm>
            <a:off x="85594" y="862808"/>
            <a:ext cx="12020812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en-US" altLang="zh-CN" sz="2000" dirty="0"/>
              <a:t>[1] Sun </a:t>
            </a:r>
            <a:r>
              <a:rPr lang="en-US" altLang="zh-CN" sz="2000" dirty="0" err="1"/>
              <a:t>Shuguang</a:t>
            </a:r>
            <a:r>
              <a:rPr lang="en-US" altLang="zh-CN" sz="2000" dirty="0"/>
              <a:t>, Wen </a:t>
            </a:r>
            <a:r>
              <a:rPr lang="en-US" altLang="zh-CN" sz="2000" dirty="0" err="1"/>
              <a:t>Qiufang</a:t>
            </a:r>
            <a:r>
              <a:rPr lang="en-US" altLang="zh-CN" sz="2000" dirty="0"/>
              <a:t>. Teacher-student collaborative assessment (TSCA) in integrated language classrooms [J]. </a:t>
            </a:r>
            <a:r>
              <a:rPr lang="en-US" altLang="zh-CN" sz="2000" i="1" dirty="0"/>
              <a:t>Indonesian Journal of Applied Linguistics</a:t>
            </a:r>
            <a:r>
              <a:rPr lang="en-US" altLang="zh-CN" sz="2000" dirty="0"/>
              <a:t>, 2018(8): 369-379.</a:t>
            </a:r>
            <a:endParaRPr lang="en-US" altLang="zh-CN" sz="2000" dirty="0"/>
          </a:p>
          <a:p>
            <a:pPr indent="0" fontAlgn="auto">
              <a:lnSpc>
                <a:spcPct val="160000"/>
              </a:lnSpc>
            </a:pPr>
            <a:r>
              <a:rPr lang="en-US" altLang="zh-CN" sz="2000" dirty="0"/>
              <a:t>[2] </a:t>
            </a:r>
            <a:r>
              <a:rPr lang="zh-CN" altLang="en-US" sz="2000" dirty="0"/>
              <a:t>陈亚平</a:t>
            </a:r>
            <a:r>
              <a:rPr lang="en-US" altLang="zh-CN" sz="2000" dirty="0">
                <a:sym typeface="+mn-ea"/>
              </a:rPr>
              <a:t>.</a:t>
            </a:r>
            <a:r>
              <a:rPr lang="en-US" altLang="zh-CN" sz="2000" dirty="0"/>
              <a:t> </a:t>
            </a:r>
            <a:r>
              <a:rPr lang="zh-CN" altLang="en-US" sz="2000" dirty="0"/>
              <a:t>显隐性学能对二语习得的作用 </a:t>
            </a:r>
            <a:r>
              <a:rPr lang="en-US" altLang="zh-CN" sz="2000" dirty="0"/>
              <a:t>[J]. </a:t>
            </a:r>
            <a:r>
              <a:rPr lang="zh-CN" altLang="en-US" sz="2000" dirty="0"/>
              <a:t>外语教学与研究</a:t>
            </a:r>
            <a:r>
              <a:rPr lang="en-US" altLang="zh-CN" sz="2000" dirty="0"/>
              <a:t>(</a:t>
            </a:r>
            <a:r>
              <a:rPr lang="zh-CN" altLang="en-US" sz="2000" dirty="0"/>
              <a:t>外国语文双月刊</a:t>
            </a:r>
            <a:r>
              <a:rPr lang="en-US" altLang="zh-CN" sz="2000" dirty="0"/>
              <a:t>), 2019(5): 723-734.</a:t>
            </a:r>
            <a:endParaRPr lang="en-US" altLang="zh-CN" sz="2000" dirty="0"/>
          </a:p>
          <a:p>
            <a:pPr fontAlgn="auto">
              <a:lnSpc>
                <a:spcPct val="160000"/>
              </a:lnSpc>
            </a:pPr>
            <a:r>
              <a:rPr lang="en-US" altLang="zh-CN" sz="2000" dirty="0"/>
              <a:t>[3] </a:t>
            </a:r>
            <a:r>
              <a:rPr lang="zh-CN" altLang="en-US" sz="2000" dirty="0"/>
              <a:t>韩宝成</a:t>
            </a:r>
            <a:r>
              <a:rPr lang="en-US" altLang="zh-CN" sz="2000" dirty="0"/>
              <a:t>. </a:t>
            </a:r>
            <a:r>
              <a:rPr lang="zh-CN" altLang="en-US" sz="2000" dirty="0"/>
              <a:t>整体外语教育及其核心理念 </a:t>
            </a:r>
            <a:r>
              <a:rPr lang="en-US" altLang="zh-CN" sz="2000" dirty="0"/>
              <a:t>[J].</a:t>
            </a:r>
            <a:r>
              <a:rPr lang="zh-CN" altLang="en-US" sz="2000" dirty="0"/>
              <a:t> 外语教学</a:t>
            </a:r>
            <a:r>
              <a:rPr lang="en-US" altLang="zh-CN" sz="2000" dirty="0"/>
              <a:t>, 2018(2):</a:t>
            </a:r>
            <a:r>
              <a:rPr lang="zh-CN" altLang="en-US" sz="2000" dirty="0"/>
              <a:t> </a:t>
            </a:r>
            <a:r>
              <a:rPr lang="en-US" altLang="zh-CN" sz="2000" dirty="0"/>
              <a:t>52-56.</a:t>
            </a:r>
            <a:endParaRPr lang="en-US" altLang="zh-CN" sz="2000" dirty="0"/>
          </a:p>
          <a:p>
            <a:pPr fontAlgn="auto">
              <a:lnSpc>
                <a:spcPct val="160000"/>
              </a:lnSpc>
            </a:pPr>
            <a:r>
              <a:rPr lang="en-US" altLang="zh-CN" sz="2000" dirty="0"/>
              <a:t>[4] </a:t>
            </a:r>
            <a:r>
              <a:rPr lang="zh-CN" altLang="en-US" sz="2000" dirty="0"/>
              <a:t>孙有中</a:t>
            </a:r>
            <a:r>
              <a:rPr lang="en-US" altLang="zh-CN" sz="2000" dirty="0"/>
              <a:t>. </a:t>
            </a:r>
            <a:r>
              <a:rPr lang="zh-CN" altLang="en-US" sz="2000" dirty="0"/>
              <a:t>思辨英语教学原则 </a:t>
            </a:r>
            <a:r>
              <a:rPr lang="en-US" altLang="zh-CN" sz="2000" dirty="0"/>
              <a:t>[J]. </a:t>
            </a:r>
            <a:r>
              <a:rPr lang="zh-CN" altLang="en-US" sz="2000" dirty="0"/>
              <a:t>外语教学与研究</a:t>
            </a:r>
            <a:r>
              <a:rPr lang="en-US" altLang="zh-CN" sz="2000" dirty="0"/>
              <a:t>(</a:t>
            </a:r>
            <a:r>
              <a:rPr lang="zh-CN" altLang="en-US" sz="2000" dirty="0"/>
              <a:t>外国语文双月刊</a:t>
            </a:r>
            <a:r>
              <a:rPr lang="en-US" altLang="zh-CN" sz="2000" dirty="0"/>
              <a:t>), 2019(6): 825-837.</a:t>
            </a:r>
            <a:endParaRPr lang="en-US" altLang="zh-CN" sz="2000" dirty="0"/>
          </a:p>
          <a:p>
            <a:pPr indent="0" fontAlgn="auto">
              <a:lnSpc>
                <a:spcPct val="160000"/>
              </a:lnSpc>
            </a:pPr>
            <a:r>
              <a:rPr lang="en-US" altLang="zh-CN" sz="2000" dirty="0"/>
              <a:t>[5] </a:t>
            </a:r>
            <a:r>
              <a:rPr lang="zh-CN" altLang="en-US" sz="2000" dirty="0"/>
              <a:t>文秋芳</a:t>
            </a:r>
            <a:r>
              <a:rPr lang="en-US" altLang="zh-CN" sz="2000" dirty="0"/>
              <a:t>.</a:t>
            </a:r>
            <a:r>
              <a:rPr lang="zh-CN" altLang="en-US" sz="2000" dirty="0"/>
              <a:t> 构建“产出导向法”理论体系 </a:t>
            </a:r>
            <a:r>
              <a:rPr lang="en-US" altLang="zh-CN" sz="2000" dirty="0"/>
              <a:t>[J]. </a:t>
            </a:r>
            <a:r>
              <a:rPr lang="zh-CN" altLang="en-US" sz="2000" dirty="0"/>
              <a:t>外语教学与研究</a:t>
            </a:r>
            <a:r>
              <a:rPr lang="en-US" altLang="zh-CN" sz="2000" dirty="0"/>
              <a:t>, 2015(4): 547-558</a:t>
            </a:r>
            <a:r>
              <a:rPr lang="en-GB" altLang="zh-CN" sz="2000" dirty="0"/>
              <a:t>.</a:t>
            </a:r>
            <a:endParaRPr lang="zh-CN" altLang="en-US" sz="2000" dirty="0"/>
          </a:p>
          <a:p>
            <a:pPr indent="0" fontAlgn="auto">
              <a:lnSpc>
                <a:spcPct val="160000"/>
              </a:lnSpc>
            </a:pPr>
            <a:r>
              <a:rPr lang="en-US" altLang="zh-CN" sz="2000" dirty="0"/>
              <a:t>[6] </a:t>
            </a:r>
            <a:r>
              <a:rPr lang="zh-CN" altLang="en-US" sz="2000" dirty="0"/>
              <a:t>文秋芳</a:t>
            </a:r>
            <a:r>
              <a:rPr lang="en-US" altLang="zh-CN" sz="2000" dirty="0"/>
              <a:t>.“</a:t>
            </a:r>
            <a:r>
              <a:rPr lang="zh-CN" altLang="en-US" sz="2000" dirty="0"/>
              <a:t>师生合作评价</a:t>
            </a:r>
            <a:r>
              <a:rPr lang="en-US" altLang="zh-CN" sz="2000" dirty="0"/>
              <a:t>”: “</a:t>
            </a:r>
            <a:r>
              <a:rPr lang="zh-CN" altLang="en-US" sz="2000" dirty="0"/>
              <a:t>产出导向法”创设的新评价形式 </a:t>
            </a:r>
            <a:r>
              <a:rPr lang="en-US" altLang="zh-CN" sz="2000" dirty="0"/>
              <a:t>[J]. </a:t>
            </a:r>
            <a:r>
              <a:rPr lang="zh-CN" altLang="en-US" sz="2000" dirty="0"/>
              <a:t>外语界</a:t>
            </a:r>
            <a:r>
              <a:rPr lang="en-US" altLang="zh-CN" sz="2000" dirty="0"/>
              <a:t>, 2016(5): 37-43</a:t>
            </a:r>
            <a:r>
              <a:rPr lang="en-GB" altLang="zh-CN" sz="2000" dirty="0"/>
              <a:t>.</a:t>
            </a:r>
            <a:endParaRPr lang="en-US" altLang="zh-CN" sz="2000" dirty="0"/>
          </a:p>
          <a:p>
            <a:pPr indent="0" fontAlgn="auto">
              <a:lnSpc>
                <a:spcPct val="160000"/>
              </a:lnSpc>
            </a:pPr>
            <a:r>
              <a:rPr lang="en-US" altLang="zh-CN" sz="2000" dirty="0"/>
              <a:t>[7] </a:t>
            </a:r>
            <a:r>
              <a:rPr lang="zh-CN" altLang="en-US" sz="2000" dirty="0"/>
              <a:t>文秋芳</a:t>
            </a:r>
            <a:r>
              <a:rPr lang="en-US" altLang="zh-CN" sz="2000" dirty="0">
                <a:sym typeface="+mn-ea"/>
              </a:rPr>
              <a:t>, </a:t>
            </a:r>
            <a:r>
              <a:rPr lang="zh-CN" altLang="en-US" sz="2000" dirty="0"/>
              <a:t>毕争</a:t>
            </a:r>
            <a:r>
              <a:rPr lang="en-US" altLang="zh-CN" sz="2000" dirty="0"/>
              <a:t>. </a:t>
            </a:r>
            <a:r>
              <a:rPr lang="zh-CN" altLang="en-US" sz="2000" dirty="0"/>
              <a:t>产出导向法与任务教学法的异同评述 </a:t>
            </a:r>
            <a:r>
              <a:rPr lang="en-US" altLang="zh-CN" sz="2000" dirty="0"/>
              <a:t>[J]. </a:t>
            </a:r>
            <a:r>
              <a:rPr lang="zh-CN" altLang="en-US" sz="2000" dirty="0"/>
              <a:t>外语教学</a:t>
            </a:r>
            <a:r>
              <a:rPr lang="en-US" altLang="zh-CN" sz="2000" dirty="0"/>
              <a:t>, 2020(4): 41-46.</a:t>
            </a:r>
            <a:endParaRPr lang="en-US" altLang="zh-CN" sz="2000" dirty="0"/>
          </a:p>
          <a:p>
            <a:pPr indent="0" fontAlgn="auto">
              <a:lnSpc>
                <a:spcPct val="160000"/>
              </a:lnSpc>
            </a:pPr>
            <a:r>
              <a:rPr lang="en-US" altLang="zh-CN" sz="2000" dirty="0"/>
              <a:t>[8] </a:t>
            </a:r>
            <a:r>
              <a:rPr lang="zh-CN" altLang="en-US" sz="2000" dirty="0"/>
              <a:t>文旭</a:t>
            </a:r>
            <a:r>
              <a:rPr lang="en-US" altLang="zh-CN" sz="2000" dirty="0">
                <a:sym typeface="+mn-ea"/>
              </a:rPr>
              <a:t>, </a:t>
            </a:r>
            <a:r>
              <a:rPr lang="zh-CN" altLang="en-US" sz="2000" dirty="0"/>
              <a:t>文卫平等</a:t>
            </a:r>
            <a:r>
              <a:rPr lang="en-US" altLang="zh-CN" sz="2000" dirty="0"/>
              <a:t>. </a:t>
            </a:r>
            <a:r>
              <a:rPr lang="zh-CN" altLang="en-US" sz="2000" dirty="0"/>
              <a:t>外语教育的新理念与新路径 </a:t>
            </a:r>
            <a:r>
              <a:rPr lang="en-US" altLang="zh-CN" sz="2000" dirty="0"/>
              <a:t>[J]. </a:t>
            </a:r>
            <a:r>
              <a:rPr lang="zh-CN" altLang="en-US" sz="2000" dirty="0"/>
              <a:t>外语教学与研究</a:t>
            </a:r>
            <a:r>
              <a:rPr lang="en-US" altLang="zh-CN" sz="2000" dirty="0"/>
              <a:t>(</a:t>
            </a:r>
            <a:r>
              <a:rPr lang="zh-CN" altLang="en-US" sz="2000" dirty="0"/>
              <a:t>外国语文双月刊</a:t>
            </a:r>
            <a:r>
              <a:rPr lang="en-US" altLang="zh-CN" sz="2000" dirty="0"/>
              <a:t>), 2020(1): 17-24.</a:t>
            </a:r>
            <a:endParaRPr lang="en-US" altLang="zh-CN" sz="2000" dirty="0"/>
          </a:p>
          <a:p>
            <a:pPr fontAlgn="auto">
              <a:lnSpc>
                <a:spcPct val="160000"/>
              </a:lnSpc>
            </a:pPr>
            <a:r>
              <a:rPr lang="en-US" altLang="zh-CN" sz="2000" dirty="0"/>
              <a:t>[9] </a:t>
            </a:r>
            <a:r>
              <a:rPr lang="zh-CN" altLang="en-US" sz="2000" dirty="0"/>
              <a:t>张文娟</a:t>
            </a:r>
            <a:r>
              <a:rPr lang="en-US" altLang="zh-CN" sz="2000" dirty="0">
                <a:sym typeface="+mn-ea"/>
              </a:rPr>
              <a:t>. </a:t>
            </a:r>
            <a:r>
              <a:rPr lang="zh-CN" altLang="en-US" sz="2000" dirty="0"/>
              <a:t>基于“产出导向法”的大学英语课堂教学实践 </a:t>
            </a:r>
            <a:r>
              <a:rPr lang="en-US" altLang="zh-CN" sz="2000" dirty="0"/>
              <a:t>[J]. </a:t>
            </a:r>
            <a:r>
              <a:rPr lang="zh-CN" altLang="en-US" sz="2000" dirty="0"/>
              <a:t>外语与外语教学</a:t>
            </a:r>
            <a:r>
              <a:rPr lang="en-US" altLang="zh-CN" sz="2000" dirty="0"/>
              <a:t>, 2016(2): 106-114</a:t>
            </a:r>
            <a:r>
              <a:rPr lang="en-GB" altLang="zh-CN" sz="2000" dirty="0"/>
              <a:t>.</a:t>
            </a:r>
            <a:endParaRPr lang="en-US" altLang="zh-CN" sz="2000" dirty="0"/>
          </a:p>
          <a:p>
            <a:r>
              <a:rPr lang="en-US" altLang="zh-CN" sz="2000" dirty="0"/>
              <a:t> </a:t>
            </a:r>
            <a:endParaRPr lang="en-US" altLang="zh-CN" sz="2000" dirty="0"/>
          </a:p>
          <a:p>
            <a:pPr indent="0"/>
            <a:endParaRPr lang="en-US" altLang="zh-CN" sz="2000" b="0" dirty="0"/>
          </a:p>
          <a:p>
            <a:pPr indent="0"/>
            <a:endParaRPr lang="en-US" altLang="zh-CN" sz="2400" b="0" dirty="0"/>
          </a:p>
        </p:txBody>
      </p: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0" y="4881716"/>
            <a:ext cx="8347587" cy="0"/>
          </a:xfrm>
          <a:prstGeom prst="line">
            <a:avLst/>
          </a:prstGeom>
          <a:ln>
            <a:solidFill>
              <a:srgbClr val="381007">
                <a:alpha val="30000"/>
              </a:srgb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076632" y="914398"/>
            <a:ext cx="3316171" cy="3967321"/>
          </a:xfrm>
          <a:prstGeom prst="line">
            <a:avLst/>
          </a:prstGeom>
          <a:ln>
            <a:solidFill>
              <a:srgbClr val="381007">
                <a:alpha val="30000"/>
              </a:srgb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477847" y="0"/>
            <a:ext cx="5894145" cy="5894145"/>
          </a:xfrm>
          <a:prstGeom prst="line">
            <a:avLst/>
          </a:prstGeom>
          <a:ln>
            <a:solidFill>
              <a:srgbClr val="381007">
                <a:alpha val="30000"/>
              </a:srgb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8580998" y="2549940"/>
            <a:ext cx="3600987" cy="4308059"/>
          </a:xfrm>
          <a:prstGeom prst="line">
            <a:avLst/>
          </a:prstGeom>
          <a:ln>
            <a:solidFill>
              <a:srgbClr val="381007">
                <a:alpha val="30000"/>
              </a:srgb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90" y="2079042"/>
            <a:ext cx="1549420" cy="460268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35797" y="868288"/>
            <a:ext cx="6353789" cy="1107996"/>
          </a:xfrm>
          <a:prstGeom prst="rect">
            <a:avLst/>
          </a:prstGeom>
          <a:solidFill>
            <a:srgbClr val="E99280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381007"/>
                </a:solidFill>
              </a:rPr>
              <a:t>Thank You</a:t>
            </a:r>
            <a:endParaRPr lang="en-US" altLang="zh-CN" sz="6600" b="1" dirty="0">
              <a:solidFill>
                <a:srgbClr val="381007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3679370" y="2184399"/>
            <a:ext cx="7251041" cy="3598727"/>
          </a:xfrm>
          <a:prstGeom prst="roundRect">
            <a:avLst/>
          </a:prstGeom>
          <a:solidFill>
            <a:srgbClr val="FAF5F4"/>
          </a:solidFill>
          <a:ln>
            <a:solidFill>
              <a:srgbClr val="FAF5F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00719" y="2225440"/>
            <a:ext cx="5810609" cy="344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University information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Target students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Objectives of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	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•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Course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	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•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Unit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	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•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Demonstration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240971"/>
            <a:ext cx="4838131" cy="237568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1673" y="1401317"/>
            <a:ext cx="5473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 1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73" y="2553993"/>
            <a:ext cx="5473755" cy="72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Teaching Objectives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University Information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4570" y="3602080"/>
            <a:ext cx="4296889" cy="153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Medical University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092" y="1852607"/>
            <a:ext cx="4067708" cy="2706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文本框 19"/>
          <p:cNvSpPr txBox="1"/>
          <p:nvPr/>
        </p:nvSpPr>
        <p:spPr>
          <a:xfrm>
            <a:off x="6171299" y="4559584"/>
            <a:ext cx="5015561" cy="138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Professional competency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 fontAlgn="auto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Humanistic qualities</a:t>
            </a:r>
            <a:endParaRPr lang="zh-CN" altLang="en-US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2" name="图片 1" descr="m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28281"/>
          <a:stretch>
            <a:fillRect/>
          </a:stretch>
        </p:blipFill>
        <p:spPr>
          <a:xfrm>
            <a:off x="4224020" y="709930"/>
            <a:ext cx="4101465" cy="2627630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Target Students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324850" y="786359"/>
            <a:ext cx="3480359" cy="572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Career prospects: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Medical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International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Spokespersons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Copywriters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Secretaries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Executives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Public health  </a:t>
            </a:r>
            <a:endParaRPr lang="zh-CN" altLang="en-US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301625" y="4880610"/>
            <a:ext cx="4917440" cy="1164590"/>
          </a:xfrm>
          <a:prstGeom prst="flowChartAlternateProcess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Public speaking skills 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medical contexts</a:t>
            </a:r>
            <a:endParaRPr lang="zh-CN" altLang="en-US" sz="2800" dirty="0">
              <a:solidFill>
                <a:schemeClr val="accent1">
                  <a:lumMod val="75000"/>
                  <a:lumOff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1317" y="933316"/>
            <a:ext cx="44577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Language proficiency: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1317" y="1854815"/>
            <a:ext cx="3797044" cy="138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Intermediate level 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accent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Medical English  </a:t>
            </a:r>
            <a:endParaRPr lang="en-US" altLang="zh-CN" sz="2800" dirty="0">
              <a:solidFill>
                <a:schemeClr val="accent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5558" y="2015888"/>
            <a:ext cx="3662052" cy="244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ldLvl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8709" y="2341049"/>
            <a:ext cx="1920087" cy="2564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968328" y="6948"/>
            <a:ext cx="6255343" cy="594430"/>
          </a:xfrm>
        </p:spPr>
        <p:txBody>
          <a:bodyPr/>
          <a:lstStyle/>
          <a:p>
            <a:r>
              <a:rPr lang="en-US" altLang="zh-CN" dirty="0"/>
              <a:t>Course Objectives</a:t>
            </a:r>
            <a:endParaRPr lang="zh-CN" altLang="en-US" dirty="0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368006" y="2069324"/>
            <a:ext cx="3455988" cy="3455987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  <a:rou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26"/>
          <p:cNvGrpSpPr/>
          <p:nvPr/>
        </p:nvGrpSpPr>
        <p:grpSpPr bwMode="auto">
          <a:xfrm>
            <a:off x="4243375" y="2060645"/>
            <a:ext cx="3917006" cy="3401908"/>
            <a:chOff x="1428" y="1117"/>
            <a:chExt cx="2768" cy="240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429" y="2568"/>
              <a:ext cx="953" cy="953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>
                  <a:lumMod val="9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Cooper Black" panose="0208090404030B020404" pitchFamily="18" charset="0"/>
                  <a:ea typeface="华文琥珀" panose="02010800040101010101" pitchFamily="2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ooper Black" panose="0208090404030B0204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428" y="1117"/>
              <a:ext cx="953" cy="953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>
                  <a:lumMod val="9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Cooper Black" panose="0208090404030B020404" pitchFamily="18" charset="0"/>
                  <a:ea typeface="华文琥珀" panose="02010800040101010101" pitchFamily="2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ooper Black" panose="0208090404030B0204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243" y="2568"/>
              <a:ext cx="953" cy="953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>
                  <a:lumMod val="9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Cooper Black" panose="0208090404030B020404" pitchFamily="18" charset="0"/>
                  <a:ea typeface="华文琥珀" panose="02010800040101010101" pitchFamily="2" charset="-122"/>
                </a:rPr>
                <a:t>4</a:t>
              </a:r>
              <a:endParaRPr lang="en-US" altLang="zh-CN" sz="2800" dirty="0">
                <a:solidFill>
                  <a:schemeClr val="bg1"/>
                </a:solidFill>
                <a:latin typeface="Cooper Black" panose="0208090404030B0204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242" y="1117"/>
              <a:ext cx="953" cy="953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>
                  <a:lumMod val="9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Cooper Black" panose="0208090404030B020404" pitchFamily="18" charset="0"/>
                  <a:ea typeface="华文琥珀" panose="02010800040101010101" pitchFamily="2" charset="-122"/>
                </a:rPr>
                <a:t>3</a:t>
              </a:r>
              <a:endParaRPr lang="en-US" altLang="zh-CN" sz="2800" dirty="0">
                <a:solidFill>
                  <a:schemeClr val="bg1"/>
                </a:solidFill>
                <a:latin typeface="Cooper Black" panose="0208090404030B020404" pitchFamily="18" charset="0"/>
                <a:ea typeface="华文琥珀" panose="02010800040101010101" pitchFamily="2" charset="-122"/>
              </a:endParaRPr>
            </a:p>
          </p:txBody>
        </p:sp>
      </p:grp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4413164" y="5205007"/>
            <a:ext cx="288925" cy="2889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4396578" y="2110704"/>
            <a:ext cx="288925" cy="2889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7856847" y="2131105"/>
            <a:ext cx="288925" cy="2889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7819541" y="5156554"/>
            <a:ext cx="288925" cy="2889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179" y="2238448"/>
            <a:ext cx="354544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Critical thinking skills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81778" y="4113960"/>
            <a:ext cx="4412973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Autonomous &amp; cooperative learning abilities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01824" y="2238448"/>
            <a:ext cx="3755003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patriotic &amp; cosmopolitan outlook 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73976" y="4326591"/>
            <a:ext cx="352117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Moral sense &amp; public spirit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流程图: 可选过程 17"/>
          <p:cNvSpPr/>
          <p:nvPr/>
        </p:nvSpPr>
        <p:spPr>
          <a:xfrm>
            <a:off x="2352665" y="855924"/>
            <a:ext cx="7486669" cy="788048"/>
          </a:xfrm>
          <a:prstGeom prst="flowChartAlternateProcess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Speaking Confidently and Ethically</a:t>
            </a:r>
            <a:endParaRPr lang="en-US" altLang="zh-CN" sz="3200" dirty="0">
              <a:solidFill>
                <a:schemeClr val="accent1">
                  <a:lumMod val="75000"/>
                  <a:lumOff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7819390" y="1410970"/>
            <a:ext cx="1634490" cy="17780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9444" y="1232750"/>
            <a:ext cx="422558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/>
              <a:t>Realize the significance of confidence &amp; ethics in speechmaking</a:t>
            </a:r>
            <a:endParaRPr lang="en-US" altLang="zh-CN" sz="2400" dirty="0"/>
          </a:p>
        </p:txBody>
      </p:sp>
      <p:sp>
        <p:nvSpPr>
          <p:cNvPr id="10" name="矩形 9"/>
          <p:cNvSpPr/>
          <p:nvPr/>
        </p:nvSpPr>
        <p:spPr>
          <a:xfrm>
            <a:off x="6872609" y="1276508"/>
            <a:ext cx="437539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/>
              <a:t>Identify and apply the four ethical speaking guidelines</a:t>
            </a:r>
            <a:endParaRPr lang="en-US" altLang="zh-CN" sz="2400" dirty="0"/>
          </a:p>
        </p:txBody>
      </p:sp>
      <p:sp>
        <p:nvSpPr>
          <p:cNvPr id="11" name="矩形 10"/>
          <p:cNvSpPr/>
          <p:nvPr/>
        </p:nvSpPr>
        <p:spPr>
          <a:xfrm>
            <a:off x="327407" y="4845397"/>
            <a:ext cx="4157316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>
                <a:sym typeface="微软雅黑" panose="020B0503020204020204" pitchFamily="34" charset="-122"/>
              </a:rPr>
              <a:t>Master the techniques of overcoming stage fright </a:t>
            </a:r>
            <a:endParaRPr lang="en-US" altLang="zh-CN" sz="2400" dirty="0"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72605" y="4787900"/>
            <a:ext cx="4512945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/>
              <a:t>Heighten ethical sensibility towards life and society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625269" y="1549729"/>
            <a:ext cx="0" cy="46457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72610" y="1549729"/>
            <a:ext cx="0" cy="46457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92346" y="2706710"/>
            <a:ext cx="828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94186" y="4813971"/>
            <a:ext cx="828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4"/>
          <p:cNvSpPr>
            <a:spLocks noGrp="1"/>
          </p:cNvSpPr>
          <p:nvPr>
            <p:ph type="title"/>
          </p:nvPr>
        </p:nvSpPr>
        <p:spPr>
          <a:xfrm>
            <a:off x="4385716" y="0"/>
            <a:ext cx="3420360" cy="594430"/>
          </a:xfrm>
        </p:spPr>
        <p:txBody>
          <a:bodyPr/>
          <a:lstStyle/>
          <a:p>
            <a:r>
              <a:rPr lang="en-US" altLang="zh-CN" dirty="0"/>
              <a:t> Unit Objectives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086" y="2701777"/>
            <a:ext cx="2243522" cy="222523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9444" y="1232750"/>
            <a:ext cx="422558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/>
              <a:t>Realize the significance of confidence &amp; ethics in speechmaking</a:t>
            </a:r>
            <a:endParaRPr lang="en-US" altLang="zh-CN" sz="2400" dirty="0"/>
          </a:p>
        </p:txBody>
      </p:sp>
      <p:sp>
        <p:nvSpPr>
          <p:cNvPr id="10" name="矩形 9"/>
          <p:cNvSpPr/>
          <p:nvPr/>
        </p:nvSpPr>
        <p:spPr>
          <a:xfrm>
            <a:off x="6872609" y="1276508"/>
            <a:ext cx="437539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/>
              <a:t>Identify and apply the four ethical speeking guidelines</a:t>
            </a:r>
            <a:endParaRPr lang="en-US" altLang="zh-CN" sz="2400" dirty="0"/>
          </a:p>
        </p:txBody>
      </p:sp>
      <p:sp>
        <p:nvSpPr>
          <p:cNvPr id="11" name="矩形 10"/>
          <p:cNvSpPr/>
          <p:nvPr/>
        </p:nvSpPr>
        <p:spPr>
          <a:xfrm>
            <a:off x="327407" y="4845397"/>
            <a:ext cx="4157316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>
                <a:sym typeface="微软雅黑" panose="020B0503020204020204" pitchFamily="34" charset="-122"/>
              </a:rPr>
              <a:t>Master the techniques of overcoming stage fright </a:t>
            </a:r>
            <a:endParaRPr lang="en-US" altLang="zh-CN" sz="2400" dirty="0"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72605" y="4787900"/>
            <a:ext cx="4572000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/>
              <a:t>Heighten ethical sensibility towards life and society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625269" y="1549729"/>
            <a:ext cx="0" cy="46457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72610" y="1549729"/>
            <a:ext cx="0" cy="46457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92346" y="2706710"/>
            <a:ext cx="828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94186" y="4813971"/>
            <a:ext cx="828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4"/>
          <p:cNvSpPr>
            <a:spLocks noGrp="1"/>
          </p:cNvSpPr>
          <p:nvPr>
            <p:ph type="title"/>
          </p:nvPr>
        </p:nvSpPr>
        <p:spPr>
          <a:xfrm>
            <a:off x="3922395" y="0"/>
            <a:ext cx="4558665" cy="594360"/>
          </a:xfrm>
        </p:spPr>
        <p:txBody>
          <a:bodyPr/>
          <a:lstStyle/>
          <a:p>
            <a:pPr algn="ctr"/>
            <a:r>
              <a:rPr lang="en-US" altLang="zh-CN" dirty="0"/>
              <a:t>Demo Class Objective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086" y="2701777"/>
            <a:ext cx="2243522" cy="2225233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638290" y="1052195"/>
            <a:ext cx="4805680" cy="1868805"/>
          </a:xfrm>
          <a:prstGeom prst="roundRect">
            <a:avLst/>
          </a:prstGeom>
          <a:noFill/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262.576377952756,&quot;width&quot;:6405.8393700787401}"/>
</p:tagLst>
</file>

<file path=ppt/tags/tag10.xml><?xml version="1.0" encoding="utf-8"?>
<p:tagLst xmlns:p="http://schemas.openxmlformats.org/presentationml/2006/main">
  <p:tag name="ISPRING_ULTRA_SCORM_COURSE_ID" val="36160A5F-5826-469E-B259-3FD89D84F86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gQ4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oEONIeEoGHCgDAACGDAAAJwAAAHVuaXZlcnNhbC9mbGFzaF9wdWJsaXNoaW5nX3NldHRpbmdzLnhtbNVX3W7aMBS+5yksT70saTu6diihmgpoVVtAhW3tVWViQ6w6dhbbUHq1p9mD7Ul2HAMFtevSH6QNCRGfn+/8n5jw6DYVaMJyzZWM8G51ByMmY0W5HEf4y6C9fYiRNkRSIpRkEZYKo6NGJczsUHCd9JkxIKoRwEhdz0yEE2OyehBMp9Mq11nuuEpYA/i6Gqs0yHKmmTQsDzJBZvBjZhnTeI5QAgC+qZJztUalglDokc4VtYIhTsFzyV1QRLQF0QkOvNiQxDfjXFlJj5VQOcrHwwi/axefhYyHavKUSZcT3QCiI5s6oZQ7L4jo8zuGEsbHCbh7UMNoyqlJIrxXcyggHTxEKbB96MShHCvIgTRz+JQZQokh/ujtGXZr9ILgSXQmScrjAXCQiz/CzcH156te6+LspHN6Peh2zwYnPe9EoROs44TBuqEQHFI2j9nSTkiMIXECfoPOiAjNwmCVtBAbKbnmnDujoRKQ+0IL2igdMtohKVupRv+GyzZI7mI0gkDELMKfck4ERtwQweOlsrZDbbgpqt5elUSABe3J0Hkf35v32YkTkmu26taCo13O48Y3ZQVFM2WR4DcMGYUgfpvCU8LQanHQKFdpQYX2MUgLDhYnnE0ZPSpyOgf8k6ErMJFa0IRezQQz3sJ3y+/QkI1UDriMTKCzgc61x68+CzgjWt+DkoWPW/2zk2br+qTTbF1uuQAJnRAZPxMcCs7SzGwEn8yQVGahB+mIidWsKArltOCVia368jJonlrhy/zWxViB3mBJNmPlOYX5qwelzSZkUgyiG64CGkaQQ0k8JjBiWBdcWlYWMCYSKSlmiMSw1rQb6wlXVgPFD7CH1i/30OsjLovTGFYbWMwpy0tB7uzuva/tfzg4/FivBr9+/Nx+Umm+8HuCOHN+4x8/ufKXa//hNgwDt6UfX9omt//mzu5dtL6WyWundTkoVdJWvxRct4xU97SM1IV/yfRWXjClXIClNPZDBmtJ8JQbRt+yxV7QJq96t/se20ybbDDm14zGfxOyPy2viWv3wjB49OLqOCmXPIVEuJW4vO029ms7cNN8lFWpANr6f4dG5TdQSwMEFAACAAgA6BDjSCkiHkG1AgAAUwoAACEAAAB1bml2ZXJzYWwvZmxhc2hfc2tpbl9zZXR0aW5ncy54bWyVVm1v2yAQ/r5fEWXf6+41m0QjtWkmVerWaq36HdsXGwVDBOd0+fcDDDUkceIGVQrPPQ93HHeXEr1mYv5hMiGF5FI9ASITlbZIwCasvJrmLaIUF4UUCAIvhFQN5dP5x1/uQzLHPKeSW1BjNStaQO9m5j5jJN7Ht5ldQ4JCNhsqdveykhc5LdaVkq0oz4ZW7zagOBNrw7z8OVssBx1wpvEOoUliWv6wa5xko0BrsCF9X9p1VsVpDjx4unSfkZre1enb78m2TDN0sutPdg3JNrSC9yTZPIw5PRXM7DotQPiHhvrls12DVE53oNLDb7/aNaiQm3bzrvCVrGxCU83pR3zTcElL0342qku7zgrshayjs6/g0+PuehuR/Ne474ltVyX5o83r3kCwj55zmKNqgWRh19l0LV8fWjT9AfMV5doQYqgnPZqgH2mrwzEp1vP+wisTZUTyQM94kbxtYNHFGxFTvOcvFjduVMTxvWFRgAq2Howi7MGe+cek9YAZgT3zibMSHgTfHdD3LZ0mPPEN9Y95OvvGCoKabchX2AWr9XRvG1dHrj0QOI0sYa5tOM+sAftqJHNYF1J2EBMRdMsqikyK35aX79xlNMn2DL7SjtcVQYYcjpWbi9EM6fi93D6tRm9Ny7H7Uegv1+0naGb41ZQi0qJuzI+Snk68zjSJScw0O66wU9LQQd2JlYw0zveQqKFqDepZSj7WjZAIeuzxsmutITrJohyQ7HiWiT/kWPpF2+SglubVGOiQ5RTsiDWram7+8IXBK5R7igFrJ8XanCcoe6vLCPBFAFQVdajabtNZmpYj47CF0PsR4K48dDeiTZUOFdw13sMK45LzyKia9KOir5V0hET4Ef6LCSs5eM8youyR5trdLOn8MIT7WJKxHKaZLb54kLm9r6XkYGM/zKAB7T+T/wFQSwMEFAACAAgA6BDjSJNBNSb9AgAAlwsAACYAAAB1bml2ZXJzYWwvaHRtbF9wdWJsaXNoaW5nX3NldHRpbmdzLnhtbM2W3VIaMRSA73mKTDpeyqq11TK7OB3B0akVRmirV07YBDZjNtnmB8SrPk0frE/Skw0gjJaujnTKDAM5yfnOX3KS+OguF2jMtOFKJni3voMRk6miXI4S/KV/sn2IkbFEUiKUZAmWCqOjZi0u3EBwk/WYtbDUIMBI0yhsgjNri0YUTSaTOjeF9rNKOAt8U09VHhWaGSYt01EhyBR+7LRgBs8IFQDwzZWcqTVrNYTiQPqsqBMMcQqeS+6DIuLU5gJHYdWApLcjrZykx0oojfRokOA3J+VnviaQWjxn0qfENEHoxbZBKOXeCSJ6/J6hjPFRBt4e7GM04dRmCd7b9xRYHT2mlOwQOfGUYwUpkHaGz5kllFgShsGeZXfWzAVBRKeS5Dztwwzy4Se41b85ve62L8/PLj7d9Dud8/5ZNzhR6kSrnDhaNRSDQ8rplC3sxMRakmbgN+gMiTAsjpZF82VDJVec82M0UAJSX2phNARPxTTBHzUnAiNuieDpYtYSPWL2hAuIwevu1ofS4gdgiDfNiDZs2dB8xvgsps1vygmKpsohwW8ZsgpBRC6HfxlDy+lGQ63yUiqIscgIThkaczZh9KjM0gz4J0PXYCJ3oAmbrxDMBgvfHb9HAzZUGriMjGGrgpybwK8/C1wQYx6gZO7jVu/8rNW+Obtota+2fICEjolMnwmHErK8sBvhkymSys71IB0pcYaVRaGclnNVYqu/vAyG506EMr92MZbQGyzJZqw8pzB/9aCy2YyMy4PoD1eJhiPIoSSBCRMpHHcuHasKTIlESoopIik0KuOP9ZgrZ0ASDnBAm5d7GPQRl+VoBDcHWNSU6UrInd29t/vv3h8cfmjUo18/fm6vVZq18K4g3lzo4cdrm/iikT/uhnHke+fTbdhq96+6cPey/bVKpi7aV/1KRWr3KuE6VVZ1PlVZdRmuje7SlVHJBWgzo3BsoNEInnPL6GtumhcUfv39G7bFKxV+g1Gs3b7/bxBhtHhurbyv4ujJB2AN5KuP6WbtN1BLAwQUAAIACADoEONIKshEQpQBAAAdBgAAHwAAAHVuaXZlcnNhbC9odG1sX3NraW5fc2V0dGluZ3MuanONlMtuwjAQRfd8ReRuK0SfaburCpUqsahUdlUXThhChGNHtpOSIv69HgMldpyCZ4MvhzsP5NkMInNISqKnaGM/2/u7e7caoKZlBZeuznr0AnWiWD6HWV4AyzkQD6kPP/2Tt0ciZEy4NU2aD7RVLT8i8JsFZaqNlwELGdBUQKsD2ndAW4cS/zid7bvaddQac1JpLfgwFVwD10MuZEEtQy5e7Wk36MGiBnkCXdAUHNPYnj7y6HgXY7S5VBQl5c1UZGKY0HSVSVHxeV/+ZVOCNH/4ageMHuOXiWPHcqXfNBR+4skDRj9ZSlAK9nnvJxhBmNEEWMt3ZM8/qGPcbcij61zl+kA/X2G06ZJmcMaUzECNV4eLMbqchrXeETfXGA7BaAOyYzW+xXBAUVblOaVJkeFEOmh35n8oE3Se82yfeoQR5LBYtO2b3rFRW/6YOE9IeE9oGXp9Rd/m8MHQu9fBp6u8vNOQHQuJPJBDBLSybwdZQ6cY7e8RvH9GhGpN02Vh1oNZjWYMVK5AzoRgpvqvU3X6uQbbX1BLAwQUAAIACADoEON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DoEONIsO1dV24AAAB2AAAAHAAAAHVuaXZlcnNhbC9sb2NhbF9zZXR0aW5ncy54bWwNzD0OwjAMQOG9p7C8l5+NoWk3NhAS5QBWY1Akx0aJheD2eHvDpzct3yrw4daLacLj7oDAulku+kr4WM/jCaE7aSYx5YRqCMs8TGIbyZ3dA3Z4C/24rVwjnK9UQ94ad1YnjzOMcInns3DG/Tz8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oEONI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DpEONIDNVzuNoOAACnGwAAFwAAAHVuaXZlcnNhbC91bml2ZXJzYWwucG5n7Vf5V5NXt36pLVoVh9V6RQLEoV9bkYJRAZmCCBZdNUAklYKEUFEpU5AhCVMCLV8VUUhHBhHQaANhSIyRKYFEqpC2EaISiBAD2hSQjEJMQiZyX/Dr6l13rfsXXH54V9795D3nPGfv5+yz96XI8DCHtU5rAQBwOHY09AQArNoCAG+VrrEHEfsfxLvAH7vsE2GHAfqQ8yxovJ0UjAgGACZ5neXLd0D73fNHY7IBYMP9pceOn9F0BgAgAcdCg1G58SopouWDqW38F8bjRoAEdNpt7UOc/4jS8vEHCaU75YdRmx4Uf0D/6W1Y1+bNOTco31wv3b6jCfLeju9q6jRPfif+wA+IyjYobHf3N/au9RiqoTfT1X7SESGjRVjzWUuy6c/LnicbiPox+Y8RcF/ti4vQtwDA8mjNyLoRB+3rEJRFBrV9FQ1u44tmkuNwDCqOW9iN3gQACXXyUlbTgknBkCzx76DVd6EaLsnPgaPTogIzZxlF1lT/98DvauWXPpOuB4Bi9CXQPdt3uoGvpU3gkJ0U8NvS0hVwBVwBV8AVcAVcAVfAFXAFXAH/H4JVXMu8AOya7t0IBTuKTZvB10OhKPCfzUg7AAj9v0Hfj93ocd138md/qToZATf+Je9bDY2TZgsDfa6x0TizHD+qUqlXA4BiMJGL7cEhRSpPz55Xv8bLfo3tGN2mIIiJIBQ03ZWraVqwaIXRPKsqQwIpuNksOdXJ4QQBQJxiOCKo98vJgHBR1231KUJDUvvDIxCtmkKicp7ZiCqXLUK4Oa1gVUYOjsMx/5i/aJwR5mgrSdrayVaQz4+pHkXaQZ/oiIC5BzVBi3Nk8cOZXPjC8xKo3irw5BWO9BhnTggGted0+yECq7bB1pMy0VUoblCw+b/lpSVKsjYGvn40YK65OqnyI2+lhQg/ZbsAkpFa5kxmGhtpfbGx6CuNobVydjTwHR0rUOPzzFBRdjk2bZlLU9+YkKRnsb6O9Sma7ZBgOdN31v7A7rG/PTVdmwE3s+MqZE1EDAxpttA5atMO95TncNJ/TVWewsZA/t0eT2zDpXbDGK5bvSIZeTJznjTc4OhLTk+LpatT0UWBlamLPRN5vvptQ2w1ekMFdvU9vG7gwU0yfNwVE36MMJkk9Wu8RRqYMX4omkA+ljZdpnCCLjYHf+Gglqc6PGGfPee1XWVfqBt6HfBdi2J8yvTbCKlh9UudB/HbUCLPOTf60KiwmcvY5BzE2vyvxO78gCv7o72ONgjdnuUMI9Kr1ytcd13E3lTfXyANZ+Ea+DLjF8i5xGsvnk2l3ZLY3UbXzSkr9jRSORoWti4qKkih5kIPo5y/Kjx+RrymKXg2YG8cv6YMGmE9XhnEcSoUi88qRwwy98MOFv51rv1MYs0+141eCZh6XFNRhmmMXnDFmV1u4ro2SiohmTAMfqLCSLdESl52BGb7A94twnEC/6cokdQW0zlEo4nLtCbrWuRmp1U92InWiXfrJ3erRYfwPZChOVwQZ/MWgR0e3GB1FdOyl846RZJcJ0oTP5AO0AXpHOIltTF3vbQD9B3/UXrBaFs2aNiN0si/XpvXIN1x5gQQKpMnRkqtk1VNa8rt4n0yOpxFgynbY7Tv9JNbzGNoYdNLOq+0TIqT1OMUziGdKpATezaiyBTFsXiw01e1Zv/Bq342q+9rPTWDGmkYVOn74KFHvlr/ip0XQrx1Vrpvy/u6GL2a9do5mvjv5A3dRoKbfH5uc+M+W3h/ayUUCnWTGVzkdzLR96mTtKevHY91MhVZYn+3+rzpmpGLUFKXaUFG3uh6lPDP+uE+/wpGgkvnTOQr2vQHs/5gW/cqRn3PanoN8RwoHielnPZV+Xk+ljaIPJDIvtvqCNzoIZzlG+VtZ2Wmc3tD6vlAkreO5fgiskRv6ka9Ln8F+R6J4T8viG+kJ7m2ig+R4pN8bzekg1G6U54fp84+RY9GBeifJrbwbFaNraDDRsif+jl6/GznbEegYnTsnDSdRuP05CwxdG8MMfS1SrzvPWHadkrLmyVblwRzkvz1X56ry8oiHR4NJKTXTYVFXJhjNv6SLuYbaUQ01NNt186BHqffyHk4fEIc3EbRr6lgPrOwIHaRVWIxYhXIklBVFdKJFPsePlslubM77YRUyxTZKeenBLYCKmOIqxlC9Sz8eTlJK59HeBYuB1whwss7RKJBDCFvmWZMOKZwrj/mPE6gbgb5nZifSVQ4fPeLnzZgWpwqCGBUzEQE6kRe/M68mhgXAx+Xk5ShYKfEE9FDEuryLtLB6YjXPCGdTHWYlbP0RGlTbSMGLckd14vL64UPKtxd7nhe+MuwJ/Sd8zkgwyvBBQjcdmXlbh2zKS/fICVI7AidqrEsI05eHFdigg1qB3h8cfiypqrl3HIa9j61dJwKsmuFfzbpEoRvxzqtUvjV02vlT7mqfDmOMk1OnJ+vPjiUQ7Yzw9lW2JL3j2vvceMnpwXTYu4USqvQtVGNXtffukllBnkjauMjCJkvNdGla5+/ZM8k9kbtpzodJQjWK6hTX7Mk+rR4fPLw3Tjs4viyi2jJPet8NLX5fQEH3EF9rYcSXyMLlE/DEInXT7l9OC34FPWQr1hbnFmZ/+AQQqtzL/eJm2YB7VgE7tq1KunnnRHnpH6SKzT1ZFcaGnXFWMcMl2ryHRyR7VcamUU+Kk6IKPGm5KPaN2RkB82RqycQJdNz6ofV8nuxqyVqNA0rYU3NsxDD1ZNE1Rs9RSjE/p/jMIIb0BJ5h8Pea3xMQXOy73WXpI1ys4fbHwoGj4Q3On4lvpucEDDR27Dq9NsP5xe6W7AND9m4jprGzIaNl8r26WVfkLo3CpgUiitECh8D77wwcSCUj/J0l1q+XDwYiaid+F6+5IFt3ohEkqF9eClXDNO2Pg4poeRI7B3ZsgFuSrMsywErKP02P+TWtLBkwun9qql9snx2sutRMgsi6zpoL+X71UraWAgEDqPoGLG2+NwbPdKfFXuhbw3t6vR+KCvxyJFZ/e8fUk6XLF2KLZO2RUPSxtIY9EktG1ecihPyYThNz8OUxYVf2mE4wc+gL7B1Xw4fmCZg/JcVzWlOjCTkNYLyeOTiowe1wTsTYN+7a01Kcx++rq2enCSbd3IWTrM27fpUntp2ariDLMQ+Uf0Iisvba0TlauCoZ9hN1ZqkGO7v3kVK2rRQa4+cgwqSxXmX1Is5bo7yvvyZOgLdlbTwYkRGDiL9vNo1NwFnVnU2fLLLI4GjNh6kTgXn1M2dPhHlw1uOzvpaKoxnfiOesSO9uaPrHs4r+9msbWCWvaBdmGSlXhWirnyt3WvfK3O4BbsX72pOHffe66p5Js48X/g62bj1B/3j/zAsN8OG7op5qU7mc5aCeMb+ouNdVKPh2AVmkdDfTc4EP0OE9v/KW9QxRhgkXQvrfNNquV9EkPX12L72tLZh9NZXGKk20xklrnuCdmrsVqT+w3EqS/ufU+Yt+/Ym1dddnmot6C6cBfXUox9PVTEToV7pTo88blKuyIzzjCDVvr31wlylycQMf6Np0QE1v5B6g0qknLb0VcTiK2hTtUf5ZWX5aTnmM+8hmZFJO0lWBaZzx2Pa2dQ6NbvYJq8nazEHr2LS/HRxkChD+ODy9TO8TXOrPLneZzGQi2enC9k4PEzDys+kFZG3tmKNWAnA+qih8E4gSdlMRawa93AbCKtKcVqluirPPSluPzC6R7b+CIJTPxvfKIEuJaSUqxlai6n9SpkRvmGLQ3tRCuYnE3d0m6HAODAOA7X+nnTx6aeo4/KgxWay1+Dj25dPZfTidFU8y1ndolmT3WcxCovg5mqIYsSOXsBV3iyAVxpdGnFfIoVM2Hk6o5a0gyHRt55KqvOLJKvwWjE6/g1pr4v9ATgBXmJfje7OmnqOyfHwqpYe6GKIv4ulVqC1U15H6QI+k8fFJMUz7Mdk87DncFRn0LIjVbFqsskRhYYP7RNZMqGVKTXjH+ms84i7mYE69kEPiNnHofWG6zpd9Us935ty+gSvGM0Lga0OoUHVkIyeTCoXM8SzLZqjeWapZjx4jw8Xu31whD0jgIPZjVbywrFLjNLcE2WnOTZ85BIVOMlWbFum7E0rSXVp5eR54aqqls8VUcSNCZdmgTqtHJLZWrpK2UQwmfrilu9QT3ymlPJn/ku1UFnhrz5YQMjacKH5wdT2ux61VbThUN5Cvyc9puLyDUhodrvaeIcMngyRP0KmbVdQ15Izx3N/XF4i8eXysRjZ92BA9IkkHXJd++Qzz3b+91GjqougFHcX6MeSJNbbe5CwblWHhF727ROHw4Ks7gabZUaV9WyBHXwgWlHvaX5ZT2b57Ypkwoucm6kmQt0Tqe59wrKYYcv6Vp5GR4pEn0ymQxLqwqDEu4GV15qxUDD7hX9ubW8MCdIfKC271LSQLLd/HNf2JsquIf9jPFhTpBfj4DaL9qVhj8fVN0NHGhtI4+oSYmnZMcNco0k5n7UptmpQsLAw3D/qQOmONRSO8clzOz//p2QT/VOy7QbLks5xM88TCaMFOUisFH0Lg2u6D9wFg8fAiOhBn/hvRHUf/HuDTcJkvPB37V1BUrB0Q7GKdCVRVH79TaGZXc/YUhDWT57bIIEp5+lSSQaP6F0c++l9b55lyjNaGGiI80+YGtAP+Wvi9hdPpxAmiQQzSI0ZQRPjxN5g6J9tKJbeshX1l2OrbDBTwCJ/DjJ2wwbt9wOnPdImRn+mnCjQSE28ZGHKWGwjx+O5Ta69ys/9vlnxbIZ1fakI55O0snzJ2bjcP5LSKuamhyeQmZuhZ8zKLrBNUSoJe9QcDdd75wXQYaa0GrAHmqWvA55Tmn0+Doe541221qd8MUL0G6iNKAg74jvqn8Y//xsHv+VdnXmLjkk2sdeXhbnm/aVM3OEVEQkAjfKd5UY8U9P1qpFkM2RGoiyopQSVVATlLYqUrR4teVI/AHgVtet/dX9xJnkLY3wbaEtQEXEmsBsZr/nbAE+65G8j1pqU1QEOeBqNC0UkIZHDnZMkiccaALiNsu6lQikUqoZrxup0YkznHrAjRHmifCxFsW2LDmfWIGysmnew4DzAsSPhofTDCd/8N1BLAwQUAAIACADpEONIcGveuksAAABqAAAAGwAAAHVuaXZlcnNhbC91bml2ZXJzYWwucG5nLnhtbLOxr8jNUShLLSrOzM+zVTLUM1Cyt+PlsikoSi3LTC1XqACKAQUhQEmhEsg1QnDLM1NKMmyVzM1MEWIZqZnpGSW2SqbmJnBBfaCRAFBLAQIAABQAAgAIAOgQ40gVDq0oZAQAAAcRAAAdAAAAAAAAAAEAAAAAAAAAAAB1bml2ZXJzYWwvY29tbW9uX21lc3NhZ2VzLmxuZ1BLAQIAABQAAgAIAOgQ40h4SgYcKAMAAIYMAAAnAAAAAAAAAAEAAAAAAJ8EAAB1bml2ZXJzYWwvZmxhc2hfcHVibGlzaGluZ19zZXR0aW5ncy54bWxQSwECAAAUAAIACADoEONIKSIeQbUCAABTCgAAIQAAAAAAAAABAAAAAAAMCAAAdW5pdmVyc2FsL2ZsYXNoX3NraW5fc2V0dGluZ3MueG1sUEsBAgAAFAACAAgA6BDjSJNBNSb9AgAAlwsAACYAAAAAAAAAAQAAAAAAAAsAAHVuaXZlcnNhbC9odG1sX3B1Ymxpc2hpbmdfc2V0dGluZ3MueG1sUEsBAgAAFAACAAgA6BDjSCrIREKUAQAAHQYAAB8AAAAAAAAAAQAAAAAAQQ4AAHVuaXZlcnNhbC9odG1sX3NraW5fc2V0dGluZ3MuanNQSwECAAAUAAIACADoEONIPTwv0cEAAADlAQAAGgAAAAAAAAABAAAAAAASEAAAdW5pdmVyc2FsL2kxOG5fcHJlc2V0cy54bWxQSwECAAAUAAIACADoEONIsO1dV24AAAB2AAAAHAAAAAAAAAABAAAAAAALEQAAdW5pdmVyc2FsL2xvY2FsX3NldHRpbmdzLnhtbFBLAQIAABQAAgAIAESUV0cjtE77+wIAALAIAAAUAAAAAAAAAAEAAAAAALMRAAB1bml2ZXJzYWwvcGxheWVyLnhtbFBLAQIAABQAAgAIAOgQ40gXqeFBbwEAAPsCAAApAAAAAAAAAAEAAAAAAOAUAAB1bml2ZXJzYWwvc2tpbl9jdXN0b21pemF0aW9uX3NldHRpbmdzLnhtbFBLAQIAABQAAgAIAOkQ40gM1XO42g4AAKcbAAAXAAAAAAAAAAAAAAAAAJYWAAB1bml2ZXJzYWwvdW5pdmVyc2FsLnBuZ1BLAQIAABQAAgAIAOkQ40hwa966SwAAAGoAAAAbAAAAAAAAAAEAAAAAAKUlAAB1bml2ZXJzYWwvdW5pdmVyc2FsLnBuZy54bWxQSwUGAAAAAAsACwBJAwAAKSYAAAAA"/>
  <p:tag name="ISPRING_PRESENTATION_TITLE" val="讲演演说"/>
</p:tagLst>
</file>

<file path=ppt/tags/tag2.xml><?xml version="1.0" encoding="utf-8"?>
<p:tagLst xmlns:p="http://schemas.openxmlformats.org/presentationml/2006/main">
  <p:tag name="KSO_WM_UNIT_PLACING_PICTURE_USER_VIEWPORT" val="{&quot;height&quot;:2100,&quot;width&quot;:5460}"/>
</p:tagLst>
</file>

<file path=ppt/tags/tag3.xml><?xml version="1.0" encoding="utf-8"?>
<p:tagLst xmlns:p="http://schemas.openxmlformats.org/presentationml/2006/main">
  <p:tag name="KSO_WM_UNIT_TABLE_BEAUTIFY" val="smartTable{e7858450-a2aa-4c56-ba7b-4f958ff0e7e7}"/>
</p:tagLst>
</file>

<file path=ppt/tags/tag4.xml><?xml version="1.0" encoding="utf-8"?>
<p:tagLst xmlns:p="http://schemas.openxmlformats.org/presentationml/2006/main">
  <p:tag name="KSO_WM_UNIT_TABLE_BEAUTIFY" val="smartTable{30031f3a-9a2f-48b5-b827-8326795daa06}"/>
</p:tagLst>
</file>

<file path=ppt/tags/tag5.xml><?xml version="1.0" encoding="utf-8"?>
<p:tagLst xmlns:p="http://schemas.openxmlformats.org/presentationml/2006/main">
  <p:tag name="REFSHAPE" val="496091124"/>
  <p:tag name="KSO_WM_UNIT_PLACING_PICTURE_USER_VIEWPORT" val="{&quot;height&quot;:8985,&quot;width&quot;:13500}"/>
</p:tagLst>
</file>

<file path=ppt/tags/tag6.xml><?xml version="1.0" encoding="utf-8"?>
<p:tagLst xmlns:p="http://schemas.openxmlformats.org/presentationml/2006/main">
  <p:tag name="REFSHAPE" val="551815700"/>
  <p:tag name="KSO_WM_UNIT_PLACING_PICTURE_USER_VIEWPORT" val="{&quot;height&quot;:10185,&quot;width&quot;:13500}"/>
</p:tagLst>
</file>

<file path=ppt/tags/tag7.xml><?xml version="1.0" encoding="utf-8"?>
<p:tagLst xmlns:p="http://schemas.openxmlformats.org/presentationml/2006/main">
  <p:tag name="KSO_WM_UNIT_TABLE_BEAUTIFY" val="smartTable{30031f3a-9a2f-48b5-b827-8326795daa06}"/>
</p:tagLst>
</file>

<file path=ppt/tags/tag8.xml><?xml version="1.0" encoding="utf-8"?>
<p:tagLst xmlns:p="http://schemas.openxmlformats.org/presentationml/2006/main">
  <p:tag name="KSO_WM_UNIT_PLACING_PICTURE_USER_VIEWPORT" val="{&quot;height&quot;:3288,&quot;width&quot;:9806}"/>
</p:tagLst>
</file>

<file path=ppt/tags/tag9.xml><?xml version="1.0" encoding="utf-8"?>
<p:tagLst xmlns:p="http://schemas.openxmlformats.org/presentationml/2006/main">
  <p:tag name="KSO_WM_UNIT_PLACING_PICTURE_USER_VIEWPORT" val="{&quot;height&quot;:7530,&quot;width&quot;:6750}"/>
</p:tagLst>
</file>

<file path=ppt/theme/theme1.xml><?xml version="1.0" encoding="utf-8"?>
<a:theme xmlns:a="http://schemas.openxmlformats.org/drawingml/2006/main" name="Office 主题">
  <a:themeElements>
    <a:clrScheme name="运通汽车工作总结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81007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009999"/>
      </a:hlink>
      <a:folHlink>
        <a:srgbClr val="99CC0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9302</Words>
  <Application>WPS 演示</Application>
  <PresentationFormat>宽屏</PresentationFormat>
  <Paragraphs>608</Paragraphs>
  <Slides>36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微软雅黑</vt:lpstr>
      <vt:lpstr>Aharoni</vt:lpstr>
      <vt:lpstr>Cooper Black</vt:lpstr>
      <vt:lpstr>华文琥珀</vt:lpstr>
      <vt:lpstr>Arial Unicode MS</vt:lpstr>
      <vt:lpstr>Times New Roman</vt:lpstr>
      <vt:lpstr>Office 主题</vt:lpstr>
      <vt:lpstr>PowerPoint 演示文稿</vt:lpstr>
      <vt:lpstr>PowerPoint 演示文稿</vt:lpstr>
      <vt:lpstr>Contents of the Introduction</vt:lpstr>
      <vt:lpstr>PowerPoint 演示文稿</vt:lpstr>
      <vt:lpstr>University Information</vt:lpstr>
      <vt:lpstr>Target Students</vt:lpstr>
      <vt:lpstr>Course Objectives</vt:lpstr>
      <vt:lpstr> Unit Objectives</vt:lpstr>
      <vt:lpstr>Demo Class Objective</vt:lpstr>
      <vt:lpstr>PowerPoint 演示文稿</vt:lpstr>
      <vt:lpstr>Teaching Methodology</vt:lpstr>
      <vt:lpstr> Motivating Phase</vt:lpstr>
      <vt:lpstr>Enabling Phase</vt:lpstr>
      <vt:lpstr>Assessing Phase</vt:lpstr>
      <vt:lpstr>Criteria for Explict &amp; Implicit Assessment</vt:lpstr>
      <vt:lpstr>PowerPoint 演示文稿</vt:lpstr>
      <vt:lpstr>Whole-person Education</vt:lpstr>
      <vt:lpstr>PowerPoint 演示文稿</vt:lpstr>
      <vt:lpstr>PowerPoint 演示文稿</vt:lpstr>
      <vt:lpstr>PowerPoint 演示文稿</vt:lpstr>
      <vt:lpstr>Part 1 Introduction</vt:lpstr>
      <vt:lpstr>Part 2 Theory &amp; Case Study - Ethics</vt:lpstr>
      <vt:lpstr>Part 2 Theory &amp; Case Study – Medical professionals</vt:lpstr>
      <vt:lpstr>Part 2 Theory &amp; Case Study – Four Guidelines</vt:lpstr>
      <vt:lpstr>Part 2 Theory &amp; Case Study – Reading &amp; Discussion</vt:lpstr>
      <vt:lpstr>PowerPoint 演示文稿</vt:lpstr>
      <vt:lpstr>Part 2 Theory &amp; Case Study – Viewing, Listening, Speaking</vt:lpstr>
      <vt:lpstr>Part 2 Theory &amp; Case Study - Honesty</vt:lpstr>
      <vt:lpstr>Part 2 Theory &amp; Case Study - Forms of Dishonesty &amp; Examples</vt:lpstr>
      <vt:lpstr>Part 3 Peer Review – Group work</vt:lpstr>
      <vt:lpstr>Part 3 Peer Review - Criteria</vt:lpstr>
      <vt:lpstr>Part 3 Peer Review - Report</vt:lpstr>
      <vt:lpstr>Review of the objective</vt:lpstr>
      <vt:lpstr>Resources</vt:lpstr>
      <vt:lpstr>References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wen</cp:lastModifiedBy>
  <cp:revision>159</cp:revision>
  <dcterms:created xsi:type="dcterms:W3CDTF">2020-04-26T07:17:00Z</dcterms:created>
  <dcterms:modified xsi:type="dcterms:W3CDTF">2020-08-10T14:07:46Z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