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Lst>
  <p:notesMasterIdLst>
    <p:notesMasterId r:id="rId43"/>
  </p:notesMasterIdLst>
  <p:sldIdLst>
    <p:sldId id="334" r:id="rId3"/>
    <p:sldId id="257" r:id="rId4"/>
    <p:sldId id="2084" r:id="rId5"/>
    <p:sldId id="2072" r:id="rId6"/>
    <p:sldId id="260" r:id="rId7"/>
    <p:sldId id="2076" r:id="rId8"/>
    <p:sldId id="2086" r:id="rId9"/>
    <p:sldId id="2077" r:id="rId10"/>
    <p:sldId id="2078" r:id="rId11"/>
    <p:sldId id="2079" r:id="rId12"/>
    <p:sldId id="2080" r:id="rId13"/>
    <p:sldId id="2087" r:id="rId14"/>
    <p:sldId id="2082" r:id="rId15"/>
    <p:sldId id="265" r:id="rId16"/>
    <p:sldId id="2088" r:id="rId17"/>
    <p:sldId id="281" r:id="rId18"/>
    <p:sldId id="282" r:id="rId19"/>
    <p:sldId id="319" r:id="rId20"/>
    <p:sldId id="289" r:id="rId21"/>
    <p:sldId id="258" r:id="rId22"/>
    <p:sldId id="326" r:id="rId23"/>
    <p:sldId id="325" r:id="rId24"/>
    <p:sldId id="262" r:id="rId25"/>
    <p:sldId id="263" r:id="rId26"/>
    <p:sldId id="2089" r:id="rId27"/>
    <p:sldId id="267" r:id="rId28"/>
    <p:sldId id="314" r:id="rId29"/>
    <p:sldId id="268" r:id="rId30"/>
    <p:sldId id="332" r:id="rId31"/>
    <p:sldId id="270" r:id="rId32"/>
    <p:sldId id="272" r:id="rId33"/>
    <p:sldId id="328" r:id="rId34"/>
    <p:sldId id="315" r:id="rId35"/>
    <p:sldId id="333" r:id="rId36"/>
    <p:sldId id="316" r:id="rId37"/>
    <p:sldId id="275" r:id="rId38"/>
    <p:sldId id="273" r:id="rId39"/>
    <p:sldId id="317" r:id="rId40"/>
    <p:sldId id="283" r:id="rId41"/>
    <p:sldId id="277" r:id="rId42"/>
  </p:sldIdLst>
  <p:sldSz cx="9144000" cy="5143500" type="screen16x9"/>
  <p:notesSz cx="9144000" cy="51435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68">
          <p15:clr>
            <a:srgbClr val="A4A3A4"/>
          </p15:clr>
        </p15:guide>
        <p15:guide id="2" pos="22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07"/>
    <a:srgbClr val="AB7942"/>
    <a:srgbClr val="FFFFFF"/>
    <a:srgbClr val="525252"/>
    <a:srgbClr val="FFFFCC"/>
    <a:srgbClr val="008000"/>
    <a:srgbClr val="993300"/>
    <a:srgbClr val="CC3300"/>
    <a:srgbClr val="CCFF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92" autoAdjust="0"/>
    <p:restoredTop sz="94582"/>
  </p:normalViewPr>
  <p:slideViewPr>
    <p:cSldViewPr>
      <p:cViewPr varScale="1">
        <p:scale>
          <a:sx n="152" d="100"/>
          <a:sy n="152" d="100"/>
        </p:scale>
        <p:origin x="768" y="184"/>
      </p:cViewPr>
      <p:guideLst>
        <p:guide orient="horz" pos="2868"/>
        <p:guide pos="220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D9A4C110-61CC-4159-B941-21DB2EB12D42}" type="datetimeFigureOut">
              <a:rPr lang="zh-CN" altLang="en-US" smtClean="0"/>
              <a:pPr/>
              <a:t>2020/7/31</a:t>
            </a:fld>
            <a:endParaRPr lang="zh-CN" altLang="en-US"/>
          </a:p>
        </p:txBody>
      </p:sp>
      <p:sp>
        <p:nvSpPr>
          <p:cNvPr id="4" name="幻灯片图像占位符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D8814ECC-A97B-4C84-BF1F-ADB16F03F32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14ECC-A97B-4C84-BF1F-ADB16F03F32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237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2286C-2E2C-6D42-B8E1-5DD0FF801ADA}"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9351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8814ECC-A97B-4C84-BF1F-ADB16F03F320}" type="slidenum">
              <a:rPr lang="zh-CN" altLang="en-US" smtClean="0"/>
              <a:pPr/>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05415" y="1929891"/>
            <a:ext cx="6333169" cy="635000"/>
          </a:xfrm>
          <a:prstGeom prst="rect">
            <a:avLst/>
          </a:prstGeom>
        </p:spPr>
        <p:txBody>
          <a:bodyPr wrap="square" lIns="0" tIns="0" rIns="0" bIns="0">
            <a:spAutoFit/>
          </a:bodyPr>
          <a:lstStyle>
            <a:lvl1pPr>
              <a:defRPr sz="4000" b="1" i="0">
                <a:solidFill>
                  <a:srgbClr val="843C0C"/>
                </a:solidFill>
                <a:latin typeface="Georgia" panose="02040502050405020303"/>
                <a:cs typeface="Georgia" panose="02040502050405020303"/>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9B48EE-2CA4-3747-B094-AF0312940041}"/>
              </a:ext>
            </a:extLst>
          </p:cNvPr>
          <p:cNvSpPr>
            <a:spLocks noGrp="1"/>
          </p:cNvSpPr>
          <p:nvPr>
            <p:ph type="title"/>
          </p:nvPr>
        </p:nvSpPr>
        <p:spPr>
          <a:xfrm>
            <a:off x="629841" y="273844"/>
            <a:ext cx="7886700" cy="994172"/>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A7933E45-26AB-B54D-A93D-94B7E37497D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09D446-FFEF-FE40-9CA5-F37213B2AF32}"/>
              </a:ext>
            </a:extLst>
          </p:cNvPr>
          <p:cNvSpPr>
            <a:spLocks noGrp="1"/>
          </p:cNvSpPr>
          <p:nvPr>
            <p:ph sz="half" idx="2"/>
          </p:nvPr>
        </p:nvSpPr>
        <p:spPr>
          <a:xfrm>
            <a:off x="629842" y="1878806"/>
            <a:ext cx="3868340"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F283ADE7-01C8-0F46-A805-CF71C20A9F1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92B0342F-D64A-A94A-9FC3-8F61F6450CE9}"/>
              </a:ext>
            </a:extLst>
          </p:cNvPr>
          <p:cNvSpPr>
            <a:spLocks noGrp="1"/>
          </p:cNvSpPr>
          <p:nvPr>
            <p:ph sz="quarter" idx="4"/>
          </p:nvPr>
        </p:nvSpPr>
        <p:spPr>
          <a:xfrm>
            <a:off x="4629150" y="1878806"/>
            <a:ext cx="3887391"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3CB1A126-A328-3A42-AE0A-77E150E866D2}"/>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8" name="页脚占位符 7">
            <a:extLst>
              <a:ext uri="{FF2B5EF4-FFF2-40B4-BE49-F238E27FC236}">
                <a16:creationId xmlns:a16="http://schemas.microsoft.com/office/drawing/2014/main" id="{14F827D4-9CD7-CD4B-8947-E89D2A2DC7C2}"/>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51EF3FE5-8CDE-AB42-AFB9-5CCF037A95B1}"/>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2735072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0F061B-4F7A-B645-BFBA-4DDC32BDA6CF}"/>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28BE9BDB-219A-B842-BA02-228B08A2F0CF}"/>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4" name="页脚占位符 3">
            <a:extLst>
              <a:ext uri="{FF2B5EF4-FFF2-40B4-BE49-F238E27FC236}">
                <a16:creationId xmlns:a16="http://schemas.microsoft.com/office/drawing/2014/main" id="{4DDF4E8B-53A0-CD47-AD7F-3F6307773B8C}"/>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469584C-4D6E-5848-A55C-F860ABAA8A8E}"/>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2605450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DF92DE8-FFBE-CA49-92ED-3C74B2C7C0DB}"/>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3" name="页脚占位符 2">
            <a:extLst>
              <a:ext uri="{FF2B5EF4-FFF2-40B4-BE49-F238E27FC236}">
                <a16:creationId xmlns:a16="http://schemas.microsoft.com/office/drawing/2014/main" id="{58F94210-47C2-E54D-985C-35E84F8D7FD9}"/>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6BE76299-08CC-4041-9EA9-FE218187B3FF}"/>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1863669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0A0A32-8249-424C-A4F8-791E21BCA759}"/>
              </a:ext>
            </a:extLst>
          </p:cNvPr>
          <p:cNvSpPr>
            <a:spLocks noGrp="1"/>
          </p:cNvSpPr>
          <p:nvPr>
            <p:ph type="title"/>
          </p:nvPr>
        </p:nvSpPr>
        <p:spPr>
          <a:xfrm>
            <a:off x="629841" y="342900"/>
            <a:ext cx="2949178" cy="1200150"/>
          </a:xfrm>
        </p:spPr>
        <p:txBody>
          <a:bodyPr anchor="b"/>
          <a:lstStyle>
            <a:lvl1pPr>
              <a:defRPr sz="24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2D10ECDC-36D5-8247-A3B4-010C684DBD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BEAF0D71-6768-984F-8BA0-A97916CA007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C4CD8C8-75DE-FC40-84D5-3DD52E4B61BC}"/>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6" name="页脚占位符 5">
            <a:extLst>
              <a:ext uri="{FF2B5EF4-FFF2-40B4-BE49-F238E27FC236}">
                <a16:creationId xmlns:a16="http://schemas.microsoft.com/office/drawing/2014/main" id="{00A96611-1793-AB48-AC13-6C7889C0C739}"/>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D355E1F-0F40-1748-8B9F-4EA0408E0FB9}"/>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42407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1FAE3F-91B5-B345-B564-728D21466288}"/>
              </a:ext>
            </a:extLst>
          </p:cNvPr>
          <p:cNvSpPr>
            <a:spLocks noGrp="1"/>
          </p:cNvSpPr>
          <p:nvPr>
            <p:ph type="title"/>
          </p:nvPr>
        </p:nvSpPr>
        <p:spPr>
          <a:xfrm>
            <a:off x="629841" y="342900"/>
            <a:ext cx="2949178" cy="1200150"/>
          </a:xfrm>
        </p:spPr>
        <p:txBody>
          <a:bodyPr anchor="b"/>
          <a:lstStyle>
            <a:lvl1pPr>
              <a:defRPr sz="24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753B205-8C84-A943-B143-598F5EEB661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zh-CN" altLang="en-US"/>
          </a:p>
        </p:txBody>
      </p:sp>
      <p:sp>
        <p:nvSpPr>
          <p:cNvPr id="4" name="文本占位符 3">
            <a:extLst>
              <a:ext uri="{FF2B5EF4-FFF2-40B4-BE49-F238E27FC236}">
                <a16:creationId xmlns:a16="http://schemas.microsoft.com/office/drawing/2014/main" id="{F399F720-DAFD-D74F-B1D3-62FF017570D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5DFB4938-367A-964D-B836-FCE33D61A4E9}"/>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6" name="页脚占位符 5">
            <a:extLst>
              <a:ext uri="{FF2B5EF4-FFF2-40B4-BE49-F238E27FC236}">
                <a16:creationId xmlns:a16="http://schemas.microsoft.com/office/drawing/2014/main" id="{5CB016F8-D023-5C41-8E36-28148DDBAAB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C29D361-1DFE-B94F-862D-4AACC6632B3E}"/>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2214153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4EDC03-61F8-9743-83C8-3E7CA950A6CD}"/>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61B99AEB-E08E-3141-9563-5F902D25DB5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9B300B-6724-8849-A8E4-F6EE3E533166}"/>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5" name="页脚占位符 4">
            <a:extLst>
              <a:ext uri="{FF2B5EF4-FFF2-40B4-BE49-F238E27FC236}">
                <a16:creationId xmlns:a16="http://schemas.microsoft.com/office/drawing/2014/main" id="{9E8CA2EC-3F8A-E847-8E63-D23496027E9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D1FD106-D6E4-824B-95CE-D7471C752F61}"/>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3983198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BE7C84-1274-4B4F-A8C4-76C45296679C}"/>
              </a:ext>
            </a:extLst>
          </p:cNvPr>
          <p:cNvSpPr>
            <a:spLocks noGrp="1"/>
          </p:cNvSpPr>
          <p:nvPr>
            <p:ph type="title" orient="vert"/>
          </p:nvPr>
        </p:nvSpPr>
        <p:spPr>
          <a:xfrm>
            <a:off x="6543675" y="273844"/>
            <a:ext cx="1971675" cy="4358879"/>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5FA8902E-813E-474B-86D3-0D949CB623AA}"/>
              </a:ext>
            </a:extLst>
          </p:cNvPr>
          <p:cNvSpPr>
            <a:spLocks noGrp="1"/>
          </p:cNvSpPr>
          <p:nvPr>
            <p:ph type="body" orient="vert" idx="1"/>
          </p:nvPr>
        </p:nvSpPr>
        <p:spPr>
          <a:xfrm>
            <a:off x="628650" y="273844"/>
            <a:ext cx="5800725" cy="4358879"/>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10CB055-4AA2-F04E-9C99-687085306018}"/>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5" name="页脚占位符 4">
            <a:extLst>
              <a:ext uri="{FF2B5EF4-FFF2-40B4-BE49-F238E27FC236}">
                <a16:creationId xmlns:a16="http://schemas.microsoft.com/office/drawing/2014/main" id="{431F596A-C78A-1546-9913-E967F9AC9E2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1D0093A1-E365-9649-89DD-92CBD40D0555}"/>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269634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896015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43C0C"/>
                </a:solidFill>
                <a:latin typeface="Georgia" panose="02040502050405020303"/>
                <a:cs typeface="Georgia" panose="02040502050405020303"/>
              </a:defRPr>
            </a:lvl1pPr>
          </a:lstStyle>
          <a:p>
            <a:endParaRPr/>
          </a:p>
        </p:txBody>
      </p:sp>
      <p:sp>
        <p:nvSpPr>
          <p:cNvPr id="3" name="Holder 3"/>
          <p:cNvSpPr>
            <a:spLocks noGrp="1"/>
          </p:cNvSpPr>
          <p:nvPr>
            <p:ph type="body" idx="1"/>
          </p:nvPr>
        </p:nvSpPr>
        <p:spPr/>
        <p:txBody>
          <a:bodyPr lIns="0" tIns="0" rIns="0" bIns="0"/>
          <a:lstStyle>
            <a:lvl1pPr>
              <a:defRPr sz="2200" b="0" i="1">
                <a:solidFill>
                  <a:srgbClr val="843C0C"/>
                </a:solidFill>
                <a:latin typeface="Georgia" panose="02040502050405020303"/>
                <a:cs typeface="Georgia" panose="02040502050405020303"/>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98327" y="0"/>
            <a:ext cx="4545672" cy="51435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843C0C"/>
                </a:solidFill>
                <a:latin typeface="Georgia" panose="02040502050405020303"/>
                <a:cs typeface="Georgia" panose="02040502050405020303"/>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43C0C"/>
                </a:solidFill>
                <a:latin typeface="Georgia" panose="02040502050405020303"/>
                <a:cs typeface="Georgia" panose="02040502050405020303"/>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98CFF5-3D3E-614D-B47A-8F7EB79F447D}"/>
              </a:ext>
            </a:extLst>
          </p:cNvPr>
          <p:cNvSpPr>
            <a:spLocks noGrp="1"/>
          </p:cNvSpPr>
          <p:nvPr>
            <p:ph type="ctrTitle"/>
          </p:nvPr>
        </p:nvSpPr>
        <p:spPr>
          <a:xfrm>
            <a:off x="1143000" y="841772"/>
            <a:ext cx="6858000" cy="1790700"/>
          </a:xfrm>
        </p:spPr>
        <p:txBody>
          <a:bodyPr anchor="b"/>
          <a:lstStyle>
            <a:lvl1pPr algn="ctr">
              <a:defRPr sz="45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14FEE3B9-232E-8E4A-BB30-CB03D33002E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4F1FC595-D02D-5942-9964-BAF184E7ABB5}"/>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5" name="页脚占位符 4">
            <a:extLst>
              <a:ext uri="{FF2B5EF4-FFF2-40B4-BE49-F238E27FC236}">
                <a16:creationId xmlns:a16="http://schemas.microsoft.com/office/drawing/2014/main" id="{E8042806-A930-474F-A397-DFDE377984F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CE1BC4-B92E-8942-9C90-BE4783318BD6}"/>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218651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2B78F-5D1C-6A4E-857C-447EC88741C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DF78D4-E1E8-2A49-A0F9-CE194E9BFBF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50F2B88-7E1A-614D-A527-8E9F333B9389}"/>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5" name="页脚占位符 4">
            <a:extLst>
              <a:ext uri="{FF2B5EF4-FFF2-40B4-BE49-F238E27FC236}">
                <a16:creationId xmlns:a16="http://schemas.microsoft.com/office/drawing/2014/main" id="{8EB5BA8B-4A14-E848-B272-1514EFF383C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D15EF73-1A4E-7E41-A369-FA9291CA2068}"/>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342268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C7AD2E-D6A6-3B49-AB5F-86BFF46C0AC9}"/>
              </a:ext>
            </a:extLst>
          </p:cNvPr>
          <p:cNvSpPr>
            <a:spLocks noGrp="1"/>
          </p:cNvSpPr>
          <p:nvPr>
            <p:ph type="title"/>
          </p:nvPr>
        </p:nvSpPr>
        <p:spPr>
          <a:xfrm>
            <a:off x="623888" y="1282304"/>
            <a:ext cx="7886700" cy="2139553"/>
          </a:xfrm>
        </p:spPr>
        <p:txBody>
          <a:bodyPr anchor="b"/>
          <a:lstStyle>
            <a:lvl1pPr>
              <a:defRPr sz="45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CF5CA17F-9658-0944-BA6B-1749A4E1643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3F64EADA-ADF3-C346-A156-28CB4F855F1C}"/>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5" name="页脚占位符 4">
            <a:extLst>
              <a:ext uri="{FF2B5EF4-FFF2-40B4-BE49-F238E27FC236}">
                <a16:creationId xmlns:a16="http://schemas.microsoft.com/office/drawing/2014/main" id="{370AA6E6-403C-A749-9825-0502FCA2B2D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693FC8A-6D80-7B4F-88A6-7F0219395CA1}"/>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201410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F11228-D48A-8747-84D8-2599564836BC}"/>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1689164-79C8-1249-8CAD-25F0C1C62BE6}"/>
              </a:ext>
            </a:extLst>
          </p:cNvPr>
          <p:cNvSpPr>
            <a:spLocks noGrp="1"/>
          </p:cNvSpPr>
          <p:nvPr>
            <p:ph sz="half" idx="1"/>
          </p:nvPr>
        </p:nvSpPr>
        <p:spPr>
          <a:xfrm>
            <a:off x="628650" y="1369219"/>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3B0F2330-A4D7-6F43-A954-744313738B81}"/>
              </a:ext>
            </a:extLst>
          </p:cNvPr>
          <p:cNvSpPr>
            <a:spLocks noGrp="1"/>
          </p:cNvSpPr>
          <p:nvPr>
            <p:ph sz="half" idx="2"/>
          </p:nvPr>
        </p:nvSpPr>
        <p:spPr>
          <a:xfrm>
            <a:off x="4629150" y="1369219"/>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CB85C51-52F0-F041-8EFA-4F947C139759}"/>
              </a:ext>
            </a:extLst>
          </p:cNvPr>
          <p:cNvSpPr>
            <a:spLocks noGrp="1"/>
          </p:cNvSpPr>
          <p:nvPr>
            <p:ph type="dt" sz="half" idx="10"/>
          </p:nvPr>
        </p:nvSpPr>
        <p:spPr/>
        <p:txBody>
          <a:bodyPr/>
          <a:lstStyle/>
          <a:p>
            <a:fld id="{13EFB648-2AB6-E04D-8223-66A65B2AFB3F}" type="datetimeFigureOut">
              <a:rPr kumimoji="1" lang="zh-CN" altLang="en-US" smtClean="0"/>
              <a:t>2020/7/31</a:t>
            </a:fld>
            <a:endParaRPr kumimoji="1" lang="zh-CN" altLang="en-US"/>
          </a:p>
        </p:txBody>
      </p:sp>
      <p:sp>
        <p:nvSpPr>
          <p:cNvPr id="6" name="页脚占位符 5">
            <a:extLst>
              <a:ext uri="{FF2B5EF4-FFF2-40B4-BE49-F238E27FC236}">
                <a16:creationId xmlns:a16="http://schemas.microsoft.com/office/drawing/2014/main" id="{4C9BB420-2B1D-7A45-87B9-53F3122D7F4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05695E4-E18F-D349-8716-34A57E0A99DF}"/>
              </a:ext>
            </a:extLst>
          </p:cNvPr>
          <p:cNvSpPr>
            <a:spLocks noGrp="1"/>
          </p:cNvSpPr>
          <p:nvPr>
            <p:ph type="sldNum" sz="quarter" idx="12"/>
          </p:nvPr>
        </p:nvSpPr>
        <p:spPr/>
        <p:txBody>
          <a:body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824992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44709" y="1970532"/>
            <a:ext cx="7454581" cy="998219"/>
          </a:xfrm>
          <a:prstGeom prst="rect">
            <a:avLst/>
          </a:prstGeom>
        </p:spPr>
        <p:txBody>
          <a:bodyPr wrap="square" lIns="0" tIns="0" rIns="0" bIns="0">
            <a:spAutoFit/>
          </a:bodyPr>
          <a:lstStyle>
            <a:lvl1pPr>
              <a:defRPr sz="3200" b="1" i="0">
                <a:solidFill>
                  <a:srgbClr val="843C0C"/>
                </a:solidFill>
                <a:latin typeface="Georgia" panose="02040502050405020303"/>
                <a:cs typeface="Georgia" panose="02040502050405020303"/>
              </a:defRPr>
            </a:lvl1pPr>
          </a:lstStyle>
          <a:p>
            <a:endParaRPr/>
          </a:p>
        </p:txBody>
      </p:sp>
      <p:sp>
        <p:nvSpPr>
          <p:cNvPr id="3" name="Holder 3"/>
          <p:cNvSpPr>
            <a:spLocks noGrp="1"/>
          </p:cNvSpPr>
          <p:nvPr>
            <p:ph type="body" idx="1"/>
          </p:nvPr>
        </p:nvSpPr>
        <p:spPr>
          <a:xfrm>
            <a:off x="224143" y="1158747"/>
            <a:ext cx="8695712" cy="2524760"/>
          </a:xfrm>
          <a:prstGeom prst="rect">
            <a:avLst/>
          </a:prstGeom>
        </p:spPr>
        <p:txBody>
          <a:bodyPr wrap="square" lIns="0" tIns="0" rIns="0" bIns="0">
            <a:spAutoFit/>
          </a:bodyPr>
          <a:lstStyle>
            <a:lvl1pPr>
              <a:defRPr sz="2200" b="0" i="1">
                <a:solidFill>
                  <a:srgbClr val="843C0C"/>
                </a:solidFill>
                <a:latin typeface="Georgia" panose="02040502050405020303"/>
                <a:cs typeface="Georgia" panose="02040502050405020303"/>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7/31/20</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0A2633A-B43A-484A-9F10-23E146234D6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09043A88-9604-8147-B286-0D3A63480AF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A6D1AA8-8B6C-054A-A972-1C6207E54CC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3EFB648-2AB6-E04D-8223-66A65B2AFB3F}" type="datetimeFigureOut">
              <a:rPr kumimoji="1" lang="zh-CN" altLang="en-US" smtClean="0"/>
              <a:t>2020/7/31</a:t>
            </a:fld>
            <a:endParaRPr kumimoji="1" lang="zh-CN" altLang="en-US"/>
          </a:p>
        </p:txBody>
      </p:sp>
      <p:sp>
        <p:nvSpPr>
          <p:cNvPr id="5" name="页脚占位符 4">
            <a:extLst>
              <a:ext uri="{FF2B5EF4-FFF2-40B4-BE49-F238E27FC236}">
                <a16:creationId xmlns:a16="http://schemas.microsoft.com/office/drawing/2014/main" id="{66B15C85-728B-F849-BAB4-4FE87A3B0D7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AB2C1DE3-4EA5-5E44-87F5-286E691FE95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ED55A8-B0DE-5D49-87E5-430DCAFCF537}" type="slidenum">
              <a:rPr kumimoji="1" lang="zh-CN" altLang="en-US" smtClean="0"/>
              <a:t>‹#›</a:t>
            </a:fld>
            <a:endParaRPr kumimoji="1" lang="zh-CN" altLang="en-US"/>
          </a:p>
        </p:txBody>
      </p:sp>
    </p:spTree>
    <p:extLst>
      <p:ext uri="{BB962C8B-B14F-4D97-AF65-F5344CB8AC3E}">
        <p14:creationId xmlns:p14="http://schemas.microsoft.com/office/powerpoint/2010/main" val="81383672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8" y="0"/>
            <a:ext cx="9144000" cy="5143500"/>
          </a:xfrm>
          <a:custGeom>
            <a:avLst/>
            <a:gdLst/>
            <a:ahLst/>
            <a:cxnLst/>
            <a:rect l="l" t="t" r="r" b="b"/>
            <a:pathLst>
              <a:path w="9144000" h="5143500">
                <a:moveTo>
                  <a:pt x="0" y="0"/>
                </a:moveTo>
                <a:lnTo>
                  <a:pt x="9143999" y="0"/>
                </a:lnTo>
                <a:lnTo>
                  <a:pt x="9143999" y="5143499"/>
                </a:lnTo>
                <a:lnTo>
                  <a:pt x="0" y="5143499"/>
                </a:lnTo>
                <a:lnTo>
                  <a:pt x="0" y="0"/>
                </a:lnTo>
                <a:close/>
              </a:path>
            </a:pathLst>
          </a:custGeom>
          <a:solidFill>
            <a:srgbClr val="9B3434"/>
          </a:solidFill>
        </p:spPr>
        <p:txBody>
          <a:bodyPr wrap="square" lIns="0" tIns="0" rIns="0" bIns="0" rtlCol="0"/>
          <a:lstStyle/>
          <a:p>
            <a:pPr defTabSz="685800"/>
            <a:endParaRPr>
              <a:solidFill>
                <a:prstClr val="black"/>
              </a:solidFill>
              <a:latin typeface="等线" panose="020F0502020204030204"/>
            </a:endParaRPr>
          </a:p>
        </p:txBody>
      </p:sp>
      <p:sp>
        <p:nvSpPr>
          <p:cNvPr id="3" name="object 3"/>
          <p:cNvSpPr/>
          <p:nvPr/>
        </p:nvSpPr>
        <p:spPr>
          <a:xfrm>
            <a:off x="1225296" y="1121663"/>
            <a:ext cx="6565392" cy="4021836"/>
          </a:xfrm>
          <a:prstGeom prst="rect">
            <a:avLst/>
          </a:prstGeom>
          <a:blipFill>
            <a:blip r:embed="rId3" cstate="print"/>
            <a:stretch>
              <a:fillRect/>
            </a:stretch>
          </a:blipFill>
        </p:spPr>
        <p:txBody>
          <a:bodyPr wrap="square" lIns="0" tIns="0" rIns="0" bIns="0" rtlCol="0"/>
          <a:lstStyle/>
          <a:p>
            <a:pPr defTabSz="685800"/>
            <a:endParaRPr dirty="0">
              <a:solidFill>
                <a:prstClr val="black"/>
              </a:solidFill>
              <a:latin typeface="等线" panose="020F0502020204030204"/>
            </a:endParaRPr>
          </a:p>
        </p:txBody>
      </p:sp>
      <p:sp>
        <p:nvSpPr>
          <p:cNvPr id="4" name="object 4"/>
          <p:cNvSpPr/>
          <p:nvPr/>
        </p:nvSpPr>
        <p:spPr>
          <a:xfrm>
            <a:off x="4507549" y="1122580"/>
            <a:ext cx="3281679" cy="4021454"/>
          </a:xfrm>
          <a:custGeom>
            <a:avLst/>
            <a:gdLst/>
            <a:ahLst/>
            <a:cxnLst/>
            <a:rect l="l" t="t" r="r" b="b"/>
            <a:pathLst>
              <a:path w="3281679" h="4021454">
                <a:moveTo>
                  <a:pt x="0" y="0"/>
                </a:moveTo>
                <a:lnTo>
                  <a:pt x="48784" y="530"/>
                </a:lnTo>
                <a:lnTo>
                  <a:pt x="97351" y="2114"/>
                </a:lnTo>
                <a:lnTo>
                  <a:pt x="145692" y="4744"/>
                </a:lnTo>
                <a:lnTo>
                  <a:pt x="193798" y="8410"/>
                </a:lnTo>
                <a:lnTo>
                  <a:pt x="241663" y="13102"/>
                </a:lnTo>
                <a:lnTo>
                  <a:pt x="289278" y="18812"/>
                </a:lnTo>
                <a:lnTo>
                  <a:pt x="336636" y="25530"/>
                </a:lnTo>
                <a:lnTo>
                  <a:pt x="383729" y="33246"/>
                </a:lnTo>
                <a:lnTo>
                  <a:pt x="430548" y="41953"/>
                </a:lnTo>
                <a:lnTo>
                  <a:pt x="477086" y="51639"/>
                </a:lnTo>
                <a:lnTo>
                  <a:pt x="523336" y="62297"/>
                </a:lnTo>
                <a:lnTo>
                  <a:pt x="569289" y="73916"/>
                </a:lnTo>
                <a:lnTo>
                  <a:pt x="614937" y="86488"/>
                </a:lnTo>
                <a:lnTo>
                  <a:pt x="660273" y="100003"/>
                </a:lnTo>
                <a:lnTo>
                  <a:pt x="705289" y="114452"/>
                </a:lnTo>
                <a:lnTo>
                  <a:pt x="749976" y="129825"/>
                </a:lnTo>
                <a:lnTo>
                  <a:pt x="794328" y="146114"/>
                </a:lnTo>
                <a:lnTo>
                  <a:pt x="838336" y="163310"/>
                </a:lnTo>
                <a:lnTo>
                  <a:pt x="881992" y="181402"/>
                </a:lnTo>
                <a:lnTo>
                  <a:pt x="925289" y="200382"/>
                </a:lnTo>
                <a:lnTo>
                  <a:pt x="968219" y="220240"/>
                </a:lnTo>
                <a:lnTo>
                  <a:pt x="1010773" y="240967"/>
                </a:lnTo>
                <a:lnTo>
                  <a:pt x="1052945" y="262555"/>
                </a:lnTo>
                <a:lnTo>
                  <a:pt x="1094725" y="284993"/>
                </a:lnTo>
                <a:lnTo>
                  <a:pt x="1136107" y="308272"/>
                </a:lnTo>
                <a:lnTo>
                  <a:pt x="1177083" y="332383"/>
                </a:lnTo>
                <a:lnTo>
                  <a:pt x="1217644" y="357317"/>
                </a:lnTo>
                <a:lnTo>
                  <a:pt x="1257783" y="383065"/>
                </a:lnTo>
                <a:lnTo>
                  <a:pt x="1297491" y="409617"/>
                </a:lnTo>
                <a:lnTo>
                  <a:pt x="1336762" y="436963"/>
                </a:lnTo>
                <a:lnTo>
                  <a:pt x="1375588" y="465096"/>
                </a:lnTo>
                <a:lnTo>
                  <a:pt x="1413959" y="494005"/>
                </a:lnTo>
                <a:lnTo>
                  <a:pt x="1451869" y="523682"/>
                </a:lnTo>
                <a:lnTo>
                  <a:pt x="1489310" y="554116"/>
                </a:lnTo>
                <a:lnTo>
                  <a:pt x="1526274" y="585299"/>
                </a:lnTo>
                <a:lnTo>
                  <a:pt x="1562752" y="617221"/>
                </a:lnTo>
                <a:lnTo>
                  <a:pt x="1598738" y="649874"/>
                </a:lnTo>
                <a:lnTo>
                  <a:pt x="1634223" y="683247"/>
                </a:lnTo>
                <a:lnTo>
                  <a:pt x="1669200" y="717333"/>
                </a:lnTo>
                <a:lnTo>
                  <a:pt x="1703660" y="752120"/>
                </a:lnTo>
                <a:lnTo>
                  <a:pt x="1737597" y="787601"/>
                </a:lnTo>
                <a:lnTo>
                  <a:pt x="1771001" y="823765"/>
                </a:lnTo>
                <a:lnTo>
                  <a:pt x="1803865" y="860604"/>
                </a:lnTo>
                <a:lnTo>
                  <a:pt x="1836181" y="898108"/>
                </a:lnTo>
                <a:lnTo>
                  <a:pt x="1867942" y="936269"/>
                </a:lnTo>
                <a:lnTo>
                  <a:pt x="1899140" y="975076"/>
                </a:lnTo>
                <a:lnTo>
                  <a:pt x="1929766" y="1014521"/>
                </a:lnTo>
                <a:lnTo>
                  <a:pt x="1959813" y="1054594"/>
                </a:lnTo>
                <a:lnTo>
                  <a:pt x="1989273" y="1095286"/>
                </a:lnTo>
                <a:lnTo>
                  <a:pt x="2018138" y="1136587"/>
                </a:lnTo>
                <a:lnTo>
                  <a:pt x="2046401" y="1178490"/>
                </a:lnTo>
                <a:lnTo>
                  <a:pt x="2074053" y="1220983"/>
                </a:lnTo>
                <a:lnTo>
                  <a:pt x="2101087" y="1264058"/>
                </a:lnTo>
                <a:lnTo>
                  <a:pt x="2127494" y="1307706"/>
                </a:lnTo>
                <a:lnTo>
                  <a:pt x="2153268" y="1351918"/>
                </a:lnTo>
                <a:lnTo>
                  <a:pt x="2276046" y="1590562"/>
                </a:lnTo>
                <a:lnTo>
                  <a:pt x="2320105" y="1619092"/>
                </a:lnTo>
                <a:lnTo>
                  <a:pt x="2363145" y="1650332"/>
                </a:lnTo>
                <a:lnTo>
                  <a:pt x="2405364" y="1682140"/>
                </a:lnTo>
                <a:lnTo>
                  <a:pt x="2446750" y="1714506"/>
                </a:lnTo>
                <a:lnTo>
                  <a:pt x="2487291" y="1747422"/>
                </a:lnTo>
                <a:lnTo>
                  <a:pt x="2526975" y="1780879"/>
                </a:lnTo>
                <a:lnTo>
                  <a:pt x="2565789" y="1814868"/>
                </a:lnTo>
                <a:lnTo>
                  <a:pt x="2603720" y="1849382"/>
                </a:lnTo>
                <a:lnTo>
                  <a:pt x="2640758" y="1884410"/>
                </a:lnTo>
                <a:lnTo>
                  <a:pt x="2676889" y="1919944"/>
                </a:lnTo>
                <a:lnTo>
                  <a:pt x="2712101" y="1955976"/>
                </a:lnTo>
                <a:lnTo>
                  <a:pt x="2746382" y="1992496"/>
                </a:lnTo>
                <a:lnTo>
                  <a:pt x="2779720" y="2029497"/>
                </a:lnTo>
                <a:lnTo>
                  <a:pt x="2812103" y="2066969"/>
                </a:lnTo>
                <a:lnTo>
                  <a:pt x="2843517" y="2104903"/>
                </a:lnTo>
                <a:lnTo>
                  <a:pt x="2873952" y="2143291"/>
                </a:lnTo>
                <a:lnTo>
                  <a:pt x="2903394" y="2182124"/>
                </a:lnTo>
                <a:lnTo>
                  <a:pt x="2931832" y="2221394"/>
                </a:lnTo>
                <a:lnTo>
                  <a:pt x="2959253" y="2261091"/>
                </a:lnTo>
                <a:lnTo>
                  <a:pt x="2985645" y="2301207"/>
                </a:lnTo>
                <a:lnTo>
                  <a:pt x="3010996" y="2341734"/>
                </a:lnTo>
                <a:lnTo>
                  <a:pt x="3035293" y="2382661"/>
                </a:lnTo>
                <a:lnTo>
                  <a:pt x="3058524" y="2423982"/>
                </a:lnTo>
                <a:lnTo>
                  <a:pt x="3080677" y="2465686"/>
                </a:lnTo>
                <a:lnTo>
                  <a:pt x="3101740" y="2507766"/>
                </a:lnTo>
                <a:lnTo>
                  <a:pt x="3121701" y="2550212"/>
                </a:lnTo>
                <a:lnTo>
                  <a:pt x="3140546" y="2593016"/>
                </a:lnTo>
                <a:lnTo>
                  <a:pt x="3158265" y="2636169"/>
                </a:lnTo>
                <a:lnTo>
                  <a:pt x="3174844" y="2679663"/>
                </a:lnTo>
                <a:lnTo>
                  <a:pt x="3190272" y="2723488"/>
                </a:lnTo>
                <a:lnTo>
                  <a:pt x="3204536" y="2767636"/>
                </a:lnTo>
                <a:lnTo>
                  <a:pt x="3217624" y="2812098"/>
                </a:lnTo>
                <a:lnTo>
                  <a:pt x="3229523" y="2856865"/>
                </a:lnTo>
                <a:lnTo>
                  <a:pt x="3240222" y="2901929"/>
                </a:lnTo>
                <a:lnTo>
                  <a:pt x="3249709" y="2947281"/>
                </a:lnTo>
                <a:lnTo>
                  <a:pt x="3257970" y="2992913"/>
                </a:lnTo>
                <a:lnTo>
                  <a:pt x="3264993" y="3038814"/>
                </a:lnTo>
                <a:lnTo>
                  <a:pt x="3270768" y="3084978"/>
                </a:lnTo>
                <a:lnTo>
                  <a:pt x="3275280" y="3131395"/>
                </a:lnTo>
                <a:lnTo>
                  <a:pt x="3278518" y="3178056"/>
                </a:lnTo>
                <a:lnTo>
                  <a:pt x="3280470" y="3224952"/>
                </a:lnTo>
                <a:lnTo>
                  <a:pt x="3281124" y="3272076"/>
                </a:lnTo>
                <a:lnTo>
                  <a:pt x="3280494" y="3318324"/>
                </a:lnTo>
                <a:lnTo>
                  <a:pt x="3278614" y="3364354"/>
                </a:lnTo>
                <a:lnTo>
                  <a:pt x="3275494" y="3410157"/>
                </a:lnTo>
                <a:lnTo>
                  <a:pt x="3271147" y="3455725"/>
                </a:lnTo>
                <a:lnTo>
                  <a:pt x="3265584" y="3501051"/>
                </a:lnTo>
                <a:lnTo>
                  <a:pt x="3258816" y="3546125"/>
                </a:lnTo>
                <a:lnTo>
                  <a:pt x="3250855" y="3590939"/>
                </a:lnTo>
                <a:lnTo>
                  <a:pt x="3241712" y="3635486"/>
                </a:lnTo>
                <a:lnTo>
                  <a:pt x="3231400" y="3679756"/>
                </a:lnTo>
                <a:lnTo>
                  <a:pt x="3219930" y="3723742"/>
                </a:lnTo>
                <a:lnTo>
                  <a:pt x="3207312" y="3767436"/>
                </a:lnTo>
                <a:lnTo>
                  <a:pt x="3193560" y="3810829"/>
                </a:lnTo>
                <a:lnTo>
                  <a:pt x="3178684" y="3853912"/>
                </a:lnTo>
                <a:lnTo>
                  <a:pt x="3162696" y="3896679"/>
                </a:lnTo>
                <a:lnTo>
                  <a:pt x="3145608" y="3939119"/>
                </a:lnTo>
                <a:lnTo>
                  <a:pt x="3127431" y="3981226"/>
                </a:lnTo>
                <a:lnTo>
                  <a:pt x="3109133" y="4020918"/>
                </a:lnTo>
              </a:path>
            </a:pathLst>
          </a:custGeom>
          <a:ln w="203200">
            <a:solidFill>
              <a:srgbClr val="FEFEC8"/>
            </a:solidFill>
          </a:ln>
        </p:spPr>
        <p:txBody>
          <a:bodyPr wrap="square" lIns="0" tIns="0" rIns="0" bIns="0" rtlCol="0"/>
          <a:lstStyle/>
          <a:p>
            <a:pPr defTabSz="685800"/>
            <a:endParaRPr>
              <a:solidFill>
                <a:prstClr val="black"/>
              </a:solidFill>
              <a:latin typeface="等线" panose="020F0502020204030204"/>
            </a:endParaRPr>
          </a:p>
        </p:txBody>
      </p:sp>
      <p:sp>
        <p:nvSpPr>
          <p:cNvPr id="5" name="object 5"/>
          <p:cNvSpPr/>
          <p:nvPr/>
        </p:nvSpPr>
        <p:spPr>
          <a:xfrm>
            <a:off x="1226422" y="1122580"/>
            <a:ext cx="3281679" cy="4021454"/>
          </a:xfrm>
          <a:custGeom>
            <a:avLst/>
            <a:gdLst/>
            <a:ahLst/>
            <a:cxnLst/>
            <a:rect l="l" t="t" r="r" b="b"/>
            <a:pathLst>
              <a:path w="3281679" h="4021454">
                <a:moveTo>
                  <a:pt x="171990" y="4020918"/>
                </a:moveTo>
                <a:lnTo>
                  <a:pt x="153692" y="3981226"/>
                </a:lnTo>
                <a:lnTo>
                  <a:pt x="135515" y="3939119"/>
                </a:lnTo>
                <a:lnTo>
                  <a:pt x="118427" y="3896679"/>
                </a:lnTo>
                <a:lnTo>
                  <a:pt x="102439" y="3853912"/>
                </a:lnTo>
                <a:lnTo>
                  <a:pt x="87563" y="3810829"/>
                </a:lnTo>
                <a:lnTo>
                  <a:pt x="73811" y="3767436"/>
                </a:lnTo>
                <a:lnTo>
                  <a:pt x="61193" y="3723742"/>
                </a:lnTo>
                <a:lnTo>
                  <a:pt x="49723" y="3679756"/>
                </a:lnTo>
                <a:lnTo>
                  <a:pt x="39411" y="3635486"/>
                </a:lnTo>
                <a:lnTo>
                  <a:pt x="30268" y="3590939"/>
                </a:lnTo>
                <a:lnTo>
                  <a:pt x="22307" y="3546125"/>
                </a:lnTo>
                <a:lnTo>
                  <a:pt x="15539" y="3501051"/>
                </a:lnTo>
                <a:lnTo>
                  <a:pt x="9976" y="3455725"/>
                </a:lnTo>
                <a:lnTo>
                  <a:pt x="5629" y="3410157"/>
                </a:lnTo>
                <a:lnTo>
                  <a:pt x="2509" y="3364354"/>
                </a:lnTo>
                <a:lnTo>
                  <a:pt x="629" y="3318324"/>
                </a:lnTo>
                <a:lnTo>
                  <a:pt x="0" y="3272076"/>
                </a:lnTo>
                <a:lnTo>
                  <a:pt x="653" y="3224952"/>
                </a:lnTo>
                <a:lnTo>
                  <a:pt x="2605" y="3178056"/>
                </a:lnTo>
                <a:lnTo>
                  <a:pt x="5843" y="3131395"/>
                </a:lnTo>
                <a:lnTo>
                  <a:pt x="10355" y="3084978"/>
                </a:lnTo>
                <a:lnTo>
                  <a:pt x="16130" y="3038814"/>
                </a:lnTo>
                <a:lnTo>
                  <a:pt x="23153" y="2992913"/>
                </a:lnTo>
                <a:lnTo>
                  <a:pt x="31415" y="2947281"/>
                </a:lnTo>
                <a:lnTo>
                  <a:pt x="40901" y="2901929"/>
                </a:lnTo>
                <a:lnTo>
                  <a:pt x="51600" y="2856865"/>
                </a:lnTo>
                <a:lnTo>
                  <a:pt x="63499" y="2812098"/>
                </a:lnTo>
                <a:lnTo>
                  <a:pt x="76587" y="2767636"/>
                </a:lnTo>
                <a:lnTo>
                  <a:pt x="90851" y="2723488"/>
                </a:lnTo>
                <a:lnTo>
                  <a:pt x="106279" y="2679663"/>
                </a:lnTo>
                <a:lnTo>
                  <a:pt x="122858" y="2636169"/>
                </a:lnTo>
                <a:lnTo>
                  <a:pt x="140577" y="2593016"/>
                </a:lnTo>
                <a:lnTo>
                  <a:pt x="159422" y="2550212"/>
                </a:lnTo>
                <a:lnTo>
                  <a:pt x="179383" y="2507766"/>
                </a:lnTo>
                <a:lnTo>
                  <a:pt x="200446" y="2465686"/>
                </a:lnTo>
                <a:lnTo>
                  <a:pt x="222599" y="2423982"/>
                </a:lnTo>
                <a:lnTo>
                  <a:pt x="245830" y="2382661"/>
                </a:lnTo>
                <a:lnTo>
                  <a:pt x="270128" y="2341734"/>
                </a:lnTo>
                <a:lnTo>
                  <a:pt x="295478" y="2301207"/>
                </a:lnTo>
                <a:lnTo>
                  <a:pt x="321870" y="2261091"/>
                </a:lnTo>
                <a:lnTo>
                  <a:pt x="349291" y="2221394"/>
                </a:lnTo>
                <a:lnTo>
                  <a:pt x="377729" y="2182124"/>
                </a:lnTo>
                <a:lnTo>
                  <a:pt x="407171" y="2143291"/>
                </a:lnTo>
                <a:lnTo>
                  <a:pt x="437606" y="2104903"/>
                </a:lnTo>
                <a:lnTo>
                  <a:pt x="469021" y="2066969"/>
                </a:lnTo>
                <a:lnTo>
                  <a:pt x="501403" y="2029497"/>
                </a:lnTo>
                <a:lnTo>
                  <a:pt x="534741" y="1992496"/>
                </a:lnTo>
                <a:lnTo>
                  <a:pt x="569022" y="1955976"/>
                </a:lnTo>
                <a:lnTo>
                  <a:pt x="604234" y="1919944"/>
                </a:lnTo>
                <a:lnTo>
                  <a:pt x="640365" y="1884410"/>
                </a:lnTo>
                <a:lnTo>
                  <a:pt x="677403" y="1849382"/>
                </a:lnTo>
                <a:lnTo>
                  <a:pt x="715335" y="1814868"/>
                </a:lnTo>
                <a:lnTo>
                  <a:pt x="754149" y="1780879"/>
                </a:lnTo>
                <a:lnTo>
                  <a:pt x="793832" y="1747422"/>
                </a:lnTo>
                <a:lnTo>
                  <a:pt x="834373" y="1714506"/>
                </a:lnTo>
                <a:lnTo>
                  <a:pt x="875759" y="1682140"/>
                </a:lnTo>
                <a:lnTo>
                  <a:pt x="917979" y="1650332"/>
                </a:lnTo>
                <a:lnTo>
                  <a:pt x="961019" y="1619092"/>
                </a:lnTo>
                <a:lnTo>
                  <a:pt x="1005081" y="1590560"/>
                </a:lnTo>
                <a:lnTo>
                  <a:pt x="1127857" y="1351918"/>
                </a:lnTo>
                <a:lnTo>
                  <a:pt x="1153630" y="1307706"/>
                </a:lnTo>
                <a:lnTo>
                  <a:pt x="1180038" y="1264058"/>
                </a:lnTo>
                <a:lnTo>
                  <a:pt x="1207072" y="1220983"/>
                </a:lnTo>
                <a:lnTo>
                  <a:pt x="1234724" y="1178490"/>
                </a:lnTo>
                <a:lnTo>
                  <a:pt x="1262986" y="1136587"/>
                </a:lnTo>
                <a:lnTo>
                  <a:pt x="1291852" y="1095286"/>
                </a:lnTo>
                <a:lnTo>
                  <a:pt x="1321312" y="1054594"/>
                </a:lnTo>
                <a:lnTo>
                  <a:pt x="1351359" y="1014521"/>
                </a:lnTo>
                <a:lnTo>
                  <a:pt x="1381985" y="975076"/>
                </a:lnTo>
                <a:lnTo>
                  <a:pt x="1413183" y="936269"/>
                </a:lnTo>
                <a:lnTo>
                  <a:pt x="1444944" y="898108"/>
                </a:lnTo>
                <a:lnTo>
                  <a:pt x="1477260" y="860604"/>
                </a:lnTo>
                <a:lnTo>
                  <a:pt x="1510124" y="823765"/>
                </a:lnTo>
                <a:lnTo>
                  <a:pt x="1543528" y="787601"/>
                </a:lnTo>
                <a:lnTo>
                  <a:pt x="1577465" y="752120"/>
                </a:lnTo>
                <a:lnTo>
                  <a:pt x="1611925" y="717333"/>
                </a:lnTo>
                <a:lnTo>
                  <a:pt x="1646902" y="683247"/>
                </a:lnTo>
                <a:lnTo>
                  <a:pt x="1682387" y="649874"/>
                </a:lnTo>
                <a:lnTo>
                  <a:pt x="1718373" y="617221"/>
                </a:lnTo>
                <a:lnTo>
                  <a:pt x="1754852" y="585299"/>
                </a:lnTo>
                <a:lnTo>
                  <a:pt x="1791815" y="554116"/>
                </a:lnTo>
                <a:lnTo>
                  <a:pt x="1829256" y="523682"/>
                </a:lnTo>
                <a:lnTo>
                  <a:pt x="1867166" y="494005"/>
                </a:lnTo>
                <a:lnTo>
                  <a:pt x="1905538" y="465096"/>
                </a:lnTo>
                <a:lnTo>
                  <a:pt x="1944363" y="436963"/>
                </a:lnTo>
                <a:lnTo>
                  <a:pt x="1983634" y="409617"/>
                </a:lnTo>
                <a:lnTo>
                  <a:pt x="2023343" y="383065"/>
                </a:lnTo>
                <a:lnTo>
                  <a:pt x="2063481" y="357317"/>
                </a:lnTo>
                <a:lnTo>
                  <a:pt x="2104043" y="332383"/>
                </a:lnTo>
                <a:lnTo>
                  <a:pt x="2145018" y="308272"/>
                </a:lnTo>
                <a:lnTo>
                  <a:pt x="2186400" y="284993"/>
                </a:lnTo>
                <a:lnTo>
                  <a:pt x="2228181" y="262555"/>
                </a:lnTo>
                <a:lnTo>
                  <a:pt x="2270352" y="240967"/>
                </a:lnTo>
                <a:lnTo>
                  <a:pt x="2312906" y="220240"/>
                </a:lnTo>
                <a:lnTo>
                  <a:pt x="2355836" y="200382"/>
                </a:lnTo>
                <a:lnTo>
                  <a:pt x="2399133" y="181402"/>
                </a:lnTo>
                <a:lnTo>
                  <a:pt x="2442789" y="163310"/>
                </a:lnTo>
                <a:lnTo>
                  <a:pt x="2486797" y="146114"/>
                </a:lnTo>
                <a:lnTo>
                  <a:pt x="2531149" y="129825"/>
                </a:lnTo>
                <a:lnTo>
                  <a:pt x="2575837" y="114452"/>
                </a:lnTo>
                <a:lnTo>
                  <a:pt x="2620852" y="100003"/>
                </a:lnTo>
                <a:lnTo>
                  <a:pt x="2666188" y="86488"/>
                </a:lnTo>
                <a:lnTo>
                  <a:pt x="2711836" y="73916"/>
                </a:lnTo>
                <a:lnTo>
                  <a:pt x="2757789" y="62297"/>
                </a:lnTo>
                <a:lnTo>
                  <a:pt x="2804039" y="51639"/>
                </a:lnTo>
                <a:lnTo>
                  <a:pt x="2850577" y="41953"/>
                </a:lnTo>
                <a:lnTo>
                  <a:pt x="2897396" y="33246"/>
                </a:lnTo>
                <a:lnTo>
                  <a:pt x="2944489" y="25530"/>
                </a:lnTo>
                <a:lnTo>
                  <a:pt x="2991847" y="18812"/>
                </a:lnTo>
                <a:lnTo>
                  <a:pt x="3039462" y="13102"/>
                </a:lnTo>
                <a:lnTo>
                  <a:pt x="3087327" y="8410"/>
                </a:lnTo>
                <a:lnTo>
                  <a:pt x="3135433" y="4744"/>
                </a:lnTo>
                <a:lnTo>
                  <a:pt x="3183774" y="2114"/>
                </a:lnTo>
                <a:lnTo>
                  <a:pt x="3232341" y="530"/>
                </a:lnTo>
                <a:lnTo>
                  <a:pt x="3281126" y="0"/>
                </a:lnTo>
              </a:path>
            </a:pathLst>
          </a:custGeom>
          <a:ln w="203200">
            <a:solidFill>
              <a:srgbClr val="FEFEC8"/>
            </a:solidFill>
          </a:ln>
        </p:spPr>
        <p:txBody>
          <a:bodyPr wrap="square" lIns="0" tIns="0" rIns="0" bIns="0" rtlCol="0"/>
          <a:lstStyle/>
          <a:p>
            <a:pPr defTabSz="685800"/>
            <a:endParaRPr>
              <a:solidFill>
                <a:prstClr val="black"/>
              </a:solidFill>
              <a:latin typeface="等线" panose="020F0502020204030204"/>
            </a:endParaRPr>
          </a:p>
        </p:txBody>
      </p:sp>
      <p:sp>
        <p:nvSpPr>
          <p:cNvPr id="9" name="object 9"/>
          <p:cNvSpPr/>
          <p:nvPr/>
        </p:nvSpPr>
        <p:spPr>
          <a:xfrm>
            <a:off x="2814229" y="1109990"/>
            <a:ext cx="99083" cy="1850545"/>
          </a:xfrm>
          <a:prstGeom prst="rect">
            <a:avLst/>
          </a:prstGeom>
          <a:blipFill>
            <a:blip r:embed="rId4" cstate="print"/>
            <a:stretch>
              <a:fillRect/>
            </a:stretch>
          </a:blipFill>
        </p:spPr>
        <p:txBody>
          <a:bodyPr wrap="square" lIns="0" tIns="0" rIns="0" bIns="0" rtlCol="0"/>
          <a:lstStyle/>
          <a:p>
            <a:pPr defTabSz="685800"/>
            <a:endParaRPr>
              <a:solidFill>
                <a:prstClr val="black"/>
              </a:solidFill>
              <a:latin typeface="等线" panose="020F0502020204030204"/>
            </a:endParaRPr>
          </a:p>
        </p:txBody>
      </p:sp>
      <p:sp>
        <p:nvSpPr>
          <p:cNvPr id="11" name="object 11"/>
          <p:cNvSpPr txBox="1"/>
          <p:nvPr/>
        </p:nvSpPr>
        <p:spPr>
          <a:xfrm>
            <a:off x="1343481" y="3133906"/>
            <a:ext cx="6445747" cy="902811"/>
          </a:xfrm>
          <a:prstGeom prst="rect">
            <a:avLst/>
          </a:prstGeom>
        </p:spPr>
        <p:txBody>
          <a:bodyPr vert="horz" wrap="square" lIns="0" tIns="12700" rIns="0" bIns="0" rtlCol="0">
            <a:spAutoFit/>
          </a:bodyPr>
          <a:lstStyle/>
          <a:p>
            <a:pPr marL="12700" algn="ctr" defTabSz="685800">
              <a:spcBef>
                <a:spcPts val="100"/>
              </a:spcBef>
            </a:pPr>
            <a:r>
              <a:rPr kumimoji="1" lang="en-US" altLang="zh-CN" sz="2850" b="1" dirty="0">
                <a:solidFill>
                  <a:srgbClr val="70AD47">
                    <a:lumMod val="50000"/>
                  </a:srgbClr>
                </a:solidFill>
                <a:latin typeface="Georgia" panose="02040502050405020303" pitchFamily="18" charset="0"/>
                <a:ea typeface="Microsoft YaHei" panose="020B0503020204020204" pitchFamily="34" charset="-122"/>
                <a:cs typeface="Times New Roman" panose="02020603050405020304" pitchFamily="18" charset="0"/>
              </a:rPr>
              <a:t>Unit 5 Why Culture Counts</a:t>
            </a:r>
            <a:endParaRPr kumimoji="1" lang="zh-CN" altLang="en-US" sz="2850" b="1" dirty="0">
              <a:solidFill>
                <a:srgbClr val="70AD47">
                  <a:lumMod val="50000"/>
                </a:srgbClr>
              </a:solidFill>
              <a:latin typeface="Georgia" panose="02040502050405020303" pitchFamily="18" charset="0"/>
              <a:ea typeface="Microsoft YaHei" panose="020B0503020204020204" pitchFamily="34" charset="-122"/>
              <a:cs typeface="Times New Roman" panose="02020603050405020304" pitchFamily="18" charset="0"/>
            </a:endParaRPr>
          </a:p>
          <a:p>
            <a:pPr marL="12700" defTabSz="685800">
              <a:spcBef>
                <a:spcPts val="100"/>
              </a:spcBef>
            </a:pPr>
            <a:endParaRPr sz="2850" b="1" dirty="0">
              <a:solidFill>
                <a:prstClr val="black">
                  <a:lumMod val="75000"/>
                  <a:lumOff val="25000"/>
                </a:prstClr>
              </a:solidFill>
              <a:latin typeface="Georgia" panose="02040502050405020303" pitchFamily="18" charset="0"/>
              <a:ea typeface="Microsoft YaHei" panose="020B0503020204020204" pitchFamily="34" charset="-122"/>
              <a:cs typeface="Times New Roman" panose="02020603050405020304" pitchFamily="18" charset="0"/>
            </a:endParaRPr>
          </a:p>
        </p:txBody>
      </p:sp>
      <p:sp>
        <p:nvSpPr>
          <p:cNvPr id="10" name="object 8"/>
          <p:cNvSpPr/>
          <p:nvPr/>
        </p:nvSpPr>
        <p:spPr>
          <a:xfrm>
            <a:off x="3068067" y="952731"/>
            <a:ext cx="3034271" cy="2093671"/>
          </a:xfrm>
          <a:prstGeom prst="rect">
            <a:avLst/>
          </a:prstGeom>
          <a:blipFill>
            <a:blip r:embed="rId5" cstate="print"/>
            <a:stretch>
              <a:fillRect/>
            </a:stretch>
          </a:blipFill>
        </p:spPr>
        <p:txBody>
          <a:bodyPr wrap="square" lIns="0" tIns="0" rIns="0" bIns="0" rtlCol="0"/>
          <a:lstStyle/>
          <a:p>
            <a:pPr defTabSz="685800"/>
            <a:endParaRPr dirty="0">
              <a:solidFill>
                <a:prstClr val="black"/>
              </a:solidFill>
              <a:latin typeface="等线" panose="020F0502020204030204"/>
            </a:endParaRPr>
          </a:p>
        </p:txBody>
      </p:sp>
      <p:sp>
        <p:nvSpPr>
          <p:cNvPr id="6" name="矩形 5">
            <a:extLst>
              <a:ext uri="{FF2B5EF4-FFF2-40B4-BE49-F238E27FC236}">
                <a16:creationId xmlns:a16="http://schemas.microsoft.com/office/drawing/2014/main" id="{E31C4D36-F86D-F944-8FDC-56636F92DD82}"/>
              </a:ext>
            </a:extLst>
          </p:cNvPr>
          <p:cNvSpPr/>
          <p:nvPr/>
        </p:nvSpPr>
        <p:spPr>
          <a:xfrm>
            <a:off x="2741241" y="3764879"/>
            <a:ext cx="3627916" cy="369332"/>
          </a:xfrm>
          <a:prstGeom prst="rect">
            <a:avLst/>
          </a:prstGeom>
        </p:spPr>
        <p:txBody>
          <a:bodyPr wrap="none">
            <a:spAutoFit/>
          </a:bodyPr>
          <a:lstStyle/>
          <a:p>
            <a:pPr defTabSz="685800"/>
            <a:r>
              <a:rPr kumimoji="1" lang="en-US" altLang="zh-CN" b="1" dirty="0">
                <a:solidFill>
                  <a:prstClr val="black">
                    <a:lumMod val="65000"/>
                    <a:lumOff val="35000"/>
                  </a:prstClr>
                </a:solidFill>
                <a:latin typeface="等线" panose="020F0502020204030204"/>
                <a:ea typeface="等线" panose="02010600030101010101" pitchFamily="2" charset="-122"/>
              </a:rPr>
              <a:t>2020 FLTRP Star Teacher Contest</a:t>
            </a:r>
            <a:endParaRPr kumimoji="1" lang="zh-CN" altLang="en-US" b="1" dirty="0">
              <a:solidFill>
                <a:prstClr val="black">
                  <a:lumMod val="65000"/>
                  <a:lumOff val="35000"/>
                </a:prstClr>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621035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5F02A1-07D6-4B42-8242-70C06C057891}"/>
              </a:ext>
            </a:extLst>
          </p:cNvPr>
          <p:cNvSpPr>
            <a:spLocks noGrp="1"/>
          </p:cNvSpPr>
          <p:nvPr>
            <p:ph type="title"/>
          </p:nvPr>
        </p:nvSpPr>
        <p:spPr>
          <a:xfrm>
            <a:off x="280475" y="579817"/>
            <a:ext cx="7886700" cy="994172"/>
          </a:xfrm>
        </p:spPr>
        <p:txBody>
          <a:bodyPr>
            <a:normAutofit/>
          </a:bodyPr>
          <a:lstStyle/>
          <a:p>
            <a:r>
              <a:rPr kumimoji="1" lang="en-US" altLang="zh-CN" sz="2700" b="1">
                <a:solidFill>
                  <a:srgbClr val="D4432D"/>
                </a:solidFill>
                <a:latin typeface="Georgia" panose="02040502050405020303" pitchFamily="18" charset="0"/>
              </a:rPr>
              <a:t>2.2 Objectives for the Lesson</a:t>
            </a:r>
            <a:endParaRPr kumimoji="1" lang="zh-CN" altLang="en-US" sz="2700" dirty="0"/>
          </a:p>
        </p:txBody>
      </p:sp>
      <p:sp>
        <p:nvSpPr>
          <p:cNvPr id="3" name="内容占位符 2">
            <a:extLst>
              <a:ext uri="{FF2B5EF4-FFF2-40B4-BE49-F238E27FC236}">
                <a16:creationId xmlns:a16="http://schemas.microsoft.com/office/drawing/2014/main" id="{7199736D-C10F-8540-A0A2-B154C5AB5730}"/>
              </a:ext>
            </a:extLst>
          </p:cNvPr>
          <p:cNvSpPr>
            <a:spLocks noGrp="1"/>
          </p:cNvSpPr>
          <p:nvPr>
            <p:ph idx="1"/>
          </p:nvPr>
        </p:nvSpPr>
        <p:spPr>
          <a:xfrm>
            <a:off x="475923" y="1673806"/>
            <a:ext cx="8582172" cy="3263504"/>
          </a:xfrm>
        </p:spPr>
        <p:txBody>
          <a:bodyPr/>
          <a:lstStyle/>
          <a:p>
            <a:pPr marL="0" indent="0">
              <a:buNone/>
            </a:pPr>
            <a:r>
              <a:rPr lang="en-US" altLang="zh-CN" b="1">
                <a:solidFill>
                  <a:schemeClr val="tx1">
                    <a:lumMod val="75000"/>
                    <a:lumOff val="25000"/>
                  </a:schemeClr>
                </a:solidFill>
                <a:latin typeface="Times New Roman" panose="02020603050405020304" pitchFamily="18" charset="0"/>
                <a:cs typeface="Times New Roman" panose="02020603050405020304" pitchFamily="18" charset="0"/>
              </a:rPr>
              <a:t>We expect students to be able to: </a:t>
            </a:r>
          </a:p>
          <a:p>
            <a:pPr marL="0" indent="0">
              <a:buNone/>
            </a:pPr>
            <a:r>
              <a:rPr lang="en-US" altLang="zh-CN">
                <a:solidFill>
                  <a:schemeClr val="tx1">
                    <a:lumMod val="75000"/>
                    <a:lumOff val="25000"/>
                  </a:schemeClr>
                </a:solidFill>
                <a:latin typeface="Times New Roman" panose="02020603050405020304" pitchFamily="18" charset="0"/>
                <a:cs typeface="Times New Roman" panose="02020603050405020304" pitchFamily="18" charset="0"/>
              </a:rPr>
              <a:t>1. talk about one stereotype of either Chinese or Western culture</a:t>
            </a:r>
          </a:p>
          <a:p>
            <a:pPr marL="0" indent="0">
              <a:buNone/>
            </a:pPr>
            <a:r>
              <a:rPr lang="en-US" altLang="zh-CN">
                <a:solidFill>
                  <a:schemeClr val="tx1">
                    <a:lumMod val="75000"/>
                    <a:lumOff val="25000"/>
                  </a:schemeClr>
                </a:solidFill>
                <a:latin typeface="Times New Roman" panose="02020603050405020304" pitchFamily="18" charset="0"/>
                <a:cs typeface="Times New Roman" panose="02020603050405020304" pitchFamily="18" charset="0"/>
              </a:rPr>
              <a:t>2. write a short story that prioritizes dialogues</a:t>
            </a:r>
          </a:p>
          <a:p>
            <a:pPr marL="0" indent="0">
              <a:buNone/>
            </a:pPr>
            <a:r>
              <a:rPr lang="en-US" altLang="zh-CN">
                <a:solidFill>
                  <a:schemeClr val="tx1">
                    <a:lumMod val="75000"/>
                    <a:lumOff val="25000"/>
                  </a:schemeClr>
                </a:solidFill>
                <a:latin typeface="Times New Roman" panose="02020603050405020304" pitchFamily="18" charset="0"/>
                <a:cs typeface="Times New Roman" panose="02020603050405020304" pitchFamily="18" charset="0"/>
              </a:rPr>
              <a:t>3. be aware of cultural differences between China and America  </a:t>
            </a:r>
          </a:p>
          <a:p>
            <a:pPr marL="0" indent="0">
              <a:buNone/>
            </a:pPr>
            <a:r>
              <a:rPr lang="en-US" altLang="zh-CN">
                <a:solidFill>
                  <a:schemeClr val="tx1">
                    <a:lumMod val="75000"/>
                    <a:lumOff val="25000"/>
                  </a:schemeClr>
                </a:solidFill>
                <a:latin typeface="Times New Roman" panose="02020603050405020304" pitchFamily="18" charset="0"/>
                <a:cs typeface="Times New Roman" panose="02020603050405020304" pitchFamily="18" charset="0"/>
              </a:rPr>
              <a:t>4. know the significance of dialogues in writing and intercultural relations</a:t>
            </a:r>
            <a:endParaRPr kumimoji="1" lang="zh-CN" altLang="en-US"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6" name="图片 5" descr="图片包含 华美, 旗子, 风筝, 桌子&#10;&#10;描述已自动生成">
            <a:extLst>
              <a:ext uri="{FF2B5EF4-FFF2-40B4-BE49-F238E27FC236}">
                <a16:creationId xmlns:a16="http://schemas.microsoft.com/office/drawing/2014/main" id="{738F7F12-48CF-9D46-A4C9-98496F0A673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32" b="95751" l="6212" r="94389">
                        <a14:foregroundMark x1="36273" y1="63739" x2="36273" y2="63739"/>
                        <a14:foregroundMark x1="38477" y1="82720" x2="38477" y2="82720"/>
                        <a14:foregroundMark x1="48898" y1="64589" x2="48898" y2="64589"/>
                        <a14:foregroundMark x1="43687" y1="77620" x2="43687" y2="77620"/>
                        <a14:foregroundMark x1="49098" y1="68272" x2="49098" y2="68272"/>
                        <a14:foregroundMark x1="48297" y1="87535" x2="48297" y2="87535"/>
                        <a14:foregroundMark x1="36273" y1="66289" x2="36273" y2="66289"/>
                        <a14:foregroundMark x1="25451" y1="71671" x2="25451" y2="71671"/>
                        <a14:foregroundMark x1="24449" y1="75921" x2="24449" y2="75921"/>
                        <a14:foregroundMark x1="25050" y1="92351" x2="25050" y2="92351"/>
                        <a14:foregroundMark x1="26453" y1="95751" x2="26453" y2="95751"/>
                        <a14:foregroundMark x1="12224" y1="75637" x2="12224" y2="75637"/>
                        <a14:foregroundMark x1="14830" y1="86969" x2="14830" y2="86969"/>
                        <a14:foregroundMark x1="21042" y1="93768" x2="21042" y2="93768"/>
                        <a14:foregroundMark x1="63126" y1="91785" x2="63126" y2="91785"/>
                        <a14:foregroundMark x1="67335" y1="81303" x2="67335" y2="81303"/>
                        <a14:foregroundMark x1="72545" y1="89802" x2="72545" y2="89802"/>
                        <a14:foregroundMark x1="94589" y1="81020" x2="94589" y2="81020"/>
                        <a14:foregroundMark x1="39880" y1="90652" x2="39880" y2="90652"/>
                        <a14:foregroundMark x1="80762" y1="89802" x2="80762" y2="89802"/>
                        <a14:foregroundMark x1="6212" y1="87819" x2="6212" y2="87819"/>
                        <a14:foregroundMark x1="12625" y1="83853" x2="12625" y2="83853"/>
                      </a14:backgroundRemoval>
                    </a14:imgEffect>
                  </a14:imgLayer>
                </a14:imgProps>
              </a:ext>
            </a:extLst>
          </a:blip>
          <a:stretch>
            <a:fillRect/>
          </a:stretch>
        </p:blipFill>
        <p:spPr>
          <a:xfrm>
            <a:off x="5171606" y="2824067"/>
            <a:ext cx="3995265" cy="2349765"/>
          </a:xfrm>
          <a:prstGeom prst="rect">
            <a:avLst/>
          </a:prstGeom>
        </p:spPr>
      </p:pic>
    </p:spTree>
    <p:extLst>
      <p:ext uri="{BB962C8B-B14F-4D97-AF65-F5344CB8AC3E}">
        <p14:creationId xmlns:p14="http://schemas.microsoft.com/office/powerpoint/2010/main" val="2229492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6F04B-19DA-3C4B-B7A6-7FD754756288}"/>
              </a:ext>
            </a:extLst>
          </p:cNvPr>
          <p:cNvSpPr>
            <a:spLocks noGrp="1"/>
          </p:cNvSpPr>
          <p:nvPr>
            <p:ph type="title"/>
          </p:nvPr>
        </p:nvSpPr>
        <p:spPr/>
        <p:txBody>
          <a:bodyPr>
            <a:normAutofit/>
          </a:bodyPr>
          <a:lstStyle/>
          <a:p>
            <a:r>
              <a:rPr kumimoji="1" lang="en-US" altLang="zh-CN" sz="2700" b="1" dirty="0">
                <a:solidFill>
                  <a:srgbClr val="D4432D"/>
                </a:solidFill>
                <a:latin typeface="Georgia" panose="02040502050405020303" pitchFamily="18" charset="0"/>
              </a:rPr>
              <a:t>2.3 Plan for the Lesson</a:t>
            </a:r>
            <a:endParaRPr kumimoji="1" lang="zh-CN" altLang="en-US" sz="2700" dirty="0"/>
          </a:p>
        </p:txBody>
      </p:sp>
      <p:grpSp>
        <p:nvGrpSpPr>
          <p:cNvPr id="3" name="组合 2">
            <a:extLst>
              <a:ext uri="{FF2B5EF4-FFF2-40B4-BE49-F238E27FC236}">
                <a16:creationId xmlns:a16="http://schemas.microsoft.com/office/drawing/2014/main" id="{7BDA85D3-3FEE-B848-9D66-C6DFD42B2262}"/>
              </a:ext>
            </a:extLst>
          </p:cNvPr>
          <p:cNvGrpSpPr/>
          <p:nvPr/>
        </p:nvGrpSpPr>
        <p:grpSpPr>
          <a:xfrm>
            <a:off x="628650" y="1392702"/>
            <a:ext cx="8018587" cy="516988"/>
            <a:chOff x="838200" y="1856936"/>
            <a:chExt cx="10691449" cy="689317"/>
          </a:xfrm>
        </p:grpSpPr>
        <p:sp>
          <p:nvSpPr>
            <p:cNvPr id="6" name="矩形 5">
              <a:extLst>
                <a:ext uri="{FF2B5EF4-FFF2-40B4-BE49-F238E27FC236}">
                  <a16:creationId xmlns:a16="http://schemas.microsoft.com/office/drawing/2014/main" id="{FA421777-36EF-B943-B70B-6CCBB19F196B}"/>
                </a:ext>
              </a:extLst>
            </p:cNvPr>
            <p:cNvSpPr/>
            <p:nvPr/>
          </p:nvSpPr>
          <p:spPr>
            <a:xfrm>
              <a:off x="838200" y="1856936"/>
              <a:ext cx="3446585" cy="67524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Session 1 (90 mins)</a:t>
              </a:r>
              <a:endParaRPr kumimoji="1" lang="zh-CN" altLang="en-US"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矩形 6">
              <a:extLst>
                <a:ext uri="{FF2B5EF4-FFF2-40B4-BE49-F238E27FC236}">
                  <a16:creationId xmlns:a16="http://schemas.microsoft.com/office/drawing/2014/main" id="{46BE6D95-5B4B-C44B-8EFE-2066BE055943}"/>
                </a:ext>
              </a:extLst>
            </p:cNvPr>
            <p:cNvSpPr/>
            <p:nvPr/>
          </p:nvSpPr>
          <p:spPr>
            <a:xfrm>
              <a:off x="4460632" y="1871004"/>
              <a:ext cx="3446585" cy="67524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Session 2 (90 mins)</a:t>
              </a:r>
              <a:endParaRPr kumimoji="1" lang="zh-CN" altLang="en-US"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3B7B67B3-9BA4-074B-AED9-9CE4569E3DF6}"/>
                </a:ext>
              </a:extLst>
            </p:cNvPr>
            <p:cNvSpPr/>
            <p:nvPr/>
          </p:nvSpPr>
          <p:spPr>
            <a:xfrm>
              <a:off x="8083064" y="1856936"/>
              <a:ext cx="3446585" cy="67524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Session 3 (90 mins)</a:t>
              </a:r>
              <a:endParaRPr kumimoji="1" lang="zh-CN" altLang="en-US"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C4FA5DDF-E03A-1640-850B-21356E401B57}"/>
              </a:ext>
            </a:extLst>
          </p:cNvPr>
          <p:cNvGrpSpPr/>
          <p:nvPr/>
        </p:nvGrpSpPr>
        <p:grpSpPr>
          <a:xfrm>
            <a:off x="628649" y="1987498"/>
            <a:ext cx="8037933" cy="506441"/>
            <a:chOff x="838199" y="2649997"/>
            <a:chExt cx="10717244" cy="675254"/>
          </a:xfrm>
        </p:grpSpPr>
        <p:sp>
          <p:nvSpPr>
            <p:cNvPr id="13" name="矩形 12">
              <a:extLst>
                <a:ext uri="{FF2B5EF4-FFF2-40B4-BE49-F238E27FC236}">
                  <a16:creationId xmlns:a16="http://schemas.microsoft.com/office/drawing/2014/main" id="{77096498-0978-684C-A2D1-B56B0FCDE9A5}"/>
                </a:ext>
              </a:extLst>
            </p:cNvPr>
            <p:cNvSpPr/>
            <p:nvPr/>
          </p:nvSpPr>
          <p:spPr>
            <a:xfrm>
              <a:off x="838199" y="2650002"/>
              <a:ext cx="1736189" cy="67524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Period 1</a:t>
              </a:r>
              <a:endParaRPr kumimoji="1" lang="zh-CN" altLang="en-US"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矩形 13">
              <a:extLst>
                <a:ext uri="{FF2B5EF4-FFF2-40B4-BE49-F238E27FC236}">
                  <a16:creationId xmlns:a16="http://schemas.microsoft.com/office/drawing/2014/main" id="{D9C23B33-8783-E240-B8B0-8E519AF8E1D0}"/>
                </a:ext>
              </a:extLst>
            </p:cNvPr>
            <p:cNvSpPr/>
            <p:nvPr/>
          </p:nvSpPr>
          <p:spPr>
            <a:xfrm>
              <a:off x="2574388" y="2650001"/>
              <a:ext cx="1736189" cy="67524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Period 2</a:t>
              </a:r>
              <a:endParaRPr kumimoji="1" lang="zh-CN" altLang="en-US"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14">
              <a:extLst>
                <a:ext uri="{FF2B5EF4-FFF2-40B4-BE49-F238E27FC236}">
                  <a16:creationId xmlns:a16="http://schemas.microsoft.com/office/drawing/2014/main" id="{C811934B-CEE0-0F40-A65F-731037FB2DCB}"/>
                </a:ext>
              </a:extLst>
            </p:cNvPr>
            <p:cNvSpPr/>
            <p:nvPr/>
          </p:nvSpPr>
          <p:spPr>
            <a:xfrm>
              <a:off x="4460632" y="2650000"/>
              <a:ext cx="1736189" cy="67524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Period 1</a:t>
              </a:r>
              <a:endParaRPr kumimoji="1" lang="zh-CN" altLang="en-US"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5">
              <a:extLst>
                <a:ext uri="{FF2B5EF4-FFF2-40B4-BE49-F238E27FC236}">
                  <a16:creationId xmlns:a16="http://schemas.microsoft.com/office/drawing/2014/main" id="{A4FD86BD-634E-4949-8FF0-34574E546695}"/>
                </a:ext>
              </a:extLst>
            </p:cNvPr>
            <p:cNvSpPr/>
            <p:nvPr/>
          </p:nvSpPr>
          <p:spPr>
            <a:xfrm>
              <a:off x="6196821" y="2649999"/>
              <a:ext cx="1736189" cy="67524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Period 2</a:t>
              </a:r>
              <a:endParaRPr kumimoji="1" lang="zh-CN" altLang="en-US"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矩形 16">
              <a:extLst>
                <a:ext uri="{FF2B5EF4-FFF2-40B4-BE49-F238E27FC236}">
                  <a16:creationId xmlns:a16="http://schemas.microsoft.com/office/drawing/2014/main" id="{4D0743F5-D664-B644-AA7C-43B9A29DA82F}"/>
                </a:ext>
              </a:extLst>
            </p:cNvPr>
            <p:cNvSpPr/>
            <p:nvPr/>
          </p:nvSpPr>
          <p:spPr>
            <a:xfrm>
              <a:off x="8083065" y="2649998"/>
              <a:ext cx="1736189" cy="67524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Period 1</a:t>
              </a:r>
              <a:endParaRPr kumimoji="1" lang="zh-CN" altLang="en-US" sz="1950"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矩形 17">
              <a:extLst>
                <a:ext uri="{FF2B5EF4-FFF2-40B4-BE49-F238E27FC236}">
                  <a16:creationId xmlns:a16="http://schemas.microsoft.com/office/drawing/2014/main" id="{CD42FD66-3C03-1447-9E7A-F97899840317}"/>
                </a:ext>
              </a:extLst>
            </p:cNvPr>
            <p:cNvSpPr/>
            <p:nvPr/>
          </p:nvSpPr>
          <p:spPr>
            <a:xfrm>
              <a:off x="9819254" y="2649997"/>
              <a:ext cx="1736189" cy="67524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Period 2</a:t>
              </a:r>
              <a:endParaRPr kumimoji="1" lang="zh-CN" altLang="en-US"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8F7165CB-31A1-C143-A268-55052C5923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89773" l="3077" r="96154">
                        <a14:foregroundMark x1="20385" y1="10985" x2="20385" y2="10985"/>
                        <a14:foregroundMark x1="25385" y1="15530" x2="25385" y2="15530"/>
                        <a14:foregroundMark x1="28462" y1="30303" x2="28462" y2="30303"/>
                        <a14:foregroundMark x1="8077" y1="37879" x2="8077" y2="37879"/>
                        <a14:foregroundMark x1="3077" y1="40530" x2="3077" y2="40530"/>
                        <a14:foregroundMark x1="11923" y1="42424" x2="11923" y2="42424"/>
                        <a14:foregroundMark x1="55000" y1="10985" x2="55000" y2="10985"/>
                        <a14:foregroundMark x1="54231" y1="6818" x2="54231" y2="6818"/>
                        <a14:foregroundMark x1="55000" y1="4545" x2="55000" y2="4545"/>
                        <a14:foregroundMark x1="82692" y1="11364" x2="82692" y2="11364"/>
                        <a14:foregroundMark x1="88077" y1="10985" x2="88077" y2="10985"/>
                        <a14:foregroundMark x1="86923" y1="23485" x2="86923" y2="23485"/>
                        <a14:foregroundMark x1="93846" y1="36364" x2="93846" y2="36364"/>
                        <a14:foregroundMark x1="91154" y1="42424" x2="91154" y2="42424"/>
                        <a14:foregroundMark x1="96154" y1="38258" x2="96154" y2="38258"/>
                        <a14:foregroundMark x1="24231" y1="15530" x2="24231" y2="15530"/>
                        <a14:foregroundMark x1="20769" y1="15530" x2="20769" y2="15530"/>
                        <a14:foregroundMark x1="34615" y1="14773" x2="34615" y2="14773"/>
                        <a14:foregroundMark x1="21154" y1="9848" x2="21154" y2="9848"/>
                        <a14:foregroundMark x1="33846" y1="9470" x2="33846" y2="9470"/>
                        <a14:foregroundMark x1="18462" y1="9848" x2="18462" y2="9848"/>
                        <a14:foregroundMark x1="23462" y1="9470" x2="23462" y2="9470"/>
                        <a14:foregroundMark x1="26538" y1="10227" x2="26538" y2="10227"/>
                        <a14:foregroundMark x1="26154" y1="9470" x2="26154" y2="9470"/>
                        <a14:foregroundMark x1="74615" y1="18182" x2="74615" y2="18182"/>
                        <a14:foregroundMark x1="88846" y1="17045" x2="88846" y2="17045"/>
                        <a14:foregroundMark x1="76923" y1="16667" x2="76923" y2="16667"/>
                        <a14:foregroundMark x1="84231" y1="19697" x2="84231" y2="19697"/>
                        <a14:foregroundMark x1="94615" y1="19697" x2="94615" y2="19697"/>
                        <a14:foregroundMark x1="92308" y1="17045" x2="92308" y2="17045"/>
                        <a14:foregroundMark x1="32692" y1="13636" x2="32692" y2="13636"/>
                        <a14:backgroundMark x1="35000" y1="45833" x2="35000" y2="45833"/>
                        <a14:backgroundMark x1="38077" y1="52652" x2="38077" y2="52652"/>
                        <a14:backgroundMark x1="34615" y1="57576" x2="34615" y2="57576"/>
                        <a14:backgroundMark x1="36923" y1="53409" x2="36923" y2="53409"/>
                      </a14:backgroundRemoval>
                    </a14:imgEffect>
                  </a14:imgLayer>
                </a14:imgProps>
              </a:ext>
            </a:extLst>
          </a:blip>
          <a:stretch>
            <a:fillRect/>
          </a:stretch>
        </p:blipFill>
        <p:spPr>
          <a:xfrm>
            <a:off x="7232556" y="3697757"/>
            <a:ext cx="2021885" cy="2052992"/>
          </a:xfrm>
          <a:prstGeom prst="rect">
            <a:avLst/>
          </a:prstGeom>
        </p:spPr>
      </p:pic>
      <p:grpSp>
        <p:nvGrpSpPr>
          <p:cNvPr id="5" name="组合 4">
            <a:extLst>
              <a:ext uri="{FF2B5EF4-FFF2-40B4-BE49-F238E27FC236}">
                <a16:creationId xmlns:a16="http://schemas.microsoft.com/office/drawing/2014/main" id="{70D5A1EE-23B6-974D-BFFD-D20296BFB8EC}"/>
              </a:ext>
            </a:extLst>
          </p:cNvPr>
          <p:cNvGrpSpPr/>
          <p:nvPr/>
        </p:nvGrpSpPr>
        <p:grpSpPr>
          <a:xfrm>
            <a:off x="1447800" y="2752392"/>
            <a:ext cx="5784756" cy="1463196"/>
            <a:chOff x="1930399" y="3669856"/>
            <a:chExt cx="7713008" cy="1950929"/>
          </a:xfrm>
        </p:grpSpPr>
        <p:sp>
          <p:nvSpPr>
            <p:cNvPr id="30" name="文本框 29">
              <a:extLst>
                <a:ext uri="{FF2B5EF4-FFF2-40B4-BE49-F238E27FC236}">
                  <a16:creationId xmlns:a16="http://schemas.microsoft.com/office/drawing/2014/main" id="{54FD43E9-054F-244C-B7EE-E02978F97CA6}"/>
                </a:ext>
              </a:extLst>
            </p:cNvPr>
            <p:cNvSpPr txBox="1"/>
            <p:nvPr/>
          </p:nvSpPr>
          <p:spPr>
            <a:xfrm>
              <a:off x="1930399" y="4635899"/>
              <a:ext cx="2151903" cy="984886"/>
            </a:xfrm>
            <a:prstGeom prst="rect">
              <a:avLst/>
            </a:prstGeom>
            <a:solidFill>
              <a:schemeClr val="accent4">
                <a:lumMod val="60000"/>
                <a:lumOff val="40000"/>
              </a:schemeClr>
            </a:solidFill>
          </p:spPr>
          <p:txBody>
            <a:bodyPr wrap="square" rtlCol="0">
              <a:spAutoFit/>
            </a:bodyPr>
            <a:lstStyle/>
            <a:p>
              <a:pPr defTabSz="685800"/>
              <a:r>
                <a:rPr kumimoji="1" lang="en-US" altLang="zh-CN" sz="2100" b="1" dirty="0">
                  <a:solidFill>
                    <a:srgbClr val="FFC000">
                      <a:lumMod val="50000"/>
                    </a:srgbClr>
                  </a:solidFill>
                  <a:latin typeface="Times New Roman" panose="02020603050405020304" pitchFamily="18" charset="0"/>
                  <a:ea typeface="等线" panose="02010600030101010101" pitchFamily="2" charset="-122"/>
                  <a:cs typeface="Times New Roman" panose="02020603050405020304" pitchFamily="18" charset="0"/>
                </a:rPr>
                <a:t>University’s Principle</a:t>
              </a:r>
              <a:endParaRPr kumimoji="1" lang="zh-CN" altLang="en-US" sz="2100" b="1" dirty="0">
                <a:solidFill>
                  <a:srgbClr val="FFC000">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33" name="文本框 32">
              <a:extLst>
                <a:ext uri="{FF2B5EF4-FFF2-40B4-BE49-F238E27FC236}">
                  <a16:creationId xmlns:a16="http://schemas.microsoft.com/office/drawing/2014/main" id="{F9BC688A-691F-1B4A-A14E-6ED9AB535449}"/>
                </a:ext>
              </a:extLst>
            </p:cNvPr>
            <p:cNvSpPr txBox="1"/>
            <p:nvPr/>
          </p:nvSpPr>
          <p:spPr>
            <a:xfrm>
              <a:off x="7907216" y="4604336"/>
              <a:ext cx="1736191" cy="984886"/>
            </a:xfrm>
            <a:prstGeom prst="rect">
              <a:avLst/>
            </a:prstGeom>
            <a:solidFill>
              <a:schemeClr val="accent4">
                <a:lumMod val="60000"/>
                <a:lumOff val="40000"/>
              </a:schemeClr>
            </a:solidFill>
          </p:spPr>
          <p:txBody>
            <a:bodyPr wrap="square" rtlCol="0">
              <a:spAutoFit/>
            </a:bodyPr>
            <a:lstStyle/>
            <a:p>
              <a:pPr defTabSz="685800"/>
              <a:r>
                <a:rPr kumimoji="1" lang="en-US" altLang="zh-CN" sz="2100" b="1" dirty="0">
                  <a:solidFill>
                    <a:srgbClr val="FFC000">
                      <a:lumMod val="50000"/>
                    </a:srgbClr>
                  </a:solidFill>
                  <a:latin typeface="Times New Roman" panose="02020603050405020304" pitchFamily="18" charset="0"/>
                  <a:ea typeface="等线" panose="02010600030101010101" pitchFamily="2" charset="-122"/>
                  <a:cs typeface="Times New Roman" panose="02020603050405020304" pitchFamily="18" charset="0"/>
                </a:rPr>
                <a:t>Dual </a:t>
              </a:r>
            </a:p>
            <a:p>
              <a:pPr defTabSz="685800"/>
              <a:r>
                <a:rPr kumimoji="1" lang="en-US" altLang="zh-CN" sz="2100" b="1" dirty="0">
                  <a:solidFill>
                    <a:srgbClr val="FFC000">
                      <a:lumMod val="50000"/>
                    </a:srgbClr>
                  </a:solidFill>
                  <a:latin typeface="Times New Roman" panose="02020603050405020304" pitchFamily="18" charset="0"/>
                  <a:ea typeface="等线" panose="02010600030101010101" pitchFamily="2" charset="-122"/>
                  <a:cs typeface="Times New Roman" panose="02020603050405020304" pitchFamily="18" charset="0"/>
                </a:rPr>
                <a:t>Goal</a:t>
              </a:r>
              <a:endParaRPr kumimoji="1" lang="zh-CN" altLang="en-US" sz="2100" b="1" dirty="0">
                <a:solidFill>
                  <a:srgbClr val="FFC000">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43082AE1-3E62-8B4B-8C1E-96CAC581BDBD}"/>
                </a:ext>
              </a:extLst>
            </p:cNvPr>
            <p:cNvSpPr txBox="1"/>
            <p:nvPr/>
          </p:nvSpPr>
          <p:spPr>
            <a:xfrm>
              <a:off x="7242434" y="4741663"/>
              <a:ext cx="353455" cy="646331"/>
            </a:xfrm>
            <a:prstGeom prst="rect">
              <a:avLst/>
            </a:prstGeom>
            <a:noFill/>
          </p:spPr>
          <p:txBody>
            <a:bodyPr wrap="square" rtlCol="0">
              <a:spAutoFit/>
            </a:bodyPr>
            <a:lstStyle/>
            <a:p>
              <a:pPr defTabSz="685800"/>
              <a:r>
                <a:rPr kumimoji="1" lang="en-US" altLang="zh-CN" sz="2550" b="1" dirty="0">
                  <a:solidFill>
                    <a:srgbClr val="D4432D"/>
                  </a:solidFill>
                  <a:latin typeface="等线" panose="020F0502020204030204"/>
                  <a:ea typeface="等线" panose="02010600030101010101" pitchFamily="2" charset="-122"/>
                </a:rPr>
                <a:t>+</a:t>
              </a:r>
              <a:endParaRPr kumimoji="1" lang="zh-CN" altLang="en-US" sz="2550" b="1" dirty="0">
                <a:solidFill>
                  <a:srgbClr val="D4432D"/>
                </a:solidFill>
                <a:latin typeface="等线" panose="020F0502020204030204"/>
                <a:ea typeface="等线" panose="02010600030101010101" pitchFamily="2" charset="-122"/>
              </a:endParaRPr>
            </a:p>
          </p:txBody>
        </p:sp>
        <p:pic>
          <p:nvPicPr>
            <p:cNvPr id="52" name="图形 51" descr="指向右边的反手食指">
              <a:extLst>
                <a:ext uri="{FF2B5EF4-FFF2-40B4-BE49-F238E27FC236}">
                  <a16:creationId xmlns:a16="http://schemas.microsoft.com/office/drawing/2014/main" id="{130DD993-554B-3A48-898F-F57E899B4D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804935" y="3669856"/>
              <a:ext cx="757977" cy="757977"/>
            </a:xfrm>
            <a:prstGeom prst="rect">
              <a:avLst/>
            </a:prstGeom>
          </p:spPr>
        </p:pic>
        <p:sp>
          <p:nvSpPr>
            <p:cNvPr id="19" name="文本框 18">
              <a:extLst>
                <a:ext uri="{FF2B5EF4-FFF2-40B4-BE49-F238E27FC236}">
                  <a16:creationId xmlns:a16="http://schemas.microsoft.com/office/drawing/2014/main" id="{FD59757A-5B51-FC48-B353-DE2976599D9E}"/>
                </a:ext>
              </a:extLst>
            </p:cNvPr>
            <p:cNvSpPr txBox="1"/>
            <p:nvPr/>
          </p:nvSpPr>
          <p:spPr>
            <a:xfrm>
              <a:off x="5218790" y="4633930"/>
              <a:ext cx="1856567" cy="984886"/>
            </a:xfrm>
            <a:prstGeom prst="rect">
              <a:avLst/>
            </a:prstGeom>
            <a:solidFill>
              <a:schemeClr val="accent4">
                <a:lumMod val="60000"/>
                <a:lumOff val="40000"/>
              </a:schemeClr>
            </a:solidFill>
          </p:spPr>
          <p:txBody>
            <a:bodyPr wrap="square" rtlCol="0">
              <a:spAutoFit/>
            </a:bodyPr>
            <a:lstStyle/>
            <a:p>
              <a:pPr defTabSz="685800"/>
              <a:r>
                <a:rPr kumimoji="1" lang="en-US" altLang="zh-CN" sz="2100" b="1" dirty="0">
                  <a:solidFill>
                    <a:srgbClr val="FFC000">
                      <a:lumMod val="50000"/>
                    </a:srgbClr>
                  </a:solidFill>
                  <a:latin typeface="Times New Roman" panose="02020603050405020304" pitchFamily="18" charset="0"/>
                  <a:ea typeface="等线" panose="02010600030101010101" pitchFamily="2" charset="-122"/>
                  <a:cs typeface="Times New Roman" panose="02020603050405020304" pitchFamily="18" charset="0"/>
                </a:rPr>
                <a:t>Five-C Standards</a:t>
              </a:r>
              <a:endParaRPr kumimoji="1" lang="zh-CN" altLang="en-US" sz="2100" b="1" dirty="0">
                <a:solidFill>
                  <a:srgbClr val="FFC000">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E0361AC7-D186-9846-8064-2F4FA6E51470}"/>
                </a:ext>
              </a:extLst>
            </p:cNvPr>
            <p:cNvSpPr txBox="1"/>
            <p:nvPr/>
          </p:nvSpPr>
          <p:spPr>
            <a:xfrm>
              <a:off x="4343313" y="4741663"/>
              <a:ext cx="353455" cy="646331"/>
            </a:xfrm>
            <a:prstGeom prst="rect">
              <a:avLst/>
            </a:prstGeom>
            <a:noFill/>
          </p:spPr>
          <p:txBody>
            <a:bodyPr wrap="square" rtlCol="0">
              <a:spAutoFit/>
            </a:bodyPr>
            <a:lstStyle/>
            <a:p>
              <a:pPr defTabSz="685800"/>
              <a:r>
                <a:rPr kumimoji="1" lang="en-US" altLang="zh-CN" sz="2550" b="1" dirty="0">
                  <a:solidFill>
                    <a:srgbClr val="D4432D"/>
                  </a:solidFill>
                  <a:latin typeface="等线" panose="020F0502020204030204"/>
                  <a:ea typeface="等线" panose="02010600030101010101" pitchFamily="2" charset="-122"/>
                </a:rPr>
                <a:t>+</a:t>
              </a:r>
              <a:endParaRPr kumimoji="1" lang="zh-CN" altLang="en-US" sz="2550" b="1" dirty="0">
                <a:solidFill>
                  <a:srgbClr val="D4432D"/>
                </a:solidFill>
                <a:latin typeface="等线" panose="020F0502020204030204"/>
                <a:ea typeface="等线" panose="02010600030101010101" pitchFamily="2" charset="-122"/>
              </a:endParaRPr>
            </a:p>
          </p:txBody>
        </p:sp>
      </p:grpSp>
    </p:spTree>
    <p:extLst>
      <p:ext uri="{BB962C8B-B14F-4D97-AF65-F5344CB8AC3E}">
        <p14:creationId xmlns:p14="http://schemas.microsoft.com/office/powerpoint/2010/main" val="42823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2" name="标题 1">
            <a:extLst>
              <a:ext uri="{FF2B5EF4-FFF2-40B4-BE49-F238E27FC236}">
                <a16:creationId xmlns:a16="http://schemas.microsoft.com/office/drawing/2014/main" id="{43B6F9D1-A07E-EE4A-9D08-189BCF5754FE}"/>
              </a:ext>
            </a:extLst>
          </p:cNvPr>
          <p:cNvSpPr>
            <a:spLocks noGrp="1"/>
          </p:cNvSpPr>
          <p:nvPr>
            <p:ph type="title"/>
          </p:nvPr>
        </p:nvSpPr>
        <p:spPr>
          <a:xfrm>
            <a:off x="1167081" y="719706"/>
            <a:ext cx="1958373" cy="3345872"/>
          </a:xfrm>
        </p:spPr>
        <p:txBody>
          <a:bodyPr>
            <a:normAutofit/>
          </a:bodyPr>
          <a:lstStyle/>
          <a:p>
            <a:r>
              <a:rPr kumimoji="1" lang="en-US" altLang="zh-CN" sz="2700" b="1" dirty="0">
                <a:solidFill>
                  <a:srgbClr val="FFFFFF"/>
                </a:solidFill>
                <a:latin typeface="Georgia" panose="02040502050405020303" pitchFamily="18" charset="0"/>
                <a:ea typeface="+mn-ea"/>
              </a:rPr>
              <a:t>Session 2</a:t>
            </a:r>
            <a:br>
              <a:rPr kumimoji="1" lang="en-US" altLang="zh-CN" sz="2700" b="1" dirty="0">
                <a:solidFill>
                  <a:srgbClr val="FFFFFF"/>
                </a:solidFill>
                <a:latin typeface="Georgia" panose="02040502050405020303" pitchFamily="18" charset="0"/>
                <a:ea typeface="+mn-ea"/>
              </a:rPr>
            </a:br>
            <a:r>
              <a:rPr kumimoji="1" lang="en-US" altLang="zh-CN" sz="2700" b="1" dirty="0">
                <a:solidFill>
                  <a:srgbClr val="FFFFFF"/>
                </a:solidFill>
                <a:latin typeface="Georgia" panose="02040502050405020303" pitchFamily="18" charset="0"/>
                <a:ea typeface="+mn-ea"/>
              </a:rPr>
              <a:t>Demo Session:</a:t>
            </a:r>
            <a:endParaRPr kumimoji="1" lang="zh-CN" altLang="en-US" sz="2700" b="1" dirty="0">
              <a:solidFill>
                <a:srgbClr val="FFFFFF"/>
              </a:solidFill>
              <a:latin typeface="Georgia" panose="02040502050405020303" pitchFamily="18" charset="0"/>
              <a:ea typeface="+mn-e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等线" panose="020F0502020204030204"/>
            </a:endParaRPr>
          </a:p>
        </p:txBody>
      </p:sp>
      <p:pic>
        <p:nvPicPr>
          <p:cNvPr id="9" name="图片 8" descr="卡通人物&#10;&#10;描述已自动生成">
            <a:extLst>
              <a:ext uri="{FF2B5EF4-FFF2-40B4-BE49-F238E27FC236}">
                <a16:creationId xmlns:a16="http://schemas.microsoft.com/office/drawing/2014/main" id="{44CCE446-7205-C749-8C83-6A12F1F0574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32" b="98607" l="4000" r="97600">
                        <a14:foregroundMark x1="4000" y1="29102" x2="4000" y2="29102"/>
                        <a14:foregroundMark x1="15000" y1="17028" x2="15000" y2="17028"/>
                        <a14:foregroundMark x1="33000" y1="7276" x2="33000" y2="7276"/>
                        <a14:foregroundMark x1="30600" y1="2786" x2="30600" y2="2786"/>
                        <a14:foregroundMark x1="58800" y1="3406" x2="58800" y2="3406"/>
                        <a14:foregroundMark x1="83400" y1="16099" x2="83400" y2="16099"/>
                        <a14:foregroundMark x1="92600" y1="26006" x2="92600" y2="26006"/>
                        <a14:foregroundMark x1="97600" y1="26935" x2="97600" y2="26935"/>
                        <a14:foregroundMark x1="44800" y1="89474" x2="44800" y2="89474"/>
                        <a14:foregroundMark x1="43400" y1="92879" x2="43400" y2="92879"/>
                        <a14:foregroundMark x1="44000" y1="98607" x2="44000" y2="98607"/>
                      </a14:backgroundRemoval>
                    </a14:imgEffect>
                  </a14:imgLayer>
                </a14:imgProps>
              </a:ext>
            </a:extLst>
          </a:blip>
          <a:stretch>
            <a:fillRect/>
          </a:stretch>
        </p:blipFill>
        <p:spPr>
          <a:xfrm>
            <a:off x="183250" y="1738015"/>
            <a:ext cx="846784" cy="1094045"/>
          </a:xfrm>
          <a:prstGeom prst="rect">
            <a:avLst/>
          </a:prstGeom>
        </p:spPr>
      </p:pic>
      <p:cxnSp>
        <p:nvCxnSpPr>
          <p:cNvPr id="14" name="直线连接符 13">
            <a:extLst>
              <a:ext uri="{FF2B5EF4-FFF2-40B4-BE49-F238E27FC236}">
                <a16:creationId xmlns:a16="http://schemas.microsoft.com/office/drawing/2014/main" id="{CE15579D-05B8-B14F-AA2F-0B383C00F51E}"/>
              </a:ext>
            </a:extLst>
          </p:cNvPr>
          <p:cNvCxnSpPr>
            <a:cxnSpLocks/>
            <a:stCxn id="22" idx="0"/>
            <a:endCxn id="25" idx="4"/>
          </p:cNvCxnSpPr>
          <p:nvPr/>
        </p:nvCxnSpPr>
        <p:spPr>
          <a:xfrm flipH="1">
            <a:off x="3416860" y="941192"/>
            <a:ext cx="899" cy="2880108"/>
          </a:xfrm>
          <a:prstGeom prst="line">
            <a:avLst/>
          </a:prstGeom>
          <a:ln w="889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E6C1229-7920-5B42-8B4B-C3465A7B0F29}"/>
              </a:ext>
            </a:extLst>
          </p:cNvPr>
          <p:cNvSpPr txBox="1"/>
          <p:nvPr/>
        </p:nvSpPr>
        <p:spPr>
          <a:xfrm>
            <a:off x="3663111" y="867809"/>
            <a:ext cx="3743786" cy="392415"/>
          </a:xfrm>
          <a:prstGeom prst="rect">
            <a:avLst/>
          </a:prstGeom>
          <a:noFill/>
        </p:spPr>
        <p:txBody>
          <a:bodyPr wrap="square" rtlCol="0">
            <a:spAutoFit/>
          </a:bodyPr>
          <a:lstStyle/>
          <a:p>
            <a:pPr defTabSz="685800"/>
            <a:r>
              <a:rPr kumimoji="1" lang="en-US" altLang="zh-CN"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Tips for writing vivid dialogues</a:t>
            </a:r>
            <a:endParaRPr kumimoji="1" lang="zh-CN" altLang="en-US"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5576869B-7D1F-264B-AE32-B870B38C15F4}"/>
              </a:ext>
            </a:extLst>
          </p:cNvPr>
          <p:cNvSpPr txBox="1"/>
          <p:nvPr/>
        </p:nvSpPr>
        <p:spPr>
          <a:xfrm>
            <a:off x="3670468" y="1623774"/>
            <a:ext cx="4605718" cy="692497"/>
          </a:xfrm>
          <a:prstGeom prst="rect">
            <a:avLst/>
          </a:prstGeom>
          <a:noFill/>
        </p:spPr>
        <p:txBody>
          <a:bodyPr wrap="square" rtlCol="0">
            <a:spAutoFit/>
          </a:bodyPr>
          <a:lstStyle/>
          <a:p>
            <a:pPr defTabSz="685800"/>
            <a:r>
              <a:rPr kumimoji="1" lang="en-US" altLang="zh-CN"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Roles of dialogues in a narrative</a:t>
            </a:r>
            <a:r>
              <a:rPr kumimoji="1" lang="zh-CN" altLang="en-US"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and intercultural communication</a:t>
            </a:r>
          </a:p>
        </p:txBody>
      </p:sp>
      <p:sp>
        <p:nvSpPr>
          <p:cNvPr id="19" name="文本框 18">
            <a:extLst>
              <a:ext uri="{FF2B5EF4-FFF2-40B4-BE49-F238E27FC236}">
                <a16:creationId xmlns:a16="http://schemas.microsoft.com/office/drawing/2014/main" id="{CA91EDB6-45A8-ED4B-972C-BA501BC7421D}"/>
              </a:ext>
            </a:extLst>
          </p:cNvPr>
          <p:cNvSpPr txBox="1"/>
          <p:nvPr/>
        </p:nvSpPr>
        <p:spPr>
          <a:xfrm>
            <a:off x="3652247" y="2661586"/>
            <a:ext cx="4605718" cy="692497"/>
          </a:xfrm>
          <a:prstGeom prst="rect">
            <a:avLst/>
          </a:prstGeom>
          <a:noFill/>
        </p:spPr>
        <p:txBody>
          <a:bodyPr wrap="square" rtlCol="0">
            <a:spAutoFit/>
          </a:bodyPr>
          <a:lstStyle/>
          <a:p>
            <a:pPr defTabSz="685800"/>
            <a:r>
              <a:rPr kumimoji="1" lang="en-US" altLang="zh-CN"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Stereotypes of Chinese culture</a:t>
            </a:r>
          </a:p>
          <a:p>
            <a:pPr defTabSz="685800"/>
            <a:endParaRPr kumimoji="1" lang="zh-CN" altLang="en-US"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D9B2A284-6A45-7148-A86F-FDC8F3E4E983}"/>
              </a:ext>
            </a:extLst>
          </p:cNvPr>
          <p:cNvSpPr txBox="1"/>
          <p:nvPr/>
        </p:nvSpPr>
        <p:spPr>
          <a:xfrm>
            <a:off x="3635535" y="3505534"/>
            <a:ext cx="4886781" cy="392415"/>
          </a:xfrm>
          <a:prstGeom prst="rect">
            <a:avLst/>
          </a:prstGeom>
          <a:noFill/>
        </p:spPr>
        <p:txBody>
          <a:bodyPr wrap="square" rtlCol="0">
            <a:spAutoFit/>
          </a:bodyPr>
          <a:lstStyle/>
          <a:p>
            <a:pPr defTabSz="685800"/>
            <a:r>
              <a:rPr kumimoji="1" lang="en-US" altLang="zh-CN"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Significance of constructive dialogue</a:t>
            </a:r>
          </a:p>
        </p:txBody>
      </p:sp>
      <p:sp>
        <p:nvSpPr>
          <p:cNvPr id="22" name="椭圆 21">
            <a:extLst>
              <a:ext uri="{FF2B5EF4-FFF2-40B4-BE49-F238E27FC236}">
                <a16:creationId xmlns:a16="http://schemas.microsoft.com/office/drawing/2014/main" id="{87F773F1-6EB4-6D4A-9C71-C8C45057B3EE}"/>
              </a:ext>
            </a:extLst>
          </p:cNvPr>
          <p:cNvSpPr/>
          <p:nvPr/>
        </p:nvSpPr>
        <p:spPr>
          <a:xfrm>
            <a:off x="3299716" y="941191"/>
            <a:ext cx="236084" cy="21360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a:solidFill>
                <a:prstClr val="white"/>
              </a:solidFill>
              <a:latin typeface="等线" panose="020F0502020204030204"/>
              <a:ea typeface="等线" panose="02010600030101010101" pitchFamily="2" charset="-122"/>
            </a:endParaRPr>
          </a:p>
        </p:txBody>
      </p:sp>
      <p:sp>
        <p:nvSpPr>
          <p:cNvPr id="23" name="椭圆 22">
            <a:extLst>
              <a:ext uri="{FF2B5EF4-FFF2-40B4-BE49-F238E27FC236}">
                <a16:creationId xmlns:a16="http://schemas.microsoft.com/office/drawing/2014/main" id="{994D321B-B155-6540-9224-9DE25E195A7C}"/>
              </a:ext>
            </a:extLst>
          </p:cNvPr>
          <p:cNvSpPr/>
          <p:nvPr/>
        </p:nvSpPr>
        <p:spPr>
          <a:xfrm>
            <a:off x="3298817" y="1848776"/>
            <a:ext cx="236084" cy="21360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a:solidFill>
                <a:prstClr val="white"/>
              </a:solidFill>
              <a:latin typeface="等线" panose="020F0502020204030204"/>
              <a:ea typeface="等线" panose="02010600030101010101" pitchFamily="2" charset="-122"/>
            </a:endParaRPr>
          </a:p>
        </p:txBody>
      </p:sp>
      <p:sp>
        <p:nvSpPr>
          <p:cNvPr id="24" name="椭圆 23">
            <a:extLst>
              <a:ext uri="{FF2B5EF4-FFF2-40B4-BE49-F238E27FC236}">
                <a16:creationId xmlns:a16="http://schemas.microsoft.com/office/drawing/2014/main" id="{ABB8998B-D645-034C-817A-6D05C54F7C8E}"/>
              </a:ext>
            </a:extLst>
          </p:cNvPr>
          <p:cNvSpPr/>
          <p:nvPr/>
        </p:nvSpPr>
        <p:spPr>
          <a:xfrm>
            <a:off x="3307510" y="2729301"/>
            <a:ext cx="215220" cy="21360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dirty="0">
              <a:solidFill>
                <a:prstClr val="white"/>
              </a:solidFill>
              <a:latin typeface="等线" panose="020F0502020204030204"/>
              <a:ea typeface="等线" panose="02010600030101010101" pitchFamily="2" charset="-122"/>
            </a:endParaRPr>
          </a:p>
        </p:txBody>
      </p:sp>
      <p:sp>
        <p:nvSpPr>
          <p:cNvPr id="25" name="椭圆 24">
            <a:extLst>
              <a:ext uri="{FF2B5EF4-FFF2-40B4-BE49-F238E27FC236}">
                <a16:creationId xmlns:a16="http://schemas.microsoft.com/office/drawing/2014/main" id="{9DE0211D-5E61-E44B-97B1-23C31F21A1CB}"/>
              </a:ext>
            </a:extLst>
          </p:cNvPr>
          <p:cNvSpPr/>
          <p:nvPr/>
        </p:nvSpPr>
        <p:spPr>
          <a:xfrm>
            <a:off x="3298817" y="3607692"/>
            <a:ext cx="236084" cy="21360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dirty="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6358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41DAD2-8F70-4C42-873C-E8F5AC4F1353}"/>
              </a:ext>
            </a:extLst>
          </p:cNvPr>
          <p:cNvSpPr>
            <a:spLocks noGrp="1"/>
          </p:cNvSpPr>
          <p:nvPr>
            <p:ph type="title"/>
          </p:nvPr>
        </p:nvSpPr>
        <p:spPr>
          <a:xfrm>
            <a:off x="516531" y="512920"/>
            <a:ext cx="7886700" cy="994172"/>
          </a:xfrm>
        </p:spPr>
        <p:txBody>
          <a:bodyPr>
            <a:normAutofit/>
          </a:bodyPr>
          <a:lstStyle/>
          <a:p>
            <a:r>
              <a:rPr kumimoji="1" lang="en-US" altLang="zh-CN" sz="2700" b="1" dirty="0">
                <a:solidFill>
                  <a:srgbClr val="D4432D"/>
                </a:solidFill>
                <a:latin typeface="Georgia" panose="02040502050405020303" pitchFamily="18" charset="0"/>
              </a:rPr>
              <a:t>3. Highlights and Innovations</a:t>
            </a:r>
            <a:endParaRPr kumimoji="1" lang="zh-CN" altLang="en-US" sz="2700" b="1" dirty="0">
              <a:solidFill>
                <a:srgbClr val="D4432D"/>
              </a:solidFill>
              <a:latin typeface="Georgia" panose="02040502050405020303" pitchFamily="18" charset="0"/>
            </a:endParaRPr>
          </a:p>
        </p:txBody>
      </p:sp>
      <p:sp>
        <p:nvSpPr>
          <p:cNvPr id="3" name="内容占位符 2">
            <a:extLst>
              <a:ext uri="{FF2B5EF4-FFF2-40B4-BE49-F238E27FC236}">
                <a16:creationId xmlns:a16="http://schemas.microsoft.com/office/drawing/2014/main" id="{0087664C-B743-BC40-89E5-6D15984DE042}"/>
              </a:ext>
            </a:extLst>
          </p:cNvPr>
          <p:cNvSpPr>
            <a:spLocks noGrp="1"/>
          </p:cNvSpPr>
          <p:nvPr>
            <p:ph idx="1"/>
          </p:nvPr>
        </p:nvSpPr>
        <p:spPr>
          <a:xfrm>
            <a:off x="740769" y="1500187"/>
            <a:ext cx="8477372" cy="3263504"/>
          </a:xfrm>
        </p:spPr>
        <p:txBody>
          <a:bodyPr>
            <a:normAutofit/>
          </a:bodyPr>
          <a:lstStyle/>
          <a:p>
            <a:pPr>
              <a:lnSpc>
                <a:spcPct val="150000"/>
              </a:lnSpc>
              <a:buFont typeface="Wingdings" pitchFamily="2" charset="2"/>
              <a:buChar char="Ø"/>
            </a:pPr>
            <a:r>
              <a:rPr kumimoji="1" lang="en-US" altLang="zh-CN" b="1" dirty="0">
                <a:solidFill>
                  <a:schemeClr val="tx1">
                    <a:lumMod val="75000"/>
                    <a:lumOff val="25000"/>
                  </a:schemeClr>
                </a:solidFill>
                <a:latin typeface="Times New Roman" panose="02020603050405020304" pitchFamily="18" charset="0"/>
                <a:cs typeface="Times New Roman" panose="02020603050405020304" pitchFamily="18" charset="0"/>
              </a:rPr>
              <a:t>Pedagogical theory: Five-C standards</a:t>
            </a:r>
          </a:p>
          <a:p>
            <a:pPr>
              <a:lnSpc>
                <a:spcPct val="150000"/>
              </a:lnSpc>
              <a:buFont typeface="Wingdings" pitchFamily="2" charset="2"/>
              <a:buChar char="Ø"/>
            </a:pPr>
            <a:r>
              <a:rPr kumimoji="1" lang="en-US" altLang="zh-CN" b="1" dirty="0">
                <a:solidFill>
                  <a:schemeClr val="tx1">
                    <a:lumMod val="75000"/>
                    <a:lumOff val="25000"/>
                  </a:schemeClr>
                </a:solidFill>
                <a:latin typeface="Times New Roman" panose="02020603050405020304" pitchFamily="18" charset="0"/>
                <a:cs typeface="Times New Roman" panose="02020603050405020304" pitchFamily="18" charset="0"/>
              </a:rPr>
              <a:t>Blended teaching mode: online courses &amp; classroom activities</a:t>
            </a:r>
          </a:p>
          <a:p>
            <a:pPr>
              <a:lnSpc>
                <a:spcPct val="150000"/>
              </a:lnSpc>
              <a:buFont typeface="Wingdings" pitchFamily="2" charset="2"/>
              <a:buChar char="Ø"/>
            </a:pPr>
            <a:r>
              <a:rPr kumimoji="1" lang="en-US" altLang="zh-CN" b="1" dirty="0">
                <a:solidFill>
                  <a:schemeClr val="tx1">
                    <a:lumMod val="75000"/>
                    <a:lumOff val="25000"/>
                  </a:schemeClr>
                </a:solidFill>
                <a:latin typeface="Times New Roman" panose="02020603050405020304" pitchFamily="18" charset="0"/>
                <a:cs typeface="Times New Roman" panose="02020603050405020304" pitchFamily="18" charset="0"/>
              </a:rPr>
              <a:t>Dual principle: language training &amp; moral education </a:t>
            </a:r>
          </a:p>
          <a:p>
            <a:endParaRPr kumimoji="1" lang="en-US" altLang="zh-CN" dirty="0">
              <a:latin typeface="Times New Roman" panose="02020603050405020304" pitchFamily="18" charset="0"/>
              <a:cs typeface="Times New Roman" panose="02020603050405020304" pitchFamily="18" charset="0"/>
            </a:endParaRPr>
          </a:p>
          <a:p>
            <a:pPr marL="0" indent="0" algn="ctr">
              <a:buNone/>
            </a:pPr>
            <a:endParaRPr lang="en-US" altLang="zh-CN" b="1"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ctr">
              <a:buNone/>
            </a:pPr>
            <a:endParaRPr kumimoji="1"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5" name="图片 4" descr="图片包含 游戏机&#10;&#10;描述已自动生成">
            <a:extLst>
              <a:ext uri="{FF2B5EF4-FFF2-40B4-BE49-F238E27FC236}">
                <a16:creationId xmlns:a16="http://schemas.microsoft.com/office/drawing/2014/main" id="{6C048BEF-9414-E34B-B363-9CE66D82B9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8333" y1="34167" x2="68333" y2="34167"/>
                        <a14:foregroundMark x1="86111" y1="23889" x2="86111" y2="23889"/>
                        <a14:foregroundMark x1="81111" y1="13056" x2="81111" y2="13056"/>
                        <a14:foregroundMark x1="70833" y1="21667" x2="70833" y2="21667"/>
                        <a14:foregroundMark x1="64444" y1="13056" x2="64444" y2="13056"/>
                        <a14:foregroundMark x1="60000" y1="25000" x2="60000" y2="25000"/>
                        <a14:foregroundMark x1="21667" y1="22222" x2="21667" y2="22222"/>
                        <a14:foregroundMark x1="26667" y1="18333" x2="26667" y2="18333"/>
                        <a14:foregroundMark x1="20000" y1="19444" x2="20000" y2="19444"/>
                        <a14:foregroundMark x1="18333" y1="26389" x2="18333" y2="26389"/>
                        <a14:foregroundMark x1="15833" y1="23889" x2="15833" y2="23889"/>
                        <a14:foregroundMark x1="13056" y1="30278" x2="13056" y2="30278"/>
                        <a14:foregroundMark x1="11389" y1="28056" x2="11389" y2="28056"/>
                        <a14:foregroundMark x1="43333" y1="62222" x2="43333" y2="62222"/>
                        <a14:foregroundMark x1="43889" y1="61111" x2="43889" y2="61111"/>
                        <a14:foregroundMark x1="46111" y1="62222" x2="46111" y2="62222"/>
                        <a14:foregroundMark x1="44444" y1="53056" x2="44444" y2="53056"/>
                        <a14:foregroundMark x1="56944" y1="20556" x2="56944" y2="20556"/>
                        <a14:foregroundMark x1="58889" y1="21667" x2="58889" y2="21667"/>
                      </a14:backgroundRemoval>
                    </a14:imgEffect>
                  </a14:imgLayer>
                </a14:imgProps>
              </a:ext>
            </a:extLst>
          </a:blip>
          <a:stretch>
            <a:fillRect/>
          </a:stretch>
        </p:blipFill>
        <p:spPr>
          <a:xfrm>
            <a:off x="6408524" y="543038"/>
            <a:ext cx="1468524" cy="1468524"/>
          </a:xfrm>
          <a:prstGeom prst="rect">
            <a:avLst/>
          </a:prstGeom>
        </p:spPr>
      </p:pic>
      <p:grpSp>
        <p:nvGrpSpPr>
          <p:cNvPr id="10" name="组合 9">
            <a:extLst>
              <a:ext uri="{FF2B5EF4-FFF2-40B4-BE49-F238E27FC236}">
                <a16:creationId xmlns:a16="http://schemas.microsoft.com/office/drawing/2014/main" id="{634E3ADA-7876-7145-9552-2FF71AFFB459}"/>
              </a:ext>
            </a:extLst>
          </p:cNvPr>
          <p:cNvGrpSpPr/>
          <p:nvPr/>
        </p:nvGrpSpPr>
        <p:grpSpPr>
          <a:xfrm>
            <a:off x="2382765" y="3451621"/>
            <a:ext cx="5313679" cy="946390"/>
            <a:chOff x="3177019" y="4602161"/>
            <a:chExt cx="7084905" cy="1261853"/>
          </a:xfrm>
        </p:grpSpPr>
        <p:sp>
          <p:nvSpPr>
            <p:cNvPr id="6" name="矩形 5">
              <a:extLst>
                <a:ext uri="{FF2B5EF4-FFF2-40B4-BE49-F238E27FC236}">
                  <a16:creationId xmlns:a16="http://schemas.microsoft.com/office/drawing/2014/main" id="{9D8EB325-3366-014F-B16C-B0AB17EF3F0F}"/>
                </a:ext>
              </a:extLst>
            </p:cNvPr>
            <p:cNvSpPr/>
            <p:nvPr/>
          </p:nvSpPr>
          <p:spPr>
            <a:xfrm>
              <a:off x="3753184" y="4602161"/>
              <a:ext cx="4386648" cy="42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characterizing in narration </a:t>
              </a:r>
              <a:endParaRPr kumimoji="1" lang="zh-CN" altLang="en-US"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98B7CAB-4B74-EF49-9F34-A03384F424DD}"/>
                </a:ext>
              </a:extLst>
            </p:cNvPr>
            <p:cNvSpPr/>
            <p:nvPr/>
          </p:nvSpPr>
          <p:spPr>
            <a:xfrm>
              <a:off x="3753184" y="5443884"/>
              <a:ext cx="6508740" cy="42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en-US" altLang="zh-CN"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constructing positive intercultural relations</a:t>
              </a:r>
              <a:endParaRPr kumimoji="1" lang="zh-CN" altLang="en-US" sz="195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9" name="直线箭头连接符 8">
              <a:extLst>
                <a:ext uri="{FF2B5EF4-FFF2-40B4-BE49-F238E27FC236}">
                  <a16:creationId xmlns:a16="http://schemas.microsoft.com/office/drawing/2014/main" id="{1107A288-0D26-B345-B3E3-35BD0EEBB9AE}"/>
                </a:ext>
              </a:extLst>
            </p:cNvPr>
            <p:cNvCxnSpPr>
              <a:cxnSpLocks/>
            </p:cNvCxnSpPr>
            <p:nvPr/>
          </p:nvCxnSpPr>
          <p:spPr>
            <a:xfrm flipV="1">
              <a:off x="3177019" y="4746972"/>
              <a:ext cx="367297" cy="454749"/>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线箭头连接符 10">
              <a:extLst>
                <a:ext uri="{FF2B5EF4-FFF2-40B4-BE49-F238E27FC236}">
                  <a16:creationId xmlns:a16="http://schemas.microsoft.com/office/drawing/2014/main" id="{3C271D56-77E1-8742-9DAF-7A1B85938CBB}"/>
                </a:ext>
              </a:extLst>
            </p:cNvPr>
            <p:cNvCxnSpPr>
              <a:cxnSpLocks/>
            </p:cNvCxnSpPr>
            <p:nvPr/>
          </p:nvCxnSpPr>
          <p:spPr>
            <a:xfrm>
              <a:off x="3180865" y="5200229"/>
              <a:ext cx="333140" cy="440205"/>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7" name="文本框 6">
            <a:extLst>
              <a:ext uri="{FF2B5EF4-FFF2-40B4-BE49-F238E27FC236}">
                <a16:creationId xmlns:a16="http://schemas.microsoft.com/office/drawing/2014/main" id="{027AF0F7-B503-AB41-84F1-A4D76E180D10}"/>
              </a:ext>
            </a:extLst>
          </p:cNvPr>
          <p:cNvSpPr txBox="1"/>
          <p:nvPr/>
        </p:nvSpPr>
        <p:spPr>
          <a:xfrm>
            <a:off x="1058252" y="3560229"/>
            <a:ext cx="2095650" cy="738664"/>
          </a:xfrm>
          <a:prstGeom prst="rect">
            <a:avLst/>
          </a:prstGeom>
          <a:noFill/>
        </p:spPr>
        <p:txBody>
          <a:bodyPr wrap="square" rtlCol="0">
            <a:spAutoFit/>
          </a:bodyPr>
          <a:lstStyle/>
          <a:p>
            <a:pPr defTabSz="685800"/>
            <a:r>
              <a:rPr kumimoji="1" lang="en-US" altLang="zh-CN" sz="2100" b="1" dirty="0">
                <a:solidFill>
                  <a:srgbClr val="FFC000">
                    <a:lumMod val="75000"/>
                  </a:srgbClr>
                </a:solidFill>
                <a:latin typeface="Times New Roman" panose="02020603050405020304" pitchFamily="18" charset="0"/>
                <a:ea typeface="等线" panose="02010600030101010101" pitchFamily="2" charset="-122"/>
                <a:cs typeface="Times New Roman" panose="02020603050405020304" pitchFamily="18" charset="0"/>
              </a:rPr>
              <a:t>Effective Dialogues</a:t>
            </a:r>
            <a:endParaRPr kumimoji="1" lang="zh-CN" altLang="en-US" sz="2100" b="1" dirty="0">
              <a:solidFill>
                <a:srgbClr val="FFC000">
                  <a:lumMod val="75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417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514C8-6E2C-1B4A-B15E-8D25E2840AA2}"/>
              </a:ext>
            </a:extLst>
          </p:cNvPr>
          <p:cNvSpPr>
            <a:spLocks noGrp="1"/>
          </p:cNvSpPr>
          <p:nvPr>
            <p:ph type="title"/>
          </p:nvPr>
        </p:nvSpPr>
        <p:spPr/>
        <p:txBody>
          <a:bodyPr/>
          <a:lstStyle/>
          <a:p>
            <a:r>
              <a:rPr kumimoji="1" lang="en-US" altLang="zh-CN" b="1" dirty="0">
                <a:solidFill>
                  <a:srgbClr val="D4432D"/>
                </a:solidFill>
                <a:latin typeface="Georgia" panose="02040502050405020303" pitchFamily="18" charset="0"/>
                <a:ea typeface="+mn-ea"/>
              </a:rPr>
              <a:t>References</a:t>
            </a:r>
            <a:endParaRPr kumimoji="1" lang="zh-CN" altLang="en-US" b="1" dirty="0">
              <a:solidFill>
                <a:srgbClr val="D4432D"/>
              </a:solidFill>
              <a:latin typeface="Georgia" panose="02040502050405020303" pitchFamily="18" charset="0"/>
              <a:ea typeface="+mn-ea"/>
            </a:endParaRPr>
          </a:p>
        </p:txBody>
      </p:sp>
      <p:sp>
        <p:nvSpPr>
          <p:cNvPr id="3" name="内容占位符 2">
            <a:extLst>
              <a:ext uri="{FF2B5EF4-FFF2-40B4-BE49-F238E27FC236}">
                <a16:creationId xmlns:a16="http://schemas.microsoft.com/office/drawing/2014/main" id="{9F74FD4D-B0B4-ED4A-93F9-40795CBEF325}"/>
              </a:ext>
            </a:extLst>
          </p:cNvPr>
          <p:cNvSpPr>
            <a:spLocks noGrp="1"/>
          </p:cNvSpPr>
          <p:nvPr>
            <p:ph idx="1"/>
          </p:nvPr>
        </p:nvSpPr>
        <p:spPr>
          <a:xfrm>
            <a:off x="452566" y="1268016"/>
            <a:ext cx="8505037" cy="3263504"/>
          </a:xfrm>
        </p:spPr>
        <p:txBody>
          <a:bodyPr>
            <a:noAutofit/>
          </a:bodyPr>
          <a:lstStyle/>
          <a:p>
            <a:pPr>
              <a:lnSpc>
                <a:spcPct val="100000"/>
              </a:lnSpc>
            </a:pPr>
            <a:r>
              <a:rPr lang="en" altLang="zh-CN" sz="1500" dirty="0">
                <a:solidFill>
                  <a:schemeClr val="tx1">
                    <a:lumMod val="75000"/>
                    <a:lumOff val="25000"/>
                  </a:schemeClr>
                </a:solidFill>
                <a:latin typeface="SimSun" panose="02010600030101010101" pitchFamily="2" charset="-122"/>
                <a:ea typeface="SimSun" panose="02010600030101010101" pitchFamily="2" charset="-122"/>
              </a:rPr>
              <a:t>[1] </a:t>
            </a:r>
            <a:r>
              <a:rPr lang="en" altLang="zh-CN" sz="1500" dirty="0">
                <a:solidFill>
                  <a:schemeClr val="tx1">
                    <a:lumMod val="75000"/>
                    <a:lumOff val="25000"/>
                  </a:schemeClr>
                </a:solidFill>
                <a:latin typeface="Times New Roman" panose="02020603050405020304" pitchFamily="18" charset="0"/>
                <a:ea typeface="SimSun" panose="02010600030101010101" pitchFamily="2" charset="-122"/>
                <a:cs typeface="Times New Roman" panose="02020603050405020304" pitchFamily="18" charset="0"/>
              </a:rPr>
              <a:t>American Council on the Teaching of Foreign Languages (ACTFL). </a:t>
            </a:r>
            <a:r>
              <a:rPr lang="en" altLang="zh-CN" sz="1500" i="1" dirty="0">
                <a:solidFill>
                  <a:schemeClr val="tx1">
                    <a:lumMod val="75000"/>
                    <a:lumOff val="25000"/>
                  </a:schemeClr>
                </a:solidFill>
                <a:latin typeface="Times New Roman" panose="02020603050405020304" pitchFamily="18" charset="0"/>
                <a:ea typeface="SimSun" panose="02010600030101010101" pitchFamily="2" charset="-122"/>
                <a:cs typeface="Times New Roman" panose="02020603050405020304" pitchFamily="18" charset="0"/>
              </a:rPr>
              <a:t>Standards for Foreign Language Learning: Preparing for the 21st Century</a:t>
            </a:r>
            <a:r>
              <a:rPr lang="en" altLang="zh-CN" sz="1500" dirty="0">
                <a:solidFill>
                  <a:schemeClr val="tx1">
                    <a:lumMod val="75000"/>
                    <a:lumOff val="25000"/>
                  </a:schemeClr>
                </a:solidFill>
                <a:latin typeface="Times New Roman" panose="02020603050405020304" pitchFamily="18" charset="0"/>
                <a:ea typeface="SimSun" panose="02010600030101010101" pitchFamily="2" charset="-122"/>
                <a:cs typeface="Times New Roman" panose="02020603050405020304" pitchFamily="18" charset="0"/>
              </a:rPr>
              <a:t> [S]. Kansas: Allen Press, </a:t>
            </a:r>
            <a:r>
              <a:rPr lang="en" altLang="zh-CN" sz="1500" dirty="0">
                <a:solidFill>
                  <a:schemeClr val="tx1">
                    <a:lumMod val="75000"/>
                    <a:lumOff val="25000"/>
                  </a:schemeClr>
                </a:solidFill>
                <a:latin typeface="SimSun" panose="02010600030101010101" pitchFamily="2" charset="-122"/>
                <a:ea typeface="SimSun" panose="02010600030101010101" pitchFamily="2" charset="-122"/>
              </a:rPr>
              <a:t>1996. </a:t>
            </a:r>
          </a:p>
          <a:p>
            <a:pPr>
              <a:lnSpc>
                <a:spcPct val="100000"/>
              </a:lnSpc>
            </a:pPr>
            <a:r>
              <a:rPr lang="en" altLang="zh-CN" sz="1500" dirty="0">
                <a:solidFill>
                  <a:schemeClr val="tx1">
                    <a:lumMod val="75000"/>
                    <a:lumOff val="25000"/>
                  </a:schemeClr>
                </a:solidFill>
                <a:latin typeface="SimSun" panose="02010600030101010101" pitchFamily="2" charset="-122"/>
                <a:ea typeface="SimSun" panose="02010600030101010101" pitchFamily="2" charset="-122"/>
              </a:rPr>
              <a:t>[2]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多元智能理论视角下“大学英语”教学评价体系的构建</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a:t>
            </a:r>
            <a:r>
              <a:rPr lang="en" altLang="zh-CN" sz="1500" dirty="0">
                <a:solidFill>
                  <a:schemeClr val="tx1">
                    <a:lumMod val="75000"/>
                    <a:lumOff val="25000"/>
                  </a:schemeClr>
                </a:solidFill>
                <a:latin typeface="SimSun" panose="02010600030101010101" pitchFamily="2" charset="-122"/>
                <a:ea typeface="SimSun" panose="02010600030101010101" pitchFamily="2" charset="-122"/>
              </a:rPr>
              <a:t>J].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淮海工学院学报 </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人文社会科学版</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 2019, (17): 135-137. </a:t>
            </a:r>
          </a:p>
          <a:p>
            <a:pPr>
              <a:lnSpc>
                <a:spcPct val="100000"/>
              </a:lnSpc>
            </a:pP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[4]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借鉴美国多元教学评价探讨大学英语多元评价体系</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a:t>
            </a:r>
            <a:r>
              <a:rPr lang="en" altLang="zh-CN" sz="1500" dirty="0">
                <a:solidFill>
                  <a:schemeClr val="tx1">
                    <a:lumMod val="75000"/>
                    <a:lumOff val="25000"/>
                  </a:schemeClr>
                </a:solidFill>
                <a:latin typeface="SimSun" panose="02010600030101010101" pitchFamily="2" charset="-122"/>
                <a:ea typeface="SimSun" panose="02010600030101010101" pitchFamily="2" charset="-122"/>
              </a:rPr>
              <a:t>J].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高教论坛</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 2016, (5): 122-128. </a:t>
            </a:r>
          </a:p>
          <a:p>
            <a:pPr>
              <a:lnSpc>
                <a:spcPct val="100000"/>
              </a:lnSpc>
            </a:pP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[5] </a:t>
            </a:r>
            <a:r>
              <a:rPr lang="en-US" altLang="zh-CN" sz="1500" dirty="0">
                <a:solidFill>
                  <a:schemeClr val="tx1">
                    <a:lumMod val="75000"/>
                    <a:lumOff val="25000"/>
                  </a:schemeClr>
                </a:solidFill>
                <a:latin typeface="Times New Roman" panose="02020603050405020304" pitchFamily="18" charset="0"/>
                <a:ea typeface="SimSun" panose="02010600030101010101" pitchFamily="2" charset="-122"/>
                <a:cs typeface="Times New Roman" panose="02020603050405020304" pitchFamily="18" charset="0"/>
              </a:rPr>
              <a:t>Why Culture Counts</a:t>
            </a:r>
            <a:r>
              <a:rPr lang="en-US" altLang="zh-CN" sz="1500" i="1" dirty="0">
                <a:solidFill>
                  <a:schemeClr val="tx1">
                    <a:lumMod val="75000"/>
                    <a:lumOff val="25000"/>
                  </a:schemeClr>
                </a:solidFill>
                <a:latin typeface="Times New Roman" panose="02020603050405020304" pitchFamily="18" charset="0"/>
                <a:ea typeface="SimSun" panose="02010600030101010101" pitchFamily="2" charset="-122"/>
                <a:cs typeface="Times New Roman" panose="02020603050405020304" pitchFamily="18" charset="0"/>
              </a:rPr>
              <a:t>, New Horizon College English 4, </a:t>
            </a:r>
            <a:r>
              <a:rPr lang="en-US" altLang="zh-CN" sz="1500" dirty="0">
                <a:solidFill>
                  <a:schemeClr val="tx1">
                    <a:lumMod val="75000"/>
                    <a:lumOff val="25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zh-CN" altLang="zh-CN" sz="1500" dirty="0">
                <a:solidFill>
                  <a:schemeClr val="tx1">
                    <a:lumMod val="75000"/>
                    <a:lumOff val="25000"/>
                  </a:schemeClr>
                </a:solidFill>
                <a:latin typeface="SimSun" panose="02010600030101010101" pitchFamily="2" charset="-122"/>
                <a:ea typeface="SimSun" panose="02010600030101010101" pitchFamily="2" charset="-122"/>
              </a:rPr>
              <a:t>郑树棠</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 2015. </a:t>
            </a:r>
            <a:endParaRPr lang="zh-CN" altLang="en-US" sz="1500" dirty="0">
              <a:solidFill>
                <a:schemeClr val="tx1">
                  <a:lumMod val="75000"/>
                  <a:lumOff val="25000"/>
                </a:schemeClr>
              </a:solidFill>
              <a:latin typeface="SimSun" panose="02010600030101010101" pitchFamily="2" charset="-122"/>
              <a:ea typeface="SimSun" panose="02010600030101010101" pitchFamily="2" charset="-122"/>
            </a:endParaRPr>
          </a:p>
          <a:p>
            <a:pPr>
              <a:lnSpc>
                <a:spcPct val="100000"/>
              </a:lnSpc>
            </a:pP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[5]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唐建福</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美国 </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5</a:t>
            </a:r>
            <a:r>
              <a:rPr lang="en" altLang="zh-CN" sz="1500" dirty="0">
                <a:solidFill>
                  <a:schemeClr val="tx1">
                    <a:lumMod val="75000"/>
                    <a:lumOff val="25000"/>
                  </a:schemeClr>
                </a:solidFill>
                <a:latin typeface="SimSun" panose="02010600030101010101" pitchFamily="2" charset="-122"/>
                <a:ea typeface="SimSun" panose="02010600030101010101" pitchFamily="2" charset="-122"/>
              </a:rPr>
              <a:t>C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标准下综合英语教学设计研究</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a:t>
            </a:r>
            <a:r>
              <a:rPr lang="en" altLang="zh-CN" sz="1500" dirty="0">
                <a:solidFill>
                  <a:schemeClr val="tx1">
                    <a:lumMod val="75000"/>
                    <a:lumOff val="25000"/>
                  </a:schemeClr>
                </a:solidFill>
                <a:latin typeface="SimSun" panose="02010600030101010101" pitchFamily="2" charset="-122"/>
                <a:ea typeface="SimSun" panose="02010600030101010101" pitchFamily="2" charset="-122"/>
              </a:rPr>
              <a:t>J].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江苏外语教学研究</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 2016, (2): 4-6. </a:t>
            </a:r>
            <a:endParaRPr lang="zh-CN" altLang="en-US" sz="1500" dirty="0">
              <a:solidFill>
                <a:schemeClr val="tx1">
                  <a:lumMod val="75000"/>
                  <a:lumOff val="25000"/>
                </a:schemeClr>
              </a:solidFill>
              <a:latin typeface="SimSun" panose="02010600030101010101" pitchFamily="2" charset="-122"/>
              <a:ea typeface="SimSun" panose="02010600030101010101" pitchFamily="2" charset="-122"/>
            </a:endParaRPr>
          </a:p>
          <a:p>
            <a:pPr>
              <a:lnSpc>
                <a:spcPct val="100000"/>
              </a:lnSpc>
            </a:pP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[6]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王宁</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刘晓琳</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张建丽</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基于“</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5</a:t>
            </a:r>
            <a:r>
              <a:rPr lang="en" altLang="zh-CN" sz="1500" dirty="0">
                <a:solidFill>
                  <a:schemeClr val="tx1">
                    <a:lumMod val="75000"/>
                    <a:lumOff val="25000"/>
                  </a:schemeClr>
                </a:solidFill>
                <a:latin typeface="SimSun" panose="02010600030101010101" pitchFamily="2" charset="-122"/>
                <a:ea typeface="SimSun" panose="02010600030101010101" pitchFamily="2" charset="-122"/>
              </a:rPr>
              <a:t>C”</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标准的大学英语主题式教学设计</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a:t>
            </a:r>
            <a:r>
              <a:rPr lang="en" altLang="zh-CN" sz="1500" dirty="0">
                <a:solidFill>
                  <a:schemeClr val="tx1">
                    <a:lumMod val="75000"/>
                    <a:lumOff val="25000"/>
                  </a:schemeClr>
                </a:solidFill>
                <a:latin typeface="SimSun" panose="02010600030101010101" pitchFamily="2" charset="-122"/>
                <a:ea typeface="SimSun" panose="02010600030101010101" pitchFamily="2" charset="-122"/>
              </a:rPr>
              <a:t>J].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长沙理工大学学报</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社会科学版</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 2014, (29): 128-131. </a:t>
            </a:r>
          </a:p>
          <a:p>
            <a:pPr>
              <a:lnSpc>
                <a:spcPct val="100000"/>
              </a:lnSpc>
            </a:pP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[7] </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王守仁</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大学英语教学指南</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要点解读</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[J].</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外语界</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,2016</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3</a:t>
            </a:r>
            <a:r>
              <a:rPr lang="zh-CN" altLang="en-US" sz="1500" dirty="0">
                <a:solidFill>
                  <a:schemeClr val="tx1">
                    <a:lumMod val="75000"/>
                    <a:lumOff val="25000"/>
                  </a:schemeClr>
                </a:solidFill>
                <a:latin typeface="SimSun" panose="02010600030101010101" pitchFamily="2" charset="-122"/>
                <a:ea typeface="SimSun" panose="02010600030101010101" pitchFamily="2" charset="-122"/>
              </a:rPr>
              <a:t>）：</a:t>
            </a:r>
            <a:r>
              <a:rPr lang="en-US" altLang="zh-CN" sz="1500" dirty="0">
                <a:solidFill>
                  <a:schemeClr val="tx1">
                    <a:lumMod val="75000"/>
                    <a:lumOff val="25000"/>
                  </a:schemeClr>
                </a:solidFill>
                <a:latin typeface="SimSun" panose="02010600030101010101" pitchFamily="2" charset="-122"/>
                <a:ea typeface="SimSun" panose="02010600030101010101" pitchFamily="2" charset="-122"/>
              </a:rPr>
              <a:t>2-10.</a:t>
            </a:r>
          </a:p>
        </p:txBody>
      </p:sp>
    </p:spTree>
    <p:extLst>
      <p:ext uri="{BB962C8B-B14F-4D97-AF65-F5344CB8AC3E}">
        <p14:creationId xmlns:p14="http://schemas.microsoft.com/office/powerpoint/2010/main" val="4064740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9068C58-CBD6-3544-A04E-7C59A65FCD36}"/>
              </a:ext>
            </a:extLst>
          </p:cNvPr>
          <p:cNvSpPr/>
          <p:nvPr/>
        </p:nvSpPr>
        <p:spPr>
          <a:xfrm>
            <a:off x="5132195" y="1560196"/>
            <a:ext cx="2296001" cy="2507813"/>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等线" panose="020F0502020204030204"/>
            </a:endParaRPr>
          </a:p>
        </p:txBody>
      </p:sp>
      <p:sp>
        <p:nvSpPr>
          <p:cNvPr id="5" name="内容占位符 4">
            <a:extLst>
              <a:ext uri="{FF2B5EF4-FFF2-40B4-BE49-F238E27FC236}">
                <a16:creationId xmlns:a16="http://schemas.microsoft.com/office/drawing/2014/main" id="{FAD1511A-77F3-8743-A651-9904F52C66D2}"/>
              </a:ext>
            </a:extLst>
          </p:cNvPr>
          <p:cNvSpPr>
            <a:spLocks noGrp="1"/>
          </p:cNvSpPr>
          <p:nvPr>
            <p:ph idx="1"/>
          </p:nvPr>
        </p:nvSpPr>
        <p:spPr>
          <a:xfrm>
            <a:off x="1042370" y="1720096"/>
            <a:ext cx="7886700" cy="3263504"/>
          </a:xfrm>
        </p:spPr>
        <p:txBody>
          <a:bodyPr/>
          <a:lstStyle/>
          <a:p>
            <a:pPr marL="0" indent="0">
              <a:buNone/>
            </a:pPr>
            <a:r>
              <a:rPr lang="en-US" altLang="zh-CN" sz="3750" dirty="0">
                <a:solidFill>
                  <a:schemeClr val="bg2">
                    <a:lumMod val="50000"/>
                  </a:schemeClr>
                </a:solidFill>
                <a:latin typeface="Georgia" panose="02040502050405020303" pitchFamily="18" charset="0"/>
              </a:rPr>
              <a:t>Introduction</a:t>
            </a:r>
          </a:p>
          <a:p>
            <a:pPr marL="0" indent="0">
              <a:buNone/>
            </a:pPr>
            <a:r>
              <a:rPr lang="en-US" altLang="zh-CN" sz="5250" b="1" dirty="0">
                <a:solidFill>
                  <a:srgbClr val="D4432D"/>
                </a:solidFill>
                <a:latin typeface="Georgia" panose="02040502050405020303" pitchFamily="18" charset="0"/>
              </a:rPr>
              <a:t>Demonstration</a:t>
            </a:r>
          </a:p>
          <a:p>
            <a:pPr marL="0" indent="0">
              <a:buNone/>
            </a:pPr>
            <a:endParaRPr lang="zh-CN" altLang="en-US" dirty="0"/>
          </a:p>
        </p:txBody>
      </p:sp>
      <p:sp>
        <p:nvSpPr>
          <p:cNvPr id="6" name="object 3">
            <a:extLst>
              <a:ext uri="{FF2B5EF4-FFF2-40B4-BE49-F238E27FC236}">
                <a16:creationId xmlns:a16="http://schemas.microsoft.com/office/drawing/2014/main" id="{09DB2F5E-E62D-0347-BF62-C87F35E63FE5}"/>
              </a:ext>
            </a:extLst>
          </p:cNvPr>
          <p:cNvSpPr/>
          <p:nvPr/>
        </p:nvSpPr>
        <p:spPr>
          <a:xfrm rot="10800000">
            <a:off x="0" y="759655"/>
            <a:ext cx="1456007" cy="4404947"/>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等线" panose="020F0502020204030204"/>
            </a:endParaRPr>
          </a:p>
        </p:txBody>
      </p:sp>
    </p:spTree>
    <p:extLst>
      <p:ext uri="{BB962C8B-B14F-4D97-AF65-F5344CB8AC3E}">
        <p14:creationId xmlns:p14="http://schemas.microsoft.com/office/powerpoint/2010/main" val="540217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8" y="0"/>
            <a:ext cx="9144000" cy="5143500"/>
          </a:xfrm>
          <a:custGeom>
            <a:avLst/>
            <a:gdLst/>
            <a:ahLst/>
            <a:cxnLst/>
            <a:rect l="l" t="t" r="r" b="b"/>
            <a:pathLst>
              <a:path w="9144000" h="5143500">
                <a:moveTo>
                  <a:pt x="0" y="0"/>
                </a:moveTo>
                <a:lnTo>
                  <a:pt x="9143999" y="0"/>
                </a:lnTo>
                <a:lnTo>
                  <a:pt x="9143999" y="5143499"/>
                </a:lnTo>
                <a:lnTo>
                  <a:pt x="0" y="5143499"/>
                </a:lnTo>
                <a:lnTo>
                  <a:pt x="0" y="0"/>
                </a:lnTo>
                <a:close/>
              </a:path>
            </a:pathLst>
          </a:custGeom>
          <a:solidFill>
            <a:srgbClr val="9B3434"/>
          </a:solidFill>
        </p:spPr>
        <p:txBody>
          <a:bodyPr wrap="square" lIns="0" tIns="0" rIns="0" bIns="0" rtlCol="0"/>
          <a:lstStyle/>
          <a:p>
            <a:endParaRPr/>
          </a:p>
        </p:txBody>
      </p:sp>
      <p:sp>
        <p:nvSpPr>
          <p:cNvPr id="3" name="object 3"/>
          <p:cNvSpPr/>
          <p:nvPr/>
        </p:nvSpPr>
        <p:spPr>
          <a:xfrm>
            <a:off x="1225296" y="1121663"/>
            <a:ext cx="6565392" cy="402183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07548" y="1122580"/>
            <a:ext cx="3281679" cy="4021454"/>
          </a:xfrm>
          <a:custGeom>
            <a:avLst/>
            <a:gdLst/>
            <a:ahLst/>
            <a:cxnLst/>
            <a:rect l="l" t="t" r="r" b="b"/>
            <a:pathLst>
              <a:path w="3281679" h="4021454">
                <a:moveTo>
                  <a:pt x="0" y="0"/>
                </a:moveTo>
                <a:lnTo>
                  <a:pt x="48784" y="530"/>
                </a:lnTo>
                <a:lnTo>
                  <a:pt x="97351" y="2114"/>
                </a:lnTo>
                <a:lnTo>
                  <a:pt x="145692" y="4744"/>
                </a:lnTo>
                <a:lnTo>
                  <a:pt x="193798" y="8410"/>
                </a:lnTo>
                <a:lnTo>
                  <a:pt x="241663" y="13102"/>
                </a:lnTo>
                <a:lnTo>
                  <a:pt x="289278" y="18812"/>
                </a:lnTo>
                <a:lnTo>
                  <a:pt x="336636" y="25530"/>
                </a:lnTo>
                <a:lnTo>
                  <a:pt x="383729" y="33246"/>
                </a:lnTo>
                <a:lnTo>
                  <a:pt x="430548" y="41953"/>
                </a:lnTo>
                <a:lnTo>
                  <a:pt x="477086" y="51639"/>
                </a:lnTo>
                <a:lnTo>
                  <a:pt x="523336" y="62297"/>
                </a:lnTo>
                <a:lnTo>
                  <a:pt x="569289" y="73916"/>
                </a:lnTo>
                <a:lnTo>
                  <a:pt x="614937" y="86488"/>
                </a:lnTo>
                <a:lnTo>
                  <a:pt x="660273" y="100003"/>
                </a:lnTo>
                <a:lnTo>
                  <a:pt x="705289" y="114452"/>
                </a:lnTo>
                <a:lnTo>
                  <a:pt x="749976" y="129825"/>
                </a:lnTo>
                <a:lnTo>
                  <a:pt x="794328" y="146114"/>
                </a:lnTo>
                <a:lnTo>
                  <a:pt x="838336" y="163310"/>
                </a:lnTo>
                <a:lnTo>
                  <a:pt x="881992" y="181402"/>
                </a:lnTo>
                <a:lnTo>
                  <a:pt x="925289" y="200382"/>
                </a:lnTo>
                <a:lnTo>
                  <a:pt x="968219" y="220240"/>
                </a:lnTo>
                <a:lnTo>
                  <a:pt x="1010773" y="240967"/>
                </a:lnTo>
                <a:lnTo>
                  <a:pt x="1052945" y="262555"/>
                </a:lnTo>
                <a:lnTo>
                  <a:pt x="1094725" y="284993"/>
                </a:lnTo>
                <a:lnTo>
                  <a:pt x="1136107" y="308272"/>
                </a:lnTo>
                <a:lnTo>
                  <a:pt x="1177083" y="332383"/>
                </a:lnTo>
                <a:lnTo>
                  <a:pt x="1217644" y="357317"/>
                </a:lnTo>
                <a:lnTo>
                  <a:pt x="1257783" y="383065"/>
                </a:lnTo>
                <a:lnTo>
                  <a:pt x="1297491" y="409617"/>
                </a:lnTo>
                <a:lnTo>
                  <a:pt x="1336762" y="436963"/>
                </a:lnTo>
                <a:lnTo>
                  <a:pt x="1375588" y="465096"/>
                </a:lnTo>
                <a:lnTo>
                  <a:pt x="1413959" y="494005"/>
                </a:lnTo>
                <a:lnTo>
                  <a:pt x="1451869" y="523682"/>
                </a:lnTo>
                <a:lnTo>
                  <a:pt x="1489310" y="554116"/>
                </a:lnTo>
                <a:lnTo>
                  <a:pt x="1526274" y="585299"/>
                </a:lnTo>
                <a:lnTo>
                  <a:pt x="1562752" y="617221"/>
                </a:lnTo>
                <a:lnTo>
                  <a:pt x="1598738" y="649874"/>
                </a:lnTo>
                <a:lnTo>
                  <a:pt x="1634223" y="683247"/>
                </a:lnTo>
                <a:lnTo>
                  <a:pt x="1669200" y="717333"/>
                </a:lnTo>
                <a:lnTo>
                  <a:pt x="1703660" y="752120"/>
                </a:lnTo>
                <a:lnTo>
                  <a:pt x="1737597" y="787601"/>
                </a:lnTo>
                <a:lnTo>
                  <a:pt x="1771001" y="823765"/>
                </a:lnTo>
                <a:lnTo>
                  <a:pt x="1803865" y="860604"/>
                </a:lnTo>
                <a:lnTo>
                  <a:pt x="1836181" y="898108"/>
                </a:lnTo>
                <a:lnTo>
                  <a:pt x="1867942" y="936269"/>
                </a:lnTo>
                <a:lnTo>
                  <a:pt x="1899140" y="975076"/>
                </a:lnTo>
                <a:lnTo>
                  <a:pt x="1929766" y="1014521"/>
                </a:lnTo>
                <a:lnTo>
                  <a:pt x="1959813" y="1054594"/>
                </a:lnTo>
                <a:lnTo>
                  <a:pt x="1989273" y="1095286"/>
                </a:lnTo>
                <a:lnTo>
                  <a:pt x="2018138" y="1136587"/>
                </a:lnTo>
                <a:lnTo>
                  <a:pt x="2046401" y="1178490"/>
                </a:lnTo>
                <a:lnTo>
                  <a:pt x="2074053" y="1220983"/>
                </a:lnTo>
                <a:lnTo>
                  <a:pt x="2101087" y="1264058"/>
                </a:lnTo>
                <a:lnTo>
                  <a:pt x="2127494" y="1307706"/>
                </a:lnTo>
                <a:lnTo>
                  <a:pt x="2153268" y="1351918"/>
                </a:lnTo>
                <a:lnTo>
                  <a:pt x="2276046" y="1590562"/>
                </a:lnTo>
                <a:lnTo>
                  <a:pt x="2320105" y="1619092"/>
                </a:lnTo>
                <a:lnTo>
                  <a:pt x="2363145" y="1650332"/>
                </a:lnTo>
                <a:lnTo>
                  <a:pt x="2405364" y="1682140"/>
                </a:lnTo>
                <a:lnTo>
                  <a:pt x="2446750" y="1714506"/>
                </a:lnTo>
                <a:lnTo>
                  <a:pt x="2487291" y="1747422"/>
                </a:lnTo>
                <a:lnTo>
                  <a:pt x="2526975" y="1780879"/>
                </a:lnTo>
                <a:lnTo>
                  <a:pt x="2565789" y="1814868"/>
                </a:lnTo>
                <a:lnTo>
                  <a:pt x="2603720" y="1849382"/>
                </a:lnTo>
                <a:lnTo>
                  <a:pt x="2640758" y="1884410"/>
                </a:lnTo>
                <a:lnTo>
                  <a:pt x="2676889" y="1919944"/>
                </a:lnTo>
                <a:lnTo>
                  <a:pt x="2712101" y="1955976"/>
                </a:lnTo>
                <a:lnTo>
                  <a:pt x="2746382" y="1992496"/>
                </a:lnTo>
                <a:lnTo>
                  <a:pt x="2779720" y="2029497"/>
                </a:lnTo>
                <a:lnTo>
                  <a:pt x="2812103" y="2066969"/>
                </a:lnTo>
                <a:lnTo>
                  <a:pt x="2843517" y="2104903"/>
                </a:lnTo>
                <a:lnTo>
                  <a:pt x="2873952" y="2143291"/>
                </a:lnTo>
                <a:lnTo>
                  <a:pt x="2903394" y="2182124"/>
                </a:lnTo>
                <a:lnTo>
                  <a:pt x="2931832" y="2221394"/>
                </a:lnTo>
                <a:lnTo>
                  <a:pt x="2959253" y="2261091"/>
                </a:lnTo>
                <a:lnTo>
                  <a:pt x="2985645" y="2301207"/>
                </a:lnTo>
                <a:lnTo>
                  <a:pt x="3010996" y="2341734"/>
                </a:lnTo>
                <a:lnTo>
                  <a:pt x="3035293" y="2382661"/>
                </a:lnTo>
                <a:lnTo>
                  <a:pt x="3058524" y="2423982"/>
                </a:lnTo>
                <a:lnTo>
                  <a:pt x="3080677" y="2465686"/>
                </a:lnTo>
                <a:lnTo>
                  <a:pt x="3101740" y="2507766"/>
                </a:lnTo>
                <a:lnTo>
                  <a:pt x="3121701" y="2550212"/>
                </a:lnTo>
                <a:lnTo>
                  <a:pt x="3140546" y="2593016"/>
                </a:lnTo>
                <a:lnTo>
                  <a:pt x="3158265" y="2636169"/>
                </a:lnTo>
                <a:lnTo>
                  <a:pt x="3174844" y="2679663"/>
                </a:lnTo>
                <a:lnTo>
                  <a:pt x="3190272" y="2723488"/>
                </a:lnTo>
                <a:lnTo>
                  <a:pt x="3204536" y="2767636"/>
                </a:lnTo>
                <a:lnTo>
                  <a:pt x="3217624" y="2812098"/>
                </a:lnTo>
                <a:lnTo>
                  <a:pt x="3229523" y="2856865"/>
                </a:lnTo>
                <a:lnTo>
                  <a:pt x="3240222" y="2901929"/>
                </a:lnTo>
                <a:lnTo>
                  <a:pt x="3249709" y="2947281"/>
                </a:lnTo>
                <a:lnTo>
                  <a:pt x="3257970" y="2992913"/>
                </a:lnTo>
                <a:lnTo>
                  <a:pt x="3264993" y="3038814"/>
                </a:lnTo>
                <a:lnTo>
                  <a:pt x="3270768" y="3084978"/>
                </a:lnTo>
                <a:lnTo>
                  <a:pt x="3275280" y="3131395"/>
                </a:lnTo>
                <a:lnTo>
                  <a:pt x="3278518" y="3178056"/>
                </a:lnTo>
                <a:lnTo>
                  <a:pt x="3280470" y="3224952"/>
                </a:lnTo>
                <a:lnTo>
                  <a:pt x="3281124" y="3272076"/>
                </a:lnTo>
                <a:lnTo>
                  <a:pt x="3280494" y="3318324"/>
                </a:lnTo>
                <a:lnTo>
                  <a:pt x="3278614" y="3364354"/>
                </a:lnTo>
                <a:lnTo>
                  <a:pt x="3275494" y="3410157"/>
                </a:lnTo>
                <a:lnTo>
                  <a:pt x="3271147" y="3455725"/>
                </a:lnTo>
                <a:lnTo>
                  <a:pt x="3265584" y="3501051"/>
                </a:lnTo>
                <a:lnTo>
                  <a:pt x="3258816" y="3546125"/>
                </a:lnTo>
                <a:lnTo>
                  <a:pt x="3250855" y="3590939"/>
                </a:lnTo>
                <a:lnTo>
                  <a:pt x="3241712" y="3635486"/>
                </a:lnTo>
                <a:lnTo>
                  <a:pt x="3231400" y="3679756"/>
                </a:lnTo>
                <a:lnTo>
                  <a:pt x="3219930" y="3723742"/>
                </a:lnTo>
                <a:lnTo>
                  <a:pt x="3207312" y="3767436"/>
                </a:lnTo>
                <a:lnTo>
                  <a:pt x="3193560" y="3810829"/>
                </a:lnTo>
                <a:lnTo>
                  <a:pt x="3178684" y="3853912"/>
                </a:lnTo>
                <a:lnTo>
                  <a:pt x="3162696" y="3896679"/>
                </a:lnTo>
                <a:lnTo>
                  <a:pt x="3145608" y="3939119"/>
                </a:lnTo>
                <a:lnTo>
                  <a:pt x="3127431" y="3981226"/>
                </a:lnTo>
                <a:lnTo>
                  <a:pt x="3109133" y="4020918"/>
                </a:lnTo>
              </a:path>
            </a:pathLst>
          </a:custGeom>
          <a:ln w="203200">
            <a:solidFill>
              <a:srgbClr val="FEFEC8"/>
            </a:solidFill>
          </a:ln>
        </p:spPr>
        <p:txBody>
          <a:bodyPr wrap="square" lIns="0" tIns="0" rIns="0" bIns="0" rtlCol="0"/>
          <a:lstStyle/>
          <a:p>
            <a:endParaRPr dirty="0"/>
          </a:p>
        </p:txBody>
      </p:sp>
      <p:sp>
        <p:nvSpPr>
          <p:cNvPr id="5" name="object 5"/>
          <p:cNvSpPr/>
          <p:nvPr/>
        </p:nvSpPr>
        <p:spPr>
          <a:xfrm>
            <a:off x="1226421" y="1122580"/>
            <a:ext cx="3281679" cy="4021454"/>
          </a:xfrm>
          <a:custGeom>
            <a:avLst/>
            <a:gdLst/>
            <a:ahLst/>
            <a:cxnLst/>
            <a:rect l="l" t="t" r="r" b="b"/>
            <a:pathLst>
              <a:path w="3281679" h="4021454">
                <a:moveTo>
                  <a:pt x="171990" y="4020918"/>
                </a:moveTo>
                <a:lnTo>
                  <a:pt x="153692" y="3981226"/>
                </a:lnTo>
                <a:lnTo>
                  <a:pt x="135515" y="3939119"/>
                </a:lnTo>
                <a:lnTo>
                  <a:pt x="118427" y="3896679"/>
                </a:lnTo>
                <a:lnTo>
                  <a:pt x="102439" y="3853912"/>
                </a:lnTo>
                <a:lnTo>
                  <a:pt x="87563" y="3810829"/>
                </a:lnTo>
                <a:lnTo>
                  <a:pt x="73811" y="3767436"/>
                </a:lnTo>
                <a:lnTo>
                  <a:pt x="61193" y="3723742"/>
                </a:lnTo>
                <a:lnTo>
                  <a:pt x="49723" y="3679756"/>
                </a:lnTo>
                <a:lnTo>
                  <a:pt x="39411" y="3635486"/>
                </a:lnTo>
                <a:lnTo>
                  <a:pt x="30268" y="3590939"/>
                </a:lnTo>
                <a:lnTo>
                  <a:pt x="22307" y="3546125"/>
                </a:lnTo>
                <a:lnTo>
                  <a:pt x="15539" y="3501051"/>
                </a:lnTo>
                <a:lnTo>
                  <a:pt x="9976" y="3455725"/>
                </a:lnTo>
                <a:lnTo>
                  <a:pt x="5629" y="3410157"/>
                </a:lnTo>
                <a:lnTo>
                  <a:pt x="2509" y="3364354"/>
                </a:lnTo>
                <a:lnTo>
                  <a:pt x="629" y="3318324"/>
                </a:lnTo>
                <a:lnTo>
                  <a:pt x="0" y="3272076"/>
                </a:lnTo>
                <a:lnTo>
                  <a:pt x="653" y="3224952"/>
                </a:lnTo>
                <a:lnTo>
                  <a:pt x="2605" y="3178056"/>
                </a:lnTo>
                <a:lnTo>
                  <a:pt x="5843" y="3131395"/>
                </a:lnTo>
                <a:lnTo>
                  <a:pt x="10355" y="3084978"/>
                </a:lnTo>
                <a:lnTo>
                  <a:pt x="16130" y="3038814"/>
                </a:lnTo>
                <a:lnTo>
                  <a:pt x="23153" y="2992913"/>
                </a:lnTo>
                <a:lnTo>
                  <a:pt x="31415" y="2947281"/>
                </a:lnTo>
                <a:lnTo>
                  <a:pt x="40901" y="2901929"/>
                </a:lnTo>
                <a:lnTo>
                  <a:pt x="51600" y="2856865"/>
                </a:lnTo>
                <a:lnTo>
                  <a:pt x="63499" y="2812098"/>
                </a:lnTo>
                <a:lnTo>
                  <a:pt x="76587" y="2767636"/>
                </a:lnTo>
                <a:lnTo>
                  <a:pt x="90851" y="2723488"/>
                </a:lnTo>
                <a:lnTo>
                  <a:pt x="106279" y="2679663"/>
                </a:lnTo>
                <a:lnTo>
                  <a:pt x="122858" y="2636169"/>
                </a:lnTo>
                <a:lnTo>
                  <a:pt x="140577" y="2593016"/>
                </a:lnTo>
                <a:lnTo>
                  <a:pt x="159422" y="2550212"/>
                </a:lnTo>
                <a:lnTo>
                  <a:pt x="179383" y="2507766"/>
                </a:lnTo>
                <a:lnTo>
                  <a:pt x="200446" y="2465686"/>
                </a:lnTo>
                <a:lnTo>
                  <a:pt x="222599" y="2423982"/>
                </a:lnTo>
                <a:lnTo>
                  <a:pt x="245830" y="2382661"/>
                </a:lnTo>
                <a:lnTo>
                  <a:pt x="270128" y="2341734"/>
                </a:lnTo>
                <a:lnTo>
                  <a:pt x="295478" y="2301207"/>
                </a:lnTo>
                <a:lnTo>
                  <a:pt x="321870" y="2261091"/>
                </a:lnTo>
                <a:lnTo>
                  <a:pt x="349291" y="2221394"/>
                </a:lnTo>
                <a:lnTo>
                  <a:pt x="377729" y="2182124"/>
                </a:lnTo>
                <a:lnTo>
                  <a:pt x="407171" y="2143291"/>
                </a:lnTo>
                <a:lnTo>
                  <a:pt x="437606" y="2104903"/>
                </a:lnTo>
                <a:lnTo>
                  <a:pt x="469021" y="2066969"/>
                </a:lnTo>
                <a:lnTo>
                  <a:pt x="501403" y="2029497"/>
                </a:lnTo>
                <a:lnTo>
                  <a:pt x="534741" y="1992496"/>
                </a:lnTo>
                <a:lnTo>
                  <a:pt x="569022" y="1955976"/>
                </a:lnTo>
                <a:lnTo>
                  <a:pt x="604234" y="1919944"/>
                </a:lnTo>
                <a:lnTo>
                  <a:pt x="640365" y="1884410"/>
                </a:lnTo>
                <a:lnTo>
                  <a:pt x="677403" y="1849382"/>
                </a:lnTo>
                <a:lnTo>
                  <a:pt x="715335" y="1814868"/>
                </a:lnTo>
                <a:lnTo>
                  <a:pt x="754149" y="1780879"/>
                </a:lnTo>
                <a:lnTo>
                  <a:pt x="793832" y="1747422"/>
                </a:lnTo>
                <a:lnTo>
                  <a:pt x="834373" y="1714506"/>
                </a:lnTo>
                <a:lnTo>
                  <a:pt x="875759" y="1682140"/>
                </a:lnTo>
                <a:lnTo>
                  <a:pt x="917979" y="1650332"/>
                </a:lnTo>
                <a:lnTo>
                  <a:pt x="961019" y="1619092"/>
                </a:lnTo>
                <a:lnTo>
                  <a:pt x="1005081" y="1590560"/>
                </a:lnTo>
                <a:lnTo>
                  <a:pt x="1127857" y="1351918"/>
                </a:lnTo>
                <a:lnTo>
                  <a:pt x="1153630" y="1307706"/>
                </a:lnTo>
                <a:lnTo>
                  <a:pt x="1180038" y="1264058"/>
                </a:lnTo>
                <a:lnTo>
                  <a:pt x="1207072" y="1220983"/>
                </a:lnTo>
                <a:lnTo>
                  <a:pt x="1234724" y="1178490"/>
                </a:lnTo>
                <a:lnTo>
                  <a:pt x="1262986" y="1136587"/>
                </a:lnTo>
                <a:lnTo>
                  <a:pt x="1291852" y="1095286"/>
                </a:lnTo>
                <a:lnTo>
                  <a:pt x="1321312" y="1054594"/>
                </a:lnTo>
                <a:lnTo>
                  <a:pt x="1351359" y="1014521"/>
                </a:lnTo>
                <a:lnTo>
                  <a:pt x="1381985" y="975076"/>
                </a:lnTo>
                <a:lnTo>
                  <a:pt x="1413183" y="936269"/>
                </a:lnTo>
                <a:lnTo>
                  <a:pt x="1444944" y="898108"/>
                </a:lnTo>
                <a:lnTo>
                  <a:pt x="1477260" y="860604"/>
                </a:lnTo>
                <a:lnTo>
                  <a:pt x="1510124" y="823765"/>
                </a:lnTo>
                <a:lnTo>
                  <a:pt x="1543528" y="787601"/>
                </a:lnTo>
                <a:lnTo>
                  <a:pt x="1577465" y="752120"/>
                </a:lnTo>
                <a:lnTo>
                  <a:pt x="1611925" y="717333"/>
                </a:lnTo>
                <a:lnTo>
                  <a:pt x="1646902" y="683247"/>
                </a:lnTo>
                <a:lnTo>
                  <a:pt x="1682387" y="649874"/>
                </a:lnTo>
                <a:lnTo>
                  <a:pt x="1718373" y="617221"/>
                </a:lnTo>
                <a:lnTo>
                  <a:pt x="1754852" y="585299"/>
                </a:lnTo>
                <a:lnTo>
                  <a:pt x="1791815" y="554116"/>
                </a:lnTo>
                <a:lnTo>
                  <a:pt x="1829256" y="523682"/>
                </a:lnTo>
                <a:lnTo>
                  <a:pt x="1867166" y="494005"/>
                </a:lnTo>
                <a:lnTo>
                  <a:pt x="1905538" y="465096"/>
                </a:lnTo>
                <a:lnTo>
                  <a:pt x="1944363" y="436963"/>
                </a:lnTo>
                <a:lnTo>
                  <a:pt x="1983634" y="409617"/>
                </a:lnTo>
                <a:lnTo>
                  <a:pt x="2023343" y="383065"/>
                </a:lnTo>
                <a:lnTo>
                  <a:pt x="2063481" y="357317"/>
                </a:lnTo>
                <a:lnTo>
                  <a:pt x="2104043" y="332383"/>
                </a:lnTo>
                <a:lnTo>
                  <a:pt x="2145018" y="308272"/>
                </a:lnTo>
                <a:lnTo>
                  <a:pt x="2186400" y="284993"/>
                </a:lnTo>
                <a:lnTo>
                  <a:pt x="2228181" y="262555"/>
                </a:lnTo>
                <a:lnTo>
                  <a:pt x="2270352" y="240967"/>
                </a:lnTo>
                <a:lnTo>
                  <a:pt x="2312906" y="220240"/>
                </a:lnTo>
                <a:lnTo>
                  <a:pt x="2355836" y="200382"/>
                </a:lnTo>
                <a:lnTo>
                  <a:pt x="2399133" y="181402"/>
                </a:lnTo>
                <a:lnTo>
                  <a:pt x="2442789" y="163310"/>
                </a:lnTo>
                <a:lnTo>
                  <a:pt x="2486797" y="146114"/>
                </a:lnTo>
                <a:lnTo>
                  <a:pt x="2531149" y="129825"/>
                </a:lnTo>
                <a:lnTo>
                  <a:pt x="2575837" y="114452"/>
                </a:lnTo>
                <a:lnTo>
                  <a:pt x="2620852" y="100003"/>
                </a:lnTo>
                <a:lnTo>
                  <a:pt x="2666188" y="86488"/>
                </a:lnTo>
                <a:lnTo>
                  <a:pt x="2711836" y="73916"/>
                </a:lnTo>
                <a:lnTo>
                  <a:pt x="2757789" y="62297"/>
                </a:lnTo>
                <a:lnTo>
                  <a:pt x="2804039" y="51639"/>
                </a:lnTo>
                <a:lnTo>
                  <a:pt x="2850577" y="41953"/>
                </a:lnTo>
                <a:lnTo>
                  <a:pt x="2897396" y="33246"/>
                </a:lnTo>
                <a:lnTo>
                  <a:pt x="2944489" y="25530"/>
                </a:lnTo>
                <a:lnTo>
                  <a:pt x="2991847" y="18812"/>
                </a:lnTo>
                <a:lnTo>
                  <a:pt x="3039462" y="13102"/>
                </a:lnTo>
                <a:lnTo>
                  <a:pt x="3087327" y="8410"/>
                </a:lnTo>
                <a:lnTo>
                  <a:pt x="3135433" y="4744"/>
                </a:lnTo>
                <a:lnTo>
                  <a:pt x="3183774" y="2114"/>
                </a:lnTo>
                <a:lnTo>
                  <a:pt x="3232341" y="530"/>
                </a:lnTo>
                <a:lnTo>
                  <a:pt x="3281126" y="0"/>
                </a:lnTo>
              </a:path>
            </a:pathLst>
          </a:custGeom>
          <a:ln w="203200">
            <a:solidFill>
              <a:srgbClr val="FEFEC8"/>
            </a:solidFill>
          </a:ln>
        </p:spPr>
        <p:txBody>
          <a:bodyPr wrap="square" lIns="0" tIns="0" rIns="0" bIns="0" rtlCol="0"/>
          <a:lstStyle/>
          <a:p>
            <a:endParaRPr/>
          </a:p>
        </p:txBody>
      </p:sp>
      <p:sp>
        <p:nvSpPr>
          <p:cNvPr id="9" name="object 9"/>
          <p:cNvSpPr/>
          <p:nvPr/>
        </p:nvSpPr>
        <p:spPr>
          <a:xfrm>
            <a:off x="2814228" y="1109989"/>
            <a:ext cx="99083" cy="1850545"/>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1362327" y="2972208"/>
            <a:ext cx="6445747" cy="1651734"/>
          </a:xfrm>
          <a:prstGeom prst="rect">
            <a:avLst/>
          </a:prstGeom>
        </p:spPr>
        <p:txBody>
          <a:bodyPr vert="horz" wrap="square" lIns="0" tIns="12700" rIns="0" bIns="0" rtlCol="0">
            <a:spAutoFit/>
          </a:bodyPr>
          <a:lstStyle/>
          <a:p>
            <a:pPr marL="12700" algn="ctr">
              <a:spcBef>
                <a:spcPts val="100"/>
              </a:spcBef>
            </a:pPr>
            <a:r>
              <a:rPr kumimoji="1" lang="en-US" altLang="zh-CN" sz="2000" b="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T e x t  A :  </a:t>
            </a:r>
          </a:p>
          <a:p>
            <a:pPr marL="12700" algn="ctr">
              <a:spcBef>
                <a:spcPts val="100"/>
              </a:spcBef>
            </a:pPr>
            <a:r>
              <a:rPr kumimoji="1" lang="en-US" altLang="zh-CN" sz="2800" b="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S p e a k i n g   C h i n e s e  </a:t>
            </a:r>
          </a:p>
          <a:p>
            <a:pPr marL="12700" algn="ctr">
              <a:spcBef>
                <a:spcPts val="100"/>
              </a:spcBef>
            </a:pPr>
            <a:r>
              <a:rPr kumimoji="1" lang="en-US" altLang="zh-CN" sz="2800" b="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i n   A m e r i c a</a:t>
            </a:r>
            <a:endParaRPr kumimoji="1" lang="zh-CN" altLang="en-US" sz="2800" b="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12700">
              <a:lnSpc>
                <a:spcPct val="100000"/>
              </a:lnSpc>
              <a:spcBef>
                <a:spcPts val="100"/>
              </a:spcBef>
            </a:pPr>
            <a:endParaRPr sz="28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object 8"/>
          <p:cNvSpPr/>
          <p:nvPr/>
        </p:nvSpPr>
        <p:spPr>
          <a:xfrm>
            <a:off x="3068066" y="952730"/>
            <a:ext cx="3034271" cy="2093671"/>
          </a:xfrm>
          <a:prstGeom prst="rect">
            <a:avLst/>
          </a:prstGeom>
          <a:blipFill>
            <a:blip r:embed="rId5" cstate="print"/>
            <a:stretch>
              <a:fillRect/>
            </a:stretch>
          </a:blipFill>
        </p:spPr>
        <p:txBody>
          <a:bodyPr wrap="square" lIns="0" tIns="0" rIns="0" bIns="0" rtlCol="0"/>
          <a:lstStyle/>
          <a:p>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2887981"/>
            <a:ext cx="1214812" cy="2255518"/>
          </a:xfrm>
          <a:prstGeom prst="rect">
            <a:avLst/>
          </a:prstGeom>
          <a:blipFill>
            <a:blip r:embed="rId2" cstate="print"/>
            <a:stretch>
              <a:fillRect/>
            </a:stretch>
          </a:blipFill>
        </p:spPr>
        <p:txBody>
          <a:bodyPr wrap="square" lIns="0" tIns="0" rIns="0" bIns="0" rtlCol="0"/>
          <a:lstStyle/>
          <a:p>
            <a:endParaRPr/>
          </a:p>
        </p:txBody>
      </p:sp>
      <p:pic>
        <p:nvPicPr>
          <p:cNvPr id="36866" name="Picture 2" descr="THIS and THAT: Punctuation saves lives"/>
          <p:cNvPicPr>
            <a:picLocks noChangeAspect="1" noChangeArrowheads="1"/>
          </p:cNvPicPr>
          <p:nvPr/>
        </p:nvPicPr>
        <p:blipFill>
          <a:blip r:embed="rId3" cstate="print"/>
          <a:srcRect/>
          <a:stretch>
            <a:fillRect/>
          </a:stretch>
        </p:blipFill>
        <p:spPr bwMode="auto">
          <a:xfrm>
            <a:off x="2286000" y="133350"/>
            <a:ext cx="4800600" cy="480060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C:\Users\Administrator\Desktop\教学之星半决赛\微信图片_20200709112820.jpg"/>
          <p:cNvPicPr>
            <a:picLocks noChangeAspect="1" noChangeArrowheads="1"/>
          </p:cNvPicPr>
          <p:nvPr/>
        </p:nvPicPr>
        <p:blipFill>
          <a:blip r:embed="rId2" cstate="print"/>
          <a:srcRect/>
          <a:stretch>
            <a:fillRect/>
          </a:stretch>
        </p:blipFill>
        <p:spPr bwMode="auto">
          <a:xfrm>
            <a:off x="1057275" y="285750"/>
            <a:ext cx="7096125" cy="4572000"/>
          </a:xfrm>
          <a:prstGeom prst="rect">
            <a:avLst/>
          </a:prstGeom>
          <a:noFill/>
        </p:spPr>
      </p:pic>
      <p:sp>
        <p:nvSpPr>
          <p:cNvPr id="35842" name="AutoShape 2" descr="Blog Tag - cross-cultural misunderstandings | the Beijing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35844" name="AutoShape 4" descr="DP Beijing Cartoonist Wins Recognition Abroad By Bridging Culture G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8" name="TextBox 7"/>
          <p:cNvSpPr txBox="1"/>
          <p:nvPr/>
        </p:nvSpPr>
        <p:spPr>
          <a:xfrm>
            <a:off x="1666875" y="709835"/>
            <a:ext cx="2676526" cy="718915"/>
          </a:xfrm>
          <a:prstGeom prst="rect">
            <a:avLst/>
          </a:prstGeom>
          <a:solidFill>
            <a:schemeClr val="bg1"/>
          </a:solidFill>
        </p:spPr>
        <p:txBody>
          <a:bodyPr wrap="square" rtlCol="0">
            <a:spAutoFit/>
          </a:bodyPr>
          <a:lstStyle/>
          <a:p>
            <a:pPr>
              <a:lnSpc>
                <a:spcPts val="2400"/>
              </a:lnSpc>
            </a:pPr>
            <a:r>
              <a:rPr lang="en-US" altLang="zh-CN" sz="2600" b="1" dirty="0">
                <a:latin typeface="Times New Roman" panose="02020603050405020304" pitchFamily="18" charset="0"/>
                <a:cs typeface="Times New Roman" panose="02020603050405020304" pitchFamily="18" charset="0"/>
              </a:rPr>
              <a:t>I’m from China. </a:t>
            </a:r>
          </a:p>
          <a:p>
            <a:pPr>
              <a:lnSpc>
                <a:spcPts val="2400"/>
              </a:lnSpc>
            </a:pPr>
            <a:r>
              <a:rPr lang="en-US" altLang="zh-CN" sz="2600" b="1" dirty="0">
                <a:latin typeface="Times New Roman" panose="02020603050405020304" pitchFamily="18" charset="0"/>
                <a:cs typeface="Times New Roman" panose="02020603050405020304" pitchFamily="18" charset="0"/>
              </a:rPr>
              <a:t>Nice to meet you.</a:t>
            </a:r>
            <a:endParaRPr lang="zh-CN" altLang="en-US" sz="26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172074" y="1093812"/>
            <a:ext cx="2676525" cy="401328"/>
          </a:xfrm>
          <a:prstGeom prst="rect">
            <a:avLst/>
          </a:prstGeom>
          <a:solidFill>
            <a:schemeClr val="bg1"/>
          </a:solidFill>
        </p:spPr>
        <p:txBody>
          <a:bodyPr wrap="square" rtlCol="0">
            <a:spAutoFit/>
          </a:bodyPr>
          <a:lstStyle/>
          <a:p>
            <a:pPr>
              <a:lnSpc>
                <a:spcPts val="2400"/>
              </a:lnSpc>
            </a:pPr>
            <a:r>
              <a:rPr lang="en-US" altLang="zh-CN" sz="2600" b="1" dirty="0">
                <a:latin typeface="Times New Roman" panose="02020603050405020304" pitchFamily="18" charset="0"/>
                <a:cs typeface="Times New Roman" panose="02020603050405020304" pitchFamily="18" charset="0"/>
              </a:rPr>
              <a:t>Don’t eat my cat.</a:t>
            </a:r>
            <a:endParaRPr lang="zh-CN" altLang="en-US" sz="2600" b="1" dirty="0">
              <a:latin typeface="Times New Roman" panose="02020603050405020304" pitchFamily="18" charset="0"/>
              <a:cs typeface="Times New Roman" panose="02020603050405020304" pitchFamily="18" charset="0"/>
            </a:endParaRPr>
          </a:p>
        </p:txBody>
      </p:sp>
      <p:pic>
        <p:nvPicPr>
          <p:cNvPr id="34817" name="Picture 1"/>
          <p:cNvPicPr>
            <a:picLocks noChangeAspect="1" noChangeArrowheads="1"/>
          </p:cNvPicPr>
          <p:nvPr/>
        </p:nvPicPr>
        <p:blipFill>
          <a:blip r:embed="rId3" cstate="print"/>
          <a:srcRect/>
          <a:stretch>
            <a:fillRect/>
          </a:stretch>
        </p:blipFill>
        <p:spPr bwMode="auto">
          <a:xfrm>
            <a:off x="7000875" y="4507884"/>
            <a:ext cx="809625" cy="33081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cstate="print"/>
          <a:srcRect/>
          <a:stretch>
            <a:fillRect/>
          </a:stretch>
        </p:blipFill>
        <p:spPr bwMode="auto">
          <a:xfrm>
            <a:off x="2362200" y="1590675"/>
            <a:ext cx="4495800" cy="3343275"/>
          </a:xfrm>
          <a:prstGeom prst="rect">
            <a:avLst/>
          </a:prstGeom>
          <a:noFill/>
          <a:ln w="9525">
            <a:noFill/>
            <a:miter lim="800000"/>
            <a:headEnd/>
            <a:tailEnd/>
          </a:ln>
        </p:spPr>
      </p:pic>
      <p:sp>
        <p:nvSpPr>
          <p:cNvPr id="9" name="object 9"/>
          <p:cNvSpPr/>
          <p:nvPr/>
        </p:nvSpPr>
        <p:spPr>
          <a:xfrm>
            <a:off x="2814228" y="1109989"/>
            <a:ext cx="99083" cy="1850545"/>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1676400" y="819150"/>
            <a:ext cx="7620000" cy="443711"/>
          </a:xfrm>
          <a:prstGeom prst="rect">
            <a:avLst/>
          </a:prstGeom>
        </p:spPr>
        <p:txBody>
          <a:bodyPr vert="horz" wrap="square" lIns="0" tIns="12700" rIns="0" bIns="0" rtlCol="0">
            <a:spAutoFit/>
          </a:bodyPr>
          <a:lstStyle/>
          <a:p>
            <a:pPr marL="12700">
              <a:lnSpc>
                <a:spcPct val="100000"/>
              </a:lnSpc>
              <a:spcBef>
                <a:spcPts val="100"/>
              </a:spcBef>
            </a:pPr>
            <a:r>
              <a:rPr lang="en-US" sz="2800" b="1" spc="-5" dirty="0">
                <a:solidFill>
                  <a:schemeClr val="tx1">
                    <a:lumMod val="75000"/>
                    <a:lumOff val="25000"/>
                  </a:schemeClr>
                </a:solidFill>
                <a:latin typeface="Georgia" panose="02040502050405020303" pitchFamily="18" charset="0"/>
                <a:cs typeface="Times New Roman" panose="02020603050405020304" pitchFamily="18" charset="0"/>
              </a:rPr>
              <a:t>Writing skill:</a:t>
            </a:r>
            <a:r>
              <a:rPr sz="2800" b="1" spc="-5" dirty="0">
                <a:solidFill>
                  <a:schemeClr val="tx1">
                    <a:lumMod val="75000"/>
                    <a:lumOff val="25000"/>
                  </a:schemeClr>
                </a:solidFill>
                <a:latin typeface="Georgia" panose="02040502050405020303" pitchFamily="18" charset="0"/>
                <a:cs typeface="Times New Roman" panose="02020603050405020304" pitchFamily="18" charset="0"/>
              </a:rPr>
              <a:t> </a:t>
            </a:r>
            <a:r>
              <a:rPr lang="en-US" sz="2800" b="1" spc="-5" dirty="0">
                <a:solidFill>
                  <a:schemeClr val="tx1">
                    <a:lumMod val="75000"/>
                    <a:lumOff val="25000"/>
                  </a:schemeClr>
                </a:solidFill>
                <a:latin typeface="Georgia" panose="02040502050405020303" pitchFamily="18" charset="0"/>
                <a:cs typeface="Times New Roman" panose="02020603050405020304" pitchFamily="18" charset="0"/>
              </a:rPr>
              <a:t>an E</a:t>
            </a:r>
            <a:r>
              <a:rPr sz="2800" b="1" dirty="0">
                <a:solidFill>
                  <a:schemeClr val="tx1">
                    <a:lumMod val="75000"/>
                    <a:lumOff val="25000"/>
                  </a:schemeClr>
                </a:solidFill>
                <a:latin typeface="Georgia" panose="02040502050405020303" pitchFamily="18" charset="0"/>
                <a:cs typeface="Times New Roman" panose="02020603050405020304" pitchFamily="18" charset="0"/>
              </a:rPr>
              <a:t>ffective</a:t>
            </a:r>
            <a:r>
              <a:rPr sz="2800" b="1" spc="-5" dirty="0">
                <a:solidFill>
                  <a:schemeClr val="tx1">
                    <a:lumMod val="75000"/>
                    <a:lumOff val="25000"/>
                  </a:schemeClr>
                </a:solidFill>
                <a:latin typeface="Georgia" panose="02040502050405020303" pitchFamily="18" charset="0"/>
                <a:cs typeface="Times New Roman" panose="02020603050405020304" pitchFamily="18" charset="0"/>
              </a:rPr>
              <a:t> Dialogue</a:t>
            </a:r>
            <a:endParaRPr sz="2800" dirty="0">
              <a:solidFill>
                <a:schemeClr val="tx1">
                  <a:lumMod val="75000"/>
                  <a:lumOff val="25000"/>
                </a:schemeClr>
              </a:solidFill>
              <a:latin typeface="Georgia" panose="02040502050405020303" pitchFamily="18" charset="0"/>
              <a:cs typeface="Times New Roman" panose="02020603050405020304" pitchFamily="18" charset="0"/>
            </a:endParaRPr>
          </a:p>
        </p:txBody>
      </p:sp>
      <p:pic>
        <p:nvPicPr>
          <p:cNvPr id="10" name="图片 9" descr="图片包含 游戏机, 布&#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51484" t="24827" r="9092" b="49868"/>
          <a:stretch>
            <a:fillRect/>
          </a:stretch>
        </p:blipFill>
        <p:spPr>
          <a:xfrm>
            <a:off x="381000" y="483465"/>
            <a:ext cx="1828800" cy="1173885"/>
          </a:xfrm>
          <a:prstGeom prst="rect">
            <a:avLst/>
          </a:prstGeom>
        </p:spPr>
      </p:pic>
      <p:sp>
        <p:nvSpPr>
          <p:cNvPr id="6" name="TextBox 5"/>
          <p:cNvSpPr txBox="1"/>
          <p:nvPr/>
        </p:nvSpPr>
        <p:spPr>
          <a:xfrm>
            <a:off x="2743200" y="2179448"/>
            <a:ext cx="1219200" cy="523220"/>
          </a:xfrm>
          <a:prstGeom prst="rect">
            <a:avLst/>
          </a:prstGeom>
          <a:noFill/>
        </p:spPr>
        <p:txBody>
          <a:bodyPr wrap="square" rtlCol="0">
            <a:spAutoFit/>
          </a:bodyPr>
          <a:lstStyle/>
          <a:p>
            <a:r>
              <a:rPr lang="en-US" altLang="zh-CN"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a:t>
            </a:r>
            <a:endParaRPr lang="zh-CN"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4114800" y="2647950"/>
            <a:ext cx="1219200" cy="523220"/>
          </a:xfrm>
          <a:prstGeom prst="rect">
            <a:avLst/>
          </a:prstGeom>
          <a:noFill/>
        </p:spPr>
        <p:txBody>
          <a:bodyPr wrap="square" rtlCol="0">
            <a:spAutoFit/>
          </a:bodyPr>
          <a:lstStyle/>
          <a:p>
            <a:r>
              <a:rPr lang="en-US" altLang="zh-CN"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a:t>
            </a:r>
            <a:endParaRPr lang="zh-CN"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5410200" y="2419350"/>
            <a:ext cx="1219200" cy="523220"/>
          </a:xfrm>
          <a:prstGeom prst="rect">
            <a:avLst/>
          </a:prstGeom>
          <a:noFill/>
        </p:spPr>
        <p:txBody>
          <a:bodyPr wrap="square" rtlCol="0">
            <a:spAutoFit/>
          </a:bodyPr>
          <a:lstStyle/>
          <a:p>
            <a:r>
              <a:rPr lang="en-US" altLang="zh-CN"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a:t>
            </a:r>
            <a:endParaRPr lang="zh-CN"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1CD25A1-B8C5-1142-AE95-72D4DDA17D6F}"/>
              </a:ext>
            </a:extLst>
          </p:cNvPr>
          <p:cNvSpPr/>
          <p:nvPr/>
        </p:nvSpPr>
        <p:spPr>
          <a:xfrm>
            <a:off x="0" y="752931"/>
            <a:ext cx="2296001" cy="2507813"/>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等线" panose="020F0502020204030204"/>
            </a:endParaRPr>
          </a:p>
        </p:txBody>
      </p:sp>
      <p:sp>
        <p:nvSpPr>
          <p:cNvPr id="3" name="内容占位符 2">
            <a:extLst>
              <a:ext uri="{FF2B5EF4-FFF2-40B4-BE49-F238E27FC236}">
                <a16:creationId xmlns:a16="http://schemas.microsoft.com/office/drawing/2014/main" id="{C8607CE8-076A-5C4C-8D17-CE519D106AB5}"/>
              </a:ext>
            </a:extLst>
          </p:cNvPr>
          <p:cNvSpPr>
            <a:spLocks noGrp="1"/>
          </p:cNvSpPr>
          <p:nvPr>
            <p:ph idx="1"/>
          </p:nvPr>
        </p:nvSpPr>
        <p:spPr>
          <a:xfrm>
            <a:off x="1023505" y="1628992"/>
            <a:ext cx="7886700" cy="3263504"/>
          </a:xfrm>
        </p:spPr>
        <p:txBody>
          <a:bodyPr>
            <a:normAutofit/>
          </a:bodyPr>
          <a:lstStyle/>
          <a:p>
            <a:pPr marL="0" indent="0">
              <a:buNone/>
            </a:pPr>
            <a:r>
              <a:rPr kumimoji="1" lang="en-US" altLang="zh-CN" sz="5250" b="1" dirty="0">
                <a:solidFill>
                  <a:srgbClr val="D4432D"/>
                </a:solidFill>
                <a:latin typeface="Georgia" panose="02040502050405020303" pitchFamily="18" charset="0"/>
              </a:rPr>
              <a:t>Introduction</a:t>
            </a:r>
          </a:p>
          <a:p>
            <a:pPr marL="0" indent="0">
              <a:buNone/>
            </a:pPr>
            <a:r>
              <a:rPr kumimoji="1" lang="en-US" altLang="zh-CN" sz="3750" dirty="0">
                <a:solidFill>
                  <a:schemeClr val="bg2">
                    <a:lumMod val="50000"/>
                  </a:schemeClr>
                </a:solidFill>
                <a:latin typeface="Georgia" panose="02040502050405020303" pitchFamily="18" charset="0"/>
              </a:rPr>
              <a:t>Demonstration</a:t>
            </a:r>
          </a:p>
        </p:txBody>
      </p:sp>
      <p:sp>
        <p:nvSpPr>
          <p:cNvPr id="5" name="object 3">
            <a:extLst>
              <a:ext uri="{FF2B5EF4-FFF2-40B4-BE49-F238E27FC236}">
                <a16:creationId xmlns:a16="http://schemas.microsoft.com/office/drawing/2014/main" id="{FE938C16-C2E8-EB45-B802-AD05E4EB182D}"/>
              </a:ext>
            </a:extLst>
          </p:cNvPr>
          <p:cNvSpPr/>
          <p:nvPr/>
        </p:nvSpPr>
        <p:spPr>
          <a:xfrm>
            <a:off x="7533249" y="0"/>
            <a:ext cx="1610751" cy="4716194"/>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等线" panose="020F0502020204030204"/>
            </a:endParaRPr>
          </a:p>
        </p:txBody>
      </p:sp>
    </p:spTree>
    <p:extLst>
      <p:ext uri="{BB962C8B-B14F-4D97-AF65-F5344CB8AC3E}">
        <p14:creationId xmlns:p14="http://schemas.microsoft.com/office/powerpoint/2010/main" val="3327991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742950"/>
            <a:ext cx="3061334" cy="334375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295400" y="1854415"/>
            <a:ext cx="7010400" cy="1120820"/>
          </a:xfrm>
          <a:prstGeom prst="rect">
            <a:avLst/>
          </a:prstGeom>
        </p:spPr>
        <p:txBody>
          <a:bodyPr vert="horz" wrap="square" lIns="0" tIns="12700" rIns="0" bIns="0" rtlCol="0">
            <a:spAutoFit/>
          </a:bodyPr>
          <a:lstStyle/>
          <a:p>
            <a:pPr marL="755650" indent="-742950">
              <a:lnSpc>
                <a:spcPct val="100000"/>
              </a:lnSpc>
              <a:spcBef>
                <a:spcPts val="100"/>
              </a:spcBef>
              <a:buAutoNum type="arabicPeriod"/>
            </a:pPr>
            <a:r>
              <a:rPr lang="en-US" sz="3600" b="1" dirty="0">
                <a:solidFill>
                  <a:schemeClr val="tx1">
                    <a:lumMod val="75000"/>
                    <a:lumOff val="25000"/>
                  </a:schemeClr>
                </a:solidFill>
                <a:latin typeface="Georgia" panose="02040502050405020303" pitchFamily="18" charset="0"/>
                <a:cs typeface="Times New Roman" panose="02020603050405020304" pitchFamily="18" charset="0"/>
              </a:rPr>
              <a:t>Why do we need dialogues </a:t>
            </a:r>
            <a:r>
              <a:rPr lang="en-US" altLang="zh-CN" sz="3600" b="1" dirty="0">
                <a:solidFill>
                  <a:schemeClr val="tx1">
                    <a:lumMod val="75000"/>
                    <a:lumOff val="25000"/>
                  </a:schemeClr>
                </a:solidFill>
                <a:latin typeface="Georgia" panose="02040502050405020303" pitchFamily="18" charset="0"/>
                <a:cs typeface="Times New Roman" panose="02020603050405020304" pitchFamily="18" charset="0"/>
              </a:rPr>
              <a:t>in a narrative</a:t>
            </a:r>
            <a:r>
              <a:rPr lang="en-US" sz="3600" b="1" dirty="0">
                <a:solidFill>
                  <a:schemeClr val="tx1">
                    <a:lumMod val="75000"/>
                    <a:lumOff val="25000"/>
                  </a:schemeClr>
                </a:solidFill>
                <a:latin typeface="Georgia" panose="02040502050405020303" pitchFamily="18" charset="0"/>
                <a:cs typeface="Times New Roman" panose="02020603050405020304" pitchFamily="18" charset="0"/>
              </a:rPr>
              <a:t>?</a:t>
            </a:r>
            <a:endParaRPr lang="en-US" sz="3600" b="1" spc="-5" dirty="0">
              <a:solidFill>
                <a:schemeClr val="tx1">
                  <a:lumMod val="75000"/>
                  <a:lumOff val="25000"/>
                </a:schemeClr>
              </a:solidFill>
              <a:latin typeface="Georgia" panose="02040502050405020303"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7804208" y="4956542"/>
            <a:ext cx="511809" cy="187325"/>
          </a:xfrm>
          <a:custGeom>
            <a:avLst/>
            <a:gdLst/>
            <a:ahLst/>
            <a:cxnLst/>
            <a:rect l="l" t="t" r="r" b="b"/>
            <a:pathLst>
              <a:path w="511809" h="187325">
                <a:moveTo>
                  <a:pt x="271545" y="0"/>
                </a:moveTo>
                <a:lnTo>
                  <a:pt x="224040" y="13190"/>
                </a:lnTo>
                <a:lnTo>
                  <a:pt x="181457" y="38724"/>
                </a:lnTo>
                <a:lnTo>
                  <a:pt x="144537" y="71934"/>
                </a:lnTo>
                <a:lnTo>
                  <a:pt x="109616" y="107814"/>
                </a:lnTo>
                <a:lnTo>
                  <a:pt x="73029" y="141358"/>
                </a:lnTo>
                <a:lnTo>
                  <a:pt x="30141" y="171425"/>
                </a:lnTo>
                <a:lnTo>
                  <a:pt x="0" y="186957"/>
                </a:lnTo>
                <a:lnTo>
                  <a:pt x="100882" y="186957"/>
                </a:lnTo>
                <a:lnTo>
                  <a:pt x="112114" y="176766"/>
                </a:lnTo>
                <a:lnTo>
                  <a:pt x="146314" y="142026"/>
                </a:lnTo>
                <a:lnTo>
                  <a:pt x="182512" y="109622"/>
                </a:lnTo>
                <a:lnTo>
                  <a:pt x="224040" y="84395"/>
                </a:lnTo>
                <a:lnTo>
                  <a:pt x="271545" y="71204"/>
                </a:lnTo>
                <a:lnTo>
                  <a:pt x="428886" y="71204"/>
                </a:lnTo>
                <a:lnTo>
                  <a:pt x="428374" y="70598"/>
                </a:lnTo>
                <a:lnTo>
                  <a:pt x="394175" y="39250"/>
                </a:lnTo>
                <a:lnTo>
                  <a:pt x="356627" y="15432"/>
                </a:lnTo>
                <a:lnTo>
                  <a:pt x="315746" y="1548"/>
                </a:lnTo>
                <a:lnTo>
                  <a:pt x="271545" y="0"/>
                </a:lnTo>
                <a:close/>
              </a:path>
              <a:path w="511809" h="187325">
                <a:moveTo>
                  <a:pt x="428886" y="71204"/>
                </a:moveTo>
                <a:lnTo>
                  <a:pt x="271545" y="71204"/>
                </a:lnTo>
                <a:lnTo>
                  <a:pt x="315746" y="72752"/>
                </a:lnTo>
                <a:lnTo>
                  <a:pt x="356627" y="86636"/>
                </a:lnTo>
                <a:lnTo>
                  <a:pt x="394175" y="110454"/>
                </a:lnTo>
                <a:lnTo>
                  <a:pt x="428374" y="141803"/>
                </a:lnTo>
                <a:lnTo>
                  <a:pt x="459210" y="178279"/>
                </a:lnTo>
                <a:lnTo>
                  <a:pt x="465288" y="186957"/>
                </a:lnTo>
                <a:lnTo>
                  <a:pt x="511372" y="186957"/>
                </a:lnTo>
                <a:lnTo>
                  <a:pt x="510733" y="185800"/>
                </a:lnTo>
                <a:lnTo>
                  <a:pt x="486668" y="146276"/>
                </a:lnTo>
                <a:lnTo>
                  <a:pt x="459210" y="107075"/>
                </a:lnTo>
                <a:lnTo>
                  <a:pt x="428886" y="71204"/>
                </a:lnTo>
                <a:close/>
              </a:path>
            </a:pathLst>
          </a:custGeom>
          <a:solidFill>
            <a:srgbClr val="FFFFFF"/>
          </a:solidFill>
        </p:spPr>
        <p:txBody>
          <a:bodyPr wrap="square" lIns="0" tIns="0" rIns="0" bIns="0" rtlCol="0"/>
          <a:lstStyle/>
          <a:p>
            <a:endParaRPr/>
          </a:p>
        </p:txBody>
      </p:sp>
      <p:sp>
        <p:nvSpPr>
          <p:cNvPr id="1026" name="AutoShape 2" descr="Mind Map Freemind Clip - Clip Art Mind Map, HD Png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1027" name="Picture 3" descr="C:\Users\Administrator\Desktop\教学之星半决赛\68-686971_mind-map-freemind-clip-clip-art-mind-map.png"/>
          <p:cNvPicPr>
            <a:picLocks noChangeAspect="1" noChangeArrowheads="1"/>
          </p:cNvPicPr>
          <p:nvPr/>
        </p:nvPicPr>
        <p:blipFill>
          <a:blip r:embed="rId2" cstate="print">
            <a:clrChange>
              <a:clrFrom>
                <a:srgbClr val="F7F7F7"/>
              </a:clrFrom>
              <a:clrTo>
                <a:srgbClr val="F7F7F7">
                  <a:alpha val="0"/>
                </a:srgbClr>
              </a:clrTo>
            </a:clrChange>
          </a:blip>
          <a:srcRect/>
          <a:stretch>
            <a:fillRect/>
          </a:stretch>
        </p:blipFill>
        <p:spPr bwMode="auto">
          <a:xfrm>
            <a:off x="1143000" y="76200"/>
            <a:ext cx="6858000" cy="4933950"/>
          </a:xfrm>
          <a:prstGeom prst="rect">
            <a:avLst/>
          </a:prstGeom>
          <a:noFill/>
        </p:spPr>
      </p:pic>
      <p:sp>
        <p:nvSpPr>
          <p:cNvPr id="16" name="TextBox 15"/>
          <p:cNvSpPr txBox="1"/>
          <p:nvPr/>
        </p:nvSpPr>
        <p:spPr>
          <a:xfrm>
            <a:off x="3314700" y="2266950"/>
            <a:ext cx="2590800" cy="553998"/>
          </a:xfrm>
          <a:prstGeom prst="rect">
            <a:avLst/>
          </a:prstGeom>
          <a:noFill/>
        </p:spPr>
        <p:txBody>
          <a:bodyPr wrap="square" rtlCol="0">
            <a:spAutoFit/>
          </a:bodyPr>
          <a:lstStyle/>
          <a:p>
            <a:pPr algn="ctr"/>
            <a:r>
              <a:rPr lang="en-US" altLang="zh-CN" sz="3000" b="1" dirty="0">
                <a:solidFill>
                  <a:schemeClr val="accent5">
                    <a:lumMod val="75000"/>
                  </a:schemeClr>
                </a:solidFill>
                <a:latin typeface="Times New Roman" panose="02020603050405020304" pitchFamily="18" charset="0"/>
                <a:cs typeface="Times New Roman" panose="02020603050405020304" pitchFamily="18" charset="0"/>
              </a:rPr>
              <a:t>Dialogues</a:t>
            </a:r>
            <a:endParaRPr lang="zh-CN" altLang="en-US" sz="3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209800" y="586085"/>
            <a:ext cx="1981200" cy="461665"/>
          </a:xfrm>
          <a:prstGeom prst="rect">
            <a:avLst/>
          </a:prstGeom>
          <a:noFill/>
        </p:spPr>
        <p:txBody>
          <a:bodyPr wrap="square" rtlCol="0">
            <a:spAutoFit/>
          </a:bodyPr>
          <a:lstStyle/>
          <a:p>
            <a:r>
              <a:rPr lang="en-US" altLang="zh-CN"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personalities</a:t>
            </a:r>
            <a:endParaRPr lang="zh-CN" alt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Box 19"/>
          <p:cNvSpPr txBox="1"/>
          <p:nvPr/>
        </p:nvSpPr>
        <p:spPr>
          <a:xfrm>
            <a:off x="5410200" y="666750"/>
            <a:ext cx="1981200" cy="461665"/>
          </a:xfrm>
          <a:prstGeom prst="rect">
            <a:avLst/>
          </a:prstGeom>
          <a:noFill/>
        </p:spPr>
        <p:txBody>
          <a:bodyPr wrap="square" rtlCol="0">
            <a:spAutoFit/>
          </a:bodyPr>
          <a:lstStyle/>
          <a:p>
            <a:r>
              <a:rPr lang="en-US" altLang="zh-CN"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backgrounds</a:t>
            </a:r>
            <a:endParaRPr lang="zh-CN" alt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 name="TextBox 25"/>
          <p:cNvSpPr txBox="1"/>
          <p:nvPr/>
        </p:nvSpPr>
        <p:spPr>
          <a:xfrm>
            <a:off x="6101255" y="2266950"/>
            <a:ext cx="1981200" cy="461665"/>
          </a:xfrm>
          <a:prstGeom prst="rect">
            <a:avLst/>
          </a:prstGeom>
          <a:noFill/>
        </p:spPr>
        <p:txBody>
          <a:bodyPr wrap="square" rtlCol="0">
            <a:spAutoFit/>
          </a:bodyPr>
          <a:lstStyle/>
          <a:p>
            <a:pPr algn="ctr"/>
            <a:r>
              <a:rPr lang="en-US" altLang="zh-CN"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interests</a:t>
            </a:r>
            <a:endParaRPr lang="zh-CN" alt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TextBox 26"/>
          <p:cNvSpPr txBox="1"/>
          <p:nvPr/>
        </p:nvSpPr>
        <p:spPr>
          <a:xfrm>
            <a:off x="4953000" y="3943350"/>
            <a:ext cx="1981200" cy="461665"/>
          </a:xfrm>
          <a:prstGeom prst="rect">
            <a:avLst/>
          </a:prstGeom>
          <a:noFill/>
        </p:spPr>
        <p:txBody>
          <a:bodyPr wrap="square" rtlCol="0">
            <a:spAutoFit/>
          </a:bodyPr>
          <a:lstStyle/>
          <a:p>
            <a:pPr algn="ctr"/>
            <a:r>
              <a:rPr lang="en-US" altLang="zh-CN"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thoughts</a:t>
            </a:r>
            <a:endParaRPr lang="zh-CN" alt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p:cNvSpPr txBox="1"/>
          <p:nvPr/>
        </p:nvSpPr>
        <p:spPr>
          <a:xfrm>
            <a:off x="2209800" y="3943350"/>
            <a:ext cx="1981200" cy="461665"/>
          </a:xfrm>
          <a:prstGeom prst="rect">
            <a:avLst/>
          </a:prstGeom>
          <a:noFill/>
        </p:spPr>
        <p:txBody>
          <a:bodyPr wrap="square" rtlCol="0">
            <a:spAutoFit/>
          </a:bodyPr>
          <a:lstStyle/>
          <a:p>
            <a:pPr algn="ctr"/>
            <a:r>
              <a:rPr lang="en-US" altLang="zh-CN"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feelings</a:t>
            </a:r>
            <a:endParaRPr lang="zh-CN" alt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TextBox 28"/>
          <p:cNvSpPr txBox="1"/>
          <p:nvPr/>
        </p:nvSpPr>
        <p:spPr>
          <a:xfrm>
            <a:off x="1066800" y="2266950"/>
            <a:ext cx="1981200" cy="461665"/>
          </a:xfrm>
          <a:prstGeom prst="rect">
            <a:avLst/>
          </a:prstGeom>
          <a:noFill/>
        </p:spPr>
        <p:txBody>
          <a:bodyPr wrap="square" rtlCol="0">
            <a:spAutoFit/>
          </a:bodyPr>
          <a:lstStyle/>
          <a:p>
            <a:pPr algn="ctr"/>
            <a:r>
              <a:rPr lang="en-US" altLang="zh-CN"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moods</a:t>
            </a:r>
            <a:endParaRPr lang="zh-CN" alt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https://www.theyoungfolks.com/wp-content/uploads/2016/10/ben-affleck-argo-directo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8132" name="AutoShape 4" descr="https://www.theyoungfolks.com/wp-content/uploads/2016/10/ben-affleck-argo-directo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48134" name="Picture 6" descr="Director BEN AFFLECK on the set of “ARGO,” a presentation of Warner Bros. Pictures in association with GK Films, to be distributed by Warner Bros. Pictures."/>
          <p:cNvPicPr>
            <a:picLocks noChangeAspect="1" noChangeArrowheads="1"/>
          </p:cNvPicPr>
          <p:nvPr/>
        </p:nvPicPr>
        <p:blipFill>
          <a:blip r:embed="rId2" cstate="print"/>
          <a:srcRect/>
          <a:stretch>
            <a:fillRect/>
          </a:stretch>
        </p:blipFill>
        <p:spPr bwMode="auto">
          <a:xfrm>
            <a:off x="304800" y="1552451"/>
            <a:ext cx="4876800" cy="3252788"/>
          </a:xfrm>
          <a:prstGeom prst="rect">
            <a:avLst/>
          </a:prstGeom>
          <a:noFill/>
        </p:spPr>
      </p:pic>
      <p:sp>
        <p:nvSpPr>
          <p:cNvPr id="48140" name="AutoShape 12" descr="http://img4.imgtn.bdimg.com/it/u=4121216142,1628901080&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8142" name="AutoShape 14" descr="http://img4.imgtn.bdimg.com/it/u=4121216142,1628901080&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3" name="椭圆形标注 12"/>
          <p:cNvSpPr/>
          <p:nvPr/>
        </p:nvSpPr>
        <p:spPr>
          <a:xfrm>
            <a:off x="5257800" y="503932"/>
            <a:ext cx="3810000" cy="1810593"/>
          </a:xfrm>
          <a:prstGeom prst="wedgeEllipseCallout">
            <a:avLst>
              <a:gd name="adj1" fmla="val -71073"/>
              <a:gd name="adj2" fmla="val 5144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9" name="TextBox 8"/>
          <p:cNvSpPr txBox="1"/>
          <p:nvPr/>
        </p:nvSpPr>
        <p:spPr>
          <a:xfrm>
            <a:off x="5638800" y="888494"/>
            <a:ext cx="3200400" cy="1426031"/>
          </a:xfrm>
          <a:prstGeom prst="rect">
            <a:avLst/>
          </a:prstGeom>
          <a:noFill/>
        </p:spPr>
        <p:txBody>
          <a:bodyPr wrap="square" rtlCol="0">
            <a:spAutoFit/>
          </a:bodyPr>
          <a:lstStyle/>
          <a:p>
            <a:pPr>
              <a:lnSpc>
                <a:spcPts val="2600"/>
              </a:lnSpc>
            </a:pPr>
            <a:r>
              <a:rPr lang="en-US" altLang="zh-CN" sz="2400" spc="-5"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Picture’s </a:t>
            </a:r>
            <a:r>
              <a:rPr lang="en-US" altLang="zh-CN"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up! </a:t>
            </a:r>
            <a:r>
              <a:rPr lang="en-US" altLang="zh-CN" sz="2400" spc="-5"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Quiet </a:t>
            </a:r>
            <a:r>
              <a:rPr lang="en-US" altLang="zh-CN"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 </a:t>
            </a:r>
            <a:r>
              <a:rPr lang="en-US" altLang="zh-CN" sz="2400" spc="-5"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set! Roll sound! Roll  Camera! And.</a:t>
            </a:r>
            <a:r>
              <a:rPr lang="en-US" altLang="zh-CN" sz="2400" spc="-4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en-US" altLang="zh-CN" sz="2400" spc="-5"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ction!</a:t>
            </a:r>
            <a:endParaRPr lang="en-US" altLang="zh-CN"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ts val="2600"/>
              </a:lnSpc>
            </a:pPr>
            <a:endParaRPr lang="zh-CN" alt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304800" y="219730"/>
            <a:ext cx="4938853" cy="523220"/>
          </a:xfrm>
          <a:prstGeom prst="rect">
            <a:avLst/>
          </a:prstGeom>
          <a:noFill/>
        </p:spPr>
        <p:txBody>
          <a:bodyPr wrap="none" rtlCol="0">
            <a:spAutoFit/>
          </a:bodyPr>
          <a:lstStyle/>
          <a:p>
            <a:r>
              <a:rPr lang="en-US" altLang="zh-CN" sz="2800" dirty="0">
                <a:latin typeface="Times New Roman" panose="02020603050405020304" pitchFamily="18" charset="0"/>
                <a:cs typeface="Times New Roman" panose="02020603050405020304" pitchFamily="18" charset="0"/>
              </a:rPr>
              <a:t>Question: What’s the man’s </a:t>
            </a:r>
            <a:r>
              <a:rPr lang="en-US" altLang="zh-CN" sz="2800" b="1" dirty="0">
                <a:solidFill>
                  <a:srgbClr val="C00000"/>
                </a:solidFill>
                <a:latin typeface="Times New Roman" panose="02020603050405020304" pitchFamily="18" charset="0"/>
                <a:cs typeface="Times New Roman" panose="02020603050405020304" pitchFamily="18" charset="0"/>
              </a:rPr>
              <a:t>job</a:t>
            </a:r>
            <a:r>
              <a:rPr lang="en-US" altLang="zh-CN" sz="2800" dirty="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cs typeface="Times New Roman" panose="02020603050405020304" pitchFamily="18" charset="0"/>
            </a:endParaRPr>
          </a:p>
        </p:txBody>
      </p:sp>
      <p:sp>
        <p:nvSpPr>
          <p:cNvPr id="15" name="矩形 14"/>
          <p:cNvSpPr/>
          <p:nvPr/>
        </p:nvSpPr>
        <p:spPr>
          <a:xfrm>
            <a:off x="228600" y="1504950"/>
            <a:ext cx="2209800" cy="350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304800" y="819150"/>
            <a:ext cx="1561581" cy="523220"/>
          </a:xfrm>
          <a:prstGeom prst="rect">
            <a:avLst/>
          </a:prstGeom>
          <a:noFill/>
        </p:spPr>
        <p:txBody>
          <a:bodyPr wrap="non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rPr>
              <a:t>Director</a:t>
            </a:r>
            <a:r>
              <a:rPr lang="en-US" altLang="zh-CN" sz="2800" dirty="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cs typeface="Times New Roman" panose="02020603050405020304" pitchFamily="18" charset="0"/>
            </a:endParaRPr>
          </a:p>
        </p:txBody>
      </p:sp>
      <p:sp>
        <p:nvSpPr>
          <p:cNvPr id="12" name="下箭头 11"/>
          <p:cNvSpPr/>
          <p:nvPr/>
        </p:nvSpPr>
        <p:spPr>
          <a:xfrm>
            <a:off x="6934200" y="2637489"/>
            <a:ext cx="457200" cy="685800"/>
          </a:xfrm>
          <a:prstGeom prst="downArrow">
            <a:avLst>
              <a:gd name="adj1" fmla="val 5000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410200" y="3475689"/>
            <a:ext cx="3657600" cy="1077218"/>
          </a:xfrm>
          <a:prstGeom prst="rect">
            <a:avLst/>
          </a:prstGeom>
          <a:noFill/>
        </p:spPr>
        <p:txBody>
          <a:bodyPr wrap="square" rtlCol="0">
            <a:spAutoFit/>
          </a:bodyPr>
          <a:lstStyle/>
          <a:p>
            <a:pPr algn="ctr"/>
            <a:r>
              <a:rPr lang="en-US" altLang="zh-CN" sz="3200" b="1" dirty="0">
                <a:solidFill>
                  <a:srgbClr val="C00000"/>
                </a:solidFill>
                <a:latin typeface="Times New Roman" panose="02020603050405020304" pitchFamily="18" charset="0"/>
                <a:cs typeface="Times New Roman" panose="02020603050405020304" pitchFamily="18" charset="0"/>
              </a:rPr>
              <a:t>fulfill characterization</a:t>
            </a:r>
            <a:endParaRPr lang="zh-CN" altLang="en-US"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par>
                          <p:cTn id="8" fill="hold">
                            <p:stCondLst>
                              <p:cond delay="500"/>
                            </p:stCondLst>
                            <p:childTnLst>
                              <p:par>
                                <p:cTn id="9" presetID="3" presetClass="exit" presetSubtype="10" fill="hold" grpId="0" nodeType="afterEffect">
                                  <p:stCondLst>
                                    <p:cond delay="0"/>
                                  </p:stCondLst>
                                  <p:childTnLst>
                                    <p:animEffect transition="out" filter="blinds(horizontal)">
                                      <p:cBhvr>
                                        <p:cTn id="10" dur="1000"/>
                                        <p:tgtEl>
                                          <p:spTgt spid="15"/>
                                        </p:tgtEl>
                                      </p:cBhvr>
                                    </p:animEffect>
                                    <p:set>
                                      <p:cBhvr>
                                        <p:cTn id="11" dur="1" fill="hold">
                                          <p:stCondLst>
                                            <p:cond delay="999"/>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lide(fromTop)">
                                      <p:cBhvr>
                                        <p:cTn id="16" dur="500"/>
                                        <p:tgtEl>
                                          <p:spTgt spid="12"/>
                                        </p:tgtEl>
                                      </p:cBhvr>
                                    </p:animEffect>
                                  </p:childTnLst>
                                </p:cTn>
                              </p:par>
                            </p:childTnLst>
                          </p:cTn>
                        </p:par>
                        <p:par>
                          <p:cTn id="17" fill="hold">
                            <p:stCondLst>
                              <p:cond delay="500"/>
                            </p:stCondLst>
                            <p:childTnLst>
                              <p:par>
                                <p:cTn id="18" presetID="1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lide(fromTo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819150"/>
            <a:ext cx="3343751" cy="3061334"/>
          </a:xfrm>
          <a:prstGeom prst="rect">
            <a:avLst/>
          </a:prstGeom>
          <a:blipFill>
            <a:blip r:embed="rId2"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D351EF48-02CA-4811-A56E-48E18DCC2949}"/>
              </a:ext>
            </a:extLst>
          </p:cNvPr>
          <p:cNvSpPr txBox="1"/>
          <p:nvPr/>
        </p:nvSpPr>
        <p:spPr>
          <a:xfrm>
            <a:off x="1295400" y="1444518"/>
            <a:ext cx="7391400" cy="2254463"/>
          </a:xfrm>
          <a:prstGeom prst="rect">
            <a:avLst/>
          </a:prstGeom>
        </p:spPr>
        <p:txBody>
          <a:bodyPr vert="horz" wrap="square" lIns="0" tIns="12700" rIns="0" bIns="0" rtlCol="0">
            <a:spAutoFit/>
          </a:bodyPr>
          <a:lstStyle/>
          <a:p>
            <a:pPr marL="12700">
              <a:lnSpc>
                <a:spcPct val="100000"/>
              </a:lnSpc>
              <a:spcBef>
                <a:spcPts val="100"/>
              </a:spcBef>
            </a:pPr>
            <a:endParaRPr lang="en-US" sz="36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12700">
              <a:spcBef>
                <a:spcPts val="100"/>
              </a:spcBef>
            </a:pPr>
            <a:r>
              <a:rPr lang="en-US" altLang="zh-CN" sz="3600" b="1" dirty="0">
                <a:solidFill>
                  <a:schemeClr val="tx1">
                    <a:lumMod val="75000"/>
                    <a:lumOff val="25000"/>
                  </a:schemeClr>
                </a:solidFill>
                <a:latin typeface="Georgia" panose="02040502050405020303" pitchFamily="18" charset="0"/>
                <a:cs typeface="Times New Roman" panose="02020603050405020304" pitchFamily="18" charset="0"/>
              </a:rPr>
              <a:t>2.   How to write effective dialogues in a narrative?</a:t>
            </a:r>
            <a:endParaRPr lang="en-US" sz="3600" b="1" dirty="0">
              <a:solidFill>
                <a:schemeClr val="tx1">
                  <a:lumMod val="75000"/>
                  <a:lumOff val="25000"/>
                </a:schemeClr>
              </a:solidFill>
              <a:latin typeface="Georgia" panose="02040502050405020303" pitchFamily="18" charset="0"/>
              <a:cs typeface="Times New Roman" panose="02020603050405020304" pitchFamily="18" charset="0"/>
            </a:endParaRPr>
          </a:p>
          <a:p>
            <a:pPr marL="755650" indent="-742950">
              <a:lnSpc>
                <a:spcPct val="100000"/>
              </a:lnSpc>
              <a:spcBef>
                <a:spcPts val="100"/>
              </a:spcBef>
              <a:buAutoNum type="arabicPeriod"/>
            </a:pPr>
            <a:endParaRPr lang="en-US" sz="3600" b="1" spc="-5"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51090" y="191684"/>
            <a:ext cx="5486400" cy="443711"/>
          </a:xfrm>
          <a:prstGeom prst="rect">
            <a:avLst/>
          </a:prstGeom>
        </p:spPr>
        <p:txBody>
          <a:bodyPr vert="horz" wrap="square" lIns="0" tIns="12700" rIns="0" bIns="0" rtlCol="0">
            <a:spAutoFit/>
          </a:bodyPr>
          <a:lstStyle/>
          <a:p>
            <a:pPr marL="12700" marR="5080">
              <a:lnSpc>
                <a:spcPct val="100000"/>
              </a:lnSpc>
              <a:spcBef>
                <a:spcPts val="100"/>
              </a:spcBef>
            </a:pPr>
            <a:r>
              <a:rPr sz="2800" spc="-5" dirty="0">
                <a:solidFill>
                  <a:srgbClr val="AB7942"/>
                </a:solidFill>
                <a:latin typeface="Georgia" panose="02040502050405020303" pitchFamily="18" charset="0"/>
                <a:ea typeface="微软雅黑" panose="020B0503020204020204" pitchFamily="34" charset="-122"/>
                <a:cs typeface="Times New Roman" panose="02020603050405020304" pitchFamily="18" charset="0"/>
              </a:rPr>
              <a:t>Fleshing out D</a:t>
            </a:r>
            <a:r>
              <a:rPr sz="2800" dirty="0">
                <a:solidFill>
                  <a:srgbClr val="AB7942"/>
                </a:solidFill>
                <a:latin typeface="Georgia" panose="02040502050405020303" pitchFamily="18" charset="0"/>
                <a:ea typeface="微软雅黑" panose="020B0503020204020204" pitchFamily="34" charset="-122"/>
                <a:cs typeface="Times New Roman" panose="02020603050405020304" pitchFamily="18" charset="0"/>
              </a:rPr>
              <a:t>i</a:t>
            </a:r>
            <a:r>
              <a:rPr sz="2800" spc="-5" dirty="0">
                <a:solidFill>
                  <a:srgbClr val="AB7942"/>
                </a:solidFill>
                <a:latin typeface="Georgia" panose="02040502050405020303" pitchFamily="18" charset="0"/>
                <a:ea typeface="微软雅黑" panose="020B0503020204020204" pitchFamily="34" charset="-122"/>
                <a:cs typeface="Times New Roman" panose="02020603050405020304" pitchFamily="18" charset="0"/>
              </a:rPr>
              <a:t>a</a:t>
            </a:r>
            <a:r>
              <a:rPr sz="2800" spc="5" dirty="0">
                <a:solidFill>
                  <a:srgbClr val="AB7942"/>
                </a:solidFill>
                <a:latin typeface="Georgia" panose="02040502050405020303" pitchFamily="18" charset="0"/>
                <a:ea typeface="微软雅黑" panose="020B0503020204020204" pitchFamily="34" charset="-122"/>
                <a:cs typeface="Times New Roman" panose="02020603050405020304" pitchFamily="18" charset="0"/>
              </a:rPr>
              <a:t>l</a:t>
            </a:r>
            <a:r>
              <a:rPr sz="2800" dirty="0">
                <a:solidFill>
                  <a:srgbClr val="AB7942"/>
                </a:solidFill>
                <a:latin typeface="Georgia" panose="02040502050405020303" pitchFamily="18" charset="0"/>
                <a:ea typeface="微软雅黑" panose="020B0503020204020204" pitchFamily="34" charset="-122"/>
                <a:cs typeface="Times New Roman" panose="02020603050405020304" pitchFamily="18" charset="0"/>
              </a:rPr>
              <a:t>o</a:t>
            </a:r>
            <a:r>
              <a:rPr sz="2800" spc="-5" dirty="0">
                <a:solidFill>
                  <a:srgbClr val="AB7942"/>
                </a:solidFill>
                <a:latin typeface="Georgia" panose="02040502050405020303" pitchFamily="18" charset="0"/>
                <a:ea typeface="微软雅黑" panose="020B0503020204020204" pitchFamily="34" charset="-122"/>
                <a:cs typeface="Times New Roman" panose="02020603050405020304" pitchFamily="18" charset="0"/>
              </a:rPr>
              <a:t>gu</a:t>
            </a:r>
            <a:r>
              <a:rPr sz="2800" dirty="0">
                <a:solidFill>
                  <a:srgbClr val="AB7942"/>
                </a:solidFill>
                <a:latin typeface="Georgia" panose="02040502050405020303" pitchFamily="18" charset="0"/>
                <a:ea typeface="微软雅黑" panose="020B0503020204020204" pitchFamily="34" charset="-122"/>
                <a:cs typeface="Times New Roman" panose="02020603050405020304" pitchFamily="18" charset="0"/>
              </a:rPr>
              <a:t>e</a:t>
            </a:r>
            <a:r>
              <a:rPr lang="en-US" sz="2800" dirty="0">
                <a:solidFill>
                  <a:srgbClr val="AB7942"/>
                </a:solidFill>
                <a:latin typeface="Georgia" panose="02040502050405020303" pitchFamily="18" charset="0"/>
                <a:ea typeface="微软雅黑" panose="020B0503020204020204" pitchFamily="34" charset="-122"/>
                <a:cs typeface="Times New Roman" panose="02020603050405020304" pitchFamily="18" charset="0"/>
              </a:rPr>
              <a:t>s</a:t>
            </a:r>
            <a:endParaRPr sz="2800" dirty="0">
              <a:solidFill>
                <a:srgbClr val="AB7942"/>
              </a:solidFill>
              <a:latin typeface="Georgia" panose="02040502050405020303" pitchFamily="18" charset="0"/>
              <a:ea typeface="微软雅黑" panose="020B0503020204020204" pitchFamily="34" charset="-122"/>
              <a:cs typeface="Times New Roman" panose="02020603050405020304" pitchFamily="18" charset="0"/>
            </a:endParaRPr>
          </a:p>
        </p:txBody>
      </p:sp>
      <p:graphicFrame>
        <p:nvGraphicFramePr>
          <p:cNvPr id="4" name="object 4"/>
          <p:cNvGraphicFramePr>
            <a:graphicFrameLocks noGrp="1"/>
          </p:cNvGraphicFramePr>
          <p:nvPr>
            <p:custDataLst>
              <p:tags r:id="rId1"/>
            </p:custDataLst>
          </p:nvPr>
        </p:nvGraphicFramePr>
        <p:xfrm>
          <a:off x="1366223" y="895350"/>
          <a:ext cx="2612558" cy="3048000"/>
        </p:xfrm>
        <a:graphic>
          <a:graphicData uri="http://schemas.openxmlformats.org/drawingml/2006/table">
            <a:tbl>
              <a:tblPr firstRow="1" bandRow="1">
                <a:tableStyleId>{2D5ABB26-0587-4C30-8999-92F81FD0307C}</a:tableStyleId>
              </a:tblPr>
              <a:tblGrid>
                <a:gridCol w="2612558">
                  <a:extLst>
                    <a:ext uri="{9D8B030D-6E8A-4147-A177-3AD203B41FA5}">
                      <a16:colId xmlns:a16="http://schemas.microsoft.com/office/drawing/2014/main" val="20000"/>
                    </a:ext>
                  </a:extLst>
                </a:gridCol>
              </a:tblGrid>
              <a:tr h="508000">
                <a:tc>
                  <a:txBody>
                    <a:bodyPr/>
                    <a:lstStyle/>
                    <a:p>
                      <a:pPr algn="ctr">
                        <a:lnSpc>
                          <a:spcPct val="100000"/>
                        </a:lnSpc>
                        <a:spcBef>
                          <a:spcPts val="1005"/>
                        </a:spcBef>
                      </a:pPr>
                      <a:r>
                        <a:rPr sz="2400" b="1" spc="-1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dialog</a:t>
                      </a:r>
                      <a:r>
                        <a:rPr lang="en-US" sz="2400" b="1" spc="-1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ue</a:t>
                      </a:r>
                      <a:r>
                        <a:rPr sz="2400" b="1" spc="-1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tags</a:t>
                      </a:r>
                      <a:endParaRPr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0" marR="0" marT="127635"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ED7D31"/>
                    </a:solidFill>
                  </a:tcPr>
                </a:tc>
                <a:extLst>
                  <a:ext uri="{0D108BD9-81ED-4DB2-BD59-A6C34878D82A}">
                    <a16:rowId xmlns:a16="http://schemas.microsoft.com/office/drawing/2014/main" val="10000"/>
                  </a:ext>
                </a:extLst>
              </a:tr>
              <a:tr h="508000">
                <a:tc>
                  <a:txBody>
                    <a:bodyPr/>
                    <a:lstStyle/>
                    <a:p>
                      <a:pPr algn="ctr">
                        <a:lnSpc>
                          <a:spcPct val="100000"/>
                        </a:lnSpc>
                        <a:spcBef>
                          <a:spcPts val="1015"/>
                        </a:spcBef>
                      </a:pPr>
                      <a:r>
                        <a:rPr sz="2200" dirty="0">
                          <a:solidFill>
                            <a:schemeClr val="tx1">
                              <a:lumMod val="75000"/>
                              <a:lumOff val="25000"/>
                            </a:schemeClr>
                          </a:solidFill>
                          <a:latin typeface="Times New Roman" panose="02020603050405020304" pitchFamily="18" charset="0"/>
                          <a:cs typeface="Times New Roman" panose="02020603050405020304" pitchFamily="18" charset="0"/>
                        </a:rPr>
                        <a:t>he</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 </a:t>
                      </a:r>
                      <a:r>
                        <a:rPr sz="2200" b="1" spc="-5" dirty="0">
                          <a:solidFill>
                            <a:schemeClr val="tx1">
                              <a:lumMod val="95000"/>
                              <a:lumOff val="5000"/>
                            </a:schemeClr>
                          </a:solidFill>
                          <a:latin typeface="Times New Roman" panose="02020603050405020304" pitchFamily="18" charset="0"/>
                          <a:cs typeface="Times New Roman" panose="02020603050405020304" pitchFamily="18" charset="0"/>
                        </a:rPr>
                        <a:t>said</a:t>
                      </a:r>
                    </a:p>
                  </a:txBody>
                  <a:tcPr marL="0" marR="0" marT="12890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8D7CD"/>
                    </a:solidFill>
                  </a:tcPr>
                </a:tc>
                <a:extLst>
                  <a:ext uri="{0D108BD9-81ED-4DB2-BD59-A6C34878D82A}">
                    <a16:rowId xmlns:a16="http://schemas.microsoft.com/office/drawing/2014/main" val="10001"/>
                  </a:ext>
                </a:extLst>
              </a:tr>
              <a:tr h="508000">
                <a:tc>
                  <a:txBody>
                    <a:bodyPr/>
                    <a:lstStyle/>
                    <a:p>
                      <a:pPr algn="ctr">
                        <a:lnSpc>
                          <a:spcPct val="100000"/>
                        </a:lnSpc>
                        <a:spcBef>
                          <a:spcPts val="1005"/>
                        </a:spcBef>
                      </a:pP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they</a:t>
                      </a:r>
                      <a:r>
                        <a:rPr sz="2200" spc="-10" dirty="0">
                          <a:solidFill>
                            <a:schemeClr val="tx1">
                              <a:lumMod val="75000"/>
                              <a:lumOff val="25000"/>
                            </a:schemeClr>
                          </a:solidFill>
                          <a:latin typeface="Times New Roman" panose="02020603050405020304" pitchFamily="18" charset="0"/>
                          <a:cs typeface="Times New Roman" panose="02020603050405020304" pitchFamily="18" charset="0"/>
                        </a:rPr>
                        <a:t> </a:t>
                      </a:r>
                      <a:r>
                        <a:rPr sz="2200" b="1" spc="-5" dirty="0">
                          <a:solidFill>
                            <a:schemeClr val="tx1">
                              <a:lumMod val="95000"/>
                              <a:lumOff val="5000"/>
                            </a:schemeClr>
                          </a:solidFill>
                          <a:latin typeface="Times New Roman" panose="02020603050405020304" pitchFamily="18" charset="0"/>
                          <a:cs typeface="Times New Roman" panose="02020603050405020304" pitchFamily="18" charset="0"/>
                        </a:rPr>
                        <a:t>said</a:t>
                      </a:r>
                    </a:p>
                  </a:txBody>
                  <a:tcPr marL="0" marR="0" marT="1276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CECE8"/>
                    </a:solidFill>
                  </a:tcPr>
                </a:tc>
                <a:extLst>
                  <a:ext uri="{0D108BD9-81ED-4DB2-BD59-A6C34878D82A}">
                    <a16:rowId xmlns:a16="http://schemas.microsoft.com/office/drawing/2014/main" val="10002"/>
                  </a:ext>
                </a:extLst>
              </a:tr>
              <a:tr h="508000">
                <a:tc>
                  <a:txBody>
                    <a:bodyPr/>
                    <a:lstStyle/>
                    <a:p>
                      <a:pPr algn="ctr">
                        <a:lnSpc>
                          <a:spcPct val="100000"/>
                        </a:lnSpc>
                        <a:spcBef>
                          <a:spcPts val="1015"/>
                        </a:spcBef>
                      </a:pPr>
                      <a:r>
                        <a:rPr sz="2200" dirty="0">
                          <a:solidFill>
                            <a:schemeClr val="tx1">
                              <a:lumMod val="75000"/>
                              <a:lumOff val="25000"/>
                            </a:schemeClr>
                          </a:solidFill>
                          <a:latin typeface="Times New Roman" panose="02020603050405020304" pitchFamily="18" charset="0"/>
                          <a:cs typeface="Times New Roman" panose="02020603050405020304" pitchFamily="18" charset="0"/>
                        </a:rPr>
                        <a:t>a </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child</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 </a:t>
                      </a:r>
                      <a:r>
                        <a:rPr sz="2200" b="1" spc="-5" dirty="0">
                          <a:solidFill>
                            <a:schemeClr val="tx1">
                              <a:lumMod val="95000"/>
                              <a:lumOff val="5000"/>
                            </a:schemeClr>
                          </a:solidFill>
                          <a:latin typeface="Times New Roman" panose="02020603050405020304" pitchFamily="18" charset="0"/>
                          <a:cs typeface="Times New Roman" panose="02020603050405020304" pitchFamily="18" charset="0"/>
                        </a:rPr>
                        <a:t>said</a:t>
                      </a:r>
                    </a:p>
                  </a:txBody>
                  <a:tcPr marL="0" marR="0" marT="12890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8D7CD"/>
                    </a:solidFill>
                  </a:tcPr>
                </a:tc>
                <a:extLst>
                  <a:ext uri="{0D108BD9-81ED-4DB2-BD59-A6C34878D82A}">
                    <a16:rowId xmlns:a16="http://schemas.microsoft.com/office/drawing/2014/main" val="10003"/>
                  </a:ext>
                </a:extLst>
              </a:tr>
              <a:tr h="508000">
                <a:tc>
                  <a:txBody>
                    <a:bodyPr/>
                    <a:lstStyle/>
                    <a:p>
                      <a:pPr algn="ctr">
                        <a:lnSpc>
                          <a:spcPct val="100000"/>
                        </a:lnSpc>
                        <a:spcBef>
                          <a:spcPts val="1005"/>
                        </a:spcBef>
                      </a:pPr>
                      <a:r>
                        <a:rPr sz="2200" dirty="0">
                          <a:solidFill>
                            <a:schemeClr val="tx1">
                              <a:lumMod val="75000"/>
                              <a:lumOff val="25000"/>
                            </a:schemeClr>
                          </a:solidFill>
                          <a:latin typeface="Times New Roman" panose="02020603050405020304" pitchFamily="18" charset="0"/>
                          <a:cs typeface="Times New Roman" panose="02020603050405020304" pitchFamily="18" charset="0"/>
                        </a:rPr>
                        <a:t>a </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man</a:t>
                      </a:r>
                      <a:r>
                        <a:rPr sz="2200" dirty="0">
                          <a:solidFill>
                            <a:schemeClr val="tx1">
                              <a:lumMod val="75000"/>
                              <a:lumOff val="25000"/>
                            </a:schemeClr>
                          </a:solidFill>
                          <a:latin typeface="Times New Roman" panose="02020603050405020304" pitchFamily="18" charset="0"/>
                          <a:cs typeface="Times New Roman" panose="02020603050405020304" pitchFamily="18" charset="0"/>
                        </a:rPr>
                        <a:t> </a:t>
                      </a:r>
                      <a:r>
                        <a:rPr sz="2200" b="1" spc="-5" dirty="0">
                          <a:solidFill>
                            <a:schemeClr val="tx1"/>
                          </a:solidFill>
                          <a:latin typeface="Times New Roman" panose="02020603050405020304" pitchFamily="18" charset="0"/>
                          <a:cs typeface="Times New Roman" panose="02020603050405020304" pitchFamily="18" charset="0"/>
                        </a:rPr>
                        <a:t>said</a:t>
                      </a:r>
                    </a:p>
                  </a:txBody>
                  <a:tcPr marL="0" marR="0" marT="1276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CECE8"/>
                    </a:solidFill>
                  </a:tcPr>
                </a:tc>
                <a:extLst>
                  <a:ext uri="{0D108BD9-81ED-4DB2-BD59-A6C34878D82A}">
                    <a16:rowId xmlns:a16="http://schemas.microsoft.com/office/drawing/2014/main" val="10004"/>
                  </a:ext>
                </a:extLst>
              </a:tr>
              <a:tr h="508000">
                <a:tc>
                  <a:txBody>
                    <a:bodyPr/>
                    <a:lstStyle/>
                    <a:p>
                      <a:pPr algn="ctr">
                        <a:lnSpc>
                          <a:spcPct val="100000"/>
                        </a:lnSpc>
                        <a:spcBef>
                          <a:spcPts val="1020"/>
                        </a:spcBef>
                      </a:pPr>
                      <a:r>
                        <a:rPr sz="2200" dirty="0">
                          <a:solidFill>
                            <a:schemeClr val="tx1">
                              <a:lumMod val="75000"/>
                              <a:lumOff val="25000"/>
                            </a:schemeClr>
                          </a:solidFill>
                          <a:latin typeface="Times New Roman" panose="02020603050405020304" pitchFamily="18" charset="0"/>
                          <a:cs typeface="Times New Roman" panose="02020603050405020304" pitchFamily="18" charset="0"/>
                        </a:rPr>
                        <a:t>a </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woman</a:t>
                      </a:r>
                      <a:r>
                        <a:rPr sz="2200" dirty="0">
                          <a:solidFill>
                            <a:schemeClr val="tx1">
                              <a:lumMod val="75000"/>
                              <a:lumOff val="25000"/>
                            </a:schemeClr>
                          </a:solidFill>
                          <a:latin typeface="Times New Roman" panose="02020603050405020304" pitchFamily="18" charset="0"/>
                          <a:cs typeface="Times New Roman" panose="02020603050405020304" pitchFamily="18" charset="0"/>
                        </a:rPr>
                        <a:t> </a:t>
                      </a:r>
                      <a:r>
                        <a:rPr sz="2200" b="1" spc="-5" dirty="0">
                          <a:solidFill>
                            <a:schemeClr val="tx1"/>
                          </a:solidFill>
                          <a:latin typeface="Times New Roman" panose="02020603050405020304" pitchFamily="18" charset="0"/>
                          <a:cs typeface="Times New Roman" panose="02020603050405020304" pitchFamily="18" charset="0"/>
                        </a:rPr>
                        <a:t>said</a:t>
                      </a:r>
                    </a:p>
                  </a:txBody>
                  <a:tcPr marL="0" marR="0" marT="129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8D7CD"/>
                    </a:solidFill>
                  </a:tcPr>
                </a:tc>
                <a:extLst>
                  <a:ext uri="{0D108BD9-81ED-4DB2-BD59-A6C34878D82A}">
                    <a16:rowId xmlns:a16="http://schemas.microsoft.com/office/drawing/2014/main" val="10005"/>
                  </a:ext>
                </a:extLst>
              </a:tr>
            </a:tbl>
          </a:graphicData>
        </a:graphic>
      </p:graphicFrame>
      <p:graphicFrame>
        <p:nvGraphicFramePr>
          <p:cNvPr id="2" name="表格 1"/>
          <p:cNvGraphicFramePr>
            <a:graphicFrameLocks noGrp="1"/>
          </p:cNvGraphicFramePr>
          <p:nvPr/>
        </p:nvGraphicFramePr>
        <p:xfrm>
          <a:off x="3978781" y="895350"/>
          <a:ext cx="3717419" cy="3048000"/>
        </p:xfrm>
        <a:graphic>
          <a:graphicData uri="http://schemas.openxmlformats.org/drawingml/2006/table">
            <a:tbl>
              <a:tblPr firstRow="1" bandRow="1">
                <a:tableStyleId>{2D5ABB26-0587-4C30-8999-92F81FD0307C}</a:tableStyleId>
              </a:tblPr>
              <a:tblGrid>
                <a:gridCol w="3717419">
                  <a:extLst>
                    <a:ext uri="{9D8B030D-6E8A-4147-A177-3AD203B41FA5}">
                      <a16:colId xmlns:a16="http://schemas.microsoft.com/office/drawing/2014/main" val="20000"/>
                    </a:ext>
                  </a:extLst>
                </a:gridCol>
              </a:tblGrid>
              <a:tr h="508000">
                <a:tc>
                  <a:txBody>
                    <a:bodyPr/>
                    <a:lstStyle/>
                    <a:p>
                      <a:pPr marL="635" algn="ctr">
                        <a:lnSpc>
                          <a:spcPct val="100000"/>
                        </a:lnSpc>
                        <a:spcBef>
                          <a:spcPts val="1005"/>
                        </a:spcBef>
                      </a:pPr>
                      <a:r>
                        <a:rPr sz="2400" b="1" spc="-1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alternate </a:t>
                      </a:r>
                      <a:r>
                        <a:rPr sz="2400" b="1"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dialog</a:t>
                      </a:r>
                      <a:r>
                        <a:rPr lang="en-US" sz="2400" b="1"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ue</a:t>
                      </a:r>
                      <a:r>
                        <a:rPr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400" b="1" spc="-1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tags</a:t>
                      </a:r>
                      <a:endParaRPr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0" marR="0" marT="127635"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ED7D31"/>
                    </a:solidFill>
                  </a:tcPr>
                </a:tc>
                <a:extLst>
                  <a:ext uri="{0D108BD9-81ED-4DB2-BD59-A6C34878D82A}">
                    <a16:rowId xmlns:a16="http://schemas.microsoft.com/office/drawing/2014/main" val="10000"/>
                  </a:ext>
                </a:extLst>
              </a:tr>
              <a:tr h="508000">
                <a:tc>
                  <a:txBody>
                    <a:bodyPr/>
                    <a:lstStyle/>
                    <a:p>
                      <a:pPr algn="ctr">
                        <a:lnSpc>
                          <a:spcPct val="100000"/>
                        </a:lnSpc>
                        <a:spcBef>
                          <a:spcPts val="1015"/>
                        </a:spcBef>
                      </a:pPr>
                      <a:r>
                        <a:rPr sz="2200" dirty="0">
                          <a:solidFill>
                            <a:schemeClr val="tx1">
                              <a:lumMod val="75000"/>
                              <a:lumOff val="25000"/>
                            </a:schemeClr>
                          </a:solidFill>
                          <a:latin typeface="Times New Roman" panose="02020603050405020304" pitchFamily="18" charset="0"/>
                          <a:cs typeface="Times New Roman" panose="02020603050405020304" pitchFamily="18" charset="0"/>
                        </a:rPr>
                        <a:t>he </a:t>
                      </a:r>
                      <a:r>
                        <a:rPr sz="2200" b="1" spc="-10" dirty="0">
                          <a:solidFill>
                            <a:srgbClr val="C00000"/>
                          </a:solidFill>
                          <a:latin typeface="Times New Roman" panose="02020603050405020304" pitchFamily="18" charset="0"/>
                          <a:cs typeface="Times New Roman" panose="02020603050405020304" pitchFamily="18" charset="0"/>
                        </a:rPr>
                        <a:t>screamed</a:t>
                      </a:r>
                    </a:p>
                  </a:txBody>
                  <a:tcPr marL="0" marR="0" marT="128905"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F8D7CD"/>
                    </a:solidFill>
                  </a:tcPr>
                </a:tc>
                <a:extLst>
                  <a:ext uri="{0D108BD9-81ED-4DB2-BD59-A6C34878D82A}">
                    <a16:rowId xmlns:a16="http://schemas.microsoft.com/office/drawing/2014/main" val="10001"/>
                  </a:ext>
                </a:extLst>
              </a:tr>
              <a:tr h="508000">
                <a:tc>
                  <a:txBody>
                    <a:bodyPr/>
                    <a:lstStyle/>
                    <a:p>
                      <a:pPr algn="ctr">
                        <a:lnSpc>
                          <a:spcPct val="100000"/>
                        </a:lnSpc>
                        <a:spcBef>
                          <a:spcPts val="1005"/>
                        </a:spcBef>
                      </a:pP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they </a:t>
                      </a:r>
                      <a:r>
                        <a:rPr sz="2200" b="1" dirty="0">
                          <a:solidFill>
                            <a:srgbClr val="C00000"/>
                          </a:solidFill>
                          <a:latin typeface="Times New Roman" panose="02020603050405020304" pitchFamily="18" charset="0"/>
                          <a:cs typeface="Times New Roman" panose="02020603050405020304" pitchFamily="18" charset="0"/>
                        </a:rPr>
                        <a:t>laughed</a:t>
                      </a:r>
                    </a:p>
                  </a:txBody>
                  <a:tcPr marL="0" marR="0" marT="1276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CECE8"/>
                    </a:solidFill>
                  </a:tcPr>
                </a:tc>
                <a:extLst>
                  <a:ext uri="{0D108BD9-81ED-4DB2-BD59-A6C34878D82A}">
                    <a16:rowId xmlns:a16="http://schemas.microsoft.com/office/drawing/2014/main" val="10002"/>
                  </a:ext>
                </a:extLst>
              </a:tr>
              <a:tr h="508000">
                <a:tc>
                  <a:txBody>
                    <a:bodyPr/>
                    <a:lstStyle/>
                    <a:p>
                      <a:pPr marL="635" algn="ctr">
                        <a:lnSpc>
                          <a:spcPct val="100000"/>
                        </a:lnSpc>
                        <a:spcBef>
                          <a:spcPts val="1015"/>
                        </a:spcBef>
                      </a:pPr>
                      <a:r>
                        <a:rPr sz="2200" dirty="0">
                          <a:solidFill>
                            <a:schemeClr val="tx1">
                              <a:lumMod val="75000"/>
                              <a:lumOff val="25000"/>
                            </a:schemeClr>
                          </a:solidFill>
                          <a:latin typeface="Times New Roman" panose="02020603050405020304" pitchFamily="18" charset="0"/>
                          <a:cs typeface="Times New Roman" panose="02020603050405020304" pitchFamily="18" charset="0"/>
                        </a:rPr>
                        <a:t>a </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child</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 </a:t>
                      </a:r>
                      <a:r>
                        <a:rPr sz="2200" b="1" spc="-5" dirty="0">
                          <a:solidFill>
                            <a:srgbClr val="C00000"/>
                          </a:solidFill>
                          <a:latin typeface="Times New Roman" panose="02020603050405020304" pitchFamily="18" charset="0"/>
                          <a:cs typeface="Times New Roman" panose="02020603050405020304" pitchFamily="18" charset="0"/>
                        </a:rPr>
                        <a:t>complain</a:t>
                      </a:r>
                      <a:r>
                        <a:rPr lang="en-US" sz="2200" b="1" spc="-5" dirty="0">
                          <a:solidFill>
                            <a:srgbClr val="C00000"/>
                          </a:solidFill>
                          <a:latin typeface="Times New Roman" panose="02020603050405020304" pitchFamily="18" charset="0"/>
                          <a:cs typeface="Times New Roman" panose="02020603050405020304" pitchFamily="18" charset="0"/>
                        </a:rPr>
                        <a:t>ed</a:t>
                      </a:r>
                    </a:p>
                  </a:txBody>
                  <a:tcPr marL="0" marR="0" marT="12890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8D7CD"/>
                    </a:solidFill>
                  </a:tcPr>
                </a:tc>
                <a:extLst>
                  <a:ext uri="{0D108BD9-81ED-4DB2-BD59-A6C34878D82A}">
                    <a16:rowId xmlns:a16="http://schemas.microsoft.com/office/drawing/2014/main" val="10003"/>
                  </a:ext>
                </a:extLst>
              </a:tr>
              <a:tr h="508000">
                <a:tc>
                  <a:txBody>
                    <a:bodyPr/>
                    <a:lstStyle/>
                    <a:p>
                      <a:pPr algn="ctr">
                        <a:lnSpc>
                          <a:spcPct val="100000"/>
                        </a:lnSpc>
                        <a:spcBef>
                          <a:spcPts val="1005"/>
                        </a:spcBef>
                      </a:pPr>
                      <a:r>
                        <a:rPr sz="2200" dirty="0">
                          <a:solidFill>
                            <a:schemeClr val="tx1">
                              <a:lumMod val="75000"/>
                              <a:lumOff val="25000"/>
                            </a:schemeClr>
                          </a:solidFill>
                          <a:latin typeface="Times New Roman" panose="02020603050405020304" pitchFamily="18" charset="0"/>
                          <a:cs typeface="Times New Roman" panose="02020603050405020304" pitchFamily="18" charset="0"/>
                        </a:rPr>
                        <a:t>a </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man</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 </a:t>
                      </a:r>
                      <a:r>
                        <a:rPr sz="2200" b="1" spc="-5" dirty="0">
                          <a:solidFill>
                            <a:srgbClr val="C00000"/>
                          </a:solidFill>
                          <a:latin typeface="Times New Roman" panose="02020603050405020304" pitchFamily="18" charset="0"/>
                          <a:cs typeface="Times New Roman" panose="02020603050405020304" pitchFamily="18" charset="0"/>
                        </a:rPr>
                        <a:t>argue</a:t>
                      </a:r>
                      <a:r>
                        <a:rPr lang="en-US" sz="2200" b="1" spc="-5" dirty="0">
                          <a:solidFill>
                            <a:srgbClr val="C00000"/>
                          </a:solidFill>
                          <a:latin typeface="Times New Roman" panose="02020603050405020304" pitchFamily="18" charset="0"/>
                          <a:cs typeface="Times New Roman" panose="02020603050405020304" pitchFamily="18" charset="0"/>
                        </a:rPr>
                        <a:t>d</a:t>
                      </a:r>
                    </a:p>
                  </a:txBody>
                  <a:tcPr marL="0" marR="0" marT="1276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CECE8"/>
                    </a:solidFill>
                  </a:tcPr>
                </a:tc>
                <a:extLst>
                  <a:ext uri="{0D108BD9-81ED-4DB2-BD59-A6C34878D82A}">
                    <a16:rowId xmlns:a16="http://schemas.microsoft.com/office/drawing/2014/main" val="10004"/>
                  </a:ext>
                </a:extLst>
              </a:tr>
              <a:tr h="508000">
                <a:tc>
                  <a:txBody>
                    <a:bodyPr/>
                    <a:lstStyle/>
                    <a:p>
                      <a:pPr marL="635" algn="ctr">
                        <a:lnSpc>
                          <a:spcPct val="100000"/>
                        </a:lnSpc>
                        <a:spcBef>
                          <a:spcPts val="1020"/>
                        </a:spcBef>
                      </a:pPr>
                      <a:r>
                        <a:rPr sz="2200" dirty="0">
                          <a:solidFill>
                            <a:schemeClr val="tx1">
                              <a:lumMod val="75000"/>
                              <a:lumOff val="25000"/>
                            </a:schemeClr>
                          </a:solidFill>
                          <a:latin typeface="Times New Roman" panose="02020603050405020304" pitchFamily="18" charset="0"/>
                          <a:cs typeface="Times New Roman" panose="02020603050405020304" pitchFamily="18" charset="0"/>
                        </a:rPr>
                        <a:t>a </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woman</a:t>
                      </a:r>
                      <a:r>
                        <a:rPr sz="2200" spc="5" dirty="0">
                          <a:solidFill>
                            <a:schemeClr val="tx1">
                              <a:lumMod val="75000"/>
                              <a:lumOff val="25000"/>
                            </a:schemeClr>
                          </a:solidFill>
                          <a:latin typeface="Times New Roman" panose="02020603050405020304" pitchFamily="18" charset="0"/>
                          <a:cs typeface="Times New Roman" panose="02020603050405020304" pitchFamily="18" charset="0"/>
                        </a:rPr>
                        <a:t> </a:t>
                      </a:r>
                      <a:r>
                        <a:rPr sz="2200" b="1" spc="-5" dirty="0">
                          <a:solidFill>
                            <a:srgbClr val="C00000"/>
                          </a:solidFill>
                          <a:latin typeface="Times New Roman" panose="02020603050405020304" pitchFamily="18" charset="0"/>
                          <a:cs typeface="Times New Roman" panose="02020603050405020304" pitchFamily="18" charset="0"/>
                        </a:rPr>
                        <a:t>sigh</a:t>
                      </a:r>
                      <a:r>
                        <a:rPr lang="en-US" sz="2200" b="1" spc="-5" dirty="0">
                          <a:solidFill>
                            <a:srgbClr val="C00000"/>
                          </a:solidFill>
                          <a:latin typeface="Times New Roman" panose="02020603050405020304" pitchFamily="18" charset="0"/>
                          <a:cs typeface="Times New Roman" panose="02020603050405020304" pitchFamily="18" charset="0"/>
                        </a:rPr>
                        <a:t>ed</a:t>
                      </a:r>
                    </a:p>
                  </a:txBody>
                  <a:tcPr marL="0" marR="0" marT="129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8D7CD"/>
                    </a:solidFill>
                  </a:tcPr>
                </a:tc>
                <a:extLst>
                  <a:ext uri="{0D108BD9-81ED-4DB2-BD59-A6C34878D82A}">
                    <a16:rowId xmlns:a16="http://schemas.microsoft.com/office/drawing/2014/main" val="10005"/>
                  </a:ext>
                </a:extLst>
              </a:tr>
            </a:tbl>
          </a:graphicData>
        </a:graphic>
      </p:graphicFrame>
      <p:sp>
        <p:nvSpPr>
          <p:cNvPr id="5" name="标题 1"/>
          <p:cNvSpPr txBox="1"/>
          <p:nvPr/>
        </p:nvSpPr>
        <p:spPr>
          <a:xfrm>
            <a:off x="2362200" y="4095750"/>
            <a:ext cx="6248400" cy="877700"/>
          </a:xfrm>
          <a:prstGeom prst="rect">
            <a:avLst/>
          </a:prstGeom>
          <a:solidFill>
            <a:srgbClr val="FFFFCC"/>
          </a:solidFill>
        </p:spPr>
        <p:txBody>
          <a:bodyPr vert="horz" wrap="square" lIns="91440" tIns="45720" rIns="91440" bIns="45720" rtlCol="0" anchor="b">
            <a:noAutofit/>
          </a:bodyPr>
          <a:lstStyle/>
          <a:p>
            <a:pPr marL="0" marR="0" lvl="0" indent="0" algn="l" defTabSz="914400" rtl="0" eaLnBrk="1" fontAlgn="auto" latinLnBrk="0" hangingPunct="1">
              <a:spcBef>
                <a:spcPct val="0"/>
              </a:spcBef>
              <a:spcAft>
                <a:spcPts val="0"/>
              </a:spcAft>
              <a:buClrTx/>
              <a:buSzTx/>
              <a:buFontTx/>
              <a:buNone/>
              <a:defRPr/>
            </a:pPr>
            <a:r>
              <a:rPr kumimoji="0" lang="en-US" altLang="zh-CN" sz="2200" b="0" i="0" u="none" strike="noStrike" kern="1200" cap="none" spc="-25" normalizeH="0" baseline="0" noProof="0" dirty="0">
                <a:ln>
                  <a:noFill/>
                </a:ln>
                <a:solidFill>
                  <a:schemeClr val="tx1">
                    <a:lumMod val="75000"/>
                    <a:lumOff val="25000"/>
                  </a:schemeClr>
                </a:solidFill>
                <a:effectLst/>
                <a:uLnTx/>
                <a:uFillTx/>
                <a:latin typeface="Times New Roman" panose="02020603050405020304" pitchFamily="18" charset="0"/>
                <a:ea typeface="+mj-ea"/>
                <a:cs typeface="Times New Roman" panose="02020603050405020304" pitchFamily="18" charset="0"/>
              </a:rPr>
              <a:t>“Don’t </a:t>
            </a:r>
            <a:r>
              <a:rPr kumimoji="0" lang="en-US" altLang="zh-CN" sz="2200" b="0" i="0" u="none" strike="noStrike" kern="1200" cap="none" spc="-20" normalizeH="0" baseline="0" noProof="0" dirty="0">
                <a:ln>
                  <a:noFill/>
                </a:ln>
                <a:solidFill>
                  <a:schemeClr val="tx1">
                    <a:lumMod val="75000"/>
                    <a:lumOff val="25000"/>
                  </a:schemeClr>
                </a:solidFill>
                <a:effectLst/>
                <a:uLnTx/>
                <a:uFillTx/>
                <a:latin typeface="Times New Roman" panose="02020603050405020304" pitchFamily="18" charset="0"/>
                <a:ea typeface="+mj-ea"/>
                <a:cs typeface="Times New Roman" panose="02020603050405020304" pitchFamily="18" charset="0"/>
              </a:rPr>
              <a:t>touch that,” Tom </a:t>
            </a:r>
            <a:r>
              <a:rPr kumimoji="0" lang="en-US" altLang="zh-CN" sz="2200" b="1" i="0" u="none" strike="noStrike" kern="1200" cap="none" spc="-25"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grabbed </a:t>
            </a:r>
            <a:r>
              <a:rPr kumimoji="0" lang="en-US" altLang="zh-CN" sz="2200" b="1" i="0" u="none" strike="noStrike" kern="1200" cap="none" spc="-15"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his </a:t>
            </a:r>
            <a:r>
              <a:rPr kumimoji="0" lang="en-US" altLang="zh-CN" sz="2200" b="1" i="0" u="none" strike="noStrike" kern="1200" cap="none" spc="-25"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son’s hand</a:t>
            </a:r>
            <a:r>
              <a:rPr kumimoji="0" lang="en-US" altLang="zh-CN" sz="2200" b="0" i="0" u="none" strike="noStrike" kern="1200" cap="none" spc="-25"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a:t>
            </a:r>
            <a:r>
              <a:rPr kumimoji="0" lang="en-US" altLang="zh-CN" sz="2200" b="0" i="0" u="none" strike="noStrike" kern="1200" cap="none" spc="-25" normalizeH="0" baseline="0" noProof="0" dirty="0">
                <a:ln>
                  <a:noFill/>
                </a:ln>
                <a:solidFill>
                  <a:schemeClr val="tx1">
                    <a:lumMod val="75000"/>
                    <a:lumOff val="25000"/>
                  </a:schemeClr>
                </a:solidFill>
                <a:effectLst/>
                <a:uLnTx/>
                <a:uFillTx/>
                <a:latin typeface="Times New Roman" panose="02020603050405020304" pitchFamily="18" charset="0"/>
                <a:ea typeface="+mj-ea"/>
                <a:cs typeface="Times New Roman" panose="02020603050405020304" pitchFamily="18" charset="0"/>
              </a:rPr>
              <a:t>before </a:t>
            </a:r>
            <a:r>
              <a:rPr kumimoji="0" lang="en-US" altLang="zh-CN" sz="2200" b="0" i="0" u="none" strike="noStrike" kern="1200" cap="none" spc="-5" normalizeH="0" baseline="0" noProof="0" dirty="0">
                <a:ln>
                  <a:noFill/>
                </a:ln>
                <a:solidFill>
                  <a:schemeClr val="tx1">
                    <a:lumMod val="75000"/>
                    <a:lumOff val="25000"/>
                  </a:schemeClr>
                </a:solidFill>
                <a:effectLst/>
                <a:uLnTx/>
                <a:uFillTx/>
                <a:latin typeface="Times New Roman" panose="02020603050405020304" pitchFamily="18" charset="0"/>
                <a:ea typeface="+mj-ea"/>
                <a:cs typeface="Times New Roman" panose="02020603050405020304" pitchFamily="18" charset="0"/>
              </a:rPr>
              <a:t>it </a:t>
            </a:r>
            <a:r>
              <a:rPr kumimoji="0" lang="en-US" altLang="zh-CN" sz="2200" b="0" i="0" u="none" strike="noStrike" kern="1200" cap="none" spc="-25" normalizeH="0" baseline="0" noProof="0" dirty="0">
                <a:ln>
                  <a:noFill/>
                </a:ln>
                <a:solidFill>
                  <a:schemeClr val="tx1">
                    <a:lumMod val="75000"/>
                    <a:lumOff val="25000"/>
                  </a:schemeClr>
                </a:solidFill>
                <a:effectLst/>
                <a:uLnTx/>
                <a:uFillTx/>
                <a:latin typeface="Times New Roman" panose="02020603050405020304" pitchFamily="18" charset="0"/>
                <a:ea typeface="+mj-ea"/>
                <a:cs typeface="Times New Roman" panose="02020603050405020304" pitchFamily="18" charset="0"/>
              </a:rPr>
              <a:t>landed </a:t>
            </a:r>
            <a:r>
              <a:rPr kumimoji="0" lang="en-US" altLang="zh-CN" sz="2200" b="0" i="0" u="none" strike="noStrike" kern="1200" cap="none" spc="-15" normalizeH="0" baseline="0" noProof="0" dirty="0">
                <a:ln>
                  <a:noFill/>
                </a:ln>
                <a:solidFill>
                  <a:schemeClr val="tx1">
                    <a:lumMod val="75000"/>
                    <a:lumOff val="25000"/>
                  </a:schemeClr>
                </a:solidFill>
                <a:effectLst/>
                <a:uLnTx/>
                <a:uFillTx/>
                <a:latin typeface="Times New Roman" panose="02020603050405020304" pitchFamily="18" charset="0"/>
                <a:ea typeface="+mj-ea"/>
                <a:cs typeface="Times New Roman" panose="02020603050405020304" pitchFamily="18" charset="0"/>
              </a:rPr>
              <a:t>on the </a:t>
            </a:r>
            <a:r>
              <a:rPr kumimoji="0" lang="en-US" altLang="zh-CN" sz="2200" b="0" i="0" u="none" strike="noStrike" kern="1200" cap="none" spc="-20" normalizeH="0" baseline="0" noProof="0" dirty="0">
                <a:ln>
                  <a:noFill/>
                </a:ln>
                <a:solidFill>
                  <a:schemeClr val="tx1">
                    <a:lumMod val="75000"/>
                    <a:lumOff val="25000"/>
                  </a:schemeClr>
                </a:solidFill>
                <a:effectLst/>
                <a:uLnTx/>
                <a:uFillTx/>
                <a:latin typeface="Times New Roman" panose="02020603050405020304" pitchFamily="18" charset="0"/>
                <a:ea typeface="+mj-ea"/>
                <a:cs typeface="Times New Roman" panose="02020603050405020304" pitchFamily="18" charset="0"/>
              </a:rPr>
              <a:t>hot</a:t>
            </a:r>
            <a:r>
              <a:rPr kumimoji="0" lang="en-US" altLang="zh-CN" sz="2200" b="0" i="0" u="none" strike="noStrike" kern="1200" cap="none" spc="-225" normalizeH="0" baseline="0" noProof="0" dirty="0">
                <a:ln>
                  <a:noFill/>
                </a:ln>
                <a:solidFill>
                  <a:schemeClr val="tx1">
                    <a:lumMod val="75000"/>
                    <a:lumOff val="25000"/>
                  </a:schemeClr>
                </a:solidFill>
                <a:effectLst/>
                <a:uLnTx/>
                <a:uFillTx/>
                <a:latin typeface="Times New Roman" panose="02020603050405020304" pitchFamily="18" charset="0"/>
                <a:ea typeface="+mj-ea"/>
                <a:cs typeface="Times New Roman" panose="02020603050405020304" pitchFamily="18" charset="0"/>
              </a:rPr>
              <a:t> </a:t>
            </a:r>
            <a:r>
              <a:rPr kumimoji="0" lang="en-US" altLang="zh-CN" sz="2200" b="0" i="0" u="none" strike="noStrike" kern="1200" cap="none" spc="-25" normalizeH="0" baseline="0" noProof="0" dirty="0">
                <a:ln>
                  <a:noFill/>
                </a:ln>
                <a:solidFill>
                  <a:schemeClr val="tx1">
                    <a:lumMod val="75000"/>
                    <a:lumOff val="25000"/>
                  </a:schemeClr>
                </a:solidFill>
                <a:effectLst/>
                <a:uLnTx/>
                <a:uFillTx/>
                <a:latin typeface="Times New Roman" panose="02020603050405020304" pitchFamily="18" charset="0"/>
                <a:ea typeface="+mj-ea"/>
                <a:cs typeface="Times New Roman" panose="02020603050405020304" pitchFamily="18" charset="0"/>
              </a:rPr>
              <a:t>stove.</a:t>
            </a:r>
            <a:endParaRPr kumimoji="1" lang="en-US" altLang="zh-CN" sz="22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endParaRPr>
          </a:p>
        </p:txBody>
      </p:sp>
      <p:sp>
        <p:nvSpPr>
          <p:cNvPr id="7" name="右箭头 6"/>
          <p:cNvSpPr/>
          <p:nvPr/>
        </p:nvSpPr>
        <p:spPr>
          <a:xfrm>
            <a:off x="228600" y="4019550"/>
            <a:ext cx="1905000" cy="97155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action tag</a:t>
            </a:r>
            <a:endParaRPr lang="zh-C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8" name="直接连接符 7"/>
          <p:cNvCxnSpPr/>
          <p:nvPr/>
        </p:nvCxnSpPr>
        <p:spPr>
          <a:xfrm>
            <a:off x="5105400" y="4629150"/>
            <a:ext cx="2819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par>
                          <p:cTn id="22" fill="hold">
                            <p:stCondLst>
                              <p:cond delay="1000"/>
                            </p:stCondLst>
                            <p:childTnLst>
                              <p:par>
                                <p:cTn id="23" presetID="1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lide(from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8558" y="742950"/>
            <a:ext cx="7930692" cy="3020628"/>
          </a:xfrm>
          <a:prstGeom prst="rect">
            <a:avLst/>
          </a:prstGeom>
          <a:blipFill>
            <a:blip r:embed="rId2" cstate="print"/>
            <a:stretch>
              <a:fillRect/>
            </a:stretch>
          </a:blipFill>
        </p:spPr>
        <p:txBody>
          <a:bodyPr wrap="square" lIns="0" tIns="0" rIns="0" bIns="0" rtlCol="0"/>
          <a:lstStyle/>
          <a:p>
            <a:pPr>
              <a:lnSpc>
                <a:spcPct val="150000"/>
              </a:lnSpc>
            </a:pPr>
            <a:endParaRPr dirty="0"/>
          </a:p>
        </p:txBody>
      </p:sp>
      <p:sp>
        <p:nvSpPr>
          <p:cNvPr id="3" name="object 3"/>
          <p:cNvSpPr txBox="1">
            <a:spLocks noGrp="1"/>
          </p:cNvSpPr>
          <p:nvPr>
            <p:ph type="title"/>
          </p:nvPr>
        </p:nvSpPr>
        <p:spPr>
          <a:xfrm>
            <a:off x="1066800" y="2190750"/>
            <a:ext cx="7543800" cy="599523"/>
          </a:xfrm>
          <a:prstGeom prst="rect">
            <a:avLst/>
          </a:prstGeom>
          <a:solidFill>
            <a:srgbClr val="FFFFFF">
              <a:alpha val="49020"/>
            </a:srgbClr>
          </a:solidFill>
        </p:spPr>
        <p:txBody>
          <a:bodyPr vert="horz" wrap="square" lIns="0" tIns="45085" rIns="0" bIns="0" rtlCol="0">
            <a:spAutoFit/>
          </a:bodyPr>
          <a:lstStyle/>
          <a:p>
            <a:pPr marL="12700" algn="l">
              <a:lnSpc>
                <a:spcPct val="100000"/>
              </a:lnSpc>
              <a:spcBef>
                <a:spcPts val="100"/>
              </a:spcBef>
            </a:pPr>
            <a:r>
              <a:rPr lang="en-US" altLang="zh-CN" sz="3600" spc="-5" dirty="0">
                <a:solidFill>
                  <a:srgbClr val="984807"/>
                </a:solidFill>
                <a:latin typeface="Georgia" panose="02040502050405020303" pitchFamily="18" charset="0"/>
                <a:cs typeface="Times New Roman" panose="02020603050405020304" pitchFamily="18" charset="0"/>
              </a:rPr>
              <a:t>What dialogues should we </a:t>
            </a:r>
            <a:r>
              <a:rPr lang="en-US" altLang="zh-CN" sz="3600" dirty="0">
                <a:solidFill>
                  <a:srgbClr val="984807"/>
                </a:solidFill>
                <a:latin typeface="Georgia" panose="02040502050405020303" pitchFamily="18" charset="0"/>
                <a:cs typeface="Times New Roman" panose="02020603050405020304" pitchFamily="18" charset="0"/>
              </a:rPr>
              <a:t>u</a:t>
            </a:r>
            <a:r>
              <a:rPr lang="en-US" altLang="zh-CN" sz="3600" spc="-5" dirty="0">
                <a:solidFill>
                  <a:srgbClr val="984807"/>
                </a:solidFill>
                <a:latin typeface="Georgia" panose="02040502050405020303" pitchFamily="18" charset="0"/>
                <a:cs typeface="Times New Roman" panose="02020603050405020304" pitchFamily="18" charset="0"/>
              </a:rPr>
              <a:t>se</a:t>
            </a:r>
            <a:r>
              <a:rPr lang="en-US" altLang="zh-CN" sz="3600" dirty="0">
                <a:solidFill>
                  <a:srgbClr val="984807"/>
                </a:solidFill>
                <a:latin typeface="Georgia" panose="02040502050405020303" pitchFamily="18" charset="0"/>
                <a:cs typeface="Times New Roman" panose="02020603050405020304" pitchFamily="18" charset="0"/>
              </a:rPr>
              <a:t>?</a:t>
            </a:r>
          </a:p>
        </p:txBody>
      </p:sp>
    </p:spTree>
    <p:extLst>
      <p:ext uri="{BB962C8B-B14F-4D97-AF65-F5344CB8AC3E}">
        <p14:creationId xmlns:p14="http://schemas.microsoft.com/office/powerpoint/2010/main" val="1427478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8558" y="742950"/>
            <a:ext cx="7930692" cy="3020628"/>
          </a:xfrm>
          <a:prstGeom prst="rect">
            <a:avLst/>
          </a:prstGeom>
          <a:blipFill>
            <a:blip r:embed="rId2" cstate="print"/>
            <a:stretch>
              <a:fillRect/>
            </a:stretch>
          </a:blipFill>
        </p:spPr>
        <p:txBody>
          <a:bodyPr wrap="square" lIns="0" tIns="0" rIns="0" bIns="0" rtlCol="0"/>
          <a:lstStyle/>
          <a:p>
            <a:pPr>
              <a:lnSpc>
                <a:spcPct val="150000"/>
              </a:lnSpc>
            </a:pPr>
            <a:endParaRPr dirty="0"/>
          </a:p>
        </p:txBody>
      </p:sp>
      <p:sp>
        <p:nvSpPr>
          <p:cNvPr id="3" name="object 3"/>
          <p:cNvSpPr txBox="1">
            <a:spLocks noGrp="1"/>
          </p:cNvSpPr>
          <p:nvPr>
            <p:ph type="title"/>
          </p:nvPr>
        </p:nvSpPr>
        <p:spPr>
          <a:xfrm>
            <a:off x="579136" y="1581150"/>
            <a:ext cx="8305799" cy="1522853"/>
          </a:xfrm>
          <a:prstGeom prst="rect">
            <a:avLst/>
          </a:prstGeom>
          <a:solidFill>
            <a:srgbClr val="FFFFFF">
              <a:alpha val="49020"/>
            </a:srgbClr>
          </a:solidFill>
        </p:spPr>
        <p:txBody>
          <a:bodyPr vert="horz" wrap="square" lIns="0" tIns="45085" rIns="0" bIns="0" rtlCol="0">
            <a:spAutoFit/>
          </a:bodyPr>
          <a:lstStyle/>
          <a:p>
            <a:pPr marL="924560" marR="1069975" algn="ctr">
              <a:spcBef>
                <a:spcPts val="355"/>
              </a:spcBef>
            </a:pPr>
            <a:r>
              <a:rPr lang="en-US" sz="4800" spc="5" dirty="0">
                <a:solidFill>
                  <a:schemeClr val="accent6">
                    <a:lumMod val="50000"/>
                  </a:schemeClr>
                </a:solidFill>
                <a:latin typeface="Times New Roman" panose="02020603050405020304" pitchFamily="18" charset="0"/>
                <a:cs typeface="Times New Roman" panose="02020603050405020304" pitchFamily="18" charset="0"/>
              </a:rPr>
              <a:t>W</a:t>
            </a:r>
            <a:r>
              <a:rPr lang="en-US" altLang="zh-CN" sz="4800" spc="5" dirty="0">
                <a:solidFill>
                  <a:schemeClr val="accent6">
                    <a:lumMod val="50000"/>
                  </a:schemeClr>
                </a:solidFill>
                <a:latin typeface="Times New Roman" panose="02020603050405020304" pitchFamily="18" charset="0"/>
                <a:cs typeface="Times New Roman" panose="02020603050405020304" pitchFamily="18" charset="0"/>
              </a:rPr>
              <a:t>hat is the purpose </a:t>
            </a:r>
            <a:br>
              <a:rPr lang="en-US" altLang="zh-CN" sz="4800" spc="5" dirty="0">
                <a:solidFill>
                  <a:schemeClr val="accent6">
                    <a:lumMod val="50000"/>
                  </a:schemeClr>
                </a:solidFill>
                <a:latin typeface="Times New Roman" panose="02020603050405020304" pitchFamily="18" charset="0"/>
                <a:cs typeface="Times New Roman" panose="02020603050405020304" pitchFamily="18" charset="0"/>
              </a:rPr>
            </a:br>
            <a:r>
              <a:rPr lang="en-US" altLang="zh-CN" sz="4800" spc="5" dirty="0">
                <a:solidFill>
                  <a:schemeClr val="accent6">
                    <a:lumMod val="50000"/>
                  </a:schemeClr>
                </a:solidFill>
                <a:latin typeface="Times New Roman" panose="02020603050405020304" pitchFamily="18" charset="0"/>
                <a:cs typeface="Times New Roman" panose="02020603050405020304" pitchFamily="18" charset="0"/>
              </a:rPr>
              <a:t>of the dialogue?</a:t>
            </a:r>
            <a:endParaRPr sz="4800"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88015" y="3867150"/>
            <a:ext cx="5555985" cy="1581150"/>
          </a:xfrm>
          <a:prstGeom prst="rect">
            <a:avLst/>
          </a:prstGeom>
          <a:noFill/>
          <a:ln w="9525">
            <a:noFill/>
            <a:miter lim="800000"/>
            <a:headEnd/>
            <a:tailEnd/>
          </a:ln>
        </p:spPr>
      </p:pic>
      <p:sp>
        <p:nvSpPr>
          <p:cNvPr id="4" name="object 4"/>
          <p:cNvSpPr txBox="1">
            <a:spLocks noGrp="1"/>
          </p:cNvSpPr>
          <p:nvPr>
            <p:ph type="title"/>
          </p:nvPr>
        </p:nvSpPr>
        <p:spPr>
          <a:xfrm>
            <a:off x="381000" y="209550"/>
            <a:ext cx="8534400" cy="1995418"/>
          </a:xfrm>
          <a:prstGeom prst="rect">
            <a:avLst/>
          </a:prstGeom>
        </p:spPr>
        <p:txBody>
          <a:bodyPr vert="horz" wrap="square" lIns="0" tIns="12700" rIns="0" bIns="0" rtlCol="0">
            <a:spAutoFit/>
          </a:bodyPr>
          <a:lstStyle/>
          <a:p>
            <a:pPr marL="12700">
              <a:lnSpc>
                <a:spcPct val="100000"/>
              </a:lnSpc>
              <a:spcBef>
                <a:spcPts val="100"/>
              </a:spcBef>
            </a:pPr>
            <a:r>
              <a:rPr lang="en-US" altLang="zh-CN" sz="2800" spc="-5" dirty="0">
                <a:solidFill>
                  <a:srgbClr val="AB7942"/>
                </a:solidFill>
                <a:latin typeface="Times New Roman" panose="02020603050405020304" pitchFamily="18" charset="0"/>
                <a:cs typeface="Times New Roman" panose="02020603050405020304" pitchFamily="18" charset="0"/>
              </a:rPr>
              <a:t>A dialogue </a:t>
            </a:r>
            <a:r>
              <a:rPr sz="2800" spc="-5" dirty="0">
                <a:solidFill>
                  <a:srgbClr val="AB7942"/>
                </a:solidFill>
                <a:latin typeface="Times New Roman" panose="02020603050405020304" pitchFamily="18" charset="0"/>
                <a:cs typeface="Times New Roman" panose="02020603050405020304" pitchFamily="18" charset="0"/>
              </a:rPr>
              <a:t>from the</a:t>
            </a:r>
            <a:r>
              <a:rPr sz="2800" spc="-10" dirty="0">
                <a:solidFill>
                  <a:srgbClr val="AB7942"/>
                </a:solidFill>
                <a:latin typeface="Times New Roman" panose="02020603050405020304" pitchFamily="18" charset="0"/>
                <a:cs typeface="Times New Roman" panose="02020603050405020304" pitchFamily="18" charset="0"/>
              </a:rPr>
              <a:t> </a:t>
            </a:r>
            <a:r>
              <a:rPr sz="2800" dirty="0">
                <a:solidFill>
                  <a:srgbClr val="AB7942"/>
                </a:solidFill>
                <a:latin typeface="Times New Roman" panose="02020603050405020304" pitchFamily="18" charset="0"/>
                <a:cs typeface="Times New Roman" panose="02020603050405020304" pitchFamily="18" charset="0"/>
              </a:rPr>
              <a:t>text</a:t>
            </a:r>
            <a:r>
              <a:rPr lang="en-US" altLang="zh-CN" sz="2800" dirty="0">
                <a:solidFill>
                  <a:srgbClr val="AB7942"/>
                </a:solidFill>
                <a:latin typeface="Times New Roman" panose="02020603050405020304" pitchFamily="18" charset="0"/>
                <a:cs typeface="Times New Roman" panose="02020603050405020304" pitchFamily="18" charset="0"/>
              </a:rPr>
              <a:t> </a:t>
            </a:r>
            <a:r>
              <a:rPr lang="en-GB" altLang="zh-CN" sz="2000" b="0" spc="-5" dirty="0">
                <a:solidFill>
                  <a:schemeClr val="tx1">
                    <a:lumMod val="75000"/>
                    <a:lumOff val="25000"/>
                  </a:schemeClr>
                </a:solidFill>
                <a:latin typeface="Times New Roman" panose="02020603050405020304" pitchFamily="18" charset="0"/>
                <a:cs typeface="Times New Roman" panose="02020603050405020304" pitchFamily="18" charset="0"/>
              </a:rPr>
              <a:t>(Para. 5-7 )</a:t>
            </a:r>
            <a:br>
              <a:rPr lang="en-GB" altLang="zh-CN" sz="2000" b="0" spc="-5" dirty="0">
                <a:solidFill>
                  <a:schemeClr val="tx1">
                    <a:lumMod val="75000"/>
                    <a:lumOff val="25000"/>
                  </a:schemeClr>
                </a:solidFill>
                <a:latin typeface="Times New Roman" panose="02020603050405020304" pitchFamily="18" charset="0"/>
                <a:cs typeface="Times New Roman" panose="02020603050405020304" pitchFamily="18" charset="0"/>
              </a:rPr>
            </a:br>
            <a:br>
              <a:rPr lang="en-US" altLang="zh-CN" sz="2800" dirty="0">
                <a:latin typeface="Times New Roman" panose="02020603050405020304" pitchFamily="18" charset="0"/>
                <a:cs typeface="Times New Roman" panose="02020603050405020304" pitchFamily="18" charset="0"/>
              </a:rPr>
            </a:br>
            <a:endParaRPr sz="1600" dirty="0">
              <a:latin typeface="Times New Roman" panose="02020603050405020304" pitchFamily="18" charset="0"/>
              <a:cs typeface="Times New Roman" panose="02020603050405020304" pitchFamily="18" charset="0"/>
            </a:endParaRPr>
          </a:p>
          <a:p>
            <a:pPr marL="199390" marR="48895" algn="just">
              <a:spcBef>
                <a:spcPts val="100"/>
              </a:spcBef>
            </a:pPr>
            <a:br>
              <a:rPr lang="en-GB" altLang="zh-CN" sz="1600" b="0" spc="-5" dirty="0">
                <a:solidFill>
                  <a:schemeClr val="tx1">
                    <a:lumMod val="75000"/>
                    <a:lumOff val="25000"/>
                  </a:schemeClr>
                </a:solidFill>
                <a:latin typeface="Times New Roman" panose="02020603050405020304" pitchFamily="18" charset="0"/>
                <a:cs typeface="Times New Roman" panose="02020603050405020304" pitchFamily="18" charset="0"/>
              </a:rPr>
            </a:br>
            <a:br>
              <a:rPr lang="en-GB" altLang="zh-CN" sz="1600" b="0" spc="-5" dirty="0">
                <a:solidFill>
                  <a:schemeClr val="tx1">
                    <a:lumMod val="75000"/>
                    <a:lumOff val="25000"/>
                  </a:schemeClr>
                </a:solidFill>
                <a:latin typeface="+mj-lt"/>
                <a:cs typeface="Times New Roman" panose="02020603050405020304" pitchFamily="18" charset="0"/>
              </a:rPr>
            </a:br>
            <a:endParaRPr lang="en-GB" altLang="zh-CN" sz="2400" b="0" spc="-5" dirty="0">
              <a:solidFill>
                <a:schemeClr val="tx1">
                  <a:lumMod val="75000"/>
                  <a:lumOff val="25000"/>
                </a:schemeClr>
              </a:solidFill>
              <a:latin typeface="+mj-lt"/>
              <a:cs typeface="Times New Roman" panose="02020603050405020304" pitchFamily="18" charset="0"/>
            </a:endParaRPr>
          </a:p>
        </p:txBody>
      </p:sp>
      <p:sp>
        <p:nvSpPr>
          <p:cNvPr id="6" name="TextBox 5"/>
          <p:cNvSpPr txBox="1"/>
          <p:nvPr/>
        </p:nvSpPr>
        <p:spPr>
          <a:xfrm>
            <a:off x="457200" y="742950"/>
            <a:ext cx="7772400" cy="830997"/>
          </a:xfrm>
          <a:prstGeom prst="rect">
            <a:avLst/>
          </a:prstGeom>
          <a:solidFill>
            <a:srgbClr val="008000"/>
          </a:solidFill>
        </p:spPr>
        <p:style>
          <a:lnRef idx="3">
            <a:schemeClr val="lt1"/>
          </a:lnRef>
          <a:fillRef idx="1">
            <a:schemeClr val="dk1"/>
          </a:fillRef>
          <a:effectRef idx="1">
            <a:schemeClr val="dk1"/>
          </a:effectRef>
          <a:fontRef idx="minor">
            <a:schemeClr val="lt1"/>
          </a:fontRef>
        </p:style>
        <p:txBody>
          <a:bodyPr wrap="square" rtlCol="0">
            <a:spAutoFit/>
          </a:bodyPr>
          <a:lstStyle/>
          <a:p>
            <a:pPr marL="342900" indent="-342900">
              <a:buFont typeface="+mj-lt"/>
              <a:buAutoNum type="arabicPeriod"/>
            </a:pPr>
            <a:r>
              <a:rPr lang="en-US" altLang="zh-CN"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 you think that </a:t>
            </a:r>
            <a:r>
              <a:rPr lang="en-US" altLang="zh-CN" sz="24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Sau-sau</a:t>
            </a:r>
            <a:r>
              <a:rPr lang="en-US" altLang="zh-CN"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is really full? </a:t>
            </a:r>
          </a:p>
          <a:p>
            <a:pPr marL="342900" indent="-342900">
              <a:buFont typeface="+mj-lt"/>
              <a:buAutoNum type="arabicPeriod"/>
            </a:pPr>
            <a:r>
              <a:rPr lang="en-US" altLang="zh-CN"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does the author’s mother really mean?</a:t>
            </a:r>
            <a:endParaRPr lang="zh-CN"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矩形 4"/>
          <p:cNvSpPr/>
          <p:nvPr/>
        </p:nvSpPr>
        <p:spPr>
          <a:xfrm>
            <a:off x="304800" y="1809750"/>
            <a:ext cx="8763000" cy="2677656"/>
          </a:xfrm>
          <a:prstGeom prst="rect">
            <a:avLst/>
          </a:prstGeom>
        </p:spPr>
        <p:txBody>
          <a:bodyPr wrap="square">
            <a:spAutoFit/>
          </a:bodyPr>
          <a:lstStyle/>
          <a:p>
            <a:r>
              <a:rPr lang="en-GB" altLang="zh-CN" sz="2400" spc="-5" dirty="0">
                <a:latin typeface="Times New Roman" panose="02020603050405020304" pitchFamily="18" charset="0"/>
                <a:cs typeface="Times New Roman" panose="02020603050405020304" pitchFamily="18" charset="0"/>
              </a:rPr>
              <a:t>“Full, </a:t>
            </a:r>
            <a:r>
              <a:rPr lang="en-GB" altLang="zh-CN" sz="2400" dirty="0">
                <a:latin typeface="Times New Roman" panose="02020603050405020304" pitchFamily="18" charset="0"/>
                <a:cs typeface="Times New Roman" panose="02020603050405020304" pitchFamily="18" charset="0"/>
              </a:rPr>
              <a:t>I’m </a:t>
            </a:r>
            <a:r>
              <a:rPr lang="en-GB" altLang="zh-CN" sz="2400" spc="-5" dirty="0">
                <a:latin typeface="Times New Roman" panose="02020603050405020304" pitchFamily="18" charset="0"/>
                <a:cs typeface="Times New Roman" panose="02020603050405020304" pitchFamily="18" charset="0"/>
              </a:rPr>
              <a:t>already full,” </a:t>
            </a:r>
            <a:r>
              <a:rPr lang="en-GB" altLang="zh-CN" sz="2400" spc="-5" dirty="0" err="1">
                <a:latin typeface="Times New Roman" panose="02020603050405020304" pitchFamily="18" charset="0"/>
                <a:cs typeface="Times New Roman" panose="02020603050405020304" pitchFamily="18" charset="0"/>
              </a:rPr>
              <a:t>Sau-sau</a:t>
            </a:r>
            <a:r>
              <a:rPr lang="en-GB" altLang="zh-CN" sz="2400" spc="-5" dirty="0">
                <a:latin typeface="Times New Roman" panose="02020603050405020304" pitchFamily="18" charset="0"/>
                <a:cs typeface="Times New Roman" panose="02020603050405020304" pitchFamily="18" charset="0"/>
              </a:rPr>
              <a:t> muttered weakly, eying the scallop.  </a:t>
            </a:r>
            <a:br>
              <a:rPr lang="en-GB" altLang="zh-CN" sz="2400" spc="-5" dirty="0">
                <a:latin typeface="Times New Roman" panose="02020603050405020304" pitchFamily="18" charset="0"/>
                <a:cs typeface="Times New Roman" panose="02020603050405020304" pitchFamily="18" charset="0"/>
              </a:rPr>
            </a:br>
            <a:br>
              <a:rPr lang="en-GB" altLang="zh-CN" sz="2400" spc="-5" dirty="0">
                <a:latin typeface="Times New Roman" panose="02020603050405020304" pitchFamily="18" charset="0"/>
                <a:cs typeface="Times New Roman" panose="02020603050405020304" pitchFamily="18" charset="0"/>
              </a:rPr>
            </a:br>
            <a:r>
              <a:rPr lang="en-GB" altLang="zh-CN" sz="2400" spc="-5" dirty="0">
                <a:latin typeface="Times New Roman" panose="02020603050405020304" pitchFamily="18" charset="0"/>
                <a:cs typeface="Times New Roman" panose="02020603050405020304" pitchFamily="18" charset="0"/>
              </a:rPr>
              <a:t>“Ai!” exclaimed </a:t>
            </a:r>
            <a:r>
              <a:rPr lang="en-GB" altLang="zh-CN" sz="2400" dirty="0">
                <a:latin typeface="Times New Roman" panose="02020603050405020304" pitchFamily="18" charset="0"/>
                <a:cs typeface="Times New Roman" panose="02020603050405020304" pitchFamily="18" charset="0"/>
              </a:rPr>
              <a:t>my </a:t>
            </a:r>
            <a:r>
              <a:rPr lang="en-GB" altLang="zh-CN" sz="2400" spc="-5" dirty="0">
                <a:latin typeface="Times New Roman" panose="02020603050405020304" pitchFamily="18" charset="0"/>
                <a:cs typeface="Times New Roman" panose="02020603050405020304" pitchFamily="18" charset="0"/>
              </a:rPr>
              <a:t>mother. “Nobody wants it. </a:t>
            </a:r>
            <a:r>
              <a:rPr lang="en-GB" altLang="zh-CN" sz="2400" dirty="0">
                <a:latin typeface="Times New Roman" panose="02020603050405020304" pitchFamily="18" charset="0"/>
                <a:cs typeface="Times New Roman" panose="02020603050405020304" pitchFamily="18" charset="0"/>
              </a:rPr>
              <a:t>It </a:t>
            </a:r>
            <a:r>
              <a:rPr lang="en-GB" altLang="zh-CN" sz="2400" spc="-5" dirty="0">
                <a:latin typeface="Times New Roman" panose="02020603050405020304" pitchFamily="18" charset="0"/>
                <a:cs typeface="Times New Roman" panose="02020603050405020304" pitchFamily="18" charset="0"/>
              </a:rPr>
              <a:t>will </a:t>
            </a:r>
            <a:r>
              <a:rPr lang="en-GB" altLang="zh-CN" sz="2400" dirty="0">
                <a:latin typeface="Times New Roman" panose="02020603050405020304" pitchFamily="18" charset="0"/>
                <a:cs typeface="Times New Roman" panose="02020603050405020304" pitchFamily="18" charset="0"/>
              </a:rPr>
              <a:t>only</a:t>
            </a:r>
            <a:r>
              <a:rPr lang="en-GB" altLang="zh-CN" sz="2400" spc="-65" dirty="0">
                <a:latin typeface="Times New Roman" panose="02020603050405020304" pitchFamily="18" charset="0"/>
                <a:cs typeface="Times New Roman" panose="02020603050405020304" pitchFamily="18" charset="0"/>
              </a:rPr>
              <a:t> </a:t>
            </a:r>
            <a:r>
              <a:rPr lang="en-GB" altLang="zh-CN" sz="2400" spc="-5" dirty="0">
                <a:latin typeface="Times New Roman" panose="02020603050405020304" pitchFamily="18" charset="0"/>
                <a:cs typeface="Times New Roman" panose="02020603050405020304" pitchFamily="18" charset="0"/>
              </a:rPr>
              <a:t>rot!”</a:t>
            </a:r>
            <a:br>
              <a:rPr lang="en-GB" altLang="zh-CN" sz="2400" spc="-5" dirty="0">
                <a:latin typeface="Times New Roman" panose="02020603050405020304" pitchFamily="18" charset="0"/>
                <a:cs typeface="Times New Roman" panose="02020603050405020304" pitchFamily="18" charset="0"/>
              </a:rPr>
            </a:br>
            <a:br>
              <a:rPr lang="en-GB" altLang="zh-CN" sz="2400" spc="-5" dirty="0">
                <a:latin typeface="Times New Roman" panose="02020603050405020304" pitchFamily="18" charset="0"/>
                <a:cs typeface="Times New Roman" panose="02020603050405020304" pitchFamily="18" charset="0"/>
              </a:rPr>
            </a:br>
            <a:r>
              <a:rPr lang="en-GB" altLang="zh-CN" sz="2400" spc="-5" dirty="0" err="1">
                <a:latin typeface="Times New Roman" panose="02020603050405020304" pitchFamily="18" charset="0"/>
                <a:cs typeface="Times New Roman" panose="02020603050405020304" pitchFamily="18" charset="0"/>
              </a:rPr>
              <a:t>Sau-sau</a:t>
            </a:r>
            <a:r>
              <a:rPr lang="en-GB" altLang="zh-CN" sz="2400" spc="-5" dirty="0">
                <a:latin typeface="Times New Roman" panose="02020603050405020304" pitchFamily="18" charset="0"/>
                <a:cs typeface="Times New Roman" panose="02020603050405020304" pitchFamily="18" charset="0"/>
              </a:rPr>
              <a:t> sighed, acting </a:t>
            </a:r>
            <a:r>
              <a:rPr lang="en-GB" altLang="zh-CN" sz="2400" dirty="0">
                <a:latin typeface="Times New Roman" panose="02020603050405020304" pitchFamily="18" charset="0"/>
                <a:cs typeface="Times New Roman" panose="02020603050405020304" pitchFamily="18" charset="0"/>
              </a:rPr>
              <a:t>as </a:t>
            </a:r>
            <a:r>
              <a:rPr lang="en-GB" altLang="zh-CN" sz="2400" spc="-5" dirty="0">
                <a:latin typeface="Times New Roman" panose="02020603050405020304" pitchFamily="18" charset="0"/>
                <a:cs typeface="Times New Roman" panose="02020603050405020304" pitchFamily="18" charset="0"/>
              </a:rPr>
              <a:t>if she were doing </a:t>
            </a:r>
            <a:r>
              <a:rPr lang="en-GB" altLang="zh-CN" sz="2400" dirty="0">
                <a:latin typeface="Times New Roman" panose="02020603050405020304" pitchFamily="18" charset="0"/>
                <a:cs typeface="Times New Roman" panose="02020603050405020304" pitchFamily="18" charset="0"/>
              </a:rPr>
              <a:t>my mother a favour </a:t>
            </a:r>
            <a:r>
              <a:rPr lang="en-GB" altLang="zh-CN" sz="2400" spc="-5" dirty="0">
                <a:latin typeface="Times New Roman" panose="02020603050405020304" pitchFamily="18" charset="0"/>
                <a:cs typeface="Times New Roman" panose="02020603050405020304" pitchFamily="18" charset="0"/>
              </a:rPr>
              <a:t>by taking the scrap </a:t>
            </a:r>
            <a:r>
              <a:rPr lang="en-GB" altLang="zh-CN" sz="2400" dirty="0">
                <a:latin typeface="Times New Roman" panose="02020603050405020304" pitchFamily="18" charset="0"/>
                <a:cs typeface="Times New Roman" panose="02020603050405020304" pitchFamily="18" charset="0"/>
              </a:rPr>
              <a:t>off </a:t>
            </a:r>
            <a:r>
              <a:rPr lang="en-GB" altLang="zh-CN" sz="2400" spc="-5" dirty="0">
                <a:latin typeface="Times New Roman" panose="02020603050405020304" pitchFamily="18" charset="0"/>
                <a:cs typeface="Times New Roman" panose="02020603050405020304" pitchFamily="18" charset="0"/>
              </a:rPr>
              <a:t>the tray </a:t>
            </a:r>
            <a:r>
              <a:rPr lang="en-GB" altLang="zh-CN" sz="2400" dirty="0">
                <a:latin typeface="Times New Roman" panose="02020603050405020304" pitchFamily="18" charset="0"/>
                <a:cs typeface="Times New Roman" panose="02020603050405020304" pitchFamily="18" charset="0"/>
              </a:rPr>
              <a:t>and </a:t>
            </a:r>
            <a:r>
              <a:rPr lang="en-GB" altLang="zh-CN" sz="2400" spc="-5" dirty="0">
                <a:latin typeface="Times New Roman" panose="02020603050405020304" pitchFamily="18" charset="0"/>
                <a:cs typeface="Times New Roman" panose="02020603050405020304" pitchFamily="18" charset="0"/>
              </a:rPr>
              <a:t>sparing us the trouble </a:t>
            </a:r>
            <a:r>
              <a:rPr lang="en-GB" altLang="zh-CN" sz="2400" dirty="0">
                <a:latin typeface="Times New Roman" panose="02020603050405020304" pitchFamily="18" charset="0"/>
                <a:cs typeface="Times New Roman" panose="02020603050405020304" pitchFamily="18" charset="0"/>
              </a:rPr>
              <a:t>of </a:t>
            </a:r>
            <a:r>
              <a:rPr lang="en-GB" altLang="zh-CN" sz="2400" spc="-5" dirty="0">
                <a:latin typeface="Times New Roman" panose="02020603050405020304" pitchFamily="18" charset="0"/>
                <a:cs typeface="Times New Roman" panose="02020603050405020304" pitchFamily="18" charset="0"/>
              </a:rPr>
              <a:t>wrapping  the leftovers in foil. </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3" cstate="print"/>
          <a:stretch>
            <a:fillRect/>
          </a:stretch>
        </p:blipFill>
        <p:spPr>
          <a:xfrm>
            <a:off x="635" y="3175"/>
            <a:ext cx="9144000" cy="51358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88015" y="3867150"/>
            <a:ext cx="5555985" cy="1581150"/>
          </a:xfrm>
          <a:prstGeom prst="rect">
            <a:avLst/>
          </a:prstGeom>
          <a:noFill/>
          <a:ln w="9525">
            <a:noFill/>
            <a:miter lim="800000"/>
            <a:headEnd/>
            <a:tailEnd/>
          </a:ln>
        </p:spPr>
      </p:pic>
      <p:sp>
        <p:nvSpPr>
          <p:cNvPr id="4" name="object 4"/>
          <p:cNvSpPr txBox="1">
            <a:spLocks noGrp="1"/>
          </p:cNvSpPr>
          <p:nvPr>
            <p:ph type="title"/>
          </p:nvPr>
        </p:nvSpPr>
        <p:spPr>
          <a:xfrm>
            <a:off x="381000" y="209550"/>
            <a:ext cx="8534400" cy="1995418"/>
          </a:xfrm>
          <a:prstGeom prst="rect">
            <a:avLst/>
          </a:prstGeom>
        </p:spPr>
        <p:txBody>
          <a:bodyPr vert="horz" wrap="square" lIns="0" tIns="12700" rIns="0" bIns="0" rtlCol="0">
            <a:spAutoFit/>
          </a:bodyPr>
          <a:lstStyle/>
          <a:p>
            <a:pPr marL="12700">
              <a:lnSpc>
                <a:spcPct val="100000"/>
              </a:lnSpc>
              <a:spcBef>
                <a:spcPts val="100"/>
              </a:spcBef>
            </a:pPr>
            <a:r>
              <a:rPr lang="en-US" altLang="zh-CN" sz="2800" spc="-5" dirty="0">
                <a:solidFill>
                  <a:srgbClr val="AB7942"/>
                </a:solidFill>
                <a:latin typeface="Times New Roman" panose="02020603050405020304" pitchFamily="18" charset="0"/>
                <a:cs typeface="Times New Roman" panose="02020603050405020304" pitchFamily="18" charset="0"/>
              </a:rPr>
              <a:t>A dialogue </a:t>
            </a:r>
            <a:r>
              <a:rPr sz="2800" spc="-5" dirty="0">
                <a:solidFill>
                  <a:srgbClr val="AB7942"/>
                </a:solidFill>
                <a:latin typeface="Times New Roman" panose="02020603050405020304" pitchFamily="18" charset="0"/>
                <a:cs typeface="Times New Roman" panose="02020603050405020304" pitchFamily="18" charset="0"/>
              </a:rPr>
              <a:t>from the</a:t>
            </a:r>
            <a:r>
              <a:rPr sz="2800" spc="-10" dirty="0">
                <a:solidFill>
                  <a:srgbClr val="AB7942"/>
                </a:solidFill>
                <a:latin typeface="Times New Roman" panose="02020603050405020304" pitchFamily="18" charset="0"/>
                <a:cs typeface="Times New Roman" panose="02020603050405020304" pitchFamily="18" charset="0"/>
              </a:rPr>
              <a:t> </a:t>
            </a:r>
            <a:r>
              <a:rPr sz="2800" dirty="0">
                <a:solidFill>
                  <a:srgbClr val="AB7942"/>
                </a:solidFill>
                <a:latin typeface="Times New Roman" panose="02020603050405020304" pitchFamily="18" charset="0"/>
                <a:cs typeface="Times New Roman" panose="02020603050405020304" pitchFamily="18" charset="0"/>
              </a:rPr>
              <a:t>text</a:t>
            </a:r>
            <a:r>
              <a:rPr lang="en-US" altLang="zh-CN" sz="2800" dirty="0">
                <a:solidFill>
                  <a:srgbClr val="AB7942"/>
                </a:solidFill>
                <a:latin typeface="Times New Roman" panose="02020603050405020304" pitchFamily="18" charset="0"/>
                <a:cs typeface="Times New Roman" panose="02020603050405020304" pitchFamily="18" charset="0"/>
              </a:rPr>
              <a:t> </a:t>
            </a:r>
            <a:r>
              <a:rPr lang="en-GB" altLang="zh-CN" sz="2000" b="0" spc="-5" dirty="0">
                <a:solidFill>
                  <a:schemeClr val="tx1">
                    <a:lumMod val="75000"/>
                    <a:lumOff val="25000"/>
                  </a:schemeClr>
                </a:solidFill>
                <a:latin typeface="Times New Roman" panose="02020603050405020304" pitchFamily="18" charset="0"/>
                <a:cs typeface="Times New Roman" panose="02020603050405020304" pitchFamily="18" charset="0"/>
              </a:rPr>
              <a:t>(Para. 5-7 )</a:t>
            </a:r>
            <a:br>
              <a:rPr lang="en-GB" altLang="zh-CN" sz="2000" b="0" spc="-5" dirty="0">
                <a:solidFill>
                  <a:schemeClr val="tx1">
                    <a:lumMod val="75000"/>
                    <a:lumOff val="25000"/>
                  </a:schemeClr>
                </a:solidFill>
                <a:latin typeface="Times New Roman" panose="02020603050405020304" pitchFamily="18" charset="0"/>
                <a:cs typeface="Times New Roman" panose="02020603050405020304" pitchFamily="18" charset="0"/>
              </a:rPr>
            </a:br>
            <a:br>
              <a:rPr lang="en-US" altLang="zh-CN" sz="2800" dirty="0">
                <a:latin typeface="Times New Roman" panose="02020603050405020304" pitchFamily="18" charset="0"/>
                <a:cs typeface="Times New Roman" panose="02020603050405020304" pitchFamily="18" charset="0"/>
              </a:rPr>
            </a:br>
            <a:endParaRPr sz="1600" dirty="0">
              <a:latin typeface="Times New Roman" panose="02020603050405020304" pitchFamily="18" charset="0"/>
              <a:cs typeface="Times New Roman" panose="02020603050405020304" pitchFamily="18" charset="0"/>
            </a:endParaRPr>
          </a:p>
          <a:p>
            <a:pPr marL="199390" marR="48895" algn="l">
              <a:spcBef>
                <a:spcPts val="100"/>
              </a:spcBef>
            </a:pPr>
            <a:br>
              <a:rPr lang="en-GB" altLang="zh-CN" sz="1600" b="0" spc="-5" dirty="0">
                <a:solidFill>
                  <a:schemeClr val="tx1">
                    <a:lumMod val="75000"/>
                    <a:lumOff val="25000"/>
                  </a:schemeClr>
                </a:solidFill>
                <a:latin typeface="Times New Roman" panose="02020603050405020304" pitchFamily="18" charset="0"/>
                <a:cs typeface="Times New Roman" panose="02020603050405020304" pitchFamily="18" charset="0"/>
              </a:rPr>
            </a:br>
            <a:br>
              <a:rPr lang="en-GB" altLang="zh-CN" sz="1600" b="0" spc="-5" dirty="0">
                <a:solidFill>
                  <a:schemeClr val="tx1">
                    <a:lumMod val="75000"/>
                    <a:lumOff val="25000"/>
                  </a:schemeClr>
                </a:solidFill>
                <a:latin typeface="+mj-lt"/>
                <a:cs typeface="Times New Roman" panose="02020603050405020304" pitchFamily="18" charset="0"/>
              </a:rPr>
            </a:br>
            <a:endParaRPr lang="en-GB" altLang="zh-CN" sz="2400" b="0" spc="-5" dirty="0">
              <a:solidFill>
                <a:schemeClr val="tx1">
                  <a:lumMod val="75000"/>
                  <a:lumOff val="25000"/>
                </a:schemeClr>
              </a:solidFill>
              <a:latin typeface="+mj-lt"/>
              <a:cs typeface="Times New Roman" panose="02020603050405020304" pitchFamily="18" charset="0"/>
            </a:endParaRPr>
          </a:p>
        </p:txBody>
      </p:sp>
      <p:sp>
        <p:nvSpPr>
          <p:cNvPr id="5" name="TextBox 4"/>
          <p:cNvSpPr txBox="1"/>
          <p:nvPr/>
        </p:nvSpPr>
        <p:spPr>
          <a:xfrm>
            <a:off x="381000" y="742950"/>
            <a:ext cx="8305800" cy="830997"/>
          </a:xfrm>
          <a:prstGeom prst="rect">
            <a:avLst/>
          </a:prstGeom>
          <a:solidFill>
            <a:srgbClr val="008000"/>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altLang="zh-CN"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Suppose you were an American reader, you know nothing about Chinese culture, what would you think of Sau-</a:t>
            </a:r>
            <a:r>
              <a:rPr lang="en-US" altLang="zh-CN" sz="24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altLang="zh-CN"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Mother? </a:t>
            </a:r>
            <a:endParaRPr lang="zh-CN" altLang="zh-CN"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49F8EB84-DF34-4111-A3DD-1C6E7D717C9B}"/>
              </a:ext>
            </a:extLst>
          </p:cNvPr>
          <p:cNvSpPr/>
          <p:nvPr/>
        </p:nvSpPr>
        <p:spPr>
          <a:xfrm>
            <a:off x="304800" y="1809750"/>
            <a:ext cx="8763000" cy="2677656"/>
          </a:xfrm>
          <a:prstGeom prst="rect">
            <a:avLst/>
          </a:prstGeom>
        </p:spPr>
        <p:txBody>
          <a:bodyPr wrap="square">
            <a:spAutoFit/>
          </a:bodyPr>
          <a:lstStyle/>
          <a:p>
            <a:r>
              <a:rPr lang="en-GB" altLang="zh-CN" sz="2400" spc="-5" dirty="0">
                <a:latin typeface="Times New Roman" panose="02020603050405020304" pitchFamily="18" charset="0"/>
                <a:cs typeface="Times New Roman" panose="02020603050405020304" pitchFamily="18" charset="0"/>
              </a:rPr>
              <a:t>“Full, </a:t>
            </a:r>
            <a:r>
              <a:rPr lang="en-GB" altLang="zh-CN" sz="2400" dirty="0">
                <a:latin typeface="Times New Roman" panose="02020603050405020304" pitchFamily="18" charset="0"/>
                <a:cs typeface="Times New Roman" panose="02020603050405020304" pitchFamily="18" charset="0"/>
              </a:rPr>
              <a:t>I’m </a:t>
            </a:r>
            <a:r>
              <a:rPr lang="en-GB" altLang="zh-CN" sz="2400" spc="-5" dirty="0">
                <a:latin typeface="Times New Roman" panose="02020603050405020304" pitchFamily="18" charset="0"/>
                <a:cs typeface="Times New Roman" panose="02020603050405020304" pitchFamily="18" charset="0"/>
              </a:rPr>
              <a:t>already full,” </a:t>
            </a:r>
            <a:r>
              <a:rPr lang="en-GB" altLang="zh-CN" sz="2400" spc="-5" dirty="0" err="1">
                <a:latin typeface="Times New Roman" panose="02020603050405020304" pitchFamily="18" charset="0"/>
                <a:cs typeface="Times New Roman" panose="02020603050405020304" pitchFamily="18" charset="0"/>
              </a:rPr>
              <a:t>Sau-sau</a:t>
            </a:r>
            <a:r>
              <a:rPr lang="en-GB" altLang="zh-CN" sz="2400" spc="-5" dirty="0">
                <a:latin typeface="Times New Roman" panose="02020603050405020304" pitchFamily="18" charset="0"/>
                <a:cs typeface="Times New Roman" panose="02020603050405020304" pitchFamily="18" charset="0"/>
              </a:rPr>
              <a:t> muttered weakly, eying the scallop.  </a:t>
            </a:r>
            <a:br>
              <a:rPr lang="en-GB" altLang="zh-CN" sz="2400" spc="-5" dirty="0">
                <a:latin typeface="Times New Roman" panose="02020603050405020304" pitchFamily="18" charset="0"/>
                <a:cs typeface="Times New Roman" panose="02020603050405020304" pitchFamily="18" charset="0"/>
              </a:rPr>
            </a:br>
            <a:br>
              <a:rPr lang="en-GB" altLang="zh-CN" sz="2400" spc="-5" dirty="0">
                <a:latin typeface="Times New Roman" panose="02020603050405020304" pitchFamily="18" charset="0"/>
                <a:cs typeface="Times New Roman" panose="02020603050405020304" pitchFamily="18" charset="0"/>
              </a:rPr>
            </a:br>
            <a:r>
              <a:rPr lang="en-GB" altLang="zh-CN" sz="2400" spc="-5" dirty="0">
                <a:latin typeface="Times New Roman" panose="02020603050405020304" pitchFamily="18" charset="0"/>
                <a:cs typeface="Times New Roman" panose="02020603050405020304" pitchFamily="18" charset="0"/>
              </a:rPr>
              <a:t>“Ai!” exclaimed </a:t>
            </a:r>
            <a:r>
              <a:rPr lang="en-GB" altLang="zh-CN" sz="2400" dirty="0">
                <a:latin typeface="Times New Roman" panose="02020603050405020304" pitchFamily="18" charset="0"/>
                <a:cs typeface="Times New Roman" panose="02020603050405020304" pitchFamily="18" charset="0"/>
              </a:rPr>
              <a:t>my </a:t>
            </a:r>
            <a:r>
              <a:rPr lang="en-GB" altLang="zh-CN" sz="2400" spc="-5" dirty="0">
                <a:latin typeface="Times New Roman" panose="02020603050405020304" pitchFamily="18" charset="0"/>
                <a:cs typeface="Times New Roman" panose="02020603050405020304" pitchFamily="18" charset="0"/>
              </a:rPr>
              <a:t>mother. “Nobody wants it. </a:t>
            </a:r>
            <a:r>
              <a:rPr lang="en-GB" altLang="zh-CN" sz="2400" dirty="0">
                <a:latin typeface="Times New Roman" panose="02020603050405020304" pitchFamily="18" charset="0"/>
                <a:cs typeface="Times New Roman" panose="02020603050405020304" pitchFamily="18" charset="0"/>
              </a:rPr>
              <a:t>It </a:t>
            </a:r>
            <a:r>
              <a:rPr lang="en-GB" altLang="zh-CN" sz="2400" spc="-5" dirty="0">
                <a:latin typeface="Times New Roman" panose="02020603050405020304" pitchFamily="18" charset="0"/>
                <a:cs typeface="Times New Roman" panose="02020603050405020304" pitchFamily="18" charset="0"/>
              </a:rPr>
              <a:t>will </a:t>
            </a:r>
            <a:r>
              <a:rPr lang="en-GB" altLang="zh-CN" sz="2400" dirty="0">
                <a:latin typeface="Times New Roman" panose="02020603050405020304" pitchFamily="18" charset="0"/>
                <a:cs typeface="Times New Roman" panose="02020603050405020304" pitchFamily="18" charset="0"/>
              </a:rPr>
              <a:t>only</a:t>
            </a:r>
            <a:r>
              <a:rPr lang="en-GB" altLang="zh-CN" sz="2400" spc="-65" dirty="0">
                <a:latin typeface="Times New Roman" panose="02020603050405020304" pitchFamily="18" charset="0"/>
                <a:cs typeface="Times New Roman" panose="02020603050405020304" pitchFamily="18" charset="0"/>
              </a:rPr>
              <a:t> </a:t>
            </a:r>
            <a:r>
              <a:rPr lang="en-GB" altLang="zh-CN" sz="2400" spc="-5" dirty="0">
                <a:latin typeface="Times New Roman" panose="02020603050405020304" pitchFamily="18" charset="0"/>
                <a:cs typeface="Times New Roman" panose="02020603050405020304" pitchFamily="18" charset="0"/>
              </a:rPr>
              <a:t>rot!”</a:t>
            </a:r>
            <a:br>
              <a:rPr lang="en-GB" altLang="zh-CN" sz="2400" spc="-5" dirty="0">
                <a:latin typeface="Times New Roman" panose="02020603050405020304" pitchFamily="18" charset="0"/>
                <a:cs typeface="Times New Roman" panose="02020603050405020304" pitchFamily="18" charset="0"/>
              </a:rPr>
            </a:br>
            <a:br>
              <a:rPr lang="en-GB" altLang="zh-CN" sz="2400" spc="-5" dirty="0">
                <a:latin typeface="Times New Roman" panose="02020603050405020304" pitchFamily="18" charset="0"/>
                <a:cs typeface="Times New Roman" panose="02020603050405020304" pitchFamily="18" charset="0"/>
              </a:rPr>
            </a:br>
            <a:r>
              <a:rPr lang="en-GB" altLang="zh-CN" sz="2400" spc="-5" dirty="0" err="1">
                <a:latin typeface="Times New Roman" panose="02020603050405020304" pitchFamily="18" charset="0"/>
                <a:cs typeface="Times New Roman" panose="02020603050405020304" pitchFamily="18" charset="0"/>
              </a:rPr>
              <a:t>Sau-sau</a:t>
            </a:r>
            <a:r>
              <a:rPr lang="en-GB" altLang="zh-CN" sz="2400" spc="-5" dirty="0">
                <a:latin typeface="Times New Roman" panose="02020603050405020304" pitchFamily="18" charset="0"/>
                <a:cs typeface="Times New Roman" panose="02020603050405020304" pitchFamily="18" charset="0"/>
              </a:rPr>
              <a:t> sighed, acting </a:t>
            </a:r>
            <a:r>
              <a:rPr lang="en-GB" altLang="zh-CN" sz="2400" dirty="0">
                <a:latin typeface="Times New Roman" panose="02020603050405020304" pitchFamily="18" charset="0"/>
                <a:cs typeface="Times New Roman" panose="02020603050405020304" pitchFamily="18" charset="0"/>
              </a:rPr>
              <a:t>as </a:t>
            </a:r>
            <a:r>
              <a:rPr lang="en-GB" altLang="zh-CN" sz="2400" spc="-5" dirty="0">
                <a:latin typeface="Times New Roman" panose="02020603050405020304" pitchFamily="18" charset="0"/>
                <a:cs typeface="Times New Roman" panose="02020603050405020304" pitchFamily="18" charset="0"/>
              </a:rPr>
              <a:t>if she were doing </a:t>
            </a:r>
            <a:r>
              <a:rPr lang="en-GB" altLang="zh-CN" sz="2400" dirty="0">
                <a:latin typeface="Times New Roman" panose="02020603050405020304" pitchFamily="18" charset="0"/>
                <a:cs typeface="Times New Roman" panose="02020603050405020304" pitchFamily="18" charset="0"/>
              </a:rPr>
              <a:t>my mother a favour </a:t>
            </a:r>
            <a:r>
              <a:rPr lang="en-GB" altLang="zh-CN" sz="2400" spc="-5" dirty="0">
                <a:latin typeface="Times New Roman" panose="02020603050405020304" pitchFamily="18" charset="0"/>
                <a:cs typeface="Times New Roman" panose="02020603050405020304" pitchFamily="18" charset="0"/>
              </a:rPr>
              <a:t>by taking the scrap </a:t>
            </a:r>
            <a:r>
              <a:rPr lang="en-GB" altLang="zh-CN" sz="2400" dirty="0">
                <a:latin typeface="Times New Roman" panose="02020603050405020304" pitchFamily="18" charset="0"/>
                <a:cs typeface="Times New Roman" panose="02020603050405020304" pitchFamily="18" charset="0"/>
              </a:rPr>
              <a:t>off </a:t>
            </a:r>
            <a:r>
              <a:rPr lang="en-GB" altLang="zh-CN" sz="2400" spc="-5" dirty="0">
                <a:latin typeface="Times New Roman" panose="02020603050405020304" pitchFamily="18" charset="0"/>
                <a:cs typeface="Times New Roman" panose="02020603050405020304" pitchFamily="18" charset="0"/>
              </a:rPr>
              <a:t>the tray </a:t>
            </a:r>
            <a:r>
              <a:rPr lang="en-GB" altLang="zh-CN" sz="2400" dirty="0">
                <a:latin typeface="Times New Roman" panose="02020603050405020304" pitchFamily="18" charset="0"/>
                <a:cs typeface="Times New Roman" panose="02020603050405020304" pitchFamily="18" charset="0"/>
              </a:rPr>
              <a:t>and </a:t>
            </a:r>
            <a:r>
              <a:rPr lang="en-GB" altLang="zh-CN" sz="2400" spc="-5" dirty="0">
                <a:latin typeface="Times New Roman" panose="02020603050405020304" pitchFamily="18" charset="0"/>
                <a:cs typeface="Times New Roman" panose="02020603050405020304" pitchFamily="18" charset="0"/>
              </a:rPr>
              <a:t>sparing us the trouble </a:t>
            </a:r>
            <a:r>
              <a:rPr lang="en-GB" altLang="zh-CN" sz="2400" dirty="0">
                <a:latin typeface="Times New Roman" panose="02020603050405020304" pitchFamily="18" charset="0"/>
                <a:cs typeface="Times New Roman" panose="02020603050405020304" pitchFamily="18" charset="0"/>
              </a:rPr>
              <a:t>of </a:t>
            </a:r>
            <a:r>
              <a:rPr lang="en-GB" altLang="zh-CN" sz="2400" spc="-5" dirty="0">
                <a:latin typeface="Times New Roman" panose="02020603050405020304" pitchFamily="18" charset="0"/>
                <a:cs typeface="Times New Roman" panose="02020603050405020304" pitchFamily="18" charset="0"/>
              </a:rPr>
              <a:t>wrapping  the leftovers in foil. </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13C2BA9-30AF-004C-B43D-BCA07F6F71A3}"/>
              </a:ext>
            </a:extLst>
          </p:cNvPr>
          <p:cNvSpPr txBox="1"/>
          <p:nvPr/>
        </p:nvSpPr>
        <p:spPr>
          <a:xfrm>
            <a:off x="581902" y="903038"/>
            <a:ext cx="5270995" cy="507831"/>
          </a:xfrm>
          <a:prstGeom prst="rect">
            <a:avLst/>
          </a:prstGeom>
          <a:noFill/>
        </p:spPr>
        <p:txBody>
          <a:bodyPr wrap="none" rtlCol="0">
            <a:spAutoFit/>
          </a:bodyPr>
          <a:lstStyle/>
          <a:p>
            <a:pPr defTabSz="685800"/>
            <a:r>
              <a:rPr lang="en-US" altLang="zh-CN" sz="2700" b="1" dirty="0">
                <a:solidFill>
                  <a:srgbClr val="D4432D"/>
                </a:solidFill>
                <a:latin typeface="Georgia" panose="02040502050405020303" pitchFamily="18" charset="0"/>
                <a:ea typeface="等线" panose="02010600030101010101" pitchFamily="2" charset="-122"/>
                <a:cs typeface="+mn-ea"/>
                <a:sym typeface="+mn-lt"/>
              </a:rPr>
              <a:t>Contents of the Introduction</a:t>
            </a:r>
            <a:endParaRPr lang="zh-CN" altLang="en-US" sz="2700" b="1" dirty="0">
              <a:solidFill>
                <a:srgbClr val="D4432D"/>
              </a:solidFill>
              <a:latin typeface="Georgia" panose="02040502050405020303" pitchFamily="18" charset="0"/>
              <a:ea typeface="等线" panose="02010600030101010101" pitchFamily="2" charset="-122"/>
              <a:cs typeface="+mn-ea"/>
              <a:sym typeface="+mn-lt"/>
            </a:endParaRPr>
          </a:p>
        </p:txBody>
      </p:sp>
      <p:sp>
        <p:nvSpPr>
          <p:cNvPr id="5" name="矩形 4">
            <a:extLst>
              <a:ext uri="{FF2B5EF4-FFF2-40B4-BE49-F238E27FC236}">
                <a16:creationId xmlns:a16="http://schemas.microsoft.com/office/drawing/2014/main" id="{7C1557DF-DF4B-9F46-A576-E7C2E1ACFB23}"/>
              </a:ext>
            </a:extLst>
          </p:cNvPr>
          <p:cNvSpPr/>
          <p:nvPr/>
        </p:nvSpPr>
        <p:spPr>
          <a:xfrm>
            <a:off x="614784" y="1723099"/>
            <a:ext cx="7140737" cy="461665"/>
          </a:xfrm>
          <a:prstGeom prst="rect">
            <a:avLst/>
          </a:prstGeom>
        </p:spPr>
        <p:txBody>
          <a:bodyPr wrap="none">
            <a:spAutoFit/>
            <a:scene3d>
              <a:camera prst="orthographicFront"/>
              <a:lightRig rig="threePt" dir="t"/>
            </a:scene3d>
            <a:sp3d contourW="12700"/>
          </a:bodyPr>
          <a:lstStyle/>
          <a:p>
            <a:pPr marL="342900" indent="-342900" defTabSz="685800">
              <a:buFont typeface="Wingdings" pitchFamily="2" charset="2"/>
              <a:buChar char="Ø"/>
            </a:pPr>
            <a:r>
              <a:rPr kumimoji="1" lang="en-US" altLang="zh-CN" sz="24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Materializing Our University’s Pedagogical Model</a:t>
            </a:r>
          </a:p>
        </p:txBody>
      </p:sp>
      <p:sp>
        <p:nvSpPr>
          <p:cNvPr id="6" name="矩形 5">
            <a:extLst>
              <a:ext uri="{FF2B5EF4-FFF2-40B4-BE49-F238E27FC236}">
                <a16:creationId xmlns:a16="http://schemas.microsoft.com/office/drawing/2014/main" id="{5812F9EC-94F6-F843-B024-082C902D8734}"/>
              </a:ext>
            </a:extLst>
          </p:cNvPr>
          <p:cNvSpPr/>
          <p:nvPr/>
        </p:nvSpPr>
        <p:spPr>
          <a:xfrm>
            <a:off x="613582" y="2433948"/>
            <a:ext cx="7504427" cy="461665"/>
          </a:xfrm>
          <a:prstGeom prst="rect">
            <a:avLst/>
          </a:prstGeom>
        </p:spPr>
        <p:txBody>
          <a:bodyPr wrap="none">
            <a:spAutoFit/>
            <a:scene3d>
              <a:camera prst="orthographicFront"/>
              <a:lightRig rig="threePt" dir="t"/>
            </a:scene3d>
            <a:sp3d contourW="12700"/>
          </a:bodyPr>
          <a:lstStyle/>
          <a:p>
            <a:pPr marL="342900" indent="-342900" defTabSz="685800">
              <a:buFont typeface="Wingdings" pitchFamily="2" charset="2"/>
              <a:buChar char="Ø"/>
            </a:pPr>
            <a:r>
              <a:rPr kumimoji="1" lang="en-US" altLang="zh-CN" sz="24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Integrating Language Training and Moral Education</a:t>
            </a:r>
          </a:p>
        </p:txBody>
      </p:sp>
      <p:sp>
        <p:nvSpPr>
          <p:cNvPr id="7" name="矩形 6">
            <a:extLst>
              <a:ext uri="{FF2B5EF4-FFF2-40B4-BE49-F238E27FC236}">
                <a16:creationId xmlns:a16="http://schemas.microsoft.com/office/drawing/2014/main" id="{AC064E66-3EA4-F147-A858-CBD2985A2D14}"/>
              </a:ext>
            </a:extLst>
          </p:cNvPr>
          <p:cNvSpPr/>
          <p:nvPr/>
        </p:nvSpPr>
        <p:spPr>
          <a:xfrm>
            <a:off x="613582" y="3133246"/>
            <a:ext cx="4107215" cy="461665"/>
          </a:xfrm>
          <a:prstGeom prst="rect">
            <a:avLst/>
          </a:prstGeom>
        </p:spPr>
        <p:txBody>
          <a:bodyPr wrap="none">
            <a:spAutoFit/>
            <a:scene3d>
              <a:camera prst="orthographicFront"/>
              <a:lightRig rig="threePt" dir="t"/>
            </a:scene3d>
            <a:sp3d contourW="12700"/>
          </a:bodyPr>
          <a:lstStyle/>
          <a:p>
            <a:pPr marL="342900" indent="-342900" defTabSz="685800">
              <a:buFont typeface="Wingdings" pitchFamily="2" charset="2"/>
              <a:buChar char="Ø"/>
            </a:pPr>
            <a:r>
              <a:rPr kumimoji="1" lang="en-US" altLang="zh-CN" sz="24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Highlights and Innovations</a:t>
            </a:r>
          </a:p>
        </p:txBody>
      </p:sp>
      <p:cxnSp>
        <p:nvCxnSpPr>
          <p:cNvPr id="8" name="直线连接符 7">
            <a:extLst>
              <a:ext uri="{FF2B5EF4-FFF2-40B4-BE49-F238E27FC236}">
                <a16:creationId xmlns:a16="http://schemas.microsoft.com/office/drawing/2014/main" id="{B412AF2A-FC69-A342-AD26-C1582CDAEB0B}"/>
              </a:ext>
            </a:extLst>
          </p:cNvPr>
          <p:cNvCxnSpPr/>
          <p:nvPr/>
        </p:nvCxnSpPr>
        <p:spPr>
          <a:xfrm>
            <a:off x="1463040" y="4315264"/>
            <a:ext cx="7680960" cy="0"/>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814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descr="C:\Users\Administrator\Desktop\教学之星半决赛\微信图片_20200707114123.jpg"/>
          <p:cNvPicPr>
            <a:picLocks noChangeAspect="1" noChangeArrowheads="1"/>
          </p:cNvPicPr>
          <p:nvPr/>
        </p:nvPicPr>
        <p:blipFill>
          <a:blip r:embed="rId2" cstate="print"/>
          <a:srcRect/>
          <a:stretch>
            <a:fillRect/>
          </a:stretch>
        </p:blipFill>
        <p:spPr bwMode="auto">
          <a:xfrm>
            <a:off x="1828800" y="77298"/>
            <a:ext cx="5410200" cy="4551852"/>
          </a:xfrm>
          <a:prstGeom prst="rect">
            <a:avLst/>
          </a:prstGeom>
          <a:noFill/>
        </p:spPr>
      </p:pic>
      <p:sp>
        <p:nvSpPr>
          <p:cNvPr id="7" name="object 3"/>
          <p:cNvSpPr txBox="1"/>
          <p:nvPr/>
        </p:nvSpPr>
        <p:spPr>
          <a:xfrm>
            <a:off x="152400" y="4552950"/>
            <a:ext cx="8915400" cy="443711"/>
          </a:xfrm>
          <a:prstGeom prst="rect">
            <a:avLst/>
          </a:prstGeom>
        </p:spPr>
        <p:txBody>
          <a:bodyPr vert="horz" wrap="square" lIns="0" tIns="12700" rIns="0" bIns="0" rtlCol="0">
            <a:spAutoFit/>
          </a:bodyPr>
          <a:lstStyle/>
          <a:p>
            <a:pPr marL="12700">
              <a:spcBef>
                <a:spcPts val="100"/>
              </a:spcBef>
            </a:pPr>
            <a:r>
              <a:rPr lang="en-US" altLang="zh-CN" sz="1400" dirty="0">
                <a:solidFill>
                  <a:srgbClr val="AB7942"/>
                </a:solidFill>
                <a:latin typeface="Times New Roman" panose="02020603050405020304" pitchFamily="18" charset="0"/>
                <a:cs typeface="Times New Roman" panose="02020603050405020304" pitchFamily="18" charset="0"/>
              </a:rPr>
              <a:t>Source: Zhu Lin (2016, November 1). A Comparative Look at Chinese and American Stereotypes. </a:t>
            </a:r>
            <a:r>
              <a:rPr lang="en-US" altLang="zh-CN" sz="1400" i="1" dirty="0">
                <a:solidFill>
                  <a:srgbClr val="AB7942"/>
                </a:solidFill>
                <a:latin typeface="Times New Roman" panose="02020603050405020304" pitchFamily="18" charset="0"/>
                <a:cs typeface="Times New Roman" panose="02020603050405020304" pitchFamily="18" charset="0"/>
              </a:rPr>
              <a:t>Journal of Intercultural Communication, </a:t>
            </a:r>
            <a:r>
              <a:rPr lang="en-US" altLang="zh-CN" sz="1400" dirty="0">
                <a:solidFill>
                  <a:srgbClr val="AB7942"/>
                </a:solidFill>
                <a:latin typeface="Times New Roman" panose="02020603050405020304" pitchFamily="18" charset="0"/>
                <a:cs typeface="Times New Roman" panose="02020603050405020304" pitchFamily="18" charset="0"/>
              </a:rPr>
              <a:t>42. Retrieved May 3, 2020, from https://immi.se/intercultural/nr42/zhu.html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599" y="1473625"/>
            <a:ext cx="4333875" cy="764953"/>
          </a:xfrm>
          <a:prstGeom prst="rect">
            <a:avLst/>
          </a:prstGeom>
        </p:spPr>
        <p:txBody>
          <a:bodyPr vert="horz" wrap="square" lIns="0" tIns="13335" rIns="0" bIns="0" rtlCol="0">
            <a:spAutoFit/>
          </a:bodyPr>
          <a:lstStyle/>
          <a:p>
            <a:pPr marL="12700" marR="5080">
              <a:lnSpc>
                <a:spcPct val="100000"/>
              </a:lnSpc>
              <a:spcBef>
                <a:spcPts val="105"/>
              </a:spcBef>
            </a:pPr>
            <a:r>
              <a:rPr sz="2400" dirty="0">
                <a:solidFill>
                  <a:srgbClr val="525252"/>
                </a:solidFill>
                <a:latin typeface="Times New Roman" panose="02020603050405020304" pitchFamily="18" charset="0"/>
                <a:cs typeface="Times New Roman" panose="02020603050405020304" pitchFamily="18" charset="0"/>
              </a:rPr>
              <a:t>- </a:t>
            </a:r>
            <a:r>
              <a:rPr lang="en-US" sz="2400" spc="-5" dirty="0">
                <a:solidFill>
                  <a:srgbClr val="525252"/>
                </a:solidFill>
                <a:latin typeface="Times New Roman" panose="02020603050405020304" pitchFamily="18" charset="0"/>
                <a:cs typeface="Times New Roman" panose="02020603050405020304" pitchFamily="18" charset="0"/>
              </a:rPr>
              <a:t>D</a:t>
            </a:r>
            <a:r>
              <a:rPr sz="2400" spc="-5" dirty="0">
                <a:solidFill>
                  <a:srgbClr val="525252"/>
                </a:solidFill>
                <a:latin typeface="Times New Roman" panose="02020603050405020304" pitchFamily="18" charset="0"/>
                <a:cs typeface="Times New Roman" panose="02020603050405020304" pitchFamily="18" charset="0"/>
              </a:rPr>
              <a:t>istinguish </a:t>
            </a:r>
            <a:r>
              <a:rPr sz="2400" dirty="0">
                <a:solidFill>
                  <a:srgbClr val="525252"/>
                </a:solidFill>
                <a:latin typeface="Times New Roman" panose="02020603050405020304" pitchFamily="18" charset="0"/>
                <a:cs typeface="Times New Roman" panose="02020603050405020304" pitchFamily="18" charset="0"/>
              </a:rPr>
              <a:t>a </a:t>
            </a:r>
            <a:r>
              <a:rPr sz="2400" spc="-5" dirty="0">
                <a:solidFill>
                  <a:srgbClr val="525252"/>
                </a:solidFill>
                <a:latin typeface="Times New Roman" panose="02020603050405020304" pitchFamily="18" charset="0"/>
                <a:cs typeface="Times New Roman" panose="02020603050405020304" pitchFamily="18" charset="0"/>
              </a:rPr>
              <a:t>particular culture </a:t>
            </a:r>
            <a:endParaRPr lang="en-US" sz="2400" spc="-5" dirty="0">
              <a:solidFill>
                <a:srgbClr val="525252"/>
              </a:solidFill>
              <a:latin typeface="Times New Roman" panose="02020603050405020304" pitchFamily="18" charset="0"/>
              <a:cs typeface="Times New Roman" panose="02020603050405020304" pitchFamily="18" charset="0"/>
            </a:endParaRPr>
          </a:p>
          <a:p>
            <a:pPr marL="12700" marR="5080">
              <a:lnSpc>
                <a:spcPct val="100000"/>
              </a:lnSpc>
              <a:spcBef>
                <a:spcPts val="105"/>
              </a:spcBef>
            </a:pPr>
            <a:r>
              <a:rPr lang="en-US" sz="2400" spc="-5" dirty="0">
                <a:solidFill>
                  <a:srgbClr val="525252"/>
                </a:solidFill>
                <a:latin typeface="Times New Roman" panose="02020603050405020304" pitchFamily="18" charset="0"/>
                <a:cs typeface="Times New Roman" panose="02020603050405020304" pitchFamily="18" charset="0"/>
              </a:rPr>
              <a:t>- Reduce </a:t>
            </a:r>
            <a:r>
              <a:rPr sz="2400" spc="-5" dirty="0">
                <a:solidFill>
                  <a:srgbClr val="525252"/>
                </a:solidFill>
                <a:latin typeface="Times New Roman" panose="02020603050405020304" pitchFamily="18" charset="0"/>
                <a:cs typeface="Times New Roman" panose="02020603050405020304" pitchFamily="18" charset="0"/>
              </a:rPr>
              <a:t>outside</a:t>
            </a:r>
            <a:r>
              <a:rPr sz="2400" spc="-20" dirty="0">
                <a:solidFill>
                  <a:srgbClr val="525252"/>
                </a:solidFill>
                <a:latin typeface="Times New Roman" panose="02020603050405020304" pitchFamily="18" charset="0"/>
                <a:cs typeface="Times New Roman" panose="02020603050405020304" pitchFamily="18" charset="0"/>
              </a:rPr>
              <a:t> members</a:t>
            </a:r>
            <a:r>
              <a:rPr lang="en-US" sz="2400" spc="-20" dirty="0">
                <a:solidFill>
                  <a:srgbClr val="525252"/>
                </a:solidFill>
                <a:latin typeface="Times New Roman" panose="02020603050405020304" pitchFamily="18" charset="0"/>
                <a:cs typeface="Times New Roman" panose="02020603050405020304" pitchFamily="18" charset="0"/>
              </a:rPr>
              <a:t>' anxiety</a:t>
            </a:r>
            <a:endParaRPr sz="2400" spc="-20" dirty="0">
              <a:solidFill>
                <a:srgbClr val="525252"/>
              </a:solidFill>
              <a:latin typeface="Times New Roman" panose="02020603050405020304" pitchFamily="18" charset="0"/>
              <a:cs typeface="Times New Roman" panose="02020603050405020304" pitchFamily="18" charset="0"/>
            </a:endParaRPr>
          </a:p>
        </p:txBody>
      </p:sp>
      <p:sp>
        <p:nvSpPr>
          <p:cNvPr id="3" name="object 3"/>
          <p:cNvSpPr txBox="1"/>
          <p:nvPr/>
        </p:nvSpPr>
        <p:spPr>
          <a:xfrm>
            <a:off x="4781279" y="1473625"/>
            <a:ext cx="4156982" cy="747449"/>
          </a:xfrm>
          <a:prstGeom prst="rect">
            <a:avLst/>
          </a:prstGeom>
        </p:spPr>
        <p:txBody>
          <a:bodyPr vert="horz" wrap="square" lIns="0" tIns="9525" rIns="0" bIns="0" rtlCol="0">
            <a:spAutoFit/>
          </a:bodyPr>
          <a:lstStyle/>
          <a:p>
            <a:pPr marL="12700" marR="5080">
              <a:lnSpc>
                <a:spcPct val="101000"/>
              </a:lnSpc>
              <a:spcBef>
                <a:spcPts val="75"/>
              </a:spcBef>
            </a:pPr>
            <a:r>
              <a:rPr sz="2400" dirty="0">
                <a:solidFill>
                  <a:srgbClr val="525252"/>
                </a:solidFill>
                <a:latin typeface="Times New Roman" panose="02020603050405020304" pitchFamily="18" charset="0"/>
                <a:cs typeface="Times New Roman" panose="02020603050405020304" pitchFamily="18" charset="0"/>
              </a:rPr>
              <a:t>- </a:t>
            </a:r>
            <a:r>
              <a:rPr lang="en-US" sz="2400" dirty="0">
                <a:solidFill>
                  <a:srgbClr val="525252"/>
                </a:solidFill>
                <a:latin typeface="Times New Roman" panose="02020603050405020304" pitchFamily="18" charset="0"/>
                <a:cs typeface="Times New Roman" panose="02020603050405020304" pitchFamily="18" charset="0"/>
              </a:rPr>
              <a:t>S</a:t>
            </a:r>
            <a:r>
              <a:rPr lang="en-US" altLang="zh-CN" sz="2400" spc="-5" dirty="0">
                <a:solidFill>
                  <a:srgbClr val="525252"/>
                </a:solidFill>
                <a:latin typeface="Times New Roman" panose="02020603050405020304" pitchFamily="18" charset="0"/>
                <a:cs typeface="Times New Roman" panose="02020603050405020304" pitchFamily="18" charset="0"/>
              </a:rPr>
              <a:t>implified generalizations</a:t>
            </a:r>
          </a:p>
          <a:p>
            <a:pPr marL="12700" marR="5080">
              <a:lnSpc>
                <a:spcPct val="101000"/>
              </a:lnSpc>
              <a:spcBef>
                <a:spcPts val="75"/>
              </a:spcBef>
            </a:pPr>
            <a:r>
              <a:rPr lang="en-US" altLang="zh-CN" sz="2400" spc="-5" dirty="0">
                <a:solidFill>
                  <a:srgbClr val="525252"/>
                </a:solidFill>
                <a:latin typeface="Times New Roman" panose="02020603050405020304" pitchFamily="18" charset="0"/>
                <a:cs typeface="Times New Roman" panose="02020603050405020304" pitchFamily="18" charset="0"/>
              </a:rPr>
              <a:t>- Barriers of communication</a:t>
            </a:r>
            <a:endParaRPr sz="2400" dirty="0">
              <a:latin typeface="Times New Roman" panose="02020603050405020304" pitchFamily="18" charset="0"/>
              <a:cs typeface="Times New Roman" panose="02020603050405020304" pitchFamily="18" charset="0"/>
            </a:endParaRPr>
          </a:p>
        </p:txBody>
      </p:sp>
      <p:sp>
        <p:nvSpPr>
          <p:cNvPr id="4" name="object 4"/>
          <p:cNvSpPr txBox="1">
            <a:spLocks noGrp="1"/>
          </p:cNvSpPr>
          <p:nvPr>
            <p:ph type="title"/>
          </p:nvPr>
        </p:nvSpPr>
        <p:spPr>
          <a:xfrm>
            <a:off x="304800" y="666750"/>
            <a:ext cx="7086600" cy="443711"/>
          </a:xfrm>
          <a:prstGeom prst="rect">
            <a:avLst/>
          </a:prstGeom>
        </p:spPr>
        <p:txBody>
          <a:bodyPr vert="horz" wrap="square" lIns="0" tIns="12700" rIns="0" bIns="0" rtlCol="0">
            <a:spAutoFit/>
          </a:bodyPr>
          <a:lstStyle/>
          <a:p>
            <a:pPr marL="12700">
              <a:lnSpc>
                <a:spcPct val="100000"/>
              </a:lnSpc>
              <a:spcBef>
                <a:spcPts val="100"/>
              </a:spcBef>
            </a:pPr>
            <a:r>
              <a:rPr lang="en-US" sz="2800" spc="-5" dirty="0">
                <a:solidFill>
                  <a:schemeClr val="accent6">
                    <a:lumMod val="50000"/>
                  </a:schemeClr>
                </a:solidFill>
                <a:latin typeface="Georgia" panose="02040502050405020303" pitchFamily="18" charset="0"/>
                <a:cs typeface="Times New Roman" panose="02020603050405020304" pitchFamily="18" charset="0"/>
              </a:rPr>
              <a:t>A </a:t>
            </a:r>
            <a:r>
              <a:rPr sz="2800" spc="-5" dirty="0">
                <a:solidFill>
                  <a:schemeClr val="accent6">
                    <a:lumMod val="50000"/>
                  </a:schemeClr>
                </a:solidFill>
                <a:latin typeface="Georgia" panose="02040502050405020303" pitchFamily="18" charset="0"/>
                <a:cs typeface="Times New Roman" panose="02020603050405020304" pitchFamily="18" charset="0"/>
              </a:rPr>
              <a:t>stereotype</a:t>
            </a:r>
            <a:r>
              <a:rPr lang="en-US" altLang="zh-CN" sz="2800" spc="-5" dirty="0">
                <a:solidFill>
                  <a:schemeClr val="accent6">
                    <a:lumMod val="50000"/>
                  </a:schemeClr>
                </a:solidFill>
                <a:latin typeface="Georgia" panose="02040502050405020303" pitchFamily="18" charset="0"/>
                <a:cs typeface="Times New Roman" panose="02020603050405020304" pitchFamily="18" charset="0"/>
              </a:rPr>
              <a:t> is a double-edged sword.</a:t>
            </a:r>
            <a:endParaRPr sz="2800" dirty="0">
              <a:solidFill>
                <a:schemeClr val="accent6">
                  <a:lumMod val="50000"/>
                </a:schemeClr>
              </a:solidFill>
              <a:latin typeface="Georgia" panose="02040502050405020303"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4638674" y="2731182"/>
            <a:ext cx="4410076" cy="2355168"/>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152400" y="2724150"/>
            <a:ext cx="4410075" cy="2162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linds(horizont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514350"/>
            <a:ext cx="8458200" cy="3980329"/>
          </a:xfrm>
          <a:prstGeom prst="rect">
            <a:avLst/>
          </a:prstGeom>
          <a:noFill/>
          <a:ln w="9525">
            <a:noFill/>
            <a:miter lim="800000"/>
            <a:headEnd/>
            <a:tailEnd/>
          </a:ln>
        </p:spPr>
      </p:pic>
      <p:sp>
        <p:nvSpPr>
          <p:cNvPr id="5" name="TextBox 4"/>
          <p:cNvSpPr txBox="1"/>
          <p:nvPr/>
        </p:nvSpPr>
        <p:spPr>
          <a:xfrm>
            <a:off x="3505200" y="1352550"/>
            <a:ext cx="5105400" cy="2246769"/>
          </a:xfrm>
          <a:prstGeom prst="rect">
            <a:avLst/>
          </a:prstGeom>
          <a:noFill/>
        </p:spPr>
        <p:txBody>
          <a:bodyPr wrap="square" rtlCol="0">
            <a:spAutoFit/>
          </a:bodyPr>
          <a:lstStyle/>
          <a:p>
            <a:r>
              <a:rPr lang="en-US" altLang="zh-CN" sz="2400" i="1" dirty="0">
                <a:solidFill>
                  <a:schemeClr val="bg1"/>
                </a:solidFill>
                <a:latin typeface="Times New Roman" panose="02020603050405020304" pitchFamily="18" charset="0"/>
                <a:cs typeface="Times New Roman" panose="02020603050405020304" pitchFamily="18" charset="0"/>
              </a:rPr>
              <a:t>Truth is not born nor is it to be found inside the head of an individual person. It is born between people collectively searching for truth, in the process of their dialogic interaction.</a:t>
            </a:r>
            <a:endParaRPr lang="en-US" altLang="zh-CN" sz="2000" dirty="0">
              <a:solidFill>
                <a:schemeClr val="bg1"/>
              </a:solidFill>
              <a:latin typeface="Times New Roman" panose="02020603050405020304" pitchFamily="18" charset="0"/>
              <a:cs typeface="Times New Roman" panose="02020603050405020304" pitchFamily="18" charset="0"/>
            </a:endParaRPr>
          </a:p>
          <a:p>
            <a:pPr algn="r"/>
            <a:r>
              <a:rPr lang="en-US" altLang="zh-CN" sz="2000" dirty="0">
                <a:solidFill>
                  <a:schemeClr val="bg1"/>
                </a:solidFill>
                <a:latin typeface="Times New Roman" panose="02020603050405020304" pitchFamily="18" charset="0"/>
                <a:cs typeface="Times New Roman" panose="02020603050405020304" pitchFamily="18" charset="0"/>
              </a:rPr>
              <a:t>—— Mikhail Bakhtin</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cstate="print"/>
          <a:srcRect/>
          <a:stretch>
            <a:fillRect/>
          </a:stretch>
        </p:blipFill>
        <p:spPr bwMode="auto">
          <a:xfrm>
            <a:off x="795338" y="409575"/>
            <a:ext cx="7553325" cy="4324350"/>
          </a:xfrm>
          <a:prstGeom prst="rect">
            <a:avLst/>
          </a:prstGeom>
          <a:noFill/>
          <a:ln w="9525">
            <a:noFill/>
            <a:miter lim="800000"/>
            <a:headEnd/>
            <a:tailEnd/>
          </a:ln>
        </p:spPr>
      </p:pic>
    </p:spTree>
    <p:extLst>
      <p:ext uri="{BB962C8B-B14F-4D97-AF65-F5344CB8AC3E}">
        <p14:creationId xmlns:p14="http://schemas.microsoft.com/office/powerpoint/2010/main" val="1732159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2"/>
          <p:cNvPicPr>
            <a:picLocks noChangeAspect="1"/>
          </p:cNvPicPr>
          <p:nvPr/>
        </p:nvPicPr>
        <p:blipFill>
          <a:blip r:embed="rId2" cstate="print"/>
          <a:stretch>
            <a:fillRect/>
          </a:stretch>
        </p:blipFill>
        <p:spPr>
          <a:xfrm>
            <a:off x="842323" y="127634"/>
            <a:ext cx="3348677" cy="4888231"/>
          </a:xfrm>
          <a:prstGeom prst="rect">
            <a:avLst/>
          </a:prstGeom>
        </p:spPr>
      </p:pic>
      <p:pic>
        <p:nvPicPr>
          <p:cNvPr id="6" name="图片 5" descr="微信图片_20200505181112"/>
          <p:cNvPicPr>
            <a:picLocks noChangeAspect="1"/>
          </p:cNvPicPr>
          <p:nvPr/>
        </p:nvPicPr>
        <p:blipFill rotWithShape="1">
          <a:blip r:embed="rId3" cstate="print"/>
          <a:srcRect t="6135" b="7987"/>
          <a:stretch>
            <a:fillRect/>
          </a:stretch>
        </p:blipFill>
        <p:spPr>
          <a:xfrm>
            <a:off x="980576" y="636757"/>
            <a:ext cx="3048000" cy="3889156"/>
          </a:xfrm>
          <a:prstGeom prst="rect">
            <a:avLst/>
          </a:prstGeom>
        </p:spPr>
      </p:pic>
      <p:pic>
        <p:nvPicPr>
          <p:cNvPr id="12" name="Picture 17" descr="iPhone6_mockup_front_white.png"/>
          <p:cNvPicPr/>
          <p:nvPr/>
        </p:nvPicPr>
        <p:blipFill rotWithShape="1">
          <a:blip r:embed="rId4" cstate="print"/>
          <a:srcRect t="-1"/>
          <a:stretch>
            <a:fillRect/>
          </a:stretch>
        </p:blipFill>
        <p:spPr>
          <a:xfrm>
            <a:off x="4800600" y="1295399"/>
            <a:ext cx="3788734" cy="4324351"/>
          </a:xfrm>
          <a:prstGeom prst="rect">
            <a:avLst/>
          </a:prstGeom>
        </p:spPr>
      </p:pic>
      <p:pic>
        <p:nvPicPr>
          <p:cNvPr id="8" name="图片 7" descr="微信图片_20200505181358"/>
          <p:cNvPicPr>
            <a:picLocks noChangeAspect="1"/>
          </p:cNvPicPr>
          <p:nvPr/>
        </p:nvPicPr>
        <p:blipFill>
          <a:blip r:embed="rId5" cstate="print"/>
          <a:stretch>
            <a:fillRect/>
          </a:stretch>
        </p:blipFill>
        <p:spPr>
          <a:xfrm>
            <a:off x="5582319" y="2256210"/>
            <a:ext cx="2204083" cy="3363539"/>
          </a:xfrm>
          <a:prstGeom prst="rect">
            <a:avLst/>
          </a:prstGeom>
        </p:spPr>
      </p:pic>
      <p:sp>
        <p:nvSpPr>
          <p:cNvPr id="10" name="文本框 9"/>
          <p:cNvSpPr txBox="1"/>
          <p:nvPr/>
        </p:nvSpPr>
        <p:spPr>
          <a:xfrm>
            <a:off x="3628091" y="1581150"/>
            <a:ext cx="1924685" cy="1938992"/>
          </a:xfrm>
          <a:prstGeom prst="rect">
            <a:avLst/>
          </a:prstGeom>
          <a:noFill/>
        </p:spPr>
        <p:txBody>
          <a:bodyPr wrap="square" rtlCol="0" anchor="t">
            <a:spAutoFit/>
          </a:bodyPr>
          <a:lstStyle/>
          <a:p>
            <a:pPr algn="ctr"/>
            <a:endParaRPr lang="zh-CN" altLang="en-US" sz="12000" b="1" dirty="0">
              <a:solidFill>
                <a:srgbClr val="FF0000"/>
              </a:solidFill>
              <a:latin typeface="Arial" panose="020B0604020202020204" pitchFamily="34" charset="0"/>
            </a:endParaRPr>
          </a:p>
        </p:txBody>
      </p:sp>
      <p:sp>
        <p:nvSpPr>
          <p:cNvPr id="1028" name="AutoShape 4" descr="http://img1.imgtn.bdimg.com/it/u=2300291546,3967733253&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030" name="AutoShape 6" descr="http://img1.imgtn.bdimg.com/it/u=2300291546,3967733253&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cxnSp>
        <p:nvCxnSpPr>
          <p:cNvPr id="17" name="直接连接符 16"/>
          <p:cNvCxnSpPr/>
          <p:nvPr/>
        </p:nvCxnSpPr>
        <p:spPr>
          <a:xfrm>
            <a:off x="2286000" y="1657350"/>
            <a:ext cx="1219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66800" y="2038350"/>
            <a:ext cx="2362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587883" y="3124199"/>
            <a:ext cx="103211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562600" y="3276599"/>
            <a:ext cx="63514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95800" y="133350"/>
            <a:ext cx="4419600" cy="138499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altLang="zh-CN" sz="4400" dirty="0">
                <a:latin typeface="Times New Roman" panose="02020603050405020304" pitchFamily="18" charset="0"/>
                <a:ea typeface="Verdana" panose="020B0604030504040204" pitchFamily="34" charset="0"/>
                <a:cs typeface="Times New Roman" panose="02020603050405020304" pitchFamily="18" charset="0"/>
              </a:rPr>
              <a:t>Stigmatize</a:t>
            </a:r>
          </a:p>
          <a:p>
            <a:pPr algn="ctr"/>
            <a:r>
              <a:rPr lang="zh-CN" altLang="en-US" sz="4000" dirty="0">
                <a:latin typeface="微软雅黑" panose="020B0503020204020204" pitchFamily="34" charset="-122"/>
                <a:ea typeface="微软雅黑" panose="020B0503020204020204" pitchFamily="34" charset="-122"/>
              </a:rPr>
              <a:t>污名化</a:t>
            </a:r>
          </a:p>
        </p:txBody>
      </p:sp>
      <p:pic>
        <p:nvPicPr>
          <p:cNvPr id="1036" name="Picture 1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501124" y="38544"/>
            <a:ext cx="4191000" cy="160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12" presetClass="entr" presetSubtype="8" fill="hold" nodeType="afterEffect">
                                  <p:stCondLst>
                                    <p:cond delay="1000"/>
                                  </p:stCondLst>
                                  <p:childTnLst>
                                    <p:set>
                                      <p:cBhvr>
                                        <p:cTn id="10" dur="1" fill="hold">
                                          <p:stCondLst>
                                            <p:cond delay="0"/>
                                          </p:stCondLst>
                                        </p:cTn>
                                        <p:tgtEl>
                                          <p:spTgt spid="17"/>
                                        </p:tgtEl>
                                        <p:attrNameLst>
                                          <p:attrName>style.visibility</p:attrName>
                                        </p:attrNameLst>
                                      </p:cBhvr>
                                      <p:to>
                                        <p:strVal val="visible"/>
                                      </p:to>
                                    </p:set>
                                    <p:animEffect transition="in" filter="slide(fromLeft)">
                                      <p:cBhvr>
                                        <p:cTn id="11" dur="500"/>
                                        <p:tgtEl>
                                          <p:spTgt spid="17"/>
                                        </p:tgtEl>
                                      </p:cBhvr>
                                    </p:animEffect>
                                  </p:childTnLst>
                                </p:cTn>
                              </p:par>
                            </p:childTnLst>
                          </p:cTn>
                        </p:par>
                        <p:par>
                          <p:cTn id="12" fill="hold">
                            <p:stCondLst>
                              <p:cond delay="2000"/>
                            </p:stCondLst>
                            <p:childTnLst>
                              <p:par>
                                <p:cTn id="13" presetID="1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lide(fromLeft)">
                                      <p:cBhvr>
                                        <p:cTn id="15" dur="500"/>
                                        <p:tgtEl>
                                          <p:spTgt spid="19"/>
                                        </p:tgtEl>
                                      </p:cBhvr>
                                    </p:animEffect>
                                  </p:childTnLst>
                                </p:cTn>
                              </p:par>
                            </p:childTnLst>
                          </p:cTn>
                        </p:par>
                        <p:par>
                          <p:cTn id="16" fill="hold">
                            <p:stCondLst>
                              <p:cond delay="2500"/>
                            </p:stCondLst>
                            <p:childTnLst>
                              <p:par>
                                <p:cTn id="17" presetID="1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Left)">
                                      <p:cBhvr>
                                        <p:cTn id="19" dur="500"/>
                                        <p:tgtEl>
                                          <p:spTgt spid="21"/>
                                        </p:tgtEl>
                                      </p:cBhvr>
                                    </p:animEffect>
                                  </p:childTnLst>
                                </p:cTn>
                              </p:par>
                            </p:childTnLst>
                          </p:cTn>
                        </p:par>
                        <p:par>
                          <p:cTn id="20" fill="hold">
                            <p:stCondLst>
                              <p:cond delay="3000"/>
                            </p:stCondLst>
                            <p:childTnLst>
                              <p:par>
                                <p:cTn id="21" presetID="1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lide(fromLeft)">
                                      <p:cBhvr>
                                        <p:cTn id="23" dur="500"/>
                                        <p:tgtEl>
                                          <p:spTgt spid="23"/>
                                        </p:tgtEl>
                                      </p:cBhvr>
                                    </p:animEffect>
                                  </p:childTnLst>
                                </p:cTn>
                              </p:par>
                            </p:childTnLst>
                          </p:cTn>
                        </p:par>
                        <p:par>
                          <p:cTn id="24" fill="hold">
                            <p:stCondLst>
                              <p:cond delay="3500"/>
                            </p:stCondLst>
                            <p:childTnLst>
                              <p:par>
                                <p:cTn id="25" presetID="3" presetClass="entr" presetSubtype="10" fill="hold" nodeType="after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linds(horizontal)">
                                      <p:cBhvr>
                                        <p:cTn id="27"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1194435" y="1023620"/>
            <a:ext cx="4633595" cy="3095625"/>
          </a:xfrm>
          <a:prstGeom prst="rect">
            <a:avLst/>
          </a:prstGeom>
        </p:spPr>
      </p:pic>
      <p:pic>
        <p:nvPicPr>
          <p:cNvPr id="2050" name="Picture 2" descr="C:\Users\Administrator\Desktop\2020年外研社教学之星竞赛\素材\微信图片_202005101231578.png"/>
          <p:cNvPicPr>
            <a:picLocks noChangeAspect="1" noChangeArrowheads="1"/>
          </p:cNvPicPr>
          <p:nvPr/>
        </p:nvPicPr>
        <p:blipFill>
          <a:blip r:embed="rId3" cstate="print"/>
          <a:srcRect/>
          <a:stretch>
            <a:fillRect/>
          </a:stretch>
        </p:blipFill>
        <p:spPr bwMode="auto">
          <a:xfrm>
            <a:off x="228600" y="2571750"/>
            <a:ext cx="2400300" cy="1600200"/>
          </a:xfrm>
          <a:prstGeom prst="rect">
            <a:avLst/>
          </a:prstGeom>
          <a:noFill/>
        </p:spPr>
      </p:pic>
      <p:pic>
        <p:nvPicPr>
          <p:cNvPr id="2057" name="Picture 9" descr="C:\Users\Administrator\Desktop\2020年外研社教学之星竞赛\素材\微信图片_202005101231577.png"/>
          <p:cNvPicPr>
            <a:picLocks noChangeAspect="1" noChangeArrowheads="1"/>
          </p:cNvPicPr>
          <p:nvPr/>
        </p:nvPicPr>
        <p:blipFill>
          <a:blip r:embed="rId4" cstate="print"/>
          <a:srcRect r="11320" b="2763"/>
          <a:stretch>
            <a:fillRect/>
          </a:stretch>
        </p:blipFill>
        <p:spPr bwMode="auto">
          <a:xfrm>
            <a:off x="3249930" y="761365"/>
            <a:ext cx="2925242" cy="1488281"/>
          </a:xfrm>
          <a:prstGeom prst="rect">
            <a:avLst/>
          </a:prstGeom>
          <a:noFill/>
        </p:spPr>
      </p:pic>
      <p:pic>
        <p:nvPicPr>
          <p:cNvPr id="2051" name="Picture 3" descr="C:\Users\Administrator\Desktop\2020年外研社教学之星竞赛\素材\微信图片_202005101231571.png"/>
          <p:cNvPicPr>
            <a:picLocks noChangeAspect="1" noChangeArrowheads="1"/>
          </p:cNvPicPr>
          <p:nvPr/>
        </p:nvPicPr>
        <p:blipFill>
          <a:blip r:embed="rId5" cstate="print"/>
          <a:srcRect/>
          <a:stretch>
            <a:fillRect/>
          </a:stretch>
        </p:blipFill>
        <p:spPr bwMode="auto">
          <a:xfrm>
            <a:off x="762000" y="3257550"/>
            <a:ext cx="2564321" cy="1708214"/>
          </a:xfrm>
          <a:prstGeom prst="rect">
            <a:avLst/>
          </a:prstGeom>
          <a:noFill/>
        </p:spPr>
      </p:pic>
      <p:pic>
        <p:nvPicPr>
          <p:cNvPr id="2052" name="Picture 4" descr="C:\Users\Administrator\Desktop\2020年外研社教学之星竞赛\素材\微信图片_202005101231572.png"/>
          <p:cNvPicPr>
            <a:picLocks noChangeAspect="1" noChangeArrowheads="1"/>
          </p:cNvPicPr>
          <p:nvPr/>
        </p:nvPicPr>
        <p:blipFill>
          <a:blip r:embed="rId6" cstate="print"/>
          <a:srcRect/>
          <a:stretch>
            <a:fillRect/>
          </a:stretch>
        </p:blipFill>
        <p:spPr bwMode="auto">
          <a:xfrm>
            <a:off x="3505200" y="3181350"/>
            <a:ext cx="2560320" cy="1600200"/>
          </a:xfrm>
          <a:prstGeom prst="rect">
            <a:avLst/>
          </a:prstGeom>
          <a:noFill/>
        </p:spPr>
      </p:pic>
      <p:pic>
        <p:nvPicPr>
          <p:cNvPr id="2059" name="Picture 11"/>
          <p:cNvPicPr>
            <a:picLocks noChangeAspect="1" noChangeArrowheads="1"/>
          </p:cNvPicPr>
          <p:nvPr/>
        </p:nvPicPr>
        <p:blipFill>
          <a:blip r:embed="rId7" cstate="print"/>
          <a:srcRect/>
          <a:stretch>
            <a:fillRect/>
          </a:stretch>
        </p:blipFill>
        <p:spPr bwMode="auto">
          <a:xfrm>
            <a:off x="381000" y="742950"/>
            <a:ext cx="2551806" cy="1726338"/>
          </a:xfrm>
          <a:prstGeom prst="rect">
            <a:avLst/>
          </a:prstGeom>
          <a:noFill/>
          <a:ln w="9525">
            <a:noFill/>
            <a:miter lim="800000"/>
            <a:headEnd/>
            <a:tailEnd/>
          </a:ln>
        </p:spPr>
      </p:pic>
      <p:pic>
        <p:nvPicPr>
          <p:cNvPr id="2056" name="Picture 8" descr="C:\Users\Administrator\Desktop\2020年外研社教学之星竞赛\素材\微信图片_202005101231576.png"/>
          <p:cNvPicPr>
            <a:picLocks noChangeAspect="1" noChangeArrowheads="1"/>
          </p:cNvPicPr>
          <p:nvPr/>
        </p:nvPicPr>
        <p:blipFill>
          <a:blip r:embed="rId8" cstate="print"/>
          <a:srcRect/>
          <a:stretch>
            <a:fillRect/>
          </a:stretch>
        </p:blipFill>
        <p:spPr bwMode="auto">
          <a:xfrm>
            <a:off x="1078171" y="1809750"/>
            <a:ext cx="2777549" cy="1948625"/>
          </a:xfrm>
          <a:prstGeom prst="rect">
            <a:avLst/>
          </a:prstGeom>
          <a:noFill/>
        </p:spPr>
      </p:pic>
      <p:pic>
        <p:nvPicPr>
          <p:cNvPr id="2053" name="Picture 5" descr="C:\Users\Administrator\Desktop\2020年外研社教学之星竞赛\素材\微信图片_202005101231573.png"/>
          <p:cNvPicPr>
            <a:picLocks noChangeAspect="1" noChangeArrowheads="1"/>
          </p:cNvPicPr>
          <p:nvPr/>
        </p:nvPicPr>
        <p:blipFill>
          <a:blip r:embed="rId9" cstate="print"/>
          <a:srcRect/>
          <a:stretch>
            <a:fillRect/>
          </a:stretch>
        </p:blipFill>
        <p:spPr bwMode="auto">
          <a:xfrm>
            <a:off x="3810000" y="1428750"/>
            <a:ext cx="1804935" cy="2477874"/>
          </a:xfrm>
          <a:prstGeom prst="rect">
            <a:avLst/>
          </a:prstGeom>
          <a:noFill/>
        </p:spPr>
      </p:pic>
      <p:cxnSp>
        <p:nvCxnSpPr>
          <p:cNvPr id="15" name="直线连接符 5"/>
          <p:cNvCxnSpPr/>
          <p:nvPr/>
        </p:nvCxnSpPr>
        <p:spPr>
          <a:xfrm>
            <a:off x="6248400" y="361950"/>
            <a:ext cx="76200" cy="4343400"/>
          </a:xfrm>
          <a:prstGeom prst="line">
            <a:avLst/>
          </a:prstGeom>
          <a:ln>
            <a:solidFill>
              <a:srgbClr val="AB794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70320" y="1023620"/>
            <a:ext cx="2209800" cy="3642985"/>
          </a:xfrm>
          <a:prstGeom prst="rect">
            <a:avLst/>
          </a:prstGeom>
          <a:noFill/>
        </p:spPr>
        <p:txBody>
          <a:bodyPr wrap="square" rtlCol="0">
            <a:spAutoFit/>
          </a:bodyPr>
          <a:lstStyle/>
          <a:p>
            <a:pPr>
              <a:lnSpc>
                <a:spcPts val="3500"/>
              </a:lnSpc>
            </a:pP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Unity </a:t>
            </a:r>
          </a:p>
          <a:p>
            <a:pPr>
              <a:lnSpc>
                <a:spcPts val="3500"/>
              </a:lnSpc>
            </a:pP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Diligence</a:t>
            </a:r>
          </a:p>
          <a:p>
            <a:pPr>
              <a:lnSpc>
                <a:spcPts val="3500"/>
              </a:lnSpc>
            </a:pP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Bravery</a:t>
            </a:r>
          </a:p>
          <a:p>
            <a:pPr>
              <a:lnSpc>
                <a:spcPts val="3500"/>
              </a:lnSpc>
            </a:pP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Optimism</a:t>
            </a:r>
          </a:p>
          <a:p>
            <a:pPr>
              <a:lnSpc>
                <a:spcPts val="3500"/>
              </a:lnSpc>
            </a:pP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Wisdom</a:t>
            </a:r>
          </a:p>
          <a:p>
            <a:pPr>
              <a:lnSpc>
                <a:spcPts val="3500"/>
              </a:lnSpc>
            </a:pP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Kindness</a:t>
            </a:r>
          </a:p>
          <a:p>
            <a:pPr>
              <a:lnSpc>
                <a:spcPts val="3500"/>
              </a:lnSpc>
            </a:pP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Integrity</a:t>
            </a:r>
          </a:p>
          <a:p>
            <a:pPr>
              <a:lnSpc>
                <a:spcPts val="3500"/>
              </a:lnSpc>
            </a:pP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 </a:t>
            </a:r>
          </a:p>
        </p:txBody>
      </p:sp>
      <p:sp>
        <p:nvSpPr>
          <p:cNvPr id="2" name="文本框 1"/>
          <p:cNvSpPr txBox="1"/>
          <p:nvPr/>
        </p:nvSpPr>
        <p:spPr>
          <a:xfrm>
            <a:off x="6248400" y="311150"/>
            <a:ext cx="2895600" cy="523220"/>
          </a:xfrm>
          <a:prstGeom prst="rect">
            <a:avLst/>
          </a:prstGeom>
          <a:noFill/>
        </p:spPr>
        <p:txBody>
          <a:bodyPr wrap="square" rtlCol="0">
            <a:spAutoFit/>
          </a:bodyPr>
          <a:lstStyle/>
          <a:p>
            <a:r>
              <a:rPr kumimoji="1" lang="en-US" altLang="zh-CN" sz="2800" b="1" dirty="0">
                <a:solidFill>
                  <a:srgbClr val="C00000"/>
                </a:solidFill>
                <a:latin typeface="Times New Roman" panose="02020603050405020304" pitchFamily="18" charset="0"/>
                <a:cs typeface="Times New Roman" panose="02020603050405020304" pitchFamily="18" charset="0"/>
              </a:rPr>
              <a:t>Chinese qualities: </a:t>
            </a:r>
            <a:endParaRPr kumimoji="1"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236538" y="202565"/>
            <a:ext cx="4369435" cy="423545"/>
          </a:xfrm>
          <a:prstGeom prst="rect">
            <a:avLst/>
          </a:prstGeom>
          <a:noFill/>
        </p:spPr>
        <p:txBody>
          <a:bodyPr wrap="none" rtlCol="0" anchor="t">
            <a:spAutoFit/>
          </a:bodyPr>
          <a:lstStyle/>
          <a:p>
            <a:pPr marL="12700" algn="ctr">
              <a:lnSpc>
                <a:spcPct val="90000"/>
              </a:lnSpc>
              <a:spcBef>
                <a:spcPct val="0"/>
              </a:spcBef>
            </a:pPr>
            <a:r>
              <a:rPr lang="en-US" altLang="zh-CN" sz="2400" b="1" spc="-5"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China’s fight </a:t>
            </a:r>
            <a:r>
              <a:rPr lang="en-US" altLang="zh-CN" sz="2400" b="1" spc="-10"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against </a:t>
            </a:r>
            <a:r>
              <a:rPr lang="en-US" altLang="zh-CN" sz="2400" b="1" spc="-5"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COVID-19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1500"/>
                            </p:stCondLst>
                            <p:childTnLst>
                              <p:par>
                                <p:cTn id="9" presetID="3" presetClass="entr" presetSubtype="10" fill="hold" nodeType="afterEffect">
                                  <p:stCondLst>
                                    <p:cond delay="800"/>
                                  </p:stCondLst>
                                  <p:childTnLst>
                                    <p:set>
                                      <p:cBhvr>
                                        <p:cTn id="10" dur="1000" fill="hold">
                                          <p:stCondLst>
                                            <p:cond delay="0"/>
                                          </p:stCondLst>
                                        </p:cTn>
                                        <p:tgtEl>
                                          <p:spTgt spid="2057"/>
                                        </p:tgtEl>
                                        <p:attrNameLst>
                                          <p:attrName>style.visibility</p:attrName>
                                        </p:attrNameLst>
                                      </p:cBhvr>
                                      <p:to>
                                        <p:strVal val="visible"/>
                                      </p:to>
                                    </p:set>
                                    <p:animEffect transition="in" filter="blinds(horizontal)">
                                      <p:cBhvr>
                                        <p:cTn id="11" dur="1000"/>
                                        <p:tgtEl>
                                          <p:spTgt spid="2057"/>
                                        </p:tgtEl>
                                      </p:cBhvr>
                                    </p:animEffect>
                                  </p:childTnLst>
                                </p:cTn>
                              </p:par>
                            </p:childTnLst>
                          </p:cTn>
                        </p:par>
                        <p:par>
                          <p:cTn id="12" fill="hold">
                            <p:stCondLst>
                              <p:cond delay="3300"/>
                            </p:stCondLst>
                            <p:childTnLst>
                              <p:par>
                                <p:cTn id="13" presetID="3" presetClass="entr" presetSubtype="10" fill="hold" nodeType="afterEffect">
                                  <p:stCondLst>
                                    <p:cond delay="800"/>
                                  </p:stCondLst>
                                  <p:childTnLst>
                                    <p:set>
                                      <p:cBhvr>
                                        <p:cTn id="14" dur="1000" fill="hold">
                                          <p:stCondLst>
                                            <p:cond delay="0"/>
                                          </p:stCondLst>
                                        </p:cTn>
                                        <p:tgtEl>
                                          <p:spTgt spid="2050"/>
                                        </p:tgtEl>
                                        <p:attrNameLst>
                                          <p:attrName>style.visibility</p:attrName>
                                        </p:attrNameLst>
                                      </p:cBhvr>
                                      <p:to>
                                        <p:strVal val="visible"/>
                                      </p:to>
                                    </p:set>
                                    <p:animEffect transition="in" filter="blinds(horizontal)">
                                      <p:cBhvr>
                                        <p:cTn id="15" dur="1000"/>
                                        <p:tgtEl>
                                          <p:spTgt spid="2050"/>
                                        </p:tgtEl>
                                      </p:cBhvr>
                                    </p:animEffect>
                                  </p:childTnLst>
                                </p:cTn>
                              </p:par>
                            </p:childTnLst>
                          </p:cTn>
                        </p:par>
                        <p:par>
                          <p:cTn id="16" fill="hold">
                            <p:stCondLst>
                              <p:cond delay="5100"/>
                            </p:stCondLst>
                            <p:childTnLst>
                              <p:par>
                                <p:cTn id="17" presetID="3" presetClass="entr" presetSubtype="10" fill="hold" nodeType="afterEffect">
                                  <p:stCondLst>
                                    <p:cond delay="800"/>
                                  </p:stCondLst>
                                  <p:childTnLst>
                                    <p:set>
                                      <p:cBhvr>
                                        <p:cTn id="18" dur="1000" fill="hold">
                                          <p:stCondLst>
                                            <p:cond delay="0"/>
                                          </p:stCondLst>
                                        </p:cTn>
                                        <p:tgtEl>
                                          <p:spTgt spid="2059"/>
                                        </p:tgtEl>
                                        <p:attrNameLst>
                                          <p:attrName>style.visibility</p:attrName>
                                        </p:attrNameLst>
                                      </p:cBhvr>
                                      <p:to>
                                        <p:strVal val="visible"/>
                                      </p:to>
                                    </p:set>
                                    <p:animEffect transition="in" filter="blinds(horizontal)">
                                      <p:cBhvr>
                                        <p:cTn id="19" dur="1000"/>
                                        <p:tgtEl>
                                          <p:spTgt spid="2059"/>
                                        </p:tgtEl>
                                      </p:cBhvr>
                                    </p:animEffect>
                                  </p:childTnLst>
                                </p:cTn>
                              </p:par>
                            </p:childTnLst>
                          </p:cTn>
                        </p:par>
                        <p:par>
                          <p:cTn id="20" fill="hold">
                            <p:stCondLst>
                              <p:cond delay="6900"/>
                            </p:stCondLst>
                            <p:childTnLst>
                              <p:par>
                                <p:cTn id="21" presetID="3" presetClass="entr" presetSubtype="10" fill="hold" nodeType="afterEffect">
                                  <p:stCondLst>
                                    <p:cond delay="800"/>
                                  </p:stCondLst>
                                  <p:childTnLst>
                                    <p:set>
                                      <p:cBhvr>
                                        <p:cTn id="22" dur="1000" fill="hold">
                                          <p:stCondLst>
                                            <p:cond delay="0"/>
                                          </p:stCondLst>
                                        </p:cTn>
                                        <p:tgtEl>
                                          <p:spTgt spid="2051"/>
                                        </p:tgtEl>
                                        <p:attrNameLst>
                                          <p:attrName>style.visibility</p:attrName>
                                        </p:attrNameLst>
                                      </p:cBhvr>
                                      <p:to>
                                        <p:strVal val="visible"/>
                                      </p:to>
                                    </p:set>
                                    <p:animEffect transition="in" filter="blinds(horizontal)">
                                      <p:cBhvr>
                                        <p:cTn id="23" dur="1000"/>
                                        <p:tgtEl>
                                          <p:spTgt spid="2051"/>
                                        </p:tgtEl>
                                      </p:cBhvr>
                                    </p:animEffect>
                                  </p:childTnLst>
                                </p:cTn>
                              </p:par>
                            </p:childTnLst>
                          </p:cTn>
                        </p:par>
                        <p:par>
                          <p:cTn id="24" fill="hold">
                            <p:stCondLst>
                              <p:cond delay="8700"/>
                            </p:stCondLst>
                            <p:childTnLst>
                              <p:par>
                                <p:cTn id="25" presetID="3" presetClass="entr" presetSubtype="10" fill="hold" nodeType="afterEffect">
                                  <p:stCondLst>
                                    <p:cond delay="800"/>
                                  </p:stCondLst>
                                  <p:childTnLst>
                                    <p:set>
                                      <p:cBhvr>
                                        <p:cTn id="26" dur="1000" fill="hold">
                                          <p:stCondLst>
                                            <p:cond delay="0"/>
                                          </p:stCondLst>
                                        </p:cTn>
                                        <p:tgtEl>
                                          <p:spTgt spid="2052"/>
                                        </p:tgtEl>
                                        <p:attrNameLst>
                                          <p:attrName>style.visibility</p:attrName>
                                        </p:attrNameLst>
                                      </p:cBhvr>
                                      <p:to>
                                        <p:strVal val="visible"/>
                                      </p:to>
                                    </p:set>
                                    <p:animEffect transition="in" filter="blinds(horizontal)">
                                      <p:cBhvr>
                                        <p:cTn id="27" dur="1000"/>
                                        <p:tgtEl>
                                          <p:spTgt spid="2052"/>
                                        </p:tgtEl>
                                      </p:cBhvr>
                                    </p:animEffect>
                                  </p:childTnLst>
                                </p:cTn>
                              </p:par>
                            </p:childTnLst>
                          </p:cTn>
                        </p:par>
                        <p:par>
                          <p:cTn id="28" fill="hold">
                            <p:stCondLst>
                              <p:cond delay="10500"/>
                            </p:stCondLst>
                            <p:childTnLst>
                              <p:par>
                                <p:cTn id="29" presetID="3" presetClass="entr" presetSubtype="10" fill="hold" nodeType="afterEffect">
                                  <p:stCondLst>
                                    <p:cond delay="800"/>
                                  </p:stCondLst>
                                  <p:childTnLst>
                                    <p:set>
                                      <p:cBhvr>
                                        <p:cTn id="30" dur="1000" fill="hold">
                                          <p:stCondLst>
                                            <p:cond delay="0"/>
                                          </p:stCondLst>
                                        </p:cTn>
                                        <p:tgtEl>
                                          <p:spTgt spid="2053"/>
                                        </p:tgtEl>
                                        <p:attrNameLst>
                                          <p:attrName>style.visibility</p:attrName>
                                        </p:attrNameLst>
                                      </p:cBhvr>
                                      <p:to>
                                        <p:strVal val="visible"/>
                                      </p:to>
                                    </p:set>
                                    <p:animEffect transition="in" filter="blinds(horizontal)">
                                      <p:cBhvr>
                                        <p:cTn id="31" dur="1000"/>
                                        <p:tgtEl>
                                          <p:spTgt spid="2053"/>
                                        </p:tgtEl>
                                      </p:cBhvr>
                                    </p:animEffect>
                                  </p:childTnLst>
                                </p:cTn>
                              </p:par>
                            </p:childTnLst>
                          </p:cTn>
                        </p:par>
                        <p:par>
                          <p:cTn id="32" fill="hold">
                            <p:stCondLst>
                              <p:cond delay="12300"/>
                            </p:stCondLst>
                            <p:childTnLst>
                              <p:par>
                                <p:cTn id="33" presetID="3" presetClass="entr" presetSubtype="10" fill="hold" nodeType="afterEffect">
                                  <p:stCondLst>
                                    <p:cond delay="800"/>
                                  </p:stCondLst>
                                  <p:childTnLst>
                                    <p:set>
                                      <p:cBhvr>
                                        <p:cTn id="34" dur="1000" fill="hold">
                                          <p:stCondLst>
                                            <p:cond delay="0"/>
                                          </p:stCondLst>
                                        </p:cTn>
                                        <p:tgtEl>
                                          <p:spTgt spid="2056"/>
                                        </p:tgtEl>
                                        <p:attrNameLst>
                                          <p:attrName>style.visibility</p:attrName>
                                        </p:attrNameLst>
                                      </p:cBhvr>
                                      <p:to>
                                        <p:strVal val="visible"/>
                                      </p:to>
                                    </p:set>
                                    <p:animEffect transition="in" filter="blinds(horizontal)">
                                      <p:cBhvr>
                                        <p:cTn id="35" dur="1000"/>
                                        <p:tgtEl>
                                          <p:spTgt spid="2056"/>
                                        </p:tgtEl>
                                      </p:cBhvr>
                                    </p:animEffect>
                                  </p:childTnLst>
                                </p:cTn>
                              </p:par>
                            </p:childTnLst>
                          </p:cTn>
                        </p:par>
                        <p:par>
                          <p:cTn id="36" fill="hold">
                            <p:stCondLst>
                              <p:cond delay="14100"/>
                            </p:stCondLst>
                            <p:childTnLst>
                              <p:par>
                                <p:cTn id="37" presetID="3" presetClass="entr" presetSubtype="1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linds(horizontal)">
                                      <p:cBhvr>
                                        <p:cTn id="39" dur="1000"/>
                                        <p:tgtEl>
                                          <p:spTgt spid="2"/>
                                        </p:tgtEl>
                                      </p:cBhvr>
                                    </p:animEffect>
                                  </p:childTnLst>
                                </p:cTn>
                              </p:par>
                            </p:childTnLst>
                          </p:cTn>
                        </p:par>
                        <p:par>
                          <p:cTn id="40" fill="hold">
                            <p:stCondLst>
                              <p:cond delay="15100"/>
                            </p:stCondLst>
                            <p:childTnLst>
                              <p:par>
                                <p:cTn id="41" presetID="3" presetClass="entr" presetSubtype="1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14600" y="361950"/>
            <a:ext cx="4425244" cy="4267200"/>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1110614" y="1352550"/>
            <a:ext cx="7347585" cy="2787943"/>
          </a:xfrm>
          <a:prstGeom prst="rect">
            <a:avLst/>
          </a:prstGeom>
          <a:solidFill>
            <a:srgbClr val="FFFFFF">
              <a:alpha val="70980"/>
            </a:srgbClr>
          </a:solidFill>
        </p:spPr>
        <p:txBody>
          <a:bodyPr vert="horz" wrap="square" lIns="0" tIns="12700" rIns="0" bIns="0" rtlCol="0">
            <a:spAutoFit/>
          </a:bodyPr>
          <a:lstStyle/>
          <a:p>
            <a:pPr marL="12700" algn="ctr">
              <a:lnSpc>
                <a:spcPct val="150000"/>
              </a:lnSpc>
              <a:spcBef>
                <a:spcPts val="100"/>
              </a:spcBef>
            </a:pPr>
            <a:r>
              <a:rPr sz="2600" b="1" spc="-5" dirty="0">
                <a:solidFill>
                  <a:srgbClr val="993300"/>
                </a:solidFill>
                <a:latin typeface="Times New Roman" panose="02020603050405020304" pitchFamily="18" charset="0"/>
                <a:cs typeface="Times New Roman" panose="02020603050405020304" pitchFamily="18" charset="0"/>
              </a:rPr>
              <a:t>Harmony </a:t>
            </a:r>
            <a:r>
              <a:rPr lang="en-US" sz="2600" b="1" spc="-5" dirty="0">
                <a:solidFill>
                  <a:srgbClr val="993300"/>
                </a:solidFill>
                <a:latin typeface="Times New Roman" panose="02020603050405020304" pitchFamily="18" charset="0"/>
                <a:cs typeface="Times New Roman" panose="02020603050405020304" pitchFamily="18" charset="0"/>
              </a:rPr>
              <a:t>prevails by way of difference; </a:t>
            </a:r>
            <a:endParaRPr lang="en-US" altLang="zh-CN" sz="2600" b="1" spc="-5" dirty="0">
              <a:solidFill>
                <a:srgbClr val="993300"/>
              </a:solidFill>
              <a:latin typeface="Times New Roman" panose="02020603050405020304" pitchFamily="18" charset="0"/>
              <a:cs typeface="Times New Roman" panose="02020603050405020304" pitchFamily="18" charset="0"/>
            </a:endParaRPr>
          </a:p>
          <a:p>
            <a:pPr marL="12700" algn="ctr">
              <a:lnSpc>
                <a:spcPct val="150000"/>
              </a:lnSpc>
              <a:spcBef>
                <a:spcPts val="100"/>
              </a:spcBef>
            </a:pPr>
            <a:r>
              <a:rPr lang="en-US" altLang="zh-CN" sz="2600" b="1" spc="-5" dirty="0">
                <a:solidFill>
                  <a:srgbClr val="993300"/>
                </a:solidFill>
                <a:latin typeface="Times New Roman" panose="02020603050405020304" pitchFamily="18" charset="0"/>
                <a:cs typeface="Times New Roman" panose="02020603050405020304" pitchFamily="18" charset="0"/>
              </a:rPr>
              <a:t>Togetherness endures by way of reciprocity.</a:t>
            </a:r>
          </a:p>
          <a:p>
            <a:pPr marL="12700" algn="ctr">
              <a:lnSpc>
                <a:spcPct val="150000"/>
              </a:lnSpc>
              <a:spcBef>
                <a:spcPts val="100"/>
              </a:spcBef>
            </a:pPr>
            <a:r>
              <a:rPr lang="zh-CN" altLang="en-US" sz="2800" b="1" spc="-5" dirty="0">
                <a:solidFill>
                  <a:srgbClr val="993300"/>
                </a:solidFill>
                <a:latin typeface="楷体" panose="02010609060101010101" pitchFamily="49" charset="-122"/>
                <a:ea typeface="楷体" panose="02010609060101010101" pitchFamily="49" charset="-122"/>
                <a:cs typeface="Times New Roman" panose="02020603050405020304" pitchFamily="18" charset="0"/>
              </a:rPr>
              <a:t>和而不同，美美与共。</a:t>
            </a:r>
          </a:p>
          <a:p>
            <a:pPr marL="12700">
              <a:lnSpc>
                <a:spcPct val="150000"/>
              </a:lnSpc>
              <a:spcBef>
                <a:spcPts val="100"/>
              </a:spcBef>
            </a:pPr>
            <a:r>
              <a:rPr lang="en-US" altLang="zh-CN" sz="1400" b="1" dirty="0">
                <a:solidFill>
                  <a:srgbClr val="993300"/>
                </a:solidFill>
                <a:latin typeface="楷体" panose="02010609060101010101" pitchFamily="49" charset="-122"/>
                <a:ea typeface="楷体" panose="02010609060101010101" pitchFamily="49" charset="-122"/>
              </a:rPr>
              <a:t>                                       </a:t>
            </a:r>
            <a:r>
              <a:rPr lang="en-US" altLang="zh-CN" sz="1600" b="1" dirty="0">
                <a:solidFill>
                  <a:srgbClr val="993300"/>
                </a:solidFill>
                <a:latin typeface="楷体" panose="02010609060101010101" pitchFamily="49" charset="-122"/>
                <a:ea typeface="楷体" panose="02010609060101010101" pitchFamily="49" charset="-122"/>
              </a:rPr>
              <a:t>——</a:t>
            </a:r>
            <a:r>
              <a:rPr lang="en-US" altLang="zh-CN" sz="1600" b="1" dirty="0" err="1">
                <a:solidFill>
                  <a:srgbClr val="993300"/>
                </a:solidFill>
                <a:latin typeface="楷体" panose="02010609060101010101" pitchFamily="49" charset="-122"/>
                <a:ea typeface="楷体" panose="02010609060101010101" pitchFamily="49" charset="-122"/>
              </a:rPr>
              <a:t>著名社会学家、人类学家</a:t>
            </a:r>
            <a:r>
              <a:rPr lang="en-US" altLang="zh-CN" sz="1600" b="1" dirty="0">
                <a:solidFill>
                  <a:srgbClr val="993300"/>
                </a:solidFill>
                <a:latin typeface="楷体" panose="02010609060101010101" pitchFamily="49" charset="-122"/>
                <a:ea typeface="楷体" panose="02010609060101010101" pitchFamily="49" charset="-122"/>
              </a:rPr>
              <a:t> </a:t>
            </a:r>
            <a:r>
              <a:rPr lang="zh-CN" altLang="en-US" sz="1600" b="1" dirty="0">
                <a:solidFill>
                  <a:srgbClr val="993300"/>
                </a:solidFill>
                <a:latin typeface="楷体" panose="02010609060101010101" pitchFamily="49" charset="-122"/>
                <a:ea typeface="楷体" panose="02010609060101010101" pitchFamily="49" charset="-122"/>
              </a:rPr>
              <a:t>费孝通</a:t>
            </a:r>
            <a:endParaRPr lang="en-US" altLang="zh-CN" sz="1400" b="1" dirty="0">
              <a:solidFill>
                <a:srgbClr val="993300"/>
              </a:solidFill>
              <a:latin typeface="楷体" panose="02010609060101010101" pitchFamily="49" charset="-122"/>
              <a:ea typeface="楷体" panose="02010609060101010101" pitchFamily="49" charset="-122"/>
            </a:endParaRPr>
          </a:p>
          <a:p>
            <a:pPr marL="12700" algn="ctr">
              <a:lnSpc>
                <a:spcPct val="150000"/>
              </a:lnSpc>
              <a:spcBef>
                <a:spcPts val="100"/>
              </a:spcBef>
            </a:pPr>
            <a:endParaRPr sz="2200" b="1" dirty="0">
              <a:solidFill>
                <a:srgbClr val="993300"/>
              </a:solidFill>
              <a:latin typeface="Georgia" panose="02040502050405020303"/>
              <a:cs typeface="Georgia" panose="02040502050405020303"/>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图片包含 游戏机, 布&#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24827" r="9092" b="3252"/>
          <a:stretch>
            <a:fillRect/>
          </a:stretch>
        </p:blipFill>
        <p:spPr>
          <a:xfrm>
            <a:off x="2642616" y="10"/>
            <a:ext cx="6501384" cy="5143490"/>
          </a:xfrm>
          <a:prstGeom prst="rect">
            <a:avLst/>
          </a:prstGeom>
        </p:spPr>
      </p:pic>
      <p:sp>
        <p:nvSpPr>
          <p:cNvPr id="12" name="Rectangle 11"/>
          <p:cNvSpPr>
            <a:spLocks noGrp="1" noRot="1" noChangeAspect="1" noMove="1" noResize="1" noEditPoints="1" noAdjustHandles="1" noChangeArrowheads="1" noChangeShapeType="1" noTextEdit="1"/>
          </p:cNvSpPr>
          <p:nvPr/>
        </p:nvSpPr>
        <p:spPr>
          <a:xfrm>
            <a:off x="0" y="0"/>
            <a:ext cx="7317450" cy="51435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a:spLocks noGrp="1" noRot="1" noChangeAspect="1" noMove="1" noResize="1" noEditPoints="1" noAdjustHandles="1" noChangeArrowheads="1" noChangeShapeType="1" noTextEdit="1"/>
          </p:cNvSpPr>
          <p:nvPr/>
        </p:nvSpPr>
        <p:spPr>
          <a:xfrm>
            <a:off x="360771" y="3410190"/>
            <a:ext cx="29832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标题 6"/>
          <p:cNvSpPr>
            <a:spLocks noGrp="1"/>
          </p:cNvSpPr>
          <p:nvPr>
            <p:ph type="title"/>
          </p:nvPr>
        </p:nvSpPr>
        <p:spPr>
          <a:xfrm>
            <a:off x="629829" y="1885950"/>
            <a:ext cx="8153400" cy="1107996"/>
          </a:xfrm>
          <a:solidFill>
            <a:srgbClr val="FFFFFF">
              <a:alpha val="83137"/>
            </a:srgbClr>
          </a:solidFill>
        </p:spPr>
        <p:txBody>
          <a:bodyPr/>
          <a:lstStyle/>
          <a:p>
            <a:pPr algn="ctr"/>
            <a:r>
              <a:rPr lang="en-US" altLang="zh-CN" sz="3600" dirty="0">
                <a:solidFill>
                  <a:schemeClr val="tx1">
                    <a:lumMod val="75000"/>
                    <a:lumOff val="25000"/>
                  </a:schemeClr>
                </a:solidFill>
                <a:latin typeface="Times New Roman" panose="02020603050405020304" pitchFamily="18" charset="0"/>
                <a:cs typeface="Times New Roman" panose="02020603050405020304" pitchFamily="18" charset="0"/>
              </a:rPr>
              <a:t>Let’s transcend stereotypes.</a:t>
            </a:r>
            <a:br>
              <a:rPr lang="en-US" altLang="zh-CN" sz="3600" dirty="0">
                <a:solidFill>
                  <a:schemeClr val="tx1">
                    <a:lumMod val="75000"/>
                    <a:lumOff val="25000"/>
                  </a:schemeClr>
                </a:solidFill>
                <a:latin typeface="Times New Roman" panose="02020603050405020304" pitchFamily="18" charset="0"/>
                <a:cs typeface="Times New Roman" panose="02020603050405020304" pitchFamily="18" charset="0"/>
              </a:rPr>
            </a:br>
            <a:r>
              <a:rPr lang="en-US" altLang="zh-CN" sz="3600" dirty="0">
                <a:solidFill>
                  <a:schemeClr val="tx1">
                    <a:lumMod val="75000"/>
                    <a:lumOff val="25000"/>
                  </a:schemeClr>
                </a:solidFill>
                <a:latin typeface="Times New Roman" panose="02020603050405020304" pitchFamily="18" charset="0"/>
                <a:cs typeface="Times New Roman" panose="02020603050405020304" pitchFamily="18" charset="0"/>
              </a:rPr>
              <a:t>Let’s take the initiative to seek dialogues.</a:t>
            </a:r>
            <a:endParaRPr lang="zh-CN" altLang="en-US" sz="4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90800" y="1733550"/>
            <a:ext cx="4191000" cy="3026834"/>
          </a:xfrm>
          <a:prstGeom prst="rect">
            <a:avLst/>
          </a:prstGeom>
          <a:noFill/>
          <a:ln w="9525">
            <a:noFill/>
            <a:miter lim="800000"/>
            <a:headEnd/>
            <a:tailEnd/>
          </a:ln>
        </p:spPr>
      </p:pic>
      <p:sp>
        <p:nvSpPr>
          <p:cNvPr id="2" name="箭头: 右 1">
            <a:extLst>
              <a:ext uri="{FF2B5EF4-FFF2-40B4-BE49-F238E27FC236}">
                <a16:creationId xmlns:a16="http://schemas.microsoft.com/office/drawing/2014/main" id="{CF3C796C-CA4C-4B45-A81E-7731E849865A}"/>
              </a:ext>
            </a:extLst>
          </p:cNvPr>
          <p:cNvSpPr/>
          <p:nvPr/>
        </p:nvSpPr>
        <p:spPr>
          <a:xfrm>
            <a:off x="3581400" y="895055"/>
            <a:ext cx="609600" cy="3812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rgbClr val="AB7942"/>
              </a:solidFill>
            </a:endParaRPr>
          </a:p>
        </p:txBody>
      </p:sp>
      <p:sp>
        <p:nvSpPr>
          <p:cNvPr id="4" name="矩形 3">
            <a:extLst>
              <a:ext uri="{FF2B5EF4-FFF2-40B4-BE49-F238E27FC236}">
                <a16:creationId xmlns:a16="http://schemas.microsoft.com/office/drawing/2014/main" id="{5BF3ED90-370B-4E4F-B252-CD1857D6B3C8}"/>
              </a:ext>
            </a:extLst>
          </p:cNvPr>
          <p:cNvSpPr/>
          <p:nvPr/>
        </p:nvSpPr>
        <p:spPr>
          <a:xfrm>
            <a:off x="152400" y="658481"/>
            <a:ext cx="3394840" cy="661207"/>
          </a:xfrm>
          <a:prstGeom prst="rect">
            <a:avLst/>
          </a:prstGeom>
        </p:spPr>
        <p:txBody>
          <a:bodyPr wrap="none">
            <a:spAutoFit/>
          </a:bodyPr>
          <a:lstStyle/>
          <a:p>
            <a:pPr marL="12700" algn="ctr">
              <a:lnSpc>
                <a:spcPct val="150000"/>
              </a:lnSpc>
              <a:spcBef>
                <a:spcPts val="100"/>
              </a:spcBef>
            </a:pPr>
            <a:r>
              <a:rPr lang="en-US" altLang="zh-CN" sz="2700" b="1" spc="-5" dirty="0">
                <a:solidFill>
                  <a:schemeClr val="tx1">
                    <a:lumMod val="75000"/>
                    <a:lumOff val="25000"/>
                  </a:schemeClr>
                </a:solidFill>
                <a:latin typeface="Times New Roman" panose="02020603050405020304" pitchFamily="18" charset="0"/>
                <a:cs typeface="Times New Roman" panose="02020603050405020304" pitchFamily="18" charset="0"/>
              </a:rPr>
              <a:t>An effective dialogue</a:t>
            </a:r>
            <a:endParaRPr lang="en-US" altLang="zh-CN" sz="27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95CD87B-4806-4507-A9C4-D9892951331A}"/>
              </a:ext>
            </a:extLst>
          </p:cNvPr>
          <p:cNvSpPr/>
          <p:nvPr/>
        </p:nvSpPr>
        <p:spPr>
          <a:xfrm>
            <a:off x="4277915" y="679009"/>
            <a:ext cx="4770152" cy="640945"/>
          </a:xfrm>
          <a:prstGeom prst="rect">
            <a:avLst/>
          </a:prstGeom>
        </p:spPr>
        <p:txBody>
          <a:bodyPr wrap="none">
            <a:spAutoFit/>
          </a:bodyPr>
          <a:lstStyle/>
          <a:p>
            <a:pPr marL="12700" algn="ctr">
              <a:lnSpc>
                <a:spcPct val="150000"/>
              </a:lnSpc>
              <a:spcBef>
                <a:spcPts val="100"/>
              </a:spcBef>
            </a:pPr>
            <a:r>
              <a:rPr lang="en-US" altLang="zh-CN" sz="2700" b="1" spc="-5" dirty="0">
                <a:solidFill>
                  <a:schemeClr val="tx1">
                    <a:lumMod val="75000"/>
                    <a:lumOff val="25000"/>
                  </a:schemeClr>
                </a:solidFill>
                <a:latin typeface="Times New Roman" panose="02020603050405020304" pitchFamily="18" charset="0"/>
                <a:cs typeface="Times New Roman" panose="02020603050405020304" pitchFamily="18" charset="0"/>
              </a:rPr>
              <a:t>A community of shared destiny</a:t>
            </a:r>
            <a:endParaRPr lang="en-US" altLang="zh-CN" sz="27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0"/>
          <p:cNvSpPr>
            <a:spLocks noGrp="1" noRot="1" noChangeAspect="1" noMove="1" noResize="1" noEditPoints="1" noAdjustHandles="1" noChangeArrowheads="1" noChangeShapeType="1" noTextEdit="1"/>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25"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9599" r="9092" b="18481"/>
          <a:stretch>
            <a:fillRect/>
          </a:stretch>
        </p:blipFill>
        <p:spPr>
          <a:xfrm>
            <a:off x="2398921" y="54864"/>
            <a:ext cx="6745079" cy="5336286"/>
          </a:xfrm>
          <a:prstGeom prst="rect">
            <a:avLst/>
          </a:prstGeom>
        </p:spPr>
      </p:pic>
      <p:sp>
        <p:nvSpPr>
          <p:cNvPr id="39" name="Rectangle 32"/>
          <p:cNvSpPr>
            <a:spLocks noGrp="1" noRot="1" noChangeAspect="1" noMove="1" noResize="1" noEditPoints="1" noAdjustHandles="1" noChangeArrowheads="1" noChangeShapeType="1" noTextEdit="1"/>
          </p:cNvSpPr>
          <p:nvPr/>
        </p:nvSpPr>
        <p:spPr>
          <a:xfrm>
            <a:off x="1" y="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4"/>
          <p:cNvSpPr/>
          <p:nvPr/>
        </p:nvSpPr>
        <p:spPr>
          <a:xfrm>
            <a:off x="954946" y="737616"/>
            <a:ext cx="2578608" cy="8435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zh-CN" sz="2800" b="1" dirty="0">
                <a:solidFill>
                  <a:schemeClr val="accent6">
                    <a:lumMod val="50000"/>
                  </a:schemeClr>
                </a:solidFill>
                <a:latin typeface="Georgia" panose="02040502050405020303" pitchFamily="18" charset="0"/>
                <a:ea typeface="微软雅黑" panose="020B0503020204020204" pitchFamily="34" charset="-122"/>
                <a:cs typeface="Arial" panose="020B0604020202020204" pitchFamily="34" charset="0"/>
              </a:rPr>
              <a:t>Assignment</a:t>
            </a:r>
          </a:p>
        </p:txBody>
      </p:sp>
      <p:sp>
        <p:nvSpPr>
          <p:cNvPr id="40" name="Rectangle 34"/>
          <p:cNvSpPr>
            <a:spLocks noGrp="1" noRot="1" noChangeAspect="1" noMove="1" noResize="1" noEditPoints="1" noAdjustHandles="1" noChangeArrowheads="1" noChangeShapeType="1" noTextEdit="1"/>
          </p:cNvSpPr>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p:cNvSpPr>
            <a:spLocks noGrp="1" noRot="1" noChangeAspect="1" noMove="1" noResize="1" noEditPoints="1" noAdjustHandles="1" noChangeArrowheads="1" noChangeShapeType="1" noTextEdit="1"/>
          </p:cNvSpPr>
          <p:nvPr/>
        </p:nvSpPr>
        <p:spPr>
          <a:xfrm>
            <a:off x="321183" y="1832610"/>
            <a:ext cx="2475738" cy="6858"/>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内容占位符 1"/>
          <p:cNvSpPr>
            <a:spLocks noGrp="1"/>
          </p:cNvSpPr>
          <p:nvPr>
            <p:ph idx="1"/>
          </p:nvPr>
        </p:nvSpPr>
        <p:spPr>
          <a:xfrm>
            <a:off x="524351" y="2033873"/>
            <a:ext cx="6784303" cy="2656904"/>
          </a:xfrm>
          <a:solidFill>
            <a:srgbClr val="FFFFFF">
              <a:alpha val="61176"/>
            </a:srgbClr>
          </a:solidFill>
        </p:spPr>
        <p:txBody>
          <a:bodyPr vert="horz" lIns="91440" tIns="45720" rIns="91440" bIns="45720" rtlCol="0" anchor="t">
            <a:noAutofit/>
          </a:bodyPr>
          <a:lstStyle/>
          <a:p>
            <a:pPr indent="-228600" algn="l" rtl="0">
              <a:spcAft>
                <a:spcPts val="600"/>
              </a:spcAft>
              <a:buFont typeface="Arial" panose="020B0604020202020204" pitchFamily="34" charset="0"/>
              <a:buChar char="•"/>
            </a:pPr>
            <a:r>
              <a:rPr lang="en-US" altLang="zh-CN" sz="2800" kern="1200" dirty="0">
                <a:solidFill>
                  <a:schemeClr val="tx1">
                    <a:lumMod val="75000"/>
                    <a:lumOff val="25000"/>
                  </a:schemeClr>
                </a:solidFill>
                <a:latin typeface="Times New Roman" panose="02020603050405020304" pitchFamily="18" charset="0"/>
                <a:cs typeface="Times New Roman" panose="02020603050405020304" pitchFamily="18" charset="0"/>
              </a:rPr>
              <a:t> Modify your dialogue using what we have learned today, submit it on           before our next class.</a:t>
            </a:r>
          </a:p>
          <a:p>
            <a:pPr indent="-228600" algn="l" rtl="0">
              <a:spcAft>
                <a:spcPts val="600"/>
              </a:spcAft>
              <a:buFont typeface="Arial" panose="020B0604020202020204" pitchFamily="34" charset="0"/>
              <a:buChar char="•"/>
            </a:pPr>
            <a:r>
              <a:rPr lang="en-US" altLang="zh-CN" sz="2800" kern="1200" dirty="0">
                <a:solidFill>
                  <a:schemeClr val="tx1">
                    <a:lumMod val="75000"/>
                    <a:lumOff val="25000"/>
                  </a:schemeClr>
                </a:solidFill>
                <a:latin typeface="Times New Roman" panose="02020603050405020304" pitchFamily="18" charset="0"/>
                <a:cs typeface="Times New Roman" panose="02020603050405020304" pitchFamily="18" charset="0"/>
              </a:rPr>
              <a:t> Share writings in your group and choose the best one. </a:t>
            </a:r>
          </a:p>
        </p:txBody>
      </p:sp>
      <p:cxnSp>
        <p:nvCxnSpPr>
          <p:cNvPr id="6" name="直线连接符 5"/>
          <p:cNvCxnSpPr/>
          <p:nvPr/>
        </p:nvCxnSpPr>
        <p:spPr>
          <a:xfrm flipV="1">
            <a:off x="990600" y="1558904"/>
            <a:ext cx="7543800" cy="22246"/>
          </a:xfrm>
          <a:prstGeom prst="line">
            <a:avLst/>
          </a:prstGeom>
          <a:ln>
            <a:solidFill>
              <a:srgbClr val="AB7942"/>
            </a:solidFill>
          </a:ln>
        </p:spPr>
        <p:style>
          <a:lnRef idx="1">
            <a:schemeClr val="accent1"/>
          </a:lnRef>
          <a:fillRef idx="0">
            <a:schemeClr val="accent1"/>
          </a:fillRef>
          <a:effectRef idx="0">
            <a:schemeClr val="accent1"/>
          </a:effectRef>
          <a:fontRef idx="minor">
            <a:schemeClr val="tx1"/>
          </a:fontRef>
        </p:style>
      </p:cxnSp>
      <p:pic>
        <p:nvPicPr>
          <p:cNvPr id="1026" name="Picture 2" descr="https://timgsa.baidu.com/timg?image&amp;quality=80&amp;size=b9999_10000&amp;sec=1595396463195&amp;di=add43defd331090652ec638f6b8ee806&amp;imgtype=0&amp;src=http%3A%2F%2Fimg.mp.itc.cn%2Fupload%2F20170703%2F64ba7dee4d2845bc8682b9f601e12c7e_th.jpg">
            <a:extLst>
              <a:ext uri="{FF2B5EF4-FFF2-40B4-BE49-F238E27FC236}">
                <a16:creationId xmlns:a16="http://schemas.microsoft.com/office/drawing/2014/main" id="{94D27528-B36A-4C89-B29C-8A38153940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1" b="89844" l="6250" r="94727">
                        <a14:foregroundMark x1="7422" y1="28125" x2="7422" y2="28125"/>
                        <a14:foregroundMark x1="7227" y1="34180" x2="7227" y2="34180"/>
                        <a14:foregroundMark x1="6641" y1="44336" x2="6641" y2="44336"/>
                        <a14:foregroundMark x1="6250" y1="63086" x2="6250" y2="71875"/>
                        <a14:foregroundMark x1="41211" y1="67188" x2="60938" y2="73633"/>
                        <a14:foregroundMark x1="92252" y1="59455" x2="92383" y2="68359"/>
                        <a14:foregroundMark x1="92188" y1="55078" x2="92228" y2="57813"/>
                        <a14:foregroundMark x1="90039" y1="31641" x2="90039" y2="31641"/>
                        <a14:foregroundMark x1="80078" y1="31641" x2="80078" y2="31641"/>
                        <a14:foregroundMark x1="75391" y1="28516" x2="77539" y2="28516"/>
                        <a14:foregroundMark x1="65234" y1="30469" x2="59766" y2="30469"/>
                        <a14:foregroundMark x1="52148" y1="30469" x2="51563" y2="31445"/>
                        <a14:foregroundMark x1="52148" y1="36719" x2="51953" y2="42188"/>
                        <a14:foregroundMark x1="39453" y1="32813" x2="37305" y2="34375"/>
                        <a14:foregroundMark x1="30859" y1="31250" x2="30859" y2="34375"/>
                        <a14:foregroundMark x1="94727" y1="58203" x2="94727" y2="60156"/>
                        <a14:backgroundMark x1="95313" y1="57813" x2="95313" y2="57813"/>
                      </a14:backgroundRemoval>
                    </a14:imgEffect>
                  </a14:imgLayer>
                </a14:imgProps>
              </a:ext>
              <a:ext uri="{28A0092B-C50C-407E-A947-70E740481C1C}">
                <a14:useLocalDpi xmlns:a14="http://schemas.microsoft.com/office/drawing/2010/main" val="0"/>
              </a:ext>
            </a:extLst>
          </a:blip>
          <a:srcRect/>
          <a:stretch>
            <a:fillRect/>
          </a:stretch>
        </p:blipFill>
        <p:spPr bwMode="auto">
          <a:xfrm>
            <a:off x="4495800" y="2429108"/>
            <a:ext cx="778912" cy="778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D68A2F1-DA2E-1F4B-A65D-0579335B9F68}"/>
              </a:ext>
            </a:extLst>
          </p:cNvPr>
          <p:cNvSpPr/>
          <p:nvPr/>
        </p:nvSpPr>
        <p:spPr>
          <a:xfrm>
            <a:off x="573826" y="742527"/>
            <a:ext cx="8351966" cy="1200329"/>
          </a:xfrm>
          <a:prstGeom prst="rect">
            <a:avLst/>
          </a:prstGeom>
        </p:spPr>
        <p:txBody>
          <a:bodyPr wrap="none">
            <a:spAutoFit/>
          </a:bodyPr>
          <a:lstStyle/>
          <a:p>
            <a:pPr defTabSz="685800"/>
            <a:r>
              <a:rPr kumimoji="1" lang="en-US" altLang="zh-CN" sz="2400" b="1" dirty="0">
                <a:solidFill>
                  <a:srgbClr val="D4432D"/>
                </a:solidFill>
                <a:latin typeface="Georgia" panose="02040502050405020303" pitchFamily="18" charset="0"/>
                <a:ea typeface="等线" panose="02010600030101010101" pitchFamily="2" charset="-122"/>
              </a:rPr>
              <a:t>1. </a:t>
            </a:r>
            <a:r>
              <a:rPr kumimoji="1" lang="en-US" altLang="zh-CN" sz="2400" b="1" dirty="0">
                <a:solidFill>
                  <a:srgbClr val="D4432D"/>
                </a:solidFill>
                <a:latin typeface="Georgia" panose="02040502050405020303" pitchFamily="18" charset="0"/>
                <a:ea typeface="等线" panose="02010600030101010101" pitchFamily="2" charset="-122"/>
                <a:cs typeface="Times New Roman" panose="02020603050405020304" pitchFamily="18" charset="0"/>
              </a:rPr>
              <a:t>Materializing Our University’s Pedagogical Model</a:t>
            </a:r>
          </a:p>
          <a:p>
            <a:pPr defTabSz="685800"/>
            <a:endParaRPr kumimoji="1" lang="en-US" altLang="zh-CN" sz="2400" b="1" dirty="0">
              <a:solidFill>
                <a:srgbClr val="D4432D"/>
              </a:solidFill>
              <a:latin typeface="Georgia" panose="02040502050405020303" pitchFamily="18" charset="0"/>
              <a:ea typeface="等线" panose="02010600030101010101" pitchFamily="2" charset="-122"/>
            </a:endParaRPr>
          </a:p>
          <a:p>
            <a:pPr defTabSz="685800"/>
            <a:r>
              <a:rPr kumimoji="1" lang="en-US" altLang="zh-CN" sz="2400" b="1" dirty="0">
                <a:solidFill>
                  <a:srgbClr val="D4432D"/>
                </a:solidFill>
                <a:latin typeface="Georgia" panose="02040502050405020303" pitchFamily="18" charset="0"/>
                <a:ea typeface="等线" panose="02010600030101010101" pitchFamily="2" charset="-122"/>
              </a:rPr>
              <a:t> </a:t>
            </a:r>
            <a:endParaRPr lang="zh-CN" altLang="en-US" sz="2400" dirty="0">
              <a:solidFill>
                <a:srgbClr val="D4432D"/>
              </a:solidFill>
              <a:latin typeface="Georgia" panose="02040502050405020303" pitchFamily="18" charset="0"/>
              <a:ea typeface="等线" panose="02010600030101010101" pitchFamily="2" charset="-122"/>
            </a:endParaRPr>
          </a:p>
        </p:txBody>
      </p:sp>
      <p:sp>
        <p:nvSpPr>
          <p:cNvPr id="11" name="矩形 10">
            <a:extLst>
              <a:ext uri="{FF2B5EF4-FFF2-40B4-BE49-F238E27FC236}">
                <a16:creationId xmlns:a16="http://schemas.microsoft.com/office/drawing/2014/main" id="{0AC5DA09-52F2-D445-80AC-A0F1405C8D0B}"/>
              </a:ext>
            </a:extLst>
          </p:cNvPr>
          <p:cNvSpPr/>
          <p:nvPr/>
        </p:nvSpPr>
        <p:spPr>
          <a:xfrm>
            <a:off x="1642065" y="1536791"/>
            <a:ext cx="7013636" cy="1061829"/>
          </a:xfrm>
          <a:prstGeom prst="rect">
            <a:avLst/>
          </a:prstGeom>
        </p:spPr>
        <p:txBody>
          <a:bodyPr wrap="square">
            <a:spAutoFit/>
          </a:bodyPr>
          <a:lstStyle/>
          <a:p>
            <a:pPr marL="257175" indent="-257175" defTabSz="685800">
              <a:buFontTx/>
              <a:buChar char="-"/>
            </a:pPr>
            <a:r>
              <a:rPr lang="en"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cultivating capabilities &amp; developing of </a:t>
            </a:r>
            <a:r>
              <a:rPr lang="en-US"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individualities</a:t>
            </a:r>
            <a:endParaRPr lang="en"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endParaRPr>
          </a:p>
          <a:p>
            <a:pPr marL="257175" indent="-257175" defTabSz="685800">
              <a:buFontTx/>
              <a:buChar char="-"/>
            </a:pPr>
            <a:r>
              <a:rPr lang="en"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improving students’ English communication skills and intercultural competences </a:t>
            </a:r>
          </a:p>
        </p:txBody>
      </p:sp>
      <p:pic>
        <p:nvPicPr>
          <p:cNvPr id="3" name="图片 2" descr="图片包含 游戏机, 乐高&#10;&#10;描述已自动生成">
            <a:extLst>
              <a:ext uri="{FF2B5EF4-FFF2-40B4-BE49-F238E27FC236}">
                <a16:creationId xmlns:a16="http://schemas.microsoft.com/office/drawing/2014/main" id="{F7B554E9-8C40-F042-B8B9-DC5BB7CE6D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1" b="93613" l="2200" r="91800">
                        <a14:foregroundMark x1="6600" y1="80439" x2="6600" y2="80439"/>
                        <a14:foregroundMark x1="2200" y1="78643" x2="2200" y2="78643"/>
                        <a14:foregroundMark x1="7600" y1="90619" x2="7600" y2="90619"/>
                        <a14:foregroundMark x1="9400" y1="88423" x2="9400" y2="88423"/>
                        <a14:foregroundMark x1="10000" y1="93812" x2="10000" y2="93812"/>
                        <a14:foregroundMark x1="91800" y1="82036" x2="91800" y2="82036"/>
                        <a14:foregroundMark x1="46400" y1="68064" x2="46400" y2="68064"/>
                        <a14:foregroundMark x1="46000" y1="66667" x2="46000" y2="66667"/>
                        <a14:foregroundMark x1="47600" y1="70459" x2="47600" y2="70459"/>
                        <a14:foregroundMark x1="90600" y1="76447" x2="90600" y2="76447"/>
                      </a14:backgroundRemoval>
                    </a14:imgEffect>
                  </a14:imgLayer>
                </a14:imgProps>
              </a:ext>
            </a:extLst>
          </a:blip>
          <a:srcRect r="6650"/>
          <a:stretch/>
        </p:blipFill>
        <p:spPr>
          <a:xfrm>
            <a:off x="592885" y="1362946"/>
            <a:ext cx="838703" cy="900247"/>
          </a:xfrm>
          <a:prstGeom prst="rect">
            <a:avLst/>
          </a:prstGeom>
        </p:spPr>
      </p:pic>
      <p:pic>
        <p:nvPicPr>
          <p:cNvPr id="7" name="图片 6" descr="图片包含 游戏机, 画, 桌子&#10;&#10;描述已自动生成">
            <a:extLst>
              <a:ext uri="{FF2B5EF4-FFF2-40B4-BE49-F238E27FC236}">
                <a16:creationId xmlns:a16="http://schemas.microsoft.com/office/drawing/2014/main" id="{D5D26C41-90D0-DF42-A413-C37206FDCA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42" b="89798" l="10000" r="90000">
                        <a14:foregroundMark x1="46885" y1="5942" x2="46885" y2="5942"/>
                        <a14:foregroundMark x1="49672" y1="2242" x2="49672" y2="2242"/>
                        <a14:foregroundMark x1="65246" y1="15583" x2="65246" y2="15583"/>
                        <a14:foregroundMark x1="11475" y1="10202" x2="11475" y2="10202"/>
                        <a14:foregroundMark x1="19016" y1="6726" x2="19016" y2="6726"/>
                        <a14:foregroundMark x1="19016" y1="6614" x2="19016" y2="6614"/>
                        <a14:foregroundMark x1="19672" y1="5717" x2="19672" y2="5717"/>
                        <a14:foregroundMark x1="15410" y1="50000" x2="15410" y2="50000"/>
                      </a14:backgroundRemoval>
                    </a14:imgEffect>
                  </a14:imgLayer>
                </a14:imgProps>
              </a:ext>
            </a:extLst>
          </a:blip>
          <a:srcRect b="50000"/>
          <a:stretch/>
        </p:blipFill>
        <p:spPr>
          <a:xfrm>
            <a:off x="540844" y="2873802"/>
            <a:ext cx="942782" cy="689312"/>
          </a:xfrm>
          <a:prstGeom prst="rect">
            <a:avLst/>
          </a:prstGeom>
        </p:spPr>
      </p:pic>
      <p:sp>
        <p:nvSpPr>
          <p:cNvPr id="15" name="矩形 14">
            <a:extLst>
              <a:ext uri="{FF2B5EF4-FFF2-40B4-BE49-F238E27FC236}">
                <a16:creationId xmlns:a16="http://schemas.microsoft.com/office/drawing/2014/main" id="{5576070D-A3B7-E641-8995-E3BB9A661937}"/>
              </a:ext>
            </a:extLst>
          </p:cNvPr>
          <p:cNvSpPr/>
          <p:nvPr/>
        </p:nvSpPr>
        <p:spPr>
          <a:xfrm>
            <a:off x="1646410" y="2878607"/>
            <a:ext cx="5631670" cy="738664"/>
          </a:xfrm>
          <a:prstGeom prst="rect">
            <a:avLst/>
          </a:prstGeom>
        </p:spPr>
        <p:txBody>
          <a:bodyPr wrap="none">
            <a:spAutoFit/>
          </a:bodyPr>
          <a:lstStyle/>
          <a:p>
            <a:pPr defTabSz="685800"/>
            <a:r>
              <a:rPr lang="en"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 </a:t>
            </a:r>
            <a:r>
              <a:rPr lang="zh-CN" altLang="en-US"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 </a:t>
            </a:r>
            <a:r>
              <a:rPr lang="en"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basic English proficiency</a:t>
            </a:r>
          </a:p>
          <a:p>
            <a:pPr defTabSz="685800"/>
            <a:r>
              <a:rPr lang="en-US"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 </a:t>
            </a:r>
            <a:r>
              <a:rPr lang="zh-CN" altLang="en-US"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innovative, curious, and self-expressive attitude</a:t>
            </a:r>
            <a:r>
              <a:rPr lang="zh-CN"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 </a:t>
            </a:r>
            <a:endParaRPr lang="en" altLang="zh-CN" sz="2100"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2" name="图形 11" descr="指向右边的反手食指">
            <a:extLst>
              <a:ext uri="{FF2B5EF4-FFF2-40B4-BE49-F238E27FC236}">
                <a16:creationId xmlns:a16="http://schemas.microsoft.com/office/drawing/2014/main" id="{6FB98A24-8DD2-AA4E-A357-FADF5C733A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647" y="3920249"/>
            <a:ext cx="459622" cy="459622"/>
          </a:xfrm>
          <a:prstGeom prst="rect">
            <a:avLst/>
          </a:prstGeom>
        </p:spPr>
      </p:pic>
      <p:sp>
        <p:nvSpPr>
          <p:cNvPr id="19" name="矩形 18">
            <a:extLst>
              <a:ext uri="{FF2B5EF4-FFF2-40B4-BE49-F238E27FC236}">
                <a16:creationId xmlns:a16="http://schemas.microsoft.com/office/drawing/2014/main" id="{D282B03F-9F7D-A843-ABFC-E824A970762C}"/>
              </a:ext>
            </a:extLst>
          </p:cNvPr>
          <p:cNvSpPr/>
          <p:nvPr/>
        </p:nvSpPr>
        <p:spPr>
          <a:xfrm>
            <a:off x="1652682" y="3920249"/>
            <a:ext cx="6691255" cy="392415"/>
          </a:xfrm>
          <a:prstGeom prst="rect">
            <a:avLst/>
          </a:prstGeom>
          <a:solidFill>
            <a:schemeClr val="accent4">
              <a:lumMod val="60000"/>
              <a:lumOff val="40000"/>
            </a:schemeClr>
          </a:solidFill>
        </p:spPr>
        <p:txBody>
          <a:bodyPr wrap="none">
            <a:spAutoFit/>
          </a:bodyPr>
          <a:lstStyle/>
          <a:p>
            <a:pPr algn="ctr" defTabSz="685800"/>
            <a:r>
              <a:rPr lang="en" altLang="zh-CN" sz="1950" b="1" i="1" dirty="0">
                <a:solidFill>
                  <a:srgbClr val="FFC000">
                    <a:lumMod val="50000"/>
                  </a:srgbClr>
                </a:solidFill>
                <a:latin typeface="Georgia" panose="02040502050405020303" pitchFamily="18" charset="0"/>
                <a:ea typeface="等线" panose="02010600030101010101" pitchFamily="2" charset="-122"/>
              </a:rPr>
              <a:t>Five-C Standards for Foreign Language Learning </a:t>
            </a:r>
          </a:p>
        </p:txBody>
      </p:sp>
    </p:spTree>
    <p:extLst>
      <p:ext uri="{BB962C8B-B14F-4D97-AF65-F5344CB8AC3E}">
        <p14:creationId xmlns:p14="http://schemas.microsoft.com/office/powerpoint/2010/main" val="4188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2" y="0"/>
            <a:ext cx="9141618" cy="51435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28039" y="1103376"/>
            <a:ext cx="2298700" cy="2753360"/>
          </a:xfrm>
          <a:prstGeom prst="rect">
            <a:avLst/>
          </a:prstGeom>
        </p:spPr>
        <p:txBody>
          <a:bodyPr vert="horz" wrap="square" lIns="0" tIns="12700" rIns="0" bIns="0" rtlCol="0">
            <a:spAutoFit/>
          </a:bodyPr>
          <a:lstStyle/>
          <a:p>
            <a:pPr marL="12700">
              <a:lnSpc>
                <a:spcPct val="100000"/>
              </a:lnSpc>
              <a:spcBef>
                <a:spcPts val="100"/>
              </a:spcBef>
            </a:pPr>
            <a:r>
              <a:rPr sz="17900" b="0" dirty="0">
                <a:solidFill>
                  <a:srgbClr val="262626"/>
                </a:solidFill>
                <a:latin typeface="微软雅黑" panose="020B0503020204020204" pitchFamily="34" charset="-122"/>
                <a:cs typeface="微软雅黑" panose="020B0503020204020204" pitchFamily="34" charset="-122"/>
              </a:rPr>
              <a:t>感</a:t>
            </a:r>
            <a:endParaRPr sz="17900">
              <a:latin typeface="微软雅黑" panose="020B0503020204020204" pitchFamily="34" charset="-122"/>
              <a:cs typeface="微软雅黑" panose="020B0503020204020204" pitchFamily="34" charset="-122"/>
            </a:endParaRPr>
          </a:p>
        </p:txBody>
      </p:sp>
      <p:sp>
        <p:nvSpPr>
          <p:cNvPr id="4" name="object 4"/>
          <p:cNvSpPr txBox="1"/>
          <p:nvPr/>
        </p:nvSpPr>
        <p:spPr>
          <a:xfrm>
            <a:off x="7668190" y="1103376"/>
            <a:ext cx="2298700" cy="2753360"/>
          </a:xfrm>
          <a:prstGeom prst="rect">
            <a:avLst/>
          </a:prstGeom>
        </p:spPr>
        <p:txBody>
          <a:bodyPr vert="horz" wrap="square" lIns="0" tIns="12700" rIns="0" bIns="0" rtlCol="0">
            <a:spAutoFit/>
          </a:bodyPr>
          <a:lstStyle/>
          <a:p>
            <a:pPr marL="12700">
              <a:lnSpc>
                <a:spcPct val="100000"/>
              </a:lnSpc>
              <a:spcBef>
                <a:spcPts val="100"/>
              </a:spcBef>
            </a:pPr>
            <a:r>
              <a:rPr sz="17900" dirty="0">
                <a:solidFill>
                  <a:srgbClr val="262626"/>
                </a:solidFill>
                <a:latin typeface="微软雅黑" panose="020B0503020204020204" pitchFamily="34" charset="-122"/>
                <a:cs typeface="微软雅黑" panose="020B0503020204020204" pitchFamily="34" charset="-122"/>
              </a:rPr>
              <a:t>谢</a:t>
            </a:r>
            <a:endParaRPr sz="17900">
              <a:latin typeface="微软雅黑" panose="020B0503020204020204" pitchFamily="34" charset="-122"/>
              <a:cs typeface="微软雅黑" panose="020B0503020204020204" pitchFamily="34" charset="-122"/>
            </a:endParaRPr>
          </a:p>
        </p:txBody>
      </p:sp>
      <p:sp>
        <p:nvSpPr>
          <p:cNvPr id="5" name="object 5"/>
          <p:cNvSpPr/>
          <p:nvPr/>
        </p:nvSpPr>
        <p:spPr>
          <a:xfrm>
            <a:off x="4237816" y="2085022"/>
            <a:ext cx="687070" cy="974090"/>
          </a:xfrm>
          <a:custGeom>
            <a:avLst/>
            <a:gdLst/>
            <a:ahLst/>
            <a:cxnLst/>
            <a:rect l="l" t="t" r="r" b="b"/>
            <a:pathLst>
              <a:path w="687070" h="974089">
                <a:moveTo>
                  <a:pt x="343495" y="0"/>
                </a:moveTo>
                <a:lnTo>
                  <a:pt x="303436" y="3276"/>
                </a:lnTo>
                <a:lnTo>
                  <a:pt x="264735" y="12861"/>
                </a:lnTo>
                <a:lnTo>
                  <a:pt x="227648" y="28390"/>
                </a:lnTo>
                <a:lnTo>
                  <a:pt x="192434" y="49498"/>
                </a:lnTo>
                <a:lnTo>
                  <a:pt x="159351" y="75818"/>
                </a:lnTo>
                <a:lnTo>
                  <a:pt x="128656" y="106986"/>
                </a:lnTo>
                <a:lnTo>
                  <a:pt x="100607" y="142636"/>
                </a:lnTo>
                <a:lnTo>
                  <a:pt x="75462" y="182402"/>
                </a:lnTo>
                <a:lnTo>
                  <a:pt x="53478" y="225920"/>
                </a:lnTo>
                <a:lnTo>
                  <a:pt x="34913" y="272824"/>
                </a:lnTo>
                <a:lnTo>
                  <a:pt x="20025" y="322748"/>
                </a:lnTo>
                <a:lnTo>
                  <a:pt x="9071" y="375328"/>
                </a:lnTo>
                <a:lnTo>
                  <a:pt x="2310" y="430197"/>
                </a:lnTo>
                <a:lnTo>
                  <a:pt x="0" y="486990"/>
                </a:lnTo>
                <a:lnTo>
                  <a:pt x="2310" y="543783"/>
                </a:lnTo>
                <a:lnTo>
                  <a:pt x="9071" y="598653"/>
                </a:lnTo>
                <a:lnTo>
                  <a:pt x="20025" y="651232"/>
                </a:lnTo>
                <a:lnTo>
                  <a:pt x="34913" y="701156"/>
                </a:lnTo>
                <a:lnTo>
                  <a:pt x="53478" y="748060"/>
                </a:lnTo>
                <a:lnTo>
                  <a:pt x="75462" y="791578"/>
                </a:lnTo>
                <a:lnTo>
                  <a:pt x="100607" y="831345"/>
                </a:lnTo>
                <a:lnTo>
                  <a:pt x="128656" y="866995"/>
                </a:lnTo>
                <a:lnTo>
                  <a:pt x="159351" y="898163"/>
                </a:lnTo>
                <a:lnTo>
                  <a:pt x="192434" y="924483"/>
                </a:lnTo>
                <a:lnTo>
                  <a:pt x="227648" y="945591"/>
                </a:lnTo>
                <a:lnTo>
                  <a:pt x="264735" y="961120"/>
                </a:lnTo>
                <a:lnTo>
                  <a:pt x="303436" y="970705"/>
                </a:lnTo>
                <a:lnTo>
                  <a:pt x="343495" y="973982"/>
                </a:lnTo>
                <a:lnTo>
                  <a:pt x="383554" y="970705"/>
                </a:lnTo>
                <a:lnTo>
                  <a:pt x="422255" y="961120"/>
                </a:lnTo>
                <a:lnTo>
                  <a:pt x="459341" y="945591"/>
                </a:lnTo>
                <a:lnTo>
                  <a:pt x="494555" y="924483"/>
                </a:lnTo>
                <a:lnTo>
                  <a:pt x="527638" y="898163"/>
                </a:lnTo>
                <a:lnTo>
                  <a:pt x="558333" y="866995"/>
                </a:lnTo>
                <a:lnTo>
                  <a:pt x="586382" y="831345"/>
                </a:lnTo>
                <a:lnTo>
                  <a:pt x="611527" y="791578"/>
                </a:lnTo>
                <a:lnTo>
                  <a:pt x="633511" y="748060"/>
                </a:lnTo>
                <a:lnTo>
                  <a:pt x="652076" y="701156"/>
                </a:lnTo>
                <a:lnTo>
                  <a:pt x="666964" y="651232"/>
                </a:lnTo>
                <a:lnTo>
                  <a:pt x="677918" y="598653"/>
                </a:lnTo>
                <a:lnTo>
                  <a:pt x="684679" y="543783"/>
                </a:lnTo>
                <a:lnTo>
                  <a:pt x="686989" y="486990"/>
                </a:lnTo>
                <a:lnTo>
                  <a:pt x="684679" y="430197"/>
                </a:lnTo>
                <a:lnTo>
                  <a:pt x="677918" y="375328"/>
                </a:lnTo>
                <a:lnTo>
                  <a:pt x="666964" y="322748"/>
                </a:lnTo>
                <a:lnTo>
                  <a:pt x="652076" y="272824"/>
                </a:lnTo>
                <a:lnTo>
                  <a:pt x="633511" y="225920"/>
                </a:lnTo>
                <a:lnTo>
                  <a:pt x="611527" y="182402"/>
                </a:lnTo>
                <a:lnTo>
                  <a:pt x="586382" y="142636"/>
                </a:lnTo>
                <a:lnTo>
                  <a:pt x="558333" y="106986"/>
                </a:lnTo>
                <a:lnTo>
                  <a:pt x="527638" y="75818"/>
                </a:lnTo>
                <a:lnTo>
                  <a:pt x="494555" y="49498"/>
                </a:lnTo>
                <a:lnTo>
                  <a:pt x="459341" y="28390"/>
                </a:lnTo>
                <a:lnTo>
                  <a:pt x="422255" y="12861"/>
                </a:lnTo>
                <a:lnTo>
                  <a:pt x="383554" y="3276"/>
                </a:lnTo>
                <a:lnTo>
                  <a:pt x="343495" y="0"/>
                </a:lnTo>
                <a:close/>
              </a:path>
            </a:pathLst>
          </a:custGeom>
          <a:solidFill>
            <a:srgbClr val="9B3434"/>
          </a:solidFill>
        </p:spPr>
        <p:txBody>
          <a:bodyPr wrap="square" lIns="0" tIns="0" rIns="0" bIns="0" rtlCol="0"/>
          <a:lstStyle/>
          <a:p>
            <a:endParaRPr/>
          </a:p>
        </p:txBody>
      </p:sp>
      <p:sp>
        <p:nvSpPr>
          <p:cNvPr id="6" name="object 6"/>
          <p:cNvSpPr/>
          <p:nvPr/>
        </p:nvSpPr>
        <p:spPr>
          <a:xfrm>
            <a:off x="4094319" y="2228518"/>
            <a:ext cx="974090" cy="687070"/>
          </a:xfrm>
          <a:custGeom>
            <a:avLst/>
            <a:gdLst/>
            <a:ahLst/>
            <a:cxnLst/>
            <a:rect l="l" t="t" r="r" b="b"/>
            <a:pathLst>
              <a:path w="974089" h="687069">
                <a:moveTo>
                  <a:pt x="486990" y="0"/>
                </a:moveTo>
                <a:lnTo>
                  <a:pt x="430197" y="2310"/>
                </a:lnTo>
                <a:lnTo>
                  <a:pt x="375328" y="9071"/>
                </a:lnTo>
                <a:lnTo>
                  <a:pt x="322748" y="20025"/>
                </a:lnTo>
                <a:lnTo>
                  <a:pt x="272824" y="34913"/>
                </a:lnTo>
                <a:lnTo>
                  <a:pt x="225920" y="53478"/>
                </a:lnTo>
                <a:lnTo>
                  <a:pt x="182402" y="75461"/>
                </a:lnTo>
                <a:lnTo>
                  <a:pt x="142636" y="100607"/>
                </a:lnTo>
                <a:lnTo>
                  <a:pt x="106986" y="128656"/>
                </a:lnTo>
                <a:lnTo>
                  <a:pt x="75818" y="159351"/>
                </a:lnTo>
                <a:lnTo>
                  <a:pt x="49498" y="192434"/>
                </a:lnTo>
                <a:lnTo>
                  <a:pt x="28390" y="227648"/>
                </a:lnTo>
                <a:lnTo>
                  <a:pt x="12861" y="264734"/>
                </a:lnTo>
                <a:lnTo>
                  <a:pt x="3276" y="303435"/>
                </a:lnTo>
                <a:lnTo>
                  <a:pt x="0" y="343494"/>
                </a:lnTo>
                <a:lnTo>
                  <a:pt x="3276" y="383553"/>
                </a:lnTo>
                <a:lnTo>
                  <a:pt x="12861" y="422254"/>
                </a:lnTo>
                <a:lnTo>
                  <a:pt x="28390" y="459341"/>
                </a:lnTo>
                <a:lnTo>
                  <a:pt x="49498" y="494555"/>
                </a:lnTo>
                <a:lnTo>
                  <a:pt x="75818" y="527638"/>
                </a:lnTo>
                <a:lnTo>
                  <a:pt x="106986" y="558333"/>
                </a:lnTo>
                <a:lnTo>
                  <a:pt x="142636" y="586382"/>
                </a:lnTo>
                <a:lnTo>
                  <a:pt x="182402" y="611527"/>
                </a:lnTo>
                <a:lnTo>
                  <a:pt x="225920" y="633511"/>
                </a:lnTo>
                <a:lnTo>
                  <a:pt x="272824" y="652076"/>
                </a:lnTo>
                <a:lnTo>
                  <a:pt x="322748" y="666964"/>
                </a:lnTo>
                <a:lnTo>
                  <a:pt x="375328" y="677918"/>
                </a:lnTo>
                <a:lnTo>
                  <a:pt x="430197" y="684679"/>
                </a:lnTo>
                <a:lnTo>
                  <a:pt x="486990" y="686989"/>
                </a:lnTo>
                <a:lnTo>
                  <a:pt x="543783" y="684679"/>
                </a:lnTo>
                <a:lnTo>
                  <a:pt x="598653" y="677918"/>
                </a:lnTo>
                <a:lnTo>
                  <a:pt x="651232" y="666964"/>
                </a:lnTo>
                <a:lnTo>
                  <a:pt x="701156" y="652076"/>
                </a:lnTo>
                <a:lnTo>
                  <a:pt x="748060" y="633511"/>
                </a:lnTo>
                <a:lnTo>
                  <a:pt x="791578" y="611527"/>
                </a:lnTo>
                <a:lnTo>
                  <a:pt x="831345" y="586382"/>
                </a:lnTo>
                <a:lnTo>
                  <a:pt x="866995" y="558333"/>
                </a:lnTo>
                <a:lnTo>
                  <a:pt x="898163" y="527638"/>
                </a:lnTo>
                <a:lnTo>
                  <a:pt x="924483" y="494555"/>
                </a:lnTo>
                <a:lnTo>
                  <a:pt x="945591" y="459341"/>
                </a:lnTo>
                <a:lnTo>
                  <a:pt x="961120" y="422254"/>
                </a:lnTo>
                <a:lnTo>
                  <a:pt x="970705" y="383553"/>
                </a:lnTo>
                <a:lnTo>
                  <a:pt x="973982" y="343494"/>
                </a:lnTo>
                <a:lnTo>
                  <a:pt x="970705" y="303435"/>
                </a:lnTo>
                <a:lnTo>
                  <a:pt x="961120" y="264734"/>
                </a:lnTo>
                <a:lnTo>
                  <a:pt x="945591" y="227648"/>
                </a:lnTo>
                <a:lnTo>
                  <a:pt x="924483" y="192434"/>
                </a:lnTo>
                <a:lnTo>
                  <a:pt x="898163" y="159351"/>
                </a:lnTo>
                <a:lnTo>
                  <a:pt x="866995" y="128656"/>
                </a:lnTo>
                <a:lnTo>
                  <a:pt x="831345" y="100607"/>
                </a:lnTo>
                <a:lnTo>
                  <a:pt x="791578" y="75461"/>
                </a:lnTo>
                <a:lnTo>
                  <a:pt x="748060" y="53478"/>
                </a:lnTo>
                <a:lnTo>
                  <a:pt x="701156" y="34913"/>
                </a:lnTo>
                <a:lnTo>
                  <a:pt x="651232" y="20025"/>
                </a:lnTo>
                <a:lnTo>
                  <a:pt x="598653" y="9071"/>
                </a:lnTo>
                <a:lnTo>
                  <a:pt x="543783" y="2310"/>
                </a:lnTo>
                <a:lnTo>
                  <a:pt x="486990" y="0"/>
                </a:lnTo>
                <a:close/>
              </a:path>
            </a:pathLst>
          </a:custGeom>
          <a:solidFill>
            <a:srgbClr val="9B3434"/>
          </a:solidFill>
        </p:spPr>
        <p:txBody>
          <a:bodyPr wrap="square" lIns="0" tIns="0" rIns="0" bIns="0" rtlCol="0"/>
          <a:lstStyle/>
          <a:p>
            <a:endParaRPr/>
          </a:p>
        </p:txBody>
      </p:sp>
      <p:sp>
        <p:nvSpPr>
          <p:cNvPr id="7" name="object 7"/>
          <p:cNvSpPr txBox="1"/>
          <p:nvPr/>
        </p:nvSpPr>
        <p:spPr>
          <a:xfrm>
            <a:off x="2727087" y="2337307"/>
            <a:ext cx="2116455" cy="299720"/>
          </a:xfrm>
          <a:prstGeom prst="rect">
            <a:avLst/>
          </a:prstGeom>
        </p:spPr>
        <p:txBody>
          <a:bodyPr vert="horz" wrap="square" lIns="0" tIns="12700" rIns="0" bIns="0" rtlCol="0">
            <a:spAutoFit/>
          </a:bodyPr>
          <a:lstStyle/>
          <a:p>
            <a:pPr marL="12700">
              <a:lnSpc>
                <a:spcPct val="100000"/>
              </a:lnSpc>
              <a:spcBef>
                <a:spcPts val="100"/>
              </a:spcBef>
              <a:tabLst>
                <a:tab pos="500380" algn="l"/>
                <a:tab pos="997585" algn="l"/>
                <a:tab pos="1480820" algn="l"/>
                <a:tab pos="1978025" algn="l"/>
              </a:tabLst>
            </a:pPr>
            <a:r>
              <a:rPr sz="1800" dirty="0">
                <a:solidFill>
                  <a:srgbClr val="9B3434"/>
                </a:solidFill>
                <a:latin typeface="Georgia" panose="02040502050405020303" pitchFamily="18" charset="0"/>
                <a:cs typeface="微软雅黑" panose="020B0503020204020204" pitchFamily="34" charset="-122"/>
              </a:rPr>
              <a:t>T	h	a	</a:t>
            </a:r>
            <a:r>
              <a:rPr sz="1800" dirty="0">
                <a:solidFill>
                  <a:srgbClr val="FFFFFF"/>
                </a:solidFill>
                <a:latin typeface="Georgia" panose="02040502050405020303" pitchFamily="18" charset="0"/>
                <a:cs typeface="微软雅黑" panose="020B0503020204020204" pitchFamily="34" charset="-122"/>
              </a:rPr>
              <a:t>n	k</a:t>
            </a:r>
            <a:endParaRPr sz="1800" dirty="0">
              <a:latin typeface="Georgia" panose="02040502050405020303" pitchFamily="18" charset="0"/>
              <a:cs typeface="微软雅黑" panose="020B0503020204020204" pitchFamily="34" charset="-122"/>
            </a:endParaRPr>
          </a:p>
        </p:txBody>
      </p:sp>
      <p:sp>
        <p:nvSpPr>
          <p:cNvPr id="8" name="object 8"/>
          <p:cNvSpPr txBox="1"/>
          <p:nvPr/>
        </p:nvSpPr>
        <p:spPr>
          <a:xfrm>
            <a:off x="5643515" y="2337307"/>
            <a:ext cx="1144270" cy="299720"/>
          </a:xfrm>
          <a:prstGeom prst="rect">
            <a:avLst/>
          </a:prstGeom>
        </p:spPr>
        <p:txBody>
          <a:bodyPr vert="horz" wrap="square" lIns="0" tIns="12700" rIns="0" bIns="0" rtlCol="0">
            <a:spAutoFit/>
          </a:bodyPr>
          <a:lstStyle/>
          <a:p>
            <a:pPr marL="12700">
              <a:lnSpc>
                <a:spcPct val="100000"/>
              </a:lnSpc>
              <a:spcBef>
                <a:spcPts val="100"/>
              </a:spcBef>
              <a:tabLst>
                <a:tab pos="487680" algn="l"/>
                <a:tab pos="989965" algn="l"/>
              </a:tabLst>
            </a:pPr>
            <a:r>
              <a:rPr sz="1800" dirty="0">
                <a:solidFill>
                  <a:srgbClr val="9B3434"/>
                </a:solidFill>
                <a:latin typeface="Georgia" panose="02040502050405020303" pitchFamily="18" charset="0"/>
                <a:cs typeface="微软雅黑" panose="020B0503020204020204" pitchFamily="34" charset="-122"/>
              </a:rPr>
              <a:t>y	o	u</a:t>
            </a:r>
            <a:endParaRPr sz="1800">
              <a:latin typeface="Georgia" panose="02040502050405020303" pitchFamily="18" charset="0"/>
              <a:cs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AD453A3-77E8-1949-AEC3-708C40A908CD}"/>
              </a:ext>
            </a:extLst>
          </p:cNvPr>
          <p:cNvSpPr/>
          <p:nvPr/>
        </p:nvSpPr>
        <p:spPr>
          <a:xfrm>
            <a:off x="4924561" y="1651795"/>
            <a:ext cx="2440092" cy="392415"/>
          </a:xfrm>
          <a:prstGeom prst="rect">
            <a:avLst/>
          </a:prstGeom>
          <a:solidFill>
            <a:schemeClr val="accent4"/>
          </a:solidFill>
        </p:spPr>
        <p:txBody>
          <a:bodyPr wrap="none">
            <a:spAutoFit/>
          </a:bodyPr>
          <a:lstStyle/>
          <a:p>
            <a:pPr algn="ctr" defTabSz="685800"/>
            <a:r>
              <a:rPr lang="en" altLang="zh-CN" sz="1950" b="1" i="1" dirty="0">
                <a:solidFill>
                  <a:srgbClr val="FFC000">
                    <a:lumMod val="50000"/>
                  </a:srgbClr>
                </a:solidFill>
                <a:latin typeface="Georgia" panose="02040502050405020303" pitchFamily="18" charset="0"/>
                <a:ea typeface="等线" panose="02010600030101010101" pitchFamily="2" charset="-122"/>
                <a:cs typeface="Times New Roman" panose="02020603050405020304" pitchFamily="18" charset="0"/>
              </a:rPr>
              <a:t>Five-C Standards</a:t>
            </a:r>
            <a:endParaRPr lang="en" altLang="zh-CN" sz="1950" b="1" dirty="0">
              <a:solidFill>
                <a:srgbClr val="FFC000">
                  <a:lumMod val="50000"/>
                </a:srgbClr>
              </a:solidFill>
              <a:latin typeface="Georgia" panose="02040502050405020303" pitchFamily="18" charset="0"/>
              <a:ea typeface="等线" panose="02010600030101010101" pitchFamily="2" charset="-122"/>
              <a:cs typeface="Times New Roman" panose="02020603050405020304" pitchFamily="18" charset="0"/>
            </a:endParaRPr>
          </a:p>
        </p:txBody>
      </p:sp>
      <p:sp>
        <p:nvSpPr>
          <p:cNvPr id="11" name="矩形 10">
            <a:extLst>
              <a:ext uri="{FF2B5EF4-FFF2-40B4-BE49-F238E27FC236}">
                <a16:creationId xmlns:a16="http://schemas.microsoft.com/office/drawing/2014/main" id="{3A3E0F41-77D3-B84E-825F-9940B81818AC}"/>
              </a:ext>
            </a:extLst>
          </p:cNvPr>
          <p:cNvSpPr/>
          <p:nvPr/>
        </p:nvSpPr>
        <p:spPr>
          <a:xfrm>
            <a:off x="416295" y="592934"/>
            <a:ext cx="8351966" cy="461665"/>
          </a:xfrm>
          <a:prstGeom prst="rect">
            <a:avLst/>
          </a:prstGeom>
        </p:spPr>
        <p:txBody>
          <a:bodyPr wrap="none">
            <a:spAutoFit/>
          </a:bodyPr>
          <a:lstStyle/>
          <a:p>
            <a:pPr defTabSz="685800"/>
            <a:r>
              <a:rPr kumimoji="1" lang="en-US" altLang="zh-CN" sz="2400" b="1" dirty="0">
                <a:solidFill>
                  <a:srgbClr val="D4432D"/>
                </a:solidFill>
                <a:latin typeface="Georgia" panose="02040502050405020303" pitchFamily="18" charset="0"/>
                <a:ea typeface="等线" panose="02010600030101010101" pitchFamily="2" charset="-122"/>
              </a:rPr>
              <a:t>1. </a:t>
            </a:r>
            <a:r>
              <a:rPr kumimoji="1" lang="en-US" altLang="zh-CN" sz="2400" b="1" dirty="0">
                <a:solidFill>
                  <a:srgbClr val="D4432D"/>
                </a:solidFill>
                <a:latin typeface="Georgia" panose="02040502050405020303" pitchFamily="18" charset="0"/>
                <a:ea typeface="等线" panose="02010600030101010101" pitchFamily="2" charset="-122"/>
                <a:cs typeface="Times New Roman" panose="02020603050405020304" pitchFamily="18" charset="0"/>
              </a:rPr>
              <a:t>Materializing Our University’s Pedagogical Model</a:t>
            </a:r>
          </a:p>
        </p:txBody>
      </p:sp>
      <p:sp>
        <p:nvSpPr>
          <p:cNvPr id="13" name="文本框 12">
            <a:extLst>
              <a:ext uri="{FF2B5EF4-FFF2-40B4-BE49-F238E27FC236}">
                <a16:creationId xmlns:a16="http://schemas.microsoft.com/office/drawing/2014/main" id="{2739C6CA-DB35-2444-9485-F849CF4EE24B}"/>
              </a:ext>
            </a:extLst>
          </p:cNvPr>
          <p:cNvSpPr txBox="1"/>
          <p:nvPr/>
        </p:nvSpPr>
        <p:spPr>
          <a:xfrm>
            <a:off x="4947645" y="2243431"/>
            <a:ext cx="3260188" cy="1708160"/>
          </a:xfrm>
          <a:prstGeom prst="rect">
            <a:avLst/>
          </a:prstGeom>
          <a:noFill/>
        </p:spPr>
        <p:txBody>
          <a:bodyPr wrap="square" rtlCol="0">
            <a:spAutoFit/>
          </a:bodyPr>
          <a:lstStyle/>
          <a:p>
            <a:pPr marL="342900" indent="-342900" defTabSz="685800">
              <a:buFont typeface="Wingdings" pitchFamily="2" charset="2"/>
              <a:buChar char="Ø"/>
            </a:pPr>
            <a:r>
              <a:rPr kumimoji="1" lang="en-US" altLang="zh-CN" sz="21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Communication</a:t>
            </a:r>
          </a:p>
          <a:p>
            <a:pPr marL="342900" indent="-342900" defTabSz="685800">
              <a:buFont typeface="Wingdings" pitchFamily="2" charset="2"/>
              <a:buChar char="Ø"/>
            </a:pPr>
            <a:r>
              <a:rPr kumimoji="1" lang="en-US" altLang="zh-CN" sz="21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Cultures</a:t>
            </a:r>
          </a:p>
          <a:p>
            <a:pPr marL="342900" indent="-342900" defTabSz="685800">
              <a:buFont typeface="Wingdings" pitchFamily="2" charset="2"/>
              <a:buChar char="Ø"/>
            </a:pPr>
            <a:r>
              <a:rPr kumimoji="1" lang="en-US" altLang="zh-CN" sz="21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Connections</a:t>
            </a:r>
          </a:p>
          <a:p>
            <a:pPr marL="342900" indent="-342900" defTabSz="685800">
              <a:buFont typeface="Wingdings" pitchFamily="2" charset="2"/>
              <a:buChar char="Ø"/>
            </a:pPr>
            <a:r>
              <a:rPr kumimoji="1" lang="en-US" altLang="zh-CN" sz="21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Comparisons</a:t>
            </a:r>
          </a:p>
          <a:p>
            <a:pPr marL="342900" indent="-342900" defTabSz="685800">
              <a:buFont typeface="Wingdings" pitchFamily="2" charset="2"/>
              <a:buChar char="Ø"/>
            </a:pPr>
            <a:r>
              <a:rPr kumimoji="1" lang="en-US" altLang="zh-CN" sz="21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Communities </a:t>
            </a:r>
            <a:endParaRPr kumimoji="1" lang="zh-CN" altLang="en-US" sz="21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object 2">
            <a:extLst>
              <a:ext uri="{FF2B5EF4-FFF2-40B4-BE49-F238E27FC236}">
                <a16:creationId xmlns:a16="http://schemas.microsoft.com/office/drawing/2014/main" id="{7F3D016C-66D2-8946-B789-5DE1387CC4E6}"/>
              </a:ext>
            </a:extLst>
          </p:cNvPr>
          <p:cNvSpPr/>
          <p:nvPr/>
        </p:nvSpPr>
        <p:spPr>
          <a:xfrm>
            <a:off x="7423797" y="3380072"/>
            <a:ext cx="2296001" cy="2507813"/>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等线" panose="020F0502020204030204"/>
            </a:endParaRPr>
          </a:p>
        </p:txBody>
      </p:sp>
      <p:pic>
        <p:nvPicPr>
          <p:cNvPr id="3" name="图片 2" descr="图片包含 画&#10;&#10;描述已自动生成">
            <a:extLst>
              <a:ext uri="{FF2B5EF4-FFF2-40B4-BE49-F238E27FC236}">
                <a16:creationId xmlns:a16="http://schemas.microsoft.com/office/drawing/2014/main" id="{7FA10962-5EDD-8E4F-8ABF-13D89CA35E00}"/>
              </a:ext>
            </a:extLst>
          </p:cNvPr>
          <p:cNvPicPr>
            <a:picLocks noChangeAspect="1"/>
          </p:cNvPicPr>
          <p:nvPr/>
        </p:nvPicPr>
        <p:blipFill>
          <a:blip r:embed="rId3"/>
          <a:stretch>
            <a:fillRect/>
          </a:stretch>
        </p:blipFill>
        <p:spPr>
          <a:xfrm>
            <a:off x="1134172" y="1305865"/>
            <a:ext cx="2943558" cy="2943558"/>
          </a:xfrm>
          <a:prstGeom prst="rect">
            <a:avLst/>
          </a:prstGeom>
        </p:spPr>
      </p:pic>
    </p:spTree>
    <p:extLst>
      <p:ext uri="{BB962C8B-B14F-4D97-AF65-F5344CB8AC3E}">
        <p14:creationId xmlns:p14="http://schemas.microsoft.com/office/powerpoint/2010/main" val="5554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8BEACB01-DEFA-764F-9C7E-9A68174252AB}"/>
              </a:ext>
            </a:extLst>
          </p:cNvPr>
          <p:cNvSpPr/>
          <p:nvPr/>
        </p:nvSpPr>
        <p:spPr>
          <a:xfrm>
            <a:off x="416295" y="905925"/>
            <a:ext cx="8351966" cy="461665"/>
          </a:xfrm>
          <a:prstGeom prst="rect">
            <a:avLst/>
          </a:prstGeom>
        </p:spPr>
        <p:txBody>
          <a:bodyPr wrap="none">
            <a:spAutoFit/>
          </a:bodyPr>
          <a:lstStyle/>
          <a:p>
            <a:pPr defTabSz="685800"/>
            <a:r>
              <a:rPr kumimoji="1" lang="en-US" altLang="zh-CN" sz="2400" b="1" dirty="0">
                <a:solidFill>
                  <a:srgbClr val="D4432D"/>
                </a:solidFill>
                <a:latin typeface="Georgia" panose="02040502050405020303" pitchFamily="18" charset="0"/>
                <a:ea typeface="等线" panose="02010600030101010101" pitchFamily="2" charset="-122"/>
              </a:rPr>
              <a:t>1. </a:t>
            </a:r>
            <a:r>
              <a:rPr kumimoji="1" lang="en-US" altLang="zh-CN" sz="2400" b="1" dirty="0">
                <a:solidFill>
                  <a:srgbClr val="D4432D"/>
                </a:solidFill>
                <a:latin typeface="Georgia" panose="02040502050405020303" pitchFamily="18" charset="0"/>
                <a:ea typeface="等线" panose="02010600030101010101" pitchFamily="2" charset="-122"/>
                <a:cs typeface="Times New Roman" panose="02020603050405020304" pitchFamily="18" charset="0"/>
              </a:rPr>
              <a:t>Materializing Our University’s Pedagogical Model</a:t>
            </a:r>
          </a:p>
        </p:txBody>
      </p:sp>
      <p:grpSp>
        <p:nvGrpSpPr>
          <p:cNvPr id="2" name="组合 1">
            <a:extLst>
              <a:ext uri="{FF2B5EF4-FFF2-40B4-BE49-F238E27FC236}">
                <a16:creationId xmlns:a16="http://schemas.microsoft.com/office/drawing/2014/main" id="{4D47F887-AB0F-A24E-B4AB-8FD06286B408}"/>
              </a:ext>
            </a:extLst>
          </p:cNvPr>
          <p:cNvGrpSpPr/>
          <p:nvPr/>
        </p:nvGrpSpPr>
        <p:grpSpPr>
          <a:xfrm>
            <a:off x="695256" y="1889726"/>
            <a:ext cx="1711682" cy="2074488"/>
            <a:chOff x="927008" y="2519634"/>
            <a:chExt cx="2282242" cy="2765985"/>
          </a:xfrm>
        </p:grpSpPr>
        <p:sp>
          <p:nvSpPr>
            <p:cNvPr id="16" name="文本框 15">
              <a:extLst>
                <a:ext uri="{FF2B5EF4-FFF2-40B4-BE49-F238E27FC236}">
                  <a16:creationId xmlns:a16="http://schemas.microsoft.com/office/drawing/2014/main" id="{D7B3F82A-E6DB-704E-9AF8-7570BDA4BFB8}"/>
                </a:ext>
              </a:extLst>
            </p:cNvPr>
            <p:cNvSpPr txBox="1"/>
            <p:nvPr/>
          </p:nvSpPr>
          <p:spPr>
            <a:xfrm>
              <a:off x="1149381" y="4362290"/>
              <a:ext cx="2059869" cy="923329"/>
            </a:xfrm>
            <a:prstGeom prst="rect">
              <a:avLst/>
            </a:prstGeom>
            <a:noFill/>
          </p:spPr>
          <p:txBody>
            <a:bodyPr wrap="square" rtlCol="0">
              <a:spAutoFit/>
            </a:bodyPr>
            <a:lstStyle/>
            <a:p>
              <a:pPr defTabSz="685800"/>
              <a:r>
                <a:rPr kumimoji="1" lang="en-US" altLang="zh-CN"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Online Resources</a:t>
              </a:r>
              <a:endParaRPr kumimoji="1" lang="zh-CN" altLang="en-US"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5" name="图片 4" descr="图片包含 游戏机, 体育, 房间&#10;&#10;描述已自动生成">
              <a:extLst>
                <a:ext uri="{FF2B5EF4-FFF2-40B4-BE49-F238E27FC236}">
                  <a16:creationId xmlns:a16="http://schemas.microsoft.com/office/drawing/2014/main" id="{B4E5CEE2-F9EB-4C4E-B5A6-A5C56858AB9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23" b="96929" l="1220" r="93659">
                          <a14:foregroundMark x1="18902" y1="16953" x2="18902" y2="16953"/>
                          <a14:foregroundMark x1="24390" y1="18182" x2="24390" y2="18182"/>
                          <a14:foregroundMark x1="24756" y1="18182" x2="24756" y2="18182"/>
                          <a14:foregroundMark x1="25854" y1="19042" x2="25854" y2="19042"/>
                          <a14:foregroundMark x1="22073" y1="24324" x2="22073" y2="24324"/>
                          <a14:foregroundMark x1="19146" y1="26167" x2="19146" y2="26167"/>
                          <a14:foregroundMark x1="11707" y1="24324" x2="11707" y2="24324"/>
                          <a14:foregroundMark x1="25488" y1="23956" x2="25488" y2="23956"/>
                          <a14:foregroundMark x1="23171" y1="22113" x2="23171" y2="22113"/>
                          <a14:foregroundMark x1="19146" y1="22359" x2="19146" y2="22359"/>
                          <a14:foregroundMark x1="15244" y1="27027" x2="15244" y2="27027"/>
                          <a14:foregroundMark x1="46220" y1="28624" x2="46220" y2="28624"/>
                          <a14:foregroundMark x1="47439" y1="30467" x2="47439" y2="30467"/>
                          <a14:foregroundMark x1="47317" y1="28501" x2="47317" y2="28501"/>
                          <a14:foregroundMark x1="45610" y1="25430" x2="45610" y2="25430"/>
                          <a14:foregroundMark x1="42195" y1="25061" x2="42195" y2="25061"/>
                          <a14:foregroundMark x1="40610" y1="24816" x2="40610" y2="24816"/>
                          <a14:foregroundMark x1="38537" y1="27518" x2="38537" y2="27518"/>
                          <a14:foregroundMark x1="40122" y1="32432" x2="40122" y2="32432"/>
                          <a14:foregroundMark x1="48293" y1="30958" x2="48293" y2="30958"/>
                          <a14:foregroundMark x1="50000" y1="34398" x2="50000" y2="34398"/>
                          <a14:foregroundMark x1="28537" y1="25799" x2="28537" y2="25799"/>
                          <a14:foregroundMark x1="36707" y1="27764" x2="36707" y2="27764"/>
                          <a14:foregroundMark x1="35122" y1="42875" x2="35122" y2="42875"/>
                          <a14:foregroundMark x1="29024" y1="44103" x2="29024" y2="44103"/>
                          <a14:foregroundMark x1="32195" y1="41769" x2="32195" y2="41769"/>
                          <a14:foregroundMark x1="29024" y1="40541" x2="29024" y2="40541"/>
                          <a14:foregroundMark x1="14146" y1="49017" x2="14146" y2="49017"/>
                          <a14:foregroundMark x1="6829" y1="51351" x2="6829" y2="51351"/>
                          <a14:foregroundMark x1="2195" y1="54423" x2="2195" y2="54423"/>
                          <a14:foregroundMark x1="11341" y1="51474" x2="11341" y2="51474"/>
                          <a14:foregroundMark x1="10976" y1="48771" x2="10976" y2="48771"/>
                          <a14:foregroundMark x1="12927" y1="55283" x2="12927" y2="55283"/>
                          <a14:foregroundMark x1="34756" y1="44717" x2="34756" y2="44717"/>
                          <a14:foregroundMark x1="34268" y1="42383" x2="34268" y2="42383"/>
                          <a14:foregroundMark x1="46341" y1="28624" x2="46341" y2="28624"/>
                          <a14:foregroundMark x1="42561" y1="28993" x2="42561" y2="28993"/>
                          <a14:foregroundMark x1="44024" y1="30098" x2="44024" y2="30098"/>
                          <a14:foregroundMark x1="44756" y1="27887" x2="44756" y2="27887"/>
                          <a14:foregroundMark x1="40854" y1="27396" x2="40854" y2="27396"/>
                          <a14:foregroundMark x1="39024" y1="29238" x2="39024" y2="29238"/>
                          <a14:foregroundMark x1="43171" y1="36732" x2="43171" y2="36732"/>
                          <a14:foregroundMark x1="47561" y1="35135" x2="47561" y2="35135"/>
                          <a14:foregroundMark x1="21829" y1="32064" x2="21829" y2="32064"/>
                          <a14:foregroundMark x1="27073" y1="24693" x2="27073" y2="24693"/>
                          <a14:foregroundMark x1="27073" y1="27518" x2="27073" y2="27518"/>
                          <a14:foregroundMark x1="17561" y1="27518" x2="17561" y2="27518"/>
                          <a14:foregroundMark x1="20610" y1="28133" x2="20610" y2="28133"/>
                          <a14:foregroundMark x1="11707" y1="22482" x2="11707" y2="22482"/>
                          <a14:foregroundMark x1="12073" y1="22482" x2="12073" y2="22482"/>
                          <a14:foregroundMark x1="71585" y1="15725" x2="71585" y2="15725"/>
                          <a14:foregroundMark x1="63171" y1="6511" x2="63171" y2="6511"/>
                          <a14:foregroundMark x1="65000" y1="8231" x2="65000" y2="8231"/>
                          <a14:foregroundMark x1="66341" y1="8231" x2="66341" y2="8231"/>
                          <a14:foregroundMark x1="63171" y1="19779" x2="63171" y2="19779"/>
                          <a14:foregroundMark x1="63659" y1="19779" x2="63659" y2="19779"/>
                          <a14:foregroundMark x1="63659" y1="19779" x2="63659" y2="19779"/>
                          <a14:foregroundMark x1="64268" y1="19410" x2="64268" y2="19410"/>
                          <a14:foregroundMark x1="65488" y1="23096" x2="65488" y2="23096"/>
                          <a14:foregroundMark x1="63171" y1="22727" x2="63171" y2="22727"/>
                          <a14:foregroundMark x1="81585" y1="29607" x2="81585" y2="29607"/>
                          <a14:foregroundMark x1="89756" y1="34644" x2="89756" y2="34644"/>
                          <a14:foregroundMark x1="92439" y1="37838" x2="92439" y2="37838"/>
                          <a14:foregroundMark x1="93780" y1="36364" x2="93780" y2="36364"/>
                          <a14:foregroundMark x1="93415" y1="28501" x2="93415" y2="28501"/>
                          <a14:foregroundMark x1="80000" y1="39066" x2="80000" y2="39066"/>
                          <a14:foregroundMark x1="81707" y1="40909" x2="81707" y2="40909"/>
                          <a14:foregroundMark x1="85366" y1="35627" x2="85366" y2="35627"/>
                          <a14:foregroundMark x1="44878" y1="8477" x2="44878" y2="8477"/>
                          <a14:foregroundMark x1="50122" y1="8968" x2="50122" y2="8968"/>
                          <a14:foregroundMark x1="42561" y1="6511" x2="42561" y2="6511"/>
                          <a14:foregroundMark x1="45122" y1="13882" x2="45122" y2="13882"/>
                          <a14:foregroundMark x1="48659" y1="11179" x2="48659" y2="11179"/>
                          <a14:foregroundMark x1="48659" y1="11179" x2="48659" y2="11179"/>
                          <a14:foregroundMark x1="49634" y1="7617" x2="49634" y2="7617"/>
                          <a14:foregroundMark x1="49634" y1="14005" x2="49634" y2="14005"/>
                          <a14:foregroundMark x1="44268" y1="17322" x2="44268" y2="17322"/>
                          <a14:foregroundMark x1="36341" y1="10319" x2="36341" y2="10319"/>
                          <a14:foregroundMark x1="37561" y1="8477" x2="37561" y2="8477"/>
                          <a14:foregroundMark x1="39390" y1="4545" x2="39390" y2="4545"/>
                          <a14:foregroundMark x1="46951" y1="11548" x2="46951" y2="11548"/>
                          <a14:foregroundMark x1="49634" y1="9951" x2="49634" y2="9951"/>
                          <a14:foregroundMark x1="49634" y1="12654" x2="49634" y2="12654"/>
                          <a14:foregroundMark x1="50488" y1="11302" x2="50488" y2="11302"/>
                          <a14:foregroundMark x1="50610" y1="9705" x2="50610" y2="9705"/>
                          <a14:foregroundMark x1="51220" y1="7371" x2="51220" y2="7371"/>
                          <a14:foregroundMark x1="50000" y1="5897" x2="50000" y2="5897"/>
                          <a14:foregroundMark x1="37073" y1="7740" x2="37073" y2="7740"/>
                          <a14:foregroundMark x1="39634" y1="10319" x2="39634" y2="10319"/>
                          <a14:foregroundMark x1="37805" y1="13636" x2="37805" y2="13636"/>
                          <a14:foregroundMark x1="45244" y1="17076" x2="45244" y2="17076"/>
                          <a14:foregroundMark x1="41220" y1="17076" x2="41220" y2="17076"/>
                          <a14:foregroundMark x1="45976" y1="16339" x2="45976" y2="16339"/>
                          <a14:foregroundMark x1="50244" y1="13636" x2="50244" y2="13636"/>
                          <a14:foregroundMark x1="46585" y1="17322" x2="46585" y2="17322"/>
                          <a14:foregroundMark x1="47073" y1="16953" x2="47073" y2="16953"/>
                          <a14:foregroundMark x1="46707" y1="17076" x2="46707" y2="17076"/>
                          <a14:foregroundMark x1="47439" y1="16585" x2="47439" y2="16585"/>
                          <a14:foregroundMark x1="48171" y1="16093" x2="48171" y2="16093"/>
                          <a14:foregroundMark x1="49756" y1="14619" x2="49756" y2="14619"/>
                          <a14:foregroundMark x1="49024" y1="16339" x2="49024" y2="16339"/>
                          <a14:foregroundMark x1="50000" y1="15848" x2="50000" y2="15848"/>
                          <a14:foregroundMark x1="39268" y1="4545" x2="39268" y2="4545"/>
                          <a14:foregroundMark x1="64634" y1="91400" x2="64634" y2="91400"/>
                          <a14:foregroundMark x1="55488" y1="94103" x2="55488" y2="94103"/>
                          <a14:foregroundMark x1="65488" y1="95823" x2="65488" y2="95823"/>
                          <a14:foregroundMark x1="50000" y1="94717" x2="50000" y2="94717"/>
                          <a14:foregroundMark x1="34756" y1="96929" x2="34756" y2="96929"/>
                          <a14:foregroundMark x1="14146" y1="79853" x2="14146" y2="79853"/>
                          <a14:foregroundMark x1="35122" y1="79853" x2="35122" y2="79853"/>
                          <a14:foregroundMark x1="31585" y1="64373" x2="31585" y2="64373"/>
                          <a14:foregroundMark x1="19756" y1="65725" x2="19756" y2="65725"/>
                          <a14:foregroundMark x1="24756" y1="36241" x2="24756" y2="36241"/>
                          <a14:foregroundMark x1="14878" y1="37838" x2="14878" y2="37838"/>
                          <a14:foregroundMark x1="67317" y1="34398" x2="67317" y2="34398"/>
                          <a14:foregroundMark x1="83049" y1="52826" x2="83049" y2="52826"/>
                          <a14:backgroundMark x1="32561" y1="26290" x2="32561" y2="26290"/>
                          <a14:backgroundMark x1="40854" y1="19779" x2="40854" y2="19779"/>
                          <a14:backgroundMark x1="51707" y1="21499" x2="51707" y2="21499"/>
                          <a14:backgroundMark x1="55854" y1="24447" x2="55854" y2="24447"/>
                          <a14:backgroundMark x1="73659" y1="24693" x2="73659" y2="24693"/>
                          <a14:backgroundMark x1="71707" y1="45946" x2="71707" y2="45946"/>
                          <a14:backgroundMark x1="21829" y1="53931" x2="21829" y2="53931"/>
                          <a14:backgroundMark x1="19390" y1="41769" x2="19390" y2="41769"/>
                          <a14:backgroundMark x1="24146" y1="78870" x2="24146" y2="78870"/>
                          <a14:backgroundMark x1="35122" y1="53686" x2="35122" y2="53686"/>
                          <a14:backgroundMark x1="53171" y1="36978" x2="53171" y2="36978"/>
                        </a14:backgroundRemoval>
                      </a14:imgEffect>
                    </a14:imgLayer>
                  </a14:imgProps>
                </a:ext>
              </a:extLst>
            </a:blip>
            <a:stretch>
              <a:fillRect/>
            </a:stretch>
          </p:blipFill>
          <p:spPr>
            <a:xfrm>
              <a:off x="927008" y="2519634"/>
              <a:ext cx="1693808" cy="1680037"/>
            </a:xfrm>
            <a:prstGeom prst="rect">
              <a:avLst/>
            </a:prstGeom>
          </p:spPr>
        </p:pic>
      </p:grpSp>
      <p:grpSp>
        <p:nvGrpSpPr>
          <p:cNvPr id="3" name="组合 2">
            <a:extLst>
              <a:ext uri="{FF2B5EF4-FFF2-40B4-BE49-F238E27FC236}">
                <a16:creationId xmlns:a16="http://schemas.microsoft.com/office/drawing/2014/main" id="{64C14698-5CFA-3A4C-A5AC-95F40EE94519}"/>
              </a:ext>
            </a:extLst>
          </p:cNvPr>
          <p:cNvGrpSpPr/>
          <p:nvPr/>
        </p:nvGrpSpPr>
        <p:grpSpPr>
          <a:xfrm>
            <a:off x="2452427" y="2018722"/>
            <a:ext cx="1477043" cy="2241936"/>
            <a:chOff x="3269902" y="2691629"/>
            <a:chExt cx="1969391" cy="2989247"/>
          </a:xfrm>
        </p:grpSpPr>
        <p:sp>
          <p:nvSpPr>
            <p:cNvPr id="17" name="文本框 16">
              <a:extLst>
                <a:ext uri="{FF2B5EF4-FFF2-40B4-BE49-F238E27FC236}">
                  <a16:creationId xmlns:a16="http://schemas.microsoft.com/office/drawing/2014/main" id="{60207AAD-2D51-1948-ACD3-25A1659196DF}"/>
                </a:ext>
              </a:extLst>
            </p:cNvPr>
            <p:cNvSpPr txBox="1"/>
            <p:nvPr/>
          </p:nvSpPr>
          <p:spPr>
            <a:xfrm>
              <a:off x="3294631" y="4357438"/>
              <a:ext cx="1944662" cy="1323438"/>
            </a:xfrm>
            <a:prstGeom prst="rect">
              <a:avLst/>
            </a:prstGeom>
            <a:noFill/>
          </p:spPr>
          <p:txBody>
            <a:bodyPr wrap="square" rtlCol="0">
              <a:spAutoFit/>
            </a:bodyPr>
            <a:lstStyle/>
            <a:p>
              <a:pPr defTabSz="685800"/>
              <a:r>
                <a:rPr kumimoji="1" lang="en-US" altLang="zh-CN"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Extra Readings</a:t>
              </a:r>
            </a:p>
            <a:p>
              <a:pPr defTabSz="685800"/>
              <a:endParaRPr kumimoji="1" lang="zh-CN" altLang="en-US" sz="1950" b="1" dirty="0">
                <a:solidFill>
                  <a:srgbClr val="FFC000">
                    <a:lumMod val="50000"/>
                  </a:srgbClr>
                </a:solidFill>
                <a:latin typeface="等线" panose="020F0502020204030204"/>
                <a:ea typeface="等线" panose="02010600030101010101" pitchFamily="2" charset="-122"/>
              </a:endParaRPr>
            </a:p>
          </p:txBody>
        </p:sp>
        <p:pic>
          <p:nvPicPr>
            <p:cNvPr id="7" name="图片 6" descr="图片包含 游戏机, 画&#10;&#10;描述已自动生成">
              <a:extLst>
                <a:ext uri="{FF2B5EF4-FFF2-40B4-BE49-F238E27FC236}">
                  <a16:creationId xmlns:a16="http://schemas.microsoft.com/office/drawing/2014/main" id="{0FBAFD49-5828-AC41-A68C-4A1CDBA6882A}"/>
                </a:ext>
              </a:extLst>
            </p:cNvPr>
            <p:cNvPicPr>
              <a:picLocks noChangeAspect="1"/>
            </p:cNvPicPr>
            <p:nvPr/>
          </p:nvPicPr>
          <p:blipFill>
            <a:blip r:embed="rId4"/>
            <a:stretch>
              <a:fillRect/>
            </a:stretch>
          </p:blipFill>
          <p:spPr>
            <a:xfrm>
              <a:off x="3269902" y="2691629"/>
              <a:ext cx="1472920" cy="1472920"/>
            </a:xfrm>
            <a:prstGeom prst="rect">
              <a:avLst/>
            </a:prstGeom>
          </p:spPr>
        </p:pic>
      </p:grpSp>
      <p:grpSp>
        <p:nvGrpSpPr>
          <p:cNvPr id="4" name="组合 3">
            <a:extLst>
              <a:ext uri="{FF2B5EF4-FFF2-40B4-BE49-F238E27FC236}">
                <a16:creationId xmlns:a16="http://schemas.microsoft.com/office/drawing/2014/main" id="{1E009253-73DF-2941-BDE0-F305DD1F7F50}"/>
              </a:ext>
            </a:extLst>
          </p:cNvPr>
          <p:cNvGrpSpPr/>
          <p:nvPr/>
        </p:nvGrpSpPr>
        <p:grpSpPr>
          <a:xfrm>
            <a:off x="3750828" y="1749895"/>
            <a:ext cx="1817172" cy="2210681"/>
            <a:chOff x="5001104" y="2333193"/>
            <a:chExt cx="2422896" cy="2947574"/>
          </a:xfrm>
        </p:grpSpPr>
        <p:sp>
          <p:nvSpPr>
            <p:cNvPr id="18" name="文本框 17">
              <a:extLst>
                <a:ext uri="{FF2B5EF4-FFF2-40B4-BE49-F238E27FC236}">
                  <a16:creationId xmlns:a16="http://schemas.microsoft.com/office/drawing/2014/main" id="{C6198BC0-6144-2C47-AF4D-EF6D7A54934C}"/>
                </a:ext>
              </a:extLst>
            </p:cNvPr>
            <p:cNvSpPr txBox="1"/>
            <p:nvPr/>
          </p:nvSpPr>
          <p:spPr>
            <a:xfrm>
              <a:off x="5479339" y="4357438"/>
              <a:ext cx="1944661" cy="923329"/>
            </a:xfrm>
            <a:prstGeom prst="rect">
              <a:avLst/>
            </a:prstGeom>
            <a:noFill/>
          </p:spPr>
          <p:txBody>
            <a:bodyPr wrap="square" rtlCol="0">
              <a:spAutoFit/>
            </a:bodyPr>
            <a:lstStyle/>
            <a:p>
              <a:pPr defTabSz="685800"/>
              <a:r>
                <a:rPr kumimoji="1" lang="en-US" altLang="zh-CN"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Video </a:t>
              </a:r>
            </a:p>
            <a:p>
              <a:pPr defTabSz="685800"/>
              <a:r>
                <a:rPr kumimoji="1" lang="en-US" altLang="zh-CN"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Materials</a:t>
              </a:r>
              <a:endParaRPr kumimoji="1" lang="zh-CN" altLang="en-US" sz="195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3" name="图片 12" descr="图片包含 游戏机, 钟表&#10;&#10;描述已自动生成">
              <a:extLst>
                <a:ext uri="{FF2B5EF4-FFF2-40B4-BE49-F238E27FC236}">
                  <a16:creationId xmlns:a16="http://schemas.microsoft.com/office/drawing/2014/main" id="{80012EC1-D91D-CD4A-8B35-6FC7CA3CFD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923" y1="29923" x2="41923" y2="29923"/>
                          <a14:foregroundMark x1="44615" y1="29923" x2="44615" y2="29923"/>
                          <a14:foregroundMark x1="44615" y1="41231" x2="44615" y2="41231"/>
                        </a14:backgroundRemoval>
                      </a14:imgEffect>
                    </a14:imgLayer>
                  </a14:imgProps>
                </a:ext>
              </a:extLst>
            </a:blip>
            <a:stretch>
              <a:fillRect/>
            </a:stretch>
          </p:blipFill>
          <p:spPr>
            <a:xfrm>
              <a:off x="5001104" y="2333193"/>
              <a:ext cx="2189791" cy="2189791"/>
            </a:xfrm>
            <a:prstGeom prst="rect">
              <a:avLst/>
            </a:prstGeom>
          </p:spPr>
        </p:pic>
      </p:grpSp>
      <p:grpSp>
        <p:nvGrpSpPr>
          <p:cNvPr id="6" name="组合 5">
            <a:extLst>
              <a:ext uri="{FF2B5EF4-FFF2-40B4-BE49-F238E27FC236}">
                <a16:creationId xmlns:a16="http://schemas.microsoft.com/office/drawing/2014/main" id="{AEEE4884-AE96-5F4D-B6AF-A5069306ED32}"/>
              </a:ext>
            </a:extLst>
          </p:cNvPr>
          <p:cNvGrpSpPr/>
          <p:nvPr/>
        </p:nvGrpSpPr>
        <p:grpSpPr>
          <a:xfrm>
            <a:off x="5393172" y="2240963"/>
            <a:ext cx="3251081" cy="392415"/>
            <a:chOff x="7190895" y="2987949"/>
            <a:chExt cx="4334775" cy="523219"/>
          </a:xfrm>
        </p:grpSpPr>
        <p:sp>
          <p:nvSpPr>
            <p:cNvPr id="14" name="右箭头 13">
              <a:extLst>
                <a:ext uri="{FF2B5EF4-FFF2-40B4-BE49-F238E27FC236}">
                  <a16:creationId xmlns:a16="http://schemas.microsoft.com/office/drawing/2014/main" id="{B68A1B14-527D-2C4A-9173-3064115CB2C6}"/>
                </a:ext>
              </a:extLst>
            </p:cNvPr>
            <p:cNvSpPr/>
            <p:nvPr/>
          </p:nvSpPr>
          <p:spPr>
            <a:xfrm>
              <a:off x="7190895" y="3135512"/>
              <a:ext cx="1075038" cy="283095"/>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dirty="0">
                <a:solidFill>
                  <a:prstClr val="white"/>
                </a:solidFill>
                <a:latin typeface="等线" panose="020F0502020204030204"/>
                <a:ea typeface="等线" panose="02010600030101010101" pitchFamily="2" charset="-122"/>
              </a:endParaRPr>
            </a:p>
          </p:txBody>
        </p:sp>
        <p:sp>
          <p:nvSpPr>
            <p:cNvPr id="19" name="文本框 18">
              <a:extLst>
                <a:ext uri="{FF2B5EF4-FFF2-40B4-BE49-F238E27FC236}">
                  <a16:creationId xmlns:a16="http://schemas.microsoft.com/office/drawing/2014/main" id="{7623CA23-E38A-DF4F-B0FE-5478636866F7}"/>
                </a:ext>
              </a:extLst>
            </p:cNvPr>
            <p:cNvSpPr txBox="1"/>
            <p:nvPr/>
          </p:nvSpPr>
          <p:spPr>
            <a:xfrm>
              <a:off x="8597724" y="2987949"/>
              <a:ext cx="2927946" cy="523219"/>
            </a:xfrm>
            <a:prstGeom prst="rect">
              <a:avLst/>
            </a:prstGeom>
            <a:solidFill>
              <a:schemeClr val="accent4"/>
            </a:solidFill>
          </p:spPr>
          <p:txBody>
            <a:bodyPr wrap="square" rtlCol="0">
              <a:spAutoFit/>
            </a:bodyPr>
            <a:lstStyle/>
            <a:p>
              <a:pPr defTabSz="685800"/>
              <a:r>
                <a:rPr kumimoji="1" lang="en-US" altLang="zh-CN" sz="1950" b="1" dirty="0">
                  <a:solidFill>
                    <a:srgbClr val="ED7D31">
                      <a:lumMod val="50000"/>
                    </a:srgbClr>
                  </a:solidFill>
                  <a:latin typeface="Georgia" panose="02040502050405020303" pitchFamily="18" charset="0"/>
                  <a:ea typeface="等线" panose="02010600030101010101" pitchFamily="2" charset="-122"/>
                  <a:cs typeface="Times New Roman" panose="02020603050405020304" pitchFamily="18" charset="0"/>
                </a:rPr>
                <a:t>Language Skills</a:t>
              </a:r>
              <a:endParaRPr kumimoji="1" lang="zh-CN" altLang="en-US" sz="1950" b="1" dirty="0">
                <a:solidFill>
                  <a:srgbClr val="ED7D31">
                    <a:lumMod val="50000"/>
                  </a:srgbClr>
                </a:solidFill>
                <a:latin typeface="Georgia" panose="02040502050405020303" pitchFamily="18" charset="0"/>
                <a:ea typeface="等线" panose="02010600030101010101" pitchFamily="2" charset="-122"/>
                <a:cs typeface="Times New Roman" panose="02020603050405020304" pitchFamily="18" charset="0"/>
              </a:endParaRPr>
            </a:p>
          </p:txBody>
        </p:sp>
      </p:grpSp>
      <p:grpSp>
        <p:nvGrpSpPr>
          <p:cNvPr id="8" name="组合 7">
            <a:extLst>
              <a:ext uri="{FF2B5EF4-FFF2-40B4-BE49-F238E27FC236}">
                <a16:creationId xmlns:a16="http://schemas.microsoft.com/office/drawing/2014/main" id="{F152C300-3E44-0F49-BF27-0757A692902D}"/>
              </a:ext>
            </a:extLst>
          </p:cNvPr>
          <p:cNvGrpSpPr/>
          <p:nvPr/>
        </p:nvGrpSpPr>
        <p:grpSpPr>
          <a:xfrm>
            <a:off x="5393171" y="3057531"/>
            <a:ext cx="3055573" cy="692497"/>
            <a:chOff x="7190895" y="4076708"/>
            <a:chExt cx="4074097" cy="923329"/>
          </a:xfrm>
        </p:grpSpPr>
        <p:sp>
          <p:nvSpPr>
            <p:cNvPr id="21" name="右箭头 20">
              <a:extLst>
                <a:ext uri="{FF2B5EF4-FFF2-40B4-BE49-F238E27FC236}">
                  <a16:creationId xmlns:a16="http://schemas.microsoft.com/office/drawing/2014/main" id="{AC765192-19FA-D24D-81DC-7E888F94E529}"/>
                </a:ext>
              </a:extLst>
            </p:cNvPr>
            <p:cNvSpPr/>
            <p:nvPr/>
          </p:nvSpPr>
          <p:spPr>
            <a:xfrm>
              <a:off x="7190895" y="4344496"/>
              <a:ext cx="1075038" cy="283095"/>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a:solidFill>
                  <a:prstClr val="white"/>
                </a:solidFill>
                <a:latin typeface="等线" panose="020F0502020204030204"/>
                <a:ea typeface="等线" panose="02010600030101010101" pitchFamily="2" charset="-122"/>
              </a:endParaRPr>
            </a:p>
          </p:txBody>
        </p:sp>
        <p:sp>
          <p:nvSpPr>
            <p:cNvPr id="22" name="文本框 21">
              <a:extLst>
                <a:ext uri="{FF2B5EF4-FFF2-40B4-BE49-F238E27FC236}">
                  <a16:creationId xmlns:a16="http://schemas.microsoft.com/office/drawing/2014/main" id="{F8786E6E-6659-B04C-A1CA-92D0308B652A}"/>
                </a:ext>
              </a:extLst>
            </p:cNvPr>
            <p:cNvSpPr txBox="1"/>
            <p:nvPr/>
          </p:nvSpPr>
          <p:spPr>
            <a:xfrm>
              <a:off x="8597724" y="4076708"/>
              <a:ext cx="2667268" cy="923329"/>
            </a:xfrm>
            <a:prstGeom prst="rect">
              <a:avLst/>
            </a:prstGeom>
            <a:solidFill>
              <a:schemeClr val="accent4"/>
            </a:solidFill>
          </p:spPr>
          <p:txBody>
            <a:bodyPr wrap="square" rtlCol="0">
              <a:spAutoFit/>
            </a:bodyPr>
            <a:lstStyle/>
            <a:p>
              <a:pPr defTabSz="685800"/>
              <a:r>
                <a:rPr kumimoji="1" lang="en-US" altLang="zh-CN" sz="1950" b="1" dirty="0">
                  <a:solidFill>
                    <a:srgbClr val="ED7D31">
                      <a:lumMod val="50000"/>
                    </a:srgbClr>
                  </a:solidFill>
                  <a:latin typeface="Georgia" panose="02040502050405020303" pitchFamily="18" charset="0"/>
                  <a:ea typeface="等线" panose="02010600030101010101" pitchFamily="2" charset="-122"/>
                  <a:cs typeface="Times New Roman" panose="02020603050405020304" pitchFamily="18" charset="0"/>
                </a:rPr>
                <a:t>Intercultural </a:t>
              </a:r>
            </a:p>
            <a:p>
              <a:pPr defTabSz="685800"/>
              <a:r>
                <a:rPr kumimoji="1" lang="en-US" altLang="zh-CN" sz="1950" b="1" dirty="0">
                  <a:solidFill>
                    <a:srgbClr val="ED7D31">
                      <a:lumMod val="50000"/>
                    </a:srgbClr>
                  </a:solidFill>
                  <a:latin typeface="Georgia" panose="02040502050405020303" pitchFamily="18" charset="0"/>
                  <a:ea typeface="等线" panose="02010600030101010101" pitchFamily="2" charset="-122"/>
                  <a:cs typeface="Times New Roman" panose="02020603050405020304" pitchFamily="18" charset="0"/>
                </a:rPr>
                <a:t>Competences</a:t>
              </a:r>
              <a:endParaRPr kumimoji="1" lang="zh-CN" altLang="en-US" sz="1950" b="1" dirty="0">
                <a:solidFill>
                  <a:srgbClr val="ED7D31">
                    <a:lumMod val="50000"/>
                  </a:srgbClr>
                </a:solidFill>
                <a:latin typeface="Georgia" panose="02040502050405020303" pitchFamily="18" charset="0"/>
                <a:ea typeface="等线"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260109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p:tgtEl>
                                          <p:spTgt spid="8"/>
                                        </p:tgtEl>
                                        <p:attrNameLst>
                                          <p:attrName>ppt_y</p:attrName>
                                        </p:attrNameLst>
                                      </p:cBhvr>
                                      <p:tavLst>
                                        <p:tav tm="0">
                                          <p:val>
                                            <p:strVal val="#ppt_y+#ppt_h*1.125000"/>
                                          </p:val>
                                        </p:tav>
                                        <p:tav tm="100000">
                                          <p:val>
                                            <p:strVal val="#ppt_y"/>
                                          </p:val>
                                        </p:tav>
                                      </p:tavLst>
                                    </p:anim>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81E8197F-2F25-664D-A2C5-9047657445FA}"/>
              </a:ext>
            </a:extLst>
          </p:cNvPr>
          <p:cNvGrpSpPr/>
          <p:nvPr/>
        </p:nvGrpSpPr>
        <p:grpSpPr>
          <a:xfrm>
            <a:off x="1043399" y="2481578"/>
            <a:ext cx="1807137" cy="1409034"/>
            <a:chOff x="8551932" y="3317826"/>
            <a:chExt cx="2347627" cy="2143381"/>
          </a:xfrm>
        </p:grpSpPr>
        <p:pic>
          <p:nvPicPr>
            <p:cNvPr id="10" name="图片 9" descr="图片包含 游戏机, 画&#10;&#10;描述已自动生成">
              <a:extLst>
                <a:ext uri="{FF2B5EF4-FFF2-40B4-BE49-F238E27FC236}">
                  <a16:creationId xmlns:a16="http://schemas.microsoft.com/office/drawing/2014/main" id="{72FD4D3F-6673-DD4E-A1C4-9FC2E401FFA9}"/>
                </a:ext>
              </a:extLst>
            </p:cNvPr>
            <p:cNvPicPr>
              <a:picLocks noChangeAspect="1"/>
            </p:cNvPicPr>
            <p:nvPr/>
          </p:nvPicPr>
          <p:blipFill>
            <a:blip r:embed="rId3"/>
            <a:stretch>
              <a:fillRect/>
            </a:stretch>
          </p:blipFill>
          <p:spPr>
            <a:xfrm>
              <a:off x="8851928" y="3413576"/>
              <a:ext cx="2047631" cy="2047631"/>
            </a:xfrm>
            <a:prstGeom prst="rect">
              <a:avLst/>
            </a:prstGeom>
          </p:spPr>
        </p:pic>
        <p:sp>
          <p:nvSpPr>
            <p:cNvPr id="11" name="矩形 10">
              <a:extLst>
                <a:ext uri="{FF2B5EF4-FFF2-40B4-BE49-F238E27FC236}">
                  <a16:creationId xmlns:a16="http://schemas.microsoft.com/office/drawing/2014/main" id="{B38AC4FA-5168-C242-A967-6D638B8D5858}"/>
                </a:ext>
              </a:extLst>
            </p:cNvPr>
            <p:cNvSpPr/>
            <p:nvPr/>
          </p:nvSpPr>
          <p:spPr>
            <a:xfrm>
              <a:off x="8551932" y="3317826"/>
              <a:ext cx="1309520" cy="84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a:solidFill>
                  <a:prstClr val="white"/>
                </a:solidFill>
                <a:latin typeface="等线" panose="020F0502020204030204"/>
                <a:ea typeface="等线" panose="02010600030101010101" pitchFamily="2" charset="-122"/>
              </a:endParaRPr>
            </a:p>
          </p:txBody>
        </p:sp>
      </p:grpSp>
      <p:graphicFrame>
        <p:nvGraphicFramePr>
          <p:cNvPr id="4" name="内容占位符 3">
            <a:extLst>
              <a:ext uri="{FF2B5EF4-FFF2-40B4-BE49-F238E27FC236}">
                <a16:creationId xmlns:a16="http://schemas.microsoft.com/office/drawing/2014/main" id="{363FB013-641F-9344-9B74-48F3969F594E}"/>
              </a:ext>
            </a:extLst>
          </p:cNvPr>
          <p:cNvGraphicFramePr>
            <a:graphicFrameLocks noGrp="1"/>
          </p:cNvGraphicFramePr>
          <p:nvPr>
            <p:ph idx="1"/>
            <p:extLst>
              <p:ext uri="{D42A27DB-BD31-4B8C-83A1-F6EECF244321}">
                <p14:modId xmlns:p14="http://schemas.microsoft.com/office/powerpoint/2010/main" val="2078971832"/>
              </p:ext>
            </p:extLst>
          </p:nvPr>
        </p:nvGraphicFramePr>
        <p:xfrm>
          <a:off x="3371485" y="1355419"/>
          <a:ext cx="5462374" cy="3201028"/>
        </p:xfrm>
        <a:graphic>
          <a:graphicData uri="http://schemas.openxmlformats.org/drawingml/2006/table">
            <a:tbl>
              <a:tblPr firstRow="1" bandRow="1">
                <a:tableStyleId>{21E4AEA4-8DFA-4A89-87EB-49C32662AFE0}</a:tableStyleId>
              </a:tblPr>
              <a:tblGrid>
                <a:gridCol w="674462">
                  <a:extLst>
                    <a:ext uri="{9D8B030D-6E8A-4147-A177-3AD203B41FA5}">
                      <a16:colId xmlns:a16="http://schemas.microsoft.com/office/drawing/2014/main" val="3960591357"/>
                    </a:ext>
                  </a:extLst>
                </a:gridCol>
                <a:gridCol w="3391286">
                  <a:extLst>
                    <a:ext uri="{9D8B030D-6E8A-4147-A177-3AD203B41FA5}">
                      <a16:colId xmlns:a16="http://schemas.microsoft.com/office/drawing/2014/main" val="705763288"/>
                    </a:ext>
                  </a:extLst>
                </a:gridCol>
                <a:gridCol w="1396626">
                  <a:extLst>
                    <a:ext uri="{9D8B030D-6E8A-4147-A177-3AD203B41FA5}">
                      <a16:colId xmlns:a16="http://schemas.microsoft.com/office/drawing/2014/main" val="62325864"/>
                    </a:ext>
                  </a:extLst>
                </a:gridCol>
              </a:tblGrid>
              <a:tr h="357266">
                <a:tc>
                  <a:txBody>
                    <a:bodyPr/>
                    <a:lstStyle/>
                    <a:p>
                      <a:r>
                        <a:rPr lang="en-US" altLang="zh-CN" sz="1800" b="1" dirty="0">
                          <a:solidFill>
                            <a:schemeClr val="bg1"/>
                          </a:solidFill>
                          <a:latin typeface="Times New Roman" panose="02020603050405020304" pitchFamily="18" charset="0"/>
                          <a:cs typeface="Times New Roman" panose="02020603050405020304" pitchFamily="18" charset="0"/>
                        </a:rPr>
                        <a:t>No.</a:t>
                      </a:r>
                      <a:endParaRPr lang="zh-CN" altLang="en-US" sz="1800" b="1" dirty="0">
                        <a:solidFill>
                          <a:schemeClr val="bg1"/>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dirty="0">
                          <a:latin typeface="Times New Roman" panose="02020603050405020304" pitchFamily="18" charset="0"/>
                          <a:cs typeface="Times New Roman" panose="02020603050405020304" pitchFamily="18" charset="0"/>
                        </a:rPr>
                        <a:t>Evaluation Content</a:t>
                      </a:r>
                      <a:endParaRPr lang="zh-CN" altLang="en-US" sz="180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dirty="0">
                          <a:latin typeface="Times New Roman" panose="02020603050405020304" pitchFamily="18" charset="0"/>
                          <a:cs typeface="Times New Roman" panose="02020603050405020304" pitchFamily="18" charset="0"/>
                        </a:rPr>
                        <a:t>Proportion</a:t>
                      </a:r>
                      <a:endParaRPr lang="zh-CN" altLang="en-US" sz="18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328825082"/>
                  </a:ext>
                </a:extLst>
              </a:tr>
              <a:tr h="357266">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1</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Attendance / Participation </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10%</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355286464"/>
                  </a:ext>
                </a:extLst>
              </a:tr>
              <a:tr h="357266">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2</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Internet Assignment</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10%</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751379444"/>
                  </a:ext>
                </a:extLst>
              </a:tr>
              <a:tr h="357266">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3</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Group Work</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10%</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414400734"/>
                  </a:ext>
                </a:extLst>
              </a:tr>
              <a:tr h="357266">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4</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Transcultural Discussion</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10%</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855486756"/>
                  </a:ext>
                </a:extLst>
              </a:tr>
              <a:tr h="357266">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5</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In-class Reflection</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5%</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564260206"/>
                  </a:ext>
                </a:extLst>
              </a:tr>
              <a:tr h="357266">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6</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Mid-term Exam</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20%</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438436424"/>
                  </a:ext>
                </a:extLst>
              </a:tr>
              <a:tr h="357266">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7</a:t>
                      </a: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Final Exam</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30%</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49312528"/>
                  </a:ext>
                </a:extLst>
              </a:tr>
              <a:tr h="342900">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8</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Final Reflective Essay</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5%</a:t>
                      </a:r>
                      <a:endParaRPr lang="zh-CN" altLang="en-US"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516601535"/>
                  </a:ext>
                </a:extLst>
              </a:tr>
            </a:tbl>
          </a:graphicData>
        </a:graphic>
      </p:graphicFrame>
      <p:sp>
        <p:nvSpPr>
          <p:cNvPr id="5" name="矩形 4">
            <a:extLst>
              <a:ext uri="{FF2B5EF4-FFF2-40B4-BE49-F238E27FC236}">
                <a16:creationId xmlns:a16="http://schemas.microsoft.com/office/drawing/2014/main" id="{D0E6CCA8-E6DE-034E-9152-488492E0B21B}"/>
              </a:ext>
            </a:extLst>
          </p:cNvPr>
          <p:cNvSpPr/>
          <p:nvPr/>
        </p:nvSpPr>
        <p:spPr>
          <a:xfrm>
            <a:off x="416295" y="555818"/>
            <a:ext cx="8351966" cy="461665"/>
          </a:xfrm>
          <a:prstGeom prst="rect">
            <a:avLst/>
          </a:prstGeom>
        </p:spPr>
        <p:txBody>
          <a:bodyPr wrap="none">
            <a:spAutoFit/>
          </a:bodyPr>
          <a:lstStyle/>
          <a:p>
            <a:pPr defTabSz="685800"/>
            <a:r>
              <a:rPr kumimoji="1" lang="en-US" altLang="zh-CN" sz="2400" b="1" dirty="0">
                <a:solidFill>
                  <a:srgbClr val="D4432D"/>
                </a:solidFill>
                <a:latin typeface="Georgia" panose="02040502050405020303" pitchFamily="18" charset="0"/>
                <a:ea typeface="等线" panose="02010600030101010101" pitchFamily="2" charset="-122"/>
              </a:rPr>
              <a:t>1. </a:t>
            </a:r>
            <a:r>
              <a:rPr kumimoji="1" lang="en-US" altLang="zh-CN" sz="2400" b="1" dirty="0">
                <a:solidFill>
                  <a:srgbClr val="D4432D"/>
                </a:solidFill>
                <a:latin typeface="Georgia" panose="02040502050405020303" pitchFamily="18" charset="0"/>
                <a:ea typeface="等线" panose="02010600030101010101" pitchFamily="2" charset="-122"/>
                <a:cs typeface="Times New Roman" panose="02020603050405020304" pitchFamily="18" charset="0"/>
              </a:rPr>
              <a:t>Materializing Our University’s Pedagogical Model</a:t>
            </a:r>
          </a:p>
        </p:txBody>
      </p:sp>
      <p:sp>
        <p:nvSpPr>
          <p:cNvPr id="6" name="内容占位符 2">
            <a:extLst>
              <a:ext uri="{FF2B5EF4-FFF2-40B4-BE49-F238E27FC236}">
                <a16:creationId xmlns:a16="http://schemas.microsoft.com/office/drawing/2014/main" id="{CF89F5B2-4984-0D4C-8AA3-7CFBD2B793F9}"/>
              </a:ext>
            </a:extLst>
          </p:cNvPr>
          <p:cNvSpPr txBox="1">
            <a:spLocks/>
          </p:cNvSpPr>
          <p:nvPr/>
        </p:nvSpPr>
        <p:spPr>
          <a:xfrm>
            <a:off x="522450" y="1324179"/>
            <a:ext cx="8311409"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Font typeface="Wingdings" pitchFamily="2" charset="2"/>
              <a:buChar char="Ø"/>
            </a:pPr>
            <a:r>
              <a:rPr kumimoji="1" lang="en-US" altLang="zh-CN" sz="21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Multiple Evaluation:</a:t>
            </a:r>
          </a:p>
          <a:p>
            <a:pPr marL="0" indent="0" defTabSz="685800">
              <a:spcBef>
                <a:spcPts val="750"/>
              </a:spcBef>
              <a:buNone/>
            </a:pPr>
            <a:endParaRPr lang="en-US" altLang="zh-CN" sz="21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endParaRPr>
          </a:p>
          <a:p>
            <a:pPr marL="0" indent="0" defTabSz="685800">
              <a:spcBef>
                <a:spcPts val="750"/>
              </a:spcBef>
              <a:buNone/>
            </a:pPr>
            <a:endParaRPr kumimoji="1" lang="en-US" altLang="zh-CN" sz="2100" b="1"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图片 6" descr="图片包含 游戏机&#10;&#10;描述已自动生成">
            <a:extLst>
              <a:ext uri="{FF2B5EF4-FFF2-40B4-BE49-F238E27FC236}">
                <a16:creationId xmlns:a16="http://schemas.microsoft.com/office/drawing/2014/main" id="{B30AF93A-7A6F-2C4B-B823-1CF4C099A382}"/>
              </a:ext>
            </a:extLst>
          </p:cNvPr>
          <p:cNvPicPr>
            <a:picLocks noChangeAspect="1"/>
          </p:cNvPicPr>
          <p:nvPr/>
        </p:nvPicPr>
        <p:blipFill>
          <a:blip r:embed="rId4"/>
          <a:stretch>
            <a:fillRect/>
          </a:stretch>
        </p:blipFill>
        <p:spPr>
          <a:xfrm>
            <a:off x="873924" y="3439577"/>
            <a:ext cx="864731" cy="960549"/>
          </a:xfrm>
          <a:prstGeom prst="rect">
            <a:avLst/>
          </a:prstGeom>
        </p:spPr>
      </p:pic>
      <p:pic>
        <p:nvPicPr>
          <p:cNvPr id="8" name="图片 7" descr="图片包含 游戏机&#10;&#10;描述已自动生成">
            <a:extLst>
              <a:ext uri="{FF2B5EF4-FFF2-40B4-BE49-F238E27FC236}">
                <a16:creationId xmlns:a16="http://schemas.microsoft.com/office/drawing/2014/main" id="{93BBA0D0-8D36-4849-A2AF-B15DC03D5E62}"/>
              </a:ext>
            </a:extLst>
          </p:cNvPr>
          <p:cNvPicPr>
            <a:picLocks noChangeAspect="1"/>
          </p:cNvPicPr>
          <p:nvPr/>
        </p:nvPicPr>
        <p:blipFill>
          <a:blip r:embed="rId5"/>
          <a:stretch>
            <a:fillRect/>
          </a:stretch>
        </p:blipFill>
        <p:spPr>
          <a:xfrm>
            <a:off x="577391" y="1948533"/>
            <a:ext cx="1161264" cy="1161264"/>
          </a:xfrm>
          <a:prstGeom prst="rect">
            <a:avLst/>
          </a:prstGeom>
        </p:spPr>
      </p:pic>
    </p:spTree>
    <p:extLst>
      <p:ext uri="{BB962C8B-B14F-4D97-AF65-F5344CB8AC3E}">
        <p14:creationId xmlns:p14="http://schemas.microsoft.com/office/powerpoint/2010/main" val="1227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C8AB5C-4749-A349-8070-BCCD9F17109E}"/>
              </a:ext>
            </a:extLst>
          </p:cNvPr>
          <p:cNvSpPr>
            <a:spLocks noGrp="1"/>
          </p:cNvSpPr>
          <p:nvPr>
            <p:ph type="title"/>
          </p:nvPr>
        </p:nvSpPr>
        <p:spPr>
          <a:xfrm>
            <a:off x="258868" y="627943"/>
            <a:ext cx="8626264" cy="994172"/>
          </a:xfrm>
        </p:spPr>
        <p:txBody>
          <a:bodyPr>
            <a:normAutofit fontScale="90000"/>
          </a:bodyPr>
          <a:lstStyle/>
          <a:p>
            <a:r>
              <a:rPr kumimoji="1" lang="en-US" altLang="zh-CN" sz="2700" b="1" dirty="0">
                <a:solidFill>
                  <a:srgbClr val="D4432D"/>
                </a:solidFill>
                <a:latin typeface="Georgia" panose="02040502050405020303" pitchFamily="18" charset="0"/>
              </a:rPr>
              <a:t>2. Integrating Language Training &amp; Moral Education</a:t>
            </a:r>
            <a:br>
              <a:rPr kumimoji="1" lang="en-US" altLang="zh-CN" sz="2700" b="1" dirty="0">
                <a:solidFill>
                  <a:srgbClr val="D4432D"/>
                </a:solidFill>
                <a:latin typeface="Georgia" panose="02040502050405020303" pitchFamily="18" charset="0"/>
              </a:rPr>
            </a:br>
            <a:endParaRPr kumimoji="1" lang="zh-CN" altLang="en-US" sz="2700" dirty="0">
              <a:solidFill>
                <a:srgbClr val="D4432D"/>
              </a:solidFill>
              <a:latin typeface="Georgia" panose="02040502050405020303" pitchFamily="18" charset="0"/>
            </a:endParaRPr>
          </a:p>
        </p:txBody>
      </p:sp>
      <p:sp>
        <p:nvSpPr>
          <p:cNvPr id="3" name="内容占位符 2">
            <a:extLst>
              <a:ext uri="{FF2B5EF4-FFF2-40B4-BE49-F238E27FC236}">
                <a16:creationId xmlns:a16="http://schemas.microsoft.com/office/drawing/2014/main" id="{91301A87-5DBF-E144-8625-512B24ABE245}"/>
              </a:ext>
            </a:extLst>
          </p:cNvPr>
          <p:cNvSpPr>
            <a:spLocks noGrp="1"/>
          </p:cNvSpPr>
          <p:nvPr>
            <p:ph idx="1"/>
          </p:nvPr>
        </p:nvSpPr>
        <p:spPr>
          <a:xfrm>
            <a:off x="538708" y="1527633"/>
            <a:ext cx="7886700" cy="3263504"/>
          </a:xfrm>
        </p:spPr>
        <p:txBody>
          <a:bodyPr>
            <a:normAutofit/>
          </a:bodyPr>
          <a:lstStyle/>
          <a:p>
            <a:pPr>
              <a:lnSpc>
                <a:spcPct val="150000"/>
              </a:lnSpc>
              <a:buFont typeface="Wingdings" pitchFamily="2" charset="2"/>
              <a:buChar char="Ø"/>
            </a:pPr>
            <a:r>
              <a:rPr kumimoji="1" lang="en-US" altLang="zh-CN" sz="2400" b="1" dirty="0">
                <a:solidFill>
                  <a:schemeClr val="tx1">
                    <a:lumMod val="75000"/>
                    <a:lumOff val="25000"/>
                  </a:schemeClr>
                </a:solidFill>
                <a:latin typeface="Times New Roman" panose="02020603050405020304" pitchFamily="18" charset="0"/>
                <a:cs typeface="Times New Roman" panose="02020603050405020304" pitchFamily="18" charset="0"/>
              </a:rPr>
              <a:t>Text for the Lesson</a:t>
            </a:r>
          </a:p>
          <a:p>
            <a:pPr>
              <a:lnSpc>
                <a:spcPct val="150000"/>
              </a:lnSpc>
              <a:buFont typeface="Wingdings" pitchFamily="2" charset="2"/>
              <a:buChar char="Ø"/>
            </a:pPr>
            <a:r>
              <a:rPr kumimoji="1" lang="en-US" altLang="zh-CN" sz="2400" b="1" dirty="0">
                <a:solidFill>
                  <a:schemeClr val="tx1">
                    <a:lumMod val="75000"/>
                    <a:lumOff val="25000"/>
                  </a:schemeClr>
                </a:solidFill>
                <a:latin typeface="Times New Roman" panose="02020603050405020304" pitchFamily="18" charset="0"/>
                <a:cs typeface="Times New Roman" panose="02020603050405020304" pitchFamily="18" charset="0"/>
              </a:rPr>
              <a:t>Objectives for the Lesson</a:t>
            </a:r>
          </a:p>
          <a:p>
            <a:pPr>
              <a:lnSpc>
                <a:spcPct val="150000"/>
              </a:lnSpc>
              <a:buFont typeface="Wingdings" pitchFamily="2" charset="2"/>
              <a:buChar char="Ø"/>
            </a:pPr>
            <a:r>
              <a:rPr kumimoji="1" lang="en-US" altLang="zh-CN" sz="2400" b="1" dirty="0">
                <a:solidFill>
                  <a:schemeClr val="tx1">
                    <a:lumMod val="75000"/>
                    <a:lumOff val="25000"/>
                  </a:schemeClr>
                </a:solidFill>
                <a:latin typeface="Times New Roman" panose="02020603050405020304" pitchFamily="18" charset="0"/>
                <a:cs typeface="Times New Roman" panose="02020603050405020304" pitchFamily="18" charset="0"/>
              </a:rPr>
              <a:t>Plan for the Lesson</a:t>
            </a:r>
            <a:endParaRPr kumimoji="1" lang="zh-CN" altLang="en-US" sz="2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5" name="直线连接符 4">
            <a:extLst>
              <a:ext uri="{FF2B5EF4-FFF2-40B4-BE49-F238E27FC236}">
                <a16:creationId xmlns:a16="http://schemas.microsoft.com/office/drawing/2014/main" id="{778536F6-C464-6246-B15B-CF337C56384C}"/>
              </a:ext>
            </a:extLst>
          </p:cNvPr>
          <p:cNvCxnSpPr/>
          <p:nvPr/>
        </p:nvCxnSpPr>
        <p:spPr>
          <a:xfrm>
            <a:off x="0" y="4220307"/>
            <a:ext cx="7680960" cy="0"/>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图片 5" descr="图片包含 游戏机, 玩具, 乐高&#10;&#10;描述已自动生成">
            <a:extLst>
              <a:ext uri="{FF2B5EF4-FFF2-40B4-BE49-F238E27FC236}">
                <a16:creationId xmlns:a16="http://schemas.microsoft.com/office/drawing/2014/main" id="{CF780F15-9149-8246-A667-4A4D9D7AF2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94" b="40719" l="10000" r="90000">
                        <a14:foregroundMark x1="23400" y1="18363" x2="23400" y2="18363"/>
                        <a14:foregroundMark x1="18400" y1="11577" x2="18400" y2="11577"/>
                        <a14:foregroundMark x1="21200" y1="17365" x2="21200" y2="17365"/>
                        <a14:foregroundMark x1="19600" y1="23553" x2="19600" y2="23553"/>
                        <a14:foregroundMark x1="41000" y1="3194" x2="41000" y2="3194"/>
                        <a14:foregroundMark x1="16600" y1="17365" x2="16600" y2="17365"/>
                        <a14:foregroundMark x1="19200" y1="21158" x2="19200" y2="21158"/>
                        <a14:foregroundMark x1="22800" y1="21956" x2="22800" y2="21956"/>
                        <a14:foregroundMark x1="18800" y1="26747" x2="18800" y2="26747"/>
                        <a14:foregroundMark x1="18600" y1="30739" x2="18600" y2="30739"/>
                        <a14:foregroundMark x1="18000" y1="30140" x2="18000" y2="30140"/>
                        <a14:foregroundMark x1="18000" y1="28743" x2="18000" y2="28743"/>
                        <a14:foregroundMark x1="20000" y1="32735" x2="20000" y2="32735"/>
                        <a14:foregroundMark x1="22200" y1="34132" x2="22200" y2="34132"/>
                        <a14:foregroundMark x1="24000" y1="33932" x2="24000" y2="33932"/>
                        <a14:foregroundMark x1="17800" y1="31936" x2="17800" y2="31936"/>
                        <a14:foregroundMark x1="16000" y1="32934" x2="16000" y2="32934"/>
                        <a14:foregroundMark x1="21600" y1="38723" x2="21600" y2="38723"/>
                        <a14:foregroundMark x1="24400" y1="40719" x2="24400" y2="40719"/>
                        <a14:foregroundMark x1="16200" y1="34930" x2="16200" y2="34930"/>
                        <a14:foregroundMark x1="15800" y1="33733" x2="15800" y2="33733"/>
                        <a14:foregroundMark x1="13400" y1="29541" x2="13400" y2="29541"/>
                        <a14:foregroundMark x1="12400" y1="35529" x2="12400" y2="35529"/>
                        <a14:foregroundMark x1="13800" y1="39122" x2="13800" y2="39122"/>
                        <a14:foregroundMark x1="18000" y1="38922" x2="18000" y2="38922"/>
                        <a14:foregroundMark x1="18400" y1="30938" x2="18400" y2="30938"/>
                        <a14:foregroundMark x1="16400" y1="27545" x2="16400" y2="27545"/>
                        <a14:foregroundMark x1="19600" y1="30938" x2="19600" y2="30938"/>
                        <a14:foregroundMark x1="21800" y1="33333" x2="21800" y2="33333"/>
                        <a14:foregroundMark x1="19000" y1="25150" x2="19000" y2="25150"/>
                        <a14:foregroundMark x1="17200" y1="28543" x2="17200" y2="28543"/>
                        <a14:foregroundMark x1="19200" y1="26547" x2="19200" y2="26547"/>
                        <a14:foregroundMark x1="16800" y1="25349" x2="16800" y2="25349"/>
                        <a14:foregroundMark x1="20200" y1="20160" x2="20200" y2="20160"/>
                        <a14:foregroundMark x1="15800" y1="12176" x2="15800" y2="12176"/>
                        <a14:foregroundMark x1="16000" y1="17565" x2="16000" y2="17565"/>
                        <a14:foregroundMark x1="16600" y1="20958" x2="16600" y2="20958"/>
                        <a14:foregroundMark x1="22000" y1="22355" x2="22000" y2="22355"/>
                        <a14:foregroundMark x1="22000" y1="22355" x2="22000" y2="22355"/>
                        <a14:foregroundMark x1="22000" y1="22355" x2="22000" y2="22355"/>
                        <a14:foregroundMark x1="22200" y1="18563" x2="22200" y2="18563"/>
                        <a14:foregroundMark x1="20800" y1="14970" x2="20800" y2="14970"/>
                        <a14:foregroundMark x1="17600" y1="20359" x2="17600" y2="20359"/>
                        <a14:foregroundMark x1="19200" y1="11577" x2="19200" y2="11577"/>
                        <a14:foregroundMark x1="19000" y1="18363" x2="19000" y2="18363"/>
                        <a14:foregroundMark x1="20600" y1="21158" x2="20600" y2="21158"/>
                        <a14:foregroundMark x1="23200" y1="21158" x2="23200" y2="21158"/>
                        <a14:foregroundMark x1="37800" y1="13373" x2="37800" y2="13373"/>
                        <a14:foregroundMark x1="76000" y1="21357" x2="76000" y2="21357"/>
                        <a14:foregroundMark x1="80000" y1="12774" x2="80000" y2="12774"/>
                        <a14:foregroundMark x1="75400" y1="20160" x2="75400" y2="20160"/>
                        <a14:foregroundMark x1="79800" y1="20758" x2="79800" y2="20758"/>
                        <a14:foregroundMark x1="81600" y1="21158" x2="81600" y2="21158"/>
                        <a14:foregroundMark x1="81400" y1="13174" x2="81400" y2="13174"/>
                        <a14:foregroundMark x1="75200" y1="20359" x2="75200" y2="20359"/>
                        <a14:foregroundMark x1="70600" y1="18762" x2="70600" y2="18762"/>
                        <a14:foregroundMark x1="68400" y1="19760" x2="68400" y2="19760"/>
                        <a14:foregroundMark x1="71600" y1="22555" x2="71600" y2="22555"/>
                        <a14:foregroundMark x1="76200" y1="25349" x2="76200" y2="25349"/>
                        <a14:foregroundMark x1="74400" y1="29341" x2="74400" y2="29341"/>
                        <a14:foregroundMark x1="69400" y1="33733" x2="69400" y2="33733"/>
                        <a14:foregroundMark x1="69600" y1="32136" x2="69600" y2="32136"/>
                        <a14:foregroundMark x1="70200" y1="33733" x2="70200" y2="33733"/>
                        <a14:foregroundMark x1="68400" y1="38723" x2="68400" y2="38723"/>
                        <a14:foregroundMark x1="69800" y1="36327" x2="69800" y2="36327"/>
                        <a14:foregroundMark x1="75400" y1="29940" x2="75400" y2="29940"/>
                        <a14:foregroundMark x1="75600" y1="29142" x2="75600" y2="29142"/>
                        <a14:foregroundMark x1="72600" y1="28144" x2="72600" y2="28144"/>
                        <a14:foregroundMark x1="75400" y1="27944" x2="75400" y2="27944"/>
                        <a14:foregroundMark x1="78800" y1="29741" x2="78800" y2="29741"/>
                        <a14:foregroundMark x1="79400" y1="32735" x2="79400" y2="32735"/>
                        <a14:foregroundMark x1="78200" y1="35529" x2="78200" y2="35529"/>
                        <a14:foregroundMark x1="81200" y1="37126" x2="81200" y2="37126"/>
                        <a14:foregroundMark x1="73400" y1="38922" x2="73400" y2="38922"/>
                        <a14:foregroundMark x1="71000" y1="39521" x2="71000" y2="39521"/>
                        <a14:foregroundMark x1="78200" y1="39721" x2="78200" y2="39721"/>
                        <a14:foregroundMark x1="84200" y1="39521" x2="84200" y2="39521"/>
                        <a14:foregroundMark x1="80200" y1="29142" x2="80200" y2="29142"/>
                        <a14:foregroundMark x1="76600" y1="22754" x2="76600" y2="22754"/>
                        <a14:foregroundMark x1="73600" y1="17166" x2="73600" y2="17166"/>
                        <a14:foregroundMark x1="70200" y1="17166" x2="70200" y2="17166"/>
                        <a14:foregroundMark x1="71200" y1="21756" x2="71200" y2="21756"/>
                        <a14:foregroundMark x1="74000" y1="23752" x2="74000" y2="23752"/>
                        <a14:foregroundMark x1="73800" y1="25948" x2="73800" y2="25948"/>
                        <a14:foregroundMark x1="73000" y1="27944" x2="73000" y2="27944"/>
                        <a14:foregroundMark x1="77200" y1="27745" x2="77200" y2="27745"/>
                        <a14:foregroundMark x1="77000" y1="24351" x2="77000" y2="24351"/>
                        <a14:foregroundMark x1="77000" y1="19760" x2="77000" y2="19760"/>
                        <a14:foregroundMark x1="73200" y1="17365" x2="73200" y2="17365"/>
                        <a14:foregroundMark x1="80200" y1="32535" x2="80200" y2="32535"/>
                        <a14:foregroundMark x1="75200" y1="34331" x2="75200" y2="34331"/>
                        <a14:foregroundMark x1="74600" y1="37924" x2="74600" y2="37924"/>
                        <a14:foregroundMark x1="10800" y1="40120" x2="10800" y2="40120"/>
                        <a14:foregroundMark x1="68600" y1="40319" x2="68600" y2="40319"/>
                        <a14:foregroundMark x1="71800" y1="40719" x2="71800" y2="40719"/>
                      </a14:backgroundRemoval>
                    </a14:imgEffect>
                  </a14:imgLayer>
                </a14:imgProps>
              </a:ext>
            </a:extLst>
          </a:blip>
          <a:srcRect b="61983"/>
          <a:stretch/>
        </p:blipFill>
        <p:spPr>
          <a:xfrm>
            <a:off x="6216199" y="2922705"/>
            <a:ext cx="3239993" cy="1297602"/>
          </a:xfrm>
          <a:prstGeom prst="rect">
            <a:avLst/>
          </a:prstGeom>
        </p:spPr>
      </p:pic>
    </p:spTree>
    <p:extLst>
      <p:ext uri="{BB962C8B-B14F-4D97-AF65-F5344CB8AC3E}">
        <p14:creationId xmlns:p14="http://schemas.microsoft.com/office/powerpoint/2010/main" val="154648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3B9E49A8-28E9-9D4B-89F4-A8044D8D69BE}"/>
              </a:ext>
            </a:extLst>
          </p:cNvPr>
          <p:cNvSpPr/>
          <p:nvPr/>
        </p:nvSpPr>
        <p:spPr>
          <a:xfrm>
            <a:off x="939348" y="1686414"/>
            <a:ext cx="1899138" cy="2631464"/>
          </a:xfrm>
          <a:prstGeom prst="rect">
            <a:avLst/>
          </a:prstGeom>
          <a:solidFill>
            <a:schemeClr val="tx1">
              <a:lumMod val="50000"/>
              <a:lumOff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a:solidFill>
                <a:prstClr val="white"/>
              </a:solidFill>
              <a:latin typeface="等线" panose="020F0502020204030204"/>
              <a:ea typeface="等线" panose="02010600030101010101" pitchFamily="2" charset="-122"/>
            </a:endParaRPr>
          </a:p>
        </p:txBody>
      </p:sp>
      <p:sp>
        <p:nvSpPr>
          <p:cNvPr id="2" name="标题 1">
            <a:extLst>
              <a:ext uri="{FF2B5EF4-FFF2-40B4-BE49-F238E27FC236}">
                <a16:creationId xmlns:a16="http://schemas.microsoft.com/office/drawing/2014/main" id="{2E8543B3-99F7-FA46-91EA-F31E3C8B6471}"/>
              </a:ext>
            </a:extLst>
          </p:cNvPr>
          <p:cNvSpPr>
            <a:spLocks noGrp="1"/>
          </p:cNvSpPr>
          <p:nvPr>
            <p:ph type="title"/>
          </p:nvPr>
        </p:nvSpPr>
        <p:spPr/>
        <p:txBody>
          <a:bodyPr>
            <a:normAutofit/>
          </a:bodyPr>
          <a:lstStyle/>
          <a:p>
            <a:r>
              <a:rPr kumimoji="1" lang="en-US" altLang="zh-CN" sz="2700" b="1" dirty="0">
                <a:solidFill>
                  <a:srgbClr val="D4432D"/>
                </a:solidFill>
                <a:latin typeface="Georgia" panose="02040502050405020303" pitchFamily="18" charset="0"/>
              </a:rPr>
              <a:t>2.1 Text for the Lesson</a:t>
            </a:r>
            <a:endParaRPr kumimoji="1" lang="zh-CN" altLang="en-US" sz="2700" b="1" dirty="0">
              <a:solidFill>
                <a:srgbClr val="D4432D"/>
              </a:solidFill>
              <a:latin typeface="Georgia" panose="02040502050405020303" pitchFamily="18" charset="0"/>
            </a:endParaRPr>
          </a:p>
        </p:txBody>
      </p:sp>
      <p:pic>
        <p:nvPicPr>
          <p:cNvPr id="5" name="内容占位符 4" descr="图片包含 游戏机&#10;&#10;描述已自动生成">
            <a:extLst>
              <a:ext uri="{FF2B5EF4-FFF2-40B4-BE49-F238E27FC236}">
                <a16:creationId xmlns:a16="http://schemas.microsoft.com/office/drawing/2014/main" id="{26B6ACAB-BF92-374F-9F03-995431786ACA}"/>
              </a:ext>
            </a:extLst>
          </p:cNvPr>
          <p:cNvPicPr>
            <a:picLocks noGrp="1" noChangeAspect="1"/>
          </p:cNvPicPr>
          <p:nvPr>
            <p:ph idx="1"/>
          </p:nvPr>
        </p:nvPicPr>
        <p:blipFill rotWithShape="1">
          <a:blip r:embed="rId2"/>
          <a:srcRect l="14759" r="13203" b="2775"/>
          <a:stretch/>
        </p:blipFill>
        <p:spPr>
          <a:xfrm>
            <a:off x="668795" y="1400024"/>
            <a:ext cx="2032202" cy="2768601"/>
          </a:xfrm>
        </p:spPr>
      </p:pic>
      <p:sp>
        <p:nvSpPr>
          <p:cNvPr id="6" name="矩形 5">
            <a:extLst>
              <a:ext uri="{FF2B5EF4-FFF2-40B4-BE49-F238E27FC236}">
                <a16:creationId xmlns:a16="http://schemas.microsoft.com/office/drawing/2014/main" id="{8543A0CB-AA99-E142-8466-02BF83281B86}"/>
              </a:ext>
            </a:extLst>
          </p:cNvPr>
          <p:cNvSpPr/>
          <p:nvPr/>
        </p:nvSpPr>
        <p:spPr>
          <a:xfrm>
            <a:off x="3196555" y="1348807"/>
            <a:ext cx="3703258" cy="392415"/>
          </a:xfrm>
          <a:prstGeom prst="rect">
            <a:avLst/>
          </a:prstGeom>
        </p:spPr>
        <p:txBody>
          <a:bodyPr wrap="none">
            <a:spAutoFit/>
          </a:bodyPr>
          <a:lstStyle/>
          <a:p>
            <a:pPr defTabSz="685800"/>
            <a:r>
              <a:rPr lang="en-US" altLang="zh-CN" sz="1950" b="1" dirty="0">
                <a:solidFill>
                  <a:srgbClr val="FFC000">
                    <a:lumMod val="50000"/>
                  </a:srgbClr>
                </a:solidFill>
                <a:latin typeface="Georgia" panose="02040502050405020303" pitchFamily="18" charset="0"/>
                <a:ea typeface="DengXian" panose="02010600030101010101" pitchFamily="2" charset="-122"/>
              </a:rPr>
              <a:t>Unit 5 Why Culture Counts</a:t>
            </a:r>
            <a:r>
              <a:rPr lang="zh-CN" altLang="zh-CN" sz="1950" b="1" dirty="0">
                <a:solidFill>
                  <a:srgbClr val="FFC000">
                    <a:lumMod val="50000"/>
                  </a:srgbClr>
                </a:solidFill>
                <a:latin typeface="Georgia" panose="02040502050405020303" pitchFamily="18" charset="0"/>
                <a:ea typeface="等线" panose="02010600030101010101" pitchFamily="2" charset="-122"/>
              </a:rPr>
              <a:t> </a:t>
            </a:r>
            <a:endParaRPr lang="zh-CN" altLang="en-US" sz="1950" b="1" dirty="0">
              <a:solidFill>
                <a:srgbClr val="FFC000">
                  <a:lumMod val="50000"/>
                </a:srgbClr>
              </a:solidFill>
              <a:latin typeface="Georgia" panose="02040502050405020303" pitchFamily="18" charset="0"/>
              <a:ea typeface="等线" panose="02010600030101010101" pitchFamily="2" charset="-122"/>
            </a:endParaRPr>
          </a:p>
        </p:txBody>
      </p:sp>
      <p:sp>
        <p:nvSpPr>
          <p:cNvPr id="7" name="矩形 6">
            <a:extLst>
              <a:ext uri="{FF2B5EF4-FFF2-40B4-BE49-F238E27FC236}">
                <a16:creationId xmlns:a16="http://schemas.microsoft.com/office/drawing/2014/main" id="{5567F4E2-D260-1949-B79F-D56628C9025D}"/>
              </a:ext>
            </a:extLst>
          </p:cNvPr>
          <p:cNvSpPr/>
          <p:nvPr/>
        </p:nvSpPr>
        <p:spPr>
          <a:xfrm>
            <a:off x="3196556" y="1845805"/>
            <a:ext cx="5556677" cy="1200329"/>
          </a:xfrm>
          <a:prstGeom prst="rect">
            <a:avLst/>
          </a:prstGeom>
          <a:noFill/>
          <a:effectLst/>
        </p:spPr>
        <p:txBody>
          <a:bodyPr wrap="square">
            <a:spAutoFit/>
          </a:bodyPr>
          <a:lstStyle/>
          <a:p>
            <a:pPr marL="257175" indent="-257175" defTabSz="685800">
              <a:buFont typeface="Wingdings" pitchFamily="2" charset="2"/>
              <a:buChar char="Ø"/>
            </a:pPr>
            <a:r>
              <a:rPr lang="en-US" altLang="zh-CN" dirty="0">
                <a:solidFill>
                  <a:prstClr val="black">
                    <a:lumMod val="85000"/>
                    <a:lumOff val="15000"/>
                  </a:prstClr>
                </a:solidFill>
                <a:latin typeface="Times New Roman" panose="02020603050405020304" pitchFamily="18" charset="0"/>
                <a:ea typeface="等线" panose="02010600030101010101" pitchFamily="2" charset="-122"/>
                <a:cs typeface="Times New Roman" panose="02020603050405020304" pitchFamily="18" charset="0"/>
              </a:rPr>
              <a:t>narrates from the perspective of a second-generation Chinese American</a:t>
            </a:r>
            <a:r>
              <a:rPr lang="zh-CN" altLang="zh-CN" dirty="0">
                <a:solidFill>
                  <a:prstClr val="black">
                    <a:lumMod val="85000"/>
                    <a:lumOff val="15000"/>
                  </a:prstClr>
                </a:solidFill>
                <a:latin typeface="Times New Roman" panose="02020603050405020304" pitchFamily="18" charset="0"/>
                <a:ea typeface="等线" panose="02010600030101010101" pitchFamily="2" charset="-122"/>
                <a:cs typeface="Times New Roman" panose="02020603050405020304" pitchFamily="18" charset="0"/>
              </a:rPr>
              <a:t> </a:t>
            </a:r>
            <a:endParaRPr lang="en-US" altLang="zh-CN" dirty="0">
              <a:solidFill>
                <a:prstClr val="black">
                  <a:lumMod val="85000"/>
                  <a:lumOff val="15000"/>
                </a:prstClr>
              </a:solidFill>
              <a:latin typeface="Times New Roman" panose="02020603050405020304" pitchFamily="18" charset="0"/>
              <a:ea typeface="等线" panose="02010600030101010101" pitchFamily="2" charset="-122"/>
              <a:cs typeface="Times New Roman" panose="02020603050405020304" pitchFamily="18" charset="0"/>
            </a:endParaRPr>
          </a:p>
          <a:p>
            <a:pPr marL="257175" indent="-257175" defTabSz="685800">
              <a:buFont typeface="Wingdings" pitchFamily="2" charset="2"/>
              <a:buChar char="Ø"/>
            </a:pPr>
            <a:r>
              <a:rPr lang="en-US" altLang="zh-CN" dirty="0">
                <a:solidFill>
                  <a:prstClr val="black">
                    <a:lumMod val="85000"/>
                    <a:lumOff val="15000"/>
                  </a:prstClr>
                </a:solidFill>
                <a:latin typeface="Times New Roman" panose="02020603050405020304" pitchFamily="18" charset="0"/>
                <a:ea typeface="等线" panose="02010600030101010101" pitchFamily="2" charset="-122"/>
                <a:cs typeface="Times New Roman" panose="02020603050405020304" pitchFamily="18" charset="0"/>
              </a:rPr>
              <a:t>features vivid  </a:t>
            </a:r>
            <a:r>
              <a:rPr lang="en-US" altLang="zh-CN" dirty="0">
                <a:solidFill>
                  <a:prstClr val="black">
                    <a:lumMod val="75000"/>
                    <a:lumOff val="25000"/>
                  </a:prstClr>
                </a:solidFill>
                <a:latin typeface="Times New Roman" panose="02020603050405020304" pitchFamily="18" charset="0"/>
                <a:ea typeface="等线" panose="02010600030101010101" pitchFamily="2" charset="-122"/>
                <a:cs typeface="Times New Roman" panose="02020603050405020304" pitchFamily="18" charset="0"/>
              </a:rPr>
              <a:t>dialogues</a:t>
            </a:r>
          </a:p>
          <a:p>
            <a:pPr marL="257175" indent="-257175" defTabSz="685800">
              <a:buFont typeface="Wingdings" pitchFamily="2" charset="2"/>
              <a:buChar char="Ø"/>
            </a:pPr>
            <a:r>
              <a:rPr lang="en-US" altLang="zh-CN" dirty="0">
                <a:solidFill>
                  <a:prstClr val="black">
                    <a:lumMod val="85000"/>
                    <a:lumOff val="15000"/>
                  </a:prstClr>
                </a:solidFill>
                <a:latin typeface="Times New Roman" panose="02020603050405020304" pitchFamily="18" charset="0"/>
                <a:ea typeface="等线" panose="02010600030101010101" pitchFamily="2" charset="-122"/>
                <a:cs typeface="Times New Roman" panose="02020603050405020304" pitchFamily="18" charset="0"/>
              </a:rPr>
              <a:t>reveals the stereotypes of Chinese culture</a:t>
            </a:r>
          </a:p>
        </p:txBody>
      </p:sp>
      <p:sp>
        <p:nvSpPr>
          <p:cNvPr id="4" name="文本框 3">
            <a:extLst>
              <a:ext uri="{FF2B5EF4-FFF2-40B4-BE49-F238E27FC236}">
                <a16:creationId xmlns:a16="http://schemas.microsoft.com/office/drawing/2014/main" id="{81D79358-389C-6A41-9228-2F0BA6D8D88C}"/>
              </a:ext>
            </a:extLst>
          </p:cNvPr>
          <p:cNvSpPr txBox="1"/>
          <p:nvPr/>
        </p:nvSpPr>
        <p:spPr>
          <a:xfrm>
            <a:off x="3292404" y="3150715"/>
            <a:ext cx="3786017" cy="923330"/>
          </a:xfrm>
          <a:prstGeom prst="rect">
            <a:avLst/>
          </a:prstGeom>
          <a:solidFill>
            <a:schemeClr val="accent4">
              <a:lumMod val="60000"/>
              <a:lumOff val="40000"/>
            </a:schemeClr>
          </a:solidFill>
          <a:effectLst>
            <a:outerShdw blurRad="50800" dist="38100" dir="8100000" algn="tr" rotWithShape="0">
              <a:prstClr val="black">
                <a:alpha val="40000"/>
              </a:prstClr>
            </a:outerShdw>
          </a:effectLst>
        </p:spPr>
        <p:txBody>
          <a:bodyPr wrap="square" rtlCol="0">
            <a:spAutoFit/>
          </a:bodyPr>
          <a:lstStyle/>
          <a:p>
            <a:pPr defTabSz="685800"/>
            <a:r>
              <a:rPr lang="en-US" altLang="zh-CN"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1. train writing skills</a:t>
            </a:r>
          </a:p>
          <a:p>
            <a:pPr defTabSz="685800"/>
            <a:r>
              <a:rPr lang="en-US" altLang="zh-CN"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2. improve intercultural awareness </a:t>
            </a:r>
          </a:p>
          <a:p>
            <a:pPr defTabSz="685800"/>
            <a:r>
              <a:rPr lang="en-US" altLang="zh-CN"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3. strengthen cultural confidence</a:t>
            </a:r>
            <a:r>
              <a:rPr lang="zh-CN" altLang="zh-CN"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rPr>
              <a:t> </a:t>
            </a:r>
            <a:endParaRPr kumimoji="1" lang="zh-CN" altLang="en-US" b="1" dirty="0">
              <a:solidFill>
                <a:srgbClr val="ED7D31">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916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cdf4cffd-a6af-485d-a057-2ed614317666}"/>
</p:tagLst>
</file>

<file path=ppt/tags/tag2.xml><?xml version="1.0" encoding="utf-8"?>
<p:tagLst xmlns:a="http://schemas.openxmlformats.org/drawingml/2006/main" xmlns:r="http://schemas.openxmlformats.org/officeDocument/2006/relationships" xmlns:p="http://schemas.openxmlformats.org/presentationml/2006/main">
  <p:tag name="REFSHAPE" val="507288900"/>
  <p:tag name="KSO_WM_UNIT_PLACING_PICTURE_USER_VIEWPORT" val="{&quot;height&quot;:6225,&quot;width&quot;:110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1490</TotalTime>
  <Words>1237</Words>
  <Application>Microsoft Macintosh PowerPoint</Application>
  <PresentationFormat>全屏显示(16:9)</PresentationFormat>
  <Paragraphs>204</Paragraphs>
  <Slides>40</Slides>
  <Notes>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40</vt:i4>
      </vt:variant>
    </vt:vector>
  </HeadingPairs>
  <TitlesOfParts>
    <vt:vector size="52" baseType="lpstr">
      <vt:lpstr>等线</vt:lpstr>
      <vt:lpstr>等线 Light</vt:lpstr>
      <vt:lpstr>楷体</vt:lpstr>
      <vt:lpstr>SimSun</vt:lpstr>
      <vt:lpstr>微软雅黑</vt:lpstr>
      <vt:lpstr>Arial</vt:lpstr>
      <vt:lpstr>Calibri</vt:lpstr>
      <vt:lpstr>Georgia</vt:lpstr>
      <vt:lpstr>Times New Roman</vt:lpstr>
      <vt:lpstr>Wingdings</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Integrating Language Training &amp; Moral Education </vt:lpstr>
      <vt:lpstr>2.1 Text for the Lesson</vt:lpstr>
      <vt:lpstr>2.2 Objectives for the Lesson</vt:lpstr>
      <vt:lpstr>2.3 Plan for the Lesson</vt:lpstr>
      <vt:lpstr>Session 2 Demo Session:</vt:lpstr>
      <vt:lpstr>3. Highlights and Innovations</vt:lpstr>
      <vt:lpstr>References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Fleshing out Dialogues</vt:lpstr>
      <vt:lpstr>What dialogues should we use?</vt:lpstr>
      <vt:lpstr>What is the purpose  of the dialogue?</vt:lpstr>
      <vt:lpstr>A dialogue from the text (Para. 5-7 )     </vt:lpstr>
      <vt:lpstr>PowerPoint 演示文稿</vt:lpstr>
      <vt:lpstr>A dialogue from the text (Para. 5-7 )     </vt:lpstr>
      <vt:lpstr>PowerPoint 演示文稿</vt:lpstr>
      <vt:lpstr>A stereotype is a double-edged sword.</vt:lpstr>
      <vt:lpstr>PowerPoint 演示文稿</vt:lpstr>
      <vt:lpstr>PowerPoint 演示文稿</vt:lpstr>
      <vt:lpstr>PowerPoint 演示文稿</vt:lpstr>
      <vt:lpstr>PowerPoint 演示文稿</vt:lpstr>
      <vt:lpstr>PowerPoint 演示文稿</vt:lpstr>
      <vt:lpstr>Let’s transcend stereotypes. Let’s take the initiative to seek dialogues.</vt:lpstr>
      <vt:lpstr>PowerPoint 演示文稿</vt:lpstr>
      <vt:lpstr>PowerPoint 演示文稿</vt:lpstr>
      <vt:lpstr>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9055</dc:creator>
  <cp:lastModifiedBy>9055</cp:lastModifiedBy>
  <cp:revision>446</cp:revision>
  <dcterms:created xsi:type="dcterms:W3CDTF">2020-05-06T14:49:00Z</dcterms:created>
  <dcterms:modified xsi:type="dcterms:W3CDTF">2020-07-31T13:44:44Z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