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4"/>
    <p:sldId id="256" r:id="rId15"/>
    <p:sldId id="271" r:id="rId16"/>
    <p:sldId id="297" r:id="rId17"/>
    <p:sldId id="261" r:id="rId18"/>
    <p:sldId id="263" r:id="rId19"/>
    <p:sldId id="272" r:id="rId20"/>
    <p:sldId id="298" r:id="rId21"/>
    <p:sldId id="265" r:id="rId22"/>
    <p:sldId id="273" r:id="rId23"/>
    <p:sldId id="275" r:id="rId24"/>
    <p:sldId id="276" r:id="rId25"/>
    <p:sldId id="299" r:id="rId26"/>
    <p:sldId id="278" r:id="rId27"/>
    <p:sldId id="279" r:id="rId28"/>
    <p:sldId id="284" r:id="rId29"/>
    <p:sldId id="282" r:id="rId30"/>
    <p:sldId id="285" r:id="rId31"/>
    <p:sldId id="287" r:id="rId32"/>
    <p:sldId id="286" r:id="rId33"/>
    <p:sldId id="296" r:id="rId34"/>
    <p:sldId id="288" r:id="rId35"/>
    <p:sldId id="289" r:id="rId36"/>
    <p:sldId id="290" r:id="rId37"/>
    <p:sldId id="295" r:id="rId38"/>
    <p:sldId id="291" r:id="rId39"/>
    <p:sldId id="257" r:id="rId40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111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FFB10-FE8B-441D-BEAE-7FC9EBEC67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D1566-A450-4B20-B612-2921A31E53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964F-CB04-4C40-97CC-7C70D5C5F9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http://meihua.docer.com/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A90D33F4-95DD-480B-A967-2CB6E72FCD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232" y="0"/>
              <a:ext cx="7446768" cy="51435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897"/>
            <a:stretch>
              <a:fillRect/>
            </a:stretch>
          </p:blipFill>
          <p:spPr>
            <a:xfrm>
              <a:off x="0" y="0"/>
              <a:ext cx="4624627" cy="5143500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360" y="1854680"/>
            <a:ext cx="8464553" cy="1501155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4000" b="1" i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7360" y="3479588"/>
            <a:ext cx="8464553" cy="42336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786743"/>
            <a:ext cx="10515600" cy="1070339"/>
          </a:xfrm>
        </p:spPr>
        <p:txBody>
          <a:bodyPr anchor="b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8840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094" y="0"/>
              <a:ext cx="7038906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710"/>
            <a:stretch>
              <a:fillRect/>
            </a:stretch>
          </p:blipFill>
          <p:spPr>
            <a:xfrm>
              <a:off x="0" y="0"/>
              <a:ext cx="4032570" cy="5143500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748" y="1173193"/>
            <a:ext cx="10680337" cy="518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5C8167C7-D984-4CFB-A965-D423E3B059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E984FD9-0AAF-43E2-9FBB-B5FC94E54963}" type="slidenum">
              <a:rPr lang="zh-CN" altLang="en-US" smtClean="0"/>
            </a:fld>
            <a:endParaRPr lang="zh-CN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748" y="368208"/>
            <a:ext cx="10680337" cy="601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8945" indent="-363220" algn="l" defTabSz="914400" rtl="0" eaLnBrk="1" latinLnBrk="0" hangingPunct="1">
        <a:lnSpc>
          <a:spcPct val="90000"/>
        </a:lnSpc>
        <a:spcBef>
          <a:spcPts val="1800"/>
        </a:spcBef>
        <a:buClr>
          <a:schemeClr val="accent6"/>
        </a:buClr>
        <a:buSzPct val="100000"/>
        <a:buFontTx/>
        <a:buBlip>
          <a:blip r:embed="rId13"/>
        </a:buBlip>
        <a:defRPr sz="2665" kern="1200">
          <a:solidFill>
            <a:schemeClr val="tx1"/>
          </a:solidFill>
          <a:latin typeface="+mn-lt"/>
          <a:ea typeface="+mn-ea"/>
          <a:cs typeface="+mn-cs"/>
        </a:defRPr>
      </a:lvl1pPr>
      <a:lvl2pPr marL="448945" indent="-448945" algn="l" defTabSz="914400" rtl="0" eaLnBrk="1" latinLnBrk="0" hangingPunct="1">
        <a:lnSpc>
          <a:spcPct val="130000"/>
        </a:lnSpc>
        <a:spcBef>
          <a:spcPts val="0"/>
        </a:spcBef>
        <a:buFont typeface="Calibri" panose="020F0502020204030204" pitchFamily="34" charset="0"/>
        <a:buChar char=" "/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4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11.jpe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8" Type="http://schemas.openxmlformats.org/officeDocument/2006/relationships/slideLayout" Target="../slideLayouts/slideLayout6.xml"/><Relationship Id="rId17" Type="http://schemas.openxmlformats.org/officeDocument/2006/relationships/tags" Target="../tags/tag24.xml"/><Relationship Id="rId16" Type="http://schemas.microsoft.com/office/2007/relationships/media" Target="../media/media3.m4a"/><Relationship Id="rId15" Type="http://schemas.openxmlformats.org/officeDocument/2006/relationships/audio" Target="../media/media3.m4a"/><Relationship Id="rId14" Type="http://schemas.openxmlformats.org/officeDocument/2006/relationships/image" Target="../media/image13.png"/><Relationship Id="rId13" Type="http://schemas.microsoft.com/office/2007/relationships/media" Target="../media/media2.m4a"/><Relationship Id="rId12" Type="http://schemas.openxmlformats.org/officeDocument/2006/relationships/audio" Target="../media/media2.m4a"/><Relationship Id="rId11" Type="http://schemas.openxmlformats.org/officeDocument/2006/relationships/tags" Target="../tags/tag23.xml"/><Relationship Id="rId10" Type="http://schemas.openxmlformats.org/officeDocument/2006/relationships/image" Target="../media/image12.jpeg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33.xml"/><Relationship Id="rId5" Type="http://schemas.openxmlformats.org/officeDocument/2006/relationships/image" Target="../media/image15.jpe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14.jpeg"/><Relationship Id="rId1" Type="http://schemas.openxmlformats.org/officeDocument/2006/relationships/tags" Target="../tags/tag3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5.xml"/><Relationship Id="rId2" Type="http://schemas.openxmlformats.org/officeDocument/2006/relationships/image" Target="../media/image16.png"/><Relationship Id="rId1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39.xml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tags" Target="../tags/tag3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41.xml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tags" Target="../tags/tag4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tags" Target="../tags/tag4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45.xml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tags" Target="../tags/tag4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6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48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tags" Target="../tags/tag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60.xml"/><Relationship Id="rId11" Type="http://schemas.openxmlformats.org/officeDocument/2006/relationships/image" Target="../media/image35.jpeg"/><Relationship Id="rId10" Type="http://schemas.openxmlformats.org/officeDocument/2006/relationships/tags" Target="../tags/tag59.xml"/><Relationship Id="rId1" Type="http://schemas.openxmlformats.org/officeDocument/2006/relationships/tags" Target="../tags/tag50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67.xml"/><Relationship Id="rId2" Type="http://schemas.openxmlformats.org/officeDocument/2006/relationships/image" Target="../media/image36.png"/><Relationship Id="rId1" Type="http://schemas.openxmlformats.org/officeDocument/2006/relationships/tags" Target="../tags/tag66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../media/image37.png"/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8" Type="http://schemas.openxmlformats.org/officeDocument/2006/relationships/slideLayout" Target="../slideLayouts/slideLayout6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70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85.xml"/><Relationship Id="rId4" Type="http://schemas.openxmlformats.org/officeDocument/2006/relationships/image" Target="../media/image38.png"/><Relationship Id="rId3" Type="http://schemas.microsoft.com/office/2007/relationships/media" Target="../media/media5.mp4"/><Relationship Id="rId2" Type="http://schemas.openxmlformats.org/officeDocument/2006/relationships/video" Target="NULL" TargetMode="External"/><Relationship Id="rId1" Type="http://schemas.openxmlformats.org/officeDocument/2006/relationships/tags" Target="../tags/tag84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tags" Target="../tags/tag8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package" Target="../embeddings/Document1.docx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English Debate</a:t>
            </a:r>
            <a:endParaRPr kumimoji="1" lang="zh-CN" altLang="en-US" dirty="0"/>
          </a:p>
        </p:txBody>
      </p:sp>
      <p:pic>
        <p:nvPicPr>
          <p:cNvPr id="4" name="图片 3" descr="timg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4" y="0"/>
            <a:ext cx="9144471" cy="68583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5215" y="303530"/>
            <a:ext cx="7582535" cy="702310"/>
          </a:xfrm>
        </p:spPr>
        <p:txBody>
          <a:bodyPr/>
          <a:lstStyle/>
          <a:p>
            <a:r>
              <a:rPr kumimoji="1" lang="en-US" altLang="zh-CN" dirty="0"/>
              <a:t>Enabling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/>
        </p:nvCxnSpPr>
        <p:spPr>
          <a:xfrm>
            <a:off x="2239620" y="1357544"/>
            <a:ext cx="8116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414771" y="1448429"/>
            <a:ext cx="19628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    </a:t>
            </a:r>
            <a:r>
              <a:rPr kumimoji="1" lang="en-US" altLang="zh-CN" sz="3200" b="1" dirty="0"/>
              <a:t>  Steps</a:t>
            </a:r>
            <a:endParaRPr kumimoji="1" lang="zh-CN" altLang="en-US" sz="32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7169785" y="1468755"/>
            <a:ext cx="3407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/>
              <a:t>Requirements</a:t>
            </a:r>
            <a:endParaRPr kumimoji="1" lang="zh-CN" altLang="en-US" sz="32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355081" y="2136111"/>
            <a:ext cx="3787104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kumimoji="1" lang="en-US" altLang="zh-CN" sz="1800" dirty="0"/>
              <a:t>Teacher divides a large productive task into several mini-tasks</a:t>
            </a:r>
            <a:endParaRPr kumimoji="1" lang="en-US" altLang="zh-CN" sz="1800" dirty="0"/>
          </a:p>
          <a:p>
            <a:pPr marL="342900" indent="-342900">
              <a:buFontTx/>
              <a:buAutoNum type="arabicPeriod"/>
            </a:pPr>
            <a:endParaRPr kumimoji="1" lang="en-US" altLang="zh-CN" sz="1800" dirty="0"/>
          </a:p>
          <a:p>
            <a:pPr marL="342900" indent="-342900">
              <a:buFontTx/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r>
              <a:rPr kumimoji="1" lang="en-US" altLang="zh-CN" sz="1800" dirty="0"/>
              <a:t>Teacher provides selective materials accordingly</a:t>
            </a: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FontTx/>
              <a:buAutoNum type="arabicPeriod"/>
            </a:pPr>
            <a:r>
              <a:rPr kumimoji="1" lang="en-US" altLang="zh-CN" sz="1800" dirty="0"/>
              <a:t>Students practice a task once they finish their selective learning</a:t>
            </a:r>
            <a:endParaRPr kumimoji="1" lang="en-US" altLang="zh-CN" sz="1800" dirty="0"/>
          </a:p>
          <a:p>
            <a:pPr marL="342900" indent="-342900">
              <a:buFontTx/>
              <a:buAutoNum type="arabicPeriod"/>
            </a:pPr>
            <a:endParaRPr kumimoji="1" lang="en-US" altLang="zh-CN" sz="1800" dirty="0"/>
          </a:p>
          <a:p>
            <a:pPr marL="342900" indent="-342900">
              <a:buFontTx/>
              <a:buAutoNum type="arabicPeriod"/>
            </a:pPr>
            <a:endParaRPr kumimoji="1" lang="zh-CN" altLang="en-US" sz="1800" dirty="0"/>
          </a:p>
          <a:p>
            <a:pPr marL="342900" indent="-342900">
              <a:buAutoNum type="arabicPeriod"/>
            </a:pPr>
            <a:r>
              <a:rPr kumimoji="1" lang="en-US" altLang="zh-CN" sz="1800" dirty="0"/>
              <a:t>Teacher gives guidance and checks learning outcomes</a:t>
            </a:r>
            <a:endParaRPr kumimoji="1" lang="en-US" altLang="zh-CN" sz="1800" dirty="0"/>
          </a:p>
          <a:p>
            <a:endParaRPr kumimoji="1" lang="en-US" altLang="zh-CN" sz="1800" dirty="0"/>
          </a:p>
        </p:txBody>
      </p:sp>
      <p:sp>
        <p:nvSpPr>
          <p:cNvPr id="9" name="文本框 8"/>
          <p:cNvSpPr txBox="1"/>
          <p:nvPr/>
        </p:nvSpPr>
        <p:spPr>
          <a:xfrm>
            <a:off x="7169782" y="2032197"/>
            <a:ext cx="3186711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Students are able to describe the logical links between mini-tasks 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r>
              <a:rPr kumimoji="1" lang="en-US" altLang="zh-CN" sz="1800" dirty="0"/>
              <a:t>Students are able to understand the links between segments of given materials and each mini-tasks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endParaRPr kumimoji="1" lang="en-US" altLang="zh-CN" sz="1800" dirty="0"/>
          </a:p>
          <a:p>
            <a:r>
              <a:rPr kumimoji="1" lang="en-US" altLang="zh-CN" sz="1800" dirty="0"/>
              <a:t>Enable students to select relevant ideas, language pattern, or discourse structure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r>
              <a:rPr kumimoji="1" lang="en-US" altLang="zh-CN" sz="1800" dirty="0"/>
              <a:t>Students  use what they have learnt to accomplish their task</a:t>
            </a:r>
            <a:endParaRPr kumimoji="1" lang="en-US" altLang="zh-CN" sz="1800" dirty="0"/>
          </a:p>
        </p:txBody>
      </p:sp>
      <p:cxnSp>
        <p:nvCxnSpPr>
          <p:cNvPr id="10" name="直线连接符 9"/>
          <p:cNvCxnSpPr/>
          <p:nvPr/>
        </p:nvCxnSpPr>
        <p:spPr>
          <a:xfrm>
            <a:off x="2239620" y="1514842"/>
            <a:ext cx="8116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2239620" y="1930439"/>
            <a:ext cx="8116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Assessing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/>
        </p:nvCxnSpPr>
        <p:spPr>
          <a:xfrm>
            <a:off x="2239620" y="1674177"/>
            <a:ext cx="8116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355081" y="1757400"/>
            <a:ext cx="19628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    </a:t>
            </a:r>
            <a:r>
              <a:rPr kumimoji="1" lang="en-US" altLang="zh-CN" sz="3200" b="1" dirty="0"/>
              <a:t>  Steps</a:t>
            </a:r>
            <a:endParaRPr kumimoji="1" lang="zh-CN" altLang="en-US" sz="32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7169782" y="1791947"/>
            <a:ext cx="2320756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/>
              <a:t>Requirements</a:t>
            </a:r>
            <a:endParaRPr kumimoji="1" lang="zh-CN" altLang="en-US" sz="32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355081" y="2505493"/>
            <a:ext cx="3787104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kumimoji="1" lang="en-US" altLang="zh-CN" sz="1800" dirty="0"/>
              <a:t>Self-assessment</a:t>
            </a:r>
            <a:endParaRPr kumimoji="1" lang="en-US" altLang="zh-CN" sz="1800" dirty="0"/>
          </a:p>
          <a:p>
            <a:pPr marL="342900" indent="-342900">
              <a:buFontTx/>
              <a:buAutoNum type="arabicPeriod"/>
            </a:pPr>
            <a:endParaRPr kumimoji="1" lang="en-US" altLang="zh-CN" sz="1800" dirty="0"/>
          </a:p>
          <a:p>
            <a:pPr marL="342900" indent="-342900">
              <a:buFontTx/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r>
              <a:rPr kumimoji="1" lang="en-US" altLang="zh-CN" sz="1800" dirty="0"/>
              <a:t>Teacher gives criteria and guidance to evaluate</a:t>
            </a: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FontTx/>
              <a:buAutoNum type="arabicPeriod"/>
            </a:pPr>
            <a:r>
              <a:rPr kumimoji="1" lang="en-US" altLang="zh-CN" sz="1800" dirty="0"/>
              <a:t>Students submit their products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pPr marL="342900" indent="-342900">
              <a:buFontTx/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r>
              <a:rPr kumimoji="1" lang="en-US" altLang="zh-CN" sz="1800" dirty="0"/>
              <a:t>Students give a peer review before next class</a:t>
            </a: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r>
              <a:rPr kumimoji="1" lang="en-US" altLang="zh-CN" sz="1800" dirty="0"/>
              <a:t>Teacher select typical products and evaluate collaboratively with students in next class</a:t>
            </a:r>
            <a:endParaRPr kumimoji="1" lang="en-US" altLang="zh-CN" sz="1800" dirty="0"/>
          </a:p>
          <a:p>
            <a:endParaRPr kumimoji="1" lang="en-US" altLang="zh-CN" sz="1800" dirty="0"/>
          </a:p>
        </p:txBody>
      </p:sp>
      <p:sp>
        <p:nvSpPr>
          <p:cNvPr id="9" name="文本框 8"/>
          <p:cNvSpPr txBox="1"/>
          <p:nvPr/>
        </p:nvSpPr>
        <p:spPr>
          <a:xfrm>
            <a:off x="7169782" y="2413125"/>
            <a:ext cx="30412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Students are able to check how do they learn in class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r>
              <a:rPr kumimoji="1" lang="en-US" altLang="zh-CN" sz="1800" dirty="0"/>
              <a:t>Make criteria clearly and easy to check by students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r>
              <a:rPr kumimoji="1" lang="en-US" altLang="zh-CN" sz="1800" dirty="0"/>
              <a:t>Submit products with required format before deadline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r>
              <a:rPr kumimoji="1" lang="en-US" altLang="zh-CN" sz="1800" dirty="0"/>
              <a:t>Each student grades two products 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r>
              <a:rPr kumimoji="1" lang="en-US" altLang="zh-CN" sz="1800" dirty="0"/>
              <a:t>Teacher needs to prepare detailed evaluation of all students.</a:t>
            </a:r>
            <a:endParaRPr kumimoji="1" lang="en-US" altLang="zh-CN" sz="1800" dirty="0"/>
          </a:p>
        </p:txBody>
      </p:sp>
      <p:cxnSp>
        <p:nvCxnSpPr>
          <p:cNvPr id="10" name="直线连接符 9"/>
          <p:cNvCxnSpPr/>
          <p:nvPr/>
        </p:nvCxnSpPr>
        <p:spPr>
          <a:xfrm>
            <a:off x="2239620" y="1826585"/>
            <a:ext cx="8116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2239620" y="2219089"/>
            <a:ext cx="8116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Ad Hominem Fallacy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Debate in English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307"/>
            <a:ext cx="12192547" cy="6857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3395664" y="2249488"/>
            <a:ext cx="54578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3395664" y="4179888"/>
            <a:ext cx="54578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95663" y="2484439"/>
            <a:ext cx="1814512" cy="14620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1500" spc="-5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spc="-5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3" name="文本框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14964" y="2249488"/>
            <a:ext cx="34385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zh-CN" sz="6600" b="1" dirty="0" err="1">
                <a:latin typeface="+mn-lt"/>
                <a:ea typeface="+mn-ea"/>
              </a:rPr>
              <a:t>iPrepare</a:t>
            </a:r>
            <a:endParaRPr lang="en-US" altLang="zh-CN" sz="6600" b="1" dirty="0">
              <a:latin typeface="+mn-lt"/>
              <a:ea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>
                <a:solidFill>
                  <a:schemeClr val="tx1"/>
                </a:solidFill>
              </a:rPr>
              <a:t>iPrepare</a:t>
            </a:r>
            <a:r>
              <a:rPr lang="en-US" altLang="zh-CN" dirty="0">
                <a:solidFill>
                  <a:schemeClr val="tx1"/>
                </a:solidFill>
              </a:rPr>
              <a:t> - Watch a video clip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女司机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84.000000" end="952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71748" y="1341746"/>
            <a:ext cx="6968303" cy="5226627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21521" r="9863" b="10842"/>
          <a:stretch>
            <a:fillRect/>
          </a:stretch>
        </p:blipFill>
        <p:spPr>
          <a:xfrm>
            <a:off x="9746671" y="3346351"/>
            <a:ext cx="1967430" cy="2898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 t="17777" r="18007" b="14133"/>
          <a:stretch>
            <a:fillRect/>
          </a:stretch>
        </p:blipFill>
        <p:spPr>
          <a:xfrm>
            <a:off x="494765" y="3429000"/>
            <a:ext cx="1870364" cy="2670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2"/>
          <p:cNvSpPr txBox="1"/>
          <p:nvPr/>
        </p:nvSpPr>
        <p:spPr>
          <a:xfrm>
            <a:off x="1004132" y="2774373"/>
            <a:ext cx="90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王喆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0276486" y="2753826"/>
            <a:ext cx="1247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王远蒙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219200" y="1519411"/>
            <a:ext cx="9753600" cy="2143125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Suppose you were the female driver, how would you respond to the male driver. Please record your answer and submit it via the rain class.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: 圆角 6"/>
          <p:cNvSpPr/>
          <p:nvPr>
            <p:custDataLst>
              <p:tags r:id="rId2"/>
            </p:custDataLst>
          </p:nvPr>
        </p:nvSpPr>
        <p:spPr>
          <a:xfrm>
            <a:off x="8915400" y="6215063"/>
            <a:ext cx="1543050" cy="411480"/>
          </a:xfrm>
          <a:prstGeom prst="roundRect">
            <a:avLst/>
          </a:prstGeom>
          <a:solidFill>
            <a:srgbClr val="80808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作答</a:t>
            </a: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半闭框 13"/>
          <p:cNvSpPr/>
          <p:nvPr/>
        </p:nvSpPr>
        <p:spPr>
          <a:xfrm>
            <a:off x="847479" y="1014607"/>
            <a:ext cx="678426" cy="487024"/>
          </a:xfrm>
          <a:prstGeom prst="half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半闭框 15"/>
          <p:cNvSpPr/>
          <p:nvPr/>
        </p:nvSpPr>
        <p:spPr>
          <a:xfrm rot="10800000">
            <a:off x="10458450" y="3969958"/>
            <a:ext cx="678426" cy="487024"/>
          </a:xfrm>
          <a:prstGeom prst="half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635000"/>
            <a:chOff x="0" y="0"/>
            <a:chExt cx="12192000" cy="635000"/>
          </a:xfrm>
        </p:grpSpPr>
        <p:sp>
          <p:nvSpPr>
            <p:cNvPr id="8" name="TitleBackground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2192000" cy="635000"/>
            </a:xfrm>
            <a:prstGeom prst="rect">
              <a:avLst/>
            </a:prstGeom>
            <a:solidFill>
              <a:srgbClr val="F6F7F8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ColorBlock"/>
            <p:cNvSpPr/>
            <p:nvPr>
              <p:custDataLst>
                <p:tags r:id="rId5"/>
              </p:custDataLst>
            </p:nvPr>
          </p:nvSpPr>
          <p:spPr>
            <a:xfrm>
              <a:off x="0" y="0"/>
              <a:ext cx="190500" cy="635000"/>
            </a:xfrm>
            <a:prstGeom prst="rect">
              <a:avLst/>
            </a:prstGeom>
            <a:solidFill>
              <a:srgbClr val="639EF4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ypeText"/>
            <p:cNvSpPr txBox="1"/>
            <p:nvPr>
              <p:custDataLst>
                <p:tags r:id="rId6"/>
              </p:custDataLst>
            </p:nvPr>
          </p:nvSpPr>
          <p:spPr>
            <a:xfrm>
              <a:off x="254000" y="0"/>
              <a:ext cx="1905000" cy="635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6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主观题</a:t>
              </a:r>
              <a:endParaRPr lang="zh-CN" altLang="en-US" sz="2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TipText"/>
            <p:cNvSpPr txBox="1"/>
            <p:nvPr>
              <p:custDataLst>
                <p:tags r:id="rId7"/>
              </p:custDataLst>
            </p:nvPr>
          </p:nvSpPr>
          <p:spPr>
            <a:xfrm>
              <a:off x="1525905" y="109220"/>
              <a:ext cx="2286000" cy="508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en-US" altLang="zh-CN" sz="200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</a:t>
              </a:r>
              <a:r>
                <a:rPr lang="zh-CN" altLang="en-US" sz="200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分</a:t>
              </a:r>
              <a:endParaRPr lang="zh-CN" altLang="en-US"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/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63500"/>
            <a:ext cx="1422400" cy="5080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iPrepare</a:t>
            </a:r>
            <a:r>
              <a:rPr lang="en-US" altLang="zh-CN" dirty="0">
                <a:solidFill>
                  <a:schemeClr val="tx1"/>
                </a:solidFill>
              </a:rPr>
              <a:t> - Demo of Ss’ submission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MH_Other_2"/>
          <p:cNvSpPr/>
          <p:nvPr>
            <p:custDataLst>
              <p:tags r:id="rId2"/>
            </p:custDataLst>
          </p:nvPr>
        </p:nvSpPr>
        <p:spPr>
          <a:xfrm>
            <a:off x="1839557" y="1420009"/>
            <a:ext cx="1664112" cy="1880404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53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78276" y="1291098"/>
            <a:ext cx="51085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da-DK" altLang="zh-CN" sz="2200" b="1" dirty="0">
                <a:solidFill>
                  <a:schemeClr val="accent1"/>
                </a:solidFill>
              </a:rPr>
              <a:t>L</a:t>
            </a:r>
            <a:r>
              <a:rPr lang="en-US" altLang="zh-CN" sz="2200" b="1" dirty="0" err="1">
                <a:solidFill>
                  <a:schemeClr val="accent1"/>
                </a:solidFill>
              </a:rPr>
              <a:t>i</a:t>
            </a:r>
            <a:r>
              <a:rPr lang="en-US" altLang="zh-CN" sz="2200" b="1" dirty="0">
                <a:solidFill>
                  <a:schemeClr val="accent1"/>
                </a:solidFill>
              </a:rPr>
              <a:t> </a:t>
            </a:r>
            <a:r>
              <a:rPr lang="en-US" altLang="zh-CN" sz="2200" b="1" dirty="0" err="1">
                <a:solidFill>
                  <a:schemeClr val="accent1"/>
                </a:solidFill>
              </a:rPr>
              <a:t>Ao</a:t>
            </a:r>
            <a:r>
              <a:rPr lang="en-US" altLang="zh-CN" sz="2200" b="1" dirty="0">
                <a:solidFill>
                  <a:schemeClr val="accent1"/>
                </a:solidFill>
              </a:rPr>
              <a:t> </a:t>
            </a:r>
            <a:r>
              <a:rPr lang="zh-CN" altLang="en-US" sz="2200" b="1" dirty="0">
                <a:solidFill>
                  <a:schemeClr val="accent1"/>
                </a:solidFill>
              </a:rPr>
              <a:t>（李翱）</a:t>
            </a:r>
            <a:endParaRPr lang="zh-CN" altLang="en-US" sz="2200" b="1" dirty="0">
              <a:solidFill>
                <a:schemeClr val="accent1"/>
              </a:solidFill>
            </a:endParaRPr>
          </a:p>
        </p:txBody>
      </p:sp>
      <p:sp>
        <p:nvSpPr>
          <p:cNvPr id="8" name="MH_Text_1"/>
          <p:cNvSpPr txBox="1"/>
          <p:nvPr>
            <p:custDataLst>
              <p:tags r:id="rId4"/>
            </p:custDataLst>
          </p:nvPr>
        </p:nvSpPr>
        <p:spPr>
          <a:xfrm>
            <a:off x="3978276" y="1888613"/>
            <a:ext cx="6768613" cy="1788596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would be terribly irritated by the male driver; unfortunately, however, I may probably just burst into tears feeling sad for myself, since I have no awareness of what the appropriate response would be.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MH_Other_4"/>
          <p:cNvSpPr/>
          <p:nvPr>
            <p:custDataLst>
              <p:tags r:id="rId5"/>
            </p:custDataLst>
          </p:nvPr>
        </p:nvSpPr>
        <p:spPr>
          <a:xfrm>
            <a:off x="1839557" y="3679115"/>
            <a:ext cx="1664112" cy="2131136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57" name="MH_SubTitle_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978276" y="3709480"/>
            <a:ext cx="51085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da-DK" altLang="zh-CN" sz="2200" b="1" dirty="0">
                <a:solidFill>
                  <a:schemeClr val="accent2"/>
                </a:solidFill>
              </a:rPr>
              <a:t>Liu Qingyang (</a:t>
            </a:r>
            <a:r>
              <a:rPr lang="zh-CN" altLang="en-US" sz="2200" b="1" dirty="0">
                <a:solidFill>
                  <a:schemeClr val="accent2"/>
                </a:solidFill>
              </a:rPr>
              <a:t>刘清扬）</a:t>
            </a:r>
            <a:endParaRPr lang="zh-CN" altLang="en-US" sz="2200" b="1" dirty="0">
              <a:solidFill>
                <a:schemeClr val="accent2"/>
              </a:solidFill>
            </a:endParaRPr>
          </a:p>
        </p:txBody>
      </p:sp>
      <p:sp>
        <p:nvSpPr>
          <p:cNvPr id="13" name="MH_Text_2"/>
          <p:cNvSpPr txBox="1"/>
          <p:nvPr>
            <p:custDataLst>
              <p:tags r:id="rId7"/>
            </p:custDataLst>
          </p:nvPr>
        </p:nvSpPr>
        <p:spPr>
          <a:xfrm>
            <a:off x="3978276" y="4300012"/>
            <a:ext cx="6919220" cy="1510239"/>
          </a:xfrm>
          <a:prstGeom prst="rect">
            <a:avLst/>
          </a:prstGeom>
          <a:noFill/>
        </p:spPr>
        <p:txBody>
          <a:bodyPr lIns="0" tIns="0" rIns="0" bIns="0">
            <a:normAutofit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Even though I’m a man, I still found the male driver’s words absurd. So if I were the female driver, chances are high that I would have a fierce quarrel with him before the police has come.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8" t="16965" r="31734" b="53647"/>
          <a:stretch>
            <a:fillRect/>
          </a:stretch>
        </p:blipFill>
        <p:spPr>
          <a:xfrm>
            <a:off x="1957890" y="3850650"/>
            <a:ext cx="1450528" cy="1742056"/>
          </a:xfrm>
          <a:prstGeom prst="rect">
            <a:avLst/>
          </a:prstGeom>
        </p:spPr>
      </p:pic>
      <p:sp>
        <p:nvSpPr>
          <p:cNvPr id="23" name="MH_Other_6"/>
          <p:cNvSpPr>
            <a:spLocks noChangeAspect="1"/>
          </p:cNvSpPr>
          <p:nvPr>
            <p:custDataLst>
              <p:tags r:id="rId9"/>
            </p:custDataLst>
          </p:nvPr>
        </p:nvSpPr>
        <p:spPr bwMode="auto">
          <a:xfrm>
            <a:off x="3011543" y="5169709"/>
            <a:ext cx="396875" cy="393700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r="13285"/>
          <a:stretch>
            <a:fillRect/>
          </a:stretch>
        </p:blipFill>
        <p:spPr>
          <a:xfrm>
            <a:off x="1888077" y="1589258"/>
            <a:ext cx="1594076" cy="1541905"/>
          </a:xfrm>
          <a:prstGeom prst="rect">
            <a:avLst/>
          </a:prstGeom>
        </p:spPr>
      </p:pic>
      <p:sp>
        <p:nvSpPr>
          <p:cNvPr id="20" name="MH_Other_5"/>
          <p:cNvSpPr/>
          <p:nvPr>
            <p:custDataLst>
              <p:tags r:id="rId11"/>
            </p:custDataLst>
          </p:nvPr>
        </p:nvSpPr>
        <p:spPr bwMode="auto">
          <a:xfrm>
            <a:off x="3011543" y="2779415"/>
            <a:ext cx="398463" cy="396875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李翱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234" y="1385114"/>
            <a:ext cx="487363" cy="487363"/>
          </a:xfrm>
          <a:prstGeom prst="rect">
            <a:avLst/>
          </a:prstGeom>
        </p:spPr>
      </p:pic>
      <p:pic>
        <p:nvPicPr>
          <p:cNvPr id="12" name="刘清扬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50523" y="3812649"/>
            <a:ext cx="487363" cy="487363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3395664" y="2249488"/>
            <a:ext cx="54578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3395664" y="4179888"/>
            <a:ext cx="54578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95663" y="2484439"/>
            <a:ext cx="1814512" cy="14620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1500" spc="-5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spc="-5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3" name="文本框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14964" y="2249488"/>
            <a:ext cx="34385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zh-CN" sz="6600" b="1" dirty="0" err="1">
                <a:latin typeface="+mn-lt"/>
                <a:ea typeface="+mn-ea"/>
              </a:rPr>
              <a:t>iExplore</a:t>
            </a:r>
            <a:endParaRPr lang="en-US" altLang="zh-CN" sz="6600" b="1" dirty="0">
              <a:latin typeface="+mn-lt"/>
              <a:ea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iExplore</a:t>
            </a:r>
            <a:r>
              <a:rPr lang="en-US" altLang="zh-CN" dirty="0">
                <a:solidFill>
                  <a:schemeClr val="tx1"/>
                </a:solidFill>
              </a:rPr>
              <a:t> – Ad Hominem Argument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r="15876"/>
          <a:stretch>
            <a:fillRect/>
          </a:stretch>
        </p:blipFill>
        <p:spPr>
          <a:xfrm>
            <a:off x="754748" y="1246542"/>
            <a:ext cx="4548772" cy="5272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MH_Text_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246734" y="1475049"/>
            <a:ext cx="5339252" cy="4000500"/>
          </a:xfrm>
          <a:prstGeom prst="roundRect">
            <a:avLst>
              <a:gd name="adj" fmla="val 1429"/>
            </a:avLst>
          </a:prstGeom>
          <a:solidFill>
            <a:srgbClr val="F2F2F2"/>
          </a:solidFill>
          <a:ln w="3175">
            <a:solidFill>
              <a:srgbClr val="D5D5D5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288000" tIns="720000" rIns="288000" bIns="360000" anchor="ctr">
            <a:normAutofit/>
          </a:bodyPr>
          <a:lstStyle/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An 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ad hominem argument 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is an argument directed against a person, rather than against what that person says.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0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               - from the Cambridge Dictionary</a:t>
            </a:r>
            <a:endParaRPr lang="en-US" altLang="zh-CN" sz="2000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1" name="MH_SubTitle_1"/>
          <p:cNvSpPr/>
          <p:nvPr>
            <p:custDataLst>
              <p:tags r:id="rId4"/>
            </p:custDataLst>
          </p:nvPr>
        </p:nvSpPr>
        <p:spPr>
          <a:xfrm>
            <a:off x="7299719" y="1354400"/>
            <a:ext cx="3221120" cy="649287"/>
          </a:xfrm>
          <a:custGeom>
            <a:avLst/>
            <a:gdLst>
              <a:gd name="connsiteX0" fmla="*/ 0 w 2600830"/>
              <a:gd name="connsiteY0" fmla="*/ 0 h 649288"/>
              <a:gd name="connsiteX1" fmla="*/ 2600830 w 2600830"/>
              <a:gd name="connsiteY1" fmla="*/ 0 h 649288"/>
              <a:gd name="connsiteX2" fmla="*/ 2520047 w 2600830"/>
              <a:gd name="connsiteY2" fmla="*/ 89402 h 649288"/>
              <a:gd name="connsiteX3" fmla="*/ 1945040 w 2600830"/>
              <a:gd name="connsiteY3" fmla="*/ 646112 h 649288"/>
              <a:gd name="connsiteX4" fmla="*/ 648052 w 2600830"/>
              <a:gd name="connsiteY4" fmla="*/ 649287 h 649288"/>
              <a:gd name="connsiteX5" fmla="*/ 77908 w 2600830"/>
              <a:gd name="connsiteY5" fmla="*/ 84156 h 6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0830" h="649288">
                <a:moveTo>
                  <a:pt x="0" y="0"/>
                </a:moveTo>
                <a:lnTo>
                  <a:pt x="2600830" y="0"/>
                </a:lnTo>
                <a:lnTo>
                  <a:pt x="2520047" y="89402"/>
                </a:lnTo>
                <a:cubicBezTo>
                  <a:pt x="2351572" y="318525"/>
                  <a:pt x="2323328" y="645186"/>
                  <a:pt x="1945040" y="646112"/>
                </a:cubicBezTo>
                <a:lnTo>
                  <a:pt x="648052" y="649287"/>
                </a:lnTo>
                <a:cubicBezTo>
                  <a:pt x="269764" y="650213"/>
                  <a:pt x="245977" y="310819"/>
                  <a:pt x="77908" y="84156"/>
                </a:cubicBezTo>
                <a:close/>
              </a:path>
            </a:pathLst>
          </a:custGeom>
          <a:gradFill flip="none" rotWithShape="1">
            <a:gsLst>
              <a:gs pos="0">
                <a:srgbClr val="9F98C8"/>
              </a:gs>
              <a:gs pos="26000">
                <a:srgbClr val="C5C1DD"/>
              </a:gs>
              <a:gs pos="100000">
                <a:srgbClr val="9F98C8"/>
              </a:gs>
            </a:gsLst>
            <a:lin ang="5400000" scaled="0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635B9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Definition</a:t>
            </a:r>
            <a:endParaRPr lang="zh-CN" altLang="en-US" sz="2800" b="1" dirty="0">
              <a:solidFill>
                <a:srgbClr val="635B9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r="9132" b="41262"/>
          <a:stretch>
            <a:fillRect/>
          </a:stretch>
        </p:blipFill>
        <p:spPr>
          <a:xfrm>
            <a:off x="3196015" y="1595376"/>
            <a:ext cx="1735282" cy="1176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r="9132" b="41262"/>
          <a:stretch>
            <a:fillRect/>
          </a:stretch>
        </p:blipFill>
        <p:spPr>
          <a:xfrm>
            <a:off x="1051004" y="3806025"/>
            <a:ext cx="1735282" cy="1176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iExplore</a:t>
            </a:r>
            <a:r>
              <a:rPr lang="en-US" altLang="zh-CN" dirty="0">
                <a:solidFill>
                  <a:schemeClr val="tx1"/>
                </a:solidFill>
              </a:rPr>
              <a:t> – Conditions of Ad Hominem Fallacy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39" y="1465884"/>
            <a:ext cx="7590502" cy="422294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Course Introduction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793830" y="1826584"/>
            <a:ext cx="2667136" cy="10763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3200" b="1" dirty="0"/>
              <a:t>Language Purpose</a:t>
            </a:r>
            <a:endParaRPr kumimoji="1" lang="zh-CN" altLang="en-US" sz="32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7079721" y="1826584"/>
            <a:ext cx="3131291" cy="10763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3200" b="1" dirty="0"/>
              <a:t>Educational Purpose</a:t>
            </a:r>
            <a:endParaRPr kumimoji="1" lang="zh-CN" altLang="en-US" sz="3200" b="1" dirty="0"/>
          </a:p>
        </p:txBody>
      </p:sp>
      <p:sp>
        <p:nvSpPr>
          <p:cNvPr id="6" name="圆角矩形 5"/>
          <p:cNvSpPr/>
          <p:nvPr/>
        </p:nvSpPr>
        <p:spPr>
          <a:xfrm>
            <a:off x="2285804" y="2833653"/>
            <a:ext cx="3891018" cy="338299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kumimoji="1" lang="en-US" altLang="zh-CN" sz="3200" b="1" dirty="0">
                <a:solidFill>
                  <a:srgbClr val="FFFFFF"/>
                </a:solidFill>
              </a:rPr>
              <a:t>Know the basics of British Parliamentary debate</a:t>
            </a:r>
            <a:endParaRPr kumimoji="1" lang="en-US" altLang="zh-CN" sz="3200" b="1" dirty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endParaRPr kumimoji="1" lang="en-US" altLang="zh-CN" sz="3200" b="1" dirty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kumimoji="1" lang="en-US" altLang="zh-CN" sz="3200" b="1" dirty="0">
                <a:solidFill>
                  <a:srgbClr val="FFFFFF"/>
                </a:solidFill>
              </a:rPr>
              <a:t>Learn debating rules and relating expressions</a:t>
            </a:r>
            <a:endParaRPr kumimoji="1" lang="zh-CN" altLang="en-US" sz="3200" b="1" dirty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endParaRPr kumimoji="1" lang="en-US" altLang="zh-CN" sz="2000" dirty="0">
              <a:solidFill>
                <a:srgbClr val="000000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73303" y="2741284"/>
            <a:ext cx="3717828" cy="347536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kumimoji="1" lang="en-US" altLang="zh-CN" sz="3200" b="1" dirty="0">
                <a:solidFill>
                  <a:srgbClr val="FFFFFF"/>
                </a:solidFill>
              </a:rPr>
              <a:t>Cultivate critical thinking ability</a:t>
            </a:r>
            <a:endParaRPr kumimoji="1" lang="en-US" altLang="zh-CN" sz="3200" b="1" dirty="0">
              <a:solidFill>
                <a:srgbClr val="FFFFFF"/>
              </a:solidFill>
            </a:endParaRPr>
          </a:p>
          <a:p>
            <a:endParaRPr kumimoji="1" lang="en-US" altLang="zh-CN" sz="3200" b="1" dirty="0">
              <a:solidFill>
                <a:srgbClr val="FFFFFF"/>
              </a:solidFill>
            </a:endParaRPr>
          </a:p>
          <a:p>
            <a:r>
              <a:rPr kumimoji="1" lang="en-US" altLang="zh-CN" sz="3200" b="1" dirty="0">
                <a:solidFill>
                  <a:srgbClr val="FFFFFF"/>
                </a:solidFill>
              </a:rPr>
              <a:t>2. Broaden international view</a:t>
            </a:r>
            <a:endParaRPr kumimoji="1" lang="en-US" altLang="zh-CN" sz="3200" b="1" dirty="0">
              <a:solidFill>
                <a:srgbClr val="FFFFFF"/>
              </a:solidFill>
            </a:endParaRPr>
          </a:p>
          <a:p>
            <a:endParaRPr kumimoji="1" lang="en-US" altLang="zh-CN" sz="3200" b="1" dirty="0">
              <a:solidFill>
                <a:srgbClr val="FFFFFF"/>
              </a:solidFill>
            </a:endParaRPr>
          </a:p>
          <a:p>
            <a:r>
              <a:rPr kumimoji="1" lang="en-US" altLang="zh-CN" sz="3200" b="1" dirty="0">
                <a:solidFill>
                  <a:srgbClr val="FFFFFF"/>
                </a:solidFill>
              </a:rPr>
              <a:t>3. Analyze problems rationally </a:t>
            </a:r>
            <a:endParaRPr kumimoji="1" lang="zh-CN" altLang="en-US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3" y="0"/>
            <a:ext cx="12321476" cy="6858000"/>
          </a:xfrm>
          <a:prstGeom prst="rect">
            <a:avLst/>
          </a:prstGeom>
        </p:spPr>
      </p:pic>
      <p:sp>
        <p:nvSpPr>
          <p:cNvPr id="2050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831541" y="3932290"/>
            <a:ext cx="10680337" cy="6015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iExplore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b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Female Driver Ad </a:t>
            </a:r>
            <a:b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Hominem Fallacy</a:t>
            </a:r>
            <a:endParaRPr lang="zh-CN" alt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iExplore</a:t>
            </a:r>
            <a:r>
              <a:rPr lang="en-US" altLang="zh-CN" dirty="0">
                <a:solidFill>
                  <a:schemeClr val="tx1"/>
                </a:solidFill>
              </a:rPr>
              <a:t> – Cause of Ad Hominem Fallacy (Prejudice)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212351" y="1296069"/>
            <a:ext cx="1840712" cy="242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r="27575" b="14294"/>
          <a:stretch>
            <a:fillRect/>
          </a:stretch>
        </p:blipFill>
        <p:spPr>
          <a:xfrm>
            <a:off x="2105018" y="1296069"/>
            <a:ext cx="1857045" cy="242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7"/>
          <p:cNvSpPr txBox="1"/>
          <p:nvPr/>
        </p:nvSpPr>
        <p:spPr>
          <a:xfrm>
            <a:off x="922395" y="3289559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87829" y="3285682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9997" r="35545" b="4128"/>
          <a:stretch>
            <a:fillRect/>
          </a:stretch>
        </p:blipFill>
        <p:spPr>
          <a:xfrm>
            <a:off x="4072633" y="3886201"/>
            <a:ext cx="1902485" cy="2429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9" r="19933" b="19640"/>
          <a:stretch>
            <a:fillRect/>
          </a:stretch>
        </p:blipFill>
        <p:spPr>
          <a:xfrm>
            <a:off x="6107725" y="3886774"/>
            <a:ext cx="1802419" cy="2429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文本框 14"/>
          <p:cNvSpPr txBox="1"/>
          <p:nvPr/>
        </p:nvSpPr>
        <p:spPr>
          <a:xfrm>
            <a:off x="4873074" y="5610730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73677" y="5606853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5900" r="26921" b="16636"/>
          <a:stretch>
            <a:fillRect/>
          </a:stretch>
        </p:blipFill>
        <p:spPr>
          <a:xfrm>
            <a:off x="9875555" y="1309109"/>
            <a:ext cx="1893240" cy="243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1" b="20716"/>
          <a:stretch>
            <a:fillRect/>
          </a:stretch>
        </p:blipFill>
        <p:spPr>
          <a:xfrm>
            <a:off x="7926142" y="1309109"/>
            <a:ext cx="1841043" cy="243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文本框 22"/>
          <p:cNvSpPr txBox="1"/>
          <p:nvPr/>
        </p:nvSpPr>
        <p:spPr>
          <a:xfrm>
            <a:off x="8624457" y="3289561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607121" y="3285684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67754" y="4549252"/>
            <a:ext cx="132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Doctor?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284065" y="3054849"/>
            <a:ext cx="1489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Criminal?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074433" y="4318419"/>
            <a:ext cx="1489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Scientist?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  <p:bldP spid="23" grpId="0"/>
      <p:bldP spid="24" grpId="0"/>
      <p:bldP spid="29" grpId="0"/>
      <p:bldP spid="30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iExplore</a:t>
            </a:r>
            <a:r>
              <a:rPr lang="en-US" altLang="zh-CN" dirty="0">
                <a:solidFill>
                  <a:schemeClr val="tx1"/>
                </a:solidFill>
              </a:rPr>
              <a:t> – Cause of Ad Hominem Fallacy (Multiple-choice)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212351" y="1296069"/>
            <a:ext cx="1840712" cy="242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r="27575" b="14294"/>
          <a:stretch>
            <a:fillRect/>
          </a:stretch>
        </p:blipFill>
        <p:spPr>
          <a:xfrm>
            <a:off x="2105018" y="1296069"/>
            <a:ext cx="1857045" cy="242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7"/>
          <p:cNvSpPr txBox="1"/>
          <p:nvPr/>
        </p:nvSpPr>
        <p:spPr>
          <a:xfrm>
            <a:off x="922395" y="3289559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87829" y="3285682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9997" r="35545" b="4128"/>
          <a:stretch>
            <a:fillRect/>
          </a:stretch>
        </p:blipFill>
        <p:spPr>
          <a:xfrm>
            <a:off x="4072633" y="3886201"/>
            <a:ext cx="1902485" cy="2429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9" r="19933" b="19640"/>
          <a:stretch>
            <a:fillRect/>
          </a:stretch>
        </p:blipFill>
        <p:spPr>
          <a:xfrm>
            <a:off x="6107725" y="3886774"/>
            <a:ext cx="1802419" cy="2429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文本框 14"/>
          <p:cNvSpPr txBox="1"/>
          <p:nvPr/>
        </p:nvSpPr>
        <p:spPr>
          <a:xfrm>
            <a:off x="4873074" y="5610730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73677" y="5606853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5900" r="26921" b="16636"/>
          <a:stretch>
            <a:fillRect/>
          </a:stretch>
        </p:blipFill>
        <p:spPr>
          <a:xfrm>
            <a:off x="9875555" y="1309109"/>
            <a:ext cx="1893240" cy="243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1" b="20716"/>
          <a:stretch>
            <a:fillRect/>
          </a:stretch>
        </p:blipFill>
        <p:spPr>
          <a:xfrm>
            <a:off x="7926142" y="1309109"/>
            <a:ext cx="1841043" cy="243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文本框 22"/>
          <p:cNvSpPr txBox="1"/>
          <p:nvPr/>
        </p:nvSpPr>
        <p:spPr>
          <a:xfrm>
            <a:off x="8624457" y="3289561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607121" y="3285684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19811" y="4549252"/>
            <a:ext cx="132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Doctor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72454" y="3118072"/>
            <a:ext cx="1489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Criminal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007789" y="4172946"/>
            <a:ext cx="1489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44" y="1060760"/>
            <a:ext cx="3355537" cy="5641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59" y="1074403"/>
            <a:ext cx="3380591" cy="56540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3" y="1081405"/>
            <a:ext cx="3327423" cy="5643860"/>
          </a:xfrm>
          <a:prstGeom prst="rect">
            <a:avLst/>
          </a:prstGeom>
        </p:spPr>
      </p:pic>
      <p:sp>
        <p:nvSpPr>
          <p:cNvPr id="2050" name="MH_PageTitle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iExplore</a:t>
            </a:r>
            <a:r>
              <a:rPr lang="en-US" altLang="zh-CN" dirty="0">
                <a:solidFill>
                  <a:schemeClr val="tx1"/>
                </a:solidFill>
              </a:rPr>
              <a:t> – Cause of Ad Hominem Fallacy (Multiple-choice)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27" name="图片 1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441" y="6274798"/>
            <a:ext cx="250006" cy="33750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581884" y="1944465"/>
            <a:ext cx="2882702" cy="3539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850" b="1" dirty="0">
                <a:solidFill>
                  <a:schemeClr val="bg1">
                    <a:lumMod val="50000"/>
                  </a:schemeClr>
                </a:solidFill>
                <a:ea typeface="宋体" panose="02010600030101010101" pitchFamily="2" charset="-122"/>
              </a:rPr>
              <a:t>Which of the two persons do you believe is a scientist?</a:t>
            </a:r>
            <a:endParaRPr lang="zh-CN" altLang="en-US" sz="850" b="1" dirty="0">
              <a:solidFill>
                <a:schemeClr val="bg1">
                  <a:lumMod val="50000"/>
                </a:schemeClr>
              </a:solidFill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444" y="1790946"/>
            <a:ext cx="261764" cy="87254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iExplore</a:t>
            </a:r>
            <a:r>
              <a:rPr lang="en-US" altLang="zh-CN" dirty="0">
                <a:solidFill>
                  <a:schemeClr val="tx1"/>
                </a:solidFill>
              </a:rPr>
              <a:t> – Cause of Ad Hominem Fallacy (Prejudice)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212351" y="1296069"/>
            <a:ext cx="1840712" cy="242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r="27575" b="14294"/>
          <a:stretch>
            <a:fillRect/>
          </a:stretch>
        </p:blipFill>
        <p:spPr>
          <a:xfrm>
            <a:off x="2105018" y="1296069"/>
            <a:ext cx="1857045" cy="242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7"/>
          <p:cNvSpPr txBox="1"/>
          <p:nvPr/>
        </p:nvSpPr>
        <p:spPr>
          <a:xfrm>
            <a:off x="922395" y="3289559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87829" y="3285682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9997" r="35545" b="4128"/>
          <a:stretch>
            <a:fillRect/>
          </a:stretch>
        </p:blipFill>
        <p:spPr>
          <a:xfrm>
            <a:off x="4072633" y="3886201"/>
            <a:ext cx="1902485" cy="2429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9" r="19933" b="19640"/>
          <a:stretch>
            <a:fillRect/>
          </a:stretch>
        </p:blipFill>
        <p:spPr>
          <a:xfrm>
            <a:off x="6107725" y="3886774"/>
            <a:ext cx="1802419" cy="2429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文本框 14"/>
          <p:cNvSpPr txBox="1"/>
          <p:nvPr/>
        </p:nvSpPr>
        <p:spPr>
          <a:xfrm>
            <a:off x="4873074" y="5610730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73677" y="5606853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5900" r="26921" b="16636"/>
          <a:stretch>
            <a:fillRect/>
          </a:stretch>
        </p:blipFill>
        <p:spPr>
          <a:xfrm>
            <a:off x="9875555" y="1309109"/>
            <a:ext cx="1893240" cy="243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1" b="20716"/>
          <a:stretch>
            <a:fillRect/>
          </a:stretch>
        </p:blipFill>
        <p:spPr>
          <a:xfrm>
            <a:off x="7926142" y="1309109"/>
            <a:ext cx="1841043" cy="243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文本框 22"/>
          <p:cNvSpPr txBox="1"/>
          <p:nvPr/>
        </p:nvSpPr>
        <p:spPr>
          <a:xfrm>
            <a:off x="8624457" y="3289561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607121" y="3285684"/>
            <a:ext cx="48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682359" y="4549252"/>
            <a:ext cx="132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573316" y="3054849"/>
            <a:ext cx="1489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Race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279709" y="4318419"/>
            <a:ext cx="1489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Gender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22250" y="1365783"/>
            <a:ext cx="1737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89295" y="1894899"/>
            <a:ext cx="323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appearance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331578" y="2495992"/>
            <a:ext cx="323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Credential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18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72" y="780241"/>
            <a:ext cx="4416662" cy="42510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9140"/>
            <a:ext cx="4981903" cy="35719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矩形 4"/>
          <p:cNvSpPr/>
          <p:nvPr/>
        </p:nvSpPr>
        <p:spPr>
          <a:xfrm>
            <a:off x="2611105" y="3109483"/>
            <a:ext cx="3741682" cy="2863173"/>
          </a:xfrm>
          <a:prstGeom prst="rect">
            <a:avLst/>
          </a:prstGeom>
          <a:ln>
            <a:noFill/>
          </a:ln>
          <a:effectLst>
            <a:outerShdw blurRad="50800" dist="241300" dir="8100000" algn="tr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altLang="zh-CN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iExplore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endParaRPr lang="en-US" altLang="zh-CN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Cause of Ad Hominem</a:t>
            </a:r>
            <a:endParaRPr lang="en-US" altLang="zh-CN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Fallacy</a:t>
            </a:r>
            <a:endParaRPr lang="zh-CN" alt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iExplore</a:t>
            </a:r>
            <a:r>
              <a:rPr lang="en-US" altLang="zh-CN" dirty="0">
                <a:solidFill>
                  <a:schemeClr val="tx1"/>
                </a:solidFill>
              </a:rPr>
              <a:t> – Identify Ad Hominem Fallacy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 r="12" b="5417"/>
          <a:stretch>
            <a:fillRect/>
          </a:stretch>
        </p:blipFill>
        <p:spPr>
          <a:xfrm>
            <a:off x="784083" y="1100138"/>
            <a:ext cx="3360544" cy="5600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4167"/>
          <a:stretch>
            <a:fillRect/>
          </a:stretch>
        </p:blipFill>
        <p:spPr>
          <a:xfrm>
            <a:off x="4440792" y="1100137"/>
            <a:ext cx="3360544" cy="5600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8097501" y="1100137"/>
            <a:ext cx="3360544" cy="5600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56"/>
          <a:stretch>
            <a:fillRect/>
          </a:stretch>
        </p:blipFill>
        <p:spPr>
          <a:xfrm>
            <a:off x="1390650" y="245936"/>
            <a:ext cx="9326686" cy="800271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b="1" dirty="0" err="1">
                <a:solidFill>
                  <a:schemeClr val="tx1"/>
                </a:solidFill>
              </a:rPr>
              <a:t>iExplore</a:t>
            </a:r>
            <a:r>
              <a:rPr lang="en-US" altLang="zh-CN" dirty="0">
                <a:solidFill>
                  <a:schemeClr val="tx1"/>
                </a:solidFill>
              </a:rPr>
              <a:t> – Identify Ad Hominem Fallacy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MH_Other_1"/>
          <p:cNvSpPr/>
          <p:nvPr>
            <p:custDataLst>
              <p:tags r:id="rId2"/>
            </p:custDataLst>
          </p:nvPr>
        </p:nvSpPr>
        <p:spPr bwMode="gray">
          <a:xfrm>
            <a:off x="2105172" y="3026579"/>
            <a:ext cx="7759632" cy="301625"/>
          </a:xfrm>
          <a:custGeom>
            <a:avLst/>
            <a:gdLst>
              <a:gd name="T0" fmla="*/ 20706948 w 1120"/>
              <a:gd name="T1" fmla="*/ 11 h 252"/>
              <a:gd name="T2" fmla="*/ 20629597 w 1120"/>
              <a:gd name="T3" fmla="*/ 11 h 252"/>
              <a:gd name="T4" fmla="*/ 20335316 w 1120"/>
              <a:gd name="T5" fmla="*/ 11 h 252"/>
              <a:gd name="T6" fmla="*/ 19858832 w 1120"/>
              <a:gd name="T7" fmla="*/ 11 h 252"/>
              <a:gd name="T8" fmla="*/ 19191786 w 1120"/>
              <a:gd name="T9" fmla="*/ 11 h 252"/>
              <a:gd name="T10" fmla="*/ 18336532 w 1120"/>
              <a:gd name="T11" fmla="*/ 10 h 252"/>
              <a:gd name="T12" fmla="*/ 17339847 w 1120"/>
              <a:gd name="T13" fmla="*/ 10 h 252"/>
              <a:gd name="T14" fmla="*/ 16196141 w 1120"/>
              <a:gd name="T15" fmla="*/ 10 h 252"/>
              <a:gd name="T16" fmla="*/ 14901486 w 1120"/>
              <a:gd name="T17" fmla="*/ 8 h 252"/>
              <a:gd name="T18" fmla="*/ 13494596 w 1120"/>
              <a:gd name="T19" fmla="*/ 8 h 252"/>
              <a:gd name="T20" fmla="*/ 11942220 w 1120"/>
              <a:gd name="T21" fmla="*/ 8 h 252"/>
              <a:gd name="T22" fmla="*/ 10275918 w 1120"/>
              <a:gd name="T23" fmla="*/ 8 h 252"/>
              <a:gd name="T24" fmla="*/ 8612140 w 1120"/>
              <a:gd name="T25" fmla="*/ 8 h 252"/>
              <a:gd name="T26" fmla="*/ 7098185 w 1120"/>
              <a:gd name="T27" fmla="*/ 8 h 252"/>
              <a:gd name="T28" fmla="*/ 5691769 w 1120"/>
              <a:gd name="T29" fmla="*/ 8 h 252"/>
              <a:gd name="T30" fmla="*/ 4395650 w 1120"/>
              <a:gd name="T31" fmla="*/ 10 h 252"/>
              <a:gd name="T32" fmla="*/ 3293330 w 1120"/>
              <a:gd name="T33" fmla="*/ 10 h 252"/>
              <a:gd name="T34" fmla="*/ 2329965 w 1120"/>
              <a:gd name="T35" fmla="*/ 10 h 252"/>
              <a:gd name="T36" fmla="*/ 1515458 w 1120"/>
              <a:gd name="T37" fmla="*/ 11 h 252"/>
              <a:gd name="T38" fmla="*/ 848370 w 1120"/>
              <a:gd name="T39" fmla="*/ 11 h 252"/>
              <a:gd name="T40" fmla="*/ 371720 w 1120"/>
              <a:gd name="T41" fmla="*/ 11 h 252"/>
              <a:gd name="T42" fmla="*/ 114130 w 1120"/>
              <a:gd name="T43" fmla="*/ 11 h 252"/>
              <a:gd name="T44" fmla="*/ 0 w 1120"/>
              <a:gd name="T45" fmla="*/ 11 h 252"/>
              <a:gd name="T46" fmla="*/ 0 w 1120"/>
              <a:gd name="T47" fmla="*/ 3 h 252"/>
              <a:gd name="T48" fmla="*/ 10353269 w 1120"/>
              <a:gd name="T49" fmla="*/ 0 h 252"/>
              <a:gd name="T50" fmla="*/ 20706948 w 1120"/>
              <a:gd name="T51" fmla="*/ 3 h 252"/>
              <a:gd name="T52" fmla="*/ 20706948 w 1120"/>
              <a:gd name="T53" fmla="*/ 11 h 252"/>
              <a:gd name="T54" fmla="*/ 20706948 w 1120"/>
              <a:gd name="T55" fmla="*/ 11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en-US" sz="2600">
              <a:solidFill>
                <a:prstClr val="black"/>
              </a:solidFill>
            </a:endParaRPr>
          </a:p>
        </p:txBody>
      </p:sp>
      <p:sp>
        <p:nvSpPr>
          <p:cNvPr id="4" name="MH_SubTitle_1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18042" y="2617003"/>
            <a:ext cx="8304904" cy="62388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9525" algn="ctr">
            <a:noFill/>
            <a:miter lim="800000"/>
          </a:ln>
        </p:spPr>
        <p:txBody>
          <a:bodyPr lIns="360000" anchor="ctr">
            <a:normAutofit/>
          </a:bodyPr>
          <a:lstStyle/>
          <a:p>
            <a:pPr algn="ctr">
              <a:defRPr/>
            </a:pPr>
            <a:r>
              <a:rPr lang="en-US" altLang="zh-CN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Wearing a face mask will make you sick.</a:t>
            </a:r>
            <a:endParaRPr lang="zh-CN" altLang="en-US" sz="2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H_Other_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26291" y="2651928"/>
            <a:ext cx="450897" cy="45637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3600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600" b="1">
                <a:solidFill>
                  <a:srgbClr val="3A3A3A"/>
                </a:solidFill>
                <a:latin typeface="Raavi" panose="020B0502040204020203" pitchFamily="34" charset="0"/>
                <a:ea typeface="方正舒体" panose="02010601030101010101" pitchFamily="2" charset="-122"/>
                <a:cs typeface="Raavi" panose="020B0502040204020203" pitchFamily="34" charset="0"/>
              </a:rPr>
              <a:t>1</a:t>
            </a:r>
            <a:endParaRPr lang="zh-CN" altLang="en-US" sz="2600" b="1">
              <a:solidFill>
                <a:srgbClr val="3A3A3A"/>
              </a:solidFill>
              <a:latin typeface="Raavi" panose="020B0502040204020203" pitchFamily="34" charset="0"/>
              <a:ea typeface="方正舒体" panose="02010601030101010101" pitchFamily="2" charset="-122"/>
              <a:cs typeface="Raavi" panose="020B0502040204020203" pitchFamily="34" charset="0"/>
            </a:endParaRPr>
          </a:p>
        </p:txBody>
      </p:sp>
      <p:sp>
        <p:nvSpPr>
          <p:cNvPr id="8" name="MH_Other_3"/>
          <p:cNvSpPr/>
          <p:nvPr>
            <p:custDataLst>
              <p:tags r:id="rId5"/>
            </p:custDataLst>
          </p:nvPr>
        </p:nvSpPr>
        <p:spPr bwMode="gray">
          <a:xfrm>
            <a:off x="2105172" y="4148942"/>
            <a:ext cx="7759632" cy="301625"/>
          </a:xfrm>
          <a:custGeom>
            <a:avLst/>
            <a:gdLst>
              <a:gd name="T0" fmla="*/ 20706948 w 1120"/>
              <a:gd name="T1" fmla="*/ 11 h 252"/>
              <a:gd name="T2" fmla="*/ 20629597 w 1120"/>
              <a:gd name="T3" fmla="*/ 11 h 252"/>
              <a:gd name="T4" fmla="*/ 20335316 w 1120"/>
              <a:gd name="T5" fmla="*/ 11 h 252"/>
              <a:gd name="T6" fmla="*/ 19858832 w 1120"/>
              <a:gd name="T7" fmla="*/ 11 h 252"/>
              <a:gd name="T8" fmla="*/ 19191786 w 1120"/>
              <a:gd name="T9" fmla="*/ 11 h 252"/>
              <a:gd name="T10" fmla="*/ 18336532 w 1120"/>
              <a:gd name="T11" fmla="*/ 10 h 252"/>
              <a:gd name="T12" fmla="*/ 17339847 w 1120"/>
              <a:gd name="T13" fmla="*/ 10 h 252"/>
              <a:gd name="T14" fmla="*/ 16196141 w 1120"/>
              <a:gd name="T15" fmla="*/ 10 h 252"/>
              <a:gd name="T16" fmla="*/ 14901486 w 1120"/>
              <a:gd name="T17" fmla="*/ 8 h 252"/>
              <a:gd name="T18" fmla="*/ 13494596 w 1120"/>
              <a:gd name="T19" fmla="*/ 8 h 252"/>
              <a:gd name="T20" fmla="*/ 11942220 w 1120"/>
              <a:gd name="T21" fmla="*/ 8 h 252"/>
              <a:gd name="T22" fmla="*/ 10275918 w 1120"/>
              <a:gd name="T23" fmla="*/ 8 h 252"/>
              <a:gd name="T24" fmla="*/ 8612140 w 1120"/>
              <a:gd name="T25" fmla="*/ 8 h 252"/>
              <a:gd name="T26" fmla="*/ 7098185 w 1120"/>
              <a:gd name="T27" fmla="*/ 8 h 252"/>
              <a:gd name="T28" fmla="*/ 5691769 w 1120"/>
              <a:gd name="T29" fmla="*/ 8 h 252"/>
              <a:gd name="T30" fmla="*/ 4395650 w 1120"/>
              <a:gd name="T31" fmla="*/ 10 h 252"/>
              <a:gd name="T32" fmla="*/ 3293330 w 1120"/>
              <a:gd name="T33" fmla="*/ 10 h 252"/>
              <a:gd name="T34" fmla="*/ 2329965 w 1120"/>
              <a:gd name="T35" fmla="*/ 10 h 252"/>
              <a:gd name="T36" fmla="*/ 1515458 w 1120"/>
              <a:gd name="T37" fmla="*/ 11 h 252"/>
              <a:gd name="T38" fmla="*/ 848370 w 1120"/>
              <a:gd name="T39" fmla="*/ 11 h 252"/>
              <a:gd name="T40" fmla="*/ 371720 w 1120"/>
              <a:gd name="T41" fmla="*/ 11 h 252"/>
              <a:gd name="T42" fmla="*/ 114130 w 1120"/>
              <a:gd name="T43" fmla="*/ 11 h 252"/>
              <a:gd name="T44" fmla="*/ 0 w 1120"/>
              <a:gd name="T45" fmla="*/ 11 h 252"/>
              <a:gd name="T46" fmla="*/ 0 w 1120"/>
              <a:gd name="T47" fmla="*/ 3 h 252"/>
              <a:gd name="T48" fmla="*/ 10353269 w 1120"/>
              <a:gd name="T49" fmla="*/ 0 h 252"/>
              <a:gd name="T50" fmla="*/ 20706948 w 1120"/>
              <a:gd name="T51" fmla="*/ 3 h 252"/>
              <a:gd name="T52" fmla="*/ 20706948 w 1120"/>
              <a:gd name="T53" fmla="*/ 11 h 252"/>
              <a:gd name="T54" fmla="*/ 20706948 w 1120"/>
              <a:gd name="T55" fmla="*/ 11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0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en-US" sz="2600">
              <a:solidFill>
                <a:prstClr val="black"/>
              </a:solidFill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818042" y="3739367"/>
            <a:ext cx="8304904" cy="623887"/>
          </a:xfrm>
          <a:prstGeom prst="rect">
            <a:avLst/>
          </a:prstGeom>
          <a:solidFill>
            <a:srgbClr val="FFC000"/>
          </a:solidFill>
          <a:ln w="9525" algn="ctr">
            <a:noFill/>
            <a:miter lim="800000"/>
          </a:ln>
        </p:spPr>
        <p:txBody>
          <a:bodyPr lIns="360000" anchor="ctr">
            <a:normAutofit/>
          </a:bodyPr>
          <a:lstStyle/>
          <a:p>
            <a:pPr algn="ctr">
              <a:defRPr/>
            </a:pPr>
            <a:r>
              <a:rPr lang="en-US" altLang="zh-CN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sick people wear a face mask.</a:t>
            </a:r>
            <a:endParaRPr lang="en-US" altLang="zh-CN" sz="2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MH_Other_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26291" y="3774291"/>
            <a:ext cx="450897" cy="45637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3600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600" b="1">
                <a:solidFill>
                  <a:srgbClr val="3A3A3A"/>
                </a:solidFill>
                <a:latin typeface="Raavi" panose="020B0502040204020203" pitchFamily="34" charset="0"/>
                <a:ea typeface="方正舒体" panose="02010601030101010101" pitchFamily="2" charset="-122"/>
                <a:cs typeface="Raavi" panose="020B0502040204020203" pitchFamily="34" charset="0"/>
              </a:rPr>
              <a:t>2</a:t>
            </a:r>
            <a:endParaRPr lang="zh-CN" altLang="en-US" sz="2600" b="1">
              <a:solidFill>
                <a:srgbClr val="3A3A3A"/>
              </a:solidFill>
              <a:latin typeface="Raavi" panose="020B0502040204020203" pitchFamily="34" charset="0"/>
              <a:ea typeface="方正舒体" panose="02010601030101010101" pitchFamily="2" charset="-122"/>
              <a:cs typeface="Raavi" panose="020B0502040204020203" pitchFamily="34" charset="0"/>
            </a:endParaRPr>
          </a:p>
        </p:txBody>
      </p:sp>
      <p:sp>
        <p:nvSpPr>
          <p:cNvPr id="14" name="MH_Other_5"/>
          <p:cNvSpPr/>
          <p:nvPr>
            <p:custDataLst>
              <p:tags r:id="rId8"/>
            </p:custDataLst>
          </p:nvPr>
        </p:nvSpPr>
        <p:spPr bwMode="gray">
          <a:xfrm>
            <a:off x="2105172" y="5271304"/>
            <a:ext cx="7759632" cy="301625"/>
          </a:xfrm>
          <a:custGeom>
            <a:avLst/>
            <a:gdLst>
              <a:gd name="T0" fmla="*/ 20706948 w 1120"/>
              <a:gd name="T1" fmla="*/ 11 h 252"/>
              <a:gd name="T2" fmla="*/ 20629597 w 1120"/>
              <a:gd name="T3" fmla="*/ 11 h 252"/>
              <a:gd name="T4" fmla="*/ 20335316 w 1120"/>
              <a:gd name="T5" fmla="*/ 11 h 252"/>
              <a:gd name="T6" fmla="*/ 19858832 w 1120"/>
              <a:gd name="T7" fmla="*/ 11 h 252"/>
              <a:gd name="T8" fmla="*/ 19191786 w 1120"/>
              <a:gd name="T9" fmla="*/ 11 h 252"/>
              <a:gd name="T10" fmla="*/ 18336532 w 1120"/>
              <a:gd name="T11" fmla="*/ 10 h 252"/>
              <a:gd name="T12" fmla="*/ 17339847 w 1120"/>
              <a:gd name="T13" fmla="*/ 10 h 252"/>
              <a:gd name="T14" fmla="*/ 16196141 w 1120"/>
              <a:gd name="T15" fmla="*/ 10 h 252"/>
              <a:gd name="T16" fmla="*/ 14901486 w 1120"/>
              <a:gd name="T17" fmla="*/ 8 h 252"/>
              <a:gd name="T18" fmla="*/ 13494596 w 1120"/>
              <a:gd name="T19" fmla="*/ 8 h 252"/>
              <a:gd name="T20" fmla="*/ 11942220 w 1120"/>
              <a:gd name="T21" fmla="*/ 8 h 252"/>
              <a:gd name="T22" fmla="*/ 10275918 w 1120"/>
              <a:gd name="T23" fmla="*/ 8 h 252"/>
              <a:gd name="T24" fmla="*/ 8612140 w 1120"/>
              <a:gd name="T25" fmla="*/ 8 h 252"/>
              <a:gd name="T26" fmla="*/ 7098185 w 1120"/>
              <a:gd name="T27" fmla="*/ 8 h 252"/>
              <a:gd name="T28" fmla="*/ 5691769 w 1120"/>
              <a:gd name="T29" fmla="*/ 8 h 252"/>
              <a:gd name="T30" fmla="*/ 4395650 w 1120"/>
              <a:gd name="T31" fmla="*/ 10 h 252"/>
              <a:gd name="T32" fmla="*/ 3293330 w 1120"/>
              <a:gd name="T33" fmla="*/ 10 h 252"/>
              <a:gd name="T34" fmla="*/ 2329965 w 1120"/>
              <a:gd name="T35" fmla="*/ 10 h 252"/>
              <a:gd name="T36" fmla="*/ 1515458 w 1120"/>
              <a:gd name="T37" fmla="*/ 11 h 252"/>
              <a:gd name="T38" fmla="*/ 848370 w 1120"/>
              <a:gd name="T39" fmla="*/ 11 h 252"/>
              <a:gd name="T40" fmla="*/ 371720 w 1120"/>
              <a:gd name="T41" fmla="*/ 11 h 252"/>
              <a:gd name="T42" fmla="*/ 114130 w 1120"/>
              <a:gd name="T43" fmla="*/ 11 h 252"/>
              <a:gd name="T44" fmla="*/ 0 w 1120"/>
              <a:gd name="T45" fmla="*/ 11 h 252"/>
              <a:gd name="T46" fmla="*/ 0 w 1120"/>
              <a:gd name="T47" fmla="*/ 3 h 252"/>
              <a:gd name="T48" fmla="*/ 10353269 w 1120"/>
              <a:gd name="T49" fmla="*/ 0 h 252"/>
              <a:gd name="T50" fmla="*/ 20706948 w 1120"/>
              <a:gd name="T51" fmla="*/ 3 h 252"/>
              <a:gd name="T52" fmla="*/ 20706948 w 1120"/>
              <a:gd name="T53" fmla="*/ 11 h 252"/>
              <a:gd name="T54" fmla="*/ 20706948 w 1120"/>
              <a:gd name="T55" fmla="*/ 11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en-US" sz="2600">
              <a:solidFill>
                <a:prstClr val="black"/>
              </a:solidFill>
            </a:endParaRPr>
          </a:p>
        </p:txBody>
      </p:sp>
      <p:sp>
        <p:nvSpPr>
          <p:cNvPr id="16" name="MH_SubTitle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1818042" y="4861728"/>
            <a:ext cx="8304904" cy="623888"/>
          </a:xfrm>
          <a:prstGeom prst="rect">
            <a:avLst/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 w="9525" algn="ctr">
            <a:noFill/>
            <a:miter lim="800000"/>
          </a:ln>
        </p:spPr>
        <p:txBody>
          <a:bodyPr lIns="360000" anchor="ctr">
            <a:normAutofit/>
          </a:bodyPr>
          <a:lstStyle/>
          <a:p>
            <a:pPr algn="ctr">
              <a:defRPr/>
            </a:pPr>
            <a:r>
              <a:rPr lang="en-US" altLang="zh-CN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Masks will weaken your immune system.</a:t>
            </a:r>
            <a:endParaRPr lang="en-US" altLang="zh-CN" sz="2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H_Other_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26291" y="4896653"/>
            <a:ext cx="450897" cy="45637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3600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600" b="1">
                <a:solidFill>
                  <a:srgbClr val="3A3A3A"/>
                </a:solidFill>
                <a:latin typeface="Raavi" panose="020B0502040204020203" pitchFamily="34" charset="0"/>
                <a:ea typeface="方正舒体" panose="02010601030101010101" pitchFamily="2" charset="-122"/>
                <a:cs typeface="Raavi" panose="020B0502040204020203" pitchFamily="34" charset="0"/>
              </a:rPr>
              <a:t>3</a:t>
            </a:r>
            <a:endParaRPr lang="zh-CN" altLang="en-US" sz="2600" b="1">
              <a:solidFill>
                <a:srgbClr val="3A3A3A"/>
              </a:solidFill>
              <a:latin typeface="Raavi" panose="020B0502040204020203" pitchFamily="34" charset="0"/>
              <a:ea typeface="方正舒体" panose="02010601030101010101" pitchFamily="2" charset="-122"/>
              <a:cs typeface="Raavi" panose="020B0502040204020203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43" y="1110621"/>
            <a:ext cx="2944482" cy="991309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059402" y="993899"/>
            <a:ext cx="3241964" cy="126995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177145" y="984976"/>
            <a:ext cx="2975480" cy="12539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7.40741E-7 L -3.54167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0" grpId="0" animBg="1"/>
      <p:bldP spid="10" grpId="1" animBg="1"/>
      <p:bldP spid="12" grpId="0" animBg="1"/>
      <p:bldP spid="14" grpId="0" animBg="1"/>
      <p:bldP spid="16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3395664" y="2249488"/>
            <a:ext cx="54578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3395664" y="4179888"/>
            <a:ext cx="54578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95663" y="2484439"/>
            <a:ext cx="1814512" cy="146208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1500" spc="-5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spc="-5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3" name="文本框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14964" y="2249488"/>
            <a:ext cx="34385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 fontScale="925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zh-CN" sz="6600" b="1" dirty="0" err="1">
                <a:latin typeface="+mn-lt"/>
                <a:ea typeface="+mn-ea"/>
              </a:rPr>
              <a:t>iProduce</a:t>
            </a:r>
            <a:endParaRPr lang="en-US" altLang="zh-CN" sz="6600" b="1" dirty="0">
              <a:latin typeface="+mn-lt"/>
              <a:ea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Theoretical Basis</a:t>
            </a:r>
            <a:br>
              <a:rPr kumimoji="1" lang="zh-CN" altLang="en-US" dirty="0"/>
            </a:br>
            <a:endParaRPr kumimoji="1"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3209487" y="1720361"/>
            <a:ext cx="5819208" cy="128161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Production Oriented Approach</a:t>
            </a:r>
            <a:endParaRPr kumimoji="1" lang="zh-CN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297349" y="4121939"/>
            <a:ext cx="2754509" cy="72740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8" name="文本框 7"/>
          <p:cNvSpPr txBox="1"/>
          <p:nvPr/>
        </p:nvSpPr>
        <p:spPr>
          <a:xfrm>
            <a:off x="2297349" y="4318283"/>
            <a:ext cx="2938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Learning centered principle</a:t>
            </a:r>
            <a:endParaRPr kumimoji="1" lang="zh-CN" altLang="en-US" sz="1800" dirty="0"/>
          </a:p>
        </p:txBody>
      </p:sp>
      <p:sp>
        <p:nvSpPr>
          <p:cNvPr id="9" name="圆角矩形 8"/>
          <p:cNvSpPr/>
          <p:nvPr/>
        </p:nvSpPr>
        <p:spPr>
          <a:xfrm>
            <a:off x="2297349" y="5004058"/>
            <a:ext cx="2754509" cy="72740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0" name="文本框 9"/>
          <p:cNvSpPr txBox="1"/>
          <p:nvPr/>
        </p:nvSpPr>
        <p:spPr>
          <a:xfrm>
            <a:off x="2228074" y="5085156"/>
            <a:ext cx="282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Learning-using integration</a:t>
            </a:r>
            <a:endParaRPr kumimoji="1" lang="en-US" altLang="zh-CN" sz="1800" dirty="0"/>
          </a:p>
          <a:p>
            <a:r>
              <a:rPr kumimoji="1" lang="en-US" altLang="zh-CN" sz="1800" dirty="0"/>
              <a:t> principle</a:t>
            </a:r>
            <a:endParaRPr kumimoji="1" lang="zh-CN" altLang="en-US" sz="1800" dirty="0"/>
          </a:p>
        </p:txBody>
      </p:sp>
      <p:sp>
        <p:nvSpPr>
          <p:cNvPr id="11" name="圆角矩形 10"/>
          <p:cNvSpPr/>
          <p:nvPr/>
        </p:nvSpPr>
        <p:spPr>
          <a:xfrm>
            <a:off x="2297349" y="5913886"/>
            <a:ext cx="2754509" cy="72740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2" name="文本框 11"/>
          <p:cNvSpPr txBox="1"/>
          <p:nvPr/>
        </p:nvSpPr>
        <p:spPr>
          <a:xfrm>
            <a:off x="2297349" y="5980915"/>
            <a:ext cx="2659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Whole-person education </a:t>
            </a:r>
            <a:endParaRPr kumimoji="1" lang="en-US" altLang="zh-CN" sz="1800" dirty="0"/>
          </a:p>
          <a:p>
            <a:r>
              <a:rPr kumimoji="1" lang="en-US" altLang="zh-CN" sz="1800" dirty="0"/>
              <a:t>principle</a:t>
            </a:r>
            <a:endParaRPr kumimoji="1" lang="zh-CN" altLang="en-US" sz="1800" dirty="0"/>
          </a:p>
        </p:txBody>
      </p:sp>
      <p:sp>
        <p:nvSpPr>
          <p:cNvPr id="13" name="圆角矩形 12"/>
          <p:cNvSpPr/>
          <p:nvPr/>
        </p:nvSpPr>
        <p:spPr>
          <a:xfrm>
            <a:off x="6837255" y="4124248"/>
            <a:ext cx="2754509" cy="72740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4" name="文本框 13"/>
          <p:cNvSpPr txBox="1"/>
          <p:nvPr/>
        </p:nvSpPr>
        <p:spPr>
          <a:xfrm>
            <a:off x="6996049" y="4283583"/>
            <a:ext cx="2722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Output-driven hypothesis</a:t>
            </a:r>
            <a:endParaRPr kumimoji="1" lang="zh-CN" altLang="en-US" sz="1800" dirty="0"/>
          </a:p>
        </p:txBody>
      </p:sp>
      <p:sp>
        <p:nvSpPr>
          <p:cNvPr id="15" name="圆角矩形 14"/>
          <p:cNvSpPr/>
          <p:nvPr/>
        </p:nvSpPr>
        <p:spPr>
          <a:xfrm>
            <a:off x="6837255" y="5027150"/>
            <a:ext cx="2754509" cy="72740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6" name="文本框 15"/>
          <p:cNvSpPr txBox="1"/>
          <p:nvPr/>
        </p:nvSpPr>
        <p:spPr>
          <a:xfrm>
            <a:off x="6996049" y="5241906"/>
            <a:ext cx="278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Input-enabling hypothesis</a:t>
            </a:r>
            <a:endParaRPr kumimoji="1" lang="zh-CN" altLang="en-US" sz="1800" dirty="0"/>
          </a:p>
        </p:txBody>
      </p:sp>
      <p:sp>
        <p:nvSpPr>
          <p:cNvPr id="17" name="圆角矩形 16"/>
          <p:cNvSpPr/>
          <p:nvPr/>
        </p:nvSpPr>
        <p:spPr>
          <a:xfrm>
            <a:off x="6837255" y="5980915"/>
            <a:ext cx="2754509" cy="72740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8" name="文本框 17"/>
          <p:cNvSpPr txBox="1"/>
          <p:nvPr/>
        </p:nvSpPr>
        <p:spPr>
          <a:xfrm>
            <a:off x="6965189" y="5994924"/>
            <a:ext cx="262657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Selective-learning hypothesis</a:t>
            </a:r>
            <a:endParaRPr kumimoji="1" lang="zh-CN" altLang="en-US" sz="1800" dirty="0"/>
          </a:p>
        </p:txBody>
      </p:sp>
      <p:sp>
        <p:nvSpPr>
          <p:cNvPr id="19" name="右箭头 18"/>
          <p:cNvSpPr/>
          <p:nvPr/>
        </p:nvSpPr>
        <p:spPr>
          <a:xfrm rot="8737204">
            <a:off x="3544323" y="3094341"/>
            <a:ext cx="1263955" cy="63503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1" name="右箭头 20"/>
          <p:cNvSpPr/>
          <p:nvPr/>
        </p:nvSpPr>
        <p:spPr>
          <a:xfrm rot="1789956">
            <a:off x="7287553" y="3123428"/>
            <a:ext cx="1263955" cy="63503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iProduce</a:t>
            </a:r>
            <a:r>
              <a:rPr lang="en-US" altLang="zh-CN" dirty="0">
                <a:solidFill>
                  <a:schemeClr val="tx1"/>
                </a:solidFill>
              </a:rPr>
              <a:t> – Respond to Ad Hominem Fallacy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8"/>
          <a:stretch>
            <a:fillRect/>
          </a:stretch>
        </p:blipFill>
        <p:spPr>
          <a:xfrm>
            <a:off x="282695" y="1240894"/>
            <a:ext cx="11624441" cy="5248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矩形: 圆角 1"/>
          <p:cNvSpPr/>
          <p:nvPr/>
        </p:nvSpPr>
        <p:spPr>
          <a:xfrm>
            <a:off x="1205345" y="2244448"/>
            <a:ext cx="4502728" cy="4849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</a:rPr>
              <a:t>Step 1: To point out the use of ad hominem</a:t>
            </a:r>
            <a:endParaRPr lang="zh-CN" altLang="en-US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191490" y="3616038"/>
            <a:ext cx="6206837" cy="4849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</a:rPr>
              <a:t>Step 2: To highlight the irrelevance to the claim in discussion</a:t>
            </a:r>
            <a:endParaRPr lang="zh-CN" altLang="en-US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205346" y="5374645"/>
            <a:ext cx="5638800" cy="4849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</a:rPr>
              <a:t>Step 3: To steer the attention back to the relevant issue</a:t>
            </a:r>
            <a:endParaRPr lang="zh-CN" altLang="en-US" sz="17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3" y="0"/>
            <a:ext cx="12321476" cy="6858000"/>
          </a:xfrm>
          <a:prstGeom prst="rect">
            <a:avLst/>
          </a:prstGeom>
        </p:spPr>
      </p:pic>
      <p:sp>
        <p:nvSpPr>
          <p:cNvPr id="2050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831541" y="3932290"/>
            <a:ext cx="10680337" cy="6015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iProduce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b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Refute to female Driver </a:t>
            </a:r>
            <a:b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 Hominem Fallacy</a:t>
            </a:r>
            <a:endParaRPr lang="zh-CN" alt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iProduce</a:t>
            </a:r>
            <a:r>
              <a:rPr lang="en-US" altLang="zh-CN" dirty="0">
                <a:solidFill>
                  <a:schemeClr val="tx1"/>
                </a:solidFill>
              </a:rPr>
              <a:t> – Respond to Ad Hominem Fallacy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" name="李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81.000000" end="2170.3332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624" y="1181100"/>
            <a:ext cx="7361237" cy="502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MH_Text_1"/>
          <p:cNvSpPr txBox="1"/>
          <p:nvPr>
            <p:custDataLst>
              <p:tags r:id="rId5"/>
            </p:custDataLst>
          </p:nvPr>
        </p:nvSpPr>
        <p:spPr>
          <a:xfrm>
            <a:off x="9005597" y="1395565"/>
            <a:ext cx="3226050" cy="811213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“This is an ad hominem fallacy.” </a:t>
            </a:r>
            <a:endParaRPr lang="en-US" altLang="zh-CN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“This is a personal attack.”</a:t>
            </a:r>
            <a:endParaRPr lang="en-US" altLang="zh-C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H_Text_2"/>
          <p:cNvSpPr txBox="1"/>
          <p:nvPr>
            <p:custDataLst>
              <p:tags r:id="rId6"/>
            </p:custDataLst>
          </p:nvPr>
        </p:nvSpPr>
        <p:spPr>
          <a:xfrm>
            <a:off x="9025261" y="3033509"/>
            <a:ext cx="3049141" cy="811212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“You are attacking against the … of someone, rather than against the argument itself.” “…is irrelevant to the claim. ”</a:t>
            </a:r>
            <a:endParaRPr lang="en-US" altLang="zh-CN" sz="2000" dirty="0"/>
          </a:p>
        </p:txBody>
      </p:sp>
      <p:sp>
        <p:nvSpPr>
          <p:cNvPr id="7" name="MH_Text_3"/>
          <p:cNvSpPr txBox="1"/>
          <p:nvPr>
            <p:custDataLst>
              <p:tags r:id="rId7"/>
            </p:custDataLst>
          </p:nvPr>
        </p:nvSpPr>
        <p:spPr>
          <a:xfrm>
            <a:off x="9025261" y="4435473"/>
            <a:ext cx="3049141" cy="811213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“The argument/point is about … ”</a:t>
            </a:r>
            <a:endParaRPr lang="en-US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“We should focus on …”</a:t>
            </a:r>
            <a:endParaRPr lang="en-US" altLang="zh-CN" sz="2000" dirty="0"/>
          </a:p>
        </p:txBody>
      </p:sp>
      <p:sp>
        <p:nvSpPr>
          <p:cNvPr id="9" name="MH_Other_1"/>
          <p:cNvSpPr/>
          <p:nvPr>
            <p:custDataLst>
              <p:tags r:id="rId8"/>
            </p:custDataLst>
          </p:nvPr>
        </p:nvSpPr>
        <p:spPr>
          <a:xfrm>
            <a:off x="7944683" y="1085234"/>
            <a:ext cx="1006475" cy="1347788"/>
          </a:xfrm>
          <a:custGeom>
            <a:avLst/>
            <a:gdLst/>
            <a:ahLst/>
            <a:cxnLst/>
            <a:rect l="l" t="t" r="r" b="b"/>
            <a:pathLst>
              <a:path w="959230" h="1283265">
                <a:moveTo>
                  <a:pt x="144016" y="0"/>
                </a:moveTo>
                <a:lnTo>
                  <a:pt x="792088" y="0"/>
                </a:lnTo>
                <a:lnTo>
                  <a:pt x="792088" y="442510"/>
                </a:lnTo>
                <a:cubicBezTo>
                  <a:pt x="894990" y="528892"/>
                  <a:pt x="959230" y="658769"/>
                  <a:pt x="959230" y="803650"/>
                </a:cubicBezTo>
                <a:cubicBezTo>
                  <a:pt x="959230" y="1068534"/>
                  <a:pt x="744499" y="1283265"/>
                  <a:pt x="479615" y="1283265"/>
                </a:cubicBezTo>
                <a:cubicBezTo>
                  <a:pt x="214731" y="1283265"/>
                  <a:pt x="0" y="1068534"/>
                  <a:pt x="0" y="803650"/>
                </a:cubicBezTo>
                <a:cubicBezTo>
                  <a:pt x="0" y="669564"/>
                  <a:pt x="55024" y="548329"/>
                  <a:pt x="144016" y="4615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1" name="MH_SubTitle_1"/>
          <p:cNvSpPr/>
          <p:nvPr>
            <p:custDataLst>
              <p:tags r:id="rId9"/>
            </p:custDataLst>
          </p:nvPr>
        </p:nvSpPr>
        <p:spPr>
          <a:xfrm>
            <a:off x="8068507" y="1550373"/>
            <a:ext cx="757238" cy="75723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CN" b="1" dirty="0">
                <a:solidFill>
                  <a:srgbClr val="494949"/>
                </a:solidFill>
              </a:rPr>
              <a:t>1</a:t>
            </a:r>
            <a:endParaRPr lang="zh-CN" altLang="en-US" b="1" dirty="0">
              <a:solidFill>
                <a:srgbClr val="494949"/>
              </a:solidFill>
            </a:endParaRPr>
          </a:p>
        </p:txBody>
      </p:sp>
      <p:sp>
        <p:nvSpPr>
          <p:cNvPr id="13" name="MH_Other_2"/>
          <p:cNvSpPr/>
          <p:nvPr>
            <p:custDataLst>
              <p:tags r:id="rId10"/>
            </p:custDataLst>
          </p:nvPr>
        </p:nvSpPr>
        <p:spPr>
          <a:xfrm flipV="1">
            <a:off x="6960868" y="1061173"/>
            <a:ext cx="2949232" cy="48013"/>
          </a:xfrm>
          <a:prstGeom prst="rect">
            <a:avLst/>
          </a:prstGeom>
          <a:gradFill>
            <a:gsLst>
              <a:gs pos="49628">
                <a:schemeClr val="accent1">
                  <a:lumMod val="60000"/>
                  <a:lumOff val="40000"/>
                </a:schemeClr>
              </a:gs>
              <a:gs pos="2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15" name="MH_Other_3"/>
          <p:cNvSpPr/>
          <p:nvPr>
            <p:custDataLst>
              <p:tags r:id="rId11"/>
            </p:custDataLst>
          </p:nvPr>
        </p:nvSpPr>
        <p:spPr>
          <a:xfrm>
            <a:off x="7944683" y="2683848"/>
            <a:ext cx="1006475" cy="1347787"/>
          </a:xfrm>
          <a:custGeom>
            <a:avLst/>
            <a:gdLst/>
            <a:ahLst/>
            <a:cxnLst/>
            <a:rect l="l" t="t" r="r" b="b"/>
            <a:pathLst>
              <a:path w="959230" h="1283265">
                <a:moveTo>
                  <a:pt x="144016" y="0"/>
                </a:moveTo>
                <a:lnTo>
                  <a:pt x="792088" y="0"/>
                </a:lnTo>
                <a:lnTo>
                  <a:pt x="792088" y="442510"/>
                </a:lnTo>
                <a:cubicBezTo>
                  <a:pt x="894990" y="528892"/>
                  <a:pt x="959230" y="658769"/>
                  <a:pt x="959230" y="803650"/>
                </a:cubicBezTo>
                <a:cubicBezTo>
                  <a:pt x="959230" y="1068534"/>
                  <a:pt x="744499" y="1283265"/>
                  <a:pt x="479615" y="1283265"/>
                </a:cubicBezTo>
                <a:cubicBezTo>
                  <a:pt x="214731" y="1283265"/>
                  <a:pt x="0" y="1068534"/>
                  <a:pt x="0" y="803650"/>
                </a:cubicBezTo>
                <a:cubicBezTo>
                  <a:pt x="0" y="669564"/>
                  <a:pt x="55024" y="548329"/>
                  <a:pt x="144016" y="4615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7" name="MH_SubTitle_2"/>
          <p:cNvSpPr/>
          <p:nvPr>
            <p:custDataLst>
              <p:tags r:id="rId12"/>
            </p:custDataLst>
          </p:nvPr>
        </p:nvSpPr>
        <p:spPr>
          <a:xfrm>
            <a:off x="8068507" y="3175973"/>
            <a:ext cx="757238" cy="75723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CN" b="1" dirty="0">
                <a:solidFill>
                  <a:srgbClr val="494949"/>
                </a:solidFill>
              </a:rPr>
              <a:t>2</a:t>
            </a:r>
            <a:endParaRPr lang="zh-CN" altLang="en-US" b="1" dirty="0">
              <a:solidFill>
                <a:srgbClr val="494949"/>
              </a:solidFill>
            </a:endParaRPr>
          </a:p>
        </p:txBody>
      </p:sp>
      <p:sp>
        <p:nvSpPr>
          <p:cNvPr id="19" name="MH_Other_4"/>
          <p:cNvSpPr/>
          <p:nvPr>
            <p:custDataLst>
              <p:tags r:id="rId13"/>
            </p:custDataLst>
          </p:nvPr>
        </p:nvSpPr>
        <p:spPr>
          <a:xfrm flipV="1">
            <a:off x="6960869" y="2659705"/>
            <a:ext cx="3226050" cy="48013"/>
          </a:xfrm>
          <a:prstGeom prst="rect">
            <a:avLst/>
          </a:prstGeom>
          <a:gradFill>
            <a:gsLst>
              <a:gs pos="49628">
                <a:schemeClr val="accent2">
                  <a:lumMod val="60000"/>
                  <a:lumOff val="40000"/>
                </a:schemeClr>
              </a:gs>
              <a:gs pos="2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1" name="MH_Other_5"/>
          <p:cNvSpPr/>
          <p:nvPr>
            <p:custDataLst>
              <p:tags r:id="rId14"/>
            </p:custDataLst>
          </p:nvPr>
        </p:nvSpPr>
        <p:spPr>
          <a:xfrm>
            <a:off x="7944683" y="4282459"/>
            <a:ext cx="1006475" cy="1347788"/>
          </a:xfrm>
          <a:custGeom>
            <a:avLst/>
            <a:gdLst/>
            <a:ahLst/>
            <a:cxnLst/>
            <a:rect l="l" t="t" r="r" b="b"/>
            <a:pathLst>
              <a:path w="959230" h="1283265">
                <a:moveTo>
                  <a:pt x="144016" y="0"/>
                </a:moveTo>
                <a:lnTo>
                  <a:pt x="792088" y="0"/>
                </a:lnTo>
                <a:lnTo>
                  <a:pt x="792088" y="442510"/>
                </a:lnTo>
                <a:cubicBezTo>
                  <a:pt x="894990" y="528892"/>
                  <a:pt x="959230" y="658769"/>
                  <a:pt x="959230" y="803650"/>
                </a:cubicBezTo>
                <a:cubicBezTo>
                  <a:pt x="959230" y="1068534"/>
                  <a:pt x="744499" y="1283265"/>
                  <a:pt x="479615" y="1283265"/>
                </a:cubicBezTo>
                <a:cubicBezTo>
                  <a:pt x="214731" y="1283265"/>
                  <a:pt x="0" y="1068534"/>
                  <a:pt x="0" y="803650"/>
                </a:cubicBezTo>
                <a:cubicBezTo>
                  <a:pt x="0" y="669564"/>
                  <a:pt x="55024" y="548329"/>
                  <a:pt x="144016" y="4615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3" name="MH_SubTitle_3"/>
          <p:cNvSpPr/>
          <p:nvPr>
            <p:custDataLst>
              <p:tags r:id="rId15"/>
            </p:custDataLst>
          </p:nvPr>
        </p:nvSpPr>
        <p:spPr>
          <a:xfrm>
            <a:off x="8068507" y="4774584"/>
            <a:ext cx="757238" cy="75723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CN" b="1" dirty="0">
                <a:solidFill>
                  <a:srgbClr val="494949"/>
                </a:solidFill>
              </a:rPr>
              <a:t>3</a:t>
            </a:r>
            <a:endParaRPr lang="zh-CN" altLang="en-US" b="1" dirty="0">
              <a:solidFill>
                <a:srgbClr val="494949"/>
              </a:solidFill>
            </a:endParaRPr>
          </a:p>
        </p:txBody>
      </p:sp>
      <p:sp>
        <p:nvSpPr>
          <p:cNvPr id="25" name="MH_Other_6"/>
          <p:cNvSpPr/>
          <p:nvPr>
            <p:custDataLst>
              <p:tags r:id="rId16"/>
            </p:custDataLst>
          </p:nvPr>
        </p:nvSpPr>
        <p:spPr>
          <a:xfrm flipV="1">
            <a:off x="6960871" y="4258236"/>
            <a:ext cx="3049141" cy="48013"/>
          </a:xfrm>
          <a:prstGeom prst="rect">
            <a:avLst/>
          </a:prstGeom>
          <a:gradFill>
            <a:gsLst>
              <a:gs pos="49628">
                <a:schemeClr val="accent3">
                  <a:lumMod val="60000"/>
                  <a:lumOff val="40000"/>
                </a:schemeClr>
              </a:gs>
              <a:gs pos="2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chemeClr val="tx1"/>
                </a:solidFill>
              </a:rPr>
              <a:t>iProduce</a:t>
            </a:r>
            <a:r>
              <a:rPr lang="en-US" altLang="zh-CN" dirty="0">
                <a:solidFill>
                  <a:schemeClr val="tx1"/>
                </a:solidFill>
              </a:rPr>
              <a:t> – Identify and Refute Ad Hominem Fallacy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Trump angrily exits press conference after being challenged by female report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64.000000" end="520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748" y="1130469"/>
            <a:ext cx="8419128" cy="474946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  <a:headEnd/>
            <a:tailEnd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2662239" y="2914651"/>
            <a:ext cx="3254375" cy="1025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Ins="216000" anchor="ctr">
            <a:normAutofit/>
          </a:bodyPr>
          <a:lstStyle/>
          <a:p>
            <a:pPr algn="ctr">
              <a:defRPr/>
            </a:pPr>
            <a:r>
              <a:rPr lang="en-US" altLang="zh-CN" sz="2000" b="1" kern="0" dirty="0">
                <a:solidFill>
                  <a:srgbClr val="363636"/>
                </a:solidFill>
              </a:rPr>
              <a:t>The Cause</a:t>
            </a:r>
            <a:endParaRPr lang="zh-CN" altLang="en-US" sz="2000" b="1" kern="0" dirty="0">
              <a:solidFill>
                <a:srgbClr val="363636"/>
              </a:solidFill>
            </a:endParaRPr>
          </a:p>
        </p:txBody>
      </p:sp>
      <p:sp>
        <p:nvSpPr>
          <p:cNvPr id="26" name="矩形 1"/>
          <p:cNvSpPr/>
          <p:nvPr>
            <p:custDataLst>
              <p:tags r:id="rId2"/>
            </p:custDataLst>
          </p:nvPr>
        </p:nvSpPr>
        <p:spPr>
          <a:xfrm flipH="1">
            <a:off x="5734051" y="2914651"/>
            <a:ext cx="1319213" cy="1025525"/>
          </a:xfrm>
          <a:custGeom>
            <a:avLst/>
            <a:gdLst/>
            <a:ahLst/>
            <a:cxnLst/>
            <a:rect l="l" t="t" r="r" b="b"/>
            <a:pathLst>
              <a:path w="1759256" h="1368152">
                <a:moveTo>
                  <a:pt x="0" y="0"/>
                </a:moveTo>
                <a:lnTo>
                  <a:pt x="1512168" y="0"/>
                </a:lnTo>
                <a:lnTo>
                  <a:pt x="1512168" y="255262"/>
                </a:lnTo>
                <a:lnTo>
                  <a:pt x="1759256" y="409692"/>
                </a:lnTo>
                <a:lnTo>
                  <a:pt x="1512168" y="564122"/>
                </a:lnTo>
                <a:lnTo>
                  <a:pt x="1512168" y="1368152"/>
                </a:lnTo>
                <a:lnTo>
                  <a:pt x="0" y="1368152"/>
                </a:ln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</a:ln>
          <a:effectLst/>
        </p:spPr>
        <p:txBody>
          <a:bodyPr lIns="144000" tIns="0" rIns="0" bIns="0" anchor="ctr"/>
          <a:lstStyle/>
          <a:p>
            <a:pPr algn="ctr"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+mn-ea"/>
              </a:rPr>
              <a:t>02</a:t>
            </a:r>
            <a:endParaRPr lang="zh-CN" altLang="en-US" sz="2800" b="1" kern="0" dirty="0">
              <a:solidFill>
                <a:sysClr val="window" lastClr="FFFFFF"/>
              </a:solidFill>
              <a:latin typeface="+mn-ea"/>
            </a:endParaRPr>
          </a:p>
        </p:txBody>
      </p:sp>
      <p:sp>
        <p:nvSpPr>
          <p:cNvPr id="27" name="矩形 26"/>
          <p:cNvSpPr/>
          <p:nvPr>
            <p:custDataLst>
              <p:tags r:id="rId3"/>
            </p:custDataLst>
          </p:nvPr>
        </p:nvSpPr>
        <p:spPr>
          <a:xfrm>
            <a:off x="5865814" y="1887538"/>
            <a:ext cx="3254375" cy="1027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216000" anchor="ctr">
            <a:normAutofit/>
          </a:bodyPr>
          <a:lstStyle/>
          <a:p>
            <a:pPr algn="ctr">
              <a:defRPr/>
            </a:pPr>
            <a:r>
              <a:rPr lang="en-US" altLang="zh-CN" sz="2000" b="1" kern="0" dirty="0">
                <a:solidFill>
                  <a:srgbClr val="363636"/>
                </a:solidFill>
              </a:rPr>
              <a:t>The</a:t>
            </a:r>
            <a:r>
              <a:rPr lang="zh-CN" altLang="en-US" sz="2000" b="1" kern="0" dirty="0">
                <a:solidFill>
                  <a:srgbClr val="363636"/>
                </a:solidFill>
              </a:rPr>
              <a:t> </a:t>
            </a:r>
            <a:r>
              <a:rPr lang="en-US" altLang="zh-CN" sz="2000" b="1" kern="0" dirty="0">
                <a:solidFill>
                  <a:srgbClr val="363636"/>
                </a:solidFill>
              </a:rPr>
              <a:t>Definition</a:t>
            </a:r>
            <a:endParaRPr lang="zh-CN" altLang="en-US" sz="2000" b="1" kern="0" dirty="0">
              <a:solidFill>
                <a:srgbClr val="363636"/>
              </a:solidFill>
            </a:endParaRPr>
          </a:p>
        </p:txBody>
      </p:sp>
      <p:sp>
        <p:nvSpPr>
          <p:cNvPr id="28" name="矩形 1"/>
          <p:cNvSpPr/>
          <p:nvPr>
            <p:custDataLst>
              <p:tags r:id="rId4"/>
            </p:custDataLst>
          </p:nvPr>
        </p:nvSpPr>
        <p:spPr>
          <a:xfrm>
            <a:off x="4786313" y="1887538"/>
            <a:ext cx="1319212" cy="1027112"/>
          </a:xfrm>
          <a:custGeom>
            <a:avLst/>
            <a:gdLst/>
            <a:ahLst/>
            <a:cxnLst/>
            <a:rect l="l" t="t" r="r" b="b"/>
            <a:pathLst>
              <a:path w="1759256" h="1368152">
                <a:moveTo>
                  <a:pt x="0" y="0"/>
                </a:moveTo>
                <a:lnTo>
                  <a:pt x="1512168" y="0"/>
                </a:lnTo>
                <a:lnTo>
                  <a:pt x="1512168" y="255262"/>
                </a:lnTo>
                <a:lnTo>
                  <a:pt x="1759256" y="409692"/>
                </a:lnTo>
                <a:lnTo>
                  <a:pt x="1512168" y="564122"/>
                </a:lnTo>
                <a:lnTo>
                  <a:pt x="1512168" y="1368152"/>
                </a:lnTo>
                <a:lnTo>
                  <a:pt x="0" y="1368152"/>
                </a:lnTo>
                <a:close/>
              </a:path>
            </a:pathLst>
          </a:custGeom>
          <a:solidFill>
            <a:schemeClr val="accent1"/>
          </a:solidFill>
          <a:ln w="19050" cap="flat" cmpd="sng" algn="ctr">
            <a:noFill/>
            <a:prstDash val="solid"/>
          </a:ln>
          <a:effectLst/>
        </p:spPr>
        <p:txBody>
          <a:bodyPr lIns="0" tIns="0" rIns="144000" bIns="0" anchor="ctr"/>
          <a:lstStyle/>
          <a:p>
            <a:pPr algn="ctr"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+mn-ea"/>
              </a:rPr>
              <a:t>01</a:t>
            </a:r>
            <a:endParaRPr lang="zh-CN" altLang="en-US" sz="2800" b="1" kern="0" dirty="0">
              <a:solidFill>
                <a:sysClr val="window" lastClr="FFFFFF"/>
              </a:solidFill>
              <a:latin typeface="+mn-ea"/>
            </a:endParaRPr>
          </a:p>
        </p:txBody>
      </p:sp>
      <p:sp>
        <p:nvSpPr>
          <p:cNvPr id="35" name="矩形 34"/>
          <p:cNvSpPr/>
          <p:nvPr>
            <p:custDataLst>
              <p:tags r:id="rId5"/>
            </p:custDataLst>
          </p:nvPr>
        </p:nvSpPr>
        <p:spPr>
          <a:xfrm>
            <a:off x="2662239" y="4968876"/>
            <a:ext cx="3254375" cy="10255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Ins="216000" anchor="ctr">
            <a:normAutofit/>
          </a:bodyPr>
          <a:lstStyle/>
          <a:p>
            <a:pPr algn="ctr">
              <a:defRPr/>
            </a:pPr>
            <a:r>
              <a:rPr lang="en-US" altLang="zh-CN" sz="2000" b="1" kern="0" dirty="0">
                <a:solidFill>
                  <a:srgbClr val="363636"/>
                </a:solidFill>
              </a:rPr>
              <a:t>How to Respond to It</a:t>
            </a:r>
            <a:endParaRPr lang="zh-CN" altLang="en-US" sz="2000" b="1" kern="0" dirty="0">
              <a:solidFill>
                <a:srgbClr val="363636"/>
              </a:solidFill>
            </a:endParaRPr>
          </a:p>
        </p:txBody>
      </p:sp>
      <p:sp>
        <p:nvSpPr>
          <p:cNvPr id="36" name="矩形 1"/>
          <p:cNvSpPr/>
          <p:nvPr>
            <p:custDataLst>
              <p:tags r:id="rId6"/>
            </p:custDataLst>
          </p:nvPr>
        </p:nvSpPr>
        <p:spPr>
          <a:xfrm flipH="1">
            <a:off x="5734051" y="4968876"/>
            <a:ext cx="1319213" cy="1025525"/>
          </a:xfrm>
          <a:custGeom>
            <a:avLst/>
            <a:gdLst/>
            <a:ahLst/>
            <a:cxnLst/>
            <a:rect l="l" t="t" r="r" b="b"/>
            <a:pathLst>
              <a:path w="1759256" h="1368152">
                <a:moveTo>
                  <a:pt x="0" y="0"/>
                </a:moveTo>
                <a:lnTo>
                  <a:pt x="1512168" y="0"/>
                </a:lnTo>
                <a:lnTo>
                  <a:pt x="1512168" y="255262"/>
                </a:lnTo>
                <a:lnTo>
                  <a:pt x="1759256" y="409692"/>
                </a:lnTo>
                <a:lnTo>
                  <a:pt x="1512168" y="564122"/>
                </a:lnTo>
                <a:lnTo>
                  <a:pt x="1512168" y="1368152"/>
                </a:lnTo>
                <a:lnTo>
                  <a:pt x="0" y="1368152"/>
                </a:lnTo>
                <a:close/>
              </a:path>
            </a:pathLst>
          </a:custGeom>
          <a:solidFill>
            <a:schemeClr val="accent4"/>
          </a:solidFill>
          <a:ln w="19050" cap="flat" cmpd="sng" algn="ctr">
            <a:noFill/>
            <a:prstDash val="solid"/>
          </a:ln>
          <a:effectLst/>
        </p:spPr>
        <p:txBody>
          <a:bodyPr lIns="144000" tIns="0" rIns="0" bIns="0" anchor="ctr"/>
          <a:lstStyle/>
          <a:p>
            <a:pPr algn="ctr"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+mn-ea"/>
              </a:rPr>
              <a:t>04</a:t>
            </a:r>
            <a:endParaRPr lang="zh-CN" altLang="en-US" sz="2800" b="1" kern="0" dirty="0">
              <a:solidFill>
                <a:sysClr val="window" lastClr="FFFFFF"/>
              </a:solidFill>
              <a:latin typeface="+mn-ea"/>
            </a:endParaRPr>
          </a:p>
        </p:txBody>
      </p:sp>
      <p:sp>
        <p:nvSpPr>
          <p:cNvPr id="37" name="矩形 36"/>
          <p:cNvSpPr/>
          <p:nvPr>
            <p:custDataLst>
              <p:tags r:id="rId7"/>
            </p:custDataLst>
          </p:nvPr>
        </p:nvSpPr>
        <p:spPr>
          <a:xfrm>
            <a:off x="5865814" y="3943351"/>
            <a:ext cx="3254375" cy="10255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216000" anchor="ctr">
            <a:normAutofit/>
          </a:bodyPr>
          <a:lstStyle/>
          <a:p>
            <a:pPr algn="ctr">
              <a:defRPr/>
            </a:pPr>
            <a:r>
              <a:rPr lang="en-US" altLang="zh-CN" sz="2000" b="1" kern="0" dirty="0">
                <a:solidFill>
                  <a:srgbClr val="363636"/>
                </a:solidFill>
              </a:rPr>
              <a:t>How to Identify it</a:t>
            </a:r>
            <a:endParaRPr lang="zh-CN" altLang="en-US" sz="2000" b="1" kern="0" dirty="0">
              <a:solidFill>
                <a:srgbClr val="363636"/>
              </a:solidFill>
            </a:endParaRPr>
          </a:p>
        </p:txBody>
      </p:sp>
      <p:sp>
        <p:nvSpPr>
          <p:cNvPr id="38" name="矩形 1"/>
          <p:cNvSpPr/>
          <p:nvPr>
            <p:custDataLst>
              <p:tags r:id="rId8"/>
            </p:custDataLst>
          </p:nvPr>
        </p:nvSpPr>
        <p:spPr>
          <a:xfrm>
            <a:off x="4786313" y="3943351"/>
            <a:ext cx="1319212" cy="1025525"/>
          </a:xfrm>
          <a:custGeom>
            <a:avLst/>
            <a:gdLst/>
            <a:ahLst/>
            <a:cxnLst/>
            <a:rect l="l" t="t" r="r" b="b"/>
            <a:pathLst>
              <a:path w="1759256" h="1368152">
                <a:moveTo>
                  <a:pt x="0" y="0"/>
                </a:moveTo>
                <a:lnTo>
                  <a:pt x="1512168" y="0"/>
                </a:lnTo>
                <a:lnTo>
                  <a:pt x="1512168" y="255262"/>
                </a:lnTo>
                <a:lnTo>
                  <a:pt x="1759256" y="409692"/>
                </a:lnTo>
                <a:lnTo>
                  <a:pt x="1512168" y="564122"/>
                </a:lnTo>
                <a:lnTo>
                  <a:pt x="1512168" y="1368152"/>
                </a:lnTo>
                <a:lnTo>
                  <a:pt x="0" y="1368152"/>
                </a:lnTo>
                <a:close/>
              </a:path>
            </a:pathLst>
          </a:custGeom>
          <a:solidFill>
            <a:schemeClr val="accent3"/>
          </a:solidFill>
          <a:ln w="19050" cap="flat" cmpd="sng" algn="ctr">
            <a:noFill/>
            <a:prstDash val="solid"/>
          </a:ln>
          <a:effectLst/>
        </p:spPr>
        <p:txBody>
          <a:bodyPr lIns="0" tIns="0" rIns="144000" bIns="0" anchor="ctr"/>
          <a:lstStyle/>
          <a:p>
            <a:pPr algn="ctr"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+mn-ea"/>
              </a:rPr>
              <a:t>03</a:t>
            </a:r>
            <a:endParaRPr lang="zh-CN" altLang="en-US" sz="2800" b="1" kern="0" dirty="0">
              <a:solidFill>
                <a:sysClr val="window" lastClr="FFFFFF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4594225" y="1063626"/>
            <a:ext cx="413337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pc="400" dirty="0">
                <a:solidFill>
                  <a:srgbClr val="E1E0D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 Hominem Fallacy</a:t>
            </a:r>
            <a:endParaRPr lang="zh-CN" altLang="en-US" spc="400" dirty="0">
              <a:solidFill>
                <a:srgbClr val="E1E0D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83" name="文本框 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33900" y="596900"/>
            <a:ext cx="4133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Recap the Content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5" grpId="0" animBg="1"/>
      <p:bldP spid="36" grpId="0" animBg="1"/>
      <p:bldP spid="37" grpId="0" animBg="1"/>
      <p:bldP spid="38" grpId="0" animBg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/>
          <p:cNvSpPr/>
          <p:nvPr/>
        </p:nvSpPr>
        <p:spPr>
          <a:xfrm>
            <a:off x="677733" y="376517"/>
            <a:ext cx="9810974" cy="6002767"/>
          </a:xfrm>
          <a:prstGeom prst="foldedCorner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endParaRPr lang="en-US" altLang="zh-CN" sz="20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sz="2000" b="1" kern="1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sz="20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sz="2000" b="1" kern="1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altLang="zh-CN" sz="3200" b="1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Word Bank</a:t>
            </a:r>
            <a:endParaRPr lang="en-US" altLang="zh-CN" sz="20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ad hominem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adjective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/ˌædˈhɒm.ɪ.nəm/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(of a criticism, etc.) directed against a person, rather than against what that person says: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000" i="1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an ad hominem attack on his rival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fallacy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noun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lang="zh-CN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ˈfæl.ə.si/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an idea that a lot of people think is true but is in fact false: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[ + that ] It is a common fallacy that women are worse drivers than men.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prejudice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noun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lang="zh-CN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ˈpredʒ.ə.dɪs/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an unfair and unreasonable opinion or feeling, especially when formed without enough </a:t>
            </a:r>
            <a:endParaRPr lang="en-US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thought or knowledge: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000" i="1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Laws against racial prejudice must be strictly enforced.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0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nherently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adverb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/</a:t>
            </a:r>
            <a:r>
              <a:rPr lang="zh-CN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ɪnˈher.ənt.li/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in a way that exists as a natural or basic part of something: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There's nothing inherently wrong with his ideas.</a:t>
            </a:r>
            <a:endParaRPr lang="zh-CN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refutation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noun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/ˌ</a:t>
            </a:r>
            <a:r>
              <a:rPr lang="en-US" altLang="zh-CN" sz="20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ref.juˈteɪ.ʃən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/ </a:t>
            </a:r>
            <a:endParaRPr lang="en-US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000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act of saying or proving that a person, statement, opinion, etc. is wrong or false:</a:t>
            </a:r>
            <a:endParaRPr lang="en-US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zh-CN" sz="200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She published a refutation in the newspapers two days later.</a:t>
            </a:r>
            <a:endParaRPr lang="en-US" altLang="zh-CN" sz="2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zh-CN" altLang="en-US" sz="2000" dirty="0">
              <a:solidFill>
                <a:schemeClr val="tx1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086523" y="2000922"/>
            <a:ext cx="6228678" cy="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077558" y="3046206"/>
            <a:ext cx="6228678" cy="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086523" y="4272578"/>
            <a:ext cx="6228678" cy="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86523" y="5283796"/>
            <a:ext cx="6228678" cy="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91" y="0"/>
            <a:ext cx="3587518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r="6061"/>
          <a:stretch>
            <a:fillRect/>
          </a:stretch>
        </p:blipFill>
        <p:spPr>
          <a:xfrm>
            <a:off x="1790700" y="138112"/>
            <a:ext cx="3457575" cy="6581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/>
          <p:cNvSpPr/>
          <p:nvPr>
            <p:custDataLst>
              <p:tags r:id="rId1"/>
            </p:custDataLst>
          </p:nvPr>
        </p:nvSpPr>
        <p:spPr>
          <a:xfrm rot="20063428">
            <a:off x="3621088" y="3252788"/>
            <a:ext cx="519112" cy="474662"/>
          </a:xfrm>
          <a:prstGeom prst="rtTriangle">
            <a:avLst/>
          </a:prstGeom>
          <a:solidFill>
            <a:srgbClr val="27A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直角三角形 3"/>
          <p:cNvSpPr/>
          <p:nvPr>
            <p:custDataLst>
              <p:tags r:id="rId2"/>
            </p:custDataLst>
          </p:nvPr>
        </p:nvSpPr>
        <p:spPr>
          <a:xfrm rot="7409929">
            <a:off x="4892676" y="3859213"/>
            <a:ext cx="350837" cy="249238"/>
          </a:xfrm>
          <a:prstGeom prst="rtTriangle">
            <a:avLst/>
          </a:prstGeom>
          <a:solidFill>
            <a:srgbClr val="76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直角三角形 4"/>
          <p:cNvSpPr/>
          <p:nvPr>
            <p:custDataLst>
              <p:tags r:id="rId3"/>
            </p:custDataLst>
          </p:nvPr>
        </p:nvSpPr>
        <p:spPr>
          <a:xfrm rot="17352356">
            <a:off x="4533901" y="4851401"/>
            <a:ext cx="231775" cy="165100"/>
          </a:xfrm>
          <a:prstGeom prst="rtTriangle">
            <a:avLst/>
          </a:prstGeom>
          <a:solidFill>
            <a:srgbClr val="27A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直角三角形 5"/>
          <p:cNvSpPr/>
          <p:nvPr>
            <p:custDataLst>
              <p:tags r:id="rId4"/>
            </p:custDataLst>
          </p:nvPr>
        </p:nvSpPr>
        <p:spPr>
          <a:xfrm rot="17352356">
            <a:off x="4022726" y="5108576"/>
            <a:ext cx="119062" cy="65087"/>
          </a:xfrm>
          <a:prstGeom prst="rtTriangle">
            <a:avLst/>
          </a:prstGeom>
          <a:solidFill>
            <a:srgbClr val="27A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>
            <p:custDataLst>
              <p:tags r:id="rId5"/>
            </p:custDataLst>
          </p:nvPr>
        </p:nvSpPr>
        <p:spPr>
          <a:xfrm rot="11413207">
            <a:off x="7064376" y="4568825"/>
            <a:ext cx="231775" cy="165100"/>
          </a:xfrm>
          <a:prstGeom prst="rtTriangle">
            <a:avLst/>
          </a:prstGeom>
          <a:solidFill>
            <a:srgbClr val="27A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直角三角形 7"/>
          <p:cNvSpPr/>
          <p:nvPr>
            <p:custDataLst>
              <p:tags r:id="rId6"/>
            </p:custDataLst>
          </p:nvPr>
        </p:nvSpPr>
        <p:spPr>
          <a:xfrm rot="18287289">
            <a:off x="6709570" y="3945732"/>
            <a:ext cx="231775" cy="252413"/>
          </a:xfrm>
          <a:prstGeom prst="rtTriangle">
            <a:avLst/>
          </a:prstGeom>
          <a:solidFill>
            <a:srgbClr val="76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直角三角形 8"/>
          <p:cNvSpPr/>
          <p:nvPr>
            <p:custDataLst>
              <p:tags r:id="rId7"/>
            </p:custDataLst>
          </p:nvPr>
        </p:nvSpPr>
        <p:spPr>
          <a:xfrm rot="16200000">
            <a:off x="8184357" y="2443957"/>
            <a:ext cx="138112" cy="250825"/>
          </a:xfrm>
          <a:prstGeom prst="rtTriangle">
            <a:avLst/>
          </a:prstGeom>
          <a:solidFill>
            <a:srgbClr val="76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直角三角形 9"/>
          <p:cNvSpPr/>
          <p:nvPr>
            <p:custDataLst>
              <p:tags r:id="rId8"/>
            </p:custDataLst>
          </p:nvPr>
        </p:nvSpPr>
        <p:spPr>
          <a:xfrm rot="16200000">
            <a:off x="8208963" y="1241426"/>
            <a:ext cx="66675" cy="120650"/>
          </a:xfrm>
          <a:prstGeom prst="rtTriangle">
            <a:avLst/>
          </a:prstGeom>
          <a:solidFill>
            <a:srgbClr val="1E8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1" name="直接连接符 10"/>
          <p:cNvCxnSpPr/>
          <p:nvPr>
            <p:custDataLst>
              <p:tags r:id="rId9"/>
            </p:custDataLst>
          </p:nvPr>
        </p:nvCxnSpPr>
        <p:spPr>
          <a:xfrm flipV="1">
            <a:off x="4141788" y="4059239"/>
            <a:ext cx="715962" cy="447675"/>
          </a:xfrm>
          <a:prstGeom prst="line">
            <a:avLst/>
          </a:prstGeom>
          <a:ln>
            <a:solidFill>
              <a:srgbClr val="28AF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0"/>
            </p:custDataLst>
          </p:nvPr>
        </p:nvCxnSpPr>
        <p:spPr>
          <a:xfrm flipV="1">
            <a:off x="3859214" y="4075113"/>
            <a:ext cx="1246187" cy="779462"/>
          </a:xfrm>
          <a:prstGeom prst="line">
            <a:avLst/>
          </a:prstGeom>
          <a:ln>
            <a:solidFill>
              <a:srgbClr val="28AF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1"/>
            </p:custDataLst>
          </p:nvPr>
        </p:nvCxnSpPr>
        <p:spPr>
          <a:xfrm flipV="1">
            <a:off x="7421563" y="1435101"/>
            <a:ext cx="717550" cy="447675"/>
          </a:xfrm>
          <a:prstGeom prst="line">
            <a:avLst/>
          </a:prstGeom>
          <a:ln>
            <a:solidFill>
              <a:srgbClr val="28AF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12"/>
            </p:custDataLst>
          </p:nvPr>
        </p:nvCxnSpPr>
        <p:spPr>
          <a:xfrm flipV="1">
            <a:off x="7786689" y="1131888"/>
            <a:ext cx="1246187" cy="781050"/>
          </a:xfrm>
          <a:prstGeom prst="line">
            <a:avLst/>
          </a:prstGeom>
          <a:ln>
            <a:solidFill>
              <a:srgbClr val="28AF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>
            <p:custDataLst>
              <p:tags r:id="rId13"/>
            </p:custDataLst>
          </p:nvPr>
        </p:nvSpPr>
        <p:spPr>
          <a:xfrm>
            <a:off x="4190736" y="1930352"/>
            <a:ext cx="3391976" cy="2751567"/>
          </a:xfrm>
          <a:custGeom>
            <a:avLst/>
            <a:gdLst>
              <a:gd name="connsiteX0" fmla="*/ 0 w 3391976"/>
              <a:gd name="connsiteY0" fmla="*/ 0 h 2751567"/>
              <a:gd name="connsiteX1" fmla="*/ 3391976 w 3391976"/>
              <a:gd name="connsiteY1" fmla="*/ 0 h 2751567"/>
              <a:gd name="connsiteX2" fmla="*/ 1695988 w 3391976"/>
              <a:gd name="connsiteY2" fmla="*/ 2751567 h 275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976" h="2751567">
                <a:moveTo>
                  <a:pt x="0" y="0"/>
                </a:moveTo>
                <a:lnTo>
                  <a:pt x="3391976" y="0"/>
                </a:lnTo>
                <a:lnTo>
                  <a:pt x="1695988" y="2751567"/>
                </a:lnTo>
                <a:close/>
              </a:path>
            </a:pathLst>
          </a:custGeom>
          <a:solidFill>
            <a:srgbClr val="27A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36000" anchor="ctr"/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4800">
                <a:solidFill>
                  <a:srgbClr val="FFFFFF"/>
                </a:solidFill>
                <a:effectLst>
                  <a:innerShdw blurRad="38100" dist="25400" dir="13500000">
                    <a:prstClr val="black">
                      <a:alpha val="50000"/>
                    </a:prstClr>
                  </a:inn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Meiryo UI" panose="020B0604030504040204" pitchFamily="34" charset="-128"/>
              </a:rPr>
              <a:t>THANK</a:t>
            </a:r>
            <a:endParaRPr lang="en-US" altLang="zh-CN" sz="4800">
              <a:solidFill>
                <a:srgbClr val="FFFFFF"/>
              </a:solidFill>
              <a:effectLst>
                <a:innerShdw blurRad="38100" dist="25400" dir="13500000">
                  <a:prstClr val="black">
                    <a:alpha val="50000"/>
                  </a:prstClr>
                </a:inn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Meiryo UI" panose="020B0604030504040204" pitchFamily="34" charset="-128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zh-CN" sz="4800">
                <a:solidFill>
                  <a:srgbClr val="FFFFFF"/>
                </a:solidFill>
                <a:effectLst>
                  <a:innerShdw blurRad="38100" dist="25400" dir="13500000">
                    <a:prstClr val="black">
                      <a:alpha val="50000"/>
                    </a:prstClr>
                  </a:inn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Meiryo UI" panose="020B0604030504040204" pitchFamily="34" charset="-128"/>
              </a:rPr>
              <a:t>YOU</a:t>
            </a:r>
            <a:endParaRPr lang="zh-CN" altLang="en-US" sz="4800">
              <a:solidFill>
                <a:srgbClr val="FFFFFF"/>
              </a:solidFill>
              <a:effectLst>
                <a:innerShdw blurRad="38100" dist="25400" dir="13500000">
                  <a:prstClr val="black">
                    <a:alpha val="50000"/>
                  </a:prstClr>
                </a:inn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Meiryo UI" panose="020B0604030504040204" pitchFamily="34" charset="-128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61810" y="-121810"/>
            <a:ext cx="8230024" cy="114305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Teaching Syllabus</a:t>
            </a:r>
            <a:endParaRPr kumimoji="1"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3163303" y="789173"/>
          <a:ext cx="5588287" cy="6109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文档" r:id="rId1" imgW="5588000" imgH="6108700" progId="Word.Document.12">
                  <p:embed/>
                </p:oleObj>
              </mc:Choice>
              <mc:Fallback>
                <p:oleObj name="文档" r:id="rId1" imgW="5588000" imgH="6108700" progId="Word.Document.12">
                  <p:embed/>
                  <p:pic>
                    <p:nvPicPr>
                      <p:cNvPr id="0" name="图片 102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163303" y="789173"/>
                        <a:ext cx="5588287" cy="6109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0988" y="277104"/>
            <a:ext cx="8230024" cy="114305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Technological Support </a:t>
            </a:r>
            <a:endParaRPr kumimoji="1" lang="zh-CN" altLang="en-US" dirty="0"/>
          </a:p>
        </p:txBody>
      </p:sp>
      <p:sp>
        <p:nvSpPr>
          <p:cNvPr id="5" name="右箭头标注 4"/>
          <p:cNvSpPr/>
          <p:nvPr/>
        </p:nvSpPr>
        <p:spPr>
          <a:xfrm>
            <a:off x="2389718" y="1801184"/>
            <a:ext cx="2724868" cy="946775"/>
          </a:xfrm>
          <a:prstGeom prst="rightArrow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" name="文本框 5"/>
          <p:cNvSpPr txBox="1"/>
          <p:nvPr/>
        </p:nvSpPr>
        <p:spPr>
          <a:xfrm>
            <a:off x="2470541" y="2089834"/>
            <a:ext cx="17319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/>
              <a:t>Before Class</a:t>
            </a:r>
            <a:endParaRPr kumimoji="1" lang="zh-CN" altLang="en-US" sz="2000" b="1" dirty="0"/>
          </a:p>
        </p:txBody>
      </p:sp>
      <p:sp>
        <p:nvSpPr>
          <p:cNvPr id="7" name="圆角矩形 6"/>
          <p:cNvSpPr/>
          <p:nvPr/>
        </p:nvSpPr>
        <p:spPr>
          <a:xfrm>
            <a:off x="5414784" y="1547169"/>
            <a:ext cx="1397072" cy="50802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8" name="文本框 7"/>
          <p:cNvSpPr txBox="1"/>
          <p:nvPr/>
        </p:nvSpPr>
        <p:spPr>
          <a:xfrm>
            <a:off x="5772711" y="1558840"/>
            <a:ext cx="1039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 err="1"/>
              <a:t>Mooc</a:t>
            </a:r>
            <a:r>
              <a:rPr kumimoji="1" lang="en-US" altLang="zh-CN" sz="1800" dirty="0"/>
              <a:t> </a:t>
            </a:r>
            <a:endParaRPr kumimoji="1" lang="zh-CN" altLang="en-US" sz="1800" dirty="0"/>
          </a:p>
        </p:txBody>
      </p:sp>
      <p:sp>
        <p:nvSpPr>
          <p:cNvPr id="10" name="圆角矩形 9"/>
          <p:cNvSpPr/>
          <p:nvPr/>
        </p:nvSpPr>
        <p:spPr>
          <a:xfrm>
            <a:off x="5414783" y="2089834"/>
            <a:ext cx="1397072" cy="50802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1" name="文本框 10"/>
          <p:cNvSpPr txBox="1"/>
          <p:nvPr/>
        </p:nvSpPr>
        <p:spPr>
          <a:xfrm>
            <a:off x="5522103" y="2228510"/>
            <a:ext cx="140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Course web</a:t>
            </a:r>
            <a:endParaRPr kumimoji="1" lang="zh-CN" altLang="en-US" sz="1800" dirty="0"/>
          </a:p>
        </p:txBody>
      </p:sp>
      <p:sp>
        <p:nvSpPr>
          <p:cNvPr id="12" name="右箭头标注 11"/>
          <p:cNvSpPr/>
          <p:nvPr/>
        </p:nvSpPr>
        <p:spPr>
          <a:xfrm>
            <a:off x="2389718" y="3477671"/>
            <a:ext cx="2724868" cy="946775"/>
          </a:xfrm>
          <a:prstGeom prst="rightArrow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545800" y="3766320"/>
            <a:ext cx="17481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During Class</a:t>
            </a:r>
            <a:endParaRPr kumimoji="1" lang="zh-CN" altLang="en-US" sz="2000" b="1" dirty="0"/>
          </a:p>
        </p:txBody>
      </p:sp>
      <p:sp>
        <p:nvSpPr>
          <p:cNvPr id="14" name="圆角矩形 13"/>
          <p:cNvSpPr/>
          <p:nvPr/>
        </p:nvSpPr>
        <p:spPr>
          <a:xfrm>
            <a:off x="5486369" y="3223655"/>
            <a:ext cx="1397072" cy="50802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5" name="文本框 14"/>
          <p:cNvSpPr txBox="1"/>
          <p:nvPr/>
        </p:nvSpPr>
        <p:spPr>
          <a:xfrm>
            <a:off x="5564882" y="3292995"/>
            <a:ext cx="1287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Rain Class</a:t>
            </a:r>
            <a:endParaRPr kumimoji="1" lang="zh-CN" altLang="en-US" sz="1800" dirty="0"/>
          </a:p>
        </p:txBody>
      </p:sp>
      <p:sp>
        <p:nvSpPr>
          <p:cNvPr id="16" name="圆角矩形 15"/>
          <p:cNvSpPr/>
          <p:nvPr/>
        </p:nvSpPr>
        <p:spPr>
          <a:xfrm>
            <a:off x="5486369" y="3791723"/>
            <a:ext cx="1397072" cy="50802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7" name="文本框 16"/>
          <p:cNvSpPr txBox="1"/>
          <p:nvPr/>
        </p:nvSpPr>
        <p:spPr>
          <a:xfrm>
            <a:off x="5495605" y="3888463"/>
            <a:ext cx="140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Course web</a:t>
            </a:r>
            <a:endParaRPr kumimoji="1" lang="zh-CN" altLang="en-US" sz="1800" dirty="0"/>
          </a:p>
        </p:txBody>
      </p:sp>
      <p:sp>
        <p:nvSpPr>
          <p:cNvPr id="18" name="右箭头标注 17"/>
          <p:cNvSpPr/>
          <p:nvPr/>
        </p:nvSpPr>
        <p:spPr>
          <a:xfrm>
            <a:off x="2470541" y="5089498"/>
            <a:ext cx="2724868" cy="946775"/>
          </a:xfrm>
          <a:prstGeom prst="rightArrow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9" name="文本框 18"/>
          <p:cNvSpPr txBox="1"/>
          <p:nvPr/>
        </p:nvSpPr>
        <p:spPr>
          <a:xfrm>
            <a:off x="2705156" y="5403734"/>
            <a:ext cx="15227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After Class</a:t>
            </a:r>
            <a:endParaRPr kumimoji="1" lang="zh-CN" altLang="en-US" sz="2000" b="1" dirty="0"/>
          </a:p>
        </p:txBody>
      </p:sp>
      <p:sp>
        <p:nvSpPr>
          <p:cNvPr id="20" name="圆角矩形 19"/>
          <p:cNvSpPr/>
          <p:nvPr/>
        </p:nvSpPr>
        <p:spPr>
          <a:xfrm>
            <a:off x="5486369" y="4895585"/>
            <a:ext cx="1397072" cy="50802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1" name="文本框 20"/>
          <p:cNvSpPr txBox="1"/>
          <p:nvPr/>
        </p:nvSpPr>
        <p:spPr>
          <a:xfrm>
            <a:off x="5564882" y="5031953"/>
            <a:ext cx="140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Course web</a:t>
            </a:r>
            <a:endParaRPr kumimoji="1" lang="zh-CN" altLang="en-US" sz="1800" dirty="0"/>
          </a:p>
        </p:txBody>
      </p:sp>
      <p:sp>
        <p:nvSpPr>
          <p:cNvPr id="22" name="圆角矩形 21"/>
          <p:cNvSpPr/>
          <p:nvPr/>
        </p:nvSpPr>
        <p:spPr>
          <a:xfrm>
            <a:off x="5486369" y="5528248"/>
            <a:ext cx="1397072" cy="50802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3" name="文本框 22"/>
          <p:cNvSpPr txBox="1"/>
          <p:nvPr/>
        </p:nvSpPr>
        <p:spPr>
          <a:xfrm>
            <a:off x="5486369" y="5403673"/>
            <a:ext cx="1605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Questionnaire </a:t>
            </a:r>
            <a:endParaRPr kumimoji="1" lang="en-US" altLang="zh-CN" sz="1800" dirty="0"/>
          </a:p>
          <a:p>
            <a:r>
              <a:rPr kumimoji="1" lang="en-US" altLang="zh-CN" sz="1800" dirty="0"/>
              <a:t>Star</a:t>
            </a:r>
            <a:endParaRPr kumimoji="1" lang="zh-CN" altLang="en-US" sz="1800" dirty="0"/>
          </a:p>
        </p:txBody>
      </p:sp>
      <p:sp>
        <p:nvSpPr>
          <p:cNvPr id="24" name="圆角矩形 23"/>
          <p:cNvSpPr/>
          <p:nvPr/>
        </p:nvSpPr>
        <p:spPr>
          <a:xfrm>
            <a:off x="7035848" y="3512306"/>
            <a:ext cx="1397072" cy="50802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5" name="文本框 24"/>
          <p:cNvSpPr txBox="1"/>
          <p:nvPr/>
        </p:nvSpPr>
        <p:spPr>
          <a:xfrm>
            <a:off x="7146692" y="3581646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QQ Group</a:t>
            </a:r>
            <a:endParaRPr kumimoji="1" lang="zh-CN" altLang="en-US" sz="1800" dirty="0"/>
          </a:p>
        </p:txBody>
      </p:sp>
      <p:sp>
        <p:nvSpPr>
          <p:cNvPr id="26" name="圆角矩形 25"/>
          <p:cNvSpPr/>
          <p:nvPr/>
        </p:nvSpPr>
        <p:spPr>
          <a:xfrm>
            <a:off x="7035848" y="5149659"/>
            <a:ext cx="1397072" cy="50802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7" name="文本框 26"/>
          <p:cNvSpPr txBox="1"/>
          <p:nvPr/>
        </p:nvSpPr>
        <p:spPr>
          <a:xfrm>
            <a:off x="7035848" y="5218997"/>
            <a:ext cx="1414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Course blog</a:t>
            </a:r>
            <a:endParaRPr kumimoji="1" lang="zh-CN" alt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3357" y="0"/>
            <a:ext cx="8230024" cy="114305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Ideological and Political Education</a:t>
            </a:r>
            <a:endParaRPr kumimoji="1"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1679635" y="2078397"/>
            <a:ext cx="1131514" cy="9929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" name="文本框 4"/>
          <p:cNvSpPr txBox="1"/>
          <p:nvPr/>
        </p:nvSpPr>
        <p:spPr>
          <a:xfrm>
            <a:off x="1875917" y="2179966"/>
            <a:ext cx="9352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Debate topic</a:t>
            </a:r>
            <a:endParaRPr kumimoji="1" lang="zh-CN" altLang="en-US" sz="1800" dirty="0"/>
          </a:p>
        </p:txBody>
      </p:sp>
      <p:sp>
        <p:nvSpPr>
          <p:cNvPr id="6" name="圆角矩形 5"/>
          <p:cNvSpPr/>
          <p:nvPr/>
        </p:nvSpPr>
        <p:spPr>
          <a:xfrm>
            <a:off x="1875917" y="5232771"/>
            <a:ext cx="1131514" cy="9929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7" name="文本框 6"/>
          <p:cNvSpPr txBox="1"/>
          <p:nvPr/>
        </p:nvSpPr>
        <p:spPr>
          <a:xfrm>
            <a:off x="1943633" y="5341391"/>
            <a:ext cx="9575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Second</a:t>
            </a:r>
            <a:endParaRPr kumimoji="1" lang="en-US" altLang="zh-CN" sz="1800" dirty="0"/>
          </a:p>
          <a:p>
            <a:r>
              <a:rPr kumimoji="1" lang="en-US" altLang="zh-CN" sz="1800" dirty="0"/>
              <a:t>Class </a:t>
            </a:r>
            <a:endParaRPr kumimoji="1" lang="en-US" altLang="zh-CN" sz="1800" dirty="0"/>
          </a:p>
          <a:p>
            <a:r>
              <a:rPr kumimoji="1" lang="en-US" altLang="zh-CN" sz="1800" dirty="0"/>
              <a:t>activity</a:t>
            </a:r>
            <a:endParaRPr kumimoji="1" lang="zh-CN" altLang="en-US" sz="1800" dirty="0"/>
          </a:p>
        </p:txBody>
      </p:sp>
      <p:sp>
        <p:nvSpPr>
          <p:cNvPr id="8" name="左大括号 7"/>
          <p:cNvSpPr/>
          <p:nvPr/>
        </p:nvSpPr>
        <p:spPr>
          <a:xfrm>
            <a:off x="3069375" y="1510294"/>
            <a:ext cx="473387" cy="190755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9" name="椭圆 8"/>
          <p:cNvSpPr/>
          <p:nvPr/>
        </p:nvSpPr>
        <p:spPr>
          <a:xfrm>
            <a:off x="3676187" y="1258581"/>
            <a:ext cx="2124472" cy="56821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0" name="文本框 9"/>
          <p:cNvSpPr txBox="1"/>
          <p:nvPr/>
        </p:nvSpPr>
        <p:spPr>
          <a:xfrm>
            <a:off x="4062979" y="1348619"/>
            <a:ext cx="13508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School life</a:t>
            </a:r>
            <a:endParaRPr kumimoji="1" lang="zh-CN" altLang="en-US" sz="1800" dirty="0"/>
          </a:p>
        </p:txBody>
      </p:sp>
      <p:sp>
        <p:nvSpPr>
          <p:cNvPr id="11" name="椭圆 10"/>
          <p:cNvSpPr/>
          <p:nvPr/>
        </p:nvSpPr>
        <p:spPr>
          <a:xfrm>
            <a:off x="3676187" y="1934938"/>
            <a:ext cx="2124472" cy="56821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2" name="文本框 11"/>
          <p:cNvSpPr txBox="1"/>
          <p:nvPr/>
        </p:nvSpPr>
        <p:spPr>
          <a:xfrm>
            <a:off x="4069438" y="1995290"/>
            <a:ext cx="151253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Future career</a:t>
            </a:r>
            <a:endParaRPr kumimoji="1" lang="zh-CN" altLang="en-US" sz="1800" dirty="0"/>
          </a:p>
        </p:txBody>
      </p:sp>
      <p:sp>
        <p:nvSpPr>
          <p:cNvPr id="13" name="椭圆 12"/>
          <p:cNvSpPr/>
          <p:nvPr/>
        </p:nvSpPr>
        <p:spPr>
          <a:xfrm>
            <a:off x="3879159" y="3110435"/>
            <a:ext cx="2124472" cy="56821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062979" y="3204359"/>
            <a:ext cx="2229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International affair</a:t>
            </a:r>
            <a:endParaRPr kumimoji="1" lang="zh-CN" altLang="en-US" sz="1800" dirty="0"/>
          </a:p>
        </p:txBody>
      </p:sp>
      <p:cxnSp>
        <p:nvCxnSpPr>
          <p:cNvPr id="16" name="直线连接符 15"/>
          <p:cNvCxnSpPr/>
          <p:nvPr/>
        </p:nvCxnSpPr>
        <p:spPr>
          <a:xfrm>
            <a:off x="5809658" y="1505567"/>
            <a:ext cx="1016052" cy="94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6867751" y="1233036"/>
            <a:ext cx="1916643" cy="5220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0" name="文本框 19"/>
          <p:cNvSpPr txBox="1"/>
          <p:nvPr/>
        </p:nvSpPr>
        <p:spPr>
          <a:xfrm>
            <a:off x="6867751" y="1258581"/>
            <a:ext cx="2413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Personal quality</a:t>
            </a:r>
            <a:endParaRPr kumimoji="1" lang="zh-CN" altLang="en-US" sz="1800" dirty="0"/>
          </a:p>
        </p:txBody>
      </p:sp>
      <p:cxnSp>
        <p:nvCxnSpPr>
          <p:cNvPr id="21" name="直线连接符 20"/>
          <p:cNvCxnSpPr/>
          <p:nvPr/>
        </p:nvCxnSpPr>
        <p:spPr>
          <a:xfrm>
            <a:off x="5832258" y="2179966"/>
            <a:ext cx="10851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6885809" y="1865791"/>
            <a:ext cx="1916643" cy="5220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3" name="文本框 22"/>
          <p:cNvSpPr txBox="1"/>
          <p:nvPr/>
        </p:nvSpPr>
        <p:spPr>
          <a:xfrm>
            <a:off x="6978594" y="1914213"/>
            <a:ext cx="23022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Life planning</a:t>
            </a:r>
            <a:endParaRPr kumimoji="1" lang="zh-CN" altLang="en-US" sz="1800" dirty="0"/>
          </a:p>
        </p:txBody>
      </p:sp>
      <p:sp>
        <p:nvSpPr>
          <p:cNvPr id="24" name="圆角矩形 23"/>
          <p:cNvSpPr/>
          <p:nvPr/>
        </p:nvSpPr>
        <p:spPr>
          <a:xfrm>
            <a:off x="6917408" y="3156833"/>
            <a:ext cx="1856605" cy="5220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5" name="文本框 24"/>
          <p:cNvSpPr txBox="1"/>
          <p:nvPr/>
        </p:nvSpPr>
        <p:spPr>
          <a:xfrm>
            <a:off x="7103706" y="3219973"/>
            <a:ext cx="2043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Patriotism</a:t>
            </a:r>
            <a:endParaRPr kumimoji="1" lang="zh-CN" altLang="en-US" sz="1800" dirty="0"/>
          </a:p>
        </p:txBody>
      </p:sp>
      <p:cxnSp>
        <p:nvCxnSpPr>
          <p:cNvPr id="26" name="直线连接符 25"/>
          <p:cNvCxnSpPr/>
          <p:nvPr/>
        </p:nvCxnSpPr>
        <p:spPr>
          <a:xfrm>
            <a:off x="6017428" y="3417845"/>
            <a:ext cx="923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819596" y="2524126"/>
            <a:ext cx="2124472" cy="56821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8" name="文本框 27"/>
          <p:cNvSpPr txBox="1"/>
          <p:nvPr/>
        </p:nvSpPr>
        <p:spPr>
          <a:xfrm>
            <a:off x="3879159" y="2639817"/>
            <a:ext cx="221612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Social phenomenon</a:t>
            </a:r>
            <a:endParaRPr kumimoji="1" lang="zh-CN" altLang="en-US" sz="1800" dirty="0"/>
          </a:p>
        </p:txBody>
      </p:sp>
      <p:cxnSp>
        <p:nvCxnSpPr>
          <p:cNvPr id="29" name="直线连接符 28"/>
          <p:cNvCxnSpPr/>
          <p:nvPr/>
        </p:nvCxnSpPr>
        <p:spPr>
          <a:xfrm>
            <a:off x="5944068" y="2791907"/>
            <a:ext cx="923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圆角矩形 29"/>
          <p:cNvSpPr/>
          <p:nvPr/>
        </p:nvSpPr>
        <p:spPr>
          <a:xfrm>
            <a:off x="6917408" y="2549332"/>
            <a:ext cx="1856604" cy="5220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1" name="文本框 30"/>
          <p:cNvSpPr txBox="1"/>
          <p:nvPr/>
        </p:nvSpPr>
        <p:spPr>
          <a:xfrm>
            <a:off x="6953669" y="2607231"/>
            <a:ext cx="21936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Value judgment</a:t>
            </a:r>
            <a:endParaRPr kumimoji="1" lang="zh-CN" altLang="en-US" sz="1800" dirty="0"/>
          </a:p>
        </p:txBody>
      </p:sp>
      <p:sp>
        <p:nvSpPr>
          <p:cNvPr id="32" name="左大括号 31"/>
          <p:cNvSpPr/>
          <p:nvPr/>
        </p:nvSpPr>
        <p:spPr>
          <a:xfrm>
            <a:off x="3306068" y="4983274"/>
            <a:ext cx="473387" cy="140876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47" name="组 46"/>
          <p:cNvGrpSpPr/>
          <p:nvPr/>
        </p:nvGrpSpPr>
        <p:grpSpPr>
          <a:xfrm>
            <a:off x="3939200" y="4664561"/>
            <a:ext cx="2124472" cy="721496"/>
            <a:chOff x="3024910" y="4329402"/>
            <a:chExt cx="2124363" cy="721458"/>
          </a:xfrm>
        </p:grpSpPr>
        <p:sp>
          <p:nvSpPr>
            <p:cNvPr id="33" name="椭圆 32"/>
            <p:cNvSpPr/>
            <p:nvPr/>
          </p:nvSpPr>
          <p:spPr>
            <a:xfrm>
              <a:off x="3024910" y="4329402"/>
              <a:ext cx="2124363" cy="568180"/>
            </a:xfrm>
            <a:prstGeom prst="ellipse">
              <a:avLst/>
            </a:prstGeom>
            <a:noFill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024910" y="4405734"/>
              <a:ext cx="2078122" cy="64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800" dirty="0"/>
                <a:t>Vocabulary contest</a:t>
              </a:r>
              <a:endParaRPr kumimoji="1" lang="zh-CN" altLang="en-US" sz="1800" dirty="0"/>
            </a:p>
          </p:txBody>
        </p:sp>
      </p:grpSp>
      <p:grpSp>
        <p:nvGrpSpPr>
          <p:cNvPr id="48" name="组 47"/>
          <p:cNvGrpSpPr/>
          <p:nvPr/>
        </p:nvGrpSpPr>
        <p:grpSpPr>
          <a:xfrm>
            <a:off x="3879159" y="5980664"/>
            <a:ext cx="2325493" cy="568210"/>
            <a:chOff x="2978669" y="5668818"/>
            <a:chExt cx="2325373" cy="568180"/>
          </a:xfrm>
        </p:grpSpPr>
        <p:sp>
          <p:nvSpPr>
            <p:cNvPr id="35" name="椭圆 34"/>
            <p:cNvSpPr/>
            <p:nvPr/>
          </p:nvSpPr>
          <p:spPr>
            <a:xfrm>
              <a:off x="2978669" y="5668818"/>
              <a:ext cx="2124363" cy="568180"/>
            </a:xfrm>
            <a:prstGeom prst="ellipse">
              <a:avLst/>
            </a:prstGeom>
            <a:noFill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225920" y="5756615"/>
              <a:ext cx="2078122" cy="368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800" dirty="0"/>
                <a:t>Debate contest</a:t>
              </a:r>
              <a:endParaRPr kumimoji="1" lang="zh-CN" altLang="en-US" sz="1800" dirty="0"/>
            </a:p>
          </p:txBody>
        </p:sp>
      </p:grpSp>
      <p:cxnSp>
        <p:nvCxnSpPr>
          <p:cNvPr id="38" name="直线连接符 37"/>
          <p:cNvCxnSpPr/>
          <p:nvPr/>
        </p:nvCxnSpPr>
        <p:spPr>
          <a:xfrm>
            <a:off x="6017428" y="4900215"/>
            <a:ext cx="1016052" cy="94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/>
        </p:nvCxnSpPr>
        <p:spPr>
          <a:xfrm>
            <a:off x="5989768" y="6270363"/>
            <a:ext cx="1043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圆角矩形 39"/>
          <p:cNvSpPr/>
          <p:nvPr/>
        </p:nvSpPr>
        <p:spPr>
          <a:xfrm>
            <a:off x="7022528" y="4609039"/>
            <a:ext cx="1761866" cy="5220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1" name="圆角矩形 40"/>
          <p:cNvSpPr/>
          <p:nvPr/>
        </p:nvSpPr>
        <p:spPr>
          <a:xfrm>
            <a:off x="7109539" y="5948335"/>
            <a:ext cx="1662147" cy="5220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2" name="文本框 41"/>
          <p:cNvSpPr txBox="1"/>
          <p:nvPr/>
        </p:nvSpPr>
        <p:spPr>
          <a:xfrm>
            <a:off x="7033480" y="4577032"/>
            <a:ext cx="1935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Epidemic relating</a:t>
            </a:r>
            <a:endParaRPr kumimoji="1" lang="en-US" altLang="zh-CN" sz="1800" dirty="0"/>
          </a:p>
          <a:p>
            <a:r>
              <a:rPr kumimoji="1" lang="en-US" altLang="zh-CN" sz="1800" dirty="0"/>
              <a:t>words</a:t>
            </a:r>
            <a:endParaRPr kumimoji="1" lang="zh-CN" altLang="en-US" sz="1800" dirty="0"/>
          </a:p>
        </p:txBody>
      </p:sp>
      <p:sp>
        <p:nvSpPr>
          <p:cNvPr id="43" name="文本框 42"/>
          <p:cNvSpPr txBox="1"/>
          <p:nvPr/>
        </p:nvSpPr>
        <p:spPr>
          <a:xfrm>
            <a:off x="7103390" y="5837662"/>
            <a:ext cx="1732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/>
              <a:t>Team work</a:t>
            </a:r>
            <a:endParaRPr kumimoji="1" lang="en-US" altLang="zh-CN" sz="1800" dirty="0"/>
          </a:p>
          <a:p>
            <a:r>
              <a:rPr kumimoji="1" lang="en-US" altLang="zh-CN" sz="1800" dirty="0"/>
              <a:t>Critical thinking</a:t>
            </a:r>
            <a:endParaRPr kumimoji="1" lang="zh-CN" altLang="en-US" sz="1800" dirty="0"/>
          </a:p>
        </p:txBody>
      </p:sp>
      <p:sp>
        <p:nvSpPr>
          <p:cNvPr id="49" name="圆角矩形 48"/>
          <p:cNvSpPr/>
          <p:nvPr/>
        </p:nvSpPr>
        <p:spPr>
          <a:xfrm>
            <a:off x="9009036" y="1293096"/>
            <a:ext cx="1444816" cy="3348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chemeClr val="tx1"/>
                </a:solidFill>
              </a:rPr>
              <a:t>individual</a:t>
            </a:r>
            <a:endParaRPr kumimoji="1" lang="zh-CN" altLang="en-US" sz="1800" b="1" dirty="0">
              <a:solidFill>
                <a:schemeClr val="tx1"/>
              </a:solidFill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9009038" y="2168312"/>
            <a:ext cx="1444816" cy="3348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chemeClr val="tx1"/>
                </a:solidFill>
              </a:rPr>
              <a:t>country</a:t>
            </a:r>
            <a:endParaRPr kumimoji="1" lang="zh-CN" altLang="en-US" sz="1800" b="1" dirty="0">
              <a:solidFill>
                <a:schemeClr val="tx1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9009039" y="3204359"/>
            <a:ext cx="1444816" cy="3348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chemeClr val="tx1"/>
                </a:solidFill>
              </a:rPr>
              <a:t>globe</a:t>
            </a:r>
            <a:endParaRPr kumimoji="1" lang="zh-CN" altLang="en-US" sz="1800" b="1" dirty="0">
              <a:solidFill>
                <a:schemeClr val="tx1"/>
              </a:solidFill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9009039" y="5232770"/>
            <a:ext cx="1444816" cy="60489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chemeClr val="tx1"/>
                </a:solidFill>
              </a:rPr>
              <a:t>Tribute to hero</a:t>
            </a:r>
            <a:endParaRPr kumimoji="1" lang="zh-CN" alt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Lecture Introduction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793830" y="1826584"/>
            <a:ext cx="2667136" cy="10763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3200" dirty="0"/>
              <a:t>Language Purpose</a:t>
            </a:r>
            <a:endParaRPr kumimoji="1"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7079721" y="1826584"/>
            <a:ext cx="2854185" cy="10763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3200" dirty="0"/>
              <a:t>Educational Purpose</a:t>
            </a:r>
            <a:endParaRPr kumimoji="1" lang="zh-CN" altLang="en-US" sz="3200" dirty="0"/>
          </a:p>
        </p:txBody>
      </p:sp>
      <p:sp>
        <p:nvSpPr>
          <p:cNvPr id="6" name="圆角矩形 5"/>
          <p:cNvSpPr/>
          <p:nvPr/>
        </p:nvSpPr>
        <p:spPr>
          <a:xfrm>
            <a:off x="2285804" y="2517039"/>
            <a:ext cx="3891018" cy="338299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kumimoji="1" lang="en-US" altLang="zh-CN" sz="3200" b="1" dirty="0">
                <a:solidFill>
                  <a:schemeClr val="tx1"/>
                </a:solidFill>
              </a:rPr>
              <a:t>Enable Ss to identify ad hominem fallacy</a:t>
            </a:r>
            <a:endParaRPr kumimoji="1" lang="en-US" altLang="zh-CN" sz="3200" b="1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kumimoji="1" lang="en-US" altLang="zh-CN" sz="3200" b="1" dirty="0">
              <a:solidFill>
                <a:schemeClr val="tx1"/>
              </a:solidFill>
            </a:endParaRPr>
          </a:p>
          <a:p>
            <a:r>
              <a:rPr kumimoji="1" lang="en-US" altLang="zh-CN" sz="3200" b="1" dirty="0">
                <a:solidFill>
                  <a:schemeClr val="tx1"/>
                </a:solidFill>
              </a:rPr>
              <a:t> 2.  Learn how to refute 	argument with ad </a:t>
            </a:r>
            <a:endParaRPr kumimoji="1" lang="en-US" altLang="zh-CN" sz="3200" b="1" dirty="0">
              <a:solidFill>
                <a:schemeClr val="tx1"/>
              </a:solidFill>
            </a:endParaRPr>
          </a:p>
          <a:p>
            <a:r>
              <a:rPr kumimoji="1" lang="en-US" altLang="zh-CN" sz="3200" b="1" dirty="0">
                <a:solidFill>
                  <a:schemeClr val="tx1"/>
                </a:solidFill>
              </a:rPr>
              <a:t>	hominem fallacy</a:t>
            </a:r>
            <a:endParaRPr kumimoji="1" lang="en-US" altLang="zh-CN" sz="3200" b="1" dirty="0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73303" y="2424670"/>
            <a:ext cx="3717828" cy="347536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kumimoji="1" lang="en-US" altLang="zh-CN" sz="3200" b="1" dirty="0">
                <a:solidFill>
                  <a:srgbClr val="FFFFFF"/>
                </a:solidFill>
              </a:rPr>
              <a:t>Understand the Confucius statement thoroughly</a:t>
            </a:r>
            <a:endParaRPr kumimoji="1" lang="en-US" altLang="zh-CN" sz="3200" b="1" dirty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kumimoji="1" lang="en-US" altLang="zh-CN" sz="3200" b="1" dirty="0">
                <a:solidFill>
                  <a:srgbClr val="FFFFFF"/>
                </a:solidFill>
              </a:rPr>
              <a:t>Enable Ss to elaborate personal opinion flawlessly</a:t>
            </a:r>
            <a:endParaRPr kumimoji="1" lang="en-US" altLang="zh-CN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Teaching Process</a:t>
            </a:r>
            <a:endParaRPr kumimoji="1"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2331989" y="1674177"/>
            <a:ext cx="2309210" cy="91213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rgbClr val="000000"/>
                </a:solidFill>
              </a:rPr>
              <a:t>Motivating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331989" y="3564265"/>
            <a:ext cx="2309210" cy="91213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rgbClr val="000000"/>
                </a:solidFill>
              </a:rPr>
              <a:t>Enabling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412811" y="5775334"/>
            <a:ext cx="2309210" cy="91213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rgbClr val="000000"/>
                </a:solidFill>
              </a:rPr>
              <a:t>Assessing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576429" y="1674177"/>
            <a:ext cx="2355393" cy="785131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chemeClr val="tx1"/>
                </a:solidFill>
              </a:rPr>
              <a:t>A scenario in daily life </a:t>
            </a:r>
            <a:endParaRPr kumimoji="1" lang="zh-CN" altLang="en-US" sz="1800" b="1" dirty="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576429" y="2712168"/>
            <a:ext cx="2355393" cy="532273"/>
          </a:xfrm>
          <a:prstGeom prst="roundRect">
            <a:avLst/>
          </a:prstGeom>
          <a:noFill/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rgbClr val="FFFFFF"/>
                </a:solidFill>
              </a:rPr>
              <a:t>Concept</a:t>
            </a:r>
            <a:endParaRPr kumimoji="1" lang="zh-CN" altLang="en-US" sz="1800" b="1" dirty="0">
              <a:solidFill>
                <a:srgbClr val="FFFFFF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576429" y="4152537"/>
            <a:ext cx="2355393" cy="647733"/>
          </a:xfrm>
          <a:prstGeom prst="roundRect">
            <a:avLst/>
          </a:prstGeom>
          <a:noFill/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rgbClr val="FFFFFF"/>
                </a:solidFill>
              </a:rPr>
              <a:t>Language pattern</a:t>
            </a:r>
            <a:endParaRPr kumimoji="1" lang="zh-CN" altLang="en-US" sz="1800" b="1" dirty="0">
              <a:solidFill>
                <a:srgbClr val="FFFFFF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576429" y="3414166"/>
            <a:ext cx="2355393" cy="569220"/>
          </a:xfrm>
          <a:prstGeom prst="roundRect">
            <a:avLst/>
          </a:prstGeom>
          <a:noFill/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rgbClr val="FFFFFF"/>
                </a:solidFill>
              </a:rPr>
              <a:t>Identification</a:t>
            </a:r>
            <a:endParaRPr kumimoji="1" lang="zh-CN" altLang="en-US" sz="1800" b="1" dirty="0">
              <a:solidFill>
                <a:srgbClr val="FFFFFF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576429" y="4885134"/>
            <a:ext cx="2355393" cy="647733"/>
          </a:xfrm>
          <a:prstGeom prst="roundRect">
            <a:avLst/>
          </a:prstGeom>
          <a:noFill/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rgbClr val="FFFFFF"/>
                </a:solidFill>
              </a:rPr>
              <a:t>Refutation</a:t>
            </a:r>
            <a:endParaRPr kumimoji="1" lang="zh-CN" altLang="en-US" sz="1800" b="1" dirty="0">
              <a:solidFill>
                <a:srgbClr val="FFFFFF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576429" y="5970463"/>
            <a:ext cx="1558716" cy="532273"/>
          </a:xfrm>
          <a:prstGeom prst="roundRect">
            <a:avLst/>
          </a:prstGeom>
          <a:noFill/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rgbClr val="FFFFFF"/>
                </a:solidFill>
              </a:rPr>
              <a:t>Self-assessment</a:t>
            </a:r>
            <a:endParaRPr kumimoji="1" lang="zh-CN" altLang="en-US" sz="1800" b="1" dirty="0">
              <a:solidFill>
                <a:srgbClr val="FFFFFF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7385694" y="5970463"/>
            <a:ext cx="1558716" cy="532273"/>
          </a:xfrm>
          <a:prstGeom prst="roundRect">
            <a:avLst/>
          </a:prstGeom>
          <a:noFill/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rgbClr val="FFFFFF"/>
                </a:solidFill>
              </a:rPr>
              <a:t>Peer review</a:t>
            </a:r>
            <a:endParaRPr kumimoji="1" lang="zh-CN" altLang="en-US" sz="1800" b="1" dirty="0">
              <a:solidFill>
                <a:srgbClr val="FFFFFF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248072" y="5970463"/>
            <a:ext cx="1558716" cy="532273"/>
          </a:xfrm>
          <a:prstGeom prst="roundRect">
            <a:avLst/>
          </a:prstGeom>
          <a:noFill/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rgbClr val="FFFFFF"/>
                </a:solidFill>
              </a:rPr>
              <a:t>Teacher’s evaluation</a:t>
            </a:r>
            <a:endParaRPr kumimoji="1" lang="zh-CN" altLang="en-US" sz="1800" b="1" dirty="0">
              <a:solidFill>
                <a:srgbClr val="FFFFFF"/>
              </a:solidFill>
            </a:endParaRPr>
          </a:p>
        </p:txBody>
      </p:sp>
      <p:sp>
        <p:nvSpPr>
          <p:cNvPr id="16" name="下箭头 15"/>
          <p:cNvSpPr/>
          <p:nvPr/>
        </p:nvSpPr>
        <p:spPr>
          <a:xfrm rot="16200000">
            <a:off x="4873988" y="1928190"/>
            <a:ext cx="438750" cy="531118"/>
          </a:xfrm>
          <a:prstGeom prst="downArrow">
            <a:avLst/>
          </a:prstGeom>
          <a:solidFill>
            <a:srgbClr val="F2D908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8" name="左大括号 17"/>
          <p:cNvSpPr/>
          <p:nvPr/>
        </p:nvSpPr>
        <p:spPr>
          <a:xfrm>
            <a:off x="4976033" y="2921150"/>
            <a:ext cx="404111" cy="2274573"/>
          </a:xfrm>
          <a:prstGeom prst="leftBrace">
            <a:avLst/>
          </a:prstGeom>
          <a:ln>
            <a:solidFill>
              <a:srgbClr val="8EB4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19" name="下箭头 18"/>
          <p:cNvSpPr/>
          <p:nvPr/>
        </p:nvSpPr>
        <p:spPr>
          <a:xfrm rot="16200000">
            <a:off x="4895211" y="6017802"/>
            <a:ext cx="438750" cy="531118"/>
          </a:xfrm>
          <a:prstGeom prst="downArrow">
            <a:avLst/>
          </a:prstGeom>
          <a:solidFill>
            <a:srgbClr val="F2D908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0" name="右弧形箭头 19"/>
          <p:cNvSpPr/>
          <p:nvPr/>
        </p:nvSpPr>
        <p:spPr>
          <a:xfrm>
            <a:off x="1696955" y="2413125"/>
            <a:ext cx="508027" cy="157026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solidFill>
                <a:schemeClr val="tx1"/>
              </a:solidFill>
            </a:endParaRPr>
          </a:p>
        </p:txBody>
      </p:sp>
      <p:sp>
        <p:nvSpPr>
          <p:cNvPr id="21" name="右弧形箭头 20"/>
          <p:cNvSpPr/>
          <p:nvPr/>
        </p:nvSpPr>
        <p:spPr>
          <a:xfrm>
            <a:off x="1726975" y="4297439"/>
            <a:ext cx="508027" cy="1948973"/>
          </a:xfrm>
          <a:prstGeom prst="curvedRightArrow">
            <a:avLst>
              <a:gd name="adj1" fmla="val 25000"/>
              <a:gd name="adj2" fmla="val 50000"/>
              <a:gd name="adj3" fmla="val 181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solidFill>
                <a:schemeClr val="tx1"/>
              </a:solidFill>
            </a:endParaRPr>
          </a:p>
        </p:txBody>
      </p:sp>
      <p:cxnSp>
        <p:nvCxnSpPr>
          <p:cNvPr id="25" name="直线连接符 24"/>
          <p:cNvCxnSpPr>
            <a:stCxn id="13" idx="3"/>
            <a:endCxn id="14" idx="1"/>
          </p:cNvCxnSpPr>
          <p:nvPr/>
        </p:nvCxnSpPr>
        <p:spPr>
          <a:xfrm>
            <a:off x="7135145" y="6236599"/>
            <a:ext cx="250550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/>
        </p:nvCxnSpPr>
        <p:spPr>
          <a:xfrm>
            <a:off x="9100281" y="6087656"/>
            <a:ext cx="0" cy="297887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>
            <a:stCxn id="14" idx="3"/>
            <a:endCxn id="15" idx="1"/>
          </p:cNvCxnSpPr>
          <p:nvPr/>
        </p:nvCxnSpPr>
        <p:spPr>
          <a:xfrm>
            <a:off x="8944410" y="6236599"/>
            <a:ext cx="3036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/>
        </p:nvCxnSpPr>
        <p:spPr>
          <a:xfrm>
            <a:off x="7239059" y="6087656"/>
            <a:ext cx="11545" cy="297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Motivating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/>
        </p:nvCxnSpPr>
        <p:spPr>
          <a:xfrm>
            <a:off x="2239620" y="1674177"/>
            <a:ext cx="8116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355081" y="1757400"/>
            <a:ext cx="19628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    </a:t>
            </a:r>
            <a:r>
              <a:rPr kumimoji="1" lang="en-US" altLang="zh-CN" sz="3200" b="1" dirty="0"/>
              <a:t>  Steps</a:t>
            </a:r>
            <a:endParaRPr kumimoji="1" lang="zh-CN" altLang="en-US" sz="32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7169782" y="1791947"/>
            <a:ext cx="2378486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/>
              <a:t>Requirements</a:t>
            </a:r>
            <a:endParaRPr kumimoji="1" lang="zh-CN" altLang="en-US" sz="32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355081" y="2505493"/>
            <a:ext cx="3787104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CN" sz="1800" dirty="0"/>
              <a:t>Teacher describes relevant scenario</a:t>
            </a: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r>
              <a:rPr kumimoji="1" lang="en-US" altLang="zh-CN" sz="1800" dirty="0"/>
              <a:t>Students try to accomplish required productive activity</a:t>
            </a: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endParaRPr kumimoji="1" lang="en-US" altLang="zh-CN" sz="1800" dirty="0"/>
          </a:p>
          <a:p>
            <a:pPr marL="342900" indent="-342900">
              <a:buAutoNum type="arabicPeriod"/>
            </a:pPr>
            <a:r>
              <a:rPr kumimoji="1" lang="en-US" altLang="zh-CN" sz="1800" dirty="0"/>
              <a:t>Teacher explains learning objectives and productive activities</a:t>
            </a:r>
            <a:endParaRPr kumimoji="1" lang="zh-CN" altLang="en-US" sz="1800" dirty="0"/>
          </a:p>
        </p:txBody>
      </p:sp>
      <p:sp>
        <p:nvSpPr>
          <p:cNvPr id="9" name="文本框 8"/>
          <p:cNvSpPr txBox="1"/>
          <p:nvPr/>
        </p:nvSpPr>
        <p:spPr>
          <a:xfrm>
            <a:off x="7169782" y="2413125"/>
            <a:ext cx="304123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Scenario with high communicative value; cognitive challenging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r>
              <a:rPr kumimoji="1" lang="en-US" altLang="zh-CN" sz="1800" dirty="0"/>
              <a:t>Make students aware of their problems in finishing the task and arouse their desire to overcome the deficiency</a:t>
            </a:r>
            <a:endParaRPr kumimoji="1" lang="en-US" altLang="zh-CN" sz="1800" dirty="0"/>
          </a:p>
          <a:p>
            <a:endParaRPr kumimoji="1" lang="en-US" altLang="zh-CN" sz="1800" dirty="0"/>
          </a:p>
          <a:p>
            <a:r>
              <a:rPr kumimoji="1" lang="en-US" altLang="zh-CN" sz="1800" dirty="0"/>
              <a:t>Enable students to recognize both linguistic and communicative objectives, describes tasks</a:t>
            </a:r>
            <a:endParaRPr kumimoji="1" lang="en-US" altLang="zh-CN" sz="1800" dirty="0"/>
          </a:p>
        </p:txBody>
      </p:sp>
      <p:cxnSp>
        <p:nvCxnSpPr>
          <p:cNvPr id="10" name="直线连接符 9"/>
          <p:cNvCxnSpPr/>
          <p:nvPr/>
        </p:nvCxnSpPr>
        <p:spPr>
          <a:xfrm>
            <a:off x="2239620" y="1826585"/>
            <a:ext cx="8116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2239620" y="2219089"/>
            <a:ext cx="8116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POCKET_APPLY_TIME" val="2020年8月8日"/>
  <p:tag name="POCKET_APPLY_TYPE" val="Slide"/>
</p:tagLst>
</file>

<file path=ppt/tags/tag10.xml><?xml version="1.0" encoding="utf-8"?>
<p:tagLst xmlns:p="http://schemas.openxmlformats.org/presentationml/2006/main">
  <p:tag name="RAINPROBLEMTYPE" val="ProblemTypeMarker"/>
</p:tagLst>
</file>

<file path=ppt/tags/tag100.xml><?xml version="1.0" encoding="utf-8"?>
<p:tagLst xmlns:p="http://schemas.openxmlformats.org/presentationml/2006/main">
  <p:tag name="POCKET_APPLY_TIME" val="2020年8月9日"/>
  <p:tag name="POCKET_APPLY_TYPE" val="Slide"/>
</p:tagLst>
</file>

<file path=ppt/tags/tag101.xml><?xml version="1.0" encoding="utf-8"?>
<p:tagLst xmlns:p="http://schemas.openxmlformats.org/presentationml/2006/main">
  <p:tag name="POCKET_APPLY_TIME" val="2020年8月9日"/>
  <p:tag name="POCKET_APPLY_TYPE" val="Slide"/>
</p:tagLst>
</file>

<file path=ppt/tags/tag102.xml><?xml version="1.0" encoding="utf-8"?>
<p:tagLst xmlns:p="http://schemas.openxmlformats.org/presentationml/2006/main">
  <p:tag name="POCKET_APPLY_TIME" val="2020年8月9日"/>
  <p:tag name="POCKET_APPLY_TYPE" val="Slide"/>
</p:tagLst>
</file>

<file path=ppt/tags/tag103.xml><?xml version="1.0" encoding="utf-8"?>
<p:tagLst xmlns:p="http://schemas.openxmlformats.org/presentationml/2006/main">
  <p:tag name="POCKET_APPLY_TIME" val="2020年8月9日"/>
  <p:tag name="POCKET_APPLY_TYPE" val="Slide"/>
</p:tagLst>
</file>

<file path=ppt/tags/tag104.xml><?xml version="1.0" encoding="utf-8"?>
<p:tagLst xmlns:p="http://schemas.openxmlformats.org/presentationml/2006/main">
  <p:tag name="POCKET_APPLY_TIME" val="2020年8月9日"/>
  <p:tag name="POCKET_APPLY_TYPE" val="Slide"/>
</p:tagLst>
</file>

<file path=ppt/tags/tag105.xml><?xml version="1.0" encoding="utf-8"?>
<p:tagLst xmlns:p="http://schemas.openxmlformats.org/presentationml/2006/main">
  <p:tag name="POCKET_APPLY_TIME" val="2020年8月9日"/>
  <p:tag name="POCKET_APPLY_TYPE" val="Slide"/>
</p:tagLst>
</file>

<file path=ppt/tags/tag106.xml><?xml version="1.0" encoding="utf-8"?>
<p:tagLst xmlns:p="http://schemas.openxmlformats.org/presentationml/2006/main">
  <p:tag name="POCKET_APPLY_TIME" val="2020年8月9日"/>
  <p:tag name="POCKET_APPLY_TYPE" val="Slide"/>
</p:tagLst>
</file>

<file path=ppt/tags/tag107.xml><?xml version="1.0" encoding="utf-8"?>
<p:tagLst xmlns:p="http://schemas.openxmlformats.org/presentationml/2006/main">
  <p:tag name="POCKET_APPLY_TIME" val="2020年8月9日"/>
  <p:tag name="POCKET_APPLY_TYPE" val="Slide"/>
</p:tagLst>
</file>

<file path=ppt/tags/tag108.xml><?xml version="1.0" encoding="utf-8"?>
<p:tagLst xmlns:p="http://schemas.openxmlformats.org/presentationml/2006/main">
  <p:tag name="POCKET_APPLY_TIME" val="2020年8月9日"/>
  <p:tag name="POCKET_APPLY_TYPE" val="Slide"/>
</p:tagLst>
</file>

<file path=ppt/tags/tag109.xml><?xml version="1.0" encoding="utf-8"?>
<p:tagLst xmlns:p="http://schemas.openxmlformats.org/presentationml/2006/main">
  <p:tag name="POCKET_APPLY_TIME" val="2020年8月9日"/>
  <p:tag name="POCKET_APPLY_TYPE" val="Slide"/>
</p:tagLst>
</file>

<file path=ppt/tags/tag11.xml><?xml version="1.0" encoding="utf-8"?>
<p:tagLst xmlns:p="http://schemas.openxmlformats.org/presentationml/2006/main">
  <p:tag name="RAINPROBLEMTYPE" val="ProblemTypeMarker"/>
</p:tagLst>
</file>

<file path=ppt/tags/tag110.xml><?xml version="1.0" encoding="utf-8"?>
<p:tagLst xmlns:p="http://schemas.openxmlformats.org/presentationml/2006/main">
  <p:tag name="RESOURCELIBID_SLIDE" val="307820"/>
  <p:tag name="RESOURCELIB_SLIDETYPE" val="12"/>
  <p:tag name="POCKET_APPLY_TIME" val="2020年8月9日"/>
  <p:tag name="POCKET_APPLY_TYPE" val="Slide"/>
</p:tagLst>
</file>

<file path=ppt/tags/tag111.xml><?xml version="1.0" encoding="utf-8"?>
<p:tagLst xmlns:p="http://schemas.openxmlformats.org/presentationml/2006/main">
  <p:tag name="RESOURCELIBID_PRE" val="12869"/>
</p:tagLst>
</file>

<file path=ppt/tags/tag12.xml><?xml version="1.0" encoding="utf-8"?>
<p:tagLst xmlns:p="http://schemas.openxmlformats.org/presentationml/2006/main">
  <p:tag name="RAINPROBLEMTYPE" val="ProblemTypeMarker"/>
</p:tagLst>
</file>

<file path=ppt/tags/tag13.xml><?xml version="1.0" encoding="utf-8"?>
<p:tagLst xmlns:p="http://schemas.openxmlformats.org/presentationml/2006/main">
  <p:tag name="RAINPROBLEM" val="ProblemSetting"/>
  <p:tag name="RAINPROBLEMTYPE" val="ShortAnswer"/>
</p:tagLst>
</file>

<file path=ppt/tags/tag14.xml><?xml version="1.0" encoding="utf-8"?>
<p:tagLst xmlns:p="http://schemas.openxmlformats.org/presentationml/2006/main">
  <p:tag name="RAINPROBLEM" val="ShortAnswer"/>
  <p:tag name="PROBLEMSCORE" val="10.0"/>
  <p:tag name="PROBLEMVOICEALLOWED" val="False"/>
</p:tagLst>
</file>

<file path=ppt/tags/tag15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16.xml><?xml version="1.0" encoding="utf-8"?>
<p:tagLst xmlns:p="http://schemas.openxmlformats.org/presentationml/2006/main">
  <p:tag name="POCKET_APPLY_TIME" val="2020年8月8日"/>
  <p:tag name="POCKET_APPLY_TYPE" val="Slide"/>
  <p:tag name="APPLYTYPE" val="Other"/>
  <p:tag name="APPLYORDER" val="2"/>
</p:tagLst>
</file>

<file path=ppt/tags/tag17.xml><?xml version="1.0" encoding="utf-8"?>
<p:tagLst xmlns:p="http://schemas.openxmlformats.org/presentationml/2006/main">
  <p:tag name="POCKET_APPLY_TIME" val="2020年8月8日"/>
  <p:tag name="POCKET_APPLY_TYPE" val="Slide"/>
  <p:tag name="APPLYTYPE" val="SubTitle"/>
  <p:tag name="APPLYORDER" val="1"/>
</p:tagLst>
</file>

<file path=ppt/tags/tag18.xml><?xml version="1.0" encoding="utf-8"?>
<p:tagLst xmlns:p="http://schemas.openxmlformats.org/presentationml/2006/main">
  <p:tag name="POCKET_APPLY_TIME" val="2020年8月8日"/>
  <p:tag name="POCKET_APPLY_TYPE" val="Slide"/>
  <p:tag name="APPLYTYPE" val="Text"/>
  <p:tag name="APPLYORDER" val="1"/>
</p:tagLst>
</file>

<file path=ppt/tags/tag19.xml><?xml version="1.0" encoding="utf-8"?>
<p:tagLst xmlns:p="http://schemas.openxmlformats.org/presentationml/2006/main">
  <p:tag name="POCKET_APPLY_TIME" val="2020年8月8日"/>
  <p:tag name="POCKET_APPLY_TYPE" val="Slide"/>
  <p:tag name="APPLYTYPE" val="Other"/>
  <p:tag name="APPLYORDER" val="4"/>
</p:tagLst>
</file>

<file path=ppt/tags/tag2.xml><?xml version="1.0" encoding="utf-8"?>
<p:tagLst xmlns:p="http://schemas.openxmlformats.org/presentationml/2006/main">
  <p:tag name="POCKET_APPLY_TIME" val="2020年8月8日"/>
  <p:tag name="POCKET_APPLY_TYPE" val="Slide"/>
</p:tagLst>
</file>

<file path=ppt/tags/tag20.xml><?xml version="1.0" encoding="utf-8"?>
<p:tagLst xmlns:p="http://schemas.openxmlformats.org/presentationml/2006/main">
  <p:tag name="POCKET_APPLY_TIME" val="2020年8月8日"/>
  <p:tag name="POCKET_APPLY_TYPE" val="Slide"/>
  <p:tag name="APPLYTYPE" val="SubTitle"/>
  <p:tag name="APPLYORDER" val="2"/>
</p:tagLst>
</file>

<file path=ppt/tags/tag21.xml><?xml version="1.0" encoding="utf-8"?>
<p:tagLst xmlns:p="http://schemas.openxmlformats.org/presentationml/2006/main">
  <p:tag name="POCKET_APPLY_TIME" val="2020年8月8日"/>
  <p:tag name="POCKET_APPLY_TYPE" val="Slide"/>
  <p:tag name="APPLYTYPE" val="Text"/>
  <p:tag name="APPLYORDER" val="2"/>
</p:tagLst>
</file>

<file path=ppt/tags/tag22.xml><?xml version="1.0" encoding="utf-8"?>
<p:tagLst xmlns:p="http://schemas.openxmlformats.org/presentationml/2006/main">
  <p:tag name="POCKET_APPLY_TIME" val="2020年8月8日"/>
  <p:tag name="POCKET_APPLY_TYPE" val="Slide"/>
  <p:tag name="APPLYTYPE" val="Other"/>
  <p:tag name="APPLYORDER" val="6"/>
</p:tagLst>
</file>

<file path=ppt/tags/tag23.xml><?xml version="1.0" encoding="utf-8"?>
<p:tagLst xmlns:p="http://schemas.openxmlformats.org/presentationml/2006/main">
  <p:tag name="POCKET_APPLY_TIME" val="2020年8月8日"/>
  <p:tag name="POCKET_APPLY_TYPE" val="Slide"/>
  <p:tag name="APPLYTYPE" val="Other"/>
  <p:tag name="APPLYORDER" val="5"/>
</p:tagLst>
</file>

<file path=ppt/tags/tag24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25.xml><?xml version="1.0" encoding="utf-8"?>
<p:tagLst xmlns:p="http://schemas.openxmlformats.org/presentationml/2006/main">
  <p:tag name="POCKET_APPLY_TIME" val="2020年8月8日"/>
  <p:tag name="POCKET_APPLY_TYPE" val="Slide"/>
</p:tagLst>
</file>

<file path=ppt/tags/tag26.xml><?xml version="1.0" encoding="utf-8"?>
<p:tagLst xmlns:p="http://schemas.openxmlformats.org/presentationml/2006/main">
  <p:tag name="POCKET_APPLY_TIME" val="2020年8月8日"/>
  <p:tag name="POCKET_APPLY_TYPE" val="Slide"/>
</p:tagLst>
</file>

<file path=ppt/tags/tag27.xml><?xml version="1.0" encoding="utf-8"?>
<p:tagLst xmlns:p="http://schemas.openxmlformats.org/presentationml/2006/main">
  <p:tag name="POCKET_APPLY_TIME" val="2020年8月8日"/>
  <p:tag name="POCKET_APPLY_TYPE" val="Slide"/>
</p:tagLst>
</file>

<file path=ppt/tags/tag28.xml><?xml version="1.0" encoding="utf-8"?>
<p:tagLst xmlns:p="http://schemas.openxmlformats.org/presentationml/2006/main">
  <p:tag name="POCKET_APPLY_TIME" val="2020年8月8日"/>
  <p:tag name="POCKET_APPLY_TYPE" val="Slide"/>
</p:tagLst>
</file>

<file path=ppt/tags/tag29.xml><?xml version="1.0" encoding="utf-8"?>
<p:tagLst xmlns:p="http://schemas.openxmlformats.org/presentationml/2006/main">
  <p:tag name="RESOURCELIBID_SLIDE" val="307815"/>
  <p:tag name="RESOURCELIB_SLIDETYPE" val="12"/>
  <p:tag name="POCKET_APPLY_TIME" val="2020年8月8日"/>
  <p:tag name="POCKET_APPLY_TYPE" val="Slide"/>
</p:tagLst>
</file>

<file path=ppt/tags/tag3.xml><?xml version="1.0" encoding="utf-8"?>
<p:tagLst xmlns:p="http://schemas.openxmlformats.org/presentationml/2006/main">
  <p:tag name="POCKET_APPLY_TIME" val="2020年8月8日"/>
  <p:tag name="POCKET_APPLY_TYPE" val="Slide"/>
</p:tagLst>
</file>

<file path=ppt/tags/tag30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31.xml><?xml version="1.0" encoding="utf-8"?>
<p:tagLst xmlns:p="http://schemas.openxmlformats.org/presentationml/2006/main">
  <p:tag name="POCKET_APPLY_TIME" val="2020年8月8日"/>
  <p:tag name="POCKET_APPLY_TYPE" val="Slide"/>
  <p:tag name="APPLYTYPE" val="Text"/>
  <p:tag name="APPLYORDER" val="1"/>
</p:tagLst>
</file>

<file path=ppt/tags/tag32.xml><?xml version="1.0" encoding="utf-8"?>
<p:tagLst xmlns:p="http://schemas.openxmlformats.org/presentationml/2006/main">
  <p:tag name="POCKET_APPLY_TIME" val="2020年8月8日"/>
  <p:tag name="POCKET_APPLY_TYPE" val="Slide"/>
  <p:tag name="APPLYTYPE" val="SubTitle"/>
  <p:tag name="APPLYORDER" val="1"/>
</p:tagLst>
</file>

<file path=ppt/tags/tag33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34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35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36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37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38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39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4.xml><?xml version="1.0" encoding="utf-8"?>
<p:tagLst xmlns:p="http://schemas.openxmlformats.org/presentationml/2006/main">
  <p:tag name="POCKET_APPLY_TIME" val="2020年8月8日"/>
  <p:tag name="POCKET_APPLY_TYPE" val="Slide"/>
</p:tagLst>
</file>

<file path=ppt/tags/tag40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41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42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43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44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45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46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47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48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49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5.xml><?xml version="1.0" encoding="utf-8"?>
<p:tagLst xmlns:p="http://schemas.openxmlformats.org/presentationml/2006/main">
  <p:tag name="RESOURCELIBID_SLIDE" val="307815"/>
  <p:tag name="RESOURCELIB_SLIDETYPE" val="12"/>
  <p:tag name="POCKET_APPLY_TIME" val="2020年8月8日"/>
  <p:tag name="POCKET_APPLY_TYPE" val="Slide"/>
</p:tagLst>
</file>

<file path=ppt/tags/tag50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51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1"/>
</p:tagLst>
</file>

<file path=ppt/tags/tag52.xml><?xml version="1.0" encoding="utf-8"?>
<p:tagLst xmlns:p="http://schemas.openxmlformats.org/presentationml/2006/main">
  <p:tag name="POCKET_APPLY_TIME" val="2020年8月9日"/>
  <p:tag name="POCKET_APPLY_TYPE" val="Slide"/>
  <p:tag name="APPLYTYPE" val="SubTitle"/>
  <p:tag name="APPLYORDER" val="1"/>
</p:tagLst>
</file>

<file path=ppt/tags/tag53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2"/>
</p:tagLst>
</file>

<file path=ppt/tags/tag54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3"/>
</p:tagLst>
</file>

<file path=ppt/tags/tag55.xml><?xml version="1.0" encoding="utf-8"?>
<p:tagLst xmlns:p="http://schemas.openxmlformats.org/presentationml/2006/main">
  <p:tag name="POCKET_APPLY_TIME" val="2020年8月9日"/>
  <p:tag name="POCKET_APPLY_TYPE" val="Slide"/>
  <p:tag name="APPLYTYPE" val="SubTitle"/>
  <p:tag name="APPLYORDER" val="2"/>
</p:tagLst>
</file>

<file path=ppt/tags/tag56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4"/>
</p:tagLst>
</file>

<file path=ppt/tags/tag57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5"/>
</p:tagLst>
</file>

<file path=ppt/tags/tag58.xml><?xml version="1.0" encoding="utf-8"?>
<p:tagLst xmlns:p="http://schemas.openxmlformats.org/presentationml/2006/main">
  <p:tag name="POCKET_APPLY_TIME" val="2020年8月9日"/>
  <p:tag name="POCKET_APPLY_TYPE" val="Slide"/>
  <p:tag name="APPLYTYPE" val="SubTitle"/>
  <p:tag name="APPLYORDER" val="3"/>
</p:tagLst>
</file>

<file path=ppt/tags/tag59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6"/>
</p:tagLst>
</file>

<file path=ppt/tags/tag6.xml><?xml version="1.0" encoding="utf-8"?>
<p:tagLst xmlns:p="http://schemas.openxmlformats.org/presentationml/2006/main">
  <p:tag name="RAINPROBLEM" val="ProblemBody"/>
</p:tagLst>
</file>

<file path=ppt/tags/tag60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61.xml><?xml version="1.0" encoding="utf-8"?>
<p:tagLst xmlns:p="http://schemas.openxmlformats.org/presentationml/2006/main">
  <p:tag name="POCKET_APPLY_TIME" val="2020年8月8日"/>
  <p:tag name="POCKET_APPLY_TYPE" val="Slide"/>
</p:tagLst>
</file>

<file path=ppt/tags/tag62.xml><?xml version="1.0" encoding="utf-8"?>
<p:tagLst xmlns:p="http://schemas.openxmlformats.org/presentationml/2006/main">
  <p:tag name="POCKET_APPLY_TIME" val="2020年8月8日"/>
  <p:tag name="POCKET_APPLY_TYPE" val="Slide"/>
</p:tagLst>
</file>

<file path=ppt/tags/tag63.xml><?xml version="1.0" encoding="utf-8"?>
<p:tagLst xmlns:p="http://schemas.openxmlformats.org/presentationml/2006/main">
  <p:tag name="POCKET_APPLY_TIME" val="2020年8月8日"/>
  <p:tag name="POCKET_APPLY_TYPE" val="Slide"/>
</p:tagLst>
</file>

<file path=ppt/tags/tag64.xml><?xml version="1.0" encoding="utf-8"?>
<p:tagLst xmlns:p="http://schemas.openxmlformats.org/presentationml/2006/main">
  <p:tag name="POCKET_APPLY_TIME" val="2020年8月8日"/>
  <p:tag name="POCKET_APPLY_TYPE" val="Slide"/>
</p:tagLst>
</file>

<file path=ppt/tags/tag65.xml><?xml version="1.0" encoding="utf-8"?>
<p:tagLst xmlns:p="http://schemas.openxmlformats.org/presentationml/2006/main">
  <p:tag name="RESOURCELIBID_SLIDE" val="307815"/>
  <p:tag name="RESOURCELIB_SLIDETYPE" val="12"/>
  <p:tag name="POCKET_APPLY_TIME" val="2020年8月8日"/>
  <p:tag name="POCKET_APPLY_TYPE" val="Slide"/>
</p:tagLst>
</file>

<file path=ppt/tags/tag66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67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68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69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7.xml><?xml version="1.0" encoding="utf-8"?>
<p:tagLst xmlns:p="http://schemas.openxmlformats.org/presentationml/2006/main">
  <p:tag name="RAINPROBLEM" val="ProblemSubmit"/>
  <p:tag name="RAINPROBLEMTYPE" val="ShortAnswer"/>
</p:tagLst>
</file>

<file path=ppt/tags/tag70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71.xml><?xml version="1.0" encoding="utf-8"?>
<p:tagLst xmlns:p="http://schemas.openxmlformats.org/presentationml/2006/main">
  <p:tag name="POCKET_APPLY_TIME" val="2020年8月9日"/>
  <p:tag name="POCKET_APPLY_TYPE" val="Slide"/>
  <p:tag name="APPLYTYPE" val="Text"/>
  <p:tag name="APPLYORDER" val="1"/>
</p:tagLst>
</file>

<file path=ppt/tags/tag72.xml><?xml version="1.0" encoding="utf-8"?>
<p:tagLst xmlns:p="http://schemas.openxmlformats.org/presentationml/2006/main">
  <p:tag name="POCKET_APPLY_TIME" val="2020年8月9日"/>
  <p:tag name="POCKET_APPLY_TYPE" val="Slide"/>
  <p:tag name="APPLYTYPE" val="Text"/>
  <p:tag name="APPLYORDER" val="2"/>
</p:tagLst>
</file>

<file path=ppt/tags/tag73.xml><?xml version="1.0" encoding="utf-8"?>
<p:tagLst xmlns:p="http://schemas.openxmlformats.org/presentationml/2006/main">
  <p:tag name="POCKET_APPLY_TIME" val="2020年8月9日"/>
  <p:tag name="POCKET_APPLY_TYPE" val="Slide"/>
  <p:tag name="APPLYTYPE" val="Text"/>
  <p:tag name="APPLYORDER" val="3"/>
</p:tagLst>
</file>

<file path=ppt/tags/tag74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1"/>
</p:tagLst>
</file>

<file path=ppt/tags/tag75.xml><?xml version="1.0" encoding="utf-8"?>
<p:tagLst xmlns:p="http://schemas.openxmlformats.org/presentationml/2006/main">
  <p:tag name="POCKET_APPLY_TIME" val="2020年8月9日"/>
  <p:tag name="POCKET_APPLY_TYPE" val="Slide"/>
  <p:tag name="APPLYTYPE" val="SubTitle"/>
  <p:tag name="APPLYORDER" val="1"/>
</p:tagLst>
</file>

<file path=ppt/tags/tag76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2"/>
</p:tagLst>
</file>

<file path=ppt/tags/tag77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3"/>
</p:tagLst>
</file>

<file path=ppt/tags/tag78.xml><?xml version="1.0" encoding="utf-8"?>
<p:tagLst xmlns:p="http://schemas.openxmlformats.org/presentationml/2006/main">
  <p:tag name="POCKET_APPLY_TIME" val="2020年8月9日"/>
  <p:tag name="POCKET_APPLY_TYPE" val="Slide"/>
  <p:tag name="APPLYTYPE" val="SubTitle"/>
  <p:tag name="APPLYORDER" val="2"/>
</p:tagLst>
</file>

<file path=ppt/tags/tag79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4"/>
</p:tagLst>
</file>

<file path=ppt/tags/tag8.xml><?xml version="1.0" encoding="utf-8"?>
<p:tagLst xmlns:p="http://schemas.openxmlformats.org/presentationml/2006/main">
  <p:tag name="RAINPROBLEMTYPE" val="ProblemTypeMarker"/>
</p:tagLst>
</file>

<file path=ppt/tags/tag80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5"/>
</p:tagLst>
</file>

<file path=ppt/tags/tag81.xml><?xml version="1.0" encoding="utf-8"?>
<p:tagLst xmlns:p="http://schemas.openxmlformats.org/presentationml/2006/main">
  <p:tag name="POCKET_APPLY_TIME" val="2020年8月9日"/>
  <p:tag name="POCKET_APPLY_TYPE" val="Slide"/>
  <p:tag name="APPLYTYPE" val="SubTitle"/>
  <p:tag name="APPLYORDER" val="3"/>
</p:tagLst>
</file>

<file path=ppt/tags/tag82.xml><?xml version="1.0" encoding="utf-8"?>
<p:tagLst xmlns:p="http://schemas.openxmlformats.org/presentationml/2006/main">
  <p:tag name="POCKET_APPLY_TIME" val="2020年8月9日"/>
  <p:tag name="POCKET_APPLY_TYPE" val="Slide"/>
  <p:tag name="APPLYTYPE" val="Other"/>
  <p:tag name="APPLYORDER" val="6"/>
</p:tagLst>
</file>

<file path=ppt/tags/tag83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84.xml><?xml version="1.0" encoding="utf-8"?>
<p:tagLst xmlns:p="http://schemas.openxmlformats.org/presentationml/2006/main">
  <p:tag name="POCKET_APPLY_TIME" val="2020年8月8日"/>
  <p:tag name="POCKET_APPLY_TYPE" val="Slide"/>
  <p:tag name="APPLYTYPE" val="PageTitle"/>
  <p:tag name="APPLYORDER" val="PageTitle"/>
</p:tagLst>
</file>

<file path=ppt/tags/tag85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Text"/>
  <p:tag name="RESOURCELIBID_SLIDE" val="308214"/>
  <p:tag name="RESOURCELIB_SLIDETYPE" val="12"/>
  <p:tag name="POCKET_APPLY_TIME" val="2020年8月8日"/>
  <p:tag name="POCKET_APPLY_TYPE" val="Slide"/>
</p:tagLst>
</file>

<file path=ppt/tags/tag86.xml><?xml version="1.0" encoding="utf-8"?>
<p:tagLst xmlns:p="http://schemas.openxmlformats.org/presentationml/2006/main">
  <p:tag name="POCKET_APPLY_TIME" val="2020年8月9日"/>
  <p:tag name="POCKET_APPLY_TYPE" val="Slide"/>
</p:tagLst>
</file>

<file path=ppt/tags/tag87.xml><?xml version="1.0" encoding="utf-8"?>
<p:tagLst xmlns:p="http://schemas.openxmlformats.org/presentationml/2006/main">
  <p:tag name="POCKET_APPLY_TIME" val="2020年8月9日"/>
  <p:tag name="POCKET_APPLY_TYPE" val="Slide"/>
</p:tagLst>
</file>

<file path=ppt/tags/tag88.xml><?xml version="1.0" encoding="utf-8"?>
<p:tagLst xmlns:p="http://schemas.openxmlformats.org/presentationml/2006/main">
  <p:tag name="POCKET_APPLY_TIME" val="2020年8月9日"/>
  <p:tag name="POCKET_APPLY_TYPE" val="Slide"/>
</p:tagLst>
</file>

<file path=ppt/tags/tag89.xml><?xml version="1.0" encoding="utf-8"?>
<p:tagLst xmlns:p="http://schemas.openxmlformats.org/presentationml/2006/main">
  <p:tag name="POCKET_APPLY_TIME" val="2020年8月9日"/>
  <p:tag name="POCKET_APPLY_TYPE" val="Slide"/>
</p:tagLst>
</file>

<file path=ppt/tags/tag9.xml><?xml version="1.0" encoding="utf-8"?>
<p:tagLst xmlns:p="http://schemas.openxmlformats.org/presentationml/2006/main">
  <p:tag name="RAINPROBLEMTYPE" val="ProblemTypeMarker"/>
</p:tagLst>
</file>

<file path=ppt/tags/tag90.xml><?xml version="1.0" encoding="utf-8"?>
<p:tagLst xmlns:p="http://schemas.openxmlformats.org/presentationml/2006/main">
  <p:tag name="POCKET_APPLY_TIME" val="2020年8月9日"/>
  <p:tag name="POCKET_APPLY_TYPE" val="Slide"/>
</p:tagLst>
</file>

<file path=ppt/tags/tag91.xml><?xml version="1.0" encoding="utf-8"?>
<p:tagLst xmlns:p="http://schemas.openxmlformats.org/presentationml/2006/main">
  <p:tag name="POCKET_APPLY_TIME" val="2020年8月9日"/>
  <p:tag name="POCKET_APPLY_TYPE" val="Slide"/>
</p:tagLst>
</file>

<file path=ppt/tags/tag92.xml><?xml version="1.0" encoding="utf-8"?>
<p:tagLst xmlns:p="http://schemas.openxmlformats.org/presentationml/2006/main">
  <p:tag name="POCKET_APPLY_TIME" val="2020年8月9日"/>
  <p:tag name="POCKET_APPLY_TYPE" val="Slide"/>
</p:tagLst>
</file>

<file path=ppt/tags/tag93.xml><?xml version="1.0" encoding="utf-8"?>
<p:tagLst xmlns:p="http://schemas.openxmlformats.org/presentationml/2006/main">
  <p:tag name="POCKET_APPLY_TIME" val="2020年8月9日"/>
  <p:tag name="POCKET_APPLY_TYPE" val="Slide"/>
</p:tagLst>
</file>

<file path=ppt/tags/tag94.xml><?xml version="1.0" encoding="utf-8"?>
<p:tagLst xmlns:p="http://schemas.openxmlformats.org/presentationml/2006/main">
  <p:tag name="POCKET_APPLY_TIME" val="2020年8月9日"/>
  <p:tag name="POCKET_APPLY_TYPE" val="Slide"/>
</p:tagLst>
</file>

<file path=ppt/tags/tag95.xml><?xml version="1.0" encoding="utf-8"?>
<p:tagLst xmlns:p="http://schemas.openxmlformats.org/presentationml/2006/main">
  <p:tag name="POCKET_APPLY_TIME" val="2020年8月9日"/>
  <p:tag name="POCKET_APPLY_TYPE" val="Slide"/>
</p:tagLst>
</file>

<file path=ppt/tags/tag96.xml><?xml version="1.0" encoding="utf-8"?>
<p:tagLst xmlns:p="http://schemas.openxmlformats.org/presentationml/2006/main">
  <p:tag name="RESOURCELIBID_SLIDE" val="305785"/>
  <p:tag name="RESOURCELIB_SLIDETYPE" val="12"/>
  <p:tag name="POCKET_APPLY_TIME" val="2020年8月9日"/>
  <p:tag name="POCKET_APPLY_TYPE" val="Slide"/>
</p:tagLst>
</file>

<file path=ppt/tags/tag97.xml><?xml version="1.0" encoding="utf-8"?>
<p:tagLst xmlns:p="http://schemas.openxmlformats.org/presentationml/2006/main">
  <p:tag name="POCKET_APPLY_TIME" val="2020年8月9日"/>
  <p:tag name="POCKET_APPLY_TYPE" val="Slide"/>
</p:tagLst>
</file>

<file path=ppt/tags/tag98.xml><?xml version="1.0" encoding="utf-8"?>
<p:tagLst xmlns:p="http://schemas.openxmlformats.org/presentationml/2006/main">
  <p:tag name="POCKET_APPLY_TIME" val="2020年8月9日"/>
  <p:tag name="POCKET_APPLY_TYPE" val="Slide"/>
</p:tagLst>
</file>

<file path=ppt/tags/tag99.xml><?xml version="1.0" encoding="utf-8"?>
<p:tagLst xmlns:p="http://schemas.openxmlformats.org/presentationml/2006/main">
  <p:tag name="POCKET_APPLY_TIME" val="2020年8月9日"/>
  <p:tag name="POCKET_APPLY_TYPE" val="Slide"/>
</p:tagLst>
</file>

<file path=ppt/theme/theme1.xml><?xml version="1.0" encoding="utf-8"?>
<a:theme xmlns:a="http://schemas.openxmlformats.org/drawingml/2006/main" name="A000120141119A01PPBG">
  <a:themeElements>
    <a:clrScheme name="自定义 126">
      <a:dk1>
        <a:srgbClr val="FFFFFF"/>
      </a:dk1>
      <a:lt1>
        <a:srgbClr val="5F5F5F"/>
      </a:lt1>
      <a:dk2>
        <a:srgbClr val="FFFFFF"/>
      </a:dk2>
      <a:lt2>
        <a:srgbClr val="4B4D4F"/>
      </a:lt2>
      <a:accent1>
        <a:srgbClr val="DA4654"/>
      </a:accent1>
      <a:accent2>
        <a:srgbClr val="EA9B26"/>
      </a:accent2>
      <a:accent3>
        <a:srgbClr val="D36D8D"/>
      </a:accent3>
      <a:accent4>
        <a:srgbClr val="D46E5A"/>
      </a:accent4>
      <a:accent5>
        <a:srgbClr val="00B0F0"/>
      </a:accent5>
      <a:accent6>
        <a:srgbClr val="82C836"/>
      </a:accent6>
      <a:hlink>
        <a:srgbClr val="FCCF86"/>
      </a:hlink>
      <a:folHlink>
        <a:srgbClr val="AA5ED4"/>
      </a:folHlink>
    </a:clrScheme>
    <a:fontScheme name="自定义 11">
      <a:majorFont>
        <a:latin typeface="Arial"/>
        <a:ea typeface="幼圆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637325193852547265</Template>
  <TotalTime>0</TotalTime>
  <Words>6093</Words>
  <Application>WPS 演示</Application>
  <PresentationFormat>宽屏</PresentationFormat>
  <Paragraphs>436</Paragraphs>
  <Slides>37</Slides>
  <Notes>1</Notes>
  <HiddenSlides>0</HiddenSlides>
  <MMClips>5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5" baseType="lpstr">
      <vt:lpstr>Arial</vt:lpstr>
      <vt:lpstr>宋体</vt:lpstr>
      <vt:lpstr>Wingdings</vt:lpstr>
      <vt:lpstr>Calibri</vt:lpstr>
      <vt:lpstr>微软雅黑</vt:lpstr>
      <vt:lpstr>Arial Unicode MS</vt:lpstr>
      <vt:lpstr>幼圆</vt:lpstr>
      <vt:lpstr>等线</vt:lpstr>
      <vt:lpstr>Raavi</vt:lpstr>
      <vt:lpstr>Segoe UI Symbol</vt:lpstr>
      <vt:lpstr>方正舒体</vt:lpstr>
      <vt:lpstr>Times New Roman</vt:lpstr>
      <vt:lpstr>Arial Narrow</vt:lpstr>
      <vt:lpstr>华文琥珀</vt:lpstr>
      <vt:lpstr>Meiryo UI</vt:lpstr>
      <vt:lpstr>Yu Gothic UI</vt:lpstr>
      <vt:lpstr>A000120141119A01PPBG</vt:lpstr>
      <vt:lpstr>Word.Document.12</vt:lpstr>
      <vt:lpstr>English Debate</vt:lpstr>
      <vt:lpstr>Course Introduction</vt:lpstr>
      <vt:lpstr>Theoretical Basis </vt:lpstr>
      <vt:lpstr>Teaching Syllabus</vt:lpstr>
      <vt:lpstr>Technological Support </vt:lpstr>
      <vt:lpstr>Ideological and Political Education</vt:lpstr>
      <vt:lpstr>Lecture Introduction</vt:lpstr>
      <vt:lpstr>Teaching Process</vt:lpstr>
      <vt:lpstr>Motivating</vt:lpstr>
      <vt:lpstr>Enabling</vt:lpstr>
      <vt:lpstr>Assessing</vt:lpstr>
      <vt:lpstr>Ad Hominem Fallacy</vt:lpstr>
      <vt:lpstr>PowerPoint 演示文稿</vt:lpstr>
      <vt:lpstr>iPrepare - Watch a video clip</vt:lpstr>
      <vt:lpstr>PowerPoint 演示文稿</vt:lpstr>
      <vt:lpstr>iPrepare - Demo of Ss’ submission</vt:lpstr>
      <vt:lpstr>PowerPoint 演示文稿</vt:lpstr>
      <vt:lpstr>iExplore – Ad Hominem Argument</vt:lpstr>
      <vt:lpstr>iExplore – Conditions of Ad Hominem Fallacy</vt:lpstr>
      <vt:lpstr>iExplore –  Female Driver Ad  Hominem Fallacy</vt:lpstr>
      <vt:lpstr>iExplore – Cause of Ad Hominem Fallacy (Prejudice)</vt:lpstr>
      <vt:lpstr>iExplore – Cause of Ad Hominem Fallacy (Multiple-choice)</vt:lpstr>
      <vt:lpstr>iExplore – Cause of Ad Hominem Fallacy (Multiple-choice)</vt:lpstr>
      <vt:lpstr>iExplore – Cause of Ad Hominem Fallacy (Prejudice)</vt:lpstr>
      <vt:lpstr>PowerPoint 演示文稿</vt:lpstr>
      <vt:lpstr>iExplore – Identify Ad Hominem Fallacy</vt:lpstr>
      <vt:lpstr>PowerPoint 演示文稿</vt:lpstr>
      <vt:lpstr>iExplore – Identify Ad Hominem Fallacy</vt:lpstr>
      <vt:lpstr>PowerPoint 演示文稿</vt:lpstr>
      <vt:lpstr>iProduce – Respond to Ad Hominem Fallacy</vt:lpstr>
      <vt:lpstr>iProduce –  Refute to female Driver  Ad Hominem Fallacy</vt:lpstr>
      <vt:lpstr>iProduce – Respond to Ad Hominem Fallacy</vt:lpstr>
      <vt:lpstr>iProduce – Identify and Refute Ad Hominem Fallacy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82818327@qq.com</dc:creator>
  <cp:lastModifiedBy>Laura</cp:lastModifiedBy>
  <cp:revision>69</cp:revision>
  <dcterms:created xsi:type="dcterms:W3CDTF">2020-08-08T13:14:00Z</dcterms:created>
  <dcterms:modified xsi:type="dcterms:W3CDTF">2020-08-15T09:46:47Z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