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4" r:id="rId4"/>
    <p:sldId id="258" r:id="rId6"/>
    <p:sldId id="259" r:id="rId7"/>
    <p:sldId id="260" r:id="rId8"/>
    <p:sldId id="267" r:id="rId9"/>
    <p:sldId id="296" r:id="rId10"/>
    <p:sldId id="262" r:id="rId11"/>
    <p:sldId id="271" r:id="rId12"/>
    <p:sldId id="297" r:id="rId13"/>
    <p:sldId id="264" r:id="rId14"/>
    <p:sldId id="295" r:id="rId15"/>
    <p:sldId id="300" r:id="rId16"/>
    <p:sldId id="292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gshuyan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2893" autoAdjust="0"/>
  </p:normalViewPr>
  <p:slideViewPr>
    <p:cSldViewPr snapToGrid="0">
      <p:cViewPr varScale="1">
        <p:scale>
          <a:sx n="73" d="100"/>
          <a:sy n="73" d="100"/>
        </p:scale>
        <p:origin x="4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2T13:02:33.781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7C963-CD47-4D03-B21C-83131DD23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C468A-CC7D-4D54-A167-C4D2F35B50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468A-CC7D-4D54-A167-C4D2F35B5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468A-CC7D-4D54-A167-C4D2F35B5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468A-CC7D-4D54-A167-C4D2F35B5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04" y="-25400"/>
            <a:ext cx="12192000" cy="4171949"/>
          </a:xfrm>
          <a:prstGeom prst="rect">
            <a:avLst/>
          </a:prstGeom>
          <a:effectLst/>
        </p:spPr>
      </p:pic>
      <p:sp>
        <p:nvSpPr>
          <p:cNvPr id="9" name="矩形 2"/>
          <p:cNvSpPr/>
          <p:nvPr userDrawn="1"/>
        </p:nvSpPr>
        <p:spPr>
          <a:xfrm>
            <a:off x="0" y="4251163"/>
            <a:ext cx="12192000" cy="2606837"/>
          </a:xfrm>
          <a:prstGeom prst="rect">
            <a:avLst/>
          </a:prstGeom>
          <a:solidFill>
            <a:srgbClr val="21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" y="4145936"/>
            <a:ext cx="7142840" cy="109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130304" y="4145936"/>
            <a:ext cx="1266216" cy="10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396521" y="4145936"/>
            <a:ext cx="1264649" cy="109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661172" y="4145936"/>
            <a:ext cx="1266216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927388" y="4145936"/>
            <a:ext cx="1264649" cy="1097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788336" y="1584605"/>
            <a:ext cx="4307664" cy="4307664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12267" y="3732107"/>
            <a:ext cx="2157984" cy="2157984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170251" y="3732107"/>
            <a:ext cx="2157984" cy="2157984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524000" y="1341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6000" y="1341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810000" y="3627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82000" y="3627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38400" y="134112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200" y="134112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316992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876800" y="316992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753600" y="316992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341120"/>
            <a:ext cx="24384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38400" y="1341120"/>
            <a:ext cx="24384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76800" y="1341120"/>
            <a:ext cx="24384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315200" y="1341120"/>
            <a:ext cx="24384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753600" y="1341120"/>
            <a:ext cx="24384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3169920"/>
            <a:ext cx="24384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438400" y="3169920"/>
            <a:ext cx="24384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876800" y="3169920"/>
            <a:ext cx="24384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3169920"/>
            <a:ext cx="24384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753600" y="3169920"/>
            <a:ext cx="24384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  <p:sp>
        <p:nvSpPr>
          <p:cNvPr id="17" name="矩形 7"/>
          <p:cNvSpPr/>
          <p:nvPr userDrawn="1"/>
        </p:nvSpPr>
        <p:spPr>
          <a:xfrm>
            <a:off x="1" y="762861"/>
            <a:ext cx="12184067" cy="45708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1" tIns="60940" rIns="121881" bIns="609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38400" y="20066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200" y="20066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38354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876800" y="38354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753600" y="38354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9050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38400" y="19050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76800" y="19050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200" y="19050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53600" y="19050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3733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438400" y="3733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876800" y="3733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5200" y="3733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753600" y="3733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524000" y="1341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10000" y="1341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6000" y="1341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00" y="1341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24000" y="3627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810000" y="3627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6000" y="3627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82000" y="3627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CAS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524000" y="1341120"/>
            <a:ext cx="2286000" cy="4572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10000" y="1341120"/>
            <a:ext cx="4572000" cy="2286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00" y="1341120"/>
            <a:ext cx="2286000" cy="2286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810000" y="3627120"/>
            <a:ext cx="2286000" cy="2286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6000" y="3627120"/>
            <a:ext cx="4572000" cy="2286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225157" y="1594192"/>
            <a:ext cx="4307664" cy="4307664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98016" y="2669032"/>
            <a:ext cx="2157984" cy="2157984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61587" y="2669032"/>
            <a:ext cx="2157984" cy="2157984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2188" y="2669032"/>
            <a:ext cx="2157984" cy="2157984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79164" y="3748024"/>
            <a:ext cx="2157984" cy="2157984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524000" y="1341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6000" y="1341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24000" y="3627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6000" y="3627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10000" y="1341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6000" y="1341120"/>
            <a:ext cx="4572000" cy="4572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24000" y="3627120"/>
            <a:ext cx="2286000" cy="2286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53440" y="1341120"/>
            <a:ext cx="1524000" cy="1524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377440" y="1341120"/>
            <a:ext cx="1524000" cy="1524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01440" y="1341120"/>
            <a:ext cx="1524000" cy="1524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53440" y="2865120"/>
            <a:ext cx="1524000" cy="1524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77440" y="2865120"/>
            <a:ext cx="1524000" cy="1524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901440" y="2865120"/>
            <a:ext cx="1524000" cy="1524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53440" y="4389120"/>
            <a:ext cx="1524000" cy="1524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77440" y="4389120"/>
            <a:ext cx="1524000" cy="1524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901440" y="4389120"/>
            <a:ext cx="1524000" cy="1524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4000" y="3169920"/>
            <a:ext cx="18288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10400" y="1341120"/>
            <a:ext cx="3657600" cy="3657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352800" y="3169920"/>
            <a:ext cx="18288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181600" y="3169920"/>
            <a:ext cx="18288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254349" y="1651000"/>
            <a:ext cx="6032500" cy="40005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/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0407" y="1651000"/>
            <a:ext cx="6032500" cy="40005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/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" y="1341120"/>
            <a:ext cx="4876800" cy="3657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00800" y="1341120"/>
            <a:ext cx="4876800" cy="3657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341120"/>
            <a:ext cx="3352800" cy="18288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01000" y="1341120"/>
            <a:ext cx="3352800" cy="18288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9600" y="1341120"/>
            <a:ext cx="3352800" cy="18288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341120"/>
            <a:ext cx="3352800" cy="33528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01000" y="1341120"/>
            <a:ext cx="3352800" cy="33528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9600" y="1341120"/>
            <a:ext cx="3352800" cy="33528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828800"/>
            <a:ext cx="3352800" cy="4267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01000" y="1828800"/>
            <a:ext cx="3352800" cy="4267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9600" y="1828800"/>
            <a:ext cx="3352800" cy="4267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3440" y="1341120"/>
            <a:ext cx="2133600" cy="4572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8000" y="1341120"/>
            <a:ext cx="2133600" cy="4572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42560" y="1341120"/>
            <a:ext cx="2133600" cy="4572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341120"/>
            <a:ext cx="2438400" cy="3352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30600" y="1341120"/>
            <a:ext cx="2438400" cy="3352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23000" y="1341120"/>
            <a:ext cx="2438400" cy="3352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15400" y="1341120"/>
            <a:ext cx="2438400" cy="3352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701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30600" y="1701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23000" y="1701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15400" y="1701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</a:fld>
            <a:endParaRPr lang="uk-U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72212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8200" y="40386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23000" y="172212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23000" y="40386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92480" y="1722120"/>
            <a:ext cx="2133600" cy="2133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92480" y="4038600"/>
            <a:ext cx="2133600" cy="2133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08960" y="1722120"/>
            <a:ext cx="2133600" cy="2133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08960" y="4038600"/>
            <a:ext cx="2133600" cy="2133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640840"/>
            <a:ext cx="33528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01000" y="1640840"/>
            <a:ext cx="33528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9600" y="1640840"/>
            <a:ext cx="33528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38200" y="4140200"/>
            <a:ext cx="33528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001000" y="4140200"/>
            <a:ext cx="33528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419600" y="4140200"/>
            <a:ext cx="33528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3600" y="1718056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56000" y="1718056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48400" y="1718056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40800" y="1718056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3600" y="4241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56000" y="4241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248400" y="4241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940800" y="4241800"/>
            <a:ext cx="2438400" cy="18288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" y="1803400"/>
            <a:ext cx="10363200" cy="18288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4400" y="3937000"/>
            <a:ext cx="1828800" cy="18288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448800" y="3937000"/>
            <a:ext cx="1828800" cy="18288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5200" y="3937000"/>
            <a:ext cx="1828800" cy="18288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81600" y="3937000"/>
            <a:ext cx="1828800" cy="18288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937000"/>
            <a:ext cx="1828800" cy="18288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335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1583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-MEDIA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2" hasCustomPrompt="1"/>
          </p:nvPr>
        </p:nvSpPr>
        <p:spPr>
          <a:xfrm>
            <a:off x="838200" y="1558797"/>
            <a:ext cx="7326941" cy="4121405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dirty="0"/>
              <a:t>Click icon to add media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229851"/>
            <a:ext cx="10515600" cy="530528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42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直接连接符 15361"/>
          <p:cNvSpPr/>
          <p:nvPr/>
        </p:nvSpPr>
        <p:spPr>
          <a:xfrm>
            <a:off x="9753600" y="1066800"/>
            <a:ext cx="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51" name="组合 15367"/>
          <p:cNvGrpSpPr/>
          <p:nvPr/>
        </p:nvGrpSpPr>
        <p:grpSpPr>
          <a:xfrm>
            <a:off x="9990667" y="2992439"/>
            <a:ext cx="1784351" cy="2189163"/>
            <a:chOff x="4704" y="1885"/>
            <a:chExt cx="843" cy="1379"/>
          </a:xfrm>
        </p:grpSpPr>
        <p:sp>
          <p:nvSpPr>
            <p:cNvPr id="42" name="椭圆 15368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椭圆 15369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15370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椭圆 15371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15372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15373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15374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15375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椭圆 15376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椭圆 15377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15378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15379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15380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15381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15382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椭圆 15383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椭圆 15384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椭圆 15385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椭圆 15386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椭圆 15387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椭圆 15388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椭圆 15389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椭圆 15390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椭圆 15391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椭圆 15392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15393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椭圆 15394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椭圆 15395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椭圆 15396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椭圆 15397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椭圆 15398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83" name="直接连接符 15399"/>
          <p:cNvSpPr/>
          <p:nvPr/>
        </p:nvSpPr>
        <p:spPr>
          <a:xfrm>
            <a:off x="406400" y="2819400"/>
            <a:ext cx="10972800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3" name="标题 15362"/>
          <p:cNvSpPr>
            <a:spLocks noGrp="1"/>
          </p:cNvSpPr>
          <p:nvPr>
            <p:ph type="ctrTitle"/>
          </p:nvPr>
        </p:nvSpPr>
        <p:spPr>
          <a:xfrm>
            <a:off x="421217" y="466725"/>
            <a:ext cx="9042400" cy="213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r">
              <a:defRPr sz="48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5364" name="副标题 15363"/>
          <p:cNvSpPr>
            <a:spLocks noGrp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r">
              <a:buNone/>
              <a:defRPr sz="3200"/>
            </a:lvl1pPr>
            <a:lvl2pPr marL="344805" lvl="1" indent="0" algn="ctr">
              <a:buNone/>
              <a:defRPr sz="3200"/>
            </a:lvl2pPr>
            <a:lvl3pPr marL="694055" lvl="2" indent="0" algn="ctr">
              <a:buNone/>
              <a:defRPr sz="3200"/>
            </a:lvl3pPr>
            <a:lvl4pPr marL="989965" lvl="3" indent="0" algn="ctr">
              <a:buNone/>
              <a:defRPr sz="3200"/>
            </a:lvl4pPr>
            <a:lvl5pPr marL="1282700" lvl="4" indent="0" algn="ctr">
              <a:buNone/>
              <a:defRPr sz="3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4" name="日期占位符 15364"/>
          <p:cNvSpPr>
            <a:spLocks noGrp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00" b="0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页脚占位符 1536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00" b="0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灯片编号占位符 1536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00" b="0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ACB444-A110-4F3D-BFCC-06176E9508C0}" type="slidenum">
              <a:rPr kumimoji="0" lang="zh-CN" altLang="en-US" sz="10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6" descr="C:/Users/jiangshuyan/Documents/WeChat Files/jsy54016013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19667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5" descr="C:/Users/jiangshuyan/Documents/WeChat Files/jsy54016013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2333" y="0"/>
            <a:ext cx="719667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12192000" cy="11315700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750309" y="833614"/>
            <a:ext cx="11053811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242277" y="240965"/>
            <a:ext cx="561843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9" Type="http://schemas.openxmlformats.org/officeDocument/2006/relationships/theme" Target="../theme/theme2.xml"/><Relationship Id="rId38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1131" y="329384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</a:fld>
            <a:endParaRPr lang="en-US" dirty="0"/>
          </a:p>
        </p:txBody>
      </p:sp>
      <p:cxnSp>
        <p:nvCxnSpPr>
          <p:cNvPr id="12" name="直接连接符 6"/>
          <p:cNvCxnSpPr/>
          <p:nvPr userDrawn="1"/>
        </p:nvCxnSpPr>
        <p:spPr>
          <a:xfrm flipV="1">
            <a:off x="406400" y="804656"/>
            <a:ext cx="11094720" cy="1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"/>
          <p:cNvSpPr/>
          <p:nvPr userDrawn="1"/>
        </p:nvSpPr>
        <p:spPr bwMode="auto">
          <a:xfrm rot="5400000">
            <a:off x="11450009" y="513391"/>
            <a:ext cx="541580" cy="47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Slide Number Placeholder 5"/>
          <p:cNvSpPr txBox="1"/>
          <p:nvPr userDrawn="1"/>
        </p:nvSpPr>
        <p:spPr>
          <a:xfrm>
            <a:off x="11486084" y="614085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49.xml"/><Relationship Id="rId7" Type="http://schemas.openxmlformats.org/officeDocument/2006/relationships/tags" Target="../tags/tag22.xml"/><Relationship Id="rId6" Type="http://schemas.openxmlformats.org/officeDocument/2006/relationships/image" Target="../media/image14.png"/><Relationship Id="rId5" Type="http://schemas.openxmlformats.org/officeDocument/2006/relationships/oleObject" Target="../embeddings/Workbook3.xls"/><Relationship Id="rId4" Type="http://schemas.openxmlformats.org/officeDocument/2006/relationships/image" Target="../media/image13.png"/><Relationship Id="rId3" Type="http://schemas.openxmlformats.org/officeDocument/2006/relationships/oleObject" Target="../embeddings/Workbook2.xls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5.xml"/><Relationship Id="rId1" Type="http://schemas.openxmlformats.org/officeDocument/2006/relationships/oleObject" Target="../embeddings/Workbook1.xls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49.xml"/><Relationship Id="rId7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oleObject" Target="../embeddings/Workbook6.xls"/><Relationship Id="rId4" Type="http://schemas.openxmlformats.org/officeDocument/2006/relationships/image" Target="../media/image13.png"/><Relationship Id="rId3" Type="http://schemas.openxmlformats.org/officeDocument/2006/relationships/oleObject" Target="../embeddings/Workbook5.xls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6.xml"/><Relationship Id="rId1" Type="http://schemas.openxmlformats.org/officeDocument/2006/relationships/oleObject" Target="../embeddings/Workbook4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2"/>
          <a:stretch>
            <a:fillRect/>
          </a:stretch>
        </p:blipFill>
        <p:spPr>
          <a:xfrm>
            <a:off x="0" y="-1784971"/>
            <a:ext cx="12192000" cy="7549600"/>
          </a:xfrm>
          <a:prstGeom prst="rect">
            <a:avLst/>
          </a:prstGeom>
        </p:spPr>
      </p:pic>
      <p:sp>
        <p:nvSpPr>
          <p:cNvPr id="3" name="PA_文本框 2"/>
          <p:cNvSpPr txBox="1"/>
          <p:nvPr>
            <p:custDataLst>
              <p:tags r:id="rId3"/>
            </p:custDataLst>
          </p:nvPr>
        </p:nvSpPr>
        <p:spPr>
          <a:xfrm>
            <a:off x="3443408" y="4849550"/>
            <a:ext cx="4932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Introduction</a:t>
            </a:r>
            <a:endParaRPr lang="zh-CN" altLang="en-US" sz="6000" b="1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>
          <a:xfrm>
            <a:off x="750028" y="273017"/>
            <a:ext cx="5837398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Teaching Procedures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4" name="chenying0907 3"/>
          <p:cNvGrpSpPr/>
          <p:nvPr/>
        </p:nvGrpSpPr>
        <p:grpSpPr bwMode="auto">
          <a:xfrm>
            <a:off x="532814" y="2138964"/>
            <a:ext cx="2349620" cy="707127"/>
            <a:chOff x="533400" y="1528997"/>
            <a:chExt cx="1829490" cy="550887"/>
          </a:xfrm>
        </p:grpSpPr>
        <p:sp>
          <p:nvSpPr>
            <p:cNvPr id="5" name="五边形 4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rgbClr val="005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6" name="文本框 17"/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35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en-US" altLang="zh-CN" sz="24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Segoe UI Semilight" panose="020B0402040204020203" pitchFamily="34" charset="0"/>
                </a:rPr>
                <a:t>Step 1</a:t>
              </a:r>
              <a:endParaRPr lang="zh-CN" altLang="en-US" sz="24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" name="chenying0907 6"/>
          <p:cNvGrpSpPr/>
          <p:nvPr/>
        </p:nvGrpSpPr>
        <p:grpSpPr bwMode="auto">
          <a:xfrm>
            <a:off x="2620222" y="2135249"/>
            <a:ext cx="2107119" cy="707127"/>
            <a:chOff x="2283957" y="1528997"/>
            <a:chExt cx="1640420" cy="550887"/>
          </a:xfrm>
        </p:grpSpPr>
        <p:sp>
          <p:nvSpPr>
            <p:cNvPr id="8" name="任意多边形 7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005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" name="文本框 18"/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35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en-US" altLang="zh-CN" sz="24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Segoe UI Semilight" panose="020B0402040204020203" pitchFamily="34" charset="0"/>
                </a:rPr>
                <a:t>Step2</a:t>
              </a:r>
              <a:endParaRPr lang="zh-CN" altLang="en-US" sz="24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0" name="chenying0907 9"/>
          <p:cNvGrpSpPr/>
          <p:nvPr/>
        </p:nvGrpSpPr>
        <p:grpSpPr bwMode="auto">
          <a:xfrm>
            <a:off x="4478184" y="2131534"/>
            <a:ext cx="2105081" cy="707127"/>
            <a:chOff x="3785566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005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文本框 19"/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35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en-US" altLang="zh-CN" sz="24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Segoe UI Semilight" panose="020B0402040204020203" pitchFamily="34" charset="0"/>
                </a:rPr>
                <a:t>Step 3</a:t>
              </a:r>
              <a:endParaRPr lang="zh-CN" altLang="en-US" sz="24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3" name="chenying0907 12"/>
          <p:cNvGrpSpPr/>
          <p:nvPr/>
        </p:nvGrpSpPr>
        <p:grpSpPr bwMode="auto">
          <a:xfrm>
            <a:off x="6422655" y="2115570"/>
            <a:ext cx="2105081" cy="707127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005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5" name="文本框 20"/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35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en-US" altLang="zh-CN" sz="24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Segoe UI Semilight" panose="020B0402040204020203" pitchFamily="34" charset="0"/>
                </a:rPr>
                <a:t>Step 4</a:t>
              </a:r>
              <a:endParaRPr lang="zh-CN" altLang="en-US" sz="24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6" name="chenying0907 15"/>
          <p:cNvGrpSpPr/>
          <p:nvPr/>
        </p:nvGrpSpPr>
        <p:grpSpPr bwMode="auto">
          <a:xfrm>
            <a:off x="8392846" y="2115570"/>
            <a:ext cx="2107119" cy="707127"/>
            <a:chOff x="6776809" y="1528997"/>
            <a:chExt cx="1640420" cy="550887"/>
          </a:xfrm>
        </p:grpSpPr>
        <p:sp>
          <p:nvSpPr>
            <p:cNvPr id="17" name="任意多边形 16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005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文本框 21"/>
            <p:cNvSpPr txBox="1">
              <a:spLocks noChangeArrowheads="1"/>
            </p:cNvSpPr>
            <p:nvPr/>
          </p:nvSpPr>
          <p:spPr bwMode="auto">
            <a:xfrm>
              <a:off x="7242600" y="1652040"/>
              <a:ext cx="1047711" cy="35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en-US" altLang="zh-CN" sz="24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Segoe UI Semilight" panose="020B0402040204020203" pitchFamily="34" charset="0"/>
                </a:rPr>
                <a:t>Step 5</a:t>
              </a:r>
              <a:endParaRPr lang="zh-CN" altLang="en-US" sz="24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9" name="chenying0907 18"/>
          <p:cNvGrpSpPr/>
          <p:nvPr/>
        </p:nvGrpSpPr>
        <p:grpSpPr bwMode="auto">
          <a:xfrm>
            <a:off x="532814" y="3139614"/>
            <a:ext cx="2149320" cy="1425596"/>
            <a:chOff x="1003840" y="1255861"/>
            <a:chExt cx="1854233" cy="1130348"/>
          </a:xfrm>
        </p:grpSpPr>
        <p:sp>
          <p:nvSpPr>
            <p:cNvPr id="20" name="矩形 13"/>
            <p:cNvSpPr>
              <a:spLocks noChangeArrowheads="1"/>
            </p:cNvSpPr>
            <p:nvPr/>
          </p:nvSpPr>
          <p:spPr bwMode="auto">
            <a:xfrm>
              <a:off x="1003840" y="1672408"/>
              <a:ext cx="1854233" cy="71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684530">
                <a:lnSpc>
                  <a:spcPct val="150000"/>
                </a:lnSpc>
                <a:defRPr/>
              </a:pPr>
              <a:r>
                <a:rPr lang="en-US" altLang="zh-CN" sz="12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The driving question</a:t>
              </a:r>
              <a:endParaRPr lang="en-US" altLang="zh-CN" sz="1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  <a:p>
              <a:pPr algn="ctr" defTabSz="684530">
                <a:lnSpc>
                  <a:spcPct val="150000"/>
                </a:lnSpc>
                <a:defRPr/>
              </a:pPr>
              <a:r>
                <a:rPr lang="en-US" altLang="zh-CN" sz="12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The task</a:t>
              </a:r>
              <a:r>
                <a:rPr lang="zh-CN" altLang="en-US" sz="12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：</a:t>
              </a:r>
              <a:r>
                <a:rPr lang="en-US" altLang="zh-CN" sz="12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Oral report </a:t>
              </a:r>
              <a:endParaRPr lang="zh-CN" altLang="en-US" sz="11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292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Review </a:t>
              </a:r>
              <a:endParaRPr lang="zh-CN" altLang="en-US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2" name="chenying0907 21"/>
          <p:cNvGrpSpPr/>
          <p:nvPr/>
        </p:nvGrpSpPr>
        <p:grpSpPr bwMode="auto">
          <a:xfrm>
            <a:off x="2570704" y="3038686"/>
            <a:ext cx="2127192" cy="1096536"/>
            <a:chOff x="1073273" y="1177059"/>
            <a:chExt cx="1952117" cy="853863"/>
          </a:xfrm>
        </p:grpSpPr>
        <p:sp>
          <p:nvSpPr>
            <p:cNvPr id="23" name="矩形 13"/>
            <p:cNvSpPr>
              <a:spLocks noChangeArrowheads="1"/>
            </p:cNvSpPr>
            <p:nvPr/>
          </p:nvSpPr>
          <p:spPr bwMode="auto">
            <a:xfrm>
              <a:off x="1073273" y="1772386"/>
              <a:ext cx="1952117" cy="25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The writing techniques  </a:t>
              </a:r>
              <a:endParaRPr lang="zh-CN" altLang="en-US" sz="11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83"/>
            <p:cNvSpPr txBox="1">
              <a:spLocks noChangeArrowheads="1"/>
            </p:cNvSpPr>
            <p:nvPr/>
          </p:nvSpPr>
          <p:spPr bwMode="auto">
            <a:xfrm>
              <a:off x="1073273" y="1177059"/>
              <a:ext cx="1859343" cy="50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Teacher’s guidance </a:t>
              </a:r>
              <a:endParaRPr lang="zh-CN" altLang="en-US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5" name="chenying0907 24"/>
          <p:cNvGrpSpPr/>
          <p:nvPr/>
        </p:nvGrpSpPr>
        <p:grpSpPr bwMode="auto">
          <a:xfrm>
            <a:off x="4608384" y="2931024"/>
            <a:ext cx="2024937" cy="1543302"/>
            <a:chOff x="1119638" y="1228425"/>
            <a:chExt cx="1858279" cy="1201753"/>
          </a:xfrm>
        </p:grpSpPr>
        <p:sp>
          <p:nvSpPr>
            <p:cNvPr id="26" name="矩形 13"/>
            <p:cNvSpPr>
              <a:spLocks noChangeArrowheads="1"/>
            </p:cNvSpPr>
            <p:nvPr/>
          </p:nvSpPr>
          <p:spPr bwMode="auto">
            <a:xfrm>
              <a:off x="1181742" y="1955946"/>
              <a:ext cx="1789697" cy="4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>
                <a:lnSpc>
                  <a:spcPct val="150000"/>
                </a:lnSpc>
                <a:defRPr/>
              </a:pPr>
              <a:r>
                <a:rPr lang="en-US" altLang="zh-CN" sz="12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Chinese poems </a:t>
              </a:r>
              <a:r>
                <a:rPr lang="en-US" altLang="zh-CN" sz="12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proverbs and </a:t>
              </a:r>
              <a:r>
                <a:rPr lang="en-US" altLang="zh-CN" sz="11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sayings </a:t>
              </a:r>
              <a:endParaRPr lang="zh-CN" altLang="en-US" sz="11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83"/>
            <p:cNvSpPr txBox="1">
              <a:spLocks noChangeArrowheads="1"/>
            </p:cNvSpPr>
            <p:nvPr/>
          </p:nvSpPr>
          <p:spPr bwMode="auto">
            <a:xfrm>
              <a:off x="1119638" y="1228425"/>
              <a:ext cx="1858279" cy="71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ideological and political education</a:t>
              </a:r>
              <a:endParaRPr lang="zh-CN" altLang="en-US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8" name="chenying0907 27"/>
          <p:cNvGrpSpPr/>
          <p:nvPr/>
        </p:nvGrpSpPr>
        <p:grpSpPr bwMode="auto">
          <a:xfrm>
            <a:off x="6579568" y="3038686"/>
            <a:ext cx="1948168" cy="1227327"/>
            <a:chOff x="1123693" y="1266004"/>
            <a:chExt cx="1789697" cy="956682"/>
          </a:xfrm>
        </p:grpSpPr>
        <p:sp>
          <p:nvSpPr>
            <p:cNvPr id="29" name="矩形 13"/>
            <p:cNvSpPr>
              <a:spLocks noChangeArrowheads="1"/>
            </p:cNvSpPr>
            <p:nvPr/>
          </p:nvSpPr>
          <p:spPr bwMode="auto">
            <a:xfrm>
              <a:off x="1123693" y="1934797"/>
              <a:ext cx="1789697" cy="287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benefits of saving </a:t>
              </a:r>
              <a:endParaRPr lang="zh-CN" altLang="en-US" sz="11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83"/>
            <p:cNvSpPr txBox="1">
              <a:spLocks noChangeArrowheads="1"/>
            </p:cNvSpPr>
            <p:nvPr/>
          </p:nvSpPr>
          <p:spPr bwMode="auto">
            <a:xfrm>
              <a:off x="1130178" y="1266004"/>
              <a:ext cx="1708918" cy="50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Teacher’s Evaluation  </a:t>
              </a:r>
              <a:endParaRPr lang="zh-CN" altLang="en-US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1" name="chenying0907 30"/>
          <p:cNvGrpSpPr/>
          <p:nvPr/>
        </p:nvGrpSpPr>
        <p:grpSpPr bwMode="auto">
          <a:xfrm>
            <a:off x="8507934" y="3034921"/>
            <a:ext cx="1948168" cy="1516980"/>
            <a:chOff x="1132610" y="1214901"/>
            <a:chExt cx="1789697" cy="1182460"/>
          </a:xfrm>
        </p:grpSpPr>
        <p:sp>
          <p:nvSpPr>
            <p:cNvPr id="32" name="矩形 13"/>
            <p:cNvSpPr>
              <a:spLocks noChangeArrowheads="1"/>
            </p:cNvSpPr>
            <p:nvPr/>
          </p:nvSpPr>
          <p:spPr bwMode="auto">
            <a:xfrm>
              <a:off x="1132610" y="1569683"/>
              <a:ext cx="1789697" cy="827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>
                <a:lnSpc>
                  <a:spcPct val="150000"/>
                </a:lnSpc>
                <a:defRPr/>
              </a:pPr>
              <a:r>
                <a:rPr lang="en-US" altLang="zh-CN" sz="12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An</a:t>
              </a:r>
              <a:r>
                <a:rPr lang="en-US" altLang="zh-CN" b="1" dirty="0"/>
                <a:t> </a:t>
              </a:r>
              <a:r>
                <a:rPr lang="en-US" altLang="zh-CN" sz="1200" dirty="0" err="1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Alipay’s</a:t>
              </a:r>
              <a:r>
                <a:rPr lang="en-US" altLang="zh-CN" sz="1200" dirty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 </a:t>
              </a:r>
              <a:r>
                <a:rPr lang="en-US" altLang="zh-CN" sz="12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annual account statement of 2020</a:t>
              </a:r>
              <a:endParaRPr lang="zh-CN" altLang="en-US" sz="11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83"/>
            <p:cNvSpPr txBox="1">
              <a:spLocks noChangeArrowheads="1"/>
            </p:cNvSpPr>
            <p:nvPr/>
          </p:nvSpPr>
          <p:spPr bwMode="auto">
            <a:xfrm>
              <a:off x="1258877" y="1214901"/>
              <a:ext cx="1596860" cy="28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Assignment</a:t>
              </a:r>
              <a:endParaRPr lang="zh-CN" altLang="en-US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99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99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99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99"/>
                            </p:stCondLst>
                            <p:childTnLst>
                              <p:par>
                                <p:cTn id="2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99"/>
                            </p:stCondLst>
                            <p:childTnLst>
                              <p:par>
                                <p:cTn id="3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99"/>
                            </p:stCondLst>
                            <p:childTnLst>
                              <p:par>
                                <p:cTn id="3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99"/>
                            </p:stCondLst>
                            <p:childTnLst>
                              <p:par>
                                <p:cTn id="4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99"/>
                            </p:stCondLst>
                            <p:childTnLst>
                              <p:par>
                                <p:cTn id="4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99"/>
                            </p:stCondLst>
                            <p:childTnLst>
                              <p:par>
                                <p:cTn id="5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99"/>
                            </p:stCondLst>
                            <p:childTnLst>
                              <p:par>
                                <p:cTn id="5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5" descr="f09dd2f7da4af495e3af2c7541525b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6" y="904127"/>
            <a:ext cx="11227761" cy="5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>
            <a:off x="2379432" y="1872479"/>
            <a:ext cx="1512887" cy="1565275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3" name="MH_SubTitle_1"/>
          <p:cNvSpPr/>
          <p:nvPr>
            <p:custDataLst>
              <p:tags r:id="rId2"/>
            </p:custDataLst>
          </p:nvPr>
        </p:nvSpPr>
        <p:spPr>
          <a:xfrm rot="588792">
            <a:off x="1358837" y="2896599"/>
            <a:ext cx="2958319" cy="1451760"/>
          </a:xfrm>
          <a:prstGeom prst="roundRect">
            <a:avLst>
              <a:gd name="adj" fmla="val 11293"/>
            </a:avLst>
          </a:pr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Teacher’s evaluation 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3"/>
            </p:custDataLst>
          </p:nvPr>
        </p:nvSpPr>
        <p:spPr>
          <a:xfrm>
            <a:off x="2907131" y="1277166"/>
            <a:ext cx="593725" cy="595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</a:rPr>
              <a:t>01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" name="MH_SubTitle_2"/>
          <p:cNvSpPr/>
          <p:nvPr>
            <p:custDataLst>
              <p:tags r:id="rId4"/>
            </p:custDataLst>
          </p:nvPr>
        </p:nvSpPr>
        <p:spPr>
          <a:xfrm rot="588792">
            <a:off x="4559439" y="4109369"/>
            <a:ext cx="2684809" cy="1530757"/>
          </a:xfrm>
          <a:prstGeom prst="roundRect">
            <a:avLst>
              <a:gd name="adj" fmla="val 11293"/>
            </a:avLst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Peer’s evaluation 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5"/>
            </p:custDataLst>
          </p:nvPr>
        </p:nvSpPr>
        <p:spPr>
          <a:xfrm>
            <a:off x="5826134" y="2166937"/>
            <a:ext cx="593725" cy="593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02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7" name="MH_SubTitle_3"/>
          <p:cNvSpPr/>
          <p:nvPr>
            <p:custDataLst>
              <p:tags r:id="rId6"/>
            </p:custDataLst>
          </p:nvPr>
        </p:nvSpPr>
        <p:spPr>
          <a:xfrm rot="588792">
            <a:off x="7511643" y="2676450"/>
            <a:ext cx="2603225" cy="1256371"/>
          </a:xfrm>
          <a:prstGeom prst="roundRect">
            <a:avLst>
              <a:gd name="adj" fmla="val 11293"/>
            </a:avLst>
          </a:prstGeom>
          <a:solidFill>
            <a:schemeClr val="accent3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Self-evaluation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8" name="MH_Other_6"/>
          <p:cNvSpPr/>
          <p:nvPr>
            <p:custDataLst>
              <p:tags r:id="rId7"/>
            </p:custDataLst>
          </p:nvPr>
        </p:nvSpPr>
        <p:spPr>
          <a:xfrm>
            <a:off x="8744519" y="1134836"/>
            <a:ext cx="595313" cy="5953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03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9" name="MH_Other_3"/>
          <p:cNvSpPr/>
          <p:nvPr>
            <p:custDataLst>
              <p:tags r:id="rId8"/>
            </p:custDataLst>
          </p:nvPr>
        </p:nvSpPr>
        <p:spPr>
          <a:xfrm>
            <a:off x="5366553" y="2877062"/>
            <a:ext cx="1512888" cy="1565275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10" name="MH_Other_5"/>
          <p:cNvSpPr/>
          <p:nvPr>
            <p:custDataLst>
              <p:tags r:id="rId9"/>
            </p:custDataLst>
          </p:nvPr>
        </p:nvSpPr>
        <p:spPr>
          <a:xfrm>
            <a:off x="8285731" y="1681161"/>
            <a:ext cx="1512887" cy="1565275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7"/>
          <a:stretch>
            <a:fillRect/>
          </a:stretch>
        </p:blipFill>
        <p:spPr>
          <a:xfrm>
            <a:off x="0" y="0"/>
            <a:ext cx="12192000" cy="48993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50850" y="4391558"/>
            <a:ext cx="4498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Thank You </a:t>
            </a:r>
            <a:endParaRPr lang="zh-CN" altLang="en-US" sz="6000" b="1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4097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b"/>
          <a:p>
            <a:pPr algn="l" eaLnBrk="1" hangingPunct="1">
              <a:buClrTx/>
              <a:buSzTx/>
              <a:buFontTx/>
            </a:pPr>
            <a:r>
              <a:rPr lang="en-US" altLang="zh-CN" sz="4000" kern="1200" dirty="0">
                <a:latin typeface="+mj-lt"/>
                <a:ea typeface="+mj-ea"/>
                <a:cs typeface="+mj-cs"/>
              </a:rPr>
              <a:t>    </a:t>
            </a:r>
            <a:r>
              <a:rPr lang="en-US" altLang="zh-CN" sz="4000" b="1" kern="1200" dirty="0">
                <a:latin typeface="+mj-lt"/>
                <a:ea typeface="+mj-ea"/>
                <a:cs typeface="+mj-cs"/>
              </a:rPr>
              <a:t>Unit 2 Spend or save —</a:t>
            </a:r>
            <a:endParaRPr lang="en-US" altLang="zh-CN" sz="4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122" name="副标题 4098"/>
          <p:cNvSpPr>
            <a:spLocks noGrp="1"/>
          </p:cNvSpPr>
          <p:nvPr>
            <p:ph type="subTitle" idx="1"/>
          </p:nvPr>
        </p:nvSpPr>
        <p:spPr>
          <a:xfrm>
            <a:off x="1468439" y="3021013"/>
            <a:ext cx="7526337" cy="2362200"/>
          </a:xfrm>
        </p:spPr>
        <p:txBody>
          <a:bodyPr vert="horz" wrap="square" lIns="91440" tIns="45720" rIns="91440" bIns="45720" anchor="t"/>
          <a:p>
            <a:pPr algn="ctr" eaLnBrk="1" hangingPunct="1">
              <a:buSzPct val="70000"/>
            </a:pPr>
            <a:r>
              <a:rPr lang="en-US" altLang="zh-CN" kern="1200" dirty="0">
                <a:latin typeface="+mn-lt"/>
                <a:ea typeface="+mn-ea"/>
                <a:cs typeface="+mn-cs"/>
              </a:rPr>
              <a:t>The student's dilemma</a:t>
            </a:r>
            <a:endParaRPr lang="en-US" altLang="zh-CN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6333" y="5997787"/>
            <a:ext cx="634576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i="1" smtClean="0"/>
              <a:t>New Horizon College English (Reading and Writing)  Volume 2</a:t>
            </a:r>
            <a:endParaRPr lang="zh-CN" altLang="en-US" sz="1600" i="1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2"/>
          <p:cNvSpPr txBox="1"/>
          <p:nvPr/>
        </p:nvSpPr>
        <p:spPr>
          <a:xfrm>
            <a:off x="657013" y="179493"/>
            <a:ext cx="8307493" cy="5822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procedures under PBL</a:t>
            </a:r>
            <a:endParaRPr lang="en-US" altLang="zh-CN" sz="32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11331131" y="315837"/>
            <a:ext cx="556069" cy="471563"/>
          </a:xfrm>
        </p:spPr>
        <p:txBody>
          <a:bodyPr/>
          <a:lstStyle/>
          <a:p>
            <a:fld id="{5DE872C3-2ED1-43FB-B3C4-BA6F078D7CD3}" type="slidenum">
              <a:rPr lang="en-US" sz="2400" smtClean="0"/>
            </a:fld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605509" y="1811596"/>
            <a:ext cx="2722124" cy="2444499"/>
            <a:chOff x="1204130" y="1358696"/>
            <a:chExt cx="2041593" cy="1833374"/>
          </a:xfrm>
        </p:grpSpPr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1204130" y="135869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文本框 34"/>
            <p:cNvSpPr txBox="1"/>
            <p:nvPr/>
          </p:nvSpPr>
          <p:spPr>
            <a:xfrm>
              <a:off x="1519090" y="1994331"/>
              <a:ext cx="1174115" cy="5619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Driving </a:t>
              </a:r>
              <a:endParaRPr lang="en-US" altLang="zh-CN" sz="21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question</a:t>
              </a:r>
              <a:endParaRPr lang="en-US" altLang="zh-CN" sz="21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90696" y="1745556"/>
            <a:ext cx="2719821" cy="2444499"/>
            <a:chOff x="2736837" y="1358696"/>
            <a:chExt cx="2039866" cy="1833374"/>
          </a:xfrm>
        </p:grpSpPr>
        <p:sp>
          <p:nvSpPr>
            <p:cNvPr id="44" name="Freeform 44"/>
            <p:cNvSpPr/>
            <p:nvPr/>
          </p:nvSpPr>
          <p:spPr bwMode="auto">
            <a:xfrm>
              <a:off x="2736837" y="1358696"/>
              <a:ext cx="2039866" cy="1833374"/>
            </a:xfrm>
            <a:custGeom>
              <a:avLst/>
              <a:gdLst>
                <a:gd name="T0" fmla="*/ 1148 w 1148"/>
                <a:gd name="T1" fmla="*/ 515 h 1030"/>
                <a:gd name="T2" fmla="*/ 1019 w 1148"/>
                <a:gd name="T3" fmla="*/ 412 h 1030"/>
                <a:gd name="T4" fmla="*/ 515 w 1148"/>
                <a:gd name="T5" fmla="*/ 0 h 1030"/>
                <a:gd name="T6" fmla="*/ 0 w 1148"/>
                <a:gd name="T7" fmla="*/ 515 h 1030"/>
                <a:gd name="T8" fmla="*/ 515 w 1148"/>
                <a:gd name="T9" fmla="*/ 1030 h 1030"/>
                <a:gd name="T10" fmla="*/ 1019 w 1148"/>
                <a:gd name="T11" fmla="*/ 618 h 1030"/>
                <a:gd name="T12" fmla="*/ 1148 w 1148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8" h="1030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2736837" y="1358696"/>
              <a:ext cx="2039866" cy="1833374"/>
            </a:xfrm>
            <a:custGeom>
              <a:avLst/>
              <a:gdLst>
                <a:gd name="T0" fmla="*/ 1019 w 1148"/>
                <a:gd name="T1" fmla="*/ 412 h 1030"/>
                <a:gd name="T2" fmla="*/ 515 w 1148"/>
                <a:gd name="T3" fmla="*/ 0 h 1030"/>
                <a:gd name="T4" fmla="*/ 0 w 1148"/>
                <a:gd name="T5" fmla="*/ 515 h 1030"/>
                <a:gd name="T6" fmla="*/ 515 w 1148"/>
                <a:gd name="T7" fmla="*/ 1030 h 1030"/>
                <a:gd name="T8" fmla="*/ 1019 w 1148"/>
                <a:gd name="T9" fmla="*/ 618 h 1030"/>
                <a:gd name="T10" fmla="*/ 1148 w 1148"/>
                <a:gd name="T11" fmla="*/ 515 h 1030"/>
                <a:gd name="T12" fmla="*/ 1019 w 1148"/>
                <a:gd name="T13" fmla="*/ 412 h 1030"/>
                <a:gd name="T14" fmla="*/ 515 w 1148"/>
                <a:gd name="T15" fmla="*/ 979 h 1030"/>
                <a:gd name="T16" fmla="*/ 51 w 1148"/>
                <a:gd name="T17" fmla="*/ 515 h 1030"/>
                <a:gd name="T18" fmla="*/ 515 w 1148"/>
                <a:gd name="T19" fmla="*/ 51 h 1030"/>
                <a:gd name="T20" fmla="*/ 979 w 1148"/>
                <a:gd name="T21" fmla="*/ 515 h 1030"/>
                <a:gd name="T22" fmla="*/ 515 w 1148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030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</a:bodyPr>
            <a:lstStyle/>
            <a:p>
              <a:endParaRPr lang="zh-CN" altLang="en-US" sz="24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48" name="文本框 34"/>
            <p:cNvSpPr txBox="1"/>
            <p:nvPr/>
          </p:nvSpPr>
          <p:spPr>
            <a:xfrm>
              <a:off x="3245723" y="2051148"/>
              <a:ext cx="1115854" cy="808673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Students' </a:t>
              </a:r>
              <a:endParaRPr lang="en-US" altLang="zh-CN" sz="21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voice and </a:t>
              </a:r>
              <a:endParaRPr lang="en-US" altLang="zh-CN" sz="21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choice</a:t>
              </a:r>
              <a:endParaRPr lang="en-US" altLang="zh-CN" sz="21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91576" y="1811596"/>
            <a:ext cx="2722124" cy="2444499"/>
            <a:chOff x="4268680" y="1358696"/>
            <a:chExt cx="2041593" cy="1833374"/>
          </a:xfrm>
        </p:grpSpPr>
        <p:sp>
          <p:nvSpPr>
            <p:cNvPr id="50" name="Freeform 42"/>
            <p:cNvSpPr/>
            <p:nvPr/>
          </p:nvSpPr>
          <p:spPr bwMode="auto">
            <a:xfrm>
              <a:off x="4268680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19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19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4268680" y="1358696"/>
              <a:ext cx="2041593" cy="1833374"/>
            </a:xfrm>
            <a:custGeom>
              <a:avLst/>
              <a:gdLst>
                <a:gd name="T0" fmla="*/ 1019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19 w 1149"/>
                <a:gd name="T9" fmla="*/ 618 h 1030"/>
                <a:gd name="T10" fmla="*/ 1149 w 1149"/>
                <a:gd name="T11" fmla="*/ 515 h 1030"/>
                <a:gd name="T12" fmla="*/ 1019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文本框 34"/>
            <p:cNvSpPr txBox="1"/>
            <p:nvPr/>
          </p:nvSpPr>
          <p:spPr>
            <a:xfrm>
              <a:off x="4732911" y="2058768"/>
              <a:ext cx="1032034" cy="56197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In-depth</a:t>
              </a:r>
              <a:endParaRPr lang="en-US" altLang="zh-CN" sz="21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enquiry</a:t>
              </a:r>
              <a:endParaRPr lang="en-US" altLang="zh-CN" sz="21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32881" y="1811596"/>
            <a:ext cx="2722124" cy="2444499"/>
            <a:chOff x="5799659" y="1358696"/>
            <a:chExt cx="2041593" cy="1833374"/>
          </a:xfrm>
        </p:grpSpPr>
        <p:sp>
          <p:nvSpPr>
            <p:cNvPr id="58" name="Freeform 40"/>
            <p:cNvSpPr/>
            <p:nvPr/>
          </p:nvSpPr>
          <p:spPr bwMode="auto">
            <a:xfrm>
              <a:off x="5799659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61" name="Freeform 41"/>
            <p:cNvSpPr>
              <a:spLocks noEditPoints="1"/>
            </p:cNvSpPr>
            <p:nvPr/>
          </p:nvSpPr>
          <p:spPr bwMode="auto">
            <a:xfrm>
              <a:off x="5799659" y="135869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文本框 34"/>
            <p:cNvSpPr txBox="1"/>
            <p:nvPr/>
          </p:nvSpPr>
          <p:spPr>
            <a:xfrm>
              <a:off x="6310273" y="2117823"/>
              <a:ext cx="1170146" cy="31527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Reflection</a:t>
              </a:r>
              <a:endParaRPr lang="en-US" altLang="zh-CN" sz="21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右箭头 1"/>
          <p:cNvSpPr/>
          <p:nvPr/>
        </p:nvSpPr>
        <p:spPr>
          <a:xfrm>
            <a:off x="1828800" y="4445000"/>
            <a:ext cx="8351520" cy="2286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437727" y="189653"/>
            <a:ext cx="11441007" cy="575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135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Driving question+2</a:t>
            </a:r>
            <a:r>
              <a:rPr lang="en-US" altLang="zh-CN" sz="3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3200" b="1" dirty="0">
                <a:solidFill>
                  <a:schemeClr val="accent5"/>
                </a:solidFill>
              </a:rPr>
              <a:t> </a:t>
            </a:r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Students' voice and choice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cxnSp>
        <p:nvCxnSpPr>
          <p:cNvPr id="15" name="直接连接符 13"/>
          <p:cNvCxnSpPr/>
          <p:nvPr/>
        </p:nvCxnSpPr>
        <p:spPr bwMode="auto">
          <a:xfrm>
            <a:off x="3210139" y="2949761"/>
            <a:ext cx="69100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组合 7"/>
          <p:cNvGrpSpPr/>
          <p:nvPr/>
        </p:nvGrpSpPr>
        <p:grpSpPr>
          <a:xfrm>
            <a:off x="797773" y="1560407"/>
            <a:ext cx="2300976" cy="2308227"/>
            <a:chOff x="6609209" y="790981"/>
            <a:chExt cx="2301875" cy="2308226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38349" y="1834888"/>
            <a:ext cx="6255527" cy="91059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altLang="zh-CN" sz="266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question: How should college students budget their money? </a:t>
            </a:r>
            <a:endParaRPr lang="en-US" altLang="zh-CN" sz="2665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1258861" y="2098868"/>
            <a:ext cx="1378505" cy="1089679"/>
          </a:xfrm>
          <a:custGeom>
            <a:avLst/>
            <a:gdLst>
              <a:gd name="T0" fmla="*/ 392 w 1065"/>
              <a:gd name="T1" fmla="*/ 422 h 834"/>
              <a:gd name="T2" fmla="*/ 544 w 1065"/>
              <a:gd name="T3" fmla="*/ 344 h 834"/>
              <a:gd name="T4" fmla="*/ 828 w 1065"/>
              <a:gd name="T5" fmla="*/ 296 h 834"/>
              <a:gd name="T6" fmla="*/ 907 w 1065"/>
              <a:gd name="T7" fmla="*/ 179 h 834"/>
              <a:gd name="T8" fmla="*/ 792 w 1065"/>
              <a:gd name="T9" fmla="*/ 259 h 834"/>
              <a:gd name="T10" fmla="*/ 543 w 1065"/>
              <a:gd name="T11" fmla="*/ 271 h 834"/>
              <a:gd name="T12" fmla="*/ 1065 w 1065"/>
              <a:gd name="T13" fmla="*/ 111 h 834"/>
              <a:gd name="T14" fmla="*/ 647 w 1065"/>
              <a:gd name="T15" fmla="*/ 44 h 834"/>
              <a:gd name="T16" fmla="*/ 607 w 1065"/>
              <a:gd name="T17" fmla="*/ 0 h 834"/>
              <a:gd name="T18" fmla="*/ 214 w 1065"/>
              <a:gd name="T19" fmla="*/ 44 h 834"/>
              <a:gd name="T20" fmla="*/ 243 w 1065"/>
              <a:gd name="T21" fmla="*/ 111 h 834"/>
              <a:gd name="T22" fmla="*/ 300 w 1065"/>
              <a:gd name="T23" fmla="*/ 189 h 834"/>
              <a:gd name="T24" fmla="*/ 981 w 1065"/>
              <a:gd name="T25" fmla="*/ 111 h 834"/>
              <a:gd name="T26" fmla="*/ 493 w 1065"/>
              <a:gd name="T27" fmla="*/ 548 h 834"/>
              <a:gd name="T28" fmla="*/ 981 w 1065"/>
              <a:gd name="T29" fmla="*/ 570 h 834"/>
              <a:gd name="T30" fmla="*/ 501 w 1065"/>
              <a:gd name="T31" fmla="*/ 593 h 834"/>
              <a:gd name="T32" fmla="*/ 503 w 1065"/>
              <a:gd name="T33" fmla="*/ 664 h 834"/>
              <a:gd name="T34" fmla="*/ 607 w 1065"/>
              <a:gd name="T35" fmla="*/ 828 h 834"/>
              <a:gd name="T36" fmla="*/ 647 w 1065"/>
              <a:gd name="T37" fmla="*/ 664 h 834"/>
              <a:gd name="T38" fmla="*/ 839 w 1065"/>
              <a:gd name="T39" fmla="*/ 823 h 834"/>
              <a:gd name="T40" fmla="*/ 822 w 1065"/>
              <a:gd name="T41" fmla="*/ 664 h 834"/>
              <a:gd name="T42" fmla="*/ 1065 w 1065"/>
              <a:gd name="T43" fmla="*/ 593 h 834"/>
              <a:gd name="T44" fmla="*/ 1039 w 1065"/>
              <a:gd name="T45" fmla="*/ 111 h 834"/>
              <a:gd name="T46" fmla="*/ 223 w 1065"/>
              <a:gd name="T47" fmla="*/ 431 h 834"/>
              <a:gd name="T48" fmla="*/ 327 w 1065"/>
              <a:gd name="T49" fmla="*/ 328 h 834"/>
              <a:gd name="T50" fmla="*/ 120 w 1065"/>
              <a:gd name="T51" fmla="*/ 328 h 834"/>
              <a:gd name="T52" fmla="*/ 290 w 1065"/>
              <a:gd name="T53" fmla="*/ 453 h 834"/>
              <a:gd name="T54" fmla="*/ 251 w 1065"/>
              <a:gd name="T55" fmla="*/ 453 h 834"/>
              <a:gd name="T56" fmla="*/ 262 w 1065"/>
              <a:gd name="T57" fmla="*/ 472 h 834"/>
              <a:gd name="T58" fmla="*/ 273 w 1065"/>
              <a:gd name="T59" fmla="*/ 709 h 834"/>
              <a:gd name="T60" fmla="*/ 180 w 1065"/>
              <a:gd name="T61" fmla="*/ 709 h 834"/>
              <a:gd name="T62" fmla="*/ 191 w 1065"/>
              <a:gd name="T63" fmla="*/ 472 h 834"/>
              <a:gd name="T64" fmla="*/ 201 w 1065"/>
              <a:gd name="T65" fmla="*/ 453 h 834"/>
              <a:gd name="T66" fmla="*/ 0 w 1065"/>
              <a:gd name="T67" fmla="*/ 609 h 834"/>
              <a:gd name="T68" fmla="*/ 92 w 1065"/>
              <a:gd name="T69" fmla="*/ 834 h 834"/>
              <a:gd name="T70" fmla="*/ 124 w 1065"/>
              <a:gd name="T71" fmla="*/ 601 h 834"/>
              <a:gd name="T72" fmla="*/ 320 w 1065"/>
              <a:gd name="T73" fmla="*/ 834 h 834"/>
              <a:gd name="T74" fmla="*/ 352 w 1065"/>
              <a:gd name="T75" fmla="*/ 601 h 834"/>
              <a:gd name="T76" fmla="*/ 446 w 1065"/>
              <a:gd name="T77" fmla="*/ 834 h 834"/>
              <a:gd name="T78" fmla="*/ 290 w 1065"/>
              <a:gd name="T79" fmla="*/ 453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5" h="834">
                <a:moveTo>
                  <a:pt x="543" y="271"/>
                </a:moveTo>
                <a:lnTo>
                  <a:pt x="392" y="422"/>
                </a:lnTo>
                <a:cubicBezTo>
                  <a:pt x="408" y="431"/>
                  <a:pt x="422" y="442"/>
                  <a:pt x="434" y="454"/>
                </a:cubicBezTo>
                <a:lnTo>
                  <a:pt x="544" y="344"/>
                </a:lnTo>
                <a:lnTo>
                  <a:pt x="662" y="463"/>
                </a:lnTo>
                <a:lnTo>
                  <a:pt x="828" y="296"/>
                </a:lnTo>
                <a:lnTo>
                  <a:pt x="854" y="361"/>
                </a:lnTo>
                <a:lnTo>
                  <a:pt x="907" y="179"/>
                </a:lnTo>
                <a:lnTo>
                  <a:pt x="725" y="232"/>
                </a:lnTo>
                <a:lnTo>
                  <a:pt x="792" y="259"/>
                </a:lnTo>
                <a:lnTo>
                  <a:pt x="662" y="389"/>
                </a:lnTo>
                <a:lnTo>
                  <a:pt x="543" y="271"/>
                </a:lnTo>
                <a:close/>
                <a:moveTo>
                  <a:pt x="1065" y="111"/>
                </a:moveTo>
                <a:lnTo>
                  <a:pt x="1065" y="111"/>
                </a:lnTo>
                <a:lnTo>
                  <a:pt x="1065" y="44"/>
                </a:lnTo>
                <a:lnTo>
                  <a:pt x="647" y="44"/>
                </a:lnTo>
                <a:lnTo>
                  <a:pt x="647" y="0"/>
                </a:lnTo>
                <a:lnTo>
                  <a:pt x="607" y="0"/>
                </a:lnTo>
                <a:lnTo>
                  <a:pt x="607" y="44"/>
                </a:lnTo>
                <a:lnTo>
                  <a:pt x="214" y="44"/>
                </a:lnTo>
                <a:lnTo>
                  <a:pt x="214" y="111"/>
                </a:lnTo>
                <a:lnTo>
                  <a:pt x="243" y="111"/>
                </a:lnTo>
                <a:lnTo>
                  <a:pt x="243" y="170"/>
                </a:lnTo>
                <a:cubicBezTo>
                  <a:pt x="264" y="172"/>
                  <a:pt x="283" y="179"/>
                  <a:pt x="300" y="189"/>
                </a:cubicBezTo>
                <a:lnTo>
                  <a:pt x="300" y="111"/>
                </a:lnTo>
                <a:lnTo>
                  <a:pt x="981" y="111"/>
                </a:lnTo>
                <a:lnTo>
                  <a:pt x="981" y="548"/>
                </a:lnTo>
                <a:lnTo>
                  <a:pt x="493" y="548"/>
                </a:lnTo>
                <a:cubicBezTo>
                  <a:pt x="496" y="555"/>
                  <a:pt x="497" y="562"/>
                  <a:pt x="499" y="570"/>
                </a:cubicBezTo>
                <a:lnTo>
                  <a:pt x="981" y="570"/>
                </a:lnTo>
                <a:lnTo>
                  <a:pt x="981" y="593"/>
                </a:lnTo>
                <a:lnTo>
                  <a:pt x="501" y="593"/>
                </a:lnTo>
                <a:cubicBezTo>
                  <a:pt x="502" y="599"/>
                  <a:pt x="503" y="604"/>
                  <a:pt x="503" y="609"/>
                </a:cubicBezTo>
                <a:lnTo>
                  <a:pt x="503" y="664"/>
                </a:lnTo>
                <a:lnTo>
                  <a:pt x="607" y="664"/>
                </a:lnTo>
                <a:lnTo>
                  <a:pt x="607" y="828"/>
                </a:lnTo>
                <a:lnTo>
                  <a:pt x="647" y="828"/>
                </a:lnTo>
                <a:lnTo>
                  <a:pt x="647" y="664"/>
                </a:lnTo>
                <a:lnTo>
                  <a:pt x="779" y="664"/>
                </a:lnTo>
                <a:lnTo>
                  <a:pt x="839" y="823"/>
                </a:lnTo>
                <a:lnTo>
                  <a:pt x="878" y="813"/>
                </a:lnTo>
                <a:lnTo>
                  <a:pt x="822" y="664"/>
                </a:lnTo>
                <a:lnTo>
                  <a:pt x="1065" y="664"/>
                </a:lnTo>
                <a:lnTo>
                  <a:pt x="1065" y="593"/>
                </a:lnTo>
                <a:lnTo>
                  <a:pt x="1039" y="593"/>
                </a:lnTo>
                <a:lnTo>
                  <a:pt x="1039" y="111"/>
                </a:lnTo>
                <a:lnTo>
                  <a:pt x="1065" y="111"/>
                </a:lnTo>
                <a:close/>
                <a:moveTo>
                  <a:pt x="223" y="431"/>
                </a:moveTo>
                <a:lnTo>
                  <a:pt x="223" y="431"/>
                </a:lnTo>
                <a:cubicBezTo>
                  <a:pt x="280" y="431"/>
                  <a:pt x="327" y="385"/>
                  <a:pt x="327" y="328"/>
                </a:cubicBezTo>
                <a:cubicBezTo>
                  <a:pt x="327" y="271"/>
                  <a:pt x="280" y="224"/>
                  <a:pt x="223" y="224"/>
                </a:cubicBezTo>
                <a:cubicBezTo>
                  <a:pt x="166" y="224"/>
                  <a:pt x="120" y="271"/>
                  <a:pt x="120" y="328"/>
                </a:cubicBezTo>
                <a:cubicBezTo>
                  <a:pt x="120" y="385"/>
                  <a:pt x="166" y="431"/>
                  <a:pt x="223" y="431"/>
                </a:cubicBezTo>
                <a:close/>
                <a:moveTo>
                  <a:pt x="290" y="453"/>
                </a:moveTo>
                <a:lnTo>
                  <a:pt x="290" y="453"/>
                </a:lnTo>
                <a:lnTo>
                  <a:pt x="251" y="453"/>
                </a:lnTo>
                <a:lnTo>
                  <a:pt x="257" y="457"/>
                </a:lnTo>
                <a:cubicBezTo>
                  <a:pt x="262" y="460"/>
                  <a:pt x="264" y="467"/>
                  <a:pt x="262" y="472"/>
                </a:cubicBezTo>
                <a:lnTo>
                  <a:pt x="248" y="507"/>
                </a:lnTo>
                <a:lnTo>
                  <a:pt x="273" y="709"/>
                </a:lnTo>
                <a:lnTo>
                  <a:pt x="226" y="751"/>
                </a:lnTo>
                <a:lnTo>
                  <a:pt x="180" y="709"/>
                </a:lnTo>
                <a:lnTo>
                  <a:pt x="205" y="507"/>
                </a:lnTo>
                <a:lnTo>
                  <a:pt x="191" y="472"/>
                </a:lnTo>
                <a:cubicBezTo>
                  <a:pt x="188" y="467"/>
                  <a:pt x="191" y="460"/>
                  <a:pt x="195" y="457"/>
                </a:cubicBezTo>
                <a:lnTo>
                  <a:pt x="201" y="453"/>
                </a:lnTo>
                <a:lnTo>
                  <a:pt x="156" y="453"/>
                </a:lnTo>
                <a:cubicBezTo>
                  <a:pt x="70" y="453"/>
                  <a:pt x="0" y="523"/>
                  <a:pt x="0" y="609"/>
                </a:cubicBezTo>
                <a:lnTo>
                  <a:pt x="0" y="834"/>
                </a:lnTo>
                <a:lnTo>
                  <a:pt x="92" y="834"/>
                </a:lnTo>
                <a:lnTo>
                  <a:pt x="92" y="601"/>
                </a:lnTo>
                <a:lnTo>
                  <a:pt x="124" y="601"/>
                </a:lnTo>
                <a:lnTo>
                  <a:pt x="124" y="834"/>
                </a:lnTo>
                <a:lnTo>
                  <a:pt x="320" y="834"/>
                </a:lnTo>
                <a:lnTo>
                  <a:pt x="320" y="601"/>
                </a:lnTo>
                <a:lnTo>
                  <a:pt x="352" y="601"/>
                </a:lnTo>
                <a:lnTo>
                  <a:pt x="352" y="834"/>
                </a:lnTo>
                <a:lnTo>
                  <a:pt x="446" y="834"/>
                </a:lnTo>
                <a:lnTo>
                  <a:pt x="446" y="609"/>
                </a:lnTo>
                <a:cubicBezTo>
                  <a:pt x="446" y="523"/>
                  <a:pt x="376" y="453"/>
                  <a:pt x="290" y="4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3438313" y="3121660"/>
            <a:ext cx="750146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66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assigned and finished: work in groups and design a short questionnaire (3-5 questions) regarding  spending habits. Make a report in the class.</a:t>
            </a:r>
            <a:endParaRPr lang="en-US" altLang="zh-CN" sz="2665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" name="TextBox 43"/>
          <p:cNvSpPr txBox="1"/>
          <p:nvPr/>
        </p:nvSpPr>
        <p:spPr>
          <a:xfrm>
            <a:off x="589280" y="916940"/>
            <a:ext cx="11500273" cy="3979545"/>
          </a:xfrm>
          <a:prstGeom prst="rect">
            <a:avLst/>
          </a:prstGeom>
          <a:noFill/>
          <a:ln w="9525">
            <a:noFill/>
          </a:ln>
        </p:spPr>
        <p:txBody>
          <a:bodyPr wrap="square" lIns="72756" tIns="36377" rIns="72756" bIns="36377" anchor="t">
            <a:spAutoFit/>
          </a:bodyPr>
          <a:p>
            <a:pPr algn="just">
              <a:lnSpc>
                <a:spcPct val="114000"/>
              </a:lnSpc>
            </a:pPr>
            <a:r>
              <a:rPr lang="en-US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zh-CN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do you always do with the extra money every month?</a:t>
            </a:r>
            <a:endParaRPr lang="zh-CN" altLang="zh-CN" sz="1865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zh-CN" sz="1865" dirty="0">
                <a:latin typeface="Times New Roman" panose="02020603050405020304" pitchFamily="18" charset="0"/>
                <a:ea typeface="微软雅黑" panose="020B0503020204020204" pitchFamily="34" charset="-122"/>
              </a:rPr>
              <a:t>A. save as next month</a:t>
            </a:r>
            <a:r>
              <a:rPr lang="en-US" altLang="zh-CN" sz="1865" dirty="0">
                <a:latin typeface="Times New Roman" panose="02020603050405020304" pitchFamily="18" charset="0"/>
                <a:ea typeface="微软雅黑" panose="020B0503020204020204" pitchFamily="34" charset="-122"/>
              </a:rPr>
              <a:t>'</a:t>
            </a:r>
            <a:r>
              <a:rPr lang="zh-CN" altLang="zh-CN" sz="1865" dirty="0">
                <a:latin typeface="Times New Roman" panose="02020603050405020304" pitchFamily="18" charset="0"/>
                <a:ea typeface="微软雅黑" panose="020B0503020204020204" pitchFamily="34" charset="-122"/>
              </a:rPr>
              <a:t>s expense  B. buy study necessities    C. spend it for clothes or high-tech products</a:t>
            </a:r>
            <a:endParaRPr lang="zh-CN" altLang="zh-CN" sz="1865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 </a:t>
            </a:r>
            <a:r>
              <a:rPr lang="zh-CN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Are you tempted to buy lots of unnecessary goods on line?   </a:t>
            </a:r>
            <a:endParaRPr lang="zh-CN" altLang="zh-CN" sz="1865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zh-CN" sz="1865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 always  B. sometimes  C. never</a:t>
            </a:r>
            <a:endParaRPr lang="zh-CN" altLang="zh-CN" sz="1865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3. </a:t>
            </a:r>
            <a:r>
              <a:rPr lang="zh-CN" altLang="en-US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Do you have the habit of accounting your daily expenses?</a:t>
            </a:r>
            <a:endParaRPr lang="zh-CN" altLang="en-US" sz="1865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865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 yes   B.sometimes  C. no</a:t>
            </a:r>
            <a:endParaRPr lang="zh-CN" altLang="en-US" sz="1865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 b="1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4. Are you penniless by the end of every month?</a:t>
            </a:r>
            <a:endParaRPr lang="en-US" altLang="zh-CN" sz="1865" b="1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 always  B. sometimes  C. never</a:t>
            </a:r>
            <a:endParaRPr lang="zh-CN" altLang="en-US" sz="1865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5. Are you a spender or saver?</a:t>
            </a:r>
            <a:endParaRPr lang="en-US" altLang="zh-CN" sz="1865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 spender    B saver</a:t>
            </a:r>
            <a:endParaRPr lang="en-US" altLang="zh-CN" sz="1865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zh-CN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rtlCol="0" anchor="ctr"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DE872C3-2ED1-43FB-B3C4-BA6F078D7CD3}" type="slidenum">
              <a:rPr kumimoji="0" lang="en-US" sz="1355" b="0" i="0" u="none" strike="noStrike" kern="1200" cap="none" spc="0" normalizeH="0" baseline="0" noProof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355" b="0" i="0" u="none" strike="noStrike" kern="1200" cap="none" spc="0" normalizeH="0" baseline="0" noProof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532" name="对象 6"/>
          <p:cNvGraphicFramePr/>
          <p:nvPr/>
        </p:nvGraphicFramePr>
        <p:xfrm>
          <a:off x="6856413" y="2403475"/>
          <a:ext cx="2963863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2962910" imgH="1323975" progId="excel.sheet.8">
                  <p:embed/>
                </p:oleObj>
              </mc:Choice>
              <mc:Fallback>
                <p:oleObj name="" r:id="rId1" imgW="2962910" imgH="1323975" progId="excel.shee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56413" y="2403475"/>
                        <a:ext cx="2963863" cy="1330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对象 7"/>
          <p:cNvGraphicFramePr/>
          <p:nvPr/>
        </p:nvGraphicFramePr>
        <p:xfrm>
          <a:off x="6502400" y="3567113"/>
          <a:ext cx="3781425" cy="126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3774440" imgH="1257935" progId="excel.sheet.8">
                  <p:embed/>
                </p:oleObj>
              </mc:Choice>
              <mc:Fallback>
                <p:oleObj name="" r:id="rId3" imgW="3774440" imgH="1257935" progId="excel.shee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2400" y="3567113"/>
                        <a:ext cx="3781425" cy="12636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对象 5"/>
          <p:cNvGraphicFramePr/>
          <p:nvPr/>
        </p:nvGraphicFramePr>
        <p:xfrm>
          <a:off x="4848013" y="3896360"/>
          <a:ext cx="7357533" cy="2985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7498080" imgH="3101340" progId="excel.sheet.8">
                  <p:embed/>
                </p:oleObj>
              </mc:Choice>
              <mc:Fallback>
                <p:oleObj name="" r:id="rId5" imgW="7498080" imgH="3101340" progId="excel.shee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8013" y="3896360"/>
                        <a:ext cx="7357533" cy="29853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89280" y="225213"/>
            <a:ext cx="10164233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135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 Survey on College Students' Spending Habits </a:t>
            </a:r>
            <a:endParaRPr lang="en-US" altLang="zh-CN" sz="2135" smtClean="0"/>
          </a:p>
        </p:txBody>
      </p:sp>
    </p:spTree>
    <p:custDataLst>
      <p:tags r:id="rId7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" name="TextBox 43"/>
          <p:cNvSpPr txBox="1"/>
          <p:nvPr/>
        </p:nvSpPr>
        <p:spPr>
          <a:xfrm>
            <a:off x="434340" y="952500"/>
            <a:ext cx="10876280" cy="4610735"/>
          </a:xfrm>
          <a:prstGeom prst="rect">
            <a:avLst/>
          </a:prstGeom>
          <a:noFill/>
          <a:ln w="9525">
            <a:noFill/>
          </a:ln>
        </p:spPr>
        <p:txBody>
          <a:bodyPr wrap="square" lIns="72756" tIns="36377" rIns="72756" bIns="36377" anchor="t">
            <a:spAutoFit/>
          </a:bodyPr>
          <a:p>
            <a:pPr algn="just">
              <a:lnSpc>
                <a:spcPct val="114000"/>
              </a:lnSpc>
              <a:buSzTx/>
            </a:pPr>
            <a:r>
              <a:rPr lang="zh-CN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 What do you always do with the extra money?</a:t>
            </a:r>
            <a:endParaRPr lang="zh-CN" altLang="zh-CN" sz="1865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  <a:buSzTx/>
            </a:pPr>
            <a:r>
              <a:rPr lang="zh-CN" altLang="zh-CN" sz="1865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 deposit the money in the bank   B. invest   C. spend it all for entertainment or social interaction</a:t>
            </a:r>
            <a:endParaRPr lang="zh-CN" altLang="zh-CN" sz="1865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 </a:t>
            </a:r>
            <a:r>
              <a:rPr lang="zh-CN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Are you tempted to buy lots of unnecessary goods on line?   </a:t>
            </a:r>
            <a:endParaRPr lang="zh-CN" altLang="zh-CN" sz="1865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zh-CN" sz="1865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 always  B. sometimes  C. never</a:t>
            </a:r>
            <a:endParaRPr lang="zh-CN" altLang="zh-CN" sz="1865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  <a:buSzTx/>
            </a:pPr>
            <a:r>
              <a:rPr lang="en-US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. Do you spend money </a:t>
            </a:r>
            <a:r>
              <a:rPr lang="en-US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</a:t>
            </a:r>
            <a:r>
              <a:rPr lang="zh-CN" altLang="en-US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your budget? </a:t>
            </a:r>
            <a:endParaRPr lang="zh-CN" altLang="en-US" sz="1865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  <a:buSzTx/>
            </a:pPr>
            <a:r>
              <a:rPr lang="zh-CN" altLang="en-US" sz="1865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 always   B. sometimes   C. never</a:t>
            </a:r>
            <a:endParaRPr lang="zh-CN" altLang="en-US" sz="1865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 b="1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4. Are you penniless by the end of every month?</a:t>
            </a:r>
            <a:endParaRPr lang="en-US" altLang="zh-CN" sz="1865" b="1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 always  B. sometimes  C. never</a:t>
            </a:r>
            <a:endParaRPr lang="zh-CN" altLang="en-US" sz="1865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5. Are you a spender or saver?</a:t>
            </a:r>
            <a:endParaRPr lang="en-US" altLang="zh-CN" sz="1865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1865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 spender    B saver</a:t>
            </a:r>
            <a:endParaRPr lang="en-US" altLang="zh-CN" sz="1865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2"/>
          <p:cNvSpPr txBox="1"/>
          <p:nvPr/>
        </p:nvSpPr>
        <p:spPr>
          <a:xfrm>
            <a:off x="367560" y="331153"/>
            <a:ext cx="8651875" cy="396240"/>
          </a:xfrm>
          <a:prstGeom prst="rect">
            <a:avLst/>
          </a:prstGeom>
          <a:noFill/>
          <a:ln w="9525">
            <a:noFill/>
          </a:ln>
        </p:spPr>
        <p:txBody>
          <a:bodyPr wrap="square" lIns="68570" tIns="34284" rIns="68570" bIns="34284" anchor="t">
            <a:spAutoFit/>
          </a:bodyPr>
          <a:p>
            <a:r>
              <a:rPr lang="en-US" altLang="zh-CN" sz="2135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Survey on Parents' Spending Habits</a:t>
            </a:r>
            <a:r>
              <a:rPr lang="en-US" altLang="zh-CN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rtlCol="0" anchor="ctr"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DE872C3-2ED1-43FB-B3C4-BA6F078D7CD3}" type="slidenum">
              <a:rPr kumimoji="0" lang="en-US" sz="1355" b="0" i="0" u="none" strike="noStrike" kern="1200" cap="none" spc="0" normalizeH="0" baseline="0" noProof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355" b="0" i="0" u="none" strike="noStrike" kern="1200" cap="none" spc="0" normalizeH="0" baseline="0" noProof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38916" name="对象 6"/>
          <p:cNvGraphicFramePr/>
          <p:nvPr/>
        </p:nvGraphicFramePr>
        <p:xfrm>
          <a:off x="6856413" y="2395539"/>
          <a:ext cx="2963863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2962910" imgH="1323975" progId="excel.sheet.8">
                  <p:embed/>
                </p:oleObj>
              </mc:Choice>
              <mc:Fallback>
                <p:oleObj name="" r:id="rId1" imgW="2962910" imgH="1323975" progId="excel.shee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56413" y="2395539"/>
                        <a:ext cx="2963863" cy="1330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对象 7"/>
          <p:cNvGraphicFramePr/>
          <p:nvPr/>
        </p:nvGraphicFramePr>
        <p:xfrm>
          <a:off x="6502400" y="3567113"/>
          <a:ext cx="3781425" cy="126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3774440" imgH="1257935" progId="excel.sheet.8">
                  <p:embed/>
                </p:oleObj>
              </mc:Choice>
              <mc:Fallback>
                <p:oleObj name="" r:id="rId3" imgW="3774440" imgH="1257935" progId="excel.shee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2400" y="3567113"/>
                        <a:ext cx="3781425" cy="12636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对象 5"/>
          <p:cNvGraphicFramePr/>
          <p:nvPr/>
        </p:nvGraphicFramePr>
        <p:xfrm>
          <a:off x="5184352" y="2996141"/>
          <a:ext cx="6606540" cy="377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7103110" imgH="3562350" progId="excel.sheet.8">
                  <p:embed/>
                </p:oleObj>
              </mc:Choice>
              <mc:Fallback>
                <p:oleObj name="" r:id="rId5" imgW="7103110" imgH="3562350" progId="excel.shee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4352" y="2996141"/>
                        <a:ext cx="6606540" cy="37725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1960" y="1821351"/>
            <a:ext cx="3702035" cy="4343320"/>
          </a:xfrm>
          <a:prstGeom prst="rect">
            <a:avLst/>
          </a:prstGeom>
          <a:solidFill>
            <a:schemeClr val="accent3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0" tIns="45729" rIns="91460" bIns="45729" rtlCol="0" anchor="ctr"/>
          <a:lstStyle/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extra money spending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buying goods online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daily expense accounting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...</a:t>
            </a:r>
            <a:endParaRPr lang="zh-CN" altLang="en-US" sz="2135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441960" y="1426293"/>
            <a:ext cx="3702035" cy="790115"/>
          </a:xfrm>
          <a:prstGeom prst="homePlate">
            <a:avLst>
              <a:gd name="adj" fmla="val 63872"/>
            </a:avLst>
          </a:prstGeom>
          <a:solidFill>
            <a:schemeClr val="accent5"/>
          </a:solidFill>
          <a:ln w="9525">
            <a:noFill/>
            <a:miter lim="800000"/>
          </a:ln>
          <a:effectLst>
            <a:outerShdw blurRad="50800" dist="38100" dir="2400000" algn="ctr" rotWithShape="0">
              <a:srgbClr val="000000">
                <a:alpha val="43000"/>
              </a:srgbClr>
            </a:outerShdw>
          </a:effectLst>
        </p:spPr>
        <p:txBody>
          <a:bodyPr wrap="none" lIns="91460" tIns="45729" rIns="91460" bIns="45729" anchor="ctr"/>
          <a:lstStyle/>
          <a:p>
            <a:pPr algn="ctr"/>
            <a:r>
              <a:rPr lang="en-US" altLang="zh-CN" sz="18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college students' </a:t>
            </a:r>
            <a:endParaRPr lang="en-US" altLang="zh-CN" sz="18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spending habits</a:t>
            </a:r>
            <a:endParaRPr lang="en-US" altLang="zh-CN" sz="18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96359" y="1821351"/>
            <a:ext cx="3702035" cy="4343320"/>
          </a:xfrm>
          <a:prstGeom prst="rect">
            <a:avLst/>
          </a:prstGeom>
          <a:solidFill>
            <a:schemeClr val="accent3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0" tIns="45729" rIns="91460" bIns="45729"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7996359" y="1426293"/>
            <a:ext cx="3702035" cy="790115"/>
          </a:xfrm>
          <a:prstGeom prst="homePlate">
            <a:avLst>
              <a:gd name="adj" fmla="val 63872"/>
            </a:avLst>
          </a:prstGeom>
          <a:solidFill>
            <a:schemeClr val="accent5"/>
          </a:solidFill>
          <a:ln w="9525">
            <a:noFill/>
            <a:miter lim="800000"/>
          </a:ln>
          <a:effectLst>
            <a:outerShdw blurRad="50800" dist="38100" dir="2400000" algn="ctr" rotWithShape="0">
              <a:srgbClr val="000000">
                <a:alpha val="43000"/>
              </a:srgbClr>
            </a:outerShdw>
          </a:effectLst>
        </p:spPr>
        <p:txBody>
          <a:bodyPr wrap="none" lIns="91460" tIns="45729" rIns="91460" bIns="45729" anchor="ctr"/>
          <a:lstStyle/>
          <a:p>
            <a:pPr algn="ctr"/>
            <a:r>
              <a:rPr lang="en-US" altLang="zh-CN" sz="18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Parents' spending habits</a:t>
            </a:r>
            <a:endParaRPr lang="en-US" altLang="zh-CN" sz="18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6767" y="2473113"/>
            <a:ext cx="3688927" cy="2717165"/>
          </a:xfrm>
          <a:prstGeom prst="rect">
            <a:avLst/>
          </a:prstGeom>
          <a:noFill/>
        </p:spPr>
        <p:txBody>
          <a:bodyPr wrap="square" lIns="91460" tIns="45729" rIns="91460" bIns="45729" rtlCol="0">
            <a:spAutoFit/>
          </a:bodyPr>
          <a:lstStyle/>
          <a:p>
            <a:pPr algn="just">
              <a:lnSpc>
                <a:spcPct val="114000"/>
              </a:lnSpc>
            </a:pP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extra money spending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buying goods online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daily expense accounting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642620" y="177800"/>
            <a:ext cx="10800927" cy="5822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Comparison and contrast subject by subject</a:t>
            </a:r>
            <a:endParaRPr lang="en-US" altLang="zh-CN" sz="32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11331131" y="315837"/>
            <a:ext cx="556069" cy="471563"/>
          </a:xfrm>
        </p:spPr>
        <p:txBody>
          <a:bodyPr/>
          <a:lstStyle/>
          <a:p>
            <a:fld id="{5DE872C3-2ED1-43FB-B3C4-BA6F078D7CD3}" type="slidenum">
              <a:rPr lang="en-US" sz="2400" smtClean="0"/>
            </a:fld>
            <a:endParaRPr 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445000" y="787400"/>
            <a:ext cx="394377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65" b="1" smtClean="0">
                <a:solidFill>
                  <a:srgbClr val="FF0000"/>
                </a:solidFill>
              </a:rPr>
              <a:t>subject by subject</a:t>
            </a:r>
            <a:endParaRPr lang="en-US" altLang="zh-CN" sz="2665" b="1" smtClean="0">
              <a:solidFill>
                <a:srgbClr val="FF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15747" y="1336887"/>
            <a:ext cx="3080173" cy="1682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135"/>
              <a:t>talk about all the points regarding one side</a:t>
            </a:r>
            <a:endParaRPr lang="en-US" altLang="zh-CN" sz="2135"/>
          </a:p>
        </p:txBody>
      </p:sp>
      <p:sp>
        <p:nvSpPr>
          <p:cNvPr id="16" name="下弧形箭头 15"/>
          <p:cNvSpPr/>
          <p:nvPr/>
        </p:nvSpPr>
        <p:spPr>
          <a:xfrm flipH="1">
            <a:off x="4144433" y="3019213"/>
            <a:ext cx="2070100" cy="449580"/>
          </a:xfrm>
          <a:prstGeom prst="curvedUpArrow">
            <a:avLst>
              <a:gd name="adj1" fmla="val 25000"/>
              <a:gd name="adj2" fmla="val 50000"/>
              <a:gd name="adj3" fmla="val 151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43587" y="3496733"/>
            <a:ext cx="3080173" cy="1682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135"/>
              <a:t>talk about all the points regarding another side</a:t>
            </a:r>
            <a:endParaRPr lang="en-US" altLang="zh-CN" sz="2135"/>
          </a:p>
        </p:txBody>
      </p:sp>
      <p:sp>
        <p:nvSpPr>
          <p:cNvPr id="19" name="下弧形箭头 18"/>
          <p:cNvSpPr/>
          <p:nvPr/>
        </p:nvSpPr>
        <p:spPr>
          <a:xfrm>
            <a:off x="5573607" y="5179060"/>
            <a:ext cx="2422313" cy="527473"/>
          </a:xfrm>
          <a:prstGeom prst="curvedUpArrow">
            <a:avLst>
              <a:gd name="adj1" fmla="val 25000"/>
              <a:gd name="adj2" fmla="val 50000"/>
              <a:gd name="adj3" fmla="val 151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25713" y="5857240"/>
            <a:ext cx="37702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smtClean="0">
                <a:solidFill>
                  <a:srgbClr val="FF0000"/>
                </a:solidFill>
              </a:rPr>
              <a:t>similarities/differences</a:t>
            </a:r>
            <a:endParaRPr lang="en-US" altLang="zh-CN" sz="2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4" grpId="0" bldLvl="0" animBg="1"/>
      <p:bldP spid="4" grpId="1" animBg="1"/>
      <p:bldP spid="8" grpId="0" bldLvl="0" animBg="1"/>
      <p:bldP spid="8" grpId="1" animBg="1"/>
      <p:bldP spid="13" grpId="0"/>
      <p:bldP spid="15" grpId="0" bldLvl="0" animBg="1"/>
      <p:bldP spid="17" grpId="0" bldLvl="0" animBg="1"/>
      <p:bldP spid="20" grpId="0"/>
      <p:bldP spid="16" grpId="0" bldLvl="0" animBg="1"/>
      <p:bldP spid="19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15" y="24716"/>
            <a:ext cx="6852561" cy="6833284"/>
          </a:xfrm>
          <a:prstGeom prst="rect">
            <a:avLst/>
          </a:prstGeom>
        </p:spPr>
      </p:pic>
      <p:sp>
        <p:nvSpPr>
          <p:cNvPr id="3" name="TextBox 37"/>
          <p:cNvSpPr txBox="1"/>
          <p:nvPr/>
        </p:nvSpPr>
        <p:spPr>
          <a:xfrm>
            <a:off x="6356048" y="2095791"/>
            <a:ext cx="547856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Part </a:t>
            </a:r>
            <a:r>
              <a:rPr lang="en-US" altLang="zh-CN" sz="3200" dirty="0" smtClean="0">
                <a:solidFill>
                  <a:srgbClr val="0051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Ⅰ</a:t>
            </a:r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 Teaching Context 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TextBox 37"/>
          <p:cNvSpPr txBox="1"/>
          <p:nvPr/>
        </p:nvSpPr>
        <p:spPr>
          <a:xfrm>
            <a:off x="6356048" y="2832517"/>
            <a:ext cx="58008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Part </a:t>
            </a:r>
            <a:r>
              <a:rPr lang="en-US" altLang="zh-CN" sz="3200" dirty="0" smtClean="0">
                <a:solidFill>
                  <a:srgbClr val="0051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Ⅱ </a:t>
            </a:r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Teaching Objectives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5" name="TextBox 37"/>
          <p:cNvSpPr txBox="1"/>
          <p:nvPr/>
        </p:nvSpPr>
        <p:spPr>
          <a:xfrm>
            <a:off x="6356048" y="3574095"/>
            <a:ext cx="49803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Part </a:t>
            </a:r>
            <a:r>
              <a:rPr lang="en-US" altLang="zh-CN" sz="3200" dirty="0" smtClean="0">
                <a:solidFill>
                  <a:srgbClr val="0051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Ⅲ</a:t>
            </a:r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  Teaching Design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7" name="chenying0907 6"/>
          <p:cNvGrpSpPr/>
          <p:nvPr/>
        </p:nvGrpSpPr>
        <p:grpSpPr bwMode="auto">
          <a:xfrm>
            <a:off x="7095393" y="559135"/>
            <a:ext cx="4173005" cy="1123384"/>
            <a:chOff x="-537887" y="1524924"/>
            <a:chExt cx="6231599" cy="1123841"/>
          </a:xfrm>
        </p:grpSpPr>
        <p:sp>
          <p:nvSpPr>
            <p:cNvPr id="8" name="文本框 38"/>
            <p:cNvSpPr txBox="1"/>
            <p:nvPr/>
          </p:nvSpPr>
          <p:spPr>
            <a:xfrm>
              <a:off x="-537887" y="1940591"/>
              <a:ext cx="6231599" cy="708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4000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静蕾简体" panose="03000509000000000000" pitchFamily="65" charset="-122"/>
                </a:rPr>
                <a:t>CONTENTS</a:t>
              </a:r>
              <a:endParaRPr lang="zh-CN" altLang="en-US" sz="40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endParaRPr>
            </a:p>
          </p:txBody>
        </p:sp>
        <p:sp>
          <p:nvSpPr>
            <p:cNvPr id="9" name="文本框 11"/>
            <p:cNvSpPr txBox="1"/>
            <p:nvPr/>
          </p:nvSpPr>
          <p:spPr>
            <a:xfrm>
              <a:off x="29396" y="1524924"/>
              <a:ext cx="2289977" cy="76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spc="6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437727" y="189653"/>
            <a:ext cx="8543713" cy="575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665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Comparison and contrast subject by subject</a:t>
            </a:r>
            <a:endParaRPr lang="zh-CN" altLang="en-US" sz="2665" b="1" dirty="0">
              <a:solidFill>
                <a:schemeClr val="accent5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727" y="1215813"/>
            <a:ext cx="10636673" cy="4359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practice:</a:t>
            </a:r>
            <a:endParaRPr lang="en-US" altLang="zh-CN" sz="3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6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surveys show us a different picture of college students and parents' spending habits.</a:t>
            </a:r>
            <a:endParaRPr lang="en-US" altLang="zh-CN" sz="2665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6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</a:t>
            </a:r>
            <a:endParaRPr lang="en-US" altLang="zh-CN" sz="2665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65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6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conclusion that </a:t>
            </a:r>
            <a:r>
              <a:rPr lang="en-US" altLang="zh-CN" sz="2665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students tend to be spenders while parents prefer to save their money .</a:t>
            </a:r>
            <a:endParaRPr lang="en-US" altLang="zh-CN" sz="2665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437727" y="189653"/>
            <a:ext cx="4991100" cy="575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135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In-depth enquiry</a:t>
            </a:r>
            <a:endParaRPr lang="en-US" altLang="zh-CN" sz="3200" b="1" dirty="0"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727" y="1275080"/>
            <a:ext cx="9997440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1.Why do our parents choose to save rather than spend?</a:t>
            </a:r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habit/tradition/save for their children</a:t>
            </a:r>
            <a:endParaRPr lang="en-US" altLang="zh-CN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2.Are you often educated by them to save more money?</a:t>
            </a:r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How?</a:t>
            </a:r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665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精打细算，有吃有穿，大吃大喝，当屋卖窝。</a:t>
            </a:r>
            <a:endParaRPr lang="zh-CN" altLang="en-US" sz="2665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665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紧紧手，年年有。</a:t>
            </a:r>
            <a:endParaRPr lang="zh-CN" alt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665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437727" y="189653"/>
            <a:ext cx="4991100" cy="575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135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In-depth enquiry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pic>
        <p:nvPicPr>
          <p:cNvPr id="2" name="图片 1" descr="timgI8XPM3H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" y="1082887"/>
            <a:ext cx="4267200" cy="5561753"/>
          </a:xfrm>
          <a:prstGeom prst="rect">
            <a:avLst/>
          </a:prstGeom>
          <a:effectLst>
            <a:outerShdw blurRad="50800" dist="38100" dir="2400000" algn="ctr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626187" y="1082887"/>
            <a:ext cx="6271260" cy="5102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200" smtClean="0">
              <a:solidFill>
                <a:srgbClr val="FF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5335" smtClean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480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《咏史》李商隐</a:t>
            </a:r>
            <a:endParaRPr lang="zh-CN" altLang="en-US" sz="4800" smtClean="0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endParaRPr lang="en-US" altLang="zh-CN" sz="3735" smtClean="0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3735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历览前贤国与家，</a:t>
            </a:r>
            <a:endParaRPr lang="zh-CN" altLang="en-US" sz="3735" smtClean="0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3735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成由勤俭破由奢。</a:t>
            </a:r>
            <a:endParaRPr lang="zh-CN" altLang="en-US" sz="3735" smtClean="0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3735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何须琥珀方为枕，</a:t>
            </a:r>
            <a:endParaRPr lang="zh-CN" altLang="en-US" sz="3735" smtClean="0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3735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岂得真珠始是车。</a:t>
            </a:r>
            <a:endParaRPr lang="zh-CN" altLang="en-US" sz="4800" smtClean="0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5335" smtClean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......</a:t>
            </a:r>
            <a:endParaRPr lang="zh-CN" altLang="en-US" sz="5335" smtClean="0">
              <a:solidFill>
                <a:srgbClr val="FF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25367" y="2949787"/>
            <a:ext cx="202438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735" b="1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</a:t>
            </a:r>
            <a:endParaRPr lang="zh-CN" altLang="en-US" sz="3735" b="1" smtClean="0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77020" y="2949787"/>
            <a:ext cx="202438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735" b="1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家</a:t>
            </a:r>
            <a:endParaRPr lang="zh-CN" altLang="en-US" sz="3735" b="1" smtClean="0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437727" y="189653"/>
            <a:ext cx="4991100" cy="575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135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3. </a:t>
            </a:r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In-depth enquiry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90033" y="1953260"/>
          <a:ext cx="9998710" cy="438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30000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99355"/>
                <a:gridCol w="4999355"/>
              </a:tblGrid>
              <a:tr h="115379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65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1. Reserve for deficiency in abundance, </a:t>
                      </a:r>
                      <a:endParaRPr lang="en-US" altLang="zh-CN" sz="1865" b="1" smtClean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865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and think of thrift at ease.</a:t>
                      </a:r>
                      <a:endParaRPr lang="en-US" altLang="zh-CN" sz="1865" b="1" smtClean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485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                 A. </a:t>
                      </a:r>
                      <a:r>
                        <a:rPr lang="zh-CN" altLang="en-US" sz="2485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俭节则昌，淫佚则亡。</a:t>
                      </a:r>
                      <a:endParaRPr lang="zh-CN" altLang="en-US" sz="2485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11531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65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2. Quietude promotes learning, and</a:t>
                      </a:r>
                      <a:endParaRPr lang="en-US" altLang="zh-CN" sz="1865" b="1" smtClean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865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frugality cultivates virtue.</a:t>
                      </a:r>
                      <a:endParaRPr lang="en-US" altLang="zh-CN" sz="1865" b="1" smtClean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485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                </a:t>
                      </a:r>
                      <a:r>
                        <a:rPr lang="en-US" altLang="zh-CN" sz="2485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B. </a:t>
                      </a:r>
                      <a:r>
                        <a:rPr lang="zh-CN" altLang="en-US" sz="2485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取之有度，用之有节。</a:t>
                      </a:r>
                      <a:endParaRPr lang="zh-CN" altLang="en-US" sz="2485" b="1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10414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65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3. Take it properly, and use it thriftily.</a:t>
                      </a:r>
                      <a:endParaRPr lang="en-US" altLang="zh-CN" sz="1865" b="1" smtClean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485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                  </a:t>
                      </a:r>
                      <a:r>
                        <a:rPr lang="en-US" altLang="zh-CN" sz="2485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C. </a:t>
                      </a:r>
                      <a:r>
                        <a:rPr lang="zh-CN" altLang="en-US" sz="2485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图匮于丰，防俭于逸。</a:t>
                      </a:r>
                      <a:endParaRPr lang="zh-CN" altLang="en-US" sz="2485" b="1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104076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65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4. Thrift makes prosperity, while waste leads to decline.</a:t>
                      </a:r>
                      <a:endParaRPr lang="en-US" altLang="zh-CN" sz="1865" b="1" smtClean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2485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                     </a:t>
                      </a:r>
                      <a:r>
                        <a:rPr lang="en-US" altLang="zh-CN" sz="2485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D. </a:t>
                      </a:r>
                      <a:r>
                        <a:rPr lang="zh-CN" altLang="en-US" sz="2485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静以修身，俭以养德。</a:t>
                      </a:r>
                      <a:endParaRPr lang="en-US" altLang="zh-CN" sz="2485" b="1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5428827" y="2209800"/>
            <a:ext cx="2540000" cy="325120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327227" y="3327400"/>
            <a:ext cx="2495973" cy="106680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978400" y="3530600"/>
            <a:ext cx="2743200" cy="193040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978400" y="2514600"/>
            <a:ext cx="2641600" cy="193040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90033" y="1221740"/>
            <a:ext cx="708406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65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Chinese with the English.</a:t>
            </a:r>
            <a:endParaRPr lang="zh-CN" altLang="en-US" sz="2665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437727" y="189653"/>
            <a:ext cx="4991100" cy="575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135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In-depth enquiry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85453" y="1204807"/>
            <a:ext cx="6730153" cy="411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65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saving:</a:t>
            </a:r>
            <a:endParaRPr lang="en-US" altLang="zh-CN" sz="2665" b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65" smtClean="0"/>
          </a:p>
          <a:p>
            <a:pPr fontAlgn="auto">
              <a:lnSpc>
                <a:spcPct val="150000"/>
              </a:lnSpc>
            </a:pPr>
            <a:r>
              <a:rPr lang="en-US" altLang="zh-CN" sz="24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Contributing to the country's prosperity</a:t>
            </a:r>
            <a:endParaRPr lang="en-US" altLang="zh-CN" sz="2400" b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Staying safe when meeting unexpected troubles</a:t>
            </a:r>
            <a:endParaRPr lang="en-US" altLang="zh-CN" sz="2400" b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Owning more options in life decisions</a:t>
            </a:r>
            <a:endParaRPr lang="en-US" altLang="zh-CN" sz="2400" b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 less stressed with extra money in hand</a:t>
            </a:r>
            <a:endParaRPr lang="en-US" altLang="zh-CN" sz="2400" b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135" smtClean="0"/>
          </a:p>
          <a:p>
            <a:endParaRPr lang="en-US" altLang="zh-CN" sz="2135" smtClean="0"/>
          </a:p>
          <a:p>
            <a:endParaRPr lang="en-US" altLang="zh-CN" sz="2135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727" y="883920"/>
            <a:ext cx="4195233" cy="4203700"/>
          </a:xfrm>
          <a:prstGeom prst="rect">
            <a:avLst/>
          </a:prstGeom>
          <a:effectLst>
            <a:outerShdw blurRad="50800" dist="38100" dir="2400000" algn="ctr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00" y="1821351"/>
            <a:ext cx="3702035" cy="4343320"/>
          </a:xfrm>
          <a:prstGeom prst="rect">
            <a:avLst/>
          </a:prstGeom>
          <a:solidFill>
            <a:schemeClr val="accent3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0" tIns="45729" rIns="91460" bIns="45729" rtlCol="0" anchor="ctr"/>
          <a:lstStyle/>
          <a:p>
            <a:pPr algn="ctr"/>
            <a:endParaRPr lang="zh-CN" altLang="en-US" sz="240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016000" y="1426293"/>
            <a:ext cx="3702035" cy="790115"/>
          </a:xfrm>
          <a:prstGeom prst="homePlate">
            <a:avLst>
              <a:gd name="adj" fmla="val 63872"/>
            </a:avLst>
          </a:prstGeom>
          <a:solidFill>
            <a:schemeClr val="accent5"/>
          </a:solidFill>
          <a:ln w="9525">
            <a:noFill/>
            <a:miter lim="800000"/>
          </a:ln>
          <a:effectLst>
            <a:outerShdw blurRad="50800" dist="38100" dir="2400000" algn="ctr" rotWithShape="0">
              <a:srgbClr val="000000">
                <a:alpha val="43000"/>
              </a:srgbClr>
            </a:outerShdw>
          </a:effectLst>
        </p:spPr>
        <p:txBody>
          <a:bodyPr wrap="none" lIns="91460" tIns="45729" rIns="91460" bIns="45729" anchor="ctr"/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spend?</a:t>
            </a:r>
            <a:endParaRPr lang="en-US" altLang="zh-CN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933" y="2492587"/>
            <a:ext cx="3456093" cy="1966595"/>
          </a:xfrm>
          <a:prstGeom prst="rect">
            <a:avLst/>
          </a:prstGeom>
          <a:noFill/>
        </p:spPr>
        <p:txBody>
          <a:bodyPr wrap="square" lIns="91460" tIns="45729" rIns="91460" bIns="45729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permissive perspective:</a:t>
            </a:r>
            <a:endParaRPr 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ads</a:t>
            </a:r>
            <a:endParaRPr 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credit cards</a:t>
            </a:r>
            <a:endParaRPr 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endParaRPr 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72365" y="1821351"/>
            <a:ext cx="3702035" cy="4343320"/>
          </a:xfrm>
          <a:prstGeom prst="rect">
            <a:avLst/>
          </a:prstGeom>
          <a:solidFill>
            <a:schemeClr val="accent3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0" tIns="45729" rIns="91460" bIns="45729"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7372365" y="1426293"/>
            <a:ext cx="3702035" cy="790115"/>
          </a:xfrm>
          <a:prstGeom prst="homePlate">
            <a:avLst>
              <a:gd name="adj" fmla="val 63872"/>
            </a:avLst>
          </a:prstGeom>
          <a:solidFill>
            <a:schemeClr val="accent5"/>
          </a:solidFill>
          <a:ln w="9525">
            <a:noFill/>
            <a:miter lim="800000"/>
          </a:ln>
          <a:effectLst>
            <a:outerShdw blurRad="50800" dist="38100" dir="2400000" algn="ctr" rotWithShape="0">
              <a:srgbClr val="000000">
                <a:alpha val="43000"/>
              </a:srgbClr>
            </a:outerShdw>
          </a:effectLst>
        </p:spPr>
        <p:txBody>
          <a:bodyPr wrap="none" lIns="91460" tIns="45729" rIns="91460" bIns="45729" anchor="ctr"/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save?</a:t>
            </a:r>
            <a:endParaRPr lang="en-US" altLang="zh-CN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8000" y="2492263"/>
            <a:ext cx="3253200" cy="2717165"/>
          </a:xfrm>
          <a:prstGeom prst="rect">
            <a:avLst/>
          </a:prstGeom>
          <a:noFill/>
        </p:spPr>
        <p:txBody>
          <a:bodyPr wrap="square" lIns="91460" tIns="45729" rIns="91460" bIns="45729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upright message: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schools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parents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politicians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642672" y="177800"/>
            <a:ext cx="4775200" cy="5822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Reflection</a:t>
            </a:r>
            <a:endParaRPr lang="en-US" altLang="zh-CN" sz="32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11331131" y="315837"/>
            <a:ext cx="556069" cy="471563"/>
          </a:xfrm>
        </p:spPr>
        <p:txBody>
          <a:bodyPr/>
          <a:lstStyle/>
          <a:p>
            <a:fld id="{5DE872C3-2ED1-43FB-B3C4-BA6F078D7CD3}" type="slidenum">
              <a:rPr lang="en-US" sz="2400" smtClean="0"/>
            </a:fld>
            <a:endParaRPr lang="en-US" sz="2400" dirty="0"/>
          </a:p>
        </p:txBody>
      </p:sp>
      <p:sp>
        <p:nvSpPr>
          <p:cNvPr id="12" name="Freeform 49"/>
          <p:cNvSpPr/>
          <p:nvPr/>
        </p:nvSpPr>
        <p:spPr bwMode="auto">
          <a:xfrm>
            <a:off x="5080000" y="3530600"/>
            <a:ext cx="1898641" cy="2399509"/>
          </a:xfrm>
          <a:custGeom>
            <a:avLst/>
            <a:gdLst/>
            <a:ahLst/>
            <a:cxnLst>
              <a:cxn ang="0">
                <a:pos x="202" y="190"/>
              </a:cxn>
              <a:cxn ang="0">
                <a:pos x="197" y="170"/>
              </a:cxn>
              <a:cxn ang="0">
                <a:pos x="200" y="121"/>
              </a:cxn>
              <a:cxn ang="0">
                <a:pos x="250" y="145"/>
              </a:cxn>
              <a:cxn ang="0">
                <a:pos x="287" y="141"/>
              </a:cxn>
              <a:cxn ang="0">
                <a:pos x="313" y="143"/>
              </a:cxn>
              <a:cxn ang="0">
                <a:pos x="323" y="141"/>
              </a:cxn>
              <a:cxn ang="0">
                <a:pos x="319" y="133"/>
              </a:cxn>
              <a:cxn ang="0">
                <a:pos x="306" y="127"/>
              </a:cxn>
              <a:cxn ang="0">
                <a:pos x="312" y="123"/>
              </a:cxn>
              <a:cxn ang="0">
                <a:pos x="316" y="117"/>
              </a:cxn>
              <a:cxn ang="0">
                <a:pos x="304" y="119"/>
              </a:cxn>
              <a:cxn ang="0">
                <a:pos x="287" y="123"/>
              </a:cxn>
              <a:cxn ang="0">
                <a:pos x="275" y="120"/>
              </a:cxn>
              <a:cxn ang="0">
                <a:pos x="256" y="122"/>
              </a:cxn>
              <a:cxn ang="0">
                <a:pos x="239" y="112"/>
              </a:cxn>
              <a:cxn ang="0">
                <a:pos x="201" y="73"/>
              </a:cxn>
              <a:cxn ang="0">
                <a:pos x="174" y="57"/>
              </a:cxn>
              <a:cxn ang="0">
                <a:pos x="180" y="36"/>
              </a:cxn>
              <a:cxn ang="0">
                <a:pos x="169" y="3"/>
              </a:cxn>
              <a:cxn ang="0">
                <a:pos x="141" y="14"/>
              </a:cxn>
              <a:cxn ang="0">
                <a:pos x="144" y="41"/>
              </a:cxn>
              <a:cxn ang="0">
                <a:pos x="147" y="53"/>
              </a:cxn>
              <a:cxn ang="0">
                <a:pos x="140" y="62"/>
              </a:cxn>
              <a:cxn ang="0">
                <a:pos x="89" y="105"/>
              </a:cxn>
              <a:cxn ang="0">
                <a:pos x="73" y="119"/>
              </a:cxn>
              <a:cxn ang="0">
                <a:pos x="37" y="123"/>
              </a:cxn>
              <a:cxn ang="0">
                <a:pos x="20" y="115"/>
              </a:cxn>
              <a:cxn ang="0">
                <a:pos x="14" y="118"/>
              </a:cxn>
              <a:cxn ang="0">
                <a:pos x="21" y="124"/>
              </a:cxn>
              <a:cxn ang="0">
                <a:pos x="0" y="129"/>
              </a:cxn>
              <a:cxn ang="0">
                <a:pos x="2" y="136"/>
              </a:cxn>
              <a:cxn ang="0">
                <a:pos x="9" y="138"/>
              </a:cxn>
              <a:cxn ang="0">
                <a:pos x="22" y="140"/>
              </a:cxn>
              <a:cxn ang="0">
                <a:pos x="36" y="142"/>
              </a:cxn>
              <a:cxn ang="0">
                <a:pos x="63" y="146"/>
              </a:cxn>
              <a:cxn ang="0">
                <a:pos x="109" y="136"/>
              </a:cxn>
              <a:cxn ang="0">
                <a:pos x="124" y="139"/>
              </a:cxn>
              <a:cxn ang="0">
                <a:pos x="128" y="165"/>
              </a:cxn>
              <a:cxn ang="0">
                <a:pos x="126" y="180"/>
              </a:cxn>
              <a:cxn ang="0">
                <a:pos x="126" y="273"/>
              </a:cxn>
              <a:cxn ang="0">
                <a:pos x="131" y="338"/>
              </a:cxn>
              <a:cxn ang="0">
                <a:pos x="137" y="359"/>
              </a:cxn>
              <a:cxn ang="0">
                <a:pos x="135" y="378"/>
              </a:cxn>
              <a:cxn ang="0">
                <a:pos x="119" y="393"/>
              </a:cxn>
              <a:cxn ang="0">
                <a:pos x="112" y="406"/>
              </a:cxn>
              <a:cxn ang="0">
                <a:pos x="141" y="402"/>
              </a:cxn>
              <a:cxn ang="0">
                <a:pos x="160" y="397"/>
              </a:cxn>
              <a:cxn ang="0">
                <a:pos x="160" y="376"/>
              </a:cxn>
              <a:cxn ang="0">
                <a:pos x="160" y="325"/>
              </a:cxn>
              <a:cxn ang="0">
                <a:pos x="165" y="264"/>
              </a:cxn>
              <a:cxn ang="0">
                <a:pos x="165" y="233"/>
              </a:cxn>
              <a:cxn ang="0">
                <a:pos x="173" y="283"/>
              </a:cxn>
              <a:cxn ang="0">
                <a:pos x="188" y="369"/>
              </a:cxn>
              <a:cxn ang="0">
                <a:pos x="193" y="392"/>
              </a:cxn>
              <a:cxn ang="0">
                <a:pos x="196" y="404"/>
              </a:cxn>
              <a:cxn ang="0">
                <a:pos x="214" y="404"/>
              </a:cxn>
              <a:cxn ang="0">
                <a:pos x="237" y="411"/>
              </a:cxn>
              <a:cxn ang="0">
                <a:pos x="248" y="398"/>
              </a:cxn>
              <a:cxn ang="0">
                <a:pos x="224" y="383"/>
              </a:cxn>
              <a:cxn ang="0">
                <a:pos x="219" y="367"/>
              </a:cxn>
              <a:cxn ang="0">
                <a:pos x="215" y="265"/>
              </a:cxn>
            </a:cxnLst>
            <a:rect l="0" t="0" r="r" b="b"/>
            <a:pathLst>
              <a:path w="326" h="411">
                <a:moveTo>
                  <a:pt x="207" y="220"/>
                </a:moveTo>
                <a:cubicBezTo>
                  <a:pt x="206" y="213"/>
                  <a:pt x="205" y="207"/>
                  <a:pt x="204" y="200"/>
                </a:cubicBezTo>
                <a:cubicBezTo>
                  <a:pt x="204" y="200"/>
                  <a:pt x="202" y="191"/>
                  <a:pt x="202" y="190"/>
                </a:cubicBezTo>
                <a:cubicBezTo>
                  <a:pt x="202" y="189"/>
                  <a:pt x="201" y="185"/>
                  <a:pt x="200" y="184"/>
                </a:cubicBezTo>
                <a:cubicBezTo>
                  <a:pt x="199" y="183"/>
                  <a:pt x="197" y="182"/>
                  <a:pt x="197" y="181"/>
                </a:cubicBezTo>
                <a:cubicBezTo>
                  <a:pt x="197" y="179"/>
                  <a:pt x="197" y="171"/>
                  <a:pt x="197" y="170"/>
                </a:cubicBezTo>
                <a:cubicBezTo>
                  <a:pt x="197" y="169"/>
                  <a:pt x="199" y="166"/>
                  <a:pt x="200" y="164"/>
                </a:cubicBezTo>
                <a:cubicBezTo>
                  <a:pt x="200" y="162"/>
                  <a:pt x="202" y="159"/>
                  <a:pt x="202" y="157"/>
                </a:cubicBezTo>
                <a:cubicBezTo>
                  <a:pt x="202" y="155"/>
                  <a:pt x="200" y="121"/>
                  <a:pt x="200" y="121"/>
                </a:cubicBezTo>
                <a:cubicBezTo>
                  <a:pt x="200" y="121"/>
                  <a:pt x="203" y="125"/>
                  <a:pt x="204" y="125"/>
                </a:cubicBezTo>
                <a:cubicBezTo>
                  <a:pt x="208" y="130"/>
                  <a:pt x="211" y="135"/>
                  <a:pt x="216" y="140"/>
                </a:cubicBezTo>
                <a:cubicBezTo>
                  <a:pt x="226" y="148"/>
                  <a:pt x="238" y="145"/>
                  <a:pt x="250" y="145"/>
                </a:cubicBezTo>
                <a:cubicBezTo>
                  <a:pt x="259" y="144"/>
                  <a:pt x="269" y="144"/>
                  <a:pt x="278" y="143"/>
                </a:cubicBezTo>
                <a:cubicBezTo>
                  <a:pt x="279" y="143"/>
                  <a:pt x="285" y="143"/>
                  <a:pt x="285" y="143"/>
                </a:cubicBezTo>
                <a:cubicBezTo>
                  <a:pt x="285" y="143"/>
                  <a:pt x="286" y="141"/>
                  <a:pt x="287" y="141"/>
                </a:cubicBezTo>
                <a:cubicBezTo>
                  <a:pt x="288" y="140"/>
                  <a:pt x="292" y="142"/>
                  <a:pt x="293" y="143"/>
                </a:cubicBezTo>
                <a:cubicBezTo>
                  <a:pt x="295" y="143"/>
                  <a:pt x="303" y="144"/>
                  <a:pt x="304" y="144"/>
                </a:cubicBezTo>
                <a:cubicBezTo>
                  <a:pt x="306" y="144"/>
                  <a:pt x="312" y="143"/>
                  <a:pt x="313" y="143"/>
                </a:cubicBezTo>
                <a:cubicBezTo>
                  <a:pt x="313" y="143"/>
                  <a:pt x="317" y="143"/>
                  <a:pt x="318" y="143"/>
                </a:cubicBezTo>
                <a:cubicBezTo>
                  <a:pt x="318" y="143"/>
                  <a:pt x="320" y="142"/>
                  <a:pt x="320" y="142"/>
                </a:cubicBezTo>
                <a:cubicBezTo>
                  <a:pt x="320" y="142"/>
                  <a:pt x="322" y="142"/>
                  <a:pt x="323" y="141"/>
                </a:cubicBezTo>
                <a:cubicBezTo>
                  <a:pt x="324" y="140"/>
                  <a:pt x="325" y="139"/>
                  <a:pt x="325" y="138"/>
                </a:cubicBezTo>
                <a:cubicBezTo>
                  <a:pt x="326" y="137"/>
                  <a:pt x="325" y="134"/>
                  <a:pt x="324" y="134"/>
                </a:cubicBezTo>
                <a:cubicBezTo>
                  <a:pt x="323" y="134"/>
                  <a:pt x="320" y="133"/>
                  <a:pt x="319" y="133"/>
                </a:cubicBezTo>
                <a:cubicBezTo>
                  <a:pt x="319" y="132"/>
                  <a:pt x="315" y="131"/>
                  <a:pt x="315" y="131"/>
                </a:cubicBezTo>
                <a:cubicBezTo>
                  <a:pt x="314" y="131"/>
                  <a:pt x="310" y="130"/>
                  <a:pt x="310" y="130"/>
                </a:cubicBezTo>
                <a:cubicBezTo>
                  <a:pt x="310" y="130"/>
                  <a:pt x="307" y="128"/>
                  <a:pt x="306" y="127"/>
                </a:cubicBezTo>
                <a:cubicBezTo>
                  <a:pt x="306" y="127"/>
                  <a:pt x="304" y="126"/>
                  <a:pt x="304" y="125"/>
                </a:cubicBezTo>
                <a:cubicBezTo>
                  <a:pt x="304" y="125"/>
                  <a:pt x="306" y="124"/>
                  <a:pt x="306" y="124"/>
                </a:cubicBezTo>
                <a:cubicBezTo>
                  <a:pt x="307" y="124"/>
                  <a:pt x="312" y="123"/>
                  <a:pt x="312" y="123"/>
                </a:cubicBezTo>
                <a:cubicBezTo>
                  <a:pt x="315" y="122"/>
                  <a:pt x="315" y="122"/>
                  <a:pt x="315" y="122"/>
                </a:cubicBezTo>
                <a:cubicBezTo>
                  <a:pt x="316" y="119"/>
                  <a:pt x="316" y="119"/>
                  <a:pt x="316" y="119"/>
                </a:cubicBezTo>
                <a:cubicBezTo>
                  <a:pt x="316" y="117"/>
                  <a:pt x="316" y="117"/>
                  <a:pt x="316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1" y="118"/>
                  <a:pt x="310" y="118"/>
                </a:cubicBezTo>
                <a:cubicBezTo>
                  <a:pt x="309" y="118"/>
                  <a:pt x="305" y="119"/>
                  <a:pt x="304" y="119"/>
                </a:cubicBezTo>
                <a:cubicBezTo>
                  <a:pt x="303" y="119"/>
                  <a:pt x="298" y="119"/>
                  <a:pt x="296" y="119"/>
                </a:cubicBezTo>
                <a:cubicBezTo>
                  <a:pt x="294" y="120"/>
                  <a:pt x="291" y="120"/>
                  <a:pt x="290" y="121"/>
                </a:cubicBezTo>
                <a:cubicBezTo>
                  <a:pt x="289" y="122"/>
                  <a:pt x="288" y="123"/>
                  <a:pt x="287" y="123"/>
                </a:cubicBezTo>
                <a:cubicBezTo>
                  <a:pt x="286" y="123"/>
                  <a:pt x="285" y="123"/>
                  <a:pt x="284" y="124"/>
                </a:cubicBezTo>
                <a:cubicBezTo>
                  <a:pt x="283" y="124"/>
                  <a:pt x="277" y="123"/>
                  <a:pt x="277" y="123"/>
                </a:cubicBezTo>
                <a:cubicBezTo>
                  <a:pt x="277" y="123"/>
                  <a:pt x="276" y="120"/>
                  <a:pt x="275" y="120"/>
                </a:cubicBezTo>
                <a:cubicBezTo>
                  <a:pt x="275" y="120"/>
                  <a:pt x="273" y="119"/>
                  <a:pt x="271" y="119"/>
                </a:cubicBezTo>
                <a:cubicBezTo>
                  <a:pt x="269" y="120"/>
                  <a:pt x="265" y="120"/>
                  <a:pt x="263" y="121"/>
                </a:cubicBezTo>
                <a:cubicBezTo>
                  <a:pt x="261" y="122"/>
                  <a:pt x="258" y="122"/>
                  <a:pt x="256" y="122"/>
                </a:cubicBezTo>
                <a:cubicBezTo>
                  <a:pt x="254" y="123"/>
                  <a:pt x="249" y="122"/>
                  <a:pt x="247" y="121"/>
                </a:cubicBezTo>
                <a:cubicBezTo>
                  <a:pt x="245" y="120"/>
                  <a:pt x="245" y="120"/>
                  <a:pt x="244" y="117"/>
                </a:cubicBezTo>
                <a:cubicBezTo>
                  <a:pt x="243" y="115"/>
                  <a:pt x="241" y="113"/>
                  <a:pt x="239" y="112"/>
                </a:cubicBezTo>
                <a:cubicBezTo>
                  <a:pt x="236" y="108"/>
                  <a:pt x="232" y="104"/>
                  <a:pt x="228" y="100"/>
                </a:cubicBezTo>
                <a:cubicBezTo>
                  <a:pt x="223" y="96"/>
                  <a:pt x="220" y="91"/>
                  <a:pt x="216" y="86"/>
                </a:cubicBezTo>
                <a:cubicBezTo>
                  <a:pt x="212" y="80"/>
                  <a:pt x="207" y="77"/>
                  <a:pt x="201" y="73"/>
                </a:cubicBezTo>
                <a:cubicBezTo>
                  <a:pt x="196" y="70"/>
                  <a:pt x="191" y="68"/>
                  <a:pt x="186" y="66"/>
                </a:cubicBezTo>
                <a:cubicBezTo>
                  <a:pt x="185" y="66"/>
                  <a:pt x="176" y="63"/>
                  <a:pt x="176" y="61"/>
                </a:cubicBezTo>
                <a:cubicBezTo>
                  <a:pt x="175" y="60"/>
                  <a:pt x="174" y="58"/>
                  <a:pt x="174" y="57"/>
                </a:cubicBezTo>
                <a:cubicBezTo>
                  <a:pt x="174" y="56"/>
                  <a:pt x="173" y="54"/>
                  <a:pt x="173" y="53"/>
                </a:cubicBezTo>
                <a:cubicBezTo>
                  <a:pt x="173" y="52"/>
                  <a:pt x="173" y="48"/>
                  <a:pt x="174" y="47"/>
                </a:cubicBezTo>
                <a:cubicBezTo>
                  <a:pt x="174" y="46"/>
                  <a:pt x="180" y="37"/>
                  <a:pt x="180" y="36"/>
                </a:cubicBezTo>
                <a:cubicBezTo>
                  <a:pt x="181" y="36"/>
                  <a:pt x="181" y="29"/>
                  <a:pt x="181" y="27"/>
                </a:cubicBezTo>
                <a:cubicBezTo>
                  <a:pt x="181" y="23"/>
                  <a:pt x="182" y="19"/>
                  <a:pt x="180" y="15"/>
                </a:cubicBezTo>
                <a:cubicBezTo>
                  <a:pt x="178" y="11"/>
                  <a:pt x="172" y="4"/>
                  <a:pt x="169" y="3"/>
                </a:cubicBezTo>
                <a:cubicBezTo>
                  <a:pt x="168" y="2"/>
                  <a:pt x="164" y="0"/>
                  <a:pt x="162" y="0"/>
                </a:cubicBezTo>
                <a:cubicBezTo>
                  <a:pt x="161" y="1"/>
                  <a:pt x="159" y="1"/>
                  <a:pt x="157" y="2"/>
                </a:cubicBezTo>
                <a:cubicBezTo>
                  <a:pt x="150" y="2"/>
                  <a:pt x="145" y="8"/>
                  <a:pt x="141" y="14"/>
                </a:cubicBezTo>
                <a:cubicBezTo>
                  <a:pt x="138" y="19"/>
                  <a:pt x="139" y="29"/>
                  <a:pt x="141" y="35"/>
                </a:cubicBezTo>
                <a:cubicBezTo>
                  <a:pt x="142" y="36"/>
                  <a:pt x="142" y="39"/>
                  <a:pt x="142" y="39"/>
                </a:cubicBezTo>
                <a:cubicBezTo>
                  <a:pt x="143" y="40"/>
                  <a:pt x="144" y="41"/>
                  <a:pt x="144" y="41"/>
                </a:cubicBezTo>
                <a:cubicBezTo>
                  <a:pt x="144" y="41"/>
                  <a:pt x="145" y="43"/>
                  <a:pt x="145" y="44"/>
                </a:cubicBezTo>
                <a:cubicBezTo>
                  <a:pt x="145" y="45"/>
                  <a:pt x="146" y="48"/>
                  <a:pt x="146" y="49"/>
                </a:cubicBezTo>
                <a:cubicBezTo>
                  <a:pt x="147" y="50"/>
                  <a:pt x="147" y="51"/>
                  <a:pt x="147" y="53"/>
                </a:cubicBezTo>
                <a:cubicBezTo>
                  <a:pt x="147" y="54"/>
                  <a:pt x="147" y="55"/>
                  <a:pt x="146" y="56"/>
                </a:cubicBezTo>
                <a:cubicBezTo>
                  <a:pt x="145" y="56"/>
                  <a:pt x="143" y="57"/>
                  <a:pt x="142" y="58"/>
                </a:cubicBezTo>
                <a:cubicBezTo>
                  <a:pt x="141" y="59"/>
                  <a:pt x="141" y="61"/>
                  <a:pt x="140" y="62"/>
                </a:cubicBezTo>
                <a:cubicBezTo>
                  <a:pt x="135" y="69"/>
                  <a:pt x="126" y="69"/>
                  <a:pt x="119" y="73"/>
                </a:cubicBezTo>
                <a:cubicBezTo>
                  <a:pt x="109" y="78"/>
                  <a:pt x="101" y="88"/>
                  <a:pt x="96" y="98"/>
                </a:cubicBezTo>
                <a:cubicBezTo>
                  <a:pt x="94" y="101"/>
                  <a:pt x="91" y="104"/>
                  <a:pt x="89" y="105"/>
                </a:cubicBezTo>
                <a:cubicBezTo>
                  <a:pt x="88" y="106"/>
                  <a:pt x="86" y="109"/>
                  <a:pt x="85" y="111"/>
                </a:cubicBezTo>
                <a:cubicBezTo>
                  <a:pt x="84" y="112"/>
                  <a:pt x="80" y="113"/>
                  <a:pt x="78" y="114"/>
                </a:cubicBezTo>
                <a:cubicBezTo>
                  <a:pt x="77" y="115"/>
                  <a:pt x="73" y="118"/>
                  <a:pt x="73" y="119"/>
                </a:cubicBezTo>
                <a:cubicBezTo>
                  <a:pt x="72" y="121"/>
                  <a:pt x="48" y="122"/>
                  <a:pt x="46" y="123"/>
                </a:cubicBezTo>
                <a:cubicBezTo>
                  <a:pt x="45" y="124"/>
                  <a:pt x="44" y="125"/>
                  <a:pt x="43" y="125"/>
                </a:cubicBezTo>
                <a:cubicBezTo>
                  <a:pt x="42" y="124"/>
                  <a:pt x="37" y="123"/>
                  <a:pt x="37" y="123"/>
                </a:cubicBezTo>
                <a:cubicBezTo>
                  <a:pt x="37" y="123"/>
                  <a:pt x="31" y="118"/>
                  <a:pt x="30" y="118"/>
                </a:cubicBezTo>
                <a:cubicBezTo>
                  <a:pt x="30" y="118"/>
                  <a:pt x="24" y="117"/>
                  <a:pt x="24" y="117"/>
                </a:cubicBezTo>
                <a:cubicBezTo>
                  <a:pt x="24" y="117"/>
                  <a:pt x="21" y="115"/>
                  <a:pt x="20" y="115"/>
                </a:cubicBezTo>
                <a:cubicBezTo>
                  <a:pt x="20" y="115"/>
                  <a:pt x="17" y="114"/>
                  <a:pt x="16" y="113"/>
                </a:cubicBezTo>
                <a:cubicBezTo>
                  <a:pt x="15" y="113"/>
                  <a:pt x="12" y="114"/>
                  <a:pt x="12" y="114"/>
                </a:cubicBezTo>
                <a:cubicBezTo>
                  <a:pt x="12" y="114"/>
                  <a:pt x="13" y="117"/>
                  <a:pt x="14" y="118"/>
                </a:cubicBezTo>
                <a:cubicBezTo>
                  <a:pt x="14" y="118"/>
                  <a:pt x="16" y="119"/>
                  <a:pt x="17" y="120"/>
                </a:cubicBezTo>
                <a:cubicBezTo>
                  <a:pt x="18" y="120"/>
                  <a:pt x="19" y="120"/>
                  <a:pt x="20" y="121"/>
                </a:cubicBezTo>
                <a:cubicBezTo>
                  <a:pt x="21" y="121"/>
                  <a:pt x="21" y="123"/>
                  <a:pt x="21" y="124"/>
                </a:cubicBezTo>
                <a:cubicBezTo>
                  <a:pt x="21" y="124"/>
                  <a:pt x="20" y="126"/>
                  <a:pt x="19" y="126"/>
                </a:cubicBezTo>
                <a:cubicBezTo>
                  <a:pt x="17" y="126"/>
                  <a:pt x="3" y="127"/>
                  <a:pt x="3" y="127"/>
                </a:cubicBezTo>
                <a:cubicBezTo>
                  <a:pt x="2" y="127"/>
                  <a:pt x="0" y="129"/>
                  <a:pt x="0" y="129"/>
                </a:cubicBezTo>
                <a:cubicBezTo>
                  <a:pt x="0" y="130"/>
                  <a:pt x="1" y="132"/>
                  <a:pt x="1" y="132"/>
                </a:cubicBezTo>
                <a:cubicBezTo>
                  <a:pt x="2" y="133"/>
                  <a:pt x="2" y="133"/>
                  <a:pt x="2" y="133"/>
                </a:cubicBezTo>
                <a:cubicBezTo>
                  <a:pt x="2" y="133"/>
                  <a:pt x="2" y="135"/>
                  <a:pt x="2" y="136"/>
                </a:cubicBezTo>
                <a:cubicBezTo>
                  <a:pt x="3" y="136"/>
                  <a:pt x="3" y="136"/>
                  <a:pt x="4" y="136"/>
                </a:cubicBezTo>
                <a:cubicBezTo>
                  <a:pt x="4" y="137"/>
                  <a:pt x="6" y="137"/>
                  <a:pt x="7" y="137"/>
                </a:cubicBezTo>
                <a:cubicBezTo>
                  <a:pt x="7" y="137"/>
                  <a:pt x="9" y="137"/>
                  <a:pt x="9" y="138"/>
                </a:cubicBezTo>
                <a:cubicBezTo>
                  <a:pt x="8" y="138"/>
                  <a:pt x="8" y="139"/>
                  <a:pt x="9" y="139"/>
                </a:cubicBezTo>
                <a:cubicBezTo>
                  <a:pt x="10" y="140"/>
                  <a:pt x="12" y="141"/>
                  <a:pt x="12" y="141"/>
                </a:cubicBezTo>
                <a:cubicBezTo>
                  <a:pt x="13" y="141"/>
                  <a:pt x="20" y="141"/>
                  <a:pt x="22" y="140"/>
                </a:cubicBezTo>
                <a:cubicBezTo>
                  <a:pt x="23" y="140"/>
                  <a:pt x="28" y="140"/>
                  <a:pt x="29" y="140"/>
                </a:cubicBezTo>
                <a:cubicBezTo>
                  <a:pt x="31" y="140"/>
                  <a:pt x="32" y="141"/>
                  <a:pt x="33" y="141"/>
                </a:cubicBezTo>
                <a:cubicBezTo>
                  <a:pt x="33" y="141"/>
                  <a:pt x="35" y="142"/>
                  <a:pt x="36" y="142"/>
                </a:cubicBezTo>
                <a:cubicBezTo>
                  <a:pt x="37" y="142"/>
                  <a:pt x="38" y="142"/>
                  <a:pt x="40" y="143"/>
                </a:cubicBezTo>
                <a:cubicBezTo>
                  <a:pt x="42" y="144"/>
                  <a:pt x="49" y="145"/>
                  <a:pt x="52" y="145"/>
                </a:cubicBezTo>
                <a:cubicBezTo>
                  <a:pt x="54" y="146"/>
                  <a:pt x="61" y="147"/>
                  <a:pt x="63" y="146"/>
                </a:cubicBezTo>
                <a:cubicBezTo>
                  <a:pt x="65" y="145"/>
                  <a:pt x="84" y="144"/>
                  <a:pt x="84" y="144"/>
                </a:cubicBezTo>
                <a:cubicBezTo>
                  <a:pt x="84" y="144"/>
                  <a:pt x="96" y="143"/>
                  <a:pt x="99" y="142"/>
                </a:cubicBezTo>
                <a:cubicBezTo>
                  <a:pt x="102" y="140"/>
                  <a:pt x="107" y="139"/>
                  <a:pt x="109" y="136"/>
                </a:cubicBezTo>
                <a:cubicBezTo>
                  <a:pt x="111" y="134"/>
                  <a:pt x="117" y="130"/>
                  <a:pt x="119" y="128"/>
                </a:cubicBezTo>
                <a:cubicBezTo>
                  <a:pt x="121" y="126"/>
                  <a:pt x="122" y="126"/>
                  <a:pt x="123" y="127"/>
                </a:cubicBezTo>
                <a:cubicBezTo>
                  <a:pt x="123" y="127"/>
                  <a:pt x="125" y="138"/>
                  <a:pt x="124" y="139"/>
                </a:cubicBezTo>
                <a:cubicBezTo>
                  <a:pt x="124" y="141"/>
                  <a:pt x="125" y="151"/>
                  <a:pt x="125" y="153"/>
                </a:cubicBezTo>
                <a:cubicBezTo>
                  <a:pt x="125" y="154"/>
                  <a:pt x="125" y="160"/>
                  <a:pt x="125" y="161"/>
                </a:cubicBezTo>
                <a:cubicBezTo>
                  <a:pt x="126" y="162"/>
                  <a:pt x="127" y="164"/>
                  <a:pt x="128" y="165"/>
                </a:cubicBezTo>
                <a:cubicBezTo>
                  <a:pt x="128" y="166"/>
                  <a:pt x="129" y="167"/>
                  <a:pt x="129" y="169"/>
                </a:cubicBezTo>
                <a:cubicBezTo>
                  <a:pt x="129" y="171"/>
                  <a:pt x="129" y="173"/>
                  <a:pt x="128" y="174"/>
                </a:cubicBezTo>
                <a:cubicBezTo>
                  <a:pt x="128" y="176"/>
                  <a:pt x="126" y="177"/>
                  <a:pt x="126" y="180"/>
                </a:cubicBezTo>
                <a:cubicBezTo>
                  <a:pt x="121" y="198"/>
                  <a:pt x="123" y="217"/>
                  <a:pt x="123" y="235"/>
                </a:cubicBezTo>
                <a:cubicBezTo>
                  <a:pt x="124" y="237"/>
                  <a:pt x="124" y="239"/>
                  <a:pt x="124" y="241"/>
                </a:cubicBezTo>
                <a:cubicBezTo>
                  <a:pt x="125" y="252"/>
                  <a:pt x="125" y="262"/>
                  <a:pt x="126" y="273"/>
                </a:cubicBezTo>
                <a:cubicBezTo>
                  <a:pt x="127" y="280"/>
                  <a:pt x="128" y="288"/>
                  <a:pt x="128" y="295"/>
                </a:cubicBezTo>
                <a:cubicBezTo>
                  <a:pt x="128" y="304"/>
                  <a:pt x="128" y="314"/>
                  <a:pt x="129" y="324"/>
                </a:cubicBezTo>
                <a:cubicBezTo>
                  <a:pt x="129" y="328"/>
                  <a:pt x="130" y="333"/>
                  <a:pt x="131" y="338"/>
                </a:cubicBezTo>
                <a:cubicBezTo>
                  <a:pt x="131" y="341"/>
                  <a:pt x="133" y="346"/>
                  <a:pt x="133" y="349"/>
                </a:cubicBezTo>
                <a:cubicBezTo>
                  <a:pt x="133" y="350"/>
                  <a:pt x="134" y="352"/>
                  <a:pt x="134" y="354"/>
                </a:cubicBezTo>
                <a:cubicBezTo>
                  <a:pt x="135" y="355"/>
                  <a:pt x="137" y="358"/>
                  <a:pt x="137" y="359"/>
                </a:cubicBezTo>
                <a:cubicBezTo>
                  <a:pt x="137" y="361"/>
                  <a:pt x="134" y="366"/>
                  <a:pt x="134" y="368"/>
                </a:cubicBezTo>
                <a:cubicBezTo>
                  <a:pt x="133" y="370"/>
                  <a:pt x="133" y="372"/>
                  <a:pt x="133" y="374"/>
                </a:cubicBezTo>
                <a:cubicBezTo>
                  <a:pt x="134" y="375"/>
                  <a:pt x="135" y="377"/>
                  <a:pt x="135" y="378"/>
                </a:cubicBezTo>
                <a:cubicBezTo>
                  <a:pt x="134" y="379"/>
                  <a:pt x="131" y="381"/>
                  <a:pt x="131" y="382"/>
                </a:cubicBezTo>
                <a:cubicBezTo>
                  <a:pt x="130" y="382"/>
                  <a:pt x="128" y="385"/>
                  <a:pt x="126" y="388"/>
                </a:cubicBezTo>
                <a:cubicBezTo>
                  <a:pt x="124" y="390"/>
                  <a:pt x="122" y="392"/>
                  <a:pt x="119" y="393"/>
                </a:cubicBezTo>
                <a:cubicBezTo>
                  <a:pt x="116" y="394"/>
                  <a:pt x="113" y="397"/>
                  <a:pt x="112" y="397"/>
                </a:cubicBezTo>
                <a:cubicBezTo>
                  <a:pt x="112" y="398"/>
                  <a:pt x="111" y="400"/>
                  <a:pt x="111" y="401"/>
                </a:cubicBezTo>
                <a:cubicBezTo>
                  <a:pt x="110" y="403"/>
                  <a:pt x="111" y="405"/>
                  <a:pt x="112" y="406"/>
                </a:cubicBezTo>
                <a:cubicBezTo>
                  <a:pt x="113" y="407"/>
                  <a:pt x="123" y="407"/>
                  <a:pt x="124" y="407"/>
                </a:cubicBezTo>
                <a:cubicBezTo>
                  <a:pt x="125" y="407"/>
                  <a:pt x="132" y="407"/>
                  <a:pt x="134" y="406"/>
                </a:cubicBezTo>
                <a:cubicBezTo>
                  <a:pt x="136" y="405"/>
                  <a:pt x="140" y="403"/>
                  <a:pt x="141" y="402"/>
                </a:cubicBezTo>
                <a:cubicBezTo>
                  <a:pt x="143" y="400"/>
                  <a:pt x="147" y="400"/>
                  <a:pt x="148" y="400"/>
                </a:cubicBezTo>
                <a:cubicBezTo>
                  <a:pt x="149" y="399"/>
                  <a:pt x="154" y="399"/>
                  <a:pt x="156" y="399"/>
                </a:cubicBezTo>
                <a:cubicBezTo>
                  <a:pt x="157" y="398"/>
                  <a:pt x="159" y="399"/>
                  <a:pt x="160" y="397"/>
                </a:cubicBezTo>
                <a:cubicBezTo>
                  <a:pt x="161" y="395"/>
                  <a:pt x="160" y="392"/>
                  <a:pt x="160" y="390"/>
                </a:cubicBezTo>
                <a:cubicBezTo>
                  <a:pt x="159" y="389"/>
                  <a:pt x="159" y="385"/>
                  <a:pt x="159" y="383"/>
                </a:cubicBezTo>
                <a:cubicBezTo>
                  <a:pt x="160" y="381"/>
                  <a:pt x="158" y="379"/>
                  <a:pt x="160" y="376"/>
                </a:cubicBezTo>
                <a:cubicBezTo>
                  <a:pt x="164" y="369"/>
                  <a:pt x="163" y="362"/>
                  <a:pt x="163" y="355"/>
                </a:cubicBezTo>
                <a:cubicBezTo>
                  <a:pt x="162" y="349"/>
                  <a:pt x="162" y="342"/>
                  <a:pt x="161" y="336"/>
                </a:cubicBezTo>
                <a:cubicBezTo>
                  <a:pt x="161" y="336"/>
                  <a:pt x="160" y="327"/>
                  <a:pt x="160" y="325"/>
                </a:cubicBezTo>
                <a:cubicBezTo>
                  <a:pt x="160" y="317"/>
                  <a:pt x="159" y="310"/>
                  <a:pt x="160" y="302"/>
                </a:cubicBezTo>
                <a:cubicBezTo>
                  <a:pt x="160" y="295"/>
                  <a:pt x="163" y="288"/>
                  <a:pt x="163" y="281"/>
                </a:cubicBezTo>
                <a:cubicBezTo>
                  <a:pt x="164" y="275"/>
                  <a:pt x="164" y="269"/>
                  <a:pt x="165" y="264"/>
                </a:cubicBezTo>
                <a:cubicBezTo>
                  <a:pt x="165" y="262"/>
                  <a:pt x="165" y="260"/>
                  <a:pt x="165" y="259"/>
                </a:cubicBezTo>
                <a:cubicBezTo>
                  <a:pt x="165" y="258"/>
                  <a:pt x="166" y="246"/>
                  <a:pt x="165" y="245"/>
                </a:cubicBezTo>
                <a:cubicBezTo>
                  <a:pt x="165" y="244"/>
                  <a:pt x="165" y="233"/>
                  <a:pt x="165" y="23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7" y="240"/>
                  <a:pt x="169" y="257"/>
                  <a:pt x="169" y="257"/>
                </a:cubicBezTo>
                <a:cubicBezTo>
                  <a:pt x="169" y="258"/>
                  <a:pt x="173" y="283"/>
                  <a:pt x="173" y="283"/>
                </a:cubicBezTo>
                <a:cubicBezTo>
                  <a:pt x="174" y="291"/>
                  <a:pt x="175" y="299"/>
                  <a:pt x="175" y="308"/>
                </a:cubicBezTo>
                <a:cubicBezTo>
                  <a:pt x="176" y="319"/>
                  <a:pt x="178" y="329"/>
                  <a:pt x="181" y="340"/>
                </a:cubicBezTo>
                <a:cubicBezTo>
                  <a:pt x="183" y="349"/>
                  <a:pt x="184" y="360"/>
                  <a:pt x="188" y="369"/>
                </a:cubicBezTo>
                <a:cubicBezTo>
                  <a:pt x="189" y="371"/>
                  <a:pt x="191" y="379"/>
                  <a:pt x="191" y="380"/>
                </a:cubicBezTo>
                <a:cubicBezTo>
                  <a:pt x="191" y="381"/>
                  <a:pt x="191" y="387"/>
                  <a:pt x="192" y="388"/>
                </a:cubicBezTo>
                <a:cubicBezTo>
                  <a:pt x="192" y="389"/>
                  <a:pt x="193" y="391"/>
                  <a:pt x="193" y="392"/>
                </a:cubicBezTo>
                <a:cubicBezTo>
                  <a:pt x="193" y="393"/>
                  <a:pt x="192" y="396"/>
                  <a:pt x="192" y="397"/>
                </a:cubicBezTo>
                <a:cubicBezTo>
                  <a:pt x="192" y="398"/>
                  <a:pt x="192" y="401"/>
                  <a:pt x="192" y="402"/>
                </a:cubicBezTo>
                <a:cubicBezTo>
                  <a:pt x="192" y="403"/>
                  <a:pt x="196" y="404"/>
                  <a:pt x="196" y="404"/>
                </a:cubicBezTo>
                <a:cubicBezTo>
                  <a:pt x="196" y="404"/>
                  <a:pt x="202" y="404"/>
                  <a:pt x="203" y="404"/>
                </a:cubicBezTo>
                <a:cubicBezTo>
                  <a:pt x="204" y="405"/>
                  <a:pt x="208" y="404"/>
                  <a:pt x="209" y="404"/>
                </a:cubicBezTo>
                <a:cubicBezTo>
                  <a:pt x="210" y="404"/>
                  <a:pt x="213" y="403"/>
                  <a:pt x="214" y="404"/>
                </a:cubicBezTo>
                <a:cubicBezTo>
                  <a:pt x="214" y="404"/>
                  <a:pt x="218" y="407"/>
                  <a:pt x="218" y="407"/>
                </a:cubicBezTo>
                <a:cubicBezTo>
                  <a:pt x="219" y="408"/>
                  <a:pt x="227" y="410"/>
                  <a:pt x="229" y="410"/>
                </a:cubicBezTo>
                <a:cubicBezTo>
                  <a:pt x="230" y="410"/>
                  <a:pt x="237" y="411"/>
                  <a:pt x="237" y="411"/>
                </a:cubicBezTo>
                <a:cubicBezTo>
                  <a:pt x="237" y="411"/>
                  <a:pt x="246" y="410"/>
                  <a:pt x="247" y="410"/>
                </a:cubicBezTo>
                <a:cubicBezTo>
                  <a:pt x="250" y="409"/>
                  <a:pt x="253" y="409"/>
                  <a:pt x="253" y="406"/>
                </a:cubicBezTo>
                <a:cubicBezTo>
                  <a:pt x="253" y="402"/>
                  <a:pt x="250" y="399"/>
                  <a:pt x="248" y="398"/>
                </a:cubicBezTo>
                <a:cubicBezTo>
                  <a:pt x="245" y="397"/>
                  <a:pt x="242" y="397"/>
                  <a:pt x="240" y="395"/>
                </a:cubicBezTo>
                <a:cubicBezTo>
                  <a:pt x="239" y="395"/>
                  <a:pt x="235" y="393"/>
                  <a:pt x="234" y="392"/>
                </a:cubicBezTo>
                <a:cubicBezTo>
                  <a:pt x="233" y="391"/>
                  <a:pt x="225" y="384"/>
                  <a:pt x="224" y="383"/>
                </a:cubicBezTo>
                <a:cubicBezTo>
                  <a:pt x="224" y="383"/>
                  <a:pt x="222" y="379"/>
                  <a:pt x="222" y="378"/>
                </a:cubicBezTo>
                <a:cubicBezTo>
                  <a:pt x="223" y="378"/>
                  <a:pt x="221" y="374"/>
                  <a:pt x="221" y="373"/>
                </a:cubicBezTo>
                <a:cubicBezTo>
                  <a:pt x="221" y="372"/>
                  <a:pt x="221" y="368"/>
                  <a:pt x="219" y="367"/>
                </a:cubicBezTo>
                <a:cubicBezTo>
                  <a:pt x="218" y="366"/>
                  <a:pt x="215" y="364"/>
                  <a:pt x="215" y="362"/>
                </a:cubicBezTo>
                <a:cubicBezTo>
                  <a:pt x="215" y="361"/>
                  <a:pt x="217" y="325"/>
                  <a:pt x="217" y="325"/>
                </a:cubicBezTo>
                <a:cubicBezTo>
                  <a:pt x="218" y="305"/>
                  <a:pt x="217" y="285"/>
                  <a:pt x="215" y="265"/>
                </a:cubicBezTo>
                <a:cubicBezTo>
                  <a:pt x="214" y="259"/>
                  <a:pt x="214" y="253"/>
                  <a:pt x="213" y="248"/>
                </a:cubicBezTo>
                <a:cubicBezTo>
                  <a:pt x="210" y="238"/>
                  <a:pt x="209" y="229"/>
                  <a:pt x="207" y="2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 bldLvl="0" animBg="1"/>
      <p:bldP spid="8" grpId="0" bldLvl="0" animBg="1"/>
      <p:bldP spid="9" grpId="0"/>
      <p:bldP spid="11" grpId="0"/>
      <p:bldP spid="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331131" y="315837"/>
            <a:ext cx="556069" cy="471563"/>
          </a:xfrm>
        </p:spPr>
        <p:txBody>
          <a:bodyPr/>
          <a:lstStyle/>
          <a:p>
            <a:fld id="{5DE872C3-2ED1-43FB-B3C4-BA6F078D7CD3}" type="slidenum">
              <a:rPr lang="en-US" sz="2400" smtClean="0"/>
            </a:fld>
            <a:endParaRPr lang="en-US" sz="2400" dirty="0"/>
          </a:p>
        </p:txBody>
      </p:sp>
      <p:sp>
        <p:nvSpPr>
          <p:cNvPr id="13" name="TextBox 14"/>
          <p:cNvSpPr txBox="1"/>
          <p:nvPr/>
        </p:nvSpPr>
        <p:spPr>
          <a:xfrm>
            <a:off x="5400040" y="1286087"/>
            <a:ext cx="5632027" cy="37230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57175" indent="-257175">
              <a:lnSpc>
                <a:spcPct val="123000"/>
              </a:lnSpc>
            </a:pP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Driving question: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23000"/>
              </a:lnSpc>
            </a:pP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should I budget my money?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23000"/>
              </a:lnSpc>
            </a:pP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23000"/>
              </a:lnSpc>
            </a:pP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Assignment: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3000"/>
              </a:lnSpc>
            </a:pP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In the end of 2020, what do you expect your Alipay annual account statement will be like? Draw it and share it on Unipus!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2" descr="D:\cecy\PPT template download\PPT管理软件\picture for PPT\布衣公子 Low Poly 分享\布衣公子 Low Poly 分享\Low Poly背景图片\蓝色01.jpg"/>
          <p:cNvPicPr>
            <a:picLocks noChangeAspect="1" noChangeArrowheads="1"/>
          </p:cNvPicPr>
          <p:nvPr/>
        </p:nvPicPr>
        <p:blipFill>
          <a:blip r:embed="rId1" cstate="print"/>
          <a:srcRect t="72222"/>
          <a:stretch>
            <a:fillRect/>
          </a:stretch>
        </p:blipFill>
        <p:spPr bwMode="auto">
          <a:xfrm>
            <a:off x="0" y="4978400"/>
            <a:ext cx="12192000" cy="1905000"/>
          </a:xfrm>
          <a:prstGeom prst="rect">
            <a:avLst/>
          </a:prstGeom>
          <a:noFill/>
        </p:spPr>
      </p:pic>
      <p:pic>
        <p:nvPicPr>
          <p:cNvPr id="16" name="Picture 2" descr="D:\cecy\PPT template download\演界网下载素材\图片素材-cecy\苹果产品png图片加高光渐变\苹果产品png图片加高光渐变\iPad竖.png"/>
          <p:cNvPicPr>
            <a:picLocks noChangeAspect="1" noChangeArrowheads="1"/>
          </p:cNvPicPr>
          <p:nvPr/>
        </p:nvPicPr>
        <p:blipFill>
          <a:blip r:embed="rId2" cstate="print"/>
          <a:srcRect l="26596" r="28723"/>
          <a:stretch>
            <a:fillRect/>
          </a:stretch>
        </p:blipFill>
        <p:spPr bwMode="auto">
          <a:xfrm>
            <a:off x="1065107" y="670560"/>
            <a:ext cx="3175639" cy="4953000"/>
          </a:xfrm>
          <a:prstGeom prst="rect">
            <a:avLst/>
          </a:prstGeom>
          <a:noFill/>
          <a:effectLst>
            <a:outerShdw blurRad="50800" dist="38100" dir="240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D:\cecy\PPT template download\PPT管理软件\picture for PPT\04-金融\xpic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613" y="1103207"/>
            <a:ext cx="2519680" cy="3779520"/>
          </a:xfrm>
          <a:prstGeom prst="rect">
            <a:avLst/>
          </a:prstGeom>
          <a:noFill/>
        </p:spPr>
      </p:pic>
      <p:grpSp>
        <p:nvGrpSpPr>
          <p:cNvPr id="29" name="组合 31"/>
          <p:cNvGrpSpPr/>
          <p:nvPr/>
        </p:nvGrpSpPr>
        <p:grpSpPr>
          <a:xfrm>
            <a:off x="4389967" y="1475740"/>
            <a:ext cx="667980" cy="960879"/>
            <a:chOff x="10885488" y="4680037"/>
            <a:chExt cx="503238" cy="723900"/>
          </a:xfrm>
          <a:solidFill>
            <a:schemeClr val="accent5"/>
          </a:solidFill>
        </p:grpSpPr>
        <p:sp>
          <p:nvSpPr>
            <p:cNvPr id="30" name="Freeform 87"/>
            <p:cNvSpPr/>
            <p:nvPr/>
          </p:nvSpPr>
          <p:spPr bwMode="auto">
            <a:xfrm>
              <a:off x="11071226" y="4680037"/>
              <a:ext cx="317500" cy="303212"/>
            </a:xfrm>
            <a:custGeom>
              <a:avLst/>
              <a:gdLst>
                <a:gd name="T0" fmla="*/ 179 w 200"/>
                <a:gd name="T1" fmla="*/ 145 h 191"/>
                <a:gd name="T2" fmla="*/ 157 w 200"/>
                <a:gd name="T3" fmla="*/ 145 h 191"/>
                <a:gd name="T4" fmla="*/ 175 w 200"/>
                <a:gd name="T5" fmla="*/ 160 h 191"/>
                <a:gd name="T6" fmla="*/ 31 w 200"/>
                <a:gd name="T7" fmla="*/ 160 h 191"/>
                <a:gd name="T8" fmla="*/ 31 w 200"/>
                <a:gd name="T9" fmla="*/ 24 h 191"/>
                <a:gd name="T10" fmla="*/ 46 w 200"/>
                <a:gd name="T11" fmla="*/ 43 h 191"/>
                <a:gd name="T12" fmla="*/ 46 w 200"/>
                <a:gd name="T13" fmla="*/ 21 h 191"/>
                <a:gd name="T14" fmla="*/ 24 w 200"/>
                <a:gd name="T15" fmla="*/ 0 h 191"/>
                <a:gd name="T16" fmla="*/ 0 w 200"/>
                <a:gd name="T17" fmla="*/ 21 h 191"/>
                <a:gd name="T18" fmla="*/ 0 w 200"/>
                <a:gd name="T19" fmla="*/ 43 h 191"/>
                <a:gd name="T20" fmla="*/ 18 w 200"/>
                <a:gd name="T21" fmla="*/ 24 h 191"/>
                <a:gd name="T22" fmla="*/ 18 w 200"/>
                <a:gd name="T23" fmla="*/ 175 h 191"/>
                <a:gd name="T24" fmla="*/ 175 w 200"/>
                <a:gd name="T25" fmla="*/ 175 h 191"/>
                <a:gd name="T26" fmla="*/ 157 w 200"/>
                <a:gd name="T27" fmla="*/ 191 h 191"/>
                <a:gd name="T28" fmla="*/ 179 w 200"/>
                <a:gd name="T29" fmla="*/ 191 h 191"/>
                <a:gd name="T30" fmla="*/ 200 w 200"/>
                <a:gd name="T31" fmla="*/ 166 h 191"/>
                <a:gd name="T32" fmla="*/ 179 w 200"/>
                <a:gd name="T33" fmla="*/ 14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91">
                  <a:moveTo>
                    <a:pt x="179" y="145"/>
                  </a:moveTo>
                  <a:lnTo>
                    <a:pt x="157" y="145"/>
                  </a:lnTo>
                  <a:lnTo>
                    <a:pt x="175" y="160"/>
                  </a:lnTo>
                  <a:lnTo>
                    <a:pt x="31" y="160"/>
                  </a:lnTo>
                  <a:lnTo>
                    <a:pt x="31" y="24"/>
                  </a:lnTo>
                  <a:lnTo>
                    <a:pt x="46" y="43"/>
                  </a:lnTo>
                  <a:lnTo>
                    <a:pt x="46" y="21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8" y="24"/>
                  </a:lnTo>
                  <a:lnTo>
                    <a:pt x="18" y="175"/>
                  </a:lnTo>
                  <a:lnTo>
                    <a:pt x="175" y="175"/>
                  </a:lnTo>
                  <a:lnTo>
                    <a:pt x="157" y="191"/>
                  </a:lnTo>
                  <a:lnTo>
                    <a:pt x="179" y="191"/>
                  </a:lnTo>
                  <a:lnTo>
                    <a:pt x="200" y="166"/>
                  </a:lnTo>
                  <a:lnTo>
                    <a:pt x="179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88"/>
            <p:cNvSpPr/>
            <p:nvPr/>
          </p:nvSpPr>
          <p:spPr bwMode="auto">
            <a:xfrm>
              <a:off x="11134726" y="4699087"/>
              <a:ext cx="204788" cy="220662"/>
            </a:xfrm>
            <a:custGeom>
              <a:avLst/>
              <a:gdLst>
                <a:gd name="T0" fmla="*/ 0 w 129"/>
                <a:gd name="T1" fmla="*/ 93 h 139"/>
                <a:gd name="T2" fmla="*/ 37 w 129"/>
                <a:gd name="T3" fmla="*/ 59 h 139"/>
                <a:gd name="T4" fmla="*/ 46 w 129"/>
                <a:gd name="T5" fmla="*/ 68 h 139"/>
                <a:gd name="T6" fmla="*/ 0 w 129"/>
                <a:gd name="T7" fmla="*/ 108 h 139"/>
                <a:gd name="T8" fmla="*/ 0 w 129"/>
                <a:gd name="T9" fmla="*/ 117 h 139"/>
                <a:gd name="T10" fmla="*/ 52 w 129"/>
                <a:gd name="T11" fmla="*/ 71 h 139"/>
                <a:gd name="T12" fmla="*/ 58 w 129"/>
                <a:gd name="T13" fmla="*/ 77 h 139"/>
                <a:gd name="T14" fmla="*/ 0 w 129"/>
                <a:gd name="T15" fmla="*/ 133 h 139"/>
                <a:gd name="T16" fmla="*/ 0 w 129"/>
                <a:gd name="T17" fmla="*/ 139 h 139"/>
                <a:gd name="T18" fmla="*/ 3 w 129"/>
                <a:gd name="T19" fmla="*/ 139 h 139"/>
                <a:gd name="T20" fmla="*/ 129 w 129"/>
                <a:gd name="T21" fmla="*/ 22 h 139"/>
                <a:gd name="T22" fmla="*/ 129 w 129"/>
                <a:gd name="T23" fmla="*/ 0 h 139"/>
                <a:gd name="T24" fmla="*/ 65 w 129"/>
                <a:gd name="T25" fmla="*/ 65 h 139"/>
                <a:gd name="T26" fmla="*/ 37 w 129"/>
                <a:gd name="T27" fmla="*/ 43 h 139"/>
                <a:gd name="T28" fmla="*/ 0 w 129"/>
                <a:gd name="T29" fmla="*/ 74 h 139"/>
                <a:gd name="T30" fmla="*/ 0 w 129"/>
                <a:gd name="T31" fmla="*/ 9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39">
                  <a:moveTo>
                    <a:pt x="0" y="93"/>
                  </a:moveTo>
                  <a:lnTo>
                    <a:pt x="37" y="59"/>
                  </a:lnTo>
                  <a:lnTo>
                    <a:pt x="46" y="68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52" y="71"/>
                  </a:lnTo>
                  <a:lnTo>
                    <a:pt x="58" y="77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129" y="22"/>
                  </a:lnTo>
                  <a:lnTo>
                    <a:pt x="129" y="0"/>
                  </a:lnTo>
                  <a:lnTo>
                    <a:pt x="65" y="65"/>
                  </a:lnTo>
                  <a:lnTo>
                    <a:pt x="37" y="43"/>
                  </a:lnTo>
                  <a:lnTo>
                    <a:pt x="0" y="74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89"/>
            <p:cNvSpPr/>
            <p:nvPr/>
          </p:nvSpPr>
          <p:spPr bwMode="auto">
            <a:xfrm>
              <a:off x="11163301" y="4753062"/>
              <a:ext cx="176213" cy="166687"/>
            </a:xfrm>
            <a:custGeom>
              <a:avLst/>
              <a:gdLst>
                <a:gd name="T0" fmla="*/ 111 w 111"/>
                <a:gd name="T1" fmla="*/ 0 h 105"/>
                <a:gd name="T2" fmla="*/ 0 w 111"/>
                <a:gd name="T3" fmla="*/ 105 h 105"/>
                <a:gd name="T4" fmla="*/ 10 w 111"/>
                <a:gd name="T5" fmla="*/ 105 h 105"/>
                <a:gd name="T6" fmla="*/ 111 w 111"/>
                <a:gd name="T7" fmla="*/ 9 h 105"/>
                <a:gd name="T8" fmla="*/ 111 w 111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5">
                  <a:moveTo>
                    <a:pt x="111" y="0"/>
                  </a:moveTo>
                  <a:lnTo>
                    <a:pt x="0" y="105"/>
                  </a:lnTo>
                  <a:lnTo>
                    <a:pt x="10" y="105"/>
                  </a:lnTo>
                  <a:lnTo>
                    <a:pt x="111" y="9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90"/>
            <p:cNvSpPr/>
            <p:nvPr/>
          </p:nvSpPr>
          <p:spPr bwMode="auto">
            <a:xfrm>
              <a:off x="11202988" y="4792749"/>
              <a:ext cx="136525" cy="127000"/>
            </a:xfrm>
            <a:custGeom>
              <a:avLst/>
              <a:gdLst>
                <a:gd name="T0" fmla="*/ 86 w 86"/>
                <a:gd name="T1" fmla="*/ 0 h 80"/>
                <a:gd name="T2" fmla="*/ 0 w 86"/>
                <a:gd name="T3" fmla="*/ 80 h 80"/>
                <a:gd name="T4" fmla="*/ 9 w 86"/>
                <a:gd name="T5" fmla="*/ 80 h 80"/>
                <a:gd name="T6" fmla="*/ 86 w 86"/>
                <a:gd name="T7" fmla="*/ 9 h 80"/>
                <a:gd name="T8" fmla="*/ 86 w 8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0">
                  <a:moveTo>
                    <a:pt x="86" y="0"/>
                  </a:moveTo>
                  <a:lnTo>
                    <a:pt x="0" y="80"/>
                  </a:lnTo>
                  <a:lnTo>
                    <a:pt x="9" y="80"/>
                  </a:lnTo>
                  <a:lnTo>
                    <a:pt x="86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91"/>
            <p:cNvSpPr/>
            <p:nvPr/>
          </p:nvSpPr>
          <p:spPr bwMode="auto">
            <a:xfrm>
              <a:off x="11242676" y="4826087"/>
              <a:ext cx="96838" cy="93662"/>
            </a:xfrm>
            <a:custGeom>
              <a:avLst/>
              <a:gdLst>
                <a:gd name="T0" fmla="*/ 61 w 61"/>
                <a:gd name="T1" fmla="*/ 0 h 59"/>
                <a:gd name="T2" fmla="*/ 0 w 61"/>
                <a:gd name="T3" fmla="*/ 59 h 59"/>
                <a:gd name="T4" fmla="*/ 9 w 61"/>
                <a:gd name="T5" fmla="*/ 59 h 59"/>
                <a:gd name="T6" fmla="*/ 61 w 61"/>
                <a:gd name="T7" fmla="*/ 13 h 59"/>
                <a:gd name="T8" fmla="*/ 61 w 6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9">
                  <a:moveTo>
                    <a:pt x="61" y="0"/>
                  </a:moveTo>
                  <a:lnTo>
                    <a:pt x="0" y="59"/>
                  </a:lnTo>
                  <a:lnTo>
                    <a:pt x="9" y="59"/>
                  </a:lnTo>
                  <a:lnTo>
                    <a:pt x="61" y="13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11280776" y="4865774"/>
              <a:ext cx="58738" cy="53975"/>
            </a:xfrm>
            <a:custGeom>
              <a:avLst/>
              <a:gdLst>
                <a:gd name="T0" fmla="*/ 37 w 37"/>
                <a:gd name="T1" fmla="*/ 9 h 34"/>
                <a:gd name="T2" fmla="*/ 37 w 37"/>
                <a:gd name="T3" fmla="*/ 0 h 34"/>
                <a:gd name="T4" fmla="*/ 0 w 37"/>
                <a:gd name="T5" fmla="*/ 34 h 34"/>
                <a:gd name="T6" fmla="*/ 10 w 37"/>
                <a:gd name="T7" fmla="*/ 34 h 34"/>
                <a:gd name="T8" fmla="*/ 37 w 37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37" y="9"/>
                  </a:moveTo>
                  <a:lnTo>
                    <a:pt x="37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Oval 93"/>
            <p:cNvSpPr>
              <a:spLocks noChangeArrowheads="1"/>
            </p:cNvSpPr>
            <p:nvPr/>
          </p:nvSpPr>
          <p:spPr bwMode="auto">
            <a:xfrm>
              <a:off x="10939463" y="4856249"/>
              <a:ext cx="117475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10885488" y="4997537"/>
              <a:ext cx="336550" cy="406400"/>
            </a:xfrm>
            <a:custGeom>
              <a:avLst/>
              <a:gdLst>
                <a:gd name="T0" fmla="*/ 69 w 69"/>
                <a:gd name="T1" fmla="*/ 7 h 83"/>
                <a:gd name="T2" fmla="*/ 61 w 69"/>
                <a:gd name="T3" fmla="*/ 0 h 83"/>
                <a:gd name="T4" fmla="*/ 33 w 69"/>
                <a:gd name="T5" fmla="*/ 0 h 83"/>
                <a:gd name="T6" fmla="*/ 23 w 69"/>
                <a:gd name="T7" fmla="*/ 9 h 83"/>
                <a:gd name="T8" fmla="*/ 23 w 69"/>
                <a:gd name="T9" fmla="*/ 10 h 83"/>
                <a:gd name="T10" fmla="*/ 13 w 69"/>
                <a:gd name="T11" fmla="*/ 0 h 83"/>
                <a:gd name="T12" fmla="*/ 10 w 69"/>
                <a:gd name="T13" fmla="*/ 0 h 83"/>
                <a:gd name="T14" fmla="*/ 0 w 69"/>
                <a:gd name="T15" fmla="*/ 9 h 83"/>
                <a:gd name="T16" fmla="*/ 0 w 69"/>
                <a:gd name="T17" fmla="*/ 30 h 83"/>
                <a:gd name="T18" fmla="*/ 10 w 69"/>
                <a:gd name="T19" fmla="*/ 40 h 83"/>
                <a:gd name="T20" fmla="*/ 10 w 69"/>
                <a:gd name="T21" fmla="*/ 40 h 83"/>
                <a:gd name="T22" fmla="*/ 9 w 69"/>
                <a:gd name="T23" fmla="*/ 42 h 83"/>
                <a:gd name="T24" fmla="*/ 9 w 69"/>
                <a:gd name="T25" fmla="*/ 76 h 83"/>
                <a:gd name="T26" fmla="*/ 16 w 69"/>
                <a:gd name="T27" fmla="*/ 83 h 83"/>
                <a:gd name="T28" fmla="*/ 23 w 69"/>
                <a:gd name="T29" fmla="*/ 76 h 83"/>
                <a:gd name="T30" fmla="*/ 30 w 69"/>
                <a:gd name="T31" fmla="*/ 83 h 83"/>
                <a:gd name="T32" fmla="*/ 37 w 69"/>
                <a:gd name="T33" fmla="*/ 76 h 83"/>
                <a:gd name="T34" fmla="*/ 37 w 69"/>
                <a:gd name="T35" fmla="*/ 13 h 83"/>
                <a:gd name="T36" fmla="*/ 61 w 69"/>
                <a:gd name="T37" fmla="*/ 13 h 83"/>
                <a:gd name="T38" fmla="*/ 69 w 69"/>
                <a:gd name="T39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3">
                  <a:moveTo>
                    <a:pt x="69" y="7"/>
                  </a:moveTo>
                  <a:cubicBezTo>
                    <a:pt x="69" y="2"/>
                    <a:pt x="65" y="0"/>
                    <a:pt x="61" y="0"/>
                  </a:cubicBezTo>
                  <a:cubicBezTo>
                    <a:pt x="57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4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0"/>
                    <a:pt x="12" y="83"/>
                    <a:pt x="16" y="83"/>
                  </a:cubicBezTo>
                  <a:cubicBezTo>
                    <a:pt x="20" y="83"/>
                    <a:pt x="23" y="80"/>
                    <a:pt x="23" y="76"/>
                  </a:cubicBezTo>
                  <a:cubicBezTo>
                    <a:pt x="23" y="80"/>
                    <a:pt x="26" y="83"/>
                    <a:pt x="30" y="83"/>
                  </a:cubicBezTo>
                  <a:cubicBezTo>
                    <a:pt x="34" y="83"/>
                    <a:pt x="37" y="80"/>
                    <a:pt x="37" y="7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8" y="13"/>
                    <a:pt x="61" y="13"/>
                  </a:cubicBezTo>
                  <a:cubicBezTo>
                    <a:pt x="64" y="13"/>
                    <a:pt x="69" y="12"/>
                    <a:pt x="6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1" name="文本框 2"/>
          <p:cNvSpPr txBox="1"/>
          <p:nvPr/>
        </p:nvSpPr>
        <p:spPr>
          <a:xfrm>
            <a:off x="330601" y="88900"/>
            <a:ext cx="4506440" cy="5822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altLang="zh-CN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Reflection</a:t>
            </a:r>
            <a:endParaRPr lang="en-US" altLang="zh-CN" sz="32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1686775"/>
            <a:ext cx="12192000" cy="3519054"/>
            <a:chOff x="0" y="1713701"/>
            <a:chExt cx="12192000" cy="3519054"/>
          </a:xfrm>
        </p:grpSpPr>
        <p:sp>
          <p:nvSpPr>
            <p:cNvPr id="2" name="矩形 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1" cstate="print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42" y="526912"/>
            <a:ext cx="3069953" cy="3029559"/>
          </a:xfrm>
          <a:prstGeom prst="rect">
            <a:avLst/>
          </a:prstGeom>
        </p:spPr>
      </p:pic>
      <p:sp>
        <p:nvSpPr>
          <p:cNvPr id="6" name="TextBox 37"/>
          <p:cNvSpPr txBox="1"/>
          <p:nvPr/>
        </p:nvSpPr>
        <p:spPr>
          <a:xfrm>
            <a:off x="3434065" y="3611708"/>
            <a:ext cx="7177547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Teaching Context</a:t>
            </a:r>
            <a:endParaRPr lang="zh-CN" altLang="en-US" sz="4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>
          <a:xfrm>
            <a:off x="1192479" y="292682"/>
            <a:ext cx="5082444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Teaching Context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54" name="Group 4"/>
          <p:cNvGrpSpPr>
            <a:grpSpLocks noChangeAspect="1"/>
          </p:cNvGrpSpPr>
          <p:nvPr/>
        </p:nvGrpSpPr>
        <p:grpSpPr bwMode="auto">
          <a:xfrm>
            <a:off x="4747172" y="1407733"/>
            <a:ext cx="2576513" cy="3009900"/>
            <a:chOff x="3082" y="1214"/>
            <a:chExt cx="1623" cy="1896"/>
          </a:xfrm>
          <a:solidFill>
            <a:srgbClr val="005188"/>
          </a:solidFill>
        </p:grpSpPr>
        <p:grpSp>
          <p:nvGrpSpPr>
            <p:cNvPr id="55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  <a:grpFill/>
          </p:grpSpPr>
          <p:sp>
            <p:nvSpPr>
              <p:cNvPr id="303" name="chenying0907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chenying0907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chenying0907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chenying0907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chenying0907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chenying0907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chenying0907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chenying0907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chenying0907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chenying0907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chenying0907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chenying0907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chenying0907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chenying0907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chenying0907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chenying0907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chenying0907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chenying0907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chenying0907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chenying0907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chenying0907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chenying0907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chenying0907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chenying0907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chenying0907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chenying0907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chenying0907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chenying0907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chenying0907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chenying0907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chenying0907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chenying0907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chenying0907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chenying0907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chenying0907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chenying0907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chenying0907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chenying0907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chenying0907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chenying0907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chenying0907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chenying0907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chenying0907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chenying0907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chenying0907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chenying0907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chenying0907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chenying0907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chenying0907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chenying0907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chenying0907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chenying0907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chenying0907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chenying0907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chenying0907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chenying0907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chenying0907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chenying0907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chenying0907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chenying0907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chenying0907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chenying0907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chenying0907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chenying0907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chenying0907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chenying0907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chenying0907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chenying0907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chenying0907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chenying0907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chenying0907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chenying0907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chenying0907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chenying0907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chenying0907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chenying0907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chenying0907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chenying0907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chenying0907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chenying0907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chenying0907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chenying0907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chenying0907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chenying0907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chenying0907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chenying0907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chenying0907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chenying0907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chenying0907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chenying0907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chenying0907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chenying0907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chenying0907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chenying0907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chenying0907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chenying0907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chenying0907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chenying0907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chenying0907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chenying0907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chenying0907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chenying0907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chenying0907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chenying0907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chenying0907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chenying0907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chenying0907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chenying0907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chenying0907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chenying0907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chenying0907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chenying0907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chenying0907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chenying0907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chenying0907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chenying0907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chenying0907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chenying0907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chenying0907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chenying0907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chenying0907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chenying0907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chenying0907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chenying0907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chenying0907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chenying0907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chenying0907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chenying0907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chenying0907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chenying0907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chenying0907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chenying0907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chenying0907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chenying0907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chenying0907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chenying0907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chenying0907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chenying0907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chenying0907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chenying0907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chenying0907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chenying0907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chenying0907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chenying0907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chenying0907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chenying0907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chenying0907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chenying0907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chenying0907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chenying0907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chenying0907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chenying0907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chenying0907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chenying0907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chenying0907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chenying0907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chenying0907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chenying0907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chenying0907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chenying0907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chenying0907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chenying0907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chenying0907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chenying0907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chenying0907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chenying0907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chenying0907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chenying0907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chenying0907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chenying0907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chenying0907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chenying0907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chenying0907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chenying0907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chenying0907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chenying0907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chenying0907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chenying0907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chenying0907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chenying0907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chenying0907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chenying0907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chenying0907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chenying0907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chenying0907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chenying0907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chenying0907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chenying0907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chenying0907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chenying0907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chenying0907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chenying0907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chenying0907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chenying0907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chenying0907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chenying0907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6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  <a:grpFill/>
          </p:grpSpPr>
          <p:sp>
            <p:nvSpPr>
              <p:cNvPr id="103" name="chenying0907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chenying0907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chenying0907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chenying0907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chenying0907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chenying0907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chenying0907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chenying0907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chenying0907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chenying0907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chenying0907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chenying0907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chenying0907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chenying0907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chenying0907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chenying0907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chenying0907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chenying0907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chenying0907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chenying0907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chenying0907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chenying0907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chenying0907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chenying0907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chenying0907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chenying0907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chenying0907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chenying0907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chenying0907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chenying0907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chenying0907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chenying0907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chenying0907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chenying0907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chenying0907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chenying0907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chenying0907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chenying0907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chenying0907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chenying0907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chenying0907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chenying0907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chenying0907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chenying0907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chenying0907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chenying0907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chenying0907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chenying0907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chenying0907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chenying0907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chenying0907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chenying0907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chenying0907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chenying0907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chenying0907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chenying0907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chenying0907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chenying0907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chenying0907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chenying0907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chenying0907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chenying0907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chenying0907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chenying0907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chenying0907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chenying0907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chenying0907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chenying0907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chenying0907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chenying0907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chenying0907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chenying0907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chenying0907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chenying0907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chenying0907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chenying0907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chenying0907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chenying0907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chenying0907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chenying0907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chenying0907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chenying0907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chenying0907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chenying0907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chenying0907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chenying0907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chenying0907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chenying0907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chenying0907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chenying0907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chenying0907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chenying0907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chenying0907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chenying0907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chenying0907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chenying0907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chenying0907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chenying0907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chenying0907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chenying0907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chenying0907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chenying0907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chenying0907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chenying0907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chenying0907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chenying0907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chenying0907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chenying0907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chenying0907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chenying0907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chenying0907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chenying0907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chenying0907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chenying0907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chenying0907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chenying0907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chenying0907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chenying0907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chenying0907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chenying0907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chenying0907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chenying0907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chenying0907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chenying0907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chenying0907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chenying0907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chenying0907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chenying0907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chenying0907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chenying0907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chenying0907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chenying0907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chenying0907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chenying0907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chenying0907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chenying0907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chenying0907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chenying0907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chenying0907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chenying0907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chenying0907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chenying0907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chenying0907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chenying0907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chenying0907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chenying0907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chenying0907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chenying0907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chenying0907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chenying0907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chenying0907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chenying0907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chenying0907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chenying0907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chenying0907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chenying0907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chenying0907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chenying0907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chenying0907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chenying0907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chenying0907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chenying0907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chenying0907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chenying0907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chenying0907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chenying0907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chenying0907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chenying0907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chenying0907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chenying0907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chenying0907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chenying0907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chenying0907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chenying0907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chenying0907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chenying0907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chenying0907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chenying0907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chenying0907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chenying0907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chenying0907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chenying0907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chenying0907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chenying0907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chenying0907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chenying0907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chenying0907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chenying0907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chenying0907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chenying0907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chenying0907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chenying0907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chenying0907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chenying0907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chenying0907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chenying0907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chenying0907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chenying0907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chenying0907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chenying0907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chenying0907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chenying0907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chenying0907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chenying0907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chenying0907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chenying0907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chenying0907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chenying0907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chenying0907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chenying0907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chenying0907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chenying0907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chenying0907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chenying0907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chenying0907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chenying0907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chenying0907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chenying0907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chenying0907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chenying0907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chenying0907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chenying0907 2"/>
          <p:cNvGrpSpPr/>
          <p:nvPr/>
        </p:nvGrpSpPr>
        <p:grpSpPr>
          <a:xfrm>
            <a:off x="1022963" y="2263214"/>
            <a:ext cx="2579845" cy="955403"/>
            <a:chOff x="1022963" y="2263214"/>
            <a:chExt cx="2579845" cy="955403"/>
          </a:xfrm>
        </p:grpSpPr>
        <p:sp>
          <p:nvSpPr>
            <p:cNvPr id="503" name="Rectangle 47"/>
            <p:cNvSpPr/>
            <p:nvPr/>
          </p:nvSpPr>
          <p:spPr>
            <a:xfrm>
              <a:off x="1625137" y="2263214"/>
              <a:ext cx="1849545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zh-CN" sz="2000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Arial" panose="020B0604020202020204" pitchFamily="34" charset="0"/>
                </a:rPr>
                <a:t>Our University</a:t>
              </a:r>
              <a:endParaRPr lang="en-US" sz="2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4" name="文本框 7"/>
            <p:cNvSpPr txBox="1">
              <a:spLocks noChangeArrowheads="1"/>
            </p:cNvSpPr>
            <p:nvPr/>
          </p:nvSpPr>
          <p:spPr bwMode="auto">
            <a:xfrm>
              <a:off x="1022963" y="2695397"/>
              <a:ext cx="25798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Normal university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" name="chenying0907 5"/>
          <p:cNvGrpSpPr/>
          <p:nvPr/>
        </p:nvGrpSpPr>
        <p:grpSpPr>
          <a:xfrm>
            <a:off x="7593560" y="2208342"/>
            <a:ext cx="3959343" cy="1024996"/>
            <a:chOff x="7646543" y="2258222"/>
            <a:chExt cx="3959343" cy="1024996"/>
          </a:xfrm>
        </p:grpSpPr>
        <p:sp>
          <p:nvSpPr>
            <p:cNvPr id="509" name="Rectangle 47"/>
            <p:cNvSpPr/>
            <p:nvPr/>
          </p:nvSpPr>
          <p:spPr>
            <a:xfrm>
              <a:off x="7646543" y="2258222"/>
              <a:ext cx="1937557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altLang="zh-CN" sz="2000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Arial" panose="020B0604020202020204" pitchFamily="34" charset="0"/>
                </a:rPr>
                <a:t>Our Students</a:t>
              </a:r>
              <a:endParaRPr lang="en-US" sz="2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0" name="文本框 7"/>
            <p:cNvSpPr txBox="1">
              <a:spLocks noChangeArrowheads="1"/>
            </p:cNvSpPr>
            <p:nvPr/>
          </p:nvSpPr>
          <p:spPr bwMode="auto">
            <a:xfrm>
              <a:off x="8100786" y="2759998"/>
              <a:ext cx="3505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●Freshmen of non-English majors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●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Class A of Humanity Department 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13" name="chenying0907 456"/>
          <p:cNvSpPr>
            <a:spLocks noEditPoints="1"/>
          </p:cNvSpPr>
          <p:nvPr/>
        </p:nvSpPr>
        <p:spPr bwMode="auto">
          <a:xfrm>
            <a:off x="3749210" y="2248983"/>
            <a:ext cx="544513" cy="571501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chenying0907 460"/>
          <p:cNvSpPr>
            <a:spLocks noEditPoints="1"/>
          </p:cNvSpPr>
          <p:nvPr/>
        </p:nvSpPr>
        <p:spPr bwMode="auto">
          <a:xfrm>
            <a:off x="7352044" y="1880809"/>
            <a:ext cx="544512" cy="571499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05" name="chenying0907 5"/>
          <p:cNvGrpSpPr/>
          <p:nvPr/>
        </p:nvGrpSpPr>
        <p:grpSpPr>
          <a:xfrm>
            <a:off x="2577692" y="4723880"/>
            <a:ext cx="6084526" cy="971930"/>
            <a:chOff x="5207505" y="1926390"/>
            <a:chExt cx="6084526" cy="971930"/>
          </a:xfrm>
        </p:grpSpPr>
        <p:sp>
          <p:nvSpPr>
            <p:cNvPr id="508" name="Rectangle 47"/>
            <p:cNvSpPr/>
            <p:nvPr/>
          </p:nvSpPr>
          <p:spPr>
            <a:xfrm>
              <a:off x="5207505" y="1926390"/>
              <a:ext cx="4449924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altLang="zh-CN" sz="2000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Arial" panose="020B0604020202020204" pitchFamily="34" charset="0"/>
                </a:rPr>
                <a:t>General Goal of This Course</a:t>
              </a:r>
              <a:endParaRPr lang="en-US" sz="2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7" name="文本框 7"/>
            <p:cNvSpPr txBox="1">
              <a:spLocks noChangeArrowheads="1"/>
            </p:cNvSpPr>
            <p:nvPr/>
          </p:nvSpPr>
          <p:spPr bwMode="auto">
            <a:xfrm>
              <a:off x="5933452" y="2375100"/>
              <a:ext cx="5358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● 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Cultivate the Comprehensive language proficiency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● 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Enhance culture awareness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519" name="图片 518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867400" y="320040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4" accel="5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9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>
            <p:tmplLst>
              <p:tmpl lvl="1">
                <p:tnLst>
                  <p:par>
                    <p:cTn presetID="2" presetClass="entr" presetSubtype="2" decel="100000" fill="hold" nodeType="afterEffect">
                      <p:stCondLst>
                        <p:cond delay="0"/>
                      </p:stCondLst>
                      <p:iterate type="lt">
                        <p:tmPct val="10000"/>
                      </p:iterate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513" grpId="0" animBg="1"/>
          <p:bldP spid="5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9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>
            <p:tmplLst>
              <p:tmpl lvl="1">
                <p:tnLst>
                  <p:par>
                    <p:cTn presetID="2" presetClass="entr" presetSubtype="2" decel="100000" fill="hold" nodeType="afterEffect">
                      <p:stCondLst>
                        <p:cond delay="0"/>
                      </p:stCondLst>
                      <p:iterate type="lt">
                        <p:tmPct val="10000"/>
                      </p:iterate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513" grpId="0" animBg="1"/>
          <p:bldP spid="51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henying0907 5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2" name="矩形 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1" cstate="print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42" y="516401"/>
            <a:ext cx="3069953" cy="3029558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3194358" y="3704599"/>
            <a:ext cx="6991861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Teaching Objectives </a:t>
            </a:r>
            <a:endParaRPr lang="zh-CN" altLang="en-US" sz="4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2898" y="1060856"/>
            <a:ext cx="2696482" cy="3081897"/>
          </a:xfrm>
          <a:prstGeom prst="rect">
            <a:avLst/>
          </a:prstGeom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1783367"/>
            <a:ext cx="6500812" cy="64611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彩云" panose="02010800040101010101" pitchFamily="2" charset="-122"/>
              </a:rPr>
              <a:t>Unit </a:t>
            </a:r>
            <a:r>
              <a:rPr kumimoji="1"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彩云" panose="02010800040101010101" pitchFamily="2" charset="-122"/>
              </a:rPr>
              <a:t>5 </a:t>
            </a:r>
            <a:r>
              <a:rPr kumimoji="1"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彩云" panose="02010800040101010101" pitchFamily="2" charset="-122"/>
              </a:rPr>
              <a:t>Section A</a:t>
            </a:r>
            <a:endParaRPr kumimoji="1" lang="en-US" altLang="zh-C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文彩云" panose="02010800040101010101" pitchFamily="2" charset="-122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68484" y="2685600"/>
            <a:ext cx="8519193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sx="1000" sy="1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002060"/>
                </a:solidFill>
                <a:latin typeface="Georgia" panose="02040502050405020303" pitchFamily="18" charset="0"/>
                <a:ea typeface="Gulim" pitchFamily="34" charset="-127"/>
              </a:rPr>
              <a:t>Spend or save – The student’s dilemma</a:t>
            </a:r>
            <a:endParaRPr lang="zh-CN" altLang="en-US" sz="2800" b="1" dirty="0">
              <a:solidFill>
                <a:srgbClr val="002060"/>
              </a:solidFill>
              <a:latin typeface="Georgia" panose="02040502050405020303" pitchFamily="18" charset="0"/>
              <a:ea typeface="Gulim" pitchFamily="34" charset="-127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8484" y="4142753"/>
            <a:ext cx="8154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Georgia" panose="02040502050405020303" pitchFamily="18" charset="0"/>
                <a:ea typeface="Gulim" pitchFamily="34" charset="-127"/>
              </a:rPr>
              <a:t>the relevant ideological-political education </a:t>
            </a:r>
            <a:r>
              <a:rPr lang="en-US" altLang="zh-CN" sz="2800" b="1" dirty="0" smtClean="0">
                <a:solidFill>
                  <a:srgbClr val="002060"/>
                </a:solidFill>
                <a:latin typeface="Georgia" panose="02040502050405020303" pitchFamily="18" charset="0"/>
                <a:ea typeface="Gulim" pitchFamily="34" charset="-127"/>
              </a:rPr>
              <a:t>element: the </a:t>
            </a:r>
            <a:r>
              <a:rPr lang="en-US" altLang="zh-CN" sz="2800" b="1" dirty="0">
                <a:solidFill>
                  <a:srgbClr val="002060"/>
                </a:solidFill>
                <a:latin typeface="Georgia" panose="02040502050405020303" pitchFamily="18" charset="0"/>
                <a:ea typeface="Gulim" pitchFamily="34" charset="-127"/>
              </a:rPr>
              <a:t>virtue of thrift</a:t>
            </a:r>
            <a:endParaRPr lang="zh-CN" altLang="en-US" sz="2800" b="1" dirty="0">
              <a:solidFill>
                <a:srgbClr val="002060"/>
              </a:solidFill>
              <a:latin typeface="Georgia" panose="02040502050405020303" pitchFamily="18" charset="0"/>
              <a:ea typeface="Gulim" pitchFamily="34" charset="-127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695457" y="234915"/>
            <a:ext cx="5698324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Teaching Content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文本占位符 2"/>
          <p:cNvSpPr txBox="1"/>
          <p:nvPr/>
        </p:nvSpPr>
        <p:spPr>
          <a:xfrm>
            <a:off x="695457" y="234915"/>
            <a:ext cx="5698324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Teaching Objectives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70" name="五边形 369"/>
          <p:cNvSpPr/>
          <p:nvPr/>
        </p:nvSpPr>
        <p:spPr>
          <a:xfrm>
            <a:off x="1128223" y="2384463"/>
            <a:ext cx="2518627" cy="64218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" name="Text Box 38"/>
          <p:cNvSpPr txBox="1">
            <a:spLocks noChangeArrowheads="1"/>
          </p:cNvSpPr>
          <p:nvPr/>
        </p:nvSpPr>
        <p:spPr bwMode="auto">
          <a:xfrm>
            <a:off x="1183305" y="2433129"/>
            <a:ext cx="217328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</a:rPr>
              <a:t>Knowledge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372" name="五边形 371"/>
          <p:cNvSpPr/>
          <p:nvPr/>
        </p:nvSpPr>
        <p:spPr>
          <a:xfrm>
            <a:off x="4657715" y="2449867"/>
            <a:ext cx="2221877" cy="5400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" name="Text Box 24"/>
          <p:cNvSpPr txBox="1">
            <a:spLocks noChangeArrowheads="1"/>
          </p:cNvSpPr>
          <p:nvPr/>
        </p:nvSpPr>
        <p:spPr bwMode="auto">
          <a:xfrm>
            <a:off x="4878964" y="2455843"/>
            <a:ext cx="188347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  </a:t>
            </a:r>
            <a:r>
              <a:rPr lang="en-US" altLang="zh-CN" sz="3200" b="1" dirty="0">
                <a:solidFill>
                  <a:schemeClr val="bg1"/>
                </a:solidFill>
              </a:rPr>
              <a:t>Skill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374" name="五边形 373"/>
          <p:cNvSpPr/>
          <p:nvPr/>
        </p:nvSpPr>
        <p:spPr>
          <a:xfrm>
            <a:off x="8242904" y="2364866"/>
            <a:ext cx="2403670" cy="50277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" name="Text Box 35"/>
          <p:cNvSpPr txBox="1">
            <a:spLocks noChangeArrowheads="1"/>
          </p:cNvSpPr>
          <p:nvPr/>
        </p:nvSpPr>
        <p:spPr bwMode="auto">
          <a:xfrm>
            <a:off x="8527164" y="2305176"/>
            <a:ext cx="18351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</a:rPr>
              <a:t>Emotion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cxnSp>
        <p:nvCxnSpPr>
          <p:cNvPr id="376" name="直接箭头连接符 375"/>
          <p:cNvCxnSpPr/>
          <p:nvPr/>
        </p:nvCxnSpPr>
        <p:spPr>
          <a:xfrm flipH="1">
            <a:off x="2053495" y="3120326"/>
            <a:ext cx="9427" cy="60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7" name="直接箭头连接符 376"/>
          <p:cNvCxnSpPr/>
          <p:nvPr/>
        </p:nvCxnSpPr>
        <p:spPr>
          <a:xfrm flipH="1" flipV="1">
            <a:off x="5529170" y="1955306"/>
            <a:ext cx="1155" cy="50053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8" name="直接箭头连接符 377"/>
          <p:cNvCxnSpPr/>
          <p:nvPr/>
        </p:nvCxnSpPr>
        <p:spPr>
          <a:xfrm flipH="1">
            <a:off x="9240974" y="2889951"/>
            <a:ext cx="9427" cy="60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9" name="Rectangle 42"/>
          <p:cNvSpPr>
            <a:spLocks noChangeArrowheads="1"/>
          </p:cNvSpPr>
          <p:nvPr/>
        </p:nvSpPr>
        <p:spPr bwMode="auto">
          <a:xfrm>
            <a:off x="4041641" y="1163631"/>
            <a:ext cx="4704281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defTabSz="1219200"/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• design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and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 conduct the surveys </a:t>
            </a:r>
            <a:endParaRPr kumimoji="0" lang="en-US" altLang="zh-CN" sz="24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lvl="0" defTabSz="1219200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• 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report the findings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80" name="Rectangle 42"/>
          <p:cNvSpPr>
            <a:spLocks noChangeArrowheads="1"/>
          </p:cNvSpPr>
          <p:nvPr/>
        </p:nvSpPr>
        <p:spPr bwMode="auto">
          <a:xfrm>
            <a:off x="507930" y="3718993"/>
            <a:ext cx="4704281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• learn the proper use of the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writing techniques in the comparison and contrast essays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81" name="Rectangle 42"/>
          <p:cNvSpPr>
            <a:spLocks noChangeArrowheads="1"/>
          </p:cNvSpPr>
          <p:nvPr/>
        </p:nvSpPr>
        <p:spPr bwMode="auto">
          <a:xfrm>
            <a:off x="7261433" y="3421794"/>
            <a:ext cx="4704281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defTabSz="1219200"/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• understand and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 inherit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Chinese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people’s traditional virtue of thrift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9" grpId="0"/>
      <p:bldP spid="380" grpId="0"/>
      <p:bldP spid="3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henying0907 1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8" name="矩形 7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1" cstate="print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42" y="516401"/>
            <a:ext cx="3069952" cy="3029558"/>
          </a:xfrm>
          <a:prstGeom prst="rect">
            <a:avLst/>
          </a:prstGeom>
        </p:spPr>
      </p:pic>
      <p:sp>
        <p:nvSpPr>
          <p:cNvPr id="11" name="TextBox 37"/>
          <p:cNvSpPr txBox="1"/>
          <p:nvPr/>
        </p:nvSpPr>
        <p:spPr>
          <a:xfrm>
            <a:off x="3647768" y="3734096"/>
            <a:ext cx="5840361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Teaching Design</a:t>
            </a:r>
            <a:endParaRPr lang="zh-CN" altLang="en-US" sz="4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 bwMode="auto">
          <a:xfrm>
            <a:off x="1629286" y="1491684"/>
            <a:ext cx="2115238" cy="2291507"/>
          </a:xfrm>
          <a:custGeom>
            <a:avLst/>
            <a:gdLst>
              <a:gd name="T0" fmla="*/ 0 w 1469707"/>
              <a:gd name="T1" fmla="*/ 1090606 h 1419196"/>
              <a:gd name="T2" fmla="*/ 45729 w 1469707"/>
              <a:gd name="T3" fmla="*/ 1090606 h 1419196"/>
              <a:gd name="T4" fmla="*/ 45729 w 1469707"/>
              <a:gd name="T5" fmla="*/ 1373505 h 1419196"/>
              <a:gd name="T6" fmla="*/ 1424296 w 1469707"/>
              <a:gd name="T7" fmla="*/ 1373505 h 1419196"/>
              <a:gd name="T8" fmla="*/ 1424296 w 1469707"/>
              <a:gd name="T9" fmla="*/ 1090606 h 1419196"/>
              <a:gd name="T10" fmla="*/ 1470025 w 1469707"/>
              <a:gd name="T11" fmla="*/ 1090606 h 1419196"/>
              <a:gd name="T12" fmla="*/ 1470025 w 1469707"/>
              <a:gd name="T13" fmla="*/ 1373505 h 1419196"/>
              <a:gd name="T14" fmla="*/ 1470025 w 1469707"/>
              <a:gd name="T15" fmla="*/ 1419225 h 1419196"/>
              <a:gd name="T16" fmla="*/ 1424296 w 1469707"/>
              <a:gd name="T17" fmla="*/ 1419225 h 1419196"/>
              <a:gd name="T18" fmla="*/ 45729 w 1469707"/>
              <a:gd name="T19" fmla="*/ 1419225 h 1419196"/>
              <a:gd name="T20" fmla="*/ 0 w 1469707"/>
              <a:gd name="T21" fmla="*/ 1419225 h 1419196"/>
              <a:gd name="T22" fmla="*/ 0 w 1469707"/>
              <a:gd name="T23" fmla="*/ 1373505 h 1419196"/>
              <a:gd name="T24" fmla="*/ 0 w 1469707"/>
              <a:gd name="T25" fmla="*/ 0 h 1419196"/>
              <a:gd name="T26" fmla="*/ 45729 w 1469707"/>
              <a:gd name="T27" fmla="*/ 0 h 1419196"/>
              <a:gd name="T28" fmla="*/ 1424296 w 1469707"/>
              <a:gd name="T29" fmla="*/ 0 h 1419196"/>
              <a:gd name="T30" fmla="*/ 1470025 w 1469707"/>
              <a:gd name="T31" fmla="*/ 0 h 1419196"/>
              <a:gd name="T32" fmla="*/ 1470025 w 1469707"/>
              <a:gd name="T33" fmla="*/ 45720 h 1419196"/>
              <a:gd name="T34" fmla="*/ 1470025 w 1469707"/>
              <a:gd name="T35" fmla="*/ 328619 h 1419196"/>
              <a:gd name="T36" fmla="*/ 1424296 w 1469707"/>
              <a:gd name="T37" fmla="*/ 328619 h 1419196"/>
              <a:gd name="T38" fmla="*/ 1424296 w 1469707"/>
              <a:gd name="T39" fmla="*/ 45720 h 1419196"/>
              <a:gd name="T40" fmla="*/ 45729 w 1469707"/>
              <a:gd name="T41" fmla="*/ 45720 h 1419196"/>
              <a:gd name="T42" fmla="*/ 45729 w 1469707"/>
              <a:gd name="T43" fmla="*/ 328619 h 1419196"/>
              <a:gd name="T44" fmla="*/ 0 w 1469707"/>
              <a:gd name="T45" fmla="*/ 328619 h 1419196"/>
              <a:gd name="T46" fmla="*/ 0 w 1469707"/>
              <a:gd name="T47" fmla="*/ 45720 h 141919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69707" h="1419196">
                <a:moveTo>
                  <a:pt x="0" y="1090584"/>
                </a:moveTo>
                <a:lnTo>
                  <a:pt x="45719" y="1090584"/>
                </a:lnTo>
                <a:lnTo>
                  <a:pt x="45719" y="1373477"/>
                </a:lnTo>
                <a:lnTo>
                  <a:pt x="1423988" y="1373477"/>
                </a:lnTo>
                <a:lnTo>
                  <a:pt x="1423988" y="1090584"/>
                </a:lnTo>
                <a:lnTo>
                  <a:pt x="1469707" y="1090584"/>
                </a:lnTo>
                <a:lnTo>
                  <a:pt x="1469707" y="1373477"/>
                </a:lnTo>
                <a:lnTo>
                  <a:pt x="1469707" y="1419196"/>
                </a:lnTo>
                <a:lnTo>
                  <a:pt x="1423988" y="1419196"/>
                </a:lnTo>
                <a:lnTo>
                  <a:pt x="45719" y="1419196"/>
                </a:lnTo>
                <a:lnTo>
                  <a:pt x="0" y="1419196"/>
                </a:lnTo>
                <a:lnTo>
                  <a:pt x="0" y="1373477"/>
                </a:lnTo>
                <a:lnTo>
                  <a:pt x="0" y="1090584"/>
                </a:lnTo>
                <a:close/>
                <a:moveTo>
                  <a:pt x="0" y="0"/>
                </a:moveTo>
                <a:lnTo>
                  <a:pt x="45719" y="0"/>
                </a:lnTo>
                <a:lnTo>
                  <a:pt x="1423988" y="0"/>
                </a:lnTo>
                <a:lnTo>
                  <a:pt x="1469707" y="0"/>
                </a:lnTo>
                <a:lnTo>
                  <a:pt x="1469707" y="45719"/>
                </a:lnTo>
                <a:lnTo>
                  <a:pt x="1469707" y="328612"/>
                </a:lnTo>
                <a:lnTo>
                  <a:pt x="1423988" y="328612"/>
                </a:lnTo>
                <a:lnTo>
                  <a:pt x="1423988" y="45719"/>
                </a:lnTo>
                <a:lnTo>
                  <a:pt x="45719" y="45719"/>
                </a:lnTo>
                <a:lnTo>
                  <a:pt x="45719" y="328612"/>
                </a:lnTo>
                <a:lnTo>
                  <a:pt x="0" y="32861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MH_SubTitle_1"/>
          <p:cNvSpPr/>
          <p:nvPr>
            <p:custDataLst>
              <p:tags r:id="rId2"/>
            </p:custDataLst>
          </p:nvPr>
        </p:nvSpPr>
        <p:spPr>
          <a:xfrm>
            <a:off x="88135" y="2228187"/>
            <a:ext cx="5662670" cy="558723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CN" sz="3200" b="1" kern="0" dirty="0" smtClean="0">
                <a:solidFill>
                  <a:schemeClr val="accent1"/>
                </a:solidFill>
                <a:cs typeface="宋体" panose="02010600030101010101" pitchFamily="2" charset="-122"/>
              </a:rPr>
              <a:t>Project Based Learning</a:t>
            </a:r>
            <a:endParaRPr lang="en-US" altLang="zh-CN" sz="3200" b="1" kern="0" dirty="0" smtClean="0">
              <a:solidFill>
                <a:schemeClr val="accent1"/>
              </a:solidFill>
              <a:cs typeface="宋体" panose="02010600030101010101" pitchFamily="2" charset="-122"/>
            </a:endParaRPr>
          </a:p>
          <a:p>
            <a:pPr algn="ctr">
              <a:defRPr/>
            </a:pPr>
            <a:r>
              <a:rPr lang="en-US" altLang="zh-CN" sz="3200" b="1" kern="0" dirty="0" smtClean="0">
                <a:solidFill>
                  <a:schemeClr val="accent1"/>
                </a:solidFill>
                <a:cs typeface="宋体" panose="02010600030101010101" pitchFamily="2" charset="-122"/>
              </a:rPr>
              <a:t> Model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MH_Other_6"/>
          <p:cNvSpPr/>
          <p:nvPr>
            <p:custDataLst>
              <p:tags r:id="rId3"/>
            </p:custDataLst>
          </p:nvPr>
        </p:nvSpPr>
        <p:spPr bwMode="auto">
          <a:xfrm>
            <a:off x="6147412" y="2962445"/>
            <a:ext cx="2027103" cy="1931855"/>
          </a:xfrm>
          <a:custGeom>
            <a:avLst/>
            <a:gdLst>
              <a:gd name="T0" fmla="*/ 0 w 1469707"/>
              <a:gd name="T1" fmla="*/ 1090606 h 1419196"/>
              <a:gd name="T2" fmla="*/ 45729 w 1469707"/>
              <a:gd name="T3" fmla="*/ 1090606 h 1419196"/>
              <a:gd name="T4" fmla="*/ 45729 w 1469707"/>
              <a:gd name="T5" fmla="*/ 1373505 h 1419196"/>
              <a:gd name="T6" fmla="*/ 1424296 w 1469707"/>
              <a:gd name="T7" fmla="*/ 1373505 h 1419196"/>
              <a:gd name="T8" fmla="*/ 1424296 w 1469707"/>
              <a:gd name="T9" fmla="*/ 1090606 h 1419196"/>
              <a:gd name="T10" fmla="*/ 1470025 w 1469707"/>
              <a:gd name="T11" fmla="*/ 1090606 h 1419196"/>
              <a:gd name="T12" fmla="*/ 1470025 w 1469707"/>
              <a:gd name="T13" fmla="*/ 1373505 h 1419196"/>
              <a:gd name="T14" fmla="*/ 1470025 w 1469707"/>
              <a:gd name="T15" fmla="*/ 1419225 h 1419196"/>
              <a:gd name="T16" fmla="*/ 1424296 w 1469707"/>
              <a:gd name="T17" fmla="*/ 1419225 h 1419196"/>
              <a:gd name="T18" fmla="*/ 45729 w 1469707"/>
              <a:gd name="T19" fmla="*/ 1419225 h 1419196"/>
              <a:gd name="T20" fmla="*/ 0 w 1469707"/>
              <a:gd name="T21" fmla="*/ 1419225 h 1419196"/>
              <a:gd name="T22" fmla="*/ 0 w 1469707"/>
              <a:gd name="T23" fmla="*/ 1373505 h 1419196"/>
              <a:gd name="T24" fmla="*/ 0 w 1469707"/>
              <a:gd name="T25" fmla="*/ 0 h 1419196"/>
              <a:gd name="T26" fmla="*/ 45729 w 1469707"/>
              <a:gd name="T27" fmla="*/ 0 h 1419196"/>
              <a:gd name="T28" fmla="*/ 1424296 w 1469707"/>
              <a:gd name="T29" fmla="*/ 0 h 1419196"/>
              <a:gd name="T30" fmla="*/ 1470025 w 1469707"/>
              <a:gd name="T31" fmla="*/ 0 h 1419196"/>
              <a:gd name="T32" fmla="*/ 1470025 w 1469707"/>
              <a:gd name="T33" fmla="*/ 45720 h 1419196"/>
              <a:gd name="T34" fmla="*/ 1470025 w 1469707"/>
              <a:gd name="T35" fmla="*/ 328619 h 1419196"/>
              <a:gd name="T36" fmla="*/ 1424296 w 1469707"/>
              <a:gd name="T37" fmla="*/ 328619 h 1419196"/>
              <a:gd name="T38" fmla="*/ 1424296 w 1469707"/>
              <a:gd name="T39" fmla="*/ 45720 h 1419196"/>
              <a:gd name="T40" fmla="*/ 45729 w 1469707"/>
              <a:gd name="T41" fmla="*/ 45720 h 1419196"/>
              <a:gd name="T42" fmla="*/ 45729 w 1469707"/>
              <a:gd name="T43" fmla="*/ 328619 h 1419196"/>
              <a:gd name="T44" fmla="*/ 0 w 1469707"/>
              <a:gd name="T45" fmla="*/ 328619 h 1419196"/>
              <a:gd name="T46" fmla="*/ 0 w 1469707"/>
              <a:gd name="T47" fmla="*/ 45720 h 141919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69707" h="1419196">
                <a:moveTo>
                  <a:pt x="0" y="1090584"/>
                </a:moveTo>
                <a:lnTo>
                  <a:pt x="45719" y="1090584"/>
                </a:lnTo>
                <a:lnTo>
                  <a:pt x="45719" y="1373477"/>
                </a:lnTo>
                <a:lnTo>
                  <a:pt x="1423988" y="1373477"/>
                </a:lnTo>
                <a:lnTo>
                  <a:pt x="1423988" y="1090584"/>
                </a:lnTo>
                <a:lnTo>
                  <a:pt x="1469707" y="1090584"/>
                </a:lnTo>
                <a:lnTo>
                  <a:pt x="1469707" y="1373477"/>
                </a:lnTo>
                <a:lnTo>
                  <a:pt x="1469707" y="1419196"/>
                </a:lnTo>
                <a:lnTo>
                  <a:pt x="1423988" y="1419196"/>
                </a:lnTo>
                <a:lnTo>
                  <a:pt x="45719" y="1419196"/>
                </a:lnTo>
                <a:lnTo>
                  <a:pt x="0" y="1419196"/>
                </a:lnTo>
                <a:lnTo>
                  <a:pt x="0" y="1373477"/>
                </a:lnTo>
                <a:lnTo>
                  <a:pt x="0" y="1090584"/>
                </a:lnTo>
                <a:close/>
                <a:moveTo>
                  <a:pt x="0" y="0"/>
                </a:moveTo>
                <a:lnTo>
                  <a:pt x="45719" y="0"/>
                </a:lnTo>
                <a:lnTo>
                  <a:pt x="1423988" y="0"/>
                </a:lnTo>
                <a:lnTo>
                  <a:pt x="1469707" y="0"/>
                </a:lnTo>
                <a:lnTo>
                  <a:pt x="1469707" y="45719"/>
                </a:lnTo>
                <a:lnTo>
                  <a:pt x="1469707" y="328612"/>
                </a:lnTo>
                <a:lnTo>
                  <a:pt x="1423988" y="328612"/>
                </a:lnTo>
                <a:lnTo>
                  <a:pt x="1423988" y="45719"/>
                </a:lnTo>
                <a:lnTo>
                  <a:pt x="45719" y="45719"/>
                </a:lnTo>
                <a:lnTo>
                  <a:pt x="45719" y="328612"/>
                </a:lnTo>
                <a:lnTo>
                  <a:pt x="0" y="32861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MH_SubTitle_2"/>
          <p:cNvSpPr/>
          <p:nvPr>
            <p:custDataLst>
              <p:tags r:id="rId4"/>
            </p:custDataLst>
          </p:nvPr>
        </p:nvSpPr>
        <p:spPr>
          <a:xfrm>
            <a:off x="5285675" y="3517123"/>
            <a:ext cx="4244606" cy="822498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CN" sz="3200" b="1" kern="0" dirty="0" smtClean="0">
                <a:solidFill>
                  <a:schemeClr val="accent1"/>
                </a:solidFill>
                <a:cs typeface="宋体" panose="02010600030101010101" pitchFamily="2" charset="-122"/>
              </a:rPr>
              <a:t>Blended Teaching Model 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695456" y="234915"/>
            <a:ext cx="7479059" cy="562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Teaching Methodologies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0.xml><?xml version="1.0" encoding="utf-8"?>
<p:tagLst xmlns:p="http://schemas.openxmlformats.org/presentationml/2006/main">
  <p:tag name="MH" val="20200804192439"/>
  <p:tag name="MH_LIBRARY" val="GRAPHIC"/>
  <p:tag name="MH_TYPE" val="Other"/>
  <p:tag name="MH_ORDER" val="6"/>
</p:tagLst>
</file>

<file path=ppt/tags/tag11.xml><?xml version="1.0" encoding="utf-8"?>
<p:tagLst xmlns:p="http://schemas.openxmlformats.org/presentationml/2006/main">
  <p:tag name="MH" val="20200804192439"/>
  <p:tag name="MH_LIBRARY" val="GRAPHIC"/>
  <p:tag name="MH_TYPE" val="SubTitle"/>
  <p:tag name="MH_ORDER" val="2"/>
</p:tagLst>
</file>

<file path=ppt/tags/tag12.xml><?xml version="1.0" encoding="utf-8"?>
<p:tagLst xmlns:p="http://schemas.openxmlformats.org/presentationml/2006/main">
  <p:tag name="MH" val="20200804192841"/>
  <p:tag name="MH_LIBRARY" val="GRAPHIC"/>
  <p:tag name="MH_TYPE" val="Other"/>
  <p:tag name="MH_ORDER" val="1"/>
</p:tagLst>
</file>

<file path=ppt/tags/tag13.xml><?xml version="1.0" encoding="utf-8"?>
<p:tagLst xmlns:p="http://schemas.openxmlformats.org/presentationml/2006/main">
  <p:tag name="MH" val="20200804192841"/>
  <p:tag name="MH_LIBRARY" val="GRAPHIC"/>
  <p:tag name="MH_TYPE" val="SubTitle"/>
  <p:tag name="MH_ORDER" val="1"/>
</p:tagLst>
</file>

<file path=ppt/tags/tag14.xml><?xml version="1.0" encoding="utf-8"?>
<p:tagLst xmlns:p="http://schemas.openxmlformats.org/presentationml/2006/main">
  <p:tag name="MH" val="20200804192841"/>
  <p:tag name="MH_LIBRARY" val="GRAPHIC"/>
  <p:tag name="MH_TYPE" val="Other"/>
  <p:tag name="MH_ORDER" val="2"/>
</p:tagLst>
</file>

<file path=ppt/tags/tag15.xml><?xml version="1.0" encoding="utf-8"?>
<p:tagLst xmlns:p="http://schemas.openxmlformats.org/presentationml/2006/main">
  <p:tag name="MH" val="20200804192841"/>
  <p:tag name="MH_LIBRARY" val="GRAPHIC"/>
  <p:tag name="MH_TYPE" val="SubTitle"/>
  <p:tag name="MH_ORDER" val="2"/>
</p:tagLst>
</file>

<file path=ppt/tags/tag16.xml><?xml version="1.0" encoding="utf-8"?>
<p:tagLst xmlns:p="http://schemas.openxmlformats.org/presentationml/2006/main">
  <p:tag name="MH" val="20200804192841"/>
  <p:tag name="MH_LIBRARY" val="GRAPHIC"/>
  <p:tag name="MH_TYPE" val="Other"/>
  <p:tag name="MH_ORDER" val="4"/>
</p:tagLst>
</file>

<file path=ppt/tags/tag17.xml><?xml version="1.0" encoding="utf-8"?>
<p:tagLst xmlns:p="http://schemas.openxmlformats.org/presentationml/2006/main">
  <p:tag name="MH" val="20200804192841"/>
  <p:tag name="MH_LIBRARY" val="GRAPHIC"/>
  <p:tag name="MH_TYPE" val="SubTitle"/>
  <p:tag name="MH_ORDER" val="3"/>
</p:tagLst>
</file>

<file path=ppt/tags/tag18.xml><?xml version="1.0" encoding="utf-8"?>
<p:tagLst xmlns:p="http://schemas.openxmlformats.org/presentationml/2006/main">
  <p:tag name="MH" val="20200804192841"/>
  <p:tag name="MH_LIBRARY" val="GRAPHIC"/>
  <p:tag name="MH_TYPE" val="Other"/>
  <p:tag name="MH_ORDER" val="6"/>
</p:tagLst>
</file>

<file path=ppt/tags/tag19.xml><?xml version="1.0" encoding="utf-8"?>
<p:tagLst xmlns:p="http://schemas.openxmlformats.org/presentationml/2006/main">
  <p:tag name="MH" val="20200804192841"/>
  <p:tag name="MH_LIBRARY" val="GRAPHIC"/>
  <p:tag name="MH_TYPE" val="Other"/>
  <p:tag name="MH_ORDER" val="3"/>
</p:tagLst>
</file>

<file path=ppt/tags/tag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.xml><?xml version="1.0" encoding="utf-8"?>
<p:tagLst xmlns:p="http://schemas.openxmlformats.org/presentationml/2006/main">
  <p:tag name="MH" val="20200804192841"/>
  <p:tag name="MH_LIBRARY" val="GRAPHIC"/>
  <p:tag name="MH_TYPE" val="Other"/>
  <p:tag name="MH_ORDER" val="5"/>
</p:tagLst>
</file>

<file path=ppt/tags/tag21.xml><?xml version="1.0" encoding="utf-8"?>
<p:tagLst xmlns:p="http://schemas.openxmlformats.org/presentationml/2006/main">
  <p:tag name="KSO_WM_UNIT_PLACING_PICTURE_USER_VIEWPORT" val="{&quot;height&quot;:7715.5748031496059,&quot;width&quot;:19200}"/>
</p:tagLst>
</file>

<file path=ppt/tags/tag22.xml><?xml version="1.0" encoding="utf-8"?>
<p:tagLst xmlns:p="http://schemas.openxmlformats.org/presentationml/2006/main">
  <p:tag name="KSO_WM_TEMPLATE_CATEGORY" val="custom"/>
  <p:tag name="KSO_WM_TEMPLATE_INDEX" val="20204165"/>
</p:tagLst>
</file>

<file path=ppt/tags/tag23.xml><?xml version="1.0" encoding="utf-8"?>
<p:tagLst xmlns:p="http://schemas.openxmlformats.org/presentationml/2006/main">
  <p:tag name="KSO_WM_TEMPLATE_CATEGORY" val="custom"/>
  <p:tag name="KSO_WM_TEMPLATE_INDEX" val="20204165"/>
</p:tagLst>
</file>

<file path=ppt/tags/tag24.xml><?xml version="1.0" encoding="utf-8"?>
<p:tagLst xmlns:p="http://schemas.openxmlformats.org/presentationml/2006/main">
  <p:tag name="KSO_WM_UNIT_TABLE_BEAUTIFY" val="smartTable{97674115-ddc8-4830-9caf-7b98ca263d29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MH" val="20200804192439"/>
  <p:tag name="MH_LIBRARY" val="GRAPHIC"/>
  <p:tag name="MH_TYPE" val="Other"/>
  <p:tag name="MH_ORDER" val="1"/>
</p:tagLst>
</file>

<file path=ppt/tags/tag9.xml><?xml version="1.0" encoding="utf-8"?>
<p:tagLst xmlns:p="http://schemas.openxmlformats.org/presentationml/2006/main">
  <p:tag name="MH" val="2020080419243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4-浅色-办公趣味-多彩">
  <a:themeElements>
    <a:clrScheme name="CLASSIC - Standart Office">
      <a:dk1>
        <a:srgbClr val="44546A"/>
      </a:dk1>
      <a:lt1>
        <a:sysClr val="window" lastClr="FFFFFF"/>
      </a:lt1>
      <a:dk2>
        <a:srgbClr val="8496B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60000"/>
              <a:lumOff val="4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4782</Words>
  <Application>WPS 演示</Application>
  <PresentationFormat>宽屏</PresentationFormat>
  <Paragraphs>308</Paragraphs>
  <Slides>26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26</vt:i4>
      </vt:variant>
    </vt:vector>
  </HeadingPairs>
  <TitlesOfParts>
    <vt:vector size="57" baseType="lpstr">
      <vt:lpstr>Arial</vt:lpstr>
      <vt:lpstr>宋体</vt:lpstr>
      <vt:lpstr>Wingdings</vt:lpstr>
      <vt:lpstr>方正清刻本悦宋简体</vt:lpstr>
      <vt:lpstr>方正静蕾简体</vt:lpstr>
      <vt:lpstr>楷体</vt:lpstr>
      <vt:lpstr>微软雅黑</vt:lpstr>
      <vt:lpstr>Calibri</vt:lpstr>
      <vt:lpstr>华文彩云</vt:lpstr>
      <vt:lpstr>Georgia</vt:lpstr>
      <vt:lpstr>Gulim</vt:lpstr>
      <vt:lpstr>Adobe Gothic Std B</vt:lpstr>
      <vt:lpstr>Times New Roman</vt:lpstr>
      <vt:lpstr>Nexa Light</vt:lpstr>
      <vt:lpstr>Segoe Print</vt:lpstr>
      <vt:lpstr>华康少女文字W5(P)</vt:lpstr>
      <vt:lpstr>Segoe UI Semilight</vt:lpstr>
      <vt:lpstr>Arial Unicode MS</vt:lpstr>
      <vt:lpstr>Impact</vt:lpstr>
      <vt:lpstr>Aharoni</vt:lpstr>
      <vt:lpstr>Kozuka Mincho Pro B</vt:lpstr>
      <vt:lpstr>Calibri Light</vt:lpstr>
      <vt:lpstr>Calibri</vt:lpstr>
      <vt:lpstr>Office 主题</vt:lpstr>
      <vt:lpstr>24-浅色-办公趣味-多彩</vt:lpstr>
      <vt:lpstr>excel.sheet.8</vt:lpstr>
      <vt:lpstr>excel.sheet.8</vt:lpstr>
      <vt:lpstr>excel.sheet.8</vt:lpstr>
      <vt:lpstr>excel.sheet.8</vt:lpstr>
      <vt:lpstr>excel.sheet.8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Unit 2 Spend or save 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https://shop58478898.taobao.com/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</dc:title>
  <dc:creator>user</dc:creator>
  <cp:lastModifiedBy>Laura</cp:lastModifiedBy>
  <cp:revision>145</cp:revision>
  <dcterms:created xsi:type="dcterms:W3CDTF">2016-09-10T02:18:00Z</dcterms:created>
  <dcterms:modified xsi:type="dcterms:W3CDTF">2020-08-15T09:50:38Z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