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256" r:id="rId17"/>
    <p:sldId id="257" r:id="rId18"/>
    <p:sldId id="329" r:id="rId19"/>
    <p:sldId id="349" r:id="rId20"/>
    <p:sldId id="320" r:id="rId21"/>
    <p:sldId id="328" r:id="rId22"/>
    <p:sldId id="350" r:id="rId23"/>
    <p:sldId id="351" r:id="rId24"/>
    <p:sldId id="347" r:id="rId25"/>
    <p:sldId id="335" r:id="rId26"/>
    <p:sldId id="336" r:id="rId27"/>
    <p:sldId id="345" r:id="rId28"/>
    <p:sldId id="325" r:id="rId29"/>
    <p:sldId id="333" r:id="rId30"/>
    <p:sldId id="327" r:id="rId31"/>
    <p:sldId id="289" r:id="rId32"/>
    <p:sldId id="346" r:id="rId33"/>
    <p:sldId id="348" r:id="rId34"/>
  </p:sldIdLst>
  <p:sldSz cx="12192000" cy="6858000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g donglei" initials="jd" lastIdx="1" clrIdx="0">
    <p:extLst>
      <p:ext uri="{19B8F6BF-5375-455C-9EA6-DF929625EA0E}">
        <p15:presenceInfo xmlns:p15="http://schemas.microsoft.com/office/powerpoint/2012/main" userId="ed9e9d9ba87ca5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  <a:srgbClr val="FF0066"/>
    <a:srgbClr val="009900"/>
    <a:srgbClr val="FF9900"/>
    <a:srgbClr val="FF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1239" autoAdjust="0"/>
  </p:normalViewPr>
  <p:slideViewPr>
    <p:cSldViewPr snapToGrid="0">
      <p:cViewPr varScale="1">
        <p:scale>
          <a:sx n="78" d="100"/>
          <a:sy n="78" d="100"/>
        </p:scale>
        <p:origin x="648" y="77"/>
      </p:cViewPr>
      <p:guideLst>
        <p:guide orient="horz" pos="2160"/>
        <p:guide pos="3844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30T06:16:48.65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B9606-9693-4A8A-B4E4-E2E2A03FFA19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39CD5-B58F-45A7-8895-E2AF37F08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616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7F54E-9056-4353-BD21-927F71C10921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251D-489B-467B-9B0F-1FAE58C81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23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zh-CN" sz="300" kern="12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924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096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55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885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842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91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785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204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803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05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43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24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04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33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65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538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21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251D-489B-467B-9B0F-1FAE58C813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45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B933-9675-4D50-82D3-5AB5DBA7F1BB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FC0E-A1ED-4AA5-A65C-EBE715FA6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B933-9675-4D50-82D3-5AB5DBA7F1BB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FC0E-A1ED-4AA5-A65C-EBE715FA6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B933-9675-4D50-82D3-5AB5DBA7F1BB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FC0E-A1ED-4AA5-A65C-EBE715FA6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40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8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2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1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9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9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B933-9675-4D50-82D3-5AB5DBA7F1BB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FC0E-A1ED-4AA5-A65C-EBE715FA6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00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31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4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558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59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19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72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76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29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8FC2E-1D78-4443-8196-918BFCA0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01FAD2-3653-4F20-9935-E4581C3B2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0B3F77-9E7A-40AA-BCEC-065730D0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F94A6D-75CA-447B-BB7D-626FCAEA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AC760E-98B4-4526-A5C1-8B972E87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3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B933-9675-4D50-82D3-5AB5DBA7F1BB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FC0E-A1ED-4AA5-A65C-EBE715FA6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B933-9675-4D50-82D3-5AB5DBA7F1BB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FC0E-A1ED-4AA5-A65C-EBE715FA6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B933-9675-4D50-82D3-5AB5DBA7F1BB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FC0E-A1ED-4AA5-A65C-EBE715FA6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B933-9675-4D50-82D3-5AB5DBA7F1BB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FC0E-A1ED-4AA5-A65C-EBE715FA6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B933-9675-4D50-82D3-5AB5DBA7F1BB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FC0E-A1ED-4AA5-A65C-EBE715FA6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B933-9675-4D50-82D3-5AB5DBA7F1BB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FC0E-A1ED-4AA5-A65C-EBE715FA6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B933-9675-4D50-82D3-5AB5DBA7F1BB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FC0E-A1ED-4AA5-A65C-EBE715FA6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4B933-9675-4D50-82D3-5AB5DBA7F1BB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FC0E-A1ED-4AA5-A65C-EBE715FA6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A28D02AA-D29C-40AB-B824-A5EA8F96863D}" type="datetimeFigureOut">
              <a:rPr lang="zh-CN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2020/7/31</a:t>
            </a:fld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37A670-7AA6-4A56-B14B-AAAC40D7B83D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44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办公\幻灯\模版\学校照片\3434.png">
            <a:extLst>
              <a:ext uri="{FF2B5EF4-FFF2-40B4-BE49-F238E27FC236}">
                <a16:creationId xmlns:a16="http://schemas.microsoft.com/office/drawing/2014/main" id="{C564AC0D-70B9-4542-B76B-36920DCB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613"/>
            <a:ext cx="1219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8A9C1A6-3B95-4627-9408-4DC91AEC281F}"/>
              </a:ext>
            </a:extLst>
          </p:cNvPr>
          <p:cNvSpPr/>
          <p:nvPr/>
        </p:nvSpPr>
        <p:spPr>
          <a:xfrm>
            <a:off x="-87984" y="1848388"/>
            <a:ext cx="12192000" cy="13102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>
              <a:lnSpc>
                <a:spcPct val="130000"/>
              </a:lnSpc>
            </a:pPr>
            <a:r>
              <a:rPr lang="en-US" altLang="zh-CN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Exploring College English Teaching Design</a:t>
            </a:r>
            <a:endParaRPr lang="zh-CN" altLang="zh-CN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>
              <a:lnSpc>
                <a:spcPct val="130000"/>
              </a:lnSpc>
            </a:pPr>
            <a:r>
              <a:rPr lang="en-US" altLang="zh-CN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from the Ideological and Political Perspective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BB1AEF9-1026-4211-87E6-578674CA3D19}"/>
              </a:ext>
            </a:extLst>
          </p:cNvPr>
          <p:cNvSpPr txBox="1"/>
          <p:nvPr/>
        </p:nvSpPr>
        <p:spPr>
          <a:xfrm>
            <a:off x="-87984" y="4159950"/>
            <a:ext cx="1219200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30000"/>
              </a:lnSpc>
            </a:pP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FLTRP, 2020</a:t>
            </a:r>
            <a:endParaRPr lang="zh-CN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83A2151-9A66-406C-B66A-94CD7F85AC42}"/>
              </a:ext>
            </a:extLst>
          </p:cNvPr>
          <p:cNvSpPr txBox="1"/>
          <p:nvPr/>
        </p:nvSpPr>
        <p:spPr>
          <a:xfrm>
            <a:off x="8125906" y="301658"/>
            <a:ext cx="397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6DA049A-673C-499B-A82C-8BCCABAC2BE4}"/>
              </a:ext>
            </a:extLst>
          </p:cNvPr>
          <p:cNvSpPr/>
          <p:nvPr/>
        </p:nvSpPr>
        <p:spPr>
          <a:xfrm>
            <a:off x="0" y="60431"/>
            <a:ext cx="311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b="1" dirty="0">
                <a:solidFill>
                  <a:prstClr val="black"/>
                </a:solidFill>
              </a:rPr>
              <a:t>FLTRP Star Teacher Contest</a:t>
            </a:r>
            <a:endParaRPr lang="zh-CN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4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778189F-34AB-4611-8F05-25C2F0A83006}"/>
              </a:ext>
            </a:extLst>
          </p:cNvPr>
          <p:cNvGrpSpPr/>
          <p:nvPr/>
        </p:nvGrpSpPr>
        <p:grpSpPr>
          <a:xfrm>
            <a:off x="477447" y="2524033"/>
            <a:ext cx="836015" cy="2619253"/>
            <a:chOff x="6056407" y="1629153"/>
            <a:chExt cx="891344" cy="311783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6CD73F1-22A4-4638-802A-DFE31CD8D4A4}"/>
                </a:ext>
              </a:extLst>
            </p:cNvPr>
            <p:cNvSpPr/>
            <p:nvPr/>
          </p:nvSpPr>
          <p:spPr>
            <a:xfrm>
              <a:off x="6056407" y="2721392"/>
              <a:ext cx="890531" cy="890531"/>
            </a:xfrm>
            <a:prstGeom prst="ellipse">
              <a:avLst/>
            </a:prstGeom>
            <a:noFill/>
            <a:ln w="25400" cap="flat" cmpd="sng" algn="ctr">
              <a:solidFill>
                <a:srgbClr val="B8206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kern="0" dirty="0">
                  <a:solidFill>
                    <a:srgbClr val="B8206C"/>
                  </a:solidFill>
                  <a:latin typeface="Calibri"/>
                </a:rPr>
                <a:t>2</a:t>
              </a:r>
              <a:endParaRPr lang="zh-CN" altLang="en-US" sz="3200" kern="0" dirty="0">
                <a:solidFill>
                  <a:srgbClr val="B8206C"/>
                </a:solidFill>
                <a:latin typeface="Calibri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3DB1F40-5885-4559-A16A-7F910891C7EF}"/>
                </a:ext>
              </a:extLst>
            </p:cNvPr>
            <p:cNvSpPr/>
            <p:nvPr/>
          </p:nvSpPr>
          <p:spPr>
            <a:xfrm>
              <a:off x="6056407" y="1629153"/>
              <a:ext cx="890531" cy="890531"/>
            </a:xfrm>
            <a:prstGeom prst="ellipse">
              <a:avLst/>
            </a:prstGeom>
            <a:noFill/>
            <a:ln w="25400" cap="flat" cmpd="sng" algn="ctr">
              <a:solidFill>
                <a:srgbClr val="77448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kern="0" dirty="0">
                  <a:solidFill>
                    <a:srgbClr val="77448C"/>
                  </a:solidFill>
                  <a:latin typeface="Calibri"/>
                </a:rPr>
                <a:t>1</a:t>
              </a:r>
              <a:endParaRPr lang="zh-CN" altLang="en-US" sz="3200" kern="0" dirty="0">
                <a:solidFill>
                  <a:srgbClr val="77448C"/>
                </a:solidFill>
                <a:latin typeface="Calibri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1802C81-6001-4904-92EE-DA2DAEF691B8}"/>
                </a:ext>
              </a:extLst>
            </p:cNvPr>
            <p:cNvSpPr/>
            <p:nvPr/>
          </p:nvSpPr>
          <p:spPr>
            <a:xfrm>
              <a:off x="6057220" y="3856456"/>
              <a:ext cx="890531" cy="890532"/>
            </a:xfrm>
            <a:prstGeom prst="ellipse">
              <a:avLst/>
            </a:prstGeom>
            <a:noFill/>
            <a:ln w="25400" cap="flat" cmpd="sng" algn="ctr">
              <a:solidFill>
                <a:srgbClr val="77448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kern="0" dirty="0">
                  <a:solidFill>
                    <a:srgbClr val="77448C"/>
                  </a:solidFill>
                  <a:latin typeface="Calibri"/>
                </a:rPr>
                <a:t>3</a:t>
              </a:r>
              <a:endParaRPr lang="zh-CN" altLang="en-US" sz="3200" kern="0" dirty="0">
                <a:solidFill>
                  <a:srgbClr val="77448C"/>
                </a:solidFill>
                <a:latin typeface="Calibri"/>
              </a:endParaRPr>
            </a:p>
          </p:txBody>
        </p:sp>
      </p:grpSp>
      <p:sp>
        <p:nvSpPr>
          <p:cNvPr id="23" name="标题 1">
            <a:extLst>
              <a:ext uri="{FF2B5EF4-FFF2-40B4-BE49-F238E27FC236}">
                <a16:creationId xmlns:a16="http://schemas.microsoft.com/office/drawing/2014/main" id="{814F253F-8461-47C1-8E6F-9949E2CB1CAE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8594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kern="2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</a:t>
            </a:r>
            <a:endParaRPr lang="zh-CN" altLang="en-US" kern="22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5BEAF76-F7EE-4481-9609-D21AB4457343}"/>
              </a:ext>
            </a:extLst>
          </p:cNvPr>
          <p:cNvSpPr txBox="1"/>
          <p:nvPr/>
        </p:nvSpPr>
        <p:spPr>
          <a:xfrm>
            <a:off x="920394" y="1376313"/>
            <a:ext cx="742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Objectives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7E0E6C22-8CB5-4486-86C4-1554DAB33CCE}"/>
              </a:ext>
            </a:extLst>
          </p:cNvPr>
          <p:cNvSpPr>
            <a:spLocks noGrp="1"/>
          </p:cNvSpPr>
          <p:nvPr/>
        </p:nvSpPr>
        <p:spPr>
          <a:xfrm>
            <a:off x="1100072" y="2462838"/>
            <a:ext cx="10711543" cy="310683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zh-C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parenting approaches in the west and China through analytical reading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altLang="zh-C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basic writing techniques to illustrate cultural differences in parenting styles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altLang="zh-C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current social dispute with cultural inclusiveness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9037B6A-20C8-4A2C-8E7A-5174E485F812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8594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kern="2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</a:t>
            </a:r>
            <a:endParaRPr lang="zh-CN" altLang="en-US" kern="22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1D5C7E-278F-4802-A5AE-9A06AECB7DD0}"/>
              </a:ext>
            </a:extLst>
          </p:cNvPr>
          <p:cNvSpPr txBox="1"/>
          <p:nvPr/>
        </p:nvSpPr>
        <p:spPr>
          <a:xfrm>
            <a:off x="645735" y="1413655"/>
            <a:ext cx="742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Procedures 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E537372-1AFF-47FF-A9D8-C704C73333B4}"/>
              </a:ext>
            </a:extLst>
          </p:cNvPr>
          <p:cNvGrpSpPr/>
          <p:nvPr/>
        </p:nvGrpSpPr>
        <p:grpSpPr>
          <a:xfrm>
            <a:off x="4522430" y="1965594"/>
            <a:ext cx="7496741" cy="4226896"/>
            <a:chOff x="5094699" y="1879620"/>
            <a:chExt cx="8374462" cy="4721785"/>
          </a:xfrm>
        </p:grpSpPr>
        <p:cxnSp>
          <p:nvCxnSpPr>
            <p:cNvPr id="9" name="直接连接符 84">
              <a:extLst>
                <a:ext uri="{FF2B5EF4-FFF2-40B4-BE49-F238E27FC236}">
                  <a16:creationId xmlns:a16="http://schemas.microsoft.com/office/drawing/2014/main" id="{289ED584-CC21-42E5-8309-9EF4E57EE54B}"/>
                </a:ext>
              </a:extLst>
            </p:cNvPr>
            <p:cNvCxnSpPr/>
            <p:nvPr/>
          </p:nvCxnSpPr>
          <p:spPr>
            <a:xfrm flipH="1">
              <a:off x="5295045" y="3591013"/>
              <a:ext cx="6370437" cy="1"/>
            </a:xfrm>
            <a:prstGeom prst="line">
              <a:avLst/>
            </a:prstGeom>
            <a:ln w="25400">
              <a:solidFill>
                <a:srgbClr val="404040"/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5">
              <a:extLst>
                <a:ext uri="{FF2B5EF4-FFF2-40B4-BE49-F238E27FC236}">
                  <a16:creationId xmlns:a16="http://schemas.microsoft.com/office/drawing/2014/main" id="{F9B5E35B-47BD-47AC-B276-2623D47CC6F6}"/>
                </a:ext>
              </a:extLst>
            </p:cNvPr>
            <p:cNvCxnSpPr/>
            <p:nvPr/>
          </p:nvCxnSpPr>
          <p:spPr>
            <a:xfrm flipH="1">
              <a:off x="5295045" y="4937896"/>
              <a:ext cx="6370437" cy="1"/>
            </a:xfrm>
            <a:prstGeom prst="line">
              <a:avLst/>
            </a:prstGeom>
            <a:ln w="25400">
              <a:solidFill>
                <a:srgbClr val="404040"/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87">
              <a:extLst>
                <a:ext uri="{FF2B5EF4-FFF2-40B4-BE49-F238E27FC236}">
                  <a16:creationId xmlns:a16="http://schemas.microsoft.com/office/drawing/2014/main" id="{D0F7AF35-1718-4AD2-806D-36C4593E28E4}"/>
                </a:ext>
              </a:extLst>
            </p:cNvPr>
            <p:cNvCxnSpPr/>
            <p:nvPr/>
          </p:nvCxnSpPr>
          <p:spPr>
            <a:xfrm flipH="1" flipV="1">
              <a:off x="5094699" y="1879620"/>
              <a:ext cx="1" cy="4721785"/>
            </a:xfrm>
            <a:prstGeom prst="line">
              <a:avLst/>
            </a:prstGeom>
            <a:ln w="25400">
              <a:solidFill>
                <a:srgbClr val="404040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F60436C5-B8D7-49FA-B8C5-099C4E16143E}"/>
                </a:ext>
              </a:extLst>
            </p:cNvPr>
            <p:cNvSpPr txBox="1"/>
            <p:nvPr/>
          </p:nvSpPr>
          <p:spPr>
            <a:xfrm>
              <a:off x="5554712" y="2241495"/>
              <a:ext cx="2220804" cy="1031432"/>
            </a:xfrm>
            <a:prstGeom prst="rect">
              <a:avLst/>
            </a:prstGeom>
            <a:noFill/>
          </p:spPr>
          <p:txBody>
            <a:bodyPr wrap="none" lIns="91439" tIns="45719" rIns="91439" bIns="45719" rtlCol="0">
              <a:spAutoFit/>
            </a:bodyPr>
            <a:lstStyle/>
            <a:p>
              <a:pPr defTabSz="914354"/>
              <a:r>
                <a:rPr lang="en-US" altLang="zh-CN" sz="5400" b="1" dirty="0">
                  <a:solidFill>
                    <a:srgbClr val="6AAC90"/>
                  </a:solidFill>
                  <a:latin typeface="Calibri"/>
                </a:rPr>
                <a:t>online</a:t>
              </a:r>
              <a:endParaRPr lang="zh-CN" altLang="en-US" sz="5400" b="1" dirty="0">
                <a:solidFill>
                  <a:srgbClr val="6AAC90"/>
                </a:solidFill>
                <a:latin typeface="Calibri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3B121F8-3D0A-40CF-A82B-6E2F74CF55B3}"/>
                </a:ext>
              </a:extLst>
            </p:cNvPr>
            <p:cNvSpPr/>
            <p:nvPr/>
          </p:nvSpPr>
          <p:spPr>
            <a:xfrm>
              <a:off x="7850724" y="1920433"/>
              <a:ext cx="4453572" cy="1683313"/>
            </a:xfrm>
            <a:prstGeom prst="rect">
              <a:avLst/>
            </a:prstGeom>
          </p:spPr>
          <p:txBody>
            <a:bodyPr wrap="square" lIns="91439" tIns="45719" rIns="91439" bIns="45719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2000" dirty="0" err="1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Unipus</a:t>
              </a:r>
              <a:r>
                <a:rPr lang="en-US" altLang="zh-CN" sz="2000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defTabSz="457200">
                <a:lnSpc>
                  <a:spcPct val="130000"/>
                </a:lnSpc>
              </a:pPr>
              <a:r>
                <a:rPr lang="en-US" altLang="zh-CN" sz="2000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To-do list</a:t>
              </a:r>
            </a:p>
            <a:p>
              <a:pPr defTabSz="457200">
                <a:lnSpc>
                  <a:spcPct val="130000"/>
                </a:lnSpc>
              </a:pPr>
              <a:r>
                <a:rPr lang="en-US" altLang="zh-CN" sz="2000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Machine assessment</a:t>
              </a:r>
            </a:p>
            <a:p>
              <a:pPr defTabSz="457200">
                <a:lnSpc>
                  <a:spcPct val="130000"/>
                </a:lnSpc>
              </a:pPr>
              <a:endParaRPr lang="en-US" altLang="zh-CN" sz="1200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  <p:sp>
          <p:nvSpPr>
            <p:cNvPr id="16" name="文本框 6">
              <a:extLst>
                <a:ext uri="{FF2B5EF4-FFF2-40B4-BE49-F238E27FC236}">
                  <a16:creationId xmlns:a16="http://schemas.microsoft.com/office/drawing/2014/main" id="{00813071-2E23-48DF-B050-9CD907E97A55}"/>
                </a:ext>
              </a:extLst>
            </p:cNvPr>
            <p:cNvSpPr txBox="1"/>
            <p:nvPr/>
          </p:nvSpPr>
          <p:spPr>
            <a:xfrm>
              <a:off x="5554712" y="3690299"/>
              <a:ext cx="2296012" cy="1031432"/>
            </a:xfrm>
            <a:prstGeom prst="rect">
              <a:avLst/>
            </a:prstGeom>
            <a:noFill/>
          </p:spPr>
          <p:txBody>
            <a:bodyPr wrap="none" lIns="91439" tIns="45719" rIns="91439" bIns="45719" rtlCol="0">
              <a:spAutoFit/>
            </a:bodyPr>
            <a:lstStyle/>
            <a:p>
              <a:pPr defTabSz="914354"/>
              <a:r>
                <a:rPr lang="en-US" altLang="zh-CN" sz="5400" b="1" dirty="0">
                  <a:solidFill>
                    <a:srgbClr val="B8206C"/>
                  </a:solidFill>
                  <a:latin typeface="Calibri"/>
                </a:rPr>
                <a:t>offline</a:t>
              </a:r>
              <a:endParaRPr lang="zh-CN" altLang="en-US" sz="5400" b="1" dirty="0">
                <a:solidFill>
                  <a:srgbClr val="B8206C"/>
                </a:solidFill>
                <a:latin typeface="Calibri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306C230-0767-42F2-A5EF-8CC184714427}"/>
                </a:ext>
              </a:extLst>
            </p:cNvPr>
            <p:cNvSpPr/>
            <p:nvPr/>
          </p:nvSpPr>
          <p:spPr>
            <a:xfrm>
              <a:off x="7938374" y="3547673"/>
              <a:ext cx="5530787" cy="1406329"/>
            </a:xfrm>
            <a:prstGeom prst="rect">
              <a:avLst/>
            </a:prstGeom>
          </p:spPr>
          <p:txBody>
            <a:bodyPr wrap="square" lIns="91439" tIns="45719" rIns="91439" bIns="45719">
              <a:spAutoFit/>
            </a:bodyPr>
            <a:lstStyle/>
            <a:p>
              <a:pPr defTabSz="914354">
                <a:lnSpc>
                  <a:spcPct val="130000"/>
                </a:lnSpc>
              </a:pPr>
              <a:r>
                <a:rPr lang="en-US" altLang="zh-CN" sz="2000" dirty="0">
                  <a:solidFill>
                    <a:prstClr val="black">
                      <a:lumMod val="50000"/>
                    </a:prstClr>
                  </a:solidFill>
                  <a:latin typeface="微软雅黑"/>
                </a:rPr>
                <a:t>Motivating (gap-task-goal)</a:t>
              </a:r>
            </a:p>
            <a:p>
              <a:pPr defTabSz="914354">
                <a:lnSpc>
                  <a:spcPct val="130000"/>
                </a:lnSpc>
              </a:pPr>
              <a:r>
                <a:rPr lang="en-US" altLang="zh-CN" sz="2000" dirty="0">
                  <a:solidFill>
                    <a:prstClr val="black">
                      <a:lumMod val="50000"/>
                    </a:prstClr>
                  </a:solidFill>
                  <a:latin typeface="微软雅黑"/>
                </a:rPr>
                <a:t>Enabling (idea-techniques-language)</a:t>
              </a:r>
            </a:p>
            <a:p>
              <a:pPr defTabSz="914354">
                <a:lnSpc>
                  <a:spcPct val="130000"/>
                </a:lnSpc>
              </a:pPr>
              <a:r>
                <a:rPr lang="en-US" altLang="zh-CN" sz="2000" dirty="0">
                  <a:solidFill>
                    <a:prstClr val="black">
                      <a:lumMod val="50000"/>
                    </a:prstClr>
                  </a:solidFill>
                  <a:latin typeface="微软雅黑"/>
                </a:rPr>
                <a:t>Assessing(self/peer/T-S)</a:t>
              </a:r>
              <a:endParaRPr lang="zh-CN" altLang="en-US" sz="2000" dirty="0">
                <a:solidFill>
                  <a:prstClr val="black">
                    <a:lumMod val="50000"/>
                  </a:prstClr>
                </a:solidFill>
                <a:latin typeface="Calibri"/>
              </a:endParaRPr>
            </a:p>
          </p:txBody>
        </p:sp>
        <p:sp>
          <p:nvSpPr>
            <p:cNvPr id="18" name="文本框 7">
              <a:extLst>
                <a:ext uri="{FF2B5EF4-FFF2-40B4-BE49-F238E27FC236}">
                  <a16:creationId xmlns:a16="http://schemas.microsoft.com/office/drawing/2014/main" id="{E0E21B0E-0AF8-423F-B618-B38E2EE6FDB6}"/>
                </a:ext>
              </a:extLst>
            </p:cNvPr>
            <p:cNvSpPr txBox="1"/>
            <p:nvPr/>
          </p:nvSpPr>
          <p:spPr>
            <a:xfrm>
              <a:off x="5554712" y="4904871"/>
              <a:ext cx="2220804" cy="1031432"/>
            </a:xfrm>
            <a:prstGeom prst="rect">
              <a:avLst/>
            </a:prstGeom>
            <a:noFill/>
          </p:spPr>
          <p:txBody>
            <a:bodyPr wrap="none" lIns="91439" tIns="45719" rIns="91439" bIns="45719" rtlCol="0">
              <a:spAutoFit/>
            </a:bodyPr>
            <a:lstStyle/>
            <a:p>
              <a:pPr defTabSz="914354"/>
              <a:r>
                <a:rPr lang="en-US" altLang="zh-CN" sz="5400" b="1" dirty="0">
                  <a:solidFill>
                    <a:srgbClr val="6AAC90"/>
                  </a:solidFill>
                  <a:latin typeface="Calibri"/>
                </a:rPr>
                <a:t>online</a:t>
              </a:r>
              <a:endParaRPr lang="zh-CN" altLang="en-US" sz="5400" b="1" dirty="0">
                <a:solidFill>
                  <a:srgbClr val="6AAC90"/>
                </a:solidFill>
                <a:latin typeface="Calibri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134A53D-79CF-40A6-941C-FD346D740862}"/>
                </a:ext>
              </a:extLst>
            </p:cNvPr>
            <p:cNvSpPr/>
            <p:nvPr/>
          </p:nvSpPr>
          <p:spPr>
            <a:xfrm>
              <a:off x="7938375" y="5173601"/>
              <a:ext cx="4453572" cy="1399525"/>
            </a:xfrm>
            <a:prstGeom prst="rect">
              <a:avLst/>
            </a:prstGeom>
          </p:spPr>
          <p:txBody>
            <a:bodyPr wrap="square" lIns="91439" tIns="45719" rIns="91439" bIns="45719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2000" dirty="0" err="1">
                  <a:solidFill>
                    <a:prstClr val="black">
                      <a:lumMod val="50000"/>
                    </a:prstClr>
                  </a:solidFill>
                  <a:latin typeface="微软雅黑"/>
                </a:rPr>
                <a:t>FIF+iWrite</a:t>
              </a:r>
              <a:endParaRPr lang="en-US" altLang="zh-CN" sz="2000" dirty="0">
                <a:solidFill>
                  <a:prstClr val="black">
                    <a:lumMod val="50000"/>
                  </a:prstClr>
                </a:solidFill>
                <a:latin typeface="微软雅黑"/>
              </a:endParaRPr>
            </a:p>
            <a:p>
              <a:pPr defTabSz="457200">
                <a:lnSpc>
                  <a:spcPct val="130000"/>
                </a:lnSpc>
              </a:pPr>
              <a:r>
                <a:rPr lang="en-US" altLang="zh-CN" sz="2000" dirty="0">
                  <a:solidFill>
                    <a:prstClr val="black">
                      <a:lumMod val="50000"/>
                    </a:prstClr>
                  </a:solidFill>
                  <a:latin typeface="微软雅黑"/>
                </a:rPr>
                <a:t>Autonomous learning</a:t>
              </a:r>
            </a:p>
            <a:p>
              <a:pPr defTabSz="457200">
                <a:lnSpc>
                  <a:spcPct val="130000"/>
                </a:lnSpc>
              </a:pPr>
              <a:r>
                <a:rPr lang="en-US" altLang="zh-CN" sz="2000" dirty="0">
                  <a:solidFill>
                    <a:prstClr val="black">
                      <a:lumMod val="50000"/>
                    </a:prstClr>
                  </a:solidFill>
                  <a:latin typeface="微软雅黑"/>
                </a:rPr>
                <a:t>Man-machine assessment</a:t>
              </a:r>
              <a:endParaRPr lang="en-US" altLang="zh-CN" sz="2000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318916E-6483-4621-99A5-7E84706E4EA1}"/>
              </a:ext>
            </a:extLst>
          </p:cNvPr>
          <p:cNvGrpSpPr/>
          <p:nvPr/>
        </p:nvGrpSpPr>
        <p:grpSpPr>
          <a:xfrm>
            <a:off x="306797" y="2312477"/>
            <a:ext cx="3989435" cy="3583614"/>
            <a:chOff x="4091497" y="2009535"/>
            <a:chExt cx="4427316" cy="3976955"/>
          </a:xfrm>
        </p:grpSpPr>
        <p:sp>
          <p:nvSpPr>
            <p:cNvPr id="21" name="Rectangle 3">
              <a:extLst>
                <a:ext uri="{FF2B5EF4-FFF2-40B4-BE49-F238E27FC236}">
                  <a16:creationId xmlns:a16="http://schemas.microsoft.com/office/drawing/2014/main" id="{3E96192B-34AC-4630-93AD-C54011F40873}"/>
                </a:ext>
              </a:extLst>
            </p:cNvPr>
            <p:cNvSpPr/>
            <p:nvPr/>
          </p:nvSpPr>
          <p:spPr>
            <a:xfrm>
              <a:off x="4091497" y="2029522"/>
              <a:ext cx="4246503" cy="12198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A8C89137-8575-47EB-82D6-7B6A0A9E6BBC}"/>
                </a:ext>
              </a:extLst>
            </p:cNvPr>
            <p:cNvSpPr/>
            <p:nvPr/>
          </p:nvSpPr>
          <p:spPr>
            <a:xfrm>
              <a:off x="4091497" y="3380681"/>
              <a:ext cx="4246503" cy="1219860"/>
            </a:xfrm>
            <a:prstGeom prst="rect">
              <a:avLst/>
            </a:prstGeom>
            <a:solidFill>
              <a:srgbClr val="B82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AE4A82D9-9BA7-467A-B1A4-8C3E65E7F0CE}"/>
                </a:ext>
              </a:extLst>
            </p:cNvPr>
            <p:cNvSpPr/>
            <p:nvPr/>
          </p:nvSpPr>
          <p:spPr>
            <a:xfrm>
              <a:off x="4091497" y="4766630"/>
              <a:ext cx="4246503" cy="12198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10D8692C-E317-49CD-97B1-C66277039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2174" y="2009535"/>
              <a:ext cx="2895343" cy="858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>
                <a:lnSpc>
                  <a:spcPct val="200000"/>
                </a:lnSpc>
              </a:pPr>
              <a:r>
                <a:rPr lang="en-US" sz="2800" b="1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Before class</a:t>
              </a:r>
              <a:endParaRPr lang="en-US" sz="280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id="{9FA3D913-B570-49E9-B408-D1D127942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584" y="3338353"/>
              <a:ext cx="2895344" cy="858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>
                <a:lnSpc>
                  <a:spcPct val="200000"/>
                </a:lnSpc>
              </a:pPr>
              <a:r>
                <a:rPr lang="en-US" sz="2800" b="1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In class</a:t>
              </a: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id="{D468204B-B2A8-4BB7-87E8-D7E9997C1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3469" y="4800907"/>
              <a:ext cx="2895344" cy="858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>
                <a:lnSpc>
                  <a:spcPct val="200000"/>
                </a:lnSpc>
              </a:pPr>
              <a:r>
                <a:rPr lang="en-US" altLang="zh-CN" sz="2800" b="1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After class</a:t>
              </a:r>
              <a:endParaRPr lang="en-US" sz="280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id="{11597797-4A8E-4A95-80AD-B5F901ECDC7A}"/>
                </a:ext>
              </a:extLst>
            </p:cNvPr>
            <p:cNvGrpSpPr/>
            <p:nvPr/>
          </p:nvGrpSpPr>
          <p:grpSpPr>
            <a:xfrm>
              <a:off x="7204778" y="3721950"/>
              <a:ext cx="820123" cy="608141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10E66A50-9572-47B7-830B-2A45F5ADF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1E97A14C-983C-4683-94C5-18C75B750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0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" name="Group 12">
              <a:extLst>
                <a:ext uri="{FF2B5EF4-FFF2-40B4-BE49-F238E27FC236}">
                  <a16:creationId xmlns:a16="http://schemas.microsoft.com/office/drawing/2014/main" id="{AA7CAC5C-755A-4A89-AE02-1E94A355CDDF}"/>
                </a:ext>
              </a:extLst>
            </p:cNvPr>
            <p:cNvGrpSpPr/>
            <p:nvPr/>
          </p:nvGrpSpPr>
          <p:grpSpPr>
            <a:xfrm>
              <a:off x="4461085" y="5038403"/>
              <a:ext cx="689489" cy="676312"/>
              <a:chOff x="2905125" y="4002088"/>
              <a:chExt cx="249238" cy="244475"/>
            </a:xfrm>
            <a:solidFill>
              <a:schemeClr val="bg1"/>
            </a:solidFill>
          </p:grpSpPr>
          <p:sp>
            <p:nvSpPr>
              <p:cNvPr id="33" name="Freeform 50">
                <a:extLst>
                  <a:ext uri="{FF2B5EF4-FFF2-40B4-BE49-F238E27FC236}">
                    <a16:creationId xmlns:a16="http://schemas.microsoft.com/office/drawing/2014/main" id="{419D8657-3DD2-4559-A4E9-97370F9198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05125" y="4002088"/>
                <a:ext cx="249238" cy="244475"/>
              </a:xfrm>
              <a:custGeom>
                <a:avLst/>
                <a:gdLst>
                  <a:gd name="T0" fmla="*/ 82 w 95"/>
                  <a:gd name="T1" fmla="*/ 58 h 93"/>
                  <a:gd name="T2" fmla="*/ 95 w 95"/>
                  <a:gd name="T3" fmla="*/ 52 h 93"/>
                  <a:gd name="T4" fmla="*/ 95 w 95"/>
                  <a:gd name="T5" fmla="*/ 42 h 93"/>
                  <a:gd name="T6" fmla="*/ 82 w 95"/>
                  <a:gd name="T7" fmla="*/ 36 h 93"/>
                  <a:gd name="T8" fmla="*/ 79 w 95"/>
                  <a:gd name="T9" fmla="*/ 31 h 93"/>
                  <a:gd name="T10" fmla="*/ 84 w 95"/>
                  <a:gd name="T11" fmla="*/ 18 h 93"/>
                  <a:gd name="T12" fmla="*/ 77 w 95"/>
                  <a:gd name="T13" fmla="*/ 10 h 93"/>
                  <a:gd name="T14" fmla="*/ 64 w 95"/>
                  <a:gd name="T15" fmla="*/ 16 h 93"/>
                  <a:gd name="T16" fmla="*/ 58 w 95"/>
                  <a:gd name="T17" fmla="*/ 13 h 93"/>
                  <a:gd name="T18" fmla="*/ 52 w 95"/>
                  <a:gd name="T19" fmla="*/ 0 h 93"/>
                  <a:gd name="T20" fmla="*/ 42 w 95"/>
                  <a:gd name="T21" fmla="*/ 0 h 93"/>
                  <a:gd name="T22" fmla="*/ 36 w 95"/>
                  <a:gd name="T23" fmla="*/ 13 h 93"/>
                  <a:gd name="T24" fmla="*/ 31 w 95"/>
                  <a:gd name="T25" fmla="*/ 16 h 93"/>
                  <a:gd name="T26" fmla="*/ 17 w 95"/>
                  <a:gd name="T27" fmla="*/ 11 h 93"/>
                  <a:gd name="T28" fmla="*/ 10 w 95"/>
                  <a:gd name="T29" fmla="*/ 18 h 93"/>
                  <a:gd name="T30" fmla="*/ 15 w 95"/>
                  <a:gd name="T31" fmla="*/ 31 h 93"/>
                  <a:gd name="T32" fmla="*/ 13 w 95"/>
                  <a:gd name="T33" fmla="*/ 36 h 93"/>
                  <a:gd name="T34" fmla="*/ 0 w 95"/>
                  <a:gd name="T35" fmla="*/ 42 h 93"/>
                  <a:gd name="T36" fmla="*/ 0 w 95"/>
                  <a:gd name="T37" fmla="*/ 52 h 93"/>
                  <a:gd name="T38" fmla="*/ 13 w 95"/>
                  <a:gd name="T39" fmla="*/ 58 h 93"/>
                  <a:gd name="T40" fmla="*/ 15 w 95"/>
                  <a:gd name="T41" fmla="*/ 63 h 93"/>
                  <a:gd name="T42" fmla="*/ 10 w 95"/>
                  <a:gd name="T43" fmla="*/ 76 h 93"/>
                  <a:gd name="T44" fmla="*/ 18 w 95"/>
                  <a:gd name="T45" fmla="*/ 84 h 93"/>
                  <a:gd name="T46" fmla="*/ 31 w 95"/>
                  <a:gd name="T47" fmla="*/ 78 h 93"/>
                  <a:gd name="T48" fmla="*/ 37 w 95"/>
                  <a:gd name="T49" fmla="*/ 81 h 93"/>
                  <a:gd name="T50" fmla="*/ 42 w 95"/>
                  <a:gd name="T51" fmla="*/ 93 h 93"/>
                  <a:gd name="T52" fmla="*/ 53 w 95"/>
                  <a:gd name="T53" fmla="*/ 93 h 93"/>
                  <a:gd name="T54" fmla="*/ 58 w 95"/>
                  <a:gd name="T55" fmla="*/ 81 h 93"/>
                  <a:gd name="T56" fmla="*/ 64 w 95"/>
                  <a:gd name="T57" fmla="*/ 78 h 93"/>
                  <a:gd name="T58" fmla="*/ 77 w 95"/>
                  <a:gd name="T59" fmla="*/ 83 h 93"/>
                  <a:gd name="T60" fmla="*/ 85 w 95"/>
                  <a:gd name="T61" fmla="*/ 76 h 93"/>
                  <a:gd name="T62" fmla="*/ 79 w 95"/>
                  <a:gd name="T63" fmla="*/ 63 h 93"/>
                  <a:gd name="T64" fmla="*/ 82 w 95"/>
                  <a:gd name="T65" fmla="*/ 58 h 93"/>
                  <a:gd name="T66" fmla="*/ 47 w 95"/>
                  <a:gd name="T67" fmla="*/ 62 h 93"/>
                  <a:gd name="T68" fmla="*/ 32 w 95"/>
                  <a:gd name="T69" fmla="*/ 47 h 93"/>
                  <a:gd name="T70" fmla="*/ 47 w 95"/>
                  <a:gd name="T71" fmla="*/ 32 h 93"/>
                  <a:gd name="T72" fmla="*/ 63 w 95"/>
                  <a:gd name="T73" fmla="*/ 47 h 93"/>
                  <a:gd name="T74" fmla="*/ 47 w 95"/>
                  <a:gd name="T75" fmla="*/ 6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8"/>
                    </a:moveTo>
                    <a:cubicBezTo>
                      <a:pt x="82" y="58"/>
                      <a:pt x="95" y="53"/>
                      <a:pt x="95" y="5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1"/>
                      <a:pt x="82" y="36"/>
                      <a:pt x="82" y="36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1"/>
                      <a:pt x="85" y="18"/>
                      <a:pt x="84" y="18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64" y="16"/>
                      <a:pt x="64" y="1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3" y="0"/>
                      <a:pt x="5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36" y="13"/>
                      <a:pt x="36" y="13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18" y="10"/>
                      <a:pt x="17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15" y="31"/>
                      <a:pt x="15" y="3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3" y="58"/>
                      <a:pt x="13" y="5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3"/>
                      <a:pt x="10" y="76"/>
                      <a:pt x="10" y="76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31" y="78"/>
                      <a:pt x="31" y="78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42" y="93"/>
                      <a:pt x="42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8" y="81"/>
                      <a:pt x="58" y="81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4"/>
                      <a:pt x="77" y="83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79" y="63"/>
                      <a:pt x="79" y="63"/>
                    </a:cubicBezTo>
                    <a:lnTo>
                      <a:pt x="82" y="58"/>
                    </a:lnTo>
                    <a:close/>
                    <a:moveTo>
                      <a:pt x="47" y="62"/>
                    </a:moveTo>
                    <a:cubicBezTo>
                      <a:pt x="39" y="62"/>
                      <a:pt x="32" y="55"/>
                      <a:pt x="32" y="47"/>
                    </a:cubicBezTo>
                    <a:cubicBezTo>
                      <a:pt x="32" y="39"/>
                      <a:pt x="39" y="32"/>
                      <a:pt x="47" y="32"/>
                    </a:cubicBezTo>
                    <a:cubicBezTo>
                      <a:pt x="56" y="32"/>
                      <a:pt x="63" y="39"/>
                      <a:pt x="63" y="47"/>
                    </a:cubicBezTo>
                    <a:cubicBezTo>
                      <a:pt x="63" y="55"/>
                      <a:pt x="56" y="62"/>
                      <a:pt x="4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51">
                <a:extLst>
                  <a:ext uri="{FF2B5EF4-FFF2-40B4-BE49-F238E27FC236}">
                    <a16:creationId xmlns:a16="http://schemas.microsoft.com/office/drawing/2014/main" id="{38B3F637-9C69-46F9-9A64-910577909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5138" y="410210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0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" name="Group 15">
              <a:extLst>
                <a:ext uri="{FF2B5EF4-FFF2-40B4-BE49-F238E27FC236}">
                  <a16:creationId xmlns:a16="http://schemas.microsoft.com/office/drawing/2014/main" id="{B43CF7F0-6578-4927-A6F3-9F41C1B35104}"/>
                </a:ext>
              </a:extLst>
            </p:cNvPr>
            <p:cNvGrpSpPr/>
            <p:nvPr/>
          </p:nvGrpSpPr>
          <p:grpSpPr>
            <a:xfrm>
              <a:off x="4425265" y="2346062"/>
              <a:ext cx="819435" cy="605180"/>
              <a:chOff x="3052763" y="2647950"/>
              <a:chExt cx="346075" cy="255588"/>
            </a:xfrm>
            <a:solidFill>
              <a:schemeClr val="bg1"/>
            </a:solidFill>
          </p:grpSpPr>
          <p:sp>
            <p:nvSpPr>
              <p:cNvPr id="30" name="Freeform 108">
                <a:extLst>
                  <a:ext uri="{FF2B5EF4-FFF2-40B4-BE49-F238E27FC236}">
                    <a16:creationId xmlns:a16="http://schemas.microsoft.com/office/drawing/2014/main" id="{FE43341C-8C8F-4FBC-B424-7B9085594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000" y="2825750"/>
                <a:ext cx="100013" cy="77788"/>
              </a:xfrm>
              <a:custGeom>
                <a:avLst/>
                <a:gdLst>
                  <a:gd name="T0" fmla="*/ 36 w 38"/>
                  <a:gd name="T1" fmla="*/ 11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1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2"/>
                      <a:pt x="37" y="11"/>
                      <a:pt x="3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109">
                <a:extLst>
                  <a:ext uri="{FF2B5EF4-FFF2-40B4-BE49-F238E27FC236}">
                    <a16:creationId xmlns:a16="http://schemas.microsoft.com/office/drawing/2014/main" id="{D1112624-744D-4C51-B9B4-DDC5E7B44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913" y="2736850"/>
                <a:ext cx="230188" cy="101600"/>
              </a:xfrm>
              <a:custGeom>
                <a:avLst/>
                <a:gdLst>
                  <a:gd name="T0" fmla="*/ 87 w 88"/>
                  <a:gd name="T1" fmla="*/ 24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39">
                    <a:moveTo>
                      <a:pt x="87" y="24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110">
                <a:extLst>
                  <a:ext uri="{FF2B5EF4-FFF2-40B4-BE49-F238E27FC236}">
                    <a16:creationId xmlns:a16="http://schemas.microsoft.com/office/drawing/2014/main" id="{C2E86E9B-0688-4D16-BD81-A0DEA930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763" y="2647950"/>
                <a:ext cx="346075" cy="134938"/>
              </a:xfrm>
              <a:custGeom>
                <a:avLst/>
                <a:gdLst>
                  <a:gd name="T0" fmla="*/ 131 w 132"/>
                  <a:gd name="T1" fmla="*/ 36 h 52"/>
                  <a:gd name="T2" fmla="*/ 131 w 132"/>
                  <a:gd name="T3" fmla="*/ 36 h 52"/>
                  <a:gd name="T4" fmla="*/ 1 w 132"/>
                  <a:gd name="T5" fmla="*/ 36 h 52"/>
                  <a:gd name="T6" fmla="*/ 1 w 132"/>
                  <a:gd name="T7" fmla="*/ 38 h 52"/>
                  <a:gd name="T8" fmla="*/ 13 w 132"/>
                  <a:gd name="T9" fmla="*/ 51 h 52"/>
                  <a:gd name="T10" fmla="*/ 16 w 132"/>
                  <a:gd name="T11" fmla="*/ 51 h 52"/>
                  <a:gd name="T12" fmla="*/ 116 w 132"/>
                  <a:gd name="T13" fmla="*/ 51 h 52"/>
                  <a:gd name="T14" fmla="*/ 118 w 132"/>
                  <a:gd name="T15" fmla="*/ 51 h 52"/>
                  <a:gd name="T16" fmla="*/ 131 w 132"/>
                  <a:gd name="T17" fmla="*/ 38 h 52"/>
                  <a:gd name="T18" fmla="*/ 131 w 132"/>
                  <a:gd name="T19" fmla="*/ 38 h 52"/>
                  <a:gd name="T20" fmla="*/ 131 w 132"/>
                  <a:gd name="T21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2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2"/>
                      <a:pt x="15" y="52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2"/>
                      <a:pt x="118" y="52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8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0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25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FB458E9-3806-443D-A740-EA81A99EED00}"/>
              </a:ext>
            </a:extLst>
          </p:cNvPr>
          <p:cNvSpPr/>
          <p:nvPr/>
        </p:nvSpPr>
        <p:spPr>
          <a:xfrm>
            <a:off x="2055044" y="2715827"/>
            <a:ext cx="2223798" cy="186120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3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Language competence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C22C5D8-A38A-4131-916A-23719D48FCED}"/>
              </a:ext>
            </a:extLst>
          </p:cNvPr>
          <p:cNvSpPr/>
          <p:nvPr/>
        </p:nvSpPr>
        <p:spPr>
          <a:xfrm>
            <a:off x="4949072" y="2715827"/>
            <a:ext cx="2300139" cy="18612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3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Professional development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7FE2819-E90A-4994-9834-AF01E947F55B}"/>
              </a:ext>
            </a:extLst>
          </p:cNvPr>
          <p:cNvSpPr/>
          <p:nvPr/>
        </p:nvSpPr>
        <p:spPr>
          <a:xfrm>
            <a:off x="7949511" y="2715827"/>
            <a:ext cx="2467108" cy="18612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3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Talent cultivation quality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AD7E8F44-67C5-4884-8CAF-0C274669BF51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8594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kern="2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</a:t>
            </a:r>
            <a:endParaRPr lang="zh-CN" altLang="en-US" kern="22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3094AE-74B7-4DE8-A399-EAEDCD68CFB2}"/>
              </a:ext>
            </a:extLst>
          </p:cNvPr>
          <p:cNvSpPr txBox="1"/>
          <p:nvPr/>
        </p:nvSpPr>
        <p:spPr>
          <a:xfrm>
            <a:off x="920394" y="1376313"/>
            <a:ext cx="742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Features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029F832-8B75-46A5-9679-3F8356FE99EF}"/>
              </a:ext>
            </a:extLst>
          </p:cNvPr>
          <p:cNvSpPr/>
          <p:nvPr/>
        </p:nvSpPr>
        <p:spPr>
          <a:xfrm>
            <a:off x="2605924" y="4928047"/>
            <a:ext cx="1122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Learners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2EB6864-8064-4981-864D-EBA5F8F15BA7}"/>
              </a:ext>
            </a:extLst>
          </p:cNvPr>
          <p:cNvSpPr/>
          <p:nvPr/>
        </p:nvSpPr>
        <p:spPr>
          <a:xfrm>
            <a:off x="5526773" y="4921641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Teachers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DE4233-4336-4563-8433-984140682D4B}"/>
              </a:ext>
            </a:extLst>
          </p:cNvPr>
          <p:cNvSpPr/>
          <p:nvPr/>
        </p:nvSpPr>
        <p:spPr>
          <a:xfrm>
            <a:off x="8650675" y="4921641"/>
            <a:ext cx="1064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Courses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3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C15835F-2BE6-439A-8CAD-1A934707BB93}"/>
              </a:ext>
            </a:extLst>
          </p:cNvPr>
          <p:cNvSpPr/>
          <p:nvPr/>
        </p:nvSpPr>
        <p:spPr>
          <a:xfrm>
            <a:off x="1537165" y="818072"/>
            <a:ext cx="80430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zh-CN" sz="3200" u="sng" dirty="0">
                <a:solidFill>
                  <a:prstClr val="black"/>
                </a:solidFill>
              </a:rPr>
              <a:t>References </a:t>
            </a:r>
          </a:p>
          <a:p>
            <a:pPr algn="just" defTabSz="457200"/>
            <a:r>
              <a:rPr lang="en-US" altLang="zh-CN" sz="2400" dirty="0">
                <a:solidFill>
                  <a:prstClr val="black"/>
                </a:solidFill>
              </a:rPr>
              <a:t>[1]	Larsen-Freeman, D. </a:t>
            </a:r>
            <a:r>
              <a:rPr lang="en-US" altLang="zh-CN" sz="2400" i="1" dirty="0">
                <a:solidFill>
                  <a:prstClr val="black"/>
                </a:solidFill>
              </a:rPr>
              <a:t>Resonances: Second </a:t>
            </a:r>
            <a:br>
              <a:rPr lang="en-US" altLang="zh-CN" sz="2400" i="1" dirty="0">
                <a:solidFill>
                  <a:prstClr val="black"/>
                </a:solidFill>
              </a:rPr>
            </a:br>
            <a:r>
              <a:rPr lang="en-US" altLang="zh-CN" sz="2400" i="1" dirty="0">
                <a:solidFill>
                  <a:prstClr val="black"/>
                </a:solidFill>
              </a:rPr>
              <a:t>      Language Development and Language Planning </a:t>
            </a:r>
            <a:br>
              <a:rPr lang="en-US" altLang="zh-CN" sz="2400" i="1" dirty="0">
                <a:solidFill>
                  <a:prstClr val="black"/>
                </a:solidFill>
              </a:rPr>
            </a:br>
            <a:r>
              <a:rPr lang="en-US" altLang="zh-CN" sz="2400" i="1" dirty="0">
                <a:solidFill>
                  <a:prstClr val="black"/>
                </a:solidFill>
              </a:rPr>
              <a:t>      and Policy from a Complexity Theory Perspective </a:t>
            </a:r>
            <a:br>
              <a:rPr lang="en-US" altLang="zh-CN" sz="2400" i="1" dirty="0">
                <a:solidFill>
                  <a:prstClr val="black"/>
                </a:solidFill>
              </a:rPr>
            </a:br>
            <a:r>
              <a:rPr lang="en-US" altLang="zh-CN" sz="2400" i="1" dirty="0">
                <a:solidFill>
                  <a:prstClr val="black"/>
                </a:solidFill>
              </a:rPr>
              <a:t>      </a:t>
            </a:r>
            <a:r>
              <a:rPr lang="en-US" altLang="zh-CN" sz="2400" dirty="0">
                <a:solidFill>
                  <a:prstClr val="black"/>
                </a:solidFill>
              </a:rPr>
              <a:t>[M]. Springer International Publishing, 2018. </a:t>
            </a:r>
            <a:endParaRPr lang="zh-CN" altLang="zh-CN" sz="2400" dirty="0">
              <a:solidFill>
                <a:prstClr val="black"/>
              </a:solidFill>
            </a:endParaRPr>
          </a:p>
          <a:p>
            <a:pPr algn="just" defTabSz="457200"/>
            <a:r>
              <a:rPr lang="en-US" altLang="zh-CN" sz="2400" dirty="0">
                <a:solidFill>
                  <a:prstClr val="black"/>
                </a:solidFill>
              </a:rPr>
              <a:t>[2] Sheldon, Smith. Academic Writing Genres: Essays, </a:t>
            </a:r>
            <a:br>
              <a:rPr lang="en-US" altLang="zh-CN" sz="2400" dirty="0">
                <a:solidFill>
                  <a:prstClr val="black"/>
                </a:solidFill>
              </a:rPr>
            </a:br>
            <a:r>
              <a:rPr lang="en-US" altLang="zh-CN" sz="2400" dirty="0">
                <a:solidFill>
                  <a:prstClr val="black"/>
                </a:solidFill>
              </a:rPr>
              <a:t>      Reports &amp; Other Genres [M]. Evident Press, 2019.</a:t>
            </a:r>
            <a:endParaRPr lang="zh-CN" altLang="zh-CN" sz="2400" dirty="0">
              <a:solidFill>
                <a:prstClr val="black"/>
              </a:solidFill>
            </a:endParaRPr>
          </a:p>
          <a:p>
            <a:pPr algn="just" defTabSz="457200"/>
            <a:r>
              <a:rPr lang="en-US" altLang="zh-CN" sz="2400" dirty="0">
                <a:solidFill>
                  <a:prstClr val="black"/>
                </a:solidFill>
              </a:rPr>
              <a:t>[3] </a:t>
            </a:r>
            <a:r>
              <a:rPr lang="zh-CN" altLang="zh-CN" sz="2400" dirty="0">
                <a:solidFill>
                  <a:prstClr val="black"/>
                </a:solidFill>
              </a:rPr>
              <a:t>文秋芳</a:t>
            </a:r>
            <a:r>
              <a:rPr lang="en-US" altLang="zh-CN" sz="2400" dirty="0">
                <a:solidFill>
                  <a:prstClr val="black"/>
                </a:solidFill>
              </a:rPr>
              <a:t>. </a:t>
            </a:r>
            <a:r>
              <a:rPr lang="zh-CN" altLang="en-US" sz="2400" dirty="0">
                <a:solidFill>
                  <a:prstClr val="black"/>
                </a:solidFill>
              </a:rPr>
              <a:t>“产出导向法” 与对外汉语教学</a:t>
            </a:r>
            <a:r>
              <a:rPr lang="en-US" altLang="zh-CN" sz="2400" dirty="0">
                <a:solidFill>
                  <a:prstClr val="black"/>
                </a:solidFill>
              </a:rPr>
              <a:t>[J]. </a:t>
            </a:r>
            <a:r>
              <a:rPr lang="zh-CN" altLang="en-US" sz="2400" dirty="0">
                <a:solidFill>
                  <a:prstClr val="black"/>
                </a:solidFill>
              </a:rPr>
              <a:t>世界汉语</a:t>
            </a:r>
            <a:br>
              <a:rPr lang="en-US" altLang="zh-CN" sz="2400" dirty="0">
                <a:solidFill>
                  <a:prstClr val="black"/>
                </a:solidFill>
              </a:rPr>
            </a:br>
            <a:r>
              <a:rPr lang="en-US" altLang="zh-CN" sz="2400" dirty="0">
                <a:solidFill>
                  <a:prstClr val="black"/>
                </a:solidFill>
              </a:rPr>
              <a:t>      </a:t>
            </a:r>
            <a:r>
              <a:rPr lang="zh-CN" altLang="en-US" sz="2400" dirty="0">
                <a:solidFill>
                  <a:prstClr val="black"/>
                </a:solidFill>
              </a:rPr>
              <a:t>教学</a:t>
            </a:r>
            <a:r>
              <a:rPr lang="zh-CN" altLang="zh-CN" sz="2400" dirty="0">
                <a:solidFill>
                  <a:prstClr val="black"/>
                </a:solidFill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</a:rPr>
              <a:t>2018</a:t>
            </a:r>
            <a:r>
              <a:rPr lang="zh-CN" altLang="zh-CN" sz="2400" dirty="0">
                <a:solidFill>
                  <a:prstClr val="black"/>
                </a:solidFill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</a:rPr>
              <a:t>(3)</a:t>
            </a:r>
            <a:r>
              <a:rPr lang="zh-CN" altLang="zh-CN" sz="2400" dirty="0">
                <a:solidFill>
                  <a:prstClr val="black"/>
                </a:solidFill>
              </a:rPr>
              <a:t>：</a:t>
            </a:r>
            <a:r>
              <a:rPr lang="en-US" altLang="zh-CN" sz="2400" dirty="0">
                <a:solidFill>
                  <a:prstClr val="black"/>
                </a:solidFill>
              </a:rPr>
              <a:t>387-400.</a:t>
            </a:r>
            <a:endParaRPr lang="zh-CN" altLang="zh-CN" sz="2400" dirty="0">
              <a:solidFill>
                <a:prstClr val="black"/>
              </a:solidFill>
            </a:endParaRPr>
          </a:p>
          <a:p>
            <a:pPr algn="just" defTabSz="457200"/>
            <a:r>
              <a:rPr lang="en-US" altLang="zh-CN" sz="2400" dirty="0">
                <a:solidFill>
                  <a:prstClr val="black"/>
                </a:solidFill>
              </a:rPr>
              <a:t>[4] </a:t>
            </a:r>
            <a:r>
              <a:rPr lang="zh-CN" altLang="zh-CN" sz="2400" dirty="0">
                <a:solidFill>
                  <a:prstClr val="black"/>
                </a:solidFill>
              </a:rPr>
              <a:t>杨永林</a:t>
            </a:r>
            <a:r>
              <a:rPr lang="en-US" altLang="zh-CN" sz="2400" dirty="0">
                <a:solidFill>
                  <a:prstClr val="black"/>
                </a:solidFill>
              </a:rPr>
              <a:t>. </a:t>
            </a:r>
            <a:r>
              <a:rPr lang="zh-CN" altLang="zh-CN" sz="2400" dirty="0">
                <a:solidFill>
                  <a:prstClr val="black"/>
                </a:solidFill>
              </a:rPr>
              <a:t>大学英语在线课程及其建设</a:t>
            </a:r>
            <a:r>
              <a:rPr lang="en-US" altLang="zh-CN" sz="2400" dirty="0">
                <a:solidFill>
                  <a:prstClr val="black"/>
                </a:solidFill>
              </a:rPr>
              <a:t>[J]. </a:t>
            </a:r>
            <a:r>
              <a:rPr lang="zh-CN" altLang="zh-CN" sz="2400" dirty="0">
                <a:solidFill>
                  <a:prstClr val="black"/>
                </a:solidFill>
              </a:rPr>
              <a:t>外语教学，</a:t>
            </a:r>
            <a:br>
              <a:rPr lang="en-US" altLang="zh-CN" sz="2400" dirty="0">
                <a:solidFill>
                  <a:prstClr val="black"/>
                </a:solidFill>
              </a:rPr>
            </a:br>
            <a:r>
              <a:rPr lang="en-US" altLang="zh-CN" sz="2400" dirty="0">
                <a:solidFill>
                  <a:prstClr val="black"/>
                </a:solidFill>
              </a:rPr>
              <a:t>      2019</a:t>
            </a:r>
            <a:r>
              <a:rPr lang="zh-CN" altLang="en-US" sz="2400" dirty="0">
                <a:solidFill>
                  <a:prstClr val="black"/>
                </a:solidFill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</a:rPr>
              <a:t>(1): 53-58.</a:t>
            </a:r>
            <a:endParaRPr lang="zh-CN" altLang="zh-CN" sz="2400" dirty="0">
              <a:solidFill>
                <a:prstClr val="black"/>
              </a:solidFill>
            </a:endParaRPr>
          </a:p>
          <a:p>
            <a:pPr algn="just" defTabSz="457200"/>
            <a:r>
              <a:rPr lang="en-US" altLang="zh-CN" sz="2400" dirty="0">
                <a:solidFill>
                  <a:prstClr val="black"/>
                </a:solidFill>
              </a:rPr>
              <a:t>[5] </a:t>
            </a:r>
            <a:r>
              <a:rPr lang="zh-CN" altLang="en-US" sz="2400" dirty="0">
                <a:solidFill>
                  <a:prstClr val="black"/>
                </a:solidFill>
              </a:rPr>
              <a:t>张华</a:t>
            </a:r>
            <a:r>
              <a:rPr lang="en-US" altLang="zh-CN" sz="2400" dirty="0">
                <a:solidFill>
                  <a:prstClr val="black"/>
                </a:solidFill>
              </a:rPr>
              <a:t>. </a:t>
            </a:r>
            <a:r>
              <a:rPr lang="zh-CN" altLang="en-US" sz="2400" dirty="0">
                <a:solidFill>
                  <a:prstClr val="black"/>
                </a:solidFill>
              </a:rPr>
              <a:t>思政教育体系融入大学英语教学的探索与实践路</a:t>
            </a:r>
            <a:br>
              <a:rPr lang="en-US" altLang="zh-CN" sz="2400" dirty="0">
                <a:solidFill>
                  <a:prstClr val="black"/>
                </a:solidFill>
              </a:rPr>
            </a:br>
            <a:r>
              <a:rPr lang="en-US" altLang="zh-CN" sz="2400" dirty="0">
                <a:solidFill>
                  <a:prstClr val="black"/>
                </a:solidFill>
              </a:rPr>
              <a:t>      </a:t>
            </a:r>
            <a:r>
              <a:rPr lang="zh-CN" altLang="en-US" sz="2400" dirty="0">
                <a:solidFill>
                  <a:prstClr val="black"/>
                </a:solidFill>
              </a:rPr>
              <a:t>径研究</a:t>
            </a:r>
            <a:r>
              <a:rPr lang="en-US" altLang="zh-CN" sz="2400" dirty="0">
                <a:solidFill>
                  <a:prstClr val="black"/>
                </a:solidFill>
              </a:rPr>
              <a:t>[J]. </a:t>
            </a:r>
            <a:r>
              <a:rPr lang="zh-CN" altLang="en-US" sz="2400" dirty="0">
                <a:solidFill>
                  <a:prstClr val="black"/>
                </a:solidFill>
              </a:rPr>
              <a:t>教育现代化</a:t>
            </a:r>
            <a:r>
              <a:rPr lang="zh-CN" altLang="zh-CN" sz="2400" dirty="0">
                <a:solidFill>
                  <a:prstClr val="black"/>
                </a:solidFill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</a:rPr>
              <a:t>2019</a:t>
            </a:r>
            <a:r>
              <a:rPr lang="zh-CN" altLang="zh-CN" sz="2400" dirty="0">
                <a:solidFill>
                  <a:prstClr val="black"/>
                </a:solidFill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</a:rPr>
              <a:t>(41):156-158.</a:t>
            </a:r>
            <a:endParaRPr lang="zh-CN" altLang="zh-CN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办公\幻灯\模版\学校照片\3434.png">
            <a:extLst>
              <a:ext uri="{FF2B5EF4-FFF2-40B4-BE49-F238E27FC236}">
                <a16:creationId xmlns:a16="http://schemas.microsoft.com/office/drawing/2014/main" id="{C564AC0D-70B9-4542-B76B-36920DCB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7479"/>
            <a:ext cx="1219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8A9C1A6-3B95-4627-9408-4DC91AEC281F}"/>
              </a:ext>
            </a:extLst>
          </p:cNvPr>
          <p:cNvSpPr/>
          <p:nvPr/>
        </p:nvSpPr>
        <p:spPr>
          <a:xfrm>
            <a:off x="707387" y="2613230"/>
            <a:ext cx="10081120" cy="8145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>
              <a:lnSpc>
                <a:spcPct val="130000"/>
              </a:lnSpc>
            </a:pPr>
            <a:r>
              <a:rPr lang="zh-CN" alt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Demo class </a:t>
            </a:r>
            <a:endParaRPr lang="zh-CN" alt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209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014579" y="1616876"/>
            <a:ext cx="9274416" cy="10763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sx="1000" sy="1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Georgia" panose="02040502050405020303" pitchFamily="18" charset="0"/>
                <a:ea typeface="Gulim" panose="020B0600000101010101" pitchFamily="34" charset="-127"/>
              </a:rPr>
              <a:t>Reflections of a Chinese Mother</a:t>
            </a:r>
          </a:p>
          <a:p>
            <a:pPr algn="ctr"/>
            <a:r>
              <a:rPr lang="en-US" altLang="zh-CN" sz="3200" b="1" dirty="0">
                <a:latin typeface="Georgia" panose="02040502050405020303" pitchFamily="18" charset="0"/>
                <a:ea typeface="Gulim" panose="020B0600000101010101" pitchFamily="34" charset="-127"/>
              </a:rPr>
              <a:t>in the West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325289" y="581358"/>
            <a:ext cx="8652996" cy="64516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Unit 8 Section 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18" y="2865953"/>
            <a:ext cx="5394340" cy="321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9559">
            <a:off x="903425" y="2483996"/>
            <a:ext cx="2204717" cy="3069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/>
        </p:nvSpPr>
        <p:spPr>
          <a:xfrm>
            <a:off x="574766" y="1922365"/>
            <a:ext cx="10711543" cy="310683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different parenting approaches in the west and China through analytical reading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apply basic writing techniques to illustrate cultural differences in parenting styles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evaluate the current social dispute with cultural inclusiveness</a:t>
            </a:r>
          </a:p>
          <a:p>
            <a:pPr marL="457200" lvl="1" indent="0">
              <a:buNone/>
            </a:pPr>
            <a:endParaRPr lang="en-US" altLang="zh-CN" sz="24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8532" y="749328"/>
            <a:ext cx="4272323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Teaching Objectives: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79394" y="327771"/>
            <a:ext cx="375936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Pre-reading tasks: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005657" y="147135"/>
            <a:ext cx="6550090" cy="5698482"/>
            <a:chOff x="5131838" y="469410"/>
            <a:chExt cx="6550090" cy="569848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7284" y="469410"/>
              <a:ext cx="4303295" cy="47356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文本框 7"/>
            <p:cNvSpPr txBox="1"/>
            <p:nvPr/>
          </p:nvSpPr>
          <p:spPr>
            <a:xfrm>
              <a:off x="5131838" y="5583117"/>
              <a:ext cx="6550090" cy="584775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Pre-reading activities on </a:t>
              </a:r>
              <a:r>
                <a:rPr lang="en-US" altLang="zh-CN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Unipus</a:t>
              </a:r>
              <a:endPara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79394" y="327771"/>
            <a:ext cx="375936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Pre-reading tasks: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07874" y="5349512"/>
            <a:ext cx="6550090" cy="5847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Video : 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 ?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6" y="1318726"/>
            <a:ext cx="5366661" cy="3524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87" y="1318726"/>
            <a:ext cx="5485270" cy="3524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文本框 15"/>
          <p:cNvSpPr txBox="1"/>
          <p:nvPr/>
        </p:nvSpPr>
        <p:spPr>
          <a:xfrm>
            <a:off x="1602254" y="4083401"/>
            <a:ext cx="3283643" cy="42527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340811" y="4122590"/>
            <a:ext cx="3283643" cy="42527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" y="5070022"/>
            <a:ext cx="2112169" cy="11479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idx="1"/>
          </p:nvPr>
        </p:nvSpPr>
        <p:spPr>
          <a:xfrm>
            <a:off x="654940" y="751638"/>
            <a:ext cx="10515600" cy="633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Western Parenting V.S. Chinese Parenting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13" y="2450340"/>
            <a:ext cx="3864827" cy="25765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49" y="2446340"/>
            <a:ext cx="3864827" cy="258055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20080" y="2159261"/>
            <a:ext cx="1226429" cy="31534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9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0527" y="5482488"/>
            <a:ext cx="442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Western parents are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23972" y="5455875"/>
            <a:ext cx="442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Chinese parents are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militant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B62E0-E478-4A81-9F16-2645E61D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43" y="857094"/>
            <a:ext cx="10742325" cy="1400530"/>
          </a:xfrm>
        </p:spPr>
        <p:txBody>
          <a:bodyPr/>
          <a:lstStyle/>
          <a:p>
            <a:pPr marR="0" algn="ctr" rtl="0"/>
            <a:r>
              <a:rPr lang="en-US" altLang="zh-CN" sz="4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Contents</a:t>
            </a:r>
            <a:endParaRPr lang="zh-CN" altLang="en-US" sz="48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16" descr="www.3lian.com__008.png">
            <a:extLst>
              <a:ext uri="{FF2B5EF4-FFF2-40B4-BE49-F238E27FC236}">
                <a16:creationId xmlns:a16="http://schemas.microsoft.com/office/drawing/2014/main" id="{13AB81AD-1FCC-4091-8684-0C924A1E5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3" t="1888" r="20999" b="-37"/>
          <a:stretch>
            <a:fillRect/>
          </a:stretch>
        </p:blipFill>
        <p:spPr bwMode="auto">
          <a:xfrm>
            <a:off x="0" y="4973658"/>
            <a:ext cx="1739014" cy="18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E68923B-335C-41C0-9202-12B0AC7F98F4}"/>
              </a:ext>
            </a:extLst>
          </p:cNvPr>
          <p:cNvGrpSpPr/>
          <p:nvPr/>
        </p:nvGrpSpPr>
        <p:grpSpPr>
          <a:xfrm>
            <a:off x="3260112" y="2205430"/>
            <a:ext cx="5472112" cy="909637"/>
            <a:chOff x="1727808" y="1583259"/>
            <a:chExt cx="5472112" cy="909637"/>
          </a:xfrm>
        </p:grpSpPr>
        <p:pic>
          <p:nvPicPr>
            <p:cNvPr id="8" name="Picture 9" descr="白色上边">
              <a:extLst>
                <a:ext uri="{FF2B5EF4-FFF2-40B4-BE49-F238E27FC236}">
                  <a16:creationId xmlns:a16="http://schemas.microsoft.com/office/drawing/2014/main" id="{B1B79B8D-B846-4043-8E9C-7BF4F226B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808" y="1583259"/>
              <a:ext cx="5472112" cy="90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583D4428-F010-4264-AF89-531B1CC58C74}"/>
                </a:ext>
              </a:extLst>
            </p:cNvPr>
            <p:cNvSpPr txBox="1"/>
            <p:nvPr/>
          </p:nvSpPr>
          <p:spPr>
            <a:xfrm>
              <a:off x="2483768" y="1844824"/>
              <a:ext cx="3672185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zh-CN" altLang="en-US" sz="28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EC77900-0DE9-4082-B727-E7F69375942D}"/>
              </a:ext>
            </a:extLst>
          </p:cNvPr>
          <p:cNvGrpSpPr/>
          <p:nvPr/>
        </p:nvGrpSpPr>
        <p:grpSpPr>
          <a:xfrm>
            <a:off x="3260112" y="3385614"/>
            <a:ext cx="5472112" cy="909637"/>
            <a:chOff x="1727808" y="2468143"/>
            <a:chExt cx="5472112" cy="909637"/>
          </a:xfrm>
        </p:grpSpPr>
        <p:pic>
          <p:nvPicPr>
            <p:cNvPr id="11" name="Picture 9" descr="白色上边">
              <a:extLst>
                <a:ext uri="{FF2B5EF4-FFF2-40B4-BE49-F238E27FC236}">
                  <a16:creationId xmlns:a16="http://schemas.microsoft.com/office/drawing/2014/main" id="{1D783EBF-2401-4F01-9FC7-E25E611C3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808" y="2468143"/>
              <a:ext cx="5472112" cy="90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069D95C7-1400-427A-AAD2-30CC4CDA120A}"/>
                </a:ext>
              </a:extLst>
            </p:cNvPr>
            <p:cNvSpPr txBox="1"/>
            <p:nvPr/>
          </p:nvSpPr>
          <p:spPr>
            <a:xfrm>
              <a:off x="2259328" y="2730121"/>
              <a:ext cx="4087848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20">
            <a:extLst>
              <a:ext uri="{FF2B5EF4-FFF2-40B4-BE49-F238E27FC236}">
                <a16:creationId xmlns:a16="http://schemas.microsoft.com/office/drawing/2014/main" id="{AC48AD8D-63D6-431E-8EFF-77062E3557EF}"/>
              </a:ext>
            </a:extLst>
          </p:cNvPr>
          <p:cNvSpPr txBox="1"/>
          <p:nvPr/>
        </p:nvSpPr>
        <p:spPr>
          <a:xfrm>
            <a:off x="4051952" y="2274378"/>
            <a:ext cx="3888432" cy="662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2AFE5CF0-A973-4A58-A89B-52DAC23D8509}"/>
              </a:ext>
            </a:extLst>
          </p:cNvPr>
          <p:cNvSpPr txBox="1"/>
          <p:nvPr/>
        </p:nvSpPr>
        <p:spPr>
          <a:xfrm>
            <a:off x="4051952" y="3449373"/>
            <a:ext cx="3888432" cy="662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Demo class</a:t>
            </a:r>
          </a:p>
        </p:txBody>
      </p:sp>
    </p:spTree>
    <p:extLst>
      <p:ext uri="{BB962C8B-B14F-4D97-AF65-F5344CB8AC3E}">
        <p14:creationId xmlns:p14="http://schemas.microsoft.com/office/powerpoint/2010/main" val="545553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61620" y="3277870"/>
            <a:ext cx="5267325" cy="64516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Ideological differences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37114" y="1861992"/>
            <a:ext cx="3145426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self-esteem </a:t>
            </a:r>
            <a:endParaRPr lang="zh-CN" altLang="en-US" sz="32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70568" y="3354127"/>
            <a:ext cx="320040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relationship </a:t>
            </a:r>
            <a:endParaRPr lang="zh-CN" altLang="en-US" sz="32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70568" y="4806773"/>
            <a:ext cx="320040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authority  </a:t>
            </a:r>
            <a:endParaRPr lang="zh-CN" altLang="en-US" sz="32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72318" y="437103"/>
            <a:ext cx="3511264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</a:rPr>
              <a:t>Parenting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5845807" y="2012860"/>
            <a:ext cx="467921" cy="3267307"/>
          </a:xfrm>
          <a:prstGeom prst="leftBrace">
            <a:avLst/>
          </a:prstGeom>
          <a:noFill/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5" grpId="1" animBg="1"/>
      <p:bldP spid="6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21652" y="1299803"/>
            <a:ext cx="4650000" cy="2800471"/>
            <a:chOff x="8321652" y="1299803"/>
            <a:chExt cx="4650000" cy="280047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3731">
              <a:off x="8422765" y="1299803"/>
              <a:ext cx="4548887" cy="2800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文本框 12"/>
            <p:cNvSpPr txBox="1"/>
            <p:nvPr/>
          </p:nvSpPr>
          <p:spPr>
            <a:xfrm>
              <a:off x="8321652" y="2916466"/>
              <a:ext cx="2692255" cy="58477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self-esteem </a:t>
              </a:r>
              <a:endParaRPr lang="zh-CN" altLang="en-US" sz="32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7" y="159657"/>
            <a:ext cx="7470829" cy="62701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912620" y="173639"/>
            <a:ext cx="2355418" cy="338554"/>
          </a:xfrm>
          <a:prstGeom prst="rect">
            <a:avLst/>
          </a:prstGeom>
          <a:noFill/>
          <a:ln w="508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665112" y="5125735"/>
            <a:ext cx="4807640" cy="338554"/>
          </a:xfrm>
          <a:prstGeom prst="rect">
            <a:avLst/>
          </a:prstGeom>
          <a:noFill/>
          <a:ln w="508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915808" y="1743299"/>
            <a:ext cx="7696765" cy="7524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cradle their children’s self-esteem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02293" y="3881119"/>
            <a:ext cx="7696765" cy="15696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grades are a more important measure of success than ‘self-esteem’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8321652" y="1299803"/>
            <a:ext cx="4650000" cy="2800471"/>
            <a:chOff x="8321652" y="1299803"/>
            <a:chExt cx="4650000" cy="2800471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3731">
              <a:off x="8422765" y="1299803"/>
              <a:ext cx="4548887" cy="2800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文本框 30"/>
            <p:cNvSpPr txBox="1"/>
            <p:nvPr/>
          </p:nvSpPr>
          <p:spPr>
            <a:xfrm>
              <a:off x="8321652" y="2916466"/>
              <a:ext cx="2692255" cy="58477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self-esteem </a:t>
              </a:r>
              <a:endParaRPr lang="zh-CN" altLang="en-US" sz="32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7" y="159657"/>
            <a:ext cx="7470829" cy="62701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80857" y="787790"/>
            <a:ext cx="3841973" cy="33855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5032396" y="5795305"/>
            <a:ext cx="2873648" cy="33855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308827" y="6091275"/>
            <a:ext cx="1252687" cy="33855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067969" y="1224167"/>
            <a:ext cx="7696765" cy="15696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presumption is that the child is tender, not strong,…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067969" y="3590035"/>
            <a:ext cx="7696765" cy="1569660"/>
          </a:xfrm>
          <a:prstGeom prst="rect">
            <a:avLst/>
          </a:prstGeom>
          <a:solidFill>
            <a:srgbClr val="00B0F0">
              <a:alpha val="88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 parents believe that their child is hardy enough ,…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912620" y="173639"/>
            <a:ext cx="2355418" cy="338554"/>
          </a:xfrm>
          <a:prstGeom prst="rect">
            <a:avLst/>
          </a:prstGeom>
          <a:noFill/>
          <a:ln w="508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665112" y="5125735"/>
            <a:ext cx="4807640" cy="338554"/>
          </a:xfrm>
          <a:prstGeom prst="rect">
            <a:avLst/>
          </a:prstGeom>
          <a:noFill/>
          <a:ln w="508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7" grpId="0" animBg="1"/>
      <p:bldP spid="17" grpId="1" animBg="1"/>
      <p:bldP spid="20" grpId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7" y="159657"/>
            <a:ext cx="7470829" cy="6270172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5440985" y="491820"/>
            <a:ext cx="1986757" cy="1406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179620" y="1940796"/>
            <a:ext cx="374731" cy="54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36963" y="2233871"/>
            <a:ext cx="704046" cy="289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81373" y="2874049"/>
            <a:ext cx="1468596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5440984" y="4006399"/>
            <a:ext cx="1986757" cy="1406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85868" y="4308085"/>
            <a:ext cx="704046" cy="289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032396" y="2231562"/>
            <a:ext cx="1537216" cy="2899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2980857" y="6084240"/>
            <a:ext cx="1986757" cy="1406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65112" y="5125735"/>
            <a:ext cx="4807640" cy="338554"/>
          </a:xfrm>
          <a:prstGeom prst="rect">
            <a:avLst/>
          </a:prstGeom>
          <a:noFill/>
          <a:ln w="508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2912620" y="173639"/>
            <a:ext cx="2355418" cy="338554"/>
          </a:xfrm>
          <a:prstGeom prst="rect">
            <a:avLst/>
          </a:prstGeom>
          <a:noFill/>
          <a:ln w="508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  <p:sp>
        <p:nvSpPr>
          <p:cNvPr id="30" name="文本框 29"/>
          <p:cNvSpPr txBox="1"/>
          <p:nvPr/>
        </p:nvSpPr>
        <p:spPr>
          <a:xfrm>
            <a:off x="2980857" y="787790"/>
            <a:ext cx="3841973" cy="33855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  <p:sp>
        <p:nvSpPr>
          <p:cNvPr id="31" name="文本框 30"/>
          <p:cNvSpPr txBox="1"/>
          <p:nvPr/>
        </p:nvSpPr>
        <p:spPr>
          <a:xfrm>
            <a:off x="5032396" y="5795305"/>
            <a:ext cx="2873648" cy="33855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  <p:sp>
        <p:nvSpPr>
          <p:cNvPr id="32" name="文本框 31"/>
          <p:cNvSpPr txBox="1"/>
          <p:nvPr/>
        </p:nvSpPr>
        <p:spPr>
          <a:xfrm>
            <a:off x="308827" y="6091275"/>
            <a:ext cx="1252687" cy="33855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5277933" y="791259"/>
            <a:ext cx="1986757" cy="1406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8321652" y="1299803"/>
            <a:ext cx="4650000" cy="2800471"/>
            <a:chOff x="8321652" y="1299803"/>
            <a:chExt cx="4650000" cy="2800471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3731">
              <a:off x="8422765" y="1299803"/>
              <a:ext cx="4548887" cy="2800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文本框 37"/>
            <p:cNvSpPr txBox="1"/>
            <p:nvPr/>
          </p:nvSpPr>
          <p:spPr>
            <a:xfrm>
              <a:off x="8321652" y="2916466"/>
              <a:ext cx="2692255" cy="58477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self-esteem </a:t>
              </a:r>
              <a:endParaRPr lang="zh-CN" altLang="en-US" sz="32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57594" y="3118680"/>
            <a:ext cx="5845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the child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their children’s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them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criticism</a:t>
            </a:r>
          </a:p>
        </p:txBody>
      </p:sp>
      <p:sp>
        <p:nvSpPr>
          <p:cNvPr id="9" name="矩形 8"/>
          <p:cNvSpPr/>
          <p:nvPr/>
        </p:nvSpPr>
        <p:spPr>
          <a:xfrm>
            <a:off x="189492" y="1588163"/>
            <a:ext cx="5845628" cy="768108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presume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</a:rPr>
              <a:t> child is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tender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</a:rPr>
              <a:t>, not strong</a:t>
            </a:r>
          </a:p>
        </p:txBody>
      </p:sp>
      <p:sp>
        <p:nvSpPr>
          <p:cNvPr id="12" name="下箭头 11"/>
          <p:cNvSpPr/>
          <p:nvPr/>
        </p:nvSpPr>
        <p:spPr>
          <a:xfrm>
            <a:off x="2756345" y="2548064"/>
            <a:ext cx="355962" cy="378823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230075" y="1588163"/>
            <a:ext cx="5845628" cy="768108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believe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</a:rPr>
              <a:t> child is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</a:rPr>
              <a:t>hardy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</a:rPr>
              <a:t> enough</a:t>
            </a:r>
          </a:p>
        </p:txBody>
      </p:sp>
      <p:sp>
        <p:nvSpPr>
          <p:cNvPr id="18" name="下箭头 17"/>
          <p:cNvSpPr/>
          <p:nvPr/>
        </p:nvSpPr>
        <p:spPr>
          <a:xfrm>
            <a:off x="8632188" y="2534448"/>
            <a:ext cx="355962" cy="378823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230075" y="3091448"/>
            <a:ext cx="5744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disapproval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be a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screaming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hair-tearing explosion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punish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the child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74256" y="529578"/>
            <a:ext cx="505793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Self-esteem </a:t>
            </a:r>
            <a:endParaRPr lang="zh-CN" altLang="en-US" sz="36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26954" y="5281684"/>
            <a:ext cx="5205234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Rewrite paras.3-6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03340" y="642771"/>
            <a:ext cx="5659978" cy="67504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Introducing difference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0545" y="2055656"/>
            <a:ext cx="82661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By using prepositions (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unlike…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By using antonyms (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verbs, adjectives, nouns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By using conjunctions (</a:t>
            </a:r>
            <a:r>
              <a:rPr lang="en-US" altLang="zh-CN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while, whereas, but…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By using transitional words (</a:t>
            </a:r>
            <a:r>
              <a:rPr lang="en-US" altLang="zh-CN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contrast, in contrast, however, on the other hand...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153" y="929858"/>
            <a:ext cx="7421329" cy="577574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Western parents cradle their children’s self-esteem for they presume that the child is______, not strong, ______ Chinese parents believe that their children are ______ enough. For example, if a child comes home with an A-minus, a Western mother will most likely ________________. ____________, a Chinese mother will _______________. If the child comes home with a B, some western parents will _____________________and constantly try to _______________. ______ that, Chinese parents’ solution is always to _______________ the child, and there would be__________________________. </a:t>
            </a:r>
            <a:endParaRPr lang="zh-C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74908" y="179844"/>
            <a:ext cx="5205234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Rewrite paras.3-6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41078" y="2072821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41078" y="2542880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hardy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68328" y="5363233"/>
            <a:ext cx="771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endParaRPr lang="zh-CN" altLang="en-US" sz="2000" dirty="0">
              <a:solidFill>
                <a:srgbClr val="0099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41078" y="3953057"/>
            <a:ext cx="146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contrast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41078" y="4423116"/>
            <a:ext cx="2465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disapproval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68328" y="3012938"/>
            <a:ext cx="2111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81314" y="5763343"/>
            <a:ext cx="3573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insulate him/her from criticism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98895" y="1602761"/>
            <a:ext cx="2521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 his/her worries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41078" y="3482998"/>
            <a:ext cx="2350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punish and shame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41078" y="4893175"/>
            <a:ext cx="4174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screaming, hair-tearing explosion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28885" y="1062752"/>
            <a:ext cx="1909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the child</a:t>
            </a:r>
            <a:endParaRPr lang="zh-CN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33" y="3904092"/>
            <a:ext cx="3775376" cy="25297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39" y="687227"/>
            <a:ext cx="2545203" cy="254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417 L -0.32266 -0.07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26736 L -0.11628 -0.55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1435 L -0.11901 -0.07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417 L -0.61992 0.364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3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1319 L -0.3957 -0.061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8635 L -0.60091 -0.053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9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0903 L -0.3668 -0.185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-0.09004 L -0.46915 0.502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1991 L -0.26459 0.3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2083 L -0.33034 0.302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3403 L -0.44232 0.171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7996">
            <a:off x="607983" y="2002443"/>
            <a:ext cx="2204717" cy="3069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4489" y="1193286"/>
            <a:ext cx="8032951" cy="449364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get me wrong—it’s not Chinese parents don’t care about their children. In fact, just the opposite!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just have an entirely different parenting model.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this is a misunderstanding on both sides.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course there is some overlap—all decent parents wants to do what’s best for their children.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the methodology that’s different.</a:t>
            </a:r>
          </a:p>
        </p:txBody>
      </p:sp>
      <p:sp>
        <p:nvSpPr>
          <p:cNvPr id="2" name="矩形 1"/>
          <p:cNvSpPr/>
          <p:nvPr/>
        </p:nvSpPr>
        <p:spPr>
          <a:xfrm>
            <a:off x="4341861" y="3024609"/>
            <a:ext cx="67297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Inclusiveness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04489" y="2658522"/>
            <a:ext cx="8032951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Two paths lead to the same destination.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  <p:bldP spid="2" grpId="0"/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idx="1"/>
          </p:nvPr>
        </p:nvSpPr>
        <p:spPr>
          <a:xfrm>
            <a:off x="1374726" y="1055961"/>
            <a:ext cx="10515600" cy="633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Western Parenting V.S. Chinese Parenting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6" y="2450341"/>
            <a:ext cx="3864827" cy="25765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19" y="2446341"/>
            <a:ext cx="3864827" cy="2580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8" y="523727"/>
            <a:ext cx="1340072" cy="136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60" y="1807084"/>
            <a:ext cx="4505872" cy="2915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53" y="1807084"/>
            <a:ext cx="4505872" cy="2915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出品 2"/>
          <p:cNvSpPr/>
          <p:nvPr/>
        </p:nvSpPr>
        <p:spPr>
          <a:xfrm>
            <a:off x="3092780" y="1906704"/>
            <a:ext cx="7684857" cy="900000"/>
          </a:xfrm>
          <a:prstGeom prst="rect">
            <a:avLst/>
          </a:prstGeom>
          <a:solidFill>
            <a:srgbClr val="E8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defTabSz="457200"/>
            <a:r>
              <a:rPr lang="en-US" altLang="zh-CN" sz="2400" dirty="0">
                <a:solidFill>
                  <a:prstClr val="black"/>
                </a:solidFill>
              </a:rPr>
              <a:t>Course, learners, teaching materials</a:t>
            </a:r>
            <a:endParaRPr lang="zh-CN" altLang="zh-CN" sz="2400" dirty="0">
              <a:solidFill>
                <a:prstClr val="black"/>
              </a:solidFill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0" y="3123187"/>
            <a:ext cx="2743200" cy="1368469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 defTabSz="457200"/>
            <a:r>
              <a:rPr lang="en-US" altLang="zh-CN" sz="24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Introduction</a:t>
            </a:r>
            <a:endParaRPr lang="zh-CN" altLang="en-US" sz="24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箭头连接符 6"/>
          <p:cNvCxnSpPr>
            <a:cxnSpLocks/>
            <a:stCxn id="6" idx="5"/>
          </p:cNvCxnSpPr>
          <p:nvPr/>
        </p:nvCxnSpPr>
        <p:spPr>
          <a:xfrm flipV="1">
            <a:off x="2401083" y="2186869"/>
            <a:ext cx="700427" cy="9363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cxnSpLocks/>
            <a:stCxn id="6" idx="0"/>
          </p:cNvCxnSpPr>
          <p:nvPr/>
        </p:nvCxnSpPr>
        <p:spPr>
          <a:xfrm flipV="1">
            <a:off x="2743200" y="3807420"/>
            <a:ext cx="358310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cxnSpLocks/>
            <a:stCxn id="6" idx="1"/>
          </p:cNvCxnSpPr>
          <p:nvPr/>
        </p:nvCxnSpPr>
        <p:spPr>
          <a:xfrm>
            <a:off x="2401083" y="4491656"/>
            <a:ext cx="700427" cy="9363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淘宝店chenying0907出品 10"/>
          <p:cNvSpPr/>
          <p:nvPr/>
        </p:nvSpPr>
        <p:spPr>
          <a:xfrm>
            <a:off x="3092780" y="3591757"/>
            <a:ext cx="7684857" cy="900000"/>
          </a:xfrm>
          <a:prstGeom prst="rect">
            <a:avLst/>
          </a:prstGeom>
          <a:solidFill>
            <a:srgbClr val="E8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defTabSz="457200"/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POA, integration, blended learning </a:t>
            </a:r>
            <a:endParaRPr lang="zh-CN" altLang="zh-CN" sz="2400" dirty="0">
              <a:solidFill>
                <a:prstClr val="black"/>
              </a:solidFill>
            </a:endParaRPr>
          </a:p>
        </p:txBody>
      </p:sp>
      <p:sp>
        <p:nvSpPr>
          <p:cNvPr id="12" name="淘宝店chenying0907出品 11"/>
          <p:cNvSpPr/>
          <p:nvPr/>
        </p:nvSpPr>
        <p:spPr>
          <a:xfrm>
            <a:off x="3101511" y="3123187"/>
            <a:ext cx="7676125" cy="4636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defTabSz="457200"/>
            <a:r>
              <a:rPr lang="en-US" altLang="zh-CN" dirty="0">
                <a:solidFill>
                  <a:prstClr val="white"/>
                </a:solidFill>
              </a:rPr>
              <a:t>Concepts</a:t>
            </a:r>
            <a:endParaRPr lang="zh-CN" alt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淘宝店chenying0907出品 13"/>
          <p:cNvSpPr/>
          <p:nvPr/>
        </p:nvSpPr>
        <p:spPr>
          <a:xfrm>
            <a:off x="3092779" y="5320338"/>
            <a:ext cx="7684857" cy="900000"/>
          </a:xfrm>
          <a:prstGeom prst="rect">
            <a:avLst/>
          </a:prstGeom>
          <a:solidFill>
            <a:srgbClr val="E8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defTabSz="457200"/>
            <a:r>
              <a:rPr lang="en-US" altLang="zh-CN" sz="2400" dirty="0">
                <a:solidFill>
                  <a:prstClr val="black"/>
                </a:solidFill>
              </a:rPr>
              <a:t>Objectives, procedures, features</a:t>
            </a:r>
            <a:endParaRPr lang="zh-CN" altLang="zh-CN" sz="2400" dirty="0">
              <a:solidFill>
                <a:prstClr val="black"/>
              </a:solidFill>
            </a:endParaRPr>
          </a:p>
        </p:txBody>
      </p:sp>
      <p:sp>
        <p:nvSpPr>
          <p:cNvPr id="15" name="淘宝店chenying0907出品 14"/>
          <p:cNvSpPr/>
          <p:nvPr/>
        </p:nvSpPr>
        <p:spPr>
          <a:xfrm>
            <a:off x="3101511" y="4856680"/>
            <a:ext cx="7676125" cy="4636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lvl="1" indent="-365125" defTabSz="457200"/>
            <a:r>
              <a:rPr lang="en-US" altLang="zh-CN" dirty="0">
                <a:solidFill>
                  <a:prstClr val="white"/>
                </a:solidFill>
              </a:rPr>
              <a:t>Design</a:t>
            </a:r>
            <a:endParaRPr lang="zh-CN" altLang="en-US" sz="1600" kern="100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淘宝店chenying0907出品 11"/>
          <p:cNvSpPr/>
          <p:nvPr/>
        </p:nvSpPr>
        <p:spPr>
          <a:xfrm>
            <a:off x="3101511" y="1434975"/>
            <a:ext cx="7676125" cy="4636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defTabSz="457200"/>
            <a:r>
              <a:rPr lang="en-US" altLang="zh-CN" dirty="0">
                <a:solidFill>
                  <a:prstClr val="white"/>
                </a:solidFill>
              </a:rPr>
              <a:t>Background</a:t>
            </a:r>
            <a:endParaRPr lang="zh-CN" alt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48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8" y="1817084"/>
            <a:ext cx="4381591" cy="327145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9998" y="263760"/>
            <a:ext cx="11418849" cy="13849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Different online class rules in west and China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during Coronavirus Pandemic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10" y="1817085"/>
            <a:ext cx="5229546" cy="327145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0306" y="5256864"/>
            <a:ext cx="4020973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“leave to be” rules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46057" y="5256864"/>
            <a:ext cx="4020973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“strict” rules 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86273" y="3298603"/>
            <a:ext cx="963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V.S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58217" y="693531"/>
            <a:ext cx="3985386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Post-reading tasks:</a:t>
            </a:r>
          </a:p>
        </p:txBody>
      </p:sp>
      <p:sp>
        <p:nvSpPr>
          <p:cNvPr id="4" name="矩形 3"/>
          <p:cNvSpPr/>
          <p:nvPr/>
        </p:nvSpPr>
        <p:spPr>
          <a:xfrm>
            <a:off x="858217" y="1719526"/>
            <a:ext cx="6822742" cy="138499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1.Make an oral report on “online class rules in west and China” and submit it online through FIF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91" y="1103276"/>
            <a:ext cx="2072692" cy="203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6C43FFA-942A-4112-AC8A-0F5D35CAD95E}"/>
              </a:ext>
            </a:extLst>
          </p:cNvPr>
          <p:cNvSpPr/>
          <p:nvPr/>
        </p:nvSpPr>
        <p:spPr>
          <a:xfrm>
            <a:off x="858217" y="4056640"/>
            <a:ext cx="6822742" cy="138499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2. Watch “5 ways to compare and contrast in English” on </a:t>
            </a:r>
            <a:r>
              <a:rPr lang="en-US" altLang="zh-CN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OXFORD online English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31F2B7E-752F-4668-BDCC-3B2056CFD2F4}"/>
              </a:ext>
            </a:extLst>
          </p:cNvPr>
          <p:cNvSpPr/>
          <p:nvPr/>
        </p:nvSpPr>
        <p:spPr>
          <a:xfrm>
            <a:off x="235353" y="5729926"/>
            <a:ext cx="8666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https://www.oxfordonlineenglish.com/compare-contrast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402EA56-2705-4AB3-ADC8-C5CF8BF68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16" y="3814515"/>
            <a:ext cx="3299931" cy="2146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5" y="2130700"/>
            <a:ext cx="5120000" cy="3910000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B62E0-E478-4A81-9F16-2645E61D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kern="2200" baseline="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zh-CN" altLang="en-US" b="0" i="0" u="none" strike="noStrike" kern="2200" baseline="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16" descr="www.3lian.com__008.png">
            <a:extLst>
              <a:ext uri="{FF2B5EF4-FFF2-40B4-BE49-F238E27FC236}">
                <a16:creationId xmlns:a16="http://schemas.microsoft.com/office/drawing/2014/main" id="{13AB81AD-1FCC-4091-8684-0C924A1E5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3" t="1888" r="20999" b="-37"/>
          <a:stretch>
            <a:fillRect/>
          </a:stretch>
        </p:blipFill>
        <p:spPr bwMode="auto">
          <a:xfrm>
            <a:off x="0" y="4973658"/>
            <a:ext cx="1739014" cy="18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42DE84-8BB9-4CCC-B469-5B11B37AC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703" y="2166050"/>
            <a:ext cx="9030878" cy="3809877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chemeClr val="bg1"/>
                </a:solidFill>
              </a:rPr>
              <a:t>Required course with two phases (EGP+ESP) 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chemeClr val="bg1"/>
                </a:solidFill>
              </a:rPr>
              <a:t>Dynamic and multi-dimensional evaluation system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chemeClr val="bg1"/>
                </a:solidFill>
              </a:rPr>
              <a:t>Whole-person education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59C711B-C468-49C3-BD46-E859BB9F733A}"/>
              </a:ext>
            </a:extLst>
          </p:cNvPr>
          <p:cNvSpPr txBox="1"/>
          <p:nvPr/>
        </p:nvSpPr>
        <p:spPr>
          <a:xfrm>
            <a:off x="646111" y="1330028"/>
            <a:ext cx="272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81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B62E0-E478-4A81-9F16-2645E61D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2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zh-CN" altLang="en-US" b="0" i="0" u="none" strike="noStrike" kern="2200" baseline="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16" descr="www.3lian.com__008.png">
            <a:extLst>
              <a:ext uri="{FF2B5EF4-FFF2-40B4-BE49-F238E27FC236}">
                <a16:creationId xmlns:a16="http://schemas.microsoft.com/office/drawing/2014/main" id="{13AB81AD-1FCC-4091-8684-0C924A1E5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3" t="1888" r="20999" b="-37"/>
          <a:stretch>
            <a:fillRect/>
          </a:stretch>
        </p:blipFill>
        <p:spPr bwMode="auto">
          <a:xfrm>
            <a:off x="103695" y="4840698"/>
            <a:ext cx="1739014" cy="18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86646A5-E117-4E94-8374-CBC986DE4507}"/>
              </a:ext>
            </a:extLst>
          </p:cNvPr>
          <p:cNvSpPr txBox="1"/>
          <p:nvPr/>
        </p:nvSpPr>
        <p:spPr>
          <a:xfrm>
            <a:off x="646111" y="1289489"/>
            <a:ext cx="272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Learners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8B9E86B-E5CB-4B62-B9EF-B36A4CBC11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4" y="2106964"/>
            <a:ext cx="5274310" cy="263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6FFB08D-12A8-4484-8323-4D37014654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70" y="2113668"/>
            <a:ext cx="5274310" cy="26371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8CF3FA3-525D-4C8F-8233-3F3F74E27E4E}"/>
              </a:ext>
            </a:extLst>
          </p:cNvPr>
          <p:cNvSpPr/>
          <p:nvPr/>
        </p:nvSpPr>
        <p:spPr>
          <a:xfrm>
            <a:off x="7138087" y="1744336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题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</a:t>
            </a:r>
            <a:r>
              <a:rPr lang="zh-CN" altLang="en-US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对本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课程现状的满意程度</a:t>
            </a:r>
            <a:r>
              <a:rPr lang="zh-CN" altLang="zh-CN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EFD233A-DEAB-470E-BA39-9958C0EA88AC}"/>
              </a:ext>
            </a:extLst>
          </p:cNvPr>
          <p:cNvSpPr/>
          <p:nvPr/>
        </p:nvSpPr>
        <p:spPr>
          <a:xfrm>
            <a:off x="1150092" y="1749395"/>
            <a:ext cx="3538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题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本学期你所在的英语班级</a:t>
            </a:r>
            <a:r>
              <a:rPr lang="zh-CN" altLang="zh-CN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DF668CF-9179-473B-9EAA-B3097BCD8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69" y="1205877"/>
            <a:ext cx="3795186" cy="519940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5BB62E0-E478-4A81-9F16-2645E61D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2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zh-CN" altLang="en-US" b="0" i="0" u="none" strike="noStrike" kern="2200" baseline="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16" descr="www.3lian.com__008.png">
            <a:extLst>
              <a:ext uri="{FF2B5EF4-FFF2-40B4-BE49-F238E27FC236}">
                <a16:creationId xmlns:a16="http://schemas.microsoft.com/office/drawing/2014/main" id="{13AB81AD-1FCC-4091-8684-0C924A1E5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3" t="1888" r="20999" b="-37"/>
          <a:stretch>
            <a:fillRect/>
          </a:stretch>
        </p:blipFill>
        <p:spPr bwMode="auto">
          <a:xfrm>
            <a:off x="0" y="4973658"/>
            <a:ext cx="1739014" cy="18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02DA6F0-854A-4040-952F-EADC781C7B3D}"/>
              </a:ext>
            </a:extLst>
          </p:cNvPr>
          <p:cNvSpPr txBox="1"/>
          <p:nvPr/>
        </p:nvSpPr>
        <p:spPr>
          <a:xfrm>
            <a:off x="791852" y="1414021"/>
            <a:ext cx="4524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Teaching materials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1AD9A87-DB5A-4FE0-A33B-33188B30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62253" y="2340405"/>
            <a:ext cx="9274416" cy="206210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sx="1000" sy="1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defTabSz="457200"/>
            <a:r>
              <a:rPr lang="en-US" altLang="zh-CN" sz="3200" b="1" dirty="0">
                <a:solidFill>
                  <a:srgbClr val="0000FF"/>
                </a:solidFill>
                <a:latin typeface="Georgia" panose="02040502050405020303" pitchFamily="18" charset="0"/>
                <a:ea typeface="Gulim" panose="020B0600000101010101" pitchFamily="34" charset="-127"/>
              </a:rPr>
              <a:t>Unit 8 Section A</a:t>
            </a:r>
          </a:p>
          <a:p>
            <a:pPr algn="ctr" defTabSz="457200"/>
            <a:endParaRPr lang="en-US" altLang="zh-CN" sz="3200" b="1" dirty="0">
              <a:solidFill>
                <a:srgbClr val="0000FF"/>
              </a:solidFill>
              <a:latin typeface="Georgia" panose="02040502050405020303" pitchFamily="18" charset="0"/>
              <a:ea typeface="Gulim" panose="020B0600000101010101" pitchFamily="34" charset="-127"/>
            </a:endParaRPr>
          </a:p>
          <a:p>
            <a:pPr algn="ctr" defTabSz="457200"/>
            <a:r>
              <a:rPr lang="en-US" altLang="zh-CN" sz="3200" b="1" dirty="0">
                <a:solidFill>
                  <a:srgbClr val="0000FF"/>
                </a:solidFill>
                <a:latin typeface="Georgia" panose="02040502050405020303" pitchFamily="18" charset="0"/>
                <a:ea typeface="Gulim" panose="020B0600000101010101" pitchFamily="34" charset="-127"/>
              </a:rPr>
              <a:t>Reflections of a Chinese Mother</a:t>
            </a:r>
          </a:p>
          <a:p>
            <a:pPr algn="ctr" defTabSz="457200"/>
            <a:r>
              <a:rPr lang="en-US" altLang="zh-CN" sz="3200" b="1" dirty="0">
                <a:solidFill>
                  <a:srgbClr val="0000FF"/>
                </a:solidFill>
                <a:latin typeface="Georgia" panose="02040502050405020303" pitchFamily="18" charset="0"/>
                <a:ea typeface="Gulim" panose="020B0600000101010101" pitchFamily="34" charset="-127"/>
              </a:rPr>
              <a:t>in the West</a:t>
            </a:r>
          </a:p>
        </p:txBody>
      </p:sp>
    </p:spTree>
    <p:extLst>
      <p:ext uri="{BB962C8B-B14F-4D97-AF65-F5344CB8AC3E}">
        <p14:creationId xmlns:p14="http://schemas.microsoft.com/office/powerpoint/2010/main" val="35033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9806D61-8CF3-4742-B9AE-12A1089FC48E}"/>
              </a:ext>
            </a:extLst>
          </p:cNvPr>
          <p:cNvSpPr txBox="1"/>
          <p:nvPr/>
        </p:nvSpPr>
        <p:spPr>
          <a:xfrm>
            <a:off x="920394" y="1376313"/>
            <a:ext cx="742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+mj-lt"/>
              <a:buAutoNum type="arabicPeriod"/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Production-oriented Approach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126F7BA6-2E79-4587-9B0D-7F6C21D776C9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8594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kern="2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Concepts</a:t>
            </a:r>
            <a:endParaRPr lang="zh-CN" altLang="en-US" kern="22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D9749122-B6AE-480A-99BC-C1A9BC2A9A8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3640" y="2060189"/>
            <a:ext cx="6844720" cy="2959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A1FD747-766B-468B-B863-BC97CE0F7AE9}"/>
              </a:ext>
            </a:extLst>
          </p:cNvPr>
          <p:cNvSpPr/>
          <p:nvPr/>
        </p:nvSpPr>
        <p:spPr>
          <a:xfrm>
            <a:off x="2780048" y="5447139"/>
            <a:ext cx="6109429" cy="28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09700" defTabSz="457200">
              <a:lnSpc>
                <a:spcPts val="1460"/>
              </a:lnSpc>
            </a:pP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图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POA 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理论体系（文秋芳，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2018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，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P393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）</a:t>
            </a:r>
            <a:endParaRPr lang="zh-CN" altLang="zh-CN" sz="16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220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73457739-AE19-4F63-9F90-759E07860EB2}"/>
              </a:ext>
            </a:extLst>
          </p:cNvPr>
          <p:cNvSpPr txBox="1">
            <a:spLocks/>
          </p:cNvSpPr>
          <p:nvPr/>
        </p:nvSpPr>
        <p:spPr>
          <a:xfrm>
            <a:off x="702672" y="516850"/>
            <a:ext cx="9404723" cy="8594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kern="2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Concepts</a:t>
            </a:r>
            <a:endParaRPr lang="zh-CN" altLang="en-US" kern="22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ACBA74-595B-4930-B5BB-B4EDF4FDA5F6}"/>
              </a:ext>
            </a:extLst>
          </p:cNvPr>
          <p:cNvSpPr txBox="1"/>
          <p:nvPr/>
        </p:nvSpPr>
        <p:spPr>
          <a:xfrm>
            <a:off x="920394" y="1376313"/>
            <a:ext cx="742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Integration 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07168D5-FA9F-46C1-BED6-96493506AF75}"/>
              </a:ext>
            </a:extLst>
          </p:cNvPr>
          <p:cNvSpPr/>
          <p:nvPr/>
        </p:nvSpPr>
        <p:spPr>
          <a:xfrm>
            <a:off x="2718919" y="5512574"/>
            <a:ext cx="7626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defTabSz="457200"/>
            <a:r>
              <a:rPr lang="en-US" altLang="zh-CN" sz="3600" dirty="0">
                <a:solidFill>
                  <a:srgbClr val="B01513"/>
                </a:solidFill>
                <a:latin typeface="Times New Roman" panose="02020603050405020304" pitchFamily="18" charset="0"/>
              </a:rPr>
              <a:t>Unity, Truth, Innovation, Dedication</a:t>
            </a:r>
            <a:endParaRPr lang="zh-CN" altLang="en-US" sz="3600" dirty="0">
              <a:solidFill>
                <a:srgbClr val="B01513"/>
              </a:solidFill>
            </a:endParaRPr>
          </a:p>
        </p:txBody>
      </p:sp>
      <p:sp>
        <p:nvSpPr>
          <p:cNvPr id="8" name="Circle: Hollow 4">
            <a:extLst>
              <a:ext uri="{FF2B5EF4-FFF2-40B4-BE49-F238E27FC236}">
                <a16:creationId xmlns:a16="http://schemas.microsoft.com/office/drawing/2014/main" id="{2BFCDFD5-6E4A-43A1-AFA4-DA9918BA1F13}"/>
              </a:ext>
            </a:extLst>
          </p:cNvPr>
          <p:cNvSpPr/>
          <p:nvPr/>
        </p:nvSpPr>
        <p:spPr bwMode="gray">
          <a:xfrm>
            <a:off x="4314117" y="1393656"/>
            <a:ext cx="3086100" cy="3086100"/>
          </a:xfrm>
          <a:prstGeom prst="donut">
            <a:avLst>
              <a:gd name="adj" fmla="val 3184"/>
            </a:avLst>
          </a:prstGeom>
          <a:solidFill>
            <a:schemeClr val="tx2">
              <a:alpha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A1D00B3F-A5C5-410D-AD21-62B7772738DB}"/>
              </a:ext>
            </a:extLst>
          </p:cNvPr>
          <p:cNvSpPr/>
          <p:nvPr/>
        </p:nvSpPr>
        <p:spPr bwMode="gray">
          <a:xfrm>
            <a:off x="4338608" y="2017816"/>
            <a:ext cx="411480" cy="41148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normAutofit fontScale="47500" lnSpcReduction="20000"/>
          </a:bodyPr>
          <a:lstStyle/>
          <a:p>
            <a:pPr algn="ctr" defTabSz="457200"/>
            <a:r>
              <a:rPr lang="vi-VN" sz="3200">
                <a:solidFill>
                  <a:srgbClr val="EA6312"/>
                </a:solidFill>
              </a:rPr>
              <a:t>1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6B1BBFFB-FFA7-44ED-AC1B-C3A26FBADFA2}"/>
              </a:ext>
            </a:extLst>
          </p:cNvPr>
          <p:cNvSpPr/>
          <p:nvPr/>
        </p:nvSpPr>
        <p:spPr bwMode="gray">
          <a:xfrm>
            <a:off x="5650404" y="4235032"/>
            <a:ext cx="411480" cy="41148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normAutofit fontScale="55000" lnSpcReduction="20000"/>
          </a:bodyPr>
          <a:lstStyle/>
          <a:p>
            <a:pPr algn="ctr" defTabSz="457200"/>
            <a:r>
              <a:rPr lang="vi-VN" sz="2800">
                <a:solidFill>
                  <a:srgbClr val="6AAC90"/>
                </a:solidFill>
              </a:rPr>
              <a:t>3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92CBCECE-CDAB-413F-8880-F36A7F98E9E1}"/>
              </a:ext>
            </a:extLst>
          </p:cNvPr>
          <p:cNvSpPr/>
          <p:nvPr/>
        </p:nvSpPr>
        <p:spPr bwMode="gray">
          <a:xfrm>
            <a:off x="7020198" y="2056343"/>
            <a:ext cx="411480" cy="411480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normAutofit fontScale="55000" lnSpcReduction="20000"/>
          </a:bodyPr>
          <a:lstStyle/>
          <a:p>
            <a:pPr algn="ctr" defTabSz="457200"/>
            <a:r>
              <a:rPr lang="vi-VN" sz="2800">
                <a:solidFill>
                  <a:srgbClr val="E6B729"/>
                </a:solidFill>
              </a:rPr>
              <a:t>2</a:t>
            </a:r>
          </a:p>
        </p:txBody>
      </p:sp>
      <p:sp>
        <p:nvSpPr>
          <p:cNvPr id="12" name="Arrow: Right 9">
            <a:extLst>
              <a:ext uri="{FF2B5EF4-FFF2-40B4-BE49-F238E27FC236}">
                <a16:creationId xmlns:a16="http://schemas.microsoft.com/office/drawing/2014/main" id="{F97306C7-614C-49B6-B816-2D201F8AFB7E}"/>
              </a:ext>
            </a:extLst>
          </p:cNvPr>
          <p:cNvSpPr/>
          <p:nvPr/>
        </p:nvSpPr>
        <p:spPr bwMode="gray">
          <a:xfrm rot="5400000" flipH="1">
            <a:off x="5713596" y="3491783"/>
            <a:ext cx="287141" cy="275180"/>
          </a:xfrm>
          <a:prstGeom prst="right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3" name="Arrow: Right 10">
            <a:extLst>
              <a:ext uri="{FF2B5EF4-FFF2-40B4-BE49-F238E27FC236}">
                <a16:creationId xmlns:a16="http://schemas.microsoft.com/office/drawing/2014/main" id="{3FCC6A26-E21C-4115-9EE4-BABDE835F857}"/>
              </a:ext>
            </a:extLst>
          </p:cNvPr>
          <p:cNvSpPr/>
          <p:nvPr/>
        </p:nvSpPr>
        <p:spPr bwMode="gray">
          <a:xfrm rot="1906054" flipV="1">
            <a:off x="5106379" y="2455940"/>
            <a:ext cx="287141" cy="275180"/>
          </a:xfrm>
          <a:prstGeom prst="right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4" name="Arrow: Right 11">
            <a:extLst>
              <a:ext uri="{FF2B5EF4-FFF2-40B4-BE49-F238E27FC236}">
                <a16:creationId xmlns:a16="http://schemas.microsoft.com/office/drawing/2014/main" id="{FC0E9F5A-5810-4C61-8E1D-C343DCC9542A}"/>
              </a:ext>
            </a:extLst>
          </p:cNvPr>
          <p:cNvSpPr/>
          <p:nvPr/>
        </p:nvSpPr>
        <p:spPr bwMode="gray">
          <a:xfrm rot="19607027" flipH="1" flipV="1">
            <a:off x="6280556" y="2399790"/>
            <a:ext cx="287141" cy="275180"/>
          </a:xfrm>
          <a:prstGeom prst="right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8B0586E-8B3B-46E1-A8BA-9CAFE65BEAEB}"/>
              </a:ext>
            </a:extLst>
          </p:cNvPr>
          <p:cNvGrpSpPr/>
          <p:nvPr/>
        </p:nvGrpSpPr>
        <p:grpSpPr>
          <a:xfrm>
            <a:off x="4637967" y="1710211"/>
            <a:ext cx="2438400" cy="2438400"/>
            <a:chOff x="3337070" y="890083"/>
            <a:chExt cx="2438400" cy="2438400"/>
          </a:xfrm>
        </p:grpSpPr>
        <p:sp>
          <p:nvSpPr>
            <p:cNvPr id="16" name="Block Arc 13">
              <a:extLst>
                <a:ext uri="{FF2B5EF4-FFF2-40B4-BE49-F238E27FC236}">
                  <a16:creationId xmlns:a16="http://schemas.microsoft.com/office/drawing/2014/main" id="{291448CA-59F5-41F1-9520-0D8BE678A35E}"/>
                </a:ext>
              </a:extLst>
            </p:cNvPr>
            <p:cNvSpPr/>
            <p:nvPr/>
          </p:nvSpPr>
          <p:spPr bwMode="gray">
            <a:xfrm rot="5400000">
              <a:off x="3337070" y="890083"/>
              <a:ext cx="2438400" cy="2438400"/>
            </a:xfrm>
            <a:prstGeom prst="blockArc">
              <a:avLst>
                <a:gd name="adj1" fmla="val 10979141"/>
                <a:gd name="adj2" fmla="val 17622435"/>
                <a:gd name="adj3" fmla="val 16394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Block Arc 14">
              <a:extLst>
                <a:ext uri="{FF2B5EF4-FFF2-40B4-BE49-F238E27FC236}">
                  <a16:creationId xmlns:a16="http://schemas.microsoft.com/office/drawing/2014/main" id="{757088F4-2B6B-42D8-9A0A-6639D60A69EB}"/>
                </a:ext>
              </a:extLst>
            </p:cNvPr>
            <p:cNvSpPr/>
            <p:nvPr/>
          </p:nvSpPr>
          <p:spPr bwMode="gray">
            <a:xfrm rot="10800000">
              <a:off x="3337070" y="890083"/>
              <a:ext cx="2438400" cy="2438400"/>
            </a:xfrm>
            <a:prstGeom prst="blockArc">
              <a:avLst>
                <a:gd name="adj1" fmla="val 12519301"/>
                <a:gd name="adj2" fmla="val 19956303"/>
                <a:gd name="adj3" fmla="val 15928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Block Arc 15">
              <a:extLst>
                <a:ext uri="{FF2B5EF4-FFF2-40B4-BE49-F238E27FC236}">
                  <a16:creationId xmlns:a16="http://schemas.microsoft.com/office/drawing/2014/main" id="{07FC7AE6-3EC1-4720-ACEA-EF4993672FC0}"/>
                </a:ext>
              </a:extLst>
            </p:cNvPr>
            <p:cNvSpPr/>
            <p:nvPr/>
          </p:nvSpPr>
          <p:spPr bwMode="gray">
            <a:xfrm rot="16200000">
              <a:off x="3337070" y="890083"/>
              <a:ext cx="2438400" cy="2438400"/>
            </a:xfrm>
            <a:prstGeom prst="blockArc">
              <a:avLst>
                <a:gd name="adj1" fmla="val 14837974"/>
                <a:gd name="adj2" fmla="val 21500885"/>
                <a:gd name="adj3" fmla="val 1574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8DF16C0-5DCF-415A-A4C9-93C018573F3F}"/>
              </a:ext>
            </a:extLst>
          </p:cNvPr>
          <p:cNvGrpSpPr/>
          <p:nvPr/>
        </p:nvGrpSpPr>
        <p:grpSpPr>
          <a:xfrm>
            <a:off x="4828621" y="1940244"/>
            <a:ext cx="2053920" cy="2055372"/>
            <a:chOff x="3527724" y="1120116"/>
            <a:chExt cx="2053920" cy="2055372"/>
          </a:xfrm>
        </p:grpSpPr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0D4C496E-E5CD-4B98-951D-9F18D8FEEE35}"/>
                </a:ext>
              </a:extLst>
            </p:cNvPr>
            <p:cNvSpPr/>
            <p:nvPr/>
          </p:nvSpPr>
          <p:spPr bwMode="gray">
            <a:xfrm rot="18310189">
              <a:off x="3546967" y="1140811"/>
              <a:ext cx="2032000" cy="2037354"/>
            </a:xfrm>
            <a:prstGeom prst="rect">
              <a:avLst/>
            </a:prstGeom>
            <a:effectLst/>
          </p:spPr>
          <p:txBody>
            <a:bodyPr wrap="none">
              <a:prstTxWarp prst="textArchUp">
                <a:avLst>
                  <a:gd name="adj" fmla="val 11560710"/>
                </a:avLst>
              </a:prstTxWarp>
              <a:normAutofit/>
            </a:bodyPr>
            <a:lstStyle/>
            <a:p>
              <a:pPr algn="ctr" defTabSz="457200">
                <a:defRPr/>
              </a:pPr>
              <a:r>
                <a:rPr lang="en-US" altLang="zh-CN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Motivating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3E11BF9E-0302-42A6-A246-EAA49AEC91B8}"/>
                </a:ext>
              </a:extLst>
            </p:cNvPr>
            <p:cNvSpPr/>
            <p:nvPr/>
          </p:nvSpPr>
          <p:spPr bwMode="gray">
            <a:xfrm>
              <a:off x="3538529" y="1120116"/>
              <a:ext cx="2032000" cy="2032000"/>
            </a:xfrm>
            <a:prstGeom prst="rect">
              <a:avLst/>
            </a:prstGeom>
            <a:effectLst/>
          </p:spPr>
          <p:txBody>
            <a:bodyPr wrap="none">
              <a:prstTxWarp prst="textArchDown">
                <a:avLst/>
              </a:prstTxWarp>
              <a:normAutofit/>
            </a:bodyPr>
            <a:lstStyle/>
            <a:p>
              <a:pPr algn="ctr" defTabSz="457200">
                <a:defRPr/>
              </a:pPr>
              <a:r>
                <a:rPr lang="en-US" altLang="zh-CN" sz="2000" b="1" dirty="0">
                  <a:solidFill>
                    <a:prstClr val="white"/>
                  </a:solidFill>
                </a:rPr>
                <a:t>Assessing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818D4028-44D8-4CAB-B91C-D42B9E2028DC}"/>
                </a:ext>
              </a:extLst>
            </p:cNvPr>
            <p:cNvSpPr/>
            <p:nvPr/>
          </p:nvSpPr>
          <p:spPr bwMode="gray">
            <a:xfrm rot="3334445">
              <a:off x="3527724" y="1137886"/>
              <a:ext cx="2032000" cy="2032000"/>
            </a:xfrm>
            <a:prstGeom prst="rect">
              <a:avLst/>
            </a:prstGeom>
            <a:effectLst/>
          </p:spPr>
          <p:txBody>
            <a:bodyPr wrap="none">
              <a:prstTxWarp prst="textArchUp">
                <a:avLst>
                  <a:gd name="adj" fmla="val 12274743"/>
                </a:avLst>
              </a:prstTxWarp>
              <a:normAutofit/>
            </a:bodyPr>
            <a:lstStyle/>
            <a:p>
              <a:pPr algn="ctr" defTabSz="457200">
                <a:defRPr/>
              </a:pPr>
              <a:r>
                <a:rPr lang="en-US" altLang="zh-CN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Enabling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sp>
        <p:nvSpPr>
          <p:cNvPr id="24" name="Oval 12">
            <a:extLst>
              <a:ext uri="{FF2B5EF4-FFF2-40B4-BE49-F238E27FC236}">
                <a16:creationId xmlns:a16="http://schemas.microsoft.com/office/drawing/2014/main" id="{BD04FE97-5401-46FD-9615-9D9CC37D0D03}"/>
              </a:ext>
            </a:extLst>
          </p:cNvPr>
          <p:cNvSpPr/>
          <p:nvPr/>
        </p:nvSpPr>
        <p:spPr bwMode="gray">
          <a:xfrm>
            <a:off x="5303628" y="2395466"/>
            <a:ext cx="1097280" cy="10972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0" tIns="0" rIns="0" bIns="0" anchor="b" anchorCtr="1">
            <a:normAutofit/>
          </a:bodyPr>
          <a:lstStyle/>
          <a:p>
            <a:pPr algn="ctr" defTabSz="457200"/>
            <a:r>
              <a:rPr lang="en-US" altLang="zh-CN" sz="2800" b="1" dirty="0">
                <a:solidFill>
                  <a:prstClr val="black">
                    <a:lumMod val="100000"/>
                  </a:prstClr>
                </a:solidFill>
              </a:rPr>
              <a:t>I&amp;P</a:t>
            </a:r>
          </a:p>
          <a:p>
            <a:pPr algn="ctr" defTabSz="457200"/>
            <a:endParaRPr lang="zh-CN" altLang="en-US" sz="1600" b="1" dirty="0">
              <a:solidFill>
                <a:prstClr val="black">
                  <a:lumMod val="100000"/>
                </a:prstClr>
              </a:solidFill>
            </a:endParaRPr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id="{BD0EABEE-8908-4D14-AA0B-C1AE7C76FD78}"/>
              </a:ext>
            </a:extLst>
          </p:cNvPr>
          <p:cNvSpPr/>
          <p:nvPr/>
        </p:nvSpPr>
        <p:spPr>
          <a:xfrm>
            <a:off x="5658124" y="4958823"/>
            <a:ext cx="411480" cy="673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1">
            <a:extLst>
              <a:ext uri="{FF2B5EF4-FFF2-40B4-BE49-F238E27FC236}">
                <a16:creationId xmlns:a16="http://schemas.microsoft.com/office/drawing/2014/main" id="{814F253F-8461-47C1-8E6F-9949E2CB1CAE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8594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kern="2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Concepts </a:t>
            </a:r>
            <a:endParaRPr lang="zh-CN" altLang="en-US" kern="22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5BEAF76-F7EE-4481-9609-D21AB4457343}"/>
              </a:ext>
            </a:extLst>
          </p:cNvPr>
          <p:cNvSpPr txBox="1"/>
          <p:nvPr/>
        </p:nvSpPr>
        <p:spPr>
          <a:xfrm>
            <a:off x="920394" y="1376313"/>
            <a:ext cx="742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Blended learning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E7E09E12-9358-40A0-BBD6-E20168809D09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588000"/>
          <a:ext cx="5964766" cy="127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val="2133284441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282971658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选项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平均综合得分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333855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线上线下混合课程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2.07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7422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线下面授课程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0.96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51237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线上网络课程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0.9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1707972"/>
                  </a:ext>
                </a:extLst>
              </a:tr>
            </a:tbl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054D1FE7-6F88-4AA1-BD92-E3AE4CB30220}"/>
              </a:ext>
            </a:extLst>
          </p:cNvPr>
          <p:cNvSpPr/>
          <p:nvPr/>
        </p:nvSpPr>
        <p:spPr>
          <a:xfrm>
            <a:off x="7466388" y="5181613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题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你更倾向于哪种教学方式？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4AF108E4-B3A2-4CCD-AF49-E0FA3F98B3E1}"/>
              </a:ext>
            </a:extLst>
          </p:cNvPr>
          <p:cNvGraphicFramePr>
            <a:graphicFrameLocks noGrp="1"/>
          </p:cNvGraphicFramePr>
          <p:nvPr/>
        </p:nvGraphicFramePr>
        <p:xfrm>
          <a:off x="230760" y="2315986"/>
          <a:ext cx="8947149" cy="2828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val="237479399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2207414380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699273610"/>
                    </a:ext>
                  </a:extLst>
                </a:gridCol>
              </a:tblGrid>
              <a:tr h="28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选项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小计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比例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359813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钉钉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6.01%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95932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</a:t>
                      </a:r>
                      <a:r>
                        <a:rPr lang="zh-CN" alt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校园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394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94.71%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199195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中国大学</a:t>
                      </a:r>
                      <a:r>
                        <a:rPr lang="en-US" sz="1050" kern="100">
                          <a:effectLst/>
                        </a:rPr>
                        <a:t>MOOC</a:t>
                      </a:r>
                      <a:r>
                        <a:rPr lang="zh-CN" sz="1050" kern="100">
                          <a:effectLst/>
                        </a:rPr>
                        <a:t>（慕课）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367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88.22%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249715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哔哩哔哩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82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19.71%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69394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腾讯会议或课堂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54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12.98%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612029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瞩目会议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363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87.26%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00610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其他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6.73%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551013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本题有效填写人次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416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2149354"/>
                  </a:ext>
                </a:extLst>
              </a:tr>
            </a:tbl>
          </a:graphicData>
        </a:graphic>
      </p:graphicFrame>
      <p:sp>
        <p:nvSpPr>
          <p:cNvPr id="26" name="矩形 25">
            <a:extLst>
              <a:ext uri="{FF2B5EF4-FFF2-40B4-BE49-F238E27FC236}">
                <a16:creationId xmlns:a16="http://schemas.microsoft.com/office/drawing/2014/main" id="{B0C5350C-6112-4CAC-806F-C0D09A3C103A}"/>
              </a:ext>
            </a:extLst>
          </p:cNvPr>
          <p:cNvSpPr/>
          <p:nvPr/>
        </p:nvSpPr>
        <p:spPr>
          <a:xfrm>
            <a:off x="1902191" y="1902110"/>
            <a:ext cx="469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题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你平时利用哪些平台进行线上学习？</a:t>
            </a:r>
            <a:r>
              <a:rPr lang="zh-CN" altLang="zh-CN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238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离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1040</Words>
  <Application>Microsoft Office PowerPoint</Application>
  <PresentationFormat>宽屏</PresentationFormat>
  <Paragraphs>212</Paragraphs>
  <Slides>32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Open Sans</vt:lpstr>
      <vt:lpstr>等线</vt:lpstr>
      <vt:lpstr>等线 Light</vt:lpstr>
      <vt:lpstr>黑体</vt:lpstr>
      <vt:lpstr>宋体</vt:lpstr>
      <vt:lpstr>微软雅黑</vt:lpstr>
      <vt:lpstr>Arial</vt:lpstr>
      <vt:lpstr>Arial Narrow</vt:lpstr>
      <vt:lpstr>Calibri</vt:lpstr>
      <vt:lpstr>Century Gothic</vt:lpstr>
      <vt:lpstr>Ebrima</vt:lpstr>
      <vt:lpstr>Georgia</vt:lpstr>
      <vt:lpstr>Times New Roman</vt:lpstr>
      <vt:lpstr>Wingdings 3</vt:lpstr>
      <vt:lpstr>Office 主题​​</vt:lpstr>
      <vt:lpstr>离子</vt:lpstr>
      <vt:lpstr>PowerPoint 演示文稿</vt:lpstr>
      <vt:lpstr>Contents</vt:lpstr>
      <vt:lpstr>PowerPoint 演示文稿</vt:lpstr>
      <vt:lpstr>Background</vt:lpstr>
      <vt:lpstr>Background</vt:lpstr>
      <vt:lpstr>Background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jiang donglei</cp:lastModifiedBy>
  <cp:revision>350</cp:revision>
  <cp:lastPrinted>2020-05-20T05:20:00Z</cp:lastPrinted>
  <dcterms:created xsi:type="dcterms:W3CDTF">2020-05-13T05:16:00Z</dcterms:created>
  <dcterms:modified xsi:type="dcterms:W3CDTF">2020-07-31T10:35:38Z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