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72" r:id="rId2"/>
    <p:sldId id="360" r:id="rId3"/>
    <p:sldId id="408" r:id="rId4"/>
    <p:sldId id="423" r:id="rId5"/>
    <p:sldId id="424" r:id="rId6"/>
    <p:sldId id="409" r:id="rId7"/>
    <p:sldId id="406" r:id="rId8"/>
    <p:sldId id="281" r:id="rId9"/>
    <p:sldId id="413" r:id="rId10"/>
    <p:sldId id="421" r:id="rId11"/>
    <p:sldId id="415" r:id="rId12"/>
    <p:sldId id="422" r:id="rId13"/>
    <p:sldId id="425" r:id="rId14"/>
    <p:sldId id="417" r:id="rId15"/>
    <p:sldId id="426" r:id="rId16"/>
    <p:sldId id="418" r:id="rId17"/>
    <p:sldId id="419" r:id="rId18"/>
    <p:sldId id="420" r:id="rId19"/>
    <p:sldId id="411" r:id="rId20"/>
    <p:sldId id="427" r:id="rId21"/>
    <p:sldId id="410" r:id="rId22"/>
    <p:sldId id="428" r:id="rId23"/>
    <p:sldId id="412" r:id="rId24"/>
    <p:sldId id="429" r:id="rId25"/>
    <p:sldId id="414" r:id="rId26"/>
    <p:sldId id="430" r:id="rId27"/>
    <p:sldId id="431" r:id="rId28"/>
    <p:sldId id="390" r:id="rId29"/>
    <p:sldId id="391" r:id="rId30"/>
    <p:sldId id="392" r:id="rId31"/>
    <p:sldId id="396" r:id="rId32"/>
    <p:sldId id="403" r:id="rId33"/>
    <p:sldId id="404" r:id="rId34"/>
    <p:sldId id="405"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70"/>
    <p:restoredTop sz="65797" autoAdjust="0"/>
  </p:normalViewPr>
  <p:slideViewPr>
    <p:cSldViewPr snapToGrid="0">
      <p:cViewPr varScale="1">
        <p:scale>
          <a:sx n="67" d="100"/>
          <a:sy n="67" d="100"/>
        </p:scale>
        <p:origin x="472" y="32"/>
      </p:cViewPr>
      <p:guideLst/>
    </p:cSldViewPr>
  </p:slideViewPr>
  <p:notesTextViewPr>
    <p:cViewPr>
      <p:scale>
        <a:sx n="1" d="1"/>
        <a:sy n="1" d="1"/>
      </p:scale>
      <p:origin x="0" y="0"/>
    </p:cViewPr>
  </p:notesTextViewPr>
  <p:notesViewPr>
    <p:cSldViewPr snapToGrid="0">
      <p:cViewPr varScale="1">
        <p:scale>
          <a:sx n="51" d="100"/>
          <a:sy n="51" d="100"/>
        </p:scale>
        <p:origin x="2692"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B30E29-040D-4BF2-9A4E-F23650B57FED}" type="datetimeFigureOut">
              <a:rPr lang="zh-CN" altLang="en-US" smtClean="0"/>
              <a:t>2020/8/11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81E61F-8D52-4E94-AAB9-43E60012708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A72D7-9202-2E43-9729-1470F9323E83}" type="datetimeFigureOut">
              <a:rPr kumimoji="1" lang="zh-CN" altLang="en-US" smtClean="0"/>
              <a:t>2020/8/11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5F806-E4C4-7142-AC17-C35246F116A4}"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Good afternoon ladies and gentlemen. We are very glad today to introduce and demonstrate the presentation reflecting our understandings on college English teaching integrated with ideological education.</a:t>
            </a:r>
            <a:endParaRPr lang="zh-CN" altLang="zh-CN" sz="1200" kern="1200" dirty="0">
              <a:solidFill>
                <a:schemeClr val="tx1"/>
              </a:solidFill>
              <a:effectLst/>
              <a:latin typeface="+mn-lt"/>
              <a:ea typeface="+mn-ea"/>
              <a:cs typeface="+mn-cs"/>
            </a:endParaRPr>
          </a:p>
          <a:p>
            <a:pPr rtl="0"/>
            <a:endParaRPr lang="zh-CN" altLang="en-US" dirty="0"/>
          </a:p>
        </p:txBody>
      </p:sp>
      <p:sp>
        <p:nvSpPr>
          <p:cNvPr id="4" name="幻灯片编号占位符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893B0CF2-7F87-4E02-A248-870047730F99}" type="slidenum">
              <a:rPr kumimoji="0" 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1</a:t>
            </a:fld>
            <a:endParaRPr kumimoji="0" 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Session 1</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Before class, the teacher assigns the unit task and students try to produce the paper. Finding out students’ difficulties and problems, the teacher divides the task into two sub tasks. The first task is using different senses to describe the change of “feelings” to COVID-19. The second sub task is logically justifying the reasons of the change. </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10</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altLang="zh-CN" sz="1200" kern="1200" dirty="0">
                <a:solidFill>
                  <a:schemeClr val="tx1"/>
                </a:solidFill>
                <a:effectLst/>
                <a:latin typeface="+mn-lt"/>
                <a:ea typeface="+mn-ea"/>
                <a:cs typeface="+mn-cs"/>
              </a:rPr>
              <a:t>In class, the teacher works on the first task and illustrates on describing feelings from different senses. Then, for practice and checking, students try to describe their feelings on the dedication of the medical workers during the epidemic.</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11</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altLang="zh-CN" sz="1200" kern="1200" dirty="0">
                <a:solidFill>
                  <a:schemeClr val="tx1"/>
                </a:solidFill>
                <a:effectLst/>
                <a:latin typeface="+mn-lt"/>
                <a:ea typeface="+mn-ea"/>
                <a:cs typeface="+mn-cs"/>
              </a:rPr>
              <a:t>After class, students submit their first draft of their writing. </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Session 2</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Before class   the teacher selects sample writings from the first draft.</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13</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class, the teacher analyzes one sample to show how to assess the description of feelings. Then teacher and students assess the rest of the samples together. After that, the teacher works on the second sub task and uses Brain storming and mind maps to help students critically reflect on and logically explain the reasons of the change. Through helping students to correctly cite sources they have read, scientific and rational attitude will be emphasized.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my colleague will demonstrate this part later. </a:t>
            </a: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14</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After class, students submit their second draft of their writing. </a:t>
            </a:r>
            <a:endParaRPr lang="zh-CN" altLang="zh-CN" sz="1200" kern="1200" dirty="0">
              <a:solidFill>
                <a:schemeClr val="tx1"/>
              </a:solidFill>
              <a:effectLst/>
              <a:latin typeface="+mn-lt"/>
              <a:ea typeface="+mn-ea"/>
              <a:cs typeface="+mn-cs"/>
            </a:endParaRPr>
          </a:p>
          <a:p>
            <a:endParaRPr lang="zh-CN" altLang="en-US" b="1"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15</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Session 3</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Before the class, the teacher selects sample writings from the second draft</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In class ,the teacher analyzes one sample to show how to do assess the reasons of the change. Then teachers and students will assess the rest of the samples together.</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16</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Here is the check list about the content, language and ideological cognition.</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17</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After class   students submit their final draft.</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18</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At last, I would like to summarize the highlights of our class</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We integrated the cultivation of dedication to work and scientific attitude into the language teaching and production.</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We designed the challenging task under the real scenario demanding both the descriptive skills and critical reflection skills..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Used brain storming and mind maps to enable students to analyze the reasons of change.</a:t>
            </a:r>
          </a:p>
          <a:p>
            <a:r>
              <a:rPr lang="en-US" altLang="zh-CN" sz="1200" kern="1200" dirty="0">
                <a:solidFill>
                  <a:schemeClr val="tx1"/>
                </a:solidFill>
                <a:effectLst/>
                <a:latin typeface="+mn-lt"/>
                <a:ea typeface="+mn-ea"/>
                <a:cs typeface="+mn-cs"/>
              </a:rPr>
              <a:t>This is the end of my introduction, now my colleague will show you the demo class. </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19</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My introduction is composed of two parts. Teaching context and Teaching design</a:t>
            </a:r>
            <a:endParaRPr lang="zh-CN" altLang="zh-CN" sz="1200" kern="1200" dirty="0">
              <a:solidFill>
                <a:schemeClr val="tx1"/>
              </a:solidFill>
              <a:effectLst/>
              <a:latin typeface="+mn-lt"/>
              <a:ea typeface="+mn-ea"/>
              <a:cs typeface="+mn-cs"/>
            </a:endParaRPr>
          </a:p>
          <a:p>
            <a:endParaRPr lang="en-US" altLang="zh-CN" dirty="0"/>
          </a:p>
        </p:txBody>
      </p:sp>
      <p:sp>
        <p:nvSpPr>
          <p:cNvPr id="4" name="灯片编号占位符 3"/>
          <p:cNvSpPr>
            <a:spLocks noGrp="1"/>
          </p:cNvSpPr>
          <p:nvPr>
            <p:ph type="sldNum" sz="quarter" idx="5"/>
          </p:nvPr>
        </p:nvSpPr>
        <p:spPr/>
        <p:txBody>
          <a:bodyPr/>
          <a:lstStyle/>
          <a:p>
            <a:fld id="{26DC8DFC-7A8E-4595-AD58-8F450F4E408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p>
        </p:txBody>
      </p:sp>
      <p:sp>
        <p:nvSpPr>
          <p:cNvPr id="4" name="幻灯片编号占位符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893B0CF2-7F87-4E02-A248-870047730F99}" type="slidenum">
              <a:rPr kumimoji="0" 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20</a:t>
            </a:fld>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3600" kern="1200" dirty="0">
                <a:solidFill>
                  <a:schemeClr val="tx1"/>
                </a:solidFill>
                <a:effectLst/>
                <a:latin typeface="+mn-lt"/>
                <a:ea typeface="+mn-ea"/>
                <a:cs typeface="+mn-cs"/>
              </a:rPr>
              <a:t>In the last class we have discussed our first sub-task: how to describe feelings with touching and impressive details through appealing to our senses</a:t>
            </a:r>
            <a:r>
              <a:rPr lang="zh-CN" altLang="zh-CN" sz="3600" kern="1200" dirty="0">
                <a:solidFill>
                  <a:schemeClr val="tx1"/>
                </a:solidFill>
                <a:effectLst/>
                <a:latin typeface="+mn-lt"/>
                <a:ea typeface="+mn-ea"/>
                <a:cs typeface="+mn-cs"/>
              </a:rPr>
              <a:t>，</a:t>
            </a:r>
            <a:r>
              <a:rPr lang="en-US" altLang="zh-CN" sz="3600" kern="1200" dirty="0">
                <a:solidFill>
                  <a:schemeClr val="tx1"/>
                </a:solidFill>
                <a:effectLst/>
                <a:latin typeface="+mn-lt"/>
                <a:ea typeface="+mn-ea"/>
                <a:cs typeface="+mn-cs"/>
              </a:rPr>
              <a:t>and just now we have done a detailed student sample analysis to urge you to focus on description of senses, now let’s move on the second sub-task: to find out reasons for the change from panic to preparedness.</a:t>
            </a:r>
            <a:r>
              <a:rPr lang="zh-CN" altLang="zh-CN" sz="3600" dirty="0">
                <a:effectLst/>
              </a:rPr>
              <a:t> </a:t>
            </a:r>
            <a:endParaRPr kumimoji="1" lang="zh-CN" altLang="en-US" sz="3600"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21</a:t>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Here is the second half of the student sample. Remember in the evaluation sheet we attached with the task description,</a:t>
            </a:r>
            <a:r>
              <a:rPr lang="zh-CN" altLang="zh-CN" dirty="0">
                <a:effectLst/>
              </a:rPr>
              <a:t> </a:t>
            </a:r>
            <a:r>
              <a:rPr lang="en-US" altLang="zh-CN" sz="1200" kern="1200" dirty="0">
                <a:solidFill>
                  <a:schemeClr val="tx1"/>
                </a:solidFill>
                <a:effectLst/>
                <a:latin typeface="+mn-lt"/>
                <a:ea typeface="+mn-ea"/>
                <a:cs typeface="+mn-cs"/>
              </a:rPr>
              <a:t>, on the dimension of content, we required a logical explanation on the reasons of change.  Please work in pairs with reference to this sheet, and give your comment.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26DC8DFC-7A8E-4595-AD58-8F450F4E408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 The writing only describes the devotion of medical workers, and seems a little bit simple.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 Right. The author describes “the medical workers together with other dedicated workers who drive away this epidemic and protect our happy life.” She left other ‘dedicated workers’ unmentioned. The change, however, need be a complex process involving many factors. Here actually we are practicing the skill of critical reflection, which is an important aspect of critical thinking, including both categorizing factors and arguing for reasons. After all, How can we make our reflective analysis more profound and convincing? This is what we aim to achieve in this session.</a:t>
            </a:r>
            <a:r>
              <a:rPr lang="zh-CN" altLang="zh-CN" dirty="0">
                <a:effectLst/>
              </a:rPr>
              <a:t>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26DC8DFC-7A8E-4595-AD58-8F450F4E408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So what indeed has brought about the change? Let’s do a brainstorming task. Maybe Mike?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Mike: I was assured because I saw during the </a:t>
            </a:r>
            <a:r>
              <a:rPr lang="en-US" altLang="zh-CN" sz="1200" kern="1200" dirty="0" err="1">
                <a:solidFill>
                  <a:schemeClr val="tx1"/>
                </a:solidFill>
                <a:effectLst/>
                <a:latin typeface="+mn-lt"/>
                <a:ea typeface="+mn-ea"/>
                <a:cs typeface="+mn-cs"/>
              </a:rPr>
              <a:t>covid</a:t>
            </a:r>
            <a:r>
              <a:rPr lang="en-US" altLang="zh-CN" sz="1200" kern="1200" dirty="0">
                <a:solidFill>
                  <a:schemeClr val="tx1"/>
                </a:solidFill>
                <a:effectLst/>
                <a:latin typeface="+mn-lt"/>
                <a:ea typeface="+mn-ea"/>
                <a:cs typeface="+mn-cs"/>
              </a:rPr>
              <a:t> 19 outbreak,  many healthcare workers risked their own lives to save others, and I know that my life will be safeguarded.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 So You will grow up to be medical practitioners, how have you been touched by the doctors’ and nurses deeds?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Mike: I actually experienced personal and professional growth. My understanding of medical professionalism before the epidemic is mainly treating diseases, curing sicknesses. It’s more medical, but now I realized We have to treat not only patients’ physical state, but also their mentality.</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 especially encountering a novel disease. Now we have a better understanding of ‘to cure sometimes, to relieve often, and to comfort always’. , and the spirit of ‘respect for life, saving the illness, will to sacrifice and boundless love’“</a:t>
            </a:r>
            <a:r>
              <a:rPr lang="zh-CN" altLang="zh-CN" sz="1200" kern="1200" dirty="0">
                <a:solidFill>
                  <a:schemeClr val="tx1"/>
                </a:solidFill>
                <a:effectLst/>
                <a:latin typeface="+mn-lt"/>
                <a:ea typeface="+mn-ea"/>
                <a:cs typeface="+mn-cs"/>
              </a:rPr>
              <a:t>敬佑生命、救死扶伤、甘于奉献、大爱无疆</a:t>
            </a:r>
            <a:r>
              <a:rPr lang="en-US" altLang="zh-CN" sz="1200" kern="1200" dirty="0">
                <a:solidFill>
                  <a:schemeClr val="tx1"/>
                </a:solidFill>
                <a:effectLst/>
                <a:latin typeface="+mn-lt"/>
                <a:ea typeface="+mn-ea"/>
                <a:cs typeface="+mn-cs"/>
              </a:rPr>
              <a:t>” So do you think they are heroes, as </a:t>
            </a:r>
            <a:r>
              <a:rPr lang="en-US" altLang="zh-CN" sz="1200" kern="1200" dirty="0" err="1">
                <a:solidFill>
                  <a:schemeClr val="tx1"/>
                </a:solidFill>
                <a:effectLst/>
                <a:latin typeface="+mn-lt"/>
                <a:ea typeface="+mn-ea"/>
                <a:cs typeface="+mn-cs"/>
              </a:rPr>
              <a:t>Picaccino</a:t>
            </a:r>
            <a:r>
              <a:rPr lang="en-US" altLang="zh-CN" sz="1200" kern="1200" dirty="0">
                <a:solidFill>
                  <a:schemeClr val="tx1"/>
                </a:solidFill>
                <a:effectLst/>
                <a:latin typeface="+mn-lt"/>
                <a:ea typeface="+mn-ea"/>
                <a:cs typeface="+mn-cs"/>
              </a:rPr>
              <a:t> in ‘Last man down’?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 Yeah they shoulder great responsibility and risks under extreme pressure. </a:t>
            </a:r>
          </a:p>
          <a:p>
            <a:r>
              <a:rPr lang="en-US" altLang="zh-CN" sz="1200" kern="1200" dirty="0">
                <a:solidFill>
                  <a:schemeClr val="tx1"/>
                </a:solidFill>
                <a:effectLst/>
                <a:latin typeface="+mn-lt"/>
                <a:ea typeface="+mn-ea"/>
                <a:cs typeface="+mn-cs"/>
              </a:rPr>
              <a:t>T: But also we see touching moments on TV that doctor Zhao </a:t>
            </a:r>
            <a:r>
              <a:rPr lang="en-US" altLang="zh-CN" sz="1200" kern="1200" dirty="0" err="1">
                <a:solidFill>
                  <a:schemeClr val="tx1"/>
                </a:solidFill>
                <a:effectLst/>
                <a:latin typeface="+mn-lt"/>
                <a:ea typeface="+mn-ea"/>
                <a:cs typeface="+mn-cs"/>
              </a:rPr>
              <a:t>Yingming’s</a:t>
            </a:r>
            <a:r>
              <a:rPr lang="en-US" altLang="zh-CN" sz="1200" kern="1200" dirty="0">
                <a:solidFill>
                  <a:schemeClr val="tx1"/>
                </a:solidFill>
                <a:effectLst/>
                <a:latin typeface="+mn-lt"/>
                <a:ea typeface="+mn-ea"/>
                <a:cs typeface="+mn-cs"/>
              </a:rPr>
              <a:t> husband promised to her that ‘When you come back safe and sound, I would take over all housework’…</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 Yeah, actually at the same time, they are vulnerable—-away from their families, exposed to the virus directly, seeing death everyday, wondering whether their efforts will pay off. Just seeing them won’t back off, and the resilience and sacrifices they show us that inspires me, as a medical student, to become just one of them.</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 So a follow up question, if you are a mature doctor now in a position to stand out, what would be your choice, and how would you tell your beloved family?</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 to be honest, I think I might have to battle myself to go. Eventually I think I will go, and I will persuade my parents that it’s our responsibility to do that.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 Yeah, it is our responsibility. As one doctor </a:t>
            </a:r>
            <a:r>
              <a:rPr lang="en-US" altLang="zh-CN" sz="1200" kern="1200" dirty="0" err="1">
                <a:solidFill>
                  <a:schemeClr val="tx1"/>
                </a:solidFill>
                <a:effectLst/>
                <a:latin typeface="+mn-lt"/>
                <a:ea typeface="+mn-ea"/>
                <a:cs typeface="+mn-cs"/>
              </a:rPr>
              <a:t>said“We</a:t>
            </a:r>
            <a:r>
              <a:rPr lang="en-US" altLang="zh-CN" sz="1200" kern="1200" dirty="0">
                <a:solidFill>
                  <a:schemeClr val="tx1"/>
                </a:solidFill>
                <a:effectLst/>
                <a:latin typeface="+mn-lt"/>
                <a:ea typeface="+mn-ea"/>
                <a:cs typeface="+mn-cs"/>
              </a:rPr>
              <a:t> also feel fear, but when we put on the white robe, we feel the courage”. Ordinary people become heroes when they are, as </a:t>
            </a:r>
            <a:r>
              <a:rPr lang="en-US" altLang="zh-CN" sz="1200" kern="1200" dirty="0" err="1">
                <a:solidFill>
                  <a:schemeClr val="tx1"/>
                </a:solidFill>
                <a:effectLst/>
                <a:latin typeface="+mn-lt"/>
                <a:ea typeface="+mn-ea"/>
                <a:cs typeface="+mn-cs"/>
              </a:rPr>
              <a:t>Picciotto</a:t>
            </a:r>
            <a:r>
              <a:rPr lang="en-US" altLang="zh-CN" sz="1200" kern="1200" dirty="0">
                <a:solidFill>
                  <a:schemeClr val="tx1"/>
                </a:solidFill>
                <a:effectLst/>
                <a:latin typeface="+mn-lt"/>
                <a:ea typeface="+mn-ea"/>
                <a:cs typeface="+mn-cs"/>
              </a:rPr>
              <a:t> stated ‘just doing their jobs’. </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26</a:t>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So what indeed has brought about the change? Let’s do a brainstorming task. Maybe Mike?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Mike: I was assured because I saw during the </a:t>
            </a:r>
            <a:r>
              <a:rPr lang="en-US" altLang="zh-CN" sz="1200" kern="1200" dirty="0" err="1">
                <a:solidFill>
                  <a:schemeClr val="tx1"/>
                </a:solidFill>
                <a:effectLst/>
                <a:latin typeface="+mn-lt"/>
                <a:ea typeface="+mn-ea"/>
                <a:cs typeface="+mn-cs"/>
              </a:rPr>
              <a:t>covid</a:t>
            </a:r>
            <a:r>
              <a:rPr lang="en-US" altLang="zh-CN" sz="1200" kern="1200" dirty="0">
                <a:solidFill>
                  <a:schemeClr val="tx1"/>
                </a:solidFill>
                <a:effectLst/>
                <a:latin typeface="+mn-lt"/>
                <a:ea typeface="+mn-ea"/>
                <a:cs typeface="+mn-cs"/>
              </a:rPr>
              <a:t> 19 outbreak,  many healthcare workers risked their own lives to save others, and I know that my life will be safeguarded.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 So You will grow up to be medical practitioners, how have you been touched by the doctors’ and nurses deeds?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Mike: I actually experienced personal and professional growth. My understanding of medical professionalism before the epidemic is mainly treating diseases, curing sicknesses. It’s more medical, but now I realized We have to treat not only patients’ physical state, but also their mentality.</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 especially encountering a novel disease. Now we have a better understanding of ‘to cure sometimes, to relieve often, and to comfort always’. , and the spirit of ‘respect for life, saving the illness, will to sacrifice and boundless love’“</a:t>
            </a:r>
            <a:r>
              <a:rPr lang="zh-CN" altLang="zh-CN" sz="1200" kern="1200" dirty="0">
                <a:solidFill>
                  <a:schemeClr val="tx1"/>
                </a:solidFill>
                <a:effectLst/>
                <a:latin typeface="+mn-lt"/>
                <a:ea typeface="+mn-ea"/>
                <a:cs typeface="+mn-cs"/>
              </a:rPr>
              <a:t>敬佑生命、救死扶伤、甘于奉献、大爱无疆</a:t>
            </a:r>
            <a:r>
              <a:rPr lang="en-US" altLang="zh-CN" sz="1200" kern="1200" dirty="0">
                <a:solidFill>
                  <a:schemeClr val="tx1"/>
                </a:solidFill>
                <a:effectLst/>
                <a:latin typeface="+mn-lt"/>
                <a:ea typeface="+mn-ea"/>
                <a:cs typeface="+mn-cs"/>
              </a:rPr>
              <a:t>” So do you think they are heroes, as </a:t>
            </a:r>
            <a:r>
              <a:rPr lang="en-US" altLang="zh-CN" sz="1200" kern="1200" dirty="0" err="1">
                <a:solidFill>
                  <a:schemeClr val="tx1"/>
                </a:solidFill>
                <a:effectLst/>
                <a:latin typeface="+mn-lt"/>
                <a:ea typeface="+mn-ea"/>
                <a:cs typeface="+mn-cs"/>
              </a:rPr>
              <a:t>Picaccino</a:t>
            </a:r>
            <a:r>
              <a:rPr lang="en-US" altLang="zh-CN" sz="1200" kern="1200" dirty="0">
                <a:solidFill>
                  <a:schemeClr val="tx1"/>
                </a:solidFill>
                <a:effectLst/>
                <a:latin typeface="+mn-lt"/>
                <a:ea typeface="+mn-ea"/>
                <a:cs typeface="+mn-cs"/>
              </a:rPr>
              <a:t> in ‘Last man down’?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 Yeah they shoulder great responsibility and risks under extreme pressure. </a:t>
            </a:r>
          </a:p>
          <a:p>
            <a:r>
              <a:rPr lang="en-US" altLang="zh-CN" sz="1200" kern="1200" dirty="0">
                <a:solidFill>
                  <a:schemeClr val="tx1"/>
                </a:solidFill>
                <a:effectLst/>
                <a:latin typeface="+mn-lt"/>
                <a:ea typeface="+mn-ea"/>
                <a:cs typeface="+mn-cs"/>
              </a:rPr>
              <a:t>T: But also we see touching moments on TV that doctor Zhao </a:t>
            </a:r>
            <a:r>
              <a:rPr lang="en-US" altLang="zh-CN" sz="1200" kern="1200" dirty="0" err="1">
                <a:solidFill>
                  <a:schemeClr val="tx1"/>
                </a:solidFill>
                <a:effectLst/>
                <a:latin typeface="+mn-lt"/>
                <a:ea typeface="+mn-ea"/>
                <a:cs typeface="+mn-cs"/>
              </a:rPr>
              <a:t>Yingming’s</a:t>
            </a:r>
            <a:r>
              <a:rPr lang="en-US" altLang="zh-CN" sz="1200" kern="1200" dirty="0">
                <a:solidFill>
                  <a:schemeClr val="tx1"/>
                </a:solidFill>
                <a:effectLst/>
                <a:latin typeface="+mn-lt"/>
                <a:ea typeface="+mn-ea"/>
                <a:cs typeface="+mn-cs"/>
              </a:rPr>
              <a:t> husband promised to her that ‘When you come back safe and sound, I would take over all housework’…</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 Yeah, actually at the same time, they are vulnerable—-away from their families, exposed to the virus directly, seeing death everyday, wondering whether their efforts will pay off. Just seeing them won’t back off, and the resilience and sacrifices they show us that inspires me, as a medical student, to become just one of them.</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 So a follow up question, if you are a mature doctor now in a position to stand out, what would be your choice, and how would you tell your beloved family?</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 to be honest, I think I might have to battle myself to go. Eventually I think I will go, and I will persuade my parents that it’s our responsibility to do that.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 Yeah, it is our responsibility. As one doctor </a:t>
            </a:r>
            <a:r>
              <a:rPr lang="en-US" altLang="zh-CN" sz="1200" kern="1200" dirty="0" err="1">
                <a:solidFill>
                  <a:schemeClr val="tx1"/>
                </a:solidFill>
                <a:effectLst/>
                <a:latin typeface="+mn-lt"/>
                <a:ea typeface="+mn-ea"/>
                <a:cs typeface="+mn-cs"/>
              </a:rPr>
              <a:t>said“We</a:t>
            </a:r>
            <a:r>
              <a:rPr lang="en-US" altLang="zh-CN" sz="1200" kern="1200" dirty="0">
                <a:solidFill>
                  <a:schemeClr val="tx1"/>
                </a:solidFill>
                <a:effectLst/>
                <a:latin typeface="+mn-lt"/>
                <a:ea typeface="+mn-ea"/>
                <a:cs typeface="+mn-cs"/>
              </a:rPr>
              <a:t> also feel fear, but when we put on the white robe, we feel the courage”. Ordinary people become heroes when they are, as </a:t>
            </a:r>
            <a:r>
              <a:rPr lang="en-US" altLang="zh-CN" sz="1200" kern="1200" dirty="0" err="1">
                <a:solidFill>
                  <a:schemeClr val="tx1"/>
                </a:solidFill>
                <a:effectLst/>
                <a:latin typeface="+mn-lt"/>
                <a:ea typeface="+mn-ea"/>
                <a:cs typeface="+mn-cs"/>
              </a:rPr>
              <a:t>Picciotto</a:t>
            </a:r>
            <a:r>
              <a:rPr lang="en-US" altLang="zh-CN" sz="1200" kern="1200" dirty="0">
                <a:solidFill>
                  <a:schemeClr val="tx1"/>
                </a:solidFill>
                <a:effectLst/>
                <a:latin typeface="+mn-lt"/>
                <a:ea typeface="+mn-ea"/>
                <a:cs typeface="+mn-cs"/>
              </a:rPr>
              <a:t> stated ‘just doing their jobs’. </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27</a:t>
            </a:fld>
            <a:endParaRPr kumimoji="1"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 My attitude changed when I see our government has managed to do their best to help us through the crisis. Now, we can buy face masks and basic medicine just like any other </a:t>
            </a:r>
            <a:r>
              <a:rPr lang="en-US" altLang="zh-CN" sz="1200" kern="1200" dirty="0" err="1">
                <a:solidFill>
                  <a:schemeClr val="tx1"/>
                </a:solidFill>
                <a:effectLst/>
                <a:latin typeface="+mn-lt"/>
                <a:ea typeface="+mn-ea"/>
                <a:cs typeface="+mn-cs"/>
              </a:rPr>
              <a:t>grocerys</a:t>
            </a:r>
            <a:r>
              <a:rPr lang="en-US" altLang="zh-CN" sz="1200" kern="1200" dirty="0">
                <a:solidFill>
                  <a:schemeClr val="tx1"/>
                </a:solidFill>
                <a:effectLst/>
                <a:latin typeface="+mn-lt"/>
                <a:ea typeface="+mn-ea"/>
                <a:cs typeface="+mn-cs"/>
              </a:rPr>
              <a:t>, and it's just a matter of time our lives get back to normal.</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 I agree, the victory we have against the virus is also attributed to the efficiency the government reacted towards the pandemic. We are sorry to see how the virus is still rampant in other countries.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There has been rumor online concerning how the disease could be contained by drinking aquarium cleaners, and how getting in touch with people from Wuhan could get one affected.  Were you afraid?</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 To be honest at first I was frightened, I even began to store up life supplies because of little concrete knowledge about the virus. But I was relieved when I searched relevant information in authoritative database and found a bunch of well-organized researches which are revealing the mechanism step by step.</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 after a period of being restless, maybe we would calm down and resort to science.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 Yes, I was impressed by the prudent approach in scientific research. In one of the pre-class reading materials, I found one of the first articles on COVID-19 infection describes the course of development of the disease, including its initial symptoms like fever and cough, the median incubation period, and biochemical indicators like lymphocytopenia. I think these studies provide clinicians with solid science to cope with the disease.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 Right, we know academician Chen Wei is already working on the third round of clinical trial of the COVID-19 vaccine. We are witnessing the power of science in the global fight. As President Xi said ‘the strongest weapon to fight against diseases is science’.</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28</a:t>
            </a:fld>
            <a:endParaRPr kumimoji="1"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Very good discussions. In the brainstorming activity, we have come up with multiple reasons that brought about the change. Now can we work in groups to draw a mind map to sort out the reasons for the change, and if possible, list related expressions.</a:t>
            </a:r>
          </a:p>
          <a:p>
            <a:r>
              <a:rPr lang="en-US" altLang="zh-CN" sz="1200" kern="1200" dirty="0">
                <a:solidFill>
                  <a:schemeClr val="tx1"/>
                </a:solidFill>
                <a:effectLst/>
                <a:latin typeface="+mn-lt"/>
                <a:ea typeface="+mn-ea"/>
                <a:cs typeface="+mn-cs"/>
              </a:rPr>
              <a:t>So this is my version of the mind map. We are assured because of the joint efforts by the government, doctors, scientists, and of course, ordinary people in the face of difficulties. We can even </a:t>
            </a:r>
            <a:r>
              <a:rPr lang="en-US" altLang="zh-CN" sz="1200" kern="1200" dirty="0" err="1">
                <a:solidFill>
                  <a:schemeClr val="tx1"/>
                </a:solidFill>
                <a:effectLst/>
                <a:latin typeface="+mn-lt"/>
                <a:ea typeface="+mn-ea"/>
                <a:cs typeface="+mn-cs"/>
              </a:rPr>
              <a:t>catergorize</a:t>
            </a:r>
            <a:r>
              <a:rPr lang="en-US" altLang="zh-CN" sz="1200" kern="1200" dirty="0">
                <a:solidFill>
                  <a:schemeClr val="tx1"/>
                </a:solidFill>
                <a:effectLst/>
                <a:latin typeface="+mn-lt"/>
                <a:ea typeface="+mn-ea"/>
                <a:cs typeface="+mn-cs"/>
              </a:rPr>
              <a:t> these factors into external factors and internal factors.  2020 is a difficult year, we experienced the ruthless virus, and now the devastating flood, but we as a nation survived these challenges, because of the courage of doctors, dedication of soldiers and solidary of citizens. All are ordinary people, but when we are fulfilling our obligations in the positions, we are heroes.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Sorting out these reasons help us to make our writing orderly. When we are describing reasons for change, we need to follow the structure of writing cause-effect paragraphs. We have discussed this in the last unit. </a:t>
            </a:r>
            <a:endParaRPr lang="zh-CN" altLang="zh-CN" sz="1200" kern="1200" dirty="0">
              <a:solidFill>
                <a:schemeClr val="tx1"/>
              </a:solidFill>
              <a:effectLst/>
              <a:latin typeface="+mn-lt"/>
              <a:ea typeface="+mn-ea"/>
              <a:cs typeface="+mn-cs"/>
            </a:endParaRPr>
          </a:p>
          <a:p>
            <a:endParaRPr lang="en-US" altLang="zh-CN" dirty="0"/>
          </a:p>
        </p:txBody>
      </p:sp>
      <p:sp>
        <p:nvSpPr>
          <p:cNvPr id="4" name="灯片编号占位符 3"/>
          <p:cNvSpPr>
            <a:spLocks noGrp="1"/>
          </p:cNvSpPr>
          <p:nvPr>
            <p:ph type="sldNum" sz="quarter" idx="5"/>
          </p:nvPr>
        </p:nvSpPr>
        <p:spPr/>
        <p:txBody>
          <a:bodyPr/>
          <a:lstStyle/>
          <a:p>
            <a:fld id="{26DC8DFC-7A8E-4595-AD58-8F450F4E4082}" type="slidenum">
              <a:rPr lang="zh-CN" altLang="en-US" smtClean="0"/>
              <a:t>29</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Today we will learn how to make the explanation more objective and reliable through introducing voices other than the author’s into the text, that is citing sources. Let’s reflect on our change of state of mind, is there a moment that you gained confidence when President Xi promised that ‘people’s health would be put first’ , or when Academician Zhong Nanshan assured that the disease could be effectively contained if social distance is maintained, Or maybe when you read Professor </a:t>
            </a:r>
            <a:r>
              <a:rPr lang="en-US" altLang="zh-CN" sz="1200" kern="1200" dirty="0" err="1">
                <a:solidFill>
                  <a:schemeClr val="tx1"/>
                </a:solidFill>
                <a:effectLst/>
                <a:latin typeface="+mn-lt"/>
                <a:ea typeface="+mn-ea"/>
                <a:cs typeface="+mn-cs"/>
              </a:rPr>
              <a:t>Chenwei’s</a:t>
            </a:r>
            <a:r>
              <a:rPr lang="en-US" altLang="zh-CN" sz="1200" kern="1200" dirty="0">
                <a:solidFill>
                  <a:schemeClr val="tx1"/>
                </a:solidFill>
                <a:effectLst/>
                <a:latin typeface="+mn-lt"/>
                <a:ea typeface="+mn-ea"/>
                <a:cs typeface="+mn-cs"/>
              </a:rPr>
              <a:t> article concerning the development of the vaccine? If we incorporate ideas from experts, medical workers, or from literature into our writing, then we are not just talking about our own personal and maybe partial thoughts, and could make the writing more objective and convincing. </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Today we will learn how to make the explanation more objective and reliable through introducing voices other than the author’s into the text, that is citing sources. Let’s reflect on our change of state of mind, is there a moment that you gained confidence when President Xi promised that ‘people’s health would be put first’ , or when Academician Zhong Nanshan assured that the disease could be effectively contained if social distance is maintained, Or maybe when you read Professor </a:t>
            </a:r>
            <a:r>
              <a:rPr lang="en-US" altLang="zh-CN" sz="1200" kern="1200" dirty="0" err="1">
                <a:solidFill>
                  <a:schemeClr val="tx1"/>
                </a:solidFill>
                <a:effectLst/>
                <a:latin typeface="+mn-lt"/>
                <a:ea typeface="+mn-ea"/>
                <a:cs typeface="+mn-cs"/>
              </a:rPr>
              <a:t>Chenwei’s</a:t>
            </a:r>
            <a:r>
              <a:rPr lang="en-US" altLang="zh-CN" sz="1200" kern="1200" dirty="0">
                <a:solidFill>
                  <a:schemeClr val="tx1"/>
                </a:solidFill>
                <a:effectLst/>
                <a:latin typeface="+mn-lt"/>
                <a:ea typeface="+mn-ea"/>
                <a:cs typeface="+mn-cs"/>
              </a:rPr>
              <a:t> article concerning the development of the vaccine? If we incorporate ideas from experts, medical workers, or from literature into our writing, then we are not just talking about our own personal and maybe partial thoughts, and could make the writing more objective and convincing. </a:t>
            </a:r>
            <a:endParaRPr lang="zh-CN" altLang="en-US" dirty="0"/>
          </a:p>
        </p:txBody>
      </p:sp>
      <p:sp>
        <p:nvSpPr>
          <p:cNvPr id="4" name="灯片编号占位符 3"/>
          <p:cNvSpPr>
            <a:spLocks noGrp="1"/>
          </p:cNvSpPr>
          <p:nvPr>
            <p:ph type="sldNum" sz="quarter" idx="10"/>
          </p:nvPr>
        </p:nvSpPr>
        <p:spPr/>
        <p:txBody>
          <a:bodyPr/>
          <a:lstStyle/>
          <a:p>
            <a:fld id="{26DC8DFC-7A8E-4595-AD58-8F450F4E4082}" type="slidenum">
              <a:rPr lang="zh-CN" altLang="en-US" smtClean="0"/>
              <a:t>30</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31</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Here is the Teaching context. I will talk about our students and the text we used for the teaching design. </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Our students are mainly medical-related majors with generally high academic competence and strong learning motivation. Compared with other Chinese undergraduates, our students in particular have a higher demand for medical professional English learning, especially in academic reading and writing in medical context. </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text we are going to focus on today comes from New Standard College English, Book three, unit 7 Streets full of heroes. </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Now, I will move on to our teaching design which consists of three parts, unit task, objectives and procedure.</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26DC8DFC-7A8E-4595-AD58-8F450F4E408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First, our task scenario is like this: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Recently, the official WeChat platform of </a:t>
            </a:r>
            <a:r>
              <a:rPr lang="en-US" altLang="zh-CN" sz="1200" i="1" kern="1200" dirty="0">
                <a:solidFill>
                  <a:schemeClr val="tx1"/>
                </a:solidFill>
                <a:effectLst/>
                <a:latin typeface="+mn-lt"/>
                <a:ea typeface="+mn-ea"/>
                <a:cs typeface="+mn-cs"/>
              </a:rPr>
              <a:t>Beijing review</a:t>
            </a:r>
            <a:r>
              <a:rPr lang="en-US" altLang="zh-CN" sz="1200" kern="1200" dirty="0">
                <a:solidFill>
                  <a:schemeClr val="tx1"/>
                </a:solidFill>
                <a:effectLst/>
                <a:latin typeface="+mn-lt"/>
                <a:ea typeface="+mn-ea"/>
                <a:cs typeface="+mn-cs"/>
              </a:rPr>
              <a:t> is calling for stories about how people respond to COVID-19. In those days, people were overwhelmed by panic at the beginning and then gradually became calm and confident in this battle. Now even though this battle is not over, the country and citizens are more prepared to fight it. As a medical student, write your story entitled “Responding to COVID-19, from Panic to Preparedness” describing the change of your state of mind and providing the reasons of the change,</a:t>
            </a:r>
            <a:r>
              <a:rPr lang="en-US" altLang="zh-CN" sz="1200" b="1" dirty="0">
                <a:solidFill>
                  <a:srgbClr val="0070C0"/>
                </a:solidFill>
              </a:rPr>
              <a:t> and submit it to the WeChat platform</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400" kern="1200" dirty="0">
                <a:solidFill>
                  <a:schemeClr val="tx1"/>
                </a:solidFill>
                <a:effectLst/>
                <a:latin typeface="+mn-lt"/>
                <a:ea typeface="+mn-ea"/>
                <a:cs typeface="+mn-cs"/>
              </a:rPr>
              <a:t>Now I will talk about our three teaching objectives. </a:t>
            </a:r>
            <a:endParaRPr lang="zh-CN" altLang="zh-CN" sz="1400" kern="1200" dirty="0">
              <a:solidFill>
                <a:schemeClr val="tx1"/>
              </a:solidFill>
              <a:effectLst/>
              <a:latin typeface="+mn-lt"/>
              <a:ea typeface="+mn-ea"/>
              <a:cs typeface="+mn-cs"/>
            </a:endParaRPr>
          </a:p>
          <a:p>
            <a:r>
              <a:rPr lang="en-US" altLang="zh-CN" sz="1400" kern="1200" dirty="0">
                <a:solidFill>
                  <a:schemeClr val="tx1"/>
                </a:solidFill>
                <a:effectLst/>
                <a:latin typeface="+mn-lt"/>
                <a:ea typeface="+mn-ea"/>
                <a:cs typeface="+mn-cs"/>
              </a:rPr>
              <a:t>The communicative objectives are to clearly describe the change of your state of mind to the COVID-19 and to logically explain and critically reflect on the reasons of the change.   </a:t>
            </a:r>
            <a:endParaRPr lang="zh-CN" altLang="zh-CN" sz="1400" kern="1200" dirty="0">
              <a:solidFill>
                <a:schemeClr val="tx1"/>
              </a:solidFill>
              <a:effectLst/>
              <a:latin typeface="+mn-lt"/>
              <a:ea typeface="+mn-ea"/>
              <a:cs typeface="+mn-cs"/>
            </a:endParaRPr>
          </a:p>
          <a:p>
            <a:r>
              <a:rPr lang="en-US" altLang="zh-CN" sz="1400" kern="1200" dirty="0">
                <a:solidFill>
                  <a:schemeClr val="tx1"/>
                </a:solidFill>
                <a:effectLst/>
                <a:latin typeface="+mn-lt"/>
                <a:ea typeface="+mn-ea"/>
                <a:cs typeface="+mn-cs"/>
              </a:rPr>
              <a:t>The Language objectives are to master the specific and detailed ways to describe feelings and to grasp the ways of citing sources</a:t>
            </a:r>
            <a:endParaRPr lang="zh-CN" altLang="zh-CN" sz="1400" kern="1200" dirty="0">
              <a:solidFill>
                <a:schemeClr val="tx1"/>
              </a:solidFill>
              <a:effectLst/>
              <a:latin typeface="+mn-lt"/>
              <a:ea typeface="+mn-ea"/>
              <a:cs typeface="+mn-cs"/>
            </a:endParaRPr>
          </a:p>
          <a:p>
            <a:r>
              <a:rPr lang="en-US" altLang="zh-CN" sz="1400" kern="1200" dirty="0">
                <a:solidFill>
                  <a:schemeClr val="tx1"/>
                </a:solidFill>
                <a:effectLst/>
                <a:latin typeface="+mn-lt"/>
                <a:ea typeface="+mn-ea"/>
                <a:cs typeface="+mn-cs"/>
              </a:rPr>
              <a:t>The Ideological education objectives are to reflect on the dedication of medical workers and to explore scientific and rational attitude in the face of public health emergencies.</a:t>
            </a:r>
            <a:endParaRPr lang="zh-CN" altLang="zh-CN" sz="14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To achieve these goals, the following teaching procedure is adopted. The whole class for this unit is divided into three sessions and each session has two periods. The Production-oriented Approach is adopted.</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5E75F806-E4C4-7142-AC17-C35246F116A4}" type="slidenum">
              <a:rPr kumimoji="1" lang="zh-CN" altLang="en-US"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4C0DA91-7428-427A-ACA4-148FE6261ED4}" type="datetimeFigureOut">
              <a:rPr lang="zh-CN" altLang="en-US" smtClean="0"/>
              <a:t>2020/8/11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80819F-9191-47A6-914E-A9366EC81C8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F4C0DA91-7428-427A-ACA4-148FE6261ED4}" type="datetimeFigureOut">
              <a:rPr lang="zh-CN" altLang="en-US" smtClean="0"/>
              <a:t>2020/8/11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80819F-9191-47A6-914E-A9366EC81C8F}" type="slidenum">
              <a:rPr lang="zh-CN" altLang="en-US" smtClean="0"/>
              <a:t>‹#›</a:t>
            </a:fld>
            <a:endParaRPr lang="zh-CN" altLang="en-US"/>
          </a:p>
        </p:txBody>
      </p:sp>
      <p:sp>
        <p:nvSpPr>
          <p:cNvPr id="8" name="矩形: 单圆角 7"/>
          <p:cNvSpPr/>
          <p:nvPr userDrawn="1"/>
        </p:nvSpPr>
        <p:spPr>
          <a:xfrm>
            <a:off x="-324854" y="5194168"/>
            <a:ext cx="2266776" cy="2000715"/>
          </a:xfrm>
          <a:prstGeom prst="round1Rect">
            <a:avLst>
              <a:gd name="adj" fmla="val 50000"/>
            </a:avLst>
          </a:prstGeom>
          <a:blipFill dpi="0" rotWithShape="1">
            <a:blip r:embed="rId2" cstate="print">
              <a:alphaModFix amt="80000"/>
              <a:extLst>
                <a:ext uri="{28A0092B-C50C-407E-A947-70E740481C1C}">
                  <a14:useLocalDpi xmlns:a14="http://schemas.microsoft.com/office/drawing/2010/main" val="0"/>
                </a:ext>
              </a:extLst>
            </a:blip>
            <a:srcRect/>
            <a:stretch>
              <a:fillRect r="-64236"/>
            </a:stretch>
          </a:blip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C0DA91-7428-427A-ACA4-148FE6261ED4}" type="datetimeFigureOut">
              <a:rPr lang="zh-CN" altLang="en-US" smtClean="0"/>
              <a:t>2020/8/11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80819F-9191-47A6-914E-A9366EC81C8F}" type="slidenum">
              <a:rPr lang="zh-CN" altLang="en-US" smtClean="0"/>
              <a:t>‹#›</a:t>
            </a:fld>
            <a:endParaRPr lang="zh-CN" altLang="en-US"/>
          </a:p>
        </p:txBody>
      </p:sp>
      <p:sp>
        <p:nvSpPr>
          <p:cNvPr id="7" name="椭圆 6"/>
          <p:cNvSpPr/>
          <p:nvPr userDrawn="1"/>
        </p:nvSpPr>
        <p:spPr>
          <a:xfrm>
            <a:off x="10210800" y="-1203157"/>
            <a:ext cx="3068052" cy="3031958"/>
          </a:xfrm>
          <a:prstGeom prst="ellipse">
            <a:avLst/>
          </a:prstGeom>
          <a:blipFill dpi="0" rotWithShape="1">
            <a:blip r:embed="rId2">
              <a:alphaModFix amt="80000"/>
            </a:blip>
            <a:srcRect/>
            <a:stretch>
              <a:fillRect l="-3022" r="-25104"/>
            </a:stretch>
          </a:blip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0DA91-7428-427A-ACA4-148FE6261ED4}" type="datetimeFigureOut">
              <a:rPr lang="zh-CN" altLang="en-US" smtClean="0"/>
              <a:t>2020/8/11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0819F-9191-47A6-914E-A9366EC81C8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4008655"/>
            <a:ext cx="14193520" cy="2219425"/>
            <a:chOff x="-1" y="3729788"/>
            <a:chExt cx="6773779" cy="2219425"/>
          </a:xfrm>
        </p:grpSpPr>
        <p:sp>
          <p:nvSpPr>
            <p:cNvPr id="7" name="矩形 6"/>
            <p:cNvSpPr/>
            <p:nvPr/>
          </p:nvSpPr>
          <p:spPr>
            <a:xfrm>
              <a:off x="-1" y="3729788"/>
              <a:ext cx="6773779" cy="2219425"/>
            </a:xfrm>
            <a:custGeom>
              <a:avLst/>
              <a:gdLst>
                <a:gd name="connsiteX0" fmla="*/ 0 w 6509084"/>
                <a:gd name="connsiteY0" fmla="*/ 0 h 2622884"/>
                <a:gd name="connsiteX1" fmla="*/ 6509084 w 6509084"/>
                <a:gd name="connsiteY1" fmla="*/ 0 h 2622884"/>
                <a:gd name="connsiteX2" fmla="*/ 6509084 w 6509084"/>
                <a:gd name="connsiteY2" fmla="*/ 2622884 h 2622884"/>
                <a:gd name="connsiteX3" fmla="*/ 0 w 6509084"/>
                <a:gd name="connsiteY3" fmla="*/ 2622884 h 2622884"/>
                <a:gd name="connsiteX4" fmla="*/ 0 w 6509084"/>
                <a:gd name="connsiteY4" fmla="*/ 0 h 2622884"/>
                <a:gd name="connsiteX0-1" fmla="*/ 0 w 6509084"/>
                <a:gd name="connsiteY0-2" fmla="*/ 0 h 2622884"/>
                <a:gd name="connsiteX1-3" fmla="*/ 6509084 w 6509084"/>
                <a:gd name="connsiteY1-4" fmla="*/ 0 h 2622884"/>
                <a:gd name="connsiteX2-5" fmla="*/ 5089358 w 6509084"/>
                <a:gd name="connsiteY2-6" fmla="*/ 2622884 h 2622884"/>
                <a:gd name="connsiteX3-7" fmla="*/ 0 w 6509084"/>
                <a:gd name="connsiteY3-8" fmla="*/ 2622884 h 2622884"/>
                <a:gd name="connsiteX4-9" fmla="*/ 0 w 6509084"/>
                <a:gd name="connsiteY4-10" fmla="*/ 0 h 2622884"/>
                <a:gd name="connsiteX0-11" fmla="*/ 0 w 6509084"/>
                <a:gd name="connsiteY0-12" fmla="*/ 0 h 2622884"/>
                <a:gd name="connsiteX1-13" fmla="*/ 6509084 w 6509084"/>
                <a:gd name="connsiteY1-14" fmla="*/ 0 h 2622884"/>
                <a:gd name="connsiteX2-15" fmla="*/ 5465095 w 6509084"/>
                <a:gd name="connsiteY2-16" fmla="*/ 2622884 h 2622884"/>
                <a:gd name="connsiteX3-17" fmla="*/ 0 w 6509084"/>
                <a:gd name="connsiteY3-18" fmla="*/ 2622884 h 2622884"/>
                <a:gd name="connsiteX4-19" fmla="*/ 0 w 6509084"/>
                <a:gd name="connsiteY4-20" fmla="*/ 0 h 2622884"/>
                <a:gd name="connsiteX0-21" fmla="*/ 0 w 6221756"/>
                <a:gd name="connsiteY0-22" fmla="*/ 0 h 2622884"/>
                <a:gd name="connsiteX1-23" fmla="*/ 6221756 w 6221756"/>
                <a:gd name="connsiteY1-24" fmla="*/ 0 h 2622884"/>
                <a:gd name="connsiteX2-25" fmla="*/ 5465095 w 6221756"/>
                <a:gd name="connsiteY2-26" fmla="*/ 2622884 h 2622884"/>
                <a:gd name="connsiteX3-27" fmla="*/ 0 w 6221756"/>
                <a:gd name="connsiteY3-28" fmla="*/ 2622884 h 2622884"/>
                <a:gd name="connsiteX4-29" fmla="*/ 0 w 6221756"/>
                <a:gd name="connsiteY4-30" fmla="*/ 0 h 26228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21756" h="2622884">
                  <a:moveTo>
                    <a:pt x="0" y="0"/>
                  </a:moveTo>
                  <a:lnTo>
                    <a:pt x="6221756" y="0"/>
                  </a:lnTo>
                  <a:lnTo>
                    <a:pt x="5465095" y="2622884"/>
                  </a:lnTo>
                  <a:lnTo>
                    <a:pt x="0" y="262288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12"/>
            <p:cNvSpPr txBox="1"/>
            <p:nvPr/>
          </p:nvSpPr>
          <p:spPr>
            <a:xfrm>
              <a:off x="318567" y="4336580"/>
              <a:ext cx="5107021" cy="830997"/>
            </a:xfrm>
            <a:prstGeom prst="rect">
              <a:avLst/>
            </a:prstGeom>
            <a:noFill/>
          </p:spPr>
          <p:txBody>
            <a:bodyPr wrap="square" rtlCol="0">
              <a:spAutoFit/>
            </a:bodyPr>
            <a:lstStyle/>
            <a:p>
              <a:r>
                <a:rPr lang="en-US" altLang="zh-CN" sz="4800" b="1" dirty="0">
                  <a:solidFill>
                    <a:srgbClr val="002060"/>
                  </a:solidFill>
                  <a:latin typeface="Arial" panose="020B0604020202020204" pitchFamily="34" charset="0"/>
                  <a:cs typeface="Arial" panose="020B0604020202020204" pitchFamily="34" charset="0"/>
                </a:rPr>
                <a:t>                        Introduction  </a:t>
              </a:r>
            </a:p>
          </p:txBody>
        </p:sp>
        <p:sp>
          <p:nvSpPr>
            <p:cNvPr id="5" name="TextBox 12"/>
            <p:cNvSpPr txBox="1"/>
            <p:nvPr/>
          </p:nvSpPr>
          <p:spPr>
            <a:xfrm>
              <a:off x="27635" y="3833608"/>
              <a:ext cx="6421665" cy="646331"/>
            </a:xfrm>
            <a:prstGeom prst="rect">
              <a:avLst/>
            </a:prstGeom>
            <a:noFill/>
          </p:spPr>
          <p:txBody>
            <a:bodyPr wrap="square" rtlCol="0">
              <a:spAutoFit/>
            </a:bodyPr>
            <a:lstStyle/>
            <a:p>
              <a:endParaRPr lang="en-US" altLang="zh-CN" sz="3600" b="1"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640080" y="1188720"/>
            <a:ext cx="11275060" cy="4712617"/>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defTabSz="685800">
              <a:defRPr/>
            </a:pPr>
            <a:r>
              <a:rPr lang="en-US" altLang="zh-CN" sz="4000" b="1" dirty="0">
                <a:solidFill>
                  <a:schemeClr val="tx1"/>
                </a:solidFill>
                <a:latin typeface="Arial" panose="020B0604020202020204" pitchFamily="34" charset="0"/>
                <a:ea typeface="宋体" panose="02010600030101010101" pitchFamily="2" charset="-122"/>
                <a:cs typeface="Arial" panose="020B0604020202020204" pitchFamily="34" charset="0"/>
              </a:rPr>
              <a:t>Before class</a:t>
            </a:r>
          </a:p>
          <a:p>
            <a:pPr marL="571500" indent="-571500" defTabSz="685800">
              <a:buFont typeface="Arial" panose="020B0604020202020204" pitchFamily="34" charset="0"/>
              <a:buChar char="•"/>
              <a:defRPr/>
            </a:pPr>
            <a:r>
              <a:rPr lang="en-US" altLang="zh-CN" sz="4000" dirty="0">
                <a:solidFill>
                  <a:schemeClr val="tx1"/>
                </a:solidFill>
                <a:latin typeface="Arial" panose="020B0604020202020204" pitchFamily="34" charset="0"/>
                <a:cs typeface="Arial" panose="020B0604020202020204" pitchFamily="34" charset="0"/>
              </a:rPr>
              <a:t>the teacher assigns the unit task and students try to produce the paper</a:t>
            </a:r>
          </a:p>
          <a:p>
            <a:pPr marL="571500" indent="-571500" defTabSz="685800">
              <a:buFont typeface="Arial" panose="020B0604020202020204" pitchFamily="34" charset="0"/>
              <a:buChar char="•"/>
              <a:defRPr/>
            </a:pPr>
            <a:r>
              <a:rPr lang="en-US" altLang="zh-CN" sz="4000" dirty="0">
                <a:solidFill>
                  <a:schemeClr val="tx1"/>
                </a:solidFill>
                <a:latin typeface="Arial" panose="020B0604020202020204" pitchFamily="34" charset="0"/>
                <a:cs typeface="Arial" panose="020B0604020202020204" pitchFamily="34" charset="0"/>
              </a:rPr>
              <a:t>The first sub task is using five senses to describe the change of feelings to COVID-19. </a:t>
            </a:r>
          </a:p>
          <a:p>
            <a:pPr marL="571500" indent="-571500" defTabSz="685800">
              <a:buFont typeface="Arial" panose="020B0604020202020204" pitchFamily="34" charset="0"/>
              <a:buChar char="•"/>
              <a:defRPr/>
            </a:pPr>
            <a:r>
              <a:rPr lang="en-US" altLang="zh-CN" sz="4000" dirty="0">
                <a:solidFill>
                  <a:schemeClr val="tx1"/>
                </a:solidFill>
                <a:latin typeface="Arial" panose="020B0604020202020204" pitchFamily="34" charset="0"/>
                <a:cs typeface="Arial" panose="020B0604020202020204" pitchFamily="34" charset="0"/>
              </a:rPr>
              <a:t>The second sub task is logically explaining the reasons of the change. </a:t>
            </a:r>
            <a:endParaRPr lang="en-US" altLang="zh-CN" sz="40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5" name="矩形 3"/>
          <p:cNvSpPr/>
          <p:nvPr/>
        </p:nvSpPr>
        <p:spPr>
          <a:xfrm>
            <a:off x="0" y="354137"/>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336884" y="354137"/>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Arial" panose="020B0604020202020204" pitchFamily="34" charset="0"/>
                <a:ea typeface="宋体" panose="02010600030101010101" pitchFamily="2" charset="-122"/>
                <a:cs typeface="Arial" panose="020B0604020202020204" pitchFamily="34" charset="0"/>
              </a:rPr>
              <a:t>Session 1</a:t>
            </a:r>
            <a:endParaRPr kumimoji="1" lang="zh-CN" alt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640080" y="1188720"/>
            <a:ext cx="10957560" cy="4117051"/>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defTabSz="685800">
              <a:defRPr/>
            </a:pPr>
            <a:r>
              <a:rPr lang="en-US" altLang="zh-CN" sz="4000" b="1" dirty="0">
                <a:solidFill>
                  <a:schemeClr val="tx1"/>
                </a:solidFill>
                <a:latin typeface="Arial" panose="020B0604020202020204" pitchFamily="34" charset="0"/>
                <a:ea typeface="宋体" panose="02010600030101010101" pitchFamily="2" charset="-122"/>
                <a:cs typeface="Arial" panose="020B0604020202020204" pitchFamily="34" charset="0"/>
              </a:rPr>
              <a:t>In class</a:t>
            </a:r>
            <a:endParaRPr lang="en-US" altLang="zh-CN" sz="4000" dirty="0">
              <a:solidFill>
                <a:schemeClr val="tx1"/>
              </a:solidFill>
              <a:latin typeface="Arial" panose="020B0604020202020204" pitchFamily="34" charset="0"/>
              <a:ea typeface="宋体" panose="02010600030101010101" pitchFamily="2" charset="-122"/>
              <a:cs typeface="Arial" panose="020B0604020202020204" pitchFamily="34" charset="0"/>
            </a:endParaRPr>
          </a:p>
          <a:p>
            <a:pPr marL="571500" indent="-571500" defTabSz="685800">
              <a:buFont typeface="Arial" panose="020B0604020202020204" pitchFamily="34" charset="0"/>
              <a:buChar char="•"/>
              <a:defRPr/>
            </a:pPr>
            <a:r>
              <a:rPr lang="en-US" altLang="zh-CN" sz="4000" dirty="0">
                <a:solidFill>
                  <a:schemeClr val="tx1"/>
                </a:solidFill>
                <a:latin typeface="Arial" panose="020B0604020202020204" pitchFamily="34" charset="0"/>
                <a:cs typeface="Arial" panose="020B0604020202020204" pitchFamily="34" charset="0"/>
              </a:rPr>
              <a:t>The teacher works on the first sub task </a:t>
            </a:r>
          </a:p>
          <a:p>
            <a:pPr marL="571500" indent="-571500" defTabSz="685800">
              <a:buFont typeface="Arial" panose="020B0604020202020204" pitchFamily="34" charset="0"/>
              <a:buChar char="•"/>
              <a:defRPr/>
            </a:pPr>
            <a:r>
              <a:rPr lang="en-US" altLang="zh-CN" sz="4000" dirty="0">
                <a:solidFill>
                  <a:schemeClr val="tx1"/>
                </a:solidFill>
                <a:latin typeface="Arial" panose="020B0604020202020204" pitchFamily="34" charset="0"/>
                <a:cs typeface="Arial" panose="020B0604020202020204" pitchFamily="34" charset="0"/>
              </a:rPr>
              <a:t>Students try to describe their feelings on the dedication of the medical workers during the epidemic from five senses</a:t>
            </a:r>
            <a:endParaRPr lang="zh-CN" altLang="zh-CN" sz="4000" dirty="0">
              <a:solidFill>
                <a:schemeClr val="tx1"/>
              </a:solidFill>
              <a:latin typeface="Arial" panose="020B0604020202020204" pitchFamily="34" charset="0"/>
              <a:cs typeface="Arial" panose="020B0604020202020204" pitchFamily="34" charset="0"/>
            </a:endParaRPr>
          </a:p>
          <a:p>
            <a:pPr defTabSz="685800">
              <a:defRPr/>
            </a:pPr>
            <a:endParaRPr lang="zh-CN" altLang="zh-CN" sz="4400" dirty="0">
              <a:solidFill>
                <a:schemeClr val="tx1"/>
              </a:solidFill>
            </a:endParaRPr>
          </a:p>
        </p:txBody>
      </p:sp>
      <p:sp>
        <p:nvSpPr>
          <p:cNvPr id="5" name="矩形 3"/>
          <p:cNvSpPr/>
          <p:nvPr/>
        </p:nvSpPr>
        <p:spPr>
          <a:xfrm>
            <a:off x="0" y="354137"/>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336884" y="354137"/>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Arial" panose="020B0604020202020204" pitchFamily="34" charset="0"/>
                <a:ea typeface="宋体" panose="02010600030101010101" pitchFamily="2" charset="-122"/>
                <a:cs typeface="Arial" panose="020B0604020202020204" pitchFamily="34" charset="0"/>
              </a:rPr>
              <a:t>Session 1</a:t>
            </a:r>
            <a:endParaRPr kumimoji="1" lang="zh-CN" alt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731520" y="1661160"/>
            <a:ext cx="10957560" cy="3457693"/>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defTabSz="685800">
              <a:defRPr/>
            </a:pPr>
            <a:r>
              <a:rPr lang="en-US" altLang="zh-CN" sz="4000" b="1" dirty="0">
                <a:solidFill>
                  <a:schemeClr val="tx1"/>
                </a:solidFill>
                <a:latin typeface="Arial" panose="020B0604020202020204" pitchFamily="34" charset="0"/>
                <a:ea typeface="宋体" panose="02010600030101010101" pitchFamily="2" charset="-122"/>
                <a:cs typeface="Arial" panose="020B0604020202020204" pitchFamily="34" charset="0"/>
              </a:rPr>
              <a:t>After class</a:t>
            </a:r>
          </a:p>
          <a:p>
            <a:pPr marL="571500" indent="-571500" defTabSz="685800">
              <a:buFont typeface="Arial" panose="020B0604020202020204" pitchFamily="34" charset="0"/>
              <a:buChar char="•"/>
              <a:defRPr/>
            </a:pPr>
            <a:r>
              <a:rPr lang="en-US" altLang="zh-CN" sz="4000" dirty="0">
                <a:solidFill>
                  <a:schemeClr val="tx1"/>
                </a:solidFill>
                <a:latin typeface="Arial" panose="020B0604020202020204" pitchFamily="34" charset="0"/>
                <a:cs typeface="Arial" panose="020B0604020202020204" pitchFamily="34" charset="0"/>
              </a:rPr>
              <a:t>Students submit their first drafts of their writings. </a:t>
            </a:r>
            <a:endParaRPr lang="zh-CN" altLang="zh-CN" sz="4000" dirty="0">
              <a:solidFill>
                <a:schemeClr val="tx1"/>
              </a:solidFill>
              <a:latin typeface="Arial" panose="020B0604020202020204" pitchFamily="34" charset="0"/>
              <a:cs typeface="Arial" panose="020B0604020202020204" pitchFamily="34" charset="0"/>
            </a:endParaRPr>
          </a:p>
          <a:p>
            <a:pPr defTabSz="685800">
              <a:defRPr/>
            </a:pPr>
            <a:endParaRPr lang="en-US" altLang="zh-CN" sz="4000" dirty="0">
              <a:solidFill>
                <a:schemeClr val="tx1"/>
              </a:solidFill>
              <a:latin typeface="Arial" panose="020B0604020202020204" pitchFamily="34" charset="0"/>
              <a:ea typeface="宋体" panose="02010600030101010101" pitchFamily="2" charset="-122"/>
              <a:cs typeface="Arial" panose="020B0604020202020204" pitchFamily="34" charset="0"/>
            </a:endParaRPr>
          </a:p>
          <a:p>
            <a:pPr defTabSz="685800">
              <a:defRPr/>
            </a:pPr>
            <a:endParaRPr lang="zh-CN" altLang="zh-CN" sz="4400" dirty="0">
              <a:solidFill>
                <a:schemeClr val="tx1"/>
              </a:solidFill>
            </a:endParaRPr>
          </a:p>
        </p:txBody>
      </p:sp>
      <p:sp>
        <p:nvSpPr>
          <p:cNvPr id="5" name="矩形 3"/>
          <p:cNvSpPr/>
          <p:nvPr/>
        </p:nvSpPr>
        <p:spPr>
          <a:xfrm>
            <a:off x="0" y="323657"/>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336884" y="354137"/>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Arial" panose="020B0604020202020204" pitchFamily="34" charset="0"/>
                <a:ea typeface="宋体" panose="02010600030101010101" pitchFamily="2" charset="-122"/>
                <a:cs typeface="Arial" panose="020B0604020202020204" pitchFamily="34" charset="0"/>
              </a:rPr>
              <a:t>Session 1</a:t>
            </a:r>
            <a:endParaRPr kumimoji="1" lang="zh-CN" alt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868680" y="1625474"/>
            <a:ext cx="10759439" cy="2798692"/>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defTabSz="685800">
              <a:defRPr/>
            </a:pPr>
            <a:r>
              <a:rPr lang="en-US" altLang="zh-CN" sz="4000" b="1" dirty="0">
                <a:solidFill>
                  <a:schemeClr val="tx1"/>
                </a:solidFill>
                <a:latin typeface="Arial" panose="020B0604020202020204" pitchFamily="34" charset="0"/>
                <a:ea typeface="宋体" panose="02010600030101010101" pitchFamily="2" charset="-122"/>
                <a:cs typeface="Arial" panose="020B0604020202020204" pitchFamily="34" charset="0"/>
              </a:rPr>
              <a:t>Before class </a:t>
            </a:r>
          </a:p>
          <a:p>
            <a:pPr marL="571500" indent="-571500" defTabSz="685800">
              <a:buFont typeface="Arial" panose="020B0604020202020204" pitchFamily="34" charset="0"/>
              <a:buChar char="•"/>
              <a:defRPr/>
            </a:pPr>
            <a:r>
              <a:rPr lang="en-US" altLang="zh-CN" sz="4000" dirty="0">
                <a:solidFill>
                  <a:schemeClr val="tx1"/>
                </a:solidFill>
                <a:latin typeface="Arial" panose="020B0604020202020204" pitchFamily="34" charset="0"/>
                <a:cs typeface="Arial" panose="020B0604020202020204" pitchFamily="34" charset="0"/>
              </a:rPr>
              <a:t>The teacher selects sample writings from the first drafts.</a:t>
            </a:r>
            <a:endParaRPr lang="zh-CN" altLang="zh-CN" sz="4000" dirty="0">
              <a:solidFill>
                <a:schemeClr val="tx1"/>
              </a:solidFill>
              <a:latin typeface="Arial" panose="020B0604020202020204" pitchFamily="34" charset="0"/>
              <a:cs typeface="Arial" panose="020B0604020202020204" pitchFamily="34" charset="0"/>
            </a:endParaRPr>
          </a:p>
          <a:p>
            <a:pPr defTabSz="685800">
              <a:defRPr/>
            </a:pPr>
            <a:endParaRPr lang="zh-CN" altLang="zh-CN" sz="4400" dirty="0">
              <a:solidFill>
                <a:schemeClr val="tx1"/>
              </a:solidFill>
            </a:endParaRPr>
          </a:p>
        </p:txBody>
      </p:sp>
      <p:sp>
        <p:nvSpPr>
          <p:cNvPr id="5" name="矩形 3"/>
          <p:cNvSpPr/>
          <p:nvPr/>
        </p:nvSpPr>
        <p:spPr>
          <a:xfrm>
            <a:off x="0" y="354137"/>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p>
        </p:txBody>
      </p:sp>
      <p:sp>
        <p:nvSpPr>
          <p:cNvPr id="6" name="标题 1"/>
          <p:cNvSpPr txBox="1"/>
          <p:nvPr/>
        </p:nvSpPr>
        <p:spPr>
          <a:xfrm>
            <a:off x="336884" y="354137"/>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Arial" panose="020B0604020202020204" pitchFamily="34" charset="0"/>
                <a:ea typeface="宋体" panose="02010600030101010101" pitchFamily="2" charset="-122"/>
                <a:cs typeface="Arial" panose="020B0604020202020204" pitchFamily="34" charset="0"/>
              </a:rPr>
              <a:t>Session 2</a:t>
            </a:r>
            <a:endParaRPr kumimoji="1" lang="zh-CN" alt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746760" y="1092074"/>
            <a:ext cx="10911839" cy="5500957"/>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defTabSz="685800">
              <a:defRPr/>
            </a:pPr>
            <a:r>
              <a:rPr lang="en-US" altLang="zh-CN" sz="4000" b="1" dirty="0">
                <a:solidFill>
                  <a:schemeClr val="tx1"/>
                </a:solidFill>
                <a:latin typeface="Arial" panose="020B0604020202020204" pitchFamily="34" charset="0"/>
                <a:ea typeface="宋体" panose="02010600030101010101" pitchFamily="2" charset="-122"/>
                <a:cs typeface="Arial" panose="020B0604020202020204" pitchFamily="34" charset="0"/>
              </a:rPr>
              <a:t>In class</a:t>
            </a:r>
          </a:p>
          <a:p>
            <a:pPr marL="571500" indent="-571500" defTabSz="685800">
              <a:buFont typeface="Arial" panose="020B0604020202020204" pitchFamily="34" charset="0"/>
              <a:buChar char="•"/>
              <a:defRPr/>
            </a:pPr>
            <a:r>
              <a:rPr lang="en-US" altLang="zh-CN" sz="3600" dirty="0">
                <a:solidFill>
                  <a:schemeClr val="tx1"/>
                </a:solidFill>
                <a:latin typeface="Arial" panose="020B0604020202020204" pitchFamily="34" charset="0"/>
                <a:cs typeface="Arial" panose="020B0604020202020204" pitchFamily="34" charset="0"/>
              </a:rPr>
              <a:t>Teacher-student collaborative assessment</a:t>
            </a:r>
          </a:p>
          <a:p>
            <a:pPr marL="571500" indent="-571500" defTabSz="685800">
              <a:buFont typeface="Arial" panose="020B0604020202020204" pitchFamily="34" charset="0"/>
              <a:buChar char="•"/>
              <a:defRPr/>
            </a:pPr>
            <a:r>
              <a:rPr lang="en-US" altLang="zh-CN" sz="3600" dirty="0">
                <a:solidFill>
                  <a:schemeClr val="tx1"/>
                </a:solidFill>
                <a:latin typeface="Arial" panose="020B0604020202020204" pitchFamily="34" charset="0"/>
                <a:cs typeface="Arial" panose="020B0604020202020204" pitchFamily="34" charset="0"/>
              </a:rPr>
              <a:t>The teacher works on the second sub task and uses brainstorming and mind maps to help students critically reflect on and logically explain the reasons of the change.</a:t>
            </a:r>
          </a:p>
          <a:p>
            <a:pPr marL="571500" indent="-571500" defTabSz="685800">
              <a:buFont typeface="Arial" panose="020B0604020202020204" pitchFamily="34" charset="0"/>
              <a:buChar char="•"/>
              <a:defRPr/>
            </a:pPr>
            <a:r>
              <a:rPr lang="en-US" altLang="zh-CN" sz="3600" dirty="0">
                <a:solidFill>
                  <a:schemeClr val="tx1"/>
                </a:solidFill>
                <a:latin typeface="Arial" panose="020B0604020202020204" pitchFamily="34" charset="0"/>
                <a:cs typeface="Arial" panose="020B0604020202020204" pitchFamily="34" charset="0"/>
              </a:rPr>
              <a:t>Through helping students to correctly cite sources they have read, scientific and rational attitude will be emphasized.   </a:t>
            </a:r>
          </a:p>
        </p:txBody>
      </p:sp>
      <p:sp>
        <p:nvSpPr>
          <p:cNvPr id="5" name="矩形 3"/>
          <p:cNvSpPr/>
          <p:nvPr/>
        </p:nvSpPr>
        <p:spPr>
          <a:xfrm>
            <a:off x="0" y="354137"/>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p>
        </p:txBody>
      </p:sp>
      <p:sp>
        <p:nvSpPr>
          <p:cNvPr id="6" name="标题 1"/>
          <p:cNvSpPr txBox="1"/>
          <p:nvPr/>
        </p:nvSpPr>
        <p:spPr>
          <a:xfrm>
            <a:off x="336884" y="354137"/>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Arial" panose="020B0604020202020204" pitchFamily="34" charset="0"/>
                <a:ea typeface="宋体" panose="02010600030101010101" pitchFamily="2" charset="-122"/>
                <a:cs typeface="Arial" panose="020B0604020202020204" pitchFamily="34" charset="0"/>
              </a:rPr>
              <a:t>Session 2</a:t>
            </a:r>
            <a:endParaRPr kumimoji="1" lang="zh-CN" alt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899160" y="1396874"/>
            <a:ext cx="10759439" cy="3095406"/>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defTabSz="685800">
              <a:defRPr/>
            </a:pPr>
            <a:r>
              <a:rPr lang="en-US" altLang="zh-CN" dirty="0"/>
              <a:t>. </a:t>
            </a:r>
            <a:endParaRPr lang="zh-CN" altLang="zh-CN" dirty="0"/>
          </a:p>
          <a:p>
            <a:pPr defTabSz="685800">
              <a:defRPr/>
            </a:pPr>
            <a:r>
              <a:rPr lang="en-US" altLang="zh-CN" sz="4000" b="1" dirty="0">
                <a:solidFill>
                  <a:schemeClr val="tx1"/>
                </a:solidFill>
                <a:latin typeface="Arial" panose="020B0604020202020204" pitchFamily="34" charset="0"/>
                <a:ea typeface="宋体" panose="02010600030101010101" pitchFamily="2" charset="-122"/>
                <a:cs typeface="Arial" panose="020B0604020202020204" pitchFamily="34" charset="0"/>
              </a:rPr>
              <a:t>After class </a:t>
            </a:r>
          </a:p>
          <a:p>
            <a:pPr marL="571500" lvl="0" indent="-571500">
              <a:buFont typeface="Arial" panose="020B0604020202020204" pitchFamily="34" charset="0"/>
              <a:buChar char="•"/>
            </a:pPr>
            <a:r>
              <a:rPr lang="en-US" altLang="zh-CN" sz="4000" dirty="0">
                <a:latin typeface="Arial" panose="020B0604020202020204" pitchFamily="34" charset="0"/>
                <a:cs typeface="Arial" panose="020B0604020202020204" pitchFamily="34" charset="0"/>
              </a:rPr>
              <a:t>Students submit their second drafts of their writings. </a:t>
            </a:r>
            <a:endParaRPr lang="zh-CN" altLang="zh-CN" sz="4000" dirty="0">
              <a:latin typeface="Arial" panose="020B0604020202020204" pitchFamily="34" charset="0"/>
              <a:cs typeface="Arial" panose="020B0604020202020204" pitchFamily="34" charset="0"/>
            </a:endParaRPr>
          </a:p>
          <a:p>
            <a:pPr defTabSz="685800">
              <a:defRPr/>
            </a:pPr>
            <a:endParaRPr lang="zh-CN" altLang="zh-CN" sz="4400" dirty="0">
              <a:solidFill>
                <a:schemeClr val="tx1"/>
              </a:solidFill>
            </a:endParaRPr>
          </a:p>
        </p:txBody>
      </p:sp>
      <p:sp>
        <p:nvSpPr>
          <p:cNvPr id="5" name="矩形 3"/>
          <p:cNvSpPr/>
          <p:nvPr/>
        </p:nvSpPr>
        <p:spPr>
          <a:xfrm>
            <a:off x="0" y="354137"/>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p>
        </p:txBody>
      </p:sp>
      <p:sp>
        <p:nvSpPr>
          <p:cNvPr id="6" name="标题 1"/>
          <p:cNvSpPr txBox="1"/>
          <p:nvPr/>
        </p:nvSpPr>
        <p:spPr>
          <a:xfrm>
            <a:off x="336884" y="354137"/>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Arial" panose="020B0604020202020204" pitchFamily="34" charset="0"/>
                <a:ea typeface="宋体" panose="02010600030101010101" pitchFamily="2" charset="-122"/>
                <a:cs typeface="Arial" panose="020B0604020202020204" pitchFamily="34" charset="0"/>
              </a:rPr>
              <a:t>Session 2</a:t>
            </a:r>
            <a:endParaRPr kumimoji="1" lang="zh-CN" alt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457200" y="1341120"/>
            <a:ext cx="11049000" cy="3985185"/>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571500" indent="-571500" defTabSz="685800">
              <a:buFont typeface="Wingdings" panose="05000000000000000000" pitchFamily="2" charset="2"/>
              <a:buChar char="Ø"/>
              <a:defRPr/>
            </a:pPr>
            <a:r>
              <a:rPr lang="en-US" altLang="zh-CN" sz="4000" b="1" dirty="0">
                <a:solidFill>
                  <a:schemeClr val="tx1"/>
                </a:solidFill>
                <a:latin typeface="Arial" panose="020B0604020202020204" pitchFamily="34" charset="0"/>
                <a:ea typeface="宋体" panose="02010600030101010101" pitchFamily="2" charset="-122"/>
                <a:cs typeface="Arial" panose="020B0604020202020204" pitchFamily="34" charset="0"/>
              </a:rPr>
              <a:t>Before class</a:t>
            </a:r>
          </a:p>
          <a:p>
            <a:pPr marL="571500" lvl="0" indent="-571500">
              <a:buFont typeface="Arial" panose="020B0604020202020204" pitchFamily="34" charset="0"/>
              <a:buChar char="•"/>
            </a:pPr>
            <a:r>
              <a:rPr lang="en-US" altLang="zh-CN" sz="4000" dirty="0">
                <a:solidFill>
                  <a:schemeClr val="tx1"/>
                </a:solidFill>
                <a:latin typeface="Arial" panose="020B0604020202020204" pitchFamily="34" charset="0"/>
                <a:cs typeface="Arial" panose="020B0604020202020204" pitchFamily="34" charset="0"/>
              </a:rPr>
              <a:t>The teacher selects sample writings from the second drafts</a:t>
            </a:r>
            <a:endParaRPr lang="zh-CN" altLang="zh-CN" sz="4000" dirty="0">
              <a:solidFill>
                <a:schemeClr val="tx1"/>
              </a:solidFill>
              <a:latin typeface="Arial" panose="020B0604020202020204" pitchFamily="34" charset="0"/>
              <a:cs typeface="Arial" panose="020B0604020202020204" pitchFamily="34" charset="0"/>
            </a:endParaRPr>
          </a:p>
          <a:p>
            <a:pPr marL="571500" indent="-571500" defTabSz="685800">
              <a:buFont typeface="Wingdings" panose="05000000000000000000" pitchFamily="2" charset="2"/>
              <a:buChar char="Ø"/>
              <a:defRPr/>
            </a:pPr>
            <a:r>
              <a:rPr lang="en-US" altLang="zh-CN" sz="4000" b="1" dirty="0">
                <a:solidFill>
                  <a:schemeClr val="tx1"/>
                </a:solidFill>
                <a:latin typeface="Arial" panose="020B0604020202020204" pitchFamily="34" charset="0"/>
                <a:ea typeface="宋体" panose="02010600030101010101" pitchFamily="2" charset="-122"/>
                <a:cs typeface="Arial" panose="020B0604020202020204" pitchFamily="34" charset="0"/>
              </a:rPr>
              <a:t>In-class</a:t>
            </a:r>
          </a:p>
          <a:p>
            <a:pPr marL="571500" indent="-571500" defTabSz="685800">
              <a:buFont typeface="Arial" panose="020B0604020202020204" pitchFamily="34" charset="0"/>
              <a:buChar char="•"/>
              <a:defRPr/>
            </a:pPr>
            <a:r>
              <a:rPr lang="en-US" altLang="zh-CN" sz="4000" dirty="0">
                <a:solidFill>
                  <a:schemeClr val="tx1"/>
                </a:solidFill>
                <a:latin typeface="Arial" panose="020B0604020202020204" pitchFamily="34" charset="0"/>
                <a:cs typeface="Arial" panose="020B0604020202020204" pitchFamily="34" charset="0"/>
                <a:sym typeface="+mn-ea"/>
              </a:rPr>
              <a:t>Teacher-student collaborative assessment</a:t>
            </a:r>
            <a:endParaRPr lang="en-US" altLang="zh-CN" sz="4000" dirty="0">
              <a:solidFill>
                <a:schemeClr val="tx1"/>
              </a:solidFill>
              <a:latin typeface="Arial" panose="020B0604020202020204" pitchFamily="34" charset="0"/>
              <a:cs typeface="Arial" panose="020B0604020202020204" pitchFamily="34" charset="0"/>
            </a:endParaRPr>
          </a:p>
          <a:p>
            <a:pPr indent="0" defTabSz="685800">
              <a:buFont typeface="Wingdings" panose="05000000000000000000" pitchFamily="2" charset="2"/>
              <a:buNone/>
              <a:defRPr/>
            </a:pPr>
            <a:endPar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5" name="矩形 3"/>
          <p:cNvSpPr/>
          <p:nvPr/>
        </p:nvSpPr>
        <p:spPr>
          <a:xfrm>
            <a:off x="0" y="354137"/>
            <a:ext cx="3581400"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336884" y="354137"/>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Arial" panose="020B0604020202020204" pitchFamily="34" charset="0"/>
                <a:ea typeface="宋体" panose="02010600030101010101" pitchFamily="2" charset="-122"/>
                <a:cs typeface="Arial" panose="020B0604020202020204" pitchFamily="34" charset="0"/>
              </a:rPr>
              <a:t>Session 3</a:t>
            </a:r>
            <a:endParaRPr kumimoji="1" lang="zh-CN" alt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p:nvPr/>
        </p:nvSpPr>
        <p:spPr>
          <a:xfrm>
            <a:off x="0" y="220787"/>
            <a:ext cx="3550920"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266700" y="220787"/>
            <a:ext cx="5829300"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b="1" dirty="0">
                <a:latin typeface="Arial" panose="020B0604020202020204" pitchFamily="34" charset="0"/>
                <a:ea typeface="宋体" panose="02010600030101010101" pitchFamily="2" charset="-122"/>
                <a:cs typeface="Arial" panose="020B0604020202020204" pitchFamily="34" charset="0"/>
              </a:rPr>
              <a:t>Check List</a:t>
            </a:r>
            <a:endParaRPr kumimoji="1" lang="zh-CN" altLang="en-US" b="1" dirty="0">
              <a:latin typeface="Arial" panose="020B0604020202020204" pitchFamily="34" charset="0"/>
              <a:cs typeface="Arial" panose="020B0604020202020204" pitchFamily="34" charset="0"/>
            </a:endParaRPr>
          </a:p>
        </p:txBody>
      </p:sp>
      <p:graphicFrame>
        <p:nvGraphicFramePr>
          <p:cNvPr id="2" name="表格 1"/>
          <p:cNvGraphicFramePr>
            <a:graphicFrameLocks noGrp="1"/>
          </p:cNvGraphicFramePr>
          <p:nvPr>
            <p:custDataLst>
              <p:tags r:id="rId1"/>
            </p:custDataLst>
          </p:nvPr>
        </p:nvGraphicFramePr>
        <p:xfrm>
          <a:off x="718185" y="1228726"/>
          <a:ext cx="10226040" cy="5364183"/>
        </p:xfrm>
        <a:graphic>
          <a:graphicData uri="http://schemas.openxmlformats.org/drawingml/2006/table">
            <a:tbl>
              <a:tblPr firstRow="1" firstCol="1" bandRow="1">
                <a:tableStyleId>{7DF18680-E054-41AD-8BC1-D1AEF772440D}</a:tableStyleId>
              </a:tblPr>
              <a:tblGrid>
                <a:gridCol w="2044065">
                  <a:extLst>
                    <a:ext uri="{9D8B030D-6E8A-4147-A177-3AD203B41FA5}">
                      <a16:colId xmlns:a16="http://schemas.microsoft.com/office/drawing/2014/main" val="20000"/>
                    </a:ext>
                  </a:extLst>
                </a:gridCol>
                <a:gridCol w="582930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tblGrid>
              <a:tr h="647699">
                <a:tc gridSpan="4">
                  <a:txBody>
                    <a:bodyPr/>
                    <a:lstStyle/>
                    <a:p>
                      <a:pPr indent="1602105" algn="just">
                        <a:lnSpc>
                          <a:spcPts val="2000"/>
                        </a:lnSpc>
                        <a:spcAft>
                          <a:spcPts val="0"/>
                        </a:spcAft>
                      </a:pPr>
                      <a:r>
                        <a:rPr lang="en-US" sz="2800" kern="0" dirty="0">
                          <a:effectLst/>
                          <a:latin typeface="Arial" panose="020B0604020202020204" pitchFamily="34" charset="0"/>
                          <a:cs typeface="Arial" panose="020B0604020202020204" pitchFamily="34" charset="0"/>
                        </a:rPr>
                        <a:t>                              </a:t>
                      </a:r>
                    </a:p>
                    <a:p>
                      <a:pPr indent="1602105" algn="just">
                        <a:lnSpc>
                          <a:spcPts val="2000"/>
                        </a:lnSpc>
                        <a:spcAft>
                          <a:spcPts val="0"/>
                        </a:spcAft>
                      </a:pPr>
                      <a:r>
                        <a:rPr lang="en-US" sz="2800" kern="0" dirty="0">
                          <a:effectLst/>
                          <a:latin typeface="Arial" panose="020B0604020202020204" pitchFamily="34" charset="0"/>
                          <a:cs typeface="Arial" panose="020B0604020202020204" pitchFamily="34" charset="0"/>
                        </a:rPr>
                        <a:t>                   Evaluation Sheet</a:t>
                      </a:r>
                      <a:endParaRPr lang="zh-CN" sz="2800" kern="100" dirty="0">
                        <a:effectLst/>
                        <a:latin typeface="Arial" panose="020B0604020202020204" pitchFamily="34" charset="0"/>
                        <a:ea typeface="等线" panose="02010600030101010101" charset="-122"/>
                        <a:cs typeface="Arial" panose="020B0604020202020204" pitchFamily="34" charset="0"/>
                      </a:endParaRPr>
                    </a:p>
                  </a:txBody>
                  <a:tcPr marL="58024" marR="58024" marT="0" marB="0"/>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0">
                <a:tc gridSpan="2">
                  <a:txBody>
                    <a:bodyPr/>
                    <a:lstStyle/>
                    <a:p>
                      <a:pPr algn="ctr">
                        <a:lnSpc>
                          <a:spcPts val="2000"/>
                        </a:lnSpc>
                        <a:spcAft>
                          <a:spcPts val="0"/>
                        </a:spcAft>
                      </a:pPr>
                      <a:endParaRPr lang="en-US" sz="2800" kern="0" dirty="0">
                        <a:effectLst/>
                        <a:latin typeface="Arial" panose="020B0604020202020204" pitchFamily="34" charset="0"/>
                        <a:cs typeface="Arial" panose="020B0604020202020204" pitchFamily="34" charset="0"/>
                      </a:endParaRPr>
                    </a:p>
                    <a:p>
                      <a:pPr algn="ctr">
                        <a:lnSpc>
                          <a:spcPts val="2000"/>
                        </a:lnSpc>
                        <a:spcAft>
                          <a:spcPts val="0"/>
                        </a:spcAft>
                      </a:pPr>
                      <a:r>
                        <a:rPr lang="en-US" sz="2800" kern="0" dirty="0">
                          <a:effectLst/>
                          <a:latin typeface="Arial" panose="020B0604020202020204" pitchFamily="34" charset="0"/>
                          <a:cs typeface="Arial" panose="020B0604020202020204" pitchFamily="34" charset="0"/>
                        </a:rPr>
                        <a:t>Criteria</a:t>
                      </a:r>
                    </a:p>
                  </a:txBody>
                  <a:tcPr marL="58024" marR="58024" marT="0" marB="0"/>
                </a:tc>
                <a:tc hMerge="1">
                  <a:txBody>
                    <a:bodyPr/>
                    <a:lstStyle/>
                    <a:p>
                      <a:endParaRPr lang="zh-CN"/>
                    </a:p>
                  </a:txBody>
                  <a:tcPr/>
                </a:tc>
                <a:tc>
                  <a:txBody>
                    <a:bodyPr/>
                    <a:lstStyle/>
                    <a:p>
                      <a:pPr marL="0" algn="ctr" defTabSz="914400" rtl="0" eaLnBrk="1" latinLnBrk="0" hangingPunct="1">
                        <a:lnSpc>
                          <a:spcPts val="2000"/>
                        </a:lnSpc>
                        <a:spcAft>
                          <a:spcPts val="0"/>
                        </a:spcAft>
                      </a:pPr>
                      <a:endParaRPr lang="en-US" sz="2800" b="1" kern="0" dirty="0">
                        <a:solidFill>
                          <a:schemeClr val="lt1"/>
                        </a:solidFill>
                        <a:effectLst/>
                        <a:latin typeface="Arial" panose="020B0604020202020204" pitchFamily="34" charset="0"/>
                        <a:cs typeface="Arial" panose="020B0604020202020204" pitchFamily="34" charset="0"/>
                      </a:endParaRPr>
                    </a:p>
                    <a:p>
                      <a:pPr marL="0" algn="ctr" defTabSz="914400" rtl="0" eaLnBrk="1" latinLnBrk="0" hangingPunct="1">
                        <a:lnSpc>
                          <a:spcPts val="2000"/>
                        </a:lnSpc>
                        <a:spcAft>
                          <a:spcPts val="0"/>
                        </a:spcAft>
                      </a:pPr>
                      <a:r>
                        <a:rPr lang="en-US" sz="2800" b="1" kern="0" dirty="0">
                          <a:solidFill>
                            <a:schemeClr val="lt1"/>
                          </a:solidFill>
                          <a:effectLst/>
                          <a:latin typeface="Arial" panose="020B0604020202020204" pitchFamily="34" charset="0"/>
                          <a:cs typeface="Arial" panose="020B0604020202020204" pitchFamily="34" charset="0"/>
                        </a:rPr>
                        <a:t>Notes</a:t>
                      </a:r>
                      <a:endParaRPr lang="zh-CN" altLang="en-US" sz="2800" b="1" kern="0" dirty="0">
                        <a:solidFill>
                          <a:schemeClr val="lt1"/>
                        </a:solidFill>
                        <a:effectLst/>
                        <a:latin typeface="Arial" panose="020B0604020202020204" pitchFamily="34" charset="0"/>
                        <a:ea typeface="+mn-ea"/>
                        <a:cs typeface="Arial" panose="020B0604020202020204" pitchFamily="34" charset="0"/>
                      </a:endParaRPr>
                    </a:p>
                  </a:txBody>
                  <a:tcPr marL="58024" marR="58024" marT="0" marB="0">
                    <a:solidFill>
                      <a:srgbClr val="0070C0"/>
                    </a:solidFill>
                  </a:tcPr>
                </a:tc>
                <a:tc>
                  <a:txBody>
                    <a:bodyPr/>
                    <a:lstStyle/>
                    <a:p>
                      <a:pPr marL="0" algn="ctr" defTabSz="914400" rtl="0" eaLnBrk="1" latinLnBrk="0" hangingPunct="1">
                        <a:lnSpc>
                          <a:spcPts val="2000"/>
                        </a:lnSpc>
                        <a:spcAft>
                          <a:spcPts val="0"/>
                        </a:spcAft>
                      </a:pPr>
                      <a:endParaRPr lang="en-US" sz="2800" b="1" kern="0" dirty="0">
                        <a:solidFill>
                          <a:schemeClr val="lt1"/>
                        </a:solidFill>
                        <a:effectLst/>
                        <a:latin typeface="Arial" panose="020B0604020202020204" pitchFamily="34" charset="0"/>
                        <a:cs typeface="Arial" panose="020B0604020202020204" pitchFamily="34" charset="0"/>
                      </a:endParaRPr>
                    </a:p>
                    <a:p>
                      <a:pPr marL="0" algn="ctr" defTabSz="914400" rtl="0" eaLnBrk="1" latinLnBrk="0" hangingPunct="1">
                        <a:lnSpc>
                          <a:spcPts val="2000"/>
                        </a:lnSpc>
                        <a:spcAft>
                          <a:spcPts val="0"/>
                        </a:spcAft>
                      </a:pPr>
                      <a:r>
                        <a:rPr lang="en-US" sz="2800" b="1" kern="0" dirty="0">
                          <a:solidFill>
                            <a:schemeClr val="lt1"/>
                          </a:solidFill>
                          <a:effectLst/>
                          <a:latin typeface="Arial" panose="020B0604020202020204" pitchFamily="34" charset="0"/>
                          <a:cs typeface="Arial" panose="020B0604020202020204" pitchFamily="34" charset="0"/>
                        </a:rPr>
                        <a:t>Score</a:t>
                      </a:r>
                      <a:endParaRPr lang="en-US" sz="2800" b="1" kern="0" dirty="0">
                        <a:solidFill>
                          <a:schemeClr val="lt1"/>
                        </a:solidFill>
                        <a:effectLst/>
                        <a:latin typeface="Arial" panose="020B0604020202020204" pitchFamily="34" charset="0"/>
                        <a:ea typeface="+mn-ea"/>
                        <a:cs typeface="Arial" panose="020B0604020202020204" pitchFamily="34" charset="0"/>
                      </a:endParaRPr>
                    </a:p>
                  </a:txBody>
                  <a:tcPr marL="58024" marR="58024" marT="0" marB="0">
                    <a:solidFill>
                      <a:srgbClr val="0070C0"/>
                    </a:solidFill>
                  </a:tcPr>
                </a:tc>
                <a:extLst>
                  <a:ext uri="{0D108BD9-81ED-4DB2-BD59-A6C34878D82A}">
                    <a16:rowId xmlns:a16="http://schemas.microsoft.com/office/drawing/2014/main" val="10001"/>
                  </a:ext>
                </a:extLst>
              </a:tr>
              <a:tr h="419559">
                <a:tc rowSpan="2">
                  <a:txBody>
                    <a:bodyPr/>
                    <a:lstStyle/>
                    <a:p>
                      <a:pPr algn="l">
                        <a:lnSpc>
                          <a:spcPts val="2000"/>
                        </a:lnSpc>
                        <a:spcAft>
                          <a:spcPts val="0"/>
                        </a:spcAft>
                      </a:pPr>
                      <a:endParaRPr lang="en-US" sz="2800" kern="0" dirty="0">
                        <a:effectLst/>
                        <a:latin typeface="Arial" panose="020B0604020202020204" pitchFamily="34" charset="0"/>
                        <a:cs typeface="Arial" panose="020B0604020202020204" pitchFamily="34" charset="0"/>
                      </a:endParaRPr>
                    </a:p>
                    <a:p>
                      <a:pPr algn="l">
                        <a:lnSpc>
                          <a:spcPts val="2000"/>
                        </a:lnSpc>
                        <a:spcAft>
                          <a:spcPts val="0"/>
                        </a:spcAft>
                      </a:pPr>
                      <a:r>
                        <a:rPr lang="en-US" sz="2800" kern="0" dirty="0">
                          <a:effectLst/>
                          <a:latin typeface="Arial" panose="020B0604020202020204" pitchFamily="34" charset="0"/>
                          <a:cs typeface="Arial" panose="020B0604020202020204" pitchFamily="34" charset="0"/>
                        </a:rPr>
                        <a:t>Content </a:t>
                      </a:r>
                      <a:endParaRPr lang="zh-CN" sz="2800" kern="100" dirty="0">
                        <a:effectLst/>
                        <a:latin typeface="Arial" panose="020B0604020202020204" pitchFamily="34" charset="0"/>
                        <a:cs typeface="Arial" panose="020B0604020202020204" pitchFamily="34" charset="0"/>
                      </a:endParaRPr>
                    </a:p>
                    <a:p>
                      <a:pPr algn="l">
                        <a:lnSpc>
                          <a:spcPts val="2000"/>
                        </a:lnSpc>
                        <a:spcAft>
                          <a:spcPts val="0"/>
                        </a:spcAft>
                      </a:pPr>
                      <a:r>
                        <a:rPr lang="en-US" sz="2800" kern="0" dirty="0">
                          <a:effectLst/>
                          <a:latin typeface="Arial" panose="020B0604020202020204" pitchFamily="34" charset="0"/>
                          <a:cs typeface="Arial" panose="020B0604020202020204" pitchFamily="34" charset="0"/>
                        </a:rPr>
                        <a:t> </a:t>
                      </a:r>
                      <a:endParaRPr lang="zh-CN" sz="2800" kern="100" dirty="0">
                        <a:effectLst/>
                        <a:latin typeface="Arial" panose="020B0604020202020204" pitchFamily="34" charset="0"/>
                        <a:ea typeface="等线" panose="02010600030101010101" charset="-122"/>
                        <a:cs typeface="Arial" panose="020B0604020202020204" pitchFamily="34" charset="0"/>
                      </a:endParaRPr>
                    </a:p>
                  </a:txBody>
                  <a:tcPr marL="58024" marR="58024" marT="0" marB="0"/>
                </a:tc>
                <a:tc>
                  <a:txBody>
                    <a:bodyPr/>
                    <a:lstStyle/>
                    <a:p>
                      <a:pPr algn="l">
                        <a:lnSpc>
                          <a:spcPts val="2000"/>
                        </a:lnSpc>
                        <a:spcAft>
                          <a:spcPts val="0"/>
                        </a:spcAft>
                      </a:pPr>
                      <a:endParaRPr lang="en-US" sz="2400" kern="0" dirty="0">
                        <a:effectLst/>
                        <a:latin typeface="Arial" panose="020B0604020202020204" pitchFamily="34" charset="0"/>
                        <a:cs typeface="Arial" panose="020B0604020202020204" pitchFamily="34" charset="0"/>
                      </a:endParaRPr>
                    </a:p>
                    <a:p>
                      <a:pPr algn="l">
                        <a:lnSpc>
                          <a:spcPts val="2000"/>
                        </a:lnSpc>
                        <a:spcAft>
                          <a:spcPts val="0"/>
                        </a:spcAft>
                      </a:pPr>
                      <a:r>
                        <a:rPr lang="en-US" sz="2400" kern="0" dirty="0">
                          <a:effectLst/>
                          <a:latin typeface="Arial" panose="020B0604020202020204" pitchFamily="34" charset="0"/>
                          <a:cs typeface="Arial" panose="020B0604020202020204" pitchFamily="34" charset="0"/>
                        </a:rPr>
                        <a:t>Describe the change of feelings (20%)</a:t>
                      </a:r>
                      <a:endParaRPr lang="zh-CN" sz="2400" kern="100" dirty="0">
                        <a:effectLst/>
                        <a:latin typeface="Arial" panose="020B0604020202020204" pitchFamily="34" charset="0"/>
                        <a:ea typeface="等线" panose="02010600030101010101" charset="-122"/>
                        <a:cs typeface="Arial" panose="020B0604020202020204" pitchFamily="34" charset="0"/>
                      </a:endParaRPr>
                    </a:p>
                  </a:txBody>
                  <a:tcPr marL="58024" marR="58024" marT="0" marB="0"/>
                </a:tc>
                <a:tc>
                  <a:txBody>
                    <a:bodyPr/>
                    <a:lstStyle/>
                    <a:p>
                      <a:pPr algn="just">
                        <a:lnSpc>
                          <a:spcPts val="2000"/>
                        </a:lnSpc>
                        <a:spcAft>
                          <a:spcPts val="0"/>
                        </a:spcAft>
                      </a:pPr>
                      <a:r>
                        <a:rPr lang="en-US" sz="2000" kern="0" dirty="0">
                          <a:effectLst/>
                        </a:rPr>
                        <a:t> </a:t>
                      </a:r>
                      <a:endParaRPr lang="zh-CN" sz="2000" kern="100">
                        <a:effectLst/>
                        <a:latin typeface="Times New Roman" panose="02020603050405020304" pitchFamily="18" charset="0"/>
                        <a:ea typeface="等线" panose="02010600030101010101" charset="-122"/>
                        <a:cs typeface="Times New Roman" panose="02020603050405020304" pitchFamily="18" charset="0"/>
                      </a:endParaRPr>
                    </a:p>
                  </a:txBody>
                  <a:tcPr marL="58024" marR="58024" marT="0" marB="0"/>
                </a:tc>
                <a:tc>
                  <a:txBody>
                    <a:bodyPr/>
                    <a:lstStyle/>
                    <a:p>
                      <a:pPr algn="just">
                        <a:lnSpc>
                          <a:spcPts val="2000"/>
                        </a:lnSpc>
                        <a:spcAft>
                          <a:spcPts val="0"/>
                        </a:spcAft>
                      </a:pPr>
                      <a:r>
                        <a:rPr lang="en-US" sz="2000" kern="0" dirty="0">
                          <a:effectLst/>
                        </a:rPr>
                        <a:t> </a:t>
                      </a:r>
                      <a:endParaRPr lang="zh-CN" sz="2000" kern="100" dirty="0">
                        <a:effectLst/>
                        <a:latin typeface="Times New Roman" panose="02020603050405020304" pitchFamily="18" charset="0"/>
                        <a:ea typeface="等线" panose="02010600030101010101" charset="-122"/>
                        <a:cs typeface="Times New Roman" panose="02020603050405020304" pitchFamily="18" charset="0"/>
                      </a:endParaRPr>
                    </a:p>
                  </a:txBody>
                  <a:tcPr marL="58024" marR="58024" marT="0" marB="0"/>
                </a:tc>
                <a:extLst>
                  <a:ext uri="{0D108BD9-81ED-4DB2-BD59-A6C34878D82A}">
                    <a16:rowId xmlns:a16="http://schemas.microsoft.com/office/drawing/2014/main" val="10002"/>
                  </a:ext>
                </a:extLst>
              </a:tr>
              <a:tr h="651700">
                <a:tc vMerge="1">
                  <a:txBody>
                    <a:bodyPr/>
                    <a:lstStyle/>
                    <a:p>
                      <a:endParaRPr lang="zh-CN"/>
                    </a:p>
                  </a:txBody>
                  <a:tcPr marL="58024" marR="58024" marT="0" marB="0"/>
                </a:tc>
                <a:tc>
                  <a:txBody>
                    <a:bodyPr/>
                    <a:lstStyle/>
                    <a:p>
                      <a:pPr algn="l">
                        <a:lnSpc>
                          <a:spcPts val="2000"/>
                        </a:lnSpc>
                        <a:spcAft>
                          <a:spcPts val="0"/>
                        </a:spcAft>
                      </a:pPr>
                      <a:endParaRPr lang="en-US" sz="2400" kern="0" dirty="0">
                        <a:effectLst/>
                        <a:latin typeface="Arial" panose="020B0604020202020204" pitchFamily="34" charset="0"/>
                        <a:cs typeface="Arial" panose="020B0604020202020204" pitchFamily="34" charset="0"/>
                      </a:endParaRPr>
                    </a:p>
                    <a:p>
                      <a:pPr algn="l">
                        <a:lnSpc>
                          <a:spcPts val="2000"/>
                        </a:lnSpc>
                        <a:spcAft>
                          <a:spcPts val="0"/>
                        </a:spcAft>
                      </a:pPr>
                      <a:r>
                        <a:rPr lang="en-US" sz="2400" kern="0" dirty="0">
                          <a:effectLst/>
                          <a:latin typeface="Arial" panose="020B0604020202020204" pitchFamily="34" charset="0"/>
                          <a:cs typeface="Arial" panose="020B0604020202020204" pitchFamily="34" charset="0"/>
                        </a:rPr>
                        <a:t>Explain the reasons of change logically (20%)</a:t>
                      </a:r>
                      <a:endParaRPr lang="zh-CN" sz="2400" kern="100" dirty="0">
                        <a:effectLst/>
                        <a:latin typeface="Arial" panose="020B0604020202020204" pitchFamily="34" charset="0"/>
                        <a:ea typeface="等线" panose="02010600030101010101" charset="-122"/>
                        <a:cs typeface="Arial" panose="020B0604020202020204" pitchFamily="34" charset="0"/>
                      </a:endParaRPr>
                    </a:p>
                  </a:txBody>
                  <a:tcPr marL="58024" marR="58024" marT="0" marB="0"/>
                </a:tc>
                <a:tc>
                  <a:txBody>
                    <a:bodyPr/>
                    <a:lstStyle/>
                    <a:p>
                      <a:pPr algn="just">
                        <a:lnSpc>
                          <a:spcPts val="2000"/>
                        </a:lnSpc>
                        <a:spcAft>
                          <a:spcPts val="0"/>
                        </a:spcAft>
                      </a:pPr>
                      <a:r>
                        <a:rPr lang="en-US" sz="2000" kern="0" dirty="0">
                          <a:effectLst/>
                        </a:rPr>
                        <a:t> </a:t>
                      </a:r>
                      <a:endParaRPr lang="zh-CN" sz="2000" kern="100">
                        <a:effectLst/>
                        <a:latin typeface="Times New Roman" panose="02020603050405020304" pitchFamily="18" charset="0"/>
                        <a:ea typeface="等线" panose="02010600030101010101" charset="-122"/>
                        <a:cs typeface="Times New Roman" panose="02020603050405020304" pitchFamily="18" charset="0"/>
                      </a:endParaRPr>
                    </a:p>
                  </a:txBody>
                  <a:tcPr marL="58024" marR="58024" marT="0" marB="0"/>
                </a:tc>
                <a:tc>
                  <a:txBody>
                    <a:bodyPr/>
                    <a:lstStyle/>
                    <a:p>
                      <a:pPr algn="just">
                        <a:lnSpc>
                          <a:spcPts val="2000"/>
                        </a:lnSpc>
                        <a:spcAft>
                          <a:spcPts val="0"/>
                        </a:spcAft>
                      </a:pPr>
                      <a:r>
                        <a:rPr lang="en-US" sz="2000" kern="0" dirty="0">
                          <a:effectLst/>
                        </a:rPr>
                        <a:t> </a:t>
                      </a:r>
                      <a:endParaRPr lang="zh-CN" sz="2000" kern="100" dirty="0">
                        <a:effectLst/>
                        <a:latin typeface="Times New Roman" panose="02020603050405020304" pitchFamily="18" charset="0"/>
                        <a:ea typeface="等线" panose="02010600030101010101" charset="-122"/>
                        <a:cs typeface="Times New Roman" panose="02020603050405020304" pitchFamily="18" charset="0"/>
                      </a:endParaRPr>
                    </a:p>
                  </a:txBody>
                  <a:tcPr marL="58024" marR="58024" marT="0" marB="0"/>
                </a:tc>
                <a:extLst>
                  <a:ext uri="{0D108BD9-81ED-4DB2-BD59-A6C34878D82A}">
                    <a16:rowId xmlns:a16="http://schemas.microsoft.com/office/drawing/2014/main" val="10003"/>
                  </a:ext>
                </a:extLst>
              </a:tr>
              <a:tr h="419559">
                <a:tc rowSpan="2">
                  <a:txBody>
                    <a:bodyPr/>
                    <a:lstStyle/>
                    <a:p>
                      <a:pPr algn="l">
                        <a:lnSpc>
                          <a:spcPts val="2000"/>
                        </a:lnSpc>
                        <a:spcAft>
                          <a:spcPts val="0"/>
                        </a:spcAft>
                      </a:pPr>
                      <a:endParaRPr lang="en-US" sz="2800" kern="0" dirty="0">
                        <a:effectLst/>
                        <a:latin typeface="Arial" panose="020B0604020202020204" pitchFamily="34" charset="0"/>
                        <a:cs typeface="Arial" panose="020B0604020202020204" pitchFamily="34" charset="0"/>
                      </a:endParaRPr>
                    </a:p>
                    <a:p>
                      <a:pPr algn="l">
                        <a:lnSpc>
                          <a:spcPts val="2000"/>
                        </a:lnSpc>
                        <a:spcAft>
                          <a:spcPts val="0"/>
                        </a:spcAft>
                      </a:pPr>
                      <a:r>
                        <a:rPr lang="en-US" sz="2800" kern="0" dirty="0">
                          <a:effectLst/>
                          <a:latin typeface="Arial" panose="020B0604020202020204" pitchFamily="34" charset="0"/>
                          <a:cs typeface="Arial" panose="020B0604020202020204" pitchFamily="34" charset="0"/>
                        </a:rPr>
                        <a:t>Language</a:t>
                      </a:r>
                      <a:endParaRPr lang="zh-CN" sz="2800" kern="100" dirty="0">
                        <a:effectLst/>
                        <a:latin typeface="Arial" panose="020B0604020202020204" pitchFamily="34" charset="0"/>
                        <a:cs typeface="Arial" panose="020B0604020202020204" pitchFamily="34" charset="0"/>
                      </a:endParaRPr>
                    </a:p>
                    <a:p>
                      <a:pPr algn="l">
                        <a:lnSpc>
                          <a:spcPts val="2000"/>
                        </a:lnSpc>
                        <a:spcAft>
                          <a:spcPts val="0"/>
                        </a:spcAft>
                      </a:pPr>
                      <a:r>
                        <a:rPr lang="en-US" sz="2800" kern="0" dirty="0">
                          <a:effectLst/>
                          <a:latin typeface="Arial" panose="020B0604020202020204" pitchFamily="34" charset="0"/>
                          <a:cs typeface="Arial" panose="020B0604020202020204" pitchFamily="34" charset="0"/>
                        </a:rPr>
                        <a:t> </a:t>
                      </a:r>
                      <a:endParaRPr lang="zh-CN" sz="2800" kern="100" dirty="0">
                        <a:effectLst/>
                        <a:latin typeface="Arial" panose="020B0604020202020204" pitchFamily="34" charset="0"/>
                        <a:ea typeface="等线" panose="02010600030101010101" charset="-122"/>
                        <a:cs typeface="Arial" panose="020B0604020202020204" pitchFamily="34" charset="0"/>
                      </a:endParaRPr>
                    </a:p>
                  </a:txBody>
                  <a:tcPr marL="58024" marR="58024" marT="0" marB="0"/>
                </a:tc>
                <a:tc>
                  <a:txBody>
                    <a:bodyPr/>
                    <a:lstStyle/>
                    <a:p>
                      <a:pPr algn="l">
                        <a:lnSpc>
                          <a:spcPts val="2000"/>
                        </a:lnSpc>
                        <a:spcAft>
                          <a:spcPts val="0"/>
                        </a:spcAft>
                      </a:pPr>
                      <a:endParaRPr lang="en-US" sz="2400" kern="0" dirty="0">
                        <a:effectLst/>
                        <a:latin typeface="Arial" panose="020B0604020202020204" pitchFamily="34" charset="0"/>
                        <a:cs typeface="Arial" panose="020B0604020202020204" pitchFamily="34" charset="0"/>
                      </a:endParaRPr>
                    </a:p>
                    <a:p>
                      <a:pPr algn="l">
                        <a:lnSpc>
                          <a:spcPts val="2000"/>
                        </a:lnSpc>
                        <a:spcAft>
                          <a:spcPts val="0"/>
                        </a:spcAft>
                      </a:pPr>
                      <a:r>
                        <a:rPr lang="en-US" sz="2400" kern="0" dirty="0">
                          <a:effectLst/>
                          <a:latin typeface="Arial" panose="020B0604020202020204" pitchFamily="34" charset="0"/>
                          <a:cs typeface="Arial" panose="020B0604020202020204" pitchFamily="34" charset="0"/>
                        </a:rPr>
                        <a:t>Describe feelings from five senses (20%)</a:t>
                      </a:r>
                      <a:endParaRPr lang="zh-CN" sz="2400" kern="100" dirty="0">
                        <a:effectLst/>
                        <a:latin typeface="Arial" panose="020B0604020202020204" pitchFamily="34" charset="0"/>
                        <a:ea typeface="等线" panose="02010600030101010101" charset="-122"/>
                        <a:cs typeface="Arial" panose="020B0604020202020204" pitchFamily="34" charset="0"/>
                      </a:endParaRPr>
                    </a:p>
                  </a:txBody>
                  <a:tcPr marL="58024" marR="58024" marT="0" marB="0"/>
                </a:tc>
                <a:tc>
                  <a:txBody>
                    <a:bodyPr/>
                    <a:lstStyle/>
                    <a:p>
                      <a:pPr algn="just">
                        <a:lnSpc>
                          <a:spcPts val="2000"/>
                        </a:lnSpc>
                        <a:spcAft>
                          <a:spcPts val="0"/>
                        </a:spcAft>
                      </a:pPr>
                      <a:r>
                        <a:rPr lang="en-US" sz="2000" kern="0" dirty="0">
                          <a:effectLst/>
                        </a:rPr>
                        <a:t> </a:t>
                      </a:r>
                      <a:endParaRPr lang="zh-CN" sz="2000" kern="100">
                        <a:effectLst/>
                        <a:latin typeface="Times New Roman" panose="02020603050405020304" pitchFamily="18" charset="0"/>
                        <a:ea typeface="等线" panose="02010600030101010101" charset="-122"/>
                        <a:cs typeface="Times New Roman" panose="02020603050405020304" pitchFamily="18" charset="0"/>
                      </a:endParaRPr>
                    </a:p>
                  </a:txBody>
                  <a:tcPr marL="58024" marR="58024" marT="0" marB="0"/>
                </a:tc>
                <a:tc>
                  <a:txBody>
                    <a:bodyPr/>
                    <a:lstStyle/>
                    <a:p>
                      <a:pPr algn="just">
                        <a:lnSpc>
                          <a:spcPts val="2000"/>
                        </a:lnSpc>
                        <a:spcAft>
                          <a:spcPts val="0"/>
                        </a:spcAft>
                      </a:pPr>
                      <a:r>
                        <a:rPr lang="en-US" sz="2000" kern="0" dirty="0">
                          <a:effectLst/>
                        </a:rPr>
                        <a:t> </a:t>
                      </a:r>
                      <a:endParaRPr lang="zh-CN" sz="2000" kern="100">
                        <a:effectLst/>
                        <a:latin typeface="Times New Roman" panose="02020603050405020304" pitchFamily="18" charset="0"/>
                        <a:ea typeface="等线" panose="02010600030101010101" charset="-122"/>
                        <a:cs typeface="Times New Roman" panose="02020603050405020304" pitchFamily="18" charset="0"/>
                      </a:endParaRPr>
                    </a:p>
                  </a:txBody>
                  <a:tcPr marL="58024" marR="58024" marT="0" marB="0"/>
                </a:tc>
                <a:extLst>
                  <a:ext uri="{0D108BD9-81ED-4DB2-BD59-A6C34878D82A}">
                    <a16:rowId xmlns:a16="http://schemas.microsoft.com/office/drawing/2014/main" val="10004"/>
                  </a:ext>
                </a:extLst>
              </a:tr>
              <a:tr h="859811">
                <a:tc vMerge="1">
                  <a:txBody>
                    <a:bodyPr/>
                    <a:lstStyle/>
                    <a:p>
                      <a:endParaRPr lang="zh-CN"/>
                    </a:p>
                  </a:txBody>
                  <a:tcPr marL="58024" marR="58024" marT="0" marB="0"/>
                </a:tc>
                <a:tc>
                  <a:txBody>
                    <a:bodyPr/>
                    <a:lstStyle/>
                    <a:p>
                      <a:pPr algn="l">
                        <a:lnSpc>
                          <a:spcPts val="2000"/>
                        </a:lnSpc>
                        <a:spcAft>
                          <a:spcPts val="0"/>
                        </a:spcAft>
                      </a:pPr>
                      <a:endParaRPr lang="en-US" sz="2400" kern="0" dirty="0">
                        <a:effectLst/>
                        <a:latin typeface="Arial" panose="020B0604020202020204" pitchFamily="34" charset="0"/>
                        <a:cs typeface="Arial" panose="020B0604020202020204" pitchFamily="34" charset="0"/>
                      </a:endParaRPr>
                    </a:p>
                    <a:p>
                      <a:pPr algn="l">
                        <a:lnSpc>
                          <a:spcPts val="2000"/>
                        </a:lnSpc>
                        <a:spcAft>
                          <a:spcPts val="0"/>
                        </a:spcAft>
                      </a:pPr>
                      <a:r>
                        <a:rPr lang="en-US" sz="2400" kern="0" dirty="0">
                          <a:effectLst/>
                          <a:latin typeface="Arial" panose="020B0604020202020204" pitchFamily="34" charset="0"/>
                          <a:cs typeface="Arial" panose="020B0604020202020204" pitchFamily="34" charset="0"/>
                        </a:rPr>
                        <a:t>Use quotations and paraphrase from experts, literatures and doctors (20%)</a:t>
                      </a:r>
                      <a:endParaRPr lang="zh-CN" sz="2400" kern="100" dirty="0">
                        <a:effectLst/>
                        <a:latin typeface="Arial" panose="020B0604020202020204" pitchFamily="34" charset="0"/>
                        <a:ea typeface="等线" panose="02010600030101010101" charset="-122"/>
                        <a:cs typeface="Arial" panose="020B0604020202020204" pitchFamily="34" charset="0"/>
                      </a:endParaRPr>
                    </a:p>
                  </a:txBody>
                  <a:tcPr marL="58024" marR="58024" marT="0" marB="0"/>
                </a:tc>
                <a:tc>
                  <a:txBody>
                    <a:bodyPr/>
                    <a:lstStyle/>
                    <a:p>
                      <a:pPr algn="just">
                        <a:lnSpc>
                          <a:spcPts val="2000"/>
                        </a:lnSpc>
                        <a:spcAft>
                          <a:spcPts val="0"/>
                        </a:spcAft>
                      </a:pPr>
                      <a:r>
                        <a:rPr lang="en-US" sz="2000" kern="0" dirty="0">
                          <a:effectLst/>
                        </a:rPr>
                        <a:t> </a:t>
                      </a:r>
                      <a:endParaRPr lang="zh-CN" sz="2000" kern="100">
                        <a:effectLst/>
                        <a:latin typeface="Times New Roman" panose="02020603050405020304" pitchFamily="18" charset="0"/>
                        <a:ea typeface="等线" panose="02010600030101010101" charset="-122"/>
                        <a:cs typeface="Times New Roman" panose="02020603050405020304" pitchFamily="18" charset="0"/>
                      </a:endParaRPr>
                    </a:p>
                  </a:txBody>
                  <a:tcPr marL="58024" marR="58024" marT="0" marB="0"/>
                </a:tc>
                <a:tc>
                  <a:txBody>
                    <a:bodyPr/>
                    <a:lstStyle/>
                    <a:p>
                      <a:pPr algn="just">
                        <a:lnSpc>
                          <a:spcPts val="2000"/>
                        </a:lnSpc>
                        <a:spcAft>
                          <a:spcPts val="0"/>
                        </a:spcAft>
                      </a:pPr>
                      <a:r>
                        <a:rPr lang="en-US" sz="2000" kern="0" dirty="0">
                          <a:effectLst/>
                        </a:rPr>
                        <a:t> </a:t>
                      </a:r>
                      <a:endParaRPr lang="zh-CN" sz="2000" kern="100">
                        <a:effectLst/>
                        <a:latin typeface="Times New Roman" panose="02020603050405020304" pitchFamily="18" charset="0"/>
                        <a:ea typeface="等线" panose="02010600030101010101" charset="-122"/>
                        <a:cs typeface="Times New Roman" panose="02020603050405020304" pitchFamily="18" charset="0"/>
                      </a:endParaRPr>
                    </a:p>
                  </a:txBody>
                  <a:tcPr marL="58024" marR="58024" marT="0" marB="0"/>
                </a:tc>
                <a:extLst>
                  <a:ext uri="{0D108BD9-81ED-4DB2-BD59-A6C34878D82A}">
                    <a16:rowId xmlns:a16="http://schemas.microsoft.com/office/drawing/2014/main" val="10005"/>
                  </a:ext>
                </a:extLst>
              </a:tr>
              <a:tr h="639685">
                <a:tc rowSpan="2">
                  <a:txBody>
                    <a:bodyPr/>
                    <a:lstStyle/>
                    <a:p>
                      <a:pPr algn="l">
                        <a:lnSpc>
                          <a:spcPts val="2000"/>
                        </a:lnSpc>
                        <a:spcAft>
                          <a:spcPts val="0"/>
                        </a:spcAft>
                      </a:pPr>
                      <a:endParaRPr lang="en-US" sz="2800" kern="0" dirty="0">
                        <a:effectLst/>
                        <a:latin typeface="Arial" panose="020B0604020202020204" pitchFamily="34" charset="0"/>
                        <a:cs typeface="Arial" panose="020B0604020202020204" pitchFamily="34" charset="0"/>
                      </a:endParaRPr>
                    </a:p>
                    <a:p>
                      <a:pPr algn="l">
                        <a:lnSpc>
                          <a:spcPts val="2000"/>
                        </a:lnSpc>
                        <a:spcAft>
                          <a:spcPts val="0"/>
                        </a:spcAft>
                      </a:pPr>
                      <a:r>
                        <a:rPr lang="en-US" sz="2800" kern="0" dirty="0">
                          <a:effectLst/>
                          <a:latin typeface="Arial" panose="020B0604020202020204" pitchFamily="34" charset="0"/>
                          <a:cs typeface="Arial" panose="020B0604020202020204" pitchFamily="34" charset="0"/>
                        </a:rPr>
                        <a:t>Ideological Cognition</a:t>
                      </a:r>
                      <a:endParaRPr lang="zh-CN" sz="2800" kern="100" dirty="0">
                        <a:effectLst/>
                        <a:latin typeface="Arial" panose="020B0604020202020204" pitchFamily="34" charset="0"/>
                        <a:ea typeface="等线" panose="02010600030101010101" charset="-122"/>
                        <a:cs typeface="Arial" panose="020B0604020202020204" pitchFamily="34" charset="0"/>
                      </a:endParaRPr>
                    </a:p>
                  </a:txBody>
                  <a:tcPr marL="58024" marR="58024" marT="0" marB="0"/>
                </a:tc>
                <a:tc>
                  <a:txBody>
                    <a:bodyPr/>
                    <a:lstStyle/>
                    <a:p>
                      <a:pPr algn="l">
                        <a:lnSpc>
                          <a:spcPts val="2000"/>
                        </a:lnSpc>
                        <a:spcAft>
                          <a:spcPts val="0"/>
                        </a:spcAft>
                      </a:pPr>
                      <a:endParaRPr lang="en-US" sz="2400" kern="0" dirty="0">
                        <a:effectLst/>
                        <a:latin typeface="Arial" panose="020B0604020202020204" pitchFamily="34" charset="0"/>
                        <a:cs typeface="Arial" panose="020B0604020202020204" pitchFamily="34" charset="0"/>
                      </a:endParaRPr>
                    </a:p>
                    <a:p>
                      <a:pPr algn="l">
                        <a:lnSpc>
                          <a:spcPts val="2000"/>
                        </a:lnSpc>
                        <a:spcAft>
                          <a:spcPts val="0"/>
                        </a:spcAft>
                      </a:pPr>
                      <a:r>
                        <a:rPr lang="en-US" sz="2400" kern="0" dirty="0">
                          <a:effectLst/>
                          <a:latin typeface="Arial" panose="020B0604020202020204" pitchFamily="34" charset="0"/>
                          <a:cs typeface="Arial" panose="020B0604020202020204" pitchFamily="34" charset="0"/>
                        </a:rPr>
                        <a:t>Reflect on the dedication of medical workers (10%)</a:t>
                      </a:r>
                      <a:endParaRPr lang="zh-CN" sz="2400" kern="100" dirty="0">
                        <a:effectLst/>
                        <a:latin typeface="Arial" panose="020B0604020202020204" pitchFamily="34" charset="0"/>
                        <a:ea typeface="等线" panose="02010600030101010101" charset="-122"/>
                        <a:cs typeface="Arial" panose="020B0604020202020204" pitchFamily="34" charset="0"/>
                      </a:endParaRPr>
                    </a:p>
                  </a:txBody>
                  <a:tcPr marL="58024" marR="58024" marT="0" marB="0"/>
                </a:tc>
                <a:tc>
                  <a:txBody>
                    <a:bodyPr/>
                    <a:lstStyle/>
                    <a:p>
                      <a:pPr algn="just">
                        <a:lnSpc>
                          <a:spcPts val="2000"/>
                        </a:lnSpc>
                        <a:spcAft>
                          <a:spcPts val="0"/>
                        </a:spcAft>
                      </a:pPr>
                      <a:r>
                        <a:rPr lang="en-US" sz="2000" kern="0" dirty="0">
                          <a:effectLst/>
                        </a:rPr>
                        <a:t> </a:t>
                      </a:r>
                      <a:endParaRPr lang="zh-CN" sz="2000" kern="100" dirty="0">
                        <a:effectLst/>
                        <a:latin typeface="Times New Roman" panose="02020603050405020304" pitchFamily="18" charset="0"/>
                        <a:ea typeface="等线" panose="02010600030101010101" charset="-122"/>
                        <a:cs typeface="Times New Roman" panose="02020603050405020304" pitchFamily="18" charset="0"/>
                      </a:endParaRPr>
                    </a:p>
                  </a:txBody>
                  <a:tcPr marL="58024" marR="58024" marT="0" marB="0"/>
                </a:tc>
                <a:tc>
                  <a:txBody>
                    <a:bodyPr/>
                    <a:lstStyle/>
                    <a:p>
                      <a:pPr algn="just">
                        <a:lnSpc>
                          <a:spcPts val="2000"/>
                        </a:lnSpc>
                        <a:spcAft>
                          <a:spcPts val="0"/>
                        </a:spcAft>
                      </a:pPr>
                      <a:r>
                        <a:rPr lang="en-US" sz="2000" kern="0" dirty="0">
                          <a:effectLst/>
                        </a:rPr>
                        <a:t> </a:t>
                      </a:r>
                      <a:endParaRPr lang="zh-CN" sz="2000" kern="100" dirty="0">
                        <a:effectLst/>
                        <a:latin typeface="Times New Roman" panose="02020603050405020304" pitchFamily="18" charset="0"/>
                        <a:ea typeface="等线" panose="02010600030101010101" charset="-122"/>
                        <a:cs typeface="Times New Roman" panose="02020603050405020304" pitchFamily="18" charset="0"/>
                      </a:endParaRPr>
                    </a:p>
                  </a:txBody>
                  <a:tcPr marL="58024" marR="58024" marT="0" marB="0"/>
                </a:tc>
                <a:extLst>
                  <a:ext uri="{0D108BD9-81ED-4DB2-BD59-A6C34878D82A}">
                    <a16:rowId xmlns:a16="http://schemas.microsoft.com/office/drawing/2014/main" val="10006"/>
                  </a:ext>
                </a:extLst>
              </a:tr>
              <a:tr h="639685">
                <a:tc vMerge="1">
                  <a:txBody>
                    <a:bodyPr/>
                    <a:lstStyle/>
                    <a:p>
                      <a:endParaRPr lang="zh-CN"/>
                    </a:p>
                  </a:txBody>
                  <a:tcPr/>
                </a:tc>
                <a:tc>
                  <a:txBody>
                    <a:bodyPr/>
                    <a:lstStyle/>
                    <a:p>
                      <a:pPr algn="l">
                        <a:lnSpc>
                          <a:spcPts val="2000"/>
                        </a:lnSpc>
                        <a:spcAft>
                          <a:spcPts val="0"/>
                        </a:spcAft>
                      </a:pPr>
                      <a:endParaRPr lang="en-US" sz="2400" kern="0" dirty="0">
                        <a:effectLst/>
                        <a:latin typeface="Arial" panose="020B0604020202020204" pitchFamily="34" charset="0"/>
                        <a:cs typeface="Arial" panose="020B0604020202020204" pitchFamily="34" charset="0"/>
                      </a:endParaRPr>
                    </a:p>
                    <a:p>
                      <a:pPr algn="l">
                        <a:lnSpc>
                          <a:spcPts val="2000"/>
                        </a:lnSpc>
                        <a:spcAft>
                          <a:spcPts val="0"/>
                        </a:spcAft>
                      </a:pPr>
                      <a:r>
                        <a:rPr lang="en-US" sz="2400" kern="0" dirty="0">
                          <a:effectLst/>
                          <a:latin typeface="Arial" panose="020B0604020202020204" pitchFamily="34" charset="0"/>
                          <a:cs typeface="Arial" panose="020B0604020202020204" pitchFamily="34" charset="0"/>
                        </a:rPr>
                        <a:t>Show scientific attitude towards the public health emergency (10%)</a:t>
                      </a:r>
                      <a:endParaRPr lang="zh-CN" sz="2400" kern="100" dirty="0">
                        <a:effectLst/>
                        <a:latin typeface="Arial" panose="020B0604020202020204" pitchFamily="34" charset="0"/>
                        <a:ea typeface="等线" panose="02010600030101010101" charset="-122"/>
                        <a:cs typeface="Arial" panose="020B0604020202020204" pitchFamily="34" charset="0"/>
                      </a:endParaRPr>
                    </a:p>
                  </a:txBody>
                  <a:tcPr marL="58024" marR="58024" marT="0" marB="0"/>
                </a:tc>
                <a:tc>
                  <a:txBody>
                    <a:bodyPr/>
                    <a:lstStyle/>
                    <a:p>
                      <a:pPr algn="just">
                        <a:lnSpc>
                          <a:spcPts val="2000"/>
                        </a:lnSpc>
                        <a:spcAft>
                          <a:spcPts val="0"/>
                        </a:spcAft>
                      </a:pPr>
                      <a:r>
                        <a:rPr lang="en-US" sz="2000" kern="0" dirty="0">
                          <a:effectLst/>
                        </a:rPr>
                        <a:t> </a:t>
                      </a:r>
                      <a:endParaRPr lang="zh-CN" sz="2000" kern="100" dirty="0">
                        <a:effectLst/>
                        <a:latin typeface="Times New Roman" panose="02020603050405020304" pitchFamily="18" charset="0"/>
                        <a:ea typeface="等线" panose="02010600030101010101" charset="-122"/>
                        <a:cs typeface="Times New Roman" panose="02020603050405020304" pitchFamily="18" charset="0"/>
                      </a:endParaRPr>
                    </a:p>
                  </a:txBody>
                  <a:tcPr marL="58024" marR="58024" marT="0" marB="0"/>
                </a:tc>
                <a:tc>
                  <a:txBody>
                    <a:bodyPr/>
                    <a:lstStyle/>
                    <a:p>
                      <a:pPr algn="just">
                        <a:lnSpc>
                          <a:spcPts val="2000"/>
                        </a:lnSpc>
                        <a:spcAft>
                          <a:spcPts val="0"/>
                        </a:spcAft>
                      </a:pPr>
                      <a:r>
                        <a:rPr lang="en-US" sz="2000" kern="0" dirty="0">
                          <a:effectLst/>
                        </a:rPr>
                        <a:t> </a:t>
                      </a:r>
                      <a:endParaRPr lang="zh-CN" sz="2000" kern="100" dirty="0">
                        <a:effectLst/>
                        <a:latin typeface="Times New Roman" panose="02020603050405020304" pitchFamily="18" charset="0"/>
                        <a:ea typeface="等线" panose="02010600030101010101" charset="-122"/>
                        <a:cs typeface="Times New Roman" panose="02020603050405020304" pitchFamily="18" charset="0"/>
                      </a:endParaRPr>
                    </a:p>
                  </a:txBody>
                  <a:tcPr marL="58024" marR="58024" marT="0" marB="0"/>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648966" y="1755014"/>
            <a:ext cx="8699507" cy="4116433"/>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571500" indent="-571500" defTabSz="685800">
              <a:buFont typeface="Wingdings" panose="05000000000000000000" pitchFamily="2" charset="2"/>
              <a:buChar char="Ø"/>
              <a:defRPr/>
            </a:pPr>
            <a:r>
              <a:rPr lang="en-US" altLang="zh-CN" sz="4000" b="1" dirty="0">
                <a:solidFill>
                  <a:schemeClr val="tx1"/>
                </a:solidFill>
                <a:latin typeface="Arial" panose="020B0604020202020204" pitchFamily="34" charset="0"/>
                <a:ea typeface="宋体" panose="02010600030101010101" pitchFamily="2" charset="-122"/>
                <a:cs typeface="Arial" panose="020B0604020202020204" pitchFamily="34" charset="0"/>
              </a:rPr>
              <a:t>After class</a:t>
            </a:r>
          </a:p>
          <a:p>
            <a:pPr marL="571500" lvl="0" indent="-571500">
              <a:buFont typeface="Arial" panose="020B0604020202020204" pitchFamily="34" charset="0"/>
              <a:buChar char="•"/>
              <a:defRPr/>
            </a:pPr>
            <a:r>
              <a:rPr lang="en-US" altLang="zh-CN" sz="4000" dirty="0">
                <a:solidFill>
                  <a:schemeClr val="tx1"/>
                </a:solidFill>
                <a:latin typeface="Arial" panose="020B0604020202020204" pitchFamily="34" charset="0"/>
                <a:cs typeface="Arial" panose="020B0604020202020204" pitchFamily="34" charset="0"/>
              </a:rPr>
              <a:t>Students submit their final drafts</a:t>
            </a:r>
            <a:r>
              <a:rPr lang="en-US" altLang="zh-CN" sz="4000" dirty="0">
                <a:solidFill>
                  <a:schemeClr val="tx1"/>
                </a:solidFill>
              </a:rPr>
              <a:t>.</a:t>
            </a:r>
            <a:endParaRPr lang="zh-CN" altLang="zh-CN" sz="4000" dirty="0">
              <a:solidFill>
                <a:schemeClr val="tx1"/>
              </a:solidFill>
            </a:endParaRPr>
          </a:p>
          <a:p>
            <a:endParaRPr lang="zh-CN" altLang="zh-CN" sz="4000" dirty="0">
              <a:solidFill>
                <a:schemeClr val="tx1"/>
              </a:solidFill>
            </a:endParaRPr>
          </a:p>
          <a:p>
            <a:pPr marL="571500" indent="-571500" defTabSz="685800">
              <a:buFont typeface="Wingdings" panose="05000000000000000000" pitchFamily="2" charset="2"/>
              <a:buChar char="Ø"/>
              <a:defRPr/>
            </a:pPr>
            <a:endParaRPr lang="en-US" altLang="zh-CN" sz="4000" b="1" dirty="0">
              <a:solidFill>
                <a:schemeClr val="tx1"/>
              </a:solidFill>
              <a:latin typeface="Arial" panose="020B0604020202020204" pitchFamily="34" charset="0"/>
              <a:ea typeface="宋体" panose="02010600030101010101" pitchFamily="2" charset="-122"/>
              <a:cs typeface="Arial" panose="020B0604020202020204" pitchFamily="34" charset="0"/>
            </a:endParaRPr>
          </a:p>
          <a:p>
            <a:pPr defTabSz="685800">
              <a:defRPr/>
            </a:pPr>
            <a:endParaRPr lang="en-US" altLang="zh-CN" sz="4000" dirty="0">
              <a:solidFill>
                <a:schemeClr val="tx1"/>
              </a:solidFill>
              <a:latin typeface="Arial" panose="020B0604020202020204" pitchFamily="34" charset="0"/>
              <a:ea typeface="宋体" panose="02010600030101010101" pitchFamily="2" charset="-122"/>
              <a:cs typeface="Arial" panose="020B0604020202020204" pitchFamily="34" charset="0"/>
            </a:endParaRPr>
          </a:p>
          <a:p>
            <a:pPr defTabSz="685800">
              <a:defRPr/>
            </a:pPr>
            <a:endParaRPr lang="zh-CN" altLang="zh-CN" sz="4400" dirty="0">
              <a:solidFill>
                <a:schemeClr val="tx1"/>
              </a:solidFill>
            </a:endParaRPr>
          </a:p>
        </p:txBody>
      </p:sp>
      <p:sp>
        <p:nvSpPr>
          <p:cNvPr id="5" name="矩形 3"/>
          <p:cNvSpPr/>
          <p:nvPr/>
        </p:nvSpPr>
        <p:spPr>
          <a:xfrm>
            <a:off x="0" y="354137"/>
            <a:ext cx="3688080"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336884" y="354137"/>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Arial" panose="020B0604020202020204" pitchFamily="34" charset="0"/>
                <a:ea typeface="宋体" panose="02010600030101010101" pitchFamily="2" charset="-122"/>
                <a:cs typeface="Arial" panose="020B0604020202020204" pitchFamily="34" charset="0"/>
              </a:rPr>
              <a:t>Session 3</a:t>
            </a:r>
            <a:endParaRPr kumimoji="1" lang="zh-CN" alt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p:nvPr/>
        </p:nvSpPr>
        <p:spPr>
          <a:xfrm>
            <a:off x="0" y="354137"/>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336884" y="354137"/>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b="1" dirty="0">
                <a:latin typeface="Arial" panose="020B0604020202020204" pitchFamily="34" charset="0"/>
                <a:cs typeface="Arial" panose="020B0604020202020204" pitchFamily="34" charset="0"/>
              </a:rPr>
              <a:t>Highlights</a:t>
            </a:r>
            <a:endParaRPr kumimoji="1" lang="zh-CN" altLang="en-US" b="1" dirty="0">
              <a:latin typeface="Arial" panose="020B0604020202020204" pitchFamily="34" charset="0"/>
              <a:cs typeface="Arial" panose="020B0604020202020204" pitchFamily="34" charset="0"/>
            </a:endParaRPr>
          </a:p>
        </p:txBody>
      </p:sp>
      <p:sp>
        <p:nvSpPr>
          <p:cNvPr id="8" name="Rectangle 24"/>
          <p:cNvSpPr>
            <a:spLocks noChangeArrowheads="1"/>
          </p:cNvSpPr>
          <p:nvPr/>
        </p:nvSpPr>
        <p:spPr bwMode="auto">
          <a:xfrm>
            <a:off x="1219200" y="1927258"/>
            <a:ext cx="10226039" cy="4314188"/>
          </a:xfrm>
          <a:prstGeom prst="roundRect">
            <a:avLst>
              <a:gd name="adj" fmla="val 11231"/>
            </a:avLst>
          </a:prstGeom>
          <a:ln w="63500">
            <a:solidFill>
              <a:schemeClr val="accent1">
                <a:lumMod val="75000"/>
              </a:schemeClr>
            </a:solid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kumimoji="1" lang="en-US" altLang="zh-CN" sz="3200" dirty="0">
                <a:solidFill>
                  <a:schemeClr val="tx1"/>
                </a:solidFill>
                <a:latin typeface="Arial" panose="020B0604020202020204" pitchFamily="34" charset="0"/>
                <a:cs typeface="Arial" panose="020B0604020202020204" pitchFamily="34" charset="0"/>
              </a:rPr>
              <a:t>1. </a:t>
            </a:r>
            <a:r>
              <a:rPr kumimoji="1" lang="en-US" altLang="zh-CN" sz="3200" b="1" dirty="0">
                <a:solidFill>
                  <a:srgbClr val="FF0000"/>
                </a:solidFill>
                <a:latin typeface="Arial" panose="020B0604020202020204" pitchFamily="34" charset="0"/>
                <a:cs typeface="Arial" panose="020B0604020202020204" pitchFamily="34" charset="0"/>
              </a:rPr>
              <a:t>Integrated </a:t>
            </a:r>
            <a:r>
              <a:rPr kumimoji="1" lang="en-US" altLang="zh-CN" sz="3200" dirty="0">
                <a:solidFill>
                  <a:schemeClr val="tx1"/>
                </a:solidFill>
                <a:latin typeface="Arial" panose="020B0604020202020204" pitchFamily="34" charset="0"/>
                <a:cs typeface="Arial" panose="020B0604020202020204" pitchFamily="34" charset="0"/>
              </a:rPr>
              <a:t>the cultivation of dedication and scientific attitude into the language teaching and production</a:t>
            </a:r>
          </a:p>
          <a:p>
            <a:r>
              <a:rPr kumimoji="1" lang="en-US" altLang="zh-CN" sz="3200" dirty="0">
                <a:latin typeface="Arial" panose="020B0604020202020204" pitchFamily="34" charset="0"/>
                <a:cs typeface="Arial" panose="020B0604020202020204" pitchFamily="34" charset="0"/>
              </a:rPr>
              <a:t>2. </a:t>
            </a:r>
            <a:r>
              <a:rPr kumimoji="1" lang="en-US" altLang="zh-CN" sz="3200" b="1" dirty="0">
                <a:solidFill>
                  <a:srgbClr val="FF0000"/>
                </a:solidFill>
                <a:latin typeface="Arial" panose="020B0604020202020204" pitchFamily="34" charset="0"/>
                <a:cs typeface="Arial" panose="020B0604020202020204" pitchFamily="34" charset="0"/>
              </a:rPr>
              <a:t>Designed </a:t>
            </a:r>
            <a:r>
              <a:rPr kumimoji="1" lang="en-US" altLang="zh-CN" sz="3200" dirty="0">
                <a:solidFill>
                  <a:schemeClr val="tx1"/>
                </a:solidFill>
                <a:latin typeface="Arial" panose="020B0604020202020204" pitchFamily="34" charset="0"/>
                <a:cs typeface="Arial" panose="020B0604020202020204" pitchFamily="34" charset="0"/>
              </a:rPr>
              <a:t>the challenging task under the real scenario demanding both the descriptive skills and critical reflection skills</a:t>
            </a:r>
          </a:p>
          <a:p>
            <a:r>
              <a:rPr kumimoji="1" lang="en-US" altLang="zh-CN" sz="3200" dirty="0">
                <a:solidFill>
                  <a:schemeClr val="tx1"/>
                </a:solidFill>
                <a:latin typeface="Arial" panose="020B0604020202020204" pitchFamily="34" charset="0"/>
                <a:cs typeface="Arial" panose="020B0604020202020204" pitchFamily="34" charset="0"/>
              </a:rPr>
              <a:t>3. </a:t>
            </a:r>
            <a:r>
              <a:rPr kumimoji="1" lang="en-US" altLang="zh-CN" sz="3200" b="1" dirty="0">
                <a:solidFill>
                  <a:srgbClr val="FF0000"/>
                </a:solidFill>
                <a:latin typeface="Arial" panose="020B0604020202020204" pitchFamily="34" charset="0"/>
                <a:cs typeface="Arial" panose="020B0604020202020204" pitchFamily="34" charset="0"/>
              </a:rPr>
              <a:t>Used</a:t>
            </a:r>
            <a:r>
              <a:rPr kumimoji="1" lang="en-US" altLang="zh-CN" sz="3200" dirty="0">
                <a:solidFill>
                  <a:schemeClr val="tx1"/>
                </a:solidFill>
                <a:latin typeface="Arial" panose="020B0604020202020204" pitchFamily="34" charset="0"/>
                <a:cs typeface="Arial" panose="020B0604020202020204" pitchFamily="34" charset="0"/>
              </a:rPr>
              <a:t> brainstorming and mind maps to enable students to analyze the reasons of change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4"/>
          <p:cNvSpPr>
            <a:spLocks noChangeArrowheads="1"/>
          </p:cNvSpPr>
          <p:nvPr/>
        </p:nvSpPr>
        <p:spPr bwMode="auto">
          <a:xfrm>
            <a:off x="1933575" y="1923205"/>
            <a:ext cx="8699507" cy="2267426"/>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571500" indent="-571500" defTabSz="685800">
              <a:buFont typeface="Wingdings" panose="05000000000000000000" pitchFamily="2" charset="2"/>
              <a:buChar char="Ø"/>
              <a:defRPr/>
            </a:pP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Teaching context</a:t>
            </a:r>
          </a:p>
          <a:p>
            <a:pPr marL="571500" indent="-571500" defTabSz="685800">
              <a:buFont typeface="Wingdings" panose="05000000000000000000" pitchFamily="2" charset="2"/>
              <a:buChar char="Ø"/>
              <a:defRPr/>
            </a:pP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Teaching design</a:t>
            </a:r>
          </a:p>
          <a:p>
            <a:pPr marL="571500" indent="-571500" defTabSz="685800">
              <a:buFont typeface="Wingdings" panose="05000000000000000000" pitchFamily="2" charset="2"/>
              <a:buChar char="Ø"/>
              <a:defRPr/>
            </a:pPr>
            <a:endParaRPr lang="zh-CN" altLang="zh-CN" sz="4400" b="1" dirty="0">
              <a:solidFill>
                <a:srgbClr val="002060"/>
              </a:solidFill>
              <a:latin typeface="Arial" panose="020B0604020202020204" pitchFamily="34" charset="0"/>
              <a:ea typeface="宋体" panose="02010600030101010101" pitchFamily="2" charset="-122"/>
              <a:cs typeface="Arial" panose="020B0604020202020204" pitchFamily="34" charset="0"/>
            </a:endParaRPr>
          </a:p>
        </p:txBody>
      </p:sp>
      <p:sp>
        <p:nvSpPr>
          <p:cNvPr id="21" name="矩形 3"/>
          <p:cNvSpPr/>
          <p:nvPr/>
        </p:nvSpPr>
        <p:spPr>
          <a:xfrm>
            <a:off x="0" y="705950"/>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1"/>
          <p:cNvSpPr txBox="1"/>
          <p:nvPr/>
        </p:nvSpPr>
        <p:spPr>
          <a:xfrm>
            <a:off x="336884" y="705950"/>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b="1" dirty="0">
                <a:latin typeface="Arial" panose="020B0604020202020204" pitchFamily="34" charset="0"/>
                <a:cs typeface="Arial" panose="020B0604020202020204" pitchFamily="34" charset="0"/>
              </a:rPr>
              <a:t>Introduction</a:t>
            </a:r>
            <a:endParaRPr kumimoji="1" lang="zh-CN" alt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4008655"/>
            <a:ext cx="14193520" cy="2219425"/>
            <a:chOff x="-1" y="3729788"/>
            <a:chExt cx="6773779" cy="2219425"/>
          </a:xfrm>
        </p:grpSpPr>
        <p:sp>
          <p:nvSpPr>
            <p:cNvPr id="7" name="矩形 6"/>
            <p:cNvSpPr/>
            <p:nvPr/>
          </p:nvSpPr>
          <p:spPr>
            <a:xfrm>
              <a:off x="-1" y="3729788"/>
              <a:ext cx="6773779" cy="2219425"/>
            </a:xfrm>
            <a:custGeom>
              <a:avLst/>
              <a:gdLst>
                <a:gd name="connsiteX0" fmla="*/ 0 w 6509084"/>
                <a:gd name="connsiteY0" fmla="*/ 0 h 2622884"/>
                <a:gd name="connsiteX1" fmla="*/ 6509084 w 6509084"/>
                <a:gd name="connsiteY1" fmla="*/ 0 h 2622884"/>
                <a:gd name="connsiteX2" fmla="*/ 6509084 w 6509084"/>
                <a:gd name="connsiteY2" fmla="*/ 2622884 h 2622884"/>
                <a:gd name="connsiteX3" fmla="*/ 0 w 6509084"/>
                <a:gd name="connsiteY3" fmla="*/ 2622884 h 2622884"/>
                <a:gd name="connsiteX4" fmla="*/ 0 w 6509084"/>
                <a:gd name="connsiteY4" fmla="*/ 0 h 2622884"/>
                <a:gd name="connsiteX0-1" fmla="*/ 0 w 6509084"/>
                <a:gd name="connsiteY0-2" fmla="*/ 0 h 2622884"/>
                <a:gd name="connsiteX1-3" fmla="*/ 6509084 w 6509084"/>
                <a:gd name="connsiteY1-4" fmla="*/ 0 h 2622884"/>
                <a:gd name="connsiteX2-5" fmla="*/ 5089358 w 6509084"/>
                <a:gd name="connsiteY2-6" fmla="*/ 2622884 h 2622884"/>
                <a:gd name="connsiteX3-7" fmla="*/ 0 w 6509084"/>
                <a:gd name="connsiteY3-8" fmla="*/ 2622884 h 2622884"/>
                <a:gd name="connsiteX4-9" fmla="*/ 0 w 6509084"/>
                <a:gd name="connsiteY4-10" fmla="*/ 0 h 2622884"/>
                <a:gd name="connsiteX0-11" fmla="*/ 0 w 6509084"/>
                <a:gd name="connsiteY0-12" fmla="*/ 0 h 2622884"/>
                <a:gd name="connsiteX1-13" fmla="*/ 6509084 w 6509084"/>
                <a:gd name="connsiteY1-14" fmla="*/ 0 h 2622884"/>
                <a:gd name="connsiteX2-15" fmla="*/ 5465095 w 6509084"/>
                <a:gd name="connsiteY2-16" fmla="*/ 2622884 h 2622884"/>
                <a:gd name="connsiteX3-17" fmla="*/ 0 w 6509084"/>
                <a:gd name="connsiteY3-18" fmla="*/ 2622884 h 2622884"/>
                <a:gd name="connsiteX4-19" fmla="*/ 0 w 6509084"/>
                <a:gd name="connsiteY4-20" fmla="*/ 0 h 2622884"/>
                <a:gd name="connsiteX0-21" fmla="*/ 0 w 6221756"/>
                <a:gd name="connsiteY0-22" fmla="*/ 0 h 2622884"/>
                <a:gd name="connsiteX1-23" fmla="*/ 6221756 w 6221756"/>
                <a:gd name="connsiteY1-24" fmla="*/ 0 h 2622884"/>
                <a:gd name="connsiteX2-25" fmla="*/ 5465095 w 6221756"/>
                <a:gd name="connsiteY2-26" fmla="*/ 2622884 h 2622884"/>
                <a:gd name="connsiteX3-27" fmla="*/ 0 w 6221756"/>
                <a:gd name="connsiteY3-28" fmla="*/ 2622884 h 2622884"/>
                <a:gd name="connsiteX4-29" fmla="*/ 0 w 6221756"/>
                <a:gd name="connsiteY4-30" fmla="*/ 0 h 26228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21756" h="2622884">
                  <a:moveTo>
                    <a:pt x="0" y="0"/>
                  </a:moveTo>
                  <a:lnTo>
                    <a:pt x="6221756" y="0"/>
                  </a:lnTo>
                  <a:lnTo>
                    <a:pt x="5465095" y="2622884"/>
                  </a:lnTo>
                  <a:lnTo>
                    <a:pt x="0" y="262288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12"/>
            <p:cNvSpPr txBox="1"/>
            <p:nvPr/>
          </p:nvSpPr>
          <p:spPr>
            <a:xfrm>
              <a:off x="318567" y="4839500"/>
              <a:ext cx="5107021" cy="646331"/>
            </a:xfrm>
            <a:prstGeom prst="rect">
              <a:avLst/>
            </a:prstGeom>
            <a:noFill/>
          </p:spPr>
          <p:txBody>
            <a:bodyPr wrap="square" rtlCol="0">
              <a:spAutoFit/>
            </a:bodyPr>
            <a:lstStyle/>
            <a:p>
              <a:r>
                <a:rPr lang="en-US" altLang="zh-CN" sz="3600" b="1" dirty="0">
                  <a:solidFill>
                    <a:srgbClr val="002060"/>
                  </a:solidFill>
                  <a:latin typeface="Arial" panose="020B0604020202020204" pitchFamily="34" charset="0"/>
                  <a:cs typeface="Arial" panose="020B0604020202020204" pitchFamily="34" charset="0"/>
                </a:rPr>
                <a:t>                         Explaining</a:t>
              </a:r>
              <a:r>
                <a:rPr lang="zh-CN" altLang="en-US" sz="3600" b="1" dirty="0">
                  <a:solidFill>
                    <a:srgbClr val="002060"/>
                  </a:solidFill>
                  <a:latin typeface="Arial" panose="020B0604020202020204" pitchFamily="34" charset="0"/>
                  <a:cs typeface="Arial" panose="020B0604020202020204" pitchFamily="34" charset="0"/>
                </a:rPr>
                <a:t> </a:t>
              </a:r>
              <a:r>
                <a:rPr lang="en-US" altLang="zh-CN" sz="3600" b="1" dirty="0">
                  <a:solidFill>
                    <a:srgbClr val="002060"/>
                  </a:solidFill>
                  <a:latin typeface="Arial" panose="020B0604020202020204" pitchFamily="34" charset="0"/>
                  <a:cs typeface="Arial" panose="020B0604020202020204" pitchFamily="34" charset="0"/>
                </a:rPr>
                <a:t>Reasons</a:t>
              </a:r>
              <a:r>
                <a:rPr lang="zh-CN" altLang="en-US" sz="3600" b="1" dirty="0">
                  <a:solidFill>
                    <a:srgbClr val="002060"/>
                  </a:solidFill>
                  <a:latin typeface="Arial" panose="020B0604020202020204" pitchFamily="34" charset="0"/>
                  <a:cs typeface="Arial" panose="020B0604020202020204" pitchFamily="34" charset="0"/>
                </a:rPr>
                <a:t> </a:t>
              </a:r>
              <a:r>
                <a:rPr lang="en-US" altLang="zh-CN" sz="3600" b="1" dirty="0">
                  <a:solidFill>
                    <a:srgbClr val="002060"/>
                  </a:solidFill>
                  <a:latin typeface="Arial" panose="020B0604020202020204" pitchFamily="34" charset="0"/>
                  <a:cs typeface="Arial" panose="020B0604020202020204" pitchFamily="34" charset="0"/>
                </a:rPr>
                <a:t>for</a:t>
              </a:r>
              <a:r>
                <a:rPr lang="zh-CN" altLang="en-US" sz="3600" b="1" dirty="0">
                  <a:solidFill>
                    <a:srgbClr val="002060"/>
                  </a:solidFill>
                  <a:latin typeface="Arial" panose="020B0604020202020204" pitchFamily="34" charset="0"/>
                  <a:cs typeface="Arial" panose="020B0604020202020204" pitchFamily="34" charset="0"/>
                </a:rPr>
                <a:t> </a:t>
              </a:r>
              <a:r>
                <a:rPr lang="en-US" altLang="zh-CN" sz="3600" b="1" dirty="0">
                  <a:solidFill>
                    <a:srgbClr val="002060"/>
                  </a:solidFill>
                  <a:latin typeface="Arial" panose="020B0604020202020204" pitchFamily="34" charset="0"/>
                  <a:cs typeface="Arial" panose="020B0604020202020204" pitchFamily="34" charset="0"/>
                </a:rPr>
                <a:t>Change</a:t>
              </a:r>
            </a:p>
          </p:txBody>
        </p:sp>
        <p:sp>
          <p:nvSpPr>
            <p:cNvPr id="5" name="TextBox 12"/>
            <p:cNvSpPr txBox="1"/>
            <p:nvPr/>
          </p:nvSpPr>
          <p:spPr>
            <a:xfrm>
              <a:off x="27635" y="3833608"/>
              <a:ext cx="6421665" cy="646331"/>
            </a:xfrm>
            <a:prstGeom prst="rect">
              <a:avLst/>
            </a:prstGeom>
            <a:noFill/>
          </p:spPr>
          <p:txBody>
            <a:bodyPr wrap="square" rtlCol="0">
              <a:spAutoFit/>
            </a:bodyPr>
            <a:lstStyle/>
            <a:p>
              <a:r>
                <a:rPr lang="en-US" altLang="zh-CN" sz="3600" b="1" dirty="0">
                  <a:latin typeface="Arial" panose="020B0604020202020204" pitchFamily="34" charset="0"/>
                  <a:cs typeface="Arial" panose="020B0604020202020204" pitchFamily="34" charset="0"/>
                </a:rPr>
                <a:t>Responding</a:t>
              </a:r>
              <a:r>
                <a:rPr lang="zh-CN" altLang="en-US" sz="3600" b="1" dirty="0">
                  <a:latin typeface="Arial" panose="020B0604020202020204" pitchFamily="34" charset="0"/>
                  <a:cs typeface="Arial" panose="020B0604020202020204" pitchFamily="34" charset="0"/>
                </a:rPr>
                <a:t> </a:t>
              </a:r>
              <a:r>
                <a:rPr lang="en-US" altLang="zh-CN" sz="3600" b="1" dirty="0">
                  <a:latin typeface="Arial" panose="020B0604020202020204" pitchFamily="34" charset="0"/>
                  <a:cs typeface="Arial" panose="020B0604020202020204" pitchFamily="34" charset="0"/>
                </a:rPr>
                <a:t>to</a:t>
              </a:r>
              <a:r>
                <a:rPr lang="zh-CN" altLang="en-US" sz="3600" b="1" dirty="0">
                  <a:latin typeface="Arial" panose="020B0604020202020204" pitchFamily="34" charset="0"/>
                  <a:cs typeface="Arial" panose="020B0604020202020204" pitchFamily="34" charset="0"/>
                </a:rPr>
                <a:t> </a:t>
              </a:r>
              <a:r>
                <a:rPr lang="en-US" altLang="zh-CN" sz="3600" b="1" dirty="0">
                  <a:latin typeface="Arial" panose="020B0604020202020204" pitchFamily="34" charset="0"/>
                  <a:cs typeface="Arial" panose="020B0604020202020204" pitchFamily="34" charset="0"/>
                </a:rPr>
                <a:t>COVID-19:</a:t>
              </a:r>
              <a:r>
                <a:rPr lang="zh-CN" altLang="en-US" sz="3600" b="1" dirty="0">
                  <a:latin typeface="Arial" panose="020B0604020202020204" pitchFamily="34" charset="0"/>
                  <a:cs typeface="Arial" panose="020B0604020202020204" pitchFamily="34" charset="0"/>
                </a:rPr>
                <a:t> </a:t>
              </a:r>
              <a:r>
                <a:rPr lang="en-US" altLang="zh-CN" sz="3600" b="1" dirty="0">
                  <a:latin typeface="Arial" panose="020B0604020202020204" pitchFamily="34" charset="0"/>
                  <a:cs typeface="Arial" panose="020B0604020202020204" pitchFamily="34" charset="0"/>
                </a:rPr>
                <a:t>From</a:t>
              </a:r>
              <a:r>
                <a:rPr lang="zh-CN" altLang="en-US" sz="3600" b="1" dirty="0">
                  <a:latin typeface="Arial" panose="020B0604020202020204" pitchFamily="34" charset="0"/>
                  <a:cs typeface="Arial" panose="020B0604020202020204" pitchFamily="34" charset="0"/>
                </a:rPr>
                <a:t> </a:t>
              </a:r>
              <a:r>
                <a:rPr lang="en-US" altLang="zh-CN" sz="3600" b="1" dirty="0">
                  <a:latin typeface="Arial" panose="020B0604020202020204" pitchFamily="34" charset="0"/>
                  <a:cs typeface="Arial" panose="020B0604020202020204" pitchFamily="34" charset="0"/>
                </a:rPr>
                <a:t>Panic</a:t>
              </a:r>
              <a:r>
                <a:rPr lang="zh-CN" altLang="en-US" sz="3600" b="1" dirty="0">
                  <a:latin typeface="Arial" panose="020B0604020202020204" pitchFamily="34" charset="0"/>
                  <a:cs typeface="Arial" panose="020B0604020202020204" pitchFamily="34" charset="0"/>
                </a:rPr>
                <a:t> </a:t>
              </a:r>
              <a:r>
                <a:rPr lang="en-US" altLang="zh-CN" sz="3600" b="1" dirty="0">
                  <a:latin typeface="Arial" panose="020B0604020202020204" pitchFamily="34" charset="0"/>
                  <a:cs typeface="Arial" panose="020B0604020202020204" pitchFamily="34" charset="0"/>
                </a:rPr>
                <a:t>to</a:t>
              </a:r>
              <a:r>
                <a:rPr lang="zh-CN" altLang="en-US" sz="3600" b="1" dirty="0">
                  <a:latin typeface="Arial" panose="020B0604020202020204" pitchFamily="34" charset="0"/>
                  <a:cs typeface="Arial" panose="020B0604020202020204" pitchFamily="34" charset="0"/>
                </a:rPr>
                <a:t> </a:t>
              </a:r>
              <a:r>
                <a:rPr lang="en-US" altLang="zh-CN" sz="3600" b="1" dirty="0">
                  <a:latin typeface="Arial" panose="020B0604020202020204" pitchFamily="34" charset="0"/>
                  <a:cs typeface="Arial" panose="020B0604020202020204" pitchFamily="34" charset="0"/>
                </a:rPr>
                <a:t>Preparedness</a:t>
              </a:r>
            </a:p>
          </p:txBody>
        </p:sp>
      </p:grpSp>
      <p:sp>
        <p:nvSpPr>
          <p:cNvPr id="2" name="灯片编号占位符 1"/>
          <p:cNvSpPr>
            <a:spLocks noGrp="1"/>
          </p:cNvSpPr>
          <p:nvPr>
            <p:ph type="sldNum" sz="quarter" idx="12"/>
          </p:nvPr>
        </p:nvSpPr>
        <p:spPr/>
        <p:txBody>
          <a:bodyPr/>
          <a:lstStyle/>
          <a:p>
            <a:fld id="{2180819F-9191-47A6-914E-A9366EC81C8F}" type="slidenum">
              <a:rPr lang="zh-CN" altLang="en-US" smtClean="0"/>
              <a:t>20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629109" y="885078"/>
            <a:ext cx="10702802" cy="1117174"/>
          </a:xfrm>
          <a:prstGeom prst="roundRect">
            <a:avLst>
              <a:gd name="adj" fmla="val 14529"/>
            </a:avLst>
          </a:prstGeom>
          <a:solidFill>
            <a:schemeClr val="bg1">
              <a:alpha val="41000"/>
            </a:schemeClr>
          </a:solidFill>
          <a:ln w="63500"/>
        </p:spPr>
        <p:style>
          <a:lnRef idx="2">
            <a:schemeClr val="accent1">
              <a:shade val="50000"/>
            </a:schemeClr>
          </a:lnRef>
          <a:fillRef idx="1">
            <a:schemeClr val="accent1"/>
          </a:fillRef>
          <a:effectRef idx="0">
            <a:schemeClr val="accent1"/>
          </a:effectRef>
          <a:fontRef idx="minor">
            <a:schemeClr val="lt1"/>
          </a:fontRef>
        </p:style>
        <p:txBody>
          <a:bodyPr tIns="0" bIns="288000" rtlCol="0" anchor="t"/>
          <a:lstStyle/>
          <a:p>
            <a:pPr algn="ctr"/>
            <a:r>
              <a:rPr lang="en-US" altLang="zh-CN" sz="2800" b="1" dirty="0">
                <a:solidFill>
                  <a:schemeClr val="tx1"/>
                </a:solidFill>
                <a:latin typeface="Arial" panose="020B0604020202020204" pitchFamily="34" charset="0"/>
                <a:cs typeface="Arial" panose="020B0604020202020204" pitchFamily="34" charset="0"/>
              </a:rPr>
              <a:t>Unit Task:</a:t>
            </a:r>
          </a:p>
          <a:p>
            <a:pPr algn="ctr"/>
            <a:r>
              <a:rPr lang="en-US" altLang="zh-CN" sz="2800" b="1" dirty="0">
                <a:solidFill>
                  <a:schemeClr val="tx1"/>
                </a:solidFill>
                <a:latin typeface="Arial" panose="020B0604020202020204" pitchFamily="34" charset="0"/>
                <a:cs typeface="Arial" panose="020B0604020202020204" pitchFamily="34" charset="0"/>
              </a:rPr>
              <a:t>Responding to COVID-19: From Panic to Preparedness</a:t>
            </a:r>
          </a:p>
        </p:txBody>
      </p:sp>
      <p:sp>
        <p:nvSpPr>
          <p:cNvPr id="3" name="矩形: 圆角 2"/>
          <p:cNvSpPr/>
          <p:nvPr/>
        </p:nvSpPr>
        <p:spPr>
          <a:xfrm>
            <a:off x="4897120" y="2602381"/>
            <a:ext cx="2176940" cy="927896"/>
          </a:xfrm>
          <a:prstGeom prst="roundRect">
            <a:avLst/>
          </a:prstGeom>
          <a:solidFill>
            <a:schemeClr val="bg1">
              <a:lumMod val="85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Arial" panose="020B0604020202020204" pitchFamily="34" charset="0"/>
                <a:cs typeface="Arial" panose="020B0604020202020204" pitchFamily="34" charset="0"/>
              </a:rPr>
              <a:t>Draft A</a:t>
            </a:r>
            <a:endParaRPr lang="zh-CN" altLang="en-US" sz="2800" dirty="0">
              <a:solidFill>
                <a:schemeClr val="tx1"/>
              </a:solidFill>
              <a:latin typeface="Arial" panose="020B0604020202020204" pitchFamily="34" charset="0"/>
              <a:cs typeface="Arial" panose="020B0604020202020204" pitchFamily="34" charset="0"/>
            </a:endParaRPr>
          </a:p>
        </p:txBody>
      </p:sp>
      <p:sp>
        <p:nvSpPr>
          <p:cNvPr id="4" name="矩形: 圆角 3"/>
          <p:cNvSpPr/>
          <p:nvPr/>
        </p:nvSpPr>
        <p:spPr>
          <a:xfrm>
            <a:off x="4846320" y="5524976"/>
            <a:ext cx="2253854" cy="960699"/>
          </a:xfrm>
          <a:prstGeom prst="roundRect">
            <a:avLst/>
          </a:prstGeom>
          <a:solidFill>
            <a:schemeClr val="bg1">
              <a:lumMod val="85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Arial" panose="020B0604020202020204" pitchFamily="34" charset="0"/>
                <a:cs typeface="Arial" panose="020B0604020202020204" pitchFamily="34" charset="0"/>
              </a:rPr>
              <a:t>Final</a:t>
            </a:r>
            <a:r>
              <a:rPr lang="zh-CN" altLang="en-US" sz="2800" dirty="0">
                <a:solidFill>
                  <a:schemeClr val="tx1"/>
                </a:solidFill>
                <a:latin typeface="Arial" panose="020B0604020202020204" pitchFamily="34" charset="0"/>
                <a:cs typeface="Arial" panose="020B0604020202020204" pitchFamily="34" charset="0"/>
              </a:rPr>
              <a:t> </a:t>
            </a:r>
            <a:r>
              <a:rPr lang="en-US" altLang="zh-CN" sz="2800" dirty="0">
                <a:solidFill>
                  <a:schemeClr val="tx1"/>
                </a:solidFill>
                <a:latin typeface="Arial" panose="020B0604020202020204" pitchFamily="34" charset="0"/>
                <a:cs typeface="Arial" panose="020B0604020202020204" pitchFamily="34" charset="0"/>
              </a:rPr>
              <a:t>draft</a:t>
            </a:r>
            <a:endParaRPr lang="zh-CN" altLang="en-US" sz="2800" dirty="0">
              <a:solidFill>
                <a:schemeClr val="tx1"/>
              </a:solidFill>
              <a:latin typeface="Arial" panose="020B0604020202020204" pitchFamily="34" charset="0"/>
              <a:cs typeface="Arial" panose="020B0604020202020204" pitchFamily="34" charset="0"/>
            </a:endParaRPr>
          </a:p>
        </p:txBody>
      </p:sp>
      <p:sp>
        <p:nvSpPr>
          <p:cNvPr id="5" name="矩形: 圆角 4"/>
          <p:cNvSpPr/>
          <p:nvPr/>
        </p:nvSpPr>
        <p:spPr>
          <a:xfrm>
            <a:off x="4856480" y="4041479"/>
            <a:ext cx="2248060" cy="960699"/>
          </a:xfrm>
          <a:prstGeom prst="roundRect">
            <a:avLst/>
          </a:prstGeom>
          <a:solidFill>
            <a:srgbClr val="FF000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Draft B</a:t>
            </a:r>
            <a:endParaRPr lang="zh-CN" altLang="en-US" sz="2800" b="1" dirty="0">
              <a:latin typeface="Arial" panose="020B0604020202020204" pitchFamily="34" charset="0"/>
              <a:cs typeface="Arial" panose="020B0604020202020204" pitchFamily="34" charset="0"/>
            </a:endParaRPr>
          </a:p>
        </p:txBody>
      </p:sp>
      <p:cxnSp>
        <p:nvCxnSpPr>
          <p:cNvPr id="7" name="直接箭头连接符 6"/>
          <p:cNvCxnSpPr>
            <a:stCxn id="3" idx="2"/>
            <a:endCxn id="5" idx="0"/>
          </p:cNvCxnSpPr>
          <p:nvPr/>
        </p:nvCxnSpPr>
        <p:spPr>
          <a:xfrm flipH="1">
            <a:off x="5980510" y="3530277"/>
            <a:ext cx="5080" cy="51120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2"/>
            <a:endCxn id="4" idx="0"/>
          </p:cNvCxnSpPr>
          <p:nvPr/>
        </p:nvCxnSpPr>
        <p:spPr>
          <a:xfrm flipH="1">
            <a:off x="5973247" y="5002178"/>
            <a:ext cx="7263" cy="52279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9" name="矩形: 圆角 8"/>
          <p:cNvSpPr/>
          <p:nvPr/>
        </p:nvSpPr>
        <p:spPr>
          <a:xfrm>
            <a:off x="8001938" y="2598464"/>
            <a:ext cx="2322222" cy="927896"/>
          </a:xfrm>
          <a:prstGeom prst="roundRect">
            <a:avLst/>
          </a:prstGeom>
          <a:solidFill>
            <a:schemeClr val="bg1">
              <a:lumMod val="85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rial" panose="020B0604020202020204" pitchFamily="34" charset="0"/>
                <a:cs typeface="Arial" panose="020B0604020202020204" pitchFamily="34" charset="0"/>
              </a:rPr>
              <a:t>Description</a:t>
            </a:r>
            <a:r>
              <a:rPr lang="zh-CN" altLang="en-US" sz="2000" dirty="0">
                <a:solidFill>
                  <a:schemeClr val="tx1"/>
                </a:solidFill>
                <a:latin typeface="Arial" panose="020B0604020202020204" pitchFamily="34" charset="0"/>
                <a:cs typeface="Arial" panose="020B0604020202020204" pitchFamily="34" charset="0"/>
              </a:rPr>
              <a:t> </a:t>
            </a:r>
            <a:r>
              <a:rPr lang="en-US" altLang="zh-CN" sz="2000" dirty="0">
                <a:solidFill>
                  <a:schemeClr val="tx1"/>
                </a:solidFill>
                <a:latin typeface="Arial" panose="020B0604020202020204" pitchFamily="34" charset="0"/>
                <a:cs typeface="Arial" panose="020B0604020202020204" pitchFamily="34" charset="0"/>
              </a:rPr>
              <a:t>of</a:t>
            </a:r>
            <a:r>
              <a:rPr lang="zh-CN" altLang="en-US" sz="2000" dirty="0">
                <a:solidFill>
                  <a:schemeClr val="tx1"/>
                </a:solidFill>
                <a:latin typeface="Arial" panose="020B0604020202020204" pitchFamily="34" charset="0"/>
                <a:cs typeface="Arial" panose="020B0604020202020204" pitchFamily="34" charset="0"/>
              </a:rPr>
              <a:t>   </a:t>
            </a:r>
            <a:r>
              <a:rPr lang="en-US" altLang="zh-CN" sz="2000" dirty="0">
                <a:solidFill>
                  <a:schemeClr val="tx1"/>
                </a:solidFill>
                <a:latin typeface="Arial" panose="020B0604020202020204" pitchFamily="34" charset="0"/>
                <a:cs typeface="Arial" panose="020B0604020202020204" pitchFamily="34" charset="0"/>
              </a:rPr>
              <a:t>five</a:t>
            </a:r>
            <a:r>
              <a:rPr lang="zh-CN" altLang="en-US" sz="2000" dirty="0">
                <a:solidFill>
                  <a:schemeClr val="tx1"/>
                </a:solidFill>
                <a:latin typeface="Arial" panose="020B0604020202020204" pitchFamily="34" charset="0"/>
                <a:cs typeface="Arial" panose="020B0604020202020204" pitchFamily="34" charset="0"/>
              </a:rPr>
              <a:t> </a:t>
            </a:r>
            <a:r>
              <a:rPr lang="en-US" altLang="zh-CN" sz="2000" dirty="0">
                <a:solidFill>
                  <a:schemeClr val="tx1"/>
                </a:solidFill>
                <a:latin typeface="Arial" panose="020B0604020202020204" pitchFamily="34" charset="0"/>
                <a:cs typeface="Arial" panose="020B0604020202020204" pitchFamily="34" charset="0"/>
              </a:rPr>
              <a:t>senses</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10" name="矩形: 圆角 9"/>
          <p:cNvSpPr/>
          <p:nvPr/>
        </p:nvSpPr>
        <p:spPr>
          <a:xfrm>
            <a:off x="1553640" y="2599965"/>
            <a:ext cx="2353526" cy="932728"/>
          </a:xfrm>
          <a:prstGeom prst="roundRect">
            <a:avLst/>
          </a:prstGeom>
          <a:solidFill>
            <a:schemeClr val="bg1">
              <a:lumMod val="85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Arial" panose="020B0604020202020204" pitchFamily="34" charset="0"/>
                <a:cs typeface="Arial" panose="020B0604020202020204" pitchFamily="34" charset="0"/>
              </a:rPr>
              <a:t>Description</a:t>
            </a:r>
            <a:r>
              <a:rPr lang="en-US" altLang="zh-CN" sz="3200" dirty="0">
                <a:solidFill>
                  <a:schemeClr val="tx1"/>
                </a:solidFill>
                <a:latin typeface="Arial" panose="020B0604020202020204" pitchFamily="34" charset="0"/>
                <a:cs typeface="Arial" panose="020B0604020202020204" pitchFamily="34" charset="0"/>
              </a:rPr>
              <a:t> </a:t>
            </a:r>
            <a:endParaRPr lang="zh-CN" altLang="en-US" sz="3200" dirty="0">
              <a:solidFill>
                <a:schemeClr val="tx1"/>
              </a:solidFill>
              <a:latin typeface="Arial" panose="020B0604020202020204" pitchFamily="34" charset="0"/>
              <a:cs typeface="Arial" panose="020B0604020202020204" pitchFamily="34" charset="0"/>
            </a:endParaRPr>
          </a:p>
        </p:txBody>
      </p:sp>
      <p:sp>
        <p:nvSpPr>
          <p:cNvPr id="11" name="矩形: 圆角 10"/>
          <p:cNvSpPr/>
          <p:nvPr/>
        </p:nvSpPr>
        <p:spPr>
          <a:xfrm>
            <a:off x="1515641" y="4003861"/>
            <a:ext cx="2460003" cy="1010862"/>
          </a:xfrm>
          <a:prstGeom prst="roundRect">
            <a:avLst/>
          </a:prstGeom>
          <a:solidFill>
            <a:srgbClr val="FF000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cs typeface="Arial" panose="020B0604020202020204" pitchFamily="34" charset="0"/>
              </a:rPr>
              <a:t>Critical</a:t>
            </a:r>
            <a:r>
              <a:rPr lang="zh-CN" altLang="en-US" sz="2400" b="1" dirty="0">
                <a:solidFill>
                  <a:schemeClr val="bg1"/>
                </a:solidFill>
                <a:latin typeface="Arial" panose="020B0604020202020204" pitchFamily="34" charset="0"/>
                <a:cs typeface="Arial" panose="020B0604020202020204" pitchFamily="34" charset="0"/>
              </a:rPr>
              <a:t> </a:t>
            </a:r>
            <a:r>
              <a:rPr lang="en-US" altLang="zh-CN" sz="2400" b="1" dirty="0">
                <a:solidFill>
                  <a:schemeClr val="bg1"/>
                </a:solidFill>
                <a:latin typeface="Arial" panose="020B0604020202020204" pitchFamily="34" charset="0"/>
                <a:cs typeface="Arial" panose="020B0604020202020204" pitchFamily="34" charset="0"/>
              </a:rPr>
              <a:t>reflection</a:t>
            </a:r>
            <a:endParaRPr lang="zh-CN" altLang="en-US" sz="3200" b="1" dirty="0">
              <a:solidFill>
                <a:schemeClr val="bg1"/>
              </a:solidFill>
              <a:latin typeface="Arial" panose="020B0604020202020204" pitchFamily="34" charset="0"/>
              <a:cs typeface="Arial" panose="020B0604020202020204" pitchFamily="34" charset="0"/>
            </a:endParaRPr>
          </a:p>
        </p:txBody>
      </p:sp>
      <p:cxnSp>
        <p:nvCxnSpPr>
          <p:cNvPr id="13" name="直接箭头连接符 12"/>
          <p:cNvCxnSpPr>
            <a:stCxn id="10" idx="3"/>
            <a:endCxn id="3" idx="1"/>
          </p:cNvCxnSpPr>
          <p:nvPr/>
        </p:nvCxnSpPr>
        <p:spPr>
          <a:xfrm>
            <a:off x="3907166" y="3066329"/>
            <a:ext cx="98995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11" idx="3"/>
            <a:endCxn id="5" idx="1"/>
          </p:cNvCxnSpPr>
          <p:nvPr/>
        </p:nvCxnSpPr>
        <p:spPr>
          <a:xfrm>
            <a:off x="3975644" y="4509292"/>
            <a:ext cx="880836" cy="1253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矩形: 圆角 15"/>
          <p:cNvSpPr/>
          <p:nvPr/>
        </p:nvSpPr>
        <p:spPr>
          <a:xfrm>
            <a:off x="8001938" y="4039531"/>
            <a:ext cx="2343902" cy="960699"/>
          </a:xfrm>
          <a:prstGeom prst="roundRect">
            <a:avLst/>
          </a:prstGeom>
          <a:solidFill>
            <a:srgbClr val="FF000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Arial" panose="020B0604020202020204" pitchFamily="34" charset="0"/>
                <a:cs typeface="Arial" panose="020B0604020202020204" pitchFamily="34" charset="0"/>
              </a:rPr>
              <a:t>logical explanation of reasons</a:t>
            </a:r>
          </a:p>
        </p:txBody>
      </p:sp>
      <p:cxnSp>
        <p:nvCxnSpPr>
          <p:cNvPr id="18" name="直接箭头连接符 17"/>
          <p:cNvCxnSpPr>
            <a:stCxn id="9" idx="1"/>
            <a:endCxn id="3" idx="3"/>
          </p:cNvCxnSpPr>
          <p:nvPr/>
        </p:nvCxnSpPr>
        <p:spPr>
          <a:xfrm flipH="1">
            <a:off x="7074060" y="3062412"/>
            <a:ext cx="927878" cy="391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6" idx="1"/>
            <a:endCxn id="5" idx="3"/>
          </p:cNvCxnSpPr>
          <p:nvPr/>
        </p:nvCxnSpPr>
        <p:spPr>
          <a:xfrm flipH="1">
            <a:off x="7104540" y="4519881"/>
            <a:ext cx="897398" cy="194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0" idx="2"/>
            <a:endCxn id="11" idx="0"/>
          </p:cNvCxnSpPr>
          <p:nvPr/>
        </p:nvCxnSpPr>
        <p:spPr>
          <a:xfrm>
            <a:off x="2730403" y="3532693"/>
            <a:ext cx="15240" cy="47116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12"/>
          </p:nvPr>
        </p:nvSpPr>
        <p:spPr/>
        <p:txBody>
          <a:bodyPr/>
          <a:lstStyle/>
          <a:p>
            <a:fld id="{2180819F-9191-47A6-914E-A9366EC81C8F}" type="slidenum">
              <a:rPr lang="zh-CN" altLang="en-US" smtClean="0"/>
              <a:t>21</a:t>
            </a:fld>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p:nvPr/>
        </p:nvSpPr>
        <p:spPr>
          <a:xfrm>
            <a:off x="-108284" y="582737"/>
            <a:ext cx="3465095"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txBox="1"/>
          <p:nvPr/>
        </p:nvSpPr>
        <p:spPr>
          <a:xfrm>
            <a:off x="336884" y="582737"/>
            <a:ext cx="2743200"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Arial" panose="020B0604020202020204" pitchFamily="34" charset="0"/>
                <a:cs typeface="Arial" panose="020B0604020202020204" pitchFamily="34" charset="0"/>
              </a:rPr>
              <a:t>Unit</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task</a:t>
            </a:r>
            <a:endParaRPr lang="zh-CN" altLang="en-US" sz="4000" b="1" dirty="0">
              <a:latin typeface="Arial" panose="020B0604020202020204" pitchFamily="34" charset="0"/>
              <a:cs typeface="Arial" panose="020B0604020202020204" pitchFamily="34" charset="0"/>
            </a:endParaRPr>
          </a:p>
        </p:txBody>
      </p:sp>
      <p:graphicFrame>
        <p:nvGraphicFramePr>
          <p:cNvPr id="2" name="表格 1"/>
          <p:cNvGraphicFramePr>
            <a:graphicFrameLocks noGrp="1"/>
          </p:cNvGraphicFramePr>
          <p:nvPr>
            <p:custDataLst>
              <p:tags r:id="rId1"/>
            </p:custDataLst>
          </p:nvPr>
        </p:nvGraphicFramePr>
        <p:xfrm>
          <a:off x="1817993" y="1530707"/>
          <a:ext cx="10002882" cy="5190612"/>
        </p:xfrm>
        <a:graphic>
          <a:graphicData uri="http://schemas.openxmlformats.org/drawingml/2006/table">
            <a:tbl>
              <a:tblPr firstRow="1" firstCol="1" bandRow="1">
                <a:tableStyleId>{3B4B98B0-60AC-42C2-AFA5-B58CD77FA1E5}</a:tableStyleId>
              </a:tblPr>
              <a:tblGrid>
                <a:gridCol w="1720377">
                  <a:extLst>
                    <a:ext uri="{9D8B030D-6E8A-4147-A177-3AD203B41FA5}">
                      <a16:colId xmlns:a16="http://schemas.microsoft.com/office/drawing/2014/main" val="20000"/>
                    </a:ext>
                  </a:extLst>
                </a:gridCol>
                <a:gridCol w="5283442">
                  <a:extLst>
                    <a:ext uri="{9D8B030D-6E8A-4147-A177-3AD203B41FA5}">
                      <a16:colId xmlns:a16="http://schemas.microsoft.com/office/drawing/2014/main" val="20001"/>
                    </a:ext>
                  </a:extLst>
                </a:gridCol>
                <a:gridCol w="1658135">
                  <a:extLst>
                    <a:ext uri="{9D8B030D-6E8A-4147-A177-3AD203B41FA5}">
                      <a16:colId xmlns:a16="http://schemas.microsoft.com/office/drawing/2014/main" val="20002"/>
                    </a:ext>
                  </a:extLst>
                </a:gridCol>
                <a:gridCol w="1340928">
                  <a:extLst>
                    <a:ext uri="{9D8B030D-6E8A-4147-A177-3AD203B41FA5}">
                      <a16:colId xmlns:a16="http://schemas.microsoft.com/office/drawing/2014/main" val="20003"/>
                    </a:ext>
                  </a:extLst>
                </a:gridCol>
              </a:tblGrid>
              <a:tr h="492101">
                <a:tc gridSpan="4">
                  <a:txBody>
                    <a:bodyPr/>
                    <a:lstStyle/>
                    <a:p>
                      <a:pPr indent="1600200" algn="ctr">
                        <a:lnSpc>
                          <a:spcPts val="2000"/>
                        </a:lnSpc>
                        <a:spcAft>
                          <a:spcPts val="0"/>
                        </a:spcAft>
                      </a:pPr>
                      <a:endParaRPr lang="en-US" sz="2000" kern="0" dirty="0">
                        <a:effectLst/>
                        <a:latin typeface="Arial" panose="020B0604020202020204" pitchFamily="34" charset="0"/>
                        <a:cs typeface="Arial" panose="020B0604020202020204" pitchFamily="34" charset="0"/>
                      </a:endParaRPr>
                    </a:p>
                    <a:p>
                      <a:pPr indent="1600200" algn="l">
                        <a:lnSpc>
                          <a:spcPts val="2000"/>
                        </a:lnSpc>
                        <a:spcAft>
                          <a:spcPts val="0"/>
                        </a:spcAft>
                      </a:pPr>
                      <a:r>
                        <a:rPr lang="zh-CN" altLang="en-US" sz="2000" kern="0" dirty="0">
                          <a:effectLst/>
                          <a:latin typeface="Arial" panose="020B0604020202020204" pitchFamily="34" charset="0"/>
                          <a:cs typeface="Arial" panose="020B0604020202020204" pitchFamily="34" charset="0"/>
                        </a:rPr>
                        <a:t>                                      </a:t>
                      </a:r>
                      <a:r>
                        <a:rPr lang="en-US" sz="2000" kern="0" dirty="0">
                          <a:effectLst/>
                          <a:latin typeface="Arial" panose="020B0604020202020204" pitchFamily="34" charset="0"/>
                          <a:cs typeface="Arial" panose="020B0604020202020204" pitchFamily="34" charset="0"/>
                        </a:rPr>
                        <a:t>Evaluation Sheet</a:t>
                      </a:r>
                      <a:r>
                        <a:rPr lang="en-US" sz="1600" kern="100" dirty="0">
                          <a:effectLst/>
                          <a:latin typeface="Arial" panose="020B0604020202020204" pitchFamily="34" charset="0"/>
                          <a:cs typeface="Arial" panose="020B0604020202020204" pitchFamily="34" charset="0"/>
                        </a:rPr>
                        <a:t> </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549189">
                <a:tc gridSpan="2">
                  <a:txBody>
                    <a:bodyPr/>
                    <a:lstStyle/>
                    <a:p>
                      <a:pPr algn="ctr">
                        <a:lnSpc>
                          <a:spcPts val="2000"/>
                        </a:lnSpc>
                        <a:spcAft>
                          <a:spcPts val="0"/>
                        </a:spcAft>
                      </a:pPr>
                      <a:endParaRPr lang="en-US" sz="2000" kern="0" dirty="0">
                        <a:effectLst/>
                        <a:latin typeface="Arial" panose="020B0604020202020204" pitchFamily="34" charset="0"/>
                        <a:cs typeface="Arial" panose="020B0604020202020204" pitchFamily="34" charset="0"/>
                      </a:endParaRPr>
                    </a:p>
                    <a:p>
                      <a:pPr algn="ctr">
                        <a:lnSpc>
                          <a:spcPts val="2000"/>
                        </a:lnSpc>
                        <a:spcAft>
                          <a:spcPts val="0"/>
                        </a:spcAft>
                      </a:pPr>
                      <a:r>
                        <a:rPr lang="en-US" sz="2000" kern="0" dirty="0">
                          <a:effectLst/>
                          <a:latin typeface="Arial" panose="020B0604020202020204" pitchFamily="34" charset="0"/>
                          <a:cs typeface="Arial" panose="020B0604020202020204" pitchFamily="34" charset="0"/>
                        </a:rPr>
                        <a:t>Criteria</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p>
                  </a:txBody>
                  <a:tcPr/>
                </a:tc>
                <a:tc>
                  <a:txBody>
                    <a:bodyPr/>
                    <a:lstStyle/>
                    <a:p>
                      <a:pPr algn="l">
                        <a:lnSpc>
                          <a:spcPts val="2000"/>
                        </a:lnSpc>
                        <a:spcAft>
                          <a:spcPts val="0"/>
                        </a:spcAft>
                      </a:pPr>
                      <a:endParaRPr lang="en-US" sz="2000" kern="0" dirty="0">
                        <a:effectLst/>
                        <a:latin typeface="Arial" panose="020B0604020202020204" pitchFamily="34" charset="0"/>
                        <a:cs typeface="Arial" panose="020B0604020202020204" pitchFamily="34" charset="0"/>
                      </a:endParaRPr>
                    </a:p>
                    <a:p>
                      <a:pPr algn="l">
                        <a:lnSpc>
                          <a:spcPts val="2000"/>
                        </a:lnSpc>
                        <a:spcAft>
                          <a:spcPts val="0"/>
                        </a:spcAft>
                      </a:pPr>
                      <a:r>
                        <a:rPr lang="zh-CN" altLang="en-US" sz="2000" b="1" kern="0" dirty="0">
                          <a:effectLst/>
                          <a:latin typeface="Arial" panose="020B0604020202020204" pitchFamily="34" charset="0"/>
                          <a:cs typeface="Arial" panose="020B0604020202020204" pitchFamily="34" charset="0"/>
                        </a:rPr>
                        <a:t>    </a:t>
                      </a:r>
                      <a:r>
                        <a:rPr lang="en-US" sz="2000" b="1" kern="0" dirty="0">
                          <a:effectLst/>
                          <a:latin typeface="Arial" panose="020B0604020202020204" pitchFamily="34" charset="0"/>
                          <a:cs typeface="Arial" panose="020B0604020202020204" pitchFamily="34" charset="0"/>
                        </a:rPr>
                        <a:t>Notes</a:t>
                      </a:r>
                      <a:endParaRPr lang="zh-CN" sz="1600" b="1"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000"/>
                        </a:lnSpc>
                        <a:spcAft>
                          <a:spcPts val="0"/>
                        </a:spcAft>
                      </a:pPr>
                      <a:endParaRPr lang="en-US" sz="2000" kern="0" dirty="0">
                        <a:effectLst/>
                        <a:latin typeface="Arial" panose="020B0604020202020204" pitchFamily="34" charset="0"/>
                        <a:cs typeface="Arial" panose="020B0604020202020204" pitchFamily="34" charset="0"/>
                      </a:endParaRPr>
                    </a:p>
                    <a:p>
                      <a:pPr algn="l">
                        <a:lnSpc>
                          <a:spcPts val="2000"/>
                        </a:lnSpc>
                        <a:spcAft>
                          <a:spcPts val="0"/>
                        </a:spcAft>
                      </a:pPr>
                      <a:r>
                        <a:rPr lang="zh-CN" altLang="en-US" sz="2000" kern="0" dirty="0">
                          <a:effectLst/>
                          <a:latin typeface="Arial" panose="020B0604020202020204" pitchFamily="34" charset="0"/>
                          <a:cs typeface="Arial" panose="020B0604020202020204" pitchFamily="34" charset="0"/>
                        </a:rPr>
                        <a:t>   </a:t>
                      </a:r>
                      <a:r>
                        <a:rPr lang="en-US" sz="2000" b="1" kern="0" dirty="0">
                          <a:effectLst/>
                          <a:latin typeface="Arial" panose="020B0604020202020204" pitchFamily="34" charset="0"/>
                          <a:cs typeface="Arial" panose="020B0604020202020204" pitchFamily="34" charset="0"/>
                        </a:rPr>
                        <a:t>Score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8645">
                <a:tc>
                  <a:txBody>
                    <a:bodyPr/>
                    <a:lstStyle/>
                    <a:p>
                      <a:pPr lvl="0" algn="l">
                        <a:lnSpc>
                          <a:spcPts val="2000"/>
                        </a:lnSpc>
                        <a:spcAft>
                          <a:spcPts val="0"/>
                        </a:spcAft>
                      </a:pPr>
                      <a:endParaRPr lang="en-US" sz="2000" kern="0" dirty="0">
                        <a:effectLst/>
                        <a:latin typeface="Arial" panose="020B0604020202020204" pitchFamily="34" charset="0"/>
                        <a:cs typeface="Arial" panose="020B0604020202020204" pitchFamily="34" charset="0"/>
                      </a:endParaRPr>
                    </a:p>
                    <a:p>
                      <a:pPr lvl="0" algn="l">
                        <a:lnSpc>
                          <a:spcPts val="2000"/>
                        </a:lnSpc>
                        <a:spcAft>
                          <a:spcPts val="0"/>
                        </a:spcAft>
                      </a:pPr>
                      <a:r>
                        <a:rPr lang="en-US" sz="2000" kern="0" dirty="0">
                          <a:effectLst/>
                          <a:latin typeface="Arial" panose="020B0604020202020204" pitchFamily="34" charset="0"/>
                          <a:cs typeface="Arial" panose="020B0604020202020204" pitchFamily="34" charset="0"/>
                        </a:rPr>
                        <a:t>Content </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000"/>
                        </a:lnSpc>
                        <a:spcAft>
                          <a:spcPts val="0"/>
                        </a:spcAft>
                      </a:pPr>
                      <a:endParaRPr lang="en-US" sz="2000" kern="0" dirty="0">
                        <a:effectLst/>
                        <a:latin typeface="Arial" panose="020B0604020202020204" pitchFamily="34" charset="0"/>
                        <a:cs typeface="Arial" panose="020B0604020202020204" pitchFamily="34" charset="0"/>
                      </a:endParaRPr>
                    </a:p>
                    <a:p>
                      <a:pPr algn="l">
                        <a:lnSpc>
                          <a:spcPts val="2000"/>
                        </a:lnSpc>
                        <a:spcAft>
                          <a:spcPts val="0"/>
                        </a:spcAft>
                      </a:pPr>
                      <a:r>
                        <a:rPr lang="en-US" sz="2000" kern="0" dirty="0">
                          <a:effectLst/>
                          <a:latin typeface="Arial" panose="020B0604020202020204" pitchFamily="34" charset="0"/>
                          <a:cs typeface="Arial" panose="020B0604020202020204" pitchFamily="34" charset="0"/>
                        </a:rPr>
                        <a:t>Describe the change of feelings (20%)</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0"/>
                        </a:spcAft>
                      </a:pPr>
                      <a:r>
                        <a:rPr lang="en-US" sz="2000" kern="0">
                          <a:effectLst/>
                          <a:latin typeface="Arial" panose="020B0604020202020204" pitchFamily="34" charset="0"/>
                          <a:cs typeface="Arial" panose="020B0604020202020204" pitchFamily="34" charset="0"/>
                        </a:rPr>
                        <a:t> </a:t>
                      </a:r>
                      <a:endParaRPr lang="zh-CN" sz="1600" kern="10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0"/>
                        </a:spcAft>
                      </a:pPr>
                      <a:r>
                        <a:rPr lang="en-US" sz="2000" kern="0">
                          <a:effectLst/>
                          <a:latin typeface="Arial" panose="020B0604020202020204" pitchFamily="34" charset="0"/>
                          <a:cs typeface="Arial" panose="020B0604020202020204" pitchFamily="34" charset="0"/>
                        </a:rPr>
                        <a:t> </a:t>
                      </a:r>
                      <a:endParaRPr lang="zh-CN" sz="1600" kern="10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4165">
                <a:tc>
                  <a:txBody>
                    <a:bodyPr/>
                    <a:lstStyle/>
                    <a:p>
                      <a:pPr algn="l">
                        <a:lnSpc>
                          <a:spcPts val="2000"/>
                        </a:lnSpc>
                        <a:spcAft>
                          <a:spcPts val="0"/>
                        </a:spcAft>
                      </a:pPr>
                      <a:r>
                        <a:rPr lang="en-US" sz="2000" kern="0">
                          <a:effectLst/>
                          <a:latin typeface="Arial" panose="020B0604020202020204" pitchFamily="34" charset="0"/>
                          <a:cs typeface="Arial" panose="020B0604020202020204" pitchFamily="34" charset="0"/>
                        </a:rPr>
                        <a:t> </a:t>
                      </a:r>
                      <a:endParaRPr lang="zh-CN" sz="1600" kern="10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000"/>
                        </a:lnSpc>
                        <a:spcAft>
                          <a:spcPts val="0"/>
                        </a:spcAft>
                      </a:pPr>
                      <a:endParaRPr lang="en-US" sz="2000" kern="0" dirty="0">
                        <a:solidFill>
                          <a:srgbClr val="FF0000"/>
                        </a:solidFill>
                        <a:effectLst/>
                        <a:latin typeface="Arial" panose="020B0604020202020204" pitchFamily="34" charset="0"/>
                        <a:cs typeface="Arial" panose="020B0604020202020204" pitchFamily="34" charset="0"/>
                      </a:endParaRPr>
                    </a:p>
                    <a:p>
                      <a:pPr algn="l">
                        <a:lnSpc>
                          <a:spcPts val="2000"/>
                        </a:lnSpc>
                        <a:spcAft>
                          <a:spcPts val="0"/>
                        </a:spcAft>
                      </a:pPr>
                      <a:r>
                        <a:rPr lang="en-US" sz="2000" kern="0" dirty="0">
                          <a:solidFill>
                            <a:srgbClr val="FF0000"/>
                          </a:solidFill>
                          <a:effectLst/>
                          <a:latin typeface="Arial" panose="020B0604020202020204" pitchFamily="34" charset="0"/>
                          <a:cs typeface="Arial" panose="020B0604020202020204" pitchFamily="34" charset="0"/>
                        </a:rPr>
                        <a:t>Explain reasons of change logically (20%)</a:t>
                      </a:r>
                      <a:endParaRPr lang="zh-CN" sz="1600" kern="100" dirty="0">
                        <a:solidFill>
                          <a:srgbClr val="FF0000"/>
                        </a:solidFill>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0"/>
                        </a:spcAft>
                      </a:pPr>
                      <a:r>
                        <a:rPr lang="en-US" sz="2000" kern="0" dirty="0">
                          <a:effectLst/>
                          <a:latin typeface="Arial" panose="020B0604020202020204" pitchFamily="34" charset="0"/>
                          <a:cs typeface="Arial" panose="020B0604020202020204" pitchFamily="34" charset="0"/>
                        </a:rPr>
                        <a:t> </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0"/>
                        </a:spcAft>
                      </a:pPr>
                      <a:r>
                        <a:rPr lang="en-US" sz="2000" kern="0">
                          <a:effectLst/>
                          <a:latin typeface="Arial" panose="020B0604020202020204" pitchFamily="34" charset="0"/>
                          <a:cs typeface="Arial" panose="020B0604020202020204" pitchFamily="34" charset="0"/>
                        </a:rPr>
                        <a:t> </a:t>
                      </a:r>
                      <a:endParaRPr lang="zh-CN" sz="1600" kern="10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38645">
                <a:tc>
                  <a:txBody>
                    <a:bodyPr/>
                    <a:lstStyle/>
                    <a:p>
                      <a:pPr algn="l">
                        <a:lnSpc>
                          <a:spcPts val="2000"/>
                        </a:lnSpc>
                        <a:spcAft>
                          <a:spcPts val="0"/>
                        </a:spcAft>
                      </a:pPr>
                      <a:endParaRPr lang="en-US" sz="2000" kern="0" dirty="0">
                        <a:effectLst/>
                        <a:latin typeface="Arial" panose="020B0604020202020204" pitchFamily="34" charset="0"/>
                        <a:cs typeface="Arial" panose="020B0604020202020204" pitchFamily="34" charset="0"/>
                      </a:endParaRPr>
                    </a:p>
                    <a:p>
                      <a:pPr algn="l">
                        <a:lnSpc>
                          <a:spcPts val="2000"/>
                        </a:lnSpc>
                        <a:spcAft>
                          <a:spcPts val="0"/>
                        </a:spcAft>
                      </a:pPr>
                      <a:r>
                        <a:rPr lang="en-US" sz="2000" kern="0" dirty="0">
                          <a:effectLst/>
                          <a:latin typeface="Arial" panose="020B0604020202020204" pitchFamily="34" charset="0"/>
                          <a:cs typeface="Arial" panose="020B0604020202020204" pitchFamily="34" charset="0"/>
                        </a:rPr>
                        <a:t>Language</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000"/>
                        </a:lnSpc>
                        <a:spcAft>
                          <a:spcPts val="0"/>
                        </a:spcAft>
                      </a:pPr>
                      <a:endParaRPr lang="en-US" sz="2000" kern="0" dirty="0">
                        <a:effectLst/>
                        <a:latin typeface="Arial" panose="020B0604020202020204" pitchFamily="34" charset="0"/>
                        <a:cs typeface="Arial" panose="020B0604020202020204" pitchFamily="34" charset="0"/>
                      </a:endParaRPr>
                    </a:p>
                    <a:p>
                      <a:pPr algn="l">
                        <a:lnSpc>
                          <a:spcPts val="2000"/>
                        </a:lnSpc>
                        <a:spcAft>
                          <a:spcPts val="0"/>
                        </a:spcAft>
                      </a:pPr>
                      <a:r>
                        <a:rPr lang="en-US" sz="2000" kern="0" dirty="0">
                          <a:effectLst/>
                          <a:latin typeface="Arial" panose="020B0604020202020204" pitchFamily="34" charset="0"/>
                          <a:cs typeface="Arial" panose="020B0604020202020204" pitchFamily="34" charset="0"/>
                        </a:rPr>
                        <a:t>Describe feelings from five senses (20%)</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0"/>
                        </a:spcAft>
                      </a:pPr>
                      <a:r>
                        <a:rPr lang="en-US" sz="2000" kern="0">
                          <a:effectLst/>
                          <a:latin typeface="Arial" panose="020B0604020202020204" pitchFamily="34" charset="0"/>
                          <a:cs typeface="Arial" panose="020B0604020202020204" pitchFamily="34" charset="0"/>
                        </a:rPr>
                        <a:t> </a:t>
                      </a:r>
                      <a:endParaRPr lang="zh-CN" sz="1600" kern="10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0"/>
                        </a:spcAft>
                      </a:pPr>
                      <a:r>
                        <a:rPr lang="en-US" sz="2000" kern="0">
                          <a:effectLst/>
                          <a:latin typeface="Arial" panose="020B0604020202020204" pitchFamily="34" charset="0"/>
                          <a:cs typeface="Arial" panose="020B0604020202020204" pitchFamily="34" charset="0"/>
                        </a:rPr>
                        <a:t> </a:t>
                      </a:r>
                      <a:endParaRPr lang="zh-CN" sz="1600" kern="10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07968">
                <a:tc>
                  <a:txBody>
                    <a:bodyPr/>
                    <a:lstStyle/>
                    <a:p>
                      <a:pPr algn="l">
                        <a:lnSpc>
                          <a:spcPts val="2000"/>
                        </a:lnSpc>
                        <a:spcAft>
                          <a:spcPts val="0"/>
                        </a:spcAft>
                      </a:pPr>
                      <a:r>
                        <a:rPr lang="en-US" sz="2000" kern="0" dirty="0">
                          <a:effectLst/>
                          <a:latin typeface="Arial" panose="020B0604020202020204" pitchFamily="34" charset="0"/>
                          <a:cs typeface="Arial" panose="020B0604020202020204" pitchFamily="34" charset="0"/>
                        </a:rPr>
                        <a:t> </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000"/>
                        </a:lnSpc>
                        <a:spcAft>
                          <a:spcPts val="0"/>
                        </a:spcAft>
                      </a:pPr>
                      <a:endParaRPr lang="en-US" sz="2000" kern="0" dirty="0">
                        <a:effectLst/>
                        <a:latin typeface="Arial" panose="020B0604020202020204" pitchFamily="34" charset="0"/>
                        <a:cs typeface="Arial" panose="020B0604020202020204" pitchFamily="34" charset="0"/>
                      </a:endParaRPr>
                    </a:p>
                    <a:p>
                      <a:pPr algn="l">
                        <a:lnSpc>
                          <a:spcPts val="2000"/>
                        </a:lnSpc>
                        <a:spcAft>
                          <a:spcPts val="0"/>
                        </a:spcAft>
                      </a:pPr>
                      <a:r>
                        <a:rPr lang="en-US" sz="2000" kern="0" dirty="0">
                          <a:effectLst/>
                          <a:latin typeface="Arial" panose="020B0604020202020204" pitchFamily="34" charset="0"/>
                          <a:cs typeface="Arial" panose="020B0604020202020204" pitchFamily="34" charset="0"/>
                        </a:rPr>
                        <a:t>Use quotations and paraphrase from experts, literature and doctors (20%)</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0"/>
                        </a:spcAft>
                      </a:pPr>
                      <a:r>
                        <a:rPr lang="en-US" sz="2000" kern="0" dirty="0">
                          <a:effectLst/>
                          <a:latin typeface="Arial" panose="020B0604020202020204" pitchFamily="34" charset="0"/>
                          <a:cs typeface="Arial" panose="020B0604020202020204" pitchFamily="34" charset="0"/>
                        </a:rPr>
                        <a:t> </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0"/>
                        </a:spcAft>
                      </a:pPr>
                      <a:r>
                        <a:rPr lang="en-US" sz="2000" kern="0">
                          <a:effectLst/>
                          <a:latin typeface="Arial" panose="020B0604020202020204" pitchFamily="34" charset="0"/>
                          <a:cs typeface="Arial" panose="020B0604020202020204" pitchFamily="34" charset="0"/>
                        </a:rPr>
                        <a:t> </a:t>
                      </a:r>
                      <a:endParaRPr lang="zh-CN" sz="1600" kern="10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38152">
                <a:tc rowSpan="2">
                  <a:txBody>
                    <a:bodyPr/>
                    <a:lstStyle/>
                    <a:p>
                      <a:pPr algn="l">
                        <a:lnSpc>
                          <a:spcPts val="2000"/>
                        </a:lnSpc>
                        <a:spcAft>
                          <a:spcPts val="0"/>
                        </a:spcAft>
                      </a:pPr>
                      <a:endParaRPr lang="en-US" sz="2000" kern="0" dirty="0">
                        <a:effectLst/>
                        <a:latin typeface="Arial" panose="020B0604020202020204" pitchFamily="34" charset="0"/>
                        <a:cs typeface="Arial" panose="020B0604020202020204" pitchFamily="34" charset="0"/>
                      </a:endParaRPr>
                    </a:p>
                    <a:p>
                      <a:pPr algn="l">
                        <a:lnSpc>
                          <a:spcPts val="2000"/>
                        </a:lnSpc>
                        <a:spcAft>
                          <a:spcPts val="0"/>
                        </a:spcAft>
                      </a:pPr>
                      <a:r>
                        <a:rPr lang="en-US" sz="2000" kern="0" dirty="0">
                          <a:effectLst/>
                          <a:latin typeface="Arial" panose="020B0604020202020204" pitchFamily="34" charset="0"/>
                          <a:cs typeface="Arial" panose="020B0604020202020204" pitchFamily="34" charset="0"/>
                        </a:rPr>
                        <a:t>Ideological Cognition</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000"/>
                        </a:lnSpc>
                        <a:spcAft>
                          <a:spcPts val="0"/>
                        </a:spcAft>
                      </a:pPr>
                      <a:endParaRPr lang="en-US" sz="2000" kern="0" dirty="0">
                        <a:effectLst/>
                        <a:latin typeface="Arial" panose="020B0604020202020204" pitchFamily="34" charset="0"/>
                        <a:cs typeface="Arial" panose="020B0604020202020204" pitchFamily="34" charset="0"/>
                      </a:endParaRPr>
                    </a:p>
                    <a:p>
                      <a:pPr algn="l">
                        <a:lnSpc>
                          <a:spcPts val="2000"/>
                        </a:lnSpc>
                        <a:spcAft>
                          <a:spcPts val="0"/>
                        </a:spcAft>
                      </a:pPr>
                      <a:r>
                        <a:rPr lang="en-US" sz="2000" kern="0" dirty="0">
                          <a:effectLst/>
                          <a:latin typeface="Arial" panose="020B0604020202020204" pitchFamily="34" charset="0"/>
                          <a:cs typeface="Arial" panose="020B0604020202020204" pitchFamily="34" charset="0"/>
                        </a:rPr>
                        <a:t>Reflect on the Dedication of medical workers (10%)</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0"/>
                        </a:spcAft>
                      </a:pPr>
                      <a:r>
                        <a:rPr lang="en-US" sz="2000" kern="0" dirty="0">
                          <a:effectLst/>
                          <a:latin typeface="Arial" panose="020B0604020202020204" pitchFamily="34" charset="0"/>
                          <a:cs typeface="Arial" panose="020B0604020202020204" pitchFamily="34" charset="0"/>
                        </a:rPr>
                        <a:t> </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0"/>
                        </a:spcAft>
                      </a:pPr>
                      <a:r>
                        <a:rPr lang="en-US" sz="2000" kern="0" dirty="0">
                          <a:effectLst/>
                          <a:latin typeface="Arial" panose="020B0604020202020204" pitchFamily="34" charset="0"/>
                          <a:cs typeface="Arial" panose="020B0604020202020204" pitchFamily="34" charset="0"/>
                        </a:rPr>
                        <a:t> </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38152">
                <a:tc vMerge="1">
                  <a:txBody>
                    <a:bodyPr/>
                    <a:lstStyle/>
                    <a:p>
                      <a:endParaRPr lang="zh-CN"/>
                    </a:p>
                  </a:txBody>
                  <a:tcPr/>
                </a:tc>
                <a:tc>
                  <a:txBody>
                    <a:bodyPr/>
                    <a:lstStyle/>
                    <a:p>
                      <a:pPr algn="l">
                        <a:lnSpc>
                          <a:spcPts val="2000"/>
                        </a:lnSpc>
                        <a:spcAft>
                          <a:spcPts val="0"/>
                        </a:spcAft>
                      </a:pPr>
                      <a:endParaRPr lang="en-US" sz="2000" kern="0" dirty="0">
                        <a:effectLst/>
                        <a:latin typeface="Arial" panose="020B0604020202020204" pitchFamily="34" charset="0"/>
                        <a:cs typeface="Arial" panose="020B0604020202020204" pitchFamily="34" charset="0"/>
                      </a:endParaRPr>
                    </a:p>
                    <a:p>
                      <a:pPr algn="l">
                        <a:lnSpc>
                          <a:spcPts val="2000"/>
                        </a:lnSpc>
                        <a:spcAft>
                          <a:spcPts val="0"/>
                        </a:spcAft>
                      </a:pPr>
                      <a:r>
                        <a:rPr lang="en-US" sz="2000" kern="0" dirty="0">
                          <a:effectLst/>
                          <a:latin typeface="Arial" panose="020B0604020202020204" pitchFamily="34" charset="0"/>
                          <a:cs typeface="Arial" panose="020B0604020202020204" pitchFamily="34" charset="0"/>
                        </a:rPr>
                        <a:t>Show scientific attitude towards the public health emergency (10%)</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0"/>
                        </a:spcAft>
                      </a:pPr>
                      <a:r>
                        <a:rPr lang="en-US" sz="2000" kern="0" dirty="0">
                          <a:effectLst/>
                          <a:latin typeface="Arial" panose="020B0604020202020204" pitchFamily="34" charset="0"/>
                          <a:cs typeface="Arial" panose="020B0604020202020204" pitchFamily="34" charset="0"/>
                        </a:rPr>
                        <a:t> </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0"/>
                        </a:spcAft>
                      </a:pPr>
                      <a:r>
                        <a:rPr lang="en-US" sz="2000" kern="0" dirty="0">
                          <a:effectLst/>
                          <a:latin typeface="Arial" panose="020B0604020202020204" pitchFamily="34" charset="0"/>
                          <a:cs typeface="Arial" panose="020B0604020202020204" pitchFamily="34" charset="0"/>
                        </a:rPr>
                        <a:t> </a:t>
                      </a:r>
                      <a:endParaRPr lang="zh-CN" sz="1600" kern="100" dirty="0">
                        <a:effectLst/>
                        <a:latin typeface="Arial" panose="020B0604020202020204" pitchFamily="34" charset="0"/>
                        <a:ea typeface="等线" panose="02010600030101010101"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灯片编号占位符 2"/>
          <p:cNvSpPr>
            <a:spLocks noGrp="1"/>
          </p:cNvSpPr>
          <p:nvPr>
            <p:ph type="sldNum" sz="quarter" idx="12"/>
          </p:nvPr>
        </p:nvSpPr>
        <p:spPr/>
        <p:txBody>
          <a:bodyPr/>
          <a:lstStyle/>
          <a:p>
            <a:fld id="{2180819F-9191-47A6-914E-A9366EC81C8F}" type="slidenum">
              <a:rPr lang="zh-CN" altLang="en-US" smtClean="0"/>
              <a:t>22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p:nvPr/>
        </p:nvSpPr>
        <p:spPr>
          <a:xfrm>
            <a:off x="-108284" y="582737"/>
            <a:ext cx="3465095"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txBox="1"/>
          <p:nvPr/>
        </p:nvSpPr>
        <p:spPr>
          <a:xfrm>
            <a:off x="336884" y="582737"/>
            <a:ext cx="2743200"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Arial" panose="020B0604020202020204" pitchFamily="34" charset="0"/>
                <a:cs typeface="Arial" panose="020B0604020202020204" pitchFamily="34" charset="0"/>
              </a:rPr>
              <a:t>A</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sample</a:t>
            </a:r>
            <a:endParaRPr lang="zh-CN" altLang="en-US" sz="4000" b="1" dirty="0">
              <a:latin typeface="Arial" panose="020B0604020202020204" pitchFamily="34" charset="0"/>
              <a:cs typeface="Arial" panose="020B0604020202020204" pitchFamily="34" charset="0"/>
            </a:endParaRPr>
          </a:p>
        </p:txBody>
      </p:sp>
      <p:sp>
        <p:nvSpPr>
          <p:cNvPr id="3" name="矩形 2"/>
          <p:cNvSpPr/>
          <p:nvPr/>
        </p:nvSpPr>
        <p:spPr>
          <a:xfrm>
            <a:off x="1624263" y="2042700"/>
            <a:ext cx="10107662"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800" dirty="0">
                <a:latin typeface="Arial" panose="020B0604020202020204" pitchFamily="34" charset="0"/>
                <a:ea typeface="等线" panose="02010600030101010101" charset="-122"/>
                <a:cs typeface="Arial" panose="020B0604020202020204" pitchFamily="34" charset="0"/>
              </a:rPr>
              <a:t>“I'd like to show my deep respect to our heroes who fight courageously against COVID-19 in the front line, </a:t>
            </a:r>
            <a:r>
              <a:rPr lang="en-US" altLang="zh-CN" sz="2800" dirty="0">
                <a:solidFill>
                  <a:srgbClr val="FF0000"/>
                </a:solidFill>
                <a:latin typeface="Arial" panose="020B0604020202020204" pitchFamily="34" charset="0"/>
                <a:ea typeface="等线" panose="02010600030101010101" charset="-122"/>
                <a:cs typeface="Arial" panose="020B0604020202020204" pitchFamily="34" charset="0"/>
              </a:rPr>
              <a:t>the medical workers together with other dedicated workers </a:t>
            </a:r>
            <a:r>
              <a:rPr lang="en-US" altLang="zh-CN" sz="2800" dirty="0">
                <a:latin typeface="Arial" panose="020B0604020202020204" pitchFamily="34" charset="0"/>
                <a:ea typeface="等线" panose="02010600030101010101" charset="-122"/>
                <a:cs typeface="Arial" panose="020B0604020202020204" pitchFamily="34" charset="0"/>
              </a:rPr>
              <a:t>who drive away this epidemic and protect our happy life. My attitude changed when I saw this. I realized that I will be, someday, on the front line when similar public health emergencies occur in the future. Panic won't do me any good then; I will try to save lives with nothing but my professionalism, my commitment and my preparedness.”</a:t>
            </a:r>
            <a:r>
              <a:rPr lang="zh-CN" altLang="zh-CN" sz="2800" dirty="0">
                <a:latin typeface="Arial" panose="020B0604020202020204" pitchFamily="34" charset="0"/>
                <a:cs typeface="Arial" panose="020B0604020202020204" pitchFamily="34" charset="0"/>
              </a:rPr>
              <a:t> </a:t>
            </a:r>
            <a:endParaRPr lang="zh-CN" altLang="en-US" sz="2800" dirty="0">
              <a:latin typeface="Arial" panose="020B0604020202020204" pitchFamily="34" charset="0"/>
              <a:cs typeface="Arial" panose="020B0604020202020204" pitchFamily="34" charset="0"/>
            </a:endParaRPr>
          </a:p>
        </p:txBody>
      </p:sp>
      <p:sp>
        <p:nvSpPr>
          <p:cNvPr id="2" name="文本框 1"/>
          <p:cNvSpPr txBox="1"/>
          <p:nvPr/>
        </p:nvSpPr>
        <p:spPr>
          <a:xfrm>
            <a:off x="5040923" y="6081418"/>
            <a:ext cx="2825261" cy="369332"/>
          </a:xfrm>
          <a:prstGeom prst="rect">
            <a:avLst/>
          </a:prstGeom>
          <a:noFill/>
        </p:spPr>
        <p:txBody>
          <a:bodyPr wrap="square" rtlCol="0">
            <a:spAutoFit/>
          </a:bodyPr>
          <a:lstStyle/>
          <a:p>
            <a:r>
              <a:rPr lang="en-US" altLang="zh-CN" i="1" dirty="0"/>
              <a:t>From student A’s draft A</a:t>
            </a:r>
            <a:endParaRPr lang="zh-CN" altLang="en-US" i="1" dirty="0"/>
          </a:p>
        </p:txBody>
      </p:sp>
      <p:sp>
        <p:nvSpPr>
          <p:cNvPr id="4" name="灯片编号占位符 3"/>
          <p:cNvSpPr>
            <a:spLocks noGrp="1"/>
          </p:cNvSpPr>
          <p:nvPr>
            <p:ph type="sldNum" sz="quarter" idx="12"/>
          </p:nvPr>
        </p:nvSpPr>
        <p:spPr/>
        <p:txBody>
          <a:bodyPr/>
          <a:lstStyle/>
          <a:p>
            <a:fld id="{2180819F-9191-47A6-914E-A9366EC81C8F}" type="slidenum">
              <a:rPr lang="zh-CN" altLang="en-US" smtClean="0"/>
              <a:t>23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1815663" y="2574596"/>
            <a:ext cx="9836406" cy="3647599"/>
          </a:xfrm>
          <a:prstGeom prst="roundRect">
            <a:avLst>
              <a:gd name="adj" fmla="val 11231"/>
            </a:avLst>
          </a:prstGeom>
          <a:ln w="63500">
            <a:solidFill>
              <a:schemeClr val="accent1">
                <a:lumMod val="75000"/>
              </a:schemeClr>
            </a:solid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3600" b="1" dirty="0">
                <a:latin typeface="Arial" panose="020B0604020202020204" pitchFamily="34" charset="0"/>
                <a:cs typeface="Arial" panose="020B0604020202020204" pitchFamily="34" charset="0"/>
              </a:rPr>
              <a:t>1. </a:t>
            </a:r>
            <a:r>
              <a:rPr lang="en-US" altLang="zh-CN" sz="3600" b="1" dirty="0">
                <a:solidFill>
                  <a:srgbClr val="C00000"/>
                </a:solidFill>
                <a:latin typeface="Arial" panose="020B0604020202020204" pitchFamily="34" charset="0"/>
                <a:cs typeface="Arial" panose="020B0604020202020204" pitchFamily="34" charset="0"/>
              </a:rPr>
              <a:t> reflect</a:t>
            </a:r>
            <a:r>
              <a:rPr lang="en-US" altLang="zh-CN" sz="3600" dirty="0">
                <a:solidFill>
                  <a:srgbClr val="C00000"/>
                </a:solidFill>
                <a:latin typeface="Arial" panose="020B0604020202020204" pitchFamily="34" charset="0"/>
                <a:cs typeface="Arial" panose="020B0604020202020204" pitchFamily="34" charset="0"/>
              </a:rPr>
              <a:t> </a:t>
            </a:r>
            <a:r>
              <a:rPr lang="en-US" altLang="zh-CN" sz="3600" dirty="0">
                <a:latin typeface="Arial" panose="020B0604020202020204" pitchFamily="34" charset="0"/>
                <a:cs typeface="Arial" panose="020B0604020202020204" pitchFamily="34" charset="0"/>
              </a:rPr>
              <a:t>on the dedication of medical workers;</a:t>
            </a:r>
            <a:r>
              <a:rPr lang="en-US" altLang="zh-CN" sz="3600" b="1" dirty="0">
                <a:latin typeface="Arial" panose="020B0604020202020204" pitchFamily="34" charset="0"/>
                <a:cs typeface="Arial" panose="020B0604020202020204" pitchFamily="34" charset="0"/>
              </a:rPr>
              <a:t> </a:t>
            </a:r>
            <a:endParaRPr lang="zh-CN" altLang="zh-CN" sz="3600" dirty="0">
              <a:latin typeface="Arial" panose="020B0604020202020204" pitchFamily="34" charset="0"/>
              <a:cs typeface="Arial" panose="020B0604020202020204" pitchFamily="34" charset="0"/>
            </a:endParaRPr>
          </a:p>
          <a:p>
            <a:r>
              <a:rPr lang="en-US" altLang="zh-CN" sz="3600" b="1" dirty="0">
                <a:latin typeface="Arial" panose="020B0604020202020204" pitchFamily="34" charset="0"/>
                <a:cs typeface="Arial" panose="020B0604020202020204" pitchFamily="34" charset="0"/>
              </a:rPr>
              <a:t>2.  </a:t>
            </a:r>
            <a:r>
              <a:rPr lang="en-US" altLang="zh-CN" sz="3600" b="1" dirty="0">
                <a:solidFill>
                  <a:srgbClr val="C00000"/>
                </a:solidFill>
                <a:latin typeface="Arial" panose="020B0604020202020204" pitchFamily="34" charset="0"/>
                <a:cs typeface="Arial" panose="020B0604020202020204" pitchFamily="34" charset="0"/>
              </a:rPr>
              <a:t>explain</a:t>
            </a:r>
            <a:r>
              <a:rPr lang="en-US" altLang="zh-CN" sz="3600" b="1" dirty="0">
                <a:latin typeface="Arial" panose="020B0604020202020204" pitchFamily="34" charset="0"/>
                <a:cs typeface="Arial" panose="020B0604020202020204" pitchFamily="34" charset="0"/>
              </a:rPr>
              <a:t> </a:t>
            </a:r>
            <a:r>
              <a:rPr lang="en-US" altLang="zh-CN" sz="3600" dirty="0">
                <a:latin typeface="Arial" panose="020B0604020202020204" pitchFamily="34" charset="0"/>
                <a:cs typeface="Arial" panose="020B0604020202020204" pitchFamily="34" charset="0"/>
              </a:rPr>
              <a:t>reasons for change of attitude logically;</a:t>
            </a:r>
            <a:endParaRPr lang="zh-CN" altLang="zh-CN" sz="3600" dirty="0">
              <a:latin typeface="Arial" panose="020B0604020202020204" pitchFamily="34" charset="0"/>
              <a:cs typeface="Arial" panose="020B0604020202020204" pitchFamily="34" charset="0"/>
            </a:endParaRPr>
          </a:p>
          <a:p>
            <a:r>
              <a:rPr lang="en-US" altLang="zh-CN" sz="3600" b="1" dirty="0">
                <a:latin typeface="Arial" panose="020B0604020202020204" pitchFamily="34" charset="0"/>
                <a:cs typeface="Arial" panose="020B0604020202020204" pitchFamily="34" charset="0"/>
              </a:rPr>
              <a:t>3.  </a:t>
            </a:r>
            <a:r>
              <a:rPr lang="en-US" altLang="zh-CN" sz="3600" b="1" dirty="0">
                <a:solidFill>
                  <a:srgbClr val="C00000"/>
                </a:solidFill>
                <a:latin typeface="Arial" panose="020B0604020202020204" pitchFamily="34" charset="0"/>
                <a:cs typeface="Arial" panose="020B0604020202020204" pitchFamily="34" charset="0"/>
              </a:rPr>
              <a:t>use</a:t>
            </a:r>
            <a:r>
              <a:rPr lang="en-US" altLang="zh-CN" sz="3600" dirty="0">
                <a:solidFill>
                  <a:srgbClr val="C00000"/>
                </a:solidFill>
                <a:latin typeface="Arial" panose="020B0604020202020204" pitchFamily="34" charset="0"/>
                <a:cs typeface="Arial" panose="020B0604020202020204" pitchFamily="34" charset="0"/>
              </a:rPr>
              <a:t> </a:t>
            </a:r>
            <a:r>
              <a:rPr lang="en-US" altLang="zh-CN" sz="3600" dirty="0">
                <a:latin typeface="Arial" panose="020B0604020202020204" pitchFamily="34" charset="0"/>
                <a:cs typeface="Arial" panose="020B0604020202020204" pitchFamily="34" charset="0"/>
              </a:rPr>
              <a:t>citation in explaining to add objectivity.  </a:t>
            </a:r>
            <a:endParaRPr lang="zh-CN" altLang="zh-CN" sz="3600" dirty="0">
              <a:latin typeface="Arial" panose="020B0604020202020204" pitchFamily="34" charset="0"/>
              <a:cs typeface="Arial" panose="020B0604020202020204" pitchFamily="34" charset="0"/>
            </a:endParaRPr>
          </a:p>
        </p:txBody>
      </p:sp>
      <p:sp>
        <p:nvSpPr>
          <p:cNvPr id="10" name="文本框 9"/>
          <p:cNvSpPr txBox="1"/>
          <p:nvPr/>
        </p:nvSpPr>
        <p:spPr>
          <a:xfrm>
            <a:off x="1815664" y="1837378"/>
            <a:ext cx="7064176" cy="523220"/>
          </a:xfrm>
          <a:prstGeom prst="rect">
            <a:avLst/>
          </a:prstGeom>
          <a:noFill/>
          <a:ln>
            <a:noFill/>
          </a:ln>
        </p:spPr>
        <p:txBody>
          <a:bodyPr wrap="square" rtlCol="0">
            <a:spAutoFit/>
          </a:bodyPr>
          <a:lstStyle/>
          <a:p>
            <a:pPr defTabSz="685800"/>
            <a:r>
              <a:rPr lang="en-US" altLang="zh-CN" sz="2800" dirty="0">
                <a:solidFill>
                  <a:prstClr val="black"/>
                </a:solidFill>
                <a:latin typeface="Arial" panose="020B0604020202020204" pitchFamily="34" charset="0"/>
                <a:ea typeface="宋体" panose="02010600030101010101" pitchFamily="2" charset="-122"/>
                <a:cs typeface="Arial" panose="020B0604020202020204" pitchFamily="34" charset="0"/>
              </a:rPr>
              <a:t>After this class, you will be able to</a:t>
            </a:r>
            <a:endParaRPr lang="zh-CN" altLang="en-US" sz="2800" dirty="0" err="1">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5" name="矩形 3"/>
          <p:cNvSpPr/>
          <p:nvPr/>
        </p:nvSpPr>
        <p:spPr>
          <a:xfrm>
            <a:off x="0" y="582737"/>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336884" y="582737"/>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b="1" dirty="0">
                <a:latin typeface="Arial" panose="020B0604020202020204" pitchFamily="34" charset="0"/>
                <a:cs typeface="Arial" panose="020B0604020202020204" pitchFamily="34" charset="0"/>
              </a:rPr>
              <a:t>Teaching</a:t>
            </a:r>
            <a:r>
              <a:rPr kumimoji="1" lang="zh-CN" altLang="en-US" sz="4000" b="1" dirty="0">
                <a:latin typeface="Arial" panose="020B0604020202020204" pitchFamily="34" charset="0"/>
                <a:cs typeface="Arial" panose="020B0604020202020204" pitchFamily="34" charset="0"/>
              </a:rPr>
              <a:t> </a:t>
            </a:r>
            <a:r>
              <a:rPr kumimoji="1" lang="en-US" altLang="zh-CN" sz="4000" b="1" dirty="0">
                <a:latin typeface="Arial" panose="020B0604020202020204" pitchFamily="34" charset="0"/>
                <a:cs typeface="Arial" panose="020B0604020202020204" pitchFamily="34" charset="0"/>
              </a:rPr>
              <a:t>objectives</a:t>
            </a:r>
            <a:endParaRPr kumimoji="1" lang="zh-CN" altLang="en-US" sz="4000" b="1" dirty="0">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p:txBody>
          <a:bodyPr/>
          <a:lstStyle/>
          <a:p>
            <a:fld id="{2180819F-9191-47A6-914E-A9366EC81C8F}" type="slidenum">
              <a:rPr lang="zh-CN" altLang="en-US" smtClean="0"/>
              <a:t>24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284" y="582737"/>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336884" y="582737"/>
            <a:ext cx="5759116" cy="890337"/>
          </a:xfrm>
        </p:spPr>
        <p:txBody>
          <a:bodyPr>
            <a:normAutofit/>
          </a:bodyPr>
          <a:lstStyle/>
          <a:p>
            <a:r>
              <a:rPr kumimoji="1" lang="en-US" altLang="zh-CN" sz="4000" b="1" dirty="0">
                <a:latin typeface="Arial" panose="020B0604020202020204" pitchFamily="34" charset="0"/>
                <a:cs typeface="Arial" panose="020B0604020202020204" pitchFamily="34" charset="0"/>
              </a:rPr>
              <a:t>Teaching</a:t>
            </a:r>
            <a:r>
              <a:rPr kumimoji="1" lang="zh-CN" altLang="en-US" sz="4000" b="1" dirty="0">
                <a:latin typeface="Arial" panose="020B0604020202020204" pitchFamily="34" charset="0"/>
                <a:cs typeface="Arial" panose="020B0604020202020204" pitchFamily="34" charset="0"/>
              </a:rPr>
              <a:t> </a:t>
            </a:r>
            <a:r>
              <a:rPr kumimoji="1" lang="en-US" altLang="zh-CN" sz="4000" b="1" dirty="0">
                <a:latin typeface="Arial" panose="020B0604020202020204" pitchFamily="34" charset="0"/>
                <a:cs typeface="Arial" panose="020B0604020202020204" pitchFamily="34" charset="0"/>
              </a:rPr>
              <a:t>procedures</a:t>
            </a:r>
            <a:endParaRPr kumimoji="1" lang="zh-CN" altLang="en-US" sz="4000" b="1" dirty="0">
              <a:latin typeface="Arial" panose="020B0604020202020204" pitchFamily="34" charset="0"/>
              <a:cs typeface="Arial" panose="020B0604020202020204" pitchFamily="34" charset="0"/>
            </a:endParaRPr>
          </a:p>
        </p:txBody>
      </p:sp>
      <p:sp>
        <p:nvSpPr>
          <p:cNvPr id="3" name="内容占位符 2"/>
          <p:cNvSpPr>
            <a:spLocks noGrp="1"/>
          </p:cNvSpPr>
          <p:nvPr>
            <p:ph idx="4294967295"/>
          </p:nvPr>
        </p:nvSpPr>
        <p:spPr>
          <a:xfrm>
            <a:off x="838200" y="1825625"/>
            <a:ext cx="10515600" cy="4351338"/>
          </a:xfrm>
        </p:spPr>
        <p:txBody>
          <a:bodyPr/>
          <a:lstStyle/>
          <a:p>
            <a:endParaRPr kumimoji="1" lang="en-US" altLang="zh-CN" dirty="0"/>
          </a:p>
          <a:p>
            <a:endParaRPr kumimoji="1" lang="zh-CN" altLang="en-US" dirty="0"/>
          </a:p>
        </p:txBody>
      </p:sp>
      <p:sp>
        <p:nvSpPr>
          <p:cNvPr id="5" name="Rectangle 24"/>
          <p:cNvSpPr>
            <a:spLocks noChangeArrowheads="1"/>
          </p:cNvSpPr>
          <p:nvPr/>
        </p:nvSpPr>
        <p:spPr bwMode="auto">
          <a:xfrm>
            <a:off x="1957483" y="2431835"/>
            <a:ext cx="8277034" cy="2464594"/>
          </a:xfrm>
          <a:prstGeom prst="roundRect">
            <a:avLst>
              <a:gd name="adj" fmla="val 11231"/>
            </a:avLst>
          </a:prstGeom>
          <a:ln w="63500">
            <a:solidFill>
              <a:schemeClr val="accent1">
                <a:lumMod val="75000"/>
              </a:schemeClr>
            </a:solid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3600" b="1" dirty="0">
                <a:latin typeface="Arial" panose="020B0604020202020204" pitchFamily="34" charset="0"/>
                <a:cs typeface="Arial" panose="020B0604020202020204" pitchFamily="34" charset="0"/>
              </a:rPr>
              <a:t>1.</a:t>
            </a:r>
            <a:r>
              <a:rPr lang="en-US" altLang="zh-CN" sz="3600" b="1" dirty="0">
                <a:solidFill>
                  <a:srgbClr val="C00000"/>
                </a:solidFill>
                <a:latin typeface="Arial" panose="020B0604020202020204" pitchFamily="34" charset="0"/>
                <a:cs typeface="Arial" panose="020B0604020202020204" pitchFamily="34" charset="0"/>
              </a:rPr>
              <a:t> Brainstorming</a:t>
            </a:r>
            <a:r>
              <a:rPr lang="en-US" altLang="zh-CN" sz="3600" dirty="0">
                <a:solidFill>
                  <a:srgbClr val="C00000"/>
                </a:solidFill>
                <a:latin typeface="Arial" panose="020B0604020202020204" pitchFamily="34" charset="0"/>
                <a:cs typeface="Arial" panose="020B0604020202020204" pitchFamily="34" charset="0"/>
              </a:rPr>
              <a:t> </a:t>
            </a:r>
            <a:r>
              <a:rPr lang="en-US" altLang="zh-CN" sz="3600" dirty="0">
                <a:latin typeface="Arial" panose="020B0604020202020204" pitchFamily="34" charset="0"/>
                <a:cs typeface="Arial" panose="020B0604020202020204" pitchFamily="34" charset="0"/>
              </a:rPr>
              <a:t>possible reasons for   </a:t>
            </a:r>
          </a:p>
          <a:p>
            <a:r>
              <a:rPr lang="en-US" altLang="zh-CN" sz="3600" dirty="0">
                <a:latin typeface="Arial" panose="020B0604020202020204" pitchFamily="34" charset="0"/>
                <a:cs typeface="Arial" panose="020B0604020202020204" pitchFamily="34" charset="0"/>
              </a:rPr>
              <a:t>    attitude change;</a:t>
            </a:r>
          </a:p>
          <a:p>
            <a:endParaRPr lang="zh-CN" altLang="zh-CN" sz="3600" dirty="0">
              <a:latin typeface="Arial" panose="020B0604020202020204" pitchFamily="34" charset="0"/>
              <a:cs typeface="Arial" panose="020B0604020202020204" pitchFamily="34" charset="0"/>
            </a:endParaRPr>
          </a:p>
          <a:p>
            <a:r>
              <a:rPr lang="en-US" altLang="zh-CN" sz="3600" b="1" dirty="0">
                <a:latin typeface="Arial" panose="020B0604020202020204" pitchFamily="34" charset="0"/>
                <a:cs typeface="Arial" panose="020B0604020202020204" pitchFamily="34" charset="0"/>
              </a:rPr>
              <a:t>2</a:t>
            </a:r>
            <a:r>
              <a:rPr lang="en-US" altLang="zh-CN" sz="3600" dirty="0">
                <a:latin typeface="Arial" panose="020B0604020202020204" pitchFamily="34" charset="0"/>
                <a:cs typeface="Arial" panose="020B0604020202020204" pitchFamily="34" charset="0"/>
              </a:rPr>
              <a:t>. </a:t>
            </a:r>
            <a:r>
              <a:rPr lang="en-US" altLang="zh-CN" sz="3600" b="1" dirty="0">
                <a:solidFill>
                  <a:srgbClr val="C00000"/>
                </a:solidFill>
                <a:latin typeface="Arial" panose="020B0604020202020204" pitchFamily="34" charset="0"/>
                <a:cs typeface="Arial" panose="020B0604020202020204" pitchFamily="34" charset="0"/>
              </a:rPr>
              <a:t>Clarifying</a:t>
            </a:r>
            <a:r>
              <a:rPr lang="en-US" altLang="zh-CN" sz="3600" dirty="0">
                <a:latin typeface="Arial" panose="020B0604020202020204" pitchFamily="34" charset="0"/>
                <a:cs typeface="Arial" panose="020B0604020202020204" pitchFamily="34" charset="0"/>
              </a:rPr>
              <a:t> reasons for the change.</a:t>
            </a:r>
            <a:r>
              <a:rPr lang="en-US" altLang="zh-CN" sz="3600" b="1" dirty="0">
                <a:latin typeface="Arial" panose="020B0604020202020204" pitchFamily="34" charset="0"/>
                <a:cs typeface="Arial" panose="020B0604020202020204" pitchFamily="34" charset="0"/>
              </a:rPr>
              <a:t> </a:t>
            </a:r>
            <a:endParaRPr lang="zh-CN" altLang="zh-CN" sz="3600" dirty="0">
              <a:latin typeface="Arial" panose="020B0604020202020204" pitchFamily="34" charset="0"/>
              <a:cs typeface="Arial" panose="020B0604020202020204" pitchFamily="34" charset="0"/>
            </a:endParaRPr>
          </a:p>
        </p:txBody>
      </p:sp>
      <p:sp>
        <p:nvSpPr>
          <p:cNvPr id="6" name="灯片编号占位符 5"/>
          <p:cNvSpPr>
            <a:spLocks noGrp="1"/>
          </p:cNvSpPr>
          <p:nvPr>
            <p:ph type="sldNum" sz="quarter" idx="12"/>
          </p:nvPr>
        </p:nvSpPr>
        <p:spPr/>
        <p:txBody>
          <a:bodyPr/>
          <a:lstStyle/>
          <a:p>
            <a:fld id="{2180819F-9191-47A6-914E-A9366EC81C8F}" type="slidenum">
              <a:rPr lang="zh-CN" altLang="en-US" smtClean="0"/>
              <a:t>25</a:t>
            </a:fld>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285" y="582737"/>
            <a:ext cx="10515599"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336884" y="582737"/>
            <a:ext cx="9601200" cy="890337"/>
          </a:xfrm>
        </p:spPr>
        <p:txBody>
          <a:bodyPr>
            <a:normAutofit/>
          </a:bodyPr>
          <a:lstStyle/>
          <a:p>
            <a:r>
              <a:rPr lang="en-US" altLang="zh-CN" sz="4000" b="1" dirty="0">
                <a:latin typeface="Arial" panose="020B0604020202020204" pitchFamily="34" charset="0"/>
                <a:cs typeface="Arial" panose="020B0604020202020204" pitchFamily="34" charset="0"/>
              </a:rPr>
              <a:t>Brainstorming:</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Devotion</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of</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doctors</a:t>
            </a:r>
            <a:endParaRPr lang="zh-CN" altLang="en-US" sz="4000" b="1" dirty="0">
              <a:latin typeface="Arial" panose="020B0604020202020204" pitchFamily="34" charset="0"/>
              <a:cs typeface="Arial" panose="020B0604020202020204" pitchFamily="34" charset="0"/>
            </a:endParaRPr>
          </a:p>
        </p:txBody>
      </p:sp>
      <p:sp>
        <p:nvSpPr>
          <p:cNvPr id="3" name="内容占位符 2"/>
          <p:cNvSpPr>
            <a:spLocks noGrp="1"/>
          </p:cNvSpPr>
          <p:nvPr>
            <p:ph idx="4294967295"/>
          </p:nvPr>
        </p:nvSpPr>
        <p:spPr>
          <a:xfrm>
            <a:off x="336883" y="1782531"/>
            <a:ext cx="10545975" cy="3879254"/>
          </a:xfrm>
        </p:spPr>
        <p:txBody>
          <a:bodyPr>
            <a:normAutofit/>
          </a:bodyPr>
          <a:lstStyle/>
          <a:p>
            <a:pPr marL="0" indent="0">
              <a:buNone/>
            </a:pPr>
            <a:r>
              <a:rPr lang="en-US" altLang="zh-CN" sz="4000" b="1" dirty="0">
                <a:latin typeface="Arial" panose="020B0604020202020204" pitchFamily="34" charset="0"/>
                <a:cs typeface="Arial" panose="020B0604020202020204" pitchFamily="34" charset="0"/>
              </a:rPr>
              <a:t>“</a:t>
            </a:r>
            <a:r>
              <a:rPr lang="en-US" altLang="zh-CN" b="1" dirty="0">
                <a:latin typeface="Arial" panose="020B0604020202020204" pitchFamily="34" charset="0"/>
                <a:cs typeface="Arial" panose="020B0604020202020204" pitchFamily="34" charset="0"/>
              </a:rPr>
              <a:t>To cure sometimes, to relieve often, and to comfort always.</a:t>
            </a:r>
            <a:r>
              <a:rPr lang="en-US" altLang="zh-CN" sz="4000" b="1" dirty="0">
                <a:latin typeface="Arial" panose="020B0604020202020204" pitchFamily="34" charset="0"/>
                <a:cs typeface="Arial" panose="020B0604020202020204" pitchFamily="34" charset="0"/>
              </a:rPr>
              <a:t>”</a:t>
            </a:r>
          </a:p>
          <a:p>
            <a:pPr marL="0" indent="0">
              <a:buNone/>
            </a:pPr>
            <a:endParaRPr lang="en-US" altLang="zh-CN" b="1" dirty="0">
              <a:latin typeface="Arial" panose="020B0604020202020204" pitchFamily="34" charset="0"/>
              <a:cs typeface="Arial" panose="020B0604020202020204" pitchFamily="34" charset="0"/>
            </a:endParaRPr>
          </a:p>
          <a:p>
            <a:pPr marL="0" indent="0">
              <a:buNone/>
            </a:pPr>
            <a:r>
              <a:rPr lang="en-US" altLang="zh-CN" b="1" dirty="0">
                <a:latin typeface="Arial" panose="020B0604020202020204" pitchFamily="34" charset="0"/>
                <a:cs typeface="Arial" panose="020B0604020202020204" pitchFamily="34" charset="0"/>
              </a:rPr>
              <a:t>“People call us heroes, but we were just doing our job.”</a:t>
            </a:r>
          </a:p>
          <a:p>
            <a:pPr marL="0" indent="0">
              <a:buNone/>
            </a:pPr>
            <a:endParaRPr lang="en-US" altLang="zh-CN" sz="4000" b="1" dirty="0">
              <a:latin typeface="Arial" panose="020B0604020202020204" pitchFamily="34" charset="0"/>
              <a:cs typeface="Arial" panose="020B0604020202020204" pitchFamily="34" charset="0"/>
            </a:endParaRPr>
          </a:p>
          <a:p>
            <a:pPr marL="0" indent="0">
              <a:buNone/>
            </a:pPr>
            <a:r>
              <a:rPr lang="en-US" altLang="zh-CN" sz="4000" b="1" dirty="0">
                <a:latin typeface="Arial" panose="020B0604020202020204" pitchFamily="34" charset="0"/>
                <a:cs typeface="Arial" panose="020B0604020202020204" pitchFamily="34" charset="0"/>
              </a:rPr>
              <a:t>“</a:t>
            </a:r>
            <a:r>
              <a:rPr lang="en-US" altLang="zh-CN" b="1" dirty="0">
                <a:latin typeface="Arial" panose="020B0604020202020204" pitchFamily="34" charset="0"/>
                <a:cs typeface="Arial" panose="020B0604020202020204" pitchFamily="34" charset="0"/>
              </a:rPr>
              <a:t>We also feel fear, but when we put on the white robe, we feel the courage.</a:t>
            </a:r>
            <a:r>
              <a:rPr lang="en-US" altLang="zh-CN" sz="4000" b="1" dirty="0">
                <a:latin typeface="Arial" panose="020B0604020202020204" pitchFamily="34" charset="0"/>
                <a:cs typeface="Arial" panose="020B0604020202020204" pitchFamily="34" charset="0"/>
              </a:rPr>
              <a:t>”</a:t>
            </a:r>
            <a:r>
              <a:rPr lang="zh-CN" altLang="zh-CN" sz="4000" b="1" dirty="0">
                <a:latin typeface="Arial" panose="020B0604020202020204" pitchFamily="34" charset="0"/>
                <a:cs typeface="Arial" panose="020B0604020202020204" pitchFamily="34" charset="0"/>
              </a:rPr>
              <a:t> </a:t>
            </a:r>
            <a:endParaRPr lang="en-US" altLang="zh-CN" sz="4000" b="1" dirty="0">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7314" y="4358018"/>
            <a:ext cx="1784686" cy="2499982"/>
          </a:xfrm>
          <a:prstGeom prst="rect">
            <a:avLst/>
          </a:prstGeom>
        </p:spPr>
      </p:pic>
      <p:sp>
        <p:nvSpPr>
          <p:cNvPr id="5" name="灯片编号占位符 4"/>
          <p:cNvSpPr>
            <a:spLocks noGrp="1"/>
          </p:cNvSpPr>
          <p:nvPr>
            <p:ph type="sldNum" sz="quarter" idx="12"/>
          </p:nvPr>
        </p:nvSpPr>
        <p:spPr/>
        <p:txBody>
          <a:bodyPr/>
          <a:lstStyle/>
          <a:p>
            <a:fld id="{2180819F-9191-47A6-914E-A9366EC81C8F}" type="slidenum">
              <a:rPr lang="zh-CN" altLang="en-US" smtClean="0"/>
              <a:t>26</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285" y="582737"/>
            <a:ext cx="10691120"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336883" y="582737"/>
            <a:ext cx="10245952" cy="890337"/>
          </a:xfrm>
        </p:spPr>
        <p:txBody>
          <a:bodyPr>
            <a:noAutofit/>
          </a:bodyPr>
          <a:lstStyle/>
          <a:p>
            <a:r>
              <a:rPr lang="en-US" altLang="zh-CN" sz="4000" b="1" dirty="0">
                <a:latin typeface="Arial" panose="020B0604020202020204" pitchFamily="34" charset="0"/>
                <a:cs typeface="Arial" panose="020B0604020202020204" pitchFamily="34" charset="0"/>
              </a:rPr>
              <a:t>Brainstorming:</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Government’s</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response</a:t>
            </a:r>
            <a:endParaRPr lang="zh-CN" altLang="en-US" sz="4000" b="1" dirty="0">
              <a:latin typeface="Arial" panose="020B0604020202020204" pitchFamily="34" charset="0"/>
              <a:cs typeface="Arial" panose="020B0604020202020204" pitchFamily="34" charset="0"/>
            </a:endParaRPr>
          </a:p>
        </p:txBody>
      </p:sp>
      <p:sp>
        <p:nvSpPr>
          <p:cNvPr id="3" name="内容占位符 2"/>
          <p:cNvSpPr>
            <a:spLocks noGrp="1"/>
          </p:cNvSpPr>
          <p:nvPr>
            <p:ph idx="4294967295"/>
          </p:nvPr>
        </p:nvSpPr>
        <p:spPr>
          <a:xfrm>
            <a:off x="810017" y="2041164"/>
            <a:ext cx="9974523" cy="2786568"/>
          </a:xfrm>
        </p:spPr>
        <p:txBody>
          <a:bodyPr>
            <a:normAutofit/>
          </a:bodyPr>
          <a:lstStyle/>
          <a:p>
            <a:pPr marL="0" indent="0">
              <a:buNone/>
            </a:pPr>
            <a:r>
              <a:rPr lang="en-US" altLang="zh-CN" b="1" dirty="0">
                <a:latin typeface="Arial" panose="020B0604020202020204" pitchFamily="34" charset="0"/>
                <a:cs typeface="Arial" panose="020B0604020202020204" pitchFamily="34" charset="0"/>
              </a:rPr>
              <a:t>"Life is of paramount importance. This is a price we must</a:t>
            </a:r>
          </a:p>
          <a:p>
            <a:pPr marL="0" indent="0">
              <a:buNone/>
            </a:pPr>
            <a:r>
              <a:rPr lang="en-US" altLang="zh-CN" b="1" dirty="0">
                <a:latin typeface="Arial" panose="020B0604020202020204" pitchFamily="34" charset="0"/>
                <a:cs typeface="Arial" panose="020B0604020202020204" pitchFamily="34" charset="0"/>
              </a:rPr>
              <a:t>pay, at any cost."</a:t>
            </a:r>
            <a:endParaRPr lang="en-US" altLang="zh-CN"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372" y="3653461"/>
            <a:ext cx="4306780" cy="2348541"/>
          </a:xfrm>
          <a:prstGeom prst="rect">
            <a:avLst/>
          </a:prstGeom>
        </p:spPr>
      </p:pic>
      <p:sp>
        <p:nvSpPr>
          <p:cNvPr id="5" name="灯片编号占位符 4"/>
          <p:cNvSpPr>
            <a:spLocks noGrp="1"/>
          </p:cNvSpPr>
          <p:nvPr>
            <p:ph type="sldNum" sz="quarter" idx="12"/>
          </p:nvPr>
        </p:nvSpPr>
        <p:spPr/>
        <p:txBody>
          <a:bodyPr/>
          <a:lstStyle/>
          <a:p>
            <a:fld id="{2180819F-9191-47A6-914E-A9366EC81C8F}" type="slidenum">
              <a:rPr lang="zh-CN" altLang="en-US" smtClean="0"/>
              <a:t>27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p:cNvSpPr/>
          <p:nvPr/>
        </p:nvSpPr>
        <p:spPr>
          <a:xfrm>
            <a:off x="-108284" y="582737"/>
            <a:ext cx="9077200"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336883" y="582737"/>
            <a:ext cx="8632033" cy="890337"/>
          </a:xfrm>
        </p:spPr>
        <p:txBody>
          <a:bodyPr>
            <a:noAutofit/>
          </a:bodyPr>
          <a:lstStyle/>
          <a:p>
            <a:r>
              <a:rPr lang="en-US" altLang="zh-CN" sz="4000" b="1" dirty="0">
                <a:latin typeface="Arial" panose="020B0604020202020204" pitchFamily="34" charset="0"/>
                <a:cs typeface="Arial" panose="020B0604020202020204" pitchFamily="34" charset="0"/>
              </a:rPr>
              <a:t>Brainstorming:</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Power</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of</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science</a:t>
            </a:r>
            <a:endParaRPr lang="zh-CN" altLang="en-US" sz="4000" b="1" dirty="0">
              <a:latin typeface="Arial" panose="020B0604020202020204" pitchFamily="34" charset="0"/>
              <a:cs typeface="Arial" panose="020B0604020202020204" pitchFamily="34" charset="0"/>
            </a:endParaRPr>
          </a:p>
        </p:txBody>
      </p:sp>
      <p:sp>
        <p:nvSpPr>
          <p:cNvPr id="3" name="内容占位符 2"/>
          <p:cNvSpPr>
            <a:spLocks noGrp="1"/>
          </p:cNvSpPr>
          <p:nvPr>
            <p:ph idx="4294967295"/>
          </p:nvPr>
        </p:nvSpPr>
        <p:spPr>
          <a:xfrm>
            <a:off x="607273" y="2851589"/>
            <a:ext cx="2688771" cy="535738"/>
          </a:xfrm>
        </p:spPr>
        <p:txBody>
          <a:bodyPr>
            <a:normAutofit/>
          </a:bodyPr>
          <a:lstStyle/>
          <a:p>
            <a:pPr marL="0" indent="0">
              <a:buNone/>
            </a:pPr>
            <a:r>
              <a:rPr lang="en-US" altLang="zh-CN" b="1" dirty="0">
                <a:latin typeface="Arial" panose="020B0604020202020204" pitchFamily="34" charset="0"/>
                <a:cs typeface="Arial" panose="020B0604020202020204" pitchFamily="34" charset="0"/>
              </a:rPr>
              <a:t>Symptoms</a:t>
            </a:r>
          </a:p>
        </p:txBody>
      </p:sp>
      <p:sp>
        <p:nvSpPr>
          <p:cNvPr id="9" name="内容占位符 2"/>
          <p:cNvSpPr txBox="1"/>
          <p:nvPr/>
        </p:nvSpPr>
        <p:spPr>
          <a:xfrm>
            <a:off x="4097228" y="2298318"/>
            <a:ext cx="3879765" cy="535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1" dirty="0">
                <a:latin typeface="Arial" panose="020B0604020202020204" pitchFamily="34" charset="0"/>
                <a:cs typeface="Arial" panose="020B0604020202020204" pitchFamily="34" charset="0"/>
              </a:rPr>
              <a:t>fever and cough</a:t>
            </a:r>
          </a:p>
        </p:txBody>
      </p:sp>
      <p:sp>
        <p:nvSpPr>
          <p:cNvPr id="10" name="内容占位符 2"/>
          <p:cNvSpPr txBox="1"/>
          <p:nvPr/>
        </p:nvSpPr>
        <p:spPr>
          <a:xfrm>
            <a:off x="4097228" y="2815832"/>
            <a:ext cx="5165954" cy="512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1" dirty="0">
                <a:latin typeface="Arial" panose="020B0604020202020204" pitchFamily="34" charset="0"/>
                <a:cs typeface="Arial" panose="020B0604020202020204" pitchFamily="34" charset="0"/>
              </a:rPr>
              <a:t>median incubation period</a:t>
            </a:r>
          </a:p>
        </p:txBody>
      </p:sp>
      <p:sp>
        <p:nvSpPr>
          <p:cNvPr id="12" name="内容占位符 2"/>
          <p:cNvSpPr txBox="1"/>
          <p:nvPr/>
        </p:nvSpPr>
        <p:spPr>
          <a:xfrm>
            <a:off x="4097228" y="3387327"/>
            <a:ext cx="4894648" cy="535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1" dirty="0" err="1">
                <a:latin typeface="Arial" panose="020B0604020202020204" pitchFamily="34" charset="0"/>
                <a:cs typeface="Arial" panose="020B0604020202020204" pitchFamily="34" charset="0"/>
              </a:rPr>
              <a:t>lymphocytopenia</a:t>
            </a:r>
            <a:endParaRPr lang="en-US" altLang="zh-CN" b="1" dirty="0">
              <a:latin typeface="Arial" panose="020B0604020202020204" pitchFamily="34" charset="0"/>
              <a:cs typeface="Arial" panose="020B0604020202020204" pitchFamily="34" charset="0"/>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963" y="1895688"/>
            <a:ext cx="3282110" cy="3847242"/>
          </a:xfrm>
          <a:prstGeom prst="rect">
            <a:avLst/>
          </a:prstGeom>
        </p:spPr>
      </p:pic>
      <p:sp>
        <p:nvSpPr>
          <p:cNvPr id="21" name="右箭头 20"/>
          <p:cNvSpPr/>
          <p:nvPr/>
        </p:nvSpPr>
        <p:spPr>
          <a:xfrm>
            <a:off x="2940512" y="2907873"/>
            <a:ext cx="941294" cy="383525"/>
          </a:xfrm>
          <a:prstGeom prst="rightArrow">
            <a:avLst>
              <a:gd name="adj1" fmla="val 5701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07273" y="4345679"/>
            <a:ext cx="10436388" cy="954107"/>
          </a:xfrm>
          <a:prstGeom prst="rect">
            <a:avLst/>
          </a:prstGeom>
        </p:spPr>
        <p:txBody>
          <a:bodyPr wrap="square">
            <a:spAutoFit/>
          </a:bodyPr>
          <a:lstStyle/>
          <a:p>
            <a:r>
              <a:rPr lang="en-US" altLang="zh-CN" sz="2800" b="1" dirty="0">
                <a:latin typeface="Arial" panose="020B0604020202020204" pitchFamily="34" charset="0"/>
                <a:cs typeface="Arial" panose="020B0604020202020204" pitchFamily="34" charset="0"/>
              </a:rPr>
              <a:t>‘the strongest weapon to fight against diseases </a:t>
            </a:r>
          </a:p>
          <a:p>
            <a:r>
              <a:rPr lang="zh-CN" altLang="en-US" sz="2800" b="1" dirty="0">
                <a:latin typeface="Arial" panose="020B0604020202020204" pitchFamily="34" charset="0"/>
                <a:cs typeface="Arial" panose="020B0604020202020204" pitchFamily="34" charset="0"/>
              </a:rPr>
              <a:t>                                </a:t>
            </a:r>
            <a:r>
              <a:rPr lang="en-US" altLang="zh-CN" sz="2800" b="1" dirty="0">
                <a:latin typeface="Arial" panose="020B0604020202020204" pitchFamily="34" charset="0"/>
                <a:cs typeface="Arial" panose="020B0604020202020204" pitchFamily="34" charset="0"/>
              </a:rPr>
              <a:t>is science”</a:t>
            </a:r>
            <a:endParaRPr lang="zh-CN" altLang="en-US" sz="2800" b="1" dirty="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2"/>
          </p:nvPr>
        </p:nvSpPr>
        <p:spPr/>
        <p:txBody>
          <a:bodyPr/>
          <a:lstStyle/>
          <a:p>
            <a:fld id="{2180819F-9191-47A6-914E-A9366EC81C8F}" type="slidenum">
              <a:rPr lang="zh-CN" altLang="en-US" smtClean="0"/>
              <a:t>28</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2" grpId="0"/>
      <p:bldP spid="21"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p:cNvSpPr/>
          <p:nvPr/>
        </p:nvSpPr>
        <p:spPr>
          <a:xfrm>
            <a:off x="-108285" y="582737"/>
            <a:ext cx="8674061"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
          <p:cNvSpPr txBox="1"/>
          <p:nvPr/>
        </p:nvSpPr>
        <p:spPr>
          <a:xfrm>
            <a:off x="336884" y="582737"/>
            <a:ext cx="7892716" cy="890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Arial" panose="020B0604020202020204" pitchFamily="34" charset="0"/>
                <a:cs typeface="Arial" panose="020B0604020202020204" pitchFamily="34" charset="0"/>
              </a:rPr>
              <a:t>Mind</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map:</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Reasons</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for</a:t>
            </a:r>
            <a:r>
              <a:rPr lang="zh-CN" altLang="en-US" sz="4000"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change</a:t>
            </a:r>
            <a:endParaRPr lang="zh-CN" altLang="en-US" sz="4000" b="1" dirty="0">
              <a:latin typeface="Arial" panose="020B0604020202020204" pitchFamily="34" charset="0"/>
              <a:cs typeface="Arial" panose="020B0604020202020204" pitchFamily="34" charset="0"/>
            </a:endParaRPr>
          </a:p>
        </p:txBody>
      </p:sp>
      <p:pic>
        <p:nvPicPr>
          <p:cNvPr id="5" name="图片 4"/>
          <p:cNvPicPr/>
          <p:nvPr/>
        </p:nvPicPr>
        <p:blipFill rotWithShape="1">
          <a:blip r:embed="rId3">
            <a:extLst>
              <a:ext uri="{28A0092B-C50C-407E-A947-70E740481C1C}">
                <a14:useLocalDpi xmlns:a14="http://schemas.microsoft.com/office/drawing/2010/main" val="0"/>
              </a:ext>
            </a:extLst>
          </a:blip>
          <a:srcRect t="9409" b="3398"/>
          <a:stretch>
            <a:fillRect/>
          </a:stretch>
        </p:blipFill>
        <p:spPr>
          <a:xfrm>
            <a:off x="1726078" y="2218763"/>
            <a:ext cx="9609793" cy="3388660"/>
          </a:xfrm>
          <a:prstGeom prst="rect">
            <a:avLst/>
          </a:prstGeom>
        </p:spPr>
      </p:pic>
      <p:sp>
        <p:nvSpPr>
          <p:cNvPr id="2" name="灯片编号占位符 1"/>
          <p:cNvSpPr>
            <a:spLocks noGrp="1"/>
          </p:cNvSpPr>
          <p:nvPr>
            <p:ph type="sldNum" sz="quarter" idx="12"/>
          </p:nvPr>
        </p:nvSpPr>
        <p:spPr/>
        <p:txBody>
          <a:bodyPr/>
          <a:lstStyle/>
          <a:p>
            <a:fld id="{2180819F-9191-47A6-914E-A9366EC81C8F}" type="slidenum">
              <a:rPr lang="zh-CN" altLang="en-US" smtClean="0"/>
              <a:t>29</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1746246" y="1730498"/>
            <a:ext cx="10108870" cy="2267426"/>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571500" indent="-571500" defTabSz="685800">
              <a:buFont typeface="Wingdings" panose="05000000000000000000" pitchFamily="2" charset="2"/>
              <a:buChar char="Ø"/>
              <a:defRPr/>
            </a:pP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Students</a:t>
            </a:r>
          </a:p>
          <a:p>
            <a:pPr marL="571500" indent="-571500" defTabSz="685800">
              <a:buFont typeface="Wingdings" panose="05000000000000000000" pitchFamily="2" charset="2"/>
              <a:buChar char="Ø"/>
              <a:defRPr/>
            </a:pP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Text </a:t>
            </a:r>
          </a:p>
          <a:p>
            <a:pPr defTabSz="685800">
              <a:defRPr/>
            </a:pPr>
            <a:endParaRPr lang="en-US" altLang="zh-CN" sz="4400" b="1" dirty="0">
              <a:solidFill>
                <a:srgbClr val="002060"/>
              </a:solidFill>
              <a:latin typeface="Arial" panose="020B0604020202020204" pitchFamily="34" charset="0"/>
              <a:ea typeface="宋体" panose="02010600030101010101" pitchFamily="2" charset="-122"/>
              <a:cs typeface="Arial" panose="020B0604020202020204" pitchFamily="34" charset="0"/>
            </a:endParaRPr>
          </a:p>
        </p:txBody>
      </p:sp>
      <p:sp>
        <p:nvSpPr>
          <p:cNvPr id="5" name="矩形 3"/>
          <p:cNvSpPr/>
          <p:nvPr/>
        </p:nvSpPr>
        <p:spPr>
          <a:xfrm>
            <a:off x="0" y="794441"/>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336884" y="794441"/>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b="1" dirty="0">
                <a:latin typeface="Arial" panose="020B0604020202020204" pitchFamily="34" charset="0"/>
                <a:cs typeface="Arial" panose="020B0604020202020204" pitchFamily="34" charset="0"/>
              </a:rPr>
              <a:t>Teaching</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Context</a:t>
            </a:r>
            <a:endParaRPr kumimoji="1" lang="zh-CN" alt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62777" y="5342072"/>
            <a:ext cx="301282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Quote</a:t>
            </a:r>
            <a:endParaRPr lang="zh-CN" altLang="en-US" sz="3600" b="1" dirty="0">
              <a:solidFill>
                <a:srgbClr val="002060"/>
              </a:solidFill>
              <a:latin typeface="Arial" panose="020B0604020202020204" pitchFamily="34" charset="0"/>
              <a:cs typeface="Arial" panose="020B0604020202020204" pitchFamily="34" charset="0"/>
            </a:endParaRPr>
          </a:p>
        </p:txBody>
      </p:sp>
      <p:sp>
        <p:nvSpPr>
          <p:cNvPr id="5" name="文本框 4"/>
          <p:cNvSpPr txBox="1"/>
          <p:nvPr/>
        </p:nvSpPr>
        <p:spPr>
          <a:xfrm>
            <a:off x="6831469" y="5342071"/>
            <a:ext cx="3012829"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Paraphrase</a:t>
            </a:r>
            <a:endParaRPr lang="zh-CN" altLang="en-US" sz="3600" b="1" dirty="0">
              <a:solidFill>
                <a:srgbClr val="002060"/>
              </a:solidFill>
              <a:latin typeface="Arial" panose="020B0604020202020204" pitchFamily="34" charset="0"/>
              <a:cs typeface="Arial" panose="020B0604020202020204" pitchFamily="34" charset="0"/>
            </a:endParaRPr>
          </a:p>
        </p:txBody>
      </p:sp>
      <p:cxnSp>
        <p:nvCxnSpPr>
          <p:cNvPr id="18" name="直接箭头连接符 17"/>
          <p:cNvCxnSpPr/>
          <p:nvPr/>
        </p:nvCxnSpPr>
        <p:spPr>
          <a:xfrm flipH="1">
            <a:off x="3250777" y="3683661"/>
            <a:ext cx="1768507" cy="165840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6617363" y="3683662"/>
            <a:ext cx="1959428" cy="165840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矩形 3"/>
          <p:cNvSpPr/>
          <p:nvPr/>
        </p:nvSpPr>
        <p:spPr>
          <a:xfrm>
            <a:off x="-108284" y="582737"/>
            <a:ext cx="8446168"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p:nvPr/>
        </p:nvSpPr>
        <p:spPr>
          <a:xfrm>
            <a:off x="336884" y="582737"/>
            <a:ext cx="7555832" cy="8903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b="1" dirty="0">
                <a:latin typeface="Arial" panose="020B0604020202020204" pitchFamily="34" charset="0"/>
                <a:cs typeface="Arial" panose="020B0604020202020204" pitchFamily="34" charset="0"/>
              </a:rPr>
              <a:t>Using</a:t>
            </a:r>
            <a:r>
              <a:rPr kumimoji="1" lang="zh-CN" altLang="en-US" sz="4000" b="1" dirty="0">
                <a:latin typeface="Arial" panose="020B0604020202020204" pitchFamily="34" charset="0"/>
                <a:cs typeface="Arial" panose="020B0604020202020204" pitchFamily="34" charset="0"/>
              </a:rPr>
              <a:t> </a:t>
            </a:r>
            <a:r>
              <a:rPr kumimoji="1" lang="en-US" altLang="zh-CN" sz="4000" b="1" dirty="0">
                <a:latin typeface="Arial" panose="020B0604020202020204" pitchFamily="34" charset="0"/>
                <a:cs typeface="Arial" panose="020B0604020202020204" pitchFamily="34" charset="0"/>
              </a:rPr>
              <a:t>sources</a:t>
            </a:r>
            <a:endParaRPr lang="zh-CN" altLang="en-US" sz="4000" b="1" dirty="0">
              <a:latin typeface="Arial" panose="020B0604020202020204" pitchFamily="34" charset="0"/>
              <a:cs typeface="Arial" panose="020B0604020202020204" pitchFamily="34" charset="0"/>
            </a:endParaRPr>
          </a:p>
        </p:txBody>
      </p:sp>
      <p:sp>
        <p:nvSpPr>
          <p:cNvPr id="10" name="内容占位符 9"/>
          <p:cNvSpPr txBox="1">
            <a:spLocks noGrp="1"/>
          </p:cNvSpPr>
          <p:nvPr>
            <p:ph idx="4294967295"/>
          </p:nvPr>
        </p:nvSpPr>
        <p:spPr>
          <a:xfrm>
            <a:off x="2571749" y="2054098"/>
            <a:ext cx="6391275" cy="21410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indent="0" algn="ctr">
              <a:buNone/>
            </a:pPr>
            <a:r>
              <a:rPr lang="en-US" altLang="zh-CN" sz="3200" b="1" dirty="0">
                <a:solidFill>
                  <a:srgbClr val="002060"/>
                </a:solidFill>
                <a:latin typeface="Arial" panose="020B0604020202020204" pitchFamily="34" charset="0"/>
                <a:cs typeface="Arial" panose="020B0604020202020204" pitchFamily="34" charset="0"/>
              </a:rPr>
              <a:t>Citation:</a:t>
            </a:r>
          </a:p>
          <a:p>
            <a:pPr marL="0" indent="0" algn="ctr">
              <a:lnSpc>
                <a:spcPct val="150000"/>
              </a:lnSpc>
              <a:buNone/>
            </a:pPr>
            <a:r>
              <a:rPr lang="en-US" altLang="zh-CN" sz="3200" b="1" dirty="0">
                <a:solidFill>
                  <a:srgbClr val="002060"/>
                </a:solidFill>
                <a:latin typeface="Arial" panose="020B0604020202020204" pitchFamily="34" charset="0"/>
                <a:cs typeface="Arial" panose="020B0604020202020204" pitchFamily="34" charset="0"/>
              </a:rPr>
              <a:t>making writing more                        objective and convincing</a:t>
            </a:r>
            <a:endParaRPr lang="zh-CN" altLang="en-US" sz="3200" b="1" dirty="0">
              <a:solidFill>
                <a:srgbClr val="002060"/>
              </a:solidFill>
              <a:latin typeface="Arial" panose="020B0604020202020204" pitchFamily="34" charset="0"/>
              <a:cs typeface="Arial" panose="020B0604020202020204" pitchFamily="34" charset="0"/>
            </a:endParaRPr>
          </a:p>
        </p:txBody>
      </p:sp>
      <p:sp>
        <p:nvSpPr>
          <p:cNvPr id="3" name="灯片编号占位符 2"/>
          <p:cNvSpPr>
            <a:spLocks noGrp="1"/>
          </p:cNvSpPr>
          <p:nvPr>
            <p:ph type="sldNum" sz="quarter" idx="12"/>
          </p:nvPr>
        </p:nvSpPr>
        <p:spPr/>
        <p:txBody>
          <a:bodyPr/>
          <a:lstStyle/>
          <a:p>
            <a:fld id="{2180819F-9191-47A6-914E-A9366EC81C8F}" type="slidenum">
              <a:rPr lang="zh-CN" altLang="en-US" smtClean="0"/>
              <a:t>30</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285" y="582737"/>
            <a:ext cx="8422105"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336884" y="582737"/>
            <a:ext cx="7303169" cy="890337"/>
          </a:xfrm>
        </p:spPr>
        <p:txBody>
          <a:bodyPr>
            <a:normAutofit/>
          </a:bodyPr>
          <a:lstStyle/>
          <a:p>
            <a:r>
              <a:rPr kumimoji="1" lang="en-US" altLang="zh-CN" sz="4000" b="1" dirty="0">
                <a:latin typeface="Arial" panose="020B0604020202020204" pitchFamily="34" charset="0"/>
                <a:cs typeface="Arial" panose="020B0604020202020204" pitchFamily="34" charset="0"/>
              </a:rPr>
              <a:t>Using</a:t>
            </a:r>
            <a:r>
              <a:rPr kumimoji="1" lang="zh-CN" altLang="en-US" sz="4000" b="1" dirty="0">
                <a:latin typeface="Arial" panose="020B0604020202020204" pitchFamily="34" charset="0"/>
                <a:cs typeface="Arial" panose="020B0604020202020204" pitchFamily="34" charset="0"/>
              </a:rPr>
              <a:t> </a:t>
            </a:r>
            <a:r>
              <a:rPr kumimoji="1" lang="en-US" altLang="zh-CN" sz="4000" b="1" dirty="0">
                <a:latin typeface="Arial" panose="020B0604020202020204" pitchFamily="34" charset="0"/>
                <a:cs typeface="Arial" panose="020B0604020202020204" pitchFamily="34" charset="0"/>
              </a:rPr>
              <a:t>sources:</a:t>
            </a:r>
            <a:r>
              <a:rPr kumimoji="1" lang="zh-CN" altLang="en-US" sz="4000" b="1" dirty="0">
                <a:latin typeface="Arial" panose="020B0604020202020204" pitchFamily="34" charset="0"/>
                <a:cs typeface="Arial" panose="020B0604020202020204" pitchFamily="34" charset="0"/>
              </a:rPr>
              <a:t> </a:t>
            </a:r>
            <a:r>
              <a:rPr kumimoji="1" lang="en-US" altLang="zh-CN" sz="4000" b="1" dirty="0">
                <a:latin typeface="Arial" panose="020B0604020202020204" pitchFamily="34" charset="0"/>
                <a:cs typeface="Arial" panose="020B0604020202020204" pitchFamily="34" charset="0"/>
              </a:rPr>
              <a:t>paraphrasing</a:t>
            </a:r>
            <a:endParaRPr kumimoji="1" lang="zh-CN" altLang="en-US" sz="4000" b="1" dirty="0">
              <a:latin typeface="Arial" panose="020B0604020202020204" pitchFamily="34" charset="0"/>
              <a:cs typeface="Arial" panose="020B0604020202020204" pitchFamily="34" charset="0"/>
            </a:endParaRPr>
          </a:p>
        </p:txBody>
      </p:sp>
      <p:sp>
        <p:nvSpPr>
          <p:cNvPr id="3" name="内容占位符 2"/>
          <p:cNvSpPr>
            <a:spLocks noGrp="1"/>
          </p:cNvSpPr>
          <p:nvPr>
            <p:ph idx="4294967295"/>
          </p:nvPr>
        </p:nvSpPr>
        <p:spPr>
          <a:xfrm>
            <a:off x="838200" y="1473074"/>
            <a:ext cx="10515600" cy="3562804"/>
          </a:xfrm>
        </p:spPr>
        <p:txBody>
          <a:bodyPr>
            <a:normAutofit/>
          </a:bodyPr>
          <a:lstStyle/>
          <a:p>
            <a:pPr lvl="1"/>
            <a:endParaRPr lang="en-US" altLang="zh-CN" sz="3200" dirty="0">
              <a:solidFill>
                <a:srgbClr val="0070C0"/>
              </a:solidFill>
              <a:latin typeface="Times New Roman" panose="02020603050405020304" pitchFamily="18" charset="0"/>
              <a:cs typeface="Times New Roman" panose="02020603050405020304" pitchFamily="18" charset="0"/>
            </a:endParaRPr>
          </a:p>
          <a:p>
            <a:r>
              <a:rPr lang="en-US" altLang="zh-CN" sz="3200" b="1" dirty="0">
                <a:latin typeface="Arial" panose="020B0604020202020204" pitchFamily="34" charset="0"/>
                <a:cs typeface="Arial" panose="020B0604020202020204" pitchFamily="34" charset="0"/>
              </a:rPr>
              <a:t>Using</a:t>
            </a:r>
            <a:r>
              <a:rPr lang="zh-CN" altLang="en-US" sz="3200" b="1" dirty="0">
                <a:latin typeface="Arial" panose="020B0604020202020204" pitchFamily="34" charset="0"/>
                <a:cs typeface="Arial" panose="020B0604020202020204" pitchFamily="34" charset="0"/>
              </a:rPr>
              <a:t> </a:t>
            </a:r>
            <a:r>
              <a:rPr lang="en-US" altLang="zh-CN" sz="3200" b="1" dirty="0">
                <a:latin typeface="Arial" panose="020B0604020202020204" pitchFamily="34" charset="0"/>
                <a:cs typeface="Arial" panose="020B0604020202020204" pitchFamily="34" charset="0"/>
              </a:rPr>
              <a:t>synonyms</a:t>
            </a:r>
          </a:p>
          <a:p>
            <a:pPr marL="0" indent="0">
              <a:buNone/>
            </a:pPr>
            <a:endParaRPr lang="en-US" altLang="zh-CN" sz="3200" b="1" dirty="0">
              <a:latin typeface="Arial" panose="020B0604020202020204" pitchFamily="34" charset="0"/>
              <a:cs typeface="Arial" panose="020B0604020202020204" pitchFamily="34" charset="0"/>
            </a:endParaRPr>
          </a:p>
          <a:p>
            <a:r>
              <a:rPr lang="en-US" altLang="zh-CN" sz="3200" b="1" dirty="0">
                <a:latin typeface="Arial" panose="020B0604020202020204" pitchFamily="34" charset="0"/>
                <a:cs typeface="Arial" panose="020B0604020202020204" pitchFamily="34" charset="0"/>
              </a:rPr>
              <a:t>Changing</a:t>
            </a:r>
            <a:r>
              <a:rPr lang="zh-CN" altLang="en-US" sz="3200" b="1" dirty="0">
                <a:latin typeface="Arial" panose="020B0604020202020204" pitchFamily="34" charset="0"/>
                <a:cs typeface="Arial" panose="020B0604020202020204" pitchFamily="34" charset="0"/>
              </a:rPr>
              <a:t> </a:t>
            </a:r>
            <a:r>
              <a:rPr lang="en-US" altLang="zh-CN" sz="3200" b="1" dirty="0">
                <a:latin typeface="Arial" panose="020B0604020202020204" pitchFamily="34" charset="0"/>
                <a:cs typeface="Arial" panose="020B0604020202020204" pitchFamily="34" charset="0"/>
              </a:rPr>
              <a:t>word</a:t>
            </a:r>
            <a:r>
              <a:rPr lang="zh-CN" altLang="en-US" sz="3200" b="1" dirty="0">
                <a:latin typeface="Arial" panose="020B0604020202020204" pitchFamily="34" charset="0"/>
                <a:cs typeface="Arial" panose="020B0604020202020204" pitchFamily="34" charset="0"/>
              </a:rPr>
              <a:t> </a:t>
            </a:r>
            <a:r>
              <a:rPr lang="en-US" altLang="zh-CN" sz="3200" b="1" dirty="0">
                <a:latin typeface="Arial" panose="020B0604020202020204" pitchFamily="34" charset="0"/>
                <a:cs typeface="Arial" panose="020B0604020202020204" pitchFamily="34" charset="0"/>
              </a:rPr>
              <a:t>class</a:t>
            </a:r>
          </a:p>
          <a:p>
            <a:endParaRPr lang="en-US" altLang="zh-CN" sz="3200" b="1" dirty="0">
              <a:latin typeface="Arial" panose="020B0604020202020204" pitchFamily="34" charset="0"/>
              <a:cs typeface="Arial" panose="020B0604020202020204" pitchFamily="34" charset="0"/>
            </a:endParaRPr>
          </a:p>
          <a:p>
            <a:r>
              <a:rPr lang="en-US" altLang="zh-CN" sz="3200" b="1" dirty="0">
                <a:latin typeface="Arial" panose="020B0604020202020204" pitchFamily="34" charset="0"/>
                <a:cs typeface="Arial" panose="020B0604020202020204" pitchFamily="34" charset="0"/>
              </a:rPr>
              <a:t>Changing</a:t>
            </a:r>
            <a:r>
              <a:rPr lang="zh-CN" altLang="en-US" sz="3200" b="1" dirty="0">
                <a:latin typeface="Arial" panose="020B0604020202020204" pitchFamily="34" charset="0"/>
                <a:cs typeface="Arial" panose="020B0604020202020204" pitchFamily="34" charset="0"/>
              </a:rPr>
              <a:t> </a:t>
            </a:r>
            <a:r>
              <a:rPr lang="en-US" altLang="zh-CN" sz="3200" b="1" dirty="0">
                <a:latin typeface="Arial" panose="020B0604020202020204" pitchFamily="34" charset="0"/>
                <a:cs typeface="Arial" panose="020B0604020202020204" pitchFamily="34" charset="0"/>
              </a:rPr>
              <a:t>word</a:t>
            </a:r>
            <a:r>
              <a:rPr lang="zh-CN" altLang="en-US" sz="3200" b="1" dirty="0">
                <a:latin typeface="Arial" panose="020B0604020202020204" pitchFamily="34" charset="0"/>
                <a:cs typeface="Arial" panose="020B0604020202020204" pitchFamily="34" charset="0"/>
              </a:rPr>
              <a:t> </a:t>
            </a:r>
            <a:r>
              <a:rPr lang="en-US" altLang="zh-CN" sz="3200" b="1" dirty="0">
                <a:latin typeface="Arial" panose="020B0604020202020204" pitchFamily="34" charset="0"/>
                <a:cs typeface="Arial" panose="020B0604020202020204" pitchFamily="34" charset="0"/>
              </a:rPr>
              <a:t>order</a:t>
            </a:r>
          </a:p>
          <a:p>
            <a:pPr marL="0" indent="0">
              <a:buNone/>
            </a:pPr>
            <a:endParaRPr lang="en-US" altLang="zh-CN" dirty="0">
              <a:solidFill>
                <a:srgbClr val="0070C0"/>
              </a:solidFill>
              <a:latin typeface="Times New Roman" panose="02020603050405020304" pitchFamily="18" charset="0"/>
              <a:cs typeface="Times New Roman" panose="02020603050405020304" pitchFamily="18" charset="0"/>
            </a:endParaRPr>
          </a:p>
          <a:p>
            <a:endParaRPr lang="en-US" altLang="zh-CN" dirty="0">
              <a:solidFill>
                <a:srgbClr val="0070C0"/>
              </a:solidFill>
              <a:latin typeface="Times New Roman" panose="02020603050405020304" pitchFamily="18" charset="0"/>
              <a:cs typeface="Times New Roman" panose="02020603050405020304" pitchFamily="18" charset="0"/>
            </a:endParaRPr>
          </a:p>
          <a:p>
            <a:endParaRPr lang="en-US" altLang="zh-CN" dirty="0">
              <a:solidFill>
                <a:srgbClr val="0070C0"/>
              </a:solidFill>
              <a:latin typeface="Times New Roman" panose="02020603050405020304" pitchFamily="18" charset="0"/>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2180819F-9191-47A6-914E-A9366EC81C8F}" type="slidenum">
              <a:rPr lang="zh-CN" altLang="en-US" smtClean="0"/>
              <a:t>31</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285" y="582737"/>
            <a:ext cx="3188369"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idx="4294967295"/>
          </p:nvPr>
        </p:nvSpPr>
        <p:spPr>
          <a:xfrm>
            <a:off x="336884" y="582737"/>
            <a:ext cx="2446657" cy="890337"/>
          </a:xfrm>
        </p:spPr>
        <p:txBody>
          <a:bodyPr>
            <a:noAutofit/>
          </a:bodyPr>
          <a:lstStyle/>
          <a:p>
            <a:r>
              <a:rPr kumimoji="1" lang="en-US" altLang="zh-CN" sz="4000" b="1" dirty="0">
                <a:latin typeface="Arial" panose="020B0604020202020204" pitchFamily="34" charset="0"/>
                <a:cs typeface="Arial" panose="020B0604020202020204" pitchFamily="34" charset="0"/>
              </a:rPr>
              <a:t>Review</a:t>
            </a:r>
            <a:endParaRPr kumimoji="1" lang="zh-CN" altLang="en-US" sz="4000" b="1" dirty="0">
              <a:latin typeface="Arial" panose="020B0604020202020204" pitchFamily="34" charset="0"/>
              <a:cs typeface="Arial" panose="020B0604020202020204" pitchFamily="34" charset="0"/>
            </a:endParaRPr>
          </a:p>
        </p:txBody>
      </p:sp>
      <p:sp>
        <p:nvSpPr>
          <p:cNvPr id="3" name="内容占位符 2"/>
          <p:cNvSpPr>
            <a:spLocks noGrp="1"/>
          </p:cNvSpPr>
          <p:nvPr>
            <p:ph idx="4294967295"/>
          </p:nvPr>
        </p:nvSpPr>
        <p:spPr>
          <a:xfrm>
            <a:off x="1676400" y="2056176"/>
            <a:ext cx="9267825" cy="4351338"/>
          </a:xfrm>
        </p:spPr>
        <p:txBody>
          <a:bodyPr>
            <a:normAutofit fontScale="92500" lnSpcReduction="20000"/>
          </a:bodyPr>
          <a:lstStyle/>
          <a:p>
            <a:pPr marL="0" indent="0">
              <a:lnSpc>
                <a:spcPct val="150000"/>
              </a:lnSpc>
              <a:buNone/>
            </a:pPr>
            <a:r>
              <a:rPr kumimoji="1" lang="en-US" altLang="zh-CN" sz="3000" dirty="0">
                <a:latin typeface="Arial" panose="020B0604020202020204" pitchFamily="34" charset="0"/>
                <a:ea typeface="Arial Unicode MS" pitchFamily="34" charset="-122"/>
                <a:cs typeface="Arial" panose="020B0604020202020204" pitchFamily="34" charset="0"/>
              </a:rPr>
              <a:t>In this class, we</a:t>
            </a:r>
            <a:r>
              <a:rPr kumimoji="1" lang="zh-CN" altLang="en-US" sz="3000" dirty="0">
                <a:latin typeface="Arial" panose="020B0604020202020204" pitchFamily="34" charset="0"/>
                <a:ea typeface="Arial Unicode MS" pitchFamily="34" charset="-122"/>
                <a:cs typeface="Arial" panose="020B0604020202020204" pitchFamily="34" charset="0"/>
              </a:rPr>
              <a:t> </a:t>
            </a:r>
            <a:r>
              <a:rPr kumimoji="1" lang="en-US" altLang="zh-CN" sz="3000" dirty="0">
                <a:latin typeface="Arial" panose="020B0604020202020204" pitchFamily="34" charset="0"/>
                <a:ea typeface="Arial Unicode MS" pitchFamily="34" charset="-122"/>
                <a:cs typeface="Arial" panose="020B0604020202020204" pitchFamily="34" charset="0"/>
              </a:rPr>
              <a:t>have:</a:t>
            </a:r>
          </a:p>
          <a:p>
            <a:pPr lvl="0">
              <a:lnSpc>
                <a:spcPct val="150000"/>
              </a:lnSpc>
            </a:pPr>
            <a:r>
              <a:rPr lang="en-US" altLang="zh-CN" b="1" dirty="0">
                <a:solidFill>
                  <a:srgbClr val="C00000"/>
                </a:solidFill>
                <a:latin typeface="Arial" panose="020B0604020202020204" pitchFamily="34" charset="0"/>
                <a:cs typeface="Arial" panose="020B0604020202020204" pitchFamily="34" charset="0"/>
              </a:rPr>
              <a:t>Appreciated</a:t>
            </a:r>
            <a:r>
              <a:rPr lang="en-US" altLang="zh-CN" b="1" dirty="0">
                <a:latin typeface="Arial" panose="020B0604020202020204" pitchFamily="34" charset="0"/>
                <a:cs typeface="Arial" panose="020B0604020202020204" pitchFamily="34" charset="0"/>
              </a:rPr>
              <a:t> the professionalism of medical workers and power of science;</a:t>
            </a:r>
          </a:p>
          <a:p>
            <a:pPr lvl="0">
              <a:lnSpc>
                <a:spcPct val="150000"/>
              </a:lnSpc>
            </a:pPr>
            <a:endParaRPr lang="zh-CN" altLang="zh-CN" dirty="0">
              <a:latin typeface="Arial" panose="020B0604020202020204" pitchFamily="34" charset="0"/>
              <a:cs typeface="Arial" panose="020B0604020202020204" pitchFamily="34" charset="0"/>
            </a:endParaRPr>
          </a:p>
          <a:p>
            <a:pPr lvl="0">
              <a:lnSpc>
                <a:spcPct val="150000"/>
              </a:lnSpc>
            </a:pPr>
            <a:r>
              <a:rPr lang="en-US" altLang="zh-CN" b="1" dirty="0">
                <a:solidFill>
                  <a:srgbClr val="C00000"/>
                </a:solidFill>
                <a:latin typeface="Arial" panose="020B0604020202020204" pitchFamily="34" charset="0"/>
                <a:cs typeface="Arial" panose="020B0604020202020204" pitchFamily="34" charset="0"/>
              </a:rPr>
              <a:t>Practiced</a:t>
            </a:r>
            <a:r>
              <a:rPr lang="en-US" altLang="zh-CN" b="1" dirty="0">
                <a:solidFill>
                  <a:srgbClr val="FF0000"/>
                </a:solidFill>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how to critically reflect on a change of psychological state through using brainstorming and mind map.</a:t>
            </a:r>
            <a:endParaRPr lang="zh-CN" altLang="zh-CN" b="1" dirty="0">
              <a:latin typeface="Arial" panose="020B0604020202020204" pitchFamily="34" charset="0"/>
              <a:cs typeface="Arial" panose="020B0604020202020204" pitchFamily="34" charset="0"/>
            </a:endParaRPr>
          </a:p>
          <a:p>
            <a:endParaRPr kumimoji="1" lang="zh-CN" altLang="en-US" dirty="0">
              <a:latin typeface="Arial" panose="020B0604020202020204" pitchFamily="34" charset="0"/>
              <a:cs typeface="Arial" panose="020B0604020202020204" pitchFamily="34" charset="0"/>
            </a:endParaRPr>
          </a:p>
        </p:txBody>
      </p:sp>
      <p:sp>
        <p:nvSpPr>
          <p:cNvPr id="5" name="灯片编号占位符 4"/>
          <p:cNvSpPr>
            <a:spLocks noGrp="1"/>
          </p:cNvSpPr>
          <p:nvPr>
            <p:ph type="sldNum" sz="quarter" idx="12"/>
          </p:nvPr>
        </p:nvSpPr>
        <p:spPr/>
        <p:txBody>
          <a:bodyPr/>
          <a:lstStyle/>
          <a:p>
            <a:fld id="{2180819F-9191-47A6-914E-A9366EC81C8F}" type="slidenum">
              <a:rPr lang="zh-CN" altLang="en-US" smtClean="0"/>
              <a:t>32</a:t>
            </a:fld>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285" y="582737"/>
            <a:ext cx="3705727"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336884" y="582737"/>
            <a:ext cx="2815390" cy="890337"/>
          </a:xfrm>
        </p:spPr>
        <p:txBody>
          <a:bodyPr>
            <a:normAutofit/>
          </a:bodyPr>
          <a:lstStyle/>
          <a:p>
            <a:r>
              <a:rPr kumimoji="1" lang="en-US" altLang="zh-CN" sz="4000" b="1" dirty="0">
                <a:latin typeface="Arial" panose="020B0604020202020204" pitchFamily="34" charset="0"/>
                <a:cs typeface="Arial" panose="020B0604020202020204" pitchFamily="34" charset="0"/>
              </a:rPr>
              <a:t>Homework</a:t>
            </a:r>
            <a:endParaRPr kumimoji="1" lang="zh-CN" altLang="en-US" sz="4000" b="1" dirty="0">
              <a:latin typeface="Arial" panose="020B0604020202020204" pitchFamily="34" charset="0"/>
              <a:cs typeface="Arial" panose="020B0604020202020204" pitchFamily="34" charset="0"/>
            </a:endParaRPr>
          </a:p>
        </p:txBody>
      </p:sp>
      <p:sp>
        <p:nvSpPr>
          <p:cNvPr id="3" name="内容占位符 2"/>
          <p:cNvSpPr>
            <a:spLocks noGrp="1"/>
          </p:cNvSpPr>
          <p:nvPr>
            <p:ph idx="4294967295"/>
          </p:nvPr>
        </p:nvSpPr>
        <p:spPr>
          <a:xfrm>
            <a:off x="838200" y="1825625"/>
            <a:ext cx="10515600" cy="4351338"/>
          </a:xfrm>
        </p:spPr>
        <p:txBody>
          <a:bodyPr>
            <a:normAutofit/>
          </a:bodyPr>
          <a:lstStyle/>
          <a:p>
            <a:r>
              <a:rPr kumimoji="1" lang="en-US" altLang="zh-CN" b="1" dirty="0">
                <a:latin typeface="Arial" panose="020B0604020202020204" pitchFamily="34" charset="0"/>
                <a:cs typeface="Arial" panose="020B0604020202020204" pitchFamily="34" charset="0"/>
              </a:rPr>
              <a:t>Revise</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Draft</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A</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on</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a:t>
            </a:r>
            <a:r>
              <a:rPr lang="en-US" altLang="zh-CN" b="1" i="1" dirty="0">
                <a:latin typeface="Arial" panose="020B0604020202020204" pitchFamily="34" charset="0"/>
                <a:cs typeface="Arial" panose="020B0604020202020204" pitchFamily="34" charset="0"/>
              </a:rPr>
              <a:t>Responding</a:t>
            </a:r>
            <a:r>
              <a:rPr lang="zh-CN" altLang="en-US" b="1" i="1" dirty="0">
                <a:latin typeface="Arial" panose="020B0604020202020204" pitchFamily="34" charset="0"/>
                <a:cs typeface="Arial" panose="020B0604020202020204" pitchFamily="34" charset="0"/>
              </a:rPr>
              <a:t> </a:t>
            </a:r>
            <a:r>
              <a:rPr lang="en-US" altLang="zh-CN" b="1" i="1" dirty="0">
                <a:latin typeface="Arial" panose="020B0604020202020204" pitchFamily="34" charset="0"/>
                <a:cs typeface="Arial" panose="020B0604020202020204" pitchFamily="34" charset="0"/>
              </a:rPr>
              <a:t>to</a:t>
            </a:r>
            <a:r>
              <a:rPr lang="zh-CN" altLang="en-US" b="1" i="1" dirty="0">
                <a:latin typeface="Arial" panose="020B0604020202020204" pitchFamily="34" charset="0"/>
                <a:cs typeface="Arial" panose="020B0604020202020204" pitchFamily="34" charset="0"/>
              </a:rPr>
              <a:t> </a:t>
            </a:r>
            <a:r>
              <a:rPr lang="en-US" altLang="zh-CN" b="1" i="1" dirty="0">
                <a:latin typeface="Arial" panose="020B0604020202020204" pitchFamily="34" charset="0"/>
                <a:cs typeface="Arial" panose="020B0604020202020204" pitchFamily="34" charset="0"/>
              </a:rPr>
              <a:t>COVID-19:</a:t>
            </a:r>
            <a:r>
              <a:rPr lang="zh-CN" altLang="en-US" b="1" i="1" dirty="0">
                <a:latin typeface="Arial" panose="020B0604020202020204" pitchFamily="34" charset="0"/>
                <a:cs typeface="Arial" panose="020B0604020202020204" pitchFamily="34" charset="0"/>
              </a:rPr>
              <a:t> </a:t>
            </a:r>
            <a:r>
              <a:rPr lang="en-US" altLang="zh-CN" b="1" i="1" dirty="0">
                <a:latin typeface="Arial" panose="020B0604020202020204" pitchFamily="34" charset="0"/>
                <a:cs typeface="Arial" panose="020B0604020202020204" pitchFamily="34" charset="0"/>
              </a:rPr>
              <a:t>From</a:t>
            </a:r>
            <a:r>
              <a:rPr lang="zh-CN" altLang="en-US" b="1" i="1" dirty="0">
                <a:latin typeface="Arial" panose="020B0604020202020204" pitchFamily="34" charset="0"/>
                <a:cs typeface="Arial" panose="020B0604020202020204" pitchFamily="34" charset="0"/>
              </a:rPr>
              <a:t> </a:t>
            </a:r>
            <a:r>
              <a:rPr lang="en-US" altLang="zh-CN" b="1" i="1" dirty="0">
                <a:latin typeface="Arial" panose="020B0604020202020204" pitchFamily="34" charset="0"/>
                <a:cs typeface="Arial" panose="020B0604020202020204" pitchFamily="34" charset="0"/>
              </a:rPr>
              <a:t>Panic</a:t>
            </a:r>
            <a:r>
              <a:rPr lang="zh-CN" altLang="en-US" b="1" i="1" dirty="0">
                <a:latin typeface="Arial" panose="020B0604020202020204" pitchFamily="34" charset="0"/>
                <a:cs typeface="Arial" panose="020B0604020202020204" pitchFamily="34" charset="0"/>
              </a:rPr>
              <a:t> </a:t>
            </a:r>
            <a:r>
              <a:rPr lang="en-US" altLang="zh-CN" b="1" i="1" dirty="0">
                <a:latin typeface="Arial" panose="020B0604020202020204" pitchFamily="34" charset="0"/>
                <a:cs typeface="Arial" panose="020B0604020202020204" pitchFamily="34" charset="0"/>
              </a:rPr>
              <a:t>to</a:t>
            </a:r>
            <a:r>
              <a:rPr lang="zh-CN" altLang="en-US" b="1" i="1" dirty="0">
                <a:latin typeface="Arial" panose="020B0604020202020204" pitchFamily="34" charset="0"/>
                <a:cs typeface="Arial" panose="020B0604020202020204" pitchFamily="34" charset="0"/>
              </a:rPr>
              <a:t> </a:t>
            </a:r>
            <a:r>
              <a:rPr lang="en-US" altLang="zh-CN" b="1" i="1" dirty="0">
                <a:latin typeface="Arial" panose="020B0604020202020204" pitchFamily="34" charset="0"/>
                <a:cs typeface="Arial" panose="020B0604020202020204" pitchFamily="34" charset="0"/>
              </a:rPr>
              <a:t>Preparedness”:</a:t>
            </a:r>
          </a:p>
          <a:p>
            <a:endParaRPr lang="en-US" altLang="zh-CN" b="1" i="1" dirty="0">
              <a:latin typeface="Arial" panose="020B0604020202020204" pitchFamily="34" charset="0"/>
              <a:cs typeface="Arial" panose="020B0604020202020204" pitchFamily="34" charset="0"/>
            </a:endParaRPr>
          </a:p>
          <a:p>
            <a:pPr lvl="1">
              <a:buFont typeface="Wingdings" panose="05000000000000000000" pitchFamily="2" charset="2"/>
              <a:buChar char="Ø"/>
            </a:pPr>
            <a:r>
              <a:rPr kumimoji="1" lang="en-US" altLang="zh-CN" sz="2800" b="1" dirty="0">
                <a:latin typeface="Arial" panose="020B0604020202020204" pitchFamily="34" charset="0"/>
                <a:cs typeface="Arial" panose="020B0604020202020204" pitchFamily="34" charset="0"/>
              </a:rPr>
              <a:t>Analyze reasons for change logically;</a:t>
            </a:r>
          </a:p>
          <a:p>
            <a:pPr lvl="1">
              <a:buFont typeface="Wingdings" panose="05000000000000000000" pitchFamily="2" charset="2"/>
              <a:buChar char="Ø"/>
            </a:pPr>
            <a:endParaRPr kumimoji="1" lang="en-US" altLang="zh-CN" sz="2800" b="1" dirty="0">
              <a:latin typeface="Arial" panose="020B0604020202020204" pitchFamily="34" charset="0"/>
              <a:cs typeface="Arial" panose="020B0604020202020204" pitchFamily="34" charset="0"/>
            </a:endParaRPr>
          </a:p>
          <a:p>
            <a:pPr lvl="1">
              <a:buFont typeface="Wingdings" panose="05000000000000000000" pitchFamily="2" charset="2"/>
              <a:buChar char="Ø"/>
            </a:pPr>
            <a:r>
              <a:rPr kumimoji="1" lang="en-US" altLang="zh-CN" sz="2800" b="1" dirty="0">
                <a:latin typeface="Arial" panose="020B0604020202020204" pitchFamily="34" charset="0"/>
                <a:cs typeface="Arial" panose="020B0604020202020204" pitchFamily="34" charset="0"/>
              </a:rPr>
              <a:t>Incorporate</a:t>
            </a:r>
            <a:r>
              <a:rPr kumimoji="1" lang="zh-CN" altLang="en-US" sz="2800" b="1" dirty="0">
                <a:latin typeface="Arial" panose="020B0604020202020204" pitchFamily="34" charset="0"/>
                <a:cs typeface="Arial" panose="020B0604020202020204" pitchFamily="34" charset="0"/>
              </a:rPr>
              <a:t> </a:t>
            </a:r>
            <a:r>
              <a:rPr kumimoji="1" lang="en-US" altLang="zh-CN" sz="2800" b="1" dirty="0">
                <a:latin typeface="Arial" panose="020B0604020202020204" pitchFamily="34" charset="0"/>
                <a:cs typeface="Arial" panose="020B0604020202020204" pitchFamily="34" charset="0"/>
              </a:rPr>
              <a:t>at</a:t>
            </a:r>
            <a:r>
              <a:rPr kumimoji="1" lang="zh-CN" altLang="en-US" sz="2800" b="1" dirty="0">
                <a:latin typeface="Arial" panose="020B0604020202020204" pitchFamily="34" charset="0"/>
                <a:cs typeface="Arial" panose="020B0604020202020204" pitchFamily="34" charset="0"/>
              </a:rPr>
              <a:t> </a:t>
            </a:r>
            <a:r>
              <a:rPr kumimoji="1" lang="en-US" altLang="zh-CN" sz="2800" b="1" dirty="0">
                <a:latin typeface="Arial" panose="020B0604020202020204" pitchFamily="34" charset="0"/>
                <a:cs typeface="Arial" panose="020B0604020202020204" pitchFamily="34" charset="0"/>
              </a:rPr>
              <a:t>least</a:t>
            </a:r>
            <a:r>
              <a:rPr kumimoji="1" lang="zh-CN" altLang="en-US" sz="2800" b="1" dirty="0">
                <a:latin typeface="Arial" panose="020B0604020202020204" pitchFamily="34" charset="0"/>
                <a:cs typeface="Arial" panose="020B0604020202020204" pitchFamily="34" charset="0"/>
              </a:rPr>
              <a:t> </a:t>
            </a:r>
            <a:r>
              <a:rPr kumimoji="1" lang="en-US" altLang="zh-CN" sz="2800" b="1" dirty="0">
                <a:latin typeface="Arial" panose="020B0604020202020204" pitchFamily="34" charset="0"/>
                <a:cs typeface="Arial" panose="020B0604020202020204" pitchFamily="34" charset="0"/>
              </a:rPr>
              <a:t>2</a:t>
            </a:r>
            <a:r>
              <a:rPr kumimoji="1" lang="zh-CN" altLang="en-US" sz="2800" b="1" dirty="0">
                <a:latin typeface="Arial" panose="020B0604020202020204" pitchFamily="34" charset="0"/>
                <a:cs typeface="Arial" panose="020B0604020202020204" pitchFamily="34" charset="0"/>
              </a:rPr>
              <a:t> </a:t>
            </a:r>
            <a:r>
              <a:rPr kumimoji="1" lang="en-US" altLang="zh-CN" sz="2800" b="1" dirty="0">
                <a:latin typeface="Arial" panose="020B0604020202020204" pitchFamily="34" charset="0"/>
                <a:cs typeface="Arial" panose="020B0604020202020204" pitchFamily="34" charset="0"/>
              </a:rPr>
              <a:t>quotes,</a:t>
            </a:r>
            <a:r>
              <a:rPr kumimoji="1" lang="zh-CN" altLang="en-US" sz="2800" b="1" dirty="0">
                <a:latin typeface="Arial" panose="020B0604020202020204" pitchFamily="34" charset="0"/>
                <a:cs typeface="Arial" panose="020B0604020202020204" pitchFamily="34" charset="0"/>
              </a:rPr>
              <a:t> </a:t>
            </a:r>
            <a:r>
              <a:rPr kumimoji="1" lang="en-US" altLang="zh-CN" sz="2800" b="1" dirty="0">
                <a:latin typeface="Arial" panose="020B0604020202020204" pitchFamily="34" charset="0"/>
                <a:cs typeface="Arial" panose="020B0604020202020204" pitchFamily="34" charset="0"/>
              </a:rPr>
              <a:t>and</a:t>
            </a:r>
            <a:r>
              <a:rPr kumimoji="1" lang="zh-CN" altLang="en-US" sz="2800" b="1" dirty="0">
                <a:latin typeface="Arial" panose="020B0604020202020204" pitchFamily="34" charset="0"/>
                <a:cs typeface="Arial" panose="020B0604020202020204" pitchFamily="34" charset="0"/>
              </a:rPr>
              <a:t> </a:t>
            </a:r>
            <a:r>
              <a:rPr kumimoji="1" lang="en-US" altLang="zh-CN" sz="2800" b="1" dirty="0">
                <a:latin typeface="Arial" panose="020B0604020202020204" pitchFamily="34" charset="0"/>
                <a:cs typeface="Arial" panose="020B0604020202020204" pitchFamily="34" charset="0"/>
              </a:rPr>
              <a:t>2</a:t>
            </a:r>
            <a:r>
              <a:rPr kumimoji="1" lang="zh-CN" altLang="en-US" sz="2800" b="1" dirty="0">
                <a:latin typeface="Arial" panose="020B0604020202020204" pitchFamily="34" charset="0"/>
                <a:cs typeface="Arial" panose="020B0604020202020204" pitchFamily="34" charset="0"/>
              </a:rPr>
              <a:t> </a:t>
            </a:r>
            <a:r>
              <a:rPr kumimoji="1" lang="en-US" altLang="zh-CN" sz="2800" b="1" dirty="0">
                <a:latin typeface="Arial" panose="020B0604020202020204" pitchFamily="34" charset="0"/>
                <a:cs typeface="Arial" panose="020B0604020202020204" pitchFamily="34" charset="0"/>
              </a:rPr>
              <a:t>paraphrases           in your revision.</a:t>
            </a:r>
            <a:endParaRPr kumimoji="1" lang="zh-CN" altLang="en-US" sz="2800" b="1" dirty="0">
              <a:latin typeface="Arial" panose="020B0604020202020204" pitchFamily="34" charset="0"/>
              <a:cs typeface="Arial" panose="020B0604020202020204" pitchFamily="34" charset="0"/>
            </a:endParaRPr>
          </a:p>
        </p:txBody>
      </p:sp>
      <p:sp>
        <p:nvSpPr>
          <p:cNvPr id="5" name="灯片编号占位符 4"/>
          <p:cNvSpPr>
            <a:spLocks noGrp="1"/>
          </p:cNvSpPr>
          <p:nvPr>
            <p:ph type="sldNum" sz="quarter" idx="12"/>
          </p:nvPr>
        </p:nvSpPr>
        <p:spPr/>
        <p:txBody>
          <a:bodyPr/>
          <a:lstStyle/>
          <a:p>
            <a:fld id="{2180819F-9191-47A6-914E-A9366EC81C8F}" type="slidenum">
              <a:rPr lang="zh-CN" altLang="en-US" smtClean="0"/>
              <a:t>33</a:t>
            </a:fld>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4191000" y="2458410"/>
            <a:ext cx="3810000" cy="1066800"/>
          </a:xfrm>
          <a:prstGeom prst="flowChartAlternateProcess">
            <a:avLst/>
          </a:prstGeom>
          <a:noFill/>
          <a:ln>
            <a:noFill/>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none" anchor="ctr"/>
          <a:lstStyle/>
          <a:p>
            <a:pPr algn="ctr" defTabSz="1014730">
              <a:defRPr/>
            </a:pPr>
            <a:r>
              <a:rPr lang="en-US" altLang="zh-CN" sz="6600" b="1" i="1" dirty="0">
                <a:solidFill>
                  <a:schemeClr val="tx1"/>
                </a:solidFill>
                <a:latin typeface="Times New Roman" panose="02020603050405020304" pitchFamily="18" charset="0"/>
                <a:cs typeface="Times New Roman" panose="02020603050405020304" pitchFamily="18" charset="0"/>
              </a:rPr>
              <a:t>Thank you!</a:t>
            </a:r>
          </a:p>
        </p:txBody>
      </p:sp>
      <p:sp>
        <p:nvSpPr>
          <p:cNvPr id="2" name="灯片编号占位符 1"/>
          <p:cNvSpPr>
            <a:spLocks noGrp="1"/>
          </p:cNvSpPr>
          <p:nvPr>
            <p:ph type="sldNum" sz="quarter" idx="12"/>
          </p:nvPr>
        </p:nvSpPr>
        <p:spPr/>
        <p:txBody>
          <a:bodyPr/>
          <a:lstStyle/>
          <a:p>
            <a:fld id="{2180819F-9191-47A6-914E-A9366EC81C8F}" type="slidenum">
              <a:rPr lang="zh-CN" altLang="en-US" smtClean="0"/>
              <a:t>34</a:t>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487680" y="1684778"/>
            <a:ext cx="11367436" cy="4699159"/>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571500" indent="-571500" defTabSz="685800">
              <a:buFont typeface="Wingdings" panose="05000000000000000000" pitchFamily="2" charset="2"/>
              <a:buChar char="Ø"/>
              <a:defRPr/>
            </a:pP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Students</a:t>
            </a:r>
          </a:p>
          <a:p>
            <a:pPr marL="457200" indent="-457200" defTabSz="685800">
              <a:buFont typeface="Arial" panose="020B0604020202020204" pitchFamily="34" charset="0"/>
              <a:buChar char="•"/>
              <a:defRPr/>
            </a:pPr>
            <a:r>
              <a:rPr lang="en-US" altLang="zh-CN" sz="3200" dirty="0">
                <a:solidFill>
                  <a:schemeClr val="tx1"/>
                </a:solidFill>
                <a:latin typeface="Arial" panose="020B0604020202020204" pitchFamily="34" charset="0"/>
                <a:cs typeface="Arial" panose="020B0604020202020204" pitchFamily="34" charset="0"/>
              </a:rPr>
              <a:t>medical-related majors </a:t>
            </a:r>
          </a:p>
          <a:p>
            <a:pPr marL="457200" indent="-457200" defTabSz="685800">
              <a:buFont typeface="Arial" panose="020B0604020202020204" pitchFamily="34" charset="0"/>
              <a:buChar char="•"/>
              <a:defRPr/>
            </a:pPr>
            <a:r>
              <a:rPr lang="en-US" altLang="zh-CN" sz="3200" dirty="0">
                <a:solidFill>
                  <a:schemeClr val="tx1"/>
                </a:solidFill>
                <a:latin typeface="Arial" panose="020B0604020202020204" pitchFamily="34" charset="0"/>
                <a:cs typeface="Arial" panose="020B0604020202020204" pitchFamily="34" charset="0"/>
              </a:rPr>
              <a:t>high academic competence and strong learning motivation</a:t>
            </a:r>
          </a:p>
          <a:p>
            <a:pPr marL="457200" indent="-457200" defTabSz="685800">
              <a:buFont typeface="Arial" panose="020B0604020202020204" pitchFamily="34" charset="0"/>
              <a:buChar char="•"/>
              <a:defRPr/>
            </a:pPr>
            <a:r>
              <a:rPr lang="en-US" altLang="zh-CN" sz="3200" dirty="0">
                <a:solidFill>
                  <a:schemeClr val="tx1"/>
                </a:solidFill>
                <a:latin typeface="Arial" panose="020B0604020202020204" pitchFamily="34" charset="0"/>
                <a:cs typeface="Arial" panose="020B0604020202020204" pitchFamily="34" charset="0"/>
              </a:rPr>
              <a:t>higher demand for medical professional English learning especially in academic reading and writing in medical context </a:t>
            </a:r>
            <a:endParaRPr lang="en-US" altLang="zh-CN" sz="4400" b="1" dirty="0">
              <a:solidFill>
                <a:srgbClr val="002060"/>
              </a:solidFill>
              <a:latin typeface="Arial" panose="020B0604020202020204" pitchFamily="34" charset="0"/>
              <a:ea typeface="宋体" panose="02010600030101010101" pitchFamily="2" charset="-122"/>
              <a:cs typeface="Arial" panose="020B0604020202020204" pitchFamily="34" charset="0"/>
            </a:endParaRPr>
          </a:p>
          <a:p>
            <a:pPr defTabSz="685800">
              <a:defRPr/>
            </a:pPr>
            <a:endParaRPr lang="en-US" altLang="zh-CN" sz="4400" b="1" dirty="0">
              <a:solidFill>
                <a:srgbClr val="002060"/>
              </a:solidFill>
              <a:latin typeface="Arial" panose="020B0604020202020204" pitchFamily="34" charset="0"/>
              <a:ea typeface="宋体" panose="02010600030101010101" pitchFamily="2" charset="-122"/>
              <a:cs typeface="Arial" panose="020B0604020202020204" pitchFamily="34" charset="0"/>
            </a:endParaRPr>
          </a:p>
        </p:txBody>
      </p:sp>
      <p:sp>
        <p:nvSpPr>
          <p:cNvPr id="5" name="矩形 3"/>
          <p:cNvSpPr/>
          <p:nvPr/>
        </p:nvSpPr>
        <p:spPr>
          <a:xfrm>
            <a:off x="0" y="794441"/>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336884" y="794441"/>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b="1" dirty="0">
                <a:latin typeface="Arial" panose="020B0604020202020204" pitchFamily="34" charset="0"/>
                <a:cs typeface="Arial" panose="020B0604020202020204" pitchFamily="34" charset="0"/>
              </a:rPr>
              <a:t>Teaching</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Context</a:t>
            </a:r>
            <a:endParaRPr kumimoji="1" lang="zh-CN" alt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5273840" y="1745738"/>
            <a:ext cx="6581275" cy="3450431"/>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571500" indent="-571500" defTabSz="685800">
              <a:buFont typeface="Wingdings" panose="05000000000000000000" pitchFamily="2" charset="2"/>
              <a:buChar char="Ø"/>
              <a:defRPr/>
            </a:pP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Text</a:t>
            </a:r>
          </a:p>
          <a:p>
            <a:pPr defTabSz="685800">
              <a:defRPr/>
            </a:pPr>
            <a:r>
              <a:rPr lang="en-US" altLang="zh-CN" sz="4000" i="1" dirty="0">
                <a:solidFill>
                  <a:schemeClr val="tx1"/>
                </a:solidFill>
                <a:latin typeface="Arial" panose="020B0604020202020204" pitchFamily="34" charset="0"/>
                <a:cs typeface="Arial" panose="020B0604020202020204" pitchFamily="34" charset="0"/>
              </a:rPr>
              <a:t>New Standard College English</a:t>
            </a:r>
            <a:r>
              <a:rPr lang="en-US" altLang="zh-CN" sz="4000" dirty="0">
                <a:solidFill>
                  <a:schemeClr val="tx1"/>
                </a:solidFill>
                <a:latin typeface="Arial" panose="020B0604020202020204" pitchFamily="34" charset="0"/>
                <a:cs typeface="Arial" panose="020B0604020202020204" pitchFamily="34" charset="0"/>
              </a:rPr>
              <a:t>, Book Three, </a:t>
            </a:r>
          </a:p>
          <a:p>
            <a:pPr defTabSz="685800">
              <a:defRPr/>
            </a:pPr>
            <a:r>
              <a:rPr lang="en-US" altLang="zh-CN" sz="4000" dirty="0">
                <a:solidFill>
                  <a:schemeClr val="tx1"/>
                </a:solidFill>
                <a:latin typeface="Arial" panose="020B0604020202020204" pitchFamily="34" charset="0"/>
                <a:cs typeface="Arial" panose="020B0604020202020204" pitchFamily="34" charset="0"/>
              </a:rPr>
              <a:t>Unit 7 Streets Full of Heroes </a:t>
            </a:r>
            <a:endParaRPr lang="en-US" altLang="zh-CN" sz="4000" b="1" dirty="0">
              <a:solidFill>
                <a:srgbClr val="002060"/>
              </a:solidFill>
              <a:latin typeface="Arial" panose="020B0604020202020204" pitchFamily="34" charset="0"/>
              <a:ea typeface="宋体" panose="02010600030101010101" pitchFamily="2" charset="-122"/>
              <a:cs typeface="Arial" panose="020B0604020202020204" pitchFamily="34" charset="0"/>
            </a:endParaRPr>
          </a:p>
        </p:txBody>
      </p:sp>
      <p:sp>
        <p:nvSpPr>
          <p:cNvPr id="5" name="矩形 3"/>
          <p:cNvSpPr/>
          <p:nvPr/>
        </p:nvSpPr>
        <p:spPr>
          <a:xfrm>
            <a:off x="0" y="794441"/>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336884" y="794441"/>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b="1" dirty="0">
                <a:latin typeface="Arial" panose="020B0604020202020204" pitchFamily="34" charset="0"/>
                <a:cs typeface="Arial" panose="020B0604020202020204" pitchFamily="34" charset="0"/>
              </a:rPr>
              <a:t>Teaching</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Context</a:t>
            </a:r>
            <a:endParaRPr kumimoji="1" lang="zh-CN" altLang="en-US" b="1" dirty="0">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006" y="1946275"/>
            <a:ext cx="3553051" cy="443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4"/>
          <p:cNvSpPr>
            <a:spLocks noChangeArrowheads="1"/>
          </p:cNvSpPr>
          <p:nvPr/>
        </p:nvSpPr>
        <p:spPr bwMode="auto">
          <a:xfrm>
            <a:off x="1933575" y="1923205"/>
            <a:ext cx="8699507" cy="821531"/>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571500" indent="-571500" defTabSz="685800">
              <a:buFont typeface="Wingdings" panose="05000000000000000000" pitchFamily="2" charset="2"/>
              <a:buChar char="Ø"/>
              <a:defRPr/>
            </a:pPr>
            <a:endParaRPr lang="zh-CN" altLang="zh-CN" sz="4400" b="1" dirty="0">
              <a:solidFill>
                <a:srgbClr val="002060"/>
              </a:solidFill>
              <a:latin typeface="Arial" panose="020B0604020202020204" pitchFamily="34" charset="0"/>
              <a:ea typeface="宋体" panose="02010600030101010101" pitchFamily="2" charset="-122"/>
              <a:cs typeface="Arial" panose="020B0604020202020204" pitchFamily="34" charset="0"/>
            </a:endParaRPr>
          </a:p>
        </p:txBody>
      </p:sp>
      <p:sp>
        <p:nvSpPr>
          <p:cNvPr id="21" name="矩形 3"/>
          <p:cNvSpPr/>
          <p:nvPr/>
        </p:nvSpPr>
        <p:spPr>
          <a:xfrm>
            <a:off x="0" y="705950"/>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1"/>
          <p:cNvSpPr txBox="1"/>
          <p:nvPr/>
        </p:nvSpPr>
        <p:spPr>
          <a:xfrm>
            <a:off x="336884" y="705950"/>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altLang="zh-CN" b="1" dirty="0">
                <a:latin typeface="Arial" panose="020B0604020202020204" pitchFamily="34" charset="0"/>
                <a:ea typeface="宋体" panose="02010600030101010101" pitchFamily="2" charset="-122"/>
                <a:cs typeface="Arial" panose="020B0604020202020204" pitchFamily="34" charset="0"/>
              </a:rPr>
              <a:t>Teaching Design</a:t>
            </a:r>
          </a:p>
        </p:txBody>
      </p:sp>
      <p:sp>
        <p:nvSpPr>
          <p:cNvPr id="5" name="Rectangle 24"/>
          <p:cNvSpPr>
            <a:spLocks noChangeArrowheads="1"/>
          </p:cNvSpPr>
          <p:nvPr/>
        </p:nvSpPr>
        <p:spPr bwMode="auto">
          <a:xfrm>
            <a:off x="2001884" y="1936112"/>
            <a:ext cx="8699507" cy="2267426"/>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571500" indent="-571500" defTabSz="685800">
              <a:buFont typeface="Wingdings" panose="05000000000000000000" pitchFamily="2" charset="2"/>
              <a:buChar char="Ø"/>
              <a:defRPr/>
            </a:pP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Unit task </a:t>
            </a:r>
          </a:p>
          <a:p>
            <a:pPr marL="571500" indent="-571500" defTabSz="685800">
              <a:buFont typeface="Wingdings" panose="05000000000000000000" pitchFamily="2" charset="2"/>
              <a:buChar char="Ø"/>
              <a:defRPr/>
            </a:pP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Objectives  </a:t>
            </a:r>
          </a:p>
          <a:p>
            <a:pPr marL="571500" indent="-571500" defTabSz="685800">
              <a:buFont typeface="Wingdings" panose="05000000000000000000" pitchFamily="2" charset="2"/>
              <a:buChar char="Ø"/>
              <a:defRPr/>
            </a:pP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Procedure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962149" y="1518286"/>
            <a:ext cx="9866251" cy="5191124"/>
          </a:xfrm>
          <a:prstGeom prst="roundRect">
            <a:avLst>
              <a:gd name="adj" fmla="val 14529"/>
            </a:avLst>
          </a:prstGeom>
          <a:solidFill>
            <a:schemeClr val="bg1">
              <a:alpha val="41000"/>
            </a:schemeClr>
          </a:solidFill>
          <a:ln w="63500"/>
        </p:spPr>
        <p:style>
          <a:lnRef idx="2">
            <a:schemeClr val="accent1">
              <a:shade val="50000"/>
            </a:schemeClr>
          </a:lnRef>
          <a:fillRef idx="1">
            <a:schemeClr val="accent1"/>
          </a:fillRef>
          <a:effectRef idx="0">
            <a:schemeClr val="accent1"/>
          </a:effectRef>
          <a:fontRef idx="minor">
            <a:schemeClr val="lt1"/>
          </a:fontRef>
        </p:style>
        <p:txBody>
          <a:bodyPr tIns="0" bIns="288000" rtlCol="0" anchor="t"/>
          <a:lstStyle/>
          <a:p>
            <a:r>
              <a:rPr lang="en-US" altLang="zh-CN" sz="2800" b="1" dirty="0">
                <a:solidFill>
                  <a:schemeClr val="tx1"/>
                </a:solidFill>
              </a:rPr>
              <a:t>      Recently, the official WeChat platform of </a:t>
            </a:r>
            <a:r>
              <a:rPr lang="en-US" altLang="zh-CN" sz="2800" b="1" i="1" dirty="0">
                <a:solidFill>
                  <a:schemeClr val="tx1"/>
                </a:solidFill>
              </a:rPr>
              <a:t>Beijing review </a:t>
            </a:r>
            <a:r>
              <a:rPr lang="en-US" altLang="zh-CN" sz="2800" b="1" dirty="0">
                <a:solidFill>
                  <a:schemeClr val="tx1"/>
                </a:solidFill>
              </a:rPr>
              <a:t>is calling for stories about how people respond to COVID-19. In those days, people were overwhelmed by panic at the beginning and then gradually became calm and confident in this battle. Now even though this battle is not over, the country and citizens are more prepared to fight it. As a medical student, write your story entitled </a:t>
            </a:r>
            <a:r>
              <a:rPr lang="en-US" altLang="zh-CN" sz="2800" b="1" dirty="0">
                <a:solidFill>
                  <a:srgbClr val="0070C0"/>
                </a:solidFill>
              </a:rPr>
              <a:t>“Responding to COVID-19, from Panic to Preparedness”</a:t>
            </a:r>
            <a:r>
              <a:rPr lang="en-US" altLang="zh-CN" sz="2800" b="1" dirty="0">
                <a:solidFill>
                  <a:schemeClr val="tx1"/>
                </a:solidFill>
              </a:rPr>
              <a:t> </a:t>
            </a:r>
            <a:r>
              <a:rPr lang="en-US" altLang="zh-CN" sz="2800" b="1" dirty="0">
                <a:solidFill>
                  <a:srgbClr val="0070C0"/>
                </a:solidFill>
              </a:rPr>
              <a:t>describing the change of your state of mind and providing the reasons of the change, and submit it to the WeChat platform.</a:t>
            </a:r>
            <a:endParaRPr lang="zh-CN" altLang="zh-CN" sz="2800" b="1" dirty="0">
              <a:solidFill>
                <a:srgbClr val="0070C0"/>
              </a:solidFill>
            </a:endParaRPr>
          </a:p>
          <a:p>
            <a:endParaRPr lang="zh-CN" altLang="en-US" dirty="0">
              <a:solidFill>
                <a:schemeClr val="tx1"/>
              </a:solidFill>
            </a:endParaRPr>
          </a:p>
        </p:txBody>
      </p:sp>
      <p:sp>
        <p:nvSpPr>
          <p:cNvPr id="3" name="矩形 3"/>
          <p:cNvSpPr/>
          <p:nvPr/>
        </p:nvSpPr>
        <p:spPr>
          <a:xfrm>
            <a:off x="-108284" y="363662"/>
            <a:ext cx="3465095"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p:nvPr/>
        </p:nvSpPr>
        <p:spPr>
          <a:xfrm>
            <a:off x="336884" y="439862"/>
            <a:ext cx="2743200"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b="1" dirty="0">
                <a:latin typeface="Arial" panose="020B0604020202020204" pitchFamily="34" charset="0"/>
                <a:cs typeface="Arial" panose="020B0604020202020204" pitchFamily="34" charset="0"/>
              </a:rPr>
              <a:t>Unit Task</a:t>
            </a:r>
            <a:endParaRPr kumimoji="1" lang="zh-CN" altLang="en-US" b="1"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1127760" y="1079831"/>
            <a:ext cx="10180320" cy="5201598"/>
          </a:xfrm>
          <a:prstGeom prst="roundRect">
            <a:avLst>
              <a:gd name="adj" fmla="val 11231"/>
            </a:avLst>
          </a:prstGeom>
          <a:ln w="63500">
            <a:solidFill>
              <a:schemeClr val="bg1"/>
            </a:solid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defTabSz="685800">
              <a:defRPr/>
            </a:pPr>
            <a:r>
              <a:rPr lang="en-US" altLang="zh-CN" sz="2800" b="1" dirty="0">
                <a:solidFill>
                  <a:srgbClr val="FF0000"/>
                </a:solidFill>
                <a:latin typeface="Arial" panose="020B0604020202020204" pitchFamily="34" charset="0"/>
                <a:ea typeface="宋体" panose="02010600030101010101" pitchFamily="2" charset="-122"/>
                <a:cs typeface="Arial" panose="020B0604020202020204" pitchFamily="34" charset="0"/>
              </a:rPr>
              <a:t>Communicative objectives:</a:t>
            </a:r>
          </a:p>
          <a:p>
            <a:pPr marL="342900" indent="-342900">
              <a:buFont typeface="Arial" panose="020B0604020202020204" pitchFamily="34" charset="0"/>
              <a:buChar char="•"/>
            </a:pPr>
            <a:r>
              <a:rPr lang="en-US" altLang="zh-CN" sz="2800" dirty="0">
                <a:latin typeface="Arial" panose="020B0604020202020204" pitchFamily="34" charset="0"/>
                <a:cs typeface="Arial" panose="020B0604020202020204" pitchFamily="34" charset="0"/>
              </a:rPr>
              <a:t>to clearly describe the change of your state of mind to the COVID-19 </a:t>
            </a:r>
          </a:p>
          <a:p>
            <a:pPr marL="342900" indent="-342900">
              <a:buFont typeface="Arial" panose="020B0604020202020204" pitchFamily="34" charset="0"/>
              <a:buChar char="•"/>
            </a:pPr>
            <a:r>
              <a:rPr lang="en-US" altLang="zh-CN" sz="2800" dirty="0">
                <a:latin typeface="Arial" panose="020B0604020202020204" pitchFamily="34" charset="0"/>
                <a:cs typeface="Arial" panose="020B0604020202020204" pitchFamily="34" charset="0"/>
              </a:rPr>
              <a:t>to logically explain and critically reflect on the reasons of the change </a:t>
            </a:r>
            <a:endParaRPr lang="zh-CN" altLang="zh-CN" sz="2800" dirty="0">
              <a:latin typeface="Arial" panose="020B0604020202020204" pitchFamily="34" charset="0"/>
              <a:cs typeface="Arial" panose="020B0604020202020204" pitchFamily="34" charset="0"/>
            </a:endParaRPr>
          </a:p>
          <a:p>
            <a:pPr defTabSz="685800">
              <a:defRPr/>
            </a:pPr>
            <a:r>
              <a:rPr lang="en-US" altLang="zh-CN" sz="2800" b="1" dirty="0">
                <a:solidFill>
                  <a:srgbClr val="FF0000"/>
                </a:solidFill>
                <a:latin typeface="Arial" panose="020B0604020202020204" pitchFamily="34" charset="0"/>
                <a:ea typeface="宋体" panose="02010600030101010101" pitchFamily="2" charset="-122"/>
                <a:cs typeface="Arial" panose="020B0604020202020204" pitchFamily="34" charset="0"/>
              </a:rPr>
              <a:t>Language objectives:</a:t>
            </a:r>
          </a:p>
          <a:p>
            <a:pPr marL="342900" indent="-342900" defTabSz="685800">
              <a:buFont typeface="Arial" panose="020B0604020202020204" pitchFamily="34" charset="0"/>
              <a:buChar char="•"/>
              <a:defRPr/>
            </a:pPr>
            <a:r>
              <a:rPr lang="en-US" altLang="zh-CN" sz="2800" dirty="0">
                <a:latin typeface="Arial" panose="020B0604020202020204" pitchFamily="34" charset="0"/>
                <a:cs typeface="Arial" panose="020B0604020202020204" pitchFamily="34" charset="0"/>
              </a:rPr>
              <a:t> to describe feelings from five senses</a:t>
            </a:r>
          </a:p>
          <a:p>
            <a:pPr marL="342900" indent="-342900" defTabSz="685800">
              <a:buFont typeface="Arial" panose="020B0604020202020204" pitchFamily="34" charset="0"/>
              <a:buChar char="•"/>
              <a:defRPr/>
            </a:pPr>
            <a:r>
              <a:rPr lang="en-US" altLang="zh-CN" sz="2800" dirty="0">
                <a:latin typeface="Arial" panose="020B0604020202020204" pitchFamily="34" charset="0"/>
                <a:cs typeface="Arial" panose="020B0604020202020204" pitchFamily="34" charset="0"/>
              </a:rPr>
              <a:t> to grasp the ways of citing sources</a:t>
            </a:r>
            <a:endParaRPr lang="en-US" altLang="zh-CN" sz="2800" dirty="0">
              <a:solidFill>
                <a:prstClr val="black"/>
              </a:solidFill>
              <a:latin typeface="Arial" panose="020B0604020202020204" pitchFamily="34" charset="0"/>
              <a:ea typeface="Arial Unicode MS" pitchFamily="34" charset="-122"/>
              <a:cs typeface="Arial" panose="020B0604020202020204" pitchFamily="34" charset="0"/>
            </a:endParaRPr>
          </a:p>
          <a:p>
            <a:pPr marL="386080" indent="-386080" defTabSz="685800">
              <a:defRPr/>
            </a:pPr>
            <a:r>
              <a:rPr lang="en-US" altLang="zh-CN" sz="2800" b="1" dirty="0">
                <a:solidFill>
                  <a:srgbClr val="FF0000"/>
                </a:solidFill>
                <a:latin typeface="Arial" panose="020B0604020202020204" pitchFamily="34" charset="0"/>
                <a:ea typeface="宋体" panose="02010600030101010101" pitchFamily="2" charset="-122"/>
                <a:cs typeface="Arial" panose="020B0604020202020204" pitchFamily="34" charset="0"/>
              </a:rPr>
              <a:t>Ideological education objectives:</a:t>
            </a:r>
          </a:p>
          <a:p>
            <a:pPr marL="386080" indent="-386080" defTabSz="685800">
              <a:buFont typeface="Arial" panose="020B0604020202020204" pitchFamily="34" charset="0"/>
              <a:buChar char="•"/>
              <a:defRPr/>
            </a:pPr>
            <a:r>
              <a:rPr lang="en-US" altLang="zh-CN" sz="2800" dirty="0">
                <a:latin typeface="Arial" panose="020B0604020202020204" pitchFamily="34" charset="0"/>
                <a:cs typeface="Arial" panose="020B0604020202020204" pitchFamily="34" charset="0"/>
              </a:rPr>
              <a:t>to reflect on the dedication of medical workers </a:t>
            </a:r>
          </a:p>
          <a:p>
            <a:pPr marL="386080" indent="-386080" defTabSz="685800">
              <a:buFont typeface="Arial" panose="020B0604020202020204" pitchFamily="34" charset="0"/>
              <a:buChar char="•"/>
              <a:defRPr/>
            </a:pPr>
            <a:r>
              <a:rPr lang="en-US" altLang="zh-CN" sz="2800" dirty="0">
                <a:latin typeface="Arial" panose="020B0604020202020204" pitchFamily="34" charset="0"/>
                <a:cs typeface="Arial" panose="020B0604020202020204" pitchFamily="34" charset="0"/>
              </a:rPr>
              <a:t>to explore scientific and rational attitude </a:t>
            </a:r>
            <a:endParaRPr lang="zh-CN" altLang="zh-CN" sz="2800" dirty="0">
              <a:latin typeface="Arial" panose="020B0604020202020204" pitchFamily="34" charset="0"/>
              <a:cs typeface="Arial" panose="020B0604020202020204" pitchFamily="34" charset="0"/>
            </a:endParaRPr>
          </a:p>
        </p:txBody>
      </p:sp>
      <p:sp>
        <p:nvSpPr>
          <p:cNvPr id="5" name="矩形 3"/>
          <p:cNvSpPr/>
          <p:nvPr/>
        </p:nvSpPr>
        <p:spPr>
          <a:xfrm>
            <a:off x="0" y="201737"/>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336884" y="201737"/>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b="1" dirty="0">
                <a:latin typeface="Arial" panose="020B0604020202020204" pitchFamily="34" charset="0"/>
                <a:cs typeface="Arial" panose="020B0604020202020204" pitchFamily="34" charset="0"/>
              </a:rPr>
              <a:t>Teaching</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Objectives</a:t>
            </a:r>
            <a:endParaRPr kumimoji="1" lang="zh-CN" alt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1746246" y="1892174"/>
            <a:ext cx="9683754" cy="3713321"/>
          </a:xfrm>
          <a:prstGeom prst="roundRect">
            <a:avLst>
              <a:gd name="adj" fmla="val 11231"/>
            </a:avLst>
          </a:prstGeom>
          <a:ln w="63500">
            <a:noFill/>
          </a:ln>
          <a:effectLst>
            <a:glow rad="63500">
              <a:schemeClr val="accent1">
                <a:satMod val="175000"/>
                <a:alpha val="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571500" indent="-571500" defTabSz="685800">
              <a:buFont typeface="Wingdings" panose="05000000000000000000" pitchFamily="2" charset="2"/>
              <a:buChar char="Ø"/>
              <a:defRPr/>
            </a:pP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Session 1 </a:t>
            </a:r>
            <a:r>
              <a:rPr lang="zh-CN" altLang="en-US" sz="4400" b="1" dirty="0">
                <a:solidFill>
                  <a:schemeClr val="tx1"/>
                </a:solidFill>
                <a:latin typeface="Arial" panose="020B0604020202020204" pitchFamily="34" charset="0"/>
                <a:ea typeface="宋体" panose="02010600030101010101" pitchFamily="2" charset="-122"/>
                <a:cs typeface="Arial" panose="020B0604020202020204" pitchFamily="34" charset="0"/>
              </a:rPr>
              <a:t>（</a:t>
            </a: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2 periods</a:t>
            </a:r>
            <a:r>
              <a:rPr lang="zh-CN" altLang="en-US" sz="4400" b="1" dirty="0">
                <a:solidFill>
                  <a:schemeClr val="tx1"/>
                </a:solidFill>
                <a:latin typeface="Arial" panose="020B0604020202020204" pitchFamily="34" charset="0"/>
                <a:ea typeface="宋体" panose="02010600030101010101" pitchFamily="2" charset="-122"/>
                <a:cs typeface="Arial" panose="020B0604020202020204" pitchFamily="34" charset="0"/>
              </a:rPr>
              <a:t>）</a:t>
            </a:r>
            <a:r>
              <a:rPr lang="zh-CN" altLang="zh-CN" sz="4400" dirty="0">
                <a:solidFill>
                  <a:schemeClr val="tx1"/>
                </a:solidFill>
                <a:latin typeface="Arial" panose="020B0604020202020204" pitchFamily="34" charset="0"/>
                <a:cs typeface="Arial" panose="020B0604020202020204" pitchFamily="34" charset="0"/>
              </a:rPr>
              <a:t> </a:t>
            </a:r>
            <a:endParaRPr lang="en-US" altLang="zh-CN" sz="4400" dirty="0">
              <a:solidFill>
                <a:schemeClr val="tx1"/>
              </a:solidFill>
              <a:latin typeface="Arial" panose="020B0604020202020204" pitchFamily="34" charset="0"/>
              <a:cs typeface="Arial" panose="020B0604020202020204" pitchFamily="34" charset="0"/>
            </a:endParaRPr>
          </a:p>
          <a:p>
            <a:pPr marL="571500" indent="-571500" defTabSz="685800">
              <a:buFont typeface="Wingdings" panose="05000000000000000000" pitchFamily="2" charset="2"/>
              <a:buChar char="Ø"/>
              <a:defRPr/>
            </a:pP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Session 2 </a:t>
            </a:r>
            <a:r>
              <a:rPr lang="zh-CN" altLang="en-US" sz="4400" b="1" dirty="0">
                <a:solidFill>
                  <a:schemeClr val="tx1"/>
                </a:solidFill>
                <a:latin typeface="Arial" panose="020B0604020202020204" pitchFamily="34" charset="0"/>
                <a:ea typeface="宋体" panose="02010600030101010101" pitchFamily="2" charset="-122"/>
                <a:cs typeface="Arial" panose="020B0604020202020204" pitchFamily="34" charset="0"/>
              </a:rPr>
              <a:t>（</a:t>
            </a: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2 periods</a:t>
            </a:r>
            <a:r>
              <a:rPr lang="zh-CN" altLang="en-US" sz="4400" b="1" dirty="0">
                <a:solidFill>
                  <a:schemeClr val="tx1"/>
                </a:solidFill>
                <a:latin typeface="Arial" panose="020B0604020202020204" pitchFamily="34" charset="0"/>
                <a:ea typeface="宋体" panose="02010600030101010101" pitchFamily="2" charset="-122"/>
                <a:cs typeface="Arial" panose="020B0604020202020204" pitchFamily="34" charset="0"/>
              </a:rPr>
              <a:t>）</a:t>
            </a:r>
            <a:r>
              <a:rPr lang="zh-CN" altLang="zh-CN" sz="4400" dirty="0">
                <a:solidFill>
                  <a:schemeClr val="tx1"/>
                </a:solidFill>
                <a:latin typeface="Arial" panose="020B0604020202020204" pitchFamily="34" charset="0"/>
                <a:cs typeface="Arial" panose="020B0604020202020204" pitchFamily="34" charset="0"/>
              </a:rPr>
              <a:t> </a:t>
            </a:r>
            <a:endPar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endParaRPr>
          </a:p>
          <a:p>
            <a:pPr marL="571500" indent="-571500" defTabSz="685800">
              <a:buFont typeface="Wingdings" panose="05000000000000000000" pitchFamily="2" charset="2"/>
              <a:buChar char="Ø"/>
              <a:defRPr/>
            </a:pP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Session 3 </a:t>
            </a:r>
            <a:r>
              <a:rPr lang="zh-CN" altLang="en-US" sz="4400" b="1" dirty="0">
                <a:solidFill>
                  <a:schemeClr val="tx1"/>
                </a:solidFill>
                <a:latin typeface="Arial" panose="020B0604020202020204" pitchFamily="34" charset="0"/>
                <a:ea typeface="宋体" panose="02010600030101010101" pitchFamily="2" charset="-122"/>
                <a:cs typeface="Arial" panose="020B0604020202020204" pitchFamily="34" charset="0"/>
              </a:rPr>
              <a:t>（</a:t>
            </a: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2 periods</a:t>
            </a:r>
            <a:r>
              <a:rPr lang="zh-CN" altLang="en-US" sz="4400" b="1" dirty="0">
                <a:solidFill>
                  <a:schemeClr val="tx1"/>
                </a:solidFill>
                <a:latin typeface="Arial" panose="020B0604020202020204" pitchFamily="34" charset="0"/>
                <a:ea typeface="宋体" panose="02010600030101010101" pitchFamily="2" charset="-122"/>
                <a:cs typeface="Arial" panose="020B0604020202020204" pitchFamily="34" charset="0"/>
              </a:rPr>
              <a:t>）</a:t>
            </a:r>
            <a:endPar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endParaRPr>
          </a:p>
          <a:p>
            <a:pPr marL="571500" indent="-571500" defTabSz="685800">
              <a:buFont typeface="Wingdings" panose="05000000000000000000" pitchFamily="2" charset="2"/>
              <a:buChar char="Ø"/>
              <a:defRPr/>
            </a:pPr>
            <a:endPar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endParaRPr>
          </a:p>
          <a:p>
            <a:pPr marL="571500" indent="-571500" defTabSz="685800">
              <a:buFont typeface="Wingdings" panose="05000000000000000000" pitchFamily="2" charset="2"/>
              <a:buChar char="Ø"/>
              <a:defRPr/>
            </a:pPr>
            <a:r>
              <a:rPr lang="en-US" altLang="zh-CN" sz="4400" b="1" dirty="0">
                <a:solidFill>
                  <a:schemeClr val="tx1"/>
                </a:solidFill>
                <a:latin typeface="Arial" panose="020B0604020202020204" pitchFamily="34" charset="0"/>
                <a:ea typeface="宋体" panose="02010600030101010101" pitchFamily="2" charset="-122"/>
                <a:cs typeface="Arial" panose="020B0604020202020204" pitchFamily="34" charset="0"/>
              </a:rPr>
              <a:t>Production-Oriented Approach</a:t>
            </a:r>
            <a:r>
              <a:rPr lang="zh-CN" altLang="en-US" sz="4400" b="1" dirty="0">
                <a:solidFill>
                  <a:schemeClr val="tx1"/>
                </a:solidFill>
                <a:latin typeface="Arial" panose="020B0604020202020204" pitchFamily="34" charset="0"/>
                <a:ea typeface="宋体" panose="02010600030101010101" pitchFamily="2" charset="-122"/>
                <a:cs typeface="Arial" panose="020B0604020202020204" pitchFamily="34" charset="0"/>
              </a:rPr>
              <a:t> </a:t>
            </a:r>
            <a:endParaRPr lang="zh-CN" altLang="zh-CN" sz="4400" dirty="0">
              <a:solidFill>
                <a:schemeClr val="tx1"/>
              </a:solidFill>
              <a:latin typeface="Arial" panose="020B0604020202020204" pitchFamily="34" charset="0"/>
              <a:cs typeface="Arial" panose="020B0604020202020204" pitchFamily="34" charset="0"/>
            </a:endParaRPr>
          </a:p>
        </p:txBody>
      </p:sp>
      <p:sp>
        <p:nvSpPr>
          <p:cNvPr id="5" name="矩形 3"/>
          <p:cNvSpPr/>
          <p:nvPr/>
        </p:nvSpPr>
        <p:spPr>
          <a:xfrm>
            <a:off x="0" y="354137"/>
            <a:ext cx="6581274" cy="890337"/>
          </a:xfrm>
          <a:custGeom>
            <a:avLst/>
            <a:gdLst>
              <a:gd name="connsiteX0" fmla="*/ 0 w 6352674"/>
              <a:gd name="connsiteY0" fmla="*/ 0 h 890337"/>
              <a:gd name="connsiteX1" fmla="*/ 6352674 w 6352674"/>
              <a:gd name="connsiteY1" fmla="*/ 0 h 890337"/>
              <a:gd name="connsiteX2" fmla="*/ 6352674 w 6352674"/>
              <a:gd name="connsiteY2" fmla="*/ 890337 h 890337"/>
              <a:gd name="connsiteX3" fmla="*/ 0 w 6352674"/>
              <a:gd name="connsiteY3" fmla="*/ 890337 h 890337"/>
              <a:gd name="connsiteX4" fmla="*/ 0 w 6352674"/>
              <a:gd name="connsiteY4" fmla="*/ 0 h 890337"/>
              <a:gd name="connsiteX0-1" fmla="*/ 0 w 6352674"/>
              <a:gd name="connsiteY0-2" fmla="*/ 0 h 890337"/>
              <a:gd name="connsiteX1-3" fmla="*/ 6352674 w 6352674"/>
              <a:gd name="connsiteY1-4" fmla="*/ 0 h 890337"/>
              <a:gd name="connsiteX2-5" fmla="*/ 6352674 w 6352674"/>
              <a:gd name="connsiteY2-6" fmla="*/ 890337 h 890337"/>
              <a:gd name="connsiteX3-7" fmla="*/ 0 w 6352674"/>
              <a:gd name="connsiteY3-8" fmla="*/ 890337 h 890337"/>
              <a:gd name="connsiteX4-9" fmla="*/ 0 w 6352674"/>
              <a:gd name="connsiteY4-10" fmla="*/ 0 h 890337"/>
              <a:gd name="connsiteX0-11" fmla="*/ 0 w 6352674"/>
              <a:gd name="connsiteY0-12" fmla="*/ 0 h 890337"/>
              <a:gd name="connsiteX1-13" fmla="*/ 6352674 w 6352674"/>
              <a:gd name="connsiteY1-14" fmla="*/ 0 h 890337"/>
              <a:gd name="connsiteX2-15" fmla="*/ 6108767 w 6352674"/>
              <a:gd name="connsiteY2-16" fmla="*/ 890337 h 890337"/>
              <a:gd name="connsiteX3-17" fmla="*/ 0 w 6352674"/>
              <a:gd name="connsiteY3-18" fmla="*/ 890337 h 890337"/>
              <a:gd name="connsiteX4-19" fmla="*/ 0 w 6352674"/>
              <a:gd name="connsiteY4-20" fmla="*/ 0 h 890337"/>
              <a:gd name="connsiteX0-21" fmla="*/ 0 w 6352674"/>
              <a:gd name="connsiteY0-22" fmla="*/ 0 h 890337"/>
              <a:gd name="connsiteX1-23" fmla="*/ 6352674 w 6352674"/>
              <a:gd name="connsiteY1-24" fmla="*/ 0 h 890337"/>
              <a:gd name="connsiteX2-25" fmla="*/ 6031161 w 6352674"/>
              <a:gd name="connsiteY2-26" fmla="*/ 890337 h 890337"/>
              <a:gd name="connsiteX3-27" fmla="*/ 0 w 6352674"/>
              <a:gd name="connsiteY3-28" fmla="*/ 890337 h 890337"/>
              <a:gd name="connsiteX4-29" fmla="*/ 0 w 6352674"/>
              <a:gd name="connsiteY4-30" fmla="*/ 0 h 890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2674" h="890337">
                <a:moveTo>
                  <a:pt x="0" y="0"/>
                </a:moveTo>
                <a:lnTo>
                  <a:pt x="6352674" y="0"/>
                </a:lnTo>
                <a:lnTo>
                  <a:pt x="6031161" y="890337"/>
                </a:lnTo>
                <a:lnTo>
                  <a:pt x="0" y="89033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p:nvPr/>
        </p:nvSpPr>
        <p:spPr>
          <a:xfrm>
            <a:off x="336884" y="354137"/>
            <a:ext cx="5759116" cy="89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b="1" dirty="0">
                <a:latin typeface="Arial" panose="020B0604020202020204" pitchFamily="34" charset="0"/>
                <a:cs typeface="Arial" panose="020B0604020202020204" pitchFamily="34" charset="0"/>
              </a:rPr>
              <a:t>Teaching</a:t>
            </a:r>
            <a:r>
              <a:rPr kumimoji="1" lang="zh-CN" altLang="en-US" sz="4000" b="1" dirty="0">
                <a:latin typeface="Arial" panose="020B0604020202020204" pitchFamily="34" charset="0"/>
                <a:cs typeface="Arial" panose="020B0604020202020204" pitchFamily="34" charset="0"/>
              </a:rPr>
              <a:t> </a:t>
            </a:r>
            <a:r>
              <a:rPr kumimoji="1" lang="en-US" altLang="zh-CN" sz="4000" b="1" dirty="0">
                <a:latin typeface="Arial" panose="020B0604020202020204" pitchFamily="34" charset="0"/>
                <a:cs typeface="Arial" panose="020B0604020202020204" pitchFamily="34" charset="0"/>
              </a:rPr>
              <a:t>Procedure</a:t>
            </a:r>
            <a:endParaRPr kumimoji="1" lang="zh-CN" altLang="en-US" sz="4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ffbae7e-336b-4033-937a-2f483b31d12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8d6603ac-fe62-46d1-870f-7a05104212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3885</Words>
  <Application>Microsoft Office PowerPoint</Application>
  <PresentationFormat>宽屏</PresentationFormat>
  <Paragraphs>338</Paragraphs>
  <Slides>34</Slides>
  <Notes>29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34</vt:i4>
      </vt:variant>
    </vt:vector>
  </HeadingPairs>
  <TitlesOfParts>
    <vt:vector size="41" baseType="lpstr">
      <vt:lpstr>等线</vt:lpstr>
      <vt:lpstr>等线 Light</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Teaching procedures</vt:lpstr>
      <vt:lpstr>Brainstorming: Devotion of doctors</vt:lpstr>
      <vt:lpstr>Brainstorming: Government’s response</vt:lpstr>
      <vt:lpstr>Brainstorming: Power of science</vt:lpstr>
      <vt:lpstr>PowerPoint 演示文稿</vt:lpstr>
      <vt:lpstr>PowerPoint 演示文稿</vt:lpstr>
      <vt:lpstr>Using sources: paraphrasing</vt:lpstr>
      <vt:lpstr>Review</vt:lpstr>
      <vt:lpstr>Homework</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 dong</dc:creator>
  <cp:lastModifiedBy>zdzd1</cp:lastModifiedBy>
  <cp:revision>137</cp:revision>
  <dcterms:created xsi:type="dcterms:W3CDTF">2020-05-18T16:07:00Z</dcterms:created>
  <dcterms:modified xsi:type="dcterms:W3CDTF">2020-08-11T04:56:34Z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