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34"/>
  </p:notesMasterIdLst>
  <p:sldIdLst>
    <p:sldId id="256" r:id="rId2"/>
    <p:sldId id="258" r:id="rId3"/>
    <p:sldId id="259" r:id="rId4"/>
    <p:sldId id="260" r:id="rId5"/>
    <p:sldId id="261" r:id="rId6"/>
    <p:sldId id="262" r:id="rId7"/>
    <p:sldId id="263" r:id="rId8"/>
    <p:sldId id="299" r:id="rId9"/>
    <p:sldId id="300" r:id="rId10"/>
    <p:sldId id="269" r:id="rId11"/>
    <p:sldId id="270" r:id="rId12"/>
    <p:sldId id="301" r:id="rId13"/>
    <p:sldId id="295" r:id="rId14"/>
    <p:sldId id="296" r:id="rId15"/>
    <p:sldId id="294" r:id="rId16"/>
    <p:sldId id="274" r:id="rId17"/>
    <p:sldId id="275" r:id="rId18"/>
    <p:sldId id="276" r:id="rId19"/>
    <p:sldId id="291" r:id="rId20"/>
    <p:sldId id="277" r:id="rId21"/>
    <p:sldId id="278" r:id="rId22"/>
    <p:sldId id="272" r:id="rId23"/>
    <p:sldId id="281" r:id="rId24"/>
    <p:sldId id="282" r:id="rId25"/>
    <p:sldId id="284" r:id="rId26"/>
    <p:sldId id="283" r:id="rId27"/>
    <p:sldId id="292" r:id="rId28"/>
    <p:sldId id="285" r:id="rId29"/>
    <p:sldId id="293" r:id="rId30"/>
    <p:sldId id="287" r:id="rId31"/>
    <p:sldId id="288" r:id="rId32"/>
    <p:sldId id="290"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272" y="-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7A2F6B-FD2F-49CC-B646-0507C74AA947}" type="datetimeFigureOut">
              <a:rPr lang="zh-CN" altLang="en-US" smtClean="0"/>
              <a:t>2022/3/18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925491-05C1-444A-A343-25A157660094}" type="slidenum">
              <a:rPr lang="zh-CN" altLang="en-US" smtClean="0"/>
              <a:t>‹#›</a:t>
            </a:fld>
            <a:endParaRPr lang="zh-CN" altLang="en-US"/>
          </a:p>
        </p:txBody>
      </p:sp>
    </p:spTree>
    <p:extLst>
      <p:ext uri="{BB962C8B-B14F-4D97-AF65-F5344CB8AC3E}">
        <p14:creationId xmlns:p14="http://schemas.microsoft.com/office/powerpoint/2010/main" val="2318178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9CDDF1-9B38-4009-9DD4-8EDC18DAD2B9}" type="slidenum">
              <a:rPr lang="zh-CN" altLang="en-US" smtClean="0"/>
              <a:t>2</a:t>
            </a:fld>
            <a:endParaRPr lang="zh-CN" altLang="en-US"/>
          </a:p>
        </p:txBody>
      </p:sp>
    </p:spTree>
    <p:extLst>
      <p:ext uri="{BB962C8B-B14F-4D97-AF65-F5344CB8AC3E}">
        <p14:creationId xmlns:p14="http://schemas.microsoft.com/office/powerpoint/2010/main" val="441413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以上为高等外语教育人才培养的优势和短板</a:t>
            </a:r>
            <a:endParaRPr lang="zh-CN" altLang="en-US" dirty="0"/>
          </a:p>
        </p:txBody>
      </p:sp>
      <p:sp>
        <p:nvSpPr>
          <p:cNvPr id="4" name="灯片编号占位符 3"/>
          <p:cNvSpPr>
            <a:spLocks noGrp="1"/>
          </p:cNvSpPr>
          <p:nvPr>
            <p:ph type="sldNum" sz="quarter" idx="10"/>
          </p:nvPr>
        </p:nvSpPr>
        <p:spPr/>
        <p:txBody>
          <a:bodyPr/>
          <a:lstStyle/>
          <a:p>
            <a:fld id="{CF925491-05C1-444A-A343-25A157660094}" type="slidenum">
              <a:rPr lang="zh-CN" altLang="en-US" smtClean="0"/>
              <a:t>14</a:t>
            </a:fld>
            <a:endParaRPr lang="zh-CN" altLang="en-US"/>
          </a:p>
        </p:txBody>
      </p:sp>
    </p:spTree>
    <p:extLst>
      <p:ext uri="{BB962C8B-B14F-4D97-AF65-F5344CB8AC3E}">
        <p14:creationId xmlns:p14="http://schemas.microsoft.com/office/powerpoint/2010/main" val="3217512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CF925491-05C1-444A-A343-25A157660094}" type="slidenum">
              <a:rPr lang="zh-CN" altLang="en-US" smtClean="0"/>
              <a:t>15</a:t>
            </a:fld>
            <a:endParaRPr lang="zh-CN" altLang="en-US"/>
          </a:p>
        </p:txBody>
      </p:sp>
    </p:spTree>
    <p:extLst>
      <p:ext uri="{BB962C8B-B14F-4D97-AF65-F5344CB8AC3E}">
        <p14:creationId xmlns:p14="http://schemas.microsoft.com/office/powerpoint/2010/main" val="1900243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9CDDF1-9B38-4009-9DD4-8EDC18DAD2B9}" type="slidenum">
              <a:rPr lang="zh-CN" altLang="en-US" smtClean="0"/>
              <a:t>32</a:t>
            </a:fld>
            <a:endParaRPr lang="zh-CN" altLang="en-US"/>
          </a:p>
        </p:txBody>
      </p:sp>
    </p:spTree>
    <p:extLst>
      <p:ext uri="{BB962C8B-B14F-4D97-AF65-F5344CB8AC3E}">
        <p14:creationId xmlns:p14="http://schemas.microsoft.com/office/powerpoint/2010/main" val="2537385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D323C034-41AC-4265-A817-045A2A8254D3}" type="datetimeFigureOut">
              <a:rPr lang="zh-CN" altLang="en-US" smtClean="0"/>
              <a:t>2022/3/18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EDC0310-58A4-4384-8299-EBEEB4FC36B6}" type="slidenum">
              <a:rPr lang="zh-CN" altLang="en-US" smtClean="0"/>
              <a:t>‹#›</a:t>
            </a:fld>
            <a:endParaRPr lang="zh-CN" altLang="en-US"/>
          </a:p>
        </p:txBody>
      </p:sp>
    </p:spTree>
    <p:extLst>
      <p:ext uri="{BB962C8B-B14F-4D97-AF65-F5344CB8AC3E}">
        <p14:creationId xmlns:p14="http://schemas.microsoft.com/office/powerpoint/2010/main" val="636675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D323C034-41AC-4265-A817-045A2A8254D3}" type="datetimeFigureOut">
              <a:rPr lang="zh-CN" altLang="en-US" smtClean="0"/>
              <a:t>2022/3/18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EDC0310-58A4-4384-8299-EBEEB4FC36B6}" type="slidenum">
              <a:rPr lang="zh-CN" altLang="en-US" smtClean="0"/>
              <a:t>‹#›</a:t>
            </a:fld>
            <a:endParaRPr lang="zh-CN" altLang="en-US"/>
          </a:p>
        </p:txBody>
      </p:sp>
    </p:spTree>
    <p:extLst>
      <p:ext uri="{BB962C8B-B14F-4D97-AF65-F5344CB8AC3E}">
        <p14:creationId xmlns:p14="http://schemas.microsoft.com/office/powerpoint/2010/main" val="2040486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D323C034-41AC-4265-A817-045A2A8254D3}" type="datetimeFigureOut">
              <a:rPr lang="zh-CN" altLang="en-US" smtClean="0"/>
              <a:t>2022/3/18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EDC0310-58A4-4384-8299-EBEEB4FC36B6}" type="slidenum">
              <a:rPr lang="zh-CN" altLang="en-US" smtClean="0"/>
              <a:t>‹#›</a:t>
            </a:fld>
            <a:endParaRPr lang="zh-CN"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64522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D323C034-41AC-4265-A817-045A2A8254D3}" type="datetimeFigureOut">
              <a:rPr lang="zh-CN" altLang="en-US" smtClean="0"/>
              <a:t>2022/3/18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EDC0310-58A4-4384-8299-EBEEB4FC36B6}" type="slidenum">
              <a:rPr lang="zh-CN" altLang="en-US" smtClean="0"/>
              <a:t>‹#›</a:t>
            </a:fld>
            <a:endParaRPr lang="zh-CN" altLang="en-US"/>
          </a:p>
        </p:txBody>
      </p:sp>
    </p:spTree>
    <p:extLst>
      <p:ext uri="{BB962C8B-B14F-4D97-AF65-F5344CB8AC3E}">
        <p14:creationId xmlns:p14="http://schemas.microsoft.com/office/powerpoint/2010/main" val="2215751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D323C034-41AC-4265-A817-045A2A8254D3}" type="datetimeFigureOut">
              <a:rPr lang="zh-CN" altLang="en-US" smtClean="0"/>
              <a:t>2022/3/18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EDC0310-58A4-4384-8299-EBEEB4FC36B6}" type="slidenum">
              <a:rPr lang="zh-CN" altLang="en-US" smtClean="0"/>
              <a:t>‹#›</a:t>
            </a:fld>
            <a:endParaRPr lang="zh-CN"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71130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D323C034-41AC-4265-A817-045A2A8254D3}" type="datetimeFigureOut">
              <a:rPr lang="zh-CN" altLang="en-US" smtClean="0"/>
              <a:t>2022/3/18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EDC0310-58A4-4384-8299-EBEEB4FC36B6}" type="slidenum">
              <a:rPr lang="zh-CN" altLang="en-US" smtClean="0"/>
              <a:t>‹#›</a:t>
            </a:fld>
            <a:endParaRPr lang="zh-CN" altLang="en-US"/>
          </a:p>
        </p:txBody>
      </p:sp>
    </p:spTree>
    <p:extLst>
      <p:ext uri="{BB962C8B-B14F-4D97-AF65-F5344CB8AC3E}">
        <p14:creationId xmlns:p14="http://schemas.microsoft.com/office/powerpoint/2010/main" val="1050459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323C034-41AC-4265-A817-045A2A8254D3}" type="datetimeFigureOut">
              <a:rPr lang="zh-CN" altLang="en-US" smtClean="0"/>
              <a:t>2022/3/18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EDC0310-58A4-4384-8299-EBEEB4FC36B6}" type="slidenum">
              <a:rPr lang="zh-CN" altLang="en-US" smtClean="0"/>
              <a:t>‹#›</a:t>
            </a:fld>
            <a:endParaRPr lang="zh-CN" altLang="en-US"/>
          </a:p>
        </p:txBody>
      </p:sp>
    </p:spTree>
    <p:extLst>
      <p:ext uri="{BB962C8B-B14F-4D97-AF65-F5344CB8AC3E}">
        <p14:creationId xmlns:p14="http://schemas.microsoft.com/office/powerpoint/2010/main" val="1230798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323C034-41AC-4265-A817-045A2A8254D3}" type="datetimeFigureOut">
              <a:rPr lang="zh-CN" altLang="en-US" smtClean="0"/>
              <a:t>2022/3/18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EDC0310-58A4-4384-8299-EBEEB4FC36B6}" type="slidenum">
              <a:rPr lang="zh-CN" altLang="en-US" smtClean="0"/>
              <a:t>‹#›</a:t>
            </a:fld>
            <a:endParaRPr lang="zh-CN" altLang="en-US"/>
          </a:p>
        </p:txBody>
      </p:sp>
    </p:spTree>
    <p:extLst>
      <p:ext uri="{BB962C8B-B14F-4D97-AF65-F5344CB8AC3E}">
        <p14:creationId xmlns:p14="http://schemas.microsoft.com/office/powerpoint/2010/main" val="2296693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483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323C034-41AC-4265-A817-045A2A8254D3}" type="datetimeFigureOut">
              <a:rPr lang="zh-CN" altLang="en-US" smtClean="0"/>
              <a:t>2022/3/18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EDC0310-58A4-4384-8299-EBEEB4FC36B6}" type="slidenum">
              <a:rPr lang="zh-CN" altLang="en-US" smtClean="0"/>
              <a:t>‹#›</a:t>
            </a:fld>
            <a:endParaRPr lang="zh-CN" altLang="en-US"/>
          </a:p>
        </p:txBody>
      </p:sp>
    </p:spTree>
    <p:extLst>
      <p:ext uri="{BB962C8B-B14F-4D97-AF65-F5344CB8AC3E}">
        <p14:creationId xmlns:p14="http://schemas.microsoft.com/office/powerpoint/2010/main" val="27957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D323C034-41AC-4265-A817-045A2A8254D3}" type="datetimeFigureOut">
              <a:rPr lang="zh-CN" altLang="en-US" smtClean="0"/>
              <a:t>2022/3/18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EDC0310-58A4-4384-8299-EBEEB4FC36B6}" type="slidenum">
              <a:rPr lang="zh-CN" altLang="en-US" smtClean="0"/>
              <a:t>‹#›</a:t>
            </a:fld>
            <a:endParaRPr lang="zh-CN" altLang="en-US"/>
          </a:p>
        </p:txBody>
      </p:sp>
    </p:spTree>
    <p:extLst>
      <p:ext uri="{BB962C8B-B14F-4D97-AF65-F5344CB8AC3E}">
        <p14:creationId xmlns:p14="http://schemas.microsoft.com/office/powerpoint/2010/main" val="3690633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D323C034-41AC-4265-A817-045A2A8254D3}" type="datetimeFigureOut">
              <a:rPr lang="zh-CN" altLang="en-US" smtClean="0"/>
              <a:t>2022/3/18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EDC0310-58A4-4384-8299-EBEEB4FC36B6}" type="slidenum">
              <a:rPr lang="zh-CN" altLang="en-US" smtClean="0"/>
              <a:t>‹#›</a:t>
            </a:fld>
            <a:endParaRPr lang="zh-CN" altLang="en-US"/>
          </a:p>
        </p:txBody>
      </p:sp>
    </p:spTree>
    <p:extLst>
      <p:ext uri="{BB962C8B-B14F-4D97-AF65-F5344CB8AC3E}">
        <p14:creationId xmlns:p14="http://schemas.microsoft.com/office/powerpoint/2010/main" val="89126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D323C034-41AC-4265-A817-045A2A8254D3}" type="datetimeFigureOut">
              <a:rPr lang="zh-CN" altLang="en-US" smtClean="0"/>
              <a:t>2022/3/18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EDC0310-58A4-4384-8299-EBEEB4FC36B6}" type="slidenum">
              <a:rPr lang="zh-CN" altLang="en-US" smtClean="0"/>
              <a:t>‹#›</a:t>
            </a:fld>
            <a:endParaRPr lang="zh-CN" altLang="en-US"/>
          </a:p>
        </p:txBody>
      </p:sp>
    </p:spTree>
    <p:extLst>
      <p:ext uri="{BB962C8B-B14F-4D97-AF65-F5344CB8AC3E}">
        <p14:creationId xmlns:p14="http://schemas.microsoft.com/office/powerpoint/2010/main" val="3310921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D323C034-41AC-4265-A817-045A2A8254D3}" type="datetimeFigureOut">
              <a:rPr lang="zh-CN" altLang="en-US" smtClean="0"/>
              <a:t>2022/3/18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EDC0310-58A4-4384-8299-EBEEB4FC36B6}" type="slidenum">
              <a:rPr lang="zh-CN" altLang="en-US" smtClean="0"/>
              <a:t>‹#›</a:t>
            </a:fld>
            <a:endParaRPr lang="zh-CN" altLang="en-US"/>
          </a:p>
        </p:txBody>
      </p:sp>
    </p:spTree>
    <p:extLst>
      <p:ext uri="{BB962C8B-B14F-4D97-AF65-F5344CB8AC3E}">
        <p14:creationId xmlns:p14="http://schemas.microsoft.com/office/powerpoint/2010/main" val="1687742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23C034-41AC-4265-A817-045A2A8254D3}" type="datetimeFigureOut">
              <a:rPr lang="zh-CN" altLang="en-US" smtClean="0"/>
              <a:t>2022/3/18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EDC0310-58A4-4384-8299-EBEEB4FC36B6}" type="slidenum">
              <a:rPr lang="zh-CN" altLang="en-US" smtClean="0"/>
              <a:t>‹#›</a:t>
            </a:fld>
            <a:endParaRPr lang="zh-CN" altLang="en-US"/>
          </a:p>
        </p:txBody>
      </p:sp>
    </p:spTree>
    <p:extLst>
      <p:ext uri="{BB962C8B-B14F-4D97-AF65-F5344CB8AC3E}">
        <p14:creationId xmlns:p14="http://schemas.microsoft.com/office/powerpoint/2010/main" val="555059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D323C034-41AC-4265-A817-045A2A8254D3}" type="datetimeFigureOut">
              <a:rPr lang="zh-CN" altLang="en-US" smtClean="0"/>
              <a:t>2022/3/18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EDC0310-58A4-4384-8299-EBEEB4FC36B6}" type="slidenum">
              <a:rPr lang="zh-CN" altLang="en-US" smtClean="0"/>
              <a:t>‹#›</a:t>
            </a:fld>
            <a:endParaRPr lang="zh-CN" altLang="en-US"/>
          </a:p>
        </p:txBody>
      </p:sp>
    </p:spTree>
    <p:extLst>
      <p:ext uri="{BB962C8B-B14F-4D97-AF65-F5344CB8AC3E}">
        <p14:creationId xmlns:p14="http://schemas.microsoft.com/office/powerpoint/2010/main" val="918256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D323C034-41AC-4265-A817-045A2A8254D3}" type="datetimeFigureOut">
              <a:rPr lang="zh-CN" altLang="en-US" smtClean="0"/>
              <a:t>2022/3/18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EDC0310-58A4-4384-8299-EBEEB4FC36B6}" type="slidenum">
              <a:rPr lang="zh-CN" altLang="en-US" smtClean="0"/>
              <a:t>‹#›</a:t>
            </a:fld>
            <a:endParaRPr lang="zh-CN" altLang="en-US"/>
          </a:p>
        </p:txBody>
      </p:sp>
    </p:spTree>
    <p:extLst>
      <p:ext uri="{BB962C8B-B14F-4D97-AF65-F5344CB8AC3E}">
        <p14:creationId xmlns:p14="http://schemas.microsoft.com/office/powerpoint/2010/main" val="3966341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23C034-41AC-4265-A817-045A2A8254D3}" type="datetimeFigureOut">
              <a:rPr lang="zh-CN" altLang="en-US" smtClean="0"/>
              <a:t>2022/3/18</a:t>
            </a:fld>
            <a:endParaRPr lang="zh-CN"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EDC0310-58A4-4384-8299-EBEEB4FC36B6}" type="slidenum">
              <a:rPr lang="zh-CN" altLang="en-US" smtClean="0"/>
              <a:t>‹#›</a:t>
            </a:fld>
            <a:endParaRPr lang="zh-CN" altLang="en-US"/>
          </a:p>
        </p:txBody>
      </p:sp>
    </p:spTree>
    <p:extLst>
      <p:ext uri="{BB962C8B-B14F-4D97-AF65-F5344CB8AC3E}">
        <p14:creationId xmlns:p14="http://schemas.microsoft.com/office/powerpoint/2010/main" val="66861731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991170" y="1367327"/>
            <a:ext cx="9025535" cy="2098557"/>
          </a:xfrm>
        </p:spPr>
        <p:txBody>
          <a:bodyPr/>
          <a:lstStyle/>
          <a:p>
            <a:pPr algn="l" defTabSz="913919">
              <a:spcBef>
                <a:spcPts val="0"/>
              </a:spcBef>
              <a:defRPr/>
            </a:pPr>
            <a:r>
              <a:rPr lang="zh-CN" altLang="en-US" sz="4800" b="1" dirty="0">
                <a:solidFill>
                  <a:schemeClr val="tx2">
                    <a:lumMod val="75000"/>
                  </a:schemeClr>
                </a:solidFill>
                <a:latin typeface="华文行楷" panose="02010800040101010101" pitchFamily="2" charset="-122"/>
                <a:ea typeface="华文行楷" panose="02010800040101010101" pitchFamily="2" charset="-122"/>
                <a:cs typeface="+mn-cs"/>
                <a:sym typeface="Calibri" pitchFamily="34" charset="0"/>
              </a:rPr>
              <a:t>新形势下外语国际化人才培养</a:t>
            </a:r>
            <a:r>
              <a:rPr lang="zh-CN" altLang="en-US" sz="4800" b="1" dirty="0" smtClean="0">
                <a:solidFill>
                  <a:schemeClr val="tx2">
                    <a:lumMod val="75000"/>
                  </a:schemeClr>
                </a:solidFill>
                <a:latin typeface="华文行楷" panose="02010800040101010101" pitchFamily="2" charset="-122"/>
                <a:ea typeface="华文行楷" panose="02010800040101010101" pitchFamily="2" charset="-122"/>
                <a:cs typeface="+mn-cs"/>
                <a:sym typeface="Calibri" pitchFamily="34" charset="0"/>
              </a:rPr>
              <a:t>的</a:t>
            </a:r>
            <a:r>
              <a:rPr lang="en-US" altLang="zh-CN" sz="4800" b="1" dirty="0" smtClean="0">
                <a:solidFill>
                  <a:schemeClr val="tx2">
                    <a:lumMod val="75000"/>
                  </a:schemeClr>
                </a:solidFill>
                <a:latin typeface="华文行楷" panose="02010800040101010101" pitchFamily="2" charset="-122"/>
                <a:ea typeface="华文行楷" panose="02010800040101010101" pitchFamily="2" charset="-122"/>
                <a:cs typeface="+mn-cs"/>
                <a:sym typeface="Calibri" pitchFamily="34" charset="0"/>
              </a:rPr>
              <a:t/>
            </a:r>
            <a:br>
              <a:rPr lang="en-US" altLang="zh-CN" sz="4800" b="1" dirty="0" smtClean="0">
                <a:solidFill>
                  <a:schemeClr val="tx2">
                    <a:lumMod val="75000"/>
                  </a:schemeClr>
                </a:solidFill>
                <a:latin typeface="华文行楷" panose="02010800040101010101" pitchFamily="2" charset="-122"/>
                <a:ea typeface="华文行楷" panose="02010800040101010101" pitchFamily="2" charset="-122"/>
                <a:cs typeface="+mn-cs"/>
                <a:sym typeface="Calibri" pitchFamily="34" charset="0"/>
              </a:rPr>
            </a:br>
            <a:r>
              <a:rPr lang="en-US" altLang="zh-CN" sz="4800" b="1" dirty="0" smtClean="0">
                <a:solidFill>
                  <a:schemeClr val="tx2">
                    <a:lumMod val="75000"/>
                  </a:schemeClr>
                </a:solidFill>
                <a:latin typeface="华文行楷" panose="02010800040101010101" pitchFamily="2" charset="-122"/>
                <a:ea typeface="华文行楷" panose="02010800040101010101" pitchFamily="2" charset="-122"/>
                <a:cs typeface="+mn-cs"/>
                <a:sym typeface="Calibri" pitchFamily="34" charset="0"/>
              </a:rPr>
              <a:t>              </a:t>
            </a:r>
            <a:r>
              <a:rPr lang="zh-CN" altLang="en-US" sz="4800" b="1" dirty="0" smtClean="0">
                <a:solidFill>
                  <a:schemeClr val="tx2">
                    <a:lumMod val="75000"/>
                  </a:schemeClr>
                </a:solidFill>
                <a:latin typeface="华文行楷" panose="02010800040101010101" pitchFamily="2" charset="-122"/>
                <a:ea typeface="华文行楷" panose="02010800040101010101" pitchFamily="2" charset="-122"/>
                <a:cs typeface="+mn-cs"/>
                <a:sym typeface="Calibri" pitchFamily="34" charset="0"/>
              </a:rPr>
              <a:t>创新</a:t>
            </a:r>
            <a:r>
              <a:rPr lang="zh-CN" altLang="en-US" sz="4800" b="1" dirty="0">
                <a:solidFill>
                  <a:schemeClr val="tx2">
                    <a:lumMod val="75000"/>
                  </a:schemeClr>
                </a:solidFill>
                <a:latin typeface="华文行楷" panose="02010800040101010101" pitchFamily="2" charset="-122"/>
                <a:ea typeface="华文行楷" panose="02010800040101010101" pitchFamily="2" charset="-122"/>
                <a:cs typeface="+mn-cs"/>
                <a:sym typeface="Calibri" pitchFamily="34" charset="0"/>
              </a:rPr>
              <a:t>思路</a:t>
            </a:r>
            <a:r>
              <a:rPr lang="zh-CN" altLang="en-US" sz="4800" b="1" dirty="0" smtClean="0">
                <a:solidFill>
                  <a:schemeClr val="tx2">
                    <a:lumMod val="75000"/>
                  </a:schemeClr>
                </a:solidFill>
                <a:latin typeface="华文行楷" panose="02010800040101010101" pitchFamily="2" charset="-122"/>
                <a:ea typeface="华文行楷" panose="02010800040101010101" pitchFamily="2" charset="-122"/>
                <a:cs typeface="+mn-cs"/>
                <a:sym typeface="Calibri" pitchFamily="34" charset="0"/>
              </a:rPr>
              <a:t>与实践</a:t>
            </a:r>
            <a:endParaRPr lang="zh-CN" altLang="en-US" sz="4800" b="1" dirty="0">
              <a:solidFill>
                <a:schemeClr val="tx2">
                  <a:lumMod val="75000"/>
                </a:schemeClr>
              </a:solidFill>
              <a:latin typeface="华文行楷" panose="02010800040101010101" pitchFamily="2" charset="-122"/>
              <a:ea typeface="华文行楷" panose="02010800040101010101" pitchFamily="2" charset="-122"/>
              <a:cs typeface="+mn-cs"/>
              <a:sym typeface="Calibri" pitchFamily="34" charset="0"/>
            </a:endParaRPr>
          </a:p>
        </p:txBody>
      </p:sp>
      <p:sp>
        <p:nvSpPr>
          <p:cNvPr id="4" name="副标题 3"/>
          <p:cNvSpPr>
            <a:spLocks noGrp="1"/>
          </p:cNvSpPr>
          <p:nvPr>
            <p:ph type="subTitle" idx="1"/>
          </p:nvPr>
        </p:nvSpPr>
        <p:spPr>
          <a:xfrm>
            <a:off x="2657742" y="4042161"/>
            <a:ext cx="10919964" cy="2113053"/>
          </a:xfrm>
        </p:spPr>
        <p:txBody>
          <a:bodyPr>
            <a:normAutofit/>
          </a:bodyPr>
          <a:lstStyle/>
          <a:p>
            <a:pPr algn="l" defTabSz="913919">
              <a:spcBef>
                <a:spcPts val="0"/>
              </a:spcBef>
              <a:defRPr/>
            </a:pPr>
            <a:r>
              <a:rPr lang="zh-CN" altLang="en-US" sz="3200" b="1" dirty="0" smtClean="0">
                <a:solidFill>
                  <a:schemeClr val="accent2">
                    <a:lumMod val="50000"/>
                  </a:schemeClr>
                </a:solidFill>
                <a:latin typeface="华文行楷" panose="02010800040101010101" pitchFamily="2" charset="-122"/>
                <a:ea typeface="华文行楷" panose="02010800040101010101" pitchFamily="2" charset="-122"/>
              </a:rPr>
              <a:t>        河北大学外国语学院    叶</a:t>
            </a:r>
            <a:r>
              <a:rPr lang="zh-CN" altLang="en-US" sz="3200" b="1" dirty="0">
                <a:solidFill>
                  <a:schemeClr val="accent2">
                    <a:lumMod val="50000"/>
                  </a:schemeClr>
                </a:solidFill>
                <a:latin typeface="华文行楷" panose="02010800040101010101" pitchFamily="2" charset="-122"/>
                <a:ea typeface="华文行楷" panose="02010800040101010101" pitchFamily="2" charset="-122"/>
              </a:rPr>
              <a:t>慧</a:t>
            </a:r>
            <a:r>
              <a:rPr lang="zh-CN" altLang="en-US" sz="3200" b="1" dirty="0" smtClean="0">
                <a:solidFill>
                  <a:schemeClr val="accent2">
                    <a:lumMod val="50000"/>
                  </a:schemeClr>
                </a:solidFill>
                <a:latin typeface="华文行楷" panose="02010800040101010101" pitchFamily="2" charset="-122"/>
                <a:ea typeface="华文行楷" panose="02010800040101010101" pitchFamily="2" charset="-122"/>
              </a:rPr>
              <a:t>君</a:t>
            </a:r>
            <a:endParaRPr lang="en-US" altLang="zh-CN" sz="3200" b="1" dirty="0" smtClean="0">
              <a:solidFill>
                <a:schemeClr val="accent2">
                  <a:lumMod val="50000"/>
                </a:schemeClr>
              </a:solidFill>
              <a:latin typeface="华文行楷" panose="02010800040101010101" pitchFamily="2" charset="-122"/>
              <a:ea typeface="华文行楷" panose="02010800040101010101" pitchFamily="2" charset="-122"/>
            </a:endParaRPr>
          </a:p>
          <a:p>
            <a:pPr algn="l" defTabSz="913919">
              <a:spcBef>
                <a:spcPts val="0"/>
              </a:spcBef>
              <a:defRPr/>
            </a:pPr>
            <a:r>
              <a:rPr lang="en-US" altLang="zh-CN" sz="3200" b="1" dirty="0" smtClean="0">
                <a:solidFill>
                  <a:schemeClr val="accent2">
                    <a:lumMod val="50000"/>
                  </a:schemeClr>
                </a:solidFill>
                <a:latin typeface="华文行楷" panose="02010800040101010101" pitchFamily="2" charset="-122"/>
                <a:ea typeface="华文行楷" panose="02010800040101010101" pitchFamily="2" charset="-122"/>
              </a:rPr>
              <a:t>              </a:t>
            </a:r>
          </a:p>
          <a:p>
            <a:pPr algn="l" defTabSz="913919">
              <a:spcBef>
                <a:spcPts val="0"/>
              </a:spcBef>
              <a:defRPr/>
            </a:pPr>
            <a:r>
              <a:rPr lang="en-US" altLang="zh-CN" sz="3200" b="1" dirty="0">
                <a:solidFill>
                  <a:schemeClr val="accent2">
                    <a:lumMod val="50000"/>
                  </a:schemeClr>
                </a:solidFill>
                <a:latin typeface="华文行楷" panose="02010800040101010101" pitchFamily="2" charset="-122"/>
                <a:ea typeface="华文行楷" panose="02010800040101010101" pitchFamily="2" charset="-122"/>
              </a:rPr>
              <a:t> </a:t>
            </a:r>
            <a:r>
              <a:rPr lang="en-US" altLang="zh-CN" sz="3200" b="1" dirty="0" smtClean="0">
                <a:solidFill>
                  <a:schemeClr val="accent2">
                    <a:lumMod val="50000"/>
                  </a:schemeClr>
                </a:solidFill>
                <a:latin typeface="华文行楷" panose="02010800040101010101" pitchFamily="2" charset="-122"/>
                <a:ea typeface="华文行楷" panose="02010800040101010101" pitchFamily="2" charset="-122"/>
              </a:rPr>
              <a:t>                        2022</a:t>
            </a:r>
            <a:r>
              <a:rPr lang="zh-CN" altLang="en-US" sz="3200" b="1" dirty="0" smtClean="0">
                <a:solidFill>
                  <a:schemeClr val="accent2">
                    <a:lumMod val="50000"/>
                  </a:schemeClr>
                </a:solidFill>
                <a:latin typeface="华文行楷" panose="02010800040101010101" pitchFamily="2" charset="-122"/>
                <a:ea typeface="华文行楷" panose="02010800040101010101" pitchFamily="2" charset="-122"/>
              </a:rPr>
              <a:t>年</a:t>
            </a:r>
            <a:r>
              <a:rPr lang="en-US" altLang="zh-CN" sz="3200" b="1" dirty="0" smtClean="0">
                <a:solidFill>
                  <a:schemeClr val="accent2">
                    <a:lumMod val="50000"/>
                  </a:schemeClr>
                </a:solidFill>
                <a:latin typeface="华文行楷" panose="02010800040101010101" pitchFamily="2" charset="-122"/>
                <a:ea typeface="华文行楷" panose="02010800040101010101" pitchFamily="2" charset="-122"/>
              </a:rPr>
              <a:t>3</a:t>
            </a:r>
            <a:r>
              <a:rPr lang="zh-CN" altLang="en-US" sz="3200" b="1" dirty="0" smtClean="0">
                <a:solidFill>
                  <a:schemeClr val="accent2">
                    <a:lumMod val="50000"/>
                  </a:schemeClr>
                </a:solidFill>
                <a:latin typeface="华文行楷" panose="02010800040101010101" pitchFamily="2" charset="-122"/>
                <a:ea typeface="华文行楷" panose="02010800040101010101" pitchFamily="2" charset="-122"/>
              </a:rPr>
              <a:t>月</a:t>
            </a:r>
            <a:endParaRPr lang="zh-CN" altLang="en-US" sz="3200" b="1" dirty="0">
              <a:solidFill>
                <a:schemeClr val="accent2">
                  <a:lumMod val="50000"/>
                </a:schemeClr>
              </a:solidFill>
              <a:latin typeface="华文行楷" panose="02010800040101010101" pitchFamily="2" charset="-122"/>
              <a:ea typeface="华文行楷" panose="02010800040101010101" pitchFamily="2" charset="-122"/>
            </a:endParaRPr>
          </a:p>
        </p:txBody>
      </p:sp>
      <p:pic>
        <p:nvPicPr>
          <p:cNvPr id="3" name="图片 2"/>
          <p:cNvPicPr>
            <a:picLocks noChangeAspect="1"/>
          </p:cNvPicPr>
          <p:nvPr/>
        </p:nvPicPr>
        <p:blipFill>
          <a:blip r:embed="rId2"/>
          <a:stretch>
            <a:fillRect/>
          </a:stretch>
        </p:blipFill>
        <p:spPr>
          <a:xfrm>
            <a:off x="1032187" y="213542"/>
            <a:ext cx="1625555" cy="1625555"/>
          </a:xfrm>
          <a:prstGeom prst="rect">
            <a:avLst/>
          </a:prstGeom>
        </p:spPr>
      </p:pic>
    </p:spTree>
    <p:extLst>
      <p:ext uri="{BB962C8B-B14F-4D97-AF65-F5344CB8AC3E}">
        <p14:creationId xmlns:p14="http://schemas.microsoft.com/office/powerpoint/2010/main" val="14286061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293210918"/>
              </p:ext>
            </p:extLst>
          </p:nvPr>
        </p:nvGraphicFramePr>
        <p:xfrm>
          <a:off x="476364" y="1317237"/>
          <a:ext cx="10589518" cy="3807424"/>
        </p:xfrm>
        <a:graphic>
          <a:graphicData uri="http://schemas.openxmlformats.org/drawingml/2006/table">
            <a:tbl>
              <a:tblPr firstRow="1" bandRow="1">
                <a:tableStyleId>{5C22544A-7EE6-4342-B048-85BDC9FD1C3A}</a:tableStyleId>
              </a:tblPr>
              <a:tblGrid>
                <a:gridCol w="5294759"/>
                <a:gridCol w="5294759"/>
              </a:tblGrid>
              <a:tr h="515584">
                <a:tc>
                  <a:txBody>
                    <a:bodyPr/>
                    <a:lstStyle/>
                    <a:p>
                      <a:r>
                        <a:rPr lang="zh-CN" altLang="en-US" dirty="0" smtClean="0"/>
                        <a:t>院校</a:t>
                      </a:r>
                      <a:endParaRPr lang="zh-CN" altLang="en-US" dirty="0"/>
                    </a:p>
                  </a:txBody>
                  <a:tcPr/>
                </a:tc>
                <a:tc>
                  <a:txBody>
                    <a:bodyPr/>
                    <a:lstStyle/>
                    <a:p>
                      <a:r>
                        <a:rPr lang="zh-CN" altLang="en-US" dirty="0" smtClean="0"/>
                        <a:t>专业</a:t>
                      </a:r>
                      <a:endParaRPr lang="zh-CN" altLang="en-US" dirty="0"/>
                    </a:p>
                  </a:txBody>
                  <a:tcPr/>
                </a:tc>
              </a:tr>
              <a:tr h="370840">
                <a:tc>
                  <a:txBody>
                    <a:bodyPr/>
                    <a:lstStyle/>
                    <a:p>
                      <a:pPr marL="0" algn="l" defTabSz="457200" rtl="0" eaLnBrk="1" latinLnBrk="0" hangingPunct="1"/>
                      <a:r>
                        <a:rPr lang="zh-CN" altLang="zh-CN" sz="1800" b="1" kern="100" dirty="0" smtClean="0">
                          <a:solidFill>
                            <a:schemeClr val="bg2">
                              <a:lumMod val="25000"/>
                            </a:schemeClr>
                          </a:solidFill>
                          <a:effectLst/>
                          <a:latin typeface="Times New Roman" panose="02020603050405020304" pitchFamily="18" charset="0"/>
                          <a:ea typeface="宋体" panose="02010600030101010101" pitchFamily="2" charset="-122"/>
                          <a:cs typeface="Times New Roman" panose="02020603050405020304" pitchFamily="18" charset="0"/>
                        </a:rPr>
                        <a:t>广西工学院</a:t>
                      </a:r>
                      <a:endParaRPr lang="zh-CN" altLang="en-US" sz="1800" b="1" kern="100" dirty="0">
                        <a:solidFill>
                          <a:schemeClr val="bg2">
                            <a:lumMod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pPr marL="0" algn="l" defTabSz="457200" rtl="0" eaLnBrk="1" latinLnBrk="0" hangingPunct="1"/>
                      <a:r>
                        <a:rPr lang="en-US" altLang="zh-CN" sz="1800" b="1" kern="100" dirty="0" smtClean="0">
                          <a:solidFill>
                            <a:schemeClr val="bg2">
                              <a:lumMod val="25000"/>
                            </a:schemeClr>
                          </a:solidFill>
                          <a:effectLst/>
                          <a:latin typeface="Times New Roman" panose="02020603050405020304" pitchFamily="18" charset="0"/>
                          <a:ea typeface="宋体" panose="02010600030101010101" pitchFamily="2" charset="-122"/>
                          <a:cs typeface="Times New Roman" panose="02020603050405020304" pitchFamily="18" charset="0"/>
                        </a:rPr>
                        <a:t>2003</a:t>
                      </a:r>
                      <a:r>
                        <a:rPr lang="zh-CN" altLang="zh-CN" sz="1800" b="1" kern="100" dirty="0" smtClean="0">
                          <a:solidFill>
                            <a:schemeClr val="bg2">
                              <a:lumMod val="25000"/>
                            </a:schemeClr>
                          </a:solidFill>
                          <a:effectLst/>
                          <a:latin typeface="Times New Roman" panose="02020603050405020304" pitchFamily="18" charset="0"/>
                          <a:ea typeface="宋体" panose="02010600030101010101" pitchFamily="2" charset="-122"/>
                          <a:cs typeface="Times New Roman" panose="02020603050405020304" pitchFamily="18" charset="0"/>
                        </a:rPr>
                        <a:t>年起实行“</a:t>
                      </a:r>
                      <a:r>
                        <a:rPr lang="en-US" altLang="zh-CN" sz="1800" b="1" kern="100" dirty="0" smtClean="0">
                          <a:solidFill>
                            <a:schemeClr val="bg2">
                              <a:lumMod val="25000"/>
                            </a:schemeClr>
                          </a:solidFill>
                          <a:effectLst/>
                          <a:latin typeface="Times New Roman" panose="02020603050405020304" pitchFamily="18" charset="0"/>
                          <a:ea typeface="宋体" panose="02010600030101010101" pitchFamily="2" charset="-122"/>
                          <a:cs typeface="Times New Roman" panose="02020603050405020304" pitchFamily="18" charset="0"/>
                        </a:rPr>
                        <a:t>1+ 4</a:t>
                      </a:r>
                      <a:r>
                        <a:rPr lang="zh-CN" altLang="zh-CN" sz="1800" b="1" kern="100" dirty="0" smtClean="0">
                          <a:solidFill>
                            <a:schemeClr val="bg2">
                              <a:lumMod val="25000"/>
                            </a:schemeClr>
                          </a:solidFill>
                          <a:effectLst/>
                          <a:latin typeface="Times New Roman" panose="02020603050405020304" pitchFamily="18" charset="0"/>
                          <a:ea typeface="宋体" panose="02010600030101010101" pitchFamily="2" charset="-122"/>
                          <a:cs typeface="Times New Roman" panose="02020603050405020304" pitchFamily="18" charset="0"/>
                        </a:rPr>
                        <a:t>”五年制“英语</a:t>
                      </a:r>
                      <a:r>
                        <a:rPr lang="en-US" altLang="zh-CN" sz="1800" b="1" kern="100" dirty="0" smtClean="0">
                          <a:solidFill>
                            <a:schemeClr val="bg2">
                              <a:lumMod val="25000"/>
                            </a:schemeClr>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800" b="1" kern="100" dirty="0" smtClean="0">
                          <a:solidFill>
                            <a:schemeClr val="bg2">
                              <a:lumMod val="25000"/>
                            </a:schemeClr>
                          </a:solidFill>
                          <a:effectLst/>
                          <a:latin typeface="Times New Roman" panose="02020603050405020304" pitchFamily="18" charset="0"/>
                          <a:ea typeface="宋体" panose="02010600030101010101" pitchFamily="2" charset="-122"/>
                          <a:cs typeface="Times New Roman" panose="02020603050405020304" pitchFamily="18" charset="0"/>
                        </a:rPr>
                        <a:t>专业”双学位试点项目</a:t>
                      </a:r>
                      <a:endParaRPr lang="zh-CN" altLang="en-US" sz="1800" b="1" kern="100" dirty="0">
                        <a:solidFill>
                          <a:schemeClr val="bg2">
                            <a:lumMod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tc>
              </a:tr>
              <a:tr h="370840">
                <a:tc>
                  <a:txBody>
                    <a:bodyPr/>
                    <a:lstStyle/>
                    <a:p>
                      <a:pPr marL="0" algn="l" defTabSz="457200" rtl="0" eaLnBrk="1" latinLnBrk="0" hangingPunct="1"/>
                      <a:r>
                        <a:rPr lang="zh-CN" altLang="zh-CN" sz="1800" b="1" kern="100" dirty="0" smtClean="0">
                          <a:solidFill>
                            <a:schemeClr val="bg2">
                              <a:lumMod val="25000"/>
                            </a:schemeClr>
                          </a:solidFill>
                          <a:effectLst/>
                          <a:latin typeface="Times New Roman" panose="02020603050405020304" pitchFamily="18" charset="0"/>
                          <a:ea typeface="宋体" panose="02010600030101010101" pitchFamily="2" charset="-122"/>
                          <a:cs typeface="Times New Roman" panose="02020603050405020304" pitchFamily="18" charset="0"/>
                        </a:rPr>
                        <a:t>大连交通大学外语学院英语系和多个院系合作</a:t>
                      </a:r>
                      <a:endParaRPr lang="zh-CN" altLang="en-US" sz="1800" b="1" kern="100" dirty="0">
                        <a:solidFill>
                          <a:schemeClr val="bg2">
                            <a:lumMod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pPr marL="0" algn="l" defTabSz="457200" rtl="0" eaLnBrk="1" latinLnBrk="0" hangingPunct="1"/>
                      <a:r>
                        <a:rPr lang="zh-CN" altLang="zh-CN" sz="1800" b="1" kern="100" dirty="0" smtClean="0">
                          <a:solidFill>
                            <a:schemeClr val="bg2">
                              <a:lumMod val="25000"/>
                            </a:schemeClr>
                          </a:solidFill>
                          <a:effectLst/>
                          <a:latin typeface="Times New Roman" panose="02020603050405020304" pitchFamily="18" charset="0"/>
                          <a:ea typeface="宋体" panose="02010600030101010101" pitchFamily="2" charset="-122"/>
                          <a:cs typeface="Times New Roman" panose="02020603050405020304" pitchFamily="18" charset="0"/>
                        </a:rPr>
                        <a:t>“英语</a:t>
                      </a:r>
                      <a:r>
                        <a:rPr lang="en-US" altLang="zh-CN" sz="1800" b="1" kern="100" dirty="0" smtClean="0">
                          <a:solidFill>
                            <a:schemeClr val="bg2">
                              <a:lumMod val="25000"/>
                            </a:schemeClr>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800" b="1" kern="100" dirty="0" smtClean="0">
                          <a:solidFill>
                            <a:schemeClr val="bg2">
                              <a:lumMod val="25000"/>
                            </a:schemeClr>
                          </a:solidFill>
                          <a:effectLst/>
                          <a:latin typeface="Times New Roman" panose="02020603050405020304" pitchFamily="18" charset="0"/>
                          <a:ea typeface="宋体" panose="02010600030101010101" pitchFamily="2" charset="-122"/>
                          <a:cs typeface="Times New Roman" panose="02020603050405020304" pitchFamily="18" charset="0"/>
                        </a:rPr>
                        <a:t>专业课”模式的五年制复合型课程，即前两年主修英语课程，后三年主修专业课程，授课任务由英语专业教师和专业课教师共同承担，如：“英语</a:t>
                      </a:r>
                      <a:r>
                        <a:rPr lang="en-US" altLang="zh-CN" sz="1800" b="1" kern="100" dirty="0" smtClean="0">
                          <a:solidFill>
                            <a:schemeClr val="bg2">
                              <a:lumMod val="25000"/>
                            </a:schemeClr>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800" b="1" kern="100" dirty="0" smtClean="0">
                          <a:solidFill>
                            <a:schemeClr val="bg2">
                              <a:lumMod val="25000"/>
                            </a:schemeClr>
                          </a:solidFill>
                          <a:effectLst/>
                          <a:latin typeface="Times New Roman" panose="02020603050405020304" pitchFamily="18" charset="0"/>
                          <a:ea typeface="宋体" panose="02010600030101010101" pitchFamily="2" charset="-122"/>
                          <a:cs typeface="Times New Roman" panose="02020603050405020304" pitchFamily="18" charset="0"/>
                        </a:rPr>
                        <a:t>软件工程”等，培养文理交叉的跨学科复合型人才</a:t>
                      </a:r>
                      <a:endParaRPr lang="zh-CN" altLang="en-US" sz="1800" b="1" kern="100" dirty="0">
                        <a:solidFill>
                          <a:schemeClr val="bg2">
                            <a:lumMod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tc>
              </a:tr>
              <a:tr h="370840">
                <a:tc>
                  <a:txBody>
                    <a:bodyPr/>
                    <a:lstStyle/>
                    <a:p>
                      <a:pPr marL="0" algn="l" defTabSz="457200" rtl="0" eaLnBrk="1" latinLnBrk="0" hangingPunct="1"/>
                      <a:r>
                        <a:rPr lang="zh-CN" altLang="zh-CN" sz="1800" b="1" kern="100" dirty="0" smtClean="0">
                          <a:solidFill>
                            <a:schemeClr val="bg2">
                              <a:lumMod val="25000"/>
                            </a:schemeClr>
                          </a:solidFill>
                          <a:effectLst/>
                          <a:latin typeface="Times New Roman" panose="02020603050405020304" pitchFamily="18" charset="0"/>
                          <a:ea typeface="宋体" panose="02010600030101010101" pitchFamily="2" charset="-122"/>
                          <a:cs typeface="Times New Roman" panose="02020603050405020304" pitchFamily="18" charset="0"/>
                        </a:rPr>
                        <a:t>四川外国语大学英语</a:t>
                      </a:r>
                      <a:endParaRPr lang="zh-CN" altLang="en-US" sz="1800" b="1" kern="100" dirty="0">
                        <a:solidFill>
                          <a:schemeClr val="bg2">
                            <a:lumMod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pPr marL="0" algn="l" defTabSz="457200" rtl="0" eaLnBrk="1" latinLnBrk="0" hangingPunct="1"/>
                      <a:r>
                        <a:rPr lang="zh-CN" altLang="zh-CN" sz="1800" b="1" kern="100" dirty="0" smtClean="0">
                          <a:solidFill>
                            <a:schemeClr val="bg2">
                              <a:lumMod val="25000"/>
                            </a:schemeClr>
                          </a:solidFill>
                          <a:effectLst/>
                          <a:latin typeface="Times New Roman" panose="02020603050405020304" pitchFamily="18" charset="0"/>
                          <a:ea typeface="宋体" panose="02010600030101010101" pitchFamily="2" charset="-122"/>
                          <a:cs typeface="Times New Roman" panose="02020603050405020304" pitchFamily="18" charset="0"/>
                        </a:rPr>
                        <a:t>英语专业按照“一体两翼”“一专四项”的专业建设和人才培养路径进行了复合型人才培养的实践探索，积极与国外高校合作，开办了多个中外联合培养的国际合作项目</a:t>
                      </a:r>
                      <a:endParaRPr lang="zh-CN" altLang="en-US" sz="1800" b="1" kern="100" dirty="0">
                        <a:solidFill>
                          <a:schemeClr val="bg2">
                            <a:lumMod val="2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tc>
              </a:tr>
            </a:tbl>
          </a:graphicData>
        </a:graphic>
      </p:graphicFrame>
      <p:sp>
        <p:nvSpPr>
          <p:cNvPr id="3" name="矩形 2"/>
          <p:cNvSpPr/>
          <p:nvPr/>
        </p:nvSpPr>
        <p:spPr>
          <a:xfrm>
            <a:off x="629677" y="5124661"/>
            <a:ext cx="10436205" cy="1384995"/>
          </a:xfrm>
          <a:prstGeom prst="rect">
            <a:avLst/>
          </a:prstGeom>
        </p:spPr>
        <p:txBody>
          <a:bodyPr wrap="square">
            <a:spAutoFit/>
          </a:bodyPr>
          <a:lstStyle/>
          <a:p>
            <a:pPr indent="304800" algn="just">
              <a:lnSpc>
                <a:spcPct val="150000"/>
              </a:lnSpc>
              <a:spcAft>
                <a:spcPts val="0"/>
              </a:spcAft>
            </a:pPr>
            <a:r>
              <a:rPr lang="zh-CN" altLang="zh-CN" sz="2800" dirty="0" smtClean="0">
                <a:solidFill>
                  <a:srgbClr val="002060"/>
                </a:solidFill>
                <a:latin typeface="华文行楷" panose="02010800040101010101" pitchFamily="2" charset="-122"/>
                <a:ea typeface="华文行楷" panose="02010800040101010101" pitchFamily="2" charset="-122"/>
              </a:rPr>
              <a:t>在</a:t>
            </a:r>
            <a:r>
              <a:rPr lang="zh-CN" altLang="zh-CN" sz="2800" dirty="0">
                <a:solidFill>
                  <a:srgbClr val="002060"/>
                </a:solidFill>
                <a:latin typeface="华文行楷" panose="02010800040101010101" pitchFamily="2" charset="-122"/>
                <a:ea typeface="华文行楷" panose="02010800040101010101" pitchFamily="2" charset="-122"/>
              </a:rPr>
              <a:t>这一阶段，英语专业复合型人才培养逐步走向成熟并蓬勃发展起来。</a:t>
            </a:r>
          </a:p>
        </p:txBody>
      </p:sp>
      <p:sp>
        <p:nvSpPr>
          <p:cNvPr id="4" name="矩形 3"/>
          <p:cNvSpPr/>
          <p:nvPr/>
        </p:nvSpPr>
        <p:spPr>
          <a:xfrm>
            <a:off x="589524" y="419018"/>
            <a:ext cx="8039784" cy="738664"/>
          </a:xfrm>
          <a:prstGeom prst="rect">
            <a:avLst/>
          </a:prstGeom>
        </p:spPr>
        <p:txBody>
          <a:bodyPr wrap="square">
            <a:spAutoFit/>
          </a:bodyPr>
          <a:lstStyle/>
          <a:p>
            <a:pPr lvl="0">
              <a:lnSpc>
                <a:spcPct val="150000"/>
              </a:lnSpc>
            </a:pPr>
            <a:r>
              <a:rPr lang="zh-CN" altLang="en-US" sz="2800" dirty="0">
                <a:solidFill>
                  <a:srgbClr val="002060"/>
                </a:solidFill>
                <a:latin typeface="华文行楷" panose="02010800040101010101" pitchFamily="2" charset="-122"/>
                <a:ea typeface="华文行楷" panose="02010800040101010101" pitchFamily="2" charset="-122"/>
              </a:rPr>
              <a:t>第二阶段：</a:t>
            </a:r>
            <a:r>
              <a:rPr lang="zh-CN" altLang="zh-CN" sz="2800" dirty="0">
                <a:solidFill>
                  <a:srgbClr val="002060"/>
                </a:solidFill>
                <a:latin typeface="华文行楷" panose="02010800040101010101" pitchFamily="2" charset="-122"/>
                <a:ea typeface="华文行楷" panose="02010800040101010101" pitchFamily="2" charset="-122"/>
              </a:rPr>
              <a:t>蓬勃发展阶段（</a:t>
            </a:r>
            <a:r>
              <a:rPr lang="en-US" altLang="zh-CN" sz="2800" dirty="0">
                <a:solidFill>
                  <a:srgbClr val="002060"/>
                </a:solidFill>
                <a:latin typeface="华文行楷" panose="02010800040101010101" pitchFamily="2" charset="-122"/>
                <a:ea typeface="华文行楷" panose="02010800040101010101" pitchFamily="2" charset="-122"/>
              </a:rPr>
              <a:t>2001</a:t>
            </a:r>
            <a:r>
              <a:rPr lang="zh-CN" altLang="zh-CN" sz="2800" dirty="0">
                <a:solidFill>
                  <a:srgbClr val="002060"/>
                </a:solidFill>
                <a:latin typeface="华文行楷" panose="02010800040101010101" pitchFamily="2" charset="-122"/>
                <a:ea typeface="华文行楷" panose="02010800040101010101" pitchFamily="2" charset="-122"/>
              </a:rPr>
              <a:t>年至</a:t>
            </a:r>
            <a:r>
              <a:rPr lang="en-US" altLang="zh-CN" sz="2800" dirty="0">
                <a:solidFill>
                  <a:srgbClr val="002060"/>
                </a:solidFill>
                <a:latin typeface="华文行楷" panose="02010800040101010101" pitchFamily="2" charset="-122"/>
                <a:ea typeface="华文行楷" panose="02010800040101010101" pitchFamily="2" charset="-122"/>
              </a:rPr>
              <a:t>2009</a:t>
            </a:r>
            <a:r>
              <a:rPr lang="zh-CN" altLang="zh-CN" sz="2800" dirty="0">
                <a:solidFill>
                  <a:srgbClr val="002060"/>
                </a:solidFill>
                <a:latin typeface="华文行楷" panose="02010800040101010101" pitchFamily="2" charset="-122"/>
                <a:ea typeface="华文行楷" panose="02010800040101010101" pitchFamily="2" charset="-122"/>
              </a:rPr>
              <a:t>年）</a:t>
            </a:r>
            <a:endParaRPr lang="en-US" altLang="zh-CN" sz="2800" dirty="0">
              <a:solidFill>
                <a:srgbClr val="002060"/>
              </a:solidFill>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2629337246"/>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7183" y="1749536"/>
            <a:ext cx="9446890" cy="4185761"/>
          </a:xfrm>
          <a:prstGeom prst="rect">
            <a:avLst/>
          </a:prstGeom>
        </p:spPr>
        <p:txBody>
          <a:bodyPr wrap="square">
            <a:spAutoFit/>
          </a:bodyPr>
          <a:lstStyle/>
          <a:p>
            <a:pPr algn="just"/>
            <a:r>
              <a:rPr lang="zh-CN" altLang="en-US" sz="2800" dirty="0" smtClean="0">
                <a:solidFill>
                  <a:srgbClr val="FF0000"/>
                </a:solidFill>
                <a:latin typeface="华文行楷" panose="02010800040101010101" pitchFamily="2" charset="-122"/>
                <a:ea typeface="华文行楷" panose="02010800040101010101" pitchFamily="2" charset="-122"/>
              </a:rPr>
              <a:t>第三阶段：</a:t>
            </a:r>
            <a:r>
              <a:rPr lang="zh-CN" altLang="zh-CN" sz="2800" dirty="0" smtClean="0">
                <a:solidFill>
                  <a:srgbClr val="FF0000"/>
                </a:solidFill>
                <a:latin typeface="华文行楷" panose="02010800040101010101" pitchFamily="2" charset="-122"/>
                <a:ea typeface="华文行楷" panose="02010800040101010101" pitchFamily="2" charset="-122"/>
              </a:rPr>
              <a:t>多元化</a:t>
            </a:r>
            <a:r>
              <a:rPr lang="zh-CN" altLang="zh-CN" sz="2800" dirty="0">
                <a:solidFill>
                  <a:srgbClr val="FF0000"/>
                </a:solidFill>
                <a:latin typeface="华文行楷" panose="02010800040101010101" pitchFamily="2" charset="-122"/>
                <a:ea typeface="华文行楷" panose="02010800040101010101" pitchFamily="2" charset="-122"/>
              </a:rPr>
              <a:t>发展阶段（</a:t>
            </a:r>
            <a:r>
              <a:rPr lang="en-US" altLang="zh-CN" sz="2800" dirty="0">
                <a:solidFill>
                  <a:srgbClr val="FF0000"/>
                </a:solidFill>
                <a:latin typeface="华文行楷" panose="02010800040101010101" pitchFamily="2" charset="-122"/>
                <a:ea typeface="华文行楷" panose="02010800040101010101" pitchFamily="2" charset="-122"/>
              </a:rPr>
              <a:t>2010</a:t>
            </a:r>
            <a:r>
              <a:rPr lang="zh-CN" altLang="zh-CN" sz="2800" dirty="0">
                <a:solidFill>
                  <a:srgbClr val="FF0000"/>
                </a:solidFill>
                <a:latin typeface="华文行楷" panose="02010800040101010101" pitchFamily="2" charset="-122"/>
                <a:ea typeface="华文行楷" panose="02010800040101010101" pitchFamily="2" charset="-122"/>
              </a:rPr>
              <a:t>年至今）</a:t>
            </a:r>
            <a:endParaRPr lang="en-US" altLang="zh-CN" sz="2800" dirty="0">
              <a:solidFill>
                <a:srgbClr val="FF0000"/>
              </a:solidFill>
              <a:latin typeface="华文行楷" panose="02010800040101010101" pitchFamily="2" charset="-122"/>
              <a:ea typeface="华文行楷" panose="02010800040101010101" pitchFamily="2" charset="-122"/>
            </a:endParaRPr>
          </a:p>
          <a:p>
            <a:pPr algn="just">
              <a:lnSpc>
                <a:spcPct val="150000"/>
              </a:lnSpc>
            </a:pPr>
            <a:r>
              <a:rPr lang="zh-CN" altLang="en-US" sz="2800" dirty="0" smtClean="0">
                <a:solidFill>
                  <a:srgbClr val="002060"/>
                </a:solidFill>
                <a:latin typeface="华文行楷" panose="02010800040101010101" pitchFamily="2" charset="-122"/>
                <a:ea typeface="华文行楷" panose="02010800040101010101" pitchFamily="2" charset="-122"/>
              </a:rPr>
              <a:t>         以</a:t>
            </a:r>
            <a:r>
              <a:rPr lang="en-US" altLang="zh-CN" sz="2800" dirty="0">
                <a:solidFill>
                  <a:srgbClr val="002060"/>
                </a:solidFill>
                <a:latin typeface="华文行楷" panose="02010800040101010101" pitchFamily="2" charset="-122"/>
                <a:ea typeface="华文行楷" panose="02010800040101010101" pitchFamily="2" charset="-122"/>
              </a:rPr>
              <a:t>《</a:t>
            </a:r>
            <a:r>
              <a:rPr lang="zh-CN" altLang="en-US" sz="2800" dirty="0">
                <a:solidFill>
                  <a:srgbClr val="002060"/>
                </a:solidFill>
                <a:latin typeface="华文行楷" panose="02010800040101010101" pitchFamily="2" charset="-122"/>
                <a:ea typeface="华文行楷" panose="02010800040101010101" pitchFamily="2" charset="-122"/>
              </a:rPr>
              <a:t>国标</a:t>
            </a:r>
            <a:r>
              <a:rPr lang="en-US" altLang="zh-CN" sz="2800" dirty="0">
                <a:solidFill>
                  <a:srgbClr val="002060"/>
                </a:solidFill>
                <a:latin typeface="华文行楷" panose="02010800040101010101" pitchFamily="2" charset="-122"/>
                <a:ea typeface="华文行楷" panose="02010800040101010101" pitchFamily="2" charset="-122"/>
              </a:rPr>
              <a:t>》</a:t>
            </a:r>
            <a:r>
              <a:rPr lang="zh-CN" altLang="en-US" sz="2800" dirty="0">
                <a:solidFill>
                  <a:srgbClr val="002060"/>
                </a:solidFill>
                <a:latin typeface="华文行楷" panose="02010800040101010101" pitchFamily="2" charset="-122"/>
                <a:ea typeface="华文行楷" panose="02010800040101010101" pitchFamily="2" charset="-122"/>
              </a:rPr>
              <a:t>和</a:t>
            </a:r>
            <a:r>
              <a:rPr lang="en-US" altLang="zh-CN" sz="2800" dirty="0">
                <a:solidFill>
                  <a:srgbClr val="002060"/>
                </a:solidFill>
                <a:latin typeface="华文行楷" panose="02010800040101010101" pitchFamily="2" charset="-122"/>
                <a:ea typeface="华文行楷" panose="02010800040101010101" pitchFamily="2" charset="-122"/>
              </a:rPr>
              <a:t>《</a:t>
            </a:r>
            <a:r>
              <a:rPr lang="zh-CN" altLang="en-US" sz="2800" dirty="0">
                <a:solidFill>
                  <a:srgbClr val="002060"/>
                </a:solidFill>
                <a:latin typeface="华文行楷" panose="02010800040101010101" pitchFamily="2" charset="-122"/>
                <a:ea typeface="华文行楷" panose="02010800040101010101" pitchFamily="2" charset="-122"/>
              </a:rPr>
              <a:t>指南</a:t>
            </a:r>
            <a:r>
              <a:rPr lang="en-US" altLang="zh-CN" sz="2800" dirty="0">
                <a:solidFill>
                  <a:srgbClr val="002060"/>
                </a:solidFill>
                <a:latin typeface="华文行楷" panose="02010800040101010101" pitchFamily="2" charset="-122"/>
                <a:ea typeface="华文行楷" panose="02010800040101010101" pitchFamily="2" charset="-122"/>
              </a:rPr>
              <a:t>》</a:t>
            </a:r>
            <a:r>
              <a:rPr lang="zh-CN" altLang="en-US" sz="2800" dirty="0">
                <a:solidFill>
                  <a:srgbClr val="002060"/>
                </a:solidFill>
                <a:latin typeface="华文行楷" panose="02010800040101010101" pitchFamily="2" charset="-122"/>
                <a:ea typeface="华文行楷" panose="02010800040101010101" pitchFamily="2" charset="-122"/>
              </a:rPr>
              <a:t>为指导，</a:t>
            </a:r>
            <a:r>
              <a:rPr lang="zh-CN" altLang="zh-CN" sz="2800" dirty="0">
                <a:solidFill>
                  <a:srgbClr val="002060"/>
                </a:solidFill>
                <a:latin typeface="华文行楷" panose="02010800040101010101" pitchFamily="2" charset="-122"/>
                <a:ea typeface="华文行楷" panose="02010800040101010101" pitchFamily="2" charset="-122"/>
              </a:rPr>
              <a:t>英语专业应坚持内涵发展、多元发展和创新发展，培养时代需要、国家期待的具备家国情怀、国际视野、沟通能力和人文素养的复合型外语人才</a:t>
            </a:r>
            <a:r>
              <a:rPr lang="zh-CN" altLang="zh-CN" sz="2800" dirty="0" smtClean="0">
                <a:solidFill>
                  <a:srgbClr val="002060"/>
                </a:solidFill>
                <a:latin typeface="华文行楷" panose="02010800040101010101" pitchFamily="2" charset="-122"/>
                <a:ea typeface="华文行楷" panose="02010800040101010101" pitchFamily="2" charset="-122"/>
              </a:rPr>
              <a:t>。</a:t>
            </a:r>
            <a:r>
              <a:rPr lang="zh-CN" altLang="en-US" sz="2800" dirty="0" smtClean="0">
                <a:solidFill>
                  <a:srgbClr val="002060"/>
                </a:solidFill>
                <a:latin typeface="华文行楷" panose="02010800040101010101" pitchFamily="2" charset="-122"/>
                <a:ea typeface="华文行楷" panose="02010800040101010101" pitchFamily="2" charset="-122"/>
              </a:rPr>
              <a:t>由此可见，</a:t>
            </a:r>
            <a:r>
              <a:rPr lang="zh-CN" altLang="en-US" sz="2800" dirty="0" smtClean="0">
                <a:solidFill>
                  <a:srgbClr val="FF0000"/>
                </a:solidFill>
                <a:latin typeface="华文行楷" panose="02010800040101010101" pitchFamily="2" charset="-122"/>
                <a:ea typeface="华文行楷" panose="02010800040101010101" pitchFamily="2" charset="-122"/>
              </a:rPr>
              <a:t>英语专业人才培养模式正从复合型人才培养模式过渡到新型国际化人才培养模式。</a:t>
            </a:r>
            <a:endParaRPr lang="en-US" altLang="zh-CN" sz="2800" dirty="0">
              <a:solidFill>
                <a:srgbClr val="FF0000"/>
              </a:solidFill>
              <a:latin typeface="华文行楷" panose="02010800040101010101" pitchFamily="2" charset="-122"/>
              <a:ea typeface="华文行楷" panose="02010800040101010101" pitchFamily="2" charset="-122"/>
            </a:endParaRPr>
          </a:p>
          <a:p>
            <a:r>
              <a:rPr lang="en-US" altLang="zh-CN" sz="2800" dirty="0">
                <a:solidFill>
                  <a:srgbClr val="000000">
                    <a:lumMod val="85000"/>
                    <a:lumOff val="15000"/>
                  </a:srgbClr>
                </a:solidFill>
                <a:latin typeface="Arial"/>
                <a:ea typeface="微软雅黑"/>
              </a:rPr>
              <a:t> </a:t>
            </a:r>
            <a:r>
              <a:rPr lang="en-US" altLang="zh-CN" sz="2800" dirty="0" smtClean="0">
                <a:solidFill>
                  <a:srgbClr val="000000">
                    <a:lumMod val="85000"/>
                    <a:lumOff val="15000"/>
                  </a:srgbClr>
                </a:solidFill>
                <a:latin typeface="Arial"/>
                <a:ea typeface="微软雅黑"/>
              </a:rPr>
              <a:t>       </a:t>
            </a:r>
            <a:endParaRPr lang="zh-CN" altLang="en-US" sz="2800" dirty="0">
              <a:solidFill>
                <a:srgbClr val="000000">
                  <a:lumMod val="85000"/>
                  <a:lumOff val="15000"/>
                </a:srgbClr>
              </a:solidFill>
              <a:latin typeface="Arial"/>
              <a:ea typeface="微软雅黑"/>
            </a:endParaRPr>
          </a:p>
        </p:txBody>
      </p:sp>
      <p:sp>
        <p:nvSpPr>
          <p:cNvPr id="3" name="矩形 2"/>
          <p:cNvSpPr/>
          <p:nvPr/>
        </p:nvSpPr>
        <p:spPr>
          <a:xfrm>
            <a:off x="857584" y="484101"/>
            <a:ext cx="4809330" cy="799771"/>
          </a:xfrm>
          <a:prstGeom prst="rect">
            <a:avLst/>
          </a:prstGeom>
        </p:spPr>
        <p:txBody>
          <a:bodyPr wrap="none">
            <a:spAutoFit/>
          </a:bodyPr>
          <a:lstStyle/>
          <a:p>
            <a:pPr defTabSz="913919">
              <a:lnSpc>
                <a:spcPct val="120000"/>
              </a:lnSpc>
              <a:spcBef>
                <a:spcPts val="600"/>
              </a:spcBef>
              <a:spcAft>
                <a:spcPts val="600"/>
              </a:spcAft>
              <a:defRPr/>
            </a:pPr>
            <a:r>
              <a:rPr lang="en-US" altLang="zh-CN" sz="3997" b="1" dirty="0">
                <a:solidFill>
                  <a:srgbClr val="002060"/>
                </a:solidFill>
                <a:latin typeface="华文行楷" panose="02010800040101010101" pitchFamily="2" charset="-122"/>
                <a:ea typeface="华文行楷" panose="02010800040101010101" pitchFamily="2" charset="-122"/>
              </a:rPr>
              <a:t>2. </a:t>
            </a:r>
            <a:r>
              <a:rPr lang="zh-CN" altLang="en-US" sz="3997" b="1" dirty="0">
                <a:solidFill>
                  <a:srgbClr val="002060"/>
                </a:solidFill>
                <a:latin typeface="华文行楷" panose="02010800040101010101" pitchFamily="2" charset="-122"/>
                <a:ea typeface="华文行楷" panose="02010800040101010101" pitchFamily="2" charset="-122"/>
              </a:rPr>
              <a:t>外语人才培养回顾</a:t>
            </a:r>
            <a:endParaRPr lang="en-US" altLang="zh-CN" sz="3997" b="1" dirty="0">
              <a:solidFill>
                <a:srgbClr val="002060"/>
              </a:solidFill>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293373805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96824" y="1974733"/>
            <a:ext cx="10655223" cy="2677656"/>
          </a:xfrm>
          <a:prstGeom prst="rect">
            <a:avLst/>
          </a:prstGeom>
        </p:spPr>
        <p:txBody>
          <a:bodyPr wrap="square">
            <a:spAutoFit/>
          </a:bodyPr>
          <a:lstStyle/>
          <a:p>
            <a:pPr marL="457200" lvl="0" indent="-457200" algn="just">
              <a:lnSpc>
                <a:spcPct val="150000"/>
              </a:lnSpc>
              <a:buFont typeface="Wingdings" panose="05000000000000000000" pitchFamily="2" charset="2"/>
              <a:buChar char="p"/>
            </a:pPr>
            <a:r>
              <a:rPr lang="zh-CN" altLang="en-US" sz="2800" dirty="0" smtClean="0">
                <a:solidFill>
                  <a:srgbClr val="002060"/>
                </a:solidFill>
                <a:latin typeface="华文行楷" panose="02010800040101010101" pitchFamily="2" charset="-122"/>
                <a:ea typeface="华文行楷" panose="02010800040101010101" pitchFamily="2" charset="-122"/>
              </a:rPr>
              <a:t>纵观英语专业人才培养模式发展历程，各大院校可借鉴其较成熟的实践经验，尤其是</a:t>
            </a:r>
            <a:r>
              <a:rPr lang="zh-CN" altLang="zh-CN" sz="2800" dirty="0" smtClean="0">
                <a:solidFill>
                  <a:srgbClr val="002060"/>
                </a:solidFill>
                <a:latin typeface="华文行楷" panose="02010800040101010101" pitchFamily="2" charset="-122"/>
                <a:ea typeface="华文行楷" panose="02010800040101010101" pitchFamily="2" charset="-122"/>
              </a:rPr>
              <a:t>综合性大学</a:t>
            </a:r>
            <a:r>
              <a:rPr lang="zh-CN" altLang="en-US" sz="2800" dirty="0" smtClean="0">
                <a:solidFill>
                  <a:srgbClr val="002060"/>
                </a:solidFill>
                <a:latin typeface="华文行楷" panose="02010800040101010101" pitchFamily="2" charset="-122"/>
                <a:ea typeface="华文行楷" panose="02010800040101010101" pitchFamily="2" charset="-122"/>
              </a:rPr>
              <a:t>，</a:t>
            </a:r>
            <a:r>
              <a:rPr lang="zh-CN" altLang="zh-CN" sz="2800" dirty="0" smtClean="0">
                <a:solidFill>
                  <a:srgbClr val="002060"/>
                </a:solidFill>
                <a:latin typeface="华文行楷" panose="02010800040101010101" pitchFamily="2" charset="-122"/>
                <a:ea typeface="华文行楷" panose="02010800040101010101" pitchFamily="2" charset="-122"/>
              </a:rPr>
              <a:t>可</a:t>
            </a:r>
            <a:r>
              <a:rPr lang="zh-CN" altLang="en-US" sz="2800" dirty="0" smtClean="0">
                <a:solidFill>
                  <a:srgbClr val="002060"/>
                </a:solidFill>
                <a:latin typeface="华文行楷" panose="02010800040101010101" pitchFamily="2" charset="-122"/>
                <a:ea typeface="华文行楷" panose="02010800040101010101" pitchFamily="2" charset="-122"/>
              </a:rPr>
              <a:t>以</a:t>
            </a:r>
            <a:r>
              <a:rPr lang="zh-CN" altLang="zh-CN" sz="2800" dirty="0" smtClean="0">
                <a:solidFill>
                  <a:srgbClr val="002060"/>
                </a:solidFill>
                <a:latin typeface="华文行楷" panose="02010800040101010101" pitchFamily="2" charset="-122"/>
                <a:ea typeface="华文行楷" panose="02010800040101010101" pitchFamily="2" charset="-122"/>
              </a:rPr>
              <a:t>《国标》</a:t>
            </a:r>
            <a:r>
              <a:rPr lang="zh-CN" altLang="zh-CN" sz="2800" dirty="0">
                <a:solidFill>
                  <a:srgbClr val="002060"/>
                </a:solidFill>
                <a:latin typeface="华文行楷" panose="02010800040101010101" pitchFamily="2" charset="-122"/>
                <a:ea typeface="华文行楷" panose="02010800040101010101" pitchFamily="2" charset="-122"/>
              </a:rPr>
              <a:t>为指导，充分利用自身的多学科优势，设置“外语</a:t>
            </a:r>
            <a:r>
              <a:rPr lang="en-US" altLang="zh-CN" sz="2800" dirty="0">
                <a:solidFill>
                  <a:srgbClr val="002060"/>
                </a:solidFill>
                <a:latin typeface="华文行楷" panose="02010800040101010101" pitchFamily="2" charset="-122"/>
                <a:ea typeface="华文行楷" panose="02010800040101010101" pitchFamily="2" charset="-122"/>
              </a:rPr>
              <a:t>+</a:t>
            </a:r>
            <a:r>
              <a:rPr lang="zh-CN" altLang="zh-CN" sz="2800" dirty="0">
                <a:solidFill>
                  <a:srgbClr val="002060"/>
                </a:solidFill>
                <a:latin typeface="华文行楷" panose="02010800040101010101" pitchFamily="2" charset="-122"/>
                <a:ea typeface="华文行楷" panose="02010800040101010101" pitchFamily="2" charset="-122"/>
              </a:rPr>
              <a:t>专业”的培养模式，整合外语专业和其它学科的</a:t>
            </a:r>
            <a:r>
              <a:rPr lang="zh-CN" altLang="en-US" sz="2800" dirty="0">
                <a:solidFill>
                  <a:srgbClr val="002060"/>
                </a:solidFill>
                <a:latin typeface="华文行楷" panose="02010800040101010101" pitchFamily="2" charset="-122"/>
                <a:ea typeface="华文行楷" panose="02010800040101010101" pitchFamily="2" charset="-122"/>
              </a:rPr>
              <a:t>融合潜力</a:t>
            </a:r>
            <a:r>
              <a:rPr lang="zh-CN" altLang="zh-CN" sz="2800" dirty="0">
                <a:solidFill>
                  <a:srgbClr val="002060"/>
                </a:solidFill>
                <a:latin typeface="华文行楷" panose="02010800040101010101" pitchFamily="2" charset="-122"/>
                <a:ea typeface="华文行楷" panose="02010800040101010101" pitchFamily="2" charset="-122"/>
              </a:rPr>
              <a:t>，培养</a:t>
            </a:r>
            <a:r>
              <a:rPr lang="zh-CN" altLang="zh-CN" sz="2800" dirty="0" smtClean="0">
                <a:solidFill>
                  <a:srgbClr val="002060"/>
                </a:solidFill>
                <a:latin typeface="华文行楷" panose="02010800040101010101" pitchFamily="2" charset="-122"/>
                <a:ea typeface="华文行楷" panose="02010800040101010101" pitchFamily="2" charset="-122"/>
              </a:rPr>
              <a:t>多元</a:t>
            </a:r>
            <a:r>
              <a:rPr lang="zh-CN" altLang="en-US" sz="2800" dirty="0" smtClean="0">
                <a:solidFill>
                  <a:srgbClr val="002060"/>
                </a:solidFill>
                <a:latin typeface="华文行楷" panose="02010800040101010101" pitchFamily="2" charset="-122"/>
                <a:ea typeface="华文行楷" panose="02010800040101010101" pitchFamily="2" charset="-122"/>
              </a:rPr>
              <a:t>国际化复合型</a:t>
            </a:r>
            <a:r>
              <a:rPr lang="zh-CN" altLang="zh-CN" sz="2800" dirty="0">
                <a:solidFill>
                  <a:srgbClr val="002060"/>
                </a:solidFill>
                <a:latin typeface="华文行楷" panose="02010800040101010101" pitchFamily="2" charset="-122"/>
                <a:ea typeface="华文行楷" panose="02010800040101010101" pitchFamily="2" charset="-122"/>
              </a:rPr>
              <a:t>人才。</a:t>
            </a:r>
          </a:p>
        </p:txBody>
      </p:sp>
      <p:sp>
        <p:nvSpPr>
          <p:cNvPr id="3" name="矩形 2"/>
          <p:cNvSpPr/>
          <p:nvPr/>
        </p:nvSpPr>
        <p:spPr>
          <a:xfrm>
            <a:off x="682370" y="757873"/>
            <a:ext cx="4809330" cy="799771"/>
          </a:xfrm>
          <a:prstGeom prst="rect">
            <a:avLst/>
          </a:prstGeom>
        </p:spPr>
        <p:txBody>
          <a:bodyPr wrap="none">
            <a:spAutoFit/>
          </a:bodyPr>
          <a:lstStyle/>
          <a:p>
            <a:pPr defTabSz="913919">
              <a:lnSpc>
                <a:spcPct val="120000"/>
              </a:lnSpc>
              <a:spcBef>
                <a:spcPts val="600"/>
              </a:spcBef>
              <a:spcAft>
                <a:spcPts val="600"/>
              </a:spcAft>
              <a:defRPr/>
            </a:pPr>
            <a:r>
              <a:rPr lang="en-US" altLang="zh-CN" sz="3997" b="1" dirty="0">
                <a:solidFill>
                  <a:srgbClr val="002060"/>
                </a:solidFill>
                <a:latin typeface="华文行楷" panose="02010800040101010101" pitchFamily="2" charset="-122"/>
                <a:ea typeface="华文行楷" panose="02010800040101010101" pitchFamily="2" charset="-122"/>
              </a:rPr>
              <a:t>2. </a:t>
            </a:r>
            <a:r>
              <a:rPr lang="zh-CN" altLang="en-US" sz="3997" b="1" dirty="0">
                <a:solidFill>
                  <a:srgbClr val="002060"/>
                </a:solidFill>
                <a:latin typeface="华文行楷" panose="02010800040101010101" pitchFamily="2" charset="-122"/>
                <a:ea typeface="华文行楷" panose="02010800040101010101" pitchFamily="2" charset="-122"/>
              </a:rPr>
              <a:t>外语人才培养回顾</a:t>
            </a:r>
            <a:endParaRPr lang="en-US" altLang="zh-CN" sz="3997" b="1" dirty="0">
              <a:solidFill>
                <a:srgbClr val="002060"/>
              </a:solidFill>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3236085053"/>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6204" y="538855"/>
            <a:ext cx="4859022" cy="830484"/>
          </a:xfrm>
          <a:prstGeom prst="rect">
            <a:avLst/>
          </a:prstGeom>
        </p:spPr>
        <p:txBody>
          <a:bodyPr wrap="none">
            <a:spAutoFit/>
          </a:bodyPr>
          <a:lstStyle/>
          <a:p>
            <a:pPr lvl="0" defTabSz="913919">
              <a:lnSpc>
                <a:spcPct val="120000"/>
              </a:lnSpc>
              <a:spcBef>
                <a:spcPts val="600"/>
              </a:spcBef>
              <a:spcAft>
                <a:spcPts val="600"/>
              </a:spcAft>
              <a:defRPr/>
            </a:pPr>
            <a:r>
              <a:rPr lang="en-US" altLang="zh-CN" sz="3997" b="1" dirty="0">
                <a:solidFill>
                  <a:srgbClr val="002060"/>
                </a:solidFill>
                <a:latin typeface="华文行楷" panose="02010800040101010101" pitchFamily="2" charset="-122"/>
                <a:ea typeface="华文行楷" panose="02010800040101010101" pitchFamily="2" charset="-122"/>
              </a:rPr>
              <a:t>2. </a:t>
            </a:r>
            <a:r>
              <a:rPr lang="zh-CN" altLang="en-US" sz="3997" b="1" dirty="0">
                <a:solidFill>
                  <a:srgbClr val="002060"/>
                </a:solidFill>
                <a:latin typeface="华文行楷" panose="02010800040101010101" pitchFamily="2" charset="-122"/>
                <a:ea typeface="华文行楷" panose="02010800040101010101" pitchFamily="2" charset="-122"/>
              </a:rPr>
              <a:t>外语人才培养回顾</a:t>
            </a:r>
            <a:endParaRPr lang="en-US" altLang="zh-CN" sz="3997" b="1" dirty="0">
              <a:solidFill>
                <a:srgbClr val="002060"/>
              </a:solidFill>
              <a:latin typeface="华文行楷" panose="02010800040101010101" pitchFamily="2" charset="-122"/>
              <a:ea typeface="华文行楷" panose="02010800040101010101" pitchFamily="2" charset="-122"/>
            </a:endParaRPr>
          </a:p>
        </p:txBody>
      </p:sp>
      <p:sp>
        <p:nvSpPr>
          <p:cNvPr id="3" name="文本框 2"/>
          <p:cNvSpPr txBox="1"/>
          <p:nvPr/>
        </p:nvSpPr>
        <p:spPr>
          <a:xfrm>
            <a:off x="585873" y="1741193"/>
            <a:ext cx="10480010" cy="3323987"/>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p"/>
            </a:pPr>
            <a:r>
              <a:rPr lang="zh-CN" altLang="en-US" sz="2800" dirty="0" smtClean="0">
                <a:solidFill>
                  <a:srgbClr val="002060"/>
                </a:solidFill>
                <a:latin typeface="华文行楷" panose="02010800040101010101" pitchFamily="2" charset="-122"/>
                <a:ea typeface="华文行楷" panose="02010800040101010101" pitchFamily="2" charset="-122"/>
              </a:rPr>
              <a:t>回顾我国高等外语教育现状，</a:t>
            </a:r>
            <a:r>
              <a:rPr lang="zh-CN" altLang="zh-CN" sz="2800" dirty="0">
                <a:solidFill>
                  <a:srgbClr val="002060"/>
                </a:solidFill>
                <a:latin typeface="华文行楷" panose="02010800040101010101" pitchFamily="2" charset="-122"/>
                <a:ea typeface="华文行楷" panose="02010800040101010101" pitchFamily="2" charset="-122"/>
              </a:rPr>
              <a:t>重基础</a:t>
            </a:r>
            <a:r>
              <a:rPr lang="zh-CN" altLang="en-US" sz="2800" dirty="0">
                <a:solidFill>
                  <a:srgbClr val="002060"/>
                </a:solidFill>
                <a:latin typeface="华文行楷" panose="02010800040101010101" pitchFamily="2" charset="-122"/>
                <a:ea typeface="华文行楷" panose="02010800040101010101" pitchFamily="2" charset="-122"/>
              </a:rPr>
              <a:t>、</a:t>
            </a:r>
            <a:r>
              <a:rPr lang="zh-CN" altLang="zh-CN" sz="2800" dirty="0">
                <a:solidFill>
                  <a:srgbClr val="002060"/>
                </a:solidFill>
                <a:latin typeface="华文行楷" panose="02010800040101010101" pitchFamily="2" charset="-122"/>
                <a:ea typeface="华文行楷" panose="02010800040101010101" pitchFamily="2" charset="-122"/>
              </a:rPr>
              <a:t>重技能是外语教学的优良</a:t>
            </a:r>
            <a:r>
              <a:rPr lang="zh-CN" altLang="zh-CN" sz="2800" dirty="0" smtClean="0">
                <a:solidFill>
                  <a:srgbClr val="002060"/>
                </a:solidFill>
                <a:latin typeface="华文行楷" panose="02010800040101010101" pitchFamily="2" charset="-122"/>
                <a:ea typeface="华文行楷" panose="02010800040101010101" pitchFamily="2" charset="-122"/>
              </a:rPr>
              <a:t>传统</a:t>
            </a:r>
            <a:r>
              <a:rPr lang="zh-CN" altLang="en-US" sz="2800" dirty="0" smtClean="0">
                <a:solidFill>
                  <a:srgbClr val="002060"/>
                </a:solidFill>
                <a:latin typeface="华文行楷" panose="02010800040101010101" pitchFamily="2" charset="-122"/>
                <a:ea typeface="华文行楷" panose="02010800040101010101" pitchFamily="2" charset="-122"/>
              </a:rPr>
              <a:t>，</a:t>
            </a:r>
            <a:r>
              <a:rPr lang="zh-CN" altLang="zh-CN" sz="2800" dirty="0" smtClean="0">
                <a:solidFill>
                  <a:srgbClr val="002060"/>
                </a:solidFill>
                <a:latin typeface="华文行楷" panose="02010800040101010101" pitchFamily="2" charset="-122"/>
                <a:ea typeface="华文行楷" panose="02010800040101010101" pitchFamily="2" charset="-122"/>
              </a:rPr>
              <a:t>我国</a:t>
            </a:r>
            <a:r>
              <a:rPr lang="zh-CN" altLang="zh-CN" sz="2800" dirty="0">
                <a:solidFill>
                  <a:srgbClr val="002060"/>
                </a:solidFill>
                <a:latin typeface="华文行楷" panose="02010800040101010101" pitchFamily="2" charset="-122"/>
                <a:ea typeface="华文行楷" panose="02010800040101010101" pitchFamily="2" charset="-122"/>
              </a:rPr>
              <a:t>高等外语教育课程</a:t>
            </a:r>
            <a:r>
              <a:rPr lang="zh-CN" altLang="zh-CN" sz="2800" dirty="0" smtClean="0">
                <a:solidFill>
                  <a:srgbClr val="002060"/>
                </a:solidFill>
                <a:latin typeface="华文行楷" panose="02010800040101010101" pitchFamily="2" charset="-122"/>
                <a:ea typeface="华文行楷" panose="02010800040101010101" pitchFamily="2" charset="-122"/>
              </a:rPr>
              <a:t>系统</a:t>
            </a:r>
            <a:r>
              <a:rPr lang="zh-CN" altLang="en-US" sz="2800" dirty="0" smtClean="0">
                <a:solidFill>
                  <a:srgbClr val="002060"/>
                </a:solidFill>
                <a:latin typeface="华文行楷" panose="02010800040101010101" pitchFamily="2" charset="-122"/>
                <a:ea typeface="华文行楷" panose="02010800040101010101" pitchFamily="2" charset="-122"/>
              </a:rPr>
              <a:t>非常</a:t>
            </a:r>
            <a:r>
              <a:rPr lang="zh-CN" altLang="zh-CN" sz="2800" dirty="0" smtClean="0">
                <a:solidFill>
                  <a:srgbClr val="002060"/>
                </a:solidFill>
                <a:latin typeface="华文行楷" panose="02010800040101010101" pitchFamily="2" charset="-122"/>
                <a:ea typeface="华文行楷" panose="02010800040101010101" pitchFamily="2" charset="-122"/>
              </a:rPr>
              <a:t>重视</a:t>
            </a:r>
            <a:r>
              <a:rPr lang="zh-CN" altLang="zh-CN" sz="2800" dirty="0">
                <a:solidFill>
                  <a:srgbClr val="002060"/>
                </a:solidFill>
                <a:latin typeface="华文行楷" panose="02010800040101010101" pitchFamily="2" charset="-122"/>
                <a:ea typeface="华文行楷" panose="02010800040101010101" pitchFamily="2" charset="-122"/>
              </a:rPr>
              <a:t>语言知识和技能的</a:t>
            </a:r>
            <a:r>
              <a:rPr lang="zh-CN" altLang="zh-CN" sz="2800" dirty="0" smtClean="0">
                <a:solidFill>
                  <a:srgbClr val="002060"/>
                </a:solidFill>
                <a:latin typeface="华文行楷" panose="02010800040101010101" pitchFamily="2" charset="-122"/>
                <a:ea typeface="华文行楷" panose="02010800040101010101" pitchFamily="2" charset="-122"/>
              </a:rPr>
              <a:t>培训</a:t>
            </a:r>
            <a:r>
              <a:rPr lang="zh-CN" altLang="en-US" sz="2800" dirty="0" smtClean="0">
                <a:solidFill>
                  <a:srgbClr val="002060"/>
                </a:solidFill>
                <a:latin typeface="华文行楷" panose="02010800040101010101" pitchFamily="2" charset="-122"/>
                <a:ea typeface="华文行楷" panose="02010800040101010101" pitchFamily="2" charset="-122"/>
              </a:rPr>
              <a:t>。</a:t>
            </a:r>
            <a:r>
              <a:rPr lang="zh-CN" altLang="en-US" sz="2800" dirty="0">
                <a:solidFill>
                  <a:srgbClr val="002060"/>
                </a:solidFill>
                <a:latin typeface="华文行楷" panose="02010800040101010101" pitchFamily="2" charset="-122"/>
                <a:ea typeface="华文行楷" panose="02010800040101010101" pitchFamily="2" charset="-122"/>
              </a:rPr>
              <a:t>在重视语言技能</a:t>
            </a:r>
            <a:r>
              <a:rPr lang="zh-CN" altLang="en-US" sz="2800" dirty="0" smtClean="0">
                <a:solidFill>
                  <a:srgbClr val="002060"/>
                </a:solidFill>
                <a:latin typeface="华文行楷" panose="02010800040101010101" pitchFamily="2" charset="-122"/>
                <a:ea typeface="华文行楷" panose="02010800040101010101" pitchFamily="2" charset="-122"/>
              </a:rPr>
              <a:t>培训，保持优势的</a:t>
            </a:r>
            <a:r>
              <a:rPr lang="zh-CN" altLang="en-US" sz="2800" dirty="0">
                <a:solidFill>
                  <a:srgbClr val="002060"/>
                </a:solidFill>
                <a:latin typeface="华文行楷" panose="02010800040101010101" pitchFamily="2" charset="-122"/>
                <a:ea typeface="华文行楷" panose="02010800040101010101" pitchFamily="2" charset="-122"/>
              </a:rPr>
              <a:t>同时，应思考如何在课程体系中提升学生的综合</a:t>
            </a:r>
            <a:r>
              <a:rPr lang="zh-CN" altLang="en-US" sz="2800" dirty="0" smtClean="0">
                <a:solidFill>
                  <a:srgbClr val="002060"/>
                </a:solidFill>
                <a:latin typeface="华文行楷" panose="02010800040101010101" pitchFamily="2" charset="-122"/>
                <a:ea typeface="华文行楷" panose="02010800040101010101" pitchFamily="2" charset="-122"/>
              </a:rPr>
              <a:t>素养，并进一步将学生培养成国际化复合型人才。</a:t>
            </a:r>
            <a:endParaRPr lang="zh-CN" altLang="en-US" sz="2800" dirty="0">
              <a:solidFill>
                <a:srgbClr val="002060"/>
              </a:solidFill>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1134378120"/>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6204" y="538855"/>
            <a:ext cx="4859022" cy="830484"/>
          </a:xfrm>
          <a:prstGeom prst="rect">
            <a:avLst/>
          </a:prstGeom>
        </p:spPr>
        <p:txBody>
          <a:bodyPr wrap="none">
            <a:spAutoFit/>
          </a:bodyPr>
          <a:lstStyle/>
          <a:p>
            <a:pPr lvl="0" defTabSz="913919">
              <a:lnSpc>
                <a:spcPct val="120000"/>
              </a:lnSpc>
              <a:spcBef>
                <a:spcPts val="600"/>
              </a:spcBef>
              <a:spcAft>
                <a:spcPts val="600"/>
              </a:spcAft>
              <a:defRPr/>
            </a:pPr>
            <a:r>
              <a:rPr lang="en-US" altLang="zh-CN" sz="3997" b="1" dirty="0">
                <a:solidFill>
                  <a:srgbClr val="002060"/>
                </a:solidFill>
                <a:latin typeface="华文行楷" panose="02010800040101010101" pitchFamily="2" charset="-122"/>
                <a:ea typeface="华文行楷" panose="02010800040101010101" pitchFamily="2" charset="-122"/>
              </a:rPr>
              <a:t>2. </a:t>
            </a:r>
            <a:r>
              <a:rPr lang="zh-CN" altLang="en-US" sz="3997" b="1" dirty="0">
                <a:solidFill>
                  <a:srgbClr val="002060"/>
                </a:solidFill>
                <a:latin typeface="华文行楷" panose="02010800040101010101" pitchFamily="2" charset="-122"/>
                <a:ea typeface="华文行楷" panose="02010800040101010101" pitchFamily="2" charset="-122"/>
              </a:rPr>
              <a:t>外语人才培养回顾</a:t>
            </a:r>
            <a:endParaRPr lang="en-US" altLang="zh-CN" sz="3997" b="1" dirty="0">
              <a:solidFill>
                <a:srgbClr val="002060"/>
              </a:solidFill>
              <a:latin typeface="华文行楷" panose="02010800040101010101" pitchFamily="2" charset="-122"/>
              <a:ea typeface="华文行楷" panose="02010800040101010101" pitchFamily="2" charset="-122"/>
            </a:endParaRPr>
          </a:p>
        </p:txBody>
      </p:sp>
      <p:sp>
        <p:nvSpPr>
          <p:cNvPr id="3" name="文本框 2"/>
          <p:cNvSpPr txBox="1"/>
          <p:nvPr/>
        </p:nvSpPr>
        <p:spPr>
          <a:xfrm>
            <a:off x="585873" y="1812374"/>
            <a:ext cx="10534764" cy="4616648"/>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p"/>
            </a:pPr>
            <a:r>
              <a:rPr lang="zh-CN" altLang="en-US" sz="2800" dirty="0" smtClean="0">
                <a:solidFill>
                  <a:srgbClr val="002060"/>
                </a:solidFill>
                <a:latin typeface="华文行楷" panose="02010800040101010101" pitchFamily="2" charset="-122"/>
                <a:ea typeface="华文行楷" panose="02010800040101010101" pitchFamily="2" charset="-122"/>
              </a:rPr>
              <a:t>除课程体系外，</a:t>
            </a:r>
            <a:r>
              <a:rPr lang="zh-CN" altLang="zh-CN" sz="2800" dirty="0" smtClean="0">
                <a:solidFill>
                  <a:srgbClr val="002060"/>
                </a:solidFill>
                <a:latin typeface="华文行楷" panose="02010800040101010101" pitchFamily="2" charset="-122"/>
                <a:ea typeface="华文行楷" panose="02010800040101010101" pitchFamily="2" charset="-122"/>
              </a:rPr>
              <a:t>我国</a:t>
            </a:r>
            <a:r>
              <a:rPr lang="zh-CN" altLang="zh-CN" sz="2800" dirty="0">
                <a:solidFill>
                  <a:srgbClr val="002060"/>
                </a:solidFill>
                <a:latin typeface="华文行楷" panose="02010800040101010101" pitchFamily="2" charset="-122"/>
                <a:ea typeface="华文行楷" panose="02010800040101010101" pitchFamily="2" charset="-122"/>
              </a:rPr>
              <a:t>高校外语，尤其是英语专业已建立了一套完整的、符合本国国情</a:t>
            </a:r>
            <a:r>
              <a:rPr lang="zh-CN" altLang="zh-CN" sz="2800" dirty="0" smtClean="0">
                <a:solidFill>
                  <a:srgbClr val="002060"/>
                </a:solidFill>
                <a:latin typeface="华文行楷" panose="02010800040101010101" pitchFamily="2" charset="-122"/>
                <a:ea typeface="华文行楷" panose="02010800040101010101" pitchFamily="2" charset="-122"/>
              </a:rPr>
              <a:t>的</a:t>
            </a:r>
            <a:r>
              <a:rPr lang="zh-CN" altLang="en-US" sz="2800" dirty="0" smtClean="0">
                <a:solidFill>
                  <a:srgbClr val="002060"/>
                </a:solidFill>
                <a:latin typeface="华文行楷" panose="02010800040101010101" pitchFamily="2" charset="-122"/>
                <a:ea typeface="华文行楷" panose="02010800040101010101" pitchFamily="2" charset="-122"/>
              </a:rPr>
              <a:t>人才培养体系</a:t>
            </a:r>
            <a:r>
              <a:rPr lang="zh-CN" altLang="zh-CN" sz="2800" dirty="0" smtClean="0">
                <a:solidFill>
                  <a:srgbClr val="002060"/>
                </a:solidFill>
                <a:latin typeface="华文行楷" panose="02010800040101010101" pitchFamily="2" charset="-122"/>
                <a:ea typeface="华文行楷" panose="02010800040101010101" pitchFamily="2" charset="-122"/>
              </a:rPr>
              <a:t>，</a:t>
            </a:r>
            <a:r>
              <a:rPr lang="zh-CN" altLang="zh-CN" sz="2800" dirty="0">
                <a:solidFill>
                  <a:srgbClr val="002060"/>
                </a:solidFill>
                <a:latin typeface="华文行楷" panose="02010800040101010101" pitchFamily="2" charset="-122"/>
                <a:ea typeface="华文行楷" panose="02010800040101010101" pitchFamily="2" charset="-122"/>
              </a:rPr>
              <a:t>教学质量和管理机构都在</a:t>
            </a:r>
            <a:r>
              <a:rPr lang="zh-CN" altLang="zh-CN" sz="2800" dirty="0" smtClean="0">
                <a:solidFill>
                  <a:srgbClr val="002060"/>
                </a:solidFill>
                <a:latin typeface="华文行楷" panose="02010800040101010101" pitchFamily="2" charset="-122"/>
                <a:ea typeface="华文行楷" panose="02010800040101010101" pitchFamily="2" charset="-122"/>
              </a:rPr>
              <a:t>不断提升</a:t>
            </a:r>
            <a:r>
              <a:rPr lang="zh-CN" altLang="zh-CN" sz="2800" dirty="0">
                <a:solidFill>
                  <a:srgbClr val="002060"/>
                </a:solidFill>
                <a:latin typeface="华文行楷" panose="02010800040101010101" pitchFamily="2" charset="-122"/>
                <a:ea typeface="华文行楷" panose="02010800040101010101" pitchFamily="2" charset="-122"/>
              </a:rPr>
              <a:t>和改进，总体呈上升趋势；但长期困扰我国外语教育及人才培养的问题是创新能力培养较薄弱，学生们主动分析问题和解决问题的能力不足，也就是思辨能力缺席，是长期困扰外语人才培养的一大难题</a:t>
            </a:r>
            <a:r>
              <a:rPr lang="zh-CN" altLang="zh-CN" sz="2800" dirty="0" smtClean="0">
                <a:solidFill>
                  <a:srgbClr val="002060"/>
                </a:solidFill>
                <a:latin typeface="华文行楷" panose="02010800040101010101" pitchFamily="2" charset="-122"/>
                <a:ea typeface="华文行楷" panose="02010800040101010101" pitchFamily="2" charset="-122"/>
              </a:rPr>
              <a:t>。</a:t>
            </a:r>
            <a:r>
              <a:rPr lang="zh-CN" altLang="en-US" sz="2800" dirty="0">
                <a:solidFill>
                  <a:srgbClr val="002060"/>
                </a:solidFill>
                <a:latin typeface="华文行楷" panose="02010800040101010101" pitchFamily="2" charset="-122"/>
                <a:ea typeface="华文行楷" panose="02010800040101010101" pitchFamily="2" charset="-122"/>
              </a:rPr>
              <a:t>因此</a:t>
            </a:r>
            <a:r>
              <a:rPr lang="zh-CN" altLang="en-US" sz="2800" dirty="0" smtClean="0">
                <a:solidFill>
                  <a:srgbClr val="002060"/>
                </a:solidFill>
                <a:latin typeface="华文行楷" panose="02010800040101010101" pitchFamily="2" charset="-122"/>
                <a:ea typeface="华文行楷" panose="02010800040101010101" pitchFamily="2" charset="-122"/>
              </a:rPr>
              <a:t>，</a:t>
            </a:r>
            <a:r>
              <a:rPr lang="zh-CN" altLang="en-US" sz="2800" dirty="0" smtClean="0">
                <a:solidFill>
                  <a:srgbClr val="FF0000"/>
                </a:solidFill>
                <a:latin typeface="华文行楷" panose="02010800040101010101" pitchFamily="2" charset="-122"/>
                <a:ea typeface="华文行楷" panose="02010800040101010101" pitchFamily="2" charset="-122"/>
              </a:rPr>
              <a:t>国际化外语人才培养应注重提升学生的思辨能力和创新实践能力。</a:t>
            </a:r>
            <a:endParaRPr lang="zh-CN" altLang="en-US" sz="2800" dirty="0">
              <a:solidFill>
                <a:srgbClr val="FF0000"/>
              </a:solidFill>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22635549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6204" y="538855"/>
            <a:ext cx="4859022" cy="830484"/>
          </a:xfrm>
          <a:prstGeom prst="rect">
            <a:avLst/>
          </a:prstGeom>
        </p:spPr>
        <p:txBody>
          <a:bodyPr wrap="none">
            <a:spAutoFit/>
          </a:bodyPr>
          <a:lstStyle/>
          <a:p>
            <a:pPr lvl="0" defTabSz="913919">
              <a:lnSpc>
                <a:spcPct val="120000"/>
              </a:lnSpc>
              <a:spcBef>
                <a:spcPts val="600"/>
              </a:spcBef>
              <a:spcAft>
                <a:spcPts val="600"/>
              </a:spcAft>
              <a:defRPr/>
            </a:pPr>
            <a:r>
              <a:rPr lang="en-US" altLang="zh-CN" sz="3997" b="1" dirty="0">
                <a:solidFill>
                  <a:srgbClr val="002060"/>
                </a:solidFill>
                <a:latin typeface="华文行楷" panose="02010800040101010101" pitchFamily="2" charset="-122"/>
                <a:ea typeface="华文行楷" panose="02010800040101010101" pitchFamily="2" charset="-122"/>
              </a:rPr>
              <a:t>2. </a:t>
            </a:r>
            <a:r>
              <a:rPr lang="zh-CN" altLang="en-US" sz="3997" b="1" dirty="0">
                <a:solidFill>
                  <a:srgbClr val="002060"/>
                </a:solidFill>
                <a:latin typeface="华文行楷" panose="02010800040101010101" pitchFamily="2" charset="-122"/>
                <a:ea typeface="华文行楷" panose="02010800040101010101" pitchFamily="2" charset="-122"/>
              </a:rPr>
              <a:t>外语人才培养回顾</a:t>
            </a:r>
            <a:endParaRPr lang="en-US" altLang="zh-CN" sz="3997" b="1" dirty="0">
              <a:solidFill>
                <a:srgbClr val="002060"/>
              </a:solidFill>
              <a:latin typeface="华文行楷" panose="02010800040101010101" pitchFamily="2" charset="-122"/>
              <a:ea typeface="华文行楷" panose="02010800040101010101" pitchFamily="2" charset="-122"/>
            </a:endParaRPr>
          </a:p>
        </p:txBody>
      </p:sp>
      <p:sp>
        <p:nvSpPr>
          <p:cNvPr id="3" name="矩形 2"/>
          <p:cNvSpPr/>
          <p:nvPr/>
        </p:nvSpPr>
        <p:spPr>
          <a:xfrm>
            <a:off x="864066" y="1526796"/>
            <a:ext cx="9714502" cy="5909310"/>
          </a:xfrm>
          <a:prstGeom prst="rect">
            <a:avLst/>
          </a:prstGeom>
        </p:spPr>
        <p:txBody>
          <a:bodyPr wrap="square">
            <a:spAutoFit/>
          </a:bodyPr>
          <a:lstStyle/>
          <a:p>
            <a:pPr algn="just">
              <a:lnSpc>
                <a:spcPct val="150000"/>
              </a:lnSpc>
            </a:pPr>
            <a:r>
              <a:rPr lang="zh-CN" altLang="en-US" sz="2800" dirty="0" smtClean="0">
                <a:solidFill>
                  <a:srgbClr val="002060"/>
                </a:solidFill>
                <a:latin typeface="华文行楷" panose="02010800040101010101" pitchFamily="2" charset="-122"/>
                <a:ea typeface="华文行楷" panose="02010800040101010101" pitchFamily="2" charset="-122"/>
              </a:rPr>
              <a:t>       我国</a:t>
            </a:r>
            <a:r>
              <a:rPr lang="zh-CN" altLang="en-US" sz="2800" dirty="0">
                <a:solidFill>
                  <a:srgbClr val="002060"/>
                </a:solidFill>
                <a:latin typeface="华文行楷" panose="02010800040101010101" pitchFamily="2" charset="-122"/>
                <a:ea typeface="华文行楷" panose="02010800040101010101" pitchFamily="2" charset="-122"/>
              </a:rPr>
              <a:t>的高等外语教育随着改革开放以走过了</a:t>
            </a:r>
            <a:r>
              <a:rPr lang="en-US" altLang="zh-CN" sz="2800" dirty="0">
                <a:solidFill>
                  <a:srgbClr val="002060"/>
                </a:solidFill>
                <a:latin typeface="华文行楷" panose="02010800040101010101" pitchFamily="2" charset="-122"/>
                <a:ea typeface="华文行楷" panose="02010800040101010101" pitchFamily="2" charset="-122"/>
              </a:rPr>
              <a:t>40</a:t>
            </a:r>
            <a:r>
              <a:rPr lang="zh-CN" altLang="en-US" sz="2800" dirty="0">
                <a:solidFill>
                  <a:srgbClr val="002060"/>
                </a:solidFill>
                <a:latin typeface="华文行楷" panose="02010800040101010101" pitchFamily="2" charset="-122"/>
                <a:ea typeface="华文行楷" panose="02010800040101010101" pitchFamily="2" charset="-122"/>
              </a:rPr>
              <a:t>年的历程</a:t>
            </a:r>
            <a:r>
              <a:rPr lang="zh-CN" altLang="en-US" sz="2800" dirty="0" smtClean="0">
                <a:solidFill>
                  <a:srgbClr val="002060"/>
                </a:solidFill>
                <a:latin typeface="华文行楷" panose="02010800040101010101" pitchFamily="2" charset="-122"/>
                <a:ea typeface="华文行楷" panose="02010800040101010101" pitchFamily="2" charset="-122"/>
              </a:rPr>
              <a:t>，这</a:t>
            </a:r>
            <a:r>
              <a:rPr lang="en-US" altLang="zh-CN" sz="2800" dirty="0" smtClean="0">
                <a:solidFill>
                  <a:srgbClr val="002060"/>
                </a:solidFill>
                <a:latin typeface="华文行楷" panose="02010800040101010101" pitchFamily="2" charset="-122"/>
                <a:ea typeface="华文行楷" panose="02010800040101010101" pitchFamily="2" charset="-122"/>
              </a:rPr>
              <a:t>40</a:t>
            </a:r>
            <a:r>
              <a:rPr lang="zh-CN" altLang="en-US" sz="2800" dirty="0" smtClean="0">
                <a:solidFill>
                  <a:srgbClr val="002060"/>
                </a:solidFill>
                <a:latin typeface="华文行楷" panose="02010800040101010101" pitchFamily="2" charset="-122"/>
                <a:ea typeface="华文行楷" panose="02010800040101010101" pitchFamily="2" charset="-122"/>
              </a:rPr>
              <a:t>年的发展取得了很多成就，在新形势下，外语教育还面临很多挑战，既是挑战也是机遇。高等外语教育在迎接挑战和机遇的同时，不断地进行改革和实践，取得了显著成效和宝贵的实践经验。下面，</a:t>
            </a:r>
            <a:r>
              <a:rPr lang="zh-CN" altLang="en-US" sz="2800" dirty="0" smtClean="0">
                <a:solidFill>
                  <a:srgbClr val="FF0000"/>
                </a:solidFill>
                <a:latin typeface="华文行楷" panose="02010800040101010101" pitchFamily="2" charset="-122"/>
                <a:ea typeface="华文行楷" panose="02010800040101010101" pitchFamily="2" charset="-122"/>
              </a:rPr>
              <a:t>将从人才培养模式、课程体系和教学实践三个方面探讨新</a:t>
            </a:r>
            <a:r>
              <a:rPr lang="zh-CN" altLang="en-US" sz="2800" dirty="0">
                <a:solidFill>
                  <a:srgbClr val="FF0000"/>
                </a:solidFill>
                <a:latin typeface="华文行楷" panose="02010800040101010101" pitchFamily="2" charset="-122"/>
                <a:ea typeface="华文行楷" panose="02010800040101010101" pitchFamily="2" charset="-122"/>
              </a:rPr>
              <a:t>形势下高等外语教育国际化人才培养的创新思路和实践行动。</a:t>
            </a:r>
          </a:p>
          <a:p>
            <a:pPr>
              <a:lnSpc>
                <a:spcPct val="150000"/>
              </a:lnSpc>
            </a:pPr>
            <a:endParaRPr lang="en-US" altLang="zh-CN" sz="2800" dirty="0" smtClean="0">
              <a:solidFill>
                <a:srgbClr val="002060"/>
              </a:solidFill>
              <a:latin typeface="华文行楷" panose="02010800040101010101" pitchFamily="2" charset="-122"/>
              <a:ea typeface="华文行楷" panose="02010800040101010101" pitchFamily="2" charset="-122"/>
            </a:endParaRPr>
          </a:p>
          <a:p>
            <a:pPr>
              <a:lnSpc>
                <a:spcPct val="150000"/>
              </a:lnSpc>
            </a:pPr>
            <a:endParaRPr lang="en-US" altLang="zh-CN" sz="2800" dirty="0">
              <a:solidFill>
                <a:srgbClr val="002060"/>
              </a:solidFill>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319359729"/>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67103" y="676026"/>
            <a:ext cx="7923964" cy="830484"/>
          </a:xfrm>
          <a:prstGeom prst="rect">
            <a:avLst/>
          </a:prstGeom>
        </p:spPr>
        <p:txBody>
          <a:bodyPr wrap="none">
            <a:spAutoFit/>
          </a:bodyPr>
          <a:lstStyle/>
          <a:p>
            <a:pPr defTabSz="913919">
              <a:lnSpc>
                <a:spcPct val="120000"/>
              </a:lnSpc>
              <a:spcBef>
                <a:spcPts val="600"/>
              </a:spcBef>
              <a:spcAft>
                <a:spcPts val="600"/>
              </a:spcAft>
              <a:defRPr/>
            </a:pPr>
            <a:r>
              <a:rPr lang="en-US" altLang="zh-CN" sz="3997" b="1" dirty="0">
                <a:solidFill>
                  <a:srgbClr val="002060"/>
                </a:solidFill>
                <a:latin typeface="华文行楷" panose="02010800040101010101" pitchFamily="2" charset="-122"/>
                <a:ea typeface="华文行楷" panose="02010800040101010101" pitchFamily="2" charset="-122"/>
              </a:rPr>
              <a:t>3. </a:t>
            </a:r>
            <a:r>
              <a:rPr lang="zh-CN" altLang="en-US" sz="3997" b="1" dirty="0">
                <a:solidFill>
                  <a:srgbClr val="002060"/>
                </a:solidFill>
                <a:latin typeface="华文行楷" panose="02010800040101010101" pitchFamily="2" charset="-122"/>
                <a:ea typeface="华文行楷" panose="02010800040101010101" pitchFamily="2" charset="-122"/>
              </a:rPr>
              <a:t>外语国际化人才培养理念</a:t>
            </a:r>
            <a:r>
              <a:rPr lang="zh-CN" altLang="en-US" sz="3997" b="1" dirty="0" smtClean="0">
                <a:solidFill>
                  <a:srgbClr val="002060"/>
                </a:solidFill>
                <a:latin typeface="华文行楷" panose="02010800040101010101" pitchFamily="2" charset="-122"/>
                <a:ea typeface="华文行楷" panose="02010800040101010101" pitchFamily="2" charset="-122"/>
              </a:rPr>
              <a:t>和实践</a:t>
            </a:r>
            <a:endParaRPr lang="en-US" altLang="zh-CN" sz="3997" b="1" dirty="0">
              <a:solidFill>
                <a:srgbClr val="002060"/>
              </a:solidFill>
              <a:latin typeface="华文行楷" panose="02010800040101010101" pitchFamily="2" charset="-122"/>
              <a:ea typeface="华文行楷" panose="02010800040101010101" pitchFamily="2" charset="-122"/>
            </a:endParaRPr>
          </a:p>
        </p:txBody>
      </p:sp>
      <p:sp>
        <p:nvSpPr>
          <p:cNvPr id="3" name="矩形 2"/>
          <p:cNvSpPr/>
          <p:nvPr/>
        </p:nvSpPr>
        <p:spPr>
          <a:xfrm>
            <a:off x="567103" y="1596223"/>
            <a:ext cx="3345788" cy="523220"/>
          </a:xfrm>
          <a:prstGeom prst="rect">
            <a:avLst/>
          </a:prstGeom>
        </p:spPr>
        <p:txBody>
          <a:bodyPr wrap="none">
            <a:spAutoFit/>
          </a:bodyPr>
          <a:lstStyle/>
          <a:p>
            <a:pPr marL="285750" indent="-285750" algn="just">
              <a:spcAft>
                <a:spcPts val="0"/>
              </a:spcAft>
              <a:buFont typeface="Wingdings" panose="05000000000000000000" pitchFamily="2" charset="2"/>
              <a:buChar char="Ø"/>
            </a:pPr>
            <a:r>
              <a:rPr lang="zh-CN" altLang="zh-CN" sz="2800" dirty="0">
                <a:solidFill>
                  <a:srgbClr val="002060"/>
                </a:solidFill>
                <a:latin typeface="华文行楷" panose="02010800040101010101" pitchFamily="2" charset="-122"/>
                <a:ea typeface="华文行楷" panose="02010800040101010101" pitchFamily="2" charset="-122"/>
              </a:rPr>
              <a:t>新型人才培养模式</a:t>
            </a:r>
          </a:p>
        </p:txBody>
      </p:sp>
      <p:sp>
        <p:nvSpPr>
          <p:cNvPr id="4" name="矩形 3"/>
          <p:cNvSpPr/>
          <p:nvPr/>
        </p:nvSpPr>
        <p:spPr>
          <a:xfrm>
            <a:off x="567103" y="2239869"/>
            <a:ext cx="9436542" cy="3970318"/>
          </a:xfrm>
          <a:prstGeom prst="rect">
            <a:avLst/>
          </a:prstGeom>
        </p:spPr>
        <p:txBody>
          <a:bodyPr wrap="square">
            <a:spAutoFit/>
          </a:bodyPr>
          <a:lstStyle/>
          <a:p>
            <a:pPr indent="266700" algn="just">
              <a:lnSpc>
                <a:spcPct val="150000"/>
              </a:lnSpc>
              <a:spcAft>
                <a:spcPts val="0"/>
              </a:spcAft>
            </a:pPr>
            <a:r>
              <a:rPr lang="en-US" altLang="zh-CN" sz="2800" dirty="0" smtClean="0">
                <a:solidFill>
                  <a:srgbClr val="002060"/>
                </a:solidFill>
                <a:latin typeface="华文行楷" panose="02010800040101010101" pitchFamily="2" charset="-122"/>
                <a:ea typeface="华文行楷" panose="02010800040101010101" pitchFamily="2" charset="-122"/>
              </a:rPr>
              <a:t>    </a:t>
            </a:r>
            <a:r>
              <a:rPr lang="zh-CN" altLang="zh-CN" sz="2800" dirty="0" smtClean="0">
                <a:solidFill>
                  <a:srgbClr val="002060"/>
                </a:solidFill>
                <a:latin typeface="华文行楷" panose="02010800040101010101" pitchFamily="2" charset="-122"/>
                <a:ea typeface="华文行楷" panose="02010800040101010101" pitchFamily="2" charset="-122"/>
              </a:rPr>
              <a:t>新型</a:t>
            </a:r>
            <a:r>
              <a:rPr lang="zh-CN" altLang="zh-CN" sz="2800" dirty="0">
                <a:solidFill>
                  <a:srgbClr val="002060"/>
                </a:solidFill>
                <a:latin typeface="华文行楷" panose="02010800040101010101" pitchFamily="2" charset="-122"/>
                <a:ea typeface="华文行楷" panose="02010800040101010101" pitchFamily="2" charset="-122"/>
              </a:rPr>
              <a:t>外语人才培养模式大致有以下两大类及更多的小类：</a:t>
            </a:r>
            <a:endParaRPr lang="en-US" altLang="zh-CN" sz="2800" dirty="0">
              <a:solidFill>
                <a:srgbClr val="002060"/>
              </a:solidFill>
              <a:latin typeface="华文行楷" panose="02010800040101010101" pitchFamily="2" charset="-122"/>
              <a:ea typeface="华文行楷" panose="02010800040101010101" pitchFamily="2" charset="-122"/>
            </a:endParaRPr>
          </a:p>
          <a:p>
            <a:pPr algn="just">
              <a:lnSpc>
                <a:spcPct val="150000"/>
              </a:lnSpc>
            </a:pPr>
            <a:r>
              <a:rPr lang="en-US" altLang="zh-CN" sz="2800" dirty="0">
                <a:solidFill>
                  <a:srgbClr val="002060"/>
                </a:solidFill>
                <a:latin typeface="华文行楷" panose="02010800040101010101" pitchFamily="2" charset="-122"/>
                <a:ea typeface="华文行楷" panose="02010800040101010101" pitchFamily="2" charset="-122"/>
              </a:rPr>
              <a:t>1</a:t>
            </a:r>
            <a:r>
              <a:rPr lang="zh-CN" altLang="zh-CN" sz="2800" dirty="0">
                <a:solidFill>
                  <a:srgbClr val="002060"/>
                </a:solidFill>
                <a:latin typeface="华文行楷" panose="02010800040101010101" pitchFamily="2" charset="-122"/>
                <a:ea typeface="华文行楷" panose="02010800040101010101" pitchFamily="2" charset="-122"/>
              </a:rPr>
              <a:t>）英语</a:t>
            </a:r>
            <a:r>
              <a:rPr lang="en-US" altLang="zh-CN" sz="2800" dirty="0">
                <a:solidFill>
                  <a:srgbClr val="002060"/>
                </a:solidFill>
                <a:latin typeface="华文行楷" panose="02010800040101010101" pitchFamily="2" charset="-122"/>
                <a:ea typeface="华文行楷" panose="02010800040101010101" pitchFamily="2" charset="-122"/>
              </a:rPr>
              <a:t>+</a:t>
            </a:r>
            <a:r>
              <a:rPr lang="zh-CN" altLang="zh-CN" sz="2800" dirty="0">
                <a:solidFill>
                  <a:srgbClr val="002060"/>
                </a:solidFill>
                <a:latin typeface="华文行楷" panose="02010800040101010101" pitchFamily="2" charset="-122"/>
                <a:ea typeface="华文行楷" panose="02010800040101010101" pitchFamily="2" charset="-122"/>
              </a:rPr>
              <a:t>专业</a:t>
            </a:r>
            <a:r>
              <a:rPr lang="en-US" altLang="zh-CN" sz="2800" dirty="0">
                <a:solidFill>
                  <a:srgbClr val="002060"/>
                </a:solidFill>
                <a:latin typeface="华文行楷" panose="02010800040101010101" pitchFamily="2" charset="-122"/>
                <a:ea typeface="华文行楷" panose="02010800040101010101" pitchFamily="2" charset="-122"/>
              </a:rPr>
              <a:t>(</a:t>
            </a:r>
            <a:r>
              <a:rPr lang="zh-CN" altLang="zh-CN" sz="2800" dirty="0">
                <a:solidFill>
                  <a:srgbClr val="002060"/>
                </a:solidFill>
                <a:latin typeface="华文行楷" panose="02010800040101010101" pitchFamily="2" charset="-122"/>
                <a:ea typeface="华文行楷" panose="02010800040101010101" pitchFamily="2" charset="-122"/>
              </a:rPr>
              <a:t>法律</a:t>
            </a:r>
            <a:r>
              <a:rPr lang="en-US" altLang="zh-CN" sz="2800" dirty="0">
                <a:solidFill>
                  <a:srgbClr val="002060"/>
                </a:solidFill>
                <a:latin typeface="华文行楷" panose="02010800040101010101" pitchFamily="2" charset="-122"/>
                <a:ea typeface="华文行楷" panose="02010800040101010101" pitchFamily="2" charset="-122"/>
              </a:rPr>
              <a:t>/</a:t>
            </a:r>
            <a:r>
              <a:rPr lang="zh-CN" altLang="zh-CN" sz="2800" dirty="0">
                <a:solidFill>
                  <a:srgbClr val="002060"/>
                </a:solidFill>
                <a:latin typeface="华文行楷" panose="02010800040101010101" pitchFamily="2" charset="-122"/>
                <a:ea typeface="华文行楷" panose="02010800040101010101" pitchFamily="2" charset="-122"/>
              </a:rPr>
              <a:t>国际法、国际政治、科技、金融、经</a:t>
            </a:r>
            <a:r>
              <a:rPr lang="en-US" altLang="zh-CN" sz="2800" dirty="0">
                <a:solidFill>
                  <a:srgbClr val="002060"/>
                </a:solidFill>
                <a:latin typeface="华文行楷" panose="02010800040101010101" pitchFamily="2" charset="-122"/>
                <a:ea typeface="华文行楷" panose="02010800040101010101" pitchFamily="2" charset="-122"/>
              </a:rPr>
              <a:t>/</a:t>
            </a:r>
            <a:r>
              <a:rPr lang="zh-CN" altLang="zh-CN" sz="2800" dirty="0">
                <a:solidFill>
                  <a:srgbClr val="002060"/>
                </a:solidFill>
                <a:latin typeface="华文行楷" panose="02010800040101010101" pitchFamily="2" charset="-122"/>
                <a:ea typeface="华文行楷" panose="02010800040101010101" pitchFamily="2" charset="-122"/>
              </a:rPr>
              <a:t>外贸、商务</a:t>
            </a:r>
            <a:r>
              <a:rPr lang="en-US" altLang="zh-CN" sz="2800" dirty="0">
                <a:solidFill>
                  <a:srgbClr val="002060"/>
                </a:solidFill>
                <a:latin typeface="华文行楷" panose="02010800040101010101" pitchFamily="2" charset="-122"/>
                <a:ea typeface="华文行楷" panose="02010800040101010101" pitchFamily="2" charset="-122"/>
              </a:rPr>
              <a:t>/</a:t>
            </a:r>
            <a:r>
              <a:rPr lang="zh-CN" altLang="zh-CN" sz="2800" dirty="0">
                <a:solidFill>
                  <a:srgbClr val="002060"/>
                </a:solidFill>
                <a:latin typeface="华文行楷" panose="02010800040101010101" pitchFamily="2" charset="-122"/>
                <a:ea typeface="华文行楷" panose="02010800040101010101" pitchFamily="2" charset="-122"/>
              </a:rPr>
              <a:t>国际商务、新闻、旅游、管理、计算机</a:t>
            </a:r>
            <a:r>
              <a:rPr lang="en-US" altLang="zh-CN" sz="2800" dirty="0">
                <a:solidFill>
                  <a:srgbClr val="002060"/>
                </a:solidFill>
                <a:latin typeface="华文行楷" panose="02010800040101010101" pitchFamily="2" charset="-122"/>
                <a:ea typeface="华文行楷" panose="02010800040101010101" pitchFamily="2" charset="-122"/>
              </a:rPr>
              <a:t>……)</a:t>
            </a:r>
            <a:endParaRPr lang="zh-CN" altLang="zh-CN" sz="2800" dirty="0">
              <a:solidFill>
                <a:srgbClr val="002060"/>
              </a:solidFill>
              <a:latin typeface="华文行楷" panose="02010800040101010101" pitchFamily="2" charset="-122"/>
              <a:ea typeface="华文行楷" panose="02010800040101010101" pitchFamily="2" charset="-122"/>
            </a:endParaRPr>
          </a:p>
          <a:p>
            <a:pPr algn="just">
              <a:lnSpc>
                <a:spcPct val="150000"/>
              </a:lnSpc>
            </a:pPr>
            <a:r>
              <a:rPr lang="en-US" altLang="zh-CN" sz="2800" dirty="0">
                <a:solidFill>
                  <a:srgbClr val="002060"/>
                </a:solidFill>
                <a:latin typeface="华文行楷" panose="02010800040101010101" pitchFamily="2" charset="-122"/>
                <a:ea typeface="华文行楷" panose="02010800040101010101" pitchFamily="2" charset="-122"/>
              </a:rPr>
              <a:t>2</a:t>
            </a:r>
            <a:r>
              <a:rPr lang="zh-CN" altLang="zh-CN" sz="2800" dirty="0">
                <a:solidFill>
                  <a:srgbClr val="002060"/>
                </a:solidFill>
                <a:latin typeface="华文行楷" panose="02010800040101010101" pitchFamily="2" charset="-122"/>
                <a:ea typeface="华文行楷" panose="02010800040101010101" pitchFamily="2" charset="-122"/>
              </a:rPr>
              <a:t>） 英语</a:t>
            </a:r>
            <a:r>
              <a:rPr lang="en-US" altLang="zh-CN" sz="2800" dirty="0">
                <a:solidFill>
                  <a:srgbClr val="002060"/>
                </a:solidFill>
                <a:latin typeface="华文行楷" panose="02010800040101010101" pitchFamily="2" charset="-122"/>
                <a:ea typeface="华文行楷" panose="02010800040101010101" pitchFamily="2" charset="-122"/>
              </a:rPr>
              <a:t>+</a:t>
            </a:r>
            <a:r>
              <a:rPr lang="zh-CN" altLang="zh-CN" sz="2800" dirty="0">
                <a:solidFill>
                  <a:srgbClr val="002060"/>
                </a:solidFill>
                <a:latin typeface="华文行楷" panose="02010800040101010101" pitchFamily="2" charset="-122"/>
                <a:ea typeface="华文行楷" panose="02010800040101010101" pitchFamily="2" charset="-122"/>
              </a:rPr>
              <a:t>外语（法语、西班牙语、葡萄牙语、意大利语、德语、俄语</a:t>
            </a:r>
            <a:r>
              <a:rPr lang="en-US" altLang="zh-CN" sz="2800" dirty="0">
                <a:solidFill>
                  <a:srgbClr val="002060"/>
                </a:solidFill>
                <a:latin typeface="华文行楷" panose="02010800040101010101" pitchFamily="2" charset="-122"/>
                <a:ea typeface="华文行楷" panose="02010800040101010101" pitchFamily="2" charset="-122"/>
              </a:rPr>
              <a:t>……</a:t>
            </a:r>
            <a:r>
              <a:rPr lang="zh-CN" altLang="zh-CN" sz="2800" dirty="0">
                <a:solidFill>
                  <a:srgbClr val="002060"/>
                </a:solidFill>
                <a:latin typeface="华文行楷" panose="02010800040101010101" pitchFamily="2" charset="-122"/>
                <a:ea typeface="华文行楷" panose="02010800040101010101" pitchFamily="2" charset="-122"/>
              </a:rPr>
              <a:t>）</a:t>
            </a:r>
          </a:p>
          <a:p>
            <a:pPr>
              <a:lnSpc>
                <a:spcPct val="150000"/>
              </a:lnSpc>
            </a:pPr>
            <a:r>
              <a:rPr lang="zh-CN" altLang="en-US" sz="2800" dirty="0" smtClean="0">
                <a:solidFill>
                  <a:srgbClr val="002060"/>
                </a:solidFill>
                <a:latin typeface="华文行楷" panose="02010800040101010101" pitchFamily="2" charset="-122"/>
                <a:ea typeface="华文行楷" panose="02010800040101010101" pitchFamily="2" charset="-122"/>
              </a:rPr>
              <a:t>*</a:t>
            </a:r>
            <a:r>
              <a:rPr lang="zh-CN" altLang="zh-CN" sz="2000" dirty="0" smtClean="0">
                <a:solidFill>
                  <a:srgbClr val="002060"/>
                </a:solidFill>
                <a:latin typeface="华文行楷" panose="02010800040101010101" pitchFamily="2" charset="-122"/>
                <a:ea typeface="华文行楷" panose="02010800040101010101" pitchFamily="2" charset="-122"/>
              </a:rPr>
              <a:t>需要</a:t>
            </a:r>
            <a:r>
              <a:rPr lang="zh-CN" altLang="zh-CN" sz="2000" dirty="0">
                <a:solidFill>
                  <a:srgbClr val="002060"/>
                </a:solidFill>
                <a:latin typeface="华文行楷" panose="02010800040101010101" pitchFamily="2" charset="-122"/>
                <a:ea typeface="华文行楷" panose="02010800040101010101" pitchFamily="2" charset="-122"/>
              </a:rPr>
              <a:t>说明的是，上面第</a:t>
            </a:r>
            <a:r>
              <a:rPr lang="en-US" altLang="zh-CN" sz="2000" dirty="0">
                <a:solidFill>
                  <a:srgbClr val="002060"/>
                </a:solidFill>
                <a:latin typeface="华文行楷" panose="02010800040101010101" pitchFamily="2" charset="-122"/>
                <a:ea typeface="华文行楷" panose="02010800040101010101" pitchFamily="2" charset="-122"/>
              </a:rPr>
              <a:t>1</a:t>
            </a:r>
            <a:r>
              <a:rPr lang="zh-CN" altLang="zh-CN" sz="2000" dirty="0">
                <a:solidFill>
                  <a:srgbClr val="002060"/>
                </a:solidFill>
                <a:latin typeface="华文行楷" panose="02010800040101010101" pitchFamily="2" charset="-122"/>
                <a:ea typeface="华文行楷" panose="02010800040101010101" pitchFamily="2" charset="-122"/>
              </a:rPr>
              <a:t>类所说的“专业”既指专业知识也指专业方向</a:t>
            </a:r>
            <a:r>
              <a:rPr lang="zh-CN" altLang="en-US" sz="2000" dirty="0">
                <a:solidFill>
                  <a:srgbClr val="002060"/>
                </a:solidFill>
                <a:latin typeface="华文行楷" panose="02010800040101010101" pitchFamily="2" charset="-122"/>
                <a:ea typeface="华文行楷" panose="02010800040101010101" pitchFamily="2" charset="-122"/>
              </a:rPr>
              <a:t>。</a:t>
            </a:r>
            <a:endParaRPr lang="zh-CN" altLang="zh-CN" sz="2000" dirty="0">
              <a:solidFill>
                <a:srgbClr val="002060"/>
              </a:solidFill>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7913511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8037" y="1323316"/>
            <a:ext cx="10578566" cy="3370153"/>
          </a:xfrm>
          <a:prstGeom prst="rect">
            <a:avLst/>
          </a:prstGeom>
        </p:spPr>
        <p:txBody>
          <a:bodyPr wrap="square">
            <a:spAutoFit/>
          </a:bodyPr>
          <a:lstStyle/>
          <a:p>
            <a:pPr indent="266700" algn="just">
              <a:lnSpc>
                <a:spcPct val="150000"/>
              </a:lnSpc>
              <a:spcAft>
                <a:spcPts val="0"/>
              </a:spcAft>
            </a:pPr>
            <a:r>
              <a:rPr lang="zh-CN" altLang="zh-CN" sz="2400" dirty="0">
                <a:solidFill>
                  <a:srgbClr val="002060"/>
                </a:solidFill>
                <a:latin typeface="华文行楷" panose="02010800040101010101" pitchFamily="2" charset="-122"/>
                <a:ea typeface="华文行楷" panose="02010800040101010101" pitchFamily="2" charset="-122"/>
              </a:rPr>
              <a:t>实现以上</a:t>
            </a:r>
            <a:r>
              <a:rPr lang="zh-CN" altLang="en-US" sz="2400" dirty="0">
                <a:solidFill>
                  <a:srgbClr val="002060"/>
                </a:solidFill>
                <a:latin typeface="华文行楷" panose="02010800040101010101" pitchFamily="2" charset="-122"/>
                <a:ea typeface="华文行楷" panose="02010800040101010101" pitchFamily="2" charset="-122"/>
              </a:rPr>
              <a:t>培养模式</a:t>
            </a:r>
            <a:r>
              <a:rPr lang="zh-CN" altLang="zh-CN" sz="2400" dirty="0">
                <a:solidFill>
                  <a:srgbClr val="002060"/>
                </a:solidFill>
                <a:latin typeface="华文行楷" panose="02010800040101010101" pitchFamily="2" charset="-122"/>
                <a:ea typeface="华文行楷" panose="02010800040101010101" pitchFamily="2" charset="-122"/>
              </a:rPr>
              <a:t>的路径</a:t>
            </a:r>
            <a:r>
              <a:rPr lang="zh-CN" altLang="en-US" sz="2400" dirty="0">
                <a:solidFill>
                  <a:srgbClr val="002060"/>
                </a:solidFill>
                <a:latin typeface="华文行楷" panose="02010800040101010101" pitchFamily="2" charset="-122"/>
                <a:ea typeface="华文行楷" panose="02010800040101010101" pitchFamily="2" charset="-122"/>
              </a:rPr>
              <a:t>有</a:t>
            </a:r>
            <a:r>
              <a:rPr lang="zh-CN" altLang="zh-CN" sz="2400" dirty="0">
                <a:solidFill>
                  <a:srgbClr val="002060"/>
                </a:solidFill>
                <a:latin typeface="华文行楷" panose="02010800040101010101" pitchFamily="2" charset="-122"/>
                <a:ea typeface="华文行楷" panose="02010800040101010101" pitchFamily="2" charset="-122"/>
              </a:rPr>
              <a:t>以下几种：</a:t>
            </a:r>
          </a:p>
          <a:p>
            <a:pPr indent="266700" algn="just">
              <a:lnSpc>
                <a:spcPct val="150000"/>
              </a:lnSpc>
              <a:spcAft>
                <a:spcPts val="0"/>
              </a:spcAft>
            </a:pPr>
            <a:r>
              <a:rPr lang="en-US" altLang="zh-CN" sz="2400" dirty="0">
                <a:solidFill>
                  <a:srgbClr val="002060"/>
                </a:solidFill>
                <a:latin typeface="华文行楷" panose="02010800040101010101" pitchFamily="2" charset="-122"/>
                <a:ea typeface="华文行楷" panose="02010800040101010101" pitchFamily="2" charset="-122"/>
              </a:rPr>
              <a:t>1</a:t>
            </a:r>
            <a:r>
              <a:rPr lang="zh-CN" altLang="zh-CN" sz="2400" dirty="0">
                <a:solidFill>
                  <a:srgbClr val="002060"/>
                </a:solidFill>
                <a:latin typeface="华文行楷" panose="02010800040101010101" pitchFamily="2" charset="-122"/>
                <a:ea typeface="华文行楷" panose="02010800040101010101" pitchFamily="2" charset="-122"/>
              </a:rPr>
              <a:t>）英语专业第一学位</a:t>
            </a:r>
            <a:r>
              <a:rPr lang="en-US" altLang="zh-CN" sz="2400" dirty="0">
                <a:solidFill>
                  <a:srgbClr val="002060"/>
                </a:solidFill>
                <a:latin typeface="华文行楷" panose="02010800040101010101" pitchFamily="2" charset="-122"/>
                <a:ea typeface="华文行楷" panose="02010800040101010101" pitchFamily="2" charset="-122"/>
              </a:rPr>
              <a:t>+</a:t>
            </a:r>
            <a:r>
              <a:rPr lang="zh-CN" altLang="zh-CN" sz="2400" dirty="0">
                <a:solidFill>
                  <a:srgbClr val="002060"/>
                </a:solidFill>
                <a:latin typeface="华文行楷" panose="02010800040101010101" pitchFamily="2" charset="-122"/>
                <a:ea typeface="华文行楷" panose="02010800040101010101" pitchFamily="2" charset="-122"/>
              </a:rPr>
              <a:t>某个专业的第二学位（修读双学士学位）</a:t>
            </a:r>
          </a:p>
          <a:p>
            <a:pPr indent="266700" algn="just">
              <a:lnSpc>
                <a:spcPct val="150000"/>
              </a:lnSpc>
              <a:spcAft>
                <a:spcPts val="0"/>
              </a:spcAft>
            </a:pPr>
            <a:r>
              <a:rPr lang="en-US" altLang="zh-CN" sz="2400" dirty="0">
                <a:solidFill>
                  <a:srgbClr val="002060"/>
                </a:solidFill>
                <a:latin typeface="华文行楷" panose="02010800040101010101" pitchFamily="2" charset="-122"/>
                <a:ea typeface="华文行楷" panose="02010800040101010101" pitchFamily="2" charset="-122"/>
              </a:rPr>
              <a:t>2</a:t>
            </a:r>
            <a:r>
              <a:rPr lang="zh-CN" altLang="zh-CN" sz="2400" dirty="0">
                <a:solidFill>
                  <a:srgbClr val="002060"/>
                </a:solidFill>
                <a:latin typeface="华文行楷" panose="02010800040101010101" pitchFamily="2" charset="-122"/>
                <a:ea typeface="华文行楷" panose="02010800040101010101" pitchFamily="2" charset="-122"/>
              </a:rPr>
              <a:t>）英语专业第一学位</a:t>
            </a:r>
            <a:r>
              <a:rPr lang="en-US" altLang="zh-CN" sz="2400" dirty="0">
                <a:solidFill>
                  <a:srgbClr val="002060"/>
                </a:solidFill>
                <a:latin typeface="华文行楷" panose="02010800040101010101" pitchFamily="2" charset="-122"/>
                <a:ea typeface="华文行楷" panose="02010800040101010101" pitchFamily="2" charset="-122"/>
              </a:rPr>
              <a:t>+</a:t>
            </a:r>
            <a:r>
              <a:rPr lang="zh-CN" altLang="zh-CN" sz="2400" dirty="0">
                <a:solidFill>
                  <a:srgbClr val="002060"/>
                </a:solidFill>
                <a:latin typeface="华文行楷" panose="02010800040101010101" pitchFamily="2" charset="-122"/>
                <a:ea typeface="华文行楷" panose="02010800040101010101" pitchFamily="2" charset="-122"/>
              </a:rPr>
              <a:t>某个专业或者方向的辅修证书（修读辅修专业）</a:t>
            </a:r>
          </a:p>
          <a:p>
            <a:pPr indent="266700" algn="just">
              <a:lnSpc>
                <a:spcPct val="150000"/>
              </a:lnSpc>
              <a:spcAft>
                <a:spcPts val="0"/>
              </a:spcAft>
            </a:pPr>
            <a:r>
              <a:rPr lang="en-US" altLang="zh-CN" sz="2400" dirty="0">
                <a:solidFill>
                  <a:srgbClr val="002060"/>
                </a:solidFill>
                <a:latin typeface="华文行楷" panose="02010800040101010101" pitchFamily="2" charset="-122"/>
                <a:ea typeface="华文行楷" panose="02010800040101010101" pitchFamily="2" charset="-122"/>
              </a:rPr>
              <a:t>3</a:t>
            </a:r>
            <a:r>
              <a:rPr lang="zh-CN" altLang="zh-CN" sz="2400" dirty="0">
                <a:solidFill>
                  <a:srgbClr val="002060"/>
                </a:solidFill>
                <a:latin typeface="华文行楷" panose="02010800040101010101" pitchFamily="2" charset="-122"/>
                <a:ea typeface="华文行楷" panose="02010800040101010101" pitchFamily="2" charset="-122"/>
              </a:rPr>
              <a:t>）英语专业第一学位</a:t>
            </a:r>
            <a:r>
              <a:rPr lang="en-US" altLang="zh-CN" sz="2400" dirty="0">
                <a:solidFill>
                  <a:srgbClr val="002060"/>
                </a:solidFill>
                <a:latin typeface="华文行楷" panose="02010800040101010101" pitchFamily="2" charset="-122"/>
                <a:ea typeface="华文行楷" panose="02010800040101010101" pitchFamily="2" charset="-122"/>
              </a:rPr>
              <a:t>+</a:t>
            </a:r>
            <a:r>
              <a:rPr lang="zh-CN" altLang="zh-CN" sz="2400" dirty="0">
                <a:solidFill>
                  <a:srgbClr val="002060"/>
                </a:solidFill>
                <a:latin typeface="华文行楷" panose="02010800040101010101" pitchFamily="2" charset="-122"/>
                <a:ea typeface="华文行楷" panose="02010800040101010101" pitchFamily="2" charset="-122"/>
              </a:rPr>
              <a:t>某个专业或者方向的相关领域知识（完全自学）</a:t>
            </a:r>
          </a:p>
          <a:p>
            <a:pPr indent="266700" algn="just">
              <a:lnSpc>
                <a:spcPct val="150000"/>
              </a:lnSpc>
              <a:spcAft>
                <a:spcPts val="0"/>
              </a:spcAft>
            </a:pPr>
            <a:r>
              <a:rPr lang="en-US" altLang="zh-CN" sz="2400" dirty="0">
                <a:solidFill>
                  <a:srgbClr val="002060"/>
                </a:solidFill>
                <a:latin typeface="华文行楷" panose="02010800040101010101" pitchFamily="2" charset="-122"/>
                <a:ea typeface="华文行楷" panose="02010800040101010101" pitchFamily="2" charset="-122"/>
              </a:rPr>
              <a:t>4</a:t>
            </a:r>
            <a:r>
              <a:rPr lang="zh-CN" altLang="zh-CN" sz="2400" dirty="0">
                <a:solidFill>
                  <a:srgbClr val="002060"/>
                </a:solidFill>
                <a:latin typeface="华文行楷" panose="02010800040101010101" pitchFamily="2" charset="-122"/>
                <a:ea typeface="华文行楷" panose="02010800040101010101" pitchFamily="2" charset="-122"/>
              </a:rPr>
              <a:t>）英语专业第一学位</a:t>
            </a:r>
            <a:r>
              <a:rPr lang="en-US" altLang="zh-CN" sz="2400" dirty="0">
                <a:solidFill>
                  <a:srgbClr val="002060"/>
                </a:solidFill>
                <a:latin typeface="华文行楷" panose="02010800040101010101" pitchFamily="2" charset="-122"/>
                <a:ea typeface="华文行楷" panose="02010800040101010101" pitchFamily="2" charset="-122"/>
              </a:rPr>
              <a:t>+</a:t>
            </a:r>
            <a:r>
              <a:rPr lang="zh-CN" altLang="zh-CN" sz="2400" dirty="0">
                <a:solidFill>
                  <a:srgbClr val="002060"/>
                </a:solidFill>
                <a:latin typeface="华文行楷" panose="02010800040101010101" pitchFamily="2" charset="-122"/>
                <a:ea typeface="华文行楷" panose="02010800040101010101" pitchFamily="2" charset="-122"/>
              </a:rPr>
              <a:t>外语（复语</a:t>
            </a:r>
            <a:r>
              <a:rPr lang="en-US" altLang="zh-CN" sz="2400" dirty="0">
                <a:solidFill>
                  <a:srgbClr val="002060"/>
                </a:solidFill>
                <a:latin typeface="华文行楷" panose="02010800040101010101" pitchFamily="2" charset="-122"/>
                <a:ea typeface="华文行楷" panose="02010800040101010101" pitchFamily="2" charset="-122"/>
              </a:rPr>
              <a:t>/</a:t>
            </a:r>
            <a:r>
              <a:rPr lang="zh-CN" altLang="zh-CN" sz="2400" dirty="0">
                <a:solidFill>
                  <a:srgbClr val="002060"/>
                </a:solidFill>
                <a:latin typeface="华文行楷" panose="02010800040101010101" pitchFamily="2" charset="-122"/>
                <a:ea typeface="华文行楷" panose="02010800040101010101" pitchFamily="2" charset="-122"/>
              </a:rPr>
              <a:t>双外语班）</a:t>
            </a:r>
          </a:p>
          <a:p>
            <a:pPr algn="just">
              <a:lnSpc>
                <a:spcPct val="150000"/>
              </a:lnSpc>
            </a:pPr>
            <a:r>
              <a:rPr lang="en-US" altLang="zh-CN" sz="2400" dirty="0">
                <a:solidFill>
                  <a:srgbClr val="002060"/>
                </a:solidFill>
                <a:latin typeface="华文行楷" panose="02010800040101010101" pitchFamily="2" charset="-122"/>
                <a:ea typeface="华文行楷" panose="02010800040101010101" pitchFamily="2" charset="-122"/>
              </a:rPr>
              <a:t>   5</a:t>
            </a:r>
            <a:r>
              <a:rPr lang="zh-CN" altLang="zh-CN" sz="2400" dirty="0">
                <a:solidFill>
                  <a:srgbClr val="002060"/>
                </a:solidFill>
                <a:latin typeface="华文行楷" panose="02010800040101010101" pitchFamily="2" charset="-122"/>
                <a:ea typeface="华文行楷" panose="02010800040101010101" pitchFamily="2" charset="-122"/>
              </a:rPr>
              <a:t>）英语专业第一学位</a:t>
            </a:r>
            <a:r>
              <a:rPr lang="en-US" altLang="zh-CN" sz="2400" dirty="0">
                <a:solidFill>
                  <a:srgbClr val="002060"/>
                </a:solidFill>
                <a:latin typeface="华文行楷" panose="02010800040101010101" pitchFamily="2" charset="-122"/>
                <a:ea typeface="华文行楷" panose="02010800040101010101" pitchFamily="2" charset="-122"/>
              </a:rPr>
              <a:t>+</a:t>
            </a:r>
            <a:r>
              <a:rPr lang="zh-CN" altLang="zh-CN" sz="2400" dirty="0">
                <a:solidFill>
                  <a:srgbClr val="002060"/>
                </a:solidFill>
                <a:latin typeface="华文行楷" panose="02010800040101010101" pitchFamily="2" charset="-122"/>
                <a:ea typeface="华文行楷" panose="02010800040101010101" pitchFamily="2" charset="-122"/>
              </a:rPr>
              <a:t>外语（强化必修课中的第二外语或自学第三种外语）</a:t>
            </a:r>
            <a:endParaRPr lang="zh-CN" altLang="en-US" sz="2400" dirty="0">
              <a:solidFill>
                <a:srgbClr val="002060"/>
              </a:solidFill>
              <a:latin typeface="华文行楷" panose="02010800040101010101" pitchFamily="2" charset="-122"/>
              <a:ea typeface="华文行楷" panose="02010800040101010101" pitchFamily="2" charset="-122"/>
            </a:endParaRPr>
          </a:p>
        </p:txBody>
      </p:sp>
      <p:sp>
        <p:nvSpPr>
          <p:cNvPr id="3" name="矩形 2"/>
          <p:cNvSpPr/>
          <p:nvPr/>
        </p:nvSpPr>
        <p:spPr>
          <a:xfrm>
            <a:off x="616901" y="492832"/>
            <a:ext cx="8538050" cy="830484"/>
          </a:xfrm>
          <a:prstGeom prst="rect">
            <a:avLst/>
          </a:prstGeom>
        </p:spPr>
        <p:txBody>
          <a:bodyPr wrap="square">
            <a:spAutoFit/>
          </a:bodyPr>
          <a:lstStyle/>
          <a:p>
            <a:pPr lvl="0" algn="ctr">
              <a:lnSpc>
                <a:spcPct val="120000"/>
              </a:lnSpc>
              <a:spcBef>
                <a:spcPts val="600"/>
              </a:spcBef>
              <a:spcAft>
                <a:spcPts val="600"/>
              </a:spcAft>
            </a:pPr>
            <a:r>
              <a:rPr lang="en-US" altLang="zh-CN" sz="3997" b="1" dirty="0">
                <a:solidFill>
                  <a:srgbClr val="002060"/>
                </a:solidFill>
                <a:latin typeface="华文行楷" panose="02010800040101010101" pitchFamily="2" charset="-122"/>
                <a:ea typeface="华文行楷" panose="02010800040101010101" pitchFamily="2" charset="-122"/>
              </a:rPr>
              <a:t>3. </a:t>
            </a:r>
            <a:r>
              <a:rPr lang="zh-CN" altLang="en-US" sz="3997" b="1" dirty="0">
                <a:solidFill>
                  <a:srgbClr val="002060"/>
                </a:solidFill>
                <a:latin typeface="华文行楷" panose="02010800040101010101" pitchFamily="2" charset="-122"/>
                <a:ea typeface="华文行楷" panose="02010800040101010101" pitchFamily="2" charset="-122"/>
              </a:rPr>
              <a:t>外语国际化人才培养理念</a:t>
            </a:r>
            <a:r>
              <a:rPr lang="zh-CN" altLang="en-US" sz="3997" b="1" dirty="0" smtClean="0">
                <a:solidFill>
                  <a:srgbClr val="002060"/>
                </a:solidFill>
                <a:latin typeface="华文行楷" panose="02010800040101010101" pitchFamily="2" charset="-122"/>
                <a:ea typeface="华文行楷" panose="02010800040101010101" pitchFamily="2" charset="-122"/>
              </a:rPr>
              <a:t>和实践</a:t>
            </a:r>
            <a:endParaRPr lang="en-US" altLang="zh-CN" sz="3997" b="1" dirty="0">
              <a:solidFill>
                <a:srgbClr val="002060"/>
              </a:solidFill>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14394881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49606" y="1856454"/>
            <a:ext cx="8987037" cy="3754874"/>
          </a:xfrm>
          <a:prstGeom prst="rect">
            <a:avLst/>
          </a:prstGeom>
        </p:spPr>
        <p:txBody>
          <a:bodyPr wrap="square">
            <a:spAutoFit/>
          </a:bodyPr>
          <a:lstStyle/>
          <a:p>
            <a:pPr algn="just">
              <a:lnSpc>
                <a:spcPct val="150000"/>
              </a:lnSpc>
            </a:pPr>
            <a:r>
              <a:rPr lang="zh-CN" altLang="zh-CN" sz="2800" dirty="0">
                <a:solidFill>
                  <a:srgbClr val="002060"/>
                </a:solidFill>
                <a:latin typeface="华文行楷" panose="02010800040101010101" pitchFamily="2" charset="-122"/>
                <a:ea typeface="华文行楷" panose="02010800040101010101" pitchFamily="2" charset="-122"/>
              </a:rPr>
              <a:t>“英语</a:t>
            </a:r>
            <a:r>
              <a:rPr lang="en-US" altLang="zh-CN" sz="2800" dirty="0">
                <a:solidFill>
                  <a:srgbClr val="002060"/>
                </a:solidFill>
                <a:latin typeface="华文行楷" panose="02010800040101010101" pitchFamily="2" charset="-122"/>
                <a:ea typeface="华文行楷" panose="02010800040101010101" pitchFamily="2" charset="-122"/>
              </a:rPr>
              <a:t>+</a:t>
            </a:r>
            <a:r>
              <a:rPr lang="zh-CN" altLang="zh-CN" sz="2800" dirty="0">
                <a:solidFill>
                  <a:srgbClr val="002060"/>
                </a:solidFill>
                <a:latin typeface="华文行楷" panose="02010800040101010101" pitchFamily="2" charset="-122"/>
                <a:ea typeface="华文行楷" panose="02010800040101010101" pitchFamily="2" charset="-122"/>
              </a:rPr>
              <a:t>专业知识”模式，仍以外语专业课程为主，在外语专业课程体系中辅以其他学科专业知识课程</a:t>
            </a:r>
            <a:r>
              <a:rPr lang="zh-CN" altLang="en-US" sz="2800" dirty="0">
                <a:solidFill>
                  <a:srgbClr val="002060"/>
                </a:solidFill>
                <a:latin typeface="华文行楷" panose="02010800040101010101" pitchFamily="2" charset="-122"/>
                <a:ea typeface="华文行楷" panose="02010800040101010101" pitchFamily="2" charset="-122"/>
              </a:rPr>
              <a:t>。</a:t>
            </a:r>
            <a:r>
              <a:rPr lang="zh-CN" altLang="zh-CN" sz="2800" dirty="0">
                <a:solidFill>
                  <a:srgbClr val="002060"/>
                </a:solidFill>
                <a:latin typeface="华文行楷" panose="02010800040101010101" pitchFamily="2" charset="-122"/>
                <a:ea typeface="华文行楷" panose="02010800040101010101" pitchFamily="2" charset="-122"/>
              </a:rPr>
              <a:t>这种模式一般以学期制或学分制形式来衡量学生是否能修够一定量的其他学科专业课程，学生最终会获得外国语言文学学士学位 （卢植，</a:t>
            </a:r>
            <a:r>
              <a:rPr lang="en-US" altLang="zh-CN" sz="2800" dirty="0">
                <a:solidFill>
                  <a:srgbClr val="002060"/>
                </a:solidFill>
                <a:latin typeface="华文行楷" panose="02010800040101010101" pitchFamily="2" charset="-122"/>
                <a:ea typeface="华文行楷" panose="02010800040101010101" pitchFamily="2" charset="-122"/>
              </a:rPr>
              <a:t>2018</a:t>
            </a:r>
            <a:r>
              <a:rPr lang="zh-CN" altLang="zh-CN" sz="2800" dirty="0">
                <a:solidFill>
                  <a:srgbClr val="002060"/>
                </a:solidFill>
                <a:latin typeface="华文行楷" panose="02010800040101010101" pitchFamily="2" charset="-122"/>
                <a:ea typeface="华文行楷" panose="02010800040101010101" pitchFamily="2" charset="-122"/>
              </a:rPr>
              <a:t>）</a:t>
            </a:r>
            <a:r>
              <a:rPr lang="zh-CN" altLang="en-US" sz="2800" dirty="0">
                <a:solidFill>
                  <a:srgbClr val="002060"/>
                </a:solidFill>
                <a:latin typeface="华文行楷" panose="02010800040101010101" pitchFamily="2" charset="-122"/>
                <a:ea typeface="华文行楷" panose="02010800040101010101" pitchFamily="2" charset="-122"/>
              </a:rPr>
              <a:t>。</a:t>
            </a:r>
            <a:endParaRPr lang="en-US" altLang="zh-CN" sz="2800" dirty="0">
              <a:solidFill>
                <a:srgbClr val="002060"/>
              </a:solidFill>
              <a:latin typeface="华文行楷" panose="02010800040101010101" pitchFamily="2" charset="-122"/>
              <a:ea typeface="华文行楷" panose="02010800040101010101" pitchFamily="2" charset="-122"/>
            </a:endParaRPr>
          </a:p>
          <a:p>
            <a:r>
              <a:rPr lang="en-US" altLang="zh-CN" sz="2800" dirty="0">
                <a:solidFill>
                  <a:srgbClr val="000000">
                    <a:lumMod val="85000"/>
                    <a:lumOff val="15000"/>
                  </a:srgbClr>
                </a:solidFill>
                <a:latin typeface="Arial"/>
                <a:ea typeface="微软雅黑"/>
              </a:rPr>
              <a:t> </a:t>
            </a:r>
            <a:r>
              <a:rPr lang="en-US" altLang="zh-CN" sz="2800" dirty="0" smtClean="0">
                <a:solidFill>
                  <a:srgbClr val="000000">
                    <a:lumMod val="85000"/>
                    <a:lumOff val="15000"/>
                  </a:srgbClr>
                </a:solidFill>
                <a:latin typeface="Arial"/>
                <a:ea typeface="微软雅黑"/>
              </a:rPr>
              <a:t>      </a:t>
            </a:r>
            <a:endParaRPr lang="zh-CN" altLang="en-US" sz="2800" dirty="0">
              <a:solidFill>
                <a:srgbClr val="000000">
                  <a:lumMod val="85000"/>
                  <a:lumOff val="15000"/>
                </a:srgbClr>
              </a:solidFill>
              <a:latin typeface="Arial"/>
              <a:ea typeface="微软雅黑"/>
            </a:endParaRPr>
          </a:p>
        </p:txBody>
      </p:sp>
      <p:sp>
        <p:nvSpPr>
          <p:cNvPr id="5" name="矩形 4"/>
          <p:cNvSpPr/>
          <p:nvPr/>
        </p:nvSpPr>
        <p:spPr>
          <a:xfrm>
            <a:off x="775687" y="653178"/>
            <a:ext cx="8538052" cy="830484"/>
          </a:xfrm>
          <a:prstGeom prst="rect">
            <a:avLst/>
          </a:prstGeom>
        </p:spPr>
        <p:txBody>
          <a:bodyPr wrap="square">
            <a:spAutoFit/>
          </a:bodyPr>
          <a:lstStyle/>
          <a:p>
            <a:pPr lvl="0" algn="ctr">
              <a:lnSpc>
                <a:spcPct val="120000"/>
              </a:lnSpc>
              <a:spcBef>
                <a:spcPts val="600"/>
              </a:spcBef>
              <a:spcAft>
                <a:spcPts val="600"/>
              </a:spcAft>
            </a:pPr>
            <a:r>
              <a:rPr lang="en-US" altLang="zh-CN" sz="3997" b="1" dirty="0">
                <a:solidFill>
                  <a:srgbClr val="002060"/>
                </a:solidFill>
                <a:latin typeface="华文行楷" panose="02010800040101010101" pitchFamily="2" charset="-122"/>
                <a:ea typeface="华文行楷" panose="02010800040101010101" pitchFamily="2" charset="-122"/>
              </a:rPr>
              <a:t>3. </a:t>
            </a:r>
            <a:r>
              <a:rPr lang="zh-CN" altLang="en-US" sz="3997" b="1" dirty="0">
                <a:solidFill>
                  <a:srgbClr val="002060"/>
                </a:solidFill>
                <a:latin typeface="华文行楷" panose="02010800040101010101" pitchFamily="2" charset="-122"/>
                <a:ea typeface="华文行楷" panose="02010800040101010101" pitchFamily="2" charset="-122"/>
              </a:rPr>
              <a:t>外语国际化人才培养理念</a:t>
            </a:r>
            <a:r>
              <a:rPr lang="zh-CN" altLang="en-US" sz="3997" b="1" dirty="0" smtClean="0">
                <a:solidFill>
                  <a:srgbClr val="002060"/>
                </a:solidFill>
                <a:latin typeface="华文行楷" panose="02010800040101010101" pitchFamily="2" charset="-122"/>
                <a:ea typeface="华文行楷" panose="02010800040101010101" pitchFamily="2" charset="-122"/>
              </a:rPr>
              <a:t>和实践</a:t>
            </a:r>
            <a:endParaRPr lang="en-US" altLang="zh-CN" sz="3997" b="1" dirty="0">
              <a:solidFill>
                <a:srgbClr val="002060"/>
              </a:solidFill>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161671269"/>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7423" y="657094"/>
            <a:ext cx="8505197" cy="830484"/>
          </a:xfrm>
          <a:prstGeom prst="rect">
            <a:avLst/>
          </a:prstGeom>
        </p:spPr>
        <p:txBody>
          <a:bodyPr wrap="square">
            <a:spAutoFit/>
          </a:bodyPr>
          <a:lstStyle/>
          <a:p>
            <a:pPr lvl="0" algn="ctr">
              <a:lnSpc>
                <a:spcPct val="120000"/>
              </a:lnSpc>
              <a:spcBef>
                <a:spcPts val="600"/>
              </a:spcBef>
              <a:spcAft>
                <a:spcPts val="600"/>
              </a:spcAft>
            </a:pPr>
            <a:r>
              <a:rPr lang="en-US" altLang="zh-CN" sz="3997" b="1" dirty="0">
                <a:solidFill>
                  <a:srgbClr val="002060"/>
                </a:solidFill>
                <a:latin typeface="华文行楷" panose="02010800040101010101" pitchFamily="2" charset="-122"/>
                <a:ea typeface="华文行楷" panose="02010800040101010101" pitchFamily="2" charset="-122"/>
              </a:rPr>
              <a:t>3. </a:t>
            </a:r>
            <a:r>
              <a:rPr lang="zh-CN" altLang="en-US" sz="3997" b="1" dirty="0">
                <a:solidFill>
                  <a:srgbClr val="002060"/>
                </a:solidFill>
                <a:latin typeface="华文行楷" panose="02010800040101010101" pitchFamily="2" charset="-122"/>
                <a:ea typeface="华文行楷" panose="02010800040101010101" pitchFamily="2" charset="-122"/>
              </a:rPr>
              <a:t>外语国际化人才培养理念和行动</a:t>
            </a:r>
            <a:endParaRPr lang="en-US" altLang="zh-CN" sz="3997" b="1" dirty="0">
              <a:solidFill>
                <a:srgbClr val="002060"/>
              </a:solidFill>
              <a:latin typeface="华文行楷" panose="02010800040101010101" pitchFamily="2" charset="-122"/>
              <a:ea typeface="华文行楷" panose="02010800040101010101" pitchFamily="2" charset="-122"/>
            </a:endParaRPr>
          </a:p>
        </p:txBody>
      </p:sp>
      <p:sp>
        <p:nvSpPr>
          <p:cNvPr id="3" name="矩形 2"/>
          <p:cNvSpPr/>
          <p:nvPr/>
        </p:nvSpPr>
        <p:spPr>
          <a:xfrm>
            <a:off x="844130" y="2009539"/>
            <a:ext cx="9134875" cy="2623795"/>
          </a:xfrm>
          <a:prstGeom prst="rect">
            <a:avLst/>
          </a:prstGeom>
        </p:spPr>
        <p:txBody>
          <a:bodyPr wrap="square">
            <a:spAutoFit/>
          </a:bodyPr>
          <a:lstStyle/>
          <a:p>
            <a:pPr lvl="0" indent="266700" algn="just">
              <a:lnSpc>
                <a:spcPct val="150000"/>
              </a:lnSpc>
            </a:pPr>
            <a:r>
              <a:rPr lang="zh-CN" altLang="zh-CN" sz="2800" dirty="0">
                <a:solidFill>
                  <a:srgbClr val="002060"/>
                </a:solidFill>
                <a:latin typeface="华文行楷" panose="02010800040101010101" pitchFamily="2" charset="-122"/>
                <a:ea typeface="华文行楷" panose="02010800040101010101" pitchFamily="2" charset="-122"/>
              </a:rPr>
              <a:t>“英语</a:t>
            </a:r>
            <a:r>
              <a:rPr lang="en-US" altLang="zh-CN" sz="2800" dirty="0">
                <a:solidFill>
                  <a:srgbClr val="002060"/>
                </a:solidFill>
                <a:latin typeface="华文行楷" panose="02010800040101010101" pitchFamily="2" charset="-122"/>
                <a:ea typeface="华文行楷" panose="02010800040101010101" pitchFamily="2" charset="-122"/>
              </a:rPr>
              <a:t>+</a:t>
            </a:r>
            <a:r>
              <a:rPr lang="zh-CN" altLang="zh-CN" sz="2800" dirty="0">
                <a:solidFill>
                  <a:srgbClr val="002060"/>
                </a:solidFill>
                <a:latin typeface="华文行楷" panose="02010800040101010101" pitchFamily="2" charset="-122"/>
                <a:ea typeface="华文行楷" panose="02010800040101010101" pitchFamily="2" charset="-122"/>
              </a:rPr>
              <a:t>专业方向”课程体系以外语语言技能和学科知识课程为核心课程，专业方向课程包括所学语言国家的文学、文化及语言学等课程。这一模式的外语专业知识和技能训练所占比重大，外语课程和专业方向课程相辅相成</a:t>
            </a:r>
            <a:r>
              <a:rPr lang="zh-CN" altLang="en-US" sz="2800" dirty="0">
                <a:solidFill>
                  <a:srgbClr val="002060"/>
                </a:solidFill>
                <a:latin typeface="华文行楷" panose="02010800040101010101" pitchFamily="2" charset="-122"/>
                <a:ea typeface="华文行楷" panose="02010800040101010101" pitchFamily="2" charset="-122"/>
              </a:rPr>
              <a:t>。</a:t>
            </a:r>
            <a:endParaRPr lang="zh-CN" altLang="zh-CN" sz="2800" dirty="0">
              <a:solidFill>
                <a:srgbClr val="002060"/>
              </a:solidFill>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20766342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直接连接符 80"/>
          <p:cNvCxnSpPr/>
          <p:nvPr/>
        </p:nvCxnSpPr>
        <p:spPr>
          <a:xfrm>
            <a:off x="1195807" y="1688078"/>
            <a:ext cx="69054" cy="4532032"/>
          </a:xfrm>
          <a:prstGeom prst="line">
            <a:avLst/>
          </a:prstGeom>
          <a:ln w="19050">
            <a:solidFill>
              <a:schemeClr val="bg1">
                <a:lumMod val="65000"/>
              </a:schemeClr>
            </a:solidFill>
            <a:prstDash val="dash"/>
          </a:ln>
          <a:effectLst/>
        </p:spPr>
        <p:style>
          <a:lnRef idx="1">
            <a:schemeClr val="accent1"/>
          </a:lnRef>
          <a:fillRef idx="0">
            <a:schemeClr val="accent1"/>
          </a:fillRef>
          <a:effectRef idx="0">
            <a:schemeClr val="accent1"/>
          </a:effectRef>
          <a:fontRef idx="minor">
            <a:schemeClr val="tx1"/>
          </a:fontRef>
        </p:style>
      </p:cxnSp>
      <p:grpSp>
        <p:nvGrpSpPr>
          <p:cNvPr id="85" name="组合 84"/>
          <p:cNvGrpSpPr>
            <a:grpSpLocks noChangeAspect="1"/>
          </p:cNvGrpSpPr>
          <p:nvPr/>
        </p:nvGrpSpPr>
        <p:grpSpPr>
          <a:xfrm>
            <a:off x="701961" y="1527459"/>
            <a:ext cx="1055119" cy="1008000"/>
            <a:chOff x="1362540" y="1246208"/>
            <a:chExt cx="1307875" cy="1249469"/>
          </a:xfrm>
        </p:grpSpPr>
        <p:sp>
          <p:nvSpPr>
            <p:cNvPr id="86" name="椭圆 85"/>
            <p:cNvSpPr/>
            <p:nvPr/>
          </p:nvSpPr>
          <p:spPr>
            <a:xfrm>
              <a:off x="1420946" y="1246208"/>
              <a:ext cx="1249469" cy="1249469"/>
            </a:xfrm>
            <a:prstGeom prst="ellipse">
              <a:avLst/>
            </a:prstGeom>
            <a:gradFill rotWithShape="1">
              <a:gsLst>
                <a:gs pos="63000">
                  <a:srgbClr val="ECECEC"/>
                </a:gs>
                <a:gs pos="100000">
                  <a:srgbClr val="F7F7F7"/>
                </a:gs>
                <a:gs pos="9000">
                  <a:srgbClr val="BEBEBE"/>
                </a:gs>
              </a:gsLst>
              <a:lin ang="7800000" scaled="0"/>
            </a:gradFill>
            <a:ln w="31750">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endParaRPr kumimoji="1" lang="zh-CN" altLang="en-US" sz="2400">
                <a:solidFill>
                  <a:srgbClr val="000000"/>
                </a:solidFill>
                <a:latin typeface="굴림" charset="-127"/>
                <a:ea typeface="굴림" charset="-127"/>
              </a:endParaRPr>
            </a:p>
          </p:txBody>
        </p:sp>
        <p:sp>
          <p:nvSpPr>
            <p:cNvPr id="87" name="TextBox 85"/>
            <p:cNvSpPr txBox="1"/>
            <p:nvPr/>
          </p:nvSpPr>
          <p:spPr>
            <a:xfrm>
              <a:off x="1362540" y="1470361"/>
              <a:ext cx="1305862" cy="801163"/>
            </a:xfrm>
            <a:prstGeom prst="rect">
              <a:avLst/>
            </a:prstGeom>
            <a:noFill/>
          </p:spPr>
          <p:txBody>
            <a:bodyPr wrap="square" rtlCol="0" anchor="ctr">
              <a:spAutoFit/>
            </a:bodyPr>
            <a:lstStyle>
              <a:defPPr>
                <a:defRPr lang="zh-CN"/>
              </a:defPPr>
              <a:lvl1pPr algn="ctr">
                <a:defRPr sz="5000" b="1" spc="300">
                  <a:solidFill>
                    <a:schemeClr val="accent1"/>
                  </a:solidFill>
                  <a:effectLst>
                    <a:innerShdw blurRad="76200" dist="63500" dir="18900000">
                      <a:prstClr val="black">
                        <a:alpha val="60000"/>
                      </a:prstClr>
                    </a:innerShdw>
                  </a:effectLst>
                  <a:latin typeface="+mn-ea"/>
                </a:defRPr>
              </a:lvl1pPr>
            </a:lstStyle>
            <a:p>
              <a:r>
                <a:rPr lang="en-US" altLang="zh-CN" sz="3600" dirty="0" smtClean="0">
                  <a:latin typeface="Impact" panose="020B0806030902050204" pitchFamily="34" charset="0"/>
                </a:rPr>
                <a:t>1</a:t>
              </a:r>
              <a:endParaRPr lang="zh-CN" altLang="en-US" sz="3600" dirty="0">
                <a:latin typeface="Impact" panose="020B0806030902050204" pitchFamily="34" charset="0"/>
              </a:endParaRPr>
            </a:p>
          </p:txBody>
        </p:sp>
      </p:grpSp>
      <p:grpSp>
        <p:nvGrpSpPr>
          <p:cNvPr id="91" name="组合 90"/>
          <p:cNvGrpSpPr>
            <a:grpSpLocks noChangeAspect="1"/>
          </p:cNvGrpSpPr>
          <p:nvPr/>
        </p:nvGrpSpPr>
        <p:grpSpPr>
          <a:xfrm>
            <a:off x="760861" y="4275343"/>
            <a:ext cx="1008000" cy="1008000"/>
            <a:chOff x="1490152" y="3427943"/>
            <a:chExt cx="1249469" cy="1249469"/>
          </a:xfrm>
        </p:grpSpPr>
        <p:sp>
          <p:nvSpPr>
            <p:cNvPr id="92" name="椭圆 91"/>
            <p:cNvSpPr/>
            <p:nvPr/>
          </p:nvSpPr>
          <p:spPr>
            <a:xfrm>
              <a:off x="1490152" y="3427943"/>
              <a:ext cx="1249469" cy="1249469"/>
            </a:xfrm>
            <a:prstGeom prst="ellipse">
              <a:avLst/>
            </a:prstGeom>
            <a:gradFill rotWithShape="1">
              <a:gsLst>
                <a:gs pos="63000">
                  <a:srgbClr val="ECECEC"/>
                </a:gs>
                <a:gs pos="100000">
                  <a:srgbClr val="F7F7F7"/>
                </a:gs>
                <a:gs pos="9000">
                  <a:srgbClr val="BEBEBE"/>
                </a:gs>
              </a:gsLst>
              <a:lin ang="7800000" scaled="0"/>
            </a:gradFill>
            <a:ln w="31750">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endParaRPr kumimoji="1" lang="zh-CN" altLang="en-US" sz="2400">
                <a:solidFill>
                  <a:srgbClr val="000000"/>
                </a:solidFill>
                <a:latin typeface="굴림" charset="-127"/>
                <a:ea typeface="굴림" charset="-127"/>
              </a:endParaRPr>
            </a:p>
          </p:txBody>
        </p:sp>
        <p:sp>
          <p:nvSpPr>
            <p:cNvPr id="93" name="TextBox 85"/>
            <p:cNvSpPr txBox="1"/>
            <p:nvPr/>
          </p:nvSpPr>
          <p:spPr>
            <a:xfrm>
              <a:off x="1646748" y="3652097"/>
              <a:ext cx="936277" cy="801161"/>
            </a:xfrm>
            <a:prstGeom prst="rect">
              <a:avLst/>
            </a:prstGeom>
            <a:noFill/>
          </p:spPr>
          <p:txBody>
            <a:bodyPr wrap="square" rtlCol="0" anchor="ctr">
              <a:spAutoFit/>
            </a:bodyPr>
            <a:lstStyle>
              <a:defPPr>
                <a:defRPr lang="zh-CN"/>
              </a:defPPr>
              <a:lvl1pPr algn="ctr">
                <a:defRPr sz="3600" b="1" spc="300">
                  <a:solidFill>
                    <a:schemeClr val="accent1"/>
                  </a:solidFill>
                  <a:effectLst>
                    <a:innerShdw blurRad="76200" dist="63500" dir="18900000">
                      <a:prstClr val="black">
                        <a:alpha val="60000"/>
                      </a:prstClr>
                    </a:innerShdw>
                  </a:effectLst>
                  <a:latin typeface="Impact" panose="020B0806030902050204" pitchFamily="34" charset="0"/>
                </a:defRPr>
              </a:lvl1pPr>
            </a:lstStyle>
            <a:p>
              <a:r>
                <a:rPr lang="en-US" altLang="zh-CN" dirty="0" smtClean="0"/>
                <a:t>3</a:t>
              </a:r>
              <a:endParaRPr lang="zh-CN" altLang="en-US" dirty="0"/>
            </a:p>
          </p:txBody>
        </p:sp>
      </p:grpSp>
      <p:grpSp>
        <p:nvGrpSpPr>
          <p:cNvPr id="94" name="组合 93"/>
          <p:cNvGrpSpPr>
            <a:grpSpLocks noChangeAspect="1"/>
          </p:cNvGrpSpPr>
          <p:nvPr/>
        </p:nvGrpSpPr>
        <p:grpSpPr>
          <a:xfrm>
            <a:off x="725521" y="5649285"/>
            <a:ext cx="1008000" cy="1008000"/>
            <a:chOff x="1490152" y="3427943"/>
            <a:chExt cx="1249469" cy="1249469"/>
          </a:xfrm>
        </p:grpSpPr>
        <p:sp>
          <p:nvSpPr>
            <p:cNvPr id="95" name="椭圆 94"/>
            <p:cNvSpPr/>
            <p:nvPr/>
          </p:nvSpPr>
          <p:spPr>
            <a:xfrm>
              <a:off x="1490152" y="3427943"/>
              <a:ext cx="1249469" cy="1249469"/>
            </a:xfrm>
            <a:prstGeom prst="ellipse">
              <a:avLst/>
            </a:prstGeom>
            <a:gradFill rotWithShape="1">
              <a:gsLst>
                <a:gs pos="63000">
                  <a:srgbClr val="ECECEC"/>
                </a:gs>
                <a:gs pos="100000">
                  <a:srgbClr val="F7F7F7"/>
                </a:gs>
                <a:gs pos="9000">
                  <a:srgbClr val="BEBEBE"/>
                </a:gs>
              </a:gsLst>
              <a:lin ang="7800000" scaled="0"/>
            </a:gradFill>
            <a:ln w="31750">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endParaRPr kumimoji="1" lang="zh-CN" altLang="en-US" sz="2400">
                <a:solidFill>
                  <a:srgbClr val="000000"/>
                </a:solidFill>
                <a:latin typeface="굴림" charset="-127"/>
                <a:ea typeface="굴림" charset="-127"/>
              </a:endParaRPr>
            </a:p>
          </p:txBody>
        </p:sp>
        <p:sp>
          <p:nvSpPr>
            <p:cNvPr id="96" name="TextBox 85"/>
            <p:cNvSpPr txBox="1"/>
            <p:nvPr/>
          </p:nvSpPr>
          <p:spPr>
            <a:xfrm>
              <a:off x="1655689" y="3652097"/>
              <a:ext cx="918394" cy="801161"/>
            </a:xfrm>
            <a:prstGeom prst="rect">
              <a:avLst/>
            </a:prstGeom>
            <a:noFill/>
          </p:spPr>
          <p:txBody>
            <a:bodyPr wrap="square" rtlCol="0" anchor="ctr">
              <a:spAutoFit/>
            </a:bodyPr>
            <a:lstStyle>
              <a:defPPr>
                <a:defRPr lang="zh-CN"/>
              </a:defPPr>
              <a:lvl1pPr algn="ctr">
                <a:defRPr sz="3600" b="1" spc="300">
                  <a:solidFill>
                    <a:schemeClr val="accent1"/>
                  </a:solidFill>
                  <a:effectLst>
                    <a:innerShdw blurRad="76200" dist="63500" dir="18900000">
                      <a:prstClr val="black">
                        <a:alpha val="60000"/>
                      </a:prstClr>
                    </a:innerShdw>
                  </a:effectLst>
                  <a:latin typeface="Impact" panose="020B0806030902050204" pitchFamily="34" charset="0"/>
                </a:defRPr>
              </a:lvl1pPr>
            </a:lstStyle>
            <a:p>
              <a:r>
                <a:rPr lang="en-US" altLang="zh-CN" dirty="0" smtClean="0"/>
                <a:t>4</a:t>
              </a:r>
              <a:endParaRPr lang="zh-CN" altLang="en-US" dirty="0"/>
            </a:p>
          </p:txBody>
        </p:sp>
      </p:grpSp>
      <p:grpSp>
        <p:nvGrpSpPr>
          <p:cNvPr id="97" name="组合 96"/>
          <p:cNvGrpSpPr>
            <a:grpSpLocks noChangeAspect="1"/>
          </p:cNvGrpSpPr>
          <p:nvPr/>
        </p:nvGrpSpPr>
        <p:grpSpPr>
          <a:xfrm>
            <a:off x="725521" y="2901401"/>
            <a:ext cx="1008000" cy="1008000"/>
            <a:chOff x="1490152" y="3427943"/>
            <a:chExt cx="1249469" cy="1249469"/>
          </a:xfrm>
        </p:grpSpPr>
        <p:sp>
          <p:nvSpPr>
            <p:cNvPr id="98" name="椭圆 97"/>
            <p:cNvSpPr/>
            <p:nvPr/>
          </p:nvSpPr>
          <p:spPr>
            <a:xfrm>
              <a:off x="1490152" y="3427943"/>
              <a:ext cx="1249469" cy="1249469"/>
            </a:xfrm>
            <a:prstGeom prst="ellipse">
              <a:avLst/>
            </a:prstGeom>
            <a:gradFill rotWithShape="1">
              <a:gsLst>
                <a:gs pos="63000">
                  <a:srgbClr val="ECECEC"/>
                </a:gs>
                <a:gs pos="100000">
                  <a:srgbClr val="F7F7F7"/>
                </a:gs>
                <a:gs pos="9000">
                  <a:srgbClr val="BEBEBE"/>
                </a:gs>
              </a:gsLst>
              <a:lin ang="7800000" scaled="0"/>
            </a:gradFill>
            <a:ln w="31750">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endParaRPr kumimoji="1" lang="zh-CN" altLang="en-US" sz="2400">
                <a:solidFill>
                  <a:srgbClr val="000000"/>
                </a:solidFill>
                <a:latin typeface="굴림" charset="-127"/>
                <a:ea typeface="굴림" charset="-127"/>
              </a:endParaRPr>
            </a:p>
          </p:txBody>
        </p:sp>
        <p:sp>
          <p:nvSpPr>
            <p:cNvPr id="99" name="TextBox 85"/>
            <p:cNvSpPr txBox="1"/>
            <p:nvPr/>
          </p:nvSpPr>
          <p:spPr>
            <a:xfrm>
              <a:off x="1654696" y="3652097"/>
              <a:ext cx="920381" cy="801161"/>
            </a:xfrm>
            <a:prstGeom prst="rect">
              <a:avLst/>
            </a:prstGeom>
            <a:noFill/>
          </p:spPr>
          <p:txBody>
            <a:bodyPr wrap="square" rtlCol="0" anchor="ctr">
              <a:spAutoFit/>
            </a:bodyPr>
            <a:lstStyle>
              <a:defPPr>
                <a:defRPr lang="zh-CN"/>
              </a:defPPr>
              <a:lvl1pPr algn="ctr">
                <a:defRPr sz="3600" b="1" spc="300">
                  <a:solidFill>
                    <a:schemeClr val="accent1"/>
                  </a:solidFill>
                  <a:effectLst>
                    <a:innerShdw blurRad="76200" dist="63500" dir="18900000">
                      <a:prstClr val="black">
                        <a:alpha val="60000"/>
                      </a:prstClr>
                    </a:innerShdw>
                  </a:effectLst>
                  <a:latin typeface="Impact" panose="020B0806030902050204" pitchFamily="34" charset="0"/>
                </a:defRPr>
              </a:lvl1pPr>
            </a:lstStyle>
            <a:p>
              <a:r>
                <a:rPr lang="en-US" altLang="zh-CN" dirty="0" smtClean="0"/>
                <a:t>2</a:t>
              </a:r>
              <a:endParaRPr lang="zh-CN" altLang="en-US" dirty="0"/>
            </a:p>
          </p:txBody>
        </p:sp>
      </p:grpSp>
      <p:sp>
        <p:nvSpPr>
          <p:cNvPr id="105" name="矩形 104"/>
          <p:cNvSpPr/>
          <p:nvPr/>
        </p:nvSpPr>
        <p:spPr>
          <a:xfrm>
            <a:off x="2264037" y="5816421"/>
            <a:ext cx="1107996" cy="757130"/>
          </a:xfrm>
          <a:prstGeom prst="rect">
            <a:avLst/>
          </a:prstGeom>
        </p:spPr>
        <p:txBody>
          <a:bodyPr wrap="none">
            <a:spAutoFit/>
          </a:bodyPr>
          <a:lstStyle/>
          <a:p>
            <a:pPr defTabSz="913919">
              <a:lnSpc>
                <a:spcPct val="120000"/>
              </a:lnSpc>
              <a:spcBef>
                <a:spcPts val="600"/>
              </a:spcBef>
              <a:spcAft>
                <a:spcPts val="600"/>
              </a:spcAft>
              <a:defRPr/>
            </a:pPr>
            <a:r>
              <a:rPr lang="zh-CN" altLang="en-US" sz="3600" b="1" dirty="0">
                <a:solidFill>
                  <a:schemeClr val="accent1">
                    <a:lumMod val="50000"/>
                  </a:schemeClr>
                </a:solidFill>
                <a:latin typeface="华文行楷" panose="02010800040101010101" pitchFamily="2" charset="-122"/>
                <a:ea typeface="华文行楷" panose="02010800040101010101" pitchFamily="2" charset="-122"/>
              </a:rPr>
              <a:t>结语</a:t>
            </a:r>
            <a:endParaRPr lang="en-US" altLang="zh-CN" sz="3600" b="1" dirty="0">
              <a:solidFill>
                <a:schemeClr val="accent1">
                  <a:lumMod val="50000"/>
                </a:schemeClr>
              </a:solidFill>
              <a:latin typeface="华文行楷" panose="02010800040101010101" pitchFamily="2" charset="-122"/>
              <a:ea typeface="华文行楷" panose="02010800040101010101" pitchFamily="2" charset="-122"/>
            </a:endParaRPr>
          </a:p>
        </p:txBody>
      </p:sp>
      <p:sp>
        <p:nvSpPr>
          <p:cNvPr id="107" name="矩形 106"/>
          <p:cNvSpPr/>
          <p:nvPr/>
        </p:nvSpPr>
        <p:spPr>
          <a:xfrm>
            <a:off x="2180248" y="3067514"/>
            <a:ext cx="3877985" cy="757130"/>
          </a:xfrm>
          <a:prstGeom prst="rect">
            <a:avLst/>
          </a:prstGeom>
        </p:spPr>
        <p:txBody>
          <a:bodyPr wrap="none">
            <a:spAutoFit/>
          </a:bodyPr>
          <a:lstStyle/>
          <a:p>
            <a:pPr defTabSz="913919">
              <a:lnSpc>
                <a:spcPct val="120000"/>
              </a:lnSpc>
              <a:spcBef>
                <a:spcPts val="600"/>
              </a:spcBef>
              <a:spcAft>
                <a:spcPts val="600"/>
              </a:spcAft>
              <a:defRPr/>
            </a:pPr>
            <a:r>
              <a:rPr lang="zh-CN" altLang="en-US" sz="3600" b="1" dirty="0" smtClean="0">
                <a:solidFill>
                  <a:schemeClr val="accent1">
                    <a:lumMod val="50000"/>
                  </a:schemeClr>
                </a:solidFill>
                <a:latin typeface="华文行楷" panose="02010800040101010101" pitchFamily="2" charset="-122"/>
                <a:ea typeface="华文行楷" panose="02010800040101010101" pitchFamily="2" charset="-122"/>
              </a:rPr>
              <a:t>外语人才</a:t>
            </a:r>
            <a:r>
              <a:rPr lang="zh-CN" altLang="en-US" sz="3600" b="1" dirty="0">
                <a:solidFill>
                  <a:schemeClr val="accent1">
                    <a:lumMod val="50000"/>
                  </a:schemeClr>
                </a:solidFill>
                <a:latin typeface="华文行楷" panose="02010800040101010101" pitchFamily="2" charset="-122"/>
                <a:ea typeface="华文行楷" panose="02010800040101010101" pitchFamily="2" charset="-122"/>
              </a:rPr>
              <a:t>培养回顾</a:t>
            </a:r>
            <a:endParaRPr lang="en-US" altLang="zh-CN" sz="3600" b="1" dirty="0">
              <a:solidFill>
                <a:schemeClr val="accent1">
                  <a:lumMod val="50000"/>
                </a:schemeClr>
              </a:solidFill>
              <a:latin typeface="华文行楷" panose="02010800040101010101" pitchFamily="2" charset="-122"/>
              <a:ea typeface="华文行楷" panose="02010800040101010101" pitchFamily="2" charset="-122"/>
            </a:endParaRPr>
          </a:p>
        </p:txBody>
      </p:sp>
      <p:sp>
        <p:nvSpPr>
          <p:cNvPr id="106" name="矩形 105"/>
          <p:cNvSpPr/>
          <p:nvPr/>
        </p:nvSpPr>
        <p:spPr>
          <a:xfrm>
            <a:off x="2112815" y="4383924"/>
            <a:ext cx="6647974" cy="757130"/>
          </a:xfrm>
          <a:prstGeom prst="rect">
            <a:avLst/>
          </a:prstGeom>
        </p:spPr>
        <p:txBody>
          <a:bodyPr wrap="none">
            <a:spAutoFit/>
          </a:bodyPr>
          <a:lstStyle/>
          <a:p>
            <a:pPr defTabSz="913919">
              <a:lnSpc>
                <a:spcPct val="120000"/>
              </a:lnSpc>
              <a:spcBef>
                <a:spcPts val="600"/>
              </a:spcBef>
              <a:spcAft>
                <a:spcPts val="600"/>
              </a:spcAft>
              <a:defRPr/>
            </a:pPr>
            <a:r>
              <a:rPr lang="zh-CN" altLang="en-US" sz="3600" b="1" dirty="0">
                <a:solidFill>
                  <a:schemeClr val="accent1">
                    <a:lumMod val="50000"/>
                  </a:schemeClr>
                </a:solidFill>
                <a:latin typeface="华文行楷" panose="02010800040101010101" pitchFamily="2" charset="-122"/>
                <a:ea typeface="华文行楷" panose="02010800040101010101" pitchFamily="2" charset="-122"/>
              </a:rPr>
              <a:t>外语国际化人才培养理念</a:t>
            </a:r>
            <a:r>
              <a:rPr lang="zh-CN" altLang="en-US" sz="3600" b="1" dirty="0" smtClean="0">
                <a:solidFill>
                  <a:schemeClr val="accent1">
                    <a:lumMod val="50000"/>
                  </a:schemeClr>
                </a:solidFill>
                <a:latin typeface="华文行楷" panose="02010800040101010101" pitchFamily="2" charset="-122"/>
                <a:ea typeface="华文行楷" panose="02010800040101010101" pitchFamily="2" charset="-122"/>
              </a:rPr>
              <a:t>和实践</a:t>
            </a:r>
            <a:endParaRPr lang="en-US" altLang="zh-CN" sz="3600" b="1" dirty="0">
              <a:solidFill>
                <a:schemeClr val="accent1">
                  <a:lumMod val="50000"/>
                </a:schemeClr>
              </a:solidFill>
              <a:latin typeface="华文行楷" panose="02010800040101010101" pitchFamily="2" charset="-122"/>
              <a:ea typeface="华文行楷" panose="02010800040101010101" pitchFamily="2" charset="-122"/>
            </a:endParaRPr>
          </a:p>
        </p:txBody>
      </p:sp>
      <p:sp>
        <p:nvSpPr>
          <p:cNvPr id="108" name="矩形 107"/>
          <p:cNvSpPr/>
          <p:nvPr/>
        </p:nvSpPr>
        <p:spPr>
          <a:xfrm>
            <a:off x="2181042" y="1836353"/>
            <a:ext cx="2954655" cy="757130"/>
          </a:xfrm>
          <a:prstGeom prst="rect">
            <a:avLst/>
          </a:prstGeom>
        </p:spPr>
        <p:txBody>
          <a:bodyPr wrap="none">
            <a:spAutoFit/>
          </a:bodyPr>
          <a:lstStyle/>
          <a:p>
            <a:pPr defTabSz="913919">
              <a:lnSpc>
                <a:spcPct val="120000"/>
              </a:lnSpc>
              <a:spcBef>
                <a:spcPts val="600"/>
              </a:spcBef>
              <a:spcAft>
                <a:spcPts val="600"/>
              </a:spcAft>
              <a:defRPr/>
            </a:pPr>
            <a:r>
              <a:rPr lang="zh-CN" altLang="en-US" sz="3600" b="1" dirty="0" smtClean="0">
                <a:solidFill>
                  <a:schemeClr val="accent1">
                    <a:lumMod val="50000"/>
                  </a:schemeClr>
                </a:solidFill>
                <a:latin typeface="华文行楷" panose="02010800040101010101" pitchFamily="2" charset="-122"/>
                <a:ea typeface="华文行楷" panose="02010800040101010101" pitchFamily="2" charset="-122"/>
              </a:rPr>
              <a:t>新形势新要求</a:t>
            </a:r>
            <a:endParaRPr lang="en-US" altLang="zh-CN" sz="3600" b="1" dirty="0">
              <a:solidFill>
                <a:schemeClr val="accent1">
                  <a:lumMod val="50000"/>
                </a:schemeClr>
              </a:solidFill>
              <a:latin typeface="华文行楷" panose="02010800040101010101" pitchFamily="2" charset="-122"/>
              <a:ea typeface="华文行楷" panose="02010800040101010101" pitchFamily="2" charset="-122"/>
            </a:endParaRPr>
          </a:p>
        </p:txBody>
      </p:sp>
      <p:sp>
        <p:nvSpPr>
          <p:cNvPr id="109" name="矩形 108"/>
          <p:cNvSpPr>
            <a:spLocks noChangeArrowheads="1"/>
          </p:cNvSpPr>
          <p:nvPr/>
        </p:nvSpPr>
        <p:spPr bwMode="auto">
          <a:xfrm>
            <a:off x="4656000" y="469691"/>
            <a:ext cx="1566436" cy="83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lvl="0" defTabSz="913919">
              <a:spcBef>
                <a:spcPts val="0"/>
              </a:spcBef>
              <a:buNone/>
              <a:defRPr/>
            </a:pPr>
            <a:r>
              <a:rPr lang="zh-CN" altLang="en-US" sz="4800" b="1" dirty="0" smtClean="0">
                <a:solidFill>
                  <a:schemeClr val="accent2">
                    <a:lumMod val="50000"/>
                  </a:schemeClr>
                </a:solidFill>
                <a:latin typeface="华文行楷" panose="02010800040101010101" pitchFamily="2" charset="-122"/>
                <a:ea typeface="华文行楷" panose="02010800040101010101" pitchFamily="2" charset="-122"/>
              </a:rPr>
              <a:t>提 纲</a:t>
            </a:r>
            <a:endParaRPr lang="zh-CN" altLang="en-US" sz="4800" b="1" dirty="0">
              <a:solidFill>
                <a:schemeClr val="accent2">
                  <a:lumMod val="50000"/>
                </a:schemeClr>
              </a:solidFill>
              <a:latin typeface="华文行楷" panose="02010800040101010101" pitchFamily="2" charset="-122"/>
              <a:ea typeface="华文行楷" panose="02010800040101010101" pitchFamily="2" charset="-122"/>
            </a:endParaRPr>
          </a:p>
        </p:txBody>
      </p:sp>
      <p:cxnSp>
        <p:nvCxnSpPr>
          <p:cNvPr id="112" name="直接连接符 111"/>
          <p:cNvCxnSpPr/>
          <p:nvPr/>
        </p:nvCxnSpPr>
        <p:spPr>
          <a:xfrm>
            <a:off x="3993471" y="1408344"/>
            <a:ext cx="2880000" cy="0"/>
          </a:xfrm>
          <a:prstGeom prst="line">
            <a:avLst/>
          </a:prstGeom>
          <a:noFill/>
          <a:ln w="19050">
            <a:solidFill>
              <a:schemeClr val="bg1">
                <a:lumMod val="6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9894907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52344" y="1830691"/>
            <a:ext cx="8521624" cy="3970318"/>
          </a:xfrm>
          <a:prstGeom prst="rect">
            <a:avLst/>
          </a:prstGeom>
        </p:spPr>
        <p:txBody>
          <a:bodyPr wrap="square">
            <a:spAutoFit/>
          </a:bodyPr>
          <a:lstStyle/>
          <a:p>
            <a:pPr indent="266700" algn="just">
              <a:lnSpc>
                <a:spcPct val="150000"/>
              </a:lnSpc>
              <a:spcAft>
                <a:spcPts val="0"/>
              </a:spcAft>
            </a:pPr>
            <a:r>
              <a:rPr lang="en-US" altLang="zh-CN" sz="2800" dirty="0" smtClean="0">
                <a:solidFill>
                  <a:srgbClr val="002060"/>
                </a:solidFill>
                <a:latin typeface="华文行楷" panose="02010800040101010101" pitchFamily="2" charset="-122"/>
                <a:ea typeface="华文行楷" panose="02010800040101010101" pitchFamily="2" charset="-122"/>
              </a:rPr>
              <a:t>     </a:t>
            </a:r>
            <a:r>
              <a:rPr lang="zh-CN" altLang="zh-CN" sz="2800" dirty="0" smtClean="0">
                <a:solidFill>
                  <a:srgbClr val="002060"/>
                </a:solidFill>
                <a:latin typeface="华文行楷" panose="02010800040101010101" pitchFamily="2" charset="-122"/>
                <a:ea typeface="华文行楷" panose="02010800040101010101" pitchFamily="2" charset="-122"/>
              </a:rPr>
              <a:t>除了</a:t>
            </a:r>
            <a:r>
              <a:rPr lang="zh-CN" altLang="zh-CN" sz="2800" dirty="0">
                <a:solidFill>
                  <a:srgbClr val="002060"/>
                </a:solidFill>
                <a:latin typeface="华文行楷" panose="02010800040101010101" pitchFamily="2" charset="-122"/>
                <a:ea typeface="华文行楷" panose="02010800040101010101" pitchFamily="2" charset="-122"/>
              </a:rPr>
              <a:t>以上模式，还有为了响应“一带一路”倡议的“其他语种</a:t>
            </a:r>
            <a:r>
              <a:rPr lang="en-US" altLang="zh-CN" sz="2800" dirty="0">
                <a:solidFill>
                  <a:srgbClr val="002060"/>
                </a:solidFill>
                <a:latin typeface="华文行楷" panose="02010800040101010101" pitchFamily="2" charset="-122"/>
                <a:ea typeface="华文行楷" panose="02010800040101010101" pitchFamily="2" charset="-122"/>
              </a:rPr>
              <a:t>+</a:t>
            </a:r>
            <a:r>
              <a:rPr lang="zh-CN" altLang="zh-CN" sz="2800" dirty="0">
                <a:solidFill>
                  <a:srgbClr val="002060"/>
                </a:solidFill>
                <a:latin typeface="华文行楷" panose="02010800040101010101" pitchFamily="2" charset="-122"/>
                <a:ea typeface="华文行楷" panose="02010800040101010101" pitchFamily="2" charset="-122"/>
              </a:rPr>
              <a:t>英语”的模式，广东外语外贸大学增设了 “一带一路”沿线国家的波斯语、捷克语、孟加拉语、塞尔维亚语、土耳其语等</a:t>
            </a:r>
            <a:r>
              <a:rPr lang="en-US" altLang="zh-CN" sz="2800" dirty="0">
                <a:solidFill>
                  <a:srgbClr val="002060"/>
                </a:solidFill>
                <a:latin typeface="华文行楷" panose="02010800040101010101" pitchFamily="2" charset="-122"/>
                <a:ea typeface="华文行楷" panose="02010800040101010101" pitchFamily="2" charset="-122"/>
              </a:rPr>
              <a:t>5 </a:t>
            </a:r>
            <a:r>
              <a:rPr lang="zh-CN" altLang="zh-CN" sz="2800" dirty="0">
                <a:solidFill>
                  <a:srgbClr val="002060"/>
                </a:solidFill>
                <a:latin typeface="华文行楷" panose="02010800040101010101" pitchFamily="2" charset="-122"/>
                <a:ea typeface="华文行楷" panose="02010800040101010101" pitchFamily="2" charset="-122"/>
              </a:rPr>
              <a:t>个语种，且均采用“其他语种</a:t>
            </a:r>
            <a:r>
              <a:rPr lang="en-US" altLang="zh-CN" sz="2800" dirty="0">
                <a:solidFill>
                  <a:srgbClr val="002060"/>
                </a:solidFill>
                <a:latin typeface="华文行楷" panose="02010800040101010101" pitchFamily="2" charset="-122"/>
                <a:ea typeface="华文行楷" panose="02010800040101010101" pitchFamily="2" charset="-122"/>
              </a:rPr>
              <a:t>+</a:t>
            </a:r>
            <a:r>
              <a:rPr lang="zh-CN" altLang="zh-CN" sz="2800" dirty="0">
                <a:solidFill>
                  <a:srgbClr val="002060"/>
                </a:solidFill>
                <a:latin typeface="华文行楷" panose="02010800040101010101" pitchFamily="2" charset="-122"/>
                <a:ea typeface="华文行楷" panose="02010800040101010101" pitchFamily="2" charset="-122"/>
              </a:rPr>
              <a:t>英语”的双语制培养模式</a:t>
            </a:r>
            <a:r>
              <a:rPr lang="en-US" altLang="zh-CN" sz="2800" dirty="0">
                <a:solidFill>
                  <a:srgbClr val="002060"/>
                </a:solidFill>
                <a:latin typeface="华文行楷" panose="02010800040101010101" pitchFamily="2" charset="-122"/>
                <a:ea typeface="华文行楷" panose="02010800040101010101" pitchFamily="2" charset="-122"/>
              </a:rPr>
              <a:t>( </a:t>
            </a:r>
            <a:r>
              <a:rPr lang="zh-CN" altLang="zh-CN" sz="2800" dirty="0">
                <a:solidFill>
                  <a:srgbClr val="002060"/>
                </a:solidFill>
                <a:latin typeface="华文行楷" panose="02010800040101010101" pitchFamily="2" charset="-122"/>
                <a:ea typeface="华文行楷" panose="02010800040101010101" pitchFamily="2" charset="-122"/>
              </a:rPr>
              <a:t>姚瑶，吴少敏</a:t>
            </a:r>
            <a:r>
              <a:rPr lang="en-US" altLang="zh-CN" sz="2800" dirty="0">
                <a:solidFill>
                  <a:srgbClr val="002060"/>
                </a:solidFill>
                <a:latin typeface="华文行楷" panose="02010800040101010101" pitchFamily="2" charset="-122"/>
                <a:ea typeface="华文行楷" panose="02010800040101010101" pitchFamily="2" charset="-122"/>
              </a:rPr>
              <a:t>2017)</a:t>
            </a:r>
            <a:r>
              <a:rPr lang="zh-CN" altLang="zh-CN" sz="2800" dirty="0">
                <a:solidFill>
                  <a:srgbClr val="002060"/>
                </a:solidFill>
                <a:latin typeface="华文行楷" panose="02010800040101010101" pitchFamily="2" charset="-122"/>
                <a:ea typeface="华文行楷" panose="02010800040101010101" pitchFamily="2" charset="-122"/>
              </a:rPr>
              <a:t>。</a:t>
            </a:r>
          </a:p>
        </p:txBody>
      </p:sp>
      <p:sp>
        <p:nvSpPr>
          <p:cNvPr id="4" name="矩形 3"/>
          <p:cNvSpPr/>
          <p:nvPr/>
        </p:nvSpPr>
        <p:spPr>
          <a:xfrm>
            <a:off x="277423" y="657094"/>
            <a:ext cx="8505197" cy="830484"/>
          </a:xfrm>
          <a:prstGeom prst="rect">
            <a:avLst/>
          </a:prstGeom>
        </p:spPr>
        <p:txBody>
          <a:bodyPr wrap="square">
            <a:spAutoFit/>
          </a:bodyPr>
          <a:lstStyle/>
          <a:p>
            <a:pPr lvl="0" algn="ctr">
              <a:lnSpc>
                <a:spcPct val="120000"/>
              </a:lnSpc>
              <a:spcBef>
                <a:spcPts val="600"/>
              </a:spcBef>
              <a:spcAft>
                <a:spcPts val="600"/>
              </a:spcAft>
            </a:pPr>
            <a:r>
              <a:rPr lang="en-US" altLang="zh-CN" sz="3997" b="1" dirty="0">
                <a:solidFill>
                  <a:srgbClr val="002060"/>
                </a:solidFill>
                <a:latin typeface="华文行楷" panose="02010800040101010101" pitchFamily="2" charset="-122"/>
                <a:ea typeface="华文行楷" panose="02010800040101010101" pitchFamily="2" charset="-122"/>
              </a:rPr>
              <a:t>3. </a:t>
            </a:r>
            <a:r>
              <a:rPr lang="zh-CN" altLang="en-US" sz="3997" b="1" dirty="0">
                <a:solidFill>
                  <a:srgbClr val="002060"/>
                </a:solidFill>
                <a:latin typeface="华文行楷" panose="02010800040101010101" pitchFamily="2" charset="-122"/>
                <a:ea typeface="华文行楷" panose="02010800040101010101" pitchFamily="2" charset="-122"/>
              </a:rPr>
              <a:t>外语国际化人才培养理念和行动</a:t>
            </a:r>
            <a:endParaRPr lang="en-US" altLang="zh-CN" sz="3997" b="1" dirty="0">
              <a:solidFill>
                <a:srgbClr val="002060"/>
              </a:solidFill>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4052681128"/>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13732" y="1719743"/>
            <a:ext cx="6145564" cy="4524315"/>
          </a:xfrm>
          <a:prstGeom prst="rect">
            <a:avLst/>
          </a:prstGeom>
        </p:spPr>
        <p:txBody>
          <a:bodyPr wrap="square">
            <a:spAutoFit/>
          </a:bodyPr>
          <a:lstStyle/>
          <a:p>
            <a:pPr algn="just">
              <a:lnSpc>
                <a:spcPct val="150000"/>
              </a:lnSpc>
            </a:pPr>
            <a:r>
              <a:rPr lang="en-US" altLang="zh-CN" sz="2400" dirty="0" smtClean="0">
                <a:solidFill>
                  <a:srgbClr val="000000">
                    <a:lumMod val="85000"/>
                    <a:lumOff val="15000"/>
                  </a:srgbClr>
                </a:solidFill>
                <a:latin typeface="Arial"/>
                <a:ea typeface="微软雅黑"/>
              </a:rPr>
              <a:t>       </a:t>
            </a:r>
            <a:r>
              <a:rPr lang="zh-CN" altLang="zh-CN" sz="2400" dirty="0">
                <a:solidFill>
                  <a:srgbClr val="002060"/>
                </a:solidFill>
                <a:latin typeface="华文行楷" panose="02010800040101010101" pitchFamily="2" charset="-122"/>
                <a:ea typeface="华文行楷" panose="02010800040101010101" pitchFamily="2" charset="-122"/>
              </a:rPr>
              <a:t>实践证明，以上培养模式对于外语人才培养起到了较好的作用，以河北大学外国语学院的“英语</a:t>
            </a:r>
            <a:r>
              <a:rPr lang="en-US" altLang="zh-CN" sz="2400" dirty="0">
                <a:solidFill>
                  <a:srgbClr val="002060"/>
                </a:solidFill>
                <a:latin typeface="华文行楷" panose="02010800040101010101" pitchFamily="2" charset="-122"/>
                <a:ea typeface="华文行楷" panose="02010800040101010101" pitchFamily="2" charset="-122"/>
              </a:rPr>
              <a:t>+</a:t>
            </a:r>
            <a:r>
              <a:rPr lang="zh-CN" altLang="zh-CN" sz="2400" dirty="0">
                <a:solidFill>
                  <a:srgbClr val="002060"/>
                </a:solidFill>
                <a:latin typeface="华文行楷" panose="02010800040101010101" pitchFamily="2" charset="-122"/>
                <a:ea typeface="华文行楷" panose="02010800040101010101" pitchFamily="2" charset="-122"/>
              </a:rPr>
              <a:t>法学”为例，学生通过四年的学习，不仅增强了外语专业能力，还掌握了法学专业知识，并能够在其专业语境下运用外语技能，从单一的语言技能型人才转向了复合型国际化</a:t>
            </a:r>
            <a:r>
              <a:rPr lang="zh-CN" altLang="zh-CN" sz="2400" dirty="0" smtClean="0">
                <a:solidFill>
                  <a:srgbClr val="002060"/>
                </a:solidFill>
                <a:latin typeface="华文行楷" panose="02010800040101010101" pitchFamily="2" charset="-122"/>
                <a:ea typeface="华文行楷" panose="02010800040101010101" pitchFamily="2" charset="-122"/>
              </a:rPr>
              <a:t>人才</a:t>
            </a:r>
            <a:r>
              <a:rPr lang="zh-CN" altLang="en-US" sz="2400" dirty="0" smtClean="0">
                <a:solidFill>
                  <a:srgbClr val="002060"/>
                </a:solidFill>
                <a:latin typeface="华文行楷" panose="02010800040101010101" pitchFamily="2" charset="-122"/>
                <a:ea typeface="华文行楷" panose="02010800040101010101" pitchFamily="2" charset="-122"/>
              </a:rPr>
              <a:t>培养目标</a:t>
            </a:r>
            <a:r>
              <a:rPr lang="zh-CN" altLang="zh-CN" sz="2400" dirty="0" smtClean="0">
                <a:solidFill>
                  <a:srgbClr val="002060"/>
                </a:solidFill>
                <a:latin typeface="华文行楷" panose="02010800040101010101" pitchFamily="2" charset="-122"/>
                <a:ea typeface="华文行楷" panose="02010800040101010101" pitchFamily="2" charset="-122"/>
              </a:rPr>
              <a:t>。</a:t>
            </a:r>
            <a:r>
              <a:rPr lang="zh-CN" altLang="zh-CN" sz="2400" dirty="0">
                <a:solidFill>
                  <a:srgbClr val="002060"/>
                </a:solidFill>
                <a:latin typeface="华文行楷" panose="02010800040101010101" pitchFamily="2" charset="-122"/>
                <a:ea typeface="华文行楷" panose="02010800040101010101" pitchFamily="2" charset="-122"/>
              </a:rPr>
              <a:t>未来，外国语学院还</a:t>
            </a:r>
            <a:r>
              <a:rPr lang="zh-CN" altLang="zh-CN" sz="2400" dirty="0" smtClean="0">
                <a:solidFill>
                  <a:srgbClr val="002060"/>
                </a:solidFill>
                <a:latin typeface="华文行楷" panose="02010800040101010101" pitchFamily="2" charset="-122"/>
                <a:ea typeface="华文行楷" panose="02010800040101010101" pitchFamily="2" charset="-122"/>
              </a:rPr>
              <a:t>会</a:t>
            </a:r>
            <a:r>
              <a:rPr lang="zh-CN" altLang="en-US" sz="2400" dirty="0" smtClean="0">
                <a:solidFill>
                  <a:srgbClr val="002060"/>
                </a:solidFill>
                <a:latin typeface="华文行楷" panose="02010800040101010101" pitchFamily="2" charset="-122"/>
                <a:ea typeface="华文行楷" panose="02010800040101010101" pitchFamily="2" charset="-122"/>
              </a:rPr>
              <a:t>探索</a:t>
            </a:r>
            <a:r>
              <a:rPr lang="zh-CN" altLang="zh-CN" sz="2400" dirty="0" smtClean="0">
                <a:solidFill>
                  <a:srgbClr val="002060"/>
                </a:solidFill>
                <a:latin typeface="华文行楷" panose="02010800040101010101" pitchFamily="2" charset="-122"/>
                <a:ea typeface="华文行楷" panose="02010800040101010101" pitchFamily="2" charset="-122"/>
              </a:rPr>
              <a:t>其他</a:t>
            </a:r>
            <a:r>
              <a:rPr lang="zh-CN" altLang="zh-CN" sz="2400" dirty="0">
                <a:solidFill>
                  <a:srgbClr val="002060"/>
                </a:solidFill>
                <a:latin typeface="华文行楷" panose="02010800040101010101" pitchFamily="2" charset="-122"/>
                <a:ea typeface="华文行楷" panose="02010800040101010101" pitchFamily="2" charset="-122"/>
              </a:rPr>
              <a:t>模式。</a:t>
            </a:r>
            <a:endParaRPr lang="zh-CN" altLang="en-US" sz="2400" dirty="0">
              <a:solidFill>
                <a:srgbClr val="002060"/>
              </a:solidFill>
              <a:latin typeface="华文行楷" panose="02010800040101010101" pitchFamily="2" charset="-122"/>
              <a:ea typeface="华文行楷" panose="02010800040101010101" pitchFamily="2" charset="-122"/>
            </a:endParaRPr>
          </a:p>
        </p:txBody>
      </p:sp>
      <p:sp>
        <p:nvSpPr>
          <p:cNvPr id="5" name="矩形 4"/>
          <p:cNvSpPr/>
          <p:nvPr/>
        </p:nvSpPr>
        <p:spPr>
          <a:xfrm>
            <a:off x="-40155" y="618767"/>
            <a:ext cx="8910381" cy="830484"/>
          </a:xfrm>
          <a:prstGeom prst="rect">
            <a:avLst/>
          </a:prstGeom>
        </p:spPr>
        <p:txBody>
          <a:bodyPr wrap="square">
            <a:spAutoFit/>
          </a:bodyPr>
          <a:lstStyle/>
          <a:p>
            <a:pPr lvl="0" algn="ctr">
              <a:lnSpc>
                <a:spcPct val="120000"/>
              </a:lnSpc>
              <a:spcBef>
                <a:spcPts val="600"/>
              </a:spcBef>
              <a:spcAft>
                <a:spcPts val="600"/>
              </a:spcAft>
            </a:pPr>
            <a:r>
              <a:rPr lang="en-US" altLang="zh-CN" sz="3997" b="1" dirty="0">
                <a:solidFill>
                  <a:srgbClr val="002060"/>
                </a:solidFill>
                <a:latin typeface="华文行楷" panose="02010800040101010101" pitchFamily="2" charset="-122"/>
                <a:ea typeface="华文行楷" panose="02010800040101010101" pitchFamily="2" charset="-122"/>
              </a:rPr>
              <a:t>3. </a:t>
            </a:r>
            <a:r>
              <a:rPr lang="zh-CN" altLang="en-US" sz="3997" b="1" dirty="0">
                <a:solidFill>
                  <a:srgbClr val="002060"/>
                </a:solidFill>
                <a:latin typeface="华文行楷" panose="02010800040101010101" pitchFamily="2" charset="-122"/>
                <a:ea typeface="华文行楷" panose="02010800040101010101" pitchFamily="2" charset="-122"/>
              </a:rPr>
              <a:t>外语国际化人才培养理念</a:t>
            </a:r>
            <a:r>
              <a:rPr lang="zh-CN" altLang="en-US" sz="3997" b="1" dirty="0" smtClean="0">
                <a:solidFill>
                  <a:srgbClr val="002060"/>
                </a:solidFill>
                <a:latin typeface="华文行楷" panose="02010800040101010101" pitchFamily="2" charset="-122"/>
                <a:ea typeface="华文行楷" panose="02010800040101010101" pitchFamily="2" charset="-122"/>
              </a:rPr>
              <a:t>和实践</a:t>
            </a:r>
            <a:endParaRPr lang="en-US" altLang="zh-CN" sz="3997" b="1" dirty="0">
              <a:solidFill>
                <a:srgbClr val="002060"/>
              </a:solidFill>
              <a:latin typeface="华文行楷" panose="02010800040101010101" pitchFamily="2" charset="-122"/>
              <a:ea typeface="华文行楷" panose="02010800040101010101" pitchFamily="2" charset="-122"/>
            </a:endParaRPr>
          </a:p>
        </p:txBody>
      </p:sp>
      <p:pic>
        <p:nvPicPr>
          <p:cNvPr id="6" name="图片 5"/>
          <p:cNvPicPr>
            <a:picLocks noChangeAspect="1"/>
          </p:cNvPicPr>
          <p:nvPr/>
        </p:nvPicPr>
        <p:blipFill>
          <a:blip r:embed="rId2"/>
          <a:stretch>
            <a:fillRect/>
          </a:stretch>
        </p:blipFill>
        <p:spPr>
          <a:xfrm>
            <a:off x="7143636" y="2735073"/>
            <a:ext cx="4261724" cy="3196293"/>
          </a:xfrm>
          <a:prstGeom prst="rect">
            <a:avLst/>
          </a:prstGeom>
        </p:spPr>
      </p:pic>
    </p:spTree>
    <p:extLst>
      <p:ext uri="{BB962C8B-B14F-4D97-AF65-F5344CB8AC3E}">
        <p14:creationId xmlns:p14="http://schemas.microsoft.com/office/powerpoint/2010/main" val="1911297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83811" y="1563083"/>
            <a:ext cx="6032421" cy="523220"/>
          </a:xfrm>
          <a:prstGeom prst="rect">
            <a:avLst/>
          </a:prstGeom>
        </p:spPr>
        <p:txBody>
          <a:bodyPr wrap="none">
            <a:spAutoFit/>
          </a:bodyPr>
          <a:lstStyle/>
          <a:p>
            <a:pPr marL="457200" lvl="0" indent="-457200">
              <a:buFont typeface="Wingdings" panose="05000000000000000000" pitchFamily="2" charset="2"/>
              <a:buChar char="Ø"/>
            </a:pPr>
            <a:r>
              <a:rPr lang="zh-CN" altLang="zh-CN" sz="2800" dirty="0">
                <a:solidFill>
                  <a:srgbClr val="002060"/>
                </a:solidFill>
                <a:latin typeface="华文行楷" panose="02010800040101010101" pitchFamily="2" charset="-122"/>
                <a:ea typeface="华文行楷" panose="02010800040101010101" pitchFamily="2" charset="-122"/>
              </a:rPr>
              <a:t>构建新型课程体系</a:t>
            </a:r>
            <a:r>
              <a:rPr lang="zh-CN" altLang="en-US" sz="2800" dirty="0">
                <a:solidFill>
                  <a:srgbClr val="002060"/>
                </a:solidFill>
                <a:latin typeface="华文行楷" panose="02010800040101010101" pitchFamily="2" charset="-122"/>
                <a:ea typeface="华文行楷" panose="02010800040101010101" pitchFamily="2" charset="-122"/>
              </a:rPr>
              <a:t>，助力人才培养</a:t>
            </a:r>
            <a:endParaRPr lang="en-US" altLang="zh-CN" sz="2800" dirty="0">
              <a:solidFill>
                <a:srgbClr val="002060"/>
              </a:solidFill>
              <a:latin typeface="华文行楷" panose="02010800040101010101" pitchFamily="2" charset="-122"/>
              <a:ea typeface="华文行楷" panose="02010800040101010101" pitchFamily="2" charset="-122"/>
            </a:endParaRPr>
          </a:p>
        </p:txBody>
      </p:sp>
      <p:sp>
        <p:nvSpPr>
          <p:cNvPr id="4" name="矩形 3"/>
          <p:cNvSpPr/>
          <p:nvPr/>
        </p:nvSpPr>
        <p:spPr>
          <a:xfrm>
            <a:off x="529056" y="2036988"/>
            <a:ext cx="11161027" cy="3323987"/>
          </a:xfrm>
          <a:prstGeom prst="rect">
            <a:avLst/>
          </a:prstGeom>
        </p:spPr>
        <p:txBody>
          <a:bodyPr wrap="square">
            <a:spAutoFit/>
          </a:bodyPr>
          <a:lstStyle/>
          <a:p>
            <a:pPr algn="just">
              <a:lnSpc>
                <a:spcPct val="150000"/>
              </a:lnSpc>
              <a:spcAft>
                <a:spcPts val="0"/>
              </a:spcAft>
            </a:pPr>
            <a:r>
              <a:rPr lang="en-US" altLang="zh-CN" sz="2800" dirty="0">
                <a:solidFill>
                  <a:srgbClr val="000000">
                    <a:lumMod val="85000"/>
                    <a:lumOff val="15000"/>
                  </a:srgbClr>
                </a:solidFill>
                <a:latin typeface="Arial"/>
                <a:ea typeface="微软雅黑"/>
              </a:rPr>
              <a:t> </a:t>
            </a:r>
            <a:r>
              <a:rPr lang="en-US" altLang="zh-CN" sz="2800" dirty="0" smtClean="0">
                <a:solidFill>
                  <a:srgbClr val="000000">
                    <a:lumMod val="85000"/>
                    <a:lumOff val="15000"/>
                  </a:srgbClr>
                </a:solidFill>
                <a:latin typeface="Arial"/>
                <a:ea typeface="微软雅黑"/>
              </a:rPr>
              <a:t>     </a:t>
            </a:r>
            <a:r>
              <a:rPr lang="zh-CN" altLang="zh-CN" sz="2800" dirty="0" smtClean="0">
                <a:solidFill>
                  <a:srgbClr val="002060"/>
                </a:solidFill>
                <a:latin typeface="华文行楷" panose="02010800040101010101" pitchFamily="2" charset="-122"/>
                <a:ea typeface="华文行楷" panose="02010800040101010101" pitchFamily="2" charset="-122"/>
              </a:rPr>
              <a:t>建立</a:t>
            </a:r>
            <a:r>
              <a:rPr lang="zh-CN" altLang="zh-CN" sz="2800" dirty="0">
                <a:solidFill>
                  <a:srgbClr val="002060"/>
                </a:solidFill>
                <a:latin typeface="华文行楷" panose="02010800040101010101" pitchFamily="2" charset="-122"/>
                <a:ea typeface="华文行楷" panose="02010800040101010101" pitchFamily="2" charset="-122"/>
              </a:rPr>
              <a:t>系统的课程选修制度，以《国标》和《指南》为指导，对学生的文化素养、科学素养、思辨能力和创新能力的培养起到助推作用。以灵活新型的课程体系逐步取代结构单一、培养模式陈旧的课程体系，在全球背景下进行课程思</a:t>
            </a:r>
            <a:r>
              <a:rPr lang="zh-CN" altLang="zh-CN" sz="2800" dirty="0" smtClean="0">
                <a:solidFill>
                  <a:srgbClr val="002060"/>
                </a:solidFill>
                <a:latin typeface="华文行楷" panose="02010800040101010101" pitchFamily="2" charset="-122"/>
                <a:ea typeface="华文行楷" panose="02010800040101010101" pitchFamily="2" charset="-122"/>
              </a:rPr>
              <a:t>政</a:t>
            </a:r>
            <a:r>
              <a:rPr lang="zh-CN" altLang="en-US" sz="2800" dirty="0" smtClean="0">
                <a:solidFill>
                  <a:srgbClr val="002060"/>
                </a:solidFill>
                <a:latin typeface="华文行楷" panose="02010800040101010101" pitchFamily="2" charset="-122"/>
                <a:ea typeface="华文行楷" panose="02010800040101010101" pitchFamily="2" charset="-122"/>
              </a:rPr>
              <a:t>探索</a:t>
            </a:r>
            <a:r>
              <a:rPr lang="zh-CN" altLang="zh-CN" sz="2800" dirty="0" smtClean="0">
                <a:solidFill>
                  <a:srgbClr val="002060"/>
                </a:solidFill>
                <a:latin typeface="华文行楷" panose="02010800040101010101" pitchFamily="2" charset="-122"/>
                <a:ea typeface="华文行楷" panose="02010800040101010101" pitchFamily="2" charset="-122"/>
              </a:rPr>
              <a:t>，</a:t>
            </a:r>
            <a:r>
              <a:rPr lang="zh-CN" altLang="zh-CN" sz="2800" dirty="0">
                <a:solidFill>
                  <a:srgbClr val="002060"/>
                </a:solidFill>
                <a:latin typeface="华文行楷" panose="02010800040101010101" pitchFamily="2" charset="-122"/>
                <a:ea typeface="华文行楷" panose="02010800040101010101" pitchFamily="2" charset="-122"/>
              </a:rPr>
              <a:t>从而进一步提升学生的文化自信，增强外语人才的社会责任感和使命担当。</a:t>
            </a:r>
          </a:p>
        </p:txBody>
      </p:sp>
      <p:sp>
        <p:nvSpPr>
          <p:cNvPr id="5" name="矩形 4"/>
          <p:cNvSpPr/>
          <p:nvPr/>
        </p:nvSpPr>
        <p:spPr>
          <a:xfrm>
            <a:off x="-40155" y="618767"/>
            <a:ext cx="8910381" cy="830484"/>
          </a:xfrm>
          <a:prstGeom prst="rect">
            <a:avLst/>
          </a:prstGeom>
        </p:spPr>
        <p:txBody>
          <a:bodyPr wrap="square">
            <a:spAutoFit/>
          </a:bodyPr>
          <a:lstStyle/>
          <a:p>
            <a:pPr lvl="0" algn="ctr">
              <a:lnSpc>
                <a:spcPct val="120000"/>
              </a:lnSpc>
              <a:spcBef>
                <a:spcPts val="600"/>
              </a:spcBef>
              <a:spcAft>
                <a:spcPts val="600"/>
              </a:spcAft>
            </a:pPr>
            <a:r>
              <a:rPr lang="en-US" altLang="zh-CN" sz="3997" b="1" dirty="0">
                <a:solidFill>
                  <a:srgbClr val="002060"/>
                </a:solidFill>
                <a:latin typeface="华文行楷" panose="02010800040101010101" pitchFamily="2" charset="-122"/>
                <a:ea typeface="华文行楷" panose="02010800040101010101" pitchFamily="2" charset="-122"/>
              </a:rPr>
              <a:t>3. </a:t>
            </a:r>
            <a:r>
              <a:rPr lang="zh-CN" altLang="en-US" sz="3997" b="1" dirty="0">
                <a:solidFill>
                  <a:srgbClr val="002060"/>
                </a:solidFill>
                <a:latin typeface="华文行楷" panose="02010800040101010101" pitchFamily="2" charset="-122"/>
                <a:ea typeface="华文行楷" panose="02010800040101010101" pitchFamily="2" charset="-122"/>
              </a:rPr>
              <a:t>外语国际化人才培养理念</a:t>
            </a:r>
            <a:r>
              <a:rPr lang="zh-CN" altLang="en-US" sz="3997" b="1" dirty="0" smtClean="0">
                <a:solidFill>
                  <a:srgbClr val="002060"/>
                </a:solidFill>
                <a:latin typeface="华文行楷" panose="02010800040101010101" pitchFamily="2" charset="-122"/>
                <a:ea typeface="华文行楷" panose="02010800040101010101" pitchFamily="2" charset="-122"/>
              </a:rPr>
              <a:t>和实践</a:t>
            </a:r>
            <a:endParaRPr lang="en-US" altLang="zh-CN" sz="3997" b="1" dirty="0">
              <a:solidFill>
                <a:srgbClr val="002060"/>
              </a:solidFill>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37861205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2559" y="1789251"/>
            <a:ext cx="11421787" cy="3916457"/>
          </a:xfrm>
          <a:prstGeom prst="rect">
            <a:avLst/>
          </a:prstGeom>
        </p:spPr>
        <p:txBody>
          <a:bodyPr wrap="square">
            <a:spAutoFit/>
          </a:bodyPr>
          <a:lstStyle/>
          <a:p>
            <a:pPr algn="just">
              <a:lnSpc>
                <a:spcPct val="150000"/>
              </a:lnSpc>
            </a:pPr>
            <a:r>
              <a:rPr lang="en-US" altLang="zh-CN" sz="2400" dirty="0" smtClean="0">
                <a:solidFill>
                  <a:srgbClr val="000000">
                    <a:lumMod val="85000"/>
                    <a:lumOff val="15000"/>
                  </a:srgbClr>
                </a:solidFill>
                <a:latin typeface="Arial"/>
                <a:ea typeface="微软雅黑"/>
              </a:rPr>
              <a:t>     </a:t>
            </a:r>
            <a:r>
              <a:rPr lang="zh-CN" altLang="zh-CN" sz="2800" dirty="0">
                <a:solidFill>
                  <a:srgbClr val="002060"/>
                </a:solidFill>
                <a:latin typeface="华文行楷" panose="02010800040101010101" pitchFamily="2" charset="-122"/>
                <a:ea typeface="华文行楷" panose="02010800040101010101" pitchFamily="2" charset="-122"/>
              </a:rPr>
              <a:t>《指南》在教学计划部分专门提出“各高校可根据实际情况开设特色课程”，同时《指南》为复合型人才培养拓展了国别和区域类以文化课程的内容，英语专业和翻译专业在“所学外语国家概况”的基础上，增设了“当代世界经济、现当代国际关系、外交学概论、国际政治导论、国别与区域组织等”课程和“中西文化比较、中国文化经典导论、当代中国外交”课程</a:t>
            </a:r>
            <a:r>
              <a:rPr lang="en-US" altLang="zh-CN" sz="2800" dirty="0">
                <a:solidFill>
                  <a:srgbClr val="002060"/>
                </a:solidFill>
                <a:latin typeface="华文行楷" panose="02010800040101010101" pitchFamily="2" charset="-122"/>
                <a:ea typeface="华文行楷" panose="02010800040101010101" pitchFamily="2" charset="-122"/>
              </a:rPr>
              <a:t>( </a:t>
            </a:r>
            <a:r>
              <a:rPr lang="zh-CN" altLang="zh-CN" sz="2800" dirty="0">
                <a:solidFill>
                  <a:srgbClr val="002060"/>
                </a:solidFill>
                <a:latin typeface="华文行楷" panose="02010800040101010101" pitchFamily="2" charset="-122"/>
                <a:ea typeface="华文行楷" panose="02010800040101010101" pitchFamily="2" charset="-122"/>
              </a:rPr>
              <a:t>肖维青，冯庆华</a:t>
            </a:r>
            <a:r>
              <a:rPr lang="en-US" altLang="zh-CN" sz="2800" dirty="0">
                <a:solidFill>
                  <a:srgbClr val="002060"/>
                </a:solidFill>
                <a:latin typeface="华文行楷" panose="02010800040101010101" pitchFamily="2" charset="-122"/>
                <a:ea typeface="华文行楷" panose="02010800040101010101" pitchFamily="2" charset="-122"/>
              </a:rPr>
              <a:t>2019: 12) </a:t>
            </a:r>
            <a:r>
              <a:rPr lang="zh-CN" altLang="zh-CN" sz="2800" dirty="0">
                <a:solidFill>
                  <a:srgbClr val="002060"/>
                </a:solidFill>
                <a:latin typeface="华文行楷" panose="02010800040101010101" pitchFamily="2" charset="-122"/>
                <a:ea typeface="华文行楷" panose="02010800040101010101" pitchFamily="2" charset="-122"/>
              </a:rPr>
              <a:t>。</a:t>
            </a:r>
            <a:endParaRPr lang="zh-CN" altLang="en-US" sz="2800" dirty="0">
              <a:solidFill>
                <a:srgbClr val="002060"/>
              </a:solidFill>
              <a:latin typeface="华文行楷" panose="02010800040101010101" pitchFamily="2" charset="-122"/>
              <a:ea typeface="华文行楷" panose="02010800040101010101" pitchFamily="2" charset="-122"/>
            </a:endParaRPr>
          </a:p>
        </p:txBody>
      </p:sp>
      <p:sp>
        <p:nvSpPr>
          <p:cNvPr id="3" name="矩形 2"/>
          <p:cNvSpPr/>
          <p:nvPr/>
        </p:nvSpPr>
        <p:spPr>
          <a:xfrm>
            <a:off x="-62055" y="706375"/>
            <a:ext cx="9019890" cy="830484"/>
          </a:xfrm>
          <a:prstGeom prst="rect">
            <a:avLst/>
          </a:prstGeom>
        </p:spPr>
        <p:txBody>
          <a:bodyPr wrap="square">
            <a:spAutoFit/>
          </a:bodyPr>
          <a:lstStyle/>
          <a:p>
            <a:pPr lvl="0" algn="ctr">
              <a:lnSpc>
                <a:spcPct val="120000"/>
              </a:lnSpc>
              <a:spcBef>
                <a:spcPts val="600"/>
              </a:spcBef>
              <a:spcAft>
                <a:spcPts val="600"/>
              </a:spcAft>
            </a:pPr>
            <a:r>
              <a:rPr lang="en-US" altLang="zh-CN" sz="3997" b="1" dirty="0">
                <a:solidFill>
                  <a:srgbClr val="002060"/>
                </a:solidFill>
                <a:latin typeface="华文行楷" panose="02010800040101010101" pitchFamily="2" charset="-122"/>
                <a:ea typeface="华文行楷" panose="02010800040101010101" pitchFamily="2" charset="-122"/>
              </a:rPr>
              <a:t>3. </a:t>
            </a:r>
            <a:r>
              <a:rPr lang="zh-CN" altLang="en-US" sz="3997" b="1" dirty="0">
                <a:solidFill>
                  <a:srgbClr val="002060"/>
                </a:solidFill>
                <a:latin typeface="华文行楷" panose="02010800040101010101" pitchFamily="2" charset="-122"/>
                <a:ea typeface="华文行楷" panose="02010800040101010101" pitchFamily="2" charset="-122"/>
              </a:rPr>
              <a:t>外语国际化人才培养理念</a:t>
            </a:r>
            <a:r>
              <a:rPr lang="zh-CN" altLang="en-US" sz="3997" b="1" dirty="0" smtClean="0">
                <a:solidFill>
                  <a:srgbClr val="002060"/>
                </a:solidFill>
                <a:latin typeface="华文行楷" panose="02010800040101010101" pitchFamily="2" charset="-122"/>
                <a:ea typeface="华文行楷" panose="02010800040101010101" pitchFamily="2" charset="-122"/>
              </a:rPr>
              <a:t>和实践</a:t>
            </a:r>
            <a:endParaRPr lang="en-US" altLang="zh-CN" sz="3997" b="1" dirty="0">
              <a:solidFill>
                <a:srgbClr val="002060"/>
              </a:solidFill>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30083674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6228" y="1300295"/>
            <a:ext cx="10246371" cy="5841270"/>
          </a:xfrm>
          <a:prstGeom prst="rect">
            <a:avLst/>
          </a:prstGeom>
        </p:spPr>
        <p:txBody>
          <a:bodyPr wrap="square">
            <a:spAutoFit/>
          </a:bodyPr>
          <a:lstStyle/>
          <a:p>
            <a:pPr algn="just">
              <a:lnSpc>
                <a:spcPct val="150000"/>
              </a:lnSpc>
            </a:pPr>
            <a:r>
              <a:rPr lang="en-US" altLang="zh-CN" sz="2800" dirty="0" smtClean="0">
                <a:solidFill>
                  <a:srgbClr val="000000">
                    <a:lumMod val="85000"/>
                    <a:lumOff val="15000"/>
                  </a:srgbClr>
                </a:solidFill>
                <a:latin typeface="Arial"/>
                <a:ea typeface="微软雅黑"/>
              </a:rPr>
              <a:t>       </a:t>
            </a:r>
            <a:r>
              <a:rPr lang="zh-CN" altLang="zh-CN" sz="2800" dirty="0" smtClean="0">
                <a:solidFill>
                  <a:srgbClr val="002060"/>
                </a:solidFill>
                <a:latin typeface="华文行楷" panose="02010800040101010101" pitchFamily="2" charset="-122"/>
                <a:ea typeface="华文行楷" panose="02010800040101010101" pitchFamily="2" charset="-122"/>
              </a:rPr>
              <a:t>河北大学外</a:t>
            </a:r>
            <a:r>
              <a:rPr lang="zh-CN" altLang="en-US" sz="2800" dirty="0" smtClean="0">
                <a:solidFill>
                  <a:srgbClr val="002060"/>
                </a:solidFill>
                <a:latin typeface="华文行楷" panose="02010800040101010101" pitchFamily="2" charset="-122"/>
                <a:ea typeface="华文行楷" panose="02010800040101010101" pitchFamily="2" charset="-122"/>
              </a:rPr>
              <a:t>国</a:t>
            </a:r>
            <a:r>
              <a:rPr lang="zh-CN" altLang="zh-CN" sz="2800" dirty="0" smtClean="0">
                <a:solidFill>
                  <a:srgbClr val="002060"/>
                </a:solidFill>
                <a:latin typeface="华文行楷" panose="02010800040101010101" pitchFamily="2" charset="-122"/>
                <a:ea typeface="华文行楷" panose="02010800040101010101" pitchFamily="2" charset="-122"/>
              </a:rPr>
              <a:t>语学院</a:t>
            </a:r>
            <a:r>
              <a:rPr lang="zh-CN" altLang="zh-CN" sz="2800" dirty="0">
                <a:solidFill>
                  <a:srgbClr val="002060"/>
                </a:solidFill>
                <a:latin typeface="华文行楷" panose="02010800040101010101" pitchFamily="2" charset="-122"/>
                <a:ea typeface="华文行楷" panose="02010800040101010101" pitchFamily="2" charset="-122"/>
              </a:rPr>
              <a:t>在课程设置上依据《国标》和《指南》，逐步推进新型课程体系，在原有专业课程基础上，</a:t>
            </a:r>
            <a:r>
              <a:rPr lang="zh-CN" altLang="zh-CN" sz="2800" dirty="0" smtClean="0">
                <a:solidFill>
                  <a:srgbClr val="002060"/>
                </a:solidFill>
                <a:latin typeface="华文行楷" panose="02010800040101010101" pitchFamily="2" charset="-122"/>
                <a:ea typeface="华文行楷" panose="02010800040101010101" pitchFamily="2" charset="-122"/>
              </a:rPr>
              <a:t>增设并</a:t>
            </a:r>
            <a:r>
              <a:rPr lang="zh-CN" altLang="zh-CN" sz="2800" dirty="0">
                <a:solidFill>
                  <a:srgbClr val="002060"/>
                </a:solidFill>
                <a:latin typeface="华文行楷" panose="02010800040101010101" pitchFamily="2" charset="-122"/>
                <a:ea typeface="华文行楷" panose="02010800040101010101" pitchFamily="2" charset="-122"/>
              </a:rPr>
              <a:t>修订了一些新课程，例“世界文明史”，“中美关系”，“中国古代思想史”等相关课程</a:t>
            </a:r>
            <a:r>
              <a:rPr lang="zh-CN" altLang="en-US" sz="2800" dirty="0" smtClean="0">
                <a:solidFill>
                  <a:srgbClr val="002060"/>
                </a:solidFill>
                <a:latin typeface="华文行楷" panose="02010800040101010101" pitchFamily="2" charset="-122"/>
                <a:ea typeface="华文行楷" panose="02010800040101010101" pitchFamily="2" charset="-122"/>
              </a:rPr>
              <a:t>。我们通过对原有</a:t>
            </a:r>
            <a:r>
              <a:rPr lang="zh-CN" altLang="zh-CN" sz="2800" dirty="0">
                <a:solidFill>
                  <a:srgbClr val="002060"/>
                </a:solidFill>
                <a:latin typeface="华文行楷" panose="02010800040101010101" pitchFamily="2" charset="-122"/>
                <a:ea typeface="华文行楷" panose="02010800040101010101" pitchFamily="2" charset="-122"/>
              </a:rPr>
              <a:t>课程</a:t>
            </a:r>
            <a:r>
              <a:rPr lang="zh-CN" altLang="zh-CN" sz="2800" dirty="0" smtClean="0">
                <a:solidFill>
                  <a:srgbClr val="002060"/>
                </a:solidFill>
                <a:latin typeface="华文行楷" panose="02010800040101010101" pitchFamily="2" charset="-122"/>
                <a:ea typeface="华文行楷" panose="02010800040101010101" pitchFamily="2" charset="-122"/>
              </a:rPr>
              <a:t>体系</a:t>
            </a:r>
            <a:r>
              <a:rPr lang="zh-CN" altLang="en-US" sz="2800" dirty="0" smtClean="0">
                <a:solidFill>
                  <a:srgbClr val="002060"/>
                </a:solidFill>
                <a:latin typeface="华文行楷" panose="02010800040101010101" pitchFamily="2" charset="-122"/>
                <a:ea typeface="华文行楷" panose="02010800040101010101" pitchFamily="2" charset="-122"/>
              </a:rPr>
              <a:t>的</a:t>
            </a:r>
            <a:r>
              <a:rPr lang="zh-CN" altLang="zh-CN" sz="2800" dirty="0" smtClean="0">
                <a:solidFill>
                  <a:srgbClr val="002060"/>
                </a:solidFill>
                <a:latin typeface="华文行楷" panose="02010800040101010101" pitchFamily="2" charset="-122"/>
                <a:ea typeface="华文行楷" panose="02010800040101010101" pitchFamily="2" charset="-122"/>
              </a:rPr>
              <a:t>完善</a:t>
            </a:r>
            <a:r>
              <a:rPr lang="zh-CN" altLang="en-US" sz="2800" dirty="0" smtClean="0">
                <a:solidFill>
                  <a:srgbClr val="002060"/>
                </a:solidFill>
                <a:latin typeface="华文行楷" panose="02010800040101010101" pitchFamily="2" charset="-122"/>
                <a:ea typeface="华文行楷" panose="02010800040101010101" pitchFamily="2" charset="-122"/>
              </a:rPr>
              <a:t>和提升，逐步帮助学生们</a:t>
            </a:r>
            <a:r>
              <a:rPr lang="zh-CN" altLang="zh-CN" sz="2800" dirty="0">
                <a:solidFill>
                  <a:srgbClr val="002060"/>
                </a:solidFill>
                <a:latin typeface="华文行楷" panose="02010800040101010101" pitchFamily="2" charset="-122"/>
                <a:ea typeface="华文行楷" panose="02010800040101010101" pitchFamily="2" charset="-122"/>
              </a:rPr>
              <a:t>构建自己的学术或职业发展</a:t>
            </a:r>
            <a:r>
              <a:rPr lang="zh-CN" altLang="zh-CN" sz="2800" dirty="0" smtClean="0">
                <a:solidFill>
                  <a:srgbClr val="002060"/>
                </a:solidFill>
                <a:latin typeface="华文行楷" panose="02010800040101010101" pitchFamily="2" charset="-122"/>
                <a:ea typeface="华文行楷" panose="02010800040101010101" pitchFamily="2" charset="-122"/>
              </a:rPr>
              <a:t>轨迹</a:t>
            </a:r>
            <a:r>
              <a:rPr lang="zh-CN" altLang="en-US" sz="2800" dirty="0">
                <a:solidFill>
                  <a:srgbClr val="002060"/>
                </a:solidFill>
                <a:latin typeface="华文行楷" panose="02010800040101010101" pitchFamily="2" charset="-122"/>
                <a:ea typeface="华文行楷" panose="02010800040101010101" pitchFamily="2" charset="-122"/>
              </a:rPr>
              <a:t>，</a:t>
            </a:r>
            <a:r>
              <a:rPr lang="zh-CN" altLang="zh-CN" sz="2800" dirty="0" smtClean="0">
                <a:solidFill>
                  <a:srgbClr val="002060"/>
                </a:solidFill>
                <a:latin typeface="华文行楷" panose="02010800040101010101" pitchFamily="2" charset="-122"/>
                <a:ea typeface="华文行楷" panose="02010800040101010101" pitchFamily="2" charset="-122"/>
              </a:rPr>
              <a:t>使</a:t>
            </a:r>
            <a:r>
              <a:rPr lang="zh-CN" altLang="zh-CN" sz="2800" dirty="0">
                <a:solidFill>
                  <a:srgbClr val="002060"/>
                </a:solidFill>
                <a:latin typeface="华文行楷" panose="02010800040101010101" pitchFamily="2" charset="-122"/>
                <a:ea typeface="华文行楷" panose="02010800040101010101" pitchFamily="2" charset="-122"/>
              </a:rPr>
              <a:t>每一个学生都能形成一个属于自己的成长轨迹。这条轨迹并不终止于大学毕业，而是影响人的一生，这种人才成长的过程正映合了《指南》中提出的“终身学习能力”。</a:t>
            </a:r>
          </a:p>
          <a:p>
            <a:endParaRPr lang="zh-CN" altLang="en-US" sz="2400" dirty="0">
              <a:solidFill>
                <a:srgbClr val="000000">
                  <a:lumMod val="85000"/>
                  <a:lumOff val="15000"/>
                </a:srgbClr>
              </a:solidFill>
              <a:latin typeface="Arial"/>
              <a:ea typeface="微软雅黑"/>
            </a:endParaRPr>
          </a:p>
        </p:txBody>
      </p:sp>
      <p:sp>
        <p:nvSpPr>
          <p:cNvPr id="3" name="矩形 2"/>
          <p:cNvSpPr/>
          <p:nvPr/>
        </p:nvSpPr>
        <p:spPr>
          <a:xfrm>
            <a:off x="140536" y="558536"/>
            <a:ext cx="8499722" cy="830484"/>
          </a:xfrm>
          <a:prstGeom prst="rect">
            <a:avLst/>
          </a:prstGeom>
        </p:spPr>
        <p:txBody>
          <a:bodyPr wrap="square">
            <a:spAutoFit/>
          </a:bodyPr>
          <a:lstStyle/>
          <a:p>
            <a:pPr lvl="0" algn="ctr">
              <a:lnSpc>
                <a:spcPct val="120000"/>
              </a:lnSpc>
              <a:spcBef>
                <a:spcPts val="600"/>
              </a:spcBef>
              <a:spcAft>
                <a:spcPts val="600"/>
              </a:spcAft>
            </a:pPr>
            <a:r>
              <a:rPr lang="en-US" altLang="zh-CN" sz="3997" b="1" dirty="0">
                <a:solidFill>
                  <a:srgbClr val="002060"/>
                </a:solidFill>
                <a:latin typeface="华文行楷" panose="02010800040101010101" pitchFamily="2" charset="-122"/>
                <a:ea typeface="华文行楷" panose="02010800040101010101" pitchFamily="2" charset="-122"/>
              </a:rPr>
              <a:t>3. </a:t>
            </a:r>
            <a:r>
              <a:rPr lang="zh-CN" altLang="en-US" sz="3997" b="1" dirty="0">
                <a:solidFill>
                  <a:srgbClr val="002060"/>
                </a:solidFill>
                <a:latin typeface="华文行楷" panose="02010800040101010101" pitchFamily="2" charset="-122"/>
                <a:ea typeface="华文行楷" panose="02010800040101010101" pitchFamily="2" charset="-122"/>
              </a:rPr>
              <a:t>外语国际化人才培养理念</a:t>
            </a:r>
            <a:r>
              <a:rPr lang="zh-CN" altLang="en-US" sz="3997" b="1" dirty="0" smtClean="0">
                <a:solidFill>
                  <a:srgbClr val="002060"/>
                </a:solidFill>
                <a:latin typeface="华文行楷" panose="02010800040101010101" pitchFamily="2" charset="-122"/>
                <a:ea typeface="华文行楷" panose="02010800040101010101" pitchFamily="2" charset="-122"/>
              </a:rPr>
              <a:t>和实践</a:t>
            </a:r>
            <a:endParaRPr lang="en-US" altLang="zh-CN" sz="3997" b="1" dirty="0">
              <a:solidFill>
                <a:srgbClr val="002060"/>
              </a:solidFill>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33804718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3358" y="1446774"/>
            <a:ext cx="9737174" cy="4493538"/>
          </a:xfrm>
          <a:prstGeom prst="rect">
            <a:avLst/>
          </a:prstGeom>
        </p:spPr>
        <p:txBody>
          <a:bodyPr wrap="square">
            <a:spAutoFit/>
          </a:bodyPr>
          <a:lstStyle/>
          <a:p>
            <a:pPr marL="457200" lvl="0" indent="-457200" algn="just">
              <a:buFont typeface="Wingdings" panose="05000000000000000000" pitchFamily="2" charset="2"/>
              <a:buChar char="Ø"/>
            </a:pPr>
            <a:r>
              <a:rPr lang="zh-CN" altLang="en-US" sz="2800" dirty="0">
                <a:solidFill>
                  <a:srgbClr val="002060"/>
                </a:solidFill>
                <a:latin typeface="华文行楷" panose="02010800040101010101" pitchFamily="2" charset="-122"/>
                <a:ea typeface="华文行楷" panose="02010800040101010101" pitchFamily="2" charset="-122"/>
              </a:rPr>
              <a:t>更新教学理念，整合教学模式，选取优质教材</a:t>
            </a:r>
            <a:endParaRPr lang="zh-CN" altLang="zh-CN" sz="2800" dirty="0">
              <a:solidFill>
                <a:srgbClr val="002060"/>
              </a:solidFill>
              <a:latin typeface="华文行楷" panose="02010800040101010101" pitchFamily="2" charset="-122"/>
              <a:ea typeface="华文行楷" panose="02010800040101010101" pitchFamily="2" charset="-122"/>
            </a:endParaRPr>
          </a:p>
          <a:p>
            <a:pPr algn="just">
              <a:lnSpc>
                <a:spcPct val="150000"/>
              </a:lnSpc>
            </a:pPr>
            <a:r>
              <a:rPr lang="en-US" altLang="zh-CN" sz="2400" dirty="0" smtClean="0">
                <a:solidFill>
                  <a:srgbClr val="000000">
                    <a:lumMod val="85000"/>
                    <a:lumOff val="15000"/>
                  </a:srgbClr>
                </a:solidFill>
                <a:latin typeface="Arial"/>
                <a:ea typeface="微软雅黑"/>
              </a:rPr>
              <a:t>      </a:t>
            </a:r>
            <a:r>
              <a:rPr lang="zh-CN" altLang="zh-CN" sz="2800" dirty="0" smtClean="0">
                <a:solidFill>
                  <a:srgbClr val="002060"/>
                </a:solidFill>
                <a:latin typeface="华文行楷" panose="02010800040101010101" pitchFamily="2" charset="-122"/>
                <a:ea typeface="华文行楷" panose="02010800040101010101" pitchFamily="2" charset="-122"/>
              </a:rPr>
              <a:t>外语</a:t>
            </a:r>
            <a:r>
              <a:rPr lang="zh-CN" altLang="zh-CN" sz="2800" dirty="0">
                <a:solidFill>
                  <a:srgbClr val="002060"/>
                </a:solidFill>
                <a:latin typeface="华文行楷" panose="02010800040101010101" pitchFamily="2" charset="-122"/>
                <a:ea typeface="华文行楷" panose="02010800040101010101" pitchFamily="2" charset="-122"/>
              </a:rPr>
              <a:t>专业既有工具性也兼学科性和人文性，要想更好地掌握一门语言，离不开文化的学习和人文素养的培养。</a:t>
            </a:r>
            <a:endParaRPr lang="en-US" altLang="zh-CN" sz="2800" dirty="0">
              <a:solidFill>
                <a:srgbClr val="002060"/>
              </a:solidFill>
              <a:latin typeface="华文行楷" panose="02010800040101010101" pitchFamily="2" charset="-122"/>
              <a:ea typeface="华文行楷" panose="02010800040101010101" pitchFamily="2" charset="-122"/>
            </a:endParaRPr>
          </a:p>
          <a:p>
            <a:pPr algn="just">
              <a:lnSpc>
                <a:spcPct val="150000"/>
              </a:lnSpc>
            </a:pPr>
            <a:r>
              <a:rPr lang="en-US" altLang="zh-CN" sz="2800" dirty="0">
                <a:solidFill>
                  <a:srgbClr val="002060"/>
                </a:solidFill>
                <a:latin typeface="华文行楷" panose="02010800040101010101" pitchFamily="2" charset="-122"/>
                <a:ea typeface="华文行楷" panose="02010800040101010101" pitchFamily="2" charset="-122"/>
              </a:rPr>
              <a:t>        </a:t>
            </a:r>
            <a:r>
              <a:rPr lang="zh-CN" altLang="zh-CN" sz="2800" dirty="0" smtClean="0">
                <a:solidFill>
                  <a:srgbClr val="002060"/>
                </a:solidFill>
                <a:latin typeface="华文行楷" panose="02010800040101010101" pitchFamily="2" charset="-122"/>
                <a:ea typeface="华文行楷" panose="02010800040101010101" pitchFamily="2" charset="-122"/>
              </a:rPr>
              <a:t>培养</a:t>
            </a:r>
            <a:r>
              <a:rPr lang="zh-CN" altLang="zh-CN" sz="2800" dirty="0">
                <a:solidFill>
                  <a:srgbClr val="002060"/>
                </a:solidFill>
                <a:latin typeface="华文行楷" panose="02010800040101010101" pitchFamily="2" charset="-122"/>
                <a:ea typeface="华文行楷" panose="02010800040101010101" pitchFamily="2" charset="-122"/>
              </a:rPr>
              <a:t>高素质的国际化外语人才离不开课堂教学，教师应充分发挥脚手架作用，更新教学理念，整合适用于教学实情的教学理念，帮助并逐步提升学生的专业技能和综合素质</a:t>
            </a:r>
            <a:r>
              <a:rPr lang="zh-CN" altLang="en-US" sz="2800" dirty="0">
                <a:solidFill>
                  <a:srgbClr val="002060"/>
                </a:solidFill>
                <a:latin typeface="华文行楷" panose="02010800040101010101" pitchFamily="2" charset="-122"/>
                <a:ea typeface="华文行楷" panose="02010800040101010101" pitchFamily="2" charset="-122"/>
              </a:rPr>
              <a:t>。</a:t>
            </a:r>
            <a:endParaRPr lang="en-US" altLang="zh-CN" sz="2800" dirty="0">
              <a:solidFill>
                <a:srgbClr val="002060"/>
              </a:solidFill>
              <a:latin typeface="华文行楷" panose="02010800040101010101" pitchFamily="2" charset="-122"/>
              <a:ea typeface="华文行楷" panose="02010800040101010101" pitchFamily="2" charset="-122"/>
            </a:endParaRPr>
          </a:p>
          <a:p>
            <a:endParaRPr lang="en-US" altLang="zh-CN" sz="2400" dirty="0">
              <a:solidFill>
                <a:srgbClr val="000000">
                  <a:lumMod val="85000"/>
                  <a:lumOff val="15000"/>
                </a:srgbClr>
              </a:solidFill>
              <a:latin typeface="Arial"/>
              <a:ea typeface="微软雅黑"/>
            </a:endParaRPr>
          </a:p>
          <a:p>
            <a:r>
              <a:rPr lang="en-US" altLang="zh-CN" sz="2400" dirty="0" smtClean="0">
                <a:solidFill>
                  <a:srgbClr val="000000">
                    <a:lumMod val="85000"/>
                    <a:lumOff val="15000"/>
                  </a:srgbClr>
                </a:solidFill>
                <a:latin typeface="Arial"/>
                <a:ea typeface="微软雅黑"/>
              </a:rPr>
              <a:t>       </a:t>
            </a:r>
            <a:endParaRPr lang="zh-CN" altLang="en-US" sz="2400" dirty="0">
              <a:solidFill>
                <a:srgbClr val="000000">
                  <a:lumMod val="85000"/>
                  <a:lumOff val="15000"/>
                </a:srgbClr>
              </a:solidFill>
              <a:latin typeface="Arial"/>
              <a:ea typeface="微软雅黑"/>
            </a:endParaRPr>
          </a:p>
        </p:txBody>
      </p:sp>
      <p:sp>
        <p:nvSpPr>
          <p:cNvPr id="3" name="矩形 2"/>
          <p:cNvSpPr/>
          <p:nvPr/>
        </p:nvSpPr>
        <p:spPr>
          <a:xfrm>
            <a:off x="584048" y="514734"/>
            <a:ext cx="8603756" cy="830484"/>
          </a:xfrm>
          <a:prstGeom prst="rect">
            <a:avLst/>
          </a:prstGeom>
        </p:spPr>
        <p:txBody>
          <a:bodyPr wrap="square">
            <a:spAutoFit/>
          </a:bodyPr>
          <a:lstStyle/>
          <a:p>
            <a:pPr lvl="0" algn="ctr">
              <a:lnSpc>
                <a:spcPct val="120000"/>
              </a:lnSpc>
              <a:spcBef>
                <a:spcPts val="600"/>
              </a:spcBef>
              <a:spcAft>
                <a:spcPts val="600"/>
              </a:spcAft>
            </a:pPr>
            <a:r>
              <a:rPr lang="en-US" altLang="zh-CN" sz="3997" b="1" dirty="0">
                <a:solidFill>
                  <a:srgbClr val="002060"/>
                </a:solidFill>
                <a:latin typeface="华文行楷" panose="02010800040101010101" pitchFamily="2" charset="-122"/>
                <a:ea typeface="华文行楷" panose="02010800040101010101" pitchFamily="2" charset="-122"/>
              </a:rPr>
              <a:t>3. </a:t>
            </a:r>
            <a:r>
              <a:rPr lang="zh-CN" altLang="en-US" sz="3997" b="1" dirty="0">
                <a:solidFill>
                  <a:srgbClr val="002060"/>
                </a:solidFill>
                <a:latin typeface="华文行楷" panose="02010800040101010101" pitchFamily="2" charset="-122"/>
                <a:ea typeface="华文行楷" panose="02010800040101010101" pitchFamily="2" charset="-122"/>
              </a:rPr>
              <a:t>外语国际化人才培养理念</a:t>
            </a:r>
            <a:r>
              <a:rPr lang="zh-CN" altLang="en-US" sz="3997" b="1" dirty="0" smtClean="0">
                <a:solidFill>
                  <a:srgbClr val="002060"/>
                </a:solidFill>
                <a:latin typeface="华文行楷" panose="02010800040101010101" pitchFamily="2" charset="-122"/>
                <a:ea typeface="华文行楷" panose="02010800040101010101" pitchFamily="2" charset="-122"/>
              </a:rPr>
              <a:t>和实践</a:t>
            </a:r>
            <a:endParaRPr lang="en-US" altLang="zh-CN" sz="3997" b="1" dirty="0">
              <a:solidFill>
                <a:srgbClr val="002060"/>
              </a:solidFill>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1424884551"/>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29084" y="1698183"/>
            <a:ext cx="7827784" cy="523220"/>
          </a:xfrm>
          <a:prstGeom prst="rect">
            <a:avLst/>
          </a:prstGeom>
        </p:spPr>
        <p:txBody>
          <a:bodyPr wrap="none">
            <a:spAutoFit/>
          </a:bodyPr>
          <a:lstStyle/>
          <a:p>
            <a:pPr marL="457200" lvl="0" indent="-457200">
              <a:buFont typeface="Wingdings" panose="05000000000000000000" pitchFamily="2" charset="2"/>
              <a:buChar char="Ø"/>
            </a:pPr>
            <a:r>
              <a:rPr lang="zh-CN" altLang="en-US" sz="2800" dirty="0">
                <a:solidFill>
                  <a:srgbClr val="002060"/>
                </a:solidFill>
                <a:latin typeface="华文行楷" panose="02010800040101010101" pitchFamily="2" charset="-122"/>
                <a:ea typeface="华文行楷" panose="02010800040101010101" pitchFamily="2" charset="-122"/>
              </a:rPr>
              <a:t>更新教学理念，整合教学模式，选取优质教材</a:t>
            </a:r>
            <a:endParaRPr lang="zh-CN" altLang="zh-CN" sz="2800" dirty="0">
              <a:solidFill>
                <a:srgbClr val="002060"/>
              </a:solidFill>
              <a:latin typeface="华文行楷" panose="02010800040101010101" pitchFamily="2" charset="-122"/>
              <a:ea typeface="华文行楷" panose="02010800040101010101" pitchFamily="2" charset="-122"/>
            </a:endParaRPr>
          </a:p>
        </p:txBody>
      </p:sp>
      <p:sp>
        <p:nvSpPr>
          <p:cNvPr id="3" name="矩形 2"/>
          <p:cNvSpPr/>
          <p:nvPr/>
        </p:nvSpPr>
        <p:spPr>
          <a:xfrm>
            <a:off x="-286549" y="618765"/>
            <a:ext cx="9151301" cy="830484"/>
          </a:xfrm>
          <a:prstGeom prst="rect">
            <a:avLst/>
          </a:prstGeom>
        </p:spPr>
        <p:txBody>
          <a:bodyPr wrap="square">
            <a:spAutoFit/>
          </a:bodyPr>
          <a:lstStyle/>
          <a:p>
            <a:pPr lvl="0" algn="ctr">
              <a:lnSpc>
                <a:spcPct val="120000"/>
              </a:lnSpc>
              <a:spcBef>
                <a:spcPts val="600"/>
              </a:spcBef>
              <a:spcAft>
                <a:spcPts val="600"/>
              </a:spcAft>
            </a:pPr>
            <a:r>
              <a:rPr lang="en-US" altLang="zh-CN" sz="3997" b="1" dirty="0">
                <a:solidFill>
                  <a:srgbClr val="002060"/>
                </a:solidFill>
                <a:latin typeface="华文行楷" panose="02010800040101010101" pitchFamily="2" charset="-122"/>
                <a:ea typeface="华文行楷" panose="02010800040101010101" pitchFamily="2" charset="-122"/>
              </a:rPr>
              <a:t>3. </a:t>
            </a:r>
            <a:r>
              <a:rPr lang="zh-CN" altLang="en-US" sz="3997" b="1" dirty="0">
                <a:solidFill>
                  <a:srgbClr val="002060"/>
                </a:solidFill>
                <a:latin typeface="华文行楷" panose="02010800040101010101" pitchFamily="2" charset="-122"/>
                <a:ea typeface="华文行楷" panose="02010800040101010101" pitchFamily="2" charset="-122"/>
              </a:rPr>
              <a:t>外语国际化人才培养理念</a:t>
            </a:r>
            <a:r>
              <a:rPr lang="zh-CN" altLang="en-US" sz="3997" b="1" dirty="0" smtClean="0">
                <a:solidFill>
                  <a:srgbClr val="002060"/>
                </a:solidFill>
                <a:latin typeface="华文行楷" panose="02010800040101010101" pitchFamily="2" charset="-122"/>
                <a:ea typeface="华文行楷" panose="02010800040101010101" pitchFamily="2" charset="-122"/>
              </a:rPr>
              <a:t>和实践</a:t>
            </a:r>
            <a:endParaRPr lang="en-US" altLang="zh-CN" sz="3997" b="1" dirty="0">
              <a:solidFill>
                <a:srgbClr val="002060"/>
              </a:solidFill>
              <a:latin typeface="华文行楷" panose="02010800040101010101" pitchFamily="2" charset="-122"/>
              <a:ea typeface="华文行楷" panose="02010800040101010101" pitchFamily="2" charset="-122"/>
            </a:endParaRPr>
          </a:p>
        </p:txBody>
      </p:sp>
      <p:sp>
        <p:nvSpPr>
          <p:cNvPr id="4" name="矩形 3"/>
          <p:cNvSpPr/>
          <p:nvPr/>
        </p:nvSpPr>
        <p:spPr>
          <a:xfrm>
            <a:off x="457619" y="2213337"/>
            <a:ext cx="10783477" cy="4524315"/>
          </a:xfrm>
          <a:prstGeom prst="rect">
            <a:avLst/>
          </a:prstGeom>
        </p:spPr>
        <p:txBody>
          <a:bodyPr wrap="square">
            <a:spAutoFit/>
          </a:bodyPr>
          <a:lstStyle/>
          <a:p>
            <a:pPr algn="just">
              <a:lnSpc>
                <a:spcPct val="150000"/>
              </a:lnSpc>
            </a:pPr>
            <a:r>
              <a:rPr lang="en-US" altLang="zh-CN" sz="2400" dirty="0" smtClean="0">
                <a:solidFill>
                  <a:srgbClr val="000000">
                    <a:lumMod val="85000"/>
                    <a:lumOff val="15000"/>
                  </a:srgbClr>
                </a:solidFill>
                <a:latin typeface="Arial"/>
                <a:ea typeface="微软雅黑"/>
              </a:rPr>
              <a:t>       </a:t>
            </a:r>
            <a:r>
              <a:rPr lang="zh-CN" altLang="zh-CN" sz="2800" dirty="0">
                <a:solidFill>
                  <a:srgbClr val="002060"/>
                </a:solidFill>
                <a:latin typeface="华文行楷" panose="02010800040101010101" pitchFamily="2" charset="-122"/>
                <a:ea typeface="华文行楷" panose="02010800040101010101" pitchFamily="2" charset="-122"/>
              </a:rPr>
              <a:t>目前外语人才培养面临的问题多集中在学生思辨能力</a:t>
            </a:r>
            <a:r>
              <a:rPr lang="zh-CN" altLang="zh-CN" sz="2800" dirty="0" smtClean="0">
                <a:solidFill>
                  <a:srgbClr val="002060"/>
                </a:solidFill>
                <a:latin typeface="华文行楷" panose="02010800040101010101" pitchFamily="2" charset="-122"/>
                <a:ea typeface="华文行楷" panose="02010800040101010101" pitchFamily="2" charset="-122"/>
              </a:rPr>
              <a:t>缺失</a:t>
            </a:r>
            <a:r>
              <a:rPr lang="zh-CN" altLang="en-US" sz="2800" dirty="0" smtClean="0">
                <a:solidFill>
                  <a:srgbClr val="002060"/>
                </a:solidFill>
                <a:latin typeface="华文行楷" panose="02010800040101010101" pitchFamily="2" charset="-122"/>
                <a:ea typeface="华文行楷" panose="02010800040101010101" pitchFamily="2" charset="-122"/>
              </a:rPr>
              <a:t>和</a:t>
            </a:r>
            <a:r>
              <a:rPr lang="zh-CN" altLang="zh-CN" sz="2800" dirty="0" smtClean="0">
                <a:solidFill>
                  <a:srgbClr val="002060"/>
                </a:solidFill>
                <a:latin typeface="华文行楷" panose="02010800040101010101" pitchFamily="2" charset="-122"/>
                <a:ea typeface="华文行楷" panose="02010800040101010101" pitchFamily="2" charset="-122"/>
              </a:rPr>
              <a:t>缺乏</a:t>
            </a:r>
            <a:r>
              <a:rPr lang="zh-CN" altLang="zh-CN" sz="2800" dirty="0">
                <a:solidFill>
                  <a:srgbClr val="002060"/>
                </a:solidFill>
                <a:latin typeface="华文行楷" panose="02010800040101010101" pitchFamily="2" charset="-122"/>
                <a:ea typeface="华文行楷" panose="02010800040101010101" pitchFamily="2" charset="-122"/>
              </a:rPr>
              <a:t>创新</a:t>
            </a:r>
            <a:r>
              <a:rPr lang="zh-CN" altLang="en-US" sz="2800" dirty="0">
                <a:solidFill>
                  <a:srgbClr val="002060"/>
                </a:solidFill>
                <a:latin typeface="华文行楷" panose="02010800040101010101" pitchFamily="2" charset="-122"/>
                <a:ea typeface="华文行楷" panose="02010800040101010101" pitchFamily="2" charset="-122"/>
              </a:rPr>
              <a:t>和实践能力。</a:t>
            </a:r>
            <a:r>
              <a:rPr lang="en-US" altLang="zh-CN" sz="2800" dirty="0">
                <a:solidFill>
                  <a:srgbClr val="002060"/>
                </a:solidFill>
                <a:latin typeface="华文行楷" panose="02010800040101010101" pitchFamily="2" charset="-122"/>
                <a:ea typeface="华文行楷" panose="02010800040101010101" pitchFamily="2" charset="-122"/>
              </a:rPr>
              <a:t> </a:t>
            </a:r>
          </a:p>
          <a:p>
            <a:pPr algn="just">
              <a:lnSpc>
                <a:spcPct val="150000"/>
              </a:lnSpc>
            </a:pPr>
            <a:r>
              <a:rPr lang="en-US" altLang="zh-CN" sz="2800" dirty="0">
                <a:solidFill>
                  <a:srgbClr val="002060"/>
                </a:solidFill>
                <a:latin typeface="华文行楷" panose="02010800040101010101" pitchFamily="2" charset="-122"/>
                <a:ea typeface="华文行楷" panose="02010800040101010101" pitchFamily="2" charset="-122"/>
              </a:rPr>
              <a:t>       </a:t>
            </a:r>
            <a:r>
              <a:rPr lang="zh-CN" altLang="zh-CN" sz="2800" dirty="0">
                <a:solidFill>
                  <a:srgbClr val="002060"/>
                </a:solidFill>
                <a:latin typeface="华文行楷" panose="02010800040101010101" pitchFamily="2" charset="-122"/>
                <a:ea typeface="华文行楷" panose="02010800040101010101" pitchFamily="2" charset="-122"/>
              </a:rPr>
              <a:t>在新型外语人才培养过程中，教师应更新理念</a:t>
            </a:r>
            <a:r>
              <a:rPr lang="zh-CN" altLang="zh-CN" sz="2800" dirty="0" smtClean="0">
                <a:solidFill>
                  <a:srgbClr val="002060"/>
                </a:solidFill>
                <a:latin typeface="华文行楷" panose="02010800040101010101" pitchFamily="2" charset="-122"/>
                <a:ea typeface="华文行楷" panose="02010800040101010101" pitchFamily="2" charset="-122"/>
              </a:rPr>
              <a:t>，</a:t>
            </a:r>
            <a:r>
              <a:rPr lang="zh-CN" altLang="en-US" sz="2800" dirty="0" smtClean="0">
                <a:solidFill>
                  <a:srgbClr val="002060"/>
                </a:solidFill>
                <a:latin typeface="华文行楷" panose="02010800040101010101" pitchFamily="2" charset="-122"/>
                <a:ea typeface="华文行楷" panose="02010800040101010101" pitchFamily="2" charset="-122"/>
              </a:rPr>
              <a:t>厘清</a:t>
            </a:r>
            <a:r>
              <a:rPr lang="zh-CN" altLang="zh-CN" sz="2800" dirty="0" smtClean="0">
                <a:solidFill>
                  <a:srgbClr val="002060"/>
                </a:solidFill>
                <a:latin typeface="华文行楷" panose="02010800040101010101" pitchFamily="2" charset="-122"/>
                <a:ea typeface="华文行楷" panose="02010800040101010101" pitchFamily="2" charset="-122"/>
              </a:rPr>
              <a:t>思路</a:t>
            </a:r>
            <a:r>
              <a:rPr lang="zh-CN" altLang="zh-CN" sz="2800" dirty="0">
                <a:solidFill>
                  <a:srgbClr val="002060"/>
                </a:solidFill>
                <a:latin typeface="华文行楷" panose="02010800040101010101" pitchFamily="2" charset="-122"/>
                <a:ea typeface="华文行楷" panose="02010800040101010101" pitchFamily="2" charset="-122"/>
              </a:rPr>
              <a:t>，以学生四年作为一个整体，动态地链式地设计教学计划，合理安排教学实践活动，避免单纯地分块式、重知识轻能力、重视理论而忽略实践、重考试而轻反馈的教学模式。</a:t>
            </a:r>
            <a:endParaRPr lang="en-US" altLang="zh-CN" sz="2800" dirty="0">
              <a:solidFill>
                <a:srgbClr val="002060"/>
              </a:solidFill>
              <a:latin typeface="华文行楷" panose="02010800040101010101" pitchFamily="2" charset="-122"/>
              <a:ea typeface="华文行楷" panose="02010800040101010101" pitchFamily="2" charset="-122"/>
            </a:endParaRPr>
          </a:p>
          <a:p>
            <a:pPr>
              <a:lnSpc>
                <a:spcPct val="150000"/>
              </a:lnSpc>
            </a:pPr>
            <a:endParaRPr lang="zh-CN" altLang="en-US" sz="2400" dirty="0">
              <a:solidFill>
                <a:srgbClr val="002060"/>
              </a:solidFill>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20713752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8802" y="4265653"/>
            <a:ext cx="10076651" cy="1938992"/>
          </a:xfrm>
          <a:prstGeom prst="rect">
            <a:avLst/>
          </a:prstGeom>
        </p:spPr>
        <p:txBody>
          <a:bodyPr wrap="square">
            <a:spAutoFit/>
          </a:bodyPr>
          <a:lstStyle/>
          <a:p>
            <a:pPr algn="just"/>
            <a:r>
              <a:rPr lang="en-US" altLang="zh-CN" sz="2400" dirty="0" smtClean="0">
                <a:solidFill>
                  <a:srgbClr val="002060"/>
                </a:solidFill>
                <a:latin typeface="华文行楷" panose="02010800040101010101" pitchFamily="2" charset="-122"/>
                <a:ea typeface="华文行楷" panose="02010800040101010101" pitchFamily="2" charset="-122"/>
              </a:rPr>
              <a:t>        </a:t>
            </a:r>
            <a:r>
              <a:rPr lang="zh-CN" altLang="zh-CN" sz="2400" dirty="0" smtClean="0">
                <a:solidFill>
                  <a:srgbClr val="002060"/>
                </a:solidFill>
                <a:latin typeface="华文行楷" panose="02010800040101010101" pitchFamily="2" charset="-122"/>
                <a:ea typeface="华文行楷" panose="02010800040101010101" pitchFamily="2" charset="-122"/>
              </a:rPr>
              <a:t>以</a:t>
            </a:r>
            <a:r>
              <a:rPr lang="zh-CN" altLang="zh-CN" sz="2400" dirty="0">
                <a:solidFill>
                  <a:srgbClr val="002060"/>
                </a:solidFill>
                <a:latin typeface="华文行楷" panose="02010800040101010101" pitchFamily="2" charset="-122"/>
                <a:ea typeface="华文行楷" panose="02010800040101010101" pitchFamily="2" charset="-122"/>
              </a:rPr>
              <a:t>文秋芳教授及其团队提出的</a:t>
            </a:r>
            <a:r>
              <a:rPr lang="en-US" altLang="zh-CN" sz="2400" dirty="0">
                <a:solidFill>
                  <a:srgbClr val="002060"/>
                </a:solidFill>
                <a:latin typeface="华文行楷" panose="02010800040101010101" pitchFamily="2" charset="-122"/>
                <a:ea typeface="华文行楷" panose="02010800040101010101" pitchFamily="2" charset="-122"/>
              </a:rPr>
              <a:t>POA</a:t>
            </a:r>
            <a:r>
              <a:rPr lang="zh-CN" altLang="zh-CN" sz="2400" dirty="0">
                <a:solidFill>
                  <a:srgbClr val="002060"/>
                </a:solidFill>
                <a:latin typeface="华文行楷" panose="02010800040101010101" pitchFamily="2" charset="-122"/>
                <a:ea typeface="华文行楷" panose="02010800040101010101" pitchFamily="2" charset="-122"/>
              </a:rPr>
              <a:t>理论为例，教师可根据不同的教学内容和教学目标，设计不同的单元任务，先让学生们进行产出尝试，教师根据初次产出结果指出学生的不足和短板，学生根据产出结果和反馈产生学习的主动性，并在教师进一步的指导和引领下完成单元学习任务和产出任务，师生共建融</a:t>
            </a:r>
            <a:r>
              <a:rPr lang="en-US" altLang="zh-CN" sz="2400" dirty="0">
                <a:solidFill>
                  <a:srgbClr val="002060"/>
                </a:solidFill>
                <a:latin typeface="华文行楷" panose="02010800040101010101" pitchFamily="2" charset="-122"/>
                <a:ea typeface="华文行楷" panose="02010800040101010101" pitchFamily="2" charset="-122"/>
              </a:rPr>
              <a:t>“</a:t>
            </a:r>
            <a:r>
              <a:rPr lang="zh-CN" altLang="zh-CN" sz="2400" dirty="0">
                <a:solidFill>
                  <a:srgbClr val="002060"/>
                </a:solidFill>
                <a:latin typeface="华文行楷" panose="02010800040101010101" pitchFamily="2" charset="-122"/>
                <a:ea typeface="华文行楷" panose="02010800040101010101" pitchFamily="2" charset="-122"/>
              </a:rPr>
              <a:t>教</a:t>
            </a:r>
            <a:r>
              <a:rPr lang="en-US" altLang="zh-CN" sz="2400" dirty="0">
                <a:solidFill>
                  <a:srgbClr val="002060"/>
                </a:solidFill>
                <a:latin typeface="华文行楷" panose="02010800040101010101" pitchFamily="2" charset="-122"/>
                <a:ea typeface="华文行楷" panose="02010800040101010101" pitchFamily="2" charset="-122"/>
              </a:rPr>
              <a:t>-</a:t>
            </a:r>
            <a:r>
              <a:rPr lang="zh-CN" altLang="zh-CN" sz="2400" dirty="0">
                <a:solidFill>
                  <a:srgbClr val="002060"/>
                </a:solidFill>
                <a:latin typeface="华文行楷" panose="02010800040101010101" pitchFamily="2" charset="-122"/>
                <a:ea typeface="华文行楷" panose="02010800040101010101" pitchFamily="2" charset="-122"/>
              </a:rPr>
              <a:t>学</a:t>
            </a:r>
            <a:r>
              <a:rPr lang="en-US" altLang="zh-CN" sz="2400" dirty="0">
                <a:solidFill>
                  <a:srgbClr val="002060"/>
                </a:solidFill>
                <a:latin typeface="华文行楷" panose="02010800040101010101" pitchFamily="2" charset="-122"/>
                <a:ea typeface="华文行楷" panose="02010800040101010101" pitchFamily="2" charset="-122"/>
              </a:rPr>
              <a:t>-</a:t>
            </a:r>
            <a:r>
              <a:rPr lang="zh-CN" altLang="zh-CN" sz="2400" dirty="0">
                <a:solidFill>
                  <a:srgbClr val="002060"/>
                </a:solidFill>
                <a:latin typeface="华文行楷" panose="02010800040101010101" pitchFamily="2" charset="-122"/>
                <a:ea typeface="华文行楷" panose="02010800040101010101" pitchFamily="2" charset="-122"/>
              </a:rPr>
              <a:t>评</a:t>
            </a:r>
            <a:r>
              <a:rPr lang="en-US" altLang="zh-CN" sz="2400" dirty="0">
                <a:solidFill>
                  <a:srgbClr val="002060"/>
                </a:solidFill>
                <a:latin typeface="华文行楷" panose="02010800040101010101" pitchFamily="2" charset="-122"/>
                <a:ea typeface="华文行楷" panose="02010800040101010101" pitchFamily="2" charset="-122"/>
              </a:rPr>
              <a:t>”</a:t>
            </a:r>
            <a:r>
              <a:rPr lang="zh-CN" altLang="zh-CN" sz="2400" dirty="0">
                <a:solidFill>
                  <a:srgbClr val="002060"/>
                </a:solidFill>
                <a:latin typeface="华文行楷" panose="02010800040101010101" pitchFamily="2" charset="-122"/>
                <a:ea typeface="华文行楷" panose="02010800040101010101" pitchFamily="2" charset="-122"/>
              </a:rPr>
              <a:t>为一体的互动课堂</a:t>
            </a:r>
            <a:r>
              <a:rPr lang="zh-CN" altLang="en-US" sz="2400" dirty="0">
                <a:solidFill>
                  <a:srgbClr val="002060"/>
                </a:solidFill>
                <a:latin typeface="华文行楷" panose="02010800040101010101" pitchFamily="2" charset="-122"/>
                <a:ea typeface="华文行楷" panose="02010800040101010101" pitchFamily="2" charset="-122"/>
              </a:rPr>
              <a:t>。</a:t>
            </a:r>
          </a:p>
        </p:txBody>
      </p:sp>
      <p:pic>
        <p:nvPicPr>
          <p:cNvPr id="3" name="图片 2"/>
          <p:cNvPicPr>
            <a:picLocks noChangeAspect="1"/>
          </p:cNvPicPr>
          <p:nvPr/>
        </p:nvPicPr>
        <p:blipFill>
          <a:blip r:embed="rId2"/>
          <a:stretch>
            <a:fillRect/>
          </a:stretch>
        </p:blipFill>
        <p:spPr>
          <a:xfrm>
            <a:off x="638802" y="1705111"/>
            <a:ext cx="9766638" cy="2560542"/>
          </a:xfrm>
          <a:prstGeom prst="rect">
            <a:avLst/>
          </a:prstGeom>
        </p:spPr>
      </p:pic>
      <p:sp>
        <p:nvSpPr>
          <p:cNvPr id="4" name="矩形 3"/>
          <p:cNvSpPr/>
          <p:nvPr/>
        </p:nvSpPr>
        <p:spPr>
          <a:xfrm>
            <a:off x="-543896" y="290238"/>
            <a:ext cx="9151301" cy="830484"/>
          </a:xfrm>
          <a:prstGeom prst="rect">
            <a:avLst/>
          </a:prstGeom>
        </p:spPr>
        <p:txBody>
          <a:bodyPr wrap="square">
            <a:spAutoFit/>
          </a:bodyPr>
          <a:lstStyle/>
          <a:p>
            <a:pPr lvl="0" algn="ctr">
              <a:lnSpc>
                <a:spcPct val="120000"/>
              </a:lnSpc>
              <a:spcBef>
                <a:spcPts val="600"/>
              </a:spcBef>
              <a:spcAft>
                <a:spcPts val="600"/>
              </a:spcAft>
            </a:pPr>
            <a:r>
              <a:rPr lang="en-US" altLang="zh-CN" sz="3997" b="1" dirty="0">
                <a:solidFill>
                  <a:srgbClr val="002060"/>
                </a:solidFill>
                <a:latin typeface="华文行楷" panose="02010800040101010101" pitchFamily="2" charset="-122"/>
                <a:ea typeface="华文行楷" panose="02010800040101010101" pitchFamily="2" charset="-122"/>
              </a:rPr>
              <a:t>3. </a:t>
            </a:r>
            <a:r>
              <a:rPr lang="zh-CN" altLang="en-US" sz="3997" b="1" dirty="0">
                <a:solidFill>
                  <a:srgbClr val="002060"/>
                </a:solidFill>
                <a:latin typeface="华文行楷" panose="02010800040101010101" pitchFamily="2" charset="-122"/>
                <a:ea typeface="华文行楷" panose="02010800040101010101" pitchFamily="2" charset="-122"/>
              </a:rPr>
              <a:t>外语国际化人才培养理念</a:t>
            </a:r>
            <a:r>
              <a:rPr lang="zh-CN" altLang="en-US" sz="3997" b="1" dirty="0" smtClean="0">
                <a:solidFill>
                  <a:srgbClr val="002060"/>
                </a:solidFill>
                <a:latin typeface="华文行楷" panose="02010800040101010101" pitchFamily="2" charset="-122"/>
                <a:ea typeface="华文行楷" panose="02010800040101010101" pitchFamily="2" charset="-122"/>
              </a:rPr>
              <a:t>和实践</a:t>
            </a:r>
            <a:endParaRPr lang="en-US" altLang="zh-CN" sz="3997" b="1" dirty="0">
              <a:solidFill>
                <a:srgbClr val="002060"/>
              </a:solidFill>
              <a:latin typeface="华文行楷" panose="02010800040101010101" pitchFamily="2" charset="-122"/>
              <a:ea typeface="华文行楷" panose="02010800040101010101" pitchFamily="2" charset="-122"/>
            </a:endParaRPr>
          </a:p>
        </p:txBody>
      </p:sp>
      <p:sp>
        <p:nvSpPr>
          <p:cNvPr id="5" name="矩形 4"/>
          <p:cNvSpPr/>
          <p:nvPr/>
        </p:nvSpPr>
        <p:spPr>
          <a:xfrm>
            <a:off x="387014" y="1245692"/>
            <a:ext cx="7827784" cy="523220"/>
          </a:xfrm>
          <a:prstGeom prst="rect">
            <a:avLst/>
          </a:prstGeom>
        </p:spPr>
        <p:txBody>
          <a:bodyPr wrap="none">
            <a:spAutoFit/>
          </a:bodyPr>
          <a:lstStyle/>
          <a:p>
            <a:pPr marL="457200" lvl="0" indent="-457200">
              <a:buFont typeface="Wingdings" panose="05000000000000000000" pitchFamily="2" charset="2"/>
              <a:buChar char="Ø"/>
            </a:pPr>
            <a:r>
              <a:rPr lang="zh-CN" altLang="en-US" sz="2800" dirty="0">
                <a:solidFill>
                  <a:srgbClr val="002060"/>
                </a:solidFill>
                <a:latin typeface="华文行楷" panose="02010800040101010101" pitchFamily="2" charset="-122"/>
                <a:ea typeface="华文行楷" panose="02010800040101010101" pitchFamily="2" charset="-122"/>
              </a:rPr>
              <a:t>更新教学理念，整合教学模式，选取优质教材</a:t>
            </a:r>
            <a:endParaRPr lang="zh-CN" altLang="zh-CN" sz="2800" dirty="0">
              <a:solidFill>
                <a:srgbClr val="002060"/>
              </a:solidFill>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462763347"/>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5950" y="1580433"/>
            <a:ext cx="10317571" cy="2623795"/>
          </a:xfrm>
          <a:prstGeom prst="rect">
            <a:avLst/>
          </a:prstGeom>
        </p:spPr>
        <p:txBody>
          <a:bodyPr wrap="square">
            <a:spAutoFit/>
          </a:bodyPr>
          <a:lstStyle/>
          <a:p>
            <a:pPr algn="just">
              <a:lnSpc>
                <a:spcPct val="150000"/>
              </a:lnSpc>
            </a:pPr>
            <a:r>
              <a:rPr lang="en-US" altLang="zh-CN" sz="2400" dirty="0" smtClean="0">
                <a:solidFill>
                  <a:srgbClr val="000000">
                    <a:lumMod val="85000"/>
                    <a:lumOff val="15000"/>
                  </a:srgbClr>
                </a:solidFill>
                <a:latin typeface="Arial"/>
                <a:ea typeface="微软雅黑"/>
              </a:rPr>
              <a:t>        </a:t>
            </a:r>
            <a:r>
              <a:rPr lang="zh-CN" altLang="zh-CN" sz="2800" dirty="0">
                <a:solidFill>
                  <a:srgbClr val="002060"/>
                </a:solidFill>
                <a:latin typeface="华文行楷" panose="02010800040101010101" pitchFamily="2" charset="-122"/>
                <a:ea typeface="华文行楷" panose="02010800040101010101" pitchFamily="2" charset="-122"/>
              </a:rPr>
              <a:t>在培养国际化人才的过程中，教师亦可充分发挥</a:t>
            </a:r>
            <a:r>
              <a:rPr lang="en-US" altLang="zh-CN" sz="2800" dirty="0">
                <a:solidFill>
                  <a:srgbClr val="002060"/>
                </a:solidFill>
                <a:latin typeface="华文行楷" panose="02010800040101010101" pitchFamily="2" charset="-122"/>
                <a:ea typeface="华文行楷" panose="02010800040101010101" pitchFamily="2" charset="-122"/>
              </a:rPr>
              <a:t>“</a:t>
            </a:r>
            <a:r>
              <a:rPr lang="zh-CN" altLang="zh-CN" sz="2800" dirty="0">
                <a:solidFill>
                  <a:srgbClr val="002060"/>
                </a:solidFill>
                <a:latin typeface="华文行楷" panose="02010800040101010101" pitchFamily="2" charset="-122"/>
                <a:ea typeface="华文行楷" panose="02010800040101010101" pitchFamily="2" charset="-122"/>
              </a:rPr>
              <a:t>英语</a:t>
            </a:r>
            <a:r>
              <a:rPr lang="en-US" altLang="zh-CN" sz="2800" dirty="0">
                <a:solidFill>
                  <a:srgbClr val="002060"/>
                </a:solidFill>
                <a:latin typeface="华文行楷" panose="02010800040101010101" pitchFamily="2" charset="-122"/>
                <a:ea typeface="华文行楷" panose="02010800040101010101" pitchFamily="2" charset="-122"/>
              </a:rPr>
              <a:t>+</a:t>
            </a:r>
            <a:r>
              <a:rPr lang="zh-CN" altLang="zh-CN" sz="2800" dirty="0">
                <a:solidFill>
                  <a:srgbClr val="002060"/>
                </a:solidFill>
                <a:latin typeface="华文行楷" panose="02010800040101010101" pitchFamily="2" charset="-122"/>
                <a:ea typeface="华文行楷" panose="02010800040101010101" pitchFamily="2" charset="-122"/>
              </a:rPr>
              <a:t>专业</a:t>
            </a:r>
            <a:r>
              <a:rPr lang="en-US" altLang="zh-CN" sz="2800" dirty="0">
                <a:solidFill>
                  <a:srgbClr val="002060"/>
                </a:solidFill>
                <a:latin typeface="华文行楷" panose="02010800040101010101" pitchFamily="2" charset="-122"/>
                <a:ea typeface="华文行楷" panose="02010800040101010101" pitchFamily="2" charset="-122"/>
              </a:rPr>
              <a:t>“</a:t>
            </a:r>
            <a:r>
              <a:rPr lang="zh-CN" altLang="zh-CN" sz="2800" dirty="0">
                <a:solidFill>
                  <a:srgbClr val="002060"/>
                </a:solidFill>
                <a:latin typeface="华文行楷" panose="02010800040101010101" pitchFamily="2" charset="-122"/>
                <a:ea typeface="华文行楷" panose="02010800040101010101" pitchFamily="2" charset="-122"/>
              </a:rPr>
              <a:t>或</a:t>
            </a:r>
            <a:r>
              <a:rPr lang="en-US" altLang="zh-CN" sz="2800" dirty="0">
                <a:solidFill>
                  <a:srgbClr val="002060"/>
                </a:solidFill>
                <a:latin typeface="华文行楷" panose="02010800040101010101" pitchFamily="2" charset="-122"/>
                <a:ea typeface="华文行楷" panose="02010800040101010101" pitchFamily="2" charset="-122"/>
              </a:rPr>
              <a:t>“</a:t>
            </a:r>
            <a:r>
              <a:rPr lang="zh-CN" altLang="zh-CN" sz="2800" dirty="0">
                <a:solidFill>
                  <a:srgbClr val="002060"/>
                </a:solidFill>
                <a:latin typeface="华文行楷" panose="02010800040101010101" pitchFamily="2" charset="-122"/>
                <a:ea typeface="华文行楷" panose="02010800040101010101" pitchFamily="2" charset="-122"/>
              </a:rPr>
              <a:t>英语</a:t>
            </a:r>
            <a:r>
              <a:rPr lang="en-US" altLang="zh-CN" sz="2800" dirty="0">
                <a:solidFill>
                  <a:srgbClr val="002060"/>
                </a:solidFill>
                <a:latin typeface="华文行楷" panose="02010800040101010101" pitchFamily="2" charset="-122"/>
                <a:ea typeface="华文行楷" panose="02010800040101010101" pitchFamily="2" charset="-122"/>
              </a:rPr>
              <a:t>+</a:t>
            </a:r>
            <a:r>
              <a:rPr lang="zh-CN" altLang="zh-CN" sz="2800" dirty="0">
                <a:solidFill>
                  <a:srgbClr val="002060"/>
                </a:solidFill>
                <a:latin typeface="华文行楷" panose="02010800040101010101" pitchFamily="2" charset="-122"/>
                <a:ea typeface="华文行楷" panose="02010800040101010101" pitchFamily="2" charset="-122"/>
              </a:rPr>
              <a:t>外语</a:t>
            </a:r>
            <a:r>
              <a:rPr lang="en-US" altLang="zh-CN" sz="2800" dirty="0">
                <a:solidFill>
                  <a:srgbClr val="002060"/>
                </a:solidFill>
                <a:latin typeface="华文行楷" panose="02010800040101010101" pitchFamily="2" charset="-122"/>
                <a:ea typeface="华文行楷" panose="02010800040101010101" pitchFamily="2" charset="-122"/>
              </a:rPr>
              <a:t>”</a:t>
            </a:r>
            <a:r>
              <a:rPr lang="zh-CN" altLang="zh-CN" sz="2800" dirty="0">
                <a:solidFill>
                  <a:srgbClr val="002060"/>
                </a:solidFill>
                <a:latin typeface="华文行楷" panose="02010800040101010101" pitchFamily="2" charset="-122"/>
                <a:ea typeface="华文行楷" panose="02010800040101010101" pitchFamily="2" charset="-122"/>
              </a:rPr>
              <a:t>模式的优势，可以实现跨院系合作，将其他学院的专家请过来，由任课教师和专家学者们共同合作为学生们研发打造课程</a:t>
            </a:r>
            <a:r>
              <a:rPr lang="zh-CN" altLang="en-US" sz="2800" dirty="0">
                <a:solidFill>
                  <a:srgbClr val="002060"/>
                </a:solidFill>
                <a:latin typeface="华文行楷" panose="02010800040101010101" pitchFamily="2" charset="-122"/>
                <a:ea typeface="华文行楷" panose="02010800040101010101" pitchFamily="2" charset="-122"/>
              </a:rPr>
              <a:t>。</a:t>
            </a:r>
            <a:endParaRPr lang="en-US" altLang="zh-CN" sz="2800" dirty="0">
              <a:solidFill>
                <a:srgbClr val="002060"/>
              </a:solidFill>
              <a:latin typeface="华文行楷" panose="02010800040101010101" pitchFamily="2" charset="-122"/>
              <a:ea typeface="华文行楷" panose="02010800040101010101" pitchFamily="2" charset="-122"/>
            </a:endParaRPr>
          </a:p>
        </p:txBody>
      </p:sp>
      <p:pic>
        <p:nvPicPr>
          <p:cNvPr id="5" name="图片 4"/>
          <p:cNvPicPr>
            <a:picLocks noChangeAspect="1"/>
          </p:cNvPicPr>
          <p:nvPr/>
        </p:nvPicPr>
        <p:blipFill>
          <a:blip r:embed="rId2"/>
          <a:stretch>
            <a:fillRect/>
          </a:stretch>
        </p:blipFill>
        <p:spPr>
          <a:xfrm>
            <a:off x="6844311" y="3653756"/>
            <a:ext cx="3450446" cy="2997575"/>
          </a:xfrm>
          <a:prstGeom prst="rect">
            <a:avLst/>
          </a:prstGeom>
        </p:spPr>
      </p:pic>
    </p:spTree>
    <p:extLst>
      <p:ext uri="{BB962C8B-B14F-4D97-AF65-F5344CB8AC3E}">
        <p14:creationId xmlns:p14="http://schemas.microsoft.com/office/powerpoint/2010/main" val="4012366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8573" y="1035888"/>
            <a:ext cx="10010946" cy="2677656"/>
          </a:xfrm>
          <a:prstGeom prst="rect">
            <a:avLst/>
          </a:prstGeom>
        </p:spPr>
        <p:txBody>
          <a:bodyPr wrap="square">
            <a:spAutoFit/>
          </a:bodyPr>
          <a:lstStyle/>
          <a:p>
            <a:pPr algn="just">
              <a:lnSpc>
                <a:spcPct val="150000"/>
              </a:lnSpc>
            </a:pPr>
            <a:r>
              <a:rPr lang="en-US" altLang="zh-CN" sz="2800" dirty="0">
                <a:solidFill>
                  <a:srgbClr val="002060"/>
                </a:solidFill>
                <a:latin typeface="华文行楷" panose="02010800040101010101" pitchFamily="2" charset="-122"/>
                <a:ea typeface="华文行楷" panose="02010800040101010101" pitchFamily="2" charset="-122"/>
              </a:rPr>
              <a:t>      </a:t>
            </a:r>
            <a:r>
              <a:rPr lang="zh-CN" altLang="en-US" sz="2800" dirty="0" smtClean="0">
                <a:solidFill>
                  <a:srgbClr val="002060"/>
                </a:solidFill>
                <a:latin typeface="华文行楷" panose="02010800040101010101" pitchFamily="2" charset="-122"/>
                <a:ea typeface="华文行楷" panose="02010800040101010101" pitchFamily="2" charset="-122"/>
              </a:rPr>
              <a:t>在课堂上，教师可充分</a:t>
            </a:r>
            <a:r>
              <a:rPr lang="zh-CN" altLang="en-US" sz="2800" dirty="0">
                <a:solidFill>
                  <a:srgbClr val="002060"/>
                </a:solidFill>
                <a:latin typeface="华文行楷" panose="02010800040101010101" pitchFamily="2" charset="-122"/>
                <a:ea typeface="华文行楷" panose="02010800040101010101" pitchFamily="2" charset="-122"/>
              </a:rPr>
              <a:t>利用信息手段和多媒体，选取最新最热门的国际资讯，打造国际气息课堂环境，鼓励学生使用</a:t>
            </a:r>
            <a:r>
              <a:rPr lang="zh-CN" altLang="zh-CN" sz="2800" dirty="0">
                <a:solidFill>
                  <a:srgbClr val="002060"/>
                </a:solidFill>
                <a:latin typeface="华文行楷" panose="02010800040101010101" pitchFamily="2" charset="-122"/>
                <a:ea typeface="华文行楷" panose="02010800040101010101" pitchFamily="2" charset="-122"/>
              </a:rPr>
              <a:t>网络和多媒体为学习平台</a:t>
            </a:r>
            <a:r>
              <a:rPr lang="zh-CN" altLang="en-US" sz="2800" dirty="0">
                <a:solidFill>
                  <a:srgbClr val="002060"/>
                </a:solidFill>
                <a:latin typeface="华文行楷" panose="02010800040101010101" pitchFamily="2" charset="-122"/>
                <a:ea typeface="华文行楷" panose="02010800040101010101" pitchFamily="2" charset="-122"/>
              </a:rPr>
              <a:t>，搜集信息，</a:t>
            </a:r>
            <a:r>
              <a:rPr lang="zh-CN" altLang="zh-CN" sz="2800" dirty="0">
                <a:solidFill>
                  <a:srgbClr val="002060"/>
                </a:solidFill>
                <a:latin typeface="华文行楷" panose="02010800040101010101" pitchFamily="2" charset="-122"/>
                <a:ea typeface="华文行楷" panose="02010800040101010101" pitchFamily="2" charset="-122"/>
              </a:rPr>
              <a:t>能够透过语言现象分析背后的故事</a:t>
            </a:r>
            <a:r>
              <a:rPr lang="zh-CN" altLang="en-US" sz="2800" dirty="0">
                <a:solidFill>
                  <a:srgbClr val="002060"/>
                </a:solidFill>
                <a:latin typeface="华文行楷" panose="02010800040101010101" pitchFamily="2" charset="-122"/>
                <a:ea typeface="华文行楷" panose="02010800040101010101" pitchFamily="2" charset="-122"/>
              </a:rPr>
              <a:t>，提升综合素养。</a:t>
            </a:r>
          </a:p>
        </p:txBody>
      </p:sp>
      <p:pic>
        <p:nvPicPr>
          <p:cNvPr id="3" name="图片 2"/>
          <p:cNvPicPr>
            <a:picLocks noChangeAspect="1"/>
          </p:cNvPicPr>
          <p:nvPr/>
        </p:nvPicPr>
        <p:blipFill>
          <a:blip r:embed="rId2"/>
          <a:stretch>
            <a:fillRect/>
          </a:stretch>
        </p:blipFill>
        <p:spPr>
          <a:xfrm>
            <a:off x="1193794" y="3621003"/>
            <a:ext cx="3365284" cy="2572735"/>
          </a:xfrm>
          <a:prstGeom prst="rect">
            <a:avLst/>
          </a:prstGeom>
        </p:spPr>
      </p:pic>
      <p:pic>
        <p:nvPicPr>
          <p:cNvPr id="4" name="图片 3"/>
          <p:cNvPicPr>
            <a:picLocks noChangeAspect="1"/>
          </p:cNvPicPr>
          <p:nvPr/>
        </p:nvPicPr>
        <p:blipFill>
          <a:blip r:embed="rId3"/>
          <a:stretch>
            <a:fillRect/>
          </a:stretch>
        </p:blipFill>
        <p:spPr>
          <a:xfrm>
            <a:off x="5699030" y="3893873"/>
            <a:ext cx="3246434" cy="2026994"/>
          </a:xfrm>
          <a:prstGeom prst="rect">
            <a:avLst/>
          </a:prstGeom>
        </p:spPr>
      </p:pic>
    </p:spTree>
    <p:extLst>
      <p:ext uri="{BB962C8B-B14F-4D97-AF65-F5344CB8AC3E}">
        <p14:creationId xmlns:p14="http://schemas.microsoft.com/office/powerpoint/2010/main" val="1828006526"/>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95382" y="821317"/>
            <a:ext cx="6471981" cy="707438"/>
          </a:xfrm>
          <a:prstGeom prst="rect">
            <a:avLst/>
          </a:prstGeom>
          <a:noFill/>
        </p:spPr>
        <p:txBody>
          <a:bodyPr wrap="square" rtlCol="0">
            <a:spAutoFit/>
          </a:bodyPr>
          <a:lstStyle/>
          <a:p>
            <a:pPr defTabSz="913919">
              <a:defRPr/>
            </a:pPr>
            <a:r>
              <a:rPr lang="en-US" altLang="zh-CN" sz="3997" b="1" dirty="0">
                <a:solidFill>
                  <a:srgbClr val="002060"/>
                </a:solidFill>
                <a:latin typeface="华文行楷" panose="02010800040101010101" pitchFamily="2" charset="-122"/>
                <a:ea typeface="华文行楷" panose="02010800040101010101" pitchFamily="2" charset="-122"/>
              </a:rPr>
              <a:t>1. </a:t>
            </a:r>
            <a:r>
              <a:rPr lang="zh-CN" altLang="en-US" sz="3997" b="1" dirty="0">
                <a:solidFill>
                  <a:srgbClr val="002060"/>
                </a:solidFill>
                <a:latin typeface="华文行楷" panose="02010800040101010101" pitchFamily="2" charset="-122"/>
                <a:ea typeface="华文行楷" panose="02010800040101010101" pitchFamily="2" charset="-122"/>
              </a:rPr>
              <a:t>新形势新要求</a:t>
            </a:r>
          </a:p>
        </p:txBody>
      </p:sp>
      <p:sp>
        <p:nvSpPr>
          <p:cNvPr id="3" name="文本框 2"/>
          <p:cNvSpPr txBox="1"/>
          <p:nvPr/>
        </p:nvSpPr>
        <p:spPr>
          <a:xfrm>
            <a:off x="695382" y="1883554"/>
            <a:ext cx="10233614" cy="4031232"/>
          </a:xfrm>
          <a:prstGeom prst="rect">
            <a:avLst/>
          </a:prstGeom>
          <a:noFill/>
        </p:spPr>
        <p:txBody>
          <a:bodyPr wrap="square" rtlCol="0">
            <a:spAutoFit/>
          </a:bodyPr>
          <a:lstStyle/>
          <a:p>
            <a:pPr algn="just" defTabSz="913919">
              <a:lnSpc>
                <a:spcPct val="150000"/>
              </a:lnSpc>
              <a:defRPr/>
            </a:pPr>
            <a:r>
              <a:rPr lang="en-US" altLang="zh-CN" sz="3997" b="1" dirty="0" smtClean="0">
                <a:solidFill>
                  <a:srgbClr val="000000">
                    <a:lumMod val="85000"/>
                    <a:lumOff val="15000"/>
                  </a:srgbClr>
                </a:solidFill>
                <a:latin typeface="Arial"/>
                <a:ea typeface="微软雅黑"/>
              </a:rPr>
              <a:t>     </a:t>
            </a:r>
            <a:r>
              <a:rPr lang="zh-CN" altLang="zh-CN" sz="2800" dirty="0" smtClean="0">
                <a:solidFill>
                  <a:srgbClr val="002060"/>
                </a:solidFill>
                <a:latin typeface="华文行楷" panose="02010800040101010101" pitchFamily="2" charset="-122"/>
                <a:ea typeface="华文行楷" panose="02010800040101010101" pitchFamily="2" charset="-122"/>
              </a:rPr>
              <a:t>中国</a:t>
            </a:r>
            <a:r>
              <a:rPr lang="zh-CN" altLang="zh-CN" sz="2800" dirty="0">
                <a:solidFill>
                  <a:srgbClr val="002060"/>
                </a:solidFill>
                <a:latin typeface="华文行楷" panose="02010800040101010101" pitchFamily="2" charset="-122"/>
                <a:ea typeface="华文行楷" panose="02010800040101010101" pitchFamily="2" charset="-122"/>
              </a:rPr>
              <a:t>的国际影响力不断提升，</a:t>
            </a:r>
            <a:r>
              <a:rPr lang="zh-CN" altLang="en-US" sz="2800" dirty="0">
                <a:solidFill>
                  <a:srgbClr val="002060"/>
                </a:solidFill>
                <a:latin typeface="华文行楷" panose="02010800040101010101" pitchFamily="2" charset="-122"/>
                <a:ea typeface="华文行楷" panose="02010800040101010101" pitchFamily="2" charset="-122"/>
              </a:rPr>
              <a:t>中国在国际舞台上的话语权日益增强，为积极适应信息时代的新格局，响应 “一带一路”倡议和人类命运共同体，“讲好中国故事”，中国正大力实施国家国际</a:t>
            </a:r>
            <a:r>
              <a:rPr lang="zh-CN" altLang="en-US" sz="2800" dirty="0" smtClean="0">
                <a:solidFill>
                  <a:srgbClr val="002060"/>
                </a:solidFill>
                <a:latin typeface="华文行楷" panose="02010800040101010101" pitchFamily="2" charset="-122"/>
                <a:ea typeface="华文行楷" panose="02010800040101010101" pitchFamily="2" charset="-122"/>
              </a:rPr>
              <a:t>传播能力建设，“国际传播，人才是根本”（陈希，</a:t>
            </a:r>
            <a:r>
              <a:rPr lang="en-US" altLang="zh-CN" sz="2800" dirty="0" smtClean="0">
                <a:solidFill>
                  <a:srgbClr val="002060"/>
                </a:solidFill>
                <a:latin typeface="华文行楷" panose="02010800040101010101" pitchFamily="2" charset="-122"/>
                <a:ea typeface="华文行楷" panose="02010800040101010101" pitchFamily="2" charset="-122"/>
              </a:rPr>
              <a:t>2015</a:t>
            </a:r>
            <a:r>
              <a:rPr lang="zh-CN" altLang="en-US" sz="2800" dirty="0" smtClean="0">
                <a:solidFill>
                  <a:srgbClr val="002060"/>
                </a:solidFill>
                <a:latin typeface="华文行楷" panose="02010800040101010101" pitchFamily="2" charset="-122"/>
                <a:ea typeface="华文行楷" panose="02010800040101010101" pitchFamily="2" charset="-122"/>
              </a:rPr>
              <a:t>）。新形势对我国高等外语人才培养提出了新要求。</a:t>
            </a:r>
            <a:endParaRPr lang="en-US" altLang="zh-CN" sz="2800" dirty="0" smtClean="0">
              <a:solidFill>
                <a:srgbClr val="002060"/>
              </a:solidFill>
              <a:latin typeface="华文行楷" panose="02010800040101010101" pitchFamily="2" charset="-122"/>
              <a:ea typeface="华文行楷" panose="02010800040101010101" pitchFamily="2" charset="-122"/>
            </a:endParaRPr>
          </a:p>
          <a:p>
            <a:pPr defTabSz="913919">
              <a:defRPr/>
            </a:pPr>
            <a:r>
              <a:rPr lang="en-US" altLang="zh-CN" sz="2800" dirty="0">
                <a:solidFill>
                  <a:srgbClr val="000000">
                    <a:lumMod val="85000"/>
                    <a:lumOff val="15000"/>
                  </a:srgbClr>
                </a:solidFill>
                <a:latin typeface="Arial"/>
                <a:ea typeface="微软雅黑"/>
              </a:rPr>
              <a:t>       </a:t>
            </a:r>
            <a:endParaRPr lang="zh-CN" altLang="en-US" sz="2800" dirty="0">
              <a:solidFill>
                <a:srgbClr val="000000">
                  <a:lumMod val="85000"/>
                  <a:lumOff val="15000"/>
                </a:srgbClr>
              </a:solidFill>
              <a:latin typeface="Arial"/>
              <a:ea typeface="微软雅黑"/>
            </a:endParaRPr>
          </a:p>
        </p:txBody>
      </p:sp>
    </p:spTree>
    <p:extLst>
      <p:ext uri="{BB962C8B-B14F-4D97-AF65-F5344CB8AC3E}">
        <p14:creationId xmlns:p14="http://schemas.microsoft.com/office/powerpoint/2010/main" val="142502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6810" y="492832"/>
            <a:ext cx="8642084" cy="830484"/>
          </a:xfrm>
          <a:prstGeom prst="rect">
            <a:avLst/>
          </a:prstGeom>
        </p:spPr>
        <p:txBody>
          <a:bodyPr wrap="square">
            <a:spAutoFit/>
          </a:bodyPr>
          <a:lstStyle/>
          <a:p>
            <a:pPr lvl="0" algn="ctr">
              <a:lnSpc>
                <a:spcPct val="120000"/>
              </a:lnSpc>
              <a:spcBef>
                <a:spcPts val="600"/>
              </a:spcBef>
              <a:spcAft>
                <a:spcPts val="600"/>
              </a:spcAft>
            </a:pPr>
            <a:r>
              <a:rPr lang="en-US" altLang="zh-CN" sz="3997" b="1" dirty="0">
                <a:solidFill>
                  <a:srgbClr val="002060"/>
                </a:solidFill>
                <a:latin typeface="华文行楷" panose="02010800040101010101" pitchFamily="2" charset="-122"/>
                <a:ea typeface="华文行楷" panose="02010800040101010101" pitchFamily="2" charset="-122"/>
              </a:rPr>
              <a:t>3. </a:t>
            </a:r>
            <a:r>
              <a:rPr lang="zh-CN" altLang="en-US" sz="3997" b="1" dirty="0">
                <a:solidFill>
                  <a:srgbClr val="002060"/>
                </a:solidFill>
                <a:latin typeface="华文行楷" panose="02010800040101010101" pitchFamily="2" charset="-122"/>
                <a:ea typeface="华文行楷" panose="02010800040101010101" pitchFamily="2" charset="-122"/>
              </a:rPr>
              <a:t>外语国际化人才培养理念</a:t>
            </a:r>
            <a:r>
              <a:rPr lang="zh-CN" altLang="en-US" sz="3997" b="1" dirty="0" smtClean="0">
                <a:solidFill>
                  <a:srgbClr val="002060"/>
                </a:solidFill>
                <a:latin typeface="华文行楷" panose="02010800040101010101" pitchFamily="2" charset="-122"/>
                <a:ea typeface="华文行楷" panose="02010800040101010101" pitchFamily="2" charset="-122"/>
              </a:rPr>
              <a:t>和实践</a:t>
            </a:r>
            <a:endParaRPr lang="en-US" altLang="zh-CN" sz="3997" b="1" dirty="0">
              <a:solidFill>
                <a:srgbClr val="002060"/>
              </a:solidFill>
              <a:latin typeface="华文行楷" panose="02010800040101010101" pitchFamily="2" charset="-122"/>
              <a:ea typeface="华文行楷" panose="02010800040101010101" pitchFamily="2" charset="-122"/>
            </a:endParaRPr>
          </a:p>
        </p:txBody>
      </p:sp>
      <p:sp>
        <p:nvSpPr>
          <p:cNvPr id="3" name="矩形 2"/>
          <p:cNvSpPr/>
          <p:nvPr/>
        </p:nvSpPr>
        <p:spPr>
          <a:xfrm>
            <a:off x="682606" y="1839392"/>
            <a:ext cx="6096000" cy="3785652"/>
          </a:xfrm>
          <a:prstGeom prst="rect">
            <a:avLst/>
          </a:prstGeom>
        </p:spPr>
        <p:txBody>
          <a:bodyPr>
            <a:spAutoFit/>
          </a:bodyPr>
          <a:lstStyle/>
          <a:p>
            <a:pPr algn="just"/>
            <a:r>
              <a:rPr lang="en-US" altLang="zh-CN" dirty="0" smtClean="0">
                <a:latin typeface="Calibri" panose="020F0502020204030204" pitchFamily="34" charset="0"/>
                <a:ea typeface="宋体" panose="02010600030101010101" pitchFamily="2" charset="-122"/>
                <a:cs typeface="Times New Roman" panose="02020603050405020304" pitchFamily="18" charset="0"/>
              </a:rPr>
              <a:t>         </a:t>
            </a:r>
            <a:r>
              <a:rPr lang="zh-CN" altLang="zh-CN" sz="2400" dirty="0">
                <a:solidFill>
                  <a:srgbClr val="002060"/>
                </a:solidFill>
                <a:latin typeface="华文行楷" panose="02010800040101010101" pitchFamily="2" charset="-122"/>
                <a:ea typeface="华文行楷" panose="02010800040101010101" pitchFamily="2" charset="-122"/>
              </a:rPr>
              <a:t>培养国际化人才应选取优质教材，除了不断夯实学生的专业技能和知识，还要</a:t>
            </a:r>
            <a:r>
              <a:rPr lang="en-US" altLang="zh-CN" sz="2400" dirty="0">
                <a:solidFill>
                  <a:srgbClr val="002060"/>
                </a:solidFill>
                <a:latin typeface="华文行楷" panose="02010800040101010101" pitchFamily="2" charset="-122"/>
                <a:ea typeface="华文行楷" panose="02010800040101010101" pitchFamily="2" charset="-122"/>
              </a:rPr>
              <a:t>“</a:t>
            </a:r>
            <a:r>
              <a:rPr lang="zh-CN" altLang="zh-CN" sz="2400" dirty="0">
                <a:solidFill>
                  <a:srgbClr val="002060"/>
                </a:solidFill>
                <a:latin typeface="华文行楷" panose="02010800040101010101" pitchFamily="2" charset="-122"/>
                <a:ea typeface="华文行楷" panose="02010800040101010101" pitchFamily="2" charset="-122"/>
              </a:rPr>
              <a:t>坚持以能力为重</a:t>
            </a:r>
            <a:r>
              <a:rPr lang="en-US" altLang="zh-CN" sz="2400" dirty="0">
                <a:solidFill>
                  <a:srgbClr val="002060"/>
                </a:solidFill>
                <a:latin typeface="华文行楷" panose="02010800040101010101" pitchFamily="2" charset="-122"/>
                <a:ea typeface="华文行楷" panose="02010800040101010101" pitchFamily="2" charset="-122"/>
              </a:rPr>
              <a:t>…</a:t>
            </a:r>
            <a:r>
              <a:rPr lang="zh-CN" altLang="zh-CN" sz="2400" dirty="0">
                <a:solidFill>
                  <a:srgbClr val="002060"/>
                </a:solidFill>
                <a:latin typeface="华文行楷" panose="02010800040101010101" pitchFamily="2" charset="-122"/>
                <a:ea typeface="华文行楷" panose="02010800040101010101" pitchFamily="2" charset="-122"/>
              </a:rPr>
              <a:t>提高学生的学习能力，实践能力，创新能力</a:t>
            </a:r>
            <a:r>
              <a:rPr lang="en-US" altLang="zh-CN" sz="2400" dirty="0">
                <a:solidFill>
                  <a:srgbClr val="002060"/>
                </a:solidFill>
                <a:latin typeface="华文行楷" panose="02010800040101010101" pitchFamily="2" charset="-122"/>
                <a:ea typeface="华文行楷" panose="02010800040101010101" pitchFamily="2" charset="-122"/>
              </a:rPr>
              <a:t>”</a:t>
            </a:r>
            <a:r>
              <a:rPr lang="zh-CN" altLang="zh-CN" sz="2400" dirty="0" smtClean="0">
                <a:solidFill>
                  <a:srgbClr val="002060"/>
                </a:solidFill>
                <a:latin typeface="华文行楷" panose="02010800040101010101" pitchFamily="2" charset="-122"/>
                <a:ea typeface="华文行楷" panose="02010800040101010101" pitchFamily="2" charset="-122"/>
              </a:rPr>
              <a:t>。</a:t>
            </a:r>
            <a:endParaRPr lang="en-US" altLang="zh-CN" sz="2400" dirty="0" smtClean="0">
              <a:solidFill>
                <a:srgbClr val="002060"/>
              </a:solidFill>
              <a:latin typeface="华文行楷" panose="02010800040101010101" pitchFamily="2" charset="-122"/>
              <a:ea typeface="华文行楷" panose="02010800040101010101" pitchFamily="2" charset="-122"/>
            </a:endParaRPr>
          </a:p>
          <a:p>
            <a:pPr algn="just"/>
            <a:r>
              <a:rPr lang="en-US" altLang="zh-CN" sz="2400" dirty="0">
                <a:solidFill>
                  <a:srgbClr val="002060"/>
                </a:solidFill>
                <a:latin typeface="华文行楷" panose="02010800040101010101" pitchFamily="2" charset="-122"/>
                <a:ea typeface="华文行楷" panose="02010800040101010101" pitchFamily="2" charset="-122"/>
              </a:rPr>
              <a:t> </a:t>
            </a:r>
            <a:r>
              <a:rPr lang="en-US" altLang="zh-CN" sz="2400" dirty="0" smtClean="0">
                <a:solidFill>
                  <a:srgbClr val="002060"/>
                </a:solidFill>
                <a:latin typeface="华文行楷" panose="02010800040101010101" pitchFamily="2" charset="-122"/>
                <a:ea typeface="华文行楷" panose="02010800040101010101" pitchFamily="2" charset="-122"/>
              </a:rPr>
              <a:t>       </a:t>
            </a:r>
            <a:r>
              <a:rPr lang="zh-CN" altLang="zh-CN" sz="2400" dirty="0" smtClean="0">
                <a:solidFill>
                  <a:srgbClr val="002060"/>
                </a:solidFill>
                <a:latin typeface="华文行楷" panose="02010800040101010101" pitchFamily="2" charset="-122"/>
                <a:ea typeface="华文行楷" panose="02010800040101010101" pitchFamily="2" charset="-122"/>
              </a:rPr>
              <a:t>以外</a:t>
            </a:r>
            <a:r>
              <a:rPr lang="zh-CN" altLang="zh-CN" sz="2400" dirty="0">
                <a:solidFill>
                  <a:srgbClr val="002060"/>
                </a:solidFill>
                <a:latin typeface="华文行楷" panose="02010800040101010101" pitchFamily="2" charset="-122"/>
                <a:ea typeface="华文行楷" panose="02010800040101010101" pitchFamily="2" charset="-122"/>
              </a:rPr>
              <a:t>研社出版的大学思辨英语教程为例</a:t>
            </a:r>
            <a:r>
              <a:rPr lang="zh-CN" altLang="en-US" sz="2400" dirty="0">
                <a:solidFill>
                  <a:srgbClr val="002060"/>
                </a:solidFill>
                <a:latin typeface="华文行楷" panose="02010800040101010101" pitchFamily="2" charset="-122"/>
                <a:ea typeface="华文行楷" panose="02010800040101010101" pitchFamily="2" charset="-122"/>
              </a:rPr>
              <a:t>，这套教材既训练了学生的语言技能，又兼顾了学科知识建构，重视培养学生的</a:t>
            </a:r>
            <a:r>
              <a:rPr lang="zh-CN" altLang="zh-CN" sz="2400" dirty="0">
                <a:solidFill>
                  <a:srgbClr val="002060"/>
                </a:solidFill>
                <a:latin typeface="华文行楷" panose="02010800040101010101" pitchFamily="2" charset="-122"/>
                <a:ea typeface="华文行楷" panose="02010800040101010101" pitchFamily="2" charset="-122"/>
              </a:rPr>
              <a:t>人文素养、思辨能力和跨文化能力。</a:t>
            </a:r>
            <a:endParaRPr lang="en-US" altLang="zh-CN" sz="2400" dirty="0">
              <a:solidFill>
                <a:srgbClr val="002060"/>
              </a:solidFill>
              <a:latin typeface="华文行楷" panose="02010800040101010101" pitchFamily="2" charset="-122"/>
              <a:ea typeface="华文行楷" panose="02010800040101010101" pitchFamily="2" charset="-122"/>
            </a:endParaRPr>
          </a:p>
          <a:p>
            <a:endParaRPr lang="en-US" altLang="zh-CN" sz="2400" dirty="0">
              <a:solidFill>
                <a:srgbClr val="000000">
                  <a:lumMod val="85000"/>
                  <a:lumOff val="15000"/>
                </a:srgbClr>
              </a:solidFill>
              <a:latin typeface="Arial"/>
              <a:ea typeface="微软雅黑"/>
            </a:endParaRPr>
          </a:p>
          <a:p>
            <a:r>
              <a:rPr lang="en-US" altLang="zh-CN" sz="2400" dirty="0">
                <a:solidFill>
                  <a:srgbClr val="000000">
                    <a:lumMod val="85000"/>
                    <a:lumOff val="15000"/>
                  </a:srgbClr>
                </a:solidFill>
                <a:latin typeface="Arial"/>
                <a:ea typeface="微软雅黑"/>
              </a:rPr>
              <a:t>        </a:t>
            </a:r>
            <a:endParaRPr lang="zh-CN" altLang="en-US" sz="2400" dirty="0">
              <a:solidFill>
                <a:srgbClr val="000000">
                  <a:lumMod val="85000"/>
                  <a:lumOff val="15000"/>
                </a:srgbClr>
              </a:solidFill>
              <a:latin typeface="Arial"/>
              <a:ea typeface="微软雅黑"/>
            </a:endParaRPr>
          </a:p>
        </p:txBody>
      </p:sp>
      <p:pic>
        <p:nvPicPr>
          <p:cNvPr id="4" name="图片 3"/>
          <p:cNvPicPr>
            <a:picLocks noChangeAspect="1"/>
          </p:cNvPicPr>
          <p:nvPr/>
        </p:nvPicPr>
        <p:blipFill>
          <a:blip r:embed="rId2"/>
          <a:stretch>
            <a:fillRect/>
          </a:stretch>
        </p:blipFill>
        <p:spPr>
          <a:xfrm>
            <a:off x="7182020" y="1743131"/>
            <a:ext cx="3759695" cy="3759695"/>
          </a:xfrm>
          <a:prstGeom prst="rect">
            <a:avLst/>
          </a:prstGeom>
        </p:spPr>
      </p:pic>
      <p:sp>
        <p:nvSpPr>
          <p:cNvPr id="5" name="文本框 4"/>
          <p:cNvSpPr txBox="1"/>
          <p:nvPr/>
        </p:nvSpPr>
        <p:spPr>
          <a:xfrm>
            <a:off x="730002" y="5687293"/>
            <a:ext cx="10850572" cy="830997"/>
          </a:xfrm>
          <a:prstGeom prst="rect">
            <a:avLst/>
          </a:prstGeom>
          <a:noFill/>
        </p:spPr>
        <p:txBody>
          <a:bodyPr wrap="square" rtlCol="0">
            <a:spAutoFit/>
          </a:bodyPr>
          <a:lstStyle/>
          <a:p>
            <a:pPr algn="just"/>
            <a:r>
              <a:rPr lang="en-US" altLang="zh-CN" sz="2400" dirty="0" smtClean="0">
                <a:solidFill>
                  <a:srgbClr val="002060"/>
                </a:solidFill>
                <a:latin typeface="华文行楷" panose="02010800040101010101" pitchFamily="2" charset="-122"/>
                <a:ea typeface="华文行楷" panose="02010800040101010101" pitchFamily="2" charset="-122"/>
              </a:rPr>
              <a:t>        </a:t>
            </a:r>
            <a:r>
              <a:rPr lang="zh-CN" altLang="zh-CN" sz="2400" dirty="0" smtClean="0">
                <a:solidFill>
                  <a:srgbClr val="002060"/>
                </a:solidFill>
                <a:latin typeface="华文行楷" panose="02010800040101010101" pitchFamily="2" charset="-122"/>
                <a:ea typeface="华文行楷" panose="02010800040101010101" pitchFamily="2" charset="-122"/>
              </a:rPr>
              <a:t>优质</a:t>
            </a:r>
            <a:r>
              <a:rPr lang="zh-CN" altLang="zh-CN" sz="2400" dirty="0">
                <a:solidFill>
                  <a:srgbClr val="002060"/>
                </a:solidFill>
                <a:latin typeface="华文行楷" panose="02010800040101010101" pitchFamily="2" charset="-122"/>
                <a:ea typeface="华文行楷" panose="02010800040101010101" pitchFamily="2" charset="-122"/>
              </a:rPr>
              <a:t>的教材加上</a:t>
            </a:r>
            <a:r>
              <a:rPr lang="zh-CN" altLang="en-US" sz="2400" dirty="0">
                <a:solidFill>
                  <a:srgbClr val="002060"/>
                </a:solidFill>
                <a:latin typeface="华文行楷" panose="02010800040101010101" pitchFamily="2" charset="-122"/>
                <a:ea typeface="华文行楷" panose="02010800040101010101" pitchFamily="2" charset="-122"/>
              </a:rPr>
              <a:t>优质</a:t>
            </a:r>
            <a:r>
              <a:rPr lang="zh-CN" altLang="zh-CN" sz="2400" dirty="0">
                <a:solidFill>
                  <a:srgbClr val="002060"/>
                </a:solidFill>
                <a:latin typeface="华文行楷" panose="02010800040101010101" pitchFamily="2" charset="-122"/>
                <a:ea typeface="华文行楷" panose="02010800040101010101" pitchFamily="2" charset="-122"/>
              </a:rPr>
              <a:t>的教学方案，激发学生的探索精神和创新精神</a:t>
            </a:r>
            <a:r>
              <a:rPr lang="zh-CN" altLang="en-US" sz="2400" dirty="0">
                <a:solidFill>
                  <a:srgbClr val="002060"/>
                </a:solidFill>
                <a:latin typeface="华文行楷" panose="02010800040101010101" pitchFamily="2" charset="-122"/>
                <a:ea typeface="华文行楷" panose="02010800040101010101" pitchFamily="2" charset="-122"/>
              </a:rPr>
              <a:t>，提升学生的整体素质。</a:t>
            </a:r>
          </a:p>
        </p:txBody>
      </p:sp>
    </p:spTree>
    <p:extLst>
      <p:ext uri="{BB962C8B-B14F-4D97-AF65-F5344CB8AC3E}">
        <p14:creationId xmlns:p14="http://schemas.microsoft.com/office/powerpoint/2010/main" val="1739259804"/>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3357" y="1886309"/>
            <a:ext cx="10640624" cy="2862322"/>
          </a:xfrm>
          <a:prstGeom prst="rect">
            <a:avLst/>
          </a:prstGeom>
        </p:spPr>
        <p:txBody>
          <a:bodyPr wrap="square">
            <a:spAutoFit/>
          </a:bodyPr>
          <a:lstStyle/>
          <a:p>
            <a:pPr algn="just">
              <a:lnSpc>
                <a:spcPct val="150000"/>
              </a:lnSpc>
            </a:pPr>
            <a:r>
              <a:rPr lang="en-US" altLang="zh-CN" sz="2400" dirty="0" smtClean="0">
                <a:solidFill>
                  <a:srgbClr val="000000">
                    <a:lumMod val="85000"/>
                    <a:lumOff val="15000"/>
                  </a:srgbClr>
                </a:solidFill>
                <a:latin typeface="Arial"/>
                <a:ea typeface="微软雅黑"/>
              </a:rPr>
              <a:t>       </a:t>
            </a:r>
            <a:r>
              <a:rPr lang="zh-CN" altLang="zh-CN" sz="2400" dirty="0">
                <a:solidFill>
                  <a:srgbClr val="002060"/>
                </a:solidFill>
                <a:latin typeface="华文行楷" panose="02010800040101010101" pitchFamily="2" charset="-122"/>
                <a:ea typeface="华文行楷" panose="02010800040101010101" pitchFamily="2" charset="-122"/>
              </a:rPr>
              <a:t>新时代为外语人才提供了广阔的市场前景和用武之地，也为英语专业人才培养提供了无限契机和彰显价值的平台</a:t>
            </a:r>
            <a:r>
              <a:rPr lang="zh-CN" altLang="zh-CN" sz="2400" dirty="0" smtClean="0">
                <a:solidFill>
                  <a:srgbClr val="002060"/>
                </a:solidFill>
                <a:latin typeface="华文行楷" panose="02010800040101010101" pitchFamily="2" charset="-122"/>
                <a:ea typeface="华文行楷" panose="02010800040101010101" pitchFamily="2" charset="-122"/>
              </a:rPr>
              <a:t>。</a:t>
            </a:r>
            <a:endParaRPr lang="en-US" altLang="zh-CN" sz="2400" dirty="0" smtClean="0">
              <a:solidFill>
                <a:srgbClr val="002060"/>
              </a:solidFill>
              <a:latin typeface="华文行楷" panose="02010800040101010101" pitchFamily="2" charset="-122"/>
              <a:ea typeface="华文行楷" panose="02010800040101010101" pitchFamily="2" charset="-122"/>
            </a:endParaRPr>
          </a:p>
          <a:p>
            <a:pPr algn="just">
              <a:lnSpc>
                <a:spcPct val="150000"/>
              </a:lnSpc>
            </a:pPr>
            <a:r>
              <a:rPr lang="en-US" altLang="zh-CN" sz="2400" dirty="0">
                <a:solidFill>
                  <a:srgbClr val="002060"/>
                </a:solidFill>
                <a:latin typeface="华文行楷" panose="02010800040101010101" pitchFamily="2" charset="-122"/>
                <a:ea typeface="华文行楷" panose="02010800040101010101" pitchFamily="2" charset="-122"/>
              </a:rPr>
              <a:t> </a:t>
            </a:r>
            <a:r>
              <a:rPr lang="en-US" altLang="zh-CN" sz="2400" dirty="0" smtClean="0">
                <a:solidFill>
                  <a:srgbClr val="002060"/>
                </a:solidFill>
                <a:latin typeface="华文行楷" panose="02010800040101010101" pitchFamily="2" charset="-122"/>
                <a:ea typeface="华文行楷" panose="02010800040101010101" pitchFamily="2" charset="-122"/>
              </a:rPr>
              <a:t>        </a:t>
            </a:r>
            <a:r>
              <a:rPr lang="zh-CN" altLang="zh-CN" sz="2400" dirty="0">
                <a:solidFill>
                  <a:srgbClr val="002060"/>
                </a:solidFill>
                <a:latin typeface="华文行楷" panose="02010800040101010101" pitchFamily="2" charset="-122"/>
                <a:ea typeface="华文行楷" panose="02010800040101010101" pitchFamily="2" charset="-122"/>
              </a:rPr>
              <a:t>新时代背景下，</a:t>
            </a:r>
            <a:r>
              <a:rPr lang="zh-CN" altLang="en-US" sz="2400" dirty="0">
                <a:solidFill>
                  <a:srgbClr val="002060"/>
                </a:solidFill>
                <a:latin typeface="华文行楷" panose="02010800040101010101" pitchFamily="2" charset="-122"/>
                <a:ea typeface="华文行楷" panose="02010800040101010101" pitchFamily="2" charset="-122"/>
              </a:rPr>
              <a:t>国际化外语</a:t>
            </a:r>
            <a:r>
              <a:rPr lang="zh-CN" altLang="zh-CN" sz="2400" dirty="0">
                <a:solidFill>
                  <a:srgbClr val="002060"/>
                </a:solidFill>
                <a:latin typeface="华文行楷" panose="02010800040101010101" pitchFamily="2" charset="-122"/>
                <a:ea typeface="华文行楷" panose="02010800040101010101" pitchFamily="2" charset="-122"/>
              </a:rPr>
              <a:t>人才培养要与立德树人、全人教育的理念，学科交叉、知识融合的策略以及以</a:t>
            </a:r>
            <a:r>
              <a:rPr lang="zh-CN" altLang="en-US" sz="2400" dirty="0">
                <a:solidFill>
                  <a:srgbClr val="002060"/>
                </a:solidFill>
                <a:latin typeface="华文行楷" panose="02010800040101010101" pitchFamily="2" charset="-122"/>
                <a:ea typeface="华文行楷" panose="02010800040101010101" pitchFamily="2" charset="-122"/>
              </a:rPr>
              <a:t>信息技术</a:t>
            </a:r>
            <a:r>
              <a:rPr lang="zh-CN" altLang="zh-CN" sz="2400" dirty="0">
                <a:solidFill>
                  <a:srgbClr val="002060"/>
                </a:solidFill>
                <a:latin typeface="华文行楷" panose="02010800040101010101" pitchFamily="2" charset="-122"/>
                <a:ea typeface="华文行楷" panose="02010800040101010101" pitchFamily="2" charset="-122"/>
              </a:rPr>
              <a:t>相结合，探索</a:t>
            </a:r>
            <a:r>
              <a:rPr lang="zh-CN" altLang="en-US" sz="2400" dirty="0">
                <a:solidFill>
                  <a:srgbClr val="002060"/>
                </a:solidFill>
                <a:latin typeface="华文行楷" panose="02010800040101010101" pitchFamily="2" charset="-122"/>
                <a:ea typeface="华文行楷" panose="02010800040101010101" pitchFamily="2" charset="-122"/>
              </a:rPr>
              <a:t>外</a:t>
            </a:r>
            <a:r>
              <a:rPr lang="zh-CN" altLang="zh-CN" sz="2400" dirty="0">
                <a:solidFill>
                  <a:srgbClr val="002060"/>
                </a:solidFill>
                <a:latin typeface="华文行楷" panose="02010800040101010101" pitchFamily="2" charset="-122"/>
                <a:ea typeface="华文行楷" panose="02010800040101010101" pitchFamily="2" charset="-122"/>
              </a:rPr>
              <a:t>语人才多元化培养的广阔空间。</a:t>
            </a:r>
            <a:endParaRPr lang="zh-CN" altLang="en-US" sz="2400" dirty="0">
              <a:solidFill>
                <a:srgbClr val="002060"/>
              </a:solidFill>
              <a:latin typeface="华文行楷" panose="02010800040101010101" pitchFamily="2" charset="-122"/>
              <a:ea typeface="华文行楷" panose="02010800040101010101" pitchFamily="2" charset="-122"/>
            </a:endParaRPr>
          </a:p>
        </p:txBody>
      </p:sp>
      <p:sp>
        <p:nvSpPr>
          <p:cNvPr id="5" name="矩形 4"/>
          <p:cNvSpPr/>
          <p:nvPr/>
        </p:nvSpPr>
        <p:spPr>
          <a:xfrm>
            <a:off x="989275" y="1011037"/>
            <a:ext cx="1781257" cy="707438"/>
          </a:xfrm>
          <a:prstGeom prst="rect">
            <a:avLst/>
          </a:prstGeom>
        </p:spPr>
        <p:txBody>
          <a:bodyPr wrap="none">
            <a:spAutoFit/>
          </a:bodyPr>
          <a:lstStyle/>
          <a:p>
            <a:r>
              <a:rPr lang="en-US" altLang="zh-CN" sz="3997" b="1" dirty="0">
                <a:solidFill>
                  <a:srgbClr val="002060"/>
                </a:solidFill>
                <a:latin typeface="华文行楷" panose="02010800040101010101" pitchFamily="2" charset="-122"/>
                <a:ea typeface="华文行楷" panose="02010800040101010101" pitchFamily="2" charset="-122"/>
              </a:rPr>
              <a:t>3. </a:t>
            </a:r>
            <a:r>
              <a:rPr lang="zh-CN" altLang="en-US" sz="3997" b="1" dirty="0">
                <a:solidFill>
                  <a:srgbClr val="002060"/>
                </a:solidFill>
                <a:latin typeface="华文行楷" panose="02010800040101010101" pitchFamily="2" charset="-122"/>
                <a:ea typeface="华文行楷" panose="02010800040101010101" pitchFamily="2" charset="-122"/>
              </a:rPr>
              <a:t>结语</a:t>
            </a:r>
          </a:p>
        </p:txBody>
      </p:sp>
    </p:spTree>
    <p:extLst>
      <p:ext uri="{BB962C8B-B14F-4D97-AF65-F5344CB8AC3E}">
        <p14:creationId xmlns:p14="http://schemas.microsoft.com/office/powerpoint/2010/main" val="2252601495"/>
      </p:ext>
    </p:extLst>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a:spLocks noChangeArrowheads="1"/>
          </p:cNvSpPr>
          <p:nvPr>
            <p:custDataLst>
              <p:tags r:id="rId1"/>
            </p:custDataLst>
          </p:nvPr>
        </p:nvSpPr>
        <p:spPr bwMode="auto">
          <a:xfrm>
            <a:off x="2897518" y="1753297"/>
            <a:ext cx="6188812"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6600" b="1" dirty="0" smtClean="0">
                <a:solidFill>
                  <a:srgbClr val="002060"/>
                </a:solidFill>
                <a:latin typeface="华文行楷" panose="02010800040101010101" pitchFamily="2" charset="-122"/>
                <a:ea typeface="华文行楷" panose="02010800040101010101" pitchFamily="2" charset="-122"/>
              </a:rPr>
              <a:t>谢 谢</a:t>
            </a:r>
            <a:endParaRPr lang="en-US" altLang="zh-CN" sz="6600" b="1" dirty="0" smtClean="0">
              <a:solidFill>
                <a:srgbClr val="002060"/>
              </a:solidFill>
              <a:latin typeface="华文行楷" panose="02010800040101010101" pitchFamily="2" charset="-122"/>
              <a:ea typeface="华文行楷" panose="02010800040101010101" pitchFamily="2" charset="-122"/>
            </a:endParaRPr>
          </a:p>
          <a:p>
            <a:pPr algn="ctr">
              <a:defRPr/>
            </a:pPr>
            <a:r>
              <a:rPr lang="zh-CN" altLang="en-US" sz="6600" b="1" dirty="0" smtClean="0">
                <a:solidFill>
                  <a:srgbClr val="002060"/>
                </a:solidFill>
                <a:latin typeface="华文行楷" panose="02010800040101010101" pitchFamily="2" charset="-122"/>
                <a:ea typeface="华文行楷" panose="02010800040101010101" pitchFamily="2" charset="-122"/>
              </a:rPr>
              <a:t>敬请批评指正</a:t>
            </a:r>
            <a:endParaRPr lang="zh-CN" altLang="en-US" sz="6600" b="1" dirty="0">
              <a:solidFill>
                <a:srgbClr val="002060"/>
              </a:solidFill>
              <a:latin typeface="华文行楷" panose="02010800040101010101" pitchFamily="2" charset="-122"/>
              <a:ea typeface="华文行楷" panose="02010800040101010101" pitchFamily="2" charset="-122"/>
            </a:endParaRPr>
          </a:p>
        </p:txBody>
      </p:sp>
      <p:pic>
        <p:nvPicPr>
          <p:cNvPr id="5" name="图片 4"/>
          <p:cNvPicPr>
            <a:picLocks noChangeAspect="1"/>
          </p:cNvPicPr>
          <p:nvPr/>
        </p:nvPicPr>
        <p:blipFill>
          <a:blip r:embed="rId4">
            <a:duotone>
              <a:prstClr val="black"/>
              <a:schemeClr val="accent5">
                <a:tint val="45000"/>
                <a:satMod val="400000"/>
              </a:schemeClr>
            </a:duotone>
          </a:blip>
          <a:stretch>
            <a:fillRect/>
          </a:stretch>
        </p:blipFill>
        <p:spPr>
          <a:xfrm>
            <a:off x="1076499" y="4344211"/>
            <a:ext cx="280440" cy="262151"/>
          </a:xfrm>
          <a:prstGeom prst="rect">
            <a:avLst/>
          </a:prstGeom>
        </p:spPr>
      </p:pic>
      <p:pic>
        <p:nvPicPr>
          <p:cNvPr id="6" name="图片 5"/>
          <p:cNvPicPr>
            <a:picLocks noChangeAspect="1"/>
          </p:cNvPicPr>
          <p:nvPr/>
        </p:nvPicPr>
        <p:blipFill>
          <a:blip r:embed="rId5">
            <a:duotone>
              <a:prstClr val="black"/>
              <a:schemeClr val="accent1">
                <a:tint val="45000"/>
                <a:satMod val="400000"/>
              </a:schemeClr>
            </a:duotone>
            <a:extLst>
              <a:ext uri="{BEBA8EAE-BF5A-486C-A8C5-ECC9F3942E4B}">
                <a14:imgProps xmlns:a14="http://schemas.microsoft.com/office/drawing/2010/main">
                  <a14:imgLayer r:embed="rId6">
                    <a14:imgEffect>
                      <a14:artisticPencilSketch/>
                    </a14:imgEffect>
                  </a14:imgLayer>
                </a14:imgProps>
              </a:ext>
            </a:extLst>
          </a:blip>
          <a:stretch>
            <a:fillRect/>
          </a:stretch>
        </p:blipFill>
        <p:spPr>
          <a:xfrm>
            <a:off x="1394846" y="4344211"/>
            <a:ext cx="280440" cy="262150"/>
          </a:xfrm>
          <a:prstGeom prst="rect">
            <a:avLst/>
          </a:prstGeom>
        </p:spPr>
      </p:pic>
      <p:pic>
        <p:nvPicPr>
          <p:cNvPr id="7" name="图片 6"/>
          <p:cNvPicPr>
            <a:picLocks noChangeAspect="1"/>
          </p:cNvPicPr>
          <p:nvPr/>
        </p:nvPicPr>
        <p:blipFill>
          <a:blip r:embed="rId4">
            <a:duotone>
              <a:prstClr val="black"/>
              <a:schemeClr val="accent5">
                <a:tint val="45000"/>
                <a:satMod val="400000"/>
              </a:schemeClr>
            </a:duotone>
          </a:blip>
          <a:stretch>
            <a:fillRect/>
          </a:stretch>
        </p:blipFill>
        <p:spPr>
          <a:xfrm>
            <a:off x="1713193" y="4344211"/>
            <a:ext cx="280440" cy="262150"/>
          </a:xfrm>
          <a:prstGeom prst="rect">
            <a:avLst/>
          </a:prstGeom>
        </p:spPr>
      </p:pic>
      <p:pic>
        <p:nvPicPr>
          <p:cNvPr id="8" name="图片 7"/>
          <p:cNvPicPr>
            <a:picLocks noChangeAspect="1"/>
          </p:cNvPicPr>
          <p:nvPr/>
        </p:nvPicPr>
        <p:blipFill>
          <a:blip r:embed="rId5">
            <a:duotone>
              <a:prstClr val="black"/>
              <a:schemeClr val="accent1">
                <a:tint val="45000"/>
                <a:satMod val="400000"/>
              </a:schemeClr>
            </a:duotone>
            <a:extLst>
              <a:ext uri="{BEBA8EAE-BF5A-486C-A8C5-ECC9F3942E4B}">
                <a14:imgProps xmlns:a14="http://schemas.microsoft.com/office/drawing/2010/main">
                  <a14:imgLayer r:embed="rId6">
                    <a14:imgEffect>
                      <a14:artisticPencilSketch/>
                    </a14:imgEffect>
                  </a14:imgLayer>
                </a14:imgProps>
              </a:ext>
            </a:extLst>
          </a:blip>
          <a:stretch>
            <a:fillRect/>
          </a:stretch>
        </p:blipFill>
        <p:spPr>
          <a:xfrm>
            <a:off x="2031540" y="4344211"/>
            <a:ext cx="280440" cy="262151"/>
          </a:xfrm>
          <a:prstGeom prst="rect">
            <a:avLst/>
          </a:prstGeom>
        </p:spPr>
      </p:pic>
      <p:pic>
        <p:nvPicPr>
          <p:cNvPr id="9" name="图片 8"/>
          <p:cNvPicPr>
            <a:picLocks noChangeAspect="1"/>
          </p:cNvPicPr>
          <p:nvPr/>
        </p:nvPicPr>
        <p:blipFill>
          <a:blip r:embed="rId4">
            <a:duotone>
              <a:prstClr val="black"/>
              <a:schemeClr val="accent5">
                <a:tint val="45000"/>
                <a:satMod val="400000"/>
              </a:schemeClr>
            </a:duotone>
          </a:blip>
          <a:stretch>
            <a:fillRect/>
          </a:stretch>
        </p:blipFill>
        <p:spPr>
          <a:xfrm>
            <a:off x="2349887" y="4344211"/>
            <a:ext cx="280440" cy="262150"/>
          </a:xfrm>
          <a:prstGeom prst="rect">
            <a:avLst/>
          </a:prstGeom>
        </p:spPr>
      </p:pic>
      <p:pic>
        <p:nvPicPr>
          <p:cNvPr id="10" name="图片 9"/>
          <p:cNvPicPr>
            <a:picLocks noChangeAspect="1"/>
          </p:cNvPicPr>
          <p:nvPr/>
        </p:nvPicPr>
        <p:blipFill>
          <a:blip r:embed="rId5">
            <a:duotone>
              <a:prstClr val="black"/>
              <a:schemeClr val="accent1">
                <a:tint val="45000"/>
                <a:satMod val="400000"/>
              </a:schemeClr>
            </a:duotone>
            <a:extLst>
              <a:ext uri="{BEBA8EAE-BF5A-486C-A8C5-ECC9F3942E4B}">
                <a14:imgProps xmlns:a14="http://schemas.microsoft.com/office/drawing/2010/main">
                  <a14:imgLayer r:embed="rId6">
                    <a14:imgEffect>
                      <a14:artisticPencilSketch/>
                    </a14:imgEffect>
                  </a14:imgLayer>
                </a14:imgProps>
              </a:ext>
            </a:extLst>
          </a:blip>
          <a:stretch>
            <a:fillRect/>
          </a:stretch>
        </p:blipFill>
        <p:spPr>
          <a:xfrm>
            <a:off x="2668234" y="4344211"/>
            <a:ext cx="280440" cy="262150"/>
          </a:xfrm>
          <a:prstGeom prst="rect">
            <a:avLst/>
          </a:prstGeom>
        </p:spPr>
      </p:pic>
      <p:pic>
        <p:nvPicPr>
          <p:cNvPr id="11" name="图片 10"/>
          <p:cNvPicPr>
            <a:picLocks noChangeAspect="1"/>
          </p:cNvPicPr>
          <p:nvPr/>
        </p:nvPicPr>
        <p:blipFill>
          <a:blip r:embed="rId4">
            <a:duotone>
              <a:prstClr val="black"/>
              <a:schemeClr val="accent5">
                <a:tint val="45000"/>
                <a:satMod val="400000"/>
              </a:schemeClr>
            </a:duotone>
          </a:blip>
          <a:stretch>
            <a:fillRect/>
          </a:stretch>
        </p:blipFill>
        <p:spPr>
          <a:xfrm>
            <a:off x="2986581" y="4344211"/>
            <a:ext cx="280440" cy="262151"/>
          </a:xfrm>
          <a:prstGeom prst="rect">
            <a:avLst/>
          </a:prstGeom>
        </p:spPr>
      </p:pic>
      <p:pic>
        <p:nvPicPr>
          <p:cNvPr id="12" name="图片 11"/>
          <p:cNvPicPr>
            <a:picLocks noChangeAspect="1"/>
          </p:cNvPicPr>
          <p:nvPr/>
        </p:nvPicPr>
        <p:blipFill>
          <a:blip r:embed="rId5">
            <a:duotone>
              <a:prstClr val="black"/>
              <a:schemeClr val="accent1">
                <a:tint val="45000"/>
                <a:satMod val="400000"/>
              </a:schemeClr>
            </a:duotone>
            <a:extLst>
              <a:ext uri="{BEBA8EAE-BF5A-486C-A8C5-ECC9F3942E4B}">
                <a14:imgProps xmlns:a14="http://schemas.microsoft.com/office/drawing/2010/main">
                  <a14:imgLayer r:embed="rId6">
                    <a14:imgEffect>
                      <a14:artisticPencilSketch/>
                    </a14:imgEffect>
                  </a14:imgLayer>
                </a14:imgProps>
              </a:ext>
            </a:extLst>
          </a:blip>
          <a:stretch>
            <a:fillRect/>
          </a:stretch>
        </p:blipFill>
        <p:spPr>
          <a:xfrm>
            <a:off x="3304928" y="4344211"/>
            <a:ext cx="280440" cy="262150"/>
          </a:xfrm>
          <a:prstGeom prst="rect">
            <a:avLst/>
          </a:prstGeom>
        </p:spPr>
      </p:pic>
      <p:pic>
        <p:nvPicPr>
          <p:cNvPr id="13" name="图片 12"/>
          <p:cNvPicPr>
            <a:picLocks noChangeAspect="1"/>
          </p:cNvPicPr>
          <p:nvPr/>
        </p:nvPicPr>
        <p:blipFill>
          <a:blip r:embed="rId4">
            <a:duotone>
              <a:prstClr val="black"/>
              <a:schemeClr val="accent5">
                <a:tint val="45000"/>
                <a:satMod val="400000"/>
              </a:schemeClr>
            </a:duotone>
          </a:blip>
          <a:stretch>
            <a:fillRect/>
          </a:stretch>
        </p:blipFill>
        <p:spPr>
          <a:xfrm>
            <a:off x="3623275" y="4344211"/>
            <a:ext cx="280440" cy="262150"/>
          </a:xfrm>
          <a:prstGeom prst="rect">
            <a:avLst/>
          </a:prstGeom>
        </p:spPr>
      </p:pic>
      <p:pic>
        <p:nvPicPr>
          <p:cNvPr id="14" name="图片 13"/>
          <p:cNvPicPr>
            <a:picLocks noChangeAspect="1"/>
          </p:cNvPicPr>
          <p:nvPr/>
        </p:nvPicPr>
        <p:blipFill>
          <a:blip r:embed="rId5">
            <a:duotone>
              <a:prstClr val="black"/>
              <a:schemeClr val="accent1">
                <a:tint val="45000"/>
                <a:satMod val="400000"/>
              </a:schemeClr>
            </a:duotone>
            <a:extLst>
              <a:ext uri="{BEBA8EAE-BF5A-486C-A8C5-ECC9F3942E4B}">
                <a14:imgProps xmlns:a14="http://schemas.microsoft.com/office/drawing/2010/main">
                  <a14:imgLayer r:embed="rId6">
                    <a14:imgEffect>
                      <a14:artisticPencilSketch/>
                    </a14:imgEffect>
                  </a14:imgLayer>
                </a14:imgProps>
              </a:ext>
            </a:extLst>
          </a:blip>
          <a:stretch>
            <a:fillRect/>
          </a:stretch>
        </p:blipFill>
        <p:spPr>
          <a:xfrm>
            <a:off x="3941622" y="4344211"/>
            <a:ext cx="280440" cy="262151"/>
          </a:xfrm>
          <a:prstGeom prst="rect">
            <a:avLst/>
          </a:prstGeom>
        </p:spPr>
      </p:pic>
      <p:pic>
        <p:nvPicPr>
          <p:cNvPr id="15" name="图片 14"/>
          <p:cNvPicPr>
            <a:picLocks noChangeAspect="1"/>
          </p:cNvPicPr>
          <p:nvPr/>
        </p:nvPicPr>
        <p:blipFill>
          <a:blip r:embed="rId4">
            <a:duotone>
              <a:prstClr val="black"/>
              <a:schemeClr val="accent5">
                <a:tint val="45000"/>
                <a:satMod val="400000"/>
              </a:schemeClr>
            </a:duotone>
          </a:blip>
          <a:stretch>
            <a:fillRect/>
          </a:stretch>
        </p:blipFill>
        <p:spPr>
          <a:xfrm>
            <a:off x="4259969" y="4344211"/>
            <a:ext cx="280440" cy="262150"/>
          </a:xfrm>
          <a:prstGeom prst="rect">
            <a:avLst/>
          </a:prstGeom>
        </p:spPr>
      </p:pic>
      <p:pic>
        <p:nvPicPr>
          <p:cNvPr id="16" name="图片 15"/>
          <p:cNvPicPr>
            <a:picLocks noChangeAspect="1"/>
          </p:cNvPicPr>
          <p:nvPr/>
        </p:nvPicPr>
        <p:blipFill>
          <a:blip r:embed="rId5">
            <a:duotone>
              <a:prstClr val="black"/>
              <a:schemeClr val="accent1">
                <a:tint val="45000"/>
                <a:satMod val="400000"/>
              </a:schemeClr>
            </a:duotone>
            <a:extLst>
              <a:ext uri="{BEBA8EAE-BF5A-486C-A8C5-ECC9F3942E4B}">
                <a14:imgProps xmlns:a14="http://schemas.microsoft.com/office/drawing/2010/main">
                  <a14:imgLayer r:embed="rId6">
                    <a14:imgEffect>
                      <a14:artisticPencilSketch/>
                    </a14:imgEffect>
                  </a14:imgLayer>
                </a14:imgProps>
              </a:ext>
            </a:extLst>
          </a:blip>
          <a:stretch>
            <a:fillRect/>
          </a:stretch>
        </p:blipFill>
        <p:spPr>
          <a:xfrm>
            <a:off x="4578316" y="4344211"/>
            <a:ext cx="280440" cy="262150"/>
          </a:xfrm>
          <a:prstGeom prst="rect">
            <a:avLst/>
          </a:prstGeom>
        </p:spPr>
      </p:pic>
      <p:pic>
        <p:nvPicPr>
          <p:cNvPr id="17" name="图片 16"/>
          <p:cNvPicPr>
            <a:picLocks noChangeAspect="1"/>
          </p:cNvPicPr>
          <p:nvPr/>
        </p:nvPicPr>
        <p:blipFill>
          <a:blip r:embed="rId4">
            <a:duotone>
              <a:prstClr val="black"/>
              <a:schemeClr val="accent5">
                <a:tint val="45000"/>
                <a:satMod val="400000"/>
              </a:schemeClr>
            </a:duotone>
          </a:blip>
          <a:stretch>
            <a:fillRect/>
          </a:stretch>
        </p:blipFill>
        <p:spPr>
          <a:xfrm>
            <a:off x="4896663" y="4344211"/>
            <a:ext cx="280440" cy="262151"/>
          </a:xfrm>
          <a:prstGeom prst="rect">
            <a:avLst/>
          </a:prstGeom>
        </p:spPr>
      </p:pic>
      <p:pic>
        <p:nvPicPr>
          <p:cNvPr id="18" name="图片 17"/>
          <p:cNvPicPr>
            <a:picLocks noChangeAspect="1"/>
          </p:cNvPicPr>
          <p:nvPr/>
        </p:nvPicPr>
        <p:blipFill>
          <a:blip r:embed="rId5">
            <a:duotone>
              <a:prstClr val="black"/>
              <a:schemeClr val="accent1">
                <a:tint val="45000"/>
                <a:satMod val="400000"/>
              </a:schemeClr>
            </a:duotone>
            <a:extLst>
              <a:ext uri="{BEBA8EAE-BF5A-486C-A8C5-ECC9F3942E4B}">
                <a14:imgProps xmlns:a14="http://schemas.microsoft.com/office/drawing/2010/main">
                  <a14:imgLayer r:embed="rId6">
                    <a14:imgEffect>
                      <a14:artisticPencilSketch/>
                    </a14:imgEffect>
                  </a14:imgLayer>
                </a14:imgProps>
              </a:ext>
            </a:extLst>
          </a:blip>
          <a:stretch>
            <a:fillRect/>
          </a:stretch>
        </p:blipFill>
        <p:spPr>
          <a:xfrm>
            <a:off x="5215010" y="4344211"/>
            <a:ext cx="280440" cy="262150"/>
          </a:xfrm>
          <a:prstGeom prst="rect">
            <a:avLst/>
          </a:prstGeom>
        </p:spPr>
      </p:pic>
      <p:pic>
        <p:nvPicPr>
          <p:cNvPr id="19" name="图片 18"/>
          <p:cNvPicPr>
            <a:picLocks noChangeAspect="1"/>
          </p:cNvPicPr>
          <p:nvPr/>
        </p:nvPicPr>
        <p:blipFill>
          <a:blip r:embed="rId4">
            <a:duotone>
              <a:prstClr val="black"/>
              <a:schemeClr val="accent5">
                <a:tint val="45000"/>
                <a:satMod val="400000"/>
              </a:schemeClr>
            </a:duotone>
          </a:blip>
          <a:stretch>
            <a:fillRect/>
          </a:stretch>
        </p:blipFill>
        <p:spPr>
          <a:xfrm>
            <a:off x="5533357" y="4344211"/>
            <a:ext cx="280440" cy="262150"/>
          </a:xfrm>
          <a:prstGeom prst="rect">
            <a:avLst/>
          </a:prstGeom>
        </p:spPr>
      </p:pic>
      <p:pic>
        <p:nvPicPr>
          <p:cNvPr id="20" name="图片 19"/>
          <p:cNvPicPr>
            <a:picLocks noChangeAspect="1"/>
          </p:cNvPicPr>
          <p:nvPr/>
        </p:nvPicPr>
        <p:blipFill>
          <a:blip r:embed="rId5">
            <a:duotone>
              <a:prstClr val="black"/>
              <a:schemeClr val="accent1">
                <a:tint val="45000"/>
                <a:satMod val="400000"/>
              </a:schemeClr>
            </a:duotone>
            <a:extLst>
              <a:ext uri="{BEBA8EAE-BF5A-486C-A8C5-ECC9F3942E4B}">
                <a14:imgProps xmlns:a14="http://schemas.microsoft.com/office/drawing/2010/main">
                  <a14:imgLayer r:embed="rId6">
                    <a14:imgEffect>
                      <a14:artisticPencilSketch/>
                    </a14:imgEffect>
                  </a14:imgLayer>
                </a14:imgProps>
              </a:ext>
            </a:extLst>
          </a:blip>
          <a:stretch>
            <a:fillRect/>
          </a:stretch>
        </p:blipFill>
        <p:spPr>
          <a:xfrm>
            <a:off x="5851704" y="4344211"/>
            <a:ext cx="280440" cy="262151"/>
          </a:xfrm>
          <a:prstGeom prst="rect">
            <a:avLst/>
          </a:prstGeom>
        </p:spPr>
      </p:pic>
      <p:pic>
        <p:nvPicPr>
          <p:cNvPr id="21" name="图片 20"/>
          <p:cNvPicPr>
            <a:picLocks noChangeAspect="1"/>
          </p:cNvPicPr>
          <p:nvPr/>
        </p:nvPicPr>
        <p:blipFill>
          <a:blip r:embed="rId4">
            <a:duotone>
              <a:prstClr val="black"/>
              <a:schemeClr val="accent5">
                <a:tint val="45000"/>
                <a:satMod val="400000"/>
              </a:schemeClr>
            </a:duotone>
          </a:blip>
          <a:stretch>
            <a:fillRect/>
          </a:stretch>
        </p:blipFill>
        <p:spPr>
          <a:xfrm>
            <a:off x="6170051" y="4344211"/>
            <a:ext cx="280440" cy="262150"/>
          </a:xfrm>
          <a:prstGeom prst="rect">
            <a:avLst/>
          </a:prstGeom>
        </p:spPr>
      </p:pic>
      <p:pic>
        <p:nvPicPr>
          <p:cNvPr id="22" name="图片 21"/>
          <p:cNvPicPr>
            <a:picLocks noChangeAspect="1"/>
          </p:cNvPicPr>
          <p:nvPr/>
        </p:nvPicPr>
        <p:blipFill>
          <a:blip r:embed="rId4">
            <a:duotone>
              <a:prstClr val="black"/>
              <a:schemeClr val="accent5">
                <a:tint val="45000"/>
                <a:satMod val="400000"/>
              </a:schemeClr>
            </a:duotone>
          </a:blip>
          <a:stretch>
            <a:fillRect/>
          </a:stretch>
        </p:blipFill>
        <p:spPr>
          <a:xfrm>
            <a:off x="6806745" y="4344211"/>
            <a:ext cx="280440" cy="262150"/>
          </a:xfrm>
          <a:prstGeom prst="rect">
            <a:avLst/>
          </a:prstGeom>
        </p:spPr>
      </p:pic>
      <p:pic>
        <p:nvPicPr>
          <p:cNvPr id="23" name="图片 22"/>
          <p:cNvPicPr>
            <a:picLocks noChangeAspect="1"/>
          </p:cNvPicPr>
          <p:nvPr/>
        </p:nvPicPr>
        <p:blipFill>
          <a:blip r:embed="rId4">
            <a:duotone>
              <a:prstClr val="black"/>
              <a:schemeClr val="accent5">
                <a:tint val="45000"/>
                <a:satMod val="400000"/>
              </a:schemeClr>
            </a:duotone>
          </a:blip>
          <a:stretch>
            <a:fillRect/>
          </a:stretch>
        </p:blipFill>
        <p:spPr>
          <a:xfrm>
            <a:off x="7443439" y="4344211"/>
            <a:ext cx="280440" cy="262151"/>
          </a:xfrm>
          <a:prstGeom prst="rect">
            <a:avLst/>
          </a:prstGeom>
        </p:spPr>
      </p:pic>
      <p:pic>
        <p:nvPicPr>
          <p:cNvPr id="24" name="图片 23"/>
          <p:cNvPicPr>
            <a:picLocks noChangeAspect="1"/>
          </p:cNvPicPr>
          <p:nvPr/>
        </p:nvPicPr>
        <p:blipFill>
          <a:blip r:embed="rId4">
            <a:duotone>
              <a:prstClr val="black"/>
              <a:schemeClr val="accent5">
                <a:tint val="45000"/>
                <a:satMod val="400000"/>
              </a:schemeClr>
            </a:duotone>
          </a:blip>
          <a:stretch>
            <a:fillRect/>
          </a:stretch>
        </p:blipFill>
        <p:spPr>
          <a:xfrm>
            <a:off x="8080133" y="4344211"/>
            <a:ext cx="280440" cy="262150"/>
          </a:xfrm>
          <a:prstGeom prst="rect">
            <a:avLst/>
          </a:prstGeom>
        </p:spPr>
      </p:pic>
      <p:pic>
        <p:nvPicPr>
          <p:cNvPr id="25" name="图片 24"/>
          <p:cNvPicPr>
            <a:picLocks noChangeAspect="1"/>
          </p:cNvPicPr>
          <p:nvPr/>
        </p:nvPicPr>
        <p:blipFill>
          <a:blip r:embed="rId4">
            <a:duotone>
              <a:prstClr val="black"/>
              <a:schemeClr val="accent5">
                <a:tint val="45000"/>
                <a:satMod val="400000"/>
              </a:schemeClr>
            </a:duotone>
          </a:blip>
          <a:stretch>
            <a:fillRect/>
          </a:stretch>
        </p:blipFill>
        <p:spPr>
          <a:xfrm>
            <a:off x="8716827" y="4344211"/>
            <a:ext cx="280440" cy="262150"/>
          </a:xfrm>
          <a:prstGeom prst="rect">
            <a:avLst/>
          </a:prstGeom>
        </p:spPr>
      </p:pic>
      <p:pic>
        <p:nvPicPr>
          <p:cNvPr id="26" name="图片 25"/>
          <p:cNvPicPr>
            <a:picLocks noChangeAspect="1"/>
          </p:cNvPicPr>
          <p:nvPr/>
        </p:nvPicPr>
        <p:blipFill>
          <a:blip r:embed="rId4">
            <a:duotone>
              <a:prstClr val="black"/>
              <a:schemeClr val="accent5">
                <a:tint val="45000"/>
                <a:satMod val="400000"/>
              </a:schemeClr>
            </a:duotone>
          </a:blip>
          <a:stretch>
            <a:fillRect/>
          </a:stretch>
        </p:blipFill>
        <p:spPr>
          <a:xfrm>
            <a:off x="9353521" y="4344211"/>
            <a:ext cx="280440" cy="262151"/>
          </a:xfrm>
          <a:prstGeom prst="rect">
            <a:avLst/>
          </a:prstGeom>
        </p:spPr>
      </p:pic>
      <p:pic>
        <p:nvPicPr>
          <p:cNvPr id="27" name="图片 26"/>
          <p:cNvPicPr>
            <a:picLocks noChangeAspect="1"/>
          </p:cNvPicPr>
          <p:nvPr/>
        </p:nvPicPr>
        <p:blipFill>
          <a:blip r:embed="rId5">
            <a:duotone>
              <a:prstClr val="black"/>
              <a:schemeClr val="accent1">
                <a:tint val="45000"/>
                <a:satMod val="400000"/>
              </a:schemeClr>
            </a:duotone>
            <a:extLst>
              <a:ext uri="{BEBA8EAE-BF5A-486C-A8C5-ECC9F3942E4B}">
                <a14:imgProps xmlns:a14="http://schemas.microsoft.com/office/drawing/2010/main">
                  <a14:imgLayer r:embed="rId6">
                    <a14:imgEffect>
                      <a14:artisticPencilSketch/>
                    </a14:imgEffect>
                  </a14:imgLayer>
                </a14:imgProps>
              </a:ext>
            </a:extLst>
          </a:blip>
          <a:stretch>
            <a:fillRect/>
          </a:stretch>
        </p:blipFill>
        <p:spPr>
          <a:xfrm>
            <a:off x="6488398" y="4344211"/>
            <a:ext cx="280440" cy="262150"/>
          </a:xfrm>
          <a:prstGeom prst="rect">
            <a:avLst/>
          </a:prstGeom>
        </p:spPr>
      </p:pic>
      <p:pic>
        <p:nvPicPr>
          <p:cNvPr id="28" name="图片 27"/>
          <p:cNvPicPr>
            <a:picLocks noChangeAspect="1"/>
          </p:cNvPicPr>
          <p:nvPr/>
        </p:nvPicPr>
        <p:blipFill>
          <a:blip r:embed="rId5">
            <a:duotone>
              <a:prstClr val="black"/>
              <a:schemeClr val="accent1">
                <a:tint val="45000"/>
                <a:satMod val="400000"/>
              </a:schemeClr>
            </a:duotone>
            <a:extLst>
              <a:ext uri="{BEBA8EAE-BF5A-486C-A8C5-ECC9F3942E4B}">
                <a14:imgProps xmlns:a14="http://schemas.microsoft.com/office/drawing/2010/main">
                  <a14:imgLayer r:embed="rId6">
                    <a14:imgEffect>
                      <a14:artisticPencilSketch/>
                    </a14:imgEffect>
                  </a14:imgLayer>
                </a14:imgProps>
              </a:ext>
            </a:extLst>
          </a:blip>
          <a:stretch>
            <a:fillRect/>
          </a:stretch>
        </p:blipFill>
        <p:spPr>
          <a:xfrm>
            <a:off x="7125092" y="4344211"/>
            <a:ext cx="280440" cy="262150"/>
          </a:xfrm>
          <a:prstGeom prst="rect">
            <a:avLst/>
          </a:prstGeom>
        </p:spPr>
      </p:pic>
      <p:pic>
        <p:nvPicPr>
          <p:cNvPr id="29" name="图片 28"/>
          <p:cNvPicPr>
            <a:picLocks noChangeAspect="1"/>
          </p:cNvPicPr>
          <p:nvPr/>
        </p:nvPicPr>
        <p:blipFill>
          <a:blip r:embed="rId5">
            <a:duotone>
              <a:prstClr val="black"/>
              <a:schemeClr val="accent1">
                <a:tint val="45000"/>
                <a:satMod val="400000"/>
              </a:schemeClr>
            </a:duotone>
            <a:extLst>
              <a:ext uri="{BEBA8EAE-BF5A-486C-A8C5-ECC9F3942E4B}">
                <a14:imgProps xmlns:a14="http://schemas.microsoft.com/office/drawing/2010/main">
                  <a14:imgLayer r:embed="rId6">
                    <a14:imgEffect>
                      <a14:artisticPencilSketch/>
                    </a14:imgEffect>
                  </a14:imgLayer>
                </a14:imgProps>
              </a:ext>
            </a:extLst>
          </a:blip>
          <a:stretch>
            <a:fillRect/>
          </a:stretch>
        </p:blipFill>
        <p:spPr>
          <a:xfrm>
            <a:off x="7761786" y="4344211"/>
            <a:ext cx="280440" cy="262151"/>
          </a:xfrm>
          <a:prstGeom prst="rect">
            <a:avLst/>
          </a:prstGeom>
        </p:spPr>
      </p:pic>
      <p:pic>
        <p:nvPicPr>
          <p:cNvPr id="30" name="图片 29"/>
          <p:cNvPicPr>
            <a:picLocks noChangeAspect="1"/>
          </p:cNvPicPr>
          <p:nvPr/>
        </p:nvPicPr>
        <p:blipFill>
          <a:blip r:embed="rId5">
            <a:duotone>
              <a:prstClr val="black"/>
              <a:schemeClr val="accent1">
                <a:tint val="45000"/>
                <a:satMod val="400000"/>
              </a:schemeClr>
            </a:duotone>
            <a:extLst>
              <a:ext uri="{BEBA8EAE-BF5A-486C-A8C5-ECC9F3942E4B}">
                <a14:imgProps xmlns:a14="http://schemas.microsoft.com/office/drawing/2010/main">
                  <a14:imgLayer r:embed="rId6">
                    <a14:imgEffect>
                      <a14:artisticPencilSketch/>
                    </a14:imgEffect>
                  </a14:imgLayer>
                </a14:imgProps>
              </a:ext>
            </a:extLst>
          </a:blip>
          <a:stretch>
            <a:fillRect/>
          </a:stretch>
        </p:blipFill>
        <p:spPr>
          <a:xfrm>
            <a:off x="8398480" y="4344211"/>
            <a:ext cx="280440" cy="262150"/>
          </a:xfrm>
          <a:prstGeom prst="rect">
            <a:avLst/>
          </a:prstGeom>
        </p:spPr>
      </p:pic>
      <p:pic>
        <p:nvPicPr>
          <p:cNvPr id="31" name="图片 30"/>
          <p:cNvPicPr>
            <a:picLocks noChangeAspect="1"/>
          </p:cNvPicPr>
          <p:nvPr/>
        </p:nvPicPr>
        <p:blipFill>
          <a:blip r:embed="rId5">
            <a:duotone>
              <a:prstClr val="black"/>
              <a:schemeClr val="accent1">
                <a:tint val="45000"/>
                <a:satMod val="400000"/>
              </a:schemeClr>
            </a:duotone>
            <a:extLst>
              <a:ext uri="{BEBA8EAE-BF5A-486C-A8C5-ECC9F3942E4B}">
                <a14:imgProps xmlns:a14="http://schemas.microsoft.com/office/drawing/2010/main">
                  <a14:imgLayer r:embed="rId6">
                    <a14:imgEffect>
                      <a14:artisticPencilSketch/>
                    </a14:imgEffect>
                  </a14:imgLayer>
                </a14:imgProps>
              </a:ext>
            </a:extLst>
          </a:blip>
          <a:stretch>
            <a:fillRect/>
          </a:stretch>
        </p:blipFill>
        <p:spPr>
          <a:xfrm>
            <a:off x="9035174" y="4344211"/>
            <a:ext cx="280440" cy="262150"/>
          </a:xfrm>
          <a:prstGeom prst="rect">
            <a:avLst/>
          </a:prstGeom>
        </p:spPr>
      </p:pic>
      <p:pic>
        <p:nvPicPr>
          <p:cNvPr id="32" name="图片 31"/>
          <p:cNvPicPr>
            <a:picLocks noChangeAspect="1"/>
          </p:cNvPicPr>
          <p:nvPr/>
        </p:nvPicPr>
        <p:blipFill>
          <a:blip r:embed="rId5">
            <a:duotone>
              <a:prstClr val="black"/>
              <a:schemeClr val="accent1">
                <a:tint val="45000"/>
                <a:satMod val="400000"/>
              </a:schemeClr>
            </a:duotone>
            <a:extLst>
              <a:ext uri="{BEBA8EAE-BF5A-486C-A8C5-ECC9F3942E4B}">
                <a14:imgProps xmlns:a14="http://schemas.microsoft.com/office/drawing/2010/main">
                  <a14:imgLayer r:embed="rId6">
                    <a14:imgEffect>
                      <a14:artisticPencilSketch/>
                    </a14:imgEffect>
                  </a14:imgLayer>
                </a14:imgProps>
              </a:ext>
            </a:extLst>
          </a:blip>
          <a:stretch>
            <a:fillRect/>
          </a:stretch>
        </p:blipFill>
        <p:spPr>
          <a:xfrm>
            <a:off x="9671868" y="4344211"/>
            <a:ext cx="280440" cy="262151"/>
          </a:xfrm>
          <a:prstGeom prst="rect">
            <a:avLst/>
          </a:prstGeom>
        </p:spPr>
      </p:pic>
      <p:pic>
        <p:nvPicPr>
          <p:cNvPr id="33" name="图片 32"/>
          <p:cNvPicPr>
            <a:picLocks noChangeAspect="1"/>
          </p:cNvPicPr>
          <p:nvPr/>
        </p:nvPicPr>
        <p:blipFill>
          <a:blip r:embed="rId5">
            <a:duotone>
              <a:prstClr val="black"/>
              <a:schemeClr val="accent1">
                <a:tint val="45000"/>
                <a:satMod val="400000"/>
              </a:schemeClr>
            </a:duotone>
            <a:extLst>
              <a:ext uri="{BEBA8EAE-BF5A-486C-A8C5-ECC9F3942E4B}">
                <a14:imgProps xmlns:a14="http://schemas.microsoft.com/office/drawing/2010/main">
                  <a14:imgLayer r:embed="rId6">
                    <a14:imgEffect>
                      <a14:artisticPencilSketch/>
                    </a14:imgEffect>
                  </a14:imgLayer>
                </a14:imgProps>
              </a:ext>
            </a:extLst>
          </a:blip>
          <a:stretch>
            <a:fillRect/>
          </a:stretch>
        </p:blipFill>
        <p:spPr>
          <a:xfrm>
            <a:off x="10308562" y="4344211"/>
            <a:ext cx="280440" cy="262151"/>
          </a:xfrm>
          <a:prstGeom prst="rect">
            <a:avLst/>
          </a:prstGeom>
        </p:spPr>
      </p:pic>
      <p:pic>
        <p:nvPicPr>
          <p:cNvPr id="34" name="图片 33"/>
          <p:cNvPicPr>
            <a:picLocks noChangeAspect="1"/>
          </p:cNvPicPr>
          <p:nvPr/>
        </p:nvPicPr>
        <p:blipFill>
          <a:blip r:embed="rId4">
            <a:duotone>
              <a:prstClr val="black"/>
              <a:schemeClr val="accent5">
                <a:tint val="45000"/>
                <a:satMod val="400000"/>
              </a:schemeClr>
            </a:duotone>
          </a:blip>
          <a:stretch>
            <a:fillRect/>
          </a:stretch>
        </p:blipFill>
        <p:spPr>
          <a:xfrm>
            <a:off x="9990215" y="4344211"/>
            <a:ext cx="280440" cy="262150"/>
          </a:xfrm>
          <a:prstGeom prst="rect">
            <a:avLst/>
          </a:prstGeom>
        </p:spPr>
      </p:pic>
      <p:pic>
        <p:nvPicPr>
          <p:cNvPr id="35" name="图片 34"/>
          <p:cNvPicPr>
            <a:picLocks noChangeAspect="1"/>
          </p:cNvPicPr>
          <p:nvPr/>
        </p:nvPicPr>
        <p:blipFill>
          <a:blip r:embed="rId4">
            <a:duotone>
              <a:prstClr val="black"/>
              <a:schemeClr val="accent5">
                <a:tint val="45000"/>
                <a:satMod val="400000"/>
              </a:schemeClr>
            </a:duotone>
          </a:blip>
          <a:stretch>
            <a:fillRect/>
          </a:stretch>
        </p:blipFill>
        <p:spPr>
          <a:xfrm>
            <a:off x="10626897" y="4344211"/>
            <a:ext cx="280440" cy="262151"/>
          </a:xfrm>
          <a:prstGeom prst="rect">
            <a:avLst/>
          </a:prstGeom>
        </p:spPr>
      </p:pic>
    </p:spTree>
    <p:extLst>
      <p:ext uri="{BB962C8B-B14F-4D97-AF65-F5344CB8AC3E}">
        <p14:creationId xmlns:p14="http://schemas.microsoft.com/office/powerpoint/2010/main" val="3215979446"/>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34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34000">
                                          <p:cBhvr additive="base">
                                            <p:cTn id="7" dur="500" fill="hold"/>
                                            <p:tgtEl>
                                              <p:spTgt spid="5"/>
                                            </p:tgtEl>
                                            <p:attrNameLst>
                                              <p:attrName>ppt_x</p:attrName>
                                            </p:attrNameLst>
                                          </p:cBhvr>
                                          <p:tavLst>
                                            <p:tav tm="0">
                                              <p:val>
                                                <p:strVal val="1+#ppt_w/2"/>
                                              </p:val>
                                            </p:tav>
                                            <p:tav tm="100000">
                                              <p:val>
                                                <p:strVal val="#ppt_x"/>
                                              </p:val>
                                            </p:tav>
                                          </p:tavLst>
                                        </p:anim>
                                        <p:anim calcmode="lin" valueType="num" p14:bounceEnd="34000">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34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34000">
                                          <p:cBhvr additive="base">
                                            <p:cTn id="11" dur="500" fill="hold"/>
                                            <p:tgtEl>
                                              <p:spTgt spid="6"/>
                                            </p:tgtEl>
                                            <p:attrNameLst>
                                              <p:attrName>ppt_x</p:attrName>
                                            </p:attrNameLst>
                                          </p:cBhvr>
                                          <p:tavLst>
                                            <p:tav tm="0">
                                              <p:val>
                                                <p:strVal val="1+#ppt_w/2"/>
                                              </p:val>
                                            </p:tav>
                                            <p:tav tm="100000">
                                              <p:val>
                                                <p:strVal val="#ppt_x"/>
                                              </p:val>
                                            </p:tav>
                                          </p:tavLst>
                                        </p:anim>
                                        <p:anim calcmode="lin" valueType="num" p14:bounceEnd="34000">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34000">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14:bounceEnd="34000">
                                          <p:cBhvr additive="base">
                                            <p:cTn id="15" dur="500" fill="hold"/>
                                            <p:tgtEl>
                                              <p:spTgt spid="7"/>
                                            </p:tgtEl>
                                            <p:attrNameLst>
                                              <p:attrName>ppt_x</p:attrName>
                                            </p:attrNameLst>
                                          </p:cBhvr>
                                          <p:tavLst>
                                            <p:tav tm="0">
                                              <p:val>
                                                <p:strVal val="1+#ppt_w/2"/>
                                              </p:val>
                                            </p:tav>
                                            <p:tav tm="100000">
                                              <p:val>
                                                <p:strVal val="#ppt_x"/>
                                              </p:val>
                                            </p:tav>
                                          </p:tavLst>
                                        </p:anim>
                                        <p:anim calcmode="lin" valueType="num" p14:bounceEnd="34000">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34000">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14:bounceEnd="34000">
                                          <p:cBhvr additive="base">
                                            <p:cTn id="19" dur="500" fill="hold"/>
                                            <p:tgtEl>
                                              <p:spTgt spid="8"/>
                                            </p:tgtEl>
                                            <p:attrNameLst>
                                              <p:attrName>ppt_x</p:attrName>
                                            </p:attrNameLst>
                                          </p:cBhvr>
                                          <p:tavLst>
                                            <p:tav tm="0">
                                              <p:val>
                                                <p:strVal val="1+#ppt_w/2"/>
                                              </p:val>
                                            </p:tav>
                                            <p:tav tm="100000">
                                              <p:val>
                                                <p:strVal val="#ppt_x"/>
                                              </p:val>
                                            </p:tav>
                                          </p:tavLst>
                                        </p:anim>
                                        <p:anim calcmode="lin" valueType="num" p14:bounceEnd="34000">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14:presetBounceEnd="34000">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14:bounceEnd="34000">
                                          <p:cBhvr additive="base">
                                            <p:cTn id="23" dur="500" fill="hold"/>
                                            <p:tgtEl>
                                              <p:spTgt spid="9"/>
                                            </p:tgtEl>
                                            <p:attrNameLst>
                                              <p:attrName>ppt_x</p:attrName>
                                            </p:attrNameLst>
                                          </p:cBhvr>
                                          <p:tavLst>
                                            <p:tav tm="0">
                                              <p:val>
                                                <p:strVal val="1+#ppt_w/2"/>
                                              </p:val>
                                            </p:tav>
                                            <p:tav tm="100000">
                                              <p:val>
                                                <p:strVal val="#ppt_x"/>
                                              </p:val>
                                            </p:tav>
                                          </p:tavLst>
                                        </p:anim>
                                        <p:anim calcmode="lin" valueType="num" p14:bounceEnd="34000">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14:presetBounceEnd="34000">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14:bounceEnd="34000">
                                          <p:cBhvr additive="base">
                                            <p:cTn id="27" dur="500" fill="hold"/>
                                            <p:tgtEl>
                                              <p:spTgt spid="10"/>
                                            </p:tgtEl>
                                            <p:attrNameLst>
                                              <p:attrName>ppt_x</p:attrName>
                                            </p:attrNameLst>
                                          </p:cBhvr>
                                          <p:tavLst>
                                            <p:tav tm="0">
                                              <p:val>
                                                <p:strVal val="1+#ppt_w/2"/>
                                              </p:val>
                                            </p:tav>
                                            <p:tav tm="100000">
                                              <p:val>
                                                <p:strVal val="#ppt_x"/>
                                              </p:val>
                                            </p:tav>
                                          </p:tavLst>
                                        </p:anim>
                                        <p:anim calcmode="lin" valueType="num" p14:bounceEnd="34000">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14:presetBounceEnd="34000">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14:bounceEnd="34000">
                                          <p:cBhvr additive="base">
                                            <p:cTn id="31" dur="500" fill="hold"/>
                                            <p:tgtEl>
                                              <p:spTgt spid="11"/>
                                            </p:tgtEl>
                                            <p:attrNameLst>
                                              <p:attrName>ppt_x</p:attrName>
                                            </p:attrNameLst>
                                          </p:cBhvr>
                                          <p:tavLst>
                                            <p:tav tm="0">
                                              <p:val>
                                                <p:strVal val="1+#ppt_w/2"/>
                                              </p:val>
                                            </p:tav>
                                            <p:tav tm="100000">
                                              <p:val>
                                                <p:strVal val="#ppt_x"/>
                                              </p:val>
                                            </p:tav>
                                          </p:tavLst>
                                        </p:anim>
                                        <p:anim calcmode="lin" valueType="num" p14:bounceEnd="34000">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14:presetBounceEnd="34000">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14:bounceEnd="34000">
                                          <p:cBhvr additive="base">
                                            <p:cTn id="35" dur="500" fill="hold"/>
                                            <p:tgtEl>
                                              <p:spTgt spid="12"/>
                                            </p:tgtEl>
                                            <p:attrNameLst>
                                              <p:attrName>ppt_x</p:attrName>
                                            </p:attrNameLst>
                                          </p:cBhvr>
                                          <p:tavLst>
                                            <p:tav tm="0">
                                              <p:val>
                                                <p:strVal val="1+#ppt_w/2"/>
                                              </p:val>
                                            </p:tav>
                                            <p:tav tm="100000">
                                              <p:val>
                                                <p:strVal val="#ppt_x"/>
                                              </p:val>
                                            </p:tav>
                                          </p:tavLst>
                                        </p:anim>
                                        <p:anim calcmode="lin" valueType="num" p14:bounceEnd="34000">
                                          <p:cBhvr additive="base">
                                            <p:cTn id="36" dur="500" fill="hold"/>
                                            <p:tgtEl>
                                              <p:spTgt spid="12"/>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14:presetBounceEnd="34000">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14:bounceEnd="34000">
                                          <p:cBhvr additive="base">
                                            <p:cTn id="39" dur="500" fill="hold"/>
                                            <p:tgtEl>
                                              <p:spTgt spid="13"/>
                                            </p:tgtEl>
                                            <p:attrNameLst>
                                              <p:attrName>ppt_x</p:attrName>
                                            </p:attrNameLst>
                                          </p:cBhvr>
                                          <p:tavLst>
                                            <p:tav tm="0">
                                              <p:val>
                                                <p:strVal val="1+#ppt_w/2"/>
                                              </p:val>
                                            </p:tav>
                                            <p:tav tm="100000">
                                              <p:val>
                                                <p:strVal val="#ppt_x"/>
                                              </p:val>
                                            </p:tav>
                                          </p:tavLst>
                                        </p:anim>
                                        <p:anim calcmode="lin" valueType="num" p14:bounceEnd="34000">
                                          <p:cBhvr additive="base">
                                            <p:cTn id="40" dur="500" fill="hold"/>
                                            <p:tgtEl>
                                              <p:spTgt spid="13"/>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14:presetBounceEnd="34000">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14:bounceEnd="34000">
                                          <p:cBhvr additive="base">
                                            <p:cTn id="43" dur="500" fill="hold"/>
                                            <p:tgtEl>
                                              <p:spTgt spid="14"/>
                                            </p:tgtEl>
                                            <p:attrNameLst>
                                              <p:attrName>ppt_x</p:attrName>
                                            </p:attrNameLst>
                                          </p:cBhvr>
                                          <p:tavLst>
                                            <p:tav tm="0">
                                              <p:val>
                                                <p:strVal val="1+#ppt_w/2"/>
                                              </p:val>
                                            </p:tav>
                                            <p:tav tm="100000">
                                              <p:val>
                                                <p:strVal val="#ppt_x"/>
                                              </p:val>
                                            </p:tav>
                                          </p:tavLst>
                                        </p:anim>
                                        <p:anim calcmode="lin" valueType="num" p14:bounceEnd="34000">
                                          <p:cBhvr additive="base">
                                            <p:cTn id="44" dur="500" fill="hold"/>
                                            <p:tgtEl>
                                              <p:spTgt spid="14"/>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14:presetBounceEnd="34000">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14:bounceEnd="34000">
                                          <p:cBhvr additive="base">
                                            <p:cTn id="47" dur="500" fill="hold"/>
                                            <p:tgtEl>
                                              <p:spTgt spid="15"/>
                                            </p:tgtEl>
                                            <p:attrNameLst>
                                              <p:attrName>ppt_x</p:attrName>
                                            </p:attrNameLst>
                                          </p:cBhvr>
                                          <p:tavLst>
                                            <p:tav tm="0">
                                              <p:val>
                                                <p:strVal val="1+#ppt_w/2"/>
                                              </p:val>
                                            </p:tav>
                                            <p:tav tm="100000">
                                              <p:val>
                                                <p:strVal val="#ppt_x"/>
                                              </p:val>
                                            </p:tav>
                                          </p:tavLst>
                                        </p:anim>
                                        <p:anim calcmode="lin" valueType="num" p14:bounceEnd="34000">
                                          <p:cBhvr additive="base">
                                            <p:cTn id="48" dur="500" fill="hold"/>
                                            <p:tgtEl>
                                              <p:spTgt spid="15"/>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14:presetBounceEnd="34000">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14:bounceEnd="34000">
                                          <p:cBhvr additive="base">
                                            <p:cTn id="51" dur="500" fill="hold"/>
                                            <p:tgtEl>
                                              <p:spTgt spid="16"/>
                                            </p:tgtEl>
                                            <p:attrNameLst>
                                              <p:attrName>ppt_x</p:attrName>
                                            </p:attrNameLst>
                                          </p:cBhvr>
                                          <p:tavLst>
                                            <p:tav tm="0">
                                              <p:val>
                                                <p:strVal val="1+#ppt_w/2"/>
                                              </p:val>
                                            </p:tav>
                                            <p:tav tm="100000">
                                              <p:val>
                                                <p:strVal val="#ppt_x"/>
                                              </p:val>
                                            </p:tav>
                                          </p:tavLst>
                                        </p:anim>
                                        <p:anim calcmode="lin" valueType="num" p14:bounceEnd="34000">
                                          <p:cBhvr additive="base">
                                            <p:cTn id="52" dur="500" fill="hold"/>
                                            <p:tgtEl>
                                              <p:spTgt spid="16"/>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14:presetBounceEnd="34000">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14:bounceEnd="34000">
                                          <p:cBhvr additive="base">
                                            <p:cTn id="55" dur="500" fill="hold"/>
                                            <p:tgtEl>
                                              <p:spTgt spid="17"/>
                                            </p:tgtEl>
                                            <p:attrNameLst>
                                              <p:attrName>ppt_x</p:attrName>
                                            </p:attrNameLst>
                                          </p:cBhvr>
                                          <p:tavLst>
                                            <p:tav tm="0">
                                              <p:val>
                                                <p:strVal val="1+#ppt_w/2"/>
                                              </p:val>
                                            </p:tav>
                                            <p:tav tm="100000">
                                              <p:val>
                                                <p:strVal val="#ppt_x"/>
                                              </p:val>
                                            </p:tav>
                                          </p:tavLst>
                                        </p:anim>
                                        <p:anim calcmode="lin" valueType="num" p14:bounceEnd="34000">
                                          <p:cBhvr additive="base">
                                            <p:cTn id="56" dur="500" fill="hold"/>
                                            <p:tgtEl>
                                              <p:spTgt spid="17"/>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14:presetBounceEnd="34000">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14:bounceEnd="34000">
                                          <p:cBhvr additive="base">
                                            <p:cTn id="59" dur="500" fill="hold"/>
                                            <p:tgtEl>
                                              <p:spTgt spid="18"/>
                                            </p:tgtEl>
                                            <p:attrNameLst>
                                              <p:attrName>ppt_x</p:attrName>
                                            </p:attrNameLst>
                                          </p:cBhvr>
                                          <p:tavLst>
                                            <p:tav tm="0">
                                              <p:val>
                                                <p:strVal val="1+#ppt_w/2"/>
                                              </p:val>
                                            </p:tav>
                                            <p:tav tm="100000">
                                              <p:val>
                                                <p:strVal val="#ppt_x"/>
                                              </p:val>
                                            </p:tav>
                                          </p:tavLst>
                                        </p:anim>
                                        <p:anim calcmode="lin" valueType="num" p14:bounceEnd="34000">
                                          <p:cBhvr additive="base">
                                            <p:cTn id="60" dur="500" fill="hold"/>
                                            <p:tgtEl>
                                              <p:spTgt spid="18"/>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14:presetBounceEnd="34000">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14:bounceEnd="34000">
                                          <p:cBhvr additive="base">
                                            <p:cTn id="63" dur="500" fill="hold"/>
                                            <p:tgtEl>
                                              <p:spTgt spid="19"/>
                                            </p:tgtEl>
                                            <p:attrNameLst>
                                              <p:attrName>ppt_x</p:attrName>
                                            </p:attrNameLst>
                                          </p:cBhvr>
                                          <p:tavLst>
                                            <p:tav tm="0">
                                              <p:val>
                                                <p:strVal val="1+#ppt_w/2"/>
                                              </p:val>
                                            </p:tav>
                                            <p:tav tm="100000">
                                              <p:val>
                                                <p:strVal val="#ppt_x"/>
                                              </p:val>
                                            </p:tav>
                                          </p:tavLst>
                                        </p:anim>
                                        <p:anim calcmode="lin" valueType="num" p14:bounceEnd="34000">
                                          <p:cBhvr additive="base">
                                            <p:cTn id="64" dur="500" fill="hold"/>
                                            <p:tgtEl>
                                              <p:spTgt spid="19"/>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14:presetBounceEnd="34000">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14:bounceEnd="34000">
                                          <p:cBhvr additive="base">
                                            <p:cTn id="67" dur="500" fill="hold"/>
                                            <p:tgtEl>
                                              <p:spTgt spid="20"/>
                                            </p:tgtEl>
                                            <p:attrNameLst>
                                              <p:attrName>ppt_x</p:attrName>
                                            </p:attrNameLst>
                                          </p:cBhvr>
                                          <p:tavLst>
                                            <p:tav tm="0">
                                              <p:val>
                                                <p:strVal val="1+#ppt_w/2"/>
                                              </p:val>
                                            </p:tav>
                                            <p:tav tm="100000">
                                              <p:val>
                                                <p:strVal val="#ppt_x"/>
                                              </p:val>
                                            </p:tav>
                                          </p:tavLst>
                                        </p:anim>
                                        <p:anim calcmode="lin" valueType="num" p14:bounceEnd="34000">
                                          <p:cBhvr additive="base">
                                            <p:cTn id="68" dur="500" fill="hold"/>
                                            <p:tgtEl>
                                              <p:spTgt spid="20"/>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14:presetBounceEnd="34000">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14:bounceEnd="34000">
                                          <p:cBhvr additive="base">
                                            <p:cTn id="71" dur="500" fill="hold"/>
                                            <p:tgtEl>
                                              <p:spTgt spid="21"/>
                                            </p:tgtEl>
                                            <p:attrNameLst>
                                              <p:attrName>ppt_x</p:attrName>
                                            </p:attrNameLst>
                                          </p:cBhvr>
                                          <p:tavLst>
                                            <p:tav tm="0">
                                              <p:val>
                                                <p:strVal val="1+#ppt_w/2"/>
                                              </p:val>
                                            </p:tav>
                                            <p:tav tm="100000">
                                              <p:val>
                                                <p:strVal val="#ppt_x"/>
                                              </p:val>
                                            </p:tav>
                                          </p:tavLst>
                                        </p:anim>
                                        <p:anim calcmode="lin" valueType="num" p14:bounceEnd="34000">
                                          <p:cBhvr additive="base">
                                            <p:cTn id="72" dur="500" fill="hold"/>
                                            <p:tgtEl>
                                              <p:spTgt spid="21"/>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14:presetBounceEnd="34000">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14:bounceEnd="34000">
                                          <p:cBhvr additive="base">
                                            <p:cTn id="75" dur="500" fill="hold"/>
                                            <p:tgtEl>
                                              <p:spTgt spid="22"/>
                                            </p:tgtEl>
                                            <p:attrNameLst>
                                              <p:attrName>ppt_x</p:attrName>
                                            </p:attrNameLst>
                                          </p:cBhvr>
                                          <p:tavLst>
                                            <p:tav tm="0">
                                              <p:val>
                                                <p:strVal val="1+#ppt_w/2"/>
                                              </p:val>
                                            </p:tav>
                                            <p:tav tm="100000">
                                              <p:val>
                                                <p:strVal val="#ppt_x"/>
                                              </p:val>
                                            </p:tav>
                                          </p:tavLst>
                                        </p:anim>
                                        <p:anim calcmode="lin" valueType="num" p14:bounceEnd="34000">
                                          <p:cBhvr additive="base">
                                            <p:cTn id="76" dur="500" fill="hold"/>
                                            <p:tgtEl>
                                              <p:spTgt spid="22"/>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14:presetBounceEnd="34000">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14:bounceEnd="34000">
                                          <p:cBhvr additive="base">
                                            <p:cTn id="79" dur="500" fill="hold"/>
                                            <p:tgtEl>
                                              <p:spTgt spid="23"/>
                                            </p:tgtEl>
                                            <p:attrNameLst>
                                              <p:attrName>ppt_x</p:attrName>
                                            </p:attrNameLst>
                                          </p:cBhvr>
                                          <p:tavLst>
                                            <p:tav tm="0">
                                              <p:val>
                                                <p:strVal val="1+#ppt_w/2"/>
                                              </p:val>
                                            </p:tav>
                                            <p:tav tm="100000">
                                              <p:val>
                                                <p:strVal val="#ppt_x"/>
                                              </p:val>
                                            </p:tav>
                                          </p:tavLst>
                                        </p:anim>
                                        <p:anim calcmode="lin" valueType="num" p14:bounceEnd="34000">
                                          <p:cBhvr additive="base">
                                            <p:cTn id="80" dur="500" fill="hold"/>
                                            <p:tgtEl>
                                              <p:spTgt spid="23"/>
                                            </p:tgtEl>
                                            <p:attrNameLst>
                                              <p:attrName>ppt_y</p:attrName>
                                            </p:attrNameLst>
                                          </p:cBhvr>
                                          <p:tavLst>
                                            <p:tav tm="0">
                                              <p:val>
                                                <p:strVal val="#ppt_y"/>
                                              </p:val>
                                            </p:tav>
                                            <p:tav tm="100000">
                                              <p:val>
                                                <p:strVal val="#ppt_y"/>
                                              </p:val>
                                            </p:tav>
                                          </p:tavLst>
                                        </p:anim>
                                      </p:childTnLst>
                                    </p:cTn>
                                  </p:par>
                                  <p:par>
                                    <p:cTn id="81" presetID="2" presetClass="entr" presetSubtype="2" fill="hold" nodeType="withEffect" p14:presetBounceEnd="34000">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14:bounceEnd="34000">
                                          <p:cBhvr additive="base">
                                            <p:cTn id="83" dur="500" fill="hold"/>
                                            <p:tgtEl>
                                              <p:spTgt spid="24"/>
                                            </p:tgtEl>
                                            <p:attrNameLst>
                                              <p:attrName>ppt_x</p:attrName>
                                            </p:attrNameLst>
                                          </p:cBhvr>
                                          <p:tavLst>
                                            <p:tav tm="0">
                                              <p:val>
                                                <p:strVal val="1+#ppt_w/2"/>
                                              </p:val>
                                            </p:tav>
                                            <p:tav tm="100000">
                                              <p:val>
                                                <p:strVal val="#ppt_x"/>
                                              </p:val>
                                            </p:tav>
                                          </p:tavLst>
                                        </p:anim>
                                        <p:anim calcmode="lin" valueType="num" p14:bounceEnd="34000">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2" fill="hold" nodeType="withEffect" p14:presetBounceEnd="34000">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14:bounceEnd="34000">
                                          <p:cBhvr additive="base">
                                            <p:cTn id="87" dur="500" fill="hold"/>
                                            <p:tgtEl>
                                              <p:spTgt spid="25"/>
                                            </p:tgtEl>
                                            <p:attrNameLst>
                                              <p:attrName>ppt_x</p:attrName>
                                            </p:attrNameLst>
                                          </p:cBhvr>
                                          <p:tavLst>
                                            <p:tav tm="0">
                                              <p:val>
                                                <p:strVal val="1+#ppt_w/2"/>
                                              </p:val>
                                            </p:tav>
                                            <p:tav tm="100000">
                                              <p:val>
                                                <p:strVal val="#ppt_x"/>
                                              </p:val>
                                            </p:tav>
                                          </p:tavLst>
                                        </p:anim>
                                        <p:anim calcmode="lin" valueType="num" p14:bounceEnd="34000">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2" fill="hold" nodeType="withEffect" p14:presetBounceEnd="34000">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14:bounceEnd="34000">
                                          <p:cBhvr additive="base">
                                            <p:cTn id="91" dur="500" fill="hold"/>
                                            <p:tgtEl>
                                              <p:spTgt spid="26"/>
                                            </p:tgtEl>
                                            <p:attrNameLst>
                                              <p:attrName>ppt_x</p:attrName>
                                            </p:attrNameLst>
                                          </p:cBhvr>
                                          <p:tavLst>
                                            <p:tav tm="0">
                                              <p:val>
                                                <p:strVal val="1+#ppt_w/2"/>
                                              </p:val>
                                            </p:tav>
                                            <p:tav tm="100000">
                                              <p:val>
                                                <p:strVal val="#ppt_x"/>
                                              </p:val>
                                            </p:tav>
                                          </p:tavLst>
                                        </p:anim>
                                        <p:anim calcmode="lin" valueType="num" p14:bounceEnd="34000">
                                          <p:cBhvr additive="base">
                                            <p:cTn id="92" dur="500" fill="hold"/>
                                            <p:tgtEl>
                                              <p:spTgt spid="26"/>
                                            </p:tgtEl>
                                            <p:attrNameLst>
                                              <p:attrName>ppt_y</p:attrName>
                                            </p:attrNameLst>
                                          </p:cBhvr>
                                          <p:tavLst>
                                            <p:tav tm="0">
                                              <p:val>
                                                <p:strVal val="#ppt_y"/>
                                              </p:val>
                                            </p:tav>
                                            <p:tav tm="100000">
                                              <p:val>
                                                <p:strVal val="#ppt_y"/>
                                              </p:val>
                                            </p:tav>
                                          </p:tavLst>
                                        </p:anim>
                                      </p:childTnLst>
                                    </p:cTn>
                                  </p:par>
                                  <p:par>
                                    <p:cTn id="93" presetID="2" presetClass="entr" presetSubtype="2" fill="hold" nodeType="withEffect" p14:presetBounceEnd="34000">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14:bounceEnd="34000">
                                          <p:cBhvr additive="base">
                                            <p:cTn id="95" dur="500" fill="hold"/>
                                            <p:tgtEl>
                                              <p:spTgt spid="27"/>
                                            </p:tgtEl>
                                            <p:attrNameLst>
                                              <p:attrName>ppt_x</p:attrName>
                                            </p:attrNameLst>
                                          </p:cBhvr>
                                          <p:tavLst>
                                            <p:tav tm="0">
                                              <p:val>
                                                <p:strVal val="1+#ppt_w/2"/>
                                              </p:val>
                                            </p:tav>
                                            <p:tav tm="100000">
                                              <p:val>
                                                <p:strVal val="#ppt_x"/>
                                              </p:val>
                                            </p:tav>
                                          </p:tavLst>
                                        </p:anim>
                                        <p:anim calcmode="lin" valueType="num" p14:bounceEnd="34000">
                                          <p:cBhvr additive="base">
                                            <p:cTn id="96" dur="500" fill="hold"/>
                                            <p:tgtEl>
                                              <p:spTgt spid="27"/>
                                            </p:tgtEl>
                                            <p:attrNameLst>
                                              <p:attrName>ppt_y</p:attrName>
                                            </p:attrNameLst>
                                          </p:cBhvr>
                                          <p:tavLst>
                                            <p:tav tm="0">
                                              <p:val>
                                                <p:strVal val="#ppt_y"/>
                                              </p:val>
                                            </p:tav>
                                            <p:tav tm="100000">
                                              <p:val>
                                                <p:strVal val="#ppt_y"/>
                                              </p:val>
                                            </p:tav>
                                          </p:tavLst>
                                        </p:anim>
                                      </p:childTnLst>
                                    </p:cTn>
                                  </p:par>
                                  <p:par>
                                    <p:cTn id="97" presetID="2" presetClass="entr" presetSubtype="2" fill="hold" nodeType="withEffect" p14:presetBounceEnd="34000">
                                      <p:stCondLst>
                                        <p:cond delay="0"/>
                                      </p:stCondLst>
                                      <p:childTnLst>
                                        <p:set>
                                          <p:cBhvr>
                                            <p:cTn id="98" dur="1" fill="hold">
                                              <p:stCondLst>
                                                <p:cond delay="0"/>
                                              </p:stCondLst>
                                            </p:cTn>
                                            <p:tgtEl>
                                              <p:spTgt spid="28"/>
                                            </p:tgtEl>
                                            <p:attrNameLst>
                                              <p:attrName>style.visibility</p:attrName>
                                            </p:attrNameLst>
                                          </p:cBhvr>
                                          <p:to>
                                            <p:strVal val="visible"/>
                                          </p:to>
                                        </p:set>
                                        <p:anim calcmode="lin" valueType="num" p14:bounceEnd="34000">
                                          <p:cBhvr additive="base">
                                            <p:cTn id="99" dur="500" fill="hold"/>
                                            <p:tgtEl>
                                              <p:spTgt spid="28"/>
                                            </p:tgtEl>
                                            <p:attrNameLst>
                                              <p:attrName>ppt_x</p:attrName>
                                            </p:attrNameLst>
                                          </p:cBhvr>
                                          <p:tavLst>
                                            <p:tav tm="0">
                                              <p:val>
                                                <p:strVal val="1+#ppt_w/2"/>
                                              </p:val>
                                            </p:tav>
                                            <p:tav tm="100000">
                                              <p:val>
                                                <p:strVal val="#ppt_x"/>
                                              </p:val>
                                            </p:tav>
                                          </p:tavLst>
                                        </p:anim>
                                        <p:anim calcmode="lin" valueType="num" p14:bounceEnd="34000">
                                          <p:cBhvr additive="base">
                                            <p:cTn id="100" dur="500" fill="hold"/>
                                            <p:tgtEl>
                                              <p:spTgt spid="28"/>
                                            </p:tgtEl>
                                            <p:attrNameLst>
                                              <p:attrName>ppt_y</p:attrName>
                                            </p:attrNameLst>
                                          </p:cBhvr>
                                          <p:tavLst>
                                            <p:tav tm="0">
                                              <p:val>
                                                <p:strVal val="#ppt_y"/>
                                              </p:val>
                                            </p:tav>
                                            <p:tav tm="100000">
                                              <p:val>
                                                <p:strVal val="#ppt_y"/>
                                              </p:val>
                                            </p:tav>
                                          </p:tavLst>
                                        </p:anim>
                                      </p:childTnLst>
                                    </p:cTn>
                                  </p:par>
                                  <p:par>
                                    <p:cTn id="101" presetID="2" presetClass="entr" presetSubtype="2" fill="hold" nodeType="withEffect" p14:presetBounceEnd="34000">
                                      <p:stCondLst>
                                        <p:cond delay="0"/>
                                      </p:stCondLst>
                                      <p:childTnLst>
                                        <p:set>
                                          <p:cBhvr>
                                            <p:cTn id="102" dur="1" fill="hold">
                                              <p:stCondLst>
                                                <p:cond delay="0"/>
                                              </p:stCondLst>
                                            </p:cTn>
                                            <p:tgtEl>
                                              <p:spTgt spid="29"/>
                                            </p:tgtEl>
                                            <p:attrNameLst>
                                              <p:attrName>style.visibility</p:attrName>
                                            </p:attrNameLst>
                                          </p:cBhvr>
                                          <p:to>
                                            <p:strVal val="visible"/>
                                          </p:to>
                                        </p:set>
                                        <p:anim calcmode="lin" valueType="num" p14:bounceEnd="34000">
                                          <p:cBhvr additive="base">
                                            <p:cTn id="103" dur="500" fill="hold"/>
                                            <p:tgtEl>
                                              <p:spTgt spid="29"/>
                                            </p:tgtEl>
                                            <p:attrNameLst>
                                              <p:attrName>ppt_x</p:attrName>
                                            </p:attrNameLst>
                                          </p:cBhvr>
                                          <p:tavLst>
                                            <p:tav tm="0">
                                              <p:val>
                                                <p:strVal val="1+#ppt_w/2"/>
                                              </p:val>
                                            </p:tav>
                                            <p:tav tm="100000">
                                              <p:val>
                                                <p:strVal val="#ppt_x"/>
                                              </p:val>
                                            </p:tav>
                                          </p:tavLst>
                                        </p:anim>
                                        <p:anim calcmode="lin" valueType="num" p14:bounceEnd="34000">
                                          <p:cBhvr additive="base">
                                            <p:cTn id="104" dur="500" fill="hold"/>
                                            <p:tgtEl>
                                              <p:spTgt spid="29"/>
                                            </p:tgtEl>
                                            <p:attrNameLst>
                                              <p:attrName>ppt_y</p:attrName>
                                            </p:attrNameLst>
                                          </p:cBhvr>
                                          <p:tavLst>
                                            <p:tav tm="0">
                                              <p:val>
                                                <p:strVal val="#ppt_y"/>
                                              </p:val>
                                            </p:tav>
                                            <p:tav tm="100000">
                                              <p:val>
                                                <p:strVal val="#ppt_y"/>
                                              </p:val>
                                            </p:tav>
                                          </p:tavLst>
                                        </p:anim>
                                      </p:childTnLst>
                                    </p:cTn>
                                  </p:par>
                                  <p:par>
                                    <p:cTn id="105" presetID="2" presetClass="entr" presetSubtype="2" fill="hold" nodeType="withEffect" p14:presetBounceEnd="34000">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14:bounceEnd="34000">
                                          <p:cBhvr additive="base">
                                            <p:cTn id="107" dur="500" fill="hold"/>
                                            <p:tgtEl>
                                              <p:spTgt spid="30"/>
                                            </p:tgtEl>
                                            <p:attrNameLst>
                                              <p:attrName>ppt_x</p:attrName>
                                            </p:attrNameLst>
                                          </p:cBhvr>
                                          <p:tavLst>
                                            <p:tav tm="0">
                                              <p:val>
                                                <p:strVal val="1+#ppt_w/2"/>
                                              </p:val>
                                            </p:tav>
                                            <p:tav tm="100000">
                                              <p:val>
                                                <p:strVal val="#ppt_x"/>
                                              </p:val>
                                            </p:tav>
                                          </p:tavLst>
                                        </p:anim>
                                        <p:anim calcmode="lin" valueType="num" p14:bounceEnd="34000">
                                          <p:cBhvr additive="base">
                                            <p:cTn id="108" dur="500" fill="hold"/>
                                            <p:tgtEl>
                                              <p:spTgt spid="30"/>
                                            </p:tgtEl>
                                            <p:attrNameLst>
                                              <p:attrName>ppt_y</p:attrName>
                                            </p:attrNameLst>
                                          </p:cBhvr>
                                          <p:tavLst>
                                            <p:tav tm="0">
                                              <p:val>
                                                <p:strVal val="#ppt_y"/>
                                              </p:val>
                                            </p:tav>
                                            <p:tav tm="100000">
                                              <p:val>
                                                <p:strVal val="#ppt_y"/>
                                              </p:val>
                                            </p:tav>
                                          </p:tavLst>
                                        </p:anim>
                                      </p:childTnLst>
                                    </p:cTn>
                                  </p:par>
                                  <p:par>
                                    <p:cTn id="109" presetID="2" presetClass="entr" presetSubtype="2" fill="hold" nodeType="withEffect" p14:presetBounceEnd="34000">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14:bounceEnd="34000">
                                          <p:cBhvr additive="base">
                                            <p:cTn id="111" dur="500" fill="hold"/>
                                            <p:tgtEl>
                                              <p:spTgt spid="31"/>
                                            </p:tgtEl>
                                            <p:attrNameLst>
                                              <p:attrName>ppt_x</p:attrName>
                                            </p:attrNameLst>
                                          </p:cBhvr>
                                          <p:tavLst>
                                            <p:tav tm="0">
                                              <p:val>
                                                <p:strVal val="1+#ppt_w/2"/>
                                              </p:val>
                                            </p:tav>
                                            <p:tav tm="100000">
                                              <p:val>
                                                <p:strVal val="#ppt_x"/>
                                              </p:val>
                                            </p:tav>
                                          </p:tavLst>
                                        </p:anim>
                                        <p:anim calcmode="lin" valueType="num" p14:bounceEnd="34000">
                                          <p:cBhvr additive="base">
                                            <p:cTn id="112" dur="500" fill="hold"/>
                                            <p:tgtEl>
                                              <p:spTgt spid="31"/>
                                            </p:tgtEl>
                                            <p:attrNameLst>
                                              <p:attrName>ppt_y</p:attrName>
                                            </p:attrNameLst>
                                          </p:cBhvr>
                                          <p:tavLst>
                                            <p:tav tm="0">
                                              <p:val>
                                                <p:strVal val="#ppt_y"/>
                                              </p:val>
                                            </p:tav>
                                            <p:tav tm="100000">
                                              <p:val>
                                                <p:strVal val="#ppt_y"/>
                                              </p:val>
                                            </p:tav>
                                          </p:tavLst>
                                        </p:anim>
                                      </p:childTnLst>
                                    </p:cTn>
                                  </p:par>
                                  <p:par>
                                    <p:cTn id="113" presetID="2" presetClass="entr" presetSubtype="2" fill="hold" nodeType="withEffect" p14:presetBounceEnd="34000">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14:bounceEnd="34000">
                                          <p:cBhvr additive="base">
                                            <p:cTn id="115" dur="500" fill="hold"/>
                                            <p:tgtEl>
                                              <p:spTgt spid="32"/>
                                            </p:tgtEl>
                                            <p:attrNameLst>
                                              <p:attrName>ppt_x</p:attrName>
                                            </p:attrNameLst>
                                          </p:cBhvr>
                                          <p:tavLst>
                                            <p:tav tm="0">
                                              <p:val>
                                                <p:strVal val="1+#ppt_w/2"/>
                                              </p:val>
                                            </p:tav>
                                            <p:tav tm="100000">
                                              <p:val>
                                                <p:strVal val="#ppt_x"/>
                                              </p:val>
                                            </p:tav>
                                          </p:tavLst>
                                        </p:anim>
                                        <p:anim calcmode="lin" valueType="num" p14:bounceEnd="34000">
                                          <p:cBhvr additive="base">
                                            <p:cTn id="116" dur="500" fill="hold"/>
                                            <p:tgtEl>
                                              <p:spTgt spid="32"/>
                                            </p:tgtEl>
                                            <p:attrNameLst>
                                              <p:attrName>ppt_y</p:attrName>
                                            </p:attrNameLst>
                                          </p:cBhvr>
                                          <p:tavLst>
                                            <p:tav tm="0">
                                              <p:val>
                                                <p:strVal val="#ppt_y"/>
                                              </p:val>
                                            </p:tav>
                                            <p:tav tm="100000">
                                              <p:val>
                                                <p:strVal val="#ppt_y"/>
                                              </p:val>
                                            </p:tav>
                                          </p:tavLst>
                                        </p:anim>
                                      </p:childTnLst>
                                    </p:cTn>
                                  </p:par>
                                  <p:par>
                                    <p:cTn id="117" presetID="2" presetClass="entr" presetSubtype="2" fill="hold" nodeType="withEffect" p14:presetBounceEnd="34000">
                                      <p:stCondLst>
                                        <p:cond delay="0"/>
                                      </p:stCondLst>
                                      <p:childTnLst>
                                        <p:set>
                                          <p:cBhvr>
                                            <p:cTn id="118" dur="1" fill="hold">
                                              <p:stCondLst>
                                                <p:cond delay="0"/>
                                              </p:stCondLst>
                                            </p:cTn>
                                            <p:tgtEl>
                                              <p:spTgt spid="33"/>
                                            </p:tgtEl>
                                            <p:attrNameLst>
                                              <p:attrName>style.visibility</p:attrName>
                                            </p:attrNameLst>
                                          </p:cBhvr>
                                          <p:to>
                                            <p:strVal val="visible"/>
                                          </p:to>
                                        </p:set>
                                        <p:anim calcmode="lin" valueType="num" p14:bounceEnd="34000">
                                          <p:cBhvr additive="base">
                                            <p:cTn id="119" dur="500" fill="hold"/>
                                            <p:tgtEl>
                                              <p:spTgt spid="33"/>
                                            </p:tgtEl>
                                            <p:attrNameLst>
                                              <p:attrName>ppt_x</p:attrName>
                                            </p:attrNameLst>
                                          </p:cBhvr>
                                          <p:tavLst>
                                            <p:tav tm="0">
                                              <p:val>
                                                <p:strVal val="1+#ppt_w/2"/>
                                              </p:val>
                                            </p:tav>
                                            <p:tav tm="100000">
                                              <p:val>
                                                <p:strVal val="#ppt_x"/>
                                              </p:val>
                                            </p:tav>
                                          </p:tavLst>
                                        </p:anim>
                                        <p:anim calcmode="lin" valueType="num" p14:bounceEnd="34000">
                                          <p:cBhvr additive="base">
                                            <p:cTn id="120" dur="500" fill="hold"/>
                                            <p:tgtEl>
                                              <p:spTgt spid="33"/>
                                            </p:tgtEl>
                                            <p:attrNameLst>
                                              <p:attrName>ppt_y</p:attrName>
                                            </p:attrNameLst>
                                          </p:cBhvr>
                                          <p:tavLst>
                                            <p:tav tm="0">
                                              <p:val>
                                                <p:strVal val="#ppt_y"/>
                                              </p:val>
                                            </p:tav>
                                            <p:tav tm="100000">
                                              <p:val>
                                                <p:strVal val="#ppt_y"/>
                                              </p:val>
                                            </p:tav>
                                          </p:tavLst>
                                        </p:anim>
                                      </p:childTnLst>
                                    </p:cTn>
                                  </p:par>
                                  <p:par>
                                    <p:cTn id="121" presetID="2" presetClass="entr" presetSubtype="2" fill="hold" nodeType="withEffect" p14:presetBounceEnd="34000">
                                      <p:stCondLst>
                                        <p:cond delay="0"/>
                                      </p:stCondLst>
                                      <p:childTnLst>
                                        <p:set>
                                          <p:cBhvr>
                                            <p:cTn id="122" dur="1" fill="hold">
                                              <p:stCondLst>
                                                <p:cond delay="0"/>
                                              </p:stCondLst>
                                            </p:cTn>
                                            <p:tgtEl>
                                              <p:spTgt spid="34"/>
                                            </p:tgtEl>
                                            <p:attrNameLst>
                                              <p:attrName>style.visibility</p:attrName>
                                            </p:attrNameLst>
                                          </p:cBhvr>
                                          <p:to>
                                            <p:strVal val="visible"/>
                                          </p:to>
                                        </p:set>
                                        <p:anim calcmode="lin" valueType="num" p14:bounceEnd="34000">
                                          <p:cBhvr additive="base">
                                            <p:cTn id="123" dur="500" fill="hold"/>
                                            <p:tgtEl>
                                              <p:spTgt spid="34"/>
                                            </p:tgtEl>
                                            <p:attrNameLst>
                                              <p:attrName>ppt_x</p:attrName>
                                            </p:attrNameLst>
                                          </p:cBhvr>
                                          <p:tavLst>
                                            <p:tav tm="0">
                                              <p:val>
                                                <p:strVal val="1+#ppt_w/2"/>
                                              </p:val>
                                            </p:tav>
                                            <p:tav tm="100000">
                                              <p:val>
                                                <p:strVal val="#ppt_x"/>
                                              </p:val>
                                            </p:tav>
                                          </p:tavLst>
                                        </p:anim>
                                        <p:anim calcmode="lin" valueType="num" p14:bounceEnd="34000">
                                          <p:cBhvr additive="base">
                                            <p:cTn id="124" dur="500" fill="hold"/>
                                            <p:tgtEl>
                                              <p:spTgt spid="34"/>
                                            </p:tgtEl>
                                            <p:attrNameLst>
                                              <p:attrName>ppt_y</p:attrName>
                                            </p:attrNameLst>
                                          </p:cBhvr>
                                          <p:tavLst>
                                            <p:tav tm="0">
                                              <p:val>
                                                <p:strVal val="#ppt_y"/>
                                              </p:val>
                                            </p:tav>
                                            <p:tav tm="100000">
                                              <p:val>
                                                <p:strVal val="#ppt_y"/>
                                              </p:val>
                                            </p:tav>
                                          </p:tavLst>
                                        </p:anim>
                                      </p:childTnLst>
                                    </p:cTn>
                                  </p:par>
                                  <p:par>
                                    <p:cTn id="125" presetID="2" presetClass="entr" presetSubtype="2" fill="hold" nodeType="withEffect" p14:presetBounceEnd="34000">
                                      <p:stCondLst>
                                        <p:cond delay="0"/>
                                      </p:stCondLst>
                                      <p:childTnLst>
                                        <p:set>
                                          <p:cBhvr>
                                            <p:cTn id="126" dur="1" fill="hold">
                                              <p:stCondLst>
                                                <p:cond delay="0"/>
                                              </p:stCondLst>
                                            </p:cTn>
                                            <p:tgtEl>
                                              <p:spTgt spid="35"/>
                                            </p:tgtEl>
                                            <p:attrNameLst>
                                              <p:attrName>style.visibility</p:attrName>
                                            </p:attrNameLst>
                                          </p:cBhvr>
                                          <p:to>
                                            <p:strVal val="visible"/>
                                          </p:to>
                                        </p:set>
                                        <p:anim calcmode="lin" valueType="num" p14:bounceEnd="34000">
                                          <p:cBhvr additive="base">
                                            <p:cTn id="127" dur="500" fill="hold"/>
                                            <p:tgtEl>
                                              <p:spTgt spid="35"/>
                                            </p:tgtEl>
                                            <p:attrNameLst>
                                              <p:attrName>ppt_x</p:attrName>
                                            </p:attrNameLst>
                                          </p:cBhvr>
                                          <p:tavLst>
                                            <p:tav tm="0">
                                              <p:val>
                                                <p:strVal val="1+#ppt_w/2"/>
                                              </p:val>
                                            </p:tav>
                                            <p:tav tm="100000">
                                              <p:val>
                                                <p:strVal val="#ppt_x"/>
                                              </p:val>
                                            </p:tav>
                                          </p:tavLst>
                                        </p:anim>
                                        <p:anim calcmode="lin" valueType="num" p14:bounceEnd="34000">
                                          <p:cBhvr additive="base">
                                            <p:cTn id="128" dur="500" fill="hold"/>
                                            <p:tgtEl>
                                              <p:spTgt spid="35"/>
                                            </p:tgtEl>
                                            <p:attrNameLst>
                                              <p:attrName>ppt_y</p:attrName>
                                            </p:attrNameLst>
                                          </p:cBhvr>
                                          <p:tavLst>
                                            <p:tav tm="0">
                                              <p:val>
                                                <p:strVal val="#ppt_y"/>
                                              </p:val>
                                            </p:tav>
                                            <p:tav tm="100000">
                                              <p:val>
                                                <p:strVal val="#ppt_y"/>
                                              </p:val>
                                            </p:tav>
                                          </p:tavLst>
                                        </p:anim>
                                      </p:childTnLst>
                                    </p:cTn>
                                  </p:par>
                                </p:childTnLst>
                              </p:cTn>
                            </p:par>
                            <p:par>
                              <p:cTn id="129" fill="hold">
                                <p:stCondLst>
                                  <p:cond delay="500"/>
                                </p:stCondLst>
                                <p:childTnLst>
                                  <p:par>
                                    <p:cTn id="130" presetID="52" presetClass="entr" presetSubtype="0" fill="hold" grpId="0" nodeType="afterEffect">
                                      <p:stCondLst>
                                        <p:cond delay="0"/>
                                      </p:stCondLst>
                                      <p:iterate type="lt">
                                        <p:tmPct val="10000"/>
                                      </p:iterate>
                                      <p:childTnLst>
                                        <p:set>
                                          <p:cBhvr>
                                            <p:cTn id="131" dur="1" fill="hold">
                                              <p:stCondLst>
                                                <p:cond delay="0"/>
                                              </p:stCondLst>
                                            </p:cTn>
                                            <p:tgtEl>
                                              <p:spTgt spid="4"/>
                                            </p:tgtEl>
                                            <p:attrNameLst>
                                              <p:attrName>style.visibility</p:attrName>
                                            </p:attrNameLst>
                                          </p:cBhvr>
                                          <p:to>
                                            <p:strVal val="visible"/>
                                          </p:to>
                                        </p:set>
                                        <p:animScale>
                                          <p:cBhvr>
                                            <p:cTn id="132"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3" dur="1000" decel="50000" fill="hold">
                                              <p:stCondLst>
                                                <p:cond delay="0"/>
                                              </p:stCondLst>
                                            </p:cTn>
                                            <p:tgtEl>
                                              <p:spTgt spid="4"/>
                                            </p:tgtEl>
                                            <p:attrNameLst>
                                              <p:attrName>ppt_x</p:attrName>
                                              <p:attrName>ppt_y</p:attrName>
                                            </p:attrNameLst>
                                          </p:cBhvr>
                                        </p:animMotion>
                                        <p:animEffect transition="in" filter="fade">
                                          <p:cBhvr>
                                            <p:cTn id="13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1+#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1+#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1+#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1+#ppt_w/2"/>
                                              </p:val>
                                            </p:tav>
                                            <p:tav tm="100000">
                                              <p:val>
                                                <p:strVal val="#ppt_x"/>
                                              </p:val>
                                            </p:tav>
                                          </p:tavLst>
                                        </p:anim>
                                        <p:anim calcmode="lin" valueType="num">
                                          <p:cBhvr additive="base">
                                            <p:cTn id="48" dur="500" fill="hold"/>
                                            <p:tgtEl>
                                              <p:spTgt spid="15"/>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1+#ppt_w/2"/>
                                              </p:val>
                                            </p:tav>
                                            <p:tav tm="100000">
                                              <p:val>
                                                <p:strVal val="#ppt_x"/>
                                              </p:val>
                                            </p:tav>
                                          </p:tavLst>
                                        </p:anim>
                                        <p:anim calcmode="lin" valueType="num">
                                          <p:cBhvr additive="base">
                                            <p:cTn id="56" dur="500" fill="hold"/>
                                            <p:tgtEl>
                                              <p:spTgt spid="17"/>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1+#ppt_w/2"/>
                                              </p:val>
                                            </p:tav>
                                            <p:tav tm="100000">
                                              <p:val>
                                                <p:strVal val="#ppt_x"/>
                                              </p:val>
                                            </p:tav>
                                          </p:tavLst>
                                        </p:anim>
                                        <p:anim calcmode="lin" valueType="num">
                                          <p:cBhvr additive="base">
                                            <p:cTn id="60" dur="500" fill="hold"/>
                                            <p:tgtEl>
                                              <p:spTgt spid="18"/>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1+#ppt_w/2"/>
                                              </p:val>
                                            </p:tav>
                                            <p:tav tm="100000">
                                              <p:val>
                                                <p:strVal val="#ppt_x"/>
                                              </p:val>
                                            </p:tav>
                                          </p:tavLst>
                                        </p:anim>
                                        <p:anim calcmode="lin" valueType="num">
                                          <p:cBhvr additive="base">
                                            <p:cTn id="64" dur="500" fill="hold"/>
                                            <p:tgtEl>
                                              <p:spTgt spid="19"/>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1+#ppt_w/2"/>
                                              </p:val>
                                            </p:tav>
                                            <p:tav tm="100000">
                                              <p:val>
                                                <p:strVal val="#ppt_x"/>
                                              </p:val>
                                            </p:tav>
                                          </p:tavLst>
                                        </p:anim>
                                        <p:anim calcmode="lin" valueType="num">
                                          <p:cBhvr additive="base">
                                            <p:cTn id="68" dur="500" fill="hold"/>
                                            <p:tgtEl>
                                              <p:spTgt spid="20"/>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1+#ppt_w/2"/>
                                              </p:val>
                                            </p:tav>
                                            <p:tav tm="100000">
                                              <p:val>
                                                <p:strVal val="#ppt_x"/>
                                              </p:val>
                                            </p:tav>
                                          </p:tavLst>
                                        </p:anim>
                                        <p:anim calcmode="lin" valueType="num">
                                          <p:cBhvr additive="base">
                                            <p:cTn id="76" dur="500" fill="hold"/>
                                            <p:tgtEl>
                                              <p:spTgt spid="22"/>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1+#ppt_w/2"/>
                                              </p:val>
                                            </p:tav>
                                            <p:tav tm="100000">
                                              <p:val>
                                                <p:strVal val="#ppt_x"/>
                                              </p:val>
                                            </p:tav>
                                          </p:tavLst>
                                        </p:anim>
                                        <p:anim calcmode="lin" valueType="num">
                                          <p:cBhvr additive="base">
                                            <p:cTn id="80" dur="500" fill="hold"/>
                                            <p:tgtEl>
                                              <p:spTgt spid="23"/>
                                            </p:tgtEl>
                                            <p:attrNameLst>
                                              <p:attrName>ppt_y</p:attrName>
                                            </p:attrNameLst>
                                          </p:cBhvr>
                                          <p:tavLst>
                                            <p:tav tm="0">
                                              <p:val>
                                                <p:strVal val="#ppt_y"/>
                                              </p:val>
                                            </p:tav>
                                            <p:tav tm="100000">
                                              <p:val>
                                                <p:strVal val="#ppt_y"/>
                                              </p:val>
                                            </p:tav>
                                          </p:tavLst>
                                        </p:anim>
                                      </p:childTnLst>
                                    </p:cTn>
                                  </p:par>
                                  <p:par>
                                    <p:cTn id="81" presetID="2" presetClass="entr" presetSubtype="2" fill="hold" nodeType="with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1+#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2" fill="hold"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1+#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2" fill="hold" nodeType="with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500" fill="hold"/>
                                            <p:tgtEl>
                                              <p:spTgt spid="26"/>
                                            </p:tgtEl>
                                            <p:attrNameLst>
                                              <p:attrName>ppt_x</p:attrName>
                                            </p:attrNameLst>
                                          </p:cBhvr>
                                          <p:tavLst>
                                            <p:tav tm="0">
                                              <p:val>
                                                <p:strVal val="1+#ppt_w/2"/>
                                              </p:val>
                                            </p:tav>
                                            <p:tav tm="100000">
                                              <p:val>
                                                <p:strVal val="#ppt_x"/>
                                              </p:val>
                                            </p:tav>
                                          </p:tavLst>
                                        </p:anim>
                                        <p:anim calcmode="lin" valueType="num">
                                          <p:cBhvr additive="base">
                                            <p:cTn id="92" dur="500" fill="hold"/>
                                            <p:tgtEl>
                                              <p:spTgt spid="26"/>
                                            </p:tgtEl>
                                            <p:attrNameLst>
                                              <p:attrName>ppt_y</p:attrName>
                                            </p:attrNameLst>
                                          </p:cBhvr>
                                          <p:tavLst>
                                            <p:tav tm="0">
                                              <p:val>
                                                <p:strVal val="#ppt_y"/>
                                              </p:val>
                                            </p:tav>
                                            <p:tav tm="100000">
                                              <p:val>
                                                <p:strVal val="#ppt_y"/>
                                              </p:val>
                                            </p:tav>
                                          </p:tavLst>
                                        </p:anim>
                                      </p:childTnLst>
                                    </p:cTn>
                                  </p:par>
                                  <p:par>
                                    <p:cTn id="93" presetID="2" presetClass="entr" presetSubtype="2" fill="hold"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additive="base">
                                            <p:cTn id="95" dur="500" fill="hold"/>
                                            <p:tgtEl>
                                              <p:spTgt spid="27"/>
                                            </p:tgtEl>
                                            <p:attrNameLst>
                                              <p:attrName>ppt_x</p:attrName>
                                            </p:attrNameLst>
                                          </p:cBhvr>
                                          <p:tavLst>
                                            <p:tav tm="0">
                                              <p:val>
                                                <p:strVal val="1+#ppt_w/2"/>
                                              </p:val>
                                            </p:tav>
                                            <p:tav tm="100000">
                                              <p:val>
                                                <p:strVal val="#ppt_x"/>
                                              </p:val>
                                            </p:tav>
                                          </p:tavLst>
                                        </p:anim>
                                        <p:anim calcmode="lin" valueType="num">
                                          <p:cBhvr additive="base">
                                            <p:cTn id="96" dur="500" fill="hold"/>
                                            <p:tgtEl>
                                              <p:spTgt spid="27"/>
                                            </p:tgtEl>
                                            <p:attrNameLst>
                                              <p:attrName>ppt_y</p:attrName>
                                            </p:attrNameLst>
                                          </p:cBhvr>
                                          <p:tavLst>
                                            <p:tav tm="0">
                                              <p:val>
                                                <p:strVal val="#ppt_y"/>
                                              </p:val>
                                            </p:tav>
                                            <p:tav tm="100000">
                                              <p:val>
                                                <p:strVal val="#ppt_y"/>
                                              </p:val>
                                            </p:tav>
                                          </p:tavLst>
                                        </p:anim>
                                      </p:childTnLst>
                                    </p:cTn>
                                  </p:par>
                                  <p:par>
                                    <p:cTn id="97" presetID="2" presetClass="entr" presetSubtype="2" fill="hold" nodeType="withEffect">
                                      <p:stCondLst>
                                        <p:cond delay="0"/>
                                      </p:stCondLst>
                                      <p:childTnLst>
                                        <p:set>
                                          <p:cBhvr>
                                            <p:cTn id="98" dur="1" fill="hold">
                                              <p:stCondLst>
                                                <p:cond delay="0"/>
                                              </p:stCondLst>
                                            </p:cTn>
                                            <p:tgtEl>
                                              <p:spTgt spid="28"/>
                                            </p:tgtEl>
                                            <p:attrNameLst>
                                              <p:attrName>style.visibility</p:attrName>
                                            </p:attrNameLst>
                                          </p:cBhvr>
                                          <p:to>
                                            <p:strVal val="visible"/>
                                          </p:to>
                                        </p:set>
                                        <p:anim calcmode="lin" valueType="num">
                                          <p:cBhvr additive="base">
                                            <p:cTn id="99" dur="500" fill="hold"/>
                                            <p:tgtEl>
                                              <p:spTgt spid="28"/>
                                            </p:tgtEl>
                                            <p:attrNameLst>
                                              <p:attrName>ppt_x</p:attrName>
                                            </p:attrNameLst>
                                          </p:cBhvr>
                                          <p:tavLst>
                                            <p:tav tm="0">
                                              <p:val>
                                                <p:strVal val="1+#ppt_w/2"/>
                                              </p:val>
                                            </p:tav>
                                            <p:tav tm="100000">
                                              <p:val>
                                                <p:strVal val="#ppt_x"/>
                                              </p:val>
                                            </p:tav>
                                          </p:tavLst>
                                        </p:anim>
                                        <p:anim calcmode="lin" valueType="num">
                                          <p:cBhvr additive="base">
                                            <p:cTn id="100" dur="500" fill="hold"/>
                                            <p:tgtEl>
                                              <p:spTgt spid="28"/>
                                            </p:tgtEl>
                                            <p:attrNameLst>
                                              <p:attrName>ppt_y</p:attrName>
                                            </p:attrNameLst>
                                          </p:cBhvr>
                                          <p:tavLst>
                                            <p:tav tm="0">
                                              <p:val>
                                                <p:strVal val="#ppt_y"/>
                                              </p:val>
                                            </p:tav>
                                            <p:tav tm="100000">
                                              <p:val>
                                                <p:strVal val="#ppt_y"/>
                                              </p:val>
                                            </p:tav>
                                          </p:tavLst>
                                        </p:anim>
                                      </p:childTnLst>
                                    </p:cTn>
                                  </p:par>
                                  <p:par>
                                    <p:cTn id="101" presetID="2" presetClass="entr" presetSubtype="2" fill="hold" nodeType="withEffect">
                                      <p:stCondLst>
                                        <p:cond delay="0"/>
                                      </p:stCondLst>
                                      <p:childTnLst>
                                        <p:set>
                                          <p:cBhvr>
                                            <p:cTn id="102" dur="1" fill="hold">
                                              <p:stCondLst>
                                                <p:cond delay="0"/>
                                              </p:stCondLst>
                                            </p:cTn>
                                            <p:tgtEl>
                                              <p:spTgt spid="29"/>
                                            </p:tgtEl>
                                            <p:attrNameLst>
                                              <p:attrName>style.visibility</p:attrName>
                                            </p:attrNameLst>
                                          </p:cBhvr>
                                          <p:to>
                                            <p:strVal val="visible"/>
                                          </p:to>
                                        </p:set>
                                        <p:anim calcmode="lin" valueType="num">
                                          <p:cBhvr additive="base">
                                            <p:cTn id="103" dur="500" fill="hold"/>
                                            <p:tgtEl>
                                              <p:spTgt spid="29"/>
                                            </p:tgtEl>
                                            <p:attrNameLst>
                                              <p:attrName>ppt_x</p:attrName>
                                            </p:attrNameLst>
                                          </p:cBhvr>
                                          <p:tavLst>
                                            <p:tav tm="0">
                                              <p:val>
                                                <p:strVal val="1+#ppt_w/2"/>
                                              </p:val>
                                            </p:tav>
                                            <p:tav tm="100000">
                                              <p:val>
                                                <p:strVal val="#ppt_x"/>
                                              </p:val>
                                            </p:tav>
                                          </p:tavLst>
                                        </p:anim>
                                        <p:anim calcmode="lin" valueType="num">
                                          <p:cBhvr additive="base">
                                            <p:cTn id="104" dur="500" fill="hold"/>
                                            <p:tgtEl>
                                              <p:spTgt spid="29"/>
                                            </p:tgtEl>
                                            <p:attrNameLst>
                                              <p:attrName>ppt_y</p:attrName>
                                            </p:attrNameLst>
                                          </p:cBhvr>
                                          <p:tavLst>
                                            <p:tav tm="0">
                                              <p:val>
                                                <p:strVal val="#ppt_y"/>
                                              </p:val>
                                            </p:tav>
                                            <p:tav tm="100000">
                                              <p:val>
                                                <p:strVal val="#ppt_y"/>
                                              </p:val>
                                            </p:tav>
                                          </p:tavLst>
                                        </p:anim>
                                      </p:childTnLst>
                                    </p:cTn>
                                  </p:par>
                                  <p:par>
                                    <p:cTn id="105" presetID="2" presetClass="entr" presetSubtype="2" fill="hold" nodeType="with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additive="base">
                                            <p:cTn id="107" dur="500" fill="hold"/>
                                            <p:tgtEl>
                                              <p:spTgt spid="30"/>
                                            </p:tgtEl>
                                            <p:attrNameLst>
                                              <p:attrName>ppt_x</p:attrName>
                                            </p:attrNameLst>
                                          </p:cBhvr>
                                          <p:tavLst>
                                            <p:tav tm="0">
                                              <p:val>
                                                <p:strVal val="1+#ppt_w/2"/>
                                              </p:val>
                                            </p:tav>
                                            <p:tav tm="100000">
                                              <p:val>
                                                <p:strVal val="#ppt_x"/>
                                              </p:val>
                                            </p:tav>
                                          </p:tavLst>
                                        </p:anim>
                                        <p:anim calcmode="lin" valueType="num">
                                          <p:cBhvr additive="base">
                                            <p:cTn id="108" dur="500" fill="hold"/>
                                            <p:tgtEl>
                                              <p:spTgt spid="30"/>
                                            </p:tgtEl>
                                            <p:attrNameLst>
                                              <p:attrName>ppt_y</p:attrName>
                                            </p:attrNameLst>
                                          </p:cBhvr>
                                          <p:tavLst>
                                            <p:tav tm="0">
                                              <p:val>
                                                <p:strVal val="#ppt_y"/>
                                              </p:val>
                                            </p:tav>
                                            <p:tav tm="100000">
                                              <p:val>
                                                <p:strVal val="#ppt_y"/>
                                              </p:val>
                                            </p:tav>
                                          </p:tavLst>
                                        </p:anim>
                                      </p:childTnLst>
                                    </p:cTn>
                                  </p:par>
                                  <p:par>
                                    <p:cTn id="109" presetID="2" presetClass="entr" presetSubtype="2" fill="hold" nodeType="with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additive="base">
                                            <p:cTn id="111" dur="500" fill="hold"/>
                                            <p:tgtEl>
                                              <p:spTgt spid="31"/>
                                            </p:tgtEl>
                                            <p:attrNameLst>
                                              <p:attrName>ppt_x</p:attrName>
                                            </p:attrNameLst>
                                          </p:cBhvr>
                                          <p:tavLst>
                                            <p:tav tm="0">
                                              <p:val>
                                                <p:strVal val="1+#ppt_w/2"/>
                                              </p:val>
                                            </p:tav>
                                            <p:tav tm="100000">
                                              <p:val>
                                                <p:strVal val="#ppt_x"/>
                                              </p:val>
                                            </p:tav>
                                          </p:tavLst>
                                        </p:anim>
                                        <p:anim calcmode="lin" valueType="num">
                                          <p:cBhvr additive="base">
                                            <p:cTn id="112" dur="500" fill="hold"/>
                                            <p:tgtEl>
                                              <p:spTgt spid="31"/>
                                            </p:tgtEl>
                                            <p:attrNameLst>
                                              <p:attrName>ppt_y</p:attrName>
                                            </p:attrNameLst>
                                          </p:cBhvr>
                                          <p:tavLst>
                                            <p:tav tm="0">
                                              <p:val>
                                                <p:strVal val="#ppt_y"/>
                                              </p:val>
                                            </p:tav>
                                            <p:tav tm="100000">
                                              <p:val>
                                                <p:strVal val="#ppt_y"/>
                                              </p:val>
                                            </p:tav>
                                          </p:tavLst>
                                        </p:anim>
                                      </p:childTnLst>
                                    </p:cTn>
                                  </p:par>
                                  <p:par>
                                    <p:cTn id="113" presetID="2" presetClass="entr" presetSubtype="2"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additive="base">
                                            <p:cTn id="115" dur="500" fill="hold"/>
                                            <p:tgtEl>
                                              <p:spTgt spid="32"/>
                                            </p:tgtEl>
                                            <p:attrNameLst>
                                              <p:attrName>ppt_x</p:attrName>
                                            </p:attrNameLst>
                                          </p:cBhvr>
                                          <p:tavLst>
                                            <p:tav tm="0">
                                              <p:val>
                                                <p:strVal val="1+#ppt_w/2"/>
                                              </p:val>
                                            </p:tav>
                                            <p:tav tm="100000">
                                              <p:val>
                                                <p:strVal val="#ppt_x"/>
                                              </p:val>
                                            </p:tav>
                                          </p:tavLst>
                                        </p:anim>
                                        <p:anim calcmode="lin" valueType="num">
                                          <p:cBhvr additive="base">
                                            <p:cTn id="116" dur="500" fill="hold"/>
                                            <p:tgtEl>
                                              <p:spTgt spid="32"/>
                                            </p:tgtEl>
                                            <p:attrNameLst>
                                              <p:attrName>ppt_y</p:attrName>
                                            </p:attrNameLst>
                                          </p:cBhvr>
                                          <p:tavLst>
                                            <p:tav tm="0">
                                              <p:val>
                                                <p:strVal val="#ppt_y"/>
                                              </p:val>
                                            </p:tav>
                                            <p:tav tm="100000">
                                              <p:val>
                                                <p:strVal val="#ppt_y"/>
                                              </p:val>
                                            </p:tav>
                                          </p:tavLst>
                                        </p:anim>
                                      </p:childTnLst>
                                    </p:cTn>
                                  </p:par>
                                  <p:par>
                                    <p:cTn id="117" presetID="2" presetClass="entr" presetSubtype="2" fill="hold" nodeType="withEffect">
                                      <p:stCondLst>
                                        <p:cond delay="0"/>
                                      </p:stCondLst>
                                      <p:childTnLst>
                                        <p:set>
                                          <p:cBhvr>
                                            <p:cTn id="118" dur="1" fill="hold">
                                              <p:stCondLst>
                                                <p:cond delay="0"/>
                                              </p:stCondLst>
                                            </p:cTn>
                                            <p:tgtEl>
                                              <p:spTgt spid="33"/>
                                            </p:tgtEl>
                                            <p:attrNameLst>
                                              <p:attrName>style.visibility</p:attrName>
                                            </p:attrNameLst>
                                          </p:cBhvr>
                                          <p:to>
                                            <p:strVal val="visible"/>
                                          </p:to>
                                        </p:set>
                                        <p:anim calcmode="lin" valueType="num">
                                          <p:cBhvr additive="base">
                                            <p:cTn id="119" dur="500" fill="hold"/>
                                            <p:tgtEl>
                                              <p:spTgt spid="33"/>
                                            </p:tgtEl>
                                            <p:attrNameLst>
                                              <p:attrName>ppt_x</p:attrName>
                                            </p:attrNameLst>
                                          </p:cBhvr>
                                          <p:tavLst>
                                            <p:tav tm="0">
                                              <p:val>
                                                <p:strVal val="1+#ppt_w/2"/>
                                              </p:val>
                                            </p:tav>
                                            <p:tav tm="100000">
                                              <p:val>
                                                <p:strVal val="#ppt_x"/>
                                              </p:val>
                                            </p:tav>
                                          </p:tavLst>
                                        </p:anim>
                                        <p:anim calcmode="lin" valueType="num">
                                          <p:cBhvr additive="base">
                                            <p:cTn id="120" dur="500" fill="hold"/>
                                            <p:tgtEl>
                                              <p:spTgt spid="33"/>
                                            </p:tgtEl>
                                            <p:attrNameLst>
                                              <p:attrName>ppt_y</p:attrName>
                                            </p:attrNameLst>
                                          </p:cBhvr>
                                          <p:tavLst>
                                            <p:tav tm="0">
                                              <p:val>
                                                <p:strVal val="#ppt_y"/>
                                              </p:val>
                                            </p:tav>
                                            <p:tav tm="100000">
                                              <p:val>
                                                <p:strVal val="#ppt_y"/>
                                              </p:val>
                                            </p:tav>
                                          </p:tavLst>
                                        </p:anim>
                                      </p:childTnLst>
                                    </p:cTn>
                                  </p:par>
                                  <p:par>
                                    <p:cTn id="121" presetID="2" presetClass="entr" presetSubtype="2" fill="hold" nodeType="withEffect">
                                      <p:stCondLst>
                                        <p:cond delay="0"/>
                                      </p:stCondLst>
                                      <p:childTnLst>
                                        <p:set>
                                          <p:cBhvr>
                                            <p:cTn id="122" dur="1" fill="hold">
                                              <p:stCondLst>
                                                <p:cond delay="0"/>
                                              </p:stCondLst>
                                            </p:cTn>
                                            <p:tgtEl>
                                              <p:spTgt spid="34"/>
                                            </p:tgtEl>
                                            <p:attrNameLst>
                                              <p:attrName>style.visibility</p:attrName>
                                            </p:attrNameLst>
                                          </p:cBhvr>
                                          <p:to>
                                            <p:strVal val="visible"/>
                                          </p:to>
                                        </p:set>
                                        <p:anim calcmode="lin" valueType="num">
                                          <p:cBhvr additive="base">
                                            <p:cTn id="123" dur="500" fill="hold"/>
                                            <p:tgtEl>
                                              <p:spTgt spid="34"/>
                                            </p:tgtEl>
                                            <p:attrNameLst>
                                              <p:attrName>ppt_x</p:attrName>
                                            </p:attrNameLst>
                                          </p:cBhvr>
                                          <p:tavLst>
                                            <p:tav tm="0">
                                              <p:val>
                                                <p:strVal val="1+#ppt_w/2"/>
                                              </p:val>
                                            </p:tav>
                                            <p:tav tm="100000">
                                              <p:val>
                                                <p:strVal val="#ppt_x"/>
                                              </p:val>
                                            </p:tav>
                                          </p:tavLst>
                                        </p:anim>
                                        <p:anim calcmode="lin" valueType="num">
                                          <p:cBhvr additive="base">
                                            <p:cTn id="124" dur="500" fill="hold"/>
                                            <p:tgtEl>
                                              <p:spTgt spid="34"/>
                                            </p:tgtEl>
                                            <p:attrNameLst>
                                              <p:attrName>ppt_y</p:attrName>
                                            </p:attrNameLst>
                                          </p:cBhvr>
                                          <p:tavLst>
                                            <p:tav tm="0">
                                              <p:val>
                                                <p:strVal val="#ppt_y"/>
                                              </p:val>
                                            </p:tav>
                                            <p:tav tm="100000">
                                              <p:val>
                                                <p:strVal val="#ppt_y"/>
                                              </p:val>
                                            </p:tav>
                                          </p:tavLst>
                                        </p:anim>
                                      </p:childTnLst>
                                    </p:cTn>
                                  </p:par>
                                  <p:par>
                                    <p:cTn id="125" presetID="2" presetClass="entr" presetSubtype="2" fill="hold" nodeType="withEffect">
                                      <p:stCondLst>
                                        <p:cond delay="0"/>
                                      </p:stCondLst>
                                      <p:childTnLst>
                                        <p:set>
                                          <p:cBhvr>
                                            <p:cTn id="126" dur="1" fill="hold">
                                              <p:stCondLst>
                                                <p:cond delay="0"/>
                                              </p:stCondLst>
                                            </p:cTn>
                                            <p:tgtEl>
                                              <p:spTgt spid="35"/>
                                            </p:tgtEl>
                                            <p:attrNameLst>
                                              <p:attrName>style.visibility</p:attrName>
                                            </p:attrNameLst>
                                          </p:cBhvr>
                                          <p:to>
                                            <p:strVal val="visible"/>
                                          </p:to>
                                        </p:set>
                                        <p:anim calcmode="lin" valueType="num">
                                          <p:cBhvr additive="base">
                                            <p:cTn id="127" dur="500" fill="hold"/>
                                            <p:tgtEl>
                                              <p:spTgt spid="35"/>
                                            </p:tgtEl>
                                            <p:attrNameLst>
                                              <p:attrName>ppt_x</p:attrName>
                                            </p:attrNameLst>
                                          </p:cBhvr>
                                          <p:tavLst>
                                            <p:tav tm="0">
                                              <p:val>
                                                <p:strVal val="1+#ppt_w/2"/>
                                              </p:val>
                                            </p:tav>
                                            <p:tav tm="100000">
                                              <p:val>
                                                <p:strVal val="#ppt_x"/>
                                              </p:val>
                                            </p:tav>
                                          </p:tavLst>
                                        </p:anim>
                                        <p:anim calcmode="lin" valueType="num">
                                          <p:cBhvr additive="base">
                                            <p:cTn id="128" dur="500" fill="hold"/>
                                            <p:tgtEl>
                                              <p:spTgt spid="35"/>
                                            </p:tgtEl>
                                            <p:attrNameLst>
                                              <p:attrName>ppt_y</p:attrName>
                                            </p:attrNameLst>
                                          </p:cBhvr>
                                          <p:tavLst>
                                            <p:tav tm="0">
                                              <p:val>
                                                <p:strVal val="#ppt_y"/>
                                              </p:val>
                                            </p:tav>
                                            <p:tav tm="100000">
                                              <p:val>
                                                <p:strVal val="#ppt_y"/>
                                              </p:val>
                                            </p:tav>
                                          </p:tavLst>
                                        </p:anim>
                                      </p:childTnLst>
                                    </p:cTn>
                                  </p:par>
                                </p:childTnLst>
                              </p:cTn>
                            </p:par>
                            <p:par>
                              <p:cTn id="129" fill="hold">
                                <p:stCondLst>
                                  <p:cond delay="500"/>
                                </p:stCondLst>
                                <p:childTnLst>
                                  <p:par>
                                    <p:cTn id="130" presetID="52" presetClass="entr" presetSubtype="0" fill="hold" grpId="0" nodeType="afterEffect">
                                      <p:stCondLst>
                                        <p:cond delay="0"/>
                                      </p:stCondLst>
                                      <p:iterate type="lt">
                                        <p:tmPct val="10000"/>
                                      </p:iterate>
                                      <p:childTnLst>
                                        <p:set>
                                          <p:cBhvr>
                                            <p:cTn id="131" dur="1" fill="hold">
                                              <p:stCondLst>
                                                <p:cond delay="0"/>
                                              </p:stCondLst>
                                            </p:cTn>
                                            <p:tgtEl>
                                              <p:spTgt spid="4"/>
                                            </p:tgtEl>
                                            <p:attrNameLst>
                                              <p:attrName>style.visibility</p:attrName>
                                            </p:attrNameLst>
                                          </p:cBhvr>
                                          <p:to>
                                            <p:strVal val="visible"/>
                                          </p:to>
                                        </p:set>
                                        <p:animScale>
                                          <p:cBhvr>
                                            <p:cTn id="132"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3" dur="1000" decel="50000" fill="hold">
                                              <p:stCondLst>
                                                <p:cond delay="0"/>
                                              </p:stCondLst>
                                            </p:cTn>
                                            <p:tgtEl>
                                              <p:spTgt spid="4"/>
                                            </p:tgtEl>
                                            <p:attrNameLst>
                                              <p:attrName>ppt_x</p:attrName>
                                              <p:attrName>ppt_y</p:attrName>
                                            </p:attrNameLst>
                                          </p:cBhvr>
                                        </p:animMotion>
                                        <p:animEffect transition="in" filter="fade">
                                          <p:cBhvr>
                                            <p:cTn id="13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9218" y="1476399"/>
            <a:ext cx="10885192" cy="4616648"/>
          </a:xfrm>
          <a:prstGeom prst="rect">
            <a:avLst/>
          </a:prstGeom>
        </p:spPr>
        <p:txBody>
          <a:bodyPr wrap="square">
            <a:spAutoFit/>
          </a:bodyPr>
          <a:lstStyle/>
          <a:p>
            <a:pPr algn="just" defTabSz="913919">
              <a:lnSpc>
                <a:spcPct val="150000"/>
              </a:lnSpc>
              <a:defRPr/>
            </a:pPr>
            <a:r>
              <a:rPr lang="en-US" altLang="zh-CN" sz="2800" dirty="0" smtClean="0">
                <a:solidFill>
                  <a:srgbClr val="000000">
                    <a:lumMod val="85000"/>
                    <a:lumOff val="15000"/>
                  </a:srgbClr>
                </a:solidFill>
                <a:latin typeface="Arial"/>
                <a:ea typeface="微软雅黑"/>
              </a:rPr>
              <a:t>       </a:t>
            </a:r>
            <a:r>
              <a:rPr lang="en-US" altLang="zh-CN" sz="2800" dirty="0">
                <a:solidFill>
                  <a:srgbClr val="002060"/>
                </a:solidFill>
                <a:latin typeface="华文行楷" panose="02010800040101010101" pitchFamily="2" charset="-122"/>
                <a:ea typeface="华文行楷" panose="02010800040101010101" pitchFamily="2" charset="-122"/>
              </a:rPr>
              <a:t>2018</a:t>
            </a:r>
            <a:r>
              <a:rPr lang="zh-CN" altLang="en-US" sz="2800" dirty="0">
                <a:solidFill>
                  <a:srgbClr val="002060"/>
                </a:solidFill>
                <a:latin typeface="华文行楷" panose="02010800040101010101" pitchFamily="2" charset="-122"/>
                <a:ea typeface="华文行楷" panose="02010800040101010101" pitchFamily="2" charset="-122"/>
              </a:rPr>
              <a:t>年教育部发布的</a:t>
            </a:r>
            <a:r>
              <a:rPr lang="en-US" altLang="zh-CN" sz="2800" dirty="0" smtClean="0">
                <a:solidFill>
                  <a:srgbClr val="002060"/>
                </a:solidFill>
                <a:latin typeface="华文行楷" panose="02010800040101010101" pitchFamily="2" charset="-122"/>
                <a:ea typeface="华文行楷" panose="02010800040101010101" pitchFamily="2" charset="-122"/>
              </a:rPr>
              <a:t>《</a:t>
            </a:r>
            <a:r>
              <a:rPr lang="zh-CN" altLang="en-US" sz="2800" dirty="0" smtClean="0">
                <a:solidFill>
                  <a:srgbClr val="002060"/>
                </a:solidFill>
                <a:latin typeface="华文行楷" panose="02010800040101010101" pitchFamily="2" charset="-122"/>
                <a:ea typeface="华文行楷" panose="02010800040101010101" pitchFamily="2" charset="-122"/>
              </a:rPr>
              <a:t>教育部</a:t>
            </a:r>
            <a:r>
              <a:rPr lang="zh-CN" altLang="en-US" sz="2800" dirty="0">
                <a:solidFill>
                  <a:srgbClr val="002060"/>
                </a:solidFill>
                <a:latin typeface="华文行楷" panose="02010800040101010101" pitchFamily="2" charset="-122"/>
                <a:ea typeface="华文行楷" panose="02010800040101010101" pitchFamily="2" charset="-122"/>
              </a:rPr>
              <a:t>关于加快建设高水平本科教育全面提高人才培养能力的意见</a:t>
            </a:r>
            <a:r>
              <a:rPr lang="en-US" altLang="zh-CN" sz="2800" dirty="0" smtClean="0">
                <a:solidFill>
                  <a:srgbClr val="002060"/>
                </a:solidFill>
                <a:latin typeface="华文行楷" panose="02010800040101010101" pitchFamily="2" charset="-122"/>
                <a:ea typeface="华文行楷" panose="02010800040101010101" pitchFamily="2" charset="-122"/>
              </a:rPr>
              <a:t>》</a:t>
            </a:r>
            <a:r>
              <a:rPr lang="zh-CN" altLang="en-US" sz="2800" dirty="0" smtClean="0">
                <a:solidFill>
                  <a:srgbClr val="002060"/>
                </a:solidFill>
                <a:latin typeface="华文行楷" panose="02010800040101010101" pitchFamily="2" charset="-122"/>
                <a:ea typeface="华文行楷" panose="02010800040101010101" pitchFamily="2" charset="-122"/>
              </a:rPr>
              <a:t>；</a:t>
            </a:r>
            <a:endParaRPr lang="en-US" altLang="zh-CN" sz="2800" dirty="0" smtClean="0">
              <a:solidFill>
                <a:srgbClr val="002060"/>
              </a:solidFill>
              <a:latin typeface="华文行楷" panose="02010800040101010101" pitchFamily="2" charset="-122"/>
              <a:ea typeface="华文行楷" panose="02010800040101010101" pitchFamily="2" charset="-122"/>
            </a:endParaRPr>
          </a:p>
          <a:p>
            <a:pPr algn="just" defTabSz="913919">
              <a:lnSpc>
                <a:spcPct val="150000"/>
              </a:lnSpc>
              <a:defRPr/>
            </a:pPr>
            <a:r>
              <a:rPr lang="en-US" altLang="zh-CN" sz="2800" dirty="0">
                <a:solidFill>
                  <a:srgbClr val="002060"/>
                </a:solidFill>
                <a:latin typeface="华文行楷" panose="02010800040101010101" pitchFamily="2" charset="-122"/>
                <a:ea typeface="华文行楷" panose="02010800040101010101" pitchFamily="2" charset="-122"/>
              </a:rPr>
              <a:t> </a:t>
            </a:r>
            <a:r>
              <a:rPr lang="en-US" altLang="zh-CN" sz="2800" dirty="0" smtClean="0">
                <a:solidFill>
                  <a:srgbClr val="002060"/>
                </a:solidFill>
                <a:latin typeface="华文行楷" panose="02010800040101010101" pitchFamily="2" charset="-122"/>
                <a:ea typeface="华文行楷" panose="02010800040101010101" pitchFamily="2" charset="-122"/>
              </a:rPr>
              <a:t>       2020</a:t>
            </a:r>
            <a:r>
              <a:rPr lang="zh-CN" altLang="en-US" sz="2800" dirty="0">
                <a:solidFill>
                  <a:srgbClr val="002060"/>
                </a:solidFill>
                <a:latin typeface="华文行楷" panose="02010800040101010101" pitchFamily="2" charset="-122"/>
                <a:ea typeface="华文行楷" panose="02010800040101010101" pitchFamily="2" charset="-122"/>
              </a:rPr>
              <a:t>年</a:t>
            </a:r>
            <a:r>
              <a:rPr lang="en-US" altLang="zh-CN" sz="2800" dirty="0">
                <a:solidFill>
                  <a:srgbClr val="002060"/>
                </a:solidFill>
                <a:latin typeface="华文行楷" panose="02010800040101010101" pitchFamily="2" charset="-122"/>
                <a:ea typeface="华文行楷" panose="02010800040101010101" pitchFamily="2" charset="-122"/>
              </a:rPr>
              <a:t>6</a:t>
            </a:r>
            <a:r>
              <a:rPr lang="zh-CN" altLang="en-US" sz="2800" dirty="0">
                <a:solidFill>
                  <a:srgbClr val="002060"/>
                </a:solidFill>
                <a:latin typeface="华文行楷" panose="02010800040101010101" pitchFamily="2" charset="-122"/>
                <a:ea typeface="华文行楷" panose="02010800040101010101" pitchFamily="2" charset="-122"/>
              </a:rPr>
              <a:t>月</a:t>
            </a:r>
            <a:r>
              <a:rPr lang="zh-CN" altLang="en-US" sz="2800" dirty="0" smtClean="0">
                <a:solidFill>
                  <a:srgbClr val="002060"/>
                </a:solidFill>
                <a:latin typeface="华文行楷" panose="02010800040101010101" pitchFamily="2" charset="-122"/>
                <a:ea typeface="华文行楷" panose="02010800040101010101" pitchFamily="2" charset="-122"/>
              </a:rPr>
              <a:t>，教育部</a:t>
            </a:r>
            <a:r>
              <a:rPr lang="zh-CN" altLang="en-US" sz="2800" dirty="0">
                <a:solidFill>
                  <a:srgbClr val="002060"/>
                </a:solidFill>
                <a:latin typeface="华文行楷" panose="02010800040101010101" pitchFamily="2" charset="-122"/>
                <a:ea typeface="华文行楷" panose="02010800040101010101" pitchFamily="2" charset="-122"/>
              </a:rPr>
              <a:t>等八</a:t>
            </a:r>
            <a:r>
              <a:rPr lang="zh-CN" altLang="en-US" sz="2800" dirty="0" smtClean="0">
                <a:solidFill>
                  <a:srgbClr val="002060"/>
                </a:solidFill>
                <a:latin typeface="华文行楷" panose="02010800040101010101" pitchFamily="2" charset="-122"/>
                <a:ea typeface="华文行楷" panose="02010800040101010101" pitchFamily="2" charset="-122"/>
              </a:rPr>
              <a:t>部门印发</a:t>
            </a:r>
            <a:r>
              <a:rPr lang="en-US" altLang="zh-CN" sz="2800" dirty="0" smtClean="0">
                <a:solidFill>
                  <a:srgbClr val="002060"/>
                </a:solidFill>
                <a:latin typeface="华文行楷" panose="02010800040101010101" pitchFamily="2" charset="-122"/>
                <a:ea typeface="华文行楷" panose="02010800040101010101" pitchFamily="2" charset="-122"/>
              </a:rPr>
              <a:t>《</a:t>
            </a:r>
            <a:r>
              <a:rPr lang="zh-CN" altLang="en-US" sz="2800" dirty="0">
                <a:solidFill>
                  <a:srgbClr val="002060"/>
                </a:solidFill>
                <a:latin typeface="华文行楷" panose="02010800040101010101" pitchFamily="2" charset="-122"/>
                <a:ea typeface="华文行楷" panose="02010800040101010101" pitchFamily="2" charset="-122"/>
              </a:rPr>
              <a:t>关于加快和扩大新时代教育对外开放的意见</a:t>
            </a:r>
            <a:r>
              <a:rPr lang="en-US" altLang="zh-CN" sz="2800" dirty="0" smtClean="0">
                <a:solidFill>
                  <a:srgbClr val="002060"/>
                </a:solidFill>
                <a:latin typeface="华文行楷" panose="02010800040101010101" pitchFamily="2" charset="-122"/>
                <a:ea typeface="华文行楷" panose="02010800040101010101" pitchFamily="2" charset="-122"/>
              </a:rPr>
              <a:t>》</a:t>
            </a:r>
            <a:r>
              <a:rPr lang="zh-CN" altLang="en-US" sz="2800" dirty="0" smtClean="0">
                <a:solidFill>
                  <a:srgbClr val="002060"/>
                </a:solidFill>
                <a:latin typeface="华文行楷" panose="02010800040101010101" pitchFamily="2" charset="-122"/>
                <a:ea typeface="华文行楷" panose="02010800040101010101" pitchFamily="2" charset="-122"/>
              </a:rPr>
              <a:t>和</a:t>
            </a:r>
            <a:r>
              <a:rPr lang="en-US" altLang="zh-CN" sz="2800" dirty="0">
                <a:solidFill>
                  <a:srgbClr val="002060"/>
                </a:solidFill>
                <a:latin typeface="华文行楷" panose="02010800040101010101" pitchFamily="2" charset="-122"/>
                <a:ea typeface="华文行楷" panose="02010800040101010101" pitchFamily="2" charset="-122"/>
              </a:rPr>
              <a:t>《</a:t>
            </a:r>
            <a:r>
              <a:rPr lang="zh-CN" altLang="en-US" sz="2800" dirty="0">
                <a:solidFill>
                  <a:srgbClr val="002060"/>
                </a:solidFill>
                <a:latin typeface="华文行楷" panose="02010800040101010101" pitchFamily="2" charset="-122"/>
                <a:ea typeface="华文行楷" panose="02010800040101010101" pitchFamily="2" charset="-122"/>
              </a:rPr>
              <a:t>中华人民共和国高等教育法</a:t>
            </a:r>
            <a:r>
              <a:rPr lang="en-US" altLang="zh-CN" sz="2800" dirty="0">
                <a:solidFill>
                  <a:srgbClr val="002060"/>
                </a:solidFill>
                <a:latin typeface="华文行楷" panose="02010800040101010101" pitchFamily="2" charset="-122"/>
                <a:ea typeface="华文行楷" panose="02010800040101010101" pitchFamily="2" charset="-122"/>
              </a:rPr>
              <a:t>》</a:t>
            </a:r>
            <a:r>
              <a:rPr lang="zh-CN" altLang="en-US" sz="2800" dirty="0">
                <a:solidFill>
                  <a:srgbClr val="002060"/>
                </a:solidFill>
                <a:latin typeface="华文行楷" panose="02010800040101010101" pitchFamily="2" charset="-122"/>
                <a:ea typeface="华文行楷" panose="02010800040101010101" pitchFamily="2" charset="-122"/>
              </a:rPr>
              <a:t>都明确指出应把培养具有全球竞争力的人才摆在重要位置，提升我国高等教育人才培养的国际竞争力，加快培养具有全球视野的高层次国际化人才，高等教育的主要任务就是培养具有创新精神和实践能力的高级专门人才。</a:t>
            </a:r>
          </a:p>
        </p:txBody>
      </p:sp>
      <p:sp>
        <p:nvSpPr>
          <p:cNvPr id="3" name="文本框 2"/>
          <p:cNvSpPr txBox="1"/>
          <p:nvPr/>
        </p:nvSpPr>
        <p:spPr>
          <a:xfrm>
            <a:off x="695382" y="821317"/>
            <a:ext cx="6471981" cy="707438"/>
          </a:xfrm>
          <a:prstGeom prst="rect">
            <a:avLst/>
          </a:prstGeom>
          <a:noFill/>
        </p:spPr>
        <p:txBody>
          <a:bodyPr wrap="square" rtlCol="0">
            <a:spAutoFit/>
          </a:bodyPr>
          <a:lstStyle/>
          <a:p>
            <a:pPr defTabSz="913919">
              <a:defRPr/>
            </a:pPr>
            <a:r>
              <a:rPr lang="en-US" altLang="zh-CN" sz="3997" b="1" dirty="0">
                <a:solidFill>
                  <a:srgbClr val="002060"/>
                </a:solidFill>
                <a:latin typeface="华文行楷" panose="02010800040101010101" pitchFamily="2" charset="-122"/>
                <a:ea typeface="华文行楷" panose="02010800040101010101" pitchFamily="2" charset="-122"/>
              </a:rPr>
              <a:t>1. </a:t>
            </a:r>
            <a:r>
              <a:rPr lang="zh-CN" altLang="en-US" sz="3997" b="1" dirty="0">
                <a:solidFill>
                  <a:srgbClr val="002060"/>
                </a:solidFill>
                <a:latin typeface="华文行楷" panose="02010800040101010101" pitchFamily="2" charset="-122"/>
                <a:ea typeface="华文行楷" panose="02010800040101010101" pitchFamily="2" charset="-122"/>
              </a:rPr>
              <a:t>新形势新要求</a:t>
            </a:r>
          </a:p>
        </p:txBody>
      </p:sp>
    </p:spTree>
    <p:extLst>
      <p:ext uri="{BB962C8B-B14F-4D97-AF65-F5344CB8AC3E}">
        <p14:creationId xmlns:p14="http://schemas.microsoft.com/office/powerpoint/2010/main" val="19630691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95382" y="821317"/>
            <a:ext cx="6471981" cy="707438"/>
          </a:xfrm>
          <a:prstGeom prst="rect">
            <a:avLst/>
          </a:prstGeom>
          <a:noFill/>
        </p:spPr>
        <p:txBody>
          <a:bodyPr wrap="square" rtlCol="0">
            <a:spAutoFit/>
          </a:bodyPr>
          <a:lstStyle/>
          <a:p>
            <a:pPr defTabSz="913919">
              <a:defRPr/>
            </a:pPr>
            <a:r>
              <a:rPr lang="en-US" altLang="zh-CN" sz="3997" b="1" dirty="0">
                <a:solidFill>
                  <a:srgbClr val="002060"/>
                </a:solidFill>
                <a:latin typeface="华文行楷" panose="02010800040101010101" pitchFamily="2" charset="-122"/>
                <a:ea typeface="华文行楷" panose="02010800040101010101" pitchFamily="2" charset="-122"/>
              </a:rPr>
              <a:t>1. </a:t>
            </a:r>
            <a:r>
              <a:rPr lang="zh-CN" altLang="en-US" sz="3997" b="1" dirty="0">
                <a:solidFill>
                  <a:srgbClr val="002060"/>
                </a:solidFill>
                <a:latin typeface="华文行楷" panose="02010800040101010101" pitchFamily="2" charset="-122"/>
                <a:ea typeface="华文行楷" panose="02010800040101010101" pitchFamily="2" charset="-122"/>
              </a:rPr>
              <a:t>新形势新要求</a:t>
            </a:r>
          </a:p>
        </p:txBody>
      </p:sp>
      <p:sp>
        <p:nvSpPr>
          <p:cNvPr id="4" name="矩形 3"/>
          <p:cNvSpPr/>
          <p:nvPr/>
        </p:nvSpPr>
        <p:spPr>
          <a:xfrm>
            <a:off x="844863" y="2091118"/>
            <a:ext cx="9843214" cy="2031325"/>
          </a:xfrm>
          <a:prstGeom prst="rect">
            <a:avLst/>
          </a:prstGeom>
        </p:spPr>
        <p:txBody>
          <a:bodyPr wrap="square">
            <a:spAutoFit/>
          </a:bodyPr>
          <a:lstStyle/>
          <a:p>
            <a:pPr algn="just">
              <a:lnSpc>
                <a:spcPct val="150000"/>
              </a:lnSpc>
            </a:pPr>
            <a:r>
              <a:rPr lang="en-US" altLang="zh-CN" sz="2800" dirty="0" smtClean="0">
                <a:solidFill>
                  <a:srgbClr val="002060"/>
                </a:solidFill>
                <a:latin typeface="华文行楷" panose="02010800040101010101" pitchFamily="2" charset="-122"/>
                <a:ea typeface="华文行楷" panose="02010800040101010101" pitchFamily="2" charset="-122"/>
              </a:rPr>
              <a:t>      </a:t>
            </a:r>
            <a:r>
              <a:rPr lang="zh-CN" altLang="en-US" sz="2800" dirty="0" smtClean="0">
                <a:solidFill>
                  <a:srgbClr val="002060"/>
                </a:solidFill>
                <a:latin typeface="华文行楷" panose="02010800040101010101" pitchFamily="2" charset="-122"/>
                <a:ea typeface="华文行楷" panose="02010800040101010101" pitchFamily="2" charset="-122"/>
              </a:rPr>
              <a:t>在此新形势下，</a:t>
            </a:r>
            <a:r>
              <a:rPr lang="zh-CN" altLang="zh-CN" sz="2800" dirty="0" smtClean="0">
                <a:solidFill>
                  <a:srgbClr val="002060"/>
                </a:solidFill>
                <a:latin typeface="华文行楷" panose="02010800040101010101" pitchFamily="2" charset="-122"/>
                <a:ea typeface="华文行楷" panose="02010800040101010101" pitchFamily="2" charset="-122"/>
              </a:rPr>
              <a:t>培养</a:t>
            </a:r>
            <a:r>
              <a:rPr lang="zh-CN" altLang="zh-CN" sz="2800" dirty="0">
                <a:solidFill>
                  <a:srgbClr val="002060"/>
                </a:solidFill>
                <a:latin typeface="华文行楷" panose="02010800040101010101" pitchFamily="2" charset="-122"/>
                <a:ea typeface="华文行楷" panose="02010800040101010101" pitchFamily="2" charset="-122"/>
              </a:rPr>
              <a:t>新型外语</a:t>
            </a:r>
            <a:r>
              <a:rPr lang="zh-CN" altLang="zh-CN" sz="2800" dirty="0" smtClean="0">
                <a:solidFill>
                  <a:srgbClr val="002060"/>
                </a:solidFill>
                <a:latin typeface="华文行楷" panose="02010800040101010101" pitchFamily="2" charset="-122"/>
                <a:ea typeface="华文行楷" panose="02010800040101010101" pitchFamily="2" charset="-122"/>
              </a:rPr>
              <a:t>人才</a:t>
            </a:r>
            <a:r>
              <a:rPr lang="zh-CN" altLang="en-US" sz="2800" dirty="0" smtClean="0">
                <a:solidFill>
                  <a:srgbClr val="002060"/>
                </a:solidFill>
                <a:latin typeface="华文行楷" panose="02010800040101010101" pitchFamily="2" charset="-122"/>
                <a:ea typeface="华文行楷" panose="02010800040101010101" pitchFamily="2" charset="-122"/>
              </a:rPr>
              <a:t>，</a:t>
            </a:r>
            <a:r>
              <a:rPr lang="zh-CN" altLang="zh-CN" sz="2800" dirty="0" smtClean="0">
                <a:solidFill>
                  <a:srgbClr val="002060"/>
                </a:solidFill>
                <a:latin typeface="华文行楷" panose="02010800040101010101" pitchFamily="2" charset="-122"/>
                <a:ea typeface="华文行楷" panose="02010800040101010101" pitchFamily="2" charset="-122"/>
              </a:rPr>
              <a:t>尤其</a:t>
            </a:r>
            <a:r>
              <a:rPr lang="zh-CN" altLang="zh-CN" sz="2800" dirty="0">
                <a:solidFill>
                  <a:srgbClr val="002060"/>
                </a:solidFill>
                <a:latin typeface="华文行楷" panose="02010800040101010101" pitchFamily="2" charset="-122"/>
                <a:ea typeface="华文行楷" panose="02010800040101010101" pitchFamily="2" charset="-122"/>
              </a:rPr>
              <a:t>是国际化外语</a:t>
            </a:r>
            <a:r>
              <a:rPr lang="zh-CN" altLang="zh-CN" sz="2800" dirty="0" smtClean="0">
                <a:solidFill>
                  <a:srgbClr val="002060"/>
                </a:solidFill>
                <a:latin typeface="华文行楷" panose="02010800040101010101" pitchFamily="2" charset="-122"/>
                <a:ea typeface="华文行楷" panose="02010800040101010101" pitchFamily="2" charset="-122"/>
              </a:rPr>
              <a:t>人才</a:t>
            </a:r>
            <a:r>
              <a:rPr lang="zh-CN" altLang="en-US" sz="2800" dirty="0" smtClean="0">
                <a:solidFill>
                  <a:srgbClr val="002060"/>
                </a:solidFill>
                <a:latin typeface="华文行楷" panose="02010800040101010101" pitchFamily="2" charset="-122"/>
                <a:ea typeface="华文行楷" panose="02010800040101010101" pitchFamily="2" charset="-122"/>
              </a:rPr>
              <a:t>，</a:t>
            </a:r>
            <a:r>
              <a:rPr lang="zh-CN" altLang="zh-CN" sz="2800" dirty="0" smtClean="0">
                <a:solidFill>
                  <a:srgbClr val="002060"/>
                </a:solidFill>
                <a:latin typeface="华文行楷" panose="02010800040101010101" pitchFamily="2" charset="-122"/>
                <a:ea typeface="华文行楷" panose="02010800040101010101" pitchFamily="2" charset="-122"/>
              </a:rPr>
              <a:t>是</a:t>
            </a:r>
            <a:r>
              <a:rPr lang="zh-CN" altLang="zh-CN" sz="2800" dirty="0">
                <a:solidFill>
                  <a:srgbClr val="002060"/>
                </a:solidFill>
                <a:latin typeface="华文行楷" panose="02010800040101010101" pitchFamily="2" charset="-122"/>
                <a:ea typeface="华文行楷" panose="02010800040101010101" pitchFamily="2" charset="-122"/>
              </a:rPr>
              <a:t>我国外语教育服务国家战略和经济社会发展的重要任务和光荣使命</a:t>
            </a:r>
            <a:r>
              <a:rPr lang="zh-CN" altLang="en-US" sz="2800" dirty="0">
                <a:solidFill>
                  <a:srgbClr val="002060"/>
                </a:solidFill>
                <a:latin typeface="华文行楷" panose="02010800040101010101" pitchFamily="2" charset="-122"/>
                <a:ea typeface="华文行楷" panose="02010800040101010101" pitchFamily="2" charset="-122"/>
              </a:rPr>
              <a:t>。</a:t>
            </a:r>
          </a:p>
        </p:txBody>
      </p:sp>
    </p:spTree>
    <p:extLst>
      <p:ext uri="{BB962C8B-B14F-4D97-AF65-F5344CB8AC3E}">
        <p14:creationId xmlns:p14="http://schemas.microsoft.com/office/powerpoint/2010/main" val="399926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50137" y="662529"/>
            <a:ext cx="5371415" cy="799771"/>
          </a:xfrm>
          <a:prstGeom prst="rect">
            <a:avLst/>
          </a:prstGeom>
          <a:noFill/>
        </p:spPr>
        <p:txBody>
          <a:bodyPr wrap="square" rtlCol="0">
            <a:spAutoFit/>
          </a:bodyPr>
          <a:lstStyle/>
          <a:p>
            <a:pPr defTabSz="913919">
              <a:lnSpc>
                <a:spcPct val="120000"/>
              </a:lnSpc>
              <a:spcBef>
                <a:spcPts val="600"/>
              </a:spcBef>
              <a:spcAft>
                <a:spcPts val="600"/>
              </a:spcAft>
              <a:defRPr/>
            </a:pPr>
            <a:r>
              <a:rPr lang="en-US" altLang="zh-CN" sz="3997" b="1" dirty="0">
                <a:solidFill>
                  <a:srgbClr val="002060"/>
                </a:solidFill>
                <a:latin typeface="华文行楷" panose="02010800040101010101" pitchFamily="2" charset="-122"/>
                <a:ea typeface="华文行楷" panose="02010800040101010101" pitchFamily="2" charset="-122"/>
              </a:rPr>
              <a:t>2. </a:t>
            </a:r>
            <a:r>
              <a:rPr lang="zh-CN" altLang="en-US" sz="3997" b="1" dirty="0" smtClean="0">
                <a:solidFill>
                  <a:srgbClr val="002060"/>
                </a:solidFill>
                <a:latin typeface="华文行楷" panose="02010800040101010101" pitchFamily="2" charset="-122"/>
                <a:ea typeface="华文行楷" panose="02010800040101010101" pitchFamily="2" charset="-122"/>
              </a:rPr>
              <a:t>外语人才</a:t>
            </a:r>
            <a:r>
              <a:rPr lang="zh-CN" altLang="en-US" sz="3997" b="1" dirty="0">
                <a:solidFill>
                  <a:srgbClr val="002060"/>
                </a:solidFill>
                <a:latin typeface="华文行楷" panose="02010800040101010101" pitchFamily="2" charset="-122"/>
                <a:ea typeface="华文行楷" panose="02010800040101010101" pitchFamily="2" charset="-122"/>
              </a:rPr>
              <a:t>培养回顾</a:t>
            </a:r>
            <a:endParaRPr lang="en-US" altLang="zh-CN" sz="3997" b="1" dirty="0">
              <a:solidFill>
                <a:srgbClr val="002060"/>
              </a:solidFill>
              <a:latin typeface="华文行楷" panose="02010800040101010101" pitchFamily="2" charset="-122"/>
              <a:ea typeface="华文行楷" panose="02010800040101010101" pitchFamily="2" charset="-122"/>
            </a:endParaRPr>
          </a:p>
        </p:txBody>
      </p:sp>
      <p:sp>
        <p:nvSpPr>
          <p:cNvPr id="3" name="文本框 2"/>
          <p:cNvSpPr txBox="1"/>
          <p:nvPr/>
        </p:nvSpPr>
        <p:spPr>
          <a:xfrm>
            <a:off x="815843" y="1571454"/>
            <a:ext cx="9012589" cy="4832092"/>
          </a:xfrm>
          <a:prstGeom prst="rect">
            <a:avLst/>
          </a:prstGeom>
          <a:noFill/>
        </p:spPr>
        <p:txBody>
          <a:bodyPr wrap="square" rtlCol="0">
            <a:spAutoFit/>
          </a:bodyPr>
          <a:lstStyle/>
          <a:p>
            <a:r>
              <a:rPr lang="zh-CN" altLang="en-US" sz="2800" dirty="0" smtClean="0">
                <a:solidFill>
                  <a:srgbClr val="002060"/>
                </a:solidFill>
                <a:latin typeface="华文行楷" panose="02010800040101010101" pitchFamily="2" charset="-122"/>
                <a:ea typeface="华文行楷" panose="02010800040101010101" pitchFamily="2" charset="-122"/>
              </a:rPr>
              <a:t>发展</a:t>
            </a:r>
            <a:r>
              <a:rPr lang="zh-CN" altLang="en-US" sz="2800" dirty="0">
                <a:solidFill>
                  <a:srgbClr val="002060"/>
                </a:solidFill>
                <a:latin typeface="华文行楷" panose="02010800040101010101" pitchFamily="2" charset="-122"/>
                <a:ea typeface="华文行楷" panose="02010800040101010101" pitchFamily="2" charset="-122"/>
              </a:rPr>
              <a:t>回顾</a:t>
            </a:r>
            <a:r>
              <a:rPr lang="zh-CN" altLang="en-US" sz="2800" dirty="0" smtClean="0">
                <a:solidFill>
                  <a:srgbClr val="002060"/>
                </a:solidFill>
                <a:latin typeface="华文行楷" panose="02010800040101010101" pitchFamily="2" charset="-122"/>
                <a:ea typeface="华文行楷" panose="02010800040101010101" pitchFamily="2" charset="-122"/>
              </a:rPr>
              <a:t>：</a:t>
            </a:r>
            <a:endParaRPr lang="en-US" altLang="zh-CN" sz="2800" dirty="0" smtClean="0">
              <a:solidFill>
                <a:srgbClr val="002060"/>
              </a:solidFill>
              <a:latin typeface="华文行楷" panose="02010800040101010101" pitchFamily="2" charset="-122"/>
              <a:ea typeface="华文行楷" panose="02010800040101010101" pitchFamily="2" charset="-122"/>
            </a:endParaRPr>
          </a:p>
          <a:p>
            <a:pPr marL="457200" indent="-457200">
              <a:buFont typeface="Wingdings" panose="05000000000000000000" pitchFamily="2" charset="2"/>
              <a:buChar char="u"/>
            </a:pPr>
            <a:endParaRPr lang="en-US" altLang="zh-CN" sz="2800" dirty="0">
              <a:solidFill>
                <a:srgbClr val="002060"/>
              </a:solidFill>
              <a:latin typeface="华文行楷" panose="02010800040101010101" pitchFamily="2" charset="-122"/>
              <a:ea typeface="华文行楷" panose="02010800040101010101" pitchFamily="2" charset="-122"/>
            </a:endParaRPr>
          </a:p>
          <a:p>
            <a:pPr marL="457200" indent="-457200" algn="just">
              <a:buFont typeface="Wingdings" panose="05000000000000000000" pitchFamily="2" charset="2"/>
              <a:buChar char="p"/>
            </a:pPr>
            <a:r>
              <a:rPr lang="zh-CN" altLang="zh-CN" sz="2800" dirty="0">
                <a:solidFill>
                  <a:srgbClr val="002060"/>
                </a:solidFill>
                <a:latin typeface="华文行楷" panose="02010800040101010101" pitchFamily="2" charset="-122"/>
                <a:ea typeface="华文行楷" panose="02010800040101010101" pitchFamily="2" charset="-122"/>
              </a:rPr>
              <a:t>外语教育自改革开放初期开始兴盛，</a:t>
            </a:r>
            <a:r>
              <a:rPr lang="zh-CN" altLang="en-US" sz="2800" dirty="0">
                <a:solidFill>
                  <a:srgbClr val="002060"/>
                </a:solidFill>
                <a:latin typeface="华文行楷" panose="02010800040101010101" pitchFamily="2" charset="-122"/>
                <a:ea typeface="华文行楷" panose="02010800040101010101" pitchFamily="2" charset="-122"/>
              </a:rPr>
              <a:t>各大学纷纷开设外语专业</a:t>
            </a:r>
            <a:r>
              <a:rPr lang="zh-CN" altLang="en-US" sz="2800" dirty="0" smtClean="0">
                <a:solidFill>
                  <a:srgbClr val="002060"/>
                </a:solidFill>
                <a:latin typeface="华文行楷" panose="02010800040101010101" pitchFamily="2" charset="-122"/>
                <a:ea typeface="华文行楷" panose="02010800040101010101" pitchFamily="2" charset="-122"/>
              </a:rPr>
              <a:t>；</a:t>
            </a:r>
            <a:endParaRPr lang="en-US" altLang="zh-CN" sz="2800" dirty="0" smtClean="0">
              <a:solidFill>
                <a:srgbClr val="002060"/>
              </a:solidFill>
              <a:latin typeface="华文行楷" panose="02010800040101010101" pitchFamily="2" charset="-122"/>
              <a:ea typeface="华文行楷" panose="02010800040101010101" pitchFamily="2" charset="-122"/>
            </a:endParaRPr>
          </a:p>
          <a:p>
            <a:pPr marL="457200" indent="-457200" algn="just">
              <a:buFont typeface="Wingdings" panose="05000000000000000000" pitchFamily="2" charset="2"/>
              <a:buChar char="p"/>
            </a:pPr>
            <a:endParaRPr lang="en-US" altLang="zh-CN" sz="2800" dirty="0">
              <a:solidFill>
                <a:srgbClr val="002060"/>
              </a:solidFill>
              <a:latin typeface="华文行楷" panose="02010800040101010101" pitchFamily="2" charset="-122"/>
              <a:ea typeface="华文行楷" panose="02010800040101010101" pitchFamily="2" charset="-122"/>
            </a:endParaRPr>
          </a:p>
          <a:p>
            <a:pPr marL="457200" indent="-457200" algn="just">
              <a:buFont typeface="Wingdings" panose="05000000000000000000" pitchFamily="2" charset="2"/>
              <a:buChar char="p"/>
            </a:pPr>
            <a:r>
              <a:rPr lang="en-US" altLang="zh-CN" sz="2800" dirty="0">
                <a:solidFill>
                  <a:srgbClr val="002060"/>
                </a:solidFill>
                <a:latin typeface="华文行楷" panose="02010800040101010101" pitchFamily="2" charset="-122"/>
                <a:ea typeface="华文行楷" panose="02010800040101010101" pitchFamily="2" charset="-122"/>
              </a:rPr>
              <a:t>80</a:t>
            </a:r>
            <a:r>
              <a:rPr lang="zh-CN" altLang="en-US" sz="2800" dirty="0">
                <a:solidFill>
                  <a:srgbClr val="002060"/>
                </a:solidFill>
                <a:latin typeface="华文行楷" panose="02010800040101010101" pitchFamily="2" charset="-122"/>
                <a:ea typeface="华文行楷" panose="02010800040101010101" pitchFamily="2" charset="-122"/>
              </a:rPr>
              <a:t>年代后期至</a:t>
            </a:r>
            <a:r>
              <a:rPr lang="en-US" altLang="zh-CN" sz="2800" dirty="0">
                <a:solidFill>
                  <a:srgbClr val="002060"/>
                </a:solidFill>
                <a:latin typeface="华文行楷" panose="02010800040101010101" pitchFamily="2" charset="-122"/>
                <a:ea typeface="华文行楷" panose="02010800040101010101" pitchFamily="2" charset="-122"/>
              </a:rPr>
              <a:t>90</a:t>
            </a:r>
            <a:r>
              <a:rPr lang="zh-CN" altLang="en-US" sz="2800" dirty="0">
                <a:solidFill>
                  <a:srgbClr val="002060"/>
                </a:solidFill>
                <a:latin typeface="华文行楷" panose="02010800040101010101" pitchFamily="2" charset="-122"/>
                <a:ea typeface="华文行楷" panose="02010800040101010101" pitchFamily="2" charset="-122"/>
              </a:rPr>
              <a:t>年代期间，外语专业人才包括英语专业人才培养主要以培养符合国家需求的技能型人才为主</a:t>
            </a:r>
            <a:r>
              <a:rPr lang="zh-CN" altLang="en-US" sz="2800" dirty="0" smtClean="0">
                <a:solidFill>
                  <a:srgbClr val="002060"/>
                </a:solidFill>
                <a:latin typeface="华文行楷" panose="02010800040101010101" pitchFamily="2" charset="-122"/>
                <a:ea typeface="华文行楷" panose="02010800040101010101" pitchFamily="2" charset="-122"/>
              </a:rPr>
              <a:t>；</a:t>
            </a:r>
            <a:endParaRPr lang="en-US" altLang="zh-CN" sz="2800" dirty="0" smtClean="0">
              <a:solidFill>
                <a:srgbClr val="002060"/>
              </a:solidFill>
              <a:latin typeface="华文行楷" panose="02010800040101010101" pitchFamily="2" charset="-122"/>
              <a:ea typeface="华文行楷" panose="02010800040101010101" pitchFamily="2" charset="-122"/>
            </a:endParaRPr>
          </a:p>
          <a:p>
            <a:pPr marL="457200" indent="-457200" algn="just">
              <a:buFont typeface="Wingdings" panose="05000000000000000000" pitchFamily="2" charset="2"/>
              <a:buChar char="p"/>
            </a:pPr>
            <a:endParaRPr lang="en-US" altLang="zh-CN" sz="2800" dirty="0">
              <a:solidFill>
                <a:srgbClr val="002060"/>
              </a:solidFill>
              <a:latin typeface="华文行楷" panose="02010800040101010101" pitchFamily="2" charset="-122"/>
              <a:ea typeface="华文行楷" panose="02010800040101010101" pitchFamily="2" charset="-122"/>
            </a:endParaRPr>
          </a:p>
          <a:p>
            <a:pPr marL="457200" indent="-457200" algn="just">
              <a:buFont typeface="Wingdings" panose="05000000000000000000" pitchFamily="2" charset="2"/>
              <a:buChar char="p"/>
            </a:pPr>
            <a:r>
              <a:rPr lang="en-US" altLang="zh-CN" sz="2800" dirty="0">
                <a:solidFill>
                  <a:srgbClr val="002060"/>
                </a:solidFill>
                <a:latin typeface="华文行楷" panose="02010800040101010101" pitchFamily="2" charset="-122"/>
                <a:ea typeface="华文行楷" panose="02010800040101010101" pitchFamily="2" charset="-122"/>
              </a:rPr>
              <a:t>2000</a:t>
            </a:r>
            <a:r>
              <a:rPr lang="zh-CN" altLang="zh-CN" sz="2800" dirty="0">
                <a:solidFill>
                  <a:srgbClr val="002060"/>
                </a:solidFill>
                <a:latin typeface="华文行楷" panose="02010800040101010101" pitchFamily="2" charset="-122"/>
                <a:ea typeface="华文行楷" panose="02010800040101010101" pitchFamily="2" charset="-122"/>
              </a:rPr>
              <a:t>年以后，外语人才培养除了培养具体的专业技能还要培养和提升学生的整体</a:t>
            </a:r>
            <a:r>
              <a:rPr lang="zh-CN" altLang="zh-CN" sz="2800" dirty="0" smtClean="0">
                <a:solidFill>
                  <a:srgbClr val="002060"/>
                </a:solidFill>
                <a:latin typeface="华文行楷" panose="02010800040101010101" pitchFamily="2" charset="-122"/>
                <a:ea typeface="华文行楷" panose="02010800040101010101" pitchFamily="2" charset="-122"/>
              </a:rPr>
              <a:t>素养</a:t>
            </a:r>
            <a:r>
              <a:rPr lang="zh-CN" altLang="en-US" sz="2800" dirty="0">
                <a:solidFill>
                  <a:srgbClr val="002060"/>
                </a:solidFill>
                <a:latin typeface="华文行楷" panose="02010800040101010101" pitchFamily="2" charset="-122"/>
                <a:ea typeface="华文行楷" panose="02010800040101010101" pitchFamily="2" charset="-122"/>
              </a:rPr>
              <a:t>（</a:t>
            </a:r>
            <a:r>
              <a:rPr lang="zh-CN" altLang="en-US" sz="2800" dirty="0" smtClean="0">
                <a:solidFill>
                  <a:srgbClr val="002060"/>
                </a:solidFill>
                <a:latin typeface="华文行楷" panose="02010800040101010101" pitchFamily="2" charset="-122"/>
                <a:ea typeface="华文行楷" panose="02010800040101010101" pitchFamily="2" charset="-122"/>
              </a:rPr>
              <a:t>魏耀章，</a:t>
            </a:r>
            <a:r>
              <a:rPr lang="en-US" altLang="zh-CN" sz="2800" dirty="0" smtClean="0">
                <a:solidFill>
                  <a:srgbClr val="002060"/>
                </a:solidFill>
                <a:latin typeface="华文行楷" panose="02010800040101010101" pitchFamily="2" charset="-122"/>
                <a:ea typeface="华文行楷" panose="02010800040101010101" pitchFamily="2" charset="-122"/>
              </a:rPr>
              <a:t>2019</a:t>
            </a:r>
            <a:r>
              <a:rPr lang="zh-CN" altLang="en-US" sz="2800" dirty="0">
                <a:solidFill>
                  <a:srgbClr val="002060"/>
                </a:solidFill>
                <a:latin typeface="华文行楷" panose="02010800040101010101" pitchFamily="2" charset="-122"/>
                <a:ea typeface="华文行楷" panose="02010800040101010101" pitchFamily="2" charset="-122"/>
              </a:rPr>
              <a:t>）</a:t>
            </a:r>
            <a:r>
              <a:rPr lang="zh-CN" altLang="zh-CN" sz="2800" dirty="0" smtClean="0">
                <a:solidFill>
                  <a:srgbClr val="002060"/>
                </a:solidFill>
                <a:latin typeface="华文行楷" panose="02010800040101010101" pitchFamily="2" charset="-122"/>
                <a:ea typeface="华文行楷" panose="02010800040101010101" pitchFamily="2" charset="-122"/>
              </a:rPr>
              <a:t>。</a:t>
            </a:r>
            <a:endParaRPr lang="zh-CN" altLang="en-US" sz="2800" dirty="0">
              <a:solidFill>
                <a:srgbClr val="002060"/>
              </a:solidFill>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26138399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6204" y="538855"/>
            <a:ext cx="4859022" cy="830484"/>
          </a:xfrm>
          <a:prstGeom prst="rect">
            <a:avLst/>
          </a:prstGeom>
        </p:spPr>
        <p:txBody>
          <a:bodyPr wrap="none">
            <a:spAutoFit/>
          </a:bodyPr>
          <a:lstStyle/>
          <a:p>
            <a:pPr lvl="0" defTabSz="913919">
              <a:lnSpc>
                <a:spcPct val="120000"/>
              </a:lnSpc>
              <a:spcBef>
                <a:spcPts val="600"/>
              </a:spcBef>
              <a:spcAft>
                <a:spcPts val="600"/>
              </a:spcAft>
              <a:defRPr/>
            </a:pPr>
            <a:r>
              <a:rPr lang="en-US" altLang="zh-CN" sz="3997" b="1" dirty="0">
                <a:solidFill>
                  <a:srgbClr val="002060"/>
                </a:solidFill>
                <a:latin typeface="华文行楷" panose="02010800040101010101" pitchFamily="2" charset="-122"/>
                <a:ea typeface="华文行楷" panose="02010800040101010101" pitchFamily="2" charset="-122"/>
              </a:rPr>
              <a:t>2. </a:t>
            </a:r>
            <a:r>
              <a:rPr lang="zh-CN" altLang="en-US" sz="3997" b="1" dirty="0">
                <a:solidFill>
                  <a:srgbClr val="002060"/>
                </a:solidFill>
                <a:latin typeface="华文行楷" panose="02010800040101010101" pitchFamily="2" charset="-122"/>
                <a:ea typeface="华文行楷" panose="02010800040101010101" pitchFamily="2" charset="-122"/>
              </a:rPr>
              <a:t>外语人才培养回顾</a:t>
            </a:r>
            <a:endParaRPr lang="en-US" altLang="zh-CN" sz="3997" b="1" dirty="0">
              <a:solidFill>
                <a:srgbClr val="002060"/>
              </a:solidFill>
              <a:latin typeface="华文行楷" panose="02010800040101010101" pitchFamily="2" charset="-122"/>
              <a:ea typeface="华文行楷" panose="02010800040101010101" pitchFamily="2" charset="-122"/>
            </a:endParaRPr>
          </a:p>
        </p:txBody>
      </p:sp>
      <p:sp>
        <p:nvSpPr>
          <p:cNvPr id="3" name="文本框 2"/>
          <p:cNvSpPr txBox="1"/>
          <p:nvPr/>
        </p:nvSpPr>
        <p:spPr>
          <a:xfrm>
            <a:off x="496204" y="1330535"/>
            <a:ext cx="10551190" cy="5262979"/>
          </a:xfrm>
          <a:prstGeom prst="rect">
            <a:avLst/>
          </a:prstGeom>
          <a:noFill/>
        </p:spPr>
        <p:txBody>
          <a:bodyPr wrap="square" rtlCol="0">
            <a:spAutoFit/>
          </a:bodyPr>
          <a:lstStyle/>
          <a:p>
            <a:pPr algn="just">
              <a:lnSpc>
                <a:spcPct val="150000"/>
              </a:lnSpc>
            </a:pPr>
            <a:r>
              <a:rPr lang="zh-CN" altLang="en-US" sz="2800" dirty="0" smtClean="0">
                <a:solidFill>
                  <a:srgbClr val="002060"/>
                </a:solidFill>
                <a:latin typeface="华文行楷" panose="02010800040101010101" pitchFamily="2" charset="-122"/>
                <a:ea typeface="华文行楷" panose="02010800040101010101" pitchFamily="2" charset="-122"/>
              </a:rPr>
              <a:t>现状调查：</a:t>
            </a:r>
            <a:r>
              <a:rPr lang="zh-CN" altLang="zh-CN" sz="2800" dirty="0">
                <a:solidFill>
                  <a:srgbClr val="002060"/>
                </a:solidFill>
                <a:latin typeface="华文行楷" panose="02010800040101010101" pitchFamily="2" charset="-122"/>
                <a:ea typeface="华文行楷" panose="02010800040101010101" pitchFamily="2" charset="-122"/>
              </a:rPr>
              <a:t>外语界专家和学者们对我国外语教育现状</a:t>
            </a:r>
            <a:r>
              <a:rPr lang="zh-CN" altLang="en-US" sz="2800" dirty="0">
                <a:solidFill>
                  <a:srgbClr val="002060"/>
                </a:solidFill>
                <a:latin typeface="华文行楷" panose="02010800040101010101" pitchFamily="2" charset="-122"/>
                <a:ea typeface="华文行楷" panose="02010800040101010101" pitchFamily="2" charset="-122"/>
              </a:rPr>
              <a:t>进行了多次</a:t>
            </a:r>
            <a:r>
              <a:rPr lang="zh-CN" altLang="zh-CN" sz="2800" dirty="0">
                <a:solidFill>
                  <a:srgbClr val="002060"/>
                </a:solidFill>
                <a:latin typeface="华文行楷" panose="02010800040101010101" pitchFamily="2" charset="-122"/>
                <a:ea typeface="华文行楷" panose="02010800040101010101" pitchFamily="2" charset="-122"/>
              </a:rPr>
              <a:t>调查，这些调查和研究</a:t>
            </a:r>
            <a:r>
              <a:rPr lang="zh-CN" altLang="zh-CN" sz="2800" dirty="0" smtClean="0">
                <a:solidFill>
                  <a:srgbClr val="002060"/>
                </a:solidFill>
                <a:latin typeface="华文行楷" panose="02010800040101010101" pitchFamily="2" charset="-122"/>
                <a:ea typeface="华文行楷" panose="02010800040101010101" pitchFamily="2" charset="-122"/>
              </a:rPr>
              <a:t>全面反映</a:t>
            </a:r>
            <a:r>
              <a:rPr lang="zh-CN" altLang="zh-CN" sz="2800" dirty="0">
                <a:solidFill>
                  <a:srgbClr val="002060"/>
                </a:solidFill>
                <a:latin typeface="华文行楷" panose="02010800040101010101" pitchFamily="2" charset="-122"/>
                <a:ea typeface="华文行楷" panose="02010800040101010101" pitchFamily="2" charset="-122"/>
              </a:rPr>
              <a:t>了我国外语教育的现状，并揭示了现在外语人才培养的优势和短板</a:t>
            </a:r>
            <a:r>
              <a:rPr lang="zh-CN" altLang="en-US" sz="2800" dirty="0" smtClean="0">
                <a:solidFill>
                  <a:srgbClr val="002060"/>
                </a:solidFill>
                <a:latin typeface="华文行楷" panose="02010800040101010101" pitchFamily="2" charset="-122"/>
                <a:ea typeface="华文行楷" panose="02010800040101010101" pitchFamily="2" charset="-122"/>
              </a:rPr>
              <a:t>：</a:t>
            </a:r>
            <a:endParaRPr lang="en-US" altLang="zh-CN" sz="2800" dirty="0" smtClean="0">
              <a:solidFill>
                <a:srgbClr val="002060"/>
              </a:solidFill>
              <a:latin typeface="华文行楷" panose="02010800040101010101" pitchFamily="2" charset="-122"/>
              <a:ea typeface="华文行楷" panose="02010800040101010101" pitchFamily="2" charset="-122"/>
            </a:endParaRPr>
          </a:p>
          <a:p>
            <a:pPr marL="457200" indent="-457200" algn="just">
              <a:lnSpc>
                <a:spcPct val="150000"/>
              </a:lnSpc>
              <a:buFont typeface="Wingdings" panose="05000000000000000000" pitchFamily="2" charset="2"/>
              <a:buChar char="p"/>
            </a:pPr>
            <a:r>
              <a:rPr lang="zh-CN" altLang="en-US" sz="2800" dirty="0" smtClean="0">
                <a:solidFill>
                  <a:srgbClr val="002060"/>
                </a:solidFill>
                <a:latin typeface="华文行楷" panose="02010800040101010101" pitchFamily="2" charset="-122"/>
                <a:ea typeface="华文行楷" panose="02010800040101010101" pitchFamily="2" charset="-122"/>
              </a:rPr>
              <a:t>纵观外语教育发展，我国高等外语教育一直都以服务国家战略需求为导向。</a:t>
            </a:r>
            <a:r>
              <a:rPr lang="zh-CN" altLang="zh-CN" sz="2800" dirty="0" smtClean="0">
                <a:solidFill>
                  <a:srgbClr val="002060"/>
                </a:solidFill>
                <a:latin typeface="华文行楷" panose="02010800040101010101" pitchFamily="2" charset="-122"/>
                <a:ea typeface="华文行楷" panose="02010800040101010101" pitchFamily="2" charset="-122"/>
              </a:rPr>
              <a:t>高等</a:t>
            </a:r>
            <a:r>
              <a:rPr lang="zh-CN" altLang="zh-CN" sz="2800" dirty="0">
                <a:solidFill>
                  <a:srgbClr val="002060"/>
                </a:solidFill>
                <a:latin typeface="华文行楷" panose="02010800040101010101" pitchFamily="2" charset="-122"/>
                <a:ea typeface="华文行楷" panose="02010800040101010101" pitchFamily="2" charset="-122"/>
              </a:rPr>
              <a:t>外语教育应</a:t>
            </a:r>
            <a:r>
              <a:rPr lang="zh-CN" altLang="zh-CN" sz="2800" dirty="0" smtClean="0">
                <a:solidFill>
                  <a:srgbClr val="002060"/>
                </a:solidFill>
                <a:latin typeface="华文行楷" panose="02010800040101010101" pitchFamily="2" charset="-122"/>
                <a:ea typeface="华文行楷" panose="02010800040101010101" pitchFamily="2" charset="-122"/>
              </a:rPr>
              <a:t>始终</a:t>
            </a:r>
            <a:r>
              <a:rPr lang="zh-CN" altLang="en-US" sz="2800" dirty="0" smtClean="0">
                <a:solidFill>
                  <a:srgbClr val="002060"/>
                </a:solidFill>
                <a:latin typeface="华文行楷" panose="02010800040101010101" pitchFamily="2" charset="-122"/>
                <a:ea typeface="华文行楷" panose="02010800040101010101" pitchFamily="2" charset="-122"/>
              </a:rPr>
              <a:t>坚持</a:t>
            </a:r>
            <a:r>
              <a:rPr lang="zh-CN" altLang="zh-CN" sz="2800" dirty="0" smtClean="0">
                <a:solidFill>
                  <a:srgbClr val="002060"/>
                </a:solidFill>
                <a:latin typeface="华文行楷" panose="02010800040101010101" pitchFamily="2" charset="-122"/>
                <a:ea typeface="华文行楷" panose="02010800040101010101" pitchFamily="2" charset="-122"/>
              </a:rPr>
              <a:t>服务</a:t>
            </a:r>
            <a:r>
              <a:rPr lang="zh-CN" altLang="zh-CN" sz="2800" dirty="0">
                <a:solidFill>
                  <a:srgbClr val="002060"/>
                </a:solidFill>
                <a:latin typeface="华文行楷" panose="02010800040101010101" pitchFamily="2" charset="-122"/>
                <a:ea typeface="华文行楷" panose="02010800040101010101" pitchFamily="2" charset="-122"/>
              </a:rPr>
              <a:t>国家发展战略</a:t>
            </a:r>
            <a:r>
              <a:rPr lang="zh-CN" altLang="zh-CN" sz="2800" dirty="0" smtClean="0">
                <a:solidFill>
                  <a:srgbClr val="002060"/>
                </a:solidFill>
                <a:latin typeface="华文行楷" panose="02010800040101010101" pitchFamily="2" charset="-122"/>
                <a:ea typeface="华文行楷" panose="02010800040101010101" pitchFamily="2" charset="-122"/>
              </a:rPr>
              <a:t>需求</a:t>
            </a:r>
            <a:r>
              <a:rPr lang="zh-CN" altLang="en-US" sz="2800" dirty="0" smtClean="0">
                <a:solidFill>
                  <a:srgbClr val="002060"/>
                </a:solidFill>
                <a:latin typeface="华文行楷" panose="02010800040101010101" pitchFamily="2" charset="-122"/>
                <a:ea typeface="华文行楷" panose="02010800040101010101" pitchFamily="2" charset="-122"/>
              </a:rPr>
              <a:t>，为了更好地服务新形势下的国家发展战略，各大院校应制定具有自己院校特点的人才培养</a:t>
            </a:r>
            <a:r>
              <a:rPr lang="zh-CN" altLang="en-US" sz="2800" dirty="0">
                <a:solidFill>
                  <a:srgbClr val="002060"/>
                </a:solidFill>
                <a:latin typeface="华文行楷" panose="02010800040101010101" pitchFamily="2" charset="-122"/>
                <a:ea typeface="华文行楷" panose="02010800040101010101" pitchFamily="2" charset="-122"/>
              </a:rPr>
              <a:t>模式。以英语专业为</a:t>
            </a:r>
            <a:r>
              <a:rPr lang="zh-CN" altLang="en-US" sz="2800" dirty="0" smtClean="0">
                <a:solidFill>
                  <a:srgbClr val="002060"/>
                </a:solidFill>
                <a:latin typeface="华文行楷" panose="02010800040101010101" pitchFamily="2" charset="-122"/>
                <a:ea typeface="华文行楷" panose="02010800040101010101" pitchFamily="2" charset="-122"/>
              </a:rPr>
              <a:t>例，各大院校正不断在改革实践中摸索和完善人才培养模式和方案。</a:t>
            </a:r>
            <a:endParaRPr lang="en-US" altLang="zh-CN" sz="2800" dirty="0" smtClean="0">
              <a:solidFill>
                <a:srgbClr val="002060"/>
              </a:solidFill>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27936096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6204" y="538855"/>
            <a:ext cx="4859022" cy="830484"/>
          </a:xfrm>
          <a:prstGeom prst="rect">
            <a:avLst/>
          </a:prstGeom>
        </p:spPr>
        <p:txBody>
          <a:bodyPr wrap="none">
            <a:spAutoFit/>
          </a:bodyPr>
          <a:lstStyle/>
          <a:p>
            <a:pPr lvl="0" defTabSz="913919">
              <a:lnSpc>
                <a:spcPct val="120000"/>
              </a:lnSpc>
              <a:spcBef>
                <a:spcPts val="600"/>
              </a:spcBef>
              <a:spcAft>
                <a:spcPts val="600"/>
              </a:spcAft>
              <a:defRPr/>
            </a:pPr>
            <a:r>
              <a:rPr lang="en-US" altLang="zh-CN" sz="3997" b="1" dirty="0">
                <a:solidFill>
                  <a:srgbClr val="002060"/>
                </a:solidFill>
                <a:latin typeface="华文行楷" panose="02010800040101010101" pitchFamily="2" charset="-122"/>
                <a:ea typeface="华文行楷" panose="02010800040101010101" pitchFamily="2" charset="-122"/>
              </a:rPr>
              <a:t>2. </a:t>
            </a:r>
            <a:r>
              <a:rPr lang="zh-CN" altLang="en-US" sz="3997" b="1" dirty="0">
                <a:solidFill>
                  <a:srgbClr val="002060"/>
                </a:solidFill>
                <a:latin typeface="华文行楷" panose="02010800040101010101" pitchFamily="2" charset="-122"/>
                <a:ea typeface="华文行楷" panose="02010800040101010101" pitchFamily="2" charset="-122"/>
              </a:rPr>
              <a:t>外语人才培养回顾</a:t>
            </a:r>
            <a:endParaRPr lang="en-US" altLang="zh-CN" sz="3997" b="1" dirty="0">
              <a:solidFill>
                <a:srgbClr val="002060"/>
              </a:solidFill>
              <a:latin typeface="华文行楷" panose="02010800040101010101" pitchFamily="2" charset="-122"/>
              <a:ea typeface="华文行楷" panose="02010800040101010101" pitchFamily="2" charset="-122"/>
            </a:endParaRPr>
          </a:p>
        </p:txBody>
      </p:sp>
      <p:sp>
        <p:nvSpPr>
          <p:cNvPr id="3" name="矩形 2"/>
          <p:cNvSpPr/>
          <p:nvPr/>
        </p:nvSpPr>
        <p:spPr>
          <a:xfrm>
            <a:off x="326701" y="1369339"/>
            <a:ext cx="10339473" cy="1384995"/>
          </a:xfrm>
          <a:prstGeom prst="rect">
            <a:avLst/>
          </a:prstGeom>
        </p:spPr>
        <p:txBody>
          <a:bodyPr wrap="square">
            <a:spAutoFit/>
          </a:bodyPr>
          <a:lstStyle/>
          <a:p>
            <a:pPr lvl="0" algn="just">
              <a:lnSpc>
                <a:spcPct val="150000"/>
              </a:lnSpc>
            </a:pPr>
            <a:r>
              <a:rPr lang="zh-CN" altLang="en-US" sz="2800" dirty="0" smtClean="0">
                <a:solidFill>
                  <a:srgbClr val="002060"/>
                </a:solidFill>
                <a:latin typeface="华文行楷" panose="02010800040101010101" pitchFamily="2" charset="-122"/>
                <a:ea typeface="华文行楷" panose="02010800040101010101" pitchFamily="2" charset="-122"/>
              </a:rPr>
              <a:t>      自</a:t>
            </a:r>
            <a:r>
              <a:rPr lang="zh-CN" altLang="en-US" sz="2800" dirty="0">
                <a:solidFill>
                  <a:srgbClr val="002060"/>
                </a:solidFill>
                <a:latin typeface="华文行楷" panose="02010800040101010101" pitchFamily="2" charset="-122"/>
                <a:ea typeface="华文行楷" panose="02010800040101010101" pitchFamily="2" charset="-122"/>
              </a:rPr>
              <a:t>改革开放初期至今，</a:t>
            </a:r>
            <a:r>
              <a:rPr lang="zh-CN" altLang="zh-CN" sz="2800" dirty="0">
                <a:solidFill>
                  <a:srgbClr val="002060"/>
                </a:solidFill>
                <a:latin typeface="华文行楷" panose="02010800040101010101" pitchFamily="2" charset="-122"/>
                <a:ea typeface="华文行楷" panose="02010800040101010101" pitchFamily="2" charset="-122"/>
              </a:rPr>
              <a:t>英语复合型人才培养实践分为三个阶段</a:t>
            </a:r>
            <a:r>
              <a:rPr lang="zh-CN" altLang="en-US" sz="2800" dirty="0">
                <a:solidFill>
                  <a:srgbClr val="002060"/>
                </a:solidFill>
                <a:latin typeface="华文行楷" panose="02010800040101010101" pitchFamily="2" charset="-122"/>
                <a:ea typeface="华文行楷" panose="02010800040101010101" pitchFamily="2" charset="-122"/>
              </a:rPr>
              <a:t>。</a:t>
            </a:r>
            <a:endParaRPr lang="en-US" altLang="zh-CN" sz="2800" dirty="0">
              <a:solidFill>
                <a:srgbClr val="002060"/>
              </a:solidFill>
              <a:latin typeface="华文行楷" panose="02010800040101010101" pitchFamily="2" charset="-122"/>
              <a:ea typeface="华文行楷" panose="02010800040101010101" pitchFamily="2" charset="-122"/>
            </a:endParaRPr>
          </a:p>
          <a:p>
            <a:pPr lvl="0" algn="just">
              <a:lnSpc>
                <a:spcPct val="150000"/>
              </a:lnSpc>
            </a:pPr>
            <a:r>
              <a:rPr lang="zh-CN" altLang="en-US" sz="2800" dirty="0">
                <a:solidFill>
                  <a:srgbClr val="002060"/>
                </a:solidFill>
                <a:latin typeface="华文行楷" panose="02010800040101010101" pitchFamily="2" charset="-122"/>
                <a:ea typeface="华文行楷" panose="02010800040101010101" pitchFamily="2" charset="-122"/>
              </a:rPr>
              <a:t> </a:t>
            </a:r>
            <a:r>
              <a:rPr lang="zh-CN" altLang="en-US" sz="2800" dirty="0" smtClean="0">
                <a:solidFill>
                  <a:srgbClr val="FF0000"/>
                </a:solidFill>
                <a:latin typeface="华文行楷" panose="02010800040101010101" pitchFamily="2" charset="-122"/>
                <a:ea typeface="华文行楷" panose="02010800040101010101" pitchFamily="2" charset="-122"/>
              </a:rPr>
              <a:t>第一</a:t>
            </a:r>
            <a:r>
              <a:rPr lang="zh-CN" altLang="en-US" sz="2800" dirty="0">
                <a:solidFill>
                  <a:srgbClr val="FF0000"/>
                </a:solidFill>
                <a:latin typeface="华文行楷" panose="02010800040101010101" pitchFamily="2" charset="-122"/>
                <a:ea typeface="华文行楷" panose="02010800040101010101" pitchFamily="2" charset="-122"/>
              </a:rPr>
              <a:t>阶段：</a:t>
            </a:r>
            <a:r>
              <a:rPr lang="zh-CN" altLang="zh-CN" sz="2800" dirty="0">
                <a:solidFill>
                  <a:srgbClr val="FF0000"/>
                </a:solidFill>
                <a:latin typeface="华文行楷" panose="02010800040101010101" pitchFamily="2" charset="-122"/>
                <a:ea typeface="华文行楷" panose="02010800040101010101" pitchFamily="2" charset="-122"/>
              </a:rPr>
              <a:t>摸索试验阶段（</a:t>
            </a:r>
            <a:r>
              <a:rPr lang="en-US" altLang="zh-CN" sz="2800" dirty="0">
                <a:solidFill>
                  <a:srgbClr val="FF0000"/>
                </a:solidFill>
                <a:latin typeface="华文行楷" panose="02010800040101010101" pitchFamily="2" charset="-122"/>
                <a:ea typeface="华文行楷" panose="02010800040101010101" pitchFamily="2" charset="-122"/>
              </a:rPr>
              <a:t>1983</a:t>
            </a:r>
            <a:r>
              <a:rPr lang="zh-CN" altLang="zh-CN" sz="2800" dirty="0">
                <a:solidFill>
                  <a:srgbClr val="FF0000"/>
                </a:solidFill>
                <a:latin typeface="华文行楷" panose="02010800040101010101" pitchFamily="2" charset="-122"/>
                <a:ea typeface="华文行楷" panose="02010800040101010101" pitchFamily="2" charset="-122"/>
              </a:rPr>
              <a:t>年至</a:t>
            </a:r>
            <a:r>
              <a:rPr lang="en-US" altLang="zh-CN" sz="2800" dirty="0">
                <a:solidFill>
                  <a:srgbClr val="FF0000"/>
                </a:solidFill>
                <a:latin typeface="华文行楷" panose="02010800040101010101" pitchFamily="2" charset="-122"/>
                <a:ea typeface="华文行楷" panose="02010800040101010101" pitchFamily="2" charset="-122"/>
              </a:rPr>
              <a:t>2000</a:t>
            </a:r>
            <a:r>
              <a:rPr lang="zh-CN" altLang="zh-CN" sz="2800" dirty="0">
                <a:solidFill>
                  <a:srgbClr val="FF0000"/>
                </a:solidFill>
                <a:latin typeface="华文行楷" panose="02010800040101010101" pitchFamily="2" charset="-122"/>
                <a:ea typeface="华文行楷" panose="02010800040101010101" pitchFamily="2" charset="-122"/>
              </a:rPr>
              <a:t>年）</a:t>
            </a:r>
            <a:endParaRPr lang="en-US" altLang="zh-CN" sz="2800" dirty="0">
              <a:solidFill>
                <a:srgbClr val="FF0000"/>
              </a:solidFill>
              <a:latin typeface="华文行楷" panose="02010800040101010101" pitchFamily="2" charset="-122"/>
              <a:ea typeface="华文行楷" panose="02010800040101010101" pitchFamily="2" charset="-122"/>
            </a:endParaRPr>
          </a:p>
        </p:txBody>
      </p:sp>
      <p:graphicFrame>
        <p:nvGraphicFramePr>
          <p:cNvPr id="4" name="表格 3"/>
          <p:cNvGraphicFramePr>
            <a:graphicFrameLocks noGrp="1"/>
          </p:cNvGraphicFramePr>
          <p:nvPr>
            <p:extLst>
              <p:ext uri="{D42A27DB-BD31-4B8C-83A1-F6EECF244321}">
                <p14:modId xmlns:p14="http://schemas.microsoft.com/office/powerpoint/2010/main" val="2275157594"/>
              </p:ext>
            </p:extLst>
          </p:nvPr>
        </p:nvGraphicFramePr>
        <p:xfrm>
          <a:off x="549369" y="2832639"/>
          <a:ext cx="9894135" cy="3552418"/>
        </p:xfrm>
        <a:graphic>
          <a:graphicData uri="http://schemas.openxmlformats.org/drawingml/2006/table">
            <a:tbl>
              <a:tblPr firstRow="1" bandRow="1">
                <a:tableStyleId>{5C22544A-7EE6-4342-B048-85BDC9FD1C3A}</a:tableStyleId>
              </a:tblPr>
              <a:tblGrid>
                <a:gridCol w="3298045"/>
                <a:gridCol w="3298045"/>
                <a:gridCol w="3298045"/>
              </a:tblGrid>
              <a:tr h="410327">
                <a:tc>
                  <a:txBody>
                    <a:bodyPr/>
                    <a:lstStyle/>
                    <a:p>
                      <a:r>
                        <a:rPr lang="zh-CN" altLang="en-US" dirty="0" smtClean="0"/>
                        <a:t>院校</a:t>
                      </a:r>
                      <a:endParaRPr lang="zh-CN" altLang="en-US" dirty="0"/>
                    </a:p>
                  </a:txBody>
                  <a:tcPr/>
                </a:tc>
                <a:tc>
                  <a:txBody>
                    <a:bodyPr/>
                    <a:lstStyle/>
                    <a:p>
                      <a:r>
                        <a:rPr lang="zh-CN" altLang="en-US" dirty="0" smtClean="0"/>
                        <a:t>专业</a:t>
                      </a:r>
                      <a:endParaRPr lang="zh-CN" altLang="en-US" dirty="0"/>
                    </a:p>
                  </a:txBody>
                  <a:tcPr/>
                </a:tc>
                <a:tc>
                  <a:txBody>
                    <a:bodyPr/>
                    <a:lstStyle/>
                    <a:p>
                      <a:r>
                        <a:rPr lang="zh-CN" altLang="en-US" dirty="0" smtClean="0"/>
                        <a:t>理念</a:t>
                      </a:r>
                      <a:endParaRPr lang="zh-CN" altLang="en-US" dirty="0"/>
                    </a:p>
                  </a:txBody>
                  <a:tcPr/>
                </a:tc>
              </a:tr>
              <a:tr h="1315294">
                <a:tc>
                  <a:txBody>
                    <a:bodyPr/>
                    <a:lstStyle/>
                    <a:p>
                      <a:r>
                        <a:rPr lang="en-US" altLang="zh-CN" b="1" kern="100" dirty="0" smtClean="0">
                          <a:solidFill>
                            <a:schemeClr val="bg2">
                              <a:lumMod val="25000"/>
                            </a:schemeClr>
                          </a:solidFill>
                          <a:effectLst/>
                          <a:latin typeface="Times New Roman" panose="02020603050405020304" pitchFamily="18" charset="0"/>
                          <a:ea typeface="宋体" panose="02010600030101010101" pitchFamily="2" charset="-122"/>
                          <a:cs typeface="Times New Roman" panose="02020603050405020304" pitchFamily="18" charset="0"/>
                        </a:rPr>
                        <a:t>1983</a:t>
                      </a:r>
                      <a:r>
                        <a:rPr lang="zh-CN" altLang="zh-CN" b="1" kern="100" dirty="0" smtClean="0">
                          <a:solidFill>
                            <a:schemeClr val="bg2">
                              <a:lumMod val="25000"/>
                            </a:schemeClr>
                          </a:solidFill>
                          <a:effectLst/>
                          <a:latin typeface="Times New Roman" panose="02020603050405020304" pitchFamily="18" charset="0"/>
                          <a:ea typeface="宋体" panose="02010600030101010101" pitchFamily="2" charset="-122"/>
                          <a:cs typeface="Times New Roman" panose="02020603050405020304" pitchFamily="18" charset="0"/>
                        </a:rPr>
                        <a:t>年上海外国语学院</a:t>
                      </a:r>
                      <a:endParaRPr lang="zh-CN" altLang="en-US" b="1" dirty="0">
                        <a:solidFill>
                          <a:schemeClr val="bg2">
                            <a:lumMod val="25000"/>
                          </a:schemeClr>
                        </a:solidFill>
                      </a:endParaRPr>
                    </a:p>
                  </a:txBody>
                  <a:tcPr/>
                </a:tc>
                <a:tc>
                  <a:txBody>
                    <a:bodyPr/>
                    <a:lstStyle/>
                    <a:p>
                      <a:r>
                        <a:rPr lang="zh-CN" altLang="zh-CN" b="1" kern="100" dirty="0" smtClean="0">
                          <a:solidFill>
                            <a:schemeClr val="bg2">
                              <a:lumMod val="25000"/>
                            </a:schemeClr>
                          </a:solidFill>
                          <a:effectLst/>
                          <a:latin typeface="Times New Roman" panose="02020603050405020304" pitchFamily="18" charset="0"/>
                          <a:ea typeface="宋体" panose="02010600030101010101" pitchFamily="2" charset="-122"/>
                          <a:cs typeface="Times New Roman" panose="02020603050405020304" pitchFamily="18" charset="0"/>
                        </a:rPr>
                        <a:t>国际新闻、国际贸易、国际经济法、国际会计、对外汉语、外事管理、新闻传播与技术等非语言类</a:t>
                      </a:r>
                      <a:endParaRPr lang="zh-CN" altLang="en-US" b="1" dirty="0">
                        <a:solidFill>
                          <a:schemeClr val="bg2">
                            <a:lumMod val="25000"/>
                          </a:schemeClr>
                        </a:solidFill>
                      </a:endParaRPr>
                    </a:p>
                  </a:txBody>
                  <a:tcPr/>
                </a:tc>
                <a:tc>
                  <a:txBody>
                    <a:bodyPr/>
                    <a:lstStyle/>
                    <a:p>
                      <a:r>
                        <a:rPr lang="zh-CN" altLang="zh-CN" b="1" kern="100" dirty="0" smtClean="0">
                          <a:solidFill>
                            <a:schemeClr val="bg2">
                              <a:lumMod val="25000"/>
                            </a:schemeClr>
                          </a:solidFill>
                          <a:effectLst/>
                          <a:latin typeface="Times New Roman" panose="02020603050405020304" pitchFamily="18" charset="0"/>
                          <a:ea typeface="宋体" panose="02010600030101010101" pitchFamily="2" charset="-122"/>
                          <a:cs typeface="Times New Roman" panose="02020603050405020304" pitchFamily="18" charset="0"/>
                        </a:rPr>
                        <a:t>从单科型外语专业院校转变为多科型应用学科类外国语</a:t>
                      </a:r>
                      <a:r>
                        <a:rPr lang="zh-CN" altLang="zh-CN" b="1" kern="100" dirty="0" smtClean="0">
                          <a:solidFill>
                            <a:schemeClr val="bg2">
                              <a:lumMod val="25000"/>
                            </a:schemeClr>
                          </a:solidFill>
                          <a:effectLst/>
                          <a:latin typeface="Times New Roman" panose="02020603050405020304" pitchFamily="18" charset="0"/>
                          <a:ea typeface="宋体" panose="02010600030101010101" pitchFamily="2" charset="-122"/>
                          <a:cs typeface="Times New Roman" panose="02020603050405020304" pitchFamily="18" charset="0"/>
                        </a:rPr>
                        <a:t>大学 </a:t>
                      </a:r>
                      <a:r>
                        <a:rPr lang="zh-CN" altLang="zh-CN" b="1" kern="100" dirty="0" smtClean="0">
                          <a:solidFill>
                            <a:schemeClr val="bg2">
                              <a:lumMod val="25000"/>
                            </a:schemeClr>
                          </a:solidFill>
                          <a:effectLst/>
                          <a:latin typeface="Times New Roman" panose="02020603050405020304" pitchFamily="18" charset="0"/>
                          <a:ea typeface="宋体" panose="02010600030101010101" pitchFamily="2" charset="-122"/>
                          <a:cs typeface="Times New Roman" panose="02020603050405020304" pitchFamily="18" charset="0"/>
                        </a:rPr>
                        <a:t>（胡文仲，</a:t>
                      </a:r>
                      <a:r>
                        <a:rPr lang="en-US" altLang="zh-CN" b="1" kern="100" dirty="0" smtClean="0">
                          <a:solidFill>
                            <a:schemeClr val="bg2">
                              <a:lumMod val="25000"/>
                            </a:schemeClr>
                          </a:solidFill>
                          <a:effectLst/>
                          <a:latin typeface="Times New Roman" panose="02020603050405020304" pitchFamily="18" charset="0"/>
                          <a:ea typeface="宋体" panose="02010600030101010101" pitchFamily="2" charset="-122"/>
                          <a:cs typeface="Times New Roman" panose="02020603050405020304" pitchFamily="18" charset="0"/>
                        </a:rPr>
                        <a:t>2014</a:t>
                      </a:r>
                      <a:r>
                        <a:rPr lang="zh-CN" altLang="zh-CN" b="1" kern="100" dirty="0" smtClean="0">
                          <a:solidFill>
                            <a:schemeClr val="bg2">
                              <a:lumMod val="25000"/>
                            </a:schemeClr>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b="1" dirty="0">
                        <a:solidFill>
                          <a:schemeClr val="bg2">
                            <a:lumMod val="25000"/>
                          </a:schemeClr>
                        </a:solidFill>
                      </a:endParaRPr>
                    </a:p>
                  </a:txBody>
                  <a:tcPr/>
                </a:tc>
              </a:tr>
              <a:tr h="410327">
                <a:tc>
                  <a:txBody>
                    <a:bodyPr/>
                    <a:lstStyle/>
                    <a:p>
                      <a:r>
                        <a:rPr lang="en-US" altLang="zh-CN" b="1" kern="100" dirty="0" smtClean="0">
                          <a:solidFill>
                            <a:schemeClr val="bg2">
                              <a:lumMod val="25000"/>
                            </a:schemeClr>
                          </a:solidFill>
                          <a:effectLst/>
                          <a:latin typeface="Times New Roman" panose="02020603050405020304" pitchFamily="18" charset="0"/>
                          <a:ea typeface="宋体" panose="02010600030101010101" pitchFamily="2" charset="-122"/>
                          <a:cs typeface="Times New Roman" panose="02020603050405020304" pitchFamily="18" charset="0"/>
                        </a:rPr>
                        <a:t>1984</a:t>
                      </a:r>
                      <a:r>
                        <a:rPr lang="zh-CN" altLang="zh-CN" b="1" kern="100" dirty="0" smtClean="0">
                          <a:solidFill>
                            <a:schemeClr val="bg2">
                              <a:lumMod val="25000"/>
                            </a:schemeClr>
                          </a:solidFill>
                          <a:effectLst/>
                          <a:latin typeface="Times New Roman" panose="02020603050405020304" pitchFamily="18" charset="0"/>
                          <a:ea typeface="宋体" panose="02010600030101010101" pitchFamily="2" charset="-122"/>
                          <a:cs typeface="Times New Roman" panose="02020603050405020304" pitchFamily="18" charset="0"/>
                        </a:rPr>
                        <a:t>年北京外国语学院</a:t>
                      </a:r>
                      <a:endParaRPr lang="zh-CN" altLang="en-US" b="1" dirty="0">
                        <a:solidFill>
                          <a:schemeClr val="bg2">
                            <a:lumMod val="25000"/>
                          </a:schemeClr>
                        </a:solidFill>
                      </a:endParaRPr>
                    </a:p>
                  </a:txBody>
                  <a:tcPr/>
                </a:tc>
                <a:tc>
                  <a:txBody>
                    <a:bodyPr/>
                    <a:lstStyle/>
                    <a:p>
                      <a:r>
                        <a:rPr lang="zh-CN" altLang="zh-CN" b="1" kern="100" dirty="0" smtClean="0">
                          <a:solidFill>
                            <a:schemeClr val="bg2">
                              <a:lumMod val="25000"/>
                            </a:schemeClr>
                          </a:solidFill>
                          <a:effectLst/>
                          <a:latin typeface="Times New Roman" panose="02020603050405020304" pitchFamily="18" charset="0"/>
                          <a:ea typeface="宋体" panose="02010600030101010101" pitchFamily="2" charset="-122"/>
                          <a:cs typeface="Times New Roman" panose="02020603050405020304" pitchFamily="18" charset="0"/>
                        </a:rPr>
                        <a:t>英法语双语班</a:t>
                      </a:r>
                      <a:endParaRPr lang="zh-CN" altLang="en-US" b="1" dirty="0">
                        <a:solidFill>
                          <a:schemeClr val="bg2">
                            <a:lumMod val="25000"/>
                          </a:schemeClr>
                        </a:solidFill>
                      </a:endParaRPr>
                    </a:p>
                  </a:txBody>
                  <a:tcPr/>
                </a:tc>
                <a:tc>
                  <a:txBody>
                    <a:bodyPr/>
                    <a:lstStyle/>
                    <a:p>
                      <a:endParaRPr lang="zh-CN" altLang="en-US" b="1" dirty="0">
                        <a:solidFill>
                          <a:schemeClr val="bg2">
                            <a:lumMod val="25000"/>
                          </a:schemeClr>
                        </a:solidFill>
                      </a:endParaRPr>
                    </a:p>
                  </a:txBody>
                  <a:tcPr/>
                </a:tc>
              </a:tr>
              <a:tr h="708235">
                <a:tc>
                  <a:txBody>
                    <a:bodyPr/>
                    <a:lstStyle/>
                    <a:p>
                      <a:r>
                        <a:rPr lang="en-US" altLang="zh-CN" b="1" kern="100" dirty="0" smtClean="0">
                          <a:solidFill>
                            <a:schemeClr val="bg2">
                              <a:lumMod val="25000"/>
                            </a:schemeClr>
                          </a:solidFill>
                          <a:effectLst/>
                          <a:latin typeface="Times New Roman" panose="02020603050405020304" pitchFamily="18" charset="0"/>
                          <a:ea typeface="宋体" panose="02010600030101010101" pitchFamily="2" charset="-122"/>
                          <a:cs typeface="Times New Roman" panose="02020603050405020304" pitchFamily="18" charset="0"/>
                        </a:rPr>
                        <a:t>1992</a:t>
                      </a:r>
                      <a:r>
                        <a:rPr lang="zh-CN" altLang="zh-CN" b="1" kern="100" dirty="0" smtClean="0">
                          <a:solidFill>
                            <a:schemeClr val="bg2">
                              <a:lumMod val="25000"/>
                            </a:schemeClr>
                          </a:solidFill>
                          <a:effectLst/>
                          <a:latin typeface="Times New Roman" panose="02020603050405020304" pitchFamily="18" charset="0"/>
                          <a:ea typeface="宋体" panose="02010600030101010101" pitchFamily="2" charset="-122"/>
                          <a:cs typeface="Times New Roman" panose="02020603050405020304" pitchFamily="18" charset="0"/>
                        </a:rPr>
                        <a:t>年西安外国语学院</a:t>
                      </a:r>
                      <a:endParaRPr lang="zh-CN" altLang="en-US" b="1" dirty="0">
                        <a:solidFill>
                          <a:schemeClr val="bg2">
                            <a:lumMod val="25000"/>
                          </a:schemeClr>
                        </a:solidFill>
                      </a:endParaRPr>
                    </a:p>
                  </a:txBody>
                  <a:tcPr/>
                </a:tc>
                <a:tc>
                  <a:txBody>
                    <a:bodyPr/>
                    <a:lstStyle/>
                    <a:p>
                      <a:r>
                        <a:rPr lang="zh-CN" altLang="zh-CN" b="1" kern="100" dirty="0" smtClean="0">
                          <a:solidFill>
                            <a:schemeClr val="bg2">
                              <a:lumMod val="25000"/>
                            </a:schemeClr>
                          </a:solidFill>
                          <a:effectLst/>
                          <a:latin typeface="Times New Roman" panose="02020603050405020304" pitchFamily="18" charset="0"/>
                          <a:ea typeface="宋体" panose="02010600030101010101" pitchFamily="2" charset="-122"/>
                          <a:cs typeface="Times New Roman" panose="02020603050405020304" pitchFamily="18" charset="0"/>
                        </a:rPr>
                        <a:t>在英语专业设立了国际金融、国际经济合作等专业方向班</a:t>
                      </a:r>
                      <a:endParaRPr lang="zh-CN" altLang="en-US" b="1" dirty="0">
                        <a:solidFill>
                          <a:schemeClr val="bg2">
                            <a:lumMod val="25000"/>
                          </a:schemeClr>
                        </a:solidFill>
                      </a:endParaRPr>
                    </a:p>
                  </a:txBody>
                  <a:tcPr/>
                </a:tc>
                <a:tc>
                  <a:txBody>
                    <a:bodyPr/>
                    <a:lstStyle/>
                    <a:p>
                      <a:endParaRPr lang="zh-CN" altLang="en-US" b="1" dirty="0">
                        <a:solidFill>
                          <a:schemeClr val="bg2">
                            <a:lumMod val="25000"/>
                          </a:schemeClr>
                        </a:solidFill>
                      </a:endParaRPr>
                    </a:p>
                  </a:txBody>
                  <a:tcPr/>
                </a:tc>
              </a:tr>
              <a:tr h="708235">
                <a:tc>
                  <a:txBody>
                    <a:bodyPr/>
                    <a:lstStyle/>
                    <a:p>
                      <a:r>
                        <a:rPr lang="en-US" altLang="zh-CN" b="1" kern="100" dirty="0" smtClean="0">
                          <a:solidFill>
                            <a:schemeClr val="bg2">
                              <a:lumMod val="25000"/>
                            </a:schemeClr>
                          </a:solidFill>
                          <a:effectLst/>
                          <a:latin typeface="Times New Roman" panose="02020603050405020304" pitchFamily="18" charset="0"/>
                          <a:ea typeface="宋体" panose="02010600030101010101" pitchFamily="2" charset="-122"/>
                          <a:cs typeface="Times New Roman" panose="02020603050405020304" pitchFamily="18" charset="0"/>
                        </a:rPr>
                        <a:t>1993</a:t>
                      </a:r>
                      <a:r>
                        <a:rPr lang="zh-CN" altLang="zh-CN" b="1" kern="100" dirty="0" smtClean="0">
                          <a:solidFill>
                            <a:schemeClr val="bg2">
                              <a:lumMod val="25000"/>
                            </a:schemeClr>
                          </a:solidFill>
                          <a:effectLst/>
                          <a:latin typeface="Times New Roman" panose="02020603050405020304" pitchFamily="18" charset="0"/>
                          <a:ea typeface="宋体" panose="02010600030101010101" pitchFamily="2" charset="-122"/>
                          <a:cs typeface="Times New Roman" panose="02020603050405020304" pitchFamily="18" charset="0"/>
                        </a:rPr>
                        <a:t>年南京大学外国语学院</a:t>
                      </a:r>
                      <a:endParaRPr lang="zh-CN" altLang="en-US" b="1" dirty="0">
                        <a:solidFill>
                          <a:schemeClr val="bg2">
                            <a:lumMod val="25000"/>
                          </a:schemeClr>
                        </a:solidFill>
                      </a:endParaRPr>
                    </a:p>
                  </a:txBody>
                  <a:tcPr/>
                </a:tc>
                <a:tc>
                  <a:txBody>
                    <a:bodyPr/>
                    <a:lstStyle/>
                    <a:p>
                      <a:r>
                        <a:rPr lang="zh-CN" altLang="zh-CN" b="1" kern="100" dirty="0" smtClean="0">
                          <a:solidFill>
                            <a:schemeClr val="bg2">
                              <a:lumMod val="25000"/>
                            </a:schemeClr>
                          </a:solidFill>
                          <a:effectLst/>
                          <a:latin typeface="Times New Roman" panose="02020603050405020304" pitchFamily="18" charset="0"/>
                          <a:ea typeface="宋体" panose="02010600030101010101" pitchFamily="2" charset="-122"/>
                          <a:cs typeface="Times New Roman" panose="02020603050405020304" pitchFamily="18" charset="0"/>
                        </a:rPr>
                        <a:t>英语专业教学和国际商务专业教学有机结合</a:t>
                      </a:r>
                      <a:endParaRPr lang="zh-CN" altLang="en-US" b="1" dirty="0">
                        <a:solidFill>
                          <a:schemeClr val="bg2">
                            <a:lumMod val="25000"/>
                          </a:schemeClr>
                        </a:solidFill>
                      </a:endParaRPr>
                    </a:p>
                  </a:txBody>
                  <a:tcPr/>
                </a:tc>
                <a:tc>
                  <a:txBody>
                    <a:bodyPr/>
                    <a:lstStyle/>
                    <a:p>
                      <a:r>
                        <a:rPr lang="zh-CN" altLang="zh-CN" b="1" kern="100" dirty="0" smtClean="0">
                          <a:solidFill>
                            <a:schemeClr val="bg2">
                              <a:lumMod val="25000"/>
                            </a:schemeClr>
                          </a:solidFill>
                          <a:effectLst/>
                          <a:latin typeface="Times New Roman" panose="02020603050405020304" pitchFamily="18" charset="0"/>
                          <a:ea typeface="宋体" panose="02010600030101010101" pitchFamily="2" charset="-122"/>
                          <a:cs typeface="Times New Roman" panose="02020603050405020304" pitchFamily="18" charset="0"/>
                        </a:rPr>
                        <a:t>探索培养“英语</a:t>
                      </a:r>
                      <a:r>
                        <a:rPr lang="en-US" altLang="zh-CN" b="1" kern="100" dirty="0" smtClean="0">
                          <a:solidFill>
                            <a:schemeClr val="bg2">
                              <a:lumMod val="25000"/>
                            </a:schemeClr>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b="1" kern="100" dirty="0" smtClean="0">
                          <a:solidFill>
                            <a:schemeClr val="bg2">
                              <a:lumMod val="25000"/>
                            </a:schemeClr>
                          </a:solidFill>
                          <a:effectLst/>
                          <a:latin typeface="Times New Roman" panose="02020603050405020304" pitchFamily="18" charset="0"/>
                          <a:ea typeface="宋体" panose="02010600030101010101" pitchFamily="2" charset="-122"/>
                          <a:cs typeface="Times New Roman" panose="02020603050405020304" pitchFamily="18" charset="0"/>
                        </a:rPr>
                        <a:t>国际商务”复合型人才模式</a:t>
                      </a:r>
                      <a:endParaRPr lang="zh-CN" altLang="en-US" b="1" dirty="0">
                        <a:solidFill>
                          <a:schemeClr val="bg2">
                            <a:lumMod val="25000"/>
                          </a:schemeClr>
                        </a:solidFill>
                      </a:endParaRPr>
                    </a:p>
                  </a:txBody>
                  <a:tcPr/>
                </a:tc>
              </a:tr>
            </a:tbl>
          </a:graphicData>
        </a:graphic>
      </p:graphicFrame>
    </p:spTree>
    <p:extLst>
      <p:ext uri="{BB962C8B-B14F-4D97-AF65-F5344CB8AC3E}">
        <p14:creationId xmlns:p14="http://schemas.microsoft.com/office/powerpoint/2010/main" val="40636187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22316" y="1810464"/>
            <a:ext cx="10803504" cy="4401205"/>
          </a:xfrm>
          <a:prstGeom prst="rect">
            <a:avLst/>
          </a:prstGeom>
        </p:spPr>
        <p:txBody>
          <a:bodyPr wrap="square">
            <a:spAutoFit/>
          </a:bodyPr>
          <a:lstStyle/>
          <a:p>
            <a:pPr algn="just">
              <a:lnSpc>
                <a:spcPct val="150000"/>
              </a:lnSpc>
            </a:pPr>
            <a:r>
              <a:rPr lang="zh-CN" altLang="en-US" sz="2800" dirty="0" smtClean="0">
                <a:solidFill>
                  <a:srgbClr val="002060"/>
                </a:solidFill>
                <a:latin typeface="华文行楷" panose="02010800040101010101" pitchFamily="2" charset="-122"/>
                <a:ea typeface="华文行楷" panose="02010800040101010101" pitchFamily="2" charset="-122"/>
              </a:rPr>
              <a:t>第</a:t>
            </a:r>
            <a:r>
              <a:rPr lang="zh-CN" altLang="zh-CN" sz="2800" dirty="0" smtClean="0">
                <a:solidFill>
                  <a:srgbClr val="002060"/>
                </a:solidFill>
                <a:latin typeface="华文行楷" panose="02010800040101010101" pitchFamily="2" charset="-122"/>
                <a:ea typeface="华文行楷" panose="02010800040101010101" pitchFamily="2" charset="-122"/>
              </a:rPr>
              <a:t>一</a:t>
            </a:r>
            <a:r>
              <a:rPr lang="zh-CN" altLang="zh-CN" sz="2800" dirty="0">
                <a:solidFill>
                  <a:srgbClr val="002060"/>
                </a:solidFill>
                <a:latin typeface="华文行楷" panose="02010800040101010101" pitchFamily="2" charset="-122"/>
                <a:ea typeface="华文行楷" panose="02010800040101010101" pitchFamily="2" charset="-122"/>
              </a:rPr>
              <a:t>阶段，</a:t>
            </a:r>
            <a:r>
              <a:rPr lang="zh-CN" altLang="en-US" sz="2800" dirty="0">
                <a:solidFill>
                  <a:srgbClr val="002060"/>
                </a:solidFill>
                <a:latin typeface="华文行楷" panose="02010800040101010101" pitchFamily="2" charset="-122"/>
                <a:ea typeface="华文行楷" panose="02010800040101010101" pitchFamily="2" charset="-122"/>
              </a:rPr>
              <a:t>英语专业</a:t>
            </a:r>
            <a:r>
              <a:rPr lang="zh-CN" altLang="zh-CN" sz="2800" dirty="0">
                <a:solidFill>
                  <a:srgbClr val="002060"/>
                </a:solidFill>
                <a:latin typeface="华文行楷" panose="02010800040101010101" pitchFamily="2" charset="-122"/>
                <a:ea typeface="华文行楷" panose="02010800040101010101" pitchFamily="2" charset="-122"/>
              </a:rPr>
              <a:t>人才培养类型“从单一的外语技能型人才逐步扩展到复语型、复合型人才”（戴炜栋，</a:t>
            </a:r>
            <a:r>
              <a:rPr lang="en-US" altLang="zh-CN" sz="2800" dirty="0">
                <a:solidFill>
                  <a:srgbClr val="002060"/>
                </a:solidFill>
                <a:latin typeface="华文行楷" panose="02010800040101010101" pitchFamily="2" charset="-122"/>
                <a:ea typeface="华文行楷" panose="02010800040101010101" pitchFamily="2" charset="-122"/>
              </a:rPr>
              <a:t>2018</a:t>
            </a:r>
            <a:r>
              <a:rPr lang="zh-CN" altLang="zh-CN" sz="2800" dirty="0">
                <a:solidFill>
                  <a:srgbClr val="002060"/>
                </a:solidFill>
                <a:latin typeface="华文行楷" panose="02010800040101010101" pitchFamily="2" charset="-122"/>
                <a:ea typeface="华文行楷" panose="02010800040101010101" pitchFamily="2" charset="-122"/>
              </a:rPr>
              <a:t>）</a:t>
            </a:r>
            <a:r>
              <a:rPr lang="zh-CN" altLang="zh-CN" sz="2800" dirty="0" smtClean="0">
                <a:solidFill>
                  <a:srgbClr val="002060"/>
                </a:solidFill>
                <a:latin typeface="华文行楷" panose="02010800040101010101" pitchFamily="2" charset="-122"/>
                <a:ea typeface="华文行楷" panose="02010800040101010101" pitchFamily="2" charset="-122"/>
              </a:rPr>
              <a:t>。</a:t>
            </a:r>
            <a:endParaRPr lang="en-US" altLang="zh-CN" sz="2800" dirty="0" smtClean="0">
              <a:solidFill>
                <a:srgbClr val="002060"/>
              </a:solidFill>
              <a:latin typeface="华文行楷" panose="02010800040101010101" pitchFamily="2" charset="-122"/>
              <a:ea typeface="华文行楷" panose="02010800040101010101" pitchFamily="2" charset="-122"/>
            </a:endParaRPr>
          </a:p>
          <a:p>
            <a:pPr algn="just">
              <a:lnSpc>
                <a:spcPct val="150000"/>
              </a:lnSpc>
            </a:pPr>
            <a:r>
              <a:rPr lang="zh-CN" altLang="en-US" sz="2800" dirty="0" smtClean="0">
                <a:solidFill>
                  <a:srgbClr val="FF0000"/>
                </a:solidFill>
                <a:latin typeface="华文行楷" panose="02010800040101010101" pitchFamily="2" charset="-122"/>
                <a:ea typeface="华文行楷" panose="02010800040101010101" pitchFamily="2" charset="-122"/>
              </a:rPr>
              <a:t>第二</a:t>
            </a:r>
            <a:r>
              <a:rPr lang="zh-CN" altLang="en-US" sz="2800" dirty="0">
                <a:solidFill>
                  <a:srgbClr val="FF0000"/>
                </a:solidFill>
                <a:latin typeface="华文行楷" panose="02010800040101010101" pitchFamily="2" charset="-122"/>
                <a:ea typeface="华文行楷" panose="02010800040101010101" pitchFamily="2" charset="-122"/>
              </a:rPr>
              <a:t>阶段：</a:t>
            </a:r>
            <a:r>
              <a:rPr lang="zh-CN" altLang="zh-CN" sz="2800" dirty="0">
                <a:solidFill>
                  <a:srgbClr val="FF0000"/>
                </a:solidFill>
                <a:latin typeface="华文行楷" panose="02010800040101010101" pitchFamily="2" charset="-122"/>
                <a:ea typeface="华文行楷" panose="02010800040101010101" pitchFamily="2" charset="-122"/>
              </a:rPr>
              <a:t>蓬勃发展阶段（</a:t>
            </a:r>
            <a:r>
              <a:rPr lang="en-US" altLang="zh-CN" sz="2800" dirty="0">
                <a:solidFill>
                  <a:srgbClr val="FF0000"/>
                </a:solidFill>
                <a:latin typeface="华文行楷" panose="02010800040101010101" pitchFamily="2" charset="-122"/>
                <a:ea typeface="华文行楷" panose="02010800040101010101" pitchFamily="2" charset="-122"/>
              </a:rPr>
              <a:t>2001</a:t>
            </a:r>
            <a:r>
              <a:rPr lang="zh-CN" altLang="zh-CN" sz="2800" dirty="0">
                <a:solidFill>
                  <a:srgbClr val="FF0000"/>
                </a:solidFill>
                <a:latin typeface="华文行楷" panose="02010800040101010101" pitchFamily="2" charset="-122"/>
                <a:ea typeface="华文行楷" panose="02010800040101010101" pitchFamily="2" charset="-122"/>
              </a:rPr>
              <a:t>年至</a:t>
            </a:r>
            <a:r>
              <a:rPr lang="en-US" altLang="zh-CN" sz="2800" dirty="0">
                <a:solidFill>
                  <a:srgbClr val="FF0000"/>
                </a:solidFill>
                <a:latin typeface="华文行楷" panose="02010800040101010101" pitchFamily="2" charset="-122"/>
                <a:ea typeface="华文行楷" panose="02010800040101010101" pitchFamily="2" charset="-122"/>
              </a:rPr>
              <a:t>2009</a:t>
            </a:r>
            <a:r>
              <a:rPr lang="zh-CN" altLang="zh-CN" sz="2800" dirty="0">
                <a:solidFill>
                  <a:srgbClr val="FF0000"/>
                </a:solidFill>
                <a:latin typeface="华文行楷" panose="02010800040101010101" pitchFamily="2" charset="-122"/>
                <a:ea typeface="华文行楷" panose="02010800040101010101" pitchFamily="2" charset="-122"/>
              </a:rPr>
              <a:t>年）</a:t>
            </a:r>
            <a:endParaRPr lang="en-US" altLang="zh-CN" sz="2800" dirty="0">
              <a:solidFill>
                <a:srgbClr val="FF0000"/>
              </a:solidFill>
              <a:latin typeface="华文行楷" panose="02010800040101010101" pitchFamily="2" charset="-122"/>
              <a:ea typeface="华文行楷" panose="02010800040101010101" pitchFamily="2" charset="-122"/>
            </a:endParaRPr>
          </a:p>
          <a:p>
            <a:pPr algn="just">
              <a:lnSpc>
                <a:spcPct val="150000"/>
              </a:lnSpc>
            </a:pPr>
            <a:r>
              <a:rPr lang="en-US" altLang="zh-CN" sz="2800" dirty="0">
                <a:solidFill>
                  <a:srgbClr val="002060"/>
                </a:solidFill>
                <a:latin typeface="华文行楷" panose="02010800040101010101" pitchFamily="2" charset="-122"/>
                <a:ea typeface="华文行楷" panose="02010800040101010101" pitchFamily="2" charset="-122"/>
              </a:rPr>
              <a:t>       </a:t>
            </a:r>
            <a:r>
              <a:rPr lang="zh-CN" altLang="zh-CN" sz="2800" dirty="0">
                <a:solidFill>
                  <a:srgbClr val="002060"/>
                </a:solidFill>
                <a:latin typeface="华文行楷" panose="02010800040101010101" pitchFamily="2" charset="-122"/>
                <a:ea typeface="华文行楷" panose="02010800040101010101" pitchFamily="2" charset="-122"/>
              </a:rPr>
              <a:t>外语专业必须打破纯语言、纯文学的人才培养模式，转向宽口径、应用型、复合型人才的培养模式</a:t>
            </a:r>
            <a:r>
              <a:rPr lang="zh-CN" altLang="en-US" sz="2800" dirty="0">
                <a:solidFill>
                  <a:srgbClr val="002060"/>
                </a:solidFill>
                <a:latin typeface="华文行楷" panose="02010800040101010101" pitchFamily="2" charset="-122"/>
                <a:ea typeface="华文行楷" panose="02010800040101010101" pitchFamily="2" charset="-122"/>
              </a:rPr>
              <a:t>。</a:t>
            </a:r>
            <a:r>
              <a:rPr lang="zh-CN" altLang="zh-CN" sz="2800" dirty="0">
                <a:solidFill>
                  <a:srgbClr val="002060"/>
                </a:solidFill>
                <a:latin typeface="华文行楷" panose="02010800040101010101" pitchFamily="2" charset="-122"/>
                <a:ea typeface="华文行楷" panose="02010800040101010101" pitchFamily="2" charset="-122"/>
              </a:rPr>
              <a:t>“外语</a:t>
            </a:r>
            <a:r>
              <a:rPr lang="en-US" altLang="zh-CN" sz="2800" dirty="0">
                <a:solidFill>
                  <a:srgbClr val="002060"/>
                </a:solidFill>
                <a:latin typeface="华文行楷" panose="02010800040101010101" pitchFamily="2" charset="-122"/>
                <a:ea typeface="华文行楷" panose="02010800040101010101" pitchFamily="2" charset="-122"/>
              </a:rPr>
              <a:t>+</a:t>
            </a:r>
            <a:r>
              <a:rPr lang="zh-CN" altLang="zh-CN" sz="2800" dirty="0">
                <a:solidFill>
                  <a:srgbClr val="002060"/>
                </a:solidFill>
                <a:latin typeface="华文行楷" panose="02010800040101010101" pitchFamily="2" charset="-122"/>
                <a:ea typeface="华文行楷" panose="02010800040101010101" pitchFamily="2" charset="-122"/>
              </a:rPr>
              <a:t>专业”复合型人才培养模式在“外语工具说”背景下快速发展。</a:t>
            </a:r>
            <a:endParaRPr lang="en-US" altLang="zh-CN" sz="2800" dirty="0">
              <a:solidFill>
                <a:srgbClr val="002060"/>
              </a:solidFill>
              <a:latin typeface="华文行楷" panose="02010800040101010101" pitchFamily="2" charset="-122"/>
              <a:ea typeface="华文行楷" panose="02010800040101010101" pitchFamily="2" charset="-122"/>
            </a:endParaRPr>
          </a:p>
          <a:p>
            <a:pPr marL="457200" indent="-457200">
              <a:buFont typeface="Wingdings" panose="05000000000000000000" pitchFamily="2" charset="2"/>
              <a:buChar char="Ø"/>
            </a:pPr>
            <a:endParaRPr lang="zh-CN" altLang="en-US" sz="2800" dirty="0">
              <a:solidFill>
                <a:srgbClr val="000000">
                  <a:lumMod val="85000"/>
                  <a:lumOff val="15000"/>
                </a:srgbClr>
              </a:solidFill>
              <a:latin typeface="Arial"/>
              <a:ea typeface="微软雅黑"/>
            </a:endParaRPr>
          </a:p>
        </p:txBody>
      </p:sp>
      <p:sp>
        <p:nvSpPr>
          <p:cNvPr id="4" name="矩形 3"/>
          <p:cNvSpPr/>
          <p:nvPr/>
        </p:nvSpPr>
        <p:spPr>
          <a:xfrm>
            <a:off x="808305" y="703119"/>
            <a:ext cx="4859022" cy="830484"/>
          </a:xfrm>
          <a:prstGeom prst="rect">
            <a:avLst/>
          </a:prstGeom>
        </p:spPr>
        <p:txBody>
          <a:bodyPr wrap="none">
            <a:spAutoFit/>
          </a:bodyPr>
          <a:lstStyle/>
          <a:p>
            <a:pPr lvl="0" defTabSz="913919">
              <a:lnSpc>
                <a:spcPct val="120000"/>
              </a:lnSpc>
              <a:spcBef>
                <a:spcPts val="600"/>
              </a:spcBef>
              <a:spcAft>
                <a:spcPts val="600"/>
              </a:spcAft>
              <a:defRPr/>
            </a:pPr>
            <a:r>
              <a:rPr lang="en-US" altLang="zh-CN" sz="3997" b="1" dirty="0">
                <a:solidFill>
                  <a:srgbClr val="002060"/>
                </a:solidFill>
                <a:latin typeface="华文行楷" panose="02010800040101010101" pitchFamily="2" charset="-122"/>
                <a:ea typeface="华文行楷" panose="02010800040101010101" pitchFamily="2" charset="-122"/>
              </a:rPr>
              <a:t>2. </a:t>
            </a:r>
            <a:r>
              <a:rPr lang="zh-CN" altLang="en-US" sz="3997" b="1" dirty="0">
                <a:solidFill>
                  <a:srgbClr val="002060"/>
                </a:solidFill>
                <a:latin typeface="华文行楷" panose="02010800040101010101" pitchFamily="2" charset="-122"/>
                <a:ea typeface="华文行楷" panose="02010800040101010101" pitchFamily="2" charset="-122"/>
              </a:rPr>
              <a:t>外语人才培养回顾</a:t>
            </a:r>
            <a:endParaRPr lang="en-US" altLang="zh-CN" sz="3997" b="1" dirty="0">
              <a:solidFill>
                <a:srgbClr val="002060"/>
              </a:solidFill>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3458737078"/>
      </p:ext>
    </p:extLst>
  </p:cSld>
  <p:clrMapOvr>
    <a:masterClrMapping/>
  </p:clrMapOvr>
  <p:transition spd="slow">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525170134"/>
  <p:tag name="MH_LIBRARY" val="GRAPHIC"/>
  <p:tag name="MH_ORDER" val="TextBox 8"/>
</p:tagLst>
</file>

<file path=ppt/theme/theme1.xml><?xml version="1.0" encoding="utf-8"?>
<a:theme xmlns:a="http://schemas.openxmlformats.org/drawingml/2006/main" name="平面">
  <a:themeElements>
    <a:clrScheme name="平面">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平面">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平面">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552</TotalTime>
  <Words>2849</Words>
  <Application>Microsoft Office PowerPoint</Application>
  <PresentationFormat>自定义</PresentationFormat>
  <Paragraphs>134</Paragraphs>
  <Slides>32</Slides>
  <Notes>4</Notes>
  <HiddenSlides>0</HiddenSlides>
  <MMClips>0</MMClips>
  <ScaleCrop>false</ScaleCrop>
  <HeadingPairs>
    <vt:vector size="4" baseType="variant">
      <vt:variant>
        <vt:lpstr>主题</vt:lpstr>
      </vt:variant>
      <vt:variant>
        <vt:i4>1</vt:i4>
      </vt:variant>
      <vt:variant>
        <vt:lpstr>幻灯片标题</vt:lpstr>
      </vt:variant>
      <vt:variant>
        <vt:i4>32</vt:i4>
      </vt:variant>
    </vt:vector>
  </HeadingPairs>
  <TitlesOfParts>
    <vt:vector size="33" baseType="lpstr">
      <vt:lpstr>平面</vt:lpstr>
      <vt:lpstr>新形势下外语国际化人才培养的               创新思路与实践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新形势下外语国际化人才培养的创新思路与行动</dc:title>
  <dc:creator>Microsoft 帐户</dc:creator>
  <cp:lastModifiedBy>叶慧君</cp:lastModifiedBy>
  <cp:revision>72</cp:revision>
  <dcterms:created xsi:type="dcterms:W3CDTF">2022-03-04T07:28:01Z</dcterms:created>
  <dcterms:modified xsi:type="dcterms:W3CDTF">2022-03-18T08:55:49Z</dcterms:modified>
</cp:coreProperties>
</file>