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5" r:id="rId5"/>
    <p:sldId id="272" r:id="rId6"/>
    <p:sldId id="273" r:id="rId7"/>
    <p:sldId id="274" r:id="rId8"/>
    <p:sldId id="276" r:id="rId9"/>
    <p:sldId id="275" r:id="rId10"/>
    <p:sldId id="277" r:id="rId11"/>
    <p:sldId id="287" r:id="rId12"/>
    <p:sldId id="288" r:id="rId13"/>
    <p:sldId id="278" r:id="rId14"/>
    <p:sldId id="266" r:id="rId15"/>
    <p:sldId id="279" r:id="rId16"/>
    <p:sldId id="290" r:id="rId17"/>
    <p:sldId id="289" r:id="rId18"/>
    <p:sldId id="280" r:id="rId19"/>
    <p:sldId id="269" r:id="rId20"/>
    <p:sldId id="282" r:id="rId21"/>
    <p:sldId id="281" r:id="rId22"/>
    <p:sldId id="283" r:id="rId23"/>
    <p:sldId id="285" r:id="rId24"/>
    <p:sldId id="291" r:id="rId25"/>
    <p:sldId id="26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058"/>
    <a:srgbClr val="66FF33"/>
    <a:srgbClr val="EA4609"/>
    <a:srgbClr val="005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77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5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6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66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92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8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4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87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26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4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EE3BA-C8AA-445D-90D0-22181BD71481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69F11-6A51-4A6C-8886-F6D6F14664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30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" y="-1389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67003" y="2947557"/>
            <a:ext cx="10094511" cy="4910471"/>
            <a:chOff x="567003" y="2947557"/>
            <a:chExt cx="10094511" cy="49104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03" y="3531140"/>
              <a:ext cx="1817946" cy="181794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141" y="3036630"/>
              <a:ext cx="8571373" cy="482139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221373" y="2947557"/>
              <a:ext cx="70647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赋能专业发展</a:t>
              </a:r>
              <a:endPara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zh-CN" altLang="en-US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助力教师成长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665841" y="5124163"/>
              <a:ext cx="1605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分享人：孟婧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青岛科技大学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1BC9D0A-16D9-43A4-9B80-8C27F96BAF12}"/>
              </a:ext>
            </a:extLst>
          </p:cNvPr>
          <p:cNvSpPr txBox="1"/>
          <p:nvPr/>
        </p:nvSpPr>
        <p:spPr>
          <a:xfrm>
            <a:off x="3253717" y="5216495"/>
            <a:ext cx="371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新未来如何促进教师发展</a:t>
            </a:r>
          </a:p>
        </p:txBody>
      </p:sp>
    </p:spTree>
    <p:extLst>
      <p:ext uri="{BB962C8B-B14F-4D97-AF65-F5344CB8AC3E}">
        <p14:creationId xmlns:p14="http://schemas.microsoft.com/office/powerpoint/2010/main" val="273692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1"/>
            <a:ext cx="12189291" cy="53467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7EB867-3E91-43D8-9AE3-DCC70C1FE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360" y="4629232"/>
            <a:ext cx="1447534" cy="15725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42ACA0-35B4-461F-9CA5-A302CFF8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0" y="4928765"/>
            <a:ext cx="2171519" cy="217151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BCA876-CFB6-4497-A02D-84BE1CDD7634}"/>
              </a:ext>
            </a:extLst>
          </p:cNvPr>
          <p:cNvSpPr txBox="1"/>
          <p:nvPr/>
        </p:nvSpPr>
        <p:spPr>
          <a:xfrm>
            <a:off x="599100" y="521945"/>
            <a:ext cx="2375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0070C0"/>
                </a:solidFill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教学相长的共同体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6F17F7A-1F21-443E-B168-FC4CAA803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22" y="1009172"/>
            <a:ext cx="3436918" cy="40008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FA2D28A-B677-42E2-9B9B-FD5307C23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48" y="1306846"/>
            <a:ext cx="3840813" cy="44047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603E929-F523-4C41-968C-62B12A42A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4716" y="1802900"/>
            <a:ext cx="3674232" cy="282633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41C9A34-3112-4DE2-8C10-49561191B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094" y="2154990"/>
            <a:ext cx="3429297" cy="41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1"/>
            <a:ext cx="12189291" cy="53467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7EB867-3E91-43D8-9AE3-DCC70C1FE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360" y="4629232"/>
            <a:ext cx="1447534" cy="15725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42ACA0-35B4-461F-9CA5-A302CFF8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0" y="4928765"/>
            <a:ext cx="2171519" cy="217151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BCA876-CFB6-4497-A02D-84BE1CDD7634}"/>
              </a:ext>
            </a:extLst>
          </p:cNvPr>
          <p:cNvSpPr txBox="1"/>
          <p:nvPr/>
        </p:nvSpPr>
        <p:spPr>
          <a:xfrm>
            <a:off x="599100" y="521945"/>
            <a:ext cx="2375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0070C0"/>
                </a:solidFill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教学相长的共同体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4495DF-FC85-4494-8D1F-14D5BA457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00" y="1359037"/>
            <a:ext cx="4846876" cy="19240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2BAE1C-3AA2-41A8-A3A0-1DD61CCF3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901" y="1773485"/>
            <a:ext cx="5804588" cy="24253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50BAAEA-1F7D-43BB-AEC8-EF9F7792B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355" y="2509664"/>
            <a:ext cx="5135626" cy="31736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4F3606-D84A-4600-8E2C-2861F64168D1}"/>
              </a:ext>
            </a:extLst>
          </p:cNvPr>
          <p:cNvSpPr txBox="1"/>
          <p:nvPr/>
        </p:nvSpPr>
        <p:spPr>
          <a:xfrm>
            <a:off x="2107126" y="5795253"/>
            <a:ext cx="186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C00000"/>
                </a:solidFill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反思教学</a:t>
            </a:r>
            <a:endParaRPr lang="en-US" altLang="zh-CN" sz="2000" dirty="0">
              <a:solidFill>
                <a:srgbClr val="C00000"/>
              </a:solidFill>
              <a:latin typeface="华光标题宋_CNKI" panose="02000500000000000000" pitchFamily="2" charset="-122"/>
              <a:ea typeface="华光标题宋_CNKI" panose="02000500000000000000" pitchFamily="2" charset="-122"/>
            </a:endParaRPr>
          </a:p>
          <a:p>
            <a:pPr algn="dist"/>
            <a:r>
              <a:rPr lang="zh-CN" altLang="en-US" sz="2000" dirty="0">
                <a:solidFill>
                  <a:srgbClr val="C00000"/>
                </a:solidFill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持续改进</a:t>
            </a:r>
          </a:p>
        </p:txBody>
      </p:sp>
    </p:spTree>
    <p:extLst>
      <p:ext uri="{BB962C8B-B14F-4D97-AF65-F5344CB8AC3E}">
        <p14:creationId xmlns:p14="http://schemas.microsoft.com/office/powerpoint/2010/main" val="221175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1"/>
            <a:ext cx="12189291" cy="53467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7EB867-3E91-43D8-9AE3-DCC70C1FE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360" y="4629232"/>
            <a:ext cx="1447534" cy="15725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42ACA0-35B4-461F-9CA5-A302CFF8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0" y="5687427"/>
            <a:ext cx="1412857" cy="141285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BCA876-CFB6-4497-A02D-84BE1CDD7634}"/>
              </a:ext>
            </a:extLst>
          </p:cNvPr>
          <p:cNvSpPr txBox="1"/>
          <p:nvPr/>
        </p:nvSpPr>
        <p:spPr>
          <a:xfrm>
            <a:off x="599100" y="521945"/>
            <a:ext cx="2375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0070C0"/>
                </a:solidFill>
                <a:latin typeface="华光标题宋_CNKI" panose="02000500000000000000" pitchFamily="2" charset="-122"/>
                <a:ea typeface="华光标题宋_CNKI" panose="02000500000000000000" pitchFamily="2" charset="-122"/>
              </a:rPr>
              <a:t>教学相长的共同体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E52880-6CA4-4224-AA58-EB134CBFA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064" y="904526"/>
            <a:ext cx="2509830" cy="5431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2A134-7A1E-4D78-9B64-054BC29C3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81" y="904526"/>
            <a:ext cx="3248736" cy="3118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CCF6D24-553B-45EE-AAA4-1FEC577B1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276" y="1753386"/>
            <a:ext cx="3761282" cy="36960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14DA92-EBC7-4A5C-92FD-76C32F340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1480" y="3049126"/>
            <a:ext cx="3391025" cy="3213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1B9D8C1-5C3A-42DA-BFA0-ADA720B89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8738" y="904526"/>
            <a:ext cx="4528864" cy="52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4811199" y="3251771"/>
            <a:ext cx="6708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新未来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提供课程思政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250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6" y="3297384"/>
            <a:ext cx="11058190" cy="62202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16547" y="1274620"/>
            <a:ext cx="2830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</a:rPr>
              <a:t>Shanghai Tower</a:t>
            </a:r>
            <a:endParaRPr lang="zh-CN" altLang="en-US" sz="3000" b="1" dirty="0">
              <a:solidFill>
                <a:schemeClr val="bg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707FDD8-82D2-49B5-91A3-9BDAD32D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26" y="1309629"/>
            <a:ext cx="5893518" cy="39755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57804EF-7408-41BF-921B-4C0F5B23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205" y="2201710"/>
            <a:ext cx="6806795" cy="2785070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29F19BC-248B-4955-91FC-B85F3E586048}"/>
              </a:ext>
            </a:extLst>
          </p:cNvPr>
          <p:cNvCxnSpPr/>
          <p:nvPr/>
        </p:nvCxnSpPr>
        <p:spPr>
          <a:xfrm>
            <a:off x="8974318" y="3799002"/>
            <a:ext cx="12349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175E29C-8E8A-44C8-A490-A539D3029D10}"/>
              </a:ext>
            </a:extLst>
          </p:cNvPr>
          <p:cNvCxnSpPr>
            <a:cxnSpLocks/>
          </p:cNvCxnSpPr>
          <p:nvPr/>
        </p:nvCxnSpPr>
        <p:spPr>
          <a:xfrm>
            <a:off x="5596965" y="4215352"/>
            <a:ext cx="11054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37E1367-3AEA-46FC-AC24-FF145BA01C14}"/>
              </a:ext>
            </a:extLst>
          </p:cNvPr>
          <p:cNvCxnSpPr/>
          <p:nvPr/>
        </p:nvCxnSpPr>
        <p:spPr>
          <a:xfrm>
            <a:off x="9202132" y="4460450"/>
            <a:ext cx="12349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DDA616A6-BF24-4C30-9EEF-4C3966526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202557"/>
            <a:ext cx="12189291" cy="42491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0D7308E-5666-4E56-A511-62F1ED673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48" y="1495520"/>
            <a:ext cx="7783606" cy="4220791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CFB019BE-728F-46F9-8405-361D07AE9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26" y="587110"/>
            <a:ext cx="3741396" cy="873401"/>
          </a:xfrm>
        </p:spPr>
        <p:txBody>
          <a:bodyPr>
            <a:normAutofit/>
          </a:bodyPr>
          <a:lstStyle/>
          <a:p>
            <a:pPr marL="0" indent="0" algn="dist">
              <a:lnSpc>
                <a:spcPct val="170000"/>
              </a:lnSpc>
              <a:buNone/>
            </a:pPr>
            <a:r>
              <a:rPr lang="zh-CN" altLang="en-US" sz="2400" dirty="0">
                <a:solidFill>
                  <a:srgbClr val="0070C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顶层设计思政教学理念</a:t>
            </a:r>
            <a:endParaRPr lang="en-US" altLang="zh-CN" sz="2400" dirty="0">
              <a:solidFill>
                <a:srgbClr val="0070C0"/>
              </a:solidFill>
              <a:latin typeface="华光标题黑_CNKI" panose="02000500000000000000" pitchFamily="2" charset="-122"/>
              <a:ea typeface="华光标题黑_CNKI" panose="02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87EB867-3E91-43D8-9AE3-DCC70C1FE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554" y="1860188"/>
            <a:ext cx="3560722" cy="38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2"/>
            <a:ext cx="12189291" cy="53467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CFB019BE-728F-46F9-8405-361D07AE9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428" y="512829"/>
            <a:ext cx="3513194" cy="873401"/>
          </a:xfrm>
        </p:spPr>
        <p:txBody>
          <a:bodyPr>
            <a:normAutofit/>
          </a:bodyPr>
          <a:lstStyle/>
          <a:p>
            <a:pPr marL="0" indent="0" algn="dist">
              <a:lnSpc>
                <a:spcPct val="170000"/>
              </a:lnSpc>
              <a:buNone/>
            </a:pPr>
            <a:r>
              <a:rPr lang="zh-CN" altLang="en-US" sz="2400" dirty="0">
                <a:solidFill>
                  <a:srgbClr val="0070C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提炼思政教学要点</a:t>
            </a:r>
            <a:endParaRPr lang="en-US" altLang="zh-CN" sz="2400" dirty="0">
              <a:solidFill>
                <a:srgbClr val="0070C0"/>
              </a:solidFill>
              <a:latin typeface="华光标题黑_CNKI" panose="02000500000000000000" pitchFamily="2" charset="-122"/>
              <a:ea typeface="华光标题黑_CNKI" panose="02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E450DFF-3DD3-4E8D-980A-D1FFC7F172C8}"/>
              </a:ext>
            </a:extLst>
          </p:cNvPr>
          <p:cNvSpPr txBox="1"/>
          <p:nvPr/>
        </p:nvSpPr>
        <p:spPr>
          <a:xfrm>
            <a:off x="708426" y="5728439"/>
            <a:ext cx="520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030A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围绕单元主题设计的教学活动难度层层递进，</a:t>
            </a:r>
            <a:endParaRPr lang="en-US" altLang="zh-CN" sz="2000" dirty="0">
              <a:solidFill>
                <a:srgbClr val="7030A0"/>
              </a:solidFill>
              <a:latin typeface="华光标题黑_CNKI" panose="02000500000000000000" pitchFamily="2" charset="-122"/>
              <a:ea typeface="华光标题黑_CNKI" panose="02000500000000000000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7030A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课程思政渗透其中（润物细无声）。</a:t>
            </a:r>
            <a:endParaRPr lang="en-US" altLang="zh-CN" sz="2000" dirty="0">
              <a:solidFill>
                <a:srgbClr val="7030A0"/>
              </a:solidFill>
              <a:latin typeface="华光标题黑_CNKI" panose="02000500000000000000" pitchFamily="2" charset="-122"/>
              <a:ea typeface="华光标题黑_CNKI" panose="020005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7C18EA3-8888-4726-A0CC-7E0305B1D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81" y="1386230"/>
            <a:ext cx="6690940" cy="3513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02B515-8FC3-43BC-8B28-75DF74FB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367" y="1611346"/>
            <a:ext cx="5555115" cy="36425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B7170-8FDC-424B-804F-AE8BBE476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422" y="1642757"/>
            <a:ext cx="6683319" cy="38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4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2"/>
            <a:ext cx="12189291" cy="53467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CFB019BE-728F-46F9-8405-361D07AE9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08" y="694843"/>
            <a:ext cx="2506113" cy="873401"/>
          </a:xfrm>
        </p:spPr>
        <p:txBody>
          <a:bodyPr>
            <a:normAutofit fontScale="77500" lnSpcReduction="20000"/>
          </a:bodyPr>
          <a:lstStyle/>
          <a:p>
            <a:pPr marL="0" indent="0" algn="dist">
              <a:lnSpc>
                <a:spcPct val="170000"/>
              </a:lnSpc>
              <a:buNone/>
            </a:pPr>
            <a:r>
              <a:rPr lang="zh-CN" altLang="en-US" dirty="0">
                <a:solidFill>
                  <a:srgbClr val="0070C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深挖素材思政内涵</a:t>
            </a:r>
            <a:endParaRPr lang="en-US" altLang="zh-CN" dirty="0">
              <a:solidFill>
                <a:srgbClr val="0070C0"/>
              </a:solidFill>
              <a:latin typeface="华光标题黑_CNKI" panose="02000500000000000000" pitchFamily="2" charset="-122"/>
              <a:ea typeface="华光标题黑_CNKI" panose="02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9E71F42-0C9A-4913-933F-1002A3C43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7" y="1568244"/>
            <a:ext cx="5157631" cy="35062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0567B1A-480B-4BE7-80CD-0A4AE6AC3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620" y="1317677"/>
            <a:ext cx="4160432" cy="525055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C144C56-4682-41BE-9657-D4E843EB0802}"/>
              </a:ext>
            </a:extLst>
          </p:cNvPr>
          <p:cNvSpPr txBox="1"/>
          <p:nvPr/>
        </p:nvSpPr>
        <p:spPr>
          <a:xfrm>
            <a:off x="10731497" y="2337685"/>
            <a:ext cx="121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FF000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文本解读</a:t>
            </a:r>
          </a:p>
        </p:txBody>
      </p:sp>
    </p:spTree>
    <p:extLst>
      <p:ext uri="{BB962C8B-B14F-4D97-AF65-F5344CB8AC3E}">
        <p14:creationId xmlns:p14="http://schemas.microsoft.com/office/powerpoint/2010/main" val="11494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2"/>
            <a:ext cx="12189291" cy="53467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CFB019BE-728F-46F9-8405-361D07AE9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09" y="692549"/>
            <a:ext cx="3196127" cy="651753"/>
          </a:xfrm>
        </p:spPr>
        <p:txBody>
          <a:bodyPr>
            <a:normAutofit fontScale="92500" lnSpcReduction="20000"/>
          </a:bodyPr>
          <a:lstStyle/>
          <a:p>
            <a:pPr marL="0" indent="0" algn="dist">
              <a:lnSpc>
                <a:spcPct val="170000"/>
              </a:lnSpc>
              <a:buNone/>
            </a:pPr>
            <a:r>
              <a:rPr lang="zh-CN" altLang="en-US" dirty="0">
                <a:solidFill>
                  <a:srgbClr val="00B05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呈现特色思政板块</a:t>
            </a:r>
            <a:endParaRPr lang="en-US" altLang="zh-CN" dirty="0">
              <a:solidFill>
                <a:srgbClr val="00B050"/>
              </a:solidFill>
              <a:latin typeface="华光标题黑_CNKI" panose="02000500000000000000" pitchFamily="2" charset="-122"/>
              <a:ea typeface="华光标题黑_CNKI" panose="02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F958FFF-FD0C-4BB6-B624-307117955F9B}"/>
              </a:ext>
            </a:extLst>
          </p:cNvPr>
          <p:cNvSpPr txBox="1"/>
          <p:nvPr/>
        </p:nvSpPr>
        <p:spPr>
          <a:xfrm>
            <a:off x="926515" y="4983645"/>
            <a:ext cx="9443845" cy="1631216"/>
          </a:xfrm>
          <a:prstGeom prst="rect">
            <a:avLst/>
          </a:prstGeom>
          <a:solidFill>
            <a:srgbClr val="7DC058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    在英语教材里，加入适当的中国传统文化内容，是我个人最喜欢的细节。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新未来大学英语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在每个单元的结尾处加入“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Wisdom of China”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版块，内容从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论语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到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礼记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，从“杂交水稻之父”到和互联网发展紧密相关的“乌镇倡议”，还有中华文化传统故事，如 “愚公移山”、“伯乐一顾”等，为教师提供了丰富的传统文化内容，丰富了教学内容。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8217"/>
            <a:ext cx="6038850" cy="2638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648" y="2311305"/>
            <a:ext cx="5848782" cy="2455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039" y="1515400"/>
            <a:ext cx="6072810" cy="250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210" y="2417452"/>
            <a:ext cx="5656679" cy="2455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3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4811199" y="3251771"/>
            <a:ext cx="6708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新未来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促多元能力发展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520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6" y="3297384"/>
            <a:ext cx="11058190" cy="62202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B1BEB7-0295-4F9D-9392-EA7760E9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80" y="1815339"/>
            <a:ext cx="4503043" cy="32273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5CB2145-6811-4B11-8D89-FDB100732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596" y="1822689"/>
            <a:ext cx="1902485" cy="41195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4060F2E-26AA-4BBC-B9CE-C422C42D3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090" y="1256937"/>
            <a:ext cx="3374308" cy="40808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3031D9-6FDC-4E04-AF56-C3A81F8AD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19" y="1815339"/>
            <a:ext cx="2691191" cy="37895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855AB83-18F8-437B-911D-7B21CD69F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264" y="1822689"/>
            <a:ext cx="2677815" cy="3789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0C62F41-2F7E-41DC-B963-C93EF9F61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111" y="2480807"/>
            <a:ext cx="3333973" cy="28032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8B3326-6A80-400C-8A6B-E431D7929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1810" y="1947003"/>
            <a:ext cx="3596952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" y="630385"/>
            <a:ext cx="1034476" cy="10344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0510" y="1627918"/>
            <a:ext cx="16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59" y="895926"/>
            <a:ext cx="6200339" cy="63015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19" y="1902694"/>
            <a:ext cx="356123" cy="35612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662310" y="1562922"/>
            <a:ext cx="1414811" cy="1681427"/>
            <a:chOff x="4662310" y="1562922"/>
            <a:chExt cx="1414811" cy="1681427"/>
          </a:xfrm>
        </p:grpSpPr>
        <p:grpSp>
          <p:nvGrpSpPr>
            <p:cNvPr id="15" name="组合 14"/>
            <p:cNvGrpSpPr/>
            <p:nvPr/>
          </p:nvGrpSpPr>
          <p:grpSpPr>
            <a:xfrm>
              <a:off x="4662310" y="1562922"/>
              <a:ext cx="1414811" cy="1681427"/>
              <a:chOff x="4662310" y="1562922"/>
              <a:chExt cx="1414811" cy="1681427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8327" y="1562922"/>
                <a:ext cx="1061005" cy="1061005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4662310" y="2413352"/>
                <a:ext cx="14148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对接专业</a:t>
                </a:r>
                <a:endParaRPr lang="en-US" altLang="zh-CN" sz="2400" dirty="0">
                  <a:solidFill>
                    <a:srgbClr val="00533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培养目标</a:t>
                </a: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5225320" y="1849922"/>
              <a:ext cx="572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400456" y="2376239"/>
            <a:ext cx="2658210" cy="1061005"/>
            <a:chOff x="4858327" y="1562922"/>
            <a:chExt cx="2658210" cy="1061005"/>
          </a:xfrm>
        </p:grpSpPr>
        <p:grpSp>
          <p:nvGrpSpPr>
            <p:cNvPr id="22" name="组合 21"/>
            <p:cNvGrpSpPr/>
            <p:nvPr/>
          </p:nvGrpSpPr>
          <p:grpSpPr>
            <a:xfrm>
              <a:off x="4858327" y="1562922"/>
              <a:ext cx="2658210" cy="1061005"/>
              <a:chOff x="4858327" y="1562922"/>
              <a:chExt cx="2658210" cy="1061005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8327" y="1562922"/>
                <a:ext cx="1061005" cy="1061005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5489593" y="1665255"/>
                <a:ext cx="20269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丰富</a:t>
                </a:r>
                <a:endParaRPr lang="en-US" altLang="zh-CN" sz="2400" dirty="0">
                  <a:solidFill>
                    <a:srgbClr val="00533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备课资源</a:t>
                </a:r>
                <a:endParaRPr lang="en-US" altLang="zh-CN" sz="2400" dirty="0">
                  <a:solidFill>
                    <a:srgbClr val="00533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5225320" y="1849922"/>
              <a:ext cx="572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655511" y="3168295"/>
            <a:ext cx="1724416" cy="1661169"/>
            <a:chOff x="4584240" y="1562922"/>
            <a:chExt cx="1724416" cy="1661169"/>
          </a:xfrm>
        </p:grpSpPr>
        <p:grpSp>
          <p:nvGrpSpPr>
            <p:cNvPr id="27" name="组合 26"/>
            <p:cNvGrpSpPr/>
            <p:nvPr/>
          </p:nvGrpSpPr>
          <p:grpSpPr>
            <a:xfrm>
              <a:off x="4584240" y="1562922"/>
              <a:ext cx="1724416" cy="1661169"/>
              <a:chOff x="4584240" y="1562922"/>
              <a:chExt cx="1724416" cy="1661169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8327" y="1562922"/>
                <a:ext cx="1061005" cy="1061005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4584240" y="2393094"/>
                <a:ext cx="17244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提供课程思政实施路径</a:t>
                </a: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225320" y="1849922"/>
              <a:ext cx="572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130243" y="3921726"/>
            <a:ext cx="2249638" cy="1061005"/>
            <a:chOff x="3669694" y="1562922"/>
            <a:chExt cx="2249638" cy="1061005"/>
          </a:xfrm>
        </p:grpSpPr>
        <p:grpSp>
          <p:nvGrpSpPr>
            <p:cNvPr id="32" name="组合 31"/>
            <p:cNvGrpSpPr/>
            <p:nvPr/>
          </p:nvGrpSpPr>
          <p:grpSpPr>
            <a:xfrm>
              <a:off x="3669694" y="1562922"/>
              <a:ext cx="2249638" cy="1061005"/>
              <a:chOff x="3669694" y="1562922"/>
              <a:chExt cx="2249638" cy="1061005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8327" y="1562922"/>
                <a:ext cx="1061005" cy="1061005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/>
            </p:nvSpPr>
            <p:spPr>
              <a:xfrm>
                <a:off x="3669694" y="1703147"/>
                <a:ext cx="14875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提升</a:t>
                </a:r>
                <a:endParaRPr lang="en-US" altLang="zh-CN" sz="2400" dirty="0">
                  <a:solidFill>
                    <a:srgbClr val="00533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综合技能</a:t>
                </a: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5225320" y="1849922"/>
              <a:ext cx="572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203697" y="5272558"/>
            <a:ext cx="1546226" cy="1579662"/>
            <a:chOff x="4738534" y="1562922"/>
            <a:chExt cx="1546226" cy="1579662"/>
          </a:xfrm>
        </p:grpSpPr>
        <p:grpSp>
          <p:nvGrpSpPr>
            <p:cNvPr id="37" name="组合 36"/>
            <p:cNvGrpSpPr/>
            <p:nvPr/>
          </p:nvGrpSpPr>
          <p:grpSpPr>
            <a:xfrm>
              <a:off x="4738534" y="1562922"/>
              <a:ext cx="1546226" cy="1579662"/>
              <a:chOff x="4738534" y="1562922"/>
              <a:chExt cx="1546226" cy="1579662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8327" y="1562922"/>
                <a:ext cx="1061005" cy="1061005"/>
              </a:xfrm>
              <a:prstGeom prst="rect">
                <a:avLst/>
              </a:prstGeom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4738534" y="2311587"/>
                <a:ext cx="15462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促进</a:t>
                </a:r>
                <a:endParaRPr lang="en-US" altLang="zh-CN" sz="2400" dirty="0">
                  <a:solidFill>
                    <a:srgbClr val="00533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2400" dirty="0">
                    <a:solidFill>
                      <a:srgbClr val="00533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职业发展</a:t>
                </a: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5225320" y="1849922"/>
              <a:ext cx="572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5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709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134236"/>
            <a:ext cx="12189291" cy="4382749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1397740-94C4-487E-BEAF-1EC2D3690527}"/>
              </a:ext>
            </a:extLst>
          </p:cNvPr>
          <p:cNvSpPr txBox="1"/>
          <p:nvPr/>
        </p:nvSpPr>
        <p:spPr>
          <a:xfrm>
            <a:off x="1687143" y="1330920"/>
            <a:ext cx="101279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在使用</a:t>
            </a:r>
            <a:r>
              <a:rPr lang="en-US" altLang="zh-CN" dirty="0"/>
              <a:t>《</a:t>
            </a:r>
            <a:r>
              <a:rPr lang="zh-CN" altLang="en-US" dirty="0"/>
              <a:t>新未来大学英语</a:t>
            </a:r>
            <a:r>
              <a:rPr lang="en-US" altLang="zh-CN" dirty="0"/>
              <a:t>》</a:t>
            </a:r>
            <a:r>
              <a:rPr lang="zh-CN" altLang="en-US" dirty="0"/>
              <a:t>时，我们采用的小组讨论方式对我参加的一些比赛奠定了基础。在市场调研比赛中，我们需要查询国外的文献数据，该课本的学习，很好的提升了我的英文阅读能力，使我们最终呈现的调查报告增色不少。课本学的不仅是英语知识，同时培养我们的合作能力，和沟通能力，这正是实战比赛所需要的技能。因为课堂中的训练，让我在整个比赛过程中能够很自如的进行展示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C65341-6485-4007-A880-F468843EE711}"/>
              </a:ext>
            </a:extLst>
          </p:cNvPr>
          <p:cNvSpPr txBox="1"/>
          <p:nvPr/>
        </p:nvSpPr>
        <p:spPr>
          <a:xfrm>
            <a:off x="509047" y="784014"/>
            <a:ext cx="159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学生收获：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DECE0A-00B4-43FE-BD91-9AA08672A0C4}"/>
              </a:ext>
            </a:extLst>
          </p:cNvPr>
          <p:cNvSpPr txBox="1"/>
          <p:nvPr/>
        </p:nvSpPr>
        <p:spPr>
          <a:xfrm>
            <a:off x="1687143" y="3114988"/>
            <a:ext cx="10127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新未来大学英语坚持“体验式学习”的学习理念，每个单元需要通过小组合作等探究方式完成一个任务，让我们每位同学都有机会参与其中，培养了我们的思辨能力、小组合作能力、跨文化交际能力。我们专业，在过去的一年中，始终保持着学院英语期末考试通过率最高、科创竞赛参与度与获奖率最高的傲人纪录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49D9308-CAE5-4EEC-B624-BD93727B9EF1}"/>
              </a:ext>
            </a:extLst>
          </p:cNvPr>
          <p:cNvSpPr txBox="1"/>
          <p:nvPr/>
        </p:nvSpPr>
        <p:spPr>
          <a:xfrm>
            <a:off x="1687143" y="4790339"/>
            <a:ext cx="966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在今年的挑战杯比赛中，我可以很好的运用所学知识与技能，统筹安排分工，充分发挥每个人的长处，做好一个</a:t>
            </a:r>
            <a:r>
              <a:rPr lang="en-US" altLang="zh-CN" dirty="0"/>
              <a:t>leader</a:t>
            </a:r>
            <a:r>
              <a:rPr lang="zh-CN" altLang="en-US" dirty="0"/>
              <a:t>的角色；同时在面对计划书任务、现场答辩时，我也不再慌张，因为我已经在“新未来”中得到充分历练，做到“信手拈来”。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1620D85-BF98-45EC-AC0C-4EDDEB3B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19" y="1318835"/>
            <a:ext cx="1137806" cy="1155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40046B0-3860-4F51-8ABC-9502AD043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0" y="4513430"/>
            <a:ext cx="1231055" cy="1231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64B1C9D-8BE1-4224-AE22-EFFEB1729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41" y="2948948"/>
            <a:ext cx="1172784" cy="1282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868702F-05C2-419F-ADA9-2CB2C0828C06}"/>
              </a:ext>
            </a:extLst>
          </p:cNvPr>
          <p:cNvSpPr txBox="1"/>
          <p:nvPr/>
        </p:nvSpPr>
        <p:spPr>
          <a:xfrm>
            <a:off x="4951430" y="6077860"/>
            <a:ext cx="2099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3200" dirty="0">
                <a:solidFill>
                  <a:srgbClr val="FF0000"/>
                </a:solidFill>
                <a:latin typeface="华光琥珀_CNKI" panose="02000500000000000000" pitchFamily="2" charset="-122"/>
                <a:ea typeface="华光琥珀_CNKI" panose="02000500000000000000" pitchFamily="2" charset="-122"/>
              </a:rPr>
              <a:t>如虎添翼</a:t>
            </a:r>
          </a:p>
        </p:txBody>
      </p:sp>
    </p:spTree>
    <p:extLst>
      <p:ext uri="{BB962C8B-B14F-4D97-AF65-F5344CB8AC3E}">
        <p14:creationId xmlns:p14="http://schemas.microsoft.com/office/powerpoint/2010/main" val="257236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4811199" y="3251771"/>
            <a:ext cx="6708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新未来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促进教师职业发展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193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4708"/>
            <a:ext cx="12189291" cy="438274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63A1E3-7359-4B9A-A557-20625C5C6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7" y="329785"/>
            <a:ext cx="7157324" cy="18655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0D78C0-1602-4C18-8558-68F0D09D0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26" y="2133037"/>
            <a:ext cx="6956139" cy="13900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8475A5-ED55-49B3-AFCA-F501A6915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21" y="3662760"/>
            <a:ext cx="9181372" cy="25666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A7168B-A65A-464D-80EC-0A2350ACB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708" y="440277"/>
            <a:ext cx="3170789" cy="47143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773F2B-3A27-4091-A466-20BD97A86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859" y="1511138"/>
            <a:ext cx="2710486" cy="402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4708"/>
            <a:ext cx="12189291" cy="438274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F6FA3D2-3CEF-4210-B3EF-5382E9BB6320}"/>
              </a:ext>
            </a:extLst>
          </p:cNvPr>
          <p:cNvSpPr txBox="1"/>
          <p:nvPr/>
        </p:nvSpPr>
        <p:spPr>
          <a:xfrm>
            <a:off x="772998" y="895546"/>
            <a:ext cx="225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0070C0"/>
                </a:solidFill>
                <a:latin typeface="华光胖头鱼_CNKI" panose="02000500000000000000" pitchFamily="2" charset="-122"/>
                <a:ea typeface="华光胖头鱼_CNKI" panose="02000500000000000000" pitchFamily="2" charset="-122"/>
              </a:rPr>
              <a:t>新未来教学团队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E9B71DA-7581-4022-BC17-DF0B0207BFC6}"/>
              </a:ext>
            </a:extLst>
          </p:cNvPr>
          <p:cNvSpPr txBox="1"/>
          <p:nvPr/>
        </p:nvSpPr>
        <p:spPr>
          <a:xfrm>
            <a:off x="2245935" y="1779395"/>
            <a:ext cx="8378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新未来大学英语</a:t>
            </a:r>
            <a:r>
              <a:rPr lang="en-US" altLang="zh-CN" dirty="0"/>
              <a:t>》</a:t>
            </a:r>
            <a:r>
              <a:rPr lang="zh-CN" altLang="en-US" dirty="0"/>
              <a:t>这套教材令人耳目一新，原来大学英语教材可以这么生动，这么活泼，鲜艳的色彩，灵活的安排，丰富的活动设计，让备课的过程充满乐趣，探索的乐趣，颠覆了从前的英语教学模式，这种感觉已经很久没有过了。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A828B5-A598-4DBA-B8D9-546EF0855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8" y="1551076"/>
            <a:ext cx="1284465" cy="1422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23A2B1F-C89D-4DEA-8B9B-6B04D1DE8C28}"/>
              </a:ext>
            </a:extLst>
          </p:cNvPr>
          <p:cNvSpPr txBox="1"/>
          <p:nvPr/>
        </p:nvSpPr>
        <p:spPr>
          <a:xfrm>
            <a:off x="2366128" y="3114967"/>
            <a:ext cx="8378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从教十几年，常常苦恼于课堂活动的设计。</a:t>
            </a:r>
            <a:r>
              <a:rPr lang="en-US" altLang="zh-CN" dirty="0"/>
              <a:t>《</a:t>
            </a:r>
            <a:r>
              <a:rPr lang="zh-CN" altLang="en-US" dirty="0"/>
              <a:t>新未来大学英语</a:t>
            </a:r>
            <a:r>
              <a:rPr lang="en-US" altLang="zh-CN" dirty="0"/>
              <a:t>》</a:t>
            </a:r>
            <a:r>
              <a:rPr lang="zh-CN" altLang="en-US" dirty="0"/>
              <a:t>紧密地结合社会热点和学生的生活实际，提供了非常接地气的活动设计方案，教师可以拿过来就用，根据教材的设计，循序渐进地推进单元活动，最终形成单元的总任务，令教师和学生都充满成就感。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72D57AD-24AA-44B1-976D-96628B66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68" y="3114239"/>
            <a:ext cx="1271865" cy="1279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3B29187-F90F-458C-8C6F-0AC71FE2D5DA}"/>
              </a:ext>
            </a:extLst>
          </p:cNvPr>
          <p:cNvSpPr txBox="1"/>
          <p:nvPr/>
        </p:nvSpPr>
        <p:spPr>
          <a:xfrm>
            <a:off x="2366129" y="4816630"/>
            <a:ext cx="8378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每次翻开</a:t>
            </a:r>
            <a:r>
              <a:rPr lang="en-US" altLang="zh-CN" dirty="0"/>
              <a:t>《</a:t>
            </a:r>
            <a:r>
              <a:rPr lang="zh-CN" altLang="en-US" dirty="0"/>
              <a:t>新未来大学英语</a:t>
            </a:r>
            <a:r>
              <a:rPr lang="en-US" altLang="zh-CN" dirty="0"/>
              <a:t>》</a:t>
            </a:r>
            <a:r>
              <a:rPr lang="zh-CN" altLang="en-US" dirty="0"/>
              <a:t>这本教材，都觉得课本充满了活力，从而觉得教师也要充满活力，思维也就活跃了起来，似乎这样才不辜负这套教材的精心设计。备课和上课都不觉得疲累了。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B1CAAFA-EFB2-43C0-BDDD-1907EFDF2035}"/>
              </a:ext>
            </a:extLst>
          </p:cNvPr>
          <p:cNvSpPr txBox="1"/>
          <p:nvPr/>
        </p:nvSpPr>
        <p:spPr>
          <a:xfrm>
            <a:off x="4762107" y="6024215"/>
            <a:ext cx="103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0070C0"/>
                </a:solidFill>
                <a:latin typeface="华光胖头鱼_CNKI" panose="02000500000000000000" pitchFamily="2" charset="-122"/>
                <a:ea typeface="华光胖头鱼_CNKI" panose="02000500000000000000" pitchFamily="2" charset="-122"/>
              </a:rPr>
              <a:t>享受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9801C4A-0977-434A-B908-E0B65FF28DFE}"/>
              </a:ext>
            </a:extLst>
          </p:cNvPr>
          <p:cNvSpPr txBox="1"/>
          <p:nvPr/>
        </p:nvSpPr>
        <p:spPr>
          <a:xfrm>
            <a:off x="7429894" y="6046056"/>
            <a:ext cx="103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0070C0"/>
                </a:solidFill>
                <a:latin typeface="华光胖头鱼_CNKI" panose="02000500000000000000" pitchFamily="2" charset="-122"/>
                <a:ea typeface="华光胖头鱼_CNKI" panose="02000500000000000000" pitchFamily="2" charset="-122"/>
              </a:rPr>
              <a:t>幸福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718219-0016-4F84-9254-BA3CDA63D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8" y="4733436"/>
            <a:ext cx="1271865" cy="1396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14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/>
      <p:bldP spid="16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E081655-59CA-4E0C-86A9-11B26CE8D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2564"/>
            <a:ext cx="12189291" cy="43827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156832F-9DB0-44C1-B025-E98B9427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83" y="906650"/>
            <a:ext cx="2283768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D685D28-C039-4EE1-B65B-79CC405B05AE}"/>
              </a:ext>
            </a:extLst>
          </p:cNvPr>
          <p:cNvSpPr txBox="1"/>
          <p:nvPr/>
        </p:nvSpPr>
        <p:spPr>
          <a:xfrm>
            <a:off x="576187" y="4468305"/>
            <a:ext cx="3354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70C0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董华 </a:t>
            </a:r>
            <a:endParaRPr lang="en-US" altLang="zh-CN" sz="2400" dirty="0">
              <a:solidFill>
                <a:srgbClr val="0070C0"/>
              </a:solidFill>
              <a:latin typeface="华光标题黑_CNKI" panose="02000500000000000000" pitchFamily="2" charset="-122"/>
              <a:ea typeface="华光标题黑_CNKI" panose="02000500000000000000" pitchFamily="2" charset="-122"/>
            </a:endParaRPr>
          </a:p>
          <a:p>
            <a:pPr algn="ctr"/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青岛科技大学经济管理学院 教授 博士生导师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山东省教学名师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3A7FAA4-4CF0-404E-9583-081C6E2DBE05}"/>
              </a:ext>
            </a:extLst>
          </p:cNvPr>
          <p:cNvSpPr txBox="1"/>
          <p:nvPr/>
        </p:nvSpPr>
        <p:spPr>
          <a:xfrm>
            <a:off x="4413869" y="970436"/>
            <a:ext cx="7359543" cy="446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         英语教学的最大的挑战是如何能够面向不同</a:t>
            </a:r>
            <a:r>
              <a:rPr lang="zh-CN" altLang="en-US" sz="2400"/>
              <a:t>专业学生实现</a:t>
            </a:r>
            <a:r>
              <a:rPr lang="zh-CN" altLang="en-US" sz="2400" dirty="0"/>
              <a:t>个性化、特色化教学，有效地支撑专业培养目标是英语教学高阶性的体现。在新未来大学英语团队的努力下，经管学院</a:t>
            </a:r>
            <a:r>
              <a:rPr lang="en-US" altLang="zh-CN" sz="2400" dirty="0"/>
              <a:t>ACCA </a:t>
            </a:r>
            <a:r>
              <a:rPr lang="zh-CN" altLang="en-US" sz="2400" dirty="0"/>
              <a:t>学生不仅英文表达和沟通能力达到较高水平，同时学生在思辨能力、团队合作和跨文化交流方面也获得了显著的提升。新未来英语教学为</a:t>
            </a:r>
            <a:r>
              <a:rPr lang="en-US" altLang="zh-CN" sz="2400" dirty="0"/>
              <a:t>ACCA </a:t>
            </a:r>
            <a:r>
              <a:rPr lang="zh-CN" altLang="en-US" sz="2400" dirty="0"/>
              <a:t>学生专业素养的养成和后期专业知识的学习奠定了良好的基础。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AE2096A-C93E-4064-BD3C-4AA9821E3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560" y="5198509"/>
            <a:ext cx="145097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36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382982" y="3770745"/>
            <a:ext cx="6557821" cy="2149366"/>
            <a:chOff x="2382982" y="3770745"/>
            <a:chExt cx="6557821" cy="2149366"/>
          </a:xfrm>
        </p:grpSpPr>
        <p:sp>
          <p:nvSpPr>
            <p:cNvPr id="3" name="文本框 2"/>
            <p:cNvSpPr txBox="1"/>
            <p:nvPr/>
          </p:nvSpPr>
          <p:spPr>
            <a:xfrm>
              <a:off x="2382982" y="4719782"/>
              <a:ext cx="51631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  <a:endParaRPr lang="zh-CN" altLang="en-US" sz="7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727" y="3770745"/>
              <a:ext cx="1136076" cy="1136076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B04E1958-FE34-4190-89D3-707DBFDC47C7}"/>
              </a:ext>
            </a:extLst>
          </p:cNvPr>
          <p:cNvSpPr txBox="1"/>
          <p:nvPr/>
        </p:nvSpPr>
        <p:spPr>
          <a:xfrm>
            <a:off x="1256123" y="1784275"/>
            <a:ext cx="5003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华光标题黑_CNKI" panose="02000500000000000000" pitchFamily="2" charset="-122"/>
                <a:ea typeface="华光标题黑_CNKI" panose="02000500000000000000" pitchFamily="2" charset="-122"/>
              </a:rPr>
              <a:t>师者匠心 铸魂育人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76907CB-3193-43EC-8995-9CC2F51F1E44}"/>
              </a:ext>
            </a:extLst>
          </p:cNvPr>
          <p:cNvSpPr txBox="1"/>
          <p:nvPr/>
        </p:nvSpPr>
        <p:spPr>
          <a:xfrm>
            <a:off x="9106293" y="5665509"/>
            <a:ext cx="199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青岛科技大学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新未来教学团队</a:t>
            </a:r>
          </a:p>
        </p:txBody>
      </p:sp>
    </p:spTree>
    <p:extLst>
      <p:ext uri="{BB962C8B-B14F-4D97-AF65-F5344CB8AC3E}">
        <p14:creationId xmlns:p14="http://schemas.microsoft.com/office/powerpoint/2010/main" val="381983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4811199" y="3251771"/>
            <a:ext cx="6708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 algn="ctr">
              <a:buAutoNum type="arabicPeriod"/>
            </a:pPr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新未来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如何有效对接专业人才培养目标实现</a:t>
            </a:r>
          </a:p>
        </p:txBody>
      </p:sp>
    </p:spTree>
    <p:extLst>
      <p:ext uri="{BB962C8B-B14F-4D97-AF65-F5344CB8AC3E}">
        <p14:creationId xmlns:p14="http://schemas.microsoft.com/office/powerpoint/2010/main" val="162454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4708"/>
            <a:ext cx="12189291" cy="6164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797" y="146965"/>
            <a:ext cx="3796667" cy="37966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29068" y="1470937"/>
            <a:ext cx="1102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学校简介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CD8ADC7-61F6-4BBB-9B08-2A6A2D5A1249}"/>
              </a:ext>
            </a:extLst>
          </p:cNvPr>
          <p:cNvSpPr txBox="1"/>
          <p:nvPr/>
        </p:nvSpPr>
        <p:spPr>
          <a:xfrm>
            <a:off x="2161072" y="1545996"/>
            <a:ext cx="9735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青岛科技大学是一所以工为主，理、工、文、经、管、法、艺等学科协调发展、特色鲜明的多科性大学。学校是国家“</a:t>
            </a:r>
            <a:r>
              <a:rPr lang="en-US" altLang="zh-CN" sz="2400" dirty="0"/>
              <a:t>111</a:t>
            </a:r>
            <a:r>
              <a:rPr lang="zh-CN" altLang="en-US" sz="2400" dirty="0"/>
              <a:t>计划”立项建设单位、山东省属重点建设的大学，被社会赞誉为“中国橡胶工业的黄埔”。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C83B03E-4764-4654-A127-5379D2355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798" y="2146160"/>
            <a:ext cx="3796667" cy="37966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1C2F26A-AFC2-4AE8-BD9C-B9B859D29874}"/>
              </a:ext>
            </a:extLst>
          </p:cNvPr>
          <p:cNvSpPr txBox="1"/>
          <p:nvPr/>
        </p:nvSpPr>
        <p:spPr>
          <a:xfrm>
            <a:off x="529067" y="3422285"/>
            <a:ext cx="1102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办学目标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B6DCA38-8B34-4A68-9386-FC6982A1FB33}"/>
              </a:ext>
            </a:extLst>
          </p:cNvPr>
          <p:cNvSpPr txBox="1"/>
          <p:nvPr/>
        </p:nvSpPr>
        <p:spPr>
          <a:xfrm>
            <a:off x="2161070" y="3175860"/>
            <a:ext cx="8757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紧密围绕国家“一流大学、一流学科”的建设目标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创新精神 、实践能力和国际交流能力，适应经济社会发展需要的高素质专门人才。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C216E27-1703-4BDD-AE85-56890AACC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799" y="3948695"/>
            <a:ext cx="3796667" cy="379666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244186-1AC1-4CC5-93B7-EEA2FCF4EF8C}"/>
              </a:ext>
            </a:extLst>
          </p:cNvPr>
          <p:cNvSpPr txBox="1"/>
          <p:nvPr/>
        </p:nvSpPr>
        <p:spPr>
          <a:xfrm>
            <a:off x="2161070" y="5359721"/>
            <a:ext cx="4411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助力学校新工科、新文科建设</a:t>
            </a:r>
            <a:endParaRPr lang="en-US" altLang="zh-CN" sz="2400" dirty="0"/>
          </a:p>
          <a:p>
            <a:r>
              <a:rPr lang="zh-CN" altLang="en-US" sz="2400" dirty="0"/>
              <a:t>服务于专业人才培养目标实现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2AB938-9074-40C7-AF15-8F4C8702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416" y="4743254"/>
            <a:ext cx="4714875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346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4708"/>
            <a:ext cx="12189291" cy="6164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797" y="146965"/>
            <a:ext cx="3796667" cy="37966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640998" y="1471942"/>
            <a:ext cx="87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适用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专业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介绍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CD8ADC7-61F6-4BBB-9B08-2A6A2D5A1249}"/>
              </a:ext>
            </a:extLst>
          </p:cNvPr>
          <p:cNvSpPr txBox="1"/>
          <p:nvPr/>
        </p:nvSpPr>
        <p:spPr>
          <a:xfrm>
            <a:off x="2135117" y="1815154"/>
            <a:ext cx="86514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光楷体_CNKI" panose="02000500000000000000" pitchFamily="2" charset="-122"/>
                <a:ea typeface="华光楷体_CNKI" panose="02000500000000000000" pitchFamily="2" charset="-122"/>
              </a:rPr>
              <a:t>财务管理专业</a:t>
            </a:r>
            <a:r>
              <a:rPr lang="en-US" altLang="zh-CN" sz="3200" dirty="0">
                <a:latin typeface="华光楷体_CNKI" panose="02000500000000000000" pitchFamily="2" charset="-122"/>
                <a:ea typeface="华光楷体_CNKI" panose="02000500000000000000" pitchFamily="2" charset="-122"/>
              </a:rPr>
              <a:t>ACCA</a:t>
            </a:r>
            <a:r>
              <a:rPr lang="zh-CN" altLang="en-US" sz="3200" dirty="0">
                <a:latin typeface="华光楷体_CNKI" panose="02000500000000000000" pitchFamily="2" charset="-122"/>
                <a:ea typeface="华光楷体_CNKI" panose="02000500000000000000" pitchFamily="2" charset="-122"/>
              </a:rPr>
              <a:t>方向人才培养特色为：获得</a:t>
            </a:r>
            <a:r>
              <a:rPr lang="en-US" altLang="zh-CN" sz="3200" dirty="0">
                <a:latin typeface="华光楷体_CNKI" panose="02000500000000000000" pitchFamily="2" charset="-122"/>
                <a:ea typeface="华光楷体_CNKI" panose="02000500000000000000" pitchFamily="2" charset="-122"/>
              </a:rPr>
              <a:t>ACCA</a:t>
            </a:r>
            <a:r>
              <a:rPr lang="zh-CN" altLang="en-US" sz="3200" dirty="0">
                <a:latin typeface="华光楷体_CNKI" panose="02000500000000000000" pitchFamily="2" charset="-122"/>
                <a:ea typeface="华光楷体_CNKI" panose="02000500000000000000" pitchFamily="2" charset="-122"/>
              </a:rPr>
              <a:t>（国际注册会计师）资格认证，既懂得中国实际又精通国际会计、审计、财务管理惯例，具有国际化视野的应用型、创新型财会人才。本专业对语言具体要求为：</a:t>
            </a:r>
            <a:r>
              <a:rPr lang="zh-CN" altLang="en-US" sz="3200" b="1" dirty="0">
                <a:solidFill>
                  <a:srgbClr val="0070C0"/>
                </a:solidFill>
                <a:latin typeface="华光楷体_CNKI" panose="02000500000000000000" pitchFamily="2" charset="-122"/>
                <a:ea typeface="华光楷体_CNKI" panose="02000500000000000000" pitchFamily="2" charset="-122"/>
              </a:rPr>
              <a:t>需具有较强的英语文字表达与沟通能力；能够根据需要用英语撰写报告、设计文稿、陈述发言；能在跨文化背景下进行管理沟通和商务谈判。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69CBBA8-6DC5-451D-AED5-618B0DC6B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942" y="5564223"/>
            <a:ext cx="3939881" cy="90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5401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4708"/>
            <a:ext cx="12189291" cy="6164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797" y="146965"/>
            <a:ext cx="3796667" cy="37966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A58695-E979-4BE9-8542-CC8A6B282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009" y="1488944"/>
            <a:ext cx="9650804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42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2"/>
            <a:ext cx="12189291" cy="616441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740753-27DF-4091-8B43-6E449580A22D}"/>
              </a:ext>
            </a:extLst>
          </p:cNvPr>
          <p:cNvSpPr txBox="1"/>
          <p:nvPr/>
        </p:nvSpPr>
        <p:spPr>
          <a:xfrm>
            <a:off x="753936" y="790539"/>
            <a:ext cx="4525073" cy="5189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</a:rPr>
              <a:t>专业人才培养目标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/>
              <a:t>ACCA</a:t>
            </a:r>
            <a:r>
              <a:rPr lang="zh-CN" altLang="en-US" sz="2800" dirty="0"/>
              <a:t>方向对语言具体要求：●需具有较强的英语文字表达与沟通能力；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●</a:t>
            </a:r>
            <a:r>
              <a:rPr lang="zh-CN" altLang="en-US" sz="2800" dirty="0"/>
              <a:t>能够根据需要用英语撰写报告、设计文稿、陈述发言；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●</a:t>
            </a:r>
            <a:r>
              <a:rPr lang="zh-CN" altLang="en-US" sz="2800" dirty="0"/>
              <a:t>能在跨文化背景下进行管理沟通和商务谈判。</a:t>
            </a: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BFF18937-D815-4A12-B274-316C6A72B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993" y="665920"/>
            <a:ext cx="4798343" cy="619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cs typeface="仿宋_GB2312" pitchFamily="49" charset="-122"/>
              </a:rPr>
              <a:t>知识、能力、素养三位一体</a:t>
            </a:r>
            <a:endParaRPr lang="en-US" altLang="zh-CN" sz="2800" b="1" dirty="0">
              <a:solidFill>
                <a:srgbClr val="FF0000"/>
              </a:solidFill>
              <a:latin typeface="+mj-ea"/>
              <a:ea typeface="+mj-ea"/>
              <a:cs typeface="仿宋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  <a:ea typeface="+mj-ea"/>
                <a:cs typeface="仿宋_GB2312" pitchFamily="49" charset="-122"/>
              </a:rPr>
              <a:t>课程教学总目标：</a:t>
            </a:r>
            <a:endParaRPr lang="en-US" altLang="zh-CN" sz="2400" dirty="0">
              <a:latin typeface="+mj-ea"/>
              <a:ea typeface="+mj-ea"/>
              <a:cs typeface="仿宋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  <a:ea typeface="+mj-ea"/>
                <a:cs typeface="仿宋_GB2312" pitchFamily="49" charset="-122"/>
              </a:rPr>
              <a:t>◆夯实语言技能，从被动学习转为主动学习（学为中心）；</a:t>
            </a:r>
            <a:endParaRPr lang="en-US" altLang="zh-CN" sz="2400" dirty="0">
              <a:latin typeface="+mj-ea"/>
              <a:ea typeface="+mj-ea"/>
              <a:cs typeface="仿宋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  <a:ea typeface="+mj-ea"/>
                <a:cs typeface="仿宋_GB2312" pitchFamily="49" charset="-122"/>
              </a:rPr>
              <a:t>◆从单纯语言能力提升转变为用综合能力提升（在做中学）；</a:t>
            </a:r>
            <a:endParaRPr lang="en-US" altLang="zh-CN" sz="2400" dirty="0">
              <a:latin typeface="+mj-ea"/>
              <a:ea typeface="+mj-ea"/>
              <a:cs typeface="仿宋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  <a:ea typeface="+mj-ea"/>
                <a:cs typeface="仿宋_GB2312" pitchFamily="49" charset="-122"/>
              </a:rPr>
              <a:t>◆将语言知识与育人目标结合</a:t>
            </a:r>
            <a:r>
              <a:rPr lang="en-US" altLang="zh-CN" sz="2400" dirty="0">
                <a:latin typeface="+mj-ea"/>
                <a:ea typeface="+mj-ea"/>
                <a:cs typeface="仿宋_GB2312" pitchFamily="49" charset="-122"/>
              </a:rPr>
              <a:t>,</a:t>
            </a:r>
            <a:r>
              <a:rPr lang="zh-CN" altLang="en-US" sz="2400" dirty="0">
                <a:latin typeface="+mj-ea"/>
                <a:ea typeface="+mj-ea"/>
                <a:cs typeface="仿宋_GB2312" pitchFamily="49" charset="-122"/>
              </a:rPr>
              <a:t>观察、判断不同文化和价值观的差异，  强化学生的文化主体意识</a:t>
            </a:r>
            <a:r>
              <a:rPr lang="en-US" altLang="zh-CN" sz="2400" dirty="0">
                <a:latin typeface="+mj-ea"/>
                <a:ea typeface="+mj-ea"/>
                <a:cs typeface="仿宋_GB2312" pitchFamily="49" charset="-122"/>
              </a:rPr>
              <a:t>,</a:t>
            </a:r>
            <a:r>
              <a:rPr lang="zh-CN" altLang="en-US" sz="2400" dirty="0">
                <a:latin typeface="+mj-ea"/>
                <a:ea typeface="+mj-ea"/>
                <a:cs typeface="仿宋_GB2312" pitchFamily="49" charset="-122"/>
              </a:rPr>
              <a:t>树立文化自信（思辨能力、跨文化交际能力）。</a:t>
            </a:r>
            <a:endParaRPr lang="en-US" altLang="zh-CN" sz="2400" dirty="0">
              <a:latin typeface="+mj-ea"/>
              <a:ea typeface="+mj-ea"/>
              <a:cs typeface="仿宋_GB2312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743C16-DA92-4EBE-875A-1A35C3EA992D}"/>
              </a:ext>
            </a:extLst>
          </p:cNvPr>
          <p:cNvSpPr txBox="1"/>
          <p:nvPr/>
        </p:nvSpPr>
        <p:spPr>
          <a:xfrm>
            <a:off x="5476077" y="3489196"/>
            <a:ext cx="1239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7030A0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</a:rPr>
              <a:t>新未来</a:t>
            </a:r>
            <a:endParaRPr lang="en-US" altLang="zh-CN" b="1" dirty="0">
              <a:solidFill>
                <a:srgbClr val="7030A0"/>
              </a:solidFill>
              <a:latin typeface="华光隶变_CNKI" panose="02000500000000000000" pitchFamily="2" charset="-122"/>
              <a:ea typeface="华光隶变_CNKI" panose="02000500000000000000" pitchFamily="2" charset="-122"/>
            </a:endParaRPr>
          </a:p>
          <a:p>
            <a:pPr algn="ctr"/>
            <a:r>
              <a:rPr lang="zh-CN" altLang="en-US" b="1" dirty="0">
                <a:solidFill>
                  <a:srgbClr val="7030A0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</a:rPr>
              <a:t>教材理念</a:t>
            </a:r>
            <a:endParaRPr lang="en-US" altLang="zh-CN" b="1" dirty="0">
              <a:solidFill>
                <a:srgbClr val="7030A0"/>
              </a:solidFill>
              <a:latin typeface="华光隶变_CNKI" panose="02000500000000000000" pitchFamily="2" charset="-122"/>
              <a:ea typeface="华光隶变_CNKI" panose="02000500000000000000" pitchFamily="2" charset="-122"/>
            </a:endParaRPr>
          </a:p>
          <a:p>
            <a:pPr algn="ctr"/>
            <a:r>
              <a:rPr lang="zh-CN" altLang="en-US" b="1" dirty="0">
                <a:solidFill>
                  <a:srgbClr val="7030A0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</a:rPr>
              <a:t>教材特色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5C7A9A0-F8D8-4F99-8DF1-3FB11A15999B}"/>
              </a:ext>
            </a:extLst>
          </p:cNvPr>
          <p:cNvCxnSpPr/>
          <p:nvPr/>
        </p:nvCxnSpPr>
        <p:spPr>
          <a:xfrm>
            <a:off x="5341189" y="665920"/>
            <a:ext cx="0" cy="612137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565D6F5-A1D5-4B75-8980-0A7D8D049749}"/>
              </a:ext>
            </a:extLst>
          </p:cNvPr>
          <p:cNvCxnSpPr/>
          <p:nvPr/>
        </p:nvCxnSpPr>
        <p:spPr>
          <a:xfrm>
            <a:off x="6820292" y="672989"/>
            <a:ext cx="0" cy="612137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90C1C1CE-9A52-43DF-8727-AFD7027C2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831" y="1856096"/>
            <a:ext cx="1319335" cy="14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8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4811199" y="3251771"/>
            <a:ext cx="6708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新未来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丰富的教学资源</a:t>
            </a:r>
            <a:endParaRPr lang="en-US" altLang="zh-CN" sz="6000" dirty="0">
              <a:solidFill>
                <a:srgbClr val="0053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dirty="0">
                <a:solidFill>
                  <a:srgbClr val="0053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助力教师备课</a:t>
            </a:r>
          </a:p>
        </p:txBody>
      </p:sp>
    </p:spTree>
    <p:extLst>
      <p:ext uri="{BB962C8B-B14F-4D97-AF65-F5344CB8AC3E}">
        <p14:creationId xmlns:p14="http://schemas.microsoft.com/office/powerpoint/2010/main" val="12048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1917721"/>
            <a:ext cx="12189291" cy="53467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751A3C-8FF1-4D99-BA6D-D343D1D88FBA}"/>
              </a:ext>
            </a:extLst>
          </p:cNvPr>
          <p:cNvSpPr txBox="1"/>
          <p:nvPr/>
        </p:nvSpPr>
        <p:spPr>
          <a:xfrm>
            <a:off x="576187" y="1568244"/>
            <a:ext cx="10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学情分析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15437B-C4BB-4064-88B0-D82FB8B8A960}"/>
              </a:ext>
            </a:extLst>
          </p:cNvPr>
          <p:cNvSpPr txBox="1"/>
          <p:nvPr/>
        </p:nvSpPr>
        <p:spPr>
          <a:xfrm>
            <a:off x="374106" y="5431529"/>
            <a:ext cx="14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大学英语教学定位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7EB867-3E91-43D8-9AE3-DCC70C1FE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360" y="4629232"/>
            <a:ext cx="1447534" cy="15725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A28D26-0954-461A-B284-A36CE76D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402" y="342545"/>
            <a:ext cx="8229195" cy="2920819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06AC60-B810-4D49-AD43-46E3708742B3}"/>
              </a:ext>
            </a:extLst>
          </p:cNvPr>
          <p:cNvCxnSpPr/>
          <p:nvPr/>
        </p:nvCxnSpPr>
        <p:spPr>
          <a:xfrm>
            <a:off x="2969443" y="2045297"/>
            <a:ext cx="7352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F745D5-328B-405E-91BA-EF15ED8D4DEE}"/>
              </a:ext>
            </a:extLst>
          </p:cNvPr>
          <p:cNvCxnSpPr>
            <a:cxnSpLocks/>
          </p:cNvCxnSpPr>
          <p:nvPr/>
        </p:nvCxnSpPr>
        <p:spPr>
          <a:xfrm>
            <a:off x="3819431" y="2045297"/>
            <a:ext cx="592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7E45F457-89D5-494B-B539-2D4508215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61" y="3369920"/>
            <a:ext cx="4926232" cy="16251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20FC34C-70C2-4CAD-98CD-EE7FFF9E0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859" y="3124258"/>
            <a:ext cx="5281210" cy="21359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802D79-3715-4807-9F4C-2C1DE3BA3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18" y="342545"/>
            <a:ext cx="8664656" cy="55816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6FA329-FD5E-45E2-8DC2-C5014D23EB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438" y="2045297"/>
            <a:ext cx="7308283" cy="38809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4F8C46-242A-4A53-8CF3-54EEC9412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676" y="2063068"/>
            <a:ext cx="7216765" cy="43132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A8739EA-52C9-4A10-91CC-01DA16406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514" y="5868061"/>
            <a:ext cx="3139712" cy="11766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E882DA-A400-4D17-8573-7A13FC3743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71" y="5701505"/>
            <a:ext cx="1314568" cy="13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0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1265</Words>
  <Application>Microsoft Office PowerPoint</Application>
  <PresentationFormat>宽屏</PresentationFormat>
  <Paragraphs>116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仿宋</vt:lpstr>
      <vt:lpstr>华光标题黑_CNKI</vt:lpstr>
      <vt:lpstr>华光标题宋_CNKI</vt:lpstr>
      <vt:lpstr>华光琥珀_CNKI</vt:lpstr>
      <vt:lpstr>华光楷体_CNKI</vt:lpstr>
      <vt:lpstr>华光隶变_CNKI</vt:lpstr>
      <vt:lpstr>华光胖头鱼_CNKI</vt:lpstr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FLTRP</dc:creator>
  <cp:lastModifiedBy>刘 振宇</cp:lastModifiedBy>
  <cp:revision>53</cp:revision>
  <dcterms:created xsi:type="dcterms:W3CDTF">2020-07-31T09:11:55Z</dcterms:created>
  <dcterms:modified xsi:type="dcterms:W3CDTF">2022-03-18T08:23:21Z</dcterms:modified>
</cp:coreProperties>
</file>