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6"/>
  </p:notesMasterIdLst>
  <p:sldIdLst>
    <p:sldId id="256" r:id="rId3"/>
    <p:sldId id="258" r:id="rId4"/>
    <p:sldId id="259" r:id="rId5"/>
    <p:sldId id="317" r:id="rId6"/>
    <p:sldId id="318" r:id="rId7"/>
    <p:sldId id="260" r:id="rId8"/>
    <p:sldId id="302" r:id="rId9"/>
    <p:sldId id="299" r:id="rId10"/>
    <p:sldId id="303" r:id="rId11"/>
    <p:sldId id="305" r:id="rId12"/>
    <p:sldId id="304" r:id="rId13"/>
    <p:sldId id="300" r:id="rId14"/>
    <p:sldId id="301" r:id="rId15"/>
    <p:sldId id="309" r:id="rId16"/>
    <p:sldId id="308" r:id="rId17"/>
    <p:sldId id="312" r:id="rId18"/>
    <p:sldId id="310" r:id="rId19"/>
    <p:sldId id="306" r:id="rId20"/>
    <p:sldId id="311" r:id="rId21"/>
    <p:sldId id="313" r:id="rId22"/>
    <p:sldId id="314" r:id="rId23"/>
    <p:sldId id="315" r:id="rId24"/>
    <p:sldId id="31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E0B4"/>
    <a:srgbClr val="A5A5A5"/>
    <a:srgbClr val="8497B0"/>
    <a:srgbClr val="F8CBAD"/>
    <a:srgbClr val="FFD966"/>
    <a:srgbClr val="063D54"/>
    <a:srgbClr val="AAABAB"/>
    <a:srgbClr val="595959"/>
    <a:srgbClr val="99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00" autoAdjust="0"/>
    <p:restoredTop sz="94660"/>
  </p:normalViewPr>
  <p:slideViewPr>
    <p:cSldViewPr snapToGrid="0">
      <p:cViewPr varScale="1">
        <p:scale>
          <a:sx n="112" d="100"/>
          <a:sy n="112" d="100"/>
        </p:scale>
        <p:origin x="-46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A195-25D9-48DF-B639-5B24D2B00AE8}" type="datetimeFigureOut">
              <a:rPr lang="zh-CN" altLang="en-US" smtClean="0"/>
              <a:pPr/>
              <a:t>2022-3-8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7584D-8746-4D72-BA3A-5A81C8B5466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charset="0"/>
                <a:ea typeface="宋体" panose="02010600030101010101" pitchFamily="2" charset="-122"/>
              </a:rPr>
              <a:pPr fontAlgn="base">
                <a:spcBef>
                  <a:spcPct val="0"/>
                </a:spcBef>
                <a:spcAft>
                  <a:spcPct val="0"/>
                </a:spcAft>
              </a:pPr>
              <a:t>10</a:t>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charset="0"/>
                <a:ea typeface="宋体" panose="02010600030101010101" pitchFamily="2" charset="-122"/>
              </a:rPr>
              <a:pPr fontAlgn="base">
                <a:spcBef>
                  <a:spcPct val="0"/>
                </a:spcBef>
                <a:spcAft>
                  <a:spcPct val="0"/>
                </a:spcAft>
              </a:pPr>
              <a:t>3</a:t>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charset="0"/>
                <a:ea typeface="宋体" panose="02010600030101010101" pitchFamily="2" charset="-122"/>
              </a:rPr>
              <a:pPr fontAlgn="base">
                <a:spcBef>
                  <a:spcPct val="0"/>
                </a:spcBef>
                <a:spcAft>
                  <a:spcPct val="0"/>
                </a:spcAft>
              </a:pPr>
              <a:t>6</a:t>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771861" cy="6858000"/>
          </a:xfrm>
        </p:spPr>
        <p:txBody>
          <a:bodyPr/>
          <a:lstStyle/>
          <a:p>
            <a:endParaRPr lang="id-ID"/>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lstStyle>
            <a:lvl1pPr>
              <a:defRPr sz="1600">
                <a:solidFill>
                  <a:schemeClr val="accent4"/>
                </a:solidFill>
                <a:latin typeface="Lato" panose="020F0502020204030203" pitchFamily="34" charset="0"/>
              </a:defRPr>
            </a:lvl1p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5898"/>
            <a:ext cx="12192000" cy="678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04852" y="51539"/>
            <a:ext cx="606218" cy="632366"/>
          </a:xfrm>
          <a:prstGeom prst="ellipse">
            <a:avLst/>
          </a:prstGeom>
          <a:solidFill>
            <a:schemeClr val="bg1"/>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92197" y="158904"/>
            <a:ext cx="431528" cy="369332"/>
          </a:xfrm>
          <a:prstGeom prst="rect">
            <a:avLst/>
          </a:prstGeom>
          <a:noFill/>
        </p:spPr>
        <p:txBody>
          <a:bodyPr wrap="none" rtlCol="0">
            <a:spAutoFit/>
          </a:bodyPr>
          <a:lstStyle/>
          <a:p>
            <a:pPr algn="ctr"/>
            <a:fld id="{FD3DD296-3A21-1B4D-8575-D3D865899D6F}" type="slidenum">
              <a:rPr kumimoji="1" lang="zh-CN" altLang="en-US">
                <a:solidFill>
                  <a:schemeClr val="accent4"/>
                </a:solidFill>
              </a:rPr>
              <a:pPr algn="ctr"/>
              <a:t>‹#›</a:t>
            </a:fld>
            <a:endParaRPr kumimoji="1" lang="zh-CN" altLang="en-US" dirty="0">
              <a:solidFill>
                <a:schemeClr val="accent4"/>
              </a:solidFill>
            </a:endParaRPr>
          </a:p>
        </p:txBody>
      </p:sp>
      <p:sp>
        <p:nvSpPr>
          <p:cNvPr id="6" name="矩形 5"/>
          <p:cNvSpPr/>
          <p:nvPr userDrawn="1"/>
        </p:nvSpPr>
        <p:spPr>
          <a:xfrm flipV="1">
            <a:off x="0" y="6621781"/>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flipV="1">
            <a:off x="0" y="762695"/>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flipV="1">
            <a:off x="0" y="6713218"/>
            <a:ext cx="12192000" cy="144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771861" cy="6858000"/>
          </a:xfrm>
        </p:spPr>
        <p:txBody>
          <a:bodyPr/>
          <a:lstStyle/>
          <a:p>
            <a:endParaRPr lang="id-ID"/>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lstStyle>
            <a:lvl1pPr>
              <a:defRPr sz="1600">
                <a:solidFill>
                  <a:schemeClr val="accent4"/>
                </a:solidFill>
                <a:latin typeface="Lato" panose="020F0502020204030203" pitchFamily="34" charset="0"/>
              </a:defRPr>
            </a:lvl1p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5898"/>
            <a:ext cx="12192000" cy="678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04852" y="51539"/>
            <a:ext cx="606218" cy="632366"/>
          </a:xfrm>
          <a:prstGeom prst="ellipse">
            <a:avLst/>
          </a:prstGeom>
          <a:solidFill>
            <a:schemeClr val="bg1"/>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92197" y="158904"/>
            <a:ext cx="431528" cy="369332"/>
          </a:xfrm>
          <a:prstGeom prst="rect">
            <a:avLst/>
          </a:prstGeom>
          <a:noFill/>
        </p:spPr>
        <p:txBody>
          <a:bodyPr wrap="none" rtlCol="0">
            <a:spAutoFit/>
          </a:bodyPr>
          <a:lstStyle/>
          <a:p>
            <a:pPr algn="ctr"/>
            <a:fld id="{FD3DD296-3A21-1B4D-8575-D3D865899D6F}" type="slidenum">
              <a:rPr kumimoji="1" lang="zh-CN" altLang="en-US">
                <a:solidFill>
                  <a:schemeClr val="accent4"/>
                </a:solidFill>
              </a:rPr>
              <a:pPr algn="ctr"/>
              <a:t>‹#›</a:t>
            </a:fld>
            <a:endParaRPr kumimoji="1" lang="zh-CN" altLang="en-US" dirty="0">
              <a:solidFill>
                <a:schemeClr val="accent4"/>
              </a:solidFill>
            </a:endParaRPr>
          </a:p>
        </p:txBody>
      </p:sp>
      <p:sp>
        <p:nvSpPr>
          <p:cNvPr id="6" name="矩形 5"/>
          <p:cNvSpPr/>
          <p:nvPr userDrawn="1"/>
        </p:nvSpPr>
        <p:spPr>
          <a:xfrm flipV="1">
            <a:off x="0" y="6621781"/>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flipV="1">
            <a:off x="0" y="762695"/>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flipV="1">
            <a:off x="0" y="6713218"/>
            <a:ext cx="12192000" cy="144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pPr/>
              <a:t>2022-3-8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41BB1-40C4-4700-B8C2-D06FA29C9A5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6209-B3DA-41BE-87E3-CC78C5062099}" type="datetimeFigureOut">
              <a:rPr lang="zh-CN" altLang="en-US" smtClean="0"/>
              <a:pPr/>
              <a:t>2022-3-8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41BB1-40C4-4700-B8C2-D06FA29C9A5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10.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4.xml"/><Relationship Id="rId5" Type="http://schemas.openxmlformats.org/officeDocument/2006/relationships/tags" Target="../tags/tag27.xml"/><Relationship Id="rId4"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hemeOverride" Target="../theme/themeOverride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5" Type="http://schemas.openxmlformats.org/officeDocument/2006/relationships/slide" Target="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notesSlide" Target="../notesSlides/notes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tretch>
            <a:fillRect/>
          </a:stretch>
        </p:blipFill>
        <p:spPr>
          <a:xfrm>
            <a:off x="1905" y="1905"/>
            <a:ext cx="6119495" cy="6856095"/>
          </a:xfrm>
          <a:prstGeom prst="rect">
            <a:avLst/>
          </a:prstGeom>
        </p:spPr>
      </p:pic>
      <p:sp>
        <p:nvSpPr>
          <p:cNvPr id="24" name="PA_文本框 3"/>
          <p:cNvSpPr txBox="1"/>
          <p:nvPr>
            <p:custDataLst>
              <p:tags r:id="rId2"/>
            </p:custDataLst>
          </p:nvPr>
        </p:nvSpPr>
        <p:spPr>
          <a:xfrm>
            <a:off x="6377969" y="4030170"/>
            <a:ext cx="3780155" cy="521970"/>
          </a:xfrm>
          <a:prstGeom prst="rect">
            <a:avLst/>
          </a:prstGeom>
          <a:noFill/>
        </p:spPr>
        <p:txBody>
          <a:bodyPr wrap="none" rtlCol="0">
            <a:spAutoFit/>
          </a:bodyPr>
          <a:lstStyle/>
          <a:p>
            <a:pPr algn="ctr"/>
            <a:r>
              <a:rPr lang="zh-CN" altLang="en-US" sz="2800" b="1" dirty="0">
                <a:latin typeface="+mj-ea"/>
                <a:ea typeface="+mj-ea"/>
              </a:rPr>
              <a:t>四</a:t>
            </a:r>
            <a:r>
              <a:rPr lang="en-US" altLang="zh-CN" sz="2800" b="1" dirty="0">
                <a:latin typeface="+mj-ea"/>
                <a:ea typeface="+mj-ea"/>
                <a:sym typeface="+mn-ea"/>
              </a:rPr>
              <a:t>川师范大学    曹曦颖</a:t>
            </a:r>
          </a:p>
        </p:txBody>
      </p:sp>
      <p:sp>
        <p:nvSpPr>
          <p:cNvPr id="10" name="文本框 9"/>
          <p:cNvSpPr txBox="1"/>
          <p:nvPr/>
        </p:nvSpPr>
        <p:spPr>
          <a:xfrm>
            <a:off x="1986280" y="2390140"/>
            <a:ext cx="12800330" cy="1322070"/>
          </a:xfrm>
          <a:prstGeom prst="rect">
            <a:avLst/>
          </a:prstGeom>
          <a:noFill/>
        </p:spPr>
        <p:txBody>
          <a:bodyPr wrap="square" rtlCol="0">
            <a:spAutoFit/>
          </a:bodyPr>
          <a:lstStyle/>
          <a:p>
            <a:pPr algn="ctr"/>
            <a:r>
              <a:rPr lang="zh-CN" altLang="en-US" sz="4000" b="1" dirty="0">
                <a:solidFill>
                  <a:srgbClr val="063D54"/>
                </a:solidFill>
                <a:latin typeface="+mj-ea"/>
                <a:ea typeface="+mj-ea"/>
                <a:sym typeface="+mn-ea"/>
              </a:rPr>
              <a:t>新时代背景下师范院校</a:t>
            </a:r>
          </a:p>
          <a:p>
            <a:pPr algn="ctr"/>
            <a:r>
              <a:rPr lang="zh-CN" altLang="en-US" sz="4000" b="1" dirty="0">
                <a:solidFill>
                  <a:srgbClr val="063D54"/>
                </a:solidFill>
                <a:latin typeface="+mj-ea"/>
                <a:ea typeface="+mj-ea"/>
                <a:sym typeface="+mn-ea"/>
              </a:rPr>
              <a:t>复合型外语人才培养探索与实践</a:t>
            </a:r>
            <a:endParaRPr lang="zh-CN" altLang="en-US" sz="4000" b="1" dirty="0">
              <a:solidFill>
                <a:schemeClr val="accent4"/>
              </a:soli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barn(inHorizontal)">
                                      <p:cBhvr>
                                        <p:cTn id="7" dur="3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03</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530" y="3127375"/>
            <a:ext cx="9009380" cy="620395"/>
          </a:xfrm>
          <a:prstGeom prst="rect">
            <a:avLst/>
          </a:prstGeom>
          <a:noFill/>
        </p:spPr>
        <p:txBody>
          <a:bodyPr rIns="360000">
            <a:normAutofit fontScale="70000" lnSpcReduction="20000"/>
          </a:bodyPr>
          <a:lstStyle/>
          <a:p>
            <a:pPr algn="r">
              <a:defRPr/>
            </a:pPr>
            <a:r>
              <a:rPr lang="zh-CN" altLang="en-US" sz="4570" dirty="0">
                <a:solidFill>
                  <a:schemeClr val="accent1">
                    <a:lumMod val="75000"/>
                  </a:schemeClr>
                </a:solidFill>
                <a:sym typeface="+mn-ea"/>
              </a:rPr>
              <a:t>新时代背景下我</a:t>
            </a:r>
            <a:r>
              <a:rPr lang="zh-CN" altLang="en-US" sz="4570" dirty="0" smtClean="0">
                <a:solidFill>
                  <a:schemeClr val="accent1">
                    <a:lumMod val="75000"/>
                  </a:schemeClr>
                </a:solidFill>
                <a:sym typeface="+mn-ea"/>
              </a:rPr>
              <a:t>院</a:t>
            </a:r>
            <a:r>
              <a:rPr lang="zh-CN" altLang="en-US" sz="4570" dirty="0" smtClean="0">
                <a:solidFill>
                  <a:schemeClr val="accent1">
                    <a:lumMod val="75000"/>
                  </a:schemeClr>
                </a:solidFill>
                <a:sym typeface="+mn-ea"/>
              </a:rPr>
              <a:t>复合型</a:t>
            </a:r>
            <a:r>
              <a:rPr lang="zh-CN" altLang="en-US" sz="4570" dirty="0" smtClean="0">
                <a:solidFill>
                  <a:schemeClr val="accent1">
                    <a:lumMod val="75000"/>
                  </a:schemeClr>
                </a:solidFill>
                <a:sym typeface="+mn-ea"/>
              </a:rPr>
              <a:t>外语人才</a:t>
            </a:r>
            <a:r>
              <a:rPr lang="zh-CN" altLang="en-US" sz="4570" dirty="0">
                <a:solidFill>
                  <a:schemeClr val="accent1">
                    <a:lumMod val="75000"/>
                  </a:schemeClr>
                </a:solidFill>
                <a:sym typeface="+mn-ea"/>
              </a:rPr>
              <a:t>培养的探索       </a:t>
            </a:r>
          </a:p>
          <a:p>
            <a:pPr algn="r">
              <a:defRPr/>
            </a:pPr>
            <a:endParaRPr lang="zh-CN" altLang="en-US" sz="4570" dirty="0">
              <a:solidFill>
                <a:schemeClr val="accent1">
                  <a:lumMod val="75000"/>
                </a:schemeClr>
              </a:solidFill>
            </a:endParaRP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4"/>
          <p:cNvSpPr txBox="1"/>
          <p:nvPr/>
        </p:nvSpPr>
        <p:spPr>
          <a:xfrm>
            <a:off x="510540" y="1019175"/>
            <a:ext cx="4810760" cy="368935"/>
          </a:xfrm>
          <a:prstGeom prst="rect">
            <a:avLst/>
          </a:prstGeom>
          <a:noFill/>
        </p:spPr>
        <p:txBody>
          <a:bodyPr wrap="square" lIns="0" tIns="0" rIns="0" bIns="0" rtlCol="0">
            <a:spAutoFit/>
          </a:bodyPr>
          <a:lstStyle/>
          <a:p>
            <a:pPr algn="ctr"/>
            <a:r>
              <a:rPr lang="zh-CN" altLang="en-US" sz="2400" b="1" dirty="0">
                <a:solidFill>
                  <a:schemeClr val="accent6">
                    <a:lumMod val="50000"/>
                  </a:schemeClr>
                </a:solidFill>
                <a:latin typeface="微软雅黑" panose="020B0503020204020204" pitchFamily="34" charset="-122"/>
                <a:ea typeface="微软雅黑" panose="020B0503020204020204" pitchFamily="34" charset="-122"/>
              </a:rPr>
              <a:t>发展要求：新时代高等教育特征</a:t>
            </a:r>
          </a:p>
        </p:txBody>
      </p:sp>
      <p:sp>
        <p:nvSpPr>
          <p:cNvPr id="30" name="TextBox 34"/>
          <p:cNvSpPr txBox="1"/>
          <p:nvPr/>
        </p:nvSpPr>
        <p:spPr>
          <a:xfrm>
            <a:off x="7896225" y="1019175"/>
            <a:ext cx="4057015" cy="368935"/>
          </a:xfrm>
          <a:prstGeom prst="rect">
            <a:avLst/>
          </a:prstGeom>
          <a:noFill/>
        </p:spPr>
        <p:txBody>
          <a:bodyPr wrap="square" lIns="0" tIns="0" rIns="0" bIns="0" rtlCol="0">
            <a:spAutoFit/>
            <a:scene3d>
              <a:camera prst="orthographicFront"/>
              <a:lightRig rig="threePt" dir="t"/>
            </a:scene3d>
          </a:bodyPr>
          <a:lstStyle/>
          <a:p>
            <a:r>
              <a:rPr lang="zh-CN" altLang="en-US" sz="2400" b="1" dirty="0" smtClean="0">
                <a:solidFill>
                  <a:schemeClr val="accent6">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现实需求：西部地区教情学情</a:t>
            </a:r>
          </a:p>
        </p:txBody>
      </p:sp>
      <p:sp>
        <p:nvSpPr>
          <p:cNvPr id="3" name="任意多边形 2"/>
          <p:cNvSpPr/>
          <p:nvPr/>
        </p:nvSpPr>
        <p:spPr>
          <a:xfrm>
            <a:off x="6180455" y="2216150"/>
            <a:ext cx="1722755" cy="1621790"/>
          </a:xfrm>
          <a:custGeom>
            <a:avLst/>
            <a:gdLst>
              <a:gd name="connsiteX0" fmla="*/ 1011969 w 1965678"/>
              <a:gd name="connsiteY0" fmla="*/ 0 h 1965678"/>
              <a:gd name="connsiteX1" fmla="*/ 1965678 w 1965678"/>
              <a:gd name="connsiteY1" fmla="*/ 953710 h 1965678"/>
              <a:gd name="connsiteX2" fmla="*/ 1120543 w 1965678"/>
              <a:gd name="connsiteY2" fmla="*/ 1798845 h 1965678"/>
              <a:gd name="connsiteX3" fmla="*/ 1118949 w 1965678"/>
              <a:gd name="connsiteY3" fmla="*/ 1800777 h 1965678"/>
              <a:gd name="connsiteX4" fmla="*/ 1117017 w 1965678"/>
              <a:gd name="connsiteY4" fmla="*/ 1802371 h 1965678"/>
              <a:gd name="connsiteX5" fmla="*/ 1100762 w 1965678"/>
              <a:gd name="connsiteY5" fmla="*/ 1818626 h 1965678"/>
              <a:gd name="connsiteX6" fmla="*/ 1099205 w 1965678"/>
              <a:gd name="connsiteY6" fmla="*/ 1817068 h 1965678"/>
              <a:gd name="connsiteX7" fmla="*/ 1035625 w 1965678"/>
              <a:gd name="connsiteY7" fmla="*/ 1869525 h 1965678"/>
              <a:gd name="connsiteX8" fmla="*/ 720843 w 1965678"/>
              <a:gd name="connsiteY8" fmla="*/ 1965678 h 1965678"/>
              <a:gd name="connsiteX9" fmla="*/ 0 w 1965678"/>
              <a:gd name="connsiteY9" fmla="*/ 1965678 h 1965678"/>
              <a:gd name="connsiteX10" fmla="*/ 0 w 1965678"/>
              <a:gd name="connsiteY10" fmla="*/ 1244835 h 1965678"/>
              <a:gd name="connsiteX11" fmla="*/ 96153 w 1965678"/>
              <a:gd name="connsiteY11" fmla="*/ 930053 h 1965678"/>
              <a:gd name="connsiteX12" fmla="*/ 148610 w 1965678"/>
              <a:gd name="connsiteY12" fmla="*/ 866474 h 1965678"/>
              <a:gd name="connsiteX13" fmla="*/ 147053 w 1965678"/>
              <a:gd name="connsiteY13" fmla="*/ 864916 h 1965678"/>
              <a:gd name="connsiteX14" fmla="*/ 163300 w 1965678"/>
              <a:gd name="connsiteY14" fmla="*/ 848669 h 1965678"/>
              <a:gd name="connsiteX15" fmla="*/ 164901 w 1965678"/>
              <a:gd name="connsiteY15" fmla="*/ 846729 h 1965678"/>
              <a:gd name="connsiteX16" fmla="*/ 166841 w 1965678"/>
              <a:gd name="connsiteY16" fmla="*/ 845128 h 19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5678" h="1965678">
                <a:moveTo>
                  <a:pt x="1011969" y="0"/>
                </a:moveTo>
                <a:lnTo>
                  <a:pt x="1965678" y="953710"/>
                </a:lnTo>
                <a:lnTo>
                  <a:pt x="1120543" y="1798845"/>
                </a:lnTo>
                <a:lnTo>
                  <a:pt x="1118949" y="1800777"/>
                </a:lnTo>
                <a:lnTo>
                  <a:pt x="1117017" y="1802371"/>
                </a:lnTo>
                <a:lnTo>
                  <a:pt x="1100762" y="1818626"/>
                </a:lnTo>
                <a:lnTo>
                  <a:pt x="1099205" y="1817068"/>
                </a:lnTo>
                <a:lnTo>
                  <a:pt x="1035625" y="1869525"/>
                </a:lnTo>
                <a:cubicBezTo>
                  <a:pt x="945769" y="1930231"/>
                  <a:pt x="837446" y="1965678"/>
                  <a:pt x="720843" y="1965678"/>
                </a:cubicBezTo>
                <a:lnTo>
                  <a:pt x="0" y="1965678"/>
                </a:lnTo>
                <a:lnTo>
                  <a:pt x="0" y="1244835"/>
                </a:lnTo>
                <a:cubicBezTo>
                  <a:pt x="0" y="1128232"/>
                  <a:pt x="35447" y="1019909"/>
                  <a:pt x="96153" y="930053"/>
                </a:cubicBezTo>
                <a:lnTo>
                  <a:pt x="148610" y="866474"/>
                </a:lnTo>
                <a:lnTo>
                  <a:pt x="147053" y="864916"/>
                </a:lnTo>
                <a:lnTo>
                  <a:pt x="163300" y="848669"/>
                </a:lnTo>
                <a:lnTo>
                  <a:pt x="164901" y="846729"/>
                </a:lnTo>
                <a:lnTo>
                  <a:pt x="166841" y="845128"/>
                </a:ln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H="1">
            <a:off x="4476115" y="2145665"/>
            <a:ext cx="1560830" cy="1692275"/>
          </a:xfrm>
          <a:custGeom>
            <a:avLst/>
            <a:gdLst>
              <a:gd name="connsiteX0" fmla="*/ 1011969 w 1965678"/>
              <a:gd name="connsiteY0" fmla="*/ 0 h 1965678"/>
              <a:gd name="connsiteX1" fmla="*/ 1965678 w 1965678"/>
              <a:gd name="connsiteY1" fmla="*/ 953710 h 1965678"/>
              <a:gd name="connsiteX2" fmla="*/ 1120543 w 1965678"/>
              <a:gd name="connsiteY2" fmla="*/ 1798845 h 1965678"/>
              <a:gd name="connsiteX3" fmla="*/ 1118949 w 1965678"/>
              <a:gd name="connsiteY3" fmla="*/ 1800777 h 1965678"/>
              <a:gd name="connsiteX4" fmla="*/ 1117017 w 1965678"/>
              <a:gd name="connsiteY4" fmla="*/ 1802371 h 1965678"/>
              <a:gd name="connsiteX5" fmla="*/ 1100762 w 1965678"/>
              <a:gd name="connsiteY5" fmla="*/ 1818626 h 1965678"/>
              <a:gd name="connsiteX6" fmla="*/ 1099205 w 1965678"/>
              <a:gd name="connsiteY6" fmla="*/ 1817068 h 1965678"/>
              <a:gd name="connsiteX7" fmla="*/ 1035625 w 1965678"/>
              <a:gd name="connsiteY7" fmla="*/ 1869525 h 1965678"/>
              <a:gd name="connsiteX8" fmla="*/ 720843 w 1965678"/>
              <a:gd name="connsiteY8" fmla="*/ 1965678 h 1965678"/>
              <a:gd name="connsiteX9" fmla="*/ 0 w 1965678"/>
              <a:gd name="connsiteY9" fmla="*/ 1965678 h 1965678"/>
              <a:gd name="connsiteX10" fmla="*/ 0 w 1965678"/>
              <a:gd name="connsiteY10" fmla="*/ 1244835 h 1965678"/>
              <a:gd name="connsiteX11" fmla="*/ 96153 w 1965678"/>
              <a:gd name="connsiteY11" fmla="*/ 930053 h 1965678"/>
              <a:gd name="connsiteX12" fmla="*/ 148610 w 1965678"/>
              <a:gd name="connsiteY12" fmla="*/ 866474 h 1965678"/>
              <a:gd name="connsiteX13" fmla="*/ 147053 w 1965678"/>
              <a:gd name="connsiteY13" fmla="*/ 864916 h 1965678"/>
              <a:gd name="connsiteX14" fmla="*/ 163300 w 1965678"/>
              <a:gd name="connsiteY14" fmla="*/ 848669 h 1965678"/>
              <a:gd name="connsiteX15" fmla="*/ 164901 w 1965678"/>
              <a:gd name="connsiteY15" fmla="*/ 846729 h 1965678"/>
              <a:gd name="connsiteX16" fmla="*/ 166841 w 1965678"/>
              <a:gd name="connsiteY16" fmla="*/ 845128 h 19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5678" h="1965678">
                <a:moveTo>
                  <a:pt x="1011969" y="0"/>
                </a:moveTo>
                <a:lnTo>
                  <a:pt x="1965678" y="953710"/>
                </a:lnTo>
                <a:lnTo>
                  <a:pt x="1120543" y="1798845"/>
                </a:lnTo>
                <a:lnTo>
                  <a:pt x="1118949" y="1800777"/>
                </a:lnTo>
                <a:lnTo>
                  <a:pt x="1117017" y="1802371"/>
                </a:lnTo>
                <a:lnTo>
                  <a:pt x="1100762" y="1818626"/>
                </a:lnTo>
                <a:lnTo>
                  <a:pt x="1099205" y="1817068"/>
                </a:lnTo>
                <a:lnTo>
                  <a:pt x="1035625" y="1869525"/>
                </a:lnTo>
                <a:cubicBezTo>
                  <a:pt x="945769" y="1930231"/>
                  <a:pt x="837446" y="1965678"/>
                  <a:pt x="720843" y="1965678"/>
                </a:cubicBezTo>
                <a:lnTo>
                  <a:pt x="0" y="1965678"/>
                </a:lnTo>
                <a:lnTo>
                  <a:pt x="0" y="1244835"/>
                </a:lnTo>
                <a:cubicBezTo>
                  <a:pt x="0" y="1128232"/>
                  <a:pt x="35447" y="1019909"/>
                  <a:pt x="96153" y="930053"/>
                </a:cubicBezTo>
                <a:lnTo>
                  <a:pt x="148610" y="866474"/>
                </a:lnTo>
                <a:lnTo>
                  <a:pt x="147053" y="864916"/>
                </a:lnTo>
                <a:lnTo>
                  <a:pt x="163300" y="848669"/>
                </a:lnTo>
                <a:lnTo>
                  <a:pt x="164901" y="846729"/>
                </a:lnTo>
                <a:lnTo>
                  <a:pt x="166841" y="845128"/>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4"/>
          <p:cNvSpPr/>
          <p:nvPr/>
        </p:nvSpPr>
        <p:spPr>
          <a:xfrm flipV="1">
            <a:off x="6180455" y="3986530"/>
            <a:ext cx="1652270" cy="1581150"/>
          </a:xfrm>
          <a:custGeom>
            <a:avLst/>
            <a:gdLst>
              <a:gd name="connsiteX0" fmla="*/ 1011969 w 1965678"/>
              <a:gd name="connsiteY0" fmla="*/ 0 h 1965678"/>
              <a:gd name="connsiteX1" fmla="*/ 1965678 w 1965678"/>
              <a:gd name="connsiteY1" fmla="*/ 953710 h 1965678"/>
              <a:gd name="connsiteX2" fmla="*/ 1120543 w 1965678"/>
              <a:gd name="connsiteY2" fmla="*/ 1798845 h 1965678"/>
              <a:gd name="connsiteX3" fmla="*/ 1118949 w 1965678"/>
              <a:gd name="connsiteY3" fmla="*/ 1800777 h 1965678"/>
              <a:gd name="connsiteX4" fmla="*/ 1117017 w 1965678"/>
              <a:gd name="connsiteY4" fmla="*/ 1802371 h 1965678"/>
              <a:gd name="connsiteX5" fmla="*/ 1100762 w 1965678"/>
              <a:gd name="connsiteY5" fmla="*/ 1818626 h 1965678"/>
              <a:gd name="connsiteX6" fmla="*/ 1099205 w 1965678"/>
              <a:gd name="connsiteY6" fmla="*/ 1817068 h 1965678"/>
              <a:gd name="connsiteX7" fmla="*/ 1035625 w 1965678"/>
              <a:gd name="connsiteY7" fmla="*/ 1869525 h 1965678"/>
              <a:gd name="connsiteX8" fmla="*/ 720843 w 1965678"/>
              <a:gd name="connsiteY8" fmla="*/ 1965678 h 1965678"/>
              <a:gd name="connsiteX9" fmla="*/ 0 w 1965678"/>
              <a:gd name="connsiteY9" fmla="*/ 1965678 h 1965678"/>
              <a:gd name="connsiteX10" fmla="*/ 0 w 1965678"/>
              <a:gd name="connsiteY10" fmla="*/ 1244835 h 1965678"/>
              <a:gd name="connsiteX11" fmla="*/ 96153 w 1965678"/>
              <a:gd name="connsiteY11" fmla="*/ 930053 h 1965678"/>
              <a:gd name="connsiteX12" fmla="*/ 148610 w 1965678"/>
              <a:gd name="connsiteY12" fmla="*/ 866474 h 1965678"/>
              <a:gd name="connsiteX13" fmla="*/ 147053 w 1965678"/>
              <a:gd name="connsiteY13" fmla="*/ 864916 h 1965678"/>
              <a:gd name="connsiteX14" fmla="*/ 163300 w 1965678"/>
              <a:gd name="connsiteY14" fmla="*/ 848669 h 1965678"/>
              <a:gd name="connsiteX15" fmla="*/ 164901 w 1965678"/>
              <a:gd name="connsiteY15" fmla="*/ 846729 h 1965678"/>
              <a:gd name="connsiteX16" fmla="*/ 166841 w 1965678"/>
              <a:gd name="connsiteY16" fmla="*/ 845128 h 19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5678" h="1965678">
                <a:moveTo>
                  <a:pt x="1011969" y="0"/>
                </a:moveTo>
                <a:lnTo>
                  <a:pt x="1965678" y="953710"/>
                </a:lnTo>
                <a:lnTo>
                  <a:pt x="1120543" y="1798845"/>
                </a:lnTo>
                <a:lnTo>
                  <a:pt x="1118949" y="1800777"/>
                </a:lnTo>
                <a:lnTo>
                  <a:pt x="1117017" y="1802371"/>
                </a:lnTo>
                <a:lnTo>
                  <a:pt x="1100762" y="1818626"/>
                </a:lnTo>
                <a:lnTo>
                  <a:pt x="1099205" y="1817068"/>
                </a:lnTo>
                <a:lnTo>
                  <a:pt x="1035625" y="1869525"/>
                </a:lnTo>
                <a:cubicBezTo>
                  <a:pt x="945769" y="1930231"/>
                  <a:pt x="837446" y="1965678"/>
                  <a:pt x="720843" y="1965678"/>
                </a:cubicBezTo>
                <a:lnTo>
                  <a:pt x="0" y="1965678"/>
                </a:lnTo>
                <a:lnTo>
                  <a:pt x="0" y="1244835"/>
                </a:lnTo>
                <a:cubicBezTo>
                  <a:pt x="0" y="1128232"/>
                  <a:pt x="35447" y="1019909"/>
                  <a:pt x="96153" y="930053"/>
                </a:cubicBezTo>
                <a:lnTo>
                  <a:pt x="148610" y="866474"/>
                </a:lnTo>
                <a:lnTo>
                  <a:pt x="147053" y="864916"/>
                </a:lnTo>
                <a:lnTo>
                  <a:pt x="163300" y="848669"/>
                </a:lnTo>
                <a:lnTo>
                  <a:pt x="164901" y="846729"/>
                </a:lnTo>
                <a:lnTo>
                  <a:pt x="166841" y="845128"/>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任意多边形 5"/>
          <p:cNvSpPr/>
          <p:nvPr/>
        </p:nvSpPr>
        <p:spPr>
          <a:xfrm flipH="1" flipV="1">
            <a:off x="4475480" y="3986530"/>
            <a:ext cx="1561465" cy="1581150"/>
          </a:xfrm>
          <a:custGeom>
            <a:avLst/>
            <a:gdLst>
              <a:gd name="connsiteX0" fmla="*/ 1011969 w 1965678"/>
              <a:gd name="connsiteY0" fmla="*/ 0 h 1965678"/>
              <a:gd name="connsiteX1" fmla="*/ 1965678 w 1965678"/>
              <a:gd name="connsiteY1" fmla="*/ 953710 h 1965678"/>
              <a:gd name="connsiteX2" fmla="*/ 1120543 w 1965678"/>
              <a:gd name="connsiteY2" fmla="*/ 1798845 h 1965678"/>
              <a:gd name="connsiteX3" fmla="*/ 1118949 w 1965678"/>
              <a:gd name="connsiteY3" fmla="*/ 1800777 h 1965678"/>
              <a:gd name="connsiteX4" fmla="*/ 1117017 w 1965678"/>
              <a:gd name="connsiteY4" fmla="*/ 1802371 h 1965678"/>
              <a:gd name="connsiteX5" fmla="*/ 1100762 w 1965678"/>
              <a:gd name="connsiteY5" fmla="*/ 1818626 h 1965678"/>
              <a:gd name="connsiteX6" fmla="*/ 1099205 w 1965678"/>
              <a:gd name="connsiteY6" fmla="*/ 1817068 h 1965678"/>
              <a:gd name="connsiteX7" fmla="*/ 1035625 w 1965678"/>
              <a:gd name="connsiteY7" fmla="*/ 1869525 h 1965678"/>
              <a:gd name="connsiteX8" fmla="*/ 720843 w 1965678"/>
              <a:gd name="connsiteY8" fmla="*/ 1965678 h 1965678"/>
              <a:gd name="connsiteX9" fmla="*/ 0 w 1965678"/>
              <a:gd name="connsiteY9" fmla="*/ 1965678 h 1965678"/>
              <a:gd name="connsiteX10" fmla="*/ 0 w 1965678"/>
              <a:gd name="connsiteY10" fmla="*/ 1244835 h 1965678"/>
              <a:gd name="connsiteX11" fmla="*/ 96153 w 1965678"/>
              <a:gd name="connsiteY11" fmla="*/ 930053 h 1965678"/>
              <a:gd name="connsiteX12" fmla="*/ 148610 w 1965678"/>
              <a:gd name="connsiteY12" fmla="*/ 866474 h 1965678"/>
              <a:gd name="connsiteX13" fmla="*/ 147053 w 1965678"/>
              <a:gd name="connsiteY13" fmla="*/ 864916 h 1965678"/>
              <a:gd name="connsiteX14" fmla="*/ 163300 w 1965678"/>
              <a:gd name="connsiteY14" fmla="*/ 848669 h 1965678"/>
              <a:gd name="connsiteX15" fmla="*/ 164901 w 1965678"/>
              <a:gd name="connsiteY15" fmla="*/ 846729 h 1965678"/>
              <a:gd name="connsiteX16" fmla="*/ 166841 w 1965678"/>
              <a:gd name="connsiteY16" fmla="*/ 845128 h 19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5678" h="1965678">
                <a:moveTo>
                  <a:pt x="1011969" y="0"/>
                </a:moveTo>
                <a:lnTo>
                  <a:pt x="1965678" y="953710"/>
                </a:lnTo>
                <a:lnTo>
                  <a:pt x="1120543" y="1798845"/>
                </a:lnTo>
                <a:lnTo>
                  <a:pt x="1118949" y="1800777"/>
                </a:lnTo>
                <a:lnTo>
                  <a:pt x="1117017" y="1802371"/>
                </a:lnTo>
                <a:lnTo>
                  <a:pt x="1100762" y="1818626"/>
                </a:lnTo>
                <a:lnTo>
                  <a:pt x="1099205" y="1817068"/>
                </a:lnTo>
                <a:lnTo>
                  <a:pt x="1035625" y="1869525"/>
                </a:lnTo>
                <a:cubicBezTo>
                  <a:pt x="945769" y="1930231"/>
                  <a:pt x="837446" y="1965678"/>
                  <a:pt x="720843" y="1965678"/>
                </a:cubicBezTo>
                <a:lnTo>
                  <a:pt x="0" y="1965678"/>
                </a:lnTo>
                <a:lnTo>
                  <a:pt x="0" y="1244835"/>
                </a:lnTo>
                <a:cubicBezTo>
                  <a:pt x="0" y="1128232"/>
                  <a:pt x="35447" y="1019909"/>
                  <a:pt x="96153" y="930053"/>
                </a:cubicBezTo>
                <a:lnTo>
                  <a:pt x="148610" y="866474"/>
                </a:lnTo>
                <a:lnTo>
                  <a:pt x="147053" y="864916"/>
                </a:lnTo>
                <a:lnTo>
                  <a:pt x="163300" y="848669"/>
                </a:lnTo>
                <a:lnTo>
                  <a:pt x="164901" y="846729"/>
                </a:lnTo>
                <a:lnTo>
                  <a:pt x="166841" y="845128"/>
                </a:lnTo>
                <a:close/>
              </a:path>
            </a:pathLst>
          </a:cu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 name="TextBox 30"/>
          <p:cNvSpPr txBox="1"/>
          <p:nvPr/>
        </p:nvSpPr>
        <p:spPr>
          <a:xfrm>
            <a:off x="5371366" y="2909552"/>
            <a:ext cx="510852" cy="923290"/>
          </a:xfrm>
          <a:prstGeom prst="rect">
            <a:avLst/>
          </a:prstGeom>
          <a:noFill/>
        </p:spPr>
        <p:txBody>
          <a:bodyPr wrap="square" lIns="0" tIns="0" rIns="0" bIns="0" rtlCol="0">
            <a:spAutoFit/>
          </a:bodyPr>
          <a:lstStyle/>
          <a:p>
            <a:pPr algn="ctr"/>
            <a:r>
              <a:rPr lang="en-US" altLang="zh-CN" sz="6000" dirty="0" smtClean="0">
                <a:solidFill>
                  <a:schemeClr val="bg2">
                    <a:lumMod val="90000"/>
                  </a:schemeClr>
                </a:solidFill>
                <a:latin typeface="Agency FB" panose="020B0503020202020204" pitchFamily="34" charset="0"/>
                <a:ea typeface="微软雅黑" panose="020B0503020204020204" pitchFamily="34" charset="-122"/>
              </a:rPr>
              <a:t>A</a:t>
            </a:r>
            <a:endParaRPr lang="zh-CN" altLang="en-US" sz="6000" dirty="0">
              <a:solidFill>
                <a:schemeClr val="bg2">
                  <a:lumMod val="90000"/>
                </a:schemeClr>
              </a:solidFill>
              <a:latin typeface="Agency FB" panose="020B0503020202020204" pitchFamily="34" charset="0"/>
              <a:ea typeface="微软雅黑" panose="020B0503020204020204" pitchFamily="34" charset="-122"/>
            </a:endParaRPr>
          </a:p>
        </p:txBody>
      </p:sp>
      <p:sp>
        <p:nvSpPr>
          <p:cNvPr id="9" name="TextBox 30"/>
          <p:cNvSpPr txBox="1"/>
          <p:nvPr/>
        </p:nvSpPr>
        <p:spPr>
          <a:xfrm>
            <a:off x="5364346" y="3987025"/>
            <a:ext cx="524892" cy="923290"/>
          </a:xfrm>
          <a:prstGeom prst="rect">
            <a:avLst/>
          </a:prstGeom>
          <a:noFill/>
        </p:spPr>
        <p:txBody>
          <a:bodyPr wrap="square" lIns="0" tIns="0" rIns="0" bIns="0" rtlCol="0">
            <a:spAutoFit/>
          </a:bodyPr>
          <a:lstStyle/>
          <a:p>
            <a:pPr algn="ctr"/>
            <a:r>
              <a:rPr lang="en-US" altLang="zh-CN" sz="6000" dirty="0" smtClean="0">
                <a:solidFill>
                  <a:schemeClr val="bg2">
                    <a:lumMod val="90000"/>
                  </a:schemeClr>
                </a:solidFill>
                <a:latin typeface="Agency FB" panose="020B0503020202020204" pitchFamily="34" charset="0"/>
                <a:ea typeface="微软雅黑" panose="020B0503020204020204" pitchFamily="34" charset="-122"/>
              </a:rPr>
              <a:t>B</a:t>
            </a:r>
            <a:endParaRPr lang="zh-CN" altLang="en-US" sz="6000" dirty="0">
              <a:solidFill>
                <a:schemeClr val="bg2">
                  <a:lumMod val="90000"/>
                </a:schemeClr>
              </a:solidFill>
              <a:latin typeface="Agency FB" panose="020B0503020202020204" pitchFamily="34" charset="0"/>
              <a:ea typeface="微软雅黑" panose="020B0503020204020204" pitchFamily="34" charset="-122"/>
            </a:endParaRPr>
          </a:p>
        </p:txBody>
      </p:sp>
      <p:sp>
        <p:nvSpPr>
          <p:cNvPr id="10" name="TextBox 30"/>
          <p:cNvSpPr txBox="1"/>
          <p:nvPr/>
        </p:nvSpPr>
        <p:spPr>
          <a:xfrm>
            <a:off x="6385982" y="2897208"/>
            <a:ext cx="510852" cy="923290"/>
          </a:xfrm>
          <a:prstGeom prst="rect">
            <a:avLst/>
          </a:prstGeom>
          <a:noFill/>
        </p:spPr>
        <p:txBody>
          <a:bodyPr wrap="square" lIns="0" tIns="0" rIns="0" bIns="0" rtlCol="0">
            <a:spAutoFit/>
          </a:bodyPr>
          <a:lstStyle/>
          <a:p>
            <a:pPr algn="ctr"/>
            <a:r>
              <a:rPr lang="en-US" altLang="zh-CN" sz="6000" dirty="0" smtClean="0">
                <a:solidFill>
                  <a:schemeClr val="bg2">
                    <a:lumMod val="90000"/>
                  </a:schemeClr>
                </a:solidFill>
                <a:latin typeface="Agency FB" panose="020B0503020202020204" pitchFamily="34" charset="0"/>
                <a:ea typeface="微软雅黑" panose="020B0503020204020204" pitchFamily="34" charset="-122"/>
              </a:rPr>
              <a:t>C</a:t>
            </a:r>
            <a:endParaRPr lang="zh-CN" altLang="en-US" sz="6000" dirty="0">
              <a:solidFill>
                <a:schemeClr val="bg2">
                  <a:lumMod val="90000"/>
                </a:schemeClr>
              </a:solidFill>
              <a:latin typeface="Agency FB" panose="020B0503020202020204" pitchFamily="34" charset="0"/>
              <a:ea typeface="微软雅黑" panose="020B0503020204020204" pitchFamily="34" charset="-122"/>
            </a:endParaRPr>
          </a:p>
        </p:txBody>
      </p:sp>
      <p:sp>
        <p:nvSpPr>
          <p:cNvPr id="11" name="TextBox 30"/>
          <p:cNvSpPr txBox="1"/>
          <p:nvPr/>
        </p:nvSpPr>
        <p:spPr>
          <a:xfrm>
            <a:off x="6382317" y="3987025"/>
            <a:ext cx="510852" cy="923290"/>
          </a:xfrm>
          <a:prstGeom prst="rect">
            <a:avLst/>
          </a:prstGeom>
          <a:noFill/>
        </p:spPr>
        <p:txBody>
          <a:bodyPr wrap="square" lIns="0" tIns="0" rIns="0" bIns="0" rtlCol="0">
            <a:spAutoFit/>
          </a:bodyPr>
          <a:lstStyle/>
          <a:p>
            <a:pPr algn="ctr"/>
            <a:r>
              <a:rPr lang="en-US" altLang="zh-CN" sz="6000" dirty="0" smtClean="0">
                <a:solidFill>
                  <a:schemeClr val="bg2">
                    <a:lumMod val="90000"/>
                  </a:schemeClr>
                </a:solidFill>
                <a:latin typeface="Agency FB" panose="020B0503020202020204" pitchFamily="34" charset="0"/>
                <a:ea typeface="微软雅黑" panose="020B0503020204020204" pitchFamily="34" charset="-122"/>
              </a:rPr>
              <a:t>D</a:t>
            </a:r>
            <a:endParaRPr lang="zh-CN" altLang="en-US" sz="6000" dirty="0">
              <a:solidFill>
                <a:schemeClr val="bg2">
                  <a:lumMod val="90000"/>
                </a:schemeClr>
              </a:solidFill>
              <a:latin typeface="Agency FB" panose="020B0503020202020204" pitchFamily="34" charset="0"/>
              <a:ea typeface="微软雅黑" panose="020B0503020204020204" pitchFamily="34" charset="-122"/>
            </a:endParaRPr>
          </a:p>
        </p:txBody>
      </p:sp>
      <p:sp>
        <p:nvSpPr>
          <p:cNvPr id="7" name="TextBox 29"/>
          <p:cNvSpPr txBox="1"/>
          <p:nvPr/>
        </p:nvSpPr>
        <p:spPr>
          <a:xfrm>
            <a:off x="433070" y="4401820"/>
            <a:ext cx="3775710" cy="14103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nSpc>
                <a:spcPts val="2200"/>
              </a:lnSpc>
            </a:pPr>
            <a:endParaRPr lang="zh-CN" altLang="en-US" sz="1600" dirty="0">
              <a:solidFill>
                <a:schemeClr val="bg1"/>
              </a:solidFill>
            </a:endParaRPr>
          </a:p>
          <a:p>
            <a:pPr>
              <a:lnSpc>
                <a:spcPts val="2200"/>
              </a:lnSpc>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强调人才培养要服从和服务于经济社会发展，坚持</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需求导向、目标导向和特色导向</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ts val="2200"/>
              </a:lnSpc>
            </a:pP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8046720" y="1708150"/>
            <a:ext cx="3707130" cy="20300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0" algn="just"/>
            <a:r>
              <a:rPr lang="en-US"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 </a:t>
            </a:r>
            <a:r>
              <a:rPr lang="en-US"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西部地区的教育基础设施、教学资源建设等有所改善</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但是在不少少数民族聚集地区</a:t>
            </a:r>
            <a:r>
              <a:rPr 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本土化优质教学资源</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仍旧不足（郑智勇&amp;宋乃庆，2020），</a:t>
            </a:r>
            <a:r>
              <a:rPr lang="en-US"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师资仍然短缺，教师</a:t>
            </a:r>
            <a:r>
              <a:rPr lang="en-US"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教非所学、跨学科任教</a:t>
            </a:r>
            <a:r>
              <a:rPr lang="en-US"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的现象也大量存在</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4" name="文本框 13"/>
          <p:cNvSpPr txBox="1"/>
          <p:nvPr/>
        </p:nvSpPr>
        <p:spPr>
          <a:xfrm>
            <a:off x="8047355" y="4401820"/>
            <a:ext cx="3702685" cy="14763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indent="0" algn="just"/>
            <a:r>
              <a:rPr lang="en-US" altLang="zh-CN"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a:t>
            </a:r>
            <a:r>
              <a:rPr lang="en-US"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边远地区学校迫切需要一些既懂外语教学，又能兼任其他课程教学的教师</a:t>
            </a:r>
            <a:r>
              <a:rPr lang="en-US"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b="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国家孔子课堂和发达地区国际学校</a:t>
            </a:r>
            <a:r>
              <a:rPr lang="en-US"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也迫切需要能够用外语讲授其他课程的教师</a:t>
            </a:r>
            <a:r>
              <a:rPr lang="zh-CN" altLang="en-US"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3" name="TextBox 29"/>
          <p:cNvSpPr txBox="1"/>
          <p:nvPr/>
        </p:nvSpPr>
        <p:spPr>
          <a:xfrm>
            <a:off x="433070" y="1574165"/>
            <a:ext cx="3775710" cy="2538730"/>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spAutoFit/>
          </a:bodyPr>
          <a:lstStyle/>
          <a:p>
            <a:pPr>
              <a:lnSpc>
                <a:spcPts val="2200"/>
              </a:lnSpc>
            </a:pPr>
            <a:endParaRPr lang="zh-CN" altLang="en-US" sz="1600" dirty="0">
              <a:solidFill>
                <a:schemeClr val="bg1"/>
              </a:solidFill>
            </a:endParaRPr>
          </a:p>
          <a:p>
            <a:pPr>
              <a:lnSpc>
                <a:spcPts val="2200"/>
              </a:lnSpc>
            </a:pP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en-US"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各学科之间的融会贯通</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。相比传统的单科人才培</a:t>
            </a: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养，在更大范围内的跨学科、跨专业、跨领域学</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习，可以使学生的综合素质和能力得到更大提升，而融合不同学科知识、素质、能力的</a:t>
            </a:r>
            <a:r>
              <a:rPr 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复合型人才</a:t>
            </a:r>
            <a:r>
              <a:rPr 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也更加符合现代化社会的市场需求。</a:t>
            </a: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200"/>
              </a:lnSpc>
            </a:pP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extBox 1"/>
          <p:cNvSpPr txBox="1"/>
          <p:nvPr/>
        </p:nvSpPr>
        <p:spPr>
          <a:xfrm>
            <a:off x="1255395" y="194945"/>
            <a:ext cx="9250045" cy="507831"/>
          </a:xfrm>
          <a:prstGeom prst="rect">
            <a:avLst/>
          </a:prstGeom>
          <a:noFill/>
        </p:spPr>
        <p:txBody>
          <a:bodyPr wrap="square" lIns="0" tIns="0" rIns="0" rtlCol="0">
            <a:spAutoFit/>
          </a:bodyPr>
          <a:lstStyle/>
          <a:p>
            <a:pPr>
              <a:lnSpc>
                <a:spcPts val="3600"/>
              </a:lnSpc>
            </a:pPr>
            <a:r>
              <a:rPr lang="en-US" altLang="zh-CN" sz="2800" b="1" spc="300" dirty="0">
                <a:solidFill>
                  <a:schemeClr val="bg1"/>
                </a:solidFill>
                <a:latin typeface="Comic Sans MS" panose="030F0702030302020204" charset="0"/>
                <a:cs typeface="Comic Sans MS" panose="030F0702030302020204" charset="0"/>
                <a:sym typeface="+mn-ea"/>
              </a:rPr>
              <a:t>3.</a:t>
            </a:r>
            <a:r>
              <a:rPr lang="zh-CN" altLang="en-US" sz="2800" b="1" spc="300" dirty="0">
                <a:solidFill>
                  <a:schemeClr val="bg1"/>
                </a:solidFill>
                <a:latin typeface="Comic Sans MS" panose="030F0702030302020204" charset="0"/>
                <a:cs typeface="Comic Sans MS" panose="030F0702030302020204" charset="0"/>
                <a:sym typeface="+mn-ea"/>
              </a:rPr>
              <a:t>新时代背景下我</a:t>
            </a:r>
            <a:r>
              <a:rPr lang="zh-CN" altLang="en-US" sz="2800" b="1" spc="300" dirty="0" smtClean="0">
                <a:solidFill>
                  <a:schemeClr val="bg1"/>
                </a:solidFill>
                <a:latin typeface="Comic Sans MS" panose="030F0702030302020204" charset="0"/>
                <a:cs typeface="Comic Sans MS" panose="030F0702030302020204" charset="0"/>
                <a:sym typeface="+mn-ea"/>
              </a:rPr>
              <a:t>院</a:t>
            </a:r>
            <a:r>
              <a:rPr lang="zh-CN" altLang="en-US" sz="2800" b="1" spc="300" dirty="0" smtClean="0">
                <a:solidFill>
                  <a:schemeClr val="bg1"/>
                </a:solidFill>
                <a:latin typeface="Comic Sans MS" panose="030F0702030302020204" charset="0"/>
                <a:cs typeface="Comic Sans MS" panose="030F0702030302020204" charset="0"/>
                <a:sym typeface="+mn-ea"/>
              </a:rPr>
              <a:t>复合型</a:t>
            </a:r>
            <a:r>
              <a:rPr lang="zh-CN" altLang="en-US" sz="2800" b="1" spc="300" dirty="0" smtClean="0">
                <a:solidFill>
                  <a:schemeClr val="bg1"/>
                </a:solidFill>
                <a:latin typeface="Comic Sans MS" panose="030F0702030302020204" charset="0"/>
                <a:cs typeface="Comic Sans MS" panose="030F0702030302020204" charset="0"/>
                <a:sym typeface="+mn-ea"/>
              </a:rPr>
              <a:t>外语人才</a:t>
            </a:r>
            <a:r>
              <a:rPr lang="zh-CN" altLang="en-US" sz="2800" b="1" spc="300" dirty="0">
                <a:solidFill>
                  <a:schemeClr val="bg1"/>
                </a:solidFill>
                <a:latin typeface="Comic Sans MS" panose="030F0702030302020204" charset="0"/>
                <a:cs typeface="Comic Sans MS" panose="030F0702030302020204" charset="0"/>
                <a:sym typeface="+mn-ea"/>
              </a:rPr>
              <a:t>培养的探索   </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1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0" grpId="1"/>
      <p:bldP spid="7" grpId="0" bldLvl="0" animBg="1"/>
      <p:bldP spid="12" grpId="0" bldLvl="0" animBg="1"/>
      <p:bldP spid="14" grpId="0" bldLvl="0" animBg="1"/>
      <p:bldP spid="13" grpId="0" bldLvl="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875" y="2000885"/>
            <a:ext cx="2011680" cy="645160"/>
          </a:xfrm>
          <a:prstGeom prst="rect">
            <a:avLst/>
          </a:prstGeom>
          <a:noFill/>
        </p:spPr>
        <p:txBody>
          <a:bodyPr wrap="none" rtlCol="0" anchor="t">
            <a:spAutoFit/>
          </a:bodyPr>
          <a:lstStyle/>
          <a:p>
            <a:r>
              <a:rPr lang="zh-CN" altLang="en-US" sz="3600" b="1" dirty="0">
                <a:solidFill>
                  <a:schemeClr val="accent6">
                    <a:lumMod val="50000"/>
                  </a:schemeClr>
                </a:solidFill>
                <a:latin typeface="微软雅黑" panose="020B0503020204020204" pitchFamily="34" charset="-122"/>
                <a:ea typeface="微软雅黑" panose="020B0503020204020204" pitchFamily="34" charset="-122"/>
                <a:sym typeface="+mn-ea"/>
              </a:rPr>
              <a:t>发展需求</a:t>
            </a:r>
          </a:p>
        </p:txBody>
      </p:sp>
      <p:sp>
        <p:nvSpPr>
          <p:cNvPr id="4" name="文本框 3"/>
          <p:cNvSpPr txBox="1"/>
          <p:nvPr/>
        </p:nvSpPr>
        <p:spPr>
          <a:xfrm>
            <a:off x="8921750" y="2000885"/>
            <a:ext cx="2011680" cy="645160"/>
          </a:xfrm>
          <a:prstGeom prst="rect">
            <a:avLst/>
          </a:prstGeom>
          <a:noFill/>
        </p:spPr>
        <p:txBody>
          <a:bodyPr wrap="none" rtlCol="0" anchor="t">
            <a:spAutoFit/>
          </a:bodyPr>
          <a:lstStyle/>
          <a:p>
            <a:r>
              <a:rPr lang="zh-CN" altLang="en-US" sz="3600" b="1" dirty="0">
                <a:solidFill>
                  <a:schemeClr val="accent6">
                    <a:lumMod val="50000"/>
                  </a:schemeClr>
                </a:solidFill>
                <a:latin typeface="微软雅黑" panose="020B0503020204020204" pitchFamily="34" charset="-122"/>
                <a:ea typeface="微软雅黑" panose="020B0503020204020204" pitchFamily="34" charset="-122"/>
                <a:sym typeface="+mn-ea"/>
              </a:rPr>
              <a:t>现实需求</a:t>
            </a:r>
            <a:endParaRPr lang="en-US" altLang="zh-CN" sz="36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139190" y="4261485"/>
            <a:ext cx="9914255" cy="1383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indent="0" algn="ctr"/>
            <a:r>
              <a:rPr lang="zh-CN" sz="2800" b="0" dirty="0">
                <a:solidFill>
                  <a:schemeClr val="bg1"/>
                </a:solidFill>
                <a:ea typeface="宋体" panose="02010600030101010101" pitchFamily="2" charset="-122"/>
              </a:rPr>
              <a:t>以爱国情怀强基，以外国语言文化固本，以其他专业能力修身，以信息技术支撑，以实践创新拓界的</a:t>
            </a:r>
            <a:r>
              <a:rPr lang="zh-CN" sz="2800" b="1" dirty="0">
                <a:solidFill>
                  <a:schemeClr val="accent1">
                    <a:lumMod val="90000"/>
                    <a:lumOff val="10000"/>
                  </a:schemeClr>
                </a:solidFill>
                <a:ea typeface="宋体" panose="02010600030101010101" pitchFamily="2" charset="-122"/>
              </a:rPr>
              <a:t>“一精三会、实创合一”</a:t>
            </a:r>
            <a:r>
              <a:rPr lang="zh-CN" sz="2800" b="0" dirty="0">
                <a:solidFill>
                  <a:schemeClr val="bg1"/>
                </a:solidFill>
                <a:ea typeface="宋体" panose="02010600030101010101" pitchFamily="2" charset="-122"/>
              </a:rPr>
              <a:t>复合型外语人才培养模式</a:t>
            </a:r>
          </a:p>
        </p:txBody>
      </p:sp>
      <p:sp>
        <p:nvSpPr>
          <p:cNvPr id="7" name="丁字箭头 6"/>
          <p:cNvSpPr/>
          <p:nvPr/>
        </p:nvSpPr>
        <p:spPr>
          <a:xfrm rot="10800000">
            <a:off x="3924300" y="1844040"/>
            <a:ext cx="4344670" cy="195389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255395" y="194945"/>
            <a:ext cx="9250045" cy="481542"/>
          </a:xfrm>
          <a:prstGeom prst="rect">
            <a:avLst/>
          </a:prstGeom>
          <a:noFill/>
        </p:spPr>
        <p:txBody>
          <a:bodyPr wrap="square" lIns="0" tIns="0" rIns="0" rtlCol="0">
            <a:spAutoFit/>
          </a:bodyPr>
          <a:lstStyle/>
          <a:p>
            <a:pPr>
              <a:lnSpc>
                <a:spcPts val="3600"/>
              </a:lnSpc>
            </a:pPr>
            <a:r>
              <a:rPr lang="en-US" sz="2800" b="1" spc="300" dirty="0">
                <a:solidFill>
                  <a:schemeClr val="bg1"/>
                </a:solidFill>
                <a:latin typeface="Comic Sans MS" panose="030F0702030302020204" charset="0"/>
                <a:cs typeface="Comic Sans MS" panose="030F0702030302020204" charset="0"/>
                <a:sym typeface="+mn-ea"/>
              </a:rPr>
              <a:t>3.</a:t>
            </a:r>
            <a:r>
              <a:rPr lang="zh-CN" altLang="en-US" sz="2800" b="1" spc="300" dirty="0">
                <a:solidFill>
                  <a:schemeClr val="bg1"/>
                </a:solidFill>
                <a:latin typeface="Comic Sans MS" panose="030F0702030302020204" charset="0"/>
                <a:cs typeface="Comic Sans MS" panose="030F0702030302020204" charset="0"/>
                <a:sym typeface="+mn-ea"/>
              </a:rPr>
              <a:t>新时代背景下我</a:t>
            </a:r>
            <a:r>
              <a:rPr lang="zh-CN" altLang="en-US" sz="2800" b="1" spc="300" dirty="0" smtClean="0">
                <a:solidFill>
                  <a:schemeClr val="bg1"/>
                </a:solidFill>
                <a:latin typeface="Comic Sans MS" panose="030F0702030302020204" charset="0"/>
                <a:cs typeface="Comic Sans MS" panose="030F0702030302020204" charset="0"/>
                <a:sym typeface="+mn-ea"/>
              </a:rPr>
              <a:t>院复合型外语人才</a:t>
            </a:r>
            <a:r>
              <a:rPr lang="zh-CN" altLang="en-US" sz="2800" b="1" spc="300" dirty="0">
                <a:solidFill>
                  <a:schemeClr val="bg1"/>
                </a:solidFill>
                <a:latin typeface="Comic Sans MS" panose="030F0702030302020204" charset="0"/>
                <a:cs typeface="Comic Sans MS" panose="030F0702030302020204" charset="0"/>
                <a:sym typeface="+mn-ea"/>
              </a:rPr>
              <a:t>培养的探索   </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02287" y="393998"/>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2097658" y="2283182"/>
            <a:ext cx="240639" cy="236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sp>
        <p:nvSpPr>
          <p:cNvPr id="24" name="椭圆 23"/>
          <p:cNvSpPr/>
          <p:nvPr/>
        </p:nvSpPr>
        <p:spPr>
          <a:xfrm flipH="1">
            <a:off x="2591903" y="3598513"/>
            <a:ext cx="240639" cy="236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sp>
        <p:nvSpPr>
          <p:cNvPr id="2" name="椭圆 1"/>
          <p:cNvSpPr/>
          <p:nvPr/>
        </p:nvSpPr>
        <p:spPr>
          <a:xfrm flipH="1">
            <a:off x="2338380" y="4723276"/>
            <a:ext cx="240639" cy="236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cxnSp>
        <p:nvCxnSpPr>
          <p:cNvPr id="32" name="直接连接符 31"/>
          <p:cNvCxnSpPr/>
          <p:nvPr/>
        </p:nvCxnSpPr>
        <p:spPr>
          <a:xfrm>
            <a:off x="3149121" y="4019555"/>
            <a:ext cx="8208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922152" y="2726827"/>
            <a:ext cx="7884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97631" y="6256806"/>
            <a:ext cx="8064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flipH="1">
            <a:off x="1036573" y="1451967"/>
            <a:ext cx="240639" cy="236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cxnSp>
        <p:nvCxnSpPr>
          <p:cNvPr id="5" name="直接连接符 4"/>
          <p:cNvCxnSpPr/>
          <p:nvPr/>
        </p:nvCxnSpPr>
        <p:spPr>
          <a:xfrm>
            <a:off x="1767087" y="1689237"/>
            <a:ext cx="7884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flipH="1">
            <a:off x="1767515" y="5722766"/>
            <a:ext cx="240639" cy="236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cxnSp>
        <p:nvCxnSpPr>
          <p:cNvPr id="16" name="直接连接符 15"/>
          <p:cNvCxnSpPr/>
          <p:nvPr/>
        </p:nvCxnSpPr>
        <p:spPr>
          <a:xfrm>
            <a:off x="2760501" y="5156205"/>
            <a:ext cx="8208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86305" y="1320800"/>
            <a:ext cx="3154680" cy="368300"/>
          </a:xfrm>
          <a:prstGeom prst="rect">
            <a:avLst/>
          </a:prstGeom>
          <a:noFill/>
        </p:spPr>
        <p:txBody>
          <a:bodyPr wrap="none" rtlCol="0" anchor="t">
            <a:noAutofit/>
          </a:bodyPr>
          <a:lstStyle/>
          <a:p>
            <a:pPr lvl="0" algn="l">
              <a:buClrTx/>
              <a:buSzTx/>
              <a:buFontTx/>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确立“产出导向、学生中心、跨界融合、全人培养”的人才培养理念</a:t>
            </a:r>
          </a:p>
        </p:txBody>
      </p:sp>
      <p:sp>
        <p:nvSpPr>
          <p:cNvPr id="6" name="文本框 5"/>
          <p:cNvSpPr txBox="1"/>
          <p:nvPr/>
        </p:nvSpPr>
        <p:spPr>
          <a:xfrm>
            <a:off x="3224388" y="2189090"/>
            <a:ext cx="9035907" cy="423545"/>
          </a:xfrm>
          <a:prstGeom prst="rect">
            <a:avLst/>
          </a:prstGeom>
          <a:noFill/>
        </p:spPr>
        <p:txBody>
          <a:bodyPr wrap="square" rtlCol="0">
            <a:noAutofit/>
          </a:bodyPr>
          <a:lstStyle/>
          <a:p>
            <a:pPr lvl="0" algn="l" defTabSz="913765">
              <a:lnSpc>
                <a:spcPct val="120000"/>
              </a:lnSpc>
              <a:buClrTx/>
              <a:buSzTx/>
              <a:buFontTx/>
              <a:defRPr/>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构建外国语言文化固本、其他专业能力修身、信息技术支撑的融合课程体系</a:t>
            </a:r>
          </a:p>
        </p:txBody>
      </p:sp>
      <p:sp>
        <p:nvSpPr>
          <p:cNvPr id="11" name="文本框 10"/>
          <p:cNvSpPr txBox="1"/>
          <p:nvPr/>
        </p:nvSpPr>
        <p:spPr>
          <a:xfrm>
            <a:off x="2592070" y="3640455"/>
            <a:ext cx="4820920" cy="487045"/>
          </a:xfrm>
          <a:prstGeom prst="rect">
            <a:avLst/>
          </a:prstGeom>
          <a:noFill/>
        </p:spPr>
        <p:txBody>
          <a:bodyPr wrap="square" rtlCol="0">
            <a:noAutofit/>
          </a:bodyPr>
          <a:lstStyle/>
          <a:p>
            <a:pPr lvl="0" algn="r">
              <a:buClrTx/>
              <a:buSzTx/>
              <a:buFontTx/>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打造“实创合一”的实践教学平台</a:t>
            </a:r>
          </a:p>
        </p:txBody>
      </p:sp>
      <p:sp>
        <p:nvSpPr>
          <p:cNvPr id="13" name="文本框 12"/>
          <p:cNvSpPr txBox="1"/>
          <p:nvPr/>
        </p:nvSpPr>
        <p:spPr>
          <a:xfrm>
            <a:off x="3469640" y="4737100"/>
            <a:ext cx="3288030" cy="433070"/>
          </a:xfrm>
          <a:prstGeom prst="rect">
            <a:avLst/>
          </a:prstGeom>
          <a:noFill/>
        </p:spPr>
        <p:txBody>
          <a:bodyPr wrap="none" rtlCol="0" anchor="t">
            <a:noAutofit/>
          </a:bodyPr>
          <a:lstStyle/>
          <a:p>
            <a:pPr lvl="0" algn="r">
              <a:buClrTx/>
              <a:buSzTx/>
              <a:buFontTx/>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创设科学的人才培养评价体系</a:t>
            </a:r>
          </a:p>
        </p:txBody>
      </p:sp>
      <p:sp>
        <p:nvSpPr>
          <p:cNvPr id="21" name="文本框 20"/>
          <p:cNvSpPr txBox="1"/>
          <p:nvPr/>
        </p:nvSpPr>
        <p:spPr>
          <a:xfrm>
            <a:off x="2922270" y="5887720"/>
            <a:ext cx="3313430" cy="429895"/>
          </a:xfrm>
          <a:prstGeom prst="rect">
            <a:avLst/>
          </a:prstGeom>
          <a:noFill/>
        </p:spPr>
        <p:txBody>
          <a:bodyPr wrap="square" rtlCol="0">
            <a:noAutofit/>
          </a:bodyPr>
          <a:lstStyle/>
          <a:p>
            <a:pPr lvl="0" algn="r">
              <a:buClrTx/>
              <a:buSzTx/>
              <a:buFontTx/>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建设良好的复合型师资队伍</a:t>
            </a:r>
          </a:p>
        </p:txBody>
      </p:sp>
      <p:sp>
        <p:nvSpPr>
          <p:cNvPr id="31" name="弧形 30"/>
          <p:cNvSpPr/>
          <p:nvPr/>
        </p:nvSpPr>
        <p:spPr>
          <a:xfrm rot="4500000">
            <a:off x="-2353310" y="1293495"/>
            <a:ext cx="5461000" cy="5368290"/>
          </a:xfrm>
          <a:prstGeom prst="arc">
            <a:avLst>
              <a:gd name="adj1" fmla="val 10805847"/>
              <a:gd name="adj2" fmla="val 1557259"/>
            </a:avLst>
          </a:prstGeom>
          <a:gradFill>
            <a:gsLst>
              <a:gs pos="100000">
                <a:schemeClr val="accent1">
                  <a:alpha val="23000"/>
                </a:schemeClr>
              </a:gs>
              <a:gs pos="0">
                <a:schemeClr val="accent1">
                  <a:alpha val="0"/>
                </a:schemeClr>
              </a:gs>
            </a:gsLst>
            <a:lin ang="0" scaled="1"/>
          </a:grad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a:defRPr/>
            </a:pPr>
            <a:endParaRPr lang="zh-CN" altLang="en-US" dirty="0">
              <a:solidFill>
                <a:prstClr val="white"/>
              </a:solidFill>
              <a:latin typeface="微软雅黑" panose="020B0503020204020204" pitchFamily="34" charset="-122"/>
              <a:ea typeface="微软雅黑 Light" panose="020B0502040204020203" pitchFamily="34" charset="-122"/>
            </a:endParaRPr>
          </a:p>
        </p:txBody>
      </p:sp>
      <p:sp>
        <p:nvSpPr>
          <p:cNvPr id="35" name="椭圆 34"/>
          <p:cNvSpPr/>
          <p:nvPr/>
        </p:nvSpPr>
        <p:spPr>
          <a:xfrm flipH="1">
            <a:off x="2097405" y="2284095"/>
            <a:ext cx="240665" cy="2362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r>
              <a:rPr lang="en-US" altLang="zh-CN">
                <a:solidFill>
                  <a:srgbClr val="A5A5A5"/>
                </a:solidFill>
                <a:latin typeface="宋体" panose="02010600030101010101" pitchFamily="2" charset="-122"/>
                <a:ea typeface="宋体" panose="02010600030101010101" pitchFamily="2" charset="-122"/>
              </a:rPr>
              <a:t>c</a:t>
            </a:r>
          </a:p>
        </p:txBody>
      </p:sp>
      <p:sp>
        <p:nvSpPr>
          <p:cNvPr id="36" name="椭圆 35"/>
          <p:cNvSpPr/>
          <p:nvPr/>
        </p:nvSpPr>
        <p:spPr>
          <a:xfrm flipH="1">
            <a:off x="2338070" y="4723765"/>
            <a:ext cx="240665" cy="2362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sp>
        <p:nvSpPr>
          <p:cNvPr id="37" name="椭圆 36"/>
          <p:cNvSpPr/>
          <p:nvPr/>
        </p:nvSpPr>
        <p:spPr>
          <a:xfrm flipH="1">
            <a:off x="1036320" y="1452880"/>
            <a:ext cx="240665" cy="2362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sp>
        <p:nvSpPr>
          <p:cNvPr id="38" name="椭圆 37"/>
          <p:cNvSpPr/>
          <p:nvPr/>
        </p:nvSpPr>
        <p:spPr>
          <a:xfrm flipH="1">
            <a:off x="1767205" y="5723255"/>
            <a:ext cx="240665" cy="2362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srgbClr val="A5A5A5"/>
              </a:solidFill>
              <a:latin typeface="宋体" panose="02010600030101010101" pitchFamily="2" charset="-122"/>
              <a:ea typeface="宋体" panose="02010600030101010101" pitchFamily="2" charset="-122"/>
            </a:endParaRPr>
          </a:p>
        </p:txBody>
      </p:sp>
      <p:sp>
        <p:nvSpPr>
          <p:cNvPr id="39" name="文本框 38"/>
          <p:cNvSpPr txBox="1"/>
          <p:nvPr/>
        </p:nvSpPr>
        <p:spPr>
          <a:xfrm>
            <a:off x="2592070" y="3641090"/>
            <a:ext cx="4820920" cy="486410"/>
          </a:xfrm>
          <a:prstGeom prst="rect">
            <a:avLst/>
          </a:prstGeom>
          <a:noFill/>
        </p:spPr>
        <p:txBody>
          <a:bodyPr wrap="square" rtlCol="0">
            <a:noAutofit/>
          </a:bodyPr>
          <a:lstStyle/>
          <a:p>
            <a:pPr lvl="0" algn="r">
              <a:buClrTx/>
              <a:buSzTx/>
              <a:buFontTx/>
            </a:pPr>
            <a:r>
              <a:rPr lang="en-US" altLang="zh-CN" b="1"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打造“实创合一”的实践教学平台</a:t>
            </a:r>
          </a:p>
        </p:txBody>
      </p:sp>
      <p:sp>
        <p:nvSpPr>
          <p:cNvPr id="40" name="椭圆 39"/>
          <p:cNvSpPr/>
          <p:nvPr/>
        </p:nvSpPr>
        <p:spPr>
          <a:xfrm>
            <a:off x="-2123519" y="1858011"/>
            <a:ext cx="4239416" cy="4239416"/>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41" name="标题 40"/>
          <p:cNvSpPr>
            <a:spLocks noGrp="1"/>
          </p:cNvSpPr>
          <p:nvPr>
            <p:ph type="title" idx="4294967295"/>
          </p:nvPr>
        </p:nvSpPr>
        <p:spPr>
          <a:xfrm>
            <a:off x="1276985" y="-137160"/>
            <a:ext cx="9792335" cy="788670"/>
          </a:xfrm>
        </p:spPr>
        <p:txBody>
          <a:bodyPr>
            <a:noAutofit/>
          </a:bodyPr>
          <a:lstStyle/>
          <a:p>
            <a:pPr algn="l">
              <a:lnSpc>
                <a:spcPct val="120000"/>
              </a:lnSpc>
              <a:buClrTx/>
              <a:buSzTx/>
              <a:buFontTx/>
            </a:pPr>
            <a:r>
              <a:rPr kumimoji="1" lang="zh-CN" altLang="en-US" sz="3200" dirty="0">
                <a:solidFill>
                  <a:schemeClr val="accent4"/>
                </a:solidFill>
                <a:cs typeface="+mn-ea"/>
                <a:sym typeface="+mn-lt"/>
              </a:rPr>
              <a:t/>
            </a:r>
            <a:br>
              <a:rPr kumimoji="1" lang="zh-CN" altLang="en-US" sz="3200" dirty="0">
                <a:solidFill>
                  <a:schemeClr val="accent4"/>
                </a:solidFill>
                <a:cs typeface="+mn-ea"/>
                <a:sym typeface="+mn-lt"/>
              </a:rPr>
            </a:br>
            <a:r>
              <a:rPr lang="en-US" altLang="zh-CN" sz="2400" dirty="0">
                <a:solidFill>
                  <a:srgbClr val="063D54"/>
                </a:solidFill>
                <a:latin typeface="+mn-lt"/>
                <a:ea typeface="+mn-ea"/>
                <a:cs typeface="+mn-ea"/>
              </a:rPr>
              <a:t>“一精三会、实创合一”复合型外语人才培养模式</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P spid="6" grpId="0" build="p"/>
      <p:bldP spid="6" grpId="1"/>
      <p:bldP spid="11" grpId="0" build="p"/>
      <p:bldP spid="11" grpId="1"/>
      <p:bldP spid="13" grpId="0" build="p"/>
      <p:bldP spid="13" grpId="1"/>
      <p:bldP spid="21" grpId="0" build="p"/>
      <p:bldP spid="21" grpId="1"/>
      <p:bldP spid="39" grpId="0" build="p"/>
      <p:bldP spid="3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4105" y="160655"/>
            <a:ext cx="12503785" cy="460375"/>
          </a:xfrm>
          <a:prstGeom prst="rect">
            <a:avLst/>
          </a:prstGeom>
          <a:noFill/>
        </p:spPr>
        <p:txBody>
          <a:bodyPr wrap="square" rtlCol="0" anchor="t">
            <a:spAutoFit/>
          </a:bodyPr>
          <a:lstStyle/>
          <a:p>
            <a:pPr algn="l">
              <a:buClrTx/>
              <a:buSzTx/>
              <a:buNone/>
            </a:pPr>
            <a:r>
              <a:rPr lang="zh-CN" altLang="en-US" sz="2400" b="1" dirty="0">
                <a:solidFill>
                  <a:schemeClr val="bg1"/>
                </a:solidFill>
                <a:cs typeface="+mn-ea"/>
                <a:sym typeface="+mn-ea"/>
              </a:rPr>
              <a:t>（一）确立“产出导向、学生中心、跨界融合、全人培养”的人才培养理念</a:t>
            </a:r>
          </a:p>
        </p:txBody>
      </p:sp>
      <p:sp>
        <p:nvSpPr>
          <p:cNvPr id="56" name="圆角矩形 55"/>
          <p:cNvSpPr/>
          <p:nvPr/>
        </p:nvSpPr>
        <p:spPr bwMode="auto">
          <a:xfrm>
            <a:off x="1245235" y="3994785"/>
            <a:ext cx="4397375" cy="1728470"/>
          </a:xfrm>
          <a:prstGeom prst="roundRect">
            <a:avLst/>
          </a:prstGeom>
          <a:noFill/>
          <a:ln>
            <a:solidFill>
              <a:schemeClr val="tx2">
                <a:lumMod val="75000"/>
                <a:lumOff val="25000"/>
              </a:schemeClr>
            </a:solidFill>
          </a:ln>
        </p:spPr>
        <p:style>
          <a:lnRef idx="2">
            <a:schemeClr val="accent2"/>
          </a:lnRef>
          <a:fillRef idx="1">
            <a:schemeClr val="lt1"/>
          </a:fillRef>
          <a:effectRef idx="0">
            <a:schemeClr val="accent2"/>
          </a:effectRef>
          <a:fontRef idx="minor">
            <a:schemeClr val="dk1"/>
          </a:fontRef>
        </p:style>
        <p:txBody>
          <a:bodyPr lIns="121906" tIns="60954" rIns="121906" bIns="60954"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865" dirty="0">
              <a:solidFill>
                <a:schemeClr val="accent2"/>
              </a:solidFill>
              <a:latin typeface="微软雅黑" panose="020B0503020204020204" pitchFamily="34" charset="-122"/>
              <a:ea typeface="微软雅黑" panose="020B0503020204020204" pitchFamily="34" charset="-122"/>
            </a:endParaRPr>
          </a:p>
        </p:txBody>
      </p:sp>
      <p:sp>
        <p:nvSpPr>
          <p:cNvPr id="57" name="矩形 87"/>
          <p:cNvSpPr>
            <a:spLocks noChangeArrowheads="1"/>
          </p:cNvSpPr>
          <p:nvPr/>
        </p:nvSpPr>
        <p:spPr bwMode="auto">
          <a:xfrm>
            <a:off x="1245870" y="4666615"/>
            <a:ext cx="4324985" cy="778510"/>
          </a:xfrm>
          <a:prstGeom prst="rect">
            <a:avLst/>
          </a:prstGeom>
          <a:noFill/>
          <a:ln w="9525">
            <a:noFill/>
            <a:miter lim="800000"/>
          </a:ln>
        </p:spPr>
        <p:txBody>
          <a:bodyPr wrap="square" lIns="121906" tIns="60954" rIns="121906" bIns="60954">
            <a:spAutoFit/>
          </a:bodyPr>
          <a:lstStyle/>
          <a:p>
            <a:pPr algn="ctr" eaLnBrk="0" fontAlgn="ctr" hangingPunct="0">
              <a:buClr>
                <a:srgbClr val="FF0000"/>
              </a:buClr>
              <a:buSzPct val="70000"/>
            </a:pPr>
            <a:r>
              <a:rPr lang="zh-CN" altLang="en-US" sz="2135" b="1">
                <a:latin typeface="微软雅黑" panose="020B0503020204020204" pitchFamily="34" charset="-122"/>
                <a:ea typeface="微软雅黑" panose="020B0503020204020204" pitchFamily="34" charset="-122"/>
                <a:cs typeface="微软雅黑" panose="020B0503020204020204" pitchFamily="34" charset="-122"/>
                <a:sym typeface="+mn-ea"/>
              </a:rPr>
              <a:t>通过“主-辅-跨-参”的</a:t>
            </a:r>
          </a:p>
          <a:p>
            <a:pPr algn="ctr" eaLnBrk="0" fontAlgn="ctr" hangingPunct="0">
              <a:buClr>
                <a:srgbClr val="FF0000"/>
              </a:buClr>
              <a:buSzPct val="70000"/>
            </a:pPr>
            <a:r>
              <a:rPr lang="zh-CN" altLang="en-US" sz="2135" b="1">
                <a:latin typeface="微软雅黑" panose="020B0503020204020204" pitchFamily="34" charset="-122"/>
                <a:ea typeface="微软雅黑" panose="020B0503020204020204" pitchFamily="34" charset="-122"/>
                <a:cs typeface="微软雅黑" panose="020B0503020204020204" pitchFamily="34" charset="-122"/>
                <a:sym typeface="+mn-ea"/>
              </a:rPr>
              <a:t>全人育人方式</a:t>
            </a:r>
          </a:p>
        </p:txBody>
      </p:sp>
      <p:sp>
        <p:nvSpPr>
          <p:cNvPr id="58" name="圆角矩形 57"/>
          <p:cNvSpPr/>
          <p:nvPr/>
        </p:nvSpPr>
        <p:spPr bwMode="auto">
          <a:xfrm>
            <a:off x="1245870" y="1731645"/>
            <a:ext cx="4396740" cy="1285875"/>
          </a:xfrm>
          <a:prstGeom prst="roundRect">
            <a:avLst/>
          </a:prstGeom>
          <a:noFill/>
          <a:ln>
            <a:solidFill>
              <a:schemeClr val="tx2">
                <a:lumMod val="75000"/>
                <a:lumOff val="25000"/>
              </a:schemeClr>
            </a:solidFill>
          </a:ln>
        </p:spPr>
        <p:style>
          <a:lnRef idx="2">
            <a:schemeClr val="accent3"/>
          </a:lnRef>
          <a:fillRef idx="1">
            <a:schemeClr val="lt1"/>
          </a:fillRef>
          <a:effectRef idx="0">
            <a:schemeClr val="accent3"/>
          </a:effectRef>
          <a:fontRef idx="minor">
            <a:schemeClr val="dk1"/>
          </a:fontRef>
        </p:style>
        <p:txBody>
          <a:bodyPr lIns="121906" tIns="60954" rIns="121906" bIns="60954"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865" dirty="0">
              <a:solidFill>
                <a:schemeClr val="tx1"/>
              </a:solidFill>
              <a:latin typeface="微软雅黑" panose="020B0503020204020204" pitchFamily="34" charset="-122"/>
              <a:ea typeface="微软雅黑" panose="020B0503020204020204" pitchFamily="34" charset="-122"/>
            </a:endParaRPr>
          </a:p>
        </p:txBody>
      </p:sp>
      <p:sp>
        <p:nvSpPr>
          <p:cNvPr id="59" name="矩形 87"/>
          <p:cNvSpPr>
            <a:spLocks noChangeArrowheads="1"/>
          </p:cNvSpPr>
          <p:nvPr/>
        </p:nvSpPr>
        <p:spPr bwMode="auto">
          <a:xfrm>
            <a:off x="1245235" y="1781810"/>
            <a:ext cx="4540250" cy="778510"/>
          </a:xfrm>
          <a:prstGeom prst="rect">
            <a:avLst/>
          </a:prstGeom>
          <a:noFill/>
          <a:ln w="9525">
            <a:noFill/>
            <a:miter lim="800000"/>
          </a:ln>
        </p:spPr>
        <p:txBody>
          <a:bodyPr wrap="square" lIns="121906" tIns="60954" rIns="121906" bIns="60954">
            <a:spAutoFit/>
          </a:bodyPr>
          <a:lstStyle/>
          <a:p>
            <a:pPr algn="ctr" eaLnBrk="0" fontAlgn="ctr" hangingPunct="0">
              <a:buClr>
                <a:srgbClr val="FF0000"/>
              </a:buClr>
              <a:buSzPct val="70000"/>
            </a:pPr>
            <a:r>
              <a:rPr lang="zh-CN" altLang="en-US" sz="2135" b="1">
                <a:latin typeface="微软雅黑" panose="020B0503020204020204" pitchFamily="34" charset="-122"/>
                <a:ea typeface="微软雅黑" panose="020B0503020204020204" pitchFamily="34" charset="-122"/>
                <a:cs typeface="微软雅黑" panose="020B0503020204020204" pitchFamily="34" charset="-122"/>
                <a:sym typeface="+mn-ea"/>
              </a:rPr>
              <a:t>“产出导向、学生中心、</a:t>
            </a:r>
          </a:p>
          <a:p>
            <a:pPr algn="ctr" eaLnBrk="0" fontAlgn="ctr" hangingPunct="0">
              <a:buClr>
                <a:srgbClr val="FF0000"/>
              </a:buClr>
              <a:buSzPct val="70000"/>
            </a:pPr>
            <a:r>
              <a:rPr lang="zh-CN" altLang="en-US" sz="2135" b="1">
                <a:latin typeface="微软雅黑" panose="020B0503020204020204" pitchFamily="34" charset="-122"/>
                <a:ea typeface="微软雅黑" panose="020B0503020204020204" pitchFamily="34" charset="-122"/>
                <a:cs typeface="微软雅黑" panose="020B0503020204020204" pitchFamily="34" charset="-122"/>
                <a:sym typeface="+mn-ea"/>
              </a:rPr>
              <a:t>跨界融合、全人培养”</a:t>
            </a:r>
          </a:p>
        </p:txBody>
      </p:sp>
      <p:grpSp>
        <p:nvGrpSpPr>
          <p:cNvPr id="60" name="组合 59"/>
          <p:cNvGrpSpPr/>
          <p:nvPr/>
        </p:nvGrpSpPr>
        <p:grpSpPr>
          <a:xfrm>
            <a:off x="2315892" y="2704134"/>
            <a:ext cx="2400267" cy="765413"/>
            <a:chOff x="814328" y="3219334"/>
            <a:chExt cx="1356392" cy="432536"/>
          </a:xfrm>
        </p:grpSpPr>
        <p:grpSp>
          <p:nvGrpSpPr>
            <p:cNvPr id="61" name="组合 60"/>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62" name="TextBox 61"/>
            <p:cNvSpPr txBox="1"/>
            <p:nvPr/>
          </p:nvSpPr>
          <p:spPr>
            <a:xfrm>
              <a:off x="1110326" y="3331792"/>
              <a:ext cx="787838" cy="2084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2400" dirty="0">
                  <a:solidFill>
                    <a:schemeClr val="tx2"/>
                  </a:solidFill>
                  <a:cs typeface="宋体" panose="02010600030101010101" pitchFamily="2" charset="-122"/>
                </a:rPr>
                <a:t>培养理念</a:t>
              </a:r>
            </a:p>
          </p:txBody>
        </p:sp>
      </p:grpSp>
      <p:grpSp>
        <p:nvGrpSpPr>
          <p:cNvPr id="65" name="组合 64"/>
          <p:cNvGrpSpPr/>
          <p:nvPr/>
        </p:nvGrpSpPr>
        <p:grpSpPr>
          <a:xfrm>
            <a:off x="2345737" y="3721235"/>
            <a:ext cx="2400267" cy="765413"/>
            <a:chOff x="814328" y="3219334"/>
            <a:chExt cx="1356392" cy="432536"/>
          </a:xfrm>
        </p:grpSpPr>
        <p:grpSp>
          <p:nvGrpSpPr>
            <p:cNvPr id="66" name="组合 65"/>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8" name="圆角矩形 6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69" name="圆角矩形 6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67" name="TextBox 66"/>
            <p:cNvSpPr txBox="1"/>
            <p:nvPr/>
          </p:nvSpPr>
          <p:spPr>
            <a:xfrm>
              <a:off x="875689" y="3331651"/>
              <a:ext cx="1183092" cy="2084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lgn="ctr">
                <a:buClrTx/>
                <a:buSzTx/>
                <a:buFontTx/>
              </a:pPr>
              <a:r>
                <a:rPr lang="zh-CN" altLang="zh-CN" sz="2400" dirty="0">
                  <a:solidFill>
                    <a:schemeClr val="tx2"/>
                  </a:solidFill>
                  <a:cs typeface="宋体" panose="02010600030101010101" pitchFamily="2" charset="-122"/>
                </a:rPr>
                <a:t>人才培养方式</a:t>
              </a:r>
            </a:p>
          </p:txBody>
        </p:sp>
      </p:grpSp>
      <p:grpSp>
        <p:nvGrpSpPr>
          <p:cNvPr id="110" name="组合 109"/>
          <p:cNvGrpSpPr/>
          <p:nvPr/>
        </p:nvGrpSpPr>
        <p:grpSpPr>
          <a:xfrm>
            <a:off x="6999605" y="1632585"/>
            <a:ext cx="3555365" cy="3268345"/>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a typeface="微软雅黑" panose="020B0503020204020204" pitchFamily="34" charset="-122"/>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sp>
        <p:nvSpPr>
          <p:cNvPr id="113" name="椭圆 112"/>
          <p:cNvSpPr/>
          <p:nvPr/>
        </p:nvSpPr>
        <p:spPr>
          <a:xfrm>
            <a:off x="7691755" y="4992370"/>
            <a:ext cx="415925" cy="42862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4" name="椭圆 113"/>
          <p:cNvSpPr/>
          <p:nvPr/>
        </p:nvSpPr>
        <p:spPr>
          <a:xfrm>
            <a:off x="8195945" y="5188585"/>
            <a:ext cx="207645" cy="21399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5" name="椭圆 114"/>
          <p:cNvSpPr/>
          <p:nvPr/>
        </p:nvSpPr>
        <p:spPr>
          <a:xfrm>
            <a:off x="8427085" y="4897755"/>
            <a:ext cx="415925" cy="42862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6" name="椭圆 115"/>
          <p:cNvSpPr/>
          <p:nvPr/>
        </p:nvSpPr>
        <p:spPr>
          <a:xfrm>
            <a:off x="9271000" y="5090795"/>
            <a:ext cx="207645" cy="21399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7" name="椭圆 116"/>
          <p:cNvSpPr/>
          <p:nvPr/>
        </p:nvSpPr>
        <p:spPr>
          <a:xfrm>
            <a:off x="7325360" y="4740275"/>
            <a:ext cx="415925" cy="42862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8" name="椭圆 117"/>
          <p:cNvSpPr/>
          <p:nvPr/>
        </p:nvSpPr>
        <p:spPr>
          <a:xfrm>
            <a:off x="7715885" y="4829175"/>
            <a:ext cx="207645" cy="21399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19" name="椭圆 118"/>
          <p:cNvSpPr/>
          <p:nvPr/>
        </p:nvSpPr>
        <p:spPr>
          <a:xfrm>
            <a:off x="9765030" y="4973320"/>
            <a:ext cx="415925" cy="42862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20" name="椭圆 119"/>
          <p:cNvSpPr/>
          <p:nvPr/>
        </p:nvSpPr>
        <p:spPr>
          <a:xfrm>
            <a:off x="9271997" y="4291154"/>
            <a:ext cx="222965" cy="22296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21" name="椭圆 120"/>
          <p:cNvSpPr/>
          <p:nvPr/>
        </p:nvSpPr>
        <p:spPr>
          <a:xfrm>
            <a:off x="9979660" y="4679950"/>
            <a:ext cx="207645" cy="213995"/>
          </a:xfrm>
          <a:prstGeom prst="ellipse">
            <a:avLst/>
          </a:prstGeom>
          <a:gradFill>
            <a:gsLst>
              <a:gs pos="40000">
                <a:srgbClr val="E7E7E7"/>
              </a:gs>
              <a:gs pos="0">
                <a:srgbClr val="DCDCDC"/>
              </a:gs>
              <a:gs pos="0">
                <a:srgbClr val="DCDCDC"/>
              </a:gs>
              <a:gs pos="100000">
                <a:srgbClr val="F1F1F1"/>
              </a:gs>
            </a:gsLst>
            <a:lin ang="0" scaled="1"/>
          </a:gra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rtlCol="0" anchor="ctr"/>
          <a:lstStyle/>
          <a:p>
            <a:pPr algn="ctr"/>
            <a:endParaRPr lang="zh-CN" altLang="en-US" sz="2400">
              <a:ea typeface="微软雅黑" panose="020B0503020204020204" pitchFamily="34" charset="-122"/>
            </a:endParaRPr>
          </a:p>
        </p:txBody>
      </p:sp>
      <p:sp>
        <p:nvSpPr>
          <p:cNvPr id="122" name="TextBox 121"/>
          <p:cNvSpPr txBox="1"/>
          <p:nvPr/>
        </p:nvSpPr>
        <p:spPr>
          <a:xfrm>
            <a:off x="7595235" y="2511425"/>
            <a:ext cx="2286635" cy="166199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spcBef>
                <a:spcPct val="0"/>
              </a:spcBef>
              <a:buNone/>
            </a:pPr>
            <a:r>
              <a:rPr lang="zh-CN" altLang="en-US" sz="5400" b="1" baseline="-3000" dirty="0">
                <a:solidFill>
                  <a:schemeClr val="tx2"/>
                </a:solidFill>
                <a:ea typeface="微软雅黑" panose="020B0503020204020204" pitchFamily="34" charset="-122"/>
                <a:sym typeface="+mn-ea"/>
              </a:rPr>
              <a:t>“</a:t>
            </a:r>
            <a:r>
              <a:rPr lang="zh-CN" altLang="en-US" sz="5400" b="1" baseline="-3000" dirty="0">
                <a:solidFill>
                  <a:schemeClr val="tx2">
                    <a:lumMod val="50000"/>
                  </a:schemeClr>
                </a:solidFill>
                <a:ea typeface="微软雅黑" panose="020B0503020204020204" pitchFamily="34" charset="-122"/>
                <a:sym typeface="+mn-ea"/>
              </a:rPr>
              <a:t>一精三会”复合型外语教师</a:t>
            </a:r>
          </a:p>
        </p:txBody>
      </p:sp>
      <p:sp>
        <p:nvSpPr>
          <p:cNvPr id="123" name="Half Frame 12"/>
          <p:cNvSpPr/>
          <p:nvPr/>
        </p:nvSpPr>
        <p:spPr>
          <a:xfrm rot="8157291">
            <a:off x="5571490" y="3025775"/>
            <a:ext cx="819785" cy="868680"/>
          </a:xfrm>
          <a:prstGeom prst="halfFrame">
            <a:avLst/>
          </a:prstGeom>
          <a:solidFill>
            <a:srgbClr val="335B74"/>
          </a:solidFill>
          <a:ln>
            <a:gradFill>
              <a:gsLst>
                <a:gs pos="0">
                  <a:srgbClr val="C00000">
                    <a:lumMod val="75000"/>
                    <a:lumOff val="25000"/>
                  </a:srgbClr>
                </a:gs>
                <a:gs pos="100000">
                  <a:srgbClr val="C00000"/>
                </a:gs>
              </a:gsLst>
              <a:lin ang="5400000" scaled="0"/>
            </a:gradFill>
          </a:ln>
          <a:effectLst>
            <a:outerShdw dist="38100" dir="5400000" algn="t" rotWithShape="0">
              <a:srgbClr val="5D838E">
                <a:alpha val="40000"/>
              </a:srgb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ppt_x"/>
                                          </p:val>
                                        </p:tav>
                                        <p:tav tm="100000">
                                          <p:val>
                                            <p:strVal val="#ppt_x"/>
                                          </p:val>
                                        </p:tav>
                                      </p:tavLst>
                                    </p:anim>
                                    <p:anim calcmode="lin" valueType="num">
                                      <p:cBhvr additive="base">
                                        <p:cTn id="1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fill="hold"/>
                                        <p:tgtEl>
                                          <p:spTgt spid="123"/>
                                        </p:tgtEl>
                                        <p:attrNameLst>
                                          <p:attrName>ppt_x</p:attrName>
                                        </p:attrNameLst>
                                      </p:cBhvr>
                                      <p:tavLst>
                                        <p:tav tm="0">
                                          <p:val>
                                            <p:strVal val="#ppt_x"/>
                                          </p:val>
                                        </p:tav>
                                        <p:tav tm="100000">
                                          <p:val>
                                            <p:strVal val="#ppt_x"/>
                                          </p:val>
                                        </p:tav>
                                      </p:tavLst>
                                    </p:anim>
                                    <p:anim calcmode="lin" valueType="num">
                                      <p:cBhvr additive="base">
                                        <p:cTn id="1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bldLvl="0" animBg="1"/>
      <p:bldP spid="57" grpId="0"/>
      <p:bldP spid="57" grpId="1"/>
      <p:bldP spid="58" grpId="0" animBg="1"/>
      <p:bldP spid="58" grpId="1" bldLvl="0" animBg="1"/>
      <p:bldP spid="59" grpId="0"/>
      <p:bldP spid="59" grpId="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p:bldP spid="1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77867" y="6057897"/>
            <a:ext cx="2205568" cy="358608"/>
            <a:chOff x="6883400" y="4543425"/>
            <a:chExt cx="1654176" cy="268956"/>
          </a:xfrm>
          <a:solidFill>
            <a:srgbClr val="063D54"/>
          </a:solidFill>
        </p:grpSpPr>
        <p:sp>
          <p:nvSpPr>
            <p:cNvPr id="13" name="Rectangle 12"/>
            <p:cNvSpPr/>
            <p:nvPr/>
          </p:nvSpPr>
          <p:spPr>
            <a:xfrm>
              <a:off x="6883400" y="4543425"/>
              <a:ext cx="1654176" cy="268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6978651" y="4616347"/>
              <a:ext cx="1463674" cy="123159"/>
            </a:xfrm>
            <a:prstGeom prst="rect">
              <a:avLst/>
            </a:prstGeom>
            <a:grpFill/>
          </p:spPr>
          <p:txBody>
            <a:bodyPr wrap="square" lIns="0" tIns="0" rIns="0" bIns="0" rtlCol="0">
              <a:spAutoFit/>
            </a:bodyPr>
            <a:lstStyle/>
            <a:p>
              <a:pPr algn="ctr"/>
              <a:r>
                <a:rPr lang="en-US" sz="1065" b="1" spc="27" dirty="0">
                  <a:solidFill>
                    <a:schemeClr val="bg1"/>
                  </a:solidFill>
                  <a:latin typeface="Lato" panose="020F0502020204030203" pitchFamily="34" charset="0"/>
                </a:rPr>
                <a:t>Our Office in New Jersey </a:t>
              </a:r>
            </a:p>
          </p:txBody>
        </p:sp>
      </p:grpSp>
      <p:sp>
        <p:nvSpPr>
          <p:cNvPr id="9" name="虚尾箭头 8"/>
          <p:cNvSpPr/>
          <p:nvPr/>
        </p:nvSpPr>
        <p:spPr>
          <a:xfrm>
            <a:off x="4033520" y="3317240"/>
            <a:ext cx="1772285" cy="585470"/>
          </a:xfrm>
          <a:prstGeom prst="striped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18990" y="2142560"/>
            <a:ext cx="2982555" cy="2857357"/>
            <a:chOff x="4518641" y="3748849"/>
            <a:chExt cx="797199" cy="791704"/>
          </a:xfrm>
          <a:effectLst/>
        </p:grpSpPr>
        <p:sp>
          <p:nvSpPr>
            <p:cNvPr id="5" name="椭圆 4"/>
            <p:cNvSpPr/>
            <p:nvPr/>
          </p:nvSpPr>
          <p:spPr>
            <a:xfrm rot="16200000">
              <a:off x="4559330" y="3748849"/>
              <a:ext cx="756510" cy="756510"/>
            </a:xfrm>
            <a:prstGeom prst="ellipse">
              <a:avLst/>
            </a:prstGeom>
            <a:gradFill>
              <a:gsLst>
                <a:gs pos="0">
                  <a:srgbClr val="C00000"/>
                </a:gs>
                <a:gs pos="100000">
                  <a:srgbClr val="C00000">
                    <a:lumMod val="75000"/>
                    <a:lumOff val="25000"/>
                  </a:srgbClr>
                </a:gs>
              </a:gsLst>
              <a:lin ang="5400000" scaled="0"/>
            </a:gradFill>
            <a:ln w="28575">
              <a:gradFill>
                <a:gsLst>
                  <a:gs pos="0">
                    <a:srgbClr val="C00000">
                      <a:lumMod val="75000"/>
                      <a:lumOff val="25000"/>
                    </a:srgbClr>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6" name="TextBox 114"/>
            <p:cNvSpPr txBox="1"/>
            <p:nvPr/>
          </p:nvSpPr>
          <p:spPr>
            <a:xfrm>
              <a:off x="4518641" y="3770139"/>
              <a:ext cx="797164" cy="770414"/>
            </a:xfrm>
            <a:prstGeom prst="ellipse">
              <a:avLst/>
            </a:prstGeom>
            <a:noFill/>
            <a:ln>
              <a:noFill/>
            </a:ln>
          </p:spPr>
          <p:txBody>
            <a:bodyPr wrap="square" rtlCol="0"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打破学科藩篱，</a:t>
              </a:r>
              <a:r>
                <a:rPr lang="zh-CN" altLang="en-US" sz="2000" b="1" dirty="0">
                  <a:solidFill>
                    <a:schemeClr val="bg1"/>
                  </a:solidFill>
                  <a:latin typeface="微软雅黑" panose="020B0503020204020204" pitchFamily="34" charset="-122"/>
                  <a:ea typeface="微软雅黑" panose="020B0503020204020204" pitchFamily="34" charset="-122"/>
                  <a:sym typeface="+mn-ea"/>
                </a:rPr>
                <a:t>专业内涵与思政教育</a:t>
              </a:r>
              <a:r>
                <a:rPr lang="zh-CN" altLang="en-US" sz="2000" dirty="0">
                  <a:solidFill>
                    <a:schemeClr val="bg1"/>
                  </a:solidFill>
                  <a:latin typeface="微软雅黑" panose="020B0503020204020204" pitchFamily="34" charset="-122"/>
                  <a:ea typeface="微软雅黑" panose="020B0503020204020204" pitchFamily="34" charset="-122"/>
                  <a:sym typeface="+mn-ea"/>
                </a:rPr>
                <a:t>融合，</a:t>
              </a:r>
              <a:r>
                <a:rPr lang="zh-CN" altLang="en-US" sz="2000" b="1" dirty="0">
                  <a:solidFill>
                    <a:schemeClr val="bg1"/>
                  </a:solidFill>
                  <a:latin typeface="微软雅黑" panose="020B0503020204020204" pitchFamily="34" charset="-122"/>
                  <a:ea typeface="微软雅黑" panose="020B0503020204020204" pitchFamily="34" charset="-122"/>
                  <a:sym typeface="+mn-ea"/>
                </a:rPr>
                <a:t>教学理论与实践</a:t>
              </a:r>
              <a:r>
                <a:rPr lang="zh-CN" altLang="en-US" sz="2000" dirty="0">
                  <a:solidFill>
                    <a:schemeClr val="bg1"/>
                  </a:solidFill>
                  <a:latin typeface="微软雅黑" panose="020B0503020204020204" pitchFamily="34" charset="-122"/>
                  <a:ea typeface="微软雅黑" panose="020B0503020204020204" pitchFamily="34" charset="-122"/>
                  <a:sym typeface="+mn-ea"/>
                </a:rPr>
                <a:t>结合的融合课程体系</a:t>
              </a:r>
              <a:endParaRPr lang="zh-CN" altLang="en-US" sz="2000" b="0" dirty="0">
                <a:solidFill>
                  <a:schemeClr val="bg1"/>
                </a:solidFill>
                <a:latin typeface="微软雅黑" panose="020B0503020204020204" pitchFamily="34" charset="-122"/>
                <a:ea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3946525" y="3072130"/>
            <a:ext cx="1143000" cy="107505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dirty="0" smtClean="0">
                <a:solidFill>
                  <a:schemeClr val="tx2"/>
                </a:solidFill>
                <a:latin typeface="微软雅黑" panose="020B0503020204020204" pitchFamily="34" charset="-122"/>
                <a:ea typeface="微软雅黑" panose="020B0503020204020204" pitchFamily="34" charset="-122"/>
              </a:rPr>
              <a:t>依据</a:t>
            </a:r>
          </a:p>
        </p:txBody>
      </p:sp>
      <p:pic>
        <p:nvPicPr>
          <p:cNvPr id="101" name="图片 100"/>
          <p:cNvPicPr/>
          <p:nvPr/>
        </p:nvPicPr>
        <p:blipFill>
          <a:blip r:embed="rId3"/>
          <a:stretch>
            <a:fillRect/>
          </a:stretch>
        </p:blipFill>
        <p:spPr>
          <a:xfrm>
            <a:off x="5887085" y="2332355"/>
            <a:ext cx="2859405" cy="3685540"/>
          </a:xfrm>
          <a:prstGeom prst="rect">
            <a:avLst/>
          </a:prstGeom>
          <a:noFill/>
          <a:ln w="9525">
            <a:noFill/>
          </a:ln>
        </p:spPr>
      </p:pic>
      <p:pic>
        <p:nvPicPr>
          <p:cNvPr id="8" name="图片 7"/>
          <p:cNvPicPr/>
          <p:nvPr/>
        </p:nvPicPr>
        <p:blipFill>
          <a:blip r:embed="rId4"/>
          <a:stretch>
            <a:fillRect/>
          </a:stretch>
        </p:blipFill>
        <p:spPr>
          <a:xfrm>
            <a:off x="8352155" y="2047240"/>
            <a:ext cx="3883660" cy="4492625"/>
          </a:xfrm>
          <a:prstGeom prst="rect">
            <a:avLst/>
          </a:prstGeom>
          <a:noFill/>
          <a:ln w="9525">
            <a:noFill/>
          </a:ln>
        </p:spPr>
      </p:pic>
      <p:sp>
        <p:nvSpPr>
          <p:cNvPr id="10" name="文本框 9"/>
          <p:cNvSpPr txBox="1"/>
          <p:nvPr/>
        </p:nvSpPr>
        <p:spPr>
          <a:xfrm>
            <a:off x="5566410" y="1226185"/>
            <a:ext cx="6399530" cy="755650"/>
          </a:xfrm>
          <a:prstGeom prst="rect">
            <a:avLst/>
          </a:prstGeom>
          <a:noFill/>
          <a:ln w="9525">
            <a:noFill/>
          </a:ln>
        </p:spPr>
        <p:txBody>
          <a:bodyPr wrap="square">
            <a:spAutoFit/>
          </a:bodyPr>
          <a:lstStyle/>
          <a:p>
            <a:pPr indent="0">
              <a:lnSpc>
                <a:spcPct val="120000"/>
              </a:lnSpc>
              <a:buFont typeface="Arial" panose="020B0604020202020204" pitchFamily="34" charset="0"/>
              <a:buNone/>
            </a:pPr>
            <a:r>
              <a:rPr lang="zh-CN" altLang="en-US" b="1" dirty="0">
                <a:solidFill>
                  <a:schemeClr val="tx1"/>
                </a:solidFill>
                <a:cs typeface="+mn-ea"/>
              </a:rPr>
              <a:t>《外国语言文学类教学质量国家标准》（</a:t>
            </a:r>
            <a:r>
              <a:rPr lang="en-US" altLang="zh-CN" b="1" dirty="0">
                <a:solidFill>
                  <a:schemeClr val="tx1"/>
                </a:solidFill>
                <a:cs typeface="+mn-ea"/>
              </a:rPr>
              <a:t>2018</a:t>
            </a:r>
            <a:r>
              <a:rPr lang="zh-CN" altLang="en-US" b="1" dirty="0">
                <a:solidFill>
                  <a:schemeClr val="tx1"/>
                </a:solidFill>
                <a:cs typeface="+mn-ea"/>
              </a:rPr>
              <a:t>）</a:t>
            </a:r>
          </a:p>
          <a:p>
            <a:pPr indent="0">
              <a:lnSpc>
                <a:spcPct val="120000"/>
              </a:lnSpc>
              <a:buFont typeface="Arial" panose="020B0604020202020204" pitchFamily="34" charset="0"/>
              <a:buNone/>
            </a:pPr>
            <a:r>
              <a:rPr lang="zh-CN" altLang="en-US" b="1" dirty="0">
                <a:solidFill>
                  <a:schemeClr val="tx1"/>
                </a:solidFill>
                <a:cs typeface="+mn-ea"/>
              </a:rPr>
              <a:t>《普通高等学校本科外国语言文学类专业教学指南》（</a:t>
            </a:r>
            <a:r>
              <a:rPr lang="en-US" altLang="zh-CN" b="1" dirty="0">
                <a:solidFill>
                  <a:schemeClr val="tx1"/>
                </a:solidFill>
                <a:cs typeface="+mn-ea"/>
              </a:rPr>
              <a:t>2020</a:t>
            </a:r>
            <a:r>
              <a:rPr lang="zh-CN" altLang="en-US" b="1" dirty="0">
                <a:solidFill>
                  <a:schemeClr val="tx1"/>
                </a:solidFill>
                <a:cs typeface="+mn-ea"/>
              </a:rPr>
              <a:t>）</a:t>
            </a:r>
            <a:endParaRPr lang="zh-CN" altLang="en-US" b="1" dirty="0" smtClean="0">
              <a:solidFill>
                <a:schemeClr val="tx1"/>
              </a:solidFill>
              <a:latin typeface="微软雅黑" panose="020B0503020204020204" pitchFamily="34" charset="-122"/>
              <a:ea typeface="微软雅黑" panose="020B0503020204020204" pitchFamily="34" charset="-122"/>
              <a:cs typeface="+mn-ea"/>
            </a:endParaRPr>
          </a:p>
        </p:txBody>
      </p:sp>
      <p:sp>
        <p:nvSpPr>
          <p:cNvPr id="11" name="文本框 10"/>
          <p:cNvSpPr txBox="1"/>
          <p:nvPr/>
        </p:nvSpPr>
        <p:spPr>
          <a:xfrm>
            <a:off x="1036320" y="121285"/>
            <a:ext cx="11155680" cy="534035"/>
          </a:xfrm>
          <a:prstGeom prst="rect">
            <a:avLst/>
          </a:prstGeom>
          <a:noFill/>
        </p:spPr>
        <p:txBody>
          <a:bodyPr wrap="none" rtlCol="0">
            <a:spAutoFit/>
          </a:bodyPr>
          <a:lstStyle/>
          <a:p>
            <a:pPr algn="l" defTabSz="913765">
              <a:lnSpc>
                <a:spcPct val="120000"/>
              </a:lnSpc>
              <a:buClrTx/>
              <a:buSzTx/>
              <a:buFontTx/>
              <a:defRPr/>
            </a:pPr>
            <a:r>
              <a:rPr lang="zh-CN" altLang="en-US" sz="2400" b="1" dirty="0">
                <a:solidFill>
                  <a:schemeClr val="bg1"/>
                </a:solidFill>
                <a:cs typeface="+mn-ea"/>
                <a:sym typeface="+mn-ea"/>
              </a:rPr>
              <a:t>（二）构建外国语言文化固本、其他专业能力修身、信息技术支撑的融合课程体系</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2"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7" grpId="2"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1075" y="163830"/>
            <a:ext cx="12503785" cy="534035"/>
          </a:xfrm>
          <a:prstGeom prst="rect">
            <a:avLst/>
          </a:prstGeom>
          <a:noFill/>
        </p:spPr>
        <p:txBody>
          <a:bodyPr wrap="square" rtlCol="0" anchor="t">
            <a:spAutoFit/>
          </a:bodyPr>
          <a:lstStyle/>
          <a:p>
            <a:pPr defTabSz="913765">
              <a:lnSpc>
                <a:spcPct val="120000"/>
              </a:lnSpc>
              <a:buClrTx/>
              <a:buSzTx/>
              <a:buFontTx/>
              <a:defRPr/>
            </a:pPr>
            <a:r>
              <a:rPr lang="zh-CN" altLang="en-US" sz="2400" b="1" dirty="0">
                <a:solidFill>
                  <a:schemeClr val="bg1"/>
                </a:solidFill>
                <a:cs typeface="+mn-ea"/>
                <a:sym typeface="+mn-ea"/>
              </a:rPr>
              <a:t>（二）构建外国语言文化固本、其他专业能力修身、信息技术支撑的融合课程体系</a:t>
            </a:r>
          </a:p>
        </p:txBody>
      </p:sp>
      <p:sp>
        <p:nvSpPr>
          <p:cNvPr id="102" name="文本框 101"/>
          <p:cNvSpPr txBox="1"/>
          <p:nvPr/>
        </p:nvSpPr>
        <p:spPr>
          <a:xfrm>
            <a:off x="304165" y="1081405"/>
            <a:ext cx="12331700" cy="506730"/>
          </a:xfrm>
          <a:prstGeom prst="rect">
            <a:avLst/>
          </a:prstGeom>
          <a:noFill/>
          <a:ln w="9525">
            <a:noFill/>
          </a:ln>
        </p:spPr>
        <p:txBody>
          <a:bodyPr wrap="square">
            <a:spAutoFit/>
          </a:bodyPr>
          <a:lstStyle/>
          <a:p>
            <a:pPr marL="285750" indent="-285750">
              <a:lnSpc>
                <a:spcPct val="150000"/>
              </a:lnSpc>
              <a:buFont typeface="Wingdings" panose="05000000000000000000" charset="0"/>
              <a:buChar char="Ø"/>
            </a:pPr>
            <a:r>
              <a:rPr lang="zh-CN" altLang="en-US" b="1">
                <a:latin typeface="微软雅黑" panose="020B0503020204020204" pitchFamily="34" charset="-122"/>
                <a:ea typeface="微软雅黑" panose="020B0503020204020204" pitchFamily="34" charset="-122"/>
              </a:rPr>
              <a:t>设置</a:t>
            </a:r>
            <a:r>
              <a:rPr lang="zh-CN" altLang="en-US" b="1">
                <a:solidFill>
                  <a:srgbClr val="FF0000"/>
                </a:solidFill>
                <a:latin typeface="微软雅黑" panose="020B0503020204020204" pitchFamily="34" charset="-122"/>
                <a:ea typeface="微软雅黑" panose="020B0503020204020204" pitchFamily="34" charset="-122"/>
              </a:rPr>
              <a:t>《综合外语》《外国文学》</a:t>
            </a:r>
            <a:r>
              <a:rPr lang="zh-CN" altLang="en-US" b="1">
                <a:latin typeface="微软雅黑" panose="020B0503020204020204" pitchFamily="34" charset="-122"/>
                <a:ea typeface="微软雅黑" panose="020B0503020204020204" pitchFamily="34" charset="-122"/>
              </a:rPr>
              <a:t>等外语学科基础课程，选择优秀的教材，以外国语言文化固本人才培养</a:t>
            </a:r>
          </a:p>
        </p:txBody>
      </p:sp>
      <p:pic>
        <p:nvPicPr>
          <p:cNvPr id="2" name="图片 1"/>
          <p:cNvPicPr>
            <a:picLocks noChangeAspect="1"/>
          </p:cNvPicPr>
          <p:nvPr/>
        </p:nvPicPr>
        <p:blipFill>
          <a:blip r:embed="rId3"/>
          <a:stretch>
            <a:fillRect/>
          </a:stretch>
        </p:blipFill>
        <p:spPr>
          <a:xfrm>
            <a:off x="485775" y="2073910"/>
            <a:ext cx="3619500" cy="3619500"/>
          </a:xfrm>
          <a:prstGeom prst="rect">
            <a:avLst/>
          </a:prstGeom>
        </p:spPr>
      </p:pic>
      <p:pic>
        <p:nvPicPr>
          <p:cNvPr id="3" name="图片 2"/>
          <p:cNvPicPr>
            <a:picLocks noChangeAspect="1"/>
          </p:cNvPicPr>
          <p:nvPr/>
        </p:nvPicPr>
        <p:blipFill>
          <a:blip r:embed="rId4"/>
          <a:stretch>
            <a:fillRect/>
          </a:stretch>
        </p:blipFill>
        <p:spPr>
          <a:xfrm>
            <a:off x="3620135" y="2148205"/>
            <a:ext cx="3769360" cy="3769360"/>
          </a:xfrm>
          <a:prstGeom prst="rect">
            <a:avLst/>
          </a:prstGeom>
        </p:spPr>
      </p:pic>
      <p:pic>
        <p:nvPicPr>
          <p:cNvPr id="5" name="图片 4"/>
          <p:cNvPicPr>
            <a:picLocks noChangeAspect="1"/>
          </p:cNvPicPr>
          <p:nvPr/>
        </p:nvPicPr>
        <p:blipFill>
          <a:blip r:embed="rId5"/>
          <a:stretch>
            <a:fillRect/>
          </a:stretch>
        </p:blipFill>
        <p:spPr>
          <a:xfrm>
            <a:off x="7816215" y="2148205"/>
            <a:ext cx="2676525" cy="3619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9035" y="136525"/>
            <a:ext cx="12503785" cy="534035"/>
          </a:xfrm>
          <a:prstGeom prst="rect">
            <a:avLst/>
          </a:prstGeom>
          <a:noFill/>
        </p:spPr>
        <p:txBody>
          <a:bodyPr wrap="square" rtlCol="0" anchor="t">
            <a:spAutoFit/>
          </a:bodyPr>
          <a:lstStyle/>
          <a:p>
            <a:pPr defTabSz="913765">
              <a:lnSpc>
                <a:spcPct val="120000"/>
              </a:lnSpc>
              <a:buClrTx/>
              <a:buSzTx/>
              <a:buFontTx/>
              <a:defRPr/>
            </a:pPr>
            <a:r>
              <a:rPr lang="zh-CN" altLang="en-US" sz="2400" b="1" dirty="0">
                <a:solidFill>
                  <a:schemeClr val="bg1"/>
                </a:solidFill>
                <a:cs typeface="+mn-ea"/>
                <a:sym typeface="+mn-ea"/>
              </a:rPr>
              <a:t>（二）构建外国语言文化固本、其他专业能力修身、信息技术支撑的融合课程体系</a:t>
            </a:r>
          </a:p>
        </p:txBody>
      </p:sp>
      <p:sp>
        <p:nvSpPr>
          <p:cNvPr id="102" name="文本框 101"/>
          <p:cNvSpPr txBox="1"/>
          <p:nvPr/>
        </p:nvSpPr>
        <p:spPr>
          <a:xfrm>
            <a:off x="597535" y="1019810"/>
            <a:ext cx="10593705" cy="922020"/>
          </a:xfrm>
          <a:prstGeom prst="rect">
            <a:avLst/>
          </a:prstGeom>
          <a:noFill/>
          <a:ln w="9525">
            <a:noFill/>
          </a:ln>
        </p:spPr>
        <p:txBody>
          <a:bodyPr wrap="square">
            <a:spAutoFit/>
          </a:bodyPr>
          <a:lstStyle/>
          <a:p>
            <a:pPr marL="285750" indent="-285750">
              <a:lnSpc>
                <a:spcPct val="150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rPr>
              <a:t>增设</a:t>
            </a:r>
            <a:r>
              <a:rPr lang="zh-CN" altLang="en-US" b="1" dirty="0">
                <a:solidFill>
                  <a:srgbClr val="FF0000"/>
                </a:solidFill>
                <a:latin typeface="微软雅黑" panose="020B0503020204020204" pitchFamily="34" charset="-122"/>
                <a:ea typeface="微软雅黑" panose="020B0503020204020204" pitchFamily="34" charset="-122"/>
              </a:rPr>
              <a:t>《科技史》《现代信息技术》《数据统计分析》</a:t>
            </a:r>
            <a:r>
              <a:rPr lang="zh-CN" altLang="en-US" b="1" dirty="0">
                <a:latin typeface="微软雅黑" panose="020B0503020204020204" pitchFamily="34" charset="-122"/>
                <a:ea typeface="微软雅黑" panose="020B0503020204020204" pitchFamily="34" charset="-122"/>
              </a:rPr>
              <a:t>等跨学科课程，鼓励学生辅修或选修其他专业课程，以其他专业能力修身、信息技术支撑人才培养。</a:t>
            </a:r>
          </a:p>
        </p:txBody>
      </p:sp>
      <p:pic>
        <p:nvPicPr>
          <p:cNvPr id="2" name="图片 1"/>
          <p:cNvPicPr>
            <a:picLocks noChangeAspect="1"/>
          </p:cNvPicPr>
          <p:nvPr/>
        </p:nvPicPr>
        <p:blipFill>
          <a:blip r:embed="rId3"/>
          <a:stretch>
            <a:fillRect/>
          </a:stretch>
        </p:blipFill>
        <p:spPr>
          <a:xfrm>
            <a:off x="921385" y="2188210"/>
            <a:ext cx="2991485" cy="4007485"/>
          </a:xfrm>
          <a:prstGeom prst="rect">
            <a:avLst/>
          </a:prstGeom>
        </p:spPr>
      </p:pic>
      <p:pic>
        <p:nvPicPr>
          <p:cNvPr id="3" name="图片 2"/>
          <p:cNvPicPr>
            <a:picLocks noChangeAspect="1"/>
          </p:cNvPicPr>
          <p:nvPr/>
        </p:nvPicPr>
        <p:blipFill>
          <a:blip r:embed="rId4"/>
          <a:stretch>
            <a:fillRect/>
          </a:stretch>
        </p:blipFill>
        <p:spPr>
          <a:xfrm>
            <a:off x="4010660" y="2145665"/>
            <a:ext cx="4050030" cy="4050030"/>
          </a:xfrm>
          <a:prstGeom prst="rect">
            <a:avLst/>
          </a:prstGeom>
        </p:spPr>
      </p:pic>
      <p:pic>
        <p:nvPicPr>
          <p:cNvPr id="7" name="图片 6"/>
          <p:cNvPicPr>
            <a:picLocks noChangeAspect="1"/>
          </p:cNvPicPr>
          <p:nvPr/>
        </p:nvPicPr>
        <p:blipFill>
          <a:blip r:embed="rId5"/>
          <a:stretch>
            <a:fillRect/>
          </a:stretch>
        </p:blipFill>
        <p:spPr>
          <a:xfrm>
            <a:off x="8116570" y="2188210"/>
            <a:ext cx="3011805" cy="40087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rcRect l="16186" t="643" r="13582" b="-643"/>
          <a:stretch>
            <a:fillRect/>
          </a:stretch>
        </p:blipFill>
        <p:spPr>
          <a:xfrm>
            <a:off x="3315124" y="2417869"/>
            <a:ext cx="2705735" cy="3852545"/>
          </a:xfrm>
          <a:prstGeom prst="rect">
            <a:avLst/>
          </a:prstGeom>
        </p:spPr>
      </p:pic>
      <p:sp>
        <p:nvSpPr>
          <p:cNvPr id="4" name="文本框 3"/>
          <p:cNvSpPr txBox="1"/>
          <p:nvPr/>
        </p:nvSpPr>
        <p:spPr>
          <a:xfrm>
            <a:off x="975995" y="64135"/>
            <a:ext cx="12503785" cy="534035"/>
          </a:xfrm>
          <a:prstGeom prst="rect">
            <a:avLst/>
          </a:prstGeom>
          <a:noFill/>
        </p:spPr>
        <p:txBody>
          <a:bodyPr wrap="square" rtlCol="0" anchor="t">
            <a:spAutoFit/>
          </a:bodyPr>
          <a:lstStyle/>
          <a:p>
            <a:pPr defTabSz="913765">
              <a:lnSpc>
                <a:spcPct val="120000"/>
              </a:lnSpc>
              <a:buClrTx/>
              <a:buSzTx/>
              <a:buFontTx/>
              <a:defRPr/>
            </a:pPr>
            <a:r>
              <a:rPr lang="zh-CN" altLang="en-US" sz="2400" b="1" dirty="0">
                <a:solidFill>
                  <a:schemeClr val="bg1"/>
                </a:solidFill>
                <a:cs typeface="+mn-ea"/>
                <a:sym typeface="+mn-ea"/>
              </a:rPr>
              <a:t>（二）构建外国语言文化固本、其他专业能力修身、信息技术支撑的融合课程体系</a:t>
            </a:r>
          </a:p>
        </p:txBody>
      </p:sp>
      <p:sp>
        <p:nvSpPr>
          <p:cNvPr id="102" name="文本框 101"/>
          <p:cNvSpPr txBox="1"/>
          <p:nvPr/>
        </p:nvSpPr>
        <p:spPr>
          <a:xfrm>
            <a:off x="597535" y="1019810"/>
            <a:ext cx="10593705" cy="922020"/>
          </a:xfrm>
          <a:prstGeom prst="rect">
            <a:avLst/>
          </a:prstGeom>
          <a:noFill/>
          <a:ln w="9525">
            <a:noFill/>
          </a:ln>
        </p:spPr>
        <p:txBody>
          <a:bodyPr wrap="square">
            <a:spAutoFit/>
          </a:bodyPr>
          <a:lstStyle/>
          <a:p>
            <a:pPr marL="285750" indent="-285750">
              <a:lnSpc>
                <a:spcPct val="150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rPr>
              <a:t>增设</a:t>
            </a:r>
            <a:r>
              <a:rPr lang="zh-CN" altLang="en-US" b="1" dirty="0">
                <a:solidFill>
                  <a:srgbClr val="FF0000"/>
                </a:solidFill>
                <a:latin typeface="微软雅黑" panose="020B0503020204020204" pitchFamily="34" charset="-122"/>
                <a:ea typeface="微软雅黑" panose="020B0503020204020204" pitchFamily="34" charset="-122"/>
              </a:rPr>
              <a:t>《中国语言文化概论》《跨文化交际》</a:t>
            </a:r>
            <a:r>
              <a:rPr lang="zh-CN" altLang="en-US" b="1" dirty="0">
                <a:latin typeface="微软雅黑" panose="020B0503020204020204" pitchFamily="34" charset="-122"/>
                <a:ea typeface="微软雅黑" panose="020B0503020204020204" pitchFamily="34" charset="-122"/>
              </a:rPr>
              <a:t>等课程，选择优秀的教材，引导学生正确认识中国文化，理性吸纳西方文明精髓，确保专业内涵与思政教育融合</a:t>
            </a:r>
          </a:p>
        </p:txBody>
      </p:sp>
      <p:pic>
        <p:nvPicPr>
          <p:cNvPr id="6" name="图片 5"/>
          <p:cNvPicPr>
            <a:picLocks noChangeAspect="1"/>
          </p:cNvPicPr>
          <p:nvPr/>
        </p:nvPicPr>
        <p:blipFill>
          <a:blip r:embed="rId4"/>
          <a:stretch>
            <a:fillRect/>
          </a:stretch>
        </p:blipFill>
        <p:spPr>
          <a:xfrm>
            <a:off x="6137698" y="2191598"/>
            <a:ext cx="2949575" cy="4208780"/>
          </a:xfrm>
          <a:prstGeom prst="rect">
            <a:avLst/>
          </a:prstGeom>
        </p:spPr>
      </p:pic>
      <p:pic>
        <p:nvPicPr>
          <p:cNvPr id="7" name="图片 6"/>
          <p:cNvPicPr>
            <a:picLocks noChangeAspect="1"/>
          </p:cNvPicPr>
          <p:nvPr/>
        </p:nvPicPr>
        <p:blipFill>
          <a:blip r:embed="rId5"/>
          <a:srcRect l="11157" r="10453"/>
          <a:stretch>
            <a:fillRect/>
          </a:stretch>
        </p:blipFill>
        <p:spPr>
          <a:xfrm>
            <a:off x="389466" y="2443269"/>
            <a:ext cx="2757170" cy="3723005"/>
          </a:xfrm>
          <a:prstGeom prst="rect">
            <a:avLst/>
          </a:prstGeom>
        </p:spPr>
      </p:pic>
      <p:pic>
        <p:nvPicPr>
          <p:cNvPr id="10" name="图片 9"/>
          <p:cNvPicPr>
            <a:picLocks noChangeAspect="1"/>
          </p:cNvPicPr>
          <p:nvPr/>
        </p:nvPicPr>
        <p:blipFill>
          <a:blip r:embed="rId6"/>
          <a:stretch>
            <a:fillRect/>
          </a:stretch>
        </p:blipFill>
        <p:spPr>
          <a:xfrm>
            <a:off x="9305078" y="2480945"/>
            <a:ext cx="2418080" cy="36645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4715" y="138430"/>
            <a:ext cx="12503785" cy="534035"/>
          </a:xfrm>
          <a:prstGeom prst="rect">
            <a:avLst/>
          </a:prstGeom>
          <a:noFill/>
        </p:spPr>
        <p:txBody>
          <a:bodyPr wrap="square" rtlCol="0" anchor="t">
            <a:spAutoFit/>
          </a:bodyPr>
          <a:lstStyle/>
          <a:p>
            <a:pPr defTabSz="913765">
              <a:lnSpc>
                <a:spcPct val="120000"/>
              </a:lnSpc>
              <a:buClrTx/>
              <a:buSzTx/>
              <a:buFontTx/>
              <a:defRPr/>
            </a:pPr>
            <a:r>
              <a:rPr lang="zh-CN" altLang="en-US" sz="2400" b="1" dirty="0">
                <a:solidFill>
                  <a:schemeClr val="bg1"/>
                </a:solidFill>
                <a:cs typeface="+mn-ea"/>
                <a:sym typeface="+mn-ea"/>
              </a:rPr>
              <a:t>（二）构建外国语言文化固本、其他专业能力修身、信息技术支撑的融合课程体系</a:t>
            </a:r>
          </a:p>
        </p:txBody>
      </p:sp>
      <p:sp>
        <p:nvSpPr>
          <p:cNvPr id="102" name="文本框 101"/>
          <p:cNvSpPr txBox="1"/>
          <p:nvPr/>
        </p:nvSpPr>
        <p:spPr>
          <a:xfrm>
            <a:off x="492125" y="2146935"/>
            <a:ext cx="5198745" cy="1753235"/>
          </a:xfrm>
          <a:prstGeom prst="rect">
            <a:avLst/>
          </a:prstGeom>
          <a:noFill/>
          <a:ln w="9525">
            <a:noFill/>
          </a:ln>
        </p:spPr>
        <p:txBody>
          <a:bodyPr wrap="square">
            <a:spAutoFit/>
          </a:bodyPr>
          <a:lstStyle/>
          <a:p>
            <a:pPr marL="285750" indent="-285750">
              <a:lnSpc>
                <a:spcPct val="150000"/>
              </a:lnSpc>
              <a:buFont typeface="Wingdings" panose="05000000000000000000" charset="0"/>
              <a:buChar char="Ø"/>
            </a:pPr>
            <a:r>
              <a:rPr lang="zh-CN" altLang="en-US" b="1">
                <a:latin typeface="微软雅黑" panose="020B0503020204020204" pitchFamily="34" charset="-122"/>
                <a:ea typeface="微软雅黑" panose="020B0503020204020204" pitchFamily="34" charset="-122"/>
              </a:rPr>
              <a:t>设置</a:t>
            </a:r>
            <a:r>
              <a:rPr lang="zh-CN" altLang="en-US" b="1">
                <a:solidFill>
                  <a:srgbClr val="FF0000"/>
                </a:solidFill>
                <a:latin typeface="微软雅黑" panose="020B0503020204020204" pitchFamily="34" charset="-122"/>
                <a:ea typeface="微软雅黑" panose="020B0503020204020204" pitchFamily="34" charset="-122"/>
              </a:rPr>
              <a:t>《外语（学科）课程标准与教材研究》《外语学科教学能力综合训练（微格教学）》</a:t>
            </a:r>
            <a:r>
              <a:rPr lang="zh-CN" altLang="en-US" b="1">
                <a:latin typeface="微软雅黑" panose="020B0503020204020204" pitchFamily="34" charset="-122"/>
                <a:ea typeface="微软雅黑" panose="020B0503020204020204" pitchFamily="34" charset="-122"/>
              </a:rPr>
              <a:t>等教师教育特色课程，强化教学实践训练，确保教学理论与实践结合。</a:t>
            </a:r>
          </a:p>
        </p:txBody>
      </p:sp>
      <p:pic>
        <p:nvPicPr>
          <p:cNvPr id="2" name="图片 1"/>
          <p:cNvPicPr>
            <a:picLocks noChangeAspect="1"/>
          </p:cNvPicPr>
          <p:nvPr/>
        </p:nvPicPr>
        <p:blipFill>
          <a:blip r:embed="rId3"/>
          <a:stretch>
            <a:fillRect/>
          </a:stretch>
        </p:blipFill>
        <p:spPr>
          <a:xfrm>
            <a:off x="6388735" y="1903095"/>
            <a:ext cx="3810000" cy="381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MH_Entry_1">
            <a:hlinkClick r:id="rId13" action="ppaction://hlinksldjump"/>
          </p:cNvPr>
          <p:cNvSpPr/>
          <p:nvPr>
            <p:custDataLst>
              <p:tags r:id="rId3"/>
            </p:custDataLst>
          </p:nvPr>
        </p:nvSpPr>
        <p:spPr>
          <a:xfrm>
            <a:off x="1667510" y="1743710"/>
            <a:ext cx="3317875" cy="691515"/>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00000"/>
              </a:lnSpc>
              <a:buClrTx/>
              <a:buSzTx/>
              <a:buNone/>
            </a:pPr>
            <a:r>
              <a:rPr lang="zh-CN" altLang="en-US" b="1" dirty="0" smtClean="0">
                <a:solidFill>
                  <a:schemeClr val="tx1"/>
                </a:solidFill>
                <a:latin typeface="微软雅黑" panose="020B0503020204020204" pitchFamily="34" charset="-122"/>
                <a:ea typeface="微软雅黑" panose="020B0503020204020204" pitchFamily="34" charset="-122"/>
                <a:sym typeface="+mn-ea"/>
              </a:rPr>
              <a:t>时代之“新”</a:t>
            </a:r>
            <a:endParaRPr lang="zh-CN" altLang="en-US" b="1" dirty="0" smtClean="0">
              <a:solidFill>
                <a:schemeClr val="tx1"/>
              </a:solidFill>
              <a:latin typeface="微软雅黑" panose="020B0503020204020204" pitchFamily="34" charset="-122"/>
              <a:ea typeface="微软雅黑" panose="020B0503020204020204" pitchFamily="34" charset="-122"/>
            </a:endParaRPr>
          </a:p>
        </p:txBody>
      </p:sp>
      <p:sp>
        <p:nvSpPr>
          <p:cNvPr id="3" name="PA_MH_Number_1">
            <a:hlinkClick r:id="rId13" action="ppaction://hlinksldjump"/>
          </p:cNvPr>
          <p:cNvSpPr/>
          <p:nvPr>
            <p:custDataLst>
              <p:tags r:id="rId4"/>
            </p:custDataLst>
          </p:nvPr>
        </p:nvSpPr>
        <p:spPr>
          <a:xfrm>
            <a:off x="5138258" y="1922767"/>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01</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6" name="PA_MH_Entry_2">
            <a:hlinkClick r:id="rId14" action="ppaction://hlinksldjump"/>
          </p:cNvPr>
          <p:cNvSpPr/>
          <p:nvPr>
            <p:custDataLst>
              <p:tags r:id="rId5"/>
            </p:custDataLst>
          </p:nvPr>
        </p:nvSpPr>
        <p:spPr>
          <a:xfrm>
            <a:off x="1668145" y="3160395"/>
            <a:ext cx="3317240" cy="1036320"/>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lstStyle/>
          <a:p>
            <a:pPr marL="899795" algn="l">
              <a:lnSpc>
                <a:spcPct val="90000"/>
              </a:lnSpc>
              <a:buClr>
                <a:schemeClr val="bg2"/>
              </a:buClr>
              <a:buSzPct val="70000"/>
              <a:buFont typeface="Wingdings" panose="05000000000000000000" pitchFamily="2" charset="2"/>
              <a:buNone/>
            </a:pPr>
            <a:endParaRPr lang="zh-CN" altLang="en-US"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7" name="PA_MH_Number_2">
            <a:hlinkClick r:id="rId14" action="ppaction://hlinksldjump"/>
          </p:cNvPr>
          <p:cNvSpPr/>
          <p:nvPr>
            <p:custDataLst>
              <p:tags r:id="rId6"/>
            </p:custDataLst>
          </p:nvPr>
        </p:nvSpPr>
        <p:spPr>
          <a:xfrm>
            <a:off x="5138719" y="3502798"/>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02</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9" name="PA_MH_Entry_3">
            <a:hlinkClick r:id="rId15" action="ppaction://hlinksldjump"/>
          </p:cNvPr>
          <p:cNvSpPr/>
          <p:nvPr>
            <p:custDataLst>
              <p:tags r:id="rId7"/>
            </p:custDataLst>
          </p:nvPr>
        </p:nvSpPr>
        <p:spPr>
          <a:xfrm>
            <a:off x="1674495" y="4817745"/>
            <a:ext cx="3317875" cy="894715"/>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Autofit/>
          </a:bodyPr>
          <a:lstStyle/>
          <a:p>
            <a:pPr marL="899795" algn="just">
              <a:lnSpc>
                <a:spcPct val="90000"/>
              </a:lnSpc>
              <a:buClr>
                <a:schemeClr val="bg2"/>
              </a:buClr>
              <a:buSzPct val="70000"/>
            </a:pPr>
            <a:endParaRPr lang="zh-CN" altLang="en-US" sz="24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0" name="PA_MH_Number_3">
            <a:hlinkClick r:id="rId15" action="ppaction://hlinksldjump"/>
          </p:cNvPr>
          <p:cNvSpPr/>
          <p:nvPr>
            <p:custDataLst>
              <p:tags r:id="rId8"/>
            </p:custDataLst>
          </p:nvPr>
        </p:nvSpPr>
        <p:spPr>
          <a:xfrm>
            <a:off x="5138258" y="5009169"/>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03</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8" name="PA_MH_Others_1"/>
          <p:cNvSpPr/>
          <p:nvPr>
            <p:custDataLst>
              <p:tags r:id="rId9"/>
            </p:custDataLst>
          </p:nvPr>
        </p:nvSpPr>
        <p:spPr>
          <a:xfrm rot="16200000">
            <a:off x="7464999" y="3173299"/>
            <a:ext cx="3460074" cy="600879"/>
          </a:xfrm>
          <a:prstGeom prst="rect">
            <a:avLst/>
          </a:prstGeom>
        </p:spPr>
        <p:txBody>
          <a:bodyPr wrap="none" anchor="ctr" anchorCtr="0">
            <a:noAutofit/>
          </a:bodyPr>
          <a:lstStyle/>
          <a:p>
            <a:pPr algn="ctr">
              <a:defRPr/>
            </a:pPr>
            <a:r>
              <a:rPr lang="en-US" altLang="zh-CN" sz="3200" spc="500" dirty="0">
                <a:solidFill>
                  <a:schemeClr val="bg1">
                    <a:lumMod val="65000"/>
                  </a:schemeClr>
                </a:solidFill>
                <a:latin typeface="Times New Roman" panose="02020603050405020304" pitchFamily="18" charset="0"/>
                <a:ea typeface="华文中宋" panose="02010600040101010101" pitchFamily="2" charset="-122"/>
                <a:cs typeface="Times New Roman" panose="02020603050405020304" pitchFamily="18" charset="0"/>
              </a:rPr>
              <a:t>CONTENTS</a:t>
            </a:r>
            <a:endParaRPr lang="zh-CN" altLang="en-US" sz="3200" spc="500" dirty="0">
              <a:solidFill>
                <a:schemeClr val="bg1">
                  <a:lumMod val="65000"/>
                </a:schemeClr>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9" name="PA_MH_Others_2"/>
          <p:cNvSpPr txBox="1">
            <a:spLocks noChangeArrowheads="1"/>
          </p:cNvSpPr>
          <p:nvPr>
            <p:custDataLst>
              <p:tags r:id="rId10"/>
            </p:custDataLst>
          </p:nvPr>
        </p:nvSpPr>
        <p:spPr bwMode="auto">
          <a:xfrm>
            <a:off x="9500721" y="2814656"/>
            <a:ext cx="557212" cy="12003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6000" b="1" dirty="0">
                <a:solidFill>
                  <a:schemeClr val="accent1"/>
                </a:solidFill>
                <a:latin typeface="华文细黑" panose="02010600040101010101" pitchFamily="2" charset="-122"/>
                <a:ea typeface="华文细黑" panose="02010600040101010101" pitchFamily="2" charset="-122"/>
              </a:rPr>
              <a:t>目录</a:t>
            </a:r>
          </a:p>
        </p:txBody>
      </p:sp>
      <p:sp>
        <p:nvSpPr>
          <p:cNvPr id="28" name="矩形 27"/>
          <p:cNvSpPr/>
          <p:nvPr/>
        </p:nvSpPr>
        <p:spPr>
          <a:xfrm rot="1979526">
            <a:off x="6650431" y="1373317"/>
            <a:ext cx="829539" cy="43723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rot="1979526">
            <a:off x="6667710" y="3490707"/>
            <a:ext cx="829539" cy="41182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rot="1979526">
            <a:off x="6750260" y="5484607"/>
            <a:ext cx="829539" cy="41182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948180" y="4922520"/>
            <a:ext cx="2555240" cy="92202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sym typeface="+mn-ea"/>
              </a:rPr>
              <a:t>新时代背景下我</a:t>
            </a:r>
            <a:r>
              <a:rPr lang="zh-CN" altLang="en-US" b="1" dirty="0" smtClean="0">
                <a:latin typeface="微软雅黑" panose="020B0503020204020204" pitchFamily="34" charset="-122"/>
                <a:ea typeface="微软雅黑" panose="020B0503020204020204" pitchFamily="34" charset="-122"/>
                <a:sym typeface="+mn-ea"/>
              </a:rPr>
              <a:t>院复合型外语人才</a:t>
            </a:r>
            <a:r>
              <a:rPr lang="zh-CN" altLang="en-US" b="1" dirty="0" smtClean="0">
                <a:latin typeface="微软雅黑" panose="020B0503020204020204" pitchFamily="34" charset="-122"/>
                <a:ea typeface="微软雅黑" panose="020B0503020204020204" pitchFamily="34" charset="-122"/>
                <a:sym typeface="+mn-ea"/>
              </a:rPr>
              <a:t>培养的探索</a:t>
            </a:r>
            <a:endParaRPr lang="zh-CN" altLang="en-US" b="1" dirty="0" smtClean="0">
              <a:solidFill>
                <a:schemeClr val="tx1"/>
              </a:solidFill>
              <a:latin typeface="微软雅黑" panose="020B0503020204020204" pitchFamily="34" charset="-122"/>
              <a:ea typeface="微软雅黑" panose="020B0503020204020204" pitchFamily="34" charset="-122"/>
              <a:sym typeface="+mn-ea"/>
            </a:endParaRPr>
          </a:p>
          <a:p>
            <a:pPr algn="ctr"/>
            <a:endParaRPr lang="zh-CN" altLang="en-US" dirty="0"/>
          </a:p>
        </p:txBody>
      </p:sp>
      <p:sp>
        <p:nvSpPr>
          <p:cNvPr id="20" name="文本框 19"/>
          <p:cNvSpPr txBox="1"/>
          <p:nvPr/>
        </p:nvSpPr>
        <p:spPr>
          <a:xfrm>
            <a:off x="1967865" y="3374390"/>
            <a:ext cx="2717800" cy="64516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sym typeface="+mn-ea"/>
              </a:rPr>
              <a:t>新时代对师范院校外语人才培养的新要求</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p:tgtEl>
                                          <p:spTgt spid="3"/>
                                        </p:tgtEl>
                                        <p:attrNameLst>
                                          <p:attrName>ppt_x</p:attrName>
                                        </p:attrNameLst>
                                      </p:cBhvr>
                                      <p:tavLst>
                                        <p:tav tm="0">
                                          <p:val>
                                            <p:strVal val="#ppt_x+#ppt_w*1.125000"/>
                                          </p:val>
                                        </p:tav>
                                        <p:tav tm="100000">
                                          <p:val>
                                            <p:strVal val="#ppt_x"/>
                                          </p:val>
                                        </p:tav>
                                      </p:tavLst>
                                    </p:anim>
                                    <p:animEffect transition="in" filter="wipe(left)">
                                      <p:cBhvr>
                                        <p:cTn id="12" dur="25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p:tgtEl>
                                          <p:spTgt spid="6"/>
                                        </p:tgtEl>
                                        <p:attrNameLst>
                                          <p:attrName>ppt_x</p:attrName>
                                        </p:attrNameLst>
                                      </p:cBhvr>
                                      <p:tavLst>
                                        <p:tav tm="0">
                                          <p:val>
                                            <p:strVal val="#ppt_x-#ppt_w*1.125000"/>
                                          </p:val>
                                        </p:tav>
                                        <p:tav tm="100000">
                                          <p:val>
                                            <p:strVal val="#ppt_x"/>
                                          </p:val>
                                        </p:tav>
                                      </p:tavLst>
                                    </p:anim>
                                    <p:animEffect transition="in" filter="wipe(right)">
                                      <p:cBhvr>
                                        <p:cTn id="16" dur="250"/>
                                        <p:tgtEl>
                                          <p:spTgt spid="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p:tgtEl>
                                          <p:spTgt spid="7"/>
                                        </p:tgtEl>
                                        <p:attrNameLst>
                                          <p:attrName>ppt_x</p:attrName>
                                        </p:attrNameLst>
                                      </p:cBhvr>
                                      <p:tavLst>
                                        <p:tav tm="0">
                                          <p:val>
                                            <p:strVal val="#ppt_x+#ppt_w*1.125000"/>
                                          </p:val>
                                        </p:tav>
                                        <p:tav tm="100000">
                                          <p:val>
                                            <p:strVal val="#ppt_x"/>
                                          </p:val>
                                        </p:tav>
                                      </p:tavLst>
                                    </p:anim>
                                    <p:animEffect transition="in" filter="wipe(left)">
                                      <p:cBhvr>
                                        <p:cTn id="20" dur="25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50"/>
                                        <p:tgtEl>
                                          <p:spTgt spid="18"/>
                                        </p:tgtEl>
                                        <p:attrNameLst>
                                          <p:attrName>ppt_y</p:attrName>
                                        </p:attrNameLst>
                                      </p:cBhvr>
                                      <p:tavLst>
                                        <p:tav tm="0">
                                          <p:val>
                                            <p:strVal val="#ppt_y+#ppt_h*1.125000"/>
                                          </p:val>
                                        </p:tav>
                                        <p:tav tm="100000">
                                          <p:val>
                                            <p:strVal val="#ppt_y"/>
                                          </p:val>
                                        </p:tav>
                                      </p:tavLst>
                                    </p:anim>
                                    <p:animEffect transition="in" filter="wipe(up)">
                                      <p:cBhvr>
                                        <p:cTn id="24" dur="250"/>
                                        <p:tgtEl>
                                          <p:spTgt spid="1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50"/>
                                        <p:tgtEl>
                                          <p:spTgt spid="19"/>
                                        </p:tgtEl>
                                        <p:attrNameLst>
                                          <p:attrName>ppt_y</p:attrName>
                                        </p:attrNameLst>
                                      </p:cBhvr>
                                      <p:tavLst>
                                        <p:tav tm="0">
                                          <p:val>
                                            <p:strVal val="#ppt_y+#ppt_h*1.125000"/>
                                          </p:val>
                                        </p:tav>
                                        <p:tav tm="100000">
                                          <p:val>
                                            <p:strVal val="#ppt_y"/>
                                          </p:val>
                                        </p:tav>
                                      </p:tavLst>
                                    </p:anim>
                                    <p:animEffect transition="in" filter="wipe(up)">
                                      <p:cBhvr>
                                        <p:cTn id="28" dur="250"/>
                                        <p:tgtEl>
                                          <p:spTgt spid="1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p:tgtEl>
                                          <p:spTgt spid="9"/>
                                        </p:tgtEl>
                                        <p:attrNameLst>
                                          <p:attrName>ppt_y</p:attrName>
                                        </p:attrNameLst>
                                      </p:cBhvr>
                                      <p:tavLst>
                                        <p:tav tm="0">
                                          <p:val>
                                            <p:strVal val="#ppt_y+#ppt_h*1.125000"/>
                                          </p:val>
                                        </p:tav>
                                        <p:tav tm="100000">
                                          <p:val>
                                            <p:strVal val="#ppt_y"/>
                                          </p:val>
                                        </p:tav>
                                      </p:tavLst>
                                    </p:anim>
                                    <p:animEffect transition="in" filter="wipe(up)">
                                      <p:cBhvr>
                                        <p:cTn id="32" dur="250"/>
                                        <p:tgtEl>
                                          <p:spTgt spid="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50"/>
                                        <p:tgtEl>
                                          <p:spTgt spid="10"/>
                                        </p:tgtEl>
                                        <p:attrNameLst>
                                          <p:attrName>ppt_y</p:attrName>
                                        </p:attrNameLst>
                                      </p:cBhvr>
                                      <p:tavLst>
                                        <p:tav tm="0">
                                          <p:val>
                                            <p:strVal val="#ppt_y+#ppt_h*1.125000"/>
                                          </p:val>
                                        </p:tav>
                                        <p:tav tm="100000">
                                          <p:val>
                                            <p:strVal val="#ppt_y"/>
                                          </p:val>
                                        </p:tav>
                                      </p:tavLst>
                                    </p:anim>
                                    <p:animEffect transition="in" filter="wipe(up)">
                                      <p:cBhvr>
                                        <p:cTn id="3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7" grpId="0" bldLvl="0" animBg="1"/>
      <p:bldP spid="9" grpId="0" bldLvl="0" animBg="1"/>
      <p:bldP spid="10" grpId="0" bldLvl="0" animBg="1" autoUpdateAnimBg="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组合 112"/>
          <p:cNvGrpSpPr/>
          <p:nvPr/>
        </p:nvGrpSpPr>
        <p:grpSpPr>
          <a:xfrm>
            <a:off x="1031240" y="2307094"/>
            <a:ext cx="2334895" cy="1924474"/>
            <a:chOff x="4293478" y="4047600"/>
            <a:chExt cx="928467" cy="756510"/>
          </a:xfrm>
          <a:effectLst/>
        </p:grpSpPr>
        <p:sp>
          <p:nvSpPr>
            <p:cNvPr id="114" name="椭圆 113"/>
            <p:cNvSpPr/>
            <p:nvPr/>
          </p:nvSpPr>
          <p:spPr>
            <a:xfrm rot="16200000">
              <a:off x="4419984" y="4047600"/>
              <a:ext cx="756510" cy="756510"/>
            </a:xfrm>
            <a:prstGeom prst="ellipse">
              <a:avLst/>
            </a:prstGeom>
            <a:gradFill>
              <a:gsLst>
                <a:gs pos="0">
                  <a:srgbClr val="C00000"/>
                </a:gs>
                <a:gs pos="100000">
                  <a:srgbClr val="C00000">
                    <a:lumMod val="75000"/>
                    <a:lumOff val="25000"/>
                  </a:srgbClr>
                </a:gs>
              </a:gsLst>
              <a:lin ang="5400000" scaled="0"/>
            </a:gradFill>
            <a:ln w="28575">
              <a:gradFill>
                <a:gsLst>
                  <a:gs pos="0">
                    <a:srgbClr val="C00000">
                      <a:lumMod val="75000"/>
                      <a:lumOff val="25000"/>
                    </a:srgbClr>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115" name="TextBox 114"/>
            <p:cNvSpPr txBox="1"/>
            <p:nvPr/>
          </p:nvSpPr>
          <p:spPr>
            <a:xfrm>
              <a:off x="4293478" y="4222383"/>
              <a:ext cx="928467" cy="385312"/>
            </a:xfrm>
            <a:prstGeom prst="ellipse">
              <a:avLst/>
            </a:prstGeom>
            <a:noFill/>
            <a:ln>
              <a:noFill/>
            </a:ln>
          </p:spPr>
          <p:txBody>
            <a:bodyPr wrap="square" rtlCol="0" anchor="ct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“实创合一”</a:t>
              </a:r>
              <a:r>
                <a:rPr lang="zh-CN" altLang="en-US" dirty="0">
                  <a:solidFill>
                    <a:schemeClr val="bg1"/>
                  </a:solidFill>
                  <a:latin typeface="微软雅黑" panose="020B0503020204020204" pitchFamily="34" charset="-122"/>
                  <a:ea typeface="微软雅黑" panose="020B0503020204020204" pitchFamily="34" charset="-122"/>
                </a:rPr>
                <a:t>实践平台</a:t>
              </a:r>
            </a:p>
          </p:txBody>
        </p:sp>
      </p:grpSp>
      <p:sp>
        <p:nvSpPr>
          <p:cNvPr id="116" name="椭圆 115"/>
          <p:cNvSpPr/>
          <p:nvPr/>
        </p:nvSpPr>
        <p:spPr>
          <a:xfrm>
            <a:off x="2362200" y="1555115"/>
            <a:ext cx="1125220" cy="107505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sym typeface="+mn-ea"/>
              </a:rPr>
              <a:t>“岗位互换”</a:t>
            </a:r>
          </a:p>
        </p:txBody>
      </p:sp>
      <p:sp>
        <p:nvSpPr>
          <p:cNvPr id="117" name="椭圆 116"/>
          <p:cNvSpPr/>
          <p:nvPr/>
        </p:nvSpPr>
        <p:spPr>
          <a:xfrm>
            <a:off x="2933065" y="2891790"/>
            <a:ext cx="1143000" cy="107505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sym typeface="+mn-ea"/>
              </a:rPr>
              <a:t>“双向互聘</a:t>
            </a:r>
            <a:r>
              <a:rPr lang="en-US" altLang="zh-CN" sz="2000" dirty="0" smtClean="0">
                <a:solidFill>
                  <a:schemeClr val="tx1"/>
                </a:solidFill>
                <a:latin typeface="微软雅黑" panose="020B0503020204020204" pitchFamily="34" charset="-122"/>
                <a:ea typeface="微软雅黑" panose="020B0503020204020204" pitchFamily="34" charset="-122"/>
                <a:sym typeface="+mn-ea"/>
              </a:rPr>
              <a:t>”</a:t>
            </a:r>
          </a:p>
        </p:txBody>
      </p:sp>
      <p:sp>
        <p:nvSpPr>
          <p:cNvPr id="118" name="椭圆 117"/>
          <p:cNvSpPr/>
          <p:nvPr/>
        </p:nvSpPr>
        <p:spPr>
          <a:xfrm>
            <a:off x="706755" y="3688080"/>
            <a:ext cx="1205865" cy="109474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“协同教研”</a:t>
            </a:r>
          </a:p>
        </p:txBody>
      </p:sp>
      <p:sp>
        <p:nvSpPr>
          <p:cNvPr id="2" name="文本框 1"/>
          <p:cNvSpPr txBox="1"/>
          <p:nvPr/>
        </p:nvSpPr>
        <p:spPr>
          <a:xfrm>
            <a:off x="871220" y="121920"/>
            <a:ext cx="11198225" cy="460375"/>
          </a:xfrm>
          <a:prstGeom prst="rect">
            <a:avLst/>
          </a:prstGeom>
          <a:noFill/>
        </p:spPr>
        <p:txBody>
          <a:bodyPr wrap="square" rtlCol="0" anchor="t">
            <a:spAutoFit/>
          </a:bodyPr>
          <a:lstStyle/>
          <a:p>
            <a:r>
              <a:rPr lang="zh-CN" altLang="en-US" sz="2400" b="1" dirty="0">
                <a:solidFill>
                  <a:schemeClr val="bg1"/>
                </a:solidFill>
                <a:cs typeface="+mn-ea"/>
                <a:sym typeface="+mn-ea"/>
              </a:rPr>
              <a:t>（三）打造“实创合一”的实践教学平台</a:t>
            </a:r>
          </a:p>
        </p:txBody>
      </p:sp>
      <p:sp>
        <p:nvSpPr>
          <p:cNvPr id="100" name="文本框 99"/>
          <p:cNvSpPr txBox="1"/>
          <p:nvPr/>
        </p:nvSpPr>
        <p:spPr>
          <a:xfrm>
            <a:off x="5096510" y="2174875"/>
            <a:ext cx="6406515" cy="2861310"/>
          </a:xfrm>
          <a:prstGeom prst="rect">
            <a:avLst/>
          </a:prstGeom>
          <a:noFill/>
          <a:ln w="9525">
            <a:noFill/>
          </a:ln>
        </p:spPr>
        <p:txBody>
          <a:bodyPr wrap="square">
            <a:spAutoFit/>
          </a:bodyPr>
          <a:lstStyle/>
          <a:p>
            <a:pPr marL="342900" indent="-342900">
              <a:lnSpc>
                <a:spcPct val="150000"/>
              </a:lnSpc>
              <a:buFont typeface="Arial" panose="020B0604020202020204" pitchFamily="34" charset="0"/>
              <a:buChar char="•"/>
            </a:pPr>
            <a:r>
              <a:rPr lang="zh-CN" altLang="en-US" sz="2000" b="0" dirty="0" smtClean="0">
                <a:solidFill>
                  <a:schemeClr val="tx2"/>
                </a:solidFill>
                <a:latin typeface="微软雅黑" panose="020B0503020204020204" pitchFamily="34" charset="-122"/>
                <a:ea typeface="微软雅黑" panose="020B0503020204020204" pitchFamily="34" charset="-122"/>
              </a:rPr>
              <a:t>通过中小学教师与高校教师合作建设</a:t>
            </a:r>
            <a:r>
              <a:rPr lang="zh-CN" altLang="en-US" sz="2000" b="1" dirty="0" smtClean="0">
                <a:solidFill>
                  <a:srgbClr val="FF0000"/>
                </a:solidFill>
                <a:latin typeface="微软雅黑" panose="020B0503020204020204" pitchFamily="34" charset="-122"/>
                <a:ea typeface="微软雅黑" panose="020B0503020204020204" pitchFamily="34" charset="-122"/>
              </a:rPr>
              <a:t>《项目式教学与实践》</a:t>
            </a:r>
            <a:r>
              <a:rPr lang="zh-CN" altLang="en-US" sz="2000" b="0" dirty="0" smtClean="0">
                <a:solidFill>
                  <a:schemeClr val="tx2"/>
                </a:solidFill>
                <a:latin typeface="微软雅黑" panose="020B0503020204020204" pitchFamily="34" charset="-122"/>
                <a:ea typeface="微软雅黑" panose="020B0503020204020204" pitchFamily="34" charset="-122"/>
              </a:rPr>
              <a:t>一流实践课程，共同指导</a:t>
            </a:r>
            <a:r>
              <a:rPr lang="zh-CN" altLang="en-US" sz="2000" b="1" dirty="0" smtClean="0">
                <a:solidFill>
                  <a:srgbClr val="FF0000"/>
                </a:solidFill>
                <a:latin typeface="微软雅黑" panose="020B0503020204020204" pitchFamily="34" charset="-122"/>
                <a:ea typeface="微软雅黑" panose="020B0503020204020204" pitchFamily="34" charset="-122"/>
              </a:rPr>
              <a:t>三习、双创比赛</a:t>
            </a:r>
            <a:r>
              <a:rPr lang="zh-CN" altLang="en-US" sz="2000" b="0" dirty="0" smtClean="0">
                <a:solidFill>
                  <a:schemeClr val="tx2"/>
                </a:solidFill>
                <a:latin typeface="微软雅黑" panose="020B0503020204020204" pitchFamily="34" charset="-122"/>
                <a:ea typeface="微软雅黑" panose="020B0503020204020204" pitchFamily="34" charset="-122"/>
              </a:rPr>
              <a:t>等，构建高校与中小学协同育人实践平台。</a:t>
            </a:r>
          </a:p>
          <a:p>
            <a:pPr marL="342900" indent="-342900">
              <a:lnSpc>
                <a:spcPct val="150000"/>
              </a:lnSpc>
              <a:buFont typeface="Arial" panose="020B0604020202020204" pitchFamily="34" charset="0"/>
              <a:buChar char="•"/>
            </a:pPr>
            <a:r>
              <a:rPr lang="zh-CN" altLang="en-US" sz="2000" b="0" dirty="0" smtClean="0">
                <a:solidFill>
                  <a:schemeClr val="tx2"/>
                </a:solidFill>
                <a:latin typeface="微软雅黑" panose="020B0503020204020204" pitchFamily="34" charset="-122"/>
                <a:ea typeface="微软雅黑" panose="020B0503020204020204" pitchFamily="34" charset="-122"/>
              </a:rPr>
              <a:t>通过以</a:t>
            </a:r>
            <a:r>
              <a:rPr lang="zh-CN" altLang="en-US" sz="2000" b="1" dirty="0" smtClean="0">
                <a:solidFill>
                  <a:srgbClr val="FF0000"/>
                </a:solidFill>
                <a:latin typeface="微软雅黑" panose="020B0503020204020204" pitchFamily="34" charset="-122"/>
                <a:ea typeface="微软雅黑" panose="020B0503020204020204" pitchFamily="34" charset="-122"/>
              </a:rPr>
              <a:t>项目</a:t>
            </a:r>
            <a:r>
              <a:rPr lang="zh-CN" altLang="en-US" sz="2000" b="0" dirty="0" smtClean="0">
                <a:solidFill>
                  <a:schemeClr val="tx2"/>
                </a:solidFill>
                <a:latin typeface="微软雅黑" panose="020B0503020204020204" pitchFamily="34" charset="-122"/>
                <a:ea typeface="微软雅黑" panose="020B0503020204020204" pitchFamily="34" charset="-122"/>
              </a:rPr>
              <a:t>为导向，引导学生深度参与实践指导教师课题或实践指导教师指导学生创新创业训练项目，将</a:t>
            </a:r>
            <a:r>
              <a:rPr lang="zh-CN" altLang="en-US" sz="2000" b="1" dirty="0" smtClean="0">
                <a:solidFill>
                  <a:srgbClr val="FF0000"/>
                </a:solidFill>
                <a:latin typeface="微软雅黑" panose="020B0503020204020204" pitchFamily="34" charset="-122"/>
                <a:ea typeface="微软雅黑" panose="020B0503020204020204" pitchFamily="34" charset="-122"/>
              </a:rPr>
              <a:t>人才培养实践与双创训练</a:t>
            </a:r>
            <a:r>
              <a:rPr lang="zh-CN" altLang="en-US" sz="2000" b="0" dirty="0" smtClean="0">
                <a:solidFill>
                  <a:schemeClr val="tx2"/>
                </a:solidFill>
                <a:latin typeface="微软雅黑" panose="020B0503020204020204" pitchFamily="34" charset="-122"/>
                <a:ea typeface="微软雅黑" panose="020B0503020204020204" pitchFamily="34" charset="-122"/>
              </a:rPr>
              <a:t>紧密结合。</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500" fill="hold"/>
                                        <p:tgtEl>
                                          <p:spTgt spid="118"/>
                                        </p:tgtEl>
                                        <p:attrNameLst>
                                          <p:attrName>ppt_x</p:attrName>
                                        </p:attrNameLst>
                                      </p:cBhvr>
                                      <p:tavLst>
                                        <p:tav tm="0">
                                          <p:val>
                                            <p:strVal val="#ppt_x"/>
                                          </p:val>
                                        </p:tav>
                                        <p:tav tm="100000">
                                          <p:val>
                                            <p:strVal val="#ppt_x"/>
                                          </p:val>
                                        </p:tav>
                                      </p:tavLst>
                                    </p:anim>
                                    <p:anim calcmode="lin" valueType="num">
                                      <p:cBhvr additive="base">
                                        <p:cTn id="20"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ldLvl="0" animBg="1"/>
      <p:bldP spid="116" grpId="1" bldLvl="0" animBg="1"/>
      <p:bldP spid="116" grpId="2" bldLvl="0" animBg="1"/>
      <p:bldP spid="117" grpId="0" bldLvl="0" animBg="1"/>
      <p:bldP spid="117" grpId="1" bldLvl="0" animBg="1"/>
      <p:bldP spid="117" grpId="2" bldLvl="0" animBg="1"/>
      <p:bldP spid="118" grpId="0" bldLvl="0" animBg="1"/>
      <p:bldP spid="118" grpId="1" bldLvl="0" animBg="1"/>
      <p:bldP spid="118"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4620895" y="4250055"/>
            <a:ext cx="3387090" cy="1391285"/>
          </a:xfrm>
          <a:prstGeom prst="rect">
            <a:avLst/>
          </a:prstGeom>
          <a:gradFill>
            <a:gsLst>
              <a:gs pos="0">
                <a:schemeClr val="bg1">
                  <a:lumMod val="94000"/>
                </a:schemeClr>
              </a:gs>
              <a:gs pos="100000">
                <a:schemeClr val="bg1">
                  <a:lumMod val="95000"/>
                </a:schemeClr>
              </a:gs>
            </a:gsLst>
            <a:lin ang="5400000" scaled="0"/>
          </a:gradFill>
          <a:ln w="12700">
            <a:solidFill>
              <a:schemeClr val="bg1"/>
            </a:solidFill>
          </a:ln>
          <a:effectLst>
            <a:outerShdw blurRad="190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70"/>
          <p:cNvSpPr/>
          <p:nvPr/>
        </p:nvSpPr>
        <p:spPr>
          <a:xfrm>
            <a:off x="8361045" y="4316095"/>
            <a:ext cx="3507105" cy="1316990"/>
          </a:xfrm>
          <a:prstGeom prst="rect">
            <a:avLst/>
          </a:prstGeom>
          <a:gradFill>
            <a:gsLst>
              <a:gs pos="0">
                <a:schemeClr val="bg1">
                  <a:lumMod val="94000"/>
                </a:schemeClr>
              </a:gs>
              <a:gs pos="100000">
                <a:schemeClr val="bg1">
                  <a:lumMod val="95000"/>
                </a:schemeClr>
              </a:gs>
            </a:gsLst>
            <a:lin ang="5400000" scaled="0"/>
          </a:gradFill>
          <a:ln w="12700">
            <a:solidFill>
              <a:schemeClr val="bg1"/>
            </a:solidFill>
          </a:ln>
          <a:effectLst>
            <a:outerShdw blurRad="190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71"/>
          <p:cNvSpPr/>
          <p:nvPr/>
        </p:nvSpPr>
        <p:spPr>
          <a:xfrm>
            <a:off x="708660" y="4250055"/>
            <a:ext cx="3646805" cy="1383030"/>
          </a:xfrm>
          <a:prstGeom prst="rect">
            <a:avLst/>
          </a:prstGeom>
          <a:gradFill>
            <a:gsLst>
              <a:gs pos="0">
                <a:schemeClr val="bg1">
                  <a:lumMod val="94000"/>
                </a:schemeClr>
              </a:gs>
              <a:gs pos="100000">
                <a:schemeClr val="bg1">
                  <a:lumMod val="95000"/>
                </a:schemeClr>
              </a:gs>
            </a:gsLst>
            <a:lin ang="5400000" scaled="0"/>
          </a:gradFill>
          <a:ln w="12700">
            <a:solidFill>
              <a:schemeClr val="bg1"/>
            </a:solidFill>
          </a:ln>
          <a:effectLst>
            <a:outerShdw blurRad="190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TextBox 73"/>
          <p:cNvSpPr txBox="1"/>
          <p:nvPr/>
        </p:nvSpPr>
        <p:spPr>
          <a:xfrm>
            <a:off x="4790440" y="4391025"/>
            <a:ext cx="3135630" cy="986790"/>
          </a:xfrm>
          <a:prstGeom prst="rect">
            <a:avLst/>
          </a:prstGeom>
          <a:noFill/>
        </p:spPr>
        <p:txBody>
          <a:bodyPr wrap="square" lIns="0" tIns="0" rIns="0" bIns="0" rtlCol="0">
            <a:spAutoFit/>
          </a:bodyPr>
          <a:lstStyle/>
          <a:p>
            <a:pPr defTabSz="914400">
              <a:defRPr/>
            </a:pPr>
            <a:r>
              <a:rPr lang="zh-CN" altLang="en-US" sz="2135">
                <a:latin typeface="微软雅黑" panose="020B0503020204020204" pitchFamily="34" charset="-122"/>
                <a:ea typeface="微软雅黑" panose="020B0503020204020204" pitchFamily="34" charset="-122"/>
                <a:sym typeface="+mn-ea"/>
              </a:rPr>
              <a:t>由</a:t>
            </a:r>
            <a:r>
              <a:rPr lang="zh-CN" altLang="en-US" sz="2135" b="1">
                <a:latin typeface="微软雅黑" panose="020B0503020204020204" pitchFamily="34" charset="-122"/>
                <a:ea typeface="微软雅黑" panose="020B0503020204020204" pitchFamily="34" charset="-122"/>
                <a:sym typeface="+mn-ea"/>
              </a:rPr>
              <a:t>开卷、闭卷考试、小作业、成长档案袋</a:t>
            </a:r>
            <a:r>
              <a:rPr lang="zh-CN" altLang="en-US" sz="2135">
                <a:latin typeface="微软雅黑" panose="020B0503020204020204" pitchFamily="34" charset="-122"/>
                <a:ea typeface="微软雅黑" panose="020B0503020204020204" pitchFamily="34" charset="-122"/>
                <a:sym typeface="+mn-ea"/>
              </a:rPr>
              <a:t>等多样评价形式构成</a:t>
            </a:r>
          </a:p>
        </p:txBody>
      </p:sp>
      <p:sp>
        <p:nvSpPr>
          <p:cNvPr id="75" name="TextBox 74"/>
          <p:cNvSpPr txBox="1"/>
          <p:nvPr/>
        </p:nvSpPr>
        <p:spPr>
          <a:xfrm>
            <a:off x="8535035" y="4555490"/>
            <a:ext cx="3102610" cy="657860"/>
          </a:xfrm>
          <a:prstGeom prst="rect">
            <a:avLst/>
          </a:prstGeom>
          <a:noFill/>
        </p:spPr>
        <p:txBody>
          <a:bodyPr wrap="square" lIns="0" tIns="0" rIns="0" bIns="0" rtlCol="0">
            <a:spAutoFit/>
          </a:bodyPr>
          <a:lstStyle/>
          <a:p>
            <a:pPr defTabSz="914400">
              <a:defRPr/>
            </a:pPr>
            <a:r>
              <a:rPr lang="zh-CN" altLang="en-US" sz="2135">
                <a:latin typeface="微软雅黑" panose="020B0503020204020204" pitchFamily="34" charset="-122"/>
                <a:ea typeface="微软雅黑" panose="020B0503020204020204" pitchFamily="34" charset="-122"/>
                <a:sym typeface="+mn-ea"/>
              </a:rPr>
              <a:t>评价范围贯通</a:t>
            </a:r>
            <a:r>
              <a:rPr lang="zh-CN" altLang="en-US" sz="2135" b="1">
                <a:latin typeface="微软雅黑" panose="020B0503020204020204" pitchFamily="34" charset="-122"/>
                <a:ea typeface="微软雅黑" panose="020B0503020204020204" pitchFamily="34" charset="-122"/>
                <a:sym typeface="+mn-ea"/>
              </a:rPr>
              <a:t>第一课堂和第二课堂</a:t>
            </a:r>
            <a:endParaRPr lang="zh-CN" altLang="en-US" sz="2135">
              <a:latin typeface="微软雅黑" panose="020B0503020204020204" pitchFamily="34" charset="-122"/>
              <a:ea typeface="微软雅黑" panose="020B0503020204020204" pitchFamily="34" charset="-122"/>
              <a:sym typeface="+mn-ea"/>
            </a:endParaRPr>
          </a:p>
        </p:txBody>
      </p:sp>
      <p:grpSp>
        <p:nvGrpSpPr>
          <p:cNvPr id="76" name="组合 75"/>
          <p:cNvGrpSpPr/>
          <p:nvPr/>
        </p:nvGrpSpPr>
        <p:grpSpPr>
          <a:xfrm rot="10800000">
            <a:off x="1625600" y="1505585"/>
            <a:ext cx="2253615" cy="2092325"/>
            <a:chOff x="4020870" y="2194485"/>
            <a:chExt cx="1102258" cy="1432090"/>
          </a:xfrm>
          <a:effectLst>
            <a:outerShdw blurRad="444500" dist="254000" dir="8100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2" name="组合 121"/>
          <p:cNvGrpSpPr/>
          <p:nvPr/>
        </p:nvGrpSpPr>
        <p:grpSpPr>
          <a:xfrm>
            <a:off x="1306155" y="1773483"/>
            <a:ext cx="516887" cy="517088"/>
            <a:chOff x="1807482" y="1521065"/>
            <a:chExt cx="517088" cy="517088"/>
          </a:xfrm>
          <a:solidFill>
            <a:schemeClr val="tx2"/>
          </a:solidFill>
        </p:grpSpPr>
        <p:sp>
          <p:nvSpPr>
            <p:cNvPr id="123" name="椭圆 122"/>
            <p:cNvSpPr/>
            <p:nvPr/>
          </p:nvSpPr>
          <p:spPr bwMode="auto">
            <a:xfrm>
              <a:off x="1807482" y="1521065"/>
              <a:ext cx="517088" cy="517088"/>
            </a:xfrm>
            <a:prstGeom prst="ellipse">
              <a:avLst/>
            </a:prstGeom>
            <a:grpFill/>
            <a:ln w="9525" cap="flat" cmpd="sng" algn="ctr">
              <a:gradFill>
                <a:gsLst>
                  <a:gs pos="0">
                    <a:srgbClr val="C00000">
                      <a:lumMod val="75000"/>
                      <a:lumOff val="25000"/>
                    </a:srgbClr>
                  </a:gs>
                  <a:gs pos="100000">
                    <a:srgbClr val="C00000"/>
                  </a:gs>
                </a:gsLst>
                <a:lin ang="5400000" scaled="0"/>
              </a:gradFill>
              <a:prstDash val="solid"/>
              <a:round/>
              <a:headEnd type="none" w="med" len="med"/>
              <a:tailEnd type="none" w="med" len="med"/>
            </a:ln>
            <a:effectLst/>
          </p:spPr>
          <p:txBody>
            <a:bodyPr vert="horz" wrap="square" lIns="121920" tIns="60960" rIns="121920" bIns="60960" numCol="1" rtlCol="0" anchor="t" anchorCtr="0" compatLnSpc="1"/>
            <a:lstStyle/>
            <a:p>
              <a:pPr defTabSz="914400">
                <a:defRPr/>
              </a:pPr>
              <a:endParaRPr lang="zh-CN" altLang="en-US" sz="2400" kern="0" dirty="0">
                <a:solidFill>
                  <a:srgbClr val="FFFFFF"/>
                </a:solidFill>
              </a:endParaRPr>
            </a:p>
          </p:txBody>
        </p:sp>
        <p:sp>
          <p:nvSpPr>
            <p:cNvPr id="124" name="TextBox 123"/>
            <p:cNvSpPr txBox="1"/>
            <p:nvPr/>
          </p:nvSpPr>
          <p:spPr>
            <a:xfrm>
              <a:off x="1883122" y="1548776"/>
              <a:ext cx="361456" cy="460375"/>
            </a:xfrm>
            <a:prstGeom prst="rect">
              <a:avLst/>
            </a:prstGeom>
            <a:grpFill/>
          </p:spPr>
          <p:txBody>
            <a:bodyPr wrap="none" rtlCol="0">
              <a:spAutoFit/>
            </a:bodyPr>
            <a:lstStyle/>
            <a:p>
              <a:pPr defTabSz="914400">
                <a:defRPr/>
              </a:pPr>
              <a:r>
                <a:rPr lang="en-US" altLang="zh-CN" sz="2400" kern="0" dirty="0">
                  <a:solidFill>
                    <a:srgbClr val="FFFFFF"/>
                  </a:solidFill>
                  <a:latin typeface="微软雅黑" panose="020B0503020204020204" pitchFamily="34" charset="-122"/>
                  <a:ea typeface="微软雅黑" panose="020B0503020204020204" pitchFamily="34" charset="-122"/>
                </a:rPr>
                <a:t>1</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rot="10800000">
            <a:off x="8609330" y="1536065"/>
            <a:ext cx="2375535" cy="2319655"/>
            <a:chOff x="4020870" y="2194485"/>
            <a:chExt cx="1102258" cy="1432090"/>
          </a:xfrm>
          <a:effectLst>
            <a:outerShdw blurRad="444500" dist="254000" dir="8100000" algn="tr" rotWithShape="0">
              <a:prstClr val="black">
                <a:alpha val="50000"/>
              </a:prstClr>
            </a:outerShdw>
          </a:effectLst>
        </p:grpSpPr>
        <p:sp>
          <p:nvSpPr>
            <p:cNvPr id="1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8" name="TextBox 127"/>
          <p:cNvSpPr txBox="1"/>
          <p:nvPr/>
        </p:nvSpPr>
        <p:spPr>
          <a:xfrm>
            <a:off x="8898207" y="2239332"/>
            <a:ext cx="2010410" cy="459105"/>
          </a:xfrm>
          <a:prstGeom prst="rect">
            <a:avLst/>
          </a:prstGeom>
          <a:noFill/>
        </p:spPr>
        <p:txBody>
          <a:bodyPr wrap="none" lIns="91400" tIns="45700" rIns="91400" bIns="45700" rtlCol="0">
            <a:spAutoFit/>
          </a:bodyPr>
          <a:lstStyle/>
          <a:p>
            <a:pPr algn="ctr"/>
            <a:r>
              <a:rPr lang="zh-CN" altLang="en-US" sz="2400" dirty="0">
                <a:solidFill>
                  <a:schemeClr val="tx2"/>
                </a:solidFill>
                <a:latin typeface="微软雅黑" panose="020B0503020204020204" pitchFamily="34" charset="-122"/>
                <a:ea typeface="微软雅黑" panose="020B0503020204020204" pitchFamily="34" charset="-122"/>
              </a:rPr>
              <a:t>评价范围贯通</a:t>
            </a:r>
          </a:p>
        </p:txBody>
      </p:sp>
      <p:grpSp>
        <p:nvGrpSpPr>
          <p:cNvPr id="129" name="组合 128"/>
          <p:cNvGrpSpPr/>
          <p:nvPr/>
        </p:nvGrpSpPr>
        <p:grpSpPr>
          <a:xfrm>
            <a:off x="8461494" y="1773907"/>
            <a:ext cx="516887" cy="517088"/>
            <a:chOff x="1807482" y="1521065"/>
            <a:chExt cx="517088" cy="517088"/>
          </a:xfrm>
          <a:solidFill>
            <a:schemeClr val="tx2"/>
          </a:solidFill>
        </p:grpSpPr>
        <p:sp>
          <p:nvSpPr>
            <p:cNvPr id="130" name="椭圆 129"/>
            <p:cNvSpPr/>
            <p:nvPr/>
          </p:nvSpPr>
          <p:spPr bwMode="auto">
            <a:xfrm>
              <a:off x="1807482" y="1521065"/>
              <a:ext cx="517088" cy="517088"/>
            </a:xfrm>
            <a:prstGeom prst="ellipse">
              <a:avLst/>
            </a:prstGeom>
            <a:grpFill/>
            <a:ln w="9525" cap="flat" cmpd="sng" algn="ctr">
              <a:gradFill>
                <a:gsLst>
                  <a:gs pos="0">
                    <a:srgbClr val="C00000">
                      <a:lumMod val="75000"/>
                      <a:lumOff val="25000"/>
                    </a:srgbClr>
                  </a:gs>
                  <a:gs pos="100000">
                    <a:srgbClr val="C00000"/>
                  </a:gs>
                </a:gsLst>
                <a:lin ang="5400000" scaled="0"/>
              </a:gradFill>
              <a:prstDash val="solid"/>
              <a:round/>
              <a:headEnd type="none" w="med" len="med"/>
              <a:tailEnd type="none" w="med" len="med"/>
            </a:ln>
            <a:effectLst/>
          </p:spPr>
          <p:txBody>
            <a:bodyPr vert="horz" wrap="square" lIns="121920" tIns="60960" rIns="121920" bIns="60960" numCol="1" rtlCol="0" anchor="t" anchorCtr="0" compatLnSpc="1"/>
            <a:lstStyle/>
            <a:p>
              <a:pPr defTabSz="914400">
                <a:defRPr/>
              </a:pPr>
              <a:endParaRPr lang="zh-CN" altLang="en-US" sz="2400" kern="0" dirty="0">
                <a:solidFill>
                  <a:srgbClr val="FFFFFF"/>
                </a:solidFill>
              </a:endParaRPr>
            </a:p>
          </p:txBody>
        </p:sp>
        <p:sp>
          <p:nvSpPr>
            <p:cNvPr id="131" name="TextBox 130"/>
            <p:cNvSpPr txBox="1"/>
            <p:nvPr/>
          </p:nvSpPr>
          <p:spPr>
            <a:xfrm>
              <a:off x="1883122" y="1548776"/>
              <a:ext cx="361456" cy="460375"/>
            </a:xfrm>
            <a:prstGeom prst="rect">
              <a:avLst/>
            </a:prstGeom>
            <a:grpFill/>
          </p:spPr>
          <p:txBody>
            <a:bodyPr wrap="none" rtlCol="0">
              <a:spAutoFit/>
            </a:bodyPr>
            <a:lstStyle/>
            <a:p>
              <a:pPr defTabSz="914400">
                <a:defRPr/>
              </a:pPr>
              <a:r>
                <a:rPr lang="en-US" altLang="zh-CN" sz="2400" kern="0" dirty="0">
                  <a:solidFill>
                    <a:srgbClr val="FFFFFF"/>
                  </a:solidFill>
                  <a:latin typeface="微软雅黑" panose="020B0503020204020204" pitchFamily="34" charset="-122"/>
                  <a:ea typeface="微软雅黑" panose="020B0503020204020204" pitchFamily="34" charset="-122"/>
                </a:rPr>
                <a:t>3</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rot="16200000">
            <a:off x="5086350" y="1489710"/>
            <a:ext cx="2293620" cy="2216150"/>
            <a:chOff x="6206721" y="2132467"/>
            <a:chExt cx="1642672" cy="1277290"/>
          </a:xfrm>
          <a:gradFill>
            <a:gsLst>
              <a:gs pos="40000">
                <a:srgbClr val="E7E7E7"/>
              </a:gs>
              <a:gs pos="0">
                <a:srgbClr val="DCDCDC"/>
              </a:gs>
              <a:gs pos="0">
                <a:srgbClr val="DCDCDC"/>
              </a:gs>
              <a:gs pos="100000">
                <a:srgbClr val="F1F1F1"/>
              </a:gs>
            </a:gsLst>
            <a:lin ang="0" scaled="1"/>
          </a:gradFill>
        </p:grpSpPr>
        <p:sp>
          <p:nvSpPr>
            <p:cNvPr id="133" name="椭圆 34"/>
            <p:cNvSpPr/>
            <p:nvPr/>
          </p:nvSpPr>
          <p:spPr>
            <a:xfrm rot="16200000">
              <a:off x="6389412" y="1949776"/>
              <a:ext cx="1277290" cy="164267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椭圆 133"/>
            <p:cNvSpPr/>
            <p:nvPr/>
          </p:nvSpPr>
          <p:spPr>
            <a:xfrm>
              <a:off x="6635175" y="2187965"/>
              <a:ext cx="1175010" cy="117501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5" name="TextBox 134"/>
          <p:cNvSpPr txBox="1"/>
          <p:nvPr/>
        </p:nvSpPr>
        <p:spPr>
          <a:xfrm>
            <a:off x="5221556" y="2261906"/>
            <a:ext cx="2010410" cy="459105"/>
          </a:xfrm>
          <a:prstGeom prst="rect">
            <a:avLst/>
          </a:prstGeom>
          <a:noFill/>
        </p:spPr>
        <p:txBody>
          <a:bodyPr wrap="none" lIns="91400" tIns="45700" rIns="91400" bIns="45700" rtlCol="0">
            <a:spAutoFit/>
          </a:bodyPr>
          <a:lstStyle/>
          <a:p>
            <a:pPr lvl="0" algn="l">
              <a:buClrTx/>
              <a:buSzTx/>
              <a:buFontTx/>
            </a:pPr>
            <a:r>
              <a:rPr lang="zh-CN" altLang="en-US" sz="2400" dirty="0">
                <a:solidFill>
                  <a:schemeClr val="tx2"/>
                </a:solidFill>
                <a:latin typeface="微软雅黑" panose="020B0503020204020204" pitchFamily="34" charset="-122"/>
                <a:ea typeface="微软雅黑" panose="020B0503020204020204" pitchFamily="34" charset="-122"/>
                <a:sym typeface="+mn-ea"/>
              </a:rPr>
              <a:t>评价形式多样</a:t>
            </a:r>
          </a:p>
        </p:txBody>
      </p:sp>
      <p:grpSp>
        <p:nvGrpSpPr>
          <p:cNvPr id="136" name="组合 135"/>
          <p:cNvGrpSpPr/>
          <p:nvPr/>
        </p:nvGrpSpPr>
        <p:grpSpPr>
          <a:xfrm>
            <a:off x="4980524" y="1801561"/>
            <a:ext cx="516887" cy="517088"/>
            <a:chOff x="1807482" y="1521065"/>
            <a:chExt cx="517088" cy="517088"/>
          </a:xfrm>
          <a:solidFill>
            <a:schemeClr val="tx2"/>
          </a:solidFill>
        </p:grpSpPr>
        <p:sp>
          <p:nvSpPr>
            <p:cNvPr id="137" name="椭圆 136"/>
            <p:cNvSpPr/>
            <p:nvPr/>
          </p:nvSpPr>
          <p:spPr bwMode="auto">
            <a:xfrm>
              <a:off x="1807482" y="1521065"/>
              <a:ext cx="517088" cy="517088"/>
            </a:xfrm>
            <a:prstGeom prst="ellipse">
              <a:avLst/>
            </a:prstGeom>
            <a:grpFill/>
            <a:ln w="9525" cap="flat" cmpd="sng" algn="ctr">
              <a:gradFill>
                <a:gsLst>
                  <a:gs pos="0">
                    <a:srgbClr val="C00000">
                      <a:lumMod val="75000"/>
                      <a:lumOff val="25000"/>
                    </a:srgbClr>
                  </a:gs>
                  <a:gs pos="100000">
                    <a:srgbClr val="C00000"/>
                  </a:gs>
                </a:gsLst>
                <a:lin ang="5400000" scaled="0"/>
              </a:gradFill>
              <a:prstDash val="solid"/>
              <a:round/>
              <a:headEnd type="none" w="med" len="med"/>
              <a:tailEnd type="none" w="med" len="med"/>
            </a:ln>
            <a:effectLst/>
          </p:spPr>
          <p:txBody>
            <a:bodyPr vert="horz" wrap="square" lIns="121920" tIns="60960" rIns="121920" bIns="60960" numCol="1" rtlCol="0" anchor="t" anchorCtr="0" compatLnSpc="1"/>
            <a:lstStyle/>
            <a:p>
              <a:pPr defTabSz="914400">
                <a:defRPr/>
              </a:pPr>
              <a:endParaRPr lang="zh-CN" altLang="en-US" sz="2400" kern="0" dirty="0">
                <a:solidFill>
                  <a:srgbClr val="FFFFFF"/>
                </a:solidFill>
              </a:endParaRPr>
            </a:p>
          </p:txBody>
        </p:sp>
        <p:sp>
          <p:nvSpPr>
            <p:cNvPr id="138" name="TextBox 137"/>
            <p:cNvSpPr txBox="1"/>
            <p:nvPr/>
          </p:nvSpPr>
          <p:spPr>
            <a:xfrm>
              <a:off x="1883122" y="1548776"/>
              <a:ext cx="361456" cy="460375"/>
            </a:xfrm>
            <a:prstGeom prst="rect">
              <a:avLst/>
            </a:prstGeom>
            <a:grpFill/>
          </p:spPr>
          <p:txBody>
            <a:bodyPr wrap="none" rtlCol="0">
              <a:spAutoFit/>
            </a:bodyPr>
            <a:lstStyle/>
            <a:p>
              <a:pPr defTabSz="914400">
                <a:defRPr/>
              </a:pPr>
              <a:r>
                <a:rPr lang="en-US" altLang="zh-CN" sz="2400" kern="0" dirty="0">
                  <a:solidFill>
                    <a:srgbClr val="FFFFFF"/>
                  </a:solidFill>
                  <a:latin typeface="微软雅黑" panose="020B0503020204020204" pitchFamily="34" charset="-122"/>
                  <a:ea typeface="微软雅黑" panose="020B0503020204020204" pitchFamily="34" charset="-122"/>
                </a:rPr>
                <a:t>2</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854710" y="4347210"/>
            <a:ext cx="3257550" cy="1283335"/>
          </a:xfrm>
          <a:prstGeom prst="rect">
            <a:avLst/>
          </a:prstGeom>
          <a:noFill/>
        </p:spPr>
        <p:txBody>
          <a:bodyPr wrap="square" lIns="0" tIns="0" rIns="0" bIns="0" rtlCol="0">
            <a:noAutofit/>
          </a:bodyPr>
          <a:lstStyle/>
          <a:p>
            <a:pPr lvl="0" algn="l">
              <a:lnSpc>
                <a:spcPct val="110000"/>
              </a:lnSpc>
              <a:buClrTx/>
              <a:buSzTx/>
              <a:buFontTx/>
              <a:defRPr/>
            </a:pPr>
            <a:r>
              <a:rPr lang="zh-CN" altLang="en-US" sz="2135">
                <a:latin typeface="微软雅黑" panose="020B0503020204020204" pitchFamily="34" charset="-122"/>
                <a:ea typeface="微软雅黑" panose="020B0503020204020204" pitchFamily="34" charset="-122"/>
                <a:sym typeface="+mn-ea"/>
              </a:rPr>
              <a:t>创设由</a:t>
            </a:r>
            <a:r>
              <a:rPr lang="zh-CN" altLang="en-US" sz="2135" b="1">
                <a:latin typeface="微软雅黑" panose="020B0503020204020204" pitchFamily="34" charset="-122"/>
                <a:ea typeface="微软雅黑" panose="020B0503020204020204" pitchFamily="34" charset="-122"/>
                <a:sym typeface="+mn-ea"/>
              </a:rPr>
              <a:t>教师、学生、中小学校及第三方专业机构</a:t>
            </a:r>
            <a:r>
              <a:rPr lang="zh-CN" altLang="en-US" sz="2135">
                <a:latin typeface="微软雅黑" panose="020B0503020204020204" pitchFamily="34" charset="-122"/>
                <a:ea typeface="微软雅黑" panose="020B0503020204020204" pitchFamily="34" charset="-122"/>
                <a:sym typeface="+mn-ea"/>
              </a:rPr>
              <a:t>等多元评价主体组成</a:t>
            </a:r>
          </a:p>
        </p:txBody>
      </p:sp>
      <p:sp>
        <p:nvSpPr>
          <p:cNvPr id="39" name="文本框 38"/>
          <p:cNvSpPr txBox="1"/>
          <p:nvPr/>
        </p:nvSpPr>
        <p:spPr>
          <a:xfrm>
            <a:off x="1831827" y="2122703"/>
            <a:ext cx="1400387" cy="458893"/>
          </a:xfrm>
          <a:prstGeom prst="rect">
            <a:avLst/>
          </a:prstGeom>
          <a:noFill/>
        </p:spPr>
        <p:txBody>
          <a:bodyPr wrap="none" lIns="91400" tIns="45700" rIns="91400" bIns="45700" rtlCol="0">
            <a:noAutofit/>
          </a:bodyPr>
          <a:lstStyle/>
          <a:p>
            <a:pPr lvl="0" algn="l">
              <a:buClrTx/>
              <a:buSzTx/>
              <a:buFontTx/>
            </a:pPr>
            <a:r>
              <a:rPr lang="zh-CN" altLang="en-US" sz="2400" dirty="0">
                <a:solidFill>
                  <a:schemeClr val="tx2"/>
                </a:solidFill>
                <a:latin typeface="微软雅黑" panose="020B0503020204020204" pitchFamily="34" charset="-122"/>
                <a:ea typeface="微软雅黑" panose="020B0503020204020204" pitchFamily="34" charset="-122"/>
                <a:sym typeface="+mn-ea"/>
              </a:rPr>
              <a:t>评价主体多元</a:t>
            </a:r>
          </a:p>
        </p:txBody>
      </p:sp>
      <p:sp>
        <p:nvSpPr>
          <p:cNvPr id="11" name="文本框 10"/>
          <p:cNvSpPr txBox="1"/>
          <p:nvPr/>
        </p:nvSpPr>
        <p:spPr>
          <a:xfrm>
            <a:off x="1102360" y="161290"/>
            <a:ext cx="9438005" cy="460375"/>
          </a:xfrm>
          <a:prstGeom prst="rect">
            <a:avLst/>
          </a:prstGeom>
          <a:noFill/>
        </p:spPr>
        <p:txBody>
          <a:bodyPr wrap="square" rtlCol="0" anchor="t">
            <a:spAutoFit/>
          </a:bodyPr>
          <a:lstStyle/>
          <a:p>
            <a:pPr algn="l">
              <a:buClrTx/>
              <a:buSzTx/>
              <a:buNone/>
            </a:pPr>
            <a:r>
              <a:rPr lang="zh-CN" altLang="en-US" sz="2400" b="1" dirty="0">
                <a:solidFill>
                  <a:schemeClr val="bg1"/>
                </a:solidFill>
                <a:cs typeface="+mn-ea"/>
                <a:sym typeface="+mn-ea"/>
              </a:rPr>
              <a:t>（四）创设科学的人才培养评价体系</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135"/>
                                        </p:tgtEl>
                                        <p:attrNameLst>
                                          <p:attrName>style.visibility</p:attrName>
                                        </p:attrNameLst>
                                      </p:cBhvr>
                                      <p:to>
                                        <p:strVal val="visible"/>
                                      </p:to>
                                    </p:set>
                                    <p:anim calcmode="lin" valueType="num">
                                      <p:cBhvr additive="base">
                                        <p:cTn id="29" dur="500" fill="hold"/>
                                        <p:tgtEl>
                                          <p:spTgt spid="135"/>
                                        </p:tgtEl>
                                        <p:attrNameLst>
                                          <p:attrName>ppt_x</p:attrName>
                                        </p:attrNameLst>
                                      </p:cBhvr>
                                      <p:tavLst>
                                        <p:tav tm="0">
                                          <p:val>
                                            <p:strVal val="#ppt_x"/>
                                          </p:val>
                                        </p:tav>
                                        <p:tav tm="100000">
                                          <p:val>
                                            <p:strVal val="#ppt_x"/>
                                          </p:val>
                                        </p:tav>
                                      </p:tavLst>
                                    </p:anim>
                                    <p:anim calcmode="lin" valueType="num">
                                      <p:cBhvr additive="base">
                                        <p:cTn id="30" dur="500" fill="hold"/>
                                        <p:tgtEl>
                                          <p:spTgt spid="13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 calcmode="lin" valueType="num">
                                      <p:cBhvr additive="base">
                                        <p:cTn id="33" dur="500" fill="hold"/>
                                        <p:tgtEl>
                                          <p:spTgt spid="136"/>
                                        </p:tgtEl>
                                        <p:attrNameLst>
                                          <p:attrName>ppt_x</p:attrName>
                                        </p:attrNameLst>
                                      </p:cBhvr>
                                      <p:tavLst>
                                        <p:tav tm="0">
                                          <p:val>
                                            <p:strVal val="#ppt_x"/>
                                          </p:val>
                                        </p:tav>
                                        <p:tav tm="100000">
                                          <p:val>
                                            <p:strVal val="#ppt_x"/>
                                          </p:val>
                                        </p:tav>
                                      </p:tavLst>
                                    </p:anim>
                                    <p:anim calcmode="lin" valueType="num">
                                      <p:cBhvr additive="base">
                                        <p:cTn id="34" dur="500" fill="hold"/>
                                        <p:tgtEl>
                                          <p:spTgt spid="136"/>
                                        </p:tgtEl>
                                        <p:attrNameLst>
                                          <p:attrName>ppt_y</p:attrName>
                                        </p:attrNameLst>
                                      </p:cBhvr>
                                      <p:tavLst>
                                        <p:tav tm="0">
                                          <p:val>
                                            <p:strVal val="1+#ppt_h/2"/>
                                          </p:val>
                                        </p:tav>
                                        <p:tav tm="100000">
                                          <p:val>
                                            <p:strVal val="#ppt_y"/>
                                          </p:val>
                                        </p:tav>
                                      </p:tavLst>
                                    </p:anim>
                                  </p:childTnLst>
                                </p:cTn>
                              </p:par>
                              <p:par>
                                <p:cTn id="35" presetID="2" presetClass="entr" presetSubtype="4" fill="hold" grpId="1"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ppt_x"/>
                                          </p:val>
                                        </p:tav>
                                        <p:tav tm="100000">
                                          <p:val>
                                            <p:strVal val="#ppt_x"/>
                                          </p:val>
                                        </p:tav>
                                      </p:tavLst>
                                    </p:anim>
                                    <p:anim calcmode="lin" valueType="num">
                                      <p:cBhvr additive="base">
                                        <p:cTn id="38" dur="500" fill="hold"/>
                                        <p:tgtEl>
                                          <p:spTgt spid="74"/>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ppt_x"/>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 calcmode="lin" valueType="num">
                                      <p:cBhvr additive="base">
                                        <p:cTn id="45" dur="500" fill="hold"/>
                                        <p:tgtEl>
                                          <p:spTgt spid="132"/>
                                        </p:tgtEl>
                                        <p:attrNameLst>
                                          <p:attrName>ppt_x</p:attrName>
                                        </p:attrNameLst>
                                      </p:cBhvr>
                                      <p:tavLst>
                                        <p:tav tm="0">
                                          <p:val>
                                            <p:strVal val="#ppt_x"/>
                                          </p:val>
                                        </p:tav>
                                        <p:tav tm="100000">
                                          <p:val>
                                            <p:strVal val="#ppt_x"/>
                                          </p:val>
                                        </p:tav>
                                      </p:tavLst>
                                    </p:anim>
                                    <p:anim calcmode="lin" valueType="num">
                                      <p:cBhvr additive="base">
                                        <p:cTn id="4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500" fill="hold"/>
                                        <p:tgtEl>
                                          <p:spTgt spid="125"/>
                                        </p:tgtEl>
                                        <p:attrNameLst>
                                          <p:attrName>ppt_x</p:attrName>
                                        </p:attrNameLst>
                                      </p:cBhvr>
                                      <p:tavLst>
                                        <p:tav tm="0">
                                          <p:val>
                                            <p:strVal val="#ppt_x"/>
                                          </p:val>
                                        </p:tav>
                                        <p:tav tm="100000">
                                          <p:val>
                                            <p:strVal val="#ppt_x"/>
                                          </p:val>
                                        </p:tav>
                                      </p:tavLst>
                                    </p:anim>
                                    <p:anim calcmode="lin" valueType="num">
                                      <p:cBhvr additive="base">
                                        <p:cTn id="52" dur="500" fill="hold"/>
                                        <p:tgtEl>
                                          <p:spTgt spid="125"/>
                                        </p:tgtEl>
                                        <p:attrNameLst>
                                          <p:attrName>ppt_y</p:attrName>
                                        </p:attrNameLst>
                                      </p:cBhvr>
                                      <p:tavLst>
                                        <p:tav tm="0">
                                          <p:val>
                                            <p:strVal val="1+#ppt_h/2"/>
                                          </p:val>
                                        </p:tav>
                                        <p:tav tm="100000">
                                          <p:val>
                                            <p:strVal val="#ppt_y"/>
                                          </p:val>
                                        </p:tav>
                                      </p:tavLst>
                                    </p:anim>
                                  </p:childTnLst>
                                </p:cTn>
                              </p:par>
                              <p:par>
                                <p:cTn id="53" presetID="2" presetClass="entr" presetSubtype="4" fill="hold" grpId="1"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500" fill="hold"/>
                                        <p:tgtEl>
                                          <p:spTgt spid="128"/>
                                        </p:tgtEl>
                                        <p:attrNameLst>
                                          <p:attrName>ppt_x</p:attrName>
                                        </p:attrNameLst>
                                      </p:cBhvr>
                                      <p:tavLst>
                                        <p:tav tm="0">
                                          <p:val>
                                            <p:strVal val="#ppt_x"/>
                                          </p:val>
                                        </p:tav>
                                        <p:tav tm="100000">
                                          <p:val>
                                            <p:strVal val="#ppt_x"/>
                                          </p:val>
                                        </p:tav>
                                      </p:tavLst>
                                    </p:anim>
                                    <p:anim calcmode="lin" valueType="num">
                                      <p:cBhvr additive="base">
                                        <p:cTn id="56" dur="5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500" fill="hold"/>
                                        <p:tgtEl>
                                          <p:spTgt spid="129"/>
                                        </p:tgtEl>
                                        <p:attrNameLst>
                                          <p:attrName>ppt_x</p:attrName>
                                        </p:attrNameLst>
                                      </p:cBhvr>
                                      <p:tavLst>
                                        <p:tav tm="0">
                                          <p:val>
                                            <p:strVal val="#ppt_x"/>
                                          </p:val>
                                        </p:tav>
                                        <p:tav tm="100000">
                                          <p:val>
                                            <p:strVal val="#ppt_x"/>
                                          </p:val>
                                        </p:tav>
                                      </p:tavLst>
                                    </p:anim>
                                    <p:anim calcmode="lin" valueType="num">
                                      <p:cBhvr additive="base">
                                        <p:cTn id="60" dur="5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1" nodeType="with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fill="hold"/>
                                        <p:tgtEl>
                                          <p:spTgt spid="75"/>
                                        </p:tgtEl>
                                        <p:attrNameLst>
                                          <p:attrName>ppt_x</p:attrName>
                                        </p:attrNameLst>
                                      </p:cBhvr>
                                      <p:tavLst>
                                        <p:tav tm="0">
                                          <p:val>
                                            <p:strVal val="#ppt_x"/>
                                          </p:val>
                                        </p:tav>
                                        <p:tav tm="100000">
                                          <p:val>
                                            <p:strVal val="#ppt_x"/>
                                          </p:val>
                                        </p:tav>
                                      </p:tavLst>
                                    </p:anim>
                                    <p:anim calcmode="lin" valueType="num">
                                      <p:cBhvr additive="base">
                                        <p:cTn id="64" dur="500" fill="hold"/>
                                        <p:tgtEl>
                                          <p:spTgt spid="75"/>
                                        </p:tgtEl>
                                        <p:attrNameLst>
                                          <p:attrName>ppt_y</p:attrName>
                                        </p:attrNameLst>
                                      </p:cBhvr>
                                      <p:tavLst>
                                        <p:tav tm="0">
                                          <p:val>
                                            <p:strVal val="1+#ppt_h/2"/>
                                          </p:val>
                                        </p:tav>
                                        <p:tav tm="100000">
                                          <p:val>
                                            <p:strVal val="#ppt_y"/>
                                          </p:val>
                                        </p:tav>
                                      </p:tavLst>
                                    </p:anim>
                                  </p:childTnLst>
                                </p:cTn>
                              </p:par>
                              <p:par>
                                <p:cTn id="65" presetID="2" presetClass="entr" presetSubtype="4" fill="hold" grpId="1"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4" grpId="1" bldLvl="0" animBg="1"/>
      <p:bldP spid="71" grpId="0" bldLvl="0" animBg="1"/>
      <p:bldP spid="71" grpId="1" bldLvl="0" animBg="1"/>
      <p:bldP spid="72" grpId="1" animBg="1"/>
      <p:bldP spid="72" grpId="2" bldLvl="0" animBg="1"/>
      <p:bldP spid="74" grpId="0"/>
      <p:bldP spid="74" grpId="1"/>
      <p:bldP spid="75" grpId="0"/>
      <p:bldP spid="75" grpId="1"/>
      <p:bldP spid="128" grpId="0"/>
      <p:bldP spid="128" grpId="1"/>
      <p:bldP spid="135" grpId="0"/>
      <p:bldP spid="135" grpId="1"/>
      <p:bldP spid="37" grpId="1"/>
      <p:bldP spid="37" grpId="2"/>
      <p:bldP spid="39" grpId="1"/>
      <p:bldP spid="39"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4852471" y="1531057"/>
            <a:ext cx="2503786" cy="4645342"/>
            <a:chOff x="4852471" y="1531057"/>
            <a:chExt cx="2503786" cy="4645342"/>
          </a:xfrm>
        </p:grpSpPr>
        <p:sp>
          <p:nvSpPr>
            <p:cNvPr id="9" name="五边形 8"/>
            <p:cNvSpPr/>
            <p:nvPr/>
          </p:nvSpPr>
          <p:spPr>
            <a:xfrm rot="5400000">
              <a:off x="4941399" y="4812210"/>
              <a:ext cx="1292655" cy="341481"/>
            </a:xfrm>
            <a:prstGeom prst="homePlate">
              <a:avLst/>
            </a:prstGeom>
            <a:solidFill>
              <a:srgbClr val="6DA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rot="5400000">
              <a:off x="5299360" y="4812210"/>
              <a:ext cx="1292655" cy="341481"/>
            </a:xfrm>
            <a:prstGeom prst="homePlate">
              <a:avLst/>
            </a:pr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边形 34"/>
            <p:cNvSpPr/>
            <p:nvPr/>
          </p:nvSpPr>
          <p:spPr>
            <a:xfrm rot="5400000">
              <a:off x="5628775" y="4812210"/>
              <a:ext cx="1292655" cy="341481"/>
            </a:xfrm>
            <a:prstGeom prst="homePlate">
              <a:avLst/>
            </a:pr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边形 42"/>
            <p:cNvSpPr/>
            <p:nvPr/>
          </p:nvSpPr>
          <p:spPr>
            <a:xfrm rot="5400000">
              <a:off x="5967689" y="4812210"/>
              <a:ext cx="1292655" cy="341481"/>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边形 46"/>
            <p:cNvSpPr/>
            <p:nvPr/>
          </p:nvSpPr>
          <p:spPr>
            <a:xfrm rot="16200000" flipV="1">
              <a:off x="4957770" y="3528941"/>
              <a:ext cx="702383" cy="912981"/>
            </a:xfrm>
            <a:custGeom>
              <a:avLst/>
              <a:gdLst>
                <a:gd name="connsiteX0" fmla="*/ 0 w 702383"/>
                <a:gd name="connsiteY0" fmla="*/ 0 h 341481"/>
                <a:gd name="connsiteX1" fmla="*/ 702383 w 702383"/>
                <a:gd name="connsiteY1" fmla="*/ 0 h 341481"/>
                <a:gd name="connsiteX2" fmla="*/ 702383 w 702383"/>
                <a:gd name="connsiteY2" fmla="*/ 341481 h 341481"/>
                <a:gd name="connsiteX3" fmla="*/ 0 w 702383"/>
                <a:gd name="connsiteY3" fmla="*/ 341481 h 341481"/>
                <a:gd name="connsiteX4" fmla="*/ 0 w 702383"/>
                <a:gd name="connsiteY4" fmla="*/ 0 h 341481"/>
                <a:gd name="connsiteX0-1" fmla="*/ 0 w 702383"/>
                <a:gd name="connsiteY0-2" fmla="*/ 0 h 912981"/>
                <a:gd name="connsiteX1-3" fmla="*/ 702383 w 702383"/>
                <a:gd name="connsiteY1-4" fmla="*/ 0 h 912981"/>
                <a:gd name="connsiteX2-5" fmla="*/ 702383 w 702383"/>
                <a:gd name="connsiteY2-6" fmla="*/ 912981 h 912981"/>
                <a:gd name="connsiteX3-7" fmla="*/ 0 w 702383"/>
                <a:gd name="connsiteY3-8" fmla="*/ 341481 h 912981"/>
                <a:gd name="connsiteX4-9" fmla="*/ 0 w 702383"/>
                <a:gd name="connsiteY4-10" fmla="*/ 0 h 912981"/>
                <a:gd name="connsiteX0-11" fmla="*/ 0 w 702383"/>
                <a:gd name="connsiteY0-12" fmla="*/ 0 h 912981"/>
                <a:gd name="connsiteX1-13" fmla="*/ 702383 w 702383"/>
                <a:gd name="connsiteY1-14" fmla="*/ 350043 h 912981"/>
                <a:gd name="connsiteX2-15" fmla="*/ 702383 w 702383"/>
                <a:gd name="connsiteY2-16" fmla="*/ 912981 h 912981"/>
                <a:gd name="connsiteX3-17" fmla="*/ 0 w 702383"/>
                <a:gd name="connsiteY3-18" fmla="*/ 341481 h 912981"/>
                <a:gd name="connsiteX4-19" fmla="*/ 0 w 702383"/>
                <a:gd name="connsiteY4-20" fmla="*/ 0 h 9129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83" h="912981">
                  <a:moveTo>
                    <a:pt x="0" y="0"/>
                  </a:moveTo>
                  <a:lnTo>
                    <a:pt x="702383" y="350043"/>
                  </a:lnTo>
                  <a:lnTo>
                    <a:pt x="702383" y="912981"/>
                  </a:lnTo>
                  <a:lnTo>
                    <a:pt x="0" y="341481"/>
                  </a:lnTo>
                  <a:lnTo>
                    <a:pt x="0" y="0"/>
                  </a:lnTo>
                  <a:close/>
                </a:path>
              </a:pathLst>
            </a:custGeom>
            <a:solidFill>
              <a:srgbClr val="6DA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6200000" flipV="1">
              <a:off x="5450698" y="3682957"/>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边形 46"/>
            <p:cNvSpPr/>
            <p:nvPr/>
          </p:nvSpPr>
          <p:spPr>
            <a:xfrm rot="5400000" flipH="1" flipV="1">
              <a:off x="6548575" y="3528941"/>
              <a:ext cx="702383" cy="912981"/>
            </a:xfrm>
            <a:custGeom>
              <a:avLst/>
              <a:gdLst>
                <a:gd name="connsiteX0" fmla="*/ 0 w 702383"/>
                <a:gd name="connsiteY0" fmla="*/ 0 h 341481"/>
                <a:gd name="connsiteX1" fmla="*/ 702383 w 702383"/>
                <a:gd name="connsiteY1" fmla="*/ 0 h 341481"/>
                <a:gd name="connsiteX2" fmla="*/ 702383 w 702383"/>
                <a:gd name="connsiteY2" fmla="*/ 341481 h 341481"/>
                <a:gd name="connsiteX3" fmla="*/ 0 w 702383"/>
                <a:gd name="connsiteY3" fmla="*/ 341481 h 341481"/>
                <a:gd name="connsiteX4" fmla="*/ 0 w 702383"/>
                <a:gd name="connsiteY4" fmla="*/ 0 h 341481"/>
                <a:gd name="connsiteX0-1" fmla="*/ 0 w 702383"/>
                <a:gd name="connsiteY0-2" fmla="*/ 0 h 912981"/>
                <a:gd name="connsiteX1-3" fmla="*/ 702383 w 702383"/>
                <a:gd name="connsiteY1-4" fmla="*/ 0 h 912981"/>
                <a:gd name="connsiteX2-5" fmla="*/ 702383 w 702383"/>
                <a:gd name="connsiteY2-6" fmla="*/ 912981 h 912981"/>
                <a:gd name="connsiteX3-7" fmla="*/ 0 w 702383"/>
                <a:gd name="connsiteY3-8" fmla="*/ 341481 h 912981"/>
                <a:gd name="connsiteX4-9" fmla="*/ 0 w 702383"/>
                <a:gd name="connsiteY4-10" fmla="*/ 0 h 912981"/>
                <a:gd name="connsiteX0-11" fmla="*/ 0 w 702383"/>
                <a:gd name="connsiteY0-12" fmla="*/ 0 h 912981"/>
                <a:gd name="connsiteX1-13" fmla="*/ 702383 w 702383"/>
                <a:gd name="connsiteY1-14" fmla="*/ 350043 h 912981"/>
                <a:gd name="connsiteX2-15" fmla="*/ 702383 w 702383"/>
                <a:gd name="connsiteY2-16" fmla="*/ 912981 h 912981"/>
                <a:gd name="connsiteX3-17" fmla="*/ 0 w 702383"/>
                <a:gd name="connsiteY3-18" fmla="*/ 341481 h 912981"/>
                <a:gd name="connsiteX4-19" fmla="*/ 0 w 702383"/>
                <a:gd name="connsiteY4-20" fmla="*/ 0 h 9129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83" h="912981">
                  <a:moveTo>
                    <a:pt x="0" y="0"/>
                  </a:moveTo>
                  <a:lnTo>
                    <a:pt x="702383" y="350043"/>
                  </a:lnTo>
                  <a:lnTo>
                    <a:pt x="702383" y="912981"/>
                  </a:lnTo>
                  <a:lnTo>
                    <a:pt x="0" y="341481"/>
                  </a:lnTo>
                  <a:lnTo>
                    <a:pt x="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a:off x="4852472" y="1531057"/>
              <a:ext cx="564652" cy="2103182"/>
            </a:xfrm>
            <a:prstGeom prst="round2SameRect">
              <a:avLst/>
            </a:prstGeom>
            <a:solidFill>
              <a:srgbClr val="6DA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同侧圆角矩形 54"/>
            <p:cNvSpPr/>
            <p:nvPr/>
          </p:nvSpPr>
          <p:spPr>
            <a:xfrm>
              <a:off x="5498850" y="1531057"/>
              <a:ext cx="564652" cy="2103182"/>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同侧圆角矩形 55"/>
            <p:cNvSpPr/>
            <p:nvPr/>
          </p:nvSpPr>
          <p:spPr>
            <a:xfrm>
              <a:off x="6145228" y="1531057"/>
              <a:ext cx="564652" cy="2103182"/>
            </a:xfrm>
            <a:prstGeom prst="round2SameRect">
              <a:avLst/>
            </a:pr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同侧圆角矩形 56"/>
            <p:cNvSpPr/>
            <p:nvPr/>
          </p:nvSpPr>
          <p:spPr>
            <a:xfrm>
              <a:off x="6791605" y="1531057"/>
              <a:ext cx="564652" cy="2103182"/>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5400000" flipH="1" flipV="1">
              <a:off x="6055644" y="3682957"/>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5417124" y="5455440"/>
              <a:ext cx="1367633" cy="720959"/>
            </a:xfrm>
            <a:prstGeom prst="triangl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flipV="1">
              <a:off x="5915297" y="5980672"/>
              <a:ext cx="371286" cy="195727"/>
            </a:xfrm>
            <a:custGeom>
              <a:avLst/>
              <a:gdLst>
                <a:gd name="connsiteX0" fmla="*/ 0 w 371286"/>
                <a:gd name="connsiteY0" fmla="*/ 195727 h 195727"/>
                <a:gd name="connsiteX1" fmla="*/ 371286 w 371286"/>
                <a:gd name="connsiteY1" fmla="*/ 195727 h 195727"/>
                <a:gd name="connsiteX2" fmla="*/ 185643 w 371286"/>
                <a:gd name="connsiteY2" fmla="*/ 0 h 195727"/>
              </a:gdLst>
              <a:ahLst/>
              <a:cxnLst>
                <a:cxn ang="0">
                  <a:pos x="connsiteX0" y="connsiteY0"/>
                </a:cxn>
                <a:cxn ang="0">
                  <a:pos x="connsiteX1" y="connsiteY1"/>
                </a:cxn>
                <a:cxn ang="0">
                  <a:pos x="connsiteX2" y="connsiteY2"/>
                </a:cxn>
              </a:cxnLst>
              <a:rect l="l" t="t" r="r" b="b"/>
              <a:pathLst>
                <a:path w="371286" h="195727">
                  <a:moveTo>
                    <a:pt x="0" y="195727"/>
                  </a:moveTo>
                  <a:lnTo>
                    <a:pt x="371286" y="195727"/>
                  </a:lnTo>
                  <a:lnTo>
                    <a:pt x="185643" y="0"/>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6293534" y="1724793"/>
              <a:ext cx="268040" cy="166030"/>
              <a:chOff x="10655670" y="657377"/>
              <a:chExt cx="526153" cy="325910"/>
            </a:xfrm>
          </p:grpSpPr>
          <p:sp>
            <p:nvSpPr>
              <p:cNvPr id="68" name="Freeform 89"/>
              <p:cNvSpPr>
                <a:spLocks noEditPoints="1"/>
              </p:cNvSpPr>
              <p:nvPr/>
            </p:nvSpPr>
            <p:spPr bwMode="auto">
              <a:xfrm>
                <a:off x="10697100" y="657377"/>
                <a:ext cx="444675" cy="280339"/>
              </a:xfrm>
              <a:custGeom>
                <a:avLst/>
                <a:gdLst>
                  <a:gd name="T0" fmla="*/ 4 w 162"/>
                  <a:gd name="T1" fmla="*/ 102 h 102"/>
                  <a:gd name="T2" fmla="*/ 158 w 162"/>
                  <a:gd name="T3" fmla="*/ 102 h 102"/>
                  <a:gd name="T4" fmla="*/ 162 w 162"/>
                  <a:gd name="T5" fmla="*/ 98 h 102"/>
                  <a:gd name="T6" fmla="*/ 162 w 162"/>
                  <a:gd name="T7" fmla="*/ 4 h 102"/>
                  <a:gd name="T8" fmla="*/ 158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3 w 162"/>
                  <a:gd name="T21" fmla="*/ 5 h 102"/>
                  <a:gd name="T22" fmla="*/ 81 w 162"/>
                  <a:gd name="T23" fmla="*/ 8 h 102"/>
                  <a:gd name="T24" fmla="*/ 78 w 162"/>
                  <a:gd name="T25" fmla="*/ 5 h 102"/>
                  <a:gd name="T26" fmla="*/ 81 w 162"/>
                  <a:gd name="T27" fmla="*/ 3 h 102"/>
                  <a:gd name="T28" fmla="*/ 10 w 162"/>
                  <a:gd name="T29" fmla="*/ 10 h 102"/>
                  <a:gd name="T30" fmla="*/ 152 w 162"/>
                  <a:gd name="T31" fmla="*/ 10 h 102"/>
                  <a:gd name="T32" fmla="*/ 152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8" y="102"/>
                      <a:pt x="158" y="102"/>
                      <a:pt x="158" y="102"/>
                    </a:cubicBezTo>
                    <a:cubicBezTo>
                      <a:pt x="160" y="102"/>
                      <a:pt x="162" y="100"/>
                      <a:pt x="162" y="98"/>
                    </a:cubicBezTo>
                    <a:cubicBezTo>
                      <a:pt x="162" y="4"/>
                      <a:pt x="162" y="4"/>
                      <a:pt x="162" y="4"/>
                    </a:cubicBezTo>
                    <a:cubicBezTo>
                      <a:pt x="162" y="2"/>
                      <a:pt x="160" y="0"/>
                      <a:pt x="158" y="0"/>
                    </a:cubicBezTo>
                    <a:cubicBezTo>
                      <a:pt x="4" y="0"/>
                      <a:pt x="4" y="0"/>
                      <a:pt x="4" y="0"/>
                    </a:cubicBezTo>
                    <a:cubicBezTo>
                      <a:pt x="2" y="0"/>
                      <a:pt x="0" y="2"/>
                      <a:pt x="0" y="4"/>
                    </a:cubicBezTo>
                    <a:cubicBezTo>
                      <a:pt x="0" y="98"/>
                      <a:pt x="0" y="98"/>
                      <a:pt x="0" y="98"/>
                    </a:cubicBezTo>
                    <a:cubicBezTo>
                      <a:pt x="0" y="100"/>
                      <a:pt x="2" y="102"/>
                      <a:pt x="4" y="102"/>
                    </a:cubicBezTo>
                    <a:close/>
                    <a:moveTo>
                      <a:pt x="81" y="3"/>
                    </a:moveTo>
                    <a:cubicBezTo>
                      <a:pt x="82" y="3"/>
                      <a:pt x="83" y="4"/>
                      <a:pt x="83" y="5"/>
                    </a:cubicBezTo>
                    <a:cubicBezTo>
                      <a:pt x="83" y="7"/>
                      <a:pt x="82" y="8"/>
                      <a:pt x="81" y="8"/>
                    </a:cubicBezTo>
                    <a:cubicBezTo>
                      <a:pt x="79" y="8"/>
                      <a:pt x="78" y="7"/>
                      <a:pt x="78" y="5"/>
                    </a:cubicBezTo>
                    <a:cubicBezTo>
                      <a:pt x="78" y="4"/>
                      <a:pt x="79" y="3"/>
                      <a:pt x="81" y="3"/>
                    </a:cubicBezTo>
                    <a:close/>
                    <a:moveTo>
                      <a:pt x="10" y="10"/>
                    </a:moveTo>
                    <a:cubicBezTo>
                      <a:pt x="152" y="10"/>
                      <a:pt x="152" y="10"/>
                      <a:pt x="152" y="10"/>
                    </a:cubicBezTo>
                    <a:cubicBezTo>
                      <a:pt x="152" y="92"/>
                      <a:pt x="152" y="92"/>
                      <a:pt x="152" y="92"/>
                    </a:cubicBezTo>
                    <a:cubicBezTo>
                      <a:pt x="10" y="92"/>
                      <a:pt x="10" y="92"/>
                      <a:pt x="10" y="92"/>
                    </a:cubicBezTo>
                    <a:lnTo>
                      <a:pt x="10" y="10"/>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69" name="Freeform 90"/>
              <p:cNvSpPr/>
              <p:nvPr/>
            </p:nvSpPr>
            <p:spPr bwMode="auto">
              <a:xfrm>
                <a:off x="10655670" y="947382"/>
                <a:ext cx="526153" cy="35905"/>
              </a:xfrm>
              <a:custGeom>
                <a:avLst/>
                <a:gdLst>
                  <a:gd name="T0" fmla="*/ 192 w 192"/>
                  <a:gd name="T1" fmla="*/ 0 h 13"/>
                  <a:gd name="T2" fmla="*/ 125 w 192"/>
                  <a:gd name="T3" fmla="*/ 0 h 13"/>
                  <a:gd name="T4" fmla="*/ 123 w 192"/>
                  <a:gd name="T5" fmla="*/ 3 h 13"/>
                  <a:gd name="T6" fmla="*/ 69 w 192"/>
                  <a:gd name="T7" fmla="*/ 3 h 13"/>
                  <a:gd name="T8" fmla="*/ 66 w 192"/>
                  <a:gd name="T9" fmla="*/ 0 h 13"/>
                  <a:gd name="T10" fmla="*/ 0 w 192"/>
                  <a:gd name="T11" fmla="*/ 0 h 13"/>
                  <a:gd name="T12" fmla="*/ 0 w 192"/>
                  <a:gd name="T13" fmla="*/ 1 h 13"/>
                  <a:gd name="T14" fmla="*/ 0 w 192"/>
                  <a:gd name="T15" fmla="*/ 4 h 13"/>
                  <a:gd name="T16" fmla="*/ 9 w 192"/>
                  <a:gd name="T17" fmla="*/ 13 h 13"/>
                  <a:gd name="T18" fmla="*/ 183 w 192"/>
                  <a:gd name="T19" fmla="*/ 13 h 13"/>
                  <a:gd name="T20" fmla="*/ 192 w 192"/>
                  <a:gd name="T21" fmla="*/ 4 h 13"/>
                  <a:gd name="T22" fmla="*/ 192 w 192"/>
                  <a:gd name="T23" fmla="*/ 1 h 13"/>
                  <a:gd name="T24" fmla="*/ 192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2" y="0"/>
                    </a:moveTo>
                    <a:cubicBezTo>
                      <a:pt x="125" y="0"/>
                      <a:pt x="125" y="0"/>
                      <a:pt x="125" y="0"/>
                    </a:cubicBezTo>
                    <a:cubicBezTo>
                      <a:pt x="125" y="2"/>
                      <a:pt x="124" y="3"/>
                      <a:pt x="123" y="3"/>
                    </a:cubicBezTo>
                    <a:cubicBezTo>
                      <a:pt x="69" y="3"/>
                      <a:pt x="69" y="3"/>
                      <a:pt x="69" y="3"/>
                    </a:cubicBezTo>
                    <a:cubicBezTo>
                      <a:pt x="68" y="3"/>
                      <a:pt x="66" y="2"/>
                      <a:pt x="66" y="0"/>
                    </a:cubicBezTo>
                    <a:cubicBezTo>
                      <a:pt x="0" y="0"/>
                      <a:pt x="0" y="0"/>
                      <a:pt x="0" y="0"/>
                    </a:cubicBezTo>
                    <a:cubicBezTo>
                      <a:pt x="0" y="1"/>
                      <a:pt x="0" y="1"/>
                      <a:pt x="0" y="1"/>
                    </a:cubicBezTo>
                    <a:cubicBezTo>
                      <a:pt x="0" y="4"/>
                      <a:pt x="0" y="4"/>
                      <a:pt x="0" y="4"/>
                    </a:cubicBezTo>
                    <a:cubicBezTo>
                      <a:pt x="0" y="9"/>
                      <a:pt x="4" y="13"/>
                      <a:pt x="9" y="13"/>
                    </a:cubicBezTo>
                    <a:cubicBezTo>
                      <a:pt x="183" y="13"/>
                      <a:pt x="183" y="13"/>
                      <a:pt x="183" y="13"/>
                    </a:cubicBezTo>
                    <a:cubicBezTo>
                      <a:pt x="188" y="13"/>
                      <a:pt x="192" y="9"/>
                      <a:pt x="192" y="4"/>
                    </a:cubicBezTo>
                    <a:cubicBezTo>
                      <a:pt x="192" y="1"/>
                      <a:pt x="192" y="1"/>
                      <a:pt x="192" y="1"/>
                    </a:cubicBezTo>
                    <a:cubicBezTo>
                      <a:pt x="192" y="1"/>
                      <a:pt x="192" y="1"/>
                      <a:pt x="1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70" name="Freeform 91"/>
              <p:cNvSpPr>
                <a:spLocks noEditPoints="1"/>
              </p:cNvSpPr>
              <p:nvPr/>
            </p:nvSpPr>
            <p:spPr bwMode="auto">
              <a:xfrm>
                <a:off x="10741291" y="701568"/>
                <a:ext cx="356292" cy="191956"/>
              </a:xfrm>
              <a:custGeom>
                <a:avLst/>
                <a:gdLst>
                  <a:gd name="T0" fmla="*/ 0 w 130"/>
                  <a:gd name="T1" fmla="*/ 70 h 70"/>
                  <a:gd name="T2" fmla="*/ 130 w 130"/>
                  <a:gd name="T3" fmla="*/ 0 h 70"/>
                  <a:gd name="T4" fmla="*/ 40 w 130"/>
                  <a:gd name="T5" fmla="*/ 47 h 70"/>
                  <a:gd name="T6" fmla="*/ 34 w 130"/>
                  <a:gd name="T7" fmla="*/ 36 h 70"/>
                  <a:gd name="T8" fmla="*/ 31 w 130"/>
                  <a:gd name="T9" fmla="*/ 31 h 70"/>
                  <a:gd name="T10" fmla="*/ 27 w 130"/>
                  <a:gd name="T11" fmla="*/ 34 h 70"/>
                  <a:gd name="T12" fmla="*/ 22 w 130"/>
                  <a:gd name="T13" fmla="*/ 47 h 70"/>
                  <a:gd name="T14" fmla="*/ 27 w 130"/>
                  <a:gd name="T15" fmla="*/ 19 h 70"/>
                  <a:gd name="T16" fmla="*/ 28 w 130"/>
                  <a:gd name="T17" fmla="*/ 29 h 70"/>
                  <a:gd name="T18" fmla="*/ 33 w 130"/>
                  <a:gd name="T19" fmla="*/ 26 h 70"/>
                  <a:gd name="T20" fmla="*/ 38 w 130"/>
                  <a:gd name="T21" fmla="*/ 28 h 70"/>
                  <a:gd name="T22" fmla="*/ 40 w 130"/>
                  <a:gd name="T23" fmla="*/ 35 h 70"/>
                  <a:gd name="T24" fmla="*/ 56 w 130"/>
                  <a:gd name="T25" fmla="*/ 47 h 70"/>
                  <a:gd name="T26" fmla="*/ 49 w 130"/>
                  <a:gd name="T27" fmla="*/ 46 h 70"/>
                  <a:gd name="T28" fmla="*/ 48 w 130"/>
                  <a:gd name="T29" fmla="*/ 31 h 70"/>
                  <a:gd name="T30" fmla="*/ 45 w 130"/>
                  <a:gd name="T31" fmla="*/ 27 h 70"/>
                  <a:gd name="T32" fmla="*/ 48 w 130"/>
                  <a:gd name="T33" fmla="*/ 23 h 70"/>
                  <a:gd name="T34" fmla="*/ 53 w 130"/>
                  <a:gd name="T35" fmla="*/ 27 h 70"/>
                  <a:gd name="T36" fmla="*/ 58 w 130"/>
                  <a:gd name="T37" fmla="*/ 31 h 70"/>
                  <a:gd name="T38" fmla="*/ 53 w 130"/>
                  <a:gd name="T39" fmla="*/ 39 h 70"/>
                  <a:gd name="T40" fmla="*/ 55 w 130"/>
                  <a:gd name="T41" fmla="*/ 43 h 70"/>
                  <a:gd name="T42" fmla="*/ 58 w 130"/>
                  <a:gd name="T43" fmla="*/ 42 h 70"/>
                  <a:gd name="T44" fmla="*/ 56 w 130"/>
                  <a:gd name="T45" fmla="*/ 47 h 70"/>
                  <a:gd name="T46" fmla="*/ 87 w 130"/>
                  <a:gd name="T47" fmla="*/ 47 h 70"/>
                  <a:gd name="T48" fmla="*/ 86 w 130"/>
                  <a:gd name="T49" fmla="*/ 32 h 70"/>
                  <a:gd name="T50" fmla="*/ 82 w 130"/>
                  <a:gd name="T51" fmla="*/ 32 h 70"/>
                  <a:gd name="T52" fmla="*/ 81 w 130"/>
                  <a:gd name="T53" fmla="*/ 47 h 70"/>
                  <a:gd name="T54" fmla="*/ 75 w 130"/>
                  <a:gd name="T55" fmla="*/ 36 h 70"/>
                  <a:gd name="T56" fmla="*/ 73 w 130"/>
                  <a:gd name="T57" fmla="*/ 31 h 70"/>
                  <a:gd name="T58" fmla="*/ 69 w 130"/>
                  <a:gd name="T59" fmla="*/ 34 h 70"/>
                  <a:gd name="T60" fmla="*/ 64 w 130"/>
                  <a:gd name="T61" fmla="*/ 47 h 70"/>
                  <a:gd name="T62" fmla="*/ 68 w 130"/>
                  <a:gd name="T63" fmla="*/ 27 h 70"/>
                  <a:gd name="T64" fmla="*/ 69 w 130"/>
                  <a:gd name="T65" fmla="*/ 30 h 70"/>
                  <a:gd name="T66" fmla="*/ 75 w 130"/>
                  <a:gd name="T67" fmla="*/ 26 h 70"/>
                  <a:gd name="T68" fmla="*/ 80 w 130"/>
                  <a:gd name="T69" fmla="*/ 30 h 70"/>
                  <a:gd name="T70" fmla="*/ 86 w 130"/>
                  <a:gd name="T71" fmla="*/ 26 h 70"/>
                  <a:gd name="T72" fmla="*/ 90 w 130"/>
                  <a:gd name="T73" fmla="*/ 28 h 70"/>
                  <a:gd name="T74" fmla="*/ 92 w 130"/>
                  <a:gd name="T75" fmla="*/ 35 h 70"/>
                  <a:gd name="T76" fmla="*/ 107 w 130"/>
                  <a:gd name="T77" fmla="*/ 47 h 70"/>
                  <a:gd name="T78" fmla="*/ 101 w 130"/>
                  <a:gd name="T79" fmla="*/ 46 h 70"/>
                  <a:gd name="T80" fmla="*/ 99 w 130"/>
                  <a:gd name="T81" fmla="*/ 19 h 70"/>
                  <a:gd name="T82" fmla="*/ 105 w 130"/>
                  <a:gd name="T83" fmla="*/ 40 h 70"/>
                  <a:gd name="T84" fmla="*/ 106 w 130"/>
                  <a:gd name="T85" fmla="*/ 43 h 70"/>
                  <a:gd name="T86" fmla="*/ 108 w 130"/>
                  <a:gd name="T87" fmla="*/ 42 h 70"/>
                  <a:gd name="T88" fmla="*/ 107 w 130"/>
                  <a:gd name="T89"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70">
                    <a:moveTo>
                      <a:pt x="0" y="0"/>
                    </a:moveTo>
                    <a:cubicBezTo>
                      <a:pt x="0" y="70"/>
                      <a:pt x="0" y="70"/>
                      <a:pt x="0" y="70"/>
                    </a:cubicBezTo>
                    <a:cubicBezTo>
                      <a:pt x="130" y="70"/>
                      <a:pt x="130" y="70"/>
                      <a:pt x="130" y="70"/>
                    </a:cubicBezTo>
                    <a:cubicBezTo>
                      <a:pt x="130" y="0"/>
                      <a:pt x="130" y="0"/>
                      <a:pt x="130" y="0"/>
                    </a:cubicBezTo>
                    <a:lnTo>
                      <a:pt x="0" y="0"/>
                    </a:lnTo>
                    <a:close/>
                    <a:moveTo>
                      <a:pt x="40" y="47"/>
                    </a:moveTo>
                    <a:cubicBezTo>
                      <a:pt x="34" y="47"/>
                      <a:pt x="34" y="47"/>
                      <a:pt x="34" y="47"/>
                    </a:cubicBezTo>
                    <a:cubicBezTo>
                      <a:pt x="34" y="36"/>
                      <a:pt x="34" y="36"/>
                      <a:pt x="34" y="36"/>
                    </a:cubicBezTo>
                    <a:cubicBezTo>
                      <a:pt x="34" y="34"/>
                      <a:pt x="34" y="33"/>
                      <a:pt x="34" y="32"/>
                    </a:cubicBezTo>
                    <a:cubicBezTo>
                      <a:pt x="33" y="31"/>
                      <a:pt x="32" y="31"/>
                      <a:pt x="31" y="31"/>
                    </a:cubicBezTo>
                    <a:cubicBezTo>
                      <a:pt x="30" y="31"/>
                      <a:pt x="30" y="31"/>
                      <a:pt x="29" y="32"/>
                    </a:cubicBezTo>
                    <a:cubicBezTo>
                      <a:pt x="28" y="32"/>
                      <a:pt x="28" y="33"/>
                      <a:pt x="27" y="34"/>
                    </a:cubicBezTo>
                    <a:cubicBezTo>
                      <a:pt x="27" y="47"/>
                      <a:pt x="27" y="47"/>
                      <a:pt x="27" y="47"/>
                    </a:cubicBezTo>
                    <a:cubicBezTo>
                      <a:pt x="22" y="47"/>
                      <a:pt x="22" y="47"/>
                      <a:pt x="22" y="47"/>
                    </a:cubicBezTo>
                    <a:cubicBezTo>
                      <a:pt x="22" y="19"/>
                      <a:pt x="22" y="19"/>
                      <a:pt x="22" y="19"/>
                    </a:cubicBezTo>
                    <a:cubicBezTo>
                      <a:pt x="27" y="19"/>
                      <a:pt x="27" y="19"/>
                      <a:pt x="27" y="19"/>
                    </a:cubicBezTo>
                    <a:cubicBezTo>
                      <a:pt x="27" y="29"/>
                      <a:pt x="27" y="29"/>
                      <a:pt x="27" y="29"/>
                    </a:cubicBezTo>
                    <a:cubicBezTo>
                      <a:pt x="28" y="29"/>
                      <a:pt x="28" y="29"/>
                      <a:pt x="28" y="29"/>
                    </a:cubicBezTo>
                    <a:cubicBezTo>
                      <a:pt x="28" y="28"/>
                      <a:pt x="29" y="28"/>
                      <a:pt x="30" y="27"/>
                    </a:cubicBezTo>
                    <a:cubicBezTo>
                      <a:pt x="31" y="27"/>
                      <a:pt x="32" y="26"/>
                      <a:pt x="33" y="26"/>
                    </a:cubicBezTo>
                    <a:cubicBezTo>
                      <a:pt x="35" y="26"/>
                      <a:pt x="35" y="27"/>
                      <a:pt x="36" y="27"/>
                    </a:cubicBezTo>
                    <a:cubicBezTo>
                      <a:pt x="37" y="27"/>
                      <a:pt x="38" y="27"/>
                      <a:pt x="38" y="28"/>
                    </a:cubicBezTo>
                    <a:cubicBezTo>
                      <a:pt x="39" y="29"/>
                      <a:pt x="39" y="30"/>
                      <a:pt x="39" y="31"/>
                    </a:cubicBezTo>
                    <a:cubicBezTo>
                      <a:pt x="40" y="32"/>
                      <a:pt x="40" y="33"/>
                      <a:pt x="40" y="35"/>
                    </a:cubicBezTo>
                    <a:lnTo>
                      <a:pt x="40" y="47"/>
                    </a:lnTo>
                    <a:close/>
                    <a:moveTo>
                      <a:pt x="56" y="47"/>
                    </a:moveTo>
                    <a:cubicBezTo>
                      <a:pt x="55" y="47"/>
                      <a:pt x="54" y="48"/>
                      <a:pt x="53" y="48"/>
                    </a:cubicBezTo>
                    <a:cubicBezTo>
                      <a:pt x="51" y="48"/>
                      <a:pt x="50" y="47"/>
                      <a:pt x="49" y="46"/>
                    </a:cubicBezTo>
                    <a:cubicBezTo>
                      <a:pt x="48" y="45"/>
                      <a:pt x="48" y="44"/>
                      <a:pt x="48" y="41"/>
                    </a:cubicBezTo>
                    <a:cubicBezTo>
                      <a:pt x="48" y="31"/>
                      <a:pt x="48" y="31"/>
                      <a:pt x="48" y="31"/>
                    </a:cubicBezTo>
                    <a:cubicBezTo>
                      <a:pt x="45" y="31"/>
                      <a:pt x="45" y="31"/>
                      <a:pt x="45" y="31"/>
                    </a:cubicBezTo>
                    <a:cubicBezTo>
                      <a:pt x="45" y="27"/>
                      <a:pt x="45" y="27"/>
                      <a:pt x="45" y="27"/>
                    </a:cubicBezTo>
                    <a:cubicBezTo>
                      <a:pt x="48" y="27"/>
                      <a:pt x="48" y="27"/>
                      <a:pt x="48" y="27"/>
                    </a:cubicBezTo>
                    <a:cubicBezTo>
                      <a:pt x="48" y="23"/>
                      <a:pt x="48" y="23"/>
                      <a:pt x="48" y="23"/>
                    </a:cubicBezTo>
                    <a:cubicBezTo>
                      <a:pt x="53" y="22"/>
                      <a:pt x="53" y="22"/>
                      <a:pt x="53" y="22"/>
                    </a:cubicBezTo>
                    <a:cubicBezTo>
                      <a:pt x="53" y="27"/>
                      <a:pt x="53" y="27"/>
                      <a:pt x="53" y="27"/>
                    </a:cubicBezTo>
                    <a:cubicBezTo>
                      <a:pt x="58" y="27"/>
                      <a:pt x="58" y="27"/>
                      <a:pt x="58" y="27"/>
                    </a:cubicBezTo>
                    <a:cubicBezTo>
                      <a:pt x="58" y="31"/>
                      <a:pt x="58" y="31"/>
                      <a:pt x="58" y="31"/>
                    </a:cubicBezTo>
                    <a:cubicBezTo>
                      <a:pt x="53" y="31"/>
                      <a:pt x="53" y="31"/>
                      <a:pt x="53" y="31"/>
                    </a:cubicBezTo>
                    <a:cubicBezTo>
                      <a:pt x="53" y="39"/>
                      <a:pt x="53" y="39"/>
                      <a:pt x="53" y="39"/>
                    </a:cubicBezTo>
                    <a:cubicBezTo>
                      <a:pt x="53" y="40"/>
                      <a:pt x="53" y="41"/>
                      <a:pt x="53" y="42"/>
                    </a:cubicBezTo>
                    <a:cubicBezTo>
                      <a:pt x="54" y="43"/>
                      <a:pt x="54" y="43"/>
                      <a:pt x="55" y="43"/>
                    </a:cubicBezTo>
                    <a:cubicBezTo>
                      <a:pt x="55" y="43"/>
                      <a:pt x="56" y="43"/>
                      <a:pt x="56" y="43"/>
                    </a:cubicBezTo>
                    <a:cubicBezTo>
                      <a:pt x="57" y="43"/>
                      <a:pt x="57" y="42"/>
                      <a:pt x="58" y="42"/>
                    </a:cubicBezTo>
                    <a:cubicBezTo>
                      <a:pt x="58" y="46"/>
                      <a:pt x="58" y="46"/>
                      <a:pt x="58" y="46"/>
                    </a:cubicBezTo>
                    <a:cubicBezTo>
                      <a:pt x="58" y="47"/>
                      <a:pt x="57" y="47"/>
                      <a:pt x="56" y="47"/>
                    </a:cubicBezTo>
                    <a:close/>
                    <a:moveTo>
                      <a:pt x="92" y="47"/>
                    </a:moveTo>
                    <a:cubicBezTo>
                      <a:pt x="87" y="47"/>
                      <a:pt x="87" y="47"/>
                      <a:pt x="87" y="47"/>
                    </a:cubicBezTo>
                    <a:cubicBezTo>
                      <a:pt x="87" y="36"/>
                      <a:pt x="87" y="36"/>
                      <a:pt x="87" y="36"/>
                    </a:cubicBezTo>
                    <a:cubicBezTo>
                      <a:pt x="87" y="34"/>
                      <a:pt x="87" y="33"/>
                      <a:pt x="86" y="32"/>
                    </a:cubicBezTo>
                    <a:cubicBezTo>
                      <a:pt x="86" y="31"/>
                      <a:pt x="85" y="31"/>
                      <a:pt x="84" y="31"/>
                    </a:cubicBezTo>
                    <a:cubicBezTo>
                      <a:pt x="83" y="31"/>
                      <a:pt x="82" y="31"/>
                      <a:pt x="82" y="32"/>
                    </a:cubicBezTo>
                    <a:cubicBezTo>
                      <a:pt x="81" y="32"/>
                      <a:pt x="81" y="33"/>
                      <a:pt x="81" y="34"/>
                    </a:cubicBezTo>
                    <a:cubicBezTo>
                      <a:pt x="81" y="47"/>
                      <a:pt x="81" y="47"/>
                      <a:pt x="81" y="47"/>
                    </a:cubicBezTo>
                    <a:cubicBezTo>
                      <a:pt x="75" y="47"/>
                      <a:pt x="75" y="47"/>
                      <a:pt x="75" y="47"/>
                    </a:cubicBezTo>
                    <a:cubicBezTo>
                      <a:pt x="75" y="36"/>
                      <a:pt x="75" y="36"/>
                      <a:pt x="75" y="36"/>
                    </a:cubicBezTo>
                    <a:cubicBezTo>
                      <a:pt x="75" y="34"/>
                      <a:pt x="75" y="33"/>
                      <a:pt x="75" y="32"/>
                    </a:cubicBezTo>
                    <a:cubicBezTo>
                      <a:pt x="74" y="31"/>
                      <a:pt x="74" y="31"/>
                      <a:pt x="73" y="31"/>
                    </a:cubicBezTo>
                    <a:cubicBezTo>
                      <a:pt x="72" y="31"/>
                      <a:pt x="71" y="31"/>
                      <a:pt x="70" y="32"/>
                    </a:cubicBezTo>
                    <a:cubicBezTo>
                      <a:pt x="70" y="32"/>
                      <a:pt x="69" y="33"/>
                      <a:pt x="69" y="34"/>
                    </a:cubicBezTo>
                    <a:cubicBezTo>
                      <a:pt x="69" y="47"/>
                      <a:pt x="69" y="47"/>
                      <a:pt x="69" y="47"/>
                    </a:cubicBezTo>
                    <a:cubicBezTo>
                      <a:pt x="64" y="47"/>
                      <a:pt x="64" y="47"/>
                      <a:pt x="64" y="47"/>
                    </a:cubicBezTo>
                    <a:cubicBezTo>
                      <a:pt x="64" y="27"/>
                      <a:pt x="64" y="27"/>
                      <a:pt x="64" y="27"/>
                    </a:cubicBezTo>
                    <a:cubicBezTo>
                      <a:pt x="68" y="27"/>
                      <a:pt x="68" y="27"/>
                      <a:pt x="68" y="27"/>
                    </a:cubicBezTo>
                    <a:cubicBezTo>
                      <a:pt x="69" y="30"/>
                      <a:pt x="69" y="30"/>
                      <a:pt x="69" y="30"/>
                    </a:cubicBezTo>
                    <a:cubicBezTo>
                      <a:pt x="69" y="30"/>
                      <a:pt x="69" y="30"/>
                      <a:pt x="69" y="30"/>
                    </a:cubicBezTo>
                    <a:cubicBezTo>
                      <a:pt x="69" y="29"/>
                      <a:pt x="70" y="28"/>
                      <a:pt x="71" y="27"/>
                    </a:cubicBezTo>
                    <a:cubicBezTo>
                      <a:pt x="72" y="27"/>
                      <a:pt x="73" y="26"/>
                      <a:pt x="75" y="26"/>
                    </a:cubicBezTo>
                    <a:cubicBezTo>
                      <a:pt x="76" y="26"/>
                      <a:pt x="77" y="27"/>
                      <a:pt x="78" y="27"/>
                    </a:cubicBezTo>
                    <a:cubicBezTo>
                      <a:pt x="79" y="28"/>
                      <a:pt x="79" y="29"/>
                      <a:pt x="80" y="30"/>
                    </a:cubicBezTo>
                    <a:cubicBezTo>
                      <a:pt x="80" y="29"/>
                      <a:pt x="81" y="28"/>
                      <a:pt x="82" y="27"/>
                    </a:cubicBezTo>
                    <a:cubicBezTo>
                      <a:pt x="83" y="27"/>
                      <a:pt x="84" y="26"/>
                      <a:pt x="86" y="26"/>
                    </a:cubicBezTo>
                    <a:cubicBezTo>
                      <a:pt x="87" y="26"/>
                      <a:pt x="88" y="27"/>
                      <a:pt x="89" y="27"/>
                    </a:cubicBezTo>
                    <a:cubicBezTo>
                      <a:pt x="89" y="27"/>
                      <a:pt x="90" y="28"/>
                      <a:pt x="90" y="28"/>
                    </a:cubicBezTo>
                    <a:cubicBezTo>
                      <a:pt x="91" y="29"/>
                      <a:pt x="91" y="30"/>
                      <a:pt x="92" y="31"/>
                    </a:cubicBezTo>
                    <a:cubicBezTo>
                      <a:pt x="92" y="32"/>
                      <a:pt x="92" y="33"/>
                      <a:pt x="92" y="35"/>
                    </a:cubicBezTo>
                    <a:lnTo>
                      <a:pt x="92" y="47"/>
                    </a:lnTo>
                    <a:close/>
                    <a:moveTo>
                      <a:pt x="107" y="47"/>
                    </a:moveTo>
                    <a:cubicBezTo>
                      <a:pt x="106" y="47"/>
                      <a:pt x="105" y="48"/>
                      <a:pt x="104" y="48"/>
                    </a:cubicBezTo>
                    <a:cubicBezTo>
                      <a:pt x="102" y="48"/>
                      <a:pt x="101" y="47"/>
                      <a:pt x="101" y="46"/>
                    </a:cubicBezTo>
                    <a:cubicBezTo>
                      <a:pt x="100" y="46"/>
                      <a:pt x="99" y="45"/>
                      <a:pt x="99" y="43"/>
                    </a:cubicBezTo>
                    <a:cubicBezTo>
                      <a:pt x="99" y="19"/>
                      <a:pt x="99" y="19"/>
                      <a:pt x="99" y="19"/>
                    </a:cubicBezTo>
                    <a:cubicBezTo>
                      <a:pt x="105" y="19"/>
                      <a:pt x="105" y="19"/>
                      <a:pt x="105" y="19"/>
                    </a:cubicBezTo>
                    <a:cubicBezTo>
                      <a:pt x="105" y="40"/>
                      <a:pt x="105" y="40"/>
                      <a:pt x="105" y="40"/>
                    </a:cubicBezTo>
                    <a:cubicBezTo>
                      <a:pt x="105" y="41"/>
                      <a:pt x="105" y="42"/>
                      <a:pt x="105" y="42"/>
                    </a:cubicBezTo>
                    <a:cubicBezTo>
                      <a:pt x="105" y="43"/>
                      <a:pt x="106" y="43"/>
                      <a:pt x="106" y="43"/>
                    </a:cubicBezTo>
                    <a:cubicBezTo>
                      <a:pt x="106" y="43"/>
                      <a:pt x="107" y="43"/>
                      <a:pt x="107" y="43"/>
                    </a:cubicBezTo>
                    <a:cubicBezTo>
                      <a:pt x="107" y="43"/>
                      <a:pt x="108" y="43"/>
                      <a:pt x="108" y="42"/>
                    </a:cubicBezTo>
                    <a:cubicBezTo>
                      <a:pt x="109" y="47"/>
                      <a:pt x="109" y="47"/>
                      <a:pt x="109" y="47"/>
                    </a:cubicBezTo>
                    <a:cubicBezTo>
                      <a:pt x="108" y="47"/>
                      <a:pt x="108" y="47"/>
                      <a:pt x="107" y="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71" name="组合 70"/>
            <p:cNvGrpSpPr/>
            <p:nvPr/>
          </p:nvGrpSpPr>
          <p:grpSpPr>
            <a:xfrm>
              <a:off x="5664688" y="1700924"/>
              <a:ext cx="232976" cy="213768"/>
              <a:chOff x="10628051" y="1891971"/>
              <a:chExt cx="519248" cy="476438"/>
            </a:xfrm>
          </p:grpSpPr>
          <p:sp>
            <p:nvSpPr>
              <p:cNvPr id="72" name="Freeform 130"/>
              <p:cNvSpPr>
                <a:spLocks noEditPoints="1"/>
              </p:cNvSpPr>
              <p:nvPr/>
            </p:nvSpPr>
            <p:spPr bwMode="auto">
              <a:xfrm>
                <a:off x="10886294" y="1891971"/>
                <a:ext cx="261005" cy="290005"/>
              </a:xfrm>
              <a:custGeom>
                <a:avLst/>
                <a:gdLst>
                  <a:gd name="T0" fmla="*/ 90 w 95"/>
                  <a:gd name="T1" fmla="*/ 21 h 106"/>
                  <a:gd name="T2" fmla="*/ 88 w 95"/>
                  <a:gd name="T3" fmla="*/ 17 h 106"/>
                  <a:gd name="T4" fmla="*/ 51 w 95"/>
                  <a:gd name="T5" fmla="*/ 1 h 106"/>
                  <a:gd name="T6" fmla="*/ 46 w 95"/>
                  <a:gd name="T7" fmla="*/ 2 h 106"/>
                  <a:gd name="T8" fmla="*/ 0 w 95"/>
                  <a:gd name="T9" fmla="*/ 35 h 106"/>
                  <a:gd name="T10" fmla="*/ 36 w 95"/>
                  <a:gd name="T11" fmla="*/ 79 h 106"/>
                  <a:gd name="T12" fmla="*/ 37 w 95"/>
                  <a:gd name="T13" fmla="*/ 106 h 106"/>
                  <a:gd name="T14" fmla="*/ 93 w 95"/>
                  <a:gd name="T15" fmla="*/ 65 h 106"/>
                  <a:gd name="T16" fmla="*/ 95 w 95"/>
                  <a:gd name="T17" fmla="*/ 61 h 106"/>
                  <a:gd name="T18" fmla="*/ 90 w 95"/>
                  <a:gd name="T19" fmla="*/ 21 h 106"/>
                  <a:gd name="T20" fmla="*/ 69 w 95"/>
                  <a:gd name="T21" fmla="*/ 44 h 106"/>
                  <a:gd name="T22" fmla="*/ 57 w 95"/>
                  <a:gd name="T23" fmla="*/ 42 h 106"/>
                  <a:gd name="T24" fmla="*/ 59 w 95"/>
                  <a:gd name="T25" fmla="*/ 31 h 106"/>
                  <a:gd name="T26" fmla="*/ 71 w 95"/>
                  <a:gd name="T27" fmla="*/ 33 h 106"/>
                  <a:gd name="T28" fmla="*/ 69 w 95"/>
                  <a:gd name="T2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6">
                    <a:moveTo>
                      <a:pt x="90" y="21"/>
                    </a:moveTo>
                    <a:cubicBezTo>
                      <a:pt x="90" y="20"/>
                      <a:pt x="89" y="18"/>
                      <a:pt x="88" y="17"/>
                    </a:cubicBezTo>
                    <a:cubicBezTo>
                      <a:pt x="51" y="1"/>
                      <a:pt x="51" y="1"/>
                      <a:pt x="51" y="1"/>
                    </a:cubicBezTo>
                    <a:cubicBezTo>
                      <a:pt x="50" y="0"/>
                      <a:pt x="48" y="0"/>
                      <a:pt x="46" y="2"/>
                    </a:cubicBezTo>
                    <a:cubicBezTo>
                      <a:pt x="0" y="35"/>
                      <a:pt x="0" y="35"/>
                      <a:pt x="0" y="35"/>
                    </a:cubicBezTo>
                    <a:cubicBezTo>
                      <a:pt x="18" y="43"/>
                      <a:pt x="31" y="59"/>
                      <a:pt x="36" y="79"/>
                    </a:cubicBezTo>
                    <a:cubicBezTo>
                      <a:pt x="38" y="88"/>
                      <a:pt x="39" y="97"/>
                      <a:pt x="37" y="106"/>
                    </a:cubicBezTo>
                    <a:cubicBezTo>
                      <a:pt x="93" y="65"/>
                      <a:pt x="93" y="65"/>
                      <a:pt x="93" y="65"/>
                    </a:cubicBezTo>
                    <a:cubicBezTo>
                      <a:pt x="94" y="64"/>
                      <a:pt x="95" y="63"/>
                      <a:pt x="95" y="61"/>
                    </a:cubicBezTo>
                    <a:lnTo>
                      <a:pt x="90" y="21"/>
                    </a:lnTo>
                    <a:close/>
                    <a:moveTo>
                      <a:pt x="69" y="44"/>
                    </a:moveTo>
                    <a:cubicBezTo>
                      <a:pt x="65" y="47"/>
                      <a:pt x="60" y="46"/>
                      <a:pt x="57" y="42"/>
                    </a:cubicBezTo>
                    <a:cubicBezTo>
                      <a:pt x="55" y="39"/>
                      <a:pt x="56" y="34"/>
                      <a:pt x="59" y="31"/>
                    </a:cubicBezTo>
                    <a:cubicBezTo>
                      <a:pt x="63" y="28"/>
                      <a:pt x="68" y="29"/>
                      <a:pt x="71" y="33"/>
                    </a:cubicBezTo>
                    <a:cubicBezTo>
                      <a:pt x="73" y="36"/>
                      <a:pt x="72" y="41"/>
                      <a:pt x="69" y="4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73" name="Freeform 131"/>
              <p:cNvSpPr/>
              <p:nvPr/>
            </p:nvSpPr>
            <p:spPr bwMode="auto">
              <a:xfrm>
                <a:off x="10719195" y="2036974"/>
                <a:ext cx="216814" cy="227861"/>
              </a:xfrm>
              <a:custGeom>
                <a:avLst/>
                <a:gdLst>
                  <a:gd name="T0" fmla="*/ 2 w 79"/>
                  <a:gd name="T1" fmla="*/ 31 h 83"/>
                  <a:gd name="T2" fmla="*/ 39 w 79"/>
                  <a:gd name="T3" fmla="*/ 83 h 83"/>
                  <a:gd name="T4" fmla="*/ 42 w 79"/>
                  <a:gd name="T5" fmla="*/ 82 h 83"/>
                  <a:gd name="T6" fmla="*/ 73 w 79"/>
                  <a:gd name="T7" fmla="*/ 32 h 83"/>
                  <a:gd name="T8" fmla="*/ 36 w 79"/>
                  <a:gd name="T9" fmla="*/ 0 h 83"/>
                  <a:gd name="T10" fmla="*/ 3 w 79"/>
                  <a:gd name="T11" fmla="*/ 24 h 83"/>
                  <a:gd name="T12" fmla="*/ 2 w 79"/>
                  <a:gd name="T13" fmla="*/ 31 h 83"/>
                </a:gdLst>
                <a:ahLst/>
                <a:cxnLst>
                  <a:cxn ang="0">
                    <a:pos x="T0" y="T1"/>
                  </a:cxn>
                  <a:cxn ang="0">
                    <a:pos x="T2" y="T3"/>
                  </a:cxn>
                  <a:cxn ang="0">
                    <a:pos x="T4" y="T5"/>
                  </a:cxn>
                  <a:cxn ang="0">
                    <a:pos x="T6" y="T7"/>
                  </a:cxn>
                  <a:cxn ang="0">
                    <a:pos x="T8" y="T9"/>
                  </a:cxn>
                  <a:cxn ang="0">
                    <a:pos x="T10" y="T11"/>
                  </a:cxn>
                  <a:cxn ang="0">
                    <a:pos x="T12" y="T13"/>
                  </a:cxn>
                </a:cxnLst>
                <a:rect l="0" t="0" r="r" b="b"/>
                <a:pathLst>
                  <a:path w="79" h="83">
                    <a:moveTo>
                      <a:pt x="2" y="31"/>
                    </a:moveTo>
                    <a:cubicBezTo>
                      <a:pt x="39" y="83"/>
                      <a:pt x="39" y="83"/>
                      <a:pt x="39" y="83"/>
                    </a:cubicBezTo>
                    <a:cubicBezTo>
                      <a:pt x="40" y="83"/>
                      <a:pt x="41" y="82"/>
                      <a:pt x="42" y="82"/>
                    </a:cubicBezTo>
                    <a:cubicBezTo>
                      <a:pt x="65" y="77"/>
                      <a:pt x="79" y="54"/>
                      <a:pt x="73" y="32"/>
                    </a:cubicBezTo>
                    <a:cubicBezTo>
                      <a:pt x="69" y="14"/>
                      <a:pt x="54" y="2"/>
                      <a:pt x="36" y="0"/>
                    </a:cubicBezTo>
                    <a:cubicBezTo>
                      <a:pt x="3" y="24"/>
                      <a:pt x="3" y="24"/>
                      <a:pt x="3" y="24"/>
                    </a:cubicBezTo>
                    <a:cubicBezTo>
                      <a:pt x="1" y="26"/>
                      <a:pt x="0" y="29"/>
                      <a:pt x="2"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74" name="Freeform 132"/>
              <p:cNvSpPr>
                <a:spLocks noEditPoints="1"/>
              </p:cNvSpPr>
              <p:nvPr/>
            </p:nvSpPr>
            <p:spPr bwMode="auto">
              <a:xfrm>
                <a:off x="10628051" y="1970687"/>
                <a:ext cx="491628" cy="397722"/>
              </a:xfrm>
              <a:custGeom>
                <a:avLst/>
                <a:gdLst>
                  <a:gd name="T0" fmla="*/ 172 w 179"/>
                  <a:gd name="T1" fmla="*/ 121 h 145"/>
                  <a:gd name="T2" fmla="*/ 137 w 179"/>
                  <a:gd name="T3" fmla="*/ 98 h 145"/>
                  <a:gd name="T4" fmla="*/ 127 w 179"/>
                  <a:gd name="T5" fmla="*/ 97 h 145"/>
                  <a:gd name="T6" fmla="*/ 124 w 179"/>
                  <a:gd name="T7" fmla="*/ 98 h 145"/>
                  <a:gd name="T8" fmla="*/ 118 w 179"/>
                  <a:gd name="T9" fmla="*/ 94 h 145"/>
                  <a:gd name="T10" fmla="*/ 124 w 179"/>
                  <a:gd name="T11" fmla="*/ 52 h 145"/>
                  <a:gd name="T12" fmla="*/ 52 w 179"/>
                  <a:gd name="T13" fmla="*/ 8 h 145"/>
                  <a:gd name="T14" fmla="*/ 8 w 179"/>
                  <a:gd name="T15" fmla="*/ 80 h 145"/>
                  <a:gd name="T16" fmla="*/ 80 w 179"/>
                  <a:gd name="T17" fmla="*/ 124 h 145"/>
                  <a:gd name="T18" fmla="*/ 111 w 179"/>
                  <a:gd name="T19" fmla="*/ 104 h 145"/>
                  <a:gd name="T20" fmla="*/ 117 w 179"/>
                  <a:gd name="T21" fmla="*/ 108 h 145"/>
                  <a:gd name="T22" fmla="*/ 123 w 179"/>
                  <a:gd name="T23" fmla="*/ 120 h 145"/>
                  <a:gd name="T24" fmla="*/ 157 w 179"/>
                  <a:gd name="T25" fmla="*/ 143 h 145"/>
                  <a:gd name="T26" fmla="*/ 168 w 179"/>
                  <a:gd name="T27" fmla="*/ 144 h 145"/>
                  <a:gd name="T28" fmla="*/ 175 w 179"/>
                  <a:gd name="T29" fmla="*/ 139 h 145"/>
                  <a:gd name="T30" fmla="*/ 172 w 179"/>
                  <a:gd name="T31" fmla="*/ 121 h 145"/>
                  <a:gd name="T32" fmla="*/ 77 w 179"/>
                  <a:gd name="T33" fmla="*/ 113 h 145"/>
                  <a:gd name="T34" fmla="*/ 18 w 179"/>
                  <a:gd name="T35" fmla="*/ 77 h 145"/>
                  <a:gd name="T36" fmla="*/ 54 w 179"/>
                  <a:gd name="T37" fmla="*/ 18 h 145"/>
                  <a:gd name="T38" fmla="*/ 113 w 179"/>
                  <a:gd name="T39" fmla="*/ 54 h 145"/>
                  <a:gd name="T40" fmla="*/ 77 w 179"/>
                  <a:gd name="T41"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45">
                    <a:moveTo>
                      <a:pt x="172" y="121"/>
                    </a:moveTo>
                    <a:cubicBezTo>
                      <a:pt x="137" y="98"/>
                      <a:pt x="137" y="98"/>
                      <a:pt x="137" y="98"/>
                    </a:cubicBezTo>
                    <a:cubicBezTo>
                      <a:pt x="134" y="96"/>
                      <a:pt x="130" y="96"/>
                      <a:pt x="127" y="97"/>
                    </a:cubicBezTo>
                    <a:cubicBezTo>
                      <a:pt x="126" y="97"/>
                      <a:pt x="125" y="97"/>
                      <a:pt x="124" y="98"/>
                    </a:cubicBezTo>
                    <a:cubicBezTo>
                      <a:pt x="118" y="94"/>
                      <a:pt x="118" y="94"/>
                      <a:pt x="118" y="94"/>
                    </a:cubicBezTo>
                    <a:cubicBezTo>
                      <a:pt x="125" y="82"/>
                      <a:pt x="127" y="67"/>
                      <a:pt x="124" y="52"/>
                    </a:cubicBezTo>
                    <a:cubicBezTo>
                      <a:pt x="116" y="20"/>
                      <a:pt x="83" y="0"/>
                      <a:pt x="52" y="8"/>
                    </a:cubicBezTo>
                    <a:cubicBezTo>
                      <a:pt x="20" y="15"/>
                      <a:pt x="0" y="48"/>
                      <a:pt x="8" y="80"/>
                    </a:cubicBezTo>
                    <a:cubicBezTo>
                      <a:pt x="15" y="112"/>
                      <a:pt x="48" y="131"/>
                      <a:pt x="80" y="124"/>
                    </a:cubicBezTo>
                    <a:cubicBezTo>
                      <a:pt x="92" y="121"/>
                      <a:pt x="103" y="114"/>
                      <a:pt x="111" y="104"/>
                    </a:cubicBezTo>
                    <a:cubicBezTo>
                      <a:pt x="117" y="108"/>
                      <a:pt x="117" y="108"/>
                      <a:pt x="117" y="108"/>
                    </a:cubicBezTo>
                    <a:cubicBezTo>
                      <a:pt x="117" y="113"/>
                      <a:pt x="118" y="117"/>
                      <a:pt x="123" y="120"/>
                    </a:cubicBezTo>
                    <a:cubicBezTo>
                      <a:pt x="157" y="143"/>
                      <a:pt x="157" y="143"/>
                      <a:pt x="157" y="143"/>
                    </a:cubicBezTo>
                    <a:cubicBezTo>
                      <a:pt x="160" y="145"/>
                      <a:pt x="164" y="145"/>
                      <a:pt x="168" y="144"/>
                    </a:cubicBezTo>
                    <a:cubicBezTo>
                      <a:pt x="171" y="144"/>
                      <a:pt x="174" y="142"/>
                      <a:pt x="175" y="139"/>
                    </a:cubicBezTo>
                    <a:cubicBezTo>
                      <a:pt x="179" y="133"/>
                      <a:pt x="178" y="125"/>
                      <a:pt x="172" y="121"/>
                    </a:cubicBezTo>
                    <a:close/>
                    <a:moveTo>
                      <a:pt x="77" y="113"/>
                    </a:moveTo>
                    <a:cubicBezTo>
                      <a:pt x="51" y="119"/>
                      <a:pt x="25" y="103"/>
                      <a:pt x="18" y="77"/>
                    </a:cubicBezTo>
                    <a:cubicBezTo>
                      <a:pt x="12" y="51"/>
                      <a:pt x="28" y="25"/>
                      <a:pt x="54" y="18"/>
                    </a:cubicBezTo>
                    <a:cubicBezTo>
                      <a:pt x="80" y="12"/>
                      <a:pt x="106" y="28"/>
                      <a:pt x="113" y="54"/>
                    </a:cubicBezTo>
                    <a:cubicBezTo>
                      <a:pt x="119" y="80"/>
                      <a:pt x="103" y="107"/>
                      <a:pt x="77" y="1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75" name="组合 74"/>
            <p:cNvGrpSpPr/>
            <p:nvPr/>
          </p:nvGrpSpPr>
          <p:grpSpPr>
            <a:xfrm>
              <a:off x="5045985" y="1695981"/>
              <a:ext cx="177626" cy="223654"/>
              <a:chOff x="6098443" y="4495115"/>
              <a:chExt cx="378388" cy="476437"/>
            </a:xfrm>
          </p:grpSpPr>
          <p:sp>
            <p:nvSpPr>
              <p:cNvPr id="76" name="Freeform 66"/>
              <p:cNvSpPr>
                <a:spLocks noEditPoints="1"/>
              </p:cNvSpPr>
              <p:nvPr/>
            </p:nvSpPr>
            <p:spPr bwMode="auto">
              <a:xfrm>
                <a:off x="6098443" y="4495115"/>
                <a:ext cx="378388" cy="476437"/>
              </a:xfrm>
              <a:custGeom>
                <a:avLst/>
                <a:gdLst>
                  <a:gd name="T0" fmla="*/ 0 w 138"/>
                  <a:gd name="T1" fmla="*/ 69 h 174"/>
                  <a:gd name="T2" fmla="*/ 138 w 138"/>
                  <a:gd name="T3" fmla="*/ 69 h 174"/>
                  <a:gd name="T4" fmla="*/ 114 w 138"/>
                  <a:gd name="T5" fmla="*/ 81 h 174"/>
                  <a:gd name="T6" fmla="*/ 110 w 138"/>
                  <a:gd name="T7" fmla="*/ 89 h 174"/>
                  <a:gd name="T8" fmla="*/ 101 w 138"/>
                  <a:gd name="T9" fmla="*/ 89 h 174"/>
                  <a:gd name="T10" fmla="*/ 101 w 138"/>
                  <a:gd name="T11" fmla="*/ 101 h 174"/>
                  <a:gd name="T12" fmla="*/ 94 w 138"/>
                  <a:gd name="T13" fmla="*/ 107 h 174"/>
                  <a:gd name="T14" fmla="*/ 85 w 138"/>
                  <a:gd name="T15" fmla="*/ 102 h 174"/>
                  <a:gd name="T16" fmla="*/ 79 w 138"/>
                  <a:gd name="T17" fmla="*/ 112 h 174"/>
                  <a:gd name="T18" fmla="*/ 70 w 138"/>
                  <a:gd name="T19" fmla="*/ 114 h 174"/>
                  <a:gd name="T20" fmla="*/ 65 w 138"/>
                  <a:gd name="T21" fmla="*/ 105 h 174"/>
                  <a:gd name="T22" fmla="*/ 55 w 138"/>
                  <a:gd name="T23" fmla="*/ 111 h 174"/>
                  <a:gd name="T24" fmla="*/ 47 w 138"/>
                  <a:gd name="T25" fmla="*/ 108 h 174"/>
                  <a:gd name="T26" fmla="*/ 47 w 138"/>
                  <a:gd name="T27" fmla="*/ 98 h 174"/>
                  <a:gd name="T28" fmla="*/ 35 w 138"/>
                  <a:gd name="T29" fmla="*/ 98 h 174"/>
                  <a:gd name="T30" fmla="*/ 29 w 138"/>
                  <a:gd name="T31" fmla="*/ 91 h 174"/>
                  <a:gd name="T32" fmla="*/ 34 w 138"/>
                  <a:gd name="T33" fmla="*/ 83 h 174"/>
                  <a:gd name="T34" fmla="*/ 24 w 138"/>
                  <a:gd name="T35" fmla="*/ 77 h 174"/>
                  <a:gd name="T36" fmla="*/ 23 w 138"/>
                  <a:gd name="T37" fmla="*/ 68 h 174"/>
                  <a:gd name="T38" fmla="*/ 31 w 138"/>
                  <a:gd name="T39" fmla="*/ 63 h 174"/>
                  <a:gd name="T40" fmla="*/ 25 w 138"/>
                  <a:gd name="T41" fmla="*/ 53 h 174"/>
                  <a:gd name="T42" fmla="*/ 28 w 138"/>
                  <a:gd name="T43" fmla="*/ 45 h 174"/>
                  <a:gd name="T44" fmla="*/ 38 w 138"/>
                  <a:gd name="T45" fmla="*/ 44 h 174"/>
                  <a:gd name="T46" fmla="*/ 38 w 138"/>
                  <a:gd name="T47" fmla="*/ 32 h 174"/>
                  <a:gd name="T48" fmla="*/ 45 w 138"/>
                  <a:gd name="T49" fmla="*/ 27 h 174"/>
                  <a:gd name="T50" fmla="*/ 54 w 138"/>
                  <a:gd name="T51" fmla="*/ 32 h 174"/>
                  <a:gd name="T52" fmla="*/ 59 w 138"/>
                  <a:gd name="T53" fmla="*/ 21 h 174"/>
                  <a:gd name="T54" fmla="*/ 68 w 138"/>
                  <a:gd name="T55" fmla="*/ 20 h 174"/>
                  <a:gd name="T56" fmla="*/ 73 w 138"/>
                  <a:gd name="T57" fmla="*/ 29 h 174"/>
                  <a:gd name="T58" fmla="*/ 83 w 138"/>
                  <a:gd name="T59" fmla="*/ 22 h 174"/>
                  <a:gd name="T60" fmla="*/ 92 w 138"/>
                  <a:gd name="T61" fmla="*/ 26 h 174"/>
                  <a:gd name="T62" fmla="*/ 92 w 138"/>
                  <a:gd name="T63" fmla="*/ 36 h 174"/>
                  <a:gd name="T64" fmla="*/ 104 w 138"/>
                  <a:gd name="T65" fmla="*/ 35 h 174"/>
                  <a:gd name="T66" fmla="*/ 109 w 138"/>
                  <a:gd name="T67" fmla="*/ 43 h 174"/>
                  <a:gd name="T68" fmla="*/ 105 w 138"/>
                  <a:gd name="T69" fmla="*/ 51 h 174"/>
                  <a:gd name="T70" fmla="*/ 115 w 138"/>
                  <a:gd name="T71" fmla="*/ 57 h 174"/>
                  <a:gd name="T72" fmla="*/ 116 w 138"/>
                  <a:gd name="T73" fmla="*/ 66 h 174"/>
                  <a:gd name="T74" fmla="*/ 108 w 138"/>
                  <a:gd name="T75" fmla="*/ 71 h 174"/>
                  <a:gd name="T76" fmla="*/ 114 w 138"/>
                  <a:gd name="T77"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74">
                    <a:moveTo>
                      <a:pt x="69" y="0"/>
                    </a:moveTo>
                    <a:cubicBezTo>
                      <a:pt x="31" y="0"/>
                      <a:pt x="0" y="31"/>
                      <a:pt x="0" y="69"/>
                    </a:cubicBezTo>
                    <a:cubicBezTo>
                      <a:pt x="0" y="107"/>
                      <a:pt x="69" y="174"/>
                      <a:pt x="69" y="174"/>
                    </a:cubicBezTo>
                    <a:cubicBezTo>
                      <a:pt x="69" y="174"/>
                      <a:pt x="138" y="107"/>
                      <a:pt x="138" y="69"/>
                    </a:cubicBezTo>
                    <a:cubicBezTo>
                      <a:pt x="138" y="31"/>
                      <a:pt x="107" y="0"/>
                      <a:pt x="69" y="0"/>
                    </a:cubicBezTo>
                    <a:close/>
                    <a:moveTo>
                      <a:pt x="114" y="81"/>
                    </a:moveTo>
                    <a:cubicBezTo>
                      <a:pt x="113" y="83"/>
                      <a:pt x="113" y="83"/>
                      <a:pt x="113" y="83"/>
                    </a:cubicBezTo>
                    <a:cubicBezTo>
                      <a:pt x="110" y="89"/>
                      <a:pt x="110" y="89"/>
                      <a:pt x="110" y="89"/>
                    </a:cubicBezTo>
                    <a:cubicBezTo>
                      <a:pt x="109" y="92"/>
                      <a:pt x="109" y="92"/>
                      <a:pt x="109" y="92"/>
                    </a:cubicBezTo>
                    <a:cubicBezTo>
                      <a:pt x="101" y="89"/>
                      <a:pt x="101" y="89"/>
                      <a:pt x="101" y="89"/>
                    </a:cubicBezTo>
                    <a:cubicBezTo>
                      <a:pt x="99" y="91"/>
                      <a:pt x="98" y="93"/>
                      <a:pt x="97" y="94"/>
                    </a:cubicBezTo>
                    <a:cubicBezTo>
                      <a:pt x="101" y="101"/>
                      <a:pt x="101" y="101"/>
                      <a:pt x="101" y="101"/>
                    </a:cubicBezTo>
                    <a:cubicBezTo>
                      <a:pt x="99" y="103"/>
                      <a:pt x="99" y="103"/>
                      <a:pt x="99" y="103"/>
                    </a:cubicBezTo>
                    <a:cubicBezTo>
                      <a:pt x="94" y="107"/>
                      <a:pt x="94" y="107"/>
                      <a:pt x="94" y="107"/>
                    </a:cubicBezTo>
                    <a:cubicBezTo>
                      <a:pt x="92" y="108"/>
                      <a:pt x="92" y="108"/>
                      <a:pt x="92" y="108"/>
                    </a:cubicBezTo>
                    <a:cubicBezTo>
                      <a:pt x="85" y="102"/>
                      <a:pt x="85" y="102"/>
                      <a:pt x="85" y="102"/>
                    </a:cubicBezTo>
                    <a:cubicBezTo>
                      <a:pt x="83" y="103"/>
                      <a:pt x="81" y="103"/>
                      <a:pt x="79" y="104"/>
                    </a:cubicBezTo>
                    <a:cubicBezTo>
                      <a:pt x="79" y="112"/>
                      <a:pt x="79" y="112"/>
                      <a:pt x="79" y="112"/>
                    </a:cubicBezTo>
                    <a:cubicBezTo>
                      <a:pt x="77" y="113"/>
                      <a:pt x="77" y="113"/>
                      <a:pt x="77" y="113"/>
                    </a:cubicBezTo>
                    <a:cubicBezTo>
                      <a:pt x="70" y="114"/>
                      <a:pt x="70" y="114"/>
                      <a:pt x="70" y="114"/>
                    </a:cubicBezTo>
                    <a:cubicBezTo>
                      <a:pt x="68" y="114"/>
                      <a:pt x="68" y="114"/>
                      <a:pt x="68" y="114"/>
                    </a:cubicBezTo>
                    <a:cubicBezTo>
                      <a:pt x="65" y="105"/>
                      <a:pt x="65" y="105"/>
                      <a:pt x="65" y="105"/>
                    </a:cubicBezTo>
                    <a:cubicBezTo>
                      <a:pt x="63" y="105"/>
                      <a:pt x="61" y="105"/>
                      <a:pt x="60" y="104"/>
                    </a:cubicBezTo>
                    <a:cubicBezTo>
                      <a:pt x="55" y="111"/>
                      <a:pt x="55" y="111"/>
                      <a:pt x="55" y="111"/>
                    </a:cubicBezTo>
                    <a:cubicBezTo>
                      <a:pt x="53" y="110"/>
                      <a:pt x="53" y="110"/>
                      <a:pt x="53" y="110"/>
                    </a:cubicBezTo>
                    <a:cubicBezTo>
                      <a:pt x="47" y="108"/>
                      <a:pt x="47" y="108"/>
                      <a:pt x="47" y="108"/>
                    </a:cubicBezTo>
                    <a:cubicBezTo>
                      <a:pt x="45" y="107"/>
                      <a:pt x="45" y="107"/>
                      <a:pt x="45" y="107"/>
                    </a:cubicBezTo>
                    <a:cubicBezTo>
                      <a:pt x="47" y="98"/>
                      <a:pt x="47" y="98"/>
                      <a:pt x="47" y="98"/>
                    </a:cubicBezTo>
                    <a:cubicBezTo>
                      <a:pt x="45" y="97"/>
                      <a:pt x="44" y="96"/>
                      <a:pt x="42" y="94"/>
                    </a:cubicBezTo>
                    <a:cubicBezTo>
                      <a:pt x="35" y="98"/>
                      <a:pt x="35" y="98"/>
                      <a:pt x="35" y="98"/>
                    </a:cubicBezTo>
                    <a:cubicBezTo>
                      <a:pt x="33" y="96"/>
                      <a:pt x="33" y="96"/>
                      <a:pt x="33" y="96"/>
                    </a:cubicBezTo>
                    <a:cubicBezTo>
                      <a:pt x="29" y="91"/>
                      <a:pt x="29" y="91"/>
                      <a:pt x="29" y="91"/>
                    </a:cubicBezTo>
                    <a:cubicBezTo>
                      <a:pt x="28" y="89"/>
                      <a:pt x="28" y="89"/>
                      <a:pt x="28" y="89"/>
                    </a:cubicBezTo>
                    <a:cubicBezTo>
                      <a:pt x="34" y="83"/>
                      <a:pt x="34" y="83"/>
                      <a:pt x="34" y="83"/>
                    </a:cubicBezTo>
                    <a:cubicBezTo>
                      <a:pt x="33" y="81"/>
                      <a:pt x="32" y="79"/>
                      <a:pt x="32" y="77"/>
                    </a:cubicBezTo>
                    <a:cubicBezTo>
                      <a:pt x="24" y="77"/>
                      <a:pt x="24" y="77"/>
                      <a:pt x="24" y="77"/>
                    </a:cubicBezTo>
                    <a:cubicBezTo>
                      <a:pt x="23" y="74"/>
                      <a:pt x="23" y="74"/>
                      <a:pt x="23" y="74"/>
                    </a:cubicBezTo>
                    <a:cubicBezTo>
                      <a:pt x="23" y="68"/>
                      <a:pt x="23" y="68"/>
                      <a:pt x="23" y="68"/>
                    </a:cubicBezTo>
                    <a:cubicBezTo>
                      <a:pt x="22" y="66"/>
                      <a:pt x="22" y="66"/>
                      <a:pt x="22" y="66"/>
                    </a:cubicBezTo>
                    <a:cubicBezTo>
                      <a:pt x="31" y="63"/>
                      <a:pt x="31" y="63"/>
                      <a:pt x="31" y="63"/>
                    </a:cubicBezTo>
                    <a:cubicBezTo>
                      <a:pt x="31" y="61"/>
                      <a:pt x="31" y="59"/>
                      <a:pt x="32" y="57"/>
                    </a:cubicBezTo>
                    <a:cubicBezTo>
                      <a:pt x="25" y="53"/>
                      <a:pt x="25" y="53"/>
                      <a:pt x="25" y="53"/>
                    </a:cubicBezTo>
                    <a:cubicBezTo>
                      <a:pt x="26" y="50"/>
                      <a:pt x="26" y="50"/>
                      <a:pt x="26" y="50"/>
                    </a:cubicBezTo>
                    <a:cubicBezTo>
                      <a:pt x="28" y="45"/>
                      <a:pt x="28" y="45"/>
                      <a:pt x="28" y="45"/>
                    </a:cubicBezTo>
                    <a:cubicBezTo>
                      <a:pt x="29" y="42"/>
                      <a:pt x="29" y="42"/>
                      <a:pt x="29" y="42"/>
                    </a:cubicBezTo>
                    <a:cubicBezTo>
                      <a:pt x="38" y="44"/>
                      <a:pt x="38" y="44"/>
                      <a:pt x="38" y="44"/>
                    </a:cubicBezTo>
                    <a:cubicBezTo>
                      <a:pt x="39" y="43"/>
                      <a:pt x="41" y="41"/>
                      <a:pt x="42" y="40"/>
                    </a:cubicBezTo>
                    <a:cubicBezTo>
                      <a:pt x="38" y="32"/>
                      <a:pt x="38" y="32"/>
                      <a:pt x="38" y="32"/>
                    </a:cubicBezTo>
                    <a:cubicBezTo>
                      <a:pt x="40" y="31"/>
                      <a:pt x="40" y="31"/>
                      <a:pt x="40" y="31"/>
                    </a:cubicBezTo>
                    <a:cubicBezTo>
                      <a:pt x="45" y="27"/>
                      <a:pt x="45" y="27"/>
                      <a:pt x="45" y="27"/>
                    </a:cubicBezTo>
                    <a:cubicBezTo>
                      <a:pt x="47" y="26"/>
                      <a:pt x="47" y="26"/>
                      <a:pt x="47" y="26"/>
                    </a:cubicBezTo>
                    <a:cubicBezTo>
                      <a:pt x="54" y="32"/>
                      <a:pt x="54" y="32"/>
                      <a:pt x="54" y="32"/>
                    </a:cubicBezTo>
                    <a:cubicBezTo>
                      <a:pt x="55" y="31"/>
                      <a:pt x="57" y="30"/>
                      <a:pt x="59" y="30"/>
                    </a:cubicBezTo>
                    <a:cubicBezTo>
                      <a:pt x="59" y="21"/>
                      <a:pt x="59" y="21"/>
                      <a:pt x="59" y="21"/>
                    </a:cubicBezTo>
                    <a:cubicBezTo>
                      <a:pt x="62" y="21"/>
                      <a:pt x="62" y="21"/>
                      <a:pt x="62" y="21"/>
                    </a:cubicBezTo>
                    <a:cubicBezTo>
                      <a:pt x="68" y="20"/>
                      <a:pt x="68" y="20"/>
                      <a:pt x="68" y="20"/>
                    </a:cubicBezTo>
                    <a:cubicBezTo>
                      <a:pt x="71" y="20"/>
                      <a:pt x="71" y="20"/>
                      <a:pt x="71" y="20"/>
                    </a:cubicBezTo>
                    <a:cubicBezTo>
                      <a:pt x="73" y="29"/>
                      <a:pt x="73" y="29"/>
                      <a:pt x="73" y="29"/>
                    </a:cubicBezTo>
                    <a:cubicBezTo>
                      <a:pt x="75" y="29"/>
                      <a:pt x="77" y="29"/>
                      <a:pt x="79" y="30"/>
                    </a:cubicBezTo>
                    <a:cubicBezTo>
                      <a:pt x="83" y="22"/>
                      <a:pt x="83" y="22"/>
                      <a:pt x="83" y="22"/>
                    </a:cubicBezTo>
                    <a:cubicBezTo>
                      <a:pt x="86" y="23"/>
                      <a:pt x="86" y="23"/>
                      <a:pt x="86" y="23"/>
                    </a:cubicBezTo>
                    <a:cubicBezTo>
                      <a:pt x="92" y="26"/>
                      <a:pt x="92" y="26"/>
                      <a:pt x="92" y="26"/>
                    </a:cubicBezTo>
                    <a:cubicBezTo>
                      <a:pt x="94" y="27"/>
                      <a:pt x="94" y="27"/>
                      <a:pt x="94" y="27"/>
                    </a:cubicBezTo>
                    <a:cubicBezTo>
                      <a:pt x="92" y="36"/>
                      <a:pt x="92" y="36"/>
                      <a:pt x="92" y="36"/>
                    </a:cubicBezTo>
                    <a:cubicBezTo>
                      <a:pt x="93" y="37"/>
                      <a:pt x="95" y="38"/>
                      <a:pt x="96" y="39"/>
                    </a:cubicBezTo>
                    <a:cubicBezTo>
                      <a:pt x="104" y="35"/>
                      <a:pt x="104" y="35"/>
                      <a:pt x="104" y="35"/>
                    </a:cubicBezTo>
                    <a:cubicBezTo>
                      <a:pt x="105" y="37"/>
                      <a:pt x="105" y="37"/>
                      <a:pt x="105" y="37"/>
                    </a:cubicBezTo>
                    <a:cubicBezTo>
                      <a:pt x="109" y="43"/>
                      <a:pt x="109" y="43"/>
                      <a:pt x="109" y="43"/>
                    </a:cubicBezTo>
                    <a:cubicBezTo>
                      <a:pt x="111" y="45"/>
                      <a:pt x="111" y="45"/>
                      <a:pt x="111" y="45"/>
                    </a:cubicBezTo>
                    <a:cubicBezTo>
                      <a:pt x="105" y="51"/>
                      <a:pt x="105" y="51"/>
                      <a:pt x="105" y="51"/>
                    </a:cubicBezTo>
                    <a:cubicBezTo>
                      <a:pt x="105" y="53"/>
                      <a:pt x="106" y="55"/>
                      <a:pt x="107" y="57"/>
                    </a:cubicBezTo>
                    <a:cubicBezTo>
                      <a:pt x="115" y="57"/>
                      <a:pt x="115" y="57"/>
                      <a:pt x="115" y="57"/>
                    </a:cubicBezTo>
                    <a:cubicBezTo>
                      <a:pt x="115" y="59"/>
                      <a:pt x="115" y="59"/>
                      <a:pt x="115" y="59"/>
                    </a:cubicBezTo>
                    <a:cubicBezTo>
                      <a:pt x="116" y="66"/>
                      <a:pt x="116" y="66"/>
                      <a:pt x="116" y="66"/>
                    </a:cubicBezTo>
                    <a:cubicBezTo>
                      <a:pt x="116" y="68"/>
                      <a:pt x="116" y="68"/>
                      <a:pt x="116" y="68"/>
                    </a:cubicBezTo>
                    <a:cubicBezTo>
                      <a:pt x="108" y="71"/>
                      <a:pt x="108" y="71"/>
                      <a:pt x="108" y="71"/>
                    </a:cubicBezTo>
                    <a:cubicBezTo>
                      <a:pt x="108" y="73"/>
                      <a:pt x="107" y="75"/>
                      <a:pt x="107" y="77"/>
                    </a:cubicBezTo>
                    <a:lnTo>
                      <a:pt x="114" y="8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77" name="Freeform 67"/>
              <p:cNvSpPr>
                <a:spLocks noEditPoints="1"/>
              </p:cNvSpPr>
              <p:nvPr/>
            </p:nvSpPr>
            <p:spPr bwMode="auto">
              <a:xfrm>
                <a:off x="6202016" y="4590402"/>
                <a:ext cx="174003" cy="172622"/>
              </a:xfrm>
              <a:custGeom>
                <a:avLst/>
                <a:gdLst>
                  <a:gd name="T0" fmla="*/ 31 w 63"/>
                  <a:gd name="T1" fmla="*/ 0 h 63"/>
                  <a:gd name="T2" fmla="*/ 0 w 63"/>
                  <a:gd name="T3" fmla="*/ 32 h 63"/>
                  <a:gd name="T4" fmla="*/ 31 w 63"/>
                  <a:gd name="T5" fmla="*/ 63 h 63"/>
                  <a:gd name="T6" fmla="*/ 63 w 63"/>
                  <a:gd name="T7" fmla="*/ 32 h 63"/>
                  <a:gd name="T8" fmla="*/ 31 w 63"/>
                  <a:gd name="T9" fmla="*/ 0 h 63"/>
                  <a:gd name="T10" fmla="*/ 31 w 63"/>
                  <a:gd name="T11" fmla="*/ 46 h 63"/>
                  <a:gd name="T12" fmla="*/ 17 w 63"/>
                  <a:gd name="T13" fmla="*/ 32 h 63"/>
                  <a:gd name="T14" fmla="*/ 31 w 63"/>
                  <a:gd name="T15" fmla="*/ 18 h 63"/>
                  <a:gd name="T16" fmla="*/ 46 w 63"/>
                  <a:gd name="T17" fmla="*/ 32 h 63"/>
                  <a:gd name="T18" fmla="*/ 31 w 63"/>
                  <a:gd name="T1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0"/>
                    </a:moveTo>
                    <a:cubicBezTo>
                      <a:pt x="14" y="0"/>
                      <a:pt x="0" y="14"/>
                      <a:pt x="0" y="32"/>
                    </a:cubicBezTo>
                    <a:cubicBezTo>
                      <a:pt x="0" y="49"/>
                      <a:pt x="14" y="63"/>
                      <a:pt x="31" y="63"/>
                    </a:cubicBezTo>
                    <a:cubicBezTo>
                      <a:pt x="49" y="63"/>
                      <a:pt x="63" y="49"/>
                      <a:pt x="63" y="32"/>
                    </a:cubicBezTo>
                    <a:cubicBezTo>
                      <a:pt x="63" y="14"/>
                      <a:pt x="49" y="0"/>
                      <a:pt x="31" y="0"/>
                    </a:cubicBezTo>
                    <a:close/>
                    <a:moveTo>
                      <a:pt x="31" y="46"/>
                    </a:moveTo>
                    <a:cubicBezTo>
                      <a:pt x="23" y="46"/>
                      <a:pt x="17" y="40"/>
                      <a:pt x="17" y="32"/>
                    </a:cubicBezTo>
                    <a:cubicBezTo>
                      <a:pt x="17" y="24"/>
                      <a:pt x="23" y="18"/>
                      <a:pt x="31" y="18"/>
                    </a:cubicBezTo>
                    <a:cubicBezTo>
                      <a:pt x="39" y="18"/>
                      <a:pt x="46" y="24"/>
                      <a:pt x="46" y="32"/>
                    </a:cubicBezTo>
                    <a:cubicBezTo>
                      <a:pt x="46" y="40"/>
                      <a:pt x="39" y="46"/>
                      <a:pt x="31" y="4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78" name="组合 77"/>
            <p:cNvGrpSpPr/>
            <p:nvPr/>
          </p:nvGrpSpPr>
          <p:grpSpPr>
            <a:xfrm>
              <a:off x="6943464" y="1684173"/>
              <a:ext cx="260935" cy="247270"/>
              <a:chOff x="4522788" y="1538288"/>
              <a:chExt cx="636587" cy="603250"/>
            </a:xfrm>
            <a:solidFill>
              <a:schemeClr val="bg1"/>
            </a:solidFill>
          </p:grpSpPr>
          <p:sp>
            <p:nvSpPr>
              <p:cNvPr id="79" name="Freeform 176"/>
              <p:cNvSpPr/>
              <p:nvPr/>
            </p:nvSpPr>
            <p:spPr bwMode="auto">
              <a:xfrm>
                <a:off x="5032375" y="1538288"/>
                <a:ext cx="47625" cy="39688"/>
              </a:xfrm>
              <a:custGeom>
                <a:avLst/>
                <a:gdLst>
                  <a:gd name="T0" fmla="*/ 27 w 27"/>
                  <a:gd name="T1" fmla="*/ 18 h 23"/>
                  <a:gd name="T2" fmla="*/ 23 w 27"/>
                  <a:gd name="T3" fmla="*/ 23 h 23"/>
                  <a:gd name="T4" fmla="*/ 4 w 27"/>
                  <a:gd name="T5" fmla="*/ 23 h 23"/>
                  <a:gd name="T6" fmla="*/ 0 w 27"/>
                  <a:gd name="T7" fmla="*/ 18 h 23"/>
                  <a:gd name="T8" fmla="*/ 0 w 27"/>
                  <a:gd name="T9" fmla="*/ 4 h 23"/>
                  <a:gd name="T10" fmla="*/ 4 w 27"/>
                  <a:gd name="T11" fmla="*/ 0 h 23"/>
                  <a:gd name="T12" fmla="*/ 23 w 27"/>
                  <a:gd name="T13" fmla="*/ 0 h 23"/>
                  <a:gd name="T14" fmla="*/ 27 w 27"/>
                  <a:gd name="T15" fmla="*/ 4 h 23"/>
                  <a:gd name="T16" fmla="*/ 27 w 27"/>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27" y="18"/>
                    </a:moveTo>
                    <a:cubicBezTo>
                      <a:pt x="27" y="21"/>
                      <a:pt x="25" y="23"/>
                      <a:pt x="23" y="23"/>
                    </a:cubicBezTo>
                    <a:cubicBezTo>
                      <a:pt x="4" y="23"/>
                      <a:pt x="4" y="23"/>
                      <a:pt x="4" y="23"/>
                    </a:cubicBezTo>
                    <a:cubicBezTo>
                      <a:pt x="2" y="23"/>
                      <a:pt x="0" y="21"/>
                      <a:pt x="0" y="18"/>
                    </a:cubicBezTo>
                    <a:cubicBezTo>
                      <a:pt x="0" y="4"/>
                      <a:pt x="0" y="4"/>
                      <a:pt x="0" y="4"/>
                    </a:cubicBezTo>
                    <a:cubicBezTo>
                      <a:pt x="0" y="2"/>
                      <a:pt x="2" y="0"/>
                      <a:pt x="4" y="0"/>
                    </a:cubicBezTo>
                    <a:cubicBezTo>
                      <a:pt x="23" y="0"/>
                      <a:pt x="23" y="0"/>
                      <a:pt x="23" y="0"/>
                    </a:cubicBezTo>
                    <a:cubicBezTo>
                      <a:pt x="25" y="0"/>
                      <a:pt x="27" y="2"/>
                      <a:pt x="27" y="4"/>
                    </a:cubicBezTo>
                    <a:lnTo>
                      <a:pt x="27" y="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177"/>
              <p:cNvSpPr/>
              <p:nvPr/>
            </p:nvSpPr>
            <p:spPr bwMode="auto">
              <a:xfrm>
                <a:off x="4959350" y="1573213"/>
                <a:ext cx="53975" cy="57150"/>
              </a:xfrm>
              <a:custGeom>
                <a:avLst/>
                <a:gdLst>
                  <a:gd name="T0" fmla="*/ 28 w 31"/>
                  <a:gd name="T1" fmla="*/ 8 h 33"/>
                  <a:gd name="T2" fmla="*/ 30 w 31"/>
                  <a:gd name="T3" fmla="*/ 14 h 33"/>
                  <a:gd name="T4" fmla="*/ 21 w 31"/>
                  <a:gd name="T5" fmla="*/ 30 h 33"/>
                  <a:gd name="T6" fmla="*/ 15 w 31"/>
                  <a:gd name="T7" fmla="*/ 32 h 33"/>
                  <a:gd name="T8" fmla="*/ 3 w 31"/>
                  <a:gd name="T9" fmla="*/ 25 h 33"/>
                  <a:gd name="T10" fmla="*/ 1 w 31"/>
                  <a:gd name="T11" fmla="*/ 19 h 33"/>
                  <a:gd name="T12" fmla="*/ 10 w 31"/>
                  <a:gd name="T13" fmla="*/ 3 h 33"/>
                  <a:gd name="T14" fmla="*/ 16 w 31"/>
                  <a:gd name="T15" fmla="*/ 1 h 33"/>
                  <a:gd name="T16" fmla="*/ 28 w 31"/>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28" y="8"/>
                    </a:moveTo>
                    <a:cubicBezTo>
                      <a:pt x="30" y="9"/>
                      <a:pt x="31" y="12"/>
                      <a:pt x="30" y="14"/>
                    </a:cubicBezTo>
                    <a:cubicBezTo>
                      <a:pt x="21" y="30"/>
                      <a:pt x="21" y="30"/>
                      <a:pt x="21" y="30"/>
                    </a:cubicBezTo>
                    <a:cubicBezTo>
                      <a:pt x="20" y="32"/>
                      <a:pt x="17" y="33"/>
                      <a:pt x="15" y="32"/>
                    </a:cubicBezTo>
                    <a:cubicBezTo>
                      <a:pt x="3" y="25"/>
                      <a:pt x="3" y="25"/>
                      <a:pt x="3" y="25"/>
                    </a:cubicBezTo>
                    <a:cubicBezTo>
                      <a:pt x="1" y="23"/>
                      <a:pt x="0" y="21"/>
                      <a:pt x="1" y="19"/>
                    </a:cubicBezTo>
                    <a:cubicBezTo>
                      <a:pt x="10" y="3"/>
                      <a:pt x="10" y="3"/>
                      <a:pt x="10" y="3"/>
                    </a:cubicBezTo>
                    <a:cubicBezTo>
                      <a:pt x="11" y="1"/>
                      <a:pt x="14" y="0"/>
                      <a:pt x="16" y="1"/>
                    </a:cubicBezTo>
                    <a:lnTo>
                      <a:pt x="28"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178"/>
              <p:cNvSpPr/>
              <p:nvPr/>
            </p:nvSpPr>
            <p:spPr bwMode="auto">
              <a:xfrm>
                <a:off x="4962525" y="1654175"/>
                <a:ext cx="55563" cy="58738"/>
              </a:xfrm>
              <a:custGeom>
                <a:avLst/>
                <a:gdLst>
                  <a:gd name="T0" fmla="*/ 15 w 31"/>
                  <a:gd name="T1" fmla="*/ 1 h 33"/>
                  <a:gd name="T2" fmla="*/ 20 w 31"/>
                  <a:gd name="T3" fmla="*/ 3 h 33"/>
                  <a:gd name="T4" fmla="*/ 30 w 31"/>
                  <a:gd name="T5" fmla="*/ 19 h 33"/>
                  <a:gd name="T6" fmla="*/ 28 w 31"/>
                  <a:gd name="T7" fmla="*/ 25 h 33"/>
                  <a:gd name="T8" fmla="*/ 16 w 31"/>
                  <a:gd name="T9" fmla="*/ 32 h 33"/>
                  <a:gd name="T10" fmla="*/ 10 w 31"/>
                  <a:gd name="T11" fmla="*/ 30 h 33"/>
                  <a:gd name="T12" fmla="*/ 1 w 31"/>
                  <a:gd name="T13" fmla="*/ 14 h 33"/>
                  <a:gd name="T14" fmla="*/ 2 w 31"/>
                  <a:gd name="T15" fmla="*/ 8 h 33"/>
                  <a:gd name="T16" fmla="*/ 15 w 31"/>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15" y="1"/>
                    </a:moveTo>
                    <a:cubicBezTo>
                      <a:pt x="17" y="0"/>
                      <a:pt x="19" y="1"/>
                      <a:pt x="20" y="3"/>
                    </a:cubicBezTo>
                    <a:cubicBezTo>
                      <a:pt x="30" y="19"/>
                      <a:pt x="30" y="19"/>
                      <a:pt x="30" y="19"/>
                    </a:cubicBezTo>
                    <a:cubicBezTo>
                      <a:pt x="31" y="21"/>
                      <a:pt x="30" y="23"/>
                      <a:pt x="28" y="25"/>
                    </a:cubicBezTo>
                    <a:cubicBezTo>
                      <a:pt x="16" y="32"/>
                      <a:pt x="16" y="32"/>
                      <a:pt x="16" y="32"/>
                    </a:cubicBezTo>
                    <a:cubicBezTo>
                      <a:pt x="14" y="33"/>
                      <a:pt x="11" y="32"/>
                      <a:pt x="10" y="30"/>
                    </a:cubicBezTo>
                    <a:cubicBezTo>
                      <a:pt x="1" y="14"/>
                      <a:pt x="1" y="14"/>
                      <a:pt x="1" y="14"/>
                    </a:cubicBezTo>
                    <a:cubicBezTo>
                      <a:pt x="0" y="12"/>
                      <a:pt x="0" y="9"/>
                      <a:pt x="2" y="8"/>
                    </a:cubicBezTo>
                    <a:lnTo>
                      <a:pt x="15" y="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179"/>
              <p:cNvSpPr/>
              <p:nvPr/>
            </p:nvSpPr>
            <p:spPr bwMode="auto">
              <a:xfrm>
                <a:off x="5038725" y="1701800"/>
                <a:ext cx="46038" cy="39688"/>
              </a:xfrm>
              <a:custGeom>
                <a:avLst/>
                <a:gdLst>
                  <a:gd name="T0" fmla="*/ 0 w 27"/>
                  <a:gd name="T1" fmla="*/ 4 h 23"/>
                  <a:gd name="T2" fmla="*/ 5 w 27"/>
                  <a:gd name="T3" fmla="*/ 0 h 23"/>
                  <a:gd name="T4" fmla="*/ 23 w 27"/>
                  <a:gd name="T5" fmla="*/ 0 h 23"/>
                  <a:gd name="T6" fmla="*/ 27 w 27"/>
                  <a:gd name="T7" fmla="*/ 4 h 23"/>
                  <a:gd name="T8" fmla="*/ 27 w 27"/>
                  <a:gd name="T9" fmla="*/ 19 h 23"/>
                  <a:gd name="T10" fmla="*/ 23 w 27"/>
                  <a:gd name="T11" fmla="*/ 23 h 23"/>
                  <a:gd name="T12" fmla="*/ 5 w 27"/>
                  <a:gd name="T13" fmla="*/ 23 h 23"/>
                  <a:gd name="T14" fmla="*/ 0 w 27"/>
                  <a:gd name="T15" fmla="*/ 19 h 23"/>
                  <a:gd name="T16" fmla="*/ 0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0" y="4"/>
                    </a:moveTo>
                    <a:cubicBezTo>
                      <a:pt x="0" y="2"/>
                      <a:pt x="2" y="0"/>
                      <a:pt x="5" y="0"/>
                    </a:cubicBezTo>
                    <a:cubicBezTo>
                      <a:pt x="23" y="0"/>
                      <a:pt x="23" y="0"/>
                      <a:pt x="23" y="0"/>
                    </a:cubicBezTo>
                    <a:cubicBezTo>
                      <a:pt x="25" y="0"/>
                      <a:pt x="27" y="2"/>
                      <a:pt x="27" y="4"/>
                    </a:cubicBezTo>
                    <a:cubicBezTo>
                      <a:pt x="27" y="19"/>
                      <a:pt x="27" y="19"/>
                      <a:pt x="27" y="19"/>
                    </a:cubicBezTo>
                    <a:cubicBezTo>
                      <a:pt x="27" y="21"/>
                      <a:pt x="25" y="23"/>
                      <a:pt x="23" y="23"/>
                    </a:cubicBezTo>
                    <a:cubicBezTo>
                      <a:pt x="5" y="23"/>
                      <a:pt x="5" y="23"/>
                      <a:pt x="5" y="23"/>
                    </a:cubicBezTo>
                    <a:cubicBezTo>
                      <a:pt x="2" y="23"/>
                      <a:pt x="0" y="21"/>
                      <a:pt x="0" y="19"/>
                    </a:cubicBezTo>
                    <a:lnTo>
                      <a:pt x="0"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180"/>
              <p:cNvSpPr/>
              <p:nvPr/>
            </p:nvSpPr>
            <p:spPr bwMode="auto">
              <a:xfrm>
                <a:off x="5105400" y="1649413"/>
                <a:ext cx="53975" cy="57150"/>
              </a:xfrm>
              <a:custGeom>
                <a:avLst/>
                <a:gdLst>
                  <a:gd name="T0" fmla="*/ 3 w 31"/>
                  <a:gd name="T1" fmla="*/ 25 h 33"/>
                  <a:gd name="T2" fmla="*/ 1 w 31"/>
                  <a:gd name="T3" fmla="*/ 19 h 33"/>
                  <a:gd name="T4" fmla="*/ 10 w 31"/>
                  <a:gd name="T5" fmla="*/ 3 h 33"/>
                  <a:gd name="T6" fmla="*/ 16 w 31"/>
                  <a:gd name="T7" fmla="*/ 1 h 33"/>
                  <a:gd name="T8" fmla="*/ 29 w 31"/>
                  <a:gd name="T9" fmla="*/ 8 h 33"/>
                  <a:gd name="T10" fmla="*/ 30 w 31"/>
                  <a:gd name="T11" fmla="*/ 14 h 33"/>
                  <a:gd name="T12" fmla="*/ 21 w 31"/>
                  <a:gd name="T13" fmla="*/ 30 h 33"/>
                  <a:gd name="T14" fmla="*/ 15 w 31"/>
                  <a:gd name="T15" fmla="*/ 32 h 33"/>
                  <a:gd name="T16" fmla="*/ 3 w 31"/>
                  <a:gd name="T1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3" y="25"/>
                    </a:moveTo>
                    <a:cubicBezTo>
                      <a:pt x="1" y="23"/>
                      <a:pt x="0" y="21"/>
                      <a:pt x="1" y="19"/>
                    </a:cubicBezTo>
                    <a:cubicBezTo>
                      <a:pt x="10" y="3"/>
                      <a:pt x="10" y="3"/>
                      <a:pt x="10" y="3"/>
                    </a:cubicBezTo>
                    <a:cubicBezTo>
                      <a:pt x="12" y="1"/>
                      <a:pt x="14" y="0"/>
                      <a:pt x="16" y="1"/>
                    </a:cubicBezTo>
                    <a:cubicBezTo>
                      <a:pt x="29" y="8"/>
                      <a:pt x="29" y="8"/>
                      <a:pt x="29" y="8"/>
                    </a:cubicBezTo>
                    <a:cubicBezTo>
                      <a:pt x="31" y="9"/>
                      <a:pt x="31" y="12"/>
                      <a:pt x="30" y="14"/>
                    </a:cubicBezTo>
                    <a:cubicBezTo>
                      <a:pt x="21" y="30"/>
                      <a:pt x="21" y="30"/>
                      <a:pt x="21" y="30"/>
                    </a:cubicBezTo>
                    <a:cubicBezTo>
                      <a:pt x="20" y="32"/>
                      <a:pt x="17" y="33"/>
                      <a:pt x="15" y="32"/>
                    </a:cubicBezTo>
                    <a:lnTo>
                      <a:pt x="3" y="2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181"/>
              <p:cNvSpPr/>
              <p:nvPr/>
            </p:nvSpPr>
            <p:spPr bwMode="auto">
              <a:xfrm>
                <a:off x="5100638" y="1566863"/>
                <a:ext cx="57150" cy="58738"/>
              </a:xfrm>
              <a:custGeom>
                <a:avLst/>
                <a:gdLst>
                  <a:gd name="T0" fmla="*/ 17 w 32"/>
                  <a:gd name="T1" fmla="*/ 32 h 33"/>
                  <a:gd name="T2" fmla="*/ 11 w 32"/>
                  <a:gd name="T3" fmla="*/ 30 h 33"/>
                  <a:gd name="T4" fmla="*/ 2 w 32"/>
                  <a:gd name="T5" fmla="*/ 14 h 33"/>
                  <a:gd name="T6" fmla="*/ 3 w 32"/>
                  <a:gd name="T7" fmla="*/ 8 h 33"/>
                  <a:gd name="T8" fmla="*/ 15 w 32"/>
                  <a:gd name="T9" fmla="*/ 1 h 33"/>
                  <a:gd name="T10" fmla="*/ 21 w 32"/>
                  <a:gd name="T11" fmla="*/ 3 h 33"/>
                  <a:gd name="T12" fmla="*/ 31 w 32"/>
                  <a:gd name="T13" fmla="*/ 19 h 33"/>
                  <a:gd name="T14" fmla="*/ 29 w 32"/>
                  <a:gd name="T15" fmla="*/ 25 h 33"/>
                  <a:gd name="T16" fmla="*/ 17 w 32"/>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17" y="32"/>
                    </a:moveTo>
                    <a:cubicBezTo>
                      <a:pt x="15" y="33"/>
                      <a:pt x="12" y="32"/>
                      <a:pt x="11" y="30"/>
                    </a:cubicBezTo>
                    <a:cubicBezTo>
                      <a:pt x="2" y="14"/>
                      <a:pt x="2" y="14"/>
                      <a:pt x="2" y="14"/>
                    </a:cubicBezTo>
                    <a:cubicBezTo>
                      <a:pt x="0" y="12"/>
                      <a:pt x="1" y="9"/>
                      <a:pt x="3" y="8"/>
                    </a:cubicBezTo>
                    <a:cubicBezTo>
                      <a:pt x="15" y="1"/>
                      <a:pt x="15" y="1"/>
                      <a:pt x="15" y="1"/>
                    </a:cubicBezTo>
                    <a:cubicBezTo>
                      <a:pt x="17" y="0"/>
                      <a:pt x="20" y="1"/>
                      <a:pt x="21" y="3"/>
                    </a:cubicBezTo>
                    <a:cubicBezTo>
                      <a:pt x="31" y="19"/>
                      <a:pt x="31" y="19"/>
                      <a:pt x="31" y="19"/>
                    </a:cubicBezTo>
                    <a:cubicBezTo>
                      <a:pt x="32" y="21"/>
                      <a:pt x="31" y="23"/>
                      <a:pt x="29" y="25"/>
                    </a:cubicBezTo>
                    <a:lnTo>
                      <a:pt x="17" y="3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182"/>
              <p:cNvSpPr>
                <a:spLocks noEditPoints="1"/>
              </p:cNvSpPr>
              <p:nvPr/>
            </p:nvSpPr>
            <p:spPr bwMode="auto">
              <a:xfrm>
                <a:off x="4986338" y="1565275"/>
                <a:ext cx="146050" cy="149225"/>
              </a:xfrm>
              <a:custGeom>
                <a:avLst/>
                <a:gdLst>
                  <a:gd name="T0" fmla="*/ 42 w 84"/>
                  <a:gd name="T1" fmla="*/ 0 h 85"/>
                  <a:gd name="T2" fmla="*/ 0 w 84"/>
                  <a:gd name="T3" fmla="*/ 42 h 85"/>
                  <a:gd name="T4" fmla="*/ 42 w 84"/>
                  <a:gd name="T5" fmla="*/ 85 h 85"/>
                  <a:gd name="T6" fmla="*/ 84 w 84"/>
                  <a:gd name="T7" fmla="*/ 42 h 85"/>
                  <a:gd name="T8" fmla="*/ 42 w 84"/>
                  <a:gd name="T9" fmla="*/ 0 h 85"/>
                  <a:gd name="T10" fmla="*/ 42 w 84"/>
                  <a:gd name="T11" fmla="*/ 63 h 85"/>
                  <a:gd name="T12" fmla="*/ 22 w 84"/>
                  <a:gd name="T13" fmla="*/ 42 h 85"/>
                  <a:gd name="T14" fmla="*/ 42 w 84"/>
                  <a:gd name="T15" fmla="*/ 22 h 85"/>
                  <a:gd name="T16" fmla="*/ 62 w 84"/>
                  <a:gd name="T17" fmla="*/ 42 h 85"/>
                  <a:gd name="T18" fmla="*/ 42 w 84"/>
                  <a:gd name="T19"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0"/>
                    </a:moveTo>
                    <a:cubicBezTo>
                      <a:pt x="19" y="0"/>
                      <a:pt x="0" y="19"/>
                      <a:pt x="0" y="42"/>
                    </a:cubicBezTo>
                    <a:cubicBezTo>
                      <a:pt x="0" y="66"/>
                      <a:pt x="19" y="85"/>
                      <a:pt x="42" y="85"/>
                    </a:cubicBezTo>
                    <a:cubicBezTo>
                      <a:pt x="65" y="85"/>
                      <a:pt x="84" y="66"/>
                      <a:pt x="84" y="42"/>
                    </a:cubicBezTo>
                    <a:cubicBezTo>
                      <a:pt x="84" y="19"/>
                      <a:pt x="65" y="0"/>
                      <a:pt x="42" y="0"/>
                    </a:cubicBezTo>
                    <a:close/>
                    <a:moveTo>
                      <a:pt x="42" y="63"/>
                    </a:moveTo>
                    <a:cubicBezTo>
                      <a:pt x="31" y="63"/>
                      <a:pt x="22" y="54"/>
                      <a:pt x="22" y="42"/>
                    </a:cubicBezTo>
                    <a:cubicBezTo>
                      <a:pt x="22" y="31"/>
                      <a:pt x="31" y="22"/>
                      <a:pt x="42" y="22"/>
                    </a:cubicBezTo>
                    <a:cubicBezTo>
                      <a:pt x="53" y="22"/>
                      <a:pt x="62" y="31"/>
                      <a:pt x="62" y="42"/>
                    </a:cubicBezTo>
                    <a:cubicBezTo>
                      <a:pt x="62" y="54"/>
                      <a:pt x="53" y="63"/>
                      <a:pt x="42" y="6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183"/>
              <p:cNvSpPr>
                <a:spLocks noEditPoints="1"/>
              </p:cNvSpPr>
              <p:nvPr/>
            </p:nvSpPr>
            <p:spPr bwMode="auto">
              <a:xfrm>
                <a:off x="4595813" y="1700213"/>
                <a:ext cx="365125" cy="368300"/>
              </a:xfrm>
              <a:custGeom>
                <a:avLst/>
                <a:gdLst>
                  <a:gd name="T0" fmla="*/ 105 w 209"/>
                  <a:gd name="T1" fmla="*/ 211 h 211"/>
                  <a:gd name="T2" fmla="*/ 0 w 209"/>
                  <a:gd name="T3" fmla="*/ 106 h 211"/>
                  <a:gd name="T4" fmla="*/ 105 w 209"/>
                  <a:gd name="T5" fmla="*/ 0 h 211"/>
                  <a:gd name="T6" fmla="*/ 209 w 209"/>
                  <a:gd name="T7" fmla="*/ 106 h 211"/>
                  <a:gd name="T8" fmla="*/ 105 w 209"/>
                  <a:gd name="T9" fmla="*/ 211 h 211"/>
                  <a:gd name="T10" fmla="*/ 105 w 209"/>
                  <a:gd name="T11" fmla="*/ 19 h 211"/>
                  <a:gd name="T12" fmla="*/ 19 w 209"/>
                  <a:gd name="T13" fmla="*/ 106 h 211"/>
                  <a:gd name="T14" fmla="*/ 105 w 209"/>
                  <a:gd name="T15" fmla="*/ 192 h 211"/>
                  <a:gd name="T16" fmla="*/ 190 w 209"/>
                  <a:gd name="T17" fmla="*/ 106 h 211"/>
                  <a:gd name="T18" fmla="*/ 105 w 209"/>
                  <a:gd name="T19"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11">
                    <a:moveTo>
                      <a:pt x="105" y="211"/>
                    </a:moveTo>
                    <a:cubicBezTo>
                      <a:pt x="47" y="211"/>
                      <a:pt x="0" y="164"/>
                      <a:pt x="0" y="106"/>
                    </a:cubicBezTo>
                    <a:cubicBezTo>
                      <a:pt x="0" y="48"/>
                      <a:pt x="47" y="0"/>
                      <a:pt x="105" y="0"/>
                    </a:cubicBezTo>
                    <a:cubicBezTo>
                      <a:pt x="162" y="0"/>
                      <a:pt x="209" y="48"/>
                      <a:pt x="209" y="106"/>
                    </a:cubicBezTo>
                    <a:cubicBezTo>
                      <a:pt x="209" y="164"/>
                      <a:pt x="162" y="211"/>
                      <a:pt x="105" y="211"/>
                    </a:cubicBezTo>
                    <a:close/>
                    <a:moveTo>
                      <a:pt x="105" y="19"/>
                    </a:moveTo>
                    <a:cubicBezTo>
                      <a:pt x="58" y="19"/>
                      <a:pt x="19" y="58"/>
                      <a:pt x="19" y="106"/>
                    </a:cubicBezTo>
                    <a:cubicBezTo>
                      <a:pt x="19" y="154"/>
                      <a:pt x="58" y="192"/>
                      <a:pt x="105" y="192"/>
                    </a:cubicBezTo>
                    <a:cubicBezTo>
                      <a:pt x="152" y="192"/>
                      <a:pt x="190" y="154"/>
                      <a:pt x="190" y="106"/>
                    </a:cubicBezTo>
                    <a:cubicBezTo>
                      <a:pt x="190" y="58"/>
                      <a:pt x="152" y="19"/>
                      <a:pt x="105"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184"/>
              <p:cNvSpPr>
                <a:spLocks noEditPoints="1"/>
              </p:cNvSpPr>
              <p:nvPr/>
            </p:nvSpPr>
            <p:spPr bwMode="auto">
              <a:xfrm>
                <a:off x="4694238" y="1704975"/>
                <a:ext cx="171450" cy="360363"/>
              </a:xfrm>
              <a:custGeom>
                <a:avLst/>
                <a:gdLst>
                  <a:gd name="T0" fmla="*/ 49 w 98"/>
                  <a:gd name="T1" fmla="*/ 206 h 206"/>
                  <a:gd name="T2" fmla="*/ 0 w 98"/>
                  <a:gd name="T3" fmla="*/ 103 h 206"/>
                  <a:gd name="T4" fmla="*/ 49 w 98"/>
                  <a:gd name="T5" fmla="*/ 0 h 206"/>
                  <a:gd name="T6" fmla="*/ 98 w 98"/>
                  <a:gd name="T7" fmla="*/ 103 h 206"/>
                  <a:gd name="T8" fmla="*/ 49 w 98"/>
                  <a:gd name="T9" fmla="*/ 206 h 206"/>
                  <a:gd name="T10" fmla="*/ 49 w 98"/>
                  <a:gd name="T11" fmla="*/ 19 h 206"/>
                  <a:gd name="T12" fmla="*/ 19 w 98"/>
                  <a:gd name="T13" fmla="*/ 103 h 206"/>
                  <a:gd name="T14" fmla="*/ 49 w 98"/>
                  <a:gd name="T15" fmla="*/ 187 h 206"/>
                  <a:gd name="T16" fmla="*/ 79 w 98"/>
                  <a:gd name="T17" fmla="*/ 103 h 206"/>
                  <a:gd name="T18" fmla="*/ 49 w 98"/>
                  <a:gd name="T19" fmla="*/ 1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06">
                    <a:moveTo>
                      <a:pt x="49" y="206"/>
                    </a:moveTo>
                    <a:cubicBezTo>
                      <a:pt x="21" y="206"/>
                      <a:pt x="0" y="161"/>
                      <a:pt x="0" y="103"/>
                    </a:cubicBezTo>
                    <a:cubicBezTo>
                      <a:pt x="0" y="44"/>
                      <a:pt x="21" y="0"/>
                      <a:pt x="49" y="0"/>
                    </a:cubicBezTo>
                    <a:cubicBezTo>
                      <a:pt x="77" y="0"/>
                      <a:pt x="98" y="44"/>
                      <a:pt x="98" y="103"/>
                    </a:cubicBezTo>
                    <a:cubicBezTo>
                      <a:pt x="98" y="161"/>
                      <a:pt x="77" y="206"/>
                      <a:pt x="49" y="206"/>
                    </a:cubicBezTo>
                    <a:close/>
                    <a:moveTo>
                      <a:pt x="49" y="19"/>
                    </a:moveTo>
                    <a:cubicBezTo>
                      <a:pt x="36" y="19"/>
                      <a:pt x="19" y="51"/>
                      <a:pt x="19" y="103"/>
                    </a:cubicBezTo>
                    <a:cubicBezTo>
                      <a:pt x="19" y="154"/>
                      <a:pt x="36" y="187"/>
                      <a:pt x="49" y="187"/>
                    </a:cubicBezTo>
                    <a:cubicBezTo>
                      <a:pt x="61" y="187"/>
                      <a:pt x="79" y="154"/>
                      <a:pt x="79" y="103"/>
                    </a:cubicBezTo>
                    <a:cubicBezTo>
                      <a:pt x="79" y="51"/>
                      <a:pt x="61" y="19"/>
                      <a:pt x="49"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185"/>
              <p:cNvSpPr/>
              <p:nvPr/>
            </p:nvSpPr>
            <p:spPr bwMode="auto">
              <a:xfrm>
                <a:off x="4595813" y="1868488"/>
                <a:ext cx="365125" cy="33338"/>
              </a:xfrm>
              <a:custGeom>
                <a:avLst/>
                <a:gdLst>
                  <a:gd name="T0" fmla="*/ 200 w 209"/>
                  <a:gd name="T1" fmla="*/ 19 h 19"/>
                  <a:gd name="T2" fmla="*/ 10 w 209"/>
                  <a:gd name="T3" fmla="*/ 19 h 19"/>
                  <a:gd name="T4" fmla="*/ 0 w 209"/>
                  <a:gd name="T5" fmla="*/ 10 h 19"/>
                  <a:gd name="T6" fmla="*/ 10 w 209"/>
                  <a:gd name="T7" fmla="*/ 0 h 19"/>
                  <a:gd name="T8" fmla="*/ 200 w 209"/>
                  <a:gd name="T9" fmla="*/ 0 h 19"/>
                  <a:gd name="T10" fmla="*/ 209 w 209"/>
                  <a:gd name="T11" fmla="*/ 10 h 19"/>
                  <a:gd name="T12" fmla="*/ 200 w 20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9" h="19">
                    <a:moveTo>
                      <a:pt x="200" y="19"/>
                    </a:moveTo>
                    <a:cubicBezTo>
                      <a:pt x="10" y="19"/>
                      <a:pt x="10" y="19"/>
                      <a:pt x="10" y="19"/>
                    </a:cubicBezTo>
                    <a:cubicBezTo>
                      <a:pt x="4" y="19"/>
                      <a:pt x="0" y="15"/>
                      <a:pt x="0" y="10"/>
                    </a:cubicBezTo>
                    <a:cubicBezTo>
                      <a:pt x="0" y="5"/>
                      <a:pt x="4" y="0"/>
                      <a:pt x="10" y="0"/>
                    </a:cubicBezTo>
                    <a:cubicBezTo>
                      <a:pt x="200" y="0"/>
                      <a:pt x="200" y="0"/>
                      <a:pt x="200" y="0"/>
                    </a:cubicBezTo>
                    <a:cubicBezTo>
                      <a:pt x="205" y="0"/>
                      <a:pt x="209" y="5"/>
                      <a:pt x="209" y="10"/>
                    </a:cubicBezTo>
                    <a:cubicBezTo>
                      <a:pt x="209" y="15"/>
                      <a:pt x="205" y="19"/>
                      <a:pt x="200"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186"/>
              <p:cNvSpPr/>
              <p:nvPr/>
            </p:nvSpPr>
            <p:spPr bwMode="auto">
              <a:xfrm>
                <a:off x="4622800" y="1774825"/>
                <a:ext cx="312738" cy="55563"/>
              </a:xfrm>
              <a:custGeom>
                <a:avLst/>
                <a:gdLst>
                  <a:gd name="T0" fmla="*/ 90 w 179"/>
                  <a:gd name="T1" fmla="*/ 31 h 31"/>
                  <a:gd name="T2" fmla="*/ 8 w 179"/>
                  <a:gd name="T3" fmla="*/ 20 h 31"/>
                  <a:gd name="T4" fmla="*/ 1 w 179"/>
                  <a:gd name="T5" fmla="*/ 8 h 31"/>
                  <a:gd name="T6" fmla="*/ 13 w 179"/>
                  <a:gd name="T7" fmla="*/ 1 h 31"/>
                  <a:gd name="T8" fmla="*/ 166 w 179"/>
                  <a:gd name="T9" fmla="*/ 1 h 31"/>
                  <a:gd name="T10" fmla="*/ 178 w 179"/>
                  <a:gd name="T11" fmla="*/ 8 h 31"/>
                  <a:gd name="T12" fmla="*/ 171 w 179"/>
                  <a:gd name="T13" fmla="*/ 20 h 31"/>
                  <a:gd name="T14" fmla="*/ 90 w 17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1">
                    <a:moveTo>
                      <a:pt x="90" y="31"/>
                    </a:moveTo>
                    <a:cubicBezTo>
                      <a:pt x="62" y="31"/>
                      <a:pt x="35" y="27"/>
                      <a:pt x="8" y="20"/>
                    </a:cubicBezTo>
                    <a:cubicBezTo>
                      <a:pt x="3" y="18"/>
                      <a:pt x="0" y="13"/>
                      <a:pt x="1" y="8"/>
                    </a:cubicBezTo>
                    <a:cubicBezTo>
                      <a:pt x="3" y="3"/>
                      <a:pt x="8" y="0"/>
                      <a:pt x="13" y="1"/>
                    </a:cubicBezTo>
                    <a:cubicBezTo>
                      <a:pt x="63" y="15"/>
                      <a:pt x="116" y="15"/>
                      <a:pt x="166" y="1"/>
                    </a:cubicBezTo>
                    <a:cubicBezTo>
                      <a:pt x="171" y="0"/>
                      <a:pt x="177" y="3"/>
                      <a:pt x="178" y="8"/>
                    </a:cubicBezTo>
                    <a:cubicBezTo>
                      <a:pt x="179" y="13"/>
                      <a:pt x="176" y="18"/>
                      <a:pt x="171" y="20"/>
                    </a:cubicBezTo>
                    <a:cubicBezTo>
                      <a:pt x="145" y="27"/>
                      <a:pt x="117" y="31"/>
                      <a:pt x="90" y="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187"/>
              <p:cNvSpPr/>
              <p:nvPr/>
            </p:nvSpPr>
            <p:spPr bwMode="auto">
              <a:xfrm>
                <a:off x="4622800" y="1935163"/>
                <a:ext cx="312738" cy="60325"/>
              </a:xfrm>
              <a:custGeom>
                <a:avLst/>
                <a:gdLst>
                  <a:gd name="T0" fmla="*/ 11 w 179"/>
                  <a:gd name="T1" fmla="*/ 34 h 35"/>
                  <a:gd name="T2" fmla="*/ 1 w 179"/>
                  <a:gd name="T3" fmla="*/ 27 h 35"/>
                  <a:gd name="T4" fmla="*/ 8 w 179"/>
                  <a:gd name="T5" fmla="*/ 15 h 35"/>
                  <a:gd name="T6" fmla="*/ 171 w 179"/>
                  <a:gd name="T7" fmla="*/ 15 h 35"/>
                  <a:gd name="T8" fmla="*/ 178 w 179"/>
                  <a:gd name="T9" fmla="*/ 27 h 35"/>
                  <a:gd name="T10" fmla="*/ 166 w 179"/>
                  <a:gd name="T11" fmla="*/ 33 h 35"/>
                  <a:gd name="T12" fmla="*/ 13 w 179"/>
                  <a:gd name="T13" fmla="*/ 33 h 35"/>
                  <a:gd name="T14" fmla="*/ 11 w 179"/>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5">
                    <a:moveTo>
                      <a:pt x="11" y="34"/>
                    </a:moveTo>
                    <a:cubicBezTo>
                      <a:pt x="6" y="34"/>
                      <a:pt x="3" y="31"/>
                      <a:pt x="1" y="27"/>
                    </a:cubicBezTo>
                    <a:cubicBezTo>
                      <a:pt x="0" y="22"/>
                      <a:pt x="3" y="16"/>
                      <a:pt x="8" y="15"/>
                    </a:cubicBezTo>
                    <a:cubicBezTo>
                      <a:pt x="62" y="0"/>
                      <a:pt x="118" y="0"/>
                      <a:pt x="171" y="15"/>
                    </a:cubicBezTo>
                    <a:cubicBezTo>
                      <a:pt x="176" y="16"/>
                      <a:pt x="179" y="22"/>
                      <a:pt x="178" y="27"/>
                    </a:cubicBezTo>
                    <a:cubicBezTo>
                      <a:pt x="177" y="32"/>
                      <a:pt x="171" y="35"/>
                      <a:pt x="166" y="33"/>
                    </a:cubicBezTo>
                    <a:cubicBezTo>
                      <a:pt x="116" y="19"/>
                      <a:pt x="63" y="19"/>
                      <a:pt x="13" y="33"/>
                    </a:cubicBezTo>
                    <a:cubicBezTo>
                      <a:pt x="12" y="33"/>
                      <a:pt x="11" y="34"/>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188"/>
              <p:cNvSpPr/>
              <p:nvPr/>
            </p:nvSpPr>
            <p:spPr bwMode="auto">
              <a:xfrm>
                <a:off x="4748213" y="1628775"/>
                <a:ext cx="84138" cy="66675"/>
              </a:xfrm>
              <a:custGeom>
                <a:avLst/>
                <a:gdLst>
                  <a:gd name="T0" fmla="*/ 46 w 53"/>
                  <a:gd name="T1" fmla="*/ 0 h 42"/>
                  <a:gd name="T2" fmla="*/ 37 w 53"/>
                  <a:gd name="T3" fmla="*/ 0 h 42"/>
                  <a:gd name="T4" fmla="*/ 14 w 53"/>
                  <a:gd name="T5" fmla="*/ 0 h 42"/>
                  <a:gd name="T6" fmla="*/ 5 w 53"/>
                  <a:gd name="T7" fmla="*/ 0 h 42"/>
                  <a:gd name="T8" fmla="*/ 0 w 53"/>
                  <a:gd name="T9" fmla="*/ 42 h 42"/>
                  <a:gd name="T10" fmla="*/ 14 w 53"/>
                  <a:gd name="T11" fmla="*/ 42 h 42"/>
                  <a:gd name="T12" fmla="*/ 37 w 53"/>
                  <a:gd name="T13" fmla="*/ 42 h 42"/>
                  <a:gd name="T14" fmla="*/ 53 w 53"/>
                  <a:gd name="T15" fmla="*/ 42 h 42"/>
                  <a:gd name="T16" fmla="*/ 46 w 5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2">
                    <a:moveTo>
                      <a:pt x="46" y="0"/>
                    </a:moveTo>
                    <a:lnTo>
                      <a:pt x="37" y="0"/>
                    </a:lnTo>
                    <a:lnTo>
                      <a:pt x="14" y="0"/>
                    </a:lnTo>
                    <a:lnTo>
                      <a:pt x="5" y="0"/>
                    </a:lnTo>
                    <a:lnTo>
                      <a:pt x="0" y="42"/>
                    </a:lnTo>
                    <a:lnTo>
                      <a:pt x="14" y="42"/>
                    </a:lnTo>
                    <a:lnTo>
                      <a:pt x="37" y="42"/>
                    </a:lnTo>
                    <a:lnTo>
                      <a:pt x="53" y="42"/>
                    </a:lnTo>
                    <a:lnTo>
                      <a:pt x="4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189"/>
              <p:cNvSpPr/>
              <p:nvPr/>
            </p:nvSpPr>
            <p:spPr bwMode="auto">
              <a:xfrm>
                <a:off x="4632325" y="1643063"/>
                <a:ext cx="96838" cy="93663"/>
              </a:xfrm>
              <a:custGeom>
                <a:avLst/>
                <a:gdLst>
                  <a:gd name="T0" fmla="*/ 34 w 61"/>
                  <a:gd name="T1" fmla="*/ 0 h 59"/>
                  <a:gd name="T2" fmla="*/ 27 w 61"/>
                  <a:gd name="T3" fmla="*/ 4 h 59"/>
                  <a:gd name="T4" fmla="*/ 8 w 61"/>
                  <a:gd name="T5" fmla="*/ 15 h 59"/>
                  <a:gd name="T6" fmla="*/ 0 w 61"/>
                  <a:gd name="T7" fmla="*/ 19 h 59"/>
                  <a:gd name="T8" fmla="*/ 16 w 61"/>
                  <a:gd name="T9" fmla="*/ 59 h 59"/>
                  <a:gd name="T10" fmla="*/ 29 w 61"/>
                  <a:gd name="T11" fmla="*/ 51 h 59"/>
                  <a:gd name="T12" fmla="*/ 48 w 61"/>
                  <a:gd name="T13" fmla="*/ 40 h 59"/>
                  <a:gd name="T14" fmla="*/ 61 w 61"/>
                  <a:gd name="T15" fmla="*/ 33 h 59"/>
                  <a:gd name="T16" fmla="*/ 34 w 61"/>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34" y="0"/>
                    </a:moveTo>
                    <a:lnTo>
                      <a:pt x="27" y="4"/>
                    </a:lnTo>
                    <a:lnTo>
                      <a:pt x="8" y="15"/>
                    </a:lnTo>
                    <a:lnTo>
                      <a:pt x="0" y="19"/>
                    </a:lnTo>
                    <a:lnTo>
                      <a:pt x="16" y="59"/>
                    </a:lnTo>
                    <a:lnTo>
                      <a:pt x="29" y="51"/>
                    </a:lnTo>
                    <a:lnTo>
                      <a:pt x="48" y="40"/>
                    </a:lnTo>
                    <a:lnTo>
                      <a:pt x="61" y="33"/>
                    </a:lnTo>
                    <a:lnTo>
                      <a:pt x="3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190"/>
              <p:cNvSpPr/>
              <p:nvPr/>
            </p:nvSpPr>
            <p:spPr bwMode="auto">
              <a:xfrm>
                <a:off x="4546600" y="1720850"/>
                <a:ext cx="95250" cy="96838"/>
              </a:xfrm>
              <a:custGeom>
                <a:avLst/>
                <a:gdLst>
                  <a:gd name="T0" fmla="*/ 20 w 60"/>
                  <a:gd name="T1" fmla="*/ 0 h 61"/>
                  <a:gd name="T2" fmla="*/ 16 w 60"/>
                  <a:gd name="T3" fmla="*/ 8 h 61"/>
                  <a:gd name="T4" fmla="*/ 5 w 60"/>
                  <a:gd name="T5" fmla="*/ 27 h 61"/>
                  <a:gd name="T6" fmla="*/ 0 w 60"/>
                  <a:gd name="T7" fmla="*/ 34 h 61"/>
                  <a:gd name="T8" fmla="*/ 33 w 60"/>
                  <a:gd name="T9" fmla="*/ 61 h 61"/>
                  <a:gd name="T10" fmla="*/ 41 w 60"/>
                  <a:gd name="T11" fmla="*/ 48 h 61"/>
                  <a:gd name="T12" fmla="*/ 52 w 60"/>
                  <a:gd name="T13" fmla="*/ 29 h 61"/>
                  <a:gd name="T14" fmla="*/ 60 w 60"/>
                  <a:gd name="T15" fmla="*/ 16 h 61"/>
                  <a:gd name="T16" fmla="*/ 20 w 6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20" y="0"/>
                    </a:moveTo>
                    <a:lnTo>
                      <a:pt x="16" y="8"/>
                    </a:lnTo>
                    <a:lnTo>
                      <a:pt x="5" y="27"/>
                    </a:lnTo>
                    <a:lnTo>
                      <a:pt x="0" y="34"/>
                    </a:lnTo>
                    <a:lnTo>
                      <a:pt x="33" y="61"/>
                    </a:lnTo>
                    <a:lnTo>
                      <a:pt x="41" y="48"/>
                    </a:lnTo>
                    <a:lnTo>
                      <a:pt x="52" y="29"/>
                    </a:lnTo>
                    <a:lnTo>
                      <a:pt x="60" y="16"/>
                    </a:lnTo>
                    <a:lnTo>
                      <a:pt x="2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191"/>
              <p:cNvSpPr/>
              <p:nvPr/>
            </p:nvSpPr>
            <p:spPr bwMode="auto">
              <a:xfrm>
                <a:off x="4522788" y="1833563"/>
                <a:ext cx="66675" cy="84138"/>
              </a:xfrm>
              <a:custGeom>
                <a:avLst/>
                <a:gdLst>
                  <a:gd name="T0" fmla="*/ 0 w 42"/>
                  <a:gd name="T1" fmla="*/ 6 h 53"/>
                  <a:gd name="T2" fmla="*/ 0 w 42"/>
                  <a:gd name="T3" fmla="*/ 15 h 53"/>
                  <a:gd name="T4" fmla="*/ 0 w 42"/>
                  <a:gd name="T5" fmla="*/ 37 h 53"/>
                  <a:gd name="T6" fmla="*/ 0 w 42"/>
                  <a:gd name="T7" fmla="*/ 46 h 53"/>
                  <a:gd name="T8" fmla="*/ 42 w 42"/>
                  <a:gd name="T9" fmla="*/ 53 h 53"/>
                  <a:gd name="T10" fmla="*/ 42 w 42"/>
                  <a:gd name="T11" fmla="*/ 37 h 53"/>
                  <a:gd name="T12" fmla="*/ 42 w 42"/>
                  <a:gd name="T13" fmla="*/ 15 h 53"/>
                  <a:gd name="T14" fmla="*/ 42 w 42"/>
                  <a:gd name="T15" fmla="*/ 0 h 53"/>
                  <a:gd name="T16" fmla="*/ 0 w 42"/>
                  <a:gd name="T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0" y="6"/>
                    </a:moveTo>
                    <a:lnTo>
                      <a:pt x="0" y="15"/>
                    </a:lnTo>
                    <a:lnTo>
                      <a:pt x="0" y="37"/>
                    </a:lnTo>
                    <a:lnTo>
                      <a:pt x="0" y="46"/>
                    </a:lnTo>
                    <a:lnTo>
                      <a:pt x="42" y="53"/>
                    </a:lnTo>
                    <a:lnTo>
                      <a:pt x="42" y="37"/>
                    </a:lnTo>
                    <a:lnTo>
                      <a:pt x="42" y="15"/>
                    </a:lnTo>
                    <a:lnTo>
                      <a:pt x="42" y="0"/>
                    </a:lnTo>
                    <a:lnTo>
                      <a:pt x="0"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192"/>
              <p:cNvSpPr/>
              <p:nvPr/>
            </p:nvSpPr>
            <p:spPr bwMode="auto">
              <a:xfrm>
                <a:off x="4537075" y="1935163"/>
                <a:ext cx="93663" cy="96838"/>
              </a:xfrm>
              <a:custGeom>
                <a:avLst/>
                <a:gdLst>
                  <a:gd name="T0" fmla="*/ 0 w 59"/>
                  <a:gd name="T1" fmla="*/ 26 h 61"/>
                  <a:gd name="T2" fmla="*/ 4 w 59"/>
                  <a:gd name="T3" fmla="*/ 34 h 61"/>
                  <a:gd name="T4" fmla="*/ 15 w 59"/>
                  <a:gd name="T5" fmla="*/ 54 h 61"/>
                  <a:gd name="T6" fmla="*/ 19 w 59"/>
                  <a:gd name="T7" fmla="*/ 61 h 61"/>
                  <a:gd name="T8" fmla="*/ 59 w 59"/>
                  <a:gd name="T9" fmla="*/ 46 h 61"/>
                  <a:gd name="T10" fmla="*/ 51 w 59"/>
                  <a:gd name="T11" fmla="*/ 33 h 61"/>
                  <a:gd name="T12" fmla="*/ 40 w 59"/>
                  <a:gd name="T13" fmla="*/ 13 h 61"/>
                  <a:gd name="T14" fmla="*/ 33 w 59"/>
                  <a:gd name="T15" fmla="*/ 0 h 61"/>
                  <a:gd name="T16" fmla="*/ 0 w 59"/>
                  <a:gd name="T1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0" y="26"/>
                    </a:moveTo>
                    <a:lnTo>
                      <a:pt x="4" y="34"/>
                    </a:lnTo>
                    <a:lnTo>
                      <a:pt x="15" y="54"/>
                    </a:lnTo>
                    <a:lnTo>
                      <a:pt x="19" y="61"/>
                    </a:lnTo>
                    <a:lnTo>
                      <a:pt x="59" y="46"/>
                    </a:lnTo>
                    <a:lnTo>
                      <a:pt x="51" y="33"/>
                    </a:lnTo>
                    <a:lnTo>
                      <a:pt x="40" y="13"/>
                    </a:lnTo>
                    <a:lnTo>
                      <a:pt x="33" y="0"/>
                    </a:lnTo>
                    <a:lnTo>
                      <a:pt x="0"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193"/>
              <p:cNvSpPr/>
              <p:nvPr/>
            </p:nvSpPr>
            <p:spPr bwMode="auto">
              <a:xfrm>
                <a:off x="4614863" y="2024063"/>
                <a:ext cx="96838" cy="93663"/>
              </a:xfrm>
              <a:custGeom>
                <a:avLst/>
                <a:gdLst>
                  <a:gd name="T0" fmla="*/ 0 w 61"/>
                  <a:gd name="T1" fmla="*/ 39 h 59"/>
                  <a:gd name="T2" fmla="*/ 8 w 61"/>
                  <a:gd name="T3" fmla="*/ 44 h 59"/>
                  <a:gd name="T4" fmla="*/ 27 w 61"/>
                  <a:gd name="T5" fmla="*/ 55 h 59"/>
                  <a:gd name="T6" fmla="*/ 34 w 61"/>
                  <a:gd name="T7" fmla="*/ 59 h 59"/>
                  <a:gd name="T8" fmla="*/ 61 w 61"/>
                  <a:gd name="T9" fmla="*/ 26 h 59"/>
                  <a:gd name="T10" fmla="*/ 48 w 61"/>
                  <a:gd name="T11" fmla="*/ 19 h 59"/>
                  <a:gd name="T12" fmla="*/ 29 w 61"/>
                  <a:gd name="T13" fmla="*/ 8 h 59"/>
                  <a:gd name="T14" fmla="*/ 16 w 61"/>
                  <a:gd name="T15" fmla="*/ 0 h 59"/>
                  <a:gd name="T16" fmla="*/ 0 w 61"/>
                  <a:gd name="T17"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0" y="39"/>
                    </a:moveTo>
                    <a:lnTo>
                      <a:pt x="8" y="44"/>
                    </a:lnTo>
                    <a:lnTo>
                      <a:pt x="27" y="55"/>
                    </a:lnTo>
                    <a:lnTo>
                      <a:pt x="34" y="59"/>
                    </a:lnTo>
                    <a:lnTo>
                      <a:pt x="61" y="26"/>
                    </a:lnTo>
                    <a:lnTo>
                      <a:pt x="48" y="19"/>
                    </a:lnTo>
                    <a:lnTo>
                      <a:pt x="29" y="8"/>
                    </a:lnTo>
                    <a:lnTo>
                      <a:pt x="16" y="0"/>
                    </a:lnTo>
                    <a:lnTo>
                      <a:pt x="0" y="3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194"/>
              <p:cNvSpPr/>
              <p:nvPr/>
            </p:nvSpPr>
            <p:spPr bwMode="auto">
              <a:xfrm>
                <a:off x="4727575" y="2074863"/>
                <a:ext cx="84138" cy="66675"/>
              </a:xfrm>
              <a:custGeom>
                <a:avLst/>
                <a:gdLst>
                  <a:gd name="T0" fmla="*/ 6 w 53"/>
                  <a:gd name="T1" fmla="*/ 42 h 42"/>
                  <a:gd name="T2" fmla="*/ 15 w 53"/>
                  <a:gd name="T3" fmla="*/ 42 h 42"/>
                  <a:gd name="T4" fmla="*/ 37 w 53"/>
                  <a:gd name="T5" fmla="*/ 42 h 42"/>
                  <a:gd name="T6" fmla="*/ 46 w 53"/>
                  <a:gd name="T7" fmla="*/ 42 h 42"/>
                  <a:gd name="T8" fmla="*/ 53 w 53"/>
                  <a:gd name="T9" fmla="*/ 0 h 42"/>
                  <a:gd name="T10" fmla="*/ 37 w 53"/>
                  <a:gd name="T11" fmla="*/ 0 h 42"/>
                  <a:gd name="T12" fmla="*/ 15 w 53"/>
                  <a:gd name="T13" fmla="*/ 0 h 42"/>
                  <a:gd name="T14" fmla="*/ 0 w 53"/>
                  <a:gd name="T15" fmla="*/ 0 h 42"/>
                  <a:gd name="T16" fmla="*/ 6 w 53"/>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2">
                    <a:moveTo>
                      <a:pt x="6" y="42"/>
                    </a:moveTo>
                    <a:lnTo>
                      <a:pt x="15" y="42"/>
                    </a:lnTo>
                    <a:lnTo>
                      <a:pt x="37" y="42"/>
                    </a:lnTo>
                    <a:lnTo>
                      <a:pt x="46" y="42"/>
                    </a:lnTo>
                    <a:lnTo>
                      <a:pt x="53" y="0"/>
                    </a:lnTo>
                    <a:lnTo>
                      <a:pt x="37" y="0"/>
                    </a:lnTo>
                    <a:lnTo>
                      <a:pt x="15" y="0"/>
                    </a:lnTo>
                    <a:lnTo>
                      <a:pt x="0" y="0"/>
                    </a:lnTo>
                    <a:lnTo>
                      <a:pt x="6"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95"/>
              <p:cNvSpPr/>
              <p:nvPr/>
            </p:nvSpPr>
            <p:spPr bwMode="auto">
              <a:xfrm>
                <a:off x="4829175" y="2032000"/>
                <a:ext cx="96838" cy="96838"/>
              </a:xfrm>
              <a:custGeom>
                <a:avLst/>
                <a:gdLst>
                  <a:gd name="T0" fmla="*/ 26 w 61"/>
                  <a:gd name="T1" fmla="*/ 61 h 61"/>
                  <a:gd name="T2" fmla="*/ 34 w 61"/>
                  <a:gd name="T3" fmla="*/ 57 h 61"/>
                  <a:gd name="T4" fmla="*/ 54 w 61"/>
                  <a:gd name="T5" fmla="*/ 46 h 61"/>
                  <a:gd name="T6" fmla="*/ 61 w 61"/>
                  <a:gd name="T7" fmla="*/ 41 h 61"/>
                  <a:gd name="T8" fmla="*/ 46 w 61"/>
                  <a:gd name="T9" fmla="*/ 0 h 61"/>
                  <a:gd name="T10" fmla="*/ 33 w 61"/>
                  <a:gd name="T11" fmla="*/ 8 h 61"/>
                  <a:gd name="T12" fmla="*/ 13 w 61"/>
                  <a:gd name="T13" fmla="*/ 20 h 61"/>
                  <a:gd name="T14" fmla="*/ 0 w 61"/>
                  <a:gd name="T15" fmla="*/ 27 h 61"/>
                  <a:gd name="T16" fmla="*/ 26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6" y="61"/>
                    </a:moveTo>
                    <a:lnTo>
                      <a:pt x="34" y="57"/>
                    </a:lnTo>
                    <a:lnTo>
                      <a:pt x="54" y="46"/>
                    </a:lnTo>
                    <a:lnTo>
                      <a:pt x="61" y="41"/>
                    </a:lnTo>
                    <a:lnTo>
                      <a:pt x="46" y="0"/>
                    </a:lnTo>
                    <a:lnTo>
                      <a:pt x="33" y="8"/>
                    </a:lnTo>
                    <a:lnTo>
                      <a:pt x="13" y="20"/>
                    </a:lnTo>
                    <a:lnTo>
                      <a:pt x="0" y="27"/>
                    </a:lnTo>
                    <a:lnTo>
                      <a:pt x="26"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196"/>
              <p:cNvSpPr/>
              <p:nvPr/>
            </p:nvSpPr>
            <p:spPr bwMode="auto">
              <a:xfrm>
                <a:off x="4918075" y="1952625"/>
                <a:ext cx="93663" cy="96838"/>
              </a:xfrm>
              <a:custGeom>
                <a:avLst/>
                <a:gdLst>
                  <a:gd name="T0" fmla="*/ 39 w 59"/>
                  <a:gd name="T1" fmla="*/ 61 h 61"/>
                  <a:gd name="T2" fmla="*/ 44 w 59"/>
                  <a:gd name="T3" fmla="*/ 54 h 61"/>
                  <a:gd name="T4" fmla="*/ 55 w 59"/>
                  <a:gd name="T5" fmla="*/ 34 h 61"/>
                  <a:gd name="T6" fmla="*/ 59 w 59"/>
                  <a:gd name="T7" fmla="*/ 26 h 61"/>
                  <a:gd name="T8" fmla="*/ 26 w 59"/>
                  <a:gd name="T9" fmla="*/ 0 h 61"/>
                  <a:gd name="T10" fmla="*/ 18 w 59"/>
                  <a:gd name="T11" fmla="*/ 13 h 61"/>
                  <a:gd name="T12" fmla="*/ 7 w 59"/>
                  <a:gd name="T13" fmla="*/ 33 h 61"/>
                  <a:gd name="T14" fmla="*/ 0 w 59"/>
                  <a:gd name="T15" fmla="*/ 46 h 61"/>
                  <a:gd name="T16" fmla="*/ 39 w 59"/>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39" y="61"/>
                    </a:moveTo>
                    <a:lnTo>
                      <a:pt x="44" y="54"/>
                    </a:lnTo>
                    <a:lnTo>
                      <a:pt x="55" y="34"/>
                    </a:lnTo>
                    <a:lnTo>
                      <a:pt x="59" y="26"/>
                    </a:lnTo>
                    <a:lnTo>
                      <a:pt x="26" y="0"/>
                    </a:lnTo>
                    <a:lnTo>
                      <a:pt x="18" y="13"/>
                    </a:lnTo>
                    <a:lnTo>
                      <a:pt x="7" y="33"/>
                    </a:lnTo>
                    <a:lnTo>
                      <a:pt x="0" y="46"/>
                    </a:lnTo>
                    <a:lnTo>
                      <a:pt x="39"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97"/>
              <p:cNvSpPr/>
              <p:nvPr/>
            </p:nvSpPr>
            <p:spPr bwMode="auto">
              <a:xfrm>
                <a:off x="4968875" y="1854200"/>
                <a:ext cx="66675" cy="84138"/>
              </a:xfrm>
              <a:custGeom>
                <a:avLst/>
                <a:gdLst>
                  <a:gd name="T0" fmla="*/ 42 w 42"/>
                  <a:gd name="T1" fmla="*/ 46 h 53"/>
                  <a:gd name="T2" fmla="*/ 42 w 42"/>
                  <a:gd name="T3" fmla="*/ 37 h 53"/>
                  <a:gd name="T4" fmla="*/ 42 w 42"/>
                  <a:gd name="T5" fmla="*/ 14 h 53"/>
                  <a:gd name="T6" fmla="*/ 42 w 42"/>
                  <a:gd name="T7" fmla="*/ 5 h 53"/>
                  <a:gd name="T8" fmla="*/ 0 w 42"/>
                  <a:gd name="T9" fmla="*/ 0 h 53"/>
                  <a:gd name="T10" fmla="*/ 0 w 42"/>
                  <a:gd name="T11" fmla="*/ 14 h 53"/>
                  <a:gd name="T12" fmla="*/ 0 w 42"/>
                  <a:gd name="T13" fmla="*/ 37 h 53"/>
                  <a:gd name="T14" fmla="*/ 0 w 42"/>
                  <a:gd name="T15" fmla="*/ 53 h 53"/>
                  <a:gd name="T16" fmla="*/ 42 w 42"/>
                  <a:gd name="T1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42" y="46"/>
                    </a:moveTo>
                    <a:lnTo>
                      <a:pt x="42" y="37"/>
                    </a:lnTo>
                    <a:lnTo>
                      <a:pt x="42" y="14"/>
                    </a:lnTo>
                    <a:lnTo>
                      <a:pt x="42" y="5"/>
                    </a:lnTo>
                    <a:lnTo>
                      <a:pt x="0" y="0"/>
                    </a:lnTo>
                    <a:lnTo>
                      <a:pt x="0" y="14"/>
                    </a:lnTo>
                    <a:lnTo>
                      <a:pt x="0" y="37"/>
                    </a:lnTo>
                    <a:lnTo>
                      <a:pt x="0" y="53"/>
                    </a:lnTo>
                    <a:lnTo>
                      <a:pt x="42"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98"/>
              <p:cNvSpPr/>
              <p:nvPr/>
            </p:nvSpPr>
            <p:spPr bwMode="auto">
              <a:xfrm>
                <a:off x="4926013" y="1738313"/>
                <a:ext cx="96838" cy="96838"/>
              </a:xfrm>
              <a:custGeom>
                <a:avLst/>
                <a:gdLst>
                  <a:gd name="T0" fmla="*/ 61 w 61"/>
                  <a:gd name="T1" fmla="*/ 34 h 61"/>
                  <a:gd name="T2" fmla="*/ 56 w 61"/>
                  <a:gd name="T3" fmla="*/ 27 h 61"/>
                  <a:gd name="T4" fmla="*/ 45 w 61"/>
                  <a:gd name="T5" fmla="*/ 8 h 61"/>
                  <a:gd name="T6" fmla="*/ 41 w 61"/>
                  <a:gd name="T7" fmla="*/ 0 h 61"/>
                  <a:gd name="T8" fmla="*/ 0 w 61"/>
                  <a:gd name="T9" fmla="*/ 16 h 61"/>
                  <a:gd name="T10" fmla="*/ 8 w 61"/>
                  <a:gd name="T11" fmla="*/ 29 h 61"/>
                  <a:gd name="T12" fmla="*/ 20 w 61"/>
                  <a:gd name="T13" fmla="*/ 48 h 61"/>
                  <a:gd name="T14" fmla="*/ 27 w 61"/>
                  <a:gd name="T15" fmla="*/ 61 h 61"/>
                  <a:gd name="T16" fmla="*/ 61 w 61"/>
                  <a:gd name="T1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1" y="34"/>
                    </a:moveTo>
                    <a:lnTo>
                      <a:pt x="56" y="27"/>
                    </a:lnTo>
                    <a:lnTo>
                      <a:pt x="45" y="8"/>
                    </a:lnTo>
                    <a:lnTo>
                      <a:pt x="41" y="0"/>
                    </a:lnTo>
                    <a:lnTo>
                      <a:pt x="0" y="16"/>
                    </a:lnTo>
                    <a:lnTo>
                      <a:pt x="8" y="29"/>
                    </a:lnTo>
                    <a:lnTo>
                      <a:pt x="20" y="48"/>
                    </a:lnTo>
                    <a:lnTo>
                      <a:pt x="27" y="61"/>
                    </a:lnTo>
                    <a:lnTo>
                      <a:pt x="61"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99"/>
              <p:cNvSpPr/>
              <p:nvPr/>
            </p:nvSpPr>
            <p:spPr bwMode="auto">
              <a:xfrm>
                <a:off x="4846638" y="1652588"/>
                <a:ext cx="96838" cy="95250"/>
              </a:xfrm>
              <a:custGeom>
                <a:avLst/>
                <a:gdLst>
                  <a:gd name="T0" fmla="*/ 61 w 61"/>
                  <a:gd name="T1" fmla="*/ 20 h 60"/>
                  <a:gd name="T2" fmla="*/ 54 w 61"/>
                  <a:gd name="T3" fmla="*/ 16 h 60"/>
                  <a:gd name="T4" fmla="*/ 34 w 61"/>
                  <a:gd name="T5" fmla="*/ 5 h 60"/>
                  <a:gd name="T6" fmla="*/ 26 w 61"/>
                  <a:gd name="T7" fmla="*/ 0 h 60"/>
                  <a:gd name="T8" fmla="*/ 0 w 61"/>
                  <a:gd name="T9" fmla="*/ 33 h 60"/>
                  <a:gd name="T10" fmla="*/ 13 w 61"/>
                  <a:gd name="T11" fmla="*/ 41 h 60"/>
                  <a:gd name="T12" fmla="*/ 33 w 61"/>
                  <a:gd name="T13" fmla="*/ 52 h 60"/>
                  <a:gd name="T14" fmla="*/ 46 w 61"/>
                  <a:gd name="T15" fmla="*/ 60 h 60"/>
                  <a:gd name="T16" fmla="*/ 61 w 61"/>
                  <a:gd name="T1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61" y="20"/>
                    </a:moveTo>
                    <a:lnTo>
                      <a:pt x="54" y="16"/>
                    </a:lnTo>
                    <a:lnTo>
                      <a:pt x="34" y="5"/>
                    </a:lnTo>
                    <a:lnTo>
                      <a:pt x="26" y="0"/>
                    </a:lnTo>
                    <a:lnTo>
                      <a:pt x="0" y="33"/>
                    </a:lnTo>
                    <a:lnTo>
                      <a:pt x="13" y="41"/>
                    </a:lnTo>
                    <a:lnTo>
                      <a:pt x="33" y="52"/>
                    </a:lnTo>
                    <a:lnTo>
                      <a:pt x="46" y="60"/>
                    </a:lnTo>
                    <a:lnTo>
                      <a:pt x="61" y="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200"/>
              <p:cNvSpPr>
                <a:spLocks noEditPoints="1"/>
              </p:cNvSpPr>
              <p:nvPr/>
            </p:nvSpPr>
            <p:spPr bwMode="auto">
              <a:xfrm>
                <a:off x="4565650" y="1670050"/>
                <a:ext cx="425450" cy="428625"/>
              </a:xfrm>
              <a:custGeom>
                <a:avLst/>
                <a:gdLst>
                  <a:gd name="T0" fmla="*/ 122 w 243"/>
                  <a:gd name="T1" fmla="*/ 245 h 245"/>
                  <a:gd name="T2" fmla="*/ 0 w 243"/>
                  <a:gd name="T3" fmla="*/ 123 h 245"/>
                  <a:gd name="T4" fmla="*/ 122 w 243"/>
                  <a:gd name="T5" fmla="*/ 0 h 245"/>
                  <a:gd name="T6" fmla="*/ 243 w 243"/>
                  <a:gd name="T7" fmla="*/ 123 h 245"/>
                  <a:gd name="T8" fmla="*/ 122 w 243"/>
                  <a:gd name="T9" fmla="*/ 245 h 245"/>
                  <a:gd name="T10" fmla="*/ 122 w 243"/>
                  <a:gd name="T11" fmla="*/ 37 h 245"/>
                  <a:gd name="T12" fmla="*/ 37 w 243"/>
                  <a:gd name="T13" fmla="*/ 123 h 245"/>
                  <a:gd name="T14" fmla="*/ 122 w 243"/>
                  <a:gd name="T15" fmla="*/ 209 h 245"/>
                  <a:gd name="T16" fmla="*/ 206 w 243"/>
                  <a:gd name="T17" fmla="*/ 123 h 245"/>
                  <a:gd name="T18" fmla="*/ 122 w 243"/>
                  <a:gd name="T19" fmla="*/ 3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5">
                    <a:moveTo>
                      <a:pt x="122" y="245"/>
                    </a:moveTo>
                    <a:cubicBezTo>
                      <a:pt x="55" y="245"/>
                      <a:pt x="0" y="190"/>
                      <a:pt x="0" y="123"/>
                    </a:cubicBezTo>
                    <a:cubicBezTo>
                      <a:pt x="0" y="55"/>
                      <a:pt x="55" y="0"/>
                      <a:pt x="122" y="0"/>
                    </a:cubicBezTo>
                    <a:cubicBezTo>
                      <a:pt x="189" y="0"/>
                      <a:pt x="243" y="55"/>
                      <a:pt x="243" y="123"/>
                    </a:cubicBezTo>
                    <a:cubicBezTo>
                      <a:pt x="243" y="190"/>
                      <a:pt x="189" y="245"/>
                      <a:pt x="122" y="245"/>
                    </a:cubicBezTo>
                    <a:close/>
                    <a:moveTo>
                      <a:pt x="122" y="37"/>
                    </a:moveTo>
                    <a:cubicBezTo>
                      <a:pt x="75" y="37"/>
                      <a:pt x="37" y="75"/>
                      <a:pt x="37" y="123"/>
                    </a:cubicBezTo>
                    <a:cubicBezTo>
                      <a:pt x="37" y="170"/>
                      <a:pt x="75" y="209"/>
                      <a:pt x="122" y="209"/>
                    </a:cubicBezTo>
                    <a:cubicBezTo>
                      <a:pt x="168" y="209"/>
                      <a:pt x="206" y="170"/>
                      <a:pt x="206" y="123"/>
                    </a:cubicBezTo>
                    <a:cubicBezTo>
                      <a:pt x="206" y="75"/>
                      <a:pt x="168" y="37"/>
                      <a:pt x="122" y="3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任意多边形 1"/>
            <p:cNvSpPr/>
            <p:nvPr/>
          </p:nvSpPr>
          <p:spPr>
            <a:xfrm rot="16200000" flipV="1">
              <a:off x="5462763" y="3683592"/>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侧圆角矩形 2"/>
            <p:cNvSpPr/>
            <p:nvPr/>
          </p:nvSpPr>
          <p:spPr>
            <a:xfrm>
              <a:off x="5510915" y="1531692"/>
              <a:ext cx="564652" cy="2103182"/>
            </a:xfrm>
            <a:prstGeom prst="round2SameRect">
              <a:avLst/>
            </a:pr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9573784" y="4117078"/>
            <a:ext cx="951750" cy="951750"/>
          </a:xfrm>
          <a:prstGeom prst="ellipse">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573784" y="1830857"/>
            <a:ext cx="951750" cy="951750"/>
          </a:xfrm>
          <a:prstGeom prst="ellipse">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53828" y="1830857"/>
            <a:ext cx="951750" cy="951750"/>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759507" y="1936536"/>
            <a:ext cx="740392" cy="74039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gency FB" panose="020B0503020202020204" pitchFamily="34" charset="0"/>
              </a:rPr>
              <a:t>A</a:t>
            </a:r>
            <a:endParaRPr lang="zh-CN" altLang="en-US" sz="3200" dirty="0">
              <a:latin typeface="Agency FB" panose="020B0503020202020204" pitchFamily="34" charset="0"/>
            </a:endParaRPr>
          </a:p>
        </p:txBody>
      </p:sp>
      <p:sp>
        <p:nvSpPr>
          <p:cNvPr id="14" name="TextBox 30"/>
          <p:cNvSpPr txBox="1"/>
          <p:nvPr/>
        </p:nvSpPr>
        <p:spPr>
          <a:xfrm>
            <a:off x="377190" y="2887345"/>
            <a:ext cx="3051810" cy="923290"/>
          </a:xfrm>
          <a:prstGeom prst="rect">
            <a:avLst/>
          </a:prstGeom>
          <a:noFill/>
        </p:spPr>
        <p:txBody>
          <a:bodyPr wrap="square" lIns="0" tIns="0" rIns="0" bIns="0" rtlCol="0">
            <a:spAutoFit/>
          </a:bodyPr>
          <a:lstStyle/>
          <a:p>
            <a:pPr algn="ctr">
              <a:buClrTx/>
              <a:buSzTx/>
              <a:buFontTx/>
            </a:pPr>
            <a:r>
              <a:rPr lang="en-US" altLang="zh-CN" sz="2000" b="1">
                <a:latin typeface="微软雅黑" panose="020B0503020204020204" pitchFamily="34" charset="-122"/>
                <a:ea typeface="微软雅黑" panose="020B0503020204020204" pitchFamily="34" charset="-122"/>
                <a:sym typeface="+mn-ea"/>
              </a:rPr>
              <a:t>加大外引内培力度，提高教师 “双师”（外语+教育，外语+其他专业）素质</a:t>
            </a:r>
          </a:p>
        </p:txBody>
      </p:sp>
      <p:sp>
        <p:nvSpPr>
          <p:cNvPr id="19" name="椭圆 18"/>
          <p:cNvSpPr/>
          <p:nvPr/>
        </p:nvSpPr>
        <p:spPr>
          <a:xfrm>
            <a:off x="9679463" y="1936536"/>
            <a:ext cx="740392" cy="740392"/>
          </a:xfrm>
          <a:prstGeom prst="ellipse">
            <a:avLst/>
          </a:prstGeom>
          <a:solidFill>
            <a:srgbClr val="E1B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gency FB" panose="020B0503020202020204" pitchFamily="34" charset="0"/>
              </a:rPr>
              <a:t>B</a:t>
            </a:r>
            <a:endParaRPr lang="zh-CN" altLang="en-US" sz="3200" dirty="0">
              <a:latin typeface="Agency FB" panose="020B0503020202020204" pitchFamily="34" charset="0"/>
            </a:endParaRPr>
          </a:p>
        </p:txBody>
      </p:sp>
      <p:sp>
        <p:nvSpPr>
          <p:cNvPr id="20" name="TextBox 30"/>
          <p:cNvSpPr txBox="1"/>
          <p:nvPr/>
        </p:nvSpPr>
        <p:spPr>
          <a:xfrm>
            <a:off x="8385810" y="2677160"/>
            <a:ext cx="3366135" cy="615315"/>
          </a:xfrm>
          <a:prstGeom prst="rect">
            <a:avLst/>
          </a:prstGeom>
          <a:noFill/>
        </p:spPr>
        <p:txBody>
          <a:bodyPr wrap="square" lIns="0" tIns="0" rIns="0" bIns="0" rtlCol="0">
            <a:spAutoFit/>
          </a:bodyPr>
          <a:lstStyle/>
          <a:p>
            <a:pPr algn="ctr">
              <a:buClrTx/>
              <a:buSzTx/>
              <a:buFontTx/>
            </a:pPr>
            <a:r>
              <a:rPr lang="en-US" altLang="zh-CN" sz="2000" b="1">
                <a:latin typeface="微软雅黑" panose="020B0503020204020204" pitchFamily="34" charset="-122"/>
                <a:ea typeface="微软雅黑" panose="020B0503020204020204" pitchFamily="34" charset="-122"/>
                <a:sym typeface="+mn-ea"/>
              </a:rPr>
              <a:t>改革教师评价机制，引导教师回归教学</a:t>
            </a:r>
          </a:p>
        </p:txBody>
      </p:sp>
      <p:sp>
        <p:nvSpPr>
          <p:cNvPr id="31" name="椭圆 30"/>
          <p:cNvSpPr/>
          <p:nvPr/>
        </p:nvSpPr>
        <p:spPr>
          <a:xfrm>
            <a:off x="9679463" y="4222757"/>
            <a:ext cx="740392" cy="740392"/>
          </a:xfrm>
          <a:prstGeom prst="ellipse">
            <a:avLst/>
          </a:prstGeom>
          <a:solidFill>
            <a:srgbClr val="CB8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gency FB" panose="020B0503020202020204" pitchFamily="34" charset="0"/>
              </a:rPr>
              <a:t>C</a:t>
            </a:r>
          </a:p>
        </p:txBody>
      </p:sp>
      <p:sp>
        <p:nvSpPr>
          <p:cNvPr id="32" name="TextBox 30"/>
          <p:cNvSpPr txBox="1"/>
          <p:nvPr/>
        </p:nvSpPr>
        <p:spPr>
          <a:xfrm>
            <a:off x="8792845" y="5286375"/>
            <a:ext cx="2786380" cy="615315"/>
          </a:xfrm>
          <a:prstGeom prst="rect">
            <a:avLst/>
          </a:prstGeom>
          <a:noFill/>
        </p:spPr>
        <p:txBody>
          <a:bodyPr wrap="square" lIns="0" tIns="0" rIns="0" bIns="0" rtlCol="0">
            <a:spAutoFit/>
          </a:bodyPr>
          <a:lstStyle/>
          <a:p>
            <a:pPr algn="ctr">
              <a:buClrTx/>
              <a:buSzTx/>
              <a:buFontTx/>
            </a:pPr>
            <a:r>
              <a:rPr lang="en-US" altLang="zh-CN" sz="2000" b="1">
                <a:latin typeface="微软雅黑" panose="020B0503020204020204" pitchFamily="34" charset="-122"/>
                <a:ea typeface="微软雅黑" panose="020B0503020204020204" pitchFamily="34" charset="-122"/>
                <a:sym typeface="+mn-ea"/>
              </a:rPr>
              <a:t>建立赏罚分明的人才培养激励机制</a:t>
            </a:r>
          </a:p>
        </p:txBody>
      </p:sp>
      <p:cxnSp>
        <p:nvCxnSpPr>
          <p:cNvPr id="18" name="直接连接符 17"/>
          <p:cNvCxnSpPr/>
          <p:nvPr/>
        </p:nvCxnSpPr>
        <p:spPr>
          <a:xfrm>
            <a:off x="7084018" y="2314207"/>
            <a:ext cx="2590512" cy="0"/>
          </a:xfrm>
          <a:prstGeom prst="line">
            <a:avLst/>
          </a:prstGeom>
          <a:ln w="1905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485004" y="2314207"/>
            <a:ext cx="2643601" cy="0"/>
          </a:xfrm>
          <a:prstGeom prst="line">
            <a:avLst/>
          </a:prstGeom>
          <a:ln w="1905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0" name="肘形连接符 109"/>
          <p:cNvCxnSpPr/>
          <p:nvPr/>
        </p:nvCxnSpPr>
        <p:spPr>
          <a:xfrm rot="10800000" flipH="1" flipV="1">
            <a:off x="6384555" y="2948126"/>
            <a:ext cx="3289975" cy="1646664"/>
          </a:xfrm>
          <a:prstGeom prst="bentConnector3">
            <a:avLst>
              <a:gd name="adj1" fmla="val 45947"/>
            </a:avLst>
          </a:prstGeom>
          <a:ln w="1905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862631" y="1521532"/>
            <a:ext cx="2503786" cy="4645342"/>
            <a:chOff x="4852471" y="1531057"/>
            <a:chExt cx="2503786" cy="4645342"/>
          </a:xfrm>
        </p:grpSpPr>
        <p:sp>
          <p:nvSpPr>
            <p:cNvPr id="6" name="五边形 5"/>
            <p:cNvSpPr/>
            <p:nvPr/>
          </p:nvSpPr>
          <p:spPr>
            <a:xfrm rot="5400000">
              <a:off x="4941399" y="4812210"/>
              <a:ext cx="1292655" cy="341481"/>
            </a:xfrm>
            <a:prstGeom prst="homePlate">
              <a:avLst/>
            </a:prstGeom>
            <a:solidFill>
              <a:srgbClr val="063D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rot="5400000">
              <a:off x="5299360" y="4812210"/>
              <a:ext cx="1292655" cy="341481"/>
            </a:xfrm>
            <a:prstGeom prst="homePlate">
              <a:avLst/>
            </a:pr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rot="5400000">
              <a:off x="5628775" y="4812210"/>
              <a:ext cx="1292655" cy="341481"/>
            </a:xfrm>
            <a:prstGeom prst="homePlate">
              <a:avLst/>
            </a:pr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边形 15"/>
            <p:cNvSpPr/>
            <p:nvPr/>
          </p:nvSpPr>
          <p:spPr>
            <a:xfrm rot="5400000">
              <a:off x="5967689" y="4812210"/>
              <a:ext cx="1292655" cy="341481"/>
            </a:xfrm>
            <a:prstGeom prst="homePlat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46"/>
            <p:cNvSpPr/>
            <p:nvPr/>
          </p:nvSpPr>
          <p:spPr>
            <a:xfrm rot="16200000" flipV="1">
              <a:off x="4957770" y="3528941"/>
              <a:ext cx="702383" cy="912981"/>
            </a:xfrm>
            <a:custGeom>
              <a:avLst/>
              <a:gdLst>
                <a:gd name="connsiteX0" fmla="*/ 0 w 702383"/>
                <a:gd name="connsiteY0" fmla="*/ 0 h 341481"/>
                <a:gd name="connsiteX1" fmla="*/ 702383 w 702383"/>
                <a:gd name="connsiteY1" fmla="*/ 0 h 341481"/>
                <a:gd name="connsiteX2" fmla="*/ 702383 w 702383"/>
                <a:gd name="connsiteY2" fmla="*/ 341481 h 341481"/>
                <a:gd name="connsiteX3" fmla="*/ 0 w 702383"/>
                <a:gd name="connsiteY3" fmla="*/ 341481 h 341481"/>
                <a:gd name="connsiteX4" fmla="*/ 0 w 702383"/>
                <a:gd name="connsiteY4" fmla="*/ 0 h 341481"/>
                <a:gd name="connsiteX0-1" fmla="*/ 0 w 702383"/>
                <a:gd name="connsiteY0-2" fmla="*/ 0 h 912981"/>
                <a:gd name="connsiteX1-3" fmla="*/ 702383 w 702383"/>
                <a:gd name="connsiteY1-4" fmla="*/ 0 h 912981"/>
                <a:gd name="connsiteX2-5" fmla="*/ 702383 w 702383"/>
                <a:gd name="connsiteY2-6" fmla="*/ 912981 h 912981"/>
                <a:gd name="connsiteX3-7" fmla="*/ 0 w 702383"/>
                <a:gd name="connsiteY3-8" fmla="*/ 341481 h 912981"/>
                <a:gd name="connsiteX4-9" fmla="*/ 0 w 702383"/>
                <a:gd name="connsiteY4-10" fmla="*/ 0 h 912981"/>
                <a:gd name="connsiteX0-11" fmla="*/ 0 w 702383"/>
                <a:gd name="connsiteY0-12" fmla="*/ 0 h 912981"/>
                <a:gd name="connsiteX1-13" fmla="*/ 702383 w 702383"/>
                <a:gd name="connsiteY1-14" fmla="*/ 350043 h 912981"/>
                <a:gd name="connsiteX2-15" fmla="*/ 702383 w 702383"/>
                <a:gd name="connsiteY2-16" fmla="*/ 912981 h 912981"/>
                <a:gd name="connsiteX3-17" fmla="*/ 0 w 702383"/>
                <a:gd name="connsiteY3-18" fmla="*/ 341481 h 912981"/>
                <a:gd name="connsiteX4-19" fmla="*/ 0 w 702383"/>
                <a:gd name="connsiteY4-20" fmla="*/ 0 h 9129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83" h="912981">
                  <a:moveTo>
                    <a:pt x="0" y="0"/>
                  </a:moveTo>
                  <a:lnTo>
                    <a:pt x="702383" y="350043"/>
                  </a:lnTo>
                  <a:lnTo>
                    <a:pt x="702383" y="912981"/>
                  </a:lnTo>
                  <a:lnTo>
                    <a:pt x="0" y="341481"/>
                  </a:lnTo>
                  <a:lnTo>
                    <a:pt x="0" y="0"/>
                  </a:lnTo>
                  <a:close/>
                </a:path>
              </a:pathLst>
            </a:custGeom>
            <a:solidFill>
              <a:srgbClr val="063D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6200000" flipV="1">
              <a:off x="5450698" y="3682957"/>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边形 46"/>
            <p:cNvSpPr/>
            <p:nvPr/>
          </p:nvSpPr>
          <p:spPr>
            <a:xfrm rot="5400000" flipH="1" flipV="1">
              <a:off x="6548575" y="3528941"/>
              <a:ext cx="702383" cy="912981"/>
            </a:xfrm>
            <a:custGeom>
              <a:avLst/>
              <a:gdLst>
                <a:gd name="connsiteX0" fmla="*/ 0 w 702383"/>
                <a:gd name="connsiteY0" fmla="*/ 0 h 341481"/>
                <a:gd name="connsiteX1" fmla="*/ 702383 w 702383"/>
                <a:gd name="connsiteY1" fmla="*/ 0 h 341481"/>
                <a:gd name="connsiteX2" fmla="*/ 702383 w 702383"/>
                <a:gd name="connsiteY2" fmla="*/ 341481 h 341481"/>
                <a:gd name="connsiteX3" fmla="*/ 0 w 702383"/>
                <a:gd name="connsiteY3" fmla="*/ 341481 h 341481"/>
                <a:gd name="connsiteX4" fmla="*/ 0 w 702383"/>
                <a:gd name="connsiteY4" fmla="*/ 0 h 341481"/>
                <a:gd name="connsiteX0-1" fmla="*/ 0 w 702383"/>
                <a:gd name="connsiteY0-2" fmla="*/ 0 h 912981"/>
                <a:gd name="connsiteX1-3" fmla="*/ 702383 w 702383"/>
                <a:gd name="connsiteY1-4" fmla="*/ 0 h 912981"/>
                <a:gd name="connsiteX2-5" fmla="*/ 702383 w 702383"/>
                <a:gd name="connsiteY2-6" fmla="*/ 912981 h 912981"/>
                <a:gd name="connsiteX3-7" fmla="*/ 0 w 702383"/>
                <a:gd name="connsiteY3-8" fmla="*/ 341481 h 912981"/>
                <a:gd name="connsiteX4-9" fmla="*/ 0 w 702383"/>
                <a:gd name="connsiteY4-10" fmla="*/ 0 h 912981"/>
                <a:gd name="connsiteX0-11" fmla="*/ 0 w 702383"/>
                <a:gd name="connsiteY0-12" fmla="*/ 0 h 912981"/>
                <a:gd name="connsiteX1-13" fmla="*/ 702383 w 702383"/>
                <a:gd name="connsiteY1-14" fmla="*/ 350043 h 912981"/>
                <a:gd name="connsiteX2-15" fmla="*/ 702383 w 702383"/>
                <a:gd name="connsiteY2-16" fmla="*/ 912981 h 912981"/>
                <a:gd name="connsiteX3-17" fmla="*/ 0 w 702383"/>
                <a:gd name="connsiteY3-18" fmla="*/ 341481 h 912981"/>
                <a:gd name="connsiteX4-19" fmla="*/ 0 w 702383"/>
                <a:gd name="connsiteY4-20" fmla="*/ 0 h 9129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83" h="912981">
                  <a:moveTo>
                    <a:pt x="0" y="0"/>
                  </a:moveTo>
                  <a:lnTo>
                    <a:pt x="702383" y="350043"/>
                  </a:lnTo>
                  <a:lnTo>
                    <a:pt x="702383" y="912981"/>
                  </a:lnTo>
                  <a:lnTo>
                    <a:pt x="0" y="341481"/>
                  </a:lnTo>
                  <a:lnTo>
                    <a:pt x="0" y="0"/>
                  </a:ln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同侧圆角矩形 23"/>
            <p:cNvSpPr/>
            <p:nvPr/>
          </p:nvSpPr>
          <p:spPr>
            <a:xfrm>
              <a:off x="4852472" y="1531057"/>
              <a:ext cx="564652" cy="2103182"/>
            </a:xfrm>
            <a:prstGeom prst="round2SameRect">
              <a:avLst/>
            </a:prstGeom>
            <a:solidFill>
              <a:srgbClr val="063D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同侧圆角矩形 27"/>
            <p:cNvSpPr/>
            <p:nvPr/>
          </p:nvSpPr>
          <p:spPr>
            <a:xfrm>
              <a:off x="5498850" y="1531057"/>
              <a:ext cx="564652" cy="2103182"/>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同侧圆角矩形 28"/>
            <p:cNvSpPr/>
            <p:nvPr/>
          </p:nvSpPr>
          <p:spPr>
            <a:xfrm>
              <a:off x="6145228" y="1531057"/>
              <a:ext cx="564652" cy="2103182"/>
            </a:xfrm>
            <a:prstGeom prst="round2SameRect">
              <a:avLst/>
            </a:pr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同侧圆角矩形 29"/>
            <p:cNvSpPr/>
            <p:nvPr/>
          </p:nvSpPr>
          <p:spPr>
            <a:xfrm>
              <a:off x="6791605" y="1531057"/>
              <a:ext cx="564652" cy="2103182"/>
            </a:xfrm>
            <a:prstGeom prst="round2SameRect">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5400000" flipH="1" flipV="1">
              <a:off x="6055644" y="3682957"/>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rgbClr val="CB84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flipV="1">
              <a:off x="5417124" y="5455440"/>
              <a:ext cx="1367633" cy="720959"/>
            </a:xfrm>
            <a:prstGeom prst="triangl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flipV="1">
              <a:off x="5915297" y="5980672"/>
              <a:ext cx="371286" cy="195727"/>
            </a:xfrm>
            <a:custGeom>
              <a:avLst/>
              <a:gdLst>
                <a:gd name="connsiteX0" fmla="*/ 0 w 371286"/>
                <a:gd name="connsiteY0" fmla="*/ 195727 h 195727"/>
                <a:gd name="connsiteX1" fmla="*/ 371286 w 371286"/>
                <a:gd name="connsiteY1" fmla="*/ 195727 h 195727"/>
                <a:gd name="connsiteX2" fmla="*/ 185643 w 371286"/>
                <a:gd name="connsiteY2" fmla="*/ 0 h 195727"/>
              </a:gdLst>
              <a:ahLst/>
              <a:cxnLst>
                <a:cxn ang="0">
                  <a:pos x="connsiteX0" y="connsiteY0"/>
                </a:cxn>
                <a:cxn ang="0">
                  <a:pos x="connsiteX1" y="connsiteY1"/>
                </a:cxn>
                <a:cxn ang="0">
                  <a:pos x="connsiteX2" y="connsiteY2"/>
                </a:cxn>
              </a:cxnLst>
              <a:rect l="l" t="t" r="r" b="b"/>
              <a:pathLst>
                <a:path w="371286" h="195727">
                  <a:moveTo>
                    <a:pt x="0" y="195727"/>
                  </a:moveTo>
                  <a:lnTo>
                    <a:pt x="371286" y="195727"/>
                  </a:lnTo>
                  <a:lnTo>
                    <a:pt x="185643" y="0"/>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293534" y="1724793"/>
              <a:ext cx="268040" cy="166030"/>
              <a:chOff x="10655670" y="657377"/>
              <a:chExt cx="526153" cy="325910"/>
            </a:xfrm>
          </p:grpSpPr>
          <p:sp>
            <p:nvSpPr>
              <p:cNvPr id="40" name="Freeform 89"/>
              <p:cNvSpPr>
                <a:spLocks noEditPoints="1"/>
              </p:cNvSpPr>
              <p:nvPr/>
            </p:nvSpPr>
            <p:spPr bwMode="auto">
              <a:xfrm>
                <a:off x="10697100" y="657377"/>
                <a:ext cx="444675" cy="280339"/>
              </a:xfrm>
              <a:custGeom>
                <a:avLst/>
                <a:gdLst>
                  <a:gd name="T0" fmla="*/ 4 w 162"/>
                  <a:gd name="T1" fmla="*/ 102 h 102"/>
                  <a:gd name="T2" fmla="*/ 158 w 162"/>
                  <a:gd name="T3" fmla="*/ 102 h 102"/>
                  <a:gd name="T4" fmla="*/ 162 w 162"/>
                  <a:gd name="T5" fmla="*/ 98 h 102"/>
                  <a:gd name="T6" fmla="*/ 162 w 162"/>
                  <a:gd name="T7" fmla="*/ 4 h 102"/>
                  <a:gd name="T8" fmla="*/ 158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3 w 162"/>
                  <a:gd name="T21" fmla="*/ 5 h 102"/>
                  <a:gd name="T22" fmla="*/ 81 w 162"/>
                  <a:gd name="T23" fmla="*/ 8 h 102"/>
                  <a:gd name="T24" fmla="*/ 78 w 162"/>
                  <a:gd name="T25" fmla="*/ 5 h 102"/>
                  <a:gd name="T26" fmla="*/ 81 w 162"/>
                  <a:gd name="T27" fmla="*/ 3 h 102"/>
                  <a:gd name="T28" fmla="*/ 10 w 162"/>
                  <a:gd name="T29" fmla="*/ 10 h 102"/>
                  <a:gd name="T30" fmla="*/ 152 w 162"/>
                  <a:gd name="T31" fmla="*/ 10 h 102"/>
                  <a:gd name="T32" fmla="*/ 152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8" y="102"/>
                      <a:pt x="158" y="102"/>
                      <a:pt x="158" y="102"/>
                    </a:cubicBezTo>
                    <a:cubicBezTo>
                      <a:pt x="160" y="102"/>
                      <a:pt x="162" y="100"/>
                      <a:pt x="162" y="98"/>
                    </a:cubicBezTo>
                    <a:cubicBezTo>
                      <a:pt x="162" y="4"/>
                      <a:pt x="162" y="4"/>
                      <a:pt x="162" y="4"/>
                    </a:cubicBezTo>
                    <a:cubicBezTo>
                      <a:pt x="162" y="2"/>
                      <a:pt x="160" y="0"/>
                      <a:pt x="158" y="0"/>
                    </a:cubicBezTo>
                    <a:cubicBezTo>
                      <a:pt x="4" y="0"/>
                      <a:pt x="4" y="0"/>
                      <a:pt x="4" y="0"/>
                    </a:cubicBezTo>
                    <a:cubicBezTo>
                      <a:pt x="2" y="0"/>
                      <a:pt x="0" y="2"/>
                      <a:pt x="0" y="4"/>
                    </a:cubicBezTo>
                    <a:cubicBezTo>
                      <a:pt x="0" y="98"/>
                      <a:pt x="0" y="98"/>
                      <a:pt x="0" y="98"/>
                    </a:cubicBezTo>
                    <a:cubicBezTo>
                      <a:pt x="0" y="100"/>
                      <a:pt x="2" y="102"/>
                      <a:pt x="4" y="102"/>
                    </a:cubicBezTo>
                    <a:close/>
                    <a:moveTo>
                      <a:pt x="81" y="3"/>
                    </a:moveTo>
                    <a:cubicBezTo>
                      <a:pt x="82" y="3"/>
                      <a:pt x="83" y="4"/>
                      <a:pt x="83" y="5"/>
                    </a:cubicBezTo>
                    <a:cubicBezTo>
                      <a:pt x="83" y="7"/>
                      <a:pt x="82" y="8"/>
                      <a:pt x="81" y="8"/>
                    </a:cubicBezTo>
                    <a:cubicBezTo>
                      <a:pt x="79" y="8"/>
                      <a:pt x="78" y="7"/>
                      <a:pt x="78" y="5"/>
                    </a:cubicBezTo>
                    <a:cubicBezTo>
                      <a:pt x="78" y="4"/>
                      <a:pt x="79" y="3"/>
                      <a:pt x="81" y="3"/>
                    </a:cubicBezTo>
                    <a:close/>
                    <a:moveTo>
                      <a:pt x="10" y="10"/>
                    </a:moveTo>
                    <a:cubicBezTo>
                      <a:pt x="152" y="10"/>
                      <a:pt x="152" y="10"/>
                      <a:pt x="152" y="10"/>
                    </a:cubicBezTo>
                    <a:cubicBezTo>
                      <a:pt x="152" y="92"/>
                      <a:pt x="152" y="92"/>
                      <a:pt x="152" y="92"/>
                    </a:cubicBezTo>
                    <a:cubicBezTo>
                      <a:pt x="10" y="92"/>
                      <a:pt x="10" y="92"/>
                      <a:pt x="10" y="92"/>
                    </a:cubicBezTo>
                    <a:lnTo>
                      <a:pt x="10" y="10"/>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41" name="Freeform 90"/>
              <p:cNvSpPr/>
              <p:nvPr/>
            </p:nvSpPr>
            <p:spPr bwMode="auto">
              <a:xfrm>
                <a:off x="10655670" y="947382"/>
                <a:ext cx="526153" cy="35905"/>
              </a:xfrm>
              <a:custGeom>
                <a:avLst/>
                <a:gdLst>
                  <a:gd name="T0" fmla="*/ 192 w 192"/>
                  <a:gd name="T1" fmla="*/ 0 h 13"/>
                  <a:gd name="T2" fmla="*/ 125 w 192"/>
                  <a:gd name="T3" fmla="*/ 0 h 13"/>
                  <a:gd name="T4" fmla="*/ 123 w 192"/>
                  <a:gd name="T5" fmla="*/ 3 h 13"/>
                  <a:gd name="T6" fmla="*/ 69 w 192"/>
                  <a:gd name="T7" fmla="*/ 3 h 13"/>
                  <a:gd name="T8" fmla="*/ 66 w 192"/>
                  <a:gd name="T9" fmla="*/ 0 h 13"/>
                  <a:gd name="T10" fmla="*/ 0 w 192"/>
                  <a:gd name="T11" fmla="*/ 0 h 13"/>
                  <a:gd name="T12" fmla="*/ 0 w 192"/>
                  <a:gd name="T13" fmla="*/ 1 h 13"/>
                  <a:gd name="T14" fmla="*/ 0 w 192"/>
                  <a:gd name="T15" fmla="*/ 4 h 13"/>
                  <a:gd name="T16" fmla="*/ 9 w 192"/>
                  <a:gd name="T17" fmla="*/ 13 h 13"/>
                  <a:gd name="T18" fmla="*/ 183 w 192"/>
                  <a:gd name="T19" fmla="*/ 13 h 13"/>
                  <a:gd name="T20" fmla="*/ 192 w 192"/>
                  <a:gd name="T21" fmla="*/ 4 h 13"/>
                  <a:gd name="T22" fmla="*/ 192 w 192"/>
                  <a:gd name="T23" fmla="*/ 1 h 13"/>
                  <a:gd name="T24" fmla="*/ 192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2" y="0"/>
                    </a:moveTo>
                    <a:cubicBezTo>
                      <a:pt x="125" y="0"/>
                      <a:pt x="125" y="0"/>
                      <a:pt x="125" y="0"/>
                    </a:cubicBezTo>
                    <a:cubicBezTo>
                      <a:pt x="125" y="2"/>
                      <a:pt x="124" y="3"/>
                      <a:pt x="123" y="3"/>
                    </a:cubicBezTo>
                    <a:cubicBezTo>
                      <a:pt x="69" y="3"/>
                      <a:pt x="69" y="3"/>
                      <a:pt x="69" y="3"/>
                    </a:cubicBezTo>
                    <a:cubicBezTo>
                      <a:pt x="68" y="3"/>
                      <a:pt x="66" y="2"/>
                      <a:pt x="66" y="0"/>
                    </a:cubicBezTo>
                    <a:cubicBezTo>
                      <a:pt x="0" y="0"/>
                      <a:pt x="0" y="0"/>
                      <a:pt x="0" y="0"/>
                    </a:cubicBezTo>
                    <a:cubicBezTo>
                      <a:pt x="0" y="1"/>
                      <a:pt x="0" y="1"/>
                      <a:pt x="0" y="1"/>
                    </a:cubicBezTo>
                    <a:cubicBezTo>
                      <a:pt x="0" y="4"/>
                      <a:pt x="0" y="4"/>
                      <a:pt x="0" y="4"/>
                    </a:cubicBezTo>
                    <a:cubicBezTo>
                      <a:pt x="0" y="9"/>
                      <a:pt x="4" y="13"/>
                      <a:pt x="9" y="13"/>
                    </a:cubicBezTo>
                    <a:cubicBezTo>
                      <a:pt x="183" y="13"/>
                      <a:pt x="183" y="13"/>
                      <a:pt x="183" y="13"/>
                    </a:cubicBezTo>
                    <a:cubicBezTo>
                      <a:pt x="188" y="13"/>
                      <a:pt x="192" y="9"/>
                      <a:pt x="192" y="4"/>
                    </a:cubicBezTo>
                    <a:cubicBezTo>
                      <a:pt x="192" y="1"/>
                      <a:pt x="192" y="1"/>
                      <a:pt x="192" y="1"/>
                    </a:cubicBezTo>
                    <a:cubicBezTo>
                      <a:pt x="192" y="1"/>
                      <a:pt x="192" y="1"/>
                      <a:pt x="1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44" name="Freeform 91"/>
              <p:cNvSpPr>
                <a:spLocks noEditPoints="1"/>
              </p:cNvSpPr>
              <p:nvPr/>
            </p:nvSpPr>
            <p:spPr bwMode="auto">
              <a:xfrm>
                <a:off x="10741291" y="701568"/>
                <a:ext cx="356292" cy="191956"/>
              </a:xfrm>
              <a:custGeom>
                <a:avLst/>
                <a:gdLst>
                  <a:gd name="T0" fmla="*/ 0 w 130"/>
                  <a:gd name="T1" fmla="*/ 70 h 70"/>
                  <a:gd name="T2" fmla="*/ 130 w 130"/>
                  <a:gd name="T3" fmla="*/ 0 h 70"/>
                  <a:gd name="T4" fmla="*/ 40 w 130"/>
                  <a:gd name="T5" fmla="*/ 47 h 70"/>
                  <a:gd name="T6" fmla="*/ 34 w 130"/>
                  <a:gd name="T7" fmla="*/ 36 h 70"/>
                  <a:gd name="T8" fmla="*/ 31 w 130"/>
                  <a:gd name="T9" fmla="*/ 31 h 70"/>
                  <a:gd name="T10" fmla="*/ 27 w 130"/>
                  <a:gd name="T11" fmla="*/ 34 h 70"/>
                  <a:gd name="T12" fmla="*/ 22 w 130"/>
                  <a:gd name="T13" fmla="*/ 47 h 70"/>
                  <a:gd name="T14" fmla="*/ 27 w 130"/>
                  <a:gd name="T15" fmla="*/ 19 h 70"/>
                  <a:gd name="T16" fmla="*/ 28 w 130"/>
                  <a:gd name="T17" fmla="*/ 29 h 70"/>
                  <a:gd name="T18" fmla="*/ 33 w 130"/>
                  <a:gd name="T19" fmla="*/ 26 h 70"/>
                  <a:gd name="T20" fmla="*/ 38 w 130"/>
                  <a:gd name="T21" fmla="*/ 28 h 70"/>
                  <a:gd name="T22" fmla="*/ 40 w 130"/>
                  <a:gd name="T23" fmla="*/ 35 h 70"/>
                  <a:gd name="T24" fmla="*/ 56 w 130"/>
                  <a:gd name="T25" fmla="*/ 47 h 70"/>
                  <a:gd name="T26" fmla="*/ 49 w 130"/>
                  <a:gd name="T27" fmla="*/ 46 h 70"/>
                  <a:gd name="T28" fmla="*/ 48 w 130"/>
                  <a:gd name="T29" fmla="*/ 31 h 70"/>
                  <a:gd name="T30" fmla="*/ 45 w 130"/>
                  <a:gd name="T31" fmla="*/ 27 h 70"/>
                  <a:gd name="T32" fmla="*/ 48 w 130"/>
                  <a:gd name="T33" fmla="*/ 23 h 70"/>
                  <a:gd name="T34" fmla="*/ 53 w 130"/>
                  <a:gd name="T35" fmla="*/ 27 h 70"/>
                  <a:gd name="T36" fmla="*/ 58 w 130"/>
                  <a:gd name="T37" fmla="*/ 31 h 70"/>
                  <a:gd name="T38" fmla="*/ 53 w 130"/>
                  <a:gd name="T39" fmla="*/ 39 h 70"/>
                  <a:gd name="T40" fmla="*/ 55 w 130"/>
                  <a:gd name="T41" fmla="*/ 43 h 70"/>
                  <a:gd name="T42" fmla="*/ 58 w 130"/>
                  <a:gd name="T43" fmla="*/ 42 h 70"/>
                  <a:gd name="T44" fmla="*/ 56 w 130"/>
                  <a:gd name="T45" fmla="*/ 47 h 70"/>
                  <a:gd name="T46" fmla="*/ 87 w 130"/>
                  <a:gd name="T47" fmla="*/ 47 h 70"/>
                  <a:gd name="T48" fmla="*/ 86 w 130"/>
                  <a:gd name="T49" fmla="*/ 32 h 70"/>
                  <a:gd name="T50" fmla="*/ 82 w 130"/>
                  <a:gd name="T51" fmla="*/ 32 h 70"/>
                  <a:gd name="T52" fmla="*/ 81 w 130"/>
                  <a:gd name="T53" fmla="*/ 47 h 70"/>
                  <a:gd name="T54" fmla="*/ 75 w 130"/>
                  <a:gd name="T55" fmla="*/ 36 h 70"/>
                  <a:gd name="T56" fmla="*/ 73 w 130"/>
                  <a:gd name="T57" fmla="*/ 31 h 70"/>
                  <a:gd name="T58" fmla="*/ 69 w 130"/>
                  <a:gd name="T59" fmla="*/ 34 h 70"/>
                  <a:gd name="T60" fmla="*/ 64 w 130"/>
                  <a:gd name="T61" fmla="*/ 47 h 70"/>
                  <a:gd name="T62" fmla="*/ 68 w 130"/>
                  <a:gd name="T63" fmla="*/ 27 h 70"/>
                  <a:gd name="T64" fmla="*/ 69 w 130"/>
                  <a:gd name="T65" fmla="*/ 30 h 70"/>
                  <a:gd name="T66" fmla="*/ 75 w 130"/>
                  <a:gd name="T67" fmla="*/ 26 h 70"/>
                  <a:gd name="T68" fmla="*/ 80 w 130"/>
                  <a:gd name="T69" fmla="*/ 30 h 70"/>
                  <a:gd name="T70" fmla="*/ 86 w 130"/>
                  <a:gd name="T71" fmla="*/ 26 h 70"/>
                  <a:gd name="T72" fmla="*/ 90 w 130"/>
                  <a:gd name="T73" fmla="*/ 28 h 70"/>
                  <a:gd name="T74" fmla="*/ 92 w 130"/>
                  <a:gd name="T75" fmla="*/ 35 h 70"/>
                  <a:gd name="T76" fmla="*/ 107 w 130"/>
                  <a:gd name="T77" fmla="*/ 47 h 70"/>
                  <a:gd name="T78" fmla="*/ 101 w 130"/>
                  <a:gd name="T79" fmla="*/ 46 h 70"/>
                  <a:gd name="T80" fmla="*/ 99 w 130"/>
                  <a:gd name="T81" fmla="*/ 19 h 70"/>
                  <a:gd name="T82" fmla="*/ 105 w 130"/>
                  <a:gd name="T83" fmla="*/ 40 h 70"/>
                  <a:gd name="T84" fmla="*/ 106 w 130"/>
                  <a:gd name="T85" fmla="*/ 43 h 70"/>
                  <a:gd name="T86" fmla="*/ 108 w 130"/>
                  <a:gd name="T87" fmla="*/ 42 h 70"/>
                  <a:gd name="T88" fmla="*/ 107 w 130"/>
                  <a:gd name="T89"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70">
                    <a:moveTo>
                      <a:pt x="0" y="0"/>
                    </a:moveTo>
                    <a:cubicBezTo>
                      <a:pt x="0" y="70"/>
                      <a:pt x="0" y="70"/>
                      <a:pt x="0" y="70"/>
                    </a:cubicBezTo>
                    <a:cubicBezTo>
                      <a:pt x="130" y="70"/>
                      <a:pt x="130" y="70"/>
                      <a:pt x="130" y="70"/>
                    </a:cubicBezTo>
                    <a:cubicBezTo>
                      <a:pt x="130" y="0"/>
                      <a:pt x="130" y="0"/>
                      <a:pt x="130" y="0"/>
                    </a:cubicBezTo>
                    <a:lnTo>
                      <a:pt x="0" y="0"/>
                    </a:lnTo>
                    <a:close/>
                    <a:moveTo>
                      <a:pt x="40" y="47"/>
                    </a:moveTo>
                    <a:cubicBezTo>
                      <a:pt x="34" y="47"/>
                      <a:pt x="34" y="47"/>
                      <a:pt x="34" y="47"/>
                    </a:cubicBezTo>
                    <a:cubicBezTo>
                      <a:pt x="34" y="36"/>
                      <a:pt x="34" y="36"/>
                      <a:pt x="34" y="36"/>
                    </a:cubicBezTo>
                    <a:cubicBezTo>
                      <a:pt x="34" y="34"/>
                      <a:pt x="34" y="33"/>
                      <a:pt x="34" y="32"/>
                    </a:cubicBezTo>
                    <a:cubicBezTo>
                      <a:pt x="33" y="31"/>
                      <a:pt x="32" y="31"/>
                      <a:pt x="31" y="31"/>
                    </a:cubicBezTo>
                    <a:cubicBezTo>
                      <a:pt x="30" y="31"/>
                      <a:pt x="30" y="31"/>
                      <a:pt x="29" y="32"/>
                    </a:cubicBezTo>
                    <a:cubicBezTo>
                      <a:pt x="28" y="32"/>
                      <a:pt x="28" y="33"/>
                      <a:pt x="27" y="34"/>
                    </a:cubicBezTo>
                    <a:cubicBezTo>
                      <a:pt x="27" y="47"/>
                      <a:pt x="27" y="47"/>
                      <a:pt x="27" y="47"/>
                    </a:cubicBezTo>
                    <a:cubicBezTo>
                      <a:pt x="22" y="47"/>
                      <a:pt x="22" y="47"/>
                      <a:pt x="22" y="47"/>
                    </a:cubicBezTo>
                    <a:cubicBezTo>
                      <a:pt x="22" y="19"/>
                      <a:pt x="22" y="19"/>
                      <a:pt x="22" y="19"/>
                    </a:cubicBezTo>
                    <a:cubicBezTo>
                      <a:pt x="27" y="19"/>
                      <a:pt x="27" y="19"/>
                      <a:pt x="27" y="19"/>
                    </a:cubicBezTo>
                    <a:cubicBezTo>
                      <a:pt x="27" y="29"/>
                      <a:pt x="27" y="29"/>
                      <a:pt x="27" y="29"/>
                    </a:cubicBezTo>
                    <a:cubicBezTo>
                      <a:pt x="28" y="29"/>
                      <a:pt x="28" y="29"/>
                      <a:pt x="28" y="29"/>
                    </a:cubicBezTo>
                    <a:cubicBezTo>
                      <a:pt x="28" y="28"/>
                      <a:pt x="29" y="28"/>
                      <a:pt x="30" y="27"/>
                    </a:cubicBezTo>
                    <a:cubicBezTo>
                      <a:pt x="31" y="27"/>
                      <a:pt x="32" y="26"/>
                      <a:pt x="33" y="26"/>
                    </a:cubicBezTo>
                    <a:cubicBezTo>
                      <a:pt x="35" y="26"/>
                      <a:pt x="35" y="27"/>
                      <a:pt x="36" y="27"/>
                    </a:cubicBezTo>
                    <a:cubicBezTo>
                      <a:pt x="37" y="27"/>
                      <a:pt x="38" y="27"/>
                      <a:pt x="38" y="28"/>
                    </a:cubicBezTo>
                    <a:cubicBezTo>
                      <a:pt x="39" y="29"/>
                      <a:pt x="39" y="30"/>
                      <a:pt x="39" y="31"/>
                    </a:cubicBezTo>
                    <a:cubicBezTo>
                      <a:pt x="40" y="32"/>
                      <a:pt x="40" y="33"/>
                      <a:pt x="40" y="35"/>
                    </a:cubicBezTo>
                    <a:lnTo>
                      <a:pt x="40" y="47"/>
                    </a:lnTo>
                    <a:close/>
                    <a:moveTo>
                      <a:pt x="56" y="47"/>
                    </a:moveTo>
                    <a:cubicBezTo>
                      <a:pt x="55" y="47"/>
                      <a:pt x="54" y="48"/>
                      <a:pt x="53" y="48"/>
                    </a:cubicBezTo>
                    <a:cubicBezTo>
                      <a:pt x="51" y="48"/>
                      <a:pt x="50" y="47"/>
                      <a:pt x="49" y="46"/>
                    </a:cubicBezTo>
                    <a:cubicBezTo>
                      <a:pt x="48" y="45"/>
                      <a:pt x="48" y="44"/>
                      <a:pt x="48" y="41"/>
                    </a:cubicBezTo>
                    <a:cubicBezTo>
                      <a:pt x="48" y="31"/>
                      <a:pt x="48" y="31"/>
                      <a:pt x="48" y="31"/>
                    </a:cubicBezTo>
                    <a:cubicBezTo>
                      <a:pt x="45" y="31"/>
                      <a:pt x="45" y="31"/>
                      <a:pt x="45" y="31"/>
                    </a:cubicBezTo>
                    <a:cubicBezTo>
                      <a:pt x="45" y="27"/>
                      <a:pt x="45" y="27"/>
                      <a:pt x="45" y="27"/>
                    </a:cubicBezTo>
                    <a:cubicBezTo>
                      <a:pt x="48" y="27"/>
                      <a:pt x="48" y="27"/>
                      <a:pt x="48" y="27"/>
                    </a:cubicBezTo>
                    <a:cubicBezTo>
                      <a:pt x="48" y="23"/>
                      <a:pt x="48" y="23"/>
                      <a:pt x="48" y="23"/>
                    </a:cubicBezTo>
                    <a:cubicBezTo>
                      <a:pt x="53" y="22"/>
                      <a:pt x="53" y="22"/>
                      <a:pt x="53" y="22"/>
                    </a:cubicBezTo>
                    <a:cubicBezTo>
                      <a:pt x="53" y="27"/>
                      <a:pt x="53" y="27"/>
                      <a:pt x="53" y="27"/>
                    </a:cubicBezTo>
                    <a:cubicBezTo>
                      <a:pt x="58" y="27"/>
                      <a:pt x="58" y="27"/>
                      <a:pt x="58" y="27"/>
                    </a:cubicBezTo>
                    <a:cubicBezTo>
                      <a:pt x="58" y="31"/>
                      <a:pt x="58" y="31"/>
                      <a:pt x="58" y="31"/>
                    </a:cubicBezTo>
                    <a:cubicBezTo>
                      <a:pt x="53" y="31"/>
                      <a:pt x="53" y="31"/>
                      <a:pt x="53" y="31"/>
                    </a:cubicBezTo>
                    <a:cubicBezTo>
                      <a:pt x="53" y="39"/>
                      <a:pt x="53" y="39"/>
                      <a:pt x="53" y="39"/>
                    </a:cubicBezTo>
                    <a:cubicBezTo>
                      <a:pt x="53" y="40"/>
                      <a:pt x="53" y="41"/>
                      <a:pt x="53" y="42"/>
                    </a:cubicBezTo>
                    <a:cubicBezTo>
                      <a:pt x="54" y="43"/>
                      <a:pt x="54" y="43"/>
                      <a:pt x="55" y="43"/>
                    </a:cubicBezTo>
                    <a:cubicBezTo>
                      <a:pt x="55" y="43"/>
                      <a:pt x="56" y="43"/>
                      <a:pt x="56" y="43"/>
                    </a:cubicBezTo>
                    <a:cubicBezTo>
                      <a:pt x="57" y="43"/>
                      <a:pt x="57" y="42"/>
                      <a:pt x="58" y="42"/>
                    </a:cubicBezTo>
                    <a:cubicBezTo>
                      <a:pt x="58" y="46"/>
                      <a:pt x="58" y="46"/>
                      <a:pt x="58" y="46"/>
                    </a:cubicBezTo>
                    <a:cubicBezTo>
                      <a:pt x="58" y="47"/>
                      <a:pt x="57" y="47"/>
                      <a:pt x="56" y="47"/>
                    </a:cubicBezTo>
                    <a:close/>
                    <a:moveTo>
                      <a:pt x="92" y="47"/>
                    </a:moveTo>
                    <a:cubicBezTo>
                      <a:pt x="87" y="47"/>
                      <a:pt x="87" y="47"/>
                      <a:pt x="87" y="47"/>
                    </a:cubicBezTo>
                    <a:cubicBezTo>
                      <a:pt x="87" y="36"/>
                      <a:pt x="87" y="36"/>
                      <a:pt x="87" y="36"/>
                    </a:cubicBezTo>
                    <a:cubicBezTo>
                      <a:pt x="87" y="34"/>
                      <a:pt x="87" y="33"/>
                      <a:pt x="86" y="32"/>
                    </a:cubicBezTo>
                    <a:cubicBezTo>
                      <a:pt x="86" y="31"/>
                      <a:pt x="85" y="31"/>
                      <a:pt x="84" y="31"/>
                    </a:cubicBezTo>
                    <a:cubicBezTo>
                      <a:pt x="83" y="31"/>
                      <a:pt x="82" y="31"/>
                      <a:pt x="82" y="32"/>
                    </a:cubicBezTo>
                    <a:cubicBezTo>
                      <a:pt x="81" y="32"/>
                      <a:pt x="81" y="33"/>
                      <a:pt x="81" y="34"/>
                    </a:cubicBezTo>
                    <a:cubicBezTo>
                      <a:pt x="81" y="47"/>
                      <a:pt x="81" y="47"/>
                      <a:pt x="81" y="47"/>
                    </a:cubicBezTo>
                    <a:cubicBezTo>
                      <a:pt x="75" y="47"/>
                      <a:pt x="75" y="47"/>
                      <a:pt x="75" y="47"/>
                    </a:cubicBezTo>
                    <a:cubicBezTo>
                      <a:pt x="75" y="36"/>
                      <a:pt x="75" y="36"/>
                      <a:pt x="75" y="36"/>
                    </a:cubicBezTo>
                    <a:cubicBezTo>
                      <a:pt x="75" y="34"/>
                      <a:pt x="75" y="33"/>
                      <a:pt x="75" y="32"/>
                    </a:cubicBezTo>
                    <a:cubicBezTo>
                      <a:pt x="74" y="31"/>
                      <a:pt x="74" y="31"/>
                      <a:pt x="73" y="31"/>
                    </a:cubicBezTo>
                    <a:cubicBezTo>
                      <a:pt x="72" y="31"/>
                      <a:pt x="71" y="31"/>
                      <a:pt x="70" y="32"/>
                    </a:cubicBezTo>
                    <a:cubicBezTo>
                      <a:pt x="70" y="32"/>
                      <a:pt x="69" y="33"/>
                      <a:pt x="69" y="34"/>
                    </a:cubicBezTo>
                    <a:cubicBezTo>
                      <a:pt x="69" y="47"/>
                      <a:pt x="69" y="47"/>
                      <a:pt x="69" y="47"/>
                    </a:cubicBezTo>
                    <a:cubicBezTo>
                      <a:pt x="64" y="47"/>
                      <a:pt x="64" y="47"/>
                      <a:pt x="64" y="47"/>
                    </a:cubicBezTo>
                    <a:cubicBezTo>
                      <a:pt x="64" y="27"/>
                      <a:pt x="64" y="27"/>
                      <a:pt x="64" y="27"/>
                    </a:cubicBezTo>
                    <a:cubicBezTo>
                      <a:pt x="68" y="27"/>
                      <a:pt x="68" y="27"/>
                      <a:pt x="68" y="27"/>
                    </a:cubicBezTo>
                    <a:cubicBezTo>
                      <a:pt x="69" y="30"/>
                      <a:pt x="69" y="30"/>
                      <a:pt x="69" y="30"/>
                    </a:cubicBezTo>
                    <a:cubicBezTo>
                      <a:pt x="69" y="30"/>
                      <a:pt x="69" y="30"/>
                      <a:pt x="69" y="30"/>
                    </a:cubicBezTo>
                    <a:cubicBezTo>
                      <a:pt x="69" y="29"/>
                      <a:pt x="70" y="28"/>
                      <a:pt x="71" y="27"/>
                    </a:cubicBezTo>
                    <a:cubicBezTo>
                      <a:pt x="72" y="27"/>
                      <a:pt x="73" y="26"/>
                      <a:pt x="75" y="26"/>
                    </a:cubicBezTo>
                    <a:cubicBezTo>
                      <a:pt x="76" y="26"/>
                      <a:pt x="77" y="27"/>
                      <a:pt x="78" y="27"/>
                    </a:cubicBezTo>
                    <a:cubicBezTo>
                      <a:pt x="79" y="28"/>
                      <a:pt x="79" y="29"/>
                      <a:pt x="80" y="30"/>
                    </a:cubicBezTo>
                    <a:cubicBezTo>
                      <a:pt x="80" y="29"/>
                      <a:pt x="81" y="28"/>
                      <a:pt x="82" y="27"/>
                    </a:cubicBezTo>
                    <a:cubicBezTo>
                      <a:pt x="83" y="27"/>
                      <a:pt x="84" y="26"/>
                      <a:pt x="86" y="26"/>
                    </a:cubicBezTo>
                    <a:cubicBezTo>
                      <a:pt x="87" y="26"/>
                      <a:pt x="88" y="27"/>
                      <a:pt x="89" y="27"/>
                    </a:cubicBezTo>
                    <a:cubicBezTo>
                      <a:pt x="89" y="27"/>
                      <a:pt x="90" y="28"/>
                      <a:pt x="90" y="28"/>
                    </a:cubicBezTo>
                    <a:cubicBezTo>
                      <a:pt x="91" y="29"/>
                      <a:pt x="91" y="30"/>
                      <a:pt x="92" y="31"/>
                    </a:cubicBezTo>
                    <a:cubicBezTo>
                      <a:pt x="92" y="32"/>
                      <a:pt x="92" y="33"/>
                      <a:pt x="92" y="35"/>
                    </a:cubicBezTo>
                    <a:lnTo>
                      <a:pt x="92" y="47"/>
                    </a:lnTo>
                    <a:close/>
                    <a:moveTo>
                      <a:pt x="107" y="47"/>
                    </a:moveTo>
                    <a:cubicBezTo>
                      <a:pt x="106" y="47"/>
                      <a:pt x="105" y="48"/>
                      <a:pt x="104" y="48"/>
                    </a:cubicBezTo>
                    <a:cubicBezTo>
                      <a:pt x="102" y="48"/>
                      <a:pt x="101" y="47"/>
                      <a:pt x="101" y="46"/>
                    </a:cubicBezTo>
                    <a:cubicBezTo>
                      <a:pt x="100" y="46"/>
                      <a:pt x="99" y="45"/>
                      <a:pt x="99" y="43"/>
                    </a:cubicBezTo>
                    <a:cubicBezTo>
                      <a:pt x="99" y="19"/>
                      <a:pt x="99" y="19"/>
                      <a:pt x="99" y="19"/>
                    </a:cubicBezTo>
                    <a:cubicBezTo>
                      <a:pt x="105" y="19"/>
                      <a:pt x="105" y="19"/>
                      <a:pt x="105" y="19"/>
                    </a:cubicBezTo>
                    <a:cubicBezTo>
                      <a:pt x="105" y="40"/>
                      <a:pt x="105" y="40"/>
                      <a:pt x="105" y="40"/>
                    </a:cubicBezTo>
                    <a:cubicBezTo>
                      <a:pt x="105" y="41"/>
                      <a:pt x="105" y="42"/>
                      <a:pt x="105" y="42"/>
                    </a:cubicBezTo>
                    <a:cubicBezTo>
                      <a:pt x="105" y="43"/>
                      <a:pt x="106" y="43"/>
                      <a:pt x="106" y="43"/>
                    </a:cubicBezTo>
                    <a:cubicBezTo>
                      <a:pt x="106" y="43"/>
                      <a:pt x="107" y="43"/>
                      <a:pt x="107" y="43"/>
                    </a:cubicBezTo>
                    <a:cubicBezTo>
                      <a:pt x="107" y="43"/>
                      <a:pt x="108" y="43"/>
                      <a:pt x="108" y="42"/>
                    </a:cubicBezTo>
                    <a:cubicBezTo>
                      <a:pt x="109" y="47"/>
                      <a:pt x="109" y="47"/>
                      <a:pt x="109" y="47"/>
                    </a:cubicBezTo>
                    <a:cubicBezTo>
                      <a:pt x="108" y="47"/>
                      <a:pt x="108" y="47"/>
                      <a:pt x="107" y="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48" name="组合 47"/>
            <p:cNvGrpSpPr/>
            <p:nvPr/>
          </p:nvGrpSpPr>
          <p:grpSpPr>
            <a:xfrm>
              <a:off x="5664688" y="1700924"/>
              <a:ext cx="232976" cy="213768"/>
              <a:chOff x="10628051" y="1891971"/>
              <a:chExt cx="519248" cy="476438"/>
            </a:xfrm>
          </p:grpSpPr>
          <p:sp>
            <p:nvSpPr>
              <p:cNvPr id="49" name="Freeform 130"/>
              <p:cNvSpPr>
                <a:spLocks noEditPoints="1"/>
              </p:cNvSpPr>
              <p:nvPr/>
            </p:nvSpPr>
            <p:spPr bwMode="auto">
              <a:xfrm>
                <a:off x="10886294" y="1891971"/>
                <a:ext cx="261005" cy="290005"/>
              </a:xfrm>
              <a:custGeom>
                <a:avLst/>
                <a:gdLst>
                  <a:gd name="T0" fmla="*/ 90 w 95"/>
                  <a:gd name="T1" fmla="*/ 21 h 106"/>
                  <a:gd name="T2" fmla="*/ 88 w 95"/>
                  <a:gd name="T3" fmla="*/ 17 h 106"/>
                  <a:gd name="T4" fmla="*/ 51 w 95"/>
                  <a:gd name="T5" fmla="*/ 1 h 106"/>
                  <a:gd name="T6" fmla="*/ 46 w 95"/>
                  <a:gd name="T7" fmla="*/ 2 h 106"/>
                  <a:gd name="T8" fmla="*/ 0 w 95"/>
                  <a:gd name="T9" fmla="*/ 35 h 106"/>
                  <a:gd name="T10" fmla="*/ 36 w 95"/>
                  <a:gd name="T11" fmla="*/ 79 h 106"/>
                  <a:gd name="T12" fmla="*/ 37 w 95"/>
                  <a:gd name="T13" fmla="*/ 106 h 106"/>
                  <a:gd name="T14" fmla="*/ 93 w 95"/>
                  <a:gd name="T15" fmla="*/ 65 h 106"/>
                  <a:gd name="T16" fmla="*/ 95 w 95"/>
                  <a:gd name="T17" fmla="*/ 61 h 106"/>
                  <a:gd name="T18" fmla="*/ 90 w 95"/>
                  <a:gd name="T19" fmla="*/ 21 h 106"/>
                  <a:gd name="T20" fmla="*/ 69 w 95"/>
                  <a:gd name="T21" fmla="*/ 44 h 106"/>
                  <a:gd name="T22" fmla="*/ 57 w 95"/>
                  <a:gd name="T23" fmla="*/ 42 h 106"/>
                  <a:gd name="T24" fmla="*/ 59 w 95"/>
                  <a:gd name="T25" fmla="*/ 31 h 106"/>
                  <a:gd name="T26" fmla="*/ 71 w 95"/>
                  <a:gd name="T27" fmla="*/ 33 h 106"/>
                  <a:gd name="T28" fmla="*/ 69 w 95"/>
                  <a:gd name="T2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6">
                    <a:moveTo>
                      <a:pt x="90" y="21"/>
                    </a:moveTo>
                    <a:cubicBezTo>
                      <a:pt x="90" y="20"/>
                      <a:pt x="89" y="18"/>
                      <a:pt x="88" y="17"/>
                    </a:cubicBezTo>
                    <a:cubicBezTo>
                      <a:pt x="51" y="1"/>
                      <a:pt x="51" y="1"/>
                      <a:pt x="51" y="1"/>
                    </a:cubicBezTo>
                    <a:cubicBezTo>
                      <a:pt x="50" y="0"/>
                      <a:pt x="48" y="0"/>
                      <a:pt x="46" y="2"/>
                    </a:cubicBezTo>
                    <a:cubicBezTo>
                      <a:pt x="0" y="35"/>
                      <a:pt x="0" y="35"/>
                      <a:pt x="0" y="35"/>
                    </a:cubicBezTo>
                    <a:cubicBezTo>
                      <a:pt x="18" y="43"/>
                      <a:pt x="31" y="59"/>
                      <a:pt x="36" y="79"/>
                    </a:cubicBezTo>
                    <a:cubicBezTo>
                      <a:pt x="38" y="88"/>
                      <a:pt x="39" y="97"/>
                      <a:pt x="37" y="106"/>
                    </a:cubicBezTo>
                    <a:cubicBezTo>
                      <a:pt x="93" y="65"/>
                      <a:pt x="93" y="65"/>
                      <a:pt x="93" y="65"/>
                    </a:cubicBezTo>
                    <a:cubicBezTo>
                      <a:pt x="94" y="64"/>
                      <a:pt x="95" y="63"/>
                      <a:pt x="95" y="61"/>
                    </a:cubicBezTo>
                    <a:lnTo>
                      <a:pt x="90" y="21"/>
                    </a:lnTo>
                    <a:close/>
                    <a:moveTo>
                      <a:pt x="69" y="44"/>
                    </a:moveTo>
                    <a:cubicBezTo>
                      <a:pt x="65" y="47"/>
                      <a:pt x="60" y="46"/>
                      <a:pt x="57" y="42"/>
                    </a:cubicBezTo>
                    <a:cubicBezTo>
                      <a:pt x="55" y="39"/>
                      <a:pt x="56" y="34"/>
                      <a:pt x="59" y="31"/>
                    </a:cubicBezTo>
                    <a:cubicBezTo>
                      <a:pt x="63" y="28"/>
                      <a:pt x="68" y="29"/>
                      <a:pt x="71" y="33"/>
                    </a:cubicBezTo>
                    <a:cubicBezTo>
                      <a:pt x="73" y="36"/>
                      <a:pt x="72" y="41"/>
                      <a:pt x="69" y="4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50" name="Freeform 131"/>
              <p:cNvSpPr/>
              <p:nvPr/>
            </p:nvSpPr>
            <p:spPr bwMode="auto">
              <a:xfrm>
                <a:off x="10719195" y="2036974"/>
                <a:ext cx="216814" cy="227861"/>
              </a:xfrm>
              <a:custGeom>
                <a:avLst/>
                <a:gdLst>
                  <a:gd name="T0" fmla="*/ 2 w 79"/>
                  <a:gd name="T1" fmla="*/ 31 h 83"/>
                  <a:gd name="T2" fmla="*/ 39 w 79"/>
                  <a:gd name="T3" fmla="*/ 83 h 83"/>
                  <a:gd name="T4" fmla="*/ 42 w 79"/>
                  <a:gd name="T5" fmla="*/ 82 h 83"/>
                  <a:gd name="T6" fmla="*/ 73 w 79"/>
                  <a:gd name="T7" fmla="*/ 32 h 83"/>
                  <a:gd name="T8" fmla="*/ 36 w 79"/>
                  <a:gd name="T9" fmla="*/ 0 h 83"/>
                  <a:gd name="T10" fmla="*/ 3 w 79"/>
                  <a:gd name="T11" fmla="*/ 24 h 83"/>
                  <a:gd name="T12" fmla="*/ 2 w 79"/>
                  <a:gd name="T13" fmla="*/ 31 h 83"/>
                </a:gdLst>
                <a:ahLst/>
                <a:cxnLst>
                  <a:cxn ang="0">
                    <a:pos x="T0" y="T1"/>
                  </a:cxn>
                  <a:cxn ang="0">
                    <a:pos x="T2" y="T3"/>
                  </a:cxn>
                  <a:cxn ang="0">
                    <a:pos x="T4" y="T5"/>
                  </a:cxn>
                  <a:cxn ang="0">
                    <a:pos x="T6" y="T7"/>
                  </a:cxn>
                  <a:cxn ang="0">
                    <a:pos x="T8" y="T9"/>
                  </a:cxn>
                  <a:cxn ang="0">
                    <a:pos x="T10" y="T11"/>
                  </a:cxn>
                  <a:cxn ang="0">
                    <a:pos x="T12" y="T13"/>
                  </a:cxn>
                </a:cxnLst>
                <a:rect l="0" t="0" r="r" b="b"/>
                <a:pathLst>
                  <a:path w="79" h="83">
                    <a:moveTo>
                      <a:pt x="2" y="31"/>
                    </a:moveTo>
                    <a:cubicBezTo>
                      <a:pt x="39" y="83"/>
                      <a:pt x="39" y="83"/>
                      <a:pt x="39" y="83"/>
                    </a:cubicBezTo>
                    <a:cubicBezTo>
                      <a:pt x="40" y="83"/>
                      <a:pt x="41" y="82"/>
                      <a:pt x="42" y="82"/>
                    </a:cubicBezTo>
                    <a:cubicBezTo>
                      <a:pt x="65" y="77"/>
                      <a:pt x="79" y="54"/>
                      <a:pt x="73" y="32"/>
                    </a:cubicBezTo>
                    <a:cubicBezTo>
                      <a:pt x="69" y="14"/>
                      <a:pt x="54" y="2"/>
                      <a:pt x="36" y="0"/>
                    </a:cubicBezTo>
                    <a:cubicBezTo>
                      <a:pt x="3" y="24"/>
                      <a:pt x="3" y="24"/>
                      <a:pt x="3" y="24"/>
                    </a:cubicBezTo>
                    <a:cubicBezTo>
                      <a:pt x="1" y="26"/>
                      <a:pt x="0" y="29"/>
                      <a:pt x="2"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52" name="Freeform 132"/>
              <p:cNvSpPr>
                <a:spLocks noEditPoints="1"/>
              </p:cNvSpPr>
              <p:nvPr/>
            </p:nvSpPr>
            <p:spPr bwMode="auto">
              <a:xfrm>
                <a:off x="10628051" y="1970687"/>
                <a:ext cx="491628" cy="397722"/>
              </a:xfrm>
              <a:custGeom>
                <a:avLst/>
                <a:gdLst>
                  <a:gd name="T0" fmla="*/ 172 w 179"/>
                  <a:gd name="T1" fmla="*/ 121 h 145"/>
                  <a:gd name="T2" fmla="*/ 137 w 179"/>
                  <a:gd name="T3" fmla="*/ 98 h 145"/>
                  <a:gd name="T4" fmla="*/ 127 w 179"/>
                  <a:gd name="T5" fmla="*/ 97 h 145"/>
                  <a:gd name="T6" fmla="*/ 124 w 179"/>
                  <a:gd name="T7" fmla="*/ 98 h 145"/>
                  <a:gd name="T8" fmla="*/ 118 w 179"/>
                  <a:gd name="T9" fmla="*/ 94 h 145"/>
                  <a:gd name="T10" fmla="*/ 124 w 179"/>
                  <a:gd name="T11" fmla="*/ 52 h 145"/>
                  <a:gd name="T12" fmla="*/ 52 w 179"/>
                  <a:gd name="T13" fmla="*/ 8 h 145"/>
                  <a:gd name="T14" fmla="*/ 8 w 179"/>
                  <a:gd name="T15" fmla="*/ 80 h 145"/>
                  <a:gd name="T16" fmla="*/ 80 w 179"/>
                  <a:gd name="T17" fmla="*/ 124 h 145"/>
                  <a:gd name="T18" fmla="*/ 111 w 179"/>
                  <a:gd name="T19" fmla="*/ 104 h 145"/>
                  <a:gd name="T20" fmla="*/ 117 w 179"/>
                  <a:gd name="T21" fmla="*/ 108 h 145"/>
                  <a:gd name="T22" fmla="*/ 123 w 179"/>
                  <a:gd name="T23" fmla="*/ 120 h 145"/>
                  <a:gd name="T24" fmla="*/ 157 w 179"/>
                  <a:gd name="T25" fmla="*/ 143 h 145"/>
                  <a:gd name="T26" fmla="*/ 168 w 179"/>
                  <a:gd name="T27" fmla="*/ 144 h 145"/>
                  <a:gd name="T28" fmla="*/ 175 w 179"/>
                  <a:gd name="T29" fmla="*/ 139 h 145"/>
                  <a:gd name="T30" fmla="*/ 172 w 179"/>
                  <a:gd name="T31" fmla="*/ 121 h 145"/>
                  <a:gd name="T32" fmla="*/ 77 w 179"/>
                  <a:gd name="T33" fmla="*/ 113 h 145"/>
                  <a:gd name="T34" fmla="*/ 18 w 179"/>
                  <a:gd name="T35" fmla="*/ 77 h 145"/>
                  <a:gd name="T36" fmla="*/ 54 w 179"/>
                  <a:gd name="T37" fmla="*/ 18 h 145"/>
                  <a:gd name="T38" fmla="*/ 113 w 179"/>
                  <a:gd name="T39" fmla="*/ 54 h 145"/>
                  <a:gd name="T40" fmla="*/ 77 w 179"/>
                  <a:gd name="T41"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45">
                    <a:moveTo>
                      <a:pt x="172" y="121"/>
                    </a:moveTo>
                    <a:cubicBezTo>
                      <a:pt x="137" y="98"/>
                      <a:pt x="137" y="98"/>
                      <a:pt x="137" y="98"/>
                    </a:cubicBezTo>
                    <a:cubicBezTo>
                      <a:pt x="134" y="96"/>
                      <a:pt x="130" y="96"/>
                      <a:pt x="127" y="97"/>
                    </a:cubicBezTo>
                    <a:cubicBezTo>
                      <a:pt x="126" y="97"/>
                      <a:pt x="125" y="97"/>
                      <a:pt x="124" y="98"/>
                    </a:cubicBezTo>
                    <a:cubicBezTo>
                      <a:pt x="118" y="94"/>
                      <a:pt x="118" y="94"/>
                      <a:pt x="118" y="94"/>
                    </a:cubicBezTo>
                    <a:cubicBezTo>
                      <a:pt x="125" y="82"/>
                      <a:pt x="127" y="67"/>
                      <a:pt x="124" y="52"/>
                    </a:cubicBezTo>
                    <a:cubicBezTo>
                      <a:pt x="116" y="20"/>
                      <a:pt x="83" y="0"/>
                      <a:pt x="52" y="8"/>
                    </a:cubicBezTo>
                    <a:cubicBezTo>
                      <a:pt x="20" y="15"/>
                      <a:pt x="0" y="48"/>
                      <a:pt x="8" y="80"/>
                    </a:cubicBezTo>
                    <a:cubicBezTo>
                      <a:pt x="15" y="112"/>
                      <a:pt x="48" y="131"/>
                      <a:pt x="80" y="124"/>
                    </a:cubicBezTo>
                    <a:cubicBezTo>
                      <a:pt x="92" y="121"/>
                      <a:pt x="103" y="114"/>
                      <a:pt x="111" y="104"/>
                    </a:cubicBezTo>
                    <a:cubicBezTo>
                      <a:pt x="117" y="108"/>
                      <a:pt x="117" y="108"/>
                      <a:pt x="117" y="108"/>
                    </a:cubicBezTo>
                    <a:cubicBezTo>
                      <a:pt x="117" y="113"/>
                      <a:pt x="118" y="117"/>
                      <a:pt x="123" y="120"/>
                    </a:cubicBezTo>
                    <a:cubicBezTo>
                      <a:pt x="157" y="143"/>
                      <a:pt x="157" y="143"/>
                      <a:pt x="157" y="143"/>
                    </a:cubicBezTo>
                    <a:cubicBezTo>
                      <a:pt x="160" y="145"/>
                      <a:pt x="164" y="145"/>
                      <a:pt x="168" y="144"/>
                    </a:cubicBezTo>
                    <a:cubicBezTo>
                      <a:pt x="171" y="144"/>
                      <a:pt x="174" y="142"/>
                      <a:pt x="175" y="139"/>
                    </a:cubicBezTo>
                    <a:cubicBezTo>
                      <a:pt x="179" y="133"/>
                      <a:pt x="178" y="125"/>
                      <a:pt x="172" y="121"/>
                    </a:cubicBezTo>
                    <a:close/>
                    <a:moveTo>
                      <a:pt x="77" y="113"/>
                    </a:moveTo>
                    <a:cubicBezTo>
                      <a:pt x="51" y="119"/>
                      <a:pt x="25" y="103"/>
                      <a:pt x="18" y="77"/>
                    </a:cubicBezTo>
                    <a:cubicBezTo>
                      <a:pt x="12" y="51"/>
                      <a:pt x="28" y="25"/>
                      <a:pt x="54" y="18"/>
                    </a:cubicBezTo>
                    <a:cubicBezTo>
                      <a:pt x="80" y="12"/>
                      <a:pt x="106" y="28"/>
                      <a:pt x="113" y="54"/>
                    </a:cubicBezTo>
                    <a:cubicBezTo>
                      <a:pt x="119" y="80"/>
                      <a:pt x="103" y="107"/>
                      <a:pt x="77" y="1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53" name="组合 52"/>
            <p:cNvGrpSpPr/>
            <p:nvPr/>
          </p:nvGrpSpPr>
          <p:grpSpPr>
            <a:xfrm>
              <a:off x="5045985" y="1695981"/>
              <a:ext cx="177626" cy="223654"/>
              <a:chOff x="6098443" y="4495115"/>
              <a:chExt cx="378388" cy="476437"/>
            </a:xfrm>
          </p:grpSpPr>
          <p:sp>
            <p:nvSpPr>
              <p:cNvPr id="54" name="Freeform 66"/>
              <p:cNvSpPr>
                <a:spLocks noEditPoints="1"/>
              </p:cNvSpPr>
              <p:nvPr/>
            </p:nvSpPr>
            <p:spPr bwMode="auto">
              <a:xfrm>
                <a:off x="6098443" y="4495115"/>
                <a:ext cx="378388" cy="476437"/>
              </a:xfrm>
              <a:custGeom>
                <a:avLst/>
                <a:gdLst>
                  <a:gd name="T0" fmla="*/ 0 w 138"/>
                  <a:gd name="T1" fmla="*/ 69 h 174"/>
                  <a:gd name="T2" fmla="*/ 138 w 138"/>
                  <a:gd name="T3" fmla="*/ 69 h 174"/>
                  <a:gd name="T4" fmla="*/ 114 w 138"/>
                  <a:gd name="T5" fmla="*/ 81 h 174"/>
                  <a:gd name="T6" fmla="*/ 110 w 138"/>
                  <a:gd name="T7" fmla="*/ 89 h 174"/>
                  <a:gd name="T8" fmla="*/ 101 w 138"/>
                  <a:gd name="T9" fmla="*/ 89 h 174"/>
                  <a:gd name="T10" fmla="*/ 101 w 138"/>
                  <a:gd name="T11" fmla="*/ 101 h 174"/>
                  <a:gd name="T12" fmla="*/ 94 w 138"/>
                  <a:gd name="T13" fmla="*/ 107 h 174"/>
                  <a:gd name="T14" fmla="*/ 85 w 138"/>
                  <a:gd name="T15" fmla="*/ 102 h 174"/>
                  <a:gd name="T16" fmla="*/ 79 w 138"/>
                  <a:gd name="T17" fmla="*/ 112 h 174"/>
                  <a:gd name="T18" fmla="*/ 70 w 138"/>
                  <a:gd name="T19" fmla="*/ 114 h 174"/>
                  <a:gd name="T20" fmla="*/ 65 w 138"/>
                  <a:gd name="T21" fmla="*/ 105 h 174"/>
                  <a:gd name="T22" fmla="*/ 55 w 138"/>
                  <a:gd name="T23" fmla="*/ 111 h 174"/>
                  <a:gd name="T24" fmla="*/ 47 w 138"/>
                  <a:gd name="T25" fmla="*/ 108 h 174"/>
                  <a:gd name="T26" fmla="*/ 47 w 138"/>
                  <a:gd name="T27" fmla="*/ 98 h 174"/>
                  <a:gd name="T28" fmla="*/ 35 w 138"/>
                  <a:gd name="T29" fmla="*/ 98 h 174"/>
                  <a:gd name="T30" fmla="*/ 29 w 138"/>
                  <a:gd name="T31" fmla="*/ 91 h 174"/>
                  <a:gd name="T32" fmla="*/ 34 w 138"/>
                  <a:gd name="T33" fmla="*/ 83 h 174"/>
                  <a:gd name="T34" fmla="*/ 24 w 138"/>
                  <a:gd name="T35" fmla="*/ 77 h 174"/>
                  <a:gd name="T36" fmla="*/ 23 w 138"/>
                  <a:gd name="T37" fmla="*/ 68 h 174"/>
                  <a:gd name="T38" fmla="*/ 31 w 138"/>
                  <a:gd name="T39" fmla="*/ 63 h 174"/>
                  <a:gd name="T40" fmla="*/ 25 w 138"/>
                  <a:gd name="T41" fmla="*/ 53 h 174"/>
                  <a:gd name="T42" fmla="*/ 28 w 138"/>
                  <a:gd name="T43" fmla="*/ 45 h 174"/>
                  <a:gd name="T44" fmla="*/ 38 w 138"/>
                  <a:gd name="T45" fmla="*/ 44 h 174"/>
                  <a:gd name="T46" fmla="*/ 38 w 138"/>
                  <a:gd name="T47" fmla="*/ 32 h 174"/>
                  <a:gd name="T48" fmla="*/ 45 w 138"/>
                  <a:gd name="T49" fmla="*/ 27 h 174"/>
                  <a:gd name="T50" fmla="*/ 54 w 138"/>
                  <a:gd name="T51" fmla="*/ 32 h 174"/>
                  <a:gd name="T52" fmla="*/ 59 w 138"/>
                  <a:gd name="T53" fmla="*/ 21 h 174"/>
                  <a:gd name="T54" fmla="*/ 68 w 138"/>
                  <a:gd name="T55" fmla="*/ 20 h 174"/>
                  <a:gd name="T56" fmla="*/ 73 w 138"/>
                  <a:gd name="T57" fmla="*/ 29 h 174"/>
                  <a:gd name="T58" fmla="*/ 83 w 138"/>
                  <a:gd name="T59" fmla="*/ 22 h 174"/>
                  <a:gd name="T60" fmla="*/ 92 w 138"/>
                  <a:gd name="T61" fmla="*/ 26 h 174"/>
                  <a:gd name="T62" fmla="*/ 92 w 138"/>
                  <a:gd name="T63" fmla="*/ 36 h 174"/>
                  <a:gd name="T64" fmla="*/ 104 w 138"/>
                  <a:gd name="T65" fmla="*/ 35 h 174"/>
                  <a:gd name="T66" fmla="*/ 109 w 138"/>
                  <a:gd name="T67" fmla="*/ 43 h 174"/>
                  <a:gd name="T68" fmla="*/ 105 w 138"/>
                  <a:gd name="T69" fmla="*/ 51 h 174"/>
                  <a:gd name="T70" fmla="*/ 115 w 138"/>
                  <a:gd name="T71" fmla="*/ 57 h 174"/>
                  <a:gd name="T72" fmla="*/ 116 w 138"/>
                  <a:gd name="T73" fmla="*/ 66 h 174"/>
                  <a:gd name="T74" fmla="*/ 108 w 138"/>
                  <a:gd name="T75" fmla="*/ 71 h 174"/>
                  <a:gd name="T76" fmla="*/ 114 w 138"/>
                  <a:gd name="T77"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74">
                    <a:moveTo>
                      <a:pt x="69" y="0"/>
                    </a:moveTo>
                    <a:cubicBezTo>
                      <a:pt x="31" y="0"/>
                      <a:pt x="0" y="31"/>
                      <a:pt x="0" y="69"/>
                    </a:cubicBezTo>
                    <a:cubicBezTo>
                      <a:pt x="0" y="107"/>
                      <a:pt x="69" y="174"/>
                      <a:pt x="69" y="174"/>
                    </a:cubicBezTo>
                    <a:cubicBezTo>
                      <a:pt x="69" y="174"/>
                      <a:pt x="138" y="107"/>
                      <a:pt x="138" y="69"/>
                    </a:cubicBezTo>
                    <a:cubicBezTo>
                      <a:pt x="138" y="31"/>
                      <a:pt x="107" y="0"/>
                      <a:pt x="69" y="0"/>
                    </a:cubicBezTo>
                    <a:close/>
                    <a:moveTo>
                      <a:pt x="114" y="81"/>
                    </a:moveTo>
                    <a:cubicBezTo>
                      <a:pt x="113" y="83"/>
                      <a:pt x="113" y="83"/>
                      <a:pt x="113" y="83"/>
                    </a:cubicBezTo>
                    <a:cubicBezTo>
                      <a:pt x="110" y="89"/>
                      <a:pt x="110" y="89"/>
                      <a:pt x="110" y="89"/>
                    </a:cubicBezTo>
                    <a:cubicBezTo>
                      <a:pt x="109" y="92"/>
                      <a:pt x="109" y="92"/>
                      <a:pt x="109" y="92"/>
                    </a:cubicBezTo>
                    <a:cubicBezTo>
                      <a:pt x="101" y="89"/>
                      <a:pt x="101" y="89"/>
                      <a:pt x="101" y="89"/>
                    </a:cubicBezTo>
                    <a:cubicBezTo>
                      <a:pt x="99" y="91"/>
                      <a:pt x="98" y="93"/>
                      <a:pt x="97" y="94"/>
                    </a:cubicBezTo>
                    <a:cubicBezTo>
                      <a:pt x="101" y="101"/>
                      <a:pt x="101" y="101"/>
                      <a:pt x="101" y="101"/>
                    </a:cubicBezTo>
                    <a:cubicBezTo>
                      <a:pt x="99" y="103"/>
                      <a:pt x="99" y="103"/>
                      <a:pt x="99" y="103"/>
                    </a:cubicBezTo>
                    <a:cubicBezTo>
                      <a:pt x="94" y="107"/>
                      <a:pt x="94" y="107"/>
                      <a:pt x="94" y="107"/>
                    </a:cubicBezTo>
                    <a:cubicBezTo>
                      <a:pt x="92" y="108"/>
                      <a:pt x="92" y="108"/>
                      <a:pt x="92" y="108"/>
                    </a:cubicBezTo>
                    <a:cubicBezTo>
                      <a:pt x="85" y="102"/>
                      <a:pt x="85" y="102"/>
                      <a:pt x="85" y="102"/>
                    </a:cubicBezTo>
                    <a:cubicBezTo>
                      <a:pt x="83" y="103"/>
                      <a:pt x="81" y="103"/>
                      <a:pt x="79" y="104"/>
                    </a:cubicBezTo>
                    <a:cubicBezTo>
                      <a:pt x="79" y="112"/>
                      <a:pt x="79" y="112"/>
                      <a:pt x="79" y="112"/>
                    </a:cubicBezTo>
                    <a:cubicBezTo>
                      <a:pt x="77" y="113"/>
                      <a:pt x="77" y="113"/>
                      <a:pt x="77" y="113"/>
                    </a:cubicBezTo>
                    <a:cubicBezTo>
                      <a:pt x="70" y="114"/>
                      <a:pt x="70" y="114"/>
                      <a:pt x="70" y="114"/>
                    </a:cubicBezTo>
                    <a:cubicBezTo>
                      <a:pt x="68" y="114"/>
                      <a:pt x="68" y="114"/>
                      <a:pt x="68" y="114"/>
                    </a:cubicBezTo>
                    <a:cubicBezTo>
                      <a:pt x="65" y="105"/>
                      <a:pt x="65" y="105"/>
                      <a:pt x="65" y="105"/>
                    </a:cubicBezTo>
                    <a:cubicBezTo>
                      <a:pt x="63" y="105"/>
                      <a:pt x="61" y="105"/>
                      <a:pt x="60" y="104"/>
                    </a:cubicBezTo>
                    <a:cubicBezTo>
                      <a:pt x="55" y="111"/>
                      <a:pt x="55" y="111"/>
                      <a:pt x="55" y="111"/>
                    </a:cubicBezTo>
                    <a:cubicBezTo>
                      <a:pt x="53" y="110"/>
                      <a:pt x="53" y="110"/>
                      <a:pt x="53" y="110"/>
                    </a:cubicBezTo>
                    <a:cubicBezTo>
                      <a:pt x="47" y="108"/>
                      <a:pt x="47" y="108"/>
                      <a:pt x="47" y="108"/>
                    </a:cubicBezTo>
                    <a:cubicBezTo>
                      <a:pt x="45" y="107"/>
                      <a:pt x="45" y="107"/>
                      <a:pt x="45" y="107"/>
                    </a:cubicBezTo>
                    <a:cubicBezTo>
                      <a:pt x="47" y="98"/>
                      <a:pt x="47" y="98"/>
                      <a:pt x="47" y="98"/>
                    </a:cubicBezTo>
                    <a:cubicBezTo>
                      <a:pt x="45" y="97"/>
                      <a:pt x="44" y="96"/>
                      <a:pt x="42" y="94"/>
                    </a:cubicBezTo>
                    <a:cubicBezTo>
                      <a:pt x="35" y="98"/>
                      <a:pt x="35" y="98"/>
                      <a:pt x="35" y="98"/>
                    </a:cubicBezTo>
                    <a:cubicBezTo>
                      <a:pt x="33" y="96"/>
                      <a:pt x="33" y="96"/>
                      <a:pt x="33" y="96"/>
                    </a:cubicBezTo>
                    <a:cubicBezTo>
                      <a:pt x="29" y="91"/>
                      <a:pt x="29" y="91"/>
                      <a:pt x="29" y="91"/>
                    </a:cubicBezTo>
                    <a:cubicBezTo>
                      <a:pt x="28" y="89"/>
                      <a:pt x="28" y="89"/>
                      <a:pt x="28" y="89"/>
                    </a:cubicBezTo>
                    <a:cubicBezTo>
                      <a:pt x="34" y="83"/>
                      <a:pt x="34" y="83"/>
                      <a:pt x="34" y="83"/>
                    </a:cubicBezTo>
                    <a:cubicBezTo>
                      <a:pt x="33" y="81"/>
                      <a:pt x="32" y="79"/>
                      <a:pt x="32" y="77"/>
                    </a:cubicBezTo>
                    <a:cubicBezTo>
                      <a:pt x="24" y="77"/>
                      <a:pt x="24" y="77"/>
                      <a:pt x="24" y="77"/>
                    </a:cubicBezTo>
                    <a:cubicBezTo>
                      <a:pt x="23" y="74"/>
                      <a:pt x="23" y="74"/>
                      <a:pt x="23" y="74"/>
                    </a:cubicBezTo>
                    <a:cubicBezTo>
                      <a:pt x="23" y="68"/>
                      <a:pt x="23" y="68"/>
                      <a:pt x="23" y="68"/>
                    </a:cubicBezTo>
                    <a:cubicBezTo>
                      <a:pt x="22" y="66"/>
                      <a:pt x="22" y="66"/>
                      <a:pt x="22" y="66"/>
                    </a:cubicBezTo>
                    <a:cubicBezTo>
                      <a:pt x="31" y="63"/>
                      <a:pt x="31" y="63"/>
                      <a:pt x="31" y="63"/>
                    </a:cubicBezTo>
                    <a:cubicBezTo>
                      <a:pt x="31" y="61"/>
                      <a:pt x="31" y="59"/>
                      <a:pt x="32" y="57"/>
                    </a:cubicBezTo>
                    <a:cubicBezTo>
                      <a:pt x="25" y="53"/>
                      <a:pt x="25" y="53"/>
                      <a:pt x="25" y="53"/>
                    </a:cubicBezTo>
                    <a:cubicBezTo>
                      <a:pt x="26" y="50"/>
                      <a:pt x="26" y="50"/>
                      <a:pt x="26" y="50"/>
                    </a:cubicBezTo>
                    <a:cubicBezTo>
                      <a:pt x="28" y="45"/>
                      <a:pt x="28" y="45"/>
                      <a:pt x="28" y="45"/>
                    </a:cubicBezTo>
                    <a:cubicBezTo>
                      <a:pt x="29" y="42"/>
                      <a:pt x="29" y="42"/>
                      <a:pt x="29" y="42"/>
                    </a:cubicBezTo>
                    <a:cubicBezTo>
                      <a:pt x="38" y="44"/>
                      <a:pt x="38" y="44"/>
                      <a:pt x="38" y="44"/>
                    </a:cubicBezTo>
                    <a:cubicBezTo>
                      <a:pt x="39" y="43"/>
                      <a:pt x="41" y="41"/>
                      <a:pt x="42" y="40"/>
                    </a:cubicBezTo>
                    <a:cubicBezTo>
                      <a:pt x="38" y="32"/>
                      <a:pt x="38" y="32"/>
                      <a:pt x="38" y="32"/>
                    </a:cubicBezTo>
                    <a:cubicBezTo>
                      <a:pt x="40" y="31"/>
                      <a:pt x="40" y="31"/>
                      <a:pt x="40" y="31"/>
                    </a:cubicBezTo>
                    <a:cubicBezTo>
                      <a:pt x="45" y="27"/>
                      <a:pt x="45" y="27"/>
                      <a:pt x="45" y="27"/>
                    </a:cubicBezTo>
                    <a:cubicBezTo>
                      <a:pt x="47" y="26"/>
                      <a:pt x="47" y="26"/>
                      <a:pt x="47" y="26"/>
                    </a:cubicBezTo>
                    <a:cubicBezTo>
                      <a:pt x="54" y="32"/>
                      <a:pt x="54" y="32"/>
                      <a:pt x="54" y="32"/>
                    </a:cubicBezTo>
                    <a:cubicBezTo>
                      <a:pt x="55" y="31"/>
                      <a:pt x="57" y="30"/>
                      <a:pt x="59" y="30"/>
                    </a:cubicBezTo>
                    <a:cubicBezTo>
                      <a:pt x="59" y="21"/>
                      <a:pt x="59" y="21"/>
                      <a:pt x="59" y="21"/>
                    </a:cubicBezTo>
                    <a:cubicBezTo>
                      <a:pt x="62" y="21"/>
                      <a:pt x="62" y="21"/>
                      <a:pt x="62" y="21"/>
                    </a:cubicBezTo>
                    <a:cubicBezTo>
                      <a:pt x="68" y="20"/>
                      <a:pt x="68" y="20"/>
                      <a:pt x="68" y="20"/>
                    </a:cubicBezTo>
                    <a:cubicBezTo>
                      <a:pt x="71" y="20"/>
                      <a:pt x="71" y="20"/>
                      <a:pt x="71" y="20"/>
                    </a:cubicBezTo>
                    <a:cubicBezTo>
                      <a:pt x="73" y="29"/>
                      <a:pt x="73" y="29"/>
                      <a:pt x="73" y="29"/>
                    </a:cubicBezTo>
                    <a:cubicBezTo>
                      <a:pt x="75" y="29"/>
                      <a:pt x="77" y="29"/>
                      <a:pt x="79" y="30"/>
                    </a:cubicBezTo>
                    <a:cubicBezTo>
                      <a:pt x="83" y="22"/>
                      <a:pt x="83" y="22"/>
                      <a:pt x="83" y="22"/>
                    </a:cubicBezTo>
                    <a:cubicBezTo>
                      <a:pt x="86" y="23"/>
                      <a:pt x="86" y="23"/>
                      <a:pt x="86" y="23"/>
                    </a:cubicBezTo>
                    <a:cubicBezTo>
                      <a:pt x="92" y="26"/>
                      <a:pt x="92" y="26"/>
                      <a:pt x="92" y="26"/>
                    </a:cubicBezTo>
                    <a:cubicBezTo>
                      <a:pt x="94" y="27"/>
                      <a:pt x="94" y="27"/>
                      <a:pt x="94" y="27"/>
                    </a:cubicBezTo>
                    <a:cubicBezTo>
                      <a:pt x="92" y="36"/>
                      <a:pt x="92" y="36"/>
                      <a:pt x="92" y="36"/>
                    </a:cubicBezTo>
                    <a:cubicBezTo>
                      <a:pt x="93" y="37"/>
                      <a:pt x="95" y="38"/>
                      <a:pt x="96" y="39"/>
                    </a:cubicBezTo>
                    <a:cubicBezTo>
                      <a:pt x="104" y="35"/>
                      <a:pt x="104" y="35"/>
                      <a:pt x="104" y="35"/>
                    </a:cubicBezTo>
                    <a:cubicBezTo>
                      <a:pt x="105" y="37"/>
                      <a:pt x="105" y="37"/>
                      <a:pt x="105" y="37"/>
                    </a:cubicBezTo>
                    <a:cubicBezTo>
                      <a:pt x="109" y="43"/>
                      <a:pt x="109" y="43"/>
                      <a:pt x="109" y="43"/>
                    </a:cubicBezTo>
                    <a:cubicBezTo>
                      <a:pt x="111" y="45"/>
                      <a:pt x="111" y="45"/>
                      <a:pt x="111" y="45"/>
                    </a:cubicBezTo>
                    <a:cubicBezTo>
                      <a:pt x="105" y="51"/>
                      <a:pt x="105" y="51"/>
                      <a:pt x="105" y="51"/>
                    </a:cubicBezTo>
                    <a:cubicBezTo>
                      <a:pt x="105" y="53"/>
                      <a:pt x="106" y="55"/>
                      <a:pt x="107" y="57"/>
                    </a:cubicBezTo>
                    <a:cubicBezTo>
                      <a:pt x="115" y="57"/>
                      <a:pt x="115" y="57"/>
                      <a:pt x="115" y="57"/>
                    </a:cubicBezTo>
                    <a:cubicBezTo>
                      <a:pt x="115" y="59"/>
                      <a:pt x="115" y="59"/>
                      <a:pt x="115" y="59"/>
                    </a:cubicBezTo>
                    <a:cubicBezTo>
                      <a:pt x="116" y="66"/>
                      <a:pt x="116" y="66"/>
                      <a:pt x="116" y="66"/>
                    </a:cubicBezTo>
                    <a:cubicBezTo>
                      <a:pt x="116" y="68"/>
                      <a:pt x="116" y="68"/>
                      <a:pt x="116" y="68"/>
                    </a:cubicBezTo>
                    <a:cubicBezTo>
                      <a:pt x="108" y="71"/>
                      <a:pt x="108" y="71"/>
                      <a:pt x="108" y="71"/>
                    </a:cubicBezTo>
                    <a:cubicBezTo>
                      <a:pt x="108" y="73"/>
                      <a:pt x="107" y="75"/>
                      <a:pt x="107" y="77"/>
                    </a:cubicBezTo>
                    <a:lnTo>
                      <a:pt x="114" y="8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58" name="Freeform 67"/>
              <p:cNvSpPr>
                <a:spLocks noEditPoints="1"/>
              </p:cNvSpPr>
              <p:nvPr/>
            </p:nvSpPr>
            <p:spPr bwMode="auto">
              <a:xfrm>
                <a:off x="6202016" y="4590402"/>
                <a:ext cx="174003" cy="172622"/>
              </a:xfrm>
              <a:custGeom>
                <a:avLst/>
                <a:gdLst>
                  <a:gd name="T0" fmla="*/ 31 w 63"/>
                  <a:gd name="T1" fmla="*/ 0 h 63"/>
                  <a:gd name="T2" fmla="*/ 0 w 63"/>
                  <a:gd name="T3" fmla="*/ 32 h 63"/>
                  <a:gd name="T4" fmla="*/ 31 w 63"/>
                  <a:gd name="T5" fmla="*/ 63 h 63"/>
                  <a:gd name="T6" fmla="*/ 63 w 63"/>
                  <a:gd name="T7" fmla="*/ 32 h 63"/>
                  <a:gd name="T8" fmla="*/ 31 w 63"/>
                  <a:gd name="T9" fmla="*/ 0 h 63"/>
                  <a:gd name="T10" fmla="*/ 31 w 63"/>
                  <a:gd name="T11" fmla="*/ 46 h 63"/>
                  <a:gd name="T12" fmla="*/ 17 w 63"/>
                  <a:gd name="T13" fmla="*/ 32 h 63"/>
                  <a:gd name="T14" fmla="*/ 31 w 63"/>
                  <a:gd name="T15" fmla="*/ 18 h 63"/>
                  <a:gd name="T16" fmla="*/ 46 w 63"/>
                  <a:gd name="T17" fmla="*/ 32 h 63"/>
                  <a:gd name="T18" fmla="*/ 31 w 63"/>
                  <a:gd name="T1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0"/>
                    </a:moveTo>
                    <a:cubicBezTo>
                      <a:pt x="14" y="0"/>
                      <a:pt x="0" y="14"/>
                      <a:pt x="0" y="32"/>
                    </a:cubicBezTo>
                    <a:cubicBezTo>
                      <a:pt x="0" y="49"/>
                      <a:pt x="14" y="63"/>
                      <a:pt x="31" y="63"/>
                    </a:cubicBezTo>
                    <a:cubicBezTo>
                      <a:pt x="49" y="63"/>
                      <a:pt x="63" y="49"/>
                      <a:pt x="63" y="32"/>
                    </a:cubicBezTo>
                    <a:cubicBezTo>
                      <a:pt x="63" y="14"/>
                      <a:pt x="49" y="0"/>
                      <a:pt x="31" y="0"/>
                    </a:cubicBezTo>
                    <a:close/>
                    <a:moveTo>
                      <a:pt x="31" y="46"/>
                    </a:moveTo>
                    <a:cubicBezTo>
                      <a:pt x="23" y="46"/>
                      <a:pt x="17" y="40"/>
                      <a:pt x="17" y="32"/>
                    </a:cubicBezTo>
                    <a:cubicBezTo>
                      <a:pt x="17" y="24"/>
                      <a:pt x="23" y="18"/>
                      <a:pt x="31" y="18"/>
                    </a:cubicBezTo>
                    <a:cubicBezTo>
                      <a:pt x="39" y="18"/>
                      <a:pt x="46" y="24"/>
                      <a:pt x="46" y="32"/>
                    </a:cubicBezTo>
                    <a:cubicBezTo>
                      <a:pt x="46" y="40"/>
                      <a:pt x="39" y="46"/>
                      <a:pt x="31" y="4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59" name="组合 58"/>
            <p:cNvGrpSpPr/>
            <p:nvPr/>
          </p:nvGrpSpPr>
          <p:grpSpPr>
            <a:xfrm>
              <a:off x="6943464" y="1684173"/>
              <a:ext cx="260935" cy="247270"/>
              <a:chOff x="4522788" y="1538288"/>
              <a:chExt cx="636587" cy="603250"/>
            </a:xfrm>
            <a:solidFill>
              <a:schemeClr val="bg1"/>
            </a:solidFill>
          </p:grpSpPr>
          <p:sp>
            <p:nvSpPr>
              <p:cNvPr id="62" name="Freeform 176"/>
              <p:cNvSpPr/>
              <p:nvPr/>
            </p:nvSpPr>
            <p:spPr bwMode="auto">
              <a:xfrm>
                <a:off x="5032375" y="1538288"/>
                <a:ext cx="47625" cy="39688"/>
              </a:xfrm>
              <a:custGeom>
                <a:avLst/>
                <a:gdLst>
                  <a:gd name="T0" fmla="*/ 27 w 27"/>
                  <a:gd name="T1" fmla="*/ 18 h 23"/>
                  <a:gd name="T2" fmla="*/ 23 w 27"/>
                  <a:gd name="T3" fmla="*/ 23 h 23"/>
                  <a:gd name="T4" fmla="*/ 4 w 27"/>
                  <a:gd name="T5" fmla="*/ 23 h 23"/>
                  <a:gd name="T6" fmla="*/ 0 w 27"/>
                  <a:gd name="T7" fmla="*/ 18 h 23"/>
                  <a:gd name="T8" fmla="*/ 0 w 27"/>
                  <a:gd name="T9" fmla="*/ 4 h 23"/>
                  <a:gd name="T10" fmla="*/ 4 w 27"/>
                  <a:gd name="T11" fmla="*/ 0 h 23"/>
                  <a:gd name="T12" fmla="*/ 23 w 27"/>
                  <a:gd name="T13" fmla="*/ 0 h 23"/>
                  <a:gd name="T14" fmla="*/ 27 w 27"/>
                  <a:gd name="T15" fmla="*/ 4 h 23"/>
                  <a:gd name="T16" fmla="*/ 27 w 27"/>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27" y="18"/>
                    </a:moveTo>
                    <a:cubicBezTo>
                      <a:pt x="27" y="21"/>
                      <a:pt x="25" y="23"/>
                      <a:pt x="23" y="23"/>
                    </a:cubicBezTo>
                    <a:cubicBezTo>
                      <a:pt x="4" y="23"/>
                      <a:pt x="4" y="23"/>
                      <a:pt x="4" y="23"/>
                    </a:cubicBezTo>
                    <a:cubicBezTo>
                      <a:pt x="2" y="23"/>
                      <a:pt x="0" y="21"/>
                      <a:pt x="0" y="18"/>
                    </a:cubicBezTo>
                    <a:cubicBezTo>
                      <a:pt x="0" y="4"/>
                      <a:pt x="0" y="4"/>
                      <a:pt x="0" y="4"/>
                    </a:cubicBezTo>
                    <a:cubicBezTo>
                      <a:pt x="0" y="2"/>
                      <a:pt x="2" y="0"/>
                      <a:pt x="4" y="0"/>
                    </a:cubicBezTo>
                    <a:cubicBezTo>
                      <a:pt x="23" y="0"/>
                      <a:pt x="23" y="0"/>
                      <a:pt x="23" y="0"/>
                    </a:cubicBezTo>
                    <a:cubicBezTo>
                      <a:pt x="25" y="0"/>
                      <a:pt x="27" y="2"/>
                      <a:pt x="27" y="4"/>
                    </a:cubicBezTo>
                    <a:lnTo>
                      <a:pt x="27" y="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177"/>
              <p:cNvSpPr/>
              <p:nvPr/>
            </p:nvSpPr>
            <p:spPr bwMode="auto">
              <a:xfrm>
                <a:off x="4959350" y="1573213"/>
                <a:ext cx="53975" cy="57150"/>
              </a:xfrm>
              <a:custGeom>
                <a:avLst/>
                <a:gdLst>
                  <a:gd name="T0" fmla="*/ 28 w 31"/>
                  <a:gd name="T1" fmla="*/ 8 h 33"/>
                  <a:gd name="T2" fmla="*/ 30 w 31"/>
                  <a:gd name="T3" fmla="*/ 14 h 33"/>
                  <a:gd name="T4" fmla="*/ 21 w 31"/>
                  <a:gd name="T5" fmla="*/ 30 h 33"/>
                  <a:gd name="T6" fmla="*/ 15 w 31"/>
                  <a:gd name="T7" fmla="*/ 32 h 33"/>
                  <a:gd name="T8" fmla="*/ 3 w 31"/>
                  <a:gd name="T9" fmla="*/ 25 h 33"/>
                  <a:gd name="T10" fmla="*/ 1 w 31"/>
                  <a:gd name="T11" fmla="*/ 19 h 33"/>
                  <a:gd name="T12" fmla="*/ 10 w 31"/>
                  <a:gd name="T13" fmla="*/ 3 h 33"/>
                  <a:gd name="T14" fmla="*/ 16 w 31"/>
                  <a:gd name="T15" fmla="*/ 1 h 33"/>
                  <a:gd name="T16" fmla="*/ 28 w 31"/>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28" y="8"/>
                    </a:moveTo>
                    <a:cubicBezTo>
                      <a:pt x="30" y="9"/>
                      <a:pt x="31" y="12"/>
                      <a:pt x="30" y="14"/>
                    </a:cubicBezTo>
                    <a:cubicBezTo>
                      <a:pt x="21" y="30"/>
                      <a:pt x="21" y="30"/>
                      <a:pt x="21" y="30"/>
                    </a:cubicBezTo>
                    <a:cubicBezTo>
                      <a:pt x="20" y="32"/>
                      <a:pt x="17" y="33"/>
                      <a:pt x="15" y="32"/>
                    </a:cubicBezTo>
                    <a:cubicBezTo>
                      <a:pt x="3" y="25"/>
                      <a:pt x="3" y="25"/>
                      <a:pt x="3" y="25"/>
                    </a:cubicBezTo>
                    <a:cubicBezTo>
                      <a:pt x="1" y="23"/>
                      <a:pt x="0" y="21"/>
                      <a:pt x="1" y="19"/>
                    </a:cubicBezTo>
                    <a:cubicBezTo>
                      <a:pt x="10" y="3"/>
                      <a:pt x="10" y="3"/>
                      <a:pt x="10" y="3"/>
                    </a:cubicBezTo>
                    <a:cubicBezTo>
                      <a:pt x="11" y="1"/>
                      <a:pt x="14" y="0"/>
                      <a:pt x="16" y="1"/>
                    </a:cubicBezTo>
                    <a:lnTo>
                      <a:pt x="28"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78"/>
              <p:cNvSpPr/>
              <p:nvPr/>
            </p:nvSpPr>
            <p:spPr bwMode="auto">
              <a:xfrm>
                <a:off x="4962525" y="1654175"/>
                <a:ext cx="55563" cy="58738"/>
              </a:xfrm>
              <a:custGeom>
                <a:avLst/>
                <a:gdLst>
                  <a:gd name="T0" fmla="*/ 15 w 31"/>
                  <a:gd name="T1" fmla="*/ 1 h 33"/>
                  <a:gd name="T2" fmla="*/ 20 w 31"/>
                  <a:gd name="T3" fmla="*/ 3 h 33"/>
                  <a:gd name="T4" fmla="*/ 30 w 31"/>
                  <a:gd name="T5" fmla="*/ 19 h 33"/>
                  <a:gd name="T6" fmla="*/ 28 w 31"/>
                  <a:gd name="T7" fmla="*/ 25 h 33"/>
                  <a:gd name="T8" fmla="*/ 16 w 31"/>
                  <a:gd name="T9" fmla="*/ 32 h 33"/>
                  <a:gd name="T10" fmla="*/ 10 w 31"/>
                  <a:gd name="T11" fmla="*/ 30 h 33"/>
                  <a:gd name="T12" fmla="*/ 1 w 31"/>
                  <a:gd name="T13" fmla="*/ 14 h 33"/>
                  <a:gd name="T14" fmla="*/ 2 w 31"/>
                  <a:gd name="T15" fmla="*/ 8 h 33"/>
                  <a:gd name="T16" fmla="*/ 15 w 31"/>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15" y="1"/>
                    </a:moveTo>
                    <a:cubicBezTo>
                      <a:pt x="17" y="0"/>
                      <a:pt x="19" y="1"/>
                      <a:pt x="20" y="3"/>
                    </a:cubicBezTo>
                    <a:cubicBezTo>
                      <a:pt x="30" y="19"/>
                      <a:pt x="30" y="19"/>
                      <a:pt x="30" y="19"/>
                    </a:cubicBezTo>
                    <a:cubicBezTo>
                      <a:pt x="31" y="21"/>
                      <a:pt x="30" y="23"/>
                      <a:pt x="28" y="25"/>
                    </a:cubicBezTo>
                    <a:cubicBezTo>
                      <a:pt x="16" y="32"/>
                      <a:pt x="16" y="32"/>
                      <a:pt x="16" y="32"/>
                    </a:cubicBezTo>
                    <a:cubicBezTo>
                      <a:pt x="14" y="33"/>
                      <a:pt x="11" y="32"/>
                      <a:pt x="10" y="30"/>
                    </a:cubicBezTo>
                    <a:cubicBezTo>
                      <a:pt x="1" y="14"/>
                      <a:pt x="1" y="14"/>
                      <a:pt x="1" y="14"/>
                    </a:cubicBezTo>
                    <a:cubicBezTo>
                      <a:pt x="0" y="12"/>
                      <a:pt x="0" y="9"/>
                      <a:pt x="2" y="8"/>
                    </a:cubicBezTo>
                    <a:lnTo>
                      <a:pt x="15" y="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79"/>
              <p:cNvSpPr/>
              <p:nvPr/>
            </p:nvSpPr>
            <p:spPr bwMode="auto">
              <a:xfrm>
                <a:off x="5038725" y="1701800"/>
                <a:ext cx="46038" cy="39688"/>
              </a:xfrm>
              <a:custGeom>
                <a:avLst/>
                <a:gdLst>
                  <a:gd name="T0" fmla="*/ 0 w 27"/>
                  <a:gd name="T1" fmla="*/ 4 h 23"/>
                  <a:gd name="T2" fmla="*/ 5 w 27"/>
                  <a:gd name="T3" fmla="*/ 0 h 23"/>
                  <a:gd name="T4" fmla="*/ 23 w 27"/>
                  <a:gd name="T5" fmla="*/ 0 h 23"/>
                  <a:gd name="T6" fmla="*/ 27 w 27"/>
                  <a:gd name="T7" fmla="*/ 4 h 23"/>
                  <a:gd name="T8" fmla="*/ 27 w 27"/>
                  <a:gd name="T9" fmla="*/ 19 h 23"/>
                  <a:gd name="T10" fmla="*/ 23 w 27"/>
                  <a:gd name="T11" fmla="*/ 23 h 23"/>
                  <a:gd name="T12" fmla="*/ 5 w 27"/>
                  <a:gd name="T13" fmla="*/ 23 h 23"/>
                  <a:gd name="T14" fmla="*/ 0 w 27"/>
                  <a:gd name="T15" fmla="*/ 19 h 23"/>
                  <a:gd name="T16" fmla="*/ 0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0" y="4"/>
                    </a:moveTo>
                    <a:cubicBezTo>
                      <a:pt x="0" y="2"/>
                      <a:pt x="2" y="0"/>
                      <a:pt x="5" y="0"/>
                    </a:cubicBezTo>
                    <a:cubicBezTo>
                      <a:pt x="23" y="0"/>
                      <a:pt x="23" y="0"/>
                      <a:pt x="23" y="0"/>
                    </a:cubicBezTo>
                    <a:cubicBezTo>
                      <a:pt x="25" y="0"/>
                      <a:pt x="27" y="2"/>
                      <a:pt x="27" y="4"/>
                    </a:cubicBezTo>
                    <a:cubicBezTo>
                      <a:pt x="27" y="19"/>
                      <a:pt x="27" y="19"/>
                      <a:pt x="27" y="19"/>
                    </a:cubicBezTo>
                    <a:cubicBezTo>
                      <a:pt x="27" y="21"/>
                      <a:pt x="25" y="23"/>
                      <a:pt x="23" y="23"/>
                    </a:cubicBezTo>
                    <a:cubicBezTo>
                      <a:pt x="5" y="23"/>
                      <a:pt x="5" y="23"/>
                      <a:pt x="5" y="23"/>
                    </a:cubicBezTo>
                    <a:cubicBezTo>
                      <a:pt x="2" y="23"/>
                      <a:pt x="0" y="21"/>
                      <a:pt x="0" y="19"/>
                    </a:cubicBezTo>
                    <a:lnTo>
                      <a:pt x="0" y="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80"/>
              <p:cNvSpPr/>
              <p:nvPr/>
            </p:nvSpPr>
            <p:spPr bwMode="auto">
              <a:xfrm>
                <a:off x="5105400" y="1649413"/>
                <a:ext cx="53975" cy="57150"/>
              </a:xfrm>
              <a:custGeom>
                <a:avLst/>
                <a:gdLst>
                  <a:gd name="T0" fmla="*/ 3 w 31"/>
                  <a:gd name="T1" fmla="*/ 25 h 33"/>
                  <a:gd name="T2" fmla="*/ 1 w 31"/>
                  <a:gd name="T3" fmla="*/ 19 h 33"/>
                  <a:gd name="T4" fmla="*/ 10 w 31"/>
                  <a:gd name="T5" fmla="*/ 3 h 33"/>
                  <a:gd name="T6" fmla="*/ 16 w 31"/>
                  <a:gd name="T7" fmla="*/ 1 h 33"/>
                  <a:gd name="T8" fmla="*/ 29 w 31"/>
                  <a:gd name="T9" fmla="*/ 8 h 33"/>
                  <a:gd name="T10" fmla="*/ 30 w 31"/>
                  <a:gd name="T11" fmla="*/ 14 h 33"/>
                  <a:gd name="T12" fmla="*/ 21 w 31"/>
                  <a:gd name="T13" fmla="*/ 30 h 33"/>
                  <a:gd name="T14" fmla="*/ 15 w 31"/>
                  <a:gd name="T15" fmla="*/ 32 h 33"/>
                  <a:gd name="T16" fmla="*/ 3 w 31"/>
                  <a:gd name="T1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3" y="25"/>
                    </a:moveTo>
                    <a:cubicBezTo>
                      <a:pt x="1" y="23"/>
                      <a:pt x="0" y="21"/>
                      <a:pt x="1" y="19"/>
                    </a:cubicBezTo>
                    <a:cubicBezTo>
                      <a:pt x="10" y="3"/>
                      <a:pt x="10" y="3"/>
                      <a:pt x="10" y="3"/>
                    </a:cubicBezTo>
                    <a:cubicBezTo>
                      <a:pt x="12" y="1"/>
                      <a:pt x="14" y="0"/>
                      <a:pt x="16" y="1"/>
                    </a:cubicBezTo>
                    <a:cubicBezTo>
                      <a:pt x="29" y="8"/>
                      <a:pt x="29" y="8"/>
                      <a:pt x="29" y="8"/>
                    </a:cubicBezTo>
                    <a:cubicBezTo>
                      <a:pt x="31" y="9"/>
                      <a:pt x="31" y="12"/>
                      <a:pt x="30" y="14"/>
                    </a:cubicBezTo>
                    <a:cubicBezTo>
                      <a:pt x="21" y="30"/>
                      <a:pt x="21" y="30"/>
                      <a:pt x="21" y="30"/>
                    </a:cubicBezTo>
                    <a:cubicBezTo>
                      <a:pt x="20" y="32"/>
                      <a:pt x="17" y="33"/>
                      <a:pt x="15" y="32"/>
                    </a:cubicBezTo>
                    <a:lnTo>
                      <a:pt x="3" y="2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81"/>
              <p:cNvSpPr/>
              <p:nvPr/>
            </p:nvSpPr>
            <p:spPr bwMode="auto">
              <a:xfrm>
                <a:off x="5100638" y="1566863"/>
                <a:ext cx="57150" cy="58738"/>
              </a:xfrm>
              <a:custGeom>
                <a:avLst/>
                <a:gdLst>
                  <a:gd name="T0" fmla="*/ 17 w 32"/>
                  <a:gd name="T1" fmla="*/ 32 h 33"/>
                  <a:gd name="T2" fmla="*/ 11 w 32"/>
                  <a:gd name="T3" fmla="*/ 30 h 33"/>
                  <a:gd name="T4" fmla="*/ 2 w 32"/>
                  <a:gd name="T5" fmla="*/ 14 h 33"/>
                  <a:gd name="T6" fmla="*/ 3 w 32"/>
                  <a:gd name="T7" fmla="*/ 8 h 33"/>
                  <a:gd name="T8" fmla="*/ 15 w 32"/>
                  <a:gd name="T9" fmla="*/ 1 h 33"/>
                  <a:gd name="T10" fmla="*/ 21 w 32"/>
                  <a:gd name="T11" fmla="*/ 3 h 33"/>
                  <a:gd name="T12" fmla="*/ 31 w 32"/>
                  <a:gd name="T13" fmla="*/ 19 h 33"/>
                  <a:gd name="T14" fmla="*/ 29 w 32"/>
                  <a:gd name="T15" fmla="*/ 25 h 33"/>
                  <a:gd name="T16" fmla="*/ 17 w 32"/>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17" y="32"/>
                    </a:moveTo>
                    <a:cubicBezTo>
                      <a:pt x="15" y="33"/>
                      <a:pt x="12" y="32"/>
                      <a:pt x="11" y="30"/>
                    </a:cubicBezTo>
                    <a:cubicBezTo>
                      <a:pt x="2" y="14"/>
                      <a:pt x="2" y="14"/>
                      <a:pt x="2" y="14"/>
                    </a:cubicBezTo>
                    <a:cubicBezTo>
                      <a:pt x="0" y="12"/>
                      <a:pt x="1" y="9"/>
                      <a:pt x="3" y="8"/>
                    </a:cubicBezTo>
                    <a:cubicBezTo>
                      <a:pt x="15" y="1"/>
                      <a:pt x="15" y="1"/>
                      <a:pt x="15" y="1"/>
                    </a:cubicBezTo>
                    <a:cubicBezTo>
                      <a:pt x="17" y="0"/>
                      <a:pt x="20" y="1"/>
                      <a:pt x="21" y="3"/>
                    </a:cubicBezTo>
                    <a:cubicBezTo>
                      <a:pt x="31" y="19"/>
                      <a:pt x="31" y="19"/>
                      <a:pt x="31" y="19"/>
                    </a:cubicBezTo>
                    <a:cubicBezTo>
                      <a:pt x="32" y="21"/>
                      <a:pt x="31" y="23"/>
                      <a:pt x="29" y="25"/>
                    </a:cubicBezTo>
                    <a:lnTo>
                      <a:pt x="17" y="3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82"/>
              <p:cNvSpPr>
                <a:spLocks noEditPoints="1"/>
              </p:cNvSpPr>
              <p:nvPr/>
            </p:nvSpPr>
            <p:spPr bwMode="auto">
              <a:xfrm>
                <a:off x="4986338" y="1565275"/>
                <a:ext cx="146050" cy="149225"/>
              </a:xfrm>
              <a:custGeom>
                <a:avLst/>
                <a:gdLst>
                  <a:gd name="T0" fmla="*/ 42 w 84"/>
                  <a:gd name="T1" fmla="*/ 0 h 85"/>
                  <a:gd name="T2" fmla="*/ 0 w 84"/>
                  <a:gd name="T3" fmla="*/ 42 h 85"/>
                  <a:gd name="T4" fmla="*/ 42 w 84"/>
                  <a:gd name="T5" fmla="*/ 85 h 85"/>
                  <a:gd name="T6" fmla="*/ 84 w 84"/>
                  <a:gd name="T7" fmla="*/ 42 h 85"/>
                  <a:gd name="T8" fmla="*/ 42 w 84"/>
                  <a:gd name="T9" fmla="*/ 0 h 85"/>
                  <a:gd name="T10" fmla="*/ 42 w 84"/>
                  <a:gd name="T11" fmla="*/ 63 h 85"/>
                  <a:gd name="T12" fmla="*/ 22 w 84"/>
                  <a:gd name="T13" fmla="*/ 42 h 85"/>
                  <a:gd name="T14" fmla="*/ 42 w 84"/>
                  <a:gd name="T15" fmla="*/ 22 h 85"/>
                  <a:gd name="T16" fmla="*/ 62 w 84"/>
                  <a:gd name="T17" fmla="*/ 42 h 85"/>
                  <a:gd name="T18" fmla="*/ 42 w 84"/>
                  <a:gd name="T19"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42" y="0"/>
                    </a:moveTo>
                    <a:cubicBezTo>
                      <a:pt x="19" y="0"/>
                      <a:pt x="0" y="19"/>
                      <a:pt x="0" y="42"/>
                    </a:cubicBezTo>
                    <a:cubicBezTo>
                      <a:pt x="0" y="66"/>
                      <a:pt x="19" y="85"/>
                      <a:pt x="42" y="85"/>
                    </a:cubicBezTo>
                    <a:cubicBezTo>
                      <a:pt x="65" y="85"/>
                      <a:pt x="84" y="66"/>
                      <a:pt x="84" y="42"/>
                    </a:cubicBezTo>
                    <a:cubicBezTo>
                      <a:pt x="84" y="19"/>
                      <a:pt x="65" y="0"/>
                      <a:pt x="42" y="0"/>
                    </a:cubicBezTo>
                    <a:close/>
                    <a:moveTo>
                      <a:pt x="42" y="63"/>
                    </a:moveTo>
                    <a:cubicBezTo>
                      <a:pt x="31" y="63"/>
                      <a:pt x="22" y="54"/>
                      <a:pt x="22" y="42"/>
                    </a:cubicBezTo>
                    <a:cubicBezTo>
                      <a:pt x="22" y="31"/>
                      <a:pt x="31" y="22"/>
                      <a:pt x="42" y="22"/>
                    </a:cubicBezTo>
                    <a:cubicBezTo>
                      <a:pt x="53" y="22"/>
                      <a:pt x="62" y="31"/>
                      <a:pt x="62" y="42"/>
                    </a:cubicBezTo>
                    <a:cubicBezTo>
                      <a:pt x="62" y="54"/>
                      <a:pt x="53" y="63"/>
                      <a:pt x="42" y="6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83"/>
              <p:cNvSpPr>
                <a:spLocks noEditPoints="1"/>
              </p:cNvSpPr>
              <p:nvPr/>
            </p:nvSpPr>
            <p:spPr bwMode="auto">
              <a:xfrm>
                <a:off x="4595813" y="1700213"/>
                <a:ext cx="365125" cy="368300"/>
              </a:xfrm>
              <a:custGeom>
                <a:avLst/>
                <a:gdLst>
                  <a:gd name="T0" fmla="*/ 105 w 209"/>
                  <a:gd name="T1" fmla="*/ 211 h 211"/>
                  <a:gd name="T2" fmla="*/ 0 w 209"/>
                  <a:gd name="T3" fmla="*/ 106 h 211"/>
                  <a:gd name="T4" fmla="*/ 105 w 209"/>
                  <a:gd name="T5" fmla="*/ 0 h 211"/>
                  <a:gd name="T6" fmla="*/ 209 w 209"/>
                  <a:gd name="T7" fmla="*/ 106 h 211"/>
                  <a:gd name="T8" fmla="*/ 105 w 209"/>
                  <a:gd name="T9" fmla="*/ 211 h 211"/>
                  <a:gd name="T10" fmla="*/ 105 w 209"/>
                  <a:gd name="T11" fmla="*/ 19 h 211"/>
                  <a:gd name="T12" fmla="*/ 19 w 209"/>
                  <a:gd name="T13" fmla="*/ 106 h 211"/>
                  <a:gd name="T14" fmla="*/ 105 w 209"/>
                  <a:gd name="T15" fmla="*/ 192 h 211"/>
                  <a:gd name="T16" fmla="*/ 190 w 209"/>
                  <a:gd name="T17" fmla="*/ 106 h 211"/>
                  <a:gd name="T18" fmla="*/ 105 w 209"/>
                  <a:gd name="T19"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11">
                    <a:moveTo>
                      <a:pt x="105" y="211"/>
                    </a:moveTo>
                    <a:cubicBezTo>
                      <a:pt x="47" y="211"/>
                      <a:pt x="0" y="164"/>
                      <a:pt x="0" y="106"/>
                    </a:cubicBezTo>
                    <a:cubicBezTo>
                      <a:pt x="0" y="48"/>
                      <a:pt x="47" y="0"/>
                      <a:pt x="105" y="0"/>
                    </a:cubicBezTo>
                    <a:cubicBezTo>
                      <a:pt x="162" y="0"/>
                      <a:pt x="209" y="48"/>
                      <a:pt x="209" y="106"/>
                    </a:cubicBezTo>
                    <a:cubicBezTo>
                      <a:pt x="209" y="164"/>
                      <a:pt x="162" y="211"/>
                      <a:pt x="105" y="211"/>
                    </a:cubicBezTo>
                    <a:close/>
                    <a:moveTo>
                      <a:pt x="105" y="19"/>
                    </a:moveTo>
                    <a:cubicBezTo>
                      <a:pt x="58" y="19"/>
                      <a:pt x="19" y="58"/>
                      <a:pt x="19" y="106"/>
                    </a:cubicBezTo>
                    <a:cubicBezTo>
                      <a:pt x="19" y="154"/>
                      <a:pt x="58" y="192"/>
                      <a:pt x="105" y="192"/>
                    </a:cubicBezTo>
                    <a:cubicBezTo>
                      <a:pt x="152" y="192"/>
                      <a:pt x="190" y="154"/>
                      <a:pt x="190" y="106"/>
                    </a:cubicBezTo>
                    <a:cubicBezTo>
                      <a:pt x="190" y="58"/>
                      <a:pt x="152" y="19"/>
                      <a:pt x="105"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84"/>
              <p:cNvSpPr>
                <a:spLocks noEditPoints="1"/>
              </p:cNvSpPr>
              <p:nvPr/>
            </p:nvSpPr>
            <p:spPr bwMode="auto">
              <a:xfrm>
                <a:off x="4694238" y="1704975"/>
                <a:ext cx="171450" cy="360363"/>
              </a:xfrm>
              <a:custGeom>
                <a:avLst/>
                <a:gdLst>
                  <a:gd name="T0" fmla="*/ 49 w 98"/>
                  <a:gd name="T1" fmla="*/ 206 h 206"/>
                  <a:gd name="T2" fmla="*/ 0 w 98"/>
                  <a:gd name="T3" fmla="*/ 103 h 206"/>
                  <a:gd name="T4" fmla="*/ 49 w 98"/>
                  <a:gd name="T5" fmla="*/ 0 h 206"/>
                  <a:gd name="T6" fmla="*/ 98 w 98"/>
                  <a:gd name="T7" fmla="*/ 103 h 206"/>
                  <a:gd name="T8" fmla="*/ 49 w 98"/>
                  <a:gd name="T9" fmla="*/ 206 h 206"/>
                  <a:gd name="T10" fmla="*/ 49 w 98"/>
                  <a:gd name="T11" fmla="*/ 19 h 206"/>
                  <a:gd name="T12" fmla="*/ 19 w 98"/>
                  <a:gd name="T13" fmla="*/ 103 h 206"/>
                  <a:gd name="T14" fmla="*/ 49 w 98"/>
                  <a:gd name="T15" fmla="*/ 187 h 206"/>
                  <a:gd name="T16" fmla="*/ 79 w 98"/>
                  <a:gd name="T17" fmla="*/ 103 h 206"/>
                  <a:gd name="T18" fmla="*/ 49 w 98"/>
                  <a:gd name="T19" fmla="*/ 1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06">
                    <a:moveTo>
                      <a:pt x="49" y="206"/>
                    </a:moveTo>
                    <a:cubicBezTo>
                      <a:pt x="21" y="206"/>
                      <a:pt x="0" y="161"/>
                      <a:pt x="0" y="103"/>
                    </a:cubicBezTo>
                    <a:cubicBezTo>
                      <a:pt x="0" y="44"/>
                      <a:pt x="21" y="0"/>
                      <a:pt x="49" y="0"/>
                    </a:cubicBezTo>
                    <a:cubicBezTo>
                      <a:pt x="77" y="0"/>
                      <a:pt x="98" y="44"/>
                      <a:pt x="98" y="103"/>
                    </a:cubicBezTo>
                    <a:cubicBezTo>
                      <a:pt x="98" y="161"/>
                      <a:pt x="77" y="206"/>
                      <a:pt x="49" y="206"/>
                    </a:cubicBezTo>
                    <a:close/>
                    <a:moveTo>
                      <a:pt x="49" y="19"/>
                    </a:moveTo>
                    <a:cubicBezTo>
                      <a:pt x="36" y="19"/>
                      <a:pt x="19" y="51"/>
                      <a:pt x="19" y="103"/>
                    </a:cubicBezTo>
                    <a:cubicBezTo>
                      <a:pt x="19" y="154"/>
                      <a:pt x="36" y="187"/>
                      <a:pt x="49" y="187"/>
                    </a:cubicBezTo>
                    <a:cubicBezTo>
                      <a:pt x="61" y="187"/>
                      <a:pt x="79" y="154"/>
                      <a:pt x="79" y="103"/>
                    </a:cubicBezTo>
                    <a:cubicBezTo>
                      <a:pt x="79" y="51"/>
                      <a:pt x="61" y="19"/>
                      <a:pt x="49"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85"/>
              <p:cNvSpPr/>
              <p:nvPr/>
            </p:nvSpPr>
            <p:spPr bwMode="auto">
              <a:xfrm>
                <a:off x="4595813" y="1868488"/>
                <a:ext cx="365125" cy="33338"/>
              </a:xfrm>
              <a:custGeom>
                <a:avLst/>
                <a:gdLst>
                  <a:gd name="T0" fmla="*/ 200 w 209"/>
                  <a:gd name="T1" fmla="*/ 19 h 19"/>
                  <a:gd name="T2" fmla="*/ 10 w 209"/>
                  <a:gd name="T3" fmla="*/ 19 h 19"/>
                  <a:gd name="T4" fmla="*/ 0 w 209"/>
                  <a:gd name="T5" fmla="*/ 10 h 19"/>
                  <a:gd name="T6" fmla="*/ 10 w 209"/>
                  <a:gd name="T7" fmla="*/ 0 h 19"/>
                  <a:gd name="T8" fmla="*/ 200 w 209"/>
                  <a:gd name="T9" fmla="*/ 0 h 19"/>
                  <a:gd name="T10" fmla="*/ 209 w 209"/>
                  <a:gd name="T11" fmla="*/ 10 h 19"/>
                  <a:gd name="T12" fmla="*/ 200 w 20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9" h="19">
                    <a:moveTo>
                      <a:pt x="200" y="19"/>
                    </a:moveTo>
                    <a:cubicBezTo>
                      <a:pt x="10" y="19"/>
                      <a:pt x="10" y="19"/>
                      <a:pt x="10" y="19"/>
                    </a:cubicBezTo>
                    <a:cubicBezTo>
                      <a:pt x="4" y="19"/>
                      <a:pt x="0" y="15"/>
                      <a:pt x="0" y="10"/>
                    </a:cubicBezTo>
                    <a:cubicBezTo>
                      <a:pt x="0" y="5"/>
                      <a:pt x="4" y="0"/>
                      <a:pt x="10" y="0"/>
                    </a:cubicBezTo>
                    <a:cubicBezTo>
                      <a:pt x="200" y="0"/>
                      <a:pt x="200" y="0"/>
                      <a:pt x="200" y="0"/>
                    </a:cubicBezTo>
                    <a:cubicBezTo>
                      <a:pt x="205" y="0"/>
                      <a:pt x="209" y="5"/>
                      <a:pt x="209" y="10"/>
                    </a:cubicBezTo>
                    <a:cubicBezTo>
                      <a:pt x="209" y="15"/>
                      <a:pt x="205" y="19"/>
                      <a:pt x="200"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86"/>
              <p:cNvSpPr/>
              <p:nvPr/>
            </p:nvSpPr>
            <p:spPr bwMode="auto">
              <a:xfrm>
                <a:off x="4622800" y="1774825"/>
                <a:ext cx="312738" cy="55563"/>
              </a:xfrm>
              <a:custGeom>
                <a:avLst/>
                <a:gdLst>
                  <a:gd name="T0" fmla="*/ 90 w 179"/>
                  <a:gd name="T1" fmla="*/ 31 h 31"/>
                  <a:gd name="T2" fmla="*/ 8 w 179"/>
                  <a:gd name="T3" fmla="*/ 20 h 31"/>
                  <a:gd name="T4" fmla="*/ 1 w 179"/>
                  <a:gd name="T5" fmla="*/ 8 h 31"/>
                  <a:gd name="T6" fmla="*/ 13 w 179"/>
                  <a:gd name="T7" fmla="*/ 1 h 31"/>
                  <a:gd name="T8" fmla="*/ 166 w 179"/>
                  <a:gd name="T9" fmla="*/ 1 h 31"/>
                  <a:gd name="T10" fmla="*/ 178 w 179"/>
                  <a:gd name="T11" fmla="*/ 8 h 31"/>
                  <a:gd name="T12" fmla="*/ 171 w 179"/>
                  <a:gd name="T13" fmla="*/ 20 h 31"/>
                  <a:gd name="T14" fmla="*/ 90 w 17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1">
                    <a:moveTo>
                      <a:pt x="90" y="31"/>
                    </a:moveTo>
                    <a:cubicBezTo>
                      <a:pt x="62" y="31"/>
                      <a:pt x="35" y="27"/>
                      <a:pt x="8" y="20"/>
                    </a:cubicBezTo>
                    <a:cubicBezTo>
                      <a:pt x="3" y="18"/>
                      <a:pt x="0" y="13"/>
                      <a:pt x="1" y="8"/>
                    </a:cubicBezTo>
                    <a:cubicBezTo>
                      <a:pt x="3" y="3"/>
                      <a:pt x="8" y="0"/>
                      <a:pt x="13" y="1"/>
                    </a:cubicBezTo>
                    <a:cubicBezTo>
                      <a:pt x="63" y="15"/>
                      <a:pt x="116" y="15"/>
                      <a:pt x="166" y="1"/>
                    </a:cubicBezTo>
                    <a:cubicBezTo>
                      <a:pt x="171" y="0"/>
                      <a:pt x="177" y="3"/>
                      <a:pt x="178" y="8"/>
                    </a:cubicBezTo>
                    <a:cubicBezTo>
                      <a:pt x="179" y="13"/>
                      <a:pt x="176" y="18"/>
                      <a:pt x="171" y="20"/>
                    </a:cubicBezTo>
                    <a:cubicBezTo>
                      <a:pt x="145" y="27"/>
                      <a:pt x="117" y="31"/>
                      <a:pt x="90" y="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87"/>
              <p:cNvSpPr/>
              <p:nvPr/>
            </p:nvSpPr>
            <p:spPr bwMode="auto">
              <a:xfrm>
                <a:off x="4622800" y="1935163"/>
                <a:ext cx="312738" cy="60325"/>
              </a:xfrm>
              <a:custGeom>
                <a:avLst/>
                <a:gdLst>
                  <a:gd name="T0" fmla="*/ 11 w 179"/>
                  <a:gd name="T1" fmla="*/ 34 h 35"/>
                  <a:gd name="T2" fmla="*/ 1 w 179"/>
                  <a:gd name="T3" fmla="*/ 27 h 35"/>
                  <a:gd name="T4" fmla="*/ 8 w 179"/>
                  <a:gd name="T5" fmla="*/ 15 h 35"/>
                  <a:gd name="T6" fmla="*/ 171 w 179"/>
                  <a:gd name="T7" fmla="*/ 15 h 35"/>
                  <a:gd name="T8" fmla="*/ 178 w 179"/>
                  <a:gd name="T9" fmla="*/ 27 h 35"/>
                  <a:gd name="T10" fmla="*/ 166 w 179"/>
                  <a:gd name="T11" fmla="*/ 33 h 35"/>
                  <a:gd name="T12" fmla="*/ 13 w 179"/>
                  <a:gd name="T13" fmla="*/ 33 h 35"/>
                  <a:gd name="T14" fmla="*/ 11 w 179"/>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5">
                    <a:moveTo>
                      <a:pt x="11" y="34"/>
                    </a:moveTo>
                    <a:cubicBezTo>
                      <a:pt x="6" y="34"/>
                      <a:pt x="3" y="31"/>
                      <a:pt x="1" y="27"/>
                    </a:cubicBezTo>
                    <a:cubicBezTo>
                      <a:pt x="0" y="22"/>
                      <a:pt x="3" y="16"/>
                      <a:pt x="8" y="15"/>
                    </a:cubicBezTo>
                    <a:cubicBezTo>
                      <a:pt x="62" y="0"/>
                      <a:pt x="118" y="0"/>
                      <a:pt x="171" y="15"/>
                    </a:cubicBezTo>
                    <a:cubicBezTo>
                      <a:pt x="176" y="16"/>
                      <a:pt x="179" y="22"/>
                      <a:pt x="178" y="27"/>
                    </a:cubicBezTo>
                    <a:cubicBezTo>
                      <a:pt x="177" y="32"/>
                      <a:pt x="171" y="35"/>
                      <a:pt x="166" y="33"/>
                    </a:cubicBezTo>
                    <a:cubicBezTo>
                      <a:pt x="116" y="19"/>
                      <a:pt x="63" y="19"/>
                      <a:pt x="13" y="33"/>
                    </a:cubicBezTo>
                    <a:cubicBezTo>
                      <a:pt x="12" y="33"/>
                      <a:pt x="11" y="34"/>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88"/>
              <p:cNvSpPr/>
              <p:nvPr/>
            </p:nvSpPr>
            <p:spPr bwMode="auto">
              <a:xfrm>
                <a:off x="4748213" y="1628775"/>
                <a:ext cx="84138" cy="66675"/>
              </a:xfrm>
              <a:custGeom>
                <a:avLst/>
                <a:gdLst>
                  <a:gd name="T0" fmla="*/ 46 w 53"/>
                  <a:gd name="T1" fmla="*/ 0 h 42"/>
                  <a:gd name="T2" fmla="*/ 37 w 53"/>
                  <a:gd name="T3" fmla="*/ 0 h 42"/>
                  <a:gd name="T4" fmla="*/ 14 w 53"/>
                  <a:gd name="T5" fmla="*/ 0 h 42"/>
                  <a:gd name="T6" fmla="*/ 5 w 53"/>
                  <a:gd name="T7" fmla="*/ 0 h 42"/>
                  <a:gd name="T8" fmla="*/ 0 w 53"/>
                  <a:gd name="T9" fmla="*/ 42 h 42"/>
                  <a:gd name="T10" fmla="*/ 14 w 53"/>
                  <a:gd name="T11" fmla="*/ 42 h 42"/>
                  <a:gd name="T12" fmla="*/ 37 w 53"/>
                  <a:gd name="T13" fmla="*/ 42 h 42"/>
                  <a:gd name="T14" fmla="*/ 53 w 53"/>
                  <a:gd name="T15" fmla="*/ 42 h 42"/>
                  <a:gd name="T16" fmla="*/ 46 w 5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2">
                    <a:moveTo>
                      <a:pt x="46" y="0"/>
                    </a:moveTo>
                    <a:lnTo>
                      <a:pt x="37" y="0"/>
                    </a:lnTo>
                    <a:lnTo>
                      <a:pt x="14" y="0"/>
                    </a:lnTo>
                    <a:lnTo>
                      <a:pt x="5" y="0"/>
                    </a:lnTo>
                    <a:lnTo>
                      <a:pt x="0" y="42"/>
                    </a:lnTo>
                    <a:lnTo>
                      <a:pt x="14" y="42"/>
                    </a:lnTo>
                    <a:lnTo>
                      <a:pt x="37" y="42"/>
                    </a:lnTo>
                    <a:lnTo>
                      <a:pt x="53" y="42"/>
                    </a:lnTo>
                    <a:lnTo>
                      <a:pt x="4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189"/>
              <p:cNvSpPr/>
              <p:nvPr/>
            </p:nvSpPr>
            <p:spPr bwMode="auto">
              <a:xfrm>
                <a:off x="4632325" y="1643063"/>
                <a:ext cx="96838" cy="93663"/>
              </a:xfrm>
              <a:custGeom>
                <a:avLst/>
                <a:gdLst>
                  <a:gd name="T0" fmla="*/ 34 w 61"/>
                  <a:gd name="T1" fmla="*/ 0 h 59"/>
                  <a:gd name="T2" fmla="*/ 27 w 61"/>
                  <a:gd name="T3" fmla="*/ 4 h 59"/>
                  <a:gd name="T4" fmla="*/ 8 w 61"/>
                  <a:gd name="T5" fmla="*/ 15 h 59"/>
                  <a:gd name="T6" fmla="*/ 0 w 61"/>
                  <a:gd name="T7" fmla="*/ 19 h 59"/>
                  <a:gd name="T8" fmla="*/ 16 w 61"/>
                  <a:gd name="T9" fmla="*/ 59 h 59"/>
                  <a:gd name="T10" fmla="*/ 29 w 61"/>
                  <a:gd name="T11" fmla="*/ 51 h 59"/>
                  <a:gd name="T12" fmla="*/ 48 w 61"/>
                  <a:gd name="T13" fmla="*/ 40 h 59"/>
                  <a:gd name="T14" fmla="*/ 61 w 61"/>
                  <a:gd name="T15" fmla="*/ 33 h 59"/>
                  <a:gd name="T16" fmla="*/ 34 w 61"/>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34" y="0"/>
                    </a:moveTo>
                    <a:lnTo>
                      <a:pt x="27" y="4"/>
                    </a:lnTo>
                    <a:lnTo>
                      <a:pt x="8" y="15"/>
                    </a:lnTo>
                    <a:lnTo>
                      <a:pt x="0" y="19"/>
                    </a:lnTo>
                    <a:lnTo>
                      <a:pt x="16" y="59"/>
                    </a:lnTo>
                    <a:lnTo>
                      <a:pt x="29" y="51"/>
                    </a:lnTo>
                    <a:lnTo>
                      <a:pt x="48" y="40"/>
                    </a:lnTo>
                    <a:lnTo>
                      <a:pt x="61" y="33"/>
                    </a:lnTo>
                    <a:lnTo>
                      <a:pt x="3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190"/>
              <p:cNvSpPr/>
              <p:nvPr/>
            </p:nvSpPr>
            <p:spPr bwMode="auto">
              <a:xfrm>
                <a:off x="4546600" y="1720850"/>
                <a:ext cx="95250" cy="96838"/>
              </a:xfrm>
              <a:custGeom>
                <a:avLst/>
                <a:gdLst>
                  <a:gd name="T0" fmla="*/ 20 w 60"/>
                  <a:gd name="T1" fmla="*/ 0 h 61"/>
                  <a:gd name="T2" fmla="*/ 16 w 60"/>
                  <a:gd name="T3" fmla="*/ 8 h 61"/>
                  <a:gd name="T4" fmla="*/ 5 w 60"/>
                  <a:gd name="T5" fmla="*/ 27 h 61"/>
                  <a:gd name="T6" fmla="*/ 0 w 60"/>
                  <a:gd name="T7" fmla="*/ 34 h 61"/>
                  <a:gd name="T8" fmla="*/ 33 w 60"/>
                  <a:gd name="T9" fmla="*/ 61 h 61"/>
                  <a:gd name="T10" fmla="*/ 41 w 60"/>
                  <a:gd name="T11" fmla="*/ 48 h 61"/>
                  <a:gd name="T12" fmla="*/ 52 w 60"/>
                  <a:gd name="T13" fmla="*/ 29 h 61"/>
                  <a:gd name="T14" fmla="*/ 60 w 60"/>
                  <a:gd name="T15" fmla="*/ 16 h 61"/>
                  <a:gd name="T16" fmla="*/ 20 w 6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20" y="0"/>
                    </a:moveTo>
                    <a:lnTo>
                      <a:pt x="16" y="8"/>
                    </a:lnTo>
                    <a:lnTo>
                      <a:pt x="5" y="27"/>
                    </a:lnTo>
                    <a:lnTo>
                      <a:pt x="0" y="34"/>
                    </a:lnTo>
                    <a:lnTo>
                      <a:pt x="33" y="61"/>
                    </a:lnTo>
                    <a:lnTo>
                      <a:pt x="41" y="48"/>
                    </a:lnTo>
                    <a:lnTo>
                      <a:pt x="52" y="29"/>
                    </a:lnTo>
                    <a:lnTo>
                      <a:pt x="60" y="16"/>
                    </a:lnTo>
                    <a:lnTo>
                      <a:pt x="2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191"/>
              <p:cNvSpPr/>
              <p:nvPr/>
            </p:nvSpPr>
            <p:spPr bwMode="auto">
              <a:xfrm>
                <a:off x="4522788" y="1833563"/>
                <a:ext cx="66675" cy="84138"/>
              </a:xfrm>
              <a:custGeom>
                <a:avLst/>
                <a:gdLst>
                  <a:gd name="T0" fmla="*/ 0 w 42"/>
                  <a:gd name="T1" fmla="*/ 6 h 53"/>
                  <a:gd name="T2" fmla="*/ 0 w 42"/>
                  <a:gd name="T3" fmla="*/ 15 h 53"/>
                  <a:gd name="T4" fmla="*/ 0 w 42"/>
                  <a:gd name="T5" fmla="*/ 37 h 53"/>
                  <a:gd name="T6" fmla="*/ 0 w 42"/>
                  <a:gd name="T7" fmla="*/ 46 h 53"/>
                  <a:gd name="T8" fmla="*/ 42 w 42"/>
                  <a:gd name="T9" fmla="*/ 53 h 53"/>
                  <a:gd name="T10" fmla="*/ 42 w 42"/>
                  <a:gd name="T11" fmla="*/ 37 h 53"/>
                  <a:gd name="T12" fmla="*/ 42 w 42"/>
                  <a:gd name="T13" fmla="*/ 15 h 53"/>
                  <a:gd name="T14" fmla="*/ 42 w 42"/>
                  <a:gd name="T15" fmla="*/ 0 h 53"/>
                  <a:gd name="T16" fmla="*/ 0 w 42"/>
                  <a:gd name="T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0" y="6"/>
                    </a:moveTo>
                    <a:lnTo>
                      <a:pt x="0" y="15"/>
                    </a:lnTo>
                    <a:lnTo>
                      <a:pt x="0" y="37"/>
                    </a:lnTo>
                    <a:lnTo>
                      <a:pt x="0" y="46"/>
                    </a:lnTo>
                    <a:lnTo>
                      <a:pt x="42" y="53"/>
                    </a:lnTo>
                    <a:lnTo>
                      <a:pt x="42" y="37"/>
                    </a:lnTo>
                    <a:lnTo>
                      <a:pt x="42" y="15"/>
                    </a:lnTo>
                    <a:lnTo>
                      <a:pt x="42" y="0"/>
                    </a:lnTo>
                    <a:lnTo>
                      <a:pt x="0"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192"/>
              <p:cNvSpPr/>
              <p:nvPr/>
            </p:nvSpPr>
            <p:spPr bwMode="auto">
              <a:xfrm>
                <a:off x="4537075" y="1935163"/>
                <a:ext cx="93663" cy="96838"/>
              </a:xfrm>
              <a:custGeom>
                <a:avLst/>
                <a:gdLst>
                  <a:gd name="T0" fmla="*/ 0 w 59"/>
                  <a:gd name="T1" fmla="*/ 26 h 61"/>
                  <a:gd name="T2" fmla="*/ 4 w 59"/>
                  <a:gd name="T3" fmla="*/ 34 h 61"/>
                  <a:gd name="T4" fmla="*/ 15 w 59"/>
                  <a:gd name="T5" fmla="*/ 54 h 61"/>
                  <a:gd name="T6" fmla="*/ 19 w 59"/>
                  <a:gd name="T7" fmla="*/ 61 h 61"/>
                  <a:gd name="T8" fmla="*/ 59 w 59"/>
                  <a:gd name="T9" fmla="*/ 46 h 61"/>
                  <a:gd name="T10" fmla="*/ 51 w 59"/>
                  <a:gd name="T11" fmla="*/ 33 h 61"/>
                  <a:gd name="T12" fmla="*/ 40 w 59"/>
                  <a:gd name="T13" fmla="*/ 13 h 61"/>
                  <a:gd name="T14" fmla="*/ 33 w 59"/>
                  <a:gd name="T15" fmla="*/ 0 h 61"/>
                  <a:gd name="T16" fmla="*/ 0 w 59"/>
                  <a:gd name="T1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0" y="26"/>
                    </a:moveTo>
                    <a:lnTo>
                      <a:pt x="4" y="34"/>
                    </a:lnTo>
                    <a:lnTo>
                      <a:pt x="15" y="54"/>
                    </a:lnTo>
                    <a:lnTo>
                      <a:pt x="19" y="61"/>
                    </a:lnTo>
                    <a:lnTo>
                      <a:pt x="59" y="46"/>
                    </a:lnTo>
                    <a:lnTo>
                      <a:pt x="51" y="33"/>
                    </a:lnTo>
                    <a:lnTo>
                      <a:pt x="40" y="13"/>
                    </a:lnTo>
                    <a:lnTo>
                      <a:pt x="33" y="0"/>
                    </a:lnTo>
                    <a:lnTo>
                      <a:pt x="0" y="2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193"/>
              <p:cNvSpPr/>
              <p:nvPr/>
            </p:nvSpPr>
            <p:spPr bwMode="auto">
              <a:xfrm>
                <a:off x="4614863" y="2024063"/>
                <a:ext cx="96838" cy="93663"/>
              </a:xfrm>
              <a:custGeom>
                <a:avLst/>
                <a:gdLst>
                  <a:gd name="T0" fmla="*/ 0 w 61"/>
                  <a:gd name="T1" fmla="*/ 39 h 59"/>
                  <a:gd name="T2" fmla="*/ 8 w 61"/>
                  <a:gd name="T3" fmla="*/ 44 h 59"/>
                  <a:gd name="T4" fmla="*/ 27 w 61"/>
                  <a:gd name="T5" fmla="*/ 55 h 59"/>
                  <a:gd name="T6" fmla="*/ 34 w 61"/>
                  <a:gd name="T7" fmla="*/ 59 h 59"/>
                  <a:gd name="T8" fmla="*/ 61 w 61"/>
                  <a:gd name="T9" fmla="*/ 26 h 59"/>
                  <a:gd name="T10" fmla="*/ 48 w 61"/>
                  <a:gd name="T11" fmla="*/ 19 h 59"/>
                  <a:gd name="T12" fmla="*/ 29 w 61"/>
                  <a:gd name="T13" fmla="*/ 8 h 59"/>
                  <a:gd name="T14" fmla="*/ 16 w 61"/>
                  <a:gd name="T15" fmla="*/ 0 h 59"/>
                  <a:gd name="T16" fmla="*/ 0 w 61"/>
                  <a:gd name="T17"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0" y="39"/>
                    </a:moveTo>
                    <a:lnTo>
                      <a:pt x="8" y="44"/>
                    </a:lnTo>
                    <a:lnTo>
                      <a:pt x="27" y="55"/>
                    </a:lnTo>
                    <a:lnTo>
                      <a:pt x="34" y="59"/>
                    </a:lnTo>
                    <a:lnTo>
                      <a:pt x="61" y="26"/>
                    </a:lnTo>
                    <a:lnTo>
                      <a:pt x="48" y="19"/>
                    </a:lnTo>
                    <a:lnTo>
                      <a:pt x="29" y="8"/>
                    </a:lnTo>
                    <a:lnTo>
                      <a:pt x="16" y="0"/>
                    </a:lnTo>
                    <a:lnTo>
                      <a:pt x="0" y="3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194"/>
              <p:cNvSpPr/>
              <p:nvPr/>
            </p:nvSpPr>
            <p:spPr bwMode="auto">
              <a:xfrm>
                <a:off x="4727575" y="2074863"/>
                <a:ext cx="84138" cy="66675"/>
              </a:xfrm>
              <a:custGeom>
                <a:avLst/>
                <a:gdLst>
                  <a:gd name="T0" fmla="*/ 6 w 53"/>
                  <a:gd name="T1" fmla="*/ 42 h 42"/>
                  <a:gd name="T2" fmla="*/ 15 w 53"/>
                  <a:gd name="T3" fmla="*/ 42 h 42"/>
                  <a:gd name="T4" fmla="*/ 37 w 53"/>
                  <a:gd name="T5" fmla="*/ 42 h 42"/>
                  <a:gd name="T6" fmla="*/ 46 w 53"/>
                  <a:gd name="T7" fmla="*/ 42 h 42"/>
                  <a:gd name="T8" fmla="*/ 53 w 53"/>
                  <a:gd name="T9" fmla="*/ 0 h 42"/>
                  <a:gd name="T10" fmla="*/ 37 w 53"/>
                  <a:gd name="T11" fmla="*/ 0 h 42"/>
                  <a:gd name="T12" fmla="*/ 15 w 53"/>
                  <a:gd name="T13" fmla="*/ 0 h 42"/>
                  <a:gd name="T14" fmla="*/ 0 w 53"/>
                  <a:gd name="T15" fmla="*/ 0 h 42"/>
                  <a:gd name="T16" fmla="*/ 6 w 53"/>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2">
                    <a:moveTo>
                      <a:pt x="6" y="42"/>
                    </a:moveTo>
                    <a:lnTo>
                      <a:pt x="15" y="42"/>
                    </a:lnTo>
                    <a:lnTo>
                      <a:pt x="37" y="42"/>
                    </a:lnTo>
                    <a:lnTo>
                      <a:pt x="46" y="42"/>
                    </a:lnTo>
                    <a:lnTo>
                      <a:pt x="53" y="0"/>
                    </a:lnTo>
                    <a:lnTo>
                      <a:pt x="37" y="0"/>
                    </a:lnTo>
                    <a:lnTo>
                      <a:pt x="15" y="0"/>
                    </a:lnTo>
                    <a:lnTo>
                      <a:pt x="0" y="0"/>
                    </a:lnTo>
                    <a:lnTo>
                      <a:pt x="6"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195"/>
              <p:cNvSpPr/>
              <p:nvPr/>
            </p:nvSpPr>
            <p:spPr bwMode="auto">
              <a:xfrm>
                <a:off x="4829175" y="2032000"/>
                <a:ext cx="96838" cy="96838"/>
              </a:xfrm>
              <a:custGeom>
                <a:avLst/>
                <a:gdLst>
                  <a:gd name="T0" fmla="*/ 26 w 61"/>
                  <a:gd name="T1" fmla="*/ 61 h 61"/>
                  <a:gd name="T2" fmla="*/ 34 w 61"/>
                  <a:gd name="T3" fmla="*/ 57 h 61"/>
                  <a:gd name="T4" fmla="*/ 54 w 61"/>
                  <a:gd name="T5" fmla="*/ 46 h 61"/>
                  <a:gd name="T6" fmla="*/ 61 w 61"/>
                  <a:gd name="T7" fmla="*/ 41 h 61"/>
                  <a:gd name="T8" fmla="*/ 46 w 61"/>
                  <a:gd name="T9" fmla="*/ 0 h 61"/>
                  <a:gd name="T10" fmla="*/ 33 w 61"/>
                  <a:gd name="T11" fmla="*/ 8 h 61"/>
                  <a:gd name="T12" fmla="*/ 13 w 61"/>
                  <a:gd name="T13" fmla="*/ 20 h 61"/>
                  <a:gd name="T14" fmla="*/ 0 w 61"/>
                  <a:gd name="T15" fmla="*/ 27 h 61"/>
                  <a:gd name="T16" fmla="*/ 26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6" y="61"/>
                    </a:moveTo>
                    <a:lnTo>
                      <a:pt x="34" y="57"/>
                    </a:lnTo>
                    <a:lnTo>
                      <a:pt x="54" y="46"/>
                    </a:lnTo>
                    <a:lnTo>
                      <a:pt x="61" y="41"/>
                    </a:lnTo>
                    <a:lnTo>
                      <a:pt x="46" y="0"/>
                    </a:lnTo>
                    <a:lnTo>
                      <a:pt x="33" y="8"/>
                    </a:lnTo>
                    <a:lnTo>
                      <a:pt x="13" y="20"/>
                    </a:lnTo>
                    <a:lnTo>
                      <a:pt x="0" y="27"/>
                    </a:lnTo>
                    <a:lnTo>
                      <a:pt x="26"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196"/>
              <p:cNvSpPr/>
              <p:nvPr/>
            </p:nvSpPr>
            <p:spPr bwMode="auto">
              <a:xfrm>
                <a:off x="4918075" y="1952625"/>
                <a:ext cx="93663" cy="96838"/>
              </a:xfrm>
              <a:custGeom>
                <a:avLst/>
                <a:gdLst>
                  <a:gd name="T0" fmla="*/ 39 w 59"/>
                  <a:gd name="T1" fmla="*/ 61 h 61"/>
                  <a:gd name="T2" fmla="*/ 44 w 59"/>
                  <a:gd name="T3" fmla="*/ 54 h 61"/>
                  <a:gd name="T4" fmla="*/ 55 w 59"/>
                  <a:gd name="T5" fmla="*/ 34 h 61"/>
                  <a:gd name="T6" fmla="*/ 59 w 59"/>
                  <a:gd name="T7" fmla="*/ 26 h 61"/>
                  <a:gd name="T8" fmla="*/ 26 w 59"/>
                  <a:gd name="T9" fmla="*/ 0 h 61"/>
                  <a:gd name="T10" fmla="*/ 18 w 59"/>
                  <a:gd name="T11" fmla="*/ 13 h 61"/>
                  <a:gd name="T12" fmla="*/ 7 w 59"/>
                  <a:gd name="T13" fmla="*/ 33 h 61"/>
                  <a:gd name="T14" fmla="*/ 0 w 59"/>
                  <a:gd name="T15" fmla="*/ 46 h 61"/>
                  <a:gd name="T16" fmla="*/ 39 w 59"/>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39" y="61"/>
                    </a:moveTo>
                    <a:lnTo>
                      <a:pt x="44" y="54"/>
                    </a:lnTo>
                    <a:lnTo>
                      <a:pt x="55" y="34"/>
                    </a:lnTo>
                    <a:lnTo>
                      <a:pt x="59" y="26"/>
                    </a:lnTo>
                    <a:lnTo>
                      <a:pt x="26" y="0"/>
                    </a:lnTo>
                    <a:lnTo>
                      <a:pt x="18" y="13"/>
                    </a:lnTo>
                    <a:lnTo>
                      <a:pt x="7" y="33"/>
                    </a:lnTo>
                    <a:lnTo>
                      <a:pt x="0" y="46"/>
                    </a:lnTo>
                    <a:lnTo>
                      <a:pt x="39"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197"/>
              <p:cNvSpPr/>
              <p:nvPr/>
            </p:nvSpPr>
            <p:spPr bwMode="auto">
              <a:xfrm>
                <a:off x="4968875" y="1854200"/>
                <a:ext cx="66675" cy="84138"/>
              </a:xfrm>
              <a:custGeom>
                <a:avLst/>
                <a:gdLst>
                  <a:gd name="T0" fmla="*/ 42 w 42"/>
                  <a:gd name="T1" fmla="*/ 46 h 53"/>
                  <a:gd name="T2" fmla="*/ 42 w 42"/>
                  <a:gd name="T3" fmla="*/ 37 h 53"/>
                  <a:gd name="T4" fmla="*/ 42 w 42"/>
                  <a:gd name="T5" fmla="*/ 14 h 53"/>
                  <a:gd name="T6" fmla="*/ 42 w 42"/>
                  <a:gd name="T7" fmla="*/ 5 h 53"/>
                  <a:gd name="T8" fmla="*/ 0 w 42"/>
                  <a:gd name="T9" fmla="*/ 0 h 53"/>
                  <a:gd name="T10" fmla="*/ 0 w 42"/>
                  <a:gd name="T11" fmla="*/ 14 h 53"/>
                  <a:gd name="T12" fmla="*/ 0 w 42"/>
                  <a:gd name="T13" fmla="*/ 37 h 53"/>
                  <a:gd name="T14" fmla="*/ 0 w 42"/>
                  <a:gd name="T15" fmla="*/ 53 h 53"/>
                  <a:gd name="T16" fmla="*/ 42 w 42"/>
                  <a:gd name="T1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42" y="46"/>
                    </a:moveTo>
                    <a:lnTo>
                      <a:pt x="42" y="37"/>
                    </a:lnTo>
                    <a:lnTo>
                      <a:pt x="42" y="14"/>
                    </a:lnTo>
                    <a:lnTo>
                      <a:pt x="42" y="5"/>
                    </a:lnTo>
                    <a:lnTo>
                      <a:pt x="0" y="0"/>
                    </a:lnTo>
                    <a:lnTo>
                      <a:pt x="0" y="14"/>
                    </a:lnTo>
                    <a:lnTo>
                      <a:pt x="0" y="37"/>
                    </a:lnTo>
                    <a:lnTo>
                      <a:pt x="0" y="53"/>
                    </a:lnTo>
                    <a:lnTo>
                      <a:pt x="42"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Freeform 198"/>
              <p:cNvSpPr/>
              <p:nvPr/>
            </p:nvSpPr>
            <p:spPr bwMode="auto">
              <a:xfrm>
                <a:off x="4926013" y="1738313"/>
                <a:ext cx="96838" cy="96838"/>
              </a:xfrm>
              <a:custGeom>
                <a:avLst/>
                <a:gdLst>
                  <a:gd name="T0" fmla="*/ 61 w 61"/>
                  <a:gd name="T1" fmla="*/ 34 h 61"/>
                  <a:gd name="T2" fmla="*/ 56 w 61"/>
                  <a:gd name="T3" fmla="*/ 27 h 61"/>
                  <a:gd name="T4" fmla="*/ 45 w 61"/>
                  <a:gd name="T5" fmla="*/ 8 h 61"/>
                  <a:gd name="T6" fmla="*/ 41 w 61"/>
                  <a:gd name="T7" fmla="*/ 0 h 61"/>
                  <a:gd name="T8" fmla="*/ 0 w 61"/>
                  <a:gd name="T9" fmla="*/ 16 h 61"/>
                  <a:gd name="T10" fmla="*/ 8 w 61"/>
                  <a:gd name="T11" fmla="*/ 29 h 61"/>
                  <a:gd name="T12" fmla="*/ 20 w 61"/>
                  <a:gd name="T13" fmla="*/ 48 h 61"/>
                  <a:gd name="T14" fmla="*/ 27 w 61"/>
                  <a:gd name="T15" fmla="*/ 61 h 61"/>
                  <a:gd name="T16" fmla="*/ 61 w 61"/>
                  <a:gd name="T1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1" y="34"/>
                    </a:moveTo>
                    <a:lnTo>
                      <a:pt x="56" y="27"/>
                    </a:lnTo>
                    <a:lnTo>
                      <a:pt x="45" y="8"/>
                    </a:lnTo>
                    <a:lnTo>
                      <a:pt x="41" y="0"/>
                    </a:lnTo>
                    <a:lnTo>
                      <a:pt x="0" y="16"/>
                    </a:lnTo>
                    <a:lnTo>
                      <a:pt x="8" y="29"/>
                    </a:lnTo>
                    <a:lnTo>
                      <a:pt x="20" y="48"/>
                    </a:lnTo>
                    <a:lnTo>
                      <a:pt x="27" y="61"/>
                    </a:lnTo>
                    <a:lnTo>
                      <a:pt x="61"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Freeform 199"/>
              <p:cNvSpPr/>
              <p:nvPr/>
            </p:nvSpPr>
            <p:spPr bwMode="auto">
              <a:xfrm>
                <a:off x="4846638" y="1652588"/>
                <a:ext cx="96838" cy="95250"/>
              </a:xfrm>
              <a:custGeom>
                <a:avLst/>
                <a:gdLst>
                  <a:gd name="T0" fmla="*/ 61 w 61"/>
                  <a:gd name="T1" fmla="*/ 20 h 60"/>
                  <a:gd name="T2" fmla="*/ 54 w 61"/>
                  <a:gd name="T3" fmla="*/ 16 h 60"/>
                  <a:gd name="T4" fmla="*/ 34 w 61"/>
                  <a:gd name="T5" fmla="*/ 5 h 60"/>
                  <a:gd name="T6" fmla="*/ 26 w 61"/>
                  <a:gd name="T7" fmla="*/ 0 h 60"/>
                  <a:gd name="T8" fmla="*/ 0 w 61"/>
                  <a:gd name="T9" fmla="*/ 33 h 60"/>
                  <a:gd name="T10" fmla="*/ 13 w 61"/>
                  <a:gd name="T11" fmla="*/ 41 h 60"/>
                  <a:gd name="T12" fmla="*/ 33 w 61"/>
                  <a:gd name="T13" fmla="*/ 52 h 60"/>
                  <a:gd name="T14" fmla="*/ 46 w 61"/>
                  <a:gd name="T15" fmla="*/ 60 h 60"/>
                  <a:gd name="T16" fmla="*/ 61 w 61"/>
                  <a:gd name="T1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61" y="20"/>
                    </a:moveTo>
                    <a:lnTo>
                      <a:pt x="54" y="16"/>
                    </a:lnTo>
                    <a:lnTo>
                      <a:pt x="34" y="5"/>
                    </a:lnTo>
                    <a:lnTo>
                      <a:pt x="26" y="0"/>
                    </a:lnTo>
                    <a:lnTo>
                      <a:pt x="0" y="33"/>
                    </a:lnTo>
                    <a:lnTo>
                      <a:pt x="13" y="41"/>
                    </a:lnTo>
                    <a:lnTo>
                      <a:pt x="33" y="52"/>
                    </a:lnTo>
                    <a:lnTo>
                      <a:pt x="46" y="60"/>
                    </a:lnTo>
                    <a:lnTo>
                      <a:pt x="61" y="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200"/>
              <p:cNvSpPr>
                <a:spLocks noEditPoints="1"/>
              </p:cNvSpPr>
              <p:nvPr/>
            </p:nvSpPr>
            <p:spPr bwMode="auto">
              <a:xfrm>
                <a:off x="4565650" y="1670050"/>
                <a:ext cx="425450" cy="428625"/>
              </a:xfrm>
              <a:custGeom>
                <a:avLst/>
                <a:gdLst>
                  <a:gd name="T0" fmla="*/ 122 w 243"/>
                  <a:gd name="T1" fmla="*/ 245 h 245"/>
                  <a:gd name="T2" fmla="*/ 0 w 243"/>
                  <a:gd name="T3" fmla="*/ 123 h 245"/>
                  <a:gd name="T4" fmla="*/ 122 w 243"/>
                  <a:gd name="T5" fmla="*/ 0 h 245"/>
                  <a:gd name="T6" fmla="*/ 243 w 243"/>
                  <a:gd name="T7" fmla="*/ 123 h 245"/>
                  <a:gd name="T8" fmla="*/ 122 w 243"/>
                  <a:gd name="T9" fmla="*/ 245 h 245"/>
                  <a:gd name="T10" fmla="*/ 122 w 243"/>
                  <a:gd name="T11" fmla="*/ 37 h 245"/>
                  <a:gd name="T12" fmla="*/ 37 w 243"/>
                  <a:gd name="T13" fmla="*/ 123 h 245"/>
                  <a:gd name="T14" fmla="*/ 122 w 243"/>
                  <a:gd name="T15" fmla="*/ 209 h 245"/>
                  <a:gd name="T16" fmla="*/ 206 w 243"/>
                  <a:gd name="T17" fmla="*/ 123 h 245"/>
                  <a:gd name="T18" fmla="*/ 122 w 243"/>
                  <a:gd name="T19" fmla="*/ 3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245">
                    <a:moveTo>
                      <a:pt x="122" y="245"/>
                    </a:moveTo>
                    <a:cubicBezTo>
                      <a:pt x="55" y="245"/>
                      <a:pt x="0" y="190"/>
                      <a:pt x="0" y="123"/>
                    </a:cubicBezTo>
                    <a:cubicBezTo>
                      <a:pt x="0" y="55"/>
                      <a:pt x="55" y="0"/>
                      <a:pt x="122" y="0"/>
                    </a:cubicBezTo>
                    <a:cubicBezTo>
                      <a:pt x="189" y="0"/>
                      <a:pt x="243" y="55"/>
                      <a:pt x="243" y="123"/>
                    </a:cubicBezTo>
                    <a:cubicBezTo>
                      <a:pt x="243" y="190"/>
                      <a:pt x="189" y="245"/>
                      <a:pt x="122" y="245"/>
                    </a:cubicBezTo>
                    <a:close/>
                    <a:moveTo>
                      <a:pt x="122" y="37"/>
                    </a:moveTo>
                    <a:cubicBezTo>
                      <a:pt x="75" y="37"/>
                      <a:pt x="37" y="75"/>
                      <a:pt x="37" y="123"/>
                    </a:cubicBezTo>
                    <a:cubicBezTo>
                      <a:pt x="37" y="170"/>
                      <a:pt x="75" y="209"/>
                      <a:pt x="122" y="209"/>
                    </a:cubicBezTo>
                    <a:cubicBezTo>
                      <a:pt x="168" y="209"/>
                      <a:pt x="206" y="170"/>
                      <a:pt x="206" y="123"/>
                    </a:cubicBezTo>
                    <a:cubicBezTo>
                      <a:pt x="206" y="75"/>
                      <a:pt x="168" y="37"/>
                      <a:pt x="122" y="3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9" name="任意多边形 128"/>
            <p:cNvSpPr/>
            <p:nvPr/>
          </p:nvSpPr>
          <p:spPr>
            <a:xfrm rot="16200000" flipV="1">
              <a:off x="5462763" y="3683592"/>
              <a:ext cx="702383" cy="604946"/>
            </a:xfrm>
            <a:custGeom>
              <a:avLst/>
              <a:gdLst>
                <a:gd name="connsiteX0" fmla="*/ 702383 w 702383"/>
                <a:gd name="connsiteY0" fmla="*/ 604946 h 604946"/>
                <a:gd name="connsiteX1" fmla="*/ 702383 w 702383"/>
                <a:gd name="connsiteY1" fmla="*/ 42923 h 604946"/>
                <a:gd name="connsiteX2" fmla="*/ 0 w 702383"/>
                <a:gd name="connsiteY2" fmla="*/ 0 h 604946"/>
                <a:gd name="connsiteX3" fmla="*/ 0 w 702383"/>
                <a:gd name="connsiteY3" fmla="*/ 341481 h 604946"/>
              </a:gdLst>
              <a:ahLst/>
              <a:cxnLst>
                <a:cxn ang="0">
                  <a:pos x="connsiteX0" y="connsiteY0"/>
                </a:cxn>
                <a:cxn ang="0">
                  <a:pos x="connsiteX1" y="connsiteY1"/>
                </a:cxn>
                <a:cxn ang="0">
                  <a:pos x="connsiteX2" y="connsiteY2"/>
                </a:cxn>
                <a:cxn ang="0">
                  <a:pos x="connsiteX3" y="connsiteY3"/>
                </a:cxn>
              </a:cxnLst>
              <a:rect l="l" t="t" r="r" b="b"/>
              <a:pathLst>
                <a:path w="702383" h="604946">
                  <a:moveTo>
                    <a:pt x="702383" y="604946"/>
                  </a:moveTo>
                  <a:lnTo>
                    <a:pt x="702383" y="42923"/>
                  </a:lnTo>
                  <a:lnTo>
                    <a:pt x="0" y="0"/>
                  </a:lnTo>
                  <a:lnTo>
                    <a:pt x="0" y="341481"/>
                  </a:lnTo>
                  <a:close/>
                </a:path>
              </a:pathLst>
            </a:cu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同侧圆角矩形 129"/>
            <p:cNvSpPr/>
            <p:nvPr/>
          </p:nvSpPr>
          <p:spPr>
            <a:xfrm>
              <a:off x="5510915" y="1531692"/>
              <a:ext cx="564652" cy="2103182"/>
            </a:xfrm>
            <a:prstGeom prst="round2SameRect">
              <a:avLst/>
            </a:prstGeom>
            <a:solidFill>
              <a:srgbClr val="8B7E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文本框 130"/>
          <p:cNvSpPr txBox="1"/>
          <p:nvPr/>
        </p:nvSpPr>
        <p:spPr>
          <a:xfrm>
            <a:off x="1066165" y="121285"/>
            <a:ext cx="4754880" cy="460375"/>
          </a:xfrm>
          <a:prstGeom prst="rect">
            <a:avLst/>
          </a:prstGeom>
          <a:noFill/>
        </p:spPr>
        <p:txBody>
          <a:bodyPr wrap="none" rtlCol="0" anchor="t">
            <a:spAutoFit/>
          </a:bodyPr>
          <a:lstStyle/>
          <a:p>
            <a:pPr algn="l"/>
            <a:r>
              <a:rPr lang="zh-CN" altLang="en-US" sz="2400" b="1" dirty="0">
                <a:solidFill>
                  <a:schemeClr val="bg1"/>
                </a:solidFill>
                <a:cs typeface="+mn-ea"/>
                <a:sym typeface="+mn-ea"/>
              </a:rPr>
              <a:t>（五）建设良好的复合型师资队伍</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p:nvPr/>
        </p:nvSpPr>
        <p:spPr bwMode="auto">
          <a:xfrm>
            <a:off x="-57151" y="714056"/>
            <a:ext cx="12249151" cy="4895851"/>
          </a:xfrm>
          <a:prstGeom prst="rect">
            <a:avLst/>
          </a:prstGeom>
          <a:solidFill>
            <a:srgbClr val="A5A5A5"/>
          </a:solidFill>
          <a:ln>
            <a:noFill/>
          </a:ln>
        </p:spPr>
        <p:txBody>
          <a:bodyPr lIns="0" tIns="0" rIns="0" bIns="0"/>
          <a:lstStyle/>
          <a:p>
            <a:endParaRPr lang="en-US" sz="2400">
              <a:cs typeface="+mn-ea"/>
              <a:sym typeface="+mn-lt"/>
            </a:endParaRPr>
          </a:p>
        </p:txBody>
      </p:sp>
      <p:sp>
        <p:nvSpPr>
          <p:cNvPr id="3" name="矩形 2"/>
          <p:cNvSpPr/>
          <p:nvPr/>
        </p:nvSpPr>
        <p:spPr>
          <a:xfrm rot="1979526">
            <a:off x="7235011" y="2403341"/>
            <a:ext cx="1930761" cy="1051483"/>
          </a:xfrm>
          <a:prstGeom prst="rect">
            <a:avLst/>
          </a:prstGeom>
          <a:gradFill>
            <a:gsLst>
              <a:gs pos="0">
                <a:schemeClr val="tx1">
                  <a:alpha val="34000"/>
                </a:schemeClr>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rot="1979526">
            <a:off x="10233881" y="4795326"/>
            <a:ext cx="829539" cy="345623"/>
          </a:xfrm>
          <a:prstGeom prst="rect">
            <a:avLst/>
          </a:prstGeom>
          <a:gradFill>
            <a:gsLst>
              <a:gs pos="0">
                <a:schemeClr val="tx1">
                  <a:alpha val="34000"/>
                </a:schemeClr>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0130424" y="4519909"/>
            <a:ext cx="345563" cy="345563"/>
          </a:xfrm>
          <a:prstGeom prst="ellipse">
            <a:avLst/>
          </a:prstGeom>
          <a:solidFill>
            <a:schemeClr val="bg1"/>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1979526">
            <a:off x="1082268" y="2452259"/>
            <a:ext cx="702989" cy="292897"/>
          </a:xfrm>
          <a:prstGeom prst="rect">
            <a:avLst/>
          </a:prstGeom>
          <a:gradFill>
            <a:gsLst>
              <a:gs pos="0">
                <a:schemeClr val="tx1">
                  <a:alpha val="34000"/>
                </a:schemeClr>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978988" y="2251684"/>
            <a:ext cx="292846" cy="292846"/>
          </a:xfrm>
          <a:prstGeom prst="ellipse">
            <a:avLst/>
          </a:prstGeom>
          <a:solidFill>
            <a:schemeClr val="bg1"/>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2753628" y="3734220"/>
            <a:ext cx="4801314" cy="1015663"/>
          </a:xfrm>
          <a:prstGeom prst="rect">
            <a:avLst/>
          </a:prstGeom>
          <a:noFill/>
        </p:spPr>
        <p:txBody>
          <a:bodyPr wrap="none" rtlCol="0">
            <a:spAutoFit/>
          </a:bodyPr>
          <a:lstStyle/>
          <a:p>
            <a:r>
              <a:rPr kumimoji="1" lang="zh-CN" altLang="en-US" sz="6000" dirty="0">
                <a:solidFill>
                  <a:schemeClr val="tx1"/>
                </a:solidFill>
                <a:effectLst>
                  <a:glow rad="25400">
                    <a:schemeClr val="bg1">
                      <a:alpha val="10000"/>
                    </a:schemeClr>
                  </a:glow>
                  <a:outerShdw blurRad="215900" dist="38100" dir="2700000" algn="tl">
                    <a:srgbClr val="000000">
                      <a:alpha val="21000"/>
                    </a:srgbClr>
                  </a:outerShdw>
                </a:effectLst>
                <a:latin typeface="字魂95号-手刻宋" panose="00000500000000000000" pitchFamily="2" charset="-122"/>
                <a:ea typeface="字魂95号-手刻宋" panose="00000500000000000000" pitchFamily="2" charset="-122"/>
                <a:cs typeface="+mn-ea"/>
                <a:sym typeface="+mn-lt"/>
              </a:rPr>
              <a:t>感谢聆听，敬请指正</a:t>
            </a:r>
          </a:p>
        </p:txBody>
      </p:sp>
      <p:sp>
        <p:nvSpPr>
          <p:cNvPr id="5" name="矩形 4"/>
          <p:cNvSpPr/>
          <p:nvPr/>
        </p:nvSpPr>
        <p:spPr>
          <a:xfrm rot="1979526">
            <a:off x="4582244" y="2072965"/>
            <a:ext cx="1930761" cy="1051483"/>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rot="1979526">
            <a:off x="9436620" y="1199925"/>
            <a:ext cx="829539" cy="411820"/>
          </a:xfrm>
          <a:prstGeom prst="rect">
            <a:avLst/>
          </a:prstGeom>
          <a:gradFill>
            <a:gsLst>
              <a:gs pos="0">
                <a:schemeClr val="tx1">
                  <a:alpha val="34000"/>
                </a:schemeClr>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a:off x="9275945" y="952237"/>
            <a:ext cx="444500" cy="444500"/>
          </a:xfrm>
          <a:prstGeom prst="ellipse">
            <a:avLst/>
          </a:prstGeom>
          <a:solidFill>
            <a:schemeClr val="accent4"/>
          </a:solidFill>
          <a:ln>
            <a:noFill/>
          </a:ln>
          <a:effectLst>
            <a:outerShdw blurRad="203200" dist="889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bg1">
                  <a:lumMod val="95000"/>
                </a:schemeClr>
              </a:solidFill>
              <a:cs typeface="+mn-ea"/>
              <a:sym typeface="+mn-lt"/>
            </a:endParaRPr>
          </a:p>
        </p:txBody>
      </p:sp>
      <p:sp>
        <p:nvSpPr>
          <p:cNvPr id="110" name="矩形 109"/>
          <p:cNvSpPr/>
          <p:nvPr/>
        </p:nvSpPr>
        <p:spPr>
          <a:xfrm rot="1979526">
            <a:off x="1270268" y="4668320"/>
            <a:ext cx="829539" cy="411820"/>
          </a:xfrm>
          <a:prstGeom prst="rect">
            <a:avLst/>
          </a:prstGeom>
          <a:gradFill>
            <a:gsLst>
              <a:gs pos="0">
                <a:schemeClr val="tx1">
                  <a:alpha val="34000"/>
                </a:schemeClr>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p:cNvSpPr/>
          <p:nvPr/>
        </p:nvSpPr>
        <p:spPr>
          <a:xfrm>
            <a:off x="1109593" y="4420632"/>
            <a:ext cx="444500" cy="444500"/>
          </a:xfrm>
          <a:prstGeom prst="ellipse">
            <a:avLst/>
          </a:prstGeom>
          <a:solidFill>
            <a:schemeClr val="accent4"/>
          </a:solidFill>
          <a:ln>
            <a:noFill/>
          </a:ln>
          <a:effectLst>
            <a:outerShdw blurRad="203200" dist="889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bg1">
                  <a:lumMod val="9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500"/>
                                        <p:tgtEl>
                                          <p:spTgt spid="109"/>
                                        </p:tgtEl>
                                      </p:cBhvr>
                                    </p:animEffect>
                                  </p:childTnLst>
                                </p:cTn>
                              </p:par>
                              <p:par>
                                <p:cTn id="8" presetID="23" presetClass="entr" presetSubtype="32" fill="hold" grpId="0" nodeType="withEffect">
                                  <p:stCondLst>
                                    <p:cond delay="0"/>
                                  </p:stCondLst>
                                  <p:iterate type="lt">
                                    <p:tmPct val="100000"/>
                                  </p:iterate>
                                  <p:childTnLst>
                                    <p:set>
                                      <p:cBhvr>
                                        <p:cTn id="9" dur="1" fill="hold">
                                          <p:stCondLst>
                                            <p:cond delay="0"/>
                                          </p:stCondLst>
                                        </p:cTn>
                                        <p:tgtEl>
                                          <p:spTgt spid="22530"/>
                                        </p:tgtEl>
                                        <p:attrNameLst>
                                          <p:attrName>style.visibility</p:attrName>
                                        </p:attrNameLst>
                                      </p:cBhvr>
                                      <p:to>
                                        <p:strVal val="visible"/>
                                      </p:to>
                                    </p:set>
                                    <p:anim calcmode="lin" valueType="num">
                                      <p:cBhvr>
                                        <p:cTn id="10" dur="75" fill="hold"/>
                                        <p:tgtEl>
                                          <p:spTgt spid="22530"/>
                                        </p:tgtEl>
                                        <p:attrNameLst>
                                          <p:attrName>ppt_w</p:attrName>
                                        </p:attrNameLst>
                                      </p:cBhvr>
                                      <p:tavLst>
                                        <p:tav tm="0">
                                          <p:val>
                                            <p:strVal val="4*#ppt_w"/>
                                          </p:val>
                                        </p:tav>
                                        <p:tav tm="100000">
                                          <p:val>
                                            <p:strVal val="#ppt_w"/>
                                          </p:val>
                                        </p:tav>
                                      </p:tavLst>
                                    </p:anim>
                                    <p:anim calcmode="lin" valueType="num">
                                      <p:cBhvr>
                                        <p:cTn id="11" dur="75" fill="hold"/>
                                        <p:tgtEl>
                                          <p:spTgt spid="225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nimBg="1"/>
      <p:bldP spid="10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01</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214" y="2979738"/>
            <a:ext cx="7570787" cy="1136650"/>
          </a:xfrm>
          <a:prstGeom prst="rect">
            <a:avLst/>
          </a:prstGeom>
          <a:noFill/>
        </p:spPr>
        <p:txBody>
          <a:bodyPr rIns="360000">
            <a:normAutofit/>
          </a:bodyPr>
          <a:lstStyle/>
          <a:p>
            <a:pPr algn="r">
              <a:defRPr/>
            </a:pPr>
            <a:r>
              <a:rPr lang="zh-CN" altLang="en-US" sz="4800" dirty="0">
                <a:solidFill>
                  <a:schemeClr val="accent1">
                    <a:lumMod val="75000"/>
                  </a:schemeClr>
                </a:solidFill>
                <a:sym typeface="+mn-lt"/>
              </a:rPr>
              <a:t>时代之“新”</a:t>
            </a:r>
            <a:endParaRPr lang="zh-CN" altLang="en-US" sz="4800" dirty="0">
              <a:solidFill>
                <a:schemeClr val="accent1">
                  <a:lumMod val="75000"/>
                </a:schemeClr>
              </a:solidFill>
            </a:endParaRP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TextBox 34"/>
          <p:cNvSpPr txBox="1"/>
          <p:nvPr/>
        </p:nvSpPr>
        <p:spPr>
          <a:xfrm>
            <a:off x="975995" y="1244600"/>
            <a:ext cx="3564255" cy="368935"/>
          </a:xfrm>
          <a:prstGeom prst="rect">
            <a:avLst/>
          </a:prstGeom>
          <a:noFill/>
        </p:spPr>
        <p:txBody>
          <a:bodyPr wrap="square" lIns="0" tIns="0" rIns="0" bIns="0" rtlCol="0">
            <a:spAutoFit/>
          </a:bodyPr>
          <a:lstStyle/>
          <a:p>
            <a:pPr marL="342900" indent="-342900" algn="ctr">
              <a:buFont typeface="Wingdings" panose="05000000000000000000" charset="0"/>
              <a:buChar char="Ø"/>
            </a:pPr>
            <a:r>
              <a:rPr lang="zh-CN" altLang="en-US" sz="2400" b="1" dirty="0">
                <a:solidFill>
                  <a:schemeClr val="accent6">
                    <a:lumMod val="50000"/>
                  </a:schemeClr>
                </a:solidFill>
                <a:latin typeface="微软雅黑" panose="020B0503020204020204" pitchFamily="34" charset="-122"/>
                <a:ea typeface="微软雅黑" panose="020B0503020204020204" pitchFamily="34" charset="-122"/>
              </a:rPr>
              <a:t>国际形势出现了新变化</a:t>
            </a:r>
          </a:p>
        </p:txBody>
      </p:sp>
      <p:sp>
        <p:nvSpPr>
          <p:cNvPr id="2" name="标题 1"/>
          <p:cNvSpPr>
            <a:spLocks noGrp="1"/>
          </p:cNvSpPr>
          <p:nvPr>
            <p:ph type="title" idx="4294967295"/>
          </p:nvPr>
        </p:nvSpPr>
        <p:spPr>
          <a:xfrm>
            <a:off x="1295400" y="-181610"/>
            <a:ext cx="9792335" cy="788670"/>
          </a:xfrm>
        </p:spPr>
        <p:txBody>
          <a:bodyPr>
            <a:noAutofit/>
          </a:bodyPr>
          <a:lstStyle/>
          <a:p>
            <a:r>
              <a:rPr kumimoji="1" lang="zh-CN" altLang="en-US" sz="3200" dirty="0">
                <a:solidFill>
                  <a:schemeClr val="accent4"/>
                </a:solidFill>
                <a:cs typeface="+mn-ea"/>
                <a:sym typeface="+mn-lt"/>
              </a:rPr>
              <a:t/>
            </a:r>
            <a:br>
              <a:rPr kumimoji="1" lang="zh-CN" altLang="en-US" sz="3200" dirty="0">
                <a:solidFill>
                  <a:schemeClr val="accent4"/>
                </a:solidFill>
                <a:cs typeface="+mn-ea"/>
                <a:sym typeface="+mn-lt"/>
              </a:rPr>
            </a:br>
            <a:r>
              <a:rPr kumimoji="1" lang="zh-CN" altLang="en-US" sz="3200" dirty="0">
                <a:solidFill>
                  <a:schemeClr val="accent4"/>
                </a:solidFill>
                <a:cs typeface="+mn-ea"/>
                <a:sym typeface="+mn-lt"/>
              </a:rPr>
              <a:t/>
            </a:r>
            <a:br>
              <a:rPr kumimoji="1" lang="zh-CN" altLang="en-US" sz="3200" dirty="0">
                <a:solidFill>
                  <a:schemeClr val="accent4"/>
                </a:solidFill>
                <a:cs typeface="+mn-ea"/>
                <a:sym typeface="+mn-lt"/>
              </a:rPr>
            </a:br>
            <a:r>
              <a:rPr lang="zh-CN" altLang="en-US" sz="3600" spc="300" dirty="0">
                <a:solidFill>
                  <a:schemeClr val="bg1"/>
                </a:solidFill>
                <a:latin typeface="Comic Sans MS" panose="030F0702030302020204" charset="0"/>
                <a:ea typeface="+mn-ea"/>
                <a:cs typeface="Comic Sans MS" panose="030F0702030302020204" charset="0"/>
                <a:sym typeface="+mn-lt"/>
              </a:rPr>
              <a:t>1. 时代之“新” </a:t>
            </a:r>
            <a:br>
              <a:rPr lang="zh-CN" altLang="en-US" sz="3600" spc="300" dirty="0">
                <a:solidFill>
                  <a:schemeClr val="bg1"/>
                </a:solidFill>
                <a:latin typeface="Comic Sans MS" panose="030F0702030302020204" charset="0"/>
                <a:ea typeface="+mn-ea"/>
                <a:cs typeface="Comic Sans MS" panose="030F0702030302020204" charset="0"/>
                <a:sym typeface="+mn-lt"/>
              </a:rPr>
            </a:br>
            <a:endParaRPr lang="zh-CN" altLang="en-US" sz="3600" spc="300" dirty="0">
              <a:solidFill>
                <a:schemeClr val="bg1"/>
              </a:solidFill>
              <a:latin typeface="Comic Sans MS" panose="030F0702030302020204" charset="0"/>
              <a:ea typeface="+mn-ea"/>
              <a:cs typeface="Comic Sans MS" panose="030F0702030302020204" charset="0"/>
            </a:endParaRPr>
          </a:p>
        </p:txBody>
      </p:sp>
      <p:sp>
        <p:nvSpPr>
          <p:cNvPr id="42" name="右箭头 55"/>
          <p:cNvSpPr/>
          <p:nvPr/>
        </p:nvSpPr>
        <p:spPr bwMode="auto">
          <a:xfrm>
            <a:off x="2005965" y="4953635"/>
            <a:ext cx="1666240" cy="1454785"/>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99CA89"/>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39" name="右箭头 55"/>
          <p:cNvSpPr/>
          <p:nvPr/>
        </p:nvSpPr>
        <p:spPr bwMode="auto">
          <a:xfrm>
            <a:off x="7825105" y="4956810"/>
            <a:ext cx="1606550" cy="1469390"/>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9525">
            <a:solidFill>
              <a:srgbClr val="6A84B7"/>
            </a:solidFill>
            <a:round/>
          </a:ln>
        </p:spPr>
        <p:txBody>
          <a:bodyPr anchor="ctr"/>
          <a:lstStyle/>
          <a:p>
            <a:endParaRPr lang="zh-CN" altLang="en-US" sz="2420">
              <a:solidFill>
                <a:schemeClr val="tx2">
                  <a:lumMod val="75000"/>
                </a:schemeClr>
              </a:solidFill>
            </a:endParaRPr>
          </a:p>
        </p:txBody>
      </p:sp>
      <p:sp>
        <p:nvSpPr>
          <p:cNvPr id="13" name="TextBox 22"/>
          <p:cNvSpPr txBox="1">
            <a:spLocks noChangeArrowheads="1"/>
          </p:cNvSpPr>
          <p:nvPr/>
        </p:nvSpPr>
        <p:spPr bwMode="auto">
          <a:xfrm>
            <a:off x="8435006" y="5461707"/>
            <a:ext cx="499110" cy="460375"/>
          </a:xfrm>
          <a:prstGeom prst="rect">
            <a:avLst/>
          </a:prstGeom>
          <a:noFill/>
          <a:ln w="9525">
            <a:noFill/>
            <a:miter lim="800000"/>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400">
                <a:solidFill>
                  <a:srgbClr val="FFFFFF"/>
                </a:solidFill>
                <a:latin typeface="Impact" panose="020B0806030902050204" pitchFamily="34" charset="0"/>
              </a:rPr>
              <a:t>02</a:t>
            </a:r>
            <a:endParaRPr lang="zh-CN" altLang="en-US" sz="2400">
              <a:solidFill>
                <a:srgbClr val="FFFFFF"/>
              </a:solidFill>
              <a:latin typeface="Impact" panose="020B0806030902050204" pitchFamily="34" charset="0"/>
            </a:endParaRPr>
          </a:p>
        </p:txBody>
      </p:sp>
      <p:sp>
        <p:nvSpPr>
          <p:cNvPr id="14" name="TextBox 22"/>
          <p:cNvSpPr txBox="1">
            <a:spLocks noChangeArrowheads="1"/>
          </p:cNvSpPr>
          <p:nvPr/>
        </p:nvSpPr>
        <p:spPr bwMode="auto">
          <a:xfrm>
            <a:off x="2606040" y="5450840"/>
            <a:ext cx="612140" cy="460375"/>
          </a:xfrm>
          <a:prstGeom prst="rect">
            <a:avLst/>
          </a:prstGeom>
          <a:noFill/>
          <a:ln w="9525">
            <a:noFill/>
            <a:miter lim="800000"/>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400">
                <a:solidFill>
                  <a:srgbClr val="FFFFFF"/>
                </a:solidFill>
                <a:latin typeface="Impact" panose="020B0806030902050204" pitchFamily="34" charset="0"/>
              </a:rPr>
              <a:t>01</a:t>
            </a:r>
            <a:endParaRPr lang="zh-CN" altLang="en-US" sz="2400">
              <a:solidFill>
                <a:srgbClr val="FFFFFF"/>
              </a:solidFill>
              <a:latin typeface="Impact" panose="020B0806030902050204" pitchFamily="34" charset="0"/>
            </a:endParaRPr>
          </a:p>
        </p:txBody>
      </p:sp>
      <p:sp>
        <p:nvSpPr>
          <p:cNvPr id="17" name="TextBox 34"/>
          <p:cNvSpPr txBox="1"/>
          <p:nvPr/>
        </p:nvSpPr>
        <p:spPr>
          <a:xfrm>
            <a:off x="6723380" y="1244600"/>
            <a:ext cx="3921760" cy="368935"/>
          </a:xfrm>
          <a:prstGeom prst="rect">
            <a:avLst/>
          </a:prstGeom>
          <a:noFill/>
        </p:spPr>
        <p:txBody>
          <a:bodyPr wrap="square" lIns="0" tIns="0" rIns="0" bIns="0" rtlCol="0">
            <a:spAutoFit/>
            <a:scene3d>
              <a:camera prst="orthographicFront"/>
              <a:lightRig rig="threePt" dir="t"/>
            </a:scene3d>
          </a:bodyPr>
          <a:lstStyle/>
          <a:p>
            <a:pPr marL="342900" indent="-342900">
              <a:buFont typeface="Wingdings" panose="05000000000000000000" charset="0"/>
              <a:buChar char="Ø"/>
            </a:pPr>
            <a:r>
              <a:rPr lang="zh-CN" altLang="en-US" sz="2400" b="1" dirty="0">
                <a:solidFill>
                  <a:schemeClr val="accent6">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社会主要矛盾发生新转变</a:t>
            </a:r>
          </a:p>
        </p:txBody>
      </p:sp>
      <p:sp>
        <p:nvSpPr>
          <p:cNvPr id="21" name="文本框 20"/>
          <p:cNvSpPr txBox="1"/>
          <p:nvPr/>
        </p:nvSpPr>
        <p:spPr>
          <a:xfrm>
            <a:off x="6592570" y="1928495"/>
            <a:ext cx="4619625" cy="2630170"/>
          </a:xfrm>
          <a:prstGeom prst="rect">
            <a:avLst/>
          </a:prstGeom>
          <a:solidFill>
            <a:schemeClr val="accent4"/>
          </a:solidFill>
          <a:ln w="9525">
            <a:noFill/>
          </a:ln>
        </p:spPr>
        <p:txBody>
          <a:bodyPr wrap="square">
            <a:spAutoFit/>
          </a:bodyPr>
          <a:lstStyle/>
          <a:p>
            <a:pPr algn="l">
              <a:lnSpc>
                <a:spcPts val="2200"/>
              </a:lnSpc>
              <a:buClrTx/>
              <a:buSzTx/>
              <a:buNone/>
            </a:pP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200"/>
              </a:lnSpc>
              <a:buClrTx/>
              <a:buSzTx/>
              <a:buNone/>
            </a:pPr>
            <a:r>
              <a:rPr lang="zh-CN" altLang="en-US"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我国社会的主要矛盾：人民日益增长的美好生活需要和不平衡不充分的发展之间的矛盾。民生需求也已由生存向发展、物质向精神、实物向服务、外部驱动向内在需求转变。人民对美好生活的需要也已由基本生存型为主向多层次多样化发展，对接受更高层次、更高质量教育的需求也更加期盼。</a:t>
            </a:r>
          </a:p>
          <a:p>
            <a:pPr algn="l">
              <a:lnSpc>
                <a:spcPts val="2200"/>
              </a:lnSpc>
              <a:buClrTx/>
              <a:buSzTx/>
              <a:buNone/>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文本框 22"/>
          <p:cNvSpPr txBox="1"/>
          <p:nvPr/>
        </p:nvSpPr>
        <p:spPr>
          <a:xfrm>
            <a:off x="615315" y="1878330"/>
            <a:ext cx="4593590" cy="2912745"/>
          </a:xfrm>
          <a:prstGeom prst="rect">
            <a:avLst/>
          </a:prstGeom>
          <a:solidFill>
            <a:schemeClr val="accent5"/>
          </a:solidFill>
          <a:ln w="9525">
            <a:noFill/>
          </a:ln>
        </p:spPr>
        <p:txBody>
          <a:bodyPr wrap="square">
            <a:spAutoFit/>
          </a:bodyPr>
          <a:lstStyle/>
          <a:p>
            <a:pPr algn="l">
              <a:lnSpc>
                <a:spcPts val="2200"/>
              </a:lnSpc>
              <a:buClrTx/>
              <a:buSzTx/>
              <a:buNone/>
            </a:pP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200"/>
              </a:lnSpc>
              <a:buClrTx/>
              <a:buSzTx/>
              <a:buNone/>
            </a:pPr>
            <a:r>
              <a:rPr lang="zh-CN" altLang="en-US" b="1" dirty="0">
                <a:solidFill>
                  <a:schemeClr val="tx1"/>
                </a:solidFill>
                <a:latin typeface="微软雅黑" panose="020B0503020204020204" pitchFamily="34" charset="-122"/>
                <a:ea typeface="微软雅黑" panose="020B0503020204020204" pitchFamily="34" charset="-122"/>
                <a:sym typeface="+mn-ea"/>
              </a:rPr>
              <a:t>现代信息技术的迅猛发展、第四次工业革命和产业变革的到来、经济全球化的出现、新冠肺炎疫情的爆发，使得各国之间的竞争博弈日益加剧，国际形势日趋复杂。这些新变化使人们充分认识到，人类命运共同体是现代人类文明的核心价值所在。推动人类文明融合、发展，是高等教育的核心价值所在，也是高等教育未来的发展方向。</a:t>
            </a:r>
          </a:p>
          <a:p>
            <a:pPr algn="l">
              <a:lnSpc>
                <a:spcPts val="2200"/>
              </a:lnSpc>
              <a:buClrTx/>
              <a:buSzTx/>
              <a:buNone/>
            </a:pP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9" grpId="0" bldLvl="0" animBg="1"/>
      <p:bldP spid="39" grpId="1" animBg="1"/>
      <p:bldP spid="17" grpId="0"/>
      <p:bldP spid="17" grpId="1"/>
      <p:bldP spid="21"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979526">
            <a:off x="2442845" y="2496820"/>
            <a:ext cx="2281555" cy="335026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396240" y="76200"/>
            <a:ext cx="9583420" cy="1032510"/>
          </a:xfrm>
          <a:prstGeom prst="rect">
            <a:avLst/>
          </a:prstGeom>
          <a:noFill/>
        </p:spPr>
        <p:txBody>
          <a:bodyPr wrap="square" rtlCol="0">
            <a:spAutoFit/>
          </a:bodyPr>
          <a:lstStyle/>
          <a:p>
            <a:pPr marL="899795" algn="l">
              <a:lnSpc>
                <a:spcPct val="90000"/>
              </a:lnSpc>
              <a:buClr>
                <a:schemeClr val="bg2"/>
              </a:buClr>
              <a:buSzPct val="70000"/>
              <a:buFont typeface="Wingdings" panose="05000000000000000000" pitchFamily="2" charset="2"/>
              <a:buNone/>
            </a:pPr>
            <a:r>
              <a:rPr lang="en-US" altLang="zh-CN" sz="3600" spc="300" dirty="0">
                <a:solidFill>
                  <a:schemeClr val="bg1"/>
                </a:solidFill>
                <a:latin typeface="Comic Sans MS" panose="030F0702030302020204" charset="0"/>
                <a:cs typeface="Comic Sans MS" panose="030F0702030302020204" charset="0"/>
                <a:sym typeface="+mn-lt"/>
              </a:rPr>
              <a:t>1. </a:t>
            </a:r>
            <a:r>
              <a:rPr lang="zh-CN" altLang="en-US" sz="3600" spc="300" dirty="0">
                <a:solidFill>
                  <a:schemeClr val="bg1"/>
                </a:solidFill>
                <a:latin typeface="Comic Sans MS" panose="030F0702030302020204" charset="0"/>
                <a:cs typeface="Comic Sans MS" panose="030F0702030302020204" charset="0"/>
                <a:sym typeface="+mn-lt"/>
              </a:rPr>
              <a:t>时代之“新”</a:t>
            </a:r>
          </a:p>
          <a:p>
            <a:pPr marL="899795" algn="l">
              <a:lnSpc>
                <a:spcPct val="90000"/>
              </a:lnSpc>
              <a:buClr>
                <a:schemeClr val="bg2"/>
              </a:buClr>
              <a:buSzPct val="70000"/>
              <a:buFont typeface="Wingdings" panose="05000000000000000000" pitchFamily="2" charset="2"/>
              <a:buNone/>
            </a:pPr>
            <a:endParaRPr kumimoji="1" lang="zh-CN" altLang="en-US" sz="3200" dirty="0">
              <a:solidFill>
                <a:schemeClr val="accent4"/>
              </a:solidFill>
              <a:cs typeface="+mn-ea"/>
              <a:sym typeface="+mn-ea"/>
            </a:endParaRPr>
          </a:p>
        </p:txBody>
      </p:sp>
      <p:pic>
        <p:nvPicPr>
          <p:cNvPr id="2" name="图片 1"/>
          <p:cNvPicPr>
            <a:picLocks noChangeAspect="1"/>
          </p:cNvPicPr>
          <p:nvPr>
            <p:custDataLst>
              <p:tags r:id="rId1"/>
            </p:custDataLst>
          </p:nvPr>
        </p:nvPicPr>
        <p:blipFill>
          <a:blip r:embed="rId4" cstate="print"/>
          <a:stretch>
            <a:fillRect/>
          </a:stretch>
        </p:blipFill>
        <p:spPr>
          <a:xfrm>
            <a:off x="6740525" y="1198880"/>
            <a:ext cx="4269105" cy="2345690"/>
          </a:xfrm>
          <a:prstGeom prst="rect">
            <a:avLst/>
          </a:prstGeom>
        </p:spPr>
      </p:pic>
      <p:sp>
        <p:nvSpPr>
          <p:cNvPr id="5" name="文本框 4"/>
          <p:cNvSpPr txBox="1"/>
          <p:nvPr/>
        </p:nvSpPr>
        <p:spPr>
          <a:xfrm>
            <a:off x="933450" y="2131695"/>
            <a:ext cx="4149725" cy="2912745"/>
          </a:xfrm>
          <a:prstGeom prst="rect">
            <a:avLst/>
          </a:prstGeom>
          <a:solidFill>
            <a:schemeClr val="accent5"/>
          </a:solidFill>
          <a:ln w="9525">
            <a:noFill/>
          </a:ln>
        </p:spPr>
        <p:txBody>
          <a:bodyPr wrap="square">
            <a:spAutoFit/>
          </a:bodyPr>
          <a:lstStyle/>
          <a:p>
            <a:pPr algn="l">
              <a:lnSpc>
                <a:spcPts val="2200"/>
              </a:lnSpc>
              <a:buClrTx/>
              <a:buSzTx/>
              <a:buNone/>
            </a:pP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200"/>
              </a:lnSpc>
              <a:buClrTx/>
              <a:buSzTx/>
              <a:buNone/>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高等教育对国家经济社会发展的作用已从基础支撑转变为支撑引领并重。在今年2月份的全国高教处长会上，吴岩司长指出我国的高等教育正深入推进四新建设，在办学规模、培养质量、服务能力方面已实现历史性跃升。我国的高等教育整体水平已跃居世界第八、亚洲第一，进入了世界高等教育第一方阵。</a:t>
            </a:r>
          </a:p>
          <a:p>
            <a:pPr algn="l">
              <a:lnSpc>
                <a:spcPts val="2200"/>
              </a:lnSpc>
              <a:buClrTx/>
              <a:buSzTx/>
              <a:buNone/>
            </a:pP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34"/>
          <p:cNvSpPr txBox="1"/>
          <p:nvPr/>
        </p:nvSpPr>
        <p:spPr>
          <a:xfrm>
            <a:off x="1010285" y="1276985"/>
            <a:ext cx="3785235" cy="368935"/>
          </a:xfrm>
          <a:prstGeom prst="rect">
            <a:avLst/>
          </a:prstGeom>
          <a:noFill/>
        </p:spPr>
        <p:txBody>
          <a:bodyPr wrap="square" lIns="0" tIns="0" rIns="0" bIns="0" rtlCol="0">
            <a:spAutoFit/>
            <a:scene3d>
              <a:camera prst="orthographicFront"/>
              <a:lightRig rig="threePt" dir="t"/>
            </a:scene3d>
          </a:bodyPr>
          <a:lstStyle/>
          <a:p>
            <a:pPr marL="342900" indent="-342900">
              <a:buFont typeface="Wingdings" panose="05000000000000000000" charset="0"/>
              <a:buChar char="Ø"/>
            </a:pPr>
            <a:r>
              <a:rPr lang="zh-CN" altLang="en-US" sz="2400" b="1" dirty="0">
                <a:solidFill>
                  <a:schemeClr val="accent6">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高等教育迈入了新阶段</a:t>
            </a:r>
          </a:p>
        </p:txBody>
      </p:sp>
      <p:pic>
        <p:nvPicPr>
          <p:cNvPr id="6" name="图片 5"/>
          <p:cNvPicPr>
            <a:picLocks noChangeAspect="1"/>
          </p:cNvPicPr>
          <p:nvPr/>
        </p:nvPicPr>
        <p:blipFill>
          <a:blip r:embed="rId5" cstate="print"/>
          <a:stretch>
            <a:fillRect/>
          </a:stretch>
        </p:blipFill>
        <p:spPr>
          <a:xfrm>
            <a:off x="6741160" y="3926840"/>
            <a:ext cx="4268470" cy="2359025"/>
          </a:xfrm>
          <a:prstGeom prst="rect">
            <a:avLst/>
          </a:prstGeom>
        </p:spPr>
      </p:pic>
      <p:sp>
        <p:nvSpPr>
          <p:cNvPr id="42" name="右箭头 55"/>
          <p:cNvSpPr/>
          <p:nvPr/>
        </p:nvSpPr>
        <p:spPr bwMode="auto">
          <a:xfrm>
            <a:off x="1959610" y="5123815"/>
            <a:ext cx="1562100" cy="1311275"/>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99CA89"/>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14" name="TextBox 22"/>
          <p:cNvSpPr txBox="1">
            <a:spLocks noChangeArrowheads="1"/>
          </p:cNvSpPr>
          <p:nvPr/>
        </p:nvSpPr>
        <p:spPr bwMode="auto">
          <a:xfrm>
            <a:off x="2528570" y="5549265"/>
            <a:ext cx="574675" cy="460375"/>
          </a:xfrm>
          <a:prstGeom prst="rect">
            <a:avLst/>
          </a:prstGeom>
          <a:noFill/>
          <a:ln w="9525">
            <a:noFill/>
            <a:miter lim="800000"/>
          </a:ln>
          <a:extLs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400">
                <a:solidFill>
                  <a:srgbClr val="FFFFFF"/>
                </a:solidFill>
                <a:latin typeface="Impact" panose="020B0806030902050204" pitchFamily="34" charset="0"/>
              </a:rPr>
              <a:t>03</a:t>
            </a:r>
            <a:endParaRPr lang="zh-CN" altLang="en-US" sz="2400">
              <a:solidFill>
                <a:srgbClr val="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0" grpId="0"/>
      <p:bldP spid="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02</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530" y="2980055"/>
            <a:ext cx="8366760" cy="1142365"/>
          </a:xfrm>
          <a:prstGeom prst="rect">
            <a:avLst/>
          </a:prstGeom>
          <a:noFill/>
        </p:spPr>
        <p:txBody>
          <a:bodyPr rIns="360000">
            <a:normAutofit fontScale="77500" lnSpcReduction="10000"/>
          </a:bodyPr>
          <a:lstStyle/>
          <a:p>
            <a:pPr algn="r">
              <a:defRPr/>
            </a:pPr>
            <a:r>
              <a:rPr lang="zh-CN" altLang="en-US" sz="4800" dirty="0">
                <a:solidFill>
                  <a:schemeClr val="accent1">
                    <a:lumMod val="75000"/>
                  </a:schemeClr>
                </a:solidFill>
                <a:sym typeface="+mn-ea"/>
              </a:rPr>
              <a:t>新时代对师范院校外语人才培养的新要求</a:t>
            </a:r>
            <a:endParaRPr kumimoji="1" lang="zh-CN" altLang="en-US" sz="4800" dirty="0">
              <a:solidFill>
                <a:schemeClr val="accent4"/>
              </a:solidFill>
              <a:cs typeface="+mn-ea"/>
              <a:sym typeface="+mn-ea"/>
            </a:endParaRPr>
          </a:p>
          <a:p>
            <a:pPr algn="r">
              <a:defRPr/>
            </a:pPr>
            <a:endParaRPr lang="zh-CN" altLang="en-US" sz="4800" dirty="0">
              <a:solidFill>
                <a:schemeClr val="accent1">
                  <a:lumMod val="75000"/>
                </a:schemeClr>
              </a:solidFill>
            </a:endParaRP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36210" y="4293870"/>
            <a:ext cx="3576955" cy="276860"/>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marL="0" algn="r">
              <a:buClrTx/>
              <a:buSzTx/>
              <a:defRPr/>
            </a:pPr>
            <a:r>
              <a:rPr lang="en-US" altLang="zh-CN" sz="1800" dirty="0">
                <a:solidFill>
                  <a:schemeClr val="bg1">
                    <a:lumMod val="65000"/>
                  </a:schemeClr>
                </a:solidFill>
                <a:latin typeface="Gungsuh" panose="02030600000101010101" pitchFamily="18" charset="-127"/>
                <a:ea typeface="+mn-ea"/>
              </a:rPr>
              <a:t> 捋清外语人才培养原则</a:t>
            </a:r>
          </a:p>
        </p:txBody>
      </p:sp>
      <p:sp>
        <p:nvSpPr>
          <p:cNvPr id="8" name="文本框 7"/>
          <p:cNvSpPr txBox="1"/>
          <p:nvPr/>
        </p:nvSpPr>
        <p:spPr>
          <a:xfrm>
            <a:off x="5236210" y="4641850"/>
            <a:ext cx="3576955" cy="276860"/>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marL="0" algn="r">
              <a:buClrTx/>
              <a:buSzTx/>
              <a:defRPr/>
            </a:pPr>
            <a:r>
              <a:rPr lang="en-US" altLang="zh-CN" sz="1800" dirty="0">
                <a:solidFill>
                  <a:schemeClr val="bg1">
                    <a:lumMod val="65000"/>
                  </a:schemeClr>
                </a:solidFill>
                <a:latin typeface="Gungsuh" panose="02030600000101010101" pitchFamily="18" charset="-127"/>
                <a:ea typeface="+mn-ea"/>
              </a:rPr>
              <a:t> 改革外语人才培养方法</a:t>
            </a:r>
          </a:p>
        </p:txBody>
      </p:sp>
      <p:sp>
        <p:nvSpPr>
          <p:cNvPr id="6" name="文本框 5"/>
          <p:cNvSpPr txBox="1"/>
          <p:nvPr/>
        </p:nvSpPr>
        <p:spPr>
          <a:xfrm>
            <a:off x="5236210" y="3945890"/>
            <a:ext cx="3576955" cy="276860"/>
          </a:xfrm>
          <a:prstGeom prst="rect">
            <a:avLst/>
          </a:prstGeom>
          <a:noFill/>
        </p:spPr>
        <p:txBody>
          <a:bodyPr wrap="square" lIns="0" tIns="0" rIns="0" bIns="0" rtlCol="0">
            <a:spAutoFit/>
          </a:bodyPr>
          <a:lstStyle>
            <a:defPPr>
              <a:defRPr lang="zh-CN"/>
            </a:defPPr>
            <a:lvl1pPr marL="285750" indent="-285750">
              <a:buFont typeface="Wingdings" panose="05000000000000000000" pitchFamily="2" charset="2"/>
              <a:buChar char="u"/>
              <a:defRPr sz="1600">
                <a:solidFill>
                  <a:schemeClr val="accent1"/>
                </a:solidFill>
                <a:latin typeface="+mj-ea"/>
                <a:ea typeface="+mj-ea"/>
              </a:defRPr>
            </a:lvl1pPr>
          </a:lstStyle>
          <a:p>
            <a:pPr marL="0" algn="r">
              <a:buClrTx/>
              <a:buSzTx/>
              <a:defRPr/>
            </a:pPr>
            <a:r>
              <a:rPr lang="en-US" altLang="zh-CN" sz="1800" dirty="0">
                <a:solidFill>
                  <a:schemeClr val="bg1">
                    <a:lumMod val="65000"/>
                  </a:schemeClr>
                </a:solidFill>
                <a:latin typeface="Gungsuh" panose="02030600000101010101" pitchFamily="18" charset="-127"/>
                <a:ea typeface="+mn-ea"/>
              </a:rPr>
              <a:t> </a:t>
            </a:r>
            <a:r>
              <a:rPr lang="en-US" altLang="zh-CN" sz="1800" dirty="0">
                <a:solidFill>
                  <a:schemeClr val="bg1">
                    <a:lumMod val="65000"/>
                  </a:schemeClr>
                </a:solidFill>
                <a:latin typeface="Gungsuh" panose="02030600000101010101" pitchFamily="18" charset="-127"/>
                <a:ea typeface="+mn-ea"/>
                <a:sym typeface="+mn-ea"/>
              </a:rPr>
              <a:t>完善外语人才培养目标</a:t>
            </a:r>
            <a:endParaRPr lang="en-US" altLang="zh-CN" sz="1800" dirty="0">
              <a:solidFill>
                <a:schemeClr val="bg1">
                  <a:lumMod val="65000"/>
                </a:schemeClr>
              </a:solidFill>
              <a:latin typeface="Gungsuh" panose="02030600000101010101" pitchFamily="18" charset="-127"/>
              <a:ea typeface="+mn-ea"/>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p:nvPr/>
        </p:nvSpPr>
        <p:spPr>
          <a:xfrm>
            <a:off x="1168400" y="125730"/>
            <a:ext cx="9250045" cy="507365"/>
          </a:xfrm>
          <a:prstGeom prst="rect">
            <a:avLst/>
          </a:prstGeom>
          <a:noFill/>
        </p:spPr>
        <p:txBody>
          <a:bodyPr wrap="square" lIns="0" tIns="0" rIns="0" rtlCol="0">
            <a:spAutoFit/>
          </a:bodyPr>
          <a:lstStyle/>
          <a:p>
            <a:pPr algn="l">
              <a:lnSpc>
                <a:spcPts val="3600"/>
              </a:lnSpc>
              <a:buClrTx/>
              <a:buSzTx/>
              <a:buFontTx/>
              <a:buNone/>
            </a:pPr>
            <a:r>
              <a:rPr lang="zh-CN" altLang="en-US" sz="3600" spc="300" dirty="0">
                <a:solidFill>
                  <a:schemeClr val="bg1"/>
                </a:solidFill>
                <a:latin typeface="Comic Sans MS" panose="030F0702030302020204" charset="0"/>
                <a:cs typeface="Comic Sans MS" panose="030F0702030302020204" charset="0"/>
                <a:sym typeface="+mn-ea"/>
              </a:rPr>
              <a:t>2. </a:t>
            </a:r>
            <a:r>
              <a:rPr lang="zh-CN" altLang="en-US" sz="3200" spc="300" dirty="0">
                <a:solidFill>
                  <a:schemeClr val="bg1"/>
                </a:solidFill>
                <a:latin typeface="Comic Sans MS" panose="030F0702030302020204" charset="0"/>
                <a:cs typeface="Comic Sans MS" panose="030F0702030302020204" charset="0"/>
                <a:sym typeface="+mn-ea"/>
              </a:rPr>
              <a:t>新时代对师范院校外语人才培养的新要求</a:t>
            </a:r>
          </a:p>
        </p:txBody>
      </p:sp>
      <p:sp>
        <p:nvSpPr>
          <p:cNvPr id="4" name="文字框 12"/>
          <p:cNvSpPr/>
          <p:nvPr/>
        </p:nvSpPr>
        <p:spPr>
          <a:xfrm>
            <a:off x="4541520" y="1454150"/>
            <a:ext cx="7009765" cy="4661535"/>
          </a:xfrm>
          <a:prstGeom prst="rect">
            <a:avLst/>
          </a:prstGeom>
        </p:spPr>
        <p:txBody>
          <a:bodyPr wrap="square">
            <a:spAutoFit/>
          </a:bodyPr>
          <a:lstStyle/>
          <a:p>
            <a:pPr algn="just">
              <a:lnSpc>
                <a:spcPct val="150000"/>
              </a:lnSpc>
            </a:pPr>
            <a:r>
              <a:rPr sz="22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新时代高等外语教育的根本任务是立德树人，培育时代新人，时代使命是提升国家形象。这就要求师范院校在培养外语人才时，不仅要培养学生的道德信念、爱生教育情怀、专业基本功、综合人文素养、教育理念、教学技艺、问题意识和创新精神，还要培养学生会讲中国故事、讲懂中国故事、讲好中国故事的能力，使其自觉担负起提升国家文化软实力、塑造国家硬形象的历史使命，成为中华文化的传承者、中国声音的传播者、中国理论的创新者、中国未来的开创者</a:t>
            </a:r>
            <a:r>
              <a:rPr lang="zh-CN" sz="22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a:t>
            </a:r>
            <a:r>
              <a:rPr sz="22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（吴岩，2020）</a:t>
            </a:r>
          </a:p>
        </p:txBody>
      </p:sp>
      <p:sp>
        <p:nvSpPr>
          <p:cNvPr id="22" name="椭圆 21"/>
          <p:cNvSpPr/>
          <p:nvPr/>
        </p:nvSpPr>
        <p:spPr>
          <a:xfrm>
            <a:off x="631190" y="1680845"/>
            <a:ext cx="3488690" cy="3496310"/>
          </a:xfrm>
          <a:prstGeom prst="ellipse">
            <a:avLst/>
          </a:prstGeom>
          <a:solidFill>
            <a:schemeClr val="accent6">
              <a:lumMod val="50000"/>
            </a:schemeClr>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sym typeface="+mn-ea"/>
              </a:rPr>
              <a:t>完善外语人才培养目标</a:t>
            </a:r>
            <a:endParaRPr lang="zh-CN" altLang="en-US" sz="2800" b="1" dirty="0">
              <a:solidFill>
                <a:schemeClr val="bg1"/>
              </a:solidFill>
              <a:latin typeface="宋体" panose="02010600030101010101" pitchFamily="2" charset="-122"/>
              <a:ea typeface="宋体" panose="02010600030101010101" pitchFamily="2" charset="-122"/>
              <a:cs typeface="+mn-ea"/>
              <a:sym typeface="+mn-ea"/>
            </a:endParaRPr>
          </a:p>
        </p:txBody>
      </p:sp>
      <p:sp>
        <p:nvSpPr>
          <p:cNvPr id="2" name="文字框 12"/>
          <p:cNvSpPr/>
          <p:nvPr/>
        </p:nvSpPr>
        <p:spPr>
          <a:xfrm>
            <a:off x="4365625" y="1414780"/>
            <a:ext cx="7362190" cy="4739640"/>
          </a:xfrm>
          <a:prstGeom prst="roundRect">
            <a:avLst>
              <a:gd name="adj" fmla="val 9083"/>
            </a:avLst>
          </a:prstGeom>
          <a:noFill/>
          <a:ln>
            <a:solidFill>
              <a:srgbClr val="303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979526">
            <a:off x="2436495" y="2496820"/>
            <a:ext cx="2281555" cy="335026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字框 12"/>
          <p:cNvSpPr/>
          <p:nvPr/>
        </p:nvSpPr>
        <p:spPr>
          <a:xfrm>
            <a:off x="4372610" y="1680845"/>
            <a:ext cx="7362190" cy="4739640"/>
          </a:xfrm>
          <a:prstGeom prst="roundRect">
            <a:avLst>
              <a:gd name="adj" fmla="val 9083"/>
            </a:avLst>
          </a:prstGeom>
          <a:noFill/>
          <a:ln>
            <a:solidFill>
              <a:srgbClr val="303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字框 12"/>
          <p:cNvSpPr/>
          <p:nvPr/>
        </p:nvSpPr>
        <p:spPr>
          <a:xfrm>
            <a:off x="4548505" y="2270125"/>
            <a:ext cx="7009765" cy="3928110"/>
          </a:xfrm>
          <a:prstGeom prst="rect">
            <a:avLst/>
          </a:prstGeom>
        </p:spPr>
        <p:txBody>
          <a:bodyPr wrap="square">
            <a:spAutoFit/>
          </a:bodyPr>
          <a:lstStyle/>
          <a:p>
            <a:pPr marL="342900" indent="-342900" algn="l">
              <a:lnSpc>
                <a:spcPct val="130000"/>
              </a:lnSpc>
              <a:buFont typeface="Arial" panose="020B0604020202020204" pitchFamily="34" charset="0"/>
              <a:buChar char="•"/>
            </a:pPr>
            <a:r>
              <a:rPr sz="24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以培元育才为重心，服从和服务于经济社会发展大逻辑，坚持需求导向、目标导向、特色导向，以学生为中心，以产出为导向，以培养服从和服务于经济社会发展需求的复合型人才为己任。</a:t>
            </a:r>
          </a:p>
          <a:p>
            <a:pPr marL="342900" indent="-342900" algn="l">
              <a:lnSpc>
                <a:spcPct val="130000"/>
              </a:lnSpc>
              <a:buFont typeface="Arial" panose="020B0604020202020204" pitchFamily="34" charset="0"/>
              <a:buChar char="•"/>
            </a:pPr>
            <a:r>
              <a:rPr sz="24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把握教育价值导向，注重知识性和价值性的统一，坚持立德树人，坚持以马克思主义为指导，立足中国国情、扎根中国大地，用习近平新时代中国特色社会主义思想铸魂育人。</a:t>
            </a:r>
          </a:p>
        </p:txBody>
      </p:sp>
      <p:sp>
        <p:nvSpPr>
          <p:cNvPr id="22" name="椭圆 21"/>
          <p:cNvSpPr/>
          <p:nvPr/>
        </p:nvSpPr>
        <p:spPr>
          <a:xfrm>
            <a:off x="662305" y="1680845"/>
            <a:ext cx="3488690" cy="3496310"/>
          </a:xfrm>
          <a:prstGeom prst="ellipse">
            <a:avLst/>
          </a:prstGeom>
          <a:solidFill>
            <a:schemeClr val="accent6">
              <a:lumMod val="50000"/>
            </a:schemeClr>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4"/>
                </a:solidFill>
                <a:sym typeface="+mn-ea"/>
              </a:rPr>
              <a:t> </a:t>
            </a:r>
            <a:r>
              <a:rPr lang="zh-CN" altLang="en-US" sz="2800" b="1" dirty="0">
                <a:solidFill>
                  <a:schemeClr val="bg1"/>
                </a:solidFill>
                <a:sym typeface="+mn-ea"/>
              </a:rPr>
              <a:t>捋清外语人才培养原则</a:t>
            </a:r>
            <a:endParaRPr lang="zh-CN" altLang="en-US" sz="2800" b="1" dirty="0">
              <a:solidFill>
                <a:schemeClr val="bg1"/>
              </a:solidFill>
              <a:latin typeface="宋体" panose="02010600030101010101" pitchFamily="2" charset="-122"/>
              <a:ea typeface="宋体" panose="02010600030101010101" pitchFamily="2" charset="-122"/>
              <a:cs typeface="+mn-ea"/>
              <a:sym typeface="+mn-ea"/>
            </a:endParaRPr>
          </a:p>
        </p:txBody>
      </p:sp>
      <p:sp>
        <p:nvSpPr>
          <p:cNvPr id="7" name="TextBox 1"/>
          <p:cNvSpPr txBox="1"/>
          <p:nvPr/>
        </p:nvSpPr>
        <p:spPr>
          <a:xfrm>
            <a:off x="1168400" y="125730"/>
            <a:ext cx="9250045" cy="507365"/>
          </a:xfrm>
          <a:prstGeom prst="rect">
            <a:avLst/>
          </a:prstGeom>
          <a:noFill/>
        </p:spPr>
        <p:txBody>
          <a:bodyPr wrap="square" lIns="0" tIns="0" rIns="0" rtlCol="0">
            <a:spAutoFit/>
          </a:bodyPr>
          <a:lstStyle/>
          <a:p>
            <a:pPr algn="l">
              <a:lnSpc>
                <a:spcPts val="3600"/>
              </a:lnSpc>
              <a:buClrTx/>
              <a:buSzTx/>
              <a:buFontTx/>
              <a:buNone/>
            </a:pPr>
            <a:r>
              <a:rPr lang="zh-CN" altLang="en-US" sz="3600" spc="300" dirty="0">
                <a:solidFill>
                  <a:schemeClr val="bg1"/>
                </a:solidFill>
                <a:latin typeface="Comic Sans MS" panose="030F0702030302020204" charset="0"/>
                <a:cs typeface="Comic Sans MS" panose="030F0702030302020204" charset="0"/>
                <a:sym typeface="+mn-ea"/>
              </a:rPr>
              <a:t>2. </a:t>
            </a:r>
            <a:r>
              <a:rPr lang="zh-CN" altLang="en-US" sz="3200" spc="300" dirty="0">
                <a:solidFill>
                  <a:schemeClr val="bg1"/>
                </a:solidFill>
                <a:latin typeface="Comic Sans MS" panose="030F0702030302020204" charset="0"/>
                <a:cs typeface="Comic Sans MS" panose="030F0702030302020204" charset="0"/>
                <a:sym typeface="+mn-ea"/>
              </a:rPr>
              <a:t>新时代对师范院校外语人才培养的新要求</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979526">
            <a:off x="2436495" y="2496820"/>
            <a:ext cx="2281555" cy="3350260"/>
          </a:xfrm>
          <a:prstGeom prst="rect">
            <a:avLst/>
          </a:prstGeom>
          <a:gradFill>
            <a:gsLst>
              <a:gs pos="0">
                <a:schemeClr val="tx1">
                  <a:alpha val="34000"/>
                </a:schemeClr>
              </a:gs>
              <a:gs pos="100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字框 12"/>
          <p:cNvSpPr/>
          <p:nvPr/>
        </p:nvSpPr>
        <p:spPr>
          <a:xfrm>
            <a:off x="4372610" y="1632585"/>
            <a:ext cx="7362190" cy="4748530"/>
          </a:xfrm>
          <a:prstGeom prst="roundRect">
            <a:avLst>
              <a:gd name="adj" fmla="val 9083"/>
            </a:avLst>
          </a:prstGeom>
          <a:noFill/>
          <a:ln>
            <a:solidFill>
              <a:srgbClr val="303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字框 12"/>
          <p:cNvSpPr/>
          <p:nvPr/>
        </p:nvSpPr>
        <p:spPr>
          <a:xfrm>
            <a:off x="4548505" y="1909445"/>
            <a:ext cx="7009765" cy="4407535"/>
          </a:xfrm>
          <a:prstGeom prst="rect">
            <a:avLst/>
          </a:prstGeom>
        </p:spPr>
        <p:txBody>
          <a:bodyPr wrap="square">
            <a:spAutoFit/>
          </a:bodyPr>
          <a:lstStyle/>
          <a:p>
            <a:pPr indent="0" algn="l">
              <a:lnSpc>
                <a:spcPct val="130000"/>
              </a:lnSpc>
              <a:buFont typeface="Arial" panose="020B0604020202020204" pitchFamily="34" charset="0"/>
              <a:buNone/>
            </a:pPr>
            <a:r>
              <a:rPr sz="24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既要遵循传承传统，遵循外语语言教育和人才培养的基本规律，又要推进融合创新：即加强外语专业与现代信息技术、其他学科、相近专业集群的融合，推进数字教育；开设跨学科跨专业新兴交叉课程、实践教学课程，培养学生的跨领域知识融通能力和实践能力；将中国特色社会主义建设的最新理论成果和实践经验引入课堂、写入教材；加强师范院校与基础教育界以及其他行业、国内与国外的“双协同”，完善全链条育人机制。</a:t>
            </a:r>
          </a:p>
        </p:txBody>
      </p:sp>
      <p:sp>
        <p:nvSpPr>
          <p:cNvPr id="22" name="椭圆 21"/>
          <p:cNvSpPr/>
          <p:nvPr/>
        </p:nvSpPr>
        <p:spPr>
          <a:xfrm>
            <a:off x="676275" y="1680845"/>
            <a:ext cx="3488690" cy="3496310"/>
          </a:xfrm>
          <a:prstGeom prst="ellipse">
            <a:avLst/>
          </a:prstGeom>
          <a:solidFill>
            <a:schemeClr val="accent6">
              <a:lumMod val="50000"/>
            </a:schemeClr>
          </a:solidFill>
          <a:ln>
            <a:noFill/>
          </a:ln>
          <a:effectLst>
            <a:outerShdw blurRad="177800" dist="152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sym typeface="+mn-ea"/>
              </a:rPr>
              <a:t>改革外语人才培养方法</a:t>
            </a:r>
          </a:p>
        </p:txBody>
      </p:sp>
      <p:sp>
        <p:nvSpPr>
          <p:cNvPr id="2" name="TextBox 1"/>
          <p:cNvSpPr txBox="1"/>
          <p:nvPr/>
        </p:nvSpPr>
        <p:spPr>
          <a:xfrm>
            <a:off x="1168400" y="125730"/>
            <a:ext cx="9250045" cy="507365"/>
          </a:xfrm>
          <a:prstGeom prst="rect">
            <a:avLst/>
          </a:prstGeom>
          <a:noFill/>
        </p:spPr>
        <p:txBody>
          <a:bodyPr wrap="square" lIns="0" tIns="0" rIns="0" rtlCol="0">
            <a:spAutoFit/>
          </a:bodyPr>
          <a:lstStyle/>
          <a:p>
            <a:pPr algn="l">
              <a:lnSpc>
                <a:spcPts val="3600"/>
              </a:lnSpc>
              <a:buClrTx/>
              <a:buSzTx/>
              <a:buFontTx/>
              <a:buNone/>
            </a:pPr>
            <a:r>
              <a:rPr lang="zh-CN" altLang="en-US" sz="3600" spc="300" dirty="0">
                <a:solidFill>
                  <a:schemeClr val="bg1"/>
                </a:solidFill>
                <a:latin typeface="Comic Sans MS" panose="030F0702030302020204" charset="0"/>
                <a:cs typeface="Comic Sans MS" panose="030F0702030302020204" charset="0"/>
                <a:sym typeface="+mn-ea"/>
              </a:rPr>
              <a:t>2. </a:t>
            </a:r>
            <a:r>
              <a:rPr lang="zh-CN" altLang="en-US" sz="3200" spc="300" dirty="0">
                <a:solidFill>
                  <a:schemeClr val="bg1"/>
                </a:solidFill>
                <a:latin typeface="Comic Sans MS" panose="030F0702030302020204" charset="0"/>
                <a:cs typeface="Comic Sans MS" panose="030F0702030302020204" charset="0"/>
                <a:sym typeface="+mn-ea"/>
              </a:rPr>
              <a:t>新时代对师范院校外语人才培养的新要求</a:t>
            </a:r>
          </a:p>
        </p:txBody>
      </p:sp>
    </p:spTree>
  </p:cSld>
  <p:clrMapOvr>
    <a:masterClrMapping/>
  </p:clrMapOvr>
  <mc:AlternateContent xmlns:mc="http://schemas.openxmlformats.org/markup-compatibility/2006">
    <mc:Choice xmlns:p14="http://schemas.microsoft.com/office/powerpoint/2010/main" xmlns=""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262,"/>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18.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21.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22.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23.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2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2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2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AUTOCOLOR" val="TRUE"/>
  <p:tag name="MH_TYPE" val="CONTENTS"/>
  <p:tag name="ID" val="547146"/>
</p:tagLst>
</file>

<file path=ppt/tags/tag4.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1"/>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1"/>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2"/>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2"/>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3"/>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3"/>
  <p:tag name="PA" val="v3.2.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TotalTime>
  <Words>1189</Words>
  <Application>WPS 演示</Application>
  <PresentationFormat>自定义</PresentationFormat>
  <Paragraphs>145</Paragraphs>
  <Slides>23</Slides>
  <Notes>23</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Office 主题​​</vt:lpstr>
      <vt:lpstr>1_Office 主题​​</vt:lpstr>
      <vt:lpstr>幻灯片 1</vt:lpstr>
      <vt:lpstr>幻灯片 2</vt:lpstr>
      <vt:lpstr>幻灯片 3</vt:lpstr>
      <vt:lpstr>  1. 时代之“新”  </vt:lpstr>
      <vt:lpstr>幻灯片 5</vt:lpstr>
      <vt:lpstr>幻灯片 6</vt:lpstr>
      <vt:lpstr>幻灯片 7</vt:lpstr>
      <vt:lpstr>幻灯片 8</vt:lpstr>
      <vt:lpstr>幻灯片 9</vt:lpstr>
      <vt:lpstr>幻灯片 10</vt:lpstr>
      <vt:lpstr>幻灯片 11</vt:lpstr>
      <vt:lpstr>幻灯片 12</vt:lpstr>
      <vt:lpstr> “一精三会、实创合一”复合型外语人才培养模式</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lenovo</cp:lastModifiedBy>
  <cp:revision>68</cp:revision>
  <dcterms:created xsi:type="dcterms:W3CDTF">2017-10-15T06:57:00Z</dcterms:created>
  <dcterms:modified xsi:type="dcterms:W3CDTF">2022-03-08T13:01:46Z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FEB16BF980994215804EF2ADB59140C8</vt:lpwstr>
  </property>
  <property fmtid="{D5CDD505-2E9C-101B-9397-08002B2CF9AE}" pid="3" name="KSOProductBuildVer">
    <vt:lpwstr>2052-11.1.0.11365</vt:lpwstr>
  </property>
</Properties>
</file>