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69" r:id="rId2"/>
    <p:sldId id="333" r:id="rId3"/>
    <p:sldId id="297" r:id="rId4"/>
    <p:sldId id="299" r:id="rId5"/>
    <p:sldId id="334" r:id="rId6"/>
    <p:sldId id="335" r:id="rId7"/>
    <p:sldId id="366" r:id="rId8"/>
    <p:sldId id="389" r:id="rId9"/>
    <p:sldId id="371" r:id="rId10"/>
    <p:sldId id="267" r:id="rId11"/>
    <p:sldId id="372" r:id="rId12"/>
    <p:sldId id="390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41" r:id="rId24"/>
    <p:sldId id="383" r:id="rId25"/>
    <p:sldId id="384" r:id="rId26"/>
    <p:sldId id="355" r:id="rId27"/>
    <p:sldId id="385" r:id="rId28"/>
    <p:sldId id="387" r:id="rId29"/>
  </p:sldIdLst>
  <p:sldSz cx="12195175" cy="6858000"/>
  <p:notesSz cx="6858000" cy="9144000"/>
  <p:embeddedFontLst>
    <p:embeddedFont>
      <p:font typeface="微软雅黑" pitchFamily="34" charset="-122"/>
      <p:regular r:id="rId31"/>
      <p:bold r:id="rId32"/>
    </p:embeddedFont>
    <p:embeddedFont>
      <p:font typeface="ＭＳ Ｐゴシック" pitchFamily="34" charset="-128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96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6A6A6"/>
    <a:srgbClr val="414455"/>
    <a:srgbClr val="4C4F64"/>
    <a:srgbClr val="5B5E77"/>
    <a:srgbClr val="006600"/>
    <a:srgbClr val="C00000"/>
    <a:srgbClr val="E20000"/>
    <a:srgbClr val="14B28B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68" autoAdjust="0"/>
    <p:restoredTop sz="94660"/>
  </p:normalViewPr>
  <p:slideViewPr>
    <p:cSldViewPr showGuides="1">
      <p:cViewPr varScale="1">
        <p:scale>
          <a:sx n="103" d="100"/>
          <a:sy n="103" d="100"/>
        </p:scale>
        <p:origin x="-78" y="-84"/>
      </p:cViewPr>
      <p:guideLst>
        <p:guide orient="horz" pos="2296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FEB9A-23AB-4D00-A72E-AD507B0F1653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CF1A-E888-4A07-B96A-456D0CF69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8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18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81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264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921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57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8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8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6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79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8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38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98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99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07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8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51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1069-3899-470A-8AB1-734237277644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C7957-89EC-4DC7-A1B9-6F0B3159CB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2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yctu.edu.c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6" Type="http://schemas.openxmlformats.org/officeDocument/2006/relationships/image" Target="../media/image22.svg"/><Relationship Id="rId10" Type="http://schemas.openxmlformats.org/officeDocument/2006/relationships/image" Target="../media/image26.svg"/><Relationship Id="rId9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24.svg"/><Relationship Id="rId5" Type="http://schemas.openxmlformats.org/officeDocument/2006/relationships/image" Target="../media/image31.jpeg"/><Relationship Id="rId10" Type="http://schemas.openxmlformats.org/officeDocument/2006/relationships/image" Target="../media/image20.png"/><Relationship Id="rId4" Type="http://schemas.openxmlformats.org/officeDocument/2006/relationships/image" Target="../media/image30.jpe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6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jpeg"/><Relationship Id="rId7" Type="http://schemas.openxmlformats.org/officeDocument/2006/relationships/image" Target="../media/image38.jpeg"/><Relationship Id="rId12" Type="http://schemas.openxmlformats.org/officeDocument/2006/relationships/image" Target="../media/image4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1.jpeg"/><Relationship Id="rId10" Type="http://schemas.openxmlformats.org/officeDocument/2006/relationships/image" Target="../media/image40.png"/><Relationship Id="rId9" Type="http://schemas.microsoft.com/office/2007/relationships/hdphoto" Target="../media/hdphoto6.wdp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sv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2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/>
          <p:cNvSpPr/>
          <p:nvPr/>
        </p:nvSpPr>
        <p:spPr>
          <a:xfrm>
            <a:off x="-1" y="1772816"/>
            <a:ext cx="12195175" cy="2635831"/>
          </a:xfrm>
          <a:prstGeom prst="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3" name="Picture 10" descr="http://yctu.edu.cn/theme/default/img/logo.png">
            <a:hlinkClick r:id="rId3"/>
            <a:extLst>
              <a:ext uri="{FF2B5EF4-FFF2-40B4-BE49-F238E27FC236}">
                <a16:creationId xmlns="" xmlns:a16="http://schemas.microsoft.com/office/drawing/2014/main" id="{C9621063-1D19-4F5F-807C-15D547D0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930" y="404664"/>
            <a:ext cx="3379776" cy="792088"/>
          </a:xfrm>
          <a:prstGeom prst="rect">
            <a:avLst/>
          </a:prstGeom>
          <a:noFill/>
        </p:spPr>
      </p:pic>
      <p:sp>
        <p:nvSpPr>
          <p:cNvPr id="54" name="Text Placeholder 5"/>
          <p:cNvSpPr txBox="1">
            <a:spLocks/>
          </p:cNvSpPr>
          <p:nvPr/>
        </p:nvSpPr>
        <p:spPr>
          <a:xfrm>
            <a:off x="0" y="4509120"/>
            <a:ext cx="12195174" cy="499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发言人：毕凤珊</a:t>
            </a:r>
            <a:endParaRPr lang="en-GB" sz="2800" b="1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6" name="Text Placeholder 5">
            <a:extLst>
              <a:ext uri="{FF2B5EF4-FFF2-40B4-BE49-F238E27FC236}">
                <a16:creationId xmlns="" xmlns:a16="http://schemas.microsoft.com/office/drawing/2014/main" id="{D2DDE94D-7385-49A0-B91B-9F058FE659F0}"/>
              </a:ext>
            </a:extLst>
          </p:cNvPr>
          <p:cNvSpPr txBox="1">
            <a:spLocks/>
          </p:cNvSpPr>
          <p:nvPr/>
        </p:nvSpPr>
        <p:spPr>
          <a:xfrm>
            <a:off x="-2" y="5060102"/>
            <a:ext cx="12195175" cy="4993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2022</a:t>
            </a:r>
            <a:r>
              <a:rPr lang="zh-CN" altLang="en-US" sz="24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4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4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4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sz="2400" b="1" dirty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endParaRPr lang="en-GB" sz="2400" b="1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7" name="文本框 7">
            <a:extLst>
              <a:ext uri="{FF2B5EF4-FFF2-40B4-BE49-F238E27FC236}">
                <a16:creationId xmlns="" xmlns:a16="http://schemas.microsoft.com/office/drawing/2014/main" id="{CA74DB2F-73E6-4999-9188-F2A50F2BDE5C}"/>
              </a:ext>
            </a:extLst>
          </p:cNvPr>
          <p:cNvSpPr txBox="1"/>
          <p:nvPr/>
        </p:nvSpPr>
        <p:spPr>
          <a:xfrm>
            <a:off x="3715478" y="3387306"/>
            <a:ext cx="8451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3600" dirty="0" smtClean="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——</a:t>
            </a:r>
            <a:r>
              <a:rPr lang="en-US" altLang="zh-CN" sz="3600" dirty="0" smtClean="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3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盐城师范学院的实践思考</a:t>
            </a:r>
            <a:endParaRPr lang="zh-CN" altLang="en-US" sz="3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1214"/>
            <a:ext cx="12199938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95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2" name="Freeform 5"/>
          <p:cNvSpPr>
            <a:spLocks/>
          </p:cNvSpPr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id-ID" sz="6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3255899" y="3091185"/>
            <a:ext cx="897472" cy="769863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46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6693494" y="2974926"/>
            <a:ext cx="29466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zh-CN" altLang="en-US" sz="44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 践 探 索</a:t>
            </a:r>
            <a:endParaRPr lang="zh-CN" altLang="en-US" sz="4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6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3217267" y="1131888"/>
            <a:ext cx="5829171" cy="5847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/>
            <a:r>
              <a:rPr lang="zh-CN" altLang="en-US" sz="3200" dirty="0"/>
              <a:t>盐城师范学院英语专业介绍</a:t>
            </a:r>
            <a:endParaRPr lang="zh-CN" sz="3200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="" xmlns:a16="http://schemas.microsoft.com/office/drawing/2014/main" id="{119EACB4-155D-4C3C-BB69-4911756C5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153966"/>
              </p:ext>
            </p:extLst>
          </p:nvPr>
        </p:nvGraphicFramePr>
        <p:xfrm>
          <a:off x="1395584" y="1916832"/>
          <a:ext cx="9577064" cy="360040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622134">
                  <a:extLst>
                    <a:ext uri="{9D8B030D-6E8A-4147-A177-3AD203B41FA5}">
                      <a16:colId xmlns="" xmlns:a16="http://schemas.microsoft.com/office/drawing/2014/main" val="243142093"/>
                    </a:ext>
                  </a:extLst>
                </a:gridCol>
                <a:gridCol w="7954930">
                  <a:extLst>
                    <a:ext uri="{9D8B030D-6E8A-4147-A177-3AD203B41FA5}">
                      <a16:colId xmlns="" xmlns:a16="http://schemas.microsoft.com/office/drawing/2014/main" val="4543802"/>
                    </a:ext>
                  </a:extLst>
                </a:gridCol>
              </a:tblGrid>
              <a:tr h="5068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 份</a:t>
                      </a:r>
                      <a:endParaRPr lang="zh-CN" alt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solidFill>
                      <a:srgbClr val="5B5E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专 业 建 设 情 况</a:t>
                      </a:r>
                      <a:endParaRPr lang="zh-CN" alt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solidFill>
                      <a:srgbClr val="5B5E7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8854782"/>
                  </a:ext>
                </a:extLst>
              </a:tr>
              <a:tr h="6296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2021</a:t>
                      </a:r>
                      <a:r>
                        <a:rPr lang="zh-CN" altLang="en-US" sz="2000" b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endParaRPr lang="zh-CN" alt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“中国顶尖应用型专业（六星级）”</a:t>
                      </a:r>
                      <a:endParaRPr lang="zh-CN" altLang="en-US" sz="2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37799838"/>
                  </a:ext>
                </a:extLst>
              </a:tr>
              <a:tr h="6296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2019</a:t>
                      </a:r>
                      <a:r>
                        <a:rPr lang="zh-CN" altLang="en-US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endParaRPr lang="zh-CN" alt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首批“国家级一流本科专业建设点”</a:t>
                      </a:r>
                      <a:endParaRPr lang="zh-CN" altLang="en-US" sz="2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79642146"/>
                  </a:ext>
                </a:extLst>
              </a:tr>
              <a:tr h="629662"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微软雅黑 Light" panose="020B0502040204020203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以“优秀”等级通过一期验收并进入二期建设</a:t>
                      </a:r>
                      <a:endParaRPr lang="zh-CN" altLang="en-US" sz="2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76318931"/>
                  </a:ext>
                </a:extLst>
              </a:tr>
              <a:tr h="6022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2015</a:t>
                      </a:r>
                      <a:r>
                        <a:rPr lang="zh-CN" altLang="en-US" sz="2000" b="1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endParaRPr lang="zh-CN" alt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江苏省高校品牌专业建设工程一期</a:t>
                      </a:r>
                      <a:r>
                        <a:rPr lang="en-US" altLang="zh-CN" sz="2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</a:t>
                      </a:r>
                      <a:r>
                        <a:rPr lang="zh-CN" altLang="en-US" sz="2400" b="1" u="none" strike="noStrike" dirty="0">
                          <a:solidFill>
                            <a:srgbClr val="C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类项目</a:t>
                      </a:r>
                      <a:endParaRPr lang="zh-CN" alt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30132"/>
                  </a:ext>
                </a:extLst>
              </a:tr>
              <a:tr h="6022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1978</a:t>
                      </a:r>
                      <a:r>
                        <a:rPr lang="zh-CN" altLang="en-US" sz="20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</a:t>
                      </a:r>
                      <a:endParaRPr lang="zh-CN" altLang="en-US" sz="20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专业创办</a:t>
                      </a:r>
                      <a:endParaRPr lang="zh-CN" altLang="en-US" sz="2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75042077"/>
                  </a:ext>
                </a:extLst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3" name="组合 12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4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实践探索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</p:grpSp>
      <p:grpSp>
        <p:nvGrpSpPr>
          <p:cNvPr id="24" name="组合 23"/>
          <p:cNvGrpSpPr>
            <a:grpSpLocks noChangeAspect="1"/>
          </p:cNvGrpSpPr>
          <p:nvPr/>
        </p:nvGrpSpPr>
        <p:grpSpPr>
          <a:xfrm>
            <a:off x="519903" y="338703"/>
            <a:ext cx="364541" cy="312708"/>
            <a:chOff x="5084763" y="971548"/>
            <a:chExt cx="323865" cy="277813"/>
          </a:xfrm>
          <a:solidFill>
            <a:srgbClr val="414455"/>
          </a:solidFill>
        </p:grpSpPr>
        <p:sp>
          <p:nvSpPr>
            <p:cNvPr id="25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3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D74FC73-7F76-4FC0-A77E-98CDAB39C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6" y="1200448"/>
            <a:ext cx="6783133" cy="303388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grpSp>
        <p:nvGrpSpPr>
          <p:cNvPr id="24" name="组合 23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9" name="组合 8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18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1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12" name="直接连接符 11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组合 12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14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21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2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3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6623"/>
          <a:stretch/>
        </p:blipFill>
        <p:spPr bwMode="auto">
          <a:xfrm>
            <a:off x="7564643" y="2717389"/>
            <a:ext cx="3779521" cy="302659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6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1226813" y="2564905"/>
            <a:ext cx="9037274" cy="3816423"/>
          </a:xfrm>
          <a:prstGeom prst="rect">
            <a:avLst/>
          </a:prstGeom>
          <a:noFill/>
          <a:ln w="12700">
            <a:solidFill>
              <a:srgbClr val="5B5E7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10253" y="980728"/>
            <a:ext cx="5941739" cy="72008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b="1" spc="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国际化人才培养</a:t>
            </a:r>
            <a:endParaRPr lang="id-ID" sz="4000" b="1" spc="6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占位符 3">
            <a:extLst>
              <a:ext uri="{FF2B5EF4-FFF2-40B4-BE49-F238E27FC236}">
                <a16:creationId xmlns="" xmlns:a16="http://schemas.microsoft.com/office/drawing/2014/main" id="{C56D596C-A8F2-41CE-9092-C72BE4807184}"/>
              </a:ext>
            </a:extLst>
          </p:cNvPr>
          <p:cNvSpPr txBox="1">
            <a:spLocks/>
          </p:cNvSpPr>
          <p:nvPr/>
        </p:nvSpPr>
        <p:spPr>
          <a:xfrm>
            <a:off x="429881" y="1660301"/>
            <a:ext cx="10994621" cy="90460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</a:pPr>
            <a:r>
              <a:rPr lang="zh-CN" altLang="en-US" sz="2000" dirty="0" smtClean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       英语</a:t>
            </a:r>
            <a:r>
              <a:rPr lang="zh-CN" altLang="en-US" sz="2000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专业立足江苏、面向世界</a:t>
            </a:r>
            <a:r>
              <a:rPr lang="en-US" altLang="zh-CN" sz="2000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zh-CN" altLang="en-US" sz="2000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服务“一带一路”“长三角区域一体化”和“沿海开发”国家战略，建成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同类一流、特色鲜明的国际化人才培养品牌专业</a:t>
            </a:r>
            <a:r>
              <a:rPr lang="zh-CN" altLang="en-US" sz="2000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1997388" y="2750269"/>
            <a:ext cx="8266699" cy="620200"/>
            <a:chOff x="1997388" y="2750269"/>
            <a:chExt cx="8266699" cy="620200"/>
          </a:xfrm>
        </p:grpSpPr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E154C1D5-5811-47BA-B53B-527E4F685B67}"/>
                </a:ext>
              </a:extLst>
            </p:cNvPr>
            <p:cNvGrpSpPr/>
            <p:nvPr/>
          </p:nvGrpSpPr>
          <p:grpSpPr>
            <a:xfrm>
              <a:off x="1997388" y="2750269"/>
              <a:ext cx="671948" cy="620200"/>
              <a:chOff x="1565229" y="2626070"/>
              <a:chExt cx="729205" cy="750911"/>
            </a:xfrm>
          </p:grpSpPr>
          <p:sp>
            <p:nvSpPr>
              <p:cNvPr id="11" name="椭圆 10">
                <a:extLst>
                  <a:ext uri="{FF2B5EF4-FFF2-40B4-BE49-F238E27FC236}">
                    <a16:creationId xmlns="" xmlns:a16="http://schemas.microsoft.com/office/drawing/2014/main" id="{882E7E96-04BE-44ED-BC12-2943D46D8BCA}"/>
                  </a:ext>
                </a:extLst>
              </p:cNvPr>
              <p:cNvSpPr/>
              <p:nvPr/>
            </p:nvSpPr>
            <p:spPr>
              <a:xfrm>
                <a:off x="1565229" y="2626070"/>
                <a:ext cx="729205" cy="750911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12" name="图形 21" descr="书籍">
                <a:extLst>
                  <a:ext uri="{FF2B5EF4-FFF2-40B4-BE49-F238E27FC236}">
                    <a16:creationId xmlns="" xmlns:a16="http://schemas.microsoft.com/office/drawing/2014/main" id="{82566629-9C78-413E-9CBC-A171D942D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71991" y="2760600"/>
                <a:ext cx="552875" cy="552875"/>
              </a:xfrm>
              <a:prstGeom prst="rect">
                <a:avLst/>
              </a:prstGeom>
            </p:spPr>
          </p:pic>
        </p:grpSp>
        <p:sp>
          <p:nvSpPr>
            <p:cNvPr id="16" name="文本占位符 3">
              <a:extLst>
                <a:ext uri="{FF2B5EF4-FFF2-40B4-BE49-F238E27FC236}">
                  <a16:creationId xmlns="" xmlns:a16="http://schemas.microsoft.com/office/drawing/2014/main" id="{C21CE2DD-7CE1-4581-82A9-345377AB3B35}"/>
                </a:ext>
              </a:extLst>
            </p:cNvPr>
            <p:cNvSpPr txBox="1">
              <a:spLocks/>
            </p:cNvSpPr>
            <p:nvPr/>
          </p:nvSpPr>
          <p:spPr>
            <a:xfrm>
              <a:off x="2830290" y="2797963"/>
              <a:ext cx="7433797" cy="524813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1"/>
                  </a:solidFill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中外课程建设：</a:t>
              </a:r>
              <a:r>
                <a:rPr lang="zh-CN" altLang="en-US" sz="2400" b="1" dirty="0">
                  <a:solidFill>
                    <a:srgbClr val="2B2B2B"/>
                  </a:solidFill>
                  <a:latin typeface="+mj-ea"/>
                  <a:ea typeface="+mj-ea"/>
                </a:rPr>
                <a:t>“</a:t>
              </a:r>
              <a:r>
                <a:rPr lang="zh-CN" altLang="en-US" sz="2400" b="1" dirty="0">
                  <a:solidFill>
                    <a:srgbClr val="2B2B2B"/>
                  </a:solidFill>
                  <a:latin typeface="微软雅黑" pitchFamily="34" charset="-122"/>
                  <a:ea typeface="微软雅黑" pitchFamily="34" charset="-122"/>
                </a:rPr>
                <a:t>自建、引建、共建</a:t>
              </a:r>
              <a:r>
                <a:rPr lang="zh-CN" altLang="en-US" sz="2400" b="1" dirty="0">
                  <a:solidFill>
                    <a:srgbClr val="2B2B2B"/>
                  </a:solidFill>
                  <a:latin typeface="+mn-ea"/>
                </a:rPr>
                <a:t>”</a:t>
              </a:r>
              <a:r>
                <a:rPr lang="zh-CN" altLang="en-US" sz="2400" b="1" dirty="0">
                  <a:solidFill>
                    <a:srgbClr val="2B2B2B"/>
                  </a:solidFill>
                  <a:latin typeface="微软雅黑" pitchFamily="34" charset="-122"/>
                  <a:ea typeface="微软雅黑" pitchFamily="34" charset="-122"/>
                </a:rPr>
                <a:t>三管齐下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997388" y="3598806"/>
            <a:ext cx="8266699" cy="661193"/>
            <a:chOff x="1997388" y="3598806"/>
            <a:chExt cx="8266699" cy="661193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195531E4-8BE5-40EF-8D9E-7B136E6591CA}"/>
                </a:ext>
              </a:extLst>
            </p:cNvPr>
            <p:cNvGrpSpPr/>
            <p:nvPr/>
          </p:nvGrpSpPr>
          <p:grpSpPr>
            <a:xfrm>
              <a:off x="1997388" y="3598806"/>
              <a:ext cx="644951" cy="661193"/>
              <a:chOff x="1540855" y="3706286"/>
              <a:chExt cx="729205" cy="750911"/>
            </a:xfrm>
          </p:grpSpPr>
          <p:sp>
            <p:nvSpPr>
              <p:cNvPr id="14" name="椭圆 13">
                <a:extLst>
                  <a:ext uri="{FF2B5EF4-FFF2-40B4-BE49-F238E27FC236}">
                    <a16:creationId xmlns="" xmlns:a16="http://schemas.microsoft.com/office/drawing/2014/main" id="{9943709A-5FAF-42D3-85B1-5ABEBCBC026A}"/>
                  </a:ext>
                </a:extLst>
              </p:cNvPr>
              <p:cNvSpPr/>
              <p:nvPr/>
            </p:nvSpPr>
            <p:spPr>
              <a:xfrm>
                <a:off x="1540855" y="3706286"/>
                <a:ext cx="729205" cy="750911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15" name="图形 23" descr="教师">
                <a:extLst>
                  <a:ext uri="{FF2B5EF4-FFF2-40B4-BE49-F238E27FC236}">
                    <a16:creationId xmlns="" xmlns:a16="http://schemas.microsoft.com/office/drawing/2014/main" id="{4F92A1F7-E5BB-4CB8-BF32-11E4CBB71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97463" y="3844299"/>
                <a:ext cx="552875" cy="552875"/>
              </a:xfrm>
              <a:prstGeom prst="rect">
                <a:avLst/>
              </a:prstGeom>
            </p:spPr>
          </p:pic>
        </p:grpSp>
        <p:sp>
          <p:nvSpPr>
            <p:cNvPr id="17" name="文本占位符 3">
              <a:extLst>
                <a:ext uri="{FF2B5EF4-FFF2-40B4-BE49-F238E27FC236}">
                  <a16:creationId xmlns="" xmlns:a16="http://schemas.microsoft.com/office/drawing/2014/main" id="{2C695A93-2586-4B63-BC70-97D6A4E1A719}"/>
                </a:ext>
              </a:extLst>
            </p:cNvPr>
            <p:cNvSpPr txBox="1">
              <a:spLocks/>
            </p:cNvSpPr>
            <p:nvPr/>
          </p:nvSpPr>
          <p:spPr>
            <a:xfrm>
              <a:off x="2880322" y="3678791"/>
              <a:ext cx="7383765" cy="524813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1"/>
                  </a:solidFill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国际化师资队伍建设：</a:t>
              </a:r>
              <a:r>
                <a:rPr lang="zh-CN" altLang="en-US" sz="2400" b="1" dirty="0">
                  <a:solidFill>
                    <a:srgbClr val="2B2B2B"/>
                  </a:solidFill>
                  <a:latin typeface="微软雅黑" pitchFamily="34" charset="-122"/>
                  <a:ea typeface="微软雅黑" pitchFamily="34" charset="-122"/>
                </a:rPr>
                <a:t>外引内培、引培并重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997388" y="4488336"/>
            <a:ext cx="8266700" cy="660169"/>
            <a:chOff x="1997388" y="4488336"/>
            <a:chExt cx="8266700" cy="660169"/>
          </a:xfrm>
        </p:grpSpPr>
        <p:grpSp>
          <p:nvGrpSpPr>
            <p:cNvPr id="5" name="组合 4">
              <a:extLst>
                <a:ext uri="{FF2B5EF4-FFF2-40B4-BE49-F238E27FC236}">
                  <a16:creationId xmlns="" xmlns:a16="http://schemas.microsoft.com/office/drawing/2014/main" id="{E7A922F7-A4D0-407C-8D37-F67F973C29E6}"/>
                </a:ext>
              </a:extLst>
            </p:cNvPr>
            <p:cNvGrpSpPr/>
            <p:nvPr/>
          </p:nvGrpSpPr>
          <p:grpSpPr>
            <a:xfrm>
              <a:off x="1997388" y="4488336"/>
              <a:ext cx="653533" cy="660169"/>
              <a:chOff x="1512128" y="4703517"/>
              <a:chExt cx="729205" cy="750911"/>
            </a:xfrm>
          </p:grpSpPr>
          <p:sp>
            <p:nvSpPr>
              <p:cNvPr id="6" name="椭圆 5">
                <a:extLst>
                  <a:ext uri="{FF2B5EF4-FFF2-40B4-BE49-F238E27FC236}">
                    <a16:creationId xmlns="" xmlns:a16="http://schemas.microsoft.com/office/drawing/2014/main" id="{1D9768C2-A427-4144-8B63-6ED5CDDD1951}"/>
                  </a:ext>
                </a:extLst>
              </p:cNvPr>
              <p:cNvSpPr/>
              <p:nvPr/>
            </p:nvSpPr>
            <p:spPr>
              <a:xfrm>
                <a:off x="1512128" y="4703517"/>
                <a:ext cx="729205" cy="750911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7" name="图形 30" descr="会议">
                <a:extLst>
                  <a:ext uri="{FF2B5EF4-FFF2-40B4-BE49-F238E27FC236}">
                    <a16:creationId xmlns="" xmlns:a16="http://schemas.microsoft.com/office/drawing/2014/main" id="{37D04739-4B6E-4895-BA7B-6B075EDF1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17444" y="4796771"/>
                <a:ext cx="552875" cy="552875"/>
              </a:xfrm>
              <a:prstGeom prst="rect">
                <a:avLst/>
              </a:prstGeom>
            </p:spPr>
          </p:pic>
        </p:grpSp>
        <p:sp>
          <p:nvSpPr>
            <p:cNvPr id="18" name="文本占位符 3">
              <a:extLst>
                <a:ext uri="{FF2B5EF4-FFF2-40B4-BE49-F238E27FC236}">
                  <a16:creationId xmlns="" xmlns:a16="http://schemas.microsoft.com/office/drawing/2014/main" id="{EC78FD8C-951A-46C9-A5B6-9C19231ED067}"/>
                </a:ext>
              </a:extLst>
            </p:cNvPr>
            <p:cNvSpPr txBox="1">
              <a:spLocks/>
            </p:cNvSpPr>
            <p:nvPr/>
          </p:nvSpPr>
          <p:spPr>
            <a:xfrm>
              <a:off x="2880322" y="4531572"/>
              <a:ext cx="7383766" cy="524813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1"/>
                  </a:solidFill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中外学术交流：</a:t>
              </a:r>
              <a:r>
                <a:rPr lang="zh-CN" altLang="en-US" sz="2400" b="1" dirty="0">
                  <a:solidFill>
                    <a:srgbClr val="2B2B2B"/>
                  </a:solidFill>
                  <a:latin typeface="+mn-ea"/>
                </a:rPr>
                <a:t>“</a:t>
              </a:r>
              <a:r>
                <a:rPr lang="zh-CN" altLang="en-US" sz="2400" b="1" dirty="0">
                  <a:solidFill>
                    <a:srgbClr val="2B2B2B"/>
                  </a:solidFill>
                  <a:latin typeface="微软雅黑" pitchFamily="34" charset="-122"/>
                  <a:ea typeface="微软雅黑" pitchFamily="34" charset="-122"/>
                </a:rPr>
                <a:t>参与、搭台、合作</a:t>
              </a:r>
              <a:r>
                <a:rPr lang="zh-CN" altLang="en-US" sz="2400" b="1" dirty="0">
                  <a:solidFill>
                    <a:srgbClr val="2B2B2B"/>
                  </a:solidFill>
                  <a:latin typeface="+mn-ea"/>
                </a:rPr>
                <a:t>”</a:t>
              </a:r>
              <a:r>
                <a:rPr lang="zh-CN" altLang="en-US" sz="2400" b="1" dirty="0">
                  <a:solidFill>
                    <a:srgbClr val="2B2B2B"/>
                  </a:solidFill>
                  <a:latin typeface="微软雅黑" pitchFamily="34" charset="-122"/>
                  <a:ea typeface="微软雅黑" pitchFamily="34" charset="-122"/>
                </a:rPr>
                <a:t>多措并举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997388" y="5376841"/>
            <a:ext cx="8266701" cy="661193"/>
            <a:chOff x="1997388" y="5376841"/>
            <a:chExt cx="8266701" cy="661193"/>
          </a:xfrm>
        </p:grpSpPr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B6E0C1E4-93E5-4E92-953B-F5576C613D6E}"/>
                </a:ext>
              </a:extLst>
            </p:cNvPr>
            <p:cNvGrpSpPr/>
            <p:nvPr/>
          </p:nvGrpSpPr>
          <p:grpSpPr>
            <a:xfrm>
              <a:off x="1997388" y="5376841"/>
              <a:ext cx="671948" cy="661193"/>
              <a:chOff x="1507972" y="5700748"/>
              <a:chExt cx="729205" cy="750911"/>
            </a:xfrm>
          </p:grpSpPr>
          <p:sp>
            <p:nvSpPr>
              <p:cNvPr id="3" name="椭圆 2">
                <a:extLst>
                  <a:ext uri="{FF2B5EF4-FFF2-40B4-BE49-F238E27FC236}">
                    <a16:creationId xmlns="" xmlns:a16="http://schemas.microsoft.com/office/drawing/2014/main" id="{04E2F976-0092-4063-B40B-6F008536F6F7}"/>
                  </a:ext>
                </a:extLst>
              </p:cNvPr>
              <p:cNvSpPr/>
              <p:nvPr/>
            </p:nvSpPr>
            <p:spPr>
              <a:xfrm>
                <a:off x="1507972" y="5700748"/>
                <a:ext cx="729205" cy="750911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pic>
            <p:nvPicPr>
              <p:cNvPr id="4" name="图形 28" descr="世界">
                <a:extLst>
                  <a:ext uri="{FF2B5EF4-FFF2-40B4-BE49-F238E27FC236}">
                    <a16:creationId xmlns="" xmlns:a16="http://schemas.microsoft.com/office/drawing/2014/main" id="{CA0280BD-D3C1-4069-B554-829811278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05685" y="5809597"/>
                <a:ext cx="552875" cy="552875"/>
              </a:xfrm>
              <a:prstGeom prst="rect">
                <a:avLst/>
              </a:prstGeom>
            </p:spPr>
          </p:pic>
        </p:grpSp>
        <p:sp>
          <p:nvSpPr>
            <p:cNvPr id="19" name="文本占位符 3">
              <a:extLst>
                <a:ext uri="{FF2B5EF4-FFF2-40B4-BE49-F238E27FC236}">
                  <a16:creationId xmlns="" xmlns:a16="http://schemas.microsoft.com/office/drawing/2014/main" id="{DF77267F-122C-44F8-847C-14B8E85BB536}"/>
                </a:ext>
              </a:extLst>
            </p:cNvPr>
            <p:cNvSpPr txBox="1">
              <a:spLocks/>
            </p:cNvSpPr>
            <p:nvPr/>
          </p:nvSpPr>
          <p:spPr>
            <a:xfrm>
              <a:off x="2880323" y="5455951"/>
              <a:ext cx="7383766" cy="520285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1"/>
                  </a:solidFill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国际化人才培养：</a:t>
              </a:r>
              <a:r>
                <a:rPr lang="zh-CN" altLang="en-US" sz="2400" b="1" dirty="0">
                  <a:solidFill>
                    <a:srgbClr val="2B2B2B"/>
                  </a:solidFill>
                  <a:latin typeface="微软雅黑" pitchFamily="34" charset="-122"/>
                  <a:ea typeface="微软雅黑" pitchFamily="34" charset="-122"/>
                </a:rPr>
                <a:t>立足中国、放眼世界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32" name="组合 31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45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组合 39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34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5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6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48" name="矩形 47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2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8FEEB8D5-6C7F-45A4-A250-23C101C8C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336891"/>
              </p:ext>
            </p:extLst>
          </p:nvPr>
        </p:nvGraphicFramePr>
        <p:xfrm>
          <a:off x="581550" y="2492896"/>
          <a:ext cx="5011981" cy="324035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601439">
                  <a:extLst>
                    <a:ext uri="{9D8B030D-6E8A-4147-A177-3AD203B41FA5}">
                      <a16:colId xmlns="" xmlns:a16="http://schemas.microsoft.com/office/drawing/2014/main" val="71166529"/>
                    </a:ext>
                  </a:extLst>
                </a:gridCol>
                <a:gridCol w="1936217">
                  <a:extLst>
                    <a:ext uri="{9D8B030D-6E8A-4147-A177-3AD203B41FA5}">
                      <a16:colId xmlns="" xmlns:a16="http://schemas.microsoft.com/office/drawing/2014/main" val="2372312312"/>
                    </a:ext>
                  </a:extLst>
                </a:gridCol>
                <a:gridCol w="2474325">
                  <a:extLst>
                    <a:ext uri="{9D8B030D-6E8A-4147-A177-3AD203B41FA5}">
                      <a16:colId xmlns="" xmlns:a16="http://schemas.microsoft.com/office/drawing/2014/main" val="2419601088"/>
                    </a:ext>
                  </a:extLst>
                </a:gridCol>
              </a:tblGrid>
              <a:tr h="5573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专业部分：国际</a:t>
                      </a:r>
                      <a:r>
                        <a:rPr lang="zh-CN" alt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理解课程</a:t>
                      </a:r>
                      <a:endParaRPr lang="zh-CN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>
                    <a:solidFill>
                      <a:srgbClr val="4C4F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854696"/>
                  </a:ext>
                </a:extLst>
              </a:tr>
              <a:tr h="447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课程名称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主讲人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29535942"/>
                  </a:ext>
                </a:extLst>
              </a:tr>
              <a:tr h="4471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英语新闻写作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卢亚林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21560060"/>
                  </a:ext>
                </a:extLst>
              </a:tr>
              <a:tr h="4471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英美概况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丁易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959047656"/>
                  </a:ext>
                </a:extLst>
              </a:tr>
              <a:tr h="4471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公共演讲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张湛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336760730"/>
                  </a:ext>
                </a:extLst>
              </a:tr>
              <a:tr h="4471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英美诗歌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毕凤珊 </a:t>
                      </a:r>
                      <a:r>
                        <a:rPr lang="en-US" altLang="zh-CN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Alicia </a:t>
                      </a:r>
                      <a:r>
                        <a:rPr lang="en-US" altLang="zh-CN" sz="2000" u="none" strike="noStrike" dirty="0" err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Devita</a:t>
                      </a:r>
                      <a:r>
                        <a:rPr lang="en-US" altLang="zh-CN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656431270"/>
                  </a:ext>
                </a:extLst>
              </a:tr>
              <a:tr h="44717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英语报刊选读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黄晓虎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11040582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="" xmlns:a16="http://schemas.microsoft.com/office/drawing/2014/main" id="{A99850FA-517D-4AC5-9546-7020603F7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033135"/>
              </p:ext>
            </p:extLst>
          </p:nvPr>
        </p:nvGraphicFramePr>
        <p:xfrm>
          <a:off x="6060442" y="2492896"/>
          <a:ext cx="5447445" cy="32312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714471">
                  <a:extLst>
                    <a:ext uri="{9D8B030D-6E8A-4147-A177-3AD203B41FA5}">
                      <a16:colId xmlns="" xmlns:a16="http://schemas.microsoft.com/office/drawing/2014/main" val="3042030411"/>
                    </a:ext>
                  </a:extLst>
                </a:gridCol>
                <a:gridCol w="4732974">
                  <a:extLst>
                    <a:ext uri="{9D8B030D-6E8A-4147-A177-3AD203B41FA5}">
                      <a16:colId xmlns="" xmlns:a16="http://schemas.microsoft.com/office/drawing/2014/main" val="3935918680"/>
                    </a:ext>
                  </a:extLst>
                </a:gridCol>
              </a:tblGrid>
              <a:tr h="5418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专业</a:t>
                      </a:r>
                      <a:r>
                        <a:rPr lang="zh-CN" alt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引进</a:t>
                      </a:r>
                      <a:r>
                        <a:rPr lang="zh-CN" altLang="en-US" sz="2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部分：国际</a:t>
                      </a:r>
                      <a:r>
                        <a:rPr lang="zh-CN" alt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理解课程资源</a:t>
                      </a:r>
                      <a:endParaRPr lang="zh-CN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7999" marR="7999" marT="7999" marB="0" anchor="ctr">
                    <a:solidFill>
                      <a:srgbClr val="4C4F6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96047230"/>
                  </a:ext>
                </a:extLst>
              </a:tr>
              <a:tr h="3810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序号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kern="12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课程资源名称</a:t>
                      </a:r>
                      <a:endParaRPr lang="zh-CN" altLang="en-US" sz="18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453672406"/>
                  </a:ext>
                </a:extLst>
              </a:tr>
              <a:tr h="3810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Language, Culture and Society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2530983854"/>
                  </a:ext>
                </a:extLst>
              </a:tr>
              <a:tr h="3810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Global Awareness and Appreciation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1297395427"/>
                  </a:ext>
                </a:extLst>
              </a:tr>
              <a:tr h="3810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Social Life, Customs and Etiquettes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1310084683"/>
                  </a:ext>
                </a:extLst>
              </a:tr>
              <a:tr h="3810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Sino-American Relations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3902043852"/>
                  </a:ext>
                </a:extLst>
              </a:tr>
              <a:tr h="4028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Human and Nature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1903643388"/>
                  </a:ext>
                </a:extLst>
              </a:tr>
              <a:tr h="3810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International Organizations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999" marR="7999" marT="7999" marB="0" anchor="ctr"/>
                </a:tc>
                <a:extLst>
                  <a:ext uri="{0D108BD9-81ED-4DB2-BD59-A6C34878D82A}">
                    <a16:rowId xmlns="" xmlns:a16="http://schemas.microsoft.com/office/drawing/2014/main" val="608075917"/>
                  </a:ext>
                </a:extLst>
              </a:tr>
            </a:tbl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E154C1D5-5811-47BA-B53B-527E4F685B67}"/>
              </a:ext>
            </a:extLst>
          </p:cNvPr>
          <p:cNvGrpSpPr/>
          <p:nvPr/>
        </p:nvGrpSpPr>
        <p:grpSpPr>
          <a:xfrm>
            <a:off x="1997388" y="1509098"/>
            <a:ext cx="671948" cy="620200"/>
            <a:chOff x="1565229" y="2626070"/>
            <a:chExt cx="729205" cy="750911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882E7E96-04BE-44ED-BC12-2943D46D8BCA}"/>
                </a:ext>
              </a:extLst>
            </p:cNvPr>
            <p:cNvSpPr/>
            <p:nvPr/>
          </p:nvSpPr>
          <p:spPr>
            <a:xfrm>
              <a:off x="1565229" y="2626070"/>
              <a:ext cx="729205" cy="75091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1" name="图形 21" descr="书籍">
              <a:extLst>
                <a:ext uri="{FF2B5EF4-FFF2-40B4-BE49-F238E27FC236}">
                  <a16:creationId xmlns="" xmlns:a16="http://schemas.microsoft.com/office/drawing/2014/main" id="{82566629-9C78-413E-9CBC-A171D942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71991" y="2760600"/>
              <a:ext cx="552875" cy="552875"/>
            </a:xfrm>
            <a:prstGeom prst="rect">
              <a:avLst/>
            </a:prstGeom>
          </p:spPr>
        </p:pic>
      </p:grpSp>
      <p:sp>
        <p:nvSpPr>
          <p:cNvPr id="12" name="文本占位符 3">
            <a:extLst>
              <a:ext uri="{FF2B5EF4-FFF2-40B4-BE49-F238E27FC236}">
                <a16:creationId xmlns="" xmlns:a16="http://schemas.microsoft.com/office/drawing/2014/main" id="{C21CE2DD-7CE1-4581-82A9-345377AB3B35}"/>
              </a:ext>
            </a:extLst>
          </p:cNvPr>
          <p:cNvSpPr txBox="1">
            <a:spLocks/>
          </p:cNvSpPr>
          <p:nvPr/>
        </p:nvSpPr>
        <p:spPr>
          <a:xfrm>
            <a:off x="2830290" y="1604485"/>
            <a:ext cx="7433797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中外课程建设：</a:t>
            </a:r>
            <a:r>
              <a:rPr lang="zh-CN" altLang="en-US" sz="2400" b="1" dirty="0">
                <a:solidFill>
                  <a:srgbClr val="2B2B2B"/>
                </a:solidFill>
                <a:latin typeface="+mj-ea"/>
                <a:ea typeface="+mj-ea"/>
              </a:rPr>
              <a:t>“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自建、引建、共建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三管齐下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4" name="组合 13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2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0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组合 21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16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9" name="矩形 28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8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64157F7-A30D-4D12-A3FB-D62D8663EFCC}"/>
              </a:ext>
            </a:extLst>
          </p:cNvPr>
          <p:cNvGrpSpPr/>
          <p:nvPr/>
        </p:nvGrpSpPr>
        <p:grpSpPr>
          <a:xfrm>
            <a:off x="1051764" y="2420888"/>
            <a:ext cx="9767022" cy="3320498"/>
            <a:chOff x="270550" y="2353817"/>
            <a:chExt cx="11455192" cy="3597901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B3A02589-B850-466D-A575-79FAD99F0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615"/>
            <a:stretch/>
          </p:blipFill>
          <p:spPr>
            <a:xfrm>
              <a:off x="270550" y="2366991"/>
              <a:ext cx="5825450" cy="358472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EE2DF254-E3FD-457F-90FC-666BF9530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679" y="2353817"/>
              <a:ext cx="5417063" cy="3597901"/>
            </a:xfrm>
            <a:prstGeom prst="rect">
              <a:avLst/>
            </a:prstGeom>
            <a:ln>
              <a:solidFill>
                <a:srgbClr val="5B5E77"/>
              </a:solidFill>
            </a:ln>
          </p:spPr>
        </p:pic>
      </p:grp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E154C1D5-5811-47BA-B53B-527E4F685B67}"/>
              </a:ext>
            </a:extLst>
          </p:cNvPr>
          <p:cNvGrpSpPr/>
          <p:nvPr/>
        </p:nvGrpSpPr>
        <p:grpSpPr>
          <a:xfrm>
            <a:off x="1997388" y="1509098"/>
            <a:ext cx="671948" cy="620200"/>
            <a:chOff x="1565229" y="2626070"/>
            <a:chExt cx="729205" cy="750911"/>
          </a:xfrm>
        </p:grpSpPr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882E7E96-04BE-44ED-BC12-2943D46D8BCA}"/>
                </a:ext>
              </a:extLst>
            </p:cNvPr>
            <p:cNvSpPr/>
            <p:nvPr/>
          </p:nvSpPr>
          <p:spPr>
            <a:xfrm>
              <a:off x="1565229" y="2626070"/>
              <a:ext cx="729205" cy="75091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4" name="图形 21" descr="书籍">
              <a:extLst>
                <a:ext uri="{FF2B5EF4-FFF2-40B4-BE49-F238E27FC236}">
                  <a16:creationId xmlns="" xmlns:a16="http://schemas.microsoft.com/office/drawing/2014/main" id="{82566629-9C78-413E-9CBC-A171D942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71991" y="2760600"/>
              <a:ext cx="552875" cy="552875"/>
            </a:xfrm>
            <a:prstGeom prst="rect">
              <a:avLst/>
            </a:prstGeom>
          </p:spPr>
        </p:pic>
      </p:grpSp>
      <p:sp>
        <p:nvSpPr>
          <p:cNvPr id="15" name="文本占位符 3">
            <a:extLst>
              <a:ext uri="{FF2B5EF4-FFF2-40B4-BE49-F238E27FC236}">
                <a16:creationId xmlns="" xmlns:a16="http://schemas.microsoft.com/office/drawing/2014/main" id="{C21CE2DD-7CE1-4581-82A9-345377AB3B35}"/>
              </a:ext>
            </a:extLst>
          </p:cNvPr>
          <p:cNvSpPr txBox="1">
            <a:spLocks/>
          </p:cNvSpPr>
          <p:nvPr/>
        </p:nvSpPr>
        <p:spPr>
          <a:xfrm>
            <a:off x="2830290" y="1604485"/>
            <a:ext cx="7433797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中外课程建设：</a:t>
            </a:r>
            <a:r>
              <a:rPr lang="zh-CN" altLang="en-US" sz="2400" b="1" dirty="0">
                <a:solidFill>
                  <a:srgbClr val="2B2B2B"/>
                </a:solidFill>
                <a:latin typeface="+mj-ea"/>
                <a:ea typeface="+mj-ea"/>
              </a:rPr>
              <a:t>“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自建、引建、共建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三管齐下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7" name="组合 16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0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组合 24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18" name="组合 17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19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0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1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32" name="矩形 31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8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9695CCF-209B-48E2-93B7-935071328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"/>
          <a:stretch/>
        </p:blipFill>
        <p:spPr>
          <a:xfrm>
            <a:off x="3289275" y="2348880"/>
            <a:ext cx="5804957" cy="356147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E154C1D5-5811-47BA-B53B-527E4F685B67}"/>
              </a:ext>
            </a:extLst>
          </p:cNvPr>
          <p:cNvGrpSpPr/>
          <p:nvPr/>
        </p:nvGrpSpPr>
        <p:grpSpPr>
          <a:xfrm>
            <a:off x="1997388" y="1509098"/>
            <a:ext cx="671948" cy="620200"/>
            <a:chOff x="1565229" y="2626070"/>
            <a:chExt cx="729205" cy="750911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882E7E96-04BE-44ED-BC12-2943D46D8BCA}"/>
                </a:ext>
              </a:extLst>
            </p:cNvPr>
            <p:cNvSpPr/>
            <p:nvPr/>
          </p:nvSpPr>
          <p:spPr>
            <a:xfrm>
              <a:off x="1565229" y="2626070"/>
              <a:ext cx="729205" cy="75091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1" name="图形 21" descr="书籍">
              <a:extLst>
                <a:ext uri="{FF2B5EF4-FFF2-40B4-BE49-F238E27FC236}">
                  <a16:creationId xmlns="" xmlns:a16="http://schemas.microsoft.com/office/drawing/2014/main" id="{82566629-9C78-413E-9CBC-A171D942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71991" y="2760600"/>
              <a:ext cx="552875" cy="552875"/>
            </a:xfrm>
            <a:prstGeom prst="rect">
              <a:avLst/>
            </a:prstGeom>
          </p:spPr>
        </p:pic>
      </p:grpSp>
      <p:sp>
        <p:nvSpPr>
          <p:cNvPr id="12" name="文本占位符 3">
            <a:extLst>
              <a:ext uri="{FF2B5EF4-FFF2-40B4-BE49-F238E27FC236}">
                <a16:creationId xmlns="" xmlns:a16="http://schemas.microsoft.com/office/drawing/2014/main" id="{C21CE2DD-7CE1-4581-82A9-345377AB3B35}"/>
              </a:ext>
            </a:extLst>
          </p:cNvPr>
          <p:cNvSpPr txBox="1">
            <a:spLocks/>
          </p:cNvSpPr>
          <p:nvPr/>
        </p:nvSpPr>
        <p:spPr>
          <a:xfrm>
            <a:off x="2830290" y="1604485"/>
            <a:ext cx="7433797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中外课程建设：</a:t>
            </a:r>
            <a:r>
              <a:rPr lang="zh-CN" altLang="en-US" sz="2400" b="1" dirty="0">
                <a:solidFill>
                  <a:srgbClr val="2B2B2B"/>
                </a:solidFill>
                <a:latin typeface="+mj-ea"/>
                <a:ea typeface="+mj-ea"/>
              </a:rPr>
              <a:t>“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自建、引建、共建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三管齐下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4" name="组合 13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2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0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组合 21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16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29" name="矩形 28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0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E154C1D5-5811-47BA-B53B-527E4F685B67}"/>
              </a:ext>
            </a:extLst>
          </p:cNvPr>
          <p:cNvGrpSpPr/>
          <p:nvPr/>
        </p:nvGrpSpPr>
        <p:grpSpPr>
          <a:xfrm>
            <a:off x="1997388" y="1509098"/>
            <a:ext cx="671948" cy="620200"/>
            <a:chOff x="1565229" y="2626070"/>
            <a:chExt cx="729205" cy="750911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882E7E96-04BE-44ED-BC12-2943D46D8BCA}"/>
                </a:ext>
              </a:extLst>
            </p:cNvPr>
            <p:cNvSpPr/>
            <p:nvPr/>
          </p:nvSpPr>
          <p:spPr>
            <a:xfrm>
              <a:off x="1565229" y="2626070"/>
              <a:ext cx="729205" cy="75091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1" name="图形 21" descr="书籍">
              <a:extLst>
                <a:ext uri="{FF2B5EF4-FFF2-40B4-BE49-F238E27FC236}">
                  <a16:creationId xmlns="" xmlns:a16="http://schemas.microsoft.com/office/drawing/2014/main" id="{82566629-9C78-413E-9CBC-A171D942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71991" y="2760600"/>
              <a:ext cx="552875" cy="552875"/>
            </a:xfrm>
            <a:prstGeom prst="rect">
              <a:avLst/>
            </a:prstGeom>
          </p:spPr>
        </p:pic>
      </p:grpSp>
      <p:sp>
        <p:nvSpPr>
          <p:cNvPr id="12" name="文本占位符 3">
            <a:extLst>
              <a:ext uri="{FF2B5EF4-FFF2-40B4-BE49-F238E27FC236}">
                <a16:creationId xmlns="" xmlns:a16="http://schemas.microsoft.com/office/drawing/2014/main" id="{C21CE2DD-7CE1-4581-82A9-345377AB3B35}"/>
              </a:ext>
            </a:extLst>
          </p:cNvPr>
          <p:cNvSpPr txBox="1">
            <a:spLocks/>
          </p:cNvSpPr>
          <p:nvPr/>
        </p:nvSpPr>
        <p:spPr>
          <a:xfrm>
            <a:off x="2830290" y="1604485"/>
            <a:ext cx="7433797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中外课程建设：</a:t>
            </a:r>
            <a:r>
              <a:rPr lang="zh-CN" altLang="en-US" sz="2400" b="1" dirty="0">
                <a:solidFill>
                  <a:srgbClr val="2B2B2B"/>
                </a:solidFill>
                <a:latin typeface="+mj-ea"/>
                <a:ea typeface="+mj-ea"/>
              </a:rPr>
              <a:t>“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自建、引建、共建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三管齐下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4" name="组合 13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2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0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组合 21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15" name="组合 14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16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8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30" y="2204864"/>
            <a:ext cx="7419497" cy="411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51D0806-3678-49A8-9BC8-D0BECF97A041}"/>
              </a:ext>
            </a:extLst>
          </p:cNvPr>
          <p:cNvGrpSpPr/>
          <p:nvPr/>
        </p:nvGrpSpPr>
        <p:grpSpPr>
          <a:xfrm>
            <a:off x="3006780" y="2351888"/>
            <a:ext cx="6115143" cy="3815596"/>
            <a:chOff x="2485554" y="2044847"/>
            <a:chExt cx="7268900" cy="4535492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4562F76C-CCED-40EB-BFF0-06EFB13B0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1" r="12982" b="3440"/>
            <a:stretch/>
          </p:blipFill>
          <p:spPr>
            <a:xfrm rot="5694845">
              <a:off x="5805039" y="2552891"/>
              <a:ext cx="2849848" cy="2162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285F95C2-AD72-4BC3-BA89-5CC3F6FA780A}"/>
                </a:ext>
              </a:extLst>
            </p:cNvPr>
            <p:cNvGrpSpPr/>
            <p:nvPr/>
          </p:nvGrpSpPr>
          <p:grpSpPr>
            <a:xfrm>
              <a:off x="2485554" y="2044847"/>
              <a:ext cx="7268900" cy="4535492"/>
              <a:chOff x="2494851" y="2040625"/>
              <a:chExt cx="7268900" cy="4535492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DD09803F-F5C6-4BB1-BE68-CE564E500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698"/>
              <a:stretch/>
            </p:blipFill>
            <p:spPr>
              <a:xfrm rot="21034890">
                <a:off x="3523264" y="2150309"/>
                <a:ext cx="2044304" cy="3100174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A69C6EFF-CA57-4D02-BF56-AA1A19B077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1" r="6652" b="18934"/>
              <a:stretch/>
            </p:blipFill>
            <p:spPr>
              <a:xfrm>
                <a:off x="4754710" y="2040625"/>
                <a:ext cx="2121774" cy="30578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9AEBA28D-9942-4BB2-9077-92CE5C3760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99"/>
              <a:stretch/>
            </p:blipFill>
            <p:spPr>
              <a:xfrm>
                <a:off x="2494851" y="2672959"/>
                <a:ext cx="2538190" cy="37113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0CDFE430-CACA-4414-9FCB-56E18B0BBF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94" b="4643"/>
              <a:stretch/>
            </p:blipFill>
            <p:spPr>
              <a:xfrm>
                <a:off x="3771550" y="2684825"/>
                <a:ext cx="2416072" cy="371139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35DF4112-CFCA-4AFC-BFC3-EAE8B1EEF0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45" r="18512"/>
              <a:stretch/>
            </p:blipFill>
            <p:spPr>
              <a:xfrm>
                <a:off x="4928704" y="2660569"/>
                <a:ext cx="2416070" cy="373617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788B5695-FC6A-44BE-B890-7B4F2A75F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4700"/>
                        </a14:imgEffect>
                        <a14:imgEffect>
                          <a14:saturation sat="66000"/>
                        </a14:imgEffect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4" t="2248" r="10000" b="7725"/>
              <a:stretch/>
            </p:blipFill>
            <p:spPr>
              <a:xfrm>
                <a:off x="6568069" y="2337797"/>
                <a:ext cx="3195682" cy="4238320"/>
              </a:xfrm>
              <a:prstGeom prst="rect">
                <a:avLst/>
              </a:prstGeom>
            </p:spPr>
          </p:pic>
        </p:grp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E154C1D5-5811-47BA-B53B-527E4F685B67}"/>
              </a:ext>
            </a:extLst>
          </p:cNvPr>
          <p:cNvGrpSpPr/>
          <p:nvPr/>
        </p:nvGrpSpPr>
        <p:grpSpPr>
          <a:xfrm>
            <a:off x="1997388" y="1509098"/>
            <a:ext cx="671948" cy="620200"/>
            <a:chOff x="1565229" y="2626070"/>
            <a:chExt cx="729205" cy="750911"/>
          </a:xfrm>
        </p:grpSpPr>
        <p:sp>
          <p:nvSpPr>
            <p:cNvPr id="18" name="椭圆 17">
              <a:extLst>
                <a:ext uri="{FF2B5EF4-FFF2-40B4-BE49-F238E27FC236}">
                  <a16:creationId xmlns="" xmlns:a16="http://schemas.microsoft.com/office/drawing/2014/main" id="{882E7E96-04BE-44ED-BC12-2943D46D8BCA}"/>
                </a:ext>
              </a:extLst>
            </p:cNvPr>
            <p:cNvSpPr/>
            <p:nvPr/>
          </p:nvSpPr>
          <p:spPr>
            <a:xfrm>
              <a:off x="1565229" y="2626070"/>
              <a:ext cx="729205" cy="75091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9" name="图形 21" descr="书籍">
              <a:extLst>
                <a:ext uri="{FF2B5EF4-FFF2-40B4-BE49-F238E27FC236}">
                  <a16:creationId xmlns="" xmlns:a16="http://schemas.microsoft.com/office/drawing/2014/main" id="{82566629-9C78-413E-9CBC-A171D942D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71991" y="2760600"/>
              <a:ext cx="552875" cy="552875"/>
            </a:xfrm>
            <a:prstGeom prst="rect">
              <a:avLst/>
            </a:prstGeom>
          </p:spPr>
        </p:pic>
      </p:grpSp>
      <p:sp>
        <p:nvSpPr>
          <p:cNvPr id="20" name="文本占位符 3">
            <a:extLst>
              <a:ext uri="{FF2B5EF4-FFF2-40B4-BE49-F238E27FC236}">
                <a16:creationId xmlns="" xmlns:a16="http://schemas.microsoft.com/office/drawing/2014/main" id="{C21CE2DD-7CE1-4581-82A9-345377AB3B35}"/>
              </a:ext>
            </a:extLst>
          </p:cNvPr>
          <p:cNvSpPr txBox="1">
            <a:spLocks/>
          </p:cNvSpPr>
          <p:nvPr/>
        </p:nvSpPr>
        <p:spPr>
          <a:xfrm>
            <a:off x="2830290" y="1604485"/>
            <a:ext cx="7433797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中外课程建设：</a:t>
            </a:r>
            <a:r>
              <a:rPr lang="zh-CN" altLang="en-US" sz="2400" b="1" dirty="0">
                <a:solidFill>
                  <a:srgbClr val="2B2B2B"/>
                </a:solidFill>
                <a:latin typeface="+mj-ea"/>
                <a:ea typeface="+mj-ea"/>
              </a:rPr>
              <a:t>“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自建、引建、共建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三管齐下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22" name="组合 21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5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8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组合 29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24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5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6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19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="" xmlns:a16="http://schemas.microsoft.com/office/drawing/2014/main" id="{1781319F-C908-49C0-9FC4-E2FCA31C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339" y="1772816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>
                <a:solidFill>
                  <a:schemeClr val="accent6">
                    <a:lumMod val="50000"/>
                  </a:schemeClr>
                </a:solidFill>
              </a:rPr>
              <a:t>Units 1, 2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</a:rPr>
              <a:t>：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="" xmlns:a16="http://schemas.microsoft.com/office/drawing/2014/main" id="{725C9528-C6C8-4F20-B80E-A19959315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539" y="1772816"/>
            <a:ext cx="360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>
                <a:solidFill>
                  <a:srgbClr val="990099"/>
                </a:solidFill>
              </a:rPr>
              <a:t>Orientation;  Time Management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A22036C2-98C6-4249-8AE1-29C57DFB1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5158" y="1772816"/>
            <a:ext cx="2601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大学生活、时间管理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CB8F52F6-B823-4B58-9EE1-0B1E379AA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51" y="2126829"/>
            <a:ext cx="5513388" cy="36671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帮助学生适应大学生活</a:t>
            </a:r>
            <a:r>
              <a:rPr lang="en-US" altLang="zh-CN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给予大学学习方法的引导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="" xmlns:a16="http://schemas.microsoft.com/office/drawing/2014/main" id="{FFDB7BD0-FB57-450A-8A51-B8BE70DCB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339" y="2487191"/>
            <a:ext cx="151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>
                <a:solidFill>
                  <a:schemeClr val="accent6">
                    <a:lumMod val="50000"/>
                  </a:schemeClr>
                </a:solidFill>
              </a:rPr>
              <a:t>Units 3, 5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</a:rPr>
              <a:t>：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="" xmlns:a16="http://schemas.microsoft.com/office/drawing/2014/main" id="{57616A94-331F-4A96-936A-BFC40BC31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665" y="2487191"/>
            <a:ext cx="4032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>
                <a:solidFill>
                  <a:srgbClr val="990099"/>
                </a:solidFill>
              </a:rPr>
              <a:t>Words and Idioms</a:t>
            </a:r>
            <a:r>
              <a:rPr lang="zh-CN" altLang="en-US" sz="1800" b="1" dirty="0">
                <a:solidFill>
                  <a:srgbClr val="990099"/>
                </a:solidFill>
              </a:rPr>
              <a:t>；</a:t>
            </a:r>
            <a:r>
              <a:rPr lang="en-US" altLang="zh-CN" sz="1800" b="1" dirty="0">
                <a:solidFill>
                  <a:srgbClr val="990099"/>
                </a:solidFill>
              </a:rPr>
              <a:t>The Talisman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="" xmlns:a16="http://schemas.microsoft.com/office/drawing/2014/main" id="{64402B1C-E251-44A9-924D-2C9C43D05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20" y="2487191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英语词汇、英美文学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="" xmlns:a16="http://schemas.microsoft.com/office/drawing/2014/main" id="{906F822D-CDD2-4FA4-9B13-51735A58B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339" y="3231729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>
                <a:solidFill>
                  <a:schemeClr val="accent6">
                    <a:lumMod val="50000"/>
                  </a:schemeClr>
                </a:solidFill>
              </a:rPr>
              <a:t>Units 4, 7, 8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</a:rPr>
              <a:t>：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="" xmlns:a16="http://schemas.microsoft.com/office/drawing/2014/main" id="{4ED7A0C6-AF0D-42EA-A4C1-A81BD4084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539" y="3256575"/>
            <a:ext cx="3796506" cy="6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ts val="0"/>
              </a:spcBef>
              <a:buFontTx/>
              <a:buNone/>
            </a:pPr>
            <a:r>
              <a:rPr lang="en-US" altLang="zh-CN" sz="1800" b="1" dirty="0">
                <a:solidFill>
                  <a:srgbClr val="990099"/>
                </a:solidFill>
              </a:rPr>
              <a:t>Kindness; Community Service;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buFontTx/>
              <a:buNone/>
            </a:pPr>
            <a:r>
              <a:rPr lang="en-US" altLang="zh-CN" sz="1800" b="1" dirty="0">
                <a:solidFill>
                  <a:srgbClr val="990099"/>
                </a:solidFill>
              </a:rPr>
              <a:t>Interpersonal Relationship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="" xmlns:a16="http://schemas.microsoft.com/office/drawing/2014/main" id="{348072A0-77B1-4280-B4B4-B8DB83E86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276" y="2869314"/>
            <a:ext cx="5478463" cy="36671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激发学生英语学习好奇心</a:t>
            </a:r>
            <a:r>
              <a:rPr lang="en-US" altLang="zh-CN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培养学生英语学习兴趣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="" xmlns:a16="http://schemas.microsoft.com/office/drawing/2014/main" id="{EBC4733F-1AB8-4C69-ADF1-F97491987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689" y="3443556"/>
            <a:ext cx="251837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仁爱之心、交际能力</a:t>
            </a:r>
          </a:p>
        </p:txBody>
      </p:sp>
      <p:sp>
        <p:nvSpPr>
          <p:cNvPr id="13" name="Rectangle 21">
            <a:extLst>
              <a:ext uri="{FF2B5EF4-FFF2-40B4-BE49-F238E27FC236}">
                <a16:creationId xmlns="" xmlns:a16="http://schemas.microsoft.com/office/drawing/2014/main" id="{49CA2205-D484-403A-A112-A76DDBC01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276" y="3853564"/>
            <a:ext cx="5478463" cy="36671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引导学生树立正确价值观，学会融入社会、奉献社会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="" xmlns:a16="http://schemas.microsoft.com/office/drawing/2014/main" id="{E58E01D0-6EFE-4153-BEDB-864FD3FF6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0339" y="4142954"/>
            <a:ext cx="3167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>
                <a:solidFill>
                  <a:schemeClr val="accent6">
                    <a:lumMod val="50000"/>
                  </a:schemeClr>
                </a:solidFill>
              </a:rPr>
              <a:t>Units 6, 9, 10, 11, 12</a:t>
            </a:r>
            <a:r>
              <a:rPr lang="zh-CN" altLang="en-US" sz="1800" b="1" dirty="0">
                <a:solidFill>
                  <a:schemeClr val="accent6">
                    <a:lumMod val="50000"/>
                  </a:schemeClr>
                </a:solidFill>
              </a:rPr>
              <a:t>：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="" xmlns:a16="http://schemas.microsoft.com/office/drawing/2014/main" id="{61D4C487-CF72-4A48-8D85-0305CE31A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740" y="4462677"/>
            <a:ext cx="5186261" cy="65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ts val="0"/>
              </a:spcBef>
              <a:buFontTx/>
              <a:buNone/>
            </a:pPr>
            <a:r>
              <a:rPr lang="en-US" altLang="zh-CN" sz="1800" b="1" dirty="0">
                <a:solidFill>
                  <a:srgbClr val="990099"/>
                </a:solidFill>
              </a:rPr>
              <a:t>Festivals and Celebrations;  </a:t>
            </a:r>
            <a:r>
              <a:rPr lang="en-US" altLang="zh-CN" sz="1800" b="1" dirty="0" err="1">
                <a:solidFill>
                  <a:srgbClr val="990099"/>
                </a:solidFill>
              </a:rPr>
              <a:t>Phubbing</a:t>
            </a:r>
            <a:r>
              <a:rPr lang="en-US" altLang="zh-CN" sz="1800" b="1" dirty="0">
                <a:solidFill>
                  <a:srgbClr val="990099"/>
                </a:solidFill>
              </a:rPr>
              <a:t>;</a:t>
            </a:r>
          </a:p>
          <a:p>
            <a:pPr eaLnBrk="1" hangingPunct="1">
              <a:lnSpc>
                <a:spcPts val="2200"/>
              </a:lnSpc>
              <a:spcBef>
                <a:spcPts val="0"/>
              </a:spcBef>
              <a:buFontTx/>
              <a:buNone/>
            </a:pPr>
            <a:r>
              <a:rPr lang="en-US" altLang="zh-CN" sz="1800" b="1" dirty="0">
                <a:solidFill>
                  <a:srgbClr val="990099"/>
                </a:solidFill>
              </a:rPr>
              <a:t>Poster Design; Tourism; Media</a:t>
            </a:r>
          </a:p>
        </p:txBody>
      </p:sp>
      <p:sp>
        <p:nvSpPr>
          <p:cNvPr id="16" name="Rectangle 24">
            <a:extLst>
              <a:ext uri="{FF2B5EF4-FFF2-40B4-BE49-F238E27FC236}">
                <a16:creationId xmlns="" xmlns:a16="http://schemas.microsoft.com/office/drawing/2014/main" id="{BA856876-F38E-4BBA-89D0-0EC5087E5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545" y="4490595"/>
            <a:ext cx="2108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应用文、新闻稿、</a:t>
            </a:r>
            <a:endParaRPr lang="en-US" altLang="zh-CN" sz="1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广告、旅游、推特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="" xmlns:a16="http://schemas.microsoft.com/office/drawing/2014/main" id="{4F27F07E-11E2-4C26-B501-08257A8B8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276" y="5119693"/>
            <a:ext cx="5478463" cy="36671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拓展学生知识面，培养相关行业的英语应用技能 </a:t>
            </a:r>
          </a:p>
        </p:txBody>
      </p:sp>
      <p:sp>
        <p:nvSpPr>
          <p:cNvPr id="18" name="Text Box 27">
            <a:extLst>
              <a:ext uri="{FF2B5EF4-FFF2-40B4-BE49-F238E27FC236}">
                <a16:creationId xmlns="" xmlns:a16="http://schemas.microsoft.com/office/drawing/2014/main" id="{A50EE81A-9073-404A-A0FE-3F4D6E7BB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060" y="992672"/>
            <a:ext cx="179153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选篇特点</a:t>
            </a:r>
          </a:p>
        </p:txBody>
      </p:sp>
      <p:grpSp>
        <p:nvGrpSpPr>
          <p:cNvPr id="19" name="Group 32">
            <a:extLst>
              <a:ext uri="{FF2B5EF4-FFF2-40B4-BE49-F238E27FC236}">
                <a16:creationId xmlns="" xmlns:a16="http://schemas.microsoft.com/office/drawing/2014/main" id="{7C0D175A-5C07-4B31-A23D-B38D23814BC3}"/>
              </a:ext>
            </a:extLst>
          </p:cNvPr>
          <p:cNvGrpSpPr>
            <a:grpSpLocks/>
          </p:cNvGrpSpPr>
          <p:nvPr/>
        </p:nvGrpSpPr>
        <p:grpSpPr bwMode="auto">
          <a:xfrm>
            <a:off x="3481659" y="993317"/>
            <a:ext cx="3308352" cy="523874"/>
            <a:chOff x="1681" y="261"/>
            <a:chExt cx="2084" cy="330"/>
          </a:xfrm>
        </p:grpSpPr>
        <p:sp>
          <p:nvSpPr>
            <p:cNvPr id="20" name="AutoShape 28">
              <a:extLst>
                <a:ext uri="{FF2B5EF4-FFF2-40B4-BE49-F238E27FC236}">
                  <a16:creationId xmlns="" xmlns:a16="http://schemas.microsoft.com/office/drawing/2014/main" id="{EC9477C8-E40D-46ED-8969-9C3DF0A14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328"/>
              <a:ext cx="362" cy="18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="" xmlns:a16="http://schemas.microsoft.com/office/drawing/2014/main" id="{C336FAE8-8DE5-4DEF-AD5D-A5B5C6CB7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5" y="261"/>
              <a:ext cx="170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应用性、国际性</a:t>
              </a:r>
            </a:p>
          </p:txBody>
        </p:sp>
      </p:grpSp>
      <p:sp>
        <p:nvSpPr>
          <p:cNvPr id="22" name="Text Box 30">
            <a:extLst>
              <a:ext uri="{FF2B5EF4-FFF2-40B4-BE49-F238E27FC236}">
                <a16:creationId xmlns="" xmlns:a16="http://schemas.microsoft.com/office/drawing/2014/main" id="{5E3D4EC0-DB6E-476E-A7A4-C3E81567D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258" y="1402456"/>
            <a:ext cx="136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</a:rPr>
              <a:t>Text A: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="" xmlns:a16="http://schemas.microsoft.com/office/drawing/2014/main" id="{5254AAB7-CA01-4ACC-89A8-98F7A9379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04" y="472093"/>
            <a:ext cx="4133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应用英语教程</a:t>
            </a:r>
            <a:r>
              <a:rPr lang="en-US" altLang="zh-CN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精读</a:t>
            </a:r>
            <a:r>
              <a:rPr lang="en-US" altLang="zh-CN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8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卷形: 水平 2">
            <a:extLst>
              <a:ext uri="{FF2B5EF4-FFF2-40B4-BE49-F238E27FC236}">
                <a16:creationId xmlns="" xmlns:a16="http://schemas.microsoft.com/office/drawing/2014/main" id="{A41F0FB8-B011-4CAA-B293-5C8D51D45EF5}"/>
              </a:ext>
            </a:extLst>
          </p:cNvPr>
          <p:cNvSpPr/>
          <p:nvPr/>
        </p:nvSpPr>
        <p:spPr>
          <a:xfrm>
            <a:off x="913011" y="5486405"/>
            <a:ext cx="10671717" cy="927976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第一册教材中</a:t>
            </a:r>
            <a:r>
              <a:rPr lang="zh-CN" altLang="en-US" sz="24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，就涉及新闻、媒体、广告等培养国际传播能力的内容。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788B5695-FC6A-44BE-B890-7B4F2A75F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4" t="2248" r="10000" b="7725"/>
          <a:stretch/>
        </p:blipFill>
        <p:spPr>
          <a:xfrm>
            <a:off x="169666" y="1921987"/>
            <a:ext cx="2012551" cy="26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7107" y="2831356"/>
            <a:ext cx="1148594" cy="1035588"/>
            <a:chOff x="3683118" y="2732112"/>
            <a:chExt cx="1148594" cy="1035588"/>
          </a:xfrm>
        </p:grpSpPr>
        <p:grpSp>
          <p:nvGrpSpPr>
            <p:cNvPr id="85" name="组合 84"/>
            <p:cNvGrpSpPr/>
            <p:nvPr/>
          </p:nvGrpSpPr>
          <p:grpSpPr>
            <a:xfrm>
              <a:off x="3683118" y="2732112"/>
              <a:ext cx="1148594" cy="1035588"/>
              <a:chOff x="3720691" y="2824413"/>
              <a:chExt cx="1341120" cy="1209172"/>
            </a:xfrm>
          </p:grpSpPr>
          <p:sp>
            <p:nvSpPr>
              <p:cNvPr id="86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8" name="Freeform 5"/>
            <p:cNvSpPr>
              <a:spLocks/>
            </p:cNvSpPr>
            <p:nvPr/>
          </p:nvSpPr>
          <p:spPr bwMode="auto">
            <a:xfrm rot="1855731">
              <a:off x="3761770" y="2803025"/>
              <a:ext cx="991290" cy="89376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1"/>
            <p:cNvSpPr>
              <a:spLocks/>
            </p:cNvSpPr>
            <p:nvPr/>
          </p:nvSpPr>
          <p:spPr bwMode="auto">
            <a:xfrm>
              <a:off x="3987266" y="3026037"/>
              <a:ext cx="519272" cy="51927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73384" y="2831356"/>
            <a:ext cx="1148594" cy="1035588"/>
            <a:chOff x="5530071" y="2732112"/>
            <a:chExt cx="1148594" cy="1035588"/>
          </a:xfrm>
        </p:grpSpPr>
        <p:grpSp>
          <p:nvGrpSpPr>
            <p:cNvPr id="89" name="组合 88"/>
            <p:cNvGrpSpPr/>
            <p:nvPr/>
          </p:nvGrpSpPr>
          <p:grpSpPr>
            <a:xfrm>
              <a:off x="5530071" y="2732112"/>
              <a:ext cx="1148594" cy="1035588"/>
              <a:chOff x="3720691" y="2824413"/>
              <a:chExt cx="1341120" cy="1209172"/>
            </a:xfrm>
          </p:grpSpPr>
          <p:sp>
            <p:nvSpPr>
              <p:cNvPr id="90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2" name="Freeform 5"/>
            <p:cNvSpPr>
              <a:spLocks/>
            </p:cNvSpPr>
            <p:nvPr/>
          </p:nvSpPr>
          <p:spPr bwMode="auto">
            <a:xfrm rot="1855731">
              <a:off x="5608723" y="2803025"/>
              <a:ext cx="991290" cy="89376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41" name="组合 40"/>
            <p:cNvGrpSpPr>
              <a:grpSpLocks noChangeAspect="1"/>
            </p:cNvGrpSpPr>
            <p:nvPr/>
          </p:nvGrpSpPr>
          <p:grpSpPr>
            <a:xfrm>
              <a:off x="5833507" y="2990692"/>
              <a:ext cx="604359" cy="518427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42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3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769661" y="2831356"/>
            <a:ext cx="1148594" cy="1035588"/>
            <a:chOff x="7330271" y="2732112"/>
            <a:chExt cx="1148594" cy="1035588"/>
          </a:xfrm>
        </p:grpSpPr>
        <p:grpSp>
          <p:nvGrpSpPr>
            <p:cNvPr id="93" name="组合 92"/>
            <p:cNvGrpSpPr/>
            <p:nvPr/>
          </p:nvGrpSpPr>
          <p:grpSpPr>
            <a:xfrm>
              <a:off x="7330271" y="2732112"/>
              <a:ext cx="1148594" cy="1035588"/>
              <a:chOff x="3720691" y="2824413"/>
              <a:chExt cx="1341120" cy="1209172"/>
            </a:xfrm>
          </p:grpSpPr>
          <p:sp>
            <p:nvSpPr>
              <p:cNvPr id="94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6" name="Freeform 5"/>
            <p:cNvSpPr>
              <a:spLocks/>
            </p:cNvSpPr>
            <p:nvPr/>
          </p:nvSpPr>
          <p:spPr bwMode="auto">
            <a:xfrm rot="1855731">
              <a:off x="7408923" y="2803025"/>
              <a:ext cx="991290" cy="89376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9"/>
            <p:cNvSpPr>
              <a:spLocks noEditPoints="1"/>
            </p:cNvSpPr>
            <p:nvPr/>
          </p:nvSpPr>
          <p:spPr bwMode="auto">
            <a:xfrm rot="19469485">
              <a:off x="7654296" y="3004563"/>
              <a:ext cx="500542" cy="533358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265939" y="2831356"/>
            <a:ext cx="1148594" cy="1035588"/>
            <a:chOff x="9130471" y="2789116"/>
            <a:chExt cx="1148594" cy="1035588"/>
          </a:xfrm>
        </p:grpSpPr>
        <p:grpSp>
          <p:nvGrpSpPr>
            <p:cNvPr id="97" name="组合 96"/>
            <p:cNvGrpSpPr/>
            <p:nvPr/>
          </p:nvGrpSpPr>
          <p:grpSpPr>
            <a:xfrm>
              <a:off x="9130471" y="2789116"/>
              <a:ext cx="1148594" cy="1035588"/>
              <a:chOff x="3720691" y="2824413"/>
              <a:chExt cx="1341120" cy="1209172"/>
            </a:xfrm>
          </p:grpSpPr>
          <p:sp>
            <p:nvSpPr>
              <p:cNvPr id="9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0" name="Freeform 5"/>
            <p:cNvSpPr>
              <a:spLocks/>
            </p:cNvSpPr>
            <p:nvPr/>
          </p:nvSpPr>
          <p:spPr bwMode="auto">
            <a:xfrm rot="1855731">
              <a:off x="9209123" y="2860029"/>
              <a:ext cx="991290" cy="89376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rgbClr val="414455"/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06"/>
            <p:cNvSpPr>
              <a:spLocks noChangeAspect="1" noEditPoints="1"/>
            </p:cNvSpPr>
            <p:nvPr/>
          </p:nvSpPr>
          <p:spPr bwMode="auto">
            <a:xfrm>
              <a:off x="9542920" y="3047071"/>
              <a:ext cx="428728" cy="518242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矩形 43"/>
          <p:cNvSpPr/>
          <p:nvPr/>
        </p:nvSpPr>
        <p:spPr>
          <a:xfrm>
            <a:off x="1325229" y="4335491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3600" b="1" kern="1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时代背景</a:t>
            </a:r>
          </a:p>
        </p:txBody>
      </p:sp>
      <p:sp>
        <p:nvSpPr>
          <p:cNvPr id="49" name="矩形 48"/>
          <p:cNvSpPr/>
          <p:nvPr/>
        </p:nvSpPr>
        <p:spPr>
          <a:xfrm>
            <a:off x="3868815" y="4335491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zh-CN" altLang="en-US" sz="3600" b="1" kern="1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实践探索</a:t>
            </a:r>
            <a:endParaRPr lang="zh-CN" altLang="en-US" sz="3600" b="1" kern="1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412401" y="4335491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3600" b="1" kern="1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突出问题</a:t>
            </a:r>
          </a:p>
        </p:txBody>
      </p:sp>
      <p:sp>
        <p:nvSpPr>
          <p:cNvPr id="53" name="矩形 52"/>
          <p:cNvSpPr/>
          <p:nvPr/>
        </p:nvSpPr>
        <p:spPr>
          <a:xfrm>
            <a:off x="8955987" y="4335491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zh-CN" altLang="en-US" sz="3600" b="1" kern="1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现实思考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82" y="1124744"/>
            <a:ext cx="1780602" cy="159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7"/>
          <p:cNvSpPr>
            <a:spLocks noChangeArrowheads="1"/>
          </p:cNvSpPr>
          <p:nvPr/>
        </p:nvSpPr>
        <p:spPr bwMode="auto">
          <a:xfrm>
            <a:off x="5606449" y="1614639"/>
            <a:ext cx="11771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rgbClr val="414455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目 录</a:t>
            </a:r>
            <a:endParaRPr lang="zh-CN" altLang="en-US" sz="4000" b="1" dirty="0">
              <a:solidFill>
                <a:srgbClr val="414455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655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="" xmlns:a16="http://schemas.microsoft.com/office/drawing/2014/main" id="{08B0B293-D05D-48C3-96DB-2EC6FE4EC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550169"/>
              </p:ext>
            </p:extLst>
          </p:nvPr>
        </p:nvGraphicFramePr>
        <p:xfrm>
          <a:off x="519903" y="2420888"/>
          <a:ext cx="6552728" cy="338437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673680">
                  <a:extLst>
                    <a:ext uri="{9D8B030D-6E8A-4147-A177-3AD203B41FA5}">
                      <a16:colId xmlns="" xmlns:a16="http://schemas.microsoft.com/office/drawing/2014/main" val="1591436760"/>
                    </a:ext>
                  </a:extLst>
                </a:gridCol>
                <a:gridCol w="3879048">
                  <a:extLst>
                    <a:ext uri="{9D8B030D-6E8A-4147-A177-3AD203B41FA5}">
                      <a16:colId xmlns="" xmlns:a16="http://schemas.microsoft.com/office/drawing/2014/main" val="3157578723"/>
                    </a:ext>
                  </a:extLst>
                </a:gridCol>
              </a:tblGrid>
              <a:tr h="53191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专业</a:t>
                      </a:r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专任教师 </a:t>
                      </a:r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38 </a:t>
                      </a:r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</a:t>
                      </a:r>
                      <a:endParaRPr lang="zh-CN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有海外背景 </a:t>
                      </a:r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36</a:t>
                      </a:r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人，占</a:t>
                      </a:r>
                      <a:r>
                        <a:rPr lang="en-US" altLang="zh-CN" sz="18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94.74%</a:t>
                      </a:r>
                      <a:endParaRPr lang="zh-CN" alt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5123916"/>
                  </a:ext>
                </a:extLst>
              </a:tr>
              <a:tr h="59308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教师赴国外高校深造、访</a:t>
                      </a:r>
                      <a:r>
                        <a:rPr lang="zh-CN" alt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学 </a:t>
                      </a:r>
                      <a:r>
                        <a:rPr lang="en-US" altLang="zh-CN" sz="16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46 </a:t>
                      </a:r>
                      <a:r>
                        <a:rPr lang="zh-CN" alt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人次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0502636"/>
                  </a:ext>
                </a:extLst>
              </a:tr>
              <a:tr h="59308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采用</a:t>
                      </a:r>
                      <a:r>
                        <a:rPr lang="zh-CN" altLang="en-US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柔性引进方式引进境外人才 </a:t>
                      </a:r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8 </a:t>
                      </a:r>
                      <a:r>
                        <a:rPr lang="zh-CN" altLang="en-US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人次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16140201"/>
                  </a:ext>
                </a:extLst>
              </a:tr>
              <a:tr h="59308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江苏省</a:t>
                      </a:r>
                      <a:r>
                        <a:rPr lang="zh-CN" altLang="en-US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“外专百人计划” </a:t>
                      </a:r>
                      <a:r>
                        <a:rPr lang="en-US" altLang="zh-CN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</a:t>
                      </a:r>
                      <a:r>
                        <a:rPr lang="zh-CN" altLang="en-US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类 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 </a:t>
                      </a:r>
                      <a:r>
                        <a:rPr lang="zh-CN" alt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</a:t>
                      </a:r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，  </a:t>
                      </a:r>
                      <a:r>
                        <a:rPr lang="zh-CN" altLang="en-US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邀请诺贝尔文学获得者 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 </a:t>
                      </a:r>
                      <a:r>
                        <a:rPr lang="zh-CN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人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5713432"/>
                  </a:ext>
                </a:extLst>
              </a:tr>
              <a:tr h="53660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江苏省高校青蓝工程优秀教学团队 </a:t>
                      </a:r>
                      <a:r>
                        <a:rPr lang="en-US" altLang="zh-CN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 </a:t>
                      </a:r>
                      <a:r>
                        <a:rPr lang="zh-CN" altLang="en-US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4393065"/>
                  </a:ext>
                </a:extLst>
              </a:tr>
              <a:tr h="53660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 由</a:t>
                      </a:r>
                      <a:r>
                        <a:rPr lang="zh-CN" altLang="en-US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教学名师、海归</a:t>
                      </a:r>
                      <a:r>
                        <a:rPr lang="zh-CN" altLang="en-US" sz="1600" u="none" strike="noStrike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教师及</a:t>
                      </a:r>
                      <a:r>
                        <a:rPr lang="zh-CN" altLang="en-US" sz="1600" u="none" strike="noStrike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教学新秀组成的跨院系国际化教学团队 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 </a:t>
                      </a:r>
                      <a:r>
                        <a:rPr lang="zh-CN" alt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3721178"/>
                  </a:ext>
                </a:extLst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7321723" y="2140729"/>
            <a:ext cx="3856498" cy="4092021"/>
            <a:chOff x="7065625" y="2055030"/>
            <a:chExt cx="4302275" cy="4565022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8C6733EF-DC30-4B94-9A96-1F3BB0DA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740" y="3871492"/>
              <a:ext cx="4280160" cy="2748560"/>
            </a:xfrm>
            <a:prstGeom prst="rect">
              <a:avLst/>
            </a:prstGeom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6170" y="2055030"/>
              <a:ext cx="2051730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625" y="2137447"/>
              <a:ext cx="2152168" cy="1645776"/>
            </a:xfrm>
            <a:prstGeom prst="rect">
              <a:avLst/>
            </a:prstGeom>
            <a:noFill/>
            <a:ln w="9525">
              <a:solidFill>
                <a:srgbClr val="5B5E7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18" name="组合 17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9" name="组合 18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0" name="组合 29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2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5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26" name="直接连接符 25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组合 26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28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21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2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3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="" xmlns:a16="http://schemas.microsoft.com/office/drawing/2014/main" id="{195531E4-8BE5-40EF-8D9E-7B136E6591CA}"/>
              </a:ext>
            </a:extLst>
          </p:cNvPr>
          <p:cNvGrpSpPr/>
          <p:nvPr/>
        </p:nvGrpSpPr>
        <p:grpSpPr>
          <a:xfrm>
            <a:off x="2378912" y="1485400"/>
            <a:ext cx="644951" cy="661193"/>
            <a:chOff x="1540855" y="3706286"/>
            <a:chExt cx="729205" cy="750911"/>
          </a:xfrm>
        </p:grpSpPr>
        <p:sp>
          <p:nvSpPr>
            <p:cNvPr id="35" name="椭圆 34">
              <a:extLst>
                <a:ext uri="{FF2B5EF4-FFF2-40B4-BE49-F238E27FC236}">
                  <a16:creationId xmlns="" xmlns:a16="http://schemas.microsoft.com/office/drawing/2014/main" id="{9943709A-5FAF-42D3-85B1-5ABEBCBC026A}"/>
                </a:ext>
              </a:extLst>
            </p:cNvPr>
            <p:cNvSpPr/>
            <p:nvPr/>
          </p:nvSpPr>
          <p:spPr>
            <a:xfrm>
              <a:off x="1540855" y="3706286"/>
              <a:ext cx="729205" cy="750911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6" name="图形 23" descr="教师">
              <a:extLst>
                <a:ext uri="{FF2B5EF4-FFF2-40B4-BE49-F238E27FC236}">
                  <a16:creationId xmlns="" xmlns:a16="http://schemas.microsoft.com/office/drawing/2014/main" id="{4F92A1F7-E5BB-4CB8-BF32-11E4CBB71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97463" y="3844299"/>
              <a:ext cx="552875" cy="552875"/>
            </a:xfrm>
            <a:prstGeom prst="rect">
              <a:avLst/>
            </a:prstGeom>
          </p:spPr>
        </p:pic>
      </p:grpSp>
      <p:sp>
        <p:nvSpPr>
          <p:cNvPr id="37" name="文本占位符 3">
            <a:extLst>
              <a:ext uri="{FF2B5EF4-FFF2-40B4-BE49-F238E27FC236}">
                <a16:creationId xmlns="" xmlns:a16="http://schemas.microsoft.com/office/drawing/2014/main" id="{2C695A93-2586-4B63-BC70-97D6A4E1A719}"/>
              </a:ext>
            </a:extLst>
          </p:cNvPr>
          <p:cNvSpPr txBox="1">
            <a:spLocks/>
          </p:cNvSpPr>
          <p:nvPr/>
        </p:nvSpPr>
        <p:spPr>
          <a:xfrm>
            <a:off x="3261846" y="1565385"/>
            <a:ext cx="7383765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国际化师资队伍建设：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外引内培、引培并重</a:t>
            </a:r>
          </a:p>
        </p:txBody>
      </p:sp>
      <p:sp>
        <p:nvSpPr>
          <p:cNvPr id="39" name="矩形 38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8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00FFF206-1C13-4CA1-9C30-A3ED4CF2A013}"/>
              </a:ext>
            </a:extLst>
          </p:cNvPr>
          <p:cNvSpPr/>
          <p:nvPr/>
        </p:nvSpPr>
        <p:spPr>
          <a:xfrm>
            <a:off x="1397495" y="2302020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zh-CN" altLang="zh-CN" sz="2400" dirty="0">
                <a:latin typeface="微软雅黑" pitchFamily="34" charset="-122"/>
                <a:ea typeface="微软雅黑" pitchFamily="34" charset="-122"/>
              </a:rPr>
              <a:t>赴国外参加学术会议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26</a:t>
            </a:r>
            <a:r>
              <a:rPr lang="zh-CN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人次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5933D447-848F-4EC1-B192-56D67A83343D}"/>
              </a:ext>
            </a:extLst>
          </p:cNvPr>
          <p:cNvSpPr/>
          <p:nvPr/>
        </p:nvSpPr>
        <p:spPr>
          <a:xfrm>
            <a:off x="1384872" y="2805954"/>
            <a:ext cx="4839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zh-CN" altLang="zh-CN" sz="2400" dirty="0">
                <a:latin typeface="微软雅黑" pitchFamily="34" charset="-122"/>
                <a:ea typeface="微软雅黑" pitchFamily="34" charset="-122"/>
              </a:rPr>
              <a:t>举办“</a:t>
            </a:r>
            <a:r>
              <a:rPr lang="zh-CN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中美田园诗歌高峰论坛</a:t>
            </a:r>
            <a:r>
              <a:rPr lang="zh-CN" altLang="zh-CN" sz="2400" dirty="0">
                <a:latin typeface="微软雅黑" pitchFamily="34" charset="-122"/>
                <a:ea typeface="微软雅黑" pitchFamily="34" charset="-122"/>
              </a:rPr>
              <a:t>”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C95EF6DD-924F-4810-857A-E5B27D5121FE}"/>
              </a:ext>
            </a:extLst>
          </p:cNvPr>
          <p:cNvSpPr/>
          <p:nvPr/>
        </p:nvSpPr>
        <p:spPr>
          <a:xfrm>
            <a:off x="6289522" y="2302019"/>
            <a:ext cx="2874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中华外译项目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项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142DCD3-7603-4393-9967-623B85C15321}"/>
              </a:ext>
            </a:extLst>
          </p:cNvPr>
          <p:cNvSpPr/>
          <p:nvPr/>
        </p:nvSpPr>
        <p:spPr>
          <a:xfrm>
            <a:off x="6276899" y="2805953"/>
            <a:ext cx="4993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与国外高校共同开展学术研究</a:t>
            </a:r>
            <a:r>
              <a:rPr lang="en-US" altLang="zh-CN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项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22" name="组合 21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23" name="组合 22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4" name="组合 33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6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5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9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30" name="直接连接符 29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组合 30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24" name="组合 23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25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6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7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E7A922F7-A4D0-407C-8D37-F67F973C29E6}"/>
              </a:ext>
            </a:extLst>
          </p:cNvPr>
          <p:cNvGrpSpPr/>
          <p:nvPr/>
        </p:nvGrpSpPr>
        <p:grpSpPr>
          <a:xfrm>
            <a:off x="2180021" y="1504622"/>
            <a:ext cx="653533" cy="660169"/>
            <a:chOff x="1512128" y="4703517"/>
            <a:chExt cx="729205" cy="750911"/>
          </a:xfrm>
        </p:grpSpPr>
        <p:sp>
          <p:nvSpPr>
            <p:cNvPr id="39" name="椭圆 38">
              <a:extLst>
                <a:ext uri="{FF2B5EF4-FFF2-40B4-BE49-F238E27FC236}">
                  <a16:creationId xmlns="" xmlns:a16="http://schemas.microsoft.com/office/drawing/2014/main" id="{1D9768C2-A427-4144-8B63-6ED5CDDD1951}"/>
                </a:ext>
              </a:extLst>
            </p:cNvPr>
            <p:cNvSpPr/>
            <p:nvPr/>
          </p:nvSpPr>
          <p:spPr>
            <a:xfrm>
              <a:off x="1512128" y="4703517"/>
              <a:ext cx="729205" cy="75091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40" name="图形 30" descr="会议">
              <a:extLst>
                <a:ext uri="{FF2B5EF4-FFF2-40B4-BE49-F238E27FC236}">
                  <a16:creationId xmlns="" xmlns:a16="http://schemas.microsoft.com/office/drawing/2014/main" id="{37D04739-4B6E-4895-BA7B-6B075EDF1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17444" y="4796771"/>
              <a:ext cx="552875" cy="552875"/>
            </a:xfrm>
            <a:prstGeom prst="rect">
              <a:avLst/>
            </a:prstGeom>
          </p:spPr>
        </p:pic>
      </p:grpSp>
      <p:sp>
        <p:nvSpPr>
          <p:cNvPr id="41" name="文本占位符 3">
            <a:extLst>
              <a:ext uri="{FF2B5EF4-FFF2-40B4-BE49-F238E27FC236}">
                <a16:creationId xmlns="" xmlns:a16="http://schemas.microsoft.com/office/drawing/2014/main" id="{EC78FD8C-951A-46C9-A5B6-9C19231ED067}"/>
              </a:ext>
            </a:extLst>
          </p:cNvPr>
          <p:cNvSpPr txBox="1">
            <a:spLocks/>
          </p:cNvSpPr>
          <p:nvPr/>
        </p:nvSpPr>
        <p:spPr>
          <a:xfrm>
            <a:off x="2992072" y="1613346"/>
            <a:ext cx="7383766" cy="52481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中外学术交流：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“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参与、搭台、合作</a:t>
            </a:r>
            <a:r>
              <a:rPr lang="zh-CN" altLang="en-US" sz="2400" b="1" dirty="0">
                <a:solidFill>
                  <a:srgbClr val="2B2B2B"/>
                </a:solidFill>
                <a:latin typeface="+mn-ea"/>
              </a:rPr>
              <a:t>”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多措并举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682003" y="3385856"/>
            <a:ext cx="7440041" cy="2828642"/>
            <a:chOff x="5065020" y="2206053"/>
            <a:chExt cx="7987929" cy="325950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9BF6E0C1-79D8-473E-8F61-7998BEEFC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375" y="2206053"/>
              <a:ext cx="1070890" cy="1427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CEBFFC4B-9987-4321-977B-11825B9B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020" y="2214239"/>
              <a:ext cx="2032205" cy="1427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3F4B098A-F715-407C-B835-F6CD8E59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260" y="2206053"/>
              <a:ext cx="2545082" cy="1427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85A4F879-24F1-43EF-9C67-CB98402BC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020" y="3975160"/>
              <a:ext cx="2140389" cy="1429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8F9D0F0D-1B50-42F3-8EF2-C2BEDE2F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836" y="3973498"/>
              <a:ext cx="2109177" cy="14176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F46DE897-A891-4D23-9913-15D67ED08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1" t="12082" r="25910" b="12144"/>
            <a:stretch/>
          </p:blipFill>
          <p:spPr>
            <a:xfrm>
              <a:off x="9742242" y="3914383"/>
              <a:ext cx="1035630" cy="1551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3132" y="2206053"/>
              <a:ext cx="1969817" cy="316612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矩形 43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4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519903" y="2148630"/>
            <a:ext cx="10167157" cy="1225260"/>
            <a:chOff x="519903" y="2148630"/>
            <a:chExt cx="10167157" cy="1225260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4F487AFC-4CD6-4811-8ABE-28238A72D182}"/>
                </a:ext>
              </a:extLst>
            </p:cNvPr>
            <p:cNvSpPr/>
            <p:nvPr/>
          </p:nvSpPr>
          <p:spPr>
            <a:xfrm>
              <a:off x="519903" y="2251914"/>
              <a:ext cx="38250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2400"/>
                </a:lnSpc>
                <a:buFont typeface="Wingdings" pitchFamily="2" charset="2"/>
                <a:buChar char="ü"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培养出</a:t>
              </a:r>
              <a:r>
                <a:rPr lang="zh-CN" altLang="en-US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多位</a:t>
              </a: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杰出校友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330B34FD-413C-4CF4-8BB6-EA3FBE820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7"/>
            <a:stretch/>
          </p:blipFill>
          <p:spPr>
            <a:xfrm>
              <a:off x="7052751" y="2148630"/>
              <a:ext cx="3634309" cy="1225260"/>
            </a:xfrm>
            <a:prstGeom prst="rect">
              <a:avLst/>
            </a:prstGeom>
          </p:spPr>
        </p:pic>
      </p:grpSp>
      <p:grpSp>
        <p:nvGrpSpPr>
          <p:cNvPr id="47" name="组合 46"/>
          <p:cNvGrpSpPr/>
          <p:nvPr/>
        </p:nvGrpSpPr>
        <p:grpSpPr>
          <a:xfrm>
            <a:off x="519903" y="3153200"/>
            <a:ext cx="5227072" cy="3261617"/>
            <a:chOff x="519903" y="3153200"/>
            <a:chExt cx="5227072" cy="3261617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CB071C3-952A-47DF-B029-929B522D86BC}"/>
                </a:ext>
              </a:extLst>
            </p:cNvPr>
            <p:cNvSpPr/>
            <p:nvPr/>
          </p:nvSpPr>
          <p:spPr>
            <a:xfrm>
              <a:off x="519903" y="3153200"/>
              <a:ext cx="52270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ts val="2400"/>
                </a:lnSpc>
                <a:buFont typeface="Wingdings" pitchFamily="2" charset="2"/>
                <a:buChar char="ü"/>
              </a:pPr>
              <a:r>
                <a:rPr lang="zh-CN" altLang="zh-CN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获国际</a:t>
              </a: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认可的</a:t>
              </a: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BEC</a:t>
              </a: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BETT</a:t>
              </a: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等证书有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186</a:t>
              </a:r>
              <a:r>
                <a:rPr lang="zh-CN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人</a:t>
              </a:r>
              <a:endPara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FBC3B402-8EF5-4CFB-AB80-171958EEDDE8}"/>
                </a:ext>
              </a:extLst>
            </p:cNvPr>
            <p:cNvGrpSpPr/>
            <p:nvPr/>
          </p:nvGrpSpPr>
          <p:grpSpPr>
            <a:xfrm>
              <a:off x="1828723" y="4684292"/>
              <a:ext cx="2894734" cy="1730525"/>
              <a:chOff x="7292202" y="3174104"/>
              <a:chExt cx="5003985" cy="3485905"/>
            </a:xfrm>
          </p:grpSpPr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17FF31DF-829C-4B5A-BDD6-80B5C0DD5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78113" y="3174104"/>
                <a:ext cx="2418074" cy="3475708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DC206165-AB46-4CC3-97B3-4BDDE1CB4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2348" y="3184301"/>
                <a:ext cx="2425036" cy="3475708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F000F9D6-0C4B-465A-8D4A-09A91F718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2202" y="3174104"/>
                <a:ext cx="2478135" cy="3475708"/>
              </a:xfrm>
              <a:prstGeom prst="rect">
                <a:avLst/>
              </a:prstGeom>
            </p:spPr>
          </p:pic>
        </p:grpSp>
      </p:grpSp>
      <p:grpSp>
        <p:nvGrpSpPr>
          <p:cNvPr id="48" name="组合 47"/>
          <p:cNvGrpSpPr/>
          <p:nvPr/>
        </p:nvGrpSpPr>
        <p:grpSpPr>
          <a:xfrm>
            <a:off x="519903" y="3603843"/>
            <a:ext cx="7223959" cy="2817719"/>
            <a:chOff x="519903" y="3603843"/>
            <a:chExt cx="7223959" cy="2817719"/>
          </a:xfrm>
        </p:grpSpPr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240ABCBF-F9C1-46EE-8718-D2332C9D55D4}"/>
                </a:ext>
              </a:extLst>
            </p:cNvPr>
            <p:cNvSpPr/>
            <p:nvPr/>
          </p:nvSpPr>
          <p:spPr>
            <a:xfrm>
              <a:off x="519903" y="3603843"/>
              <a:ext cx="46346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ts val="2400"/>
                </a:lnSpc>
                <a:buFont typeface="Wingdings" pitchFamily="2" charset="2"/>
                <a:buChar char="ü"/>
              </a:pPr>
              <a:r>
                <a:rPr lang="zh-CN" altLang="zh-CN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人才培养得到</a:t>
              </a:r>
              <a:r>
                <a:rPr lang="zh-CN" altLang="zh-CN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了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主流</a:t>
              </a:r>
              <a:r>
                <a:rPr lang="zh-CN" altLang="zh-CN" sz="2000" b="1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媒体</a:t>
              </a: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的关注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466480DB-D4B6-4EDF-BA55-759A81DC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9" r="2018" b="8727"/>
            <a:stretch/>
          </p:blipFill>
          <p:spPr>
            <a:xfrm>
              <a:off x="5267382" y="4677547"/>
              <a:ext cx="2476480" cy="1744015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545737" y="4054487"/>
            <a:ext cx="10418962" cy="2389581"/>
            <a:chOff x="545737" y="4054487"/>
            <a:chExt cx="10418962" cy="2389581"/>
          </a:xfrm>
        </p:grpSpPr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08309488-C756-49F0-A185-E6CBCE2D9408}"/>
                </a:ext>
              </a:extLst>
            </p:cNvPr>
            <p:cNvSpPr/>
            <p:nvPr/>
          </p:nvSpPr>
          <p:spPr>
            <a:xfrm>
              <a:off x="545737" y="4054487"/>
              <a:ext cx="51475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ts val="2400"/>
                </a:lnSpc>
                <a:buFont typeface="Wingdings" pitchFamily="2" charset="2"/>
                <a:buChar char="ü"/>
              </a:pP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人才模式获江苏省优秀教学成果奖</a:t>
              </a:r>
              <a:r>
                <a:rPr lang="zh-CN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一等奖</a:t>
              </a:r>
              <a:endPara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2607CB21-A87E-4AC4-948F-53EDA6021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738409" y="4217779"/>
              <a:ext cx="1789029" cy="2663550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519903" y="2702557"/>
            <a:ext cx="11050999" cy="1773840"/>
            <a:chOff x="519903" y="2702557"/>
            <a:chExt cx="11050999" cy="1773840"/>
          </a:xfrm>
        </p:grpSpPr>
        <p:grpSp>
          <p:nvGrpSpPr>
            <p:cNvPr id="43" name="组合 42"/>
            <p:cNvGrpSpPr/>
            <p:nvPr/>
          </p:nvGrpSpPr>
          <p:grpSpPr>
            <a:xfrm>
              <a:off x="6168908" y="3443217"/>
              <a:ext cx="5401994" cy="1033180"/>
              <a:chOff x="6385619" y="3600580"/>
              <a:chExt cx="6522599" cy="1247506"/>
            </a:xfrm>
          </p:grpSpPr>
          <p:pic>
            <p:nvPicPr>
              <p:cNvPr id="2" name="图片 1">
                <a:extLst>
                  <a:ext uri="{FF2B5EF4-FFF2-40B4-BE49-F238E27FC236}">
                    <a16:creationId xmlns="" xmlns:a16="http://schemas.microsoft.com/office/drawing/2014/main" id="{2957F846-CAF9-4DB3-9B8C-FBF3AE025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34" b="20671"/>
              <a:stretch/>
            </p:blipFill>
            <p:spPr>
              <a:xfrm>
                <a:off x="10154151" y="3600580"/>
                <a:ext cx="2754067" cy="1247505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="" xmlns:a16="http://schemas.microsoft.com/office/drawing/2014/main" id="{55A9C290-FC93-4F68-8B11-ED1F551FB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5619" y="3600581"/>
                <a:ext cx="1872208" cy="1247505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="" xmlns:a16="http://schemas.microsoft.com/office/drawing/2014/main" id="{CAC1327C-8ABE-4A17-9CD5-CA488F705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9885" y="3600581"/>
                <a:ext cx="1872208" cy="1247505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020215AD-61E8-41CC-8259-AD31CAE2F2FD}"/>
                </a:ext>
              </a:extLst>
            </p:cNvPr>
            <p:cNvSpPr/>
            <p:nvPr/>
          </p:nvSpPr>
          <p:spPr>
            <a:xfrm>
              <a:off x="519903" y="2702557"/>
              <a:ext cx="62331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2400"/>
                </a:lnSpc>
                <a:buFont typeface="Wingdings" pitchFamily="2" charset="2"/>
                <a:buChar char="ü"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学</a:t>
              </a:r>
              <a:r>
                <a:rPr lang="zh-CN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生赴美实习、交换</a:t>
              </a: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学习、接受留学生共</a:t>
              </a:r>
              <a:r>
                <a:rPr lang="en-US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116</a:t>
              </a:r>
              <a:r>
                <a:rPr lang="zh-CN" altLang="zh-CN" sz="2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人次</a:t>
              </a:r>
              <a:endPara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7CA158CB-6520-4D6C-8EB2-7424D02429BD}"/>
              </a:ext>
            </a:extLst>
          </p:cNvPr>
          <p:cNvSpPr txBox="1">
            <a:spLocks/>
          </p:cNvSpPr>
          <p:nvPr/>
        </p:nvSpPr>
        <p:spPr>
          <a:xfrm>
            <a:off x="1524000" y="971026"/>
            <a:ext cx="9144000" cy="594359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>
              <a:spcBef>
                <a:spcPct val="0"/>
              </a:spcBef>
              <a:buNone/>
              <a:defRPr sz="4000" b="1" spc="60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dirty="0"/>
              <a:t>国际化实践</a:t>
            </a:r>
            <a:endParaRPr lang="id-ID" dirty="0"/>
          </a:p>
        </p:txBody>
      </p:sp>
      <p:grpSp>
        <p:nvGrpSpPr>
          <p:cNvPr id="23" name="组合 22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24" name="组合 23"/>
            <p:cNvGrpSpPr/>
            <p:nvPr/>
          </p:nvGrpSpPr>
          <p:grpSpPr>
            <a:xfrm>
              <a:off x="336947" y="188640"/>
              <a:ext cx="11307489" cy="688685"/>
              <a:chOff x="336947" y="188640"/>
              <a:chExt cx="11307489" cy="688685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336947" y="188640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0" name="文本框 9"/>
              <p:cNvSpPr txBox="1"/>
              <p:nvPr/>
            </p:nvSpPr>
            <p:spPr>
              <a:xfrm>
                <a:off x="1084718" y="212323"/>
                <a:ext cx="1872208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pPr marL="0" lvl="1"/>
                <a:r>
                  <a:rPr lang="zh-CN" altLang="en-US" sz="3200" b="1" dirty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rPr>
                  <a:t>实践探索</a:t>
                </a:r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>
                <a:off x="736067" y="809734"/>
                <a:ext cx="10690112" cy="0"/>
              </a:xfrm>
              <a:prstGeom prst="line">
                <a:avLst/>
              </a:prstGeom>
              <a:ln>
                <a:solidFill>
                  <a:srgbClr val="414455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组合 31"/>
              <p:cNvGrpSpPr/>
              <p:nvPr/>
            </p:nvGrpSpPr>
            <p:grpSpPr>
              <a:xfrm>
                <a:off x="11385716" y="644060"/>
                <a:ext cx="258720" cy="233265"/>
                <a:chOff x="3720691" y="2824413"/>
                <a:chExt cx="1341120" cy="1209172"/>
              </a:xfrm>
            </p:grpSpPr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  <p:grpSp>
          <p:nvGrpSpPr>
            <p:cNvPr id="25" name="组合 24"/>
            <p:cNvGrpSpPr>
              <a:grpSpLocks noChangeAspect="1"/>
            </p:cNvGrpSpPr>
            <p:nvPr/>
          </p:nvGrpSpPr>
          <p:grpSpPr>
            <a:xfrm>
              <a:off x="519903" y="338703"/>
              <a:ext cx="364541" cy="312708"/>
              <a:chOff x="5084763" y="971548"/>
              <a:chExt cx="323865" cy="277813"/>
            </a:xfrm>
            <a:solidFill>
              <a:srgbClr val="414455"/>
            </a:solidFill>
          </p:grpSpPr>
          <p:sp>
            <p:nvSpPr>
              <p:cNvPr id="26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7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8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="" xmlns:a16="http://schemas.microsoft.com/office/drawing/2014/main" id="{B6E0C1E4-93E5-4E92-953B-F5576C613D6E}"/>
              </a:ext>
            </a:extLst>
          </p:cNvPr>
          <p:cNvGrpSpPr/>
          <p:nvPr/>
        </p:nvGrpSpPr>
        <p:grpSpPr>
          <a:xfrm>
            <a:off x="2683586" y="1486275"/>
            <a:ext cx="671948" cy="661193"/>
            <a:chOff x="1507972" y="5700748"/>
            <a:chExt cx="729205" cy="750911"/>
          </a:xfrm>
        </p:grpSpPr>
        <p:sp>
          <p:nvSpPr>
            <p:cNvPr id="40" name="椭圆 39">
              <a:extLst>
                <a:ext uri="{FF2B5EF4-FFF2-40B4-BE49-F238E27FC236}">
                  <a16:creationId xmlns="" xmlns:a16="http://schemas.microsoft.com/office/drawing/2014/main" id="{04E2F976-0092-4063-B40B-6F008536F6F7}"/>
                </a:ext>
              </a:extLst>
            </p:cNvPr>
            <p:cNvSpPr/>
            <p:nvPr/>
          </p:nvSpPr>
          <p:spPr>
            <a:xfrm>
              <a:off x="1507972" y="5700748"/>
              <a:ext cx="729205" cy="750911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41" name="图形 28" descr="世界">
              <a:extLst>
                <a:ext uri="{FF2B5EF4-FFF2-40B4-BE49-F238E27FC236}">
                  <a16:creationId xmlns="" xmlns:a16="http://schemas.microsoft.com/office/drawing/2014/main" id="{CA0280BD-D3C1-4069-B554-82981127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605685" y="5809597"/>
              <a:ext cx="552875" cy="552875"/>
            </a:xfrm>
            <a:prstGeom prst="rect">
              <a:avLst/>
            </a:prstGeom>
          </p:spPr>
        </p:pic>
      </p:grpSp>
      <p:sp>
        <p:nvSpPr>
          <p:cNvPr id="42" name="文本占位符 3">
            <a:extLst>
              <a:ext uri="{FF2B5EF4-FFF2-40B4-BE49-F238E27FC236}">
                <a16:creationId xmlns="" xmlns:a16="http://schemas.microsoft.com/office/drawing/2014/main" id="{DF77267F-122C-44F8-847C-14B8E85BB536}"/>
              </a:ext>
            </a:extLst>
          </p:cNvPr>
          <p:cNvSpPr txBox="1">
            <a:spLocks/>
          </p:cNvSpPr>
          <p:nvPr/>
        </p:nvSpPr>
        <p:spPr>
          <a:xfrm>
            <a:off x="3566521" y="1565385"/>
            <a:ext cx="7383766" cy="5202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国际化人才培养：</a:t>
            </a:r>
            <a:r>
              <a:rPr lang="zh-CN" altLang="en-US" sz="2400" b="1" dirty="0">
                <a:solidFill>
                  <a:srgbClr val="2B2B2B"/>
                </a:solidFill>
                <a:latin typeface="微软雅黑" pitchFamily="34" charset="-122"/>
                <a:ea typeface="微软雅黑" pitchFamily="34" charset="-122"/>
              </a:rPr>
              <a:t>立足中国、放眼世界</a:t>
            </a:r>
          </a:p>
        </p:txBody>
      </p:sp>
      <p:sp>
        <p:nvSpPr>
          <p:cNvPr id="44" name="矩形 43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2" name="Freeform 5"/>
          <p:cNvSpPr>
            <a:spLocks/>
          </p:cNvSpPr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id-ID" sz="6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745659" y="3025981"/>
            <a:ext cx="29466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44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突 出 问 题</a:t>
            </a:r>
            <a:endParaRPr lang="zh-CN" altLang="en-US" sz="4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6" name="Freeform 9"/>
          <p:cNvSpPr>
            <a:spLocks noEditPoints="1"/>
          </p:cNvSpPr>
          <p:nvPr/>
        </p:nvSpPr>
        <p:spPr bwMode="auto">
          <a:xfrm rot="19469485">
            <a:off x="3237043" y="2995300"/>
            <a:ext cx="879408" cy="93706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27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2137147" y="3286571"/>
            <a:ext cx="2099939" cy="0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3642504" y="2770018"/>
            <a:ext cx="4923846" cy="2962453"/>
            <a:chOff x="2497187" y="1235864"/>
            <a:chExt cx="4923846" cy="2962453"/>
          </a:xfrm>
        </p:grpSpPr>
        <p:pic>
          <p:nvPicPr>
            <p:cNvPr id="9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187" y="1235864"/>
              <a:ext cx="4923846" cy="296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AE61053F-D592-4EE8-81B2-1353D7468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754" y="1534194"/>
              <a:ext cx="3528392" cy="216024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3" name="组合 12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1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0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4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突出问题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18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</p:grpSp>
      <p:sp>
        <p:nvSpPr>
          <p:cNvPr id="23" name="Freeform 9"/>
          <p:cNvSpPr>
            <a:spLocks noEditPoints="1"/>
          </p:cNvSpPr>
          <p:nvPr/>
        </p:nvSpPr>
        <p:spPr bwMode="auto">
          <a:xfrm rot="19469485">
            <a:off x="501117" y="304293"/>
            <a:ext cx="360000" cy="360000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 flipV="1">
            <a:off x="2134025" y="1700808"/>
            <a:ext cx="1" cy="1585764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/>
          <p:cNvGrpSpPr/>
          <p:nvPr/>
        </p:nvGrpSpPr>
        <p:grpSpPr>
          <a:xfrm>
            <a:off x="2137147" y="1444089"/>
            <a:ext cx="8236603" cy="523220"/>
            <a:chOff x="2137147" y="1444089"/>
            <a:chExt cx="8236603" cy="523220"/>
          </a:xfrm>
        </p:grpSpPr>
        <p:grpSp>
          <p:nvGrpSpPr>
            <p:cNvPr id="35" name="组合 34"/>
            <p:cNvGrpSpPr/>
            <p:nvPr/>
          </p:nvGrpSpPr>
          <p:grpSpPr>
            <a:xfrm>
              <a:off x="2782097" y="1444089"/>
              <a:ext cx="7591653" cy="523220"/>
              <a:chOff x="2782097" y="1444089"/>
              <a:chExt cx="7591653" cy="523220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2782097" y="1444089"/>
                <a:ext cx="6339826" cy="523220"/>
              </a:xfrm>
              <a:prstGeom prst="rect">
                <a:avLst/>
              </a:prstGeom>
              <a:noFill/>
              <a:ln w="12700">
                <a:solidFill>
                  <a:srgbClr val="5B5E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2956926" y="1444089"/>
                <a:ext cx="74168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能否突出人才国际传播能力的培养？</a:t>
                </a: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>
              <a:off x="2137147" y="1705699"/>
              <a:ext cx="648072" cy="0"/>
            </a:xfrm>
            <a:prstGeom prst="line">
              <a:avLst/>
            </a:prstGeom>
            <a:ln w="12700">
              <a:solidFill>
                <a:srgbClr val="4144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2134025" y="2221761"/>
            <a:ext cx="8465120" cy="523220"/>
            <a:chOff x="2134025" y="2221761"/>
            <a:chExt cx="8465120" cy="523220"/>
          </a:xfrm>
        </p:grpSpPr>
        <p:sp>
          <p:nvSpPr>
            <p:cNvPr id="7" name="矩形 6"/>
            <p:cNvSpPr/>
            <p:nvPr/>
          </p:nvSpPr>
          <p:spPr>
            <a:xfrm>
              <a:off x="2966297" y="2221761"/>
              <a:ext cx="763284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在专业建设的过程中如何培养国际传播能力？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134025" y="2221761"/>
              <a:ext cx="8239724" cy="523220"/>
              <a:chOff x="2134025" y="2221761"/>
              <a:chExt cx="8239724" cy="523220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2134025" y="2493690"/>
                <a:ext cx="648072" cy="0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矩形 32"/>
              <p:cNvSpPr/>
              <p:nvPr/>
            </p:nvSpPr>
            <p:spPr>
              <a:xfrm>
                <a:off x="2792254" y="2221761"/>
                <a:ext cx="7581495" cy="523220"/>
              </a:xfrm>
              <a:prstGeom prst="rect">
                <a:avLst/>
              </a:prstGeom>
              <a:noFill/>
              <a:ln w="12700">
                <a:solidFill>
                  <a:srgbClr val="5B5E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矩形 33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6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40C7EB5-26B3-4352-BC29-FCADECC5C633}"/>
              </a:ext>
            </a:extLst>
          </p:cNvPr>
          <p:cNvGrpSpPr/>
          <p:nvPr/>
        </p:nvGrpSpPr>
        <p:grpSpPr>
          <a:xfrm>
            <a:off x="480963" y="2498414"/>
            <a:ext cx="2038162" cy="2121702"/>
            <a:chOff x="673207" y="1258005"/>
            <a:chExt cx="4345865" cy="4078312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F2409A6C-C03E-4062-A09C-B22E6B736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9695" y="1799180"/>
              <a:ext cx="2329211" cy="2329211"/>
            </a:xfrm>
            <a:prstGeom prst="rect">
              <a:avLst/>
            </a:prstGeom>
          </p:spPr>
        </p:pic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D72A7C50-0D8B-48A5-8FF2-9A5953AE7784}"/>
                </a:ext>
              </a:extLst>
            </p:cNvPr>
            <p:cNvSpPr>
              <a:spLocks noEditPoints="1"/>
            </p:cNvSpPr>
            <p:nvPr/>
          </p:nvSpPr>
          <p:spPr bwMode="auto">
            <a:xfrm rot="650267">
              <a:off x="673207" y="1258005"/>
              <a:ext cx="4345865" cy="4078312"/>
            </a:xfrm>
            <a:custGeom>
              <a:avLst/>
              <a:gdLst>
                <a:gd name="T0" fmla="*/ 50 w 4280"/>
                <a:gd name="T1" fmla="*/ 3831 h 4280"/>
                <a:gd name="T2" fmla="*/ 59 w 4280"/>
                <a:gd name="T3" fmla="*/ 4021 h 4280"/>
                <a:gd name="T4" fmla="*/ 259 w 4280"/>
                <a:gd name="T5" fmla="*/ 4221 h 4280"/>
                <a:gd name="T6" fmla="*/ 449 w 4280"/>
                <a:gd name="T7" fmla="*/ 4230 h 4280"/>
                <a:gd name="T8" fmla="*/ 1047 w 4280"/>
                <a:gd name="T9" fmla="*/ 3632 h 4280"/>
                <a:gd name="T10" fmla="*/ 1038 w 4280"/>
                <a:gd name="T11" fmla="*/ 3443 h 4280"/>
                <a:gd name="T12" fmla="*/ 837 w 4280"/>
                <a:gd name="T13" fmla="*/ 3242 h 4280"/>
                <a:gd name="T14" fmla="*/ 648 w 4280"/>
                <a:gd name="T15" fmla="*/ 3233 h 4280"/>
                <a:gd name="T16" fmla="*/ 50 w 4280"/>
                <a:gd name="T17" fmla="*/ 3831 h 4280"/>
                <a:gd name="T18" fmla="*/ 2717 w 4280"/>
                <a:gd name="T19" fmla="*/ 3126 h 4280"/>
                <a:gd name="T20" fmla="*/ 3822 w 4280"/>
                <a:gd name="T21" fmla="*/ 2669 h 4280"/>
                <a:gd name="T22" fmla="*/ 4280 w 4280"/>
                <a:gd name="T23" fmla="*/ 1563 h 4280"/>
                <a:gd name="T24" fmla="*/ 3822 w 4280"/>
                <a:gd name="T25" fmla="*/ 458 h 4280"/>
                <a:gd name="T26" fmla="*/ 2717 w 4280"/>
                <a:gd name="T27" fmla="*/ 0 h 4280"/>
                <a:gd name="T28" fmla="*/ 1611 w 4280"/>
                <a:gd name="T29" fmla="*/ 458 h 4280"/>
                <a:gd name="T30" fmla="*/ 1417 w 4280"/>
                <a:gd name="T31" fmla="*/ 2431 h 4280"/>
                <a:gd name="T32" fmla="*/ 1369 w 4280"/>
                <a:gd name="T33" fmla="*/ 2462 h 4280"/>
                <a:gd name="T34" fmla="*/ 1360 w 4280"/>
                <a:gd name="T35" fmla="*/ 2472 h 4280"/>
                <a:gd name="T36" fmla="*/ 1360 w 4280"/>
                <a:gd name="T37" fmla="*/ 2670 h 4280"/>
                <a:gd name="T38" fmla="*/ 1610 w 4280"/>
                <a:gd name="T39" fmla="*/ 2920 h 4280"/>
                <a:gd name="T40" fmla="*/ 1808 w 4280"/>
                <a:gd name="T41" fmla="*/ 2920 h 4280"/>
                <a:gd name="T42" fmla="*/ 1818 w 4280"/>
                <a:gd name="T43" fmla="*/ 2911 h 4280"/>
                <a:gd name="T44" fmla="*/ 1849 w 4280"/>
                <a:gd name="T45" fmla="*/ 2864 h 4280"/>
                <a:gd name="T46" fmla="*/ 2717 w 4280"/>
                <a:gd name="T47" fmla="*/ 3126 h 4280"/>
                <a:gd name="T48" fmla="*/ 2717 w 4280"/>
                <a:gd name="T49" fmla="*/ 291 h 4280"/>
                <a:gd name="T50" fmla="*/ 3617 w 4280"/>
                <a:gd name="T51" fmla="*/ 663 h 4280"/>
                <a:gd name="T52" fmla="*/ 3989 w 4280"/>
                <a:gd name="T53" fmla="*/ 1563 h 4280"/>
                <a:gd name="T54" fmla="*/ 3617 w 4280"/>
                <a:gd name="T55" fmla="*/ 2463 h 4280"/>
                <a:gd name="T56" fmla="*/ 2717 w 4280"/>
                <a:gd name="T57" fmla="*/ 2836 h 4280"/>
                <a:gd name="T58" fmla="*/ 1817 w 4280"/>
                <a:gd name="T59" fmla="*/ 2463 h 4280"/>
                <a:gd name="T60" fmla="*/ 1817 w 4280"/>
                <a:gd name="T61" fmla="*/ 663 h 4280"/>
                <a:gd name="T62" fmla="*/ 2717 w 4280"/>
                <a:gd name="T63" fmla="*/ 291 h 4280"/>
                <a:gd name="T64" fmla="*/ 1036 w 4280"/>
                <a:gd name="T65" fmla="*/ 2894 h 4280"/>
                <a:gd name="T66" fmla="*/ 1036 w 4280"/>
                <a:gd name="T67" fmla="*/ 3244 h 4280"/>
                <a:gd name="T68" fmla="*/ 1386 w 4280"/>
                <a:gd name="T69" fmla="*/ 3244 h 4280"/>
                <a:gd name="T70" fmla="*/ 1386 w 4280"/>
                <a:gd name="T71" fmla="*/ 2894 h 4280"/>
                <a:gd name="T72" fmla="*/ 1036 w 4280"/>
                <a:gd name="T73" fmla="*/ 2894 h 4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0" h="4280">
                  <a:moveTo>
                    <a:pt x="50" y="3831"/>
                  </a:moveTo>
                  <a:cubicBezTo>
                    <a:pt x="0" y="3881"/>
                    <a:pt x="4" y="3966"/>
                    <a:pt x="59" y="4021"/>
                  </a:cubicBezTo>
                  <a:lnTo>
                    <a:pt x="259" y="4221"/>
                  </a:lnTo>
                  <a:cubicBezTo>
                    <a:pt x="314" y="4276"/>
                    <a:pt x="399" y="4280"/>
                    <a:pt x="449" y="4230"/>
                  </a:cubicBezTo>
                  <a:lnTo>
                    <a:pt x="1047" y="3632"/>
                  </a:lnTo>
                  <a:cubicBezTo>
                    <a:pt x="1096" y="3583"/>
                    <a:pt x="1092" y="3498"/>
                    <a:pt x="1038" y="3443"/>
                  </a:cubicBezTo>
                  <a:lnTo>
                    <a:pt x="837" y="3242"/>
                  </a:lnTo>
                  <a:cubicBezTo>
                    <a:pt x="782" y="3188"/>
                    <a:pt x="697" y="3184"/>
                    <a:pt x="648" y="3233"/>
                  </a:cubicBezTo>
                  <a:lnTo>
                    <a:pt x="50" y="3831"/>
                  </a:lnTo>
                  <a:close/>
                  <a:moveTo>
                    <a:pt x="2717" y="3126"/>
                  </a:moveTo>
                  <a:cubicBezTo>
                    <a:pt x="3134" y="3126"/>
                    <a:pt x="3527" y="2964"/>
                    <a:pt x="3822" y="2669"/>
                  </a:cubicBezTo>
                  <a:cubicBezTo>
                    <a:pt x="4117" y="2373"/>
                    <a:pt x="4280" y="1981"/>
                    <a:pt x="4280" y="1563"/>
                  </a:cubicBezTo>
                  <a:cubicBezTo>
                    <a:pt x="4280" y="1146"/>
                    <a:pt x="4117" y="753"/>
                    <a:pt x="3822" y="458"/>
                  </a:cubicBezTo>
                  <a:cubicBezTo>
                    <a:pt x="3527" y="163"/>
                    <a:pt x="3134" y="0"/>
                    <a:pt x="2717" y="0"/>
                  </a:cubicBezTo>
                  <a:cubicBezTo>
                    <a:pt x="2299" y="0"/>
                    <a:pt x="1907" y="163"/>
                    <a:pt x="1611" y="458"/>
                  </a:cubicBezTo>
                  <a:cubicBezTo>
                    <a:pt x="1076" y="993"/>
                    <a:pt x="1011" y="1824"/>
                    <a:pt x="1417" y="2431"/>
                  </a:cubicBezTo>
                  <a:cubicBezTo>
                    <a:pt x="1399" y="2438"/>
                    <a:pt x="1383" y="2448"/>
                    <a:pt x="1369" y="2462"/>
                  </a:cubicBezTo>
                  <a:lnTo>
                    <a:pt x="1360" y="2472"/>
                  </a:lnTo>
                  <a:cubicBezTo>
                    <a:pt x="1305" y="2526"/>
                    <a:pt x="1305" y="2615"/>
                    <a:pt x="1360" y="2670"/>
                  </a:cubicBezTo>
                  <a:lnTo>
                    <a:pt x="1610" y="2920"/>
                  </a:lnTo>
                  <a:cubicBezTo>
                    <a:pt x="1665" y="2975"/>
                    <a:pt x="1754" y="2975"/>
                    <a:pt x="1808" y="2920"/>
                  </a:cubicBezTo>
                  <a:lnTo>
                    <a:pt x="1818" y="2911"/>
                  </a:lnTo>
                  <a:cubicBezTo>
                    <a:pt x="1832" y="2897"/>
                    <a:pt x="1842" y="2881"/>
                    <a:pt x="1849" y="2864"/>
                  </a:cubicBezTo>
                  <a:cubicBezTo>
                    <a:pt x="2104" y="3035"/>
                    <a:pt x="2403" y="3126"/>
                    <a:pt x="2717" y="3126"/>
                  </a:cubicBezTo>
                  <a:close/>
                  <a:moveTo>
                    <a:pt x="2717" y="291"/>
                  </a:moveTo>
                  <a:cubicBezTo>
                    <a:pt x="3057" y="291"/>
                    <a:pt x="3376" y="423"/>
                    <a:pt x="3617" y="663"/>
                  </a:cubicBezTo>
                  <a:cubicBezTo>
                    <a:pt x="3857" y="904"/>
                    <a:pt x="3989" y="1223"/>
                    <a:pt x="3989" y="1563"/>
                  </a:cubicBezTo>
                  <a:cubicBezTo>
                    <a:pt x="3989" y="1903"/>
                    <a:pt x="3857" y="2223"/>
                    <a:pt x="3617" y="2463"/>
                  </a:cubicBezTo>
                  <a:cubicBezTo>
                    <a:pt x="3376" y="2703"/>
                    <a:pt x="3057" y="2836"/>
                    <a:pt x="2717" y="2836"/>
                  </a:cubicBezTo>
                  <a:cubicBezTo>
                    <a:pt x="2377" y="2836"/>
                    <a:pt x="2057" y="2703"/>
                    <a:pt x="1817" y="2463"/>
                  </a:cubicBezTo>
                  <a:cubicBezTo>
                    <a:pt x="1321" y="1967"/>
                    <a:pt x="1321" y="1160"/>
                    <a:pt x="1817" y="663"/>
                  </a:cubicBezTo>
                  <a:cubicBezTo>
                    <a:pt x="2057" y="423"/>
                    <a:pt x="2377" y="291"/>
                    <a:pt x="2717" y="291"/>
                  </a:cubicBezTo>
                  <a:close/>
                  <a:moveTo>
                    <a:pt x="1036" y="2894"/>
                  </a:moveTo>
                  <a:cubicBezTo>
                    <a:pt x="940" y="2991"/>
                    <a:pt x="940" y="3147"/>
                    <a:pt x="1036" y="3244"/>
                  </a:cubicBezTo>
                  <a:cubicBezTo>
                    <a:pt x="1133" y="3340"/>
                    <a:pt x="1289" y="3340"/>
                    <a:pt x="1386" y="3244"/>
                  </a:cubicBezTo>
                  <a:cubicBezTo>
                    <a:pt x="1482" y="3147"/>
                    <a:pt x="1482" y="2991"/>
                    <a:pt x="1386" y="2894"/>
                  </a:cubicBezTo>
                  <a:cubicBezTo>
                    <a:pt x="1289" y="2798"/>
                    <a:pt x="1133" y="2798"/>
                    <a:pt x="1036" y="2894"/>
                  </a:cubicBezTo>
                  <a:close/>
                </a:path>
              </a:pathLst>
            </a:custGeom>
            <a:solidFill>
              <a:srgbClr val="C00000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2" name="组合 11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9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突出问题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2728438" y="1617637"/>
            <a:ext cx="8197311" cy="861774"/>
            <a:chOff x="2728438" y="1617637"/>
            <a:chExt cx="8197311" cy="861774"/>
          </a:xfrm>
        </p:grpSpPr>
        <p:sp>
          <p:nvSpPr>
            <p:cNvPr id="6" name="文本框 23">
              <a:extLst>
                <a:ext uri="{FF2B5EF4-FFF2-40B4-BE49-F238E27FC236}">
                  <a16:creationId xmlns="" xmlns:a16="http://schemas.microsoft.com/office/drawing/2014/main" id="{684A01CE-1371-49DD-B764-7330EB29D23D}"/>
                </a:ext>
              </a:extLst>
            </p:cNvPr>
            <p:cNvSpPr txBox="1"/>
            <p:nvPr/>
          </p:nvSpPr>
          <p:spPr>
            <a:xfrm>
              <a:off x="3515438" y="1617637"/>
              <a:ext cx="741031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传统课程体系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在中外文化比较以及本土文化表达方面内容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相对不足</a:t>
              </a: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，国家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立场和时代使命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未能突出强调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。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728438" y="1686215"/>
              <a:ext cx="670560" cy="604586"/>
              <a:chOff x="5424755" y="1340768"/>
              <a:chExt cx="670560" cy="604586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2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28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40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24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1</a:t>
                </a:r>
                <a:endParaRPr lang="zh-CN" altLang="en-US" sz="24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2728438" y="3080964"/>
            <a:ext cx="8859191" cy="604586"/>
            <a:chOff x="2728438" y="3080964"/>
            <a:chExt cx="8859191" cy="604586"/>
          </a:xfrm>
        </p:grpSpPr>
        <p:sp>
          <p:nvSpPr>
            <p:cNvPr id="8" name="文本框 26">
              <a:extLst>
                <a:ext uri="{FF2B5EF4-FFF2-40B4-BE49-F238E27FC236}">
                  <a16:creationId xmlns="" xmlns:a16="http://schemas.microsoft.com/office/drawing/2014/main" id="{9D3B4790-C7AB-4648-B04E-379861F2FA06}"/>
                </a:ext>
              </a:extLst>
            </p:cNvPr>
            <p:cNvSpPr txBox="1"/>
            <p:nvPr/>
          </p:nvSpPr>
          <p:spPr>
            <a:xfrm>
              <a:off x="3506694" y="3171119"/>
              <a:ext cx="80809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教师知识体系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更新慢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，现代教育技术的运用能力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尚显不足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。</a:t>
              </a: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2728438" y="3080964"/>
              <a:ext cx="670560" cy="604586"/>
              <a:chOff x="5424755" y="1340768"/>
              <a:chExt cx="670560" cy="604586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2" name="组合 31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4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35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40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31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2</a:t>
                </a:r>
                <a:endParaRPr lang="zh-CN" altLang="en-US" sz="24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2731260" y="4387530"/>
            <a:ext cx="8856369" cy="861774"/>
            <a:chOff x="2731260" y="4387530"/>
            <a:chExt cx="8856369" cy="861774"/>
          </a:xfrm>
        </p:grpSpPr>
        <p:sp>
          <p:nvSpPr>
            <p:cNvPr id="10" name="文本框 10">
              <a:extLst>
                <a:ext uri="{FF2B5EF4-FFF2-40B4-BE49-F238E27FC236}">
                  <a16:creationId xmlns="" xmlns:a16="http://schemas.microsoft.com/office/drawing/2014/main" id="{B778131F-39B7-48C5-B6B6-B5550378DD2B}"/>
                </a:ext>
              </a:extLst>
            </p:cNvPr>
            <p:cNvSpPr txBox="1"/>
            <p:nvPr/>
          </p:nvSpPr>
          <p:spPr>
            <a:xfrm>
              <a:off x="3629255" y="4387530"/>
              <a:ext cx="7958374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学生学科交叉实践能力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较弱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，实践</a:t>
              </a:r>
              <a:r>
                <a:rPr lang="zh-CN" altLang="en-U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教学形式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和内容</a:t>
              </a: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需进一步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丰富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，实践平台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相对单一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。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731260" y="4475713"/>
              <a:ext cx="670560" cy="604586"/>
              <a:chOff x="5424755" y="1340768"/>
              <a:chExt cx="670560" cy="604586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41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42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 sz="2400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40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240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38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3</a:t>
                </a:r>
                <a:endParaRPr lang="zh-CN" altLang="en-US" sz="24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sp>
        <p:nvSpPr>
          <p:cNvPr id="43" name="Freeform 9"/>
          <p:cNvSpPr>
            <a:spLocks noEditPoints="1"/>
          </p:cNvSpPr>
          <p:nvPr/>
        </p:nvSpPr>
        <p:spPr bwMode="auto">
          <a:xfrm rot="19469485">
            <a:off x="501117" y="304293"/>
            <a:ext cx="360000" cy="360000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9" name="组合 158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60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2" name="Freeform 5"/>
          <p:cNvSpPr>
            <a:spLocks/>
          </p:cNvSpPr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 flipH="1">
            <a:off x="5881563" y="2788464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id-ID" sz="6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Freeform 206"/>
          <p:cNvSpPr>
            <a:spLocks noChangeAspect="1" noEditPoints="1"/>
          </p:cNvSpPr>
          <p:nvPr/>
        </p:nvSpPr>
        <p:spPr bwMode="auto">
          <a:xfrm>
            <a:off x="3357488" y="3019010"/>
            <a:ext cx="725891" cy="87745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683078" y="3016755"/>
            <a:ext cx="29466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zh-CN" altLang="en-US" sz="44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现 实 思 考</a:t>
            </a:r>
            <a:endParaRPr lang="zh-CN" altLang="en-US" sz="4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6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="" xmlns:a16="http://schemas.microsoft.com/office/drawing/2014/main" id="{7ADA2E55-D868-4625-A7BD-F26E345958BF}"/>
              </a:ext>
            </a:extLst>
          </p:cNvPr>
          <p:cNvGrpSpPr/>
          <p:nvPr/>
        </p:nvGrpSpPr>
        <p:grpSpPr>
          <a:xfrm>
            <a:off x="1051764" y="1253554"/>
            <a:ext cx="9273813" cy="707882"/>
            <a:chOff x="624469" y="881407"/>
            <a:chExt cx="10831036" cy="1141040"/>
          </a:xfrm>
        </p:grpSpPr>
        <p:sp>
          <p:nvSpPr>
            <p:cNvPr id="51" name="箭头: 五边形 106">
              <a:extLst>
                <a:ext uri="{FF2B5EF4-FFF2-40B4-BE49-F238E27FC236}">
                  <a16:creationId xmlns="" xmlns:a16="http://schemas.microsoft.com/office/drawing/2014/main" id="{9B58D8C4-0DC1-4229-937F-D700339F605B}"/>
                </a:ext>
              </a:extLst>
            </p:cNvPr>
            <p:cNvSpPr/>
            <p:nvPr/>
          </p:nvSpPr>
          <p:spPr>
            <a:xfrm>
              <a:off x="624469" y="972377"/>
              <a:ext cx="3716560" cy="923330"/>
            </a:xfrm>
            <a:prstGeom prst="homePlate">
              <a:avLst/>
            </a:prstGeom>
            <a:ln>
              <a:solidFill>
                <a:srgbClr val="41445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zh-CN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6995C00D-3475-4757-89EA-1EB6D9F8DBEA}"/>
                </a:ext>
              </a:extLst>
            </p:cNvPr>
            <p:cNvSpPr/>
            <p:nvPr/>
          </p:nvSpPr>
          <p:spPr>
            <a:xfrm>
              <a:off x="1153497" y="881407"/>
              <a:ext cx="2219477" cy="11410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WHAT?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箭头: V 形 108">
              <a:extLst>
                <a:ext uri="{FF2B5EF4-FFF2-40B4-BE49-F238E27FC236}">
                  <a16:creationId xmlns="" xmlns:a16="http://schemas.microsoft.com/office/drawing/2014/main" id="{1324BF08-0524-4892-BC4B-BF9F9B4BDEFF}"/>
                </a:ext>
              </a:extLst>
            </p:cNvPr>
            <p:cNvSpPr/>
            <p:nvPr/>
          </p:nvSpPr>
          <p:spPr>
            <a:xfrm>
              <a:off x="4181707" y="971541"/>
              <a:ext cx="3716560" cy="923330"/>
            </a:xfrm>
            <a:prstGeom prst="chevron">
              <a:avLst/>
            </a:prstGeom>
            <a:ln>
              <a:solidFill>
                <a:srgbClr val="414455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zh-CN" altLang="en-US" sz="1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="" xmlns:a16="http://schemas.microsoft.com/office/drawing/2014/main" id="{8555C25B-0F68-471A-97F4-A92B899F179A}"/>
                </a:ext>
              </a:extLst>
            </p:cNvPr>
            <p:cNvSpPr/>
            <p:nvPr/>
          </p:nvSpPr>
          <p:spPr>
            <a:xfrm>
              <a:off x="5063315" y="881407"/>
              <a:ext cx="1953345" cy="11410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WHO?</a:t>
              </a:r>
              <a:endPara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="" xmlns:a16="http://schemas.microsoft.com/office/drawing/2014/main" id="{5619492D-2EB1-431E-9770-548927D16662}"/>
                </a:ext>
              </a:extLst>
            </p:cNvPr>
            <p:cNvGrpSpPr/>
            <p:nvPr/>
          </p:nvGrpSpPr>
          <p:grpSpPr>
            <a:xfrm>
              <a:off x="7738945" y="881408"/>
              <a:ext cx="3716560" cy="1141039"/>
              <a:chOff x="4018151" y="536257"/>
              <a:chExt cx="3144644" cy="1529643"/>
            </a:xfrm>
            <a:noFill/>
          </p:grpSpPr>
          <p:sp>
            <p:nvSpPr>
              <p:cNvPr id="56" name="箭头: V 形 111">
                <a:extLst>
                  <a:ext uri="{FF2B5EF4-FFF2-40B4-BE49-F238E27FC236}">
                    <a16:creationId xmlns="" xmlns:a16="http://schemas.microsoft.com/office/drawing/2014/main" id="{73908DD8-77D8-4885-A03D-69858BBE23C6}"/>
                  </a:ext>
                </a:extLst>
              </p:cNvPr>
              <p:cNvSpPr/>
              <p:nvPr/>
            </p:nvSpPr>
            <p:spPr>
              <a:xfrm>
                <a:off x="4018151" y="675619"/>
                <a:ext cx="3144644" cy="1237785"/>
              </a:xfrm>
              <a:prstGeom prst="chevron">
                <a:avLst/>
              </a:prstGeom>
              <a:ln>
                <a:solidFill>
                  <a:srgbClr val="414455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endParaRPr lang="zh-CN" altLang="en-US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="" xmlns:a16="http://schemas.microsoft.com/office/drawing/2014/main" id="{925DD67B-FA5A-4A38-A747-F7E6B51C3359}"/>
                  </a:ext>
                </a:extLst>
              </p:cNvPr>
              <p:cNvSpPr/>
              <p:nvPr/>
            </p:nvSpPr>
            <p:spPr>
              <a:xfrm>
                <a:off x="4761192" y="536257"/>
                <a:ext cx="1652758" cy="152964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rgbClr val="FF0000"/>
                    </a:solidFill>
                    <a:latin typeface="微软雅黑" pitchFamily="34" charset="-122"/>
                    <a:ea typeface="微软雅黑" pitchFamily="34" charset="-122"/>
                  </a:rPr>
                  <a:t>HOW?</a:t>
                </a:r>
                <a:endParaRPr lang="zh-CN" altLang="en-US" sz="40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61" name="组合 60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69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0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68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2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现实思考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组合 63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65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66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</p:grpSp>
      <p:sp>
        <p:nvSpPr>
          <p:cNvPr id="71" name="Freeform 206"/>
          <p:cNvSpPr>
            <a:spLocks noChangeAspect="1" noEditPoints="1"/>
          </p:cNvSpPr>
          <p:nvPr/>
        </p:nvSpPr>
        <p:spPr bwMode="auto">
          <a:xfrm>
            <a:off x="536561" y="323528"/>
            <a:ext cx="276976" cy="334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rgbClr val="41445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组合 123"/>
          <p:cNvGrpSpPr/>
          <p:nvPr/>
        </p:nvGrpSpPr>
        <p:grpSpPr>
          <a:xfrm>
            <a:off x="1207213" y="2014569"/>
            <a:ext cx="2741637" cy="2943338"/>
            <a:chOff x="1207213" y="2014569"/>
            <a:chExt cx="2741637" cy="2943338"/>
          </a:xfrm>
        </p:grpSpPr>
        <p:sp>
          <p:nvSpPr>
            <p:cNvPr id="41" name="Text Placeholder 16"/>
            <p:cNvSpPr txBox="1">
              <a:spLocks/>
            </p:cNvSpPr>
            <p:nvPr/>
          </p:nvSpPr>
          <p:spPr>
            <a:xfrm>
              <a:off x="1681828" y="2014569"/>
              <a:ext cx="1792406" cy="4508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课程设置</a:t>
              </a:r>
              <a:endParaRPr lang="id-ID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 Placeholder 16">
              <a:extLst>
                <a:ext uri="{FF2B5EF4-FFF2-40B4-BE49-F238E27FC236}">
                  <a16:creationId xmlns="" xmlns:a16="http://schemas.microsoft.com/office/drawing/2014/main" id="{0985B7B6-62D6-472E-B1D6-5B9C030BEAF0}"/>
                </a:ext>
              </a:extLst>
            </p:cNvPr>
            <p:cNvSpPr txBox="1">
              <a:spLocks/>
            </p:cNvSpPr>
            <p:nvPr/>
          </p:nvSpPr>
          <p:spPr>
            <a:xfrm>
              <a:off x="1207213" y="2776982"/>
              <a:ext cx="2741637" cy="2180925"/>
            </a:xfrm>
            <a:prstGeom prst="rect">
              <a:avLst/>
            </a:prstGeom>
            <a:ln>
              <a:solidFill>
                <a:srgbClr val="4C4F64"/>
              </a:solidFill>
              <a:prstDash val="sysDash"/>
            </a:ln>
          </p:spPr>
          <p:txBody>
            <a:bodyPr vert="horz" lIns="72000" tIns="72000" rIns="72000" bIns="7200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accent1"/>
                  </a:solidFill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学科交叉课程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个性发展课程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中西方比较课程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区域与国别研究课程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id-ID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730124" y="2492315"/>
              <a:ext cx="1695814" cy="288032"/>
              <a:chOff x="1730124" y="2492896"/>
              <a:chExt cx="1695814" cy="288032"/>
            </a:xfrm>
          </p:grpSpPr>
          <p:cxnSp>
            <p:nvCxnSpPr>
              <p:cNvPr id="73" name="直接连接符 72"/>
              <p:cNvCxnSpPr/>
              <p:nvPr/>
            </p:nvCxnSpPr>
            <p:spPr>
              <a:xfrm>
                <a:off x="1730124" y="2492896"/>
                <a:ext cx="1695814" cy="0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flipV="1">
                <a:off x="2578031" y="2492896"/>
                <a:ext cx="0" cy="288032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组合 124"/>
          <p:cNvGrpSpPr/>
          <p:nvPr/>
        </p:nvGrpSpPr>
        <p:grpSpPr>
          <a:xfrm>
            <a:off x="4353202" y="1987138"/>
            <a:ext cx="2506172" cy="2970769"/>
            <a:chOff x="4353202" y="1987138"/>
            <a:chExt cx="2506172" cy="2970769"/>
          </a:xfrm>
        </p:grpSpPr>
        <p:sp>
          <p:nvSpPr>
            <p:cNvPr id="42" name="Text Placeholder 16"/>
            <p:cNvSpPr txBox="1">
              <a:spLocks/>
            </p:cNvSpPr>
            <p:nvPr/>
          </p:nvSpPr>
          <p:spPr>
            <a:xfrm>
              <a:off x="4801934" y="1987138"/>
              <a:ext cx="1608709" cy="505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师资队伍</a:t>
              </a:r>
              <a:endParaRPr lang="id-ID" dirty="0"/>
            </a:p>
          </p:txBody>
        </p:sp>
        <p:sp>
          <p:nvSpPr>
            <p:cNvPr id="45" name="Text Placeholder 16">
              <a:extLst>
                <a:ext uri="{FF2B5EF4-FFF2-40B4-BE49-F238E27FC236}">
                  <a16:creationId xmlns="" xmlns:a16="http://schemas.microsoft.com/office/drawing/2014/main" id="{A67FD5C9-6F6B-468B-836D-576F7632C0AD}"/>
                </a:ext>
              </a:extLst>
            </p:cNvPr>
            <p:cNvSpPr txBox="1">
              <a:spLocks/>
            </p:cNvSpPr>
            <p:nvPr/>
          </p:nvSpPr>
          <p:spPr>
            <a:xfrm>
              <a:off x="4353202" y="2776982"/>
              <a:ext cx="2506172" cy="2180925"/>
            </a:xfrm>
            <a:prstGeom prst="rect">
              <a:avLst/>
            </a:prstGeom>
            <a:ln>
              <a:solidFill>
                <a:srgbClr val="4C4F64"/>
              </a:solidFill>
              <a:prstDash val="sysDash"/>
            </a:ln>
          </p:spPr>
          <p:txBody>
            <a:bodyPr vert="horz" lIns="72000" tIns="72000" rIns="72000" bIns="72000" rtlCol="0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Lato" panose="020F0502020204030203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Lato" panose="020F0502020204030203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Lato" panose="020F0502020204030203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Lato" panose="020F0502020204030203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dirty="0"/>
                <a:t>内培外引</a:t>
              </a:r>
              <a:endParaRPr lang="en-US" altLang="zh-CN" dirty="0"/>
            </a:p>
            <a:p>
              <a:r>
                <a:rPr lang="zh-CN" altLang="en-US" dirty="0"/>
                <a:t>师资共享</a:t>
              </a:r>
              <a:endParaRPr lang="en-US" altLang="zh-CN" dirty="0"/>
            </a:p>
            <a:p>
              <a:r>
                <a:rPr lang="zh-CN" altLang="en-US" dirty="0"/>
                <a:t>国际传播研究智库</a:t>
              </a:r>
              <a:endParaRPr lang="en-US" altLang="zh-CN" dirty="0"/>
            </a:p>
            <a:p>
              <a:r>
                <a:rPr lang="en-US" altLang="zh-CN" dirty="0"/>
                <a:t>……</a:t>
              </a:r>
              <a:endParaRPr lang="id-ID" dirty="0"/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4758381" y="2492315"/>
              <a:ext cx="1695814" cy="288032"/>
              <a:chOff x="4758381" y="2501280"/>
              <a:chExt cx="1695814" cy="288032"/>
            </a:xfrm>
          </p:grpSpPr>
          <p:cxnSp>
            <p:nvCxnSpPr>
              <p:cNvPr id="78" name="直接连接符 77"/>
              <p:cNvCxnSpPr/>
              <p:nvPr/>
            </p:nvCxnSpPr>
            <p:spPr>
              <a:xfrm>
                <a:off x="4758381" y="2501280"/>
                <a:ext cx="1695814" cy="0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flipV="1">
                <a:off x="5606288" y="2501280"/>
                <a:ext cx="0" cy="288032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6" name="组合 125"/>
          <p:cNvGrpSpPr/>
          <p:nvPr/>
        </p:nvGrpSpPr>
        <p:grpSpPr>
          <a:xfrm>
            <a:off x="7578466" y="1987138"/>
            <a:ext cx="4362824" cy="2974715"/>
            <a:chOff x="7578466" y="1987138"/>
            <a:chExt cx="4362824" cy="2974715"/>
          </a:xfrm>
        </p:grpSpPr>
        <p:sp>
          <p:nvSpPr>
            <p:cNvPr id="43" name="Text Placeholder 16"/>
            <p:cNvSpPr txBox="1">
              <a:spLocks/>
            </p:cNvSpPr>
            <p:nvPr/>
          </p:nvSpPr>
          <p:spPr>
            <a:xfrm>
              <a:off x="7578466" y="1987138"/>
              <a:ext cx="2182355" cy="4536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实践途径</a:t>
              </a:r>
              <a:endParaRPr lang="id-ID" dirty="0"/>
            </a:p>
          </p:txBody>
        </p:sp>
        <p:sp>
          <p:nvSpPr>
            <p:cNvPr id="46" name="Text Placeholder 16">
              <a:extLst>
                <a:ext uri="{FF2B5EF4-FFF2-40B4-BE49-F238E27FC236}">
                  <a16:creationId xmlns="" xmlns:a16="http://schemas.microsoft.com/office/drawing/2014/main" id="{9A46558A-73E1-4E44-AC8C-143F1CD3472A}"/>
                </a:ext>
              </a:extLst>
            </p:cNvPr>
            <p:cNvSpPr txBox="1">
              <a:spLocks/>
            </p:cNvSpPr>
            <p:nvPr/>
          </p:nvSpPr>
          <p:spPr>
            <a:xfrm>
              <a:off x="7970733" y="2780928"/>
              <a:ext cx="1397820" cy="2180925"/>
            </a:xfrm>
            <a:prstGeom prst="rect">
              <a:avLst/>
            </a:prstGeom>
            <a:ln>
              <a:solidFill>
                <a:srgbClr val="4C4F64"/>
              </a:solidFill>
              <a:prstDash val="sysDash"/>
            </a:ln>
          </p:spPr>
          <p:txBody>
            <a:bodyPr vert="horz" lIns="72000" tIns="72000" rIns="72000" bIns="72000" rtlCol="0">
              <a:noAutofit/>
            </a:bodyPr>
            <a:lstStyle>
              <a:defPPr>
                <a:defRPr lang="zh-CN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Lato" panose="020F0502020204030203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Lato" panose="020F0502020204030203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Lato" panose="020F0502020204030203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Lato" panose="020F0502020204030203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CN" altLang="en-US" dirty="0"/>
                <a:t>协同规划</a:t>
              </a:r>
              <a:endParaRPr lang="en-US" altLang="zh-CN" dirty="0"/>
            </a:p>
            <a:p>
              <a:r>
                <a:rPr lang="zh-CN" altLang="en-US" dirty="0"/>
                <a:t>多元实践</a:t>
              </a:r>
              <a:endParaRPr lang="en-US" altLang="zh-CN" dirty="0"/>
            </a:p>
            <a:p>
              <a:r>
                <a:rPr lang="en-US" altLang="zh-CN" dirty="0" smtClean="0"/>
                <a:t>……</a:t>
              </a:r>
              <a:endParaRPr lang="en-US" altLang="zh-CN" dirty="0"/>
            </a:p>
          </p:txBody>
        </p:sp>
        <p:sp>
          <p:nvSpPr>
            <p:cNvPr id="58" name="左大括号 57">
              <a:extLst>
                <a:ext uri="{FF2B5EF4-FFF2-40B4-BE49-F238E27FC236}">
                  <a16:creationId xmlns="" xmlns:a16="http://schemas.microsoft.com/office/drawing/2014/main" id="{90AA51CC-8E7C-4E0F-BE90-5CCD00103F8B}"/>
                </a:ext>
              </a:extLst>
            </p:cNvPr>
            <p:cNvSpPr/>
            <p:nvPr/>
          </p:nvSpPr>
          <p:spPr>
            <a:xfrm>
              <a:off x="9426955" y="2709651"/>
              <a:ext cx="316358" cy="2057824"/>
            </a:xfrm>
            <a:prstGeom prst="leftBrace">
              <a:avLst>
                <a:gd name="adj1" fmla="val 8333"/>
                <a:gd name="adj2" fmla="val 36453"/>
              </a:avLst>
            </a:prstGeom>
            <a:ln>
              <a:solidFill>
                <a:srgbClr val="4C4F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 Placeholder 16">
              <a:extLst>
                <a:ext uri="{FF2B5EF4-FFF2-40B4-BE49-F238E27FC236}">
                  <a16:creationId xmlns="" xmlns:a16="http://schemas.microsoft.com/office/drawing/2014/main" id="{A78A1D96-180C-4C6B-B31D-FB300DD80283}"/>
                </a:ext>
              </a:extLst>
            </p:cNvPr>
            <p:cNvSpPr txBox="1">
              <a:spLocks/>
            </p:cNvSpPr>
            <p:nvPr/>
          </p:nvSpPr>
          <p:spPr>
            <a:xfrm>
              <a:off x="9701640" y="2680805"/>
              <a:ext cx="2239650" cy="2115515"/>
            </a:xfrm>
            <a:prstGeom prst="rect">
              <a:avLst/>
            </a:prstGeom>
          </p:spPr>
          <p:txBody>
            <a:bodyPr vert="horz" lIns="72000" tIns="72000" rIns="72000" bIns="72000" rtlCol="0" anchor="ctr">
              <a:no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Lato" panose="020F0502020204030203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Lato" panose="020F0502020204030203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Lato" panose="020F0502020204030203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Lato" panose="020F0502020204030203" pitchFamily="34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>
                <a:lnSpc>
                  <a:spcPts val="3000"/>
                </a:lnSpc>
                <a:spcBef>
                  <a:spcPts val="0"/>
                </a:spcBef>
              </a:pPr>
              <a:r>
                <a:rPr lang="zh-CN" altLang="en-US" sz="1800" dirty="0"/>
                <a:t>以赛促学</a:t>
              </a:r>
              <a:endParaRPr lang="en-US" altLang="zh-CN" sz="1800" dirty="0"/>
            </a:p>
            <a:p>
              <a:pPr>
                <a:lnSpc>
                  <a:spcPts val="3000"/>
                </a:lnSpc>
                <a:spcBef>
                  <a:spcPts val="0"/>
                </a:spcBef>
              </a:pPr>
              <a:r>
                <a:rPr lang="zh-CN" altLang="en-US" sz="1800" dirty="0"/>
                <a:t>合作办学</a:t>
              </a:r>
              <a:endParaRPr lang="en-US" altLang="zh-CN" sz="1800" dirty="0"/>
            </a:p>
            <a:p>
              <a:pPr>
                <a:lnSpc>
                  <a:spcPts val="3000"/>
                </a:lnSpc>
                <a:spcBef>
                  <a:spcPts val="0"/>
                </a:spcBef>
              </a:pPr>
              <a:r>
                <a:rPr lang="zh-CN" altLang="en-US" sz="1800" dirty="0"/>
                <a:t>海外带薪实习</a:t>
              </a:r>
              <a:endParaRPr lang="en-US" altLang="zh-CN" sz="1800" dirty="0"/>
            </a:p>
            <a:p>
              <a:pPr>
                <a:lnSpc>
                  <a:spcPts val="3000"/>
                </a:lnSpc>
                <a:spcBef>
                  <a:spcPts val="0"/>
                </a:spcBef>
              </a:pPr>
              <a:r>
                <a:rPr lang="zh-CN" altLang="en-US" sz="1800" dirty="0"/>
                <a:t>网络传播平台</a:t>
              </a:r>
              <a:endParaRPr lang="en-US" altLang="zh-CN" sz="1800" dirty="0"/>
            </a:p>
            <a:p>
              <a:pPr>
                <a:lnSpc>
                  <a:spcPts val="3000"/>
                </a:lnSpc>
                <a:spcBef>
                  <a:spcPts val="0"/>
                </a:spcBef>
              </a:pPr>
              <a:r>
                <a:rPr lang="zh-CN" altLang="en-US" sz="1800" dirty="0" smtClean="0"/>
                <a:t>工</a:t>
              </a:r>
              <a:r>
                <a:rPr lang="zh-CN" altLang="en-US" sz="1800" dirty="0"/>
                <a:t>作坊</a:t>
              </a:r>
              <a:r>
                <a:rPr lang="en-US" altLang="zh-CN" sz="1800" dirty="0"/>
                <a:t>+</a:t>
              </a:r>
              <a:r>
                <a:rPr lang="zh-CN" altLang="en-US" sz="1800" dirty="0"/>
                <a:t>兴趣</a:t>
              </a:r>
              <a:r>
                <a:rPr lang="zh-CN" altLang="en-US" sz="1800" dirty="0" smtClean="0"/>
                <a:t>引导</a:t>
              </a:r>
              <a:endParaRPr lang="en-US" altLang="zh-CN" sz="1800" dirty="0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7821736" y="2492315"/>
              <a:ext cx="1695814" cy="288032"/>
              <a:chOff x="4758381" y="2501280"/>
              <a:chExt cx="1695814" cy="288032"/>
            </a:xfrm>
          </p:grpSpPr>
          <p:cxnSp>
            <p:nvCxnSpPr>
              <p:cNvPr id="83" name="直接连接符 82"/>
              <p:cNvCxnSpPr/>
              <p:nvPr/>
            </p:nvCxnSpPr>
            <p:spPr>
              <a:xfrm>
                <a:off x="4758381" y="2501280"/>
                <a:ext cx="1695814" cy="0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V="1">
                <a:off x="5606288" y="2501280"/>
                <a:ext cx="0" cy="288032"/>
              </a:xfrm>
              <a:prstGeom prst="line">
                <a:avLst/>
              </a:prstGeom>
              <a:ln w="12700">
                <a:solidFill>
                  <a:srgbClr val="414455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oup 2"/>
          <p:cNvGrpSpPr/>
          <p:nvPr/>
        </p:nvGrpSpPr>
        <p:grpSpPr>
          <a:xfrm>
            <a:off x="1550040" y="5338620"/>
            <a:ext cx="1636507" cy="985680"/>
            <a:chOff x="3919253" y="2666482"/>
            <a:chExt cx="1900435" cy="1162352"/>
          </a:xfrm>
          <a:solidFill>
            <a:schemeClr val="bg1">
              <a:lumMod val="75000"/>
            </a:schemeClr>
          </a:solidFill>
        </p:grpSpPr>
        <p:sp>
          <p:nvSpPr>
            <p:cNvPr id="86" name="Oval 47"/>
            <p:cNvSpPr>
              <a:spLocks noChangeArrowheads="1"/>
            </p:cNvSpPr>
            <p:nvPr/>
          </p:nvSpPr>
          <p:spPr bwMode="auto">
            <a:xfrm rot="5566472">
              <a:off x="5064315" y="3021189"/>
              <a:ext cx="144673" cy="180834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7" name="Oval 49"/>
            <p:cNvSpPr>
              <a:spLocks noChangeArrowheads="1"/>
            </p:cNvSpPr>
            <p:nvPr/>
          </p:nvSpPr>
          <p:spPr bwMode="auto">
            <a:xfrm rot="5566472">
              <a:off x="5039247" y="2916554"/>
              <a:ext cx="101400" cy="12247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8" name="Oval 50"/>
            <p:cNvSpPr>
              <a:spLocks noChangeArrowheads="1"/>
            </p:cNvSpPr>
            <p:nvPr/>
          </p:nvSpPr>
          <p:spPr bwMode="auto">
            <a:xfrm rot="5566472">
              <a:off x="4976381" y="2820868"/>
              <a:ext cx="88445" cy="10682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89" name="Oval 52"/>
            <p:cNvSpPr>
              <a:spLocks noChangeArrowheads="1"/>
            </p:cNvSpPr>
            <p:nvPr/>
          </p:nvSpPr>
          <p:spPr bwMode="auto">
            <a:xfrm rot="5566472">
              <a:off x="4921336" y="2748002"/>
              <a:ext cx="71358" cy="89739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0" name="Oval 54"/>
            <p:cNvSpPr>
              <a:spLocks noChangeArrowheads="1"/>
            </p:cNvSpPr>
            <p:nvPr/>
          </p:nvSpPr>
          <p:spPr bwMode="auto">
            <a:xfrm rot="5566472">
              <a:off x="4836500" y="2667369"/>
              <a:ext cx="71358" cy="89739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1" name="Freeform 55"/>
            <p:cNvSpPr>
              <a:spLocks noChangeArrowheads="1"/>
            </p:cNvSpPr>
            <p:nvPr/>
          </p:nvSpPr>
          <p:spPr bwMode="auto">
            <a:xfrm rot="6300000">
              <a:off x="4119003" y="2466732"/>
              <a:ext cx="696453" cy="1095954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2" name="Oval 58"/>
            <p:cNvSpPr>
              <a:spLocks noChangeArrowheads="1"/>
            </p:cNvSpPr>
            <p:nvPr/>
          </p:nvSpPr>
          <p:spPr bwMode="auto">
            <a:xfrm rot="16033528" flipV="1">
              <a:off x="5656934" y="3293294"/>
              <a:ext cx="144673" cy="180834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3" name="Oval 60"/>
            <p:cNvSpPr>
              <a:spLocks noChangeArrowheads="1"/>
            </p:cNvSpPr>
            <p:nvPr/>
          </p:nvSpPr>
          <p:spPr bwMode="auto">
            <a:xfrm rot="16033528" flipV="1">
              <a:off x="5631866" y="3456290"/>
              <a:ext cx="101400" cy="12247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4" name="Oval 61"/>
            <p:cNvSpPr>
              <a:spLocks noChangeArrowheads="1"/>
            </p:cNvSpPr>
            <p:nvPr/>
          </p:nvSpPr>
          <p:spPr bwMode="auto">
            <a:xfrm rot="16033528" flipV="1">
              <a:off x="5569000" y="3567623"/>
              <a:ext cx="88445" cy="10682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5" name="Oval 63"/>
            <p:cNvSpPr>
              <a:spLocks noChangeArrowheads="1"/>
            </p:cNvSpPr>
            <p:nvPr/>
          </p:nvSpPr>
          <p:spPr bwMode="auto">
            <a:xfrm rot="16033528" flipV="1">
              <a:off x="5513955" y="3657576"/>
              <a:ext cx="71358" cy="89739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6" name="Oval 64"/>
            <p:cNvSpPr>
              <a:spLocks noChangeArrowheads="1"/>
            </p:cNvSpPr>
            <p:nvPr/>
          </p:nvSpPr>
          <p:spPr bwMode="auto">
            <a:xfrm rot="16033528" flipV="1">
              <a:off x="5429119" y="3738210"/>
              <a:ext cx="71358" cy="89739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7" name="Freeform 66"/>
            <p:cNvSpPr>
              <a:spLocks noChangeArrowheads="1"/>
            </p:cNvSpPr>
            <p:nvPr/>
          </p:nvSpPr>
          <p:spPr bwMode="auto">
            <a:xfrm rot="15300000" flipV="1">
              <a:off x="4711622" y="2932631"/>
              <a:ext cx="696453" cy="1095954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98" name="Group 3"/>
          <p:cNvGrpSpPr/>
          <p:nvPr/>
        </p:nvGrpSpPr>
        <p:grpSpPr>
          <a:xfrm>
            <a:off x="5109377" y="5155203"/>
            <a:ext cx="1795874" cy="1169098"/>
            <a:chOff x="5642418" y="2512670"/>
            <a:chExt cx="2188208" cy="1394048"/>
          </a:xfrm>
          <a:solidFill>
            <a:schemeClr val="bg1">
              <a:lumMod val="75000"/>
            </a:schemeClr>
          </a:solidFill>
        </p:grpSpPr>
        <p:sp>
          <p:nvSpPr>
            <p:cNvPr id="99" name="Oval 69"/>
            <p:cNvSpPr>
              <a:spLocks noChangeArrowheads="1"/>
            </p:cNvSpPr>
            <p:nvPr/>
          </p:nvSpPr>
          <p:spPr bwMode="auto">
            <a:xfrm rot="5566472">
              <a:off x="6922967" y="2909294"/>
              <a:ext cx="161762" cy="202229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0" name="Oval 71"/>
            <p:cNvSpPr>
              <a:spLocks noChangeArrowheads="1"/>
            </p:cNvSpPr>
            <p:nvPr/>
          </p:nvSpPr>
          <p:spPr bwMode="auto">
            <a:xfrm rot="5566472">
              <a:off x="6894924" y="2792299"/>
              <a:ext cx="113378" cy="136964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1" name="Oval 72"/>
            <p:cNvSpPr>
              <a:spLocks noChangeArrowheads="1"/>
            </p:cNvSpPr>
            <p:nvPr/>
          </p:nvSpPr>
          <p:spPr bwMode="auto">
            <a:xfrm rot="5566472">
              <a:off x="6824615" y="2685307"/>
              <a:ext cx="98893" cy="11946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2" name="Oval 74"/>
            <p:cNvSpPr>
              <a:spLocks noChangeArrowheads="1"/>
            </p:cNvSpPr>
            <p:nvPr/>
          </p:nvSpPr>
          <p:spPr bwMode="auto">
            <a:xfrm rot="5566472">
              <a:off x="6763052" y="2603831"/>
              <a:ext cx="79787" cy="10035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3" name="Oval 75"/>
            <p:cNvSpPr>
              <a:spLocks noChangeArrowheads="1"/>
            </p:cNvSpPr>
            <p:nvPr/>
          </p:nvSpPr>
          <p:spPr bwMode="auto">
            <a:xfrm rot="5566472">
              <a:off x="6668177" y="2513668"/>
              <a:ext cx="79787" cy="10035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4" name="Freeform 77"/>
            <p:cNvSpPr>
              <a:spLocks noChangeArrowheads="1"/>
            </p:cNvSpPr>
            <p:nvPr/>
          </p:nvSpPr>
          <p:spPr bwMode="auto">
            <a:xfrm rot="6300000">
              <a:off x="5865867" y="2289221"/>
              <a:ext cx="778723" cy="1225621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5" name="Oval 79"/>
            <p:cNvSpPr>
              <a:spLocks noChangeArrowheads="1"/>
            </p:cNvSpPr>
            <p:nvPr/>
          </p:nvSpPr>
          <p:spPr bwMode="auto">
            <a:xfrm rot="16033528" flipV="1">
              <a:off x="7648631" y="3307866"/>
              <a:ext cx="161762" cy="202229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6" name="Oval 80"/>
            <p:cNvSpPr>
              <a:spLocks noChangeArrowheads="1"/>
            </p:cNvSpPr>
            <p:nvPr/>
          </p:nvSpPr>
          <p:spPr bwMode="auto">
            <a:xfrm rot="16033528" flipV="1">
              <a:off x="7620588" y="3490125"/>
              <a:ext cx="113378" cy="136964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7" name="Oval 81"/>
            <p:cNvSpPr>
              <a:spLocks noChangeArrowheads="1"/>
            </p:cNvSpPr>
            <p:nvPr/>
          </p:nvSpPr>
          <p:spPr bwMode="auto">
            <a:xfrm rot="16033528" flipV="1">
              <a:off x="7550279" y="3614616"/>
              <a:ext cx="98893" cy="119465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8" name="Oval 82"/>
            <p:cNvSpPr>
              <a:spLocks noChangeArrowheads="1"/>
            </p:cNvSpPr>
            <p:nvPr/>
          </p:nvSpPr>
          <p:spPr bwMode="auto">
            <a:xfrm rot="16033528" flipV="1">
              <a:off x="7488716" y="3715201"/>
              <a:ext cx="79787" cy="10035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9" name="Oval 83"/>
            <p:cNvSpPr>
              <a:spLocks noChangeArrowheads="1"/>
            </p:cNvSpPr>
            <p:nvPr/>
          </p:nvSpPr>
          <p:spPr bwMode="auto">
            <a:xfrm rot="16033528" flipV="1">
              <a:off x="7393841" y="3805364"/>
              <a:ext cx="79787" cy="100356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0" name="Freeform 84"/>
            <p:cNvSpPr>
              <a:spLocks noChangeArrowheads="1"/>
            </p:cNvSpPr>
            <p:nvPr/>
          </p:nvSpPr>
          <p:spPr bwMode="auto">
            <a:xfrm rot="15300000" flipV="1">
              <a:off x="6591531" y="2904546"/>
              <a:ext cx="778723" cy="1225621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11" name="Group 4"/>
          <p:cNvGrpSpPr/>
          <p:nvPr/>
        </p:nvGrpSpPr>
        <p:grpSpPr>
          <a:xfrm>
            <a:off x="8418364" y="5016962"/>
            <a:ext cx="1824613" cy="1167475"/>
            <a:chOff x="7666985" y="2447884"/>
            <a:chExt cx="2476820" cy="1579181"/>
          </a:xfrm>
          <a:solidFill>
            <a:schemeClr val="bg1">
              <a:lumMod val="75000"/>
            </a:schemeClr>
          </a:solidFill>
        </p:grpSpPr>
        <p:sp>
          <p:nvSpPr>
            <p:cNvPr id="112" name="Oval 86"/>
            <p:cNvSpPr>
              <a:spLocks noChangeArrowheads="1"/>
            </p:cNvSpPr>
            <p:nvPr/>
          </p:nvSpPr>
          <p:spPr bwMode="auto">
            <a:xfrm rot="5566472">
              <a:off x="9116361" y="2897108"/>
              <a:ext cx="183252" cy="2289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3" name="Oval 87"/>
            <p:cNvSpPr>
              <a:spLocks noChangeArrowheads="1"/>
            </p:cNvSpPr>
            <p:nvPr/>
          </p:nvSpPr>
          <p:spPr bwMode="auto">
            <a:xfrm rot="5566472">
              <a:off x="9084675" y="2764562"/>
              <a:ext cx="128440" cy="155027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4" name="Oval 88"/>
            <p:cNvSpPr>
              <a:spLocks noChangeArrowheads="1"/>
            </p:cNvSpPr>
            <p:nvPr/>
          </p:nvSpPr>
          <p:spPr bwMode="auto">
            <a:xfrm rot="5566472">
              <a:off x="9005123" y="2643374"/>
              <a:ext cx="112030" cy="13522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5" name="Oval 89"/>
            <p:cNvSpPr>
              <a:spLocks noChangeArrowheads="1"/>
            </p:cNvSpPr>
            <p:nvPr/>
          </p:nvSpPr>
          <p:spPr bwMode="auto">
            <a:xfrm rot="5566472">
              <a:off x="8935468" y="2551089"/>
              <a:ext cx="90386" cy="11359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6" name="Oval 90"/>
            <p:cNvSpPr>
              <a:spLocks noChangeArrowheads="1"/>
            </p:cNvSpPr>
            <p:nvPr/>
          </p:nvSpPr>
          <p:spPr bwMode="auto">
            <a:xfrm rot="5566472">
              <a:off x="8828096" y="2448976"/>
              <a:ext cx="90386" cy="11359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7" name="Freeform 91"/>
            <p:cNvSpPr>
              <a:spLocks noChangeArrowheads="1"/>
            </p:cNvSpPr>
            <p:nvPr/>
          </p:nvSpPr>
          <p:spPr bwMode="auto">
            <a:xfrm rot="6300000">
              <a:off x="7919528" y="2195341"/>
              <a:ext cx="882173" cy="1387260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8" name="Oval 93"/>
            <p:cNvSpPr>
              <a:spLocks noChangeArrowheads="1"/>
            </p:cNvSpPr>
            <p:nvPr/>
          </p:nvSpPr>
          <p:spPr bwMode="auto">
            <a:xfrm rot="16033528" flipV="1">
              <a:off x="9937729" y="3348943"/>
              <a:ext cx="183252" cy="2289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19" name="Oval 94"/>
            <p:cNvSpPr>
              <a:spLocks noChangeArrowheads="1"/>
            </p:cNvSpPr>
            <p:nvPr/>
          </p:nvSpPr>
          <p:spPr bwMode="auto">
            <a:xfrm rot="16033528" flipV="1">
              <a:off x="9906043" y="3555361"/>
              <a:ext cx="128440" cy="155027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0" name="Oval 95"/>
            <p:cNvSpPr>
              <a:spLocks noChangeArrowheads="1"/>
            </p:cNvSpPr>
            <p:nvPr/>
          </p:nvSpPr>
          <p:spPr bwMode="auto">
            <a:xfrm rot="16033528" flipV="1">
              <a:off x="9826491" y="3696356"/>
              <a:ext cx="112030" cy="13522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1" name="Oval 96"/>
            <p:cNvSpPr>
              <a:spLocks noChangeArrowheads="1"/>
            </p:cNvSpPr>
            <p:nvPr/>
          </p:nvSpPr>
          <p:spPr bwMode="auto">
            <a:xfrm rot="16033528" flipV="1">
              <a:off x="9756836" y="3810270"/>
              <a:ext cx="90386" cy="11359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2" name="Oval 97"/>
            <p:cNvSpPr>
              <a:spLocks noChangeArrowheads="1"/>
            </p:cNvSpPr>
            <p:nvPr/>
          </p:nvSpPr>
          <p:spPr bwMode="auto">
            <a:xfrm rot="16033528" flipV="1">
              <a:off x="9649464" y="3912382"/>
              <a:ext cx="90386" cy="113591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3" name="Freeform 98"/>
            <p:cNvSpPr>
              <a:spLocks noChangeArrowheads="1"/>
            </p:cNvSpPr>
            <p:nvPr/>
          </p:nvSpPr>
          <p:spPr bwMode="auto">
            <a:xfrm rot="15300000" flipV="1">
              <a:off x="8740896" y="2892349"/>
              <a:ext cx="882173" cy="1387260"/>
            </a:xfrm>
            <a:custGeom>
              <a:avLst/>
              <a:gdLst>
                <a:gd name="T0" fmla="*/ 631801 w 1467305"/>
                <a:gd name="T1" fmla="*/ 891166 h 2309075"/>
                <a:gd name="T2" fmla="*/ 669995 w 1467305"/>
                <a:gd name="T3" fmla="*/ 757491 h 2309075"/>
                <a:gd name="T4" fmla="*/ 860968 w 1467305"/>
                <a:gd name="T5" fmla="*/ 547430 h 2309075"/>
                <a:gd name="T6" fmla="*/ 899162 w 1467305"/>
                <a:gd name="T7" fmla="*/ 289629 h 2309075"/>
                <a:gd name="T8" fmla="*/ 794128 w 1467305"/>
                <a:gd name="T9" fmla="*/ 89116 h 2309075"/>
                <a:gd name="T10" fmla="*/ 555412 w 1467305"/>
                <a:gd name="T11" fmla="*/ 60472 h 2309075"/>
                <a:gd name="T12" fmla="*/ 106627 w 1467305"/>
                <a:gd name="T13" fmla="*/ 451948 h 2309075"/>
                <a:gd name="T14" fmla="*/ 20689 w 1467305"/>
                <a:gd name="T15" fmla="*/ 805232 h 2309075"/>
                <a:gd name="T16" fmla="*/ 230759 w 1467305"/>
                <a:gd name="T17" fmla="*/ 1320835 h 2309075"/>
                <a:gd name="T18" fmla="*/ 679544 w 1467305"/>
                <a:gd name="T19" fmla="*/ 2017854 h 2309075"/>
                <a:gd name="T20" fmla="*/ 946906 w 1467305"/>
                <a:gd name="T21" fmla="*/ 2266108 h 2309075"/>
                <a:gd name="T22" fmla="*/ 1204718 w 1467305"/>
                <a:gd name="T23" fmla="*/ 2275656 h 2309075"/>
                <a:gd name="T24" fmla="*/ 1405239 w 1467305"/>
                <a:gd name="T25" fmla="*/ 2103788 h 2309075"/>
                <a:gd name="T26" fmla="*/ 1462531 w 1467305"/>
                <a:gd name="T27" fmla="*/ 1884179 h 2309075"/>
                <a:gd name="T28" fmla="*/ 1376594 w 1467305"/>
                <a:gd name="T29" fmla="*/ 1655022 h 2309075"/>
                <a:gd name="T30" fmla="*/ 1166524 w 1467305"/>
                <a:gd name="T31" fmla="*/ 1530896 h 2309075"/>
                <a:gd name="T32" fmla="*/ 946906 w 1467305"/>
                <a:gd name="T33" fmla="*/ 1483155 h 2309075"/>
                <a:gd name="T34" fmla="*/ 765482 w 1467305"/>
                <a:gd name="T35" fmla="*/ 1349480 h 2309075"/>
                <a:gd name="T36" fmla="*/ 631801 w 1467305"/>
                <a:gd name="T37" fmla="*/ 1063034 h 2309075"/>
                <a:gd name="T38" fmla="*/ 631801 w 1467305"/>
                <a:gd name="T39" fmla="*/ 891166 h 23090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67305"/>
                <a:gd name="T61" fmla="*/ 0 h 2309075"/>
                <a:gd name="T62" fmla="*/ 1467305 w 1467305"/>
                <a:gd name="T63" fmla="*/ 2309075 h 23090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67305" h="2309075">
                  <a:moveTo>
                    <a:pt x="631801" y="891166"/>
                  </a:moveTo>
                  <a:cubicBezTo>
                    <a:pt x="641342" y="827542"/>
                    <a:pt x="644500" y="814780"/>
                    <a:pt x="669995" y="757491"/>
                  </a:cubicBezTo>
                  <a:cubicBezTo>
                    <a:pt x="708190" y="700202"/>
                    <a:pt x="822774" y="625407"/>
                    <a:pt x="860968" y="547430"/>
                  </a:cubicBezTo>
                  <a:cubicBezTo>
                    <a:pt x="899162" y="469453"/>
                    <a:pt x="910302" y="366015"/>
                    <a:pt x="899162" y="289629"/>
                  </a:cubicBezTo>
                  <a:cubicBezTo>
                    <a:pt x="888022" y="213243"/>
                    <a:pt x="851420" y="127309"/>
                    <a:pt x="794128" y="89116"/>
                  </a:cubicBezTo>
                  <a:cubicBezTo>
                    <a:pt x="736836" y="50923"/>
                    <a:pt x="669995" y="0"/>
                    <a:pt x="555412" y="60472"/>
                  </a:cubicBezTo>
                  <a:cubicBezTo>
                    <a:pt x="440829" y="120944"/>
                    <a:pt x="195748" y="327821"/>
                    <a:pt x="106627" y="451948"/>
                  </a:cubicBezTo>
                  <a:cubicBezTo>
                    <a:pt x="17507" y="576075"/>
                    <a:pt x="0" y="660418"/>
                    <a:pt x="20689" y="805232"/>
                  </a:cubicBezTo>
                  <a:cubicBezTo>
                    <a:pt x="41378" y="950046"/>
                    <a:pt x="120950" y="1118731"/>
                    <a:pt x="230759" y="1320835"/>
                  </a:cubicBezTo>
                  <a:cubicBezTo>
                    <a:pt x="340568" y="1522939"/>
                    <a:pt x="560186" y="1860309"/>
                    <a:pt x="679544" y="2017854"/>
                  </a:cubicBezTo>
                  <a:cubicBezTo>
                    <a:pt x="798902" y="2175399"/>
                    <a:pt x="859377" y="2223141"/>
                    <a:pt x="946906" y="2266108"/>
                  </a:cubicBezTo>
                  <a:cubicBezTo>
                    <a:pt x="1034435" y="2309075"/>
                    <a:pt x="1128329" y="2302709"/>
                    <a:pt x="1204718" y="2275656"/>
                  </a:cubicBezTo>
                  <a:cubicBezTo>
                    <a:pt x="1281107" y="2248603"/>
                    <a:pt x="1362270" y="2169034"/>
                    <a:pt x="1405239" y="2103788"/>
                  </a:cubicBezTo>
                  <a:cubicBezTo>
                    <a:pt x="1448208" y="2038542"/>
                    <a:pt x="1467305" y="1958973"/>
                    <a:pt x="1462531" y="1884179"/>
                  </a:cubicBezTo>
                  <a:cubicBezTo>
                    <a:pt x="1457757" y="1809385"/>
                    <a:pt x="1425928" y="1713902"/>
                    <a:pt x="1376594" y="1655022"/>
                  </a:cubicBezTo>
                  <a:cubicBezTo>
                    <a:pt x="1327260" y="1596142"/>
                    <a:pt x="1238139" y="1559541"/>
                    <a:pt x="1166524" y="1530896"/>
                  </a:cubicBezTo>
                  <a:cubicBezTo>
                    <a:pt x="1094909" y="1502251"/>
                    <a:pt x="1013746" y="1513391"/>
                    <a:pt x="946906" y="1483155"/>
                  </a:cubicBezTo>
                  <a:cubicBezTo>
                    <a:pt x="880066" y="1452919"/>
                    <a:pt x="817999" y="1419500"/>
                    <a:pt x="765482" y="1349480"/>
                  </a:cubicBezTo>
                  <a:cubicBezTo>
                    <a:pt x="712965" y="1279460"/>
                    <a:pt x="654081" y="1139420"/>
                    <a:pt x="631801" y="1063034"/>
                  </a:cubicBezTo>
                  <a:cubicBezTo>
                    <a:pt x="615871" y="945373"/>
                    <a:pt x="625435" y="942090"/>
                    <a:pt x="631801" y="8911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altLang="id-ID">
                <a:solidFill>
                  <a:srgbClr val="FFFF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9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844824"/>
            <a:ext cx="122237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270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37077"/>
            <a:ext cx="3720434" cy="16207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5449515" y="2600316"/>
            <a:ext cx="6552728" cy="1620772"/>
          </a:xfrm>
          <a:prstGeom prst="roundRect">
            <a:avLst/>
          </a:prstGeom>
          <a:solidFill>
            <a:srgbClr val="41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673651" y="2600316"/>
            <a:ext cx="5544616" cy="1620772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80"/>
          <p:cNvSpPr txBox="1"/>
          <p:nvPr/>
        </p:nvSpPr>
        <p:spPr>
          <a:xfrm flipH="1">
            <a:off x="5904358" y="2856703"/>
            <a:ext cx="360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id-ID" sz="6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1" name="组合 170"/>
          <p:cNvGrpSpPr/>
          <p:nvPr/>
        </p:nvGrpSpPr>
        <p:grpSpPr>
          <a:xfrm>
            <a:off x="2753554" y="2651020"/>
            <a:ext cx="1846387" cy="1664728"/>
            <a:chOff x="3720691" y="2824413"/>
            <a:chExt cx="1341120" cy="1209172"/>
          </a:xfrm>
        </p:grpSpPr>
        <p:sp>
          <p:nvSpPr>
            <p:cNvPr id="172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5" name="Freeform 5"/>
          <p:cNvSpPr>
            <a:spLocks/>
          </p:cNvSpPr>
          <p:nvPr/>
        </p:nvSpPr>
        <p:spPr bwMode="auto">
          <a:xfrm rot="1855731">
            <a:off x="2879988" y="2765015"/>
            <a:ext cx="1593518" cy="143673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414455"/>
            </a:solidFill>
            <a:prstDash val="sysDash"/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261"/>
          <p:cNvSpPr>
            <a:spLocks/>
          </p:cNvSpPr>
          <p:nvPr/>
        </p:nvSpPr>
        <p:spPr bwMode="auto">
          <a:xfrm>
            <a:off x="3303163" y="3172461"/>
            <a:ext cx="679387" cy="679387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rgbClr val="41445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889675" y="3025981"/>
            <a:ext cx="29466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4400" b="1" kern="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时 代 背 景</a:t>
            </a:r>
            <a:endParaRPr lang="zh-CN" altLang="en-US" sz="4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5" name="组合 14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8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9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7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1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时代背景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25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  <p:sp>
          <p:nvSpPr>
            <p:cNvPr id="20" name="Freeform 261"/>
            <p:cNvSpPr>
              <a:spLocks/>
            </p:cNvSpPr>
            <p:nvPr/>
          </p:nvSpPr>
          <p:spPr bwMode="auto">
            <a:xfrm>
              <a:off x="519495" y="373644"/>
              <a:ext cx="293818" cy="293818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E228A3D6-A5B2-4D20-910F-5DFB834B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38" y="2224963"/>
            <a:ext cx="3011701" cy="2007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AF9BFC96-6BAD-4824-895E-7CB9775CC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1411" y="1961638"/>
            <a:ext cx="3047612" cy="2533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5FD97C4-4A64-4233-A89C-092174A9C8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80" r="761" b="58306"/>
          <a:stretch/>
        </p:blipFill>
        <p:spPr>
          <a:xfrm>
            <a:off x="4214291" y="922567"/>
            <a:ext cx="3734078" cy="162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74" name="矩形 73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59" y="3083263"/>
            <a:ext cx="3122343" cy="31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29B2B21D-5996-4423-B696-DD0B2BEF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3" y="2065079"/>
            <a:ext cx="3677717" cy="303325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文本框 9">
            <a:extLst>
              <a:ext uri="{FF2B5EF4-FFF2-40B4-BE49-F238E27FC236}">
                <a16:creationId xmlns="" xmlns:a16="http://schemas.microsoft.com/office/drawing/2014/main" id="{236EE020-EB0C-4064-8D63-36C45B4B1E1C}"/>
              </a:ext>
            </a:extLst>
          </p:cNvPr>
          <p:cNvSpPr txBox="1"/>
          <p:nvPr/>
        </p:nvSpPr>
        <p:spPr>
          <a:xfrm>
            <a:off x="4793920" y="1385330"/>
            <a:ext cx="6685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3200" b="1" dirty="0">
                <a:solidFill>
                  <a:srgbClr val="2B2B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我们当前在国际传播中面临的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3200" b="1" dirty="0">
                <a:solidFill>
                  <a:srgbClr val="2B2B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53" name="组合 52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5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6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时代背景</a:t>
              </a:r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组合 67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69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70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  <p:sp>
          <p:nvSpPr>
            <p:cNvPr id="71" name="Freeform 261"/>
            <p:cNvSpPr>
              <a:spLocks/>
            </p:cNvSpPr>
            <p:nvPr/>
          </p:nvSpPr>
          <p:spPr bwMode="auto">
            <a:xfrm>
              <a:off x="519495" y="373644"/>
              <a:ext cx="293818" cy="293818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2" name="Line 23"/>
          <p:cNvSpPr>
            <a:spLocks noChangeShapeType="1"/>
          </p:cNvSpPr>
          <p:nvPr/>
        </p:nvSpPr>
        <p:spPr bwMode="auto">
          <a:xfrm>
            <a:off x="4793920" y="2128403"/>
            <a:ext cx="6370484" cy="0"/>
          </a:xfrm>
          <a:prstGeom prst="line">
            <a:avLst/>
          </a:prstGeom>
          <a:noFill/>
          <a:ln w="19050" cap="flat">
            <a:solidFill>
              <a:srgbClr val="414455"/>
            </a:solidFill>
            <a:prstDash val="dash"/>
            <a:miter lim="800000"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5493" tIns="37746" rIns="75493" bIns="37746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168882" y="1971874"/>
            <a:ext cx="6029077" cy="3180728"/>
            <a:chOff x="5168882" y="1971874"/>
            <a:chExt cx="6029077" cy="3180728"/>
          </a:xfrm>
        </p:grpSpPr>
        <p:sp>
          <p:nvSpPr>
            <p:cNvPr id="50" name="文本框 11">
              <a:extLst>
                <a:ext uri="{FF2B5EF4-FFF2-40B4-BE49-F238E27FC236}">
                  <a16:creationId xmlns="" xmlns:a16="http://schemas.microsoft.com/office/drawing/2014/main" id="{198D8731-9F36-4D4E-B7B9-05EFC5C86765}"/>
                </a:ext>
              </a:extLst>
            </p:cNvPr>
            <p:cNvSpPr txBox="1"/>
            <p:nvPr/>
          </p:nvSpPr>
          <p:spPr>
            <a:xfrm>
              <a:off x="8255460" y="3040502"/>
              <a:ext cx="2942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有理</a:t>
              </a:r>
              <a:r>
                <a:rPr lang="zh-CN" altLang="en-US" sz="3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说不出</a:t>
              </a:r>
            </a:p>
          </p:txBody>
        </p:sp>
        <p:sp>
          <p:nvSpPr>
            <p:cNvPr id="51" name="文本框 12">
              <a:extLst>
                <a:ext uri="{FF2B5EF4-FFF2-40B4-BE49-F238E27FC236}">
                  <a16:creationId xmlns="" xmlns:a16="http://schemas.microsoft.com/office/drawing/2014/main" id="{483242B4-CB15-4CAA-9CA0-2C3E61703EB1}"/>
                </a:ext>
              </a:extLst>
            </p:cNvPr>
            <p:cNvSpPr txBox="1"/>
            <p:nvPr/>
          </p:nvSpPr>
          <p:spPr>
            <a:xfrm>
              <a:off x="8067350" y="3804165"/>
              <a:ext cx="2942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说出</a:t>
              </a:r>
              <a:r>
                <a:rPr lang="zh-CN" altLang="en-US" sz="3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传不开</a:t>
              </a:r>
            </a:p>
          </p:txBody>
        </p:sp>
        <p:sp>
          <p:nvSpPr>
            <p:cNvPr id="52" name="文本框 13">
              <a:extLst>
                <a:ext uri="{FF2B5EF4-FFF2-40B4-BE49-F238E27FC236}">
                  <a16:creationId xmlns="" xmlns:a16="http://schemas.microsoft.com/office/drawing/2014/main" id="{B4F67474-3000-4470-B572-012B12FA4D0B}"/>
                </a:ext>
              </a:extLst>
            </p:cNvPr>
            <p:cNvSpPr txBox="1"/>
            <p:nvPr/>
          </p:nvSpPr>
          <p:spPr>
            <a:xfrm>
              <a:off x="7879239" y="4567827"/>
              <a:ext cx="2942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传开</a:t>
              </a:r>
              <a:r>
                <a:rPr lang="zh-CN" altLang="en-US" sz="3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叫不响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5168882" y="1971874"/>
              <a:ext cx="3024711" cy="2999331"/>
              <a:chOff x="5168882" y="1971874"/>
              <a:chExt cx="3024711" cy="2999331"/>
            </a:xfrm>
          </p:grpSpPr>
          <p:sp>
            <p:nvSpPr>
              <p:cNvPr id="73" name="Freeform 27"/>
              <p:cNvSpPr>
                <a:spLocks/>
              </p:cNvSpPr>
              <p:nvPr/>
            </p:nvSpPr>
            <p:spPr bwMode="auto">
              <a:xfrm>
                <a:off x="6952312" y="2192211"/>
                <a:ext cx="1241281" cy="1278451"/>
              </a:xfrm>
              <a:custGeom>
                <a:avLst/>
                <a:gdLst>
                  <a:gd name="T0" fmla="*/ 172 w 223"/>
                  <a:gd name="T1" fmla="*/ 172 h 190"/>
                  <a:gd name="T2" fmla="*/ 50 w 223"/>
                  <a:gd name="T3" fmla="*/ 122 h 190"/>
                  <a:gd name="T4" fmla="*/ 0 w 223"/>
                  <a:gd name="T5" fmla="*/ 0 h 190"/>
                  <a:gd name="T6" fmla="*/ 22 w 223"/>
                  <a:gd name="T7" fmla="*/ 0 h 190"/>
                  <a:gd name="T8" fmla="*/ 66 w 223"/>
                  <a:gd name="T9" fmla="*/ 106 h 190"/>
                  <a:gd name="T10" fmla="*/ 172 w 223"/>
                  <a:gd name="T11" fmla="*/ 150 h 190"/>
                  <a:gd name="T12" fmla="*/ 172 w 223"/>
                  <a:gd name="T13" fmla="*/ 132 h 190"/>
                  <a:gd name="T14" fmla="*/ 223 w 223"/>
                  <a:gd name="T15" fmla="*/ 163 h 190"/>
                  <a:gd name="T16" fmla="*/ 172 w 223"/>
                  <a:gd name="T17" fmla="*/ 190 h 190"/>
                  <a:gd name="T18" fmla="*/ 172 w 223"/>
                  <a:gd name="T19" fmla="*/ 17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3" h="190">
                    <a:moveTo>
                      <a:pt x="172" y="172"/>
                    </a:moveTo>
                    <a:cubicBezTo>
                      <a:pt x="124" y="172"/>
                      <a:pt x="81" y="153"/>
                      <a:pt x="50" y="122"/>
                    </a:cubicBezTo>
                    <a:cubicBezTo>
                      <a:pt x="19" y="91"/>
                      <a:pt x="0" y="48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1"/>
                      <a:pt x="39" y="79"/>
                      <a:pt x="66" y="106"/>
                    </a:cubicBezTo>
                    <a:cubicBezTo>
                      <a:pt x="93" y="133"/>
                      <a:pt x="131" y="150"/>
                      <a:pt x="172" y="150"/>
                    </a:cubicBezTo>
                    <a:cubicBezTo>
                      <a:pt x="172" y="132"/>
                      <a:pt x="172" y="132"/>
                      <a:pt x="172" y="132"/>
                    </a:cubicBezTo>
                    <a:cubicBezTo>
                      <a:pt x="223" y="163"/>
                      <a:pt x="223" y="163"/>
                      <a:pt x="223" y="163"/>
                    </a:cubicBezTo>
                    <a:cubicBezTo>
                      <a:pt x="172" y="190"/>
                      <a:pt x="172" y="190"/>
                      <a:pt x="172" y="190"/>
                    </a:cubicBezTo>
                    <a:lnTo>
                      <a:pt x="172" y="172"/>
                    </a:lnTo>
                    <a:close/>
                  </a:path>
                </a:pathLst>
              </a:custGeom>
              <a:solidFill>
                <a:srgbClr val="414455">
                  <a:alpha val="50196"/>
                </a:srgbClr>
              </a:solidFill>
              <a:ln>
                <a:noFill/>
              </a:ln>
              <a:extLst/>
            </p:spPr>
            <p:txBody>
              <a:bodyPr vert="horz" wrap="square" lIns="75493" tIns="37746" rIns="75493" bIns="3774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4" name="Freeform 28"/>
              <p:cNvSpPr>
                <a:spLocks/>
              </p:cNvSpPr>
              <p:nvPr/>
            </p:nvSpPr>
            <p:spPr bwMode="auto">
              <a:xfrm>
                <a:off x="6099256" y="2192212"/>
                <a:ext cx="1870165" cy="2038688"/>
              </a:xfrm>
              <a:custGeom>
                <a:avLst/>
                <a:gdLst>
                  <a:gd name="T0" fmla="*/ 285 w 336"/>
                  <a:gd name="T1" fmla="*/ 285 h 303"/>
                  <a:gd name="T2" fmla="*/ 84 w 336"/>
                  <a:gd name="T3" fmla="*/ 202 h 303"/>
                  <a:gd name="T4" fmla="*/ 0 w 336"/>
                  <a:gd name="T5" fmla="*/ 0 h 303"/>
                  <a:gd name="T6" fmla="*/ 23 w 336"/>
                  <a:gd name="T7" fmla="*/ 0 h 303"/>
                  <a:gd name="T8" fmla="*/ 100 w 336"/>
                  <a:gd name="T9" fmla="*/ 186 h 303"/>
                  <a:gd name="T10" fmla="*/ 285 w 336"/>
                  <a:gd name="T11" fmla="*/ 262 h 303"/>
                  <a:gd name="T12" fmla="*/ 285 w 336"/>
                  <a:gd name="T13" fmla="*/ 245 h 303"/>
                  <a:gd name="T14" fmla="*/ 336 w 336"/>
                  <a:gd name="T15" fmla="*/ 275 h 303"/>
                  <a:gd name="T16" fmla="*/ 285 w 336"/>
                  <a:gd name="T17" fmla="*/ 303 h 303"/>
                  <a:gd name="T18" fmla="*/ 285 w 336"/>
                  <a:gd name="T19" fmla="*/ 285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6" h="303">
                    <a:moveTo>
                      <a:pt x="285" y="285"/>
                    </a:moveTo>
                    <a:cubicBezTo>
                      <a:pt x="206" y="285"/>
                      <a:pt x="135" y="253"/>
                      <a:pt x="84" y="202"/>
                    </a:cubicBezTo>
                    <a:cubicBezTo>
                      <a:pt x="32" y="150"/>
                      <a:pt x="0" y="79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72"/>
                      <a:pt x="52" y="138"/>
                      <a:pt x="100" y="186"/>
                    </a:cubicBezTo>
                    <a:cubicBezTo>
                      <a:pt x="147" y="233"/>
                      <a:pt x="213" y="262"/>
                      <a:pt x="285" y="262"/>
                    </a:cubicBezTo>
                    <a:cubicBezTo>
                      <a:pt x="285" y="245"/>
                      <a:pt x="285" y="245"/>
                      <a:pt x="285" y="245"/>
                    </a:cubicBezTo>
                    <a:cubicBezTo>
                      <a:pt x="336" y="275"/>
                      <a:pt x="336" y="275"/>
                      <a:pt x="336" y="275"/>
                    </a:cubicBezTo>
                    <a:cubicBezTo>
                      <a:pt x="285" y="303"/>
                      <a:pt x="285" y="303"/>
                      <a:pt x="285" y="303"/>
                    </a:cubicBezTo>
                    <a:lnTo>
                      <a:pt x="285" y="285"/>
                    </a:lnTo>
                    <a:close/>
                  </a:path>
                </a:pathLst>
              </a:custGeom>
              <a:solidFill>
                <a:srgbClr val="414455">
                  <a:alpha val="50196"/>
                </a:srgbClr>
              </a:solidFill>
              <a:ln>
                <a:noFill/>
              </a:ln>
              <a:extLst/>
            </p:spPr>
            <p:txBody>
              <a:bodyPr vert="horz" wrap="square" lIns="75493" tIns="37746" rIns="75493" bIns="3774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5" name="Freeform 29"/>
              <p:cNvSpPr>
                <a:spLocks/>
              </p:cNvSpPr>
              <p:nvPr/>
            </p:nvSpPr>
            <p:spPr bwMode="auto">
              <a:xfrm>
                <a:off x="5271758" y="2192211"/>
                <a:ext cx="2480206" cy="2778994"/>
              </a:xfrm>
              <a:custGeom>
                <a:avLst/>
                <a:gdLst>
                  <a:gd name="T0" fmla="*/ 395 w 446"/>
                  <a:gd name="T1" fmla="*/ 395 h 413"/>
                  <a:gd name="T2" fmla="*/ 116 w 446"/>
                  <a:gd name="T3" fmla="*/ 279 h 413"/>
                  <a:gd name="T4" fmla="*/ 0 w 446"/>
                  <a:gd name="T5" fmla="*/ 0 h 413"/>
                  <a:gd name="T6" fmla="*/ 23 w 446"/>
                  <a:gd name="T7" fmla="*/ 0 h 413"/>
                  <a:gd name="T8" fmla="*/ 132 w 446"/>
                  <a:gd name="T9" fmla="*/ 263 h 413"/>
                  <a:gd name="T10" fmla="*/ 395 w 446"/>
                  <a:gd name="T11" fmla="*/ 373 h 413"/>
                  <a:gd name="T12" fmla="*/ 395 w 446"/>
                  <a:gd name="T13" fmla="*/ 355 h 413"/>
                  <a:gd name="T14" fmla="*/ 446 w 446"/>
                  <a:gd name="T15" fmla="*/ 385 h 413"/>
                  <a:gd name="T16" fmla="*/ 395 w 446"/>
                  <a:gd name="T17" fmla="*/ 413 h 413"/>
                  <a:gd name="T18" fmla="*/ 395 w 446"/>
                  <a:gd name="T19" fmla="*/ 395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6" h="413">
                    <a:moveTo>
                      <a:pt x="395" y="395"/>
                    </a:moveTo>
                    <a:cubicBezTo>
                      <a:pt x="286" y="395"/>
                      <a:pt x="187" y="351"/>
                      <a:pt x="116" y="279"/>
                    </a:cubicBezTo>
                    <a:cubicBezTo>
                      <a:pt x="44" y="208"/>
                      <a:pt x="0" y="109"/>
                      <a:pt x="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103"/>
                      <a:pt x="64" y="196"/>
                      <a:pt x="132" y="263"/>
                    </a:cubicBezTo>
                    <a:cubicBezTo>
                      <a:pt x="199" y="331"/>
                      <a:pt x="292" y="372"/>
                      <a:pt x="395" y="373"/>
                    </a:cubicBezTo>
                    <a:cubicBezTo>
                      <a:pt x="395" y="355"/>
                      <a:pt x="395" y="355"/>
                      <a:pt x="395" y="355"/>
                    </a:cubicBezTo>
                    <a:cubicBezTo>
                      <a:pt x="446" y="385"/>
                      <a:pt x="446" y="385"/>
                      <a:pt x="446" y="385"/>
                    </a:cubicBezTo>
                    <a:cubicBezTo>
                      <a:pt x="395" y="413"/>
                      <a:pt x="395" y="413"/>
                      <a:pt x="395" y="413"/>
                    </a:cubicBezTo>
                    <a:lnTo>
                      <a:pt x="395" y="395"/>
                    </a:lnTo>
                    <a:close/>
                  </a:path>
                </a:pathLst>
              </a:custGeom>
              <a:solidFill>
                <a:srgbClr val="414455">
                  <a:alpha val="50196"/>
                </a:srgbClr>
              </a:solidFill>
              <a:ln>
                <a:noFill/>
              </a:ln>
              <a:extLst/>
            </p:spPr>
            <p:txBody>
              <a:bodyPr vert="horz" wrap="square" lIns="75493" tIns="37746" rIns="75493" bIns="3774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6897074" y="1971874"/>
                <a:ext cx="258720" cy="233265"/>
                <a:chOff x="3720691" y="2824413"/>
                <a:chExt cx="1341120" cy="1209172"/>
              </a:xfrm>
            </p:grpSpPr>
            <p:sp>
              <p:nvSpPr>
                <p:cNvPr id="77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78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6032978" y="1999258"/>
                <a:ext cx="258720" cy="233265"/>
                <a:chOff x="3720691" y="2824413"/>
                <a:chExt cx="1341120" cy="1209172"/>
              </a:xfrm>
            </p:grpSpPr>
            <p:sp>
              <p:nvSpPr>
                <p:cNvPr id="80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81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  <p:grpSp>
            <p:nvGrpSpPr>
              <p:cNvPr id="82" name="组合 81"/>
              <p:cNvGrpSpPr/>
              <p:nvPr/>
            </p:nvGrpSpPr>
            <p:grpSpPr>
              <a:xfrm>
                <a:off x="5168882" y="1999258"/>
                <a:ext cx="258720" cy="233265"/>
                <a:chOff x="3720691" y="2824413"/>
                <a:chExt cx="1341120" cy="1209172"/>
              </a:xfrm>
            </p:grpSpPr>
            <p:sp>
              <p:nvSpPr>
                <p:cNvPr id="83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  <p:sp>
              <p:nvSpPr>
                <p:cNvPr id="84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方正兰亭黑简体" panose="02000000000000000000" pitchFamily="2" charset="-122"/>
                    <a:ea typeface="方正兰亭黑简体" panose="02000000000000000000" pitchFamily="2" charset="-122"/>
                  </a:endParaRPr>
                </a:p>
              </p:txBody>
            </p:sp>
          </p:grpSp>
        </p:grpSp>
      </p:grpSp>
      <p:sp>
        <p:nvSpPr>
          <p:cNvPr id="85" name="矩形 84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9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1"/>
          <p:cNvSpPr/>
          <p:nvPr/>
        </p:nvSpPr>
        <p:spPr>
          <a:xfrm>
            <a:off x="551581" y="918593"/>
            <a:ext cx="11450662" cy="136781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5" name="组合 124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126" name="组合 125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133" name="组合 132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35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6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34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7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时代背景</a:t>
              </a:r>
            </a:p>
          </p:txBody>
        </p:sp>
        <p:cxnSp>
          <p:nvCxnSpPr>
            <p:cNvPr id="128" name="直接连接符 127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组合 128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131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132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  <p:sp>
          <p:nvSpPr>
            <p:cNvPr id="130" name="Freeform 261"/>
            <p:cNvSpPr>
              <a:spLocks/>
            </p:cNvSpPr>
            <p:nvPr/>
          </p:nvSpPr>
          <p:spPr bwMode="auto">
            <a:xfrm>
              <a:off x="519495" y="373644"/>
              <a:ext cx="293818" cy="293818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8543" y="1239474"/>
            <a:ext cx="4194868" cy="4286767"/>
            <a:chOff x="318543" y="1239474"/>
            <a:chExt cx="4194868" cy="4286767"/>
          </a:xfrm>
        </p:grpSpPr>
        <p:sp>
          <p:nvSpPr>
            <p:cNvPr id="113" name="文本框 35">
              <a:extLst>
                <a:ext uri="{FF2B5EF4-FFF2-40B4-BE49-F238E27FC236}">
                  <a16:creationId xmlns="" xmlns:a16="http://schemas.microsoft.com/office/drawing/2014/main" id="{92A5F43F-8059-4B57-A7A2-BAF00FBC06EC}"/>
                </a:ext>
              </a:extLst>
            </p:cNvPr>
            <p:cNvSpPr txBox="1"/>
            <p:nvPr/>
          </p:nvSpPr>
          <p:spPr>
            <a:xfrm>
              <a:off x="318543" y="2039640"/>
              <a:ext cx="419486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1600" dirty="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要加强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国际传播能力建设</a:t>
              </a:r>
              <a:r>
                <a:rPr lang="zh-CN" altLang="en-US" sz="1600" dirty="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，精心构建对外话语体系，发挥好新兴媒体的作用，增强对外话语的创造力、感召力、公信力，讲好中国故事，传播好中国声音，阐释好中国特色。</a:t>
              </a:r>
              <a:endPara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文本框 20">
              <a:extLst>
                <a:ext uri="{FF2B5EF4-FFF2-40B4-BE49-F238E27FC236}">
                  <a16:creationId xmlns="" xmlns:a16="http://schemas.microsoft.com/office/drawing/2014/main" id="{96EB6769-D79A-45E3-8ACD-77348E190645}"/>
                </a:ext>
              </a:extLst>
            </p:cNvPr>
            <p:cNvSpPr txBox="1"/>
            <p:nvPr/>
          </p:nvSpPr>
          <p:spPr>
            <a:xfrm>
              <a:off x="527305" y="1239474"/>
              <a:ext cx="3777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 </a:t>
              </a:r>
              <a:endPara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中共中央政治局第十二次集体学习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957" y="3435741"/>
              <a:ext cx="2776040" cy="2090500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4657427" y="1239474"/>
            <a:ext cx="3299650" cy="4302245"/>
            <a:chOff x="4657427" y="1239474"/>
            <a:chExt cx="3299650" cy="4302245"/>
          </a:xfrm>
        </p:grpSpPr>
        <p:sp>
          <p:nvSpPr>
            <p:cNvPr id="109" name="文本框 21">
              <a:extLst>
                <a:ext uri="{FF2B5EF4-FFF2-40B4-BE49-F238E27FC236}">
                  <a16:creationId xmlns="" xmlns:a16="http://schemas.microsoft.com/office/drawing/2014/main" id="{C14694F1-0993-42FB-82E9-AD4CF0B64094}"/>
                </a:ext>
              </a:extLst>
            </p:cNvPr>
            <p:cNvSpPr txBox="1"/>
            <p:nvPr/>
          </p:nvSpPr>
          <p:spPr>
            <a:xfrm>
              <a:off x="4976128" y="1239474"/>
              <a:ext cx="266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2018</a:t>
              </a: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 </a:t>
              </a:r>
            </a:p>
            <a:p>
              <a:pPr algn="ctr"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全国宣传思想工作会议</a:t>
              </a:r>
            </a:p>
          </p:txBody>
        </p:sp>
        <p:sp>
          <p:nvSpPr>
            <p:cNvPr id="110" name="文本框 26">
              <a:extLst>
                <a:ext uri="{FF2B5EF4-FFF2-40B4-BE49-F238E27FC236}">
                  <a16:creationId xmlns="" xmlns:a16="http://schemas.microsoft.com/office/drawing/2014/main" id="{37D0EC7A-87BD-42C5-8003-DBABB5482E43}"/>
                </a:ext>
              </a:extLst>
            </p:cNvPr>
            <p:cNvSpPr txBox="1"/>
            <p:nvPr/>
          </p:nvSpPr>
          <p:spPr>
            <a:xfrm>
              <a:off x="4657427" y="2039640"/>
              <a:ext cx="32996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推进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国际传播能力建设</a:t>
              </a:r>
              <a:r>
                <a:rPr lang="zh-CN" altLang="en-US" sz="1600" dirty="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，讲好中国故事、传播好中国声音，向世界展现真实、立体、全面的中国，提高国家文化软实力和中华文化影响力。</a:t>
              </a:r>
              <a:endPara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3380" y="3451219"/>
              <a:ext cx="2586025" cy="2090500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8039158" y="1239474"/>
            <a:ext cx="3635526" cy="4271290"/>
            <a:chOff x="8039158" y="1239474"/>
            <a:chExt cx="3635526" cy="4271290"/>
          </a:xfrm>
        </p:grpSpPr>
        <p:sp>
          <p:nvSpPr>
            <p:cNvPr id="111" name="文本框 28">
              <a:extLst>
                <a:ext uri="{FF2B5EF4-FFF2-40B4-BE49-F238E27FC236}">
                  <a16:creationId xmlns="" xmlns:a16="http://schemas.microsoft.com/office/drawing/2014/main" id="{82C7CBD0-9BE0-4830-BEA3-50B12880EC42}"/>
                </a:ext>
              </a:extLst>
            </p:cNvPr>
            <p:cNvSpPr txBox="1"/>
            <p:nvPr/>
          </p:nvSpPr>
          <p:spPr>
            <a:xfrm>
              <a:off x="8039158" y="1239474"/>
              <a:ext cx="36355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2021</a:t>
              </a: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 </a:t>
              </a:r>
              <a:endPara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1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中共中央政治局第三十次集体学习</a:t>
              </a:r>
              <a:endParaRPr lang="en-US" altLang="zh-CN" sz="1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文本框 33">
              <a:extLst>
                <a:ext uri="{FF2B5EF4-FFF2-40B4-BE49-F238E27FC236}">
                  <a16:creationId xmlns="" xmlns:a16="http://schemas.microsoft.com/office/drawing/2014/main" id="{D1FE591A-199F-4199-9FBB-EF306205ABCF}"/>
                </a:ext>
              </a:extLst>
            </p:cNvPr>
            <p:cNvSpPr txBox="1"/>
            <p:nvPr/>
          </p:nvSpPr>
          <p:spPr>
            <a:xfrm>
              <a:off x="8241684" y="2039640"/>
              <a:ext cx="31190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zh-CN" altLang="en-US" sz="1600" dirty="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讲好中国故事，传播好中国声音，展示真实、立体、全面的中国，是加强我国</a:t>
              </a:r>
              <a:r>
                <a: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国际传播能力建设</a:t>
              </a:r>
              <a:r>
                <a:rPr lang="zh-CN" altLang="en-US" sz="1600" dirty="0">
                  <a:solidFill>
                    <a:srgbClr val="2B2B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的重要任务。</a:t>
              </a:r>
              <a:endPara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1684" y="3451219"/>
              <a:ext cx="3250831" cy="2059545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7" name="矩形 136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1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6">
            <a:extLst>
              <a:ext uri="{FF2B5EF4-FFF2-40B4-BE49-F238E27FC236}">
                <a16:creationId xmlns="" xmlns:a16="http://schemas.microsoft.com/office/drawing/2014/main" id="{52FC8094-3A90-476C-BC6F-FACC87F89F20}"/>
              </a:ext>
            </a:extLst>
          </p:cNvPr>
          <p:cNvSpPr txBox="1"/>
          <p:nvPr/>
        </p:nvSpPr>
        <p:spPr>
          <a:xfrm>
            <a:off x="2318436" y="1078300"/>
            <a:ext cx="711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-4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  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新文科建设工作会议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61" name="组合 60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70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1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69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2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时代背景</a:t>
              </a: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组合 63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67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  <p:sp>
          <p:nvSpPr>
            <p:cNvPr id="65" name="Freeform 261"/>
            <p:cNvSpPr>
              <a:spLocks/>
            </p:cNvSpPr>
            <p:nvPr/>
          </p:nvSpPr>
          <p:spPr bwMode="auto">
            <a:xfrm>
              <a:off x="519495" y="373644"/>
              <a:ext cx="293818" cy="293818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19495" y="1601520"/>
            <a:ext cx="1133873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培养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时代新人需要新文科。面对世界百年未有之大变局，要在大国博弈竞争中赢得优势与主动，实现中华民族复兴大业，关键在人。高等文科教育作为培养青年人自信心、自豪感、自主性的主战场、主阵地、主渠道，坚持以文化人、以文培元，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大力培养具有国际视野和国际竞争力的时代新人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，新文科建设任重道远。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 r="3742" b="11330"/>
          <a:stretch/>
        </p:blipFill>
        <p:spPr bwMode="auto">
          <a:xfrm>
            <a:off x="1195238" y="3284984"/>
            <a:ext cx="4760485" cy="248112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5"/>
          <a:stretch/>
        </p:blipFill>
        <p:spPr bwMode="auto">
          <a:xfrm>
            <a:off x="6747910" y="3284984"/>
            <a:ext cx="4046274" cy="248112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矩形 76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3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8207" y="1404546"/>
            <a:ext cx="11270020" cy="260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4.2 </a:t>
            </a:r>
            <a:r>
              <a:rPr lang="zh-CN" altLang="en-US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素质要求</a:t>
            </a:r>
            <a:endParaRPr lang="zh-CN" altLang="en-US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     外语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类专业学生应具有正确的世界观、人生观和价值观，良好的道德品质，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中国情怀和国际视野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，社会责任感，人文与科学素养，合作精神，创新精神以及学科基本素养。</a:t>
            </a:r>
          </a:p>
          <a:p>
            <a:pPr>
              <a:lnSpc>
                <a:spcPts val="2200"/>
              </a:lnSpc>
            </a:pPr>
            <a:r>
              <a:rPr lang="en-US" altLang="zh-CN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4.3 </a:t>
            </a:r>
            <a:r>
              <a:rPr lang="zh-CN" altLang="en-US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知识要求</a:t>
            </a:r>
            <a:endParaRPr lang="zh-CN" altLang="en-US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     外语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类专业学生应掌握外国语言知识、外国文学知识、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区域与国别知识，熟悉中国语言文化知识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，了解相关专业知识以及人文社会科学与自然科学基础知识，形成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跨学科知识结构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，体现专业特色。</a:t>
            </a:r>
          </a:p>
          <a:p>
            <a:pPr>
              <a:lnSpc>
                <a:spcPts val="2200"/>
              </a:lnSpc>
            </a:pPr>
            <a:r>
              <a:rPr lang="en-US" altLang="zh-CN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4.4 </a:t>
            </a:r>
            <a:r>
              <a:rPr lang="zh-CN" altLang="en-US" b="1" dirty="0">
                <a:solidFill>
                  <a:srgbClr val="006600"/>
                </a:solidFill>
                <a:latin typeface="微软雅黑" pitchFamily="34" charset="-122"/>
                <a:ea typeface="微软雅黑" pitchFamily="34" charset="-122"/>
              </a:rPr>
              <a:t>能力要求</a:t>
            </a:r>
            <a:endParaRPr lang="zh-CN" altLang="en-US" dirty="0">
              <a:solidFill>
                <a:srgbClr val="0066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      外语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类专业学生应具备外语运用能力、文学赏析能力、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跨文化交流能力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、思辨能力，以及一定的研究能力、创新能力、信息技术应用能力、自主学习能力和实践能力。</a:t>
            </a:r>
          </a:p>
        </p:txBody>
      </p:sp>
      <p:sp>
        <p:nvSpPr>
          <p:cNvPr id="3" name="矩形 2"/>
          <p:cNvSpPr/>
          <p:nvPr/>
        </p:nvSpPr>
        <p:spPr>
          <a:xfrm>
            <a:off x="2785219" y="1052736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外国语言文学类教学质量国家标准</a:t>
            </a:r>
            <a:r>
              <a:rPr lang="en-US" altLang="zh-CN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58027" y="891777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2018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年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4" y="4014362"/>
            <a:ext cx="4536504" cy="234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7" name="组合 6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15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8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时代背景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12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13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  <p:sp>
          <p:nvSpPr>
            <p:cNvPr id="11" name="Freeform 261"/>
            <p:cNvSpPr>
              <a:spLocks/>
            </p:cNvSpPr>
            <p:nvPr/>
          </p:nvSpPr>
          <p:spPr bwMode="auto">
            <a:xfrm>
              <a:off x="519495" y="373644"/>
              <a:ext cx="293818" cy="293818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8" name="弧形 17"/>
          <p:cNvSpPr/>
          <p:nvPr/>
        </p:nvSpPr>
        <p:spPr>
          <a:xfrm>
            <a:off x="10730859" y="870581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18"/>
          <p:cNvSpPr/>
          <p:nvPr/>
        </p:nvSpPr>
        <p:spPr>
          <a:xfrm flipH="1">
            <a:off x="9965603" y="870581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rgbClr val="41445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7"/>
          <a:stretch/>
        </p:blipFill>
        <p:spPr bwMode="auto">
          <a:xfrm>
            <a:off x="6810250" y="4115007"/>
            <a:ext cx="3410848" cy="22078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矩形 20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1741006" y="2281693"/>
            <a:ext cx="3805993" cy="2333239"/>
            <a:chOff x="1741006" y="2281693"/>
            <a:chExt cx="3805993" cy="2333239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6D88C9B-3D8D-4F68-9C3E-3E5470DFC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1006" y="2281693"/>
              <a:ext cx="3805993" cy="23332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22">
              <a:extLst>
                <a:ext uri="{FF2B5EF4-FFF2-40B4-BE49-F238E27FC236}">
                  <a16:creationId xmlns="" xmlns:a16="http://schemas.microsoft.com/office/drawing/2014/main" id="{E1AB50A6-BFB0-4484-B08C-C7C851DB37B6}"/>
                </a:ext>
              </a:extLst>
            </p:cNvPr>
            <p:cNvSpPr txBox="1"/>
            <p:nvPr/>
          </p:nvSpPr>
          <p:spPr>
            <a:xfrm>
              <a:off x="1741007" y="3108247"/>
              <a:ext cx="3805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国际传播能力</a:t>
              </a:r>
              <a:endParaRPr lang="en-US" altLang="zh-CN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061486" y="1720353"/>
            <a:ext cx="3107601" cy="608070"/>
            <a:chOff x="6061486" y="1720353"/>
            <a:chExt cx="3107601" cy="608070"/>
          </a:xfrm>
        </p:grpSpPr>
        <p:sp>
          <p:nvSpPr>
            <p:cNvPr id="5" name="Rectangle 9">
              <a:extLst>
                <a:ext uri="{FF2B5EF4-FFF2-40B4-BE49-F238E27FC236}">
                  <a16:creationId xmlns="" xmlns:a16="http://schemas.microsoft.com/office/drawing/2014/main" id="{C0B2304C-0F1F-432D-A4B9-41006E2AD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742" y="1720353"/>
              <a:ext cx="2329345" cy="602776"/>
            </a:xfrm>
            <a:prstGeom prst="rect">
              <a:avLst/>
            </a:prstGeom>
            <a:noFill/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r>
                <a:rPr lang="zh-CN" altLang="en-US" sz="28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多语言能力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061486" y="1723837"/>
              <a:ext cx="670560" cy="604586"/>
              <a:chOff x="5424755" y="1340768"/>
              <a:chExt cx="670560" cy="604586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19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20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18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6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1</a:t>
                </a:r>
                <a:endParaRPr lang="zh-CN" altLang="en-US" sz="20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061486" y="2609690"/>
            <a:ext cx="3107602" cy="615100"/>
            <a:chOff x="6061486" y="2609690"/>
            <a:chExt cx="3107602" cy="615100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4E84374-B0B6-4774-A077-ECE8AAFE3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742" y="2609690"/>
              <a:ext cx="2329346" cy="602776"/>
            </a:xfrm>
            <a:prstGeom prst="rect">
              <a:avLst/>
            </a:prstGeom>
            <a:noFill/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r>
                <a:rPr lang="zh-CN" altLang="en-US" sz="28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共同体思维力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061486" y="2620204"/>
              <a:ext cx="670560" cy="604586"/>
              <a:chOff x="5424755" y="1340768"/>
              <a:chExt cx="670560" cy="604586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24" name="组合 23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26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27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25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23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2</a:t>
                </a:r>
                <a:endParaRPr lang="zh-CN" altLang="en-US" sz="20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6061486" y="3499027"/>
            <a:ext cx="3107602" cy="604757"/>
            <a:chOff x="6061486" y="3499027"/>
            <a:chExt cx="3107602" cy="604757"/>
          </a:xfrm>
        </p:grpSpPr>
        <p:sp>
          <p:nvSpPr>
            <p:cNvPr id="11" name="Rectangle 9">
              <a:extLst>
                <a:ext uri="{FF2B5EF4-FFF2-40B4-BE49-F238E27FC236}">
                  <a16:creationId xmlns="" xmlns:a16="http://schemas.microsoft.com/office/drawing/2014/main" id="{DC27FB67-C1D3-483C-B3B0-B6831EE57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742" y="3499027"/>
              <a:ext cx="2329346" cy="602776"/>
            </a:xfrm>
            <a:prstGeom prst="rect">
              <a:avLst/>
            </a:prstGeom>
            <a:noFill/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r>
                <a:rPr lang="zh-CN" altLang="en-US" sz="28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跨文化行动</a:t>
              </a:r>
              <a:r>
                <a:rPr lang="zh-CN" altLang="en-US" sz="2800" b="1" dirty="0" smtClean="0">
                  <a:solidFill>
                    <a:srgbClr val="4144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力</a:t>
              </a:r>
              <a:endParaRPr lang="zh-CN" altLang="en-US" sz="28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061486" y="3499198"/>
              <a:ext cx="670560" cy="604586"/>
              <a:chOff x="5424755" y="1340768"/>
              <a:chExt cx="670560" cy="604586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1" name="组合 30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33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34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30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3</a:t>
                </a:r>
                <a:endParaRPr lang="zh-CN" altLang="en-US" sz="20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6061486" y="4388365"/>
            <a:ext cx="3107601" cy="608070"/>
            <a:chOff x="6061486" y="4388365"/>
            <a:chExt cx="3107601" cy="608070"/>
          </a:xfrm>
        </p:grpSpPr>
        <p:sp>
          <p:nvSpPr>
            <p:cNvPr id="12" name="Rectangle 9">
              <a:extLst>
                <a:ext uri="{FF2B5EF4-FFF2-40B4-BE49-F238E27FC236}">
                  <a16:creationId xmlns="" xmlns:a16="http://schemas.microsoft.com/office/drawing/2014/main" id="{BD0BB3E4-8C5E-480E-9518-56ECD4BE5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9742" y="4388365"/>
              <a:ext cx="2329345" cy="602776"/>
            </a:xfrm>
            <a:prstGeom prst="rect">
              <a:avLst/>
            </a:prstGeom>
            <a:noFill/>
            <a:ln w="9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r>
                <a:rPr lang="zh-CN" altLang="en-US" sz="28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自我发展力</a:t>
              </a: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6061486" y="4391849"/>
              <a:ext cx="670560" cy="604586"/>
              <a:chOff x="5424755" y="1340768"/>
              <a:chExt cx="670560" cy="60458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5424755" y="1340768"/>
                <a:ext cx="670560" cy="604586"/>
                <a:chOff x="5424755" y="1340768"/>
                <a:chExt cx="670560" cy="60458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5424755" y="1340768"/>
                  <a:ext cx="670560" cy="604586"/>
                  <a:chOff x="3720691" y="2824413"/>
                  <a:chExt cx="1341120" cy="1209172"/>
                </a:xfrm>
              </p:grpSpPr>
              <p:sp>
                <p:nvSpPr>
                  <p:cNvPr id="40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20691" y="2824413"/>
                    <a:ext cx="1341120" cy="1209172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16200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190500" dist="1143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41" name="Freeform 5"/>
                  <p:cNvSpPr>
                    <a:spLocks/>
                  </p:cNvSpPr>
                  <p:nvPr/>
                </p:nvSpPr>
                <p:spPr bwMode="auto">
                  <a:xfrm rot="1855731">
                    <a:off x="3764581" y="2863367"/>
                    <a:ext cx="1264630" cy="1140208"/>
                  </a:xfrm>
                  <a:custGeom>
                    <a:avLst/>
                    <a:gdLst>
                      <a:gd name="T0" fmla="*/ 2151 w 2740"/>
                      <a:gd name="T1" fmla="*/ 2315 h 2446"/>
                      <a:gd name="T2" fmla="*/ 2055 w 2740"/>
                      <a:gd name="T3" fmla="*/ 2410 h 2446"/>
                      <a:gd name="T4" fmla="*/ 1918 w 2740"/>
                      <a:gd name="T5" fmla="*/ 2445 h 2446"/>
                      <a:gd name="T6" fmla="*/ 816 w 2740"/>
                      <a:gd name="T7" fmla="*/ 2445 h 2446"/>
                      <a:gd name="T8" fmla="*/ 685 w 2740"/>
                      <a:gd name="T9" fmla="*/ 2410 h 2446"/>
                      <a:gd name="T10" fmla="*/ 589 w 2740"/>
                      <a:gd name="T11" fmla="*/ 2314 h 2446"/>
                      <a:gd name="T12" fmla="*/ 36 w 2740"/>
                      <a:gd name="T13" fmla="*/ 1356 h 2446"/>
                      <a:gd name="T14" fmla="*/ 0 w 2740"/>
                      <a:gd name="T15" fmla="*/ 1223 h 2446"/>
                      <a:gd name="T16" fmla="*/ 36 w 2740"/>
                      <a:gd name="T17" fmla="*/ 1089 h 2446"/>
                      <a:gd name="T18" fmla="*/ 587 w 2740"/>
                      <a:gd name="T19" fmla="*/ 135 h 2446"/>
                      <a:gd name="T20" fmla="*/ 685 w 2740"/>
                      <a:gd name="T21" fmla="*/ 37 h 2446"/>
                      <a:gd name="T22" fmla="*/ 810 w 2740"/>
                      <a:gd name="T23" fmla="*/ 1 h 2446"/>
                      <a:gd name="T24" fmla="*/ 1916 w 2740"/>
                      <a:gd name="T25" fmla="*/ 1 h 2446"/>
                      <a:gd name="T26" fmla="*/ 2055 w 2740"/>
                      <a:gd name="T27" fmla="*/ 37 h 2446"/>
                      <a:gd name="T28" fmla="*/ 2151 w 2740"/>
                      <a:gd name="T29" fmla="*/ 132 h 2446"/>
                      <a:gd name="T30" fmla="*/ 2702 w 2740"/>
                      <a:gd name="T31" fmla="*/ 1086 h 2446"/>
                      <a:gd name="T32" fmla="*/ 2740 w 2740"/>
                      <a:gd name="T33" fmla="*/ 1223 h 2446"/>
                      <a:gd name="T34" fmla="*/ 2701 w 2740"/>
                      <a:gd name="T35" fmla="*/ 1361 h 2446"/>
                      <a:gd name="T36" fmla="*/ 2151 w 2740"/>
                      <a:gd name="T37" fmla="*/ 2315 h 24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0" h="2446">
                        <a:moveTo>
                          <a:pt x="2151" y="2315"/>
                        </a:moveTo>
                        <a:cubicBezTo>
                          <a:pt x="2128" y="2353"/>
                          <a:pt x="2096" y="2386"/>
                          <a:pt x="2055" y="2410"/>
                        </a:cubicBezTo>
                        <a:cubicBezTo>
                          <a:pt x="2012" y="2435"/>
                          <a:pt x="1965" y="2446"/>
                          <a:pt x="1918" y="2445"/>
                        </a:cubicBezTo>
                        <a:lnTo>
                          <a:pt x="816" y="2445"/>
                        </a:lnTo>
                        <a:cubicBezTo>
                          <a:pt x="772" y="2445"/>
                          <a:pt x="726" y="2434"/>
                          <a:pt x="685" y="2410"/>
                        </a:cubicBezTo>
                        <a:cubicBezTo>
                          <a:pt x="644" y="2386"/>
                          <a:pt x="611" y="2353"/>
                          <a:pt x="589" y="2314"/>
                        </a:cubicBezTo>
                        <a:lnTo>
                          <a:pt x="36" y="1356"/>
                        </a:lnTo>
                        <a:cubicBezTo>
                          <a:pt x="13" y="1317"/>
                          <a:pt x="0" y="1272"/>
                          <a:pt x="0" y="1223"/>
                        </a:cubicBezTo>
                        <a:cubicBezTo>
                          <a:pt x="0" y="1174"/>
                          <a:pt x="13" y="1129"/>
                          <a:pt x="36" y="1089"/>
                        </a:cubicBezTo>
                        <a:lnTo>
                          <a:pt x="587" y="135"/>
                        </a:lnTo>
                        <a:cubicBezTo>
                          <a:pt x="610" y="96"/>
                          <a:pt x="643" y="61"/>
                          <a:pt x="685" y="37"/>
                        </a:cubicBezTo>
                        <a:cubicBezTo>
                          <a:pt x="724" y="14"/>
                          <a:pt x="767" y="2"/>
                          <a:pt x="810" y="1"/>
                        </a:cubicBezTo>
                        <a:lnTo>
                          <a:pt x="1916" y="1"/>
                        </a:lnTo>
                        <a:cubicBezTo>
                          <a:pt x="1963" y="0"/>
                          <a:pt x="2011" y="11"/>
                          <a:pt x="2055" y="37"/>
                        </a:cubicBezTo>
                        <a:cubicBezTo>
                          <a:pt x="2096" y="60"/>
                          <a:pt x="2129" y="93"/>
                          <a:pt x="2151" y="132"/>
                        </a:cubicBezTo>
                        <a:lnTo>
                          <a:pt x="2702" y="1086"/>
                        </a:lnTo>
                        <a:cubicBezTo>
                          <a:pt x="2726" y="1126"/>
                          <a:pt x="2740" y="1173"/>
                          <a:pt x="2740" y="1223"/>
                        </a:cubicBezTo>
                        <a:cubicBezTo>
                          <a:pt x="2740" y="1274"/>
                          <a:pt x="2726" y="1321"/>
                          <a:pt x="2701" y="1361"/>
                        </a:cubicBezTo>
                        <a:lnTo>
                          <a:pt x="2151" y="231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D3D3D3"/>
                      </a:gs>
                      <a:gs pos="100000">
                        <a:srgbClr val="F9F9F9"/>
                      </a:gs>
                    </a:gsLst>
                    <a:lin ang="21594000" scaled="0"/>
                  </a:gradFill>
                  <a:ln w="12700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solidFill>
                        <a:srgbClr val="414455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39" name="Freeform 5"/>
                <p:cNvSpPr>
                  <a:spLocks/>
                </p:cNvSpPr>
                <p:nvPr/>
              </p:nvSpPr>
              <p:spPr bwMode="auto">
                <a:xfrm rot="1855731">
                  <a:off x="5470180" y="1383052"/>
                  <a:ext cx="576760" cy="520015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414455"/>
                  </a:solidFill>
                  <a:prstDash val="sysDash"/>
                  <a:miter lim="800000"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37" name="TextBox 7"/>
              <p:cNvSpPr>
                <a:spLocks noChangeArrowheads="1"/>
              </p:cNvSpPr>
              <p:nvPr/>
            </p:nvSpPr>
            <p:spPr bwMode="auto">
              <a:xfrm>
                <a:off x="5472003" y="1484784"/>
                <a:ext cx="57606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000" b="1" dirty="0" smtClean="0">
                    <a:solidFill>
                      <a:srgbClr val="414455"/>
                    </a:solidFill>
                    <a:latin typeface="微软雅黑" pitchFamily="34" charset="-122"/>
                    <a:ea typeface="微软雅黑" pitchFamily="34" charset="-122"/>
                    <a:sym typeface="微软雅黑" pitchFamily="34" charset="-122"/>
                  </a:rPr>
                  <a:t>4</a:t>
                </a:r>
                <a:endParaRPr lang="zh-CN" altLang="en-US" sz="20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endParaRPr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336947" y="188640"/>
            <a:ext cx="11307489" cy="688685"/>
            <a:chOff x="336947" y="188640"/>
            <a:chExt cx="11307489" cy="688685"/>
          </a:xfrm>
        </p:grpSpPr>
        <p:grpSp>
          <p:nvGrpSpPr>
            <p:cNvPr id="43" name="组合 42"/>
            <p:cNvGrpSpPr/>
            <p:nvPr/>
          </p:nvGrpSpPr>
          <p:grpSpPr>
            <a:xfrm>
              <a:off x="336947" y="188640"/>
              <a:ext cx="670560" cy="604586"/>
              <a:chOff x="5424755" y="1340768"/>
              <a:chExt cx="670560" cy="604586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5424755" y="1340768"/>
                <a:ext cx="670560" cy="604586"/>
                <a:chOff x="3720691" y="2824413"/>
                <a:chExt cx="1341120" cy="1209172"/>
              </a:xfrm>
            </p:grpSpPr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 rot="1855731">
                  <a:off x="3720691" y="2824413"/>
                  <a:ext cx="1341120" cy="1209172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16200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5"/>
                <p:cNvSpPr>
                  <a:spLocks/>
                </p:cNvSpPr>
                <p:nvPr/>
              </p:nvSpPr>
              <p:spPr bwMode="auto">
                <a:xfrm rot="1855731">
                  <a:off x="3764581" y="2863367"/>
                  <a:ext cx="1264630" cy="1140208"/>
                </a:xfrm>
                <a:custGeom>
                  <a:avLst/>
                  <a:gdLst>
                    <a:gd name="T0" fmla="*/ 2151 w 2740"/>
                    <a:gd name="T1" fmla="*/ 2315 h 2446"/>
                    <a:gd name="T2" fmla="*/ 2055 w 2740"/>
                    <a:gd name="T3" fmla="*/ 2410 h 2446"/>
                    <a:gd name="T4" fmla="*/ 1918 w 2740"/>
                    <a:gd name="T5" fmla="*/ 2445 h 2446"/>
                    <a:gd name="T6" fmla="*/ 816 w 2740"/>
                    <a:gd name="T7" fmla="*/ 2445 h 2446"/>
                    <a:gd name="T8" fmla="*/ 685 w 2740"/>
                    <a:gd name="T9" fmla="*/ 2410 h 2446"/>
                    <a:gd name="T10" fmla="*/ 589 w 2740"/>
                    <a:gd name="T11" fmla="*/ 2314 h 2446"/>
                    <a:gd name="T12" fmla="*/ 36 w 2740"/>
                    <a:gd name="T13" fmla="*/ 1356 h 2446"/>
                    <a:gd name="T14" fmla="*/ 0 w 2740"/>
                    <a:gd name="T15" fmla="*/ 1223 h 2446"/>
                    <a:gd name="T16" fmla="*/ 36 w 2740"/>
                    <a:gd name="T17" fmla="*/ 1089 h 2446"/>
                    <a:gd name="T18" fmla="*/ 587 w 2740"/>
                    <a:gd name="T19" fmla="*/ 135 h 2446"/>
                    <a:gd name="T20" fmla="*/ 685 w 2740"/>
                    <a:gd name="T21" fmla="*/ 37 h 2446"/>
                    <a:gd name="T22" fmla="*/ 810 w 2740"/>
                    <a:gd name="T23" fmla="*/ 1 h 2446"/>
                    <a:gd name="T24" fmla="*/ 1916 w 2740"/>
                    <a:gd name="T25" fmla="*/ 1 h 2446"/>
                    <a:gd name="T26" fmla="*/ 2055 w 2740"/>
                    <a:gd name="T27" fmla="*/ 37 h 2446"/>
                    <a:gd name="T28" fmla="*/ 2151 w 2740"/>
                    <a:gd name="T29" fmla="*/ 132 h 2446"/>
                    <a:gd name="T30" fmla="*/ 2702 w 2740"/>
                    <a:gd name="T31" fmla="*/ 1086 h 2446"/>
                    <a:gd name="T32" fmla="*/ 2740 w 2740"/>
                    <a:gd name="T33" fmla="*/ 1223 h 2446"/>
                    <a:gd name="T34" fmla="*/ 2701 w 2740"/>
                    <a:gd name="T35" fmla="*/ 1361 h 2446"/>
                    <a:gd name="T36" fmla="*/ 2151 w 2740"/>
                    <a:gd name="T37" fmla="*/ 2315 h 2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40" h="2446">
                      <a:moveTo>
                        <a:pt x="2151" y="2315"/>
                      </a:moveTo>
                      <a:cubicBezTo>
                        <a:pt x="2128" y="2353"/>
                        <a:pt x="2096" y="2386"/>
                        <a:pt x="2055" y="2410"/>
                      </a:cubicBezTo>
                      <a:cubicBezTo>
                        <a:pt x="2012" y="2435"/>
                        <a:pt x="1965" y="2446"/>
                        <a:pt x="1918" y="2445"/>
                      </a:cubicBezTo>
                      <a:lnTo>
                        <a:pt x="816" y="2445"/>
                      </a:lnTo>
                      <a:cubicBezTo>
                        <a:pt x="772" y="2445"/>
                        <a:pt x="726" y="2434"/>
                        <a:pt x="685" y="2410"/>
                      </a:cubicBezTo>
                      <a:cubicBezTo>
                        <a:pt x="644" y="2386"/>
                        <a:pt x="611" y="2353"/>
                        <a:pt x="589" y="2314"/>
                      </a:cubicBezTo>
                      <a:lnTo>
                        <a:pt x="36" y="1356"/>
                      </a:lnTo>
                      <a:cubicBezTo>
                        <a:pt x="13" y="1317"/>
                        <a:pt x="0" y="1272"/>
                        <a:pt x="0" y="1223"/>
                      </a:cubicBezTo>
                      <a:cubicBezTo>
                        <a:pt x="0" y="1174"/>
                        <a:pt x="13" y="1129"/>
                        <a:pt x="36" y="1089"/>
                      </a:cubicBezTo>
                      <a:lnTo>
                        <a:pt x="587" y="135"/>
                      </a:lnTo>
                      <a:cubicBezTo>
                        <a:pt x="610" y="96"/>
                        <a:pt x="643" y="61"/>
                        <a:pt x="685" y="37"/>
                      </a:cubicBezTo>
                      <a:cubicBezTo>
                        <a:pt x="724" y="14"/>
                        <a:pt x="767" y="2"/>
                        <a:pt x="810" y="1"/>
                      </a:cubicBezTo>
                      <a:lnTo>
                        <a:pt x="1916" y="1"/>
                      </a:lnTo>
                      <a:cubicBezTo>
                        <a:pt x="1963" y="0"/>
                        <a:pt x="2011" y="11"/>
                        <a:pt x="2055" y="37"/>
                      </a:cubicBezTo>
                      <a:cubicBezTo>
                        <a:pt x="2096" y="60"/>
                        <a:pt x="2129" y="93"/>
                        <a:pt x="2151" y="132"/>
                      </a:cubicBezTo>
                      <a:lnTo>
                        <a:pt x="2702" y="1086"/>
                      </a:lnTo>
                      <a:cubicBezTo>
                        <a:pt x="2726" y="1126"/>
                        <a:pt x="2740" y="1173"/>
                        <a:pt x="2740" y="1223"/>
                      </a:cubicBezTo>
                      <a:cubicBezTo>
                        <a:pt x="2740" y="1274"/>
                        <a:pt x="2726" y="1321"/>
                        <a:pt x="2701" y="1361"/>
                      </a:cubicBezTo>
                      <a:lnTo>
                        <a:pt x="2151" y="23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3D3D3"/>
                    </a:gs>
                    <a:gs pos="100000">
                      <a:srgbClr val="F9F9F9"/>
                    </a:gs>
                  </a:gsLst>
                  <a:lin ang="21594000" scaled="0"/>
                </a:gradFill>
                <a:ln w="127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1" name="Freeform 5"/>
              <p:cNvSpPr>
                <a:spLocks/>
              </p:cNvSpPr>
              <p:nvPr/>
            </p:nvSpPr>
            <p:spPr bwMode="auto">
              <a:xfrm rot="1855731">
                <a:off x="5470180" y="1383052"/>
                <a:ext cx="576760" cy="520015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414455"/>
                </a:solidFill>
                <a:prstDash val="sysDash"/>
                <a:miter lim="800000"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4" name="文本框 9"/>
            <p:cNvSpPr txBox="1"/>
            <p:nvPr/>
          </p:nvSpPr>
          <p:spPr>
            <a:xfrm>
              <a:off x="1084718" y="212323"/>
              <a:ext cx="187220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marL="0" lvl="1"/>
              <a:r>
                <a:rPr lang="zh-CN" altLang="en-US" sz="3200" b="1" dirty="0">
                  <a:solidFill>
                    <a:srgbClr val="414455"/>
                  </a:solidFill>
                  <a:latin typeface="微软雅黑" pitchFamily="34" charset="-122"/>
                  <a:ea typeface="微软雅黑" pitchFamily="34" charset="-122"/>
                </a:rPr>
                <a:t>时代背景</a:t>
              </a:r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736067" y="809734"/>
              <a:ext cx="10690112" cy="0"/>
            </a:xfrm>
            <a:prstGeom prst="line">
              <a:avLst/>
            </a:prstGeom>
            <a:ln>
              <a:solidFill>
                <a:srgbClr val="41445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/>
            <p:cNvGrpSpPr/>
            <p:nvPr/>
          </p:nvGrpSpPr>
          <p:grpSpPr>
            <a:xfrm>
              <a:off x="11385716" y="644060"/>
              <a:ext cx="258720" cy="233265"/>
              <a:chOff x="3720691" y="2824413"/>
              <a:chExt cx="1341120" cy="1209172"/>
            </a:xfrm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 rot="1855731">
                <a:off x="3720691" y="2824413"/>
                <a:ext cx="1341120" cy="1209172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16200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190500" dist="1143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  <p:sp>
            <p:nvSpPr>
              <p:cNvPr id="49" name="Freeform 5"/>
              <p:cNvSpPr>
                <a:spLocks/>
              </p:cNvSpPr>
              <p:nvPr/>
            </p:nvSpPr>
            <p:spPr bwMode="auto">
              <a:xfrm rot="1855731">
                <a:off x="3764581" y="2863367"/>
                <a:ext cx="1264630" cy="1140208"/>
              </a:xfrm>
              <a:custGeom>
                <a:avLst/>
                <a:gdLst>
                  <a:gd name="T0" fmla="*/ 2151 w 2740"/>
                  <a:gd name="T1" fmla="*/ 2315 h 2446"/>
                  <a:gd name="T2" fmla="*/ 2055 w 2740"/>
                  <a:gd name="T3" fmla="*/ 2410 h 2446"/>
                  <a:gd name="T4" fmla="*/ 1918 w 2740"/>
                  <a:gd name="T5" fmla="*/ 2445 h 2446"/>
                  <a:gd name="T6" fmla="*/ 816 w 2740"/>
                  <a:gd name="T7" fmla="*/ 2445 h 2446"/>
                  <a:gd name="T8" fmla="*/ 685 w 2740"/>
                  <a:gd name="T9" fmla="*/ 2410 h 2446"/>
                  <a:gd name="T10" fmla="*/ 589 w 2740"/>
                  <a:gd name="T11" fmla="*/ 2314 h 2446"/>
                  <a:gd name="T12" fmla="*/ 36 w 2740"/>
                  <a:gd name="T13" fmla="*/ 1356 h 2446"/>
                  <a:gd name="T14" fmla="*/ 0 w 2740"/>
                  <a:gd name="T15" fmla="*/ 1223 h 2446"/>
                  <a:gd name="T16" fmla="*/ 36 w 2740"/>
                  <a:gd name="T17" fmla="*/ 1089 h 2446"/>
                  <a:gd name="T18" fmla="*/ 587 w 2740"/>
                  <a:gd name="T19" fmla="*/ 135 h 2446"/>
                  <a:gd name="T20" fmla="*/ 685 w 2740"/>
                  <a:gd name="T21" fmla="*/ 37 h 2446"/>
                  <a:gd name="T22" fmla="*/ 810 w 2740"/>
                  <a:gd name="T23" fmla="*/ 1 h 2446"/>
                  <a:gd name="T24" fmla="*/ 1916 w 2740"/>
                  <a:gd name="T25" fmla="*/ 1 h 2446"/>
                  <a:gd name="T26" fmla="*/ 2055 w 2740"/>
                  <a:gd name="T27" fmla="*/ 37 h 2446"/>
                  <a:gd name="T28" fmla="*/ 2151 w 2740"/>
                  <a:gd name="T29" fmla="*/ 132 h 2446"/>
                  <a:gd name="T30" fmla="*/ 2702 w 2740"/>
                  <a:gd name="T31" fmla="*/ 1086 h 2446"/>
                  <a:gd name="T32" fmla="*/ 2740 w 2740"/>
                  <a:gd name="T33" fmla="*/ 1223 h 2446"/>
                  <a:gd name="T34" fmla="*/ 2701 w 2740"/>
                  <a:gd name="T35" fmla="*/ 1361 h 2446"/>
                  <a:gd name="T36" fmla="*/ 2151 w 2740"/>
                  <a:gd name="T37" fmla="*/ 2315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0" h="2446">
                    <a:moveTo>
                      <a:pt x="2151" y="2315"/>
                    </a:moveTo>
                    <a:cubicBezTo>
                      <a:pt x="2128" y="2353"/>
                      <a:pt x="2096" y="2386"/>
                      <a:pt x="2055" y="2410"/>
                    </a:cubicBezTo>
                    <a:cubicBezTo>
                      <a:pt x="2012" y="2435"/>
                      <a:pt x="1965" y="2446"/>
                      <a:pt x="1918" y="2445"/>
                    </a:cubicBezTo>
                    <a:lnTo>
                      <a:pt x="816" y="2445"/>
                    </a:lnTo>
                    <a:cubicBezTo>
                      <a:pt x="772" y="2445"/>
                      <a:pt x="726" y="2434"/>
                      <a:pt x="685" y="2410"/>
                    </a:cubicBezTo>
                    <a:cubicBezTo>
                      <a:pt x="644" y="2386"/>
                      <a:pt x="611" y="2353"/>
                      <a:pt x="589" y="2314"/>
                    </a:cubicBezTo>
                    <a:lnTo>
                      <a:pt x="36" y="1356"/>
                    </a:lnTo>
                    <a:cubicBezTo>
                      <a:pt x="13" y="1317"/>
                      <a:pt x="0" y="1272"/>
                      <a:pt x="0" y="1223"/>
                    </a:cubicBezTo>
                    <a:cubicBezTo>
                      <a:pt x="0" y="1174"/>
                      <a:pt x="13" y="1129"/>
                      <a:pt x="36" y="1089"/>
                    </a:cubicBezTo>
                    <a:lnTo>
                      <a:pt x="587" y="135"/>
                    </a:lnTo>
                    <a:cubicBezTo>
                      <a:pt x="610" y="96"/>
                      <a:pt x="643" y="61"/>
                      <a:pt x="685" y="37"/>
                    </a:cubicBezTo>
                    <a:cubicBezTo>
                      <a:pt x="724" y="14"/>
                      <a:pt x="767" y="2"/>
                      <a:pt x="810" y="1"/>
                    </a:cubicBezTo>
                    <a:lnTo>
                      <a:pt x="1916" y="1"/>
                    </a:lnTo>
                    <a:cubicBezTo>
                      <a:pt x="1963" y="0"/>
                      <a:pt x="2011" y="11"/>
                      <a:pt x="2055" y="37"/>
                    </a:cubicBezTo>
                    <a:cubicBezTo>
                      <a:pt x="2096" y="60"/>
                      <a:pt x="2129" y="93"/>
                      <a:pt x="2151" y="132"/>
                    </a:cubicBezTo>
                    <a:lnTo>
                      <a:pt x="2702" y="1086"/>
                    </a:lnTo>
                    <a:cubicBezTo>
                      <a:pt x="2726" y="1126"/>
                      <a:pt x="2740" y="1173"/>
                      <a:pt x="2740" y="1223"/>
                    </a:cubicBezTo>
                    <a:cubicBezTo>
                      <a:pt x="2740" y="1274"/>
                      <a:pt x="2726" y="1321"/>
                      <a:pt x="2701" y="1361"/>
                    </a:cubicBezTo>
                    <a:lnTo>
                      <a:pt x="2151" y="2315"/>
                    </a:lnTo>
                    <a:close/>
                  </a:path>
                </a:pathLst>
              </a:custGeom>
              <a:gradFill>
                <a:gsLst>
                  <a:gs pos="0">
                    <a:srgbClr val="D3D3D3"/>
                  </a:gs>
                  <a:gs pos="100000">
                    <a:srgbClr val="F9F9F9"/>
                  </a:gs>
                </a:gsLst>
                <a:lin ang="21594000" scaled="0"/>
              </a:gradFill>
              <a:ln w="12700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方正兰亭黑简体" panose="02000000000000000000" pitchFamily="2" charset="-122"/>
                  <a:ea typeface="方正兰亭黑简体" panose="02000000000000000000" pitchFamily="2" charset="-122"/>
                </a:endParaRPr>
              </a:p>
            </p:txBody>
          </p:sp>
        </p:grpSp>
        <p:sp>
          <p:nvSpPr>
            <p:cNvPr id="47" name="Freeform 261"/>
            <p:cNvSpPr>
              <a:spLocks/>
            </p:cNvSpPr>
            <p:nvPr/>
          </p:nvSpPr>
          <p:spPr bwMode="auto">
            <a:xfrm>
              <a:off x="519495" y="373644"/>
              <a:ext cx="293818" cy="293818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rgbClr val="41445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-32511" y="6741368"/>
            <a:ext cx="12227685" cy="123033"/>
          </a:xfrm>
          <a:prstGeom prst="rect">
            <a:avLst/>
          </a:prstGeom>
          <a:solidFill>
            <a:srgbClr val="5B5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1369</Words>
  <Application>Microsoft Office PowerPoint</Application>
  <PresentationFormat>自定义</PresentationFormat>
  <Paragraphs>218</Paragraphs>
  <Slides>28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方正兰亭黑简体</vt:lpstr>
      <vt:lpstr>微软雅黑</vt:lpstr>
      <vt:lpstr>Wingdings</vt:lpstr>
      <vt:lpstr>Times New Roman</vt:lpstr>
      <vt:lpstr>ＭＳ Ｐゴシック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KNZ</cp:lastModifiedBy>
  <cp:revision>360</cp:revision>
  <dcterms:created xsi:type="dcterms:W3CDTF">2015-11-26T04:19:55Z</dcterms:created>
  <dcterms:modified xsi:type="dcterms:W3CDTF">2022-03-18T00:58:01Z</dcterms:modified>
</cp:coreProperties>
</file>