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4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7" r:id="rId16"/>
    <p:sldId id="288" r:id="rId17"/>
    <p:sldId id="292" r:id="rId18"/>
    <p:sldId id="283" r:id="rId19"/>
    <p:sldId id="284" r:id="rId20"/>
    <p:sldId id="285" r:id="rId21"/>
    <p:sldId id="266" r:id="rId22"/>
    <p:sldId id="286" r:id="rId23"/>
    <p:sldId id="26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3A"/>
    <a:srgbClr val="EA4609"/>
    <a:srgbClr val="7DC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-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B40B9-1AB9-4C8F-9995-C86DBB4FEC6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00456-74DF-477A-BC50-08BBC3B98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61C24-C69A-4F34-A5C4-EB1B8523F8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858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00456-74DF-477A-BC50-08BBC3B98D7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64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B56897-28B1-41F8-9A47-64D6A8458440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00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B66CE-8CDA-4ECA-8608-907979EC447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16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B56897-28B1-41F8-9A47-64D6A845844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00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B56897-28B1-41F8-9A47-64D6A845844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16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B56897-28B1-41F8-9A47-64D6A845844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7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B56897-28B1-41F8-9A47-64D6A845844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019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B56897-28B1-41F8-9A47-64D6A845844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43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B56897-28B1-41F8-9A47-64D6A8458440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87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E3BA-C8AA-445D-90D0-22181BD71481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F11-6A51-4A6C-8886-F6D6F1466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77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E3BA-C8AA-445D-90D0-22181BD71481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F11-6A51-4A6C-8886-F6D6F1466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35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E3BA-C8AA-445D-90D0-22181BD71481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F11-6A51-4A6C-8886-F6D6F1466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66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E3BA-C8AA-445D-90D0-22181BD71481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F11-6A51-4A6C-8886-F6D6F1466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66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E3BA-C8AA-445D-90D0-22181BD71481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F11-6A51-4A6C-8886-F6D6F1466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92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E3BA-C8AA-445D-90D0-22181BD71481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F11-6A51-4A6C-8886-F6D6F1466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18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E3BA-C8AA-445D-90D0-22181BD71481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F11-6A51-4A6C-8886-F6D6F1466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34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E3BA-C8AA-445D-90D0-22181BD71481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F11-6A51-4A6C-8886-F6D6F1466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87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E3BA-C8AA-445D-90D0-22181BD71481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F11-6A51-4A6C-8886-F6D6F1466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26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E3BA-C8AA-445D-90D0-22181BD71481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F11-6A51-4A6C-8886-F6D6F1466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34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E3BA-C8AA-445D-90D0-22181BD71481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F11-6A51-4A6C-8886-F6D6F1466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EE3BA-C8AA-445D-90D0-22181BD71481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9F11-6A51-4A6C-8886-F6D6F1466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30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0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1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-1389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67003" y="3026903"/>
            <a:ext cx="11028649" cy="4821398"/>
            <a:chOff x="567003" y="3026903"/>
            <a:chExt cx="11028649" cy="482139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03" y="3531140"/>
              <a:ext cx="1817946" cy="181794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012" y="3026903"/>
              <a:ext cx="8571373" cy="482139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577124" y="4338677"/>
              <a:ext cx="9018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融入情景，融合发展：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新未来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的体验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式学习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063948" y="5252936"/>
              <a:ext cx="2159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人：陈向京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9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BA30966E-3ACE-4A1A-8C87-888D88D3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70" y="378467"/>
            <a:ext cx="8939720" cy="5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Clr>
                <a:srgbClr val="990000"/>
              </a:buClr>
              <a:buNone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以第二册第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单元为例</a:t>
            </a:r>
            <a:endParaRPr kumimoji="1" lang="en-US" altLang="zh-CN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7" y="310284"/>
            <a:ext cx="720439" cy="7204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6" y="3297384"/>
            <a:ext cx="11058190" cy="622023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729F7FD-C7E2-4DBD-AE16-921FDAB4C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28" y="96644"/>
            <a:ext cx="4591966" cy="61727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E879F3-63E1-4C63-9E25-E33D0D9508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7" y="1226137"/>
            <a:ext cx="6193426" cy="50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44" y="4098333"/>
            <a:ext cx="1713131" cy="1010901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58" y="4068854"/>
            <a:ext cx="1695263" cy="1115752"/>
          </a:xfrm>
          <a:prstGeom prst="rect">
            <a:avLst/>
          </a:prstGeom>
        </p:spPr>
      </p:pic>
      <p:sp>
        <p:nvSpPr>
          <p:cNvPr id="48" name="圆角矩形 47"/>
          <p:cNvSpPr/>
          <p:nvPr/>
        </p:nvSpPr>
        <p:spPr>
          <a:xfrm>
            <a:off x="2984518" y="3574570"/>
            <a:ext cx="6080654" cy="1677041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46" y="4113302"/>
            <a:ext cx="1795089" cy="1033349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975471" y="589465"/>
            <a:ext cx="9634859" cy="5664629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78" y="1876354"/>
            <a:ext cx="2578111" cy="154542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78" y="1522091"/>
            <a:ext cx="1544194" cy="8512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41" y="1147741"/>
            <a:ext cx="1789190" cy="7253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47" y="1105016"/>
            <a:ext cx="1545555" cy="83037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29342" y="1050159"/>
            <a:ext cx="1604539" cy="32632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7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64" y="1618096"/>
            <a:ext cx="1762293" cy="80497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7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42" y="1617457"/>
            <a:ext cx="1535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话题新颖有趣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贴近学生生活</a:t>
            </a:r>
            <a:endParaRPr lang="en-US" altLang="zh-CN" sz="16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64" y="3055410"/>
            <a:ext cx="1890672" cy="608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056097" y="2857318"/>
            <a:ext cx="480053" cy="389851"/>
          </a:xfrm>
          <a:prstGeom prst="rightArrow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rgbClr val="AA4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536150" y="617937"/>
            <a:ext cx="6701802" cy="543711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984518" y="957294"/>
            <a:ext cx="6041203" cy="1570395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597089" y="3466661"/>
            <a:ext cx="4944549" cy="1626732"/>
          </a:xfrm>
          <a:prstGeom prst="round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24586" y="617937"/>
            <a:ext cx="1632181" cy="457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5158" y="694833"/>
            <a:ext cx="153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华文中宋" pitchFamily="2" charset="-122"/>
                <a:ea typeface="华文中宋" pitchFamily="2" charset="-122"/>
              </a:rPr>
              <a:t>完成</a:t>
            </a:r>
            <a:r>
              <a:rPr lang="en-US" altLang="zh-CN" sz="1600" b="1" dirty="0">
                <a:latin typeface="华文中宋" pitchFamily="2" charset="-122"/>
                <a:ea typeface="华文中宋" pitchFamily="2" charset="-122"/>
              </a:rPr>
              <a:t>OTY1</a:t>
            </a:r>
            <a:endParaRPr lang="zh-CN" altLang="en-US" sz="16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37353" y="5176337"/>
            <a:ext cx="1632181" cy="457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7183" y="5238545"/>
            <a:ext cx="153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华文中宋" pitchFamily="2" charset="-122"/>
                <a:ea typeface="华文中宋" pitchFamily="2" charset="-122"/>
              </a:rPr>
              <a:t>完成</a:t>
            </a:r>
            <a:r>
              <a:rPr lang="en-US" altLang="zh-CN" sz="1600" b="1" dirty="0">
                <a:latin typeface="华文中宋" pitchFamily="2" charset="-122"/>
                <a:ea typeface="华文中宋" pitchFamily="2" charset="-122"/>
              </a:rPr>
              <a:t>OTY2</a:t>
            </a:r>
            <a:endParaRPr lang="zh-CN" altLang="en-US" sz="16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24586" y="5858599"/>
            <a:ext cx="2048847" cy="353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0081" y="5894043"/>
            <a:ext cx="364840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67" dirty="0">
                <a:latin typeface="华文中宋" pitchFamily="2" charset="-122"/>
                <a:ea typeface="华文中宋" pitchFamily="2" charset="-122"/>
              </a:rPr>
              <a:t>学思用结合</a:t>
            </a:r>
            <a:r>
              <a:rPr lang="en-US" altLang="zh-CN" sz="1467" dirty="0"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1467" dirty="0">
                <a:latin typeface="华文中宋" pitchFamily="2" charset="-122"/>
                <a:ea typeface="华文中宋" pitchFamily="2" charset="-122"/>
              </a:rPr>
              <a:t>脚手架学习</a:t>
            </a:r>
          </a:p>
        </p:txBody>
      </p:sp>
      <p:sp>
        <p:nvSpPr>
          <p:cNvPr id="26" name="矩形 25"/>
          <p:cNvSpPr/>
          <p:nvPr/>
        </p:nvSpPr>
        <p:spPr>
          <a:xfrm>
            <a:off x="2949073" y="2584914"/>
            <a:ext cx="5843150" cy="780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86009" y="2584914"/>
            <a:ext cx="5585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华文中宋" pitchFamily="2" charset="-122"/>
                <a:ea typeface="华文中宋" pitchFamily="2" charset="-122"/>
              </a:rPr>
              <a:t>真实和虚拟体验交融；动静结合</a:t>
            </a:r>
            <a:endParaRPr lang="en-US" altLang="zh-CN" sz="1600" b="1" dirty="0"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sz="1600" b="1" dirty="0">
                <a:latin typeface="华文中宋" pitchFamily="2" charset="-122"/>
                <a:ea typeface="华文中宋" pitchFamily="2" charset="-122"/>
              </a:rPr>
              <a:t>学习过程的连续性和体验的完整性</a:t>
            </a:r>
            <a:endParaRPr lang="en-US" altLang="zh-CN" sz="1600" b="1" dirty="0"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sz="1600" b="1" dirty="0">
                <a:latin typeface="华文中宋" pitchFamily="2" charset="-122"/>
                <a:ea typeface="华文中宋" pitchFamily="2" charset="-122"/>
              </a:rPr>
              <a:t>搭建坚实脚手架，保障参与度与效果</a:t>
            </a:r>
            <a:endParaRPr lang="en-US" altLang="zh-CN" sz="16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9" name="右箭头 28"/>
          <p:cNvSpPr/>
          <p:nvPr/>
        </p:nvSpPr>
        <p:spPr>
          <a:xfrm>
            <a:off x="9237952" y="2820547"/>
            <a:ext cx="480053" cy="389851"/>
          </a:xfrm>
          <a:prstGeom prst="rightArrow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rgbClr val="AA4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9722035" y="1328255"/>
            <a:ext cx="2089996" cy="3270812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557694" y="3829218"/>
            <a:ext cx="2498395" cy="6794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93055" y="3768070"/>
            <a:ext cx="249839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在完成</a:t>
            </a:r>
            <a:r>
              <a:rPr lang="en-US" altLang="zh-CN" sz="1600" dirty="0">
                <a:latin typeface="+mn-ea"/>
              </a:rPr>
              <a:t>OTY</a:t>
            </a:r>
            <a:r>
              <a:rPr lang="zh-CN" altLang="en-US" sz="1600" dirty="0">
                <a:latin typeface="+mn-ea"/>
              </a:rPr>
              <a:t>的基础上，完成</a:t>
            </a:r>
            <a:r>
              <a:rPr lang="en-US" altLang="zh-CN" sz="1600" dirty="0">
                <a:latin typeface="+mn-ea"/>
              </a:rPr>
              <a:t>Project</a:t>
            </a:r>
            <a:r>
              <a:rPr lang="zh-CN" altLang="en-US" sz="1600" dirty="0">
                <a:latin typeface="+mn-ea"/>
              </a:rPr>
              <a:t>，并进行评价。</a:t>
            </a:r>
            <a:endParaRPr lang="en-US" altLang="zh-CN" sz="1600" dirty="0"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09766" y="1105254"/>
            <a:ext cx="161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latin typeface="华文中宋" pitchFamily="2" charset="-122"/>
                <a:ea typeface="华文中宋" pitchFamily="2" charset="-122"/>
              </a:rPr>
              <a:t>Enter the </a:t>
            </a:r>
            <a:r>
              <a:rPr lang="en-US" altLang="zh-CN" sz="1400" dirty="0" err="1">
                <a:latin typeface="华文中宋" pitchFamily="2" charset="-122"/>
                <a:ea typeface="华文中宋" pitchFamily="2" charset="-122"/>
              </a:rPr>
              <a:t>emoji</a:t>
            </a:r>
            <a:r>
              <a:rPr lang="en-US" altLang="zh-CN" sz="1400" dirty="0">
                <a:latin typeface="华文中宋" pitchFamily="2" charset="-122"/>
                <a:ea typeface="华文中宋" pitchFamily="2" charset="-122"/>
              </a:rPr>
              <a:t> competition</a:t>
            </a:r>
          </a:p>
          <a:p>
            <a:pPr algn="ctr">
              <a:lnSpc>
                <a:spcPts val="2000"/>
              </a:lnSpc>
            </a:pPr>
            <a:r>
              <a:rPr lang="zh-CN" altLang="en-US" sz="1400" dirty="0">
                <a:latin typeface="华文中宋" pitchFamily="2" charset="-122"/>
                <a:ea typeface="华文中宋" pitchFamily="2" charset="-122"/>
              </a:rPr>
              <a:t>经历</a:t>
            </a:r>
            <a:r>
              <a:rPr lang="en-US" altLang="zh-CN" sz="1400" dirty="0">
                <a:latin typeface="华文中宋" pitchFamily="2" charset="-122"/>
                <a:ea typeface="华文中宋" pitchFamily="2" charset="-122"/>
              </a:rPr>
              <a:t>-</a:t>
            </a:r>
            <a:r>
              <a:rPr lang="zh-CN" altLang="en-US" sz="1400" dirty="0">
                <a:latin typeface="华文中宋" pitchFamily="2" charset="-122"/>
                <a:ea typeface="华文中宋" pitchFamily="2" charset="-122"/>
              </a:rPr>
              <a:t>理解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22330" y="1131996"/>
            <a:ext cx="1777266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3" dirty="0">
                <a:latin typeface="华文中宋" pitchFamily="2" charset="-122"/>
                <a:ea typeface="华文中宋" pitchFamily="2" charset="-122"/>
              </a:rPr>
              <a:t>Read about </a:t>
            </a:r>
            <a:r>
              <a:rPr lang="en-US" altLang="zh-CN" sz="1333" dirty="0" err="1">
                <a:latin typeface="华文中宋" pitchFamily="2" charset="-122"/>
                <a:ea typeface="华文中宋" pitchFamily="2" charset="-122"/>
              </a:rPr>
              <a:t>emojis</a:t>
            </a:r>
            <a:endParaRPr lang="en-US" altLang="zh-CN" sz="1333" dirty="0">
              <a:latin typeface="华文中宋" pitchFamily="2" charset="-122"/>
              <a:ea typeface="华文中宋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华文中宋" pitchFamily="2" charset="-122"/>
                <a:ea typeface="华文中宋" pitchFamily="2" charset="-122"/>
              </a:rPr>
              <a:t>反思</a:t>
            </a:r>
            <a:r>
              <a:rPr lang="en-US" altLang="zh-CN" sz="1400" dirty="0">
                <a:latin typeface="华文中宋" pitchFamily="2" charset="-122"/>
                <a:ea typeface="华文中宋" pitchFamily="2" charset="-122"/>
              </a:rPr>
              <a:t>-</a:t>
            </a:r>
            <a:r>
              <a:rPr lang="zh-CN" altLang="en-US" sz="1400" dirty="0">
                <a:latin typeface="华文中宋" pitchFamily="2" charset="-122"/>
                <a:ea typeface="华文中宋" pitchFamily="2" charset="-122"/>
              </a:rPr>
              <a:t>提炼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774195" y="2223205"/>
            <a:ext cx="2057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Make a presentation</a:t>
            </a: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about the newly   </a:t>
            </a: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designed emoji.</a:t>
            </a:r>
          </a:p>
          <a:p>
            <a:pPr algn="ctr"/>
            <a:r>
              <a:rPr lang="zh-CN" altLang="en-US" sz="1600" b="1" dirty="0">
                <a:latin typeface="+mn-ea"/>
              </a:rPr>
              <a:t>应用</a:t>
            </a:r>
            <a:r>
              <a:rPr lang="en-US" altLang="zh-CN" sz="1600" b="1" dirty="0">
                <a:latin typeface="+mn-ea"/>
              </a:rPr>
              <a:t>-</a:t>
            </a:r>
            <a:r>
              <a:rPr lang="zh-CN" altLang="en-US" sz="1600" b="1" dirty="0">
                <a:latin typeface="+mn-ea"/>
              </a:rPr>
              <a:t>创新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30460" y="4040164"/>
            <a:ext cx="1805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Improve the emoji and give examples of its use</a:t>
            </a:r>
          </a:p>
          <a:p>
            <a:pPr algn="ctr"/>
            <a:r>
              <a:rPr lang="zh-CN" altLang="en-US" sz="1400" b="1" dirty="0"/>
              <a:t>应用</a:t>
            </a:r>
            <a:r>
              <a:rPr lang="en-US" altLang="zh-CN" sz="1400" b="1" dirty="0"/>
              <a:t>-</a:t>
            </a:r>
            <a:r>
              <a:rPr lang="zh-CN" altLang="en-US" sz="1400" b="1" dirty="0"/>
              <a:t>创新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06103" y="1553404"/>
            <a:ext cx="1857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Design and describe the new emoji</a:t>
            </a:r>
          </a:p>
          <a:p>
            <a:pPr algn="ctr"/>
            <a:r>
              <a:rPr lang="zh-CN" altLang="en-US" sz="1400" b="1" dirty="0"/>
              <a:t>应用</a:t>
            </a:r>
            <a:r>
              <a:rPr lang="en-US" altLang="zh-CN" sz="1400" b="1" dirty="0"/>
              <a:t>-</a:t>
            </a:r>
            <a:r>
              <a:rPr lang="zh-CN" altLang="en-US" sz="1400" b="1" dirty="0"/>
              <a:t>创新</a:t>
            </a:r>
            <a:endParaRPr lang="en-US" altLang="zh-CN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237353" y="4111012"/>
            <a:ext cx="1671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Interview people to get feedback on emoji design</a:t>
            </a:r>
          </a:p>
          <a:p>
            <a:r>
              <a:rPr lang="zh-CN" altLang="en-US" sz="1400" b="1" dirty="0"/>
              <a:t>进一步反思</a:t>
            </a:r>
            <a:r>
              <a:rPr lang="en-US" altLang="zh-CN" sz="1400" b="1" dirty="0"/>
              <a:t>-</a:t>
            </a:r>
            <a:r>
              <a:rPr lang="zh-CN" altLang="en-US" sz="1400" b="1" dirty="0"/>
              <a:t>提炼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54947" y="4091056"/>
            <a:ext cx="17850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+mn-ea"/>
              </a:rPr>
              <a:t>Research pitfalls facing emoji design</a:t>
            </a:r>
          </a:p>
          <a:p>
            <a:pPr algn="ctr"/>
            <a:r>
              <a:rPr lang="zh-CN" altLang="en-US" sz="1400" b="1" dirty="0">
                <a:latin typeface="+mn-ea"/>
              </a:rPr>
              <a:t>继续经历</a:t>
            </a:r>
            <a:r>
              <a:rPr lang="en-US" altLang="zh-CN" sz="1400" b="1" dirty="0">
                <a:latin typeface="+mn-ea"/>
              </a:rPr>
              <a:t>-</a:t>
            </a:r>
            <a:r>
              <a:rPr lang="zh-CN" altLang="en-US" sz="1400" b="1" dirty="0">
                <a:latin typeface="+mn-ea"/>
              </a:rPr>
              <a:t>理解</a:t>
            </a:r>
          </a:p>
        </p:txBody>
      </p:sp>
      <p:sp>
        <p:nvSpPr>
          <p:cNvPr id="47" name="TextBox 6"/>
          <p:cNvSpPr txBox="1"/>
          <p:nvPr/>
        </p:nvSpPr>
        <p:spPr>
          <a:xfrm>
            <a:off x="31532" y="2956566"/>
            <a:ext cx="194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</a:rPr>
              <a:t>Warm up</a:t>
            </a:r>
            <a:r>
              <a:rPr lang="zh-CN" altLang="en-US" sz="1600" dirty="0">
                <a:latin typeface="+mn-ea"/>
              </a:rPr>
              <a:t>引入主题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</a:rPr>
              <a:t>Plotline</a:t>
            </a:r>
            <a:r>
              <a:rPr lang="zh-CN" altLang="en-US" sz="1600" dirty="0">
                <a:latin typeface="+mn-ea"/>
              </a:rPr>
              <a:t>明确情景</a:t>
            </a:r>
            <a:endParaRPr lang="en-US" altLang="zh-CN" sz="1600" dirty="0">
              <a:latin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4619292" y="1555699"/>
            <a:ext cx="385453" cy="31338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右箭头 49"/>
          <p:cNvSpPr/>
          <p:nvPr/>
        </p:nvSpPr>
        <p:spPr>
          <a:xfrm>
            <a:off x="4834756" y="4351927"/>
            <a:ext cx="385453" cy="31338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右箭头 50"/>
          <p:cNvSpPr/>
          <p:nvPr/>
        </p:nvSpPr>
        <p:spPr>
          <a:xfrm>
            <a:off x="6917626" y="4313411"/>
            <a:ext cx="385453" cy="31338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右箭头 55"/>
          <p:cNvSpPr/>
          <p:nvPr/>
        </p:nvSpPr>
        <p:spPr>
          <a:xfrm>
            <a:off x="6860841" y="1576662"/>
            <a:ext cx="385453" cy="31338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57" y="1539881"/>
            <a:ext cx="603527" cy="5827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70" y="1921578"/>
            <a:ext cx="1545531" cy="4679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41" y="1873042"/>
            <a:ext cx="1789190" cy="46878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84" y="1101122"/>
            <a:ext cx="1545555" cy="4366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629" y="1818443"/>
            <a:ext cx="622343" cy="62862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781" y="1864512"/>
            <a:ext cx="1956308" cy="477608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46" y="3663766"/>
            <a:ext cx="1789190" cy="468783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60" y="3664874"/>
            <a:ext cx="1695261" cy="45771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79" y="3651185"/>
            <a:ext cx="1730671" cy="46211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73" y="4183568"/>
            <a:ext cx="648411" cy="537145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7364"/>
            <a:ext cx="12420587" cy="5920448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1" y="181827"/>
            <a:ext cx="720439" cy="72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" grpId="0"/>
      <p:bldP spid="11" grpId="0" animBg="1"/>
      <p:bldP spid="12" grpId="0" animBg="1"/>
      <p:bldP spid="13" grpId="0" animBg="1"/>
      <p:bldP spid="16" grpId="0"/>
      <p:bldP spid="18" grpId="0"/>
      <p:bldP spid="20" grpId="0"/>
      <p:bldP spid="27" grpId="0"/>
      <p:bldP spid="29" grpId="0" animBg="1"/>
      <p:bldP spid="34" grpId="0" animBg="1"/>
      <p:bldP spid="40" grpId="0"/>
      <p:bldP spid="52" grpId="0"/>
      <p:bldP spid="60" grpId="0"/>
      <p:bldP spid="63" grpId="0"/>
      <p:bldP spid="64" grpId="0"/>
      <p:bldP spid="65" grpId="0"/>
      <p:bldP spid="69" grpId="0"/>
      <p:bldP spid="47" grpId="0"/>
      <p:bldP spid="2" grpId="0" animBg="1"/>
      <p:bldP spid="50" grpId="0" animBg="1"/>
      <p:bldP spid="51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49" y="0"/>
            <a:ext cx="12180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936434" y="5339220"/>
            <a:ext cx="6276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44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体验式</a:t>
            </a:r>
            <a:r>
              <a:rPr lang="zh-CN" altLang="en-US" sz="44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学习原则</a:t>
            </a:r>
            <a:endParaRPr lang="zh-CN" altLang="en-US" sz="4400" dirty="0">
              <a:solidFill>
                <a:srgbClr val="0053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26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BA30966E-3ACE-4A1A-8C87-888D88D3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750" y="167199"/>
            <a:ext cx="8939720" cy="5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Clr>
                <a:srgbClr val="990000"/>
              </a:buClr>
              <a:buNone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体验式学习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endParaRPr kumimoji="1" lang="en-US" altLang="zh-CN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9" y="136370"/>
            <a:ext cx="720439" cy="72043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846160" y="1778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</p:txBody>
      </p:sp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1337819" y="1786409"/>
            <a:ext cx="3846287" cy="8634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013" y="3525338"/>
            <a:ext cx="3738186" cy="546838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65CA34B-FB34-45C3-9274-F203A4DD8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538" y="113565"/>
            <a:ext cx="3272719" cy="63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Clr>
                <a:srgbClr val="990000"/>
              </a:buClr>
              <a:buNone/>
            </a:pP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Scaffolded Learning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1D2DD74-FD1F-4626-B70A-8CC025573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58" y="980846"/>
            <a:ext cx="1545531" cy="467907"/>
          </a:xfrm>
          <a:prstGeom prst="rect">
            <a:avLst/>
          </a:prstGeom>
        </p:spPr>
      </p:pic>
      <p:sp>
        <p:nvSpPr>
          <p:cNvPr id="14" name="TextBox 39">
            <a:extLst>
              <a:ext uri="{FF2B5EF4-FFF2-40B4-BE49-F238E27FC236}">
                <a16:creationId xmlns:a16="http://schemas.microsoft.com/office/drawing/2014/main" id="{E192F7D5-5006-4930-8242-AEB85FF71C1D}"/>
              </a:ext>
            </a:extLst>
          </p:cNvPr>
          <p:cNvSpPr txBox="1"/>
          <p:nvPr/>
        </p:nvSpPr>
        <p:spPr>
          <a:xfrm>
            <a:off x="3001064" y="989083"/>
            <a:ext cx="1619156" cy="327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latin typeface="华文中宋" pitchFamily="2" charset="-122"/>
                <a:ea typeface="华文中宋" pitchFamily="2" charset="-122"/>
              </a:rPr>
              <a:t>Watch a video</a:t>
            </a:r>
            <a:endParaRPr lang="zh-CN" altLang="en-US" sz="1400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A9B238F-7825-4E97-A9B0-B42190BAB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54" y="2767332"/>
            <a:ext cx="2032678" cy="54683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B6C53DD-C2F3-4CE0-95A6-A49CB0255C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24" y="4234294"/>
            <a:ext cx="1958510" cy="38103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6CCDBE6-252A-4E7C-8F5C-CF0D2A0AC5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86" y="4259872"/>
            <a:ext cx="1188823" cy="29720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0D074C0-FCA5-454F-9173-9A426BBB98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79" y="694977"/>
            <a:ext cx="3194111" cy="345757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96ABEC2-902B-4541-A071-417CE2BFDF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39" y="989980"/>
            <a:ext cx="3284505" cy="316257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ED70C4D-A617-48AF-9652-136A775556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970" y="3924242"/>
            <a:ext cx="2987000" cy="206647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26C56C1-56E1-4F32-926A-820674D327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21" y="697470"/>
            <a:ext cx="1690871" cy="47767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EC3ACF3-8506-4722-9DCA-C1B3701627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75" y="213847"/>
            <a:ext cx="622343" cy="62862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054AEFF-ABA7-4C98-AD78-AE35A984D9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627" y="259916"/>
            <a:ext cx="1956308" cy="47760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4A553FF-C292-4C7B-B7CC-15C461BA7C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82" y="3040750"/>
            <a:ext cx="3345470" cy="3261643"/>
          </a:xfrm>
          <a:prstGeom prst="rect">
            <a:avLst/>
          </a:prstGeom>
        </p:spPr>
      </p:pic>
      <p:sp>
        <p:nvSpPr>
          <p:cNvPr id="44" name="TextBox 4">
            <a:extLst>
              <a:ext uri="{FF2B5EF4-FFF2-40B4-BE49-F238E27FC236}">
                <a16:creationId xmlns:a16="http://schemas.microsoft.com/office/drawing/2014/main" id="{99DD5A01-9321-4A7F-B444-A3BDBAD44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51" y="5087988"/>
            <a:ext cx="4207757" cy="5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Clr>
                <a:srgbClr val="990000"/>
              </a:buClr>
              <a:buNone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语言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内容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结构脚手架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D7E33E56-410B-4ECF-8BEB-DC8BCB704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700" y="4472479"/>
            <a:ext cx="351678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Clr>
                <a:srgbClr val="990000"/>
              </a:buClr>
              <a:buNone/>
            </a:pP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Different kinds of texts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CAA387F-7DEC-4A2C-9C32-0EDA521FE50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3" y="3704459"/>
            <a:ext cx="11007394" cy="59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4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BA30966E-3ACE-4A1A-8C87-888D88D3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164" y="133186"/>
            <a:ext cx="8939720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25000"/>
              </a:lnSpc>
              <a:spcBef>
                <a:spcPct val="0"/>
              </a:spcBef>
              <a:buClr>
                <a:srgbClr val="990000"/>
              </a:buClr>
              <a:buNone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体验式学习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Inquiry-based 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Learning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Clr>
                <a:srgbClr val="990000"/>
              </a:buClr>
              <a:buNone/>
            </a:pPr>
            <a:endParaRPr kumimoji="1" lang="en-US" altLang="zh-CN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9" y="136370"/>
            <a:ext cx="720439" cy="72043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846160" y="1778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6505749" y="1394628"/>
            <a:ext cx="4689933" cy="7674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808" y="4602638"/>
            <a:ext cx="5687785" cy="49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9840" y="3067982"/>
            <a:ext cx="4241510" cy="75230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62E63777-4AB9-48E0-8566-BC5BB9E82081}"/>
              </a:ext>
            </a:extLst>
          </p:cNvPr>
          <p:cNvGrpSpPr/>
          <p:nvPr/>
        </p:nvGrpSpPr>
        <p:grpSpPr>
          <a:xfrm>
            <a:off x="1186164" y="887528"/>
            <a:ext cx="4629541" cy="3322562"/>
            <a:chOff x="3018548" y="3325097"/>
            <a:chExt cx="4629541" cy="3322562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558B774-0381-451A-8966-E28D690AD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548" y="3325097"/>
              <a:ext cx="4629541" cy="3322562"/>
            </a:xfrm>
            <a:prstGeom prst="rect">
              <a:avLst/>
            </a:prstGeom>
            <a:solidFill>
              <a:schemeClr val="accent6"/>
            </a:solidFill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矩形: 圆角 3">
              <a:extLst>
                <a:ext uri="{FF2B5EF4-FFF2-40B4-BE49-F238E27FC236}">
                  <a16:creationId xmlns:a16="http://schemas.microsoft.com/office/drawing/2014/main" id="{18DAAC01-2018-4B74-9DF0-DBFF22CCFD14}"/>
                </a:ext>
              </a:extLst>
            </p:cNvPr>
            <p:cNvSpPr/>
            <p:nvPr/>
          </p:nvSpPr>
          <p:spPr>
            <a:xfrm>
              <a:off x="5687207" y="4062519"/>
              <a:ext cx="558521" cy="18339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矩形: 圆角 3">
            <a:extLst>
              <a:ext uri="{FF2B5EF4-FFF2-40B4-BE49-F238E27FC236}">
                <a16:creationId xmlns:a16="http://schemas.microsoft.com/office/drawing/2014/main" id="{8A92A2E2-A357-47A0-9173-601F20732954}"/>
              </a:ext>
            </a:extLst>
          </p:cNvPr>
          <p:cNvSpPr/>
          <p:nvPr/>
        </p:nvSpPr>
        <p:spPr>
          <a:xfrm>
            <a:off x="3499943" y="1310053"/>
            <a:ext cx="553160" cy="221491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0FFEEB5-E299-436D-AFED-D60CCCA8A349}"/>
              </a:ext>
            </a:extLst>
          </p:cNvPr>
          <p:cNvGrpSpPr/>
          <p:nvPr/>
        </p:nvGrpSpPr>
        <p:grpSpPr>
          <a:xfrm>
            <a:off x="1099659" y="1873639"/>
            <a:ext cx="4716046" cy="2789291"/>
            <a:chOff x="4306592" y="1501743"/>
            <a:chExt cx="3802735" cy="2652938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5BB70581-2CE0-4862-8A11-5D7C972B0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592" y="1726304"/>
              <a:ext cx="3802735" cy="2428377"/>
            </a:xfrm>
            <a:prstGeom prst="rect">
              <a:avLst/>
            </a:prstGeom>
            <a:ln w="38100" cap="sq">
              <a:solidFill>
                <a:srgbClr val="AAC66D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文本框 6">
              <a:extLst>
                <a:ext uri="{FF2B5EF4-FFF2-40B4-BE49-F238E27FC236}">
                  <a16:creationId xmlns:a16="http://schemas.microsoft.com/office/drawing/2014/main" id="{777F2883-F208-42B2-9187-2F787D8926DD}"/>
                </a:ext>
              </a:extLst>
            </p:cNvPr>
            <p:cNvSpPr txBox="1"/>
            <p:nvPr/>
          </p:nvSpPr>
          <p:spPr>
            <a:xfrm>
              <a:off x="4456197" y="1501743"/>
              <a:ext cx="3514001" cy="338554"/>
            </a:xfrm>
            <a:prstGeom prst="rect">
              <a:avLst/>
            </a:prstGeom>
            <a:solidFill>
              <a:srgbClr val="A9C3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n-lt"/>
                </a:rPr>
                <a:t>Warming up</a:t>
              </a:r>
              <a:endParaRPr lang="zh-CN" altLang="en-US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矩形: 圆角 3">
            <a:extLst>
              <a:ext uri="{FF2B5EF4-FFF2-40B4-BE49-F238E27FC236}">
                <a16:creationId xmlns:a16="http://schemas.microsoft.com/office/drawing/2014/main" id="{AB68925F-A078-4BC9-B31D-46AAED6751C3}"/>
              </a:ext>
            </a:extLst>
          </p:cNvPr>
          <p:cNvSpPr/>
          <p:nvPr/>
        </p:nvSpPr>
        <p:spPr>
          <a:xfrm>
            <a:off x="3272830" y="2249564"/>
            <a:ext cx="929682" cy="192779"/>
          </a:xfrm>
          <a:prstGeom prst="roundRect">
            <a:avLst>
              <a:gd name="adj" fmla="val 4085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角 3">
            <a:extLst>
              <a:ext uri="{FF2B5EF4-FFF2-40B4-BE49-F238E27FC236}">
                <a16:creationId xmlns:a16="http://schemas.microsoft.com/office/drawing/2014/main" id="{B3DC9BE0-2BCE-45A2-B226-75B79932314C}"/>
              </a:ext>
            </a:extLst>
          </p:cNvPr>
          <p:cNvSpPr/>
          <p:nvPr/>
        </p:nvSpPr>
        <p:spPr>
          <a:xfrm>
            <a:off x="3353809" y="2521527"/>
            <a:ext cx="1560547" cy="192779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A61D835-219E-43D7-A671-3B8E45E68EDA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36774" y="3014799"/>
            <a:ext cx="5359618" cy="82992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4DC996B-C0CC-4E98-897C-A29CC61EA99A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840265" y="3919635"/>
            <a:ext cx="5130492" cy="86418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4FEFC54-9E83-4E7C-866E-CD0859DF64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6" y="3444136"/>
            <a:ext cx="10525241" cy="592044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EE9702E6-263A-4709-BFAE-A4425E9DC5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672" y="4925049"/>
            <a:ext cx="5247202" cy="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1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6D50018-DDD1-422D-B68C-29494E792664}"/>
              </a:ext>
            </a:extLst>
          </p:cNvPr>
          <p:cNvSpPr/>
          <p:nvPr/>
        </p:nvSpPr>
        <p:spPr>
          <a:xfrm>
            <a:off x="1447057" y="423637"/>
            <a:ext cx="1032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体验式学习</a:t>
            </a:r>
            <a:r>
              <a:rPr lang="zh-CN" altLang="en-US" sz="28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r>
              <a:rPr lang="en-US" altLang="zh-CN" sz="28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28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合作学习</a:t>
            </a:r>
            <a:r>
              <a:rPr lang="en-US" altLang="zh-CN" sz="28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Learning through interaction</a:t>
            </a:r>
            <a:r>
              <a:rPr lang="zh-CN" alt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0" y="325647"/>
            <a:ext cx="720439" cy="7204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0" y="3297384"/>
            <a:ext cx="11058190" cy="6220232"/>
          </a:xfrm>
          <a:prstGeom prst="rect">
            <a:avLst/>
          </a:prstGeom>
        </p:spPr>
      </p:pic>
      <p:sp>
        <p:nvSpPr>
          <p:cNvPr id="7" name="圆角右箭头 6"/>
          <p:cNvSpPr/>
          <p:nvPr/>
        </p:nvSpPr>
        <p:spPr>
          <a:xfrm>
            <a:off x="2007341" y="4266978"/>
            <a:ext cx="2403545" cy="1876837"/>
          </a:xfrm>
          <a:prstGeom prst="ben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圆角右箭头 9"/>
          <p:cNvSpPr/>
          <p:nvPr/>
        </p:nvSpPr>
        <p:spPr>
          <a:xfrm>
            <a:off x="4894227" y="3657378"/>
            <a:ext cx="2403545" cy="1876837"/>
          </a:xfrm>
          <a:prstGeom prst="ben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圆角右箭头 10"/>
          <p:cNvSpPr/>
          <p:nvPr/>
        </p:nvSpPr>
        <p:spPr>
          <a:xfrm>
            <a:off x="7781113" y="2950796"/>
            <a:ext cx="2403545" cy="1876837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KSO_Shape"/>
          <p:cNvSpPr>
            <a:spLocks/>
          </p:cNvSpPr>
          <p:nvPr/>
        </p:nvSpPr>
        <p:spPr bwMode="auto">
          <a:xfrm>
            <a:off x="2870932" y="5177989"/>
            <a:ext cx="676361" cy="633538"/>
          </a:xfrm>
          <a:custGeom>
            <a:avLst/>
            <a:gdLst>
              <a:gd name="T0" fmla="*/ 320867118 w 9789"/>
              <a:gd name="T1" fmla="*/ 52707385 h 9853"/>
              <a:gd name="T2" fmla="*/ 320680188 w 9789"/>
              <a:gd name="T3" fmla="*/ 51511177 h 9853"/>
              <a:gd name="T4" fmla="*/ 320418641 w 9789"/>
              <a:gd name="T5" fmla="*/ 50202831 h 9853"/>
              <a:gd name="T6" fmla="*/ 319148023 w 9789"/>
              <a:gd name="T7" fmla="*/ 46390124 h 9853"/>
              <a:gd name="T8" fmla="*/ 317802593 w 9789"/>
              <a:gd name="T9" fmla="*/ 43960200 h 9853"/>
              <a:gd name="T10" fmla="*/ 315747334 w 9789"/>
              <a:gd name="T11" fmla="*/ 40708185 h 9853"/>
              <a:gd name="T12" fmla="*/ 313243405 w 9789"/>
              <a:gd name="T13" fmla="*/ 37755078 h 9853"/>
              <a:gd name="T14" fmla="*/ 310515431 w 9789"/>
              <a:gd name="T15" fmla="*/ 35250524 h 9853"/>
              <a:gd name="T16" fmla="*/ 307600334 w 9789"/>
              <a:gd name="T17" fmla="*/ 33343977 h 9853"/>
              <a:gd name="T18" fmla="*/ 246199848 w 9789"/>
              <a:gd name="T19" fmla="*/ 1831723 h 9853"/>
              <a:gd name="T20" fmla="*/ 243247636 w 9789"/>
              <a:gd name="T21" fmla="*/ 822477 h 9853"/>
              <a:gd name="T22" fmla="*/ 236670303 w 9789"/>
              <a:gd name="T23" fmla="*/ 0 h 9853"/>
              <a:gd name="T24" fmla="*/ 229943543 w 9789"/>
              <a:gd name="T25" fmla="*/ 710339 h 9853"/>
              <a:gd name="T26" fmla="*/ 225346853 w 9789"/>
              <a:gd name="T27" fmla="*/ 2168139 h 9853"/>
              <a:gd name="T28" fmla="*/ 222656187 w 9789"/>
              <a:gd name="T29" fmla="*/ 3588623 h 9853"/>
              <a:gd name="T30" fmla="*/ 226580163 w 9789"/>
              <a:gd name="T31" fmla="*/ 129413554 h 9853"/>
              <a:gd name="T32" fmla="*/ 299490836 w 9789"/>
              <a:gd name="T33" fmla="*/ 152552547 h 9853"/>
              <a:gd name="T34" fmla="*/ 236221827 w 9789"/>
              <a:gd name="T35" fmla="*/ 364242264 h 9853"/>
              <a:gd name="T36" fmla="*/ 242126444 w 9789"/>
              <a:gd name="T37" fmla="*/ 367045725 h 9853"/>
              <a:gd name="T38" fmla="*/ 243471874 w 9789"/>
              <a:gd name="T39" fmla="*/ 367419649 h 9853"/>
              <a:gd name="T40" fmla="*/ 247059492 w 9789"/>
              <a:gd name="T41" fmla="*/ 368167303 h 9853"/>
              <a:gd name="T42" fmla="*/ 249937087 w 9789"/>
              <a:gd name="T43" fmla="*/ 368279441 h 9853"/>
              <a:gd name="T44" fmla="*/ 253823561 w 9789"/>
              <a:gd name="T45" fmla="*/ 368092479 h 9853"/>
              <a:gd name="T46" fmla="*/ 257598109 w 9789"/>
              <a:gd name="T47" fmla="*/ 367419649 h 9853"/>
              <a:gd name="T48" fmla="*/ 261073608 w 9789"/>
              <a:gd name="T49" fmla="*/ 366335580 h 9853"/>
              <a:gd name="T50" fmla="*/ 264212750 w 9789"/>
              <a:gd name="T51" fmla="*/ 364728133 h 9853"/>
              <a:gd name="T52" fmla="*/ 322361975 w 9789"/>
              <a:gd name="T53" fmla="*/ 327533941 h 9853"/>
              <a:gd name="T54" fmla="*/ 324716283 w 9789"/>
              <a:gd name="T55" fmla="*/ 325440626 h 9853"/>
              <a:gd name="T56" fmla="*/ 328715069 w 9789"/>
              <a:gd name="T57" fmla="*/ 320169733 h 9853"/>
              <a:gd name="T58" fmla="*/ 331443043 w 9789"/>
              <a:gd name="T59" fmla="*/ 314039240 h 9853"/>
              <a:gd name="T60" fmla="*/ 332526926 w 9789"/>
              <a:gd name="T61" fmla="*/ 309291918 h 9853"/>
              <a:gd name="T62" fmla="*/ 332639045 w 9789"/>
              <a:gd name="T63" fmla="*/ 306263987 h 9853"/>
              <a:gd name="T64" fmla="*/ 221983473 w 9789"/>
              <a:gd name="T65" fmla="*/ 246416671 h 9853"/>
              <a:gd name="T66" fmla="*/ 2466427 w 9789"/>
              <a:gd name="T67" fmla="*/ 226828986 h 9853"/>
              <a:gd name="T68" fmla="*/ 2690665 w 9789"/>
              <a:gd name="T69" fmla="*/ 229071948 h 9853"/>
              <a:gd name="T70" fmla="*/ 3662429 w 9789"/>
              <a:gd name="T71" fmla="*/ 232922163 h 9853"/>
              <a:gd name="T72" fmla="*/ 6614641 w 9789"/>
              <a:gd name="T73" fmla="*/ 239015341 h 9853"/>
              <a:gd name="T74" fmla="*/ 10762855 w 9789"/>
              <a:gd name="T75" fmla="*/ 244211217 h 9853"/>
              <a:gd name="T76" fmla="*/ 13789878 w 9789"/>
              <a:gd name="T77" fmla="*/ 246753086 h 9853"/>
              <a:gd name="T78" fmla="*/ 72798554 w 9789"/>
              <a:gd name="T79" fmla="*/ 278190709 h 9853"/>
              <a:gd name="T80" fmla="*/ 106544667 w 9789"/>
              <a:gd name="T81" fmla="*/ 214680140 h 9853"/>
              <a:gd name="T82" fmla="*/ 93875787 w 9789"/>
              <a:gd name="T83" fmla="*/ 85677631 h 9853"/>
              <a:gd name="T84" fmla="*/ 10314378 w 9789"/>
              <a:gd name="T85" fmla="*/ 138273071 h 9853"/>
              <a:gd name="T86" fmla="*/ 9118570 w 9789"/>
              <a:gd name="T87" fmla="*/ 139207493 h 9853"/>
              <a:gd name="T88" fmla="*/ 6465213 w 9789"/>
              <a:gd name="T89" fmla="*/ 141899009 h 9853"/>
              <a:gd name="T90" fmla="*/ 4671308 w 9789"/>
              <a:gd name="T91" fmla="*/ 144366055 h 9853"/>
              <a:gd name="T92" fmla="*/ 3251261 w 9789"/>
              <a:gd name="T93" fmla="*/ 146908117 h 9853"/>
              <a:gd name="T94" fmla="*/ 1644285 w 9789"/>
              <a:gd name="T95" fmla="*/ 150459232 h 9853"/>
              <a:gd name="T96" fmla="*/ 523287 w 9789"/>
              <a:gd name="T97" fmla="*/ 154047855 h 9853"/>
              <a:gd name="T98" fmla="*/ 37309 w 9789"/>
              <a:gd name="T99" fmla="*/ 157636478 h 98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789" h="9853">
                <a:moveTo>
                  <a:pt x="8014" y="4081"/>
                </a:moveTo>
                <a:lnTo>
                  <a:pt x="8714" y="4048"/>
                </a:lnTo>
                <a:lnTo>
                  <a:pt x="8596" y="1546"/>
                </a:lnTo>
                <a:lnTo>
                  <a:pt x="8586" y="1410"/>
                </a:lnTo>
                <a:lnTo>
                  <a:pt x="8587" y="1410"/>
                </a:lnTo>
                <a:lnTo>
                  <a:pt x="8584" y="1395"/>
                </a:lnTo>
                <a:lnTo>
                  <a:pt x="8581" y="1378"/>
                </a:lnTo>
                <a:lnTo>
                  <a:pt x="8579" y="1370"/>
                </a:lnTo>
                <a:lnTo>
                  <a:pt x="8574" y="1343"/>
                </a:lnTo>
                <a:lnTo>
                  <a:pt x="8567" y="1315"/>
                </a:lnTo>
                <a:lnTo>
                  <a:pt x="8559" y="1289"/>
                </a:lnTo>
                <a:lnTo>
                  <a:pt x="8549" y="1264"/>
                </a:lnTo>
                <a:lnTo>
                  <a:pt x="8540" y="1241"/>
                </a:lnTo>
                <a:lnTo>
                  <a:pt x="8529" y="1218"/>
                </a:lnTo>
                <a:lnTo>
                  <a:pt x="8517" y="1197"/>
                </a:lnTo>
                <a:lnTo>
                  <a:pt x="8504" y="1176"/>
                </a:lnTo>
                <a:lnTo>
                  <a:pt x="8491" y="1153"/>
                </a:lnTo>
                <a:lnTo>
                  <a:pt x="8478" y="1132"/>
                </a:lnTo>
                <a:lnTo>
                  <a:pt x="8463" y="1110"/>
                </a:lnTo>
                <a:lnTo>
                  <a:pt x="8449" y="1089"/>
                </a:lnTo>
                <a:lnTo>
                  <a:pt x="8433" y="1068"/>
                </a:lnTo>
                <a:lnTo>
                  <a:pt x="8417" y="1049"/>
                </a:lnTo>
                <a:lnTo>
                  <a:pt x="8400" y="1029"/>
                </a:lnTo>
                <a:lnTo>
                  <a:pt x="8382" y="1010"/>
                </a:lnTo>
                <a:lnTo>
                  <a:pt x="8364" y="992"/>
                </a:lnTo>
                <a:lnTo>
                  <a:pt x="8347" y="975"/>
                </a:lnTo>
                <a:lnTo>
                  <a:pt x="8328" y="959"/>
                </a:lnTo>
                <a:lnTo>
                  <a:pt x="8309" y="943"/>
                </a:lnTo>
                <a:lnTo>
                  <a:pt x="8290" y="929"/>
                </a:lnTo>
                <a:lnTo>
                  <a:pt x="8270" y="916"/>
                </a:lnTo>
                <a:lnTo>
                  <a:pt x="8251" y="904"/>
                </a:lnTo>
                <a:lnTo>
                  <a:pt x="8231" y="892"/>
                </a:lnTo>
                <a:lnTo>
                  <a:pt x="6625" y="65"/>
                </a:lnTo>
                <a:lnTo>
                  <a:pt x="6607" y="56"/>
                </a:lnTo>
                <a:lnTo>
                  <a:pt x="6588" y="49"/>
                </a:lnTo>
                <a:lnTo>
                  <a:pt x="6569" y="40"/>
                </a:lnTo>
                <a:lnTo>
                  <a:pt x="6549" y="34"/>
                </a:lnTo>
                <a:lnTo>
                  <a:pt x="6529" y="27"/>
                </a:lnTo>
                <a:lnTo>
                  <a:pt x="6509" y="22"/>
                </a:lnTo>
                <a:lnTo>
                  <a:pt x="6466" y="13"/>
                </a:lnTo>
                <a:lnTo>
                  <a:pt x="6422" y="6"/>
                </a:lnTo>
                <a:lnTo>
                  <a:pt x="6378" y="2"/>
                </a:lnTo>
                <a:lnTo>
                  <a:pt x="6333" y="0"/>
                </a:lnTo>
                <a:lnTo>
                  <a:pt x="6287" y="1"/>
                </a:lnTo>
                <a:lnTo>
                  <a:pt x="6242" y="5"/>
                </a:lnTo>
                <a:lnTo>
                  <a:pt x="6197" y="11"/>
                </a:lnTo>
                <a:lnTo>
                  <a:pt x="6153" y="19"/>
                </a:lnTo>
                <a:lnTo>
                  <a:pt x="6110" y="30"/>
                </a:lnTo>
                <a:lnTo>
                  <a:pt x="6069" y="43"/>
                </a:lnTo>
                <a:lnTo>
                  <a:pt x="6049" y="51"/>
                </a:lnTo>
                <a:lnTo>
                  <a:pt x="6030" y="58"/>
                </a:lnTo>
                <a:lnTo>
                  <a:pt x="6011" y="67"/>
                </a:lnTo>
                <a:lnTo>
                  <a:pt x="5992" y="76"/>
                </a:lnTo>
                <a:lnTo>
                  <a:pt x="5974" y="86"/>
                </a:lnTo>
                <a:lnTo>
                  <a:pt x="5958" y="96"/>
                </a:lnTo>
                <a:lnTo>
                  <a:pt x="4505" y="1030"/>
                </a:lnTo>
                <a:lnTo>
                  <a:pt x="3980" y="219"/>
                </a:lnTo>
                <a:lnTo>
                  <a:pt x="3400" y="2882"/>
                </a:lnTo>
                <a:lnTo>
                  <a:pt x="6063" y="3462"/>
                </a:lnTo>
                <a:lnTo>
                  <a:pt x="5542" y="2652"/>
                </a:lnTo>
                <a:lnTo>
                  <a:pt x="6684" y="1917"/>
                </a:lnTo>
                <a:lnTo>
                  <a:pt x="6789" y="4141"/>
                </a:lnTo>
                <a:lnTo>
                  <a:pt x="8014" y="4081"/>
                </a:lnTo>
                <a:close/>
                <a:moveTo>
                  <a:pt x="6961" y="7905"/>
                </a:moveTo>
                <a:lnTo>
                  <a:pt x="4987" y="6880"/>
                </a:lnTo>
                <a:lnTo>
                  <a:pt x="4099" y="8588"/>
                </a:lnTo>
                <a:lnTo>
                  <a:pt x="6321" y="9744"/>
                </a:lnTo>
                <a:lnTo>
                  <a:pt x="6445" y="9804"/>
                </a:lnTo>
                <a:lnTo>
                  <a:pt x="6443" y="9806"/>
                </a:lnTo>
                <a:lnTo>
                  <a:pt x="6479" y="9819"/>
                </a:lnTo>
                <a:lnTo>
                  <a:pt x="6481" y="9819"/>
                </a:lnTo>
                <a:lnTo>
                  <a:pt x="6515" y="9829"/>
                </a:lnTo>
                <a:lnTo>
                  <a:pt x="6548" y="9838"/>
                </a:lnTo>
                <a:lnTo>
                  <a:pt x="6580" y="9845"/>
                </a:lnTo>
                <a:lnTo>
                  <a:pt x="6611" y="9849"/>
                </a:lnTo>
                <a:lnTo>
                  <a:pt x="6650" y="9852"/>
                </a:lnTo>
                <a:lnTo>
                  <a:pt x="6669" y="9853"/>
                </a:lnTo>
                <a:lnTo>
                  <a:pt x="6688" y="9852"/>
                </a:lnTo>
                <a:lnTo>
                  <a:pt x="6714" y="9852"/>
                </a:lnTo>
                <a:lnTo>
                  <a:pt x="6740" y="9851"/>
                </a:lnTo>
                <a:lnTo>
                  <a:pt x="6766" y="9849"/>
                </a:lnTo>
                <a:lnTo>
                  <a:pt x="6792" y="9847"/>
                </a:lnTo>
                <a:lnTo>
                  <a:pt x="6817" y="9844"/>
                </a:lnTo>
                <a:lnTo>
                  <a:pt x="6843" y="9840"/>
                </a:lnTo>
                <a:lnTo>
                  <a:pt x="6868" y="9835"/>
                </a:lnTo>
                <a:lnTo>
                  <a:pt x="6893" y="9829"/>
                </a:lnTo>
                <a:lnTo>
                  <a:pt x="6916" y="9823"/>
                </a:lnTo>
                <a:lnTo>
                  <a:pt x="6941" y="9816"/>
                </a:lnTo>
                <a:lnTo>
                  <a:pt x="6964" y="9808"/>
                </a:lnTo>
                <a:lnTo>
                  <a:pt x="6986" y="9800"/>
                </a:lnTo>
                <a:lnTo>
                  <a:pt x="7009" y="9790"/>
                </a:lnTo>
                <a:lnTo>
                  <a:pt x="7030" y="9780"/>
                </a:lnTo>
                <a:lnTo>
                  <a:pt x="7050" y="9769"/>
                </a:lnTo>
                <a:lnTo>
                  <a:pt x="7070" y="9757"/>
                </a:lnTo>
                <a:lnTo>
                  <a:pt x="8593" y="8785"/>
                </a:lnTo>
                <a:lnTo>
                  <a:pt x="8610" y="8773"/>
                </a:lnTo>
                <a:lnTo>
                  <a:pt x="8626" y="8762"/>
                </a:lnTo>
                <a:lnTo>
                  <a:pt x="8643" y="8750"/>
                </a:lnTo>
                <a:lnTo>
                  <a:pt x="8658" y="8735"/>
                </a:lnTo>
                <a:lnTo>
                  <a:pt x="8674" y="8721"/>
                </a:lnTo>
                <a:lnTo>
                  <a:pt x="8689" y="8706"/>
                </a:lnTo>
                <a:lnTo>
                  <a:pt x="8718" y="8674"/>
                </a:lnTo>
                <a:lnTo>
                  <a:pt x="8746" y="8639"/>
                </a:lnTo>
                <a:lnTo>
                  <a:pt x="8772" y="8604"/>
                </a:lnTo>
                <a:lnTo>
                  <a:pt x="8796" y="8565"/>
                </a:lnTo>
                <a:lnTo>
                  <a:pt x="8817" y="8526"/>
                </a:lnTo>
                <a:lnTo>
                  <a:pt x="8837" y="8485"/>
                </a:lnTo>
                <a:lnTo>
                  <a:pt x="8855" y="8444"/>
                </a:lnTo>
                <a:lnTo>
                  <a:pt x="8869" y="8401"/>
                </a:lnTo>
                <a:lnTo>
                  <a:pt x="8882" y="8359"/>
                </a:lnTo>
                <a:lnTo>
                  <a:pt x="8892" y="8316"/>
                </a:lnTo>
                <a:lnTo>
                  <a:pt x="8895" y="8296"/>
                </a:lnTo>
                <a:lnTo>
                  <a:pt x="8898" y="8274"/>
                </a:lnTo>
                <a:lnTo>
                  <a:pt x="8900" y="8254"/>
                </a:lnTo>
                <a:lnTo>
                  <a:pt x="8901" y="8233"/>
                </a:lnTo>
                <a:lnTo>
                  <a:pt x="8901" y="8213"/>
                </a:lnTo>
                <a:lnTo>
                  <a:pt x="8901" y="8193"/>
                </a:lnTo>
                <a:lnTo>
                  <a:pt x="8824" y="6466"/>
                </a:lnTo>
                <a:lnTo>
                  <a:pt x="9789" y="6421"/>
                </a:lnTo>
                <a:lnTo>
                  <a:pt x="7779" y="4582"/>
                </a:lnTo>
                <a:lnTo>
                  <a:pt x="5940" y="6592"/>
                </a:lnTo>
                <a:lnTo>
                  <a:pt x="6902" y="6549"/>
                </a:lnTo>
                <a:lnTo>
                  <a:pt x="6961" y="7905"/>
                </a:lnTo>
                <a:close/>
                <a:moveTo>
                  <a:pt x="0" y="4263"/>
                </a:moveTo>
                <a:lnTo>
                  <a:pt x="66" y="6068"/>
                </a:lnTo>
                <a:lnTo>
                  <a:pt x="68" y="6088"/>
                </a:lnTo>
                <a:lnTo>
                  <a:pt x="70" y="6108"/>
                </a:lnTo>
                <a:lnTo>
                  <a:pt x="72" y="6128"/>
                </a:lnTo>
                <a:lnTo>
                  <a:pt x="76" y="6148"/>
                </a:lnTo>
                <a:lnTo>
                  <a:pt x="81" y="6170"/>
                </a:lnTo>
                <a:lnTo>
                  <a:pt x="87" y="6190"/>
                </a:lnTo>
                <a:lnTo>
                  <a:pt x="98" y="6231"/>
                </a:lnTo>
                <a:lnTo>
                  <a:pt x="115" y="6273"/>
                </a:lnTo>
                <a:lnTo>
                  <a:pt x="133" y="6314"/>
                </a:lnTo>
                <a:lnTo>
                  <a:pt x="153" y="6355"/>
                </a:lnTo>
                <a:lnTo>
                  <a:pt x="177" y="6394"/>
                </a:lnTo>
                <a:lnTo>
                  <a:pt x="202" y="6432"/>
                </a:lnTo>
                <a:lnTo>
                  <a:pt x="229" y="6467"/>
                </a:lnTo>
                <a:lnTo>
                  <a:pt x="257" y="6501"/>
                </a:lnTo>
                <a:lnTo>
                  <a:pt x="288" y="6533"/>
                </a:lnTo>
                <a:lnTo>
                  <a:pt x="319" y="6563"/>
                </a:lnTo>
                <a:lnTo>
                  <a:pt x="335" y="6576"/>
                </a:lnTo>
                <a:lnTo>
                  <a:pt x="352" y="6589"/>
                </a:lnTo>
                <a:lnTo>
                  <a:pt x="369" y="6601"/>
                </a:lnTo>
                <a:lnTo>
                  <a:pt x="386" y="6613"/>
                </a:lnTo>
                <a:lnTo>
                  <a:pt x="403" y="6624"/>
                </a:lnTo>
                <a:lnTo>
                  <a:pt x="421" y="6633"/>
                </a:lnTo>
                <a:lnTo>
                  <a:pt x="1948" y="7442"/>
                </a:lnTo>
                <a:lnTo>
                  <a:pt x="1499" y="8298"/>
                </a:lnTo>
                <a:lnTo>
                  <a:pt x="4103" y="7496"/>
                </a:lnTo>
                <a:lnTo>
                  <a:pt x="3302" y="4891"/>
                </a:lnTo>
                <a:lnTo>
                  <a:pt x="2851" y="5743"/>
                </a:lnTo>
                <a:lnTo>
                  <a:pt x="1652" y="5108"/>
                </a:lnTo>
                <a:lnTo>
                  <a:pt x="3536" y="3925"/>
                </a:lnTo>
                <a:lnTo>
                  <a:pt x="2886" y="2887"/>
                </a:lnTo>
                <a:lnTo>
                  <a:pt x="2512" y="2292"/>
                </a:lnTo>
                <a:lnTo>
                  <a:pt x="391" y="3623"/>
                </a:lnTo>
                <a:lnTo>
                  <a:pt x="276" y="3700"/>
                </a:lnTo>
                <a:lnTo>
                  <a:pt x="276" y="3699"/>
                </a:lnTo>
                <a:lnTo>
                  <a:pt x="245" y="3724"/>
                </a:lnTo>
                <a:lnTo>
                  <a:pt x="244" y="3724"/>
                </a:lnTo>
                <a:lnTo>
                  <a:pt x="225" y="3741"/>
                </a:lnTo>
                <a:lnTo>
                  <a:pt x="206" y="3759"/>
                </a:lnTo>
                <a:lnTo>
                  <a:pt x="190" y="3777"/>
                </a:lnTo>
                <a:lnTo>
                  <a:pt x="173" y="3796"/>
                </a:lnTo>
                <a:lnTo>
                  <a:pt x="155" y="3817"/>
                </a:lnTo>
                <a:lnTo>
                  <a:pt x="139" y="3840"/>
                </a:lnTo>
                <a:lnTo>
                  <a:pt x="125" y="3862"/>
                </a:lnTo>
                <a:lnTo>
                  <a:pt x="113" y="3885"/>
                </a:lnTo>
                <a:lnTo>
                  <a:pt x="100" y="3907"/>
                </a:lnTo>
                <a:lnTo>
                  <a:pt x="87" y="3930"/>
                </a:lnTo>
                <a:lnTo>
                  <a:pt x="75" y="3953"/>
                </a:lnTo>
                <a:lnTo>
                  <a:pt x="64" y="3976"/>
                </a:lnTo>
                <a:lnTo>
                  <a:pt x="53" y="4000"/>
                </a:lnTo>
                <a:lnTo>
                  <a:pt x="44" y="4025"/>
                </a:lnTo>
                <a:lnTo>
                  <a:pt x="36" y="4048"/>
                </a:lnTo>
                <a:lnTo>
                  <a:pt x="27" y="4072"/>
                </a:lnTo>
                <a:lnTo>
                  <a:pt x="20" y="4097"/>
                </a:lnTo>
                <a:lnTo>
                  <a:pt x="14" y="4121"/>
                </a:lnTo>
                <a:lnTo>
                  <a:pt x="10" y="4145"/>
                </a:lnTo>
                <a:lnTo>
                  <a:pt x="6" y="4169"/>
                </a:lnTo>
                <a:lnTo>
                  <a:pt x="2" y="4193"/>
                </a:lnTo>
                <a:lnTo>
                  <a:pt x="1" y="4217"/>
                </a:lnTo>
                <a:lnTo>
                  <a:pt x="0" y="4240"/>
                </a:lnTo>
                <a:lnTo>
                  <a:pt x="0" y="426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5776817" y="4536788"/>
            <a:ext cx="837415" cy="889442"/>
          </a:xfrm>
          <a:custGeom>
            <a:avLst/>
            <a:gdLst/>
            <a:ahLst/>
            <a:cxnLst/>
            <a:rect l="0" t="0" r="r" b="b"/>
            <a:pathLst>
              <a:path w="779462" h="1076325">
                <a:moveTo>
                  <a:pt x="383829" y="588255"/>
                </a:moveTo>
                <a:lnTo>
                  <a:pt x="382134" y="588731"/>
                </a:lnTo>
                <a:lnTo>
                  <a:pt x="375331" y="590773"/>
                </a:lnTo>
                <a:lnTo>
                  <a:pt x="368073" y="592361"/>
                </a:lnTo>
                <a:lnTo>
                  <a:pt x="360590" y="594176"/>
                </a:lnTo>
                <a:lnTo>
                  <a:pt x="355958" y="594900"/>
                </a:lnTo>
                <a:lnTo>
                  <a:pt x="355958" y="698378"/>
                </a:lnTo>
                <a:lnTo>
                  <a:pt x="383829" y="698378"/>
                </a:lnTo>
                <a:lnTo>
                  <a:pt x="383829" y="588255"/>
                </a:lnTo>
                <a:close/>
                <a:moveTo>
                  <a:pt x="300038" y="177346"/>
                </a:moveTo>
                <a:lnTo>
                  <a:pt x="293688" y="177800"/>
                </a:lnTo>
                <a:lnTo>
                  <a:pt x="287565" y="178027"/>
                </a:lnTo>
                <a:lnTo>
                  <a:pt x="281215" y="178934"/>
                </a:lnTo>
                <a:lnTo>
                  <a:pt x="275318" y="179841"/>
                </a:lnTo>
                <a:lnTo>
                  <a:pt x="269422" y="181202"/>
                </a:lnTo>
                <a:lnTo>
                  <a:pt x="263525" y="183016"/>
                </a:lnTo>
                <a:lnTo>
                  <a:pt x="257856" y="184830"/>
                </a:lnTo>
                <a:lnTo>
                  <a:pt x="252413" y="187098"/>
                </a:lnTo>
                <a:lnTo>
                  <a:pt x="246970" y="189366"/>
                </a:lnTo>
                <a:lnTo>
                  <a:pt x="241753" y="192088"/>
                </a:lnTo>
                <a:lnTo>
                  <a:pt x="236310" y="195036"/>
                </a:lnTo>
                <a:lnTo>
                  <a:pt x="231321" y="198438"/>
                </a:lnTo>
                <a:lnTo>
                  <a:pt x="226785" y="201839"/>
                </a:lnTo>
                <a:lnTo>
                  <a:pt x="222023" y="205468"/>
                </a:lnTo>
                <a:lnTo>
                  <a:pt x="217487" y="209323"/>
                </a:lnTo>
                <a:lnTo>
                  <a:pt x="213178" y="213405"/>
                </a:lnTo>
                <a:lnTo>
                  <a:pt x="209323" y="217488"/>
                </a:lnTo>
                <a:lnTo>
                  <a:pt x="205468" y="222023"/>
                </a:lnTo>
                <a:lnTo>
                  <a:pt x="201839" y="226786"/>
                </a:lnTo>
                <a:lnTo>
                  <a:pt x="198210" y="231548"/>
                </a:lnTo>
                <a:lnTo>
                  <a:pt x="195035" y="236538"/>
                </a:lnTo>
                <a:lnTo>
                  <a:pt x="192314" y="241527"/>
                </a:lnTo>
                <a:lnTo>
                  <a:pt x="189593" y="246970"/>
                </a:lnTo>
                <a:lnTo>
                  <a:pt x="187098" y="252186"/>
                </a:lnTo>
                <a:lnTo>
                  <a:pt x="184830" y="257855"/>
                </a:lnTo>
                <a:lnTo>
                  <a:pt x="182789" y="263525"/>
                </a:lnTo>
                <a:lnTo>
                  <a:pt x="181428" y="269421"/>
                </a:lnTo>
                <a:lnTo>
                  <a:pt x="179841" y="275318"/>
                </a:lnTo>
                <a:lnTo>
                  <a:pt x="178934" y="281441"/>
                </a:lnTo>
                <a:lnTo>
                  <a:pt x="178027" y="287338"/>
                </a:lnTo>
                <a:lnTo>
                  <a:pt x="177573" y="293688"/>
                </a:lnTo>
                <a:lnTo>
                  <a:pt x="177346" y="300038"/>
                </a:lnTo>
                <a:lnTo>
                  <a:pt x="177573" y="306388"/>
                </a:lnTo>
                <a:lnTo>
                  <a:pt x="178027" y="312511"/>
                </a:lnTo>
                <a:lnTo>
                  <a:pt x="178934" y="318634"/>
                </a:lnTo>
                <a:lnTo>
                  <a:pt x="179841" y="324757"/>
                </a:lnTo>
                <a:lnTo>
                  <a:pt x="181428" y="330427"/>
                </a:lnTo>
                <a:lnTo>
                  <a:pt x="182789" y="336550"/>
                </a:lnTo>
                <a:lnTo>
                  <a:pt x="184830" y="342220"/>
                </a:lnTo>
                <a:lnTo>
                  <a:pt x="187098" y="347663"/>
                </a:lnTo>
                <a:lnTo>
                  <a:pt x="189593" y="353105"/>
                </a:lnTo>
                <a:lnTo>
                  <a:pt x="192314" y="358321"/>
                </a:lnTo>
                <a:lnTo>
                  <a:pt x="195035" y="363311"/>
                </a:lnTo>
                <a:lnTo>
                  <a:pt x="198210" y="368300"/>
                </a:lnTo>
                <a:lnTo>
                  <a:pt x="201839" y="373289"/>
                </a:lnTo>
                <a:lnTo>
                  <a:pt x="205468" y="377825"/>
                </a:lnTo>
                <a:lnTo>
                  <a:pt x="209323" y="382361"/>
                </a:lnTo>
                <a:lnTo>
                  <a:pt x="213178" y="386670"/>
                </a:lnTo>
                <a:lnTo>
                  <a:pt x="217487" y="390525"/>
                </a:lnTo>
                <a:lnTo>
                  <a:pt x="222023" y="394607"/>
                </a:lnTo>
                <a:lnTo>
                  <a:pt x="226785" y="398236"/>
                </a:lnTo>
                <a:lnTo>
                  <a:pt x="231321" y="401411"/>
                </a:lnTo>
                <a:lnTo>
                  <a:pt x="236310" y="404813"/>
                </a:lnTo>
                <a:lnTo>
                  <a:pt x="241753" y="407761"/>
                </a:lnTo>
                <a:lnTo>
                  <a:pt x="242887" y="408352"/>
                </a:lnTo>
                <a:lnTo>
                  <a:pt x="242887" y="317257"/>
                </a:lnTo>
                <a:lnTo>
                  <a:pt x="243114" y="311589"/>
                </a:lnTo>
                <a:lnTo>
                  <a:pt x="244020" y="305695"/>
                </a:lnTo>
                <a:lnTo>
                  <a:pt x="245380" y="300253"/>
                </a:lnTo>
                <a:lnTo>
                  <a:pt x="247193" y="295039"/>
                </a:lnTo>
                <a:lnTo>
                  <a:pt x="249685" y="290051"/>
                </a:lnTo>
                <a:lnTo>
                  <a:pt x="252404" y="285516"/>
                </a:lnTo>
                <a:lnTo>
                  <a:pt x="255803" y="281209"/>
                </a:lnTo>
                <a:lnTo>
                  <a:pt x="259429" y="277127"/>
                </a:lnTo>
                <a:lnTo>
                  <a:pt x="263281" y="273500"/>
                </a:lnTo>
                <a:lnTo>
                  <a:pt x="267813" y="270099"/>
                </a:lnTo>
                <a:lnTo>
                  <a:pt x="272571" y="267378"/>
                </a:lnTo>
                <a:lnTo>
                  <a:pt x="277556" y="264885"/>
                </a:lnTo>
                <a:lnTo>
                  <a:pt x="282768" y="263297"/>
                </a:lnTo>
                <a:lnTo>
                  <a:pt x="287979" y="261710"/>
                </a:lnTo>
                <a:lnTo>
                  <a:pt x="293644" y="260803"/>
                </a:lnTo>
                <a:lnTo>
                  <a:pt x="299536" y="260350"/>
                </a:lnTo>
                <a:lnTo>
                  <a:pt x="305201" y="260803"/>
                </a:lnTo>
                <a:lnTo>
                  <a:pt x="310865" y="261710"/>
                </a:lnTo>
                <a:lnTo>
                  <a:pt x="316304" y="263297"/>
                </a:lnTo>
                <a:lnTo>
                  <a:pt x="321742" y="264885"/>
                </a:lnTo>
                <a:lnTo>
                  <a:pt x="326274" y="267378"/>
                </a:lnTo>
                <a:lnTo>
                  <a:pt x="331032" y="270099"/>
                </a:lnTo>
                <a:lnTo>
                  <a:pt x="335564" y="273500"/>
                </a:lnTo>
                <a:lnTo>
                  <a:pt x="339643" y="277127"/>
                </a:lnTo>
                <a:lnTo>
                  <a:pt x="343042" y="281209"/>
                </a:lnTo>
                <a:lnTo>
                  <a:pt x="346441" y="285516"/>
                </a:lnTo>
                <a:lnTo>
                  <a:pt x="349387" y="290051"/>
                </a:lnTo>
                <a:lnTo>
                  <a:pt x="351879" y="295039"/>
                </a:lnTo>
                <a:lnTo>
                  <a:pt x="353465" y="300253"/>
                </a:lnTo>
                <a:lnTo>
                  <a:pt x="355051" y="305695"/>
                </a:lnTo>
                <a:lnTo>
                  <a:pt x="355731" y="311589"/>
                </a:lnTo>
                <a:lnTo>
                  <a:pt x="355958" y="317257"/>
                </a:lnTo>
                <a:lnTo>
                  <a:pt x="355958" y="408994"/>
                </a:lnTo>
                <a:lnTo>
                  <a:pt x="358322" y="407761"/>
                </a:lnTo>
                <a:lnTo>
                  <a:pt x="363311" y="404813"/>
                </a:lnTo>
                <a:lnTo>
                  <a:pt x="368300" y="401411"/>
                </a:lnTo>
                <a:lnTo>
                  <a:pt x="373290" y="398236"/>
                </a:lnTo>
                <a:lnTo>
                  <a:pt x="377825" y="394607"/>
                </a:lnTo>
                <a:lnTo>
                  <a:pt x="382134" y="390525"/>
                </a:lnTo>
                <a:lnTo>
                  <a:pt x="386443" y="386670"/>
                </a:lnTo>
                <a:lnTo>
                  <a:pt x="390525" y="382361"/>
                </a:lnTo>
                <a:lnTo>
                  <a:pt x="394381" y="377825"/>
                </a:lnTo>
                <a:lnTo>
                  <a:pt x="398009" y="373289"/>
                </a:lnTo>
                <a:lnTo>
                  <a:pt x="401411" y="368300"/>
                </a:lnTo>
                <a:lnTo>
                  <a:pt x="404586" y="363311"/>
                </a:lnTo>
                <a:lnTo>
                  <a:pt x="407761" y="358321"/>
                </a:lnTo>
                <a:lnTo>
                  <a:pt x="410482" y="353105"/>
                </a:lnTo>
                <a:lnTo>
                  <a:pt x="412977" y="347663"/>
                </a:lnTo>
                <a:lnTo>
                  <a:pt x="414791" y="342220"/>
                </a:lnTo>
                <a:lnTo>
                  <a:pt x="416832" y="336550"/>
                </a:lnTo>
                <a:lnTo>
                  <a:pt x="418647" y="330427"/>
                </a:lnTo>
                <a:lnTo>
                  <a:pt x="419781" y="324757"/>
                </a:lnTo>
                <a:lnTo>
                  <a:pt x="421141" y="318634"/>
                </a:lnTo>
                <a:lnTo>
                  <a:pt x="421822" y="312511"/>
                </a:lnTo>
                <a:lnTo>
                  <a:pt x="422275" y="306388"/>
                </a:lnTo>
                <a:lnTo>
                  <a:pt x="422275" y="300038"/>
                </a:lnTo>
                <a:lnTo>
                  <a:pt x="422275" y="293688"/>
                </a:lnTo>
                <a:lnTo>
                  <a:pt x="421822" y="287338"/>
                </a:lnTo>
                <a:lnTo>
                  <a:pt x="421141" y="281441"/>
                </a:lnTo>
                <a:lnTo>
                  <a:pt x="419781" y="275318"/>
                </a:lnTo>
                <a:lnTo>
                  <a:pt x="418647" y="269421"/>
                </a:lnTo>
                <a:lnTo>
                  <a:pt x="416832" y="263525"/>
                </a:lnTo>
                <a:lnTo>
                  <a:pt x="414791" y="257855"/>
                </a:lnTo>
                <a:lnTo>
                  <a:pt x="412977" y="252186"/>
                </a:lnTo>
                <a:lnTo>
                  <a:pt x="410482" y="246970"/>
                </a:lnTo>
                <a:lnTo>
                  <a:pt x="407761" y="241527"/>
                </a:lnTo>
                <a:lnTo>
                  <a:pt x="404586" y="236538"/>
                </a:lnTo>
                <a:lnTo>
                  <a:pt x="401411" y="231548"/>
                </a:lnTo>
                <a:lnTo>
                  <a:pt x="398009" y="226786"/>
                </a:lnTo>
                <a:lnTo>
                  <a:pt x="394381" y="222023"/>
                </a:lnTo>
                <a:lnTo>
                  <a:pt x="390525" y="217488"/>
                </a:lnTo>
                <a:lnTo>
                  <a:pt x="386443" y="213405"/>
                </a:lnTo>
                <a:lnTo>
                  <a:pt x="382134" y="209323"/>
                </a:lnTo>
                <a:lnTo>
                  <a:pt x="377825" y="205468"/>
                </a:lnTo>
                <a:lnTo>
                  <a:pt x="373290" y="201839"/>
                </a:lnTo>
                <a:lnTo>
                  <a:pt x="368300" y="198438"/>
                </a:lnTo>
                <a:lnTo>
                  <a:pt x="363311" y="195036"/>
                </a:lnTo>
                <a:lnTo>
                  <a:pt x="358322" y="192088"/>
                </a:lnTo>
                <a:lnTo>
                  <a:pt x="353106" y="189366"/>
                </a:lnTo>
                <a:lnTo>
                  <a:pt x="347663" y="187098"/>
                </a:lnTo>
                <a:lnTo>
                  <a:pt x="341993" y="184830"/>
                </a:lnTo>
                <a:lnTo>
                  <a:pt x="336323" y="183016"/>
                </a:lnTo>
                <a:lnTo>
                  <a:pt x="330427" y="181202"/>
                </a:lnTo>
                <a:lnTo>
                  <a:pt x="324757" y="179841"/>
                </a:lnTo>
                <a:lnTo>
                  <a:pt x="318634" y="178934"/>
                </a:lnTo>
                <a:lnTo>
                  <a:pt x="312511" y="178027"/>
                </a:lnTo>
                <a:lnTo>
                  <a:pt x="306161" y="177800"/>
                </a:lnTo>
                <a:lnTo>
                  <a:pt x="300038" y="177346"/>
                </a:lnTo>
                <a:close/>
                <a:moveTo>
                  <a:pt x="300265" y="28132"/>
                </a:moveTo>
                <a:lnTo>
                  <a:pt x="293234" y="28359"/>
                </a:lnTo>
                <a:lnTo>
                  <a:pt x="286204" y="28586"/>
                </a:lnTo>
                <a:lnTo>
                  <a:pt x="279173" y="29040"/>
                </a:lnTo>
                <a:lnTo>
                  <a:pt x="272370" y="29720"/>
                </a:lnTo>
                <a:lnTo>
                  <a:pt x="265566" y="30401"/>
                </a:lnTo>
                <a:lnTo>
                  <a:pt x="258763" y="31308"/>
                </a:lnTo>
                <a:lnTo>
                  <a:pt x="252186" y="32443"/>
                </a:lnTo>
                <a:lnTo>
                  <a:pt x="245382" y="33804"/>
                </a:lnTo>
                <a:lnTo>
                  <a:pt x="238805" y="35165"/>
                </a:lnTo>
                <a:lnTo>
                  <a:pt x="232455" y="36980"/>
                </a:lnTo>
                <a:lnTo>
                  <a:pt x="225878" y="38568"/>
                </a:lnTo>
                <a:lnTo>
                  <a:pt x="219528" y="40383"/>
                </a:lnTo>
                <a:lnTo>
                  <a:pt x="212952" y="42652"/>
                </a:lnTo>
                <a:lnTo>
                  <a:pt x="206828" y="44921"/>
                </a:lnTo>
                <a:lnTo>
                  <a:pt x="200478" y="47189"/>
                </a:lnTo>
                <a:lnTo>
                  <a:pt x="194582" y="49685"/>
                </a:lnTo>
                <a:lnTo>
                  <a:pt x="188459" y="52407"/>
                </a:lnTo>
                <a:lnTo>
                  <a:pt x="182562" y="55130"/>
                </a:lnTo>
                <a:lnTo>
                  <a:pt x="176666" y="58079"/>
                </a:lnTo>
                <a:lnTo>
                  <a:pt x="170769" y="61028"/>
                </a:lnTo>
                <a:lnTo>
                  <a:pt x="165100" y="64205"/>
                </a:lnTo>
                <a:lnTo>
                  <a:pt x="159430" y="67608"/>
                </a:lnTo>
                <a:lnTo>
                  <a:pt x="153987" y="71011"/>
                </a:lnTo>
                <a:lnTo>
                  <a:pt x="148318" y="74868"/>
                </a:lnTo>
                <a:lnTo>
                  <a:pt x="142875" y="78498"/>
                </a:lnTo>
                <a:lnTo>
                  <a:pt x="137659" y="82354"/>
                </a:lnTo>
                <a:lnTo>
                  <a:pt x="132443" y="86211"/>
                </a:lnTo>
                <a:lnTo>
                  <a:pt x="127453" y="90522"/>
                </a:lnTo>
                <a:lnTo>
                  <a:pt x="122464" y="94832"/>
                </a:lnTo>
                <a:lnTo>
                  <a:pt x="117475" y="98916"/>
                </a:lnTo>
                <a:lnTo>
                  <a:pt x="112712" y="103453"/>
                </a:lnTo>
                <a:lnTo>
                  <a:pt x="107950" y="107991"/>
                </a:lnTo>
                <a:lnTo>
                  <a:pt x="103641" y="112755"/>
                </a:lnTo>
                <a:lnTo>
                  <a:pt x="99105" y="117519"/>
                </a:lnTo>
                <a:lnTo>
                  <a:pt x="94796" y="122057"/>
                </a:lnTo>
                <a:lnTo>
                  <a:pt x="90487" y="127048"/>
                </a:lnTo>
                <a:lnTo>
                  <a:pt x="86405" y="132266"/>
                </a:lnTo>
                <a:lnTo>
                  <a:pt x="82323" y="137711"/>
                </a:lnTo>
                <a:lnTo>
                  <a:pt x="78694" y="142929"/>
                </a:lnTo>
                <a:lnTo>
                  <a:pt x="74839" y="148147"/>
                </a:lnTo>
                <a:lnTo>
                  <a:pt x="71437" y="153592"/>
                </a:lnTo>
                <a:lnTo>
                  <a:pt x="67809" y="159264"/>
                </a:lnTo>
                <a:lnTo>
                  <a:pt x="64407" y="164709"/>
                </a:lnTo>
                <a:lnTo>
                  <a:pt x="61232" y="170607"/>
                </a:lnTo>
                <a:lnTo>
                  <a:pt x="58057" y="176506"/>
                </a:lnTo>
                <a:lnTo>
                  <a:pt x="55109" y="182178"/>
                </a:lnTo>
                <a:lnTo>
                  <a:pt x="52387" y="188303"/>
                </a:lnTo>
                <a:lnTo>
                  <a:pt x="49666" y="194429"/>
                </a:lnTo>
                <a:lnTo>
                  <a:pt x="47171" y="200554"/>
                </a:lnTo>
                <a:lnTo>
                  <a:pt x="44903" y="206680"/>
                </a:lnTo>
                <a:lnTo>
                  <a:pt x="42636" y="212805"/>
                </a:lnTo>
                <a:lnTo>
                  <a:pt x="40821" y="219385"/>
                </a:lnTo>
                <a:lnTo>
                  <a:pt x="38780" y="225737"/>
                </a:lnTo>
                <a:lnTo>
                  <a:pt x="36966" y="232090"/>
                </a:lnTo>
                <a:lnTo>
                  <a:pt x="35378" y="238896"/>
                </a:lnTo>
                <a:lnTo>
                  <a:pt x="34018" y="245248"/>
                </a:lnTo>
                <a:lnTo>
                  <a:pt x="32657" y="252054"/>
                </a:lnTo>
                <a:lnTo>
                  <a:pt x="31523" y="258860"/>
                </a:lnTo>
                <a:lnTo>
                  <a:pt x="30389" y="265440"/>
                </a:lnTo>
                <a:lnTo>
                  <a:pt x="29709" y="272246"/>
                </a:lnTo>
                <a:lnTo>
                  <a:pt x="29255" y="279279"/>
                </a:lnTo>
                <a:lnTo>
                  <a:pt x="28802" y="286312"/>
                </a:lnTo>
                <a:lnTo>
                  <a:pt x="28575" y="292891"/>
                </a:lnTo>
                <a:lnTo>
                  <a:pt x="28575" y="300151"/>
                </a:lnTo>
                <a:lnTo>
                  <a:pt x="28575" y="307184"/>
                </a:lnTo>
                <a:lnTo>
                  <a:pt x="28802" y="314217"/>
                </a:lnTo>
                <a:lnTo>
                  <a:pt x="29255" y="320796"/>
                </a:lnTo>
                <a:lnTo>
                  <a:pt x="29709" y="327829"/>
                </a:lnTo>
                <a:lnTo>
                  <a:pt x="30389" y="334635"/>
                </a:lnTo>
                <a:lnTo>
                  <a:pt x="31523" y="341442"/>
                </a:lnTo>
                <a:lnTo>
                  <a:pt x="32657" y="348021"/>
                </a:lnTo>
                <a:lnTo>
                  <a:pt x="34018" y="354827"/>
                </a:lnTo>
                <a:lnTo>
                  <a:pt x="35378" y="361179"/>
                </a:lnTo>
                <a:lnTo>
                  <a:pt x="36966" y="367986"/>
                </a:lnTo>
                <a:lnTo>
                  <a:pt x="38780" y="374565"/>
                </a:lnTo>
                <a:lnTo>
                  <a:pt x="40821" y="380690"/>
                </a:lnTo>
                <a:lnTo>
                  <a:pt x="42636" y="387270"/>
                </a:lnTo>
                <a:lnTo>
                  <a:pt x="44903" y="393395"/>
                </a:lnTo>
                <a:lnTo>
                  <a:pt x="47171" y="399748"/>
                </a:lnTo>
                <a:lnTo>
                  <a:pt x="49666" y="405646"/>
                </a:lnTo>
                <a:lnTo>
                  <a:pt x="52387" y="411999"/>
                </a:lnTo>
                <a:lnTo>
                  <a:pt x="55109" y="417897"/>
                </a:lnTo>
                <a:lnTo>
                  <a:pt x="58057" y="423569"/>
                </a:lnTo>
                <a:lnTo>
                  <a:pt x="61232" y="429695"/>
                </a:lnTo>
                <a:lnTo>
                  <a:pt x="64407" y="435366"/>
                </a:lnTo>
                <a:lnTo>
                  <a:pt x="67809" y="440811"/>
                </a:lnTo>
                <a:lnTo>
                  <a:pt x="71437" y="446483"/>
                </a:lnTo>
                <a:lnTo>
                  <a:pt x="74839" y="452155"/>
                </a:lnTo>
                <a:lnTo>
                  <a:pt x="78694" y="457373"/>
                </a:lnTo>
                <a:lnTo>
                  <a:pt x="82323" y="462591"/>
                </a:lnTo>
                <a:lnTo>
                  <a:pt x="86405" y="467809"/>
                </a:lnTo>
                <a:lnTo>
                  <a:pt x="90487" y="473027"/>
                </a:lnTo>
                <a:lnTo>
                  <a:pt x="94796" y="478018"/>
                </a:lnTo>
                <a:lnTo>
                  <a:pt x="99105" y="482783"/>
                </a:lnTo>
                <a:lnTo>
                  <a:pt x="103641" y="487547"/>
                </a:lnTo>
                <a:lnTo>
                  <a:pt x="107950" y="492084"/>
                </a:lnTo>
                <a:lnTo>
                  <a:pt x="112712" y="496622"/>
                </a:lnTo>
                <a:lnTo>
                  <a:pt x="117475" y="501159"/>
                </a:lnTo>
                <a:lnTo>
                  <a:pt x="122464" y="505697"/>
                </a:lnTo>
                <a:lnTo>
                  <a:pt x="127453" y="509780"/>
                </a:lnTo>
                <a:lnTo>
                  <a:pt x="132443" y="513864"/>
                </a:lnTo>
                <a:lnTo>
                  <a:pt x="137659" y="517948"/>
                </a:lnTo>
                <a:lnTo>
                  <a:pt x="142875" y="521578"/>
                </a:lnTo>
                <a:lnTo>
                  <a:pt x="148318" y="525434"/>
                </a:lnTo>
                <a:lnTo>
                  <a:pt x="153987" y="529064"/>
                </a:lnTo>
                <a:lnTo>
                  <a:pt x="159430" y="532694"/>
                </a:lnTo>
                <a:lnTo>
                  <a:pt x="165100" y="535870"/>
                </a:lnTo>
                <a:lnTo>
                  <a:pt x="170769" y="539047"/>
                </a:lnTo>
                <a:lnTo>
                  <a:pt x="176666" y="541996"/>
                </a:lnTo>
                <a:lnTo>
                  <a:pt x="182562" y="544945"/>
                </a:lnTo>
                <a:lnTo>
                  <a:pt x="188459" y="547895"/>
                </a:lnTo>
                <a:lnTo>
                  <a:pt x="194582" y="550617"/>
                </a:lnTo>
                <a:lnTo>
                  <a:pt x="200478" y="553113"/>
                </a:lnTo>
                <a:lnTo>
                  <a:pt x="206828" y="555608"/>
                </a:lnTo>
                <a:lnTo>
                  <a:pt x="212952" y="557423"/>
                </a:lnTo>
                <a:lnTo>
                  <a:pt x="219528" y="559692"/>
                </a:lnTo>
                <a:lnTo>
                  <a:pt x="225878" y="561507"/>
                </a:lnTo>
                <a:lnTo>
                  <a:pt x="232455" y="563322"/>
                </a:lnTo>
                <a:lnTo>
                  <a:pt x="238805" y="564910"/>
                </a:lnTo>
                <a:lnTo>
                  <a:pt x="242887" y="565896"/>
                </a:lnTo>
                <a:lnTo>
                  <a:pt x="242887" y="439533"/>
                </a:lnTo>
                <a:lnTo>
                  <a:pt x="241073" y="438830"/>
                </a:lnTo>
                <a:lnTo>
                  <a:pt x="234723" y="435882"/>
                </a:lnTo>
                <a:lnTo>
                  <a:pt x="227919" y="432707"/>
                </a:lnTo>
                <a:lnTo>
                  <a:pt x="221796" y="428852"/>
                </a:lnTo>
                <a:lnTo>
                  <a:pt x="215673" y="424996"/>
                </a:lnTo>
                <a:lnTo>
                  <a:pt x="209777" y="420688"/>
                </a:lnTo>
                <a:lnTo>
                  <a:pt x="204107" y="416152"/>
                </a:lnTo>
                <a:lnTo>
                  <a:pt x="198437" y="411389"/>
                </a:lnTo>
                <a:lnTo>
                  <a:pt x="193221" y="406400"/>
                </a:lnTo>
                <a:lnTo>
                  <a:pt x="188232" y="401184"/>
                </a:lnTo>
                <a:lnTo>
                  <a:pt x="183469" y="395741"/>
                </a:lnTo>
                <a:lnTo>
                  <a:pt x="179160" y="390298"/>
                </a:lnTo>
                <a:lnTo>
                  <a:pt x="174852" y="384402"/>
                </a:lnTo>
                <a:lnTo>
                  <a:pt x="170769" y="378052"/>
                </a:lnTo>
                <a:lnTo>
                  <a:pt x="167368" y="371929"/>
                </a:lnTo>
                <a:lnTo>
                  <a:pt x="164193" y="365352"/>
                </a:lnTo>
                <a:lnTo>
                  <a:pt x="160791" y="358548"/>
                </a:lnTo>
                <a:lnTo>
                  <a:pt x="158296" y="351972"/>
                </a:lnTo>
                <a:lnTo>
                  <a:pt x="155802" y="344714"/>
                </a:lnTo>
                <a:lnTo>
                  <a:pt x="153987" y="337684"/>
                </a:lnTo>
                <a:lnTo>
                  <a:pt x="152173" y="330200"/>
                </a:lnTo>
                <a:lnTo>
                  <a:pt x="150812" y="322943"/>
                </a:lnTo>
                <a:lnTo>
                  <a:pt x="149905" y="315232"/>
                </a:lnTo>
                <a:lnTo>
                  <a:pt x="149452" y="307748"/>
                </a:lnTo>
                <a:lnTo>
                  <a:pt x="149225" y="300038"/>
                </a:lnTo>
                <a:lnTo>
                  <a:pt x="149452" y="292100"/>
                </a:lnTo>
                <a:lnTo>
                  <a:pt x="149905" y="284616"/>
                </a:lnTo>
                <a:lnTo>
                  <a:pt x="150812" y="276905"/>
                </a:lnTo>
                <a:lnTo>
                  <a:pt x="152173" y="269648"/>
                </a:lnTo>
                <a:lnTo>
                  <a:pt x="153987" y="262164"/>
                </a:lnTo>
                <a:lnTo>
                  <a:pt x="155802" y="255134"/>
                </a:lnTo>
                <a:lnTo>
                  <a:pt x="158296" y="248330"/>
                </a:lnTo>
                <a:lnTo>
                  <a:pt x="160791" y="241300"/>
                </a:lnTo>
                <a:lnTo>
                  <a:pt x="164193" y="234496"/>
                </a:lnTo>
                <a:lnTo>
                  <a:pt x="167368" y="228146"/>
                </a:lnTo>
                <a:lnTo>
                  <a:pt x="170769" y="221796"/>
                </a:lnTo>
                <a:lnTo>
                  <a:pt x="174852" y="215673"/>
                </a:lnTo>
                <a:lnTo>
                  <a:pt x="179160" y="209777"/>
                </a:lnTo>
                <a:lnTo>
                  <a:pt x="183469" y="204107"/>
                </a:lnTo>
                <a:lnTo>
                  <a:pt x="188232" y="198664"/>
                </a:lnTo>
                <a:lnTo>
                  <a:pt x="193221" y="193448"/>
                </a:lnTo>
                <a:lnTo>
                  <a:pt x="198437" y="188459"/>
                </a:lnTo>
                <a:lnTo>
                  <a:pt x="204107" y="183696"/>
                </a:lnTo>
                <a:lnTo>
                  <a:pt x="209777" y="179161"/>
                </a:lnTo>
                <a:lnTo>
                  <a:pt x="215673" y="174852"/>
                </a:lnTo>
                <a:lnTo>
                  <a:pt x="221796" y="170996"/>
                </a:lnTo>
                <a:lnTo>
                  <a:pt x="227919" y="167368"/>
                </a:lnTo>
                <a:lnTo>
                  <a:pt x="234723" y="163966"/>
                </a:lnTo>
                <a:lnTo>
                  <a:pt x="241073" y="161018"/>
                </a:lnTo>
                <a:lnTo>
                  <a:pt x="248104" y="158523"/>
                </a:lnTo>
                <a:lnTo>
                  <a:pt x="255134" y="156029"/>
                </a:lnTo>
                <a:lnTo>
                  <a:pt x="262391" y="153988"/>
                </a:lnTo>
                <a:lnTo>
                  <a:pt x="269648" y="152173"/>
                </a:lnTo>
                <a:lnTo>
                  <a:pt x="277132" y="151039"/>
                </a:lnTo>
                <a:lnTo>
                  <a:pt x="284616" y="150132"/>
                </a:lnTo>
                <a:lnTo>
                  <a:pt x="292327" y="149452"/>
                </a:lnTo>
                <a:lnTo>
                  <a:pt x="300038" y="149225"/>
                </a:lnTo>
                <a:lnTo>
                  <a:pt x="307748" y="149452"/>
                </a:lnTo>
                <a:lnTo>
                  <a:pt x="315459" y="150132"/>
                </a:lnTo>
                <a:lnTo>
                  <a:pt x="322943" y="151039"/>
                </a:lnTo>
                <a:lnTo>
                  <a:pt x="330427" y="152173"/>
                </a:lnTo>
                <a:lnTo>
                  <a:pt x="337684" y="153988"/>
                </a:lnTo>
                <a:lnTo>
                  <a:pt x="344941" y="156029"/>
                </a:lnTo>
                <a:lnTo>
                  <a:pt x="351745" y="158523"/>
                </a:lnTo>
                <a:lnTo>
                  <a:pt x="358548" y="161018"/>
                </a:lnTo>
                <a:lnTo>
                  <a:pt x="365352" y="163966"/>
                </a:lnTo>
                <a:lnTo>
                  <a:pt x="371702" y="167368"/>
                </a:lnTo>
                <a:lnTo>
                  <a:pt x="378052" y="170996"/>
                </a:lnTo>
                <a:lnTo>
                  <a:pt x="384175" y="174852"/>
                </a:lnTo>
                <a:lnTo>
                  <a:pt x="390298" y="179161"/>
                </a:lnTo>
                <a:lnTo>
                  <a:pt x="395741" y="183696"/>
                </a:lnTo>
                <a:lnTo>
                  <a:pt x="401184" y="188459"/>
                </a:lnTo>
                <a:lnTo>
                  <a:pt x="406400" y="193448"/>
                </a:lnTo>
                <a:lnTo>
                  <a:pt x="411390" y="198664"/>
                </a:lnTo>
                <a:lnTo>
                  <a:pt x="416152" y="204107"/>
                </a:lnTo>
                <a:lnTo>
                  <a:pt x="420688" y="209777"/>
                </a:lnTo>
                <a:lnTo>
                  <a:pt x="424770" y="215673"/>
                </a:lnTo>
                <a:lnTo>
                  <a:pt x="428852" y="221796"/>
                </a:lnTo>
                <a:lnTo>
                  <a:pt x="432481" y="228146"/>
                </a:lnTo>
                <a:lnTo>
                  <a:pt x="435882" y="234496"/>
                </a:lnTo>
                <a:lnTo>
                  <a:pt x="438831" y="241300"/>
                </a:lnTo>
                <a:lnTo>
                  <a:pt x="441552" y="248330"/>
                </a:lnTo>
                <a:lnTo>
                  <a:pt x="443820" y="255134"/>
                </a:lnTo>
                <a:lnTo>
                  <a:pt x="445861" y="262164"/>
                </a:lnTo>
                <a:lnTo>
                  <a:pt x="447448" y="269648"/>
                </a:lnTo>
                <a:lnTo>
                  <a:pt x="449036" y="276905"/>
                </a:lnTo>
                <a:lnTo>
                  <a:pt x="449716" y="284616"/>
                </a:lnTo>
                <a:lnTo>
                  <a:pt x="450623" y="292100"/>
                </a:lnTo>
                <a:lnTo>
                  <a:pt x="450850" y="300038"/>
                </a:lnTo>
                <a:lnTo>
                  <a:pt x="450623" y="307748"/>
                </a:lnTo>
                <a:lnTo>
                  <a:pt x="449716" y="315232"/>
                </a:lnTo>
                <a:lnTo>
                  <a:pt x="449036" y="322943"/>
                </a:lnTo>
                <a:lnTo>
                  <a:pt x="447448" y="330200"/>
                </a:lnTo>
                <a:lnTo>
                  <a:pt x="445861" y="337684"/>
                </a:lnTo>
                <a:lnTo>
                  <a:pt x="443820" y="344714"/>
                </a:lnTo>
                <a:lnTo>
                  <a:pt x="441552" y="351972"/>
                </a:lnTo>
                <a:lnTo>
                  <a:pt x="438831" y="358548"/>
                </a:lnTo>
                <a:lnTo>
                  <a:pt x="435882" y="365352"/>
                </a:lnTo>
                <a:lnTo>
                  <a:pt x="432481" y="371929"/>
                </a:lnTo>
                <a:lnTo>
                  <a:pt x="428852" y="378052"/>
                </a:lnTo>
                <a:lnTo>
                  <a:pt x="424770" y="384402"/>
                </a:lnTo>
                <a:lnTo>
                  <a:pt x="420688" y="390298"/>
                </a:lnTo>
                <a:lnTo>
                  <a:pt x="416152" y="395741"/>
                </a:lnTo>
                <a:lnTo>
                  <a:pt x="411390" y="401184"/>
                </a:lnTo>
                <a:lnTo>
                  <a:pt x="406400" y="406400"/>
                </a:lnTo>
                <a:lnTo>
                  <a:pt x="401184" y="411389"/>
                </a:lnTo>
                <a:lnTo>
                  <a:pt x="395741" y="416152"/>
                </a:lnTo>
                <a:lnTo>
                  <a:pt x="390298" y="420688"/>
                </a:lnTo>
                <a:lnTo>
                  <a:pt x="384175" y="424996"/>
                </a:lnTo>
                <a:lnTo>
                  <a:pt x="378052" y="428852"/>
                </a:lnTo>
                <a:lnTo>
                  <a:pt x="371702" y="432707"/>
                </a:lnTo>
                <a:lnTo>
                  <a:pt x="365352" y="435882"/>
                </a:lnTo>
                <a:lnTo>
                  <a:pt x="358548" y="438830"/>
                </a:lnTo>
                <a:lnTo>
                  <a:pt x="355958" y="439867"/>
                </a:lnTo>
                <a:lnTo>
                  <a:pt x="355958" y="566203"/>
                </a:lnTo>
                <a:lnTo>
                  <a:pt x="361497" y="564910"/>
                </a:lnTo>
                <a:lnTo>
                  <a:pt x="368073" y="563322"/>
                </a:lnTo>
                <a:lnTo>
                  <a:pt x="374423" y="561507"/>
                </a:lnTo>
                <a:lnTo>
                  <a:pt x="381000" y="559692"/>
                </a:lnTo>
                <a:lnTo>
                  <a:pt x="386985" y="557475"/>
                </a:lnTo>
                <a:lnTo>
                  <a:pt x="388361" y="553956"/>
                </a:lnTo>
                <a:lnTo>
                  <a:pt x="390627" y="548968"/>
                </a:lnTo>
                <a:lnTo>
                  <a:pt x="393572" y="544207"/>
                </a:lnTo>
                <a:lnTo>
                  <a:pt x="396971" y="539672"/>
                </a:lnTo>
                <a:lnTo>
                  <a:pt x="400370" y="535818"/>
                </a:lnTo>
                <a:lnTo>
                  <a:pt x="404675" y="532417"/>
                </a:lnTo>
                <a:lnTo>
                  <a:pt x="408754" y="529016"/>
                </a:lnTo>
                <a:lnTo>
                  <a:pt x="413513" y="526069"/>
                </a:lnTo>
                <a:lnTo>
                  <a:pt x="418498" y="523802"/>
                </a:lnTo>
                <a:lnTo>
                  <a:pt x="423483" y="521761"/>
                </a:lnTo>
                <a:lnTo>
                  <a:pt x="428921" y="520401"/>
                </a:lnTo>
                <a:lnTo>
                  <a:pt x="434813" y="519494"/>
                </a:lnTo>
                <a:lnTo>
                  <a:pt x="440477" y="519267"/>
                </a:lnTo>
                <a:lnTo>
                  <a:pt x="446142" y="519494"/>
                </a:lnTo>
                <a:lnTo>
                  <a:pt x="451807" y="520401"/>
                </a:lnTo>
                <a:lnTo>
                  <a:pt x="457079" y="521667"/>
                </a:lnTo>
                <a:lnTo>
                  <a:pt x="457200" y="521578"/>
                </a:lnTo>
                <a:lnTo>
                  <a:pt x="462643" y="517948"/>
                </a:lnTo>
                <a:lnTo>
                  <a:pt x="467632" y="513864"/>
                </a:lnTo>
                <a:lnTo>
                  <a:pt x="472848" y="509780"/>
                </a:lnTo>
                <a:lnTo>
                  <a:pt x="477838" y="505697"/>
                </a:lnTo>
                <a:lnTo>
                  <a:pt x="482600" y="501159"/>
                </a:lnTo>
                <a:lnTo>
                  <a:pt x="487363" y="496622"/>
                </a:lnTo>
                <a:lnTo>
                  <a:pt x="492125" y="492084"/>
                </a:lnTo>
                <a:lnTo>
                  <a:pt x="496661" y="487547"/>
                </a:lnTo>
                <a:lnTo>
                  <a:pt x="501197" y="482783"/>
                </a:lnTo>
                <a:lnTo>
                  <a:pt x="505506" y="478018"/>
                </a:lnTo>
                <a:lnTo>
                  <a:pt x="509815" y="473027"/>
                </a:lnTo>
                <a:lnTo>
                  <a:pt x="513897" y="467809"/>
                </a:lnTo>
                <a:lnTo>
                  <a:pt x="517752" y="462591"/>
                </a:lnTo>
                <a:lnTo>
                  <a:pt x="521607" y="457373"/>
                </a:lnTo>
                <a:lnTo>
                  <a:pt x="525236" y="452155"/>
                </a:lnTo>
                <a:lnTo>
                  <a:pt x="529091" y="446483"/>
                </a:lnTo>
                <a:lnTo>
                  <a:pt x="532493" y="440811"/>
                </a:lnTo>
                <a:lnTo>
                  <a:pt x="535668" y="435366"/>
                </a:lnTo>
                <a:lnTo>
                  <a:pt x="539070" y="429695"/>
                </a:lnTo>
                <a:lnTo>
                  <a:pt x="542018" y="423569"/>
                </a:lnTo>
                <a:lnTo>
                  <a:pt x="544966" y="417897"/>
                </a:lnTo>
                <a:lnTo>
                  <a:pt x="547688" y="411999"/>
                </a:lnTo>
                <a:lnTo>
                  <a:pt x="550409" y="405646"/>
                </a:lnTo>
                <a:lnTo>
                  <a:pt x="552904" y="399748"/>
                </a:lnTo>
                <a:lnTo>
                  <a:pt x="555398" y="393395"/>
                </a:lnTo>
                <a:lnTo>
                  <a:pt x="557666" y="387270"/>
                </a:lnTo>
                <a:lnTo>
                  <a:pt x="559707" y="380690"/>
                </a:lnTo>
                <a:lnTo>
                  <a:pt x="561522" y="374565"/>
                </a:lnTo>
                <a:lnTo>
                  <a:pt x="563336" y="367986"/>
                </a:lnTo>
                <a:lnTo>
                  <a:pt x="564923" y="361179"/>
                </a:lnTo>
                <a:lnTo>
                  <a:pt x="566511" y="354827"/>
                </a:lnTo>
                <a:lnTo>
                  <a:pt x="567645" y="348021"/>
                </a:lnTo>
                <a:lnTo>
                  <a:pt x="568779" y="341442"/>
                </a:lnTo>
                <a:lnTo>
                  <a:pt x="569686" y="334635"/>
                </a:lnTo>
                <a:lnTo>
                  <a:pt x="570366" y="327829"/>
                </a:lnTo>
                <a:lnTo>
                  <a:pt x="571273" y="320796"/>
                </a:lnTo>
                <a:lnTo>
                  <a:pt x="571500" y="314217"/>
                </a:lnTo>
                <a:lnTo>
                  <a:pt x="571954" y="307184"/>
                </a:lnTo>
                <a:lnTo>
                  <a:pt x="571954" y="300151"/>
                </a:lnTo>
                <a:lnTo>
                  <a:pt x="571954" y="292891"/>
                </a:lnTo>
                <a:lnTo>
                  <a:pt x="571500" y="286312"/>
                </a:lnTo>
                <a:lnTo>
                  <a:pt x="571273" y="279279"/>
                </a:lnTo>
                <a:lnTo>
                  <a:pt x="570366" y="272246"/>
                </a:lnTo>
                <a:lnTo>
                  <a:pt x="569686" y="265440"/>
                </a:lnTo>
                <a:lnTo>
                  <a:pt x="568779" y="258860"/>
                </a:lnTo>
                <a:lnTo>
                  <a:pt x="567645" y="252054"/>
                </a:lnTo>
                <a:lnTo>
                  <a:pt x="566511" y="245248"/>
                </a:lnTo>
                <a:lnTo>
                  <a:pt x="564923" y="238896"/>
                </a:lnTo>
                <a:lnTo>
                  <a:pt x="563336" y="232090"/>
                </a:lnTo>
                <a:lnTo>
                  <a:pt x="561522" y="225737"/>
                </a:lnTo>
                <a:lnTo>
                  <a:pt x="559707" y="219385"/>
                </a:lnTo>
                <a:lnTo>
                  <a:pt x="557666" y="212805"/>
                </a:lnTo>
                <a:lnTo>
                  <a:pt x="555398" y="206680"/>
                </a:lnTo>
                <a:lnTo>
                  <a:pt x="552904" y="200554"/>
                </a:lnTo>
                <a:lnTo>
                  <a:pt x="550409" y="194429"/>
                </a:lnTo>
                <a:lnTo>
                  <a:pt x="547688" y="188303"/>
                </a:lnTo>
                <a:lnTo>
                  <a:pt x="544966" y="182178"/>
                </a:lnTo>
                <a:lnTo>
                  <a:pt x="542018" y="176506"/>
                </a:lnTo>
                <a:lnTo>
                  <a:pt x="539070" y="170607"/>
                </a:lnTo>
                <a:lnTo>
                  <a:pt x="535668" y="164709"/>
                </a:lnTo>
                <a:lnTo>
                  <a:pt x="532493" y="159264"/>
                </a:lnTo>
                <a:lnTo>
                  <a:pt x="529091" y="153592"/>
                </a:lnTo>
                <a:lnTo>
                  <a:pt x="525236" y="148147"/>
                </a:lnTo>
                <a:lnTo>
                  <a:pt x="521607" y="142929"/>
                </a:lnTo>
                <a:lnTo>
                  <a:pt x="517752" y="137711"/>
                </a:lnTo>
                <a:lnTo>
                  <a:pt x="513897" y="132266"/>
                </a:lnTo>
                <a:lnTo>
                  <a:pt x="509815" y="127048"/>
                </a:lnTo>
                <a:lnTo>
                  <a:pt x="505506" y="122057"/>
                </a:lnTo>
                <a:lnTo>
                  <a:pt x="501197" y="117519"/>
                </a:lnTo>
                <a:lnTo>
                  <a:pt x="496661" y="112755"/>
                </a:lnTo>
                <a:lnTo>
                  <a:pt x="492125" y="107991"/>
                </a:lnTo>
                <a:lnTo>
                  <a:pt x="487363" y="103453"/>
                </a:lnTo>
                <a:lnTo>
                  <a:pt x="482600" y="98916"/>
                </a:lnTo>
                <a:lnTo>
                  <a:pt x="477838" y="94832"/>
                </a:lnTo>
                <a:lnTo>
                  <a:pt x="472848" y="90522"/>
                </a:lnTo>
                <a:lnTo>
                  <a:pt x="467632" y="86211"/>
                </a:lnTo>
                <a:lnTo>
                  <a:pt x="462643" y="82354"/>
                </a:lnTo>
                <a:lnTo>
                  <a:pt x="457200" y="78498"/>
                </a:lnTo>
                <a:lnTo>
                  <a:pt x="451984" y="74868"/>
                </a:lnTo>
                <a:lnTo>
                  <a:pt x="446541" y="71011"/>
                </a:lnTo>
                <a:lnTo>
                  <a:pt x="441098" y="67608"/>
                </a:lnTo>
                <a:lnTo>
                  <a:pt x="435202" y="64205"/>
                </a:lnTo>
                <a:lnTo>
                  <a:pt x="429532" y="61028"/>
                </a:lnTo>
                <a:lnTo>
                  <a:pt x="423863" y="58079"/>
                </a:lnTo>
                <a:lnTo>
                  <a:pt x="417966" y="55130"/>
                </a:lnTo>
                <a:lnTo>
                  <a:pt x="411843" y="52407"/>
                </a:lnTo>
                <a:lnTo>
                  <a:pt x="405947" y="49685"/>
                </a:lnTo>
                <a:lnTo>
                  <a:pt x="399597" y="47189"/>
                </a:lnTo>
                <a:lnTo>
                  <a:pt x="393473" y="44921"/>
                </a:lnTo>
                <a:lnTo>
                  <a:pt x="387123" y="42652"/>
                </a:lnTo>
                <a:lnTo>
                  <a:pt x="381000" y="40383"/>
                </a:lnTo>
                <a:lnTo>
                  <a:pt x="374423" y="38568"/>
                </a:lnTo>
                <a:lnTo>
                  <a:pt x="368073" y="36980"/>
                </a:lnTo>
                <a:lnTo>
                  <a:pt x="361497" y="35165"/>
                </a:lnTo>
                <a:lnTo>
                  <a:pt x="354693" y="33804"/>
                </a:lnTo>
                <a:lnTo>
                  <a:pt x="348116" y="32443"/>
                </a:lnTo>
                <a:lnTo>
                  <a:pt x="341540" y="31308"/>
                </a:lnTo>
                <a:lnTo>
                  <a:pt x="334509" y="30401"/>
                </a:lnTo>
                <a:lnTo>
                  <a:pt x="327932" y="29720"/>
                </a:lnTo>
                <a:lnTo>
                  <a:pt x="320902" y="29040"/>
                </a:lnTo>
                <a:lnTo>
                  <a:pt x="314098" y="28586"/>
                </a:lnTo>
                <a:lnTo>
                  <a:pt x="307295" y="28359"/>
                </a:lnTo>
                <a:lnTo>
                  <a:pt x="300265" y="28132"/>
                </a:lnTo>
                <a:close/>
                <a:moveTo>
                  <a:pt x="300265" y="0"/>
                </a:moveTo>
                <a:lnTo>
                  <a:pt x="307975" y="227"/>
                </a:lnTo>
                <a:lnTo>
                  <a:pt x="315686" y="454"/>
                </a:lnTo>
                <a:lnTo>
                  <a:pt x="323170" y="907"/>
                </a:lnTo>
                <a:lnTo>
                  <a:pt x="330881" y="1361"/>
                </a:lnTo>
                <a:lnTo>
                  <a:pt x="338365" y="2496"/>
                </a:lnTo>
                <a:lnTo>
                  <a:pt x="345848" y="3403"/>
                </a:lnTo>
                <a:lnTo>
                  <a:pt x="353332" y="4764"/>
                </a:lnTo>
                <a:lnTo>
                  <a:pt x="360590" y="6126"/>
                </a:lnTo>
                <a:lnTo>
                  <a:pt x="368073" y="7714"/>
                </a:lnTo>
                <a:lnTo>
                  <a:pt x="375331" y="9529"/>
                </a:lnTo>
                <a:lnTo>
                  <a:pt x="382134" y="11344"/>
                </a:lnTo>
                <a:lnTo>
                  <a:pt x="389391" y="13385"/>
                </a:lnTo>
                <a:lnTo>
                  <a:pt x="396422" y="15654"/>
                </a:lnTo>
                <a:lnTo>
                  <a:pt x="403452" y="18150"/>
                </a:lnTo>
                <a:lnTo>
                  <a:pt x="410029" y="20872"/>
                </a:lnTo>
                <a:lnTo>
                  <a:pt x="416832" y="23595"/>
                </a:lnTo>
                <a:lnTo>
                  <a:pt x="423636" y="26317"/>
                </a:lnTo>
                <a:lnTo>
                  <a:pt x="430213" y="29720"/>
                </a:lnTo>
                <a:lnTo>
                  <a:pt x="436790" y="32896"/>
                </a:lnTo>
                <a:lnTo>
                  <a:pt x="443140" y="36073"/>
                </a:lnTo>
                <a:lnTo>
                  <a:pt x="449490" y="39929"/>
                </a:lnTo>
                <a:lnTo>
                  <a:pt x="455840" y="43332"/>
                </a:lnTo>
                <a:lnTo>
                  <a:pt x="461736" y="47416"/>
                </a:lnTo>
                <a:lnTo>
                  <a:pt x="467859" y="51273"/>
                </a:lnTo>
                <a:lnTo>
                  <a:pt x="473756" y="55357"/>
                </a:lnTo>
                <a:lnTo>
                  <a:pt x="479652" y="59667"/>
                </a:lnTo>
                <a:lnTo>
                  <a:pt x="485322" y="63978"/>
                </a:lnTo>
                <a:lnTo>
                  <a:pt x="490991" y="68515"/>
                </a:lnTo>
                <a:lnTo>
                  <a:pt x="496434" y="73279"/>
                </a:lnTo>
                <a:lnTo>
                  <a:pt x="501877" y="78044"/>
                </a:lnTo>
                <a:lnTo>
                  <a:pt x="507093" y="82808"/>
                </a:lnTo>
                <a:lnTo>
                  <a:pt x="512309" y="88026"/>
                </a:lnTo>
                <a:lnTo>
                  <a:pt x="517298" y="93017"/>
                </a:lnTo>
                <a:lnTo>
                  <a:pt x="522288" y="98235"/>
                </a:lnTo>
                <a:lnTo>
                  <a:pt x="527050" y="103680"/>
                </a:lnTo>
                <a:lnTo>
                  <a:pt x="531586" y="109125"/>
                </a:lnTo>
                <a:lnTo>
                  <a:pt x="536348" y="115024"/>
                </a:lnTo>
                <a:lnTo>
                  <a:pt x="540431" y="120696"/>
                </a:lnTo>
                <a:lnTo>
                  <a:pt x="544740" y="126367"/>
                </a:lnTo>
                <a:lnTo>
                  <a:pt x="549048" y="132266"/>
                </a:lnTo>
                <a:lnTo>
                  <a:pt x="552904" y="138392"/>
                </a:lnTo>
                <a:lnTo>
                  <a:pt x="556759" y="144517"/>
                </a:lnTo>
                <a:lnTo>
                  <a:pt x="560388" y="150870"/>
                </a:lnTo>
                <a:lnTo>
                  <a:pt x="564016" y="156995"/>
                </a:lnTo>
                <a:lnTo>
                  <a:pt x="567418" y="163574"/>
                </a:lnTo>
                <a:lnTo>
                  <a:pt x="570593" y="169927"/>
                </a:lnTo>
                <a:lnTo>
                  <a:pt x="573541" y="176506"/>
                </a:lnTo>
                <a:lnTo>
                  <a:pt x="576716" y="183312"/>
                </a:lnTo>
                <a:lnTo>
                  <a:pt x="579438" y="189891"/>
                </a:lnTo>
                <a:lnTo>
                  <a:pt x="581932" y="196924"/>
                </a:lnTo>
                <a:lnTo>
                  <a:pt x="584427" y="203957"/>
                </a:lnTo>
                <a:lnTo>
                  <a:pt x="586695" y="210990"/>
                </a:lnTo>
                <a:lnTo>
                  <a:pt x="588963" y="217797"/>
                </a:lnTo>
                <a:lnTo>
                  <a:pt x="590550" y="225056"/>
                </a:lnTo>
                <a:lnTo>
                  <a:pt x="592365" y="232316"/>
                </a:lnTo>
                <a:lnTo>
                  <a:pt x="594179" y="239576"/>
                </a:lnTo>
                <a:lnTo>
                  <a:pt x="595313" y="247063"/>
                </a:lnTo>
                <a:lnTo>
                  <a:pt x="596673" y="254323"/>
                </a:lnTo>
                <a:lnTo>
                  <a:pt x="597807" y="261810"/>
                </a:lnTo>
                <a:lnTo>
                  <a:pt x="598488" y="269523"/>
                </a:lnTo>
                <a:lnTo>
                  <a:pt x="599395" y="277010"/>
                </a:lnTo>
                <a:lnTo>
                  <a:pt x="599848" y="284724"/>
                </a:lnTo>
                <a:lnTo>
                  <a:pt x="600075" y="292437"/>
                </a:lnTo>
                <a:lnTo>
                  <a:pt x="600075" y="300151"/>
                </a:lnTo>
                <a:lnTo>
                  <a:pt x="600075" y="307865"/>
                </a:lnTo>
                <a:lnTo>
                  <a:pt x="599848" y="315351"/>
                </a:lnTo>
                <a:lnTo>
                  <a:pt x="599395" y="323065"/>
                </a:lnTo>
                <a:lnTo>
                  <a:pt x="598488" y="330779"/>
                </a:lnTo>
                <a:lnTo>
                  <a:pt x="597807" y="338265"/>
                </a:lnTo>
                <a:lnTo>
                  <a:pt x="596673" y="345752"/>
                </a:lnTo>
                <a:lnTo>
                  <a:pt x="595313" y="353239"/>
                </a:lnTo>
                <a:lnTo>
                  <a:pt x="594179" y="360499"/>
                </a:lnTo>
                <a:lnTo>
                  <a:pt x="592365" y="367759"/>
                </a:lnTo>
                <a:lnTo>
                  <a:pt x="590550" y="375019"/>
                </a:lnTo>
                <a:lnTo>
                  <a:pt x="588963" y="382278"/>
                </a:lnTo>
                <a:lnTo>
                  <a:pt x="586695" y="389311"/>
                </a:lnTo>
                <a:lnTo>
                  <a:pt x="584427" y="396344"/>
                </a:lnTo>
                <a:lnTo>
                  <a:pt x="581932" y="403151"/>
                </a:lnTo>
                <a:lnTo>
                  <a:pt x="579438" y="410184"/>
                </a:lnTo>
                <a:lnTo>
                  <a:pt x="576716" y="416990"/>
                </a:lnTo>
                <a:lnTo>
                  <a:pt x="573541" y="423569"/>
                </a:lnTo>
                <a:lnTo>
                  <a:pt x="570593" y="430148"/>
                </a:lnTo>
                <a:lnTo>
                  <a:pt x="567418" y="436501"/>
                </a:lnTo>
                <a:lnTo>
                  <a:pt x="564016" y="443080"/>
                </a:lnTo>
                <a:lnTo>
                  <a:pt x="560388" y="449659"/>
                </a:lnTo>
                <a:lnTo>
                  <a:pt x="556759" y="455785"/>
                </a:lnTo>
                <a:lnTo>
                  <a:pt x="552904" y="461683"/>
                </a:lnTo>
                <a:lnTo>
                  <a:pt x="549048" y="467809"/>
                </a:lnTo>
                <a:lnTo>
                  <a:pt x="544740" y="473708"/>
                </a:lnTo>
                <a:lnTo>
                  <a:pt x="540431" y="479833"/>
                </a:lnTo>
                <a:lnTo>
                  <a:pt x="536348" y="485505"/>
                </a:lnTo>
                <a:lnTo>
                  <a:pt x="531586" y="490950"/>
                </a:lnTo>
                <a:lnTo>
                  <a:pt x="527050" y="496395"/>
                </a:lnTo>
                <a:lnTo>
                  <a:pt x="522288" y="501840"/>
                </a:lnTo>
                <a:lnTo>
                  <a:pt x="517298" y="507058"/>
                </a:lnTo>
                <a:lnTo>
                  <a:pt x="512309" y="512049"/>
                </a:lnTo>
                <a:lnTo>
                  <a:pt x="507093" y="517267"/>
                </a:lnTo>
                <a:lnTo>
                  <a:pt x="501877" y="522031"/>
                </a:lnTo>
                <a:lnTo>
                  <a:pt x="496434" y="527022"/>
                </a:lnTo>
                <a:lnTo>
                  <a:pt x="490991" y="531560"/>
                </a:lnTo>
                <a:lnTo>
                  <a:pt x="485322" y="536097"/>
                </a:lnTo>
                <a:lnTo>
                  <a:pt x="482689" y="538204"/>
                </a:lnTo>
                <a:lnTo>
                  <a:pt x="483983" y="539672"/>
                </a:lnTo>
                <a:lnTo>
                  <a:pt x="487609" y="544207"/>
                </a:lnTo>
                <a:lnTo>
                  <a:pt x="490328" y="548968"/>
                </a:lnTo>
                <a:lnTo>
                  <a:pt x="492821" y="553956"/>
                </a:lnTo>
                <a:lnTo>
                  <a:pt x="494407" y="559171"/>
                </a:lnTo>
                <a:lnTo>
                  <a:pt x="495993" y="564385"/>
                </a:lnTo>
                <a:lnTo>
                  <a:pt x="496673" y="570280"/>
                </a:lnTo>
                <a:lnTo>
                  <a:pt x="496899" y="575948"/>
                </a:lnTo>
                <a:lnTo>
                  <a:pt x="496899" y="698378"/>
                </a:lnTo>
                <a:lnTo>
                  <a:pt x="524770" y="698378"/>
                </a:lnTo>
                <a:lnTo>
                  <a:pt x="524770" y="575948"/>
                </a:lnTo>
                <a:lnTo>
                  <a:pt x="525224" y="570280"/>
                </a:lnTo>
                <a:lnTo>
                  <a:pt x="525903" y="564385"/>
                </a:lnTo>
                <a:lnTo>
                  <a:pt x="527263" y="559171"/>
                </a:lnTo>
                <a:lnTo>
                  <a:pt x="529302" y="553956"/>
                </a:lnTo>
                <a:lnTo>
                  <a:pt x="531568" y="548968"/>
                </a:lnTo>
                <a:lnTo>
                  <a:pt x="534514" y="544207"/>
                </a:lnTo>
                <a:lnTo>
                  <a:pt x="537913" y="539672"/>
                </a:lnTo>
                <a:lnTo>
                  <a:pt x="541312" y="535818"/>
                </a:lnTo>
                <a:lnTo>
                  <a:pt x="545617" y="532417"/>
                </a:lnTo>
                <a:lnTo>
                  <a:pt x="549696" y="529016"/>
                </a:lnTo>
                <a:lnTo>
                  <a:pt x="554454" y="526069"/>
                </a:lnTo>
                <a:lnTo>
                  <a:pt x="559439" y="523802"/>
                </a:lnTo>
                <a:lnTo>
                  <a:pt x="564424" y="521761"/>
                </a:lnTo>
                <a:lnTo>
                  <a:pt x="569863" y="520401"/>
                </a:lnTo>
                <a:lnTo>
                  <a:pt x="575754" y="519494"/>
                </a:lnTo>
                <a:lnTo>
                  <a:pt x="581419" y="519267"/>
                </a:lnTo>
                <a:lnTo>
                  <a:pt x="587084" y="519494"/>
                </a:lnTo>
                <a:lnTo>
                  <a:pt x="592975" y="520401"/>
                </a:lnTo>
                <a:lnTo>
                  <a:pt x="598413" y="521761"/>
                </a:lnTo>
                <a:lnTo>
                  <a:pt x="603399" y="523802"/>
                </a:lnTo>
                <a:lnTo>
                  <a:pt x="608384" y="526069"/>
                </a:lnTo>
                <a:lnTo>
                  <a:pt x="613142" y="529016"/>
                </a:lnTo>
                <a:lnTo>
                  <a:pt x="617221" y="532417"/>
                </a:lnTo>
                <a:lnTo>
                  <a:pt x="621526" y="535818"/>
                </a:lnTo>
                <a:lnTo>
                  <a:pt x="624925" y="539672"/>
                </a:lnTo>
                <a:lnTo>
                  <a:pt x="628324" y="544207"/>
                </a:lnTo>
                <a:lnTo>
                  <a:pt x="631270" y="548968"/>
                </a:lnTo>
                <a:lnTo>
                  <a:pt x="633536" y="553956"/>
                </a:lnTo>
                <a:lnTo>
                  <a:pt x="635348" y="559171"/>
                </a:lnTo>
                <a:lnTo>
                  <a:pt x="636934" y="564385"/>
                </a:lnTo>
                <a:lnTo>
                  <a:pt x="637614" y="570280"/>
                </a:lnTo>
                <a:lnTo>
                  <a:pt x="637841" y="575948"/>
                </a:lnTo>
                <a:lnTo>
                  <a:pt x="637841" y="698378"/>
                </a:lnTo>
                <a:lnTo>
                  <a:pt x="665939" y="698378"/>
                </a:lnTo>
                <a:lnTo>
                  <a:pt x="665939" y="575948"/>
                </a:lnTo>
                <a:lnTo>
                  <a:pt x="666165" y="570280"/>
                </a:lnTo>
                <a:lnTo>
                  <a:pt x="666845" y="564385"/>
                </a:lnTo>
                <a:lnTo>
                  <a:pt x="668431" y="559171"/>
                </a:lnTo>
                <a:lnTo>
                  <a:pt x="670244" y="553956"/>
                </a:lnTo>
                <a:lnTo>
                  <a:pt x="672510" y="548968"/>
                </a:lnTo>
                <a:lnTo>
                  <a:pt x="675456" y="544207"/>
                </a:lnTo>
                <a:lnTo>
                  <a:pt x="678854" y="539672"/>
                </a:lnTo>
                <a:lnTo>
                  <a:pt x="682253" y="535818"/>
                </a:lnTo>
                <a:lnTo>
                  <a:pt x="686332" y="532417"/>
                </a:lnTo>
                <a:lnTo>
                  <a:pt x="690637" y="529016"/>
                </a:lnTo>
                <a:lnTo>
                  <a:pt x="695396" y="526069"/>
                </a:lnTo>
                <a:lnTo>
                  <a:pt x="700381" y="523802"/>
                </a:lnTo>
                <a:lnTo>
                  <a:pt x="705366" y="521761"/>
                </a:lnTo>
                <a:lnTo>
                  <a:pt x="711031" y="520401"/>
                </a:lnTo>
                <a:lnTo>
                  <a:pt x="716696" y="519494"/>
                </a:lnTo>
                <a:lnTo>
                  <a:pt x="722361" y="519267"/>
                </a:lnTo>
                <a:lnTo>
                  <a:pt x="728025" y="519494"/>
                </a:lnTo>
                <a:lnTo>
                  <a:pt x="733917" y="520401"/>
                </a:lnTo>
                <a:lnTo>
                  <a:pt x="739355" y="521761"/>
                </a:lnTo>
                <a:lnTo>
                  <a:pt x="744567" y="523802"/>
                </a:lnTo>
                <a:lnTo>
                  <a:pt x="749325" y="526069"/>
                </a:lnTo>
                <a:lnTo>
                  <a:pt x="754084" y="529016"/>
                </a:lnTo>
                <a:lnTo>
                  <a:pt x="758389" y="532417"/>
                </a:lnTo>
                <a:lnTo>
                  <a:pt x="762468" y="535818"/>
                </a:lnTo>
                <a:lnTo>
                  <a:pt x="766320" y="539672"/>
                </a:lnTo>
                <a:lnTo>
                  <a:pt x="769492" y="544207"/>
                </a:lnTo>
                <a:lnTo>
                  <a:pt x="772211" y="548968"/>
                </a:lnTo>
                <a:lnTo>
                  <a:pt x="774704" y="553956"/>
                </a:lnTo>
                <a:lnTo>
                  <a:pt x="776516" y="559171"/>
                </a:lnTo>
                <a:lnTo>
                  <a:pt x="777876" y="564385"/>
                </a:lnTo>
                <a:lnTo>
                  <a:pt x="778556" y="570280"/>
                </a:lnTo>
                <a:lnTo>
                  <a:pt x="779236" y="575948"/>
                </a:lnTo>
                <a:lnTo>
                  <a:pt x="779236" y="810606"/>
                </a:lnTo>
                <a:lnTo>
                  <a:pt x="779462" y="818768"/>
                </a:lnTo>
                <a:lnTo>
                  <a:pt x="779462" y="955709"/>
                </a:lnTo>
                <a:lnTo>
                  <a:pt x="779236" y="961830"/>
                </a:lnTo>
                <a:lnTo>
                  <a:pt x="779009" y="967952"/>
                </a:lnTo>
                <a:lnTo>
                  <a:pt x="778329" y="974073"/>
                </a:lnTo>
                <a:lnTo>
                  <a:pt x="777423" y="979741"/>
                </a:lnTo>
                <a:lnTo>
                  <a:pt x="776516" y="985863"/>
                </a:lnTo>
                <a:lnTo>
                  <a:pt x="775384" y="991531"/>
                </a:lnTo>
                <a:lnTo>
                  <a:pt x="774024" y="996972"/>
                </a:lnTo>
                <a:lnTo>
                  <a:pt x="772438" y="1002413"/>
                </a:lnTo>
                <a:lnTo>
                  <a:pt x="770625" y="1008082"/>
                </a:lnTo>
                <a:lnTo>
                  <a:pt x="768812" y="1013296"/>
                </a:lnTo>
                <a:lnTo>
                  <a:pt x="766546" y="1018284"/>
                </a:lnTo>
                <a:lnTo>
                  <a:pt x="764280" y="1023272"/>
                </a:lnTo>
                <a:lnTo>
                  <a:pt x="761788" y="1028033"/>
                </a:lnTo>
                <a:lnTo>
                  <a:pt x="759069" y="1032341"/>
                </a:lnTo>
                <a:lnTo>
                  <a:pt x="756350" y="1036875"/>
                </a:lnTo>
                <a:lnTo>
                  <a:pt x="753177" y="1040956"/>
                </a:lnTo>
                <a:lnTo>
                  <a:pt x="750232" y="1044811"/>
                </a:lnTo>
                <a:lnTo>
                  <a:pt x="747059" y="1048892"/>
                </a:lnTo>
                <a:lnTo>
                  <a:pt x="743887" y="1052292"/>
                </a:lnTo>
                <a:lnTo>
                  <a:pt x="740261" y="1055920"/>
                </a:lnTo>
                <a:lnTo>
                  <a:pt x="736636" y="1058867"/>
                </a:lnTo>
                <a:lnTo>
                  <a:pt x="732784" y="1061815"/>
                </a:lnTo>
                <a:lnTo>
                  <a:pt x="729158" y="1064536"/>
                </a:lnTo>
                <a:lnTo>
                  <a:pt x="725080" y="1066803"/>
                </a:lnTo>
                <a:lnTo>
                  <a:pt x="721228" y="1069070"/>
                </a:lnTo>
                <a:lnTo>
                  <a:pt x="717149" y="1071110"/>
                </a:lnTo>
                <a:lnTo>
                  <a:pt x="712844" y="1072471"/>
                </a:lnTo>
                <a:lnTo>
                  <a:pt x="708765" y="1074058"/>
                </a:lnTo>
                <a:lnTo>
                  <a:pt x="704233" y="1074965"/>
                </a:lnTo>
                <a:lnTo>
                  <a:pt x="699701" y="1075872"/>
                </a:lnTo>
                <a:lnTo>
                  <a:pt x="695169" y="1076325"/>
                </a:lnTo>
                <a:lnTo>
                  <a:pt x="690637" y="1076325"/>
                </a:lnTo>
                <a:lnTo>
                  <a:pt x="332392" y="1076325"/>
                </a:lnTo>
                <a:lnTo>
                  <a:pt x="327633" y="1076325"/>
                </a:lnTo>
                <a:lnTo>
                  <a:pt x="323102" y="1075872"/>
                </a:lnTo>
                <a:lnTo>
                  <a:pt x="318570" y="1074965"/>
                </a:lnTo>
                <a:lnTo>
                  <a:pt x="314491" y="1074058"/>
                </a:lnTo>
                <a:lnTo>
                  <a:pt x="309959" y="1072471"/>
                </a:lnTo>
                <a:lnTo>
                  <a:pt x="305880" y="1071110"/>
                </a:lnTo>
                <a:lnTo>
                  <a:pt x="301802" y="1069070"/>
                </a:lnTo>
                <a:lnTo>
                  <a:pt x="297723" y="1066803"/>
                </a:lnTo>
                <a:lnTo>
                  <a:pt x="293644" y="1064536"/>
                </a:lnTo>
                <a:lnTo>
                  <a:pt x="290019" y="1061815"/>
                </a:lnTo>
                <a:lnTo>
                  <a:pt x="286167" y="1058867"/>
                </a:lnTo>
                <a:lnTo>
                  <a:pt x="282541" y="1055920"/>
                </a:lnTo>
                <a:lnTo>
                  <a:pt x="279142" y="1052292"/>
                </a:lnTo>
                <a:lnTo>
                  <a:pt x="275743" y="1048892"/>
                </a:lnTo>
                <a:lnTo>
                  <a:pt x="272571" y="1044811"/>
                </a:lnTo>
                <a:lnTo>
                  <a:pt x="269625" y="1040956"/>
                </a:lnTo>
                <a:lnTo>
                  <a:pt x="266680" y="1036875"/>
                </a:lnTo>
                <a:lnTo>
                  <a:pt x="263961" y="1032341"/>
                </a:lnTo>
                <a:lnTo>
                  <a:pt x="261015" y="1028033"/>
                </a:lnTo>
                <a:lnTo>
                  <a:pt x="258522" y="1023272"/>
                </a:lnTo>
                <a:lnTo>
                  <a:pt x="256483" y="1018284"/>
                </a:lnTo>
                <a:lnTo>
                  <a:pt x="254217" y="1013296"/>
                </a:lnTo>
                <a:lnTo>
                  <a:pt x="252178" y="1008082"/>
                </a:lnTo>
                <a:lnTo>
                  <a:pt x="250365" y="1002413"/>
                </a:lnTo>
                <a:lnTo>
                  <a:pt x="249005" y="996972"/>
                </a:lnTo>
                <a:lnTo>
                  <a:pt x="247419" y="991531"/>
                </a:lnTo>
                <a:lnTo>
                  <a:pt x="246286" y="985863"/>
                </a:lnTo>
                <a:lnTo>
                  <a:pt x="245153" y="979741"/>
                </a:lnTo>
                <a:lnTo>
                  <a:pt x="244473" y="974073"/>
                </a:lnTo>
                <a:lnTo>
                  <a:pt x="244020" y="967952"/>
                </a:lnTo>
                <a:lnTo>
                  <a:pt x="243794" y="961830"/>
                </a:lnTo>
                <a:lnTo>
                  <a:pt x="243340" y="955709"/>
                </a:lnTo>
                <a:lnTo>
                  <a:pt x="243340" y="824890"/>
                </a:lnTo>
                <a:lnTo>
                  <a:pt x="243114" y="821942"/>
                </a:lnTo>
                <a:lnTo>
                  <a:pt x="242887" y="818541"/>
                </a:lnTo>
                <a:lnTo>
                  <a:pt x="242887" y="594658"/>
                </a:lnTo>
                <a:lnTo>
                  <a:pt x="239712" y="594176"/>
                </a:lnTo>
                <a:lnTo>
                  <a:pt x="232455" y="592361"/>
                </a:lnTo>
                <a:lnTo>
                  <a:pt x="225198" y="590773"/>
                </a:lnTo>
                <a:lnTo>
                  <a:pt x="217941" y="588731"/>
                </a:lnTo>
                <a:lnTo>
                  <a:pt x="210910" y="586690"/>
                </a:lnTo>
                <a:lnTo>
                  <a:pt x="203880" y="584421"/>
                </a:lnTo>
                <a:lnTo>
                  <a:pt x="197077" y="581925"/>
                </a:lnTo>
                <a:lnTo>
                  <a:pt x="190046" y="579430"/>
                </a:lnTo>
                <a:lnTo>
                  <a:pt x="183243" y="576480"/>
                </a:lnTo>
                <a:lnTo>
                  <a:pt x="176666" y="573758"/>
                </a:lnTo>
                <a:lnTo>
                  <a:pt x="170089" y="570582"/>
                </a:lnTo>
                <a:lnTo>
                  <a:pt x="163512" y="567179"/>
                </a:lnTo>
                <a:lnTo>
                  <a:pt x="157162" y="564002"/>
                </a:lnTo>
                <a:lnTo>
                  <a:pt x="150812" y="560599"/>
                </a:lnTo>
                <a:lnTo>
                  <a:pt x="144689" y="556743"/>
                </a:lnTo>
                <a:lnTo>
                  <a:pt x="138339" y="552886"/>
                </a:lnTo>
                <a:lnTo>
                  <a:pt x="132443" y="548802"/>
                </a:lnTo>
                <a:lnTo>
                  <a:pt x="126546" y="544718"/>
                </a:lnTo>
                <a:lnTo>
                  <a:pt x="120650" y="540635"/>
                </a:lnTo>
                <a:lnTo>
                  <a:pt x="114980" y="536097"/>
                </a:lnTo>
                <a:lnTo>
                  <a:pt x="109310" y="531560"/>
                </a:lnTo>
                <a:lnTo>
                  <a:pt x="103868" y="527022"/>
                </a:lnTo>
                <a:lnTo>
                  <a:pt x="98652" y="522031"/>
                </a:lnTo>
                <a:lnTo>
                  <a:pt x="92982" y="517267"/>
                </a:lnTo>
                <a:lnTo>
                  <a:pt x="87993" y="512049"/>
                </a:lnTo>
                <a:lnTo>
                  <a:pt x="83003" y="507058"/>
                </a:lnTo>
                <a:lnTo>
                  <a:pt x="78014" y="501840"/>
                </a:lnTo>
                <a:lnTo>
                  <a:pt x="73478" y="496395"/>
                </a:lnTo>
                <a:lnTo>
                  <a:pt x="68716" y="490950"/>
                </a:lnTo>
                <a:lnTo>
                  <a:pt x="64180" y="485505"/>
                </a:lnTo>
                <a:lnTo>
                  <a:pt x="59644" y="479833"/>
                </a:lnTo>
                <a:lnTo>
                  <a:pt x="55336" y="473708"/>
                </a:lnTo>
                <a:lnTo>
                  <a:pt x="51480" y="467809"/>
                </a:lnTo>
                <a:lnTo>
                  <a:pt x="47398" y="461683"/>
                </a:lnTo>
                <a:lnTo>
                  <a:pt x="43543" y="455785"/>
                </a:lnTo>
                <a:lnTo>
                  <a:pt x="39914" y="449659"/>
                </a:lnTo>
                <a:lnTo>
                  <a:pt x="36512" y="443080"/>
                </a:lnTo>
                <a:lnTo>
                  <a:pt x="32884" y="436501"/>
                </a:lnTo>
                <a:lnTo>
                  <a:pt x="29709" y="430148"/>
                </a:lnTo>
                <a:lnTo>
                  <a:pt x="26761" y="423569"/>
                </a:lnTo>
                <a:lnTo>
                  <a:pt x="23812" y="416990"/>
                </a:lnTo>
                <a:lnTo>
                  <a:pt x="21091" y="410184"/>
                </a:lnTo>
                <a:lnTo>
                  <a:pt x="18370" y="403151"/>
                </a:lnTo>
                <a:lnTo>
                  <a:pt x="15875" y="396344"/>
                </a:lnTo>
                <a:lnTo>
                  <a:pt x="13607" y="389311"/>
                </a:lnTo>
                <a:lnTo>
                  <a:pt x="11566" y="382278"/>
                </a:lnTo>
                <a:lnTo>
                  <a:pt x="9525" y="375019"/>
                </a:lnTo>
                <a:lnTo>
                  <a:pt x="7711" y="367759"/>
                </a:lnTo>
                <a:lnTo>
                  <a:pt x="6350" y="360499"/>
                </a:lnTo>
                <a:lnTo>
                  <a:pt x="4762" y="353239"/>
                </a:lnTo>
                <a:lnTo>
                  <a:pt x="3628" y="345752"/>
                </a:lnTo>
                <a:lnTo>
                  <a:pt x="2495" y="338265"/>
                </a:lnTo>
                <a:lnTo>
                  <a:pt x="1587" y="330779"/>
                </a:lnTo>
                <a:lnTo>
                  <a:pt x="1134" y="323065"/>
                </a:lnTo>
                <a:lnTo>
                  <a:pt x="680" y="315351"/>
                </a:lnTo>
                <a:lnTo>
                  <a:pt x="227" y="307865"/>
                </a:lnTo>
                <a:lnTo>
                  <a:pt x="0" y="300151"/>
                </a:lnTo>
                <a:lnTo>
                  <a:pt x="227" y="292437"/>
                </a:lnTo>
                <a:lnTo>
                  <a:pt x="680" y="284724"/>
                </a:lnTo>
                <a:lnTo>
                  <a:pt x="1134" y="277010"/>
                </a:lnTo>
                <a:lnTo>
                  <a:pt x="1587" y="269523"/>
                </a:lnTo>
                <a:lnTo>
                  <a:pt x="2495" y="261810"/>
                </a:lnTo>
                <a:lnTo>
                  <a:pt x="3628" y="254323"/>
                </a:lnTo>
                <a:lnTo>
                  <a:pt x="4762" y="247063"/>
                </a:lnTo>
                <a:lnTo>
                  <a:pt x="6350" y="239576"/>
                </a:lnTo>
                <a:lnTo>
                  <a:pt x="7711" y="232316"/>
                </a:lnTo>
                <a:lnTo>
                  <a:pt x="9525" y="225056"/>
                </a:lnTo>
                <a:lnTo>
                  <a:pt x="11566" y="217797"/>
                </a:lnTo>
                <a:lnTo>
                  <a:pt x="13607" y="210990"/>
                </a:lnTo>
                <a:lnTo>
                  <a:pt x="15875" y="203957"/>
                </a:lnTo>
                <a:lnTo>
                  <a:pt x="18370" y="196924"/>
                </a:lnTo>
                <a:lnTo>
                  <a:pt x="21091" y="189891"/>
                </a:lnTo>
                <a:lnTo>
                  <a:pt x="23812" y="183312"/>
                </a:lnTo>
                <a:lnTo>
                  <a:pt x="26761" y="176506"/>
                </a:lnTo>
                <a:lnTo>
                  <a:pt x="29709" y="169927"/>
                </a:lnTo>
                <a:lnTo>
                  <a:pt x="32884" y="163574"/>
                </a:lnTo>
                <a:lnTo>
                  <a:pt x="36512" y="156995"/>
                </a:lnTo>
                <a:lnTo>
                  <a:pt x="39914" y="150870"/>
                </a:lnTo>
                <a:lnTo>
                  <a:pt x="43543" y="144517"/>
                </a:lnTo>
                <a:lnTo>
                  <a:pt x="47398" y="138392"/>
                </a:lnTo>
                <a:lnTo>
                  <a:pt x="51480" y="132266"/>
                </a:lnTo>
                <a:lnTo>
                  <a:pt x="55336" y="126367"/>
                </a:lnTo>
                <a:lnTo>
                  <a:pt x="59644" y="120696"/>
                </a:lnTo>
                <a:lnTo>
                  <a:pt x="64180" y="115024"/>
                </a:lnTo>
                <a:lnTo>
                  <a:pt x="68716" y="109125"/>
                </a:lnTo>
                <a:lnTo>
                  <a:pt x="73478" y="103680"/>
                </a:lnTo>
                <a:lnTo>
                  <a:pt x="78014" y="98235"/>
                </a:lnTo>
                <a:lnTo>
                  <a:pt x="83003" y="93017"/>
                </a:lnTo>
                <a:lnTo>
                  <a:pt x="87993" y="88026"/>
                </a:lnTo>
                <a:lnTo>
                  <a:pt x="92982" y="82808"/>
                </a:lnTo>
                <a:lnTo>
                  <a:pt x="98652" y="78044"/>
                </a:lnTo>
                <a:lnTo>
                  <a:pt x="103868" y="73279"/>
                </a:lnTo>
                <a:lnTo>
                  <a:pt x="109310" y="68515"/>
                </a:lnTo>
                <a:lnTo>
                  <a:pt x="114980" y="63978"/>
                </a:lnTo>
                <a:lnTo>
                  <a:pt x="120650" y="59667"/>
                </a:lnTo>
                <a:lnTo>
                  <a:pt x="126546" y="55357"/>
                </a:lnTo>
                <a:lnTo>
                  <a:pt x="132443" y="51273"/>
                </a:lnTo>
                <a:lnTo>
                  <a:pt x="138339" y="47416"/>
                </a:lnTo>
                <a:lnTo>
                  <a:pt x="144689" y="43332"/>
                </a:lnTo>
                <a:lnTo>
                  <a:pt x="150812" y="39929"/>
                </a:lnTo>
                <a:lnTo>
                  <a:pt x="157162" y="36073"/>
                </a:lnTo>
                <a:lnTo>
                  <a:pt x="163512" y="32896"/>
                </a:lnTo>
                <a:lnTo>
                  <a:pt x="170089" y="29720"/>
                </a:lnTo>
                <a:lnTo>
                  <a:pt x="176666" y="26317"/>
                </a:lnTo>
                <a:lnTo>
                  <a:pt x="183243" y="23595"/>
                </a:lnTo>
                <a:lnTo>
                  <a:pt x="190046" y="20872"/>
                </a:lnTo>
                <a:lnTo>
                  <a:pt x="197077" y="18150"/>
                </a:lnTo>
                <a:lnTo>
                  <a:pt x="203880" y="15654"/>
                </a:lnTo>
                <a:lnTo>
                  <a:pt x="210910" y="13385"/>
                </a:lnTo>
                <a:lnTo>
                  <a:pt x="217941" y="11344"/>
                </a:lnTo>
                <a:lnTo>
                  <a:pt x="225198" y="9529"/>
                </a:lnTo>
                <a:lnTo>
                  <a:pt x="232455" y="7714"/>
                </a:lnTo>
                <a:lnTo>
                  <a:pt x="239712" y="6126"/>
                </a:lnTo>
                <a:lnTo>
                  <a:pt x="247197" y="4764"/>
                </a:lnTo>
                <a:lnTo>
                  <a:pt x="254454" y="3403"/>
                </a:lnTo>
                <a:lnTo>
                  <a:pt x="261711" y="2496"/>
                </a:lnTo>
                <a:lnTo>
                  <a:pt x="269648" y="1361"/>
                </a:lnTo>
                <a:lnTo>
                  <a:pt x="277132" y="907"/>
                </a:lnTo>
                <a:lnTo>
                  <a:pt x="284843" y="454"/>
                </a:lnTo>
                <a:lnTo>
                  <a:pt x="292554" y="227"/>
                </a:lnTo>
                <a:lnTo>
                  <a:pt x="30026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KSO_Shape"/>
          <p:cNvSpPr/>
          <p:nvPr/>
        </p:nvSpPr>
        <p:spPr>
          <a:xfrm rot="19281309">
            <a:off x="8944220" y="3892365"/>
            <a:ext cx="326081" cy="658592"/>
          </a:xfrm>
          <a:custGeom>
            <a:avLst/>
            <a:gdLst>
              <a:gd name="connsiteX0" fmla="*/ 1125299 w 2250598"/>
              <a:gd name="connsiteY0" fmla="*/ 5484084 h 6849334"/>
              <a:gd name="connsiteX1" fmla="*/ 687149 w 2250598"/>
              <a:gd name="connsiteY1" fmla="*/ 5922234 h 6849334"/>
              <a:gd name="connsiteX2" fmla="*/ 1125299 w 2250598"/>
              <a:gd name="connsiteY2" fmla="*/ 6360384 h 6849334"/>
              <a:gd name="connsiteX3" fmla="*/ 1563449 w 2250598"/>
              <a:gd name="connsiteY3" fmla="*/ 5922234 h 6849334"/>
              <a:gd name="connsiteX4" fmla="*/ 1125299 w 2250598"/>
              <a:gd name="connsiteY4" fmla="*/ 5484084 h 6849334"/>
              <a:gd name="connsiteX5" fmla="*/ 690080 w 2250598"/>
              <a:gd name="connsiteY5" fmla="*/ 0 h 6849334"/>
              <a:gd name="connsiteX6" fmla="*/ 690080 w 2250598"/>
              <a:gd name="connsiteY6" fmla="*/ 905095 h 6849334"/>
              <a:gd name="connsiteX7" fmla="*/ 1560516 w 2250598"/>
              <a:gd name="connsiteY7" fmla="*/ 905095 h 6849334"/>
              <a:gd name="connsiteX8" fmla="*/ 1560516 w 2250598"/>
              <a:gd name="connsiteY8" fmla="*/ 0 h 6849334"/>
              <a:gd name="connsiteX9" fmla="*/ 1563316 w 2250598"/>
              <a:gd name="connsiteY9" fmla="*/ 869 h 6849334"/>
              <a:gd name="connsiteX10" fmla="*/ 2250598 w 2250598"/>
              <a:gd name="connsiteY10" fmla="*/ 1037736 h 6849334"/>
              <a:gd name="connsiteX11" fmla="*/ 1563316 w 2250598"/>
              <a:gd name="connsiteY11" fmla="*/ 2074604 h 6849334"/>
              <a:gd name="connsiteX12" fmla="*/ 1466059 w 2250598"/>
              <a:gd name="connsiteY12" fmla="*/ 2104794 h 6849334"/>
              <a:gd name="connsiteX13" fmla="*/ 1466059 w 2250598"/>
              <a:gd name="connsiteY13" fmla="*/ 5061748 h 6849334"/>
              <a:gd name="connsiteX14" fmla="*/ 1486168 w 2250598"/>
              <a:gd name="connsiteY14" fmla="*/ 5067990 h 6849334"/>
              <a:gd name="connsiteX15" fmla="*/ 2052399 w 2250598"/>
              <a:gd name="connsiteY15" fmla="*/ 5922234 h 6849334"/>
              <a:gd name="connsiteX16" fmla="*/ 1125299 w 2250598"/>
              <a:gd name="connsiteY16" fmla="*/ 6849334 h 6849334"/>
              <a:gd name="connsiteX17" fmla="*/ 198199 w 2250598"/>
              <a:gd name="connsiteY17" fmla="*/ 5922234 h 6849334"/>
              <a:gd name="connsiteX18" fmla="*/ 764430 w 2250598"/>
              <a:gd name="connsiteY18" fmla="*/ 5067990 h 6849334"/>
              <a:gd name="connsiteX19" fmla="*/ 784539 w 2250598"/>
              <a:gd name="connsiteY19" fmla="*/ 5061748 h 6849334"/>
              <a:gd name="connsiteX20" fmla="*/ 784539 w 2250598"/>
              <a:gd name="connsiteY20" fmla="*/ 2104794 h 6849334"/>
              <a:gd name="connsiteX21" fmla="*/ 687282 w 2250598"/>
              <a:gd name="connsiteY21" fmla="*/ 2074604 h 6849334"/>
              <a:gd name="connsiteX22" fmla="*/ 0 w 2250598"/>
              <a:gd name="connsiteY22" fmla="*/ 1037736 h 6849334"/>
              <a:gd name="connsiteX23" fmla="*/ 687282 w 2250598"/>
              <a:gd name="connsiteY23" fmla="*/ 869 h 684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50598" h="6849334">
                <a:moveTo>
                  <a:pt x="1125299" y="5484084"/>
                </a:moveTo>
                <a:cubicBezTo>
                  <a:pt x="883315" y="5484084"/>
                  <a:pt x="687149" y="5680250"/>
                  <a:pt x="687149" y="5922234"/>
                </a:cubicBezTo>
                <a:cubicBezTo>
                  <a:pt x="687149" y="6164218"/>
                  <a:pt x="883315" y="6360384"/>
                  <a:pt x="1125299" y="6360384"/>
                </a:cubicBezTo>
                <a:cubicBezTo>
                  <a:pt x="1367283" y="6360384"/>
                  <a:pt x="1563449" y="6164218"/>
                  <a:pt x="1563449" y="5922234"/>
                </a:cubicBezTo>
                <a:cubicBezTo>
                  <a:pt x="1563449" y="5680250"/>
                  <a:pt x="1367283" y="5484084"/>
                  <a:pt x="1125299" y="5484084"/>
                </a:cubicBezTo>
                <a:close/>
                <a:moveTo>
                  <a:pt x="690080" y="0"/>
                </a:moveTo>
                <a:lnTo>
                  <a:pt x="690080" y="905095"/>
                </a:lnTo>
                <a:lnTo>
                  <a:pt x="1560516" y="905095"/>
                </a:lnTo>
                <a:lnTo>
                  <a:pt x="1560516" y="0"/>
                </a:lnTo>
                <a:lnTo>
                  <a:pt x="1563316" y="869"/>
                </a:lnTo>
                <a:cubicBezTo>
                  <a:pt x="1967203" y="171698"/>
                  <a:pt x="2250598" y="571622"/>
                  <a:pt x="2250598" y="1037736"/>
                </a:cubicBezTo>
                <a:cubicBezTo>
                  <a:pt x="2250598" y="1503850"/>
                  <a:pt x="1967203" y="1903774"/>
                  <a:pt x="1563316" y="2074604"/>
                </a:cubicBezTo>
                <a:lnTo>
                  <a:pt x="1466059" y="2104794"/>
                </a:lnTo>
                <a:lnTo>
                  <a:pt x="1466059" y="5061748"/>
                </a:lnTo>
                <a:lnTo>
                  <a:pt x="1486168" y="5067990"/>
                </a:lnTo>
                <a:cubicBezTo>
                  <a:pt x="1818918" y="5208732"/>
                  <a:pt x="2052399" y="5538217"/>
                  <a:pt x="2052399" y="5922234"/>
                </a:cubicBezTo>
                <a:cubicBezTo>
                  <a:pt x="2052399" y="6434257"/>
                  <a:pt x="1637322" y="6849334"/>
                  <a:pt x="1125299" y="6849334"/>
                </a:cubicBezTo>
                <a:cubicBezTo>
                  <a:pt x="613276" y="6849334"/>
                  <a:pt x="198199" y="6434257"/>
                  <a:pt x="198199" y="5922234"/>
                </a:cubicBezTo>
                <a:cubicBezTo>
                  <a:pt x="198199" y="5538217"/>
                  <a:pt x="431680" y="5208732"/>
                  <a:pt x="764430" y="5067990"/>
                </a:cubicBezTo>
                <a:lnTo>
                  <a:pt x="784539" y="5061748"/>
                </a:lnTo>
                <a:lnTo>
                  <a:pt x="784539" y="2104794"/>
                </a:lnTo>
                <a:lnTo>
                  <a:pt x="687282" y="2074604"/>
                </a:lnTo>
                <a:cubicBezTo>
                  <a:pt x="283395" y="1903774"/>
                  <a:pt x="0" y="1503850"/>
                  <a:pt x="0" y="1037736"/>
                </a:cubicBezTo>
                <a:cubicBezTo>
                  <a:pt x="0" y="571622"/>
                  <a:pt x="283396" y="171698"/>
                  <a:pt x="687282" y="869"/>
                </a:cubicBezTo>
                <a:close/>
              </a:path>
            </a:pathLst>
          </a:custGeom>
          <a:solidFill>
            <a:srgbClr val="00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821283" y="2983795"/>
            <a:ext cx="800634" cy="788599"/>
          </a:xfrm>
          <a:prstGeom prst="ellipse">
            <a:avLst/>
          </a:prstGeom>
          <a:solidFill>
            <a:srgbClr val="FF7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892494" y="3091883"/>
            <a:ext cx="729423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000" dirty="0"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zh-CN" altLang="en-US" sz="30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779766" y="3609620"/>
            <a:ext cx="800634" cy="788599"/>
          </a:xfrm>
          <a:prstGeom prst="ellipse">
            <a:avLst/>
          </a:prstGeom>
          <a:solidFill>
            <a:srgbClr val="FF7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850977" y="3717708"/>
            <a:ext cx="729423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000" dirty="0">
                <a:solidFill>
                  <a:schemeClr val="bg1"/>
                </a:solidFill>
                <a:latin typeface="Broadway" panose="04040905080B02020502" pitchFamily="82" charset="0"/>
              </a:rPr>
              <a:t>01</a:t>
            </a:r>
            <a:endParaRPr lang="zh-CN" altLang="en-US" sz="30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661775" y="2322318"/>
            <a:ext cx="800634" cy="788599"/>
          </a:xfrm>
          <a:prstGeom prst="ellipse">
            <a:avLst/>
          </a:prstGeom>
          <a:solidFill>
            <a:srgbClr val="FF7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732986" y="2430406"/>
            <a:ext cx="729423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000" dirty="0">
                <a:solidFill>
                  <a:schemeClr val="bg1"/>
                </a:solidFill>
                <a:latin typeface="Broadway" panose="04040905080B02020502" pitchFamily="82" charset="0"/>
              </a:rPr>
              <a:t>03</a:t>
            </a:r>
            <a:endParaRPr lang="zh-CN" altLang="en-US" sz="30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21" name="流程图: 可选过程 20"/>
          <p:cNvSpPr/>
          <p:nvPr/>
        </p:nvSpPr>
        <p:spPr>
          <a:xfrm>
            <a:off x="3120295" y="4288663"/>
            <a:ext cx="119575" cy="298374"/>
          </a:xfrm>
          <a:prstGeom prst="flowChartAlternateProcess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  <a:effectLst>
            <a:innerShdw blurRad="25400" dist="254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流程图: 可选过程 21"/>
          <p:cNvSpPr/>
          <p:nvPr/>
        </p:nvSpPr>
        <p:spPr>
          <a:xfrm>
            <a:off x="6161812" y="3665202"/>
            <a:ext cx="119575" cy="298374"/>
          </a:xfrm>
          <a:prstGeom prst="flowChartAlternateProcess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  <a:effectLst>
            <a:innerShdw blurRad="25400" dist="254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流程图: 可选过程 22"/>
          <p:cNvSpPr/>
          <p:nvPr/>
        </p:nvSpPr>
        <p:spPr>
          <a:xfrm>
            <a:off x="9015802" y="2987277"/>
            <a:ext cx="119575" cy="298374"/>
          </a:xfrm>
          <a:prstGeom prst="flowChartAlternateProcess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  <a:effectLst>
            <a:innerShdw blurRad="25400" dist="254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CC881D0-1A41-46B4-93D5-4835280AAE8E}"/>
              </a:ext>
            </a:extLst>
          </p:cNvPr>
          <p:cNvSpPr/>
          <p:nvPr/>
        </p:nvSpPr>
        <p:spPr>
          <a:xfrm>
            <a:off x="532997" y="2950796"/>
            <a:ext cx="449353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Pair work/Think-pair-share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CC881D0-1A41-46B4-93D5-4835280AAE8E}"/>
              </a:ext>
            </a:extLst>
          </p:cNvPr>
          <p:cNvSpPr/>
          <p:nvPr/>
        </p:nvSpPr>
        <p:spPr>
          <a:xfrm>
            <a:off x="5569551" y="2313415"/>
            <a:ext cx="2448044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Over to you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CC881D0-1A41-46B4-93D5-4835280AAE8E}"/>
              </a:ext>
            </a:extLst>
          </p:cNvPr>
          <p:cNvSpPr/>
          <p:nvPr/>
        </p:nvSpPr>
        <p:spPr>
          <a:xfrm>
            <a:off x="8791768" y="1754291"/>
            <a:ext cx="2491161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Project</a:t>
            </a:r>
            <a:endParaRPr lang="zh-CN" alt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6D50018-DDD1-422D-B68C-29494E792664}"/>
              </a:ext>
            </a:extLst>
          </p:cNvPr>
          <p:cNvSpPr/>
          <p:nvPr/>
        </p:nvSpPr>
        <p:spPr>
          <a:xfrm>
            <a:off x="1447057" y="423637"/>
            <a:ext cx="8590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合作学习</a:t>
            </a:r>
            <a:r>
              <a:rPr lang="zh-CN" altLang="en-US" sz="28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：技能</a:t>
            </a:r>
            <a:r>
              <a:rPr lang="en-US" altLang="zh-CN" sz="28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endParaRPr lang="zh-CN" altLang="en-US" sz="2800" dirty="0">
              <a:solidFill>
                <a:srgbClr val="0053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0" y="325647"/>
            <a:ext cx="720439" cy="7204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0" y="3439278"/>
            <a:ext cx="11058190" cy="622023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7DF5416-76C5-4E10-8E49-56C8119B9E97}"/>
              </a:ext>
            </a:extLst>
          </p:cNvPr>
          <p:cNvSpPr txBox="1"/>
          <p:nvPr/>
        </p:nvSpPr>
        <p:spPr>
          <a:xfrm>
            <a:off x="1177046" y="1303495"/>
            <a:ext cx="1420237" cy="461665"/>
          </a:xfrm>
          <a:prstGeom prst="rect">
            <a:avLst/>
          </a:prstGeom>
          <a:solidFill>
            <a:srgbClr val="F8AA32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专门板块</a:t>
            </a: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6EBADB3B-7938-4413-B82D-38D37DD04D4A}"/>
              </a:ext>
            </a:extLst>
          </p:cNvPr>
          <p:cNvSpPr txBox="1"/>
          <p:nvPr/>
        </p:nvSpPr>
        <p:spPr>
          <a:xfrm>
            <a:off x="2872091" y="1303495"/>
            <a:ext cx="609437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交际技能  </a:t>
            </a:r>
            <a:r>
              <a:rPr lang="en-US" altLang="zh-CN" sz="18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Section </a:t>
            </a:r>
            <a:r>
              <a:rPr lang="en-US" altLang="zh-CN" sz="18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1—Episode 1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829629D-AFBC-49F8-BF3E-D7B142C69CFA}"/>
              </a:ext>
            </a:extLst>
          </p:cNvPr>
          <p:cNvSpPr txBox="1"/>
          <p:nvPr/>
        </p:nvSpPr>
        <p:spPr>
          <a:xfrm>
            <a:off x="1177046" y="2856519"/>
            <a:ext cx="1420237" cy="461665"/>
          </a:xfrm>
          <a:prstGeom prst="rect">
            <a:avLst/>
          </a:prstGeom>
          <a:solidFill>
            <a:srgbClr val="F8AA32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对应练习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8988B6E-7EF8-4625-BFEF-2A1A77963186}"/>
              </a:ext>
            </a:extLst>
          </p:cNvPr>
          <p:cNvGrpSpPr/>
          <p:nvPr/>
        </p:nvGrpSpPr>
        <p:grpSpPr>
          <a:xfrm>
            <a:off x="6755457" y="1067454"/>
            <a:ext cx="3551668" cy="4947787"/>
            <a:chOff x="6755457" y="1461604"/>
            <a:chExt cx="3551668" cy="494778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C2B4FE2-79F0-4785-A434-0FA7AFD97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457" y="1461604"/>
              <a:ext cx="3551668" cy="4947787"/>
            </a:xfrm>
            <a:prstGeom prst="rect">
              <a:avLst/>
            </a:prstGeom>
          </p:spPr>
        </p:pic>
        <p:sp>
          <p:nvSpPr>
            <p:cNvPr id="14" name="矩形: 圆角 2">
              <a:extLst>
                <a:ext uri="{FF2B5EF4-FFF2-40B4-BE49-F238E27FC236}">
                  <a16:creationId xmlns:a16="http://schemas.microsoft.com/office/drawing/2014/main" id="{0960934E-6E1D-47DE-A50B-2445A58E8D58}"/>
                </a:ext>
              </a:extLst>
            </p:cNvPr>
            <p:cNvSpPr/>
            <p:nvPr/>
          </p:nvSpPr>
          <p:spPr>
            <a:xfrm>
              <a:off x="6853084" y="1877961"/>
              <a:ext cx="3018503" cy="317990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F757735-DA95-46E6-873F-90A3CF3113D8}"/>
              </a:ext>
            </a:extLst>
          </p:cNvPr>
          <p:cNvGrpSpPr/>
          <p:nvPr/>
        </p:nvGrpSpPr>
        <p:grpSpPr>
          <a:xfrm>
            <a:off x="2872091" y="2856519"/>
            <a:ext cx="4629541" cy="3322562"/>
            <a:chOff x="2872091" y="3250669"/>
            <a:chExt cx="4629541" cy="332256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B3CC16D-106C-4DD9-B62C-C86F05DA4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091" y="3250669"/>
              <a:ext cx="4629541" cy="3322562"/>
            </a:xfrm>
            <a:prstGeom prst="rect">
              <a:avLst/>
            </a:prstGeom>
            <a:ln w="38100" cap="sq">
              <a:solidFill>
                <a:srgbClr val="AAC66D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矩形: 圆角 3">
              <a:extLst>
                <a:ext uri="{FF2B5EF4-FFF2-40B4-BE49-F238E27FC236}">
                  <a16:creationId xmlns:a16="http://schemas.microsoft.com/office/drawing/2014/main" id="{3D906E2F-96C1-4704-861A-A20BADA80AC5}"/>
                </a:ext>
              </a:extLst>
            </p:cNvPr>
            <p:cNvSpPr/>
            <p:nvPr/>
          </p:nvSpPr>
          <p:spPr>
            <a:xfrm>
              <a:off x="5512788" y="3902622"/>
              <a:ext cx="1820633" cy="317990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3">
            <a:extLst>
              <a:ext uri="{FF2B5EF4-FFF2-40B4-BE49-F238E27FC236}">
                <a16:creationId xmlns:a16="http://schemas.microsoft.com/office/drawing/2014/main" id="{40A13863-9416-4CBA-ACEC-9B596EF41D84}"/>
              </a:ext>
            </a:extLst>
          </p:cNvPr>
          <p:cNvSpPr txBox="1"/>
          <p:nvPr/>
        </p:nvSpPr>
        <p:spPr>
          <a:xfrm>
            <a:off x="1169753" y="1134770"/>
            <a:ext cx="1755349" cy="830997"/>
          </a:xfrm>
          <a:prstGeom prst="rect">
            <a:avLst/>
          </a:prstGeom>
          <a:solidFill>
            <a:srgbClr val="F8AA3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Pair work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贯穿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始终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D00EC2A-E98F-42E5-93D4-118C0487B018}"/>
              </a:ext>
            </a:extLst>
          </p:cNvPr>
          <p:cNvGrpSpPr/>
          <p:nvPr/>
        </p:nvGrpSpPr>
        <p:grpSpPr>
          <a:xfrm>
            <a:off x="2848049" y="1303495"/>
            <a:ext cx="3802735" cy="2675151"/>
            <a:chOff x="7633166" y="603017"/>
            <a:chExt cx="3802735" cy="2675151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F3557E9-78F5-4A92-8EDA-2649CDFEF0C1}"/>
                </a:ext>
              </a:extLst>
            </p:cNvPr>
            <p:cNvGrpSpPr/>
            <p:nvPr/>
          </p:nvGrpSpPr>
          <p:grpSpPr>
            <a:xfrm>
              <a:off x="7633166" y="603017"/>
              <a:ext cx="3802735" cy="2675151"/>
              <a:chOff x="4300877" y="1501743"/>
              <a:chExt cx="3802735" cy="267515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1E82BE39-6660-487B-9E59-2C887BEA2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0877" y="1748517"/>
                <a:ext cx="3802735" cy="2428377"/>
              </a:xfrm>
              <a:prstGeom prst="rect">
                <a:avLst/>
              </a:prstGeom>
              <a:ln w="38100" cap="sq">
                <a:solidFill>
                  <a:srgbClr val="AAC66D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9" name="文本框 6">
                <a:extLst>
                  <a:ext uri="{FF2B5EF4-FFF2-40B4-BE49-F238E27FC236}">
                    <a16:creationId xmlns:a16="http://schemas.microsoft.com/office/drawing/2014/main" id="{4C1537E4-8872-4125-8EF8-F03A8F2857A3}"/>
                  </a:ext>
                </a:extLst>
              </p:cNvPr>
              <p:cNvSpPr txBox="1"/>
              <p:nvPr/>
            </p:nvSpPr>
            <p:spPr>
              <a:xfrm>
                <a:off x="4456197" y="1501743"/>
                <a:ext cx="3514001" cy="338554"/>
              </a:xfrm>
              <a:prstGeom prst="rect">
                <a:avLst/>
              </a:prstGeom>
              <a:solidFill>
                <a:srgbClr val="A9C37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lt"/>
                  </a:rPr>
                  <a:t>Warming up</a:t>
                </a:r>
                <a:endParaRPr lang="zh-CN" alt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967F509-9614-4C96-A2CC-671F948F576D}"/>
                </a:ext>
              </a:extLst>
            </p:cNvPr>
            <p:cNvCxnSpPr/>
            <p:nvPr/>
          </p:nvCxnSpPr>
          <p:spPr>
            <a:xfrm>
              <a:off x="7924800" y="1143920"/>
              <a:ext cx="108154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00137EB-1806-47A9-95B6-F625F1AC8573}"/>
              </a:ext>
            </a:extLst>
          </p:cNvPr>
          <p:cNvGrpSpPr/>
          <p:nvPr/>
        </p:nvGrpSpPr>
        <p:grpSpPr>
          <a:xfrm>
            <a:off x="5707128" y="1036906"/>
            <a:ext cx="5648325" cy="1794832"/>
            <a:chOff x="3271837" y="2419980"/>
            <a:chExt cx="5648325" cy="1794832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34C192EF-E8DE-45EB-A510-95D73EC8E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837" y="2643187"/>
              <a:ext cx="5648325" cy="1571625"/>
            </a:xfrm>
            <a:prstGeom prst="rect">
              <a:avLst/>
            </a:prstGeom>
            <a:ln w="38100" cap="sq">
              <a:solidFill>
                <a:srgbClr val="A9C37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" name="文本框 14">
              <a:extLst>
                <a:ext uri="{FF2B5EF4-FFF2-40B4-BE49-F238E27FC236}">
                  <a16:creationId xmlns:a16="http://schemas.microsoft.com/office/drawing/2014/main" id="{3CB24AFB-7F12-4F14-942B-8F1B8E143C79}"/>
                </a:ext>
              </a:extLst>
            </p:cNvPr>
            <p:cNvSpPr txBox="1"/>
            <p:nvPr/>
          </p:nvSpPr>
          <p:spPr>
            <a:xfrm>
              <a:off x="4274485" y="2419980"/>
              <a:ext cx="3514001" cy="338554"/>
            </a:xfrm>
            <a:prstGeom prst="rect">
              <a:avLst/>
            </a:prstGeom>
            <a:solidFill>
              <a:srgbClr val="A9C3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n-lt"/>
                </a:rPr>
                <a:t>Section 1—Episode 1</a:t>
              </a:r>
              <a:endParaRPr lang="zh-CN" alt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3C3D7FBF-FE0A-470B-9D2B-FA8FD9C1422B}"/>
                </a:ext>
              </a:extLst>
            </p:cNvPr>
            <p:cNvCxnSpPr>
              <a:cxnSpLocks/>
            </p:cNvCxnSpPr>
            <p:nvPr/>
          </p:nvCxnSpPr>
          <p:spPr>
            <a:xfrm>
              <a:off x="3733711" y="3016965"/>
              <a:ext cx="148721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1F60FD1-CE6D-4CA9-9AC1-4BF66869E1A5}"/>
              </a:ext>
            </a:extLst>
          </p:cNvPr>
          <p:cNvGrpSpPr/>
          <p:nvPr/>
        </p:nvGrpSpPr>
        <p:grpSpPr>
          <a:xfrm>
            <a:off x="2354601" y="2683821"/>
            <a:ext cx="5438775" cy="1434771"/>
            <a:chOff x="4739254" y="3579833"/>
            <a:chExt cx="5438775" cy="1434771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E35995D-9EAF-4EAC-B771-AE8C3E1A7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254" y="3814454"/>
              <a:ext cx="5438775" cy="1200150"/>
            </a:xfrm>
            <a:prstGeom prst="rect">
              <a:avLst/>
            </a:prstGeom>
            <a:ln w="38100" cap="sq">
              <a:solidFill>
                <a:srgbClr val="A9C37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6" name="文本框 24">
              <a:extLst>
                <a:ext uri="{FF2B5EF4-FFF2-40B4-BE49-F238E27FC236}">
                  <a16:creationId xmlns:a16="http://schemas.microsoft.com/office/drawing/2014/main" id="{7E7B75E1-31BF-4884-89C6-933D58D822C7}"/>
                </a:ext>
              </a:extLst>
            </p:cNvPr>
            <p:cNvSpPr txBox="1"/>
            <p:nvPr/>
          </p:nvSpPr>
          <p:spPr>
            <a:xfrm>
              <a:off x="5701642" y="3579833"/>
              <a:ext cx="3514001" cy="338554"/>
            </a:xfrm>
            <a:prstGeom prst="rect">
              <a:avLst/>
            </a:prstGeom>
            <a:solidFill>
              <a:srgbClr val="A9C3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n-lt"/>
                </a:rPr>
                <a:t>Section 1—Episode 1—Over to You</a:t>
              </a:r>
              <a:endParaRPr lang="zh-CN" alt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C83ACD82-3EE6-4003-BAFB-09B1F8909D0F}"/>
                </a:ext>
              </a:extLst>
            </p:cNvPr>
            <p:cNvCxnSpPr>
              <a:cxnSpLocks/>
            </p:cNvCxnSpPr>
            <p:nvPr/>
          </p:nvCxnSpPr>
          <p:spPr>
            <a:xfrm>
              <a:off x="8696902" y="4604874"/>
              <a:ext cx="94854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4849205A-0287-4352-9321-6207DEC2ED67}"/>
                </a:ext>
              </a:extLst>
            </p:cNvPr>
            <p:cNvCxnSpPr>
              <a:cxnSpLocks/>
            </p:cNvCxnSpPr>
            <p:nvPr/>
          </p:nvCxnSpPr>
          <p:spPr>
            <a:xfrm>
              <a:off x="5124976" y="4949004"/>
              <a:ext cx="288831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9FFC7B5-A1AE-410F-8A75-E3A0AF19C9EF}"/>
              </a:ext>
            </a:extLst>
          </p:cNvPr>
          <p:cNvGrpSpPr/>
          <p:nvPr/>
        </p:nvGrpSpPr>
        <p:grpSpPr>
          <a:xfrm>
            <a:off x="6034245" y="2709501"/>
            <a:ext cx="5229225" cy="3132444"/>
            <a:chOff x="5745618" y="3385116"/>
            <a:chExt cx="5229225" cy="3132444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2D405B3C-68C6-46BF-B1F8-400317680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618" y="3564810"/>
              <a:ext cx="5229225" cy="2952750"/>
            </a:xfrm>
            <a:prstGeom prst="rect">
              <a:avLst/>
            </a:prstGeom>
            <a:ln w="38100" cap="sq">
              <a:solidFill>
                <a:srgbClr val="A9C37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1" name="文本框 33">
              <a:extLst>
                <a:ext uri="{FF2B5EF4-FFF2-40B4-BE49-F238E27FC236}">
                  <a16:creationId xmlns:a16="http://schemas.microsoft.com/office/drawing/2014/main" id="{204C61F1-B5F3-4B7B-90E5-DA02FE3B83B8}"/>
                </a:ext>
              </a:extLst>
            </p:cNvPr>
            <p:cNvSpPr txBox="1"/>
            <p:nvPr/>
          </p:nvSpPr>
          <p:spPr>
            <a:xfrm>
              <a:off x="6569133" y="3385116"/>
              <a:ext cx="3514001" cy="338554"/>
            </a:xfrm>
            <a:prstGeom prst="rect">
              <a:avLst/>
            </a:prstGeom>
            <a:solidFill>
              <a:srgbClr val="A9C3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n-lt"/>
                </a:rPr>
                <a:t>Section 2—Text A</a:t>
              </a:r>
              <a:endParaRPr lang="zh-CN" alt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89D6C2D8-49B9-483F-AACC-B680DC8024FE}"/>
                </a:ext>
              </a:extLst>
            </p:cNvPr>
            <p:cNvCxnSpPr>
              <a:cxnSpLocks/>
            </p:cNvCxnSpPr>
            <p:nvPr/>
          </p:nvCxnSpPr>
          <p:spPr>
            <a:xfrm>
              <a:off x="6437582" y="6237029"/>
              <a:ext cx="148721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99" y="1074387"/>
            <a:ext cx="4985544" cy="519556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147" y="921566"/>
            <a:ext cx="4840383" cy="53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6D50018-DDD1-422D-B68C-29494E792664}"/>
              </a:ext>
            </a:extLst>
          </p:cNvPr>
          <p:cNvSpPr/>
          <p:nvPr/>
        </p:nvSpPr>
        <p:spPr>
          <a:xfrm>
            <a:off x="1447057" y="423637"/>
            <a:ext cx="8590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合作学习：</a:t>
            </a:r>
            <a:r>
              <a:rPr lang="en-US" altLang="zh-CN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OTY/Project </a:t>
            </a:r>
            <a:r>
              <a:rPr lang="en-US" altLang="zh-CN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 work </a:t>
            </a:r>
            <a:endParaRPr lang="zh-CN" altLang="en-US" sz="2800" dirty="0">
              <a:solidFill>
                <a:srgbClr val="0053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0" y="325647"/>
            <a:ext cx="720439" cy="7204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0" y="3297384"/>
            <a:ext cx="11058190" cy="6220232"/>
          </a:xfrm>
          <a:prstGeom prst="rect">
            <a:avLst/>
          </a:prstGeom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id="{40A13863-9416-4CBA-ACEC-9B596EF41D84}"/>
              </a:ext>
            </a:extLst>
          </p:cNvPr>
          <p:cNvSpPr txBox="1"/>
          <p:nvPr/>
        </p:nvSpPr>
        <p:spPr>
          <a:xfrm>
            <a:off x="1498060" y="1126264"/>
            <a:ext cx="1536950" cy="830997"/>
          </a:xfrm>
          <a:prstGeom prst="rect">
            <a:avLst/>
          </a:prstGeom>
          <a:solidFill>
            <a:srgbClr val="F8AA32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小组协作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OTY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53C862C-962C-41BC-B5DF-140E24C1A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17" y="1126264"/>
            <a:ext cx="7850541" cy="19358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2D8F6D-D9E8-4E78-A7D0-119BE8104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17" y="3374859"/>
            <a:ext cx="5194132" cy="2443782"/>
          </a:xfrm>
          <a:prstGeom prst="rect">
            <a:avLst/>
          </a:prstGeom>
          <a:ln w="38100" cap="sq">
            <a:solidFill>
              <a:srgbClr val="F8AA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文本框 3">
            <a:extLst>
              <a:ext uri="{FF2B5EF4-FFF2-40B4-BE49-F238E27FC236}">
                <a16:creationId xmlns:a16="http://schemas.microsoft.com/office/drawing/2014/main" id="{40A13863-9416-4CBA-ACEC-9B596EF41D84}"/>
              </a:ext>
            </a:extLst>
          </p:cNvPr>
          <p:cNvSpPr txBox="1"/>
          <p:nvPr/>
        </p:nvSpPr>
        <p:spPr>
          <a:xfrm>
            <a:off x="1369770" y="3144026"/>
            <a:ext cx="1438835" cy="461665"/>
          </a:xfrm>
          <a:prstGeom prst="rect">
            <a:avLst/>
          </a:prstGeom>
          <a:solidFill>
            <a:srgbClr val="F8AA32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分工明确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FC4A9DA-CEA0-41F2-9990-5CFC2EF4C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28" y="1151576"/>
            <a:ext cx="8205627" cy="15712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56ADDA-D23A-40C0-A55B-21CE5CF11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96" y="2748178"/>
            <a:ext cx="4446839" cy="34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49" y="0"/>
            <a:ext cx="12180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936434" y="5339220"/>
            <a:ext cx="6276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44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体验式</a:t>
            </a:r>
            <a:r>
              <a:rPr lang="zh-CN" altLang="en-US" sz="44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44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</a:p>
        </p:txBody>
      </p:sp>
    </p:spTree>
    <p:extLst>
      <p:ext uri="{BB962C8B-B14F-4D97-AF65-F5344CB8AC3E}">
        <p14:creationId xmlns:p14="http://schemas.microsoft.com/office/powerpoint/2010/main" val="32704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BA30966E-3ACE-4A1A-8C87-888D88D3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37" y="321556"/>
            <a:ext cx="8939720" cy="5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Clr>
                <a:srgbClr val="990000"/>
              </a:buClr>
              <a:buNone/>
            </a:pP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体验式学习特点总结</a:t>
            </a:r>
            <a:endParaRPr kumimoji="1" lang="en-US" altLang="zh-CN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7" y="310284"/>
            <a:ext cx="720439" cy="7204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2" y="3602681"/>
            <a:ext cx="10808176" cy="589006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215610" y="1390252"/>
            <a:ext cx="2078005" cy="36009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真实性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连续性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递进性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关联性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目的性                               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40C941-17F9-4D9E-86D5-72D088D1C5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0" y="1030723"/>
            <a:ext cx="8860632" cy="5369288"/>
          </a:xfrm>
          <a:prstGeom prst="rect">
            <a:avLst/>
          </a:prstGeom>
        </p:spPr>
      </p:pic>
      <p:sp>
        <p:nvSpPr>
          <p:cNvPr id="8" name="箭头: 左弧形 6">
            <a:extLst>
              <a:ext uri="{FF2B5EF4-FFF2-40B4-BE49-F238E27FC236}">
                <a16:creationId xmlns:a16="http://schemas.microsoft.com/office/drawing/2014/main" id="{D94038F0-8CF0-41BF-A300-001F277680D8}"/>
              </a:ext>
            </a:extLst>
          </p:cNvPr>
          <p:cNvSpPr/>
          <p:nvPr/>
        </p:nvSpPr>
        <p:spPr>
          <a:xfrm rot="4523226">
            <a:off x="6988616" y="343596"/>
            <a:ext cx="814987" cy="6182396"/>
          </a:xfrm>
          <a:prstGeom prst="curv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: 圆角 10">
            <a:extLst>
              <a:ext uri="{FF2B5EF4-FFF2-40B4-BE49-F238E27FC236}">
                <a16:creationId xmlns:a16="http://schemas.microsoft.com/office/drawing/2014/main" id="{39490FFB-ACD6-4841-97F8-E3785F762A7D}"/>
              </a:ext>
            </a:extLst>
          </p:cNvPr>
          <p:cNvSpPr/>
          <p:nvPr/>
        </p:nvSpPr>
        <p:spPr>
          <a:xfrm>
            <a:off x="6484493" y="2918396"/>
            <a:ext cx="1663430" cy="554476"/>
          </a:xfrm>
          <a:prstGeom prst="roundRect">
            <a:avLst>
              <a:gd name="adj" fmla="val 26274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化难为易</a:t>
            </a:r>
          </a:p>
        </p:txBody>
      </p:sp>
      <p:sp>
        <p:nvSpPr>
          <p:cNvPr id="11" name="矩形: 圆角 11">
            <a:extLst>
              <a:ext uri="{FF2B5EF4-FFF2-40B4-BE49-F238E27FC236}">
                <a16:creationId xmlns:a16="http://schemas.microsoft.com/office/drawing/2014/main" id="{BB83F457-E372-4047-8BE0-9EA046A571FF}"/>
              </a:ext>
            </a:extLst>
          </p:cNvPr>
          <p:cNvSpPr/>
          <p:nvPr/>
        </p:nvSpPr>
        <p:spPr>
          <a:xfrm>
            <a:off x="7151791" y="4729710"/>
            <a:ext cx="1663430" cy="5544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层层递近</a:t>
            </a:r>
          </a:p>
        </p:txBody>
      </p:sp>
      <p:sp>
        <p:nvSpPr>
          <p:cNvPr id="2" name="箭头: 右弧形 1">
            <a:extLst>
              <a:ext uri="{FF2B5EF4-FFF2-40B4-BE49-F238E27FC236}">
                <a16:creationId xmlns:a16="http://schemas.microsoft.com/office/drawing/2014/main" id="{99C0682F-382D-4873-B6CF-7A588FDF3106}"/>
              </a:ext>
            </a:extLst>
          </p:cNvPr>
          <p:cNvSpPr/>
          <p:nvPr/>
        </p:nvSpPr>
        <p:spPr>
          <a:xfrm rot="17448707">
            <a:off x="6395416" y="3073466"/>
            <a:ext cx="463270" cy="3743582"/>
          </a:xfrm>
          <a:prstGeom prst="curvedLeftArrow">
            <a:avLst>
              <a:gd name="adj1" fmla="val 25000"/>
              <a:gd name="adj2" fmla="val 50000"/>
              <a:gd name="adj3" fmla="val 3343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箭头: 右弧形 2">
            <a:extLst>
              <a:ext uri="{FF2B5EF4-FFF2-40B4-BE49-F238E27FC236}">
                <a16:creationId xmlns:a16="http://schemas.microsoft.com/office/drawing/2014/main" id="{7BA0CA5C-CF04-4BF9-9BF4-150F51C81F46}"/>
              </a:ext>
            </a:extLst>
          </p:cNvPr>
          <p:cNvSpPr/>
          <p:nvPr/>
        </p:nvSpPr>
        <p:spPr>
          <a:xfrm rot="8344888">
            <a:off x="4954708" y="727775"/>
            <a:ext cx="665098" cy="6416581"/>
          </a:xfrm>
          <a:prstGeom prst="curvedLeftArrow">
            <a:avLst>
              <a:gd name="adj1" fmla="val 25000"/>
              <a:gd name="adj2" fmla="val 48699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: 圆角 10">
            <a:extLst>
              <a:ext uri="{FF2B5EF4-FFF2-40B4-BE49-F238E27FC236}">
                <a16:creationId xmlns:a16="http://schemas.microsoft.com/office/drawing/2014/main" id="{64F8D93C-90F7-43EC-8535-8480BF7DAC55}"/>
              </a:ext>
            </a:extLst>
          </p:cNvPr>
          <p:cNvSpPr/>
          <p:nvPr/>
        </p:nvSpPr>
        <p:spPr>
          <a:xfrm>
            <a:off x="3233854" y="2758068"/>
            <a:ext cx="1559436" cy="471702"/>
          </a:xfrm>
          <a:prstGeom prst="roundRect">
            <a:avLst>
              <a:gd name="adj" fmla="val 26274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目标导向</a:t>
            </a:r>
          </a:p>
        </p:txBody>
      </p:sp>
    </p:spTree>
    <p:extLst>
      <p:ext uri="{BB962C8B-B14F-4D97-AF65-F5344CB8AC3E}">
        <p14:creationId xmlns:p14="http://schemas.microsoft.com/office/powerpoint/2010/main" val="30095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683" y="-76409"/>
            <a:ext cx="1218929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2" y="630385"/>
            <a:ext cx="1034476" cy="10344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510" y="1627918"/>
            <a:ext cx="162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400" b="1" dirty="0">
              <a:solidFill>
                <a:srgbClr val="0053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23" y="948935"/>
            <a:ext cx="6200339" cy="63015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19" y="1902694"/>
            <a:ext cx="356123" cy="35612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743740" y="1562922"/>
            <a:ext cx="3125506" cy="1291837"/>
            <a:chOff x="3743740" y="1562922"/>
            <a:chExt cx="3125506" cy="1291837"/>
          </a:xfrm>
        </p:grpSpPr>
        <p:grpSp>
          <p:nvGrpSpPr>
            <p:cNvPr id="15" name="组合 14"/>
            <p:cNvGrpSpPr/>
            <p:nvPr/>
          </p:nvGrpSpPr>
          <p:grpSpPr>
            <a:xfrm>
              <a:off x="3743740" y="1562922"/>
              <a:ext cx="3125506" cy="1291837"/>
              <a:chOff x="3743740" y="1562922"/>
              <a:chExt cx="3125506" cy="1291837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8327" y="1562922"/>
                <a:ext cx="1061005" cy="1061005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3743740" y="2393094"/>
                <a:ext cx="31255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533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体验式学习理论基础</a:t>
                </a:r>
                <a:endParaRPr lang="zh-CN" altLang="en-US" sz="2400" dirty="0">
                  <a:solidFill>
                    <a:srgbClr val="0053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5225320" y="1849922"/>
              <a:ext cx="572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</a:rPr>
                <a:t>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00456" y="2376239"/>
            <a:ext cx="2338712" cy="1061005"/>
            <a:chOff x="4858327" y="1562922"/>
            <a:chExt cx="2338712" cy="1061005"/>
          </a:xfrm>
        </p:grpSpPr>
        <p:grpSp>
          <p:nvGrpSpPr>
            <p:cNvPr id="22" name="组合 21"/>
            <p:cNvGrpSpPr/>
            <p:nvPr/>
          </p:nvGrpSpPr>
          <p:grpSpPr>
            <a:xfrm>
              <a:off x="4858327" y="1562922"/>
              <a:ext cx="2338712" cy="1061005"/>
              <a:chOff x="4858327" y="1562922"/>
              <a:chExt cx="2338712" cy="1061005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8327" y="1562922"/>
                <a:ext cx="1061005" cy="1061005"/>
              </a:xfrm>
              <a:prstGeom prst="rect">
                <a:avLst/>
              </a:prstGeom>
            </p:spPr>
          </p:pic>
          <p:sp>
            <p:nvSpPr>
              <p:cNvPr id="25" name="文本框 24"/>
              <p:cNvSpPr txBox="1"/>
              <p:nvPr/>
            </p:nvSpPr>
            <p:spPr>
              <a:xfrm>
                <a:off x="5650813" y="1862591"/>
                <a:ext cx="1546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400" dirty="0">
                  <a:solidFill>
                    <a:srgbClr val="0053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225320" y="1849922"/>
              <a:ext cx="572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31886" y="3168295"/>
            <a:ext cx="1546226" cy="1291837"/>
            <a:chOff x="4660615" y="1562922"/>
            <a:chExt cx="1546226" cy="1291837"/>
          </a:xfrm>
        </p:grpSpPr>
        <p:grpSp>
          <p:nvGrpSpPr>
            <p:cNvPr id="27" name="组合 26"/>
            <p:cNvGrpSpPr/>
            <p:nvPr/>
          </p:nvGrpSpPr>
          <p:grpSpPr>
            <a:xfrm>
              <a:off x="4660615" y="1562922"/>
              <a:ext cx="1546226" cy="1291837"/>
              <a:chOff x="4660615" y="1562922"/>
              <a:chExt cx="1546226" cy="1291837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8327" y="1562922"/>
                <a:ext cx="1061005" cy="1061005"/>
              </a:xfrm>
              <a:prstGeom prst="rect">
                <a:avLst/>
              </a:prstGeom>
            </p:spPr>
          </p:pic>
          <p:sp>
            <p:nvSpPr>
              <p:cNvPr id="30" name="文本框 29"/>
              <p:cNvSpPr txBox="1"/>
              <p:nvPr/>
            </p:nvSpPr>
            <p:spPr>
              <a:xfrm>
                <a:off x="4660615" y="2393094"/>
                <a:ext cx="1546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400" dirty="0">
                  <a:solidFill>
                    <a:srgbClr val="0053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5225320" y="1849922"/>
              <a:ext cx="572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</a:rPr>
                <a:t>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285461" y="3921726"/>
            <a:ext cx="3094420" cy="1061005"/>
            <a:chOff x="2824912" y="1562922"/>
            <a:chExt cx="3094420" cy="1061005"/>
          </a:xfrm>
        </p:grpSpPr>
        <p:grpSp>
          <p:nvGrpSpPr>
            <p:cNvPr id="32" name="组合 31"/>
            <p:cNvGrpSpPr/>
            <p:nvPr/>
          </p:nvGrpSpPr>
          <p:grpSpPr>
            <a:xfrm>
              <a:off x="2824912" y="1562922"/>
              <a:ext cx="3094420" cy="1061005"/>
              <a:chOff x="2824912" y="1562922"/>
              <a:chExt cx="3094420" cy="1061005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8327" y="1562922"/>
                <a:ext cx="1061005" cy="1061005"/>
              </a:xfrm>
              <a:prstGeom prst="rect">
                <a:avLst/>
              </a:prstGeom>
            </p:spPr>
          </p:pic>
          <p:sp>
            <p:nvSpPr>
              <p:cNvPr id="35" name="文本框 34"/>
              <p:cNvSpPr txBox="1"/>
              <p:nvPr/>
            </p:nvSpPr>
            <p:spPr>
              <a:xfrm>
                <a:off x="2824912" y="1849921"/>
                <a:ext cx="2400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533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体验式学习特点</a:t>
                </a:r>
                <a:endParaRPr lang="zh-CN" altLang="en-US" sz="2400" dirty="0">
                  <a:solidFill>
                    <a:srgbClr val="0053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5225320" y="1849922"/>
              <a:ext cx="572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</a:rPr>
                <a:t>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125777" y="5272558"/>
            <a:ext cx="2812569" cy="1291837"/>
            <a:chOff x="4660614" y="1562922"/>
            <a:chExt cx="2812569" cy="1291837"/>
          </a:xfrm>
        </p:grpSpPr>
        <p:grpSp>
          <p:nvGrpSpPr>
            <p:cNvPr id="37" name="组合 36"/>
            <p:cNvGrpSpPr/>
            <p:nvPr/>
          </p:nvGrpSpPr>
          <p:grpSpPr>
            <a:xfrm>
              <a:off x="4660614" y="1562922"/>
              <a:ext cx="2812569" cy="1291837"/>
              <a:chOff x="4660614" y="1562922"/>
              <a:chExt cx="2812569" cy="1291837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8327" y="1562922"/>
                <a:ext cx="1061005" cy="1061005"/>
              </a:xfrm>
              <a:prstGeom prst="rect">
                <a:avLst/>
              </a:prstGeom>
            </p:spPr>
          </p:pic>
          <p:sp>
            <p:nvSpPr>
              <p:cNvPr id="40" name="文本框 39"/>
              <p:cNvSpPr txBox="1"/>
              <p:nvPr/>
            </p:nvSpPr>
            <p:spPr>
              <a:xfrm>
                <a:off x="4660614" y="2393094"/>
                <a:ext cx="28125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533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多元能力融合发展</a:t>
                </a:r>
                <a:endParaRPr lang="zh-CN" altLang="en-US" sz="2400" dirty="0">
                  <a:solidFill>
                    <a:srgbClr val="0053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5225320" y="1849922"/>
              <a:ext cx="572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</a:rPr>
                <a:t>5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9194877" y="2663238"/>
            <a:ext cx="235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</a:t>
            </a:r>
            <a:r>
              <a:rPr lang="zh-CN" altLang="en-US" sz="24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式教学</a:t>
            </a:r>
            <a:r>
              <a:rPr lang="zh-CN" altLang="en-US" sz="24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731886" y="3998467"/>
            <a:ext cx="2668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体验式学习原则</a:t>
            </a:r>
          </a:p>
        </p:txBody>
      </p:sp>
    </p:spTree>
    <p:extLst>
      <p:ext uri="{BB962C8B-B14F-4D97-AF65-F5344CB8AC3E}">
        <p14:creationId xmlns:p14="http://schemas.microsoft.com/office/powerpoint/2010/main" val="40107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727" y="-79513"/>
            <a:ext cx="12180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936434" y="5339220"/>
            <a:ext cx="6276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44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多元能力融通发展</a:t>
            </a:r>
            <a:endParaRPr lang="zh-CN" altLang="en-US" sz="4400" dirty="0">
              <a:solidFill>
                <a:srgbClr val="0053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85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6" y="3297384"/>
            <a:ext cx="11058190" cy="622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7" y="223982"/>
            <a:ext cx="720439" cy="7204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64149" y="325647"/>
            <a:ext cx="364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多元能力融通发展</a:t>
            </a:r>
            <a:endParaRPr lang="zh-CN" altLang="en-US" sz="2800" b="1" dirty="0">
              <a:solidFill>
                <a:srgbClr val="0053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32" y="223982"/>
            <a:ext cx="5416307" cy="58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FD26C8-33D0-40F8-B160-31210010C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0" y="325647"/>
            <a:ext cx="720439" cy="72043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6D50018-DDD1-422D-B68C-29494E792664}"/>
              </a:ext>
            </a:extLst>
          </p:cNvPr>
          <p:cNvSpPr/>
          <p:nvPr/>
        </p:nvSpPr>
        <p:spPr>
          <a:xfrm>
            <a:off x="1447057" y="423637"/>
            <a:ext cx="8590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结语</a:t>
            </a:r>
            <a:r>
              <a:rPr lang="zh-CN" alt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  <p:sp>
        <p:nvSpPr>
          <p:cNvPr id="5" name="矩形 4"/>
          <p:cNvSpPr/>
          <p:nvPr/>
        </p:nvSpPr>
        <p:spPr>
          <a:xfrm>
            <a:off x="5201478" y="2892724"/>
            <a:ext cx="1417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获取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5" y="3248300"/>
            <a:ext cx="11343464" cy="63175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06128" y="2884031"/>
            <a:ext cx="2126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新体验  </a:t>
            </a:r>
            <a:endParaRPr lang="en-US" altLang="zh-CN" sz="4000" b="1" dirty="0" smtClean="0">
              <a:solidFill>
                <a:srgbClr val="00533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01478" y="3620428"/>
            <a:ext cx="1417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创造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06128" y="3604933"/>
            <a:ext cx="2126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新未来  </a:t>
            </a:r>
            <a:endParaRPr lang="en-US" altLang="zh-CN" sz="4000" b="1" dirty="0" smtClean="0">
              <a:solidFill>
                <a:srgbClr val="00533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01478" y="2165020"/>
            <a:ext cx="148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学习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06128" y="2165020"/>
            <a:ext cx="2126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新未来  </a:t>
            </a:r>
            <a:endParaRPr lang="en-US" altLang="zh-CN" sz="4000" b="1" dirty="0" smtClean="0">
              <a:solidFill>
                <a:srgbClr val="00533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276" y="1504876"/>
            <a:ext cx="2286635" cy="3092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376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382982" y="3770745"/>
            <a:ext cx="6557821" cy="2149366"/>
            <a:chOff x="2382982" y="3770745"/>
            <a:chExt cx="6557821" cy="2149366"/>
          </a:xfrm>
        </p:grpSpPr>
        <p:sp>
          <p:nvSpPr>
            <p:cNvPr id="3" name="文本框 2"/>
            <p:cNvSpPr txBox="1"/>
            <p:nvPr/>
          </p:nvSpPr>
          <p:spPr>
            <a:xfrm>
              <a:off x="2382982" y="4719782"/>
              <a:ext cx="51631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i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 you</a:t>
              </a:r>
              <a:endParaRPr lang="zh-CN" altLang="en-US" sz="72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27" y="3770745"/>
              <a:ext cx="1136076" cy="1136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98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180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114800" y="5200073"/>
            <a:ext cx="6276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44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体验式学习理论基础</a:t>
            </a:r>
          </a:p>
        </p:txBody>
      </p:sp>
    </p:spTree>
    <p:extLst>
      <p:ext uri="{BB962C8B-B14F-4D97-AF65-F5344CB8AC3E}">
        <p14:creationId xmlns:p14="http://schemas.microsoft.com/office/powerpoint/2010/main" val="16245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6" y="3297384"/>
            <a:ext cx="11058190" cy="622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6" y="197200"/>
            <a:ext cx="720439" cy="720439"/>
          </a:xfrm>
          <a:prstGeom prst="rect">
            <a:avLst/>
          </a:prstGeom>
        </p:spPr>
      </p:pic>
      <p:sp>
        <p:nvSpPr>
          <p:cNvPr id="6" name="矩形 3">
            <a:extLst>
              <a:ext uri="{FF2B5EF4-FFF2-40B4-BE49-F238E27FC236}">
                <a16:creationId xmlns:a16="http://schemas.microsoft.com/office/drawing/2014/main" id="{3C31C43C-6FD0-AB44-970C-4D39B9F76C77}"/>
              </a:ext>
            </a:extLst>
          </p:cNvPr>
          <p:cNvSpPr/>
          <p:nvPr/>
        </p:nvSpPr>
        <p:spPr>
          <a:xfrm>
            <a:off x="1591043" y="295809"/>
            <a:ext cx="7814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美国进步教育哲学的代表人物杜威（</a:t>
            </a:r>
            <a:r>
              <a:rPr lang="zh-CN" altLang="en-US" sz="2800" dirty="0">
                <a:solidFill>
                  <a:srgbClr val="00533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J. Dewey</a:t>
            </a:r>
            <a:r>
              <a:rPr lang="zh-CN" alt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85D67AD-BADC-0B4B-A038-A8121F913CEC}"/>
              </a:ext>
            </a:extLst>
          </p:cNvPr>
          <p:cNvSpPr/>
          <p:nvPr/>
        </p:nvSpPr>
        <p:spPr>
          <a:xfrm>
            <a:off x="3591294" y="1359106"/>
            <a:ext cx="97987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err="1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教育即生活</a:t>
            </a: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，学校与社会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err="1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教育即生长</a:t>
            </a:r>
            <a:endParaRPr lang="en-US" sz="2400" b="1" dirty="0">
              <a:solidFill>
                <a:srgbClr val="C0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课程以学生的经验为中心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师生关系以儿童为中心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重视学生自己的独立发现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，</a:t>
            </a: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尊重学生的差异性</a:t>
            </a:r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err="1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在做中学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(</a:t>
            </a:r>
            <a:r>
              <a:rPr lang="en-US" sz="2400" i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learning by doing </a:t>
            </a:r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)</a:t>
            </a:r>
          </a:p>
          <a:p>
            <a:r>
              <a:rPr lang="en-US" altLang="zh-CN" sz="2400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				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8" name="Picture 4" descr="约翰·杜威_人机与认知实验室-CSDN博客">
            <a:extLst>
              <a:ext uri="{FF2B5EF4-FFF2-40B4-BE49-F238E27FC236}">
                <a16:creationId xmlns:a16="http://schemas.microsoft.com/office/drawing/2014/main" id="{3A68877D-2E4C-9141-BE36-43264600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2" y="1359106"/>
            <a:ext cx="25527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9B9D1DB2-F51B-4642-8603-3E3C4CFB3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742" y="4711260"/>
            <a:ext cx="4953827" cy="16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3" y="3316528"/>
            <a:ext cx="11058190" cy="622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7" y="218653"/>
            <a:ext cx="720439" cy="7204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F198412-F0B9-4495-8001-E5093222C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755"/>
            <a:ext cx="6649378" cy="2903887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C978971-94D2-FF4C-B02F-755AB437BC13}"/>
              </a:ext>
            </a:extLst>
          </p:cNvPr>
          <p:cNvSpPr/>
          <p:nvPr/>
        </p:nvSpPr>
        <p:spPr>
          <a:xfrm>
            <a:off x="6649378" y="1749755"/>
            <a:ext cx="52378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主要研究</a:t>
            </a:r>
            <a:r>
              <a:rPr lang="en-US" sz="2400" b="1" dirty="0" err="1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知觉与思维的认知学习</a:t>
            </a: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并在此基础上形成了自己的教学理论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；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强调学习理论和教学理论在教学中的应用，强调学生应以</a:t>
            </a:r>
            <a:r>
              <a:rPr lang="en-US" sz="2400" b="1" dirty="0" err="1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发现学习的方式</a:t>
            </a: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积极形成自己的认知结构</a:t>
            </a: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。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2266DE0-B972-1E45-B8A0-4C987C1EC5BC}"/>
              </a:ext>
            </a:extLst>
          </p:cNvPr>
          <p:cNvSpPr/>
          <p:nvPr/>
        </p:nvSpPr>
        <p:spPr>
          <a:xfrm>
            <a:off x="1328098" y="317262"/>
            <a:ext cx="1017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布鲁纳</a:t>
            </a:r>
            <a:r>
              <a:rPr lang="zh-CN" alt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dirty="0" err="1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认知革命倡导者</a:t>
            </a:r>
            <a:r>
              <a:rPr lang="zh-CN" alt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dirty="0">
                <a:solidFill>
                  <a:srgbClr val="00533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Jerome Seymour Bruner </a:t>
            </a:r>
            <a:r>
              <a:rPr 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(1915-)</a:t>
            </a:r>
          </a:p>
        </p:txBody>
      </p:sp>
    </p:spTree>
    <p:extLst>
      <p:ext uri="{BB962C8B-B14F-4D97-AF65-F5344CB8AC3E}">
        <p14:creationId xmlns:p14="http://schemas.microsoft.com/office/powerpoint/2010/main" val="35184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943871" y="1433136"/>
            <a:ext cx="2613493" cy="138370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26412" y="3266096"/>
            <a:ext cx="3417138" cy="10801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920206" y="3115694"/>
            <a:ext cx="2940912" cy="102630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160870" y="4834553"/>
            <a:ext cx="2660425" cy="14475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884" y="1526617"/>
            <a:ext cx="2427481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7" dirty="0">
                <a:latin typeface="华文中宋" pitchFamily="2" charset="-122"/>
                <a:ea typeface="华文中宋" pitchFamily="2" charset="-122"/>
              </a:rPr>
              <a:t>具体的体验</a:t>
            </a:r>
            <a:endParaRPr lang="en-US" altLang="zh-CN" sz="1867" dirty="0"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en-US" altLang="zh-CN" sz="1867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Concrete</a:t>
            </a:r>
          </a:p>
          <a:p>
            <a:pPr algn="ctr"/>
            <a:r>
              <a:rPr lang="en-US" altLang="zh-CN" sz="1867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Experiences</a:t>
            </a:r>
          </a:p>
          <a:p>
            <a:pPr algn="ctr"/>
            <a:r>
              <a:rPr lang="en-US" altLang="zh-CN" sz="1867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(Experiencing)</a:t>
            </a:r>
            <a:endParaRPr lang="zh-CN" altLang="en-US" sz="1867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5895" y="3397826"/>
            <a:ext cx="309765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7" dirty="0">
                <a:latin typeface="华文中宋" pitchFamily="2" charset="-122"/>
                <a:ea typeface="华文中宋" pitchFamily="2" charset="-122"/>
              </a:rPr>
              <a:t>运用观念</a:t>
            </a:r>
            <a:endParaRPr lang="en-US" altLang="zh-CN" sz="1867" dirty="0"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en-US" altLang="zh-CN" sz="1867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Active experimentation</a:t>
            </a:r>
          </a:p>
        </p:txBody>
      </p:sp>
      <p:sp>
        <p:nvSpPr>
          <p:cNvPr id="11" name="圆角右箭头 10"/>
          <p:cNvSpPr/>
          <p:nvPr/>
        </p:nvSpPr>
        <p:spPr>
          <a:xfrm>
            <a:off x="3414008" y="1743501"/>
            <a:ext cx="1433853" cy="1440160"/>
          </a:xfrm>
          <a:prstGeom prst="bentArrow">
            <a:avLst>
              <a:gd name="adj1" fmla="val 12725"/>
              <a:gd name="adj2" fmla="val 21865"/>
              <a:gd name="adj3" fmla="val 12318"/>
              <a:gd name="adj4" fmla="val 28747"/>
            </a:avLst>
          </a:prstGeom>
          <a:solidFill>
            <a:srgbClr val="55B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0203" y="3091689"/>
            <a:ext cx="286770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7" dirty="0">
                <a:latin typeface="华文中宋" pitchFamily="2" charset="-122"/>
                <a:ea typeface="华文中宋" pitchFamily="2" charset="-122"/>
              </a:rPr>
              <a:t>观察、思考</a:t>
            </a:r>
            <a:endParaRPr lang="en-US" altLang="zh-CN" sz="1867" dirty="0"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en-US" altLang="zh-CN" sz="1867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Reflexive observation Reflections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9921" y="4937998"/>
            <a:ext cx="2558260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7" dirty="0">
                <a:latin typeface="华文中宋" pitchFamily="2" charset="-122"/>
                <a:ea typeface="华文中宋" pitchFamily="2" charset="-122"/>
              </a:rPr>
              <a:t>形成抽象化</a:t>
            </a:r>
            <a:endParaRPr lang="en-US" altLang="zh-CN" sz="1867" dirty="0"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sz="1867" dirty="0">
                <a:latin typeface="华文中宋" pitchFamily="2" charset="-122"/>
                <a:ea typeface="华文中宋" pitchFamily="2" charset="-122"/>
              </a:rPr>
              <a:t>的概念</a:t>
            </a:r>
            <a:endParaRPr lang="en-US" altLang="zh-CN" sz="1867" dirty="0"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en-US" altLang="zh-CN" sz="1867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Conceptualization</a:t>
            </a:r>
          </a:p>
          <a:p>
            <a:pPr algn="ctr"/>
            <a:r>
              <a:rPr lang="en-US" altLang="zh-CN" sz="1867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Generations</a:t>
            </a:r>
          </a:p>
        </p:txBody>
      </p:sp>
      <p:sp>
        <p:nvSpPr>
          <p:cNvPr id="14" name="椭圆 13"/>
          <p:cNvSpPr/>
          <p:nvPr/>
        </p:nvSpPr>
        <p:spPr>
          <a:xfrm>
            <a:off x="1669874" y="1975802"/>
            <a:ext cx="1528291" cy="1486472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8173" y="2423657"/>
            <a:ext cx="203743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latin typeface="华文中宋" pitchFamily="2" charset="-122"/>
                <a:ea typeface="华文中宋" pitchFamily="2" charset="-122"/>
              </a:rPr>
              <a:t>真实的世界</a:t>
            </a:r>
          </a:p>
        </p:txBody>
      </p:sp>
      <p:sp>
        <p:nvSpPr>
          <p:cNvPr id="19" name="椭圆 18"/>
          <p:cNvSpPr/>
          <p:nvPr/>
        </p:nvSpPr>
        <p:spPr>
          <a:xfrm>
            <a:off x="7001179" y="597107"/>
            <a:ext cx="1536173" cy="1362381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1179" y="978423"/>
            <a:ext cx="231527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3" dirty="0">
                <a:latin typeface="华文中宋" pitchFamily="2" charset="-122"/>
                <a:ea typeface="华文中宋" pitchFamily="2" charset="-122"/>
              </a:rPr>
              <a:t>真实的世界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2525" y="4317837"/>
            <a:ext cx="160267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b="1" u="sng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Now what?</a:t>
            </a:r>
            <a:endParaRPr lang="zh-CN" altLang="en-US" sz="1867" b="1" u="sng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23" name="圆角右箭头 22"/>
          <p:cNvSpPr/>
          <p:nvPr/>
        </p:nvSpPr>
        <p:spPr>
          <a:xfrm rot="16200000">
            <a:off x="3478931" y="4480034"/>
            <a:ext cx="1064197" cy="1735813"/>
          </a:xfrm>
          <a:prstGeom prst="bentArrow">
            <a:avLst>
              <a:gd name="adj1" fmla="val 12725"/>
              <a:gd name="adj2" fmla="val 23636"/>
              <a:gd name="adj3" fmla="val 14089"/>
              <a:gd name="adj4" fmla="val 28747"/>
            </a:avLst>
          </a:prstGeom>
          <a:solidFill>
            <a:srgbClr val="55B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4" name="圆角右箭头 23"/>
          <p:cNvSpPr/>
          <p:nvPr/>
        </p:nvSpPr>
        <p:spPr>
          <a:xfrm rot="10800000">
            <a:off x="8016215" y="4698733"/>
            <a:ext cx="1433853" cy="1440160"/>
          </a:xfrm>
          <a:prstGeom prst="bentArrow">
            <a:avLst>
              <a:gd name="adj1" fmla="val 12725"/>
              <a:gd name="adj2" fmla="val 22150"/>
              <a:gd name="adj3" fmla="val 10546"/>
              <a:gd name="adj4" fmla="val 28747"/>
            </a:avLst>
          </a:prstGeom>
          <a:solidFill>
            <a:srgbClr val="55B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5" name="圆角右箭头 24"/>
          <p:cNvSpPr/>
          <p:nvPr/>
        </p:nvSpPr>
        <p:spPr>
          <a:xfrm rot="5400000">
            <a:off x="8166289" y="1493376"/>
            <a:ext cx="1064195" cy="1940411"/>
          </a:xfrm>
          <a:prstGeom prst="bentArrow">
            <a:avLst>
              <a:gd name="adj1" fmla="val 12725"/>
              <a:gd name="adj2" fmla="val 23636"/>
              <a:gd name="adj3" fmla="val 14089"/>
              <a:gd name="adj4" fmla="val 28747"/>
            </a:avLst>
          </a:prstGeom>
          <a:solidFill>
            <a:srgbClr val="55B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37471" y="4285571"/>
            <a:ext cx="160267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b="1" u="sng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So what?</a:t>
            </a:r>
            <a:endParaRPr lang="zh-CN" altLang="en-US" sz="1867" b="1" u="sng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76319" y="4298499"/>
            <a:ext cx="160267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b="1" u="sng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Why?</a:t>
            </a:r>
            <a:endParaRPr lang="zh-CN" altLang="en-US" sz="1867" b="1" u="sng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F170F8DC-D10B-2E40-9259-BC80EEA97D41}"/>
              </a:ext>
            </a:extLst>
          </p:cNvPr>
          <p:cNvSpPr/>
          <p:nvPr/>
        </p:nvSpPr>
        <p:spPr>
          <a:xfrm>
            <a:off x="1342492" y="293477"/>
            <a:ext cx="7859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大卫</a:t>
            </a:r>
            <a:r>
              <a:rPr lang="en-US" altLang="zh-CN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考尔博 </a:t>
            </a:r>
            <a:r>
              <a:rPr lang="en-US" altLang="zh-CN" sz="2800" dirty="0">
                <a:solidFill>
                  <a:srgbClr val="00533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David Kolb’s Model</a:t>
            </a:r>
            <a:endParaRPr lang="en-US" sz="2800" dirty="0">
              <a:solidFill>
                <a:srgbClr val="00533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7" y="218653"/>
            <a:ext cx="720439" cy="72043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22" y="3401012"/>
            <a:ext cx="11058190" cy="6220232"/>
          </a:xfrm>
          <a:prstGeom prst="rect">
            <a:avLst/>
          </a:prstGeom>
        </p:spPr>
      </p:pic>
      <p:sp>
        <p:nvSpPr>
          <p:cNvPr id="30" name="TextBox 14"/>
          <p:cNvSpPr txBox="1"/>
          <p:nvPr/>
        </p:nvSpPr>
        <p:spPr>
          <a:xfrm>
            <a:off x="9647283" y="5690211"/>
            <a:ext cx="228078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dirty="0" smtClean="0">
                <a:latin typeface="华文中宋" pitchFamily="2" charset="-122"/>
                <a:ea typeface="华文中宋" pitchFamily="2" charset="-122"/>
              </a:rPr>
              <a:t>David Kolb, 1984</a:t>
            </a:r>
            <a:endParaRPr lang="zh-CN" altLang="en-US" sz="1867" dirty="0"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9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6" y="3297384"/>
            <a:ext cx="11058190" cy="622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0" y="325647"/>
            <a:ext cx="720439" cy="720439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2669A0B-FF55-F14D-8047-4007AB700971}"/>
              </a:ext>
            </a:extLst>
          </p:cNvPr>
          <p:cNvSpPr/>
          <p:nvPr/>
        </p:nvSpPr>
        <p:spPr>
          <a:xfrm>
            <a:off x="1387733" y="358085"/>
            <a:ext cx="10804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533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Six </a:t>
            </a:r>
            <a:r>
              <a:rPr lang="en-US" sz="2800" dirty="0">
                <a:solidFill>
                  <a:srgbClr val="00533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general propositions of Experiential Learning Theory </a:t>
            </a:r>
            <a:r>
              <a:rPr 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(I)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6293B26-B7BE-D348-A484-4C794C845790}"/>
              </a:ext>
            </a:extLst>
          </p:cNvPr>
          <p:cNvSpPr txBox="1"/>
          <p:nvPr/>
        </p:nvSpPr>
        <p:spPr>
          <a:xfrm>
            <a:off x="1135955" y="1110776"/>
            <a:ext cx="10156932" cy="4937625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2FC0A6F-540F-964E-895E-3D6FEB18A008}"/>
              </a:ext>
            </a:extLst>
          </p:cNvPr>
          <p:cNvSpPr/>
          <p:nvPr/>
        </p:nvSpPr>
        <p:spPr>
          <a:xfrm>
            <a:off x="1257549" y="1304113"/>
            <a:ext cx="97571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Learning is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process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 The focus of learning should be that it is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Learning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relearning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Deep learning will come from the process of critical assessing one’s current stance and refining this stance to be incorporated with the current environment.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Learning requires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resolution of conflicts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 Learning requires sorting through conflict, disagreement and differences with others.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Learners must move between opposing modes of reflection and action and feeling and thinking.</a:t>
            </a:r>
          </a:p>
        </p:txBody>
      </p:sp>
    </p:spTree>
    <p:extLst>
      <p:ext uri="{BB962C8B-B14F-4D97-AF65-F5344CB8AC3E}">
        <p14:creationId xmlns:p14="http://schemas.microsoft.com/office/powerpoint/2010/main" val="16504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6" y="3415848"/>
            <a:ext cx="11058190" cy="622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0" y="325647"/>
            <a:ext cx="720439" cy="720439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2669A0B-FF55-F14D-8047-4007AB700971}"/>
              </a:ext>
            </a:extLst>
          </p:cNvPr>
          <p:cNvSpPr/>
          <p:nvPr/>
        </p:nvSpPr>
        <p:spPr>
          <a:xfrm>
            <a:off x="1267742" y="424256"/>
            <a:ext cx="1080426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800" dirty="0">
                <a:solidFill>
                  <a:srgbClr val="00533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Six </a:t>
            </a:r>
            <a:r>
              <a:rPr lang="en-US" sz="2800" dirty="0">
                <a:solidFill>
                  <a:srgbClr val="00533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general propositions of Experiential Learning Theory </a:t>
            </a:r>
            <a:r>
              <a:rPr lang="en-US" sz="28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(II)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6293B26-B7BE-D348-A484-4C794C845790}"/>
              </a:ext>
            </a:extLst>
          </p:cNvPr>
          <p:cNvSpPr txBox="1"/>
          <p:nvPr/>
        </p:nvSpPr>
        <p:spPr>
          <a:xfrm>
            <a:off x="1257549" y="1066090"/>
            <a:ext cx="10139794" cy="4699516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2FC0A6F-540F-964E-895E-3D6FEB18A008}"/>
              </a:ext>
            </a:extLst>
          </p:cNvPr>
          <p:cNvSpPr/>
          <p:nvPr/>
        </p:nvSpPr>
        <p:spPr>
          <a:xfrm>
            <a:off x="1267742" y="1066090"/>
            <a:ext cx="10129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Learning is holistic.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Learning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not only “knowledge based”,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but requires the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integration of the whole person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utilizing action, reflection, thinking and feeling.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Learning involves inter actions between the learner and the environment.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“Learning occurs through equilibration of the dialectic processes of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assimilating new experiences into existing concepts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and accommodating existing concepts to new experience”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Learning is the process of creating knowledge. Knowledge is created within the context of the learner’s experience.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18383" y="5277475"/>
            <a:ext cx="6924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Kolb &amp; </a:t>
            </a:r>
            <a:r>
              <a:rPr lang="en-US" altLang="zh-CN" sz="2400" dirty="0" smtClean="0"/>
              <a:t>Kolb, </a:t>
            </a:r>
            <a:r>
              <a:rPr lang="en-US" altLang="zh-CN" sz="2400" i="1" dirty="0" smtClean="0"/>
              <a:t>The Kolb Learning Style Inventory</a:t>
            </a:r>
            <a:r>
              <a:rPr lang="en-US" altLang="zh-CN" sz="2400" dirty="0" smtClean="0"/>
              <a:t>, 2005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273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180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671930" y="5259707"/>
            <a:ext cx="6276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44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体验式</a:t>
            </a:r>
            <a:r>
              <a:rPr lang="zh-CN" altLang="en-US" sz="4400" dirty="0" smtClean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4400" dirty="0">
                <a:solidFill>
                  <a:srgbClr val="0053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</a:p>
        </p:txBody>
      </p:sp>
    </p:spTree>
    <p:extLst>
      <p:ext uri="{BB962C8B-B14F-4D97-AF65-F5344CB8AC3E}">
        <p14:creationId xmlns:p14="http://schemas.microsoft.com/office/powerpoint/2010/main" val="37256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647</Words>
  <Application>Microsoft Office PowerPoint</Application>
  <PresentationFormat>宽屏</PresentationFormat>
  <Paragraphs>140</Paragraphs>
  <Slides>23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等线</vt:lpstr>
      <vt:lpstr>华文中宋</vt:lpstr>
      <vt:lpstr>SimSun</vt:lpstr>
      <vt:lpstr>SimSun</vt:lpstr>
      <vt:lpstr>微软雅黑</vt:lpstr>
      <vt:lpstr>Arial</vt:lpstr>
      <vt:lpstr>Broadway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FLTRP</dc:creator>
  <cp:lastModifiedBy>陈向京</cp:lastModifiedBy>
  <cp:revision>29</cp:revision>
  <dcterms:created xsi:type="dcterms:W3CDTF">2020-07-31T09:11:55Z</dcterms:created>
  <dcterms:modified xsi:type="dcterms:W3CDTF">2022-03-18T03:16:38Z</dcterms:modified>
</cp:coreProperties>
</file>