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57" r:id="rId4"/>
    <p:sldId id="258" r:id="rId5"/>
    <p:sldId id="259" r:id="rId6"/>
    <p:sldId id="273" r:id="rId7"/>
    <p:sldId id="464" r:id="rId8"/>
    <p:sldId id="260" r:id="rId9"/>
    <p:sldId id="465" r:id="rId10"/>
    <p:sldId id="466" r:id="rId11"/>
    <p:sldId id="467" r:id="rId12"/>
    <p:sldId id="470" r:id="rId13"/>
    <p:sldId id="471" r:id="rId14"/>
    <p:sldId id="472" r:id="rId15"/>
    <p:sldId id="474" r:id="rId16"/>
    <p:sldId id="475" r:id="rId17"/>
    <p:sldId id="486" r:id="rId18"/>
    <p:sldId id="476" r:id="rId19"/>
    <p:sldId id="477" r:id="rId20"/>
    <p:sldId id="479" r:id="rId21"/>
    <p:sldId id="447" r:id="rId22"/>
    <p:sldId id="448" r:id="rId23"/>
    <p:sldId id="449" r:id="rId24"/>
    <p:sldId id="487" r:id="rId25"/>
    <p:sldId id="480" r:id="rId26"/>
    <p:sldId id="481" r:id="rId27"/>
    <p:sldId id="482" r:id="rId28"/>
    <p:sldId id="485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878"/>
  </p:normalViewPr>
  <p:slideViewPr>
    <p:cSldViewPr snapToGrid="0" snapToObjects="1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67D5-7A86-7541-A77D-16E3D7F724E5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070E-8643-E043-9428-63B1FE852F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5E7E94-B8E3-E242-AE4D-4C67DDC1C152}" type="datetimeFigureOut">
              <a:rPr kumimoji="1" lang="zh-CN" altLang="en-US" smtClean="0"/>
              <a:t>2021/3/20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BF5A-B943-3C43-A32D-399653E3B4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660634" y="3709642"/>
            <a:ext cx="6663559" cy="14860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菏泽学院  孙洪波 高艳丽 倪慧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hsun@hezeu.edu.cn</a:t>
            </a:r>
            <a:endParaRPr lang="zh-CN" altLang="en-US" sz="3600" cap="none" dirty="0">
              <a:solidFill>
                <a:schemeClr val="tx1">
                  <a:lumMod val="85000"/>
                  <a:lumOff val="15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8413" y="296605"/>
            <a:ext cx="9351010" cy="26817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6100" dirty="0">
                <a:latin typeface="Songti SC" panose="02010600040101010101" pitchFamily="2" charset="-122"/>
                <a:ea typeface="Songti SC" panose="02010600040101010101" pitchFamily="2" charset="-122"/>
              </a:rPr>
              <a:t>《</a:t>
            </a:r>
            <a:r>
              <a:rPr lang="zh-CN" altLang="en-US" sz="6100" dirty="0">
                <a:latin typeface="Songti SC" panose="02010600040101010101" pitchFamily="2" charset="-122"/>
                <a:ea typeface="Songti SC" panose="02010600040101010101" pitchFamily="2" charset="-122"/>
              </a:rPr>
              <a:t>新未来大学英语</a:t>
            </a:r>
            <a:r>
              <a:rPr lang="en-US" altLang="zh-CN" sz="6100" dirty="0">
                <a:latin typeface="Songti SC" panose="02010600040101010101" pitchFamily="2" charset="-122"/>
                <a:ea typeface="Songti SC" panose="02010600040101010101" pitchFamily="2" charset="-122"/>
              </a:rPr>
              <a:t>》</a:t>
            </a:r>
            <a:br>
              <a:rPr lang="en-US" altLang="zh-CN" sz="6100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CN" altLang="en-US" sz="6100" dirty="0">
                <a:latin typeface="Songti SC" panose="02010600040101010101" pitchFamily="2" charset="-122"/>
                <a:ea typeface="Songti SC" panose="02010600040101010101" pitchFamily="2" charset="-122"/>
              </a:rPr>
              <a:t>     试用过程与效果反思</a:t>
            </a: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课时情况</a:t>
            </a:r>
            <a:br>
              <a:rPr lang="zh-CN" dirty="0">
                <a:latin typeface="Cambria" panose="02040503050406030204" pitchFamily="18" charset="0"/>
              </a:rPr>
            </a:br>
            <a:endParaRPr lang="zh-CN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zh-CN" sz="7200" cap="none" dirty="0">
                <a:solidFill>
                  <a:schemeClr val="tx2"/>
                </a:solidFill>
                <a:latin typeface="Cambria" panose="02040503050406030204" pitchFamily="18" charset="0"/>
              </a:rPr>
              <a:t>教材使用情况</a:t>
            </a:r>
            <a:endParaRPr lang="zh-CN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内容分配</a:t>
            </a:r>
            <a:br>
              <a:rPr lang="zh-CN" dirty="0">
                <a:latin typeface="Cambria" panose="02040503050406030204" pitchFamily="18" charset="0"/>
              </a:rPr>
            </a:br>
            <a:r>
              <a:rPr lang="zh-CN" dirty="0">
                <a:latin typeface="Cambria" panose="02040503050406030204" pitchFamily="18" charset="0"/>
              </a:rPr>
              <a:t>使用原则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内容分配</a:t>
            </a:r>
            <a:br>
              <a:rPr lang="zh-CN" dirty="0">
                <a:latin typeface="Cambria" panose="02040503050406030204" pitchFamily="18" charset="0"/>
              </a:rPr>
            </a:br>
            <a:endParaRPr lang="zh-CN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使用原则</a:t>
            </a:r>
            <a:br>
              <a:rPr lang="en-US" altLang="zh-CN" dirty="0">
                <a:latin typeface="Cambria" panose="02040503050406030204" pitchFamily="18" charset="0"/>
              </a:rPr>
            </a:br>
            <a:br>
              <a:rPr lang="en-US" altLang="zh-CN" dirty="0">
                <a:latin typeface="Cambria" panose="02040503050406030204" pitchFamily="18" charset="0"/>
              </a:rPr>
            </a:br>
            <a:r>
              <a:rPr lang="zh-CN" altLang="en-US" sz="3600" dirty="0">
                <a:latin typeface="Cambria" panose="02040503050406030204" pitchFamily="18" charset="0"/>
              </a:rPr>
              <a:t>少即是多、因校制宜</a:t>
            </a:r>
            <a:br>
              <a:rPr lang="zh-CN" dirty="0">
                <a:latin typeface="Cambria" panose="02040503050406030204" pitchFamily="18" charset="0"/>
              </a:rPr>
            </a:br>
            <a:endParaRPr lang="zh-CN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619219" y="305503"/>
            <a:ext cx="5222325" cy="2261841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EBEBE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具体实施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384820" y="3121896"/>
            <a:ext cx="5222326" cy="1889822"/>
          </a:xfrm>
        </p:spPr>
        <p:txBody>
          <a:bodyPr>
            <a:normAutofit lnSpcReduction="10000"/>
          </a:bodyPr>
          <a:lstStyle/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翻转课堂、混合模式</a:t>
            </a:r>
            <a:endParaRPr lang="en-US" altLang="zh-C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Freeform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phic 12" descr="显示器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675" y="1098550"/>
            <a:ext cx="10788650" cy="466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660" y="313055"/>
            <a:ext cx="8145780" cy="6231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619219" y="305503"/>
            <a:ext cx="5222325" cy="2261841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EBEBE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具体实施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384820" y="3121896"/>
            <a:ext cx="5222326" cy="1889822"/>
          </a:xfrm>
        </p:spPr>
        <p:txBody>
          <a:bodyPr>
            <a:normAutofit lnSpcReduction="10000"/>
          </a:bodyPr>
          <a:lstStyle/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注重产出、多元评价</a:t>
            </a:r>
            <a:endParaRPr lang="en-US" altLang="zh-C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Freeform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phic 12" descr="显示器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540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内容占位符 -21474826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452755"/>
            <a:ext cx="9388475" cy="560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内容占位符 -21474826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30" y="452755"/>
            <a:ext cx="5630545" cy="4043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394960" y="2393315"/>
            <a:ext cx="5641975" cy="4088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99593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一、教材分析</a:t>
            </a:r>
            <a:br>
              <a:rPr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br>
              <a:rPr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二、试用简介</a:t>
            </a:r>
            <a:br>
              <a:rPr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br>
              <a:rPr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三、效果反思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25" y="796925"/>
            <a:ext cx="7166610" cy="305117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994" y="3841958"/>
            <a:ext cx="5619011" cy="30159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DLVG}{(5~3T`RDZ)VJMWQP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054465" cy="6610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)U14R@VI8GS{PW0U5LV@6Q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05" y="636"/>
            <a:ext cx="914781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$J$039K]I`5V~SZITL_`~}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635"/>
            <a:ext cx="9144000" cy="67824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619219" y="305503"/>
            <a:ext cx="5222325" cy="2261841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EBEBE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具体实施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481964" y="3121896"/>
            <a:ext cx="7062796" cy="1889822"/>
          </a:xfrm>
        </p:spPr>
        <p:txBody>
          <a:bodyPr>
            <a:normAutofit lnSpcReduction="10000"/>
          </a:bodyPr>
          <a:lstStyle/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课程思政、价值引领</a:t>
            </a:r>
            <a:endParaRPr lang="en-US" altLang="zh-C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altLang="zh-C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零工经济 、</a:t>
            </a:r>
            <a:r>
              <a:rPr lang="en-US" altLang="zh-CN" sz="3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wisdom</a:t>
            </a:r>
            <a:r>
              <a:rPr lang="zh-CN" altLang="en-US" sz="3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3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of</a:t>
            </a:r>
            <a:r>
              <a:rPr lang="zh-CN" altLang="en-US" sz="3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3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China</a:t>
            </a:r>
            <a:endParaRPr lang="en-US" altLang="zh-C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zh-CN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Freeform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phic 12" descr="显示器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203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zh-CN" sz="7200" cap="none" dirty="0">
                <a:solidFill>
                  <a:schemeClr val="tx2"/>
                </a:solidFill>
                <a:latin typeface="Cambria" panose="02040503050406030204" pitchFamily="18" charset="0"/>
              </a:rPr>
              <a:t>效果反思</a:t>
            </a:r>
            <a:endParaRPr lang="zh-CN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成效</a:t>
            </a:r>
            <a:br>
              <a:rPr lang="zh-CN" dirty="0">
                <a:latin typeface="Cambria" panose="02040503050406030204" pitchFamily="18" charset="0"/>
              </a:rPr>
            </a:br>
            <a:r>
              <a:rPr lang="zh-CN" dirty="0">
                <a:latin typeface="Cambria" panose="02040503050406030204" pitchFamily="18" charset="0"/>
              </a:rPr>
              <a:t>挑战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430272" y="2904653"/>
            <a:ext cx="2353489" cy="182619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成效</a:t>
            </a:r>
            <a:br>
              <a:rPr lang="zh-CN" dirty="0">
                <a:latin typeface="Cambria" panose="02040503050406030204" pitchFamily="18" charset="0"/>
              </a:rPr>
            </a:br>
            <a:endParaRPr lang="zh-CN" dirty="0">
              <a:latin typeface="Cambria" panose="02040503050406030204" pitchFamily="18" charset="0"/>
            </a:endParaRPr>
          </a:p>
        </p:txBody>
      </p:sp>
      <p:pic>
        <p:nvPicPr>
          <p:cNvPr id="7" name="图片 6" descr="6f1403f8427469870a4a1205b0d7800">
            <a:extLst>
              <a:ext uri="{FF2B5EF4-FFF2-40B4-BE49-F238E27FC236}">
                <a16:creationId xmlns:a16="http://schemas.microsoft.com/office/drawing/2014/main" id="{8872AB46-8672-174B-A1EA-B8865AAE79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3" y="1266958"/>
            <a:ext cx="5938231" cy="45284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zh-CN" sz="7200" cap="none" dirty="0">
                <a:solidFill>
                  <a:schemeClr val="tx2"/>
                </a:solidFill>
                <a:latin typeface="Cambria" panose="02040503050406030204" pitchFamily="18" charset="0"/>
              </a:rPr>
              <a:t>挑战</a:t>
            </a:r>
            <a:endParaRPr lang="zh-CN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教师</a:t>
            </a:r>
            <a:br>
              <a:rPr lang="en-US" altLang="zh-CN" dirty="0">
                <a:latin typeface="Cambria" panose="02040503050406030204" pitchFamily="18" charset="0"/>
              </a:rPr>
            </a:br>
            <a:r>
              <a:rPr lang="zh-CN" altLang="en-US" sz="3200" dirty="0">
                <a:latin typeface="Cambria" panose="02040503050406030204" pitchFamily="18" charset="0"/>
              </a:rPr>
              <a:t>专业素养、教学方法、师资培训</a:t>
            </a:r>
            <a:br>
              <a:rPr lang="zh-CN" dirty="0">
                <a:latin typeface="Cambria" panose="02040503050406030204" pitchFamily="18" charset="0"/>
              </a:rPr>
            </a:br>
            <a:r>
              <a:rPr lang="zh-CN" dirty="0">
                <a:latin typeface="Cambria" panose="02040503050406030204" pitchFamily="18" charset="0"/>
              </a:rPr>
              <a:t>学生</a:t>
            </a:r>
            <a:br>
              <a:rPr lang="en-US" altLang="zh-CN" dirty="0">
                <a:latin typeface="Cambria" panose="02040503050406030204" pitchFamily="18" charset="0"/>
              </a:rPr>
            </a:br>
            <a:r>
              <a:rPr lang="zh-CN" altLang="en-US" sz="3200" dirty="0">
                <a:latin typeface="Cambria" panose="02040503050406030204" pitchFamily="18" charset="0"/>
              </a:rPr>
              <a:t>认知水平高、学习能力强</a:t>
            </a:r>
            <a:endParaRPr lang="zh-CN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zh-CN" sz="7200" cap="none" dirty="0">
                <a:solidFill>
                  <a:schemeClr val="tx2"/>
                </a:solidFill>
                <a:latin typeface="Cambria" panose="02040503050406030204" pitchFamily="18" charset="0"/>
              </a:rPr>
              <a:t>应对策略</a:t>
            </a:r>
            <a:endParaRPr lang="zh-CN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教师</a:t>
            </a:r>
            <a:br>
              <a:rPr lang="en-US" altLang="zh-CN" dirty="0">
                <a:latin typeface="Cambria" panose="02040503050406030204" pitchFamily="18" charset="0"/>
              </a:rPr>
            </a:br>
            <a:r>
              <a:rPr lang="zh-CN" altLang="en-US" sz="3600" dirty="0">
                <a:latin typeface="Cambria" panose="02040503050406030204" pitchFamily="18" charset="0"/>
              </a:rPr>
              <a:t>专业发展、多元评价</a:t>
            </a:r>
            <a:br>
              <a:rPr lang="zh-CN" dirty="0">
                <a:latin typeface="Cambria" panose="02040503050406030204" pitchFamily="18" charset="0"/>
              </a:rPr>
            </a:br>
            <a:r>
              <a:rPr lang="zh-CN" dirty="0">
                <a:latin typeface="Cambria" panose="02040503050406030204" pitchFamily="18" charset="0"/>
              </a:rPr>
              <a:t>学生</a:t>
            </a:r>
            <a:br>
              <a:rPr lang="en-US" altLang="zh-CN" dirty="0">
                <a:latin typeface="Cambria" panose="02040503050406030204" pitchFamily="18" charset="0"/>
              </a:rPr>
            </a:br>
            <a:r>
              <a:rPr lang="zh-CN" altLang="en-US" sz="3600" dirty="0">
                <a:latin typeface="Cambria" panose="02040503050406030204" pitchFamily="18" charset="0"/>
              </a:rPr>
              <a:t>精确定位、有教无类</a:t>
            </a:r>
            <a:endParaRPr lang="zh-CN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607746" y="2819451"/>
            <a:ext cx="7852343" cy="2870149"/>
          </a:xfrm>
        </p:spPr>
        <p:txBody>
          <a:bodyPr>
            <a:normAutofit/>
          </a:bodyPr>
          <a:lstStyle/>
          <a:p>
            <a:pPr algn="ctr"/>
            <a:r>
              <a:rPr lang="zh-CN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好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教材</a:t>
            </a:r>
            <a:r>
              <a:rPr lang="zh-CN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需要好老师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4400" b="1" dirty="0">
              <a:solidFill>
                <a:schemeClr val="tx1">
                  <a:lumMod val="85000"/>
                  <a:lumOff val="1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en-US" altLang="zh-CN" sz="4400" b="1" dirty="0">
              <a:solidFill>
                <a:schemeClr val="tx1">
                  <a:lumMod val="85000"/>
                  <a:lumOff val="1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老师好好学习，学生天天向上。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171825" y="1447801"/>
            <a:ext cx="4958045" cy="113823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使用反思</a:t>
            </a: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zh-CN" altLang="en-US" sz="7200" cap="none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教材分析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理念</a:t>
            </a:r>
            <a:b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选材</a:t>
            </a:r>
            <a:b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设计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理念新颖</a:t>
            </a:r>
            <a:b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体验式、混合式、真实情景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选材丰富</a:t>
            </a:r>
            <a:b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学生感兴趣前沿话题</a:t>
            </a:r>
            <a:b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中华文化和世界多元文明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设计独特</a:t>
            </a:r>
            <a:b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情景剧、剧情线、路线图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zh-CN" altLang="en-US" sz="7200" cap="none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试用简介</a:t>
            </a: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学情分析</a:t>
            </a:r>
            <a:b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教材使用情况</a:t>
            </a:r>
            <a:b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具体实施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CN" sz="7200" cap="none" dirty="0">
                <a:solidFill>
                  <a:schemeClr val="tx2"/>
                </a:solidFill>
                <a:latin typeface="Cambria" panose="02040503050406030204" pitchFamily="18" charset="0"/>
              </a:rPr>
              <a:t>学情分析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学生情况</a:t>
            </a:r>
            <a:br>
              <a:rPr lang="zh-CN" dirty="0">
                <a:latin typeface="Cambria" panose="02040503050406030204" pitchFamily="18" charset="0"/>
              </a:rPr>
            </a:br>
            <a:r>
              <a:rPr lang="zh-CN" dirty="0">
                <a:latin typeface="Cambria" panose="02040503050406030204" pitchFamily="18" charset="0"/>
              </a:rPr>
              <a:t>课时情况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zh-CN" dirty="0">
                <a:latin typeface="Cambria" panose="02040503050406030204" pitchFamily="18" charset="0"/>
              </a:rPr>
              <a:t>学生情况</a:t>
            </a:r>
            <a:br>
              <a:rPr lang="zh-CN" dirty="0">
                <a:latin typeface="Cambria" panose="02040503050406030204" pitchFamily="18" charset="0"/>
              </a:rPr>
            </a:br>
            <a:endParaRPr lang="zh-CN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CCE8C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{7CC4C58C-FAFE-AB4D-8776-002D856D5E73}tf10001062</Template>
  <TotalTime>184</TotalTime>
  <Words>221</Words>
  <Application>Microsoft Macintosh PowerPoint</Application>
  <PresentationFormat>宽屏</PresentationFormat>
  <Paragraphs>39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等线</vt:lpstr>
      <vt:lpstr>华文新魏</vt:lpstr>
      <vt:lpstr>Songti SC</vt:lpstr>
      <vt:lpstr>Arial</vt:lpstr>
      <vt:lpstr>Cambria</vt:lpstr>
      <vt:lpstr>Century Gothic</vt:lpstr>
      <vt:lpstr>Wingdings 3</vt:lpstr>
      <vt:lpstr>离子</vt:lpstr>
      <vt:lpstr>《新未来大学英语》      试用过程与效果反思</vt:lpstr>
      <vt:lpstr>一、教材分析  二、试用简介  三、效果反思</vt:lpstr>
      <vt:lpstr>理念 选材 设计</vt:lpstr>
      <vt:lpstr>理念新颖 体验式、混合式、真实情景</vt:lpstr>
      <vt:lpstr>选材丰富 学生感兴趣前沿话题 中华文化和世界多元文明</vt:lpstr>
      <vt:lpstr>设计独特 情景剧、剧情线、路线图</vt:lpstr>
      <vt:lpstr>学情分析 教材使用情况 具体实施</vt:lpstr>
      <vt:lpstr>学生情况 课时情况</vt:lpstr>
      <vt:lpstr>学生情况 </vt:lpstr>
      <vt:lpstr>课时情况 </vt:lpstr>
      <vt:lpstr>内容分配 使用原则</vt:lpstr>
      <vt:lpstr>内容分配 </vt:lpstr>
      <vt:lpstr>使用原则  少即是多、因校制宜 </vt:lpstr>
      <vt:lpstr>具体实施</vt:lpstr>
      <vt:lpstr>PowerPoint 演示文稿</vt:lpstr>
      <vt:lpstr>PowerPoint 演示文稿</vt:lpstr>
      <vt:lpstr>具体实施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具体实施</vt:lpstr>
      <vt:lpstr>成效 挑战</vt:lpstr>
      <vt:lpstr>成效 </vt:lpstr>
      <vt:lpstr>教师 专业素养、教学方法、师资培训 学生 认知水平高、学习能力强</vt:lpstr>
      <vt:lpstr>教师 专业发展、多元评价 学生 精确定位、有教无类</vt:lpstr>
      <vt:lpstr>使用反思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《新未来大学英语》试用：使用过程与效果反思</dc:title>
  <dc:creator>Sun Hongbo</dc:creator>
  <cp:lastModifiedBy>Sun Hongbo</cp:lastModifiedBy>
  <cp:revision>27</cp:revision>
  <dcterms:created xsi:type="dcterms:W3CDTF">2021-03-17T15:13:00Z</dcterms:created>
  <dcterms:modified xsi:type="dcterms:W3CDTF">2021-03-20T05:10:37Z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2052-11.1.0.10024</vt:lpwstr>
  </property>
</Properties>
</file>