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73" r:id="rId3"/>
    <p:sldId id="274" r:id="rId4"/>
    <p:sldId id="257" r:id="rId5"/>
    <p:sldId id="266" r:id="rId6"/>
    <p:sldId id="267" r:id="rId7"/>
    <p:sldId id="268" r:id="rId8"/>
    <p:sldId id="263" r:id="rId9"/>
    <p:sldId id="269" r:id="rId10"/>
    <p:sldId id="272" r:id="rId11"/>
    <p:sldId id="261" r:id="rId12"/>
    <p:sldId id="270" r:id="rId13"/>
    <p:sldId id="258" r:id="rId14"/>
    <p:sldId id="271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2295522"/>
          </a:xfrm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</a:rPr>
              <a:t>分析性写作</a:t>
            </a:r>
            <a:r>
              <a:rPr lang="en-US" altLang="zh-CN" b="1" dirty="0" smtClean="0">
                <a:solidFill>
                  <a:srgbClr val="0000FF"/>
                </a:solidFill>
              </a:rPr>
              <a:t/>
            </a:r>
            <a:br>
              <a:rPr lang="en-US" altLang="zh-CN" b="1" dirty="0" smtClean="0">
                <a:solidFill>
                  <a:srgbClr val="0000FF"/>
                </a:solidFill>
              </a:rPr>
            </a:br>
            <a:r>
              <a:rPr lang="en-US" altLang="zh-CN" b="1" dirty="0" smtClean="0">
                <a:solidFill>
                  <a:srgbClr val="0000FF"/>
                </a:solidFill>
              </a:rPr>
              <a:t/>
            </a:r>
            <a:br>
              <a:rPr lang="en-US" altLang="zh-CN" b="1" dirty="0" smtClean="0">
                <a:solidFill>
                  <a:srgbClr val="0000FF"/>
                </a:solidFill>
              </a:rPr>
            </a:br>
            <a:r>
              <a:rPr lang="en-US" altLang="zh-CN" b="1" dirty="0" smtClean="0">
                <a:solidFill>
                  <a:srgbClr val="0000FF"/>
                </a:solidFill>
              </a:rPr>
              <a:t>Pros and Cons Essays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40544" y="3929066"/>
            <a:ext cx="8062912" cy="2428892"/>
          </a:xfrm>
        </p:spPr>
        <p:txBody>
          <a:bodyPr>
            <a:normAutofit/>
          </a:bodyPr>
          <a:lstStyle/>
          <a:p>
            <a:endParaRPr lang="en-US" altLang="zh-CN" dirty="0" smtClean="0"/>
          </a:p>
          <a:p>
            <a:r>
              <a:rPr lang="zh-CN" altLang="en-US" b="1" dirty="0" smtClean="0">
                <a:solidFill>
                  <a:srgbClr val="0000FF"/>
                </a:solidFill>
              </a:rPr>
              <a:t>北京外国语大学专用英语学院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r>
              <a:rPr lang="zh-CN" altLang="en-US" b="1" dirty="0" smtClean="0">
                <a:solidFill>
                  <a:srgbClr val="0000FF"/>
                </a:solidFill>
              </a:rPr>
              <a:t>王红欣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algn="ctr"/>
            <a:r>
              <a:rPr lang="zh-CN" alt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理论依据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800" dirty="0" err="1" smtClean="0"/>
              <a:t>Krashen</a:t>
            </a:r>
            <a:r>
              <a:rPr lang="en-US" altLang="zh-CN" sz="1800" dirty="0" smtClean="0"/>
              <a:t> </a:t>
            </a:r>
            <a:r>
              <a:rPr lang="zh-CN" altLang="en-US" sz="1800" dirty="0" smtClean="0"/>
              <a:t>的语言输入假设</a:t>
            </a:r>
            <a:endParaRPr lang="en-US" altLang="zh-CN" sz="1800" dirty="0" smtClean="0"/>
          </a:p>
          <a:p>
            <a:r>
              <a:rPr lang="en-US" altLang="zh-CN" sz="1800" dirty="0" smtClean="0"/>
              <a:t>     </a:t>
            </a:r>
            <a:r>
              <a:rPr lang="zh-CN" altLang="en-US" sz="1800" dirty="0" smtClean="0"/>
              <a:t>课前 输入</a:t>
            </a:r>
            <a:r>
              <a:rPr lang="en-US" altLang="zh-CN" sz="1800" dirty="0" smtClean="0"/>
              <a:t>movie rating </a:t>
            </a:r>
            <a:r>
              <a:rPr lang="zh-CN" altLang="en-US" sz="1800" dirty="0" smtClean="0"/>
              <a:t>范文，内容、语言、文章结构。</a:t>
            </a:r>
            <a:endParaRPr lang="en-US" altLang="zh-CN" sz="1800" dirty="0" smtClean="0"/>
          </a:p>
          <a:p>
            <a:endParaRPr lang="en-US" altLang="zh-CN" sz="1800" dirty="0" smtClean="0"/>
          </a:p>
          <a:p>
            <a:r>
              <a:rPr lang="en-US" sz="1800" dirty="0" smtClean="0"/>
              <a:t>Swain </a:t>
            </a:r>
            <a:r>
              <a:rPr lang="zh-CN" altLang="en-US" sz="1800" dirty="0" smtClean="0"/>
              <a:t>的语言输出假设</a:t>
            </a:r>
            <a:endParaRPr lang="en-US" altLang="zh-CN" sz="1800" dirty="0" smtClean="0"/>
          </a:p>
          <a:p>
            <a:r>
              <a:rPr lang="zh-CN" altLang="en-US" sz="1800" dirty="0" smtClean="0"/>
              <a:t>文秋芳教授提出的输出驱动假设</a:t>
            </a:r>
            <a:endParaRPr lang="en-US" altLang="zh-CN" sz="1800" dirty="0" smtClean="0"/>
          </a:p>
          <a:p>
            <a:pPr>
              <a:lnSpc>
                <a:spcPts val="1700"/>
              </a:lnSpc>
            </a:pPr>
            <a:r>
              <a:rPr lang="en-US" altLang="zh-CN" sz="1800" dirty="0" smtClean="0"/>
              <a:t>     1</a:t>
            </a:r>
            <a:r>
              <a:rPr lang="zh-CN" altLang="en-US" sz="1800" dirty="0" smtClean="0"/>
              <a:t>、课上 没有将范文前文问题：</a:t>
            </a:r>
            <a:r>
              <a:rPr lang="en-US" altLang="zh-CN" sz="1800" dirty="0" smtClean="0"/>
              <a:t>1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What does“ to rate movies” mean? 2  Who will probably find the moving rating system the most useful ? Take the greatest advantage of it? </a:t>
            </a:r>
          </a:p>
          <a:p>
            <a:pPr>
              <a:lnSpc>
                <a:spcPts val="1700"/>
              </a:lnSpc>
            </a:pPr>
            <a:r>
              <a:rPr lang="en-US" altLang="zh-CN" sz="1800" b="1" i="1" dirty="0" smtClean="0"/>
              <a:t>     2</a:t>
            </a:r>
            <a:r>
              <a:rPr lang="zh-CN" altLang="en-US" sz="1800" b="1" i="1" dirty="0" smtClean="0"/>
              <a:t>、</a:t>
            </a:r>
            <a:r>
              <a:rPr lang="zh-CN" altLang="en-US" sz="1800" b="1" dirty="0" smtClean="0"/>
              <a:t>小组写作写作任务报告，笔头输出</a:t>
            </a:r>
            <a:r>
              <a:rPr lang="en-US" altLang="zh-CN" sz="1800" b="1" dirty="0" smtClean="0"/>
              <a:t>+</a:t>
            </a:r>
            <a:r>
              <a:rPr lang="zh-CN" altLang="en-US" sz="1800" b="1" dirty="0" smtClean="0"/>
              <a:t>口头输出</a:t>
            </a:r>
            <a:endParaRPr lang="en-US" altLang="zh-CN" sz="1800" b="1" dirty="0" smtClean="0"/>
          </a:p>
          <a:p>
            <a:pPr>
              <a:lnSpc>
                <a:spcPts val="1700"/>
              </a:lnSpc>
            </a:pPr>
            <a:r>
              <a:rPr lang="en-US" altLang="zh-CN" sz="1800" b="1" dirty="0" smtClean="0"/>
              <a:t>     3</a:t>
            </a:r>
            <a:r>
              <a:rPr lang="zh-CN" altLang="en-US" sz="1800" b="1" dirty="0" smtClean="0"/>
              <a:t>、听众</a:t>
            </a:r>
            <a:r>
              <a:rPr lang="en-US" altLang="zh-CN" sz="1800" b="1" dirty="0" smtClean="0"/>
              <a:t>-make a different point</a:t>
            </a:r>
          </a:p>
          <a:p>
            <a:endParaRPr lang="zh-CN" altLang="en-US" sz="18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algn="ctr"/>
            <a:r>
              <a:rPr lang="zh-CN" altLang="en-US" b="1" dirty="0" smtClean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教学方法</a:t>
            </a:r>
            <a:endParaRPr lang="zh-CN" altLang="en-US" b="1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、任务教学法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en-US" sz="3200" dirty="0" smtClean="0"/>
              <a:t>课前任务</a:t>
            </a:r>
            <a:endParaRPr lang="en-US" altLang="zh-CN" sz="3200" dirty="0" smtClean="0"/>
          </a:p>
          <a:p>
            <a:r>
              <a:rPr lang="zh-CN" altLang="en-US" sz="3200" dirty="0" smtClean="0"/>
              <a:t>课堂任务</a:t>
            </a:r>
            <a:endParaRPr lang="en-US" altLang="zh-CN" sz="3200" dirty="0" smtClean="0"/>
          </a:p>
          <a:p>
            <a:r>
              <a:rPr lang="zh-CN" altLang="en-US" sz="3200" dirty="0" smtClean="0"/>
              <a:t>课后任务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en-US" sz="3200" dirty="0" smtClean="0"/>
              <a:t>笔头任务</a:t>
            </a:r>
            <a:endParaRPr lang="en-US" altLang="zh-CN" sz="3200" dirty="0" smtClean="0"/>
          </a:p>
          <a:p>
            <a:r>
              <a:rPr lang="zh-CN" altLang="en-US" sz="3200" dirty="0" smtClean="0"/>
              <a:t>口头任务</a:t>
            </a:r>
            <a:endParaRPr lang="en-US" altLang="zh-CN" sz="3200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86248" y="1857364"/>
            <a:ext cx="4400552" cy="4391036"/>
          </a:xfrm>
        </p:spPr>
        <p:txBody>
          <a:bodyPr>
            <a:normAutofit lnSpcReduction="10000"/>
          </a:bodyPr>
          <a:lstStyle/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、互动教学法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en-US" sz="3200" dirty="0" smtClean="0"/>
              <a:t>师生互动</a:t>
            </a:r>
            <a:endParaRPr lang="en-US" altLang="zh-CN" sz="3200" dirty="0" smtClean="0"/>
          </a:p>
          <a:p>
            <a:r>
              <a:rPr lang="zh-CN" altLang="en-US" sz="3200" dirty="0" smtClean="0"/>
              <a:t>生生互动</a:t>
            </a:r>
            <a:endParaRPr lang="en-US" altLang="zh-CN" sz="3200" dirty="0" smtClean="0"/>
          </a:p>
          <a:p>
            <a:r>
              <a:rPr lang="zh-CN" altLang="en-US" sz="3200" dirty="0" smtClean="0"/>
              <a:t>学生与文本内容互动</a:t>
            </a:r>
            <a:endParaRPr lang="en-US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algn="ctr"/>
            <a:r>
              <a:rPr lang="zh-CN" alt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教学方法</a:t>
            </a:r>
            <a:endParaRPr lang="zh-CN" altLang="en-US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7158" y="1722437"/>
            <a:ext cx="4138642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、任务教学法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en-US" sz="3200" dirty="0" smtClean="0"/>
              <a:t>课前任务</a:t>
            </a:r>
            <a:r>
              <a:rPr lang="en-US" altLang="zh-CN" sz="3200" dirty="0" smtClean="0"/>
              <a:t>-</a:t>
            </a:r>
            <a:r>
              <a:rPr lang="zh-CN" altLang="en-US" sz="3200" dirty="0" smtClean="0"/>
              <a:t>提纲</a:t>
            </a:r>
            <a:endParaRPr lang="en-US" altLang="zh-CN" sz="3200" dirty="0" smtClean="0"/>
          </a:p>
          <a:p>
            <a:r>
              <a:rPr lang="zh-CN" altLang="en-US" sz="3200" dirty="0" smtClean="0"/>
              <a:t>课堂任务</a:t>
            </a:r>
            <a:r>
              <a:rPr lang="en-US" altLang="zh-CN" sz="3200" dirty="0" smtClean="0"/>
              <a:t>-1questions on content, structure and language 2 </a:t>
            </a:r>
            <a:r>
              <a:rPr lang="zh-CN" altLang="en-US" sz="3200" dirty="0" smtClean="0"/>
              <a:t>小组写作 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组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题</a:t>
            </a:r>
            <a:endParaRPr lang="en-US" altLang="zh-CN" sz="3200" dirty="0" smtClean="0"/>
          </a:p>
          <a:p>
            <a:r>
              <a:rPr lang="zh-CN" altLang="en-US" sz="3200" dirty="0" smtClean="0"/>
              <a:t>课后任务 </a:t>
            </a:r>
            <a:r>
              <a:rPr lang="en-US" altLang="zh-CN" sz="3200" dirty="0" smtClean="0"/>
              <a:t>– </a:t>
            </a:r>
            <a:r>
              <a:rPr lang="zh-CN" altLang="en-US" sz="3200" dirty="0" smtClean="0"/>
              <a:t>写一篇此类型的作文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en-US" sz="3200" dirty="0" smtClean="0"/>
              <a:t>笔头任务</a:t>
            </a:r>
            <a:endParaRPr lang="en-US" altLang="zh-CN" sz="3200" dirty="0" smtClean="0"/>
          </a:p>
          <a:p>
            <a:r>
              <a:rPr lang="zh-CN" altLang="en-US" sz="3200" dirty="0" smtClean="0"/>
              <a:t>口头任务</a:t>
            </a:r>
            <a:endParaRPr lang="en-US" altLang="zh-CN" sz="3200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86248" y="1857364"/>
            <a:ext cx="4400552" cy="4391036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、互动教学法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en-US" sz="3200" dirty="0" smtClean="0"/>
              <a:t>师生互动</a:t>
            </a:r>
            <a:endParaRPr lang="en-US" altLang="zh-CN" sz="3200" dirty="0" smtClean="0"/>
          </a:p>
          <a:p>
            <a:r>
              <a:rPr lang="zh-CN" altLang="en-US" sz="3200" dirty="0" smtClean="0"/>
              <a:t>生生互动</a:t>
            </a:r>
            <a:endParaRPr lang="en-US" altLang="zh-CN" sz="3200" dirty="0" smtClean="0"/>
          </a:p>
          <a:p>
            <a:r>
              <a:rPr lang="zh-CN" altLang="en-US" sz="3200" dirty="0" smtClean="0"/>
              <a:t>学生与文本内容互动</a:t>
            </a:r>
            <a:endParaRPr lang="en-US" altLang="zh-CN" sz="3200" dirty="0" smtClean="0"/>
          </a:p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、课前布置文章，写</a:t>
            </a:r>
            <a:r>
              <a:rPr lang="en-US" altLang="zh-CN" sz="3200" dirty="0" smtClean="0"/>
              <a:t>outline</a:t>
            </a:r>
            <a:r>
              <a:rPr lang="zh-CN" altLang="en-US" sz="3200" dirty="0" smtClean="0"/>
              <a:t>。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、课上讨论、口头作文</a:t>
            </a:r>
            <a:r>
              <a:rPr lang="en-US" altLang="zh-CN" sz="3200" dirty="0" smtClean="0"/>
              <a:t>care</a:t>
            </a:r>
            <a:r>
              <a:rPr lang="zh-CN" altLang="en-US" sz="3200" dirty="0" smtClean="0"/>
              <a:t>，课后去阅读一篇同题范文）</a:t>
            </a:r>
            <a:endParaRPr lang="en-US" altLang="zh-CN" sz="3200" dirty="0" smtClean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教学目标</a:t>
            </a:r>
            <a:r>
              <a:rPr lang="en-US" altLang="zh-CN" dirty="0" smtClean="0">
                <a:solidFill>
                  <a:srgbClr val="0000FF"/>
                </a:solidFill>
              </a:rPr>
              <a:t/>
            </a:r>
            <a:br>
              <a:rPr lang="en-US" altLang="zh-CN" dirty="0" smtClean="0">
                <a:solidFill>
                  <a:srgbClr val="0000FF"/>
                </a:solidFill>
              </a:rPr>
            </a:b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、知识</a:t>
            </a:r>
            <a:endParaRPr lang="en-US" altLang="zh-CN" sz="3200" dirty="0" smtClean="0"/>
          </a:p>
          <a:p>
            <a:r>
              <a:rPr lang="zh-CN" altLang="en-US" sz="3200" dirty="0" smtClean="0"/>
              <a:t>体裁知识</a:t>
            </a:r>
            <a:endParaRPr lang="en-US" altLang="zh-CN" sz="3200" dirty="0" smtClean="0"/>
          </a:p>
          <a:p>
            <a:r>
              <a:rPr lang="zh-CN" altLang="en-US" sz="3200" dirty="0" smtClean="0"/>
              <a:t>文化知识</a:t>
            </a:r>
            <a:endParaRPr lang="en-US" altLang="zh-CN" sz="3200" dirty="0" smtClean="0"/>
          </a:p>
          <a:p>
            <a:r>
              <a:rPr lang="zh-CN" altLang="en-US" sz="3200" dirty="0" smtClean="0"/>
              <a:t>语言知识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、技能</a:t>
            </a:r>
            <a:endParaRPr lang="en-US" altLang="zh-CN" sz="3200" dirty="0" smtClean="0"/>
          </a:p>
          <a:p>
            <a:r>
              <a:rPr lang="zh-CN" altLang="en-US" sz="3200" dirty="0" smtClean="0"/>
              <a:t>体裁写作</a:t>
            </a:r>
            <a:r>
              <a:rPr lang="zh-CN" altLang="en-US" sz="3200" dirty="0" smtClean="0"/>
              <a:t>技能</a:t>
            </a:r>
            <a:endParaRPr lang="en-US" altLang="zh-CN" sz="3200" dirty="0" smtClean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3200" dirty="0" smtClean="0"/>
              <a:t>3</a:t>
            </a:r>
            <a:r>
              <a:rPr lang="zh-CN" altLang="en-US" sz="3200" dirty="0" smtClean="0"/>
              <a:t>、能力</a:t>
            </a:r>
            <a:endParaRPr lang="en-US" altLang="zh-CN" sz="3200" dirty="0" smtClean="0"/>
          </a:p>
          <a:p>
            <a:r>
              <a:rPr lang="zh-CN" altLang="en-US" sz="3200" dirty="0" smtClean="0"/>
              <a:t>批判思维能力</a:t>
            </a:r>
            <a:endParaRPr lang="en-US" altLang="zh-CN" sz="3200" dirty="0" smtClean="0"/>
          </a:p>
          <a:p>
            <a:r>
              <a:rPr lang="zh-CN" altLang="en-US" sz="3200" dirty="0" smtClean="0"/>
              <a:t>自主学习能力</a:t>
            </a:r>
            <a:endParaRPr lang="en-US" altLang="zh-CN" sz="3200" dirty="0" smtClean="0"/>
          </a:p>
          <a:p>
            <a:r>
              <a:rPr lang="zh-CN" altLang="en-US" sz="3200" dirty="0" smtClean="0"/>
              <a:t>合作学习能力</a:t>
            </a:r>
            <a:endParaRPr lang="en-US" altLang="zh-CN" sz="32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dirty="0" smtClean="0"/>
              <a:t>批判思维能力</a:t>
            </a:r>
            <a:endParaRPr lang="en-US" altLang="zh-CN" sz="3200" dirty="0" smtClean="0"/>
          </a:p>
          <a:p>
            <a:r>
              <a:rPr lang="en-US" altLang="zh-CN" sz="3200" dirty="0" smtClean="0"/>
              <a:t>Are you for or against implementing a movie rating system in China?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专用英语</a:t>
            </a:r>
            <a:r>
              <a:rPr lang="zh-CN" altLang="en-US" b="1" dirty="0" smtClean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学院写作</a:t>
            </a:r>
            <a:r>
              <a:rPr lang="zh-CN" altLang="en-US" b="1" dirty="0" smtClean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课程设置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FF"/>
                </a:solidFill>
              </a:rPr>
              <a:t>为学习英语双学位的非英语专业学生开设</a:t>
            </a:r>
            <a:endParaRPr lang="en-US" altLang="zh-CN" dirty="0" smtClean="0">
              <a:solidFill>
                <a:srgbClr val="0000FF"/>
              </a:solidFill>
            </a:endParaRPr>
          </a:p>
          <a:p>
            <a:endParaRPr lang="en-US" altLang="zh-CN" dirty="0" smtClean="0"/>
          </a:p>
          <a:p>
            <a:pPr marL="578358" indent="-514350">
              <a:buFont typeface="+mj-lt"/>
              <a:buAutoNum type="arabicPeriod"/>
            </a:pPr>
            <a:r>
              <a:rPr lang="zh-CN" altLang="en-US" dirty="0" smtClean="0"/>
              <a:t>大一上学期  基础写作</a:t>
            </a:r>
            <a:endParaRPr lang="en-US" altLang="zh-CN" dirty="0" smtClean="0"/>
          </a:p>
          <a:p>
            <a:pPr marL="578358" indent="-514350">
              <a:buFont typeface="+mj-lt"/>
              <a:buAutoNum type="arabicPeriod"/>
            </a:pPr>
            <a:r>
              <a:rPr lang="zh-CN" altLang="en-US" b="1" dirty="0" smtClean="0">
                <a:solidFill>
                  <a:srgbClr val="0000FF"/>
                </a:solidFill>
              </a:rPr>
              <a:t>大</a:t>
            </a:r>
            <a:r>
              <a:rPr lang="zh-CN" altLang="en-US" b="1" dirty="0" smtClean="0">
                <a:solidFill>
                  <a:srgbClr val="0000FF"/>
                </a:solidFill>
              </a:rPr>
              <a:t>一下学期  分析性写作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pPr marL="578358" indent="-514350">
              <a:buFont typeface="+mj-lt"/>
              <a:buAutoNum type="arabicPeriod"/>
            </a:pPr>
            <a:r>
              <a:rPr lang="zh-CN" altLang="en-US" dirty="0" smtClean="0"/>
              <a:t>大</a:t>
            </a:r>
            <a:r>
              <a:rPr lang="zh-CN" altLang="en-US" dirty="0" smtClean="0"/>
              <a:t>二上学期  实用写作</a:t>
            </a:r>
            <a:endParaRPr lang="en-US" altLang="zh-CN" dirty="0" smtClean="0"/>
          </a:p>
          <a:p>
            <a:pPr marL="578358" indent="-514350">
              <a:buFont typeface="+mj-lt"/>
              <a:buAutoNum type="arabicPeriod"/>
            </a:pPr>
            <a:r>
              <a:rPr lang="zh-CN" altLang="en-US" dirty="0" smtClean="0"/>
              <a:t>大</a:t>
            </a:r>
            <a:r>
              <a:rPr lang="zh-CN" altLang="en-US" dirty="0" smtClean="0"/>
              <a:t>二下学期  学术写作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教材</a:t>
            </a:r>
            <a:endParaRPr lang="zh-CN" altLang="en-US" b="1" dirty="0" smtClean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John </a:t>
            </a:r>
            <a:r>
              <a:rPr lang="en-US" altLang="zh-CN" dirty="0" err="1" smtClean="0"/>
              <a:t>Langan</a:t>
            </a:r>
            <a:r>
              <a:rPr lang="en-US" altLang="zh-CN" dirty="0" smtClean="0"/>
              <a:t>, </a:t>
            </a:r>
            <a:r>
              <a:rPr lang="zh-CN" altLang="en-US" dirty="0" smtClean="0"/>
              <a:t>美国大学英语写作</a:t>
            </a:r>
            <a:r>
              <a:rPr lang="en-US" altLang="zh-CN" dirty="0" smtClean="0"/>
              <a:t>, </a:t>
            </a:r>
            <a:r>
              <a:rPr lang="zh-CN" altLang="en-US" dirty="0" smtClean="0"/>
              <a:t>外语教学与研究出版社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教学内容</a:t>
            </a:r>
            <a:endParaRPr lang="zh-CN" altLang="en-US" b="1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Pros and Cons Essays</a:t>
            </a:r>
          </a:p>
          <a:p>
            <a:endParaRPr lang="en-US" altLang="zh-CN" dirty="0" smtClean="0"/>
          </a:p>
          <a:p>
            <a:pPr marL="578358" indent="-514350">
              <a:buFont typeface="+mj-lt"/>
              <a:buAutoNum type="arabicPeriod"/>
            </a:pPr>
            <a:r>
              <a:rPr lang="zh-CN" altLang="en-US" dirty="0" smtClean="0"/>
              <a:t>体裁定义</a:t>
            </a:r>
            <a:endParaRPr lang="en-US" altLang="zh-CN" dirty="0" smtClean="0"/>
          </a:p>
          <a:p>
            <a:pPr marL="578358" indent="-514350">
              <a:buFont typeface="+mj-lt"/>
              <a:buAutoNum type="arabicPeriod"/>
            </a:pPr>
            <a:r>
              <a:rPr lang="zh-CN" altLang="en-US" dirty="0" smtClean="0"/>
              <a:t>体裁特点</a:t>
            </a:r>
            <a:endParaRPr lang="en-US" altLang="zh-CN" dirty="0" smtClean="0"/>
          </a:p>
          <a:p>
            <a:pPr marL="578358" indent="-514350">
              <a:buFont typeface="+mj-lt"/>
              <a:buAutoNum type="arabicPeriod"/>
            </a:pPr>
            <a:r>
              <a:rPr lang="zh-CN" altLang="en-US" dirty="0" smtClean="0"/>
              <a:t>体裁写作</a:t>
            </a:r>
            <a:r>
              <a:rPr lang="zh-CN" altLang="en-US" dirty="0" smtClean="0"/>
              <a:t>方法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教学内容</a:t>
            </a:r>
            <a:endParaRPr lang="zh-CN" altLang="en-US" sz="40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Pros and Cons Essays</a:t>
            </a:r>
          </a:p>
          <a:p>
            <a:endParaRPr lang="en-US" altLang="zh-CN" sz="2000" dirty="0" smtClean="0"/>
          </a:p>
          <a:p>
            <a:pPr marL="578358" indent="-514350">
              <a:buFont typeface="+mj-lt"/>
              <a:buAutoNum type="arabicPeriod"/>
            </a:pPr>
            <a:r>
              <a:rPr lang="zh-CN" altLang="en-US" sz="2000" dirty="0" smtClean="0"/>
              <a:t>类型定位（议论文写作起始阶段的一种写作类型，在此阶段我们还没有开始学习英语议论文写作中的立论和驳论。此类型用来汇报、纵览与某一有争议话题相关的正反双方的观点。学习这种类型的意义有三点：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、在学习包括立论、驳论类型的议论文写作前，能够对与某一议题相关的主要观点进行归纳和总结）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、在雅思、托福写作考试中也常有此类型的写作任务。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、在学生二下学术写作时，对于写 文献综述 会有一个铺垫作用。 </a:t>
            </a:r>
            <a:endParaRPr lang="en-US" altLang="zh-CN" sz="2000" dirty="0" smtClean="0"/>
          </a:p>
          <a:p>
            <a:pPr marL="578358" indent="-514350">
              <a:buFont typeface="+mj-lt"/>
              <a:buAutoNum type="arabicPeriod"/>
            </a:pPr>
            <a:r>
              <a:rPr lang="zh-CN" altLang="en-US" sz="2000" dirty="0" smtClean="0"/>
              <a:t>定义</a:t>
            </a:r>
            <a:endParaRPr lang="en-US" altLang="zh-CN" sz="2000" dirty="0" smtClean="0"/>
          </a:p>
          <a:p>
            <a:pPr marL="578358" indent="-514350">
              <a:buFont typeface="+mj-lt"/>
              <a:buAutoNum type="arabicPeriod"/>
            </a:pPr>
            <a:r>
              <a:rPr lang="zh-CN" altLang="en-US" sz="2000" dirty="0" smtClean="0"/>
              <a:t>特点</a:t>
            </a:r>
            <a:endParaRPr lang="en-US" altLang="zh-CN" sz="2000" dirty="0" smtClean="0"/>
          </a:p>
          <a:p>
            <a:pPr marL="578358" indent="-514350">
              <a:buFont typeface="+mj-lt"/>
              <a:buAutoNum type="arabicPeriod"/>
            </a:pPr>
            <a:r>
              <a:rPr lang="zh-CN" altLang="en-US" sz="2000" dirty="0" smtClean="0"/>
              <a:t>写作方法</a:t>
            </a:r>
            <a:endParaRPr lang="zh-CN" alt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algn="ctr"/>
            <a:r>
              <a:rPr lang="zh-CN" altLang="en-US" b="1" dirty="0" smtClean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学生</a:t>
            </a:r>
            <a:endParaRPr lang="zh-CN" altLang="en-US" b="1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法学院</a:t>
            </a:r>
            <a:r>
              <a:rPr lang="en-US" altLang="zh-CN" dirty="0" smtClean="0"/>
              <a:t>2016</a:t>
            </a:r>
            <a:r>
              <a:rPr lang="zh-CN" altLang="en-US" dirty="0" smtClean="0"/>
              <a:t>级</a:t>
            </a:r>
            <a:r>
              <a:rPr lang="en-US" altLang="zh-CN" dirty="0" smtClean="0"/>
              <a:t>3</a:t>
            </a:r>
            <a:r>
              <a:rPr lang="zh-CN" altLang="en-US" dirty="0" smtClean="0"/>
              <a:t>班  </a:t>
            </a:r>
            <a:r>
              <a:rPr lang="en-US" altLang="zh-CN" dirty="0" smtClean="0"/>
              <a:t>22</a:t>
            </a:r>
            <a:r>
              <a:rPr lang="zh-CN" altLang="en-US" dirty="0" smtClean="0"/>
              <a:t>人</a:t>
            </a:r>
            <a:endParaRPr lang="en-US" altLang="zh-CN" dirty="0" smtClean="0"/>
          </a:p>
          <a:p>
            <a:r>
              <a:rPr lang="zh-CN" altLang="en-US" dirty="0" smtClean="0"/>
              <a:t>计算机系</a:t>
            </a:r>
            <a:r>
              <a:rPr lang="en-US" altLang="zh-CN" dirty="0" smtClean="0"/>
              <a:t>2016</a:t>
            </a:r>
            <a:r>
              <a:rPr lang="zh-CN" altLang="en-US" dirty="0" smtClean="0"/>
              <a:t>级    </a:t>
            </a:r>
            <a:r>
              <a:rPr lang="en-US" altLang="zh-CN" dirty="0" smtClean="0"/>
              <a:t>21</a:t>
            </a:r>
            <a:r>
              <a:rPr lang="zh-CN" altLang="en-US" dirty="0" smtClean="0"/>
              <a:t>人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algn="ctr"/>
            <a:r>
              <a:rPr lang="zh-CN" alt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学生</a:t>
            </a:r>
            <a:endParaRPr lang="zh-CN" altLang="en-US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法学院</a:t>
            </a:r>
            <a:r>
              <a:rPr lang="en-US" altLang="zh-CN" dirty="0" smtClean="0"/>
              <a:t>2016</a:t>
            </a:r>
            <a:r>
              <a:rPr lang="zh-CN" altLang="en-US" dirty="0" smtClean="0"/>
              <a:t>级</a:t>
            </a:r>
            <a:r>
              <a:rPr lang="en-US" altLang="zh-CN" dirty="0" smtClean="0"/>
              <a:t>3</a:t>
            </a:r>
            <a:r>
              <a:rPr lang="zh-CN" altLang="en-US" dirty="0" smtClean="0"/>
              <a:t>班  </a:t>
            </a:r>
            <a:r>
              <a:rPr lang="en-US" altLang="zh-CN" dirty="0" smtClean="0"/>
              <a:t>22</a:t>
            </a:r>
            <a:r>
              <a:rPr lang="zh-CN" altLang="en-US" dirty="0" smtClean="0"/>
              <a:t>人</a:t>
            </a:r>
            <a:endParaRPr lang="en-US" altLang="zh-CN" dirty="0" smtClean="0"/>
          </a:p>
          <a:p>
            <a:r>
              <a:rPr lang="zh-CN" altLang="en-US" dirty="0" smtClean="0"/>
              <a:t>计算机系 </a:t>
            </a:r>
            <a:r>
              <a:rPr lang="en-US" altLang="zh-CN" dirty="0" smtClean="0"/>
              <a:t>21</a:t>
            </a:r>
            <a:r>
              <a:rPr lang="zh-CN" altLang="en-US" dirty="0" smtClean="0"/>
              <a:t>人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文理兼有，理科生占优势。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整体性格偏内敛，口头、笔头表达愿望不特别强。</a:t>
            </a:r>
            <a:endParaRPr lang="en-US" altLang="zh-CN" dirty="0" smtClean="0"/>
          </a:p>
          <a:p>
            <a:r>
              <a:rPr lang="zh-CN" altLang="en-US" dirty="0" smtClean="0"/>
              <a:t>误区</a:t>
            </a:r>
            <a:r>
              <a:rPr lang="en-US" altLang="zh-CN" dirty="0" smtClean="0"/>
              <a:t>-</a:t>
            </a:r>
            <a:r>
              <a:rPr lang="zh-CN" altLang="en-US" dirty="0" smtClean="0"/>
              <a:t>写作就是词汇量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年轻，可塑性强，师生磨合越来越好。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algn="ctr"/>
            <a:r>
              <a:rPr lang="zh-CN" altLang="en-US" b="1" dirty="0" smtClean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课堂时间分配</a:t>
            </a:r>
            <a:endParaRPr lang="zh-CN" altLang="en-US" b="1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1722437"/>
            <a:ext cx="4495800" cy="45259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第一节 （</a:t>
            </a:r>
            <a:r>
              <a:rPr lang="en-US" altLang="zh-CN" dirty="0" smtClean="0"/>
              <a:t>50</a:t>
            </a:r>
            <a:r>
              <a:rPr lang="zh-CN" altLang="en-US" dirty="0" smtClean="0"/>
              <a:t>分钟）</a:t>
            </a:r>
            <a:endParaRPr lang="en-US" altLang="zh-CN" dirty="0" smtClean="0"/>
          </a:p>
          <a:p>
            <a:pPr marL="578358" indent="-514350">
              <a:buNone/>
            </a:pPr>
            <a:r>
              <a:rPr lang="zh-CN" altLang="en-US" dirty="0" smtClean="0"/>
              <a:t>      通过范文</a:t>
            </a:r>
            <a:r>
              <a:rPr lang="en-US" altLang="zh-CN" i="1" dirty="0" smtClean="0"/>
              <a:t>Movie Rating</a:t>
            </a:r>
            <a:r>
              <a:rPr lang="zh-CN" altLang="en-US" dirty="0" smtClean="0"/>
              <a:t>导出 </a:t>
            </a:r>
            <a:r>
              <a:rPr lang="en-US" altLang="zh-CN" dirty="0" smtClean="0"/>
              <a:t>Pros and </a:t>
            </a:r>
            <a:r>
              <a:rPr lang="en-US" altLang="zh-CN" smtClean="0"/>
              <a:t>Cons </a:t>
            </a:r>
            <a:r>
              <a:rPr lang="en-US" altLang="zh-CN" smtClean="0"/>
              <a:t>Essays </a:t>
            </a:r>
            <a:r>
              <a:rPr lang="zh-CN" altLang="en-US" dirty="0" smtClean="0"/>
              <a:t>的体裁定义</a:t>
            </a:r>
            <a:r>
              <a:rPr lang="zh-CN" altLang="en-US" dirty="0" smtClean="0"/>
              <a:t>、特点、写作方法。</a:t>
            </a:r>
          </a:p>
          <a:p>
            <a:endParaRPr lang="en-US" altLang="zh-CN" i="1" dirty="0" smtClean="0"/>
          </a:p>
          <a:p>
            <a:endParaRPr lang="en-US" altLang="zh-CN" i="1" dirty="0" smtClean="0"/>
          </a:p>
          <a:p>
            <a:endParaRPr lang="zh-CN" altLang="en-US" i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352956" cy="45259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第二节（</a:t>
            </a:r>
            <a:r>
              <a:rPr lang="en-US" altLang="zh-CN" dirty="0" smtClean="0"/>
              <a:t>50</a:t>
            </a:r>
            <a:r>
              <a:rPr lang="zh-CN" altLang="en-US" dirty="0" smtClean="0"/>
              <a:t>分钟）</a:t>
            </a:r>
            <a:endParaRPr lang="en-US" altLang="zh-CN" dirty="0" smtClean="0"/>
          </a:p>
          <a:p>
            <a:pPr marL="578358" indent="-514350">
              <a:buNone/>
            </a:pPr>
            <a:r>
              <a:rPr lang="zh-CN" altLang="en-US" dirty="0" smtClean="0"/>
              <a:t>       完成课堂小组写作任务，并进行互动评议。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algn="ctr"/>
            <a:r>
              <a:rPr lang="zh-CN" altLang="en-US" b="1" dirty="0" smtClean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教学方法的</a:t>
            </a:r>
            <a:r>
              <a:rPr lang="zh-CN" altLang="en-US" b="1" dirty="0" smtClean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理论依据</a:t>
            </a:r>
            <a:endParaRPr lang="zh-CN" altLang="en-US" b="1" dirty="0" smtClean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Krashen</a:t>
            </a:r>
            <a:r>
              <a:rPr lang="en-US" altLang="zh-CN" dirty="0" smtClean="0"/>
              <a:t> </a:t>
            </a:r>
            <a:r>
              <a:rPr lang="zh-CN" altLang="en-US" dirty="0" smtClean="0"/>
              <a:t>的语言输入假设</a:t>
            </a:r>
            <a:endParaRPr lang="en-US" altLang="zh-CN" dirty="0" smtClean="0"/>
          </a:p>
          <a:p>
            <a:endParaRPr lang="en-US" dirty="0" smtClean="0"/>
          </a:p>
          <a:p>
            <a:r>
              <a:rPr lang="en-US" dirty="0" smtClean="0"/>
              <a:t>Swain </a:t>
            </a:r>
            <a:r>
              <a:rPr lang="zh-CN" altLang="en-US" dirty="0" smtClean="0"/>
              <a:t>的语言输出</a:t>
            </a:r>
            <a:r>
              <a:rPr lang="zh-CN" altLang="en-US" dirty="0" smtClean="0"/>
              <a:t>假设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文秋芳教授提出的输出驱动假设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活力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活力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活力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149</TotalTime>
  <Words>594</Words>
  <PresentationFormat>全屏显示(4:3)</PresentationFormat>
  <Paragraphs>104</Paragraphs>
  <Slides>14</Slides>
  <Notes>0</Notes>
  <HiddenSlides>5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活力</vt:lpstr>
      <vt:lpstr>分析性写作  Pros and Cons Essays</vt:lpstr>
      <vt:lpstr>专用英语学院写作课程设置</vt:lpstr>
      <vt:lpstr>教材</vt:lpstr>
      <vt:lpstr>教学内容</vt:lpstr>
      <vt:lpstr>教学内容</vt:lpstr>
      <vt:lpstr>学生</vt:lpstr>
      <vt:lpstr>学生</vt:lpstr>
      <vt:lpstr>课堂时间分配</vt:lpstr>
      <vt:lpstr>教学方法的理论依据</vt:lpstr>
      <vt:lpstr>理论依据</vt:lpstr>
      <vt:lpstr>教学方法</vt:lpstr>
      <vt:lpstr>教学方法</vt:lpstr>
      <vt:lpstr>教学目标 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45</cp:revision>
  <dcterms:created xsi:type="dcterms:W3CDTF">2017-05-09T02:55:22Z</dcterms:created>
  <dcterms:modified xsi:type="dcterms:W3CDTF">2017-05-10T02:51:20Z</dcterms:modified>
</cp:coreProperties>
</file>