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4"/>
  </p:notesMasterIdLst>
  <p:sldIdLst>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91" autoAdjust="0"/>
    <p:restoredTop sz="94660"/>
  </p:normalViewPr>
  <p:slideViewPr>
    <p:cSldViewPr snapToGrid="0">
      <p:cViewPr varScale="1">
        <p:scale>
          <a:sx n="67" d="100"/>
          <a:sy n="67" d="100"/>
        </p:scale>
        <p:origin x="90"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9E9F6C-8E42-48BB-B968-BD774E567315}"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US"/>
        </a:p>
      </dgm:t>
    </dgm:pt>
    <dgm:pt modelId="{6DDA5C46-9C83-4D26-A49B-09042DE3CA00}">
      <dgm:prSet phldrT="[Text]" custT="1"/>
      <dgm:spPr>
        <a:solidFill>
          <a:srgbClr val="FFFF00"/>
        </a:solidFill>
        <a:ln>
          <a:solidFill>
            <a:srgbClr val="FF0000"/>
          </a:solidFill>
        </a:ln>
      </dgm:spPr>
      <dgm:t>
        <a:bodyPr/>
        <a:lstStyle/>
        <a:p>
          <a:r>
            <a:rPr lang="en-US" sz="2000" b="1" dirty="0" smtClean="0">
              <a:solidFill>
                <a:srgbClr val="FF0000"/>
              </a:solidFill>
              <a:latin typeface="Arial" pitchFamily="34" charset="0"/>
              <a:cs typeface="Arial" pitchFamily="34" charset="0"/>
            </a:rPr>
            <a:t>Columbus’ discovery</a:t>
          </a:r>
          <a:endParaRPr lang="en-US" sz="2000" b="1" dirty="0">
            <a:solidFill>
              <a:srgbClr val="FF0000"/>
            </a:solidFill>
            <a:latin typeface="Arial" pitchFamily="34" charset="0"/>
            <a:cs typeface="Arial" pitchFamily="34" charset="0"/>
          </a:endParaRPr>
        </a:p>
      </dgm:t>
    </dgm:pt>
    <dgm:pt modelId="{62A7734B-922E-437C-A7AD-98C040BEF1D0}" type="parTrans" cxnId="{51D9CFE8-CCFF-411A-8BC0-75E465AC3A1D}">
      <dgm:prSet/>
      <dgm:spPr/>
      <dgm:t>
        <a:bodyPr/>
        <a:lstStyle/>
        <a:p>
          <a:endParaRPr lang="en-US" sz="2000"/>
        </a:p>
      </dgm:t>
    </dgm:pt>
    <dgm:pt modelId="{8C33E2F9-1BE3-45A3-9046-886A8E5AA8BA}" type="sibTrans" cxnId="{51D9CFE8-CCFF-411A-8BC0-75E465AC3A1D}">
      <dgm:prSet custT="1"/>
      <dgm:spPr/>
      <dgm:t>
        <a:bodyPr/>
        <a:lstStyle/>
        <a:p>
          <a:endParaRPr lang="en-US" sz="2000"/>
        </a:p>
      </dgm:t>
    </dgm:pt>
    <dgm:pt modelId="{66CDDB5F-3886-44C8-BEA6-EEAA7CB90BEE}">
      <dgm:prSet phldrT="[Text]" custT="1"/>
      <dgm:spPr>
        <a:solidFill>
          <a:srgbClr val="FFFF00"/>
        </a:solidFill>
        <a:ln>
          <a:solidFill>
            <a:srgbClr val="FF0000"/>
          </a:solidFill>
        </a:ln>
      </dgm:spPr>
      <dgm:t>
        <a:bodyPr/>
        <a:lstStyle/>
        <a:p>
          <a:r>
            <a:rPr lang="en-US" sz="2000" b="1" dirty="0" smtClean="0">
              <a:solidFill>
                <a:srgbClr val="FF0000"/>
              </a:solidFill>
              <a:latin typeface="Arial" pitchFamily="34" charset="0"/>
              <a:cs typeface="Arial" pitchFamily="34" charset="0"/>
            </a:rPr>
            <a:t>Sweet potato to China </a:t>
          </a:r>
          <a:endParaRPr lang="en-US" sz="2000" b="1" dirty="0">
            <a:solidFill>
              <a:srgbClr val="FF0000"/>
            </a:solidFill>
            <a:latin typeface="Arial" pitchFamily="34" charset="0"/>
            <a:cs typeface="Arial" pitchFamily="34" charset="0"/>
          </a:endParaRPr>
        </a:p>
      </dgm:t>
    </dgm:pt>
    <dgm:pt modelId="{E4296587-378B-4521-A116-CA73964BD0B3}" type="parTrans" cxnId="{98CB020B-996F-4F64-8137-A2B06BD849F1}">
      <dgm:prSet/>
      <dgm:spPr/>
      <dgm:t>
        <a:bodyPr/>
        <a:lstStyle/>
        <a:p>
          <a:endParaRPr lang="en-US" sz="2000"/>
        </a:p>
      </dgm:t>
    </dgm:pt>
    <dgm:pt modelId="{3B359599-255C-4777-A878-B05006F951B5}" type="sibTrans" cxnId="{98CB020B-996F-4F64-8137-A2B06BD849F1}">
      <dgm:prSet custT="1"/>
      <dgm:spPr/>
      <dgm:t>
        <a:bodyPr/>
        <a:lstStyle/>
        <a:p>
          <a:endParaRPr lang="en-US" sz="2000"/>
        </a:p>
      </dgm:t>
    </dgm:pt>
    <dgm:pt modelId="{EA4611C0-D5C5-4789-A243-27B22864F996}">
      <dgm:prSet phldrT="[Text]" custT="1"/>
      <dgm:spPr>
        <a:solidFill>
          <a:srgbClr val="FFFF00"/>
        </a:solidFill>
        <a:ln>
          <a:solidFill>
            <a:srgbClr val="FF0000"/>
          </a:solidFill>
        </a:ln>
      </dgm:spPr>
      <dgm:t>
        <a:bodyPr/>
        <a:lstStyle/>
        <a:p>
          <a:r>
            <a:rPr lang="en-US" sz="2000" b="1" dirty="0" smtClean="0">
              <a:solidFill>
                <a:srgbClr val="FF0000"/>
              </a:solidFill>
              <a:latin typeface="Arial" pitchFamily="34" charset="0"/>
              <a:cs typeface="Arial" pitchFamily="34" charset="0"/>
            </a:rPr>
            <a:t>Extensive growing</a:t>
          </a:r>
          <a:endParaRPr lang="en-US" sz="2000" b="1" dirty="0">
            <a:solidFill>
              <a:srgbClr val="FF0000"/>
            </a:solidFill>
            <a:latin typeface="Arial" pitchFamily="34" charset="0"/>
            <a:cs typeface="Arial" pitchFamily="34" charset="0"/>
          </a:endParaRPr>
        </a:p>
      </dgm:t>
    </dgm:pt>
    <dgm:pt modelId="{631A1B21-1608-4438-8513-986CCFA13C78}" type="parTrans" cxnId="{A647FE36-7E9A-4019-AAB1-515538A14400}">
      <dgm:prSet/>
      <dgm:spPr/>
      <dgm:t>
        <a:bodyPr/>
        <a:lstStyle/>
        <a:p>
          <a:endParaRPr lang="en-US" sz="2000"/>
        </a:p>
      </dgm:t>
    </dgm:pt>
    <dgm:pt modelId="{AD161CA1-999C-4476-8C20-70CFC9D28CAA}" type="sibTrans" cxnId="{A647FE36-7E9A-4019-AAB1-515538A14400}">
      <dgm:prSet custT="1"/>
      <dgm:spPr/>
      <dgm:t>
        <a:bodyPr/>
        <a:lstStyle/>
        <a:p>
          <a:endParaRPr lang="en-US" sz="2000"/>
        </a:p>
      </dgm:t>
    </dgm:pt>
    <dgm:pt modelId="{5E9CCC1F-0D7F-4F56-950A-C73DC9E06B90}">
      <dgm:prSet phldrT="[Text]" custT="1"/>
      <dgm:spPr>
        <a:solidFill>
          <a:srgbClr val="FFFF00"/>
        </a:solidFill>
        <a:ln>
          <a:solidFill>
            <a:srgbClr val="FF0000"/>
          </a:solidFill>
        </a:ln>
      </dgm:spPr>
      <dgm:t>
        <a:bodyPr/>
        <a:lstStyle/>
        <a:p>
          <a:r>
            <a:rPr lang="en-US" sz="2000" b="1" dirty="0" smtClean="0">
              <a:solidFill>
                <a:srgbClr val="FF0000"/>
              </a:solidFill>
              <a:latin typeface="Arial" pitchFamily="34" charset="0"/>
              <a:cs typeface="Arial" pitchFamily="34" charset="0"/>
            </a:rPr>
            <a:t>Rising population</a:t>
          </a:r>
          <a:endParaRPr lang="en-US" sz="2000" b="1" dirty="0">
            <a:solidFill>
              <a:srgbClr val="FF0000"/>
            </a:solidFill>
            <a:latin typeface="Arial" pitchFamily="34" charset="0"/>
            <a:cs typeface="Arial" pitchFamily="34" charset="0"/>
          </a:endParaRPr>
        </a:p>
      </dgm:t>
    </dgm:pt>
    <dgm:pt modelId="{893FB1B5-7E3E-4350-81CA-1039225F7FD6}" type="parTrans" cxnId="{0FD90E28-AF8D-4714-9742-EAAC57AF1940}">
      <dgm:prSet/>
      <dgm:spPr/>
      <dgm:t>
        <a:bodyPr/>
        <a:lstStyle/>
        <a:p>
          <a:endParaRPr lang="en-US" sz="2000"/>
        </a:p>
      </dgm:t>
    </dgm:pt>
    <dgm:pt modelId="{034D93D2-5769-4469-BA45-0D2108A71729}" type="sibTrans" cxnId="{0FD90E28-AF8D-4714-9742-EAAC57AF1940}">
      <dgm:prSet custT="1"/>
      <dgm:spPr/>
      <dgm:t>
        <a:bodyPr/>
        <a:lstStyle/>
        <a:p>
          <a:endParaRPr lang="en-US" sz="2000"/>
        </a:p>
      </dgm:t>
    </dgm:pt>
    <dgm:pt modelId="{EAE808EB-00A8-43FF-9C85-731A800D8D0C}">
      <dgm:prSet phldrT="[Text]" custT="1"/>
      <dgm:spPr>
        <a:solidFill>
          <a:srgbClr val="FFFF00"/>
        </a:solidFill>
        <a:ln>
          <a:solidFill>
            <a:srgbClr val="FF0000"/>
          </a:solidFill>
        </a:ln>
      </dgm:spPr>
      <dgm:t>
        <a:bodyPr/>
        <a:lstStyle/>
        <a:p>
          <a:r>
            <a:rPr lang="en-US" sz="2000" b="1" dirty="0" smtClean="0">
              <a:solidFill>
                <a:srgbClr val="FF0000"/>
              </a:solidFill>
              <a:latin typeface="Arial" pitchFamily="34" charset="0"/>
              <a:cs typeface="Arial" pitchFamily="34" charset="0"/>
            </a:rPr>
            <a:t>Clear forest to plant crops</a:t>
          </a:r>
          <a:endParaRPr lang="en-US" sz="2000" b="1" dirty="0">
            <a:solidFill>
              <a:srgbClr val="FF0000"/>
            </a:solidFill>
            <a:latin typeface="Arial" pitchFamily="34" charset="0"/>
            <a:cs typeface="Arial" pitchFamily="34" charset="0"/>
          </a:endParaRPr>
        </a:p>
      </dgm:t>
    </dgm:pt>
    <dgm:pt modelId="{AE1B36D2-7F24-4D54-9E23-8553FDA2C7ED}" type="parTrans" cxnId="{D64BA33B-A0AA-4320-8861-CA93368DDD57}">
      <dgm:prSet/>
      <dgm:spPr/>
      <dgm:t>
        <a:bodyPr/>
        <a:lstStyle/>
        <a:p>
          <a:endParaRPr lang="en-US" sz="2000"/>
        </a:p>
      </dgm:t>
    </dgm:pt>
    <dgm:pt modelId="{D85F7EB3-D397-413B-A222-F727CFB56AFE}" type="sibTrans" cxnId="{D64BA33B-A0AA-4320-8861-CA93368DDD57}">
      <dgm:prSet custT="1"/>
      <dgm:spPr/>
      <dgm:t>
        <a:bodyPr/>
        <a:lstStyle/>
        <a:p>
          <a:endParaRPr lang="en-US" sz="2000"/>
        </a:p>
      </dgm:t>
    </dgm:pt>
    <dgm:pt modelId="{53C449D8-7B36-47B6-9E73-6A8E79FA8095}">
      <dgm:prSet custT="1"/>
      <dgm:spPr>
        <a:solidFill>
          <a:srgbClr val="FFFF00"/>
        </a:solidFill>
        <a:ln>
          <a:solidFill>
            <a:srgbClr val="FF0000"/>
          </a:solidFill>
        </a:ln>
      </dgm:spPr>
      <dgm:t>
        <a:bodyPr/>
        <a:lstStyle/>
        <a:p>
          <a:r>
            <a:rPr lang="en-US" sz="2000" b="1" dirty="0" smtClean="0">
              <a:solidFill>
                <a:srgbClr val="FF0000"/>
              </a:solidFill>
              <a:latin typeface="Arial" pitchFamily="34" charset="0"/>
              <a:cs typeface="Arial" pitchFamily="34" charset="0"/>
            </a:rPr>
            <a:t>Floods, mudslides</a:t>
          </a:r>
          <a:endParaRPr lang="en-US" sz="2000" b="1" dirty="0">
            <a:solidFill>
              <a:srgbClr val="FF0000"/>
            </a:solidFill>
            <a:latin typeface="Arial" pitchFamily="34" charset="0"/>
            <a:cs typeface="Arial" pitchFamily="34" charset="0"/>
          </a:endParaRPr>
        </a:p>
      </dgm:t>
    </dgm:pt>
    <dgm:pt modelId="{16573D2A-6316-4E58-8308-18459AD1491E}" type="parTrans" cxnId="{4CF6A9F7-F04B-46CC-865E-A8A7489CE4DE}">
      <dgm:prSet/>
      <dgm:spPr/>
      <dgm:t>
        <a:bodyPr/>
        <a:lstStyle/>
        <a:p>
          <a:endParaRPr lang="en-US" sz="2000"/>
        </a:p>
      </dgm:t>
    </dgm:pt>
    <dgm:pt modelId="{A5D8C1CB-9E8C-4B27-9A57-15EBA1EE6B81}" type="sibTrans" cxnId="{4CF6A9F7-F04B-46CC-865E-A8A7489CE4DE}">
      <dgm:prSet custT="1"/>
      <dgm:spPr/>
      <dgm:t>
        <a:bodyPr/>
        <a:lstStyle/>
        <a:p>
          <a:endParaRPr lang="en-US" sz="2000"/>
        </a:p>
      </dgm:t>
    </dgm:pt>
    <dgm:pt modelId="{B75A8F61-9840-44EF-BBC3-FF62C9DB0C95}">
      <dgm:prSet custT="1"/>
      <dgm:spPr>
        <a:solidFill>
          <a:srgbClr val="FFFF00"/>
        </a:solidFill>
        <a:ln>
          <a:solidFill>
            <a:srgbClr val="FF0000"/>
          </a:solidFill>
        </a:ln>
      </dgm:spPr>
      <dgm:t>
        <a:bodyPr/>
        <a:lstStyle/>
        <a:p>
          <a:r>
            <a:rPr lang="en-US" sz="2000" b="1" dirty="0" smtClean="0">
              <a:solidFill>
                <a:srgbClr val="FF0000"/>
              </a:solidFill>
              <a:latin typeface="Arial" pitchFamily="34" charset="0"/>
              <a:cs typeface="Arial" pitchFamily="34" charset="0"/>
            </a:rPr>
            <a:t>Famines </a:t>
          </a:r>
          <a:endParaRPr lang="en-US" sz="2000" b="1" dirty="0">
            <a:solidFill>
              <a:srgbClr val="FF0000"/>
            </a:solidFill>
            <a:latin typeface="Arial" pitchFamily="34" charset="0"/>
            <a:cs typeface="Arial" pitchFamily="34" charset="0"/>
          </a:endParaRPr>
        </a:p>
      </dgm:t>
    </dgm:pt>
    <dgm:pt modelId="{B14BBC4A-33E1-42E2-8A92-34D618DDF0AD}" type="parTrans" cxnId="{673164D5-9FF0-4493-A649-AF521FBCCD7D}">
      <dgm:prSet/>
      <dgm:spPr/>
      <dgm:t>
        <a:bodyPr/>
        <a:lstStyle/>
        <a:p>
          <a:endParaRPr lang="en-US" sz="2000"/>
        </a:p>
      </dgm:t>
    </dgm:pt>
    <dgm:pt modelId="{D7F93658-E302-4144-813D-43735CCA207F}" type="sibTrans" cxnId="{673164D5-9FF0-4493-A649-AF521FBCCD7D}">
      <dgm:prSet custT="1"/>
      <dgm:spPr/>
      <dgm:t>
        <a:bodyPr/>
        <a:lstStyle/>
        <a:p>
          <a:endParaRPr lang="en-US" sz="2000"/>
        </a:p>
      </dgm:t>
    </dgm:pt>
    <dgm:pt modelId="{9434A011-17E1-4FC4-A2E8-F5E03C9D8D4D}">
      <dgm:prSet custT="1"/>
      <dgm:spPr>
        <a:solidFill>
          <a:srgbClr val="FFFF00"/>
        </a:solidFill>
        <a:ln>
          <a:solidFill>
            <a:srgbClr val="FF0000"/>
          </a:solidFill>
        </a:ln>
      </dgm:spPr>
      <dgm:t>
        <a:bodyPr/>
        <a:lstStyle/>
        <a:p>
          <a:r>
            <a:rPr lang="en-US" sz="2000" b="1" dirty="0" smtClean="0">
              <a:solidFill>
                <a:srgbClr val="FF0000"/>
              </a:solidFill>
              <a:latin typeface="Arial" pitchFamily="34" charset="0"/>
              <a:cs typeface="Arial" pitchFamily="34" charset="0"/>
            </a:rPr>
            <a:t>Social uproars</a:t>
          </a:r>
          <a:endParaRPr lang="en-US" sz="2000" b="1" dirty="0">
            <a:solidFill>
              <a:srgbClr val="FF0000"/>
            </a:solidFill>
            <a:latin typeface="Arial" pitchFamily="34" charset="0"/>
            <a:cs typeface="Arial" pitchFamily="34" charset="0"/>
          </a:endParaRPr>
        </a:p>
      </dgm:t>
    </dgm:pt>
    <dgm:pt modelId="{33C1741D-311B-45C1-9B85-5B4307ABCAA8}" type="parTrans" cxnId="{BC485AE5-FAB9-4E05-95FF-C26D04988792}">
      <dgm:prSet/>
      <dgm:spPr/>
      <dgm:t>
        <a:bodyPr/>
        <a:lstStyle/>
        <a:p>
          <a:endParaRPr lang="en-US" sz="2000"/>
        </a:p>
      </dgm:t>
    </dgm:pt>
    <dgm:pt modelId="{618A18F0-9313-424B-9A5A-E1DE02D27ECB}" type="sibTrans" cxnId="{BC485AE5-FAB9-4E05-95FF-C26D04988792}">
      <dgm:prSet custT="1"/>
      <dgm:spPr/>
      <dgm:t>
        <a:bodyPr/>
        <a:lstStyle/>
        <a:p>
          <a:endParaRPr lang="en-US" sz="2000"/>
        </a:p>
      </dgm:t>
    </dgm:pt>
    <dgm:pt modelId="{E3330C89-5FF0-45A9-9150-EA87A0BC98AB}">
      <dgm:prSet custT="1"/>
      <dgm:spPr>
        <a:solidFill>
          <a:srgbClr val="FFFF00"/>
        </a:solidFill>
        <a:ln>
          <a:solidFill>
            <a:srgbClr val="FF0000"/>
          </a:solidFill>
        </a:ln>
      </dgm:spPr>
      <dgm:t>
        <a:bodyPr/>
        <a:lstStyle/>
        <a:p>
          <a:r>
            <a:rPr lang="en-US" sz="2000" b="1" dirty="0" smtClean="0">
              <a:solidFill>
                <a:srgbClr val="FF0000"/>
              </a:solidFill>
              <a:latin typeface="Arial" pitchFamily="34" charset="0"/>
              <a:cs typeface="Arial" pitchFamily="34" charset="0"/>
            </a:rPr>
            <a:t>Collapse of Qing Empire </a:t>
          </a:r>
          <a:endParaRPr lang="en-US" sz="2000" b="1" dirty="0">
            <a:solidFill>
              <a:srgbClr val="FF0000"/>
            </a:solidFill>
            <a:latin typeface="Arial" pitchFamily="34" charset="0"/>
            <a:cs typeface="Arial" pitchFamily="34" charset="0"/>
          </a:endParaRPr>
        </a:p>
      </dgm:t>
    </dgm:pt>
    <dgm:pt modelId="{D70C5502-49F6-46AA-A20D-4768915842FF}" type="parTrans" cxnId="{636CED8D-9F59-4533-9C5F-9BF84EE5A360}">
      <dgm:prSet/>
      <dgm:spPr/>
      <dgm:t>
        <a:bodyPr/>
        <a:lstStyle/>
        <a:p>
          <a:endParaRPr lang="en-US" sz="2000"/>
        </a:p>
      </dgm:t>
    </dgm:pt>
    <dgm:pt modelId="{E6A42748-8336-4942-B6CC-1322A276607F}" type="sibTrans" cxnId="{636CED8D-9F59-4533-9C5F-9BF84EE5A360}">
      <dgm:prSet/>
      <dgm:spPr/>
      <dgm:t>
        <a:bodyPr/>
        <a:lstStyle/>
        <a:p>
          <a:endParaRPr lang="en-US" sz="2000"/>
        </a:p>
      </dgm:t>
    </dgm:pt>
    <dgm:pt modelId="{E9E6C424-A2AA-43B6-BBD6-214D6CCB1474}" type="pres">
      <dgm:prSet presAssocID="{1A9E9F6C-8E42-48BB-B968-BD774E567315}" presName="diagram" presStyleCnt="0">
        <dgm:presLayoutVars>
          <dgm:dir/>
          <dgm:resizeHandles val="exact"/>
        </dgm:presLayoutVars>
      </dgm:prSet>
      <dgm:spPr/>
      <dgm:t>
        <a:bodyPr/>
        <a:lstStyle/>
        <a:p>
          <a:endParaRPr lang="en-US"/>
        </a:p>
      </dgm:t>
    </dgm:pt>
    <dgm:pt modelId="{FBE98C0E-6C84-4DCD-A0DD-27A9264340CD}" type="pres">
      <dgm:prSet presAssocID="{6DDA5C46-9C83-4D26-A49B-09042DE3CA00}" presName="node" presStyleLbl="node1" presStyleIdx="0" presStyleCnt="9" custLinFactNeighborX="-1219" custLinFactNeighborY="-186">
        <dgm:presLayoutVars>
          <dgm:bulletEnabled val="1"/>
        </dgm:presLayoutVars>
      </dgm:prSet>
      <dgm:spPr/>
      <dgm:t>
        <a:bodyPr/>
        <a:lstStyle/>
        <a:p>
          <a:endParaRPr lang="en-US"/>
        </a:p>
      </dgm:t>
    </dgm:pt>
    <dgm:pt modelId="{D4525173-D946-4686-B767-BB8173E9AD39}" type="pres">
      <dgm:prSet presAssocID="{8C33E2F9-1BE3-45A3-9046-886A8E5AA8BA}" presName="sibTrans" presStyleLbl="sibTrans2D1" presStyleIdx="0" presStyleCnt="8"/>
      <dgm:spPr/>
      <dgm:t>
        <a:bodyPr/>
        <a:lstStyle/>
        <a:p>
          <a:endParaRPr lang="en-US"/>
        </a:p>
      </dgm:t>
    </dgm:pt>
    <dgm:pt modelId="{A7723B4E-07BF-4194-9DB1-1A51A2A11420}" type="pres">
      <dgm:prSet presAssocID="{8C33E2F9-1BE3-45A3-9046-886A8E5AA8BA}" presName="connectorText" presStyleLbl="sibTrans2D1" presStyleIdx="0" presStyleCnt="8"/>
      <dgm:spPr/>
      <dgm:t>
        <a:bodyPr/>
        <a:lstStyle/>
        <a:p>
          <a:endParaRPr lang="en-US"/>
        </a:p>
      </dgm:t>
    </dgm:pt>
    <dgm:pt modelId="{1492E552-8933-412B-B65F-54C1182FB08A}" type="pres">
      <dgm:prSet presAssocID="{66CDDB5F-3886-44C8-BEA6-EEAA7CB90BEE}" presName="node" presStyleLbl="node1" presStyleIdx="1" presStyleCnt="9">
        <dgm:presLayoutVars>
          <dgm:bulletEnabled val="1"/>
        </dgm:presLayoutVars>
      </dgm:prSet>
      <dgm:spPr/>
      <dgm:t>
        <a:bodyPr/>
        <a:lstStyle/>
        <a:p>
          <a:endParaRPr lang="en-US"/>
        </a:p>
      </dgm:t>
    </dgm:pt>
    <dgm:pt modelId="{4D303DB6-C36F-4864-8025-68E1E9251569}" type="pres">
      <dgm:prSet presAssocID="{3B359599-255C-4777-A878-B05006F951B5}" presName="sibTrans" presStyleLbl="sibTrans2D1" presStyleIdx="1" presStyleCnt="8"/>
      <dgm:spPr/>
      <dgm:t>
        <a:bodyPr/>
        <a:lstStyle/>
        <a:p>
          <a:endParaRPr lang="en-US"/>
        </a:p>
      </dgm:t>
    </dgm:pt>
    <dgm:pt modelId="{3E18018A-39E8-4122-95F8-A79FF325CD80}" type="pres">
      <dgm:prSet presAssocID="{3B359599-255C-4777-A878-B05006F951B5}" presName="connectorText" presStyleLbl="sibTrans2D1" presStyleIdx="1" presStyleCnt="8"/>
      <dgm:spPr/>
      <dgm:t>
        <a:bodyPr/>
        <a:lstStyle/>
        <a:p>
          <a:endParaRPr lang="en-US"/>
        </a:p>
      </dgm:t>
    </dgm:pt>
    <dgm:pt modelId="{10F36CE9-F318-4C8C-B37A-60EB098A2E48}" type="pres">
      <dgm:prSet presAssocID="{EA4611C0-D5C5-4789-A243-27B22864F996}" presName="node" presStyleLbl="node1" presStyleIdx="2" presStyleCnt="9">
        <dgm:presLayoutVars>
          <dgm:bulletEnabled val="1"/>
        </dgm:presLayoutVars>
      </dgm:prSet>
      <dgm:spPr/>
      <dgm:t>
        <a:bodyPr/>
        <a:lstStyle/>
        <a:p>
          <a:endParaRPr lang="en-US"/>
        </a:p>
      </dgm:t>
    </dgm:pt>
    <dgm:pt modelId="{3C03A1B1-D9B5-408B-B486-1C7C07BDC776}" type="pres">
      <dgm:prSet presAssocID="{AD161CA1-999C-4476-8C20-70CFC9D28CAA}" presName="sibTrans" presStyleLbl="sibTrans2D1" presStyleIdx="2" presStyleCnt="8"/>
      <dgm:spPr/>
      <dgm:t>
        <a:bodyPr/>
        <a:lstStyle/>
        <a:p>
          <a:endParaRPr lang="en-US"/>
        </a:p>
      </dgm:t>
    </dgm:pt>
    <dgm:pt modelId="{D8BBA2DC-44E4-4E10-A0A5-48BF33210EDB}" type="pres">
      <dgm:prSet presAssocID="{AD161CA1-999C-4476-8C20-70CFC9D28CAA}" presName="connectorText" presStyleLbl="sibTrans2D1" presStyleIdx="2" presStyleCnt="8"/>
      <dgm:spPr/>
      <dgm:t>
        <a:bodyPr/>
        <a:lstStyle/>
        <a:p>
          <a:endParaRPr lang="en-US"/>
        </a:p>
      </dgm:t>
    </dgm:pt>
    <dgm:pt modelId="{1210E9C6-E217-44F2-96D5-5768B0018EC9}" type="pres">
      <dgm:prSet presAssocID="{5E9CCC1F-0D7F-4F56-950A-C73DC9E06B90}" presName="node" presStyleLbl="node1" presStyleIdx="3" presStyleCnt="9">
        <dgm:presLayoutVars>
          <dgm:bulletEnabled val="1"/>
        </dgm:presLayoutVars>
      </dgm:prSet>
      <dgm:spPr/>
      <dgm:t>
        <a:bodyPr/>
        <a:lstStyle/>
        <a:p>
          <a:endParaRPr lang="en-US"/>
        </a:p>
      </dgm:t>
    </dgm:pt>
    <dgm:pt modelId="{AB2BBE59-6107-4EA6-AC0A-932C6E725BC6}" type="pres">
      <dgm:prSet presAssocID="{034D93D2-5769-4469-BA45-0D2108A71729}" presName="sibTrans" presStyleLbl="sibTrans2D1" presStyleIdx="3" presStyleCnt="8"/>
      <dgm:spPr/>
      <dgm:t>
        <a:bodyPr/>
        <a:lstStyle/>
        <a:p>
          <a:endParaRPr lang="en-US"/>
        </a:p>
      </dgm:t>
    </dgm:pt>
    <dgm:pt modelId="{3C3BCEC8-C72B-44F9-BFFF-90B33C651469}" type="pres">
      <dgm:prSet presAssocID="{034D93D2-5769-4469-BA45-0D2108A71729}" presName="connectorText" presStyleLbl="sibTrans2D1" presStyleIdx="3" presStyleCnt="8"/>
      <dgm:spPr/>
      <dgm:t>
        <a:bodyPr/>
        <a:lstStyle/>
        <a:p>
          <a:endParaRPr lang="en-US"/>
        </a:p>
      </dgm:t>
    </dgm:pt>
    <dgm:pt modelId="{6FF16B13-89EF-413E-8885-E20351C1E07E}" type="pres">
      <dgm:prSet presAssocID="{EAE808EB-00A8-43FF-9C85-731A800D8D0C}" presName="node" presStyleLbl="node1" presStyleIdx="4" presStyleCnt="9">
        <dgm:presLayoutVars>
          <dgm:bulletEnabled val="1"/>
        </dgm:presLayoutVars>
      </dgm:prSet>
      <dgm:spPr/>
      <dgm:t>
        <a:bodyPr/>
        <a:lstStyle/>
        <a:p>
          <a:endParaRPr lang="en-US"/>
        </a:p>
      </dgm:t>
    </dgm:pt>
    <dgm:pt modelId="{0FEBCCD4-38E6-4C50-8D3C-5B5CA9C4E0B0}" type="pres">
      <dgm:prSet presAssocID="{D85F7EB3-D397-413B-A222-F727CFB56AFE}" presName="sibTrans" presStyleLbl="sibTrans2D1" presStyleIdx="4" presStyleCnt="8"/>
      <dgm:spPr/>
      <dgm:t>
        <a:bodyPr/>
        <a:lstStyle/>
        <a:p>
          <a:endParaRPr lang="en-US"/>
        </a:p>
      </dgm:t>
    </dgm:pt>
    <dgm:pt modelId="{342604AD-2DB9-4E9C-A2DE-74E7782B3B24}" type="pres">
      <dgm:prSet presAssocID="{D85F7EB3-D397-413B-A222-F727CFB56AFE}" presName="connectorText" presStyleLbl="sibTrans2D1" presStyleIdx="4" presStyleCnt="8"/>
      <dgm:spPr/>
      <dgm:t>
        <a:bodyPr/>
        <a:lstStyle/>
        <a:p>
          <a:endParaRPr lang="en-US"/>
        </a:p>
      </dgm:t>
    </dgm:pt>
    <dgm:pt modelId="{94D656B5-4D93-4674-B2F7-F301D0BF35F7}" type="pres">
      <dgm:prSet presAssocID="{53C449D8-7B36-47B6-9E73-6A8E79FA8095}" presName="node" presStyleLbl="node1" presStyleIdx="5" presStyleCnt="9">
        <dgm:presLayoutVars>
          <dgm:bulletEnabled val="1"/>
        </dgm:presLayoutVars>
      </dgm:prSet>
      <dgm:spPr/>
      <dgm:t>
        <a:bodyPr/>
        <a:lstStyle/>
        <a:p>
          <a:endParaRPr lang="en-US"/>
        </a:p>
      </dgm:t>
    </dgm:pt>
    <dgm:pt modelId="{3E12A0CC-838E-44C9-9099-8554E3E43097}" type="pres">
      <dgm:prSet presAssocID="{A5D8C1CB-9E8C-4B27-9A57-15EBA1EE6B81}" presName="sibTrans" presStyleLbl="sibTrans2D1" presStyleIdx="5" presStyleCnt="8"/>
      <dgm:spPr/>
      <dgm:t>
        <a:bodyPr/>
        <a:lstStyle/>
        <a:p>
          <a:endParaRPr lang="en-US"/>
        </a:p>
      </dgm:t>
    </dgm:pt>
    <dgm:pt modelId="{B137F3DB-1C20-4F32-815A-A2ED1438FA15}" type="pres">
      <dgm:prSet presAssocID="{A5D8C1CB-9E8C-4B27-9A57-15EBA1EE6B81}" presName="connectorText" presStyleLbl="sibTrans2D1" presStyleIdx="5" presStyleCnt="8"/>
      <dgm:spPr/>
      <dgm:t>
        <a:bodyPr/>
        <a:lstStyle/>
        <a:p>
          <a:endParaRPr lang="en-US"/>
        </a:p>
      </dgm:t>
    </dgm:pt>
    <dgm:pt modelId="{0DD26406-2B03-49B5-8481-DBF9468EDA86}" type="pres">
      <dgm:prSet presAssocID="{B75A8F61-9840-44EF-BBC3-FF62C9DB0C95}" presName="node" presStyleLbl="node1" presStyleIdx="6" presStyleCnt="9">
        <dgm:presLayoutVars>
          <dgm:bulletEnabled val="1"/>
        </dgm:presLayoutVars>
      </dgm:prSet>
      <dgm:spPr/>
      <dgm:t>
        <a:bodyPr/>
        <a:lstStyle/>
        <a:p>
          <a:endParaRPr lang="en-US"/>
        </a:p>
      </dgm:t>
    </dgm:pt>
    <dgm:pt modelId="{ADACDE50-BAFF-4FA7-9217-4A117173D31F}" type="pres">
      <dgm:prSet presAssocID="{D7F93658-E302-4144-813D-43735CCA207F}" presName="sibTrans" presStyleLbl="sibTrans2D1" presStyleIdx="6" presStyleCnt="8"/>
      <dgm:spPr/>
      <dgm:t>
        <a:bodyPr/>
        <a:lstStyle/>
        <a:p>
          <a:endParaRPr lang="en-US"/>
        </a:p>
      </dgm:t>
    </dgm:pt>
    <dgm:pt modelId="{C75CA2B2-43A5-4574-94E3-7B3F6B71D623}" type="pres">
      <dgm:prSet presAssocID="{D7F93658-E302-4144-813D-43735CCA207F}" presName="connectorText" presStyleLbl="sibTrans2D1" presStyleIdx="6" presStyleCnt="8"/>
      <dgm:spPr/>
      <dgm:t>
        <a:bodyPr/>
        <a:lstStyle/>
        <a:p>
          <a:endParaRPr lang="en-US"/>
        </a:p>
      </dgm:t>
    </dgm:pt>
    <dgm:pt modelId="{4A573212-B43E-424B-AD45-B7EE8ECCD7A5}" type="pres">
      <dgm:prSet presAssocID="{9434A011-17E1-4FC4-A2E8-F5E03C9D8D4D}" presName="node" presStyleLbl="node1" presStyleIdx="7" presStyleCnt="9">
        <dgm:presLayoutVars>
          <dgm:bulletEnabled val="1"/>
        </dgm:presLayoutVars>
      </dgm:prSet>
      <dgm:spPr/>
      <dgm:t>
        <a:bodyPr/>
        <a:lstStyle/>
        <a:p>
          <a:endParaRPr lang="en-US"/>
        </a:p>
      </dgm:t>
    </dgm:pt>
    <dgm:pt modelId="{37D5CD67-AE36-43E2-9C41-2365A563A1B7}" type="pres">
      <dgm:prSet presAssocID="{618A18F0-9313-424B-9A5A-E1DE02D27ECB}" presName="sibTrans" presStyleLbl="sibTrans2D1" presStyleIdx="7" presStyleCnt="8"/>
      <dgm:spPr/>
      <dgm:t>
        <a:bodyPr/>
        <a:lstStyle/>
        <a:p>
          <a:endParaRPr lang="en-US"/>
        </a:p>
      </dgm:t>
    </dgm:pt>
    <dgm:pt modelId="{1980AF56-191B-4AC0-B477-B562B91818A2}" type="pres">
      <dgm:prSet presAssocID="{618A18F0-9313-424B-9A5A-E1DE02D27ECB}" presName="connectorText" presStyleLbl="sibTrans2D1" presStyleIdx="7" presStyleCnt="8"/>
      <dgm:spPr/>
      <dgm:t>
        <a:bodyPr/>
        <a:lstStyle/>
        <a:p>
          <a:endParaRPr lang="en-US"/>
        </a:p>
      </dgm:t>
    </dgm:pt>
    <dgm:pt modelId="{A10C833F-6EBE-4CF4-B3C1-87527690625A}" type="pres">
      <dgm:prSet presAssocID="{E3330C89-5FF0-45A9-9150-EA87A0BC98AB}" presName="node" presStyleLbl="node1" presStyleIdx="8" presStyleCnt="9">
        <dgm:presLayoutVars>
          <dgm:bulletEnabled val="1"/>
        </dgm:presLayoutVars>
      </dgm:prSet>
      <dgm:spPr/>
      <dgm:t>
        <a:bodyPr/>
        <a:lstStyle/>
        <a:p>
          <a:endParaRPr lang="en-US"/>
        </a:p>
      </dgm:t>
    </dgm:pt>
  </dgm:ptLst>
  <dgm:cxnLst>
    <dgm:cxn modelId="{914050ED-82ED-4E7C-9C2E-7858EF3AB041}" type="presOf" srcId="{EA4611C0-D5C5-4789-A243-27B22864F996}" destId="{10F36CE9-F318-4C8C-B37A-60EB098A2E48}" srcOrd="0" destOrd="0" presId="urn:microsoft.com/office/officeart/2005/8/layout/process5"/>
    <dgm:cxn modelId="{0EE02907-39A7-4900-82CD-DEFDE19EFCC0}" type="presOf" srcId="{AD161CA1-999C-4476-8C20-70CFC9D28CAA}" destId="{3C03A1B1-D9B5-408B-B486-1C7C07BDC776}" srcOrd="0" destOrd="0" presId="urn:microsoft.com/office/officeart/2005/8/layout/process5"/>
    <dgm:cxn modelId="{E57D5DF6-29C1-431B-B05E-70C5BDA764A0}" type="presOf" srcId="{A5D8C1CB-9E8C-4B27-9A57-15EBA1EE6B81}" destId="{B137F3DB-1C20-4F32-815A-A2ED1438FA15}" srcOrd="1" destOrd="0" presId="urn:microsoft.com/office/officeart/2005/8/layout/process5"/>
    <dgm:cxn modelId="{A7DF3FC7-AA0A-4CB8-AE00-E53834C2C7C7}" type="presOf" srcId="{A5D8C1CB-9E8C-4B27-9A57-15EBA1EE6B81}" destId="{3E12A0CC-838E-44C9-9099-8554E3E43097}" srcOrd="0" destOrd="0" presId="urn:microsoft.com/office/officeart/2005/8/layout/process5"/>
    <dgm:cxn modelId="{7E05108C-A492-41B1-A108-6F994CFB5B4C}" type="presOf" srcId="{3B359599-255C-4777-A878-B05006F951B5}" destId="{3E18018A-39E8-4122-95F8-A79FF325CD80}" srcOrd="1" destOrd="0" presId="urn:microsoft.com/office/officeart/2005/8/layout/process5"/>
    <dgm:cxn modelId="{4C46490E-503C-47F2-86F4-AE4DA563E63D}" type="presOf" srcId="{5E9CCC1F-0D7F-4F56-950A-C73DC9E06B90}" destId="{1210E9C6-E217-44F2-96D5-5768B0018EC9}" srcOrd="0" destOrd="0" presId="urn:microsoft.com/office/officeart/2005/8/layout/process5"/>
    <dgm:cxn modelId="{3A455B66-54A3-4566-BC19-394DE8D3A08E}" type="presOf" srcId="{618A18F0-9313-424B-9A5A-E1DE02D27ECB}" destId="{37D5CD67-AE36-43E2-9C41-2365A563A1B7}" srcOrd="0" destOrd="0" presId="urn:microsoft.com/office/officeart/2005/8/layout/process5"/>
    <dgm:cxn modelId="{BC485AE5-FAB9-4E05-95FF-C26D04988792}" srcId="{1A9E9F6C-8E42-48BB-B968-BD774E567315}" destId="{9434A011-17E1-4FC4-A2E8-F5E03C9D8D4D}" srcOrd="7" destOrd="0" parTransId="{33C1741D-311B-45C1-9B85-5B4307ABCAA8}" sibTransId="{618A18F0-9313-424B-9A5A-E1DE02D27ECB}"/>
    <dgm:cxn modelId="{64D50573-B10B-40EE-9A5A-9F6FC3CCE125}" type="presOf" srcId="{034D93D2-5769-4469-BA45-0D2108A71729}" destId="{3C3BCEC8-C72B-44F9-BFFF-90B33C651469}" srcOrd="1" destOrd="0" presId="urn:microsoft.com/office/officeart/2005/8/layout/process5"/>
    <dgm:cxn modelId="{9B5032F9-01AA-4FA9-B82F-745CB8E1C517}" type="presOf" srcId="{034D93D2-5769-4469-BA45-0D2108A71729}" destId="{AB2BBE59-6107-4EA6-AC0A-932C6E725BC6}" srcOrd="0" destOrd="0" presId="urn:microsoft.com/office/officeart/2005/8/layout/process5"/>
    <dgm:cxn modelId="{98989366-5580-40BA-9D52-9B42906F1CEA}" type="presOf" srcId="{1A9E9F6C-8E42-48BB-B968-BD774E567315}" destId="{E9E6C424-A2AA-43B6-BBD6-214D6CCB1474}" srcOrd="0" destOrd="0" presId="urn:microsoft.com/office/officeart/2005/8/layout/process5"/>
    <dgm:cxn modelId="{86277E2A-105A-4CEC-8C4D-1604A5CB837C}" type="presOf" srcId="{D85F7EB3-D397-413B-A222-F727CFB56AFE}" destId="{342604AD-2DB9-4E9C-A2DE-74E7782B3B24}" srcOrd="1" destOrd="0" presId="urn:microsoft.com/office/officeart/2005/8/layout/process5"/>
    <dgm:cxn modelId="{98CB020B-996F-4F64-8137-A2B06BD849F1}" srcId="{1A9E9F6C-8E42-48BB-B968-BD774E567315}" destId="{66CDDB5F-3886-44C8-BEA6-EEAA7CB90BEE}" srcOrd="1" destOrd="0" parTransId="{E4296587-378B-4521-A116-CA73964BD0B3}" sibTransId="{3B359599-255C-4777-A878-B05006F951B5}"/>
    <dgm:cxn modelId="{673164D5-9FF0-4493-A649-AF521FBCCD7D}" srcId="{1A9E9F6C-8E42-48BB-B968-BD774E567315}" destId="{B75A8F61-9840-44EF-BBC3-FF62C9DB0C95}" srcOrd="6" destOrd="0" parTransId="{B14BBC4A-33E1-42E2-8A92-34D618DDF0AD}" sibTransId="{D7F93658-E302-4144-813D-43735CCA207F}"/>
    <dgm:cxn modelId="{4CF6A9F7-F04B-46CC-865E-A8A7489CE4DE}" srcId="{1A9E9F6C-8E42-48BB-B968-BD774E567315}" destId="{53C449D8-7B36-47B6-9E73-6A8E79FA8095}" srcOrd="5" destOrd="0" parTransId="{16573D2A-6316-4E58-8308-18459AD1491E}" sibTransId="{A5D8C1CB-9E8C-4B27-9A57-15EBA1EE6B81}"/>
    <dgm:cxn modelId="{F8C0D319-CF9C-4ADA-B040-E2A9A76BF292}" type="presOf" srcId="{6DDA5C46-9C83-4D26-A49B-09042DE3CA00}" destId="{FBE98C0E-6C84-4DCD-A0DD-27A9264340CD}" srcOrd="0" destOrd="0" presId="urn:microsoft.com/office/officeart/2005/8/layout/process5"/>
    <dgm:cxn modelId="{7091052B-384D-4CFC-992B-F4CA5762EF49}" type="presOf" srcId="{66CDDB5F-3886-44C8-BEA6-EEAA7CB90BEE}" destId="{1492E552-8933-412B-B65F-54C1182FB08A}" srcOrd="0" destOrd="0" presId="urn:microsoft.com/office/officeart/2005/8/layout/process5"/>
    <dgm:cxn modelId="{2ED439AC-0DCC-47DC-842B-E4D8C305CF9A}" type="presOf" srcId="{D7F93658-E302-4144-813D-43735CCA207F}" destId="{ADACDE50-BAFF-4FA7-9217-4A117173D31F}" srcOrd="0" destOrd="0" presId="urn:microsoft.com/office/officeart/2005/8/layout/process5"/>
    <dgm:cxn modelId="{5C05FA94-974B-4495-A08F-9F467CDA59FB}" type="presOf" srcId="{8C33E2F9-1BE3-45A3-9046-886A8E5AA8BA}" destId="{D4525173-D946-4686-B767-BB8173E9AD39}" srcOrd="0" destOrd="0" presId="urn:microsoft.com/office/officeart/2005/8/layout/process5"/>
    <dgm:cxn modelId="{AD2A01F0-BCAF-4601-9DAF-5C94B2B2B389}" type="presOf" srcId="{AD161CA1-999C-4476-8C20-70CFC9D28CAA}" destId="{D8BBA2DC-44E4-4E10-A0A5-48BF33210EDB}" srcOrd="1" destOrd="0" presId="urn:microsoft.com/office/officeart/2005/8/layout/process5"/>
    <dgm:cxn modelId="{7D1D89B2-1694-48F7-BE3E-B949B9381DAD}" type="presOf" srcId="{53C449D8-7B36-47B6-9E73-6A8E79FA8095}" destId="{94D656B5-4D93-4674-B2F7-F301D0BF35F7}" srcOrd="0" destOrd="0" presId="urn:microsoft.com/office/officeart/2005/8/layout/process5"/>
    <dgm:cxn modelId="{A221DB95-E631-4861-BC0F-745BEC1A615F}" type="presOf" srcId="{618A18F0-9313-424B-9A5A-E1DE02D27ECB}" destId="{1980AF56-191B-4AC0-B477-B562B91818A2}" srcOrd="1" destOrd="0" presId="urn:microsoft.com/office/officeart/2005/8/layout/process5"/>
    <dgm:cxn modelId="{3A8DECE3-47A0-452C-BA94-B281A1A3C926}" type="presOf" srcId="{E3330C89-5FF0-45A9-9150-EA87A0BC98AB}" destId="{A10C833F-6EBE-4CF4-B3C1-87527690625A}" srcOrd="0" destOrd="0" presId="urn:microsoft.com/office/officeart/2005/8/layout/process5"/>
    <dgm:cxn modelId="{395BA91B-C26D-48F5-858A-2C2DC2231462}" type="presOf" srcId="{3B359599-255C-4777-A878-B05006F951B5}" destId="{4D303DB6-C36F-4864-8025-68E1E9251569}" srcOrd="0" destOrd="0" presId="urn:microsoft.com/office/officeart/2005/8/layout/process5"/>
    <dgm:cxn modelId="{50F68A7E-6A5A-465D-ACC2-D0A653A6E4D2}" type="presOf" srcId="{8C33E2F9-1BE3-45A3-9046-886A8E5AA8BA}" destId="{A7723B4E-07BF-4194-9DB1-1A51A2A11420}" srcOrd="1" destOrd="0" presId="urn:microsoft.com/office/officeart/2005/8/layout/process5"/>
    <dgm:cxn modelId="{2F10B080-21D7-40B1-B6AC-84CA307414C2}" type="presOf" srcId="{EAE808EB-00A8-43FF-9C85-731A800D8D0C}" destId="{6FF16B13-89EF-413E-8885-E20351C1E07E}" srcOrd="0" destOrd="0" presId="urn:microsoft.com/office/officeart/2005/8/layout/process5"/>
    <dgm:cxn modelId="{D64BA33B-A0AA-4320-8861-CA93368DDD57}" srcId="{1A9E9F6C-8E42-48BB-B968-BD774E567315}" destId="{EAE808EB-00A8-43FF-9C85-731A800D8D0C}" srcOrd="4" destOrd="0" parTransId="{AE1B36D2-7F24-4D54-9E23-8553FDA2C7ED}" sibTransId="{D85F7EB3-D397-413B-A222-F727CFB56AFE}"/>
    <dgm:cxn modelId="{636CED8D-9F59-4533-9C5F-9BF84EE5A360}" srcId="{1A9E9F6C-8E42-48BB-B968-BD774E567315}" destId="{E3330C89-5FF0-45A9-9150-EA87A0BC98AB}" srcOrd="8" destOrd="0" parTransId="{D70C5502-49F6-46AA-A20D-4768915842FF}" sibTransId="{E6A42748-8336-4942-B6CC-1322A276607F}"/>
    <dgm:cxn modelId="{A647FE36-7E9A-4019-AAB1-515538A14400}" srcId="{1A9E9F6C-8E42-48BB-B968-BD774E567315}" destId="{EA4611C0-D5C5-4789-A243-27B22864F996}" srcOrd="2" destOrd="0" parTransId="{631A1B21-1608-4438-8513-986CCFA13C78}" sibTransId="{AD161CA1-999C-4476-8C20-70CFC9D28CAA}"/>
    <dgm:cxn modelId="{0FD90E28-AF8D-4714-9742-EAAC57AF1940}" srcId="{1A9E9F6C-8E42-48BB-B968-BD774E567315}" destId="{5E9CCC1F-0D7F-4F56-950A-C73DC9E06B90}" srcOrd="3" destOrd="0" parTransId="{893FB1B5-7E3E-4350-81CA-1039225F7FD6}" sibTransId="{034D93D2-5769-4469-BA45-0D2108A71729}"/>
    <dgm:cxn modelId="{FC71B7A9-DB00-4E34-AC06-E20D50AC962C}" type="presOf" srcId="{D7F93658-E302-4144-813D-43735CCA207F}" destId="{C75CA2B2-43A5-4574-94E3-7B3F6B71D623}" srcOrd="1" destOrd="0" presId="urn:microsoft.com/office/officeart/2005/8/layout/process5"/>
    <dgm:cxn modelId="{924BFC73-D401-4756-A1D9-C8EC0B1EF94A}" type="presOf" srcId="{B75A8F61-9840-44EF-BBC3-FF62C9DB0C95}" destId="{0DD26406-2B03-49B5-8481-DBF9468EDA86}" srcOrd="0" destOrd="0" presId="urn:microsoft.com/office/officeart/2005/8/layout/process5"/>
    <dgm:cxn modelId="{6E0EB4AB-455E-44A4-A8E7-89B2142EF1E5}" type="presOf" srcId="{D85F7EB3-D397-413B-A222-F727CFB56AFE}" destId="{0FEBCCD4-38E6-4C50-8D3C-5B5CA9C4E0B0}" srcOrd="0" destOrd="0" presId="urn:microsoft.com/office/officeart/2005/8/layout/process5"/>
    <dgm:cxn modelId="{7544B79B-C707-45F0-B031-A7D8FB65FB9A}" type="presOf" srcId="{9434A011-17E1-4FC4-A2E8-F5E03C9D8D4D}" destId="{4A573212-B43E-424B-AD45-B7EE8ECCD7A5}" srcOrd="0" destOrd="0" presId="urn:microsoft.com/office/officeart/2005/8/layout/process5"/>
    <dgm:cxn modelId="{51D9CFE8-CCFF-411A-8BC0-75E465AC3A1D}" srcId="{1A9E9F6C-8E42-48BB-B968-BD774E567315}" destId="{6DDA5C46-9C83-4D26-A49B-09042DE3CA00}" srcOrd="0" destOrd="0" parTransId="{62A7734B-922E-437C-A7AD-98C040BEF1D0}" sibTransId="{8C33E2F9-1BE3-45A3-9046-886A8E5AA8BA}"/>
    <dgm:cxn modelId="{4A8DA513-5376-4931-B012-C180C8CE5BA8}" type="presParOf" srcId="{E9E6C424-A2AA-43B6-BBD6-214D6CCB1474}" destId="{FBE98C0E-6C84-4DCD-A0DD-27A9264340CD}" srcOrd="0" destOrd="0" presId="urn:microsoft.com/office/officeart/2005/8/layout/process5"/>
    <dgm:cxn modelId="{237AC120-335B-48BC-B9A5-B13452C19935}" type="presParOf" srcId="{E9E6C424-A2AA-43B6-BBD6-214D6CCB1474}" destId="{D4525173-D946-4686-B767-BB8173E9AD39}" srcOrd="1" destOrd="0" presId="urn:microsoft.com/office/officeart/2005/8/layout/process5"/>
    <dgm:cxn modelId="{A0189687-ADCA-4CB2-A4CC-619A38BA7653}" type="presParOf" srcId="{D4525173-D946-4686-B767-BB8173E9AD39}" destId="{A7723B4E-07BF-4194-9DB1-1A51A2A11420}" srcOrd="0" destOrd="0" presId="urn:microsoft.com/office/officeart/2005/8/layout/process5"/>
    <dgm:cxn modelId="{70E1080B-D09F-44C5-A34B-7C997A2092EB}" type="presParOf" srcId="{E9E6C424-A2AA-43B6-BBD6-214D6CCB1474}" destId="{1492E552-8933-412B-B65F-54C1182FB08A}" srcOrd="2" destOrd="0" presId="urn:microsoft.com/office/officeart/2005/8/layout/process5"/>
    <dgm:cxn modelId="{3B959963-D204-44B1-B64B-694F60511798}" type="presParOf" srcId="{E9E6C424-A2AA-43B6-BBD6-214D6CCB1474}" destId="{4D303DB6-C36F-4864-8025-68E1E9251569}" srcOrd="3" destOrd="0" presId="urn:microsoft.com/office/officeart/2005/8/layout/process5"/>
    <dgm:cxn modelId="{7DBF0CBB-AA75-4412-B713-8220233A5ADE}" type="presParOf" srcId="{4D303DB6-C36F-4864-8025-68E1E9251569}" destId="{3E18018A-39E8-4122-95F8-A79FF325CD80}" srcOrd="0" destOrd="0" presId="urn:microsoft.com/office/officeart/2005/8/layout/process5"/>
    <dgm:cxn modelId="{539875EA-2BD0-4A76-9BB7-8AE6A192FB18}" type="presParOf" srcId="{E9E6C424-A2AA-43B6-BBD6-214D6CCB1474}" destId="{10F36CE9-F318-4C8C-B37A-60EB098A2E48}" srcOrd="4" destOrd="0" presId="urn:microsoft.com/office/officeart/2005/8/layout/process5"/>
    <dgm:cxn modelId="{D9BD2A97-6CE8-4F34-BA41-252916175D16}" type="presParOf" srcId="{E9E6C424-A2AA-43B6-BBD6-214D6CCB1474}" destId="{3C03A1B1-D9B5-408B-B486-1C7C07BDC776}" srcOrd="5" destOrd="0" presId="urn:microsoft.com/office/officeart/2005/8/layout/process5"/>
    <dgm:cxn modelId="{CC1E7925-1B0C-4898-9389-B663AEF2B886}" type="presParOf" srcId="{3C03A1B1-D9B5-408B-B486-1C7C07BDC776}" destId="{D8BBA2DC-44E4-4E10-A0A5-48BF33210EDB}" srcOrd="0" destOrd="0" presId="urn:microsoft.com/office/officeart/2005/8/layout/process5"/>
    <dgm:cxn modelId="{E6C922B2-D155-44C3-A65D-7E49E141347B}" type="presParOf" srcId="{E9E6C424-A2AA-43B6-BBD6-214D6CCB1474}" destId="{1210E9C6-E217-44F2-96D5-5768B0018EC9}" srcOrd="6" destOrd="0" presId="urn:microsoft.com/office/officeart/2005/8/layout/process5"/>
    <dgm:cxn modelId="{F8CCCD23-3B42-42C7-8513-BDDC2114A74D}" type="presParOf" srcId="{E9E6C424-A2AA-43B6-BBD6-214D6CCB1474}" destId="{AB2BBE59-6107-4EA6-AC0A-932C6E725BC6}" srcOrd="7" destOrd="0" presId="urn:microsoft.com/office/officeart/2005/8/layout/process5"/>
    <dgm:cxn modelId="{2EDF79F9-D7DA-4EA2-894C-A3F103AD9464}" type="presParOf" srcId="{AB2BBE59-6107-4EA6-AC0A-932C6E725BC6}" destId="{3C3BCEC8-C72B-44F9-BFFF-90B33C651469}" srcOrd="0" destOrd="0" presId="urn:microsoft.com/office/officeart/2005/8/layout/process5"/>
    <dgm:cxn modelId="{C278FEB7-E607-43D5-B5D4-8FB8214B42CE}" type="presParOf" srcId="{E9E6C424-A2AA-43B6-BBD6-214D6CCB1474}" destId="{6FF16B13-89EF-413E-8885-E20351C1E07E}" srcOrd="8" destOrd="0" presId="urn:microsoft.com/office/officeart/2005/8/layout/process5"/>
    <dgm:cxn modelId="{14DFFCFC-5F1E-49D7-8348-AF293118AE43}" type="presParOf" srcId="{E9E6C424-A2AA-43B6-BBD6-214D6CCB1474}" destId="{0FEBCCD4-38E6-4C50-8D3C-5B5CA9C4E0B0}" srcOrd="9" destOrd="0" presId="urn:microsoft.com/office/officeart/2005/8/layout/process5"/>
    <dgm:cxn modelId="{57D92637-9E04-45E8-B262-E2A40C68D507}" type="presParOf" srcId="{0FEBCCD4-38E6-4C50-8D3C-5B5CA9C4E0B0}" destId="{342604AD-2DB9-4E9C-A2DE-74E7782B3B24}" srcOrd="0" destOrd="0" presId="urn:microsoft.com/office/officeart/2005/8/layout/process5"/>
    <dgm:cxn modelId="{81DFC01F-B0F4-4148-9BC1-C2916B8B3F3D}" type="presParOf" srcId="{E9E6C424-A2AA-43B6-BBD6-214D6CCB1474}" destId="{94D656B5-4D93-4674-B2F7-F301D0BF35F7}" srcOrd="10" destOrd="0" presId="urn:microsoft.com/office/officeart/2005/8/layout/process5"/>
    <dgm:cxn modelId="{9DBB5D98-82BC-4C95-ACEC-8F02CF065015}" type="presParOf" srcId="{E9E6C424-A2AA-43B6-BBD6-214D6CCB1474}" destId="{3E12A0CC-838E-44C9-9099-8554E3E43097}" srcOrd="11" destOrd="0" presId="urn:microsoft.com/office/officeart/2005/8/layout/process5"/>
    <dgm:cxn modelId="{5E6EAA6D-37A5-4D68-8010-D7E202FC9752}" type="presParOf" srcId="{3E12A0CC-838E-44C9-9099-8554E3E43097}" destId="{B137F3DB-1C20-4F32-815A-A2ED1438FA15}" srcOrd="0" destOrd="0" presId="urn:microsoft.com/office/officeart/2005/8/layout/process5"/>
    <dgm:cxn modelId="{A6D02FA5-8322-4534-9048-D39388B6DFD0}" type="presParOf" srcId="{E9E6C424-A2AA-43B6-BBD6-214D6CCB1474}" destId="{0DD26406-2B03-49B5-8481-DBF9468EDA86}" srcOrd="12" destOrd="0" presId="urn:microsoft.com/office/officeart/2005/8/layout/process5"/>
    <dgm:cxn modelId="{DFB17C09-86A0-4694-B68C-A5780EA25B1E}" type="presParOf" srcId="{E9E6C424-A2AA-43B6-BBD6-214D6CCB1474}" destId="{ADACDE50-BAFF-4FA7-9217-4A117173D31F}" srcOrd="13" destOrd="0" presId="urn:microsoft.com/office/officeart/2005/8/layout/process5"/>
    <dgm:cxn modelId="{6A5802F1-FB06-4F52-886C-C27ABB3644EC}" type="presParOf" srcId="{ADACDE50-BAFF-4FA7-9217-4A117173D31F}" destId="{C75CA2B2-43A5-4574-94E3-7B3F6B71D623}" srcOrd="0" destOrd="0" presId="urn:microsoft.com/office/officeart/2005/8/layout/process5"/>
    <dgm:cxn modelId="{9E1E8144-7D8D-4446-BE3D-45D021E2311A}" type="presParOf" srcId="{E9E6C424-A2AA-43B6-BBD6-214D6CCB1474}" destId="{4A573212-B43E-424B-AD45-B7EE8ECCD7A5}" srcOrd="14" destOrd="0" presId="urn:microsoft.com/office/officeart/2005/8/layout/process5"/>
    <dgm:cxn modelId="{CD4468BA-F0AE-4BD1-B819-CEC994AC97B1}" type="presParOf" srcId="{E9E6C424-A2AA-43B6-BBD6-214D6CCB1474}" destId="{37D5CD67-AE36-43E2-9C41-2365A563A1B7}" srcOrd="15" destOrd="0" presId="urn:microsoft.com/office/officeart/2005/8/layout/process5"/>
    <dgm:cxn modelId="{8578CF3B-2F43-48E5-893A-310AC0325AC5}" type="presParOf" srcId="{37D5CD67-AE36-43E2-9C41-2365A563A1B7}" destId="{1980AF56-191B-4AC0-B477-B562B91818A2}" srcOrd="0" destOrd="0" presId="urn:microsoft.com/office/officeart/2005/8/layout/process5"/>
    <dgm:cxn modelId="{6B2C07B5-DE22-460F-8ED7-A904E1497096}" type="presParOf" srcId="{E9E6C424-A2AA-43B6-BBD6-214D6CCB1474}" destId="{A10C833F-6EBE-4CF4-B3C1-87527690625A}" srcOrd="16"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E98C0E-6C84-4DCD-A0DD-27A9264340CD}">
      <dsp:nvSpPr>
        <dsp:cNvPr id="0" name=""/>
        <dsp:cNvSpPr/>
      </dsp:nvSpPr>
      <dsp:spPr>
        <a:xfrm>
          <a:off x="0" y="425"/>
          <a:ext cx="1577503" cy="946502"/>
        </a:xfrm>
        <a:prstGeom prst="roundRect">
          <a:avLst>
            <a:gd name="adj" fmla="val 10000"/>
          </a:avLst>
        </a:prstGeom>
        <a:solidFill>
          <a:srgbClr val="FFFF00"/>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FF0000"/>
              </a:solidFill>
              <a:latin typeface="Arial" pitchFamily="34" charset="0"/>
              <a:cs typeface="Arial" pitchFamily="34" charset="0"/>
            </a:rPr>
            <a:t>Columbus’ discovery</a:t>
          </a:r>
          <a:endParaRPr lang="en-US" sz="2000" b="1" kern="1200" dirty="0">
            <a:solidFill>
              <a:srgbClr val="FF0000"/>
            </a:solidFill>
            <a:latin typeface="Arial" pitchFamily="34" charset="0"/>
            <a:cs typeface="Arial" pitchFamily="34" charset="0"/>
          </a:endParaRPr>
        </a:p>
      </dsp:txBody>
      <dsp:txXfrm>
        <a:off x="27722" y="28147"/>
        <a:ext cx="1522059" cy="891058"/>
      </dsp:txXfrm>
    </dsp:sp>
    <dsp:sp modelId="{D4525173-D946-4686-B767-BB8173E9AD39}">
      <dsp:nvSpPr>
        <dsp:cNvPr id="0" name=""/>
        <dsp:cNvSpPr/>
      </dsp:nvSpPr>
      <dsp:spPr>
        <a:xfrm rot="2729">
          <a:off x="1718266" y="278938"/>
          <a:ext cx="339111" cy="39122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1718266" y="357142"/>
        <a:ext cx="237378" cy="234732"/>
      </dsp:txXfrm>
    </dsp:sp>
    <dsp:sp modelId="{1492E552-8933-412B-B65F-54C1182FB08A}">
      <dsp:nvSpPr>
        <dsp:cNvPr id="0" name=""/>
        <dsp:cNvSpPr/>
      </dsp:nvSpPr>
      <dsp:spPr>
        <a:xfrm>
          <a:off x="2217336" y="2185"/>
          <a:ext cx="1577503" cy="946502"/>
        </a:xfrm>
        <a:prstGeom prst="roundRect">
          <a:avLst>
            <a:gd name="adj" fmla="val 10000"/>
          </a:avLst>
        </a:prstGeom>
        <a:solidFill>
          <a:srgbClr val="FFFF00"/>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FF0000"/>
              </a:solidFill>
              <a:latin typeface="Arial" pitchFamily="34" charset="0"/>
              <a:cs typeface="Arial" pitchFamily="34" charset="0"/>
            </a:rPr>
            <a:t>Sweet potato to China </a:t>
          </a:r>
          <a:endParaRPr lang="en-US" sz="2000" b="1" kern="1200" dirty="0">
            <a:solidFill>
              <a:srgbClr val="FF0000"/>
            </a:solidFill>
            <a:latin typeface="Arial" pitchFamily="34" charset="0"/>
            <a:cs typeface="Arial" pitchFamily="34" charset="0"/>
          </a:endParaRPr>
        </a:p>
      </dsp:txBody>
      <dsp:txXfrm>
        <a:off x="2245058" y="29907"/>
        <a:ext cx="1522059" cy="891058"/>
      </dsp:txXfrm>
    </dsp:sp>
    <dsp:sp modelId="{4D303DB6-C36F-4864-8025-68E1E9251569}">
      <dsp:nvSpPr>
        <dsp:cNvPr id="0" name=""/>
        <dsp:cNvSpPr/>
      </dsp:nvSpPr>
      <dsp:spPr>
        <a:xfrm>
          <a:off x="3933660" y="279826"/>
          <a:ext cx="334430" cy="39122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3933660" y="358070"/>
        <a:ext cx="234101" cy="234732"/>
      </dsp:txXfrm>
    </dsp:sp>
    <dsp:sp modelId="{10F36CE9-F318-4C8C-B37A-60EB098A2E48}">
      <dsp:nvSpPr>
        <dsp:cNvPr id="0" name=""/>
        <dsp:cNvSpPr/>
      </dsp:nvSpPr>
      <dsp:spPr>
        <a:xfrm>
          <a:off x="4425841" y="2185"/>
          <a:ext cx="1577503" cy="946502"/>
        </a:xfrm>
        <a:prstGeom prst="roundRect">
          <a:avLst>
            <a:gd name="adj" fmla="val 10000"/>
          </a:avLst>
        </a:prstGeom>
        <a:solidFill>
          <a:srgbClr val="FFFF00"/>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FF0000"/>
              </a:solidFill>
              <a:latin typeface="Arial" pitchFamily="34" charset="0"/>
              <a:cs typeface="Arial" pitchFamily="34" charset="0"/>
            </a:rPr>
            <a:t>Extensive growing</a:t>
          </a:r>
          <a:endParaRPr lang="en-US" sz="2000" b="1" kern="1200" dirty="0">
            <a:solidFill>
              <a:srgbClr val="FF0000"/>
            </a:solidFill>
            <a:latin typeface="Arial" pitchFamily="34" charset="0"/>
            <a:cs typeface="Arial" pitchFamily="34" charset="0"/>
          </a:endParaRPr>
        </a:p>
      </dsp:txBody>
      <dsp:txXfrm>
        <a:off x="4453563" y="29907"/>
        <a:ext cx="1522059" cy="891058"/>
      </dsp:txXfrm>
    </dsp:sp>
    <dsp:sp modelId="{3C03A1B1-D9B5-408B-B486-1C7C07BDC776}">
      <dsp:nvSpPr>
        <dsp:cNvPr id="0" name=""/>
        <dsp:cNvSpPr/>
      </dsp:nvSpPr>
      <dsp:spPr>
        <a:xfrm>
          <a:off x="6142165" y="279826"/>
          <a:ext cx="334430" cy="39122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6142165" y="358070"/>
        <a:ext cx="234101" cy="234732"/>
      </dsp:txXfrm>
    </dsp:sp>
    <dsp:sp modelId="{1210E9C6-E217-44F2-96D5-5768B0018EC9}">
      <dsp:nvSpPr>
        <dsp:cNvPr id="0" name=""/>
        <dsp:cNvSpPr/>
      </dsp:nvSpPr>
      <dsp:spPr>
        <a:xfrm>
          <a:off x="6634346" y="2185"/>
          <a:ext cx="1577503" cy="946502"/>
        </a:xfrm>
        <a:prstGeom prst="roundRect">
          <a:avLst>
            <a:gd name="adj" fmla="val 10000"/>
          </a:avLst>
        </a:prstGeom>
        <a:solidFill>
          <a:srgbClr val="FFFF00"/>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FF0000"/>
              </a:solidFill>
              <a:latin typeface="Arial" pitchFamily="34" charset="0"/>
              <a:cs typeface="Arial" pitchFamily="34" charset="0"/>
            </a:rPr>
            <a:t>Rising population</a:t>
          </a:r>
          <a:endParaRPr lang="en-US" sz="2000" b="1" kern="1200" dirty="0">
            <a:solidFill>
              <a:srgbClr val="FF0000"/>
            </a:solidFill>
            <a:latin typeface="Arial" pitchFamily="34" charset="0"/>
            <a:cs typeface="Arial" pitchFamily="34" charset="0"/>
          </a:endParaRPr>
        </a:p>
      </dsp:txBody>
      <dsp:txXfrm>
        <a:off x="6662068" y="29907"/>
        <a:ext cx="1522059" cy="891058"/>
      </dsp:txXfrm>
    </dsp:sp>
    <dsp:sp modelId="{AB2BBE59-6107-4EA6-AC0A-932C6E725BC6}">
      <dsp:nvSpPr>
        <dsp:cNvPr id="0" name=""/>
        <dsp:cNvSpPr/>
      </dsp:nvSpPr>
      <dsp:spPr>
        <a:xfrm rot="5400000">
          <a:off x="7255882" y="1059113"/>
          <a:ext cx="334430" cy="39122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rot="-5400000">
        <a:off x="7305732" y="1087508"/>
        <a:ext cx="234732" cy="234101"/>
      </dsp:txXfrm>
    </dsp:sp>
    <dsp:sp modelId="{6FF16B13-89EF-413E-8885-E20351C1E07E}">
      <dsp:nvSpPr>
        <dsp:cNvPr id="0" name=""/>
        <dsp:cNvSpPr/>
      </dsp:nvSpPr>
      <dsp:spPr>
        <a:xfrm>
          <a:off x="6634346" y="1579689"/>
          <a:ext cx="1577503" cy="946502"/>
        </a:xfrm>
        <a:prstGeom prst="roundRect">
          <a:avLst>
            <a:gd name="adj" fmla="val 10000"/>
          </a:avLst>
        </a:prstGeom>
        <a:solidFill>
          <a:srgbClr val="FFFF00"/>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FF0000"/>
              </a:solidFill>
              <a:latin typeface="Arial" pitchFamily="34" charset="0"/>
              <a:cs typeface="Arial" pitchFamily="34" charset="0"/>
            </a:rPr>
            <a:t>Clear forest to plant crops</a:t>
          </a:r>
          <a:endParaRPr lang="en-US" sz="2000" b="1" kern="1200" dirty="0">
            <a:solidFill>
              <a:srgbClr val="FF0000"/>
            </a:solidFill>
            <a:latin typeface="Arial" pitchFamily="34" charset="0"/>
            <a:cs typeface="Arial" pitchFamily="34" charset="0"/>
          </a:endParaRPr>
        </a:p>
      </dsp:txBody>
      <dsp:txXfrm>
        <a:off x="6662068" y="1607411"/>
        <a:ext cx="1522059" cy="891058"/>
      </dsp:txXfrm>
    </dsp:sp>
    <dsp:sp modelId="{0FEBCCD4-38E6-4C50-8D3C-5B5CA9C4E0B0}">
      <dsp:nvSpPr>
        <dsp:cNvPr id="0" name=""/>
        <dsp:cNvSpPr/>
      </dsp:nvSpPr>
      <dsp:spPr>
        <a:xfrm rot="10800000">
          <a:off x="6161095" y="1857330"/>
          <a:ext cx="334430" cy="39122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rot="10800000">
        <a:off x="6261424" y="1935574"/>
        <a:ext cx="234101" cy="234732"/>
      </dsp:txXfrm>
    </dsp:sp>
    <dsp:sp modelId="{94D656B5-4D93-4674-B2F7-F301D0BF35F7}">
      <dsp:nvSpPr>
        <dsp:cNvPr id="0" name=""/>
        <dsp:cNvSpPr/>
      </dsp:nvSpPr>
      <dsp:spPr>
        <a:xfrm>
          <a:off x="4425841" y="1579689"/>
          <a:ext cx="1577503" cy="946502"/>
        </a:xfrm>
        <a:prstGeom prst="roundRect">
          <a:avLst>
            <a:gd name="adj" fmla="val 10000"/>
          </a:avLst>
        </a:prstGeom>
        <a:solidFill>
          <a:srgbClr val="FFFF00"/>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FF0000"/>
              </a:solidFill>
              <a:latin typeface="Arial" pitchFamily="34" charset="0"/>
              <a:cs typeface="Arial" pitchFamily="34" charset="0"/>
            </a:rPr>
            <a:t>Floods, mudslides</a:t>
          </a:r>
          <a:endParaRPr lang="en-US" sz="2000" b="1" kern="1200" dirty="0">
            <a:solidFill>
              <a:srgbClr val="FF0000"/>
            </a:solidFill>
            <a:latin typeface="Arial" pitchFamily="34" charset="0"/>
            <a:cs typeface="Arial" pitchFamily="34" charset="0"/>
          </a:endParaRPr>
        </a:p>
      </dsp:txBody>
      <dsp:txXfrm>
        <a:off x="4453563" y="1607411"/>
        <a:ext cx="1522059" cy="891058"/>
      </dsp:txXfrm>
    </dsp:sp>
    <dsp:sp modelId="{3E12A0CC-838E-44C9-9099-8554E3E43097}">
      <dsp:nvSpPr>
        <dsp:cNvPr id="0" name=""/>
        <dsp:cNvSpPr/>
      </dsp:nvSpPr>
      <dsp:spPr>
        <a:xfrm rot="10800000">
          <a:off x="3952590" y="1857330"/>
          <a:ext cx="334430" cy="39122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rot="10800000">
        <a:off x="4052919" y="1935574"/>
        <a:ext cx="234101" cy="234732"/>
      </dsp:txXfrm>
    </dsp:sp>
    <dsp:sp modelId="{0DD26406-2B03-49B5-8481-DBF9468EDA86}">
      <dsp:nvSpPr>
        <dsp:cNvPr id="0" name=""/>
        <dsp:cNvSpPr/>
      </dsp:nvSpPr>
      <dsp:spPr>
        <a:xfrm>
          <a:off x="2217336" y="1579689"/>
          <a:ext cx="1577503" cy="946502"/>
        </a:xfrm>
        <a:prstGeom prst="roundRect">
          <a:avLst>
            <a:gd name="adj" fmla="val 10000"/>
          </a:avLst>
        </a:prstGeom>
        <a:solidFill>
          <a:srgbClr val="FFFF00"/>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FF0000"/>
              </a:solidFill>
              <a:latin typeface="Arial" pitchFamily="34" charset="0"/>
              <a:cs typeface="Arial" pitchFamily="34" charset="0"/>
            </a:rPr>
            <a:t>Famines </a:t>
          </a:r>
          <a:endParaRPr lang="en-US" sz="2000" b="1" kern="1200" dirty="0">
            <a:solidFill>
              <a:srgbClr val="FF0000"/>
            </a:solidFill>
            <a:latin typeface="Arial" pitchFamily="34" charset="0"/>
            <a:cs typeface="Arial" pitchFamily="34" charset="0"/>
          </a:endParaRPr>
        </a:p>
      </dsp:txBody>
      <dsp:txXfrm>
        <a:off x="2245058" y="1607411"/>
        <a:ext cx="1522059" cy="891058"/>
      </dsp:txXfrm>
    </dsp:sp>
    <dsp:sp modelId="{ADACDE50-BAFF-4FA7-9217-4A117173D31F}">
      <dsp:nvSpPr>
        <dsp:cNvPr id="0" name=""/>
        <dsp:cNvSpPr/>
      </dsp:nvSpPr>
      <dsp:spPr>
        <a:xfrm rot="10800000">
          <a:off x="1744084" y="1857330"/>
          <a:ext cx="334430" cy="39122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rot="10800000">
        <a:off x="1844413" y="1935574"/>
        <a:ext cx="234101" cy="234732"/>
      </dsp:txXfrm>
    </dsp:sp>
    <dsp:sp modelId="{4A573212-B43E-424B-AD45-B7EE8ECCD7A5}">
      <dsp:nvSpPr>
        <dsp:cNvPr id="0" name=""/>
        <dsp:cNvSpPr/>
      </dsp:nvSpPr>
      <dsp:spPr>
        <a:xfrm>
          <a:off x="8830" y="1579689"/>
          <a:ext cx="1577503" cy="946502"/>
        </a:xfrm>
        <a:prstGeom prst="roundRect">
          <a:avLst>
            <a:gd name="adj" fmla="val 10000"/>
          </a:avLst>
        </a:prstGeom>
        <a:solidFill>
          <a:srgbClr val="FFFF00"/>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FF0000"/>
              </a:solidFill>
              <a:latin typeface="Arial" pitchFamily="34" charset="0"/>
              <a:cs typeface="Arial" pitchFamily="34" charset="0"/>
            </a:rPr>
            <a:t>Social uproars</a:t>
          </a:r>
          <a:endParaRPr lang="en-US" sz="2000" b="1" kern="1200" dirty="0">
            <a:solidFill>
              <a:srgbClr val="FF0000"/>
            </a:solidFill>
            <a:latin typeface="Arial" pitchFamily="34" charset="0"/>
            <a:cs typeface="Arial" pitchFamily="34" charset="0"/>
          </a:endParaRPr>
        </a:p>
      </dsp:txBody>
      <dsp:txXfrm>
        <a:off x="36552" y="1607411"/>
        <a:ext cx="1522059" cy="891058"/>
      </dsp:txXfrm>
    </dsp:sp>
    <dsp:sp modelId="{37D5CD67-AE36-43E2-9C41-2365A563A1B7}">
      <dsp:nvSpPr>
        <dsp:cNvPr id="0" name=""/>
        <dsp:cNvSpPr/>
      </dsp:nvSpPr>
      <dsp:spPr>
        <a:xfrm rot="5400000">
          <a:off x="630367" y="2636616"/>
          <a:ext cx="334430" cy="39122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rot="-5400000">
        <a:off x="680217" y="2665011"/>
        <a:ext cx="234732" cy="234101"/>
      </dsp:txXfrm>
    </dsp:sp>
    <dsp:sp modelId="{A10C833F-6EBE-4CF4-B3C1-87527690625A}">
      <dsp:nvSpPr>
        <dsp:cNvPr id="0" name=""/>
        <dsp:cNvSpPr/>
      </dsp:nvSpPr>
      <dsp:spPr>
        <a:xfrm>
          <a:off x="8830" y="3157193"/>
          <a:ext cx="1577503" cy="946502"/>
        </a:xfrm>
        <a:prstGeom prst="roundRect">
          <a:avLst>
            <a:gd name="adj" fmla="val 10000"/>
          </a:avLst>
        </a:prstGeom>
        <a:solidFill>
          <a:srgbClr val="FFFF00"/>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FF0000"/>
              </a:solidFill>
              <a:latin typeface="Arial" pitchFamily="34" charset="0"/>
              <a:cs typeface="Arial" pitchFamily="34" charset="0"/>
            </a:rPr>
            <a:t>Collapse of Qing Empire </a:t>
          </a:r>
          <a:endParaRPr lang="en-US" sz="2000" b="1" kern="1200" dirty="0">
            <a:solidFill>
              <a:srgbClr val="FF0000"/>
            </a:solidFill>
            <a:latin typeface="Arial" pitchFamily="34" charset="0"/>
            <a:cs typeface="Arial" pitchFamily="34" charset="0"/>
          </a:endParaRPr>
        </a:p>
      </dsp:txBody>
      <dsp:txXfrm>
        <a:off x="36552" y="3184915"/>
        <a:ext cx="1522059" cy="891058"/>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765DDF-4B7E-475C-A82B-C87DA74A4B82}" type="datetimeFigureOut">
              <a:rPr lang="zh-CN" altLang="en-US" smtClean="0"/>
              <a:t>2017/8/7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A6E5BB-7F76-4FB9-B69A-1E61042041A9}" type="slidenum">
              <a:rPr lang="zh-CN" altLang="en-US" smtClean="0"/>
              <a:t>‹#›</a:t>
            </a:fld>
            <a:endParaRPr lang="zh-CN" altLang="en-US"/>
          </a:p>
        </p:txBody>
      </p:sp>
    </p:spTree>
    <p:extLst>
      <p:ext uri="{BB962C8B-B14F-4D97-AF65-F5344CB8AC3E}">
        <p14:creationId xmlns:p14="http://schemas.microsoft.com/office/powerpoint/2010/main" val="2892280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zh-CN" smtClean="0"/>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7138ABF2-CBEF-4F21-88CE-0CA742F29356}" type="slidenum">
              <a:rPr lang="en-US" altLang="zh-CN">
                <a:solidFill>
                  <a:prstClr val="black"/>
                </a:solidFill>
              </a:rPr>
              <a:pPr eaLnBrk="1" hangingPunct="1"/>
              <a:t>31</a:t>
            </a:fld>
            <a:endParaRPr lang="en-US" altLang="zh-CN">
              <a:solidFill>
                <a:prstClr val="black"/>
              </a:solidFill>
            </a:endParaRPr>
          </a:p>
        </p:txBody>
      </p:sp>
    </p:spTree>
    <p:extLst>
      <p:ext uri="{BB962C8B-B14F-4D97-AF65-F5344CB8AC3E}">
        <p14:creationId xmlns:p14="http://schemas.microsoft.com/office/powerpoint/2010/main" val="9369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27A74B8-D472-4BF9-96B0-9A6B5D4F8781}" type="datetimeFigureOut">
              <a:rPr lang="zh-CN" altLang="en-US" smtClean="0"/>
              <a:t>2017/8/7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3432C8-D577-4F6B-B8E2-C43498E3A6BC}" type="slidenum">
              <a:rPr lang="zh-CN" altLang="en-US" smtClean="0"/>
              <a:t>‹#›</a:t>
            </a:fld>
            <a:endParaRPr lang="zh-CN" altLang="en-US"/>
          </a:p>
        </p:txBody>
      </p:sp>
    </p:spTree>
    <p:extLst>
      <p:ext uri="{BB962C8B-B14F-4D97-AF65-F5344CB8AC3E}">
        <p14:creationId xmlns:p14="http://schemas.microsoft.com/office/powerpoint/2010/main" val="238333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7A74B8-D472-4BF9-96B0-9A6B5D4F8781}" type="datetimeFigureOut">
              <a:rPr lang="zh-CN" altLang="en-US" smtClean="0"/>
              <a:t>2017/8/7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3432C8-D577-4F6B-B8E2-C43498E3A6BC}" type="slidenum">
              <a:rPr lang="zh-CN" altLang="en-US" smtClean="0"/>
              <a:t>‹#›</a:t>
            </a:fld>
            <a:endParaRPr lang="zh-CN" altLang="en-US"/>
          </a:p>
        </p:txBody>
      </p:sp>
    </p:spTree>
    <p:extLst>
      <p:ext uri="{BB962C8B-B14F-4D97-AF65-F5344CB8AC3E}">
        <p14:creationId xmlns:p14="http://schemas.microsoft.com/office/powerpoint/2010/main" val="25951815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7A74B8-D472-4BF9-96B0-9A6B5D4F8781}" type="datetimeFigureOut">
              <a:rPr lang="zh-CN" altLang="en-US" smtClean="0"/>
              <a:t>2017/8/7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3432C8-D577-4F6B-B8E2-C43498E3A6BC}" type="slidenum">
              <a:rPr lang="zh-CN" altLang="en-US" smtClean="0"/>
              <a:t>‹#›</a:t>
            </a:fld>
            <a:endParaRPr lang="zh-CN" altLang="en-US"/>
          </a:p>
        </p:txBody>
      </p:sp>
    </p:spTree>
    <p:extLst>
      <p:ext uri="{BB962C8B-B14F-4D97-AF65-F5344CB8AC3E}">
        <p14:creationId xmlns:p14="http://schemas.microsoft.com/office/powerpoint/2010/main" val="32804614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6B60B1C2-7BD5-47BA-B540-C5A5AB4157E3}" type="datetime1">
              <a:rPr lang="zh-CN" altLang="en-US"/>
              <a:pPr>
                <a:defRPr/>
              </a:pPr>
              <a:t>2017/8/7</a:t>
            </a:fld>
            <a:endParaRPr lang="zh-CN" altLang="en-US" sz="1800">
              <a:solidFill>
                <a:prstClr val="black"/>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zh-CN">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884E207D-2A2B-4CF2-B4B9-4B01FF3B3D94}" type="slidenum">
              <a:rPr lang="zh-CN" altLang="en-US"/>
              <a:pPr/>
              <a:t>‹#›</a:t>
            </a:fld>
            <a:endParaRPr lang="zh-CN" altLang="en-US" sz="1800">
              <a:solidFill>
                <a:prstClr val="black"/>
              </a:solidFill>
            </a:endParaRPr>
          </a:p>
        </p:txBody>
      </p:sp>
    </p:spTree>
    <p:extLst>
      <p:ext uri="{BB962C8B-B14F-4D97-AF65-F5344CB8AC3E}">
        <p14:creationId xmlns:p14="http://schemas.microsoft.com/office/powerpoint/2010/main" val="28198914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98723F1-9E63-4330-9A1C-944B80A5089C}" type="datetime1">
              <a:rPr lang="zh-CN" altLang="en-US"/>
              <a:pPr>
                <a:defRPr/>
              </a:pPr>
              <a:t>2017/8/7</a:t>
            </a:fld>
            <a:endParaRPr lang="zh-CN" altLang="en-US" sz="1800">
              <a:solidFill>
                <a:prstClr val="black"/>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zh-CN">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D1AE21A8-7D57-4911-8D18-67D6DFEC70E4}" type="slidenum">
              <a:rPr lang="zh-CN" altLang="en-US"/>
              <a:pPr/>
              <a:t>‹#›</a:t>
            </a:fld>
            <a:endParaRPr lang="zh-CN" altLang="en-US" sz="1800">
              <a:solidFill>
                <a:prstClr val="black"/>
              </a:solidFill>
            </a:endParaRPr>
          </a:p>
        </p:txBody>
      </p:sp>
    </p:spTree>
    <p:extLst>
      <p:ext uri="{BB962C8B-B14F-4D97-AF65-F5344CB8AC3E}">
        <p14:creationId xmlns:p14="http://schemas.microsoft.com/office/powerpoint/2010/main" val="23607928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F5C27AB-E39D-46A6-8B11-72D850583B8D}" type="datetime1">
              <a:rPr lang="zh-CN" altLang="en-US"/>
              <a:pPr>
                <a:defRPr/>
              </a:pPr>
              <a:t>2017/8/7</a:t>
            </a:fld>
            <a:endParaRPr lang="zh-CN" altLang="en-US" sz="1800">
              <a:solidFill>
                <a:prstClr val="black"/>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zh-CN">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B09B6230-A443-4245-9867-B3D0950C3CF5}" type="slidenum">
              <a:rPr lang="zh-CN" altLang="en-US"/>
              <a:pPr/>
              <a:t>‹#›</a:t>
            </a:fld>
            <a:endParaRPr lang="zh-CN" altLang="en-US" sz="1800">
              <a:solidFill>
                <a:prstClr val="black"/>
              </a:solidFill>
            </a:endParaRPr>
          </a:p>
        </p:txBody>
      </p:sp>
    </p:spTree>
    <p:extLst>
      <p:ext uri="{BB962C8B-B14F-4D97-AF65-F5344CB8AC3E}">
        <p14:creationId xmlns:p14="http://schemas.microsoft.com/office/powerpoint/2010/main" val="3689636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2E636F34-24F8-45E1-BD40-C033F8B4080F}" type="datetime1">
              <a:rPr lang="zh-CN" altLang="en-US"/>
              <a:pPr>
                <a:defRPr/>
              </a:pPr>
              <a:t>2017/8/7</a:t>
            </a:fld>
            <a:endParaRPr lang="zh-CN" altLang="en-US" sz="1800">
              <a:solidFill>
                <a:prstClr val="black"/>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zh-CN">
              <a:solidFill>
                <a:prstClr val="black">
                  <a:tint val="75000"/>
                </a:prstClr>
              </a:solidFill>
            </a:endParaRPr>
          </a:p>
        </p:txBody>
      </p:sp>
      <p:sp>
        <p:nvSpPr>
          <p:cNvPr id="7" name="灯片编号占位符 6"/>
          <p:cNvSpPr>
            <a:spLocks noGrp="1"/>
          </p:cNvSpPr>
          <p:nvPr>
            <p:ph type="sldNum" sz="quarter" idx="12"/>
          </p:nvPr>
        </p:nvSpPr>
        <p:spPr/>
        <p:txBody>
          <a:bodyPr/>
          <a:lstStyle>
            <a:lvl1pPr>
              <a:defRPr/>
            </a:lvl1pPr>
          </a:lstStyle>
          <a:p>
            <a:fld id="{EBE7BE15-1121-4914-AEE4-02427BA178FD}" type="slidenum">
              <a:rPr lang="zh-CN" altLang="en-US"/>
              <a:pPr/>
              <a:t>‹#›</a:t>
            </a:fld>
            <a:endParaRPr lang="zh-CN" altLang="en-US" sz="1800">
              <a:solidFill>
                <a:prstClr val="black"/>
              </a:solidFill>
            </a:endParaRPr>
          </a:p>
        </p:txBody>
      </p:sp>
    </p:spTree>
    <p:extLst>
      <p:ext uri="{BB962C8B-B14F-4D97-AF65-F5344CB8AC3E}">
        <p14:creationId xmlns:p14="http://schemas.microsoft.com/office/powerpoint/2010/main" val="11194305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44498868-D09A-4F1A-AB71-7636288F0666}" type="datetime1">
              <a:rPr lang="zh-CN" altLang="en-US"/>
              <a:pPr>
                <a:defRPr/>
              </a:pPr>
              <a:t>2017/8/7</a:t>
            </a:fld>
            <a:endParaRPr lang="zh-CN" altLang="en-US" sz="1800">
              <a:solidFill>
                <a:prstClr val="black"/>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zh-CN">
              <a:solidFill>
                <a:prstClr val="black">
                  <a:tint val="75000"/>
                </a:prstClr>
              </a:solidFill>
            </a:endParaRPr>
          </a:p>
        </p:txBody>
      </p:sp>
      <p:sp>
        <p:nvSpPr>
          <p:cNvPr id="9" name="灯片编号占位符 8"/>
          <p:cNvSpPr>
            <a:spLocks noGrp="1"/>
          </p:cNvSpPr>
          <p:nvPr>
            <p:ph type="sldNum" sz="quarter" idx="12"/>
          </p:nvPr>
        </p:nvSpPr>
        <p:spPr/>
        <p:txBody>
          <a:bodyPr/>
          <a:lstStyle>
            <a:lvl1pPr>
              <a:defRPr/>
            </a:lvl1pPr>
          </a:lstStyle>
          <a:p>
            <a:fld id="{4F467299-BF24-42CC-A4A7-99C741309B00}" type="slidenum">
              <a:rPr lang="zh-CN" altLang="en-US"/>
              <a:pPr/>
              <a:t>‹#›</a:t>
            </a:fld>
            <a:endParaRPr lang="zh-CN" altLang="en-US" sz="1800">
              <a:solidFill>
                <a:prstClr val="black"/>
              </a:solidFill>
            </a:endParaRPr>
          </a:p>
        </p:txBody>
      </p:sp>
    </p:spTree>
    <p:extLst>
      <p:ext uri="{BB962C8B-B14F-4D97-AF65-F5344CB8AC3E}">
        <p14:creationId xmlns:p14="http://schemas.microsoft.com/office/powerpoint/2010/main" val="28412010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B4BF9970-F6A4-41B0-9724-2AE211E51D76}" type="datetime1">
              <a:rPr lang="zh-CN" altLang="en-US"/>
              <a:pPr>
                <a:defRPr/>
              </a:pPr>
              <a:t>2017/8/7</a:t>
            </a:fld>
            <a:endParaRPr lang="zh-CN" altLang="en-US" sz="1800">
              <a:solidFill>
                <a:prstClr val="black"/>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zh-CN">
              <a:solidFill>
                <a:prstClr val="black">
                  <a:tint val="75000"/>
                </a:prstClr>
              </a:solidFill>
            </a:endParaRPr>
          </a:p>
        </p:txBody>
      </p:sp>
      <p:sp>
        <p:nvSpPr>
          <p:cNvPr id="5" name="灯片编号占位符 4"/>
          <p:cNvSpPr>
            <a:spLocks noGrp="1"/>
          </p:cNvSpPr>
          <p:nvPr>
            <p:ph type="sldNum" sz="quarter" idx="12"/>
          </p:nvPr>
        </p:nvSpPr>
        <p:spPr/>
        <p:txBody>
          <a:bodyPr/>
          <a:lstStyle>
            <a:lvl1pPr>
              <a:defRPr/>
            </a:lvl1pPr>
          </a:lstStyle>
          <a:p>
            <a:fld id="{5B601DD5-6638-4AF4-ABEB-B5CC271C96FA}" type="slidenum">
              <a:rPr lang="zh-CN" altLang="en-US"/>
              <a:pPr/>
              <a:t>‹#›</a:t>
            </a:fld>
            <a:endParaRPr lang="zh-CN" altLang="en-US" sz="1800">
              <a:solidFill>
                <a:prstClr val="black"/>
              </a:solidFill>
            </a:endParaRPr>
          </a:p>
        </p:txBody>
      </p:sp>
    </p:spTree>
    <p:extLst>
      <p:ext uri="{BB962C8B-B14F-4D97-AF65-F5344CB8AC3E}">
        <p14:creationId xmlns:p14="http://schemas.microsoft.com/office/powerpoint/2010/main" val="19124267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2C3CA03E-CEAA-468A-A372-6E64054509E0}" type="datetime1">
              <a:rPr lang="zh-CN" altLang="en-US"/>
              <a:pPr>
                <a:defRPr/>
              </a:pPr>
              <a:t>2017/8/7</a:t>
            </a:fld>
            <a:endParaRPr lang="zh-CN" altLang="en-US" sz="1800">
              <a:solidFill>
                <a:prstClr val="black"/>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zh-CN">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fld id="{92319BE8-0364-42FC-AF95-B925A8631180}" type="slidenum">
              <a:rPr lang="zh-CN" altLang="en-US"/>
              <a:pPr/>
              <a:t>‹#›</a:t>
            </a:fld>
            <a:endParaRPr lang="zh-CN" altLang="en-US" sz="1800">
              <a:solidFill>
                <a:prstClr val="black"/>
              </a:solidFill>
            </a:endParaRPr>
          </a:p>
        </p:txBody>
      </p:sp>
    </p:spTree>
    <p:extLst>
      <p:ext uri="{BB962C8B-B14F-4D97-AF65-F5344CB8AC3E}">
        <p14:creationId xmlns:p14="http://schemas.microsoft.com/office/powerpoint/2010/main" val="39274948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8EA1FB2A-DF95-452B-9356-B99094B90130}" type="datetime1">
              <a:rPr lang="zh-CN" altLang="en-US"/>
              <a:pPr>
                <a:defRPr/>
              </a:pPr>
              <a:t>2017/8/7</a:t>
            </a:fld>
            <a:endParaRPr lang="zh-CN" altLang="en-US" sz="1800">
              <a:solidFill>
                <a:prstClr val="black"/>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zh-CN">
              <a:solidFill>
                <a:prstClr val="black">
                  <a:tint val="75000"/>
                </a:prstClr>
              </a:solidFill>
            </a:endParaRPr>
          </a:p>
        </p:txBody>
      </p:sp>
      <p:sp>
        <p:nvSpPr>
          <p:cNvPr id="7" name="灯片编号占位符 6"/>
          <p:cNvSpPr>
            <a:spLocks noGrp="1"/>
          </p:cNvSpPr>
          <p:nvPr>
            <p:ph type="sldNum" sz="quarter" idx="12"/>
          </p:nvPr>
        </p:nvSpPr>
        <p:spPr/>
        <p:txBody>
          <a:bodyPr/>
          <a:lstStyle>
            <a:lvl1pPr>
              <a:defRPr/>
            </a:lvl1pPr>
          </a:lstStyle>
          <a:p>
            <a:fld id="{C1C4F599-5AF5-45E2-BC55-E7FF8C8FB2C4}" type="slidenum">
              <a:rPr lang="zh-CN" altLang="en-US"/>
              <a:pPr/>
              <a:t>‹#›</a:t>
            </a:fld>
            <a:endParaRPr lang="zh-CN" altLang="en-US" sz="1800">
              <a:solidFill>
                <a:prstClr val="black"/>
              </a:solidFill>
            </a:endParaRPr>
          </a:p>
        </p:txBody>
      </p:sp>
    </p:spTree>
    <p:extLst>
      <p:ext uri="{BB962C8B-B14F-4D97-AF65-F5344CB8AC3E}">
        <p14:creationId xmlns:p14="http://schemas.microsoft.com/office/powerpoint/2010/main" val="35670136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7A74B8-D472-4BF9-96B0-9A6B5D4F8781}" type="datetimeFigureOut">
              <a:rPr lang="zh-CN" altLang="en-US" smtClean="0"/>
              <a:t>2017/8/7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3432C8-D577-4F6B-B8E2-C43498E3A6BC}" type="slidenum">
              <a:rPr lang="zh-CN" altLang="en-US" smtClean="0"/>
              <a:t>‹#›</a:t>
            </a:fld>
            <a:endParaRPr lang="zh-CN" altLang="en-US"/>
          </a:p>
        </p:txBody>
      </p:sp>
    </p:spTree>
    <p:extLst>
      <p:ext uri="{BB962C8B-B14F-4D97-AF65-F5344CB8AC3E}">
        <p14:creationId xmlns:p14="http://schemas.microsoft.com/office/powerpoint/2010/main" val="4724195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D4758785-4722-419C-BC5A-BE5C8D5F642F}" type="datetime1">
              <a:rPr lang="zh-CN" altLang="en-US"/>
              <a:pPr>
                <a:defRPr/>
              </a:pPr>
              <a:t>2017/8/7</a:t>
            </a:fld>
            <a:endParaRPr lang="zh-CN" altLang="en-US" sz="1800">
              <a:solidFill>
                <a:prstClr val="black"/>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zh-CN">
              <a:solidFill>
                <a:prstClr val="black">
                  <a:tint val="75000"/>
                </a:prstClr>
              </a:solidFill>
            </a:endParaRPr>
          </a:p>
        </p:txBody>
      </p:sp>
      <p:sp>
        <p:nvSpPr>
          <p:cNvPr id="7" name="灯片编号占位符 6"/>
          <p:cNvSpPr>
            <a:spLocks noGrp="1"/>
          </p:cNvSpPr>
          <p:nvPr>
            <p:ph type="sldNum" sz="quarter" idx="12"/>
          </p:nvPr>
        </p:nvSpPr>
        <p:spPr/>
        <p:txBody>
          <a:bodyPr/>
          <a:lstStyle>
            <a:lvl1pPr>
              <a:defRPr/>
            </a:lvl1pPr>
          </a:lstStyle>
          <a:p>
            <a:fld id="{93992E54-65DC-4251-8353-3E1C77121F9F}" type="slidenum">
              <a:rPr lang="zh-CN" altLang="en-US"/>
              <a:pPr/>
              <a:t>‹#›</a:t>
            </a:fld>
            <a:endParaRPr lang="zh-CN" altLang="en-US" sz="1800">
              <a:solidFill>
                <a:prstClr val="black"/>
              </a:solidFill>
            </a:endParaRPr>
          </a:p>
        </p:txBody>
      </p:sp>
    </p:spTree>
    <p:extLst>
      <p:ext uri="{BB962C8B-B14F-4D97-AF65-F5344CB8AC3E}">
        <p14:creationId xmlns:p14="http://schemas.microsoft.com/office/powerpoint/2010/main" val="38876624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51D7C97-4B6E-48B6-8EC8-8A2AC72E52D4}" type="datetime1">
              <a:rPr lang="zh-CN" altLang="en-US"/>
              <a:pPr>
                <a:defRPr/>
              </a:pPr>
              <a:t>2017/8/7</a:t>
            </a:fld>
            <a:endParaRPr lang="zh-CN" altLang="en-US" sz="1800">
              <a:solidFill>
                <a:prstClr val="black"/>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zh-CN">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B9922A9F-5080-4AF6-BD73-B795368E9B1A}" type="slidenum">
              <a:rPr lang="zh-CN" altLang="en-US"/>
              <a:pPr/>
              <a:t>‹#›</a:t>
            </a:fld>
            <a:endParaRPr lang="zh-CN" altLang="en-US" sz="1800">
              <a:solidFill>
                <a:prstClr val="black"/>
              </a:solidFill>
            </a:endParaRPr>
          </a:p>
        </p:txBody>
      </p:sp>
    </p:spTree>
    <p:extLst>
      <p:ext uri="{BB962C8B-B14F-4D97-AF65-F5344CB8AC3E}">
        <p14:creationId xmlns:p14="http://schemas.microsoft.com/office/powerpoint/2010/main" val="40812926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46A80BB-A589-4F95-8349-E42820E4DB8B}" type="datetime1">
              <a:rPr lang="zh-CN" altLang="en-US"/>
              <a:pPr>
                <a:defRPr/>
              </a:pPr>
              <a:t>2017/8/7</a:t>
            </a:fld>
            <a:endParaRPr lang="zh-CN" altLang="en-US" sz="1800">
              <a:solidFill>
                <a:prstClr val="black"/>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zh-CN">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1AF03CF7-40BF-4F53-A555-B4AD205F0E40}" type="slidenum">
              <a:rPr lang="zh-CN" altLang="en-US"/>
              <a:pPr/>
              <a:t>‹#›</a:t>
            </a:fld>
            <a:endParaRPr lang="zh-CN" altLang="en-US" sz="1800">
              <a:solidFill>
                <a:prstClr val="black"/>
              </a:solidFill>
            </a:endParaRPr>
          </a:p>
        </p:txBody>
      </p:sp>
    </p:spTree>
    <p:extLst>
      <p:ext uri="{BB962C8B-B14F-4D97-AF65-F5344CB8AC3E}">
        <p14:creationId xmlns:p14="http://schemas.microsoft.com/office/powerpoint/2010/main" val="31343196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574EF4AD-5B66-4723-98DE-14058CB4C7B3}" type="datetime1">
              <a:rPr lang="zh-CN" altLang="en-US"/>
              <a:pPr>
                <a:defRPr/>
              </a:pPr>
              <a:t>2017/8/7</a:t>
            </a:fld>
            <a:endParaRPr lang="zh-CN" altLang="en-US" sz="1800">
              <a:solidFill>
                <a:prstClr val="black"/>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zh-CN">
              <a:solidFill>
                <a:prstClr val="black">
                  <a:tint val="75000"/>
                </a:prstClr>
              </a:solidFill>
            </a:endParaRPr>
          </a:p>
        </p:txBody>
      </p:sp>
      <p:sp>
        <p:nvSpPr>
          <p:cNvPr id="5" name="灯片编号占位符 4"/>
          <p:cNvSpPr>
            <a:spLocks noGrp="1"/>
          </p:cNvSpPr>
          <p:nvPr>
            <p:ph type="sldNum" sz="quarter" idx="12"/>
          </p:nvPr>
        </p:nvSpPr>
        <p:spPr>
          <a:xfrm>
            <a:off x="5486400" y="6400801"/>
            <a:ext cx="1219200" cy="282575"/>
          </a:xfrm>
        </p:spPr>
        <p:txBody>
          <a:bodyPr/>
          <a:lstStyle>
            <a:lvl1pPr>
              <a:defRPr/>
            </a:lvl1pPr>
          </a:lstStyle>
          <a:p>
            <a:fld id="{95244867-9CB1-4231-971C-67AA5E275F8D}" type="slidenum">
              <a:rPr lang="zh-CN" altLang="en-US"/>
              <a:pPr/>
              <a:t>‹#›</a:t>
            </a:fld>
            <a:endParaRPr lang="zh-CN" altLang="en-US" sz="1800">
              <a:solidFill>
                <a:prstClr val="black"/>
              </a:solidFill>
            </a:endParaRPr>
          </a:p>
        </p:txBody>
      </p:sp>
    </p:spTree>
    <p:extLst>
      <p:ext uri="{BB962C8B-B14F-4D97-AF65-F5344CB8AC3E}">
        <p14:creationId xmlns:p14="http://schemas.microsoft.com/office/powerpoint/2010/main" val="31391135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27A74B8-D472-4BF9-96B0-9A6B5D4F8781}" type="datetimeFigureOut">
              <a:rPr lang="zh-CN" altLang="en-US" smtClean="0"/>
              <a:t>2017/8/7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3432C8-D577-4F6B-B8E2-C43498E3A6BC}" type="slidenum">
              <a:rPr lang="zh-CN" altLang="en-US" smtClean="0"/>
              <a:t>‹#›</a:t>
            </a:fld>
            <a:endParaRPr lang="zh-CN" altLang="en-US"/>
          </a:p>
        </p:txBody>
      </p:sp>
    </p:spTree>
    <p:extLst>
      <p:ext uri="{BB962C8B-B14F-4D97-AF65-F5344CB8AC3E}">
        <p14:creationId xmlns:p14="http://schemas.microsoft.com/office/powerpoint/2010/main" val="30132718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27A74B8-D472-4BF9-96B0-9A6B5D4F8781}" type="datetimeFigureOut">
              <a:rPr lang="zh-CN" altLang="en-US" smtClean="0"/>
              <a:t>2017/8/7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3432C8-D577-4F6B-B8E2-C43498E3A6BC}" type="slidenum">
              <a:rPr lang="zh-CN" altLang="en-US" smtClean="0"/>
              <a:t>‹#›</a:t>
            </a:fld>
            <a:endParaRPr lang="zh-CN" altLang="en-US"/>
          </a:p>
        </p:txBody>
      </p:sp>
    </p:spTree>
    <p:extLst>
      <p:ext uri="{BB962C8B-B14F-4D97-AF65-F5344CB8AC3E}">
        <p14:creationId xmlns:p14="http://schemas.microsoft.com/office/powerpoint/2010/main" val="3205093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27A74B8-D472-4BF9-96B0-9A6B5D4F8781}" type="datetimeFigureOut">
              <a:rPr lang="zh-CN" altLang="en-US" smtClean="0"/>
              <a:t>2017/8/7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53432C8-D577-4F6B-B8E2-C43498E3A6BC}" type="slidenum">
              <a:rPr lang="zh-CN" altLang="en-US" smtClean="0"/>
              <a:t>‹#›</a:t>
            </a:fld>
            <a:endParaRPr lang="zh-CN" altLang="en-US"/>
          </a:p>
        </p:txBody>
      </p:sp>
    </p:spTree>
    <p:extLst>
      <p:ext uri="{BB962C8B-B14F-4D97-AF65-F5344CB8AC3E}">
        <p14:creationId xmlns:p14="http://schemas.microsoft.com/office/powerpoint/2010/main" val="1395488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27A74B8-D472-4BF9-96B0-9A6B5D4F8781}" type="datetimeFigureOut">
              <a:rPr lang="zh-CN" altLang="en-US" smtClean="0"/>
              <a:t>2017/8/7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53432C8-D577-4F6B-B8E2-C43498E3A6BC}" type="slidenum">
              <a:rPr lang="zh-CN" altLang="en-US" smtClean="0"/>
              <a:t>‹#›</a:t>
            </a:fld>
            <a:endParaRPr lang="zh-CN" altLang="en-US"/>
          </a:p>
        </p:txBody>
      </p:sp>
    </p:spTree>
    <p:extLst>
      <p:ext uri="{BB962C8B-B14F-4D97-AF65-F5344CB8AC3E}">
        <p14:creationId xmlns:p14="http://schemas.microsoft.com/office/powerpoint/2010/main" val="28148177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27A74B8-D472-4BF9-96B0-9A6B5D4F8781}" type="datetimeFigureOut">
              <a:rPr lang="zh-CN" altLang="en-US" smtClean="0"/>
              <a:t>2017/8/7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53432C8-D577-4F6B-B8E2-C43498E3A6BC}" type="slidenum">
              <a:rPr lang="zh-CN" altLang="en-US" smtClean="0"/>
              <a:t>‹#›</a:t>
            </a:fld>
            <a:endParaRPr lang="zh-CN" altLang="en-US"/>
          </a:p>
        </p:txBody>
      </p:sp>
    </p:spTree>
    <p:extLst>
      <p:ext uri="{BB962C8B-B14F-4D97-AF65-F5344CB8AC3E}">
        <p14:creationId xmlns:p14="http://schemas.microsoft.com/office/powerpoint/2010/main" val="963064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27A74B8-D472-4BF9-96B0-9A6B5D4F8781}" type="datetimeFigureOut">
              <a:rPr lang="zh-CN" altLang="en-US" smtClean="0"/>
              <a:t>2017/8/7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3432C8-D577-4F6B-B8E2-C43498E3A6BC}" type="slidenum">
              <a:rPr lang="zh-CN" altLang="en-US" smtClean="0"/>
              <a:t>‹#›</a:t>
            </a:fld>
            <a:endParaRPr lang="zh-CN" altLang="en-US"/>
          </a:p>
        </p:txBody>
      </p:sp>
    </p:spTree>
    <p:extLst>
      <p:ext uri="{BB962C8B-B14F-4D97-AF65-F5344CB8AC3E}">
        <p14:creationId xmlns:p14="http://schemas.microsoft.com/office/powerpoint/2010/main" val="4240345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27A74B8-D472-4BF9-96B0-9A6B5D4F8781}" type="datetimeFigureOut">
              <a:rPr lang="zh-CN" altLang="en-US" smtClean="0"/>
              <a:t>2017/8/7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3432C8-D577-4F6B-B8E2-C43498E3A6BC}" type="slidenum">
              <a:rPr lang="zh-CN" altLang="en-US" smtClean="0"/>
              <a:t>‹#›</a:t>
            </a:fld>
            <a:endParaRPr lang="zh-CN" altLang="en-US"/>
          </a:p>
        </p:txBody>
      </p:sp>
    </p:spTree>
    <p:extLst>
      <p:ext uri="{BB962C8B-B14F-4D97-AF65-F5344CB8AC3E}">
        <p14:creationId xmlns:p14="http://schemas.microsoft.com/office/powerpoint/2010/main" val="223068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7A74B8-D472-4BF9-96B0-9A6B5D4F8781}" type="datetimeFigureOut">
              <a:rPr lang="zh-CN" altLang="en-US" smtClean="0"/>
              <a:t>2017/8/7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3432C8-D577-4F6B-B8E2-C43498E3A6BC}" type="slidenum">
              <a:rPr lang="zh-CN" altLang="en-US" smtClean="0"/>
              <a:t>‹#›</a:t>
            </a:fld>
            <a:endParaRPr lang="zh-CN" altLang="en-US"/>
          </a:p>
        </p:txBody>
      </p:sp>
    </p:spTree>
    <p:extLst>
      <p:ext uri="{BB962C8B-B14F-4D97-AF65-F5344CB8AC3E}">
        <p14:creationId xmlns:p14="http://schemas.microsoft.com/office/powerpoint/2010/main" val="29706458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Arial" pitchFamily="34" charset="0"/>
              </a:defRPr>
            </a:lvl1pPr>
          </a:lstStyle>
          <a:p>
            <a:pPr fontAlgn="base">
              <a:spcBef>
                <a:spcPct val="0"/>
              </a:spcBef>
              <a:spcAft>
                <a:spcPct val="0"/>
              </a:spcAft>
              <a:defRPr/>
            </a:pPr>
            <a:fld id="{950B59EC-8F00-4D22-9A52-AD4106CB181C}" type="datetime1">
              <a:rPr lang="zh-CN" altLang="en-US"/>
              <a:pPr fontAlgn="base">
                <a:spcBef>
                  <a:spcPct val="0"/>
                </a:spcBef>
                <a:spcAft>
                  <a:spcPct val="0"/>
                </a:spcAft>
                <a:defRPr/>
              </a:pPr>
              <a:t>2017/8/7</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ea typeface="宋体" pitchFamily="2" charset="-122"/>
                <a:cs typeface="+mn-cs"/>
              </a:defRPr>
            </a:lvl1pPr>
          </a:lstStyle>
          <a:p>
            <a:pPr fontAlgn="base">
              <a:spcBef>
                <a:spcPct val="0"/>
              </a:spcBef>
              <a:spcAft>
                <a:spcPct val="0"/>
              </a:spcAft>
              <a:defRPr/>
            </a:pPr>
            <a:endParaRPr lang="zh-CN" altLang="zh-CN">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pPr>
            <a:fld id="{55408595-6FAF-44CD-9123-A85C080DF56B}" type="slidenum">
              <a:rPr lang="zh-CN" altLang="en-US">
                <a:latin typeface="Arial" panose="020B0604020202020204" pitchFamily="34" charset="0"/>
              </a:rPr>
              <a:pPr fontAlgn="base">
                <a:spcBef>
                  <a:spcPct val="0"/>
                </a:spcBef>
                <a:spcAft>
                  <a:spcPct val="0"/>
                </a:spcAft>
              </a:pPr>
              <a:t>‹#›</a:t>
            </a:fld>
            <a:endParaRPr lang="zh-CN" altLang="en-US">
              <a:latin typeface="Arial" panose="020B0604020202020204" pitchFamily="34" charset="0"/>
            </a:endParaRPr>
          </a:p>
        </p:txBody>
      </p:sp>
    </p:spTree>
    <p:extLst>
      <p:ext uri="{BB962C8B-B14F-4D97-AF65-F5344CB8AC3E}">
        <p14:creationId xmlns:p14="http://schemas.microsoft.com/office/powerpoint/2010/main" val="12957204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ctr" rtl="0" eaLnBrk="0" fontAlgn="base" hangingPunct="0">
        <a:spcBef>
          <a:spcPct val="0"/>
        </a:spcBef>
        <a:spcAft>
          <a:spcPct val="0"/>
        </a:spcAft>
        <a:defRPr kumimoji="1" sz="4400" kern="1200">
          <a:solidFill>
            <a:schemeClr val="tx1"/>
          </a:solidFill>
          <a:latin typeface="+mj-lt"/>
          <a:ea typeface="+mj-ea"/>
          <a:cs typeface="宋体" charset="0"/>
        </a:defRPr>
      </a:lvl1pPr>
      <a:lvl2pPr algn="ctr" rtl="0" eaLnBrk="0" fontAlgn="base" hangingPunct="0">
        <a:spcBef>
          <a:spcPct val="0"/>
        </a:spcBef>
        <a:spcAft>
          <a:spcPct val="0"/>
        </a:spcAft>
        <a:defRPr kumimoji="1" sz="4400">
          <a:solidFill>
            <a:schemeClr val="tx1"/>
          </a:solidFill>
          <a:latin typeface="Calibri" pitchFamily="34" charset="0"/>
          <a:ea typeface="宋体" pitchFamily="2" charset="-122"/>
          <a:cs typeface="宋体" charset="0"/>
        </a:defRPr>
      </a:lvl2pPr>
      <a:lvl3pPr algn="ctr" rtl="0" eaLnBrk="0" fontAlgn="base" hangingPunct="0">
        <a:spcBef>
          <a:spcPct val="0"/>
        </a:spcBef>
        <a:spcAft>
          <a:spcPct val="0"/>
        </a:spcAft>
        <a:defRPr kumimoji="1" sz="4400">
          <a:solidFill>
            <a:schemeClr val="tx1"/>
          </a:solidFill>
          <a:latin typeface="Calibri" pitchFamily="34" charset="0"/>
          <a:ea typeface="宋体" pitchFamily="2" charset="-122"/>
          <a:cs typeface="宋体" charset="0"/>
        </a:defRPr>
      </a:lvl3pPr>
      <a:lvl4pPr algn="ctr" rtl="0" eaLnBrk="0" fontAlgn="base" hangingPunct="0">
        <a:spcBef>
          <a:spcPct val="0"/>
        </a:spcBef>
        <a:spcAft>
          <a:spcPct val="0"/>
        </a:spcAft>
        <a:defRPr kumimoji="1" sz="4400">
          <a:solidFill>
            <a:schemeClr val="tx1"/>
          </a:solidFill>
          <a:latin typeface="Calibri" pitchFamily="34" charset="0"/>
          <a:ea typeface="宋体" pitchFamily="2" charset="-122"/>
          <a:cs typeface="宋体" charset="0"/>
        </a:defRPr>
      </a:lvl4pPr>
      <a:lvl5pPr algn="ctr" rtl="0" eaLnBrk="0" fontAlgn="base" hangingPunct="0">
        <a:spcBef>
          <a:spcPct val="0"/>
        </a:spcBef>
        <a:spcAft>
          <a:spcPct val="0"/>
        </a:spcAft>
        <a:defRPr kumimoji="1" sz="4400">
          <a:solidFill>
            <a:schemeClr val="tx1"/>
          </a:solidFill>
          <a:latin typeface="Calibri" pitchFamily="34" charset="0"/>
          <a:ea typeface="宋体" pitchFamily="2" charset="-122"/>
          <a:cs typeface="宋体" charset="0"/>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宋体" charset="0"/>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3.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3.xml"/><Relationship Id="rId1" Type="http://schemas.openxmlformats.org/officeDocument/2006/relationships/video" Target="file:///H:\&#19968;&#24180;&#32423;&#20316;&#25991;\ESSAY%20SKILLS\&#12304;&#21487;&#29233;&#30340;&#23567;&#33821;&#33673;&#12305;&#19968;&#36830;&#20018;&#30340;&#20026;&#20160;&#20040;&#25226;&#22905;&#29241;&#22320;&#25630;&#33945;&#22280;&#20102;_&#26631;&#28165;.mp4"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p:cNvSpPr>
            <a:spLocks noGrp="1"/>
          </p:cNvSpPr>
          <p:nvPr>
            <p:ph idx="1"/>
          </p:nvPr>
        </p:nvSpPr>
        <p:spPr>
          <a:xfrm>
            <a:off x="224851" y="239844"/>
            <a:ext cx="11737299" cy="6340838"/>
          </a:xfrm>
        </p:spPr>
        <p:txBody>
          <a:bodyPr>
            <a:normAutofit fontScale="92500" lnSpcReduction="10000"/>
          </a:bodyPr>
          <a:lstStyle/>
          <a:p>
            <a:r>
              <a:rPr lang="zh-CN" altLang="en-US" sz="2600" dirty="0" smtClean="0">
                <a:latin typeface="+mn-ea"/>
              </a:rPr>
              <a:t>学生背景：国际关系与外交专业一年级</a:t>
            </a:r>
            <a:endParaRPr lang="en-US" altLang="zh-CN" sz="2600" dirty="0" smtClean="0">
              <a:latin typeface="+mn-ea"/>
            </a:endParaRPr>
          </a:p>
          <a:p>
            <a:r>
              <a:rPr lang="zh-CN" altLang="en-US" sz="2600" dirty="0" smtClean="0">
                <a:latin typeface="+mn-ea"/>
              </a:rPr>
              <a:t>本次课教学内容：说明文之因果分析</a:t>
            </a:r>
            <a:endParaRPr lang="en-US" altLang="zh-CN" sz="2600" dirty="0" smtClean="0">
              <a:latin typeface="+mn-ea"/>
            </a:endParaRPr>
          </a:p>
          <a:p>
            <a:r>
              <a:rPr lang="zh-CN" altLang="en-US" sz="2600" dirty="0" smtClean="0">
                <a:latin typeface="+mn-ea"/>
              </a:rPr>
              <a:t>教学重点</a:t>
            </a:r>
            <a:endParaRPr lang="en-US" altLang="zh-CN" sz="2600" dirty="0" smtClean="0">
              <a:latin typeface="+mn-ea"/>
            </a:endParaRPr>
          </a:p>
          <a:p>
            <a:pPr marL="914400" lvl="1" indent="-457200">
              <a:buFont typeface="+mj-lt"/>
              <a:buAutoNum type="arabicPeriod"/>
            </a:pPr>
            <a:r>
              <a:rPr lang="zh-CN" altLang="en-US" sz="2600" dirty="0" smtClean="0">
                <a:latin typeface="+mn-ea"/>
              </a:rPr>
              <a:t>选择哪些因、果；选择哪个层次的因、果；不同选择的不同效果。（</a:t>
            </a:r>
            <a:r>
              <a:rPr lang="en-US" altLang="zh-CN" sz="2600" dirty="0" smtClean="0">
                <a:latin typeface="+mn-ea"/>
              </a:rPr>
              <a:t>60</a:t>
            </a:r>
            <a:r>
              <a:rPr lang="zh-CN" altLang="en-US" sz="2600" dirty="0" smtClean="0">
                <a:latin typeface="+mn-ea"/>
              </a:rPr>
              <a:t>分钟）</a:t>
            </a:r>
            <a:endParaRPr lang="en-US" altLang="zh-CN" sz="2600" dirty="0" smtClean="0">
              <a:latin typeface="+mn-ea"/>
            </a:endParaRPr>
          </a:p>
          <a:p>
            <a:pPr marL="914400" lvl="1" indent="-457200">
              <a:buFont typeface="+mj-lt"/>
              <a:buAutoNum type="arabicPeriod"/>
            </a:pPr>
            <a:r>
              <a:rPr lang="zh-CN" altLang="en-US" sz="2600" dirty="0" smtClean="0">
                <a:latin typeface="+mn-ea"/>
              </a:rPr>
              <a:t>阐述的种类：纯因、纯果、用原因阐述结果、用结果阐述原因。（</a:t>
            </a:r>
            <a:r>
              <a:rPr lang="en-US" altLang="zh-CN" sz="2600" dirty="0" smtClean="0">
                <a:latin typeface="+mn-ea"/>
              </a:rPr>
              <a:t>30</a:t>
            </a:r>
            <a:r>
              <a:rPr lang="zh-CN" altLang="en-US" sz="2600" dirty="0" smtClean="0">
                <a:latin typeface="+mn-ea"/>
              </a:rPr>
              <a:t>分钟）</a:t>
            </a:r>
            <a:endParaRPr lang="en-US" altLang="zh-CN" sz="2600" dirty="0" smtClean="0">
              <a:latin typeface="+mn-ea"/>
            </a:endParaRPr>
          </a:p>
          <a:p>
            <a:pPr marL="914400" lvl="1" indent="-457200">
              <a:buFont typeface="+mj-lt"/>
              <a:buAutoNum type="arabicPeriod"/>
            </a:pPr>
            <a:r>
              <a:rPr lang="zh-CN" altLang="en-US" sz="2600" dirty="0">
                <a:latin typeface="+mn-ea"/>
              </a:rPr>
              <a:t>易</a:t>
            </a:r>
            <a:r>
              <a:rPr lang="zh-CN" altLang="en-US" sz="2600" dirty="0" smtClean="0">
                <a:latin typeface="+mn-ea"/>
              </a:rPr>
              <a:t>犯的逻辑错误：循环论证、不充分条件。（</a:t>
            </a:r>
            <a:r>
              <a:rPr lang="en-US" altLang="zh-CN" sz="2600" dirty="0" smtClean="0">
                <a:latin typeface="+mn-ea"/>
              </a:rPr>
              <a:t>10</a:t>
            </a:r>
            <a:r>
              <a:rPr lang="zh-CN" altLang="en-US" sz="2600" dirty="0" smtClean="0">
                <a:latin typeface="+mn-ea"/>
              </a:rPr>
              <a:t>分钟）</a:t>
            </a:r>
            <a:endParaRPr lang="en-US" altLang="zh-CN" sz="2600" dirty="0">
              <a:latin typeface="+mn-ea"/>
            </a:endParaRPr>
          </a:p>
          <a:p>
            <a:r>
              <a:rPr lang="zh-CN" altLang="en-US" sz="2600" dirty="0" smtClean="0">
                <a:latin typeface="+mn-ea"/>
              </a:rPr>
              <a:t>课堂设计</a:t>
            </a:r>
            <a:endParaRPr lang="en-US" altLang="zh-CN" sz="2600" dirty="0" smtClean="0">
              <a:latin typeface="+mn-ea"/>
            </a:endParaRPr>
          </a:p>
          <a:p>
            <a:pPr lvl="1"/>
            <a:r>
              <a:rPr lang="zh-CN" altLang="en-US" sz="2600" dirty="0" smtClean="0">
                <a:latin typeface="+mn-ea"/>
              </a:rPr>
              <a:t>目的</a:t>
            </a:r>
            <a:endParaRPr lang="en-US" altLang="zh-CN" sz="2600" dirty="0" smtClean="0">
              <a:latin typeface="+mn-ea"/>
            </a:endParaRPr>
          </a:p>
          <a:p>
            <a:pPr marL="457200" lvl="1" indent="0">
              <a:buNone/>
            </a:pPr>
            <a:r>
              <a:rPr lang="zh-CN" altLang="en-US" sz="2600" dirty="0" smtClean="0">
                <a:latin typeface="+mn-ea"/>
              </a:rPr>
              <a:t>（</a:t>
            </a:r>
            <a:r>
              <a:rPr lang="en-US" altLang="zh-CN" sz="2600" dirty="0" smtClean="0">
                <a:latin typeface="+mn-ea"/>
              </a:rPr>
              <a:t>1</a:t>
            </a:r>
            <a:r>
              <a:rPr lang="zh-CN" altLang="en-US" sz="2600" dirty="0" smtClean="0">
                <a:latin typeface="+mn-ea"/>
              </a:rPr>
              <a:t>）吸引学生眼球。</a:t>
            </a:r>
            <a:r>
              <a:rPr lang="en-US" altLang="zh-CN" sz="2600" dirty="0" smtClean="0">
                <a:latin typeface="+mn-ea"/>
              </a:rPr>
              <a:t>PPT</a:t>
            </a:r>
            <a:r>
              <a:rPr lang="zh-CN" altLang="en-US" sz="2600" dirty="0" smtClean="0">
                <a:latin typeface="+mn-ea"/>
              </a:rPr>
              <a:t>，小视频。</a:t>
            </a:r>
            <a:endParaRPr lang="en-US" altLang="zh-CN" sz="2600" dirty="0" smtClean="0">
              <a:latin typeface="+mn-ea"/>
            </a:endParaRPr>
          </a:p>
          <a:p>
            <a:pPr marL="457200" lvl="1" indent="0">
              <a:buNone/>
            </a:pPr>
            <a:r>
              <a:rPr lang="zh-CN" altLang="en-US" sz="2600" dirty="0" smtClean="0">
                <a:latin typeface="+mn-ea"/>
              </a:rPr>
              <a:t>（</a:t>
            </a:r>
            <a:r>
              <a:rPr lang="en-US" altLang="zh-CN" sz="2600" dirty="0" smtClean="0">
                <a:latin typeface="+mn-ea"/>
              </a:rPr>
              <a:t>2</a:t>
            </a:r>
            <a:r>
              <a:rPr lang="zh-CN" altLang="en-US" sz="2600" dirty="0" smtClean="0">
                <a:latin typeface="+mn-ea"/>
              </a:rPr>
              <a:t>）让学生意识到因果分析的复杂性。从简单的例子上升到复杂的国际争议。</a:t>
            </a:r>
            <a:endParaRPr lang="en-US" altLang="zh-CN" sz="2600" dirty="0">
              <a:latin typeface="+mn-ea"/>
            </a:endParaRPr>
          </a:p>
          <a:p>
            <a:pPr lvl="1"/>
            <a:r>
              <a:rPr lang="zh-CN" altLang="en-US" sz="2600" dirty="0" smtClean="0">
                <a:latin typeface="+mn-ea"/>
              </a:rPr>
              <a:t>步骤：</a:t>
            </a:r>
            <a:endParaRPr lang="en-US" altLang="zh-CN" sz="2600" dirty="0" smtClean="0">
              <a:latin typeface="+mn-ea"/>
            </a:endParaRPr>
          </a:p>
          <a:p>
            <a:pPr lvl="2"/>
            <a:r>
              <a:rPr lang="zh-CN" altLang="en-US" sz="2600" dirty="0" smtClean="0">
                <a:latin typeface="+mn-ea"/>
              </a:rPr>
              <a:t>国际国内时事、身边小事引出因果。如朝鲜半岛危机、中国的反腐、长胖。</a:t>
            </a:r>
            <a:endParaRPr lang="en-US" altLang="zh-CN" sz="2600" dirty="0" smtClean="0">
              <a:latin typeface="+mn-ea"/>
            </a:endParaRPr>
          </a:p>
          <a:p>
            <a:pPr lvl="2"/>
            <a:r>
              <a:rPr lang="zh-CN" altLang="en-US" sz="2600" dirty="0">
                <a:latin typeface="+mn-ea"/>
              </a:rPr>
              <a:t>教学</a:t>
            </a:r>
            <a:r>
              <a:rPr lang="zh-CN" altLang="en-US" sz="2600" dirty="0" smtClean="0">
                <a:latin typeface="+mn-ea"/>
              </a:rPr>
              <a:t>重点</a:t>
            </a:r>
            <a:r>
              <a:rPr lang="en-US" altLang="zh-CN" sz="2600" dirty="0" smtClean="0">
                <a:latin typeface="+mn-ea"/>
              </a:rPr>
              <a:t>1</a:t>
            </a:r>
            <a:r>
              <a:rPr lang="zh-CN" altLang="en-US" sz="2600" dirty="0" smtClean="0">
                <a:latin typeface="+mn-ea"/>
              </a:rPr>
              <a:t>。结尾用钓鱼岛争议加深学生对“选择重要性”的认识。</a:t>
            </a:r>
            <a:endParaRPr lang="en-US" altLang="zh-CN" sz="2600" dirty="0" smtClean="0">
              <a:latin typeface="+mn-ea"/>
            </a:endParaRPr>
          </a:p>
          <a:p>
            <a:pPr lvl="2"/>
            <a:r>
              <a:rPr lang="zh-CN" altLang="en-US" sz="2600" dirty="0" smtClean="0">
                <a:latin typeface="+mn-ea"/>
              </a:rPr>
              <a:t>重点</a:t>
            </a:r>
            <a:r>
              <a:rPr lang="en-US" altLang="zh-CN" sz="2600" dirty="0" smtClean="0">
                <a:latin typeface="+mn-ea"/>
              </a:rPr>
              <a:t>2</a:t>
            </a:r>
            <a:r>
              <a:rPr lang="zh-CN" altLang="en-US" sz="2600" dirty="0" smtClean="0">
                <a:latin typeface="+mn-ea"/>
              </a:rPr>
              <a:t>。通过对例文的分析让学生理清段落的阐述种类。</a:t>
            </a:r>
            <a:endParaRPr lang="en-US" altLang="zh-CN" sz="2600" dirty="0" smtClean="0">
              <a:latin typeface="+mn-ea"/>
            </a:endParaRPr>
          </a:p>
          <a:p>
            <a:pPr lvl="2"/>
            <a:r>
              <a:rPr lang="zh-CN" altLang="en-US" sz="2600" dirty="0" smtClean="0">
                <a:latin typeface="+mn-ea"/>
              </a:rPr>
              <a:t>重点</a:t>
            </a:r>
            <a:r>
              <a:rPr lang="en-US" altLang="zh-CN" sz="2600" dirty="0" smtClean="0">
                <a:latin typeface="+mn-ea"/>
              </a:rPr>
              <a:t>3</a:t>
            </a:r>
            <a:r>
              <a:rPr lang="zh-CN" altLang="en-US" sz="2600" dirty="0" smtClean="0">
                <a:latin typeface="+mn-ea"/>
              </a:rPr>
              <a:t>。通过以往学生的错误实例，启发学生思考逻辑错误的原因。</a:t>
            </a:r>
            <a:endParaRPr lang="en-US" altLang="zh-CN" sz="2600" dirty="0" smtClean="0">
              <a:latin typeface="+mn-ea"/>
            </a:endParaRPr>
          </a:p>
          <a:p>
            <a:pPr lvl="2"/>
            <a:r>
              <a:rPr lang="zh-CN" altLang="en-US" sz="2600" dirty="0" smtClean="0">
                <a:latin typeface="+mn-ea"/>
              </a:rPr>
              <a:t>总结，加深理解。</a:t>
            </a:r>
            <a:endParaRPr lang="en-US" altLang="zh-CN" sz="2600" dirty="0" smtClean="0">
              <a:latin typeface="+mn-ea"/>
            </a:endParaRPr>
          </a:p>
          <a:p>
            <a:r>
              <a:rPr lang="zh-CN" altLang="en-US" sz="2600" dirty="0" smtClean="0">
                <a:latin typeface="+mn-ea"/>
              </a:rPr>
              <a:t>经验：教参上找重点，生活中找例子。</a:t>
            </a:r>
            <a:endParaRPr lang="en-US" altLang="zh-CN" sz="2600" dirty="0" smtClean="0">
              <a:latin typeface="+mn-ea"/>
            </a:endParaRPr>
          </a:p>
          <a:p>
            <a:pPr lvl="2"/>
            <a:endParaRPr lang="en-US" altLang="zh-CN" sz="2500" dirty="0" smtClean="0">
              <a:latin typeface="+mn-ea"/>
            </a:endParaRPr>
          </a:p>
          <a:p>
            <a:pPr lvl="1"/>
            <a:endParaRPr lang="en-US" altLang="zh-CN" dirty="0" smtClean="0"/>
          </a:p>
        </p:txBody>
      </p:sp>
    </p:spTree>
    <p:extLst>
      <p:ext uri="{BB962C8B-B14F-4D97-AF65-F5344CB8AC3E}">
        <p14:creationId xmlns:p14="http://schemas.microsoft.com/office/powerpoint/2010/main" val="40418520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2349501" y="547688"/>
            <a:ext cx="7870825" cy="1143000"/>
          </a:xfrm>
        </p:spPr>
        <p:txBody>
          <a:bodyPr/>
          <a:lstStyle/>
          <a:p>
            <a:pPr algn="l"/>
            <a:r>
              <a:rPr lang="en-US" altLang="zh-CN" b="1" smtClean="0"/>
              <a:t>THE RULE: </a:t>
            </a:r>
            <a:r>
              <a:rPr lang="en-US" altLang="zh-CN" b="1" smtClean="0">
                <a:latin typeface="Arial" panose="020B0604020202020204" pitchFamily="34" charset="0"/>
                <a:cs typeface="Arial" panose="020B0604020202020204" pitchFamily="34" charset="0"/>
              </a:rPr>
              <a:t>concentrate</a:t>
            </a:r>
            <a:r>
              <a:rPr lang="en-US" altLang="zh-CN" b="1" smtClean="0"/>
              <a:t> on</a:t>
            </a:r>
          </a:p>
        </p:txBody>
      </p:sp>
      <p:sp>
        <p:nvSpPr>
          <p:cNvPr id="3" name="Content Placeholder 2"/>
          <p:cNvSpPr>
            <a:spLocks noGrp="1"/>
          </p:cNvSpPr>
          <p:nvPr>
            <p:ph idx="1"/>
          </p:nvPr>
        </p:nvSpPr>
        <p:spPr>
          <a:xfrm>
            <a:off x="2349500" y="1600201"/>
            <a:ext cx="7861300" cy="4525963"/>
          </a:xfrm>
        </p:spPr>
        <p:txBody>
          <a:bodyPr/>
          <a:lstStyle/>
          <a:p>
            <a:r>
              <a:rPr lang="en-US" altLang="zh-CN" sz="4000" b="1">
                <a:latin typeface="Arial" panose="020B0604020202020204" pitchFamily="34" charset="0"/>
                <a:cs typeface="Arial" panose="020B0604020202020204" pitchFamily="34" charset="0"/>
              </a:rPr>
              <a:t>the most immediate/direct</a:t>
            </a:r>
          </a:p>
          <a:p>
            <a:r>
              <a:rPr lang="en-US" altLang="zh-CN" sz="4000" b="1">
                <a:latin typeface="Arial" panose="020B0604020202020204" pitchFamily="34" charset="0"/>
                <a:cs typeface="Arial" panose="020B0604020202020204" pitchFamily="34" charset="0"/>
              </a:rPr>
              <a:t>Or the most important</a:t>
            </a:r>
          </a:p>
          <a:p>
            <a:endParaRPr lang="en-US" altLang="zh-CN" sz="2400" b="1">
              <a:latin typeface="Arial" panose="020B0604020202020204" pitchFamily="34" charset="0"/>
              <a:cs typeface="Arial" panose="020B0604020202020204" pitchFamily="34" charset="0"/>
            </a:endParaRPr>
          </a:p>
          <a:p>
            <a:r>
              <a:rPr lang="en-US" altLang="zh-CN" sz="4000" b="1">
                <a:latin typeface="Arial" panose="020B0604020202020204" pitchFamily="34" charset="0"/>
                <a:cs typeface="Arial" panose="020B0604020202020204" pitchFamily="34" charset="0"/>
              </a:rPr>
              <a:t>indirect: be reasonable</a:t>
            </a:r>
          </a:p>
        </p:txBody>
      </p:sp>
      <p:sp>
        <p:nvSpPr>
          <p:cNvPr id="2355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54967A09-62C5-49B0-803F-6BE932D09848}" type="slidenum">
              <a:rPr lang="zh-CN" altLang="en-US">
                <a:solidFill>
                  <a:srgbClr val="898989"/>
                </a:solidFill>
              </a:rPr>
              <a:pPr eaLnBrk="1" hangingPunct="1"/>
              <a:t>10</a:t>
            </a:fld>
            <a:endParaRPr lang="zh-CN" altLang="en-US" sz="1800">
              <a:solidFill>
                <a:prstClr val="black"/>
              </a:solidFill>
            </a:endParaRPr>
          </a:p>
        </p:txBody>
      </p:sp>
    </p:spTree>
    <p:extLst>
      <p:ext uri="{BB962C8B-B14F-4D97-AF65-F5344CB8AC3E}">
        <p14:creationId xmlns:p14="http://schemas.microsoft.com/office/powerpoint/2010/main" val="12187124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arn(in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981200" y="274638"/>
            <a:ext cx="8229600" cy="849312"/>
          </a:xfrm>
        </p:spPr>
        <p:txBody>
          <a:bodyPr/>
          <a:lstStyle/>
          <a:p>
            <a:r>
              <a:rPr lang="en-US" altLang="zh-CN" sz="4000" b="1">
                <a:latin typeface="Algerian" panose="04020705040A02060702" pitchFamily="82" charset="0"/>
                <a:cs typeface="Arial" panose="020B0604020202020204" pitchFamily="34" charset="0"/>
              </a:rPr>
              <a:t>Direct vs. Indirect</a:t>
            </a:r>
          </a:p>
        </p:txBody>
      </p:sp>
      <p:sp>
        <p:nvSpPr>
          <p:cNvPr id="3" name="Content Placeholder 2"/>
          <p:cNvSpPr>
            <a:spLocks noGrp="1"/>
          </p:cNvSpPr>
          <p:nvPr>
            <p:ph idx="1"/>
          </p:nvPr>
        </p:nvSpPr>
        <p:spPr>
          <a:xfrm>
            <a:off x="1917701" y="1052513"/>
            <a:ext cx="8501063" cy="4610100"/>
          </a:xfrm>
        </p:spPr>
        <p:txBody>
          <a:bodyPr/>
          <a:lstStyle/>
          <a:p>
            <a:pPr>
              <a:buFont typeface="Arial" charset="0"/>
              <a:buNone/>
              <a:defRPr/>
            </a:pPr>
            <a:r>
              <a:rPr lang="en-US" sz="3400" b="1" dirty="0">
                <a:latin typeface="Arial" pitchFamily="34" charset="0"/>
                <a:cs typeface="Arial" pitchFamily="34" charset="0"/>
              </a:rPr>
              <a:t>	Thesis: A number of changes lead to rising divorce rate in China.</a:t>
            </a:r>
          </a:p>
          <a:p>
            <a:pPr marL="514350" indent="-514350">
              <a:buFont typeface="+mj-lt"/>
              <a:buAutoNum type="arabicPeriod"/>
              <a:defRPr/>
            </a:pPr>
            <a:r>
              <a:rPr lang="en-US" sz="3400" b="1" dirty="0">
                <a:latin typeface="Arial" pitchFamily="34" charset="0"/>
                <a:cs typeface="Arial" pitchFamily="34" charset="0"/>
              </a:rPr>
              <a:t>Divorced people are no longer looked down upon.</a:t>
            </a:r>
          </a:p>
          <a:p>
            <a:pPr marL="514350" indent="-514350">
              <a:buFont typeface="+mj-lt"/>
              <a:buAutoNum type="arabicPeriod"/>
              <a:defRPr/>
            </a:pPr>
            <a:r>
              <a:rPr lang="en-GB" sz="3400" b="1" dirty="0">
                <a:latin typeface="Arial" pitchFamily="34" charset="0"/>
                <a:cs typeface="Arial" pitchFamily="34" charset="0"/>
              </a:rPr>
              <a:t>Women are financially independent.</a:t>
            </a:r>
            <a:endParaRPr lang="en-US" sz="3400" b="1" dirty="0">
              <a:latin typeface="Arial" pitchFamily="34" charset="0"/>
              <a:cs typeface="Arial" pitchFamily="34" charset="0"/>
            </a:endParaRPr>
          </a:p>
          <a:p>
            <a:pPr marL="514350" indent="-514350">
              <a:buFont typeface="+mj-lt"/>
              <a:buAutoNum type="arabicPeriod"/>
              <a:defRPr/>
            </a:pPr>
            <a:r>
              <a:rPr lang="en-US" sz="3400" b="1" dirty="0">
                <a:latin typeface="Arial" pitchFamily="34" charset="0"/>
                <a:cs typeface="Arial" pitchFamily="34" charset="0"/>
              </a:rPr>
              <a:t>Legal changes have greatly simplified divorce procedures.</a:t>
            </a:r>
          </a:p>
          <a:p>
            <a:pPr>
              <a:buFont typeface="Arial" charset="0"/>
              <a:buChar char="•"/>
              <a:defRPr/>
            </a:pPr>
            <a:endParaRPr lang="en-US" sz="3400" b="1" dirty="0">
              <a:latin typeface="Arial" pitchFamily="34" charset="0"/>
              <a:cs typeface="Arial" pitchFamily="34" charset="0"/>
            </a:endParaRPr>
          </a:p>
        </p:txBody>
      </p:sp>
      <p:sp>
        <p:nvSpPr>
          <p:cNvPr id="2458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FB2B0FE0-F358-4E7A-ABB9-BBB28868BB07}" type="slidenum">
              <a:rPr lang="zh-CN" altLang="en-US">
                <a:solidFill>
                  <a:srgbClr val="898989"/>
                </a:solidFill>
              </a:rPr>
              <a:pPr eaLnBrk="1" hangingPunct="1"/>
              <a:t>11</a:t>
            </a:fld>
            <a:endParaRPr lang="zh-CN" altLang="en-US" sz="1800">
              <a:solidFill>
                <a:prstClr val="black"/>
              </a:solidFill>
            </a:endParaRPr>
          </a:p>
        </p:txBody>
      </p:sp>
    </p:spTree>
    <p:extLst>
      <p:ext uri="{BB962C8B-B14F-4D97-AF65-F5344CB8AC3E}">
        <p14:creationId xmlns:p14="http://schemas.microsoft.com/office/powerpoint/2010/main" val="14439265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Horizontal)">
                                      <p:cBhvr>
                                        <p:cTn id="12" dur="500"/>
                                        <p:tgtEl>
                                          <p:spTgt spid="3">
                                            <p:txEl>
                                              <p:pRg st="1" end="1"/>
                                            </p:txEl>
                                          </p:spTgt>
                                        </p:tgtEl>
                                      </p:cBhvr>
                                    </p:animEffect>
                                  </p:childTnLst>
                                </p:cTn>
                              </p:par>
                              <p:par>
                                <p:cTn id="13" presetID="16" presetClass="entr" presetSubtype="26"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Horizontal)">
                                      <p:cBhvr>
                                        <p:cTn id="15" dur="500"/>
                                        <p:tgtEl>
                                          <p:spTgt spid="3">
                                            <p:txEl>
                                              <p:pRg st="2" end="2"/>
                                            </p:txEl>
                                          </p:spTgt>
                                        </p:tgtEl>
                                      </p:cBhvr>
                                    </p:animEffect>
                                  </p:childTnLst>
                                </p:cTn>
                              </p:par>
                              <p:par>
                                <p:cTn id="16" presetID="16" presetClass="entr" presetSubtype="26"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Horizontal)">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73239" y="309564"/>
            <a:ext cx="8645525" cy="5546725"/>
          </a:xfrm>
        </p:spPr>
        <p:txBody>
          <a:bodyPr/>
          <a:lstStyle/>
          <a:p>
            <a:pPr>
              <a:buFont typeface="Arial" charset="0"/>
              <a:buNone/>
              <a:defRPr/>
            </a:pPr>
            <a:r>
              <a:rPr lang="en-GB" b="1" dirty="0" smtClean="0">
                <a:latin typeface="Arial" pitchFamily="34" charset="0"/>
                <a:cs typeface="Arial" pitchFamily="34" charset="0"/>
              </a:rPr>
              <a:t>	Thesis: China's one child policy is a deep cause of rising divorce rate.</a:t>
            </a:r>
            <a:endParaRPr lang="en-US" b="1" dirty="0" smtClean="0">
              <a:latin typeface="Arial" pitchFamily="34" charset="0"/>
              <a:cs typeface="Arial" pitchFamily="34" charset="0"/>
            </a:endParaRPr>
          </a:p>
          <a:p>
            <a:pPr marL="514350" indent="-514350">
              <a:buFont typeface="+mj-lt"/>
              <a:buAutoNum type="arabicPeriod"/>
              <a:defRPr/>
            </a:pPr>
            <a:r>
              <a:rPr lang="en-GB" b="1" dirty="0" smtClean="0">
                <a:latin typeface="Arial" pitchFamily="34" charset="0"/>
                <a:cs typeface="Arial" pitchFamily="34" charset="0"/>
              </a:rPr>
              <a:t>Overly coddled only children do not compromise in married life.</a:t>
            </a:r>
            <a:endParaRPr lang="en-US" b="1" dirty="0" smtClean="0">
              <a:latin typeface="Arial" pitchFamily="34" charset="0"/>
              <a:cs typeface="Arial" pitchFamily="34" charset="0"/>
            </a:endParaRPr>
          </a:p>
          <a:p>
            <a:pPr marL="514350" indent="-514350">
              <a:buFont typeface="+mj-lt"/>
              <a:buAutoNum type="arabicPeriod"/>
              <a:defRPr/>
            </a:pPr>
            <a:r>
              <a:rPr lang="en-GB" b="1" dirty="0" smtClean="0">
                <a:latin typeface="Arial" pitchFamily="34" charset="0"/>
                <a:cs typeface="Arial" pitchFamily="34" charset="0"/>
              </a:rPr>
              <a:t>Parents’ constant interference aggregates couple tension. </a:t>
            </a:r>
            <a:endParaRPr lang="en-US" b="1" dirty="0" smtClean="0">
              <a:latin typeface="Arial" pitchFamily="34" charset="0"/>
              <a:cs typeface="Arial" pitchFamily="34" charset="0"/>
            </a:endParaRPr>
          </a:p>
          <a:p>
            <a:pPr marL="514350" indent="-514350">
              <a:buFont typeface="+mj-lt"/>
              <a:buAutoNum type="arabicPeriod"/>
              <a:defRPr/>
            </a:pPr>
            <a:r>
              <a:rPr lang="en-GB" b="1" dirty="0" smtClean="0">
                <a:latin typeface="Arial" pitchFamily="34" charset="0"/>
                <a:cs typeface="Arial" pitchFamily="34" charset="0"/>
              </a:rPr>
              <a:t>“only daughters” are equally and even better educated. (1) not traditional role of wife. (2) financially self-supported. (3) not chained to outdated view of divorce.</a:t>
            </a:r>
            <a:endParaRPr lang="en-US" b="1" dirty="0">
              <a:latin typeface="Arial" pitchFamily="34" charset="0"/>
              <a:cs typeface="Arial" pitchFamily="34" charset="0"/>
            </a:endParaRPr>
          </a:p>
        </p:txBody>
      </p:sp>
      <p:sp>
        <p:nvSpPr>
          <p:cNvPr id="2560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06331E62-C29F-4A72-A3BE-E7C7F7C1B30C}" type="slidenum">
              <a:rPr lang="zh-CN" altLang="en-US">
                <a:solidFill>
                  <a:srgbClr val="898989"/>
                </a:solidFill>
              </a:rPr>
              <a:pPr eaLnBrk="1" hangingPunct="1"/>
              <a:t>12</a:t>
            </a:fld>
            <a:endParaRPr lang="zh-CN" altLang="en-US" sz="1800">
              <a:solidFill>
                <a:prstClr val="black"/>
              </a:solidFill>
            </a:endParaRPr>
          </a:p>
        </p:txBody>
      </p:sp>
    </p:spTree>
    <p:extLst>
      <p:ext uri="{BB962C8B-B14F-4D97-AF65-F5344CB8AC3E}">
        <p14:creationId xmlns:p14="http://schemas.microsoft.com/office/powerpoint/2010/main" val="12209798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Horizontal)">
                                      <p:cBhvr>
                                        <p:cTn id="7" dur="500"/>
                                        <p:tgtEl>
                                          <p:spTgt spid="3">
                                            <p:txEl>
                                              <p:pRg st="1" end="1"/>
                                            </p:txEl>
                                          </p:spTgt>
                                        </p:tgtEl>
                                      </p:cBhvr>
                                    </p:animEffect>
                                  </p:childTnLst>
                                </p:cTn>
                              </p:par>
                              <p:par>
                                <p:cTn id="8" presetID="16" presetClass="entr" presetSubtype="26"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Horizontal)">
                                      <p:cBhvr>
                                        <p:cTn id="10" dur="500"/>
                                        <p:tgtEl>
                                          <p:spTgt spid="3">
                                            <p:txEl>
                                              <p:pRg st="2" end="2"/>
                                            </p:txEl>
                                          </p:spTgt>
                                        </p:tgtEl>
                                      </p:cBhvr>
                                    </p:animEffect>
                                  </p:childTnLst>
                                </p:cTn>
                              </p:par>
                              <p:par>
                                <p:cTn id="11" presetID="16" presetClass="entr" presetSubtype="26"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Horizontal)">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17701" y="547689"/>
            <a:ext cx="8501063" cy="5114925"/>
          </a:xfrm>
        </p:spPr>
        <p:txBody>
          <a:bodyPr/>
          <a:lstStyle/>
          <a:p>
            <a:pPr>
              <a:buFont typeface="Arial" charset="0"/>
              <a:buNone/>
              <a:defRPr/>
            </a:pPr>
            <a:r>
              <a:rPr lang="en-US" sz="3400" b="1" dirty="0">
                <a:latin typeface="Arial" pitchFamily="34" charset="0"/>
                <a:cs typeface="Arial" pitchFamily="34" charset="0"/>
              </a:rPr>
              <a:t>	Thesis: a number of changes lead to rising divorce rate in China.</a:t>
            </a:r>
          </a:p>
          <a:p>
            <a:pPr marL="514350" indent="-514350">
              <a:buFont typeface="+mj-lt"/>
              <a:buAutoNum type="arabicPeriod"/>
              <a:defRPr/>
            </a:pPr>
            <a:r>
              <a:rPr lang="en-US" sz="3400" b="1" dirty="0">
                <a:latin typeface="Arial" pitchFamily="34" charset="0"/>
                <a:cs typeface="Arial" pitchFamily="34" charset="0"/>
              </a:rPr>
              <a:t>Divorced people are no longer looked down upon.</a:t>
            </a:r>
          </a:p>
          <a:p>
            <a:pPr marL="514350" indent="-514350">
              <a:buFont typeface="+mj-lt"/>
              <a:buAutoNum type="arabicPeriod"/>
              <a:defRPr/>
            </a:pPr>
            <a:r>
              <a:rPr lang="en-GB" sz="3400" b="1" dirty="0">
                <a:latin typeface="Arial" pitchFamily="34" charset="0"/>
                <a:cs typeface="Arial" pitchFamily="34" charset="0"/>
              </a:rPr>
              <a:t>Women are financially independent.</a:t>
            </a:r>
            <a:endParaRPr lang="en-US" sz="3400" b="1" dirty="0">
              <a:latin typeface="Arial" pitchFamily="34" charset="0"/>
              <a:cs typeface="Arial" pitchFamily="34" charset="0"/>
            </a:endParaRPr>
          </a:p>
          <a:p>
            <a:pPr marL="514350" indent="-514350">
              <a:buFont typeface="+mj-lt"/>
              <a:buAutoNum type="arabicPeriod"/>
              <a:defRPr/>
            </a:pPr>
            <a:r>
              <a:rPr lang="en-US" sz="3400" b="1" dirty="0">
                <a:latin typeface="Arial" pitchFamily="34" charset="0"/>
                <a:cs typeface="Arial" pitchFamily="34" charset="0"/>
              </a:rPr>
              <a:t>Legal changes have greatly simplified divorce procedures.</a:t>
            </a:r>
          </a:p>
          <a:p>
            <a:pPr>
              <a:buFont typeface="Arial" charset="0"/>
              <a:buChar char="•"/>
              <a:defRPr/>
            </a:pPr>
            <a:endParaRPr lang="en-US" sz="3400" b="1" dirty="0">
              <a:latin typeface="Arial" pitchFamily="34" charset="0"/>
              <a:cs typeface="Arial" pitchFamily="34" charset="0"/>
            </a:endParaRPr>
          </a:p>
        </p:txBody>
      </p:sp>
      <p:sp>
        <p:nvSpPr>
          <p:cNvPr id="10" name="Cloud Callout 9"/>
          <p:cNvSpPr/>
          <p:nvPr/>
        </p:nvSpPr>
        <p:spPr>
          <a:xfrm>
            <a:off x="3502026" y="1628776"/>
            <a:ext cx="6772275" cy="3529013"/>
          </a:xfrm>
          <a:prstGeom prst="cloud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r>
              <a:rPr lang="en-US" sz="3600" b="1" dirty="0">
                <a:solidFill>
                  <a:srgbClr val="FF0000"/>
                </a:solidFill>
                <a:latin typeface="Arial" pitchFamily="34" charset="0"/>
                <a:cs typeface="Arial" pitchFamily="34" charset="0"/>
              </a:rPr>
              <a:t>Major, direct causes/effects</a:t>
            </a:r>
          </a:p>
          <a:p>
            <a:pPr lvl="1" fontAlgn="base">
              <a:spcBef>
                <a:spcPct val="0"/>
              </a:spcBef>
              <a:spcAft>
                <a:spcPct val="0"/>
              </a:spcAft>
              <a:defRPr/>
            </a:pPr>
            <a:endParaRPr lang="en-US" sz="3600" b="1" dirty="0">
              <a:solidFill>
                <a:srgbClr val="FF0000"/>
              </a:solidFill>
              <a:latin typeface="Arial" pitchFamily="34" charset="0"/>
              <a:cs typeface="Arial" pitchFamily="34" charset="0"/>
            </a:endParaRPr>
          </a:p>
          <a:p>
            <a:pPr lvl="1" fontAlgn="base">
              <a:spcBef>
                <a:spcPct val="0"/>
              </a:spcBef>
              <a:spcAft>
                <a:spcPct val="0"/>
              </a:spcAft>
              <a:defRPr/>
            </a:pPr>
            <a:r>
              <a:rPr lang="en-US" sz="3600" b="1" dirty="0">
                <a:solidFill>
                  <a:srgbClr val="FF0000"/>
                </a:solidFill>
                <a:latin typeface="Arial" pitchFamily="34" charset="0"/>
                <a:cs typeface="Arial" pitchFamily="34" charset="0"/>
              </a:rPr>
              <a:t>Comprehensive </a:t>
            </a:r>
          </a:p>
        </p:txBody>
      </p:sp>
      <p:sp>
        <p:nvSpPr>
          <p:cNvPr id="266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355812D8-59F7-4704-A715-CF1886FCA81D}" type="slidenum">
              <a:rPr lang="zh-CN" altLang="en-US">
                <a:solidFill>
                  <a:srgbClr val="898989"/>
                </a:solidFill>
              </a:rPr>
              <a:pPr eaLnBrk="1" hangingPunct="1"/>
              <a:t>13</a:t>
            </a:fld>
            <a:endParaRPr lang="zh-CN" altLang="en-US" sz="1800">
              <a:solidFill>
                <a:prstClr val="black"/>
              </a:solidFill>
            </a:endParaRPr>
          </a:p>
        </p:txBody>
      </p:sp>
    </p:spTree>
    <p:extLst>
      <p:ext uri="{BB962C8B-B14F-4D97-AF65-F5344CB8AC3E}">
        <p14:creationId xmlns:p14="http://schemas.microsoft.com/office/powerpoint/2010/main" val="31657720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73239" y="309564"/>
            <a:ext cx="8645525" cy="5546725"/>
          </a:xfrm>
        </p:spPr>
        <p:txBody>
          <a:bodyPr/>
          <a:lstStyle/>
          <a:p>
            <a:pPr>
              <a:buFont typeface="Arial" charset="0"/>
              <a:buNone/>
              <a:defRPr/>
            </a:pPr>
            <a:r>
              <a:rPr lang="en-GB" b="1" dirty="0" smtClean="0">
                <a:latin typeface="Arial" pitchFamily="34" charset="0"/>
                <a:cs typeface="Arial" pitchFamily="34" charset="0"/>
              </a:rPr>
              <a:t>	Thesis: China's one child policy is a deep cause of rising divorce rate.</a:t>
            </a:r>
            <a:endParaRPr lang="en-US" b="1" dirty="0" smtClean="0">
              <a:latin typeface="Arial" pitchFamily="34" charset="0"/>
              <a:cs typeface="Arial" pitchFamily="34" charset="0"/>
            </a:endParaRPr>
          </a:p>
          <a:p>
            <a:pPr marL="514350" indent="-514350">
              <a:buFont typeface="+mj-lt"/>
              <a:buAutoNum type="arabicPeriod"/>
              <a:defRPr/>
            </a:pPr>
            <a:r>
              <a:rPr lang="en-GB" b="1" dirty="0" smtClean="0">
                <a:latin typeface="Arial" pitchFamily="34" charset="0"/>
                <a:cs typeface="Arial" pitchFamily="34" charset="0"/>
              </a:rPr>
              <a:t>Overly coddled only children do not compromise in married life.</a:t>
            </a:r>
            <a:endParaRPr lang="en-US" b="1" dirty="0" smtClean="0">
              <a:latin typeface="Arial" pitchFamily="34" charset="0"/>
              <a:cs typeface="Arial" pitchFamily="34" charset="0"/>
            </a:endParaRPr>
          </a:p>
          <a:p>
            <a:pPr marL="514350" indent="-514350">
              <a:buFont typeface="+mj-lt"/>
              <a:buAutoNum type="arabicPeriod"/>
              <a:defRPr/>
            </a:pPr>
            <a:r>
              <a:rPr lang="en-GB" b="1" dirty="0" smtClean="0">
                <a:latin typeface="Arial" pitchFamily="34" charset="0"/>
                <a:cs typeface="Arial" pitchFamily="34" charset="0"/>
              </a:rPr>
              <a:t>Parents’ constant interference aggregates couple tension. </a:t>
            </a:r>
            <a:endParaRPr lang="en-US" b="1" dirty="0" smtClean="0">
              <a:latin typeface="Arial" pitchFamily="34" charset="0"/>
              <a:cs typeface="Arial" pitchFamily="34" charset="0"/>
            </a:endParaRPr>
          </a:p>
          <a:p>
            <a:pPr marL="514350" indent="-514350">
              <a:buFont typeface="+mj-lt"/>
              <a:buAutoNum type="arabicPeriod"/>
              <a:defRPr/>
            </a:pPr>
            <a:r>
              <a:rPr lang="en-GB" b="1" dirty="0" smtClean="0">
                <a:latin typeface="Arial" pitchFamily="34" charset="0"/>
                <a:cs typeface="Arial" pitchFamily="34" charset="0"/>
              </a:rPr>
              <a:t>“only daughters” are equally and even better educated. (1) not traditional role of wife. (2) financially self-supported. (3) not chained to outdated view of divorce.</a:t>
            </a:r>
            <a:endParaRPr lang="en-US" b="1" dirty="0">
              <a:latin typeface="Arial" pitchFamily="34" charset="0"/>
              <a:cs typeface="Arial" pitchFamily="34" charset="0"/>
            </a:endParaRPr>
          </a:p>
        </p:txBody>
      </p:sp>
      <p:sp>
        <p:nvSpPr>
          <p:cNvPr id="2765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6774F8FA-67C9-461C-9665-C0577031FFC7}" type="slidenum">
              <a:rPr lang="zh-CN" altLang="en-US">
                <a:solidFill>
                  <a:srgbClr val="898989"/>
                </a:solidFill>
              </a:rPr>
              <a:pPr eaLnBrk="1" hangingPunct="1"/>
              <a:t>14</a:t>
            </a:fld>
            <a:endParaRPr lang="zh-CN" altLang="en-US" sz="1800">
              <a:solidFill>
                <a:prstClr val="black"/>
              </a:solidFill>
            </a:endParaRPr>
          </a:p>
        </p:txBody>
      </p:sp>
      <p:sp>
        <p:nvSpPr>
          <p:cNvPr id="5" name="Cloud Callout 4"/>
          <p:cNvSpPr/>
          <p:nvPr/>
        </p:nvSpPr>
        <p:spPr>
          <a:xfrm>
            <a:off x="2638426" y="1411288"/>
            <a:ext cx="7707313" cy="3890962"/>
          </a:xfrm>
          <a:prstGeom prst="cloud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r>
              <a:rPr lang="en-US" sz="3400" b="1" dirty="0">
                <a:solidFill>
                  <a:srgbClr val="FF0000"/>
                </a:solidFill>
                <a:latin typeface="Arial" pitchFamily="34" charset="0"/>
                <a:cs typeface="Arial" pitchFamily="34" charset="0"/>
              </a:rPr>
              <a:t>Indirect cause/effect</a:t>
            </a:r>
          </a:p>
          <a:p>
            <a:pPr lvl="1" fontAlgn="base">
              <a:spcBef>
                <a:spcPct val="0"/>
              </a:spcBef>
              <a:spcAft>
                <a:spcPct val="0"/>
              </a:spcAft>
              <a:defRPr/>
            </a:pPr>
            <a:r>
              <a:rPr lang="en-US" sz="3400" b="1" dirty="0">
                <a:solidFill>
                  <a:srgbClr val="FF0000"/>
                </a:solidFill>
                <a:latin typeface="Arial" pitchFamily="34" charset="0"/>
                <a:cs typeface="Arial" pitchFamily="34" charset="0"/>
              </a:rPr>
              <a:t>Fresh, readable</a:t>
            </a:r>
          </a:p>
          <a:p>
            <a:pPr lvl="1" fontAlgn="base">
              <a:spcBef>
                <a:spcPct val="0"/>
              </a:spcBef>
              <a:spcAft>
                <a:spcPct val="0"/>
              </a:spcAft>
              <a:defRPr/>
            </a:pPr>
            <a:r>
              <a:rPr lang="en-US" sz="3400" b="1" dirty="0">
                <a:solidFill>
                  <a:srgbClr val="FF0000"/>
                </a:solidFill>
                <a:latin typeface="Arial" pitchFamily="34" charset="0"/>
                <a:cs typeface="Arial" pitchFamily="34" charset="0"/>
              </a:rPr>
              <a:t>Facts-based</a:t>
            </a:r>
          </a:p>
          <a:p>
            <a:pPr lvl="1" fontAlgn="base">
              <a:spcBef>
                <a:spcPct val="0"/>
              </a:spcBef>
              <a:spcAft>
                <a:spcPct val="0"/>
              </a:spcAft>
              <a:defRPr/>
            </a:pPr>
            <a:r>
              <a:rPr lang="en-US" sz="3400" b="1" dirty="0">
                <a:solidFill>
                  <a:srgbClr val="FF0000"/>
                </a:solidFill>
                <a:latin typeface="Arial" pitchFamily="34" charset="0"/>
                <a:cs typeface="Arial" pitchFamily="34" charset="0"/>
              </a:rPr>
              <a:t>causal relationship</a:t>
            </a:r>
          </a:p>
        </p:txBody>
      </p:sp>
    </p:spTree>
    <p:extLst>
      <p:ext uri="{BB962C8B-B14F-4D97-AF65-F5344CB8AC3E}">
        <p14:creationId xmlns:p14="http://schemas.microsoft.com/office/powerpoint/2010/main" val="33807510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5"/>
          <p:cNvSpPr>
            <a:spLocks noGrp="1"/>
          </p:cNvSpPr>
          <p:nvPr>
            <p:ph type="title"/>
          </p:nvPr>
        </p:nvSpPr>
        <p:spPr>
          <a:xfrm>
            <a:off x="1981200" y="274638"/>
            <a:ext cx="8229600" cy="920750"/>
          </a:xfrm>
        </p:spPr>
        <p:txBody>
          <a:bodyPr/>
          <a:lstStyle/>
          <a:p>
            <a:pPr algn="l"/>
            <a:r>
              <a:rPr lang="en-US" altLang="zh-CN" sz="3200" b="1">
                <a:latin typeface="Arial" panose="020B0604020202020204" pitchFamily="34" charset="0"/>
                <a:cs typeface="Arial" panose="020B0604020202020204" pitchFamily="34" charset="0"/>
              </a:rPr>
              <a:t>Key points in the chain of effects?</a:t>
            </a:r>
          </a:p>
        </p:txBody>
      </p:sp>
      <p:graphicFrame>
        <p:nvGraphicFramePr>
          <p:cNvPr id="5" name="Content Placeholder 4"/>
          <p:cNvGraphicFramePr>
            <a:graphicFrameLocks noGrp="1"/>
          </p:cNvGraphicFramePr>
          <p:nvPr>
            <p:ph idx="1"/>
          </p:nvPr>
        </p:nvGraphicFramePr>
        <p:xfrm>
          <a:off x="1990119" y="1268011"/>
          <a:ext cx="8220681" cy="41058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867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9376AE16-42C6-46CB-87C4-75307A01CA42}" type="slidenum">
              <a:rPr lang="zh-CN" altLang="en-US">
                <a:solidFill>
                  <a:srgbClr val="898989"/>
                </a:solidFill>
              </a:rPr>
              <a:pPr eaLnBrk="1" hangingPunct="1"/>
              <a:t>15</a:t>
            </a:fld>
            <a:endParaRPr lang="zh-CN" altLang="en-US" sz="1800">
              <a:solidFill>
                <a:prstClr val="black"/>
              </a:solidFill>
            </a:endParaRPr>
          </a:p>
        </p:txBody>
      </p:sp>
      <p:sp>
        <p:nvSpPr>
          <p:cNvPr id="8" name="Curved Up Arrow 7"/>
          <p:cNvSpPr/>
          <p:nvPr/>
        </p:nvSpPr>
        <p:spPr>
          <a:xfrm>
            <a:off x="5519739" y="3860801"/>
            <a:ext cx="3673475" cy="936625"/>
          </a:xfrm>
          <a:prstGeom prst="curvedUpArrow">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black"/>
              </a:solidFill>
            </a:endParaRPr>
          </a:p>
        </p:txBody>
      </p:sp>
      <p:sp>
        <p:nvSpPr>
          <p:cNvPr id="10" name="Left Arrow 9"/>
          <p:cNvSpPr/>
          <p:nvPr/>
        </p:nvSpPr>
        <p:spPr>
          <a:xfrm>
            <a:off x="3646489" y="4819650"/>
            <a:ext cx="1512887" cy="554038"/>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11" name="Rectangle 10"/>
          <p:cNvSpPr/>
          <p:nvPr/>
        </p:nvSpPr>
        <p:spPr>
          <a:xfrm>
            <a:off x="1846264" y="1052514"/>
            <a:ext cx="8499475" cy="45370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Tree>
    <p:extLst>
      <p:ext uri="{BB962C8B-B14F-4D97-AF65-F5344CB8AC3E}">
        <p14:creationId xmlns:p14="http://schemas.microsoft.com/office/powerpoint/2010/main" val="19898904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xit" presetSubtype="4" fill="hold" grpId="0" nodeType="clickEffect">
                                  <p:stCondLst>
                                    <p:cond delay="0"/>
                                  </p:stCondLst>
                                  <p:childTnLst>
                                    <p:anim calcmode="lin" valueType="num">
                                      <p:cBhvr additive="base">
                                        <p:cTn id="6" dur="500"/>
                                        <p:tgtEl>
                                          <p:spTgt spid="11"/>
                                        </p:tgtEl>
                                        <p:attrNameLst>
                                          <p:attrName>ppt_x</p:attrName>
                                        </p:attrNameLst>
                                      </p:cBhvr>
                                      <p:tavLst>
                                        <p:tav tm="0">
                                          <p:val>
                                            <p:strVal val="ppt_x"/>
                                          </p:val>
                                        </p:tav>
                                        <p:tav tm="100000">
                                          <p:val>
                                            <p:strVal val="ppt_x"/>
                                          </p:val>
                                        </p:tav>
                                      </p:tavLst>
                                    </p:anim>
                                    <p:anim calcmode="lin" valueType="num">
                                      <p:cBhvr additive="base">
                                        <p:cTn id="7" dur="500"/>
                                        <p:tgtEl>
                                          <p:spTgt spid="11"/>
                                        </p:tgtEl>
                                        <p:attrNameLst>
                                          <p:attrName>ppt_y</p:attrName>
                                        </p:attrNameLst>
                                      </p:cBhvr>
                                      <p:tavLst>
                                        <p:tav tm="0">
                                          <p:val>
                                            <p:strVal val="ppt_y"/>
                                          </p:val>
                                        </p:tav>
                                        <p:tav tm="100000">
                                          <p:val>
                                            <p:strVal val="1+ppt_h/2"/>
                                          </p:val>
                                        </p:tav>
                                      </p:tavLst>
                                    </p:anim>
                                    <p:set>
                                      <p:cBhvr>
                                        <p:cTn id="8"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Content Placeholder 2"/>
          <p:cNvSpPr>
            <a:spLocks noGrp="1"/>
          </p:cNvSpPr>
          <p:nvPr>
            <p:ph idx="1"/>
          </p:nvPr>
        </p:nvSpPr>
        <p:spPr>
          <a:xfrm>
            <a:off x="2062163" y="1030288"/>
            <a:ext cx="8229600" cy="3778250"/>
          </a:xfrm>
        </p:spPr>
        <p:txBody>
          <a:bodyPr/>
          <a:lstStyle/>
          <a:p>
            <a:r>
              <a:rPr lang="en-US" altLang="zh-CN" b="1" smtClean="0">
                <a:latin typeface="Arial" panose="020B0604020202020204" pitchFamily="34" charset="0"/>
                <a:cs typeface="Arial" panose="020B0604020202020204" pitchFamily="34" charset="0"/>
              </a:rPr>
              <a:t>Different perspective/purpose</a:t>
            </a:r>
          </a:p>
          <a:p>
            <a:r>
              <a:rPr lang="en-US" altLang="zh-CN" b="1" smtClean="0">
                <a:latin typeface="Arial" panose="020B0604020202020204" pitchFamily="34" charset="0"/>
                <a:cs typeface="Arial" panose="020B0604020202020204" pitchFamily="34" charset="0"/>
              </a:rPr>
              <a:t>Selection of different causes/effects</a:t>
            </a:r>
          </a:p>
          <a:p>
            <a:r>
              <a:rPr lang="en-US" altLang="zh-CN" b="1" smtClean="0">
                <a:latin typeface="Arial" panose="020B0604020202020204" pitchFamily="34" charset="0"/>
                <a:cs typeface="Arial" panose="020B0604020202020204" pitchFamily="34" charset="0"/>
              </a:rPr>
              <a:t>Different levels of cause and effect</a:t>
            </a:r>
          </a:p>
          <a:p>
            <a:endParaRPr lang="en-US" altLang="zh-CN" b="1" smtClean="0">
              <a:latin typeface="Arial" panose="020B0604020202020204" pitchFamily="34" charset="0"/>
              <a:cs typeface="Arial" panose="020B0604020202020204" pitchFamily="34" charset="0"/>
            </a:endParaRPr>
          </a:p>
          <a:p>
            <a:r>
              <a:rPr lang="en-US" altLang="zh-CN" b="1" smtClean="0">
                <a:latin typeface="Arial" panose="020B0604020202020204" pitchFamily="34" charset="0"/>
                <a:cs typeface="Arial" panose="020B0604020202020204" pitchFamily="34" charset="0"/>
              </a:rPr>
              <a:t>Different, even contradictory analysis of the same subject</a:t>
            </a:r>
          </a:p>
          <a:p>
            <a:endParaRPr lang="en-US" altLang="zh-CN" sz="3600">
              <a:latin typeface="Arial" panose="020B0604020202020204" pitchFamily="34" charset="0"/>
              <a:cs typeface="Arial" panose="020B0604020202020204" pitchFamily="34" charset="0"/>
            </a:endParaRPr>
          </a:p>
        </p:txBody>
      </p:sp>
      <p:sp>
        <p:nvSpPr>
          <p:cNvPr id="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F08A856C-B72C-49E4-B76B-4384C32DFD10}" type="slidenum">
              <a:rPr lang="zh-CN" altLang="en-US">
                <a:solidFill>
                  <a:srgbClr val="898989"/>
                </a:solidFill>
              </a:rPr>
              <a:pPr eaLnBrk="1" hangingPunct="1"/>
              <a:t>16</a:t>
            </a:fld>
            <a:endParaRPr lang="zh-CN" altLang="en-US" sz="1800">
              <a:solidFill>
                <a:prstClr val="black"/>
              </a:solidFill>
            </a:endParaRPr>
          </a:p>
        </p:txBody>
      </p:sp>
    </p:spTree>
    <p:extLst>
      <p:ext uri="{BB962C8B-B14F-4D97-AF65-F5344CB8AC3E}">
        <p14:creationId xmlns:p14="http://schemas.microsoft.com/office/powerpoint/2010/main" val="22603125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969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4"/>
          <p:cNvSpPr>
            <a:spLocks noGrp="1"/>
          </p:cNvSpPr>
          <p:nvPr>
            <p:ph type="title"/>
          </p:nvPr>
        </p:nvSpPr>
        <p:spPr>
          <a:xfrm>
            <a:off x="1524000" y="0"/>
            <a:ext cx="9144000" cy="908050"/>
          </a:xfrm>
          <a:solidFill>
            <a:srgbClr val="00B0F0"/>
          </a:solidFill>
        </p:spPr>
        <p:txBody>
          <a:bodyPr/>
          <a:lstStyle/>
          <a:p>
            <a:r>
              <a:rPr lang="en-US" altLang="zh-CN" sz="2800" b="1">
                <a:latin typeface="Arial" panose="020B0604020202020204" pitchFamily="34" charset="0"/>
                <a:cs typeface="Arial" panose="020B0604020202020204" pitchFamily="34" charset="0"/>
              </a:rPr>
              <a:t>Dispute of Diaoyu Islands</a:t>
            </a:r>
          </a:p>
        </p:txBody>
      </p:sp>
      <p:sp>
        <p:nvSpPr>
          <p:cNvPr id="30723" name="Content Placeholder 5"/>
          <p:cNvSpPr>
            <a:spLocks noGrp="1"/>
          </p:cNvSpPr>
          <p:nvPr>
            <p:ph sz="half" idx="1"/>
          </p:nvPr>
        </p:nvSpPr>
        <p:spPr>
          <a:xfrm>
            <a:off x="1524000" y="908050"/>
            <a:ext cx="4643438" cy="5949950"/>
          </a:xfrm>
          <a:solidFill>
            <a:srgbClr val="FF0000"/>
          </a:solidFill>
        </p:spPr>
        <p:txBody>
          <a:bodyPr/>
          <a:lstStyle/>
          <a:p>
            <a:r>
              <a:rPr lang="en-US" altLang="zh-CN" sz="2400" b="1">
                <a:solidFill>
                  <a:srgbClr val="FFFF00"/>
                </a:solidFill>
              </a:rPr>
              <a:t>Discovery and early recording in maps and travelogues.</a:t>
            </a:r>
          </a:p>
          <a:p>
            <a:r>
              <a:rPr lang="en-US" altLang="zh-CN" sz="2400" b="1">
                <a:solidFill>
                  <a:srgbClr val="FFFF00"/>
                </a:solidFill>
              </a:rPr>
              <a:t>The islands being China's frontier defense against wokou  (1368–1911).</a:t>
            </a:r>
          </a:p>
          <a:p>
            <a:r>
              <a:rPr lang="en-US" altLang="zh-CN" sz="2400" b="1">
                <a:solidFill>
                  <a:srgbClr val="FFFF00"/>
                </a:solidFill>
              </a:rPr>
              <a:t>A Chinese map of Asia, a Jap. map in the 18th century, show the islands as a part of China.</a:t>
            </a:r>
          </a:p>
          <a:p>
            <a:r>
              <a:rPr lang="en-US" altLang="zh-CN" sz="2400" b="1">
                <a:solidFill>
                  <a:srgbClr val="FFFF00"/>
                </a:solidFill>
              </a:rPr>
              <a:t>Japan took control of the islands in 1895</a:t>
            </a:r>
          </a:p>
          <a:p>
            <a:r>
              <a:rPr lang="en-US" altLang="zh-CN" sz="2400" b="1">
                <a:solidFill>
                  <a:srgbClr val="FFFF00"/>
                </a:solidFill>
              </a:rPr>
              <a:t>The Potsdam Declaration after the Second World War </a:t>
            </a:r>
          </a:p>
          <a:p>
            <a:r>
              <a:rPr lang="en-US" altLang="zh-CN" sz="2400" b="1">
                <a:solidFill>
                  <a:srgbClr val="FFFF00"/>
                </a:solidFill>
              </a:rPr>
              <a:t>China's formal protest of the 1971 US transfer of control to Japan.</a:t>
            </a:r>
          </a:p>
        </p:txBody>
      </p:sp>
      <p:sp>
        <p:nvSpPr>
          <p:cNvPr id="30724" name="Content Placeholder 6"/>
          <p:cNvSpPr>
            <a:spLocks noGrp="1"/>
          </p:cNvSpPr>
          <p:nvPr>
            <p:ph sz="half" idx="2"/>
          </p:nvPr>
        </p:nvSpPr>
        <p:spPr>
          <a:xfrm>
            <a:off x="6167438" y="908050"/>
            <a:ext cx="4500562" cy="5949950"/>
          </a:xfrm>
          <a:solidFill>
            <a:schemeClr val="bg1"/>
          </a:solidFill>
        </p:spPr>
        <p:txBody>
          <a:bodyPr/>
          <a:lstStyle/>
          <a:p>
            <a:r>
              <a:rPr lang="en-US" altLang="zh-CN" sz="2300" b="1">
                <a:solidFill>
                  <a:srgbClr val="FF0000"/>
                </a:solidFill>
              </a:rPr>
              <a:t>Uninhabited, no trace of control prior to 1895.</a:t>
            </a:r>
          </a:p>
          <a:p>
            <a:r>
              <a:rPr lang="en-US" altLang="zh-CN" sz="2300" b="1">
                <a:solidFill>
                  <a:srgbClr val="FF0000"/>
                </a:solidFill>
              </a:rPr>
              <a:t>ceded to Japan in 1895, not included in islands that should be returned after WWII.</a:t>
            </a:r>
          </a:p>
          <a:p>
            <a:r>
              <a:rPr lang="en-US" altLang="zh-CN" sz="2300" b="1">
                <a:solidFill>
                  <a:srgbClr val="FF0000"/>
                </a:solidFill>
              </a:rPr>
              <a:t>A Japanese around 1884 applied for lease of the islands, and approved. </a:t>
            </a:r>
          </a:p>
          <a:p>
            <a:r>
              <a:rPr lang="en-US" altLang="zh-CN" sz="2300" b="1">
                <a:solidFill>
                  <a:srgbClr val="FF0000"/>
                </a:solidFill>
              </a:rPr>
              <a:t>controlled by the US between 1945 and 1972. Japan has since 1972 exercised administration.</a:t>
            </a:r>
          </a:p>
          <a:p>
            <a:r>
              <a:rPr lang="en-US" altLang="zh-CN" sz="2300" b="1">
                <a:solidFill>
                  <a:srgbClr val="FF0000"/>
                </a:solidFill>
              </a:rPr>
              <a:t>China only started claiming ownership of the islands in 1971, following a May 1969 UN report that a large oil and gas reserve may exist.</a:t>
            </a:r>
          </a:p>
        </p:txBody>
      </p:sp>
      <p:sp>
        <p:nvSpPr>
          <p:cNvPr id="30725"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E0FBD66C-D4D9-4F4B-B480-A806A8A8FAFB}" type="slidenum">
              <a:rPr lang="zh-CN" altLang="en-US">
                <a:solidFill>
                  <a:srgbClr val="898989"/>
                </a:solidFill>
              </a:rPr>
              <a:pPr eaLnBrk="1" hangingPunct="1"/>
              <a:t>17</a:t>
            </a:fld>
            <a:endParaRPr lang="zh-CN" altLang="en-US" sz="1800">
              <a:solidFill>
                <a:prstClr val="black"/>
              </a:solidFill>
            </a:endParaRPr>
          </a:p>
        </p:txBody>
      </p:sp>
    </p:spTree>
    <p:extLst>
      <p:ext uri="{BB962C8B-B14F-4D97-AF65-F5344CB8AC3E}">
        <p14:creationId xmlns:p14="http://schemas.microsoft.com/office/powerpoint/2010/main" val="709431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Content Placeholder 4" descr="pier.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89114" y="173039"/>
            <a:ext cx="8643937" cy="548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itle 4"/>
          <p:cNvSpPr>
            <a:spLocks noGrp="1"/>
          </p:cNvSpPr>
          <p:nvPr>
            <p:ph type="title"/>
          </p:nvPr>
        </p:nvSpPr>
        <p:spPr>
          <a:xfrm>
            <a:off x="2206625" y="3644900"/>
            <a:ext cx="8229600" cy="1143000"/>
          </a:xfrm>
        </p:spPr>
        <p:txBody>
          <a:bodyPr/>
          <a:lstStyle/>
          <a:p>
            <a:pPr algn="l"/>
            <a:r>
              <a:rPr lang="en-US" altLang="zh-CN" b="1" smtClean="0">
                <a:latin typeface="Arial" panose="020B0604020202020204" pitchFamily="34" charset="0"/>
                <a:cs typeface="Arial" panose="020B0604020202020204" pitchFamily="34" charset="0"/>
              </a:rPr>
              <a:t>Analysis of “blue sky” </a:t>
            </a:r>
          </a:p>
        </p:txBody>
      </p:sp>
      <p:sp>
        <p:nvSpPr>
          <p:cNvPr id="317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5ABEFEC2-1563-4965-A1D6-7D69E2AFB7EB}" type="slidenum">
              <a:rPr lang="zh-CN" altLang="en-US">
                <a:solidFill>
                  <a:srgbClr val="898989"/>
                </a:solidFill>
              </a:rPr>
              <a:pPr eaLnBrk="1" hangingPunct="1"/>
              <a:t>18</a:t>
            </a:fld>
            <a:endParaRPr lang="zh-CN" altLang="en-US" sz="1800">
              <a:solidFill>
                <a:prstClr val="black"/>
              </a:solidFill>
            </a:endParaRPr>
          </a:p>
        </p:txBody>
      </p:sp>
      <p:sp>
        <p:nvSpPr>
          <p:cNvPr id="5" name="Title 1"/>
          <p:cNvSpPr txBox="1">
            <a:spLocks/>
          </p:cNvSpPr>
          <p:nvPr/>
        </p:nvSpPr>
        <p:spPr bwMode="auto">
          <a:xfrm>
            <a:off x="2278064" y="593725"/>
            <a:ext cx="7932737" cy="1143000"/>
          </a:xfrm>
          <a:prstGeom prst="rect">
            <a:avLst/>
          </a:prstGeom>
          <a:noFill/>
          <a:ln w="9525">
            <a:noFill/>
            <a:miter lim="800000"/>
            <a:headEnd/>
            <a:tailEnd/>
          </a:ln>
        </p:spPr>
        <p:txBody>
          <a:bodyPr anchor="ctr"/>
          <a:lstStyle/>
          <a:p>
            <a:pPr eaLnBrk="0" fontAlgn="base" hangingPunct="0">
              <a:spcBef>
                <a:spcPct val="0"/>
              </a:spcBef>
              <a:spcAft>
                <a:spcPct val="0"/>
              </a:spcAft>
              <a:defRPr/>
            </a:pPr>
            <a:r>
              <a:rPr kumimoji="1" lang="en-US" altLang="zh-CN" sz="4400" b="1" dirty="0">
                <a:solidFill>
                  <a:prstClr val="black"/>
                </a:solidFill>
                <a:latin typeface="Arial" charset="0"/>
                <a:cs typeface="Arial" charset="0"/>
              </a:rPr>
              <a:t>Part II Types of support</a:t>
            </a:r>
          </a:p>
        </p:txBody>
      </p:sp>
    </p:spTree>
    <p:extLst>
      <p:ext uri="{BB962C8B-B14F-4D97-AF65-F5344CB8AC3E}">
        <p14:creationId xmlns:p14="http://schemas.microsoft.com/office/powerpoint/2010/main" val="23131654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2133600" y="274638"/>
            <a:ext cx="8077200" cy="849312"/>
          </a:xfrm>
        </p:spPr>
        <p:txBody>
          <a:bodyPr/>
          <a:lstStyle/>
          <a:p>
            <a:pPr algn="l"/>
            <a:r>
              <a:rPr lang="en-US" altLang="zh-CN" sz="3600" b="1">
                <a:latin typeface="Arial" panose="020B0604020202020204" pitchFamily="34" charset="0"/>
                <a:cs typeface="Arial" panose="020B0604020202020204" pitchFamily="34" charset="0"/>
              </a:rPr>
              <a:t>Analogy</a:t>
            </a:r>
            <a:r>
              <a:rPr lang="zh-CN" altLang="en-US" sz="3600" b="1">
                <a:latin typeface="Arial" panose="020B0604020202020204" pitchFamily="34" charset="0"/>
                <a:cs typeface="Arial" panose="020B0604020202020204" pitchFamily="34" charset="0"/>
              </a:rPr>
              <a:t>类比</a:t>
            </a:r>
            <a:endParaRPr lang="en-US" sz="3600">
              <a:latin typeface="Arial" panose="020B0604020202020204" pitchFamily="34" charset="0"/>
              <a:ea typeface="宋体" panose="02010600030101010101" pitchFamily="2" charset="-122"/>
              <a:cs typeface="Arial" panose="020B0604020202020204" pitchFamily="34" charset="0"/>
            </a:endParaRPr>
          </a:p>
        </p:txBody>
      </p:sp>
      <p:sp>
        <p:nvSpPr>
          <p:cNvPr id="3" name="Content Placeholder 2"/>
          <p:cNvSpPr>
            <a:spLocks noGrp="1"/>
          </p:cNvSpPr>
          <p:nvPr>
            <p:ph idx="1"/>
          </p:nvPr>
        </p:nvSpPr>
        <p:spPr>
          <a:xfrm>
            <a:off x="1773238" y="989013"/>
            <a:ext cx="8572500" cy="5073650"/>
          </a:xfrm>
        </p:spPr>
        <p:txBody>
          <a:bodyPr/>
          <a:lstStyle/>
          <a:p>
            <a:r>
              <a:rPr lang="en-US" b="1" smtClean="0">
                <a:latin typeface="Arial" panose="020B0604020202020204" pitchFamily="34" charset="0"/>
                <a:ea typeface="宋体" panose="02010600030101010101" pitchFamily="2" charset="-122"/>
                <a:cs typeface="Arial" panose="020B0604020202020204" pitchFamily="34" charset="0"/>
              </a:rPr>
              <a:t>The way X works is logically similar to the way B works</a:t>
            </a:r>
          </a:p>
          <a:p>
            <a:pPr lvl="1"/>
            <a:r>
              <a:rPr lang="en-US" sz="3200" b="1">
                <a:latin typeface="Arial" panose="020B0604020202020204" pitchFamily="34" charset="0"/>
                <a:ea typeface="宋体" panose="02010600030101010101" pitchFamily="2" charset="-122"/>
                <a:cs typeface="Arial" panose="020B0604020202020204" pitchFamily="34" charset="0"/>
              </a:rPr>
              <a:t>An author who expects results from a first novel is in a position similar to that of a man who drops a rose petal down the Grand Canyon and listens for the echo.</a:t>
            </a:r>
          </a:p>
          <a:p>
            <a:pPr lvl="1"/>
            <a:r>
              <a:rPr lang="en-US" sz="3200" b="1">
                <a:latin typeface="Arial" panose="020B0604020202020204" pitchFamily="34" charset="0"/>
                <a:ea typeface="宋体" panose="02010600030101010101" pitchFamily="2" charset="-122"/>
                <a:cs typeface="Arial" panose="020B0604020202020204" pitchFamily="34" charset="0"/>
              </a:rPr>
              <a:t>Cancer cells behave like an invading army on a destructive mission.</a:t>
            </a:r>
          </a:p>
        </p:txBody>
      </p:sp>
      <p:sp>
        <p:nvSpPr>
          <p:cNvPr id="327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FB30678D-99C4-4122-B881-03E504BEE45C}" type="slidenum">
              <a:rPr lang="zh-CN" altLang="en-US">
                <a:solidFill>
                  <a:srgbClr val="898989"/>
                </a:solidFill>
              </a:rPr>
              <a:pPr eaLnBrk="1" hangingPunct="1"/>
              <a:t>19</a:t>
            </a:fld>
            <a:endParaRPr lang="zh-CN" altLang="en-US" sz="1800">
              <a:solidFill>
                <a:prstClr val="black"/>
              </a:solidFill>
            </a:endParaRPr>
          </a:p>
        </p:txBody>
      </p:sp>
      <p:sp>
        <p:nvSpPr>
          <p:cNvPr id="5" name="Rounded Rectangular Callout 4"/>
          <p:cNvSpPr/>
          <p:nvPr/>
        </p:nvSpPr>
        <p:spPr>
          <a:xfrm>
            <a:off x="6961189" y="2581275"/>
            <a:ext cx="2808287" cy="1081088"/>
          </a:xfrm>
          <a:prstGeom prst="wedgeRoundRect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n-US" sz="3200" b="1" dirty="0">
                <a:solidFill>
                  <a:srgbClr val="FF0000"/>
                </a:solidFill>
                <a:latin typeface="Arial" pitchFamily="34" charset="0"/>
                <a:cs typeface="Arial" pitchFamily="34" charset="0"/>
              </a:rPr>
              <a:t>To dramatize</a:t>
            </a:r>
            <a:endParaRPr lang="en-US" sz="3200" dirty="0">
              <a:solidFill>
                <a:srgbClr val="FF0000"/>
              </a:solidFill>
            </a:endParaRPr>
          </a:p>
        </p:txBody>
      </p:sp>
      <p:sp>
        <p:nvSpPr>
          <p:cNvPr id="6" name="Rounded Rectangular Callout 5"/>
          <p:cNvSpPr/>
          <p:nvPr/>
        </p:nvSpPr>
        <p:spPr>
          <a:xfrm>
            <a:off x="6961189" y="4827589"/>
            <a:ext cx="2232025" cy="720725"/>
          </a:xfrm>
          <a:prstGeom prst="wedgeRoundRect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n-US" sz="3200" b="1" dirty="0">
                <a:solidFill>
                  <a:srgbClr val="FF0000"/>
                </a:solidFill>
                <a:latin typeface="Arial" pitchFamily="34" charset="0"/>
                <a:cs typeface="Arial" pitchFamily="34" charset="0"/>
              </a:rPr>
              <a:t>To clarify</a:t>
            </a:r>
          </a:p>
        </p:txBody>
      </p:sp>
    </p:spTree>
    <p:extLst>
      <p:ext uri="{BB962C8B-B14F-4D97-AF65-F5344CB8AC3E}">
        <p14:creationId xmlns:p14="http://schemas.microsoft.com/office/powerpoint/2010/main" val="33548809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Horizontal)">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news.superzoo.co.uk/wp-content/uploads/2014/03/North-South-Kore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9588" y="258763"/>
            <a:ext cx="6559550" cy="536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7177089" y="358775"/>
            <a:ext cx="3241675" cy="51704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Wingdings" panose="05000000000000000000" pitchFamily="2" charset="2"/>
              <a:buChar char="ü"/>
            </a:pPr>
            <a:r>
              <a:rPr lang="en-US" altLang="zh-CN" sz="3000">
                <a:solidFill>
                  <a:prstClr val="black"/>
                </a:solidFill>
              </a:rPr>
              <a:t>Military exercise</a:t>
            </a:r>
          </a:p>
          <a:p>
            <a:pPr eaLnBrk="1" fontAlgn="base" hangingPunct="1">
              <a:spcBef>
                <a:spcPct val="0"/>
              </a:spcBef>
              <a:spcAft>
                <a:spcPct val="0"/>
              </a:spcAft>
              <a:buFont typeface="Wingdings" panose="05000000000000000000" pitchFamily="2" charset="2"/>
              <a:buChar char="ü"/>
            </a:pPr>
            <a:r>
              <a:rPr lang="en-US" altLang="zh-CN" sz="3000">
                <a:solidFill>
                  <a:prstClr val="black"/>
                </a:solidFill>
              </a:rPr>
              <a:t>To dismantle nuclear reactors</a:t>
            </a:r>
          </a:p>
          <a:p>
            <a:pPr eaLnBrk="1" fontAlgn="base" hangingPunct="1">
              <a:spcBef>
                <a:spcPct val="0"/>
              </a:spcBef>
              <a:spcAft>
                <a:spcPct val="0"/>
              </a:spcAft>
              <a:buFont typeface="Wingdings" panose="05000000000000000000" pitchFamily="2" charset="2"/>
              <a:buChar char="ü"/>
            </a:pPr>
            <a:r>
              <a:rPr lang="en-US" altLang="zh-CN" sz="3000">
                <a:solidFill>
                  <a:prstClr val="black"/>
                </a:solidFill>
              </a:rPr>
              <a:t>chicken and egg story </a:t>
            </a:r>
          </a:p>
          <a:p>
            <a:pPr eaLnBrk="1" fontAlgn="base" hangingPunct="1">
              <a:spcBef>
                <a:spcPct val="0"/>
              </a:spcBef>
              <a:spcAft>
                <a:spcPct val="0"/>
              </a:spcAft>
              <a:buFont typeface="Wingdings" panose="05000000000000000000" pitchFamily="2" charset="2"/>
              <a:buChar char="ü"/>
            </a:pPr>
            <a:r>
              <a:rPr lang="en-US" altLang="zh-CN" sz="3000">
                <a:solidFill>
                  <a:prstClr val="black"/>
                </a:solidFill>
              </a:rPr>
              <a:t>Conspiracy against China</a:t>
            </a:r>
          </a:p>
          <a:p>
            <a:pPr eaLnBrk="1" fontAlgn="base" hangingPunct="1">
              <a:spcBef>
                <a:spcPct val="0"/>
              </a:spcBef>
              <a:spcAft>
                <a:spcPct val="0"/>
              </a:spcAft>
              <a:buFont typeface="Wingdings" panose="05000000000000000000" pitchFamily="2" charset="2"/>
              <a:buChar char="ü"/>
            </a:pPr>
            <a:r>
              <a:rPr lang="en-US" altLang="zh-CN" sz="3000">
                <a:solidFill>
                  <a:prstClr val="black"/>
                </a:solidFill>
              </a:rPr>
              <a:t>To consolidate the leadership</a:t>
            </a:r>
          </a:p>
          <a:p>
            <a:pPr eaLnBrk="1" fontAlgn="base" hangingPunct="1">
              <a:spcBef>
                <a:spcPct val="0"/>
              </a:spcBef>
              <a:spcAft>
                <a:spcPct val="0"/>
              </a:spcAft>
              <a:buFont typeface="Wingdings" panose="05000000000000000000" pitchFamily="2" charset="2"/>
              <a:buChar char="ü"/>
            </a:pPr>
            <a:r>
              <a:rPr lang="en-US" altLang="zh-CN" sz="3000">
                <a:solidFill>
                  <a:prstClr val="black"/>
                </a:solidFill>
              </a:rPr>
              <a:t>Conflict of ideology</a:t>
            </a:r>
          </a:p>
        </p:txBody>
      </p:sp>
      <p:sp>
        <p:nvSpPr>
          <p:cNvPr id="15364"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7878F0AE-2067-4974-A76A-B75810C87AB9}" type="slidenum">
              <a:rPr lang="zh-CN" altLang="en-US">
                <a:solidFill>
                  <a:srgbClr val="898989"/>
                </a:solidFill>
              </a:rPr>
              <a:pPr eaLnBrk="1" hangingPunct="1"/>
              <a:t>2</a:t>
            </a:fld>
            <a:endParaRPr lang="zh-CN" altLang="en-US" sz="1800">
              <a:solidFill>
                <a:prstClr val="black"/>
              </a:solidFill>
            </a:endParaRPr>
          </a:p>
        </p:txBody>
      </p:sp>
      <p:pic>
        <p:nvPicPr>
          <p:cNvPr id="66564" name="Picture 4" descr="http://trumpandconquer.com/wp-content/uploads/2016/01/CNN-is-Fake-News-1024x57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6088" y="476250"/>
            <a:ext cx="8774112" cy="492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a:spLocks noChangeArrowheads="1"/>
          </p:cNvSpPr>
          <p:nvPr/>
        </p:nvSpPr>
        <p:spPr bwMode="auto">
          <a:xfrm>
            <a:off x="1773239" y="3810000"/>
            <a:ext cx="8645525" cy="1568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en-US" altLang="zh-CN" sz="3200" b="1">
                <a:solidFill>
                  <a:prstClr val="black"/>
                </a:solidFill>
              </a:rPr>
              <a:t>Democratic media, republican conservative</a:t>
            </a:r>
          </a:p>
          <a:p>
            <a:pPr eaLnBrk="1" fontAlgn="base" hangingPunct="1">
              <a:spcBef>
                <a:spcPct val="0"/>
              </a:spcBef>
              <a:spcAft>
                <a:spcPct val="0"/>
              </a:spcAft>
            </a:pPr>
            <a:r>
              <a:rPr lang="en-US" altLang="zh-CN" sz="3200" b="1">
                <a:solidFill>
                  <a:prstClr val="black"/>
                </a:solidFill>
              </a:rPr>
              <a:t>Tender ego</a:t>
            </a:r>
          </a:p>
          <a:p>
            <a:pPr eaLnBrk="1" fontAlgn="base" hangingPunct="1">
              <a:spcBef>
                <a:spcPct val="0"/>
              </a:spcBef>
              <a:spcAft>
                <a:spcPct val="0"/>
              </a:spcAft>
            </a:pPr>
            <a:r>
              <a:rPr lang="en-US" altLang="zh-CN" sz="3200" b="1">
                <a:solidFill>
                  <a:prstClr val="black"/>
                </a:solidFill>
              </a:rPr>
              <a:t>To control media; not to be controlled</a:t>
            </a:r>
          </a:p>
        </p:txBody>
      </p:sp>
      <p:pic>
        <p:nvPicPr>
          <p:cNvPr id="6656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3239" y="715963"/>
            <a:ext cx="8618537" cy="4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1773239" y="3644901"/>
            <a:ext cx="8645525" cy="22463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en-US" altLang="zh-CN" sz="2800" b="1">
                <a:solidFill>
                  <a:srgbClr val="FF0000"/>
                </a:solidFill>
              </a:rPr>
              <a:t>Anti-corruption campaign</a:t>
            </a:r>
          </a:p>
          <a:p>
            <a:pPr eaLnBrk="1" fontAlgn="base" hangingPunct="1">
              <a:spcBef>
                <a:spcPct val="0"/>
              </a:spcBef>
              <a:spcAft>
                <a:spcPct val="0"/>
              </a:spcAft>
            </a:pPr>
            <a:r>
              <a:rPr lang="en-US" altLang="zh-CN" sz="2800" b="1">
                <a:solidFill>
                  <a:prstClr val="black"/>
                </a:solidFill>
              </a:rPr>
              <a:t>more suicides, divestment, GDP </a:t>
            </a:r>
          </a:p>
          <a:p>
            <a:pPr eaLnBrk="1" fontAlgn="base" hangingPunct="1">
              <a:spcBef>
                <a:spcPct val="0"/>
              </a:spcBef>
              <a:spcAft>
                <a:spcPct val="0"/>
              </a:spcAft>
            </a:pPr>
            <a:r>
              <a:rPr lang="en-US" altLang="zh-CN" sz="2800" b="1">
                <a:solidFill>
                  <a:prstClr val="black"/>
                </a:solidFill>
              </a:rPr>
              <a:t>close of high-end restaurants</a:t>
            </a:r>
          </a:p>
          <a:p>
            <a:pPr eaLnBrk="1" fontAlgn="base" hangingPunct="1">
              <a:spcBef>
                <a:spcPct val="0"/>
              </a:spcBef>
              <a:spcAft>
                <a:spcPct val="0"/>
              </a:spcAft>
            </a:pPr>
            <a:r>
              <a:rPr lang="en-US" altLang="zh-CN" sz="2800" b="1">
                <a:solidFill>
                  <a:prstClr val="black"/>
                </a:solidFill>
              </a:rPr>
              <a:t>reduced imports of luxury goods</a:t>
            </a:r>
          </a:p>
          <a:p>
            <a:pPr eaLnBrk="1" fontAlgn="base" hangingPunct="1">
              <a:spcBef>
                <a:spcPct val="0"/>
              </a:spcBef>
              <a:spcAft>
                <a:spcPct val="0"/>
              </a:spcAft>
            </a:pPr>
            <a:r>
              <a:rPr lang="en-US" altLang="zh-CN" sz="2800" b="1">
                <a:solidFill>
                  <a:prstClr val="black"/>
                </a:solidFill>
              </a:rPr>
              <a:t>development of non-state owned enterprises</a:t>
            </a:r>
            <a:endParaRPr lang="zh-CN" altLang="en-US" sz="3600">
              <a:solidFill>
                <a:prstClr val="black"/>
              </a:solidFill>
            </a:endParaRPr>
          </a:p>
        </p:txBody>
      </p:sp>
    </p:spTree>
    <p:extLst>
      <p:ext uri="{BB962C8B-B14F-4D97-AF65-F5344CB8AC3E}">
        <p14:creationId xmlns:p14="http://schemas.microsoft.com/office/powerpoint/2010/main" val="19662587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Horizontal)">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66564"/>
                                        </p:tgtEl>
                                        <p:attrNameLst>
                                          <p:attrName>style.visibility</p:attrName>
                                        </p:attrNameLst>
                                      </p:cBhvr>
                                      <p:to>
                                        <p:strVal val="visible"/>
                                      </p:to>
                                    </p:set>
                                    <p:animEffect transition="in" filter="barn(inHorizontal)">
                                      <p:cBhvr>
                                        <p:cTn id="12" dur="500"/>
                                        <p:tgtEl>
                                          <p:spTgt spid="6656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ppt_x</p:attrName>
                                        </p:attrNameLst>
                                      </p:cBhvr>
                                      <p:tavLst>
                                        <p:tav tm="0">
                                          <p:val>
                                            <p:strVal val="#ppt_x-.2"/>
                                          </p:val>
                                        </p:tav>
                                        <p:tav tm="100000">
                                          <p:val>
                                            <p:strVal val="#ppt_x"/>
                                          </p:val>
                                        </p:tav>
                                      </p:tavLst>
                                    </p:anim>
                                    <p:anim calcmode="lin" valueType="num">
                                      <p:cBhvr>
                                        <p:cTn id="1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9" dur="1000"/>
                                        <p:tgtEl>
                                          <p:spTgt spid="8"/>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2" presetClass="entr" presetSubtype="4" fill="hold" nodeType="clickEffect">
                                  <p:stCondLst>
                                    <p:cond delay="0"/>
                                  </p:stCondLst>
                                  <p:childTnLst>
                                    <p:set>
                                      <p:cBhvr>
                                        <p:cTn id="23" dur="1" fill="hold">
                                          <p:stCondLst>
                                            <p:cond delay="0"/>
                                          </p:stCondLst>
                                        </p:cTn>
                                        <p:tgtEl>
                                          <p:spTgt spid="66565"/>
                                        </p:tgtEl>
                                        <p:attrNameLst>
                                          <p:attrName>style.visibility</p:attrName>
                                        </p:attrNameLst>
                                      </p:cBhvr>
                                      <p:to>
                                        <p:strVal val="visible"/>
                                      </p:to>
                                    </p:set>
                                    <p:animEffect transition="in" filter="slide(fromBottom)">
                                      <p:cBhvr>
                                        <p:cTn id="24" dur="500"/>
                                        <p:tgtEl>
                                          <p:spTgt spid="66565"/>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41437" y="403225"/>
            <a:ext cx="9077326" cy="5507038"/>
          </a:xfrm>
        </p:spPr>
        <p:txBody>
          <a:bodyPr/>
          <a:lstStyle/>
          <a:p>
            <a:pPr lvl="1"/>
            <a:r>
              <a:rPr lang="en-US" sz="3200" b="1">
                <a:latin typeface="Arial" panose="020B0604020202020204" pitchFamily="34" charset="0"/>
                <a:ea typeface="宋体" panose="02010600030101010101" pitchFamily="2" charset="-122"/>
                <a:cs typeface="Arial" panose="020B0604020202020204" pitchFamily="34" charset="0"/>
              </a:rPr>
              <a:t>More money should be used for space exploration, for trips into the outer space are as beneficial as expeditions to the New World by explorers like Columbus. </a:t>
            </a:r>
          </a:p>
          <a:p>
            <a:pPr lvl="1"/>
            <a:r>
              <a:rPr lang="en-US" sz="3200" b="1">
                <a:latin typeface="Arial" panose="020B0604020202020204" pitchFamily="34" charset="0"/>
                <a:ea typeface="宋体" panose="02010600030101010101" pitchFamily="2" charset="-122"/>
                <a:cs typeface="Arial" panose="020B0604020202020204" pitchFamily="34" charset="0"/>
              </a:rPr>
              <a:t>Short sea waves splash against the pier columns but large waves reunite after they pass the columns. Similarly, short blue sunlight waves scatter in all directions when they meet the dust and other obstacles, hence the sky looks blue.</a:t>
            </a:r>
          </a:p>
        </p:txBody>
      </p:sp>
      <p:sp>
        <p:nvSpPr>
          <p:cNvPr id="33795"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7457D39E-7F4E-473D-A8B4-BDDFA3E52EFD}" type="slidenum">
              <a:rPr lang="zh-CN" altLang="en-US">
                <a:solidFill>
                  <a:srgbClr val="898989"/>
                </a:solidFill>
              </a:rPr>
              <a:pPr eaLnBrk="1" hangingPunct="1"/>
              <a:t>20</a:t>
            </a:fld>
            <a:endParaRPr lang="zh-CN" altLang="en-US" sz="1800">
              <a:solidFill>
                <a:prstClr val="black"/>
              </a:solidFill>
            </a:endParaRPr>
          </a:p>
        </p:txBody>
      </p:sp>
      <p:sp>
        <p:nvSpPr>
          <p:cNvPr id="5" name="Rounded Rectangular Callout 4"/>
          <p:cNvSpPr/>
          <p:nvPr/>
        </p:nvSpPr>
        <p:spPr>
          <a:xfrm>
            <a:off x="7680326" y="908050"/>
            <a:ext cx="2233613" cy="1079500"/>
          </a:xfrm>
          <a:prstGeom prst="wedgeRoundRect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n-US" sz="3200" b="1" dirty="0">
                <a:solidFill>
                  <a:srgbClr val="FF0000"/>
                </a:solidFill>
                <a:latin typeface="Arial" pitchFamily="34" charset="0"/>
                <a:cs typeface="Arial" pitchFamily="34" charset="0"/>
              </a:rPr>
              <a:t>To  argue</a:t>
            </a:r>
          </a:p>
        </p:txBody>
      </p:sp>
    </p:spTree>
    <p:extLst>
      <p:ext uri="{BB962C8B-B14F-4D97-AF65-F5344CB8AC3E}">
        <p14:creationId xmlns:p14="http://schemas.microsoft.com/office/powerpoint/2010/main" val="42298545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3600" y="692151"/>
            <a:ext cx="8077200" cy="5434013"/>
          </a:xfrm>
        </p:spPr>
        <p:txBody>
          <a:bodyPr/>
          <a:lstStyle/>
          <a:p>
            <a:pPr>
              <a:buFont typeface="Arial" charset="0"/>
              <a:buChar char="•"/>
              <a:defRPr/>
            </a:pPr>
            <a:r>
              <a:rPr lang="en-US" sz="3600" b="1" dirty="0">
                <a:latin typeface="Arial" pitchFamily="34" charset="0"/>
                <a:cs typeface="Arial" pitchFamily="34" charset="0"/>
              </a:rPr>
              <a:t>Why? Trace the ultimate cause.</a:t>
            </a:r>
          </a:p>
          <a:p>
            <a:pPr>
              <a:buFont typeface="Arial" charset="0"/>
              <a:buNone/>
              <a:defRPr/>
            </a:pPr>
            <a:endParaRPr lang="en-US" sz="3600" b="1" dirty="0">
              <a:latin typeface="Arial" pitchFamily="34" charset="0"/>
              <a:cs typeface="Arial" pitchFamily="34" charset="0"/>
            </a:endParaRPr>
          </a:p>
          <a:p>
            <a:pPr>
              <a:buFont typeface="Arial" charset="0"/>
              <a:buChar char="•"/>
              <a:defRPr/>
            </a:pPr>
            <a:r>
              <a:rPr lang="en-US" sz="3600" b="1" dirty="0">
                <a:latin typeface="Arial" pitchFamily="34" charset="0"/>
                <a:cs typeface="Arial" pitchFamily="34" charset="0"/>
              </a:rPr>
              <a:t>Why can’t I go out and play?</a:t>
            </a:r>
          </a:p>
          <a:p>
            <a:pPr marL="514350" indent="-514350">
              <a:buFont typeface="Arial" charset="0"/>
              <a:buAutoNum type="arabicPeriod"/>
              <a:defRPr/>
            </a:pPr>
            <a:r>
              <a:rPr lang="en-GB" sz="3600" b="1" dirty="0">
                <a:latin typeface="Arial" pitchFamily="34" charset="0"/>
                <a:cs typeface="Arial" pitchFamily="34" charset="0"/>
              </a:rPr>
              <a:t>dark outside </a:t>
            </a:r>
            <a:r>
              <a:rPr lang="en-GB" sz="3600" b="1" dirty="0">
                <a:latin typeface="Arial" pitchFamily="34" charset="0"/>
                <a:cs typeface="Arial" pitchFamily="34" charset="0"/>
                <a:sym typeface="Wingdings" pitchFamily="2" charset="2"/>
              </a:rPr>
              <a:t> </a:t>
            </a:r>
            <a:r>
              <a:rPr lang="en-GB" sz="3600" b="1" dirty="0">
                <a:latin typeface="Arial" pitchFamily="34" charset="0"/>
                <a:cs typeface="Arial" pitchFamily="34" charset="0"/>
              </a:rPr>
              <a:t>hurt yourself </a:t>
            </a:r>
          </a:p>
          <a:p>
            <a:pPr marL="514350" indent="-514350">
              <a:buFont typeface="Arial" charset="0"/>
              <a:buAutoNum type="arabicPeriod"/>
              <a:defRPr/>
            </a:pPr>
            <a:r>
              <a:rPr lang="en-GB" sz="3600" b="1" dirty="0">
                <a:latin typeface="Arial" pitchFamily="34" charset="0"/>
                <a:cs typeface="Arial" pitchFamily="34" charset="0"/>
              </a:rPr>
              <a:t>no friends </a:t>
            </a:r>
            <a:r>
              <a:rPr lang="en-GB" sz="3600" b="1" dirty="0">
                <a:latin typeface="Arial" pitchFamily="34" charset="0"/>
                <a:cs typeface="Arial" pitchFamily="34" charset="0"/>
                <a:sym typeface="Wingdings" pitchFamily="2" charset="2"/>
              </a:rPr>
              <a:t> </a:t>
            </a:r>
            <a:r>
              <a:rPr lang="en-GB" sz="3600" b="1" dirty="0">
                <a:latin typeface="Arial" pitchFamily="34" charset="0"/>
                <a:cs typeface="Arial" pitchFamily="34" charset="0"/>
              </a:rPr>
              <a:t>very boring</a:t>
            </a:r>
          </a:p>
          <a:p>
            <a:pPr marL="514350" indent="-514350">
              <a:buFont typeface="Arial" charset="0"/>
              <a:buAutoNum type="arabicPeriod"/>
              <a:defRPr/>
            </a:pPr>
            <a:r>
              <a:rPr lang="en-GB" sz="3600" b="1" dirty="0">
                <a:latin typeface="Arial" pitchFamily="34" charset="0"/>
                <a:cs typeface="Arial" pitchFamily="34" charset="0"/>
              </a:rPr>
              <a:t>If shout and laugh </a:t>
            </a:r>
            <a:r>
              <a:rPr lang="en-GB" sz="3600" b="1" dirty="0">
                <a:latin typeface="Arial" pitchFamily="34" charset="0"/>
                <a:cs typeface="Arial" pitchFamily="34" charset="0"/>
                <a:sym typeface="Wingdings" pitchFamily="2" charset="2"/>
              </a:rPr>
              <a:t> </a:t>
            </a:r>
            <a:r>
              <a:rPr lang="en-GB" sz="3600" b="1" dirty="0">
                <a:latin typeface="Arial" pitchFamily="34" charset="0"/>
                <a:cs typeface="Arial" pitchFamily="34" charset="0"/>
              </a:rPr>
              <a:t>wake up neighbours</a:t>
            </a:r>
            <a:endParaRPr lang="en-US" sz="3600" b="1" dirty="0">
              <a:latin typeface="Arial" pitchFamily="34" charset="0"/>
              <a:cs typeface="Arial" pitchFamily="34" charset="0"/>
            </a:endParaRPr>
          </a:p>
          <a:p>
            <a:pPr>
              <a:buFont typeface="Arial" charset="0"/>
              <a:buChar char="•"/>
              <a:defRPr/>
            </a:pPr>
            <a:endParaRPr lang="en-US" dirty="0"/>
          </a:p>
        </p:txBody>
      </p:sp>
      <p:sp>
        <p:nvSpPr>
          <p:cNvPr id="3481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254C0D8F-CA99-4600-8F57-034ECFCB6B32}" type="slidenum">
              <a:rPr lang="zh-CN" altLang="en-US">
                <a:solidFill>
                  <a:srgbClr val="898989"/>
                </a:solidFill>
              </a:rPr>
              <a:pPr eaLnBrk="1" hangingPunct="1"/>
              <a:t>21</a:t>
            </a:fld>
            <a:endParaRPr lang="zh-CN" altLang="en-US" sz="1800">
              <a:solidFill>
                <a:prstClr val="black"/>
              </a:solidFill>
            </a:endParaRPr>
          </a:p>
        </p:txBody>
      </p:sp>
    </p:spTree>
    <p:extLst>
      <p:ext uri="{BB962C8B-B14F-4D97-AF65-F5344CB8AC3E}">
        <p14:creationId xmlns:p14="http://schemas.microsoft.com/office/powerpoint/2010/main" val="12931827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Horizontal)">
                                      <p:cBhvr>
                                        <p:cTn id="7" dur="500"/>
                                        <p:tgtEl>
                                          <p:spTgt spid="3">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arn(inHorizontal)">
                                      <p:cBhvr>
                                        <p:cTn id="12" dur="500"/>
                                        <p:tgtEl>
                                          <p:spTgt spid="3">
                                            <p:txEl>
                                              <p:pRg st="3" end="3"/>
                                            </p:txEl>
                                          </p:spTgt>
                                        </p:tgtEl>
                                      </p:cBhvr>
                                    </p:animEffect>
                                  </p:childTnLst>
                                </p:cTn>
                              </p:par>
                              <p:par>
                                <p:cTn id="13" presetID="16" presetClass="entr" presetSubtype="26"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barn(inHorizontal)">
                                      <p:cBhvr>
                                        <p:cTn id="15" dur="500"/>
                                        <p:tgtEl>
                                          <p:spTgt spid="3">
                                            <p:txEl>
                                              <p:pRg st="4" end="4"/>
                                            </p:txEl>
                                          </p:spTgt>
                                        </p:tgtEl>
                                      </p:cBhvr>
                                    </p:animEffect>
                                  </p:childTnLst>
                                </p:cTn>
                              </p:par>
                              <p:par>
                                <p:cTn id="16" presetID="16" presetClass="entr" presetSubtype="26"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barn(inHorizontal)">
                                      <p:cBhvr>
                                        <p:cTn id="1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2A1099D7-AEDC-40AE-93B5-D909011605E2}" type="slidenum">
              <a:rPr lang="zh-CN" altLang="en-US">
                <a:solidFill>
                  <a:srgbClr val="898989"/>
                </a:solidFill>
              </a:rPr>
              <a:pPr eaLnBrk="1" hangingPunct="1"/>
              <a:t>22</a:t>
            </a:fld>
            <a:endParaRPr lang="zh-CN" altLang="en-US" sz="1800">
              <a:solidFill>
                <a:prstClr val="black"/>
              </a:solidFill>
            </a:endParaRPr>
          </a:p>
        </p:txBody>
      </p:sp>
      <p:sp>
        <p:nvSpPr>
          <p:cNvPr id="5" name="Content Placeholder 2"/>
          <p:cNvSpPr txBox="1">
            <a:spLocks/>
          </p:cNvSpPr>
          <p:nvPr/>
        </p:nvSpPr>
        <p:spPr bwMode="auto">
          <a:xfrm>
            <a:off x="2278063" y="835025"/>
            <a:ext cx="8140700" cy="5075238"/>
          </a:xfrm>
          <a:prstGeom prst="rect">
            <a:avLst/>
          </a:prstGeom>
          <a:noFill/>
          <a:ln w="9525">
            <a:noFill/>
            <a:miter lim="800000"/>
            <a:headEnd/>
            <a:tailEnd/>
          </a:ln>
        </p:spPr>
        <p:txBody>
          <a:bodyPr/>
          <a:lstStyle/>
          <a:p>
            <a:pPr marL="342900" indent="-342900" eaLnBrk="0" fontAlgn="base" hangingPunct="0">
              <a:spcBef>
                <a:spcPct val="20000"/>
              </a:spcBef>
              <a:spcAft>
                <a:spcPct val="0"/>
              </a:spcAft>
              <a:defRPr/>
            </a:pPr>
            <a:r>
              <a:rPr kumimoji="1" lang="en-US" altLang="zh-CN" sz="3600" b="1" dirty="0">
                <a:solidFill>
                  <a:prstClr val="black"/>
                </a:solidFill>
                <a:latin typeface="Arial" charset="0"/>
                <a:cs typeface="Arial" charset="0"/>
              </a:rPr>
              <a:t>	How’s each paragraph developed in “one-child”?</a:t>
            </a:r>
          </a:p>
          <a:p>
            <a:pPr marL="342900" indent="-342900" eaLnBrk="0" fontAlgn="base" hangingPunct="0">
              <a:spcBef>
                <a:spcPct val="20000"/>
              </a:spcBef>
              <a:spcAft>
                <a:spcPct val="0"/>
              </a:spcAft>
              <a:defRPr/>
            </a:pPr>
            <a:endParaRPr kumimoji="1" lang="en-US" altLang="zh-CN" sz="3600" b="1" dirty="0">
              <a:solidFill>
                <a:prstClr val="black"/>
              </a:solidFill>
              <a:latin typeface="Arial" charset="0"/>
              <a:cs typeface="Arial" charset="0"/>
            </a:endParaRPr>
          </a:p>
          <a:p>
            <a:pPr marL="342900" indent="-342900" eaLnBrk="0" fontAlgn="base" hangingPunct="0">
              <a:spcBef>
                <a:spcPct val="20000"/>
              </a:spcBef>
              <a:spcAft>
                <a:spcPct val="0"/>
              </a:spcAft>
              <a:buFont typeface="Arial" charset="0"/>
              <a:buChar char="•"/>
              <a:defRPr/>
            </a:pPr>
            <a:r>
              <a:rPr kumimoji="1" lang="en-US" altLang="zh-CN" sz="3600" b="1" dirty="0">
                <a:solidFill>
                  <a:prstClr val="black"/>
                </a:solidFill>
                <a:latin typeface="Arial" charset="0"/>
                <a:cs typeface="Arial" charset="0"/>
              </a:rPr>
              <a:t>Pure cause?</a:t>
            </a:r>
          </a:p>
          <a:p>
            <a:pPr marL="342900" indent="-342900" eaLnBrk="0" fontAlgn="base" hangingPunct="0">
              <a:spcBef>
                <a:spcPct val="20000"/>
              </a:spcBef>
              <a:spcAft>
                <a:spcPct val="0"/>
              </a:spcAft>
              <a:buFont typeface="Arial" charset="0"/>
              <a:buChar char="•"/>
              <a:defRPr/>
            </a:pPr>
            <a:r>
              <a:rPr kumimoji="1" lang="en-US" altLang="zh-CN" sz="3600" b="1" dirty="0">
                <a:solidFill>
                  <a:prstClr val="black"/>
                </a:solidFill>
                <a:latin typeface="Arial" charset="0"/>
                <a:cs typeface="Arial" charset="0"/>
              </a:rPr>
              <a:t>Pure effect?</a:t>
            </a:r>
          </a:p>
          <a:p>
            <a:pPr marL="342900" indent="-342900" eaLnBrk="0" fontAlgn="base" hangingPunct="0">
              <a:spcBef>
                <a:spcPct val="20000"/>
              </a:spcBef>
              <a:spcAft>
                <a:spcPct val="0"/>
              </a:spcAft>
              <a:buFont typeface="Arial" charset="0"/>
              <a:buChar char="•"/>
              <a:defRPr/>
            </a:pPr>
            <a:r>
              <a:rPr kumimoji="1" lang="en-US" altLang="zh-CN" sz="3600" b="1" dirty="0">
                <a:solidFill>
                  <a:prstClr val="black"/>
                </a:solidFill>
                <a:latin typeface="Arial" charset="0"/>
                <a:cs typeface="Arial" charset="0"/>
              </a:rPr>
              <a:t>A mixture of cause and effect?</a:t>
            </a:r>
          </a:p>
          <a:p>
            <a:pPr marL="342900" indent="-342900" eaLnBrk="0" fontAlgn="base" hangingPunct="0">
              <a:spcBef>
                <a:spcPct val="20000"/>
              </a:spcBef>
              <a:spcAft>
                <a:spcPct val="0"/>
              </a:spcAft>
              <a:defRPr/>
            </a:pPr>
            <a:endParaRPr kumimoji="1" lang="en-US" altLang="zh-CN" sz="4000" b="1" dirty="0">
              <a:solidFill>
                <a:prstClr val="black"/>
              </a:solidFill>
              <a:latin typeface="Arial" charset="0"/>
              <a:cs typeface="Arial" charset="0"/>
            </a:endParaRPr>
          </a:p>
          <a:p>
            <a:pPr marL="342900" indent="-342900" eaLnBrk="0" fontAlgn="base" hangingPunct="0">
              <a:spcBef>
                <a:spcPct val="20000"/>
              </a:spcBef>
              <a:spcAft>
                <a:spcPct val="0"/>
              </a:spcAft>
              <a:buFont typeface="Arial" charset="0"/>
              <a:buChar char="•"/>
              <a:defRPr/>
            </a:pPr>
            <a:endParaRPr kumimoji="1" lang="en-US" altLang="zh-CN" sz="4000" b="1" dirty="0">
              <a:solidFill>
                <a:prstClr val="black"/>
              </a:solidFill>
              <a:latin typeface="Arial" charset="0"/>
              <a:cs typeface="Arial" charset="0"/>
            </a:endParaRPr>
          </a:p>
        </p:txBody>
      </p:sp>
    </p:spTree>
    <p:extLst>
      <p:ext uri="{BB962C8B-B14F-4D97-AF65-F5344CB8AC3E}">
        <p14:creationId xmlns:p14="http://schemas.microsoft.com/office/powerpoint/2010/main" val="33447377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2"/>
          <p:cNvSpPr>
            <a:spLocks noGrp="1"/>
          </p:cNvSpPr>
          <p:nvPr>
            <p:ph idx="1"/>
          </p:nvPr>
        </p:nvSpPr>
        <p:spPr>
          <a:xfrm>
            <a:off x="1773238" y="403225"/>
            <a:ext cx="8572500" cy="5722938"/>
          </a:xfrm>
        </p:spPr>
        <p:txBody>
          <a:bodyPr/>
          <a:lstStyle/>
          <a:p>
            <a:r>
              <a:rPr lang="en-GB" altLang="zh-CN" sz="3600" b="1">
                <a:solidFill>
                  <a:srgbClr val="FF0000"/>
                </a:solidFill>
                <a:latin typeface="Arial" panose="020B0604020202020204" pitchFamily="34" charset="0"/>
                <a:cs typeface="Arial" panose="020B0604020202020204" pitchFamily="34" charset="0"/>
              </a:rPr>
              <a:t>Why</a:t>
            </a:r>
            <a:r>
              <a:rPr lang="en-GB" altLang="zh-CN" sz="3600" b="1">
                <a:latin typeface="Arial" panose="020B0604020202020204" pitchFamily="34" charset="0"/>
                <a:cs typeface="Arial" panose="020B0604020202020204" pitchFamily="34" charset="0"/>
              </a:rPr>
              <a:t> is the sky blue? Because blue waves are scattered everywhere and enter our eyes. </a:t>
            </a:r>
            <a:endParaRPr lang="en-US" altLang="zh-CN" sz="3600" b="1">
              <a:latin typeface="Arial" panose="020B0604020202020204" pitchFamily="34" charset="0"/>
              <a:cs typeface="Arial" panose="020B0604020202020204" pitchFamily="34" charset="0"/>
            </a:endParaRPr>
          </a:p>
          <a:p>
            <a:r>
              <a:rPr lang="en-GB" altLang="zh-CN" sz="3600" b="1">
                <a:solidFill>
                  <a:srgbClr val="FF0000"/>
                </a:solidFill>
                <a:latin typeface="Arial" panose="020B0604020202020204" pitchFamily="34" charset="0"/>
                <a:cs typeface="Arial" panose="020B0604020202020204" pitchFamily="34" charset="0"/>
              </a:rPr>
              <a:t>Why</a:t>
            </a:r>
            <a:r>
              <a:rPr lang="en-GB" altLang="zh-CN" sz="3600" b="1">
                <a:latin typeface="Arial" panose="020B0604020202020204" pitchFamily="34" charset="0"/>
                <a:cs typeface="Arial" panose="020B0604020202020204" pitchFamily="34" charset="0"/>
              </a:rPr>
              <a:t> was one child policy introduced? Because resources available were limited. Without the policy, there would be a population explosion and the living standard would be even lower. </a:t>
            </a:r>
            <a:endParaRPr lang="en-US" altLang="zh-CN" sz="3600" b="1">
              <a:latin typeface="Arial" panose="020B0604020202020204" pitchFamily="34" charset="0"/>
              <a:cs typeface="Arial" panose="020B0604020202020204" pitchFamily="34" charset="0"/>
            </a:endParaRPr>
          </a:p>
          <a:p>
            <a:endParaRPr lang="en-US" altLang="zh-CN" smtClean="0"/>
          </a:p>
        </p:txBody>
      </p:sp>
      <p:sp>
        <p:nvSpPr>
          <p:cNvPr id="3686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500A4366-A3EE-4F4B-9E9B-4B4A851D5C38}" type="slidenum">
              <a:rPr lang="zh-CN" altLang="en-US">
                <a:solidFill>
                  <a:srgbClr val="898989"/>
                </a:solidFill>
              </a:rPr>
              <a:pPr eaLnBrk="1" hangingPunct="1"/>
              <a:t>23</a:t>
            </a:fld>
            <a:endParaRPr lang="zh-CN" altLang="en-US" sz="1800">
              <a:solidFill>
                <a:prstClr val="black"/>
              </a:solidFill>
            </a:endParaRPr>
          </a:p>
        </p:txBody>
      </p:sp>
      <p:sp>
        <p:nvSpPr>
          <p:cNvPr id="5" name="Rounded Rectangle 4"/>
          <p:cNvSpPr/>
          <p:nvPr/>
        </p:nvSpPr>
        <p:spPr>
          <a:xfrm>
            <a:off x="2133600" y="1052513"/>
            <a:ext cx="7996238" cy="100806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r>
              <a:rPr lang="en-US" sz="3300" b="1" dirty="0">
                <a:solidFill>
                  <a:srgbClr val="FF0000"/>
                </a:solidFill>
                <a:latin typeface="Arial" pitchFamily="34" charset="0"/>
                <a:cs typeface="Arial" pitchFamily="34" charset="0"/>
              </a:rPr>
              <a:t>Pure reason, usu. scientific, objective </a:t>
            </a:r>
          </a:p>
        </p:txBody>
      </p:sp>
      <p:sp>
        <p:nvSpPr>
          <p:cNvPr id="7" name="Rounded Rectangle 6"/>
          <p:cNvSpPr/>
          <p:nvPr/>
        </p:nvSpPr>
        <p:spPr>
          <a:xfrm>
            <a:off x="2133600" y="4437064"/>
            <a:ext cx="7996238" cy="1081087"/>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r>
              <a:rPr lang="en-US" sz="3300" b="1" dirty="0">
                <a:solidFill>
                  <a:srgbClr val="FF0000"/>
                </a:solidFill>
                <a:latin typeface="Arial" pitchFamily="34" charset="0"/>
                <a:cs typeface="Arial" pitchFamily="34" charset="0"/>
              </a:rPr>
              <a:t>Reason + possible reasonable effect</a:t>
            </a:r>
          </a:p>
        </p:txBody>
      </p:sp>
    </p:spTree>
    <p:extLst>
      <p:ext uri="{BB962C8B-B14F-4D97-AF65-F5344CB8AC3E}">
        <p14:creationId xmlns:p14="http://schemas.microsoft.com/office/powerpoint/2010/main" val="4370725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30722">
                                            <p:txEl>
                                              <p:pRg st="1" end="1"/>
                                            </p:txEl>
                                          </p:spTgt>
                                        </p:tgtEl>
                                        <p:attrNameLst>
                                          <p:attrName>style.visibility</p:attrName>
                                        </p:attrNameLst>
                                      </p:cBhvr>
                                      <p:to>
                                        <p:strVal val="visible"/>
                                      </p:to>
                                    </p:set>
                                    <p:animEffect transition="in" filter="barn(inHorizontal)">
                                      <p:cBhvr>
                                        <p:cTn id="12" dur="500"/>
                                        <p:tgtEl>
                                          <p:spTgt spid="3072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2"/>
          <p:cNvSpPr>
            <a:spLocks noGrp="1"/>
          </p:cNvSpPr>
          <p:nvPr>
            <p:ph idx="1"/>
          </p:nvPr>
        </p:nvSpPr>
        <p:spPr>
          <a:xfrm>
            <a:off x="1701800" y="403225"/>
            <a:ext cx="8643938" cy="5722938"/>
          </a:xfrm>
        </p:spPr>
        <p:txBody>
          <a:bodyPr/>
          <a:lstStyle/>
          <a:p>
            <a:r>
              <a:rPr lang="en-GB" altLang="zh-CN" b="1" smtClean="0">
                <a:latin typeface="Arial" panose="020B0604020202020204" pitchFamily="34" charset="0"/>
                <a:cs typeface="Arial" panose="020B0604020202020204" pitchFamily="34" charset="0"/>
              </a:rPr>
              <a:t>Major </a:t>
            </a:r>
            <a:r>
              <a:rPr lang="en-GB" altLang="zh-CN" b="1" smtClean="0">
                <a:solidFill>
                  <a:srgbClr val="FF0000"/>
                </a:solidFill>
                <a:latin typeface="Arial" panose="020B0604020202020204" pitchFamily="34" charset="0"/>
                <a:cs typeface="Arial" panose="020B0604020202020204" pitchFamily="34" charset="0"/>
              </a:rPr>
              <a:t>changes</a:t>
            </a:r>
            <a:r>
              <a:rPr lang="en-GB" altLang="zh-CN" b="1" smtClean="0">
                <a:latin typeface="Arial" panose="020B0604020202020204" pitchFamily="34" charset="0"/>
                <a:cs typeface="Arial" panose="020B0604020202020204" pitchFamily="34" charset="0"/>
              </a:rPr>
              <a:t> since college? Study habits have improved. In high school ... However in college...read assigned chapters before attending class ... Besides, not everything examined is from text books. As a result, I form the good habit of previewing and taking notes. </a:t>
            </a:r>
          </a:p>
          <a:p>
            <a:r>
              <a:rPr lang="en-GB" altLang="zh-CN" b="1" smtClean="0">
                <a:solidFill>
                  <a:srgbClr val="FF0000"/>
                </a:solidFill>
                <a:latin typeface="Arial" panose="020B0604020202020204" pitchFamily="34" charset="0"/>
                <a:cs typeface="Arial" panose="020B0604020202020204" pitchFamily="34" charset="0"/>
              </a:rPr>
              <a:t>What</a:t>
            </a:r>
            <a:r>
              <a:rPr lang="en-GB" altLang="zh-CN" b="1" smtClean="0">
                <a:latin typeface="Arial" panose="020B0604020202020204" pitchFamily="34" charset="0"/>
                <a:cs typeface="Arial" panose="020B0604020202020204" pitchFamily="34" charset="0"/>
              </a:rPr>
              <a:t> does one-child policy </a:t>
            </a:r>
            <a:r>
              <a:rPr lang="en-GB" altLang="zh-CN" b="1" smtClean="0">
                <a:solidFill>
                  <a:srgbClr val="FF0000"/>
                </a:solidFill>
                <a:latin typeface="Arial" panose="020B0604020202020204" pitchFamily="34" charset="0"/>
                <a:cs typeface="Arial" panose="020B0604020202020204" pitchFamily="34" charset="0"/>
              </a:rPr>
              <a:t>bring</a:t>
            </a:r>
            <a:r>
              <a:rPr lang="en-GB" altLang="zh-CN" b="1" smtClean="0">
                <a:latin typeface="Arial" panose="020B0604020202020204" pitchFamily="34" charset="0"/>
                <a:cs typeface="Arial" panose="020B0604020202020204" pitchFamily="34" charset="0"/>
              </a:rPr>
              <a:t>? The birth rate dropped. From 1980-2010, it prevented 300 million births. </a:t>
            </a:r>
            <a:endParaRPr lang="en-US" altLang="zh-CN" b="1" smtClean="0">
              <a:latin typeface="Arial" panose="020B0604020202020204" pitchFamily="34" charset="0"/>
              <a:cs typeface="Arial" panose="020B0604020202020204" pitchFamily="34" charset="0"/>
            </a:endParaRPr>
          </a:p>
          <a:p>
            <a:endParaRPr lang="en-US" altLang="zh-CN" b="1" smtClean="0">
              <a:latin typeface="Arial" panose="020B0604020202020204" pitchFamily="34" charset="0"/>
              <a:cs typeface="Arial" panose="020B0604020202020204" pitchFamily="34" charset="0"/>
            </a:endParaRPr>
          </a:p>
          <a:p>
            <a:endParaRPr lang="en-US" altLang="zh-CN" b="1" smtClean="0">
              <a:latin typeface="Arial" panose="020B0604020202020204" pitchFamily="34" charset="0"/>
              <a:cs typeface="Arial" panose="020B0604020202020204" pitchFamily="34" charset="0"/>
            </a:endParaRPr>
          </a:p>
        </p:txBody>
      </p:sp>
      <p:sp>
        <p:nvSpPr>
          <p:cNvPr id="3789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6759C8E4-E48B-4B77-A72C-C7486D570262}" type="slidenum">
              <a:rPr lang="zh-CN" altLang="en-US">
                <a:solidFill>
                  <a:srgbClr val="898989"/>
                </a:solidFill>
              </a:rPr>
              <a:pPr eaLnBrk="1" hangingPunct="1"/>
              <a:t>24</a:t>
            </a:fld>
            <a:endParaRPr lang="zh-CN" altLang="en-US" sz="1800">
              <a:solidFill>
                <a:prstClr val="black"/>
              </a:solidFill>
            </a:endParaRPr>
          </a:p>
        </p:txBody>
      </p:sp>
      <p:sp>
        <p:nvSpPr>
          <p:cNvPr id="5" name="Rounded Rectangle 4"/>
          <p:cNvSpPr/>
          <p:nvPr/>
        </p:nvSpPr>
        <p:spPr>
          <a:xfrm>
            <a:off x="2062164" y="2924176"/>
            <a:ext cx="8212137" cy="936625"/>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r>
              <a:rPr lang="en-US" sz="3600" b="1" dirty="0">
                <a:solidFill>
                  <a:srgbClr val="FF0000"/>
                </a:solidFill>
                <a:latin typeface="Arial" pitchFamily="34" charset="0"/>
                <a:cs typeface="Arial" pitchFamily="34" charset="0"/>
              </a:rPr>
              <a:t>Effect + cause for the effect</a:t>
            </a:r>
          </a:p>
        </p:txBody>
      </p:sp>
      <p:sp>
        <p:nvSpPr>
          <p:cNvPr id="6" name="Rounded Rectangle 5"/>
          <p:cNvSpPr/>
          <p:nvPr/>
        </p:nvSpPr>
        <p:spPr>
          <a:xfrm>
            <a:off x="2062164" y="4870450"/>
            <a:ext cx="8067675" cy="719138"/>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r>
              <a:rPr lang="en-US" sz="3200" b="1" dirty="0">
                <a:solidFill>
                  <a:srgbClr val="FF0000"/>
                </a:solidFill>
                <a:latin typeface="Arial" pitchFamily="34" charset="0"/>
                <a:cs typeface="Arial" pitchFamily="34" charset="0"/>
              </a:rPr>
              <a:t>Pure effect</a:t>
            </a:r>
          </a:p>
        </p:txBody>
      </p:sp>
    </p:spTree>
    <p:extLst>
      <p:ext uri="{BB962C8B-B14F-4D97-AF65-F5344CB8AC3E}">
        <p14:creationId xmlns:p14="http://schemas.microsoft.com/office/powerpoint/2010/main" val="20861706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31746">
                                            <p:txEl>
                                              <p:pRg st="1" end="1"/>
                                            </p:txEl>
                                          </p:spTgt>
                                        </p:tgtEl>
                                        <p:attrNameLst>
                                          <p:attrName>style.visibility</p:attrName>
                                        </p:attrNameLst>
                                      </p:cBhvr>
                                      <p:to>
                                        <p:strVal val="visible"/>
                                      </p:to>
                                    </p:set>
                                    <p:animEffect transition="in" filter="barn(inHorizontal)">
                                      <p:cBhvr>
                                        <p:cTn id="12" dur="500"/>
                                        <p:tgtEl>
                                          <p:spTgt spid="3174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2062164" y="476250"/>
            <a:ext cx="8148637" cy="1143000"/>
          </a:xfrm>
        </p:spPr>
        <p:txBody>
          <a:bodyPr/>
          <a:lstStyle/>
          <a:p>
            <a:pPr algn="l"/>
            <a:r>
              <a:rPr lang="en-US" altLang="zh-CN" sz="3600" b="1">
                <a:latin typeface="Arial" panose="020B0604020202020204" pitchFamily="34" charset="0"/>
                <a:cs typeface="Arial" panose="020B0604020202020204" pitchFamily="34" charset="0"/>
              </a:rPr>
              <a:t>PART III Logical concerns</a:t>
            </a:r>
          </a:p>
        </p:txBody>
      </p:sp>
      <p:sp>
        <p:nvSpPr>
          <p:cNvPr id="3" name="Content Placeholder 2"/>
          <p:cNvSpPr>
            <a:spLocks noGrp="1"/>
          </p:cNvSpPr>
          <p:nvPr>
            <p:ph idx="1"/>
          </p:nvPr>
        </p:nvSpPr>
        <p:spPr>
          <a:xfrm>
            <a:off x="1701800" y="1555751"/>
            <a:ext cx="8643938" cy="3890963"/>
          </a:xfrm>
        </p:spPr>
        <p:txBody>
          <a:bodyPr/>
          <a:lstStyle/>
          <a:p>
            <a:pPr>
              <a:buFont typeface="Arial" charset="0"/>
              <a:buNone/>
              <a:defRPr/>
            </a:pPr>
            <a:r>
              <a:rPr lang="en-GB" dirty="0" smtClean="0"/>
              <a:t>	</a:t>
            </a:r>
            <a:r>
              <a:rPr lang="en-GB" b="1" dirty="0" smtClean="0">
                <a:latin typeface="Arial" pitchFamily="34" charset="0"/>
                <a:cs typeface="Arial" pitchFamily="34" charset="0"/>
              </a:rPr>
              <a:t>Title: Saving money is a good habit</a:t>
            </a:r>
            <a:endParaRPr lang="en-US" b="1" dirty="0" smtClean="0">
              <a:latin typeface="Arial" pitchFamily="34" charset="0"/>
              <a:cs typeface="Arial" pitchFamily="34" charset="0"/>
            </a:endParaRPr>
          </a:p>
          <a:p>
            <a:pPr marL="514350" indent="-514350">
              <a:buFont typeface="+mj-lt"/>
              <a:buAutoNum type="arabicPeriod"/>
              <a:defRPr/>
            </a:pPr>
            <a:r>
              <a:rPr lang="en-US" b="1" dirty="0" smtClean="0">
                <a:latin typeface="Arial" pitchFamily="34" charset="0"/>
                <a:cs typeface="Arial" pitchFamily="34" charset="0"/>
              </a:rPr>
              <a:t>You can better deal with emergencies with saved money.</a:t>
            </a:r>
          </a:p>
          <a:p>
            <a:pPr marL="514350" indent="-514350">
              <a:buFont typeface="+mj-lt"/>
              <a:buAutoNum type="arabicPeriod"/>
              <a:defRPr/>
            </a:pPr>
            <a:r>
              <a:rPr lang="en-US" b="1" dirty="0" smtClean="0">
                <a:latin typeface="Arial" pitchFamily="34" charset="0"/>
                <a:cs typeface="Arial" pitchFamily="34" charset="0"/>
              </a:rPr>
              <a:t>The habit helps to keep your life in order. </a:t>
            </a:r>
          </a:p>
          <a:p>
            <a:pPr marL="514350" indent="-514350">
              <a:buFont typeface="+mj-lt"/>
              <a:buAutoNum type="arabicPeriod"/>
              <a:defRPr/>
            </a:pPr>
            <a:r>
              <a:rPr lang="en-GB" b="1" dirty="0" smtClean="0">
                <a:latin typeface="Arial" pitchFamily="34" charset="0"/>
                <a:cs typeface="Arial" pitchFamily="34" charset="0"/>
              </a:rPr>
              <a:t>Saving money is a Chinese virtue.</a:t>
            </a:r>
            <a:endParaRPr lang="en-US" b="1" dirty="0" smtClean="0">
              <a:latin typeface="Arial" pitchFamily="34" charset="0"/>
              <a:cs typeface="Arial" pitchFamily="34" charset="0"/>
            </a:endParaRPr>
          </a:p>
          <a:p>
            <a:pPr>
              <a:buFont typeface="Arial" charset="0"/>
              <a:buNone/>
              <a:defRPr/>
            </a:pPr>
            <a:endParaRPr lang="en-US" dirty="0"/>
          </a:p>
        </p:txBody>
      </p:sp>
      <p:sp>
        <p:nvSpPr>
          <p:cNvPr id="3891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7E722798-732A-4929-B832-1B52B48C5D92}" type="slidenum">
              <a:rPr lang="zh-CN" altLang="en-US">
                <a:solidFill>
                  <a:srgbClr val="898989"/>
                </a:solidFill>
              </a:rPr>
              <a:pPr eaLnBrk="1" hangingPunct="1"/>
              <a:t>25</a:t>
            </a:fld>
            <a:endParaRPr lang="zh-CN" altLang="en-US" sz="1800">
              <a:solidFill>
                <a:prstClr val="black"/>
              </a:solidFill>
            </a:endParaRPr>
          </a:p>
        </p:txBody>
      </p:sp>
      <p:sp>
        <p:nvSpPr>
          <p:cNvPr id="6" name="Oval 5"/>
          <p:cNvSpPr/>
          <p:nvPr/>
        </p:nvSpPr>
        <p:spPr>
          <a:xfrm>
            <a:off x="5591769" y="3818932"/>
            <a:ext cx="3169452" cy="648297"/>
          </a:xfrm>
          <a:prstGeom prst="ellipse">
            <a:avLst/>
          </a:prstGeom>
          <a:solidFill>
            <a:schemeClr val="bg1"/>
          </a:solidFill>
          <a:ln>
            <a:solidFill>
              <a:srgbClr val="FF0000"/>
            </a:solid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Tree>
    <p:extLst>
      <p:ext uri="{BB962C8B-B14F-4D97-AF65-F5344CB8AC3E}">
        <p14:creationId xmlns:p14="http://schemas.microsoft.com/office/powerpoint/2010/main" val="36111177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par>
                                <p:cTn id="8" presetID="16" presetClass="entr" presetSubtype="2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Horizontal)">
                                      <p:cBhvr>
                                        <p:cTn id="10" dur="500"/>
                                        <p:tgtEl>
                                          <p:spTgt spid="3">
                                            <p:txEl>
                                              <p:pRg st="1" end="1"/>
                                            </p:txEl>
                                          </p:spTgt>
                                        </p:tgtEl>
                                      </p:cBhvr>
                                    </p:animEffect>
                                  </p:childTnLst>
                                </p:cTn>
                              </p:par>
                              <p:par>
                                <p:cTn id="11" presetID="16" presetClass="entr" presetSubtype="2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Horizontal)">
                                      <p:cBhvr>
                                        <p:cTn id="13" dur="500"/>
                                        <p:tgtEl>
                                          <p:spTgt spid="3">
                                            <p:txEl>
                                              <p:pRg st="2" end="2"/>
                                            </p:txEl>
                                          </p:spTgt>
                                        </p:tgtEl>
                                      </p:cBhvr>
                                    </p:animEffect>
                                  </p:childTnLst>
                                </p:cTn>
                              </p:par>
                              <p:par>
                                <p:cTn id="14" presetID="16" presetClass="entr" presetSubtype="2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arn(inHorizontal)">
                                      <p:cBhvr>
                                        <p:cTn id="16" dur="500"/>
                                        <p:tgtEl>
                                          <p:spTgt spid="3">
                                            <p:txEl>
                                              <p:pRg st="3" end="3"/>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6" presetClass="entr" presetSubtype="26"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Horizont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algn="l"/>
            <a:r>
              <a:rPr lang="en-US" altLang="zh-CN" b="1" smtClean="0"/>
              <a:t>Circular reasoning</a:t>
            </a:r>
          </a:p>
        </p:txBody>
      </p:sp>
      <p:sp>
        <p:nvSpPr>
          <p:cNvPr id="33795" name="Content Placeholder 2"/>
          <p:cNvSpPr>
            <a:spLocks noGrp="1"/>
          </p:cNvSpPr>
          <p:nvPr>
            <p:ph idx="1"/>
          </p:nvPr>
        </p:nvSpPr>
        <p:spPr>
          <a:xfrm>
            <a:off x="1846264" y="1371600"/>
            <a:ext cx="8364537" cy="4857750"/>
          </a:xfrm>
        </p:spPr>
        <p:txBody>
          <a:bodyPr/>
          <a:lstStyle/>
          <a:p>
            <a:r>
              <a:rPr lang="en-GB" altLang="zh-CN" sz="3600" b="1">
                <a:latin typeface="Arial" panose="020B0604020202020204" pitchFamily="34" charset="0"/>
                <a:cs typeface="Arial" panose="020B0604020202020204" pitchFamily="34" charset="0"/>
              </a:rPr>
              <a:t>There are not enough parking spaces for teachers on campus because there are too many cars.</a:t>
            </a:r>
          </a:p>
          <a:p>
            <a:r>
              <a:rPr lang="en-GB" altLang="zh-CN" sz="3600" b="1">
                <a:latin typeface="Arial" panose="020B0604020202020204" pitchFamily="34" charset="0"/>
                <a:cs typeface="Arial" panose="020B0604020202020204" pitchFamily="34" charset="0"/>
              </a:rPr>
              <a:t>There are not enough parking spaces for teachers on campus because </a:t>
            </a:r>
            <a:r>
              <a:rPr lang="en-GB" altLang="zh-CN" sz="3600" b="1">
                <a:solidFill>
                  <a:srgbClr val="FF0000"/>
                </a:solidFill>
                <a:latin typeface="Arial" panose="020B0604020202020204" pitchFamily="34" charset="0"/>
                <a:cs typeface="Arial" panose="020B0604020202020204" pitchFamily="34" charset="0"/>
              </a:rPr>
              <a:t>outside cars can enter and park freely</a:t>
            </a:r>
            <a:r>
              <a:rPr lang="en-GB" altLang="zh-CN" sz="3600" b="1">
                <a:latin typeface="Arial" panose="020B0604020202020204" pitchFamily="34" charset="0"/>
                <a:cs typeface="Arial" panose="020B0604020202020204" pitchFamily="34" charset="0"/>
              </a:rPr>
              <a:t>.</a:t>
            </a:r>
            <a:endParaRPr lang="en-US" altLang="zh-CN" b="1" smtClean="0"/>
          </a:p>
        </p:txBody>
      </p:sp>
      <p:sp>
        <p:nvSpPr>
          <p:cNvPr id="3994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DFB96A04-0FED-4DFD-9829-857AEA86A5A8}" type="slidenum">
              <a:rPr lang="zh-CN" altLang="en-US">
                <a:solidFill>
                  <a:srgbClr val="898989"/>
                </a:solidFill>
              </a:rPr>
              <a:pPr eaLnBrk="1" hangingPunct="1"/>
              <a:t>26</a:t>
            </a:fld>
            <a:endParaRPr lang="zh-CN" altLang="en-US" sz="1800">
              <a:solidFill>
                <a:prstClr val="black"/>
              </a:solidFill>
            </a:endParaRPr>
          </a:p>
        </p:txBody>
      </p:sp>
      <p:sp>
        <p:nvSpPr>
          <p:cNvPr id="5" name="Rectangle 4"/>
          <p:cNvSpPr/>
          <p:nvPr/>
        </p:nvSpPr>
        <p:spPr>
          <a:xfrm>
            <a:off x="4439242" y="1484110"/>
            <a:ext cx="2521155" cy="504231"/>
          </a:xfrm>
          <a:prstGeom prst="rect">
            <a:avLst/>
          </a:prstGeom>
          <a:solidFill>
            <a:schemeClr val="bg1"/>
          </a:solidFill>
          <a:ln>
            <a:solidFill>
              <a:srgbClr val="FF0000"/>
            </a:solid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ectangle 5"/>
          <p:cNvSpPr/>
          <p:nvPr/>
        </p:nvSpPr>
        <p:spPr>
          <a:xfrm>
            <a:off x="6240067" y="2492571"/>
            <a:ext cx="2088957" cy="576264"/>
          </a:xfrm>
          <a:prstGeom prst="rect">
            <a:avLst/>
          </a:prstGeom>
          <a:solidFill>
            <a:schemeClr val="bg1"/>
          </a:solidFill>
          <a:ln>
            <a:solidFill>
              <a:srgbClr val="FF0000"/>
            </a:solid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Tree>
    <p:extLst>
      <p:ext uri="{BB962C8B-B14F-4D97-AF65-F5344CB8AC3E}">
        <p14:creationId xmlns:p14="http://schemas.microsoft.com/office/powerpoint/2010/main" val="40428520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Effect transition="in" filter="barn(inHorizontal)">
                                      <p:cBhvr>
                                        <p:cTn id="7" dur="500"/>
                                        <p:tgtEl>
                                          <p:spTgt spid="337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Horizontal)">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Horizontal)">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6" fill="hold" nodeType="clickEffect">
                                  <p:stCondLst>
                                    <p:cond delay="0"/>
                                  </p:stCondLst>
                                  <p:childTnLst>
                                    <p:set>
                                      <p:cBhvr>
                                        <p:cTn id="21" dur="1" fill="hold">
                                          <p:stCondLst>
                                            <p:cond delay="0"/>
                                          </p:stCondLst>
                                        </p:cTn>
                                        <p:tgtEl>
                                          <p:spTgt spid="33795">
                                            <p:txEl>
                                              <p:pRg st="1" end="1"/>
                                            </p:txEl>
                                          </p:spTgt>
                                        </p:tgtEl>
                                        <p:attrNameLst>
                                          <p:attrName>style.visibility</p:attrName>
                                        </p:attrNameLst>
                                      </p:cBhvr>
                                      <p:to>
                                        <p:strVal val="visible"/>
                                      </p:to>
                                    </p:set>
                                    <p:animEffect transition="in" filter="barn(inHorizontal)">
                                      <p:cBhvr>
                                        <p:cTn id="22" dur="500"/>
                                        <p:tgtEl>
                                          <p:spTgt spid="337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6626" y="274638"/>
            <a:ext cx="8004175" cy="1143000"/>
          </a:xfrm>
        </p:spPr>
        <p:txBody>
          <a:bodyPr/>
          <a:lstStyle/>
          <a:p>
            <a:pPr algn="l"/>
            <a:r>
              <a:rPr lang="en-GB" altLang="zh-CN" b="1" smtClean="0">
                <a:latin typeface="Arial" panose="020B0604020202020204" pitchFamily="34" charset="0"/>
                <a:cs typeface="Arial" panose="020B0604020202020204" pitchFamily="34" charset="0"/>
              </a:rPr>
              <a:t>Insufficient cause</a:t>
            </a:r>
            <a:endParaRPr lang="en-US" altLang="zh-CN" b="1" smtClean="0">
              <a:latin typeface="Arial" panose="020B0604020202020204" pitchFamily="34" charset="0"/>
              <a:cs typeface="Arial" panose="020B0604020202020204" pitchFamily="34" charset="0"/>
            </a:endParaRPr>
          </a:p>
        </p:txBody>
      </p:sp>
      <p:sp>
        <p:nvSpPr>
          <p:cNvPr id="40963" name="Content Placeholder 2"/>
          <p:cNvSpPr>
            <a:spLocks noGrp="1"/>
          </p:cNvSpPr>
          <p:nvPr>
            <p:ph idx="1"/>
          </p:nvPr>
        </p:nvSpPr>
        <p:spPr>
          <a:xfrm>
            <a:off x="1846264" y="1414463"/>
            <a:ext cx="8364537" cy="4525962"/>
          </a:xfrm>
        </p:spPr>
        <p:txBody>
          <a:bodyPr/>
          <a:lstStyle/>
          <a:p>
            <a:pPr>
              <a:buFont typeface="Arial" panose="020B0604020202020204" pitchFamily="34" charset="0"/>
              <a:buNone/>
            </a:pPr>
            <a:r>
              <a:rPr lang="en-GB" altLang="zh-CN" sz="3600"/>
              <a:t>	</a:t>
            </a:r>
            <a:r>
              <a:rPr lang="en-GB" altLang="zh-CN" sz="3600" b="1">
                <a:latin typeface="Arial" panose="020B0604020202020204" pitchFamily="34" charset="0"/>
                <a:cs typeface="Arial" panose="020B0604020202020204" pitchFamily="34" charset="0"/>
              </a:rPr>
              <a:t>China began to expand college enrolment in late 1990s. The number of graduates rose from 1.14 million in 2001 to 7.65 million in 2016. As a result of constant increase, more graduates fail to find a job upon graduation.</a:t>
            </a:r>
            <a:endParaRPr lang="en-US" altLang="zh-CN" sz="3600" b="1">
              <a:latin typeface="Arial" panose="020B0604020202020204" pitchFamily="34" charset="0"/>
              <a:cs typeface="Arial" panose="020B0604020202020204" pitchFamily="34" charset="0"/>
            </a:endParaRPr>
          </a:p>
        </p:txBody>
      </p:sp>
      <p:sp>
        <p:nvSpPr>
          <p:cNvPr id="4096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8355DBC5-5653-4991-8EA4-A0367DDC3BDB}" type="slidenum">
              <a:rPr lang="zh-CN" altLang="en-US">
                <a:solidFill>
                  <a:srgbClr val="898989"/>
                </a:solidFill>
              </a:rPr>
              <a:pPr eaLnBrk="1" hangingPunct="1"/>
              <a:t>27</a:t>
            </a:fld>
            <a:endParaRPr lang="zh-CN" altLang="en-US" sz="1800">
              <a:solidFill>
                <a:prstClr val="black"/>
              </a:solidFill>
            </a:endParaRPr>
          </a:p>
        </p:txBody>
      </p:sp>
      <p:sp>
        <p:nvSpPr>
          <p:cNvPr id="5" name="Right Arrow 4"/>
          <p:cNvSpPr/>
          <p:nvPr/>
        </p:nvSpPr>
        <p:spPr>
          <a:xfrm>
            <a:off x="2062153" y="4149330"/>
            <a:ext cx="2305056" cy="720330"/>
          </a:xfrm>
          <a:prstGeom prst="rightArrow">
            <a:avLst/>
          </a:prstGeom>
          <a:solidFill>
            <a:schemeClr val="bg1"/>
          </a:solidFill>
          <a:ln w="76200">
            <a:solidFill>
              <a:srgbClr val="FF0000"/>
            </a:solid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Tree>
    <p:extLst>
      <p:ext uri="{BB962C8B-B14F-4D97-AF65-F5344CB8AC3E}">
        <p14:creationId xmlns:p14="http://schemas.microsoft.com/office/powerpoint/2010/main" val="35597961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1981200" y="274638"/>
            <a:ext cx="8229600" cy="920750"/>
          </a:xfrm>
        </p:spPr>
        <p:txBody>
          <a:bodyPr/>
          <a:lstStyle/>
          <a:p>
            <a:pPr algn="l"/>
            <a:r>
              <a:rPr lang="en-US" altLang="zh-CN" sz="3600" b="1">
                <a:latin typeface="Arial" panose="020B0604020202020204" pitchFamily="34" charset="0"/>
                <a:cs typeface="Arial" panose="020B0604020202020204" pitchFamily="34" charset="0"/>
              </a:rPr>
              <a:t>Summary: three skills </a:t>
            </a:r>
          </a:p>
        </p:txBody>
      </p:sp>
      <p:sp>
        <p:nvSpPr>
          <p:cNvPr id="3" name="Content Placeholder 2"/>
          <p:cNvSpPr>
            <a:spLocks noGrp="1"/>
          </p:cNvSpPr>
          <p:nvPr>
            <p:ph idx="1"/>
          </p:nvPr>
        </p:nvSpPr>
        <p:spPr>
          <a:xfrm>
            <a:off x="1773238" y="1119188"/>
            <a:ext cx="8894762" cy="4525962"/>
          </a:xfrm>
        </p:spPr>
        <p:txBody>
          <a:bodyPr/>
          <a:lstStyle/>
          <a:p>
            <a:pPr marL="514350" indent="-514350">
              <a:buFont typeface="Calibri" panose="020F0502020204030204" pitchFamily="34" charset="0"/>
              <a:buAutoNum type="arabicPeriod"/>
            </a:pPr>
            <a:r>
              <a:rPr lang="en-GB" altLang="zh-CN" b="1" smtClean="0">
                <a:latin typeface="Arial" panose="020B0604020202020204" pitchFamily="34" charset="0"/>
                <a:cs typeface="Arial" panose="020B0604020202020204" pitchFamily="34" charset="0"/>
              </a:rPr>
              <a:t>Selection of causes or effects</a:t>
            </a:r>
          </a:p>
          <a:p>
            <a:pPr lvl="1"/>
            <a:r>
              <a:rPr lang="en-GB" altLang="zh-CN" sz="3200" b="1">
                <a:latin typeface="Arial" panose="020B0604020202020204" pitchFamily="34" charset="0"/>
                <a:cs typeface="Arial" panose="020B0604020202020204" pitchFamily="34" charset="0"/>
              </a:rPr>
              <a:t>direct, major ones; </a:t>
            </a:r>
          </a:p>
          <a:p>
            <a:pPr lvl="1"/>
            <a:r>
              <a:rPr lang="en-GB" altLang="zh-CN" sz="3200" b="1">
                <a:latin typeface="Arial" panose="020B0604020202020204" pitchFamily="34" charset="0"/>
                <a:cs typeface="Arial" panose="020B0604020202020204" pitchFamily="34" charset="0"/>
              </a:rPr>
              <a:t>Indirect, proper level, logically proved</a:t>
            </a:r>
            <a:endParaRPr lang="en-US" altLang="zh-CN" sz="3200" b="1">
              <a:latin typeface="Arial" panose="020B0604020202020204" pitchFamily="34" charset="0"/>
              <a:cs typeface="Arial" panose="020B0604020202020204" pitchFamily="34" charset="0"/>
            </a:endParaRPr>
          </a:p>
          <a:p>
            <a:pPr marL="514350" indent="-514350">
              <a:buFont typeface="Calibri" panose="020F0502020204030204" pitchFamily="34" charset="0"/>
              <a:buAutoNum type="arabicPeriod"/>
            </a:pPr>
            <a:r>
              <a:rPr lang="en-GB" altLang="zh-CN" b="1" smtClean="0">
                <a:latin typeface="Arial" panose="020B0604020202020204" pitchFamily="34" charset="0"/>
                <a:cs typeface="Arial" panose="020B0604020202020204" pitchFamily="34" charset="0"/>
              </a:rPr>
              <a:t>Types of support</a:t>
            </a:r>
            <a:endParaRPr lang="en-US" altLang="zh-CN" b="1" smtClean="0">
              <a:latin typeface="Arial" panose="020B0604020202020204" pitchFamily="34" charset="0"/>
              <a:cs typeface="Arial" panose="020B0604020202020204" pitchFamily="34" charset="0"/>
            </a:endParaRPr>
          </a:p>
          <a:p>
            <a:pPr lvl="1"/>
            <a:r>
              <a:rPr lang="en-GB" altLang="zh-CN" sz="3200" b="1">
                <a:latin typeface="Arial" panose="020B0604020202020204" pitchFamily="34" charset="0"/>
                <a:cs typeface="Arial" panose="020B0604020202020204" pitchFamily="34" charset="0"/>
              </a:rPr>
              <a:t>pure cause or effect</a:t>
            </a:r>
          </a:p>
          <a:p>
            <a:pPr lvl="1"/>
            <a:r>
              <a:rPr lang="en-GB" altLang="zh-CN" sz="3200" b="1">
                <a:latin typeface="Arial" panose="020B0604020202020204" pitchFamily="34" charset="0"/>
                <a:cs typeface="Arial" panose="020B0604020202020204" pitchFamily="34" charset="0"/>
              </a:rPr>
              <a:t>a mixture with proper focus.</a:t>
            </a:r>
            <a:endParaRPr lang="en-US" altLang="zh-CN" sz="3200" b="1">
              <a:latin typeface="Arial" panose="020B0604020202020204" pitchFamily="34" charset="0"/>
              <a:cs typeface="Arial" panose="020B0604020202020204" pitchFamily="34" charset="0"/>
            </a:endParaRPr>
          </a:p>
          <a:p>
            <a:pPr marL="514350" indent="-514350">
              <a:buFont typeface="Calibri" panose="020F0502020204030204" pitchFamily="34" charset="0"/>
              <a:buAutoNum type="arabicPeriod"/>
            </a:pPr>
            <a:r>
              <a:rPr lang="en-GB" altLang="zh-CN" b="1" smtClean="0">
                <a:latin typeface="Arial" panose="020B0604020202020204" pitchFamily="34" charset="0"/>
                <a:cs typeface="Arial" panose="020B0604020202020204" pitchFamily="34" charset="0"/>
              </a:rPr>
              <a:t>Cautious: circular reasoning; insufficient cause.</a:t>
            </a:r>
            <a:endParaRPr lang="en-US" altLang="zh-CN" b="1" smtClean="0">
              <a:latin typeface="Arial" panose="020B0604020202020204" pitchFamily="34" charset="0"/>
              <a:cs typeface="Arial" panose="020B0604020202020204" pitchFamily="34" charset="0"/>
            </a:endParaRPr>
          </a:p>
        </p:txBody>
      </p:sp>
      <p:sp>
        <p:nvSpPr>
          <p:cNvPr id="4198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ACFF5306-0F9E-4528-BC53-49957179E41D}" type="slidenum">
              <a:rPr lang="zh-CN" altLang="en-US">
                <a:solidFill>
                  <a:srgbClr val="898989"/>
                </a:solidFill>
              </a:rPr>
              <a:pPr eaLnBrk="1" hangingPunct="1"/>
              <a:t>28</a:t>
            </a:fld>
            <a:endParaRPr lang="zh-CN" altLang="en-US" sz="1800">
              <a:solidFill>
                <a:prstClr val="black"/>
              </a:solidFill>
            </a:endParaRPr>
          </a:p>
        </p:txBody>
      </p:sp>
    </p:spTree>
    <p:extLst>
      <p:ext uri="{BB962C8B-B14F-4D97-AF65-F5344CB8AC3E}">
        <p14:creationId xmlns:p14="http://schemas.microsoft.com/office/powerpoint/2010/main" val="7323339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par>
                                <p:cTn id="8" presetID="16" presetClass="entr" presetSubtype="2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Horizontal)">
                                      <p:cBhvr>
                                        <p:cTn id="10" dur="500"/>
                                        <p:tgtEl>
                                          <p:spTgt spid="3">
                                            <p:txEl>
                                              <p:pRg st="1" end="1"/>
                                            </p:txEl>
                                          </p:spTgt>
                                        </p:tgtEl>
                                      </p:cBhvr>
                                    </p:animEffect>
                                  </p:childTnLst>
                                </p:cTn>
                              </p:par>
                              <p:par>
                                <p:cTn id="11" presetID="16" presetClass="entr" presetSubtype="2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Horizontal)">
                                      <p:cBhvr>
                                        <p:cTn id="13" dur="500"/>
                                        <p:tgtEl>
                                          <p:spTgt spid="3">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6" presetClass="entr" presetSubtype="26"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Horizontal)">
                                      <p:cBhvr>
                                        <p:cTn id="18" dur="500"/>
                                        <p:tgtEl>
                                          <p:spTgt spid="3">
                                            <p:txEl>
                                              <p:pRg st="3" end="3"/>
                                            </p:txEl>
                                          </p:spTgt>
                                        </p:tgtEl>
                                      </p:cBhvr>
                                    </p:animEffect>
                                  </p:childTnLst>
                                </p:cTn>
                              </p:par>
                              <p:par>
                                <p:cTn id="19" presetID="16" presetClass="entr" presetSubtype="26"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arn(inHorizontal)">
                                      <p:cBhvr>
                                        <p:cTn id="21" dur="500"/>
                                        <p:tgtEl>
                                          <p:spTgt spid="3">
                                            <p:txEl>
                                              <p:pRg st="4" end="4"/>
                                            </p:txEl>
                                          </p:spTgt>
                                        </p:tgtEl>
                                      </p:cBhvr>
                                    </p:animEffect>
                                  </p:childTnLst>
                                </p:cTn>
                              </p:par>
                              <p:par>
                                <p:cTn id="22" presetID="16" presetClass="entr" presetSubtype="26"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arn(inHorizontal)">
                                      <p:cBhvr>
                                        <p:cTn id="24" dur="500"/>
                                        <p:tgtEl>
                                          <p:spTgt spid="3">
                                            <p:txEl>
                                              <p:pRg st="5" end="5"/>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6" presetClass="entr" presetSubtype="26"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barn(inHorizontal)">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1981200" y="274638"/>
            <a:ext cx="8229600" cy="920750"/>
          </a:xfrm>
        </p:spPr>
        <p:txBody>
          <a:bodyPr/>
          <a:lstStyle/>
          <a:p>
            <a:pPr algn="l"/>
            <a:r>
              <a:rPr lang="en-US" altLang="zh-CN" sz="3200" b="1">
                <a:latin typeface="Arial" panose="020B0604020202020204" pitchFamily="34" charset="0"/>
                <a:cs typeface="Arial" panose="020B0604020202020204" pitchFamily="34" charset="0"/>
              </a:rPr>
              <a:t>Assignment </a:t>
            </a:r>
            <a:r>
              <a:rPr lang="en-US" altLang="zh-CN" sz="3200" b="1">
                <a:solidFill>
                  <a:srgbClr val="FF0000"/>
                </a:solidFill>
                <a:latin typeface="Arial" panose="020B0604020202020204" pitchFamily="34" charset="0"/>
                <a:cs typeface="Arial" panose="020B0604020202020204" pitchFamily="34" charset="0"/>
              </a:rPr>
              <a:t>(</a:t>
            </a:r>
            <a:r>
              <a:rPr lang="zh-CN" altLang="en-US" sz="3600">
                <a:solidFill>
                  <a:srgbClr val="FF0000"/>
                </a:solidFill>
              </a:rPr>
              <a:t>作文号：</a:t>
            </a:r>
            <a:r>
              <a:rPr lang="en-US" altLang="zh-CN" sz="3600" b="1">
                <a:solidFill>
                  <a:srgbClr val="FF0000"/>
                </a:solidFill>
              </a:rPr>
              <a:t>818822)</a:t>
            </a:r>
            <a:endParaRPr lang="en-US" altLang="zh-CN" sz="3600" b="1">
              <a:solidFill>
                <a:srgbClr val="FF0000"/>
              </a:solidFill>
              <a:latin typeface="Arial" panose="020B0604020202020204" pitchFamily="34" charset="0"/>
              <a:cs typeface="Arial" panose="020B0604020202020204" pitchFamily="34" charset="0"/>
            </a:endParaRPr>
          </a:p>
        </p:txBody>
      </p:sp>
      <p:sp>
        <p:nvSpPr>
          <p:cNvPr id="43011" name="Content Placeholder 2"/>
          <p:cNvSpPr>
            <a:spLocks noGrp="1"/>
          </p:cNvSpPr>
          <p:nvPr>
            <p:ph idx="1"/>
          </p:nvPr>
        </p:nvSpPr>
        <p:spPr>
          <a:xfrm>
            <a:off x="1701800" y="1042988"/>
            <a:ext cx="8966200" cy="4525962"/>
          </a:xfrm>
        </p:spPr>
        <p:txBody>
          <a:bodyPr/>
          <a:lstStyle/>
          <a:p>
            <a:r>
              <a:rPr lang="en-GB" altLang="zh-CN" sz="2800" b="1">
                <a:latin typeface="Arial" panose="020B0604020202020204" pitchFamily="34" charset="0"/>
                <a:cs typeface="Arial" panose="020B0604020202020204" pitchFamily="34" charset="0"/>
              </a:rPr>
              <a:t>Effect essay</a:t>
            </a:r>
          </a:p>
          <a:p>
            <a:pPr lvl="1"/>
            <a:r>
              <a:rPr lang="en-GB" altLang="zh-CN" b="1" smtClean="0">
                <a:latin typeface="Arial" panose="020B0604020202020204" pitchFamily="34" charset="0"/>
                <a:cs typeface="Arial" panose="020B0604020202020204" pitchFamily="34" charset="0"/>
              </a:rPr>
              <a:t>effects of … (e.g. college enrol. expansion)</a:t>
            </a:r>
          </a:p>
          <a:p>
            <a:pPr lvl="1"/>
            <a:r>
              <a:rPr lang="en-GB" altLang="zh-CN" b="1" smtClean="0">
                <a:latin typeface="Arial" panose="020B0604020202020204" pitchFamily="34" charset="0"/>
                <a:cs typeface="Arial" panose="020B0604020202020204" pitchFamily="34" charset="0"/>
              </a:rPr>
              <a:t>benefits/(dis)advantages of … (e.g. volunteering, cell phones)</a:t>
            </a:r>
          </a:p>
          <a:p>
            <a:pPr lvl="1"/>
            <a:r>
              <a:rPr lang="en-GB" altLang="zh-CN" b="1" smtClean="0">
                <a:latin typeface="Arial" panose="020B0604020202020204" pitchFamily="34" charset="0"/>
                <a:cs typeface="Arial" panose="020B0604020202020204" pitchFamily="34" charset="0"/>
              </a:rPr>
              <a:t>the importance of … (e.g. a good mood)</a:t>
            </a:r>
            <a:endParaRPr lang="en-US" altLang="zh-CN" b="1" smtClean="0">
              <a:latin typeface="Arial" panose="020B0604020202020204" pitchFamily="34" charset="0"/>
              <a:cs typeface="Arial" panose="020B0604020202020204" pitchFamily="34" charset="0"/>
            </a:endParaRPr>
          </a:p>
          <a:p>
            <a:r>
              <a:rPr lang="en-US" altLang="zh-CN" sz="2800" b="1">
                <a:latin typeface="Arial" panose="020B0604020202020204" pitchFamily="34" charset="0"/>
                <a:cs typeface="Arial" panose="020B0604020202020204" pitchFamily="34" charset="0"/>
              </a:rPr>
              <a:t>Cause essay</a:t>
            </a:r>
          </a:p>
          <a:p>
            <a:pPr lvl="1"/>
            <a:r>
              <a:rPr lang="en-US" altLang="zh-CN" b="1" smtClean="0">
                <a:latin typeface="Arial" panose="020B0604020202020204" pitchFamily="34" charset="0"/>
                <a:cs typeface="Arial" panose="020B0604020202020204" pitchFamily="34" charset="0"/>
              </a:rPr>
              <a:t>causes of a phenomenon (e.g. unemployment of Chinese college graduates)</a:t>
            </a:r>
          </a:p>
          <a:p>
            <a:pPr lvl="1"/>
            <a:r>
              <a:rPr lang="en-US" altLang="zh-CN" b="1" smtClean="0">
                <a:latin typeface="Arial" panose="020B0604020202020204" pitchFamily="34" charset="0"/>
                <a:cs typeface="Arial" panose="020B0604020202020204" pitchFamily="34" charset="0"/>
              </a:rPr>
              <a:t>causes of the popularity of … </a:t>
            </a:r>
          </a:p>
          <a:p>
            <a:pPr lvl="1">
              <a:buFont typeface="Arial" panose="020B0604020202020204" pitchFamily="34" charset="0"/>
              <a:buNone/>
            </a:pPr>
            <a:endParaRPr lang="en-US" altLang="zh-CN" b="1" smtClean="0">
              <a:latin typeface="Arial" panose="020B0604020202020204" pitchFamily="34" charset="0"/>
              <a:cs typeface="Arial" panose="020B0604020202020204" pitchFamily="34" charset="0"/>
            </a:endParaRPr>
          </a:p>
        </p:txBody>
      </p:sp>
      <p:sp>
        <p:nvSpPr>
          <p:cNvPr id="4301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6B83CF40-8D6C-4F32-8253-7290E3EB6465}" type="slidenum">
              <a:rPr lang="zh-CN" altLang="en-US">
                <a:solidFill>
                  <a:srgbClr val="898989"/>
                </a:solidFill>
              </a:rPr>
              <a:pPr eaLnBrk="1" hangingPunct="1"/>
              <a:t>29</a:t>
            </a:fld>
            <a:endParaRPr lang="zh-CN" altLang="en-US" sz="1800">
              <a:solidFill>
                <a:prstClr val="black"/>
              </a:solidFill>
            </a:endParaRPr>
          </a:p>
        </p:txBody>
      </p:sp>
    </p:spTree>
    <p:extLst>
      <p:ext uri="{BB962C8B-B14F-4D97-AF65-F5344CB8AC3E}">
        <p14:creationId xmlns:p14="http://schemas.microsoft.com/office/powerpoint/2010/main" val="13456540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3"/>
          <p:cNvSpPr>
            <a:spLocks noGrp="1"/>
          </p:cNvSpPr>
          <p:nvPr>
            <p:ph type="title"/>
          </p:nvPr>
        </p:nvSpPr>
        <p:spPr/>
        <p:txBody>
          <a:bodyPr/>
          <a:lstStyle/>
          <a:p>
            <a:pPr algn="l"/>
            <a:r>
              <a:rPr lang="en-US" altLang="zh-CN" sz="3600" b="1">
                <a:latin typeface="Arial" panose="020B0604020202020204" pitchFamily="34" charset="0"/>
                <a:cs typeface="Arial" panose="020B0604020202020204" pitchFamily="34" charset="0"/>
              </a:rPr>
              <a:t>Why are you gaining/losing weight?</a:t>
            </a:r>
          </a:p>
        </p:txBody>
      </p:sp>
      <p:sp>
        <p:nvSpPr>
          <p:cNvPr id="1638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7BD06B37-F68E-4578-B54B-1FCE7BDF6834}" type="slidenum">
              <a:rPr lang="zh-CN" altLang="en-US">
                <a:solidFill>
                  <a:srgbClr val="898989"/>
                </a:solidFill>
              </a:rPr>
              <a:pPr eaLnBrk="1" hangingPunct="1"/>
              <a:t>3</a:t>
            </a:fld>
            <a:endParaRPr lang="zh-CN" altLang="en-US" sz="1800">
              <a:solidFill>
                <a:prstClr val="black"/>
              </a:solidFill>
            </a:endParaRPr>
          </a:p>
        </p:txBody>
      </p:sp>
      <p:sp>
        <p:nvSpPr>
          <p:cNvPr id="9" name="Content Placeholder 8"/>
          <p:cNvSpPr>
            <a:spLocks noGrp="1"/>
          </p:cNvSpPr>
          <p:nvPr>
            <p:ph idx="1"/>
          </p:nvPr>
        </p:nvSpPr>
        <p:spPr/>
        <p:txBody>
          <a:bodyPr/>
          <a:lstStyle/>
          <a:p>
            <a:r>
              <a:rPr lang="en-US" altLang="zh-CN" sz="3600" b="1">
                <a:latin typeface="Arial" panose="020B0604020202020204" pitchFamily="34" charset="0"/>
                <a:cs typeface="Arial" panose="020B0604020202020204" pitchFamily="34" charset="0"/>
              </a:rPr>
              <a:t>Eat too much</a:t>
            </a:r>
          </a:p>
          <a:p>
            <a:r>
              <a:rPr lang="en-US" altLang="zh-CN" sz="3600" b="1">
                <a:latin typeface="Arial" panose="020B0604020202020204" pitchFamily="34" charset="0"/>
                <a:cs typeface="Arial" panose="020B0604020202020204" pitchFamily="34" charset="0"/>
              </a:rPr>
              <a:t>Food variety</a:t>
            </a:r>
          </a:p>
          <a:p>
            <a:r>
              <a:rPr lang="en-US" altLang="zh-CN" sz="3600" b="1">
                <a:latin typeface="Arial" panose="020B0604020202020204" pitchFamily="34" charset="0"/>
                <a:cs typeface="Arial" panose="020B0604020202020204" pitchFamily="34" charset="0"/>
              </a:rPr>
              <a:t>Staple : vegetable</a:t>
            </a:r>
          </a:p>
          <a:p>
            <a:r>
              <a:rPr lang="en-US" altLang="zh-CN" sz="3600" b="1">
                <a:latin typeface="Arial" panose="020B0604020202020204" pitchFamily="34" charset="0"/>
                <a:cs typeface="Arial" panose="020B0604020202020204" pitchFamily="34" charset="0"/>
              </a:rPr>
              <a:t>Pressure</a:t>
            </a:r>
          </a:p>
          <a:p>
            <a:r>
              <a:rPr lang="en-US" altLang="zh-CN" sz="3600" b="1">
                <a:latin typeface="Arial" panose="020B0604020202020204" pitchFamily="34" charset="0"/>
                <a:cs typeface="Arial" panose="020B0604020202020204" pitchFamily="34" charset="0"/>
              </a:rPr>
              <a:t>Amount of exercise</a:t>
            </a:r>
          </a:p>
          <a:p>
            <a:r>
              <a:rPr lang="en-US" altLang="zh-CN" sz="3600" b="1">
                <a:latin typeface="Arial" panose="020B0604020202020204" pitchFamily="34" charset="0"/>
                <a:cs typeface="Arial" panose="020B0604020202020204" pitchFamily="34" charset="0"/>
              </a:rPr>
              <a:t>Metabolic change</a:t>
            </a:r>
          </a:p>
          <a:p>
            <a:endParaRPr lang="en-US" altLang="zh-CN" smtClean="0"/>
          </a:p>
        </p:txBody>
      </p:sp>
      <p:pic>
        <p:nvPicPr>
          <p:cNvPr id="1638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1" y="1149350"/>
            <a:ext cx="3502025" cy="444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61602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arn(inHorizontal)">
                                      <p:cBhvr>
                                        <p:cTn id="7" dur="500"/>
                                        <p:tgtEl>
                                          <p:spTgt spid="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arn(inHorizontal)">
                                      <p:cBhvr>
                                        <p:cTn id="12" dur="500"/>
                                        <p:tgtEl>
                                          <p:spTgt spid="9">
                                            <p:txEl>
                                              <p:pRg st="1" end="1"/>
                                            </p:txEl>
                                          </p:spTgt>
                                        </p:tgtEl>
                                      </p:cBhvr>
                                    </p:animEffect>
                                  </p:childTnLst>
                                </p:cTn>
                              </p:par>
                              <p:par>
                                <p:cTn id="13" presetID="16" presetClass="entr" presetSubtype="26" fill="hold" nodeType="with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barn(inHorizontal)">
                                      <p:cBhvr>
                                        <p:cTn id="15" dur="500"/>
                                        <p:tgtEl>
                                          <p:spTgt spid="9">
                                            <p:txEl>
                                              <p:pRg st="2" end="2"/>
                                            </p:txEl>
                                          </p:spTgt>
                                        </p:tgtEl>
                                      </p:cBhvr>
                                    </p:animEffect>
                                  </p:childTnLst>
                                </p:cTn>
                              </p:par>
                              <p:par>
                                <p:cTn id="16" presetID="16" presetClass="entr" presetSubtype="26" fill="hold" nodeType="withEffect">
                                  <p:stCondLst>
                                    <p:cond delay="0"/>
                                  </p:stCondLst>
                                  <p:childTnLst>
                                    <p:set>
                                      <p:cBhvr>
                                        <p:cTn id="17" dur="1" fill="hold">
                                          <p:stCondLst>
                                            <p:cond delay="0"/>
                                          </p:stCondLst>
                                        </p:cTn>
                                        <p:tgtEl>
                                          <p:spTgt spid="9">
                                            <p:txEl>
                                              <p:pRg st="3" end="3"/>
                                            </p:txEl>
                                          </p:spTgt>
                                        </p:tgtEl>
                                        <p:attrNameLst>
                                          <p:attrName>style.visibility</p:attrName>
                                        </p:attrNameLst>
                                      </p:cBhvr>
                                      <p:to>
                                        <p:strVal val="visible"/>
                                      </p:to>
                                    </p:set>
                                    <p:animEffect transition="in" filter="barn(inHorizontal)">
                                      <p:cBhvr>
                                        <p:cTn id="18" dur="500"/>
                                        <p:tgtEl>
                                          <p:spTgt spid="9">
                                            <p:txEl>
                                              <p:pRg st="3" end="3"/>
                                            </p:txEl>
                                          </p:spTgt>
                                        </p:tgtEl>
                                      </p:cBhvr>
                                    </p:animEffect>
                                  </p:childTnLst>
                                </p:cTn>
                              </p:par>
                              <p:par>
                                <p:cTn id="19" presetID="16" presetClass="entr" presetSubtype="26" fill="hold" nodeType="withEffect">
                                  <p:stCondLst>
                                    <p:cond delay="0"/>
                                  </p:stCondLst>
                                  <p:childTnLst>
                                    <p:set>
                                      <p:cBhvr>
                                        <p:cTn id="20" dur="1" fill="hold">
                                          <p:stCondLst>
                                            <p:cond delay="0"/>
                                          </p:stCondLst>
                                        </p:cTn>
                                        <p:tgtEl>
                                          <p:spTgt spid="9">
                                            <p:txEl>
                                              <p:pRg st="4" end="4"/>
                                            </p:txEl>
                                          </p:spTgt>
                                        </p:tgtEl>
                                        <p:attrNameLst>
                                          <p:attrName>style.visibility</p:attrName>
                                        </p:attrNameLst>
                                      </p:cBhvr>
                                      <p:to>
                                        <p:strVal val="visible"/>
                                      </p:to>
                                    </p:set>
                                    <p:animEffect transition="in" filter="barn(inHorizontal)">
                                      <p:cBhvr>
                                        <p:cTn id="21" dur="500"/>
                                        <p:tgtEl>
                                          <p:spTgt spid="9">
                                            <p:txEl>
                                              <p:pRg st="4" end="4"/>
                                            </p:txEl>
                                          </p:spTgt>
                                        </p:tgtEl>
                                      </p:cBhvr>
                                    </p:animEffect>
                                  </p:childTnLst>
                                </p:cTn>
                              </p:par>
                              <p:par>
                                <p:cTn id="22" presetID="16" presetClass="entr" presetSubtype="26" fill="hold" nodeType="withEffect">
                                  <p:stCondLst>
                                    <p:cond delay="0"/>
                                  </p:stCondLst>
                                  <p:childTnLst>
                                    <p:set>
                                      <p:cBhvr>
                                        <p:cTn id="23" dur="1" fill="hold">
                                          <p:stCondLst>
                                            <p:cond delay="0"/>
                                          </p:stCondLst>
                                        </p:cTn>
                                        <p:tgtEl>
                                          <p:spTgt spid="9">
                                            <p:txEl>
                                              <p:pRg st="5" end="5"/>
                                            </p:txEl>
                                          </p:spTgt>
                                        </p:tgtEl>
                                        <p:attrNameLst>
                                          <p:attrName>style.visibility</p:attrName>
                                        </p:attrNameLst>
                                      </p:cBhvr>
                                      <p:to>
                                        <p:strVal val="visible"/>
                                      </p:to>
                                    </p:set>
                                    <p:animEffect transition="in" filter="barn(inHorizontal)">
                                      <p:cBhvr>
                                        <p:cTn id="24"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p:nvPr>
        </p:nvSpPr>
        <p:spPr/>
        <p:txBody>
          <a:bodyPr/>
          <a:lstStyle/>
          <a:p>
            <a:r>
              <a:rPr lang="en-US" altLang="zh-CN" smtClean="0"/>
              <a:t>Structure </a:t>
            </a:r>
            <a:endParaRPr lang="zh-CN" altLang="en-US" smtClean="0"/>
          </a:p>
        </p:txBody>
      </p:sp>
      <p:sp>
        <p:nvSpPr>
          <p:cNvPr id="3" name="内容占位符 2"/>
          <p:cNvSpPr>
            <a:spLocks noGrp="1"/>
          </p:cNvSpPr>
          <p:nvPr>
            <p:ph sz="half" idx="1"/>
          </p:nvPr>
        </p:nvSpPr>
        <p:spPr>
          <a:xfrm>
            <a:off x="1981199" y="1600201"/>
            <a:ext cx="5915626" cy="4525963"/>
          </a:xfrm>
          <a:ln>
            <a:miter lim="800000"/>
            <a:headEnd/>
            <a:tailEnd/>
          </a:ln>
          <a:extLst/>
        </p:spPr>
        <p:txBody>
          <a:bodyPr numCol="3"/>
          <a:lstStyle/>
          <a:p>
            <a:pPr>
              <a:buFont typeface="Arial" charset="0"/>
              <a:buChar char="•"/>
              <a:defRPr/>
            </a:pPr>
            <a:r>
              <a:rPr lang="en-US" altLang="zh-CN" dirty="0" smtClean="0"/>
              <a:t>Cause 1</a:t>
            </a:r>
          </a:p>
          <a:p>
            <a:pPr>
              <a:buFont typeface="Arial" charset="0"/>
              <a:buChar char="•"/>
              <a:defRPr/>
            </a:pPr>
            <a:r>
              <a:rPr lang="en-US" altLang="zh-CN" dirty="0" smtClean="0"/>
              <a:t>Cause 2</a:t>
            </a:r>
          </a:p>
          <a:p>
            <a:pPr>
              <a:buFont typeface="Arial" charset="0"/>
              <a:buChar char="•"/>
              <a:defRPr/>
            </a:pPr>
            <a:r>
              <a:rPr lang="en-US" altLang="zh-CN" dirty="0" smtClean="0"/>
              <a:t>Cause 3</a:t>
            </a:r>
          </a:p>
          <a:p>
            <a:pPr>
              <a:buFont typeface="Arial" charset="0"/>
              <a:buChar char="•"/>
              <a:defRPr/>
            </a:pPr>
            <a:endParaRPr lang="en-US" altLang="zh-CN" dirty="0"/>
          </a:p>
          <a:p>
            <a:pPr>
              <a:buFont typeface="Arial" charset="0"/>
              <a:buChar char="•"/>
              <a:defRPr/>
            </a:pPr>
            <a:endParaRPr lang="en-US" altLang="zh-CN" dirty="0" smtClean="0"/>
          </a:p>
          <a:p>
            <a:pPr>
              <a:buFont typeface="Arial" charset="0"/>
              <a:buChar char="•"/>
              <a:defRPr/>
            </a:pPr>
            <a:endParaRPr lang="en-US" altLang="zh-CN" dirty="0"/>
          </a:p>
          <a:p>
            <a:pPr>
              <a:buFont typeface="Arial" charset="0"/>
              <a:buChar char="•"/>
              <a:defRPr/>
            </a:pPr>
            <a:endParaRPr lang="en-US" altLang="zh-CN" dirty="0"/>
          </a:p>
          <a:p>
            <a:pPr>
              <a:buFont typeface="Arial" charset="0"/>
              <a:buChar char="•"/>
              <a:defRPr/>
            </a:pPr>
            <a:endParaRPr lang="en-US" altLang="zh-CN" dirty="0" smtClean="0"/>
          </a:p>
          <a:p>
            <a:pPr>
              <a:buFont typeface="Arial" charset="0"/>
              <a:buChar char="•"/>
              <a:defRPr/>
            </a:pPr>
            <a:r>
              <a:rPr lang="en-US" altLang="zh-CN" dirty="0" smtClean="0"/>
              <a:t>Effect 1</a:t>
            </a:r>
          </a:p>
          <a:p>
            <a:pPr>
              <a:buFont typeface="Arial" charset="0"/>
              <a:buChar char="•"/>
              <a:defRPr/>
            </a:pPr>
            <a:r>
              <a:rPr lang="en-US" altLang="zh-CN" dirty="0" smtClean="0"/>
              <a:t>Effect 2</a:t>
            </a:r>
          </a:p>
          <a:p>
            <a:pPr>
              <a:buFont typeface="Arial" charset="0"/>
              <a:buChar char="•"/>
              <a:defRPr/>
            </a:pPr>
            <a:r>
              <a:rPr lang="en-US" altLang="zh-CN" dirty="0" smtClean="0"/>
              <a:t>Effect 3</a:t>
            </a:r>
          </a:p>
          <a:p>
            <a:pPr marL="0" indent="0">
              <a:buNone/>
              <a:defRPr/>
            </a:pPr>
            <a:endParaRPr lang="en-US" altLang="zh-CN" dirty="0"/>
          </a:p>
          <a:p>
            <a:pPr marL="0" indent="0">
              <a:buNone/>
              <a:defRPr/>
            </a:pPr>
            <a:endParaRPr lang="en-US" altLang="zh-CN" dirty="0" smtClean="0"/>
          </a:p>
          <a:p>
            <a:pPr marL="0" indent="0">
              <a:buNone/>
              <a:defRPr/>
            </a:pPr>
            <a:endParaRPr lang="en-US" altLang="zh-CN" dirty="0" smtClean="0"/>
          </a:p>
          <a:p>
            <a:pPr marL="0" indent="0">
              <a:buNone/>
              <a:defRPr/>
            </a:pPr>
            <a:endParaRPr lang="en-US" altLang="zh-CN" dirty="0"/>
          </a:p>
          <a:p>
            <a:pPr marL="0" indent="0">
              <a:buNone/>
              <a:defRPr/>
            </a:pPr>
            <a:endParaRPr lang="en-US" altLang="zh-CN" dirty="0" smtClean="0"/>
          </a:p>
          <a:p>
            <a:pPr>
              <a:buFont typeface="Arial" charset="0"/>
              <a:buChar char="•"/>
              <a:defRPr/>
            </a:pPr>
            <a:r>
              <a:rPr lang="en-US" altLang="zh-CN" dirty="0" smtClean="0"/>
              <a:t>Cause 1</a:t>
            </a:r>
          </a:p>
          <a:p>
            <a:pPr>
              <a:buFont typeface="Arial" charset="0"/>
              <a:buChar char="•"/>
              <a:defRPr/>
            </a:pPr>
            <a:r>
              <a:rPr lang="en-US" altLang="zh-CN" dirty="0" smtClean="0"/>
              <a:t>Effect 1</a:t>
            </a:r>
          </a:p>
          <a:p>
            <a:pPr>
              <a:buFont typeface="Arial" charset="0"/>
              <a:buChar char="•"/>
              <a:defRPr/>
            </a:pPr>
            <a:r>
              <a:rPr lang="en-US" altLang="zh-CN" dirty="0" smtClean="0"/>
              <a:t>Cause 2</a:t>
            </a:r>
          </a:p>
          <a:p>
            <a:pPr>
              <a:buFont typeface="Arial" charset="0"/>
              <a:buChar char="•"/>
              <a:defRPr/>
            </a:pPr>
            <a:r>
              <a:rPr lang="en-US" altLang="zh-CN" dirty="0" smtClean="0"/>
              <a:t>Effect 2</a:t>
            </a:r>
          </a:p>
          <a:p>
            <a:pPr>
              <a:buFont typeface="Arial" charset="0"/>
              <a:buChar char="•"/>
              <a:defRPr/>
            </a:pPr>
            <a:r>
              <a:rPr lang="en-US" altLang="zh-CN" dirty="0" smtClean="0"/>
              <a:t>Cause 3</a:t>
            </a:r>
          </a:p>
          <a:p>
            <a:pPr>
              <a:buFont typeface="Arial" charset="0"/>
              <a:buChar char="•"/>
              <a:defRPr/>
            </a:pPr>
            <a:r>
              <a:rPr lang="en-US" altLang="zh-CN" dirty="0" smtClean="0"/>
              <a:t>Effect 3</a:t>
            </a:r>
          </a:p>
          <a:p>
            <a:pPr>
              <a:buFont typeface="Arial" charset="0"/>
              <a:buChar char="•"/>
              <a:defRPr/>
            </a:pPr>
            <a:endParaRPr lang="zh-CN" altLang="en-US" dirty="0"/>
          </a:p>
        </p:txBody>
      </p:sp>
      <p:sp>
        <p:nvSpPr>
          <p:cNvPr id="44036" name="内容占位符 4"/>
          <p:cNvSpPr>
            <a:spLocks noGrp="1"/>
          </p:cNvSpPr>
          <p:nvPr>
            <p:ph sz="half" idx="2"/>
          </p:nvPr>
        </p:nvSpPr>
        <p:spPr>
          <a:xfrm>
            <a:off x="7824788" y="1600201"/>
            <a:ext cx="2386012" cy="4525963"/>
          </a:xfrm>
        </p:spPr>
        <p:txBody>
          <a:bodyPr/>
          <a:lstStyle/>
          <a:p>
            <a:r>
              <a:rPr lang="en-US" altLang="zh-CN" smtClean="0"/>
              <a:t>Cause 1</a:t>
            </a:r>
          </a:p>
          <a:p>
            <a:r>
              <a:rPr lang="en-US" altLang="zh-CN" smtClean="0"/>
              <a:t>Cause 2</a:t>
            </a:r>
          </a:p>
          <a:p>
            <a:r>
              <a:rPr lang="en-US" altLang="zh-CN" smtClean="0"/>
              <a:t>Cause 3</a:t>
            </a:r>
          </a:p>
          <a:p>
            <a:r>
              <a:rPr lang="en-US" altLang="zh-CN" smtClean="0"/>
              <a:t>Effect 1</a:t>
            </a:r>
          </a:p>
          <a:p>
            <a:r>
              <a:rPr lang="en-US" altLang="zh-CN" smtClean="0"/>
              <a:t>Effect 2</a:t>
            </a:r>
          </a:p>
          <a:p>
            <a:r>
              <a:rPr lang="en-US" altLang="zh-CN" smtClean="0"/>
              <a:t>Effect 3</a:t>
            </a:r>
          </a:p>
        </p:txBody>
      </p:sp>
      <p:sp>
        <p:nvSpPr>
          <p:cNvPr id="44037"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323C5903-4716-47D5-8D78-28F7F6360B62}" type="slidenum">
              <a:rPr lang="zh-CN" altLang="en-US">
                <a:solidFill>
                  <a:srgbClr val="898989"/>
                </a:solidFill>
              </a:rPr>
              <a:pPr eaLnBrk="1" hangingPunct="1"/>
              <a:t>30</a:t>
            </a:fld>
            <a:endParaRPr lang="zh-CN" altLang="en-US" sz="1800">
              <a:solidFill>
                <a:prstClr val="black"/>
              </a:solidFill>
            </a:endParaRPr>
          </a:p>
        </p:txBody>
      </p:sp>
    </p:spTree>
    <p:extLst>
      <p:ext uri="{BB962C8B-B14F-4D97-AF65-F5344CB8AC3E}">
        <p14:creationId xmlns:p14="http://schemas.microsoft.com/office/powerpoint/2010/main" val="27486409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2"/>
          <p:cNvSpPr>
            <a:spLocks noGrp="1"/>
          </p:cNvSpPr>
          <p:nvPr>
            <p:ph idx="1"/>
          </p:nvPr>
        </p:nvSpPr>
        <p:spPr/>
        <p:txBody>
          <a:bodyPr/>
          <a:lstStyle/>
          <a:p>
            <a:endParaRPr lang="en-US" altLang="zh-CN" smtClean="0"/>
          </a:p>
        </p:txBody>
      </p:sp>
      <p:sp>
        <p:nvSpPr>
          <p:cNvPr id="4505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EC4D5E93-94DB-4C13-8BAE-8C7822B3D763}" type="slidenum">
              <a:rPr lang="zh-CN" altLang="en-US">
                <a:solidFill>
                  <a:srgbClr val="898989"/>
                </a:solidFill>
              </a:rPr>
              <a:pPr eaLnBrk="1" hangingPunct="1"/>
              <a:t>31</a:t>
            </a:fld>
            <a:endParaRPr lang="zh-CN" altLang="en-US" sz="1800">
              <a:solidFill>
                <a:prstClr val="black"/>
              </a:solidFill>
            </a:endParaRPr>
          </a:p>
        </p:txBody>
      </p:sp>
      <p:pic>
        <p:nvPicPr>
          <p:cNvPr id="45060" name="Picture 2" descr="http://malwarwick.com/wp-content/uploads/2013/09/Thank-You.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9114" y="228600"/>
            <a:ext cx="8643937"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51758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lgn="l"/>
            <a:r>
              <a:rPr lang="en-US" altLang="zh-CN" sz="3600" b="1">
                <a:latin typeface="Arial" panose="020B0604020202020204" pitchFamily="34" charset="0"/>
                <a:cs typeface="Arial" panose="020B0604020202020204" pitchFamily="34" charset="0"/>
              </a:rPr>
              <a:t>Part I: Selection of causes/effects</a:t>
            </a:r>
            <a:endParaRPr lang="en-US" altLang="zh-CN" sz="3600"/>
          </a:p>
        </p:txBody>
      </p:sp>
      <p:sp>
        <p:nvSpPr>
          <p:cNvPr id="3" name="Content Placeholder 2"/>
          <p:cNvSpPr>
            <a:spLocks noGrp="1"/>
          </p:cNvSpPr>
          <p:nvPr>
            <p:ph idx="1"/>
          </p:nvPr>
        </p:nvSpPr>
        <p:spPr>
          <a:xfrm>
            <a:off x="2422526" y="1411289"/>
            <a:ext cx="7788275" cy="4714875"/>
          </a:xfrm>
        </p:spPr>
        <p:txBody>
          <a:bodyPr/>
          <a:lstStyle/>
          <a:p>
            <a:pPr>
              <a:buFont typeface="Arial" charset="0"/>
              <a:buNone/>
              <a:defRPr/>
            </a:pPr>
            <a:r>
              <a:rPr lang="en-US" sz="3600" b="1" dirty="0">
                <a:solidFill>
                  <a:schemeClr val="accent6">
                    <a:lumMod val="50000"/>
                  </a:schemeClr>
                </a:solidFill>
                <a:latin typeface="Algerian" pitchFamily="82" charset="0"/>
                <a:cs typeface="Arial" pitchFamily="34" charset="0"/>
              </a:rPr>
              <a:t> Car wreck</a:t>
            </a:r>
          </a:p>
          <a:p>
            <a:pPr>
              <a:buFont typeface="Arial" charset="0"/>
              <a:buNone/>
              <a:defRPr/>
            </a:pPr>
            <a:endParaRPr lang="en-US" sz="2000" b="1" dirty="0">
              <a:latin typeface="Algerian" pitchFamily="82" charset="0"/>
              <a:cs typeface="Arial" pitchFamily="34" charset="0"/>
            </a:endParaRPr>
          </a:p>
          <a:p>
            <a:pPr>
              <a:buFont typeface="Arial" charset="0"/>
              <a:buNone/>
              <a:defRPr/>
            </a:pPr>
            <a:r>
              <a:rPr lang="en-GB" sz="3600" dirty="0">
                <a:sym typeface="Wingdings"/>
              </a:rPr>
              <a:t></a:t>
            </a:r>
            <a:r>
              <a:rPr lang="en-GB" sz="3600" dirty="0"/>
              <a:t> </a:t>
            </a:r>
            <a:r>
              <a:rPr lang="en-GB" sz="3600" b="1" dirty="0">
                <a:latin typeface="Arial" pitchFamily="34" charset="0"/>
                <a:cs typeface="Arial" pitchFamily="34" charset="0"/>
              </a:rPr>
              <a:t>defective brakes</a:t>
            </a:r>
            <a:endParaRPr lang="en-US" sz="3600" b="1" dirty="0">
              <a:latin typeface="Arial" pitchFamily="34" charset="0"/>
              <a:cs typeface="Arial" pitchFamily="34" charset="0"/>
            </a:endParaRPr>
          </a:p>
          <a:p>
            <a:pPr>
              <a:buFont typeface="Arial" charset="0"/>
              <a:buNone/>
              <a:defRPr/>
            </a:pPr>
            <a:r>
              <a:rPr lang="en-GB" sz="3600" b="1" dirty="0">
                <a:latin typeface="Arial" pitchFamily="34" charset="0"/>
                <a:cs typeface="Arial" pitchFamily="34" charset="0"/>
                <a:sym typeface="Wingdings"/>
              </a:rPr>
              <a:t></a:t>
            </a:r>
            <a:r>
              <a:rPr lang="en-GB" sz="3600" b="1" dirty="0">
                <a:latin typeface="Arial" pitchFamily="34" charset="0"/>
                <a:cs typeface="Arial" pitchFamily="34" charset="0"/>
              </a:rPr>
              <a:t> a hidden yield sign</a:t>
            </a:r>
            <a:endParaRPr lang="en-US" sz="3600" b="1" dirty="0">
              <a:latin typeface="Arial" pitchFamily="34" charset="0"/>
              <a:cs typeface="Arial" pitchFamily="34" charset="0"/>
            </a:endParaRPr>
          </a:p>
          <a:p>
            <a:pPr>
              <a:buFont typeface="Arial" charset="0"/>
              <a:buNone/>
              <a:defRPr/>
            </a:pPr>
            <a:r>
              <a:rPr lang="en-GB" sz="3600" b="1" dirty="0">
                <a:latin typeface="Arial" pitchFamily="34" charset="0"/>
                <a:cs typeface="Arial" pitchFamily="34" charset="0"/>
                <a:sym typeface="Wingdings"/>
              </a:rPr>
              <a:t></a:t>
            </a:r>
            <a:r>
              <a:rPr lang="en-GB" sz="3600" b="1" dirty="0">
                <a:latin typeface="Arial" pitchFamily="34" charset="0"/>
                <a:cs typeface="Arial" pitchFamily="34" charset="0"/>
              </a:rPr>
              <a:t> slippery road</a:t>
            </a:r>
            <a:endParaRPr lang="en-US" sz="3600" b="1" dirty="0">
              <a:latin typeface="Arial" pitchFamily="34" charset="0"/>
              <a:cs typeface="Arial" pitchFamily="34" charset="0"/>
            </a:endParaRPr>
          </a:p>
          <a:p>
            <a:pPr>
              <a:buFont typeface="Arial" charset="0"/>
              <a:buNone/>
              <a:defRPr/>
            </a:pPr>
            <a:r>
              <a:rPr lang="en-GB" sz="3600" b="1" dirty="0">
                <a:latin typeface="Arial" pitchFamily="34" charset="0"/>
                <a:cs typeface="Arial" pitchFamily="34" charset="0"/>
                <a:sym typeface="Wingdings"/>
              </a:rPr>
              <a:t></a:t>
            </a:r>
            <a:r>
              <a:rPr lang="en-GB" sz="3600" b="1" dirty="0">
                <a:latin typeface="Arial" pitchFamily="34" charset="0"/>
                <a:cs typeface="Arial" pitchFamily="34" charset="0"/>
              </a:rPr>
              <a:t> less sleep</a:t>
            </a:r>
            <a:endParaRPr lang="en-US" sz="3600" b="1" dirty="0">
              <a:latin typeface="Arial" pitchFamily="34" charset="0"/>
              <a:cs typeface="Arial" pitchFamily="34" charset="0"/>
            </a:endParaRPr>
          </a:p>
        </p:txBody>
      </p:sp>
      <p:sp>
        <p:nvSpPr>
          <p:cNvPr id="1741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6DA523E6-C3E3-4EC6-A41C-F98A4D2008F8}" type="slidenum">
              <a:rPr lang="zh-CN" altLang="en-US">
                <a:solidFill>
                  <a:srgbClr val="898989"/>
                </a:solidFill>
              </a:rPr>
              <a:pPr eaLnBrk="1" hangingPunct="1"/>
              <a:t>4</a:t>
            </a:fld>
            <a:endParaRPr lang="zh-CN" altLang="en-US" sz="1800">
              <a:solidFill>
                <a:prstClr val="black"/>
              </a:solidFill>
            </a:endParaRPr>
          </a:p>
        </p:txBody>
      </p:sp>
      <p:pic>
        <p:nvPicPr>
          <p:cNvPr id="17417"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2988" y="1195389"/>
            <a:ext cx="2736850" cy="426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2988" y="3513138"/>
            <a:ext cx="10795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64689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Horizontal)">
                                      <p:cBhvr>
                                        <p:cTn id="12" dur="500"/>
                                        <p:tgtEl>
                                          <p:spTgt spid="3">
                                            <p:txEl>
                                              <p:pRg st="2" end="2"/>
                                            </p:txEl>
                                          </p:spTgt>
                                        </p:tgtEl>
                                      </p:cBhvr>
                                    </p:animEffect>
                                  </p:childTnLst>
                                </p:cTn>
                              </p:par>
                              <p:par>
                                <p:cTn id="13" presetID="16" presetClass="entr" presetSubtype="26"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arn(inHorizontal)">
                                      <p:cBhvr>
                                        <p:cTn id="15" dur="500"/>
                                        <p:tgtEl>
                                          <p:spTgt spid="3">
                                            <p:txEl>
                                              <p:pRg st="3" end="3"/>
                                            </p:txEl>
                                          </p:spTgt>
                                        </p:tgtEl>
                                      </p:cBhvr>
                                    </p:animEffect>
                                  </p:childTnLst>
                                </p:cTn>
                              </p:par>
                              <p:par>
                                <p:cTn id="16" presetID="16" presetClass="entr" presetSubtype="26"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barn(inHorizontal)">
                                      <p:cBhvr>
                                        <p:cTn id="18" dur="500"/>
                                        <p:tgtEl>
                                          <p:spTgt spid="3">
                                            <p:txEl>
                                              <p:pRg st="4" end="4"/>
                                            </p:txEl>
                                          </p:spTgt>
                                        </p:tgtEl>
                                      </p:cBhvr>
                                    </p:animEffect>
                                  </p:childTnLst>
                                </p:cTn>
                              </p:par>
                              <p:par>
                                <p:cTn id="19" presetID="16" presetClass="entr" presetSubtype="26"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barn(inHorizontal)">
                                      <p:cBhvr>
                                        <p:cTn id="21" dur="500"/>
                                        <p:tgtEl>
                                          <p:spTgt spid="3">
                                            <p:txEl>
                                              <p:pRg st="5" end="5"/>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6" presetClass="entr" presetSubtype="26" fill="hold" nodeType="clickEffect">
                                  <p:stCondLst>
                                    <p:cond delay="0"/>
                                  </p:stCondLst>
                                  <p:childTnLst>
                                    <p:set>
                                      <p:cBhvr>
                                        <p:cTn id="25" dur="1" fill="hold">
                                          <p:stCondLst>
                                            <p:cond delay="0"/>
                                          </p:stCondLst>
                                        </p:cTn>
                                        <p:tgtEl>
                                          <p:spTgt spid="17417"/>
                                        </p:tgtEl>
                                        <p:attrNameLst>
                                          <p:attrName>style.visibility</p:attrName>
                                        </p:attrNameLst>
                                      </p:cBhvr>
                                      <p:to>
                                        <p:strVal val="visible"/>
                                      </p:to>
                                    </p:set>
                                    <p:animEffect transition="in" filter="barn(inHorizontal)">
                                      <p:cBhvr>
                                        <p:cTn id="26" dur="500"/>
                                        <p:tgtEl>
                                          <p:spTgt spid="17417"/>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6" presetClass="entr" presetSubtype="26" fill="hold" nodeType="clickEffect">
                                  <p:stCondLst>
                                    <p:cond delay="0"/>
                                  </p:stCondLst>
                                  <p:childTnLst>
                                    <p:set>
                                      <p:cBhvr>
                                        <p:cTn id="30" dur="1" fill="hold">
                                          <p:stCondLst>
                                            <p:cond delay="0"/>
                                          </p:stCondLst>
                                        </p:cTn>
                                        <p:tgtEl>
                                          <p:spTgt spid="17418"/>
                                        </p:tgtEl>
                                        <p:attrNameLst>
                                          <p:attrName>style.visibility</p:attrName>
                                        </p:attrNameLst>
                                      </p:cBhvr>
                                      <p:to>
                                        <p:strVal val="visible"/>
                                      </p:to>
                                    </p:set>
                                    <p:animEffect transition="in" filter="barn(inHorizontal)">
                                      <p:cBhvr>
                                        <p:cTn id="31" dur="500"/>
                                        <p:tgtEl>
                                          <p:spTgt spid="17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1917700" y="619125"/>
            <a:ext cx="8293100" cy="5507038"/>
          </a:xfrm>
        </p:spPr>
        <p:txBody>
          <a:bodyPr/>
          <a:lstStyle/>
          <a:p>
            <a:pPr>
              <a:buFont typeface="Wingdings" panose="05000000000000000000" pitchFamily="2" charset="2"/>
              <a:buChar char="ß"/>
            </a:pPr>
            <a:r>
              <a:rPr lang="en-GB" altLang="zh-CN" sz="3300" b="1">
                <a:solidFill>
                  <a:srgbClr val="FF0000"/>
                </a:solidFill>
                <a:latin typeface="Arial" panose="020B0604020202020204" pitchFamily="34" charset="0"/>
                <a:cs typeface="Arial" panose="020B0604020202020204" pitchFamily="34" charset="0"/>
              </a:rPr>
              <a:t>defective brakes </a:t>
            </a:r>
            <a:r>
              <a:rPr lang="en-GB" altLang="zh-CN" sz="3300" b="1">
                <a:latin typeface="Arial" panose="020B0604020202020204" pitchFamily="34" charset="0"/>
                <a:cs typeface="Arial" panose="020B0604020202020204" pitchFamily="34" charset="0"/>
                <a:sym typeface="Wingdings" panose="05000000000000000000" pitchFamily="2" charset="2"/>
              </a:rPr>
              <a:t></a:t>
            </a:r>
            <a:r>
              <a:rPr lang="en-GB" altLang="zh-CN" sz="3300" b="1">
                <a:latin typeface="Arial" panose="020B0604020202020204" pitchFamily="34" charset="0"/>
                <a:cs typeface="Arial" panose="020B0604020202020204" pitchFamily="34" charset="0"/>
              </a:rPr>
              <a:t>no maintenance </a:t>
            </a:r>
          </a:p>
          <a:p>
            <a:pPr>
              <a:buFont typeface="Arial" panose="020B0604020202020204" pitchFamily="34" charset="0"/>
              <a:buNone/>
            </a:pPr>
            <a:r>
              <a:rPr lang="en-GB" altLang="zh-CN" sz="3300" b="1">
                <a:latin typeface="Arial" panose="020B0604020202020204" pitchFamily="34" charset="0"/>
                <a:cs typeface="Arial" panose="020B0604020202020204" pitchFamily="34" charset="0"/>
                <a:sym typeface="Wingdings" panose="05000000000000000000" pitchFamily="2" charset="2"/>
              </a:rPr>
              <a:t>     </a:t>
            </a:r>
            <a:r>
              <a:rPr lang="en-GB" altLang="zh-CN" sz="3300" b="1">
                <a:latin typeface="Arial" panose="020B0604020202020204" pitchFamily="34" charset="0"/>
                <a:cs typeface="Arial" panose="020B0604020202020204" pitchFamily="34" charset="0"/>
              </a:rPr>
              <a:t>too busy </a:t>
            </a:r>
            <a:r>
              <a:rPr lang="en-GB" altLang="zh-CN" sz="3300" b="1">
                <a:latin typeface="Arial" panose="020B0604020202020204" pitchFamily="34" charset="0"/>
                <a:cs typeface="Arial" panose="020B0604020202020204" pitchFamily="34" charset="0"/>
                <a:sym typeface="Wingdings" panose="05000000000000000000" pitchFamily="2" charset="2"/>
              </a:rPr>
              <a:t></a:t>
            </a:r>
            <a:r>
              <a:rPr lang="en-GB" altLang="zh-CN" sz="3300" b="1">
                <a:latin typeface="Arial" panose="020B0604020202020204" pitchFamily="34" charset="0"/>
                <a:cs typeface="Arial" panose="020B0604020202020204" pitchFamily="34" charset="0"/>
              </a:rPr>
              <a:t>want a pay raise...</a:t>
            </a:r>
            <a:endParaRPr lang="en-US" altLang="zh-CN" sz="3300" b="1">
              <a:latin typeface="Arial" panose="020B0604020202020204" pitchFamily="34" charset="0"/>
              <a:cs typeface="Arial" panose="020B0604020202020204" pitchFamily="34" charset="0"/>
            </a:endParaRPr>
          </a:p>
          <a:p>
            <a:pPr>
              <a:buFont typeface="Wingdings" panose="05000000000000000000" pitchFamily="2" charset="2"/>
              <a:buChar char="ß"/>
            </a:pPr>
            <a:r>
              <a:rPr lang="en-GB" altLang="zh-CN" sz="3300" b="1">
                <a:solidFill>
                  <a:srgbClr val="FF0000"/>
                </a:solidFill>
                <a:latin typeface="Arial" panose="020B0604020202020204" pitchFamily="34" charset="0"/>
                <a:cs typeface="Arial" panose="020B0604020202020204" pitchFamily="34" charset="0"/>
              </a:rPr>
              <a:t>a hidden yield sign </a:t>
            </a:r>
            <a:r>
              <a:rPr lang="en-GB" altLang="zh-CN" sz="3300" b="1">
                <a:latin typeface="Arial" panose="020B0604020202020204" pitchFamily="34" charset="0"/>
                <a:cs typeface="Arial" panose="020B0604020202020204" pitchFamily="34" charset="0"/>
                <a:sym typeface="Wingdings" panose="05000000000000000000" pitchFamily="2" charset="2"/>
              </a:rPr>
              <a:t></a:t>
            </a:r>
            <a:r>
              <a:rPr lang="en-GB" altLang="zh-CN" sz="3300" b="1">
                <a:latin typeface="Arial" panose="020B0604020202020204" pitchFamily="34" charset="0"/>
                <a:cs typeface="Arial" panose="020B0604020202020204" pitchFamily="34" charset="0"/>
              </a:rPr>
              <a:t>tree too big </a:t>
            </a:r>
          </a:p>
          <a:p>
            <a:pPr>
              <a:buFont typeface="Arial" panose="020B0604020202020204" pitchFamily="34" charset="0"/>
              <a:buNone/>
            </a:pPr>
            <a:r>
              <a:rPr lang="en-GB" altLang="zh-CN" sz="3300" b="1">
                <a:latin typeface="Arial" panose="020B0604020202020204" pitchFamily="34" charset="0"/>
                <a:cs typeface="Arial" panose="020B0604020202020204" pitchFamily="34" charset="0"/>
                <a:sym typeface="Wingdings" panose="05000000000000000000" pitchFamily="2" charset="2"/>
              </a:rPr>
              <a:t>	  </a:t>
            </a:r>
            <a:r>
              <a:rPr lang="en-GB" altLang="zh-CN" sz="3300" b="1">
                <a:latin typeface="Arial" panose="020B0604020202020204" pitchFamily="34" charset="0"/>
                <a:cs typeface="Arial" panose="020B0604020202020204" pitchFamily="34" charset="0"/>
              </a:rPr>
              <a:t>negligence of traffic police </a:t>
            </a:r>
          </a:p>
          <a:p>
            <a:pPr>
              <a:buFont typeface="Arial" panose="020B0604020202020204" pitchFamily="34" charset="0"/>
              <a:buNone/>
            </a:pPr>
            <a:r>
              <a:rPr lang="en-GB" altLang="zh-CN" sz="3300" b="1">
                <a:solidFill>
                  <a:srgbClr val="FF0000"/>
                </a:solidFill>
                <a:latin typeface="Arial" panose="020B0604020202020204" pitchFamily="34" charset="0"/>
                <a:cs typeface="Arial" panose="020B0604020202020204" pitchFamily="34" charset="0"/>
                <a:sym typeface="Wingdings" panose="05000000000000000000" pitchFamily="2" charset="2"/>
              </a:rPr>
              <a:t>        </a:t>
            </a:r>
            <a:r>
              <a:rPr lang="en-GB" altLang="zh-CN" sz="3300" b="1">
                <a:latin typeface="Arial" panose="020B0604020202020204" pitchFamily="34" charset="0"/>
                <a:cs typeface="Arial" panose="020B0604020202020204" pitchFamily="34" charset="0"/>
                <a:sym typeface="Wingdings" panose="05000000000000000000" pitchFamily="2" charset="2"/>
              </a:rPr>
              <a:t></a:t>
            </a:r>
            <a:r>
              <a:rPr lang="en-GB" altLang="zh-CN" sz="3300" b="1">
                <a:latin typeface="Arial" panose="020B0604020202020204" pitchFamily="34" charset="0"/>
                <a:cs typeface="Arial" panose="020B0604020202020204" pitchFamily="34" charset="0"/>
              </a:rPr>
              <a:t>not satisfied with salary…</a:t>
            </a:r>
          </a:p>
          <a:p>
            <a:pPr>
              <a:buFont typeface="Arial" panose="020B0604020202020204" pitchFamily="34" charset="0"/>
              <a:buNone/>
            </a:pPr>
            <a:r>
              <a:rPr lang="en-GB" altLang="zh-CN" sz="3300" b="1">
                <a:solidFill>
                  <a:srgbClr val="FF0000"/>
                </a:solidFill>
                <a:latin typeface="Arial" panose="020B0604020202020204" pitchFamily="34" charset="0"/>
                <a:cs typeface="Arial" panose="020B0604020202020204" pitchFamily="34" charset="0"/>
                <a:sym typeface="Wingdings" panose="05000000000000000000" pitchFamily="2" charset="2"/>
              </a:rPr>
              <a:t></a:t>
            </a:r>
            <a:r>
              <a:rPr lang="en-GB" altLang="zh-CN" sz="3300" b="1">
                <a:solidFill>
                  <a:srgbClr val="FF0000"/>
                </a:solidFill>
                <a:latin typeface="Arial" panose="020B0604020202020204" pitchFamily="34" charset="0"/>
                <a:cs typeface="Arial" panose="020B0604020202020204" pitchFamily="34" charset="0"/>
              </a:rPr>
              <a:t>slippery road </a:t>
            </a:r>
            <a:r>
              <a:rPr lang="en-GB" altLang="zh-CN" sz="3300" b="1">
                <a:latin typeface="Arial" panose="020B0604020202020204" pitchFamily="34" charset="0"/>
                <a:cs typeface="Arial" panose="020B0604020202020204" pitchFamily="34" charset="0"/>
                <a:sym typeface="Wingdings" panose="05000000000000000000" pitchFamily="2" charset="2"/>
              </a:rPr>
              <a:t>rain</a:t>
            </a:r>
            <a:r>
              <a:rPr lang="en-GB" altLang="zh-CN" sz="3300" b="1">
                <a:latin typeface="Arial" panose="020B0604020202020204" pitchFamily="34" charset="0"/>
                <a:cs typeface="Arial" panose="020B0604020202020204" pitchFamily="34" charset="0"/>
              </a:rPr>
              <a:t> </a:t>
            </a:r>
            <a:r>
              <a:rPr lang="en-GB" altLang="zh-CN" sz="3300" b="1">
                <a:latin typeface="Arial" panose="020B0604020202020204" pitchFamily="34" charset="0"/>
                <a:cs typeface="Arial" panose="020B0604020202020204" pitchFamily="34" charset="0"/>
                <a:sym typeface="Wingdings" panose="05000000000000000000" pitchFamily="2" charset="2"/>
              </a:rPr>
              <a:t></a:t>
            </a:r>
            <a:r>
              <a:rPr lang="en-GB" altLang="zh-CN" sz="3300" b="1">
                <a:latin typeface="Arial" panose="020B0604020202020204" pitchFamily="34" charset="0"/>
                <a:cs typeface="Arial" panose="020B0604020202020204" pitchFamily="34" charset="0"/>
              </a:rPr>
              <a:t>climate change</a:t>
            </a:r>
            <a:endParaRPr lang="en-US" altLang="zh-CN" sz="3300" b="1">
              <a:latin typeface="Arial" panose="020B0604020202020204" pitchFamily="34" charset="0"/>
              <a:cs typeface="Arial" panose="020B0604020202020204" pitchFamily="34" charset="0"/>
            </a:endParaRPr>
          </a:p>
          <a:p>
            <a:pPr>
              <a:buFont typeface="Wingdings" panose="05000000000000000000" pitchFamily="2" charset="2"/>
              <a:buChar char="ß"/>
            </a:pPr>
            <a:r>
              <a:rPr lang="en-GB" altLang="zh-CN" sz="3300" b="1">
                <a:solidFill>
                  <a:srgbClr val="FF0000"/>
                </a:solidFill>
                <a:latin typeface="Arial" panose="020B0604020202020204" pitchFamily="34" charset="0"/>
                <a:cs typeface="Arial" panose="020B0604020202020204" pitchFamily="34" charset="0"/>
              </a:rPr>
              <a:t>less sleep </a:t>
            </a:r>
            <a:r>
              <a:rPr lang="en-GB" altLang="zh-CN" sz="3300" b="1">
                <a:latin typeface="Arial" panose="020B0604020202020204" pitchFamily="34" charset="0"/>
                <a:cs typeface="Arial" panose="020B0604020202020204" pitchFamily="34" charset="0"/>
                <a:sym typeface="Wingdings" panose="05000000000000000000" pitchFamily="2" charset="2"/>
              </a:rPr>
              <a:t></a:t>
            </a:r>
            <a:r>
              <a:rPr lang="en-GB" altLang="zh-CN" sz="3300" b="1">
                <a:latin typeface="Arial" panose="020B0604020202020204" pitchFamily="34" charset="0"/>
                <a:cs typeface="Arial" panose="020B0604020202020204" pitchFamily="34" charset="0"/>
              </a:rPr>
              <a:t>overworked </a:t>
            </a:r>
          </a:p>
          <a:p>
            <a:pPr>
              <a:buFont typeface="Arial" panose="020B0604020202020204" pitchFamily="34" charset="0"/>
              <a:buNone/>
            </a:pPr>
            <a:r>
              <a:rPr lang="en-GB" altLang="zh-CN" sz="3300" b="1">
                <a:latin typeface="Arial" panose="020B0604020202020204" pitchFamily="34" charset="0"/>
                <a:cs typeface="Arial" panose="020B0604020202020204" pitchFamily="34" charset="0"/>
                <a:sym typeface="Wingdings" panose="05000000000000000000" pitchFamily="2" charset="2"/>
              </a:rPr>
              <a:t>         </a:t>
            </a:r>
            <a:r>
              <a:rPr lang="en-GB" altLang="zh-CN" sz="3300" b="1">
                <a:latin typeface="Arial" panose="020B0604020202020204" pitchFamily="34" charset="0"/>
                <a:cs typeface="Arial" panose="020B0604020202020204" pitchFamily="34" charset="0"/>
              </a:rPr>
              <a:t>play with children the next day…</a:t>
            </a:r>
            <a:endParaRPr lang="en-US" altLang="zh-CN" sz="3300" b="1">
              <a:latin typeface="Arial" panose="020B0604020202020204" pitchFamily="34" charset="0"/>
              <a:cs typeface="Arial" panose="020B0604020202020204" pitchFamily="34" charset="0"/>
            </a:endParaRPr>
          </a:p>
          <a:p>
            <a:pPr>
              <a:buFont typeface="Arial" panose="020B0604020202020204" pitchFamily="34" charset="0"/>
              <a:buNone/>
            </a:pPr>
            <a:endParaRPr lang="en-GB" altLang="zh-CN" sz="3300" b="1">
              <a:solidFill>
                <a:srgbClr val="FF0000"/>
              </a:solidFill>
              <a:latin typeface="Arial" panose="020B0604020202020204" pitchFamily="34" charset="0"/>
              <a:cs typeface="Arial" panose="020B0604020202020204" pitchFamily="34" charset="0"/>
            </a:endParaRPr>
          </a:p>
          <a:p>
            <a:pPr>
              <a:buFont typeface="Arial" panose="020B0604020202020204" pitchFamily="34" charset="0"/>
              <a:buNone/>
            </a:pPr>
            <a:endParaRPr lang="en-US" altLang="zh-CN" sz="3300" b="1">
              <a:solidFill>
                <a:srgbClr val="FF0000"/>
              </a:solidFill>
              <a:latin typeface="Arial" panose="020B0604020202020204" pitchFamily="34" charset="0"/>
              <a:cs typeface="Arial" panose="020B0604020202020204" pitchFamily="34" charset="0"/>
            </a:endParaRPr>
          </a:p>
          <a:p>
            <a:endParaRPr lang="en-US" altLang="zh-CN" sz="3300"/>
          </a:p>
        </p:txBody>
      </p:sp>
      <p:sp>
        <p:nvSpPr>
          <p:cNvPr id="18435" name="Slide Number Placeholder 3"/>
          <p:cNvSpPr>
            <a:spLocks noGrp="1"/>
          </p:cNvSpPr>
          <p:nvPr>
            <p:ph type="sldNum" sz="quarter" idx="12"/>
          </p:nvPr>
        </p:nvSpPr>
        <p:spPr bwMode="auto">
          <a:xfrm>
            <a:off x="8077200" y="6373813"/>
            <a:ext cx="2133600" cy="347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07CA1E87-E8AD-44C8-B0FE-0EEC0779A32D}" type="slidenum">
              <a:rPr lang="zh-CN" altLang="en-US" sz="3300">
                <a:solidFill>
                  <a:srgbClr val="898989"/>
                </a:solidFill>
              </a:rPr>
              <a:pPr eaLnBrk="1" hangingPunct="1"/>
              <a:t>5</a:t>
            </a:fld>
            <a:endParaRPr lang="zh-CN" altLang="en-US" sz="3300">
              <a:solidFill>
                <a:prstClr val="black"/>
              </a:solidFill>
            </a:endParaRPr>
          </a:p>
        </p:txBody>
      </p:sp>
    </p:spTree>
    <p:extLst>
      <p:ext uri="{BB962C8B-B14F-4D97-AF65-F5344CB8AC3E}">
        <p14:creationId xmlns:p14="http://schemas.microsoft.com/office/powerpoint/2010/main" val="17381033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8434">
                                            <p:txEl>
                                              <p:pRg st="0" end="0"/>
                                            </p:txEl>
                                          </p:spTgt>
                                        </p:tgtEl>
                                        <p:attrNameLst>
                                          <p:attrName>style.visibility</p:attrName>
                                        </p:attrNameLst>
                                      </p:cBhvr>
                                      <p:to>
                                        <p:strVal val="visible"/>
                                      </p:to>
                                    </p:set>
                                    <p:anim calcmode="discrete" valueType="clr">
                                      <p:cBhvr override="childStyle">
                                        <p:cTn id="7" dur="80"/>
                                        <p:tgtEl>
                                          <p:spTgt spid="1843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434">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8434">
                                            <p:txEl>
                                              <p:pRg st="0" end="0"/>
                                            </p:txEl>
                                          </p:spTgt>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8434">
                                            <p:txEl>
                                              <p:pRg st="1" end="1"/>
                                            </p:txEl>
                                          </p:spTgt>
                                        </p:tgtEl>
                                        <p:attrNameLst>
                                          <p:attrName>style.visibility</p:attrName>
                                        </p:attrNameLst>
                                      </p:cBhvr>
                                      <p:to>
                                        <p:strVal val="visible"/>
                                      </p:to>
                                    </p:set>
                                    <p:anim calcmode="discrete" valueType="clr">
                                      <p:cBhvr override="childStyle">
                                        <p:cTn id="14" dur="80"/>
                                        <p:tgtEl>
                                          <p:spTgt spid="1843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8434">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18434">
                                            <p:txEl>
                                              <p:pRg st="1" end="1"/>
                                            </p:txEl>
                                          </p:spTgt>
                                        </p:tgtEl>
                                        <p:attrNameLst>
                                          <p:attrName>fill.type</p:attrName>
                                        </p:attrNameLst>
                                      </p:cBhvr>
                                      <p:to>
                                        <p:strVal val="solid"/>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18434">
                                            <p:txEl>
                                              <p:pRg st="2" end="2"/>
                                            </p:txEl>
                                          </p:spTgt>
                                        </p:tgtEl>
                                        <p:attrNameLst>
                                          <p:attrName>style.visibility</p:attrName>
                                        </p:attrNameLst>
                                      </p:cBhvr>
                                      <p:to>
                                        <p:strVal val="visible"/>
                                      </p:to>
                                    </p:set>
                                    <p:anim calcmode="discrete" valueType="clr">
                                      <p:cBhvr override="childStyle">
                                        <p:cTn id="21" dur="80"/>
                                        <p:tgtEl>
                                          <p:spTgt spid="1843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8434">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18434">
                                            <p:txEl>
                                              <p:pRg st="2" end="2"/>
                                            </p:txEl>
                                          </p:spTgt>
                                        </p:tgtEl>
                                        <p:attrNameLst>
                                          <p:attrName>fill.type</p:attrName>
                                        </p:attrNameLst>
                                      </p:cBhvr>
                                      <p:to>
                                        <p:strVal val="solid"/>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18434">
                                            <p:txEl>
                                              <p:pRg st="3" end="3"/>
                                            </p:txEl>
                                          </p:spTgt>
                                        </p:tgtEl>
                                        <p:attrNameLst>
                                          <p:attrName>style.visibility</p:attrName>
                                        </p:attrNameLst>
                                      </p:cBhvr>
                                      <p:to>
                                        <p:strVal val="visible"/>
                                      </p:to>
                                    </p:set>
                                    <p:anim calcmode="discrete" valueType="clr">
                                      <p:cBhvr override="childStyle">
                                        <p:cTn id="28" dur="80"/>
                                        <p:tgtEl>
                                          <p:spTgt spid="1843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8434">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18434">
                                            <p:txEl>
                                              <p:pRg st="3" end="3"/>
                                            </p:txEl>
                                          </p:spTgt>
                                        </p:tgtEl>
                                        <p:attrNameLst>
                                          <p:attrName>fill.type</p:attrName>
                                        </p:attrNameLst>
                                      </p:cBhvr>
                                      <p:to>
                                        <p:strVal val="solid"/>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18434">
                                            <p:txEl>
                                              <p:pRg st="4" end="4"/>
                                            </p:txEl>
                                          </p:spTgt>
                                        </p:tgtEl>
                                        <p:attrNameLst>
                                          <p:attrName>style.visibility</p:attrName>
                                        </p:attrNameLst>
                                      </p:cBhvr>
                                      <p:to>
                                        <p:strVal val="visible"/>
                                      </p:to>
                                    </p:set>
                                    <p:anim calcmode="discrete" valueType="clr">
                                      <p:cBhvr override="childStyle">
                                        <p:cTn id="35" dur="80"/>
                                        <p:tgtEl>
                                          <p:spTgt spid="18434">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18434">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18434">
                                            <p:txEl>
                                              <p:pRg st="4" end="4"/>
                                            </p:txEl>
                                          </p:spTgt>
                                        </p:tgtEl>
                                        <p:attrNameLst>
                                          <p:attrName>fill.type</p:attrName>
                                        </p:attrNameLst>
                                      </p:cBhvr>
                                      <p:to>
                                        <p:strVal val="solid"/>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18434">
                                            <p:txEl>
                                              <p:pRg st="5" end="5"/>
                                            </p:txEl>
                                          </p:spTgt>
                                        </p:tgtEl>
                                        <p:attrNameLst>
                                          <p:attrName>style.visibility</p:attrName>
                                        </p:attrNameLst>
                                      </p:cBhvr>
                                      <p:to>
                                        <p:strVal val="visible"/>
                                      </p:to>
                                    </p:set>
                                    <p:anim calcmode="discrete" valueType="clr">
                                      <p:cBhvr override="childStyle">
                                        <p:cTn id="42" dur="80"/>
                                        <p:tgtEl>
                                          <p:spTgt spid="18434">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18434">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18434">
                                            <p:txEl>
                                              <p:pRg st="5" end="5"/>
                                            </p:txEl>
                                          </p:spTgt>
                                        </p:tgtEl>
                                        <p:attrNameLst>
                                          <p:attrName>fill.type</p:attrName>
                                        </p:attrNameLst>
                                      </p:cBhvr>
                                      <p:to>
                                        <p:strVal val="solid"/>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18434">
                                            <p:txEl>
                                              <p:pRg st="6" end="6"/>
                                            </p:txEl>
                                          </p:spTgt>
                                        </p:tgtEl>
                                        <p:attrNameLst>
                                          <p:attrName>style.visibility</p:attrName>
                                        </p:attrNameLst>
                                      </p:cBhvr>
                                      <p:to>
                                        <p:strVal val="visible"/>
                                      </p:to>
                                    </p:set>
                                    <p:anim calcmode="discrete" valueType="clr">
                                      <p:cBhvr override="childStyle">
                                        <p:cTn id="49" dur="80"/>
                                        <p:tgtEl>
                                          <p:spTgt spid="18434">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18434">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18434">
                                            <p:txEl>
                                              <p:pRg st="6" end="6"/>
                                            </p:txEl>
                                          </p:spTgt>
                                        </p:tgtEl>
                                        <p:attrNameLst>
                                          <p:attrName>fill.type</p:attrName>
                                        </p:attrNameLst>
                                      </p:cBhvr>
                                      <p:to>
                                        <p:strVal val="solid"/>
                                      </p:to>
                                    </p:set>
                                  </p:childTnLst>
                                </p:cTn>
                              </p:par>
                            </p:childTnLst>
                          </p:cTn>
                        </p:par>
                      </p:childTnLst>
                    </p:cTn>
                  </p:par>
                  <p:par>
                    <p:cTn id="52" fill="hold" nodeType="clickPar">
                      <p:stCondLst>
                        <p:cond delay="indefinite"/>
                      </p:stCondLst>
                      <p:childTnLst>
                        <p:par>
                          <p:cTn id="53" fill="hold" nodeType="withGroup">
                            <p:stCondLst>
                              <p:cond delay="0"/>
                            </p:stCondLst>
                            <p:childTnLst>
                              <p:par>
                                <p:cTn id="54" presetID="27" presetClass="entr" presetSubtype="0" fill="hold" nodeType="clickEffect">
                                  <p:stCondLst>
                                    <p:cond delay="0"/>
                                  </p:stCondLst>
                                  <p:iterate type="lt">
                                    <p:tmPct val="50000"/>
                                  </p:iterate>
                                  <p:childTnLst>
                                    <p:set>
                                      <p:cBhvr>
                                        <p:cTn id="55" dur="1" fill="hold">
                                          <p:stCondLst>
                                            <p:cond delay="0"/>
                                          </p:stCondLst>
                                        </p:cTn>
                                        <p:tgtEl>
                                          <p:spTgt spid="18434">
                                            <p:txEl>
                                              <p:pRg st="7" end="7"/>
                                            </p:txEl>
                                          </p:spTgt>
                                        </p:tgtEl>
                                        <p:attrNameLst>
                                          <p:attrName>style.visibility</p:attrName>
                                        </p:attrNameLst>
                                      </p:cBhvr>
                                      <p:to>
                                        <p:strVal val="visible"/>
                                      </p:to>
                                    </p:set>
                                    <p:anim calcmode="discrete" valueType="clr">
                                      <p:cBhvr override="childStyle">
                                        <p:cTn id="56" dur="80"/>
                                        <p:tgtEl>
                                          <p:spTgt spid="18434">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18434">
                                            <p:txEl>
                                              <p:pRg st="7" end="7"/>
                                            </p:txEl>
                                          </p:spTgt>
                                        </p:tgtEl>
                                        <p:attrNameLst>
                                          <p:attrName>fillcolor</p:attrName>
                                        </p:attrNameLst>
                                      </p:cBhvr>
                                      <p:tavLst>
                                        <p:tav tm="0">
                                          <p:val>
                                            <p:clrVal>
                                              <a:schemeClr val="accent2"/>
                                            </p:clrVal>
                                          </p:val>
                                        </p:tav>
                                        <p:tav tm="50000">
                                          <p:val>
                                            <p:clrVal>
                                              <a:schemeClr val="hlink"/>
                                            </p:clrVal>
                                          </p:val>
                                        </p:tav>
                                      </p:tavLst>
                                    </p:anim>
                                    <p:set>
                                      <p:cBhvr>
                                        <p:cTn id="58" dur="80"/>
                                        <p:tgtEl>
                                          <p:spTgt spid="18434">
                                            <p:txEl>
                                              <p:pRg st="7" end="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56DA4063-575E-433A-883A-EDAE01BBB9A5}" type="slidenum">
              <a:rPr lang="zh-CN" altLang="en-US">
                <a:solidFill>
                  <a:srgbClr val="898989"/>
                </a:solidFill>
              </a:rPr>
              <a:pPr eaLnBrk="1" hangingPunct="1"/>
              <a:t>6</a:t>
            </a:fld>
            <a:endParaRPr lang="zh-CN" altLang="en-US" sz="1800">
              <a:solidFill>
                <a:prstClr val="black"/>
              </a:solidFill>
            </a:endParaRPr>
          </a:p>
        </p:txBody>
      </p:sp>
      <p:pic>
        <p:nvPicPr>
          <p:cNvPr id="7" name="【可爱的小萝莉】一连串的为什么把她爹地搞蒙圈了_标清.mp4">
            <a:hlinkClick r:id="" action="ppaction://media"/>
          </p:cNvPr>
          <p:cNvPicPr>
            <a:picLocks noGrp="1" noRot="1" noChangeAspect="1"/>
          </p:cNvPicPr>
          <p:nvPr>
            <p:ph idx="1"/>
            <a:videoFile r:link="rId1"/>
          </p:nvPr>
        </p:nvPicPr>
        <p:blipFill>
          <a:blip r:embed="rId3">
            <a:extLst>
              <a:ext uri="{28A0092B-C50C-407E-A947-70E740481C1C}">
                <a14:useLocalDpi xmlns:a14="http://schemas.microsoft.com/office/drawing/2010/main" val="0"/>
              </a:ext>
            </a:extLst>
          </a:blip>
          <a:srcRect/>
          <a:stretch>
            <a:fillRect/>
          </a:stretch>
        </p:blipFill>
        <p:spPr>
          <a:xfrm>
            <a:off x="1809751" y="592139"/>
            <a:ext cx="8609013" cy="4841875"/>
          </a:xfrm>
        </p:spPr>
      </p:pic>
    </p:spTree>
    <p:extLst>
      <p:ext uri="{BB962C8B-B14F-4D97-AF65-F5344CB8AC3E}">
        <p14:creationId xmlns:p14="http://schemas.microsoft.com/office/powerpoint/2010/main" val="37528041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6394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2"/>
          <p:cNvSpPr>
            <a:spLocks noGrp="1"/>
          </p:cNvSpPr>
          <p:nvPr>
            <p:ph idx="1"/>
          </p:nvPr>
        </p:nvSpPr>
        <p:spPr>
          <a:xfrm>
            <a:off x="2133600" y="1195389"/>
            <a:ext cx="8077200" cy="4930775"/>
          </a:xfrm>
        </p:spPr>
        <p:txBody>
          <a:bodyPr/>
          <a:lstStyle/>
          <a:p>
            <a:pPr marL="514350" indent="-514350">
              <a:buFont typeface="Calibri" panose="020F0502020204030204" pitchFamily="34" charset="0"/>
              <a:buAutoNum type="arabicPeriod"/>
            </a:pPr>
            <a:r>
              <a:rPr lang="en-US" altLang="zh-CN" sz="4400" b="1">
                <a:latin typeface="Arial" panose="020B0604020202020204" pitchFamily="34" charset="0"/>
                <a:cs typeface="Arial" panose="020B0604020202020204" pitchFamily="34" charset="0"/>
              </a:rPr>
              <a:t> What causes to select?</a:t>
            </a:r>
          </a:p>
          <a:p>
            <a:pPr marL="514350" indent="-514350">
              <a:buNone/>
            </a:pPr>
            <a:endParaRPr lang="en-US" altLang="zh-CN" sz="4400" b="1">
              <a:latin typeface="Arial" panose="020B0604020202020204" pitchFamily="34" charset="0"/>
              <a:cs typeface="Arial" panose="020B0604020202020204" pitchFamily="34" charset="0"/>
            </a:endParaRPr>
          </a:p>
          <a:p>
            <a:pPr marL="514350" indent="-514350">
              <a:buNone/>
            </a:pPr>
            <a:r>
              <a:rPr lang="en-US" altLang="zh-CN" sz="4400" b="1">
                <a:latin typeface="Arial" panose="020B0604020202020204" pitchFamily="34" charset="0"/>
                <a:cs typeface="Arial" panose="020B0604020202020204" pitchFamily="34" charset="0"/>
              </a:rPr>
              <a:t>2. What level of causes should we start with?</a:t>
            </a:r>
          </a:p>
          <a:p>
            <a:pPr marL="514350" indent="-514350">
              <a:buFont typeface="Calibri" panose="020F0502020204030204" pitchFamily="34" charset="0"/>
              <a:buAutoNum type="arabicPeriod"/>
            </a:pPr>
            <a:endParaRPr lang="en-US" altLang="zh-CN" sz="4400" b="1">
              <a:latin typeface="Arial" panose="020B0604020202020204" pitchFamily="34" charset="0"/>
              <a:cs typeface="Arial" panose="020B0604020202020204" pitchFamily="34" charset="0"/>
            </a:endParaRPr>
          </a:p>
          <a:p>
            <a:pPr marL="514350" indent="-514350">
              <a:buFont typeface="Calibri" panose="020F0502020204030204" pitchFamily="34" charset="0"/>
              <a:buAutoNum type="arabicPeriod"/>
            </a:pPr>
            <a:endParaRPr lang="en-US" altLang="zh-CN" sz="4400" b="1">
              <a:latin typeface="Arial" panose="020B0604020202020204" pitchFamily="34" charset="0"/>
              <a:cs typeface="Arial" panose="020B0604020202020204" pitchFamily="34" charset="0"/>
            </a:endParaRPr>
          </a:p>
        </p:txBody>
      </p:sp>
      <p:sp>
        <p:nvSpPr>
          <p:cNvPr id="2048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DEEB6C6B-48F5-4A03-919D-4CED6042E915}" type="slidenum">
              <a:rPr lang="zh-CN" altLang="en-US">
                <a:solidFill>
                  <a:srgbClr val="898989"/>
                </a:solidFill>
              </a:rPr>
              <a:pPr eaLnBrk="1" hangingPunct="1"/>
              <a:t>7</a:t>
            </a:fld>
            <a:endParaRPr lang="zh-CN" altLang="en-US" sz="1800">
              <a:solidFill>
                <a:prstClr val="black"/>
              </a:solidFill>
            </a:endParaRPr>
          </a:p>
        </p:txBody>
      </p:sp>
    </p:spTree>
    <p:extLst>
      <p:ext uri="{BB962C8B-B14F-4D97-AF65-F5344CB8AC3E}">
        <p14:creationId xmlns:p14="http://schemas.microsoft.com/office/powerpoint/2010/main" val="18194754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1846263" y="331789"/>
            <a:ext cx="8374062" cy="5246687"/>
          </a:xfrm>
        </p:spPr>
        <p:txBody>
          <a:bodyPr/>
          <a:lstStyle/>
          <a:p>
            <a:r>
              <a:rPr lang="en-US" altLang="zh-CN" b="1" smtClean="0">
                <a:solidFill>
                  <a:srgbClr val="FF0000"/>
                </a:solidFill>
                <a:latin typeface="Arial" panose="020B0604020202020204" pitchFamily="34" charset="0"/>
                <a:cs typeface="Arial" panose="020B0604020202020204" pitchFamily="34" charset="0"/>
              </a:rPr>
              <a:t>To your wife/husband</a:t>
            </a:r>
          </a:p>
          <a:p>
            <a:pPr>
              <a:buFont typeface="Wingdings" panose="05000000000000000000" pitchFamily="2" charset="2"/>
              <a:buChar char="ß"/>
            </a:pPr>
            <a:r>
              <a:rPr lang="en-GB" altLang="zh-CN" b="1" smtClean="0">
                <a:solidFill>
                  <a:srgbClr val="00B050"/>
                </a:solidFill>
                <a:latin typeface="Arial" panose="020B0604020202020204" pitchFamily="34" charset="0"/>
                <a:cs typeface="Arial" panose="020B0604020202020204" pitchFamily="34" charset="0"/>
              </a:rPr>
              <a:t>defective brakes </a:t>
            </a:r>
            <a:r>
              <a:rPr lang="en-GB" altLang="zh-CN" b="1" smtClean="0">
                <a:latin typeface="Arial" panose="020B0604020202020204" pitchFamily="34" charset="0"/>
                <a:cs typeface="Arial" panose="020B0604020202020204" pitchFamily="34" charset="0"/>
                <a:sym typeface="Wingdings" panose="05000000000000000000" pitchFamily="2" charset="2"/>
              </a:rPr>
              <a:t></a:t>
            </a:r>
            <a:r>
              <a:rPr lang="en-GB" altLang="zh-CN" b="1" smtClean="0">
                <a:latin typeface="Arial" panose="020B0604020202020204" pitchFamily="34" charset="0"/>
                <a:cs typeface="Arial" panose="020B0604020202020204" pitchFamily="34" charset="0"/>
              </a:rPr>
              <a:t>no maintenance </a:t>
            </a:r>
          </a:p>
          <a:p>
            <a:pPr>
              <a:buFont typeface="Arial" panose="020B0604020202020204" pitchFamily="34" charset="0"/>
              <a:buNone/>
            </a:pPr>
            <a:r>
              <a:rPr lang="en-GB" altLang="zh-CN" b="1" smtClean="0">
                <a:latin typeface="Arial" panose="020B0604020202020204" pitchFamily="34" charset="0"/>
                <a:cs typeface="Arial" panose="020B0604020202020204" pitchFamily="34" charset="0"/>
                <a:sym typeface="Wingdings" panose="05000000000000000000" pitchFamily="2" charset="2"/>
              </a:rPr>
              <a:t>     </a:t>
            </a:r>
            <a:r>
              <a:rPr lang="en-GB" altLang="zh-CN" b="1" smtClean="0">
                <a:latin typeface="Arial" panose="020B0604020202020204" pitchFamily="34" charset="0"/>
                <a:cs typeface="Arial" panose="020B0604020202020204" pitchFamily="34" charset="0"/>
              </a:rPr>
              <a:t>too busy </a:t>
            </a:r>
            <a:r>
              <a:rPr lang="en-GB" altLang="zh-CN" b="1" smtClean="0">
                <a:latin typeface="Arial" panose="020B0604020202020204" pitchFamily="34" charset="0"/>
                <a:cs typeface="Arial" panose="020B0604020202020204" pitchFamily="34" charset="0"/>
                <a:sym typeface="Wingdings" panose="05000000000000000000" pitchFamily="2" charset="2"/>
              </a:rPr>
              <a:t></a:t>
            </a:r>
            <a:r>
              <a:rPr lang="en-GB" altLang="zh-CN" b="1" smtClean="0">
                <a:latin typeface="Arial" panose="020B0604020202020204" pitchFamily="34" charset="0"/>
                <a:cs typeface="Arial" panose="020B0604020202020204" pitchFamily="34" charset="0"/>
              </a:rPr>
              <a:t>want a pay raise </a:t>
            </a:r>
            <a:r>
              <a:rPr lang="en-GB" altLang="zh-CN" b="1" smtClean="0">
                <a:latin typeface="Arial" panose="020B0604020202020204" pitchFamily="34" charset="0"/>
                <a:cs typeface="Arial" panose="020B0604020202020204" pitchFamily="34" charset="0"/>
                <a:sym typeface="Wingdings" panose="05000000000000000000" pitchFamily="2" charset="2"/>
              </a:rPr>
              <a:t> …</a:t>
            </a:r>
            <a:endParaRPr lang="en-US" altLang="zh-CN" b="1" smtClean="0">
              <a:latin typeface="Arial" panose="020B0604020202020204" pitchFamily="34" charset="0"/>
              <a:cs typeface="Arial" panose="020B0604020202020204" pitchFamily="34" charset="0"/>
            </a:endParaRPr>
          </a:p>
          <a:p>
            <a:pPr>
              <a:buFont typeface="Wingdings" panose="05000000000000000000" pitchFamily="2" charset="2"/>
              <a:buChar char="ß"/>
            </a:pPr>
            <a:r>
              <a:rPr lang="en-GB" altLang="zh-CN" b="1" smtClean="0">
                <a:solidFill>
                  <a:srgbClr val="00B050"/>
                </a:solidFill>
                <a:latin typeface="Arial" panose="020B0604020202020204" pitchFamily="34" charset="0"/>
                <a:cs typeface="Arial" panose="020B0604020202020204" pitchFamily="34" charset="0"/>
              </a:rPr>
              <a:t>less sleep </a:t>
            </a:r>
            <a:r>
              <a:rPr lang="en-GB" altLang="zh-CN" b="1" smtClean="0">
                <a:latin typeface="Arial" panose="020B0604020202020204" pitchFamily="34" charset="0"/>
                <a:cs typeface="Arial" panose="020B0604020202020204" pitchFamily="34" charset="0"/>
                <a:sym typeface="Wingdings" panose="05000000000000000000" pitchFamily="2" charset="2"/>
              </a:rPr>
              <a:t></a:t>
            </a:r>
            <a:r>
              <a:rPr lang="en-GB" altLang="zh-CN" b="1" smtClean="0">
                <a:latin typeface="Arial" panose="020B0604020202020204" pitchFamily="34" charset="0"/>
                <a:cs typeface="Arial" panose="020B0604020202020204" pitchFamily="34" charset="0"/>
              </a:rPr>
              <a:t>overworked </a:t>
            </a:r>
          </a:p>
          <a:p>
            <a:pPr>
              <a:buFont typeface="Arial" panose="020B0604020202020204" pitchFamily="34" charset="0"/>
              <a:buNone/>
            </a:pPr>
            <a:r>
              <a:rPr lang="en-GB" altLang="zh-CN" b="1" smtClean="0">
                <a:latin typeface="Arial" panose="020B0604020202020204" pitchFamily="34" charset="0"/>
                <a:cs typeface="Arial" panose="020B0604020202020204" pitchFamily="34" charset="0"/>
                <a:sym typeface="Wingdings" panose="05000000000000000000" pitchFamily="2" charset="2"/>
              </a:rPr>
              <a:t>     </a:t>
            </a:r>
            <a:r>
              <a:rPr lang="en-GB" altLang="zh-CN" b="1" smtClean="0">
                <a:latin typeface="Arial" panose="020B0604020202020204" pitchFamily="34" charset="0"/>
                <a:cs typeface="Arial" panose="020B0604020202020204" pitchFamily="34" charset="0"/>
              </a:rPr>
              <a:t>play with children the next day </a:t>
            </a:r>
            <a:r>
              <a:rPr lang="en-GB" altLang="zh-CN" b="1" smtClean="0">
                <a:latin typeface="Arial" panose="020B0604020202020204" pitchFamily="34" charset="0"/>
                <a:cs typeface="Arial" panose="020B0604020202020204" pitchFamily="34" charset="0"/>
                <a:sym typeface="Wingdings" panose="05000000000000000000" pitchFamily="2" charset="2"/>
              </a:rPr>
              <a:t>…</a:t>
            </a:r>
            <a:endParaRPr lang="en-US" altLang="zh-CN" b="1" smtClean="0">
              <a:latin typeface="Arial" panose="020B0604020202020204" pitchFamily="34" charset="0"/>
              <a:cs typeface="Arial" panose="020B0604020202020204" pitchFamily="34" charset="0"/>
            </a:endParaRPr>
          </a:p>
          <a:p>
            <a:r>
              <a:rPr lang="en-US" altLang="zh-CN" b="1" smtClean="0">
                <a:solidFill>
                  <a:srgbClr val="FF0000"/>
                </a:solidFill>
                <a:latin typeface="Arial" panose="020B0604020202020204" pitchFamily="34" charset="0"/>
                <a:cs typeface="Arial" panose="020B0604020202020204" pitchFamily="34" charset="0"/>
              </a:rPr>
              <a:t>To the police man / insurance company</a:t>
            </a:r>
          </a:p>
          <a:p>
            <a:pPr>
              <a:buFont typeface="Wingdings" panose="05000000000000000000" pitchFamily="2" charset="2"/>
              <a:buChar char="ß"/>
            </a:pPr>
            <a:r>
              <a:rPr lang="en-GB" altLang="zh-CN" b="1" smtClean="0">
                <a:solidFill>
                  <a:srgbClr val="00B050"/>
                </a:solidFill>
                <a:latin typeface="Arial" panose="020B0604020202020204" pitchFamily="34" charset="0"/>
                <a:cs typeface="Arial" panose="020B0604020202020204" pitchFamily="34" charset="0"/>
              </a:rPr>
              <a:t>a hidden yield sign </a:t>
            </a:r>
            <a:r>
              <a:rPr lang="en-GB" altLang="zh-CN" b="1" smtClean="0">
                <a:latin typeface="Arial" panose="020B0604020202020204" pitchFamily="34" charset="0"/>
                <a:cs typeface="Arial" panose="020B0604020202020204" pitchFamily="34" charset="0"/>
                <a:sym typeface="Wingdings" panose="05000000000000000000" pitchFamily="2" charset="2"/>
              </a:rPr>
              <a:t></a:t>
            </a:r>
            <a:r>
              <a:rPr lang="en-GB" altLang="zh-CN" b="1" smtClean="0">
                <a:latin typeface="Arial" panose="020B0604020202020204" pitchFamily="34" charset="0"/>
                <a:cs typeface="Arial" panose="020B0604020202020204" pitchFamily="34" charset="0"/>
              </a:rPr>
              <a:t>tree too big </a:t>
            </a:r>
          </a:p>
          <a:p>
            <a:pPr>
              <a:buFont typeface="Arial" panose="020B0604020202020204" pitchFamily="34" charset="0"/>
              <a:buNone/>
            </a:pPr>
            <a:r>
              <a:rPr lang="en-GB" altLang="zh-CN" b="1" smtClean="0">
                <a:latin typeface="Arial" panose="020B0604020202020204" pitchFamily="34" charset="0"/>
                <a:cs typeface="Arial" panose="020B0604020202020204" pitchFamily="34" charset="0"/>
                <a:sym typeface="Wingdings" panose="05000000000000000000" pitchFamily="2" charset="2"/>
              </a:rPr>
              <a:t>	  </a:t>
            </a:r>
            <a:r>
              <a:rPr lang="en-GB" altLang="zh-CN" b="1" smtClean="0">
                <a:latin typeface="Arial" panose="020B0604020202020204" pitchFamily="34" charset="0"/>
                <a:cs typeface="Arial" panose="020B0604020202020204" pitchFamily="34" charset="0"/>
              </a:rPr>
              <a:t>negligence of traffic police </a:t>
            </a:r>
          </a:p>
          <a:p>
            <a:pPr>
              <a:buFont typeface="Arial" panose="020B0604020202020204" pitchFamily="34" charset="0"/>
              <a:buNone/>
            </a:pPr>
            <a:r>
              <a:rPr lang="en-GB" altLang="zh-CN" b="1" smtClean="0">
                <a:solidFill>
                  <a:srgbClr val="00B050"/>
                </a:solidFill>
                <a:latin typeface="Arial" panose="020B0604020202020204" pitchFamily="34" charset="0"/>
                <a:cs typeface="Arial" panose="020B0604020202020204" pitchFamily="34" charset="0"/>
                <a:sym typeface="Wingdings" panose="05000000000000000000" pitchFamily="2" charset="2"/>
              </a:rPr>
              <a:t></a:t>
            </a:r>
            <a:r>
              <a:rPr lang="en-GB" altLang="zh-CN" b="1" smtClean="0">
                <a:solidFill>
                  <a:srgbClr val="00B050"/>
                </a:solidFill>
                <a:latin typeface="Arial" panose="020B0604020202020204" pitchFamily="34" charset="0"/>
                <a:cs typeface="Arial" panose="020B0604020202020204" pitchFamily="34" charset="0"/>
              </a:rPr>
              <a:t>slippery road </a:t>
            </a:r>
            <a:r>
              <a:rPr lang="en-GB" altLang="zh-CN" b="1" smtClean="0">
                <a:latin typeface="Arial" panose="020B0604020202020204" pitchFamily="34" charset="0"/>
                <a:cs typeface="Arial" panose="020B0604020202020204" pitchFamily="34" charset="0"/>
                <a:sym typeface="Wingdings" panose="05000000000000000000" pitchFamily="2" charset="2"/>
              </a:rPr>
              <a:t>rain </a:t>
            </a:r>
            <a:r>
              <a:rPr lang="en-GB" altLang="zh-CN" b="1" smtClean="0">
                <a:latin typeface="Arial" panose="020B0604020202020204" pitchFamily="34" charset="0"/>
                <a:cs typeface="Arial" panose="020B0604020202020204" pitchFamily="34" charset="0"/>
              </a:rPr>
              <a:t>climate change</a:t>
            </a:r>
            <a:endParaRPr lang="en-US" altLang="zh-CN" b="1" smtClean="0">
              <a:latin typeface="Arial" panose="020B0604020202020204" pitchFamily="34" charset="0"/>
              <a:cs typeface="Arial" panose="020B0604020202020204" pitchFamily="34" charset="0"/>
            </a:endParaRPr>
          </a:p>
        </p:txBody>
      </p:sp>
      <p:sp>
        <p:nvSpPr>
          <p:cNvPr id="2150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7B8D9654-24F2-4F25-9B86-1959BDBFAD3D}" type="slidenum">
              <a:rPr lang="zh-CN" altLang="en-US">
                <a:solidFill>
                  <a:srgbClr val="898989"/>
                </a:solidFill>
              </a:rPr>
              <a:pPr eaLnBrk="1" hangingPunct="1"/>
              <a:t>8</a:t>
            </a:fld>
            <a:endParaRPr lang="zh-CN" altLang="en-US" sz="1800">
              <a:solidFill>
                <a:prstClr val="black"/>
              </a:solidFill>
            </a:endParaRPr>
          </a:p>
        </p:txBody>
      </p:sp>
    </p:spTree>
    <p:extLst>
      <p:ext uri="{BB962C8B-B14F-4D97-AF65-F5344CB8AC3E}">
        <p14:creationId xmlns:p14="http://schemas.microsoft.com/office/powerpoint/2010/main" val="2350713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5"/>
          <p:cNvSpPr>
            <a:spLocks noGrp="1"/>
          </p:cNvSpPr>
          <p:nvPr>
            <p:ph idx="1"/>
          </p:nvPr>
        </p:nvSpPr>
        <p:spPr>
          <a:xfrm>
            <a:off x="1846263" y="403225"/>
            <a:ext cx="8572500" cy="5684838"/>
          </a:xfrm>
        </p:spPr>
        <p:txBody>
          <a:bodyPr/>
          <a:lstStyle/>
          <a:p>
            <a:pPr>
              <a:buFont typeface="Wingdings" panose="05000000000000000000" pitchFamily="2" charset="2"/>
              <a:buChar char="ß"/>
            </a:pPr>
            <a:r>
              <a:rPr lang="en-GB" altLang="zh-CN" sz="3400" b="1">
                <a:solidFill>
                  <a:srgbClr val="00B050"/>
                </a:solidFill>
                <a:latin typeface="Arial" panose="020B0604020202020204" pitchFamily="34" charset="0"/>
                <a:cs typeface="Arial" panose="020B0604020202020204" pitchFamily="34" charset="0"/>
              </a:rPr>
              <a:t>defective brakes </a:t>
            </a:r>
            <a:r>
              <a:rPr lang="en-GB" altLang="zh-CN" sz="3400" b="1">
                <a:latin typeface="Arial" panose="020B0604020202020204" pitchFamily="34" charset="0"/>
                <a:cs typeface="Arial" panose="020B0604020202020204" pitchFamily="34" charset="0"/>
                <a:sym typeface="Wingdings" panose="05000000000000000000" pitchFamily="2" charset="2"/>
              </a:rPr>
              <a:t></a:t>
            </a:r>
            <a:r>
              <a:rPr lang="en-GB" altLang="zh-CN" sz="3400" b="1">
                <a:latin typeface="Arial" panose="020B0604020202020204" pitchFamily="34" charset="0"/>
                <a:cs typeface="Arial" panose="020B0604020202020204" pitchFamily="34" charset="0"/>
              </a:rPr>
              <a:t>no maintenance </a:t>
            </a:r>
          </a:p>
          <a:p>
            <a:pPr>
              <a:buFont typeface="Arial" panose="020B0604020202020204" pitchFamily="34" charset="0"/>
              <a:buNone/>
            </a:pPr>
            <a:r>
              <a:rPr lang="en-GB" altLang="zh-CN" sz="3400" b="1">
                <a:latin typeface="Arial" panose="020B0604020202020204" pitchFamily="34" charset="0"/>
                <a:cs typeface="Arial" panose="020B0604020202020204" pitchFamily="34" charset="0"/>
                <a:sym typeface="Wingdings" panose="05000000000000000000" pitchFamily="2" charset="2"/>
              </a:rPr>
              <a:t>     </a:t>
            </a:r>
            <a:r>
              <a:rPr lang="en-GB" altLang="zh-CN" sz="3400" b="1">
                <a:latin typeface="Arial" panose="020B0604020202020204" pitchFamily="34" charset="0"/>
                <a:cs typeface="Arial" panose="020B0604020202020204" pitchFamily="34" charset="0"/>
              </a:rPr>
              <a:t>too busy </a:t>
            </a:r>
            <a:r>
              <a:rPr lang="en-GB" altLang="zh-CN" sz="3400" b="1">
                <a:latin typeface="Arial" panose="020B0604020202020204" pitchFamily="34" charset="0"/>
                <a:cs typeface="Arial" panose="020B0604020202020204" pitchFamily="34" charset="0"/>
                <a:sym typeface="Wingdings" panose="05000000000000000000" pitchFamily="2" charset="2"/>
              </a:rPr>
              <a:t></a:t>
            </a:r>
            <a:r>
              <a:rPr lang="en-GB" altLang="zh-CN" sz="3400" b="1">
                <a:latin typeface="Arial" panose="020B0604020202020204" pitchFamily="34" charset="0"/>
                <a:cs typeface="Arial" panose="020B0604020202020204" pitchFamily="34" charset="0"/>
              </a:rPr>
              <a:t> want a pay raise …</a:t>
            </a:r>
            <a:endParaRPr lang="en-US" altLang="zh-CN" sz="3400" b="1">
              <a:latin typeface="Arial" panose="020B0604020202020204" pitchFamily="34" charset="0"/>
              <a:cs typeface="Arial" panose="020B0604020202020204" pitchFamily="34" charset="0"/>
            </a:endParaRPr>
          </a:p>
          <a:p>
            <a:pPr>
              <a:buFont typeface="Wingdings" panose="05000000000000000000" pitchFamily="2" charset="2"/>
              <a:buChar char="ß"/>
            </a:pPr>
            <a:r>
              <a:rPr lang="en-GB" altLang="zh-CN" sz="3400" b="1">
                <a:solidFill>
                  <a:srgbClr val="00B050"/>
                </a:solidFill>
                <a:latin typeface="Arial" panose="020B0604020202020204" pitchFamily="34" charset="0"/>
                <a:cs typeface="Arial" panose="020B0604020202020204" pitchFamily="34" charset="0"/>
              </a:rPr>
              <a:t>a hidden yield sign </a:t>
            </a:r>
            <a:r>
              <a:rPr lang="en-GB" altLang="zh-CN" sz="3400" b="1">
                <a:latin typeface="Arial" panose="020B0604020202020204" pitchFamily="34" charset="0"/>
                <a:cs typeface="Arial" panose="020B0604020202020204" pitchFamily="34" charset="0"/>
                <a:sym typeface="Wingdings" panose="05000000000000000000" pitchFamily="2" charset="2"/>
              </a:rPr>
              <a:t></a:t>
            </a:r>
            <a:r>
              <a:rPr lang="en-GB" altLang="zh-CN" sz="3400" b="1">
                <a:latin typeface="Arial" panose="020B0604020202020204" pitchFamily="34" charset="0"/>
                <a:cs typeface="Arial" panose="020B0604020202020204" pitchFamily="34" charset="0"/>
              </a:rPr>
              <a:t>tree too big </a:t>
            </a:r>
          </a:p>
          <a:p>
            <a:pPr>
              <a:buFont typeface="Arial" panose="020B0604020202020204" pitchFamily="34" charset="0"/>
              <a:buNone/>
            </a:pPr>
            <a:r>
              <a:rPr lang="en-GB" altLang="zh-CN" sz="3400" b="1">
                <a:latin typeface="Arial" panose="020B0604020202020204" pitchFamily="34" charset="0"/>
                <a:cs typeface="Arial" panose="020B0604020202020204" pitchFamily="34" charset="0"/>
                <a:sym typeface="Wingdings" panose="05000000000000000000" pitchFamily="2" charset="2"/>
              </a:rPr>
              <a:t>	  </a:t>
            </a:r>
            <a:r>
              <a:rPr lang="en-GB" altLang="zh-CN" sz="3400" b="1">
                <a:latin typeface="Arial" panose="020B0604020202020204" pitchFamily="34" charset="0"/>
                <a:cs typeface="Arial" panose="020B0604020202020204" pitchFamily="34" charset="0"/>
              </a:rPr>
              <a:t>negligence of police </a:t>
            </a:r>
          </a:p>
          <a:p>
            <a:pPr>
              <a:buFont typeface="Arial" panose="020B0604020202020204" pitchFamily="34" charset="0"/>
              <a:buNone/>
            </a:pPr>
            <a:r>
              <a:rPr lang="en-GB" altLang="zh-CN" sz="3400" b="1">
                <a:solidFill>
                  <a:srgbClr val="FF0000"/>
                </a:solidFill>
                <a:latin typeface="Arial" panose="020B0604020202020204" pitchFamily="34" charset="0"/>
                <a:cs typeface="Arial" panose="020B0604020202020204" pitchFamily="34" charset="0"/>
                <a:sym typeface="Wingdings" panose="05000000000000000000" pitchFamily="2" charset="2"/>
              </a:rPr>
              <a:t>        </a:t>
            </a:r>
            <a:r>
              <a:rPr lang="en-GB" altLang="zh-CN" sz="3400" b="1">
                <a:latin typeface="Arial" panose="020B0604020202020204" pitchFamily="34" charset="0"/>
                <a:cs typeface="Arial" panose="020B0604020202020204" pitchFamily="34" charset="0"/>
                <a:sym typeface="Wingdings" panose="05000000000000000000" pitchFamily="2" charset="2"/>
              </a:rPr>
              <a:t></a:t>
            </a:r>
            <a:r>
              <a:rPr lang="en-GB" altLang="zh-CN" sz="3400" b="1">
                <a:latin typeface="Arial" panose="020B0604020202020204" pitchFamily="34" charset="0"/>
                <a:cs typeface="Arial" panose="020B0604020202020204" pitchFamily="34" charset="0"/>
              </a:rPr>
              <a:t>not satisfied with salary …</a:t>
            </a:r>
          </a:p>
          <a:p>
            <a:pPr>
              <a:buFont typeface="Arial" panose="020B0604020202020204" pitchFamily="34" charset="0"/>
              <a:buNone/>
            </a:pPr>
            <a:r>
              <a:rPr lang="en-GB" altLang="zh-CN" sz="3400" b="1">
                <a:solidFill>
                  <a:srgbClr val="00B050"/>
                </a:solidFill>
                <a:latin typeface="Arial" panose="020B0604020202020204" pitchFamily="34" charset="0"/>
                <a:cs typeface="Arial" panose="020B0604020202020204" pitchFamily="34" charset="0"/>
                <a:sym typeface="Wingdings" panose="05000000000000000000" pitchFamily="2" charset="2"/>
              </a:rPr>
              <a:t>slippery road </a:t>
            </a:r>
            <a:r>
              <a:rPr lang="en-GB" altLang="zh-CN" sz="3400" b="1">
                <a:latin typeface="Arial" panose="020B0604020202020204" pitchFamily="34" charset="0"/>
                <a:cs typeface="Arial" panose="020B0604020202020204" pitchFamily="34" charset="0"/>
                <a:sym typeface="Wingdings" panose="05000000000000000000" pitchFamily="2" charset="2"/>
              </a:rPr>
              <a:t></a:t>
            </a:r>
            <a:r>
              <a:rPr lang="en-GB" altLang="zh-CN" sz="3400" b="1">
                <a:latin typeface="Arial" panose="020B0604020202020204" pitchFamily="34" charset="0"/>
                <a:cs typeface="Arial" panose="020B0604020202020204" pitchFamily="34" charset="0"/>
              </a:rPr>
              <a:t>rain </a:t>
            </a:r>
            <a:r>
              <a:rPr lang="en-GB" altLang="zh-CN" sz="3400" b="1">
                <a:latin typeface="Arial" panose="020B0604020202020204" pitchFamily="34" charset="0"/>
                <a:cs typeface="Arial" panose="020B0604020202020204" pitchFamily="34" charset="0"/>
                <a:sym typeface="Wingdings" panose="05000000000000000000" pitchFamily="2" charset="2"/>
              </a:rPr>
              <a:t></a:t>
            </a:r>
            <a:r>
              <a:rPr lang="en-GB" altLang="zh-CN" sz="3400" b="1">
                <a:latin typeface="Arial" panose="020B0604020202020204" pitchFamily="34" charset="0"/>
                <a:cs typeface="Arial" panose="020B0604020202020204" pitchFamily="34" charset="0"/>
              </a:rPr>
              <a:t>climate change</a:t>
            </a:r>
            <a:endParaRPr lang="en-US" altLang="zh-CN" sz="3400" b="1">
              <a:latin typeface="Arial" panose="020B0604020202020204" pitchFamily="34" charset="0"/>
              <a:cs typeface="Arial" panose="020B0604020202020204" pitchFamily="34" charset="0"/>
            </a:endParaRPr>
          </a:p>
          <a:p>
            <a:pPr>
              <a:buFont typeface="Wingdings" panose="05000000000000000000" pitchFamily="2" charset="2"/>
              <a:buChar char="ß"/>
            </a:pPr>
            <a:r>
              <a:rPr lang="en-GB" altLang="zh-CN" sz="3400" b="1">
                <a:solidFill>
                  <a:srgbClr val="00B050"/>
                </a:solidFill>
                <a:latin typeface="Arial" panose="020B0604020202020204" pitchFamily="34" charset="0"/>
                <a:cs typeface="Arial" panose="020B0604020202020204" pitchFamily="34" charset="0"/>
              </a:rPr>
              <a:t>less sleep </a:t>
            </a:r>
            <a:r>
              <a:rPr lang="en-GB" altLang="zh-CN" sz="3400" b="1">
                <a:latin typeface="Arial" panose="020B0604020202020204" pitchFamily="34" charset="0"/>
                <a:cs typeface="Arial" panose="020B0604020202020204" pitchFamily="34" charset="0"/>
                <a:sym typeface="Wingdings" panose="05000000000000000000" pitchFamily="2" charset="2"/>
              </a:rPr>
              <a:t></a:t>
            </a:r>
            <a:r>
              <a:rPr lang="en-GB" altLang="zh-CN" sz="3400" b="1">
                <a:latin typeface="Arial" panose="020B0604020202020204" pitchFamily="34" charset="0"/>
                <a:cs typeface="Arial" panose="020B0604020202020204" pitchFamily="34" charset="0"/>
              </a:rPr>
              <a:t>overworked </a:t>
            </a:r>
          </a:p>
          <a:p>
            <a:pPr>
              <a:buFont typeface="Arial" panose="020B0604020202020204" pitchFamily="34" charset="0"/>
              <a:buNone/>
            </a:pPr>
            <a:r>
              <a:rPr lang="en-GB" altLang="zh-CN" sz="3400" b="1">
                <a:latin typeface="Arial" panose="020B0604020202020204" pitchFamily="34" charset="0"/>
                <a:cs typeface="Arial" panose="020B0604020202020204" pitchFamily="34" charset="0"/>
                <a:sym typeface="Wingdings" panose="05000000000000000000" pitchFamily="2" charset="2"/>
              </a:rPr>
              <a:t>         </a:t>
            </a:r>
            <a:r>
              <a:rPr lang="en-GB" altLang="zh-CN" sz="3400" b="1">
                <a:latin typeface="Arial" panose="020B0604020202020204" pitchFamily="34" charset="0"/>
                <a:cs typeface="Arial" panose="020B0604020202020204" pitchFamily="34" charset="0"/>
              </a:rPr>
              <a:t>play with children the next day</a:t>
            </a:r>
            <a:endParaRPr lang="en-US" altLang="zh-CN" sz="3400" b="1">
              <a:latin typeface="Arial" panose="020B0604020202020204" pitchFamily="34" charset="0"/>
              <a:cs typeface="Arial" panose="020B0604020202020204" pitchFamily="34" charset="0"/>
            </a:endParaRPr>
          </a:p>
          <a:p>
            <a:pPr>
              <a:buFont typeface="Arial" panose="020B0604020202020204" pitchFamily="34" charset="0"/>
              <a:buNone/>
            </a:pPr>
            <a:endParaRPr lang="en-GB" altLang="zh-CN" sz="3400" b="1">
              <a:solidFill>
                <a:srgbClr val="FF0000"/>
              </a:solidFill>
              <a:latin typeface="Arial" panose="020B0604020202020204" pitchFamily="34" charset="0"/>
              <a:cs typeface="Arial" panose="020B0604020202020204" pitchFamily="34" charset="0"/>
            </a:endParaRPr>
          </a:p>
          <a:p>
            <a:pPr>
              <a:buFont typeface="Arial" panose="020B0604020202020204" pitchFamily="34" charset="0"/>
              <a:buNone/>
            </a:pPr>
            <a:endParaRPr lang="en-US" altLang="zh-CN" sz="3400" b="1">
              <a:solidFill>
                <a:srgbClr val="FF0000"/>
              </a:solidFill>
              <a:latin typeface="Arial" panose="020B0604020202020204" pitchFamily="34" charset="0"/>
              <a:cs typeface="Arial" panose="020B0604020202020204" pitchFamily="34" charset="0"/>
            </a:endParaRPr>
          </a:p>
        </p:txBody>
      </p:sp>
      <p:sp>
        <p:nvSpPr>
          <p:cNvPr id="2253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4B4F40B9-CC0F-4D48-A102-18AFA7E998D6}" type="slidenum">
              <a:rPr lang="zh-CN" altLang="en-US">
                <a:solidFill>
                  <a:srgbClr val="898989"/>
                </a:solidFill>
              </a:rPr>
              <a:pPr eaLnBrk="1" hangingPunct="1"/>
              <a:t>9</a:t>
            </a:fld>
            <a:endParaRPr lang="zh-CN" altLang="en-US" sz="1800">
              <a:solidFill>
                <a:prstClr val="black"/>
              </a:solidFill>
            </a:endParaRPr>
          </a:p>
        </p:txBody>
      </p:sp>
      <p:sp>
        <p:nvSpPr>
          <p:cNvPr id="20" name="Rounded Rectangle 19"/>
          <p:cNvSpPr/>
          <p:nvPr/>
        </p:nvSpPr>
        <p:spPr>
          <a:xfrm>
            <a:off x="2494351" y="1051911"/>
            <a:ext cx="6805035" cy="576264"/>
          </a:xfrm>
          <a:prstGeom prst="roundRect">
            <a:avLst/>
          </a:prstGeom>
          <a:solidFill>
            <a:schemeClr val="bg1"/>
          </a:solidFill>
          <a:ln w="57150">
            <a:solidFill>
              <a:srgbClr val="FF0000"/>
            </a:solid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1" name="Rounded Rectangle 20"/>
          <p:cNvSpPr/>
          <p:nvPr/>
        </p:nvSpPr>
        <p:spPr>
          <a:xfrm>
            <a:off x="2854516" y="2924769"/>
            <a:ext cx="6122805" cy="576264"/>
          </a:xfrm>
          <a:prstGeom prst="roundRect">
            <a:avLst/>
          </a:prstGeom>
          <a:solidFill>
            <a:schemeClr val="bg1"/>
          </a:solidFill>
          <a:ln w="38100">
            <a:solidFill>
              <a:srgbClr val="FF0000"/>
            </a:solid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2" name="Rounded Rectangle 21"/>
          <p:cNvSpPr/>
          <p:nvPr/>
        </p:nvSpPr>
        <p:spPr>
          <a:xfrm>
            <a:off x="6499814" y="3573066"/>
            <a:ext cx="3817749" cy="576264"/>
          </a:xfrm>
          <a:prstGeom prst="roundRect">
            <a:avLst/>
          </a:prstGeom>
          <a:solidFill>
            <a:schemeClr val="bg1"/>
          </a:solidFill>
          <a:ln w="57150">
            <a:solidFill>
              <a:srgbClr val="FF0000"/>
            </a:solid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23" name="Rounded Rectangle 22"/>
          <p:cNvSpPr/>
          <p:nvPr/>
        </p:nvSpPr>
        <p:spPr>
          <a:xfrm>
            <a:off x="2998581" y="4797628"/>
            <a:ext cx="6915168" cy="648297"/>
          </a:xfrm>
          <a:prstGeom prst="roundRect">
            <a:avLst/>
          </a:prstGeom>
          <a:solidFill>
            <a:schemeClr val="bg1"/>
          </a:solidFill>
          <a:ln w="57150">
            <a:solidFill>
              <a:srgbClr val="FF0000"/>
            </a:solid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Tree>
    <p:extLst>
      <p:ext uri="{BB962C8B-B14F-4D97-AF65-F5344CB8AC3E}">
        <p14:creationId xmlns:p14="http://schemas.microsoft.com/office/powerpoint/2010/main" val="33906662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Horizontal)">
                                      <p:cBhvr>
                                        <p:cTn id="7" dur="500"/>
                                        <p:tgtEl>
                                          <p:spTgt spid="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Horizontal)">
                                      <p:cBhvr>
                                        <p:cTn id="12" dur="500"/>
                                        <p:tgtEl>
                                          <p:spTgt spid="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arn(inHorizontal)">
                                      <p:cBhvr>
                                        <p:cTn id="17" dur="500"/>
                                        <p:tgtEl>
                                          <p:spTgt spid="2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6"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Horizontal)">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TotalTime>
  <Words>1158</Words>
  <Application>Microsoft Office PowerPoint</Application>
  <PresentationFormat>宽屏</PresentationFormat>
  <Paragraphs>246</Paragraphs>
  <Slides>31</Slides>
  <Notes>1</Notes>
  <HiddenSlides>0</HiddenSlides>
  <MMClips>1</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31</vt:i4>
      </vt:variant>
    </vt:vector>
  </HeadingPairs>
  <TitlesOfParts>
    <vt:vector size="39" baseType="lpstr">
      <vt:lpstr>宋体</vt:lpstr>
      <vt:lpstr>Algerian</vt:lpstr>
      <vt:lpstr>Arial</vt:lpstr>
      <vt:lpstr>Calibri</vt:lpstr>
      <vt:lpstr>Calibri Light</vt:lpstr>
      <vt:lpstr>Wingdings</vt:lpstr>
      <vt:lpstr>Office 主题</vt:lpstr>
      <vt:lpstr>1_Office 主题</vt:lpstr>
      <vt:lpstr>PowerPoint 演示文稿</vt:lpstr>
      <vt:lpstr>PowerPoint 演示文稿</vt:lpstr>
      <vt:lpstr>Why are you gaining/losing weight?</vt:lpstr>
      <vt:lpstr>Part I: Selection of causes/effects</vt:lpstr>
      <vt:lpstr>PowerPoint 演示文稿</vt:lpstr>
      <vt:lpstr>PowerPoint 演示文稿</vt:lpstr>
      <vt:lpstr>PowerPoint 演示文稿</vt:lpstr>
      <vt:lpstr>PowerPoint 演示文稿</vt:lpstr>
      <vt:lpstr>PowerPoint 演示文稿</vt:lpstr>
      <vt:lpstr>THE RULE: concentrate on</vt:lpstr>
      <vt:lpstr>Direct vs. Indirect</vt:lpstr>
      <vt:lpstr>PowerPoint 演示文稿</vt:lpstr>
      <vt:lpstr>PowerPoint 演示文稿</vt:lpstr>
      <vt:lpstr>PowerPoint 演示文稿</vt:lpstr>
      <vt:lpstr>Key points in the chain of effects?</vt:lpstr>
      <vt:lpstr>PowerPoint 演示文稿</vt:lpstr>
      <vt:lpstr>Dispute of Diaoyu Islands</vt:lpstr>
      <vt:lpstr>Analysis of “blue sky” </vt:lpstr>
      <vt:lpstr>Analogy类比</vt:lpstr>
      <vt:lpstr>PowerPoint 演示文稿</vt:lpstr>
      <vt:lpstr>PowerPoint 演示文稿</vt:lpstr>
      <vt:lpstr>PowerPoint 演示文稿</vt:lpstr>
      <vt:lpstr>PowerPoint 演示文稿</vt:lpstr>
      <vt:lpstr>PowerPoint 演示文稿</vt:lpstr>
      <vt:lpstr>PART III Logical concerns</vt:lpstr>
      <vt:lpstr>Circular reasoning</vt:lpstr>
      <vt:lpstr>Insufficient cause</vt:lpstr>
      <vt:lpstr>Summary: three skills </vt:lpstr>
      <vt:lpstr>Assignment (作文号：818822)</vt:lpstr>
      <vt:lpstr>Structure </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YFL</dc:creator>
  <cp:lastModifiedBy>YFL</cp:lastModifiedBy>
  <cp:revision>5</cp:revision>
  <dcterms:created xsi:type="dcterms:W3CDTF">2017-08-06T17:12:36Z</dcterms:created>
  <dcterms:modified xsi:type="dcterms:W3CDTF">2017-08-06T17:42:05Z</dcterms:modified>
</cp:coreProperties>
</file>