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7"/>
  </p:notesMasterIdLst>
  <p:handoutMasterIdLst>
    <p:handoutMasterId r:id="rId68"/>
  </p:handoutMasterIdLst>
  <p:sldIdLst>
    <p:sldId id="256" r:id="rId2"/>
    <p:sldId id="332" r:id="rId3"/>
    <p:sldId id="327" r:id="rId4"/>
    <p:sldId id="328" r:id="rId5"/>
    <p:sldId id="329" r:id="rId6"/>
    <p:sldId id="330" r:id="rId7"/>
    <p:sldId id="331" r:id="rId8"/>
    <p:sldId id="320" r:id="rId9"/>
    <p:sldId id="321" r:id="rId10"/>
    <p:sldId id="315" r:id="rId11"/>
    <p:sldId id="316" r:id="rId12"/>
    <p:sldId id="262" r:id="rId13"/>
    <p:sldId id="263" r:id="rId14"/>
    <p:sldId id="285" r:id="rId15"/>
    <p:sldId id="317" r:id="rId16"/>
    <p:sldId id="323" r:id="rId17"/>
    <p:sldId id="324" r:id="rId18"/>
    <p:sldId id="322" r:id="rId19"/>
    <p:sldId id="333" r:id="rId20"/>
    <p:sldId id="325" r:id="rId21"/>
    <p:sldId id="326" r:id="rId22"/>
    <p:sldId id="319" r:id="rId23"/>
    <p:sldId id="299" r:id="rId24"/>
    <p:sldId id="334" r:id="rId25"/>
    <p:sldId id="318" r:id="rId26"/>
    <p:sldId id="336" r:id="rId27"/>
    <p:sldId id="287" r:id="rId28"/>
    <p:sldId id="301" r:id="rId29"/>
    <p:sldId id="280" r:id="rId30"/>
    <p:sldId id="283" r:id="rId31"/>
    <p:sldId id="282" r:id="rId32"/>
    <p:sldId id="284" r:id="rId33"/>
    <p:sldId id="335" r:id="rId34"/>
    <p:sldId id="314" r:id="rId35"/>
    <p:sldId id="278" r:id="rId36"/>
    <p:sldId id="313" r:id="rId37"/>
    <p:sldId id="277" r:id="rId38"/>
    <p:sldId id="279" r:id="rId39"/>
    <p:sldId id="304" r:id="rId40"/>
    <p:sldId id="305" r:id="rId41"/>
    <p:sldId id="286" r:id="rId42"/>
    <p:sldId id="300" r:id="rId43"/>
    <p:sldId id="288" r:id="rId44"/>
    <p:sldId id="264" r:id="rId45"/>
    <p:sldId id="265" r:id="rId46"/>
    <p:sldId id="266" r:id="rId47"/>
    <p:sldId id="267" r:id="rId48"/>
    <p:sldId id="268" r:id="rId49"/>
    <p:sldId id="269" r:id="rId50"/>
    <p:sldId id="270" r:id="rId51"/>
    <p:sldId id="271" r:id="rId52"/>
    <p:sldId id="272" r:id="rId53"/>
    <p:sldId id="273" r:id="rId54"/>
    <p:sldId id="274" r:id="rId55"/>
    <p:sldId id="275" r:id="rId56"/>
    <p:sldId id="276" r:id="rId57"/>
    <p:sldId id="261" r:id="rId58"/>
    <p:sldId id="295" r:id="rId59"/>
    <p:sldId id="289" r:id="rId60"/>
    <p:sldId id="258" r:id="rId61"/>
    <p:sldId id="259" r:id="rId62"/>
    <p:sldId id="260" r:id="rId63"/>
    <p:sldId id="296" r:id="rId64"/>
    <p:sldId id="297" r:id="rId65"/>
    <p:sldId id="312" r:id="rId66"/>
  </p:sldIdLst>
  <p:sldSz cx="9144000" cy="6858000" type="screen4x3"/>
  <p:notesSz cx="6784975" cy="99298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005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3338" y="0"/>
            <a:ext cx="2940050" cy="496888"/>
          </a:xfrm>
          <a:prstGeom prst="rect">
            <a:avLst/>
          </a:prstGeom>
        </p:spPr>
        <p:txBody>
          <a:bodyPr vert="horz" lIns="91440" tIns="45720" rIns="91440" bIns="45720" rtlCol="0"/>
          <a:lstStyle>
            <a:lvl1pPr algn="r">
              <a:defRPr sz="1200"/>
            </a:lvl1pPr>
          </a:lstStyle>
          <a:p>
            <a:fld id="{07E184F9-2193-474C-A96D-09A2E2AD1CEB}" type="datetimeFigureOut">
              <a:rPr lang="zh-CN" altLang="en-US" smtClean="0"/>
              <a:pPr/>
              <a:t>2017/5/10</a:t>
            </a:fld>
            <a:endParaRPr lang="zh-CN" altLang="en-US"/>
          </a:p>
        </p:txBody>
      </p:sp>
      <p:sp>
        <p:nvSpPr>
          <p:cNvPr id="4" name="页脚占位符 3"/>
          <p:cNvSpPr>
            <a:spLocks noGrp="1"/>
          </p:cNvSpPr>
          <p:nvPr>
            <p:ph type="ftr" sz="quarter" idx="2"/>
          </p:nvPr>
        </p:nvSpPr>
        <p:spPr>
          <a:xfrm>
            <a:off x="0" y="9431338"/>
            <a:ext cx="2940050" cy="4968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3338" y="9431338"/>
            <a:ext cx="2940050" cy="496887"/>
          </a:xfrm>
          <a:prstGeom prst="rect">
            <a:avLst/>
          </a:prstGeom>
        </p:spPr>
        <p:txBody>
          <a:bodyPr vert="horz" lIns="91440" tIns="45720" rIns="91440" bIns="45720" rtlCol="0" anchor="b"/>
          <a:lstStyle>
            <a:lvl1pPr algn="r">
              <a:defRPr sz="1200"/>
            </a:lvl1pPr>
          </a:lstStyle>
          <a:p>
            <a:fld id="{B2D0473E-4A21-4F86-B128-6A55613EDED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0156" cy="4964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43249" y="0"/>
            <a:ext cx="2940156" cy="496491"/>
          </a:xfrm>
          <a:prstGeom prst="rect">
            <a:avLst/>
          </a:prstGeom>
        </p:spPr>
        <p:txBody>
          <a:bodyPr vert="horz" lIns="91440" tIns="45720" rIns="91440" bIns="45720" rtlCol="0"/>
          <a:lstStyle>
            <a:lvl1pPr algn="r">
              <a:defRPr sz="1200"/>
            </a:lvl1pPr>
          </a:lstStyle>
          <a:p>
            <a:fld id="{CDE9A4DC-D0A0-49DA-8092-0675172A661D}" type="datetimeFigureOut">
              <a:rPr lang="zh-CN" altLang="en-US" smtClean="0"/>
              <a:pPr/>
              <a:t>2017/5/10</a:t>
            </a:fld>
            <a:endParaRPr lang="zh-CN" altLang="en-US"/>
          </a:p>
        </p:txBody>
      </p:sp>
      <p:sp>
        <p:nvSpPr>
          <p:cNvPr id="4" name="幻灯片图像占位符 3"/>
          <p:cNvSpPr>
            <a:spLocks noGrp="1" noRot="1" noChangeAspect="1"/>
          </p:cNvSpPr>
          <p:nvPr>
            <p:ph type="sldImg" idx="2"/>
          </p:nvPr>
        </p:nvSpPr>
        <p:spPr>
          <a:xfrm>
            <a:off x="909638" y="744538"/>
            <a:ext cx="4965700" cy="37242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8498" y="4716661"/>
            <a:ext cx="5427980" cy="446841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431599"/>
            <a:ext cx="2940156" cy="496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43249" y="9431599"/>
            <a:ext cx="2940156" cy="496491"/>
          </a:xfrm>
          <a:prstGeom prst="rect">
            <a:avLst/>
          </a:prstGeom>
        </p:spPr>
        <p:txBody>
          <a:bodyPr vert="horz" lIns="91440" tIns="45720" rIns="91440" bIns="45720" rtlCol="0" anchor="b"/>
          <a:lstStyle>
            <a:lvl1pPr algn="r">
              <a:defRPr sz="1200"/>
            </a:lvl1pPr>
          </a:lstStyle>
          <a:p>
            <a:fld id="{F8D162B3-0FFC-4E9B-A98B-B72C637DF47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dirty="0" smtClean="0">
                <a:solidFill>
                  <a:srgbClr val="FF0000"/>
                </a:solidFill>
              </a:rPr>
              <a:t>可以参考</a:t>
            </a:r>
            <a:r>
              <a:rPr lang="en-US" altLang="zh-CN" b="1" dirty="0" smtClean="0">
                <a:solidFill>
                  <a:srgbClr val="FF0000"/>
                </a:solidFill>
              </a:rPr>
              <a:t>Argumentation Kathleen Chapter 20 Refutation</a:t>
            </a:r>
            <a:r>
              <a:rPr lang="zh-CN" altLang="en-US" b="1" dirty="0" smtClean="0">
                <a:solidFill>
                  <a:srgbClr val="FF0000"/>
                </a:solidFill>
              </a:rPr>
              <a:t>讨论得很详尽 电子版 在蓝色移动硬盘里</a:t>
            </a:r>
          </a:p>
          <a:p>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http://hardik.practutor.com/index.php/psychological-impact-grades-student/</a:t>
            </a:r>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23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http://more.headroyce.org/research/writing/argumentation/concessions.html</a:t>
            </a:r>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27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514350" indent="-514350"/>
            <a:r>
              <a:rPr lang="en-US" altLang="zh-CN" dirty="0" smtClean="0"/>
              <a:t>http://study.com/academy/lesson/parts-of-an-argument-claims-counterclaims-reasons-and-evidence.html  Think of both hard evidence and soft evidence</a:t>
            </a:r>
          </a:p>
          <a:p>
            <a:pPr marL="514350" indent="-514350">
              <a:buAutoNum type="arabicPeriod"/>
            </a:pPr>
            <a:r>
              <a:rPr lang="en-US" altLang="zh-CN" dirty="0" smtClean="0"/>
              <a:t>Hard evidence: It cannot be connected to Internet.</a:t>
            </a:r>
          </a:p>
          <a:p>
            <a:pPr marL="514350" indent="-514350">
              <a:buAutoNum type="arabicPeriod"/>
            </a:pPr>
            <a:r>
              <a:rPr lang="en-US" altLang="zh-CN" dirty="0" smtClean="0"/>
              <a:t>Soft evidence: A student so hard working, busily preparing for </a:t>
            </a:r>
            <a:r>
              <a:rPr lang="en-US" altLang="zh-CN" dirty="0" err="1" smtClean="0"/>
              <a:t>Gaokao</a:t>
            </a:r>
            <a:r>
              <a:rPr lang="en-US" altLang="zh-CN" dirty="0" smtClean="0"/>
              <a:t> should use a phone whose Internet connection is reliable so that he can finish homework within deadline….</a:t>
            </a:r>
          </a:p>
          <a:p>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30</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b="1" dirty="0" smtClean="0"/>
              <a:t>P337</a:t>
            </a:r>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35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北大 </a:t>
            </a:r>
            <a:r>
              <a:rPr lang="en-US" altLang="zh-CN" dirty="0" smtClean="0"/>
              <a:t>p336</a:t>
            </a:r>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37</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From Real essay Older edition P301 / Only</a:t>
            </a:r>
            <a:r>
              <a:rPr lang="en-US" altLang="zh-CN" baseline="0" dirty="0" smtClean="0"/>
              <a:t> child </a:t>
            </a:r>
            <a:r>
              <a:rPr lang="zh-CN" altLang="en-US" baseline="0" dirty="0" smtClean="0"/>
              <a:t>选自</a:t>
            </a:r>
            <a:r>
              <a:rPr lang="en-US" altLang="zh-CN" baseline="0" dirty="0" smtClean="0"/>
              <a:t>2015</a:t>
            </a:r>
            <a:r>
              <a:rPr lang="zh-CN" altLang="en-US" baseline="0" dirty="0" smtClean="0"/>
              <a:t>年练习</a:t>
            </a:r>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41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Writing Academic</a:t>
            </a:r>
            <a:r>
              <a:rPr lang="en-US" altLang="zh-CN" baseline="0" dirty="0" smtClean="0"/>
              <a:t> E</a:t>
            </a:r>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10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Academic   </a:t>
            </a:r>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11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网上</a:t>
            </a:r>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12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Real Essay Older edition</a:t>
            </a:r>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14</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16</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17</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http://standardizedtests.procon.org/</a:t>
            </a:r>
            <a:endParaRPr lang="zh-CN" altLang="en-US" dirty="0"/>
          </a:p>
        </p:txBody>
      </p:sp>
      <p:sp>
        <p:nvSpPr>
          <p:cNvPr id="4" name="灯片编号占位符 3"/>
          <p:cNvSpPr>
            <a:spLocks noGrp="1"/>
          </p:cNvSpPr>
          <p:nvPr>
            <p:ph type="sldNum" sz="quarter" idx="10"/>
          </p:nvPr>
        </p:nvSpPr>
        <p:spPr/>
        <p:txBody>
          <a:bodyPr/>
          <a:lstStyle/>
          <a:p>
            <a:fld id="{F8D162B3-0FFC-4E9B-A98B-B72C637DF47C}" type="slidenum">
              <a:rPr lang="zh-CN" altLang="en-US" smtClean="0"/>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a:xfrm>
            <a:off x="6400800" y="6355080"/>
            <a:ext cx="2286000" cy="365760"/>
          </a:xfrm>
        </p:spPr>
        <p:txBody>
          <a:bodyPr/>
          <a:lstStyle>
            <a:lvl1pPr>
              <a:defRPr sz="1400"/>
            </a:lvl1pPr>
          </a:lstStyle>
          <a:p>
            <a:fld id="{96AEA524-3D76-46B7-A6AC-7AB974B4220B}" type="datetimeFigureOut">
              <a:rPr lang="zh-CN" altLang="en-US" smtClean="0"/>
              <a:pPr/>
              <a:t>2017/5/10</a:t>
            </a:fld>
            <a:endParaRPr lang="zh-CN" altLang="en-US"/>
          </a:p>
        </p:txBody>
      </p:sp>
      <p:sp>
        <p:nvSpPr>
          <p:cNvPr id="17" name="页脚占位符 16"/>
          <p:cNvSpPr>
            <a:spLocks noGrp="1"/>
          </p:cNvSpPr>
          <p:nvPr>
            <p:ph type="ftr" sz="quarter" idx="11"/>
          </p:nvPr>
        </p:nvSpPr>
        <p:spPr>
          <a:xfrm>
            <a:off x="2898648" y="6355080"/>
            <a:ext cx="3474720" cy="365760"/>
          </a:xfrm>
        </p:spPr>
        <p:txBody>
          <a:bodyPr/>
          <a:lstStyle/>
          <a:p>
            <a:endParaRPr lang="zh-CN" altLang="en-US"/>
          </a:p>
        </p:txBody>
      </p:sp>
      <p:sp>
        <p:nvSpPr>
          <p:cNvPr id="29" name="灯片编号占位符 28"/>
          <p:cNvSpPr>
            <a:spLocks noGrp="1"/>
          </p:cNvSpPr>
          <p:nvPr>
            <p:ph type="sldNum" sz="quarter" idx="12"/>
          </p:nvPr>
        </p:nvSpPr>
        <p:spPr>
          <a:xfrm>
            <a:off x="1216152" y="6355080"/>
            <a:ext cx="1219200" cy="365760"/>
          </a:xfrm>
        </p:spPr>
        <p:txBody>
          <a:bodyPr/>
          <a:lstStyle/>
          <a:p>
            <a:fld id="{364AAD0B-786D-4C1E-863E-C1B706157941}" type="slidenum">
              <a:rPr lang="zh-CN" altLang="en-US" smtClean="0"/>
              <a:pPr/>
              <a:t>‹#›</a:t>
            </a:fld>
            <a:endParaRPr lang="zh-CN" altLang="en-US"/>
          </a:p>
        </p:txBody>
      </p:sp>
      <p:sp>
        <p:nvSpPr>
          <p:cNvPr id="21" name="矩形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矩形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矩形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矩形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96AEA524-3D76-46B7-A6AC-7AB974B4220B}" type="datetimeFigureOut">
              <a:rPr lang="zh-CN" altLang="en-US" smtClean="0"/>
              <a:pPr/>
              <a:t>2017/5/10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4AAD0B-786D-4C1E-863E-C1B706157941}"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96AEA524-3D76-46B7-A6AC-7AB974B4220B}" type="datetimeFigureOut">
              <a:rPr lang="zh-CN" altLang="en-US" smtClean="0"/>
              <a:pPr/>
              <a:t>2017/5/10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4AAD0B-786D-4C1E-863E-C1B706157941}" type="slidenum">
              <a:rPr lang="zh-CN" altLang="en-US" smtClean="0"/>
              <a:pPr/>
              <a:t>‹#›</a:t>
            </a:fld>
            <a:endParaRPr lang="zh-CN" altLang="en-US"/>
          </a:p>
        </p:txBody>
      </p:sp>
      <p:sp>
        <p:nvSpPr>
          <p:cNvPr id="7" name="直接连接符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等腰三角形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直接连接符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96AEA524-3D76-46B7-A6AC-7AB974B4220B}" type="datetimeFigureOut">
              <a:rPr lang="zh-CN" altLang="en-US" smtClean="0"/>
              <a:pPr/>
              <a:t>2017/5/10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4AAD0B-786D-4C1E-863E-C1B706157941}" type="slidenum">
              <a:rPr lang="zh-CN" altLang="en-US" smtClean="0"/>
              <a:pPr/>
              <a:t>‹#›</a:t>
            </a:fld>
            <a:endParaRPr lang="zh-CN" altLang="en-US"/>
          </a:p>
        </p:txBody>
      </p:sp>
      <p:sp>
        <p:nvSpPr>
          <p:cNvPr id="8" name="内容占位符 7"/>
          <p:cNvSpPr>
            <a:spLocks noGrp="1"/>
          </p:cNvSpPr>
          <p:nvPr>
            <p:ph sz="quarter" idx="1"/>
          </p:nvPr>
        </p:nvSpPr>
        <p:spPr>
          <a:xfrm>
            <a:off x="457200" y="1219200"/>
            <a:ext cx="8229600" cy="493776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a:xfrm>
            <a:off x="6400800" y="6355080"/>
            <a:ext cx="2286000" cy="365760"/>
          </a:xfrm>
        </p:spPr>
        <p:txBody>
          <a:bodyPr/>
          <a:lstStyle/>
          <a:p>
            <a:fld id="{96AEA524-3D76-46B7-A6AC-7AB974B4220B}" type="datetimeFigureOut">
              <a:rPr lang="zh-CN" altLang="en-US" smtClean="0"/>
              <a:pPr/>
              <a:t>2017/5/10</a:t>
            </a:fld>
            <a:endParaRPr lang="zh-CN" altLang="en-US"/>
          </a:p>
        </p:txBody>
      </p:sp>
      <p:sp>
        <p:nvSpPr>
          <p:cNvPr id="5" name="页脚占位符 4"/>
          <p:cNvSpPr>
            <a:spLocks noGrp="1"/>
          </p:cNvSpPr>
          <p:nvPr>
            <p:ph type="ftr" sz="quarter" idx="11"/>
          </p:nvPr>
        </p:nvSpPr>
        <p:spPr>
          <a:xfrm>
            <a:off x="2898648" y="6355080"/>
            <a:ext cx="3474720" cy="365760"/>
          </a:xfrm>
        </p:spPr>
        <p:txBody>
          <a:bodyPr/>
          <a:lstStyle/>
          <a:p>
            <a:endParaRPr lang="zh-CN" altLang="en-US"/>
          </a:p>
        </p:txBody>
      </p:sp>
      <p:sp>
        <p:nvSpPr>
          <p:cNvPr id="6" name="灯片编号占位符 5"/>
          <p:cNvSpPr>
            <a:spLocks noGrp="1"/>
          </p:cNvSpPr>
          <p:nvPr>
            <p:ph type="sldNum" sz="quarter" idx="12"/>
          </p:nvPr>
        </p:nvSpPr>
        <p:spPr>
          <a:xfrm>
            <a:off x="1069848" y="6355080"/>
            <a:ext cx="1520952" cy="365760"/>
          </a:xfrm>
        </p:spPr>
        <p:txBody>
          <a:bodyPr/>
          <a:lstStyle/>
          <a:p>
            <a:fld id="{364AAD0B-786D-4C1E-863E-C1B706157941}" type="slidenum">
              <a:rPr lang="zh-CN" altLang="en-US" smtClean="0"/>
              <a:pPr/>
              <a:t>‹#›</a:t>
            </a:fld>
            <a:endParaRPr lang="zh-CN" altLang="en-US"/>
          </a:p>
        </p:txBody>
      </p:sp>
      <p:sp>
        <p:nvSpPr>
          <p:cNvPr id="7" name="矩形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96AEA524-3D76-46B7-A6AC-7AB974B4220B}" type="datetimeFigureOut">
              <a:rPr lang="zh-CN" altLang="en-US" smtClean="0"/>
              <a:pPr/>
              <a:t>2017/5/10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4AAD0B-786D-4C1E-863E-C1B706157941}" type="slidenum">
              <a:rPr lang="zh-CN" altLang="en-US" smtClean="0"/>
              <a:pPr/>
              <a:t>‹#›</a:t>
            </a:fld>
            <a:endParaRPr lang="zh-CN" altLang="en-US"/>
          </a:p>
        </p:txBody>
      </p:sp>
      <p:sp>
        <p:nvSpPr>
          <p:cNvPr id="9" name="内容占位符 8"/>
          <p:cNvSpPr>
            <a:spLocks noGrp="1"/>
          </p:cNvSpPr>
          <p:nvPr>
            <p:ph sz="quarter" idx="1"/>
          </p:nvPr>
        </p:nvSpPr>
        <p:spPr>
          <a:xfrm>
            <a:off x="457200" y="1219200"/>
            <a:ext cx="4041648" cy="493776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632198" y="1216152"/>
            <a:ext cx="4041648" cy="493776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96AEA524-3D76-46B7-A6AC-7AB974B4220B}" type="datetimeFigureOut">
              <a:rPr lang="zh-CN" altLang="en-US" smtClean="0"/>
              <a:pPr/>
              <a:t>2017/5/10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4AAD0B-786D-4C1E-863E-C1B706157941}" type="slidenum">
              <a:rPr lang="zh-CN" altLang="en-US" smtClean="0"/>
              <a:pPr/>
              <a:t>‹#›</a:t>
            </a:fld>
            <a:endParaRPr lang="zh-CN" altLang="en-US"/>
          </a:p>
        </p:txBody>
      </p:sp>
      <p:sp>
        <p:nvSpPr>
          <p:cNvPr id="11" name="内容占位符 10"/>
          <p:cNvSpPr>
            <a:spLocks noGrp="1"/>
          </p:cNvSpPr>
          <p:nvPr>
            <p:ph sz="quarter" idx="2"/>
          </p:nvPr>
        </p:nvSpPr>
        <p:spPr>
          <a:xfrm>
            <a:off x="457200" y="2133600"/>
            <a:ext cx="4038600" cy="40386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648200" y="2133600"/>
            <a:ext cx="4038600" cy="40386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96AEA524-3D76-46B7-A6AC-7AB974B4220B}" type="datetimeFigureOut">
              <a:rPr lang="zh-CN" altLang="en-US" smtClean="0"/>
              <a:pPr/>
              <a:t>2017/5/10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4AAD0B-786D-4C1E-863E-C1B706157941}" type="slidenum">
              <a:rPr lang="zh-CN" altLang="en-US" smtClean="0"/>
              <a:pPr/>
              <a:t>‹#›</a:t>
            </a:fld>
            <a:endParaRPr lang="zh-CN" altLang="en-US"/>
          </a:p>
        </p:txBody>
      </p:sp>
      <p:sp>
        <p:nvSpPr>
          <p:cNvPr id="6" name="等腰三角形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AEA524-3D76-46B7-A6AC-7AB974B4220B}" type="datetimeFigureOut">
              <a:rPr lang="zh-CN" altLang="en-US" smtClean="0"/>
              <a:pPr/>
              <a:t>2017/5/10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4AAD0B-786D-4C1E-863E-C1B706157941}" type="slidenum">
              <a:rPr lang="zh-CN" altLang="en-US" smtClean="0"/>
              <a:pPr/>
              <a:t>‹#›</a:t>
            </a:fld>
            <a:endParaRPr lang="zh-CN" altLang="en-US"/>
          </a:p>
        </p:txBody>
      </p:sp>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等腰三角形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96AEA524-3D76-46B7-A6AC-7AB974B4220B}" type="datetimeFigureOut">
              <a:rPr lang="zh-CN" altLang="en-US" smtClean="0"/>
              <a:pPr/>
              <a:t>2017/5/10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4AAD0B-786D-4C1E-863E-C1B706157941}" type="slidenum">
              <a:rPr lang="zh-CN" altLang="en-US" smtClean="0"/>
              <a:pPr/>
              <a:t>‹#›</a:t>
            </a:fld>
            <a:endParaRPr lang="zh-CN" altLang="en-US"/>
          </a:p>
        </p:txBody>
      </p:sp>
      <p:sp>
        <p:nvSpPr>
          <p:cNvPr id="8"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直接连接符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等腰三角形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内容占位符 11"/>
          <p:cNvSpPr>
            <a:spLocks noGrp="1"/>
          </p:cNvSpPr>
          <p:nvPr>
            <p:ph sz="quarter" idx="1"/>
          </p:nvPr>
        </p:nvSpPr>
        <p:spPr>
          <a:xfrm>
            <a:off x="304800" y="304800"/>
            <a:ext cx="5715000" cy="5715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96AEA524-3D76-46B7-A6AC-7AB974B4220B}" type="datetimeFigureOut">
              <a:rPr lang="zh-CN" altLang="en-US" smtClean="0"/>
              <a:pPr/>
              <a:t>2017/5/10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4AAD0B-786D-4C1E-863E-C1B706157941}" type="slidenum">
              <a:rPr lang="zh-CN" altLang="en-US" smtClean="0"/>
              <a:pPr/>
              <a:t>‹#›</a:t>
            </a:fld>
            <a:endParaRPr lang="zh-CN" altLang="en-US"/>
          </a:p>
        </p:txBody>
      </p:sp>
      <p:sp>
        <p:nvSpPr>
          <p:cNvPr id="8"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等腰三角形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标题占位符 21"/>
          <p:cNvSpPr>
            <a:spLocks noGrp="1"/>
          </p:cNvSpPr>
          <p:nvPr>
            <p:ph type="title"/>
          </p:nvPr>
        </p:nvSpPr>
        <p:spPr>
          <a:xfrm>
            <a:off x="457200" y="152400"/>
            <a:ext cx="8229600" cy="990600"/>
          </a:xfrm>
          <a:prstGeom prst="rect">
            <a:avLst/>
          </a:prstGeom>
        </p:spPr>
        <p:txBody>
          <a:bodyPr vert="horz"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96AEA524-3D76-46B7-A6AC-7AB974B4220B}" type="datetimeFigureOut">
              <a:rPr lang="zh-CN" altLang="en-US" smtClean="0"/>
              <a:pPr/>
              <a:t>2017/5/10</a:t>
            </a:fld>
            <a:endParaRPr lang="zh-CN" altLang="en-US"/>
          </a:p>
        </p:txBody>
      </p:sp>
      <p:sp>
        <p:nvSpPr>
          <p:cNvPr id="3" name="页脚占位符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364AAD0B-786D-4C1E-863E-C1B706157941}" type="slidenum">
              <a:rPr lang="zh-CN" altLang="en-US" smtClean="0"/>
              <a:pPr/>
              <a:t>‹#›</a:t>
            </a:fld>
            <a:endParaRPr lang="zh-CN" altLang="en-US"/>
          </a:p>
        </p:txBody>
      </p:sp>
      <p:sp>
        <p:nvSpPr>
          <p:cNvPr id="28" name="直接连接符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直接连接符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等腰三角形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l"/>
            <a:r>
              <a:rPr lang="en-US" altLang="zh-CN" b="1" dirty="0" smtClean="0"/>
              <a:t>Writing </a:t>
            </a:r>
            <a:r>
              <a:rPr lang="en-US" altLang="zh-CN" b="1" dirty="0" smtClean="0">
                <a:solidFill>
                  <a:srgbClr val="FF0000"/>
                </a:solidFill>
              </a:rPr>
              <a:t>Wk 11</a:t>
            </a:r>
            <a:endParaRPr lang="zh-CN" altLang="en-US" b="1" dirty="0">
              <a:solidFill>
                <a:srgbClr val="FF0000"/>
              </a:solidFill>
            </a:endParaRPr>
          </a:p>
        </p:txBody>
      </p:sp>
      <p:sp>
        <p:nvSpPr>
          <p:cNvPr id="3" name="副标题 2"/>
          <p:cNvSpPr>
            <a:spLocks noGrp="1"/>
          </p:cNvSpPr>
          <p:nvPr>
            <p:ph type="subTitle" idx="1"/>
          </p:nvPr>
        </p:nvSpPr>
        <p:spPr>
          <a:xfrm>
            <a:off x="1219200" y="5124450"/>
            <a:ext cx="6858000" cy="1447822"/>
          </a:xfrm>
        </p:spPr>
        <p:txBody>
          <a:bodyPr>
            <a:normAutofit/>
          </a:bodyPr>
          <a:lstStyle/>
          <a:p>
            <a:pPr algn="l">
              <a:buFont typeface="Arial" pitchFamily="34" charset="0"/>
              <a:buChar char="•"/>
            </a:pPr>
            <a:r>
              <a:rPr lang="en-US" altLang="zh-CN" b="1" dirty="0" smtClean="0">
                <a:solidFill>
                  <a:srgbClr val="0000FF"/>
                </a:solidFill>
              </a:rPr>
              <a:t> Critique of definition essay writing </a:t>
            </a:r>
          </a:p>
          <a:p>
            <a:pPr algn="l">
              <a:buFont typeface="Arial" pitchFamily="34" charset="0"/>
              <a:buChar char="•"/>
            </a:pPr>
            <a:r>
              <a:rPr lang="en-US" altLang="zh-CN" b="1" dirty="0" smtClean="0">
                <a:solidFill>
                  <a:srgbClr val="0000FF"/>
                </a:solidFill>
              </a:rPr>
              <a:t> Sentence types and writing style </a:t>
            </a:r>
          </a:p>
          <a:p>
            <a:pPr algn="l">
              <a:buFont typeface="Arial" pitchFamily="34" charset="0"/>
              <a:buChar char="•"/>
            </a:pPr>
            <a:r>
              <a:rPr lang="en-US" altLang="zh-CN" b="1" dirty="0" smtClean="0">
                <a:solidFill>
                  <a:srgbClr val="0000FF"/>
                </a:solidFill>
              </a:rPr>
              <a:t> Argumentation </a:t>
            </a:r>
            <a:endParaRPr lang="zh-CN" altLang="en-US" b="1" dirty="0">
              <a:solidFill>
                <a:srgbClr val="0000FF"/>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An argumentative essay /argumentation</a:t>
            </a:r>
            <a:endParaRPr lang="zh-CN" altLang="en-US" b="1" dirty="0"/>
          </a:p>
        </p:txBody>
      </p:sp>
      <p:sp>
        <p:nvSpPr>
          <p:cNvPr id="3" name="内容占位符 2"/>
          <p:cNvSpPr>
            <a:spLocks noGrp="1"/>
          </p:cNvSpPr>
          <p:nvPr>
            <p:ph sz="quarter" idx="1"/>
          </p:nvPr>
        </p:nvSpPr>
        <p:spPr/>
        <p:txBody>
          <a:bodyPr>
            <a:normAutofit/>
          </a:bodyPr>
          <a:lstStyle/>
          <a:p>
            <a:r>
              <a:rPr lang="en-US" altLang="zh-CN" dirty="0" smtClean="0"/>
              <a:t>It is an essay in which you agree or disagree with an issue using reasons to support your opinion. Your goal is to convince your reader that you opinion is right.</a:t>
            </a:r>
          </a:p>
          <a:p>
            <a:r>
              <a:rPr lang="en-US" altLang="zh-CN" dirty="0" smtClean="0"/>
              <a:t>In a general writing test such as TOEFL, you might encounter argumentative essay questions like:</a:t>
            </a:r>
          </a:p>
          <a:p>
            <a:pPr lvl="1"/>
            <a:r>
              <a:rPr lang="en-US" dirty="0" smtClean="0"/>
              <a:t>Do you agree or disagree with the following statement? </a:t>
            </a:r>
            <a:r>
              <a:rPr lang="en-US" b="1" dirty="0" smtClean="0"/>
              <a:t>Only </a:t>
            </a:r>
            <a:r>
              <a:rPr lang="en-US" dirty="0" smtClean="0"/>
              <a:t>people who earn a lot of money are successful. Use specific reasons and examples to support your answer.</a:t>
            </a:r>
            <a:r>
              <a:rPr lang="en-US" altLang="zh-CN" dirty="0" smtClean="0">
                <a:solidFill>
                  <a:schemeClr val="tx1"/>
                </a:solidFill>
              </a:rPr>
              <a:t> </a:t>
            </a:r>
            <a:endParaRPr lang="en-US" altLang="zh-CN" dirty="0" smtClean="0">
              <a:solidFill>
                <a:schemeClr val="tx1"/>
              </a:solidFill>
            </a:endParaRPr>
          </a:p>
          <a:p>
            <a:pPr lvl="1">
              <a:buNone/>
            </a:pPr>
            <a:r>
              <a:rPr lang="en-US" altLang="zh-CN" dirty="0" smtClean="0">
                <a:solidFill>
                  <a:schemeClr val="tx1"/>
                </a:solidFill>
              </a:rPr>
              <a:t>In answering such essay questions, you need to demonstrate your position and discuss why other positions are wrong.</a:t>
            </a:r>
            <a:endParaRPr lang="en-US" altLang="zh-CN" dirty="0" smtClean="0">
              <a:solidFill>
                <a:srgbClr val="0000FF"/>
              </a:solidFill>
            </a:endParaRPr>
          </a:p>
        </p:txBody>
      </p:sp>
      <p:sp>
        <p:nvSpPr>
          <p:cNvPr id="4" name="矩形 3"/>
          <p:cNvSpPr/>
          <p:nvPr/>
        </p:nvSpPr>
        <p:spPr>
          <a:xfrm>
            <a:off x="1357290" y="4214818"/>
            <a:ext cx="5929354" cy="2062103"/>
          </a:xfrm>
          <a:prstGeom prst="rect">
            <a:avLst/>
          </a:prstGeom>
          <a:solidFill>
            <a:schemeClr val="accent2">
              <a:lumMod val="75000"/>
            </a:schemeClr>
          </a:solidFill>
        </p:spPr>
        <p:txBody>
          <a:bodyPr wrap="square">
            <a:spAutoFit/>
          </a:bodyPr>
          <a:lstStyle/>
          <a:p>
            <a:r>
              <a:rPr lang="en-US" altLang="zh-CN" sz="3200" b="1" dirty="0" smtClean="0"/>
              <a:t>How is this essay structure different from the essay structures we have so far discussed?</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How Unique?</a:t>
            </a:r>
            <a:endParaRPr lang="zh-CN" altLang="en-US" b="1" dirty="0"/>
          </a:p>
        </p:txBody>
      </p:sp>
      <p:sp>
        <p:nvSpPr>
          <p:cNvPr id="3" name="内容占位符 2"/>
          <p:cNvSpPr>
            <a:spLocks noGrp="1"/>
          </p:cNvSpPr>
          <p:nvPr>
            <p:ph sz="quarter" idx="1"/>
          </p:nvPr>
        </p:nvSpPr>
        <p:spPr/>
        <p:txBody>
          <a:bodyPr>
            <a:normAutofit lnSpcReduction="10000"/>
          </a:bodyPr>
          <a:lstStyle/>
          <a:p>
            <a:r>
              <a:rPr lang="en-US" altLang="zh-CN" dirty="0" smtClean="0"/>
              <a:t>What is unique about an argumentative essay is that you do not just give reasons to support your point of view. You must also discuss the other side's reasons and then </a:t>
            </a:r>
            <a:r>
              <a:rPr lang="en-US" altLang="zh-CN" b="1" dirty="0" smtClean="0">
                <a:solidFill>
                  <a:srgbClr val="FF0000"/>
                </a:solidFill>
              </a:rPr>
              <a:t>rebut</a:t>
            </a:r>
            <a:r>
              <a:rPr lang="en-US" altLang="zh-CN" dirty="0" smtClean="0"/>
              <a:t> them. </a:t>
            </a:r>
            <a:r>
              <a:rPr lang="en-US" altLang="zh-CN" i="1" dirty="0" smtClean="0"/>
              <a:t>(Rebut =  point out problems with the other side's reasons to prove that they are not good reasons</a:t>
            </a:r>
            <a:r>
              <a:rPr lang="en-US" altLang="zh-CN" dirty="0" smtClean="0"/>
              <a:t>.) </a:t>
            </a:r>
          </a:p>
          <a:p>
            <a:r>
              <a:rPr lang="en-US" altLang="zh-CN" dirty="0" smtClean="0"/>
              <a:t>If you agree that only those who make a lot of money are successful, you also need to explain where your opponents are wrong (Rebuttal).</a:t>
            </a:r>
          </a:p>
          <a:p>
            <a:r>
              <a:rPr lang="en-US" altLang="zh-CN" dirty="0" smtClean="0"/>
              <a:t>We include our opponents’ views because we want readers to know that we have considered </a:t>
            </a:r>
            <a:r>
              <a:rPr lang="en-US" altLang="zh-CN" b="1" dirty="0" smtClean="0"/>
              <a:t>all sides of the issue</a:t>
            </a:r>
            <a:r>
              <a:rPr lang="en-US" altLang="zh-CN" dirty="0" smtClean="0"/>
              <a:t>, that we have critical thinking ability, so that readers are more likely to take our view seriously.</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More example essay topics in argumentation</a:t>
            </a:r>
            <a:endParaRPr lang="zh-CN" altLang="en-US" b="1" dirty="0"/>
          </a:p>
        </p:txBody>
      </p:sp>
      <p:sp>
        <p:nvSpPr>
          <p:cNvPr id="3" name="内容占位符 2"/>
          <p:cNvSpPr>
            <a:spLocks noGrp="1"/>
          </p:cNvSpPr>
          <p:nvPr>
            <p:ph sz="quarter" idx="1"/>
          </p:nvPr>
        </p:nvSpPr>
        <p:spPr/>
        <p:txBody>
          <a:bodyPr>
            <a:normAutofit fontScale="92500" lnSpcReduction="20000"/>
          </a:bodyPr>
          <a:lstStyle/>
          <a:p>
            <a:pPr>
              <a:buNone/>
            </a:pPr>
            <a:r>
              <a:rPr lang="en-US" b="1" dirty="0" smtClean="0"/>
              <a:t>Do these topics have anything in common?</a:t>
            </a:r>
          </a:p>
          <a:p>
            <a:r>
              <a:rPr lang="en-US" dirty="0" smtClean="0"/>
              <a:t>Should animals be used for research?</a:t>
            </a:r>
          </a:p>
          <a:p>
            <a:r>
              <a:rPr lang="en-US" dirty="0" smtClean="0"/>
              <a:t>Should companies market to children?</a:t>
            </a:r>
          </a:p>
          <a:p>
            <a:r>
              <a:rPr lang="en-US" altLang="zh-CN" dirty="0" smtClean="0"/>
              <a:t>Should primary school children be give pocket money?</a:t>
            </a:r>
          </a:p>
          <a:p>
            <a:r>
              <a:rPr lang="en-US" dirty="0" smtClean="0"/>
              <a:t>Should gay couples be able to marry?</a:t>
            </a:r>
          </a:p>
          <a:p>
            <a:r>
              <a:rPr lang="en-US" altLang="zh-CN" dirty="0" smtClean="0">
                <a:solidFill>
                  <a:srgbClr val="002060"/>
                </a:solidFill>
              </a:rPr>
              <a:t>Should boy students be separated from girl students in middle schools</a:t>
            </a:r>
            <a:r>
              <a:rPr lang="en-US" altLang="zh-CN" dirty="0" smtClean="0"/>
              <a:t>?</a:t>
            </a:r>
          </a:p>
          <a:p>
            <a:r>
              <a:rPr lang="en-US" dirty="0" smtClean="0"/>
              <a:t>Is competition good?</a:t>
            </a:r>
          </a:p>
          <a:p>
            <a:r>
              <a:rPr lang="en-US" dirty="0" smtClean="0"/>
              <a:t>Does nationwide testing really increase students’ knowledge? (cause)</a:t>
            </a:r>
          </a:p>
          <a:p>
            <a:r>
              <a:rPr lang="en-US" dirty="0" smtClean="0"/>
              <a:t>Cell phones have changed the way we relate to each other in positive ways. (value)</a:t>
            </a:r>
          </a:p>
          <a:p>
            <a:r>
              <a:rPr lang="en-US" dirty="0" smtClean="0"/>
              <a:t>What’s your opinion of traditional and simplified Chinese characters?</a:t>
            </a:r>
          </a:p>
          <a:p>
            <a:endParaRPr lang="en-US" dirty="0" smtClean="0"/>
          </a:p>
          <a:p>
            <a:endParaRPr lang="en-US" dirty="0" smtClean="0"/>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Elements </a:t>
            </a:r>
            <a:r>
              <a:rPr lang="en-US" altLang="zh-CN" dirty="0" smtClean="0"/>
              <a:t>in argumentative essays</a:t>
            </a:r>
            <a:endParaRPr lang="zh-CN" altLang="en-US" dirty="0"/>
          </a:p>
        </p:txBody>
      </p:sp>
      <p:sp>
        <p:nvSpPr>
          <p:cNvPr id="3" name="内容占位符 2"/>
          <p:cNvSpPr>
            <a:spLocks noGrp="1"/>
          </p:cNvSpPr>
          <p:nvPr>
            <p:ph sz="quarter" idx="1"/>
          </p:nvPr>
        </p:nvSpPr>
        <p:spPr/>
        <p:txBody>
          <a:bodyPr/>
          <a:lstStyle/>
          <a:p>
            <a:r>
              <a:rPr lang="en-US" altLang="zh-CN" dirty="0" smtClean="0"/>
              <a:t>They involve an </a:t>
            </a:r>
            <a:r>
              <a:rPr lang="en-US" altLang="zh-CN" dirty="0" smtClean="0">
                <a:solidFill>
                  <a:srgbClr val="FF0000"/>
                </a:solidFill>
              </a:rPr>
              <a:t>issue</a:t>
            </a:r>
            <a:r>
              <a:rPr lang="en-US" altLang="zh-CN" dirty="0" smtClean="0"/>
              <a:t> that you can either agree or disagree to.</a:t>
            </a:r>
          </a:p>
          <a:p>
            <a:r>
              <a:rPr lang="en-US" altLang="zh-CN" dirty="0" smtClean="0"/>
              <a:t>In handling the topics, you need to demonstrate your </a:t>
            </a:r>
            <a:r>
              <a:rPr lang="en-US" altLang="zh-CN" dirty="0" smtClean="0">
                <a:solidFill>
                  <a:srgbClr val="FF0000"/>
                </a:solidFill>
              </a:rPr>
              <a:t>position</a:t>
            </a:r>
            <a:r>
              <a:rPr lang="en-US" altLang="zh-CN" dirty="0" smtClean="0"/>
              <a:t> (</a:t>
            </a:r>
            <a:r>
              <a:rPr lang="en-US" altLang="zh-CN" dirty="0" smtClean="0">
                <a:solidFill>
                  <a:srgbClr val="FF0000"/>
                </a:solidFill>
              </a:rPr>
              <a:t>claim</a:t>
            </a:r>
            <a:r>
              <a:rPr lang="en-US" altLang="zh-CN" dirty="0" smtClean="0"/>
              <a:t>) on the issue.</a:t>
            </a:r>
          </a:p>
          <a:p>
            <a:r>
              <a:rPr lang="en-US" altLang="zh-CN" dirty="0" smtClean="0"/>
              <a:t>Then, in explaining you claim, you need to provide </a:t>
            </a:r>
            <a:r>
              <a:rPr lang="en-US" altLang="zh-CN" dirty="0" smtClean="0">
                <a:solidFill>
                  <a:srgbClr val="FF0000"/>
                </a:solidFill>
              </a:rPr>
              <a:t>reasons</a:t>
            </a:r>
            <a:r>
              <a:rPr lang="en-US" altLang="zh-CN" dirty="0" smtClean="0"/>
              <a:t>, and </a:t>
            </a:r>
            <a:r>
              <a:rPr lang="en-US" altLang="zh-CN" dirty="0" smtClean="0">
                <a:solidFill>
                  <a:srgbClr val="FF0000"/>
                </a:solidFill>
              </a:rPr>
              <a:t>evidence</a:t>
            </a:r>
            <a:r>
              <a:rPr lang="en-US" altLang="zh-CN" dirty="0" smtClean="0"/>
              <a:t>.</a:t>
            </a:r>
          </a:p>
          <a:p>
            <a:r>
              <a:rPr lang="en-US" altLang="zh-CN" dirty="0" smtClean="0"/>
              <a:t>You also need to acknowledge the </a:t>
            </a:r>
            <a:r>
              <a:rPr lang="en-US" altLang="zh-CN" dirty="0" smtClean="0">
                <a:solidFill>
                  <a:srgbClr val="FF0000"/>
                </a:solidFill>
              </a:rPr>
              <a:t>opposing view /  opposing argument / counterclaim</a:t>
            </a:r>
            <a:r>
              <a:rPr lang="en-US" altLang="zh-CN" dirty="0" smtClean="0"/>
              <a:t>.</a:t>
            </a:r>
          </a:p>
          <a:p>
            <a:r>
              <a:rPr lang="en-US" altLang="zh-CN" dirty="0" smtClean="0"/>
              <a:t>When your explain why the counterclaim is wrong, you are giving a </a:t>
            </a:r>
            <a:r>
              <a:rPr lang="en-US" altLang="zh-CN" dirty="0" smtClean="0">
                <a:solidFill>
                  <a:srgbClr val="FF0000"/>
                </a:solidFill>
              </a:rPr>
              <a:t>rebuttal</a:t>
            </a:r>
            <a:r>
              <a:rPr lang="en-US" altLang="zh-CN" dirty="0" smtClean="0"/>
              <a:t>.</a:t>
            </a:r>
          </a:p>
          <a:p>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Examples of issue, claim, reason and evidence</a:t>
            </a:r>
            <a:endParaRPr lang="zh-CN" altLang="en-US" b="1" dirty="0"/>
          </a:p>
        </p:txBody>
      </p:sp>
      <p:sp>
        <p:nvSpPr>
          <p:cNvPr id="3" name="内容占位符 2"/>
          <p:cNvSpPr>
            <a:spLocks noGrp="1"/>
          </p:cNvSpPr>
          <p:nvPr>
            <p:ph sz="quarter" idx="1"/>
          </p:nvPr>
        </p:nvSpPr>
        <p:spPr/>
        <p:txBody>
          <a:bodyPr>
            <a:normAutofit lnSpcReduction="10000"/>
          </a:bodyPr>
          <a:lstStyle/>
          <a:p>
            <a:pPr>
              <a:buNone/>
            </a:pPr>
            <a:r>
              <a:rPr lang="en-US" altLang="zh-CN" sz="2800" b="1" dirty="0" smtClean="0"/>
              <a:t>Issue: </a:t>
            </a:r>
            <a:r>
              <a:rPr lang="en-US" altLang="zh-CN" sz="2800" dirty="0" smtClean="0"/>
              <a:t>College education, worthwhile or not?</a:t>
            </a:r>
          </a:p>
          <a:p>
            <a:pPr>
              <a:buNone/>
            </a:pPr>
            <a:r>
              <a:rPr lang="en-US" altLang="zh-CN" sz="2800" b="1" dirty="0" smtClean="0"/>
              <a:t>Claim/position</a:t>
            </a:r>
            <a:r>
              <a:rPr lang="en-US" altLang="zh-CN" b="1" dirty="0" smtClean="0"/>
              <a:t>:</a:t>
            </a:r>
            <a:r>
              <a:rPr lang="en-US" altLang="zh-CN" dirty="0" smtClean="0"/>
              <a:t> It pays to stay in college.</a:t>
            </a:r>
          </a:p>
          <a:p>
            <a:pPr>
              <a:buNone/>
            </a:pPr>
            <a:r>
              <a:rPr lang="en-US" altLang="zh-CN" b="1" dirty="0" smtClean="0"/>
              <a:t>Reason 1</a:t>
            </a:r>
            <a:r>
              <a:rPr lang="en-US" altLang="zh-CN" dirty="0" smtClean="0"/>
              <a:t>: College graduates earn </a:t>
            </a:r>
            <a:r>
              <a:rPr lang="en-US" altLang="zh-CN" b="1" dirty="0" smtClean="0"/>
              <a:t>more</a:t>
            </a:r>
            <a:r>
              <a:rPr lang="en-US" altLang="zh-CN" dirty="0" smtClean="0"/>
              <a:t> than high school graduates.</a:t>
            </a:r>
          </a:p>
          <a:p>
            <a:pPr>
              <a:buNone/>
            </a:pPr>
            <a:r>
              <a:rPr lang="en-US" altLang="zh-CN" b="1" dirty="0" smtClean="0"/>
              <a:t>Evidence/Fact</a:t>
            </a:r>
            <a:r>
              <a:rPr lang="en-US" altLang="zh-CN" dirty="0" smtClean="0">
                <a:solidFill>
                  <a:schemeClr val="accent1"/>
                </a:solidFill>
              </a:rPr>
              <a:t>:  </a:t>
            </a:r>
            <a:r>
              <a:rPr lang="en-US" altLang="zh-CN" dirty="0" smtClean="0">
                <a:solidFill>
                  <a:srgbClr val="002060"/>
                </a:solidFill>
              </a:rPr>
              <a:t>College graduates earn 68 percent more than high school graduates and 320 percent more than high school dropouts.</a:t>
            </a:r>
          </a:p>
          <a:p>
            <a:pPr>
              <a:buNone/>
            </a:pPr>
            <a:r>
              <a:rPr lang="en-US" altLang="zh-CN" sz="2400" b="1" dirty="0" smtClean="0"/>
              <a:t>Reason 2</a:t>
            </a:r>
            <a:r>
              <a:rPr lang="en-US" altLang="zh-CN" sz="2400" dirty="0" smtClean="0"/>
              <a:t>:  College helps </a:t>
            </a:r>
            <a:r>
              <a:rPr lang="en-US" altLang="zh-CN" sz="2400" b="1" dirty="0" smtClean="0"/>
              <a:t>sharpen</a:t>
            </a:r>
            <a:r>
              <a:rPr lang="en-US" altLang="zh-CN" sz="2400" dirty="0" smtClean="0"/>
              <a:t> your communication competence.</a:t>
            </a:r>
          </a:p>
          <a:p>
            <a:pPr>
              <a:buNone/>
            </a:pPr>
            <a:r>
              <a:rPr lang="en-US" altLang="zh-CN" sz="2400" b="1" dirty="0" smtClean="0"/>
              <a:t>Evidence/ Fact:  </a:t>
            </a:r>
            <a:r>
              <a:rPr lang="en-US" altLang="zh-CN" sz="2400" dirty="0" smtClean="0">
                <a:solidFill>
                  <a:srgbClr val="002060"/>
                </a:solidFill>
              </a:rPr>
              <a:t>You have to deal with all relationships: classmates, roommates, teachers from all over the country and world and club members.</a:t>
            </a:r>
            <a:endParaRPr lang="zh-CN" altLang="en-US" sz="2400" dirty="0" smtClean="0">
              <a:solidFill>
                <a:srgbClr val="002060"/>
              </a:solidFill>
            </a:endParaRPr>
          </a:p>
          <a:p>
            <a:pPr>
              <a:buNone/>
            </a:pP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Examples of opposing view/ counterargument (and evidence), rebuttal</a:t>
            </a:r>
            <a:endParaRPr lang="zh-CN" altLang="en-US" b="1" dirty="0"/>
          </a:p>
        </p:txBody>
      </p:sp>
      <p:sp>
        <p:nvSpPr>
          <p:cNvPr id="3" name="内容占位符 2"/>
          <p:cNvSpPr>
            <a:spLocks noGrp="1"/>
          </p:cNvSpPr>
          <p:nvPr>
            <p:ph sz="quarter" idx="1"/>
          </p:nvPr>
        </p:nvSpPr>
        <p:spPr/>
        <p:txBody>
          <a:bodyPr>
            <a:normAutofit fontScale="92500"/>
          </a:bodyPr>
          <a:lstStyle/>
          <a:p>
            <a:r>
              <a:rPr lang="en-US" altLang="zh-CN" b="1" dirty="0" smtClean="0"/>
              <a:t>Opposing view</a:t>
            </a:r>
            <a:r>
              <a:rPr lang="en-US" altLang="zh-CN" dirty="0" smtClean="0"/>
              <a:t>:  Staying in college is a waste of time.</a:t>
            </a:r>
          </a:p>
          <a:p>
            <a:r>
              <a:rPr lang="en-US" altLang="zh-CN" b="1" dirty="0" smtClean="0"/>
              <a:t>Reason 1</a:t>
            </a:r>
            <a:r>
              <a:rPr lang="en-US" altLang="zh-CN" dirty="0" smtClean="0"/>
              <a:t>: Many college courses are irrelevant to education.</a:t>
            </a:r>
          </a:p>
          <a:p>
            <a:r>
              <a:rPr lang="en-US" altLang="zh-CN" b="1" dirty="0" smtClean="0"/>
              <a:t>Reason 2</a:t>
            </a:r>
            <a:r>
              <a:rPr lang="en-US" altLang="zh-CN" dirty="0" smtClean="0"/>
              <a:t>: Many college dropouts have become millionaires. </a:t>
            </a:r>
          </a:p>
          <a:p>
            <a:r>
              <a:rPr lang="en-US" altLang="zh-CN" b="1" dirty="0" smtClean="0"/>
              <a:t>Rebuttal to reason 1: (By addressing problems in “reason 1”)</a:t>
            </a:r>
          </a:p>
          <a:p>
            <a:r>
              <a:rPr lang="en-US" altLang="zh-CN" dirty="0" smtClean="0"/>
              <a:t>It’s </a:t>
            </a:r>
            <a:r>
              <a:rPr lang="en-US" altLang="zh-CN" dirty="0" smtClean="0">
                <a:solidFill>
                  <a:srgbClr val="FF0000"/>
                </a:solidFill>
              </a:rPr>
              <a:t>undeniable</a:t>
            </a:r>
            <a:r>
              <a:rPr lang="en-US" altLang="zh-CN" dirty="0" smtClean="0"/>
              <a:t> that some course design needs improvement (</a:t>
            </a:r>
            <a:r>
              <a:rPr lang="en-US" altLang="zh-CN" dirty="0" smtClean="0">
                <a:solidFill>
                  <a:srgbClr val="FF0000"/>
                </a:solidFill>
              </a:rPr>
              <a:t>concession</a:t>
            </a:r>
            <a:r>
              <a:rPr lang="en-US" altLang="zh-CN" dirty="0" smtClean="0"/>
              <a:t>), but most of college courses aim at helping students to become better,  more civilized human beings</a:t>
            </a:r>
            <a:r>
              <a:rPr lang="en-US" altLang="zh-CN" b="1" dirty="0" smtClean="0"/>
              <a:t>.</a:t>
            </a:r>
            <a:r>
              <a:rPr lang="en-US" altLang="zh-CN" dirty="0" smtClean="0"/>
              <a:t> Furthermore many students regard education as a means to making money, this is confusing education with training.</a:t>
            </a:r>
          </a:p>
          <a:p>
            <a:pPr>
              <a:buNone/>
            </a:pPr>
            <a:r>
              <a:rPr lang="en-US" altLang="zh-CN" dirty="0" smtClean="0">
                <a:solidFill>
                  <a:srgbClr val="0000FF"/>
                </a:solidFill>
              </a:rPr>
              <a:t>Note</a:t>
            </a:r>
            <a:r>
              <a:rPr lang="en-US" altLang="zh-CN" dirty="0" smtClean="0"/>
              <a:t>: Concession here means to admit that the other side has a valid point.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Rebuttal to reason 2</a:t>
            </a:r>
            <a:endParaRPr lang="zh-CN" altLang="en-US" b="1" dirty="0"/>
          </a:p>
        </p:txBody>
      </p:sp>
      <p:sp>
        <p:nvSpPr>
          <p:cNvPr id="3" name="内容占位符 2"/>
          <p:cNvSpPr>
            <a:spLocks noGrp="1"/>
          </p:cNvSpPr>
          <p:nvPr>
            <p:ph sz="quarter" idx="1"/>
          </p:nvPr>
        </p:nvSpPr>
        <p:spPr/>
        <p:txBody>
          <a:bodyPr/>
          <a:lstStyle/>
          <a:p>
            <a:r>
              <a:rPr lang="en-US" altLang="zh-CN" b="1" dirty="0" smtClean="0"/>
              <a:t>Reason 2</a:t>
            </a:r>
            <a:r>
              <a:rPr lang="en-US" altLang="zh-CN" dirty="0" smtClean="0"/>
              <a:t>: Many college dropouts have become millionaires. </a:t>
            </a:r>
          </a:p>
          <a:p>
            <a:r>
              <a:rPr lang="en-US" altLang="zh-CN" b="1" dirty="0" smtClean="0"/>
              <a:t>Rebuttal:</a:t>
            </a:r>
            <a:r>
              <a:rPr lang="en-US" altLang="zh-CN" dirty="0" smtClean="0"/>
              <a:t> </a:t>
            </a:r>
            <a:r>
              <a:rPr lang="en-US" altLang="zh-CN" dirty="0" smtClean="0">
                <a:solidFill>
                  <a:srgbClr val="FF0000"/>
                </a:solidFill>
              </a:rPr>
              <a:t>Admittedly</a:t>
            </a:r>
            <a:r>
              <a:rPr lang="en-US" altLang="zh-CN" dirty="0" smtClean="0"/>
              <a:t> Bill Gates has been “</a:t>
            </a:r>
            <a:r>
              <a:rPr lang="en-US" dirty="0" smtClean="0"/>
              <a:t>Harvard's most successful dropout”, but he once said, "I'm a bad influence”, “I think the value of getting a great education is easy to underestimate. The most interesting jobs require a college education. ” Indeed, Gates has always been a big proponent of expanding one's horizons through reading. In fact, he reads more than 50 books a year.  Furthermore, college is not there to teach students how to make money.</a:t>
            </a:r>
            <a:endParaRPr lang="en-US" altLang="zh-CN" dirty="0" smtClean="0"/>
          </a:p>
          <a:p>
            <a:endParaRPr lang="zh-CN" altLang="en-US" dirty="0"/>
          </a:p>
        </p:txBody>
      </p:sp>
      <p:sp>
        <p:nvSpPr>
          <p:cNvPr id="4" name="左大括号 3"/>
          <p:cNvSpPr/>
          <p:nvPr/>
        </p:nvSpPr>
        <p:spPr>
          <a:xfrm>
            <a:off x="357158" y="1428736"/>
            <a:ext cx="285752" cy="4071966"/>
          </a:xfrm>
          <a:prstGeom prst="lef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rot="16200000">
            <a:off x="-949170" y="3219469"/>
            <a:ext cx="2267672" cy="369332"/>
          </a:xfrm>
          <a:prstGeom prst="rect">
            <a:avLst/>
          </a:prstGeom>
        </p:spPr>
        <p:txBody>
          <a:bodyPr wrap="none">
            <a:spAutoFit/>
          </a:bodyPr>
          <a:lstStyle/>
          <a:p>
            <a:r>
              <a:rPr lang="en-US" altLang="zh-CN" b="1" dirty="0" smtClean="0"/>
              <a:t>Rebuttal paragraph</a:t>
            </a:r>
            <a:endParaRPr lang="zh-CN" altLang="en-US"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en-US" altLang="zh-CN" b="1" dirty="0" smtClean="0"/>
              <a:t>Summary </a:t>
            </a:r>
            <a:r>
              <a:rPr lang="en-US" altLang="zh-CN" dirty="0" smtClean="0"/>
              <a:t/>
            </a:r>
            <a:br>
              <a:rPr lang="en-US" altLang="zh-CN" dirty="0" smtClean="0"/>
            </a:br>
            <a:r>
              <a:rPr lang="en-US" altLang="zh-CN" b="1" dirty="0" smtClean="0"/>
              <a:t>of elements in an argumentative essay</a:t>
            </a:r>
            <a:endParaRPr lang="zh-CN" altLang="en-US" b="1" dirty="0"/>
          </a:p>
        </p:txBody>
      </p:sp>
      <p:sp>
        <p:nvSpPr>
          <p:cNvPr id="5" name="文本占位符 4"/>
          <p:cNvSpPr>
            <a:spLocks noGrp="1"/>
          </p:cNvSpPr>
          <p:nvPr>
            <p:ph type="body" idx="1"/>
          </p:nvPr>
        </p:nvSpPr>
        <p:spPr>
          <a:xfrm>
            <a:off x="457200" y="1571611"/>
            <a:ext cx="4040188" cy="400063"/>
          </a:xfrm>
        </p:spPr>
        <p:txBody>
          <a:bodyPr/>
          <a:lstStyle/>
          <a:p>
            <a:r>
              <a:rPr lang="en-US" altLang="zh-CN" dirty="0" smtClean="0">
                <a:solidFill>
                  <a:schemeClr val="tx1"/>
                </a:solidFill>
              </a:rPr>
              <a:t>You side</a:t>
            </a:r>
            <a:endParaRPr lang="zh-CN" altLang="en-US" dirty="0">
              <a:solidFill>
                <a:schemeClr val="tx1"/>
              </a:solidFill>
            </a:endParaRPr>
          </a:p>
        </p:txBody>
      </p:sp>
      <p:sp>
        <p:nvSpPr>
          <p:cNvPr id="7" name="文本占位符 6"/>
          <p:cNvSpPr>
            <a:spLocks noGrp="1"/>
          </p:cNvSpPr>
          <p:nvPr>
            <p:ph type="body" sz="half" idx="3"/>
          </p:nvPr>
        </p:nvSpPr>
        <p:spPr>
          <a:xfrm>
            <a:off x="4648200" y="1643050"/>
            <a:ext cx="4041775" cy="338150"/>
          </a:xfrm>
        </p:spPr>
        <p:txBody>
          <a:bodyPr>
            <a:noAutofit/>
          </a:bodyPr>
          <a:lstStyle/>
          <a:p>
            <a:r>
              <a:rPr lang="en-US" altLang="zh-CN" dirty="0" smtClean="0">
                <a:solidFill>
                  <a:schemeClr val="tx1"/>
                </a:solidFill>
              </a:rPr>
              <a:t>Opponent’s side</a:t>
            </a:r>
            <a:endParaRPr lang="zh-CN" altLang="en-US" dirty="0">
              <a:solidFill>
                <a:schemeClr val="tx1"/>
              </a:solidFill>
            </a:endParaRPr>
          </a:p>
        </p:txBody>
      </p:sp>
      <p:sp>
        <p:nvSpPr>
          <p:cNvPr id="6" name="内容占位符 5"/>
          <p:cNvSpPr>
            <a:spLocks noGrp="1"/>
          </p:cNvSpPr>
          <p:nvPr>
            <p:ph sz="quarter" idx="2"/>
          </p:nvPr>
        </p:nvSpPr>
        <p:spPr/>
        <p:txBody>
          <a:bodyPr/>
          <a:lstStyle/>
          <a:p>
            <a:r>
              <a:rPr lang="en-US" altLang="zh-CN" b="1" dirty="0" smtClean="0">
                <a:solidFill>
                  <a:srgbClr val="FF0000"/>
                </a:solidFill>
              </a:rPr>
              <a:t>Claim</a:t>
            </a:r>
            <a:r>
              <a:rPr lang="en-US" altLang="zh-CN" dirty="0" smtClean="0">
                <a:solidFill>
                  <a:srgbClr val="FF0000"/>
                </a:solidFill>
              </a:rPr>
              <a:t>:</a:t>
            </a:r>
            <a:r>
              <a:rPr lang="en-US" altLang="zh-CN" dirty="0" smtClean="0"/>
              <a:t> Yes, worthwhile.</a:t>
            </a:r>
          </a:p>
          <a:p>
            <a:r>
              <a:rPr lang="en-US" altLang="zh-CN" b="1" dirty="0" smtClean="0">
                <a:solidFill>
                  <a:srgbClr val="FF0000"/>
                </a:solidFill>
              </a:rPr>
              <a:t>Argument</a:t>
            </a:r>
            <a:r>
              <a:rPr lang="en-US" altLang="zh-CN" b="1" dirty="0" smtClean="0"/>
              <a:t>/reason</a:t>
            </a:r>
            <a:r>
              <a:rPr lang="en-US" altLang="zh-CN" dirty="0" smtClean="0"/>
              <a:t> 1: Earn more.</a:t>
            </a:r>
          </a:p>
          <a:p>
            <a:r>
              <a:rPr lang="en-US" altLang="zh-CN" b="1" dirty="0" smtClean="0"/>
              <a:t>Argument/reason </a:t>
            </a:r>
            <a:r>
              <a:rPr lang="en-US" altLang="zh-CN" dirty="0" smtClean="0"/>
              <a:t>2: Sharpening communication skills.</a:t>
            </a:r>
            <a:endParaRPr lang="zh-CN" altLang="en-US" dirty="0"/>
          </a:p>
        </p:txBody>
      </p:sp>
      <p:sp>
        <p:nvSpPr>
          <p:cNvPr id="8" name="内容占位符 7"/>
          <p:cNvSpPr>
            <a:spLocks noGrp="1"/>
          </p:cNvSpPr>
          <p:nvPr>
            <p:ph sz="quarter" idx="4"/>
          </p:nvPr>
        </p:nvSpPr>
        <p:spPr/>
        <p:txBody>
          <a:bodyPr/>
          <a:lstStyle/>
          <a:p>
            <a:r>
              <a:rPr lang="en-US" altLang="zh-CN" b="1" dirty="0" smtClean="0">
                <a:solidFill>
                  <a:srgbClr val="FF0000"/>
                </a:solidFill>
              </a:rPr>
              <a:t>Opposing </a:t>
            </a:r>
            <a:r>
              <a:rPr lang="en-US" altLang="zh-CN" b="1" dirty="0" smtClean="0">
                <a:solidFill>
                  <a:srgbClr val="FF0000"/>
                </a:solidFill>
              </a:rPr>
              <a:t>view/counterargument</a:t>
            </a:r>
            <a:r>
              <a:rPr lang="en-US" altLang="zh-CN" dirty="0" smtClean="0">
                <a:solidFill>
                  <a:srgbClr val="FF0000"/>
                </a:solidFill>
              </a:rPr>
              <a:t>: </a:t>
            </a:r>
            <a:r>
              <a:rPr lang="en-US" altLang="zh-CN" dirty="0" smtClean="0"/>
              <a:t>Not worthwhile</a:t>
            </a:r>
          </a:p>
          <a:p>
            <a:r>
              <a:rPr lang="en-US" altLang="zh-CN" b="1" dirty="0" smtClean="0"/>
              <a:t>Argument </a:t>
            </a:r>
            <a:r>
              <a:rPr lang="en-US" altLang="zh-CN" dirty="0" smtClean="0"/>
              <a:t>1: Courses are irrelevant.</a:t>
            </a:r>
          </a:p>
          <a:p>
            <a:r>
              <a:rPr lang="en-US" altLang="zh-CN" b="1" dirty="0" smtClean="0"/>
              <a:t>A</a:t>
            </a:r>
            <a:r>
              <a:rPr lang="en-US" altLang="zh-CN" b="1" dirty="0" smtClean="0"/>
              <a:t>rgument </a:t>
            </a:r>
            <a:r>
              <a:rPr lang="en-US" altLang="zh-CN" dirty="0" smtClean="0"/>
              <a:t>2: Successful college dropouts.</a:t>
            </a:r>
            <a:endParaRPr lang="zh-CN" altLang="en-US" dirty="0"/>
          </a:p>
        </p:txBody>
      </p:sp>
      <p:sp>
        <p:nvSpPr>
          <p:cNvPr id="9" name="矩形 8"/>
          <p:cNvSpPr/>
          <p:nvPr/>
        </p:nvSpPr>
        <p:spPr>
          <a:xfrm>
            <a:off x="1928794" y="1142984"/>
            <a:ext cx="4757328" cy="400110"/>
          </a:xfrm>
          <a:prstGeom prst="rect">
            <a:avLst/>
          </a:prstGeom>
        </p:spPr>
        <p:txBody>
          <a:bodyPr wrap="none">
            <a:spAutoFit/>
          </a:bodyPr>
          <a:lstStyle/>
          <a:p>
            <a:r>
              <a:rPr lang="en-US" altLang="zh-CN" sz="2000" b="1" dirty="0" smtClean="0">
                <a:solidFill>
                  <a:srgbClr val="FF0000"/>
                </a:solidFill>
              </a:rPr>
              <a:t>Issue</a:t>
            </a:r>
            <a:r>
              <a:rPr lang="en-US" altLang="zh-CN" sz="2000" b="1" dirty="0" smtClean="0">
                <a:solidFill>
                  <a:srgbClr val="C00000"/>
                </a:solidFill>
              </a:rPr>
              <a:t>:</a:t>
            </a:r>
            <a:r>
              <a:rPr lang="en-US" altLang="zh-CN" sz="2000" b="1" dirty="0" smtClean="0"/>
              <a:t> Is college education worthwhile?</a:t>
            </a:r>
            <a:endParaRPr lang="zh-CN" altLang="en-US" sz="2000" b="1" dirty="0"/>
          </a:p>
        </p:txBody>
      </p:sp>
      <p:sp>
        <p:nvSpPr>
          <p:cNvPr id="10" name="矩形 9"/>
          <p:cNvSpPr/>
          <p:nvPr/>
        </p:nvSpPr>
        <p:spPr>
          <a:xfrm>
            <a:off x="1428728" y="4214818"/>
            <a:ext cx="6286544" cy="2308324"/>
          </a:xfrm>
          <a:prstGeom prst="rect">
            <a:avLst/>
          </a:prstGeom>
          <a:solidFill>
            <a:schemeClr val="bg2">
              <a:lumMod val="90000"/>
            </a:schemeClr>
          </a:solidFill>
        </p:spPr>
        <p:txBody>
          <a:bodyPr wrap="square">
            <a:spAutoFit/>
          </a:bodyPr>
          <a:lstStyle/>
          <a:p>
            <a:r>
              <a:rPr lang="en-US" altLang="zh-CN" sz="2400" b="1" dirty="0" smtClean="0">
                <a:solidFill>
                  <a:srgbClr val="FF0000"/>
                </a:solidFill>
              </a:rPr>
              <a:t>Rebuttal:</a:t>
            </a:r>
          </a:p>
          <a:p>
            <a:pPr>
              <a:buNone/>
            </a:pPr>
            <a:r>
              <a:rPr lang="en-US" altLang="zh-CN" sz="2400" b="1" dirty="0" smtClean="0"/>
              <a:t>To </a:t>
            </a:r>
            <a:r>
              <a:rPr lang="en-US" altLang="zh-CN" sz="2400" b="1" dirty="0" smtClean="0"/>
              <a:t>argument </a:t>
            </a:r>
            <a:r>
              <a:rPr lang="en-US" altLang="zh-CN" sz="2400" b="1" dirty="0" smtClean="0"/>
              <a:t>1: </a:t>
            </a:r>
            <a:r>
              <a:rPr lang="en-US" altLang="zh-CN" sz="2400" b="1" dirty="0" smtClean="0">
                <a:solidFill>
                  <a:srgbClr val="FF0000"/>
                </a:solidFill>
              </a:rPr>
              <a:t>Concession</a:t>
            </a:r>
            <a:r>
              <a:rPr lang="en-US" altLang="zh-CN" sz="2400" b="1" dirty="0" smtClean="0"/>
              <a:t> + Most courses are meaningful.</a:t>
            </a:r>
          </a:p>
          <a:p>
            <a:pPr>
              <a:buNone/>
            </a:pPr>
            <a:r>
              <a:rPr lang="en-US" altLang="zh-CN" sz="2400" b="1" dirty="0" smtClean="0"/>
              <a:t>To </a:t>
            </a:r>
            <a:r>
              <a:rPr lang="en-US" altLang="zh-CN" sz="2400" b="1" dirty="0" smtClean="0"/>
              <a:t>argument </a:t>
            </a:r>
            <a:r>
              <a:rPr lang="en-US" altLang="zh-CN" sz="2400" b="1" dirty="0" smtClean="0"/>
              <a:t>2: Concession + college dropouts have to stay curious and read book throughout their lives.</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Exercise on </a:t>
            </a:r>
            <a:r>
              <a:rPr lang="en-US" altLang="zh-CN" b="1" dirty="0" smtClean="0"/>
              <a:t>handling “opposing </a:t>
            </a:r>
            <a:r>
              <a:rPr lang="en-US" altLang="zh-CN" b="1" dirty="0" smtClean="0"/>
              <a:t>views”</a:t>
            </a:r>
            <a:endParaRPr lang="zh-CN" altLang="en-US" b="1" dirty="0"/>
          </a:p>
        </p:txBody>
      </p:sp>
      <p:sp>
        <p:nvSpPr>
          <p:cNvPr id="3" name="内容占位符 2"/>
          <p:cNvSpPr>
            <a:spLocks noGrp="1"/>
          </p:cNvSpPr>
          <p:nvPr>
            <p:ph sz="quarter" idx="1"/>
          </p:nvPr>
        </p:nvSpPr>
        <p:spPr/>
        <p:txBody>
          <a:bodyPr/>
          <a:lstStyle/>
          <a:p>
            <a:r>
              <a:rPr lang="en-US" altLang="zh-CN" dirty="0" smtClean="0"/>
              <a:t>Think of an issue</a:t>
            </a:r>
          </a:p>
          <a:p>
            <a:r>
              <a:rPr lang="en-US" altLang="zh-CN" dirty="0" smtClean="0"/>
              <a:t>Decide your claim over the issue and arguments to support your claim.</a:t>
            </a:r>
          </a:p>
          <a:p>
            <a:r>
              <a:rPr lang="en-US" altLang="zh-CN" dirty="0" smtClean="0"/>
              <a:t>Determine whether your arguments are strong enough.</a:t>
            </a:r>
          </a:p>
          <a:p>
            <a:r>
              <a:rPr lang="en-US" altLang="zh-CN" b="1" dirty="0" smtClean="0"/>
              <a:t>Look for </a:t>
            </a:r>
            <a:r>
              <a:rPr lang="en-US" altLang="zh-CN" dirty="0" smtClean="0"/>
              <a:t>opposing </a:t>
            </a:r>
            <a:r>
              <a:rPr lang="en-US" altLang="zh-CN" dirty="0" smtClean="0"/>
              <a:t>views / </a:t>
            </a:r>
            <a:r>
              <a:rPr lang="en-US" altLang="zh-CN" dirty="0" smtClean="0"/>
              <a:t>counterarguments </a:t>
            </a:r>
            <a:endParaRPr lang="en-US" altLang="zh-CN" dirty="0" smtClean="0"/>
          </a:p>
          <a:p>
            <a:r>
              <a:rPr lang="en-US" altLang="zh-CN" dirty="0" smtClean="0"/>
              <a:t>Rebut them</a:t>
            </a:r>
          </a:p>
          <a:p>
            <a:pPr>
              <a:buNone/>
            </a:pPr>
            <a:endParaRPr lang="en-US" altLang="zh-CN" dirty="0" smtClean="0"/>
          </a:p>
          <a:p>
            <a:pPr>
              <a:buNone/>
            </a:pPr>
            <a:r>
              <a:rPr lang="en-US" altLang="zh-CN" dirty="0" smtClean="0"/>
              <a:t>How to “look for” opposing views?  </a:t>
            </a:r>
            <a:r>
              <a:rPr lang="en-US" altLang="zh-CN" b="1" dirty="0" smtClean="0">
                <a:solidFill>
                  <a:srgbClr val="0000FF"/>
                </a:solidFill>
                <a:sym typeface="Wingdings" pitchFamily="2" charset="2"/>
              </a:rPr>
              <a:t></a:t>
            </a:r>
            <a:endParaRPr lang="zh-CN" altLang="en-US" b="1" dirty="0">
              <a:solidFill>
                <a:srgbClr val="0000FF"/>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Pros &amp; cons and argumentation</a:t>
            </a:r>
            <a:endParaRPr lang="zh-CN" altLang="en-US" b="1" dirty="0"/>
          </a:p>
        </p:txBody>
      </p:sp>
      <p:sp>
        <p:nvSpPr>
          <p:cNvPr id="3" name="内容占位符 2"/>
          <p:cNvSpPr>
            <a:spLocks noGrp="1"/>
          </p:cNvSpPr>
          <p:nvPr>
            <p:ph sz="quarter" idx="1"/>
          </p:nvPr>
        </p:nvSpPr>
        <p:spPr/>
        <p:txBody>
          <a:bodyPr/>
          <a:lstStyle/>
          <a:p>
            <a:r>
              <a:rPr lang="en-US" altLang="zh-CN" dirty="0" smtClean="0"/>
              <a:t>Argumentation involves discussing your arguments (pros) and rebut opposing views (cons).</a:t>
            </a:r>
          </a:p>
          <a:p>
            <a:r>
              <a:rPr lang="en-US" altLang="zh-CN" dirty="0" smtClean="0"/>
              <a:t>The ability to examine </a:t>
            </a:r>
            <a:r>
              <a:rPr lang="en-US" dirty="0" smtClean="0"/>
              <a:t>issues </a:t>
            </a:r>
            <a:r>
              <a:rPr lang="en-US" dirty="0" smtClean="0"/>
              <a:t>from/ predict different perspectives is critical thinking and is essential in argumentation.</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The outline</a:t>
            </a:r>
            <a:endParaRPr lang="zh-CN" altLang="en-US" b="1" dirty="0"/>
          </a:p>
        </p:txBody>
      </p:sp>
      <p:sp>
        <p:nvSpPr>
          <p:cNvPr id="3" name="内容占位符 2"/>
          <p:cNvSpPr>
            <a:spLocks noGrp="1"/>
          </p:cNvSpPr>
          <p:nvPr>
            <p:ph sz="quarter" idx="1"/>
          </p:nvPr>
        </p:nvSpPr>
        <p:spPr>
          <a:xfrm>
            <a:off x="457200" y="1219200"/>
            <a:ext cx="8229600" cy="5353072"/>
          </a:xfrm>
        </p:spPr>
        <p:txBody>
          <a:bodyPr>
            <a:normAutofit fontScale="92500" lnSpcReduction="10000"/>
          </a:bodyPr>
          <a:lstStyle/>
          <a:p>
            <a:pPr marL="514350" indent="-514350">
              <a:buFont typeface="+mj-lt"/>
              <a:buAutoNum type="arabicPeriod"/>
            </a:pPr>
            <a:r>
              <a:rPr lang="en-US" altLang="zh-CN" dirty="0" smtClean="0"/>
              <a:t>Critique of the definition essay</a:t>
            </a:r>
          </a:p>
          <a:p>
            <a:pPr marL="514350" indent="-514350">
              <a:buFont typeface="+mj-lt"/>
              <a:buAutoNum type="arabicPeriod"/>
            </a:pPr>
            <a:r>
              <a:rPr lang="en-US" altLang="zh-CN" dirty="0" smtClean="0"/>
              <a:t>Sentence types and writing style</a:t>
            </a:r>
          </a:p>
          <a:p>
            <a:pPr marL="514350" indent="-514350">
              <a:buFont typeface="+mj-lt"/>
              <a:buAutoNum type="arabicPeriod"/>
            </a:pPr>
            <a:r>
              <a:rPr lang="en-US" altLang="zh-CN" dirty="0" smtClean="0"/>
              <a:t>How to write an argumentative essay</a:t>
            </a:r>
          </a:p>
          <a:p>
            <a:pPr marL="514350" indent="-514350">
              <a:buNone/>
            </a:pPr>
            <a:r>
              <a:rPr lang="en-US" altLang="zh-CN" dirty="0" smtClean="0"/>
              <a:t>       </a:t>
            </a:r>
            <a:r>
              <a:rPr lang="en-US" altLang="zh-CN" dirty="0" smtClean="0"/>
              <a:t>a.  What </a:t>
            </a:r>
            <a:r>
              <a:rPr lang="en-US" altLang="zh-CN" dirty="0" smtClean="0"/>
              <a:t>is an argumentative </a:t>
            </a:r>
            <a:r>
              <a:rPr lang="en-US" altLang="zh-CN" dirty="0" smtClean="0"/>
              <a:t>essay</a:t>
            </a:r>
          </a:p>
          <a:p>
            <a:pPr marL="514350" indent="-514350">
              <a:buNone/>
            </a:pPr>
            <a:r>
              <a:rPr lang="en-US" altLang="zh-CN" dirty="0" smtClean="0"/>
              <a:t> </a:t>
            </a:r>
            <a:r>
              <a:rPr lang="en-US" altLang="zh-CN" dirty="0" smtClean="0"/>
              <a:t>      b. </a:t>
            </a:r>
            <a:r>
              <a:rPr lang="en-US" altLang="zh-CN" dirty="0" smtClean="0"/>
              <a:t>How </a:t>
            </a:r>
            <a:r>
              <a:rPr lang="en-US" altLang="zh-CN" dirty="0" smtClean="0"/>
              <a:t>unique is it compared with other essay </a:t>
            </a:r>
            <a:r>
              <a:rPr lang="en-US" altLang="zh-CN" dirty="0" smtClean="0"/>
              <a:t>types</a:t>
            </a:r>
          </a:p>
          <a:p>
            <a:pPr marL="514350" indent="-514350">
              <a:buNone/>
            </a:pPr>
            <a:r>
              <a:rPr lang="en-US" altLang="zh-CN" dirty="0" smtClean="0"/>
              <a:t> </a:t>
            </a:r>
            <a:r>
              <a:rPr lang="en-US" altLang="zh-CN" dirty="0" smtClean="0"/>
              <a:t>      c. </a:t>
            </a:r>
            <a:r>
              <a:rPr lang="en-US" altLang="zh-CN" dirty="0" smtClean="0"/>
              <a:t>Elements </a:t>
            </a:r>
            <a:r>
              <a:rPr lang="en-US" altLang="zh-CN" dirty="0" smtClean="0"/>
              <a:t>in such an essay</a:t>
            </a:r>
          </a:p>
          <a:p>
            <a:pPr marL="1062990" lvl="2" indent="-514350">
              <a:buNone/>
            </a:pPr>
            <a:r>
              <a:rPr lang="en-US" altLang="zh-CN" dirty="0" smtClean="0"/>
              <a:t>      Counterarguments and rebuttal</a:t>
            </a:r>
          </a:p>
          <a:p>
            <a:pPr marL="1062990" lvl="2" indent="-514350">
              <a:buNone/>
            </a:pPr>
            <a:r>
              <a:rPr lang="en-US" altLang="zh-CN" dirty="0" smtClean="0"/>
              <a:t>      Examples of pros and </a:t>
            </a:r>
            <a:r>
              <a:rPr lang="en-US" altLang="zh-CN" dirty="0" smtClean="0"/>
              <a:t>cons</a:t>
            </a:r>
          </a:p>
          <a:p>
            <a:pPr marL="1062990" lvl="2" indent="-514350">
              <a:buNone/>
            </a:pPr>
            <a:r>
              <a:rPr lang="en-US" altLang="zh-CN" sz="2600" dirty="0" smtClean="0"/>
              <a:t>d.   </a:t>
            </a:r>
            <a:r>
              <a:rPr lang="en-US" altLang="zh-CN" sz="2600" dirty="0" smtClean="0"/>
              <a:t>Exercises </a:t>
            </a:r>
            <a:endParaRPr lang="en-US" altLang="zh-CN" sz="2600" dirty="0" smtClean="0"/>
          </a:p>
          <a:p>
            <a:pPr marL="1062990" lvl="2" indent="-514350">
              <a:buNone/>
            </a:pPr>
            <a:r>
              <a:rPr lang="en-US" altLang="zh-CN" dirty="0" smtClean="0"/>
              <a:t>      Opposing views</a:t>
            </a:r>
          </a:p>
          <a:p>
            <a:pPr marL="1062990" lvl="2" indent="-514350">
              <a:buNone/>
            </a:pPr>
            <a:r>
              <a:rPr lang="en-US" altLang="zh-CN" dirty="0" smtClean="0"/>
              <a:t>     </a:t>
            </a:r>
            <a:r>
              <a:rPr lang="en-US" altLang="zh-CN" dirty="0" smtClean="0"/>
              <a:t> </a:t>
            </a:r>
            <a:r>
              <a:rPr lang="en-US" altLang="zh-CN" dirty="0" smtClean="0"/>
              <a:t>Pros and </a:t>
            </a:r>
            <a:r>
              <a:rPr lang="en-US" altLang="zh-CN" dirty="0" smtClean="0"/>
              <a:t>cons</a:t>
            </a:r>
          </a:p>
          <a:p>
            <a:pPr marL="1062990" lvl="2" indent="-514350">
              <a:buNone/>
            </a:pPr>
            <a:r>
              <a:rPr lang="en-US" altLang="zh-CN" sz="2600" dirty="0" smtClean="0"/>
              <a:t>e. </a:t>
            </a:r>
            <a:r>
              <a:rPr lang="en-US" altLang="zh-CN" sz="2600" dirty="0" smtClean="0"/>
              <a:t>Organization </a:t>
            </a:r>
            <a:r>
              <a:rPr lang="en-US" altLang="zh-CN" sz="2600" dirty="0" smtClean="0"/>
              <a:t>of </a:t>
            </a:r>
            <a:r>
              <a:rPr lang="en-US" altLang="zh-CN" sz="2600" dirty="0" smtClean="0"/>
              <a:t>an argumentative </a:t>
            </a:r>
            <a:r>
              <a:rPr lang="en-US" altLang="zh-CN" sz="2600" dirty="0" smtClean="0"/>
              <a:t>essay</a:t>
            </a:r>
            <a:endParaRPr lang="en-US" altLang="zh-CN" sz="2600" dirty="0" smtClean="0"/>
          </a:p>
          <a:p>
            <a:pPr marL="1062990" lvl="2" indent="-514350">
              <a:buNone/>
            </a:pPr>
            <a:r>
              <a:rPr lang="en-US" altLang="zh-CN" sz="2600" dirty="0" smtClean="0"/>
              <a:t>f.  </a:t>
            </a:r>
            <a:r>
              <a:rPr lang="en-US" altLang="zh-CN" sz="2600" dirty="0" smtClean="0"/>
              <a:t>Structure </a:t>
            </a:r>
            <a:r>
              <a:rPr lang="en-US" altLang="zh-CN" sz="2600" dirty="0" smtClean="0"/>
              <a:t>of the rebuttal paragraph</a:t>
            </a:r>
            <a:r>
              <a:rPr lang="en-US" altLang="zh-CN" dirty="0" smtClean="0"/>
              <a:t/>
            </a:r>
            <a:br>
              <a:rPr lang="en-US" altLang="zh-CN" dirty="0" smtClean="0"/>
            </a:br>
            <a:r>
              <a:rPr lang="en-US" altLang="zh-CN" dirty="0" smtClean="0"/>
              <a:t> </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Examples of pros and cons</a:t>
            </a:r>
            <a:endParaRPr lang="zh-CN" altLang="en-US" b="1" dirty="0"/>
          </a:p>
        </p:txBody>
      </p:sp>
      <p:sp>
        <p:nvSpPr>
          <p:cNvPr id="3" name="内容占位符 2"/>
          <p:cNvSpPr>
            <a:spLocks noGrp="1"/>
          </p:cNvSpPr>
          <p:nvPr>
            <p:ph sz="quarter" idx="1"/>
          </p:nvPr>
        </p:nvSpPr>
        <p:spPr/>
        <p:txBody>
          <a:bodyPr>
            <a:normAutofit fontScale="92500" lnSpcReduction="10000"/>
          </a:bodyPr>
          <a:lstStyle/>
          <a:p>
            <a:r>
              <a:rPr lang="en-US" altLang="zh-CN" dirty="0" smtClean="0"/>
              <a:t>Issue: </a:t>
            </a:r>
            <a:r>
              <a:rPr lang="en-US" dirty="0" smtClean="0"/>
              <a:t>Is the Use of Standardized Tests Improving Education in China? </a:t>
            </a:r>
          </a:p>
          <a:p>
            <a:r>
              <a:rPr lang="en-US" altLang="zh-CN" dirty="0" smtClean="0"/>
              <a:t>Your claim: Yes.</a:t>
            </a:r>
          </a:p>
          <a:p>
            <a:r>
              <a:rPr lang="en-US" altLang="zh-CN" dirty="0" smtClean="0"/>
              <a:t>Your arguments: </a:t>
            </a:r>
          </a:p>
          <a:p>
            <a:pPr marL="514350" indent="-514350">
              <a:buAutoNum type="arabicPeriod"/>
            </a:pPr>
            <a:r>
              <a:rPr lang="en-US" dirty="0" smtClean="0"/>
              <a:t>China has a long tradition of standardized testing and leads the world in educational achievement.</a:t>
            </a:r>
          </a:p>
          <a:p>
            <a:pPr marL="514350" indent="-514350">
              <a:buAutoNum type="arabicPeriod"/>
            </a:pPr>
            <a:r>
              <a:rPr lang="en-US" dirty="0" smtClean="0"/>
              <a:t>Physicians, lawyers, real-estate brokers and pilots all take standardized tests to ensure they have the necessary knowledge for their professions…</a:t>
            </a:r>
          </a:p>
          <a:p>
            <a:pPr marL="514350" indent="-514350"/>
            <a:r>
              <a:rPr lang="en-US" altLang="zh-CN" dirty="0" smtClean="0"/>
              <a:t>Opposing views:  </a:t>
            </a:r>
          </a:p>
          <a:p>
            <a:pPr marL="514350" indent="-514350">
              <a:buAutoNum type="arabicPeriod"/>
            </a:pPr>
            <a:r>
              <a:rPr lang="en-US" dirty="0" smtClean="0"/>
              <a:t>"Teaching to the test" is replacing good teaching practices</a:t>
            </a:r>
          </a:p>
          <a:p>
            <a:pPr marL="514350" indent="-514350">
              <a:buAutoNum type="arabicPeriod"/>
            </a:pPr>
            <a:r>
              <a:rPr lang="en-US" dirty="0" smtClean="0"/>
              <a:t>Instruction time is being consumed by monotonous test preparation.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p:txBody>
          <a:bodyPr>
            <a:normAutofit fontScale="92500" lnSpcReduction="10000"/>
          </a:bodyPr>
          <a:lstStyle/>
          <a:p>
            <a:r>
              <a:rPr lang="en-US" altLang="zh-CN" dirty="0" smtClean="0"/>
              <a:t>Issue: Gay marriage</a:t>
            </a:r>
          </a:p>
          <a:p>
            <a:r>
              <a:rPr lang="en-US" altLang="zh-CN" dirty="0" smtClean="0"/>
              <a:t>Your claim:</a:t>
            </a:r>
          </a:p>
          <a:p>
            <a:r>
              <a:rPr lang="en-US" altLang="zh-CN" dirty="0" smtClean="0"/>
              <a:t> We should legalize same-sex marriage.</a:t>
            </a:r>
          </a:p>
          <a:p>
            <a:r>
              <a:rPr lang="en-US" dirty="0" smtClean="0"/>
              <a:t>Argument 1: </a:t>
            </a:r>
          </a:p>
          <a:p>
            <a:r>
              <a:rPr lang="en-US" dirty="0" smtClean="0"/>
              <a:t>We should not deny some people the option to marry is discriminatory and creates a second class of citizens.</a:t>
            </a:r>
          </a:p>
          <a:p>
            <a:r>
              <a:rPr lang="en-US" altLang="zh-CN" dirty="0" smtClean="0"/>
              <a:t>Argument 2: </a:t>
            </a:r>
          </a:p>
          <a:p>
            <a:r>
              <a:rPr lang="en-US" dirty="0" smtClean="0"/>
              <a:t>Marriage is an internationally recognized human right for all people. </a:t>
            </a:r>
          </a:p>
          <a:p>
            <a:r>
              <a:rPr lang="en-US" dirty="0" smtClean="0"/>
              <a:t>Opposing views:</a:t>
            </a:r>
          </a:p>
          <a:p>
            <a:pPr>
              <a:buNone/>
            </a:pPr>
            <a:r>
              <a:rPr lang="en-US" dirty="0" smtClean="0"/>
              <a:t>    1</a:t>
            </a:r>
            <a:r>
              <a:rPr lang="en-US" dirty="0" smtClean="0"/>
              <a:t>. Children need both a mother and a father</a:t>
            </a:r>
            <a:r>
              <a:rPr lang="en-US" dirty="0" smtClean="0"/>
              <a:t>. (Arguments)</a:t>
            </a:r>
            <a:endParaRPr lang="en-US" dirty="0" smtClean="0"/>
          </a:p>
          <a:p>
            <a:pPr>
              <a:buNone/>
            </a:pPr>
            <a:r>
              <a:rPr lang="en-US" dirty="0" smtClean="0"/>
              <a:t>    2</a:t>
            </a:r>
            <a:r>
              <a:rPr lang="en-US" dirty="0" smtClean="0"/>
              <a:t>. Homosexuality is immoral and unnatural</a:t>
            </a:r>
            <a:r>
              <a:rPr lang="en-US" dirty="0" smtClean="0"/>
              <a:t>. (Arguments)</a:t>
            </a:r>
            <a:endParaRPr lang="en-US" dirty="0" smtClean="0"/>
          </a:p>
          <a:p>
            <a:endParaRPr lang="zh-CN" altLang="en-US" dirty="0"/>
          </a:p>
        </p:txBody>
      </p:sp>
      <p:sp>
        <p:nvSpPr>
          <p:cNvPr id="4" name="标题 1"/>
          <p:cNvSpPr>
            <a:spLocks noGrp="1"/>
          </p:cNvSpPr>
          <p:nvPr>
            <p:ph type="title"/>
          </p:nvPr>
        </p:nvSpPr>
        <p:spPr/>
        <p:txBody>
          <a:bodyPr/>
          <a:lstStyle/>
          <a:p>
            <a:r>
              <a:rPr lang="en-US" altLang="zh-CN" b="1" dirty="0" smtClean="0"/>
              <a:t>Examples of pros and cons</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blinds(horizontal)">
                                      <p:cBhvr>
                                        <p:cTn id="2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Organization of argumentation </a:t>
            </a:r>
            <a:endParaRPr lang="zh-CN" altLang="en-US" b="1" dirty="0"/>
          </a:p>
        </p:txBody>
      </p:sp>
      <p:sp>
        <p:nvSpPr>
          <p:cNvPr id="4" name="文本占位符 3"/>
          <p:cNvSpPr>
            <a:spLocks noGrp="1"/>
          </p:cNvSpPr>
          <p:nvPr>
            <p:ph type="body" idx="1"/>
          </p:nvPr>
        </p:nvSpPr>
        <p:spPr>
          <a:xfrm>
            <a:off x="428596" y="1000108"/>
            <a:ext cx="4040188" cy="685800"/>
          </a:xfrm>
        </p:spPr>
        <p:txBody>
          <a:bodyPr/>
          <a:lstStyle/>
          <a:p>
            <a:r>
              <a:rPr lang="en-US" altLang="zh-CN" dirty="0" smtClean="0">
                <a:solidFill>
                  <a:schemeClr val="tx1"/>
                </a:solidFill>
              </a:rPr>
              <a:t>Block Pattern</a:t>
            </a:r>
            <a:endParaRPr lang="zh-CN" altLang="en-US" dirty="0">
              <a:solidFill>
                <a:schemeClr val="tx1"/>
              </a:solidFill>
            </a:endParaRPr>
          </a:p>
        </p:txBody>
      </p:sp>
      <p:sp>
        <p:nvSpPr>
          <p:cNvPr id="6" name="文本占位符 5"/>
          <p:cNvSpPr>
            <a:spLocks noGrp="1"/>
          </p:cNvSpPr>
          <p:nvPr>
            <p:ph type="body" sz="half" idx="3"/>
          </p:nvPr>
        </p:nvSpPr>
        <p:spPr>
          <a:xfrm>
            <a:off x="4714876" y="1000108"/>
            <a:ext cx="3975099" cy="571504"/>
          </a:xfrm>
        </p:spPr>
        <p:txBody>
          <a:bodyPr/>
          <a:lstStyle/>
          <a:p>
            <a:r>
              <a:rPr lang="en-US" altLang="zh-CN" dirty="0" smtClean="0">
                <a:solidFill>
                  <a:schemeClr val="tx1"/>
                </a:solidFill>
                <a:hlinkClick r:id="rId2" action="ppaction://hlinksldjump"/>
              </a:rPr>
              <a:t>Point-by-point Pattern</a:t>
            </a:r>
            <a:endParaRPr lang="zh-CN" altLang="en-US" dirty="0">
              <a:solidFill>
                <a:schemeClr val="tx1"/>
              </a:solidFill>
            </a:endParaRPr>
          </a:p>
        </p:txBody>
      </p:sp>
      <p:sp>
        <p:nvSpPr>
          <p:cNvPr id="5" name="内容占位符 4"/>
          <p:cNvSpPr>
            <a:spLocks noGrp="1"/>
          </p:cNvSpPr>
          <p:nvPr>
            <p:ph sz="quarter" idx="2"/>
          </p:nvPr>
        </p:nvSpPr>
        <p:spPr>
          <a:xfrm>
            <a:off x="457200" y="1643050"/>
            <a:ext cx="4038600" cy="4529150"/>
          </a:xfrm>
        </p:spPr>
        <p:txBody>
          <a:bodyPr>
            <a:normAutofit fontScale="77500" lnSpcReduction="20000"/>
          </a:bodyPr>
          <a:lstStyle/>
          <a:p>
            <a:pPr>
              <a:buNone/>
            </a:pPr>
            <a:r>
              <a:rPr lang="en-US" altLang="zh-CN" dirty="0" smtClean="0"/>
              <a:t>I. </a:t>
            </a:r>
            <a:r>
              <a:rPr lang="en-US" altLang="zh-CN" b="1" dirty="0" smtClean="0"/>
              <a:t>Introduction</a:t>
            </a:r>
          </a:p>
          <a:p>
            <a:pPr>
              <a:buNone/>
            </a:pPr>
            <a:r>
              <a:rPr lang="en-US" altLang="zh-CN" dirty="0" smtClean="0"/>
              <a:t>  Explanation of the issue</a:t>
            </a:r>
          </a:p>
          <a:p>
            <a:pPr>
              <a:buNone/>
            </a:pPr>
            <a:r>
              <a:rPr lang="en-US" altLang="zh-CN" dirty="0" smtClean="0"/>
              <a:t>  Thesis statement</a:t>
            </a:r>
          </a:p>
          <a:p>
            <a:pPr>
              <a:buNone/>
            </a:pPr>
            <a:r>
              <a:rPr lang="en-US" altLang="zh-CN" b="1" dirty="0" smtClean="0"/>
              <a:t>II. Body</a:t>
            </a:r>
          </a:p>
          <a:p>
            <a:pPr>
              <a:buNone/>
            </a:pPr>
            <a:r>
              <a:rPr lang="en-US" altLang="zh-CN" dirty="0" smtClean="0"/>
              <a:t>            </a:t>
            </a:r>
            <a:r>
              <a:rPr lang="en-US" altLang="zh-CN" b="1" dirty="0" smtClean="0"/>
              <a:t>Block 1</a:t>
            </a:r>
          </a:p>
          <a:p>
            <a:pPr>
              <a:buNone/>
            </a:pPr>
            <a:r>
              <a:rPr lang="en-US" altLang="zh-CN" dirty="0" smtClean="0"/>
              <a:t>A. Summary of other side's argument</a:t>
            </a:r>
            <a:r>
              <a:rPr lang="en-US" altLang="zh-CN" b="1" dirty="0" smtClean="0">
                <a:solidFill>
                  <a:srgbClr val="FF0000"/>
                </a:solidFill>
              </a:rPr>
              <a:t>s</a:t>
            </a:r>
          </a:p>
          <a:p>
            <a:pPr>
              <a:buNone/>
            </a:pPr>
            <a:r>
              <a:rPr lang="en-US" altLang="zh-CN" dirty="0" smtClean="0"/>
              <a:t>B. Rebuttal to the first argument</a:t>
            </a:r>
          </a:p>
          <a:p>
            <a:pPr>
              <a:buNone/>
            </a:pPr>
            <a:r>
              <a:rPr lang="en-US" altLang="zh-CN" dirty="0" smtClean="0"/>
              <a:t>C. Rebuttal to the second argument</a:t>
            </a:r>
          </a:p>
          <a:p>
            <a:pPr>
              <a:buNone/>
            </a:pPr>
            <a:r>
              <a:rPr lang="en-US" altLang="zh-CN" b="1" dirty="0" smtClean="0"/>
              <a:t>            Block 2</a:t>
            </a:r>
          </a:p>
          <a:p>
            <a:pPr>
              <a:buNone/>
            </a:pPr>
            <a:r>
              <a:rPr lang="en-US" altLang="zh-CN" dirty="0" smtClean="0"/>
              <a:t>D. Your first argument</a:t>
            </a:r>
          </a:p>
          <a:p>
            <a:pPr marL="514350" indent="-514350">
              <a:buNone/>
            </a:pPr>
            <a:r>
              <a:rPr lang="en-US" altLang="zh-CN" dirty="0" smtClean="0"/>
              <a:t>E.  Your second argument</a:t>
            </a:r>
          </a:p>
          <a:p>
            <a:pPr marL="514350" indent="-514350">
              <a:buNone/>
            </a:pPr>
            <a:r>
              <a:rPr lang="en-US" altLang="zh-CN" b="1" dirty="0" smtClean="0"/>
              <a:t>III. Conclusion</a:t>
            </a:r>
          </a:p>
          <a:p>
            <a:pPr>
              <a:buNone/>
            </a:pPr>
            <a:endParaRPr lang="zh-CN" altLang="en-US" dirty="0"/>
          </a:p>
        </p:txBody>
      </p:sp>
      <p:sp>
        <p:nvSpPr>
          <p:cNvPr id="7" name="内容占位符 6"/>
          <p:cNvSpPr>
            <a:spLocks noGrp="1"/>
          </p:cNvSpPr>
          <p:nvPr>
            <p:ph sz="quarter" idx="4"/>
          </p:nvPr>
        </p:nvSpPr>
        <p:spPr>
          <a:xfrm>
            <a:off x="4648200" y="1643050"/>
            <a:ext cx="4038600" cy="5214950"/>
          </a:xfrm>
        </p:spPr>
        <p:txBody>
          <a:bodyPr>
            <a:normAutofit fontScale="85000" lnSpcReduction="20000"/>
          </a:bodyPr>
          <a:lstStyle/>
          <a:p>
            <a:pPr>
              <a:buNone/>
            </a:pPr>
            <a:r>
              <a:rPr lang="en-US" altLang="zh-CN" b="1" dirty="0" smtClean="0"/>
              <a:t>I. Introduction</a:t>
            </a:r>
          </a:p>
          <a:p>
            <a:pPr>
              <a:buNone/>
            </a:pPr>
            <a:r>
              <a:rPr lang="en-US" altLang="zh-CN" dirty="0" smtClean="0"/>
              <a:t>    Explanation of the issue, your argument and a summary of counterarguments</a:t>
            </a:r>
          </a:p>
          <a:p>
            <a:pPr>
              <a:buNone/>
            </a:pPr>
            <a:r>
              <a:rPr lang="en-US" altLang="zh-CN" dirty="0" smtClean="0"/>
              <a:t>    Thesis statement</a:t>
            </a:r>
          </a:p>
          <a:p>
            <a:pPr>
              <a:buNone/>
            </a:pPr>
            <a:r>
              <a:rPr lang="en-US" altLang="zh-CN" b="1" dirty="0" smtClean="0"/>
              <a:t>II. Body</a:t>
            </a:r>
          </a:p>
          <a:p>
            <a:pPr>
              <a:buNone/>
            </a:pPr>
            <a:r>
              <a:rPr lang="en-US" altLang="zh-CN" dirty="0" smtClean="0"/>
              <a:t>A. </a:t>
            </a:r>
            <a:r>
              <a:rPr lang="en-US" altLang="zh-CN" dirty="0" smtClean="0"/>
              <a:t>Summary of </a:t>
            </a:r>
            <a:r>
              <a:rPr lang="en-US" altLang="zh-CN" dirty="0" smtClean="0"/>
              <a:t>the other side's first argument and your rebuttal</a:t>
            </a:r>
          </a:p>
          <a:p>
            <a:pPr>
              <a:buNone/>
            </a:pPr>
            <a:r>
              <a:rPr lang="en-US" altLang="zh-CN" dirty="0" smtClean="0"/>
              <a:t>B. </a:t>
            </a:r>
            <a:r>
              <a:rPr lang="en-US" altLang="zh-CN" dirty="0" smtClean="0"/>
              <a:t>Summary </a:t>
            </a:r>
            <a:r>
              <a:rPr lang="en-US" altLang="zh-CN" dirty="0" smtClean="0"/>
              <a:t>of the other side's second argument and your rebuttal  </a:t>
            </a:r>
          </a:p>
          <a:p>
            <a:pPr>
              <a:buNone/>
            </a:pPr>
            <a:r>
              <a:rPr lang="en-US" altLang="zh-CN" dirty="0" smtClean="0"/>
              <a:t>C. </a:t>
            </a:r>
            <a:r>
              <a:rPr lang="en-US" altLang="zh-CN" dirty="0" smtClean="0"/>
              <a:t>Summary </a:t>
            </a:r>
            <a:r>
              <a:rPr lang="en-US" altLang="zh-CN" dirty="0" smtClean="0"/>
              <a:t>of the other side's third argument and your rebuttal</a:t>
            </a:r>
          </a:p>
          <a:p>
            <a:pPr>
              <a:buNone/>
            </a:pPr>
            <a:r>
              <a:rPr lang="en-US" altLang="zh-CN" b="1" dirty="0" smtClean="0"/>
              <a:t>III. Conclusion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214290"/>
            <a:ext cx="8229600" cy="990600"/>
          </a:xfrm>
        </p:spPr>
        <p:txBody>
          <a:bodyPr>
            <a:normAutofit fontScale="90000"/>
          </a:bodyPr>
          <a:lstStyle/>
          <a:p>
            <a:r>
              <a:rPr lang="en-US" altLang="zh-CN" b="1" dirty="0" smtClean="0"/>
              <a:t>Structure of the rebuttal </a:t>
            </a:r>
            <a:r>
              <a:rPr lang="en-US" altLang="zh-CN" b="1" dirty="0" smtClean="0"/>
              <a:t>paragraph (</a:t>
            </a:r>
            <a:r>
              <a:rPr lang="en-US" altLang="zh-CN" b="1" dirty="0" smtClean="0"/>
              <a:t>Example)</a:t>
            </a:r>
            <a:endParaRPr lang="zh-CN" altLang="en-US" b="1" dirty="0"/>
          </a:p>
        </p:txBody>
      </p:sp>
      <p:sp>
        <p:nvSpPr>
          <p:cNvPr id="3" name="内容占位符 2"/>
          <p:cNvSpPr>
            <a:spLocks noGrp="1"/>
          </p:cNvSpPr>
          <p:nvPr>
            <p:ph sz="quarter" idx="1"/>
          </p:nvPr>
        </p:nvSpPr>
        <p:spPr>
          <a:xfrm>
            <a:off x="457200" y="1219200"/>
            <a:ext cx="8229600" cy="5495948"/>
          </a:xfrm>
        </p:spPr>
        <p:txBody>
          <a:bodyPr>
            <a:normAutofit fontScale="92500"/>
          </a:bodyPr>
          <a:lstStyle/>
          <a:p>
            <a:r>
              <a:rPr lang="en-US" altLang="zh-CN" b="1" dirty="0" smtClean="0"/>
              <a:t>(Your </a:t>
            </a:r>
            <a:r>
              <a:rPr lang="en-US" altLang="zh-CN" b="1" dirty="0" smtClean="0"/>
              <a:t>claim</a:t>
            </a:r>
            <a:r>
              <a:rPr lang="en-US" altLang="zh-CN" dirty="0" smtClean="0"/>
              <a:t>: </a:t>
            </a:r>
            <a:r>
              <a:rPr lang="en-US" dirty="0" smtClean="0"/>
              <a:t>Grades are </a:t>
            </a:r>
            <a:r>
              <a:rPr lang="en-US" b="1" dirty="0" smtClean="0">
                <a:solidFill>
                  <a:srgbClr val="FF0000"/>
                </a:solidFill>
              </a:rPr>
              <a:t>harmful</a:t>
            </a:r>
            <a:r>
              <a:rPr lang="en-US" dirty="0" smtClean="0"/>
              <a:t> to </a:t>
            </a:r>
            <a:r>
              <a:rPr lang="en-US" dirty="0" smtClean="0"/>
              <a:t>students</a:t>
            </a:r>
            <a:r>
              <a:rPr lang="en-US" b="1" dirty="0" smtClean="0"/>
              <a:t>)</a:t>
            </a:r>
            <a:endParaRPr lang="en-US" b="1" dirty="0" smtClean="0"/>
          </a:p>
          <a:p>
            <a:r>
              <a:rPr lang="en-US" b="1" dirty="0" smtClean="0"/>
              <a:t>The opposing claim</a:t>
            </a:r>
            <a:r>
              <a:rPr lang="en-US" dirty="0" smtClean="0"/>
              <a:t>:  Grades bring </a:t>
            </a:r>
            <a:r>
              <a:rPr lang="en-US" b="1" dirty="0" smtClean="0">
                <a:solidFill>
                  <a:srgbClr val="FF0000"/>
                </a:solidFill>
              </a:rPr>
              <a:t>positive</a:t>
            </a:r>
            <a:r>
              <a:rPr lang="en-US" dirty="0" smtClean="0"/>
              <a:t> impact on students.  </a:t>
            </a:r>
            <a:endParaRPr lang="en-US" dirty="0" smtClean="0"/>
          </a:p>
          <a:p>
            <a:pPr lvl="1">
              <a:buNone/>
            </a:pPr>
            <a:r>
              <a:rPr lang="en-US" dirty="0" smtClean="0">
                <a:solidFill>
                  <a:schemeClr val="tx1"/>
                </a:solidFill>
              </a:rPr>
              <a:t> </a:t>
            </a:r>
            <a:r>
              <a:rPr lang="en-US" dirty="0" smtClean="0">
                <a:solidFill>
                  <a:schemeClr val="tx1"/>
                </a:solidFill>
              </a:rPr>
              <a:t>  </a:t>
            </a:r>
            <a:r>
              <a:rPr lang="en-US" dirty="0" smtClean="0">
                <a:solidFill>
                  <a:schemeClr val="tx1"/>
                </a:solidFill>
              </a:rPr>
              <a:t>Arguments in the </a:t>
            </a:r>
            <a:r>
              <a:rPr lang="en-US" dirty="0" smtClean="0">
                <a:solidFill>
                  <a:schemeClr val="tx1"/>
                </a:solidFill>
              </a:rPr>
              <a:t>opposing view: 1) </a:t>
            </a:r>
            <a:r>
              <a:rPr lang="en-US" u="sng" dirty="0" smtClean="0">
                <a:solidFill>
                  <a:schemeClr val="tx1"/>
                </a:solidFill>
              </a:rPr>
              <a:t>encouraging</a:t>
            </a:r>
            <a:r>
              <a:rPr lang="en-US" dirty="0" smtClean="0">
                <a:solidFill>
                  <a:schemeClr val="tx1"/>
                </a:solidFill>
              </a:rPr>
              <a:t>; 2) providing information for </a:t>
            </a:r>
            <a:r>
              <a:rPr lang="en-US" dirty="0" smtClean="0">
                <a:solidFill>
                  <a:schemeClr val="tx1"/>
                </a:solidFill>
              </a:rPr>
              <a:t>parents.</a:t>
            </a:r>
          </a:p>
          <a:p>
            <a:r>
              <a:rPr lang="en-US" dirty="0" smtClean="0"/>
              <a:t> </a:t>
            </a:r>
            <a:r>
              <a:rPr lang="en-US" b="1" dirty="0" smtClean="0"/>
              <a:t>The rebuttal paragraph</a:t>
            </a:r>
            <a:r>
              <a:rPr lang="en-US" dirty="0" smtClean="0"/>
              <a:t>: </a:t>
            </a:r>
            <a:r>
              <a:rPr lang="en-US" dirty="0" smtClean="0">
                <a:solidFill>
                  <a:schemeClr val="tx1"/>
                </a:solidFill>
              </a:rPr>
              <a:t>People who think grades give </a:t>
            </a:r>
            <a:r>
              <a:rPr lang="en-US" u="sng" dirty="0" smtClean="0">
                <a:solidFill>
                  <a:schemeClr val="tx1"/>
                </a:solidFill>
              </a:rPr>
              <a:t>positive</a:t>
            </a:r>
            <a:r>
              <a:rPr lang="en-US" dirty="0" smtClean="0">
                <a:solidFill>
                  <a:schemeClr val="tx1"/>
                </a:solidFill>
              </a:rPr>
              <a:t> impact argue that grades </a:t>
            </a:r>
            <a:r>
              <a:rPr lang="en-US" u="sng" dirty="0" smtClean="0">
                <a:solidFill>
                  <a:schemeClr val="tx1"/>
                </a:solidFill>
              </a:rPr>
              <a:t>encourage</a:t>
            </a:r>
            <a:r>
              <a:rPr lang="en-US" dirty="0" smtClean="0">
                <a:solidFill>
                  <a:schemeClr val="tx1"/>
                </a:solidFill>
              </a:rPr>
              <a:t> students. (</a:t>
            </a:r>
            <a:r>
              <a:rPr lang="en-US" b="1" dirty="0" smtClean="0">
                <a:solidFill>
                  <a:srgbClr val="0000FF"/>
                </a:solidFill>
              </a:rPr>
              <a:t>Summary</a:t>
            </a:r>
            <a:r>
              <a:rPr lang="en-US" dirty="0" smtClean="0">
                <a:solidFill>
                  <a:schemeClr val="tx1"/>
                </a:solidFill>
              </a:rPr>
              <a:t>) </a:t>
            </a:r>
            <a:r>
              <a:rPr lang="en-US" dirty="0" smtClean="0">
                <a:solidFill>
                  <a:schemeClr val="tx1"/>
                </a:solidFill>
              </a:rPr>
              <a:t>Of </a:t>
            </a:r>
            <a:r>
              <a:rPr lang="en-US" dirty="0" smtClean="0">
                <a:solidFill>
                  <a:schemeClr val="tx1"/>
                </a:solidFill>
              </a:rPr>
              <a:t>course, </a:t>
            </a:r>
            <a:r>
              <a:rPr lang="en-US" altLang="zh-CN" dirty="0" smtClean="0">
                <a:solidFill>
                  <a:schemeClr val="tx1"/>
                </a:solidFill>
              </a:rPr>
              <a:t>i</a:t>
            </a:r>
            <a:r>
              <a:rPr lang="en-US" dirty="0" smtClean="0">
                <a:solidFill>
                  <a:schemeClr val="tx1"/>
                </a:solidFill>
              </a:rPr>
              <a:t>t is true that../ Admittedly many people hold that grades are </a:t>
            </a:r>
            <a:r>
              <a:rPr lang="en-US" u="sng" dirty="0" smtClean="0">
                <a:solidFill>
                  <a:schemeClr val="tx1"/>
                </a:solidFill>
              </a:rPr>
              <a:t>encouraging </a:t>
            </a:r>
            <a:r>
              <a:rPr lang="en-US" dirty="0" smtClean="0">
                <a:solidFill>
                  <a:schemeClr val="tx1"/>
                </a:solidFill>
              </a:rPr>
              <a:t>students </a:t>
            </a:r>
            <a:r>
              <a:rPr lang="en-US" dirty="0" smtClean="0">
                <a:solidFill>
                  <a:schemeClr val="tx1"/>
                </a:solidFill>
              </a:rPr>
              <a:t>(</a:t>
            </a:r>
            <a:r>
              <a:rPr lang="en-US" b="1" dirty="0" smtClean="0">
                <a:solidFill>
                  <a:schemeClr val="tx1"/>
                </a:solidFill>
              </a:rPr>
              <a:t>reason</a:t>
            </a:r>
            <a:r>
              <a:rPr lang="en-US" dirty="0" smtClean="0">
                <a:solidFill>
                  <a:schemeClr val="tx1"/>
                </a:solidFill>
              </a:rPr>
              <a:t> for counterclaim). For example, </a:t>
            </a:r>
            <a:r>
              <a:rPr lang="en-US" dirty="0" smtClean="0">
                <a:solidFill>
                  <a:schemeClr val="tx1"/>
                </a:solidFill>
              </a:rPr>
              <a:t>(</a:t>
            </a:r>
            <a:r>
              <a:rPr lang="en-US" b="1" dirty="0" smtClean="0">
                <a:solidFill>
                  <a:schemeClr val="tx1"/>
                </a:solidFill>
              </a:rPr>
              <a:t>evidence</a:t>
            </a:r>
            <a:r>
              <a:rPr lang="en-US" dirty="0" smtClean="0"/>
              <a:t>)(</a:t>
            </a:r>
            <a:r>
              <a:rPr lang="en-US" b="1" dirty="0" smtClean="0">
                <a:solidFill>
                  <a:srgbClr val="0000FF"/>
                </a:solidFill>
              </a:rPr>
              <a:t>Concession</a:t>
            </a:r>
            <a:r>
              <a:rPr lang="en-US" dirty="0" smtClean="0"/>
              <a:t>). </a:t>
            </a:r>
            <a:r>
              <a:rPr lang="en-US" b="1" dirty="0" smtClean="0">
                <a:solidFill>
                  <a:srgbClr val="0000FF"/>
                </a:solidFill>
              </a:rPr>
              <a:t>But on the other hand</a:t>
            </a:r>
            <a:r>
              <a:rPr lang="en-US" dirty="0" smtClean="0"/>
              <a:t>, </a:t>
            </a:r>
            <a:r>
              <a:rPr lang="en-US" dirty="0" smtClean="0">
                <a:solidFill>
                  <a:schemeClr val="tx1"/>
                </a:solidFill>
              </a:rPr>
              <a:t>grades do bring more </a:t>
            </a:r>
            <a:r>
              <a:rPr lang="en-US" b="1" dirty="0" smtClean="0">
                <a:solidFill>
                  <a:schemeClr val="tx1"/>
                </a:solidFill>
              </a:rPr>
              <a:t>negative (controlling idea in the </a:t>
            </a:r>
            <a:r>
              <a:rPr lang="en-US" b="1" dirty="0" smtClean="0">
                <a:solidFill>
                  <a:srgbClr val="0000FF"/>
                </a:solidFill>
              </a:rPr>
              <a:t>rebuttal</a:t>
            </a:r>
            <a:r>
              <a:rPr lang="en-US" b="1" dirty="0" smtClean="0">
                <a:solidFill>
                  <a:schemeClr val="tx1"/>
                </a:solidFill>
              </a:rPr>
              <a:t>) </a:t>
            </a:r>
            <a:r>
              <a:rPr lang="en-US" dirty="0" smtClean="0">
                <a:solidFill>
                  <a:schemeClr val="tx1"/>
                </a:solidFill>
              </a:rPr>
              <a:t>impact on students than its positive effects, for example, they </a:t>
            </a:r>
            <a:r>
              <a:rPr lang="en-US" u="sng" dirty="0" smtClean="0">
                <a:solidFill>
                  <a:schemeClr val="tx1"/>
                </a:solidFill>
              </a:rPr>
              <a:t>study for grades</a:t>
            </a:r>
            <a:r>
              <a:rPr lang="en-US" dirty="0" smtClean="0">
                <a:solidFill>
                  <a:schemeClr val="tx1"/>
                </a:solidFill>
              </a:rPr>
              <a:t>, rather than exploring new knowledge.</a:t>
            </a:r>
          </a:p>
          <a:p>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b="1" dirty="0" smtClean="0"/>
              <a:t>Argumentation essay example</a:t>
            </a:r>
            <a:endParaRPr lang="zh-CN" altLang="en-US" b="1" dirty="0"/>
          </a:p>
        </p:txBody>
      </p:sp>
      <p:sp>
        <p:nvSpPr>
          <p:cNvPr id="8" name="内容占位符 7"/>
          <p:cNvSpPr>
            <a:spLocks noGrp="1"/>
          </p:cNvSpPr>
          <p:nvPr>
            <p:ph sz="quarter" idx="1"/>
          </p:nvPr>
        </p:nvSpPr>
        <p:spPr/>
        <p:txBody>
          <a:bodyPr/>
          <a:lstStyle/>
          <a:p>
            <a:pPr>
              <a:buNone/>
            </a:pPr>
            <a:r>
              <a:rPr lang="en-US" altLang="zh-CN" dirty="0" smtClean="0"/>
              <a:t>   </a:t>
            </a:r>
            <a:r>
              <a:rPr lang="en-US" altLang="zh-CN" b="1" i="1" dirty="0" smtClean="0"/>
              <a:t>Separating the Sexes, Just for the Tough Years</a:t>
            </a:r>
          </a:p>
          <a:p>
            <a:endParaRPr lang="en-US" altLang="zh-CN" dirty="0" smtClean="0"/>
          </a:p>
          <a:p>
            <a:r>
              <a:rPr lang="en-US" altLang="zh-CN" dirty="0" smtClean="0"/>
              <a:t>To help students understand</a:t>
            </a:r>
          </a:p>
          <a:p>
            <a:pPr marL="514350" indent="-514350">
              <a:buAutoNum type="arabicPeriod"/>
            </a:pPr>
            <a:r>
              <a:rPr lang="en-US" altLang="zh-CN" dirty="0" smtClean="0"/>
              <a:t>The use of background info in the introduction paragraph</a:t>
            </a:r>
          </a:p>
          <a:p>
            <a:pPr marL="514350" indent="-514350">
              <a:buAutoNum type="arabicPeriod"/>
            </a:pPr>
            <a:r>
              <a:rPr lang="en-US" altLang="zh-CN" dirty="0" smtClean="0"/>
              <a:t>The structure of the thesis statement in argumentation</a:t>
            </a:r>
          </a:p>
          <a:p>
            <a:pPr marL="514350" indent="-514350">
              <a:buAutoNum type="arabicPeriod"/>
            </a:pPr>
            <a:r>
              <a:rPr lang="en-US" altLang="zh-CN" dirty="0" smtClean="0"/>
              <a:t>The location of counterarguments in the essay</a:t>
            </a:r>
          </a:p>
          <a:p>
            <a:pPr marL="514350" indent="-514350">
              <a:buAutoNum type="arabicPeriod"/>
            </a:pPr>
            <a:r>
              <a:rPr lang="en-US" altLang="zh-CN" dirty="0" smtClean="0"/>
              <a:t>The location of the rebuttal</a:t>
            </a:r>
          </a:p>
          <a:p>
            <a:pPr marL="514350" indent="-514350">
              <a:buAutoNum type="arabicPeriod"/>
            </a:pPr>
            <a:r>
              <a:rPr lang="en-US" altLang="zh-CN" dirty="0" smtClean="0"/>
              <a:t>The general organization of the essay</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Exercise on essay structure (Handout)</a:t>
            </a:r>
            <a:endParaRPr lang="zh-CN" altLang="en-US" b="1" dirty="0"/>
          </a:p>
        </p:txBody>
      </p:sp>
      <p:sp>
        <p:nvSpPr>
          <p:cNvPr id="3" name="内容占位符 2"/>
          <p:cNvSpPr>
            <a:spLocks noGrp="1"/>
          </p:cNvSpPr>
          <p:nvPr>
            <p:ph sz="quarter" idx="1"/>
          </p:nvPr>
        </p:nvSpPr>
        <p:spPr/>
        <p:txBody>
          <a:bodyPr>
            <a:normAutofit fontScale="92500" lnSpcReduction="20000"/>
          </a:bodyPr>
          <a:lstStyle/>
          <a:p>
            <a:pPr>
              <a:buNone/>
            </a:pPr>
            <a:r>
              <a:rPr lang="en-US" altLang="zh-CN" i="1" dirty="0" smtClean="0"/>
              <a:t>          Separating </a:t>
            </a:r>
            <a:r>
              <a:rPr lang="en-US" altLang="zh-CN" i="1" dirty="0" smtClean="0"/>
              <a:t>the Sexes, Just for the Tough Years</a:t>
            </a:r>
          </a:p>
          <a:p>
            <a:endParaRPr lang="en-US" altLang="zh-CN" dirty="0" smtClean="0"/>
          </a:p>
          <a:p>
            <a:pPr>
              <a:buNone/>
            </a:pPr>
            <a:r>
              <a:rPr lang="en-US" altLang="zh-CN" b="1" dirty="0" smtClean="0"/>
              <a:t>Writing Technique Questions</a:t>
            </a:r>
          </a:p>
          <a:p>
            <a:pPr>
              <a:buNone/>
            </a:pPr>
            <a:r>
              <a:rPr lang="en-US" altLang="zh-CN" dirty="0" smtClean="0"/>
              <a:t>1. In which paragraph does the writer give background information to help readers understand the issue?</a:t>
            </a:r>
          </a:p>
          <a:p>
            <a:pPr>
              <a:buNone/>
            </a:pPr>
            <a:r>
              <a:rPr lang="en-US" altLang="zh-CN" dirty="0" smtClean="0"/>
              <a:t>2. Does the thesis statement mention both sides of the issue, or does it give the writer's point of view only?</a:t>
            </a:r>
          </a:p>
          <a:p>
            <a:pPr>
              <a:buNone/>
            </a:pPr>
            <a:r>
              <a:rPr lang="en-US" altLang="zh-CN" dirty="0" smtClean="0"/>
              <a:t>3. How many opposing arguments are given? Where are they given?</a:t>
            </a:r>
          </a:p>
          <a:p>
            <a:pPr>
              <a:buNone/>
            </a:pPr>
            <a:r>
              <a:rPr lang="en-US" altLang="zh-CN" dirty="0" smtClean="0"/>
              <a:t>4. Where does the writer rebut the opposing arguments-in one paragraph or in separate paragraphs?</a:t>
            </a:r>
          </a:p>
          <a:p>
            <a:pPr>
              <a:buNone/>
            </a:pPr>
            <a:r>
              <a:rPr lang="en-US" altLang="zh-CN" dirty="0" smtClean="0"/>
              <a:t>5. What is the function of the last paragraph?</a:t>
            </a:r>
          </a:p>
          <a:p>
            <a:pPr>
              <a:buNone/>
            </a:pPr>
            <a:r>
              <a:rPr lang="en-US" altLang="zh-CN" dirty="0" smtClean="0"/>
              <a:t>6. Which type of organization does this essay use-block or point-by-point?</a:t>
            </a:r>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Concession </a:t>
            </a:r>
            <a:r>
              <a:rPr lang="en-US" altLang="zh-CN" b="1" dirty="0" smtClean="0"/>
              <a:t>paragraph on essay topic: </a:t>
            </a:r>
            <a:r>
              <a:rPr lang="en-US" altLang="zh-CN" b="1" dirty="0" smtClean="0"/>
              <a:t>Grades are </a:t>
            </a:r>
            <a:r>
              <a:rPr lang="en-US" altLang="zh-CN" b="1" dirty="0" smtClean="0">
                <a:solidFill>
                  <a:srgbClr val="FF0000"/>
                </a:solidFill>
              </a:rPr>
              <a:t>harmful to </a:t>
            </a:r>
            <a:r>
              <a:rPr lang="en-US" altLang="zh-CN" b="1" dirty="0" smtClean="0"/>
              <a:t>students.</a:t>
            </a:r>
            <a:endParaRPr lang="zh-CN" altLang="en-US" b="1" dirty="0">
              <a:solidFill>
                <a:srgbClr val="FF0000"/>
              </a:solidFill>
            </a:endParaRPr>
          </a:p>
        </p:txBody>
      </p:sp>
      <p:sp>
        <p:nvSpPr>
          <p:cNvPr id="3" name="内容占位符 2"/>
          <p:cNvSpPr>
            <a:spLocks noGrp="1"/>
          </p:cNvSpPr>
          <p:nvPr>
            <p:ph sz="quarter" idx="1"/>
          </p:nvPr>
        </p:nvSpPr>
        <p:spPr/>
        <p:txBody>
          <a:bodyPr>
            <a:normAutofit fontScale="85000" lnSpcReduction="20000"/>
          </a:bodyPr>
          <a:lstStyle/>
          <a:p>
            <a:r>
              <a:rPr lang="en-US" dirty="0" smtClean="0"/>
              <a:t> </a:t>
            </a:r>
            <a:r>
              <a:rPr lang="en-US" i="1" dirty="0" smtClean="0"/>
              <a:t>Certainly, </a:t>
            </a:r>
            <a:r>
              <a:rPr lang="en-US" dirty="0" smtClean="0"/>
              <a:t>grades do serve as a powerful motivational tool for students. The fear of failure gets otherwise disengaged students to complete their work, and the desire to receive excellent marks (A's) motivates good students to push themselves to do their very best work. It is also true that grades contribute to a productive classroom environment that benefits the entire group; students who know they will be graded down if they don't have their homework done tend to come prepared, thus improving the quality of class discussions. </a:t>
            </a:r>
            <a:r>
              <a:rPr lang="en-US" b="1" i="1" dirty="0" smtClean="0">
                <a:solidFill>
                  <a:srgbClr val="FF0000"/>
                </a:solidFill>
              </a:rPr>
              <a:t>On the other hand</a:t>
            </a:r>
            <a:r>
              <a:rPr lang="en-US" b="1" dirty="0" smtClean="0"/>
              <a:t>, </a:t>
            </a:r>
            <a:r>
              <a:rPr lang="en-US" dirty="0" smtClean="0"/>
              <a:t>the positive motivational effects are overpowered by the </a:t>
            </a:r>
            <a:r>
              <a:rPr lang="en-US" b="1" dirty="0" smtClean="0"/>
              <a:t>negative</a:t>
            </a:r>
            <a:r>
              <a:rPr lang="en-US" dirty="0" smtClean="0"/>
              <a:t> impact of competition between students. Students who don't earn those A's often feel like failures, even though they have learned a great deal. What is gained from the B is often lost in the desired A. Often students compare their grades with others in an effort to see how they rank. This relative status has little to do with how much an individual is actually learning. </a:t>
            </a:r>
            <a:r>
              <a:rPr lang="en-US" i="1" dirty="0" smtClean="0"/>
              <a:t>In short</a:t>
            </a:r>
            <a:r>
              <a:rPr lang="en-US" dirty="0" smtClean="0"/>
              <a:t>, we must find another way to motivate students that puts the emphasis on learning rather than on the delineation of winners and losers.</a:t>
            </a: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en-US" altLang="zh-CN" dirty="0" smtClean="0"/>
              <a:t>Exercise of </a:t>
            </a:r>
            <a:r>
              <a:rPr lang="en-US" b="1" dirty="0" smtClean="0"/>
              <a:t>Students, Take Note!</a:t>
            </a:r>
            <a:endParaRPr lang="zh-CN" altLang="en-US" dirty="0"/>
          </a:p>
        </p:txBody>
      </p:sp>
      <p:sp>
        <p:nvSpPr>
          <p:cNvPr id="3" name="内容占位符 2"/>
          <p:cNvSpPr>
            <a:spLocks noGrp="1"/>
          </p:cNvSpPr>
          <p:nvPr>
            <p:ph sz="quarter" idx="1"/>
          </p:nvPr>
        </p:nvSpPr>
        <p:spPr/>
        <p:txBody>
          <a:bodyPr/>
          <a:lstStyle/>
          <a:p>
            <a:r>
              <a:rPr lang="en-US" b="1" dirty="0" smtClean="0"/>
              <a:t>Locate and underline the following:</a:t>
            </a:r>
            <a:endParaRPr lang="zh-CN" altLang="en-US" dirty="0" smtClean="0"/>
          </a:p>
          <a:p>
            <a:pPr lvl="0"/>
            <a:r>
              <a:rPr lang="en-US" dirty="0" smtClean="0"/>
              <a:t>controversy presented in the introduction</a:t>
            </a:r>
            <a:endParaRPr lang="zh-CN" altLang="en-US" dirty="0" smtClean="0"/>
          </a:p>
          <a:p>
            <a:pPr lvl="0"/>
            <a:r>
              <a:rPr lang="en-US" dirty="0" smtClean="0"/>
              <a:t>the thesis (claim)</a:t>
            </a:r>
            <a:endParaRPr lang="zh-CN" altLang="en-US" dirty="0" smtClean="0"/>
          </a:p>
          <a:p>
            <a:pPr lvl="0"/>
            <a:r>
              <a:rPr lang="en-US" dirty="0" smtClean="0"/>
              <a:t>the blueprint</a:t>
            </a:r>
            <a:endParaRPr lang="zh-CN" altLang="en-US" dirty="0" smtClean="0"/>
          </a:p>
          <a:p>
            <a:pPr lvl="0"/>
            <a:r>
              <a:rPr lang="en-US" dirty="0" smtClean="0"/>
              <a:t>the first reason for the writer’s position, evidence</a:t>
            </a:r>
            <a:endParaRPr lang="zh-CN" altLang="en-US" dirty="0" smtClean="0"/>
          </a:p>
          <a:p>
            <a:pPr lvl="0"/>
            <a:r>
              <a:rPr lang="en-US" dirty="0" smtClean="0"/>
              <a:t>the second reason for the writer’s position, evidence</a:t>
            </a:r>
            <a:endParaRPr lang="zh-CN" altLang="en-US" dirty="0" smtClean="0"/>
          </a:p>
          <a:p>
            <a:pPr lvl="0"/>
            <a:r>
              <a:rPr lang="en-US" dirty="0" smtClean="0"/>
              <a:t>the opposing claim and the rebuttal (claim in the rebuttal and reasons for the claim)</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Exercise on </a:t>
            </a:r>
            <a:r>
              <a:rPr lang="en-US" altLang="zh-CN" dirty="0" smtClean="0"/>
              <a:t>elements of an argument </a:t>
            </a:r>
            <a:endParaRPr lang="zh-CN" altLang="en-US" dirty="0"/>
          </a:p>
        </p:txBody>
      </p:sp>
      <p:sp>
        <p:nvSpPr>
          <p:cNvPr id="3" name="内容占位符 2"/>
          <p:cNvSpPr>
            <a:spLocks noGrp="1"/>
          </p:cNvSpPr>
          <p:nvPr>
            <p:ph sz="quarter" idx="1"/>
          </p:nvPr>
        </p:nvSpPr>
        <p:spPr/>
        <p:txBody>
          <a:bodyPr>
            <a:normAutofit lnSpcReduction="10000"/>
          </a:bodyPr>
          <a:lstStyle/>
          <a:p>
            <a:r>
              <a:rPr lang="en-US" b="1" dirty="0" smtClean="0"/>
              <a:t>The situation</a:t>
            </a:r>
            <a:r>
              <a:rPr lang="en-US" dirty="0" smtClean="0"/>
              <a:t>: 'Mom, I really need a new cell phone!' Or something like, 'It is necessary for me to obtain a new cell phone.'  Your mother questions this and asks why. If you're ever going to convince your Mom to get that new cell phone that's just perfect for you, you're going to have move beyond mere opinions. You're going to need to support your claim to get rid of that dirty, old, obsolete phone that's holding you back.</a:t>
            </a:r>
          </a:p>
          <a:p>
            <a:r>
              <a:rPr lang="en-US" altLang="zh-CN" dirty="0" smtClean="0"/>
              <a:t>Think of the issue,  claim, reasons / evidence involved in your argument. </a:t>
            </a:r>
          </a:p>
          <a:p>
            <a:r>
              <a:rPr lang="en-US" altLang="zh-CN" dirty="0" smtClean="0"/>
              <a:t>Give a counterclaim by the mother, and give evidence to support it from the point of view of the mother.</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Problems in the definition essay writing</a:t>
            </a:r>
            <a:endParaRPr lang="zh-CN" altLang="en-US" b="1" dirty="0"/>
          </a:p>
        </p:txBody>
      </p:sp>
      <p:sp>
        <p:nvSpPr>
          <p:cNvPr id="3" name="内容占位符 2"/>
          <p:cNvSpPr>
            <a:spLocks noGrp="1"/>
          </p:cNvSpPr>
          <p:nvPr>
            <p:ph sz="quarter" idx="1"/>
          </p:nvPr>
        </p:nvSpPr>
        <p:spPr/>
        <p:txBody>
          <a:bodyPr/>
          <a:lstStyle/>
          <a:p>
            <a:r>
              <a:rPr lang="en-US" altLang="zh-CN" dirty="0" smtClean="0"/>
              <a:t>Vagueness in comparison</a:t>
            </a:r>
            <a:br>
              <a:rPr lang="en-US" altLang="zh-CN" dirty="0" smtClean="0"/>
            </a:br>
            <a:r>
              <a:rPr lang="en-US" altLang="zh-CN" dirty="0" smtClean="0"/>
              <a:t>                in explaining a point</a:t>
            </a:r>
          </a:p>
          <a:p>
            <a:r>
              <a:rPr lang="en-US" altLang="zh-CN" dirty="0" smtClean="0"/>
              <a:t>Discussion of a plain truth / an understanding that is obvious to most people</a:t>
            </a:r>
          </a:p>
          <a:p>
            <a:r>
              <a:rPr lang="en-US" altLang="zh-CN" dirty="0" smtClean="0"/>
              <a:t>Focus of a body paragraph is not clear (because there is not a topic sentence at the beginning or because you fail to explain the topic sentence)</a:t>
            </a: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Reasons and evidence</a:t>
            </a:r>
            <a:endParaRPr lang="zh-CN" altLang="en-US" b="1" dirty="0"/>
          </a:p>
        </p:txBody>
      </p:sp>
      <p:sp>
        <p:nvSpPr>
          <p:cNvPr id="3" name="内容占位符 2"/>
          <p:cNvSpPr>
            <a:spLocks noGrp="1"/>
          </p:cNvSpPr>
          <p:nvPr>
            <p:ph sz="quarter" idx="1"/>
          </p:nvPr>
        </p:nvSpPr>
        <p:spPr/>
        <p:txBody>
          <a:bodyPr>
            <a:normAutofit/>
          </a:bodyPr>
          <a:lstStyle/>
          <a:p>
            <a:r>
              <a:rPr lang="en-US" altLang="zh-CN" dirty="0" smtClean="0"/>
              <a:t>Your </a:t>
            </a:r>
            <a:r>
              <a:rPr lang="en-US" altLang="zh-CN" b="1" dirty="0" smtClean="0"/>
              <a:t>claim</a:t>
            </a:r>
            <a:r>
              <a:rPr lang="en-US" altLang="zh-CN" dirty="0" smtClean="0"/>
              <a:t>: I need a new phone.</a:t>
            </a:r>
          </a:p>
          <a:p>
            <a:r>
              <a:rPr lang="en-US" altLang="zh-CN" b="1" dirty="0" smtClean="0"/>
              <a:t>Reason(s)</a:t>
            </a:r>
          </a:p>
          <a:p>
            <a:r>
              <a:rPr lang="en-US" altLang="zh-CN" b="1" dirty="0" smtClean="0"/>
              <a:t> </a:t>
            </a:r>
            <a:r>
              <a:rPr lang="en-US" altLang="zh-CN" dirty="0" smtClean="0">
                <a:solidFill>
                  <a:srgbClr val="0000FF"/>
                </a:solidFill>
              </a:rPr>
              <a:t>My phone doesn’t have Internet access which is necessary for me to….</a:t>
            </a:r>
          </a:p>
          <a:p>
            <a:r>
              <a:rPr lang="en-US" altLang="zh-CN" b="1" dirty="0" smtClean="0"/>
              <a:t>Evidence</a:t>
            </a:r>
            <a:r>
              <a:rPr lang="en-US" altLang="zh-CN" dirty="0" smtClean="0"/>
              <a:t> to support the reason</a:t>
            </a:r>
          </a:p>
          <a:p>
            <a:pPr marL="514350" indent="-514350">
              <a:buNone/>
            </a:pPr>
            <a:r>
              <a:rPr lang="en-US" altLang="zh-CN" dirty="0" smtClean="0"/>
              <a:t>    It has been very insensitive to WIFI signals at many places, such as…</a:t>
            </a:r>
          </a:p>
          <a:p>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Opposing view /counterclaim, support and evidence from the mother</a:t>
            </a:r>
            <a:endParaRPr lang="zh-CN" altLang="en-US" b="1" dirty="0"/>
          </a:p>
        </p:txBody>
      </p:sp>
      <p:sp>
        <p:nvSpPr>
          <p:cNvPr id="3" name="内容占位符 2"/>
          <p:cNvSpPr>
            <a:spLocks noGrp="1"/>
          </p:cNvSpPr>
          <p:nvPr>
            <p:ph sz="quarter" idx="1"/>
          </p:nvPr>
        </p:nvSpPr>
        <p:spPr/>
        <p:txBody>
          <a:bodyPr/>
          <a:lstStyle/>
          <a:p>
            <a:r>
              <a:rPr lang="en-US" dirty="0" smtClean="0"/>
              <a:t> A </a:t>
            </a:r>
            <a:r>
              <a:rPr lang="en-US" b="1" dirty="0" smtClean="0"/>
              <a:t>counterclaim</a:t>
            </a:r>
            <a:r>
              <a:rPr lang="en-US" dirty="0" smtClean="0"/>
              <a:t> is just the opposite of a claim. In a more formal way, she might say, </a:t>
            </a:r>
            <a:r>
              <a:rPr lang="en-US" dirty="0" smtClean="0">
                <a:solidFill>
                  <a:srgbClr val="FF0000"/>
                </a:solidFill>
              </a:rPr>
              <a:t>'Your current situation does not require a new cell phone</a:t>
            </a:r>
            <a:r>
              <a:rPr lang="en-US" dirty="0" smtClean="0"/>
              <a:t>.' </a:t>
            </a:r>
          </a:p>
          <a:p>
            <a:r>
              <a:rPr lang="en-US" dirty="0" smtClean="0"/>
              <a:t>Reason(s): It is a distraction from your studies.</a:t>
            </a:r>
          </a:p>
          <a:p>
            <a:r>
              <a:rPr lang="en-US" dirty="0" smtClean="0"/>
              <a:t>Evidence: Your study efficiency is affected…</a:t>
            </a:r>
          </a:p>
        </p:txBody>
      </p:sp>
      <p:sp>
        <p:nvSpPr>
          <p:cNvPr id="5" name="矩形 4"/>
          <p:cNvSpPr/>
          <p:nvPr/>
        </p:nvSpPr>
        <p:spPr>
          <a:xfrm>
            <a:off x="1000100" y="3571876"/>
            <a:ext cx="5857884" cy="1938992"/>
          </a:xfrm>
          <a:prstGeom prst="rect">
            <a:avLst/>
          </a:prstGeom>
        </p:spPr>
        <p:txBody>
          <a:bodyPr wrap="square">
            <a:spAutoFit/>
          </a:bodyPr>
          <a:lstStyle/>
          <a:p>
            <a:r>
              <a:rPr lang="en-US" sz="2400" b="1" dirty="0" smtClean="0"/>
              <a:t> </a:t>
            </a:r>
            <a:r>
              <a:rPr lang="en-US" sz="2400" b="1" dirty="0" smtClean="0">
                <a:solidFill>
                  <a:srgbClr val="0000FF"/>
                </a:solidFill>
              </a:rPr>
              <a:t>You as a writer,  </a:t>
            </a:r>
            <a:r>
              <a:rPr lang="en-US" altLang="zh-CN" sz="2400" b="1" dirty="0" smtClean="0">
                <a:solidFill>
                  <a:srgbClr val="0000FF"/>
                </a:solidFill>
              </a:rPr>
              <a:t>you</a:t>
            </a:r>
            <a:r>
              <a:rPr lang="en-US" sz="2400" b="1" dirty="0" smtClean="0">
                <a:solidFill>
                  <a:srgbClr val="0000FF"/>
                </a:solidFill>
              </a:rPr>
              <a:t> need to know what </a:t>
            </a:r>
            <a:r>
              <a:rPr lang="en-US" altLang="zh-CN" sz="2400" b="1" dirty="0" smtClean="0">
                <a:solidFill>
                  <a:srgbClr val="0000FF"/>
                </a:solidFill>
              </a:rPr>
              <a:t>your mom’s </a:t>
            </a:r>
            <a:r>
              <a:rPr lang="en-US" sz="2400" b="1" dirty="0" smtClean="0">
                <a:solidFill>
                  <a:srgbClr val="0000FF"/>
                </a:solidFill>
              </a:rPr>
              <a:t>counterclaim might be, so that you can refute her and increase your chances of winning the argument (getting the new phone).</a:t>
            </a:r>
            <a:endParaRPr lang="zh-CN" altLang="en-US" sz="2400" b="1"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Recall the process of arguing with your mother.</a:t>
            </a:r>
            <a:endParaRPr lang="zh-CN" altLang="en-US" b="1" dirty="0"/>
          </a:p>
        </p:txBody>
      </p:sp>
      <p:sp>
        <p:nvSpPr>
          <p:cNvPr id="3" name="内容占位符 2"/>
          <p:cNvSpPr>
            <a:spLocks noGrp="1"/>
          </p:cNvSpPr>
          <p:nvPr>
            <p:ph sz="quarter" idx="1"/>
          </p:nvPr>
        </p:nvSpPr>
        <p:spPr/>
        <p:txBody>
          <a:bodyPr/>
          <a:lstStyle/>
          <a:p>
            <a:r>
              <a:rPr lang="en-US" altLang="zh-CN" dirty="0" smtClean="0"/>
              <a:t>Your claim</a:t>
            </a:r>
          </a:p>
          <a:p>
            <a:r>
              <a:rPr lang="en-US" altLang="zh-CN" dirty="0" smtClean="0"/>
              <a:t>Your reasons and evidence</a:t>
            </a:r>
          </a:p>
          <a:p>
            <a:r>
              <a:rPr lang="en-US" altLang="zh-CN" dirty="0" smtClean="0"/>
              <a:t>You mom’s counterclaim</a:t>
            </a:r>
          </a:p>
          <a:p>
            <a:r>
              <a:rPr lang="en-US" altLang="zh-CN" dirty="0" smtClean="0"/>
              <a:t>You mom’s reason, where she is correct and where she is wrong.</a:t>
            </a:r>
            <a:endParaRPr lang="zh-CN" altLang="en-US" dirty="0"/>
          </a:p>
        </p:txBody>
      </p:sp>
      <p:sp>
        <p:nvSpPr>
          <p:cNvPr id="4" name="矩形 3"/>
          <p:cNvSpPr/>
          <p:nvPr/>
        </p:nvSpPr>
        <p:spPr>
          <a:xfrm>
            <a:off x="1357290" y="3786190"/>
            <a:ext cx="6715172" cy="1815882"/>
          </a:xfrm>
          <a:prstGeom prst="rect">
            <a:avLst/>
          </a:prstGeom>
        </p:spPr>
        <p:txBody>
          <a:bodyPr wrap="square">
            <a:spAutoFit/>
          </a:bodyPr>
          <a:lstStyle/>
          <a:p>
            <a:r>
              <a:rPr lang="en-US" altLang="zh-CN" sz="2800" b="1" dirty="0" smtClean="0">
                <a:solidFill>
                  <a:schemeClr val="tx2"/>
                </a:solidFill>
              </a:rPr>
              <a:t>Why considering counterclaim?</a:t>
            </a:r>
          </a:p>
          <a:p>
            <a:r>
              <a:rPr lang="en-US" altLang="zh-CN" sz="2800" b="1" dirty="0" smtClean="0">
                <a:solidFill>
                  <a:srgbClr val="0000FF"/>
                </a:solidFill>
              </a:rPr>
              <a:t>Your argument will be one-sided and therefore unconvincing if you do not discuss opposing claims.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Exercise: Only Child? Pros and Cons</a:t>
            </a:r>
            <a:endParaRPr lang="zh-CN" altLang="en-US" dirty="0"/>
          </a:p>
        </p:txBody>
      </p:sp>
      <p:sp>
        <p:nvSpPr>
          <p:cNvPr id="4" name="文本占位符 3"/>
          <p:cNvSpPr>
            <a:spLocks noGrp="1"/>
          </p:cNvSpPr>
          <p:nvPr>
            <p:ph type="body" idx="1"/>
          </p:nvPr>
        </p:nvSpPr>
        <p:spPr/>
        <p:txBody>
          <a:bodyPr/>
          <a:lstStyle/>
          <a:p>
            <a:r>
              <a:rPr lang="en-US" altLang="zh-CN" dirty="0" smtClean="0">
                <a:solidFill>
                  <a:schemeClr val="tx1"/>
                </a:solidFill>
              </a:rPr>
              <a:t>My side: For the only child family planning</a:t>
            </a:r>
            <a:endParaRPr lang="zh-CN" altLang="en-US" dirty="0">
              <a:solidFill>
                <a:schemeClr val="tx1"/>
              </a:solidFill>
            </a:endParaRPr>
          </a:p>
        </p:txBody>
      </p:sp>
      <p:sp>
        <p:nvSpPr>
          <p:cNvPr id="6" name="文本占位符 5"/>
          <p:cNvSpPr>
            <a:spLocks noGrp="1"/>
          </p:cNvSpPr>
          <p:nvPr>
            <p:ph type="body" sz="half" idx="3"/>
          </p:nvPr>
        </p:nvSpPr>
        <p:spPr/>
        <p:txBody>
          <a:bodyPr>
            <a:normAutofit fontScale="92500" lnSpcReduction="20000"/>
          </a:bodyPr>
          <a:lstStyle/>
          <a:p>
            <a:r>
              <a:rPr lang="en-US" altLang="zh-CN" dirty="0" smtClean="0">
                <a:solidFill>
                  <a:schemeClr val="tx1"/>
                </a:solidFill>
              </a:rPr>
              <a:t>My opposition’s side: Against the only child family planning</a:t>
            </a:r>
            <a:endParaRPr lang="zh-CN" altLang="en-US" dirty="0">
              <a:solidFill>
                <a:schemeClr val="tx1"/>
              </a:solidFill>
            </a:endParaRPr>
          </a:p>
        </p:txBody>
      </p:sp>
      <p:sp>
        <p:nvSpPr>
          <p:cNvPr id="5" name="内容占位符 4"/>
          <p:cNvSpPr>
            <a:spLocks noGrp="1"/>
          </p:cNvSpPr>
          <p:nvPr>
            <p:ph sz="quarter" idx="2"/>
          </p:nvPr>
        </p:nvSpPr>
        <p:spPr/>
        <p:txBody>
          <a:bodyPr/>
          <a:lstStyle/>
          <a:p>
            <a:endParaRPr lang="zh-CN" altLang="en-US"/>
          </a:p>
        </p:txBody>
      </p:sp>
      <p:sp>
        <p:nvSpPr>
          <p:cNvPr id="7" name="内容占位符 6"/>
          <p:cNvSpPr>
            <a:spLocks noGrp="1"/>
          </p:cNvSpPr>
          <p:nvPr>
            <p:ph sz="quarter" idx="4"/>
          </p:nvPr>
        </p:nvSpPr>
        <p:spPr/>
        <p:txBody>
          <a:bodyPr/>
          <a:lstStyle/>
          <a:p>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Support your claim</a:t>
            </a:r>
            <a:r>
              <a:rPr lang="zh-CN" altLang="en-US" b="1" dirty="0" smtClean="0"/>
              <a:t>不要</a:t>
            </a:r>
            <a:endParaRPr lang="zh-CN" altLang="en-US" b="1" dirty="0"/>
          </a:p>
        </p:txBody>
      </p:sp>
      <p:sp>
        <p:nvSpPr>
          <p:cNvPr id="3" name="内容占位符 2"/>
          <p:cNvSpPr>
            <a:spLocks noGrp="1"/>
          </p:cNvSpPr>
          <p:nvPr>
            <p:ph sz="quarter" idx="1"/>
          </p:nvPr>
        </p:nvSpPr>
        <p:spPr/>
        <p:txBody>
          <a:bodyPr/>
          <a:lstStyle/>
          <a:p>
            <a:r>
              <a:rPr lang="en-US" altLang="zh-CN" b="1" dirty="0" smtClean="0"/>
              <a:t>Hard evidence</a:t>
            </a:r>
            <a:r>
              <a:rPr lang="en-US" altLang="zh-CN" dirty="0" smtClean="0"/>
              <a:t>: facts, examples, authoritative opinion. It makes </a:t>
            </a:r>
            <a:r>
              <a:rPr lang="en-US" altLang="zh-CN" dirty="0" smtClean="0">
                <a:solidFill>
                  <a:srgbClr val="FF0000"/>
                </a:solidFill>
              </a:rPr>
              <a:t>rational appeal </a:t>
            </a:r>
            <a:r>
              <a:rPr lang="en-US" altLang="zh-CN" dirty="0" smtClean="0"/>
              <a:t>to readers to use their rational reasoning.</a:t>
            </a:r>
          </a:p>
          <a:p>
            <a:pPr>
              <a:buNone/>
            </a:pPr>
            <a:r>
              <a:rPr lang="en-US" altLang="zh-CN" dirty="0" smtClean="0"/>
              <a:t>   </a:t>
            </a:r>
            <a:r>
              <a:rPr lang="en-US" altLang="zh-CN" dirty="0" smtClean="0">
                <a:solidFill>
                  <a:srgbClr val="0000FF"/>
                </a:solidFill>
              </a:rPr>
              <a:t>Percentage of smokers who die of heart or lung disease</a:t>
            </a:r>
            <a:r>
              <a:rPr lang="en-US" altLang="zh-CN" dirty="0" smtClean="0"/>
              <a:t>.</a:t>
            </a:r>
          </a:p>
          <a:p>
            <a:r>
              <a:rPr lang="en-US" altLang="zh-CN" b="1" dirty="0" smtClean="0"/>
              <a:t>Soft evidence </a:t>
            </a:r>
            <a:r>
              <a:rPr lang="en-US" altLang="zh-CN" dirty="0" smtClean="0"/>
              <a:t>(emotional appeal): moral considerations, common sense, social values…It makes emotional appeal to readers to listen to their heart and conscience. </a:t>
            </a:r>
          </a:p>
          <a:p>
            <a:pPr>
              <a:buNone/>
            </a:pPr>
            <a:r>
              <a:rPr lang="en-US" altLang="zh-CN" dirty="0" smtClean="0"/>
              <a:t>   </a:t>
            </a:r>
            <a:r>
              <a:rPr lang="en-US" altLang="zh-CN" dirty="0" smtClean="0">
                <a:solidFill>
                  <a:srgbClr val="0000FF"/>
                </a:solidFill>
              </a:rPr>
              <a:t>A caring husband who is a chain-smoker will quit smoking for his pregnant wife.</a:t>
            </a:r>
            <a:endParaRPr lang="zh-CN" altLang="en-US" dirty="0">
              <a:solidFill>
                <a:srgbClr val="0000FF"/>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State your claim </a:t>
            </a:r>
            <a:r>
              <a:rPr lang="zh-CN" altLang="en-US" b="1" dirty="0" smtClean="0"/>
              <a:t>不要</a:t>
            </a:r>
            <a:r>
              <a:rPr lang="en-US" altLang="zh-CN" b="1" dirty="0" smtClean="0"/>
              <a:t>  </a:t>
            </a:r>
            <a:endParaRPr lang="zh-CN" altLang="en-US" b="1" dirty="0"/>
          </a:p>
        </p:txBody>
      </p:sp>
      <p:sp>
        <p:nvSpPr>
          <p:cNvPr id="3" name="内容占位符 2"/>
          <p:cNvSpPr>
            <a:spLocks noGrp="1"/>
          </p:cNvSpPr>
          <p:nvPr>
            <p:ph sz="quarter" idx="1"/>
          </p:nvPr>
        </p:nvSpPr>
        <p:spPr/>
        <p:txBody>
          <a:bodyPr>
            <a:normAutofit/>
          </a:bodyPr>
          <a:lstStyle/>
          <a:p>
            <a:r>
              <a:rPr lang="en-US" altLang="zh-CN" dirty="0" smtClean="0"/>
              <a:t>“Your claim” is your </a:t>
            </a:r>
            <a:r>
              <a:rPr lang="en-US" altLang="zh-CN" b="1" dirty="0" smtClean="0"/>
              <a:t>position</a:t>
            </a:r>
            <a:r>
              <a:rPr lang="en-US" altLang="zh-CN" dirty="0" smtClean="0"/>
              <a:t> on the issue.  It can be a statement / demand</a:t>
            </a:r>
          </a:p>
          <a:p>
            <a:pPr>
              <a:buNone/>
            </a:pPr>
            <a:r>
              <a:rPr lang="en-US" altLang="zh-CN" dirty="0" smtClean="0"/>
              <a:t>Examples</a:t>
            </a:r>
          </a:p>
          <a:p>
            <a:r>
              <a:rPr lang="en-US" altLang="zh-CN" dirty="0" smtClean="0"/>
              <a:t>Animals should not be used in research. </a:t>
            </a:r>
          </a:p>
          <a:p>
            <a:r>
              <a:rPr lang="en-US" altLang="zh-CN" dirty="0" smtClean="0"/>
              <a:t>Young children should be given pocket money. </a:t>
            </a:r>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Exercise with the claim</a:t>
            </a:r>
            <a:r>
              <a:rPr lang="zh-CN" altLang="en-US" b="1" dirty="0" smtClean="0"/>
              <a:t>不要</a:t>
            </a:r>
            <a:endParaRPr lang="zh-CN" altLang="en-US" b="1" dirty="0"/>
          </a:p>
        </p:txBody>
      </p:sp>
      <p:sp>
        <p:nvSpPr>
          <p:cNvPr id="3" name="内容占位符 2"/>
          <p:cNvSpPr>
            <a:spLocks noGrp="1"/>
          </p:cNvSpPr>
          <p:nvPr>
            <p:ph sz="quarter" idx="1"/>
          </p:nvPr>
        </p:nvSpPr>
        <p:spPr/>
        <p:txBody>
          <a:bodyPr/>
          <a:lstStyle/>
          <a:p>
            <a:pPr>
              <a:buNone/>
            </a:pPr>
            <a:r>
              <a:rPr lang="en-US" altLang="zh-CN" dirty="0" smtClean="0"/>
              <a:t>Suppose you are going to address the issue of cheating on campus, what </a:t>
            </a:r>
            <a:r>
              <a:rPr lang="en-US" altLang="zh-CN" b="1" dirty="0" smtClean="0"/>
              <a:t>claim</a:t>
            </a:r>
            <a:r>
              <a:rPr lang="en-US" altLang="zh-CN" dirty="0" smtClean="0"/>
              <a:t> can you make about it?</a:t>
            </a:r>
          </a:p>
          <a:p>
            <a:pPr>
              <a:buNone/>
            </a:pPr>
            <a:r>
              <a:rPr lang="en-US" altLang="zh-CN" dirty="0" smtClean="0">
                <a:solidFill>
                  <a:srgbClr val="0000FF"/>
                </a:solidFill>
              </a:rPr>
              <a:t>The Students’ Union should establish an honor court to deal cheating. (Demand)</a:t>
            </a:r>
          </a:p>
          <a:p>
            <a:pPr>
              <a:buNone/>
            </a:pPr>
            <a:r>
              <a:rPr lang="en-US" altLang="zh-CN" dirty="0" smtClean="0">
                <a:solidFill>
                  <a:srgbClr val="0000FF"/>
                </a:solidFill>
              </a:rPr>
              <a:t>Exam invigilation should be strengthened to prevent cheating in exams. (Demand)</a:t>
            </a:r>
          </a:p>
          <a:p>
            <a:pPr>
              <a:buNone/>
            </a:pPr>
            <a:r>
              <a:rPr lang="en-US" altLang="zh-CN" dirty="0" smtClean="0">
                <a:solidFill>
                  <a:srgbClr val="0000FF"/>
                </a:solidFill>
              </a:rPr>
              <a:t>The reasons why students cheat are more alarming than the cheating itself. (Statement) </a:t>
            </a:r>
          </a:p>
          <a:p>
            <a:pPr>
              <a:buNone/>
            </a:pPr>
            <a:r>
              <a:rPr lang="en-US" dirty="0" smtClean="0">
                <a:solidFill>
                  <a:srgbClr val="0000FF"/>
                </a:solidFill>
              </a:rPr>
              <a:t>“It is necessary for me to obtain a new cell phone”. (Demand)</a:t>
            </a:r>
          </a:p>
          <a:p>
            <a:pPr>
              <a:buNone/>
            </a:pPr>
            <a:r>
              <a:rPr lang="en-US" dirty="0" smtClean="0">
                <a:solidFill>
                  <a:srgbClr val="0000FF"/>
                </a:solidFill>
              </a:rPr>
              <a:t>You should buy me a new phone. (Demand)</a:t>
            </a:r>
          </a:p>
          <a:p>
            <a:pPr>
              <a:buNone/>
            </a:pPr>
            <a:endParaRPr lang="en-US" altLang="zh-CN" dirty="0" smtClean="0">
              <a:solidFill>
                <a:srgbClr val="0000FF"/>
              </a:solidFill>
            </a:endParaRPr>
          </a:p>
          <a:p>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Exercise: Only Child? Pros and Cons</a:t>
            </a:r>
            <a:endParaRPr lang="zh-CN" altLang="en-US" dirty="0"/>
          </a:p>
        </p:txBody>
      </p:sp>
      <p:sp>
        <p:nvSpPr>
          <p:cNvPr id="4" name="文本占位符 3"/>
          <p:cNvSpPr>
            <a:spLocks noGrp="1"/>
          </p:cNvSpPr>
          <p:nvPr>
            <p:ph type="body" idx="1"/>
          </p:nvPr>
        </p:nvSpPr>
        <p:spPr/>
        <p:txBody>
          <a:bodyPr/>
          <a:lstStyle/>
          <a:p>
            <a:r>
              <a:rPr lang="en-US" altLang="zh-CN" dirty="0" smtClean="0">
                <a:solidFill>
                  <a:schemeClr val="tx1"/>
                </a:solidFill>
              </a:rPr>
              <a:t>My side: For the only child family planning</a:t>
            </a:r>
            <a:endParaRPr lang="zh-CN" altLang="en-US" dirty="0">
              <a:solidFill>
                <a:schemeClr val="tx1"/>
              </a:solidFill>
            </a:endParaRPr>
          </a:p>
        </p:txBody>
      </p:sp>
      <p:sp>
        <p:nvSpPr>
          <p:cNvPr id="6" name="文本占位符 5"/>
          <p:cNvSpPr>
            <a:spLocks noGrp="1"/>
          </p:cNvSpPr>
          <p:nvPr>
            <p:ph type="body" sz="half" idx="3"/>
          </p:nvPr>
        </p:nvSpPr>
        <p:spPr/>
        <p:txBody>
          <a:bodyPr>
            <a:normAutofit fontScale="92500" lnSpcReduction="20000"/>
          </a:bodyPr>
          <a:lstStyle/>
          <a:p>
            <a:r>
              <a:rPr lang="en-US" altLang="zh-CN" dirty="0" smtClean="0">
                <a:solidFill>
                  <a:schemeClr val="tx1"/>
                </a:solidFill>
              </a:rPr>
              <a:t>My opposition’s side: Against the only child family planning</a:t>
            </a:r>
            <a:endParaRPr lang="zh-CN" altLang="en-US" dirty="0">
              <a:solidFill>
                <a:schemeClr val="tx1"/>
              </a:solidFill>
            </a:endParaRPr>
          </a:p>
        </p:txBody>
      </p:sp>
      <p:sp>
        <p:nvSpPr>
          <p:cNvPr id="5" name="内容占位符 4"/>
          <p:cNvSpPr>
            <a:spLocks noGrp="1"/>
          </p:cNvSpPr>
          <p:nvPr>
            <p:ph sz="quarter" idx="2"/>
          </p:nvPr>
        </p:nvSpPr>
        <p:spPr/>
        <p:txBody>
          <a:bodyPr/>
          <a:lstStyle/>
          <a:p>
            <a:endParaRPr lang="zh-CN" altLang="en-US"/>
          </a:p>
        </p:txBody>
      </p:sp>
      <p:sp>
        <p:nvSpPr>
          <p:cNvPr id="7" name="内容占位符 6"/>
          <p:cNvSpPr>
            <a:spLocks noGrp="1"/>
          </p:cNvSpPr>
          <p:nvPr>
            <p:ph sz="quarter" idx="4"/>
          </p:nvPr>
        </p:nvSpPr>
        <p:spPr/>
        <p:txBody>
          <a:bodyPr/>
          <a:lstStyle/>
          <a:p>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Vagueness in comparison</a:t>
            </a:r>
            <a:endParaRPr lang="zh-CN" altLang="en-US" b="1" dirty="0"/>
          </a:p>
        </p:txBody>
      </p:sp>
      <p:sp>
        <p:nvSpPr>
          <p:cNvPr id="3" name="内容占位符 2"/>
          <p:cNvSpPr>
            <a:spLocks noGrp="1"/>
          </p:cNvSpPr>
          <p:nvPr>
            <p:ph sz="quarter" idx="1"/>
          </p:nvPr>
        </p:nvSpPr>
        <p:spPr>
          <a:xfrm>
            <a:off x="457200" y="1219200"/>
            <a:ext cx="8472518" cy="4937760"/>
          </a:xfrm>
        </p:spPr>
        <p:txBody>
          <a:bodyPr>
            <a:normAutofit/>
          </a:bodyPr>
          <a:lstStyle/>
          <a:p>
            <a:r>
              <a:rPr lang="en-US" altLang="zh-CN" dirty="0" smtClean="0"/>
              <a:t>Essay topic: Home</a:t>
            </a:r>
          </a:p>
          <a:p>
            <a:pPr>
              <a:buNone/>
            </a:pPr>
            <a:r>
              <a:rPr lang="en-US" altLang="zh-CN" dirty="0" smtClean="0"/>
              <a:t>    Topic sentence 2: </a:t>
            </a:r>
            <a:r>
              <a:rPr lang="en-US" altLang="zh-CN" b="1" dirty="0" smtClean="0"/>
              <a:t>Home gives you mental support</a:t>
            </a:r>
            <a:r>
              <a:rPr lang="en-US" altLang="zh-CN" dirty="0" smtClean="0"/>
              <a:t>….When you experience unhappiness with friends or classmates, you can pour out your unpleasant feelings to your family. We may not share our complaints with friends because that will </a:t>
            </a:r>
            <a:r>
              <a:rPr lang="en-US" altLang="zh-CN" b="1" dirty="0" smtClean="0">
                <a:solidFill>
                  <a:srgbClr val="FF0000"/>
                </a:solidFill>
              </a:rPr>
              <a:t>lead to misunderstanding</a:t>
            </a:r>
            <a:r>
              <a:rPr lang="en-US" altLang="zh-CN" dirty="0" smtClean="0"/>
              <a:t>. </a:t>
            </a:r>
          </a:p>
          <a:p>
            <a:pPr>
              <a:buNone/>
            </a:pPr>
            <a:r>
              <a:rPr lang="en-US" altLang="zh-CN" dirty="0" smtClean="0"/>
              <a:t>Comment:</a:t>
            </a:r>
          </a:p>
          <a:p>
            <a:pPr>
              <a:buNone/>
            </a:pPr>
            <a:r>
              <a:rPr lang="en-US" altLang="zh-CN" dirty="0" smtClean="0"/>
              <a:t>   </a:t>
            </a:r>
            <a:r>
              <a:rPr lang="en-US" altLang="zh-CN" dirty="0" smtClean="0">
                <a:solidFill>
                  <a:srgbClr val="0000FF"/>
                </a:solidFill>
              </a:rPr>
              <a:t>Try to add more explanation to the last phrase, such as what kind of misunderstanding? Why your home will not misunderstand you? This is important, showing why home is more important than friends sometimes.</a:t>
            </a:r>
            <a:endParaRPr lang="zh-CN" altLang="en-US"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noAutofit/>
          </a:bodyPr>
          <a:lstStyle/>
          <a:p>
            <a:r>
              <a:rPr lang="en-US" altLang="zh-CN" sz="2400" b="1" dirty="0" smtClean="0"/>
              <a:t>Decide your strongest points you will argue and which of your opposition’s claim you will refute. List in the following.</a:t>
            </a:r>
            <a:endParaRPr lang="zh-CN" altLang="en-US" sz="2400" b="1" dirty="0"/>
          </a:p>
        </p:txBody>
      </p:sp>
      <p:sp>
        <p:nvSpPr>
          <p:cNvPr id="8" name="内容占位符 7"/>
          <p:cNvSpPr>
            <a:spLocks noGrp="1"/>
          </p:cNvSpPr>
          <p:nvPr>
            <p:ph sz="quarter" idx="1"/>
          </p:nvPr>
        </p:nvSpPr>
        <p:spPr/>
        <p:txBody>
          <a:bodyPr/>
          <a:lstStyle/>
          <a:p>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Essay writing exercise</a:t>
            </a:r>
            <a:endParaRPr lang="zh-CN" altLang="en-US" b="1" dirty="0"/>
          </a:p>
        </p:txBody>
      </p:sp>
      <p:sp>
        <p:nvSpPr>
          <p:cNvPr id="3" name="内容占位符 2"/>
          <p:cNvSpPr>
            <a:spLocks noGrp="1"/>
          </p:cNvSpPr>
          <p:nvPr>
            <p:ph sz="quarter" idx="1"/>
          </p:nvPr>
        </p:nvSpPr>
        <p:spPr>
          <a:xfrm>
            <a:off x="500034" y="1214422"/>
            <a:ext cx="8229600" cy="4937760"/>
          </a:xfrm>
        </p:spPr>
        <p:txBody>
          <a:bodyPr>
            <a:normAutofit fontScale="92500" lnSpcReduction="20000"/>
          </a:bodyPr>
          <a:lstStyle/>
          <a:p>
            <a:r>
              <a:rPr lang="en-US" altLang="zh-CN" dirty="0" smtClean="0"/>
              <a:t>Take a position on some aspect of college life, and write a short essay defending that position (Question 1 and 2 only)</a:t>
            </a:r>
          </a:p>
          <a:p>
            <a:pPr>
              <a:buNone/>
            </a:pPr>
            <a:r>
              <a:rPr lang="en-US" altLang="zh-CN" dirty="0" smtClean="0"/>
              <a:t>1. Are grades harmful?</a:t>
            </a:r>
          </a:p>
          <a:p>
            <a:pPr>
              <a:buNone/>
            </a:pPr>
            <a:r>
              <a:rPr lang="en-US" altLang="zh-CN" dirty="0" smtClean="0">
                <a:solidFill>
                  <a:srgbClr val="0000FF"/>
                </a:solidFill>
              </a:rPr>
              <a:t>   If you think it harmful, find two supportive reasons and also find an opposing claim with its reason(s).</a:t>
            </a:r>
          </a:p>
          <a:p>
            <a:pPr>
              <a:buNone/>
            </a:pPr>
            <a:r>
              <a:rPr lang="en-US" altLang="zh-CN" dirty="0" smtClean="0">
                <a:solidFill>
                  <a:srgbClr val="0000FF"/>
                </a:solidFill>
              </a:rPr>
              <a:t>2</a:t>
            </a:r>
            <a:r>
              <a:rPr lang="en-US" altLang="zh-CN" dirty="0" smtClean="0"/>
              <a:t>. Attendance in college classes, mandatory or optional? </a:t>
            </a:r>
          </a:p>
          <a:p>
            <a:pPr>
              <a:buNone/>
            </a:pPr>
            <a:r>
              <a:rPr lang="en-US" altLang="zh-CN" dirty="0" smtClean="0">
                <a:solidFill>
                  <a:srgbClr val="0000FF"/>
                </a:solidFill>
              </a:rPr>
              <a:t>   If you think it optional, find two supportive reasons and an opposing claim with its reason(s).</a:t>
            </a:r>
          </a:p>
          <a:p>
            <a:pPr>
              <a:buNone/>
            </a:pPr>
            <a:r>
              <a:rPr lang="en-US" altLang="zh-CN" dirty="0" smtClean="0"/>
              <a:t>3. Being an only child, good or bad?</a:t>
            </a:r>
          </a:p>
          <a:p>
            <a:pPr>
              <a:buNone/>
            </a:pPr>
            <a:r>
              <a:rPr lang="en-US" altLang="zh-CN" dirty="0" smtClean="0"/>
              <a:t>Give your position </a:t>
            </a:r>
          </a:p>
          <a:p>
            <a:pPr>
              <a:buNone/>
            </a:pPr>
            <a:r>
              <a:rPr lang="en-US" altLang="zh-CN" dirty="0" smtClean="0"/>
              <a:t>Make a list of evidence for your position</a:t>
            </a:r>
          </a:p>
          <a:p>
            <a:pPr>
              <a:buNone/>
            </a:pPr>
            <a:r>
              <a:rPr lang="en-US" altLang="zh-CN" dirty="0" smtClean="0"/>
              <a:t>Make a list of your opposition’s arguments and decide the opposition’s strongest claim to refute in your essay.</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Argument essays </a:t>
            </a:r>
            <a:r>
              <a:rPr lang="zh-CN" altLang="en-US" dirty="0" smtClean="0"/>
              <a:t>的</a:t>
            </a:r>
            <a:r>
              <a:rPr lang="en-US" altLang="zh-CN" dirty="0" smtClean="0"/>
              <a:t>Introduction </a:t>
            </a:r>
            <a:r>
              <a:rPr lang="zh-CN" altLang="en-US" dirty="0" smtClean="0"/>
              <a:t>怎么写？</a:t>
            </a:r>
            <a:endParaRPr lang="zh-CN" altLang="en-US" dirty="0"/>
          </a:p>
        </p:txBody>
      </p:sp>
      <p:sp>
        <p:nvSpPr>
          <p:cNvPr id="3" name="内容占位符 2"/>
          <p:cNvSpPr>
            <a:spLocks noGrp="1"/>
          </p:cNvSpPr>
          <p:nvPr>
            <p:ph sz="quarter"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Note writing (assignment of Wk 6)</a:t>
            </a:r>
            <a:endParaRPr lang="zh-CN" altLang="en-US" b="1" dirty="0"/>
          </a:p>
        </p:txBody>
      </p:sp>
      <p:sp>
        <p:nvSpPr>
          <p:cNvPr id="3" name="内容占位符 2"/>
          <p:cNvSpPr>
            <a:spLocks noGrp="1"/>
          </p:cNvSpPr>
          <p:nvPr>
            <p:ph idx="1"/>
          </p:nvPr>
        </p:nvSpPr>
        <p:spPr/>
        <p:txBody>
          <a:bodyPr/>
          <a:lstStyle/>
          <a:p>
            <a:r>
              <a:rPr lang="en-US" altLang="zh-CN" dirty="0" smtClean="0"/>
              <a:t>You live on campus. You find Z a difficult roommate: she / he always have guests who can be noisy even when you are busy with school work and she / he uses your stuff without permission. Write to the Accommodation Officer for:</a:t>
            </a:r>
            <a:br>
              <a:rPr lang="en-US" altLang="zh-CN" dirty="0" smtClean="0"/>
            </a:br>
            <a:r>
              <a:rPr lang="en-US" altLang="zh-CN" dirty="0" smtClean="0"/>
              <a:t>1) a different dorm room next semester</a:t>
            </a:r>
          </a:p>
          <a:p>
            <a:pPr>
              <a:buNone/>
            </a:pPr>
            <a:r>
              <a:rPr lang="en-US" altLang="zh-CN" dirty="0" smtClean="0"/>
              <a:t>   2) giving your reasons</a:t>
            </a:r>
            <a:endParaRPr lang="zh-CN" alt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The note</a:t>
            </a:r>
            <a:endParaRPr lang="zh-CN" altLang="en-US" dirty="0"/>
          </a:p>
        </p:txBody>
      </p:sp>
      <p:sp>
        <p:nvSpPr>
          <p:cNvPr id="3" name="内容占位符 2"/>
          <p:cNvSpPr>
            <a:spLocks noGrp="1"/>
          </p:cNvSpPr>
          <p:nvPr>
            <p:ph idx="1"/>
          </p:nvPr>
        </p:nvSpPr>
        <p:spPr/>
        <p:txBody>
          <a:bodyPr>
            <a:normAutofit fontScale="92500" lnSpcReduction="10000"/>
          </a:bodyPr>
          <a:lstStyle/>
          <a:p>
            <a:pPr>
              <a:buNone/>
            </a:pPr>
            <a:r>
              <a:rPr lang="en-US" altLang="zh-CN" dirty="0" smtClean="0"/>
              <a:t>                                                                 April 16</a:t>
            </a:r>
          </a:p>
          <a:p>
            <a:pPr>
              <a:buNone/>
            </a:pPr>
            <a:r>
              <a:rPr lang="en-US" altLang="zh-CN" dirty="0" smtClean="0"/>
              <a:t>    Dear Sir or Madam,</a:t>
            </a:r>
          </a:p>
          <a:p>
            <a:pPr>
              <a:buNone/>
            </a:pPr>
            <a:r>
              <a:rPr lang="en-US" altLang="zh-CN" dirty="0" smtClean="0"/>
              <a:t>	I do not wish to sound critical, but I am finding it increasingly difficult to get along with my roommate Mr.___/Miss___. I am a hard worker who needs quiet time in the room often, but now it has become a reception room for my roommate’s visitors. More over, he uses my stuff without permission. So I would greatly appreciate it if I am allocated a room at a different location next semester, preferably in the same building.</a:t>
            </a:r>
            <a:br>
              <a:rPr lang="en-US" altLang="zh-CN" dirty="0" smtClean="0"/>
            </a:br>
            <a:r>
              <a:rPr lang="en-US" altLang="zh-CN" dirty="0" smtClean="0"/>
              <a:t>Thank you for your consideration. </a:t>
            </a:r>
          </a:p>
          <a:p>
            <a:pPr>
              <a:buNone/>
            </a:pPr>
            <a:r>
              <a:rPr lang="en-US" altLang="zh-CN" dirty="0" smtClean="0"/>
              <a:t>    Yours,</a:t>
            </a:r>
          </a:p>
          <a:p>
            <a:pPr>
              <a:buNone/>
            </a:pPr>
            <a:r>
              <a:rPr lang="en-US" altLang="zh-CN" dirty="0" smtClean="0"/>
              <a:t>     David Johnson / Mary</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 note of appointment</a:t>
            </a:r>
            <a:endParaRPr lang="zh-CN" altLang="en-US" dirty="0"/>
          </a:p>
        </p:txBody>
      </p:sp>
      <p:sp>
        <p:nvSpPr>
          <p:cNvPr id="3" name="内容占位符 2"/>
          <p:cNvSpPr>
            <a:spLocks noGrp="1"/>
          </p:cNvSpPr>
          <p:nvPr>
            <p:ph sz="quarter" idx="1"/>
          </p:nvPr>
        </p:nvSpPr>
        <p:spPr/>
        <p:txBody>
          <a:bodyPr/>
          <a:lstStyle/>
          <a:p>
            <a:r>
              <a:rPr lang="en-US" altLang="zh-CN" dirty="0" smtClean="0"/>
              <a:t>A schedule plays a very important part in people’s work and life, so a note of appointment is necessary if we want to visit or see some people on some occasions. If we make an appointment with someone, a note should include our request and reasons, the available date, the time, the place, our address or telephone number, and appreciation for his concern.</a:t>
            </a:r>
            <a:endParaRPr lang="zh-CN" altLang="zh-CN" dirty="0" smtClean="0"/>
          </a:p>
          <a:p>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Occasions for notes of appointments</a:t>
            </a:r>
            <a:endParaRPr lang="zh-CN" altLang="en-US" dirty="0"/>
          </a:p>
        </p:txBody>
      </p:sp>
      <p:sp>
        <p:nvSpPr>
          <p:cNvPr id="3" name="内容占位符 2"/>
          <p:cNvSpPr>
            <a:spLocks noGrp="1"/>
          </p:cNvSpPr>
          <p:nvPr>
            <p:ph sz="quarter" idx="1"/>
          </p:nvPr>
        </p:nvSpPr>
        <p:spPr/>
        <p:txBody>
          <a:bodyPr/>
          <a:lstStyle/>
          <a:p>
            <a:r>
              <a:rPr lang="en-US" altLang="zh-CN" dirty="0" smtClean="0"/>
              <a:t>Making an appointment</a:t>
            </a:r>
            <a:endParaRPr lang="zh-CN" altLang="zh-CN" dirty="0" smtClean="0"/>
          </a:p>
          <a:p>
            <a:r>
              <a:rPr lang="en-US" altLang="zh-CN" dirty="0" smtClean="0"/>
              <a:t>Postponing or change an appointment</a:t>
            </a:r>
            <a:endParaRPr lang="zh-CN" altLang="zh-CN" dirty="0" smtClean="0"/>
          </a:p>
          <a:p>
            <a:r>
              <a:rPr lang="en-US" altLang="zh-CN" dirty="0" smtClean="0"/>
              <a:t>Canceling an appointment</a:t>
            </a:r>
            <a:endParaRPr lang="zh-CN" altLang="zh-CN" dirty="0" smtClean="0"/>
          </a:p>
          <a:p>
            <a:r>
              <a:rPr lang="en-US" altLang="zh-CN" dirty="0" smtClean="0"/>
              <a:t>Refusing an appointment</a:t>
            </a:r>
            <a:endParaRPr lang="zh-CN" altLang="zh-CN" dirty="0" smtClean="0"/>
          </a:p>
          <a:p>
            <a:r>
              <a:rPr lang="en-US" altLang="zh-CN" dirty="0" smtClean="0"/>
              <a:t>Thanking for an appointment</a:t>
            </a:r>
            <a:endParaRPr lang="zh-CN" altLang="zh-CN" dirty="0" smtClean="0"/>
          </a:p>
          <a:p>
            <a:pPr>
              <a:buNone/>
            </a:pP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Tips on writing</a:t>
            </a:r>
            <a:endParaRPr lang="zh-CN" altLang="en-US" dirty="0"/>
          </a:p>
        </p:txBody>
      </p:sp>
      <p:sp>
        <p:nvSpPr>
          <p:cNvPr id="3" name="内容占位符 2"/>
          <p:cNvSpPr>
            <a:spLocks noGrp="1"/>
          </p:cNvSpPr>
          <p:nvPr>
            <p:ph sz="quarter" idx="1"/>
          </p:nvPr>
        </p:nvSpPr>
        <p:spPr/>
        <p:txBody>
          <a:bodyPr/>
          <a:lstStyle/>
          <a:p>
            <a:r>
              <a:rPr lang="en-US" altLang="zh-CN" dirty="0" smtClean="0"/>
              <a:t>a. A note of an appointment should contain: your request, the reasons for an appointment, the arranged date, time, place, your address and telephone number, and your expression for thanks.</a:t>
            </a:r>
            <a:endParaRPr lang="zh-CN" altLang="zh-CN" dirty="0" smtClean="0"/>
          </a:p>
          <a:p>
            <a:r>
              <a:rPr lang="en-US" altLang="zh-CN" dirty="0" smtClean="0"/>
              <a:t>b. If you change or postpone an appointment, you should restate the appointed time and place, make a new appointment, express your apology and ask the addressee to confirm the new time and place.</a:t>
            </a:r>
            <a:endParaRPr lang="zh-CN" altLang="zh-CN" dirty="0" smtClean="0"/>
          </a:p>
          <a:p>
            <a:r>
              <a:rPr lang="en-US" altLang="zh-CN" dirty="0" smtClean="0"/>
              <a:t>c. If you cancel an appointment, you repeat the appointed time and place, state the necessary reasons and express your apology.</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Vagueness in explanation</a:t>
            </a:r>
            <a:endParaRPr lang="zh-CN" altLang="en-US" b="1" dirty="0"/>
          </a:p>
        </p:txBody>
      </p:sp>
      <p:sp>
        <p:nvSpPr>
          <p:cNvPr id="3" name="内容占位符 2"/>
          <p:cNvSpPr>
            <a:spLocks noGrp="1"/>
          </p:cNvSpPr>
          <p:nvPr>
            <p:ph sz="quarter" idx="1"/>
          </p:nvPr>
        </p:nvSpPr>
        <p:spPr/>
        <p:txBody>
          <a:bodyPr>
            <a:normAutofit fontScale="92500"/>
          </a:bodyPr>
          <a:lstStyle/>
          <a:p>
            <a:r>
              <a:rPr lang="en-US" altLang="zh-CN" dirty="0" smtClean="0"/>
              <a:t>Essay topic: True Love</a:t>
            </a:r>
          </a:p>
          <a:p>
            <a:r>
              <a:rPr lang="en-US" altLang="zh-CN" dirty="0" smtClean="0"/>
              <a:t>Topic sentence 1: </a:t>
            </a:r>
            <a:r>
              <a:rPr lang="en-US" altLang="zh-CN" b="1" dirty="0" smtClean="0"/>
              <a:t>True love is </a:t>
            </a:r>
            <a:r>
              <a:rPr lang="en-US" altLang="zh-CN" b="1" dirty="0" smtClean="0">
                <a:solidFill>
                  <a:srgbClr val="FF0000"/>
                </a:solidFill>
              </a:rPr>
              <a:t>admiration</a:t>
            </a:r>
            <a:r>
              <a:rPr lang="en-US" altLang="zh-CN" b="1" dirty="0" smtClean="0"/>
              <a:t> of a person’s </a:t>
            </a:r>
            <a:r>
              <a:rPr lang="en-US" altLang="zh-CN" b="1" dirty="0" smtClean="0">
                <a:solidFill>
                  <a:srgbClr val="FF0000"/>
                </a:solidFill>
              </a:rPr>
              <a:t>inner heart</a:t>
            </a:r>
            <a:r>
              <a:rPr lang="en-US" altLang="zh-CN" dirty="0" smtClean="0"/>
              <a:t>. It is more than loving the appearance. When we honestly appreciate someone’s personality, traits rather than the face, we truly love the person.</a:t>
            </a:r>
          </a:p>
          <a:p>
            <a:pPr>
              <a:buNone/>
            </a:pPr>
            <a:r>
              <a:rPr lang="en-US" altLang="zh-CN" dirty="0" smtClean="0"/>
              <a:t>Comment:</a:t>
            </a:r>
          </a:p>
          <a:p>
            <a:pPr>
              <a:buNone/>
            </a:pPr>
            <a:r>
              <a:rPr lang="en-US" altLang="zh-CN" dirty="0" smtClean="0">
                <a:solidFill>
                  <a:srgbClr val="0000FF"/>
                </a:solidFill>
              </a:rPr>
              <a:t>   Readers won’t learn much from this obvious truth unless you explain what admiration of a person’s traits means</a:t>
            </a:r>
            <a:r>
              <a:rPr lang="en-US" altLang="zh-CN" dirty="0" smtClean="0"/>
              <a:t>.</a:t>
            </a:r>
          </a:p>
          <a:p>
            <a:pPr>
              <a:buNone/>
            </a:pPr>
            <a:r>
              <a:rPr lang="en-US" altLang="zh-CN" dirty="0" smtClean="0">
                <a:solidFill>
                  <a:srgbClr val="0000FF"/>
                </a:solidFill>
              </a:rPr>
              <a:t>   You can give an example of a trait of someone you truly love. Focus on explaining “admiration”. Are you inspired by this trait? Is this trait so appealing to you that you ignore some big problems of this person?</a:t>
            </a:r>
            <a:endParaRPr lang="zh-CN" altLang="en-US"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Common sentence structure</a:t>
            </a:r>
            <a:endParaRPr lang="zh-CN" altLang="en-US" dirty="0"/>
          </a:p>
        </p:txBody>
      </p:sp>
      <p:sp>
        <p:nvSpPr>
          <p:cNvPr id="3" name="内容占位符 2"/>
          <p:cNvSpPr>
            <a:spLocks noGrp="1"/>
          </p:cNvSpPr>
          <p:nvPr>
            <p:ph sz="quarter" idx="1"/>
          </p:nvPr>
        </p:nvSpPr>
        <p:spPr/>
        <p:txBody>
          <a:bodyPr>
            <a:normAutofit fontScale="85000" lnSpcReduction="20000"/>
          </a:bodyPr>
          <a:lstStyle/>
          <a:p>
            <a:r>
              <a:rPr lang="en-US" altLang="zh-CN" b="1" dirty="0" smtClean="0"/>
              <a:t>a. Making an appointment</a:t>
            </a:r>
            <a:endParaRPr lang="zh-CN" altLang="zh-CN" dirty="0" smtClean="0"/>
          </a:p>
          <a:p>
            <a:r>
              <a:rPr lang="en-US" altLang="zh-CN" dirty="0" smtClean="0"/>
              <a:t>I will be glad to meet with you in my office on Monday, June 1</a:t>
            </a:r>
            <a:r>
              <a:rPr lang="en-US" altLang="zh-CN" baseline="30000" dirty="0" smtClean="0"/>
              <a:t>st</a:t>
            </a:r>
            <a:r>
              <a:rPr lang="en-US" altLang="zh-CN" dirty="0" smtClean="0"/>
              <a:t> at 3 p.m. to discuss our project.</a:t>
            </a:r>
            <a:endParaRPr lang="zh-CN" altLang="zh-CN" dirty="0" smtClean="0"/>
          </a:p>
          <a:p>
            <a:r>
              <a:rPr lang="en-US" altLang="zh-CN" dirty="0" smtClean="0"/>
              <a:t>If you are unable to make the meeting on May 1</a:t>
            </a:r>
            <a:r>
              <a:rPr lang="en-US" altLang="zh-CN" baseline="30000" dirty="0" smtClean="0"/>
              <a:t>st</a:t>
            </a:r>
            <a:r>
              <a:rPr lang="en-US" altLang="zh-CN" dirty="0" smtClean="0"/>
              <a:t>, please let me know as soon as possible.</a:t>
            </a:r>
            <a:endParaRPr lang="zh-CN" altLang="zh-CN" dirty="0" smtClean="0"/>
          </a:p>
          <a:p>
            <a:r>
              <a:rPr lang="en-US" altLang="zh-CN" dirty="0" smtClean="0"/>
              <a:t>I would appreciate thirty minutes of your time this week to discuss our cooperation.</a:t>
            </a:r>
            <a:endParaRPr lang="zh-CN" altLang="zh-CN" dirty="0" smtClean="0"/>
          </a:p>
          <a:p>
            <a:r>
              <a:rPr lang="en-US" altLang="zh-CN" dirty="0" smtClean="0"/>
              <a:t>I’ll give you a call in a couple of days to see if you can schedule a meeting with me.</a:t>
            </a:r>
            <a:endParaRPr lang="zh-CN" altLang="zh-CN" dirty="0" smtClean="0"/>
          </a:p>
          <a:p>
            <a:r>
              <a:rPr lang="en-US" altLang="zh-CN" dirty="0" smtClean="0"/>
              <a:t>Let me know as soon as possible if this is convenient for you.</a:t>
            </a:r>
            <a:endParaRPr lang="zh-CN" altLang="zh-CN" dirty="0" smtClean="0"/>
          </a:p>
          <a:p>
            <a:r>
              <a:rPr lang="en-US" altLang="zh-CN" b="1" dirty="0" smtClean="0"/>
              <a:t>b. Changing an appointment</a:t>
            </a:r>
            <a:endParaRPr lang="zh-CN" altLang="zh-CN" dirty="0" smtClean="0"/>
          </a:p>
          <a:p>
            <a:r>
              <a:rPr lang="en-US" altLang="zh-CN" dirty="0" smtClean="0"/>
              <a:t>I am unfortunately obliged to change the date we set earlier.</a:t>
            </a:r>
            <a:endParaRPr lang="zh-CN" altLang="zh-CN" dirty="0" smtClean="0"/>
          </a:p>
          <a:p>
            <a:r>
              <a:rPr lang="en-US" altLang="zh-CN" dirty="0" smtClean="0"/>
              <a:t>Can we change our meeting on April 20 from 3 p.m. to 5 p.m.?</a:t>
            </a:r>
            <a:endParaRPr lang="zh-CN" altLang="zh-CN" dirty="0" smtClean="0"/>
          </a:p>
          <a:p>
            <a:r>
              <a:rPr lang="en-US" altLang="zh-CN" dirty="0" smtClean="0"/>
              <a:t>I will be on a business trip and be unable to keep my appointment with you on Sep. 2</a:t>
            </a:r>
            <a:r>
              <a:rPr lang="en-US" altLang="zh-CN" baseline="30000" dirty="0" smtClean="0"/>
              <a:t>nd</a:t>
            </a:r>
            <a:r>
              <a:rPr lang="en-US" altLang="zh-CN" dirty="0" smtClean="0"/>
              <a:t> at 9 p.m.</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约会便条</a:t>
            </a:r>
            <a:endParaRPr lang="zh-CN" altLang="en-US" dirty="0"/>
          </a:p>
        </p:txBody>
      </p:sp>
      <p:sp>
        <p:nvSpPr>
          <p:cNvPr id="3" name="内容占位符 2"/>
          <p:cNvSpPr>
            <a:spLocks noGrp="1"/>
          </p:cNvSpPr>
          <p:nvPr>
            <p:ph sz="quarter" idx="1"/>
          </p:nvPr>
        </p:nvSpPr>
        <p:spPr/>
        <p:txBody>
          <a:bodyPr/>
          <a:lstStyle/>
          <a:p>
            <a:r>
              <a:rPr lang="en-US" altLang="zh-CN" dirty="0" smtClean="0"/>
              <a:t>Liza</a:t>
            </a:r>
            <a:r>
              <a:rPr lang="zh-CN" altLang="en-US" dirty="0" smtClean="0"/>
              <a:t>你好</a:t>
            </a:r>
            <a:endParaRPr lang="en-US" altLang="zh-CN" dirty="0" smtClean="0"/>
          </a:p>
          <a:p>
            <a:r>
              <a:rPr lang="zh-CN" altLang="en-US" dirty="0" smtClean="0"/>
              <a:t>我有两张电影</a:t>
            </a:r>
            <a:r>
              <a:rPr lang="en-US" altLang="zh-CN" dirty="0" smtClean="0"/>
              <a:t>《</a:t>
            </a:r>
            <a:r>
              <a:rPr lang="zh-CN" altLang="en-US" dirty="0" smtClean="0"/>
              <a:t>风</a:t>
            </a:r>
            <a:r>
              <a:rPr lang="en-US" altLang="zh-CN" dirty="0" smtClean="0"/>
              <a:t>》</a:t>
            </a:r>
            <a:r>
              <a:rPr lang="zh-CN" altLang="en-US" dirty="0" smtClean="0"/>
              <a:t>的票。</a:t>
            </a:r>
            <a:endParaRPr lang="en-US" altLang="zh-CN" dirty="0" smtClean="0"/>
          </a:p>
          <a:p>
            <a:r>
              <a:rPr lang="zh-CN" altLang="en-US" dirty="0" smtClean="0"/>
              <a:t>约会地点：下午四点，儿童公园西门。</a:t>
            </a:r>
            <a:endParaRPr lang="en-US" altLang="zh-CN" dirty="0" smtClean="0"/>
          </a:p>
          <a:p>
            <a:r>
              <a:rPr lang="zh-CN" altLang="en-US" dirty="0" smtClean="0"/>
              <a:t>看完电影吃晚饭。</a:t>
            </a:r>
            <a:endParaRPr lang="en-US" altLang="zh-CN" dirty="0" smtClean="0"/>
          </a:p>
          <a:p>
            <a:r>
              <a:rPr lang="zh-CN" altLang="en-US" dirty="0" smtClean="0"/>
              <a:t>不行的话，给我留个条。</a:t>
            </a:r>
            <a:endParaRPr lang="en-US" altLang="zh-CN" dirty="0" smtClean="0"/>
          </a:p>
          <a:p>
            <a:r>
              <a:rPr lang="en-US" altLang="zh-CN" dirty="0" smtClean="0"/>
              <a:t>Paul</a:t>
            </a:r>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Example 1: </a:t>
            </a:r>
            <a:br>
              <a:rPr lang="en-US" altLang="zh-CN" dirty="0" smtClean="0"/>
            </a:br>
            <a:r>
              <a:rPr lang="en-US" altLang="zh-CN" dirty="0" smtClean="0"/>
              <a:t>Make an appointment for a movie</a:t>
            </a:r>
            <a:endParaRPr lang="zh-CN" altLang="en-US" dirty="0"/>
          </a:p>
        </p:txBody>
      </p:sp>
      <p:sp>
        <p:nvSpPr>
          <p:cNvPr id="3" name="内容占位符 2"/>
          <p:cNvSpPr>
            <a:spLocks noGrp="1"/>
          </p:cNvSpPr>
          <p:nvPr>
            <p:ph sz="quarter" idx="1"/>
          </p:nvPr>
        </p:nvSpPr>
        <p:spPr/>
        <p:txBody>
          <a:bodyPr/>
          <a:lstStyle/>
          <a:p>
            <a:pPr algn="r">
              <a:buNone/>
            </a:pPr>
            <a:r>
              <a:rPr lang="en-US" altLang="zh-CN" b="1" dirty="0" smtClean="0"/>
              <a:t>Dec. 28</a:t>
            </a:r>
            <a:r>
              <a:rPr lang="en-US" altLang="zh-CN" b="1" baseline="30000" dirty="0" smtClean="0"/>
              <a:t>th</a:t>
            </a:r>
            <a:endParaRPr lang="zh-CN" altLang="zh-CN" dirty="0" smtClean="0"/>
          </a:p>
          <a:p>
            <a:pPr>
              <a:buNone/>
            </a:pPr>
            <a:r>
              <a:rPr lang="en-US" altLang="zh-CN" b="1" dirty="0" smtClean="0"/>
              <a:t>   Dear Lisa,</a:t>
            </a:r>
            <a:endParaRPr lang="zh-CN" altLang="zh-CN" dirty="0" smtClean="0"/>
          </a:p>
          <a:p>
            <a:pPr>
              <a:buNone/>
            </a:pPr>
            <a:r>
              <a:rPr lang="en-US" altLang="zh-CN" b="1" dirty="0" smtClean="0"/>
              <a:t>   I have got two tickets to the old film </a:t>
            </a:r>
            <a:r>
              <a:rPr lang="en-US" altLang="zh-CN" b="1" u="sng" dirty="0" smtClean="0"/>
              <a:t>The Wind </a:t>
            </a:r>
            <a:r>
              <a:rPr lang="en-US" altLang="zh-CN" b="1" dirty="0" smtClean="0"/>
              <a:t>at the new cinema near your home. Please meet me at the west gate of the Children Park on Sunday afternoon, at 4. After the film, we may dine out in a backstreet restaurant. If you can’t come, call me as soon as possible or leave a message in my mail box. </a:t>
            </a:r>
            <a:endParaRPr lang="zh-CN" altLang="zh-CN" dirty="0" smtClean="0"/>
          </a:p>
          <a:p>
            <a:pPr algn="r">
              <a:buNone/>
            </a:pPr>
            <a:r>
              <a:rPr lang="en-US" altLang="zh-CN" b="1" dirty="0" smtClean="0"/>
              <a:t>          Yours,</a:t>
            </a:r>
            <a:endParaRPr lang="zh-CN" altLang="zh-CN" dirty="0" smtClean="0"/>
          </a:p>
          <a:p>
            <a:pPr algn="r">
              <a:buNone/>
            </a:pPr>
            <a:r>
              <a:rPr lang="en-US" altLang="zh-CN" b="1" dirty="0" smtClean="0"/>
              <a:t>   Paul</a:t>
            </a:r>
            <a:endParaRPr lang="zh-CN" altLang="zh-CN"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推迟赴约</a:t>
            </a:r>
            <a:endParaRPr lang="zh-CN" altLang="en-US" dirty="0"/>
          </a:p>
        </p:txBody>
      </p:sp>
      <p:sp>
        <p:nvSpPr>
          <p:cNvPr id="3" name="内容占位符 2"/>
          <p:cNvSpPr>
            <a:spLocks noGrp="1"/>
          </p:cNvSpPr>
          <p:nvPr>
            <p:ph sz="quarter" idx="1"/>
          </p:nvPr>
        </p:nvSpPr>
        <p:spPr/>
        <p:txBody>
          <a:bodyPr/>
          <a:lstStyle/>
          <a:p>
            <a:r>
              <a:rPr lang="en-US" altLang="zh-CN" dirty="0" smtClean="0"/>
              <a:t>Paul</a:t>
            </a:r>
          </a:p>
          <a:p>
            <a:r>
              <a:rPr lang="zh-CN" altLang="en-US" dirty="0" smtClean="0"/>
              <a:t>抱歉，我只能推迟看电影了。我那天下午五点要去机场接我姐姐。</a:t>
            </a:r>
            <a:endParaRPr lang="en-US" altLang="zh-CN" dirty="0" smtClean="0"/>
          </a:p>
          <a:p>
            <a:r>
              <a:rPr lang="zh-CN" altLang="en-US" dirty="0" smtClean="0"/>
              <a:t>咱们今天晚上下课以后再讨论那件事</a:t>
            </a:r>
            <a:endParaRPr lang="en-US" altLang="zh-CN" dirty="0" smtClean="0"/>
          </a:p>
          <a:p>
            <a:r>
              <a:rPr lang="zh-CN" altLang="en-US" dirty="0" smtClean="0"/>
              <a:t>如果今晚不行，请给我发短信。</a:t>
            </a:r>
            <a:endParaRPr lang="en-US" altLang="zh-CN" dirty="0" smtClean="0"/>
          </a:p>
          <a:p>
            <a:r>
              <a:rPr lang="en-US" altLang="zh-CN" dirty="0" smtClean="0"/>
              <a:t>Liza</a:t>
            </a:r>
            <a:endParaRPr lang="zh-CN"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Example 2: Postpone an appointment</a:t>
            </a:r>
            <a:endParaRPr lang="zh-CN" altLang="en-US" dirty="0"/>
          </a:p>
        </p:txBody>
      </p:sp>
      <p:sp>
        <p:nvSpPr>
          <p:cNvPr id="3" name="内容占位符 2"/>
          <p:cNvSpPr>
            <a:spLocks noGrp="1"/>
          </p:cNvSpPr>
          <p:nvPr>
            <p:ph sz="quarter" idx="1"/>
          </p:nvPr>
        </p:nvSpPr>
        <p:spPr/>
        <p:txBody>
          <a:bodyPr/>
          <a:lstStyle/>
          <a:p>
            <a:pPr algn="r" latinLnBrk="1">
              <a:buNone/>
            </a:pPr>
            <a:r>
              <a:rPr lang="en-US" altLang="zh-CN" b="1" dirty="0" smtClean="0"/>
              <a:t>Feb. 28</a:t>
            </a:r>
            <a:r>
              <a:rPr lang="en-US" altLang="zh-CN" b="1" baseline="30000" dirty="0" smtClean="0"/>
              <a:t>th</a:t>
            </a:r>
            <a:endParaRPr lang="zh-CN" altLang="zh-CN" dirty="0" smtClean="0"/>
          </a:p>
          <a:p>
            <a:pPr>
              <a:buNone/>
            </a:pPr>
            <a:r>
              <a:rPr lang="en-US" altLang="zh-CN" b="1" dirty="0" smtClean="0"/>
              <a:t>  Paul,</a:t>
            </a:r>
            <a:endParaRPr lang="zh-CN" altLang="zh-CN" dirty="0" smtClean="0"/>
          </a:p>
          <a:p>
            <a:pPr>
              <a:buNone/>
            </a:pPr>
            <a:r>
              <a:rPr lang="en-US" altLang="zh-CN" b="1" dirty="0" smtClean="0"/>
              <a:t>  I am sorry to tell you I have to postpone our appointment at 4 o’clock tomorrow afternoon, because I have to meet my sister at the airport at 5. Shall we discuss the matter tonight after class? If it isn’t convenient for you, please send me a short message to make another time. Thanks a lot. </a:t>
            </a:r>
            <a:endParaRPr lang="zh-CN" altLang="zh-CN" dirty="0" smtClean="0"/>
          </a:p>
          <a:p>
            <a:pPr>
              <a:buNone/>
            </a:pPr>
            <a:r>
              <a:rPr lang="en-US" altLang="zh-CN" b="1" dirty="0" smtClean="0"/>
              <a:t> Yours,</a:t>
            </a:r>
            <a:endParaRPr lang="zh-CN" altLang="zh-CN" dirty="0" smtClean="0"/>
          </a:p>
          <a:p>
            <a:pPr>
              <a:buNone/>
            </a:pPr>
            <a:r>
              <a:rPr lang="en-US" altLang="zh-CN" b="1" dirty="0" smtClean="0"/>
              <a:t>Liza</a:t>
            </a:r>
            <a:endParaRPr lang="zh-CN" altLang="zh-CN"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取消约会</a:t>
            </a:r>
            <a:endParaRPr lang="zh-CN" altLang="en-US" dirty="0"/>
          </a:p>
        </p:txBody>
      </p:sp>
      <p:sp>
        <p:nvSpPr>
          <p:cNvPr id="3" name="内容占位符 2"/>
          <p:cNvSpPr>
            <a:spLocks noGrp="1"/>
          </p:cNvSpPr>
          <p:nvPr>
            <p:ph sz="quarter" idx="1"/>
          </p:nvPr>
        </p:nvSpPr>
        <p:spPr/>
        <p:txBody>
          <a:bodyPr/>
          <a:lstStyle/>
          <a:p>
            <a:r>
              <a:rPr lang="zh-CN" altLang="en-US" dirty="0" smtClean="0"/>
              <a:t>卡尔</a:t>
            </a:r>
            <a:endParaRPr lang="en-US" altLang="zh-CN" dirty="0" smtClean="0"/>
          </a:p>
          <a:p>
            <a:r>
              <a:rPr lang="zh-CN" altLang="en-US" dirty="0" smtClean="0"/>
              <a:t>我不得不取消三月六日周四下午四点的会面了，因为我们的项目出了点麻烦。 我得亲自去处理一下。我三月十日返回。回来再打电话给你约定会面时间，怎样？</a:t>
            </a:r>
            <a:endParaRPr lang="zh-CN"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Example 3: Cancel an appointment</a:t>
            </a:r>
            <a:endParaRPr lang="zh-CN" altLang="en-US" dirty="0"/>
          </a:p>
        </p:txBody>
      </p:sp>
      <p:sp>
        <p:nvSpPr>
          <p:cNvPr id="3" name="内容占位符 2"/>
          <p:cNvSpPr>
            <a:spLocks noGrp="1"/>
          </p:cNvSpPr>
          <p:nvPr>
            <p:ph sz="quarter" idx="1"/>
          </p:nvPr>
        </p:nvSpPr>
        <p:spPr/>
        <p:txBody>
          <a:bodyPr/>
          <a:lstStyle/>
          <a:p>
            <a:pPr algn="r" latinLnBrk="1">
              <a:buNone/>
            </a:pPr>
            <a:r>
              <a:rPr lang="en-US" altLang="zh-CN" b="1" dirty="0" smtClean="0"/>
              <a:t>March 1</a:t>
            </a:r>
            <a:r>
              <a:rPr lang="en-US" altLang="zh-CN" b="1" baseline="30000" dirty="0" smtClean="0"/>
              <a:t>st </a:t>
            </a:r>
            <a:endParaRPr lang="zh-CN" altLang="zh-CN" dirty="0" smtClean="0"/>
          </a:p>
          <a:p>
            <a:pPr>
              <a:buNone/>
            </a:pPr>
            <a:r>
              <a:rPr lang="en-US" altLang="zh-CN" b="1" dirty="0" smtClean="0"/>
              <a:t>   Dear Karl,</a:t>
            </a:r>
            <a:endParaRPr lang="zh-CN" altLang="zh-CN" dirty="0" smtClean="0"/>
          </a:p>
          <a:p>
            <a:pPr>
              <a:buNone/>
            </a:pPr>
            <a:r>
              <a:rPr lang="en-US" altLang="zh-CN" b="1" dirty="0" smtClean="0"/>
              <a:t>   I have to cancel the meeting we set on Thursday, March 6</a:t>
            </a:r>
            <a:r>
              <a:rPr lang="en-US" altLang="zh-CN" b="1" baseline="30000" dirty="0" smtClean="0"/>
              <a:t>th</a:t>
            </a:r>
            <a:r>
              <a:rPr lang="en-US" altLang="zh-CN" b="1" dirty="0" smtClean="0"/>
              <a:t>, at 4 p.m., because we have got a little trouble in the project, so I have to go there to handle the problem in person. I should be back on March 10</a:t>
            </a:r>
            <a:r>
              <a:rPr lang="en-US" altLang="zh-CN" b="1" baseline="30000" dirty="0" smtClean="0"/>
              <a:t>th</a:t>
            </a:r>
            <a:r>
              <a:rPr lang="en-US" altLang="zh-CN" b="1" dirty="0" smtClean="0"/>
              <a:t> and will call you then to for another appointment.</a:t>
            </a:r>
            <a:endParaRPr lang="zh-CN" altLang="zh-CN" dirty="0" smtClean="0"/>
          </a:p>
          <a:p>
            <a:pPr>
              <a:buNone/>
            </a:pPr>
            <a:r>
              <a:rPr lang="en-US" altLang="zh-CN" b="1" dirty="0" smtClean="0"/>
              <a:t>    Thank you for your understanding.</a:t>
            </a:r>
            <a:endParaRPr lang="zh-CN" altLang="zh-CN" dirty="0" smtClean="0"/>
          </a:p>
          <a:p>
            <a:pPr>
              <a:buNone/>
            </a:pPr>
            <a:r>
              <a:rPr lang="en-US" altLang="zh-CN" b="1" dirty="0" smtClean="0"/>
              <a:t>   Sincerely yours,</a:t>
            </a:r>
            <a:endParaRPr lang="zh-CN" altLang="zh-CN" dirty="0" smtClean="0"/>
          </a:p>
          <a:p>
            <a:pPr>
              <a:buNone/>
            </a:pPr>
            <a:r>
              <a:rPr lang="en-US" altLang="zh-CN" b="1" dirty="0" smtClean="0"/>
              <a:t>   Jim</a:t>
            </a:r>
            <a:endParaRPr lang="zh-CN" altLang="zh-CN"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日期写法</a:t>
            </a:r>
            <a:endParaRPr lang="zh-CN" altLang="en-US" dirty="0"/>
          </a:p>
        </p:txBody>
      </p:sp>
      <p:sp>
        <p:nvSpPr>
          <p:cNvPr id="3" name="内容占位符 2"/>
          <p:cNvSpPr>
            <a:spLocks noGrp="1"/>
          </p:cNvSpPr>
          <p:nvPr>
            <p:ph idx="1"/>
          </p:nvPr>
        </p:nvSpPr>
        <p:spPr>
          <a:xfrm>
            <a:off x="357158" y="1785926"/>
            <a:ext cx="8329642" cy="4538674"/>
          </a:xfrm>
        </p:spPr>
        <p:txBody>
          <a:bodyPr>
            <a:noAutofit/>
          </a:bodyPr>
          <a:lstStyle/>
          <a:p>
            <a:r>
              <a:rPr lang="zh-CN" altLang="en-US" sz="2000" b="1" dirty="0" smtClean="0">
                <a:solidFill>
                  <a:srgbClr val="0070C0"/>
                </a:solidFill>
              </a:rPr>
              <a:t>英文日期分英式和美式</a:t>
            </a:r>
            <a:r>
              <a:rPr lang="en-US" altLang="zh-CN" sz="2000" b="1" dirty="0" smtClean="0">
                <a:solidFill>
                  <a:srgbClr val="0070C0"/>
                </a:solidFill>
              </a:rPr>
              <a:t>,</a:t>
            </a:r>
            <a:r>
              <a:rPr lang="zh-CN" altLang="en-US" sz="2000" b="1" dirty="0" smtClean="0">
                <a:solidFill>
                  <a:srgbClr val="0070C0"/>
                </a:solidFill>
              </a:rPr>
              <a:t>如下</a:t>
            </a:r>
            <a:r>
              <a:rPr lang="en-US" altLang="zh-CN" sz="2000" b="1" dirty="0" smtClean="0">
                <a:solidFill>
                  <a:srgbClr val="0070C0"/>
                </a:solidFill>
              </a:rPr>
              <a:t>:</a:t>
            </a:r>
            <a:r>
              <a:rPr lang="en-US" altLang="zh-CN" sz="2000" b="1" dirty="0" smtClean="0"/>
              <a:t/>
            </a:r>
            <a:br>
              <a:rPr lang="en-US" altLang="zh-CN" sz="2000" b="1" dirty="0" smtClean="0"/>
            </a:br>
            <a:r>
              <a:rPr lang="en-US" altLang="zh-CN" sz="2000" b="1" dirty="0" smtClean="0"/>
              <a:t>1) 8</a:t>
            </a:r>
            <a:r>
              <a:rPr lang="en-US" sz="2000" b="1" dirty="0" smtClean="0"/>
              <a:t>th March,2013 </a:t>
            </a:r>
            <a:r>
              <a:rPr lang="zh-CN" altLang="en-US" sz="2000" b="1" dirty="0" smtClean="0"/>
              <a:t>或</a:t>
            </a:r>
            <a:r>
              <a:rPr lang="en-US" altLang="zh-CN" sz="2000" b="1" dirty="0" smtClean="0"/>
              <a:t>8 </a:t>
            </a:r>
            <a:r>
              <a:rPr lang="en-US" sz="2000" b="1" dirty="0" smtClean="0"/>
              <a:t>March,20013（</a:t>
            </a:r>
            <a:r>
              <a:rPr lang="zh-CN" altLang="en-US" sz="2000" b="1" dirty="0" smtClean="0"/>
              <a:t>英式）</a:t>
            </a:r>
            <a:br>
              <a:rPr lang="zh-CN" altLang="en-US" sz="2000" b="1" dirty="0" smtClean="0"/>
            </a:br>
            <a:r>
              <a:rPr lang="en-US" altLang="zh-CN" sz="2000" b="1" dirty="0" smtClean="0"/>
              <a:t>2) </a:t>
            </a:r>
            <a:r>
              <a:rPr lang="en-US" sz="2000" b="1" dirty="0" smtClean="0"/>
              <a:t>March 8th,2013 </a:t>
            </a:r>
            <a:r>
              <a:rPr lang="zh-CN" altLang="en-US" sz="2000" b="1" dirty="0" smtClean="0"/>
              <a:t>或</a:t>
            </a:r>
            <a:r>
              <a:rPr lang="en-US" sz="2000" b="1" dirty="0" smtClean="0"/>
              <a:t>March 8,20013（</a:t>
            </a:r>
            <a:r>
              <a:rPr lang="zh-CN" altLang="en-US" sz="2000" b="1" dirty="0" smtClean="0"/>
              <a:t>美式）</a:t>
            </a:r>
            <a:endParaRPr lang="en-US" altLang="zh-CN" sz="2000" b="1" dirty="0" smtClean="0"/>
          </a:p>
          <a:p>
            <a:r>
              <a:rPr lang="en-US" altLang="zh-CN" sz="2000" b="1" dirty="0" smtClean="0">
                <a:solidFill>
                  <a:srgbClr val="0070C0"/>
                </a:solidFill>
              </a:rPr>
              <a:t> </a:t>
            </a:r>
            <a:r>
              <a:rPr lang="zh-CN" altLang="en-US" sz="2000" b="1" dirty="0" smtClean="0">
                <a:solidFill>
                  <a:srgbClr val="0070C0"/>
                </a:solidFill>
              </a:rPr>
              <a:t>日期写法宜遵从下列规则：</a:t>
            </a:r>
            <a:r>
              <a:rPr lang="zh-CN" altLang="en-US" sz="2000" b="1" dirty="0" smtClean="0"/>
              <a:t/>
            </a:r>
            <a:br>
              <a:rPr lang="zh-CN" altLang="en-US" sz="2000" b="1" dirty="0" smtClean="0"/>
            </a:br>
            <a:r>
              <a:rPr lang="en-US" altLang="zh-CN" sz="2000" b="1" dirty="0" smtClean="0"/>
              <a:t>1)</a:t>
            </a:r>
            <a:r>
              <a:rPr lang="zh-CN" altLang="en-US" sz="2000" b="1" dirty="0" smtClean="0"/>
              <a:t>年份必须完全写明，不可用</a:t>
            </a:r>
            <a:r>
              <a:rPr lang="en-US" altLang="zh-CN" sz="2000" b="1" dirty="0" smtClean="0"/>
              <a:t>“13</a:t>
            </a:r>
            <a:r>
              <a:rPr lang="zh-CN" altLang="en-US" sz="2000" b="1" dirty="0" smtClean="0"/>
              <a:t>代替</a:t>
            </a:r>
            <a:r>
              <a:rPr lang="en-US" altLang="zh-CN" sz="2000" b="1" dirty="0" smtClean="0"/>
              <a:t>2013;</a:t>
            </a:r>
            <a:br>
              <a:rPr lang="en-US" altLang="zh-CN" sz="2000" b="1" dirty="0" smtClean="0"/>
            </a:br>
            <a:r>
              <a:rPr lang="en-US" altLang="zh-CN" sz="2000" b="1" dirty="0" smtClean="0"/>
              <a:t>2)</a:t>
            </a:r>
            <a:r>
              <a:rPr lang="zh-CN" altLang="en-US" sz="2000" b="1" dirty="0" smtClean="0"/>
              <a:t>月份必须用英文拼出或采用公认的简写，即 </a:t>
            </a:r>
            <a:r>
              <a:rPr lang="en-US" sz="2000" b="1" dirty="0" smtClean="0"/>
              <a:t>January (Jan.),February (Feb.),March(Mar.),April(Apr.),May, June, July,  August  </a:t>
            </a:r>
            <a:r>
              <a:rPr lang="en-US" altLang="zh-CN" sz="2000" b="1" dirty="0" smtClean="0"/>
              <a:t>A</a:t>
            </a:r>
            <a:r>
              <a:rPr lang="en-US" sz="2000" b="1" dirty="0" smtClean="0"/>
              <a:t>ug.), September (Sept.),October(Oct.),November(Nov.),December(Dec.);</a:t>
            </a:r>
            <a:br>
              <a:rPr lang="en-US" sz="2000" b="1" dirty="0" smtClean="0"/>
            </a:br>
            <a:r>
              <a:rPr lang="en-US" sz="2000" b="1" dirty="0" smtClean="0"/>
              <a:t>3)</a:t>
            </a:r>
            <a:r>
              <a:rPr lang="zh-CN" altLang="en-US" sz="2000" b="1" dirty="0" smtClean="0"/>
              <a:t>日期可用序数词，如：</a:t>
            </a:r>
            <a:r>
              <a:rPr lang="en-US" altLang="zh-CN" sz="2000" b="1" dirty="0" smtClean="0"/>
              <a:t>1</a:t>
            </a:r>
            <a:r>
              <a:rPr lang="en-US" sz="2000" b="1" dirty="0" smtClean="0"/>
              <a:t>st,2nd,3rd,4th,...；</a:t>
            </a:r>
            <a:br>
              <a:rPr lang="en-US" sz="2000" b="1" dirty="0" smtClean="0"/>
            </a:br>
            <a:r>
              <a:rPr lang="en-US" sz="2000" b="1" dirty="0" smtClean="0"/>
              <a:t>   </a:t>
            </a:r>
            <a:r>
              <a:rPr lang="zh-CN" altLang="en-US" sz="2000" b="1" dirty="0" smtClean="0"/>
              <a:t>也可用基数词，如：</a:t>
            </a:r>
            <a:r>
              <a:rPr lang="en-US" altLang="zh-CN" sz="2000" b="1" dirty="0" smtClean="0"/>
              <a:t>1</a:t>
            </a:r>
            <a:r>
              <a:rPr lang="zh-CN" altLang="en-US" sz="2000" b="1" dirty="0" smtClean="0"/>
              <a:t>，</a:t>
            </a:r>
            <a:r>
              <a:rPr lang="en-US" altLang="zh-CN" sz="2000" b="1" dirty="0" smtClean="0"/>
              <a:t>2</a:t>
            </a:r>
            <a:r>
              <a:rPr lang="zh-CN" altLang="en-US" sz="2000" b="1" dirty="0" smtClean="0"/>
              <a:t>，</a:t>
            </a:r>
            <a:r>
              <a:rPr lang="en-US" altLang="zh-CN" sz="2000" b="1" dirty="0" smtClean="0"/>
              <a:t>3</a:t>
            </a:r>
            <a:r>
              <a:rPr lang="zh-CN" altLang="en-US" sz="2000" b="1" dirty="0" smtClean="0"/>
              <a:t>，</a:t>
            </a:r>
            <a:r>
              <a:rPr lang="en-US" altLang="zh-CN" sz="2000" b="1" dirty="0" smtClean="0"/>
              <a:t>4</a:t>
            </a:r>
            <a:r>
              <a:rPr lang="zh-CN" altLang="en-US" sz="2000" b="1" dirty="0" smtClean="0"/>
              <a:t>，</a:t>
            </a:r>
            <a:r>
              <a:rPr lang="en-US" altLang="zh-CN" sz="2000" b="1" dirty="0" smtClean="0"/>
              <a:t>...</a:t>
            </a:r>
            <a:r>
              <a:rPr lang="zh-CN" altLang="en-US" sz="2000" b="1" dirty="0" smtClean="0"/>
              <a:t>。但美式大多采用后者；</a:t>
            </a:r>
            <a:br>
              <a:rPr lang="zh-CN" altLang="en-US" sz="2000" b="1" dirty="0" smtClean="0"/>
            </a:br>
            <a:r>
              <a:rPr lang="en-US" altLang="zh-CN" sz="2000" b="1" dirty="0" smtClean="0"/>
              <a:t>4)</a:t>
            </a:r>
            <a:r>
              <a:rPr lang="zh-CN" altLang="en-US" sz="2000" b="1" dirty="0" smtClean="0"/>
              <a:t>在年份和月日之间必须用逗号隔开；</a:t>
            </a:r>
            <a:br>
              <a:rPr lang="zh-CN" altLang="en-US" sz="2000" b="1" dirty="0" smtClean="0"/>
            </a:br>
            <a:r>
              <a:rPr lang="en-US" altLang="zh-CN" sz="2000" b="1" dirty="0" smtClean="0"/>
              <a:t>5)</a:t>
            </a:r>
            <a:r>
              <a:rPr lang="zh-CN" altLang="en-US" sz="2000" b="1" dirty="0" smtClean="0"/>
              <a:t>日期不可全部采用如</a:t>
            </a:r>
            <a:r>
              <a:rPr lang="en-US" altLang="zh-CN" sz="2000" b="1" dirty="0" smtClean="0"/>
              <a:t>7.12.2003</a:t>
            </a:r>
            <a:r>
              <a:rPr lang="zh-CN" altLang="en-US" sz="2000" b="1" dirty="0" smtClean="0"/>
              <a:t>或</a:t>
            </a:r>
            <a:r>
              <a:rPr lang="en-US" altLang="zh-CN" sz="2000" b="1" dirty="0" smtClean="0"/>
              <a:t>7/12/2003</a:t>
            </a:r>
            <a:r>
              <a:rPr lang="zh-CN" altLang="en-US" sz="2000" b="1" dirty="0" smtClean="0"/>
              <a:t>的阿拉伯数字书写，否则会引起误解。因为英美在这方面的习惯用法不同。按美国人习惯，上述日期为</a:t>
            </a:r>
            <a:r>
              <a:rPr lang="en-US" altLang="zh-CN" sz="2000" b="1" dirty="0" smtClean="0"/>
              <a:t>2003</a:t>
            </a:r>
            <a:r>
              <a:rPr lang="zh-CN" altLang="en-US" sz="2000" b="1" dirty="0" smtClean="0"/>
              <a:t>年</a:t>
            </a:r>
            <a:r>
              <a:rPr lang="en-US" altLang="zh-CN" sz="2000" b="1" dirty="0" smtClean="0"/>
              <a:t>7</a:t>
            </a:r>
            <a:r>
              <a:rPr lang="zh-CN" altLang="en-US" sz="2000" b="1" dirty="0" smtClean="0"/>
              <a:t>月</a:t>
            </a:r>
            <a:r>
              <a:rPr lang="en-US" altLang="zh-CN" sz="2000" b="1" dirty="0" smtClean="0"/>
              <a:t>12</a:t>
            </a:r>
            <a:r>
              <a:rPr lang="zh-CN" altLang="en-US" sz="2000" b="1" dirty="0" smtClean="0"/>
              <a:t>日，而按英国习惯则是</a:t>
            </a:r>
            <a:r>
              <a:rPr lang="en-US" altLang="zh-CN" sz="2000" b="1" dirty="0" smtClean="0"/>
              <a:t>2003</a:t>
            </a:r>
            <a:r>
              <a:rPr lang="zh-CN" altLang="en-US" sz="2000" b="1" dirty="0" smtClean="0"/>
              <a:t>年</a:t>
            </a:r>
            <a:r>
              <a:rPr lang="en-US" altLang="zh-CN" sz="2000" b="1" dirty="0" smtClean="0"/>
              <a:t>12</a:t>
            </a:r>
            <a:r>
              <a:rPr lang="zh-CN" altLang="en-US" sz="2000" b="1" dirty="0" smtClean="0"/>
              <a:t>月</a:t>
            </a:r>
            <a:r>
              <a:rPr lang="en-US" altLang="zh-CN" sz="2000" b="1" dirty="0" smtClean="0"/>
              <a:t>7</a:t>
            </a:r>
            <a:r>
              <a:rPr lang="zh-CN" altLang="en-US" sz="2000" b="1" dirty="0" smtClean="0"/>
              <a:t>日</a:t>
            </a:r>
            <a:endParaRPr lang="zh-CN" altLang="en-US" sz="2000" b="1"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I. Capitalization of essay titles</a:t>
            </a:r>
            <a:endParaRPr lang="zh-CN" altLang="en-US" b="1" dirty="0"/>
          </a:p>
        </p:txBody>
      </p:sp>
      <p:sp>
        <p:nvSpPr>
          <p:cNvPr id="3" name="内容占位符 2"/>
          <p:cNvSpPr>
            <a:spLocks noGrp="1"/>
          </p:cNvSpPr>
          <p:nvPr>
            <p:ph sz="quarter" idx="1"/>
          </p:nvPr>
        </p:nvSpPr>
        <p:spPr/>
        <p:txBody>
          <a:bodyPr/>
          <a:lstStyle/>
          <a:p>
            <a:r>
              <a:rPr lang="en-US" altLang="zh-CN" dirty="0" smtClean="0"/>
              <a:t>According to the MLA</a:t>
            </a:r>
            <a:r>
              <a:rPr lang="zh-CN" altLang="en-US" dirty="0" smtClean="0"/>
              <a:t> </a:t>
            </a:r>
            <a:r>
              <a:rPr lang="en-US" altLang="zh-CN" dirty="0" smtClean="0"/>
              <a:t>style (Modern Language </a:t>
            </a:r>
            <a:r>
              <a:rPr lang="en-US" altLang="zh-CN" smtClean="0"/>
              <a:t>Association)</a:t>
            </a:r>
          </a:p>
          <a:p>
            <a:r>
              <a:rPr lang="zh-CN" altLang="en-US" smtClean="0"/>
              <a:t>见</a:t>
            </a:r>
            <a:r>
              <a:rPr lang="en-US" altLang="zh-CN" dirty="0" smtClean="0"/>
              <a:t>word file WK 5</a:t>
            </a:r>
          </a:p>
          <a:p>
            <a:endParaRPr lang="zh-CN"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II. Notice writing format</a:t>
            </a:r>
            <a:endParaRPr lang="zh-CN" altLang="en-US" b="1" dirty="0"/>
          </a:p>
        </p:txBody>
      </p:sp>
      <p:sp>
        <p:nvSpPr>
          <p:cNvPr id="3" name="内容占位符 2"/>
          <p:cNvSpPr>
            <a:spLocks noGrp="1"/>
          </p:cNvSpPr>
          <p:nvPr>
            <p:ph sz="quarter" idx="1"/>
          </p:nvPr>
        </p:nvSpPr>
        <p:spPr/>
        <p:txBody>
          <a:bodyPr/>
          <a:lstStyle/>
          <a:p>
            <a:pPr>
              <a:buNone/>
            </a:pPr>
            <a:r>
              <a:rPr lang="en-US" altLang="zh-CN" dirty="0" smtClean="0"/>
              <a:t>• the title ‘NOTICE’</a:t>
            </a:r>
          </a:p>
          <a:p>
            <a:pPr>
              <a:buNone/>
            </a:pPr>
            <a:r>
              <a:rPr lang="en-US" altLang="zh-CN" dirty="0" smtClean="0"/>
              <a:t>• the date  </a:t>
            </a:r>
          </a:p>
          <a:p>
            <a:pPr>
              <a:buNone/>
            </a:pPr>
            <a:r>
              <a:rPr lang="en-US" altLang="zh-CN" dirty="0" smtClean="0"/>
              <a:t>• a heading to introduce the subject of the notice</a:t>
            </a:r>
          </a:p>
          <a:p>
            <a:pPr>
              <a:buNone/>
            </a:pPr>
            <a:r>
              <a:rPr lang="en-US" altLang="zh-CN" dirty="0" smtClean="0"/>
              <a:t>• the body of the notice</a:t>
            </a:r>
          </a:p>
          <a:p>
            <a:pPr>
              <a:buNone/>
            </a:pPr>
            <a:r>
              <a:rPr lang="en-US" altLang="zh-CN" dirty="0" smtClean="0"/>
              <a:t>• the writer’s signature, name, and designation                 </a:t>
            </a:r>
          </a:p>
          <a:p>
            <a:pPr>
              <a:buNone/>
            </a:pPr>
            <a:r>
              <a:rPr lang="en-US" altLang="zh-CN" dirty="0" smtClean="0"/>
              <a:t> </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400" b="1" dirty="0" smtClean="0"/>
              <a:t>An idea in the topic sentence that is so obvious that readers won’t learn much new ideas from it. </a:t>
            </a:r>
            <a:endParaRPr lang="zh-CN" altLang="en-US" sz="2400" b="1" dirty="0"/>
          </a:p>
        </p:txBody>
      </p:sp>
      <p:sp>
        <p:nvSpPr>
          <p:cNvPr id="3" name="内容占位符 2"/>
          <p:cNvSpPr>
            <a:spLocks noGrp="1"/>
          </p:cNvSpPr>
          <p:nvPr>
            <p:ph sz="quarter" idx="1"/>
          </p:nvPr>
        </p:nvSpPr>
        <p:spPr/>
        <p:txBody>
          <a:bodyPr/>
          <a:lstStyle/>
          <a:p>
            <a:r>
              <a:rPr lang="en-US" altLang="zh-CN" dirty="0" smtClean="0"/>
              <a:t>Home is where you live with your family</a:t>
            </a:r>
          </a:p>
          <a:p>
            <a:r>
              <a:rPr lang="en-US" altLang="zh-CN" dirty="0" smtClean="0"/>
              <a:t>Home is where you belong (Meaning?)</a:t>
            </a:r>
          </a:p>
          <a:p>
            <a:r>
              <a:rPr lang="en-US" altLang="zh-CN" dirty="0" smtClean="0"/>
              <a:t>Home is where we come from and where our beloved family is (two controlling ideas!)</a:t>
            </a:r>
            <a:endParaRPr lang="zh-CN"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Section B Note Writing</a:t>
            </a:r>
            <a:endParaRPr lang="zh-CN" altLang="en-US" b="1" dirty="0"/>
          </a:p>
        </p:txBody>
      </p:sp>
      <p:sp>
        <p:nvSpPr>
          <p:cNvPr id="3" name="内容占位符 2"/>
          <p:cNvSpPr>
            <a:spLocks noGrp="1"/>
          </p:cNvSpPr>
          <p:nvPr>
            <p:ph idx="1"/>
          </p:nvPr>
        </p:nvSpPr>
        <p:spPr/>
        <p:txBody>
          <a:bodyPr/>
          <a:lstStyle/>
          <a:p>
            <a:r>
              <a:rPr lang="en-US" altLang="zh-CN" dirty="0" smtClean="0"/>
              <a:t>Write a notice based on the following information:</a:t>
            </a:r>
          </a:p>
          <a:p>
            <a:r>
              <a:rPr lang="en-US" altLang="zh-CN" dirty="0" smtClean="0"/>
              <a:t>You, Peter or Mary, are a member of the Students’ Union. The Union is about to recruit new members. You are told to write a notice describing new member requirements as well as time and place of the recruitment interview.</a:t>
            </a:r>
            <a:endParaRPr lang="zh-CN" alt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翻译</a:t>
            </a:r>
            <a:r>
              <a:rPr lang="en-US" altLang="zh-CN" dirty="0" smtClean="0"/>
              <a:t>Notice</a:t>
            </a:r>
            <a:endParaRPr lang="zh-CN" altLang="en-US" dirty="0"/>
          </a:p>
        </p:txBody>
      </p:sp>
      <p:sp>
        <p:nvSpPr>
          <p:cNvPr id="3" name="内容占位符 2"/>
          <p:cNvSpPr>
            <a:spLocks noGrp="1"/>
          </p:cNvSpPr>
          <p:nvPr>
            <p:ph idx="1"/>
          </p:nvPr>
        </p:nvSpPr>
        <p:spPr/>
        <p:txBody>
          <a:bodyPr/>
          <a:lstStyle/>
          <a:p>
            <a:pPr algn="ctr">
              <a:buNone/>
            </a:pPr>
            <a:r>
              <a:rPr lang="zh-CN" altLang="en-US" dirty="0" smtClean="0"/>
              <a:t>新成员招聘通知</a:t>
            </a:r>
            <a:endParaRPr lang="en-US" altLang="zh-CN" dirty="0" smtClean="0"/>
          </a:p>
          <a:p>
            <a:r>
              <a:rPr lang="zh-CN" altLang="en-US" dirty="0" smtClean="0"/>
              <a:t>学生会将招聘新成员。第一批招聘面谈将于周一晚七点在学生中心进行。对应聘者没有特别要求，但有组织经验者优先考虑。另外，因为学生会需要两名网页设计，故应聘者须出示若干网页设计。</a:t>
            </a:r>
            <a:endParaRPr lang="en-US" altLang="zh-CN" dirty="0" smtClean="0"/>
          </a:p>
          <a:p>
            <a:pPr>
              <a:buNone/>
            </a:pPr>
            <a:endParaRPr lang="zh-CN" alt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p:txBody>
          <a:bodyPr>
            <a:normAutofit fontScale="92500" lnSpcReduction="10000"/>
          </a:bodyPr>
          <a:lstStyle/>
          <a:p>
            <a:pPr algn="ctr">
              <a:buNone/>
            </a:pPr>
            <a:r>
              <a:rPr lang="en-US" altLang="zh-CN" dirty="0" smtClean="0"/>
              <a:t>Notice      </a:t>
            </a:r>
          </a:p>
          <a:p>
            <a:pPr>
              <a:buNone/>
            </a:pPr>
            <a:r>
              <a:rPr lang="en-US" altLang="zh-CN" dirty="0" smtClean="0"/>
              <a:t> March 15, 2012      </a:t>
            </a:r>
          </a:p>
          <a:p>
            <a:pPr algn="ctr">
              <a:buNone/>
            </a:pPr>
            <a:r>
              <a:rPr lang="en-US" altLang="zh-CN" dirty="0" smtClean="0"/>
              <a:t> New Member Recruitment</a:t>
            </a:r>
          </a:p>
          <a:p>
            <a:pPr>
              <a:buNone/>
            </a:pPr>
            <a:r>
              <a:rPr lang="en-US" altLang="zh-CN" dirty="0" smtClean="0"/>
              <a:t>   		The Students’ Union is about to recruit new members. The first round of interviews will be conducted at 7 p.m. on Monday in the Student Center. There are no specific requirements for the new members, but those with experience in organizing events are preferred. More over, since we also need two web designers, applicants for this position are expected to demonstrate several of their designs.</a:t>
            </a:r>
          </a:p>
          <a:p>
            <a:pPr>
              <a:buNone/>
            </a:pPr>
            <a:r>
              <a:rPr lang="en-US" altLang="zh-CN" dirty="0" smtClean="0"/>
              <a:t>    </a:t>
            </a:r>
          </a:p>
          <a:p>
            <a:pPr>
              <a:buNone/>
            </a:pPr>
            <a:r>
              <a:rPr lang="en-US" altLang="zh-CN" dirty="0" smtClean="0"/>
              <a:t>    Mary</a:t>
            </a:r>
          </a:p>
          <a:p>
            <a:pPr>
              <a:buNone/>
            </a:pPr>
            <a:r>
              <a:rPr lang="en-US" altLang="zh-CN" dirty="0" smtClean="0"/>
              <a:t>    General secretary, the BFSU Students’ Union                                       </a:t>
            </a:r>
            <a:endParaRPr lang="zh-CN" alt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III. A problem in the cause effect essay</a:t>
            </a:r>
            <a:endParaRPr lang="zh-CN" altLang="en-US" b="1" dirty="0"/>
          </a:p>
        </p:txBody>
      </p:sp>
      <p:sp>
        <p:nvSpPr>
          <p:cNvPr id="3" name="内容占位符 2"/>
          <p:cNvSpPr>
            <a:spLocks noGrp="1"/>
          </p:cNvSpPr>
          <p:nvPr>
            <p:ph sz="quarter" idx="1"/>
          </p:nvPr>
        </p:nvSpPr>
        <p:spPr/>
        <p:txBody>
          <a:bodyPr>
            <a:normAutofit lnSpcReduction="10000"/>
          </a:bodyPr>
          <a:lstStyle/>
          <a:p>
            <a:r>
              <a:rPr lang="en-US" altLang="zh-CN" dirty="0" smtClean="0"/>
              <a:t>You did not write the essay in response to the title</a:t>
            </a:r>
          </a:p>
          <a:p>
            <a:pPr>
              <a:buNone/>
            </a:pPr>
            <a:r>
              <a:rPr lang="en-US" altLang="zh-CN" b="1" dirty="0" smtClean="0"/>
              <a:t>Example1</a:t>
            </a:r>
            <a:endParaRPr lang="en-US" altLang="zh-CN" dirty="0" smtClean="0"/>
          </a:p>
          <a:p>
            <a:pPr marL="514350" indent="-514350">
              <a:buNone/>
            </a:pPr>
            <a:r>
              <a:rPr lang="en-US" altLang="zh-CN" dirty="0" smtClean="0"/>
              <a:t>Effects of </a:t>
            </a:r>
            <a:r>
              <a:rPr lang="en-US" altLang="zh-CN" dirty="0" err="1" smtClean="0"/>
              <a:t>WeChat</a:t>
            </a:r>
            <a:r>
              <a:rPr lang="en-US" altLang="zh-CN" dirty="0" smtClean="0"/>
              <a:t> on </a:t>
            </a:r>
            <a:r>
              <a:rPr lang="en-US" altLang="zh-CN" b="1" dirty="0" smtClean="0"/>
              <a:t>college students </a:t>
            </a:r>
            <a:r>
              <a:rPr lang="en-US" altLang="zh-CN" dirty="0" smtClean="0"/>
              <a:t>(Not on </a:t>
            </a:r>
            <a:r>
              <a:rPr lang="en-US" altLang="zh-CN" dirty="0" err="1" smtClean="0"/>
              <a:t>WeChat</a:t>
            </a:r>
            <a:r>
              <a:rPr lang="en-US" altLang="zh-CN" dirty="0" smtClean="0"/>
              <a:t> users!) </a:t>
            </a:r>
          </a:p>
          <a:p>
            <a:pPr marL="514350" indent="-514350">
              <a:buNone/>
            </a:pPr>
            <a:r>
              <a:rPr lang="en-US" altLang="zh-CN" u="sng" dirty="0" smtClean="0"/>
              <a:t>An effect on a college student</a:t>
            </a:r>
            <a:r>
              <a:rPr lang="en-US" altLang="zh-CN" dirty="0" smtClean="0"/>
              <a:t>: It facilitates our study process. We can discuss math problems by “Group discussion” in </a:t>
            </a:r>
            <a:r>
              <a:rPr lang="en-US" altLang="zh-CN" dirty="0" err="1" smtClean="0"/>
              <a:t>WeChat</a:t>
            </a:r>
            <a:r>
              <a:rPr lang="en-US" altLang="zh-CN" dirty="0" smtClean="0"/>
              <a:t>.</a:t>
            </a:r>
          </a:p>
          <a:p>
            <a:pPr marL="514350" indent="-514350">
              <a:buNone/>
            </a:pPr>
            <a:r>
              <a:rPr lang="en-US" altLang="zh-CN" dirty="0" smtClean="0"/>
              <a:t>An effect on general </a:t>
            </a:r>
            <a:r>
              <a:rPr lang="en-US" altLang="zh-CN" dirty="0" err="1" smtClean="0"/>
              <a:t>WeChat</a:t>
            </a:r>
            <a:r>
              <a:rPr lang="en-US" altLang="zh-CN" dirty="0" smtClean="0"/>
              <a:t> users: It brings users closer. We share photos of our unforgettable activities in “Moment”. </a:t>
            </a:r>
          </a:p>
          <a:p>
            <a:pPr marL="514350" indent="-514350">
              <a:buNone/>
            </a:pPr>
            <a:r>
              <a:rPr lang="en-US" altLang="zh-CN" dirty="0" smtClean="0"/>
              <a:t>But it will not be correct if you writer, “</a:t>
            </a:r>
            <a:r>
              <a:rPr lang="en-US" altLang="zh-CN" dirty="0" err="1" smtClean="0"/>
              <a:t>WeChat</a:t>
            </a:r>
            <a:r>
              <a:rPr lang="en-US" altLang="zh-CN" dirty="0" smtClean="0"/>
              <a:t> brings our classmates closer”.</a:t>
            </a:r>
          </a:p>
          <a:p>
            <a:pPr marL="514350" indent="-514350">
              <a:buNone/>
            </a:pPr>
            <a:endParaRPr lang="zh-CN" alt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sz="quarter" idx="1"/>
          </p:nvPr>
        </p:nvSpPr>
        <p:spPr/>
        <p:txBody>
          <a:bodyPr>
            <a:normAutofit fontScale="92500" lnSpcReduction="10000"/>
          </a:bodyPr>
          <a:lstStyle/>
          <a:p>
            <a:r>
              <a:rPr lang="en-US" altLang="zh-CN" dirty="0" smtClean="0"/>
              <a:t>Example 2 A causes for Chinese people’s “not reading any more”.</a:t>
            </a:r>
          </a:p>
          <a:p>
            <a:r>
              <a:rPr lang="en-US" altLang="zh-CN" dirty="0" smtClean="0"/>
              <a:t>The invention of smart phones has attracted Chinese people away from books. </a:t>
            </a:r>
          </a:p>
          <a:p>
            <a:pPr>
              <a:buNone/>
            </a:pPr>
            <a:r>
              <a:rPr lang="en-US" altLang="zh-CN" dirty="0" smtClean="0"/>
              <a:t>Comment:</a:t>
            </a:r>
          </a:p>
          <a:p>
            <a:pPr>
              <a:buNone/>
            </a:pPr>
            <a:r>
              <a:rPr lang="en-US" altLang="zh-CN" dirty="0" smtClean="0">
                <a:solidFill>
                  <a:srgbClr val="0000FF"/>
                </a:solidFill>
              </a:rPr>
              <a:t>This is not an accurate analysis of the cause for Chinese people’s disinterest in books, because the whole world is using smart phones, but still people in some foreign lands are still reading books, either of paper or electronic editions</a:t>
            </a:r>
            <a:r>
              <a:rPr lang="en-US" altLang="zh-CN" dirty="0" smtClean="0"/>
              <a:t>!</a:t>
            </a:r>
          </a:p>
          <a:p>
            <a:pPr>
              <a:buNone/>
            </a:pPr>
            <a:r>
              <a:rPr lang="en-US" altLang="zh-CN" dirty="0" smtClean="0"/>
              <a:t>So what is the root cause for the disinterest? </a:t>
            </a:r>
          </a:p>
          <a:p>
            <a:pPr>
              <a:buNone/>
            </a:pPr>
            <a:r>
              <a:rPr lang="en-US" altLang="zh-CN" dirty="0" smtClean="0"/>
              <a:t>Is it the overemphasis on material wealth? On practical gains? Similarly, are there many young people today interested in theology? In the origins of the world?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Four Basics of good argumentation</a:t>
            </a:r>
            <a:endParaRPr lang="zh-CN" altLang="en-US" dirty="0"/>
          </a:p>
        </p:txBody>
      </p:sp>
      <p:sp>
        <p:nvSpPr>
          <p:cNvPr id="3" name="内容占位符 2"/>
          <p:cNvSpPr>
            <a:spLocks noGrp="1"/>
          </p:cNvSpPr>
          <p:nvPr>
            <p:ph sz="quarter" idx="1"/>
          </p:nvPr>
        </p:nvSpPr>
        <p:spPr/>
        <p:txBody>
          <a:bodyPr/>
          <a:lstStyle/>
          <a:p>
            <a:pPr marL="514350" indent="-514350">
              <a:buNone/>
            </a:pPr>
            <a:r>
              <a:rPr lang="en-US" altLang="zh-CN" dirty="0" smtClean="0"/>
              <a:t> </a:t>
            </a:r>
            <a:endParaRPr lang="zh-CN" altLang="en-US" dirty="0"/>
          </a:p>
        </p:txBody>
      </p:sp>
      <p:pic>
        <p:nvPicPr>
          <p:cNvPr id="1027" name="Picture 3"/>
          <p:cNvPicPr>
            <a:picLocks noChangeAspect="1" noChangeArrowheads="1"/>
          </p:cNvPicPr>
          <p:nvPr/>
        </p:nvPicPr>
        <p:blipFill>
          <a:blip r:embed="rId2"/>
          <a:srcRect/>
          <a:stretch>
            <a:fillRect/>
          </a:stretch>
        </p:blipFill>
        <p:spPr bwMode="auto">
          <a:xfrm>
            <a:off x="285720" y="571480"/>
            <a:ext cx="8858280" cy="3714777"/>
          </a:xfrm>
          <a:prstGeom prst="rect">
            <a:avLst/>
          </a:prstGeom>
          <a:noFill/>
          <a:ln w="9525">
            <a:noFill/>
            <a:miter lim="800000"/>
            <a:headEnd/>
            <a:tailEnd/>
          </a:ln>
          <a:effectLst/>
        </p:spPr>
      </p:pic>
      <p:cxnSp>
        <p:nvCxnSpPr>
          <p:cNvPr id="7" name="直接连接符 6"/>
          <p:cNvCxnSpPr/>
          <p:nvPr/>
        </p:nvCxnSpPr>
        <p:spPr>
          <a:xfrm>
            <a:off x="285720" y="1142984"/>
            <a:ext cx="2000264"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429124" y="2357430"/>
            <a:ext cx="642942"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000496" y="3286124"/>
            <a:ext cx="250033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643042" y="3714752"/>
            <a:ext cx="1143008"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smtClean="0"/>
              <a:t>Which discussion is more interesting? Why?</a:t>
            </a:r>
            <a:endParaRPr lang="zh-CN" altLang="en-US" b="1" dirty="0"/>
          </a:p>
        </p:txBody>
      </p:sp>
      <p:sp>
        <p:nvSpPr>
          <p:cNvPr id="4" name="内容占位符 3"/>
          <p:cNvSpPr>
            <a:spLocks noGrp="1"/>
          </p:cNvSpPr>
          <p:nvPr>
            <p:ph sz="quarter" idx="1"/>
          </p:nvPr>
        </p:nvSpPr>
        <p:spPr/>
        <p:txBody>
          <a:bodyPr>
            <a:normAutofit fontScale="85000" lnSpcReduction="20000"/>
          </a:bodyPr>
          <a:lstStyle/>
          <a:p>
            <a:r>
              <a:rPr lang="en-US" altLang="zh-CN" dirty="0" smtClean="0"/>
              <a:t>Diligence (Essay 1)</a:t>
            </a:r>
          </a:p>
          <a:p>
            <a:r>
              <a:rPr lang="en-US" altLang="zh-CN" dirty="0" smtClean="0"/>
              <a:t>A comparison </a:t>
            </a:r>
            <a:r>
              <a:rPr lang="en-US" altLang="zh-CN" dirty="0" err="1" smtClean="0"/>
              <a:t>bw</a:t>
            </a:r>
            <a:r>
              <a:rPr lang="en-US" altLang="zh-CN" dirty="0" smtClean="0"/>
              <a:t> diligent people and workaholics</a:t>
            </a:r>
          </a:p>
          <a:p>
            <a:r>
              <a:rPr lang="en-US" altLang="zh-CN" dirty="0" smtClean="0"/>
              <a:t>Body paragraph1: Diligence is an interior quality—they are driven by a passion regardless of outside environment, while workaholics are driven by compulsion.</a:t>
            </a:r>
          </a:p>
          <a:p>
            <a:r>
              <a:rPr lang="en-US" altLang="zh-CN" dirty="0" smtClean="0"/>
              <a:t>Body paragraph 2: Diligence is purposeful. Diligent people but workaholics can be mixed up both work long hours, but diligent people have a definite purpose, self-improvement, for instance, while workaholics work for the sake of it.</a:t>
            </a:r>
            <a:endParaRPr lang="zh-CN" altLang="en-US" dirty="0"/>
          </a:p>
        </p:txBody>
      </p:sp>
      <p:sp>
        <p:nvSpPr>
          <p:cNvPr id="5" name="内容占位符 4"/>
          <p:cNvSpPr>
            <a:spLocks noGrp="1"/>
          </p:cNvSpPr>
          <p:nvPr>
            <p:ph sz="quarter" idx="2"/>
          </p:nvPr>
        </p:nvSpPr>
        <p:spPr/>
        <p:txBody>
          <a:bodyPr>
            <a:normAutofit fontScale="85000" lnSpcReduction="20000"/>
          </a:bodyPr>
          <a:lstStyle/>
          <a:p>
            <a:r>
              <a:rPr lang="en-US" altLang="zh-CN" dirty="0" smtClean="0"/>
              <a:t>Diligence (Essay 2)</a:t>
            </a:r>
          </a:p>
          <a:p>
            <a:r>
              <a:rPr lang="en-US" altLang="zh-CN" dirty="0" smtClean="0"/>
              <a:t>Body paragraph 1: Diligent people work very hard.</a:t>
            </a:r>
          </a:p>
          <a:p>
            <a:r>
              <a:rPr lang="en-US" altLang="zh-CN" dirty="0" smtClean="0"/>
              <a:t>Body paragraph 2:Diligence means diligence focus.</a:t>
            </a:r>
          </a:p>
          <a:p>
            <a:r>
              <a:rPr lang="en-US" altLang="zh-CN" dirty="0" smtClean="0"/>
              <a:t>Body paragraph 3: Diligence leads to success.</a:t>
            </a:r>
          </a:p>
        </p:txBody>
      </p:sp>
      <p:sp>
        <p:nvSpPr>
          <p:cNvPr id="6" name="矩形 5"/>
          <p:cNvSpPr/>
          <p:nvPr/>
        </p:nvSpPr>
        <p:spPr>
          <a:xfrm>
            <a:off x="500034" y="6215082"/>
            <a:ext cx="4418133" cy="369332"/>
          </a:xfrm>
          <a:prstGeom prst="rect">
            <a:avLst/>
          </a:prstGeom>
          <a:solidFill>
            <a:schemeClr val="accent1">
              <a:lumMod val="40000"/>
              <a:lumOff val="60000"/>
            </a:schemeClr>
          </a:solidFill>
          <a:ln>
            <a:solidFill>
              <a:schemeClr val="accent2">
                <a:lumMod val="20000"/>
                <a:lumOff val="80000"/>
              </a:schemeClr>
            </a:solidFill>
          </a:ln>
        </p:spPr>
        <p:txBody>
          <a:bodyPr wrap="none">
            <a:spAutoFit/>
          </a:bodyPr>
          <a:lstStyle/>
          <a:p>
            <a:r>
              <a:rPr lang="en-US" altLang="zh-CN" b="1" dirty="0" smtClean="0">
                <a:solidFill>
                  <a:sysClr val="windowText" lastClr="000000"/>
                </a:solidFill>
              </a:rPr>
              <a:t>Comparison makes it more interesting.</a:t>
            </a:r>
            <a:endParaRPr lang="zh-CN" altLang="en-US" b="1" dirty="0">
              <a:solidFill>
                <a:sysClr val="windowText" lastClr="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linds(horizontal)">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linds(horizont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linds(horizontal)">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blinds(horizontal)">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Sentence types</a:t>
            </a:r>
            <a:endParaRPr lang="zh-CN" altLang="en-US" b="1" dirty="0"/>
          </a:p>
        </p:txBody>
      </p:sp>
      <p:sp>
        <p:nvSpPr>
          <p:cNvPr id="3" name="内容占位符 2"/>
          <p:cNvSpPr>
            <a:spLocks noGrp="1"/>
          </p:cNvSpPr>
          <p:nvPr>
            <p:ph sz="quarter" idx="1"/>
          </p:nvPr>
        </p:nvSpPr>
        <p:spPr/>
        <p:txBody>
          <a:bodyPr/>
          <a:lstStyle/>
          <a:p>
            <a:r>
              <a:rPr lang="en-US" altLang="zh-CN" b="1" dirty="0" smtClean="0"/>
              <a:t>Simple sentence</a:t>
            </a:r>
            <a:r>
              <a:rPr lang="en-US" altLang="zh-CN" dirty="0" smtClean="0"/>
              <a:t>: </a:t>
            </a:r>
            <a:r>
              <a:rPr lang="en-US" altLang="zh-CN" dirty="0" smtClean="0">
                <a:solidFill>
                  <a:srgbClr val="0000FF"/>
                </a:solidFill>
              </a:rPr>
              <a:t>Freshwater boils at 100 degrees Celsius at sea level.</a:t>
            </a:r>
          </a:p>
          <a:p>
            <a:r>
              <a:rPr lang="en-US" altLang="zh-CN" b="1" dirty="0" smtClean="0"/>
              <a:t>Compound sentence:</a:t>
            </a:r>
            <a:r>
              <a:rPr lang="en-US" altLang="zh-CN" dirty="0" smtClean="0"/>
              <a:t>  </a:t>
            </a:r>
            <a:r>
              <a:rPr lang="en-US" altLang="zh-CN" dirty="0" smtClean="0">
                <a:solidFill>
                  <a:srgbClr val="0000FF"/>
                </a:solidFill>
              </a:rPr>
              <a:t>Salt water boils at a higher temperature than freshwater, so food cooks faster</a:t>
            </a:r>
          </a:p>
          <a:p>
            <a:r>
              <a:rPr lang="en-US" altLang="zh-CN" dirty="0" smtClean="0">
                <a:solidFill>
                  <a:srgbClr val="0000FF"/>
                </a:solidFill>
              </a:rPr>
              <a:t>in salt water.</a:t>
            </a:r>
          </a:p>
          <a:p>
            <a:r>
              <a:rPr lang="en-US" altLang="zh-CN" b="1" dirty="0" smtClean="0"/>
              <a:t>Complex sentence</a:t>
            </a:r>
            <a:r>
              <a:rPr lang="en-US" altLang="zh-CN" dirty="0" smtClean="0"/>
              <a:t>: </a:t>
            </a:r>
            <a:r>
              <a:rPr lang="en-US" altLang="zh-CN" dirty="0" smtClean="0">
                <a:solidFill>
                  <a:srgbClr val="0000FF"/>
                </a:solidFill>
              </a:rPr>
              <a:t>Although women in the United States could own property, they could not vote until 1920.</a:t>
            </a:r>
          </a:p>
          <a:p>
            <a:r>
              <a:rPr lang="en-US" altLang="zh-CN" b="1" dirty="0" smtClean="0"/>
              <a:t>Compound-complex sentence</a:t>
            </a:r>
            <a:r>
              <a:rPr lang="en-US" altLang="zh-CN" dirty="0" smtClean="0"/>
              <a:t>: </a:t>
            </a:r>
            <a:r>
              <a:rPr lang="en-US" altLang="zh-CN" u="sng" dirty="0" smtClean="0"/>
              <a:t>I could not decide</a:t>
            </a:r>
            <a:r>
              <a:rPr lang="en-US" altLang="zh-CN" dirty="0" smtClean="0"/>
              <a:t> where </a:t>
            </a:r>
            <a:r>
              <a:rPr lang="en-US" altLang="zh-CN" dirty="0" smtClean="0">
                <a:effectLst>
                  <a:outerShdw blurRad="38100" dist="38100" dir="2700000" algn="tl">
                    <a:srgbClr val="000000">
                      <a:alpha val="43137"/>
                    </a:srgbClr>
                  </a:outerShdw>
                </a:effectLst>
              </a:rPr>
              <a:t>I should work</a:t>
            </a:r>
            <a:r>
              <a:rPr lang="en-US" altLang="zh-CN" dirty="0" smtClean="0"/>
              <a:t> or </a:t>
            </a:r>
            <a:r>
              <a:rPr lang="en-US" altLang="zh-CN" dirty="0" smtClean="0">
                <a:effectLst>
                  <a:outerShdw blurRad="38100" dist="38100" dir="2700000" algn="tl">
                    <a:srgbClr val="000000">
                      <a:alpha val="43137"/>
                    </a:srgbClr>
                  </a:outerShdw>
                </a:effectLst>
              </a:rPr>
              <a:t>what I should do</a:t>
            </a:r>
            <a:r>
              <a:rPr lang="en-US" altLang="zh-CN" dirty="0" smtClean="0"/>
              <a:t>,  so at </a:t>
            </a:r>
            <a:r>
              <a:rPr lang="en-US" altLang="zh-CN" u="sng" dirty="0" smtClean="0"/>
              <a:t>first I did</a:t>
            </a:r>
          </a:p>
          <a:p>
            <a:r>
              <a:rPr lang="en-US" altLang="zh-CN" u="sng" dirty="0" smtClean="0"/>
              <a:t>nothing</a:t>
            </a:r>
            <a:r>
              <a:rPr lang="en-US" altLang="zh-CN" dirty="0" smtClean="0"/>
              <a:t>. (“_____” independent clause)</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Writing style</a:t>
            </a:r>
            <a:endParaRPr lang="zh-CN" altLang="en-US" b="1" dirty="0"/>
          </a:p>
        </p:txBody>
      </p:sp>
      <p:sp>
        <p:nvSpPr>
          <p:cNvPr id="3" name="内容占位符 2"/>
          <p:cNvSpPr>
            <a:spLocks noGrp="1"/>
          </p:cNvSpPr>
          <p:nvPr>
            <p:ph sz="quarter" idx="1"/>
          </p:nvPr>
        </p:nvSpPr>
        <p:spPr/>
        <p:txBody>
          <a:bodyPr/>
          <a:lstStyle/>
          <a:p>
            <a:r>
              <a:rPr lang="en-US" altLang="zh-CN" dirty="0" smtClean="0"/>
              <a:t>Now that you know the basic kinds of sentences in English, you can develop a good writing style. Writing that uses only one kind of sentence is boring. You need to use a combination of different types of sentences in an essay to strengthen </a:t>
            </a:r>
            <a:r>
              <a:rPr lang="en-US" altLang="zh-CN" smtClean="0"/>
              <a:t>the variety of it.</a:t>
            </a:r>
            <a:endParaRPr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质朴">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质朴">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1170</TotalTime>
  <Words>4143</Words>
  <Application>Microsoft Office PowerPoint</Application>
  <PresentationFormat>全屏显示(4:3)</PresentationFormat>
  <Paragraphs>398</Paragraphs>
  <Slides>65</Slides>
  <Notes>15</Notes>
  <HiddenSlides>0</HiddenSlides>
  <MMClips>0</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质朴</vt:lpstr>
      <vt:lpstr>Writing Wk 11</vt:lpstr>
      <vt:lpstr>The outline</vt:lpstr>
      <vt:lpstr>Problems in the definition essay writing</vt:lpstr>
      <vt:lpstr>Vagueness in comparison</vt:lpstr>
      <vt:lpstr>Vagueness in explanation</vt:lpstr>
      <vt:lpstr>An idea in the topic sentence that is so obvious that readers won’t learn much new ideas from it. </vt:lpstr>
      <vt:lpstr>Which discussion is more interesting? Why?</vt:lpstr>
      <vt:lpstr>Sentence types</vt:lpstr>
      <vt:lpstr>Writing style</vt:lpstr>
      <vt:lpstr>An argumentative essay /argumentation</vt:lpstr>
      <vt:lpstr>How Unique?</vt:lpstr>
      <vt:lpstr>More example essay topics in argumentation</vt:lpstr>
      <vt:lpstr>Elements in argumentative essays</vt:lpstr>
      <vt:lpstr>Examples of issue, claim, reason and evidence</vt:lpstr>
      <vt:lpstr>Examples of opposing view/ counterargument (and evidence), rebuttal</vt:lpstr>
      <vt:lpstr>Rebuttal to reason 2</vt:lpstr>
      <vt:lpstr>Summary  of elements in an argumentative essay</vt:lpstr>
      <vt:lpstr>Exercise on handling “opposing views”</vt:lpstr>
      <vt:lpstr>Pros &amp; cons and argumentation</vt:lpstr>
      <vt:lpstr>Examples of pros and cons</vt:lpstr>
      <vt:lpstr>Examples of pros and cons</vt:lpstr>
      <vt:lpstr>Organization of argumentation </vt:lpstr>
      <vt:lpstr>Structure of the rebuttal paragraph (Example)</vt:lpstr>
      <vt:lpstr>Argumentation essay example</vt:lpstr>
      <vt:lpstr>Exercise on essay structure (Handout)</vt:lpstr>
      <vt:lpstr>幻灯片 26</vt:lpstr>
      <vt:lpstr>Concession paragraph on essay topic: Grades are harmful to students.</vt:lpstr>
      <vt:lpstr>Exercise of Students, Take Note!</vt:lpstr>
      <vt:lpstr>Exercise on elements of an argument </vt:lpstr>
      <vt:lpstr>Reasons and evidence</vt:lpstr>
      <vt:lpstr>Opposing view /counterclaim, support and evidence from the mother</vt:lpstr>
      <vt:lpstr>Recall the process of arguing with your mother.</vt:lpstr>
      <vt:lpstr>幻灯片 33</vt:lpstr>
      <vt:lpstr>Exercise: Only Child? Pros and Cons</vt:lpstr>
      <vt:lpstr>Support your claim不要</vt:lpstr>
      <vt:lpstr>幻灯片 36</vt:lpstr>
      <vt:lpstr>State your claim 不要  </vt:lpstr>
      <vt:lpstr>Exercise with the claim不要</vt:lpstr>
      <vt:lpstr>Exercise: Only Child? Pros and Cons</vt:lpstr>
      <vt:lpstr>Decide your strongest points you will argue and which of your opposition’s claim you will refute. List in the following.</vt:lpstr>
      <vt:lpstr>Essay writing exercise</vt:lpstr>
      <vt:lpstr>幻灯片 42</vt:lpstr>
      <vt:lpstr>Argument essays 的Introduction 怎么写？</vt:lpstr>
      <vt:lpstr>幻灯片 44</vt:lpstr>
      <vt:lpstr>Note writing (assignment of Wk 6)</vt:lpstr>
      <vt:lpstr>The note</vt:lpstr>
      <vt:lpstr>A note of appointment</vt:lpstr>
      <vt:lpstr>Occasions for notes of appointments</vt:lpstr>
      <vt:lpstr>Tips on writing</vt:lpstr>
      <vt:lpstr>Common sentence structure</vt:lpstr>
      <vt:lpstr>约会便条</vt:lpstr>
      <vt:lpstr>Example 1:  Make an appointment for a movie</vt:lpstr>
      <vt:lpstr>推迟赴约</vt:lpstr>
      <vt:lpstr>Example 2: Postpone an appointment</vt:lpstr>
      <vt:lpstr>取消约会</vt:lpstr>
      <vt:lpstr>Example 3: Cancel an appointment</vt:lpstr>
      <vt:lpstr>日期写法</vt:lpstr>
      <vt:lpstr>I. Capitalization of essay titles</vt:lpstr>
      <vt:lpstr>II. Notice writing format</vt:lpstr>
      <vt:lpstr>Section B Note Writing</vt:lpstr>
      <vt:lpstr>翻译Notice</vt:lpstr>
      <vt:lpstr>          </vt:lpstr>
      <vt:lpstr>III. A problem in the cause effect essay</vt:lpstr>
      <vt:lpstr>幻灯片 64</vt:lpstr>
      <vt:lpstr>Four Basics of good argumentation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Writing Wk 5</dc:title>
  <dc:creator>ZL</dc:creator>
  <cp:lastModifiedBy>ZL</cp:lastModifiedBy>
  <cp:revision>128</cp:revision>
  <dcterms:created xsi:type="dcterms:W3CDTF">2015-03-30T12:00:44Z</dcterms:created>
  <dcterms:modified xsi:type="dcterms:W3CDTF">2017-05-10T02:50:27Z</dcterms:modified>
</cp:coreProperties>
</file>