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4" r:id="rId3"/>
    <p:sldId id="282" r:id="rId4"/>
    <p:sldId id="265" r:id="rId5"/>
    <p:sldId id="263" r:id="rId6"/>
    <p:sldId id="284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70" r:id="rId25"/>
    <p:sldId id="271" r:id="rId26"/>
    <p:sldId id="280" r:id="rId27"/>
  </p:sldIdLst>
  <p:sldSz cx="12192000" cy="6858000"/>
  <p:notesSz cx="6761163" cy="9942513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微软雅黑" pitchFamily="34" charset="-122"/>
      <p:regular r:id="rId34"/>
      <p:bold r:id="rId35"/>
    </p:embeddedFont>
    <p:embeddedFont>
      <p:font typeface="Calibri Light" charset="0"/>
      <p:regular r:id="rId36"/>
      <p:italic r:id="rId37"/>
    </p:embeddedFont>
    <p:embeddedFont>
      <p:font typeface="新細明體" pitchFamily="18" charset="-120"/>
      <p:regular r:id="rId38"/>
    </p:embeddedFont>
  </p:embeddedFontLst>
  <p:custDataLst>
    <p:tags r:id="rId39"/>
  </p:custData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75B6"/>
    <a:srgbClr val="159798"/>
    <a:srgbClr val="20C0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82" autoAdjust="0"/>
  </p:normalViewPr>
  <p:slideViewPr>
    <p:cSldViewPr snapToGrid="0" showGuides="1">
      <p:cViewPr varScale="1">
        <p:scale>
          <a:sx n="66" d="100"/>
          <a:sy n="66" d="100"/>
        </p:scale>
        <p:origin x="-318" y="-11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87A6-BD15-4EA6-816B-3250D79C555C}" type="datetimeFigureOut">
              <a:rPr lang="zh-CN" altLang="en-US" smtClean="0"/>
              <a:pPr/>
              <a:t>2016-05-19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2BC36-8AAD-4BE0-9FAA-EBB82C82D1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394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D98F0-C415-4981-824A-1A429E015F4D}" type="datetimeFigureOut">
              <a:rPr lang="zh-HK" altLang="en-US" smtClean="0"/>
              <a:pPr/>
              <a:t>19/5/2016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35983-73F5-4FF0-9E61-0EACCC97678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8881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778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2712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271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223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22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223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897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897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271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271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271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0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3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53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82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6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0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30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87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3CC9-FC85-4FE3-B69E-399370C6FA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7FB3-C7D6-47A0-B46B-9F470A6FA9B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6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hce.zjicm.edu.cn/manager/faculty07/index.php?ClassID=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hce.zjicm.edu.cn/login/hpmyhistory.ph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hce.zjicm.edu.cn/manager/faculty07/index.php?ClassID=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test.zjicm.edu.cn/itest/itest/log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hce.zjicm.edu.cn/login/hpindex_teacher.ph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hce.zjicm.edu.cn/book/book140/uyu23.php?UnitID=1&amp;SectionID=2&amp;SisterID=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16200000">
            <a:off x="6000750" y="2863068"/>
            <a:ext cx="190500" cy="3822700"/>
          </a:xfrm>
          <a:prstGeom prst="ellipse">
            <a:avLst/>
          </a:prstGeom>
          <a:gradFill flip="none" rotWithShape="1">
            <a:gsLst>
              <a:gs pos="3000">
                <a:schemeClr val="bg2">
                  <a:lumMod val="10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56829" y="4869668"/>
            <a:ext cx="29307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大学外语教学部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施建华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994409" y="5340350"/>
            <a:ext cx="3197591" cy="1517650"/>
            <a:chOff x="10039205" y="5836234"/>
            <a:chExt cx="2152795" cy="1021766"/>
          </a:xfrm>
        </p:grpSpPr>
        <p:sp>
          <p:nvSpPr>
            <p:cNvPr id="29" name="等腰三角形 28"/>
            <p:cNvSpPr/>
            <p:nvPr/>
          </p:nvSpPr>
          <p:spPr>
            <a:xfrm>
              <a:off x="10714891" y="5836234"/>
              <a:ext cx="1477109" cy="102176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>
              <a:off x="10039205" y="6126546"/>
              <a:ext cx="1057421" cy="731454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971948" y="1281366"/>
            <a:ext cx="8500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基于网络平台的大学英语教学</a:t>
            </a:r>
          </a:p>
        </p:txBody>
      </p:sp>
      <p:sp useBgFill="1">
        <p:nvSpPr>
          <p:cNvPr id="25" name="矩形 24"/>
          <p:cNvSpPr/>
          <p:nvPr/>
        </p:nvSpPr>
        <p:spPr>
          <a:xfrm rot="16200000">
            <a:off x="5185569" y="3368754"/>
            <a:ext cx="1964007" cy="46423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5400000" flipH="1" flipV="1">
            <a:off x="5928347" y="-1051262"/>
            <a:ext cx="335302" cy="6481275"/>
          </a:xfrm>
          <a:prstGeom prst="ellipse">
            <a:avLst/>
          </a:prstGeom>
          <a:gradFill flip="none" rotWithShape="1">
            <a:gsLst>
              <a:gs pos="3000">
                <a:schemeClr val="bg2">
                  <a:lumMod val="10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>
          <a:xfrm rot="5400000" flipV="1">
            <a:off x="5185570" y="-2862243"/>
            <a:ext cx="1964007" cy="8391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-1" y="-1"/>
            <a:ext cx="4492597" cy="2039815"/>
            <a:chOff x="0" y="0"/>
            <a:chExt cx="2250392" cy="1021766"/>
          </a:xfrm>
        </p:grpSpPr>
        <p:sp>
          <p:nvSpPr>
            <p:cNvPr id="27" name="等腰三角形 26"/>
            <p:cNvSpPr/>
            <p:nvPr/>
          </p:nvSpPr>
          <p:spPr>
            <a:xfrm rot="10800000">
              <a:off x="0" y="0"/>
              <a:ext cx="1477109" cy="102176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1192971" y="0"/>
              <a:ext cx="1057421" cy="731454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3401091" y="3938808"/>
            <a:ext cx="538981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3385" y="-2"/>
            <a:ext cx="3648615" cy="9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52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2361 L 3.54167E-6 0.1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00013 -0.10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  <p:bldP spid="36" grpId="0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>
            <a:stCxn id="21" idx="2"/>
            <a:endCxn id="8" idx="0"/>
          </p:cNvCxnSpPr>
          <p:nvPr/>
        </p:nvCxnSpPr>
        <p:spPr>
          <a:xfrm>
            <a:off x="8056626" y="3234306"/>
            <a:ext cx="1" cy="268482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8" idx="2"/>
            <a:endCxn id="6" idx="0"/>
          </p:cNvCxnSpPr>
          <p:nvPr/>
        </p:nvCxnSpPr>
        <p:spPr>
          <a:xfrm>
            <a:off x="4536987" y="2839787"/>
            <a:ext cx="1" cy="66300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897259" y="3502788"/>
            <a:ext cx="8799097" cy="202101"/>
            <a:chOff x="1956816" y="3387757"/>
            <a:chExt cx="8321040" cy="155511"/>
          </a:xfrm>
        </p:grpSpPr>
        <p:sp>
          <p:nvSpPr>
            <p:cNvPr id="5" name="圆角矩形 4"/>
            <p:cNvSpPr/>
            <p:nvPr/>
          </p:nvSpPr>
          <p:spPr>
            <a:xfrm>
              <a:off x="1956816" y="3387757"/>
              <a:ext cx="1664208" cy="1555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621024" y="3387757"/>
              <a:ext cx="1664208" cy="15551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285232" y="3387757"/>
              <a:ext cx="1664208" cy="1555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949440" y="3387757"/>
              <a:ext cx="1664208" cy="15551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613648" y="3387757"/>
              <a:ext cx="1664208" cy="1555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>
            <a:stCxn id="5" idx="2"/>
            <a:endCxn id="17" idx="0"/>
          </p:cNvCxnSpPr>
          <p:nvPr/>
        </p:nvCxnSpPr>
        <p:spPr>
          <a:xfrm flipH="1">
            <a:off x="2777168" y="3704889"/>
            <a:ext cx="1" cy="66300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7" idx="2"/>
            <a:endCxn id="19" idx="0"/>
          </p:cNvCxnSpPr>
          <p:nvPr/>
        </p:nvCxnSpPr>
        <p:spPr>
          <a:xfrm flipH="1">
            <a:off x="6296807" y="3704889"/>
            <a:ext cx="1" cy="66300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2"/>
            <a:endCxn id="20" idx="0"/>
          </p:cNvCxnSpPr>
          <p:nvPr/>
        </p:nvCxnSpPr>
        <p:spPr>
          <a:xfrm flipH="1">
            <a:off x="9816446" y="3704889"/>
            <a:ext cx="1" cy="66300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hlinkClick r:id="rId2"/>
          </p:cNvPr>
          <p:cNvSpPr txBox="1"/>
          <p:nvPr/>
        </p:nvSpPr>
        <p:spPr>
          <a:xfrm>
            <a:off x="950356" y="4367890"/>
            <a:ext cx="365362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输出：答疑（网上答疑区</a:t>
            </a:r>
            <a:r>
              <a:rPr lang="en-US" altLang="zh-CN" sz="15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现场问题）、检查（上网时间、作业的完成量及正确度）、提问、讲解（认为重要、须提醒的）、分组讨论、 </a:t>
            </a:r>
            <a:r>
              <a:rPr lang="en-US" altLang="zh-CN" sz="15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presentation</a:t>
            </a: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、听力练习</a:t>
            </a:r>
            <a:r>
              <a:rPr lang="zh-CN" altLang="en-US" sz="15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85864" y="2008854"/>
            <a:ext cx="2302246" cy="83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/>
              <a:t>考试：网络组卷和阅卷，</a:t>
            </a:r>
            <a:r>
              <a:rPr lang="en-US" altLang="zh-CN" sz="1700" dirty="0"/>
              <a:t>5</a:t>
            </a:r>
            <a:r>
              <a:rPr lang="zh-CN" altLang="en-US" sz="1700" dirty="0"/>
              <a:t>个班顺利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56506" y="4367890"/>
            <a:ext cx="2680602" cy="83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/>
              <a:t>宣传：</a:t>
            </a:r>
            <a:r>
              <a:rPr lang="en-US" altLang="zh-CN" sz="1700" dirty="0"/>
              <a:t>14</a:t>
            </a:r>
            <a:r>
              <a:rPr lang="zh-CN" altLang="en-US" sz="1700" dirty="0"/>
              <a:t>年</a:t>
            </a:r>
            <a:r>
              <a:rPr lang="en-US" altLang="zh-CN" sz="1700" dirty="0"/>
              <a:t>9</a:t>
            </a:r>
            <a:r>
              <a:rPr lang="zh-CN" altLang="en-US" sz="1700" dirty="0"/>
              <a:t>月</a:t>
            </a:r>
            <a:r>
              <a:rPr lang="en-US" altLang="zh-CN" sz="1700" dirty="0"/>
              <a:t>—15</a:t>
            </a:r>
            <a:r>
              <a:rPr lang="zh-CN" altLang="en-US" sz="1700" dirty="0"/>
              <a:t>年</a:t>
            </a:r>
            <a:r>
              <a:rPr lang="en-US" altLang="zh-CN" sz="1700" dirty="0"/>
              <a:t>6</a:t>
            </a:r>
            <a:r>
              <a:rPr lang="zh-CN" altLang="en-US" sz="1700" dirty="0"/>
              <a:t>月，总结、汇报、推广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577965" y="4367890"/>
            <a:ext cx="2476962" cy="83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/>
              <a:t>结果：</a:t>
            </a:r>
            <a:r>
              <a:rPr lang="en-US" altLang="zh-CN" sz="1700" dirty="0"/>
              <a:t>15</a:t>
            </a:r>
            <a:r>
              <a:rPr lang="zh-CN" altLang="en-US" sz="1700" dirty="0"/>
              <a:t>级新生全面推开，调整为</a:t>
            </a:r>
            <a:r>
              <a:rPr lang="en-US" altLang="zh-CN" sz="1700" dirty="0"/>
              <a:t>3+2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40068" y="2010958"/>
            <a:ext cx="2833116" cy="12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/>
              <a:t>教学例会：汇报工作情况，进展，展示平台，年轻的老师很喜欢</a:t>
            </a:r>
          </a:p>
        </p:txBody>
      </p:sp>
      <p:sp>
        <p:nvSpPr>
          <p:cNvPr id="24" name="等腰三角形 23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08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04825" y="1600275"/>
            <a:ext cx="9615447" cy="9829725"/>
            <a:chOff x="1804825" y="1600275"/>
            <a:chExt cx="9615447" cy="9829725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092646" y="1600275"/>
              <a:ext cx="10062" cy="9829725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804825" y="2018599"/>
              <a:ext cx="9615447" cy="4393991"/>
              <a:chOff x="1804825" y="2018599"/>
              <a:chExt cx="9615447" cy="4393991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7193629" y="2110038"/>
                <a:ext cx="42266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思想已有铺垫</a:t>
                </a:r>
                <a:r>
                  <a:rPr lang="zh-CN" alt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，实践</a:t>
                </a: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已有经验</a:t>
                </a:r>
              </a:p>
            </p:txBody>
          </p:sp>
          <p:sp>
            <p:nvSpPr>
              <p:cNvPr id="35" name="文本框 34">
                <a:hlinkClick r:id="rId2"/>
              </p:cNvPr>
              <p:cNvSpPr txBox="1"/>
              <p:nvPr/>
            </p:nvSpPr>
            <p:spPr>
              <a:xfrm>
                <a:off x="1804825" y="3133790"/>
                <a:ext cx="355172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HK"/>
                </a:defPPr>
                <a:lvl1pPr>
                  <a:defRPr sz="20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课时全校统一从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课时面授改为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课时面授，称为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；</a:t>
                </a:r>
                <a:endParaRPr lang="en-US" altLang="zh-CN" dirty="0"/>
              </a:p>
              <a:p>
                <a:r>
                  <a:rPr lang="en-US" altLang="zh-CN" dirty="0"/>
                  <a:t>2</a:t>
                </a:r>
                <a:r>
                  <a:rPr lang="zh-CN" altLang="en-US" dirty="0"/>
                  <a:t>课时为网络自主学习课时，称为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。学校记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课时工作量</a:t>
                </a: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5990412" y="2018599"/>
                <a:ext cx="2995704" cy="224592"/>
                <a:chOff x="5983704" y="1170432"/>
                <a:chExt cx="2995704" cy="224592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6096000" y="1261872"/>
                  <a:ext cx="288340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椭圆 37"/>
                <p:cNvSpPr/>
                <p:nvPr/>
              </p:nvSpPr>
              <p:spPr>
                <a:xfrm>
                  <a:off x="5983704" y="1170432"/>
                  <a:ext cx="224592" cy="22459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3219300" y="3021494"/>
                <a:ext cx="2995704" cy="224592"/>
                <a:chOff x="3212592" y="2595864"/>
                <a:chExt cx="2995704" cy="224592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>
                  <a:off x="3212592" y="2712720"/>
                  <a:ext cx="288340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椭圆 40"/>
                <p:cNvSpPr/>
                <p:nvPr/>
              </p:nvSpPr>
              <p:spPr>
                <a:xfrm>
                  <a:off x="5983704" y="2595864"/>
                  <a:ext cx="224592" cy="22459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7193629" y="4473598"/>
                <a:ext cx="346181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辅导、学习，外研社的老师来讲，我们自己讲，放假前每个人都模拟进入平台，掌握了教师注册、管理、学习等功能；帮助辅导学生注册，上好</a:t>
                </a:r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orientation</a:t>
                </a: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这一课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5990412" y="4382158"/>
                <a:ext cx="2995704" cy="224592"/>
                <a:chOff x="5983704" y="1170432"/>
                <a:chExt cx="2995704" cy="224592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6096000" y="1261872"/>
                  <a:ext cx="288340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椭圆 44"/>
                <p:cNvSpPr/>
                <p:nvPr/>
              </p:nvSpPr>
              <p:spPr>
                <a:xfrm>
                  <a:off x="5983704" y="1170432"/>
                  <a:ext cx="224592" cy="22459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1804825" y="7628899"/>
              <a:ext cx="8850617" cy="3334545"/>
              <a:chOff x="1804825" y="7745635"/>
              <a:chExt cx="8850617" cy="3334545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804825" y="7857931"/>
                <a:ext cx="3233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HK"/>
                </a:defPPr>
                <a:lvl1pPr>
                  <a:defRPr sz="20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just"/>
                <a:r>
                  <a:rPr lang="zh-CN" altLang="en-US" dirty="0"/>
                  <a:t>教务处：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节课，先排课，</a:t>
                </a:r>
                <a:endParaRPr lang="en-US" altLang="zh-CN" dirty="0"/>
              </a:p>
              <a:p>
                <a:pPr algn="just"/>
                <a:r>
                  <a:rPr lang="zh-CN" altLang="en-US" dirty="0" smtClean="0"/>
                  <a:t>留通道</a:t>
                </a:r>
                <a:r>
                  <a:rPr lang="zh-CN" altLang="en-US" dirty="0"/>
                  <a:t>；</a:t>
                </a:r>
                <a:endParaRPr lang="en-US" altLang="zh-CN" dirty="0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3219300" y="7745635"/>
                <a:ext cx="2995704" cy="224592"/>
                <a:chOff x="3212592" y="2595864"/>
                <a:chExt cx="2995704" cy="224592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3212592" y="2712720"/>
                  <a:ext cx="288340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椭圆 48"/>
                <p:cNvSpPr/>
                <p:nvPr/>
              </p:nvSpPr>
              <p:spPr>
                <a:xfrm>
                  <a:off x="5983704" y="2595864"/>
                  <a:ext cx="224592" cy="22459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1" name="文本框 50"/>
              <p:cNvSpPr txBox="1"/>
              <p:nvPr/>
            </p:nvSpPr>
            <p:spPr>
              <a:xfrm>
                <a:off x="7193629" y="9141188"/>
                <a:ext cx="346181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信息中心：网络空间（域名、容量、校外访问）</a:t>
                </a:r>
              </a:p>
              <a:p>
                <a:pPr algn="just"/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10.130.12.22 	nhce.zjicm.edu.cn</a:t>
                </a:r>
              </a:p>
              <a:p>
                <a:pPr algn="just"/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10.130.22.195</a:t>
                </a:r>
              </a:p>
              <a:p>
                <a:pPr algn="just"/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itest.zjicm.edu.cn</a:t>
                </a: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5990412" y="9049749"/>
                <a:ext cx="2995704" cy="224592"/>
                <a:chOff x="5983704" y="814832"/>
                <a:chExt cx="2995704" cy="224592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096000" y="906272"/>
                  <a:ext cx="2883408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椭圆 57"/>
                <p:cNvSpPr/>
                <p:nvPr/>
              </p:nvSpPr>
              <p:spPr>
                <a:xfrm>
                  <a:off x="5983704" y="814832"/>
                  <a:ext cx="224592" cy="22459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 useBgFill="1">
        <p:nvSpPr>
          <p:cNvPr id="27" name="矩形 26"/>
          <p:cNvSpPr/>
          <p:nvPr/>
        </p:nvSpPr>
        <p:spPr>
          <a:xfrm rot="5400000" flipV="1">
            <a:off x="4942001" y="-5225562"/>
            <a:ext cx="2269352" cy="11552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铺开（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3+2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35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2.29167E-6 -0.71667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79152" y="2548526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平台是个宝，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iTEST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中宝</a:t>
            </a:r>
          </a:p>
        </p:txBody>
      </p:sp>
      <p:sp>
        <p:nvSpPr>
          <p:cNvPr id="19" name="文本框 18">
            <a:hlinkClick r:id="rId2"/>
          </p:cNvPr>
          <p:cNvSpPr txBox="1"/>
          <p:nvPr/>
        </p:nvSpPr>
        <p:spPr>
          <a:xfrm>
            <a:off x="1979153" y="3121507"/>
            <a:ext cx="8493775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级用课程平台的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板块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4800" spc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2—</a:t>
            </a:r>
            <a:r>
              <a:rPr lang="en-US" altLang="zh-CN" sz="3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iTEST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6">
            <a:hlinkClick r:id="rId4"/>
          </p:cNvPr>
          <p:cNvSpPr txBox="1"/>
          <p:nvPr/>
        </p:nvSpPr>
        <p:spPr>
          <a:xfrm>
            <a:off x="1979153" y="4208345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iTEST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完美</a:t>
            </a:r>
          </a:p>
        </p:txBody>
      </p:sp>
    </p:spTree>
    <p:extLst>
      <p:ext uri="{BB962C8B-B14F-4D97-AF65-F5344CB8AC3E}">
        <p14:creationId xmlns:p14="http://schemas.microsoft.com/office/powerpoint/2010/main" xmlns="" val="303152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8" grpId="0" animBg="1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53" b="52419"/>
          <a:stretch/>
        </p:blipFill>
        <p:spPr>
          <a:xfrm>
            <a:off x="0" y="1"/>
            <a:ext cx="12192000" cy="28073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6818" y="204395"/>
            <a:ext cx="12016292" cy="579963"/>
            <a:chOff x="665908" y="447849"/>
            <a:chExt cx="10938526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3" y="447849"/>
              <a:ext cx="3989539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65908" y="482209"/>
              <a:ext cx="10938526" cy="387035"/>
              <a:chOff x="665908" y="482209"/>
              <a:chExt cx="10938526" cy="38703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536966" y="482209"/>
                <a:ext cx="5662177" cy="38703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基于</a:t>
                </a:r>
                <a:r>
                  <a:rPr lang="en-US" altLang="zh-CN" sz="2400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iTEST</a:t>
                </a:r>
                <a:r>
                  <a:rPr lang="zh-CN" altLang="en-US" sz="24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的考试方式</a:t>
                </a: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改革探索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665908" y="686759"/>
                <a:ext cx="3788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8443652" y="686759"/>
                <a:ext cx="3160782" cy="41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1459489" y="3324114"/>
            <a:ext cx="2093630" cy="1277755"/>
            <a:chOff x="1436370" y="1984470"/>
            <a:chExt cx="2636520" cy="1447800"/>
          </a:xfrm>
          <a:solidFill>
            <a:srgbClr val="5ECCF3">
              <a:alpha val="20000"/>
            </a:srgbClr>
          </a:solidFill>
        </p:grpSpPr>
        <p:sp>
          <p:nvSpPr>
            <p:cNvPr id="38" name="任意多边形 37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14"/>
            <p:cNvSpPr txBox="1"/>
            <p:nvPr/>
          </p:nvSpPr>
          <p:spPr>
            <a:xfrm>
              <a:off x="1709209" y="2275881"/>
              <a:ext cx="2293960" cy="8649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000" b="1" baseline="-300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实施前提</a:t>
              </a:r>
              <a:endParaRPr lang="zh-CN" altLang="en-US" sz="4000" b="1" baseline="-3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95533" y="4783105"/>
            <a:ext cx="3356732" cy="1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教学现状的需求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海量题库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sym typeface="微软雅黑" pitchFamily="34" charset="-122"/>
              </a:rPr>
              <a:t>自建</a:t>
            </a: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题库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高效科学便利</a:t>
            </a:r>
            <a:endParaRPr lang="zh-CN" altLang="en-US" sz="1800" b="1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142277" y="4896376"/>
            <a:ext cx="1406521" cy="108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过程性测试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终结性测试</a:t>
            </a:r>
            <a:endParaRPr lang="zh-CN" altLang="en-US" sz="1800" b="1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014953" y="4751537"/>
            <a:ext cx="2554404" cy="17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增加学生练习量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减轻教师工作量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科研指导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多类型考试</a:t>
            </a:r>
            <a:endParaRPr lang="en-US" altLang="zh-CN" sz="1800" b="1" dirty="0" smtClean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sym typeface="微软雅黑" pitchFamily="34" charset="-122"/>
              </a:rPr>
              <a:t>成本节省</a:t>
            </a:r>
            <a:endParaRPr lang="zh-CN" altLang="en-US" sz="18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919947" y="3324114"/>
            <a:ext cx="2148434" cy="1277754"/>
            <a:chOff x="1436370" y="1984470"/>
            <a:chExt cx="2636520" cy="1447800"/>
          </a:xfrm>
          <a:solidFill>
            <a:srgbClr val="5ECCF3">
              <a:alpha val="20000"/>
            </a:srgbClr>
          </a:solidFill>
        </p:grpSpPr>
        <p:sp>
          <p:nvSpPr>
            <p:cNvPr id="44" name="任意多边形 43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14"/>
            <p:cNvSpPr txBox="1"/>
            <p:nvPr/>
          </p:nvSpPr>
          <p:spPr>
            <a:xfrm>
              <a:off x="1709209" y="2356707"/>
              <a:ext cx="2293960" cy="703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000" b="1" baseline="-300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实施过程</a:t>
              </a:r>
              <a:endParaRPr lang="zh-CN" altLang="en-US" sz="4000" b="1" baseline="-3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11772" y="3324112"/>
            <a:ext cx="2177619" cy="1277755"/>
            <a:chOff x="1436370" y="1984470"/>
            <a:chExt cx="2636520" cy="1447800"/>
          </a:xfrm>
          <a:solidFill>
            <a:srgbClr val="5ECCF3">
              <a:alpha val="20000"/>
            </a:srgbClr>
          </a:solidFill>
        </p:grpSpPr>
        <p:sp>
          <p:nvSpPr>
            <p:cNvPr id="47" name="任意多边形 4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14"/>
            <p:cNvSpPr txBox="1"/>
            <p:nvPr/>
          </p:nvSpPr>
          <p:spPr>
            <a:xfrm>
              <a:off x="1709209" y="2356707"/>
              <a:ext cx="2293960" cy="703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000" b="1" baseline="-300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实施结果</a:t>
              </a:r>
              <a:endParaRPr lang="zh-CN" altLang="en-US" sz="4000" b="1" baseline="-3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09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684294" y="472394"/>
                <a:ext cx="2679031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实施前提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835812" y="1337788"/>
            <a:ext cx="2230117" cy="47187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333850" y="1696836"/>
            <a:ext cx="883471" cy="965218"/>
          </a:xfrm>
          <a:custGeom>
            <a:avLst/>
            <a:gdLst>
              <a:gd name="T0" fmla="*/ 277 w 290"/>
              <a:gd name="T1" fmla="*/ 310 h 335"/>
              <a:gd name="T2" fmla="*/ 75 w 290"/>
              <a:gd name="T3" fmla="*/ 310 h 335"/>
              <a:gd name="T4" fmla="*/ 109 w 290"/>
              <a:gd name="T5" fmla="*/ 297 h 335"/>
              <a:gd name="T6" fmla="*/ 116 w 290"/>
              <a:gd name="T7" fmla="*/ 291 h 335"/>
              <a:gd name="T8" fmla="*/ 212 w 290"/>
              <a:gd name="T9" fmla="*/ 152 h 335"/>
              <a:gd name="T10" fmla="*/ 213 w 290"/>
              <a:gd name="T11" fmla="*/ 149 h 335"/>
              <a:gd name="T12" fmla="*/ 213 w 290"/>
              <a:gd name="T13" fmla="*/ 149 h 335"/>
              <a:gd name="T14" fmla="*/ 237 w 290"/>
              <a:gd name="T15" fmla="*/ 115 h 335"/>
              <a:gd name="T16" fmla="*/ 220 w 290"/>
              <a:gd name="T17" fmla="*/ 23 h 335"/>
              <a:gd name="T18" fmla="*/ 215 w 290"/>
              <a:gd name="T19" fmla="*/ 20 h 335"/>
              <a:gd name="T20" fmla="*/ 124 w 290"/>
              <a:gd name="T21" fmla="*/ 37 h 335"/>
              <a:gd name="T22" fmla="*/ 100 w 290"/>
              <a:gd name="T23" fmla="*/ 72 h 335"/>
              <a:gd name="T24" fmla="*/ 101 w 290"/>
              <a:gd name="T25" fmla="*/ 72 h 335"/>
              <a:gd name="T26" fmla="*/ 98 w 290"/>
              <a:gd name="T27" fmla="*/ 74 h 335"/>
              <a:gd name="T28" fmla="*/ 3 w 290"/>
              <a:gd name="T29" fmla="*/ 213 h 335"/>
              <a:gd name="T30" fmla="*/ 0 w 290"/>
              <a:gd name="T31" fmla="*/ 222 h 335"/>
              <a:gd name="T32" fmla="*/ 0 w 290"/>
              <a:gd name="T33" fmla="*/ 318 h 335"/>
              <a:gd name="T34" fmla="*/ 4 w 290"/>
              <a:gd name="T35" fmla="*/ 328 h 335"/>
              <a:gd name="T36" fmla="*/ 15 w 290"/>
              <a:gd name="T37" fmla="*/ 335 h 335"/>
              <a:gd name="T38" fmla="*/ 277 w 290"/>
              <a:gd name="T39" fmla="*/ 335 h 335"/>
              <a:gd name="T40" fmla="*/ 290 w 290"/>
              <a:gd name="T41" fmla="*/ 323 h 335"/>
              <a:gd name="T42" fmla="*/ 277 w 290"/>
              <a:gd name="T43" fmla="*/ 310 h 335"/>
              <a:gd name="T44" fmla="*/ 148 w 290"/>
              <a:gd name="T45" fmla="*/ 54 h 335"/>
              <a:gd name="T46" fmla="*/ 199 w 290"/>
              <a:gd name="T47" fmla="*/ 44 h 335"/>
              <a:gd name="T48" fmla="*/ 204 w 290"/>
              <a:gd name="T49" fmla="*/ 47 h 335"/>
              <a:gd name="T50" fmla="*/ 213 w 290"/>
              <a:gd name="T51" fmla="*/ 99 h 335"/>
              <a:gd name="T52" fmla="*/ 196 w 290"/>
              <a:gd name="T53" fmla="*/ 124 h 335"/>
              <a:gd name="T54" fmla="*/ 130 w 290"/>
              <a:gd name="T55" fmla="*/ 79 h 335"/>
              <a:gd name="T56" fmla="*/ 148 w 290"/>
              <a:gd name="T57" fmla="*/ 54 h 335"/>
              <a:gd name="T58" fmla="*/ 30 w 290"/>
              <a:gd name="T59" fmla="*/ 265 h 335"/>
              <a:gd name="T60" fmla="*/ 29 w 290"/>
              <a:gd name="T61" fmla="*/ 266 h 335"/>
              <a:gd name="T62" fmla="*/ 29 w 290"/>
              <a:gd name="T63" fmla="*/ 226 h 335"/>
              <a:gd name="T64" fmla="*/ 114 w 290"/>
              <a:gd name="T65" fmla="*/ 103 h 335"/>
              <a:gd name="T66" fmla="*/ 134 w 290"/>
              <a:gd name="T67" fmla="*/ 117 h 335"/>
              <a:gd name="T68" fmla="*/ 56 w 290"/>
              <a:gd name="T69" fmla="*/ 231 h 335"/>
              <a:gd name="T70" fmla="*/ 60 w 290"/>
              <a:gd name="T71" fmla="*/ 253 h 335"/>
              <a:gd name="T72" fmla="*/ 81 w 290"/>
              <a:gd name="T73" fmla="*/ 249 h 335"/>
              <a:gd name="T74" fmla="*/ 160 w 290"/>
              <a:gd name="T75" fmla="*/ 134 h 335"/>
              <a:gd name="T76" fmla="*/ 180 w 290"/>
              <a:gd name="T77" fmla="*/ 148 h 335"/>
              <a:gd name="T78" fmla="*/ 95 w 290"/>
              <a:gd name="T79" fmla="*/ 271 h 335"/>
              <a:gd name="T80" fmla="*/ 59 w 290"/>
              <a:gd name="T81" fmla="*/ 285 h 335"/>
              <a:gd name="T82" fmla="*/ 30 w 290"/>
              <a:gd name="T83" fmla="*/ 26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0" h="335">
                <a:moveTo>
                  <a:pt x="277" y="310"/>
                </a:moveTo>
                <a:cubicBezTo>
                  <a:pt x="75" y="310"/>
                  <a:pt x="75" y="310"/>
                  <a:pt x="75" y="310"/>
                </a:cubicBezTo>
                <a:cubicBezTo>
                  <a:pt x="109" y="297"/>
                  <a:pt x="109" y="297"/>
                  <a:pt x="109" y="297"/>
                </a:cubicBezTo>
                <a:cubicBezTo>
                  <a:pt x="112" y="295"/>
                  <a:pt x="114" y="294"/>
                  <a:pt x="116" y="291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212" y="151"/>
                  <a:pt x="213" y="150"/>
                  <a:pt x="213" y="149"/>
                </a:cubicBezTo>
                <a:cubicBezTo>
                  <a:pt x="213" y="149"/>
                  <a:pt x="213" y="149"/>
                  <a:pt x="213" y="149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58" y="85"/>
                  <a:pt x="250" y="44"/>
                  <a:pt x="220" y="23"/>
                </a:cubicBezTo>
                <a:cubicBezTo>
                  <a:pt x="215" y="20"/>
                  <a:pt x="215" y="20"/>
                  <a:pt x="215" y="20"/>
                </a:cubicBezTo>
                <a:cubicBezTo>
                  <a:pt x="185" y="0"/>
                  <a:pt x="144" y="7"/>
                  <a:pt x="124" y="37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0" y="73"/>
                  <a:pt x="99" y="73"/>
                  <a:pt x="98" y="74"/>
                </a:cubicBezTo>
                <a:cubicBezTo>
                  <a:pt x="3" y="213"/>
                  <a:pt x="3" y="213"/>
                  <a:pt x="3" y="213"/>
                </a:cubicBezTo>
                <a:cubicBezTo>
                  <a:pt x="1" y="216"/>
                  <a:pt x="0" y="219"/>
                  <a:pt x="0" y="222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1" y="325"/>
                  <a:pt x="4" y="328"/>
                </a:cubicBezTo>
                <a:cubicBezTo>
                  <a:pt x="6" y="332"/>
                  <a:pt x="10" y="335"/>
                  <a:pt x="15" y="335"/>
                </a:cubicBezTo>
                <a:cubicBezTo>
                  <a:pt x="277" y="335"/>
                  <a:pt x="277" y="335"/>
                  <a:pt x="277" y="335"/>
                </a:cubicBezTo>
                <a:cubicBezTo>
                  <a:pt x="284" y="335"/>
                  <a:pt x="290" y="330"/>
                  <a:pt x="290" y="323"/>
                </a:cubicBezTo>
                <a:cubicBezTo>
                  <a:pt x="290" y="316"/>
                  <a:pt x="284" y="310"/>
                  <a:pt x="277" y="310"/>
                </a:cubicBezTo>
                <a:close/>
                <a:moveTo>
                  <a:pt x="148" y="54"/>
                </a:moveTo>
                <a:cubicBezTo>
                  <a:pt x="159" y="37"/>
                  <a:pt x="182" y="33"/>
                  <a:pt x="199" y="44"/>
                </a:cubicBezTo>
                <a:cubicBezTo>
                  <a:pt x="204" y="47"/>
                  <a:pt x="204" y="47"/>
                  <a:pt x="204" y="47"/>
                </a:cubicBezTo>
                <a:cubicBezTo>
                  <a:pt x="220" y="59"/>
                  <a:pt x="225" y="82"/>
                  <a:pt x="213" y="99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130" y="79"/>
                  <a:pt x="130" y="79"/>
                  <a:pt x="130" y="79"/>
                </a:cubicBezTo>
                <a:lnTo>
                  <a:pt x="148" y="54"/>
                </a:lnTo>
                <a:close/>
                <a:moveTo>
                  <a:pt x="30" y="265"/>
                </a:moveTo>
                <a:cubicBezTo>
                  <a:pt x="29" y="266"/>
                  <a:pt x="29" y="266"/>
                  <a:pt x="29" y="266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56" y="231"/>
                  <a:pt x="56" y="231"/>
                  <a:pt x="56" y="231"/>
                </a:cubicBezTo>
                <a:cubicBezTo>
                  <a:pt x="51" y="238"/>
                  <a:pt x="53" y="248"/>
                  <a:pt x="60" y="253"/>
                </a:cubicBezTo>
                <a:cubicBezTo>
                  <a:pt x="67" y="258"/>
                  <a:pt x="76" y="256"/>
                  <a:pt x="81" y="249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95" y="271"/>
                  <a:pt x="95" y="271"/>
                  <a:pt x="95" y="271"/>
                </a:cubicBezTo>
                <a:cubicBezTo>
                  <a:pt x="59" y="285"/>
                  <a:pt x="59" y="285"/>
                  <a:pt x="59" y="285"/>
                </a:cubicBezTo>
                <a:lnTo>
                  <a:pt x="30" y="26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996175" y="3765054"/>
            <a:ext cx="1769785" cy="23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</a:t>
            </a:r>
            <a:r>
              <a:rPr lang="en-US" altLang="zh-CN" sz="2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TEST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系统带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有海量的题库，可以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满足学校的各种测评需求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027776" y="3167226"/>
            <a:ext cx="148871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海量题库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52910" y="3674347"/>
            <a:ext cx="449850" cy="40500"/>
          </a:xfrm>
          <a:prstGeom prst="rect">
            <a:avLst/>
          </a:prstGeom>
          <a:solidFill>
            <a:srgbClr val="F2F2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14048" y="3674347"/>
            <a:ext cx="911250" cy="40500"/>
          </a:xfrm>
          <a:prstGeom prst="rect">
            <a:avLst/>
          </a:prstGeom>
          <a:solidFill>
            <a:srgbClr val="F2F2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90996" y="1276581"/>
            <a:ext cx="4572000" cy="51013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基础训练题库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入学分级考试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题库、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CET4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CET6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级、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级、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TEM-4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TEM-8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研、雅思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、托福、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（柯林斯、多乐园）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新视野、新标准等教材题库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日语专四、专八、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N4-N1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俄语专四、专八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韩语、法语等其他多语种题库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不同高校定制题库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不断更新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220907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1" grpId="0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684294" y="472394"/>
                <a:ext cx="2679031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实施前提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1584763" y="1257267"/>
            <a:ext cx="2678654" cy="47979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2689537" y="1856825"/>
            <a:ext cx="469106" cy="1048272"/>
          </a:xfrm>
          <a:custGeom>
            <a:avLst/>
            <a:gdLst>
              <a:gd name="T0" fmla="*/ 7 w 223"/>
              <a:gd name="T1" fmla="*/ 352 h 373"/>
              <a:gd name="T2" fmla="*/ 4 w 223"/>
              <a:gd name="T3" fmla="*/ 372 h 373"/>
              <a:gd name="T4" fmla="*/ 15 w 223"/>
              <a:gd name="T5" fmla="*/ 355 h 373"/>
              <a:gd name="T6" fmla="*/ 35 w 223"/>
              <a:gd name="T7" fmla="*/ 331 h 373"/>
              <a:gd name="T8" fmla="*/ 4 w 223"/>
              <a:gd name="T9" fmla="*/ 351 h 373"/>
              <a:gd name="T10" fmla="*/ 79 w 223"/>
              <a:gd name="T11" fmla="*/ 169 h 373"/>
              <a:gd name="T12" fmla="*/ 154 w 223"/>
              <a:gd name="T13" fmla="*/ 169 h 373"/>
              <a:gd name="T14" fmla="*/ 210 w 223"/>
              <a:gd name="T15" fmla="*/ 314 h 373"/>
              <a:gd name="T16" fmla="*/ 180 w 223"/>
              <a:gd name="T17" fmla="*/ 314 h 373"/>
              <a:gd name="T18" fmla="*/ 210 w 223"/>
              <a:gd name="T19" fmla="*/ 314 h 373"/>
              <a:gd name="T20" fmla="*/ 220 w 223"/>
              <a:gd name="T21" fmla="*/ 304 h 373"/>
              <a:gd name="T22" fmla="*/ 204 w 223"/>
              <a:gd name="T23" fmla="*/ 253 h 373"/>
              <a:gd name="T24" fmla="*/ 222 w 223"/>
              <a:gd name="T25" fmla="*/ 234 h 373"/>
              <a:gd name="T26" fmla="*/ 172 w 223"/>
              <a:gd name="T27" fmla="*/ 168 h 373"/>
              <a:gd name="T28" fmla="*/ 129 w 223"/>
              <a:gd name="T29" fmla="*/ 48 h 373"/>
              <a:gd name="T30" fmla="*/ 139 w 223"/>
              <a:gd name="T31" fmla="*/ 38 h 373"/>
              <a:gd name="T32" fmla="*/ 94 w 223"/>
              <a:gd name="T33" fmla="*/ 0 h 373"/>
              <a:gd name="T34" fmla="*/ 104 w 223"/>
              <a:gd name="T35" fmla="*/ 38 h 373"/>
              <a:gd name="T36" fmla="*/ 43 w 223"/>
              <a:gd name="T37" fmla="*/ 120 h 373"/>
              <a:gd name="T38" fmla="*/ 37 w 223"/>
              <a:gd name="T39" fmla="*/ 234 h 373"/>
              <a:gd name="T40" fmla="*/ 11 w 223"/>
              <a:gd name="T41" fmla="*/ 253 h 373"/>
              <a:gd name="T42" fmla="*/ 8 w 223"/>
              <a:gd name="T43" fmla="*/ 313 h 373"/>
              <a:gd name="T44" fmla="*/ 66 w 223"/>
              <a:gd name="T45" fmla="*/ 253 h 373"/>
              <a:gd name="T46" fmla="*/ 101 w 223"/>
              <a:gd name="T47" fmla="*/ 265 h 373"/>
              <a:gd name="T48" fmla="*/ 132 w 223"/>
              <a:gd name="T49" fmla="*/ 253 h 373"/>
              <a:gd name="T50" fmla="*/ 182 w 223"/>
              <a:gd name="T51" fmla="*/ 291 h 373"/>
              <a:gd name="T52" fmla="*/ 104 w 223"/>
              <a:gd name="T53" fmla="*/ 75 h 373"/>
              <a:gd name="T54" fmla="*/ 129 w 223"/>
              <a:gd name="T55" fmla="*/ 84 h 373"/>
              <a:gd name="T56" fmla="*/ 164 w 223"/>
              <a:gd name="T57" fmla="*/ 120 h 373"/>
              <a:gd name="T58" fmla="*/ 146 w 223"/>
              <a:gd name="T59" fmla="*/ 98 h 373"/>
              <a:gd name="T60" fmla="*/ 87 w 223"/>
              <a:gd name="T61" fmla="*/ 98 h 373"/>
              <a:gd name="T62" fmla="*/ 69 w 223"/>
              <a:gd name="T63" fmla="*/ 120 h 373"/>
              <a:gd name="T64" fmla="*/ 161 w 223"/>
              <a:gd name="T65" fmla="*/ 234 h 373"/>
              <a:gd name="T66" fmla="*/ 132 w 223"/>
              <a:gd name="T67" fmla="*/ 222 h 373"/>
              <a:gd name="T68" fmla="*/ 101 w 223"/>
              <a:gd name="T69" fmla="*/ 234 h 373"/>
              <a:gd name="T70" fmla="*/ 83 w 223"/>
              <a:gd name="T71" fmla="*/ 206 h 373"/>
              <a:gd name="T72" fmla="*/ 117 w 223"/>
              <a:gd name="T73" fmla="*/ 120 h 373"/>
              <a:gd name="T74" fmla="*/ 150 w 223"/>
              <a:gd name="T75" fmla="*/ 206 h 373"/>
              <a:gd name="T76" fmla="*/ 221 w 223"/>
              <a:gd name="T77" fmla="*/ 312 h 373"/>
              <a:gd name="T78" fmla="*/ 201 w 223"/>
              <a:gd name="T79" fmla="*/ 340 h 373"/>
              <a:gd name="T80" fmla="*/ 210 w 223"/>
              <a:gd name="T81" fmla="*/ 355 h 373"/>
              <a:gd name="T82" fmla="*/ 219 w 223"/>
              <a:gd name="T83" fmla="*/ 353 h 373"/>
              <a:gd name="T84" fmla="*/ 223 w 223"/>
              <a:gd name="T85" fmla="*/ 31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3" h="373">
                <a:moveTo>
                  <a:pt x="4" y="351"/>
                </a:moveTo>
                <a:cubicBezTo>
                  <a:pt x="7" y="352"/>
                  <a:pt x="7" y="352"/>
                  <a:pt x="7" y="352"/>
                </a:cubicBezTo>
                <a:cubicBezTo>
                  <a:pt x="1" y="366"/>
                  <a:pt x="1" y="366"/>
                  <a:pt x="1" y="366"/>
                </a:cubicBezTo>
                <a:cubicBezTo>
                  <a:pt x="0" y="369"/>
                  <a:pt x="2" y="371"/>
                  <a:pt x="4" y="372"/>
                </a:cubicBezTo>
                <a:cubicBezTo>
                  <a:pt x="7" y="373"/>
                  <a:pt x="9" y="372"/>
                  <a:pt x="10" y="369"/>
                </a:cubicBezTo>
                <a:cubicBezTo>
                  <a:pt x="15" y="355"/>
                  <a:pt x="15" y="355"/>
                  <a:pt x="15" y="355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35" y="331"/>
                  <a:pt x="35" y="331"/>
                  <a:pt x="35" y="331"/>
                </a:cubicBezTo>
                <a:cubicBezTo>
                  <a:pt x="7" y="320"/>
                  <a:pt x="7" y="320"/>
                  <a:pt x="7" y="320"/>
                </a:cubicBezTo>
                <a:lnTo>
                  <a:pt x="4" y="351"/>
                </a:lnTo>
                <a:close/>
                <a:moveTo>
                  <a:pt x="117" y="132"/>
                </a:moveTo>
                <a:cubicBezTo>
                  <a:pt x="96" y="132"/>
                  <a:pt x="79" y="149"/>
                  <a:pt x="79" y="169"/>
                </a:cubicBezTo>
                <a:cubicBezTo>
                  <a:pt x="79" y="190"/>
                  <a:pt x="96" y="207"/>
                  <a:pt x="117" y="207"/>
                </a:cubicBezTo>
                <a:cubicBezTo>
                  <a:pt x="137" y="207"/>
                  <a:pt x="154" y="190"/>
                  <a:pt x="154" y="169"/>
                </a:cubicBezTo>
                <a:cubicBezTo>
                  <a:pt x="154" y="149"/>
                  <a:pt x="137" y="132"/>
                  <a:pt x="117" y="132"/>
                </a:cubicBezTo>
                <a:close/>
                <a:moveTo>
                  <a:pt x="210" y="314"/>
                </a:moveTo>
                <a:cubicBezTo>
                  <a:pt x="210" y="306"/>
                  <a:pt x="203" y="299"/>
                  <a:pt x="195" y="299"/>
                </a:cubicBezTo>
                <a:cubicBezTo>
                  <a:pt x="187" y="299"/>
                  <a:pt x="180" y="306"/>
                  <a:pt x="180" y="314"/>
                </a:cubicBezTo>
                <a:cubicBezTo>
                  <a:pt x="180" y="322"/>
                  <a:pt x="187" y="329"/>
                  <a:pt x="195" y="329"/>
                </a:cubicBezTo>
                <a:cubicBezTo>
                  <a:pt x="203" y="329"/>
                  <a:pt x="210" y="322"/>
                  <a:pt x="210" y="314"/>
                </a:cubicBezTo>
                <a:close/>
                <a:moveTo>
                  <a:pt x="195" y="288"/>
                </a:moveTo>
                <a:cubicBezTo>
                  <a:pt x="206" y="288"/>
                  <a:pt x="216" y="295"/>
                  <a:pt x="220" y="304"/>
                </a:cubicBezTo>
                <a:cubicBezTo>
                  <a:pt x="223" y="303"/>
                  <a:pt x="223" y="303"/>
                  <a:pt x="223" y="303"/>
                </a:cubicBezTo>
                <a:cubicBezTo>
                  <a:pt x="204" y="253"/>
                  <a:pt x="204" y="253"/>
                  <a:pt x="204" y="253"/>
                </a:cubicBezTo>
                <a:cubicBezTo>
                  <a:pt x="222" y="253"/>
                  <a:pt x="222" y="253"/>
                  <a:pt x="222" y="253"/>
                </a:cubicBezTo>
                <a:cubicBezTo>
                  <a:pt x="222" y="234"/>
                  <a:pt x="222" y="234"/>
                  <a:pt x="222" y="234"/>
                </a:cubicBezTo>
                <a:cubicBezTo>
                  <a:pt x="197" y="234"/>
                  <a:pt x="197" y="234"/>
                  <a:pt x="197" y="234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83" y="155"/>
                  <a:pt x="190" y="139"/>
                  <a:pt x="190" y="120"/>
                </a:cubicBezTo>
                <a:cubicBezTo>
                  <a:pt x="190" y="84"/>
                  <a:pt x="163" y="54"/>
                  <a:pt x="129" y="48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39" y="38"/>
                  <a:pt x="139" y="38"/>
                  <a:pt x="139" y="38"/>
                </a:cubicBezTo>
                <a:cubicBezTo>
                  <a:pt x="139" y="0"/>
                  <a:pt x="139" y="0"/>
                  <a:pt x="139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38"/>
                  <a:pt x="94" y="38"/>
                  <a:pt x="94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70" y="54"/>
                  <a:pt x="43" y="84"/>
                  <a:pt x="43" y="120"/>
                </a:cubicBezTo>
                <a:cubicBezTo>
                  <a:pt x="43" y="139"/>
                  <a:pt x="50" y="155"/>
                  <a:pt x="61" y="168"/>
                </a:cubicBezTo>
                <a:cubicBezTo>
                  <a:pt x="37" y="234"/>
                  <a:pt x="37" y="234"/>
                  <a:pt x="37" y="234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11" y="253"/>
                  <a:pt x="11" y="253"/>
                  <a:pt x="11" y="253"/>
                </a:cubicBezTo>
                <a:cubicBezTo>
                  <a:pt x="30" y="253"/>
                  <a:pt x="30" y="253"/>
                  <a:pt x="30" y="253"/>
                </a:cubicBezTo>
                <a:cubicBezTo>
                  <a:pt x="8" y="313"/>
                  <a:pt x="8" y="313"/>
                  <a:pt x="8" y="313"/>
                </a:cubicBezTo>
                <a:cubicBezTo>
                  <a:pt x="40" y="325"/>
                  <a:pt x="40" y="325"/>
                  <a:pt x="40" y="325"/>
                </a:cubicBezTo>
                <a:cubicBezTo>
                  <a:pt x="66" y="253"/>
                  <a:pt x="66" y="253"/>
                  <a:pt x="66" y="253"/>
                </a:cubicBezTo>
                <a:cubicBezTo>
                  <a:pt x="101" y="253"/>
                  <a:pt x="101" y="253"/>
                  <a:pt x="101" y="253"/>
                </a:cubicBezTo>
                <a:cubicBezTo>
                  <a:pt x="101" y="265"/>
                  <a:pt x="101" y="265"/>
                  <a:pt x="101" y="265"/>
                </a:cubicBezTo>
                <a:cubicBezTo>
                  <a:pt x="132" y="265"/>
                  <a:pt x="132" y="265"/>
                  <a:pt x="132" y="265"/>
                </a:cubicBezTo>
                <a:cubicBezTo>
                  <a:pt x="132" y="253"/>
                  <a:pt x="132" y="253"/>
                  <a:pt x="132" y="253"/>
                </a:cubicBezTo>
                <a:cubicBezTo>
                  <a:pt x="168" y="253"/>
                  <a:pt x="168" y="253"/>
                  <a:pt x="168" y="253"/>
                </a:cubicBezTo>
                <a:cubicBezTo>
                  <a:pt x="182" y="291"/>
                  <a:pt x="182" y="291"/>
                  <a:pt x="182" y="291"/>
                </a:cubicBezTo>
                <a:cubicBezTo>
                  <a:pt x="186" y="289"/>
                  <a:pt x="190" y="288"/>
                  <a:pt x="195" y="288"/>
                </a:cubicBezTo>
                <a:close/>
                <a:moveTo>
                  <a:pt x="104" y="75"/>
                </a:moveTo>
                <a:cubicBezTo>
                  <a:pt x="104" y="84"/>
                  <a:pt x="104" y="84"/>
                  <a:pt x="104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49" y="80"/>
                  <a:pt x="164" y="99"/>
                  <a:pt x="164" y="120"/>
                </a:cubicBezTo>
                <a:cubicBezTo>
                  <a:pt x="164" y="126"/>
                  <a:pt x="163" y="132"/>
                  <a:pt x="161" y="137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87" y="98"/>
                  <a:pt x="87" y="98"/>
                  <a:pt x="87" y="98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0" y="132"/>
                  <a:pt x="69" y="126"/>
                  <a:pt x="69" y="120"/>
                </a:cubicBezTo>
                <a:cubicBezTo>
                  <a:pt x="69" y="99"/>
                  <a:pt x="84" y="80"/>
                  <a:pt x="104" y="75"/>
                </a:cubicBezTo>
                <a:close/>
                <a:moveTo>
                  <a:pt x="161" y="234"/>
                </a:moveTo>
                <a:cubicBezTo>
                  <a:pt x="132" y="234"/>
                  <a:pt x="132" y="234"/>
                  <a:pt x="132" y="234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101" y="234"/>
                  <a:pt x="101" y="234"/>
                  <a:pt x="101" y="234"/>
                </a:cubicBezTo>
                <a:cubicBezTo>
                  <a:pt x="73" y="234"/>
                  <a:pt x="73" y="234"/>
                  <a:pt x="73" y="234"/>
                </a:cubicBezTo>
                <a:cubicBezTo>
                  <a:pt x="83" y="206"/>
                  <a:pt x="83" y="206"/>
                  <a:pt x="83" y="206"/>
                </a:cubicBezTo>
                <a:cubicBezTo>
                  <a:pt x="73" y="197"/>
                  <a:pt x="67" y="184"/>
                  <a:pt x="67" y="169"/>
                </a:cubicBezTo>
                <a:cubicBezTo>
                  <a:pt x="67" y="142"/>
                  <a:pt x="89" y="120"/>
                  <a:pt x="117" y="120"/>
                </a:cubicBezTo>
                <a:cubicBezTo>
                  <a:pt x="144" y="120"/>
                  <a:pt x="166" y="142"/>
                  <a:pt x="166" y="169"/>
                </a:cubicBezTo>
                <a:cubicBezTo>
                  <a:pt x="166" y="184"/>
                  <a:pt x="160" y="197"/>
                  <a:pt x="150" y="206"/>
                </a:cubicBezTo>
                <a:lnTo>
                  <a:pt x="161" y="234"/>
                </a:lnTo>
                <a:close/>
                <a:moveTo>
                  <a:pt x="221" y="312"/>
                </a:moveTo>
                <a:cubicBezTo>
                  <a:pt x="221" y="312"/>
                  <a:pt x="221" y="313"/>
                  <a:pt x="221" y="314"/>
                </a:cubicBezTo>
                <a:cubicBezTo>
                  <a:pt x="221" y="327"/>
                  <a:pt x="213" y="337"/>
                  <a:pt x="201" y="340"/>
                </a:cubicBezTo>
                <a:cubicBezTo>
                  <a:pt x="208" y="356"/>
                  <a:pt x="208" y="356"/>
                  <a:pt x="208" y="356"/>
                </a:cubicBezTo>
                <a:cubicBezTo>
                  <a:pt x="210" y="355"/>
                  <a:pt x="210" y="355"/>
                  <a:pt x="210" y="355"/>
                </a:cubicBezTo>
                <a:cubicBezTo>
                  <a:pt x="218" y="372"/>
                  <a:pt x="218" y="372"/>
                  <a:pt x="218" y="372"/>
                </a:cubicBezTo>
                <a:cubicBezTo>
                  <a:pt x="219" y="353"/>
                  <a:pt x="219" y="353"/>
                  <a:pt x="219" y="353"/>
                </a:cubicBezTo>
                <a:cubicBezTo>
                  <a:pt x="221" y="352"/>
                  <a:pt x="221" y="352"/>
                  <a:pt x="221" y="352"/>
                </a:cubicBezTo>
                <a:cubicBezTo>
                  <a:pt x="223" y="311"/>
                  <a:pt x="223" y="311"/>
                  <a:pt x="223" y="311"/>
                </a:cubicBezTo>
                <a:lnTo>
                  <a:pt x="221" y="31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923629" y="4172468"/>
            <a:ext cx="2245050" cy="18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可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根据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需求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自建题库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，自建试题模板，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满足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个性化的单元测试需求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2239294" y="3191825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自建题库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08245" y="3749540"/>
            <a:ext cx="449850" cy="40500"/>
          </a:xfrm>
          <a:prstGeom prst="rect">
            <a:avLst/>
          </a:prstGeom>
          <a:solidFill>
            <a:srgbClr val="F2F2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69383" y="3749540"/>
            <a:ext cx="911250" cy="40500"/>
          </a:xfrm>
          <a:prstGeom prst="rect">
            <a:avLst/>
          </a:prstGeom>
          <a:solidFill>
            <a:srgbClr val="F2F2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23809" y="2502188"/>
            <a:ext cx="4572000" cy="23750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自建题库</a:t>
            </a:r>
            <a:r>
              <a:rPr lang="zh-CN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支持听、说、读、写、译全题型，操作简便，即建即用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可根据需要自建专项训练题库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、专业外语题库等</a:t>
            </a:r>
          </a:p>
        </p:txBody>
      </p:sp>
    </p:spTree>
    <p:extLst>
      <p:ext uri="{BB962C8B-B14F-4D97-AF65-F5344CB8AC3E}">
        <p14:creationId xmlns:p14="http://schemas.microsoft.com/office/powerpoint/2010/main" xmlns="" val="236803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19" grpId="0" animBg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684294" y="472394"/>
                <a:ext cx="2679031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实施前提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1152510" y="1366220"/>
            <a:ext cx="2660753" cy="4551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4172760" y="1914778"/>
            <a:ext cx="7737886" cy="28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随时随地，教师可以随时发布班级练习考试任务。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高效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组卷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。教师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秒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钟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即可出一份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试卷。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便利答题。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学生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在有校园网的地方可以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随时登陆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系统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答题。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高效批改。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系统自动批改试卷，老师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和学生“阅”卷都非常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便利。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考试成绩系统自动分析。系统自动提供成绩统计与分析图表，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科学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高效。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90313" y="2895819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高效科学便利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07781" y="3558413"/>
            <a:ext cx="449850" cy="40500"/>
          </a:xfrm>
          <a:prstGeom prst="rect">
            <a:avLst/>
          </a:prstGeom>
          <a:solidFill>
            <a:srgbClr val="F2F2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68918" y="3558413"/>
            <a:ext cx="911250" cy="40500"/>
          </a:xfrm>
          <a:prstGeom prst="rect">
            <a:avLst/>
          </a:prstGeom>
          <a:solidFill>
            <a:srgbClr val="F2F2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14"/>
          <p:cNvSpPr>
            <a:spLocks noEditPoints="1"/>
          </p:cNvSpPr>
          <p:nvPr/>
        </p:nvSpPr>
        <p:spPr bwMode="auto">
          <a:xfrm>
            <a:off x="1877127" y="1656556"/>
            <a:ext cx="1000461" cy="925158"/>
          </a:xfrm>
          <a:custGeom>
            <a:avLst/>
            <a:gdLst>
              <a:gd name="T0" fmla="*/ 186 w 403"/>
              <a:gd name="T1" fmla="*/ 79 h 277"/>
              <a:gd name="T2" fmla="*/ 182 w 403"/>
              <a:gd name="T3" fmla="*/ 78 h 277"/>
              <a:gd name="T4" fmla="*/ 180 w 403"/>
              <a:gd name="T5" fmla="*/ 78 h 277"/>
              <a:gd name="T6" fmla="*/ 176 w 403"/>
              <a:gd name="T7" fmla="*/ 83 h 277"/>
              <a:gd name="T8" fmla="*/ 176 w 403"/>
              <a:gd name="T9" fmla="*/ 138 h 277"/>
              <a:gd name="T10" fmla="*/ 180 w 403"/>
              <a:gd name="T11" fmla="*/ 143 h 277"/>
              <a:gd name="T12" fmla="*/ 182 w 403"/>
              <a:gd name="T13" fmla="*/ 143 h 277"/>
              <a:gd name="T14" fmla="*/ 186 w 403"/>
              <a:gd name="T15" fmla="*/ 141 h 277"/>
              <a:gd name="T16" fmla="*/ 194 w 403"/>
              <a:gd name="T17" fmla="*/ 133 h 277"/>
              <a:gd name="T18" fmla="*/ 205 w 403"/>
              <a:gd name="T19" fmla="*/ 159 h 277"/>
              <a:gd name="T20" fmla="*/ 208 w 403"/>
              <a:gd name="T21" fmla="*/ 162 h 277"/>
              <a:gd name="T22" fmla="*/ 210 w 403"/>
              <a:gd name="T23" fmla="*/ 162 h 277"/>
              <a:gd name="T24" fmla="*/ 212 w 403"/>
              <a:gd name="T25" fmla="*/ 162 h 277"/>
              <a:gd name="T26" fmla="*/ 217 w 403"/>
              <a:gd name="T27" fmla="*/ 160 h 277"/>
              <a:gd name="T28" fmla="*/ 220 w 403"/>
              <a:gd name="T29" fmla="*/ 152 h 277"/>
              <a:gd name="T30" fmla="*/ 209 w 403"/>
              <a:gd name="T31" fmla="*/ 126 h 277"/>
              <a:gd name="T32" fmla="*/ 221 w 403"/>
              <a:gd name="T33" fmla="*/ 127 h 277"/>
              <a:gd name="T34" fmla="*/ 226 w 403"/>
              <a:gd name="T35" fmla="*/ 123 h 277"/>
              <a:gd name="T36" fmla="*/ 225 w 403"/>
              <a:gd name="T37" fmla="*/ 117 h 277"/>
              <a:gd name="T38" fmla="*/ 186 w 403"/>
              <a:gd name="T39" fmla="*/ 79 h 277"/>
              <a:gd name="T40" fmla="*/ 365 w 403"/>
              <a:gd name="T41" fmla="*/ 40 h 277"/>
              <a:gd name="T42" fmla="*/ 326 w 403"/>
              <a:gd name="T43" fmla="*/ 0 h 277"/>
              <a:gd name="T44" fmla="*/ 76 w 403"/>
              <a:gd name="T45" fmla="*/ 0 h 277"/>
              <a:gd name="T46" fmla="*/ 38 w 403"/>
              <a:gd name="T47" fmla="*/ 40 h 277"/>
              <a:gd name="T48" fmla="*/ 38 w 403"/>
              <a:gd name="T49" fmla="*/ 225 h 277"/>
              <a:gd name="T50" fmla="*/ 365 w 403"/>
              <a:gd name="T51" fmla="*/ 225 h 277"/>
              <a:gd name="T52" fmla="*/ 365 w 403"/>
              <a:gd name="T53" fmla="*/ 40 h 277"/>
              <a:gd name="T54" fmla="*/ 205 w 403"/>
              <a:gd name="T55" fmla="*/ 7 h 277"/>
              <a:gd name="T56" fmla="*/ 211 w 403"/>
              <a:gd name="T57" fmla="*/ 14 h 277"/>
              <a:gd name="T58" fmla="*/ 205 w 403"/>
              <a:gd name="T59" fmla="*/ 20 h 277"/>
              <a:gd name="T60" fmla="*/ 199 w 403"/>
              <a:gd name="T61" fmla="*/ 14 h 277"/>
              <a:gd name="T62" fmla="*/ 205 w 403"/>
              <a:gd name="T63" fmla="*/ 7 h 277"/>
              <a:gd name="T64" fmla="*/ 338 w 403"/>
              <a:gd name="T65" fmla="*/ 185 h 277"/>
              <a:gd name="T66" fmla="*/ 326 w 403"/>
              <a:gd name="T67" fmla="*/ 198 h 277"/>
              <a:gd name="T68" fmla="*/ 76 w 403"/>
              <a:gd name="T69" fmla="*/ 198 h 277"/>
              <a:gd name="T70" fmla="*/ 64 w 403"/>
              <a:gd name="T71" fmla="*/ 185 h 277"/>
              <a:gd name="T72" fmla="*/ 64 w 403"/>
              <a:gd name="T73" fmla="*/ 40 h 277"/>
              <a:gd name="T74" fmla="*/ 76 w 403"/>
              <a:gd name="T75" fmla="*/ 27 h 277"/>
              <a:gd name="T76" fmla="*/ 326 w 403"/>
              <a:gd name="T77" fmla="*/ 27 h 277"/>
              <a:gd name="T78" fmla="*/ 338 w 403"/>
              <a:gd name="T79" fmla="*/ 40 h 277"/>
              <a:gd name="T80" fmla="*/ 338 w 403"/>
              <a:gd name="T81" fmla="*/ 185 h 277"/>
              <a:gd name="T82" fmla="*/ 0 w 403"/>
              <a:gd name="T83" fmla="*/ 240 h 277"/>
              <a:gd name="T84" fmla="*/ 0 w 403"/>
              <a:gd name="T85" fmla="*/ 251 h 277"/>
              <a:gd name="T86" fmla="*/ 26 w 403"/>
              <a:gd name="T87" fmla="*/ 277 h 277"/>
              <a:gd name="T88" fmla="*/ 376 w 403"/>
              <a:gd name="T89" fmla="*/ 277 h 277"/>
              <a:gd name="T90" fmla="*/ 403 w 403"/>
              <a:gd name="T91" fmla="*/ 251 h 277"/>
              <a:gd name="T92" fmla="*/ 403 w 403"/>
              <a:gd name="T93" fmla="*/ 240 h 277"/>
              <a:gd name="T94" fmla="*/ 0 w 403"/>
              <a:gd name="T95" fmla="*/ 240 h 277"/>
              <a:gd name="T96" fmla="*/ 245 w 403"/>
              <a:gd name="T97" fmla="*/ 265 h 277"/>
              <a:gd name="T98" fmla="*/ 158 w 403"/>
              <a:gd name="T99" fmla="*/ 265 h 277"/>
              <a:gd name="T100" fmla="*/ 158 w 403"/>
              <a:gd name="T101" fmla="*/ 253 h 277"/>
              <a:gd name="T102" fmla="*/ 245 w 403"/>
              <a:gd name="T103" fmla="*/ 253 h 277"/>
              <a:gd name="T104" fmla="*/ 245 w 403"/>
              <a:gd name="T105" fmla="*/ 26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3" h="277">
                <a:moveTo>
                  <a:pt x="186" y="79"/>
                </a:moveTo>
                <a:cubicBezTo>
                  <a:pt x="185" y="78"/>
                  <a:pt x="183" y="78"/>
                  <a:pt x="182" y="78"/>
                </a:cubicBezTo>
                <a:cubicBezTo>
                  <a:pt x="181" y="78"/>
                  <a:pt x="180" y="78"/>
                  <a:pt x="180" y="78"/>
                </a:cubicBezTo>
                <a:cubicBezTo>
                  <a:pt x="177" y="79"/>
                  <a:pt x="176" y="81"/>
                  <a:pt x="176" y="83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6" y="140"/>
                  <a:pt x="177" y="142"/>
                  <a:pt x="180" y="143"/>
                </a:cubicBezTo>
                <a:cubicBezTo>
                  <a:pt x="180" y="143"/>
                  <a:pt x="181" y="143"/>
                  <a:pt x="182" y="143"/>
                </a:cubicBezTo>
                <a:cubicBezTo>
                  <a:pt x="183" y="143"/>
                  <a:pt x="185" y="143"/>
                  <a:pt x="186" y="141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205" y="159"/>
                  <a:pt x="205" y="159"/>
                  <a:pt x="205" y="159"/>
                </a:cubicBezTo>
                <a:cubicBezTo>
                  <a:pt x="205" y="160"/>
                  <a:pt x="207" y="162"/>
                  <a:pt x="208" y="162"/>
                </a:cubicBezTo>
                <a:cubicBezTo>
                  <a:pt x="209" y="162"/>
                  <a:pt x="209" y="162"/>
                  <a:pt x="210" y="162"/>
                </a:cubicBezTo>
                <a:cubicBezTo>
                  <a:pt x="211" y="162"/>
                  <a:pt x="212" y="162"/>
                  <a:pt x="212" y="162"/>
                </a:cubicBezTo>
                <a:cubicBezTo>
                  <a:pt x="217" y="160"/>
                  <a:pt x="217" y="160"/>
                  <a:pt x="217" y="160"/>
                </a:cubicBezTo>
                <a:cubicBezTo>
                  <a:pt x="220" y="159"/>
                  <a:pt x="221" y="155"/>
                  <a:pt x="220" y="152"/>
                </a:cubicBezTo>
                <a:cubicBezTo>
                  <a:pt x="209" y="126"/>
                  <a:pt x="209" y="126"/>
                  <a:pt x="209" y="126"/>
                </a:cubicBezTo>
                <a:cubicBezTo>
                  <a:pt x="209" y="126"/>
                  <a:pt x="221" y="127"/>
                  <a:pt x="221" y="127"/>
                </a:cubicBezTo>
                <a:cubicBezTo>
                  <a:pt x="223" y="127"/>
                  <a:pt x="225" y="125"/>
                  <a:pt x="226" y="123"/>
                </a:cubicBezTo>
                <a:cubicBezTo>
                  <a:pt x="227" y="121"/>
                  <a:pt x="227" y="118"/>
                  <a:pt x="225" y="117"/>
                </a:cubicBezTo>
                <a:lnTo>
                  <a:pt x="186" y="79"/>
                </a:lnTo>
                <a:close/>
                <a:moveTo>
                  <a:pt x="365" y="40"/>
                </a:moveTo>
                <a:cubicBezTo>
                  <a:pt x="365" y="18"/>
                  <a:pt x="347" y="0"/>
                  <a:pt x="32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55" y="0"/>
                  <a:pt x="38" y="18"/>
                  <a:pt x="38" y="40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365" y="225"/>
                  <a:pt x="365" y="225"/>
                  <a:pt x="365" y="225"/>
                </a:cubicBezTo>
                <a:lnTo>
                  <a:pt x="365" y="40"/>
                </a:lnTo>
                <a:close/>
                <a:moveTo>
                  <a:pt x="205" y="7"/>
                </a:moveTo>
                <a:cubicBezTo>
                  <a:pt x="209" y="7"/>
                  <a:pt x="211" y="10"/>
                  <a:pt x="211" y="14"/>
                </a:cubicBezTo>
                <a:cubicBezTo>
                  <a:pt x="211" y="17"/>
                  <a:pt x="209" y="20"/>
                  <a:pt x="205" y="20"/>
                </a:cubicBezTo>
                <a:cubicBezTo>
                  <a:pt x="202" y="20"/>
                  <a:pt x="199" y="17"/>
                  <a:pt x="199" y="14"/>
                </a:cubicBezTo>
                <a:cubicBezTo>
                  <a:pt x="199" y="10"/>
                  <a:pt x="202" y="7"/>
                  <a:pt x="205" y="7"/>
                </a:cubicBezTo>
                <a:close/>
                <a:moveTo>
                  <a:pt x="338" y="185"/>
                </a:moveTo>
                <a:cubicBezTo>
                  <a:pt x="338" y="192"/>
                  <a:pt x="333" y="198"/>
                  <a:pt x="326" y="198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0" y="198"/>
                  <a:pt x="64" y="192"/>
                  <a:pt x="64" y="185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33"/>
                  <a:pt x="70" y="27"/>
                  <a:pt x="7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33" y="27"/>
                  <a:pt x="338" y="33"/>
                  <a:pt x="338" y="40"/>
                </a:cubicBezTo>
                <a:lnTo>
                  <a:pt x="338" y="185"/>
                </a:lnTo>
                <a:close/>
                <a:moveTo>
                  <a:pt x="0" y="240"/>
                </a:moveTo>
                <a:cubicBezTo>
                  <a:pt x="0" y="251"/>
                  <a:pt x="0" y="251"/>
                  <a:pt x="0" y="251"/>
                </a:cubicBezTo>
                <a:cubicBezTo>
                  <a:pt x="0" y="265"/>
                  <a:pt x="12" y="277"/>
                  <a:pt x="26" y="277"/>
                </a:cubicBezTo>
                <a:cubicBezTo>
                  <a:pt x="376" y="277"/>
                  <a:pt x="376" y="277"/>
                  <a:pt x="376" y="277"/>
                </a:cubicBezTo>
                <a:cubicBezTo>
                  <a:pt x="391" y="277"/>
                  <a:pt x="403" y="265"/>
                  <a:pt x="403" y="251"/>
                </a:cubicBezTo>
                <a:cubicBezTo>
                  <a:pt x="403" y="240"/>
                  <a:pt x="403" y="240"/>
                  <a:pt x="403" y="240"/>
                </a:cubicBezTo>
                <a:lnTo>
                  <a:pt x="0" y="240"/>
                </a:lnTo>
                <a:close/>
                <a:moveTo>
                  <a:pt x="245" y="265"/>
                </a:moveTo>
                <a:cubicBezTo>
                  <a:pt x="158" y="265"/>
                  <a:pt x="158" y="265"/>
                  <a:pt x="158" y="265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245" y="253"/>
                  <a:pt x="245" y="253"/>
                  <a:pt x="245" y="253"/>
                </a:cubicBezTo>
                <a:lnTo>
                  <a:pt x="245" y="2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82035" y="3911307"/>
            <a:ext cx="2280621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流程清晰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易懂，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组卷考试，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一键发布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6849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200245" y="1633868"/>
            <a:ext cx="2053623" cy="2059563"/>
            <a:chOff x="4584701" y="522287"/>
            <a:chExt cx="2744788" cy="2752726"/>
          </a:xfrm>
          <a:noFill/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4903063" y="840882"/>
              <a:ext cx="2108063" cy="211553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4584701" y="522287"/>
              <a:ext cx="2744788" cy="2752726"/>
            </a:xfrm>
            <a:custGeom>
              <a:avLst/>
              <a:gdLst>
                <a:gd name="T0" fmla="*/ 592 w 1184"/>
                <a:gd name="T1" fmla="*/ 0 h 1184"/>
                <a:gd name="T2" fmla="*/ 0 w 1184"/>
                <a:gd name="T3" fmla="*/ 592 h 1184"/>
                <a:gd name="T4" fmla="*/ 592 w 1184"/>
                <a:gd name="T5" fmla="*/ 1184 h 1184"/>
                <a:gd name="T6" fmla="*/ 1184 w 1184"/>
                <a:gd name="T7" fmla="*/ 592 h 1184"/>
                <a:gd name="T8" fmla="*/ 592 w 1184"/>
                <a:gd name="T9" fmla="*/ 0 h 1184"/>
                <a:gd name="T10" fmla="*/ 941 w 1184"/>
                <a:gd name="T11" fmla="*/ 941 h 1184"/>
                <a:gd name="T12" fmla="*/ 784 w 1184"/>
                <a:gd name="T13" fmla="*/ 1047 h 1184"/>
                <a:gd name="T14" fmla="*/ 592 w 1184"/>
                <a:gd name="T15" fmla="*/ 1085 h 1184"/>
                <a:gd name="T16" fmla="*/ 400 w 1184"/>
                <a:gd name="T17" fmla="*/ 1047 h 1184"/>
                <a:gd name="T18" fmla="*/ 243 w 1184"/>
                <a:gd name="T19" fmla="*/ 941 h 1184"/>
                <a:gd name="T20" fmla="*/ 137 w 1184"/>
                <a:gd name="T21" fmla="*/ 784 h 1184"/>
                <a:gd name="T22" fmla="*/ 99 w 1184"/>
                <a:gd name="T23" fmla="*/ 592 h 1184"/>
                <a:gd name="T24" fmla="*/ 137 w 1184"/>
                <a:gd name="T25" fmla="*/ 400 h 1184"/>
                <a:gd name="T26" fmla="*/ 243 w 1184"/>
                <a:gd name="T27" fmla="*/ 243 h 1184"/>
                <a:gd name="T28" fmla="*/ 400 w 1184"/>
                <a:gd name="T29" fmla="*/ 137 h 1184"/>
                <a:gd name="T30" fmla="*/ 592 w 1184"/>
                <a:gd name="T31" fmla="*/ 99 h 1184"/>
                <a:gd name="T32" fmla="*/ 784 w 1184"/>
                <a:gd name="T33" fmla="*/ 137 h 1184"/>
                <a:gd name="T34" fmla="*/ 941 w 1184"/>
                <a:gd name="T35" fmla="*/ 243 h 1184"/>
                <a:gd name="T36" fmla="*/ 1047 w 1184"/>
                <a:gd name="T37" fmla="*/ 400 h 1184"/>
                <a:gd name="T38" fmla="*/ 1085 w 1184"/>
                <a:gd name="T39" fmla="*/ 592 h 1184"/>
                <a:gd name="T40" fmla="*/ 1047 w 1184"/>
                <a:gd name="T41" fmla="*/ 784 h 1184"/>
                <a:gd name="T42" fmla="*/ 941 w 1184"/>
                <a:gd name="T43" fmla="*/ 941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4" h="1184">
                  <a:moveTo>
                    <a:pt x="592" y="0"/>
                  </a:moveTo>
                  <a:cubicBezTo>
                    <a:pt x="265" y="0"/>
                    <a:pt x="0" y="265"/>
                    <a:pt x="0" y="592"/>
                  </a:cubicBezTo>
                  <a:cubicBezTo>
                    <a:pt x="0" y="919"/>
                    <a:pt x="265" y="1184"/>
                    <a:pt x="592" y="1184"/>
                  </a:cubicBezTo>
                  <a:cubicBezTo>
                    <a:pt x="919" y="1184"/>
                    <a:pt x="1184" y="919"/>
                    <a:pt x="1184" y="592"/>
                  </a:cubicBezTo>
                  <a:cubicBezTo>
                    <a:pt x="1184" y="265"/>
                    <a:pt x="919" y="0"/>
                    <a:pt x="592" y="0"/>
                  </a:cubicBezTo>
                  <a:close/>
                  <a:moveTo>
                    <a:pt x="941" y="941"/>
                  </a:moveTo>
                  <a:cubicBezTo>
                    <a:pt x="896" y="986"/>
                    <a:pt x="843" y="1022"/>
                    <a:pt x="784" y="1047"/>
                  </a:cubicBezTo>
                  <a:cubicBezTo>
                    <a:pt x="723" y="1072"/>
                    <a:pt x="659" y="1085"/>
                    <a:pt x="592" y="1085"/>
                  </a:cubicBezTo>
                  <a:cubicBezTo>
                    <a:pt x="525" y="1085"/>
                    <a:pt x="461" y="1072"/>
                    <a:pt x="400" y="1047"/>
                  </a:cubicBezTo>
                  <a:cubicBezTo>
                    <a:pt x="341" y="1022"/>
                    <a:pt x="288" y="986"/>
                    <a:pt x="243" y="941"/>
                  </a:cubicBezTo>
                  <a:cubicBezTo>
                    <a:pt x="198" y="896"/>
                    <a:pt x="162" y="843"/>
                    <a:pt x="137" y="784"/>
                  </a:cubicBezTo>
                  <a:cubicBezTo>
                    <a:pt x="112" y="723"/>
                    <a:pt x="99" y="659"/>
                    <a:pt x="99" y="592"/>
                  </a:cubicBezTo>
                  <a:cubicBezTo>
                    <a:pt x="99" y="525"/>
                    <a:pt x="112" y="461"/>
                    <a:pt x="137" y="400"/>
                  </a:cubicBezTo>
                  <a:cubicBezTo>
                    <a:pt x="162" y="341"/>
                    <a:pt x="198" y="288"/>
                    <a:pt x="243" y="243"/>
                  </a:cubicBezTo>
                  <a:cubicBezTo>
                    <a:pt x="288" y="198"/>
                    <a:pt x="341" y="162"/>
                    <a:pt x="400" y="137"/>
                  </a:cubicBezTo>
                  <a:cubicBezTo>
                    <a:pt x="461" y="112"/>
                    <a:pt x="525" y="99"/>
                    <a:pt x="592" y="99"/>
                  </a:cubicBezTo>
                  <a:cubicBezTo>
                    <a:pt x="659" y="99"/>
                    <a:pt x="723" y="112"/>
                    <a:pt x="784" y="137"/>
                  </a:cubicBezTo>
                  <a:cubicBezTo>
                    <a:pt x="843" y="162"/>
                    <a:pt x="896" y="198"/>
                    <a:pt x="941" y="243"/>
                  </a:cubicBezTo>
                  <a:cubicBezTo>
                    <a:pt x="986" y="288"/>
                    <a:pt x="1022" y="341"/>
                    <a:pt x="1047" y="400"/>
                  </a:cubicBezTo>
                  <a:cubicBezTo>
                    <a:pt x="1072" y="461"/>
                    <a:pt x="1085" y="525"/>
                    <a:pt x="1085" y="592"/>
                  </a:cubicBezTo>
                  <a:cubicBezTo>
                    <a:pt x="1085" y="659"/>
                    <a:pt x="1072" y="723"/>
                    <a:pt x="1047" y="784"/>
                  </a:cubicBezTo>
                  <a:cubicBezTo>
                    <a:pt x="1022" y="843"/>
                    <a:pt x="986" y="896"/>
                    <a:pt x="941" y="94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690041" y="472394"/>
                <a:ext cx="2507251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实施过程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1855512" y="2158177"/>
            <a:ext cx="727441" cy="840557"/>
          </a:xfrm>
          <a:custGeom>
            <a:avLst/>
            <a:gdLst>
              <a:gd name="T0" fmla="*/ 277 w 290"/>
              <a:gd name="T1" fmla="*/ 310 h 335"/>
              <a:gd name="T2" fmla="*/ 75 w 290"/>
              <a:gd name="T3" fmla="*/ 310 h 335"/>
              <a:gd name="T4" fmla="*/ 109 w 290"/>
              <a:gd name="T5" fmla="*/ 297 h 335"/>
              <a:gd name="T6" fmla="*/ 116 w 290"/>
              <a:gd name="T7" fmla="*/ 291 h 335"/>
              <a:gd name="T8" fmla="*/ 212 w 290"/>
              <a:gd name="T9" fmla="*/ 152 h 335"/>
              <a:gd name="T10" fmla="*/ 213 w 290"/>
              <a:gd name="T11" fmla="*/ 149 h 335"/>
              <a:gd name="T12" fmla="*/ 213 w 290"/>
              <a:gd name="T13" fmla="*/ 149 h 335"/>
              <a:gd name="T14" fmla="*/ 237 w 290"/>
              <a:gd name="T15" fmla="*/ 115 h 335"/>
              <a:gd name="T16" fmla="*/ 220 w 290"/>
              <a:gd name="T17" fmla="*/ 23 h 335"/>
              <a:gd name="T18" fmla="*/ 215 w 290"/>
              <a:gd name="T19" fmla="*/ 20 h 335"/>
              <a:gd name="T20" fmla="*/ 124 w 290"/>
              <a:gd name="T21" fmla="*/ 37 h 335"/>
              <a:gd name="T22" fmla="*/ 100 w 290"/>
              <a:gd name="T23" fmla="*/ 72 h 335"/>
              <a:gd name="T24" fmla="*/ 101 w 290"/>
              <a:gd name="T25" fmla="*/ 72 h 335"/>
              <a:gd name="T26" fmla="*/ 98 w 290"/>
              <a:gd name="T27" fmla="*/ 74 h 335"/>
              <a:gd name="T28" fmla="*/ 3 w 290"/>
              <a:gd name="T29" fmla="*/ 213 h 335"/>
              <a:gd name="T30" fmla="*/ 0 w 290"/>
              <a:gd name="T31" fmla="*/ 222 h 335"/>
              <a:gd name="T32" fmla="*/ 0 w 290"/>
              <a:gd name="T33" fmla="*/ 318 h 335"/>
              <a:gd name="T34" fmla="*/ 4 w 290"/>
              <a:gd name="T35" fmla="*/ 328 h 335"/>
              <a:gd name="T36" fmla="*/ 15 w 290"/>
              <a:gd name="T37" fmla="*/ 335 h 335"/>
              <a:gd name="T38" fmla="*/ 277 w 290"/>
              <a:gd name="T39" fmla="*/ 335 h 335"/>
              <a:gd name="T40" fmla="*/ 290 w 290"/>
              <a:gd name="T41" fmla="*/ 323 h 335"/>
              <a:gd name="T42" fmla="*/ 277 w 290"/>
              <a:gd name="T43" fmla="*/ 310 h 335"/>
              <a:gd name="T44" fmla="*/ 148 w 290"/>
              <a:gd name="T45" fmla="*/ 54 h 335"/>
              <a:gd name="T46" fmla="*/ 199 w 290"/>
              <a:gd name="T47" fmla="*/ 44 h 335"/>
              <a:gd name="T48" fmla="*/ 204 w 290"/>
              <a:gd name="T49" fmla="*/ 47 h 335"/>
              <a:gd name="T50" fmla="*/ 213 w 290"/>
              <a:gd name="T51" fmla="*/ 99 h 335"/>
              <a:gd name="T52" fmla="*/ 196 w 290"/>
              <a:gd name="T53" fmla="*/ 124 h 335"/>
              <a:gd name="T54" fmla="*/ 130 w 290"/>
              <a:gd name="T55" fmla="*/ 79 h 335"/>
              <a:gd name="T56" fmla="*/ 148 w 290"/>
              <a:gd name="T57" fmla="*/ 54 h 335"/>
              <a:gd name="T58" fmla="*/ 30 w 290"/>
              <a:gd name="T59" fmla="*/ 265 h 335"/>
              <a:gd name="T60" fmla="*/ 29 w 290"/>
              <a:gd name="T61" fmla="*/ 266 h 335"/>
              <a:gd name="T62" fmla="*/ 29 w 290"/>
              <a:gd name="T63" fmla="*/ 226 h 335"/>
              <a:gd name="T64" fmla="*/ 114 w 290"/>
              <a:gd name="T65" fmla="*/ 103 h 335"/>
              <a:gd name="T66" fmla="*/ 134 w 290"/>
              <a:gd name="T67" fmla="*/ 117 h 335"/>
              <a:gd name="T68" fmla="*/ 56 w 290"/>
              <a:gd name="T69" fmla="*/ 231 h 335"/>
              <a:gd name="T70" fmla="*/ 60 w 290"/>
              <a:gd name="T71" fmla="*/ 253 h 335"/>
              <a:gd name="T72" fmla="*/ 81 w 290"/>
              <a:gd name="T73" fmla="*/ 249 h 335"/>
              <a:gd name="T74" fmla="*/ 160 w 290"/>
              <a:gd name="T75" fmla="*/ 134 h 335"/>
              <a:gd name="T76" fmla="*/ 180 w 290"/>
              <a:gd name="T77" fmla="*/ 148 h 335"/>
              <a:gd name="T78" fmla="*/ 95 w 290"/>
              <a:gd name="T79" fmla="*/ 271 h 335"/>
              <a:gd name="T80" fmla="*/ 59 w 290"/>
              <a:gd name="T81" fmla="*/ 285 h 335"/>
              <a:gd name="T82" fmla="*/ 30 w 290"/>
              <a:gd name="T83" fmla="*/ 26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0" h="335">
                <a:moveTo>
                  <a:pt x="277" y="310"/>
                </a:moveTo>
                <a:cubicBezTo>
                  <a:pt x="75" y="310"/>
                  <a:pt x="75" y="310"/>
                  <a:pt x="75" y="310"/>
                </a:cubicBezTo>
                <a:cubicBezTo>
                  <a:pt x="109" y="297"/>
                  <a:pt x="109" y="297"/>
                  <a:pt x="109" y="297"/>
                </a:cubicBezTo>
                <a:cubicBezTo>
                  <a:pt x="112" y="295"/>
                  <a:pt x="114" y="294"/>
                  <a:pt x="116" y="291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212" y="151"/>
                  <a:pt x="213" y="150"/>
                  <a:pt x="213" y="149"/>
                </a:cubicBezTo>
                <a:cubicBezTo>
                  <a:pt x="213" y="149"/>
                  <a:pt x="213" y="149"/>
                  <a:pt x="213" y="149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58" y="85"/>
                  <a:pt x="250" y="44"/>
                  <a:pt x="220" y="23"/>
                </a:cubicBezTo>
                <a:cubicBezTo>
                  <a:pt x="215" y="20"/>
                  <a:pt x="215" y="20"/>
                  <a:pt x="215" y="20"/>
                </a:cubicBezTo>
                <a:cubicBezTo>
                  <a:pt x="185" y="0"/>
                  <a:pt x="144" y="7"/>
                  <a:pt x="124" y="37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0" y="73"/>
                  <a:pt x="99" y="73"/>
                  <a:pt x="98" y="74"/>
                </a:cubicBezTo>
                <a:cubicBezTo>
                  <a:pt x="3" y="213"/>
                  <a:pt x="3" y="213"/>
                  <a:pt x="3" y="213"/>
                </a:cubicBezTo>
                <a:cubicBezTo>
                  <a:pt x="1" y="216"/>
                  <a:pt x="0" y="219"/>
                  <a:pt x="0" y="222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1" y="325"/>
                  <a:pt x="4" y="328"/>
                </a:cubicBezTo>
                <a:cubicBezTo>
                  <a:pt x="6" y="332"/>
                  <a:pt x="10" y="335"/>
                  <a:pt x="15" y="335"/>
                </a:cubicBezTo>
                <a:cubicBezTo>
                  <a:pt x="277" y="335"/>
                  <a:pt x="277" y="335"/>
                  <a:pt x="277" y="335"/>
                </a:cubicBezTo>
                <a:cubicBezTo>
                  <a:pt x="284" y="335"/>
                  <a:pt x="290" y="330"/>
                  <a:pt x="290" y="323"/>
                </a:cubicBezTo>
                <a:cubicBezTo>
                  <a:pt x="290" y="316"/>
                  <a:pt x="284" y="310"/>
                  <a:pt x="277" y="310"/>
                </a:cubicBezTo>
                <a:close/>
                <a:moveTo>
                  <a:pt x="148" y="54"/>
                </a:moveTo>
                <a:cubicBezTo>
                  <a:pt x="159" y="37"/>
                  <a:pt x="182" y="33"/>
                  <a:pt x="199" y="44"/>
                </a:cubicBezTo>
                <a:cubicBezTo>
                  <a:pt x="204" y="47"/>
                  <a:pt x="204" y="47"/>
                  <a:pt x="204" y="47"/>
                </a:cubicBezTo>
                <a:cubicBezTo>
                  <a:pt x="220" y="59"/>
                  <a:pt x="225" y="82"/>
                  <a:pt x="213" y="99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130" y="79"/>
                  <a:pt x="130" y="79"/>
                  <a:pt x="130" y="79"/>
                </a:cubicBezTo>
                <a:lnTo>
                  <a:pt x="148" y="54"/>
                </a:lnTo>
                <a:close/>
                <a:moveTo>
                  <a:pt x="30" y="265"/>
                </a:moveTo>
                <a:cubicBezTo>
                  <a:pt x="29" y="266"/>
                  <a:pt x="29" y="266"/>
                  <a:pt x="29" y="266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56" y="231"/>
                  <a:pt x="56" y="231"/>
                  <a:pt x="56" y="231"/>
                </a:cubicBezTo>
                <a:cubicBezTo>
                  <a:pt x="51" y="238"/>
                  <a:pt x="53" y="248"/>
                  <a:pt x="60" y="253"/>
                </a:cubicBezTo>
                <a:cubicBezTo>
                  <a:pt x="67" y="258"/>
                  <a:pt x="76" y="256"/>
                  <a:pt x="81" y="249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95" y="271"/>
                  <a:pt x="95" y="271"/>
                  <a:pt x="95" y="271"/>
                </a:cubicBezTo>
                <a:cubicBezTo>
                  <a:pt x="59" y="285"/>
                  <a:pt x="59" y="285"/>
                  <a:pt x="59" y="285"/>
                </a:cubicBezTo>
                <a:lnTo>
                  <a:pt x="30" y="26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5013288" y="2841674"/>
            <a:ext cx="6662897" cy="228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过程性评估以单元为节点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每单元进行一次班级测试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每学期六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元的平均成绩即为期末总成绩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中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的平时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成绩</a:t>
            </a:r>
            <a:endParaRPr lang="en-US" altLang="zh-CN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7" name="矩形 3"/>
          <p:cNvSpPr>
            <a:spLocks noChangeArrowheads="1"/>
          </p:cNvSpPr>
          <p:nvPr/>
        </p:nvSpPr>
        <p:spPr bwMode="auto">
          <a:xfrm>
            <a:off x="5067811" y="1904906"/>
            <a:ext cx="183631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过程性评估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91160" y="2558342"/>
            <a:ext cx="599800" cy="40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06009" y="2558341"/>
            <a:ext cx="1379413" cy="457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23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6" grpId="0"/>
      <p:bldP spid="47" grpId="0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216760" y="1992707"/>
            <a:ext cx="2053623" cy="2059563"/>
            <a:chOff x="4584701" y="522287"/>
            <a:chExt cx="2744788" cy="2752726"/>
          </a:xfrm>
          <a:noFill/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4903063" y="840882"/>
              <a:ext cx="2108063" cy="211553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4584701" y="522287"/>
              <a:ext cx="2744788" cy="2752726"/>
            </a:xfrm>
            <a:custGeom>
              <a:avLst/>
              <a:gdLst>
                <a:gd name="T0" fmla="*/ 592 w 1184"/>
                <a:gd name="T1" fmla="*/ 0 h 1184"/>
                <a:gd name="T2" fmla="*/ 0 w 1184"/>
                <a:gd name="T3" fmla="*/ 592 h 1184"/>
                <a:gd name="T4" fmla="*/ 592 w 1184"/>
                <a:gd name="T5" fmla="*/ 1184 h 1184"/>
                <a:gd name="T6" fmla="*/ 1184 w 1184"/>
                <a:gd name="T7" fmla="*/ 592 h 1184"/>
                <a:gd name="T8" fmla="*/ 592 w 1184"/>
                <a:gd name="T9" fmla="*/ 0 h 1184"/>
                <a:gd name="T10" fmla="*/ 941 w 1184"/>
                <a:gd name="T11" fmla="*/ 941 h 1184"/>
                <a:gd name="T12" fmla="*/ 784 w 1184"/>
                <a:gd name="T13" fmla="*/ 1047 h 1184"/>
                <a:gd name="T14" fmla="*/ 592 w 1184"/>
                <a:gd name="T15" fmla="*/ 1085 h 1184"/>
                <a:gd name="T16" fmla="*/ 400 w 1184"/>
                <a:gd name="T17" fmla="*/ 1047 h 1184"/>
                <a:gd name="T18" fmla="*/ 243 w 1184"/>
                <a:gd name="T19" fmla="*/ 941 h 1184"/>
                <a:gd name="T20" fmla="*/ 137 w 1184"/>
                <a:gd name="T21" fmla="*/ 784 h 1184"/>
                <a:gd name="T22" fmla="*/ 99 w 1184"/>
                <a:gd name="T23" fmla="*/ 592 h 1184"/>
                <a:gd name="T24" fmla="*/ 137 w 1184"/>
                <a:gd name="T25" fmla="*/ 400 h 1184"/>
                <a:gd name="T26" fmla="*/ 243 w 1184"/>
                <a:gd name="T27" fmla="*/ 243 h 1184"/>
                <a:gd name="T28" fmla="*/ 400 w 1184"/>
                <a:gd name="T29" fmla="*/ 137 h 1184"/>
                <a:gd name="T30" fmla="*/ 592 w 1184"/>
                <a:gd name="T31" fmla="*/ 99 h 1184"/>
                <a:gd name="T32" fmla="*/ 784 w 1184"/>
                <a:gd name="T33" fmla="*/ 137 h 1184"/>
                <a:gd name="T34" fmla="*/ 941 w 1184"/>
                <a:gd name="T35" fmla="*/ 243 h 1184"/>
                <a:gd name="T36" fmla="*/ 1047 w 1184"/>
                <a:gd name="T37" fmla="*/ 400 h 1184"/>
                <a:gd name="T38" fmla="*/ 1085 w 1184"/>
                <a:gd name="T39" fmla="*/ 592 h 1184"/>
                <a:gd name="T40" fmla="*/ 1047 w 1184"/>
                <a:gd name="T41" fmla="*/ 784 h 1184"/>
                <a:gd name="T42" fmla="*/ 941 w 1184"/>
                <a:gd name="T43" fmla="*/ 941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4" h="1184">
                  <a:moveTo>
                    <a:pt x="592" y="0"/>
                  </a:moveTo>
                  <a:cubicBezTo>
                    <a:pt x="265" y="0"/>
                    <a:pt x="0" y="265"/>
                    <a:pt x="0" y="592"/>
                  </a:cubicBezTo>
                  <a:cubicBezTo>
                    <a:pt x="0" y="919"/>
                    <a:pt x="265" y="1184"/>
                    <a:pt x="592" y="1184"/>
                  </a:cubicBezTo>
                  <a:cubicBezTo>
                    <a:pt x="919" y="1184"/>
                    <a:pt x="1184" y="919"/>
                    <a:pt x="1184" y="592"/>
                  </a:cubicBezTo>
                  <a:cubicBezTo>
                    <a:pt x="1184" y="265"/>
                    <a:pt x="919" y="0"/>
                    <a:pt x="592" y="0"/>
                  </a:cubicBezTo>
                  <a:close/>
                  <a:moveTo>
                    <a:pt x="941" y="941"/>
                  </a:moveTo>
                  <a:cubicBezTo>
                    <a:pt x="896" y="986"/>
                    <a:pt x="843" y="1022"/>
                    <a:pt x="784" y="1047"/>
                  </a:cubicBezTo>
                  <a:cubicBezTo>
                    <a:pt x="723" y="1072"/>
                    <a:pt x="659" y="1085"/>
                    <a:pt x="592" y="1085"/>
                  </a:cubicBezTo>
                  <a:cubicBezTo>
                    <a:pt x="525" y="1085"/>
                    <a:pt x="461" y="1072"/>
                    <a:pt x="400" y="1047"/>
                  </a:cubicBezTo>
                  <a:cubicBezTo>
                    <a:pt x="341" y="1022"/>
                    <a:pt x="288" y="986"/>
                    <a:pt x="243" y="941"/>
                  </a:cubicBezTo>
                  <a:cubicBezTo>
                    <a:pt x="198" y="896"/>
                    <a:pt x="162" y="843"/>
                    <a:pt x="137" y="784"/>
                  </a:cubicBezTo>
                  <a:cubicBezTo>
                    <a:pt x="112" y="723"/>
                    <a:pt x="99" y="659"/>
                    <a:pt x="99" y="592"/>
                  </a:cubicBezTo>
                  <a:cubicBezTo>
                    <a:pt x="99" y="525"/>
                    <a:pt x="112" y="461"/>
                    <a:pt x="137" y="400"/>
                  </a:cubicBezTo>
                  <a:cubicBezTo>
                    <a:pt x="162" y="341"/>
                    <a:pt x="198" y="288"/>
                    <a:pt x="243" y="243"/>
                  </a:cubicBezTo>
                  <a:cubicBezTo>
                    <a:pt x="288" y="198"/>
                    <a:pt x="341" y="162"/>
                    <a:pt x="400" y="137"/>
                  </a:cubicBezTo>
                  <a:cubicBezTo>
                    <a:pt x="461" y="112"/>
                    <a:pt x="525" y="99"/>
                    <a:pt x="592" y="99"/>
                  </a:cubicBezTo>
                  <a:cubicBezTo>
                    <a:pt x="659" y="99"/>
                    <a:pt x="723" y="112"/>
                    <a:pt x="784" y="137"/>
                  </a:cubicBezTo>
                  <a:cubicBezTo>
                    <a:pt x="843" y="162"/>
                    <a:pt x="896" y="198"/>
                    <a:pt x="941" y="243"/>
                  </a:cubicBezTo>
                  <a:cubicBezTo>
                    <a:pt x="986" y="288"/>
                    <a:pt x="1022" y="341"/>
                    <a:pt x="1047" y="400"/>
                  </a:cubicBezTo>
                  <a:cubicBezTo>
                    <a:pt x="1072" y="461"/>
                    <a:pt x="1085" y="525"/>
                    <a:pt x="1085" y="592"/>
                  </a:cubicBezTo>
                  <a:cubicBezTo>
                    <a:pt x="1085" y="659"/>
                    <a:pt x="1072" y="723"/>
                    <a:pt x="1047" y="784"/>
                  </a:cubicBezTo>
                  <a:cubicBezTo>
                    <a:pt x="1022" y="843"/>
                    <a:pt x="986" y="896"/>
                    <a:pt x="941" y="94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690041" y="472394"/>
                <a:ext cx="2507251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实施过程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>
          <a:xfrm>
            <a:off x="1934008" y="2492261"/>
            <a:ext cx="619125" cy="1063625"/>
            <a:chOff x="6311900" y="5348288"/>
            <a:chExt cx="619125" cy="1063625"/>
          </a:xfrm>
          <a:noFill/>
        </p:grpSpPr>
        <p:sp>
          <p:nvSpPr>
            <p:cNvPr id="32" name="Freeform 58"/>
            <p:cNvSpPr>
              <a:spLocks noEditPoints="1"/>
            </p:cNvSpPr>
            <p:nvPr/>
          </p:nvSpPr>
          <p:spPr bwMode="auto">
            <a:xfrm>
              <a:off x="6311900" y="5348288"/>
              <a:ext cx="619125" cy="879475"/>
            </a:xfrm>
            <a:custGeom>
              <a:avLst/>
              <a:gdLst>
                <a:gd name="T0" fmla="*/ 419 w 440"/>
                <a:gd name="T1" fmla="*/ 0 h 624"/>
                <a:gd name="T2" fmla="*/ 21 w 440"/>
                <a:gd name="T3" fmla="*/ 0 h 624"/>
                <a:gd name="T4" fmla="*/ 0 w 440"/>
                <a:gd name="T5" fmla="*/ 21 h 624"/>
                <a:gd name="T6" fmla="*/ 0 w 440"/>
                <a:gd name="T7" fmla="*/ 603 h 624"/>
                <a:gd name="T8" fmla="*/ 21 w 440"/>
                <a:gd name="T9" fmla="*/ 624 h 624"/>
                <a:gd name="T10" fmla="*/ 116 w 440"/>
                <a:gd name="T11" fmla="*/ 624 h 624"/>
                <a:gd name="T12" fmla="*/ 123 w 440"/>
                <a:gd name="T13" fmla="*/ 607 h 624"/>
                <a:gd name="T14" fmla="*/ 123 w 440"/>
                <a:gd name="T15" fmla="*/ 607 h 624"/>
                <a:gd name="T16" fmla="*/ 123 w 440"/>
                <a:gd name="T17" fmla="*/ 607 h 624"/>
                <a:gd name="T18" fmla="*/ 123 w 440"/>
                <a:gd name="T19" fmla="*/ 606 h 624"/>
                <a:gd name="T20" fmla="*/ 161 w 440"/>
                <a:gd name="T21" fmla="*/ 579 h 624"/>
                <a:gd name="T22" fmla="*/ 174 w 440"/>
                <a:gd name="T23" fmla="*/ 577 h 624"/>
                <a:gd name="T24" fmla="*/ 207 w 440"/>
                <a:gd name="T25" fmla="*/ 588 h 624"/>
                <a:gd name="T26" fmla="*/ 207 w 440"/>
                <a:gd name="T27" fmla="*/ 588 h 624"/>
                <a:gd name="T28" fmla="*/ 207 w 440"/>
                <a:gd name="T29" fmla="*/ 543 h 624"/>
                <a:gd name="T30" fmla="*/ 81 w 440"/>
                <a:gd name="T31" fmla="*/ 543 h 624"/>
                <a:gd name="T32" fmla="*/ 81 w 440"/>
                <a:gd name="T33" fmla="*/ 81 h 624"/>
                <a:gd name="T34" fmla="*/ 359 w 440"/>
                <a:gd name="T35" fmla="*/ 81 h 624"/>
                <a:gd name="T36" fmla="*/ 359 w 440"/>
                <a:gd name="T37" fmla="*/ 514 h 624"/>
                <a:gd name="T38" fmla="*/ 410 w 440"/>
                <a:gd name="T39" fmla="*/ 524 h 624"/>
                <a:gd name="T40" fmla="*/ 440 w 440"/>
                <a:gd name="T41" fmla="*/ 542 h 624"/>
                <a:gd name="T42" fmla="*/ 440 w 440"/>
                <a:gd name="T43" fmla="*/ 21 h 624"/>
                <a:gd name="T44" fmla="*/ 419 w 440"/>
                <a:gd name="T45" fmla="*/ 0 h 624"/>
                <a:gd name="T46" fmla="*/ 224 w 440"/>
                <a:gd name="T47" fmla="*/ 63 h 624"/>
                <a:gd name="T48" fmla="*/ 207 w 440"/>
                <a:gd name="T49" fmla="*/ 46 h 624"/>
                <a:gd name="T50" fmla="*/ 224 w 440"/>
                <a:gd name="T51" fmla="*/ 29 h 624"/>
                <a:gd name="T52" fmla="*/ 241 w 440"/>
                <a:gd name="T53" fmla="*/ 46 h 624"/>
                <a:gd name="T54" fmla="*/ 224 w 440"/>
                <a:gd name="T55" fmla="*/ 6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0" h="624">
                  <a:moveTo>
                    <a:pt x="41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15"/>
                    <a:pt x="10" y="624"/>
                    <a:pt x="21" y="624"/>
                  </a:cubicBezTo>
                  <a:cubicBezTo>
                    <a:pt x="116" y="624"/>
                    <a:pt x="116" y="624"/>
                    <a:pt x="116" y="624"/>
                  </a:cubicBezTo>
                  <a:cubicBezTo>
                    <a:pt x="118" y="618"/>
                    <a:pt x="120" y="613"/>
                    <a:pt x="123" y="607"/>
                  </a:cubicBezTo>
                  <a:cubicBezTo>
                    <a:pt x="123" y="607"/>
                    <a:pt x="123" y="607"/>
                    <a:pt x="123" y="607"/>
                  </a:cubicBezTo>
                  <a:cubicBezTo>
                    <a:pt x="123" y="607"/>
                    <a:pt x="123" y="607"/>
                    <a:pt x="123" y="607"/>
                  </a:cubicBezTo>
                  <a:cubicBezTo>
                    <a:pt x="123" y="606"/>
                    <a:pt x="123" y="606"/>
                    <a:pt x="123" y="606"/>
                  </a:cubicBezTo>
                  <a:cubicBezTo>
                    <a:pt x="131" y="592"/>
                    <a:pt x="145" y="582"/>
                    <a:pt x="161" y="579"/>
                  </a:cubicBezTo>
                  <a:cubicBezTo>
                    <a:pt x="165" y="578"/>
                    <a:pt x="169" y="577"/>
                    <a:pt x="174" y="577"/>
                  </a:cubicBezTo>
                  <a:cubicBezTo>
                    <a:pt x="185" y="577"/>
                    <a:pt x="197" y="581"/>
                    <a:pt x="207" y="588"/>
                  </a:cubicBezTo>
                  <a:cubicBezTo>
                    <a:pt x="207" y="588"/>
                    <a:pt x="207" y="588"/>
                    <a:pt x="207" y="588"/>
                  </a:cubicBezTo>
                  <a:cubicBezTo>
                    <a:pt x="207" y="543"/>
                    <a:pt x="207" y="543"/>
                    <a:pt x="207" y="543"/>
                  </a:cubicBezTo>
                  <a:cubicBezTo>
                    <a:pt x="81" y="543"/>
                    <a:pt x="81" y="543"/>
                    <a:pt x="81" y="543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59" y="514"/>
                    <a:pt x="359" y="514"/>
                    <a:pt x="359" y="514"/>
                  </a:cubicBezTo>
                  <a:cubicBezTo>
                    <a:pt x="410" y="524"/>
                    <a:pt x="410" y="524"/>
                    <a:pt x="410" y="524"/>
                  </a:cubicBezTo>
                  <a:cubicBezTo>
                    <a:pt x="422" y="526"/>
                    <a:pt x="433" y="533"/>
                    <a:pt x="440" y="542"/>
                  </a:cubicBezTo>
                  <a:cubicBezTo>
                    <a:pt x="440" y="21"/>
                    <a:pt x="440" y="21"/>
                    <a:pt x="440" y="21"/>
                  </a:cubicBezTo>
                  <a:cubicBezTo>
                    <a:pt x="440" y="9"/>
                    <a:pt x="431" y="0"/>
                    <a:pt x="419" y="0"/>
                  </a:cubicBezTo>
                  <a:close/>
                  <a:moveTo>
                    <a:pt x="224" y="63"/>
                  </a:moveTo>
                  <a:cubicBezTo>
                    <a:pt x="215" y="63"/>
                    <a:pt x="207" y="56"/>
                    <a:pt x="207" y="46"/>
                  </a:cubicBezTo>
                  <a:cubicBezTo>
                    <a:pt x="207" y="37"/>
                    <a:pt x="215" y="29"/>
                    <a:pt x="224" y="29"/>
                  </a:cubicBezTo>
                  <a:cubicBezTo>
                    <a:pt x="234" y="29"/>
                    <a:pt x="241" y="37"/>
                    <a:pt x="241" y="46"/>
                  </a:cubicBezTo>
                  <a:cubicBezTo>
                    <a:pt x="241" y="56"/>
                    <a:pt x="234" y="63"/>
                    <a:pt x="224" y="6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6499225" y="5565775"/>
              <a:ext cx="196850" cy="6508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6499225" y="5926138"/>
              <a:ext cx="107950" cy="65088"/>
            </a:xfrm>
            <a:custGeom>
              <a:avLst/>
              <a:gdLst>
                <a:gd name="T0" fmla="*/ 0 w 77"/>
                <a:gd name="T1" fmla="*/ 46 h 46"/>
                <a:gd name="T2" fmla="*/ 74 w 77"/>
                <a:gd name="T3" fmla="*/ 46 h 46"/>
                <a:gd name="T4" fmla="*/ 74 w 77"/>
                <a:gd name="T5" fmla="*/ 18 h 46"/>
                <a:gd name="T6" fmla="*/ 77 w 77"/>
                <a:gd name="T7" fmla="*/ 0 h 46"/>
                <a:gd name="T8" fmla="*/ 0 w 77"/>
                <a:gd name="T9" fmla="*/ 0 h 46"/>
                <a:gd name="T10" fmla="*/ 0 w 7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6">
                  <a:moveTo>
                    <a:pt x="0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2"/>
                    <a:pt x="75" y="6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6499225" y="5683250"/>
              <a:ext cx="120650" cy="6508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6499225" y="5800725"/>
              <a:ext cx="266700" cy="6508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3"/>
            <p:cNvSpPr>
              <a:spLocks/>
            </p:cNvSpPr>
            <p:nvPr/>
          </p:nvSpPr>
          <p:spPr bwMode="auto">
            <a:xfrm>
              <a:off x="6513513" y="5911850"/>
              <a:ext cx="392113" cy="500063"/>
            </a:xfrm>
            <a:custGeom>
              <a:avLst/>
              <a:gdLst>
                <a:gd name="T0" fmla="*/ 262 w 279"/>
                <a:gd name="T1" fmla="*/ 153 h 355"/>
                <a:gd name="T2" fmla="*/ 207 w 279"/>
                <a:gd name="T3" fmla="*/ 143 h 355"/>
                <a:gd name="T4" fmla="*/ 152 w 279"/>
                <a:gd name="T5" fmla="*/ 133 h 355"/>
                <a:gd name="T6" fmla="*/ 151 w 279"/>
                <a:gd name="T7" fmla="*/ 132 h 355"/>
                <a:gd name="T8" fmla="*/ 151 w 279"/>
                <a:gd name="T9" fmla="*/ 28 h 355"/>
                <a:gd name="T10" fmla="*/ 123 w 279"/>
                <a:gd name="T11" fmla="*/ 0 h 355"/>
                <a:gd name="T12" fmla="*/ 122 w 279"/>
                <a:gd name="T13" fmla="*/ 0 h 355"/>
                <a:gd name="T14" fmla="*/ 100 w 279"/>
                <a:gd name="T15" fmla="*/ 10 h 355"/>
                <a:gd name="T16" fmla="*/ 94 w 279"/>
                <a:gd name="T17" fmla="*/ 28 h 355"/>
                <a:gd name="T18" fmla="*/ 94 w 279"/>
                <a:gd name="T19" fmla="*/ 56 h 355"/>
                <a:gd name="T20" fmla="*/ 94 w 279"/>
                <a:gd name="T21" fmla="*/ 143 h 355"/>
                <a:gd name="T22" fmla="*/ 94 w 279"/>
                <a:gd name="T23" fmla="*/ 224 h 355"/>
                <a:gd name="T24" fmla="*/ 94 w 279"/>
                <a:gd name="T25" fmla="*/ 245 h 355"/>
                <a:gd name="T26" fmla="*/ 94 w 279"/>
                <a:gd name="T27" fmla="*/ 245 h 355"/>
                <a:gd name="T28" fmla="*/ 94 w 279"/>
                <a:gd name="T29" fmla="*/ 245 h 355"/>
                <a:gd name="T30" fmla="*/ 64 w 279"/>
                <a:gd name="T31" fmla="*/ 224 h 355"/>
                <a:gd name="T32" fmla="*/ 47 w 279"/>
                <a:gd name="T33" fmla="*/ 212 h 355"/>
                <a:gd name="T34" fmla="*/ 31 w 279"/>
                <a:gd name="T35" fmla="*/ 207 h 355"/>
                <a:gd name="T36" fmla="*/ 24 w 279"/>
                <a:gd name="T37" fmla="*/ 208 h 355"/>
                <a:gd name="T38" fmla="*/ 6 w 279"/>
                <a:gd name="T39" fmla="*/ 221 h 355"/>
                <a:gd name="T40" fmla="*/ 6 w 279"/>
                <a:gd name="T41" fmla="*/ 222 h 355"/>
                <a:gd name="T42" fmla="*/ 5 w 279"/>
                <a:gd name="T43" fmla="*/ 224 h 355"/>
                <a:gd name="T44" fmla="*/ 11 w 279"/>
                <a:gd name="T45" fmla="*/ 257 h 355"/>
                <a:gd name="T46" fmla="*/ 100 w 279"/>
                <a:gd name="T47" fmla="*/ 341 h 355"/>
                <a:gd name="T48" fmla="*/ 137 w 279"/>
                <a:gd name="T49" fmla="*/ 355 h 355"/>
                <a:gd name="T50" fmla="*/ 251 w 279"/>
                <a:gd name="T51" fmla="*/ 355 h 355"/>
                <a:gd name="T52" fmla="*/ 279 w 279"/>
                <a:gd name="T53" fmla="*/ 328 h 355"/>
                <a:gd name="T54" fmla="*/ 279 w 279"/>
                <a:gd name="T55" fmla="*/ 224 h 355"/>
                <a:gd name="T56" fmla="*/ 279 w 279"/>
                <a:gd name="T57" fmla="*/ 174 h 355"/>
                <a:gd name="T58" fmla="*/ 262 w 279"/>
                <a:gd name="T59" fmla="*/ 15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9" h="355">
                  <a:moveTo>
                    <a:pt x="262" y="153"/>
                  </a:moveTo>
                  <a:cubicBezTo>
                    <a:pt x="207" y="143"/>
                    <a:pt x="207" y="143"/>
                    <a:pt x="207" y="143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1" y="133"/>
                    <a:pt x="151" y="132"/>
                    <a:pt x="151" y="132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13"/>
                    <a:pt x="139" y="0"/>
                    <a:pt x="123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3" y="0"/>
                    <a:pt x="105" y="4"/>
                    <a:pt x="100" y="10"/>
                  </a:cubicBezTo>
                  <a:cubicBezTo>
                    <a:pt x="96" y="15"/>
                    <a:pt x="94" y="21"/>
                    <a:pt x="94" y="2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224"/>
                    <a:pt x="94" y="224"/>
                    <a:pt x="94" y="224"/>
                  </a:cubicBezTo>
                  <a:cubicBezTo>
                    <a:pt x="94" y="245"/>
                    <a:pt x="94" y="245"/>
                    <a:pt x="94" y="245"/>
                  </a:cubicBezTo>
                  <a:cubicBezTo>
                    <a:pt x="94" y="245"/>
                    <a:pt x="94" y="245"/>
                    <a:pt x="94" y="245"/>
                  </a:cubicBezTo>
                  <a:cubicBezTo>
                    <a:pt x="94" y="245"/>
                    <a:pt x="94" y="245"/>
                    <a:pt x="94" y="245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2" y="209"/>
                    <a:pt x="36" y="207"/>
                    <a:pt x="31" y="207"/>
                  </a:cubicBezTo>
                  <a:cubicBezTo>
                    <a:pt x="29" y="207"/>
                    <a:pt x="26" y="208"/>
                    <a:pt x="24" y="208"/>
                  </a:cubicBezTo>
                  <a:cubicBezTo>
                    <a:pt x="17" y="210"/>
                    <a:pt x="10" y="215"/>
                    <a:pt x="6" y="221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6" y="223"/>
                    <a:pt x="5" y="223"/>
                    <a:pt x="5" y="224"/>
                  </a:cubicBezTo>
                  <a:cubicBezTo>
                    <a:pt x="0" y="235"/>
                    <a:pt x="2" y="248"/>
                    <a:pt x="11" y="257"/>
                  </a:cubicBezTo>
                  <a:cubicBezTo>
                    <a:pt x="100" y="341"/>
                    <a:pt x="100" y="341"/>
                    <a:pt x="100" y="341"/>
                  </a:cubicBezTo>
                  <a:cubicBezTo>
                    <a:pt x="110" y="350"/>
                    <a:pt x="123" y="355"/>
                    <a:pt x="137" y="355"/>
                  </a:cubicBezTo>
                  <a:cubicBezTo>
                    <a:pt x="251" y="355"/>
                    <a:pt x="251" y="355"/>
                    <a:pt x="251" y="355"/>
                  </a:cubicBezTo>
                  <a:cubicBezTo>
                    <a:pt x="266" y="355"/>
                    <a:pt x="279" y="343"/>
                    <a:pt x="279" y="328"/>
                  </a:cubicBezTo>
                  <a:cubicBezTo>
                    <a:pt x="279" y="224"/>
                    <a:pt x="279" y="224"/>
                    <a:pt x="279" y="224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79" y="164"/>
                    <a:pt x="272" y="155"/>
                    <a:pt x="262" y="15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4628261" y="2667055"/>
            <a:ext cx="4345188" cy="14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期中考试和期末考试全校统一组织，组织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全校性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考试非常便利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自动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分题、自动异序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4644785" y="2115398"/>
            <a:ext cx="167736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终结性评估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703908" y="2576349"/>
            <a:ext cx="599800" cy="40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18757" y="2576348"/>
            <a:ext cx="1379413" cy="457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03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716378" y="472394"/>
                <a:ext cx="2630904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实施结果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圆角矩形 7"/>
          <p:cNvSpPr/>
          <p:nvPr/>
        </p:nvSpPr>
        <p:spPr>
          <a:xfrm>
            <a:off x="2227057" y="1333949"/>
            <a:ext cx="8253374" cy="406639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498"/>
          <p:cNvSpPr txBox="1"/>
          <p:nvPr/>
        </p:nvSpPr>
        <p:spPr>
          <a:xfrm>
            <a:off x="3018764" y="2225853"/>
            <a:ext cx="20313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增加学生练习</a:t>
            </a:r>
          </a:p>
        </p:txBody>
      </p:sp>
      <p:sp>
        <p:nvSpPr>
          <p:cNvPr id="16" name="TextBox 503"/>
          <p:cNvSpPr txBox="1"/>
          <p:nvPr/>
        </p:nvSpPr>
        <p:spPr>
          <a:xfrm>
            <a:off x="2591152" y="3091976"/>
            <a:ext cx="373456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增加了学生练习的数量，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提高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了练习的质量</a:t>
            </a:r>
          </a:p>
        </p:txBody>
      </p:sp>
      <p:sp>
        <p:nvSpPr>
          <p:cNvPr id="23" name="Freeform 15"/>
          <p:cNvSpPr>
            <a:spLocks noEditPoints="1"/>
          </p:cNvSpPr>
          <p:nvPr/>
        </p:nvSpPr>
        <p:spPr bwMode="auto">
          <a:xfrm>
            <a:off x="7110838" y="1908248"/>
            <a:ext cx="2668087" cy="2969111"/>
          </a:xfrm>
          <a:custGeom>
            <a:avLst/>
            <a:gdLst>
              <a:gd name="T0" fmla="*/ 37 w 301"/>
              <a:gd name="T1" fmla="*/ 70 h 327"/>
              <a:gd name="T2" fmla="*/ 25 w 301"/>
              <a:gd name="T3" fmla="*/ 92 h 327"/>
              <a:gd name="T4" fmla="*/ 57 w 301"/>
              <a:gd name="T5" fmla="*/ 96 h 327"/>
              <a:gd name="T6" fmla="*/ 40 w 301"/>
              <a:gd name="T7" fmla="*/ 199 h 327"/>
              <a:gd name="T8" fmla="*/ 20 w 301"/>
              <a:gd name="T9" fmla="*/ 225 h 327"/>
              <a:gd name="T10" fmla="*/ 53 w 301"/>
              <a:gd name="T11" fmla="*/ 221 h 327"/>
              <a:gd name="T12" fmla="*/ 40 w 301"/>
              <a:gd name="T13" fmla="*/ 199 h 327"/>
              <a:gd name="T14" fmla="*/ 276 w 301"/>
              <a:gd name="T15" fmla="*/ 92 h 327"/>
              <a:gd name="T16" fmla="*/ 264 w 301"/>
              <a:gd name="T17" fmla="*/ 70 h 327"/>
              <a:gd name="T18" fmla="*/ 244 w 301"/>
              <a:gd name="T19" fmla="*/ 96 h 327"/>
              <a:gd name="T20" fmla="*/ 43 w 301"/>
              <a:gd name="T21" fmla="*/ 150 h 327"/>
              <a:gd name="T22" fmla="*/ 13 w 301"/>
              <a:gd name="T23" fmla="*/ 138 h 327"/>
              <a:gd name="T24" fmla="*/ 13 w 301"/>
              <a:gd name="T25" fmla="*/ 163 h 327"/>
              <a:gd name="T26" fmla="*/ 43 w 301"/>
              <a:gd name="T27" fmla="*/ 150 h 327"/>
              <a:gd name="T28" fmla="*/ 163 w 301"/>
              <a:gd name="T29" fmla="*/ 30 h 327"/>
              <a:gd name="T30" fmla="*/ 150 w 301"/>
              <a:gd name="T31" fmla="*/ 0 h 327"/>
              <a:gd name="T32" fmla="*/ 138 w 301"/>
              <a:gd name="T33" fmla="*/ 30 h 327"/>
              <a:gd name="T34" fmla="*/ 97 w 301"/>
              <a:gd name="T35" fmla="*/ 57 h 327"/>
              <a:gd name="T36" fmla="*/ 92 w 301"/>
              <a:gd name="T37" fmla="*/ 24 h 327"/>
              <a:gd name="T38" fmla="*/ 71 w 301"/>
              <a:gd name="T39" fmla="*/ 37 h 327"/>
              <a:gd name="T40" fmla="*/ 97 w 301"/>
              <a:gd name="T41" fmla="*/ 57 h 327"/>
              <a:gd name="T42" fmla="*/ 270 w 301"/>
              <a:gd name="T43" fmla="*/ 138 h 327"/>
              <a:gd name="T44" fmla="*/ 270 w 301"/>
              <a:gd name="T45" fmla="*/ 163 h 327"/>
              <a:gd name="T46" fmla="*/ 301 w 301"/>
              <a:gd name="T47" fmla="*/ 150 h 327"/>
              <a:gd name="T48" fmla="*/ 276 w 301"/>
              <a:gd name="T49" fmla="*/ 208 h 327"/>
              <a:gd name="T50" fmla="*/ 244 w 301"/>
              <a:gd name="T51" fmla="*/ 204 h 327"/>
              <a:gd name="T52" fmla="*/ 264 w 301"/>
              <a:gd name="T53" fmla="*/ 230 h 327"/>
              <a:gd name="T54" fmla="*/ 276 w 301"/>
              <a:gd name="T55" fmla="*/ 208 h 327"/>
              <a:gd name="T56" fmla="*/ 209 w 301"/>
              <a:gd name="T57" fmla="*/ 24 h 327"/>
              <a:gd name="T58" fmla="*/ 204 w 301"/>
              <a:gd name="T59" fmla="*/ 57 h 327"/>
              <a:gd name="T60" fmla="*/ 230 w 301"/>
              <a:gd name="T61" fmla="*/ 37 h 327"/>
              <a:gd name="T62" fmla="*/ 173 w 301"/>
              <a:gd name="T63" fmla="*/ 292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5 h 327"/>
              <a:gd name="T70" fmla="*/ 133 w 301"/>
              <a:gd name="T71" fmla="*/ 316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4 h 327"/>
              <a:gd name="T78" fmla="*/ 170 w 301"/>
              <a:gd name="T79" fmla="*/ 316 h 327"/>
              <a:gd name="T80" fmla="*/ 174 w 301"/>
              <a:gd name="T81" fmla="*/ 314 h 327"/>
              <a:gd name="T82" fmla="*/ 178 w 301"/>
              <a:gd name="T83" fmla="*/ 307 h 327"/>
              <a:gd name="T84" fmla="*/ 173 w 301"/>
              <a:gd name="T85" fmla="*/ 292 h 327"/>
              <a:gd name="T86" fmla="*/ 71 w 301"/>
              <a:gd name="T87" fmla="*/ 151 h 327"/>
              <a:gd name="T88" fmla="*/ 95 w 301"/>
              <a:gd name="T89" fmla="*/ 211 h 327"/>
              <a:gd name="T90" fmla="*/ 116 w 301"/>
              <a:gd name="T91" fmla="*/ 275 h 327"/>
              <a:gd name="T92" fmla="*/ 176 w 301"/>
              <a:gd name="T93" fmla="*/ 284 h 327"/>
              <a:gd name="T94" fmla="*/ 181 w 301"/>
              <a:gd name="T95" fmla="*/ 268 h 327"/>
              <a:gd name="T96" fmla="*/ 215 w 301"/>
              <a:gd name="T97" fmla="*/ 201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53" y="79"/>
                </a:moveTo>
                <a:cubicBezTo>
                  <a:pt x="37" y="70"/>
                  <a:pt x="37" y="70"/>
                  <a:pt x="37" y="70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8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4"/>
                  <a:pt x="54" y="102"/>
                  <a:pt x="57" y="96"/>
                </a:cubicBezTo>
                <a:cubicBezTo>
                  <a:pt x="61" y="90"/>
                  <a:pt x="59" y="83"/>
                  <a:pt x="53" y="79"/>
                </a:cubicBezTo>
                <a:close/>
                <a:moveTo>
                  <a:pt x="40" y="199"/>
                </a:moveTo>
                <a:cubicBezTo>
                  <a:pt x="25" y="208"/>
                  <a:pt x="25" y="208"/>
                  <a:pt x="25" y="208"/>
                </a:cubicBezTo>
                <a:cubicBezTo>
                  <a:pt x="19" y="212"/>
                  <a:pt x="17" y="219"/>
                  <a:pt x="20" y="225"/>
                </a:cubicBezTo>
                <a:cubicBezTo>
                  <a:pt x="24" y="231"/>
                  <a:pt x="31" y="233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7"/>
                  <a:pt x="61" y="210"/>
                  <a:pt x="57" y="204"/>
                </a:cubicBezTo>
                <a:cubicBezTo>
                  <a:pt x="54" y="198"/>
                  <a:pt x="46" y="196"/>
                  <a:pt x="40" y="199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8"/>
                  <a:pt x="284" y="81"/>
                  <a:pt x="281" y="75"/>
                </a:cubicBezTo>
                <a:cubicBezTo>
                  <a:pt x="277" y="69"/>
                  <a:pt x="270" y="67"/>
                  <a:pt x="264" y="70"/>
                </a:cubicBezTo>
                <a:cubicBezTo>
                  <a:pt x="248" y="79"/>
                  <a:pt x="248" y="79"/>
                  <a:pt x="248" y="79"/>
                </a:cubicBezTo>
                <a:cubicBezTo>
                  <a:pt x="242" y="83"/>
                  <a:pt x="240" y="90"/>
                  <a:pt x="244" y="96"/>
                </a:cubicBezTo>
                <a:cubicBezTo>
                  <a:pt x="247" y="102"/>
                  <a:pt x="255" y="104"/>
                  <a:pt x="261" y="101"/>
                </a:cubicBezTo>
                <a:close/>
                <a:moveTo>
                  <a:pt x="43" y="150"/>
                </a:moveTo>
                <a:cubicBezTo>
                  <a:pt x="43" y="143"/>
                  <a:pt x="37" y="138"/>
                  <a:pt x="31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3"/>
                  <a:pt x="0" y="150"/>
                </a:cubicBezTo>
                <a:cubicBezTo>
                  <a:pt x="0" y="157"/>
                  <a:pt x="6" y="163"/>
                  <a:pt x="13" y="163"/>
                </a:cubicBezTo>
                <a:cubicBezTo>
                  <a:pt x="31" y="163"/>
                  <a:pt x="31" y="163"/>
                  <a:pt x="31" y="163"/>
                </a:cubicBezTo>
                <a:cubicBezTo>
                  <a:pt x="37" y="163"/>
                  <a:pt x="43" y="157"/>
                  <a:pt x="43" y="15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0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3" y="5"/>
                  <a:pt x="157" y="0"/>
                  <a:pt x="150" y="0"/>
                </a:cubicBezTo>
                <a:cubicBezTo>
                  <a:pt x="144" y="0"/>
                  <a:pt x="138" y="5"/>
                  <a:pt x="138" y="12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38" y="37"/>
                  <a:pt x="144" y="43"/>
                  <a:pt x="150" y="43"/>
                </a:cubicBezTo>
                <a:close/>
                <a:moveTo>
                  <a:pt x="97" y="57"/>
                </a:moveTo>
                <a:cubicBezTo>
                  <a:pt x="103" y="53"/>
                  <a:pt x="105" y="46"/>
                  <a:pt x="101" y="40"/>
                </a:cubicBezTo>
                <a:cubicBezTo>
                  <a:pt x="92" y="24"/>
                  <a:pt x="92" y="24"/>
                  <a:pt x="92" y="24"/>
                </a:cubicBezTo>
                <a:cubicBezTo>
                  <a:pt x="89" y="18"/>
                  <a:pt x="81" y="16"/>
                  <a:pt x="75" y="20"/>
                </a:cubicBezTo>
                <a:cubicBezTo>
                  <a:pt x="69" y="23"/>
                  <a:pt x="67" y="31"/>
                  <a:pt x="71" y="37"/>
                </a:cubicBezTo>
                <a:cubicBezTo>
                  <a:pt x="80" y="52"/>
                  <a:pt x="80" y="52"/>
                  <a:pt x="80" y="52"/>
                </a:cubicBezTo>
                <a:cubicBezTo>
                  <a:pt x="83" y="58"/>
                  <a:pt x="91" y="60"/>
                  <a:pt x="97" y="57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4" y="138"/>
                  <a:pt x="258" y="143"/>
                  <a:pt x="258" y="150"/>
                </a:cubicBezTo>
                <a:cubicBezTo>
                  <a:pt x="258" y="157"/>
                  <a:pt x="264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0"/>
                </a:cubicBezTo>
                <a:cubicBezTo>
                  <a:pt x="301" y="143"/>
                  <a:pt x="295" y="138"/>
                  <a:pt x="288" y="138"/>
                </a:cubicBezTo>
                <a:close/>
                <a:moveTo>
                  <a:pt x="276" y="208"/>
                </a:moveTo>
                <a:cubicBezTo>
                  <a:pt x="261" y="199"/>
                  <a:pt x="261" y="199"/>
                  <a:pt x="261" y="199"/>
                </a:cubicBezTo>
                <a:cubicBezTo>
                  <a:pt x="255" y="196"/>
                  <a:pt x="247" y="198"/>
                  <a:pt x="244" y="204"/>
                </a:cubicBezTo>
                <a:cubicBezTo>
                  <a:pt x="240" y="210"/>
                  <a:pt x="242" y="217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3"/>
                  <a:pt x="277" y="231"/>
                  <a:pt x="281" y="225"/>
                </a:cubicBezTo>
                <a:cubicBezTo>
                  <a:pt x="284" y="219"/>
                  <a:pt x="282" y="212"/>
                  <a:pt x="276" y="208"/>
                </a:cubicBezTo>
                <a:close/>
                <a:moveTo>
                  <a:pt x="226" y="20"/>
                </a:moveTo>
                <a:cubicBezTo>
                  <a:pt x="220" y="16"/>
                  <a:pt x="212" y="18"/>
                  <a:pt x="209" y="24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3"/>
                  <a:pt x="204" y="57"/>
                </a:cubicBezTo>
                <a:cubicBezTo>
                  <a:pt x="210" y="60"/>
                  <a:pt x="218" y="58"/>
                  <a:pt x="221" y="52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3"/>
                  <a:pt x="226" y="20"/>
                </a:cubicBezTo>
                <a:close/>
                <a:moveTo>
                  <a:pt x="173" y="292"/>
                </a:moveTo>
                <a:cubicBezTo>
                  <a:pt x="128" y="292"/>
                  <a:pt x="128" y="292"/>
                  <a:pt x="128" y="292"/>
                </a:cubicBezTo>
                <a:cubicBezTo>
                  <a:pt x="126" y="292"/>
                  <a:pt x="123" y="294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4"/>
                  <a:pt x="128" y="314"/>
                  <a:pt x="128" y="314"/>
                </a:cubicBezTo>
                <a:cubicBezTo>
                  <a:pt x="129" y="315"/>
                  <a:pt x="129" y="315"/>
                  <a:pt x="130" y="315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6"/>
                  <a:pt x="133" y="316"/>
                </a:cubicBezTo>
                <a:cubicBezTo>
                  <a:pt x="141" y="324"/>
                  <a:pt x="141" y="324"/>
                  <a:pt x="141" y="324"/>
                </a:cubicBezTo>
                <a:cubicBezTo>
                  <a:pt x="141" y="325"/>
                  <a:pt x="142" y="325"/>
                  <a:pt x="142" y="326"/>
                </a:cubicBezTo>
                <a:cubicBezTo>
                  <a:pt x="144" y="326"/>
                  <a:pt x="147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6"/>
                  <a:pt x="158" y="326"/>
                  <a:pt x="159" y="325"/>
                </a:cubicBezTo>
                <a:cubicBezTo>
                  <a:pt x="160" y="325"/>
                  <a:pt x="160" y="325"/>
                  <a:pt x="160" y="324"/>
                </a:cubicBezTo>
                <a:cubicBezTo>
                  <a:pt x="160" y="324"/>
                  <a:pt x="168" y="316"/>
                  <a:pt x="169" y="316"/>
                </a:cubicBezTo>
                <a:cubicBezTo>
                  <a:pt x="169" y="316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5"/>
                  <a:pt x="174" y="314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09"/>
                  <a:pt x="178" y="308"/>
                  <a:pt x="178" y="307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4"/>
                  <a:pt x="176" y="292"/>
                  <a:pt x="173" y="292"/>
                </a:cubicBezTo>
                <a:close/>
                <a:moveTo>
                  <a:pt x="151" y="68"/>
                </a:moveTo>
                <a:cubicBezTo>
                  <a:pt x="107" y="68"/>
                  <a:pt x="71" y="105"/>
                  <a:pt x="71" y="151"/>
                </a:cubicBezTo>
                <a:cubicBezTo>
                  <a:pt x="71" y="169"/>
                  <a:pt x="76" y="186"/>
                  <a:pt x="87" y="201"/>
                </a:cubicBezTo>
                <a:cubicBezTo>
                  <a:pt x="87" y="201"/>
                  <a:pt x="92" y="208"/>
                  <a:pt x="95" y="211"/>
                </a:cubicBezTo>
                <a:cubicBezTo>
                  <a:pt x="113" y="234"/>
                  <a:pt x="122" y="252"/>
                  <a:pt x="122" y="266"/>
                </a:cubicBezTo>
                <a:cubicBezTo>
                  <a:pt x="119" y="268"/>
                  <a:pt x="116" y="271"/>
                  <a:pt x="116" y="275"/>
                </a:cubicBezTo>
                <a:cubicBezTo>
                  <a:pt x="116" y="280"/>
                  <a:pt x="120" y="284"/>
                  <a:pt x="125" y="284"/>
                </a:cubicBezTo>
                <a:cubicBezTo>
                  <a:pt x="176" y="284"/>
                  <a:pt x="176" y="284"/>
                  <a:pt x="176" y="284"/>
                </a:cubicBezTo>
                <a:cubicBezTo>
                  <a:pt x="181" y="284"/>
                  <a:pt x="185" y="280"/>
                  <a:pt x="185" y="275"/>
                </a:cubicBezTo>
                <a:cubicBezTo>
                  <a:pt x="185" y="272"/>
                  <a:pt x="184" y="269"/>
                  <a:pt x="181" y="268"/>
                </a:cubicBezTo>
                <a:cubicBezTo>
                  <a:pt x="181" y="251"/>
                  <a:pt x="189" y="232"/>
                  <a:pt x="207" y="211"/>
                </a:cubicBezTo>
                <a:cubicBezTo>
                  <a:pt x="209" y="208"/>
                  <a:pt x="214" y="201"/>
                  <a:pt x="215" y="201"/>
                </a:cubicBezTo>
                <a:cubicBezTo>
                  <a:pt x="225" y="187"/>
                  <a:pt x="230" y="170"/>
                  <a:pt x="231" y="152"/>
                </a:cubicBezTo>
                <a:cubicBezTo>
                  <a:pt x="231" y="129"/>
                  <a:pt x="222" y="109"/>
                  <a:pt x="207" y="93"/>
                </a:cubicBezTo>
                <a:cubicBezTo>
                  <a:pt x="192" y="77"/>
                  <a:pt x="172" y="68"/>
                  <a:pt x="151" y="6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002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6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 rot="16200000">
            <a:off x="5989461" y="296369"/>
            <a:ext cx="190500" cy="3822700"/>
          </a:xfrm>
          <a:prstGeom prst="ellipse">
            <a:avLst/>
          </a:prstGeom>
          <a:gradFill flip="none" rotWithShape="1">
            <a:gsLst>
              <a:gs pos="3000">
                <a:schemeClr val="bg2">
                  <a:lumMod val="10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343" y="2039815"/>
            <a:ext cx="5238733" cy="1327334"/>
          </a:xfrm>
          <a:prstGeom prst="rect">
            <a:avLst/>
          </a:prstGeom>
        </p:spPr>
      </p:pic>
      <p:sp useBgFill="1">
        <p:nvSpPr>
          <p:cNvPr id="10" name="矩形 9"/>
          <p:cNvSpPr/>
          <p:nvPr/>
        </p:nvSpPr>
        <p:spPr>
          <a:xfrm rot="16200000">
            <a:off x="5015955" y="432486"/>
            <a:ext cx="1964007" cy="5412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979152" y="2548526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浙江广播电视高等专科学校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79152" y="3121507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北有北广，南有浙广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79152" y="3696828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79152" y="4272149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年获批培养新闻与传播学硕士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79152" y="4847470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两个校区：下沙，桐乡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79152" y="5422791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在校生：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余人</a:t>
            </a:r>
          </a:p>
        </p:txBody>
      </p:sp>
    </p:spTree>
    <p:extLst>
      <p:ext uri="{BB962C8B-B14F-4D97-AF65-F5344CB8AC3E}">
        <p14:creationId xmlns:p14="http://schemas.microsoft.com/office/powerpoint/2010/main" xmlns="" val="292240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-0.1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716378" y="472394"/>
                <a:ext cx="2630904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实施结果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圆角矩形 9"/>
          <p:cNvSpPr/>
          <p:nvPr/>
        </p:nvSpPr>
        <p:spPr>
          <a:xfrm>
            <a:off x="2099352" y="1387735"/>
            <a:ext cx="7810052" cy="4184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500"/>
          <p:cNvSpPr txBox="1"/>
          <p:nvPr/>
        </p:nvSpPr>
        <p:spPr>
          <a:xfrm>
            <a:off x="2839135" y="1706283"/>
            <a:ext cx="23391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减轻教师工作量</a:t>
            </a:r>
          </a:p>
        </p:txBody>
      </p:sp>
      <p:sp>
        <p:nvSpPr>
          <p:cNvPr id="18" name="TextBox 505"/>
          <p:cNvSpPr txBox="1"/>
          <p:nvPr/>
        </p:nvSpPr>
        <p:spPr>
          <a:xfrm>
            <a:off x="2480062" y="2279477"/>
            <a:ext cx="3870114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极大减轻教师的工作量</a:t>
            </a:r>
            <a:r>
              <a:rPr lang="zh-CN" altLang="en-US" sz="2000" dirty="0" smtClean="0">
                <a:solidFill>
                  <a:schemeClr val="bg1"/>
                </a:solidFill>
              </a:rPr>
              <a:t>：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不用命制高风险的纸质试题，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不用</a:t>
            </a:r>
            <a:r>
              <a:rPr lang="zh-CN" altLang="en-US" sz="2000" dirty="0">
                <a:solidFill>
                  <a:schemeClr val="bg1"/>
                </a:solidFill>
              </a:rPr>
              <a:t>阅卷</a:t>
            </a:r>
            <a:r>
              <a:rPr lang="zh-CN" altLang="en-US" sz="2000" dirty="0" smtClean="0">
                <a:solidFill>
                  <a:schemeClr val="bg1"/>
                </a:solidFill>
              </a:rPr>
              <a:t>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不用</a:t>
            </a:r>
            <a:r>
              <a:rPr lang="zh-CN" altLang="en-US" sz="2000" dirty="0">
                <a:solidFill>
                  <a:schemeClr val="bg1"/>
                </a:solidFill>
              </a:rPr>
              <a:t>写试卷分析报告，系统会提供各种成绩分析数据 </a:t>
            </a:r>
          </a:p>
        </p:txBody>
      </p:sp>
      <p:sp>
        <p:nvSpPr>
          <p:cNvPr id="34" name="Freeform 12"/>
          <p:cNvSpPr>
            <a:spLocks noEditPoints="1"/>
          </p:cNvSpPr>
          <p:nvPr/>
        </p:nvSpPr>
        <p:spPr bwMode="auto">
          <a:xfrm>
            <a:off x="6348623" y="2235862"/>
            <a:ext cx="2581836" cy="2540532"/>
          </a:xfrm>
          <a:custGeom>
            <a:avLst/>
            <a:gdLst>
              <a:gd name="T0" fmla="*/ 277 w 290"/>
              <a:gd name="T1" fmla="*/ 310 h 335"/>
              <a:gd name="T2" fmla="*/ 75 w 290"/>
              <a:gd name="T3" fmla="*/ 310 h 335"/>
              <a:gd name="T4" fmla="*/ 109 w 290"/>
              <a:gd name="T5" fmla="*/ 297 h 335"/>
              <a:gd name="T6" fmla="*/ 116 w 290"/>
              <a:gd name="T7" fmla="*/ 291 h 335"/>
              <a:gd name="T8" fmla="*/ 212 w 290"/>
              <a:gd name="T9" fmla="*/ 152 h 335"/>
              <a:gd name="T10" fmla="*/ 213 w 290"/>
              <a:gd name="T11" fmla="*/ 149 h 335"/>
              <a:gd name="T12" fmla="*/ 213 w 290"/>
              <a:gd name="T13" fmla="*/ 149 h 335"/>
              <a:gd name="T14" fmla="*/ 237 w 290"/>
              <a:gd name="T15" fmla="*/ 115 h 335"/>
              <a:gd name="T16" fmla="*/ 220 w 290"/>
              <a:gd name="T17" fmla="*/ 23 h 335"/>
              <a:gd name="T18" fmla="*/ 215 w 290"/>
              <a:gd name="T19" fmla="*/ 20 h 335"/>
              <a:gd name="T20" fmla="*/ 124 w 290"/>
              <a:gd name="T21" fmla="*/ 37 h 335"/>
              <a:gd name="T22" fmla="*/ 100 w 290"/>
              <a:gd name="T23" fmla="*/ 72 h 335"/>
              <a:gd name="T24" fmla="*/ 101 w 290"/>
              <a:gd name="T25" fmla="*/ 72 h 335"/>
              <a:gd name="T26" fmla="*/ 98 w 290"/>
              <a:gd name="T27" fmla="*/ 74 h 335"/>
              <a:gd name="T28" fmla="*/ 3 w 290"/>
              <a:gd name="T29" fmla="*/ 213 h 335"/>
              <a:gd name="T30" fmla="*/ 0 w 290"/>
              <a:gd name="T31" fmla="*/ 222 h 335"/>
              <a:gd name="T32" fmla="*/ 0 w 290"/>
              <a:gd name="T33" fmla="*/ 318 h 335"/>
              <a:gd name="T34" fmla="*/ 4 w 290"/>
              <a:gd name="T35" fmla="*/ 328 h 335"/>
              <a:gd name="T36" fmla="*/ 15 w 290"/>
              <a:gd name="T37" fmla="*/ 335 h 335"/>
              <a:gd name="T38" fmla="*/ 277 w 290"/>
              <a:gd name="T39" fmla="*/ 335 h 335"/>
              <a:gd name="T40" fmla="*/ 290 w 290"/>
              <a:gd name="T41" fmla="*/ 323 h 335"/>
              <a:gd name="T42" fmla="*/ 277 w 290"/>
              <a:gd name="T43" fmla="*/ 310 h 335"/>
              <a:gd name="T44" fmla="*/ 148 w 290"/>
              <a:gd name="T45" fmla="*/ 54 h 335"/>
              <a:gd name="T46" fmla="*/ 199 w 290"/>
              <a:gd name="T47" fmla="*/ 44 h 335"/>
              <a:gd name="T48" fmla="*/ 204 w 290"/>
              <a:gd name="T49" fmla="*/ 47 h 335"/>
              <a:gd name="T50" fmla="*/ 213 w 290"/>
              <a:gd name="T51" fmla="*/ 99 h 335"/>
              <a:gd name="T52" fmla="*/ 196 w 290"/>
              <a:gd name="T53" fmla="*/ 124 h 335"/>
              <a:gd name="T54" fmla="*/ 130 w 290"/>
              <a:gd name="T55" fmla="*/ 79 h 335"/>
              <a:gd name="T56" fmla="*/ 148 w 290"/>
              <a:gd name="T57" fmla="*/ 54 h 335"/>
              <a:gd name="T58" fmla="*/ 30 w 290"/>
              <a:gd name="T59" fmla="*/ 265 h 335"/>
              <a:gd name="T60" fmla="*/ 29 w 290"/>
              <a:gd name="T61" fmla="*/ 266 h 335"/>
              <a:gd name="T62" fmla="*/ 29 w 290"/>
              <a:gd name="T63" fmla="*/ 226 h 335"/>
              <a:gd name="T64" fmla="*/ 114 w 290"/>
              <a:gd name="T65" fmla="*/ 103 h 335"/>
              <a:gd name="T66" fmla="*/ 134 w 290"/>
              <a:gd name="T67" fmla="*/ 117 h 335"/>
              <a:gd name="T68" fmla="*/ 56 w 290"/>
              <a:gd name="T69" fmla="*/ 231 h 335"/>
              <a:gd name="T70" fmla="*/ 60 w 290"/>
              <a:gd name="T71" fmla="*/ 253 h 335"/>
              <a:gd name="T72" fmla="*/ 81 w 290"/>
              <a:gd name="T73" fmla="*/ 249 h 335"/>
              <a:gd name="T74" fmla="*/ 160 w 290"/>
              <a:gd name="T75" fmla="*/ 134 h 335"/>
              <a:gd name="T76" fmla="*/ 180 w 290"/>
              <a:gd name="T77" fmla="*/ 148 h 335"/>
              <a:gd name="T78" fmla="*/ 95 w 290"/>
              <a:gd name="T79" fmla="*/ 271 h 335"/>
              <a:gd name="T80" fmla="*/ 59 w 290"/>
              <a:gd name="T81" fmla="*/ 285 h 335"/>
              <a:gd name="T82" fmla="*/ 30 w 290"/>
              <a:gd name="T83" fmla="*/ 26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0" h="335">
                <a:moveTo>
                  <a:pt x="277" y="310"/>
                </a:moveTo>
                <a:cubicBezTo>
                  <a:pt x="75" y="310"/>
                  <a:pt x="75" y="310"/>
                  <a:pt x="75" y="310"/>
                </a:cubicBezTo>
                <a:cubicBezTo>
                  <a:pt x="109" y="297"/>
                  <a:pt x="109" y="297"/>
                  <a:pt x="109" y="297"/>
                </a:cubicBezTo>
                <a:cubicBezTo>
                  <a:pt x="112" y="295"/>
                  <a:pt x="114" y="294"/>
                  <a:pt x="116" y="291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212" y="151"/>
                  <a:pt x="213" y="150"/>
                  <a:pt x="213" y="149"/>
                </a:cubicBezTo>
                <a:cubicBezTo>
                  <a:pt x="213" y="149"/>
                  <a:pt x="213" y="149"/>
                  <a:pt x="213" y="149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58" y="85"/>
                  <a:pt x="250" y="44"/>
                  <a:pt x="220" y="23"/>
                </a:cubicBezTo>
                <a:cubicBezTo>
                  <a:pt x="215" y="20"/>
                  <a:pt x="215" y="20"/>
                  <a:pt x="215" y="20"/>
                </a:cubicBezTo>
                <a:cubicBezTo>
                  <a:pt x="185" y="0"/>
                  <a:pt x="144" y="7"/>
                  <a:pt x="124" y="37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0" y="73"/>
                  <a:pt x="99" y="73"/>
                  <a:pt x="98" y="74"/>
                </a:cubicBezTo>
                <a:cubicBezTo>
                  <a:pt x="3" y="213"/>
                  <a:pt x="3" y="213"/>
                  <a:pt x="3" y="213"/>
                </a:cubicBezTo>
                <a:cubicBezTo>
                  <a:pt x="1" y="216"/>
                  <a:pt x="0" y="219"/>
                  <a:pt x="0" y="222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1" y="325"/>
                  <a:pt x="4" y="328"/>
                </a:cubicBezTo>
                <a:cubicBezTo>
                  <a:pt x="6" y="332"/>
                  <a:pt x="10" y="335"/>
                  <a:pt x="15" y="335"/>
                </a:cubicBezTo>
                <a:cubicBezTo>
                  <a:pt x="277" y="335"/>
                  <a:pt x="277" y="335"/>
                  <a:pt x="277" y="335"/>
                </a:cubicBezTo>
                <a:cubicBezTo>
                  <a:pt x="284" y="335"/>
                  <a:pt x="290" y="330"/>
                  <a:pt x="290" y="323"/>
                </a:cubicBezTo>
                <a:cubicBezTo>
                  <a:pt x="290" y="316"/>
                  <a:pt x="284" y="310"/>
                  <a:pt x="277" y="310"/>
                </a:cubicBezTo>
                <a:close/>
                <a:moveTo>
                  <a:pt x="148" y="54"/>
                </a:moveTo>
                <a:cubicBezTo>
                  <a:pt x="159" y="37"/>
                  <a:pt x="182" y="33"/>
                  <a:pt x="199" y="44"/>
                </a:cubicBezTo>
                <a:cubicBezTo>
                  <a:pt x="204" y="47"/>
                  <a:pt x="204" y="47"/>
                  <a:pt x="204" y="47"/>
                </a:cubicBezTo>
                <a:cubicBezTo>
                  <a:pt x="220" y="59"/>
                  <a:pt x="225" y="82"/>
                  <a:pt x="213" y="99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130" y="79"/>
                  <a:pt x="130" y="79"/>
                  <a:pt x="130" y="79"/>
                </a:cubicBezTo>
                <a:lnTo>
                  <a:pt x="148" y="54"/>
                </a:lnTo>
                <a:close/>
                <a:moveTo>
                  <a:pt x="30" y="265"/>
                </a:moveTo>
                <a:cubicBezTo>
                  <a:pt x="29" y="266"/>
                  <a:pt x="29" y="266"/>
                  <a:pt x="29" y="266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56" y="231"/>
                  <a:pt x="56" y="231"/>
                  <a:pt x="56" y="231"/>
                </a:cubicBezTo>
                <a:cubicBezTo>
                  <a:pt x="51" y="238"/>
                  <a:pt x="53" y="248"/>
                  <a:pt x="60" y="253"/>
                </a:cubicBezTo>
                <a:cubicBezTo>
                  <a:pt x="67" y="258"/>
                  <a:pt x="76" y="256"/>
                  <a:pt x="81" y="249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95" y="271"/>
                  <a:pt x="95" y="271"/>
                  <a:pt x="95" y="271"/>
                </a:cubicBezTo>
                <a:cubicBezTo>
                  <a:pt x="59" y="285"/>
                  <a:pt x="59" y="285"/>
                  <a:pt x="59" y="285"/>
                </a:cubicBezTo>
                <a:lnTo>
                  <a:pt x="30" y="26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785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1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8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716378" y="472394"/>
                <a:ext cx="2630904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实施结果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圆角矩形 27"/>
          <p:cNvSpPr/>
          <p:nvPr/>
        </p:nvSpPr>
        <p:spPr>
          <a:xfrm>
            <a:off x="2341957" y="1775427"/>
            <a:ext cx="7379746" cy="389385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499"/>
          <p:cNvSpPr txBox="1"/>
          <p:nvPr/>
        </p:nvSpPr>
        <p:spPr>
          <a:xfrm>
            <a:off x="7270376" y="2152444"/>
            <a:ext cx="16209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科研指导</a:t>
            </a:r>
          </a:p>
        </p:txBody>
      </p:sp>
      <p:sp>
        <p:nvSpPr>
          <p:cNvPr id="30" name="TextBox 504"/>
          <p:cNvSpPr txBox="1"/>
          <p:nvPr/>
        </p:nvSpPr>
        <p:spPr>
          <a:xfrm>
            <a:off x="5526004" y="2674975"/>
            <a:ext cx="3580418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可以利用</a:t>
            </a:r>
            <a:r>
              <a:rPr lang="en-US" altLang="zh-CN" sz="2000" dirty="0">
                <a:solidFill>
                  <a:schemeClr val="bg1"/>
                </a:solidFill>
              </a:rPr>
              <a:t>ITEST</a:t>
            </a:r>
            <a:r>
              <a:rPr lang="zh-CN" altLang="en-US" sz="2000" dirty="0">
                <a:solidFill>
                  <a:schemeClr val="bg1"/>
                </a:solidFill>
              </a:rPr>
              <a:t>系统提供的数据为教学提供指导， 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如果很好利用，</a:t>
            </a:r>
            <a:r>
              <a:rPr lang="zh-CN" altLang="en-US" sz="2000" dirty="0">
                <a:solidFill>
                  <a:schemeClr val="bg1"/>
                </a:solidFill>
              </a:rPr>
              <a:t>这些数据也是很好的科研材料</a:t>
            </a:r>
          </a:p>
        </p:txBody>
      </p:sp>
      <p:sp>
        <p:nvSpPr>
          <p:cNvPr id="31" name="Freeform 8"/>
          <p:cNvSpPr>
            <a:spLocks noEditPoints="1"/>
          </p:cNvSpPr>
          <p:nvPr/>
        </p:nvSpPr>
        <p:spPr bwMode="auto">
          <a:xfrm>
            <a:off x="2601283" y="2049542"/>
            <a:ext cx="2341619" cy="2465845"/>
          </a:xfrm>
          <a:custGeom>
            <a:avLst/>
            <a:gdLst>
              <a:gd name="T0" fmla="*/ 246 w 327"/>
              <a:gd name="T1" fmla="*/ 11 h 307"/>
              <a:gd name="T2" fmla="*/ 246 w 327"/>
              <a:gd name="T3" fmla="*/ 307 h 307"/>
              <a:gd name="T4" fmla="*/ 327 w 327"/>
              <a:gd name="T5" fmla="*/ 307 h 307"/>
              <a:gd name="T6" fmla="*/ 327 w 327"/>
              <a:gd name="T7" fmla="*/ 11 h 307"/>
              <a:gd name="T8" fmla="*/ 246 w 327"/>
              <a:gd name="T9" fmla="*/ 11 h 307"/>
              <a:gd name="T10" fmla="*/ 261 w 327"/>
              <a:gd name="T11" fmla="*/ 30 h 307"/>
              <a:gd name="T12" fmla="*/ 312 w 327"/>
              <a:gd name="T13" fmla="*/ 30 h 307"/>
              <a:gd name="T14" fmla="*/ 312 w 327"/>
              <a:gd name="T15" fmla="*/ 49 h 307"/>
              <a:gd name="T16" fmla="*/ 261 w 327"/>
              <a:gd name="T17" fmla="*/ 49 h 307"/>
              <a:gd name="T18" fmla="*/ 261 w 327"/>
              <a:gd name="T19" fmla="*/ 30 h 307"/>
              <a:gd name="T20" fmla="*/ 312 w 327"/>
              <a:gd name="T21" fmla="*/ 283 h 307"/>
              <a:gd name="T22" fmla="*/ 261 w 327"/>
              <a:gd name="T23" fmla="*/ 283 h 307"/>
              <a:gd name="T24" fmla="*/ 261 w 327"/>
              <a:gd name="T25" fmla="*/ 265 h 307"/>
              <a:gd name="T26" fmla="*/ 312 w 327"/>
              <a:gd name="T27" fmla="*/ 265 h 307"/>
              <a:gd name="T28" fmla="*/ 312 w 327"/>
              <a:gd name="T29" fmla="*/ 283 h 307"/>
              <a:gd name="T30" fmla="*/ 286 w 327"/>
              <a:gd name="T31" fmla="*/ 236 h 307"/>
              <a:gd name="T32" fmla="*/ 260 w 327"/>
              <a:gd name="T33" fmla="*/ 209 h 307"/>
              <a:gd name="T34" fmla="*/ 286 w 327"/>
              <a:gd name="T35" fmla="*/ 182 h 307"/>
              <a:gd name="T36" fmla="*/ 313 w 327"/>
              <a:gd name="T37" fmla="*/ 209 h 307"/>
              <a:gd name="T38" fmla="*/ 286 w 327"/>
              <a:gd name="T39" fmla="*/ 236 h 307"/>
              <a:gd name="T40" fmla="*/ 150 w 327"/>
              <a:gd name="T41" fmla="*/ 307 h 307"/>
              <a:gd name="T42" fmla="*/ 224 w 327"/>
              <a:gd name="T43" fmla="*/ 307 h 307"/>
              <a:gd name="T44" fmla="*/ 224 w 327"/>
              <a:gd name="T45" fmla="*/ 58 h 307"/>
              <a:gd name="T46" fmla="*/ 150 w 327"/>
              <a:gd name="T47" fmla="*/ 58 h 307"/>
              <a:gd name="T48" fmla="*/ 150 w 327"/>
              <a:gd name="T49" fmla="*/ 307 h 307"/>
              <a:gd name="T50" fmla="*/ 166 w 327"/>
              <a:gd name="T51" fmla="*/ 78 h 307"/>
              <a:gd name="T52" fmla="*/ 208 w 327"/>
              <a:gd name="T53" fmla="*/ 78 h 307"/>
              <a:gd name="T54" fmla="*/ 208 w 327"/>
              <a:gd name="T55" fmla="*/ 96 h 307"/>
              <a:gd name="T56" fmla="*/ 166 w 327"/>
              <a:gd name="T57" fmla="*/ 96 h 307"/>
              <a:gd name="T58" fmla="*/ 166 w 327"/>
              <a:gd name="T59" fmla="*/ 78 h 307"/>
              <a:gd name="T60" fmla="*/ 166 w 327"/>
              <a:gd name="T61" fmla="*/ 265 h 307"/>
              <a:gd name="T62" fmla="*/ 208 w 327"/>
              <a:gd name="T63" fmla="*/ 265 h 307"/>
              <a:gd name="T64" fmla="*/ 208 w 327"/>
              <a:gd name="T65" fmla="*/ 283 h 307"/>
              <a:gd name="T66" fmla="*/ 166 w 327"/>
              <a:gd name="T67" fmla="*/ 283 h 307"/>
              <a:gd name="T68" fmla="*/ 166 w 327"/>
              <a:gd name="T69" fmla="*/ 265 h 307"/>
              <a:gd name="T70" fmla="*/ 286 w 327"/>
              <a:gd name="T71" fmla="*/ 197 h 307"/>
              <a:gd name="T72" fmla="*/ 275 w 327"/>
              <a:gd name="T73" fmla="*/ 209 h 307"/>
              <a:gd name="T74" fmla="*/ 286 w 327"/>
              <a:gd name="T75" fmla="*/ 220 h 307"/>
              <a:gd name="T76" fmla="*/ 298 w 327"/>
              <a:gd name="T77" fmla="*/ 209 h 307"/>
              <a:gd name="T78" fmla="*/ 286 w 327"/>
              <a:gd name="T79" fmla="*/ 197 h 307"/>
              <a:gd name="T80" fmla="*/ 74 w 327"/>
              <a:gd name="T81" fmla="*/ 0 h 307"/>
              <a:gd name="T82" fmla="*/ 0 w 327"/>
              <a:gd name="T83" fmla="*/ 287 h 307"/>
              <a:gd name="T84" fmla="*/ 79 w 327"/>
              <a:gd name="T85" fmla="*/ 307 h 307"/>
              <a:gd name="T86" fmla="*/ 153 w 327"/>
              <a:gd name="T87" fmla="*/ 20 h 307"/>
              <a:gd name="T88" fmla="*/ 74 w 327"/>
              <a:gd name="T89" fmla="*/ 0 h 307"/>
              <a:gd name="T90" fmla="*/ 71 w 327"/>
              <a:gd name="T91" fmla="*/ 280 h 307"/>
              <a:gd name="T92" fmla="*/ 21 w 327"/>
              <a:gd name="T93" fmla="*/ 267 h 307"/>
              <a:gd name="T94" fmla="*/ 26 w 327"/>
              <a:gd name="T95" fmla="*/ 249 h 307"/>
              <a:gd name="T96" fmla="*/ 75 w 327"/>
              <a:gd name="T97" fmla="*/ 262 h 307"/>
              <a:gd name="T98" fmla="*/ 71 w 327"/>
              <a:gd name="T99" fmla="*/ 280 h 307"/>
              <a:gd name="T100" fmla="*/ 80 w 327"/>
              <a:gd name="T101" fmla="*/ 40 h 307"/>
              <a:gd name="T102" fmla="*/ 84 w 327"/>
              <a:gd name="T103" fmla="*/ 23 h 307"/>
              <a:gd name="T104" fmla="*/ 133 w 327"/>
              <a:gd name="T105" fmla="*/ 35 h 307"/>
              <a:gd name="T106" fmla="*/ 129 w 327"/>
              <a:gd name="T107" fmla="*/ 53 h 307"/>
              <a:gd name="T108" fmla="*/ 80 w 327"/>
              <a:gd name="T109" fmla="*/ 4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7" h="307">
                <a:moveTo>
                  <a:pt x="246" y="11"/>
                </a:moveTo>
                <a:cubicBezTo>
                  <a:pt x="246" y="307"/>
                  <a:pt x="246" y="307"/>
                  <a:pt x="246" y="307"/>
                </a:cubicBezTo>
                <a:cubicBezTo>
                  <a:pt x="327" y="307"/>
                  <a:pt x="327" y="307"/>
                  <a:pt x="327" y="307"/>
                </a:cubicBezTo>
                <a:cubicBezTo>
                  <a:pt x="327" y="11"/>
                  <a:pt x="327" y="11"/>
                  <a:pt x="327" y="11"/>
                </a:cubicBezTo>
                <a:lnTo>
                  <a:pt x="246" y="11"/>
                </a:lnTo>
                <a:close/>
                <a:moveTo>
                  <a:pt x="261" y="30"/>
                </a:moveTo>
                <a:cubicBezTo>
                  <a:pt x="312" y="30"/>
                  <a:pt x="312" y="30"/>
                  <a:pt x="312" y="30"/>
                </a:cubicBezTo>
                <a:cubicBezTo>
                  <a:pt x="312" y="49"/>
                  <a:pt x="312" y="49"/>
                  <a:pt x="312" y="49"/>
                </a:cubicBezTo>
                <a:cubicBezTo>
                  <a:pt x="261" y="49"/>
                  <a:pt x="261" y="49"/>
                  <a:pt x="261" y="49"/>
                </a:cubicBezTo>
                <a:lnTo>
                  <a:pt x="261" y="30"/>
                </a:lnTo>
                <a:close/>
                <a:moveTo>
                  <a:pt x="312" y="283"/>
                </a:moveTo>
                <a:cubicBezTo>
                  <a:pt x="261" y="283"/>
                  <a:pt x="261" y="283"/>
                  <a:pt x="261" y="283"/>
                </a:cubicBezTo>
                <a:cubicBezTo>
                  <a:pt x="261" y="265"/>
                  <a:pt x="261" y="265"/>
                  <a:pt x="261" y="265"/>
                </a:cubicBezTo>
                <a:cubicBezTo>
                  <a:pt x="312" y="265"/>
                  <a:pt x="312" y="265"/>
                  <a:pt x="312" y="265"/>
                </a:cubicBezTo>
                <a:lnTo>
                  <a:pt x="312" y="283"/>
                </a:lnTo>
                <a:close/>
                <a:moveTo>
                  <a:pt x="286" y="236"/>
                </a:moveTo>
                <a:cubicBezTo>
                  <a:pt x="272" y="236"/>
                  <a:pt x="260" y="224"/>
                  <a:pt x="260" y="209"/>
                </a:cubicBezTo>
                <a:cubicBezTo>
                  <a:pt x="260" y="194"/>
                  <a:pt x="272" y="182"/>
                  <a:pt x="286" y="182"/>
                </a:cubicBezTo>
                <a:cubicBezTo>
                  <a:pt x="301" y="182"/>
                  <a:pt x="313" y="194"/>
                  <a:pt x="313" y="209"/>
                </a:cubicBezTo>
                <a:cubicBezTo>
                  <a:pt x="313" y="224"/>
                  <a:pt x="301" y="236"/>
                  <a:pt x="286" y="236"/>
                </a:cubicBezTo>
                <a:close/>
                <a:moveTo>
                  <a:pt x="150" y="307"/>
                </a:moveTo>
                <a:cubicBezTo>
                  <a:pt x="224" y="307"/>
                  <a:pt x="224" y="307"/>
                  <a:pt x="224" y="307"/>
                </a:cubicBezTo>
                <a:cubicBezTo>
                  <a:pt x="224" y="58"/>
                  <a:pt x="224" y="58"/>
                  <a:pt x="224" y="58"/>
                </a:cubicBezTo>
                <a:cubicBezTo>
                  <a:pt x="150" y="58"/>
                  <a:pt x="150" y="58"/>
                  <a:pt x="150" y="58"/>
                </a:cubicBezTo>
                <a:lnTo>
                  <a:pt x="150" y="307"/>
                </a:lnTo>
                <a:close/>
                <a:moveTo>
                  <a:pt x="166" y="78"/>
                </a:moveTo>
                <a:cubicBezTo>
                  <a:pt x="208" y="78"/>
                  <a:pt x="208" y="78"/>
                  <a:pt x="208" y="78"/>
                </a:cubicBezTo>
                <a:cubicBezTo>
                  <a:pt x="208" y="96"/>
                  <a:pt x="208" y="96"/>
                  <a:pt x="208" y="96"/>
                </a:cubicBezTo>
                <a:cubicBezTo>
                  <a:pt x="166" y="96"/>
                  <a:pt x="166" y="96"/>
                  <a:pt x="166" y="96"/>
                </a:cubicBezTo>
                <a:lnTo>
                  <a:pt x="166" y="78"/>
                </a:lnTo>
                <a:close/>
                <a:moveTo>
                  <a:pt x="166" y="265"/>
                </a:moveTo>
                <a:cubicBezTo>
                  <a:pt x="208" y="265"/>
                  <a:pt x="208" y="265"/>
                  <a:pt x="208" y="265"/>
                </a:cubicBezTo>
                <a:cubicBezTo>
                  <a:pt x="208" y="283"/>
                  <a:pt x="208" y="283"/>
                  <a:pt x="208" y="283"/>
                </a:cubicBezTo>
                <a:cubicBezTo>
                  <a:pt x="166" y="283"/>
                  <a:pt x="166" y="283"/>
                  <a:pt x="166" y="283"/>
                </a:cubicBezTo>
                <a:lnTo>
                  <a:pt x="166" y="265"/>
                </a:lnTo>
                <a:close/>
                <a:moveTo>
                  <a:pt x="286" y="197"/>
                </a:moveTo>
                <a:cubicBezTo>
                  <a:pt x="280" y="197"/>
                  <a:pt x="275" y="202"/>
                  <a:pt x="275" y="209"/>
                </a:cubicBezTo>
                <a:cubicBezTo>
                  <a:pt x="275" y="215"/>
                  <a:pt x="280" y="220"/>
                  <a:pt x="286" y="220"/>
                </a:cubicBezTo>
                <a:cubicBezTo>
                  <a:pt x="293" y="220"/>
                  <a:pt x="298" y="215"/>
                  <a:pt x="298" y="209"/>
                </a:cubicBezTo>
                <a:cubicBezTo>
                  <a:pt x="298" y="202"/>
                  <a:pt x="293" y="197"/>
                  <a:pt x="286" y="197"/>
                </a:cubicBezTo>
                <a:close/>
                <a:moveTo>
                  <a:pt x="74" y="0"/>
                </a:moveTo>
                <a:cubicBezTo>
                  <a:pt x="0" y="287"/>
                  <a:pt x="0" y="287"/>
                  <a:pt x="0" y="287"/>
                </a:cubicBezTo>
                <a:cubicBezTo>
                  <a:pt x="79" y="307"/>
                  <a:pt x="79" y="307"/>
                  <a:pt x="79" y="307"/>
                </a:cubicBezTo>
                <a:cubicBezTo>
                  <a:pt x="153" y="20"/>
                  <a:pt x="153" y="20"/>
                  <a:pt x="153" y="20"/>
                </a:cubicBezTo>
                <a:lnTo>
                  <a:pt x="74" y="0"/>
                </a:lnTo>
                <a:close/>
                <a:moveTo>
                  <a:pt x="71" y="280"/>
                </a:moveTo>
                <a:cubicBezTo>
                  <a:pt x="21" y="267"/>
                  <a:pt x="21" y="267"/>
                  <a:pt x="21" y="267"/>
                </a:cubicBezTo>
                <a:cubicBezTo>
                  <a:pt x="26" y="249"/>
                  <a:pt x="26" y="249"/>
                  <a:pt x="26" y="249"/>
                </a:cubicBezTo>
                <a:cubicBezTo>
                  <a:pt x="75" y="262"/>
                  <a:pt x="75" y="262"/>
                  <a:pt x="75" y="262"/>
                </a:cubicBezTo>
                <a:lnTo>
                  <a:pt x="71" y="280"/>
                </a:lnTo>
                <a:close/>
                <a:moveTo>
                  <a:pt x="80" y="40"/>
                </a:moveTo>
                <a:cubicBezTo>
                  <a:pt x="84" y="23"/>
                  <a:pt x="84" y="23"/>
                  <a:pt x="84" y="23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29" y="53"/>
                  <a:pt x="129" y="53"/>
                  <a:pt x="129" y="53"/>
                </a:cubicBezTo>
                <a:lnTo>
                  <a:pt x="80" y="4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030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716378" y="472394"/>
                <a:ext cx="2630904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实施结果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圆角矩形 8"/>
          <p:cNvSpPr/>
          <p:nvPr/>
        </p:nvSpPr>
        <p:spPr>
          <a:xfrm>
            <a:off x="2471049" y="1775010"/>
            <a:ext cx="7121561" cy="37221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499"/>
          <p:cNvSpPr txBox="1"/>
          <p:nvPr/>
        </p:nvSpPr>
        <p:spPr>
          <a:xfrm>
            <a:off x="6834948" y="2270773"/>
            <a:ext cx="233910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多种类型考试</a:t>
            </a:r>
          </a:p>
        </p:txBody>
      </p:sp>
      <p:sp>
        <p:nvSpPr>
          <p:cNvPr id="17" name="TextBox 504"/>
          <p:cNvSpPr txBox="1"/>
          <p:nvPr/>
        </p:nvSpPr>
        <p:spPr>
          <a:xfrm>
            <a:off x="5216002" y="2793993"/>
            <a:ext cx="4376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可以利用</a:t>
            </a:r>
            <a:r>
              <a:rPr lang="en-US" altLang="zh-CN" sz="2000" dirty="0">
                <a:solidFill>
                  <a:schemeClr val="bg1"/>
                </a:solidFill>
              </a:rPr>
              <a:t>iTEST</a:t>
            </a:r>
            <a:r>
              <a:rPr lang="zh-CN" altLang="en-US" sz="2000" dirty="0">
                <a:solidFill>
                  <a:schemeClr val="bg1"/>
                </a:solidFill>
              </a:rPr>
              <a:t>系统及题库整合多种考试：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新生入学考试，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分级</a:t>
            </a:r>
            <a:r>
              <a:rPr lang="zh-CN" altLang="en-US" sz="2000" dirty="0">
                <a:solidFill>
                  <a:schemeClr val="bg1"/>
                </a:solidFill>
              </a:rPr>
              <a:t>考试</a:t>
            </a:r>
            <a:r>
              <a:rPr lang="zh-CN" altLang="en-US" sz="2000" dirty="0" smtClean="0">
                <a:solidFill>
                  <a:schemeClr val="bg1"/>
                </a:solidFill>
              </a:rPr>
              <a:t>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期</a:t>
            </a:r>
            <a:r>
              <a:rPr lang="zh-CN" altLang="en-US" sz="2000" dirty="0">
                <a:solidFill>
                  <a:schemeClr val="bg1"/>
                </a:solidFill>
              </a:rPr>
              <a:t>中、期末考试</a:t>
            </a:r>
            <a:r>
              <a:rPr lang="zh-CN" altLang="en-US" sz="2000" dirty="0" smtClean="0">
                <a:solidFill>
                  <a:schemeClr val="bg1"/>
                </a:solidFill>
              </a:rPr>
              <a:t>、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四六</a:t>
            </a:r>
            <a:r>
              <a:rPr lang="zh-CN" altLang="en-US" sz="2000" dirty="0">
                <a:solidFill>
                  <a:schemeClr val="bg1"/>
                </a:solidFill>
              </a:rPr>
              <a:t>级模拟考试</a:t>
            </a:r>
          </a:p>
        </p:txBody>
      </p:sp>
      <p:sp>
        <p:nvSpPr>
          <p:cNvPr id="32" name="Freeform 14"/>
          <p:cNvSpPr>
            <a:spLocks noEditPoints="1"/>
          </p:cNvSpPr>
          <p:nvPr/>
        </p:nvSpPr>
        <p:spPr bwMode="auto">
          <a:xfrm>
            <a:off x="2825005" y="2767298"/>
            <a:ext cx="2144020" cy="1737567"/>
          </a:xfrm>
          <a:custGeom>
            <a:avLst/>
            <a:gdLst>
              <a:gd name="T0" fmla="*/ 186 w 403"/>
              <a:gd name="T1" fmla="*/ 79 h 277"/>
              <a:gd name="T2" fmla="*/ 182 w 403"/>
              <a:gd name="T3" fmla="*/ 78 h 277"/>
              <a:gd name="T4" fmla="*/ 180 w 403"/>
              <a:gd name="T5" fmla="*/ 78 h 277"/>
              <a:gd name="T6" fmla="*/ 176 w 403"/>
              <a:gd name="T7" fmla="*/ 83 h 277"/>
              <a:gd name="T8" fmla="*/ 176 w 403"/>
              <a:gd name="T9" fmla="*/ 138 h 277"/>
              <a:gd name="T10" fmla="*/ 180 w 403"/>
              <a:gd name="T11" fmla="*/ 143 h 277"/>
              <a:gd name="T12" fmla="*/ 182 w 403"/>
              <a:gd name="T13" fmla="*/ 143 h 277"/>
              <a:gd name="T14" fmla="*/ 186 w 403"/>
              <a:gd name="T15" fmla="*/ 141 h 277"/>
              <a:gd name="T16" fmla="*/ 194 w 403"/>
              <a:gd name="T17" fmla="*/ 133 h 277"/>
              <a:gd name="T18" fmla="*/ 205 w 403"/>
              <a:gd name="T19" fmla="*/ 159 h 277"/>
              <a:gd name="T20" fmla="*/ 208 w 403"/>
              <a:gd name="T21" fmla="*/ 162 h 277"/>
              <a:gd name="T22" fmla="*/ 210 w 403"/>
              <a:gd name="T23" fmla="*/ 162 h 277"/>
              <a:gd name="T24" fmla="*/ 212 w 403"/>
              <a:gd name="T25" fmla="*/ 162 h 277"/>
              <a:gd name="T26" fmla="*/ 217 w 403"/>
              <a:gd name="T27" fmla="*/ 160 h 277"/>
              <a:gd name="T28" fmla="*/ 220 w 403"/>
              <a:gd name="T29" fmla="*/ 152 h 277"/>
              <a:gd name="T30" fmla="*/ 209 w 403"/>
              <a:gd name="T31" fmla="*/ 126 h 277"/>
              <a:gd name="T32" fmla="*/ 221 w 403"/>
              <a:gd name="T33" fmla="*/ 127 h 277"/>
              <a:gd name="T34" fmla="*/ 226 w 403"/>
              <a:gd name="T35" fmla="*/ 123 h 277"/>
              <a:gd name="T36" fmla="*/ 225 w 403"/>
              <a:gd name="T37" fmla="*/ 117 h 277"/>
              <a:gd name="T38" fmla="*/ 186 w 403"/>
              <a:gd name="T39" fmla="*/ 79 h 277"/>
              <a:gd name="T40" fmla="*/ 365 w 403"/>
              <a:gd name="T41" fmla="*/ 40 h 277"/>
              <a:gd name="T42" fmla="*/ 326 w 403"/>
              <a:gd name="T43" fmla="*/ 0 h 277"/>
              <a:gd name="T44" fmla="*/ 76 w 403"/>
              <a:gd name="T45" fmla="*/ 0 h 277"/>
              <a:gd name="T46" fmla="*/ 38 w 403"/>
              <a:gd name="T47" fmla="*/ 40 h 277"/>
              <a:gd name="T48" fmla="*/ 38 w 403"/>
              <a:gd name="T49" fmla="*/ 225 h 277"/>
              <a:gd name="T50" fmla="*/ 365 w 403"/>
              <a:gd name="T51" fmla="*/ 225 h 277"/>
              <a:gd name="T52" fmla="*/ 365 w 403"/>
              <a:gd name="T53" fmla="*/ 40 h 277"/>
              <a:gd name="T54" fmla="*/ 205 w 403"/>
              <a:gd name="T55" fmla="*/ 7 h 277"/>
              <a:gd name="T56" fmla="*/ 211 w 403"/>
              <a:gd name="T57" fmla="*/ 14 h 277"/>
              <a:gd name="T58" fmla="*/ 205 w 403"/>
              <a:gd name="T59" fmla="*/ 20 h 277"/>
              <a:gd name="T60" fmla="*/ 199 w 403"/>
              <a:gd name="T61" fmla="*/ 14 h 277"/>
              <a:gd name="T62" fmla="*/ 205 w 403"/>
              <a:gd name="T63" fmla="*/ 7 h 277"/>
              <a:gd name="T64" fmla="*/ 338 w 403"/>
              <a:gd name="T65" fmla="*/ 185 h 277"/>
              <a:gd name="T66" fmla="*/ 326 w 403"/>
              <a:gd name="T67" fmla="*/ 198 h 277"/>
              <a:gd name="T68" fmla="*/ 76 w 403"/>
              <a:gd name="T69" fmla="*/ 198 h 277"/>
              <a:gd name="T70" fmla="*/ 64 w 403"/>
              <a:gd name="T71" fmla="*/ 185 h 277"/>
              <a:gd name="T72" fmla="*/ 64 w 403"/>
              <a:gd name="T73" fmla="*/ 40 h 277"/>
              <a:gd name="T74" fmla="*/ 76 w 403"/>
              <a:gd name="T75" fmla="*/ 27 h 277"/>
              <a:gd name="T76" fmla="*/ 326 w 403"/>
              <a:gd name="T77" fmla="*/ 27 h 277"/>
              <a:gd name="T78" fmla="*/ 338 w 403"/>
              <a:gd name="T79" fmla="*/ 40 h 277"/>
              <a:gd name="T80" fmla="*/ 338 w 403"/>
              <a:gd name="T81" fmla="*/ 185 h 277"/>
              <a:gd name="T82" fmla="*/ 0 w 403"/>
              <a:gd name="T83" fmla="*/ 240 h 277"/>
              <a:gd name="T84" fmla="*/ 0 w 403"/>
              <a:gd name="T85" fmla="*/ 251 h 277"/>
              <a:gd name="T86" fmla="*/ 26 w 403"/>
              <a:gd name="T87" fmla="*/ 277 h 277"/>
              <a:gd name="T88" fmla="*/ 376 w 403"/>
              <a:gd name="T89" fmla="*/ 277 h 277"/>
              <a:gd name="T90" fmla="*/ 403 w 403"/>
              <a:gd name="T91" fmla="*/ 251 h 277"/>
              <a:gd name="T92" fmla="*/ 403 w 403"/>
              <a:gd name="T93" fmla="*/ 240 h 277"/>
              <a:gd name="T94" fmla="*/ 0 w 403"/>
              <a:gd name="T95" fmla="*/ 240 h 277"/>
              <a:gd name="T96" fmla="*/ 245 w 403"/>
              <a:gd name="T97" fmla="*/ 265 h 277"/>
              <a:gd name="T98" fmla="*/ 158 w 403"/>
              <a:gd name="T99" fmla="*/ 265 h 277"/>
              <a:gd name="T100" fmla="*/ 158 w 403"/>
              <a:gd name="T101" fmla="*/ 253 h 277"/>
              <a:gd name="T102" fmla="*/ 245 w 403"/>
              <a:gd name="T103" fmla="*/ 253 h 277"/>
              <a:gd name="T104" fmla="*/ 245 w 403"/>
              <a:gd name="T105" fmla="*/ 26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3" h="277">
                <a:moveTo>
                  <a:pt x="186" y="79"/>
                </a:moveTo>
                <a:cubicBezTo>
                  <a:pt x="185" y="78"/>
                  <a:pt x="183" y="78"/>
                  <a:pt x="182" y="78"/>
                </a:cubicBezTo>
                <a:cubicBezTo>
                  <a:pt x="181" y="78"/>
                  <a:pt x="180" y="78"/>
                  <a:pt x="180" y="78"/>
                </a:cubicBezTo>
                <a:cubicBezTo>
                  <a:pt x="177" y="79"/>
                  <a:pt x="176" y="81"/>
                  <a:pt x="176" y="83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6" y="140"/>
                  <a:pt x="177" y="142"/>
                  <a:pt x="180" y="143"/>
                </a:cubicBezTo>
                <a:cubicBezTo>
                  <a:pt x="180" y="143"/>
                  <a:pt x="181" y="143"/>
                  <a:pt x="182" y="143"/>
                </a:cubicBezTo>
                <a:cubicBezTo>
                  <a:pt x="183" y="143"/>
                  <a:pt x="185" y="143"/>
                  <a:pt x="186" y="141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205" y="159"/>
                  <a:pt x="205" y="159"/>
                  <a:pt x="205" y="159"/>
                </a:cubicBezTo>
                <a:cubicBezTo>
                  <a:pt x="205" y="160"/>
                  <a:pt x="207" y="162"/>
                  <a:pt x="208" y="162"/>
                </a:cubicBezTo>
                <a:cubicBezTo>
                  <a:pt x="209" y="162"/>
                  <a:pt x="209" y="162"/>
                  <a:pt x="210" y="162"/>
                </a:cubicBezTo>
                <a:cubicBezTo>
                  <a:pt x="211" y="162"/>
                  <a:pt x="212" y="162"/>
                  <a:pt x="212" y="162"/>
                </a:cubicBezTo>
                <a:cubicBezTo>
                  <a:pt x="217" y="160"/>
                  <a:pt x="217" y="160"/>
                  <a:pt x="217" y="160"/>
                </a:cubicBezTo>
                <a:cubicBezTo>
                  <a:pt x="220" y="159"/>
                  <a:pt x="221" y="155"/>
                  <a:pt x="220" y="152"/>
                </a:cubicBezTo>
                <a:cubicBezTo>
                  <a:pt x="209" y="126"/>
                  <a:pt x="209" y="126"/>
                  <a:pt x="209" y="126"/>
                </a:cubicBezTo>
                <a:cubicBezTo>
                  <a:pt x="209" y="126"/>
                  <a:pt x="221" y="127"/>
                  <a:pt x="221" y="127"/>
                </a:cubicBezTo>
                <a:cubicBezTo>
                  <a:pt x="223" y="127"/>
                  <a:pt x="225" y="125"/>
                  <a:pt x="226" y="123"/>
                </a:cubicBezTo>
                <a:cubicBezTo>
                  <a:pt x="227" y="121"/>
                  <a:pt x="227" y="118"/>
                  <a:pt x="225" y="117"/>
                </a:cubicBezTo>
                <a:lnTo>
                  <a:pt x="186" y="79"/>
                </a:lnTo>
                <a:close/>
                <a:moveTo>
                  <a:pt x="365" y="40"/>
                </a:moveTo>
                <a:cubicBezTo>
                  <a:pt x="365" y="18"/>
                  <a:pt x="347" y="0"/>
                  <a:pt x="32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55" y="0"/>
                  <a:pt x="38" y="18"/>
                  <a:pt x="38" y="40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365" y="225"/>
                  <a:pt x="365" y="225"/>
                  <a:pt x="365" y="225"/>
                </a:cubicBezTo>
                <a:lnTo>
                  <a:pt x="365" y="40"/>
                </a:lnTo>
                <a:close/>
                <a:moveTo>
                  <a:pt x="205" y="7"/>
                </a:moveTo>
                <a:cubicBezTo>
                  <a:pt x="209" y="7"/>
                  <a:pt x="211" y="10"/>
                  <a:pt x="211" y="14"/>
                </a:cubicBezTo>
                <a:cubicBezTo>
                  <a:pt x="211" y="17"/>
                  <a:pt x="209" y="20"/>
                  <a:pt x="205" y="20"/>
                </a:cubicBezTo>
                <a:cubicBezTo>
                  <a:pt x="202" y="20"/>
                  <a:pt x="199" y="17"/>
                  <a:pt x="199" y="14"/>
                </a:cubicBezTo>
                <a:cubicBezTo>
                  <a:pt x="199" y="10"/>
                  <a:pt x="202" y="7"/>
                  <a:pt x="205" y="7"/>
                </a:cubicBezTo>
                <a:close/>
                <a:moveTo>
                  <a:pt x="338" y="185"/>
                </a:moveTo>
                <a:cubicBezTo>
                  <a:pt x="338" y="192"/>
                  <a:pt x="333" y="198"/>
                  <a:pt x="326" y="198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0" y="198"/>
                  <a:pt x="64" y="192"/>
                  <a:pt x="64" y="185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33"/>
                  <a:pt x="70" y="27"/>
                  <a:pt x="7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33" y="27"/>
                  <a:pt x="338" y="33"/>
                  <a:pt x="338" y="40"/>
                </a:cubicBezTo>
                <a:lnTo>
                  <a:pt x="338" y="185"/>
                </a:lnTo>
                <a:close/>
                <a:moveTo>
                  <a:pt x="0" y="240"/>
                </a:moveTo>
                <a:cubicBezTo>
                  <a:pt x="0" y="251"/>
                  <a:pt x="0" y="251"/>
                  <a:pt x="0" y="251"/>
                </a:cubicBezTo>
                <a:cubicBezTo>
                  <a:pt x="0" y="265"/>
                  <a:pt x="12" y="277"/>
                  <a:pt x="26" y="277"/>
                </a:cubicBezTo>
                <a:cubicBezTo>
                  <a:pt x="376" y="277"/>
                  <a:pt x="376" y="277"/>
                  <a:pt x="376" y="277"/>
                </a:cubicBezTo>
                <a:cubicBezTo>
                  <a:pt x="391" y="277"/>
                  <a:pt x="403" y="265"/>
                  <a:pt x="403" y="251"/>
                </a:cubicBezTo>
                <a:cubicBezTo>
                  <a:pt x="403" y="240"/>
                  <a:pt x="403" y="240"/>
                  <a:pt x="403" y="240"/>
                </a:cubicBezTo>
                <a:lnTo>
                  <a:pt x="0" y="240"/>
                </a:lnTo>
                <a:close/>
                <a:moveTo>
                  <a:pt x="245" y="265"/>
                </a:moveTo>
                <a:cubicBezTo>
                  <a:pt x="158" y="265"/>
                  <a:pt x="158" y="265"/>
                  <a:pt x="158" y="265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245" y="253"/>
                  <a:pt x="245" y="253"/>
                  <a:pt x="245" y="253"/>
                </a:cubicBezTo>
                <a:lnTo>
                  <a:pt x="245" y="2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75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7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849"/>
            <a:ext cx="12192000" cy="486210"/>
            <a:chOff x="0" y="447849"/>
            <a:chExt cx="12192000" cy="486210"/>
          </a:xfrm>
        </p:grpSpPr>
        <p:sp>
          <p:nvSpPr>
            <p:cNvPr id="3" name="圆角矩形 2"/>
            <p:cNvSpPr/>
            <p:nvPr/>
          </p:nvSpPr>
          <p:spPr>
            <a:xfrm>
              <a:off x="4454114" y="447849"/>
              <a:ext cx="3100528" cy="486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472394"/>
              <a:ext cx="12192000" cy="461665"/>
              <a:chOff x="0" y="472394"/>
              <a:chExt cx="12192000" cy="461665"/>
            </a:xfrm>
          </p:grpSpPr>
          <p:sp>
            <p:nvSpPr>
              <p:cNvPr id="5" name="TextBox 59"/>
              <p:cNvSpPr txBox="1">
                <a:spLocks noChangeArrowheads="1"/>
              </p:cNvSpPr>
              <p:nvPr/>
            </p:nvSpPr>
            <p:spPr bwMode="auto">
              <a:xfrm flipH="1">
                <a:off x="4716378" y="472394"/>
                <a:ext cx="2630904" cy="46166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400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实施结果</a:t>
                </a:r>
                <a:endParaRPr lang="en-US" altLang="ko-KR" sz="24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endCxn id="3" idx="1"/>
              </p:cNvCxnSpPr>
              <p:nvPr/>
            </p:nvCxnSpPr>
            <p:spPr>
              <a:xfrm>
                <a:off x="0" y="686759"/>
                <a:ext cx="4454114" cy="41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7561014" y="686759"/>
                <a:ext cx="46309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圆角矩形 10"/>
          <p:cNvSpPr/>
          <p:nvPr/>
        </p:nvSpPr>
        <p:spPr>
          <a:xfrm>
            <a:off x="2280618" y="1415866"/>
            <a:ext cx="8208083" cy="457199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501"/>
          <p:cNvSpPr txBox="1"/>
          <p:nvPr/>
        </p:nvSpPr>
        <p:spPr>
          <a:xfrm>
            <a:off x="5367410" y="1598309"/>
            <a:ext cx="37912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省！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9" name="TextBox 506"/>
          <p:cNvSpPr txBox="1"/>
          <p:nvPr/>
        </p:nvSpPr>
        <p:spPr>
          <a:xfrm>
            <a:off x="4594470" y="2259064"/>
            <a:ext cx="4969074" cy="4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节省大量的人力、物力和财力</a:t>
            </a:r>
            <a:r>
              <a:rPr lang="en-US" altLang="zh-CN" sz="2000" dirty="0">
                <a:solidFill>
                  <a:schemeClr val="bg1"/>
                </a:solidFill>
              </a:rPr>
              <a:t>(</a:t>
            </a:r>
            <a:r>
              <a:rPr lang="zh-CN" altLang="en-US" sz="2000" dirty="0">
                <a:solidFill>
                  <a:schemeClr val="bg1"/>
                </a:solidFill>
              </a:rPr>
              <a:t>学习卡模式</a:t>
            </a:r>
            <a:r>
              <a:rPr lang="en-US" altLang="zh-CN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● 传统</a:t>
            </a:r>
            <a:r>
              <a:rPr lang="zh-CN" altLang="en-US" sz="2000" dirty="0">
                <a:solidFill>
                  <a:schemeClr val="bg1"/>
                </a:solidFill>
              </a:rPr>
              <a:t>考试：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[</a:t>
            </a:r>
            <a:r>
              <a:rPr lang="zh-CN" altLang="en-US" sz="2000" dirty="0" smtClean="0">
                <a:solidFill>
                  <a:schemeClr val="bg1"/>
                </a:solidFill>
              </a:rPr>
              <a:t>平均</a:t>
            </a:r>
            <a:r>
              <a:rPr lang="zh-CN" altLang="en-US" sz="2000" dirty="0">
                <a:solidFill>
                  <a:schemeClr val="bg1"/>
                </a:solidFill>
              </a:rPr>
              <a:t>每班</a:t>
            </a:r>
            <a:r>
              <a:rPr lang="en-US" altLang="zh-CN" sz="2000" dirty="0">
                <a:solidFill>
                  <a:schemeClr val="bg1"/>
                </a:solidFill>
              </a:rPr>
              <a:t>50</a:t>
            </a:r>
            <a:r>
              <a:rPr lang="zh-CN" altLang="en-US" sz="2000" dirty="0">
                <a:solidFill>
                  <a:schemeClr val="bg1"/>
                </a:solidFill>
              </a:rPr>
              <a:t>人</a:t>
            </a:r>
            <a:r>
              <a:rPr lang="en-US" altLang="zh-CN" sz="2000" dirty="0">
                <a:solidFill>
                  <a:schemeClr val="bg1"/>
                </a:solidFill>
              </a:rPr>
              <a:t>X1</a:t>
            </a:r>
            <a:r>
              <a:rPr lang="zh-CN" altLang="en-US" sz="2000" dirty="0">
                <a:solidFill>
                  <a:schemeClr val="bg1"/>
                </a:solidFill>
              </a:rPr>
              <a:t>元</a:t>
            </a:r>
            <a:r>
              <a:rPr lang="en-US" altLang="zh-CN" sz="2000" dirty="0">
                <a:solidFill>
                  <a:schemeClr val="bg1"/>
                </a:solidFill>
              </a:rPr>
              <a:t>/</a:t>
            </a:r>
            <a:r>
              <a:rPr lang="zh-CN" altLang="en-US" sz="2000" dirty="0">
                <a:solidFill>
                  <a:schemeClr val="bg1"/>
                </a:solidFill>
              </a:rPr>
              <a:t>人（试卷</a:t>
            </a:r>
            <a:r>
              <a:rPr lang="en-US" altLang="zh-CN" sz="2000" dirty="0">
                <a:solidFill>
                  <a:schemeClr val="bg1"/>
                </a:solidFill>
              </a:rPr>
              <a:t>+</a:t>
            </a:r>
            <a:r>
              <a:rPr lang="zh-CN" altLang="en-US" sz="2000" dirty="0">
                <a:solidFill>
                  <a:schemeClr val="bg1"/>
                </a:solidFill>
              </a:rPr>
              <a:t>答题卡）</a:t>
            </a:r>
            <a:r>
              <a:rPr lang="en-US" altLang="zh-CN" sz="2000" dirty="0">
                <a:solidFill>
                  <a:schemeClr val="bg1"/>
                </a:solidFill>
              </a:rPr>
              <a:t>+30</a:t>
            </a:r>
            <a:r>
              <a:rPr lang="zh-CN" altLang="en-US" sz="2000" dirty="0">
                <a:solidFill>
                  <a:schemeClr val="bg1"/>
                </a:solidFill>
              </a:rPr>
              <a:t>元</a:t>
            </a:r>
            <a:r>
              <a:rPr lang="en-US" altLang="zh-CN" sz="2000" dirty="0">
                <a:solidFill>
                  <a:schemeClr val="bg1"/>
                </a:solidFill>
              </a:rPr>
              <a:t>/</a:t>
            </a:r>
            <a:r>
              <a:rPr lang="zh-CN" altLang="en-US" sz="2000" dirty="0">
                <a:solidFill>
                  <a:schemeClr val="bg1"/>
                </a:solidFill>
              </a:rPr>
              <a:t>小时</a:t>
            </a:r>
            <a:r>
              <a:rPr lang="en-US" altLang="zh-CN" sz="2000" dirty="0">
                <a:solidFill>
                  <a:schemeClr val="bg1"/>
                </a:solidFill>
              </a:rPr>
              <a:t>X2</a:t>
            </a:r>
            <a:r>
              <a:rPr lang="zh-CN" altLang="en-US" sz="2000" dirty="0" smtClean="0">
                <a:solidFill>
                  <a:schemeClr val="bg1"/>
                </a:solidFill>
              </a:rPr>
              <a:t>小时</a:t>
            </a:r>
            <a:r>
              <a:rPr lang="en-US" altLang="zh-CN" sz="2000" dirty="0">
                <a:solidFill>
                  <a:schemeClr val="bg1"/>
                </a:solidFill>
              </a:rPr>
              <a:t>X2</a:t>
            </a:r>
            <a:r>
              <a:rPr lang="zh-CN" altLang="en-US" sz="2000" dirty="0">
                <a:solidFill>
                  <a:schemeClr val="bg1"/>
                </a:solidFill>
              </a:rPr>
              <a:t>监考</a:t>
            </a:r>
            <a:r>
              <a:rPr lang="zh-CN" altLang="en-US" sz="2000" dirty="0" smtClean="0">
                <a:solidFill>
                  <a:schemeClr val="bg1"/>
                </a:solidFill>
              </a:rPr>
              <a:t>员</a:t>
            </a:r>
            <a:r>
              <a:rPr lang="en-US" altLang="zh-CN" sz="2000" dirty="0" smtClean="0">
                <a:solidFill>
                  <a:schemeClr val="bg1"/>
                </a:solidFill>
              </a:rPr>
              <a:t>]X50</a:t>
            </a:r>
            <a:r>
              <a:rPr lang="zh-CN" altLang="en-US" sz="2000" dirty="0">
                <a:solidFill>
                  <a:schemeClr val="bg1"/>
                </a:solidFill>
              </a:rPr>
              <a:t>班</a:t>
            </a:r>
            <a:r>
              <a:rPr lang="en-US" altLang="zh-CN" sz="2000" dirty="0">
                <a:solidFill>
                  <a:schemeClr val="bg1"/>
                </a:solidFill>
              </a:rPr>
              <a:t>X2</a:t>
            </a:r>
            <a:r>
              <a:rPr lang="zh-CN" altLang="en-US" sz="2000" dirty="0">
                <a:solidFill>
                  <a:schemeClr val="bg1"/>
                </a:solidFill>
              </a:rPr>
              <a:t>门课</a:t>
            </a:r>
            <a:r>
              <a:rPr lang="en-US" altLang="zh-CN" sz="2000" dirty="0">
                <a:solidFill>
                  <a:schemeClr val="bg1"/>
                </a:solidFill>
              </a:rPr>
              <a:t>X2</a:t>
            </a:r>
            <a:r>
              <a:rPr lang="zh-CN" altLang="en-US" sz="2000" dirty="0">
                <a:solidFill>
                  <a:schemeClr val="bg1"/>
                </a:solidFill>
              </a:rPr>
              <a:t>学期</a:t>
            </a:r>
            <a:r>
              <a:rPr lang="en-US" altLang="zh-CN" sz="2000" dirty="0">
                <a:solidFill>
                  <a:schemeClr val="bg1"/>
                </a:solidFill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</a:rPr>
              <a:t>36000</a:t>
            </a:r>
            <a:r>
              <a:rPr lang="zh-CN" altLang="en-US" sz="2000" dirty="0">
                <a:solidFill>
                  <a:schemeClr val="bg1"/>
                </a:solidFill>
              </a:rPr>
              <a:t>元（</a:t>
            </a:r>
            <a:r>
              <a:rPr lang="en-US" altLang="zh-CN" sz="2000" dirty="0">
                <a:solidFill>
                  <a:schemeClr val="bg1"/>
                </a:solidFill>
              </a:rPr>
              <a:t>X</a:t>
            </a:r>
            <a:r>
              <a:rPr lang="zh-CN" altLang="en-US" sz="2000" dirty="0">
                <a:solidFill>
                  <a:schemeClr val="bg1"/>
                </a:solidFill>
              </a:rPr>
              <a:t>各种考试）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● iTEST:  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30</a:t>
            </a:r>
            <a:r>
              <a:rPr lang="zh-CN" altLang="en-US" sz="2000" dirty="0">
                <a:solidFill>
                  <a:schemeClr val="bg1"/>
                </a:solidFill>
              </a:rPr>
              <a:t>元</a:t>
            </a:r>
            <a:r>
              <a:rPr lang="en-US" altLang="zh-CN" sz="2000" dirty="0">
                <a:solidFill>
                  <a:schemeClr val="bg1"/>
                </a:solidFill>
              </a:rPr>
              <a:t>/</a:t>
            </a:r>
            <a:r>
              <a:rPr lang="zh-CN" altLang="en-US" sz="2000" dirty="0">
                <a:solidFill>
                  <a:schemeClr val="bg1"/>
                </a:solidFill>
              </a:rPr>
              <a:t>小时</a:t>
            </a:r>
            <a:r>
              <a:rPr lang="en-US" altLang="zh-CN" sz="2000" dirty="0">
                <a:solidFill>
                  <a:schemeClr val="bg1"/>
                </a:solidFill>
              </a:rPr>
              <a:t>X2</a:t>
            </a:r>
            <a:r>
              <a:rPr lang="zh-CN" altLang="en-US" sz="2000" dirty="0">
                <a:solidFill>
                  <a:schemeClr val="bg1"/>
                </a:solidFill>
              </a:rPr>
              <a:t>小时</a:t>
            </a:r>
            <a:r>
              <a:rPr lang="en-US" altLang="zh-CN" sz="2000" dirty="0">
                <a:solidFill>
                  <a:schemeClr val="bg1"/>
                </a:solidFill>
              </a:rPr>
              <a:t>X1</a:t>
            </a:r>
            <a:r>
              <a:rPr lang="zh-CN" altLang="en-US" sz="2000" dirty="0">
                <a:solidFill>
                  <a:schemeClr val="bg1"/>
                </a:solidFill>
              </a:rPr>
              <a:t>监考员</a:t>
            </a:r>
            <a:r>
              <a:rPr lang="en-US" altLang="zh-CN" sz="2000" dirty="0">
                <a:solidFill>
                  <a:schemeClr val="bg1"/>
                </a:solidFill>
              </a:rPr>
              <a:t>X50</a:t>
            </a:r>
            <a:r>
              <a:rPr lang="zh-CN" altLang="en-US" sz="2000" dirty="0">
                <a:solidFill>
                  <a:schemeClr val="bg1"/>
                </a:solidFill>
              </a:rPr>
              <a:t>班</a:t>
            </a:r>
            <a:r>
              <a:rPr lang="en-US" altLang="zh-CN" sz="2000" dirty="0">
                <a:solidFill>
                  <a:schemeClr val="bg1"/>
                </a:solidFill>
              </a:rPr>
              <a:t>X2</a:t>
            </a:r>
            <a:r>
              <a:rPr lang="zh-CN" altLang="en-US" sz="2000" dirty="0">
                <a:solidFill>
                  <a:schemeClr val="bg1"/>
                </a:solidFill>
              </a:rPr>
              <a:t>门课</a:t>
            </a:r>
            <a:r>
              <a:rPr lang="en-US" altLang="zh-CN" sz="2000" dirty="0">
                <a:solidFill>
                  <a:schemeClr val="bg1"/>
                </a:solidFill>
              </a:rPr>
              <a:t>X2</a:t>
            </a:r>
            <a:r>
              <a:rPr lang="zh-CN" altLang="en-US" sz="2000" dirty="0">
                <a:solidFill>
                  <a:schemeClr val="bg1"/>
                </a:solidFill>
              </a:rPr>
              <a:t>学期</a:t>
            </a:r>
            <a:r>
              <a:rPr lang="en-US" altLang="zh-CN" sz="2000" dirty="0">
                <a:solidFill>
                  <a:schemeClr val="bg1"/>
                </a:solidFill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</a:rPr>
              <a:t>12000</a:t>
            </a:r>
            <a:r>
              <a:rPr lang="zh-CN" altLang="en-US" sz="2000" dirty="0">
                <a:solidFill>
                  <a:schemeClr val="bg1"/>
                </a:solidFill>
              </a:rPr>
              <a:t>元</a:t>
            </a: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2913817" y="1622205"/>
            <a:ext cx="1587852" cy="2020635"/>
          </a:xfrm>
          <a:custGeom>
            <a:avLst/>
            <a:gdLst>
              <a:gd name="T0" fmla="*/ 107 w 243"/>
              <a:gd name="T1" fmla="*/ 147 h 327"/>
              <a:gd name="T2" fmla="*/ 152 w 243"/>
              <a:gd name="T3" fmla="*/ 6 h 327"/>
              <a:gd name="T4" fmla="*/ 84 w 243"/>
              <a:gd name="T5" fmla="*/ 300 h 327"/>
              <a:gd name="T6" fmla="*/ 120 w 243"/>
              <a:gd name="T7" fmla="*/ 154 h 327"/>
              <a:gd name="T8" fmla="*/ 187 w 243"/>
              <a:gd name="T9" fmla="*/ 170 h 327"/>
              <a:gd name="T10" fmla="*/ 107 w 243"/>
              <a:gd name="T11" fmla="*/ 206 h 327"/>
              <a:gd name="T12" fmla="*/ 134 w 243"/>
              <a:gd name="T13" fmla="*/ 186 h 327"/>
              <a:gd name="T14" fmla="*/ 161 w 243"/>
              <a:gd name="T15" fmla="*/ 186 h 327"/>
              <a:gd name="T16" fmla="*/ 156 w 243"/>
              <a:gd name="T17" fmla="*/ 106 h 327"/>
              <a:gd name="T18" fmla="*/ 125 w 243"/>
              <a:gd name="T19" fmla="*/ 110 h 327"/>
              <a:gd name="T20" fmla="*/ 132 w 243"/>
              <a:gd name="T21" fmla="*/ 108 h 327"/>
              <a:gd name="T22" fmla="*/ 93 w 243"/>
              <a:gd name="T23" fmla="*/ 129 h 327"/>
              <a:gd name="T24" fmla="*/ 105 w 243"/>
              <a:gd name="T25" fmla="*/ 126 h 327"/>
              <a:gd name="T26" fmla="*/ 95 w 243"/>
              <a:gd name="T27" fmla="*/ 127 h 327"/>
              <a:gd name="T28" fmla="*/ 110 w 243"/>
              <a:gd name="T29" fmla="*/ 112 h 327"/>
              <a:gd name="T30" fmla="*/ 117 w 243"/>
              <a:gd name="T31" fmla="*/ 120 h 327"/>
              <a:gd name="T32" fmla="*/ 129 w 243"/>
              <a:gd name="T33" fmla="*/ 116 h 327"/>
              <a:gd name="T34" fmla="*/ 136 w 243"/>
              <a:gd name="T35" fmla="*/ 123 h 327"/>
              <a:gd name="T36" fmla="*/ 140 w 243"/>
              <a:gd name="T37" fmla="*/ 115 h 327"/>
              <a:gd name="T38" fmla="*/ 158 w 243"/>
              <a:gd name="T39" fmla="*/ 110 h 327"/>
              <a:gd name="T40" fmla="*/ 167 w 243"/>
              <a:gd name="T41" fmla="*/ 163 h 327"/>
              <a:gd name="T42" fmla="*/ 158 w 243"/>
              <a:gd name="T43" fmla="*/ 178 h 327"/>
              <a:gd name="T44" fmla="*/ 150 w 243"/>
              <a:gd name="T45" fmla="*/ 188 h 327"/>
              <a:gd name="T46" fmla="*/ 148 w 243"/>
              <a:gd name="T47" fmla="*/ 201 h 327"/>
              <a:gd name="T48" fmla="*/ 143 w 243"/>
              <a:gd name="T49" fmla="*/ 175 h 327"/>
              <a:gd name="T50" fmla="*/ 130 w 243"/>
              <a:gd name="T51" fmla="*/ 174 h 327"/>
              <a:gd name="T52" fmla="*/ 117 w 243"/>
              <a:gd name="T53" fmla="*/ 168 h 327"/>
              <a:gd name="T54" fmla="*/ 107 w 243"/>
              <a:gd name="T55" fmla="*/ 166 h 327"/>
              <a:gd name="T56" fmla="*/ 112 w 243"/>
              <a:gd name="T57" fmla="*/ 187 h 327"/>
              <a:gd name="T58" fmla="*/ 99 w 243"/>
              <a:gd name="T59" fmla="*/ 212 h 327"/>
              <a:gd name="T60" fmla="*/ 88 w 243"/>
              <a:gd name="T61" fmla="*/ 192 h 327"/>
              <a:gd name="T62" fmla="*/ 72 w 243"/>
              <a:gd name="T63" fmla="*/ 172 h 327"/>
              <a:gd name="T64" fmla="*/ 83 w 243"/>
              <a:gd name="T65" fmla="*/ 152 h 327"/>
              <a:gd name="T66" fmla="*/ 106 w 243"/>
              <a:gd name="T67" fmla="*/ 160 h 327"/>
              <a:gd name="T68" fmla="*/ 98 w 243"/>
              <a:gd name="T69" fmla="*/ 150 h 327"/>
              <a:gd name="T70" fmla="*/ 90 w 243"/>
              <a:gd name="T71" fmla="*/ 145 h 327"/>
              <a:gd name="T72" fmla="*/ 85 w 243"/>
              <a:gd name="T73" fmla="*/ 141 h 327"/>
              <a:gd name="T74" fmla="*/ 82 w 243"/>
              <a:gd name="T75" fmla="*/ 112 h 327"/>
              <a:gd name="T76" fmla="*/ 83 w 243"/>
              <a:gd name="T77" fmla="*/ 135 h 327"/>
              <a:gd name="T78" fmla="*/ 86 w 243"/>
              <a:gd name="T79" fmla="*/ 125 h 327"/>
              <a:gd name="T80" fmla="*/ 80 w 243"/>
              <a:gd name="T81" fmla="*/ 83 h 327"/>
              <a:gd name="T82" fmla="*/ 80 w 243"/>
              <a:gd name="T83" fmla="*/ 98 h 327"/>
              <a:gd name="T84" fmla="*/ 70 w 243"/>
              <a:gd name="T85" fmla="*/ 108 h 327"/>
              <a:gd name="T86" fmla="*/ 55 w 243"/>
              <a:gd name="T87" fmla="*/ 105 h 327"/>
              <a:gd name="T88" fmla="*/ 48 w 243"/>
              <a:gd name="T89" fmla="*/ 130 h 327"/>
              <a:gd name="T90" fmla="*/ 45 w 243"/>
              <a:gd name="T91" fmla="*/ 96 h 327"/>
              <a:gd name="T92" fmla="*/ 45 w 243"/>
              <a:gd name="T93" fmla="*/ 108 h 327"/>
              <a:gd name="T94" fmla="*/ 31 w 243"/>
              <a:gd name="T95" fmla="*/ 114 h 327"/>
              <a:gd name="T96" fmla="*/ 44 w 243"/>
              <a:gd name="T97" fmla="*/ 115 h 327"/>
              <a:gd name="T98" fmla="*/ 43 w 243"/>
              <a:gd name="T99" fmla="*/ 126 h 327"/>
              <a:gd name="T100" fmla="*/ 31 w 243"/>
              <a:gd name="T101" fmla="*/ 142 h 327"/>
              <a:gd name="T102" fmla="*/ 47 w 243"/>
              <a:gd name="T103" fmla="*/ 132 h 327"/>
              <a:gd name="T104" fmla="*/ 31 w 243"/>
              <a:gd name="T105" fmla="*/ 155 h 327"/>
              <a:gd name="T106" fmla="*/ 30 w 243"/>
              <a:gd name="T107" fmla="*/ 164 h 327"/>
              <a:gd name="T108" fmla="*/ 43 w 243"/>
              <a:gd name="T109" fmla="*/ 169 h 327"/>
              <a:gd name="T110" fmla="*/ 54 w 243"/>
              <a:gd name="T111" fmla="*/ 190 h 327"/>
              <a:gd name="T112" fmla="*/ 27 w 243"/>
              <a:gd name="T113" fmla="*/ 17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3" h="327">
                <a:moveTo>
                  <a:pt x="105" y="149"/>
                </a:moveTo>
                <a:cubicBezTo>
                  <a:pt x="106" y="149"/>
                  <a:pt x="109" y="149"/>
                  <a:pt x="109" y="150"/>
                </a:cubicBezTo>
                <a:cubicBezTo>
                  <a:pt x="110" y="150"/>
                  <a:pt x="110" y="151"/>
                  <a:pt x="110" y="151"/>
                </a:cubicBezTo>
                <a:cubicBezTo>
                  <a:pt x="111" y="151"/>
                  <a:pt x="112" y="151"/>
                  <a:pt x="112" y="151"/>
                </a:cubicBezTo>
                <a:cubicBezTo>
                  <a:pt x="112" y="150"/>
                  <a:pt x="112" y="151"/>
                  <a:pt x="112" y="150"/>
                </a:cubicBezTo>
                <a:cubicBezTo>
                  <a:pt x="112" y="149"/>
                  <a:pt x="111" y="148"/>
                  <a:pt x="110" y="146"/>
                </a:cubicBezTo>
                <a:cubicBezTo>
                  <a:pt x="111" y="145"/>
                  <a:pt x="111" y="145"/>
                  <a:pt x="111" y="145"/>
                </a:cubicBezTo>
                <a:cubicBezTo>
                  <a:pt x="111" y="145"/>
                  <a:pt x="110" y="145"/>
                  <a:pt x="109" y="145"/>
                </a:cubicBezTo>
                <a:cubicBezTo>
                  <a:pt x="109" y="146"/>
                  <a:pt x="109" y="146"/>
                  <a:pt x="109" y="146"/>
                </a:cubicBezTo>
                <a:cubicBezTo>
                  <a:pt x="108" y="147"/>
                  <a:pt x="108" y="147"/>
                  <a:pt x="107" y="147"/>
                </a:cubicBezTo>
                <a:cubicBezTo>
                  <a:pt x="107" y="146"/>
                  <a:pt x="107" y="146"/>
                  <a:pt x="107" y="145"/>
                </a:cubicBezTo>
                <a:cubicBezTo>
                  <a:pt x="107" y="145"/>
                  <a:pt x="107" y="145"/>
                  <a:pt x="106" y="144"/>
                </a:cubicBezTo>
                <a:cubicBezTo>
                  <a:pt x="105" y="145"/>
                  <a:pt x="105" y="146"/>
                  <a:pt x="104" y="147"/>
                </a:cubicBezTo>
                <a:cubicBezTo>
                  <a:pt x="104" y="147"/>
                  <a:pt x="104" y="147"/>
                  <a:pt x="104" y="148"/>
                </a:cubicBezTo>
                <a:cubicBezTo>
                  <a:pt x="104" y="149"/>
                  <a:pt x="104" y="149"/>
                  <a:pt x="104" y="150"/>
                </a:cubicBezTo>
                <a:cubicBezTo>
                  <a:pt x="104" y="150"/>
                  <a:pt x="105" y="149"/>
                  <a:pt x="105" y="149"/>
                </a:cubicBezTo>
                <a:close/>
                <a:moveTo>
                  <a:pt x="139" y="22"/>
                </a:moveTo>
                <a:cubicBezTo>
                  <a:pt x="140" y="15"/>
                  <a:pt x="140" y="15"/>
                  <a:pt x="140" y="15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52" y="6"/>
                  <a:pt x="152" y="6"/>
                  <a:pt x="152" y="6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78" y="57"/>
                  <a:pt x="215" y="114"/>
                  <a:pt x="203" y="173"/>
                </a:cubicBezTo>
                <a:cubicBezTo>
                  <a:pt x="191" y="232"/>
                  <a:pt x="133" y="270"/>
                  <a:pt x="74" y="257"/>
                </a:cubicBezTo>
                <a:cubicBezTo>
                  <a:pt x="68" y="283"/>
                  <a:pt x="68" y="283"/>
                  <a:pt x="68" y="283"/>
                </a:cubicBezTo>
                <a:cubicBezTo>
                  <a:pt x="74" y="284"/>
                  <a:pt x="79" y="285"/>
                  <a:pt x="84" y="286"/>
                </a:cubicBezTo>
                <a:cubicBezTo>
                  <a:pt x="84" y="300"/>
                  <a:pt x="84" y="300"/>
                  <a:pt x="84" y="300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10" y="327"/>
                  <a:pt x="10" y="327"/>
                  <a:pt x="10" y="327"/>
                </a:cubicBezTo>
                <a:cubicBezTo>
                  <a:pt x="174" y="327"/>
                  <a:pt x="174" y="327"/>
                  <a:pt x="174" y="327"/>
                </a:cubicBezTo>
                <a:cubicBezTo>
                  <a:pt x="174" y="300"/>
                  <a:pt x="174" y="300"/>
                  <a:pt x="174" y="300"/>
                </a:cubicBezTo>
                <a:cubicBezTo>
                  <a:pt x="101" y="300"/>
                  <a:pt x="101" y="300"/>
                  <a:pt x="101" y="300"/>
                </a:cubicBezTo>
                <a:cubicBezTo>
                  <a:pt x="101" y="286"/>
                  <a:pt x="101" y="286"/>
                  <a:pt x="101" y="286"/>
                </a:cubicBezTo>
                <a:cubicBezTo>
                  <a:pt x="162" y="284"/>
                  <a:pt x="216" y="241"/>
                  <a:pt x="229" y="179"/>
                </a:cubicBezTo>
                <a:cubicBezTo>
                  <a:pt x="243" y="111"/>
                  <a:pt x="204" y="43"/>
                  <a:pt x="139" y="22"/>
                </a:cubicBezTo>
                <a:close/>
                <a:moveTo>
                  <a:pt x="117" y="154"/>
                </a:move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3"/>
                  <a:pt x="120" y="153"/>
                </a:cubicBezTo>
                <a:cubicBezTo>
                  <a:pt x="120" y="151"/>
                  <a:pt x="119" y="150"/>
                  <a:pt x="119" y="149"/>
                </a:cubicBezTo>
                <a:cubicBezTo>
                  <a:pt x="119" y="148"/>
                  <a:pt x="121" y="148"/>
                  <a:pt x="121" y="147"/>
                </a:cubicBezTo>
                <a:cubicBezTo>
                  <a:pt x="120" y="146"/>
                  <a:pt x="118" y="147"/>
                  <a:pt x="117" y="148"/>
                </a:cubicBezTo>
                <a:cubicBezTo>
                  <a:pt x="116" y="150"/>
                  <a:pt x="118" y="151"/>
                  <a:pt x="118" y="153"/>
                </a:cubicBezTo>
                <a:cubicBezTo>
                  <a:pt x="118" y="153"/>
                  <a:pt x="117" y="153"/>
                  <a:pt x="117" y="154"/>
                </a:cubicBezTo>
                <a:close/>
                <a:moveTo>
                  <a:pt x="77" y="242"/>
                </a:moveTo>
                <a:cubicBezTo>
                  <a:pt x="84" y="243"/>
                  <a:pt x="90" y="244"/>
                  <a:pt x="96" y="244"/>
                </a:cubicBezTo>
                <a:cubicBezTo>
                  <a:pt x="140" y="244"/>
                  <a:pt x="179" y="213"/>
                  <a:pt x="187" y="170"/>
                </a:cubicBezTo>
                <a:cubicBezTo>
                  <a:pt x="198" y="119"/>
                  <a:pt x="166" y="70"/>
                  <a:pt x="115" y="60"/>
                </a:cubicBezTo>
                <a:cubicBezTo>
                  <a:pt x="109" y="58"/>
                  <a:pt x="103" y="58"/>
                  <a:pt x="96" y="58"/>
                </a:cubicBezTo>
                <a:cubicBezTo>
                  <a:pt x="53" y="58"/>
                  <a:pt x="14" y="89"/>
                  <a:pt x="5" y="132"/>
                </a:cubicBezTo>
                <a:cubicBezTo>
                  <a:pt x="0" y="156"/>
                  <a:pt x="5" y="181"/>
                  <a:pt x="19" y="202"/>
                </a:cubicBezTo>
                <a:cubicBezTo>
                  <a:pt x="32" y="222"/>
                  <a:pt x="53" y="237"/>
                  <a:pt x="77" y="242"/>
                </a:cubicBezTo>
                <a:close/>
                <a:moveTo>
                  <a:pt x="111" y="207"/>
                </a:moveTo>
                <a:cubicBezTo>
                  <a:pt x="110" y="209"/>
                  <a:pt x="109" y="210"/>
                  <a:pt x="109" y="212"/>
                </a:cubicBezTo>
                <a:cubicBezTo>
                  <a:pt x="108" y="212"/>
                  <a:pt x="108" y="214"/>
                  <a:pt x="107" y="214"/>
                </a:cubicBezTo>
                <a:cubicBezTo>
                  <a:pt x="106" y="214"/>
                  <a:pt x="106" y="213"/>
                  <a:pt x="106" y="212"/>
                </a:cubicBezTo>
                <a:cubicBezTo>
                  <a:pt x="106" y="210"/>
                  <a:pt x="107" y="208"/>
                  <a:pt x="107" y="206"/>
                </a:cubicBezTo>
                <a:cubicBezTo>
                  <a:pt x="107" y="205"/>
                  <a:pt x="108" y="204"/>
                  <a:pt x="109" y="204"/>
                </a:cubicBezTo>
                <a:cubicBezTo>
                  <a:pt x="109" y="204"/>
                  <a:pt x="109" y="204"/>
                  <a:pt x="109" y="204"/>
                </a:cubicBezTo>
                <a:cubicBezTo>
                  <a:pt x="110" y="204"/>
                  <a:pt x="109" y="204"/>
                  <a:pt x="110" y="203"/>
                </a:cubicBezTo>
                <a:cubicBezTo>
                  <a:pt x="110" y="203"/>
                  <a:pt x="110" y="201"/>
                  <a:pt x="111" y="201"/>
                </a:cubicBezTo>
                <a:cubicBezTo>
                  <a:pt x="112" y="201"/>
                  <a:pt x="112" y="203"/>
                  <a:pt x="112" y="204"/>
                </a:cubicBezTo>
                <a:cubicBezTo>
                  <a:pt x="112" y="204"/>
                  <a:pt x="111" y="206"/>
                  <a:pt x="111" y="207"/>
                </a:cubicBezTo>
                <a:close/>
                <a:moveTo>
                  <a:pt x="135" y="189"/>
                </a:moveTo>
                <a:cubicBezTo>
                  <a:pt x="135" y="190"/>
                  <a:pt x="134" y="189"/>
                  <a:pt x="134" y="189"/>
                </a:cubicBezTo>
                <a:cubicBezTo>
                  <a:pt x="133" y="189"/>
                  <a:pt x="134" y="188"/>
                  <a:pt x="134" y="187"/>
                </a:cubicBezTo>
                <a:cubicBezTo>
                  <a:pt x="134" y="187"/>
                  <a:pt x="134" y="186"/>
                  <a:pt x="134" y="186"/>
                </a:cubicBezTo>
                <a:cubicBezTo>
                  <a:pt x="135" y="187"/>
                  <a:pt x="136" y="187"/>
                  <a:pt x="135" y="189"/>
                </a:cubicBezTo>
                <a:close/>
                <a:moveTo>
                  <a:pt x="152" y="199"/>
                </a:moveTo>
                <a:cubicBezTo>
                  <a:pt x="152" y="198"/>
                  <a:pt x="152" y="196"/>
                  <a:pt x="153" y="196"/>
                </a:cubicBezTo>
                <a:cubicBezTo>
                  <a:pt x="153" y="196"/>
                  <a:pt x="153" y="196"/>
                  <a:pt x="154" y="196"/>
                </a:cubicBezTo>
                <a:cubicBezTo>
                  <a:pt x="154" y="196"/>
                  <a:pt x="155" y="195"/>
                  <a:pt x="156" y="195"/>
                </a:cubicBezTo>
                <a:cubicBezTo>
                  <a:pt x="155" y="196"/>
                  <a:pt x="153" y="197"/>
                  <a:pt x="152" y="199"/>
                </a:cubicBezTo>
                <a:close/>
                <a:moveTo>
                  <a:pt x="154" y="181"/>
                </a:moveTo>
                <a:cubicBezTo>
                  <a:pt x="154" y="180"/>
                  <a:pt x="155" y="180"/>
                  <a:pt x="156" y="180"/>
                </a:cubicBezTo>
                <a:cubicBezTo>
                  <a:pt x="156" y="181"/>
                  <a:pt x="155" y="182"/>
                  <a:pt x="154" y="181"/>
                </a:cubicBezTo>
                <a:close/>
                <a:moveTo>
                  <a:pt x="161" y="186"/>
                </a:moveTo>
                <a:cubicBezTo>
                  <a:pt x="161" y="186"/>
                  <a:pt x="161" y="185"/>
                  <a:pt x="161" y="185"/>
                </a:cubicBezTo>
                <a:cubicBezTo>
                  <a:pt x="161" y="184"/>
                  <a:pt x="162" y="184"/>
                  <a:pt x="162" y="183"/>
                </a:cubicBezTo>
                <a:cubicBezTo>
                  <a:pt x="162" y="182"/>
                  <a:pt x="162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4"/>
                  <a:pt x="162" y="185"/>
                  <a:pt x="161" y="186"/>
                </a:cubicBezTo>
                <a:close/>
                <a:moveTo>
                  <a:pt x="163" y="179"/>
                </a:moveTo>
                <a:cubicBezTo>
                  <a:pt x="163" y="179"/>
                  <a:pt x="162" y="179"/>
                  <a:pt x="162" y="178"/>
                </a:cubicBezTo>
                <a:cubicBezTo>
                  <a:pt x="162" y="177"/>
                  <a:pt x="163" y="176"/>
                  <a:pt x="164" y="176"/>
                </a:cubicBezTo>
                <a:cubicBezTo>
                  <a:pt x="164" y="178"/>
                  <a:pt x="163" y="178"/>
                  <a:pt x="163" y="179"/>
                </a:cubicBezTo>
                <a:close/>
                <a:moveTo>
                  <a:pt x="156" y="106"/>
                </a:moveTo>
                <a:cubicBezTo>
                  <a:pt x="155" y="106"/>
                  <a:pt x="155" y="106"/>
                  <a:pt x="155" y="106"/>
                </a:cubicBezTo>
                <a:cubicBezTo>
                  <a:pt x="154" y="105"/>
                  <a:pt x="154" y="104"/>
                  <a:pt x="153" y="103"/>
                </a:cubicBezTo>
                <a:cubicBezTo>
                  <a:pt x="153" y="103"/>
                  <a:pt x="153" y="103"/>
                  <a:pt x="154" y="103"/>
                </a:cubicBezTo>
                <a:cubicBezTo>
                  <a:pt x="154" y="104"/>
                  <a:pt x="155" y="105"/>
                  <a:pt x="156" y="106"/>
                </a:cubicBezTo>
                <a:close/>
                <a:moveTo>
                  <a:pt x="152" y="102"/>
                </a:moveTo>
                <a:cubicBezTo>
                  <a:pt x="153" y="102"/>
                  <a:pt x="153" y="102"/>
                  <a:pt x="153" y="103"/>
                </a:cubicBezTo>
                <a:cubicBezTo>
                  <a:pt x="153" y="103"/>
                  <a:pt x="152" y="103"/>
                  <a:pt x="152" y="103"/>
                </a:cubicBezTo>
                <a:cubicBezTo>
                  <a:pt x="152" y="102"/>
                  <a:pt x="152" y="102"/>
                  <a:pt x="152" y="102"/>
                </a:cubicBezTo>
                <a:close/>
                <a:moveTo>
                  <a:pt x="125" y="111"/>
                </a:moveTo>
                <a:cubicBezTo>
                  <a:pt x="125" y="111"/>
                  <a:pt x="125" y="111"/>
                  <a:pt x="125" y="110"/>
                </a:cubicBezTo>
                <a:cubicBezTo>
                  <a:pt x="125" y="110"/>
                  <a:pt x="126" y="109"/>
                  <a:pt x="126" y="109"/>
                </a:cubicBezTo>
                <a:cubicBezTo>
                  <a:pt x="126" y="109"/>
                  <a:pt x="126" y="108"/>
                  <a:pt x="126" y="108"/>
                </a:cubicBezTo>
                <a:cubicBezTo>
                  <a:pt x="126" y="108"/>
                  <a:pt x="127" y="108"/>
                  <a:pt x="127" y="108"/>
                </a:cubicBezTo>
                <a:cubicBezTo>
                  <a:pt x="128" y="107"/>
                  <a:pt x="128" y="107"/>
                  <a:pt x="128" y="106"/>
                </a:cubicBezTo>
                <a:cubicBezTo>
                  <a:pt x="129" y="106"/>
                  <a:pt x="129" y="107"/>
                  <a:pt x="130" y="106"/>
                </a:cubicBezTo>
                <a:cubicBezTo>
                  <a:pt x="131" y="106"/>
                  <a:pt x="132" y="106"/>
                  <a:pt x="133" y="106"/>
                </a:cubicBezTo>
                <a:cubicBezTo>
                  <a:pt x="133" y="106"/>
                  <a:pt x="133" y="106"/>
                  <a:pt x="134" y="106"/>
                </a:cubicBezTo>
                <a:cubicBezTo>
                  <a:pt x="135" y="105"/>
                  <a:pt x="136" y="104"/>
                  <a:pt x="137" y="105"/>
                </a:cubicBezTo>
                <a:cubicBezTo>
                  <a:pt x="137" y="106"/>
                  <a:pt x="137" y="106"/>
                  <a:pt x="137" y="107"/>
                </a:cubicBezTo>
                <a:cubicBezTo>
                  <a:pt x="135" y="108"/>
                  <a:pt x="134" y="107"/>
                  <a:pt x="13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6" y="112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6"/>
                  <a:pt x="126" y="115"/>
                  <a:pt x="125" y="11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4" y="113"/>
                  <a:pt x="124" y="113"/>
                  <a:pt x="124" y="112"/>
                </a:cubicBezTo>
                <a:cubicBezTo>
                  <a:pt x="124" y="112"/>
                  <a:pt x="124" y="112"/>
                  <a:pt x="125" y="111"/>
                </a:cubicBezTo>
                <a:close/>
                <a:moveTo>
                  <a:pt x="92" y="133"/>
                </a:moveTo>
                <a:cubicBezTo>
                  <a:pt x="94" y="134"/>
                  <a:pt x="93" y="130"/>
                  <a:pt x="93" y="129"/>
                </a:cubicBezTo>
                <a:cubicBezTo>
                  <a:pt x="94" y="128"/>
                  <a:pt x="95" y="128"/>
                  <a:pt x="95" y="128"/>
                </a:cubicBezTo>
                <a:cubicBezTo>
                  <a:pt x="96" y="129"/>
                  <a:pt x="96" y="131"/>
                  <a:pt x="97" y="132"/>
                </a:cubicBezTo>
                <a:cubicBezTo>
                  <a:pt x="98" y="132"/>
                  <a:pt x="100" y="133"/>
                  <a:pt x="101" y="132"/>
                </a:cubicBezTo>
                <a:cubicBezTo>
                  <a:pt x="101" y="131"/>
                  <a:pt x="101" y="130"/>
                  <a:pt x="102" y="130"/>
                </a:cubicBezTo>
                <a:cubicBezTo>
                  <a:pt x="102" y="130"/>
                  <a:pt x="103" y="130"/>
                  <a:pt x="103" y="129"/>
                </a:cubicBezTo>
                <a:cubicBezTo>
                  <a:pt x="103" y="129"/>
                  <a:pt x="103" y="128"/>
                  <a:pt x="103" y="128"/>
                </a:cubicBezTo>
                <a:cubicBezTo>
                  <a:pt x="103" y="127"/>
                  <a:pt x="105" y="127"/>
                  <a:pt x="106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6"/>
                  <a:pt x="105" y="127"/>
                  <a:pt x="105" y="127"/>
                </a:cubicBezTo>
                <a:cubicBezTo>
                  <a:pt x="105" y="127"/>
                  <a:pt x="105" y="126"/>
                  <a:pt x="105" y="126"/>
                </a:cubicBezTo>
                <a:cubicBezTo>
                  <a:pt x="105" y="126"/>
                  <a:pt x="104" y="127"/>
                  <a:pt x="103" y="126"/>
                </a:cubicBezTo>
                <a:cubicBezTo>
                  <a:pt x="102" y="126"/>
                  <a:pt x="102" y="125"/>
                  <a:pt x="102" y="125"/>
                </a:cubicBezTo>
                <a:cubicBezTo>
                  <a:pt x="102" y="122"/>
                  <a:pt x="103" y="121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104" y="118"/>
                  <a:pt x="103" y="119"/>
                  <a:pt x="103" y="119"/>
                </a:cubicBezTo>
                <a:cubicBezTo>
                  <a:pt x="102" y="122"/>
                  <a:pt x="99" y="121"/>
                  <a:pt x="99" y="124"/>
                </a:cubicBezTo>
                <a:cubicBezTo>
                  <a:pt x="99" y="125"/>
                  <a:pt x="100" y="125"/>
                  <a:pt x="100" y="126"/>
                </a:cubicBezTo>
                <a:cubicBezTo>
                  <a:pt x="99" y="127"/>
                  <a:pt x="99" y="128"/>
                  <a:pt x="98" y="129"/>
                </a:cubicBezTo>
                <a:cubicBezTo>
                  <a:pt x="97" y="129"/>
                  <a:pt x="97" y="128"/>
                  <a:pt x="97" y="127"/>
                </a:cubicBezTo>
                <a:cubicBezTo>
                  <a:pt x="96" y="127"/>
                  <a:pt x="96" y="127"/>
                  <a:pt x="95" y="127"/>
                </a:cubicBezTo>
                <a:cubicBezTo>
                  <a:pt x="95" y="127"/>
                  <a:pt x="94" y="128"/>
                  <a:pt x="93" y="128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2" y="127"/>
                  <a:pt x="92" y="126"/>
                </a:cubicBezTo>
                <a:cubicBezTo>
                  <a:pt x="92" y="125"/>
                  <a:pt x="92" y="123"/>
                  <a:pt x="92" y="122"/>
                </a:cubicBezTo>
                <a:cubicBezTo>
                  <a:pt x="94" y="121"/>
                  <a:pt x="95" y="120"/>
                  <a:pt x="96" y="118"/>
                </a:cubicBezTo>
                <a:cubicBezTo>
                  <a:pt x="96" y="116"/>
                  <a:pt x="98" y="115"/>
                  <a:pt x="99" y="114"/>
                </a:cubicBezTo>
                <a:cubicBezTo>
                  <a:pt x="100" y="113"/>
                  <a:pt x="102" y="113"/>
                  <a:pt x="103" y="111"/>
                </a:cubicBezTo>
                <a:cubicBezTo>
                  <a:pt x="104" y="111"/>
                  <a:pt x="104" y="112"/>
                  <a:pt x="104" y="112"/>
                </a:cubicBezTo>
                <a:cubicBezTo>
                  <a:pt x="105" y="111"/>
                  <a:pt x="107" y="112"/>
                  <a:pt x="108" y="111"/>
                </a:cubicBezTo>
                <a:cubicBezTo>
                  <a:pt x="108" y="112"/>
                  <a:pt x="109" y="112"/>
                  <a:pt x="110" y="112"/>
                </a:cubicBezTo>
                <a:cubicBezTo>
                  <a:pt x="110" y="112"/>
                  <a:pt x="110" y="112"/>
                  <a:pt x="110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3" y="114"/>
                  <a:pt x="114" y="115"/>
                  <a:pt x="115" y="117"/>
                </a:cubicBezTo>
                <a:cubicBezTo>
                  <a:pt x="115" y="117"/>
                  <a:pt x="116" y="117"/>
                  <a:pt x="116" y="118"/>
                </a:cubicBezTo>
                <a:cubicBezTo>
                  <a:pt x="115" y="120"/>
                  <a:pt x="113" y="120"/>
                  <a:pt x="111" y="119"/>
                </a:cubicBezTo>
                <a:cubicBezTo>
                  <a:pt x="111" y="120"/>
                  <a:pt x="112" y="120"/>
                  <a:pt x="112" y="121"/>
                </a:cubicBezTo>
                <a:cubicBezTo>
                  <a:pt x="112" y="122"/>
                  <a:pt x="112" y="122"/>
                  <a:pt x="113" y="123"/>
                </a:cubicBezTo>
                <a:cubicBezTo>
                  <a:pt x="113" y="123"/>
                  <a:pt x="113" y="122"/>
                  <a:pt x="113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5" y="121"/>
                  <a:pt x="116" y="120"/>
                  <a:pt x="117" y="120"/>
                </a:cubicBezTo>
                <a:cubicBezTo>
                  <a:pt x="118" y="119"/>
                  <a:pt x="118" y="118"/>
                  <a:pt x="118" y="117"/>
                </a:cubicBezTo>
                <a:cubicBezTo>
                  <a:pt x="119" y="116"/>
                  <a:pt x="119" y="117"/>
                  <a:pt x="120" y="118"/>
                </a:cubicBezTo>
                <a:cubicBezTo>
                  <a:pt x="120" y="119"/>
                  <a:pt x="119" y="119"/>
                  <a:pt x="119" y="119"/>
                </a:cubicBezTo>
                <a:cubicBezTo>
                  <a:pt x="120" y="120"/>
                  <a:pt x="120" y="119"/>
                  <a:pt x="121" y="119"/>
                </a:cubicBezTo>
                <a:cubicBezTo>
                  <a:pt x="121" y="119"/>
                  <a:pt x="122" y="119"/>
                  <a:pt x="122" y="118"/>
                </a:cubicBezTo>
                <a:cubicBezTo>
                  <a:pt x="123" y="118"/>
                  <a:pt x="123" y="118"/>
                  <a:pt x="124" y="118"/>
                </a:cubicBezTo>
                <a:cubicBezTo>
                  <a:pt x="125" y="118"/>
                  <a:pt x="125" y="118"/>
                  <a:pt x="126" y="118"/>
                </a:cubicBezTo>
                <a:cubicBezTo>
                  <a:pt x="126" y="118"/>
                  <a:pt x="127" y="119"/>
                  <a:pt x="128" y="118"/>
                </a:cubicBezTo>
                <a:cubicBezTo>
                  <a:pt x="128" y="118"/>
                  <a:pt x="129" y="118"/>
                  <a:pt x="129" y="118"/>
                </a:cubicBezTo>
                <a:cubicBezTo>
                  <a:pt x="130" y="117"/>
                  <a:pt x="128" y="117"/>
                  <a:pt x="129" y="116"/>
                </a:cubicBezTo>
                <a:cubicBezTo>
                  <a:pt x="130" y="116"/>
                  <a:pt x="130" y="117"/>
                  <a:pt x="131" y="118"/>
                </a:cubicBezTo>
                <a:cubicBezTo>
                  <a:pt x="132" y="118"/>
                  <a:pt x="132" y="118"/>
                  <a:pt x="133" y="118"/>
                </a:cubicBezTo>
                <a:cubicBezTo>
                  <a:pt x="133" y="119"/>
                  <a:pt x="134" y="119"/>
                  <a:pt x="134" y="120"/>
                </a:cubicBezTo>
                <a:cubicBezTo>
                  <a:pt x="135" y="118"/>
                  <a:pt x="134" y="116"/>
                  <a:pt x="134" y="115"/>
                </a:cubicBezTo>
                <a:cubicBezTo>
                  <a:pt x="135" y="115"/>
                  <a:pt x="135" y="114"/>
                  <a:pt x="135" y="114"/>
                </a:cubicBezTo>
                <a:cubicBezTo>
                  <a:pt x="135" y="113"/>
                  <a:pt x="137" y="112"/>
                  <a:pt x="137" y="113"/>
                </a:cubicBezTo>
                <a:cubicBezTo>
                  <a:pt x="138" y="113"/>
                  <a:pt x="138" y="114"/>
                  <a:pt x="138" y="114"/>
                </a:cubicBezTo>
                <a:cubicBezTo>
                  <a:pt x="138" y="116"/>
                  <a:pt x="137" y="116"/>
                  <a:pt x="137" y="117"/>
                </a:cubicBezTo>
                <a:cubicBezTo>
                  <a:pt x="137" y="118"/>
                  <a:pt x="137" y="119"/>
                  <a:pt x="138" y="120"/>
                </a:cubicBezTo>
                <a:cubicBezTo>
                  <a:pt x="137" y="121"/>
                  <a:pt x="137" y="122"/>
                  <a:pt x="136" y="123"/>
                </a:cubicBezTo>
                <a:cubicBezTo>
                  <a:pt x="137" y="123"/>
                  <a:pt x="137" y="122"/>
                  <a:pt x="138" y="122"/>
                </a:cubicBezTo>
                <a:cubicBezTo>
                  <a:pt x="138" y="122"/>
                  <a:pt x="138" y="121"/>
                  <a:pt x="138" y="121"/>
                </a:cubicBezTo>
                <a:cubicBezTo>
                  <a:pt x="139" y="120"/>
                  <a:pt x="139" y="120"/>
                  <a:pt x="140" y="120"/>
                </a:cubicBezTo>
                <a:cubicBezTo>
                  <a:pt x="140" y="120"/>
                  <a:pt x="139" y="120"/>
                  <a:pt x="139" y="120"/>
                </a:cubicBezTo>
                <a:cubicBezTo>
                  <a:pt x="138" y="119"/>
                  <a:pt x="139" y="118"/>
                  <a:pt x="138" y="117"/>
                </a:cubicBezTo>
                <a:cubicBezTo>
                  <a:pt x="138" y="117"/>
                  <a:pt x="139" y="116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5"/>
                  <a:pt x="140" y="116"/>
                  <a:pt x="140" y="116"/>
                </a:cubicBezTo>
                <a:cubicBezTo>
                  <a:pt x="140" y="117"/>
                  <a:pt x="140" y="117"/>
                  <a:pt x="141" y="117"/>
                </a:cubicBezTo>
                <a:cubicBezTo>
                  <a:pt x="141" y="116"/>
                  <a:pt x="140" y="116"/>
                  <a:pt x="140" y="115"/>
                </a:cubicBezTo>
                <a:cubicBezTo>
                  <a:pt x="141" y="114"/>
                  <a:pt x="143" y="115"/>
                  <a:pt x="144" y="116"/>
                </a:cubicBezTo>
                <a:cubicBezTo>
                  <a:pt x="144" y="117"/>
                  <a:pt x="144" y="117"/>
                  <a:pt x="144" y="118"/>
                </a:cubicBezTo>
                <a:cubicBezTo>
                  <a:pt x="145" y="117"/>
                  <a:pt x="144" y="115"/>
                  <a:pt x="143" y="115"/>
                </a:cubicBezTo>
                <a:cubicBezTo>
                  <a:pt x="143" y="114"/>
                  <a:pt x="143" y="114"/>
                  <a:pt x="143" y="114"/>
                </a:cubicBezTo>
                <a:cubicBezTo>
                  <a:pt x="144" y="113"/>
                  <a:pt x="146" y="114"/>
                  <a:pt x="148" y="113"/>
                </a:cubicBezTo>
                <a:cubicBezTo>
                  <a:pt x="148" y="113"/>
                  <a:pt x="147" y="112"/>
                  <a:pt x="148" y="112"/>
                </a:cubicBezTo>
                <a:cubicBezTo>
                  <a:pt x="148" y="111"/>
                  <a:pt x="150" y="111"/>
                  <a:pt x="152" y="111"/>
                </a:cubicBezTo>
                <a:cubicBezTo>
                  <a:pt x="152" y="111"/>
                  <a:pt x="153" y="110"/>
                  <a:pt x="153" y="110"/>
                </a:cubicBezTo>
                <a:cubicBezTo>
                  <a:pt x="154" y="111"/>
                  <a:pt x="156" y="111"/>
                  <a:pt x="157" y="110"/>
                </a:cubicBezTo>
                <a:cubicBezTo>
                  <a:pt x="158" y="110"/>
                  <a:pt x="157" y="110"/>
                  <a:pt x="158" y="110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68" y="125"/>
                  <a:pt x="173" y="144"/>
                  <a:pt x="169" y="163"/>
                </a:cubicBezTo>
                <a:cubicBezTo>
                  <a:pt x="169" y="163"/>
                  <a:pt x="169" y="164"/>
                  <a:pt x="169" y="164"/>
                </a:cubicBezTo>
                <a:cubicBezTo>
                  <a:pt x="169" y="164"/>
                  <a:pt x="169" y="164"/>
                  <a:pt x="169" y="164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6"/>
                  <a:pt x="168" y="167"/>
                  <a:pt x="168" y="169"/>
                </a:cubicBezTo>
                <a:cubicBezTo>
                  <a:pt x="167" y="168"/>
                  <a:pt x="167" y="168"/>
                  <a:pt x="167" y="166"/>
                </a:cubicBezTo>
                <a:cubicBezTo>
                  <a:pt x="167" y="165"/>
                  <a:pt x="167" y="165"/>
                  <a:pt x="167" y="164"/>
                </a:cubicBezTo>
                <a:cubicBezTo>
                  <a:pt x="167" y="164"/>
                  <a:pt x="167" y="164"/>
                  <a:pt x="167" y="163"/>
                </a:cubicBezTo>
                <a:cubicBezTo>
                  <a:pt x="166" y="163"/>
                  <a:pt x="166" y="163"/>
                  <a:pt x="165" y="163"/>
                </a:cubicBezTo>
                <a:cubicBezTo>
                  <a:pt x="165" y="163"/>
                  <a:pt x="165" y="162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3" y="163"/>
                  <a:pt x="163" y="164"/>
                  <a:pt x="163" y="164"/>
                </a:cubicBezTo>
                <a:cubicBezTo>
                  <a:pt x="164" y="164"/>
                  <a:pt x="165" y="164"/>
                  <a:pt x="165" y="165"/>
                </a:cubicBezTo>
                <a:cubicBezTo>
                  <a:pt x="165" y="166"/>
                  <a:pt x="164" y="166"/>
                  <a:pt x="163" y="167"/>
                </a:cubicBezTo>
                <a:cubicBezTo>
                  <a:pt x="163" y="169"/>
                  <a:pt x="164" y="169"/>
                  <a:pt x="164" y="171"/>
                </a:cubicBezTo>
                <a:cubicBezTo>
                  <a:pt x="164" y="171"/>
                  <a:pt x="164" y="171"/>
                  <a:pt x="164" y="172"/>
                </a:cubicBezTo>
                <a:cubicBezTo>
                  <a:pt x="164" y="174"/>
                  <a:pt x="162" y="174"/>
                  <a:pt x="162" y="176"/>
                </a:cubicBezTo>
                <a:cubicBezTo>
                  <a:pt x="161" y="177"/>
                  <a:pt x="159" y="178"/>
                  <a:pt x="158" y="178"/>
                </a:cubicBezTo>
                <a:cubicBezTo>
                  <a:pt x="158" y="178"/>
                  <a:pt x="158" y="178"/>
                  <a:pt x="157" y="178"/>
                </a:cubicBezTo>
                <a:cubicBezTo>
                  <a:pt x="157" y="179"/>
                  <a:pt x="156" y="179"/>
                  <a:pt x="155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4" y="179"/>
                  <a:pt x="154" y="179"/>
                  <a:pt x="153" y="179"/>
                </a:cubicBezTo>
                <a:cubicBezTo>
                  <a:pt x="153" y="180"/>
                  <a:pt x="153" y="181"/>
                  <a:pt x="153" y="182"/>
                </a:cubicBezTo>
                <a:cubicBezTo>
                  <a:pt x="153" y="183"/>
                  <a:pt x="154" y="183"/>
                  <a:pt x="154" y="183"/>
                </a:cubicBezTo>
                <a:cubicBezTo>
                  <a:pt x="154" y="185"/>
                  <a:pt x="154" y="186"/>
                  <a:pt x="154" y="187"/>
                </a:cubicBezTo>
                <a:cubicBezTo>
                  <a:pt x="154" y="188"/>
                  <a:pt x="153" y="188"/>
                  <a:pt x="152" y="189"/>
                </a:cubicBezTo>
                <a:cubicBezTo>
                  <a:pt x="151" y="188"/>
                  <a:pt x="151" y="189"/>
                  <a:pt x="151" y="190"/>
                </a:cubicBezTo>
                <a:cubicBezTo>
                  <a:pt x="150" y="189"/>
                  <a:pt x="150" y="189"/>
                  <a:pt x="150" y="188"/>
                </a:cubicBezTo>
                <a:cubicBezTo>
                  <a:pt x="150" y="187"/>
                  <a:pt x="149" y="186"/>
                  <a:pt x="148" y="186"/>
                </a:cubicBezTo>
                <a:cubicBezTo>
                  <a:pt x="147" y="187"/>
                  <a:pt x="147" y="189"/>
                  <a:pt x="148" y="190"/>
                </a:cubicBezTo>
                <a:cubicBezTo>
                  <a:pt x="148" y="191"/>
                  <a:pt x="149" y="191"/>
                  <a:pt x="149" y="191"/>
                </a:cubicBezTo>
                <a:cubicBezTo>
                  <a:pt x="149" y="192"/>
                  <a:pt x="150" y="194"/>
                  <a:pt x="150" y="196"/>
                </a:cubicBezTo>
                <a:cubicBezTo>
                  <a:pt x="149" y="197"/>
                  <a:pt x="148" y="195"/>
                  <a:pt x="148" y="195"/>
                </a:cubicBezTo>
                <a:cubicBezTo>
                  <a:pt x="148" y="196"/>
                  <a:pt x="149" y="198"/>
                  <a:pt x="149" y="199"/>
                </a:cubicBezTo>
                <a:cubicBezTo>
                  <a:pt x="150" y="200"/>
                  <a:pt x="150" y="199"/>
                  <a:pt x="150" y="199"/>
                </a:cubicBezTo>
                <a:cubicBezTo>
                  <a:pt x="150" y="200"/>
                  <a:pt x="150" y="200"/>
                  <a:pt x="150" y="201"/>
                </a:cubicBezTo>
                <a:cubicBezTo>
                  <a:pt x="150" y="201"/>
                  <a:pt x="149" y="202"/>
                  <a:pt x="149" y="202"/>
                </a:cubicBezTo>
                <a:cubicBezTo>
                  <a:pt x="149" y="202"/>
                  <a:pt x="148" y="201"/>
                  <a:pt x="148" y="201"/>
                </a:cubicBezTo>
                <a:cubicBezTo>
                  <a:pt x="147" y="200"/>
                  <a:pt x="146" y="199"/>
                  <a:pt x="146" y="198"/>
                </a:cubicBezTo>
                <a:cubicBezTo>
                  <a:pt x="145" y="197"/>
                  <a:pt x="145" y="197"/>
                  <a:pt x="145" y="196"/>
                </a:cubicBezTo>
                <a:cubicBezTo>
                  <a:pt x="145" y="196"/>
                  <a:pt x="145" y="195"/>
                  <a:pt x="145" y="195"/>
                </a:cubicBezTo>
                <a:cubicBezTo>
                  <a:pt x="144" y="194"/>
                  <a:pt x="144" y="193"/>
                  <a:pt x="144" y="192"/>
                </a:cubicBezTo>
                <a:cubicBezTo>
                  <a:pt x="145" y="191"/>
                  <a:pt x="145" y="192"/>
                  <a:pt x="145" y="193"/>
                </a:cubicBezTo>
                <a:cubicBezTo>
                  <a:pt x="146" y="193"/>
                  <a:pt x="146" y="194"/>
                  <a:pt x="147" y="194"/>
                </a:cubicBezTo>
                <a:cubicBezTo>
                  <a:pt x="147" y="192"/>
                  <a:pt x="146" y="189"/>
                  <a:pt x="146" y="188"/>
                </a:cubicBezTo>
                <a:cubicBezTo>
                  <a:pt x="147" y="186"/>
                  <a:pt x="146" y="183"/>
                  <a:pt x="146" y="182"/>
                </a:cubicBezTo>
                <a:cubicBezTo>
                  <a:pt x="145" y="182"/>
                  <a:pt x="144" y="182"/>
                  <a:pt x="144" y="181"/>
                </a:cubicBezTo>
                <a:cubicBezTo>
                  <a:pt x="145" y="179"/>
                  <a:pt x="143" y="177"/>
                  <a:pt x="143" y="175"/>
                </a:cubicBezTo>
                <a:cubicBezTo>
                  <a:pt x="142" y="176"/>
                  <a:pt x="141" y="176"/>
                  <a:pt x="140" y="176"/>
                </a:cubicBezTo>
                <a:cubicBezTo>
                  <a:pt x="139" y="178"/>
                  <a:pt x="137" y="179"/>
                  <a:pt x="135" y="181"/>
                </a:cubicBezTo>
                <a:cubicBezTo>
                  <a:pt x="135" y="183"/>
                  <a:pt x="134" y="184"/>
                  <a:pt x="134" y="186"/>
                </a:cubicBezTo>
                <a:cubicBezTo>
                  <a:pt x="133" y="186"/>
                  <a:pt x="133" y="187"/>
                  <a:pt x="132" y="187"/>
                </a:cubicBezTo>
                <a:cubicBezTo>
                  <a:pt x="132" y="187"/>
                  <a:pt x="132" y="186"/>
                  <a:pt x="132" y="186"/>
                </a:cubicBezTo>
                <a:cubicBezTo>
                  <a:pt x="131" y="184"/>
                  <a:pt x="131" y="183"/>
                  <a:pt x="130" y="180"/>
                </a:cubicBezTo>
                <a:cubicBezTo>
                  <a:pt x="131" y="179"/>
                  <a:pt x="130" y="179"/>
                  <a:pt x="130" y="178"/>
                </a:cubicBezTo>
                <a:cubicBezTo>
                  <a:pt x="130" y="177"/>
                  <a:pt x="131" y="176"/>
                  <a:pt x="131" y="175"/>
                </a:cubicBezTo>
                <a:cubicBezTo>
                  <a:pt x="131" y="175"/>
                  <a:pt x="131" y="175"/>
                  <a:pt x="131" y="175"/>
                </a:cubicBezTo>
                <a:cubicBezTo>
                  <a:pt x="131" y="174"/>
                  <a:pt x="131" y="174"/>
                  <a:pt x="130" y="174"/>
                </a:cubicBezTo>
                <a:cubicBezTo>
                  <a:pt x="130" y="174"/>
                  <a:pt x="130" y="175"/>
                  <a:pt x="130" y="175"/>
                </a:cubicBezTo>
                <a:cubicBezTo>
                  <a:pt x="129" y="175"/>
                  <a:pt x="129" y="174"/>
                  <a:pt x="129" y="173"/>
                </a:cubicBezTo>
                <a:cubicBezTo>
                  <a:pt x="128" y="172"/>
                  <a:pt x="127" y="172"/>
                  <a:pt x="127" y="170"/>
                </a:cubicBezTo>
                <a:cubicBezTo>
                  <a:pt x="124" y="170"/>
                  <a:pt x="123" y="169"/>
                  <a:pt x="121" y="168"/>
                </a:cubicBezTo>
                <a:cubicBezTo>
                  <a:pt x="120" y="168"/>
                  <a:pt x="120" y="168"/>
                  <a:pt x="120" y="167"/>
                </a:cubicBezTo>
                <a:cubicBezTo>
                  <a:pt x="119" y="167"/>
                  <a:pt x="119" y="167"/>
                  <a:pt x="118" y="167"/>
                </a:cubicBezTo>
                <a:cubicBezTo>
                  <a:pt x="117" y="166"/>
                  <a:pt x="117" y="163"/>
                  <a:pt x="115" y="164"/>
                </a:cubicBezTo>
                <a:cubicBezTo>
                  <a:pt x="115" y="165"/>
                  <a:pt x="116" y="165"/>
                  <a:pt x="116" y="166"/>
                </a:cubicBezTo>
                <a:cubicBezTo>
                  <a:pt x="116" y="166"/>
                  <a:pt x="116" y="167"/>
                  <a:pt x="116" y="167"/>
                </a:cubicBezTo>
                <a:cubicBezTo>
                  <a:pt x="116" y="168"/>
                  <a:pt x="117" y="167"/>
                  <a:pt x="117" y="168"/>
                </a:cubicBezTo>
                <a:cubicBezTo>
                  <a:pt x="117" y="168"/>
                  <a:pt x="117" y="169"/>
                  <a:pt x="118" y="169"/>
                </a:cubicBezTo>
                <a:cubicBezTo>
                  <a:pt x="119" y="169"/>
                  <a:pt x="119" y="169"/>
                  <a:pt x="120" y="168"/>
                </a:cubicBezTo>
                <a:cubicBezTo>
                  <a:pt x="120" y="168"/>
                  <a:pt x="121" y="169"/>
                  <a:pt x="121" y="170"/>
                </a:cubicBezTo>
                <a:cubicBezTo>
                  <a:pt x="121" y="170"/>
                  <a:pt x="122" y="171"/>
                  <a:pt x="122" y="171"/>
                </a:cubicBezTo>
                <a:cubicBezTo>
                  <a:pt x="122" y="174"/>
                  <a:pt x="121" y="174"/>
                  <a:pt x="120" y="176"/>
                </a:cubicBezTo>
                <a:cubicBezTo>
                  <a:pt x="118" y="176"/>
                  <a:pt x="116" y="177"/>
                  <a:pt x="115" y="178"/>
                </a:cubicBezTo>
                <a:cubicBezTo>
                  <a:pt x="113" y="178"/>
                  <a:pt x="111" y="180"/>
                  <a:pt x="110" y="178"/>
                </a:cubicBezTo>
                <a:cubicBezTo>
                  <a:pt x="110" y="176"/>
                  <a:pt x="110" y="174"/>
                  <a:pt x="110" y="173"/>
                </a:cubicBezTo>
                <a:cubicBezTo>
                  <a:pt x="109" y="172"/>
                  <a:pt x="109" y="171"/>
                  <a:pt x="108" y="170"/>
                </a:cubicBezTo>
                <a:cubicBezTo>
                  <a:pt x="109" y="168"/>
                  <a:pt x="108" y="168"/>
                  <a:pt x="107" y="166"/>
                </a:cubicBezTo>
                <a:cubicBezTo>
                  <a:pt x="107" y="165"/>
                  <a:pt x="107" y="163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6"/>
                  <a:pt x="107" y="169"/>
                  <a:pt x="107" y="171"/>
                </a:cubicBezTo>
                <a:cubicBezTo>
                  <a:pt x="107" y="172"/>
                  <a:pt x="108" y="174"/>
                  <a:pt x="108" y="175"/>
                </a:cubicBezTo>
                <a:cubicBezTo>
                  <a:pt x="108" y="176"/>
                  <a:pt x="109" y="176"/>
                  <a:pt x="109" y="177"/>
                </a:cubicBezTo>
                <a:cubicBezTo>
                  <a:pt x="109" y="178"/>
                  <a:pt x="110" y="179"/>
                  <a:pt x="110" y="179"/>
                </a:cubicBezTo>
                <a:cubicBezTo>
                  <a:pt x="111" y="180"/>
                  <a:pt x="111" y="181"/>
                  <a:pt x="112" y="181"/>
                </a:cubicBezTo>
                <a:cubicBezTo>
                  <a:pt x="113" y="181"/>
                  <a:pt x="114" y="179"/>
                  <a:pt x="116" y="181"/>
                </a:cubicBezTo>
                <a:cubicBezTo>
                  <a:pt x="115" y="181"/>
                  <a:pt x="115" y="182"/>
                  <a:pt x="114" y="183"/>
                </a:cubicBezTo>
                <a:cubicBezTo>
                  <a:pt x="113" y="184"/>
                  <a:pt x="113" y="186"/>
                  <a:pt x="112" y="187"/>
                </a:cubicBezTo>
                <a:cubicBezTo>
                  <a:pt x="112" y="188"/>
                  <a:pt x="111" y="189"/>
                  <a:pt x="110" y="189"/>
                </a:cubicBezTo>
                <a:cubicBezTo>
                  <a:pt x="109" y="190"/>
                  <a:pt x="107" y="191"/>
                  <a:pt x="107" y="192"/>
                </a:cubicBezTo>
                <a:cubicBezTo>
                  <a:pt x="107" y="192"/>
                  <a:pt x="105" y="195"/>
                  <a:pt x="105" y="196"/>
                </a:cubicBezTo>
                <a:cubicBezTo>
                  <a:pt x="105" y="197"/>
                  <a:pt x="105" y="198"/>
                  <a:pt x="105" y="199"/>
                </a:cubicBezTo>
                <a:cubicBezTo>
                  <a:pt x="106" y="200"/>
                  <a:pt x="105" y="200"/>
                  <a:pt x="106" y="200"/>
                </a:cubicBezTo>
                <a:cubicBezTo>
                  <a:pt x="105" y="203"/>
                  <a:pt x="105" y="204"/>
                  <a:pt x="104" y="205"/>
                </a:cubicBezTo>
                <a:cubicBezTo>
                  <a:pt x="104" y="205"/>
                  <a:pt x="103" y="206"/>
                  <a:pt x="103" y="206"/>
                </a:cubicBezTo>
                <a:cubicBezTo>
                  <a:pt x="102" y="207"/>
                  <a:pt x="101" y="207"/>
                  <a:pt x="101" y="208"/>
                </a:cubicBezTo>
                <a:cubicBezTo>
                  <a:pt x="101" y="209"/>
                  <a:pt x="101" y="210"/>
                  <a:pt x="100" y="211"/>
                </a:cubicBezTo>
                <a:cubicBezTo>
                  <a:pt x="100" y="212"/>
                  <a:pt x="100" y="212"/>
                  <a:pt x="99" y="212"/>
                </a:cubicBezTo>
                <a:cubicBezTo>
                  <a:pt x="99" y="213"/>
                  <a:pt x="99" y="213"/>
                  <a:pt x="99" y="214"/>
                </a:cubicBezTo>
                <a:cubicBezTo>
                  <a:pt x="98" y="216"/>
                  <a:pt x="96" y="217"/>
                  <a:pt x="95" y="218"/>
                </a:cubicBezTo>
                <a:cubicBezTo>
                  <a:pt x="95" y="219"/>
                  <a:pt x="95" y="219"/>
                  <a:pt x="94" y="219"/>
                </a:cubicBezTo>
                <a:cubicBezTo>
                  <a:pt x="92" y="219"/>
                  <a:pt x="88" y="220"/>
                  <a:pt x="87" y="217"/>
                </a:cubicBezTo>
                <a:cubicBezTo>
                  <a:pt x="88" y="216"/>
                  <a:pt x="88" y="215"/>
                  <a:pt x="87" y="215"/>
                </a:cubicBezTo>
                <a:cubicBezTo>
                  <a:pt x="86" y="213"/>
                  <a:pt x="87" y="210"/>
                  <a:pt x="86" y="208"/>
                </a:cubicBezTo>
                <a:cubicBezTo>
                  <a:pt x="87" y="207"/>
                  <a:pt x="86" y="206"/>
                  <a:pt x="86" y="205"/>
                </a:cubicBezTo>
                <a:cubicBezTo>
                  <a:pt x="86" y="204"/>
                  <a:pt x="86" y="203"/>
                  <a:pt x="86" y="202"/>
                </a:cubicBezTo>
                <a:cubicBezTo>
                  <a:pt x="86" y="199"/>
                  <a:pt x="89" y="197"/>
                  <a:pt x="88" y="194"/>
                </a:cubicBezTo>
                <a:cubicBezTo>
                  <a:pt x="88" y="193"/>
                  <a:pt x="88" y="193"/>
                  <a:pt x="88" y="192"/>
                </a:cubicBezTo>
                <a:cubicBezTo>
                  <a:pt x="88" y="189"/>
                  <a:pt x="86" y="188"/>
                  <a:pt x="86" y="186"/>
                </a:cubicBezTo>
                <a:cubicBezTo>
                  <a:pt x="86" y="185"/>
                  <a:pt x="87" y="184"/>
                  <a:pt x="87" y="183"/>
                </a:cubicBezTo>
                <a:cubicBezTo>
                  <a:pt x="87" y="182"/>
                  <a:pt x="87" y="182"/>
                  <a:pt x="87" y="181"/>
                </a:cubicBezTo>
                <a:cubicBezTo>
                  <a:pt x="85" y="181"/>
                  <a:pt x="84" y="181"/>
                  <a:pt x="84" y="180"/>
                </a:cubicBezTo>
                <a:cubicBezTo>
                  <a:pt x="84" y="180"/>
                  <a:pt x="83" y="180"/>
                  <a:pt x="83" y="179"/>
                </a:cubicBezTo>
                <a:cubicBezTo>
                  <a:pt x="82" y="180"/>
                  <a:pt x="80" y="180"/>
                  <a:pt x="79" y="180"/>
                </a:cubicBezTo>
                <a:cubicBezTo>
                  <a:pt x="79" y="179"/>
                  <a:pt x="77" y="179"/>
                  <a:pt x="77" y="180"/>
                </a:cubicBezTo>
                <a:cubicBezTo>
                  <a:pt x="76" y="180"/>
                  <a:pt x="75" y="179"/>
                  <a:pt x="75" y="178"/>
                </a:cubicBezTo>
                <a:cubicBezTo>
                  <a:pt x="74" y="178"/>
                  <a:pt x="74" y="177"/>
                  <a:pt x="74" y="177"/>
                </a:cubicBezTo>
                <a:cubicBezTo>
                  <a:pt x="74" y="174"/>
                  <a:pt x="72" y="174"/>
                  <a:pt x="72" y="172"/>
                </a:cubicBezTo>
                <a:cubicBezTo>
                  <a:pt x="72" y="171"/>
                  <a:pt x="71" y="170"/>
                  <a:pt x="71" y="169"/>
                </a:cubicBezTo>
                <a:cubicBezTo>
                  <a:pt x="72" y="167"/>
                  <a:pt x="72" y="167"/>
                  <a:pt x="72" y="165"/>
                </a:cubicBezTo>
                <a:cubicBezTo>
                  <a:pt x="72" y="164"/>
                  <a:pt x="72" y="164"/>
                  <a:pt x="72" y="163"/>
                </a:cubicBezTo>
                <a:cubicBezTo>
                  <a:pt x="72" y="163"/>
                  <a:pt x="72" y="162"/>
                  <a:pt x="72" y="162"/>
                </a:cubicBezTo>
                <a:cubicBezTo>
                  <a:pt x="73" y="161"/>
                  <a:pt x="74" y="160"/>
                  <a:pt x="74" y="159"/>
                </a:cubicBezTo>
                <a:cubicBezTo>
                  <a:pt x="75" y="158"/>
                  <a:pt x="76" y="157"/>
                  <a:pt x="77" y="157"/>
                </a:cubicBezTo>
                <a:cubicBezTo>
                  <a:pt x="77" y="156"/>
                  <a:pt x="78" y="156"/>
                  <a:pt x="78" y="156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9" y="153"/>
                  <a:pt x="80" y="153"/>
                  <a:pt x="81" y="151"/>
                </a:cubicBezTo>
                <a:cubicBezTo>
                  <a:pt x="82" y="151"/>
                  <a:pt x="82" y="151"/>
                  <a:pt x="83" y="152"/>
                </a:cubicBezTo>
                <a:cubicBezTo>
                  <a:pt x="84" y="151"/>
                  <a:pt x="87" y="152"/>
                  <a:pt x="89" y="151"/>
                </a:cubicBezTo>
                <a:cubicBezTo>
                  <a:pt x="89" y="151"/>
                  <a:pt x="90" y="152"/>
                  <a:pt x="91" y="151"/>
                </a:cubicBezTo>
                <a:cubicBezTo>
                  <a:pt x="91" y="152"/>
                  <a:pt x="92" y="152"/>
                  <a:pt x="93" y="152"/>
                </a:cubicBezTo>
                <a:cubicBezTo>
                  <a:pt x="92" y="154"/>
                  <a:pt x="93" y="154"/>
                  <a:pt x="92" y="155"/>
                </a:cubicBezTo>
                <a:cubicBezTo>
                  <a:pt x="93" y="156"/>
                  <a:pt x="94" y="157"/>
                  <a:pt x="95" y="157"/>
                </a:cubicBezTo>
                <a:cubicBezTo>
                  <a:pt x="95" y="158"/>
                  <a:pt x="95" y="159"/>
                  <a:pt x="96" y="159"/>
                </a:cubicBezTo>
                <a:cubicBezTo>
                  <a:pt x="96" y="158"/>
                  <a:pt x="96" y="158"/>
                  <a:pt x="96" y="158"/>
                </a:cubicBezTo>
                <a:cubicBezTo>
                  <a:pt x="99" y="156"/>
                  <a:pt x="100" y="160"/>
                  <a:pt x="103" y="160"/>
                </a:cubicBezTo>
                <a:cubicBezTo>
                  <a:pt x="103" y="160"/>
                  <a:pt x="104" y="159"/>
                  <a:pt x="104" y="159"/>
                </a:cubicBezTo>
                <a:cubicBezTo>
                  <a:pt x="105" y="159"/>
                  <a:pt x="105" y="160"/>
                  <a:pt x="106" y="160"/>
                </a:cubicBezTo>
                <a:cubicBezTo>
                  <a:pt x="107" y="158"/>
                  <a:pt x="108" y="157"/>
                  <a:pt x="108" y="155"/>
                </a:cubicBezTo>
                <a:cubicBezTo>
                  <a:pt x="107" y="155"/>
                  <a:pt x="107" y="156"/>
                  <a:pt x="106" y="156"/>
                </a:cubicBezTo>
                <a:cubicBezTo>
                  <a:pt x="105" y="155"/>
                  <a:pt x="104" y="155"/>
                  <a:pt x="103" y="155"/>
                </a:cubicBezTo>
                <a:cubicBezTo>
                  <a:pt x="103" y="154"/>
                  <a:pt x="102" y="154"/>
                  <a:pt x="102" y="153"/>
                </a:cubicBezTo>
                <a:cubicBezTo>
                  <a:pt x="102" y="152"/>
                  <a:pt x="102" y="151"/>
                  <a:pt x="102" y="151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49"/>
                  <a:pt x="101" y="150"/>
                  <a:pt x="101" y="150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100" y="152"/>
                  <a:pt x="100" y="154"/>
                  <a:pt x="99" y="154"/>
                </a:cubicBezTo>
                <a:cubicBezTo>
                  <a:pt x="99" y="152"/>
                  <a:pt x="99" y="151"/>
                  <a:pt x="98" y="150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8" y="147"/>
                  <a:pt x="97" y="146"/>
                  <a:pt x="96" y="146"/>
                </a:cubicBezTo>
                <a:cubicBezTo>
                  <a:pt x="96" y="147"/>
                  <a:pt x="96" y="148"/>
                  <a:pt x="97" y="149"/>
                </a:cubicBezTo>
                <a:cubicBezTo>
                  <a:pt x="97" y="149"/>
                  <a:pt x="96" y="149"/>
                  <a:pt x="96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50"/>
                  <a:pt x="96" y="151"/>
                  <a:pt x="96" y="151"/>
                </a:cubicBezTo>
                <a:cubicBezTo>
                  <a:pt x="95" y="151"/>
                  <a:pt x="95" y="150"/>
                  <a:pt x="94" y="149"/>
                </a:cubicBezTo>
                <a:cubicBezTo>
                  <a:pt x="94" y="149"/>
                  <a:pt x="94" y="148"/>
                  <a:pt x="94" y="148"/>
                </a:cubicBezTo>
                <a:cubicBezTo>
                  <a:pt x="94" y="147"/>
                  <a:pt x="94" y="145"/>
                  <a:pt x="93" y="144"/>
                </a:cubicBezTo>
                <a:cubicBezTo>
                  <a:pt x="92" y="144"/>
                  <a:pt x="91" y="145"/>
                  <a:pt x="90" y="145"/>
                </a:cubicBezTo>
                <a:cubicBezTo>
                  <a:pt x="90" y="145"/>
                  <a:pt x="89" y="145"/>
                  <a:pt x="88" y="145"/>
                </a:cubicBezTo>
                <a:cubicBezTo>
                  <a:pt x="88" y="146"/>
                  <a:pt x="87" y="147"/>
                  <a:pt x="86" y="147"/>
                </a:cubicBezTo>
                <a:cubicBezTo>
                  <a:pt x="86" y="147"/>
                  <a:pt x="86" y="147"/>
                  <a:pt x="85" y="147"/>
                </a:cubicBezTo>
                <a:cubicBezTo>
                  <a:pt x="85" y="150"/>
                  <a:pt x="83" y="151"/>
                  <a:pt x="82" y="151"/>
                </a:cubicBezTo>
                <a:cubicBezTo>
                  <a:pt x="81" y="150"/>
                  <a:pt x="81" y="151"/>
                  <a:pt x="81" y="151"/>
                </a:cubicBezTo>
                <a:cubicBezTo>
                  <a:pt x="80" y="150"/>
                  <a:pt x="80" y="150"/>
                  <a:pt x="79" y="149"/>
                </a:cubicBezTo>
                <a:cubicBezTo>
                  <a:pt x="79" y="148"/>
                  <a:pt x="79" y="147"/>
                  <a:pt x="79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1" y="142"/>
                  <a:pt x="83" y="143"/>
                  <a:pt x="85" y="143"/>
                </a:cubicBezTo>
                <a:cubicBezTo>
                  <a:pt x="85" y="143"/>
                  <a:pt x="85" y="142"/>
                  <a:pt x="85" y="141"/>
                </a:cubicBezTo>
                <a:cubicBezTo>
                  <a:pt x="85" y="140"/>
                  <a:pt x="84" y="139"/>
                  <a:pt x="84" y="138"/>
                </a:cubicBezTo>
                <a:cubicBezTo>
                  <a:pt x="84" y="137"/>
                  <a:pt x="85" y="138"/>
                  <a:pt x="86" y="137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7" y="137"/>
                  <a:pt x="88" y="136"/>
                  <a:pt x="89" y="135"/>
                </a:cubicBezTo>
                <a:cubicBezTo>
                  <a:pt x="90" y="134"/>
                  <a:pt x="91" y="134"/>
                  <a:pt x="92" y="133"/>
                </a:cubicBezTo>
                <a:close/>
                <a:moveTo>
                  <a:pt x="82" y="114"/>
                </a:moveTo>
                <a:cubicBezTo>
                  <a:pt x="81" y="114"/>
                  <a:pt x="81" y="115"/>
                  <a:pt x="80" y="116"/>
                </a:cubicBezTo>
                <a:cubicBezTo>
                  <a:pt x="79" y="116"/>
                  <a:pt x="76" y="117"/>
                  <a:pt x="76" y="114"/>
                </a:cubicBezTo>
                <a:cubicBezTo>
                  <a:pt x="74" y="113"/>
                  <a:pt x="76" y="109"/>
                  <a:pt x="77" y="112"/>
                </a:cubicBezTo>
                <a:cubicBezTo>
                  <a:pt x="79" y="112"/>
                  <a:pt x="80" y="112"/>
                  <a:pt x="82" y="112"/>
                </a:cubicBezTo>
                <a:cubicBezTo>
                  <a:pt x="82" y="113"/>
                  <a:pt x="82" y="114"/>
                  <a:pt x="82" y="114"/>
                </a:cubicBezTo>
                <a:close/>
                <a:moveTo>
                  <a:pt x="84" y="130"/>
                </a:moveTo>
                <a:cubicBezTo>
                  <a:pt x="83" y="131"/>
                  <a:pt x="84" y="132"/>
                  <a:pt x="83" y="133"/>
                </a:cubicBezTo>
                <a:cubicBezTo>
                  <a:pt x="82" y="133"/>
                  <a:pt x="82" y="133"/>
                  <a:pt x="81" y="133"/>
                </a:cubicBezTo>
                <a:cubicBezTo>
                  <a:pt x="81" y="133"/>
                  <a:pt x="81" y="132"/>
                  <a:pt x="80" y="132"/>
                </a:cubicBezTo>
                <a:cubicBezTo>
                  <a:pt x="81" y="132"/>
                  <a:pt x="81" y="131"/>
                  <a:pt x="81" y="130"/>
                </a:cubicBezTo>
                <a:cubicBezTo>
                  <a:pt x="82" y="130"/>
                  <a:pt x="83" y="128"/>
                  <a:pt x="84" y="130"/>
                </a:cubicBezTo>
                <a:close/>
                <a:moveTo>
                  <a:pt x="87" y="135"/>
                </a:moveTo>
                <a:cubicBezTo>
                  <a:pt x="86" y="135"/>
                  <a:pt x="85" y="135"/>
                  <a:pt x="84" y="136"/>
                </a:cubicBezTo>
                <a:cubicBezTo>
                  <a:pt x="84" y="136"/>
                  <a:pt x="83" y="136"/>
                  <a:pt x="83" y="135"/>
                </a:cubicBezTo>
                <a:cubicBezTo>
                  <a:pt x="83" y="134"/>
                  <a:pt x="84" y="135"/>
                  <a:pt x="84" y="134"/>
                </a:cubicBezTo>
                <a:cubicBezTo>
                  <a:pt x="85" y="134"/>
                  <a:pt x="84" y="134"/>
                  <a:pt x="84" y="134"/>
                </a:cubicBezTo>
                <a:cubicBezTo>
                  <a:pt x="84" y="133"/>
                  <a:pt x="85" y="133"/>
                  <a:pt x="84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5" y="131"/>
                  <a:pt x="85" y="130"/>
                  <a:pt x="84" y="130"/>
                </a:cubicBezTo>
                <a:cubicBezTo>
                  <a:pt x="84" y="130"/>
                  <a:pt x="84" y="129"/>
                  <a:pt x="84" y="129"/>
                </a:cubicBezTo>
                <a:cubicBezTo>
                  <a:pt x="84" y="129"/>
                  <a:pt x="84" y="128"/>
                  <a:pt x="84" y="128"/>
                </a:cubicBezTo>
                <a:cubicBezTo>
                  <a:pt x="84" y="127"/>
                  <a:pt x="84" y="127"/>
                  <a:pt x="84" y="126"/>
                </a:cubicBezTo>
                <a:cubicBezTo>
                  <a:pt x="84" y="125"/>
                  <a:pt x="85" y="125"/>
                  <a:pt x="86" y="125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86" y="126"/>
                  <a:pt x="87" y="126"/>
                  <a:pt x="87" y="126"/>
                </a:cubicBezTo>
                <a:cubicBezTo>
                  <a:pt x="87" y="127"/>
                  <a:pt x="87" y="128"/>
                  <a:pt x="86" y="128"/>
                </a:cubicBezTo>
                <a:cubicBezTo>
                  <a:pt x="87" y="129"/>
                  <a:pt x="88" y="130"/>
                  <a:pt x="88" y="132"/>
                </a:cubicBezTo>
                <a:cubicBezTo>
                  <a:pt x="89" y="132"/>
                  <a:pt x="89" y="135"/>
                  <a:pt x="87" y="135"/>
                </a:cubicBezTo>
                <a:close/>
                <a:moveTo>
                  <a:pt x="76" y="79"/>
                </a:moveTo>
                <a:cubicBezTo>
                  <a:pt x="77" y="79"/>
                  <a:pt x="77" y="80"/>
                  <a:pt x="78" y="80"/>
                </a:cubicBezTo>
                <a:cubicBezTo>
                  <a:pt x="78" y="80"/>
                  <a:pt x="79" y="80"/>
                  <a:pt x="79" y="80"/>
                </a:cubicBezTo>
                <a:cubicBezTo>
                  <a:pt x="80" y="81"/>
                  <a:pt x="81" y="81"/>
                  <a:pt x="82" y="83"/>
                </a:cubicBezTo>
                <a:cubicBezTo>
                  <a:pt x="81" y="83"/>
                  <a:pt x="80" y="83"/>
                  <a:pt x="80" y="83"/>
                </a:cubicBezTo>
                <a:cubicBezTo>
                  <a:pt x="80" y="84"/>
                  <a:pt x="81" y="84"/>
                  <a:pt x="81" y="84"/>
                </a:cubicBezTo>
                <a:cubicBezTo>
                  <a:pt x="81" y="84"/>
                  <a:pt x="81" y="85"/>
                  <a:pt x="81" y="85"/>
                </a:cubicBezTo>
                <a:cubicBezTo>
                  <a:pt x="82" y="85"/>
                  <a:pt x="85" y="84"/>
                  <a:pt x="86" y="86"/>
                </a:cubicBezTo>
                <a:cubicBezTo>
                  <a:pt x="87" y="86"/>
                  <a:pt x="87" y="85"/>
                  <a:pt x="87" y="86"/>
                </a:cubicBezTo>
                <a:cubicBezTo>
                  <a:pt x="86" y="87"/>
                  <a:pt x="85" y="88"/>
                  <a:pt x="83" y="89"/>
                </a:cubicBezTo>
                <a:cubicBezTo>
                  <a:pt x="82" y="90"/>
                  <a:pt x="81" y="90"/>
                  <a:pt x="81" y="92"/>
                </a:cubicBezTo>
                <a:cubicBezTo>
                  <a:pt x="81" y="93"/>
                  <a:pt x="82" y="93"/>
                  <a:pt x="82" y="95"/>
                </a:cubicBezTo>
                <a:cubicBezTo>
                  <a:pt x="81" y="95"/>
                  <a:pt x="81" y="95"/>
                  <a:pt x="81" y="95"/>
                </a:cubicBezTo>
                <a:cubicBezTo>
                  <a:pt x="81" y="96"/>
                  <a:pt x="81" y="96"/>
                  <a:pt x="80" y="97"/>
                </a:cubicBezTo>
                <a:cubicBezTo>
                  <a:pt x="80" y="97"/>
                  <a:pt x="80" y="97"/>
                  <a:pt x="80" y="98"/>
                </a:cubicBezTo>
                <a:cubicBezTo>
                  <a:pt x="80" y="98"/>
                  <a:pt x="80" y="99"/>
                  <a:pt x="80" y="99"/>
                </a:cubicBezTo>
                <a:cubicBezTo>
                  <a:pt x="80" y="100"/>
                  <a:pt x="79" y="100"/>
                  <a:pt x="79" y="101"/>
                </a:cubicBezTo>
                <a:cubicBezTo>
                  <a:pt x="78" y="101"/>
                  <a:pt x="78" y="100"/>
                  <a:pt x="77" y="100"/>
                </a:cubicBezTo>
                <a:cubicBezTo>
                  <a:pt x="77" y="101"/>
                  <a:pt x="77" y="100"/>
                  <a:pt x="78" y="101"/>
                </a:cubicBezTo>
                <a:cubicBezTo>
                  <a:pt x="77" y="102"/>
                  <a:pt x="78" y="103"/>
                  <a:pt x="78" y="105"/>
                </a:cubicBezTo>
                <a:cubicBezTo>
                  <a:pt x="77" y="104"/>
                  <a:pt x="76" y="103"/>
                  <a:pt x="75" y="104"/>
                </a:cubicBezTo>
                <a:cubicBezTo>
                  <a:pt x="75" y="105"/>
                  <a:pt x="76" y="105"/>
                  <a:pt x="77" y="105"/>
                </a:cubicBezTo>
                <a:cubicBezTo>
                  <a:pt x="77" y="105"/>
                  <a:pt x="77" y="105"/>
                  <a:pt x="77" y="106"/>
                </a:cubicBezTo>
                <a:cubicBezTo>
                  <a:pt x="75" y="106"/>
                  <a:pt x="73" y="108"/>
                  <a:pt x="70" y="107"/>
                </a:cubicBezTo>
                <a:cubicBezTo>
                  <a:pt x="70" y="107"/>
                  <a:pt x="70" y="108"/>
                  <a:pt x="70" y="108"/>
                </a:cubicBezTo>
                <a:cubicBezTo>
                  <a:pt x="69" y="108"/>
                  <a:pt x="68" y="108"/>
                  <a:pt x="68" y="109"/>
                </a:cubicBezTo>
                <a:cubicBezTo>
                  <a:pt x="67" y="109"/>
                  <a:pt x="67" y="110"/>
                  <a:pt x="66" y="110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4" y="110"/>
                  <a:pt x="64" y="112"/>
                  <a:pt x="63" y="112"/>
                </a:cubicBezTo>
                <a:cubicBezTo>
                  <a:pt x="62" y="114"/>
                  <a:pt x="62" y="115"/>
                  <a:pt x="61" y="116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59" y="114"/>
                  <a:pt x="58" y="114"/>
                  <a:pt x="56" y="113"/>
                </a:cubicBezTo>
                <a:cubicBezTo>
                  <a:pt x="57" y="111"/>
                  <a:pt x="56" y="110"/>
                  <a:pt x="56" y="108"/>
                </a:cubicBezTo>
                <a:cubicBezTo>
                  <a:pt x="56" y="108"/>
                  <a:pt x="55" y="107"/>
                  <a:pt x="55" y="105"/>
                </a:cubicBezTo>
                <a:cubicBezTo>
                  <a:pt x="55" y="104"/>
                  <a:pt x="57" y="104"/>
                  <a:pt x="57" y="103"/>
                </a:cubicBezTo>
                <a:cubicBezTo>
                  <a:pt x="57" y="103"/>
                  <a:pt x="58" y="102"/>
                  <a:pt x="58" y="102"/>
                </a:cubicBezTo>
                <a:cubicBezTo>
                  <a:pt x="58" y="100"/>
                  <a:pt x="58" y="97"/>
                  <a:pt x="56" y="98"/>
                </a:cubicBezTo>
                <a:cubicBezTo>
                  <a:pt x="55" y="97"/>
                  <a:pt x="55" y="96"/>
                  <a:pt x="55" y="95"/>
                </a:cubicBezTo>
                <a:cubicBezTo>
                  <a:pt x="55" y="93"/>
                  <a:pt x="54" y="91"/>
                  <a:pt x="53" y="90"/>
                </a:cubicBezTo>
                <a:cubicBezTo>
                  <a:pt x="60" y="85"/>
                  <a:pt x="68" y="81"/>
                  <a:pt x="76" y="79"/>
                </a:cubicBezTo>
                <a:close/>
                <a:moveTo>
                  <a:pt x="51" y="128"/>
                </a:moveTo>
                <a:cubicBezTo>
                  <a:pt x="52" y="128"/>
                  <a:pt x="52" y="130"/>
                  <a:pt x="52" y="131"/>
                </a:cubicBezTo>
                <a:cubicBezTo>
                  <a:pt x="51" y="131"/>
                  <a:pt x="51" y="131"/>
                  <a:pt x="50" y="131"/>
                </a:cubicBezTo>
                <a:cubicBezTo>
                  <a:pt x="49" y="130"/>
                  <a:pt x="49" y="130"/>
                  <a:pt x="48" y="130"/>
                </a:cubicBezTo>
                <a:cubicBezTo>
                  <a:pt x="48" y="127"/>
                  <a:pt x="50" y="125"/>
                  <a:pt x="51" y="126"/>
                </a:cubicBezTo>
                <a:cubicBezTo>
                  <a:pt x="51" y="127"/>
                  <a:pt x="51" y="128"/>
                  <a:pt x="51" y="128"/>
                </a:cubicBezTo>
                <a:close/>
                <a:moveTo>
                  <a:pt x="39" y="104"/>
                </a:moveTo>
                <a:cubicBezTo>
                  <a:pt x="39" y="103"/>
                  <a:pt x="40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1" y="103"/>
                  <a:pt x="41" y="103"/>
                  <a:pt x="42" y="103"/>
                </a:cubicBezTo>
                <a:cubicBezTo>
                  <a:pt x="42" y="102"/>
                  <a:pt x="42" y="102"/>
                  <a:pt x="42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3" y="99"/>
                  <a:pt x="44" y="98"/>
                  <a:pt x="45" y="96"/>
                </a:cubicBezTo>
                <a:cubicBezTo>
                  <a:pt x="46" y="97"/>
                  <a:pt x="46" y="97"/>
                  <a:pt x="46" y="97"/>
                </a:cubicBezTo>
                <a:cubicBezTo>
                  <a:pt x="46" y="98"/>
                  <a:pt x="47" y="98"/>
                  <a:pt x="47" y="100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47" y="101"/>
                  <a:pt x="48" y="102"/>
                  <a:pt x="49" y="103"/>
                </a:cubicBezTo>
                <a:cubicBezTo>
                  <a:pt x="49" y="103"/>
                  <a:pt x="50" y="104"/>
                  <a:pt x="50" y="104"/>
                </a:cubicBezTo>
                <a:cubicBezTo>
                  <a:pt x="49" y="105"/>
                  <a:pt x="49" y="106"/>
                  <a:pt x="49" y="106"/>
                </a:cubicBezTo>
                <a:cubicBezTo>
                  <a:pt x="48" y="106"/>
                  <a:pt x="47" y="104"/>
                  <a:pt x="46" y="105"/>
                </a:cubicBezTo>
                <a:cubicBezTo>
                  <a:pt x="46" y="105"/>
                  <a:pt x="46" y="106"/>
                  <a:pt x="46" y="106"/>
                </a:cubicBezTo>
                <a:cubicBezTo>
                  <a:pt x="47" y="107"/>
                  <a:pt x="48" y="108"/>
                  <a:pt x="47" y="109"/>
                </a:cubicBezTo>
                <a:cubicBezTo>
                  <a:pt x="46" y="109"/>
                  <a:pt x="46" y="108"/>
                  <a:pt x="45" y="108"/>
                </a:cubicBezTo>
                <a:cubicBezTo>
                  <a:pt x="45" y="109"/>
                  <a:pt x="46" y="109"/>
                  <a:pt x="46" y="111"/>
                </a:cubicBezTo>
                <a:cubicBezTo>
                  <a:pt x="44" y="111"/>
                  <a:pt x="44" y="108"/>
                  <a:pt x="42" y="108"/>
                </a:cubicBezTo>
                <a:cubicBezTo>
                  <a:pt x="42" y="107"/>
                  <a:pt x="41" y="107"/>
                  <a:pt x="41" y="106"/>
                </a:cubicBezTo>
                <a:cubicBezTo>
                  <a:pt x="40" y="106"/>
                  <a:pt x="38" y="106"/>
                  <a:pt x="39" y="104"/>
                </a:cubicBezTo>
                <a:close/>
                <a:moveTo>
                  <a:pt x="37" y="108"/>
                </a:moveTo>
                <a:cubicBezTo>
                  <a:pt x="37" y="108"/>
                  <a:pt x="37" y="108"/>
                  <a:pt x="37" y="108"/>
                </a:cubicBezTo>
                <a:cubicBezTo>
                  <a:pt x="37" y="108"/>
                  <a:pt x="37" y="109"/>
                  <a:pt x="37" y="110"/>
                </a:cubicBezTo>
                <a:cubicBezTo>
                  <a:pt x="36" y="109"/>
                  <a:pt x="37" y="109"/>
                  <a:pt x="37" y="108"/>
                </a:cubicBezTo>
                <a:close/>
                <a:moveTo>
                  <a:pt x="24" y="135"/>
                </a:moveTo>
                <a:cubicBezTo>
                  <a:pt x="25" y="128"/>
                  <a:pt x="28" y="121"/>
                  <a:pt x="31" y="114"/>
                </a:cubicBezTo>
                <a:cubicBezTo>
                  <a:pt x="32" y="115"/>
                  <a:pt x="33" y="116"/>
                  <a:pt x="33" y="117"/>
                </a:cubicBezTo>
                <a:cubicBezTo>
                  <a:pt x="33" y="118"/>
                  <a:pt x="33" y="121"/>
                  <a:pt x="34" y="121"/>
                </a:cubicBezTo>
                <a:cubicBezTo>
                  <a:pt x="35" y="122"/>
                  <a:pt x="35" y="120"/>
                  <a:pt x="35" y="120"/>
                </a:cubicBezTo>
                <a:cubicBezTo>
                  <a:pt x="35" y="118"/>
                  <a:pt x="36" y="117"/>
                  <a:pt x="37" y="116"/>
                </a:cubicBezTo>
                <a:cubicBezTo>
                  <a:pt x="37" y="113"/>
                  <a:pt x="38" y="113"/>
                  <a:pt x="38" y="110"/>
                </a:cubicBezTo>
                <a:cubicBezTo>
                  <a:pt x="37" y="109"/>
                  <a:pt x="37" y="109"/>
                  <a:pt x="38" y="108"/>
                </a:cubicBezTo>
                <a:cubicBezTo>
                  <a:pt x="39" y="108"/>
                  <a:pt x="40" y="109"/>
                  <a:pt x="41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10"/>
                  <a:pt x="43" y="110"/>
                  <a:pt x="43" y="111"/>
                </a:cubicBezTo>
                <a:cubicBezTo>
                  <a:pt x="44" y="112"/>
                  <a:pt x="43" y="114"/>
                  <a:pt x="44" y="115"/>
                </a:cubicBezTo>
                <a:cubicBezTo>
                  <a:pt x="45" y="115"/>
                  <a:pt x="45" y="114"/>
                  <a:pt x="46" y="113"/>
                </a:cubicBezTo>
                <a:cubicBezTo>
                  <a:pt x="48" y="113"/>
                  <a:pt x="48" y="116"/>
                  <a:pt x="48" y="118"/>
                </a:cubicBezTo>
                <a:cubicBezTo>
                  <a:pt x="48" y="119"/>
                  <a:pt x="49" y="120"/>
                  <a:pt x="49" y="121"/>
                </a:cubicBezTo>
                <a:cubicBezTo>
                  <a:pt x="49" y="121"/>
                  <a:pt x="50" y="121"/>
                  <a:pt x="50" y="121"/>
                </a:cubicBezTo>
                <a:cubicBezTo>
                  <a:pt x="50" y="121"/>
                  <a:pt x="49" y="121"/>
                  <a:pt x="49" y="122"/>
                </a:cubicBezTo>
                <a:cubicBezTo>
                  <a:pt x="50" y="122"/>
                  <a:pt x="50" y="122"/>
                  <a:pt x="51" y="122"/>
                </a:cubicBezTo>
                <a:cubicBezTo>
                  <a:pt x="51" y="123"/>
                  <a:pt x="51" y="124"/>
                  <a:pt x="51" y="124"/>
                </a:cubicBezTo>
                <a:cubicBezTo>
                  <a:pt x="50" y="125"/>
                  <a:pt x="49" y="125"/>
                  <a:pt x="49" y="125"/>
                </a:cubicBezTo>
                <a:cubicBezTo>
                  <a:pt x="48" y="126"/>
                  <a:pt x="48" y="126"/>
                  <a:pt x="47" y="126"/>
                </a:cubicBezTo>
                <a:cubicBezTo>
                  <a:pt x="46" y="127"/>
                  <a:pt x="45" y="125"/>
                  <a:pt x="43" y="126"/>
                </a:cubicBezTo>
                <a:cubicBezTo>
                  <a:pt x="42" y="126"/>
                  <a:pt x="42" y="127"/>
                  <a:pt x="41" y="127"/>
                </a:cubicBezTo>
                <a:cubicBezTo>
                  <a:pt x="42" y="127"/>
                  <a:pt x="44" y="126"/>
                  <a:pt x="45" y="127"/>
                </a:cubicBezTo>
                <a:cubicBezTo>
                  <a:pt x="45" y="128"/>
                  <a:pt x="44" y="128"/>
                  <a:pt x="44" y="129"/>
                </a:cubicBezTo>
                <a:cubicBezTo>
                  <a:pt x="44" y="129"/>
                  <a:pt x="44" y="131"/>
                  <a:pt x="43" y="131"/>
                </a:cubicBezTo>
                <a:cubicBezTo>
                  <a:pt x="41" y="131"/>
                  <a:pt x="41" y="133"/>
                  <a:pt x="39" y="133"/>
                </a:cubicBezTo>
                <a:cubicBezTo>
                  <a:pt x="39" y="133"/>
                  <a:pt x="39" y="134"/>
                  <a:pt x="39" y="134"/>
                </a:cubicBezTo>
                <a:cubicBezTo>
                  <a:pt x="38" y="135"/>
                  <a:pt x="36" y="135"/>
                  <a:pt x="36" y="137"/>
                </a:cubicBezTo>
                <a:cubicBezTo>
                  <a:pt x="36" y="137"/>
                  <a:pt x="35" y="137"/>
                  <a:pt x="35" y="138"/>
                </a:cubicBezTo>
                <a:cubicBezTo>
                  <a:pt x="35" y="138"/>
                  <a:pt x="35" y="137"/>
                  <a:pt x="35" y="137"/>
                </a:cubicBezTo>
                <a:cubicBezTo>
                  <a:pt x="35" y="140"/>
                  <a:pt x="33" y="142"/>
                  <a:pt x="31" y="142"/>
                </a:cubicBezTo>
                <a:cubicBezTo>
                  <a:pt x="31" y="143"/>
                  <a:pt x="30" y="143"/>
                  <a:pt x="30" y="144"/>
                </a:cubicBezTo>
                <a:cubicBezTo>
                  <a:pt x="30" y="146"/>
                  <a:pt x="31" y="148"/>
                  <a:pt x="30" y="149"/>
                </a:cubicBezTo>
                <a:cubicBezTo>
                  <a:pt x="29" y="148"/>
                  <a:pt x="28" y="147"/>
                  <a:pt x="28" y="145"/>
                </a:cubicBezTo>
                <a:cubicBezTo>
                  <a:pt x="28" y="145"/>
                  <a:pt x="28" y="145"/>
                  <a:pt x="28" y="144"/>
                </a:cubicBezTo>
                <a:cubicBezTo>
                  <a:pt x="27" y="145"/>
                  <a:pt x="26" y="143"/>
                  <a:pt x="25" y="144"/>
                </a:cubicBezTo>
                <a:cubicBezTo>
                  <a:pt x="25" y="144"/>
                  <a:pt x="25" y="144"/>
                  <a:pt x="24" y="144"/>
                </a:cubicBezTo>
                <a:cubicBezTo>
                  <a:pt x="24" y="144"/>
                  <a:pt x="23" y="144"/>
                  <a:pt x="22" y="144"/>
                </a:cubicBezTo>
                <a:cubicBezTo>
                  <a:pt x="23" y="141"/>
                  <a:pt x="23" y="138"/>
                  <a:pt x="24" y="135"/>
                </a:cubicBezTo>
                <a:close/>
                <a:moveTo>
                  <a:pt x="47" y="130"/>
                </a:moveTo>
                <a:cubicBezTo>
                  <a:pt x="47" y="131"/>
                  <a:pt x="47" y="131"/>
                  <a:pt x="47" y="132"/>
                </a:cubicBezTo>
                <a:cubicBezTo>
                  <a:pt x="46" y="132"/>
                  <a:pt x="44" y="133"/>
                  <a:pt x="44" y="131"/>
                </a:cubicBezTo>
                <a:cubicBezTo>
                  <a:pt x="45" y="131"/>
                  <a:pt x="46" y="131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lose/>
                <a:moveTo>
                  <a:pt x="37" y="156"/>
                </a:moveTo>
                <a:cubicBezTo>
                  <a:pt x="36" y="157"/>
                  <a:pt x="36" y="156"/>
                  <a:pt x="36" y="156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5" y="157"/>
                  <a:pt x="34" y="157"/>
                  <a:pt x="34" y="156"/>
                </a:cubicBezTo>
                <a:cubicBezTo>
                  <a:pt x="34" y="155"/>
                  <a:pt x="36" y="156"/>
                  <a:pt x="37" y="156"/>
                </a:cubicBezTo>
                <a:close/>
                <a:moveTo>
                  <a:pt x="34" y="154"/>
                </a:moveTo>
                <a:cubicBezTo>
                  <a:pt x="33" y="155"/>
                  <a:pt x="32" y="155"/>
                  <a:pt x="31" y="155"/>
                </a:cubicBezTo>
                <a:cubicBezTo>
                  <a:pt x="31" y="153"/>
                  <a:pt x="28" y="153"/>
                  <a:pt x="27" y="151"/>
                </a:cubicBezTo>
                <a:cubicBezTo>
                  <a:pt x="28" y="150"/>
                  <a:pt x="29" y="151"/>
                  <a:pt x="30" y="151"/>
                </a:cubicBezTo>
                <a:cubicBezTo>
                  <a:pt x="31" y="152"/>
                  <a:pt x="33" y="153"/>
                  <a:pt x="34" y="154"/>
                </a:cubicBezTo>
                <a:close/>
                <a:moveTo>
                  <a:pt x="25" y="152"/>
                </a:moveTo>
                <a:cubicBezTo>
                  <a:pt x="25" y="153"/>
                  <a:pt x="24" y="154"/>
                  <a:pt x="24" y="155"/>
                </a:cubicBezTo>
                <a:cubicBezTo>
                  <a:pt x="24" y="156"/>
                  <a:pt x="25" y="156"/>
                  <a:pt x="26" y="157"/>
                </a:cubicBezTo>
                <a:cubicBezTo>
                  <a:pt x="26" y="157"/>
                  <a:pt x="26" y="158"/>
                  <a:pt x="27" y="158"/>
                </a:cubicBezTo>
                <a:cubicBezTo>
                  <a:pt x="27" y="159"/>
                  <a:pt x="26" y="161"/>
                  <a:pt x="26" y="161"/>
                </a:cubicBezTo>
                <a:cubicBezTo>
                  <a:pt x="26" y="163"/>
                  <a:pt x="28" y="163"/>
                  <a:pt x="29" y="16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0" y="164"/>
                  <a:pt x="31" y="164"/>
                  <a:pt x="32" y="164"/>
                </a:cubicBezTo>
                <a:cubicBezTo>
                  <a:pt x="33" y="164"/>
                  <a:pt x="33" y="162"/>
                  <a:pt x="34" y="162"/>
                </a:cubicBezTo>
                <a:cubicBezTo>
                  <a:pt x="34" y="163"/>
                  <a:pt x="34" y="164"/>
                  <a:pt x="34" y="164"/>
                </a:cubicBezTo>
                <a:cubicBezTo>
                  <a:pt x="34" y="164"/>
                  <a:pt x="35" y="163"/>
                  <a:pt x="35" y="163"/>
                </a:cubicBezTo>
                <a:cubicBezTo>
                  <a:pt x="36" y="163"/>
                  <a:pt x="36" y="164"/>
                  <a:pt x="36" y="164"/>
                </a:cubicBezTo>
                <a:cubicBezTo>
                  <a:pt x="36" y="164"/>
                  <a:pt x="37" y="164"/>
                  <a:pt x="37" y="164"/>
                </a:cubicBezTo>
                <a:cubicBezTo>
                  <a:pt x="38" y="165"/>
                  <a:pt x="38" y="166"/>
                  <a:pt x="39" y="165"/>
                </a:cubicBezTo>
                <a:cubicBezTo>
                  <a:pt x="40" y="166"/>
                  <a:pt x="41" y="166"/>
                  <a:pt x="41" y="167"/>
                </a:cubicBezTo>
                <a:cubicBezTo>
                  <a:pt x="42" y="167"/>
                  <a:pt x="42" y="168"/>
                  <a:pt x="42" y="168"/>
                </a:cubicBezTo>
                <a:cubicBezTo>
                  <a:pt x="42" y="168"/>
                  <a:pt x="43" y="169"/>
                  <a:pt x="43" y="169"/>
                </a:cubicBezTo>
                <a:cubicBezTo>
                  <a:pt x="44" y="170"/>
                  <a:pt x="45" y="172"/>
                  <a:pt x="47" y="173"/>
                </a:cubicBezTo>
                <a:cubicBezTo>
                  <a:pt x="47" y="174"/>
                  <a:pt x="48" y="174"/>
                  <a:pt x="48" y="175"/>
                </a:cubicBezTo>
                <a:cubicBezTo>
                  <a:pt x="47" y="176"/>
                  <a:pt x="47" y="176"/>
                  <a:pt x="46" y="177"/>
                </a:cubicBezTo>
                <a:cubicBezTo>
                  <a:pt x="47" y="177"/>
                  <a:pt x="47" y="177"/>
                  <a:pt x="48" y="177"/>
                </a:cubicBezTo>
                <a:cubicBezTo>
                  <a:pt x="49" y="178"/>
                  <a:pt x="50" y="179"/>
                  <a:pt x="51" y="180"/>
                </a:cubicBezTo>
                <a:cubicBezTo>
                  <a:pt x="52" y="180"/>
                  <a:pt x="53" y="181"/>
                  <a:pt x="54" y="182"/>
                </a:cubicBezTo>
                <a:cubicBezTo>
                  <a:pt x="55" y="182"/>
                  <a:pt x="55" y="183"/>
                  <a:pt x="56" y="184"/>
                </a:cubicBezTo>
                <a:cubicBezTo>
                  <a:pt x="56" y="185"/>
                  <a:pt x="57" y="185"/>
                  <a:pt x="57" y="185"/>
                </a:cubicBezTo>
                <a:cubicBezTo>
                  <a:pt x="56" y="186"/>
                  <a:pt x="56" y="188"/>
                  <a:pt x="55" y="188"/>
                </a:cubicBezTo>
                <a:cubicBezTo>
                  <a:pt x="54" y="189"/>
                  <a:pt x="54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1"/>
                  <a:pt x="53" y="192"/>
                  <a:pt x="53" y="193"/>
                </a:cubicBezTo>
                <a:cubicBezTo>
                  <a:pt x="52" y="194"/>
                  <a:pt x="51" y="196"/>
                  <a:pt x="50" y="198"/>
                </a:cubicBezTo>
                <a:cubicBezTo>
                  <a:pt x="49" y="198"/>
                  <a:pt x="48" y="199"/>
                  <a:pt x="46" y="199"/>
                </a:cubicBezTo>
                <a:cubicBezTo>
                  <a:pt x="46" y="200"/>
                  <a:pt x="45" y="200"/>
                  <a:pt x="44" y="201"/>
                </a:cubicBezTo>
                <a:cubicBezTo>
                  <a:pt x="44" y="202"/>
                  <a:pt x="44" y="202"/>
                  <a:pt x="44" y="203"/>
                </a:cubicBezTo>
                <a:cubicBezTo>
                  <a:pt x="36" y="195"/>
                  <a:pt x="30" y="185"/>
                  <a:pt x="26" y="174"/>
                </a:cubicBezTo>
                <a:cubicBezTo>
                  <a:pt x="26" y="174"/>
                  <a:pt x="26" y="174"/>
                  <a:pt x="26" y="174"/>
                </a:cubicBezTo>
                <a:cubicBezTo>
                  <a:pt x="27" y="173"/>
                  <a:pt x="26" y="172"/>
                  <a:pt x="27" y="172"/>
                </a:cubicBezTo>
                <a:cubicBezTo>
                  <a:pt x="27" y="171"/>
                  <a:pt x="27" y="172"/>
                  <a:pt x="27" y="171"/>
                </a:cubicBezTo>
                <a:cubicBezTo>
                  <a:pt x="27" y="171"/>
                  <a:pt x="29" y="169"/>
                  <a:pt x="29" y="169"/>
                </a:cubicBezTo>
                <a:cubicBezTo>
                  <a:pt x="29" y="167"/>
                  <a:pt x="29" y="166"/>
                  <a:pt x="28" y="165"/>
                </a:cubicBezTo>
                <a:cubicBezTo>
                  <a:pt x="27" y="166"/>
                  <a:pt x="26" y="164"/>
                  <a:pt x="25" y="163"/>
                </a:cubicBezTo>
                <a:cubicBezTo>
                  <a:pt x="25" y="162"/>
                  <a:pt x="24" y="162"/>
                  <a:pt x="24" y="162"/>
                </a:cubicBezTo>
                <a:cubicBezTo>
                  <a:pt x="24" y="161"/>
                  <a:pt x="24" y="160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2" y="157"/>
                  <a:pt x="22" y="154"/>
                  <a:pt x="22" y="152"/>
                </a:cubicBezTo>
                <a:cubicBezTo>
                  <a:pt x="23" y="151"/>
                  <a:pt x="24" y="150"/>
                  <a:pt x="25" y="15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754879" y="3437056"/>
            <a:ext cx="3258312" cy="274"/>
          </a:xfrm>
          <a:prstGeom prst="line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942524" y="1391899"/>
            <a:ext cx="3258312" cy="0"/>
          </a:xfrm>
          <a:prstGeom prst="line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942524" y="5482486"/>
            <a:ext cx="3258312" cy="0"/>
          </a:xfrm>
          <a:prstGeom prst="line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5400000">
            <a:off x="-1059490" y="1059616"/>
            <a:ext cx="6873857" cy="475488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04804" y="970520"/>
            <a:ext cx="435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方向、目标坚定不移：网络化教学的方向，平台教学的目标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2526456"/>
            <a:ext cx="3157268" cy="1477328"/>
            <a:chOff x="256952" y="2899170"/>
            <a:chExt cx="3157268" cy="1477328"/>
          </a:xfrm>
        </p:grpSpPr>
        <p:sp>
          <p:nvSpPr>
            <p:cNvPr id="12" name="文本框 11"/>
            <p:cNvSpPr txBox="1"/>
            <p:nvPr/>
          </p:nvSpPr>
          <p:spPr>
            <a:xfrm>
              <a:off x="554211" y="2899170"/>
              <a:ext cx="2699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>
                <a:defRPr sz="4800" spc="100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思考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6952" y="3730167"/>
              <a:ext cx="3157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>
                <a:defRPr sz="360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下一步打算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013192" y="3021557"/>
            <a:ext cx="282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制度、管理手段、考核标准逐步建立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202819" y="4882321"/>
            <a:ext cx="436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网络机考全面推开，成为常态。运用到入学分层考试、单元测试、期中考试、期末考试。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7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>
            <a:off x="6362722" y="1062205"/>
            <a:ext cx="6891486" cy="476707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299430" y="4382092"/>
            <a:ext cx="4936974" cy="1384995"/>
            <a:chOff x="1294569" y="4761655"/>
            <a:chExt cx="4936974" cy="1384995"/>
          </a:xfrm>
        </p:grpSpPr>
        <p:sp>
          <p:nvSpPr>
            <p:cNvPr id="5" name="等腰三角形 4"/>
            <p:cNvSpPr/>
            <p:nvPr/>
          </p:nvSpPr>
          <p:spPr>
            <a:xfrm rot="10800000">
              <a:off x="1294569" y="4849845"/>
              <a:ext cx="524250" cy="36264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53326" y="4761655"/>
              <a:ext cx="4378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>
                <a:defRPr sz="28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/>
              <a:r>
                <a:rPr lang="zh-CN" altLang="en-US" dirty="0"/>
                <a:t>如何对教师的网络备课、作业批改、答疑解惑进行量化，与绩效考核挂钩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73215" y="2675034"/>
            <a:ext cx="3157268" cy="1477328"/>
            <a:chOff x="256952" y="2899170"/>
            <a:chExt cx="3157268" cy="1477328"/>
          </a:xfrm>
        </p:grpSpPr>
        <p:sp>
          <p:nvSpPr>
            <p:cNvPr id="15" name="文本框 14"/>
            <p:cNvSpPr txBox="1"/>
            <p:nvPr/>
          </p:nvSpPr>
          <p:spPr>
            <a:xfrm>
              <a:off x="554211" y="2899170"/>
              <a:ext cx="2699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10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</a:t>
              </a:r>
              <a:endParaRPr lang="zh-CN" altLang="en-US" sz="36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6952" y="3730167"/>
              <a:ext cx="3157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拟解决的问题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29556" y="2968687"/>
            <a:ext cx="3375409" cy="954107"/>
            <a:chOff x="1294569" y="3869137"/>
            <a:chExt cx="3375409" cy="954107"/>
          </a:xfrm>
        </p:grpSpPr>
        <p:sp>
          <p:nvSpPr>
            <p:cNvPr id="10" name="文本框 9"/>
            <p:cNvSpPr txBox="1"/>
            <p:nvPr/>
          </p:nvSpPr>
          <p:spPr>
            <a:xfrm>
              <a:off x="1849555" y="3869137"/>
              <a:ext cx="28204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>
                <a:defRPr sz="28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如何调动、激发教师的积极性</a:t>
              </a: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294569" y="3970379"/>
              <a:ext cx="524250" cy="36264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94569" y="1350038"/>
            <a:ext cx="3753311" cy="954107"/>
            <a:chOff x="1294569" y="3047067"/>
            <a:chExt cx="3753311" cy="954107"/>
          </a:xfrm>
        </p:grpSpPr>
        <p:sp>
          <p:nvSpPr>
            <p:cNvPr id="11" name="文本框 10"/>
            <p:cNvSpPr txBox="1"/>
            <p:nvPr/>
          </p:nvSpPr>
          <p:spPr>
            <a:xfrm>
              <a:off x="1849555" y="3047067"/>
              <a:ext cx="31983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如何培养学生学习的主动性和积极性</a:t>
              </a:r>
            </a:p>
          </p:txBody>
        </p:sp>
        <p:sp>
          <p:nvSpPr>
            <p:cNvPr id="19" name="等腰三角形 18"/>
            <p:cNvSpPr/>
            <p:nvPr/>
          </p:nvSpPr>
          <p:spPr>
            <a:xfrm rot="10800000">
              <a:off x="1294569" y="3143389"/>
              <a:ext cx="524250" cy="36264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587" y="-3368"/>
            <a:ext cx="2718816" cy="6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43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946073" y="775778"/>
            <a:ext cx="6368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U</a:t>
            </a:r>
            <a:endParaRPr lang="zh-CN" altLang="en-US" sz="95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rot="5400000" flipH="1" flipV="1">
            <a:off x="5972286" y="-1658593"/>
            <a:ext cx="335302" cy="7440863"/>
          </a:xfrm>
          <a:prstGeom prst="ellipse">
            <a:avLst/>
          </a:prstGeom>
          <a:gradFill flip="none" rotWithShape="1">
            <a:gsLst>
              <a:gs pos="3000">
                <a:schemeClr val="bg2">
                  <a:lumMod val="10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>
          <a:xfrm rot="5400000" flipV="1">
            <a:off x="5438426" y="-2468392"/>
            <a:ext cx="1964007" cy="7328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4492597" cy="2039815"/>
            <a:chOff x="0" y="0"/>
            <a:chExt cx="2250392" cy="1021766"/>
          </a:xfrm>
        </p:grpSpPr>
        <p:sp>
          <p:nvSpPr>
            <p:cNvPr id="6" name="等腰三角形 5"/>
            <p:cNvSpPr/>
            <p:nvPr/>
          </p:nvSpPr>
          <p:spPr>
            <a:xfrm rot="10800000">
              <a:off x="0" y="0"/>
              <a:ext cx="1477109" cy="102176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1192971" y="0"/>
              <a:ext cx="1057421" cy="731454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3401091" y="4230356"/>
            <a:ext cx="538981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618060" y="4860070"/>
            <a:ext cx="268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大学外语教学部    施建华</a:t>
            </a:r>
          </a:p>
        </p:txBody>
      </p:sp>
      <p:sp>
        <p:nvSpPr>
          <p:cNvPr id="14" name="椭圆 13"/>
          <p:cNvSpPr/>
          <p:nvPr/>
        </p:nvSpPr>
        <p:spPr>
          <a:xfrm rot="16200000">
            <a:off x="7721103" y="2907539"/>
            <a:ext cx="190500" cy="3822700"/>
          </a:xfrm>
          <a:prstGeom prst="ellipse">
            <a:avLst/>
          </a:prstGeom>
          <a:gradFill flip="none" rotWithShape="1">
            <a:gsLst>
              <a:gs pos="3000">
                <a:schemeClr val="bg2">
                  <a:lumMod val="10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>
          <a:xfrm rot="16200000">
            <a:off x="6979116" y="3422100"/>
            <a:ext cx="1964007" cy="46423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94409" y="5340350"/>
            <a:ext cx="3197591" cy="1517650"/>
            <a:chOff x="10039205" y="5836234"/>
            <a:chExt cx="2152795" cy="1021766"/>
          </a:xfrm>
        </p:grpSpPr>
        <p:sp>
          <p:nvSpPr>
            <p:cNvPr id="3" name="等腰三角形 2"/>
            <p:cNvSpPr/>
            <p:nvPr/>
          </p:nvSpPr>
          <p:spPr>
            <a:xfrm>
              <a:off x="10714891" y="5836234"/>
              <a:ext cx="1477109" cy="102176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10039205" y="6126546"/>
              <a:ext cx="1057421" cy="731454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3385" y="-2"/>
            <a:ext cx="3648615" cy="9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15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0092 0.2643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039 -0.067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 rot="16200000">
            <a:off x="5989461" y="296369"/>
            <a:ext cx="190500" cy="3822700"/>
          </a:xfrm>
          <a:prstGeom prst="ellipse">
            <a:avLst/>
          </a:prstGeom>
          <a:gradFill flip="none" rotWithShape="1">
            <a:gsLst>
              <a:gs pos="3000">
                <a:schemeClr val="bg2">
                  <a:lumMod val="10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77958" y="2163805"/>
            <a:ext cx="441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大学外语教学部</a:t>
            </a:r>
          </a:p>
        </p:txBody>
      </p:sp>
      <p:sp useBgFill="1">
        <p:nvSpPr>
          <p:cNvPr id="10" name="矩形 9"/>
          <p:cNvSpPr/>
          <p:nvPr/>
        </p:nvSpPr>
        <p:spPr>
          <a:xfrm rot="16200000">
            <a:off x="5102707" y="427580"/>
            <a:ext cx="1964007" cy="5412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979152" y="2548526"/>
            <a:ext cx="475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年机构改革，独立成建制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79153" y="3121507"/>
            <a:ext cx="8493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全校大学英语教学，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年四个学期，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个学分，承担全校的大学英语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必修课，选修课开设考试类、跨文化交际类、人文类和专业类的课程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94883" y="5541147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平均周课时量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14-16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</a:p>
        </p:txBody>
      </p:sp>
    </p:spTree>
    <p:extLst>
      <p:ext uri="{BB962C8B-B14F-4D97-AF65-F5344CB8AC3E}">
        <p14:creationId xmlns:p14="http://schemas.microsoft.com/office/powerpoint/2010/main" xmlns="" val="370266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00013 -0.1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>
            <a:stCxn id="21" idx="2"/>
            <a:endCxn id="8" idx="0"/>
          </p:cNvCxnSpPr>
          <p:nvPr/>
        </p:nvCxnSpPr>
        <p:spPr>
          <a:xfrm>
            <a:off x="7792731" y="2893498"/>
            <a:ext cx="1" cy="65562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8" idx="2"/>
            <a:endCxn id="6" idx="0"/>
          </p:cNvCxnSpPr>
          <p:nvPr/>
        </p:nvCxnSpPr>
        <p:spPr>
          <a:xfrm>
            <a:off x="4273092" y="2847268"/>
            <a:ext cx="1" cy="70185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33364" y="3549124"/>
            <a:ext cx="8799097" cy="202101"/>
            <a:chOff x="1956816" y="3387757"/>
            <a:chExt cx="8321040" cy="155511"/>
          </a:xfrm>
        </p:grpSpPr>
        <p:sp>
          <p:nvSpPr>
            <p:cNvPr id="5" name="圆角矩形 4"/>
            <p:cNvSpPr/>
            <p:nvPr/>
          </p:nvSpPr>
          <p:spPr>
            <a:xfrm>
              <a:off x="1956816" y="3387757"/>
              <a:ext cx="1664208" cy="1555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621024" y="3387757"/>
              <a:ext cx="1664208" cy="15551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285232" y="3387757"/>
              <a:ext cx="1664208" cy="1555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949440" y="3387757"/>
              <a:ext cx="1664208" cy="15551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613648" y="3387757"/>
              <a:ext cx="1664208" cy="1555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>
            <a:stCxn id="5" idx="2"/>
            <a:endCxn id="17" idx="0"/>
          </p:cNvCxnSpPr>
          <p:nvPr/>
        </p:nvCxnSpPr>
        <p:spPr>
          <a:xfrm flipH="1">
            <a:off x="2513273" y="3751225"/>
            <a:ext cx="1" cy="74645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7" idx="2"/>
            <a:endCxn id="19" idx="0"/>
          </p:cNvCxnSpPr>
          <p:nvPr/>
        </p:nvCxnSpPr>
        <p:spPr>
          <a:xfrm flipH="1">
            <a:off x="6032912" y="3751225"/>
            <a:ext cx="1" cy="74645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2"/>
            <a:endCxn id="20" idx="0"/>
          </p:cNvCxnSpPr>
          <p:nvPr/>
        </p:nvCxnSpPr>
        <p:spPr>
          <a:xfrm flipH="1">
            <a:off x="9552551" y="3751225"/>
            <a:ext cx="1" cy="74645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210055" y="4497678"/>
            <a:ext cx="260643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大学英语教学“温腾水”，学校领导不满意，学生不满意，家长不满意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62393" y="2016335"/>
            <a:ext cx="2421397" cy="83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700" dirty="0"/>
              <a:t>13</a:t>
            </a:r>
            <a:r>
              <a:rPr lang="zh-CN" altLang="en-US" sz="1700" dirty="0"/>
              <a:t>版人才培养方案学分被压缩：</a:t>
            </a:r>
            <a:r>
              <a:rPr lang="en-US" altLang="zh-CN" sz="1700" dirty="0"/>
              <a:t>16</a:t>
            </a:r>
            <a:r>
              <a:rPr lang="zh-CN" altLang="en-US" sz="1700" dirty="0"/>
              <a:t>减到</a:t>
            </a:r>
            <a:r>
              <a:rPr lang="en-US" altLang="zh-CN" sz="1700" dirty="0"/>
              <a:t>12</a:t>
            </a:r>
            <a:r>
              <a:rPr lang="zh-CN" altLang="en-US" sz="1700" dirty="0"/>
              <a:t>学分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16354" y="4497678"/>
            <a:ext cx="2833116" cy="12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/>
              <a:t>大外的师资队伍已经</a:t>
            </a:r>
            <a:r>
              <a:rPr lang="en-US" altLang="zh-CN" sz="1700" dirty="0"/>
              <a:t>46</a:t>
            </a:r>
            <a:r>
              <a:rPr lang="zh-CN" altLang="en-US" sz="1700" dirty="0"/>
              <a:t>人，继续进人，以增加劳力来解决教学任务不可行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14070" y="4497678"/>
            <a:ext cx="2476962" cy="83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/>
              <a:t>校领导：要从教学模式上寻找突破口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86269" y="2016335"/>
            <a:ext cx="30129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lnSpc>
                <a:spcPct val="150000"/>
              </a:lnSpc>
              <a:defRPr sz="1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/>
              <a:t>网络教学成趋势：慕课、翻转课堂等等</a:t>
            </a:r>
          </a:p>
        </p:txBody>
      </p:sp>
      <p:sp>
        <p:nvSpPr>
          <p:cNvPr id="24" name="等腰三角形 23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缘起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基于网络平台的教学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92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57916" y="4339033"/>
            <a:ext cx="362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顺应时代（外部）的变革，网络化是趋势，传统的教学手段和模式必定要发生变化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49884" y="2029526"/>
            <a:ext cx="1440000" cy="1440000"/>
            <a:chOff x="2368197" y="2175284"/>
            <a:chExt cx="1440000" cy="1440000"/>
          </a:xfrm>
        </p:grpSpPr>
        <p:sp>
          <p:nvSpPr>
            <p:cNvPr id="3" name="椭圆 2"/>
            <p:cNvSpPr/>
            <p:nvPr/>
          </p:nvSpPr>
          <p:spPr>
            <a:xfrm>
              <a:off x="2368197" y="2175284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85483" y="2295119"/>
              <a:ext cx="100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7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等腰三角形 18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缘起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663018" y="4339033"/>
            <a:ext cx="362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defRPr sz="2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适应内部的改革，空间被压缩，要求被提高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754986" y="2029526"/>
            <a:ext cx="1440000" cy="1440000"/>
            <a:chOff x="2368197" y="2175284"/>
            <a:chExt cx="1440000" cy="1440000"/>
          </a:xfrm>
        </p:grpSpPr>
        <p:sp>
          <p:nvSpPr>
            <p:cNvPr id="26" name="椭圆 25"/>
            <p:cNvSpPr/>
            <p:nvPr/>
          </p:nvSpPr>
          <p:spPr>
            <a:xfrm>
              <a:off x="2368197" y="2175284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85483" y="2295119"/>
              <a:ext cx="100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7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8317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57916" y="4339033"/>
            <a:ext cx="362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出版社平台（硬件和内容提供相结合）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49884" y="2029525"/>
            <a:ext cx="1440000" cy="1440000"/>
            <a:chOff x="2368197" y="2175284"/>
            <a:chExt cx="1440000" cy="1440000"/>
          </a:xfrm>
        </p:grpSpPr>
        <p:sp>
          <p:nvSpPr>
            <p:cNvPr id="3" name="椭圆 2"/>
            <p:cNvSpPr/>
            <p:nvPr/>
          </p:nvSpPr>
          <p:spPr>
            <a:xfrm>
              <a:off x="2368197" y="2175284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85483" y="2295119"/>
              <a:ext cx="100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7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等腰三角形 18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缘起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思路：数字化网络平台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663017" y="4339033"/>
            <a:ext cx="362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defRPr sz="2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14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月份，浙江省大学英语教学研究会会议，找到外研社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754985" y="2029526"/>
            <a:ext cx="1440000" cy="1440000"/>
            <a:chOff x="2368197" y="2175284"/>
            <a:chExt cx="1440000" cy="1440000"/>
          </a:xfrm>
        </p:grpSpPr>
        <p:sp>
          <p:nvSpPr>
            <p:cNvPr id="26" name="椭圆 25"/>
            <p:cNvSpPr/>
            <p:nvPr/>
          </p:nvSpPr>
          <p:spPr>
            <a:xfrm>
              <a:off x="2368197" y="2175284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85483" y="2295119"/>
              <a:ext cx="100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7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279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853193" y="2547921"/>
            <a:ext cx="0" cy="2984974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980953" y="2861043"/>
            <a:ext cx="426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开放给老师们，大家试用，体验。</a:t>
            </a:r>
          </a:p>
        </p:txBody>
      </p:sp>
      <p:sp>
        <p:nvSpPr>
          <p:cNvPr id="12" name="文本框 11">
            <a:hlinkClick r:id="rId2"/>
          </p:cNvPr>
          <p:cNvSpPr txBox="1"/>
          <p:nvPr/>
        </p:nvSpPr>
        <p:spPr>
          <a:xfrm>
            <a:off x="6980953" y="3261153"/>
            <a:ext cx="426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反复开会商讨，发表意见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24001" y="4307331"/>
            <a:ext cx="412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z="20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14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月底，确定：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24000" y="4707441"/>
            <a:ext cx="412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z="20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外研社网络自主学习平台</a:t>
            </a:r>
            <a:endParaRPr lang="en-US" altLang="zh-CN" dirty="0"/>
          </a:p>
          <a:p>
            <a:r>
              <a:rPr lang="zh-CN" altLang="en-US" dirty="0" smtClean="0"/>
              <a:t>新</a:t>
            </a:r>
            <a:r>
              <a:rPr lang="zh-CN" altLang="en-US" dirty="0"/>
              <a:t>视野第二版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740897" y="3169713"/>
            <a:ext cx="2995704" cy="224592"/>
            <a:chOff x="5983704" y="1170432"/>
            <a:chExt cx="2995704" cy="2245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096000" y="1261872"/>
              <a:ext cx="2883408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5983704" y="1170432"/>
              <a:ext cx="224592" cy="2245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69785" y="4595145"/>
            <a:ext cx="2995704" cy="224592"/>
            <a:chOff x="3212592" y="2595864"/>
            <a:chExt cx="2995704" cy="22459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212592" y="2712720"/>
              <a:ext cx="2883408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5983704" y="2595864"/>
              <a:ext cx="224592" cy="2245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等腰三角形 29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试用、体验、选择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14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94434" y="4339031"/>
            <a:ext cx="3950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级老师：还是原来的教材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级老师：一律启用新视野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49884" y="2029525"/>
            <a:ext cx="1440000" cy="1440000"/>
            <a:chOff x="2368197" y="2175284"/>
            <a:chExt cx="1440000" cy="1440000"/>
          </a:xfrm>
        </p:grpSpPr>
        <p:sp>
          <p:nvSpPr>
            <p:cNvPr id="3" name="椭圆 2"/>
            <p:cNvSpPr/>
            <p:nvPr/>
          </p:nvSpPr>
          <p:spPr>
            <a:xfrm>
              <a:off x="2368197" y="2175284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76839" y="2572118"/>
              <a:ext cx="1222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</a:t>
              </a:r>
            </a:p>
          </p:txBody>
        </p:sp>
      </p:grpSp>
      <p:sp>
        <p:nvSpPr>
          <p:cNvPr id="19" name="等腰三角形 18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试验、渐进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663014" y="4339031"/>
            <a:ext cx="362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just">
              <a:defRPr sz="2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14</a:t>
            </a:r>
            <a:r>
              <a:rPr lang="zh-CN" altLang="en-US" dirty="0"/>
              <a:t>级：只挑两个校区</a:t>
            </a:r>
            <a:r>
              <a:rPr lang="en-US" altLang="zh-CN" dirty="0"/>
              <a:t>5</a:t>
            </a:r>
            <a:r>
              <a:rPr lang="zh-CN" altLang="en-US" dirty="0"/>
              <a:t>个班进行基于网络平台的大学英语教学，其余的还是传统的</a:t>
            </a:r>
            <a:r>
              <a:rPr lang="en-US" altLang="zh-CN" dirty="0"/>
              <a:t>4</a:t>
            </a:r>
            <a:r>
              <a:rPr lang="zh-CN" altLang="en-US" dirty="0"/>
              <a:t>课时</a:t>
            </a:r>
            <a:r>
              <a:rPr lang="en-US" altLang="zh-CN" dirty="0"/>
              <a:t>/</a:t>
            </a:r>
            <a:r>
              <a:rPr lang="zh-CN" altLang="en-US" dirty="0"/>
              <a:t>周面授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754984" y="2029525"/>
            <a:ext cx="1440000" cy="1440000"/>
            <a:chOff x="2368197" y="2175284"/>
            <a:chExt cx="1440000" cy="1440000"/>
          </a:xfrm>
        </p:grpSpPr>
        <p:sp>
          <p:nvSpPr>
            <p:cNvPr id="14" name="椭圆 13"/>
            <p:cNvSpPr/>
            <p:nvPr/>
          </p:nvSpPr>
          <p:spPr>
            <a:xfrm>
              <a:off x="2368197" y="2175284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76839" y="2572118"/>
              <a:ext cx="1222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0056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-2760452" y="2140930"/>
            <a:ext cx="5614416" cy="475488"/>
          </a:xfrm>
          <a:custGeom>
            <a:avLst/>
            <a:gdLst>
              <a:gd name="connsiteX0" fmla="*/ 33529 w 5632704"/>
              <a:gd name="connsiteY0" fmla="*/ 137160 h 475488"/>
              <a:gd name="connsiteX1" fmla="*/ 5181322 w 5632704"/>
              <a:gd name="connsiteY1" fmla="*/ 137160 h 475488"/>
              <a:gd name="connsiteX2" fmla="*/ 5175899 w 5632704"/>
              <a:gd name="connsiteY2" fmla="*/ 145204 h 475488"/>
              <a:gd name="connsiteX3" fmla="*/ 5157216 w 5632704"/>
              <a:gd name="connsiteY3" fmla="*/ 237744 h 475488"/>
              <a:gd name="connsiteX4" fmla="*/ 5175899 w 5632704"/>
              <a:gd name="connsiteY4" fmla="*/ 330285 h 475488"/>
              <a:gd name="connsiteX5" fmla="*/ 5181322 w 5632704"/>
              <a:gd name="connsiteY5" fmla="*/ 338328 h 475488"/>
              <a:gd name="connsiteX6" fmla="*/ 33529 w 5632704"/>
              <a:gd name="connsiteY6" fmla="*/ 338328 h 475488"/>
              <a:gd name="connsiteX7" fmla="*/ 0 w 5632704"/>
              <a:gd name="connsiteY7" fmla="*/ 304799 h 475488"/>
              <a:gd name="connsiteX8" fmla="*/ 0 w 5632704"/>
              <a:gd name="connsiteY8" fmla="*/ 170689 h 475488"/>
              <a:gd name="connsiteX9" fmla="*/ 33529 w 5632704"/>
              <a:gd name="connsiteY9" fmla="*/ 137160 h 475488"/>
              <a:gd name="connsiteX10" fmla="*/ 5394960 w 5632704"/>
              <a:gd name="connsiteY10" fmla="*/ 0 h 475488"/>
              <a:gd name="connsiteX11" fmla="*/ 5632704 w 5632704"/>
              <a:gd name="connsiteY11" fmla="*/ 237744 h 475488"/>
              <a:gd name="connsiteX12" fmla="*/ 5394960 w 5632704"/>
              <a:gd name="connsiteY12" fmla="*/ 475488 h 475488"/>
              <a:gd name="connsiteX13" fmla="*/ 5226850 w 5632704"/>
              <a:gd name="connsiteY13" fmla="*/ 405854 h 475488"/>
              <a:gd name="connsiteX14" fmla="*/ 5181322 w 5632704"/>
              <a:gd name="connsiteY14" fmla="*/ 338328 h 475488"/>
              <a:gd name="connsiteX15" fmla="*/ 5361431 w 5632704"/>
              <a:gd name="connsiteY15" fmla="*/ 338328 h 475488"/>
              <a:gd name="connsiteX16" fmla="*/ 5394960 w 5632704"/>
              <a:gd name="connsiteY16" fmla="*/ 304799 h 475488"/>
              <a:gd name="connsiteX17" fmla="*/ 5394960 w 5632704"/>
              <a:gd name="connsiteY17" fmla="*/ 170689 h 475488"/>
              <a:gd name="connsiteX18" fmla="*/ 5361431 w 5632704"/>
              <a:gd name="connsiteY18" fmla="*/ 137160 h 475488"/>
              <a:gd name="connsiteX19" fmla="*/ 5181322 w 5632704"/>
              <a:gd name="connsiteY19" fmla="*/ 137160 h 475488"/>
              <a:gd name="connsiteX20" fmla="*/ 5226850 w 5632704"/>
              <a:gd name="connsiteY20" fmla="*/ 69634 h 475488"/>
              <a:gd name="connsiteX21" fmla="*/ 5394960 w 5632704"/>
              <a:gd name="connsiteY21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32704" h="475488">
                <a:moveTo>
                  <a:pt x="33529" y="137160"/>
                </a:moveTo>
                <a:lnTo>
                  <a:pt x="5181322" y="137160"/>
                </a:lnTo>
                <a:lnTo>
                  <a:pt x="5175899" y="145204"/>
                </a:lnTo>
                <a:cubicBezTo>
                  <a:pt x="5163869" y="173647"/>
                  <a:pt x="5157216" y="204919"/>
                  <a:pt x="5157216" y="237744"/>
                </a:cubicBezTo>
                <a:cubicBezTo>
                  <a:pt x="5157216" y="270570"/>
                  <a:pt x="5163869" y="301841"/>
                  <a:pt x="5175899" y="330285"/>
                </a:cubicBezTo>
                <a:lnTo>
                  <a:pt x="5181322" y="338328"/>
                </a:lnTo>
                <a:lnTo>
                  <a:pt x="33529" y="338328"/>
                </a:lnTo>
                <a:cubicBezTo>
                  <a:pt x="15011" y="338328"/>
                  <a:pt x="0" y="323317"/>
                  <a:pt x="0" y="304799"/>
                </a:cubicBezTo>
                <a:lnTo>
                  <a:pt x="0" y="170689"/>
                </a:lnTo>
                <a:cubicBezTo>
                  <a:pt x="0" y="152171"/>
                  <a:pt x="15011" y="137160"/>
                  <a:pt x="33529" y="137160"/>
                </a:cubicBezTo>
                <a:close/>
                <a:moveTo>
                  <a:pt x="5394960" y="0"/>
                </a:moveTo>
                <a:cubicBezTo>
                  <a:pt x="5526262" y="0"/>
                  <a:pt x="5632704" y="106442"/>
                  <a:pt x="5632704" y="237744"/>
                </a:cubicBezTo>
                <a:cubicBezTo>
                  <a:pt x="5632704" y="369046"/>
                  <a:pt x="5526262" y="475488"/>
                  <a:pt x="5394960" y="475488"/>
                </a:cubicBezTo>
                <a:cubicBezTo>
                  <a:pt x="5329309" y="475488"/>
                  <a:pt x="5269873" y="448878"/>
                  <a:pt x="5226850" y="405854"/>
                </a:cubicBezTo>
                <a:lnTo>
                  <a:pt x="5181322" y="338328"/>
                </a:lnTo>
                <a:lnTo>
                  <a:pt x="5361431" y="338328"/>
                </a:lnTo>
                <a:cubicBezTo>
                  <a:pt x="5379949" y="338328"/>
                  <a:pt x="5394960" y="323317"/>
                  <a:pt x="5394960" y="304799"/>
                </a:cubicBezTo>
                <a:lnTo>
                  <a:pt x="5394960" y="170689"/>
                </a:lnTo>
                <a:cubicBezTo>
                  <a:pt x="5394960" y="152171"/>
                  <a:pt x="5379949" y="137160"/>
                  <a:pt x="5361431" y="137160"/>
                </a:cubicBezTo>
                <a:lnTo>
                  <a:pt x="5181322" y="137160"/>
                </a:lnTo>
                <a:lnTo>
                  <a:pt x="5226850" y="69634"/>
                </a:lnTo>
                <a:cubicBezTo>
                  <a:pt x="5269873" y="26610"/>
                  <a:pt x="5329309" y="0"/>
                  <a:pt x="53949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-2778740" y="3115595"/>
            <a:ext cx="5632704" cy="475488"/>
          </a:xfrm>
          <a:custGeom>
            <a:avLst/>
            <a:gdLst>
              <a:gd name="connsiteX0" fmla="*/ 33529 w 5632704"/>
              <a:gd name="connsiteY0" fmla="*/ 137160 h 475488"/>
              <a:gd name="connsiteX1" fmla="*/ 5181322 w 5632704"/>
              <a:gd name="connsiteY1" fmla="*/ 137160 h 475488"/>
              <a:gd name="connsiteX2" fmla="*/ 5175899 w 5632704"/>
              <a:gd name="connsiteY2" fmla="*/ 145204 h 475488"/>
              <a:gd name="connsiteX3" fmla="*/ 5157216 w 5632704"/>
              <a:gd name="connsiteY3" fmla="*/ 237744 h 475488"/>
              <a:gd name="connsiteX4" fmla="*/ 5175899 w 5632704"/>
              <a:gd name="connsiteY4" fmla="*/ 330285 h 475488"/>
              <a:gd name="connsiteX5" fmla="*/ 5181322 w 5632704"/>
              <a:gd name="connsiteY5" fmla="*/ 338328 h 475488"/>
              <a:gd name="connsiteX6" fmla="*/ 33529 w 5632704"/>
              <a:gd name="connsiteY6" fmla="*/ 338328 h 475488"/>
              <a:gd name="connsiteX7" fmla="*/ 0 w 5632704"/>
              <a:gd name="connsiteY7" fmla="*/ 304799 h 475488"/>
              <a:gd name="connsiteX8" fmla="*/ 0 w 5632704"/>
              <a:gd name="connsiteY8" fmla="*/ 170689 h 475488"/>
              <a:gd name="connsiteX9" fmla="*/ 33529 w 5632704"/>
              <a:gd name="connsiteY9" fmla="*/ 137160 h 475488"/>
              <a:gd name="connsiteX10" fmla="*/ 5394960 w 5632704"/>
              <a:gd name="connsiteY10" fmla="*/ 0 h 475488"/>
              <a:gd name="connsiteX11" fmla="*/ 5632704 w 5632704"/>
              <a:gd name="connsiteY11" fmla="*/ 237744 h 475488"/>
              <a:gd name="connsiteX12" fmla="*/ 5394960 w 5632704"/>
              <a:gd name="connsiteY12" fmla="*/ 475488 h 475488"/>
              <a:gd name="connsiteX13" fmla="*/ 5226850 w 5632704"/>
              <a:gd name="connsiteY13" fmla="*/ 405854 h 475488"/>
              <a:gd name="connsiteX14" fmla="*/ 5181322 w 5632704"/>
              <a:gd name="connsiteY14" fmla="*/ 338328 h 475488"/>
              <a:gd name="connsiteX15" fmla="*/ 5361431 w 5632704"/>
              <a:gd name="connsiteY15" fmla="*/ 338328 h 475488"/>
              <a:gd name="connsiteX16" fmla="*/ 5394960 w 5632704"/>
              <a:gd name="connsiteY16" fmla="*/ 304799 h 475488"/>
              <a:gd name="connsiteX17" fmla="*/ 5394960 w 5632704"/>
              <a:gd name="connsiteY17" fmla="*/ 170689 h 475488"/>
              <a:gd name="connsiteX18" fmla="*/ 5361431 w 5632704"/>
              <a:gd name="connsiteY18" fmla="*/ 137160 h 475488"/>
              <a:gd name="connsiteX19" fmla="*/ 5181322 w 5632704"/>
              <a:gd name="connsiteY19" fmla="*/ 137160 h 475488"/>
              <a:gd name="connsiteX20" fmla="*/ 5226850 w 5632704"/>
              <a:gd name="connsiteY20" fmla="*/ 69634 h 475488"/>
              <a:gd name="connsiteX21" fmla="*/ 5394960 w 5632704"/>
              <a:gd name="connsiteY21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32704" h="475488">
                <a:moveTo>
                  <a:pt x="33529" y="137160"/>
                </a:moveTo>
                <a:lnTo>
                  <a:pt x="5181322" y="137160"/>
                </a:lnTo>
                <a:lnTo>
                  <a:pt x="5175899" y="145204"/>
                </a:lnTo>
                <a:cubicBezTo>
                  <a:pt x="5163869" y="173647"/>
                  <a:pt x="5157216" y="204919"/>
                  <a:pt x="5157216" y="237744"/>
                </a:cubicBezTo>
                <a:cubicBezTo>
                  <a:pt x="5157216" y="270570"/>
                  <a:pt x="5163869" y="301841"/>
                  <a:pt x="5175899" y="330285"/>
                </a:cubicBezTo>
                <a:lnTo>
                  <a:pt x="5181322" y="338328"/>
                </a:lnTo>
                <a:lnTo>
                  <a:pt x="33529" y="338328"/>
                </a:lnTo>
                <a:cubicBezTo>
                  <a:pt x="15011" y="338328"/>
                  <a:pt x="0" y="323317"/>
                  <a:pt x="0" y="304799"/>
                </a:cubicBezTo>
                <a:lnTo>
                  <a:pt x="0" y="170689"/>
                </a:lnTo>
                <a:cubicBezTo>
                  <a:pt x="0" y="152171"/>
                  <a:pt x="15011" y="137160"/>
                  <a:pt x="33529" y="137160"/>
                </a:cubicBezTo>
                <a:close/>
                <a:moveTo>
                  <a:pt x="5394960" y="0"/>
                </a:moveTo>
                <a:cubicBezTo>
                  <a:pt x="5526262" y="0"/>
                  <a:pt x="5632704" y="106442"/>
                  <a:pt x="5632704" y="237744"/>
                </a:cubicBezTo>
                <a:cubicBezTo>
                  <a:pt x="5632704" y="369046"/>
                  <a:pt x="5526262" y="475488"/>
                  <a:pt x="5394960" y="475488"/>
                </a:cubicBezTo>
                <a:cubicBezTo>
                  <a:pt x="5329309" y="475488"/>
                  <a:pt x="5269873" y="448878"/>
                  <a:pt x="5226850" y="405854"/>
                </a:cubicBezTo>
                <a:lnTo>
                  <a:pt x="5181322" y="338328"/>
                </a:lnTo>
                <a:lnTo>
                  <a:pt x="5361431" y="338328"/>
                </a:lnTo>
                <a:cubicBezTo>
                  <a:pt x="5379949" y="338328"/>
                  <a:pt x="5394960" y="323317"/>
                  <a:pt x="5394960" y="304799"/>
                </a:cubicBezTo>
                <a:lnTo>
                  <a:pt x="5394960" y="170689"/>
                </a:lnTo>
                <a:cubicBezTo>
                  <a:pt x="5394960" y="152171"/>
                  <a:pt x="5379949" y="137160"/>
                  <a:pt x="5361431" y="137160"/>
                </a:cubicBezTo>
                <a:lnTo>
                  <a:pt x="5181322" y="137160"/>
                </a:lnTo>
                <a:lnTo>
                  <a:pt x="5226850" y="69634"/>
                </a:lnTo>
                <a:cubicBezTo>
                  <a:pt x="5269873" y="26610"/>
                  <a:pt x="5329309" y="0"/>
                  <a:pt x="539496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2778740" y="4084764"/>
            <a:ext cx="5632704" cy="475488"/>
          </a:xfrm>
          <a:custGeom>
            <a:avLst/>
            <a:gdLst>
              <a:gd name="connsiteX0" fmla="*/ 33529 w 5632704"/>
              <a:gd name="connsiteY0" fmla="*/ 137160 h 475488"/>
              <a:gd name="connsiteX1" fmla="*/ 5181322 w 5632704"/>
              <a:gd name="connsiteY1" fmla="*/ 137160 h 475488"/>
              <a:gd name="connsiteX2" fmla="*/ 5175899 w 5632704"/>
              <a:gd name="connsiteY2" fmla="*/ 145204 h 475488"/>
              <a:gd name="connsiteX3" fmla="*/ 5157216 w 5632704"/>
              <a:gd name="connsiteY3" fmla="*/ 237744 h 475488"/>
              <a:gd name="connsiteX4" fmla="*/ 5175899 w 5632704"/>
              <a:gd name="connsiteY4" fmla="*/ 330285 h 475488"/>
              <a:gd name="connsiteX5" fmla="*/ 5181322 w 5632704"/>
              <a:gd name="connsiteY5" fmla="*/ 338328 h 475488"/>
              <a:gd name="connsiteX6" fmla="*/ 33529 w 5632704"/>
              <a:gd name="connsiteY6" fmla="*/ 338328 h 475488"/>
              <a:gd name="connsiteX7" fmla="*/ 0 w 5632704"/>
              <a:gd name="connsiteY7" fmla="*/ 304799 h 475488"/>
              <a:gd name="connsiteX8" fmla="*/ 0 w 5632704"/>
              <a:gd name="connsiteY8" fmla="*/ 170689 h 475488"/>
              <a:gd name="connsiteX9" fmla="*/ 33529 w 5632704"/>
              <a:gd name="connsiteY9" fmla="*/ 137160 h 475488"/>
              <a:gd name="connsiteX10" fmla="*/ 5394960 w 5632704"/>
              <a:gd name="connsiteY10" fmla="*/ 0 h 475488"/>
              <a:gd name="connsiteX11" fmla="*/ 5632704 w 5632704"/>
              <a:gd name="connsiteY11" fmla="*/ 237744 h 475488"/>
              <a:gd name="connsiteX12" fmla="*/ 5394960 w 5632704"/>
              <a:gd name="connsiteY12" fmla="*/ 475488 h 475488"/>
              <a:gd name="connsiteX13" fmla="*/ 5226850 w 5632704"/>
              <a:gd name="connsiteY13" fmla="*/ 405854 h 475488"/>
              <a:gd name="connsiteX14" fmla="*/ 5181322 w 5632704"/>
              <a:gd name="connsiteY14" fmla="*/ 338328 h 475488"/>
              <a:gd name="connsiteX15" fmla="*/ 5361431 w 5632704"/>
              <a:gd name="connsiteY15" fmla="*/ 338328 h 475488"/>
              <a:gd name="connsiteX16" fmla="*/ 5394960 w 5632704"/>
              <a:gd name="connsiteY16" fmla="*/ 304799 h 475488"/>
              <a:gd name="connsiteX17" fmla="*/ 5394960 w 5632704"/>
              <a:gd name="connsiteY17" fmla="*/ 170689 h 475488"/>
              <a:gd name="connsiteX18" fmla="*/ 5361431 w 5632704"/>
              <a:gd name="connsiteY18" fmla="*/ 137160 h 475488"/>
              <a:gd name="connsiteX19" fmla="*/ 5181322 w 5632704"/>
              <a:gd name="connsiteY19" fmla="*/ 137160 h 475488"/>
              <a:gd name="connsiteX20" fmla="*/ 5226850 w 5632704"/>
              <a:gd name="connsiteY20" fmla="*/ 69634 h 475488"/>
              <a:gd name="connsiteX21" fmla="*/ 5394960 w 5632704"/>
              <a:gd name="connsiteY21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32704" h="475488">
                <a:moveTo>
                  <a:pt x="33529" y="137160"/>
                </a:moveTo>
                <a:lnTo>
                  <a:pt x="5181322" y="137160"/>
                </a:lnTo>
                <a:lnTo>
                  <a:pt x="5175899" y="145204"/>
                </a:lnTo>
                <a:cubicBezTo>
                  <a:pt x="5163869" y="173647"/>
                  <a:pt x="5157216" y="204919"/>
                  <a:pt x="5157216" y="237744"/>
                </a:cubicBezTo>
                <a:cubicBezTo>
                  <a:pt x="5157216" y="270570"/>
                  <a:pt x="5163869" y="301841"/>
                  <a:pt x="5175899" y="330285"/>
                </a:cubicBezTo>
                <a:lnTo>
                  <a:pt x="5181322" y="338328"/>
                </a:lnTo>
                <a:lnTo>
                  <a:pt x="33529" y="338328"/>
                </a:lnTo>
                <a:cubicBezTo>
                  <a:pt x="15011" y="338328"/>
                  <a:pt x="0" y="323317"/>
                  <a:pt x="0" y="304799"/>
                </a:cubicBezTo>
                <a:lnTo>
                  <a:pt x="0" y="170689"/>
                </a:lnTo>
                <a:cubicBezTo>
                  <a:pt x="0" y="152171"/>
                  <a:pt x="15011" y="137160"/>
                  <a:pt x="33529" y="137160"/>
                </a:cubicBezTo>
                <a:close/>
                <a:moveTo>
                  <a:pt x="5394960" y="0"/>
                </a:moveTo>
                <a:cubicBezTo>
                  <a:pt x="5526262" y="0"/>
                  <a:pt x="5632704" y="106442"/>
                  <a:pt x="5632704" y="237744"/>
                </a:cubicBezTo>
                <a:cubicBezTo>
                  <a:pt x="5632704" y="369046"/>
                  <a:pt x="5526262" y="475488"/>
                  <a:pt x="5394960" y="475488"/>
                </a:cubicBezTo>
                <a:cubicBezTo>
                  <a:pt x="5329309" y="475488"/>
                  <a:pt x="5269873" y="448878"/>
                  <a:pt x="5226850" y="405854"/>
                </a:cubicBezTo>
                <a:lnTo>
                  <a:pt x="5181322" y="338328"/>
                </a:lnTo>
                <a:lnTo>
                  <a:pt x="5361431" y="338328"/>
                </a:lnTo>
                <a:cubicBezTo>
                  <a:pt x="5379949" y="338328"/>
                  <a:pt x="5394960" y="323317"/>
                  <a:pt x="5394960" y="304799"/>
                </a:cubicBezTo>
                <a:lnTo>
                  <a:pt x="5394960" y="170689"/>
                </a:lnTo>
                <a:cubicBezTo>
                  <a:pt x="5394960" y="152171"/>
                  <a:pt x="5379949" y="137160"/>
                  <a:pt x="5361431" y="137160"/>
                </a:cubicBezTo>
                <a:lnTo>
                  <a:pt x="5181322" y="137160"/>
                </a:lnTo>
                <a:lnTo>
                  <a:pt x="5226850" y="69634"/>
                </a:lnTo>
                <a:cubicBezTo>
                  <a:pt x="5269873" y="26610"/>
                  <a:pt x="5329309" y="0"/>
                  <a:pt x="539496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-2778740" y="5053933"/>
            <a:ext cx="5632704" cy="475488"/>
          </a:xfrm>
          <a:custGeom>
            <a:avLst/>
            <a:gdLst>
              <a:gd name="connsiteX0" fmla="*/ 33529 w 5632704"/>
              <a:gd name="connsiteY0" fmla="*/ 137160 h 475488"/>
              <a:gd name="connsiteX1" fmla="*/ 5181322 w 5632704"/>
              <a:gd name="connsiteY1" fmla="*/ 137160 h 475488"/>
              <a:gd name="connsiteX2" fmla="*/ 5175899 w 5632704"/>
              <a:gd name="connsiteY2" fmla="*/ 145204 h 475488"/>
              <a:gd name="connsiteX3" fmla="*/ 5157216 w 5632704"/>
              <a:gd name="connsiteY3" fmla="*/ 237744 h 475488"/>
              <a:gd name="connsiteX4" fmla="*/ 5175899 w 5632704"/>
              <a:gd name="connsiteY4" fmla="*/ 330285 h 475488"/>
              <a:gd name="connsiteX5" fmla="*/ 5181322 w 5632704"/>
              <a:gd name="connsiteY5" fmla="*/ 338328 h 475488"/>
              <a:gd name="connsiteX6" fmla="*/ 33529 w 5632704"/>
              <a:gd name="connsiteY6" fmla="*/ 338328 h 475488"/>
              <a:gd name="connsiteX7" fmla="*/ 0 w 5632704"/>
              <a:gd name="connsiteY7" fmla="*/ 304799 h 475488"/>
              <a:gd name="connsiteX8" fmla="*/ 0 w 5632704"/>
              <a:gd name="connsiteY8" fmla="*/ 170689 h 475488"/>
              <a:gd name="connsiteX9" fmla="*/ 33529 w 5632704"/>
              <a:gd name="connsiteY9" fmla="*/ 137160 h 475488"/>
              <a:gd name="connsiteX10" fmla="*/ 5394960 w 5632704"/>
              <a:gd name="connsiteY10" fmla="*/ 0 h 475488"/>
              <a:gd name="connsiteX11" fmla="*/ 5632704 w 5632704"/>
              <a:gd name="connsiteY11" fmla="*/ 237744 h 475488"/>
              <a:gd name="connsiteX12" fmla="*/ 5394960 w 5632704"/>
              <a:gd name="connsiteY12" fmla="*/ 475488 h 475488"/>
              <a:gd name="connsiteX13" fmla="*/ 5226850 w 5632704"/>
              <a:gd name="connsiteY13" fmla="*/ 405854 h 475488"/>
              <a:gd name="connsiteX14" fmla="*/ 5181322 w 5632704"/>
              <a:gd name="connsiteY14" fmla="*/ 338328 h 475488"/>
              <a:gd name="connsiteX15" fmla="*/ 5361431 w 5632704"/>
              <a:gd name="connsiteY15" fmla="*/ 338328 h 475488"/>
              <a:gd name="connsiteX16" fmla="*/ 5394960 w 5632704"/>
              <a:gd name="connsiteY16" fmla="*/ 304799 h 475488"/>
              <a:gd name="connsiteX17" fmla="*/ 5394960 w 5632704"/>
              <a:gd name="connsiteY17" fmla="*/ 170689 h 475488"/>
              <a:gd name="connsiteX18" fmla="*/ 5361431 w 5632704"/>
              <a:gd name="connsiteY18" fmla="*/ 137160 h 475488"/>
              <a:gd name="connsiteX19" fmla="*/ 5181322 w 5632704"/>
              <a:gd name="connsiteY19" fmla="*/ 137160 h 475488"/>
              <a:gd name="connsiteX20" fmla="*/ 5226850 w 5632704"/>
              <a:gd name="connsiteY20" fmla="*/ 69634 h 475488"/>
              <a:gd name="connsiteX21" fmla="*/ 5394960 w 5632704"/>
              <a:gd name="connsiteY21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32704" h="475488">
                <a:moveTo>
                  <a:pt x="33529" y="137160"/>
                </a:moveTo>
                <a:lnTo>
                  <a:pt x="5181322" y="137160"/>
                </a:lnTo>
                <a:lnTo>
                  <a:pt x="5175899" y="145204"/>
                </a:lnTo>
                <a:cubicBezTo>
                  <a:pt x="5163869" y="173647"/>
                  <a:pt x="5157216" y="204919"/>
                  <a:pt x="5157216" y="237744"/>
                </a:cubicBezTo>
                <a:cubicBezTo>
                  <a:pt x="5157216" y="270570"/>
                  <a:pt x="5163869" y="301841"/>
                  <a:pt x="5175899" y="330285"/>
                </a:cubicBezTo>
                <a:lnTo>
                  <a:pt x="5181322" y="338328"/>
                </a:lnTo>
                <a:lnTo>
                  <a:pt x="33529" y="338328"/>
                </a:lnTo>
                <a:cubicBezTo>
                  <a:pt x="15011" y="338328"/>
                  <a:pt x="0" y="323317"/>
                  <a:pt x="0" y="304799"/>
                </a:cubicBezTo>
                <a:lnTo>
                  <a:pt x="0" y="170689"/>
                </a:lnTo>
                <a:cubicBezTo>
                  <a:pt x="0" y="152171"/>
                  <a:pt x="15011" y="137160"/>
                  <a:pt x="33529" y="137160"/>
                </a:cubicBezTo>
                <a:close/>
                <a:moveTo>
                  <a:pt x="5394960" y="0"/>
                </a:moveTo>
                <a:cubicBezTo>
                  <a:pt x="5526262" y="0"/>
                  <a:pt x="5632704" y="106442"/>
                  <a:pt x="5632704" y="237744"/>
                </a:cubicBezTo>
                <a:cubicBezTo>
                  <a:pt x="5632704" y="369046"/>
                  <a:pt x="5526262" y="475488"/>
                  <a:pt x="5394960" y="475488"/>
                </a:cubicBezTo>
                <a:cubicBezTo>
                  <a:pt x="5329309" y="475488"/>
                  <a:pt x="5269873" y="448878"/>
                  <a:pt x="5226850" y="405854"/>
                </a:cubicBezTo>
                <a:lnTo>
                  <a:pt x="5181322" y="338328"/>
                </a:lnTo>
                <a:lnTo>
                  <a:pt x="5361431" y="338328"/>
                </a:lnTo>
                <a:cubicBezTo>
                  <a:pt x="5379949" y="338328"/>
                  <a:pt x="5394960" y="323317"/>
                  <a:pt x="5394960" y="304799"/>
                </a:cubicBezTo>
                <a:lnTo>
                  <a:pt x="5394960" y="170689"/>
                </a:lnTo>
                <a:cubicBezTo>
                  <a:pt x="5394960" y="152171"/>
                  <a:pt x="5379949" y="137160"/>
                  <a:pt x="5361431" y="137160"/>
                </a:cubicBezTo>
                <a:lnTo>
                  <a:pt x="5181322" y="137160"/>
                </a:lnTo>
                <a:lnTo>
                  <a:pt x="5226850" y="69634"/>
                </a:lnTo>
                <a:cubicBezTo>
                  <a:pt x="5269873" y="26610"/>
                  <a:pt x="5329309" y="0"/>
                  <a:pt x="539496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97530" y="2160249"/>
            <a:ext cx="197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85081" y="2247525"/>
            <a:ext cx="70810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输出驱动假设理论</a:t>
            </a:r>
            <a:r>
              <a:rPr lang="en-US" altLang="zh-CN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产出导向法（</a:t>
            </a:r>
            <a:r>
              <a:rPr lang="en-US" altLang="zh-CN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POA</a:t>
            </a:r>
            <a:r>
              <a:rPr lang="zh-CN" altLang="en-US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）为指导</a:t>
            </a:r>
            <a:endParaRPr lang="zh-CN" altLang="en-US" sz="2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97530" y="3129418"/>
            <a:ext cx="197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85081" y="3215455"/>
            <a:ext cx="7081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2+2</a:t>
            </a:r>
            <a:r>
              <a:rPr lang="zh-CN" altLang="en-US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教学模式，即课前（预习）输入，</a:t>
            </a:r>
            <a:r>
              <a:rPr lang="zh-CN" altLang="en-US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课堂辅导</a:t>
            </a:r>
            <a:r>
              <a:rPr lang="en-US" altLang="zh-CN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lang="zh-CN" altLang="en-US" sz="2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97530" y="4084763"/>
            <a:ext cx="197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2+2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85080" y="4172281"/>
            <a:ext cx="70810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课时网络自主学习，</a:t>
            </a:r>
            <a:r>
              <a:rPr lang="en-US" altLang="zh-CN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课时面授（教师工作量算</a:t>
            </a:r>
            <a:r>
              <a:rPr lang="en-US" altLang="zh-CN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个课时）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97530" y="5040108"/>
            <a:ext cx="197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方式：</a:t>
            </a:r>
          </a:p>
        </p:txBody>
      </p:sp>
      <p:sp>
        <p:nvSpPr>
          <p:cNvPr id="16" name="文本框 15">
            <a:hlinkClick r:id="rId2"/>
          </p:cNvPr>
          <p:cNvSpPr txBox="1"/>
          <p:nvPr/>
        </p:nvSpPr>
        <p:spPr>
          <a:xfrm>
            <a:off x="4185080" y="5127626"/>
            <a:ext cx="7081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输入（布置预习）：字词句，课文理解（中文翻译），</a:t>
            </a:r>
            <a:endParaRPr lang="en-US" altLang="zh-CN" sz="2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平台上的课后</a:t>
            </a:r>
            <a:r>
              <a:rPr lang="zh-CN" altLang="en-US" sz="2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endParaRPr lang="zh-CN" altLang="en-US" sz="2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-139496" y="139494"/>
            <a:ext cx="1489046" cy="121005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524000" y="329022"/>
            <a:ext cx="838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480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184" y="-35512"/>
            <a:ext cx="2718816" cy="6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63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a8648c31f7c752369bbbce6c773cda5c68742"/>
</p:tagLst>
</file>

<file path=ppt/theme/theme1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1329</Words>
  <Application>Microsoft Office PowerPoint</Application>
  <PresentationFormat>自定义</PresentationFormat>
  <Paragraphs>179</Paragraphs>
  <Slides>26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Calibri</vt:lpstr>
      <vt:lpstr>微软雅黑</vt:lpstr>
      <vt:lpstr>UKIJ Qolyazma</vt:lpstr>
      <vt:lpstr>Calibri Light</vt:lpstr>
      <vt:lpstr>新細明體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98</cp:revision>
  <cp:lastPrinted>2016-04-14T01:41:00Z</cp:lastPrinted>
  <dcterms:created xsi:type="dcterms:W3CDTF">2015-03-12T03:56:49Z</dcterms:created>
  <dcterms:modified xsi:type="dcterms:W3CDTF">2016-05-19T13:43:23Z</dcterms:modified>
</cp:coreProperties>
</file>