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02" r:id="rId2"/>
    <p:sldId id="604" r:id="rId3"/>
    <p:sldId id="606" r:id="rId4"/>
    <p:sldId id="531" r:id="rId5"/>
    <p:sldId id="597" r:id="rId6"/>
    <p:sldId id="598" r:id="rId7"/>
    <p:sldId id="599" r:id="rId8"/>
    <p:sldId id="601" r:id="rId9"/>
    <p:sldId id="603" r:id="rId10"/>
    <p:sldId id="532" r:id="rId11"/>
    <p:sldId id="570" r:id="rId12"/>
    <p:sldId id="571" r:id="rId13"/>
    <p:sldId id="572" r:id="rId14"/>
    <p:sldId id="605" r:id="rId15"/>
  </p:sldIdLst>
  <p:sldSz cx="9144000" cy="5143500" type="screen16x9"/>
  <p:notesSz cx="6858000" cy="9144000"/>
  <p:defaultTextStyle>
    <a:defPPr>
      <a:defRPr lang="zh-CN"/>
    </a:defPPr>
    <a:lvl1pPr marL="0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9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9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07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77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46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16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84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53" algn="l" defTabSz="685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30331"/>
    <a:srgbClr val="058697"/>
    <a:srgbClr val="DA8200"/>
    <a:srgbClr val="28245E"/>
    <a:srgbClr val="480B8B"/>
    <a:srgbClr val="3106AA"/>
    <a:srgbClr val="CB450F"/>
    <a:srgbClr val="30075D"/>
    <a:srgbClr val="440A84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88602" autoAdjust="0"/>
  </p:normalViewPr>
  <p:slideViewPr>
    <p:cSldViewPr snapToGrid="0">
      <p:cViewPr>
        <p:scale>
          <a:sx n="80" d="100"/>
          <a:sy n="80" d="100"/>
        </p:scale>
        <p:origin x="-1140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26032;&#24314;%20Microsoft%20Excel%20&#24037;&#20316;&#3492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26032;&#24314;%20Microsoft%20Excel%20&#24037;&#20316;&#3492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spPr>
              <a:noFill/>
              <a:ln w="19050">
                <a:noFill/>
              </a:ln>
              <a:effectLst/>
            </c:spPr>
          </c:dPt>
          <c:dPt>
            <c:idx val="1"/>
            <c:spPr>
              <a:noFill/>
              <a:ln w="19050">
                <a:noFill/>
              </a:ln>
              <a:effectLst/>
            </c:spPr>
          </c:dPt>
          <c:dPt>
            <c:idx val="2"/>
            <c:spPr>
              <a:noFill/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4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dPt>
            <c:idx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bg2"/>
              </a:solidFill>
              <a:ln w="19050">
                <a:noFill/>
              </a:ln>
              <a:effectLst/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AC9B7-8A82-4E2A-BCFB-F24C086719B6}" type="datetimeFigureOut">
              <a:rPr lang="zh-CN" altLang="en-US" smtClean="0"/>
              <a:pPr/>
              <a:t>2016-05-21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3FA81-03D9-477F-8BCC-139D960D9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043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A926-B237-4034-92AF-4D4A0ABEF2B3}" type="datetimeFigureOut">
              <a:rPr lang="zh-CN" altLang="en-US" smtClean="0"/>
              <a:pPr/>
              <a:t>2016-05-21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48423-65B5-43B5-AC01-069ABB7B06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956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9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9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07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77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46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16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84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53" algn="l" defTabSz="6857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8423-65B5-43B5-AC01-069ABB7B063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讲讲跟新视野题库区别：大型考试、除了新视野外的其他题库、测评数据管理分析。</a:t>
            </a:r>
            <a:endParaRPr lang="en-US" altLang="zh-CN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为高校和职业院校提供 </a:t>
            </a:r>
            <a:r>
              <a:rPr lang="zh-CN" altLang="en-US" b="0" kern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试题库资源 </a:t>
            </a: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 </a:t>
            </a:r>
            <a:r>
              <a:rPr lang="zh-CN" altLang="en-US" b="0" kern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在线评测工具 </a:t>
            </a: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的综合测试管理</a:t>
            </a:r>
            <a:r>
              <a:rPr lang="zh-CN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kern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1460-D69B-4A39-9D8A-E8D88895EC1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讲讲跟新视野题库区别：大型考试、除了新视野外的其他题库、测评数据管理分析。</a:t>
            </a:r>
            <a:endParaRPr lang="en-US" altLang="zh-CN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为高校和职业院校提供 </a:t>
            </a:r>
            <a:r>
              <a:rPr lang="zh-CN" altLang="en-US" b="0" kern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试题库资源 </a:t>
            </a: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 </a:t>
            </a:r>
            <a:r>
              <a:rPr lang="zh-CN" altLang="en-US" b="0" kern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在线评测工具 </a:t>
            </a: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的综合测试管理</a:t>
            </a:r>
            <a:r>
              <a:rPr lang="zh-CN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kern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1460-D69B-4A39-9D8A-E8D88895EC1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8423-65B5-43B5-AC01-069ABB7B063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093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外研社标志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2783" y="4289723"/>
            <a:ext cx="821217" cy="8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9888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2"/>
            <a:ext cx="9144000" cy="314325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4" y="2"/>
            <a:ext cx="796529" cy="314325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47987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899"/>
          <a:stretch/>
        </p:blipFill>
        <p:spPr>
          <a:xfrm>
            <a:off x="0" y="0"/>
            <a:ext cx="9165772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" y="0"/>
            <a:ext cx="9252857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-1" y="1598361"/>
            <a:ext cx="9864704" cy="4495264"/>
            <a:chOff x="-1" y="2131146"/>
            <a:chExt cx="13152938" cy="5993685"/>
          </a:xfrm>
        </p:grpSpPr>
        <p:sp>
          <p:nvSpPr>
            <p:cNvPr id="15" name="等腰三角形 14"/>
            <p:cNvSpPr/>
            <p:nvPr/>
          </p:nvSpPr>
          <p:spPr>
            <a:xfrm rot="5400000">
              <a:off x="357187" y="2386013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47711" y="2776538"/>
              <a:ext cx="2581276" cy="4076700"/>
            </a:xfrm>
            <a:prstGeom prst="triangle">
              <a:avLst>
                <a:gd name="adj" fmla="val 6015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-1" y="5080000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4"/>
            <p:cNvSpPr/>
            <p:nvPr/>
          </p:nvSpPr>
          <p:spPr>
            <a:xfrm rot="2070720">
              <a:off x="4962617" y="2187259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4"/>
            <p:cNvSpPr/>
            <p:nvPr/>
          </p:nvSpPr>
          <p:spPr>
            <a:xfrm rot="2070720">
              <a:off x="367168" y="4492756"/>
              <a:ext cx="4585426" cy="3632075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4516255"/>
                <a:gd name="connsiteY0" fmla="*/ 3183626 h 4151912"/>
                <a:gd name="connsiteX1" fmla="*/ 4516255 w 4516255"/>
                <a:gd name="connsiteY1" fmla="*/ 0 h 4151912"/>
                <a:gd name="connsiteX2" fmla="*/ 3191711 w 4516255"/>
                <a:gd name="connsiteY2" fmla="*/ 4151912 h 4151912"/>
                <a:gd name="connsiteX3" fmla="*/ 0 w 4516255"/>
                <a:gd name="connsiteY3" fmla="*/ 3183626 h 4151912"/>
                <a:gd name="connsiteX0" fmla="*/ 0 w 4516255"/>
                <a:gd name="connsiteY0" fmla="*/ 3183626 h 3660525"/>
                <a:gd name="connsiteX1" fmla="*/ 4516255 w 4516255"/>
                <a:gd name="connsiteY1" fmla="*/ 0 h 3660525"/>
                <a:gd name="connsiteX2" fmla="*/ 611323 w 4516255"/>
                <a:gd name="connsiteY2" fmla="*/ 3660525 h 3660525"/>
                <a:gd name="connsiteX3" fmla="*/ 0 w 4516255"/>
                <a:gd name="connsiteY3" fmla="*/ 3183626 h 3660525"/>
                <a:gd name="connsiteX0" fmla="*/ 0 w 4558936"/>
                <a:gd name="connsiteY0" fmla="*/ 3155176 h 3632075"/>
                <a:gd name="connsiteX1" fmla="*/ 4558936 w 4558936"/>
                <a:gd name="connsiteY1" fmla="*/ 0 h 3632075"/>
                <a:gd name="connsiteX2" fmla="*/ 611323 w 4558936"/>
                <a:gd name="connsiteY2" fmla="*/ 3632075 h 3632075"/>
                <a:gd name="connsiteX3" fmla="*/ 0 w 4558936"/>
                <a:gd name="connsiteY3" fmla="*/ 3155176 h 3632075"/>
                <a:gd name="connsiteX0" fmla="*/ 0 w 4585426"/>
                <a:gd name="connsiteY0" fmla="*/ 3150272 h 3632075"/>
                <a:gd name="connsiteX1" fmla="*/ 4585426 w 4585426"/>
                <a:gd name="connsiteY1" fmla="*/ 0 h 3632075"/>
                <a:gd name="connsiteX2" fmla="*/ 637813 w 4585426"/>
                <a:gd name="connsiteY2" fmla="*/ 3632075 h 3632075"/>
                <a:gd name="connsiteX3" fmla="*/ 0 w 4585426"/>
                <a:gd name="connsiteY3" fmla="*/ 3150272 h 363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5426" h="3632075">
                  <a:moveTo>
                    <a:pt x="0" y="3150272"/>
                  </a:moveTo>
                  <a:lnTo>
                    <a:pt x="4585426" y="0"/>
                  </a:lnTo>
                  <a:lnTo>
                    <a:pt x="637813" y="3632075"/>
                  </a:lnTo>
                  <a:lnTo>
                    <a:pt x="0" y="31502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6"/>
            <p:cNvSpPr/>
            <p:nvPr/>
          </p:nvSpPr>
          <p:spPr>
            <a:xfrm>
              <a:off x="7107362" y="3450767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" fmla="*/ 0 w 5558971"/>
                <a:gd name="connsiteY0" fmla="*/ 2130426 h 2130426"/>
                <a:gd name="connsiteX1" fmla="*/ 2468022 w 5558971"/>
                <a:gd name="connsiteY1" fmla="*/ 0 h 2130426"/>
                <a:gd name="connsiteX2" fmla="*/ 5558971 w 5558971"/>
                <a:gd name="connsiteY2" fmla="*/ 2130426 h 2130426"/>
                <a:gd name="connsiteX3" fmla="*/ 0 w 5558971"/>
                <a:gd name="connsiteY3" fmla="*/ 2130426 h 2130426"/>
                <a:gd name="connsiteX0" fmla="*/ 0 w 4968421"/>
                <a:gd name="connsiteY0" fmla="*/ 1463676 h 2130426"/>
                <a:gd name="connsiteX1" fmla="*/ 1877472 w 4968421"/>
                <a:gd name="connsiteY1" fmla="*/ 0 h 2130426"/>
                <a:gd name="connsiteX2" fmla="*/ 4968421 w 4968421"/>
                <a:gd name="connsiteY2" fmla="*/ 2130426 h 2130426"/>
                <a:gd name="connsiteX3" fmla="*/ 0 w 4968421"/>
                <a:gd name="connsiteY3" fmla="*/ 1463676 h 2130426"/>
                <a:gd name="connsiteX0" fmla="*/ 0 w 4968421"/>
                <a:gd name="connsiteY0" fmla="*/ 1444626 h 2111376"/>
                <a:gd name="connsiteX1" fmla="*/ 185842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  <a:gd name="connsiteX0" fmla="*/ 0 w 4968421"/>
                <a:gd name="connsiteY0" fmla="*/ 1444626 h 2111376"/>
                <a:gd name="connsiteX1" fmla="*/ 187747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4"/>
            <p:cNvSpPr/>
            <p:nvPr/>
          </p:nvSpPr>
          <p:spPr>
            <a:xfrm rot="2070720">
              <a:off x="9367705" y="2131146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3785232"/>
                <a:gd name="connsiteY0" fmla="*/ 4151912 h 4151912"/>
                <a:gd name="connsiteX1" fmla="*/ 3133791 w 3785232"/>
                <a:gd name="connsiteY1" fmla="*/ 0 h 4151912"/>
                <a:gd name="connsiteX2" fmla="*/ 3785232 w 3785232"/>
                <a:gd name="connsiteY2" fmla="*/ 4134132 h 4151912"/>
                <a:gd name="connsiteX3" fmla="*/ 0 w 3785232"/>
                <a:gd name="connsiteY3" fmla="*/ 4151912 h 4151912"/>
                <a:gd name="connsiteX0" fmla="*/ 0 w 3785232"/>
                <a:gd name="connsiteY0" fmla="*/ 2619416 h 2619416"/>
                <a:gd name="connsiteX1" fmla="*/ 3493957 w 3785232"/>
                <a:gd name="connsiteY1" fmla="*/ 0 h 2619416"/>
                <a:gd name="connsiteX2" fmla="*/ 3785232 w 3785232"/>
                <a:gd name="connsiteY2" fmla="*/ 2601636 h 2619416"/>
                <a:gd name="connsiteX3" fmla="*/ 0 w 3785232"/>
                <a:gd name="connsiteY3" fmla="*/ 2619416 h 26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43899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74" tIns="34289" rIns="68574" bIns="34289"/>
          <a:lstStyle>
            <a:lvl1pPr>
              <a:defRPr/>
            </a:lvl1pPr>
          </a:lstStyle>
          <a:p>
            <a:pPr>
              <a:defRPr/>
            </a:pPr>
            <a:fld id="{60AEA87E-FEA6-4C7D-8F0D-E57B79CDFB5A}" type="datetimeFigureOut">
              <a:rPr lang="zh-CN" altLang="en-US"/>
              <a:pPr>
                <a:defRPr/>
              </a:pPr>
              <a:t>2016-05-21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74" tIns="34289" rIns="68574" bIns="34289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74" tIns="34289" rIns="68574" bIns="34289"/>
          <a:lstStyle>
            <a:lvl1pPr>
              <a:defRPr/>
            </a:lvl1pPr>
          </a:lstStyle>
          <a:p>
            <a:pPr>
              <a:defRPr/>
            </a:pPr>
            <a:fld id="{F2575D70-F6BF-4F6A-854C-F4AEC3E1F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 descr="外研社标志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2783" y="4289723"/>
            <a:ext cx="821217" cy="8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15131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C:\Users\chenxx\Downloads\722222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90" y="-4763"/>
            <a:ext cx="9299972" cy="5153025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 userDrawn="1"/>
        </p:nvGrpSpPr>
        <p:grpSpPr>
          <a:xfrm>
            <a:off x="-1" y="1647213"/>
            <a:ext cx="9864704" cy="4495264"/>
            <a:chOff x="-1" y="2131146"/>
            <a:chExt cx="13152938" cy="5993685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357187" y="2386013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747711" y="2776538"/>
              <a:ext cx="2581276" cy="4076700"/>
            </a:xfrm>
            <a:prstGeom prst="triangle">
              <a:avLst>
                <a:gd name="adj" fmla="val 6015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-1" y="5080000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4"/>
            <p:cNvSpPr/>
            <p:nvPr/>
          </p:nvSpPr>
          <p:spPr>
            <a:xfrm rot="2070720">
              <a:off x="4962617" y="2187259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4"/>
            <p:cNvSpPr/>
            <p:nvPr/>
          </p:nvSpPr>
          <p:spPr>
            <a:xfrm rot="2070720">
              <a:off x="367168" y="4492756"/>
              <a:ext cx="4585426" cy="3632075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4516255"/>
                <a:gd name="connsiteY0" fmla="*/ 3183626 h 4151912"/>
                <a:gd name="connsiteX1" fmla="*/ 4516255 w 4516255"/>
                <a:gd name="connsiteY1" fmla="*/ 0 h 4151912"/>
                <a:gd name="connsiteX2" fmla="*/ 3191711 w 4516255"/>
                <a:gd name="connsiteY2" fmla="*/ 4151912 h 4151912"/>
                <a:gd name="connsiteX3" fmla="*/ 0 w 4516255"/>
                <a:gd name="connsiteY3" fmla="*/ 3183626 h 4151912"/>
                <a:gd name="connsiteX0" fmla="*/ 0 w 4516255"/>
                <a:gd name="connsiteY0" fmla="*/ 3183626 h 3660525"/>
                <a:gd name="connsiteX1" fmla="*/ 4516255 w 4516255"/>
                <a:gd name="connsiteY1" fmla="*/ 0 h 3660525"/>
                <a:gd name="connsiteX2" fmla="*/ 611323 w 4516255"/>
                <a:gd name="connsiteY2" fmla="*/ 3660525 h 3660525"/>
                <a:gd name="connsiteX3" fmla="*/ 0 w 4516255"/>
                <a:gd name="connsiteY3" fmla="*/ 3183626 h 3660525"/>
                <a:gd name="connsiteX0" fmla="*/ 0 w 4558936"/>
                <a:gd name="connsiteY0" fmla="*/ 3155176 h 3632075"/>
                <a:gd name="connsiteX1" fmla="*/ 4558936 w 4558936"/>
                <a:gd name="connsiteY1" fmla="*/ 0 h 3632075"/>
                <a:gd name="connsiteX2" fmla="*/ 611323 w 4558936"/>
                <a:gd name="connsiteY2" fmla="*/ 3632075 h 3632075"/>
                <a:gd name="connsiteX3" fmla="*/ 0 w 4558936"/>
                <a:gd name="connsiteY3" fmla="*/ 3155176 h 3632075"/>
                <a:gd name="connsiteX0" fmla="*/ 0 w 4585426"/>
                <a:gd name="connsiteY0" fmla="*/ 3150272 h 3632075"/>
                <a:gd name="connsiteX1" fmla="*/ 4585426 w 4585426"/>
                <a:gd name="connsiteY1" fmla="*/ 0 h 3632075"/>
                <a:gd name="connsiteX2" fmla="*/ 637813 w 4585426"/>
                <a:gd name="connsiteY2" fmla="*/ 3632075 h 3632075"/>
                <a:gd name="connsiteX3" fmla="*/ 0 w 4585426"/>
                <a:gd name="connsiteY3" fmla="*/ 3150272 h 363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5426" h="3632075">
                  <a:moveTo>
                    <a:pt x="0" y="3150272"/>
                  </a:moveTo>
                  <a:lnTo>
                    <a:pt x="4585426" y="0"/>
                  </a:lnTo>
                  <a:lnTo>
                    <a:pt x="637813" y="3632075"/>
                  </a:lnTo>
                  <a:lnTo>
                    <a:pt x="0" y="31502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6"/>
            <p:cNvSpPr/>
            <p:nvPr/>
          </p:nvSpPr>
          <p:spPr>
            <a:xfrm>
              <a:off x="7107362" y="3450767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" fmla="*/ 0 w 5558971"/>
                <a:gd name="connsiteY0" fmla="*/ 2130426 h 2130426"/>
                <a:gd name="connsiteX1" fmla="*/ 2468022 w 5558971"/>
                <a:gd name="connsiteY1" fmla="*/ 0 h 2130426"/>
                <a:gd name="connsiteX2" fmla="*/ 5558971 w 5558971"/>
                <a:gd name="connsiteY2" fmla="*/ 2130426 h 2130426"/>
                <a:gd name="connsiteX3" fmla="*/ 0 w 5558971"/>
                <a:gd name="connsiteY3" fmla="*/ 2130426 h 2130426"/>
                <a:gd name="connsiteX0" fmla="*/ 0 w 4968421"/>
                <a:gd name="connsiteY0" fmla="*/ 1463676 h 2130426"/>
                <a:gd name="connsiteX1" fmla="*/ 1877472 w 4968421"/>
                <a:gd name="connsiteY1" fmla="*/ 0 h 2130426"/>
                <a:gd name="connsiteX2" fmla="*/ 4968421 w 4968421"/>
                <a:gd name="connsiteY2" fmla="*/ 2130426 h 2130426"/>
                <a:gd name="connsiteX3" fmla="*/ 0 w 4968421"/>
                <a:gd name="connsiteY3" fmla="*/ 1463676 h 2130426"/>
                <a:gd name="connsiteX0" fmla="*/ 0 w 4968421"/>
                <a:gd name="connsiteY0" fmla="*/ 1444626 h 2111376"/>
                <a:gd name="connsiteX1" fmla="*/ 185842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  <a:gd name="connsiteX0" fmla="*/ 0 w 4968421"/>
                <a:gd name="connsiteY0" fmla="*/ 1444626 h 2111376"/>
                <a:gd name="connsiteX1" fmla="*/ 187747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4"/>
            <p:cNvSpPr/>
            <p:nvPr/>
          </p:nvSpPr>
          <p:spPr>
            <a:xfrm rot="2070720">
              <a:off x="9367705" y="2131146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3785232"/>
                <a:gd name="connsiteY0" fmla="*/ 4151912 h 4151912"/>
                <a:gd name="connsiteX1" fmla="*/ 3133791 w 3785232"/>
                <a:gd name="connsiteY1" fmla="*/ 0 h 4151912"/>
                <a:gd name="connsiteX2" fmla="*/ 3785232 w 3785232"/>
                <a:gd name="connsiteY2" fmla="*/ 4134132 h 4151912"/>
                <a:gd name="connsiteX3" fmla="*/ 0 w 3785232"/>
                <a:gd name="connsiteY3" fmla="*/ 4151912 h 4151912"/>
                <a:gd name="connsiteX0" fmla="*/ 0 w 3785232"/>
                <a:gd name="connsiteY0" fmla="*/ 2619416 h 2619416"/>
                <a:gd name="connsiteX1" fmla="*/ 3493957 w 3785232"/>
                <a:gd name="connsiteY1" fmla="*/ 0 h 2619416"/>
                <a:gd name="connsiteX2" fmla="*/ 3785232 w 3785232"/>
                <a:gd name="connsiteY2" fmla="*/ 2601636 h 2619416"/>
                <a:gd name="connsiteX3" fmla="*/ 0 w 3785232"/>
                <a:gd name="connsiteY3" fmla="*/ 2619416 h 26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1" y="2"/>
            <a:ext cx="9252857" cy="314325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-1" y="2"/>
            <a:ext cx="806012" cy="314325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6" name="图片 15" descr="外研社标志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01365" y="4289723"/>
            <a:ext cx="821217" cy="8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20933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lum contrast="-19000"/>
          </a:blip>
          <a:stretch>
            <a:fillRect/>
          </a:stretch>
        </p:blipFill>
        <p:spPr>
          <a:xfrm flipH="1">
            <a:off x="1" y="0"/>
            <a:ext cx="9290198" cy="5143500"/>
          </a:xfrm>
          <a:prstGeom prst="rect">
            <a:avLst/>
          </a:prstGeom>
        </p:spPr>
      </p:pic>
      <p:pic>
        <p:nvPicPr>
          <p:cNvPr id="3" name="图片 2" descr="外研社标志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68982" y="4289723"/>
            <a:ext cx="821217" cy="8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4458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 userDrawn="1"/>
        </p:nvSpPr>
        <p:spPr>
          <a:xfrm rot="5400000">
            <a:off x="9925" y="196892"/>
            <a:ext cx="579269" cy="627687"/>
          </a:xfrm>
          <a:prstGeom prst="flowChartManualInput">
            <a:avLst/>
          </a:prstGeom>
          <a:solidFill>
            <a:srgbClr val="0586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 userDrawn="1"/>
        </p:nvSpPr>
        <p:spPr>
          <a:xfrm>
            <a:off x="613403" y="63804"/>
            <a:ext cx="1000125" cy="90024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US" altLang="zh-CN" sz="5400" b="1" dirty="0" smtClean="0"/>
              <a:t>1</a:t>
            </a:r>
            <a:endParaRPr lang="zh-CN" altLang="en-US" sz="5400" b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9018" y="251708"/>
            <a:ext cx="1260068" cy="344853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095669" y="581294"/>
            <a:ext cx="948131" cy="200025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1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pic>
        <p:nvPicPr>
          <p:cNvPr id="6" name="图片 5" descr="外研社标志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2783" y="4289723"/>
            <a:ext cx="821217" cy="8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750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 userDrawn="1"/>
        </p:nvSpPr>
        <p:spPr>
          <a:xfrm>
            <a:off x="613403" y="63804"/>
            <a:ext cx="1000125" cy="90024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US" altLang="zh-CN" sz="5400" b="1" dirty="0" smtClean="0"/>
              <a:t>2</a:t>
            </a:r>
            <a:endParaRPr lang="zh-CN" altLang="en-US" sz="5400" b="1" dirty="0"/>
          </a:p>
        </p:txBody>
      </p:sp>
      <p:sp>
        <p:nvSpPr>
          <p:cNvPr id="3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9018" y="251708"/>
            <a:ext cx="1260068" cy="344853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40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095669" y="581294"/>
            <a:ext cx="948131" cy="200025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1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702693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9018" y="251708"/>
            <a:ext cx="1260068" cy="344853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38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095669" y="581294"/>
            <a:ext cx="948131" cy="200025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1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40" name="文本框 39"/>
          <p:cNvSpPr txBox="1"/>
          <p:nvPr userDrawn="1"/>
        </p:nvSpPr>
        <p:spPr>
          <a:xfrm>
            <a:off x="613403" y="63804"/>
            <a:ext cx="1000125" cy="90024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US" altLang="zh-CN" sz="5400" b="1" dirty="0" smtClean="0"/>
              <a:t>3</a:t>
            </a:r>
            <a:endParaRPr lang="zh-CN" alt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5535235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9018" y="251708"/>
            <a:ext cx="1260068" cy="344853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35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095669" y="581294"/>
            <a:ext cx="948131" cy="200025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1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36" name="文本框 35"/>
          <p:cNvSpPr txBox="1"/>
          <p:nvPr userDrawn="1"/>
        </p:nvSpPr>
        <p:spPr>
          <a:xfrm>
            <a:off x="613403" y="63804"/>
            <a:ext cx="1000125" cy="90024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US" altLang="zh-CN" sz="5400" b="1" dirty="0" smtClean="0"/>
              <a:t>4</a:t>
            </a:r>
            <a:endParaRPr lang="zh-CN" alt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4254943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3869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6033472" y="1264347"/>
            <a:ext cx="3110531" cy="3879157"/>
            <a:chOff x="3200972" y="1723869"/>
            <a:chExt cx="2742057" cy="3419631"/>
          </a:xfrm>
        </p:grpSpPr>
        <p:sp>
          <p:nvSpPr>
            <p:cNvPr id="7" name="Freeform 112"/>
            <p:cNvSpPr>
              <a:spLocks/>
            </p:cNvSpPr>
            <p:nvPr/>
          </p:nvSpPr>
          <p:spPr bwMode="auto">
            <a:xfrm flipH="1">
              <a:off x="3200972" y="1723869"/>
              <a:ext cx="2742057" cy="3419631"/>
            </a:xfrm>
            <a:custGeom>
              <a:avLst/>
              <a:gdLst>
                <a:gd name="T0" fmla="*/ 219 w 219"/>
                <a:gd name="T1" fmla="*/ 273 h 273"/>
                <a:gd name="T2" fmla="*/ 0 w 219"/>
                <a:gd name="T3" fmla="*/ 273 h 273"/>
                <a:gd name="T4" fmla="*/ 51 w 219"/>
                <a:gd name="T5" fmla="*/ 131 h 273"/>
                <a:gd name="T6" fmla="*/ 31 w 219"/>
                <a:gd name="T7" fmla="*/ 99 h 273"/>
                <a:gd name="T8" fmla="*/ 92 w 219"/>
                <a:gd name="T9" fmla="*/ 0 h 273"/>
                <a:gd name="T10" fmla="*/ 132 w 219"/>
                <a:gd name="T11" fmla="*/ 3 h 273"/>
                <a:gd name="T12" fmla="*/ 193 w 219"/>
                <a:gd name="T13" fmla="*/ 66 h 273"/>
                <a:gd name="T14" fmla="*/ 193 w 219"/>
                <a:gd name="T15" fmla="*/ 73 h 273"/>
                <a:gd name="T16" fmla="*/ 195 w 219"/>
                <a:gd name="T17" fmla="*/ 86 h 273"/>
                <a:gd name="T18" fmla="*/ 211 w 219"/>
                <a:gd name="T19" fmla="*/ 105 h 273"/>
                <a:gd name="T20" fmla="*/ 207 w 219"/>
                <a:gd name="T21" fmla="*/ 120 h 273"/>
                <a:gd name="T22" fmla="*/ 200 w 219"/>
                <a:gd name="T23" fmla="*/ 127 h 273"/>
                <a:gd name="T24" fmla="*/ 201 w 219"/>
                <a:gd name="T25" fmla="*/ 133 h 273"/>
                <a:gd name="T26" fmla="*/ 200 w 219"/>
                <a:gd name="T27" fmla="*/ 137 h 273"/>
                <a:gd name="T28" fmla="*/ 197 w 219"/>
                <a:gd name="T29" fmla="*/ 141 h 273"/>
                <a:gd name="T30" fmla="*/ 197 w 219"/>
                <a:gd name="T31" fmla="*/ 146 h 273"/>
                <a:gd name="T32" fmla="*/ 196 w 219"/>
                <a:gd name="T33" fmla="*/ 149 h 273"/>
                <a:gd name="T34" fmla="*/ 192 w 219"/>
                <a:gd name="T35" fmla="*/ 152 h 273"/>
                <a:gd name="T36" fmla="*/ 191 w 219"/>
                <a:gd name="T37" fmla="*/ 156 h 273"/>
                <a:gd name="T38" fmla="*/ 178 w 219"/>
                <a:gd name="T39" fmla="*/ 179 h 273"/>
                <a:gd name="T40" fmla="*/ 154 w 219"/>
                <a:gd name="T41" fmla="*/ 200 h 273"/>
                <a:gd name="T42" fmla="*/ 219 w 219"/>
                <a:gd name="T4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73">
                  <a:moveTo>
                    <a:pt x="219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11" y="240"/>
                    <a:pt x="105" y="193"/>
                    <a:pt x="51" y="131"/>
                  </a:cubicBezTo>
                  <a:cubicBezTo>
                    <a:pt x="42" y="121"/>
                    <a:pt x="34" y="111"/>
                    <a:pt x="31" y="99"/>
                  </a:cubicBezTo>
                  <a:cubicBezTo>
                    <a:pt x="18" y="44"/>
                    <a:pt x="40" y="4"/>
                    <a:pt x="92" y="0"/>
                  </a:cubicBezTo>
                  <a:cubicBezTo>
                    <a:pt x="105" y="0"/>
                    <a:pt x="118" y="0"/>
                    <a:pt x="132" y="3"/>
                  </a:cubicBezTo>
                  <a:cubicBezTo>
                    <a:pt x="170" y="9"/>
                    <a:pt x="187" y="27"/>
                    <a:pt x="193" y="66"/>
                  </a:cubicBezTo>
                  <a:cubicBezTo>
                    <a:pt x="194" y="69"/>
                    <a:pt x="194" y="72"/>
                    <a:pt x="193" y="73"/>
                  </a:cubicBezTo>
                  <a:cubicBezTo>
                    <a:pt x="192" y="79"/>
                    <a:pt x="192" y="82"/>
                    <a:pt x="195" y="86"/>
                  </a:cubicBezTo>
                  <a:cubicBezTo>
                    <a:pt x="200" y="92"/>
                    <a:pt x="206" y="99"/>
                    <a:pt x="211" y="105"/>
                  </a:cubicBezTo>
                  <a:cubicBezTo>
                    <a:pt x="216" y="112"/>
                    <a:pt x="215" y="117"/>
                    <a:pt x="207" y="120"/>
                  </a:cubicBezTo>
                  <a:cubicBezTo>
                    <a:pt x="206" y="120"/>
                    <a:pt x="200" y="120"/>
                    <a:pt x="200" y="127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1" y="135"/>
                    <a:pt x="201" y="136"/>
                    <a:pt x="200" y="137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7" y="147"/>
                    <a:pt x="197" y="148"/>
                    <a:pt x="196" y="149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1" y="153"/>
                    <a:pt x="191" y="154"/>
                    <a:pt x="191" y="156"/>
                  </a:cubicBezTo>
                  <a:cubicBezTo>
                    <a:pt x="195" y="169"/>
                    <a:pt x="192" y="177"/>
                    <a:pt x="178" y="179"/>
                  </a:cubicBezTo>
                  <a:cubicBezTo>
                    <a:pt x="166" y="182"/>
                    <a:pt x="155" y="187"/>
                    <a:pt x="154" y="200"/>
                  </a:cubicBezTo>
                  <a:cubicBezTo>
                    <a:pt x="151" y="233"/>
                    <a:pt x="191" y="255"/>
                    <a:pt x="219" y="2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/>
            </a:p>
          </p:txBody>
        </p:sp>
        <p:grpSp>
          <p:nvGrpSpPr>
            <p:cNvPr id="8" name="组合 81"/>
            <p:cNvGrpSpPr/>
            <p:nvPr/>
          </p:nvGrpSpPr>
          <p:grpSpPr>
            <a:xfrm>
              <a:off x="4406271" y="2071835"/>
              <a:ext cx="710172" cy="708754"/>
              <a:chOff x="3763963" y="1430337"/>
              <a:chExt cx="793750" cy="792163"/>
            </a:xfrm>
            <a:solidFill>
              <a:schemeClr val="bg1"/>
            </a:solidFill>
          </p:grpSpPr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3887788" y="1430337"/>
                <a:ext cx="669925" cy="792163"/>
              </a:xfrm>
              <a:custGeom>
                <a:avLst/>
                <a:gdLst>
                  <a:gd name="T0" fmla="*/ 150 w 178"/>
                  <a:gd name="T1" fmla="*/ 0 h 211"/>
                  <a:gd name="T2" fmla="*/ 106 w 178"/>
                  <a:gd name="T3" fmla="*/ 0 h 211"/>
                  <a:gd name="T4" fmla="*/ 106 w 178"/>
                  <a:gd name="T5" fmla="*/ 14 h 211"/>
                  <a:gd name="T6" fmla="*/ 132 w 178"/>
                  <a:gd name="T7" fmla="*/ 14 h 211"/>
                  <a:gd name="T8" fmla="*/ 132 w 178"/>
                  <a:gd name="T9" fmla="*/ 33 h 211"/>
                  <a:gd name="T10" fmla="*/ 3 w 178"/>
                  <a:gd name="T11" fmla="*/ 33 h 211"/>
                  <a:gd name="T12" fmla="*/ 3 w 178"/>
                  <a:gd name="T13" fmla="*/ 33 h 211"/>
                  <a:gd name="T14" fmla="*/ 0 w 178"/>
                  <a:gd name="T15" fmla="*/ 33 h 211"/>
                  <a:gd name="T16" fmla="*/ 0 w 178"/>
                  <a:gd name="T17" fmla="*/ 79 h 211"/>
                  <a:gd name="T18" fmla="*/ 14 w 178"/>
                  <a:gd name="T19" fmla="*/ 79 h 211"/>
                  <a:gd name="T20" fmla="*/ 14 w 178"/>
                  <a:gd name="T21" fmla="*/ 47 h 211"/>
                  <a:gd name="T22" fmla="*/ 66 w 178"/>
                  <a:gd name="T23" fmla="*/ 47 h 211"/>
                  <a:gd name="T24" fmla="*/ 66 w 178"/>
                  <a:gd name="T25" fmla="*/ 131 h 211"/>
                  <a:gd name="T26" fmla="*/ 0 w 178"/>
                  <a:gd name="T27" fmla="*/ 131 h 211"/>
                  <a:gd name="T28" fmla="*/ 0 w 178"/>
                  <a:gd name="T29" fmla="*/ 145 h 211"/>
                  <a:gd name="T30" fmla="*/ 80 w 178"/>
                  <a:gd name="T31" fmla="*/ 145 h 211"/>
                  <a:gd name="T32" fmla="*/ 80 w 178"/>
                  <a:gd name="T33" fmla="*/ 47 h 211"/>
                  <a:gd name="T34" fmla="*/ 146 w 178"/>
                  <a:gd name="T35" fmla="*/ 47 h 211"/>
                  <a:gd name="T36" fmla="*/ 146 w 178"/>
                  <a:gd name="T37" fmla="*/ 14 h 211"/>
                  <a:gd name="T38" fmla="*/ 150 w 178"/>
                  <a:gd name="T39" fmla="*/ 14 h 211"/>
                  <a:gd name="T40" fmla="*/ 164 w 178"/>
                  <a:gd name="T41" fmla="*/ 28 h 211"/>
                  <a:gd name="T42" fmla="*/ 164 w 178"/>
                  <a:gd name="T43" fmla="*/ 98 h 211"/>
                  <a:gd name="T44" fmla="*/ 99 w 178"/>
                  <a:gd name="T45" fmla="*/ 98 h 211"/>
                  <a:gd name="T46" fmla="*/ 99 w 178"/>
                  <a:gd name="T47" fmla="*/ 99 h 211"/>
                  <a:gd name="T48" fmla="*/ 99 w 178"/>
                  <a:gd name="T49" fmla="*/ 99 h 211"/>
                  <a:gd name="T50" fmla="*/ 99 w 178"/>
                  <a:gd name="T51" fmla="*/ 164 h 211"/>
                  <a:gd name="T52" fmla="*/ 0 w 178"/>
                  <a:gd name="T53" fmla="*/ 164 h 211"/>
                  <a:gd name="T54" fmla="*/ 0 w 178"/>
                  <a:gd name="T55" fmla="*/ 178 h 211"/>
                  <a:gd name="T56" fmla="*/ 146 w 178"/>
                  <a:gd name="T57" fmla="*/ 178 h 211"/>
                  <a:gd name="T58" fmla="*/ 146 w 178"/>
                  <a:gd name="T59" fmla="*/ 131 h 211"/>
                  <a:gd name="T60" fmla="*/ 132 w 178"/>
                  <a:gd name="T61" fmla="*/ 131 h 211"/>
                  <a:gd name="T62" fmla="*/ 132 w 178"/>
                  <a:gd name="T63" fmla="*/ 164 h 211"/>
                  <a:gd name="T64" fmla="*/ 113 w 178"/>
                  <a:gd name="T65" fmla="*/ 164 h 211"/>
                  <a:gd name="T66" fmla="*/ 113 w 178"/>
                  <a:gd name="T67" fmla="*/ 112 h 211"/>
                  <a:gd name="T68" fmla="*/ 164 w 178"/>
                  <a:gd name="T69" fmla="*/ 112 h 211"/>
                  <a:gd name="T70" fmla="*/ 164 w 178"/>
                  <a:gd name="T71" fmla="*/ 183 h 211"/>
                  <a:gd name="T72" fmla="*/ 150 w 178"/>
                  <a:gd name="T73" fmla="*/ 197 h 211"/>
                  <a:gd name="T74" fmla="*/ 59 w 178"/>
                  <a:gd name="T75" fmla="*/ 197 h 211"/>
                  <a:gd name="T76" fmla="*/ 59 w 178"/>
                  <a:gd name="T77" fmla="*/ 211 h 211"/>
                  <a:gd name="T78" fmla="*/ 150 w 178"/>
                  <a:gd name="T79" fmla="*/ 211 h 211"/>
                  <a:gd name="T80" fmla="*/ 178 w 178"/>
                  <a:gd name="T81" fmla="*/ 183 h 211"/>
                  <a:gd name="T82" fmla="*/ 178 w 178"/>
                  <a:gd name="T83" fmla="*/ 28 h 211"/>
                  <a:gd name="T84" fmla="*/ 150 w 178"/>
                  <a:gd name="T8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11">
                    <a:moveTo>
                      <a:pt x="150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80" y="145"/>
                      <a:pt x="80" y="145"/>
                      <a:pt x="80" y="145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146" y="47"/>
                      <a:pt x="146" y="47"/>
                      <a:pt x="146" y="47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50" y="14"/>
                      <a:pt x="150" y="14"/>
                      <a:pt x="150" y="14"/>
                    </a:cubicBezTo>
                    <a:cubicBezTo>
                      <a:pt x="158" y="14"/>
                      <a:pt x="164" y="20"/>
                      <a:pt x="164" y="28"/>
                    </a:cubicBezTo>
                    <a:cubicBezTo>
                      <a:pt x="164" y="98"/>
                      <a:pt x="164" y="98"/>
                      <a:pt x="164" y="98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46" y="178"/>
                      <a:pt x="146" y="178"/>
                      <a:pt x="146" y="178"/>
                    </a:cubicBezTo>
                    <a:cubicBezTo>
                      <a:pt x="146" y="131"/>
                      <a:pt x="146" y="131"/>
                      <a:pt x="146" y="131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83"/>
                      <a:pt x="164" y="183"/>
                      <a:pt x="164" y="183"/>
                    </a:cubicBezTo>
                    <a:cubicBezTo>
                      <a:pt x="164" y="191"/>
                      <a:pt x="158" y="197"/>
                      <a:pt x="150" y="197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59" y="211"/>
                      <a:pt x="59" y="211"/>
                      <a:pt x="59" y="211"/>
                    </a:cubicBezTo>
                    <a:cubicBezTo>
                      <a:pt x="150" y="211"/>
                      <a:pt x="150" y="211"/>
                      <a:pt x="150" y="211"/>
                    </a:cubicBezTo>
                    <a:cubicBezTo>
                      <a:pt x="166" y="211"/>
                      <a:pt x="178" y="198"/>
                      <a:pt x="178" y="183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8" y="13"/>
                      <a:pt x="166" y="0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4256088" y="1677987"/>
                <a:ext cx="180975" cy="52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3763963" y="1430337"/>
                <a:ext cx="447675" cy="792163"/>
              </a:xfrm>
              <a:custGeom>
                <a:avLst/>
                <a:gdLst>
                  <a:gd name="T0" fmla="*/ 14 w 119"/>
                  <a:gd name="T1" fmla="*/ 183 h 211"/>
                  <a:gd name="T2" fmla="*/ 14 w 119"/>
                  <a:gd name="T3" fmla="*/ 112 h 211"/>
                  <a:gd name="T4" fmla="*/ 80 w 119"/>
                  <a:gd name="T5" fmla="*/ 112 h 211"/>
                  <a:gd name="T6" fmla="*/ 80 w 119"/>
                  <a:gd name="T7" fmla="*/ 66 h 211"/>
                  <a:gd name="T8" fmla="*/ 66 w 119"/>
                  <a:gd name="T9" fmla="*/ 66 h 211"/>
                  <a:gd name="T10" fmla="*/ 66 w 119"/>
                  <a:gd name="T11" fmla="*/ 98 h 211"/>
                  <a:gd name="T12" fmla="*/ 14 w 119"/>
                  <a:gd name="T13" fmla="*/ 98 h 211"/>
                  <a:gd name="T14" fmla="*/ 14 w 119"/>
                  <a:gd name="T15" fmla="*/ 28 h 211"/>
                  <a:gd name="T16" fmla="*/ 28 w 119"/>
                  <a:gd name="T17" fmla="*/ 14 h 211"/>
                  <a:gd name="T18" fmla="*/ 119 w 119"/>
                  <a:gd name="T19" fmla="*/ 14 h 211"/>
                  <a:gd name="T20" fmla="*/ 119 w 119"/>
                  <a:gd name="T21" fmla="*/ 0 h 211"/>
                  <a:gd name="T22" fmla="*/ 28 w 119"/>
                  <a:gd name="T23" fmla="*/ 0 h 211"/>
                  <a:gd name="T24" fmla="*/ 0 w 119"/>
                  <a:gd name="T25" fmla="*/ 28 h 211"/>
                  <a:gd name="T26" fmla="*/ 0 w 119"/>
                  <a:gd name="T27" fmla="*/ 183 h 211"/>
                  <a:gd name="T28" fmla="*/ 28 w 119"/>
                  <a:gd name="T29" fmla="*/ 211 h 211"/>
                  <a:gd name="T30" fmla="*/ 72 w 119"/>
                  <a:gd name="T31" fmla="*/ 211 h 211"/>
                  <a:gd name="T32" fmla="*/ 72 w 119"/>
                  <a:gd name="T33" fmla="*/ 197 h 211"/>
                  <a:gd name="T34" fmla="*/ 28 w 119"/>
                  <a:gd name="T35" fmla="*/ 197 h 211"/>
                  <a:gd name="T36" fmla="*/ 14 w 119"/>
                  <a:gd name="T37" fmla="*/ 18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211">
                    <a:moveTo>
                      <a:pt x="14" y="183"/>
                    </a:moveTo>
                    <a:cubicBezTo>
                      <a:pt x="14" y="112"/>
                      <a:pt x="14" y="112"/>
                      <a:pt x="14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0"/>
                      <a:pt x="21" y="14"/>
                      <a:pt x="28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8"/>
                      <a:pt x="13" y="211"/>
                      <a:pt x="28" y="211"/>
                    </a:cubicBezTo>
                    <a:cubicBezTo>
                      <a:pt x="72" y="211"/>
                      <a:pt x="72" y="211"/>
                      <a:pt x="72" y="211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1" y="197"/>
                      <a:pt x="14" y="191"/>
                      <a:pt x="14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853845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274"/>
            <a:ext cx="9144000" cy="314325"/>
          </a:xfrm>
          <a:prstGeom prst="rect">
            <a:avLst/>
          </a:prstGeom>
          <a:solidFill>
            <a:srgbClr val="E74C2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-7140" y="-14288"/>
            <a:ext cx="796529" cy="3429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4" name="图片 3" descr="外研社标志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22783" y="4289723"/>
            <a:ext cx="821217" cy="8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46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72" r:id="rId4"/>
    <p:sldLayoutId id="2147483671" r:id="rId5"/>
    <p:sldLayoutId id="2147483670" r:id="rId6"/>
    <p:sldLayoutId id="2147483673" r:id="rId7"/>
    <p:sldLayoutId id="2147483660" r:id="rId8"/>
    <p:sldLayoutId id="2147483662" r:id="rId9"/>
    <p:sldLayoutId id="2147483661" r:id="rId10"/>
    <p:sldLayoutId id="2147483669" r:id="rId11"/>
    <p:sldLayoutId id="2147483675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68573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4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4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42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11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81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49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19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88" indent="-171435" algn="l" defTabSz="6857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9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9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7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46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16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84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53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43" y="1388556"/>
            <a:ext cx="4261708" cy="3754944"/>
          </a:xfrm>
          <a:prstGeom prst="rect">
            <a:avLst/>
          </a:prstGeom>
        </p:spPr>
      </p:pic>
      <p:sp>
        <p:nvSpPr>
          <p:cNvPr id="9" name="KSO_Shape"/>
          <p:cNvSpPr>
            <a:spLocks/>
          </p:cNvSpPr>
          <p:nvPr/>
        </p:nvSpPr>
        <p:spPr bwMode="auto">
          <a:xfrm>
            <a:off x="312687" y="298165"/>
            <a:ext cx="532037" cy="39537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75767" y="347071"/>
            <a:ext cx="52581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 smtClean="0">
                <a:latin typeface="微软雅黑" pitchFamily="34" charset="-122"/>
                <a:ea typeface="微软雅黑" pitchFamily="34" charset="-122"/>
              </a:rPr>
              <a:t>Unipus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高校外语教育生态圈</a:t>
            </a:r>
            <a:endParaRPr lang="zh-CN" altLang="en-US" sz="3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8596" y="500048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研究指导</a:t>
            </a:r>
          </a:p>
        </p:txBody>
      </p:sp>
      <p:grpSp>
        <p:nvGrpSpPr>
          <p:cNvPr id="25" name="组合 9"/>
          <p:cNvGrpSpPr/>
          <p:nvPr/>
        </p:nvGrpSpPr>
        <p:grpSpPr>
          <a:xfrm>
            <a:off x="285720" y="428610"/>
            <a:ext cx="1000100" cy="857256"/>
            <a:chOff x="0" y="428610"/>
            <a:chExt cx="1000100" cy="857256"/>
          </a:xfrm>
        </p:grpSpPr>
        <p:sp>
          <p:nvSpPr>
            <p:cNvPr id="26" name="Teardrop 1"/>
            <p:cNvSpPr/>
            <p:nvPr/>
          </p:nvSpPr>
          <p:spPr>
            <a:xfrm>
              <a:off x="0" y="428610"/>
              <a:ext cx="857224" cy="857256"/>
            </a:xfrm>
            <a:prstGeom prst="teardrop">
              <a:avLst/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2876" y="500048"/>
              <a:ext cx="857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研究指导</a:t>
              </a:r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-26084" y="428610"/>
            <a:ext cx="91700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232"/>
            <a:r>
              <a:rPr lang="zh-CN" alt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高校外语教师发展系列数字课程</a:t>
            </a:r>
          </a:p>
        </p:txBody>
      </p:sp>
      <p:pic>
        <p:nvPicPr>
          <p:cNvPr id="31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0" y="771550"/>
            <a:ext cx="91700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232"/>
            <a:r>
              <a:rPr lang="en-US" altLang="zh-CN" sz="2800" b="1" spc="-150" dirty="0" err="1" smtClean="0">
                <a:solidFill>
                  <a:srgbClr val="45C1A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ucourse.unipus.cn</a:t>
            </a:r>
            <a:endParaRPr lang="zh-CN" altLang="en-US" sz="2800" b="1" spc="-150" dirty="0">
              <a:solidFill>
                <a:srgbClr val="45C1A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3" name="Picture 8" descr="C9349E61-9E58-4B3C-A5AD-DD50E3A2811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7613"/>
            <a:ext cx="6552728" cy="3793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82167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69338"/>
            <a:ext cx="8275320" cy="54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88155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0"/>
            <a:ext cx="8017193" cy="51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50496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" y="0"/>
            <a:ext cx="79724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38016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小U微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436" y="621739"/>
            <a:ext cx="2626921" cy="2626921"/>
          </a:xfrm>
          <a:prstGeom prst="rect">
            <a:avLst/>
          </a:prstGeom>
        </p:spPr>
      </p:pic>
      <p:pic>
        <p:nvPicPr>
          <p:cNvPr id="3" name="图片 2" descr="Unipus教师发展.jpg"/>
          <p:cNvPicPr>
            <a:picLocks noChangeAspect="1"/>
          </p:cNvPicPr>
          <p:nvPr/>
        </p:nvPicPr>
        <p:blipFill>
          <a:blip r:embed="rId3" cstate="print"/>
          <a:srcRect l="17339" t="28426" r="14688" b="7375"/>
          <a:stretch>
            <a:fillRect/>
          </a:stretch>
        </p:blipFill>
        <p:spPr>
          <a:xfrm>
            <a:off x="5177641" y="760029"/>
            <a:ext cx="2363190" cy="2458192"/>
          </a:xfrm>
          <a:prstGeom prst="rect">
            <a:avLst/>
          </a:prstGeom>
        </p:spPr>
      </p:pic>
      <p:sp>
        <p:nvSpPr>
          <p:cNvPr id="4" name="AutoShape 51"/>
          <p:cNvSpPr>
            <a:spLocks noChangeArrowheads="1"/>
          </p:cNvSpPr>
          <p:nvPr/>
        </p:nvSpPr>
        <p:spPr bwMode="gray">
          <a:xfrm>
            <a:off x="1209060" y="3314791"/>
            <a:ext cx="3006680" cy="750382"/>
          </a:xfrm>
          <a:prstGeom prst="roundRect">
            <a:avLst>
              <a:gd name="adj" fmla="val 50000"/>
            </a:avLst>
          </a:prstGeom>
          <a:solidFill>
            <a:srgbClr val="CB450F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74" tIns="34289" rIns="68574" bIns="34289" anchor="ctr"/>
          <a:lstStyle/>
          <a:p>
            <a:pPr algn="ctr" eaLnBrk="0" hangingPunct="0"/>
            <a:r>
              <a:rPr lang="zh-CN" altLang="en-US" sz="1800" b="1" dirty="0" smtClean="0">
                <a:solidFill>
                  <a:schemeClr val="bg1"/>
                </a:solidFill>
                <a:ea typeface="宋体" pitchFamily="2" charset="-122"/>
              </a:rPr>
              <a:t>小</a:t>
            </a: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U</a:t>
            </a:r>
            <a:r>
              <a:rPr lang="zh-CN" altLang="en-US" sz="1800" b="1" dirty="0" smtClean="0">
                <a:solidFill>
                  <a:schemeClr val="bg1"/>
                </a:solidFill>
                <a:ea typeface="宋体" pitchFamily="2" charset="-122"/>
              </a:rPr>
              <a:t>公众号：英语学习交流</a:t>
            </a:r>
            <a:endParaRPr lang="en-US" altLang="zh-CN" sz="18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gray">
          <a:xfrm>
            <a:off x="4900306" y="3312813"/>
            <a:ext cx="3709304" cy="750382"/>
          </a:xfrm>
          <a:prstGeom prst="roundRect">
            <a:avLst>
              <a:gd name="adj" fmla="val 50000"/>
            </a:avLst>
          </a:prstGeom>
          <a:solidFill>
            <a:srgbClr val="CB450F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74" tIns="34289" rIns="68574" bIns="34289" anchor="ctr"/>
          <a:lstStyle/>
          <a:p>
            <a:pPr algn="ctr" eaLnBrk="0" hangingPunct="0"/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Unipus</a:t>
            </a:r>
            <a:r>
              <a:rPr lang="zh-CN" altLang="en-US" sz="1800" b="1" dirty="0" smtClean="0">
                <a:solidFill>
                  <a:schemeClr val="bg1"/>
                </a:solidFill>
                <a:ea typeface="宋体" pitchFamily="2" charset="-122"/>
              </a:rPr>
              <a:t>教师发展：教学与科研交流</a:t>
            </a:r>
            <a:endParaRPr lang="en-US" altLang="zh-CN" sz="1800" b="1" dirty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6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spLocks noChangeArrowheads="1"/>
          </p:cNvSpPr>
          <p:nvPr/>
        </p:nvSpPr>
        <p:spPr bwMode="auto">
          <a:xfrm>
            <a:off x="3138844" y="558386"/>
            <a:ext cx="3824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演讲的艺术</a:t>
            </a:r>
            <a:r>
              <a:rPr lang="en-US" altLang="zh-CN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数字课程</a:t>
            </a:r>
          </a:p>
        </p:txBody>
      </p:sp>
      <p:sp>
        <p:nvSpPr>
          <p:cNvPr id="3" name="TextBox 12"/>
          <p:cNvSpPr>
            <a:spLocks noChangeArrowheads="1"/>
          </p:cNvSpPr>
          <p:nvPr/>
        </p:nvSpPr>
        <p:spPr bwMode="auto">
          <a:xfrm>
            <a:off x="2242676" y="3632147"/>
            <a:ext cx="5616624" cy="136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国际演讲学大师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Stephen E. Lucas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教授倾力指导</a:t>
            </a:r>
            <a:endParaRPr lang="en-US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全国高校演讲名师同台授课</a:t>
            </a:r>
            <a:endParaRPr lang="en-US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“外研社杯”全国英语演讲大赛精选视频</a:t>
            </a:r>
            <a:endParaRPr lang="en-US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" name="Picture 1" descr="C:\Users\wangyang13\AppData\Roaming\Tencent\Users\97500013\QQ\WinTemp\RichOle\Q_DAU[MM([B5V2_H1YD`L[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72835"/>
            <a:ext cx="5184576" cy="23271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spLocks noChangeArrowheads="1"/>
          </p:cNvSpPr>
          <p:nvPr/>
        </p:nvSpPr>
        <p:spPr bwMode="auto">
          <a:xfrm>
            <a:off x="731824" y="660078"/>
            <a:ext cx="3824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英语文学概论</a:t>
            </a:r>
            <a:r>
              <a:rPr lang="en-US" altLang="zh-CN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20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数字课程</a:t>
            </a:r>
          </a:p>
        </p:txBody>
      </p:sp>
      <p:sp>
        <p:nvSpPr>
          <p:cNvPr id="3" name="TextBox 12"/>
          <p:cNvSpPr>
            <a:spLocks noChangeArrowheads="1"/>
          </p:cNvSpPr>
          <p:nvPr/>
        </p:nvSpPr>
        <p:spPr bwMode="auto">
          <a:xfrm>
            <a:off x="4802892" y="2325408"/>
            <a:ext cx="4320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kern="100" dirty="0" smtClean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权威素材，微课授课</a:t>
            </a:r>
            <a:endParaRPr lang="en-US" altLang="zh-CN" sz="1400" b="1" kern="100" dirty="0">
              <a:solidFill>
                <a:srgbClr val="5A5A5A"/>
              </a:solidFill>
              <a:latin typeface="Calibri" panose="020F0502020204030204" pitchFamily="34" charset="0"/>
              <a:cs typeface="Times New Roman" panose="02020603050405020304" pitchFamily="18" charset="0"/>
              <a:sym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kern="100" dirty="0" smtClean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北外名师亲临授课</a:t>
            </a:r>
            <a:endParaRPr lang="en-US" altLang="zh-CN" sz="1400" b="1" kern="100" dirty="0">
              <a:solidFill>
                <a:srgbClr val="5A5A5A"/>
              </a:solidFill>
              <a:latin typeface="Calibri" panose="020F0502020204030204" pitchFamily="34" charset="0"/>
              <a:cs typeface="Times New Roman" panose="02020603050405020304" pitchFamily="18" charset="0"/>
              <a:sym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kern="100" dirty="0" smtClean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深入浅出阐释</a:t>
            </a:r>
            <a:r>
              <a:rPr lang="zh-CN" altLang="en-US" sz="1400" b="1" kern="100" dirty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文学要素和文学</a:t>
            </a:r>
            <a:r>
              <a:rPr lang="zh-CN" altLang="en-US" sz="1400" b="1" kern="100" dirty="0" smtClean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原理</a:t>
            </a:r>
            <a:endParaRPr lang="en-US" altLang="zh-CN" sz="1400" b="1" kern="100" dirty="0" smtClean="0">
              <a:solidFill>
                <a:srgbClr val="5A5A5A"/>
              </a:solidFill>
              <a:latin typeface="Calibri" panose="020F0502020204030204" pitchFamily="34" charset="0"/>
              <a:cs typeface="Times New Roman" panose="02020603050405020304" pitchFamily="18" charset="0"/>
              <a:sym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kern="100" dirty="0" smtClean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精选</a:t>
            </a:r>
            <a:r>
              <a:rPr lang="zh-CN" altLang="en-US" sz="1400" b="1" kern="100" dirty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作品</a:t>
            </a:r>
            <a:r>
              <a:rPr lang="zh-CN" altLang="en-US" sz="1400" b="1" kern="100" dirty="0" smtClean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示例：专业外教配音</a:t>
            </a:r>
            <a:r>
              <a:rPr lang="zh-CN" altLang="en-US" sz="1400" b="1" kern="100" dirty="0">
                <a:solidFill>
                  <a:srgbClr val="5A5A5A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微软雅黑" pitchFamily="34" charset="-122"/>
              </a:rPr>
              <a:t>朗诵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80010" y="1341912"/>
            <a:ext cx="4779644" cy="3056131"/>
            <a:chOff x="1331640" y="1481447"/>
            <a:chExt cx="4319561" cy="24978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221" t="29398" r="17922" b="13718"/>
            <a:stretch/>
          </p:blipFill>
          <p:spPr>
            <a:xfrm>
              <a:off x="1331640" y="1481447"/>
              <a:ext cx="4319561" cy="249789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9712" y="1807938"/>
              <a:ext cx="3024336" cy="1771924"/>
            </a:xfrm>
            <a:prstGeom prst="rect">
              <a:avLst/>
            </a:prstGeom>
          </p:spPr>
        </p:pic>
      </p:grpSp>
      <p:pic>
        <p:nvPicPr>
          <p:cNvPr id="7" name="Picture 3" descr="C:\Users\Administrator\Desktop\20111026_123821_744_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07" y="604450"/>
            <a:ext cx="847260" cy="847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2"/>
          <p:cNvSpPr/>
          <p:nvPr/>
        </p:nvSpPr>
        <p:spPr>
          <a:xfrm>
            <a:off x="6058861" y="2789605"/>
            <a:ext cx="1768091" cy="470082"/>
          </a:xfrm>
          <a:prstGeom prst="roundRect">
            <a:avLst/>
          </a:prstGeom>
          <a:solidFill>
            <a:srgbClr val="0586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sz="1500" dirty="0"/>
          </a:p>
        </p:txBody>
      </p:sp>
      <p:sp>
        <p:nvSpPr>
          <p:cNvPr id="34" name="任意多边形 49"/>
          <p:cNvSpPr/>
          <p:nvPr/>
        </p:nvSpPr>
        <p:spPr>
          <a:xfrm rot="10800000">
            <a:off x="2837316" y="-239341"/>
            <a:ext cx="3581399" cy="293842"/>
          </a:xfrm>
          <a:custGeom>
            <a:avLst/>
            <a:gdLst>
              <a:gd name="connsiteX0" fmla="*/ 850107 w 1700214"/>
              <a:gd name="connsiteY0" fmla="*/ 0 h 472230"/>
              <a:gd name="connsiteX1" fmla="*/ 1682059 w 1700214"/>
              <a:gd name="connsiteY1" fmla="*/ 442346 h 472230"/>
              <a:gd name="connsiteX2" fmla="*/ 1700214 w 1700214"/>
              <a:gd name="connsiteY2" fmla="*/ 472230 h 472230"/>
              <a:gd name="connsiteX3" fmla="*/ 0 w 1700214"/>
              <a:gd name="connsiteY3" fmla="*/ 472230 h 472230"/>
              <a:gd name="connsiteX4" fmla="*/ 18155 w 1700214"/>
              <a:gd name="connsiteY4" fmla="*/ 442346 h 472230"/>
              <a:gd name="connsiteX5" fmla="*/ 850107 w 1700214"/>
              <a:gd name="connsiteY5" fmla="*/ 0 h 4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214" h="472230">
                <a:moveTo>
                  <a:pt x="850107" y="0"/>
                </a:moveTo>
                <a:cubicBezTo>
                  <a:pt x="1196424" y="0"/>
                  <a:pt x="1501759" y="175466"/>
                  <a:pt x="1682059" y="442346"/>
                </a:cubicBezTo>
                <a:lnTo>
                  <a:pt x="1700214" y="472230"/>
                </a:lnTo>
                <a:lnTo>
                  <a:pt x="0" y="472230"/>
                </a:lnTo>
                <a:lnTo>
                  <a:pt x="18155" y="442346"/>
                </a:lnTo>
                <a:cubicBezTo>
                  <a:pt x="198455" y="175466"/>
                  <a:pt x="503790" y="0"/>
                  <a:pt x="850107" y="0"/>
                </a:cubicBezTo>
                <a:close/>
              </a:path>
            </a:pathLst>
          </a:cu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" name="流程图: 过程 4"/>
          <p:cNvSpPr>
            <a:spLocks noChangeArrowheads="1"/>
          </p:cNvSpPr>
          <p:nvPr/>
        </p:nvSpPr>
        <p:spPr bwMode="auto">
          <a:xfrm>
            <a:off x="1649386" y="982903"/>
            <a:ext cx="4032032" cy="481568"/>
          </a:xfrm>
          <a:prstGeom prst="flowChartProcess">
            <a:avLst/>
          </a:prstGeom>
          <a:solidFill>
            <a:srgbClr val="058697">
              <a:alpha val="82999"/>
            </a:srgbClr>
          </a:solidFill>
          <a:ln w="25400" cap="flat" cmpd="sng">
            <a:noFill/>
            <a:beve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68574" tIns="34289" rIns="68574" bIns="34289" anchor="ctr"/>
          <a:lstStyle/>
          <a:p>
            <a:pPr algn="ctr"/>
            <a:r>
              <a:rPr lang="en-US" altLang="zh-CN" sz="1800" b="1" dirty="0" err="1">
                <a:solidFill>
                  <a:schemeClr val="bg1"/>
                </a:solidFill>
              </a:rPr>
              <a:t>iTEST</a:t>
            </a:r>
            <a:r>
              <a:rPr lang="en-US" altLang="zh-CN" sz="1800" b="1" dirty="0">
                <a:solidFill>
                  <a:schemeClr val="bg1"/>
                </a:solidFill>
              </a:rPr>
              <a:t> </a:t>
            </a: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大学外语测试与训练系统 </a:t>
            </a: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3.0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" name="组合 21"/>
          <p:cNvGrpSpPr/>
          <p:nvPr/>
        </p:nvGrpSpPr>
        <p:grpSpPr>
          <a:xfrm>
            <a:off x="1729074" y="1823275"/>
            <a:ext cx="3642316" cy="2987564"/>
            <a:chOff x="428596" y="1500179"/>
            <a:chExt cx="3429024" cy="3111371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134" t="10550" r="21733" b="13050"/>
            <a:stretch/>
          </p:blipFill>
          <p:spPr>
            <a:xfrm>
              <a:off x="428596" y="1500179"/>
              <a:ext cx="3429024" cy="3111371"/>
            </a:xfrm>
            <a:prstGeom prst="rect">
              <a:avLst/>
            </a:prstGeom>
          </p:spPr>
        </p:pic>
        <p:pic>
          <p:nvPicPr>
            <p:cNvPr id="24" name="Picture 2" descr="D:\itest3.0\宣传相关\宣传资料\Desktop HD Copy 4(1).png"/>
            <p:cNvPicPr>
              <a:picLocks noChangeAspect="1" noChangeArrowheads="1"/>
            </p:cNvPicPr>
            <p:nvPr/>
          </p:nvPicPr>
          <p:blipFill>
            <a:blip r:embed="rId4" cstate="print"/>
            <a:srcRect l="2222" r="14292" b="4515"/>
            <a:stretch>
              <a:fillRect/>
            </a:stretch>
          </p:blipFill>
          <p:spPr bwMode="auto">
            <a:xfrm>
              <a:off x="642910" y="1785932"/>
              <a:ext cx="3000396" cy="1928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Rounded Rectangle 48"/>
          <p:cNvSpPr/>
          <p:nvPr/>
        </p:nvSpPr>
        <p:spPr>
          <a:xfrm>
            <a:off x="6039853" y="2384271"/>
            <a:ext cx="1768826" cy="427224"/>
          </a:xfrm>
          <a:prstGeom prst="roundRect">
            <a:avLst/>
          </a:prstGeom>
          <a:solidFill>
            <a:srgbClr val="45C1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sz="1500" dirty="0"/>
          </a:p>
        </p:txBody>
      </p:sp>
      <p:sp>
        <p:nvSpPr>
          <p:cNvPr id="26" name="Rounded Rectangle 2"/>
          <p:cNvSpPr/>
          <p:nvPr/>
        </p:nvSpPr>
        <p:spPr>
          <a:xfrm>
            <a:off x="6044328" y="1907425"/>
            <a:ext cx="1768091" cy="470082"/>
          </a:xfrm>
          <a:prstGeom prst="roundRect">
            <a:avLst/>
          </a:prstGeom>
          <a:solidFill>
            <a:srgbClr val="0586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sz="15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058861" y="1984695"/>
            <a:ext cx="1749816" cy="2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高质量试题库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037206" y="2442011"/>
            <a:ext cx="1749816" cy="2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01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在线测评管理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8072" y="2922929"/>
            <a:ext cx="1768091" cy="2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01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题库自建功能</a:t>
            </a:r>
          </a:p>
        </p:txBody>
      </p:sp>
      <p:sp>
        <p:nvSpPr>
          <p:cNvPr id="44" name="矩形 43"/>
          <p:cNvSpPr/>
          <p:nvPr/>
        </p:nvSpPr>
        <p:spPr>
          <a:xfrm>
            <a:off x="5381401" y="1231204"/>
            <a:ext cx="3085724" cy="392413"/>
          </a:xfrm>
          <a:prstGeom prst="rect">
            <a:avLst/>
          </a:prstGeom>
          <a:noFill/>
        </p:spPr>
        <p:txBody>
          <a:bodyPr wrap="square" lIns="68574" tIns="34289" rIns="68574" bIns="34289">
            <a:spAutoFit/>
          </a:bodyPr>
          <a:lstStyle/>
          <a:p>
            <a:pPr algn="ctr"/>
            <a:r>
              <a:rPr lang="zh-CN" altLang="en-US" sz="2100" b="1" dirty="0">
                <a:ln w="0"/>
                <a:solidFill>
                  <a:srgbClr val="CB45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测试云系统</a:t>
            </a:r>
          </a:p>
        </p:txBody>
      </p:sp>
      <p:sp>
        <p:nvSpPr>
          <p:cNvPr id="46" name="Rounded Rectangle 48"/>
          <p:cNvSpPr/>
          <p:nvPr/>
        </p:nvSpPr>
        <p:spPr>
          <a:xfrm>
            <a:off x="6061628" y="3261046"/>
            <a:ext cx="1768826" cy="427224"/>
          </a:xfrm>
          <a:prstGeom prst="roundRect">
            <a:avLst/>
          </a:prstGeom>
          <a:solidFill>
            <a:srgbClr val="45C1A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sz="15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058981" y="3318786"/>
            <a:ext cx="1749816" cy="2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0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数据分析功能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8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37312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图: 过程 4"/>
          <p:cNvSpPr>
            <a:spLocks noChangeArrowheads="1"/>
          </p:cNvSpPr>
          <p:nvPr/>
        </p:nvSpPr>
        <p:spPr bwMode="auto">
          <a:xfrm>
            <a:off x="2455339" y="686028"/>
            <a:ext cx="4468649" cy="481568"/>
          </a:xfrm>
          <a:prstGeom prst="flowChartProcess">
            <a:avLst/>
          </a:prstGeom>
          <a:solidFill>
            <a:srgbClr val="058697">
              <a:alpha val="82999"/>
            </a:srgbClr>
          </a:solidFill>
          <a:ln w="25400" cap="flat" cmpd="sng">
            <a:noFill/>
            <a:beve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68574" tIns="34289" rIns="68574" bIns="34289" anchor="ctr"/>
          <a:lstStyle/>
          <a:p>
            <a:pPr algn="ctr"/>
            <a:r>
              <a:rPr lang="en-US" altLang="zh-CN" sz="1800" b="1" dirty="0" err="1" smtClean="0">
                <a:solidFill>
                  <a:schemeClr val="bg1"/>
                </a:solidFill>
              </a:rPr>
              <a:t>iWRITE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 写作教学管理与评阅系统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3.0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049081" y="2746711"/>
            <a:ext cx="1749816" cy="2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01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在线测评管理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39947" y="3179503"/>
            <a:ext cx="1768091" cy="25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01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题库自建功能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01" y="1446387"/>
            <a:ext cx="5768183" cy="3128607"/>
          </a:xfrm>
          <a:prstGeom prst="rect">
            <a:avLst/>
          </a:prstGeom>
        </p:spPr>
      </p:pic>
      <p:pic>
        <p:nvPicPr>
          <p:cNvPr id="21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649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3273083" y="1338144"/>
            <a:ext cx="2233613" cy="2232422"/>
            <a:chOff x="4606925" y="1555527"/>
            <a:chExt cx="2978150" cy="2976563"/>
          </a:xfrm>
          <a:noFill/>
        </p:grpSpPr>
        <p:sp>
          <p:nvSpPr>
            <p:cNvPr id="37" name="Oval 90"/>
            <p:cNvSpPr/>
            <p:nvPr/>
          </p:nvSpPr>
          <p:spPr>
            <a:xfrm>
              <a:off x="4606925" y="1555527"/>
              <a:ext cx="2978150" cy="2976563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8" name="Oval 91"/>
            <p:cNvSpPr/>
            <p:nvPr/>
          </p:nvSpPr>
          <p:spPr>
            <a:xfrm>
              <a:off x="4789488" y="1738090"/>
              <a:ext cx="2613025" cy="2611437"/>
            </a:xfrm>
            <a:prstGeom prst="ellipse">
              <a:avLst/>
            </a:prstGeom>
            <a:grp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zh-CN" altLang="zh-CN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</a:endParaRPr>
            </a:p>
          </p:txBody>
        </p:sp>
        <p:sp>
          <p:nvSpPr>
            <p:cNvPr id="39" name="Oval 92"/>
            <p:cNvSpPr/>
            <p:nvPr/>
          </p:nvSpPr>
          <p:spPr>
            <a:xfrm>
              <a:off x="4972050" y="1919065"/>
              <a:ext cx="2247900" cy="2249487"/>
            </a:xfrm>
            <a:prstGeom prst="ellipse">
              <a:avLst/>
            </a:prstGeom>
            <a:grp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zh-CN" altLang="zh-CN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</a:endParaRPr>
            </a:p>
          </p:txBody>
        </p:sp>
        <p:sp>
          <p:nvSpPr>
            <p:cNvPr id="40" name="Arc 94"/>
            <p:cNvSpPr/>
            <p:nvPr/>
          </p:nvSpPr>
          <p:spPr>
            <a:xfrm>
              <a:off x="4606925" y="1555527"/>
              <a:ext cx="2978150" cy="2976563"/>
            </a:xfrm>
            <a:prstGeom prst="arc">
              <a:avLst>
                <a:gd name="adj1" fmla="val 18156054"/>
                <a:gd name="adj2" fmla="val 2147965"/>
              </a:avLst>
            </a:prstGeom>
            <a:grpFill/>
            <a:ln w="127000" cap="rnd">
              <a:solidFill>
                <a:srgbClr val="FFD9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Arc 95"/>
            <p:cNvSpPr/>
            <p:nvPr/>
          </p:nvSpPr>
          <p:spPr>
            <a:xfrm>
              <a:off x="4789488" y="1738090"/>
              <a:ext cx="2613025" cy="2611437"/>
            </a:xfrm>
            <a:prstGeom prst="arc">
              <a:avLst>
                <a:gd name="adj1" fmla="val 11069277"/>
                <a:gd name="adj2" fmla="val 17534507"/>
              </a:avLst>
            </a:prstGeom>
            <a:grpFill/>
            <a:ln w="127000" cap="rnd">
              <a:solidFill>
                <a:srgbClr val="FFD9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</a:endParaRPr>
            </a:p>
          </p:txBody>
        </p:sp>
        <p:sp>
          <p:nvSpPr>
            <p:cNvPr id="42" name="Arc 97"/>
            <p:cNvSpPr/>
            <p:nvPr/>
          </p:nvSpPr>
          <p:spPr>
            <a:xfrm>
              <a:off x="4972051" y="1918912"/>
              <a:ext cx="2247900" cy="2249794"/>
            </a:xfrm>
            <a:prstGeom prst="arc">
              <a:avLst>
                <a:gd name="adj1" fmla="val 2182085"/>
                <a:gd name="adj2" fmla="val 10694073"/>
              </a:avLst>
            </a:prstGeom>
            <a:grpFill/>
            <a:ln w="127000" cap="rnd">
              <a:solidFill>
                <a:srgbClr val="FFD9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</a:endParaRPr>
            </a:p>
          </p:txBody>
        </p:sp>
      </p:grpSp>
      <p:sp>
        <p:nvSpPr>
          <p:cNvPr id="85" name="KSO_Shape"/>
          <p:cNvSpPr/>
          <p:nvPr/>
        </p:nvSpPr>
        <p:spPr bwMode="auto">
          <a:xfrm>
            <a:off x="4031456" y="2183607"/>
            <a:ext cx="723900" cy="541735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27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956" y="346955"/>
            <a:ext cx="152400" cy="4357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38100" y="482917"/>
            <a:ext cx="435769" cy="1452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98" name="文本框 32"/>
          <p:cNvSpPr txBox="1">
            <a:spLocks noChangeArrowheads="1"/>
          </p:cNvSpPr>
          <p:nvPr/>
        </p:nvSpPr>
        <p:spPr bwMode="auto">
          <a:xfrm flipH="1">
            <a:off x="359569" y="436475"/>
            <a:ext cx="229986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</a:rPr>
              <a:t>iWrite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</a:rPr>
              <a:t>2.0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的评价引擎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7182" y="2478882"/>
            <a:ext cx="3103960" cy="827485"/>
            <a:chOff x="258" y="2082"/>
            <a:chExt cx="2607" cy="695"/>
          </a:xfrm>
        </p:grpSpPr>
        <p:grpSp>
          <p:nvGrpSpPr>
            <p:cNvPr id="8206" name="组合 97"/>
            <p:cNvGrpSpPr>
              <a:grpSpLocks/>
            </p:cNvGrpSpPr>
            <p:nvPr/>
          </p:nvGrpSpPr>
          <p:grpSpPr bwMode="auto">
            <a:xfrm flipV="1">
              <a:off x="2408" y="2082"/>
              <a:ext cx="457" cy="435"/>
              <a:chOff x="4386847" y="1694651"/>
              <a:chExt cx="361923" cy="1134119"/>
            </a:xfrm>
          </p:grpSpPr>
          <p:cxnSp>
            <p:nvCxnSpPr>
              <p:cNvPr id="99" name="Straight Arrow Connector 568"/>
              <p:cNvCxnSpPr/>
              <p:nvPr/>
            </p:nvCxnSpPr>
            <p:spPr>
              <a:xfrm rot="5400000">
                <a:off x="4567809" y="1516297"/>
                <a:ext cx="0" cy="361923"/>
              </a:xfrm>
              <a:prstGeom prst="straightConnector1">
                <a:avLst/>
              </a:prstGeom>
              <a:ln w="6350">
                <a:solidFill>
                  <a:srgbClr val="D9D9D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571"/>
              <p:cNvCxnSpPr/>
              <p:nvPr/>
            </p:nvCxnSpPr>
            <p:spPr>
              <a:xfrm flipV="1">
                <a:off x="4748770" y="1694651"/>
                <a:ext cx="0" cy="1134119"/>
              </a:xfrm>
              <a:prstGeom prst="line">
                <a:avLst/>
              </a:prstGeom>
              <a:ln w="6350"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07" name="Text Box 10"/>
            <p:cNvSpPr txBox="1">
              <a:spLocks noChangeArrowheads="1"/>
            </p:cNvSpPr>
            <p:nvPr/>
          </p:nvSpPr>
          <p:spPr bwMode="auto">
            <a:xfrm>
              <a:off x="258" y="2195"/>
              <a:ext cx="211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100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基于二语写作评价理论的统计模型</a:t>
              </a:r>
              <a:endParaRPr lang="en-US" sz="21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559029" y="1075135"/>
            <a:ext cx="3438525" cy="1187053"/>
            <a:chOff x="4669" y="903"/>
            <a:chExt cx="2888" cy="997"/>
          </a:xfrm>
        </p:grpSpPr>
        <p:grpSp>
          <p:nvGrpSpPr>
            <p:cNvPr id="8202" name="组合 85"/>
            <p:cNvGrpSpPr>
              <a:grpSpLocks/>
            </p:cNvGrpSpPr>
            <p:nvPr/>
          </p:nvGrpSpPr>
          <p:grpSpPr bwMode="auto">
            <a:xfrm rot="5400000">
              <a:off x="4825" y="1385"/>
              <a:ext cx="359" cy="672"/>
              <a:chOff x="4386847" y="1694651"/>
              <a:chExt cx="361923" cy="1134119"/>
            </a:xfrm>
          </p:grpSpPr>
          <p:cxnSp>
            <p:nvCxnSpPr>
              <p:cNvPr id="87" name="Straight Arrow Connector 568"/>
              <p:cNvCxnSpPr/>
              <p:nvPr/>
            </p:nvCxnSpPr>
            <p:spPr>
              <a:xfrm rot="5400000">
                <a:off x="4565792" y="1514029"/>
                <a:ext cx="0" cy="362931"/>
              </a:xfrm>
              <a:prstGeom prst="straightConnector1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571"/>
              <p:cNvCxnSpPr/>
              <p:nvPr/>
            </p:nvCxnSpPr>
            <p:spPr>
              <a:xfrm flipV="1">
                <a:off x="4748266" y="1692120"/>
                <a:ext cx="0" cy="1134119"/>
              </a:xfrm>
              <a:prstGeom prst="line">
                <a:avLst/>
              </a:prstGeom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03" name="Text Box 10"/>
            <p:cNvSpPr txBox="1">
              <a:spLocks noChangeArrowheads="1"/>
            </p:cNvSpPr>
            <p:nvPr/>
          </p:nvSpPr>
          <p:spPr bwMode="auto">
            <a:xfrm>
              <a:off x="4877" y="903"/>
              <a:ext cx="268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1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调查几百种作文评价标准</a:t>
              </a:r>
              <a:endParaRPr lang="en-US" altLang="zh-CN" sz="21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r>
                <a:rPr lang="zh-CN" altLang="en-US" sz="21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确定评价构念</a:t>
              </a:r>
              <a:endParaRPr lang="en-US" sz="21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7" name="TextBox 179"/>
          <p:cNvSpPr txBox="1">
            <a:spLocks noChangeArrowheads="1"/>
          </p:cNvSpPr>
          <p:nvPr/>
        </p:nvSpPr>
        <p:spPr bwMode="auto">
          <a:xfrm>
            <a:off x="6390681" y="2429523"/>
            <a:ext cx="2199084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/>
                <a:ea typeface="微软雅黑" pitchFamily="34" charset="-122"/>
              </a:rPr>
              <a:t>语言</a:t>
            </a:r>
            <a:endParaRPr lang="en-US" altLang="zh-CN" sz="2100" b="1" dirty="0">
              <a:solidFill>
                <a:schemeClr val="tx1">
                  <a:lumMod val="65000"/>
                  <a:lumOff val="35000"/>
                </a:schemeClr>
              </a:solidFill>
              <a:latin typeface="Signika Negative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/>
                <a:ea typeface="微软雅黑" pitchFamily="34" charset="-122"/>
              </a:rPr>
              <a:t>内容</a:t>
            </a:r>
            <a:endParaRPr lang="en-US" altLang="zh-CN" sz="2100" b="1" dirty="0">
              <a:solidFill>
                <a:schemeClr val="tx1">
                  <a:lumMod val="65000"/>
                  <a:lumOff val="35000"/>
                </a:schemeClr>
              </a:solidFill>
              <a:latin typeface="Signika Negative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/>
                <a:ea typeface="微软雅黑" pitchFamily="34" charset="-122"/>
              </a:rPr>
              <a:t>篇章结构</a:t>
            </a:r>
            <a:endParaRPr lang="en-US" altLang="zh-CN" sz="2100" b="1" dirty="0">
              <a:solidFill>
                <a:schemeClr val="tx1">
                  <a:lumMod val="65000"/>
                  <a:lumOff val="35000"/>
                </a:schemeClr>
              </a:solidFill>
              <a:latin typeface="Signika Negative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/>
                <a:ea typeface="微软雅黑" pitchFamily="34" charset="-122"/>
              </a:rPr>
              <a:t>技术规范</a:t>
            </a:r>
            <a:endParaRPr 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Signika Negative"/>
              <a:ea typeface="微软雅黑" pitchFamily="34" charset="-122"/>
            </a:endParaRPr>
          </a:p>
        </p:txBody>
      </p:sp>
      <p:pic>
        <p:nvPicPr>
          <p:cNvPr id="24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46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6"/>
          <p:cNvGrpSpPr>
            <a:grpSpLocks/>
          </p:cNvGrpSpPr>
          <p:nvPr/>
        </p:nvGrpSpPr>
        <p:grpSpPr bwMode="auto">
          <a:xfrm>
            <a:off x="3674269" y="1491854"/>
            <a:ext cx="3808810" cy="2286000"/>
            <a:chOff x="666825" y="2084432"/>
            <a:chExt cx="5078882" cy="3047330"/>
          </a:xfrm>
        </p:grpSpPr>
        <p:sp>
          <p:nvSpPr>
            <p:cNvPr id="56" name="椭圆 55"/>
            <p:cNvSpPr/>
            <p:nvPr/>
          </p:nvSpPr>
          <p:spPr>
            <a:xfrm>
              <a:off x="2075068" y="2430431"/>
              <a:ext cx="2333841" cy="2334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57" name="图表 56"/>
            <p:cNvGraphicFramePr>
              <a:graphicFrameLocks/>
            </p:cNvGraphicFramePr>
            <p:nvPr/>
          </p:nvGraphicFramePr>
          <p:xfrm>
            <a:off x="666825" y="2084432"/>
            <a:ext cx="5078882" cy="3047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8" name="图表 57"/>
            <p:cNvGraphicFramePr>
              <a:graphicFrameLocks/>
            </p:cNvGraphicFramePr>
            <p:nvPr/>
          </p:nvGraphicFramePr>
          <p:xfrm>
            <a:off x="1074367" y="2340665"/>
            <a:ext cx="4261908" cy="25571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262" name="文本框 59"/>
            <p:cNvSpPr txBox="1">
              <a:spLocks noChangeArrowheads="1"/>
            </p:cNvSpPr>
            <p:nvPr/>
          </p:nvSpPr>
          <p:spPr bwMode="auto">
            <a:xfrm>
              <a:off x="2803924" y="3969398"/>
              <a:ext cx="964456" cy="55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100" b="1">
                  <a:solidFill>
                    <a:srgbClr val="1E4E7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</a:p>
          </p:txBody>
        </p:sp>
      </p:grpSp>
      <p:grpSp>
        <p:nvGrpSpPr>
          <p:cNvPr id="3" name="组 1"/>
          <p:cNvGrpSpPr>
            <a:grpSpLocks/>
          </p:cNvGrpSpPr>
          <p:nvPr/>
        </p:nvGrpSpPr>
        <p:grpSpPr bwMode="auto">
          <a:xfrm>
            <a:off x="1766888" y="1448991"/>
            <a:ext cx="3156347" cy="495300"/>
            <a:chOff x="2355791" y="1931677"/>
            <a:chExt cx="4208713" cy="659968"/>
          </a:xfrm>
        </p:grpSpPr>
        <p:sp>
          <p:nvSpPr>
            <p:cNvPr id="10255" name="矩形 45"/>
            <p:cNvSpPr>
              <a:spLocks noChangeArrowheads="1"/>
            </p:cNvSpPr>
            <p:nvPr/>
          </p:nvSpPr>
          <p:spPr bwMode="auto">
            <a:xfrm>
              <a:off x="2355791" y="1931677"/>
              <a:ext cx="3078346" cy="55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21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切题度 </a:t>
              </a:r>
              <a:r>
                <a:rPr lang="en-US" altLang="zh-CN" sz="2100" b="1" dirty="0">
                  <a:solidFill>
                    <a:srgbClr val="C00000"/>
                  </a:solidFill>
                  <a:latin typeface="Calibri" pitchFamily="34" charset="0"/>
                  <a:ea typeface="微软雅黑" pitchFamily="34" charset="-122"/>
                  <a:cs typeface="Times New Roman" pitchFamily="18" charset="0"/>
                </a:rPr>
                <a:t>relevance</a:t>
              </a:r>
            </a:p>
          </p:txBody>
        </p:sp>
        <p:grpSp>
          <p:nvGrpSpPr>
            <p:cNvPr id="10256" name="组合 49"/>
            <p:cNvGrpSpPr>
              <a:grpSpLocks/>
            </p:cNvGrpSpPr>
            <p:nvPr/>
          </p:nvGrpSpPr>
          <p:grpSpPr bwMode="auto">
            <a:xfrm rot="1654138">
              <a:off x="5491269" y="2241000"/>
              <a:ext cx="1073235" cy="350645"/>
              <a:chOff x="5248496" y="2909118"/>
              <a:chExt cx="1410355" cy="460787"/>
            </a:xfrm>
          </p:grpSpPr>
          <p:cxnSp>
            <p:nvCxnSpPr>
              <p:cNvPr id="52" name="直接连接符 51"/>
              <p:cNvCxnSpPr/>
              <p:nvPr/>
            </p:nvCxnSpPr>
            <p:spPr>
              <a:xfrm rot="19945862" flipH="1" flipV="1">
                <a:off x="5245739" y="2935300"/>
                <a:ext cx="1280978" cy="4294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6378279" y="2908837"/>
                <a:ext cx="279562" cy="279361"/>
              </a:xfrm>
              <a:prstGeom prst="ellipse">
                <a:avLst/>
              </a:prstGeom>
              <a:solidFill>
                <a:schemeClr val="tx2"/>
              </a:solidFill>
              <a:ln w="63500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1" name="弧形 60"/>
          <p:cNvSpPr/>
          <p:nvPr/>
        </p:nvSpPr>
        <p:spPr>
          <a:xfrm>
            <a:off x="4367213" y="1401366"/>
            <a:ext cx="2432447" cy="2432447"/>
          </a:xfrm>
          <a:prstGeom prst="arc">
            <a:avLst>
              <a:gd name="adj1" fmla="val 16200000"/>
              <a:gd name="adj2" fmla="val 9415817"/>
            </a:avLst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dirty="0">
                <a:solidFill>
                  <a:prstClr val="black"/>
                </a:solidFill>
              </a:rPr>
              <a:t>v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3" name="Oval 19"/>
          <p:cNvSpPr/>
          <p:nvPr/>
        </p:nvSpPr>
        <p:spPr>
          <a:xfrm>
            <a:off x="5373291" y="2416969"/>
            <a:ext cx="419100" cy="4202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91001"/>
            <a:ext cx="152400" cy="4357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38100" y="536258"/>
            <a:ext cx="435769" cy="1452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48" name="文本框 34"/>
          <p:cNvSpPr txBox="1">
            <a:spLocks noChangeArrowheads="1"/>
          </p:cNvSpPr>
          <p:nvPr/>
        </p:nvSpPr>
        <p:spPr bwMode="auto">
          <a:xfrm flipH="1">
            <a:off x="359569" y="436245"/>
            <a:ext cx="229986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</a:rPr>
              <a:t>iWrite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</a:rPr>
              <a:t>2.0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的评价引擎</a:t>
            </a:r>
          </a:p>
        </p:txBody>
      </p:sp>
      <p:sp>
        <p:nvSpPr>
          <p:cNvPr id="10249" name="Freeform 55"/>
          <p:cNvSpPr>
            <a:spLocks noEditPoints="1"/>
          </p:cNvSpPr>
          <p:nvPr/>
        </p:nvSpPr>
        <p:spPr bwMode="auto">
          <a:xfrm>
            <a:off x="5495925" y="2514600"/>
            <a:ext cx="172641" cy="219075"/>
          </a:xfrm>
          <a:custGeom>
            <a:avLst/>
            <a:gdLst>
              <a:gd name="T0" fmla="*/ 2147483647 w 1337"/>
              <a:gd name="T1" fmla="*/ 2147483647 h 1698"/>
              <a:gd name="T2" fmla="*/ 2147483647 w 1337"/>
              <a:gd name="T3" fmla="*/ 285098205 h 1698"/>
              <a:gd name="T4" fmla="*/ 2147483647 w 1337"/>
              <a:gd name="T5" fmla="*/ 0 h 1698"/>
              <a:gd name="T6" fmla="*/ 2147483647 w 1337"/>
              <a:gd name="T7" fmla="*/ 0 h 1698"/>
              <a:gd name="T8" fmla="*/ 2147483647 w 1337"/>
              <a:gd name="T9" fmla="*/ 0 h 1698"/>
              <a:gd name="T10" fmla="*/ 2147483647 w 1337"/>
              <a:gd name="T11" fmla="*/ 0 h 1698"/>
              <a:gd name="T12" fmla="*/ 2147483647 w 1337"/>
              <a:gd name="T13" fmla="*/ 229108431 h 1698"/>
              <a:gd name="T14" fmla="*/ 76594061 w 1337"/>
              <a:gd name="T15" fmla="*/ 2147483647 h 1698"/>
              <a:gd name="T16" fmla="*/ 1332570414 w 1337"/>
              <a:gd name="T17" fmla="*/ 2147483647 h 1698"/>
              <a:gd name="T18" fmla="*/ 1511249608 w 1337"/>
              <a:gd name="T19" fmla="*/ 2147483647 h 1698"/>
              <a:gd name="T20" fmla="*/ 1863541453 w 1337"/>
              <a:gd name="T21" fmla="*/ 2147483647 h 1698"/>
              <a:gd name="T22" fmla="*/ 2147483647 w 1337"/>
              <a:gd name="T23" fmla="*/ 2147483647 h 1698"/>
              <a:gd name="T24" fmla="*/ 2147483647 w 1337"/>
              <a:gd name="T25" fmla="*/ 2147483647 h 1698"/>
              <a:gd name="T26" fmla="*/ 2147483647 w 1337"/>
              <a:gd name="T27" fmla="*/ 2147483647 h 1698"/>
              <a:gd name="T28" fmla="*/ 2147483647 w 1337"/>
              <a:gd name="T29" fmla="*/ 2147483647 h 1698"/>
              <a:gd name="T30" fmla="*/ 2147483647 w 1337"/>
              <a:gd name="T31" fmla="*/ 2147483647 h 1698"/>
              <a:gd name="T32" fmla="*/ 2147483647 w 1337"/>
              <a:gd name="T33" fmla="*/ 2147483647 h 1698"/>
              <a:gd name="T34" fmla="*/ 2147483647 w 1337"/>
              <a:gd name="T35" fmla="*/ 2147483647 h 1698"/>
              <a:gd name="T36" fmla="*/ 2147483647 w 1337"/>
              <a:gd name="T37" fmla="*/ 2147483647 h 1698"/>
              <a:gd name="T38" fmla="*/ 2147483647 w 1337"/>
              <a:gd name="T39" fmla="*/ 2147483647 h 1698"/>
              <a:gd name="T40" fmla="*/ 2147483647 w 1337"/>
              <a:gd name="T41" fmla="*/ 2147483647 h 1698"/>
              <a:gd name="T42" fmla="*/ 2147483647 w 1337"/>
              <a:gd name="T43" fmla="*/ 2147483647 h 1698"/>
              <a:gd name="T44" fmla="*/ 2147483647 w 1337"/>
              <a:gd name="T45" fmla="*/ 2147483647 h 1698"/>
              <a:gd name="T46" fmla="*/ 2147483647 w 1337"/>
              <a:gd name="T47" fmla="*/ 2147483647 h 1698"/>
              <a:gd name="T48" fmla="*/ 2147483647 w 1337"/>
              <a:gd name="T49" fmla="*/ 2147483647 h 1698"/>
              <a:gd name="T50" fmla="*/ 2147483647 w 1337"/>
              <a:gd name="T51" fmla="*/ 2147483647 h 1698"/>
              <a:gd name="T52" fmla="*/ 2147483647 w 1337"/>
              <a:gd name="T53" fmla="*/ 2147483647 h 1698"/>
              <a:gd name="T54" fmla="*/ 2147483647 w 1337"/>
              <a:gd name="T55" fmla="*/ 2147483647 h 1698"/>
              <a:gd name="T56" fmla="*/ 2147483647 w 1337"/>
              <a:gd name="T57" fmla="*/ 2147483647 h 1698"/>
              <a:gd name="T58" fmla="*/ 2147483647 w 1337"/>
              <a:gd name="T59" fmla="*/ 2147483647 h 1698"/>
              <a:gd name="T60" fmla="*/ 2147483647 w 1337"/>
              <a:gd name="T61" fmla="*/ 2147483647 h 1698"/>
              <a:gd name="T62" fmla="*/ 2147483647 w 1337"/>
              <a:gd name="T63" fmla="*/ 2147483647 h 1698"/>
              <a:gd name="T64" fmla="*/ 2147483647 w 1337"/>
              <a:gd name="T65" fmla="*/ 2147483647 h 1698"/>
              <a:gd name="T66" fmla="*/ 2147483647 w 1337"/>
              <a:gd name="T67" fmla="*/ 2147483647 h 1698"/>
              <a:gd name="T68" fmla="*/ 2147483647 w 1337"/>
              <a:gd name="T69" fmla="*/ 2147483647 h 1698"/>
              <a:gd name="T70" fmla="*/ 2147483647 w 1337"/>
              <a:gd name="T71" fmla="*/ 2147483647 h 1698"/>
              <a:gd name="T72" fmla="*/ 2147483647 w 1337"/>
              <a:gd name="T73" fmla="*/ 2147483647 h 1698"/>
              <a:gd name="T74" fmla="*/ 2147483647 w 1337"/>
              <a:gd name="T75" fmla="*/ 2147483647 h 1698"/>
              <a:gd name="T76" fmla="*/ 2147483647 w 1337"/>
              <a:gd name="T77" fmla="*/ 2147483647 h 1698"/>
              <a:gd name="T78" fmla="*/ 1853343629 w 1337"/>
              <a:gd name="T79" fmla="*/ 2147483647 h 1698"/>
              <a:gd name="T80" fmla="*/ 2147483647 w 1337"/>
              <a:gd name="T81" fmla="*/ 2147483647 h 1698"/>
              <a:gd name="T82" fmla="*/ 2147483647 w 1337"/>
              <a:gd name="T83" fmla="*/ 2147483647 h 1698"/>
              <a:gd name="T84" fmla="*/ 2001404904 w 1337"/>
              <a:gd name="T85" fmla="*/ 2147483647 h 1698"/>
              <a:gd name="T86" fmla="*/ 1792075422 w 1337"/>
              <a:gd name="T87" fmla="*/ 2147483647 h 1698"/>
              <a:gd name="T88" fmla="*/ 561620466 w 1337"/>
              <a:gd name="T89" fmla="*/ 2147483647 h 1698"/>
              <a:gd name="T90" fmla="*/ 2147483647 w 1337"/>
              <a:gd name="T91" fmla="*/ 682205547 h 1698"/>
              <a:gd name="T92" fmla="*/ 2147483647 w 1337"/>
              <a:gd name="T93" fmla="*/ 483666369 h 1698"/>
              <a:gd name="T94" fmla="*/ 2147483647 w 1337"/>
              <a:gd name="T95" fmla="*/ 483666369 h 1698"/>
              <a:gd name="T96" fmla="*/ 2147483647 w 1337"/>
              <a:gd name="T97" fmla="*/ 483666369 h 1698"/>
              <a:gd name="T98" fmla="*/ 2147483647 w 1337"/>
              <a:gd name="T99" fmla="*/ 1191322110 h 1698"/>
              <a:gd name="T100" fmla="*/ 2147483647 w 1337"/>
              <a:gd name="T101" fmla="*/ 2147483647 h 1698"/>
              <a:gd name="T102" fmla="*/ 2147483647 w 1337"/>
              <a:gd name="T103" fmla="*/ 2147483647 h 1698"/>
              <a:gd name="T104" fmla="*/ 2147483647 w 1337"/>
              <a:gd name="T105" fmla="*/ 2147483647 h 1698"/>
              <a:gd name="T106" fmla="*/ 2147483647 w 1337"/>
              <a:gd name="T107" fmla="*/ 2147483647 h 1698"/>
              <a:gd name="T108" fmla="*/ 2147483647 w 1337"/>
              <a:gd name="T109" fmla="*/ 2147483647 h 1698"/>
              <a:gd name="T110" fmla="*/ 2077998771 w 1337"/>
              <a:gd name="T111" fmla="*/ 2147483647 h 1698"/>
              <a:gd name="T112" fmla="*/ 2147483647 w 1337"/>
              <a:gd name="T113" fmla="*/ 2147483647 h 1698"/>
              <a:gd name="T114" fmla="*/ 2147483647 w 1337"/>
              <a:gd name="T115" fmla="*/ 2147483647 h 16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37"/>
              <a:gd name="T175" fmla="*/ 0 h 1698"/>
              <a:gd name="T176" fmla="*/ 1337 w 1337"/>
              <a:gd name="T177" fmla="*/ 1698 h 16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37" h="1698">
                <a:moveTo>
                  <a:pt x="1335" y="616"/>
                </a:moveTo>
                <a:cubicBezTo>
                  <a:pt x="1334" y="605"/>
                  <a:pt x="1334" y="605"/>
                  <a:pt x="1334" y="605"/>
                </a:cubicBezTo>
                <a:cubicBezTo>
                  <a:pt x="1326" y="430"/>
                  <a:pt x="1254" y="285"/>
                  <a:pt x="1116" y="162"/>
                </a:cubicBezTo>
                <a:cubicBezTo>
                  <a:pt x="1067" y="119"/>
                  <a:pt x="1008" y="83"/>
                  <a:pt x="943" y="56"/>
                </a:cubicBezTo>
                <a:cubicBezTo>
                  <a:pt x="863" y="21"/>
                  <a:pt x="778" y="2"/>
                  <a:pt x="690" y="0"/>
                </a:cubicBezTo>
                <a:cubicBezTo>
                  <a:pt x="689" y="0"/>
                  <a:pt x="687" y="0"/>
                  <a:pt x="686" y="0"/>
                </a:cubicBezTo>
                <a:cubicBezTo>
                  <a:pt x="685" y="0"/>
                  <a:pt x="683" y="0"/>
                  <a:pt x="68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6" y="0"/>
                  <a:pt x="676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6" y="0"/>
                  <a:pt x="664" y="0"/>
                  <a:pt x="664" y="0"/>
                </a:cubicBezTo>
                <a:cubicBezTo>
                  <a:pt x="662" y="0"/>
                  <a:pt x="660" y="0"/>
                  <a:pt x="658" y="0"/>
                </a:cubicBezTo>
                <a:cubicBezTo>
                  <a:pt x="581" y="2"/>
                  <a:pt x="505" y="18"/>
                  <a:pt x="435" y="45"/>
                </a:cubicBezTo>
                <a:cubicBezTo>
                  <a:pt x="357" y="73"/>
                  <a:pt x="289" y="113"/>
                  <a:pt x="233" y="162"/>
                </a:cubicBezTo>
                <a:cubicBezTo>
                  <a:pt x="96" y="285"/>
                  <a:pt x="24" y="429"/>
                  <a:pt x="15" y="605"/>
                </a:cubicBezTo>
                <a:cubicBezTo>
                  <a:pt x="10" y="698"/>
                  <a:pt x="0" y="870"/>
                  <a:pt x="132" y="1068"/>
                </a:cubicBezTo>
                <a:cubicBezTo>
                  <a:pt x="173" y="1129"/>
                  <a:pt x="249" y="1263"/>
                  <a:pt x="261" y="1298"/>
                </a:cubicBezTo>
                <a:cubicBezTo>
                  <a:pt x="263" y="1303"/>
                  <a:pt x="265" y="1310"/>
                  <a:pt x="268" y="1316"/>
                </a:cubicBezTo>
                <a:cubicBezTo>
                  <a:pt x="280" y="1350"/>
                  <a:pt x="297" y="1396"/>
                  <a:pt x="296" y="1446"/>
                </a:cubicBezTo>
                <a:cubicBezTo>
                  <a:pt x="296" y="1485"/>
                  <a:pt x="296" y="1551"/>
                  <a:pt x="356" y="1618"/>
                </a:cubicBezTo>
                <a:cubicBezTo>
                  <a:pt x="358" y="1621"/>
                  <a:pt x="362" y="1624"/>
                  <a:pt x="365" y="1626"/>
                </a:cubicBezTo>
                <a:cubicBezTo>
                  <a:pt x="402" y="1657"/>
                  <a:pt x="459" y="1698"/>
                  <a:pt x="533" y="1698"/>
                </a:cubicBezTo>
                <a:cubicBezTo>
                  <a:pt x="816" y="1698"/>
                  <a:pt x="816" y="1698"/>
                  <a:pt x="816" y="1698"/>
                </a:cubicBezTo>
                <a:cubicBezTo>
                  <a:pt x="891" y="1698"/>
                  <a:pt x="947" y="1657"/>
                  <a:pt x="984" y="1626"/>
                </a:cubicBezTo>
                <a:cubicBezTo>
                  <a:pt x="987" y="1624"/>
                  <a:pt x="990" y="1621"/>
                  <a:pt x="992" y="1618"/>
                </a:cubicBezTo>
                <a:cubicBezTo>
                  <a:pt x="1054" y="1552"/>
                  <a:pt x="1053" y="1486"/>
                  <a:pt x="1053" y="1445"/>
                </a:cubicBezTo>
                <a:cubicBezTo>
                  <a:pt x="1052" y="1396"/>
                  <a:pt x="1069" y="1350"/>
                  <a:pt x="1081" y="1317"/>
                </a:cubicBezTo>
                <a:cubicBezTo>
                  <a:pt x="1084" y="1310"/>
                  <a:pt x="1086" y="1303"/>
                  <a:pt x="1088" y="1298"/>
                </a:cubicBezTo>
                <a:cubicBezTo>
                  <a:pt x="1100" y="1263"/>
                  <a:pt x="1176" y="1129"/>
                  <a:pt x="1218" y="1067"/>
                </a:cubicBezTo>
                <a:cubicBezTo>
                  <a:pt x="1323" y="910"/>
                  <a:pt x="1336" y="770"/>
                  <a:pt x="1337" y="665"/>
                </a:cubicBezTo>
                <a:cubicBezTo>
                  <a:pt x="1337" y="661"/>
                  <a:pt x="1337" y="661"/>
                  <a:pt x="1337" y="661"/>
                </a:cubicBezTo>
                <a:cubicBezTo>
                  <a:pt x="1337" y="646"/>
                  <a:pt x="1336" y="631"/>
                  <a:pt x="1335" y="616"/>
                </a:cubicBezTo>
                <a:close/>
                <a:moveTo>
                  <a:pt x="542" y="1001"/>
                </a:moveTo>
                <a:cubicBezTo>
                  <a:pt x="551" y="1001"/>
                  <a:pt x="561" y="1002"/>
                  <a:pt x="571" y="1001"/>
                </a:cubicBezTo>
                <a:cubicBezTo>
                  <a:pt x="609" y="1000"/>
                  <a:pt x="644" y="990"/>
                  <a:pt x="674" y="973"/>
                </a:cubicBezTo>
                <a:cubicBezTo>
                  <a:pt x="705" y="990"/>
                  <a:pt x="740" y="1000"/>
                  <a:pt x="778" y="1001"/>
                </a:cubicBezTo>
                <a:cubicBezTo>
                  <a:pt x="788" y="1002"/>
                  <a:pt x="798" y="1001"/>
                  <a:pt x="807" y="1001"/>
                </a:cubicBezTo>
                <a:cubicBezTo>
                  <a:pt x="781" y="1237"/>
                  <a:pt x="759" y="1583"/>
                  <a:pt x="758" y="1601"/>
                </a:cubicBezTo>
                <a:cubicBezTo>
                  <a:pt x="786" y="1603"/>
                  <a:pt x="786" y="1603"/>
                  <a:pt x="786" y="1603"/>
                </a:cubicBezTo>
                <a:cubicBezTo>
                  <a:pt x="563" y="1603"/>
                  <a:pt x="563" y="1603"/>
                  <a:pt x="563" y="1603"/>
                </a:cubicBezTo>
                <a:cubicBezTo>
                  <a:pt x="591" y="1601"/>
                  <a:pt x="591" y="1601"/>
                  <a:pt x="591" y="1601"/>
                </a:cubicBezTo>
                <a:cubicBezTo>
                  <a:pt x="590" y="1583"/>
                  <a:pt x="568" y="1237"/>
                  <a:pt x="542" y="1001"/>
                </a:cubicBezTo>
                <a:close/>
                <a:moveTo>
                  <a:pt x="655" y="778"/>
                </a:moveTo>
                <a:cubicBezTo>
                  <a:pt x="658" y="773"/>
                  <a:pt x="662" y="770"/>
                  <a:pt x="670" y="770"/>
                </a:cubicBezTo>
                <a:cubicBezTo>
                  <a:pt x="671" y="770"/>
                  <a:pt x="672" y="770"/>
                  <a:pt x="672" y="770"/>
                </a:cubicBezTo>
                <a:cubicBezTo>
                  <a:pt x="675" y="770"/>
                  <a:pt x="675" y="770"/>
                  <a:pt x="675" y="770"/>
                </a:cubicBezTo>
                <a:cubicBezTo>
                  <a:pt x="677" y="770"/>
                  <a:pt x="677" y="770"/>
                  <a:pt x="677" y="770"/>
                </a:cubicBezTo>
                <a:cubicBezTo>
                  <a:pt x="686" y="770"/>
                  <a:pt x="691" y="773"/>
                  <a:pt x="694" y="778"/>
                </a:cubicBezTo>
                <a:cubicBezTo>
                  <a:pt x="703" y="793"/>
                  <a:pt x="704" y="827"/>
                  <a:pt x="686" y="861"/>
                </a:cubicBezTo>
                <a:cubicBezTo>
                  <a:pt x="683" y="866"/>
                  <a:pt x="679" y="873"/>
                  <a:pt x="674" y="879"/>
                </a:cubicBezTo>
                <a:cubicBezTo>
                  <a:pt x="670" y="873"/>
                  <a:pt x="666" y="866"/>
                  <a:pt x="663" y="861"/>
                </a:cubicBezTo>
                <a:cubicBezTo>
                  <a:pt x="645" y="827"/>
                  <a:pt x="646" y="793"/>
                  <a:pt x="655" y="778"/>
                </a:cubicBezTo>
                <a:close/>
                <a:moveTo>
                  <a:pt x="1241" y="666"/>
                </a:moveTo>
                <a:cubicBezTo>
                  <a:pt x="1241" y="762"/>
                  <a:pt x="1229" y="879"/>
                  <a:pt x="1138" y="1015"/>
                </a:cubicBezTo>
                <a:cubicBezTo>
                  <a:pt x="1101" y="1070"/>
                  <a:pt x="1015" y="1218"/>
                  <a:pt x="998" y="1267"/>
                </a:cubicBezTo>
                <a:cubicBezTo>
                  <a:pt x="996" y="1272"/>
                  <a:pt x="994" y="1278"/>
                  <a:pt x="992" y="1284"/>
                </a:cubicBezTo>
                <a:cubicBezTo>
                  <a:pt x="978" y="1322"/>
                  <a:pt x="957" y="1380"/>
                  <a:pt x="957" y="1447"/>
                </a:cubicBezTo>
                <a:cubicBezTo>
                  <a:pt x="958" y="1480"/>
                  <a:pt x="958" y="1513"/>
                  <a:pt x="925" y="1551"/>
                </a:cubicBezTo>
                <a:cubicBezTo>
                  <a:pt x="924" y="1552"/>
                  <a:pt x="923" y="1552"/>
                  <a:pt x="923" y="1553"/>
                </a:cubicBezTo>
                <a:cubicBezTo>
                  <a:pt x="888" y="1583"/>
                  <a:pt x="859" y="1598"/>
                  <a:pt x="829" y="1602"/>
                </a:cubicBezTo>
                <a:cubicBezTo>
                  <a:pt x="832" y="1565"/>
                  <a:pt x="854" y="1215"/>
                  <a:pt x="881" y="990"/>
                </a:cubicBezTo>
                <a:cubicBezTo>
                  <a:pt x="949" y="971"/>
                  <a:pt x="990" y="931"/>
                  <a:pt x="1007" y="893"/>
                </a:cubicBezTo>
                <a:cubicBezTo>
                  <a:pt x="1027" y="848"/>
                  <a:pt x="1020" y="800"/>
                  <a:pt x="986" y="764"/>
                </a:cubicBezTo>
                <a:cubicBezTo>
                  <a:pt x="955" y="731"/>
                  <a:pt x="924" y="734"/>
                  <a:pt x="908" y="738"/>
                </a:cubicBezTo>
                <a:cubicBezTo>
                  <a:pt x="858" y="753"/>
                  <a:pt x="834" y="820"/>
                  <a:pt x="830" y="843"/>
                </a:cubicBezTo>
                <a:cubicBezTo>
                  <a:pt x="825" y="866"/>
                  <a:pt x="821" y="896"/>
                  <a:pt x="816" y="929"/>
                </a:cubicBezTo>
                <a:cubicBezTo>
                  <a:pt x="805" y="930"/>
                  <a:pt x="793" y="930"/>
                  <a:pt x="780" y="930"/>
                </a:cubicBezTo>
                <a:cubicBezTo>
                  <a:pt x="762" y="929"/>
                  <a:pt x="746" y="926"/>
                  <a:pt x="732" y="921"/>
                </a:cubicBezTo>
                <a:cubicBezTo>
                  <a:pt x="739" y="913"/>
                  <a:pt x="744" y="904"/>
                  <a:pt x="749" y="894"/>
                </a:cubicBezTo>
                <a:cubicBezTo>
                  <a:pt x="778" y="840"/>
                  <a:pt x="780" y="780"/>
                  <a:pt x="754" y="739"/>
                </a:cubicBezTo>
                <a:cubicBezTo>
                  <a:pt x="737" y="712"/>
                  <a:pt x="708" y="698"/>
                  <a:pt x="675" y="699"/>
                </a:cubicBezTo>
                <a:cubicBezTo>
                  <a:pt x="641" y="698"/>
                  <a:pt x="612" y="712"/>
                  <a:pt x="595" y="739"/>
                </a:cubicBezTo>
                <a:cubicBezTo>
                  <a:pt x="569" y="780"/>
                  <a:pt x="571" y="840"/>
                  <a:pt x="600" y="894"/>
                </a:cubicBezTo>
                <a:cubicBezTo>
                  <a:pt x="605" y="904"/>
                  <a:pt x="610" y="913"/>
                  <a:pt x="617" y="921"/>
                </a:cubicBezTo>
                <a:cubicBezTo>
                  <a:pt x="603" y="926"/>
                  <a:pt x="587" y="929"/>
                  <a:pt x="569" y="930"/>
                </a:cubicBezTo>
                <a:cubicBezTo>
                  <a:pt x="556" y="930"/>
                  <a:pt x="544" y="930"/>
                  <a:pt x="533" y="929"/>
                </a:cubicBezTo>
                <a:cubicBezTo>
                  <a:pt x="528" y="896"/>
                  <a:pt x="524" y="866"/>
                  <a:pt x="519" y="843"/>
                </a:cubicBezTo>
                <a:cubicBezTo>
                  <a:pt x="515" y="820"/>
                  <a:pt x="491" y="753"/>
                  <a:pt x="441" y="738"/>
                </a:cubicBezTo>
                <a:cubicBezTo>
                  <a:pt x="425" y="734"/>
                  <a:pt x="394" y="731"/>
                  <a:pt x="363" y="764"/>
                </a:cubicBezTo>
                <a:cubicBezTo>
                  <a:pt x="330" y="800"/>
                  <a:pt x="322" y="848"/>
                  <a:pt x="342" y="893"/>
                </a:cubicBezTo>
                <a:cubicBezTo>
                  <a:pt x="359" y="931"/>
                  <a:pt x="400" y="971"/>
                  <a:pt x="468" y="990"/>
                </a:cubicBezTo>
                <a:cubicBezTo>
                  <a:pt x="495" y="1215"/>
                  <a:pt x="517" y="1564"/>
                  <a:pt x="520" y="1602"/>
                </a:cubicBezTo>
                <a:cubicBezTo>
                  <a:pt x="491" y="1598"/>
                  <a:pt x="461" y="1583"/>
                  <a:pt x="426" y="1553"/>
                </a:cubicBezTo>
                <a:cubicBezTo>
                  <a:pt x="426" y="1552"/>
                  <a:pt x="425" y="1552"/>
                  <a:pt x="424" y="1551"/>
                </a:cubicBezTo>
                <a:cubicBezTo>
                  <a:pt x="391" y="1513"/>
                  <a:pt x="391" y="1479"/>
                  <a:pt x="392" y="1446"/>
                </a:cubicBezTo>
                <a:cubicBezTo>
                  <a:pt x="392" y="1380"/>
                  <a:pt x="371" y="1322"/>
                  <a:pt x="357" y="1284"/>
                </a:cubicBezTo>
                <a:cubicBezTo>
                  <a:pt x="355" y="1278"/>
                  <a:pt x="353" y="1272"/>
                  <a:pt x="351" y="1267"/>
                </a:cubicBezTo>
                <a:cubicBezTo>
                  <a:pt x="334" y="1218"/>
                  <a:pt x="248" y="1070"/>
                  <a:pt x="211" y="1015"/>
                </a:cubicBezTo>
                <a:cubicBezTo>
                  <a:pt x="106" y="857"/>
                  <a:pt x="104" y="723"/>
                  <a:pt x="110" y="610"/>
                </a:cubicBezTo>
                <a:cubicBezTo>
                  <a:pt x="118" y="461"/>
                  <a:pt x="179" y="338"/>
                  <a:pt x="296" y="234"/>
                </a:cubicBezTo>
                <a:cubicBezTo>
                  <a:pt x="343" y="192"/>
                  <a:pt x="400" y="159"/>
                  <a:pt x="469" y="134"/>
                </a:cubicBezTo>
                <a:cubicBezTo>
                  <a:pt x="531" y="110"/>
                  <a:pt x="597" y="97"/>
                  <a:pt x="665" y="95"/>
                </a:cubicBezTo>
                <a:cubicBezTo>
                  <a:pt x="667" y="95"/>
                  <a:pt x="668" y="95"/>
                  <a:pt x="670" y="95"/>
                </a:cubicBezTo>
                <a:cubicBezTo>
                  <a:pt x="674" y="95"/>
                  <a:pt x="674" y="95"/>
                  <a:pt x="674" y="95"/>
                </a:cubicBezTo>
                <a:cubicBezTo>
                  <a:pt x="675" y="95"/>
                  <a:pt x="677" y="95"/>
                  <a:pt x="678" y="95"/>
                </a:cubicBezTo>
                <a:cubicBezTo>
                  <a:pt x="680" y="95"/>
                  <a:pt x="680" y="95"/>
                  <a:pt x="680" y="95"/>
                </a:cubicBezTo>
                <a:cubicBezTo>
                  <a:pt x="682" y="95"/>
                  <a:pt x="683" y="95"/>
                  <a:pt x="684" y="95"/>
                </a:cubicBezTo>
                <a:cubicBezTo>
                  <a:pt x="761" y="97"/>
                  <a:pt x="835" y="113"/>
                  <a:pt x="906" y="144"/>
                </a:cubicBezTo>
                <a:cubicBezTo>
                  <a:pt x="962" y="167"/>
                  <a:pt x="1012" y="197"/>
                  <a:pt x="1053" y="234"/>
                </a:cubicBezTo>
                <a:cubicBezTo>
                  <a:pt x="1171" y="339"/>
                  <a:pt x="1232" y="462"/>
                  <a:pt x="1239" y="610"/>
                </a:cubicBezTo>
                <a:cubicBezTo>
                  <a:pt x="1240" y="621"/>
                  <a:pt x="1240" y="621"/>
                  <a:pt x="1240" y="621"/>
                </a:cubicBezTo>
                <a:cubicBezTo>
                  <a:pt x="1241" y="634"/>
                  <a:pt x="1241" y="648"/>
                  <a:pt x="1241" y="662"/>
                </a:cubicBezTo>
                <a:lnTo>
                  <a:pt x="1241" y="666"/>
                </a:lnTo>
                <a:close/>
                <a:moveTo>
                  <a:pt x="891" y="910"/>
                </a:moveTo>
                <a:cubicBezTo>
                  <a:pt x="894" y="890"/>
                  <a:pt x="897" y="872"/>
                  <a:pt x="900" y="856"/>
                </a:cubicBezTo>
                <a:cubicBezTo>
                  <a:pt x="903" y="838"/>
                  <a:pt x="920" y="810"/>
                  <a:pt x="926" y="807"/>
                </a:cubicBezTo>
                <a:cubicBezTo>
                  <a:pt x="926" y="807"/>
                  <a:pt x="929" y="808"/>
                  <a:pt x="934" y="813"/>
                </a:cubicBezTo>
                <a:cubicBezTo>
                  <a:pt x="947" y="828"/>
                  <a:pt x="950" y="845"/>
                  <a:pt x="942" y="864"/>
                </a:cubicBezTo>
                <a:cubicBezTo>
                  <a:pt x="935" y="880"/>
                  <a:pt x="918" y="897"/>
                  <a:pt x="891" y="910"/>
                </a:cubicBezTo>
                <a:close/>
                <a:moveTo>
                  <a:pt x="458" y="910"/>
                </a:moveTo>
                <a:cubicBezTo>
                  <a:pt x="431" y="897"/>
                  <a:pt x="414" y="880"/>
                  <a:pt x="407" y="864"/>
                </a:cubicBezTo>
                <a:cubicBezTo>
                  <a:pt x="399" y="845"/>
                  <a:pt x="402" y="828"/>
                  <a:pt x="415" y="813"/>
                </a:cubicBezTo>
                <a:cubicBezTo>
                  <a:pt x="419" y="809"/>
                  <a:pt x="421" y="808"/>
                  <a:pt x="422" y="807"/>
                </a:cubicBezTo>
                <a:cubicBezTo>
                  <a:pt x="430" y="811"/>
                  <a:pt x="446" y="839"/>
                  <a:pt x="449" y="856"/>
                </a:cubicBezTo>
                <a:cubicBezTo>
                  <a:pt x="452" y="872"/>
                  <a:pt x="455" y="890"/>
                  <a:pt x="458" y="9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" name="组 2"/>
          <p:cNvGrpSpPr>
            <a:grpSpLocks/>
          </p:cNvGrpSpPr>
          <p:nvPr/>
        </p:nvGrpSpPr>
        <p:grpSpPr bwMode="auto">
          <a:xfrm>
            <a:off x="1414463" y="2543176"/>
            <a:ext cx="3227785" cy="415498"/>
            <a:chOff x="1886465" y="3391253"/>
            <a:chExt cx="4303606" cy="553303"/>
          </a:xfrm>
        </p:grpSpPr>
        <p:grpSp>
          <p:nvGrpSpPr>
            <p:cNvPr id="10251" name="组合 47"/>
            <p:cNvGrpSpPr>
              <a:grpSpLocks/>
            </p:cNvGrpSpPr>
            <p:nvPr/>
          </p:nvGrpSpPr>
          <p:grpSpPr bwMode="auto">
            <a:xfrm rot="-532471">
              <a:off x="5258171" y="3612091"/>
              <a:ext cx="931900" cy="212998"/>
              <a:chOff x="5326416" y="3020787"/>
              <a:chExt cx="1224622" cy="279904"/>
            </a:xfrm>
          </p:grpSpPr>
          <p:cxnSp>
            <p:nvCxnSpPr>
              <p:cNvPr id="54" name="直接连接符 53"/>
              <p:cNvCxnSpPr/>
              <p:nvPr/>
            </p:nvCxnSpPr>
            <p:spPr>
              <a:xfrm rot="532471" flipH="1">
                <a:off x="5320573" y="3073355"/>
                <a:ext cx="1128581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6270909" y="3019987"/>
                <a:ext cx="279538" cy="281279"/>
              </a:xfrm>
              <a:prstGeom prst="ellipse">
                <a:avLst/>
              </a:prstGeom>
              <a:solidFill>
                <a:schemeClr val="accent3"/>
              </a:solidFill>
              <a:ln w="63500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252" name="矩形 69"/>
            <p:cNvSpPr>
              <a:spLocks noChangeArrowheads="1"/>
            </p:cNvSpPr>
            <p:nvPr/>
          </p:nvSpPr>
          <p:spPr bwMode="auto">
            <a:xfrm>
              <a:off x="1886465" y="3391253"/>
              <a:ext cx="3363829" cy="55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21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连贯性 </a:t>
              </a:r>
              <a:r>
                <a:rPr lang="en-US" altLang="zh-CN" sz="2100" b="1" dirty="0">
                  <a:solidFill>
                    <a:srgbClr val="C00000"/>
                  </a:solidFill>
                  <a:latin typeface="Calibri" pitchFamily="34" charset="0"/>
                  <a:ea typeface="微软雅黑" pitchFamily="34" charset="-122"/>
                  <a:cs typeface="Times New Roman" pitchFamily="18" charset="0"/>
                </a:rPr>
                <a:t>coherence</a:t>
              </a:r>
            </a:p>
          </p:txBody>
        </p:sp>
      </p:grpSp>
      <p:pic>
        <p:nvPicPr>
          <p:cNvPr id="23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04983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0" y="333851"/>
            <a:ext cx="152400" cy="4357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等腰三角形 98"/>
          <p:cNvSpPr/>
          <p:nvPr/>
        </p:nvSpPr>
        <p:spPr>
          <a:xfrm rot="5400000">
            <a:off x="38100" y="479108"/>
            <a:ext cx="435769" cy="1452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40" name="文本框 99"/>
          <p:cNvSpPr txBox="1">
            <a:spLocks noChangeArrowheads="1"/>
          </p:cNvSpPr>
          <p:nvPr/>
        </p:nvSpPr>
        <p:spPr bwMode="auto">
          <a:xfrm flipH="1">
            <a:off x="359569" y="379095"/>
            <a:ext cx="24962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iWrite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2.0 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与人工智能</a:t>
            </a:r>
          </a:p>
        </p:txBody>
      </p:sp>
      <p:grpSp>
        <p:nvGrpSpPr>
          <p:cNvPr id="14341" name="组合 317"/>
          <p:cNvGrpSpPr>
            <a:grpSpLocks/>
          </p:cNvGrpSpPr>
          <p:nvPr/>
        </p:nvGrpSpPr>
        <p:grpSpPr bwMode="auto">
          <a:xfrm rot="16200000" flipH="1">
            <a:off x="4310653" y="-2861673"/>
            <a:ext cx="438150" cy="8830877"/>
            <a:chOff x="2012316" y="2547240"/>
            <a:chExt cx="524106" cy="10553259"/>
          </a:xfrm>
        </p:grpSpPr>
        <p:cxnSp>
          <p:nvCxnSpPr>
            <p:cNvPr id="111" name="直接连接符 67"/>
            <p:cNvCxnSpPr/>
            <p:nvPr/>
          </p:nvCxnSpPr>
          <p:spPr>
            <a:xfrm rot="16200000" flipV="1">
              <a:off x="-2586643" y="8084250"/>
              <a:ext cx="10018256" cy="14242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" name="弧形 68"/>
            <p:cNvSpPr/>
            <p:nvPr/>
          </p:nvSpPr>
          <p:spPr>
            <a:xfrm>
              <a:off x="2012316" y="2562905"/>
              <a:ext cx="524106" cy="523607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800">
                <a:solidFill>
                  <a:prstClr val="white"/>
                </a:solidFill>
              </a:endParaRPr>
            </a:p>
          </p:txBody>
        </p:sp>
        <p:sp>
          <p:nvSpPr>
            <p:cNvPr id="113" name="椭圆 69"/>
            <p:cNvSpPr/>
            <p:nvPr/>
          </p:nvSpPr>
          <p:spPr>
            <a:xfrm>
              <a:off x="2045072" y="2595630"/>
              <a:ext cx="458593" cy="4581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4381" name="文本框 52"/>
            <p:cNvSpPr txBox="1">
              <a:spLocks noChangeArrowheads="1"/>
            </p:cNvSpPr>
            <p:nvPr/>
          </p:nvSpPr>
          <p:spPr bwMode="auto">
            <a:xfrm rot="16200000">
              <a:off x="2041405" y="2639207"/>
              <a:ext cx="552092" cy="36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FFFF"/>
                  </a:solidFill>
                  <a:latin typeface="Segoe UI" pitchFamily="34" charset="0"/>
                  <a:ea typeface="Roboto"/>
                  <a:cs typeface="Arial Unicode MS" pitchFamily="34" charset="-122"/>
                </a:rPr>
                <a:t>e.g.</a:t>
              </a:r>
              <a:endParaRPr lang="zh-CN" altLang="en-US">
                <a:solidFill>
                  <a:srgbClr val="FFFFFF"/>
                </a:solidFill>
                <a:latin typeface="Segoe UI" pitchFamily="34" charset="0"/>
                <a:ea typeface="Roboto"/>
                <a:cs typeface="Arial Unicode MS" pitchFamily="34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45332" y="731044"/>
            <a:ext cx="781407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He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jumped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into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the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pool.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There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was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splash.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He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jumped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into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the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bed.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There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was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a</a:t>
            </a:r>
            <a:r>
              <a:rPr kumimoji="1" lang="zh-CN" altLang="en-US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splash.</a:t>
            </a:r>
          </a:p>
        </p:txBody>
      </p:sp>
      <p:cxnSp>
        <p:nvCxnSpPr>
          <p:cNvPr id="115" name="直线连接符 114"/>
          <p:cNvCxnSpPr/>
          <p:nvPr/>
        </p:nvCxnSpPr>
        <p:spPr>
          <a:xfrm>
            <a:off x="2899173" y="1209675"/>
            <a:ext cx="626269" cy="4763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线连接符 115"/>
          <p:cNvCxnSpPr/>
          <p:nvPr/>
        </p:nvCxnSpPr>
        <p:spPr>
          <a:xfrm>
            <a:off x="4869656" y="1213248"/>
            <a:ext cx="801291" cy="15478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497681" y="2028825"/>
            <a:ext cx="804863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pool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pool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pool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pool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pool</a:t>
            </a:r>
          </a:p>
        </p:txBody>
      </p:sp>
      <p:grpSp>
        <p:nvGrpSpPr>
          <p:cNvPr id="5" name="组 1"/>
          <p:cNvGrpSpPr>
            <a:grpSpLocks/>
          </p:cNvGrpSpPr>
          <p:nvPr/>
        </p:nvGrpSpPr>
        <p:grpSpPr bwMode="auto">
          <a:xfrm>
            <a:off x="1301354" y="2309813"/>
            <a:ext cx="397669" cy="2103835"/>
            <a:chOff x="1872000" y="2946843"/>
            <a:chExt cx="770950" cy="2805091"/>
          </a:xfrm>
        </p:grpSpPr>
        <p:sp>
          <p:nvSpPr>
            <p:cNvPr id="14" name="右箭头 13"/>
            <p:cNvSpPr/>
            <p:nvPr/>
          </p:nvSpPr>
          <p:spPr>
            <a:xfrm>
              <a:off x="1872000" y="2946843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1872000" y="3554851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872000" y="4177146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>
              <a:off x="1872000" y="4856591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>
              <a:off x="1872000" y="5512223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46659" y="2034779"/>
            <a:ext cx="966788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swim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water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lake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pond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…</a:t>
            </a:r>
          </a:p>
        </p:txBody>
      </p:sp>
      <p:grpSp>
        <p:nvGrpSpPr>
          <p:cNvPr id="6" name="组 20"/>
          <p:cNvGrpSpPr>
            <a:grpSpLocks/>
          </p:cNvGrpSpPr>
          <p:nvPr/>
        </p:nvGrpSpPr>
        <p:grpSpPr bwMode="auto">
          <a:xfrm>
            <a:off x="2733675" y="2313385"/>
            <a:ext cx="396479" cy="2103834"/>
            <a:chOff x="1872000" y="2946843"/>
            <a:chExt cx="770950" cy="2805091"/>
          </a:xfrm>
        </p:grpSpPr>
        <p:sp>
          <p:nvSpPr>
            <p:cNvPr id="22" name="右箭头 21"/>
            <p:cNvSpPr/>
            <p:nvPr/>
          </p:nvSpPr>
          <p:spPr>
            <a:xfrm>
              <a:off x="1872000" y="2946843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右箭头 22"/>
            <p:cNvSpPr/>
            <p:nvPr/>
          </p:nvSpPr>
          <p:spPr>
            <a:xfrm>
              <a:off x="1872000" y="3554850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右箭头 23"/>
            <p:cNvSpPr/>
            <p:nvPr/>
          </p:nvSpPr>
          <p:spPr>
            <a:xfrm>
              <a:off x="1872000" y="4177146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右箭头 24"/>
            <p:cNvSpPr/>
            <p:nvPr/>
          </p:nvSpPr>
          <p:spPr>
            <a:xfrm>
              <a:off x="1872000" y="4856591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右箭头 25"/>
            <p:cNvSpPr/>
            <p:nvPr/>
          </p:nvSpPr>
          <p:spPr>
            <a:xfrm>
              <a:off x="1872000" y="5512224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243263" y="2038351"/>
            <a:ext cx="1115616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splash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splash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755356" y="2032398"/>
            <a:ext cx="804863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  <a:p>
            <a:pPr>
              <a:lnSpc>
                <a:spcPct val="150000"/>
              </a:lnSpc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  <a:p>
            <a:pPr>
              <a:lnSpc>
                <a:spcPct val="150000"/>
              </a:lnSpc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  <a:p>
            <a:pPr>
              <a:lnSpc>
                <a:spcPct val="150000"/>
              </a:lnSpc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  <a:p>
            <a:pPr>
              <a:lnSpc>
                <a:spcPct val="150000"/>
              </a:lnSpc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</p:txBody>
      </p:sp>
      <p:grpSp>
        <p:nvGrpSpPr>
          <p:cNvPr id="7" name="组 43"/>
          <p:cNvGrpSpPr>
            <a:grpSpLocks/>
          </p:cNvGrpSpPr>
          <p:nvPr/>
        </p:nvGrpSpPr>
        <p:grpSpPr bwMode="auto">
          <a:xfrm>
            <a:off x="5606654" y="2313385"/>
            <a:ext cx="397669" cy="2103834"/>
            <a:chOff x="1872000" y="2946843"/>
            <a:chExt cx="770950" cy="2805091"/>
          </a:xfrm>
        </p:grpSpPr>
        <p:sp>
          <p:nvSpPr>
            <p:cNvPr id="45" name="右箭头 44"/>
            <p:cNvSpPr/>
            <p:nvPr/>
          </p:nvSpPr>
          <p:spPr>
            <a:xfrm>
              <a:off x="1872000" y="2946843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右箭头 45"/>
            <p:cNvSpPr/>
            <p:nvPr/>
          </p:nvSpPr>
          <p:spPr>
            <a:xfrm>
              <a:off x="1872000" y="3554850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右箭头 46"/>
            <p:cNvSpPr/>
            <p:nvPr/>
          </p:nvSpPr>
          <p:spPr>
            <a:xfrm>
              <a:off x="1872000" y="4177146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右箭头 47"/>
            <p:cNvSpPr/>
            <p:nvPr/>
          </p:nvSpPr>
          <p:spPr>
            <a:xfrm>
              <a:off x="1872000" y="4856591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右箭头 48"/>
            <p:cNvSpPr/>
            <p:nvPr/>
          </p:nvSpPr>
          <p:spPr>
            <a:xfrm>
              <a:off x="1872000" y="5512224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132910" y="2038350"/>
            <a:ext cx="1203722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sleep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room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sheet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woman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…</a:t>
            </a:r>
          </a:p>
        </p:txBody>
      </p:sp>
      <p:grpSp>
        <p:nvGrpSpPr>
          <p:cNvPr id="8" name="组 50"/>
          <p:cNvGrpSpPr>
            <a:grpSpLocks/>
          </p:cNvGrpSpPr>
          <p:nvPr/>
        </p:nvGrpSpPr>
        <p:grpSpPr bwMode="auto">
          <a:xfrm>
            <a:off x="7239000" y="2316957"/>
            <a:ext cx="396479" cy="2103835"/>
            <a:chOff x="1872000" y="2946843"/>
            <a:chExt cx="770950" cy="2805091"/>
          </a:xfrm>
        </p:grpSpPr>
        <p:sp>
          <p:nvSpPr>
            <p:cNvPr id="52" name="右箭头 51"/>
            <p:cNvSpPr/>
            <p:nvPr/>
          </p:nvSpPr>
          <p:spPr>
            <a:xfrm>
              <a:off x="1872000" y="2946843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右箭头 52"/>
            <p:cNvSpPr/>
            <p:nvPr/>
          </p:nvSpPr>
          <p:spPr>
            <a:xfrm>
              <a:off x="1872000" y="3554851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右箭头 53"/>
            <p:cNvSpPr/>
            <p:nvPr/>
          </p:nvSpPr>
          <p:spPr>
            <a:xfrm>
              <a:off x="1872000" y="4177146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右箭头 54"/>
            <p:cNvSpPr/>
            <p:nvPr/>
          </p:nvSpPr>
          <p:spPr>
            <a:xfrm>
              <a:off x="1872000" y="4856591"/>
              <a:ext cx="770950" cy="23971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右箭头 55"/>
            <p:cNvSpPr/>
            <p:nvPr/>
          </p:nvSpPr>
          <p:spPr>
            <a:xfrm>
              <a:off x="1872000" y="5512223"/>
              <a:ext cx="770950" cy="23971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7739062" y="2041923"/>
            <a:ext cx="1214438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bed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blanket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man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…</a:t>
            </a:r>
          </a:p>
        </p:txBody>
      </p:sp>
      <p:sp>
        <p:nvSpPr>
          <p:cNvPr id="65" name="Freeform 23"/>
          <p:cNvSpPr>
            <a:spLocks/>
          </p:cNvSpPr>
          <p:nvPr/>
        </p:nvSpPr>
        <p:spPr bwMode="auto">
          <a:xfrm>
            <a:off x="988219" y="1841897"/>
            <a:ext cx="2658666" cy="389334"/>
          </a:xfrm>
          <a:custGeom>
            <a:avLst/>
            <a:gdLst>
              <a:gd name="T0" fmla="*/ 0 w 2994"/>
              <a:gd name="T1" fmla="*/ 2147483647 h 635"/>
              <a:gd name="T2" fmla="*/ 2147483647 w 2994"/>
              <a:gd name="T3" fmla="*/ 0 h 635"/>
              <a:gd name="T4" fmla="*/ 2147483647 w 2994"/>
              <a:gd name="T5" fmla="*/ 2147483647 h 635"/>
              <a:gd name="T6" fmla="*/ 0 60000 65536"/>
              <a:gd name="T7" fmla="*/ 0 60000 65536"/>
              <a:gd name="T8" fmla="*/ 0 60000 65536"/>
              <a:gd name="T9" fmla="*/ 0 w 2994"/>
              <a:gd name="T10" fmla="*/ 0 h 635"/>
              <a:gd name="T11" fmla="*/ 2994 w 2994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4" h="635">
                <a:moveTo>
                  <a:pt x="0" y="635"/>
                </a:moveTo>
                <a:cubicBezTo>
                  <a:pt x="612" y="317"/>
                  <a:pt x="1225" y="0"/>
                  <a:pt x="1724" y="0"/>
                </a:cubicBezTo>
                <a:cubicBezTo>
                  <a:pt x="2223" y="0"/>
                  <a:pt x="2782" y="529"/>
                  <a:pt x="2994" y="635"/>
                </a:cubicBezTo>
              </a:path>
            </a:pathLst>
          </a:cu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endParaRPr lang="zh-CN" altLang="en-US"/>
          </a:p>
        </p:txBody>
      </p:sp>
      <p:sp>
        <p:nvSpPr>
          <p:cNvPr id="66" name="Freeform 30"/>
          <p:cNvSpPr>
            <a:spLocks/>
          </p:cNvSpPr>
          <p:nvPr/>
        </p:nvSpPr>
        <p:spPr bwMode="auto">
          <a:xfrm flipV="1">
            <a:off x="898922" y="3026569"/>
            <a:ext cx="2709863" cy="1685925"/>
          </a:xfrm>
          <a:custGeom>
            <a:avLst/>
            <a:gdLst>
              <a:gd name="T0" fmla="*/ 0 w 2994"/>
              <a:gd name="T1" fmla="*/ 2147483647 h 635"/>
              <a:gd name="T2" fmla="*/ 2147483647 w 2994"/>
              <a:gd name="T3" fmla="*/ 0 h 635"/>
              <a:gd name="T4" fmla="*/ 2147483647 w 2994"/>
              <a:gd name="T5" fmla="*/ 2147483647 h 635"/>
              <a:gd name="T6" fmla="*/ 0 60000 65536"/>
              <a:gd name="T7" fmla="*/ 0 60000 65536"/>
              <a:gd name="T8" fmla="*/ 0 60000 65536"/>
              <a:gd name="T9" fmla="*/ 0 w 2994"/>
              <a:gd name="T10" fmla="*/ 0 h 635"/>
              <a:gd name="T11" fmla="*/ 2994 w 2994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4" h="635">
                <a:moveTo>
                  <a:pt x="0" y="635"/>
                </a:moveTo>
                <a:cubicBezTo>
                  <a:pt x="612" y="317"/>
                  <a:pt x="1225" y="0"/>
                  <a:pt x="1724" y="0"/>
                </a:cubicBezTo>
                <a:cubicBezTo>
                  <a:pt x="2223" y="0"/>
                  <a:pt x="2782" y="529"/>
                  <a:pt x="2994" y="635"/>
                </a:cubicBezTo>
              </a:path>
            </a:pathLst>
          </a:custGeom>
          <a:noFill/>
          <a:ln w="635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endParaRPr lang="zh-CN" altLang="en-US"/>
          </a:p>
        </p:txBody>
      </p:sp>
      <p:sp>
        <p:nvSpPr>
          <p:cNvPr id="3" name="矩形 26"/>
          <p:cNvSpPr>
            <a:spLocks noChangeArrowheads="1"/>
          </p:cNvSpPr>
          <p:nvPr/>
        </p:nvSpPr>
        <p:spPr bwMode="auto">
          <a:xfrm>
            <a:off x="3256360" y="2988469"/>
            <a:ext cx="1115615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water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fish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  <a:cs typeface="Times New Roman" pitchFamily="18" charset="0"/>
              </a:rPr>
              <a:t>…</a:t>
            </a:r>
          </a:p>
        </p:txBody>
      </p:sp>
      <p:pic>
        <p:nvPicPr>
          <p:cNvPr id="51" name="Picture 2" descr="E:\产品信息\Unipus\Unipus logo二维码\unip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2421"/>
            <a:ext cx="1000132" cy="36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1184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7" grpId="0"/>
      <p:bldP spid="43" grpId="0"/>
      <p:bldP spid="50" grpId="0"/>
      <p:bldP spid="57" grpId="0"/>
      <p:bldP spid="65" grpId="0" animBg="1"/>
      <p:bldP spid="6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605101409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4001" cy="5143500"/>
          </a:xfrm>
          <a:prstGeom prst="rect">
            <a:avLst/>
          </a:prstGeom>
        </p:spPr>
      </p:pic>
      <p:sp>
        <p:nvSpPr>
          <p:cNvPr id="3" name="AutoShape 51"/>
          <p:cNvSpPr>
            <a:spLocks noChangeArrowheads="1"/>
          </p:cNvSpPr>
          <p:nvPr/>
        </p:nvSpPr>
        <p:spPr bwMode="gray">
          <a:xfrm>
            <a:off x="4629154" y="2542887"/>
            <a:ext cx="3700463" cy="750382"/>
          </a:xfrm>
          <a:prstGeom prst="roundRect">
            <a:avLst>
              <a:gd name="adj" fmla="val 50000"/>
            </a:avLst>
          </a:prstGeom>
          <a:solidFill>
            <a:srgbClr val="CB450F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74" tIns="34289" rIns="68574" bIns="34289" anchor="ctr"/>
          <a:lstStyle/>
          <a:p>
            <a:pPr algn="ctr" eaLnBrk="0" hangingPunct="0"/>
            <a:r>
              <a:rPr lang="zh-CN" altLang="en-US" sz="1800" b="1" dirty="0">
                <a:solidFill>
                  <a:schemeClr val="bg1"/>
                </a:solidFill>
                <a:ea typeface="宋体" pitchFamily="2" charset="-122"/>
              </a:rPr>
              <a:t>学术英语课程设计与教学方法</a:t>
            </a:r>
            <a:endParaRPr lang="en-US" altLang="zh-CN" sz="1800" b="1" dirty="0">
              <a:solidFill>
                <a:schemeClr val="bg1"/>
              </a:solidFill>
              <a:ea typeface="宋体" pitchFamily="2" charset="-122"/>
            </a:endParaRPr>
          </a:p>
          <a:p>
            <a:pPr algn="ctr" eaLnBrk="0" hangingPunct="0"/>
            <a:r>
              <a:rPr lang="en-US" altLang="zh-CN" sz="1800" b="1" dirty="0">
                <a:solidFill>
                  <a:schemeClr val="bg1"/>
                </a:solidFill>
                <a:ea typeface="宋体" pitchFamily="2" charset="-122"/>
              </a:rPr>
              <a:t>5.21-5.22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054C"/>
      </a:accent1>
      <a:accent2>
        <a:srgbClr val="EA8908"/>
      </a:accent2>
      <a:accent3>
        <a:srgbClr val="0FC1B9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C7D00"/>
        </a:solidFill>
        <a:ln>
          <a:noFill/>
        </a:ln>
        <a:effectLst>
          <a:outerShdw blurRad="190500" dist="762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模板">
    <a:dk1>
      <a:sysClr val="windowText" lastClr="000000"/>
    </a:dk1>
    <a:lt1>
      <a:sysClr val="window" lastClr="FFFFFF"/>
    </a:lt1>
    <a:dk2>
      <a:srgbClr val="2E75B5"/>
    </a:dk2>
    <a:lt2>
      <a:srgbClr val="1E4E79"/>
    </a:lt2>
    <a:accent1>
      <a:srgbClr val="FFD965"/>
    </a:accent1>
    <a:accent2>
      <a:srgbClr val="FFC000"/>
    </a:accent2>
    <a:accent3>
      <a:srgbClr val="00B0F0"/>
    </a:accent3>
    <a:accent4>
      <a:srgbClr val="ED7D31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design">
    <a:majorFont>
      <a:latin typeface="Impact"/>
      <a:ea typeface="微软雅黑"/>
      <a:cs typeface=""/>
    </a:majorFont>
    <a:minorFont>
      <a:latin typeface="Segoe U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模板">
    <a:dk1>
      <a:sysClr val="windowText" lastClr="000000"/>
    </a:dk1>
    <a:lt1>
      <a:sysClr val="window" lastClr="FFFFFF"/>
    </a:lt1>
    <a:dk2>
      <a:srgbClr val="2E75B5"/>
    </a:dk2>
    <a:lt2>
      <a:srgbClr val="1E4E79"/>
    </a:lt2>
    <a:accent1>
      <a:srgbClr val="FFD965"/>
    </a:accent1>
    <a:accent2>
      <a:srgbClr val="FFC000"/>
    </a:accent2>
    <a:accent3>
      <a:srgbClr val="00B0F0"/>
    </a:accent3>
    <a:accent4>
      <a:srgbClr val="ED7D31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design">
    <a:majorFont>
      <a:latin typeface="Impact"/>
      <a:ea typeface="微软雅黑"/>
      <a:cs typeface=""/>
    </a:majorFont>
    <a:minorFont>
      <a:latin typeface="Segoe U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4536</TotalTime>
  <Words>326</Words>
  <Application>Microsoft Office PowerPoint</Application>
  <PresentationFormat>全屏显示(16:9)</PresentationFormat>
  <Paragraphs>82</Paragraphs>
  <Slides>14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411</cp:revision>
  <dcterms:created xsi:type="dcterms:W3CDTF">2015-10-16T04:07:06Z</dcterms:created>
  <dcterms:modified xsi:type="dcterms:W3CDTF">2016-05-21T00:17:21Z</dcterms:modified>
</cp:coreProperties>
</file>