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15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10" name="直角三角形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标题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zh-CN" altLang="en-US" smtClean="0"/>
              <a:t>单击此处编辑母版副标题样式</a:t>
            </a:r>
            <a:endParaRPr kumimoji="0" lang="en-US"/>
          </a:p>
        </p:txBody>
      </p:sp>
      <p:grpSp>
        <p:nvGrpSpPr>
          <p:cNvPr id="2" name="组合 1"/>
          <p:cNvGrpSpPr/>
          <p:nvPr/>
        </p:nvGrpSpPr>
        <p:grpSpPr>
          <a:xfrm>
            <a:off x="-3765" y="4953000"/>
            <a:ext cx="9147765" cy="1912088"/>
            <a:chOff x="-3765" y="4832896"/>
            <a:chExt cx="9147765" cy="2032192"/>
          </a:xfrm>
        </p:grpSpPr>
        <p:sp>
          <p:nvSpPr>
            <p:cNvPr id="7" name="任意多边形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任意多边形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日期占位符 29"/>
          <p:cNvSpPr>
            <a:spLocks noGrp="1"/>
          </p:cNvSpPr>
          <p:nvPr>
            <p:ph type="dt" sz="half" idx="10"/>
          </p:nvPr>
        </p:nvSpPr>
        <p:spPr/>
        <p:txBody>
          <a:bodyPr/>
          <a:lstStyle>
            <a:lvl1pPr>
              <a:defRPr>
                <a:solidFill>
                  <a:srgbClr val="FFFFFF"/>
                </a:solidFill>
              </a:defRPr>
            </a:lvl1pPr>
            <a:extLst/>
          </a:lstStyle>
          <a:p>
            <a:fld id="{530820CF-B880-4189-942D-D702A7CBA730}" type="datetimeFigureOut">
              <a:rPr lang="zh-CN" altLang="en-US" smtClean="0"/>
              <a:pPr/>
              <a:t>2017-5-10</a:t>
            </a:fld>
            <a:endParaRPr lang="zh-CN" altLang="en-US"/>
          </a:p>
        </p:txBody>
      </p:sp>
      <p:sp>
        <p:nvSpPr>
          <p:cNvPr id="19" name="页脚占位符 18"/>
          <p:cNvSpPr>
            <a:spLocks noGrp="1"/>
          </p:cNvSpPr>
          <p:nvPr>
            <p:ph type="ftr" sz="quarter" idx="11"/>
          </p:nvPr>
        </p:nvSpPr>
        <p:spPr/>
        <p:txBody>
          <a:bodyPr/>
          <a:lstStyle>
            <a:lvl1pPr>
              <a:defRPr>
                <a:solidFill>
                  <a:schemeClr val="accent1">
                    <a:tint val="20000"/>
                  </a:schemeClr>
                </a:solidFill>
              </a:defRPr>
            </a:lvl1pPr>
            <a:extLst/>
          </a:lstStyle>
          <a:p>
            <a:endParaRPr lang="zh-CN" altLang="en-US"/>
          </a:p>
        </p:txBody>
      </p:sp>
      <p:sp>
        <p:nvSpPr>
          <p:cNvPr id="27" name="灯片编号占位符 26"/>
          <p:cNvSpPr>
            <a:spLocks noGrp="1"/>
          </p:cNvSpPr>
          <p:nvPr>
            <p:ph type="sldNum" sz="quarter" idx="12"/>
          </p:nvPr>
        </p:nvSpPr>
        <p:spPr/>
        <p:txBody>
          <a:bodyPr/>
          <a:lstStyle>
            <a:lvl1pPr>
              <a:defRPr>
                <a:solidFill>
                  <a:srgbClr val="FFFFFF"/>
                </a:solidFill>
              </a:defRPr>
            </a:lvl1pPr>
            <a:extLst/>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2017-5-10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2017-5-10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2017-5-10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7" name="标题 6"/>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extLst/>
          </a:lstStyle>
          <a:p>
            <a:fld id="{530820CF-B880-4189-942D-D702A7CBA730}" type="datetimeFigureOut">
              <a:rPr lang="zh-CN" altLang="en-US" smtClean="0"/>
              <a:pPr/>
              <a:t>2017-5-10</a:t>
            </a:fld>
            <a:endParaRPr lang="zh-CN" altLang="en-US"/>
          </a:p>
        </p:txBody>
      </p:sp>
      <p:sp>
        <p:nvSpPr>
          <p:cNvPr id="5" name="页脚占位符 4"/>
          <p:cNvSpPr>
            <a:spLocks noGrp="1"/>
          </p:cNvSpPr>
          <p:nvPr>
            <p:ph type="ftr" sz="quarter" idx="11"/>
          </p:nvPr>
        </p:nvSpPr>
        <p:spPr/>
        <p:txBody>
          <a:bodyPr/>
          <a:lstStyle>
            <a:extLst/>
          </a:lstStyle>
          <a:p>
            <a:endParaRPr lang="zh-CN" altLang="en-US"/>
          </a:p>
        </p:txBody>
      </p:sp>
      <p:sp>
        <p:nvSpPr>
          <p:cNvPr id="6" name="灯片编号占位符 5"/>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7" name="燕尾形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燕尾形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extLst/>
          </a:lstStyle>
          <a:p>
            <a:fld id="{530820CF-B880-4189-942D-D702A7CBA730}" type="datetimeFigureOut">
              <a:rPr lang="zh-CN" altLang="en-US" smtClean="0"/>
              <a:pPr/>
              <a:t>2017-5-10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8" name="标题 7"/>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nchor="ctr"/>
          <a:lstStyle>
            <a:lvl1pPr>
              <a:defRPr/>
            </a:lvl1pPr>
            <a:extLst/>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extLst/>
          </a:lstStyle>
          <a:p>
            <a:fld id="{530820CF-B880-4189-942D-D702A7CBA730}" type="datetimeFigureOut">
              <a:rPr lang="zh-CN" altLang="en-US" smtClean="0"/>
              <a:pPr/>
              <a:t>2017-5-10</a:t>
            </a:fld>
            <a:endParaRPr lang="zh-CN" altLang="en-US"/>
          </a:p>
        </p:txBody>
      </p:sp>
      <p:sp>
        <p:nvSpPr>
          <p:cNvPr id="8" name="页脚占位符 7"/>
          <p:cNvSpPr>
            <a:spLocks noGrp="1"/>
          </p:cNvSpPr>
          <p:nvPr>
            <p:ph type="ftr" sz="quarter" idx="11"/>
          </p:nvPr>
        </p:nvSpPr>
        <p:spPr/>
        <p:txBody>
          <a:bodyPr/>
          <a:lstStyle>
            <a:extLst/>
          </a:lstStyle>
          <a:p>
            <a:endParaRPr lang="zh-CN" altLang="en-US"/>
          </a:p>
        </p:txBody>
      </p:sp>
      <p:sp>
        <p:nvSpPr>
          <p:cNvPr id="9" name="灯片编号占位符 8"/>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extLst/>
          </a:lstStyle>
          <a:p>
            <a:fld id="{530820CF-B880-4189-942D-D702A7CBA730}" type="datetimeFigureOut">
              <a:rPr lang="zh-CN" altLang="en-US" smtClean="0"/>
              <a:pPr/>
              <a:t>2017-5-10</a:t>
            </a:fld>
            <a:endParaRPr lang="zh-CN" altLang="en-US"/>
          </a:p>
        </p:txBody>
      </p:sp>
      <p:sp>
        <p:nvSpPr>
          <p:cNvPr id="4" name="页脚占位符 3"/>
          <p:cNvSpPr>
            <a:spLocks noGrp="1"/>
          </p:cNvSpPr>
          <p:nvPr>
            <p:ph type="ftr" sz="quarter" idx="11"/>
          </p:nvPr>
        </p:nvSpPr>
        <p:spPr/>
        <p:txBody>
          <a:bodyPr/>
          <a:lstStyle>
            <a:extLst/>
          </a:lstStyle>
          <a:p>
            <a:endParaRPr lang="zh-CN" altLang="en-US"/>
          </a:p>
        </p:txBody>
      </p:sp>
      <p:sp>
        <p:nvSpPr>
          <p:cNvPr id="5" name="灯片编号占位符 4"/>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
        <p:nvSpPr>
          <p:cNvPr id="6" name="标题 5"/>
          <p:cNvSpPr>
            <a:spLocks noGrp="1"/>
          </p:cNvSpPr>
          <p:nvPr>
            <p:ph type="title"/>
          </p:nvPr>
        </p:nvSpPr>
        <p:spPr/>
        <p:txBody>
          <a:bodyPr rtlCol="0"/>
          <a:lstStyle>
            <a:extLst/>
          </a:lstStyle>
          <a:p>
            <a:r>
              <a:rPr kumimoji="0" lang="zh-CN" altLang="en-US" smtClean="0"/>
              <a:t>单击此处编辑母版标题样式</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extLst/>
          </a:lstStyle>
          <a:p>
            <a:fld id="{530820CF-B880-4189-942D-D702A7CBA730}" type="datetimeFigureOut">
              <a:rPr lang="zh-CN" altLang="en-US" smtClean="0"/>
              <a:pPr/>
              <a:t>2017-5-10</a:t>
            </a:fld>
            <a:endParaRPr lang="zh-CN" altLang="en-US"/>
          </a:p>
        </p:txBody>
      </p:sp>
      <p:sp>
        <p:nvSpPr>
          <p:cNvPr id="3" name="页脚占位符 2"/>
          <p:cNvSpPr>
            <a:spLocks noGrp="1"/>
          </p:cNvSpPr>
          <p:nvPr>
            <p:ph type="ftr" sz="quarter" idx="11"/>
          </p:nvPr>
        </p:nvSpPr>
        <p:spPr/>
        <p:txBody>
          <a:bodyPr/>
          <a:lstStyle>
            <a:extLst/>
          </a:lstStyle>
          <a:p>
            <a:endParaRPr lang="zh-CN" altLang="en-US"/>
          </a:p>
        </p:txBody>
      </p:sp>
      <p:sp>
        <p:nvSpPr>
          <p:cNvPr id="4" name="灯片编号占位符 3"/>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a:xfrm>
            <a:off x="6727032" y="6407944"/>
            <a:ext cx="1920240" cy="365760"/>
          </a:xfrm>
        </p:spPr>
        <p:txBody>
          <a:bodyPr/>
          <a:lstStyle>
            <a:extLst/>
          </a:lstStyle>
          <a:p>
            <a:fld id="{530820CF-B880-4189-942D-D702A7CBA730}" type="datetimeFigureOut">
              <a:rPr lang="zh-CN" altLang="en-US" smtClean="0"/>
              <a:pPr/>
              <a:t>2017-5-10</a:t>
            </a:fld>
            <a:endParaRPr lang="zh-CN" altLang="en-US"/>
          </a:p>
        </p:txBody>
      </p:sp>
      <p:sp>
        <p:nvSpPr>
          <p:cNvPr id="6" name="页脚占位符 5"/>
          <p:cNvSpPr>
            <a:spLocks noGrp="1"/>
          </p:cNvSpPr>
          <p:nvPr>
            <p:ph type="ftr" sz="quarter" idx="11"/>
          </p:nvPr>
        </p:nvSpPr>
        <p:spPr/>
        <p:txBody>
          <a:bodyPr/>
          <a:lstStyle>
            <a:extLst/>
          </a:lstStyle>
          <a:p>
            <a:endParaRPr lang="zh-CN" altLang="en-US"/>
          </a:p>
        </p:txBody>
      </p:sp>
      <p:sp>
        <p:nvSpPr>
          <p:cNvPr id="7" name="灯片编号占位符 6"/>
          <p:cNvSpPr>
            <a:spLocks noGrp="1"/>
          </p:cNvSpPr>
          <p:nvPr>
            <p:ph type="sldNum" sz="quarter" idx="12"/>
          </p:nvPr>
        </p:nvSpPr>
        <p:spPr/>
        <p:txBody>
          <a:bodyPr/>
          <a:lstStyle>
            <a:extLst/>
          </a:lstStyle>
          <a:p>
            <a:fld id="{0C913308-F349-4B6D-A68A-DD1791B4A57B}"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4" name="文本占位符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zh-CN" altLang="en-US" smtClean="0"/>
              <a:t>单击图标添加图片</a:t>
            </a:r>
            <a:endParaRPr kumimoji="0" lang="en-US" dirty="0"/>
          </a:p>
        </p:txBody>
      </p:sp>
      <p:sp>
        <p:nvSpPr>
          <p:cNvPr id="5" name="日期占位符 4"/>
          <p:cNvSpPr>
            <a:spLocks noGrp="1"/>
          </p:cNvSpPr>
          <p:nvPr>
            <p:ph type="dt" sz="half" idx="10"/>
          </p:nvPr>
        </p:nvSpPr>
        <p:spPr/>
        <p:txBody>
          <a:bodyPr/>
          <a:lstStyle>
            <a:lvl1pPr>
              <a:defRPr>
                <a:solidFill>
                  <a:schemeClr val="tx1"/>
                </a:solidFill>
              </a:defRPr>
            </a:lvl1pPr>
            <a:extLst/>
          </a:lstStyle>
          <a:p>
            <a:fld id="{530820CF-B880-4189-942D-D702A7CBA730}" type="datetimeFigureOut">
              <a:rPr lang="zh-CN" altLang="en-US" smtClean="0"/>
              <a:pPr/>
              <a:t>2017-5-10</a:t>
            </a:fld>
            <a:endParaRPr lang="zh-CN" altLang="en-US"/>
          </a:p>
        </p:txBody>
      </p:sp>
      <p:sp>
        <p:nvSpPr>
          <p:cNvPr id="6" name="页脚占位符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zh-CN" altLang="en-US"/>
          </a:p>
        </p:txBody>
      </p:sp>
      <p:sp>
        <p:nvSpPr>
          <p:cNvPr id="7" name="灯片编号占位符 6"/>
          <p:cNvSpPr>
            <a:spLocks noGrp="1"/>
          </p:cNvSpPr>
          <p:nvPr>
            <p:ph type="sldNum" sz="quarter" idx="12"/>
          </p:nvPr>
        </p:nvSpPr>
        <p:spPr/>
        <p:txBody>
          <a:bodyPr/>
          <a:lstStyle>
            <a:lvl1pPr>
              <a:defRPr>
                <a:solidFill>
                  <a:schemeClr val="tx1"/>
                </a:solidFill>
              </a:defRPr>
            </a:lvl1pPr>
            <a:extLst/>
          </a:lstStyle>
          <a:p>
            <a:fld id="{0C913308-F349-4B6D-A68A-DD1791B4A57B}" type="slidenum">
              <a:rPr lang="zh-CN" altLang="en-US" smtClean="0"/>
              <a:pPr/>
              <a:t>‹#›</a:t>
            </a:fld>
            <a:endParaRPr lang="zh-CN" altLang="en-US"/>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zh-CN" altLang="en-US" smtClean="0"/>
              <a:t>单击此处编辑母版标题样式</a:t>
            </a:r>
            <a:endParaRPr kumimoji="0" lang="en-US"/>
          </a:p>
        </p:txBody>
      </p:sp>
      <p:sp>
        <p:nvSpPr>
          <p:cNvPr id="8" name="任意多边形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任意多边形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直角三角形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燕尾形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燕尾形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任意多边形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直角三角形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30820CF-B880-4189-942D-D702A7CBA730}" type="datetimeFigureOut">
              <a:rPr lang="zh-CN" altLang="en-US" smtClean="0"/>
              <a:pPr/>
              <a:t>2017-5-10</a:t>
            </a:fld>
            <a:endParaRPr lang="zh-CN" altLang="en-US"/>
          </a:p>
        </p:txBody>
      </p:sp>
      <p:sp>
        <p:nvSpPr>
          <p:cNvPr id="22" name="页脚占位符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zh-CN" altLang="en-US"/>
          </a:p>
        </p:txBody>
      </p:sp>
      <p:sp>
        <p:nvSpPr>
          <p:cNvPr id="18" name="灯片编号占位符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学术写作</a:t>
            </a:r>
            <a:endParaRPr lang="zh-CN" altLang="en-US"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en-US" altLang="zh-CN" b="1" dirty="0" smtClean="0"/>
          </a:p>
          <a:p>
            <a:r>
              <a:rPr lang="zh-CN" altLang="zh-CN" b="1" dirty="0" smtClean="0"/>
              <a:t>英语</a:t>
            </a:r>
            <a:r>
              <a:rPr lang="zh-CN" altLang="zh-CN" b="1" dirty="0" smtClean="0"/>
              <a:t>名称</a:t>
            </a:r>
            <a:r>
              <a:rPr lang="zh-CN" altLang="zh-CN" dirty="0" smtClean="0"/>
              <a:t>：</a:t>
            </a:r>
            <a:r>
              <a:rPr lang="en-US" altLang="zh-CN" dirty="0" smtClean="0"/>
              <a:t>English Academic Writing</a:t>
            </a:r>
            <a:endParaRPr lang="zh-CN" altLang="zh-CN" dirty="0" smtClean="0"/>
          </a:p>
          <a:p>
            <a:endParaRPr lang="en-US" altLang="zh-CN" b="1" dirty="0" smtClean="0"/>
          </a:p>
          <a:p>
            <a:r>
              <a:rPr lang="zh-CN" altLang="zh-CN" b="1" dirty="0" smtClean="0"/>
              <a:t>课程</a:t>
            </a:r>
            <a:r>
              <a:rPr lang="zh-CN" altLang="zh-CN" b="1" dirty="0" smtClean="0"/>
              <a:t>类别</a:t>
            </a:r>
            <a:r>
              <a:rPr lang="zh-CN" altLang="zh-CN" dirty="0" smtClean="0"/>
              <a:t>：专业核心课程</a:t>
            </a:r>
          </a:p>
          <a:p>
            <a:endParaRPr lang="en-US" altLang="zh-CN" b="1" dirty="0" smtClean="0"/>
          </a:p>
          <a:p>
            <a:r>
              <a:rPr lang="zh-CN" altLang="en-US" b="1" dirty="0" smtClean="0"/>
              <a:t>讲授学期</a:t>
            </a:r>
            <a:r>
              <a:rPr lang="zh-CN" altLang="en-US" dirty="0" smtClean="0"/>
              <a:t>：二年级下学期</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b="1" dirty="0" smtClean="0"/>
              <a:t>教学内容</a:t>
            </a:r>
            <a:r>
              <a:rPr lang="zh-CN" altLang="zh-CN" dirty="0" smtClean="0"/>
              <a:t>：包括</a:t>
            </a:r>
            <a:r>
              <a:rPr lang="zh-CN" altLang="zh-CN" dirty="0" smtClean="0"/>
              <a:t>课前独立探究、学术写作知识和技巧介绍、大量案例片段分析及系列实践活动和相关学术语言专项介绍和练习</a:t>
            </a:r>
            <a:r>
              <a:rPr lang="zh-CN" altLang="zh-CN" dirty="0" smtClean="0"/>
              <a:t>。</a:t>
            </a:r>
            <a:endParaRPr lang="en-US" altLang="zh-CN" dirty="0" smtClean="0"/>
          </a:p>
          <a:p>
            <a:r>
              <a:rPr lang="zh-CN" altLang="en-US" b="1" dirty="0" smtClean="0"/>
              <a:t>学科</a:t>
            </a:r>
            <a:r>
              <a:rPr lang="zh-CN" altLang="en-US" b="1" dirty="0" smtClean="0"/>
              <a:t>方向</a:t>
            </a:r>
            <a:r>
              <a:rPr lang="zh-CN" altLang="en-US" dirty="0" smtClean="0"/>
              <a:t>：语言学、文学、翻译、社会与文化、国政</a:t>
            </a:r>
            <a:endParaRPr lang="zh-CN" altLang="zh-CN" dirty="0" smtClean="0"/>
          </a:p>
          <a:p>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481328"/>
            <a:ext cx="8229600" cy="4900000"/>
          </a:xfrm>
        </p:spPr>
        <p:txBody>
          <a:bodyPr>
            <a:normAutofit/>
          </a:bodyPr>
          <a:lstStyle/>
          <a:p>
            <a:r>
              <a:rPr lang="zh-CN" altLang="zh-CN" b="1" dirty="0" smtClean="0"/>
              <a:t>培养目标</a:t>
            </a:r>
            <a:r>
              <a:rPr lang="zh-CN" altLang="zh-CN" dirty="0" smtClean="0"/>
              <a:t>：该课程帮助学生了解学术文化，熟悉基于学科特点的学术论文写作的基本技巧和规范并在此基础上尝试独立完成小规模的研究课题并写出学术论文</a:t>
            </a:r>
            <a:r>
              <a:rPr lang="zh-CN" altLang="zh-CN" dirty="0" smtClean="0"/>
              <a:t>。</a:t>
            </a:r>
            <a:endParaRPr lang="en-US" altLang="zh-CN" dirty="0" smtClean="0"/>
          </a:p>
          <a:p>
            <a:r>
              <a:rPr lang="zh-CN" altLang="zh-CN" dirty="0" smtClean="0"/>
              <a:t>在</a:t>
            </a:r>
            <a:r>
              <a:rPr lang="zh-CN" altLang="zh-CN" dirty="0" smtClean="0"/>
              <a:t>培养学术文化和学术写作能力的框架下，帮助学生继续发展学术语言和思辨能力，强调学术写作的学科性、逻辑性和规范性</a:t>
            </a:r>
            <a:r>
              <a:rPr lang="zh-CN" altLang="zh-CN" dirty="0" smtClean="0"/>
              <a:t>。</a:t>
            </a:r>
            <a:endParaRPr lang="en-US" altLang="zh-CN" dirty="0" smtClean="0"/>
          </a:p>
          <a:p>
            <a:r>
              <a:rPr lang="zh-CN" altLang="zh-CN" dirty="0" smtClean="0"/>
              <a:t>重点</a:t>
            </a:r>
            <a:r>
              <a:rPr lang="zh-CN" altLang="zh-CN" dirty="0" smtClean="0"/>
              <a:t>培养比较、对比和归纳文献的能力，识别研究发现的不一致和冲突，质疑和反思的能力、分析和评价理论模型的能力、运用理论设计方案的能力以及总结、诠释和概念化的能力</a:t>
            </a:r>
            <a:r>
              <a:rPr lang="zh-CN" altLang="zh-CN" dirty="0" smtClean="0"/>
              <a:t>。</a:t>
            </a:r>
            <a:endParaRPr lang="zh-CN" altLang="zh-CN" dirty="0" smtClean="0"/>
          </a:p>
        </p:txBody>
      </p:sp>
      <p:sp>
        <p:nvSpPr>
          <p:cNvPr id="3" name="标题 2"/>
          <p:cNvSpPr>
            <a:spLocks noGrp="1"/>
          </p:cNvSpPr>
          <p:nvPr>
            <p:ph type="title"/>
          </p:nvPr>
        </p:nvSpPr>
        <p:spPr/>
        <p:txBody>
          <a:bodyPr/>
          <a:lstStyle/>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通过大量的学科论文写作案例分析，培养学生对学术文化、规范的鉴赏能力，特别是对学科性学术语言的观摩、学习、分析和评价，达到继续发展学术语言的目的，养成推敲语言，学习用符合学科特点的语言表达的写作习惯</a:t>
            </a:r>
            <a:r>
              <a:rPr lang="zh-CN" altLang="zh-CN" dirty="0" smtClean="0"/>
              <a:t>。</a:t>
            </a:r>
            <a:endParaRPr lang="en-US" altLang="zh-CN" dirty="0" smtClean="0"/>
          </a:p>
          <a:p>
            <a:r>
              <a:rPr lang="zh-CN" altLang="zh-CN" dirty="0" smtClean="0"/>
              <a:t>同时</a:t>
            </a:r>
            <a:r>
              <a:rPr lang="zh-CN" altLang="zh-CN" dirty="0" smtClean="0"/>
              <a:t>，继续培养自主学习、合作评价的学术写作学习文化，提高编辑和校对能力。</a:t>
            </a:r>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11</TotalTime>
  <Words>267</Words>
  <Application>Microsoft Office PowerPoint</Application>
  <PresentationFormat>全屏显示(4:3)</PresentationFormat>
  <Paragraphs>14</Paragraphs>
  <Slides>5</Slides>
  <Notes>0</Notes>
  <HiddenSlides>0</HiddenSlides>
  <MMClips>0</MMClips>
  <ScaleCrop>false</ScaleCrop>
  <HeadingPairs>
    <vt:vector size="4" baseType="variant">
      <vt:variant>
        <vt:lpstr>主题</vt:lpstr>
      </vt:variant>
      <vt:variant>
        <vt:i4>1</vt:i4>
      </vt:variant>
      <vt:variant>
        <vt:lpstr>幻灯片标题</vt:lpstr>
      </vt:variant>
      <vt:variant>
        <vt:i4>5</vt:i4>
      </vt:variant>
    </vt:vector>
  </HeadingPairs>
  <TitlesOfParts>
    <vt:vector size="6" baseType="lpstr">
      <vt:lpstr>聚合</vt:lpstr>
      <vt:lpstr>学术写作</vt:lpstr>
      <vt:lpstr>幻灯片 2</vt:lpstr>
      <vt:lpstr>幻灯片 3</vt:lpstr>
      <vt:lpstr>幻灯片 4</vt:lpstr>
      <vt:lpstr>幻灯片 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学术写作</dc:title>
  <cp:lastModifiedBy>***</cp:lastModifiedBy>
  <cp:revision>11</cp:revision>
  <dcterms:modified xsi:type="dcterms:W3CDTF">2017-05-10T06:27:38Z</dcterms:modified>
</cp:coreProperties>
</file>