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303" r:id="rId3"/>
    <p:sldId id="284" r:id="rId4"/>
    <p:sldId id="259" r:id="rId5"/>
    <p:sldId id="260" r:id="rId6"/>
    <p:sldId id="261" r:id="rId7"/>
    <p:sldId id="262" r:id="rId8"/>
    <p:sldId id="263" r:id="rId9"/>
    <p:sldId id="270" r:id="rId10"/>
    <p:sldId id="281" r:id="rId11"/>
    <p:sldId id="264" r:id="rId12"/>
    <p:sldId id="271" r:id="rId13"/>
    <p:sldId id="273" r:id="rId14"/>
    <p:sldId id="282" r:id="rId15"/>
    <p:sldId id="265" r:id="rId16"/>
    <p:sldId id="275" r:id="rId17"/>
    <p:sldId id="289" r:id="rId18"/>
    <p:sldId id="291" r:id="rId19"/>
    <p:sldId id="267" r:id="rId20"/>
    <p:sldId id="276" r:id="rId21"/>
    <p:sldId id="294" r:id="rId22"/>
    <p:sldId id="278" r:id="rId23"/>
    <p:sldId id="297" r:id="rId24"/>
    <p:sldId id="299" r:id="rId25"/>
    <p:sldId id="304" r:id="rId26"/>
    <p:sldId id="305" r:id="rId27"/>
    <p:sldId id="306" r:id="rId28"/>
    <p:sldId id="300" r:id="rId29"/>
    <p:sldId id="30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F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2" autoAdjust="0"/>
    <p:restoredTop sz="94660"/>
  </p:normalViewPr>
  <p:slideViewPr>
    <p:cSldViewPr>
      <p:cViewPr>
        <p:scale>
          <a:sx n="69" d="100"/>
          <a:sy n="69" d="100"/>
        </p:scale>
        <p:origin x="-150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9F3-32AE-4445-B485-5A39FAEDE31F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EF25-3203-4A2A-B3AE-60FA355D63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85728"/>
            <a:ext cx="6715125" cy="63094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altLang="zh-CN" sz="3600" b="1" dirty="0"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endParaRPr lang="en-US" altLang="zh-CN" sz="3600" b="1" dirty="0"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endParaRPr lang="en-US" altLang="zh-CN" sz="3600" b="1" dirty="0"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r>
              <a:rPr lang="zh-CN" altLang="en-US" sz="3600" b="1" dirty="0">
                <a:latin typeface="方正小标宋简体" pitchFamily="65" charset="-122"/>
                <a:ea typeface="方正小标宋简体" pitchFamily="65" charset="-122"/>
              </a:rPr>
              <a:t>    </a:t>
            </a:r>
            <a:endParaRPr lang="en-US" altLang="zh-CN" sz="3600" b="1" dirty="0"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共同研修</a:t>
            </a:r>
            <a:r>
              <a:rPr lang="zh-CN" altLang="en-US" sz="4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，有你有我</a:t>
            </a:r>
            <a:endParaRPr lang="en-US" altLang="zh-CN" sz="4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zh-CN" sz="2800" b="1" dirty="0" smtClean="0">
                <a:latin typeface="华文中宋" pitchFamily="2" charset="-122"/>
                <a:ea typeface="华文中宋" pitchFamily="2" charset="-122"/>
              </a:rPr>
              <a:t>      ——</a:t>
            </a:r>
            <a:r>
              <a:rPr lang="zh-CN" altLang="en-US" sz="2800" b="1" dirty="0" smtClean="0">
                <a:latin typeface="华文中宋" pitchFamily="2" charset="-122"/>
                <a:ea typeface="华文中宋" pitchFamily="2" charset="-122"/>
              </a:rPr>
              <a:t>致所有在教师研修路上同行的您</a:t>
            </a:r>
            <a:endParaRPr lang="en-US" altLang="zh-CN" sz="2800" b="1" dirty="0"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altLang="zh-CN" sz="8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zh-CN" altLang="en-US" sz="2000" b="1" dirty="0" smtClean="0"/>
              <a:t>外语教学与研究出版社</a:t>
            </a:r>
            <a:endParaRPr lang="en-US" altLang="zh-CN" sz="2000" b="1" dirty="0" smtClean="0"/>
          </a:p>
          <a:p>
            <a:pPr algn="ctr">
              <a:defRPr/>
            </a:pPr>
            <a:r>
              <a:rPr lang="en-US" altLang="zh-CN" sz="2000" b="1" dirty="0" smtClean="0"/>
              <a:t>2013.7</a:t>
            </a:r>
            <a:endParaRPr lang="zh-CN" altLang="en-US" sz="2000" b="1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xunxm\桌面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00990" cy="1142984"/>
          </a:xfrm>
          <a:prstGeom prst="rect">
            <a:avLst/>
          </a:prstGeom>
          <a:noFill/>
        </p:spPr>
      </p:pic>
      <p:pic>
        <p:nvPicPr>
          <p:cNvPr id="1030" name="Picture 6" descr="C:\Documents and Settings\xunxm\桌面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500990" cy="2602675"/>
          </a:xfrm>
          <a:prstGeom prst="rect">
            <a:avLst/>
          </a:prstGeom>
          <a:noFill/>
        </p:spPr>
      </p:pic>
      <p:pic>
        <p:nvPicPr>
          <p:cNvPr id="1031" name="Picture 7" descr="C:\Documents and Settings\xunxm\桌面\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500990" cy="3645024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2714612" y="928670"/>
            <a:ext cx="3500462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课题申报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61938"/>
            <a:ext cx="8913813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4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2321"/>
            <a:ext cx="6181747" cy="6745679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500166" y="714356"/>
            <a:ext cx="2928958" cy="8572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14290"/>
            <a:ext cx="3857652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国内外语核心期刊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外语教学与研究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现代外语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外国语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外语界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外语与外语教学 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中国外语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外语教学理论与实践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文学评论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国外文学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外国文学评论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00562" y="142852"/>
            <a:ext cx="4429124" cy="6429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700" b="1" dirty="0" smtClean="0">
                <a:solidFill>
                  <a:schemeClr val="bg1"/>
                </a:solidFill>
              </a:rPr>
              <a:t>国际语言及教育类期刊</a:t>
            </a:r>
            <a:endParaRPr lang="en-US" altLang="zh-CN" sz="2700" b="1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Annual Review of Applied Linguistics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Teachers and Teaching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Studies in Second Language Acquisition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Modern Language Journal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Teaching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Learning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ELT Journal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TESOL Quarterly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unxm\桌面\特别推荐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613"/>
            <a:ext cx="9204459" cy="557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22222222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483245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0" y="2636912"/>
            <a:ext cx="2285984" cy="335758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unxm\桌面\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001156" cy="264320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072066" y="1643050"/>
            <a:ext cx="1571636" cy="242889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桌面\QQ截图20130718144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444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samp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6688"/>
            <a:ext cx="8894763" cy="65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357166"/>
            <a:ext cx="6715172" cy="62865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altLang="zh-CN" sz="24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3600" b="1" dirty="0" err="1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iResearch</a:t>
            </a:r>
            <a:r>
              <a:rPr lang="zh-CN" altLang="en-US" sz="3600" b="1" dirty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外语学术科研网</a:t>
            </a:r>
            <a:endParaRPr lang="en-US" altLang="zh-CN" sz="3600" b="1" dirty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200" b="1" dirty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14287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6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学术科研支持</a:t>
            </a:r>
            <a:endParaRPr lang="en-US" altLang="zh-CN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8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6609186" cy="4000527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Documents and Settings\xunxm\桌面\3333333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8788288" cy="5929354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5580112" y="476672"/>
            <a:ext cx="3143304" cy="857256"/>
          </a:xfrm>
          <a:prstGeom prst="roundRect">
            <a:avLst/>
          </a:prstGeom>
          <a:noFill/>
          <a:ln w="825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23528" y="404664"/>
            <a:ext cx="3563888" cy="1080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528" y="1844824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429000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3528" y="5013176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0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4211960" y="476672"/>
            <a:ext cx="504056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76056" y="980728"/>
            <a:ext cx="3635896" cy="4824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了解资讯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寻求方法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收获成果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5361899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835696" y="1988840"/>
            <a:ext cx="5184576" cy="273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共建  共享</a:t>
            </a:r>
            <a:endParaRPr lang="en-US" altLang="zh-CN" sz="4800" b="1" kern="1800" spc="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合作  创新</a:t>
            </a:r>
            <a:endParaRPr lang="zh-CN" altLang="en-US" sz="4800" b="1" kern="1800" spc="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620713"/>
            <a:ext cx="6643733" cy="5909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3600" b="1" dirty="0" smtClean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全国高等学校外语教师丛书</a:t>
            </a:r>
            <a:endParaRPr lang="en-US" altLang="zh-CN" sz="3600" b="1" dirty="0" smtClean="0">
              <a:solidFill>
                <a:srgbClr val="CC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理论指导系列</a:t>
            </a:r>
            <a:endParaRPr lang="en-US" altLang="zh-CN" sz="24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科研</a:t>
            </a:r>
            <a:r>
              <a:rPr lang="zh-CN" altLang="en-US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方法系列</a:t>
            </a:r>
            <a:endParaRPr lang="en-US" altLang="zh-CN" sz="24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  教学</a:t>
            </a:r>
            <a:r>
              <a:rPr lang="zh-CN" altLang="en-US" sz="24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研究</a:t>
            </a:r>
            <a:r>
              <a:rPr lang="zh-CN" altLang="en-US" sz="24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系列</a:t>
            </a:r>
            <a:endParaRPr lang="en-US" altLang="zh-CN" sz="24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8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zh-CN" altLang="en-US" sz="32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14287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6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学术科研支持</a:t>
            </a:r>
            <a:endParaRPr lang="en-US" altLang="zh-CN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3500462" cy="42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69696"/>
            <a:ext cx="142876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80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资源下载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-5417"/>
            <a:ext cx="6357982" cy="65556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2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研修资源</a:t>
            </a:r>
            <a:endParaRPr lang="en-US" altLang="zh-CN" sz="36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r>
              <a:rPr lang="zh-CN" altLang="en-US" sz="3000" b="1" dirty="0"/>
              <a:t> </a:t>
            </a:r>
          </a:p>
          <a:p>
            <a:pPr marL="182563">
              <a:buFont typeface="Wingdings" pitchFamily="2" charset="2"/>
              <a:buChar char="l"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iResearch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外语学术科研网</a:t>
            </a:r>
            <a:endParaRPr lang="en-US" altLang="zh-CN" sz="3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182563">
              <a:spcBef>
                <a:spcPts val="1200"/>
              </a:spcBef>
              <a:defRPr/>
            </a:pPr>
            <a:r>
              <a:rPr lang="en-US" altLang="zh-CN" sz="3000" b="1" dirty="0" smtClean="0"/>
              <a:t>      </a:t>
            </a:r>
            <a:r>
              <a:rPr lang="en-US" altLang="zh-CN" sz="3000" b="1" u="sng" dirty="0" smtClean="0"/>
              <a:t>http://www.iresearch.ac.cn</a:t>
            </a:r>
          </a:p>
          <a:p>
            <a:pPr marL="182563">
              <a:defRPr/>
            </a:pPr>
            <a:endParaRPr lang="en-US" altLang="zh-CN" sz="24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182563">
              <a:buFont typeface="Wingdings" pitchFamily="2" charset="2"/>
              <a:buChar char="l"/>
              <a:defRPr/>
            </a:pP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全国高校</a:t>
            </a:r>
            <a:r>
              <a:rPr lang="zh-CN" altLang="en-US" sz="3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外语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教师研修网 </a:t>
            </a:r>
            <a:endParaRPr lang="en-US" altLang="zh-CN" sz="3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3000" b="1" dirty="0"/>
              <a:t>      </a:t>
            </a:r>
            <a:r>
              <a:rPr lang="en-US" altLang="zh-CN" sz="3000" b="1" dirty="0" smtClean="0"/>
              <a:t>   </a:t>
            </a:r>
            <a:r>
              <a:rPr lang="en-US" altLang="zh-CN" sz="3000" b="1" u="sng" dirty="0"/>
              <a:t>http://teacher.heep.cn</a:t>
            </a:r>
          </a:p>
          <a:p>
            <a:pPr>
              <a:spcBef>
                <a:spcPts val="1200"/>
              </a:spcBef>
              <a:defRPr/>
            </a:pPr>
            <a:endParaRPr lang="en-US" altLang="zh-CN" b="1" u="sng" dirty="0"/>
          </a:p>
          <a:p>
            <a:pPr marL="182563">
              <a:buFont typeface="Wingdings" pitchFamily="2" charset="2"/>
              <a:buChar char="l"/>
              <a:defRPr/>
            </a:pP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高等</a:t>
            </a:r>
            <a:r>
              <a:rPr lang="zh-CN" altLang="en-US" sz="3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英语教学网 </a:t>
            </a:r>
            <a:endParaRPr lang="en-US" altLang="zh-CN" sz="3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3000" b="1" dirty="0"/>
              <a:t>       </a:t>
            </a:r>
            <a:r>
              <a:rPr lang="en-US" altLang="zh-CN" sz="3000" b="1" dirty="0" smtClean="0"/>
              <a:t>  </a:t>
            </a:r>
            <a:r>
              <a:rPr lang="en-US" altLang="zh-CN" sz="3000" b="1" u="sng" dirty="0" smtClean="0"/>
              <a:t>http</a:t>
            </a:r>
            <a:r>
              <a:rPr lang="en-US" altLang="zh-CN" sz="3000" b="1" u="sng" dirty="0"/>
              <a:t>://www.heep.cn</a:t>
            </a:r>
            <a:endParaRPr lang="en-US" altLang="zh-CN" sz="3000" b="1" dirty="0"/>
          </a:p>
          <a:p>
            <a:pPr>
              <a:defRPr/>
            </a:pPr>
            <a:r>
              <a:rPr lang="en-US" altLang="zh-CN" sz="3000" b="1" dirty="0"/>
              <a:t> </a:t>
            </a:r>
          </a:p>
          <a:p>
            <a:pPr>
              <a:defRPr/>
            </a:pPr>
            <a:r>
              <a:rPr lang="en-US" altLang="zh-CN" sz="3000" b="1" dirty="0">
                <a:latin typeface="华文中宋" pitchFamily="2" charset="-122"/>
                <a:ea typeface="华文中宋" pitchFamily="2" charset="-122"/>
              </a:rPr>
              <a:t>     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联系邮箱：</a:t>
            </a:r>
            <a:r>
              <a:rPr lang="en-US" altLang="zh-CN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3000" b="1" u="sng" dirty="0" smtClean="0"/>
              <a:t>training@fltrp.com</a:t>
            </a:r>
            <a:endParaRPr lang="zh-CN" altLang="en-US" sz="3000" b="1" u="sng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Documents and Settings\Administrator\桌面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63662" cy="11878717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1979712" y="188640"/>
            <a:ext cx="1152128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516216" y="1124744"/>
            <a:ext cx="1008112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332656"/>
            <a:ext cx="92583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7740352" y="2924944"/>
            <a:ext cx="1403648" cy="648072"/>
          </a:xfrm>
          <a:prstGeom prst="roundRect">
            <a:avLst/>
          </a:prstGeom>
          <a:noFill/>
          <a:ln w="76200">
            <a:solidFill>
              <a:srgbClr val="8D0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Documents and Settings\Administrator\桌面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10434698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907704" y="548680"/>
            <a:ext cx="1008112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7693"/>
            <a:ext cx="10001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5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微</a:t>
            </a:r>
            <a:r>
              <a:rPr lang="zh-CN" altLang="en-US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博微信</a:t>
            </a:r>
            <a:endParaRPr lang="en-US" altLang="zh-CN" sz="54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  <a:p>
            <a:pPr>
              <a:defRPr/>
            </a:pPr>
            <a:r>
              <a:rPr lang="en-US" altLang="zh-CN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QQ</a:t>
            </a:r>
            <a:r>
              <a:rPr lang="zh-CN" altLang="en-US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itchFamily="65" charset="-122"/>
                <a:ea typeface="方正卡通简体" pitchFamily="65" charset="-122"/>
              </a:rPr>
              <a:t>互动</a:t>
            </a:r>
            <a:endParaRPr lang="zh-CN" altLang="en-US" sz="5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17693"/>
            <a:ext cx="6518275" cy="5786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en-US" altLang="zh-CN" sz="30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0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加关注并</a:t>
            </a:r>
            <a:r>
              <a:rPr lang="en-US" altLang="zh-CN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@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外研社学术科研</a:t>
            </a:r>
            <a:endParaRPr lang="en-US" altLang="zh-CN" sz="3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3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关注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“外语学术科研网”</a:t>
            </a:r>
            <a:r>
              <a:rPr lang="zh-CN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微信</a:t>
            </a:r>
            <a:endParaRPr lang="en-US" altLang="zh-CN" sz="3000" b="1" dirty="0" smtClean="0">
              <a:solidFill>
                <a:srgbClr val="000000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（微信号：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iResearching</a:t>
            </a:r>
            <a:r>
              <a:rPr lang="zh-CN" altLang="en-US" sz="30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endParaRPr lang="en-US" altLang="zh-CN" sz="3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en-US" altLang="zh-CN" sz="3000" b="1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 </a:t>
            </a:r>
            <a:r>
              <a:rPr lang="en-US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QQ</a:t>
            </a:r>
            <a:r>
              <a:rPr lang="zh-CN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群</a:t>
            </a:r>
            <a:r>
              <a:rPr lang="en-US" altLang="en-US" sz="3000" b="1" dirty="0" smtClean="0">
                <a:solidFill>
                  <a:srgbClr val="000000"/>
                </a:solidFill>
                <a:latin typeface="方正小标宋简体" pitchFamily="65" charset="-122"/>
                <a:ea typeface="方正小标宋简体" pitchFamily="65" charset="-122"/>
              </a:rPr>
              <a:t>: 71244770</a:t>
            </a:r>
            <a:endParaRPr lang="en-US" altLang="zh-CN" sz="3000" b="1" dirty="0" smtClean="0">
              <a:solidFill>
                <a:srgbClr val="000000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>
              <a:defRPr/>
            </a:pPr>
            <a:endParaRPr lang="en-US" altLang="zh-CN" sz="3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3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——</a:t>
            </a:r>
            <a:r>
              <a:rPr lang="zh-CN" altLang="en-US" sz="30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研修班反馈、需求和</a:t>
            </a:r>
            <a:r>
              <a:rPr lang="zh-CN" altLang="en-US" sz="30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建议</a:t>
            </a:r>
            <a:endParaRPr lang="en-US" altLang="zh-CN" sz="30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defRPr/>
            </a:pPr>
            <a:endParaRPr lang="zh-CN" altLang="en-US" sz="3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韩磊\Deskto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588" y="1785926"/>
            <a:ext cx="63373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513" y="765175"/>
            <a:ext cx="453707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latin typeface="华文中宋" pitchFamily="2" charset="-122"/>
                <a:ea typeface="华文中宋" pitchFamily="2" charset="-122"/>
              </a:rPr>
              <a:t>研修班纪念</a:t>
            </a:r>
            <a:r>
              <a:rPr lang="en-US" altLang="zh-CN" sz="3600" b="1" dirty="0">
                <a:latin typeface="华文中宋" pitchFamily="2" charset="-122"/>
                <a:ea typeface="华文中宋" pitchFamily="2" charset="-122"/>
              </a:rPr>
              <a:t>U</a:t>
            </a:r>
            <a:r>
              <a:rPr lang="zh-CN" altLang="en-US" sz="3600" b="1" dirty="0" smtClean="0">
                <a:latin typeface="华文中宋" pitchFamily="2" charset="-122"/>
                <a:ea typeface="华文中宋" pitchFamily="2" charset="-122"/>
              </a:rPr>
              <a:t>盘</a:t>
            </a:r>
            <a:endParaRPr lang="zh-CN" altLang="en-US" sz="3000" b="1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40466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988840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717032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5896" y="53732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istrator\桌面\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3999" cy="817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资讯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8246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627784" y="2780928"/>
            <a:ext cx="321471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75656" y="332656"/>
            <a:ext cx="4857784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769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论文写作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unxm\桌面\期刊投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63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unxm\桌面\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48235" cy="58769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000232" y="571480"/>
            <a:ext cx="2286016" cy="128588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231</Words>
  <Application>Microsoft Office PowerPoint</Application>
  <PresentationFormat>全屏显示(4:3)</PresentationFormat>
  <Paragraphs>125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lihq</cp:lastModifiedBy>
  <cp:revision>63</cp:revision>
  <dcterms:modified xsi:type="dcterms:W3CDTF">2013-07-31T05:45:55Z</dcterms:modified>
</cp:coreProperties>
</file>