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0" r:id="rId3"/>
    <p:sldId id="261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21" autoAdjust="0"/>
    <p:restoredTop sz="94660"/>
  </p:normalViewPr>
  <p:slideViewPr>
    <p:cSldViewPr>
      <p:cViewPr varScale="1">
        <p:scale>
          <a:sx n="67" d="100"/>
          <a:sy n="67" d="100"/>
        </p:scale>
        <p:origin x="-61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2013-7-30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2013-7-30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2013-7-30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2013-7-30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2013-7-30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2013-7-30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2013-7-30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2013-7-30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2013-7-30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2013-7-30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2013-7-30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2013-7-30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sz="5400" b="1" dirty="0">
                <a:solidFill>
                  <a:schemeClr val="tx1"/>
                </a:solidFill>
                <a:latin typeface="+mn-ea"/>
                <a:ea typeface="+mn-ea"/>
              </a:rPr>
              <a:t>统计</a:t>
            </a:r>
            <a:r>
              <a:rPr lang="zh-CN" altLang="en-US" sz="5400" b="1" dirty="0" smtClean="0">
                <a:solidFill>
                  <a:schemeClr val="tx1"/>
                </a:solidFill>
                <a:latin typeface="+mn-ea"/>
                <a:ea typeface="+mn-ea"/>
              </a:rPr>
              <a:t>方法与数据分析</a:t>
            </a:r>
            <a:r>
              <a:rPr lang="en-US" altLang="zh-CN" sz="5400" b="1" dirty="0" smtClean="0">
                <a:solidFill>
                  <a:schemeClr val="tx1"/>
                </a:solidFill>
                <a:latin typeface="+mn-ea"/>
                <a:ea typeface="+mn-ea"/>
              </a:rPr>
              <a:t/>
            </a:r>
            <a:br>
              <a:rPr lang="en-US" altLang="zh-CN" sz="5400" b="1" dirty="0" smtClean="0">
                <a:solidFill>
                  <a:schemeClr val="tx1"/>
                </a:solidFill>
                <a:latin typeface="+mn-ea"/>
                <a:ea typeface="+mn-ea"/>
              </a:rPr>
            </a:br>
            <a:r>
              <a:rPr lang="zh-CN" altLang="en-US" sz="5400" b="1" dirty="0" smtClean="0">
                <a:solidFill>
                  <a:schemeClr val="tx1"/>
                </a:solidFill>
                <a:latin typeface="+mn-ea"/>
                <a:ea typeface="+mn-ea"/>
              </a:rPr>
              <a:t>演示汇报</a:t>
            </a:r>
            <a:endParaRPr lang="zh-CN" altLang="en-US" sz="5400" b="1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zh-CN" altLang="en-US" sz="4000" b="1" dirty="0" smtClean="0">
                <a:solidFill>
                  <a:schemeClr val="tx1"/>
                </a:solidFill>
              </a:rPr>
              <a:t>张岭</a:t>
            </a:r>
            <a:endParaRPr lang="zh-CN" altLang="en-US" sz="4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0835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73869" y="2415726"/>
            <a:ext cx="76328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+mn-ea"/>
              </a:rPr>
              <a:t>目的</a:t>
            </a:r>
            <a:r>
              <a:rPr lang="zh-CN" altLang="en-US" sz="2400" b="1" dirty="0">
                <a:latin typeface="+mn-ea"/>
              </a:rPr>
              <a:t>：找父母不同背景下学生的学习态度差异。</a:t>
            </a:r>
            <a:endParaRPr lang="zh-CN" altLang="en-US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342974" y="1530370"/>
            <a:ext cx="84249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问题：父母职业背景不同的学生的学习态度的差异</a:t>
            </a:r>
            <a:r>
              <a:rPr lang="zh-CN" altLang="en-US" sz="2800" b="1" dirty="0" smtClean="0">
                <a:solidFill>
                  <a:srgbClr val="FF0000"/>
                </a:solidFill>
                <a:latin typeface="+mn-ea"/>
              </a:rPr>
              <a:t>？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39018" y="3212976"/>
            <a:ext cx="76328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+mn-ea"/>
              </a:rPr>
              <a:t>自变量</a:t>
            </a:r>
            <a:r>
              <a:rPr lang="zh-CN" altLang="en-US" sz="2400" b="1" dirty="0" smtClean="0">
                <a:latin typeface="+mn-ea"/>
                <a:sym typeface="Wingdings" pitchFamily="2" charset="2"/>
              </a:rPr>
              <a:t>：（</a:t>
            </a:r>
            <a:r>
              <a:rPr lang="zh-CN" altLang="en-US" sz="2400" b="1" dirty="0" smtClean="0">
                <a:latin typeface="+mn-ea"/>
              </a:rPr>
              <a:t>定类数据）父母职业为三类：公务员，外企公司职员，英语教师</a:t>
            </a:r>
            <a:endParaRPr lang="zh-CN" alt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773869" y="4230070"/>
            <a:ext cx="76328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+mn-ea"/>
              </a:rPr>
              <a:t>因</a:t>
            </a:r>
            <a:r>
              <a:rPr lang="zh-CN" altLang="en-US" sz="2400" b="1" dirty="0" smtClean="0">
                <a:latin typeface="+mn-ea"/>
              </a:rPr>
              <a:t>变量</a:t>
            </a:r>
            <a:r>
              <a:rPr lang="zh-CN" altLang="en-US" sz="2400" b="1" dirty="0" smtClean="0">
                <a:latin typeface="+mn-ea"/>
                <a:sym typeface="Wingdings" pitchFamily="2" charset="2"/>
              </a:rPr>
              <a:t>：（</a:t>
            </a:r>
            <a:r>
              <a:rPr lang="zh-CN" altLang="en-US" sz="2400" b="1" dirty="0" smtClean="0">
                <a:latin typeface="+mn-ea"/>
              </a:rPr>
              <a:t>定距数据）学生英语学习态度</a:t>
            </a:r>
            <a:endParaRPr lang="zh-CN" alt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761342" y="5085184"/>
            <a:ext cx="76328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/>
              <a:t>选用方法：</a:t>
            </a:r>
            <a:r>
              <a:rPr lang="en-US" altLang="zh-CN" sz="2400" b="1" dirty="0" smtClean="0"/>
              <a:t>one-way ANOVA </a:t>
            </a:r>
            <a:r>
              <a:rPr lang="zh-CN" altLang="en-US" sz="2400" b="1" dirty="0" smtClean="0"/>
              <a:t>单因素方差分析</a:t>
            </a:r>
            <a:endParaRPr lang="zh-CN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907937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1628800"/>
            <a:ext cx="763284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/>
              <a:t>单因素方差分析结果显示（表</a:t>
            </a:r>
            <a:r>
              <a:rPr lang="en-US" altLang="zh-CN" sz="2400" b="1" dirty="0" smtClean="0"/>
              <a:t>1</a:t>
            </a:r>
            <a:r>
              <a:rPr lang="zh-CN" altLang="en-US" sz="2400" b="1" dirty="0" smtClean="0"/>
              <a:t>），父母不同职业的学生英语学习态度有显著差异。（</a:t>
            </a:r>
            <a:r>
              <a:rPr lang="en-US" altLang="zh-CN" sz="2400" b="1" dirty="0" smtClean="0"/>
              <a:t>F[2,42]=151.87, p</a:t>
            </a:r>
            <a:r>
              <a:rPr lang="en-US" altLang="zh-CN" sz="2400" b="1" dirty="0" smtClean="0">
                <a:latin typeface="Arial"/>
                <a:cs typeface="Arial"/>
              </a:rPr>
              <a:t>&lt;0.05</a:t>
            </a:r>
            <a:r>
              <a:rPr lang="zh-CN" altLang="en-US" sz="2400" b="1" dirty="0" smtClean="0"/>
              <a:t>）</a:t>
            </a:r>
            <a:r>
              <a:rPr lang="en-US" altLang="zh-CN" sz="2400" b="1" dirty="0" err="1" smtClean="0"/>
              <a:t>Bonferroni</a:t>
            </a:r>
            <a:r>
              <a:rPr lang="zh-CN" altLang="en-US" sz="2400" b="1" dirty="0" smtClean="0"/>
              <a:t>事后检验结果显示，</a:t>
            </a:r>
            <a:r>
              <a:rPr lang="zh-CN" altLang="en-US" sz="2400" b="1" dirty="0"/>
              <a:t>父母在外企</a:t>
            </a:r>
            <a:r>
              <a:rPr lang="zh-CN" altLang="en-US" sz="2400" b="1" dirty="0" smtClean="0"/>
              <a:t>工作的学生学习态度显著高于</a:t>
            </a:r>
            <a:r>
              <a:rPr lang="zh-CN" altLang="en-US" sz="2400" b="1" dirty="0"/>
              <a:t>父母为公务员</a:t>
            </a:r>
            <a:r>
              <a:rPr lang="zh-CN" altLang="en-US" sz="2400" b="1" dirty="0" smtClean="0"/>
              <a:t>的学生学习态度，父母为英语教师的学生学习态度显著高于父母为公务员的学生，同时也显著高于父母在外企工作的学生。</a:t>
            </a:r>
            <a:endParaRPr lang="en-US" altLang="zh-CN" sz="2400" b="1" dirty="0" smtClean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5296815"/>
              </p:ext>
            </p:extLst>
          </p:nvPr>
        </p:nvGraphicFramePr>
        <p:xfrm>
          <a:off x="683567" y="4611464"/>
          <a:ext cx="7272807" cy="149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3185"/>
                <a:gridCol w="1199139"/>
                <a:gridCol w="992096"/>
                <a:gridCol w="1289420"/>
                <a:gridCol w="694774"/>
                <a:gridCol w="1316284"/>
                <a:gridCol w="667909"/>
              </a:tblGrid>
              <a:tr h="370840">
                <a:tc rowSpan="3">
                  <a:txBody>
                    <a:bodyPr/>
                    <a:lstStyle/>
                    <a:p>
                      <a:endParaRPr lang="en-US" altLang="zh-CN" sz="1200" dirty="0" smtClean="0"/>
                    </a:p>
                    <a:p>
                      <a:endParaRPr lang="en-US" altLang="zh-CN" sz="1200" dirty="0" smtClean="0"/>
                    </a:p>
                    <a:p>
                      <a:endParaRPr lang="en-US" altLang="zh-CN" sz="1200" dirty="0" smtClean="0"/>
                    </a:p>
                    <a:p>
                      <a:endParaRPr lang="en-US" altLang="zh-CN" sz="1200" dirty="0" smtClean="0"/>
                    </a:p>
                    <a:p>
                      <a:endParaRPr lang="en-US" altLang="zh-CN" sz="1200" dirty="0" smtClean="0"/>
                    </a:p>
                    <a:p>
                      <a:r>
                        <a:rPr lang="zh-CN" altLang="en-US" sz="1200" dirty="0" smtClean="0"/>
                        <a:t>学生学习态度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200" dirty="0" smtClean="0"/>
                        <a:t>公务员（</a:t>
                      </a:r>
                      <a:r>
                        <a:rPr lang="en-US" altLang="zh-CN" sz="1200" dirty="0" smtClean="0"/>
                        <a:t>N=15</a:t>
                      </a:r>
                      <a:r>
                        <a:rPr lang="zh-CN" altLang="en-US" sz="1200" dirty="0" smtClean="0"/>
                        <a:t>）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200" dirty="0" smtClean="0"/>
                        <a:t>外企（</a:t>
                      </a:r>
                      <a:r>
                        <a:rPr lang="en-US" altLang="zh-CN" sz="1200" dirty="0" smtClean="0"/>
                        <a:t>N=15</a:t>
                      </a:r>
                      <a:r>
                        <a:rPr lang="zh-CN" altLang="en-US" sz="1200" dirty="0" smtClean="0"/>
                        <a:t>）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200" dirty="0" smtClean="0"/>
                        <a:t>英语教师（</a:t>
                      </a:r>
                      <a:r>
                        <a:rPr lang="en-US" altLang="zh-CN" sz="1200" dirty="0" smtClean="0"/>
                        <a:t>N=15</a:t>
                      </a:r>
                      <a:r>
                        <a:rPr lang="zh-CN" altLang="en-US" sz="1200" dirty="0" smtClean="0"/>
                        <a:t>）</a:t>
                      </a:r>
                      <a:endParaRPr lang="zh-CN" altLang="en-US" sz="12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n-US" altLang="zh-CN" sz="1100" dirty="0" smtClean="0"/>
                        <a:t>F[2,42]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Post Hoc</a:t>
                      </a:r>
                    </a:p>
                    <a:p>
                      <a:r>
                        <a:rPr lang="en-US" altLang="zh-CN" sz="1200" dirty="0" smtClean="0"/>
                        <a:t>(</a:t>
                      </a:r>
                      <a:r>
                        <a:rPr lang="en-US" altLang="zh-CN" sz="1200" dirty="0" err="1" smtClean="0"/>
                        <a:t>Bonferroni</a:t>
                      </a:r>
                      <a:r>
                        <a:rPr lang="en-US" altLang="zh-CN" sz="1200" dirty="0" smtClean="0"/>
                        <a:t>)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 MD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M               SD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M         SD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M          SD</a:t>
                      </a:r>
                      <a:endParaRPr lang="zh-CN" altLang="en-US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000" dirty="0" smtClean="0"/>
                        <a:t>外企</a:t>
                      </a:r>
                      <a:r>
                        <a:rPr lang="en-US" altLang="zh-CN" sz="1000" dirty="0" smtClean="0"/>
                        <a:t>&gt;</a:t>
                      </a:r>
                      <a:r>
                        <a:rPr lang="zh-CN" altLang="en-US" sz="1000" dirty="0" smtClean="0"/>
                        <a:t>公务员</a:t>
                      </a:r>
                      <a:endParaRPr lang="zh-CN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50" dirty="0" smtClean="0"/>
                        <a:t>9.33</a:t>
                      </a:r>
                      <a:endParaRPr lang="zh-CN" altLang="en-US" sz="1050" dirty="0"/>
                    </a:p>
                  </a:txBody>
                  <a:tcPr/>
                </a:tc>
              </a:tr>
              <a:tr h="252080">
                <a:tc v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54.93       2.71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64.27    3.28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74.60</a:t>
                      </a:r>
                      <a:r>
                        <a:rPr lang="en-US" altLang="zh-CN" sz="1200" baseline="0" dirty="0" smtClean="0"/>
                        <a:t>    3.25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151.87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000" dirty="0" smtClean="0"/>
                        <a:t>英语教师</a:t>
                      </a:r>
                      <a:r>
                        <a:rPr lang="en-US" altLang="zh-CN" sz="1000" dirty="0" smtClean="0"/>
                        <a:t>&gt;</a:t>
                      </a:r>
                      <a:r>
                        <a:rPr lang="zh-CN" altLang="en-US" sz="1000" dirty="0" smtClean="0"/>
                        <a:t>公务员</a:t>
                      </a:r>
                      <a:endParaRPr lang="en-US" altLang="zh-CN" sz="1000" dirty="0" smtClean="0"/>
                    </a:p>
                    <a:p>
                      <a:r>
                        <a:rPr lang="zh-CN" altLang="en-US" sz="1000" dirty="0" smtClean="0"/>
                        <a:t>英语教师</a:t>
                      </a:r>
                      <a:r>
                        <a:rPr lang="en-US" altLang="zh-CN" sz="1000" dirty="0" smtClean="0"/>
                        <a:t>&gt;</a:t>
                      </a:r>
                      <a:r>
                        <a:rPr lang="zh-CN" altLang="en-US" sz="1000" dirty="0" smtClean="0"/>
                        <a:t>外企</a:t>
                      </a:r>
                      <a:endParaRPr lang="zh-CN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50" dirty="0" smtClean="0"/>
                        <a:t>19.67</a:t>
                      </a:r>
                    </a:p>
                    <a:p>
                      <a:r>
                        <a:rPr lang="en-US" altLang="zh-CN" sz="1050" dirty="0" smtClean="0"/>
                        <a:t>10.33</a:t>
                      </a:r>
                      <a:endParaRPr lang="zh-CN" altLang="en-US" sz="1050" dirty="0"/>
                    </a:p>
                  </a:txBody>
                  <a:tcPr/>
                </a:tc>
              </a:tr>
              <a:tr h="252080">
                <a:tc gridSpan="7">
                  <a:txBody>
                    <a:bodyPr/>
                    <a:lstStyle/>
                    <a:p>
                      <a:r>
                        <a:rPr lang="zh-CN" altLang="en-US" sz="1050" dirty="0" smtClean="0">
                          <a:latin typeface="Arial"/>
                          <a:cs typeface="Arial"/>
                        </a:rPr>
                        <a:t>*</a:t>
                      </a:r>
                      <a:r>
                        <a:rPr lang="en-US" altLang="zh-CN" sz="1050" dirty="0" smtClean="0">
                          <a:latin typeface="Arial"/>
                          <a:cs typeface="Arial"/>
                        </a:rPr>
                        <a:t>p&lt;0.05</a:t>
                      </a:r>
                      <a:endParaRPr lang="zh-CN" altLang="en-US" sz="105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13180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波形">
  <a:themeElements>
    <a:clrScheme name="波形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波形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波形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25</TotalTime>
  <Words>193</Words>
  <Application>Microsoft Office PowerPoint</Application>
  <PresentationFormat>全屏显示(4:3)</PresentationFormat>
  <Paragraphs>35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波形</vt:lpstr>
      <vt:lpstr>统计方法与数据分析 演示汇报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统计方法与数据分析 演示汇报</dc:title>
  <cp:lastModifiedBy>湛冰</cp:lastModifiedBy>
  <cp:revision>5</cp:revision>
  <dcterms:modified xsi:type="dcterms:W3CDTF">2013-07-30T04:01:23Z</dcterms:modified>
</cp:coreProperties>
</file>