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66" r:id="rId3"/>
    <p:sldId id="271" r:id="rId4"/>
    <p:sldId id="272" r:id="rId5"/>
    <p:sldId id="267" r:id="rId6"/>
    <p:sldId id="260" r:id="rId7"/>
    <p:sldId id="259" r:id="rId8"/>
    <p:sldId id="273" r:id="rId9"/>
    <p:sldId id="268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A50021"/>
    <a:srgbClr val="CC0000"/>
    <a:srgbClr val="800000"/>
    <a:srgbClr val="1128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71973A-0A03-47F6-92A2-F938823E95D9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A91880-C7A3-466E-A249-6E9B7A6E16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EDC7-E557-41CB-BA24-6574F6484054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5CB6-1FF0-4436-974F-F3AD0BBF74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2515-2B49-49CD-A03D-9C74C3645529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0DA34-FEE0-47BD-958B-3F2CC51A4B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87E8-352E-48FB-B7D3-1C85D1CD58AD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FE75F-79F3-46B6-8037-CC3C76AC0C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838D4-F7DE-41F5-BB26-C415A1A064AA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37381-54AB-488C-B98A-72BB6D56F5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7E00-6B7C-46D1-8D61-3426D086037D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DC74-0D96-4E35-AF4A-0547D85EBB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9866-788E-4BFB-9076-9C26F862F3FD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DD0F-CB5C-46BD-A8EC-D65B66B8CD7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7BA7-CC6D-47D6-9407-75F6A3E16251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2A66-E9CC-42F1-875B-77FC8F6B62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25B03-462F-4737-BF99-E9C496B44DEF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4DCF-FC3E-4713-BB1F-8934965531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EEAD-E5EC-497D-8C18-FC3F334EB025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798FB-F45D-42F4-980E-D5FE6C8C8A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82FC-BF59-4388-A234-791E3B16FB72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1B79-8030-4B5B-A620-182748484E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D3935-D07C-4C75-A175-D1F627989022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48019-919F-40C3-9DB6-C3C40429B1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365FFD7-86BD-4A2A-AB22-2F6504A0E3B5}" type="datetimeFigureOut">
              <a:rPr lang="zh-CN" altLang="en-US"/>
              <a:pPr>
                <a:defRPr/>
              </a:pPr>
              <a:t>2013/8/6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7979B9-925B-4E82-957D-FF7F3B51D0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500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214290"/>
            <a:ext cx="6786610" cy="64325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600" b="1" dirty="0">
                <a:latin typeface="方正小标宋简体" pitchFamily="65" charset="-122"/>
                <a:ea typeface="方正小标宋简体" pitchFamily="65" charset="-122"/>
              </a:rPr>
              <a:t>    </a:t>
            </a: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en-US" altLang="zh-CN" sz="4800" b="1" dirty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  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潜研笃行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德业双修</a:t>
            </a:r>
            <a:endParaRPr lang="en-US" altLang="zh-CN" sz="4800" b="1" dirty="0">
              <a:solidFill>
                <a:srgbClr val="FF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r">
              <a:defRPr/>
            </a:pP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——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致所有在教师研修路上同行的您</a:t>
            </a:r>
            <a:endParaRPr lang="en-US" altLang="zh-CN" sz="2800" b="1" dirty="0"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ctr">
              <a:defRPr/>
            </a:pPr>
            <a:r>
              <a:rPr lang="zh-CN" altLang="en-US" sz="2000" b="1" dirty="0" smtClean="0"/>
              <a:t>外语教学与研究出版社</a:t>
            </a:r>
            <a:endParaRPr lang="en-US" altLang="zh-CN" sz="2000" b="1" dirty="0" smtClean="0"/>
          </a:p>
          <a:p>
            <a:pPr algn="ctr">
              <a:defRPr/>
            </a:pPr>
            <a:endParaRPr lang="en-US" altLang="zh-CN" sz="2000" b="1" dirty="0" smtClean="0"/>
          </a:p>
          <a:p>
            <a:pPr algn="ctr">
              <a:defRPr/>
            </a:pPr>
            <a:r>
              <a:rPr lang="en-US" altLang="zh-CN" sz="2000" b="1" dirty="0" smtClean="0"/>
              <a:t>2013</a:t>
            </a:r>
            <a:r>
              <a:rPr lang="zh-CN" altLang="en-US" sz="2000" b="1" dirty="0" smtClean="0"/>
              <a:t>年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月</a:t>
            </a:r>
            <a:endParaRPr lang="en-US" altLang="zh-CN" sz="2000" b="1" dirty="0" smtClean="0"/>
          </a:p>
          <a:p>
            <a:pPr algn="ctr">
              <a:defRPr/>
            </a:pPr>
            <a:endParaRPr lang="zh-CN" altLang="en-US" sz="2000" b="1" dirty="0"/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620713"/>
            <a:ext cx="6643733" cy="59093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zh-CN" altLang="en-US" sz="36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全国高等学校外语教师丛书</a:t>
            </a:r>
            <a:endParaRPr lang="en-US" altLang="zh-CN" sz="36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理论指导系列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    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方法系列</a:t>
            </a:r>
            <a:endParaRPr lang="en-US" altLang="zh-CN" sz="24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教学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研究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endParaRPr lang="zh-CN" altLang="en-US" sz="32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928802"/>
            <a:ext cx="3500462" cy="421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692696"/>
            <a:ext cx="6948264" cy="480131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n"/>
            </a:pPr>
            <a:r>
              <a:rPr lang="zh-CN" altLang="en-US" sz="36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语料库系列图书</a:t>
            </a:r>
            <a:endParaRPr lang="en-US" altLang="zh-CN" sz="3600" b="1" dirty="0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中国大学生英汉汉英口笔译语料库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中国学生英语口笔语语料库</a:t>
            </a:r>
            <a:r>
              <a:rPr lang="en-US" altLang="zh-CN" sz="2800" b="1" dirty="0" smtClean="0"/>
              <a:t>2.0》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语料库应用教程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基于语料库的英语语言学语体分析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计算机辅助第二语言研究方法与应用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语料库辅助英语教学入门</a:t>
            </a:r>
            <a:r>
              <a:rPr lang="en-US" altLang="zh-CN" sz="2800" b="1" dirty="0" smtClean="0"/>
              <a:t>》</a:t>
            </a: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764024"/>
            <a:ext cx="6948264" cy="544764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n"/>
            </a:pPr>
            <a:r>
              <a:rPr lang="zh-CN" altLang="en-US" sz="36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世界应用语言学名家自选集</a:t>
            </a:r>
            <a:endParaRPr lang="en-US" altLang="zh-CN" sz="36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盖苏珊应用语言学自选集（上、下）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理查兹应用语言学自选集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纽南应用语言学自选集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A50021"/>
                </a:solidFill>
              </a:rPr>
              <a:t>《</a:t>
            </a:r>
            <a:r>
              <a:rPr lang="zh-CN" altLang="en-US" sz="2800" b="1" dirty="0" smtClean="0">
                <a:solidFill>
                  <a:srgbClr val="A50021"/>
                </a:solidFill>
              </a:rPr>
              <a:t>魏多逊应用语言学自选集</a:t>
            </a:r>
            <a:r>
              <a:rPr lang="en-US" altLang="zh-CN" sz="2800" b="1" dirty="0" smtClean="0">
                <a:solidFill>
                  <a:srgbClr val="A50021"/>
                </a:solidFill>
              </a:rPr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A50021"/>
                </a:solidFill>
              </a:rPr>
              <a:t>《</a:t>
            </a:r>
            <a:r>
              <a:rPr lang="zh-CN" altLang="en-US" sz="2800" b="1" dirty="0" smtClean="0">
                <a:solidFill>
                  <a:srgbClr val="A50021"/>
                </a:solidFill>
              </a:rPr>
              <a:t>利奇应用语言学自选集</a:t>
            </a:r>
            <a:r>
              <a:rPr lang="en-US" altLang="zh-CN" sz="2800" b="1" dirty="0" smtClean="0">
                <a:solidFill>
                  <a:srgbClr val="A50021"/>
                </a:solidFill>
              </a:rPr>
              <a:t>》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韩茹凯应用语言学自选集</a:t>
            </a:r>
            <a:r>
              <a:rPr lang="en-US" altLang="zh-CN" sz="2800" b="1" dirty="0" smtClean="0"/>
              <a:t>》</a:t>
            </a:r>
          </a:p>
          <a:p>
            <a:pPr>
              <a:lnSpc>
                <a:spcPct val="150000"/>
              </a:lnSpc>
            </a:pPr>
            <a:endParaRPr lang="en-US" altLang="zh-CN" sz="2800" b="1" dirty="0" smtClean="0"/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14546" y="357166"/>
            <a:ext cx="6715172" cy="62865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24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en-US" altLang="zh-CN" sz="3600" b="1" dirty="0" err="1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600" b="1" dirty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6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8" name="Picture 2" descr="C:\Documents and Settings\xunxm\桌面\调研\iResearch 结构图.da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785926"/>
            <a:ext cx="6609187" cy="4000528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769696"/>
            <a:ext cx="1428760" cy="50167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80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资源下载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7422" y="0"/>
            <a:ext cx="6500858" cy="68018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n-US" altLang="zh-CN" sz="36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zh-CN" altLang="en-US" sz="3000" b="1" dirty="0"/>
              <a:t> </a:t>
            </a: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spcBef>
                <a:spcPts val="1200"/>
              </a:spcBef>
              <a:defRPr/>
            </a:pPr>
            <a:r>
              <a:rPr lang="en-US" altLang="zh-CN" sz="3000" b="1" dirty="0" smtClean="0"/>
              <a:t>     </a:t>
            </a:r>
            <a:r>
              <a:rPr lang="en-US" altLang="zh-CN" sz="3000" b="1" u="sng" dirty="0" smtClean="0"/>
              <a:t> http://www.iresearch.ac.cn</a:t>
            </a:r>
          </a:p>
          <a:p>
            <a:pPr marL="182563"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高校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教师研修网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</a:t>
            </a:r>
            <a:r>
              <a:rPr lang="en-US" altLang="zh-CN" sz="3000" b="1" dirty="0" smtClean="0"/>
              <a:t>   </a:t>
            </a:r>
            <a:r>
              <a:rPr lang="en-US" altLang="zh-CN" sz="3000" b="1" u="sng" dirty="0"/>
              <a:t>http://teacher.heep.cn</a:t>
            </a:r>
          </a:p>
          <a:p>
            <a:pPr>
              <a:spcBef>
                <a:spcPts val="1200"/>
              </a:spcBef>
              <a:defRPr/>
            </a:pPr>
            <a:endParaRPr lang="en-US" altLang="zh-CN" sz="3000" b="1" u="sng" dirty="0"/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高等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英语教学网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 </a:t>
            </a:r>
            <a:r>
              <a:rPr lang="en-US" altLang="zh-CN" sz="3000" b="1" dirty="0" smtClean="0"/>
              <a:t>  </a:t>
            </a:r>
            <a:r>
              <a:rPr lang="en-US" altLang="zh-CN" sz="3000" b="1" u="sng" dirty="0" smtClean="0"/>
              <a:t>http</a:t>
            </a:r>
            <a:r>
              <a:rPr lang="en-US" altLang="zh-CN" sz="3000" b="1" u="sng" dirty="0"/>
              <a:t>://www.heep.cn</a:t>
            </a:r>
            <a:endParaRPr lang="en-US" altLang="zh-CN" sz="3000" b="1" dirty="0"/>
          </a:p>
          <a:p>
            <a:pPr>
              <a:defRPr/>
            </a:pPr>
            <a:r>
              <a:rPr lang="en-US" altLang="zh-CN" sz="3000" b="1" dirty="0"/>
              <a:t> </a:t>
            </a:r>
          </a:p>
          <a:p>
            <a:pPr>
              <a:defRPr/>
            </a:pPr>
            <a:r>
              <a:rPr lang="en-US" altLang="zh-CN" sz="3000" b="1" dirty="0">
                <a:latin typeface="华文中宋" pitchFamily="2" charset="-122"/>
                <a:ea typeface="华文中宋" pitchFamily="2" charset="-122"/>
              </a:rPr>
              <a:t>     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联系邮箱：</a:t>
            </a:r>
            <a:r>
              <a:rPr lang="en-US" altLang="zh-CN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3000" b="1" u="sng" dirty="0" smtClean="0">
                <a:solidFill>
                  <a:schemeClr val="tx1"/>
                </a:solidFill>
              </a:rPr>
              <a:t>training@fltrp.com</a:t>
            </a:r>
          </a:p>
          <a:p>
            <a:pPr>
              <a:defRPr/>
            </a:pPr>
            <a:endParaRPr lang="zh-CN" altLang="en-US" sz="30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7693"/>
            <a:ext cx="1428760" cy="67403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4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微</a:t>
            </a: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博微信</a:t>
            </a:r>
            <a:endParaRPr lang="en-US" altLang="zh-CN" sz="5400" b="1" dirty="0" smtClean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</a:p>
          <a:p>
            <a:pPr>
              <a:defRPr/>
            </a:pP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互动</a:t>
            </a:r>
            <a:endParaRPr lang="zh-CN" altLang="en-US" sz="54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7744" y="836712"/>
            <a:ext cx="6876256" cy="649408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加关注并</a:t>
            </a:r>
            <a:r>
              <a:rPr lang="en-US" altLang="zh-CN" sz="3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@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外研社学术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微博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关注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“外语学术科研网”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微信</a:t>
            </a:r>
            <a:endParaRPr lang="en-US" altLang="zh-CN" sz="3000" b="1" dirty="0" smtClean="0">
              <a:solidFill>
                <a:srgbClr val="00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（微信号：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iResearching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en-US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en-US" altLang="en-US" sz="30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</a:t>
            </a:r>
            <a:r>
              <a:rPr lang="en-US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QQ</a:t>
            </a:r>
            <a:r>
              <a:rPr lang="zh-CN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群</a:t>
            </a:r>
            <a:endParaRPr lang="en-US" altLang="zh-CN" sz="3000" b="1" dirty="0" smtClean="0">
              <a:solidFill>
                <a:schemeClr val="tx1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en-US" altLang="en-US" sz="24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            71244770  </a:t>
            </a:r>
            <a:r>
              <a:rPr lang="zh-CN" altLang="en-US" sz="24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（学术交流）</a:t>
            </a:r>
            <a:r>
              <a:rPr lang="en-US" altLang="en-US" sz="24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 </a:t>
            </a:r>
            <a:endParaRPr lang="en-US" altLang="en-US" sz="2400" b="1" dirty="0" smtClean="0">
              <a:solidFill>
                <a:srgbClr val="FF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en-US" altLang="zh-CN" sz="24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         </a:t>
            </a:r>
          </a:p>
          <a:p>
            <a:pPr>
              <a:defRPr/>
            </a:pPr>
            <a:endParaRPr lang="en-US" altLang="zh-CN" sz="28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Aft>
                <a:spcPts val="1200"/>
              </a:spcAft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研修班反馈、需求和建议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研修班后续交流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0"/>
            <a:ext cx="6876256" cy="66018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Font typeface="Wingdings" pitchFamily="2" charset="2"/>
              <a:buChar char="n"/>
              <a:defRPr/>
            </a:pPr>
            <a:endParaRPr lang="en-US" altLang="zh-CN" sz="28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 algn="ctr">
              <a:spcBef>
                <a:spcPts val="1800"/>
              </a:spcBef>
              <a:buFont typeface="Wingdings" pitchFamily="2" charset="2"/>
              <a:buChar char="n"/>
              <a:defRPr/>
            </a:pPr>
            <a:r>
              <a:rPr lang="en-US" altLang="zh-CN" sz="30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2013</a:t>
            </a:r>
            <a:r>
              <a:rPr lang="zh-CN" altLang="en-US" sz="30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年高等学校外语学科中青年骨干教师高级</a:t>
            </a:r>
            <a:r>
              <a:rPr lang="zh-CN" altLang="en-US" sz="30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研修班</a:t>
            </a:r>
            <a:endParaRPr lang="en-US" altLang="zh-CN" sz="30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 algn="ctr">
              <a:spcBef>
                <a:spcPts val="1800"/>
              </a:spcBef>
              <a:buFont typeface="Wingdings" pitchFamily="2" charset="2"/>
              <a:buChar char="n"/>
              <a:defRPr/>
            </a:pP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学术期刊论文写作与发表（学科类）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：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800"/>
              </a:spcBef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外国语言学及应用语言学、文学与翻译（</a:t>
            </a:r>
            <a:r>
              <a:rPr lang="en-US" altLang="zh-CN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8.8-9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学术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期刊论文写作与发表（学科类）：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800"/>
              </a:spcBef>
              <a:defRPr/>
            </a:pPr>
            <a:r>
              <a:rPr lang="en-US" altLang="zh-CN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外国语言学与应用语言学（</a:t>
            </a:r>
            <a:r>
              <a:rPr lang="en-US" altLang="zh-CN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10.19-20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学术期刊论文写作与发表（学科类）：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800"/>
              </a:spcBef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文学、文化与翻译（</a:t>
            </a:r>
            <a:r>
              <a:rPr lang="en-US" altLang="zh-CN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11.9-10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800"/>
              </a:spcBef>
              <a:defRPr/>
            </a:pPr>
            <a:endParaRPr lang="en-US" altLang="zh-CN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1428760" cy="56323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72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后续研修班</a:t>
            </a:r>
            <a:endParaRPr lang="zh-CN" altLang="en-US" sz="72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韩磊\Desktop\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205038"/>
            <a:ext cx="63373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95513" y="765175"/>
            <a:ext cx="4537075" cy="11080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研修纪念</a:t>
            </a:r>
            <a:r>
              <a:rPr lang="en-US" altLang="zh-CN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U</a:t>
            </a: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盘</a:t>
            </a:r>
            <a:endParaRPr lang="en-US" altLang="zh-CN" sz="36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345</Words>
  <Application>Microsoft Office PowerPoint</Application>
  <PresentationFormat>全屏显示(4:3)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spiderjing</dc:creator>
  <cp:lastModifiedBy>dell</cp:lastModifiedBy>
  <cp:revision>161</cp:revision>
  <dcterms:created xsi:type="dcterms:W3CDTF">2011-08-09T01:42:27Z</dcterms:created>
  <dcterms:modified xsi:type="dcterms:W3CDTF">2013-08-06T06:09:51Z</dcterms:modified>
</cp:coreProperties>
</file>