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278" r:id="rId2"/>
    <p:sldId id="284" r:id="rId3"/>
    <p:sldId id="271" r:id="rId4"/>
    <p:sldId id="285" r:id="rId5"/>
    <p:sldId id="286" r:id="rId6"/>
    <p:sldId id="287" r:id="rId7"/>
    <p:sldId id="279" r:id="rId8"/>
    <p:sldId id="280" r:id="rId9"/>
    <p:sldId id="281" r:id="rId10"/>
    <p:sldId id="288" r:id="rId11"/>
    <p:sldId id="25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71" autoAdjust="0"/>
  </p:normalViewPr>
  <p:slideViewPr>
    <p:cSldViewPr snapToObjects="1"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2152E-2F5D-6B4C-8916-DFD39243ECF0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C02ED-822A-4F49-BD2B-EB6AB3D9EB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97772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413E-F4D7-F745-BB11-0AEEE6EEC07C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7748-CC1E-1F42-AE08-8244C0604D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893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888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888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782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783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7784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785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6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7786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6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786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7786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7786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endParaRPr lang="en-US" dirty="0"/>
          </a:p>
        </p:txBody>
      </p:sp>
      <p:sp>
        <p:nvSpPr>
          <p:cNvPr id="7786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786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143000" y="3832225"/>
            <a:ext cx="7315200" cy="3025775"/>
          </a:xfrm>
        </p:spPr>
        <p:txBody>
          <a:bodyPr>
            <a:noAutofit/>
          </a:bodyPr>
          <a:lstStyle/>
          <a:p>
            <a:pPr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5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algn="l"/>
            <a:endParaRPr lang="en-US" sz="40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52400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18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838200" y="2003425"/>
            <a:ext cx="8686800" cy="3025775"/>
          </a:xfrm>
        </p:spPr>
        <p:txBody>
          <a:bodyPr>
            <a:noAutofit/>
          </a:bodyPr>
          <a:lstStyle/>
          <a:p>
            <a:pPr marL="342900" lvl="3" indent="-342900" defTabSz="457200">
              <a:lnSpc>
                <a:spcPts val="5500"/>
              </a:lnSpc>
              <a:buClr>
                <a:schemeClr val="hlink"/>
              </a:buClr>
              <a:buSzPct val="60000"/>
              <a:buNone/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1. Presentation of persuasive speeches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Have students complete course evaluation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113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533400" y="-381000"/>
            <a:ext cx="7772400" cy="4518025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Arial Black" pitchFamily="34" charset="0"/>
                <a:cs typeface="Helvetica"/>
              </a:rPr>
              <a:t> </a:t>
            </a:r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Persuasive</a:t>
            </a:r>
            <a:b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Speech </a:t>
            </a:r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Unit</a:t>
            </a:r>
            <a:b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endParaRPr lang="en-US" altLang="zh-CN" sz="4400" b="1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3810000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j-ea"/>
                <a:ea typeface="+mj-ea"/>
              </a:rPr>
              <a:t>(Weeks 13-18)</a:t>
            </a:r>
            <a:endParaRPr lang="zh-CN" altLang="en-US" sz="44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-2286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13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1317625"/>
            <a:ext cx="87630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APS, Ch. 14</a:t>
            </a:r>
          </a:p>
          <a:p>
            <a:pPr marL="342900" indent="-342900" algn="l" defTabSz="457200"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Nature of persuasive speaking</a:t>
            </a:r>
          </a:p>
          <a:p>
            <a:pPr marL="342900" indent="-342900" algn="l" defTabSz="457200"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Psychology of persuasion</a:t>
            </a:r>
          </a:p>
          <a:p>
            <a:pPr marL="342900" indent="-342900" algn="l" defTabSz="457200"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Questions of fact, value, &amp; policy </a:t>
            </a:r>
          </a:p>
          <a:p>
            <a:pPr marL="342900" indent="-342900" algn="l" defTabSz="457200"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5. Methods of organizing persuasive speeches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533400" y="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13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-609600" y="1622425"/>
            <a:ext cx="9753600" cy="5387975"/>
          </a:xfrm>
        </p:spPr>
        <p:txBody>
          <a:bodyPr>
            <a:noAutofit/>
          </a:bodyPr>
          <a:lstStyle/>
          <a:p>
            <a:pPr marL="1125900" indent="-742950" algn="l">
              <a:lnSpc>
                <a:spcPts val="5000"/>
              </a:lnSpc>
              <a:buClrTx/>
              <a:buSzPct val="70000"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 6. Methods of persuasion</a:t>
            </a:r>
          </a:p>
          <a:p>
            <a:pPr marL="1811700" lvl="3" indent="-514350">
              <a:lnSpc>
                <a:spcPts val="5000"/>
              </a:lnSpc>
              <a:buClrTx/>
              <a:buSzPct val="70000"/>
              <a:buNone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a. Establishing credibility</a:t>
            </a:r>
          </a:p>
          <a:p>
            <a:pPr marL="1811700" lvl="3" indent="-514350">
              <a:lnSpc>
                <a:spcPts val="5000"/>
              </a:lnSpc>
              <a:buClrTx/>
              <a:buSzPct val="70000"/>
              <a:buNone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b. Using evidence </a:t>
            </a:r>
          </a:p>
          <a:p>
            <a:pPr marL="1811700" lvl="3" indent="-514350">
              <a:lnSpc>
                <a:spcPts val="5000"/>
              </a:lnSpc>
              <a:buClrTx/>
              <a:buSzPct val="70000"/>
              <a:buNone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c. Reasoning (methods &amp; fallacies)</a:t>
            </a:r>
          </a:p>
          <a:p>
            <a:pPr marL="1811700" lvl="3" indent="-514350">
              <a:lnSpc>
                <a:spcPts val="5000"/>
              </a:lnSpc>
              <a:buClrTx/>
              <a:buSzPct val="70000"/>
              <a:buNone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d. Emotional appeal</a:t>
            </a:r>
          </a:p>
          <a:p>
            <a:pPr marL="1125900" lvl="3" indent="-742950">
              <a:lnSpc>
                <a:spcPts val="5000"/>
              </a:lnSpc>
              <a:buClrTx/>
              <a:buSzPct val="70000"/>
              <a:buNone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 7. Show “Special Olympics” (CD-ROM)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524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14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04800" y="1622425"/>
            <a:ext cx="86868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</a:t>
            </a: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APS, </a:t>
            </a:r>
            <a:r>
              <a:rPr lang="en-US" altLang="zh-CN" sz="3600" kern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Chs</a:t>
            </a: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. 5-6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Importance of audience analysis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Demographic audience analysis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Situational audience analysis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5. View Barbara Bush “Choices &amp; Change” (CD-ROM)</a:t>
            </a:r>
          </a:p>
          <a:p>
            <a:pPr marL="742950" indent="-742950" algn="l"/>
            <a:endParaRPr lang="en-US" sz="36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14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04800" y="1622425"/>
            <a:ext cx="86868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6. Need for supporting materials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7. Kinds of supporting materials </a:t>
            </a:r>
          </a:p>
          <a:p>
            <a:pPr marL="342900" lvl="2" indent="-342900" defTabSz="457200">
              <a:lnSpc>
                <a:spcPts val="5000"/>
              </a:lnSpc>
              <a:buClr>
                <a:schemeClr val="hlink"/>
              </a:buClr>
              <a:buNone/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  a. Examples</a:t>
            </a:r>
          </a:p>
          <a:p>
            <a:pPr marL="342900" lvl="2" indent="-342900" defTabSz="457200">
              <a:lnSpc>
                <a:spcPts val="5000"/>
              </a:lnSpc>
              <a:buClr>
                <a:schemeClr val="hlink"/>
              </a:buClr>
              <a:buNone/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  b. Statistics</a:t>
            </a:r>
          </a:p>
          <a:p>
            <a:pPr marL="342900" lvl="2" indent="-342900" defTabSz="457200">
              <a:lnSpc>
                <a:spcPts val="5000"/>
              </a:lnSpc>
              <a:buClr>
                <a:schemeClr val="hlink"/>
              </a:buClr>
              <a:buNone/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  c. Testimony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8. Exercise 1,  APS p. 86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-1524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15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81000" y="1447800"/>
            <a:ext cx="8458200" cy="2514600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APS, Ch. 16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Nature of speaking in competitions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View selected competition speeches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Best competition speech (1-2 </a:t>
            </a:r>
            <a:r>
              <a:rPr lang="en-US" altLang="zh-CN" sz="4000" kern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mins</a:t>
            </a: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)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latin typeface="Gill Sans MT" pitchFamily="34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16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0" y="1622425"/>
            <a:ext cx="94488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APS, pp. 148-149,  239-242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1-2 minute impromptu speeches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Option 1: Competition speech topics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Option 2: Informative speech topics</a:t>
            </a:r>
          </a:p>
          <a:p>
            <a:pPr marL="742950" indent="-742950" algn="l"/>
            <a:endParaRPr lang="en-US" sz="36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52400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17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762000" y="1851025"/>
            <a:ext cx="86868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Presentation of persuasive speeches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Strategies for discussing speeches in class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Q&amp;A option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Globe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870</TotalTime>
  <Words>262</Words>
  <Application>Microsoft Office PowerPoint</Application>
  <PresentationFormat>全屏显示(4:3)</PresentationFormat>
  <Paragraphs>54</Paragraphs>
  <Slides>11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主题1</vt:lpstr>
      <vt:lpstr>幻灯片 1</vt:lpstr>
      <vt:lpstr> Persuasive  Speech Unit </vt:lpstr>
      <vt:lpstr>Week 13</vt:lpstr>
      <vt:lpstr>Week 13</vt:lpstr>
      <vt:lpstr>Week 14</vt:lpstr>
      <vt:lpstr>Week 14</vt:lpstr>
      <vt:lpstr>Week 15</vt:lpstr>
      <vt:lpstr>Week 16</vt:lpstr>
      <vt:lpstr>Week 17</vt:lpstr>
      <vt:lpstr>Week 18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</dc:title>
  <dc:creator>Kevin</dc:creator>
  <cp:lastModifiedBy>q</cp:lastModifiedBy>
  <cp:revision>83</cp:revision>
  <dcterms:created xsi:type="dcterms:W3CDTF">2011-05-27T22:36:25Z</dcterms:created>
  <dcterms:modified xsi:type="dcterms:W3CDTF">2013-05-25T15:29:35Z</dcterms:modified>
</cp:coreProperties>
</file>