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3"/>
  </p:notesMasterIdLst>
  <p:handoutMasterIdLst>
    <p:handoutMasterId r:id="rId24"/>
  </p:handoutMasterIdLst>
  <p:sldIdLst>
    <p:sldId id="291" r:id="rId2"/>
    <p:sldId id="279" r:id="rId3"/>
    <p:sldId id="280" r:id="rId4"/>
    <p:sldId id="281" r:id="rId5"/>
    <p:sldId id="264" r:id="rId6"/>
    <p:sldId id="265" r:id="rId7"/>
    <p:sldId id="266" r:id="rId8"/>
    <p:sldId id="267" r:id="rId9"/>
    <p:sldId id="269" r:id="rId10"/>
    <p:sldId id="268" r:id="rId11"/>
    <p:sldId id="270" r:id="rId12"/>
    <p:sldId id="271" r:id="rId13"/>
    <p:sldId id="272" r:id="rId14"/>
    <p:sldId id="273" r:id="rId15"/>
    <p:sldId id="282" r:id="rId16"/>
    <p:sldId id="285" r:id="rId17"/>
    <p:sldId id="284" r:id="rId18"/>
    <p:sldId id="286" r:id="rId19"/>
    <p:sldId id="276" r:id="rId20"/>
    <p:sldId id="288" r:id="rId21"/>
    <p:sldId id="287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Objects="1"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52152E-2F5D-6B4C-8916-DFD39243ECF0}" type="datetimeFigureOut">
              <a:rPr lang="en-US" smtClean="0"/>
              <a:pPr/>
              <a:t>5/24/2013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BC02ED-822A-4F49-BD2B-EB6AB3D9EB8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6F413E-F4D7-F745-BB11-0AEEE6EEC07C}" type="datetimeFigureOut">
              <a:rPr lang="en-US" smtClean="0"/>
              <a:pPr/>
              <a:t>5/24/2013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5B7748-CC1E-1F42-AE08-8244C0604DC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grpSp>
          <p:nvGrpSpPr>
            <p:cNvPr id="4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</p:grpSp>
      <p:sp>
        <p:nvSpPr>
          <p:cNvPr id="78887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78888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5/24/2013</a:t>
            </a:fld>
            <a:endParaRPr lang="en-US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5/24/2013</a:t>
            </a:fld>
            <a:endParaRPr lang="en-US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5/24/2013</a:t>
            </a:fld>
            <a:endParaRPr lang="en-US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5/24/2013</a:t>
            </a:fld>
            <a:endParaRPr lang="en-US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5/24/2013</a:t>
            </a:fld>
            <a:endParaRPr lang="en-US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5/24/2013</a:t>
            </a:fld>
            <a:endParaRPr lang="en-US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5/24/2013</a:t>
            </a:fld>
            <a:endParaRPr lang="en-US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5/24/2013</a:t>
            </a:fld>
            <a:endParaRPr lang="en-US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5/24/2013</a:t>
            </a:fld>
            <a:endParaRPr lang="en-US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5/24/2013</a:t>
            </a:fld>
            <a:endParaRPr lang="en-US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D5330E-C3D9-8F43-BC6D-015AA4B18EC6}" type="datetimeFigureOut">
              <a:rPr lang="en-US" smtClean="0"/>
              <a:pPr/>
              <a:t>5/24/2013</a:t>
            </a:fld>
            <a:endParaRPr lang="en-US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39216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77827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7828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7829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77831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32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33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34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35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36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37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38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39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40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41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42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77843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>
                  <a:ea typeface="宋体" charset="-122"/>
                </a:endParaRPr>
              </a:p>
            </p:txBody>
          </p:sp>
        </p:grpSp>
        <p:sp>
          <p:nvSpPr>
            <p:cNvPr id="77844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7845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7846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7847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7848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7849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7850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7851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>
                <a:ea typeface="宋体" charset="-122"/>
              </a:endParaRPr>
            </a:p>
          </p:txBody>
        </p:sp>
        <p:sp>
          <p:nvSpPr>
            <p:cNvPr id="77852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77853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77854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grpSp>
          <p:nvGrpSpPr>
            <p:cNvPr id="4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77856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77857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77858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77859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77860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</p:grpSp>
        <p:sp>
          <p:nvSpPr>
            <p:cNvPr id="7786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7786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</p:grpSp>
      <p:sp>
        <p:nvSpPr>
          <p:cNvPr id="77863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77864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defRPr>
            </a:lvl1pPr>
          </a:lstStyle>
          <a:p>
            <a:fld id="{67D5330E-C3D9-8F43-BC6D-015AA4B18EC6}" type="datetimeFigureOut">
              <a:rPr lang="en-US" smtClean="0"/>
              <a:pPr/>
              <a:t>5/24/2013</a:t>
            </a:fld>
            <a:endParaRPr lang="en-US"/>
          </a:p>
        </p:txBody>
      </p:sp>
      <p:sp>
        <p:nvSpPr>
          <p:cNvPr id="77865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defRPr>
            </a:lvl1pPr>
          </a:lstStyle>
          <a:p>
            <a:endParaRPr lang="en-US"/>
          </a:p>
        </p:txBody>
      </p:sp>
      <p:sp>
        <p:nvSpPr>
          <p:cNvPr id="77866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defRPr>
            </a:lvl1pPr>
          </a:lstStyle>
          <a:p>
            <a:fld id="{04D8C3E9-9DA2-BE4B-A6C2-79EB7C830CB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7867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Rot="1" noChangeArrowheads="1"/>
          </p:cNvSpPr>
          <p:nvPr/>
        </p:nvSpPr>
        <p:spPr>
          <a:xfrm>
            <a:off x="304800" y="9144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Content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838200" y="2408238"/>
            <a:ext cx="8229600" cy="4525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 fontAlgn="base">
              <a:lnSpc>
                <a:spcPts val="7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/>
            </a:pPr>
            <a:r>
              <a:rPr lang="en-US" altLang="zh-TW" sz="48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Main points</a:t>
            </a:r>
          </a:p>
          <a:p>
            <a:pPr marL="342900" indent="-342900" fontAlgn="base">
              <a:lnSpc>
                <a:spcPts val="7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/>
            </a:pPr>
            <a:r>
              <a:rPr lang="en-US" altLang="zh-TW" sz="48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Supporting materials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Rot="1" noChangeArrowheads="1"/>
          </p:cNvSpPr>
          <p:nvPr/>
        </p:nvSpPr>
        <p:spPr>
          <a:xfrm>
            <a:off x="457200" y="6096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Structure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71600" y="179863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 fontAlgn="base">
              <a:lnSpc>
                <a:spcPts val="7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/>
            </a:pPr>
            <a:r>
              <a:rPr lang="en-US" altLang="zh-TW" sz="48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Introduction</a:t>
            </a:r>
          </a:p>
          <a:p>
            <a:pPr marL="342900" indent="-342900" fontAlgn="base">
              <a:lnSpc>
                <a:spcPts val="7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/>
            </a:pPr>
            <a:r>
              <a:rPr lang="en-US" altLang="zh-TW" sz="48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Body</a:t>
            </a:r>
          </a:p>
          <a:p>
            <a:pPr marL="342900" indent="-342900" fontAlgn="base">
              <a:lnSpc>
                <a:spcPts val="7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/>
            </a:pPr>
            <a:r>
              <a:rPr lang="en-US" altLang="zh-TW" sz="48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Conclusion</a:t>
            </a:r>
          </a:p>
          <a:p>
            <a:pPr marL="342900" indent="-342900" fontAlgn="base">
              <a:lnSpc>
                <a:spcPts val="7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/>
            </a:pPr>
            <a:r>
              <a:rPr lang="en-US" altLang="zh-TW" sz="48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Connectives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Rot="1" noChangeArrowheads="1"/>
          </p:cNvSpPr>
          <p:nvPr/>
        </p:nvSpPr>
        <p:spPr>
          <a:xfrm>
            <a:off x="457200" y="5334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Language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676400" y="172243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 fontAlgn="base">
              <a:lnSpc>
                <a:spcPts val="7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/>
            </a:pPr>
            <a:r>
              <a:rPr lang="en-US" altLang="zh-TW" sz="48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Accurate</a:t>
            </a:r>
          </a:p>
          <a:p>
            <a:pPr marL="342900" indent="-342900" fontAlgn="base">
              <a:lnSpc>
                <a:spcPts val="7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/>
            </a:pPr>
            <a:r>
              <a:rPr lang="en-US" altLang="zh-TW" sz="48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Clear</a:t>
            </a:r>
          </a:p>
          <a:p>
            <a:pPr marL="342900" indent="-342900" fontAlgn="base">
              <a:lnSpc>
                <a:spcPts val="7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/>
            </a:pPr>
            <a:r>
              <a:rPr lang="en-US" altLang="zh-TW" sz="48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Vivid</a:t>
            </a:r>
          </a:p>
          <a:p>
            <a:pPr marL="342900" indent="-342900" fontAlgn="base">
              <a:lnSpc>
                <a:spcPts val="7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/>
            </a:pPr>
            <a:r>
              <a:rPr lang="en-US" altLang="zh-TW" sz="48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Appropriate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Rot="1" noChangeArrowheads="1"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Delivery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447800" y="233203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 fontAlgn="base">
              <a:lnSpc>
                <a:spcPts val="7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/>
            </a:pPr>
            <a:r>
              <a:rPr lang="en-US" altLang="zh-TW" sz="48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Speaker’s Voice</a:t>
            </a:r>
          </a:p>
          <a:p>
            <a:pPr marL="342900" indent="-342900" fontAlgn="base">
              <a:lnSpc>
                <a:spcPts val="7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/>
            </a:pPr>
            <a:r>
              <a:rPr lang="en-US" altLang="zh-TW" sz="48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Speaker’s Body</a:t>
            </a:r>
          </a:p>
          <a:p>
            <a:pPr marL="342900" indent="-342900" fontAlgn="base">
              <a:lnSpc>
                <a:spcPts val="7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/>
            </a:pPr>
            <a:r>
              <a:rPr lang="en-US" altLang="zh-TW" sz="48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Visual Aids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 txBox="1">
            <a:spLocks noRot="1" noChangeArrowheads="1"/>
          </p:cNvSpPr>
          <p:nvPr/>
        </p:nvSpPr>
        <p:spPr>
          <a:xfrm>
            <a:off x="457200" y="0"/>
            <a:ext cx="8382000" cy="5973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R="0" lvl="0" indent="-540000"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Stage Fright</a:t>
            </a:r>
          </a:p>
          <a:p>
            <a:pPr marR="0" lvl="0" indent="-540000"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zh-CN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(Chapter 2)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 txBox="1">
            <a:spLocks noRot="1" noChangeArrowheads="1"/>
          </p:cNvSpPr>
          <p:nvPr/>
        </p:nvSpPr>
        <p:spPr>
          <a:xfrm>
            <a:off x="228600" y="0"/>
            <a:ext cx="8382000" cy="5973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Benefits of EPS </a:t>
            </a:r>
            <a:b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</a:br>
            <a: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as Reported </a:t>
            </a:r>
            <a:b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</a:br>
            <a: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by Students at UIBE (2005-2012)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 txBox="1">
            <a:spLocks noRot="1" noChangeArrowheads="1"/>
          </p:cNvSpPr>
          <p:nvPr/>
        </p:nvSpPr>
        <p:spPr>
          <a:xfrm>
            <a:off x="381000" y="427038"/>
            <a:ext cx="8382000" cy="59737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zh-CN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Stephen E. Lucas,</a:t>
            </a:r>
            <a:br>
              <a:rPr lang="en-US" altLang="zh-CN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</a:br>
            <a:r>
              <a:rPr lang="en-US" altLang="zh-CN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 “English Public Speaking and the Cultivation of Talents for Chinese College Students” </a:t>
            </a:r>
            <a:br>
              <a:rPr lang="en-US" altLang="zh-CN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</a:br>
            <a:r>
              <a:rPr lang="en-US" altLang="zh-CN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CJAL (April 2013),163-182.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81000" y="6096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85000" lnSpcReduction="2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Benefits of EPS Reported by Students at UIBE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609600" y="20574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宋体" charset="-122"/>
                <a:cs typeface="+mn-cs"/>
              </a:rPr>
              <a:t>Develop PS skills &amp; knowledge 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宋体" charset="-122"/>
                <a:cs typeface="+mn-cs"/>
              </a:rPr>
              <a:t>Develop self-confidence &amp; reduce stage fright (86%)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宋体" charset="-122"/>
                <a:cs typeface="+mn-cs"/>
              </a:rPr>
              <a:t>Improve writing skills (93%)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en-US" altLang="zh-CN" sz="4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+mn-lt"/>
              <a:ea typeface="宋体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533400" y="172243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altLang="zh-TW" sz="48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Improve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Listening Skills (69%)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altLang="zh-TW" sz="48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Improve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Critical Thinking Skills (85%)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Improve Overall English Proficiency (93%)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381000" y="5334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85000" lnSpcReduction="2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Benefits of EPS Reported by Students at UIBE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Rot="1" noChangeArrowheads="1"/>
          </p:cNvSpPr>
          <p:nvPr/>
        </p:nvSpPr>
        <p:spPr>
          <a:xfrm>
            <a:off x="-76200" y="609600"/>
            <a:ext cx="9372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Plan of the Workshop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04800" y="2057400"/>
            <a:ext cx="88392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/>
            </a:pPr>
            <a:r>
              <a:rPr lang="en-US" altLang="zh-TW" sz="44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For teachers who will open EPS in near future</a:t>
            </a:r>
          </a:p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/>
            </a:pPr>
            <a:r>
              <a:rPr lang="en-US" altLang="zh-TW" sz="44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Combination of sessions</a:t>
            </a:r>
          </a:p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/>
            </a:pPr>
            <a:r>
              <a:rPr lang="en-US" altLang="zh-TW" sz="44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Course description (TM, 15-18)</a:t>
            </a:r>
          </a:p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/>
            </a:pPr>
            <a:r>
              <a:rPr lang="en-US" altLang="zh-TW" sz="44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Teaching plan (TM, 19-32)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304800" y="1082219"/>
            <a:ext cx="853440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6000" dirty="0">
                <a:ea typeface="宋体" charset="-122"/>
              </a:rPr>
              <a:t> </a:t>
            </a:r>
            <a: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Philosophy and Principles of the</a:t>
            </a:r>
          </a:p>
          <a:p>
            <a:pPr algn="ctr">
              <a:spcBef>
                <a:spcPct val="0"/>
              </a:spcBef>
            </a:pPr>
            <a: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English </a:t>
            </a:r>
          </a:p>
          <a:p>
            <a:pPr algn="ctr">
              <a:spcBef>
                <a:spcPct val="0"/>
              </a:spcBef>
            </a:pPr>
            <a: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Public Speaking (EPS)</a:t>
            </a:r>
          </a:p>
          <a:p>
            <a:pPr algn="ctr">
              <a:spcBef>
                <a:spcPct val="0"/>
              </a:spcBef>
            </a:pPr>
            <a: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Course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609600" y="1785878"/>
            <a:ext cx="77724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6000" b="1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 </a:t>
            </a:r>
            <a: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The Growth of </a:t>
            </a:r>
          </a:p>
          <a:p>
            <a:pPr algn="ctr">
              <a:spcBef>
                <a:spcPct val="0"/>
              </a:spcBef>
            </a:pPr>
            <a: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EPS</a:t>
            </a:r>
          </a:p>
          <a:p>
            <a:pPr algn="ctr">
              <a:spcBef>
                <a:spcPct val="0"/>
              </a:spcBef>
            </a:pPr>
            <a: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in China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609600" y="2328208"/>
            <a:ext cx="77724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6000" dirty="0">
                <a:ea typeface="宋体" charset="-122"/>
              </a:rPr>
              <a:t> </a:t>
            </a:r>
            <a: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Nature of the </a:t>
            </a:r>
          </a:p>
          <a:p>
            <a:pPr algn="ctr">
              <a:spcBef>
                <a:spcPct val="0"/>
              </a:spcBef>
            </a:pPr>
            <a: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EPS Course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Rot="1" noChangeArrowheads="1"/>
          </p:cNvSpPr>
          <p:nvPr/>
        </p:nvSpPr>
        <p:spPr>
          <a:xfrm>
            <a:off x="533400" y="990600"/>
            <a:ext cx="8153400" cy="472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The Relationship Between EPS </a:t>
            </a:r>
          </a:p>
          <a:p>
            <a:pPr algn="ctr">
              <a:spcBef>
                <a:spcPct val="0"/>
              </a:spcBef>
              <a:defRPr/>
            </a:pPr>
            <a: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&amp; Traditional </a:t>
            </a:r>
            <a:b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</a:br>
            <a: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Oral English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Rot="1" noChangeArrowheads="1"/>
          </p:cNvSpPr>
          <p:nvPr/>
        </p:nvSpPr>
        <p:spPr>
          <a:xfrm>
            <a:off x="381000" y="685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Oral English</a:t>
            </a:r>
          </a:p>
        </p:txBody>
      </p:sp>
      <p:sp>
        <p:nvSpPr>
          <p:cNvPr id="3" name="Rectangle 5"/>
          <p:cNvSpPr txBox="1">
            <a:spLocks noChangeArrowheads="1"/>
          </p:cNvSpPr>
          <p:nvPr/>
        </p:nvSpPr>
        <p:spPr>
          <a:xfrm>
            <a:off x="762000" y="172243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zh-TW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新細明體" charset="-120"/>
              <a:cs typeface="+mn-cs"/>
            </a:endParaRPr>
          </a:p>
          <a:p>
            <a:pPr marL="342900" marR="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tabLst/>
              <a:defRPr/>
            </a:pPr>
            <a:r>
              <a:rPr lang="en-US" altLang="zh-TW" sz="4800" b="1" dirty="0" smtClean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50000"/>
                    </a:srgbClr>
                  </a:outerShdw>
                </a:effectLst>
                <a:ea typeface="Cambria Math" pitchFamily="18" charset="0"/>
                <a:cs typeface="Tahoma" pitchFamily="34" charset="0"/>
              </a:rPr>
              <a:t> </a:t>
            </a:r>
            <a:r>
              <a:rPr lang="en-US" altLang="zh-TW" sz="48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Technical Competence</a:t>
            </a:r>
          </a:p>
          <a:p>
            <a:pPr marL="342900" marR="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tabLst/>
              <a:defRPr/>
            </a:pPr>
            <a:r>
              <a:rPr lang="en-US" altLang="zh-TW" sz="48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 Vocabulary</a:t>
            </a:r>
          </a:p>
          <a:p>
            <a:pPr marL="342900" marR="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tabLst/>
              <a:defRPr/>
            </a:pPr>
            <a:r>
              <a:rPr lang="en-US" altLang="zh-TW" sz="48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 Grammar</a:t>
            </a:r>
          </a:p>
          <a:p>
            <a:pPr marL="342900" marR="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tabLst/>
              <a:defRPr/>
            </a:pPr>
            <a:r>
              <a:rPr lang="en-US" altLang="zh-TW" sz="48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 Usage</a:t>
            </a:r>
          </a:p>
          <a:p>
            <a:pPr marL="342900" marR="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tabLst/>
              <a:defRPr/>
            </a:pPr>
            <a:r>
              <a:rPr lang="en-US" altLang="zh-TW" sz="48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 Pronunciation</a:t>
            </a:r>
          </a:p>
          <a:p>
            <a:pPr marL="0" marR="0" lvl="0" indent="0" algn="ctr" defTabSz="4572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en-US" altLang="zh-TW" sz="54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新細明體" charset="-120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Rot="1" noChangeArrowheads="1"/>
          </p:cNvSpPr>
          <p:nvPr/>
        </p:nvSpPr>
        <p:spPr>
          <a:xfrm>
            <a:off x="457200" y="4572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zh-TW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Public Speaking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52400" y="1874837"/>
            <a:ext cx="99822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/>
            </a:pPr>
            <a:r>
              <a:rPr lang="en-US" altLang="zh-TW" sz="48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More than technical proficiency</a:t>
            </a: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/>
            </a:pPr>
            <a:r>
              <a:rPr lang="en-US" altLang="zh-TW" sz="48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Act of communication</a:t>
            </a: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/>
            </a:pPr>
            <a:r>
              <a:rPr lang="en-US" altLang="zh-TW" sz="48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Strategic communication</a:t>
            </a: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/>
            </a:pPr>
            <a:r>
              <a:rPr lang="en-US" altLang="zh-TW" sz="4800" dirty="0" smtClean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Use of English as a working language</a:t>
            </a:r>
          </a:p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zh-TW" altLang="en-US" sz="48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新細明體" charset="-120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Rot="1" noChangeArrowheads="1"/>
          </p:cNvSpPr>
          <p:nvPr/>
        </p:nvSpPr>
        <p:spPr>
          <a:xfrm>
            <a:off x="228600" y="152400"/>
            <a:ext cx="8610600" cy="6324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What are the primary </a:t>
            </a:r>
            <a:b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</a:br>
            <a: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topics to be covered </a:t>
            </a:r>
            <a:b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</a:br>
            <a: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in a public </a:t>
            </a:r>
            <a:b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</a:br>
            <a:r>
              <a:rPr lang="en-US" altLang="zh-CN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speaking course?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Rot="1" noChangeArrowheads="1"/>
          </p:cNvSpPr>
          <p:nvPr/>
        </p:nvSpPr>
        <p:spPr>
          <a:xfrm>
            <a:off x="152400" y="304800"/>
            <a:ext cx="8229600" cy="5867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ts val="7800"/>
              </a:lnSpc>
              <a:spcBef>
                <a:spcPct val="0"/>
              </a:spcBef>
              <a:defRPr/>
            </a:pPr>
            <a:r>
              <a:rPr lang="en-US" altLang="zh-TW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Content</a:t>
            </a:r>
          </a:p>
          <a:p>
            <a:pPr algn="ctr">
              <a:lnSpc>
                <a:spcPts val="7800"/>
              </a:lnSpc>
              <a:spcBef>
                <a:spcPct val="0"/>
              </a:spcBef>
              <a:defRPr/>
            </a:pPr>
            <a:r>
              <a:rPr lang="en-US" altLang="zh-TW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Structure </a:t>
            </a:r>
          </a:p>
          <a:p>
            <a:pPr algn="ctr">
              <a:lnSpc>
                <a:spcPts val="7800"/>
              </a:lnSpc>
              <a:spcBef>
                <a:spcPct val="0"/>
              </a:spcBef>
              <a:defRPr/>
            </a:pPr>
            <a:r>
              <a:rPr lang="en-US" altLang="zh-TW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Language</a:t>
            </a:r>
          </a:p>
          <a:p>
            <a:pPr algn="ctr">
              <a:lnSpc>
                <a:spcPts val="7800"/>
              </a:lnSpc>
              <a:spcBef>
                <a:spcPct val="0"/>
              </a:spcBef>
              <a:defRPr/>
            </a:pPr>
            <a:r>
              <a:rPr lang="en-US" altLang="zh-TW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宋体" charset="-122"/>
                <a:cs typeface="+mj-cs"/>
              </a:rPr>
              <a:t>Delivery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">
  <a:themeElements>
    <a:clrScheme name="Globe 8">
      <a:dk1>
        <a:srgbClr val="000000"/>
      </a:dk1>
      <a:lt1>
        <a:srgbClr val="FFFFDD"/>
      </a:lt1>
      <a:dk2>
        <a:srgbClr val="000000"/>
      </a:dk2>
      <a:lt2>
        <a:srgbClr val="98977A"/>
      </a:lt2>
      <a:accent1>
        <a:srgbClr val="BDCDA7"/>
      </a:accent1>
      <a:accent2>
        <a:srgbClr val="A0D060"/>
      </a:accent2>
      <a:accent3>
        <a:srgbClr val="FFFFEB"/>
      </a:accent3>
      <a:accent4>
        <a:srgbClr val="000000"/>
      </a:accent4>
      <a:accent5>
        <a:srgbClr val="DBE3D0"/>
      </a:accent5>
      <a:accent6>
        <a:srgbClr val="91BC56"/>
      </a:accent6>
      <a:hlink>
        <a:srgbClr val="FADD4E"/>
      </a:hlink>
      <a:folHlink>
        <a:srgbClr val="CC9900"/>
      </a:folHlink>
    </a:clrScheme>
    <a:fontScheme name="Globe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220</TotalTime>
  <Words>193</Words>
  <Application>Microsoft Office PowerPoint</Application>
  <PresentationFormat>全屏显示(4:3)</PresentationFormat>
  <Paragraphs>62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主题1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Title</dc:title>
  <dc:creator>Kevin</dc:creator>
  <cp:lastModifiedBy>q</cp:lastModifiedBy>
  <cp:revision>32</cp:revision>
  <dcterms:created xsi:type="dcterms:W3CDTF">2011-05-27T22:36:25Z</dcterms:created>
  <dcterms:modified xsi:type="dcterms:W3CDTF">2013-05-24T15:43:37Z</dcterms:modified>
</cp:coreProperties>
</file>