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68" r:id="rId2"/>
    <p:sldId id="278" r:id="rId3"/>
    <p:sldId id="269" r:id="rId4"/>
    <p:sldId id="271" r:id="rId5"/>
    <p:sldId id="272" r:id="rId6"/>
    <p:sldId id="279" r:id="rId7"/>
    <p:sldId id="280" r:id="rId8"/>
    <p:sldId id="281" r:id="rId9"/>
    <p:sldId id="282" r:id="rId10"/>
    <p:sldId id="273" r:id="rId11"/>
    <p:sldId id="283" r:id="rId12"/>
    <p:sldId id="274" r:id="rId13"/>
    <p:sldId id="275" r:id="rId14"/>
    <p:sldId id="258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671" autoAdjust="0"/>
  </p:normalViewPr>
  <p:slideViewPr>
    <p:cSldViewPr snapToObjects="1">
      <p:cViewPr varScale="1">
        <p:scale>
          <a:sx n="64" d="100"/>
          <a:sy n="64" d="100"/>
        </p:scale>
        <p:origin x="-6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2152E-2F5D-6B4C-8916-DFD39243ECF0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C02ED-822A-4F49-BD2B-EB6AB3D9EB8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977721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F413E-F4D7-F745-BB11-0AEEE6EEC07C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B7748-CC1E-1F42-AE08-8244C0604D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78938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B7748-CC1E-1F42-AE08-8244C0604DCA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7888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7888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dirty="0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7782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2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2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7783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</p:grpSp>
        <p:sp>
          <p:nvSpPr>
            <p:cNvPr id="7784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5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5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5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785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785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7785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5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5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5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6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</p:grpSp>
        <p:sp>
          <p:nvSpPr>
            <p:cNvPr id="7786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786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7786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7786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defRPr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7786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defRPr>
            </a:lvl1pPr>
          </a:lstStyle>
          <a:p>
            <a:endParaRPr lang="en-US" dirty="0"/>
          </a:p>
        </p:txBody>
      </p:sp>
      <p:sp>
        <p:nvSpPr>
          <p:cNvPr id="7786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defRPr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786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2057400"/>
            <a:ext cx="7772400" cy="1470025"/>
          </a:xfrm>
        </p:spPr>
        <p:txBody>
          <a:bodyPr>
            <a:noAutofit/>
          </a:bodyPr>
          <a:lstStyle/>
          <a:p>
            <a:endParaRPr lang="en-US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143000" y="3832225"/>
            <a:ext cx="7315200" cy="3025775"/>
          </a:xfrm>
        </p:spPr>
        <p:txBody>
          <a:bodyPr>
            <a:noAutofit/>
          </a:bodyPr>
          <a:lstStyle/>
          <a:p>
            <a:pPr algn="l"/>
            <a:endParaRPr lang="en-US" sz="45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</a:endParaRPr>
          </a:p>
          <a:p>
            <a:pPr algn="l"/>
            <a:endParaRPr lang="en-US" sz="4500" b="1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  <a:p>
            <a:pPr algn="l"/>
            <a:endParaRPr lang="en-US" sz="4000" b="1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-98425"/>
            <a:ext cx="7772400" cy="1470025"/>
          </a:xfrm>
        </p:spPr>
        <p:txBody>
          <a:bodyPr>
            <a:noAutofit/>
          </a:bodyPr>
          <a:lstStyle/>
          <a:p>
            <a:pPr defTabSz="457200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4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52400" y="1470025"/>
            <a:ext cx="8991600" cy="4930775"/>
          </a:xfrm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4500"/>
              </a:lnSpc>
              <a:defRPr/>
            </a:pP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1. </a:t>
            </a:r>
            <a:r>
              <a:rPr lang="en-US" altLang="zh-TW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APS, Ch. 10</a:t>
            </a:r>
          </a:p>
          <a:p>
            <a:pPr marL="342900" indent="-342900" algn="l" defTabSz="457200">
              <a:lnSpc>
                <a:spcPts val="4500"/>
              </a:lnSpc>
              <a:defRPr/>
            </a:pP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</a:t>
            </a:r>
            <a:r>
              <a:rPr lang="en-US" altLang="zh-TW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Focus on 5 criteria for language use in speeches</a:t>
            </a:r>
          </a:p>
          <a:p>
            <a:pPr marL="342900" indent="-342900" algn="l" defTabSz="457200">
              <a:lnSpc>
                <a:spcPts val="4500"/>
              </a:lnSpc>
              <a:defRPr/>
            </a:pPr>
            <a:r>
              <a:rPr lang="en-US" altLang="zh-TW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3. Option 1: APS and/or TM exercises </a:t>
            </a:r>
          </a:p>
          <a:p>
            <a:pPr marL="342900" indent="-342900" algn="l" defTabSz="457200">
              <a:lnSpc>
                <a:spcPts val="4500"/>
              </a:lnSpc>
              <a:defRPr/>
            </a:pPr>
            <a:r>
              <a:rPr lang="en-US" altLang="zh-TW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4. Option 2: Presentation of descriptive speeches</a:t>
            </a:r>
          </a:p>
          <a:p>
            <a:pPr marL="342900" indent="-342900" algn="l" defTabSz="457200">
              <a:lnSpc>
                <a:spcPts val="4500"/>
              </a:lnSpc>
              <a:defRPr/>
            </a:pPr>
            <a:r>
              <a:rPr lang="en-US" altLang="zh-TW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5. Option 3: Analyze “I Have a Dream”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Grp="1" noRot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0" defTabSz="45720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Language</a:t>
            </a:r>
          </a:p>
        </p:txBody>
      </p:sp>
      <p:sp>
        <p:nvSpPr>
          <p:cNvPr id="4" name="Rectangle 3"/>
          <p:cNvSpPr txBox="1">
            <a:spLocks noGrp="1" noChangeArrowheads="1"/>
          </p:cNvSpPr>
          <p:nvPr>
            <p:ph idx="1"/>
          </p:nvPr>
        </p:nvSpPr>
        <p:spPr>
          <a:xfrm>
            <a:off x="762000" y="1600200"/>
            <a:ext cx="8229600" cy="45307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Accurate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Clear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Vivid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Appropriate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Inclusive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712787"/>
            <a:ext cx="7467600" cy="708025"/>
          </a:xfrm>
        </p:spPr>
        <p:txBody>
          <a:bodyPr>
            <a:noAutofit/>
          </a:bodyPr>
          <a:lstStyle/>
          <a:p>
            <a:pPr defTabSz="457200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5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457200" y="1524000"/>
            <a:ext cx="9144000" cy="3962400"/>
          </a:xfrm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</a:t>
            </a: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. </a:t>
            </a:r>
            <a:r>
              <a:rPr lang="en-US" altLang="zh-TW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APS, Ch. 11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TW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</a:t>
            </a:r>
            <a:r>
              <a:rPr lang="en-US" altLang="zh-CN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. </a:t>
            </a:r>
            <a:r>
              <a:rPr lang="en-US" altLang="zh-TW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Focus on principles of speech delivery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TW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3. Analyze CD-ROM speeches (optional)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TW" sz="36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4. Delivery exercises from APS, 158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0"/>
            <a:ext cx="7772400" cy="1470025"/>
          </a:xfrm>
        </p:spPr>
        <p:txBody>
          <a:bodyPr>
            <a:noAutofit/>
          </a:bodyPr>
          <a:lstStyle/>
          <a:p>
            <a:pPr defTabSz="457200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6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81000" y="1698625"/>
            <a:ext cx="9144000" cy="3025775"/>
          </a:xfrm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1. </a:t>
            </a: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Presentation of introductory    speeches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</a:t>
            </a: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Speak to the wall warm-up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3. Strategies for discussing introductory speeches in class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1139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2667000"/>
            <a:ext cx="7772400" cy="1470025"/>
          </a:xfrm>
        </p:spPr>
        <p:txBody>
          <a:bodyPr>
            <a:noAutofit/>
          </a:bodyPr>
          <a:lstStyle/>
          <a:p>
            <a:pPr defTabSz="457200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Introductory Speech </a:t>
            </a:r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Unit</a:t>
            </a:r>
            <a:b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</a:br>
            <a:r>
              <a:rPr lang="en-US" altLang="zh-CN" sz="48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(Weeks 1-6)</a:t>
            </a:r>
            <a:endParaRPr lang="en-US" altLang="zh-CN" sz="48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143000" y="3832225"/>
            <a:ext cx="7315200" cy="3025775"/>
          </a:xfrm>
        </p:spPr>
        <p:txBody>
          <a:bodyPr>
            <a:noAutofit/>
          </a:bodyPr>
          <a:lstStyle/>
          <a:p>
            <a:pPr algn="l"/>
            <a:endParaRPr lang="en-US" sz="45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</a:endParaRPr>
          </a:p>
          <a:p>
            <a:pPr algn="l"/>
            <a:endParaRPr lang="en-US" sz="4500" b="1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  <a:p>
            <a:pPr algn="l"/>
            <a:endParaRPr lang="en-US" sz="4000" b="1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457200" y="0"/>
            <a:ext cx="7772400" cy="1470025"/>
          </a:xfrm>
        </p:spPr>
        <p:txBody>
          <a:bodyPr>
            <a:noAutofit/>
          </a:bodyPr>
          <a:lstStyle/>
          <a:p>
            <a:pPr defTabSz="457200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685800" y="1828800"/>
            <a:ext cx="8763000" cy="3200400"/>
          </a:xfrm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1. </a:t>
            </a: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Introduce yourself, syllabus, etc. 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</a:t>
            </a: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Assign introductory speech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3. </a:t>
            </a: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Assign questionnaire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4. </a:t>
            </a: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Lead ice-breaker activity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457200" y="381000"/>
            <a:ext cx="7772400" cy="1066800"/>
          </a:xfrm>
        </p:spPr>
        <p:txBody>
          <a:bodyPr>
            <a:noAutofit/>
          </a:bodyPr>
          <a:lstStyle/>
          <a:p>
            <a:pPr defTabSz="457200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2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457200" y="1546225"/>
            <a:ext cx="9144000" cy="3025775"/>
          </a:xfrm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1. </a:t>
            </a: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APS, </a:t>
            </a:r>
            <a:r>
              <a:rPr lang="en-US" altLang="zh-TW" sz="4000" kern="12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Chs</a:t>
            </a: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. 1 &amp; 3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</a:t>
            </a: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Collect questionnaires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3. Show and discuss Yang </a:t>
            </a:r>
            <a:r>
              <a:rPr lang="en-US" altLang="zh-TW" sz="4000" kern="12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Lan’s</a:t>
            </a: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   Olympic Games speech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4. Show and discuss student introductory speeches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609600"/>
            <a:ext cx="7772400" cy="762000"/>
          </a:xfrm>
        </p:spPr>
        <p:txBody>
          <a:bodyPr>
            <a:noAutofit/>
          </a:bodyPr>
          <a:lstStyle/>
          <a:p>
            <a:pPr defTabSz="457200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3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457200" y="1774825"/>
            <a:ext cx="8686800" cy="3025775"/>
          </a:xfrm>
        </p:spPr>
        <p:txBody>
          <a:bodyPr>
            <a:noAutofit/>
          </a:bodyPr>
          <a:lstStyle/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1. </a:t>
            </a: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APS, Ch. 2</a:t>
            </a:r>
          </a:p>
          <a:p>
            <a:pPr marL="342900" indent="-342900" algn="l" defTabSz="457200">
              <a:lnSpc>
                <a:spcPts val="5500"/>
              </a:lnSpc>
              <a:defRPr/>
            </a:pPr>
            <a:r>
              <a:rPr lang="en-US" altLang="zh-CN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2. </a:t>
            </a: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Discuss stage fright and how to speak with confidence</a:t>
            </a:r>
          </a:p>
          <a:p>
            <a:pPr marL="742950" indent="-742950" algn="l"/>
            <a:endParaRPr lang="en-US" sz="44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5013325" y="20177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altLang="zh-TW">
              <a:latin typeface="Arial" charset="0"/>
              <a:ea typeface="新細明體" charset="-120"/>
            </a:endParaRPr>
          </a:p>
        </p:txBody>
      </p:sp>
      <p:sp>
        <p:nvSpPr>
          <p:cNvPr id="178179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152400" y="1219200"/>
            <a:ext cx="8229600" cy="2057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TW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Stage Fright:</a:t>
            </a:r>
            <a:br>
              <a:rPr lang="en-US" altLang="zh-TW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</a:br>
            <a:r>
              <a:rPr lang="en-US" altLang="zh-TW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</a:t>
            </a:r>
            <a:r>
              <a:rPr lang="en-US" altLang="zh-TW" sz="4000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宋体" charset="-122"/>
                <a:cs typeface="+mn-cs"/>
              </a:rPr>
              <a:t>Controlling Your Nerves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533400"/>
            <a:ext cx="8686800" cy="1143000"/>
          </a:xfrm>
        </p:spPr>
        <p:txBody>
          <a:bodyPr>
            <a:noAutofit/>
          </a:bodyPr>
          <a:lstStyle/>
          <a:p>
            <a:pPr defTabSz="457200">
              <a:defRPr/>
            </a:pPr>
            <a:r>
              <a:rPr lang="en-US" altLang="zh-TW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Controlling Your Nerves</a:t>
            </a:r>
          </a:p>
        </p:txBody>
      </p:sp>
      <p:sp>
        <p:nvSpPr>
          <p:cNvPr id="1853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03437"/>
            <a:ext cx="9144000" cy="4525963"/>
          </a:xfrm>
        </p:spPr>
        <p:txBody>
          <a:bodyPr/>
          <a:lstStyle/>
          <a:p>
            <a:pPr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Realize that nervousness is </a:t>
            </a:r>
          </a:p>
          <a:p>
            <a:pPr defTabSz="457200">
              <a:lnSpc>
                <a:spcPts val="5500"/>
              </a:lnSpc>
              <a:buNone/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 normal 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Think positively 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Visualize success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Prepare, prepare, prepare </a:t>
            </a:r>
          </a:p>
          <a:p>
            <a:pPr defTabSz="457200">
              <a:lnSpc>
                <a:spcPts val="7000"/>
              </a:lnSpc>
              <a:buNone/>
              <a:defRPr/>
            </a:pPr>
            <a:endParaRPr lang="en-US" altLang="zh-TW" sz="4000" kern="12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5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5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Autofit/>
          </a:bodyPr>
          <a:lstStyle/>
          <a:p>
            <a:pPr defTabSz="457200">
              <a:defRPr/>
            </a:pPr>
            <a:r>
              <a:rPr lang="en-US" altLang="zh-TW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Controlling Your Nerves</a:t>
            </a:r>
          </a:p>
        </p:txBody>
      </p:sp>
      <p:sp>
        <p:nvSpPr>
          <p:cNvPr id="186371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981200"/>
            <a:ext cx="9144000" cy="4876800"/>
          </a:xfrm>
        </p:spPr>
        <p:txBody>
          <a:bodyPr/>
          <a:lstStyle/>
          <a:p>
            <a:pPr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Know that most nervousness is not visible 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Have a strong introduction 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Don’t expect perfection</a:t>
            </a:r>
          </a:p>
          <a:p>
            <a:pPr defTabSz="457200">
              <a:lnSpc>
                <a:spcPts val="5500"/>
              </a:lnSpc>
              <a:defRPr/>
            </a:pPr>
            <a:r>
              <a:rPr lang="en-US" altLang="zh-TW" sz="40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Focus on communication, not your nerves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zh-TW" sz="4800" dirty="0" smtClean="0">
              <a:ea typeface="新細明體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Autofit/>
          </a:bodyPr>
          <a:lstStyle/>
          <a:p>
            <a:pPr defTabSz="457200"/>
            <a:r>
              <a:rPr lang="en-US" altLang="zh-CN" sz="6000" b="1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Week 3</a:t>
            </a:r>
            <a:endParaRPr lang="en-US" altLang="zh-CN" sz="6000" b="1" kern="1200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0" y="1676400"/>
            <a:ext cx="8991600" cy="5410200"/>
          </a:xfrm>
        </p:spPr>
        <p:txBody>
          <a:bodyPr>
            <a:normAutofit fontScale="62500" lnSpcReduction="20000"/>
          </a:bodyPr>
          <a:lstStyle/>
          <a:p>
            <a:pPr defTabSz="457200">
              <a:lnSpc>
                <a:spcPts val="5500"/>
              </a:lnSpc>
              <a:buNone/>
              <a:defRPr/>
            </a:pPr>
            <a:r>
              <a:rPr lang="en-US" altLang="zh-CN" sz="52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3. </a:t>
            </a:r>
            <a:r>
              <a:rPr lang="en-US" altLang="zh-CN" sz="57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Discuss ethics of public speaking </a:t>
            </a:r>
          </a:p>
          <a:p>
            <a:pPr defTabSz="457200">
              <a:lnSpc>
                <a:spcPts val="5500"/>
              </a:lnSpc>
              <a:buNone/>
              <a:defRPr/>
            </a:pPr>
            <a:r>
              <a:rPr lang="en-US" altLang="zh-CN" sz="57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4. Pay special attention to plagiarism</a:t>
            </a:r>
          </a:p>
          <a:p>
            <a:pPr marL="1143000" lvl="1" indent="-360000">
              <a:lnSpc>
                <a:spcPts val="5500"/>
              </a:lnSpc>
              <a:buFont typeface="Arial" pitchFamily="34" charset="0"/>
              <a:buChar char="•"/>
            </a:pPr>
            <a:r>
              <a:rPr lang="en-US" altLang="zh-CN" sz="5700" b="1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  <a:latin typeface="Gill Sans MT" pitchFamily="34" charset="0"/>
              </a:rPr>
              <a:t> </a:t>
            </a:r>
            <a:r>
              <a:rPr lang="en-US" altLang="zh-CN" sz="57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Global plagiarism</a:t>
            </a:r>
          </a:p>
          <a:p>
            <a:pPr marL="1143000" lvl="1" indent="-360000">
              <a:lnSpc>
                <a:spcPts val="5500"/>
              </a:lnSpc>
              <a:buFont typeface="Arial" pitchFamily="34" charset="0"/>
              <a:buChar char="•"/>
            </a:pPr>
            <a:r>
              <a:rPr lang="en-US" altLang="zh-CN" sz="57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 Patchwork Plagiarism</a:t>
            </a:r>
          </a:p>
          <a:p>
            <a:pPr marL="1143000" lvl="1" indent="-360000">
              <a:lnSpc>
                <a:spcPts val="5500"/>
              </a:lnSpc>
              <a:buFont typeface="Arial" pitchFamily="34" charset="0"/>
              <a:buChar char="•"/>
            </a:pPr>
            <a:r>
              <a:rPr lang="en-US" altLang="zh-CN" sz="5700" kern="12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 Incremental Plagiarism</a:t>
            </a:r>
          </a:p>
          <a:p>
            <a:pPr>
              <a:buNone/>
            </a:pPr>
            <a:endParaRPr lang="zh-CN" altLang="en-US" sz="44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Globe 8">
      <a:dk1>
        <a:srgbClr val="000000"/>
      </a:dk1>
      <a:lt1>
        <a:srgbClr val="FFFFDD"/>
      </a:lt1>
      <a:dk2>
        <a:srgbClr val="000000"/>
      </a:dk2>
      <a:lt2>
        <a:srgbClr val="98977A"/>
      </a:lt2>
      <a:accent1>
        <a:srgbClr val="BDCDA7"/>
      </a:accent1>
      <a:accent2>
        <a:srgbClr val="A0D060"/>
      </a:accent2>
      <a:accent3>
        <a:srgbClr val="FFFFEB"/>
      </a:accent3>
      <a:accent4>
        <a:srgbClr val="000000"/>
      </a:accent4>
      <a:accent5>
        <a:srgbClr val="DBE3D0"/>
      </a:accent5>
      <a:accent6>
        <a:srgbClr val="91BC56"/>
      </a:accent6>
      <a:hlink>
        <a:srgbClr val="FADD4E"/>
      </a:hlink>
      <a:folHlink>
        <a:srgbClr val="CC9900"/>
      </a:folHlink>
    </a:clrScheme>
    <a:fontScheme name="Glob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680</TotalTime>
  <Words>265</Words>
  <Application>Microsoft Office PowerPoint</Application>
  <PresentationFormat>全屏显示(4:3)</PresentationFormat>
  <Paragraphs>56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主题1</vt:lpstr>
      <vt:lpstr>幻灯片 1</vt:lpstr>
      <vt:lpstr>Introductory Speech Unit (Weeks 1-6)</vt:lpstr>
      <vt:lpstr>Week 1</vt:lpstr>
      <vt:lpstr>Week 2</vt:lpstr>
      <vt:lpstr>Week 3</vt:lpstr>
      <vt:lpstr>Stage Fright:  Controlling Your Nerves</vt:lpstr>
      <vt:lpstr>Controlling Your Nerves</vt:lpstr>
      <vt:lpstr>Controlling Your Nerves</vt:lpstr>
      <vt:lpstr>Week 3</vt:lpstr>
      <vt:lpstr>Week 4</vt:lpstr>
      <vt:lpstr>Language</vt:lpstr>
      <vt:lpstr>Week 5</vt:lpstr>
      <vt:lpstr>Week 6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Title</dc:title>
  <dc:creator>Kevin</dc:creator>
  <cp:lastModifiedBy>1</cp:lastModifiedBy>
  <cp:revision>62</cp:revision>
  <dcterms:created xsi:type="dcterms:W3CDTF">2011-05-27T22:36:25Z</dcterms:created>
  <dcterms:modified xsi:type="dcterms:W3CDTF">2013-05-25T04:13:05Z</dcterms:modified>
</cp:coreProperties>
</file>