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6"/>
  </p:notesMasterIdLst>
  <p:handoutMasterIdLst>
    <p:handoutMasterId r:id="rId27"/>
  </p:handoutMasterIdLst>
  <p:sldIdLst>
    <p:sldId id="324" r:id="rId3"/>
    <p:sldId id="328" r:id="rId4"/>
    <p:sldId id="327" r:id="rId5"/>
    <p:sldId id="348" r:id="rId6"/>
    <p:sldId id="335" r:id="rId7"/>
    <p:sldId id="349" r:id="rId8"/>
    <p:sldId id="336" r:id="rId9"/>
    <p:sldId id="332" r:id="rId10"/>
    <p:sldId id="347" r:id="rId11"/>
    <p:sldId id="298" r:id="rId12"/>
    <p:sldId id="350" r:id="rId13"/>
    <p:sldId id="337" r:id="rId14"/>
    <p:sldId id="338" r:id="rId15"/>
    <p:sldId id="340" r:id="rId16"/>
    <p:sldId id="339" r:id="rId17"/>
    <p:sldId id="341" r:id="rId18"/>
    <p:sldId id="342" r:id="rId19"/>
    <p:sldId id="343" r:id="rId20"/>
    <p:sldId id="344" r:id="rId21"/>
    <p:sldId id="345" r:id="rId22"/>
    <p:sldId id="351" r:id="rId23"/>
    <p:sldId id="346" r:id="rId24"/>
    <p:sldId id="32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3D24"/>
    <a:srgbClr val="D3F4FB"/>
    <a:srgbClr val="0066CC"/>
    <a:srgbClr val="FFE7FF"/>
    <a:srgbClr val="00CC00"/>
    <a:srgbClr val="00FF00"/>
    <a:srgbClr val="33CC33"/>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660"/>
  </p:normalViewPr>
  <p:slideViewPr>
    <p:cSldViewPr>
      <p:cViewPr varScale="1">
        <p:scale>
          <a:sx n="65" d="100"/>
          <a:sy n="65" d="100"/>
        </p:scale>
        <p:origin x="-153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33F017-AA7A-47E2-BCBF-0DD0A3BE651A}" type="datetimeFigureOut">
              <a:rPr lang="zh-CN" altLang="en-US" smtClean="0"/>
              <a:pPr/>
              <a:t>2016/7/17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48F3BB-6CE8-4BB4-B0D4-71533ECD20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C2863-66C2-45E2-A3A0-3BF8DC5EFE4F}" type="datetimeFigureOut">
              <a:rPr lang="zh-CN" altLang="en-US" smtClean="0"/>
              <a:pPr/>
              <a:t>2016/7/17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89AB4-F600-4712-904A-6B036729F61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a:xfrm>
            <a:off x="685800" y="4343400"/>
            <a:ext cx="5486400" cy="4114800"/>
          </a:xfrm>
          <a:noFill/>
          <a:ln/>
        </p:spPr>
        <p:txBody>
          <a:bodyPr/>
          <a:lstStyle/>
          <a:p>
            <a:pPr>
              <a:lnSpc>
                <a:spcPct val="140000"/>
              </a:lnSpc>
            </a:pPr>
            <a:endParaRPr lang="zh-CN" altLang="en-US"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6"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317907-6109-4AD3-A0AC-02FCE843AA52}" type="slidenum">
              <a:rPr lang="zh-CN" altLang="en-US" sz="1200">
                <a:latin typeface="Calibri" pitchFamily="34" charset="0"/>
              </a:rPr>
              <a:pPr algn="r"/>
              <a:t>18</a:t>
            </a:fld>
            <a:endParaRPr lang="en-US" altLang="zh-CN"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8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B35F959-E891-44CD-AE45-137CC99DF9D1}" type="slidenum">
              <a:rPr lang="zh-CN" altLang="en-US" sz="1200">
                <a:latin typeface="Calibri" pitchFamily="34" charset="0"/>
              </a:rPr>
              <a:pPr algn="r"/>
              <a:t>19</a:t>
            </a:fld>
            <a:endParaRPr lang="en-US" altLang="zh-CN"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userDrawn="1"/>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zh-CN" altLang="en-US"/>
          </a:p>
        </p:txBody>
      </p:sp>
      <p:sp>
        <p:nvSpPr>
          <p:cNvPr id="4100" name="Rectangle 4"/>
          <p:cNvSpPr>
            <a:spLocks noGrp="1" noChangeArrowheads="1"/>
          </p:cNvSpPr>
          <p:nvPr>
            <p:ph type="dt" sz="half" idx="2"/>
          </p:nvPr>
        </p:nvSpPr>
        <p:spPr>
          <a:xfrm>
            <a:off x="304800" y="6477001"/>
            <a:ext cx="2133600" cy="168275"/>
          </a:xfrm>
        </p:spPr>
        <p:txBody>
          <a:bodyPr/>
          <a:lstStyle>
            <a:lvl1pPr>
              <a:defRPr/>
            </a:lvl1pPr>
          </a:lstStyle>
          <a:p>
            <a:endParaRPr lang="en-US" altLang="zh-CN"/>
          </a:p>
        </p:txBody>
      </p:sp>
      <p:sp>
        <p:nvSpPr>
          <p:cNvPr id="4101" name="Rectangle 5"/>
          <p:cNvSpPr>
            <a:spLocks noGrp="1" noChangeArrowheads="1"/>
          </p:cNvSpPr>
          <p:nvPr>
            <p:ph type="ftr" sz="quarter" idx="3"/>
          </p:nvPr>
        </p:nvSpPr>
        <p:spPr>
          <a:xfrm>
            <a:off x="6705600" y="6477001"/>
            <a:ext cx="2286000" cy="168275"/>
          </a:xfrm>
        </p:spPr>
        <p:txBody>
          <a:bodyPr/>
          <a:lstStyle>
            <a:lvl1pPr algn="r">
              <a:defRPr/>
            </a:lvl1pPr>
          </a:lstStyle>
          <a:p>
            <a:r>
              <a:rPr lang="en-US" altLang="zh-CN"/>
              <a:t>www.themegallery.com</a:t>
            </a:r>
          </a:p>
        </p:txBody>
      </p:sp>
      <p:sp>
        <p:nvSpPr>
          <p:cNvPr id="4102" name="Rectangle 6"/>
          <p:cNvSpPr>
            <a:spLocks noGrp="1" noChangeArrowheads="1"/>
          </p:cNvSpPr>
          <p:nvPr>
            <p:ph type="sldNum" sz="quarter" idx="4"/>
          </p:nvPr>
        </p:nvSpPr>
        <p:spPr>
          <a:xfrm>
            <a:off x="3657600" y="6477001"/>
            <a:ext cx="2133600" cy="168275"/>
          </a:xfrm>
        </p:spPr>
        <p:txBody>
          <a:bodyPr/>
          <a:lstStyle>
            <a:lvl1pPr algn="ctr">
              <a:defRPr/>
            </a:lvl1pPr>
          </a:lstStyle>
          <a:p>
            <a:fld id="{37A8D6DF-1109-4AE8-A976-6CA87B837A93}" type="slidenum">
              <a:rPr lang="zh-CN" altLang="en-US"/>
              <a:pPr/>
              <a:t>‹#›</a:t>
            </a:fld>
            <a:endParaRPr lang="en-US" altLang="zh-CN"/>
          </a:p>
        </p:txBody>
      </p:sp>
      <p:pic>
        <p:nvPicPr>
          <p:cNvPr id="4103" name="Picture 7" descr="artplus_nature_naturalcity42_a"/>
          <p:cNvPicPr>
            <a:picLocks noChangeAspect="1" noChangeArrowheads="1"/>
          </p:cNvPicPr>
          <p:nvPr/>
        </p:nvPicPr>
        <p:blipFill>
          <a:blip r:embed="rId3"/>
          <a:srcRect/>
          <a:stretch>
            <a:fillRect/>
          </a:stretch>
        </p:blipFill>
        <p:spPr bwMode="auto">
          <a:xfrm>
            <a:off x="4870450" y="3167063"/>
            <a:ext cx="4425950" cy="2989263"/>
          </a:xfrm>
          <a:prstGeom prst="rect">
            <a:avLst/>
          </a:prstGeom>
          <a:noFill/>
        </p:spPr>
      </p:pic>
      <p:pic>
        <p:nvPicPr>
          <p:cNvPr id="4108" name="Picture 12" descr="artplus_nature_naturalcity42_i"/>
          <p:cNvPicPr>
            <a:picLocks noChangeAspect="1" noChangeArrowheads="1"/>
          </p:cNvPicPr>
          <p:nvPr/>
        </p:nvPicPr>
        <p:blipFill>
          <a:blip r:embed="rId4"/>
          <a:srcRect/>
          <a:stretch>
            <a:fillRect/>
          </a:stretch>
        </p:blipFill>
        <p:spPr bwMode="auto">
          <a:xfrm>
            <a:off x="6956427" y="3352800"/>
            <a:ext cx="1654175" cy="877888"/>
          </a:xfrm>
          <a:prstGeom prst="rect">
            <a:avLst/>
          </a:prstGeom>
          <a:noFill/>
        </p:spPr>
      </p:pic>
      <p:pic>
        <p:nvPicPr>
          <p:cNvPr id="4106" name="Picture 10" descr="artplus_nature_naturalcity42_c"/>
          <p:cNvPicPr>
            <a:picLocks noChangeAspect="1" noChangeArrowheads="1"/>
          </p:cNvPicPr>
          <p:nvPr/>
        </p:nvPicPr>
        <p:blipFill>
          <a:blip r:embed="rId5"/>
          <a:srcRect/>
          <a:stretch>
            <a:fillRect/>
          </a:stretch>
        </p:blipFill>
        <p:spPr bwMode="auto">
          <a:xfrm>
            <a:off x="9296400" y="2895602"/>
            <a:ext cx="1112838" cy="866775"/>
          </a:xfrm>
          <a:prstGeom prst="rect">
            <a:avLst/>
          </a:prstGeom>
          <a:noFill/>
        </p:spPr>
      </p:pic>
      <p:pic>
        <p:nvPicPr>
          <p:cNvPr id="4109" name="Picture 13" descr="artplus_nature_naturalcity42_f"/>
          <p:cNvPicPr>
            <a:picLocks noChangeAspect="1" noChangeArrowheads="1"/>
          </p:cNvPicPr>
          <p:nvPr/>
        </p:nvPicPr>
        <p:blipFill>
          <a:blip r:embed="rId6"/>
          <a:srcRect/>
          <a:stretch>
            <a:fillRect/>
          </a:stretch>
        </p:blipFill>
        <p:spPr bwMode="auto">
          <a:xfrm>
            <a:off x="4994277" y="4594226"/>
            <a:ext cx="4911725" cy="1882775"/>
          </a:xfrm>
          <a:prstGeom prst="rect">
            <a:avLst/>
          </a:prstGeom>
          <a:noFill/>
        </p:spPr>
      </p:pic>
      <p:sp>
        <p:nvSpPr>
          <p:cNvPr id="4098" name="Rectangle 2"/>
          <p:cNvSpPr>
            <a:spLocks noGrp="1" noChangeArrowheads="1"/>
          </p:cNvSpPr>
          <p:nvPr>
            <p:ph type="ctrTitle"/>
          </p:nvPr>
        </p:nvSpPr>
        <p:spPr bwMode="auto">
          <a:xfrm>
            <a:off x="304800" y="4419600"/>
            <a:ext cx="64008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4300">
                <a:solidFill>
                  <a:schemeClr val="bg1"/>
                </a:solidFill>
              </a:defRPr>
            </a:lvl1pPr>
          </a:lstStyle>
          <a:p>
            <a:r>
              <a:rPr lang="en-US" altLang="zh-CN"/>
              <a:t>Click to edit Master title style</a:t>
            </a:r>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altLang="zh-CN"/>
              <a:t>Click to edit Master subtitle style</a:t>
            </a:r>
          </a:p>
        </p:txBody>
      </p:sp>
      <p:sp>
        <p:nvSpPr>
          <p:cNvPr id="4222" name="Text Box 126"/>
          <p:cNvSpPr txBox="1">
            <a:spLocks noChangeArrowheads="1"/>
          </p:cNvSpPr>
          <p:nvPr/>
        </p:nvSpPr>
        <p:spPr bwMode="auto">
          <a:xfrm>
            <a:off x="7999022" y="152401"/>
            <a:ext cx="992579" cy="400110"/>
          </a:xfrm>
          <a:prstGeom prst="rect">
            <a:avLst/>
          </a:prstGeom>
          <a:noFill/>
          <a:ln w="9525">
            <a:noFill/>
            <a:miter lim="800000"/>
            <a:headEnd/>
            <a:tailEnd/>
          </a:ln>
          <a:effectLst/>
        </p:spPr>
        <p:txBody>
          <a:bodyPr wrap="none">
            <a:spAutoFit/>
          </a:bodyPr>
          <a:lstStyle/>
          <a:p>
            <a:pPr algn="r"/>
            <a:r>
              <a:rPr lang="en-US" altLang="zh-CN" sz="2000" b="1">
                <a:solidFill>
                  <a:srgbClr val="000000"/>
                </a:solidFill>
                <a:latin typeface="Verdana" pitchFamily="34" charset="0"/>
                <a:ea typeface="宋体" pitchFamily="2" charset="-122"/>
              </a:rPr>
              <a:t>LOGO</a:t>
            </a:r>
          </a:p>
        </p:txBody>
      </p:sp>
      <p:pic>
        <p:nvPicPr>
          <p:cNvPr id="4105" name="Picture 9" descr="artplus_nature_naturalcity42_b"/>
          <p:cNvPicPr>
            <a:picLocks noChangeAspect="1" noChangeArrowheads="1"/>
          </p:cNvPicPr>
          <p:nvPr/>
        </p:nvPicPr>
        <p:blipFill>
          <a:blip r:embed="rId7"/>
          <a:srcRect/>
          <a:stretch>
            <a:fillRect/>
          </a:stretch>
        </p:blipFill>
        <p:spPr bwMode="auto">
          <a:xfrm>
            <a:off x="5195888" y="3097214"/>
            <a:ext cx="2971800" cy="571500"/>
          </a:xfrm>
          <a:prstGeom prst="rect">
            <a:avLst/>
          </a:prstGeom>
          <a:noFill/>
        </p:spPr>
      </p:pic>
      <p:pic>
        <p:nvPicPr>
          <p:cNvPr id="4104" name="Picture 8" descr="artplus_nature_naturalcity42_e"/>
          <p:cNvPicPr>
            <a:picLocks noChangeAspect="1" noChangeArrowheads="1"/>
          </p:cNvPicPr>
          <p:nvPr/>
        </p:nvPicPr>
        <p:blipFill>
          <a:blip r:embed="rId8"/>
          <a:srcRect/>
          <a:stretch>
            <a:fillRect/>
          </a:stretch>
        </p:blipFill>
        <p:spPr bwMode="auto">
          <a:xfrm>
            <a:off x="5943602" y="1993901"/>
            <a:ext cx="1546225" cy="1663700"/>
          </a:xfrm>
          <a:prstGeom prst="rect">
            <a:avLst/>
          </a:prstGeom>
          <a:noFill/>
        </p:spPr>
      </p:pic>
      <p:pic>
        <p:nvPicPr>
          <p:cNvPr id="4107" name="Picture 11" descr="artplus_nature_naturalcity42_d"/>
          <p:cNvPicPr>
            <a:picLocks noChangeAspect="1" noChangeArrowheads="1"/>
          </p:cNvPicPr>
          <p:nvPr/>
        </p:nvPicPr>
        <p:blipFill>
          <a:blip r:embed="rId9"/>
          <a:srcRect/>
          <a:stretch>
            <a:fillRect/>
          </a:stretch>
        </p:blipFill>
        <p:spPr bwMode="auto">
          <a:xfrm>
            <a:off x="5626100" y="2862264"/>
            <a:ext cx="623888" cy="579437"/>
          </a:xfrm>
          <a:prstGeom prst="rect">
            <a:avLst/>
          </a:prstGeom>
          <a:noFill/>
        </p:spPr>
      </p:pic>
      <p:pic>
        <p:nvPicPr>
          <p:cNvPr id="4224" name="Picture 128" descr="a1"/>
          <p:cNvPicPr>
            <a:picLocks noChangeAspect="1" noChangeArrowheads="1"/>
          </p:cNvPicPr>
          <p:nvPr/>
        </p:nvPicPr>
        <p:blipFill>
          <a:blip r:embed="rId10"/>
          <a:srcRect/>
          <a:stretch>
            <a:fillRect/>
          </a:stretch>
        </p:blipFill>
        <p:spPr bwMode="auto">
          <a:xfrm>
            <a:off x="9359900" y="95250"/>
            <a:ext cx="1803400" cy="2070100"/>
          </a:xfrm>
          <a:prstGeom prst="rect">
            <a:avLst/>
          </a:prstGeom>
          <a:noFill/>
        </p:spPr>
      </p:pic>
      <p:pic>
        <p:nvPicPr>
          <p:cNvPr id="4225" name="Picture 129" descr="b_1"/>
          <p:cNvPicPr>
            <a:picLocks noChangeAspect="1" noChangeArrowheads="1"/>
          </p:cNvPicPr>
          <p:nvPr/>
        </p:nvPicPr>
        <p:blipFill>
          <a:blip r:embed="rId11"/>
          <a:srcRect/>
          <a:stretch>
            <a:fillRect/>
          </a:stretch>
        </p:blipFill>
        <p:spPr bwMode="auto">
          <a:xfrm>
            <a:off x="10204450" y="1968501"/>
            <a:ext cx="1079500" cy="469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 y="24"/>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childTnLst>
                          </p:cTn>
                        </p:par>
                        <p:par>
                          <p:cTn id="37" fill="hold">
                            <p:stCondLst>
                              <p:cond delay="7500"/>
                            </p:stCondLst>
                            <p:childTnLst>
                              <p:par>
                                <p:cTn id="38"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39" dur="2000" fill="hold"/>
                                        <p:tgtEl>
                                          <p:spTgt spid="4224"/>
                                        </p:tgtEl>
                                        <p:attrNameLst>
                                          <p:attrName>ppt_x</p:attrName>
                                          <p:attrName>ppt_y</p:attrName>
                                        </p:attrNameLst>
                                      </p:cBhvr>
                                      <p:rCtr x="-475" y="202"/>
                                    </p:animMotion>
                                  </p:childTnLst>
                                </p:cTn>
                              </p:par>
                              <p:par>
                                <p:cTn id="40"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1" dur="2000" fill="hold"/>
                                        <p:tgtEl>
                                          <p:spTgt spid="4225"/>
                                        </p:tgtEl>
                                        <p:attrNameLst>
                                          <p:attrName>ppt_x</p:attrName>
                                          <p:attrName>ppt_y</p:attrName>
                                        </p:attrNameLst>
                                      </p:cBhvr>
                                      <p:rCtr x="-433" y="70"/>
                                    </p:animMotion>
                                  </p:childTnLst>
                                </p:cTn>
                              </p:par>
                            </p:childTnLst>
                          </p:cTn>
                        </p:par>
                        <p:par>
                          <p:cTn id="42" fill="hold">
                            <p:stCondLst>
                              <p:cond delay="10000"/>
                            </p:stCondLst>
                            <p:childTnLst>
                              <p:par>
                                <p:cTn id="43" presetID="22" presetClass="entr" presetSubtype="8" fill="hold" grpId="0" nodeType="after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wipe(left)">
                                      <p:cBhvr>
                                        <p:cTn id="45" dur="1000"/>
                                        <p:tgtEl>
                                          <p:spTgt spid="4098"/>
                                        </p:tgtEl>
                                      </p:cBhvr>
                                    </p:animEffect>
                                  </p:childTnLst>
                                </p:cTn>
                              </p:par>
                            </p:childTnLst>
                          </p:cTn>
                        </p:par>
                        <p:par>
                          <p:cTn id="46" fill="hold">
                            <p:stCondLst>
                              <p:cond delay="11000"/>
                            </p:stCondLst>
                            <p:childTnLst>
                              <p:par>
                                <p:cTn id="47" presetID="22" presetClass="entr" presetSubtype="8" fill="hold" grpId="0" nodeType="afterEffect">
                                  <p:stCondLst>
                                    <p:cond delay="0"/>
                                  </p:stCondLst>
                                  <p:childTnLst>
                                    <p:set>
                                      <p:cBhvr>
                                        <p:cTn id="48" dur="1" fill="hold">
                                          <p:stCondLst>
                                            <p:cond delay="0"/>
                                          </p:stCondLst>
                                        </p:cTn>
                                        <p:tgtEl>
                                          <p:spTgt spid="4099">
                                            <p:txEl>
                                              <p:pRg st="0" end="0"/>
                                            </p:txEl>
                                          </p:spTgt>
                                        </p:tgtEl>
                                        <p:attrNameLst>
                                          <p:attrName>style.visibility</p:attrName>
                                        </p:attrNameLst>
                                      </p:cBhvr>
                                      <p:to>
                                        <p:strVal val="visible"/>
                                      </p:to>
                                    </p:set>
                                    <p:animEffect transition="in" filter="wipe(left)">
                                      <p:cBhvr>
                                        <p:cTn id="49"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animBg="1"/>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8F2100C-53EC-4851-9A7D-0CAE2CE05123}"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7"/>
            <a:ext cx="2057400" cy="604996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7"/>
            <a:ext cx="6019800" cy="60499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1284A9D-2D19-4365-BD57-E6E423D917ED}"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7"/>
            <a:ext cx="8229600" cy="6049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537325"/>
            <a:ext cx="2133600" cy="244475"/>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537325"/>
            <a:ext cx="2895600" cy="244475"/>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537325"/>
            <a:ext cx="2133600" cy="244475"/>
          </a:xfrm>
        </p:spPr>
        <p:txBody>
          <a:bodyPr/>
          <a:lstStyle>
            <a:lvl1pPr>
              <a:defRPr/>
            </a:lvl1pPr>
          </a:lstStyle>
          <a:p>
            <a:fld id="{0D2B5665-DD87-4E6A-9F9C-232D68B69216}"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95400"/>
            <a:ext cx="4038600"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367442F3-B945-4ADB-8ADC-29F23F2AFA7E}"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984DE58-3573-40BA-BE88-0FDBFB45385A}" type="slidenum">
              <a:rPr lang="zh-CN" altLang="en-US"/>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1358069-97BD-402F-A84B-C4E8564CCB7A}"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83DEC23-00EB-4E6C-9649-38FD033EED88}"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166208F-2711-431E-A7F6-B7BFF85C5D96}"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0474F8F-A7C6-4C56-B7EB-19F5AC22B609}"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C3A7843-D5DD-4F51-9E82-0CDC408D5C09}"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C93D39A-A5CE-4DC6-9B11-2A578172A567}"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E635994-88FC-4616-8CE3-4DDFD71531B4}"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png"/><Relationship Id="rId5" Type="http://schemas.openxmlformats.org/officeDocument/2006/relationships/slideLayout" Target="../slideLayouts/slideLayout5.xml"/><Relationship Id="rId15" Type="http://schemas.openxmlformats.org/officeDocument/2006/relationships/image" Target="../media/image1.jpe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5"/>
          <a:srcRect b="38461"/>
          <a:stretch>
            <a:fillRect/>
          </a:stretch>
        </p:blipFill>
        <p:spPr bwMode="auto">
          <a:xfrm>
            <a:off x="0" y="6324600"/>
            <a:ext cx="9144000" cy="542925"/>
          </a:xfrm>
          <a:prstGeom prst="rect">
            <a:avLst/>
          </a:prstGeom>
          <a:noFill/>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ea typeface="宋体"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宋体" pitchFamily="2" charset="-122"/>
              </a:defRPr>
            </a:lvl1pPr>
          </a:lstStyle>
          <a:p>
            <a:endParaRPr lang="en-US" altLang="zh-CN"/>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ea typeface="宋体" pitchFamily="2" charset="-122"/>
              </a:defRPr>
            </a:lvl1pPr>
          </a:lstStyle>
          <a:p>
            <a:fld id="{DA43E62E-7A15-47DD-ACF0-429DF420E68F}" type="slidenum">
              <a:rPr lang="zh-CN" altLang="en-US"/>
              <a:pPr/>
              <a:t>‹#›</a:t>
            </a:fld>
            <a:endParaRPr lang="en-US" altLang="zh-CN"/>
          </a:p>
        </p:txBody>
      </p:sp>
      <p:pic>
        <p:nvPicPr>
          <p:cNvPr id="1033" name="Picture 9" descr="artplus_nature_naturalcity42_a"/>
          <p:cNvPicPr>
            <a:picLocks noChangeAspect="1" noChangeArrowheads="1"/>
          </p:cNvPicPr>
          <p:nvPr/>
        </p:nvPicPr>
        <p:blipFill>
          <a:blip r:embed="rId16" cstate="print"/>
          <a:srcRect/>
          <a:stretch>
            <a:fillRect/>
          </a:stretch>
        </p:blipFill>
        <p:spPr bwMode="auto">
          <a:xfrm>
            <a:off x="7891465" y="5935664"/>
            <a:ext cx="1235075" cy="833437"/>
          </a:xfrm>
          <a:prstGeom prst="rect">
            <a:avLst/>
          </a:prstGeom>
          <a:noFill/>
        </p:spPr>
      </p:pic>
      <p:pic>
        <p:nvPicPr>
          <p:cNvPr id="1034" name="Picture 10" descr="artplus_nature_naturalcity42_b"/>
          <p:cNvPicPr>
            <a:picLocks noChangeAspect="1" noChangeArrowheads="1"/>
          </p:cNvPicPr>
          <p:nvPr/>
        </p:nvPicPr>
        <p:blipFill>
          <a:blip r:embed="rId17" cstate="print"/>
          <a:srcRect/>
          <a:stretch>
            <a:fillRect/>
          </a:stretch>
        </p:blipFill>
        <p:spPr bwMode="auto">
          <a:xfrm>
            <a:off x="7981952" y="5916614"/>
            <a:ext cx="828675" cy="158751"/>
          </a:xfrm>
          <a:prstGeom prst="rect">
            <a:avLst/>
          </a:prstGeom>
          <a:noFill/>
        </p:spPr>
      </p:pic>
      <p:pic>
        <p:nvPicPr>
          <p:cNvPr id="1035" name="Picture 11" descr="artplus_nature_naturalcity42_e"/>
          <p:cNvPicPr>
            <a:picLocks noChangeAspect="1" noChangeArrowheads="1"/>
          </p:cNvPicPr>
          <p:nvPr/>
        </p:nvPicPr>
        <p:blipFill>
          <a:blip r:embed="rId18" cstate="print"/>
          <a:srcRect/>
          <a:stretch>
            <a:fillRect/>
          </a:stretch>
        </p:blipFill>
        <p:spPr bwMode="auto">
          <a:xfrm>
            <a:off x="8161338" y="5608638"/>
            <a:ext cx="430212" cy="463551"/>
          </a:xfrm>
          <a:prstGeom prst="rect">
            <a:avLst/>
          </a:prstGeom>
          <a:noFill/>
        </p:spPr>
      </p:pic>
      <p:pic>
        <p:nvPicPr>
          <p:cNvPr id="1036" name="Picture 12" descr="artplus_nature_naturalcity42_d"/>
          <p:cNvPicPr>
            <a:picLocks noChangeAspect="1" noChangeArrowheads="1"/>
          </p:cNvPicPr>
          <p:nvPr/>
        </p:nvPicPr>
        <p:blipFill>
          <a:blip r:embed="rId19" cstate="print"/>
          <a:srcRect/>
          <a:stretch>
            <a:fillRect/>
          </a:stretch>
        </p:blipFill>
        <p:spPr bwMode="auto">
          <a:xfrm>
            <a:off x="8102600" y="5849939"/>
            <a:ext cx="173038" cy="161925"/>
          </a:xfrm>
          <a:prstGeom prst="rect">
            <a:avLst/>
          </a:prstGeom>
          <a:noFill/>
        </p:spPr>
      </p:pic>
      <p:pic>
        <p:nvPicPr>
          <p:cNvPr id="1037" name="Picture 13" descr="artplus_nature_naturalcity42_i"/>
          <p:cNvPicPr>
            <a:picLocks noChangeAspect="1" noChangeArrowheads="1"/>
          </p:cNvPicPr>
          <p:nvPr/>
        </p:nvPicPr>
        <p:blipFill>
          <a:blip r:embed="rId20" cstate="print"/>
          <a:srcRect/>
          <a:stretch>
            <a:fillRect/>
          </a:stretch>
        </p:blipFill>
        <p:spPr bwMode="auto">
          <a:xfrm>
            <a:off x="8469313" y="5969001"/>
            <a:ext cx="461962" cy="244475"/>
          </a:xfrm>
          <a:prstGeom prst="rect">
            <a:avLst/>
          </a:prstGeom>
          <a:noFill/>
        </p:spPr>
      </p:pic>
      <p:pic>
        <p:nvPicPr>
          <p:cNvPr id="1038" name="Picture 14" descr="artplus_nature_naturalcity42_c"/>
          <p:cNvPicPr>
            <a:picLocks noChangeAspect="1" noChangeArrowheads="1"/>
          </p:cNvPicPr>
          <p:nvPr/>
        </p:nvPicPr>
        <p:blipFill>
          <a:blip r:embed="rId21" cstate="print"/>
          <a:srcRect/>
          <a:stretch>
            <a:fillRect/>
          </a:stretch>
        </p:blipFill>
        <p:spPr bwMode="auto">
          <a:xfrm>
            <a:off x="8562977" y="5943601"/>
            <a:ext cx="309563" cy="241300"/>
          </a:xfrm>
          <a:prstGeom prst="rect">
            <a:avLst/>
          </a:prstGeom>
          <a:noFill/>
        </p:spPr>
      </p:pic>
      <p:pic>
        <p:nvPicPr>
          <p:cNvPr id="1039" name="Picture 15" descr="artplus_nature_naturalcity42_f"/>
          <p:cNvPicPr>
            <a:picLocks noChangeAspect="1" noChangeArrowheads="1"/>
          </p:cNvPicPr>
          <p:nvPr/>
        </p:nvPicPr>
        <p:blipFill>
          <a:blip r:embed="rId22" cstate="print"/>
          <a:srcRect/>
          <a:stretch>
            <a:fillRect/>
          </a:stretch>
        </p:blipFill>
        <p:spPr bwMode="auto">
          <a:xfrm>
            <a:off x="7926388" y="6334125"/>
            <a:ext cx="1370012" cy="523875"/>
          </a:xfrm>
          <a:prstGeom prst="rect">
            <a:avLst/>
          </a:prstGeom>
          <a:noFill/>
        </p:spPr>
      </p:pic>
      <p:pic>
        <p:nvPicPr>
          <p:cNvPr id="1044" name="Picture 20" descr="a1"/>
          <p:cNvPicPr>
            <a:picLocks noChangeAspect="1" noChangeArrowheads="1"/>
          </p:cNvPicPr>
          <p:nvPr/>
        </p:nvPicPr>
        <p:blipFill>
          <a:blip r:embed="rId23"/>
          <a:srcRect/>
          <a:stretch>
            <a:fillRect/>
          </a:stretch>
        </p:blipFill>
        <p:spPr bwMode="auto">
          <a:xfrm>
            <a:off x="9625015" y="328613"/>
            <a:ext cx="942975" cy="1082675"/>
          </a:xfrm>
          <a:prstGeom prst="rect">
            <a:avLst/>
          </a:prstGeom>
          <a:noFill/>
        </p:spPr>
      </p:pic>
      <p:pic>
        <p:nvPicPr>
          <p:cNvPr id="1045" name="Picture 21" descr="b_1"/>
          <p:cNvPicPr>
            <a:picLocks noChangeAspect="1" noChangeArrowheads="1"/>
          </p:cNvPicPr>
          <p:nvPr/>
        </p:nvPicPr>
        <p:blipFill>
          <a:blip r:embed="rId24"/>
          <a:srcRect/>
          <a:stretch>
            <a:fillRect/>
          </a:stretch>
        </p:blipFill>
        <p:spPr bwMode="auto">
          <a:xfrm>
            <a:off x="-990600" y="1371602"/>
            <a:ext cx="825500" cy="3587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200" b="1" i="1">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Arial" pitchFamily="34" charset="0"/>
        </a:defRPr>
      </a:lvl2pPr>
      <a:lvl3pPr algn="ctr" rtl="0" fontAlgn="base">
        <a:spcBef>
          <a:spcPct val="0"/>
        </a:spcBef>
        <a:spcAft>
          <a:spcPct val="0"/>
        </a:spcAft>
        <a:defRPr sz="4200" b="1" i="1">
          <a:solidFill>
            <a:schemeClr val="tx1"/>
          </a:solidFill>
          <a:latin typeface="Arial" pitchFamily="34" charset="0"/>
        </a:defRPr>
      </a:lvl3pPr>
      <a:lvl4pPr algn="ctr" rtl="0" fontAlgn="base">
        <a:spcBef>
          <a:spcPct val="0"/>
        </a:spcBef>
        <a:spcAft>
          <a:spcPct val="0"/>
        </a:spcAft>
        <a:defRPr sz="4200" b="1" i="1">
          <a:solidFill>
            <a:schemeClr val="tx1"/>
          </a:solidFill>
          <a:latin typeface="Arial" pitchFamily="34" charset="0"/>
        </a:defRPr>
      </a:lvl4pPr>
      <a:lvl5pPr algn="ctr" rtl="0" fontAlgn="base">
        <a:spcBef>
          <a:spcPct val="0"/>
        </a:spcBef>
        <a:spcAft>
          <a:spcPct val="0"/>
        </a:spcAft>
        <a:defRPr sz="4200" b="1" i="1">
          <a:solidFill>
            <a:schemeClr val="tx1"/>
          </a:solidFill>
          <a:latin typeface="Arial" pitchFamily="34" charset="0"/>
        </a:defRPr>
      </a:lvl5pPr>
      <a:lvl6pPr marL="457200" algn="ctr" rtl="0" fontAlgn="base">
        <a:spcBef>
          <a:spcPct val="0"/>
        </a:spcBef>
        <a:spcAft>
          <a:spcPct val="0"/>
        </a:spcAft>
        <a:defRPr sz="4200" b="1" i="1">
          <a:solidFill>
            <a:schemeClr val="tx1"/>
          </a:solidFill>
          <a:latin typeface="Arial" pitchFamily="34" charset="0"/>
        </a:defRPr>
      </a:lvl6pPr>
      <a:lvl7pPr marL="914400" algn="ctr" rtl="0" fontAlgn="base">
        <a:spcBef>
          <a:spcPct val="0"/>
        </a:spcBef>
        <a:spcAft>
          <a:spcPct val="0"/>
        </a:spcAft>
        <a:defRPr sz="4200" b="1" i="1">
          <a:solidFill>
            <a:schemeClr val="tx1"/>
          </a:solidFill>
          <a:latin typeface="Arial" pitchFamily="34" charset="0"/>
        </a:defRPr>
      </a:lvl7pPr>
      <a:lvl8pPr marL="1371600" algn="ctr" rtl="0" fontAlgn="base">
        <a:spcBef>
          <a:spcPct val="0"/>
        </a:spcBef>
        <a:spcAft>
          <a:spcPct val="0"/>
        </a:spcAft>
        <a:defRPr sz="4200" b="1" i="1">
          <a:solidFill>
            <a:schemeClr val="tx1"/>
          </a:solidFill>
          <a:latin typeface="Arial" pitchFamily="34" charset="0"/>
        </a:defRPr>
      </a:lvl8pPr>
      <a:lvl9pPr marL="1828800" algn="ctr" rtl="0" fontAlgn="base">
        <a:spcBef>
          <a:spcPct val="0"/>
        </a:spcBef>
        <a:spcAft>
          <a:spcPct val="0"/>
        </a:spcAft>
        <a:defRPr sz="4200" b="1" i="1">
          <a:solidFill>
            <a:schemeClr val="tx1"/>
          </a:solidFill>
          <a:latin typeface="Arial" pitchFamily="34" charset="0"/>
        </a:defRPr>
      </a:lvl9pPr>
    </p:titleStyle>
    <p:bodyStyle>
      <a:lvl1pPr marL="342900" indent="-342900" algn="l" rtl="0" fontAlgn="base">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2016/7/17</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slide" Target="slide1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U2_podcast-use.rmvb" TargetMode="External"/><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subTitle" idx="1"/>
          </p:nvPr>
        </p:nvSpPr>
        <p:spPr>
          <a:xfrm>
            <a:off x="838200" y="4724400"/>
            <a:ext cx="4343400" cy="381000"/>
          </a:xfrm>
        </p:spPr>
        <p:txBody>
          <a:bodyPr/>
          <a:lstStyle/>
          <a:p>
            <a:pPr algn="ctr">
              <a:lnSpc>
                <a:spcPct val="80000"/>
              </a:lnSpc>
            </a:pPr>
            <a:r>
              <a:rPr lang="zh-CN" altLang="en-US" sz="3600" i="0" dirty="0" smtClean="0">
                <a:latin typeface="楷体" pitchFamily="49" charset="-122"/>
                <a:ea typeface="楷体" pitchFamily="49" charset="-122"/>
              </a:rPr>
              <a:t>王倩 </a:t>
            </a:r>
            <a:endParaRPr lang="en-US" altLang="zh-CN" sz="3600" i="0" dirty="0" smtClean="0">
              <a:latin typeface="楷体" pitchFamily="49" charset="-122"/>
              <a:ea typeface="楷体" pitchFamily="49" charset="-122"/>
            </a:endParaRPr>
          </a:p>
          <a:p>
            <a:pPr algn="ctr">
              <a:lnSpc>
                <a:spcPct val="80000"/>
              </a:lnSpc>
            </a:pPr>
            <a:r>
              <a:rPr lang="zh-CN" altLang="en-US" sz="3600" i="0" dirty="0" smtClean="0">
                <a:latin typeface="楷体" pitchFamily="49" charset="-122"/>
                <a:ea typeface="楷体" pitchFamily="49" charset="-122"/>
              </a:rPr>
              <a:t>西</a:t>
            </a:r>
            <a:r>
              <a:rPr lang="zh-CN" altLang="en-US" sz="3600" i="0" dirty="0">
                <a:latin typeface="楷体" pitchFamily="49" charset="-122"/>
                <a:ea typeface="楷体" pitchFamily="49" charset="-122"/>
              </a:rPr>
              <a:t>北工业大学</a:t>
            </a:r>
          </a:p>
        </p:txBody>
      </p:sp>
      <p:sp>
        <p:nvSpPr>
          <p:cNvPr id="93187" name="Text Box 3"/>
          <p:cNvSpPr txBox="1">
            <a:spLocks noChangeArrowheads="1"/>
          </p:cNvSpPr>
          <p:nvPr/>
        </p:nvSpPr>
        <p:spPr bwMode="auto">
          <a:xfrm>
            <a:off x="112759" y="1905002"/>
            <a:ext cx="6364243" cy="584775"/>
          </a:xfrm>
          <a:prstGeom prst="rect">
            <a:avLst/>
          </a:prstGeom>
          <a:noFill/>
          <a:ln w="9525">
            <a:noFill/>
            <a:miter lim="800000"/>
            <a:headEnd/>
            <a:tailEnd/>
          </a:ln>
          <a:effectLst/>
        </p:spPr>
        <p:txBody>
          <a:bodyPr wrap="none">
            <a:spAutoFit/>
          </a:bodyPr>
          <a:lstStyle/>
          <a:p>
            <a:r>
              <a:rPr lang="zh-CN" altLang="en-US" sz="3200" b="1" dirty="0" smtClean="0">
                <a:solidFill>
                  <a:schemeClr val="bg1"/>
                </a:solidFill>
                <a:latin typeface="楷体_GB2312" pitchFamily="49" charset="-122"/>
                <a:ea typeface="楷体_GB2312" pitchFamily="49" charset="-122"/>
              </a:rPr>
              <a:t>－－新视野视</a:t>
            </a:r>
            <a:r>
              <a:rPr lang="zh-CN" altLang="en-US" sz="3200" b="1" dirty="0">
                <a:solidFill>
                  <a:schemeClr val="bg1"/>
                </a:solidFill>
                <a:latin typeface="楷体_GB2312" pitchFamily="49" charset="-122"/>
                <a:ea typeface="楷体_GB2312" pitchFamily="49" charset="-122"/>
              </a:rPr>
              <a:t>听说教</a:t>
            </a:r>
            <a:r>
              <a:rPr lang="zh-CN" altLang="en-US" sz="3200" b="1" dirty="0" smtClean="0">
                <a:solidFill>
                  <a:schemeClr val="bg1"/>
                </a:solidFill>
                <a:latin typeface="楷体_GB2312" pitchFamily="49" charset="-122"/>
                <a:ea typeface="楷体_GB2312" pitchFamily="49" charset="-122"/>
              </a:rPr>
              <a:t>程（第三版）</a:t>
            </a:r>
            <a:endParaRPr lang="zh-CN" altLang="en-US" sz="3200" b="1" dirty="0">
              <a:solidFill>
                <a:schemeClr val="bg1"/>
              </a:solidFill>
              <a:latin typeface="楷体_GB2312" pitchFamily="49" charset="-122"/>
              <a:ea typeface="楷体_GB2312" pitchFamily="49" charset="-122"/>
            </a:endParaRPr>
          </a:p>
        </p:txBody>
      </p:sp>
      <p:sp>
        <p:nvSpPr>
          <p:cNvPr id="93188" name="Text Box 4"/>
          <p:cNvSpPr txBox="1">
            <a:spLocks noChangeArrowheads="1"/>
          </p:cNvSpPr>
          <p:nvPr/>
        </p:nvSpPr>
        <p:spPr bwMode="auto">
          <a:xfrm>
            <a:off x="152400" y="819151"/>
            <a:ext cx="2286000" cy="683264"/>
          </a:xfrm>
          <a:prstGeom prst="rect">
            <a:avLst/>
          </a:prstGeom>
          <a:noFill/>
          <a:ln w="9525">
            <a:noFill/>
            <a:miter lim="800000"/>
            <a:headEnd/>
            <a:tailEnd/>
          </a:ln>
          <a:effectLst/>
        </p:spPr>
        <p:txBody>
          <a:bodyPr>
            <a:spAutoFit/>
          </a:bodyPr>
          <a:lstStyle/>
          <a:p>
            <a:pPr algn="ctr">
              <a:lnSpc>
                <a:spcPct val="80000"/>
              </a:lnSpc>
              <a:spcBef>
                <a:spcPct val="50000"/>
              </a:spcBef>
            </a:pPr>
            <a:r>
              <a:rPr lang="zh-CN" altLang="en-US" sz="4800" b="1" dirty="0">
                <a:solidFill>
                  <a:schemeClr val="bg1"/>
                </a:solidFill>
                <a:latin typeface="楷体" pitchFamily="49" charset="-122"/>
                <a:ea typeface="楷体" pitchFamily="49" charset="-122"/>
              </a:rPr>
              <a:t>听文化</a:t>
            </a:r>
          </a:p>
        </p:txBody>
      </p:sp>
      <p:sp>
        <p:nvSpPr>
          <p:cNvPr id="93189" name="Rectangle 5"/>
          <p:cNvSpPr>
            <a:spLocks noChangeArrowheads="1"/>
          </p:cNvSpPr>
          <p:nvPr/>
        </p:nvSpPr>
        <p:spPr bwMode="auto">
          <a:xfrm>
            <a:off x="2482850" y="844551"/>
            <a:ext cx="2241550" cy="683264"/>
          </a:xfrm>
          <a:prstGeom prst="rect">
            <a:avLst/>
          </a:prstGeom>
          <a:noFill/>
          <a:ln w="9525">
            <a:noFill/>
            <a:miter lim="800000"/>
            <a:headEnd/>
            <a:tailEnd/>
          </a:ln>
          <a:effectLst/>
        </p:spPr>
        <p:txBody>
          <a:bodyPr>
            <a:spAutoFit/>
          </a:bodyPr>
          <a:lstStyle/>
          <a:p>
            <a:pPr>
              <a:lnSpc>
                <a:spcPct val="80000"/>
              </a:lnSpc>
              <a:spcBef>
                <a:spcPct val="50000"/>
              </a:spcBef>
            </a:pPr>
            <a:r>
              <a:rPr lang="zh-CN" altLang="en-US" sz="4800" b="1" dirty="0">
                <a:solidFill>
                  <a:schemeClr val="bg1"/>
                </a:solidFill>
                <a:latin typeface="楷体" pitchFamily="49" charset="-122"/>
                <a:ea typeface="楷体" pitchFamily="49" charset="-122"/>
              </a:rPr>
              <a:t>思异同 </a:t>
            </a:r>
          </a:p>
        </p:txBody>
      </p:sp>
      <p:sp>
        <p:nvSpPr>
          <p:cNvPr id="93190" name="Rectangle 6"/>
          <p:cNvSpPr>
            <a:spLocks noChangeArrowheads="1"/>
          </p:cNvSpPr>
          <p:nvPr/>
        </p:nvSpPr>
        <p:spPr bwMode="auto">
          <a:xfrm>
            <a:off x="4800600" y="717551"/>
            <a:ext cx="2514600" cy="830997"/>
          </a:xfrm>
          <a:prstGeom prst="rect">
            <a:avLst/>
          </a:prstGeom>
          <a:noFill/>
          <a:ln w="9525">
            <a:noFill/>
            <a:miter lim="800000"/>
            <a:headEnd/>
            <a:tailEnd/>
          </a:ln>
          <a:effectLst/>
        </p:spPr>
        <p:txBody>
          <a:bodyPr>
            <a:spAutoFit/>
          </a:bodyPr>
          <a:lstStyle/>
          <a:p>
            <a:r>
              <a:rPr lang="zh-CN" altLang="en-US" sz="4800" b="1" dirty="0">
                <a:solidFill>
                  <a:schemeClr val="bg1"/>
                </a:solidFill>
                <a:latin typeface="楷体" pitchFamily="49" charset="-122"/>
                <a:ea typeface="楷体" pitchFamily="49" charset="-122"/>
              </a:rPr>
              <a:t>陈观点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3189"/>
                                        </p:tgtEl>
                                        <p:attrNameLst>
                                          <p:attrName>style.visibility</p:attrName>
                                        </p:attrNameLst>
                                      </p:cBhvr>
                                      <p:to>
                                        <p:strVal val="visible"/>
                                      </p:to>
                                    </p:set>
                                    <p:animEffect transition="in" filter="fade">
                                      <p:cBhvr>
                                        <p:cTn id="13" dur="1000"/>
                                        <p:tgtEl>
                                          <p:spTgt spid="93189"/>
                                        </p:tgtEl>
                                      </p:cBhvr>
                                    </p:animEffect>
                                    <p:anim calcmode="lin" valueType="num">
                                      <p:cBhvr>
                                        <p:cTn id="14" dur="1000" fill="hold"/>
                                        <p:tgtEl>
                                          <p:spTgt spid="93189"/>
                                        </p:tgtEl>
                                        <p:attrNameLst>
                                          <p:attrName>ppt_x</p:attrName>
                                        </p:attrNameLst>
                                      </p:cBhvr>
                                      <p:tavLst>
                                        <p:tav tm="0">
                                          <p:val>
                                            <p:strVal val="#ppt_x"/>
                                          </p:val>
                                        </p:tav>
                                        <p:tav tm="100000">
                                          <p:val>
                                            <p:strVal val="#ppt_x"/>
                                          </p:val>
                                        </p:tav>
                                      </p:tavLst>
                                    </p:anim>
                                    <p:anim calcmode="lin" valueType="num">
                                      <p:cBhvr>
                                        <p:cTn id="15" dur="1000" fill="hold"/>
                                        <p:tgtEl>
                                          <p:spTgt spid="9318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93190"/>
                                        </p:tgtEl>
                                        <p:attrNameLst>
                                          <p:attrName>style.visibility</p:attrName>
                                        </p:attrNameLst>
                                      </p:cBhvr>
                                      <p:to>
                                        <p:strVal val="visible"/>
                                      </p:to>
                                    </p:set>
                                    <p:animEffect transition="in" filter="fade">
                                      <p:cBhvr>
                                        <p:cTn id="19" dur="1000"/>
                                        <p:tgtEl>
                                          <p:spTgt spid="93190"/>
                                        </p:tgtEl>
                                      </p:cBhvr>
                                    </p:animEffect>
                                    <p:anim calcmode="lin" valueType="num">
                                      <p:cBhvr>
                                        <p:cTn id="20" dur="1000" fill="hold"/>
                                        <p:tgtEl>
                                          <p:spTgt spid="93190"/>
                                        </p:tgtEl>
                                        <p:attrNameLst>
                                          <p:attrName>ppt_x</p:attrName>
                                        </p:attrNameLst>
                                      </p:cBhvr>
                                      <p:tavLst>
                                        <p:tav tm="0">
                                          <p:val>
                                            <p:strVal val="#ppt_x"/>
                                          </p:val>
                                        </p:tav>
                                        <p:tav tm="100000">
                                          <p:val>
                                            <p:strVal val="#ppt_x"/>
                                          </p:val>
                                        </p:tav>
                                      </p:tavLst>
                                    </p:anim>
                                    <p:anim calcmode="lin" valueType="num">
                                      <p:cBhvr>
                                        <p:cTn id="21" dur="1000" fill="hold"/>
                                        <p:tgtEl>
                                          <p:spTgt spid="9319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93187"/>
                                        </p:tgtEl>
                                        <p:attrNameLst>
                                          <p:attrName>style.visibility</p:attrName>
                                        </p:attrNameLst>
                                      </p:cBhvr>
                                      <p:to>
                                        <p:strVal val="visible"/>
                                      </p:to>
                                    </p:set>
                                    <p:animEffect transition="in" filter="fade">
                                      <p:cBhvr>
                                        <p:cTn id="25" dur="1000"/>
                                        <p:tgtEl>
                                          <p:spTgt spid="93187"/>
                                        </p:tgtEl>
                                      </p:cBhvr>
                                    </p:animEffect>
                                    <p:anim calcmode="lin" valueType="num">
                                      <p:cBhvr>
                                        <p:cTn id="26" dur="1000" fill="hold"/>
                                        <p:tgtEl>
                                          <p:spTgt spid="93187"/>
                                        </p:tgtEl>
                                        <p:attrNameLst>
                                          <p:attrName>ppt_x</p:attrName>
                                        </p:attrNameLst>
                                      </p:cBhvr>
                                      <p:tavLst>
                                        <p:tav tm="0">
                                          <p:val>
                                            <p:strVal val="#ppt_x"/>
                                          </p:val>
                                        </p:tav>
                                        <p:tav tm="100000">
                                          <p:val>
                                            <p:strVal val="#ppt_x"/>
                                          </p:val>
                                        </p:tav>
                                      </p:tavLst>
                                    </p:anim>
                                    <p:anim calcmode="lin" valueType="num">
                                      <p:cBhvr>
                                        <p:cTn id="27" dur="1000" fill="hold"/>
                                        <p:tgtEl>
                                          <p:spTgt spid="9318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3186">
                                            <p:txEl>
                                              <p:pRg st="0" end="0"/>
                                            </p:txEl>
                                          </p:spTgt>
                                        </p:tgtEl>
                                        <p:attrNameLst>
                                          <p:attrName>style.visibility</p:attrName>
                                        </p:attrNameLst>
                                      </p:cBhvr>
                                      <p:to>
                                        <p:strVal val="visible"/>
                                      </p:to>
                                    </p:set>
                                    <p:animEffect transition="in" filter="wipe(left)">
                                      <p:cBhvr>
                                        <p:cTn id="31" dur="1000"/>
                                        <p:tgtEl>
                                          <p:spTgt spid="93186">
                                            <p:txEl>
                                              <p:pRg st="0" end="0"/>
                                            </p:txEl>
                                          </p:spTgt>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93186">
                                            <p:txEl>
                                              <p:pRg st="1" end="1"/>
                                            </p:txEl>
                                          </p:spTgt>
                                        </p:tgtEl>
                                        <p:attrNameLst>
                                          <p:attrName>style.visibility</p:attrName>
                                        </p:attrNameLst>
                                      </p:cBhvr>
                                      <p:to>
                                        <p:strVal val="visible"/>
                                      </p:to>
                                    </p:set>
                                    <p:animEffect transition="in" filter="wipe(left)">
                                      <p:cBhvr>
                                        <p:cTn id="35" dur="1000"/>
                                        <p:tgtEl>
                                          <p:spTgt spid="93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P spid="93187" grpId="0"/>
      <p:bldP spid="93188" grpId="0"/>
      <p:bldP spid="93189" grpId="0"/>
      <p:bldP spid="931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576066"/>
            <a:ext cx="9144000" cy="5739136"/>
          </a:xfrm>
          <a:prstGeom prst="rect">
            <a:avLst/>
          </a:prstGeom>
          <a:solidFill>
            <a:schemeClr val="bg1"/>
          </a:solidFill>
          <a:ln w="9525" algn="ctr">
            <a:noFill/>
            <a:miter lim="800000"/>
            <a:headEnd/>
            <a:tailEnd/>
          </a:ln>
          <a:effectLst/>
        </p:spPr>
        <p:txBody>
          <a:bodyPr wrap="square" lIns="90000" tIns="46800" rIns="90000" bIns="46800">
            <a:spAutoFit/>
          </a:bodyPr>
          <a:lstStyle/>
          <a:p>
            <a:pPr algn="just">
              <a:spcAft>
                <a:spcPts val="0"/>
              </a:spcAft>
            </a:pPr>
            <a:r>
              <a:rPr lang="en-US" altLang="zh-CN" sz="2800" b="1" dirty="0" smtClean="0">
                <a:solidFill>
                  <a:schemeClr val="accent1">
                    <a:lumMod val="75000"/>
                  </a:schemeClr>
                </a:solidFill>
                <a:latin typeface="Times New Roman" pitchFamily="18" charset="0"/>
                <a:ea typeface="宋体" pitchFamily="2" charset="-122"/>
                <a:cs typeface="Times New Roman" pitchFamily="18" charset="0"/>
              </a:rPr>
              <a:t>Task: </a:t>
            </a:r>
            <a:r>
              <a:rPr lang="en-US" sz="2800" kern="100" dirty="0" smtClean="0">
                <a:latin typeface="Times New Roman" pitchFamily="18" charset="0"/>
                <a:ea typeface="宋体"/>
                <a:cs typeface="Times New Roman" pitchFamily="18" charset="0"/>
              </a:rPr>
              <a:t>Students’ Union, this year, is responsible for accommodating international students who pursue Master of Science degree in Northwestern </a:t>
            </a:r>
            <a:r>
              <a:rPr lang="en-US" sz="2800" kern="100" dirty="0" err="1" smtClean="0">
                <a:latin typeface="Times New Roman" pitchFamily="18" charset="0"/>
                <a:ea typeface="宋体"/>
                <a:cs typeface="Times New Roman" pitchFamily="18" charset="0"/>
              </a:rPr>
              <a:t>Polytechnical</a:t>
            </a:r>
            <a:r>
              <a:rPr lang="en-US" sz="2800" kern="100" dirty="0" smtClean="0">
                <a:latin typeface="Times New Roman" pitchFamily="18" charset="0"/>
                <a:ea typeface="宋体"/>
                <a:cs typeface="Times New Roman" pitchFamily="18" charset="0"/>
              </a:rPr>
              <a:t> University. Three international students (1from America, 1 from Korea, 1 from Pakistan) will arrive at Xi’an tomorrow at different times. As the president of the Students’ Union, you met them before in previous summer camp, but your new assistant,  Michael, a foreign exchange student who is going to meet them in the airport did not. Therefore, you have to describe the 3 students to Michael and make sure he won’t have troubles to recognize them in the airport. </a:t>
            </a:r>
            <a:endParaRPr lang="zh-CN" sz="2800" kern="100" dirty="0" smtClean="0">
              <a:latin typeface="Times New Roman" pitchFamily="18" charset="0"/>
              <a:ea typeface="宋体"/>
              <a:cs typeface="Times New Roman" pitchFamily="18" charset="0"/>
            </a:endParaRPr>
          </a:p>
          <a:p>
            <a:pPr algn="just">
              <a:spcAft>
                <a:spcPts val="0"/>
              </a:spcAft>
            </a:pPr>
            <a:r>
              <a:rPr lang="en-US" sz="2800" kern="100" dirty="0" smtClean="0">
                <a:latin typeface="Times New Roman" pitchFamily="18" charset="0"/>
                <a:ea typeface="宋体"/>
                <a:cs typeface="Times New Roman" pitchFamily="18" charset="0"/>
              </a:rPr>
              <a:t> </a:t>
            </a:r>
            <a:endParaRPr lang="zh-CN" sz="2800" kern="100" dirty="0" smtClean="0">
              <a:latin typeface="Times New Roman" pitchFamily="18" charset="0"/>
              <a:ea typeface="宋体"/>
              <a:cs typeface="Times New Roman" pitchFamily="18" charset="0"/>
            </a:endParaRPr>
          </a:p>
          <a:p>
            <a:pPr>
              <a:lnSpc>
                <a:spcPct val="110000"/>
              </a:lnSpc>
            </a:pPr>
            <a:r>
              <a:rPr lang="en-US" altLang="zh-CN" sz="2800" b="1" dirty="0" smtClean="0">
                <a:solidFill>
                  <a:schemeClr val="accent1">
                    <a:lumMod val="75000"/>
                  </a:schemeClr>
                </a:solidFill>
                <a:latin typeface="Times New Roman" pitchFamily="18" charset="0"/>
                <a:ea typeface="宋体" pitchFamily="2" charset="-122"/>
                <a:cs typeface="Times New Roman" pitchFamily="18" charset="0"/>
              </a:rPr>
              <a:t>  </a:t>
            </a:r>
            <a:endParaRPr lang="en-US" altLang="zh-CN" sz="2800" b="1" dirty="0">
              <a:solidFill>
                <a:schemeClr val="accent1">
                  <a:lumMod val="75000"/>
                </a:schemeClr>
              </a:solidFill>
              <a:latin typeface="Times New Roman" pitchFamily="18" charset="0"/>
              <a:ea typeface="宋体" pitchFamily="2" charset="-122"/>
              <a:cs typeface="Times New Roman" pitchFamily="18" charset="0"/>
            </a:endParaRPr>
          </a:p>
        </p:txBody>
      </p:sp>
      <p:sp>
        <p:nvSpPr>
          <p:cNvPr id="17" name="AutoShape 37"/>
          <p:cNvSpPr>
            <a:spLocks noChangeArrowheads="1"/>
          </p:cNvSpPr>
          <p:nvPr/>
        </p:nvSpPr>
        <p:spPr bwMode="gray">
          <a:xfrm>
            <a:off x="0" y="720725"/>
            <a:ext cx="9144000" cy="8032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18" name="Text Box 42"/>
          <p:cNvSpPr txBox="1">
            <a:spLocks noChangeArrowheads="1"/>
          </p:cNvSpPr>
          <p:nvPr/>
        </p:nvSpPr>
        <p:spPr bwMode="gray">
          <a:xfrm>
            <a:off x="1371602" y="902573"/>
            <a:ext cx="6994525"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800" b="1" dirty="0" smtClean="0">
                <a:solidFill>
                  <a:srgbClr val="000000"/>
                </a:solidFill>
              </a:rPr>
              <a:t>pre-learning activities (</a:t>
            </a:r>
            <a:r>
              <a:rPr lang="zh-CN" altLang="en-US" sz="2800" b="1" dirty="0" smtClean="0">
                <a:solidFill>
                  <a:srgbClr val="000000"/>
                </a:solidFill>
              </a:rPr>
              <a:t>输出驱动</a:t>
            </a:r>
            <a:r>
              <a:rPr lang="en-US" altLang="zh-CN" sz="2800" b="1" dirty="0" smtClean="0">
                <a:solidFill>
                  <a:srgbClr val="000000"/>
                </a:solidFill>
              </a:rPr>
              <a:t>):</a:t>
            </a:r>
            <a:r>
              <a:rPr lang="zh-CN" altLang="en-US" sz="2800" b="1" dirty="0" smtClean="0">
                <a:solidFill>
                  <a:srgbClr val="000000"/>
                </a:solidFill>
              </a:rPr>
              <a:t>说</a:t>
            </a:r>
            <a:r>
              <a:rPr lang="en-US" altLang="zh-CN" sz="2800" b="1" dirty="0" smtClean="0">
                <a:solidFill>
                  <a:srgbClr val="000000"/>
                </a:solidFill>
              </a:rPr>
              <a:t>/</a:t>
            </a:r>
            <a:r>
              <a:rPr lang="zh-CN" altLang="en-US" sz="2800" b="1" dirty="0" smtClean="0">
                <a:solidFill>
                  <a:srgbClr val="000000"/>
                </a:solidFill>
              </a:rPr>
              <a:t>写</a:t>
            </a:r>
            <a:r>
              <a:rPr lang="en-US" altLang="zh-CN" sz="2800" b="1" dirty="0" smtClean="0">
                <a:solidFill>
                  <a:srgbClr val="000000"/>
                </a:solidFill>
              </a:rPr>
              <a:t> </a:t>
            </a:r>
            <a:endParaRPr kumimoji="0" lang="zh-CN" altLang="en-US" sz="2800" b="1" dirty="0">
              <a:latin typeface="黑体" pitchFamily="49" charset="-122"/>
              <a:ea typeface="黑体" pitchFamily="49" charset="-122"/>
            </a:endParaRPr>
          </a:p>
        </p:txBody>
      </p:sp>
      <p:grpSp>
        <p:nvGrpSpPr>
          <p:cNvPr id="19" name="Group 26"/>
          <p:cNvGrpSpPr>
            <a:grpSpLocks/>
          </p:cNvGrpSpPr>
          <p:nvPr/>
        </p:nvGrpSpPr>
        <p:grpSpPr bwMode="auto">
          <a:xfrm>
            <a:off x="0" y="190651"/>
            <a:ext cx="1371600" cy="1308165"/>
            <a:chOff x="1610" y="2355"/>
            <a:chExt cx="338" cy="718"/>
          </a:xfrm>
        </p:grpSpPr>
        <p:sp>
          <p:nvSpPr>
            <p:cNvPr id="20" name="AutoShape 22"/>
            <p:cNvSpPr>
              <a:spLocks noChangeArrowheads="1"/>
            </p:cNvSpPr>
            <p:nvPr/>
          </p:nvSpPr>
          <p:spPr bwMode="gray">
            <a:xfrm>
              <a:off x="1610" y="2748"/>
              <a:ext cx="338" cy="32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1</a:t>
              </a:r>
              <a:endParaRPr lang="zh-CN" altLang="en-US" sz="3200" b="1" dirty="0">
                <a:latin typeface="Times New Roman" pitchFamily="18" charset="0"/>
                <a:ea typeface="Gulim" pitchFamily="34" charset="-127"/>
                <a:cs typeface="Times New Roman" pitchFamily="18" charset="0"/>
              </a:endParaRPr>
            </a:p>
          </p:txBody>
        </p:sp>
        <p:sp>
          <p:nvSpPr>
            <p:cNvPr id="21" name="Freeform 23"/>
            <p:cNvSpPr>
              <a:spLocks/>
            </p:cNvSpPr>
            <p:nvPr/>
          </p:nvSpPr>
          <p:spPr bwMode="gray">
            <a:xfrm>
              <a:off x="1640" y="2355"/>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13" name="Rectangle 2"/>
          <p:cNvSpPr>
            <a:spLocks noGrp="1" noChangeArrowheads="1"/>
          </p:cNvSpPr>
          <p:nvPr>
            <p:ph type="title"/>
          </p:nvPr>
        </p:nvSpPr>
        <p:spPr bwMode="auto">
          <a:xfrm>
            <a:off x="0" y="-25400"/>
            <a:ext cx="2895600" cy="7112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gn="l"/>
            <a:r>
              <a:rPr lang="zh-CN" altLang="en-US" sz="3200" i="0" dirty="0" smtClean="0">
                <a:solidFill>
                  <a:srgbClr val="E1116F"/>
                </a:solidFill>
                <a:ea typeface="黑体" pitchFamily="49" charset="-122"/>
              </a:rPr>
              <a:t>口语活动设计</a:t>
            </a:r>
            <a:endParaRPr lang="zh-CN" altLang="en-US" sz="3200" i="0" dirty="0">
              <a:solidFill>
                <a:srgbClr val="E1116F"/>
              </a:solidFill>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wipe(left)">
                                      <p:cBhvr>
                                        <p:cTn id="7"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21" name="Freeform 23"/>
          <p:cNvSpPr>
            <a:spLocks/>
          </p:cNvSpPr>
          <p:nvPr/>
        </p:nvSpPr>
        <p:spPr bwMode="gray">
          <a:xfrm>
            <a:off x="121740" y="190662"/>
            <a:ext cx="718264" cy="29698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sp>
        <p:nvSpPr>
          <p:cNvPr id="10" name="内容占位符 9"/>
          <p:cNvSpPr>
            <a:spLocks noGrp="1"/>
          </p:cNvSpPr>
          <p:nvPr>
            <p:ph idx="1"/>
          </p:nvPr>
        </p:nvSpPr>
        <p:spPr>
          <a:xfrm>
            <a:off x="304800" y="1219200"/>
            <a:ext cx="8229600" cy="5029200"/>
          </a:xfrm>
        </p:spPr>
        <p:txBody>
          <a:bodyPr/>
          <a:lstStyle/>
          <a:p>
            <a:endParaRPr lang="en-US" altLang="zh-CN" b="1" dirty="0" smtClean="0">
              <a:solidFill>
                <a:schemeClr val="accent5">
                  <a:lumMod val="25000"/>
                </a:schemeClr>
              </a:solidFill>
            </a:endParaRPr>
          </a:p>
          <a:p>
            <a:r>
              <a:rPr lang="en-US" altLang="zh-CN" b="1" dirty="0" smtClean="0">
                <a:solidFill>
                  <a:schemeClr val="accent5">
                    <a:lumMod val="25000"/>
                  </a:schemeClr>
                </a:solidFill>
              </a:rPr>
              <a:t>Q&amp;A session  (5 </a:t>
            </a:r>
            <a:r>
              <a:rPr lang="en-US" altLang="zh-CN" b="1" dirty="0" err="1" smtClean="0">
                <a:solidFill>
                  <a:schemeClr val="accent5">
                    <a:lumMod val="25000"/>
                  </a:schemeClr>
                </a:solidFill>
              </a:rPr>
              <a:t>mins</a:t>
            </a:r>
            <a:r>
              <a:rPr lang="en-US" altLang="zh-CN" b="1" dirty="0" smtClean="0">
                <a:solidFill>
                  <a:schemeClr val="accent5">
                    <a:lumMod val="25000"/>
                  </a:schemeClr>
                </a:solidFill>
              </a:rPr>
              <a:t>)</a:t>
            </a:r>
          </a:p>
          <a:p>
            <a:pPr>
              <a:buNone/>
            </a:pPr>
            <a:r>
              <a:rPr lang="en-US" altLang="zh-CN" dirty="0" smtClean="0">
                <a:latin typeface="Times New Roman" pitchFamily="18" charset="0"/>
                <a:cs typeface="Times New Roman" pitchFamily="18" charset="0"/>
              </a:rPr>
              <a:t>1.What aspects will we consider when describing people? </a:t>
            </a:r>
          </a:p>
          <a:p>
            <a:pPr>
              <a:buNone/>
            </a:pPr>
            <a:r>
              <a:rPr lang="en-US" altLang="zh-CN" dirty="0" smtClean="0">
                <a:latin typeface="Times New Roman" pitchFamily="18" charset="0"/>
                <a:cs typeface="Times New Roman" pitchFamily="18" charset="0"/>
              </a:rPr>
              <a:t>2. How do we comment on the actors and actresses? </a:t>
            </a:r>
          </a:p>
          <a:p>
            <a:pPr>
              <a:buNone/>
            </a:pPr>
            <a:r>
              <a:rPr lang="en-US" altLang="zh-CN" dirty="0" smtClean="0">
                <a:latin typeface="Times New Roman" pitchFamily="18" charset="0"/>
                <a:cs typeface="Times New Roman" pitchFamily="18" charset="0"/>
              </a:rPr>
              <a:t>3. Why people go to the </a:t>
            </a:r>
            <a:r>
              <a:rPr lang="en-US" altLang="zh-CN" dirty="0" err="1" smtClean="0">
                <a:latin typeface="Times New Roman" pitchFamily="18" charset="0"/>
                <a:cs typeface="Times New Roman" pitchFamily="18" charset="0"/>
              </a:rPr>
              <a:t>Bestival</a:t>
            </a:r>
            <a:r>
              <a:rPr lang="en-US" altLang="zh-CN" dirty="0" smtClean="0">
                <a:latin typeface="Times New Roman" pitchFamily="18" charset="0"/>
                <a:cs typeface="Times New Roman" pitchFamily="18" charset="0"/>
              </a:rPr>
              <a:t>, a music festival  held in Isle of Wight? </a:t>
            </a:r>
            <a:endParaRPr lang="zh-CN" altLang="en-US" dirty="0">
              <a:latin typeface="Times New Roman" pitchFamily="18" charset="0"/>
              <a:cs typeface="Times New Roman" pitchFamily="18" charset="0"/>
            </a:endParaRPr>
          </a:p>
        </p:txBody>
      </p:sp>
      <p:sp>
        <p:nvSpPr>
          <p:cNvPr id="14" name="Freeform 23"/>
          <p:cNvSpPr>
            <a:spLocks/>
          </p:cNvSpPr>
          <p:nvPr/>
        </p:nvSpPr>
        <p:spPr bwMode="gray">
          <a:xfrm>
            <a:off x="121740" y="190662"/>
            <a:ext cx="718264" cy="29698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sp>
        <p:nvSpPr>
          <p:cNvPr id="15" name="AutoShape 37"/>
          <p:cNvSpPr>
            <a:spLocks noChangeArrowheads="1"/>
          </p:cNvSpPr>
          <p:nvPr/>
        </p:nvSpPr>
        <p:spPr bwMode="gray">
          <a:xfrm>
            <a:off x="0" y="1"/>
            <a:ext cx="9144000" cy="8032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16" name="Text Box 42"/>
          <p:cNvSpPr txBox="1">
            <a:spLocks noChangeArrowheads="1"/>
          </p:cNvSpPr>
          <p:nvPr/>
        </p:nvSpPr>
        <p:spPr bwMode="gray">
          <a:xfrm>
            <a:off x="228602" y="1066800"/>
            <a:ext cx="6994525" cy="584775"/>
          </a:xfrm>
          <a:prstGeom prst="rect">
            <a:avLst/>
          </a:prstGeom>
          <a:noFill/>
          <a:ln w="9525" algn="ctr">
            <a:noFill/>
            <a:miter lim="800000"/>
            <a:headEnd/>
            <a:tailEnd/>
          </a:ln>
        </p:spPr>
        <p:txBody>
          <a:bodyPr wrap="square">
            <a:spAutoFit/>
          </a:bodyPr>
          <a:lstStyle/>
          <a:p>
            <a:r>
              <a:rPr kumimoji="0" lang="en-US" altLang="zh-CN" sz="3200" b="1" dirty="0" smtClean="0">
                <a:solidFill>
                  <a:srgbClr val="F83D24"/>
                </a:solidFill>
                <a:latin typeface="+mj-lt"/>
                <a:ea typeface="黑体" pitchFamily="49" charset="-122"/>
              </a:rPr>
              <a:t>Listening tasks check-up</a:t>
            </a:r>
            <a:endParaRPr kumimoji="0" lang="zh-CN" altLang="en-US" sz="3200" b="1" dirty="0">
              <a:solidFill>
                <a:srgbClr val="F83D24"/>
              </a:solidFill>
              <a:latin typeface="+mj-lt"/>
              <a:ea typeface="黑体" pitchFamily="49" charset="-122"/>
            </a:endParaRPr>
          </a:p>
        </p:txBody>
      </p:sp>
      <p:sp>
        <p:nvSpPr>
          <p:cNvPr id="24" name="Text Box 42"/>
          <p:cNvSpPr txBox="1">
            <a:spLocks noChangeArrowheads="1"/>
          </p:cNvSpPr>
          <p:nvPr/>
        </p:nvSpPr>
        <p:spPr bwMode="gray">
          <a:xfrm>
            <a:off x="1371022" y="161788"/>
            <a:ext cx="7772400"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800" b="1" dirty="0" smtClean="0">
                <a:solidFill>
                  <a:srgbClr val="000000"/>
                </a:solidFill>
              </a:rPr>
              <a:t>while-learning activities (</a:t>
            </a:r>
            <a:r>
              <a:rPr lang="zh-CN" altLang="en-US" sz="2800" b="1" dirty="0" smtClean="0">
                <a:solidFill>
                  <a:srgbClr val="000000"/>
                </a:solidFill>
              </a:rPr>
              <a:t>输入</a:t>
            </a:r>
            <a:r>
              <a:rPr lang="en-US" altLang="zh-CN" sz="2800" b="1" dirty="0" smtClean="0">
                <a:solidFill>
                  <a:srgbClr val="000000"/>
                </a:solidFill>
              </a:rPr>
              <a:t>+</a:t>
            </a:r>
            <a:r>
              <a:rPr lang="zh-CN" altLang="en-US" sz="2800" b="1" dirty="0" smtClean="0">
                <a:solidFill>
                  <a:srgbClr val="000000"/>
                </a:solidFill>
              </a:rPr>
              <a:t>输出</a:t>
            </a:r>
            <a:r>
              <a:rPr lang="en-US" altLang="zh-CN" sz="2800" b="1" dirty="0" smtClean="0">
                <a:solidFill>
                  <a:srgbClr val="000000"/>
                </a:solidFill>
              </a:rPr>
              <a:t>)</a:t>
            </a:r>
            <a:r>
              <a:rPr lang="zh-CN" altLang="en-US" sz="2800" b="1" dirty="0" smtClean="0">
                <a:solidFill>
                  <a:srgbClr val="000000"/>
                </a:solidFill>
              </a:rPr>
              <a:t>：听、说</a:t>
            </a:r>
            <a:endParaRPr kumimoji="0" lang="zh-CN" altLang="en-US" sz="2800" b="1" dirty="0">
              <a:latin typeface="黑体" pitchFamily="49" charset="-122"/>
              <a:ea typeface="黑体" pitchFamily="49" charset="-122"/>
            </a:endParaRPr>
          </a:p>
        </p:txBody>
      </p:sp>
      <p:sp>
        <p:nvSpPr>
          <p:cNvPr id="25" name="AutoShape 22"/>
          <p:cNvSpPr>
            <a:spLocks noChangeArrowheads="1"/>
          </p:cNvSpPr>
          <p:nvPr/>
        </p:nvSpPr>
        <p:spPr bwMode="gray">
          <a:xfrm>
            <a:off x="0" y="1524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blinds(horizontal)">
                                      <p:cBhvr>
                                        <p:cTn id="10" dur="500"/>
                                        <p:tgtEl>
                                          <p:spTgt spid="10">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blinds(horizontal)">
                                      <p:cBhvr>
                                        <p:cTn id="1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grpSp>
        <p:nvGrpSpPr>
          <p:cNvPr id="15" name="Group 31"/>
          <p:cNvGrpSpPr>
            <a:grpSpLocks/>
          </p:cNvGrpSpPr>
          <p:nvPr/>
        </p:nvGrpSpPr>
        <p:grpSpPr bwMode="auto">
          <a:xfrm>
            <a:off x="0" y="1"/>
            <a:ext cx="9143422" cy="837407"/>
            <a:chOff x="611" y="2464"/>
            <a:chExt cx="5062" cy="422"/>
          </a:xfrm>
        </p:grpSpPr>
        <p:sp>
          <p:nvSpPr>
            <p:cNvPr id="16"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22" name="Freeform 40"/>
            <p:cNvSpPr>
              <a:spLocks/>
            </p:cNvSpPr>
            <p:nvPr/>
          </p:nvSpPr>
          <p:spPr bwMode="gray">
            <a:xfrm>
              <a:off x="743" y="2544"/>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24" name="Text Box 42"/>
          <p:cNvSpPr txBox="1">
            <a:spLocks noChangeArrowheads="1"/>
          </p:cNvSpPr>
          <p:nvPr/>
        </p:nvSpPr>
        <p:spPr bwMode="gray">
          <a:xfrm>
            <a:off x="1371022" y="161788"/>
            <a:ext cx="7772400"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800" b="1" dirty="0" smtClean="0">
                <a:solidFill>
                  <a:srgbClr val="000000"/>
                </a:solidFill>
              </a:rPr>
              <a:t>while-learning activities (</a:t>
            </a:r>
            <a:r>
              <a:rPr lang="zh-CN" altLang="en-US" sz="2800" b="1" dirty="0" smtClean="0">
                <a:solidFill>
                  <a:srgbClr val="000000"/>
                </a:solidFill>
              </a:rPr>
              <a:t>输入</a:t>
            </a:r>
            <a:r>
              <a:rPr lang="en-US" altLang="zh-CN" sz="2800" b="1" dirty="0" smtClean="0">
                <a:solidFill>
                  <a:srgbClr val="000000"/>
                </a:solidFill>
              </a:rPr>
              <a:t>+</a:t>
            </a:r>
            <a:r>
              <a:rPr lang="zh-CN" altLang="en-US" sz="2800" b="1" dirty="0" smtClean="0">
                <a:solidFill>
                  <a:srgbClr val="000000"/>
                </a:solidFill>
              </a:rPr>
              <a:t>输出</a:t>
            </a:r>
            <a:r>
              <a:rPr lang="en-US" altLang="zh-CN" sz="2800" b="1" dirty="0" smtClean="0">
                <a:solidFill>
                  <a:srgbClr val="000000"/>
                </a:solidFill>
              </a:rPr>
              <a:t>)</a:t>
            </a:r>
            <a:r>
              <a:rPr lang="zh-CN" altLang="en-US" sz="2800" b="1" dirty="0" smtClean="0">
                <a:solidFill>
                  <a:srgbClr val="000000"/>
                </a:solidFill>
              </a:rPr>
              <a:t>：听、说</a:t>
            </a:r>
            <a:endParaRPr kumimoji="0" lang="zh-CN" altLang="en-US" sz="2800" b="1" dirty="0">
              <a:latin typeface="黑体" pitchFamily="49" charset="-122"/>
              <a:ea typeface="黑体" pitchFamily="49" charset="-122"/>
            </a:endParaRPr>
          </a:p>
        </p:txBody>
      </p:sp>
      <p:sp>
        <p:nvSpPr>
          <p:cNvPr id="25" name="AutoShape 22"/>
          <p:cNvSpPr>
            <a:spLocks noChangeArrowheads="1"/>
          </p:cNvSpPr>
          <p:nvPr/>
        </p:nvSpPr>
        <p:spPr bwMode="gray">
          <a:xfrm>
            <a:off x="0" y="1524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
        <p:nvSpPr>
          <p:cNvPr id="26" name="Rectangle 14"/>
          <p:cNvSpPr>
            <a:spLocks noChangeArrowheads="1"/>
          </p:cNvSpPr>
          <p:nvPr/>
        </p:nvSpPr>
        <p:spPr bwMode="gray">
          <a:xfrm>
            <a:off x="0" y="1143000"/>
            <a:ext cx="9144000" cy="1042466"/>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r>
              <a:rPr lang="en-US" altLang="zh-CN" sz="2800" b="1" dirty="0" smtClean="0">
                <a:solidFill>
                  <a:schemeClr val="accent1">
                    <a:lumMod val="75000"/>
                  </a:schemeClr>
                </a:solidFill>
                <a:latin typeface="Verdana" pitchFamily="34" charset="0"/>
                <a:ea typeface="宋体" pitchFamily="2" charset="-122"/>
              </a:rPr>
              <a:t>Task1: individual work</a:t>
            </a:r>
            <a:r>
              <a:rPr lang="zh-CN" altLang="en-US" sz="2800" b="1" dirty="0" smtClean="0">
                <a:solidFill>
                  <a:schemeClr val="accent1">
                    <a:lumMod val="75000"/>
                  </a:schemeClr>
                </a:solidFill>
                <a:latin typeface="Verdana" pitchFamily="34" charset="0"/>
                <a:ea typeface="宋体" pitchFamily="2" charset="-122"/>
              </a:rPr>
              <a:t>（</a:t>
            </a:r>
            <a:r>
              <a:rPr lang="en-US" altLang="zh-CN" sz="2800" b="1" dirty="0" smtClean="0">
                <a:solidFill>
                  <a:schemeClr val="accent1">
                    <a:lumMod val="75000"/>
                  </a:schemeClr>
                </a:solidFill>
                <a:latin typeface="Verdana" pitchFamily="34" charset="0"/>
                <a:ea typeface="宋体" pitchFamily="2" charset="-122"/>
              </a:rPr>
              <a:t>15mins</a:t>
            </a:r>
            <a:r>
              <a:rPr lang="zh-CN" altLang="en-US" sz="2800" b="1" dirty="0" smtClean="0">
                <a:solidFill>
                  <a:schemeClr val="accent1">
                    <a:lumMod val="75000"/>
                  </a:schemeClr>
                </a:solidFill>
                <a:latin typeface="Verdana" pitchFamily="34" charset="0"/>
                <a:ea typeface="宋体" pitchFamily="2" charset="-122"/>
              </a:rPr>
              <a:t>）</a:t>
            </a:r>
            <a:r>
              <a:rPr lang="en-US" altLang="zh-CN" sz="2800" b="1" dirty="0" smtClean="0">
                <a:solidFill>
                  <a:schemeClr val="accent1">
                    <a:lumMod val="75000"/>
                  </a:schemeClr>
                </a:solidFill>
                <a:latin typeface="Verdana" pitchFamily="34" charset="0"/>
                <a:ea typeface="宋体" pitchFamily="2" charset="-122"/>
              </a:rPr>
              <a:t>listening skills: describe people          </a:t>
            </a:r>
            <a:r>
              <a:rPr lang="zh-CN" altLang="en-US" sz="2800" b="1" dirty="0" smtClean="0">
                <a:solidFill>
                  <a:srgbClr val="C00000"/>
                </a:solidFill>
                <a:latin typeface="Verdana" pitchFamily="34" charset="0"/>
                <a:ea typeface="宋体" pitchFamily="2" charset="-122"/>
              </a:rPr>
              <a:t>以听促说</a:t>
            </a:r>
            <a:endParaRPr lang="en-US" altLang="zh-CN" sz="2800" b="1" dirty="0" smtClean="0">
              <a:solidFill>
                <a:srgbClr val="C00000"/>
              </a:solidFill>
              <a:latin typeface="Verdana" pitchFamily="34" charset="0"/>
              <a:ea typeface="宋体" pitchFamily="2" charset="-122"/>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44" name="AutoShape 16" descr="http://img2.imgtn.bdimg.com/it/u=3049475949,2972150919&amp;fm=21&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99346" name="Picture 18" descr="http://images.rednet.cn/articleimage/2011/06/28/1630449863.jpg"/>
          <p:cNvPicPr>
            <a:picLocks noChangeAspect="1" noChangeArrowheads="1"/>
          </p:cNvPicPr>
          <p:nvPr/>
        </p:nvPicPr>
        <p:blipFill>
          <a:blip r:embed="rId3"/>
          <a:srcRect/>
          <a:stretch>
            <a:fillRect/>
          </a:stretch>
        </p:blipFill>
        <p:spPr bwMode="auto">
          <a:xfrm>
            <a:off x="0" y="3733800"/>
            <a:ext cx="3661260" cy="2971800"/>
          </a:xfrm>
          <a:prstGeom prst="rect">
            <a:avLst/>
          </a:prstGeom>
          <a:noFill/>
        </p:spPr>
      </p:pic>
      <p:pic>
        <p:nvPicPr>
          <p:cNvPr id="99348" name="Picture 20" descr="http://img2.soyoung.com/tieba/web/20150707/0/20150707124934825.png"/>
          <p:cNvPicPr>
            <a:picLocks noChangeAspect="1" noChangeArrowheads="1"/>
          </p:cNvPicPr>
          <p:nvPr/>
        </p:nvPicPr>
        <p:blipFill>
          <a:blip r:embed="rId4"/>
          <a:srcRect/>
          <a:stretch>
            <a:fillRect/>
          </a:stretch>
        </p:blipFill>
        <p:spPr bwMode="auto">
          <a:xfrm>
            <a:off x="3657600" y="3581400"/>
            <a:ext cx="2895600" cy="3124200"/>
          </a:xfrm>
          <a:prstGeom prst="rect">
            <a:avLst/>
          </a:prstGeom>
          <a:noFill/>
        </p:spPr>
      </p:pic>
      <p:pic>
        <p:nvPicPr>
          <p:cNvPr id="99350" name="Picture 22" descr="http://images.china.cn/attachement/jpg/site1007/20130308/00016c42b36b12a3952117.jpg"/>
          <p:cNvPicPr>
            <a:picLocks noChangeAspect="1" noChangeArrowheads="1"/>
          </p:cNvPicPr>
          <p:nvPr/>
        </p:nvPicPr>
        <p:blipFill>
          <a:blip r:embed="rId5"/>
          <a:srcRect/>
          <a:stretch>
            <a:fillRect/>
          </a:stretch>
        </p:blipFill>
        <p:spPr bwMode="auto">
          <a:xfrm>
            <a:off x="6450244" y="3654741"/>
            <a:ext cx="2693757" cy="3050859"/>
          </a:xfrm>
          <a:prstGeom prst="rect">
            <a:avLst/>
          </a:prstGeom>
          <a:noFill/>
        </p:spPr>
      </p:pic>
      <p:sp>
        <p:nvSpPr>
          <p:cNvPr id="36" name="矩形 35"/>
          <p:cNvSpPr/>
          <p:nvPr/>
        </p:nvSpPr>
        <p:spPr>
          <a:xfrm>
            <a:off x="152400" y="2209800"/>
            <a:ext cx="8991600" cy="1514261"/>
          </a:xfrm>
          <a:prstGeom prst="rect">
            <a:avLst/>
          </a:prstGeom>
        </p:spPr>
        <p:txBody>
          <a:bodyPr wrap="square">
            <a:spAutoFit/>
          </a:bodyPr>
          <a:lstStyle/>
          <a:p>
            <a:pPr lvl="0" algn="just">
              <a:lnSpc>
                <a:spcPct val="110000"/>
              </a:lnSpc>
            </a:pPr>
            <a:r>
              <a:rPr lang="en-US" altLang="zh-CN" sz="2800" dirty="0" smtClean="0">
                <a:solidFill>
                  <a:srgbClr val="C00000"/>
                </a:solidFill>
                <a:latin typeface="Times New Roman" pitchFamily="18" charset="0"/>
                <a:ea typeface="宋体" pitchFamily="2" charset="-122"/>
                <a:cs typeface="Times New Roman" pitchFamily="18" charset="0"/>
              </a:rPr>
              <a:t>Directions</a:t>
            </a:r>
            <a:r>
              <a:rPr lang="en-US" altLang="zh-CN" sz="2800" dirty="0">
                <a:solidFill>
                  <a:srgbClr val="C00000"/>
                </a:solidFill>
                <a:latin typeface="Times New Roman" pitchFamily="18" charset="0"/>
                <a:ea typeface="宋体" pitchFamily="2" charset="-122"/>
                <a:cs typeface="Times New Roman" pitchFamily="18" charset="0"/>
              </a:rPr>
              <a:t>: Please describe the three foreign </a:t>
            </a:r>
            <a:r>
              <a:rPr lang="en-US" altLang="zh-CN" sz="2800" dirty="0" smtClean="0">
                <a:solidFill>
                  <a:srgbClr val="C00000"/>
                </a:solidFill>
                <a:latin typeface="Times New Roman" pitchFamily="18" charset="0"/>
                <a:ea typeface="宋体" pitchFamily="2" charset="-122"/>
                <a:cs typeface="Times New Roman" pitchFamily="18" charset="0"/>
              </a:rPr>
              <a:t>students coming to NPU to Michael with the expressions you’ve learnt from listening.</a:t>
            </a:r>
            <a:endParaRPr lang="en-US" altLang="zh-CN" sz="2800" dirty="0">
              <a:solidFill>
                <a:srgbClr val="C00000"/>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99346"/>
                                        </p:tgtEl>
                                        <p:attrNameLst>
                                          <p:attrName>style.visibility</p:attrName>
                                        </p:attrNameLst>
                                      </p:cBhvr>
                                      <p:to>
                                        <p:strVal val="visible"/>
                                      </p:to>
                                    </p:set>
                                    <p:animEffect transition="in" filter="blinds(horizontal)">
                                      <p:cBhvr>
                                        <p:cTn id="10" dur="500"/>
                                        <p:tgtEl>
                                          <p:spTgt spid="99346"/>
                                        </p:tgtEl>
                                      </p:cBhvr>
                                    </p:animEffect>
                                  </p:childTnLst>
                                </p:cTn>
                              </p:par>
                              <p:par>
                                <p:cTn id="11" presetID="3" presetClass="entr" presetSubtype="10" fill="hold" nodeType="withEffect">
                                  <p:stCondLst>
                                    <p:cond delay="0"/>
                                  </p:stCondLst>
                                  <p:childTnLst>
                                    <p:set>
                                      <p:cBhvr>
                                        <p:cTn id="12" dur="1" fill="hold">
                                          <p:stCondLst>
                                            <p:cond delay="0"/>
                                          </p:stCondLst>
                                        </p:cTn>
                                        <p:tgtEl>
                                          <p:spTgt spid="99348"/>
                                        </p:tgtEl>
                                        <p:attrNameLst>
                                          <p:attrName>style.visibility</p:attrName>
                                        </p:attrNameLst>
                                      </p:cBhvr>
                                      <p:to>
                                        <p:strVal val="visible"/>
                                      </p:to>
                                    </p:set>
                                    <p:animEffect transition="in" filter="blinds(horizontal)">
                                      <p:cBhvr>
                                        <p:cTn id="13" dur="500"/>
                                        <p:tgtEl>
                                          <p:spTgt spid="99348"/>
                                        </p:tgtEl>
                                      </p:cBhvr>
                                    </p:animEffect>
                                  </p:childTnLst>
                                </p:cTn>
                              </p:par>
                              <p:par>
                                <p:cTn id="14" presetID="3" presetClass="entr" presetSubtype="10" fill="hold" nodeType="withEffect">
                                  <p:stCondLst>
                                    <p:cond delay="0"/>
                                  </p:stCondLst>
                                  <p:childTnLst>
                                    <p:set>
                                      <p:cBhvr>
                                        <p:cTn id="15" dur="1" fill="hold">
                                          <p:stCondLst>
                                            <p:cond delay="0"/>
                                          </p:stCondLst>
                                        </p:cTn>
                                        <p:tgtEl>
                                          <p:spTgt spid="99350"/>
                                        </p:tgtEl>
                                        <p:attrNameLst>
                                          <p:attrName>style.visibility</p:attrName>
                                        </p:attrNameLst>
                                      </p:cBhvr>
                                      <p:to>
                                        <p:strVal val="visible"/>
                                      </p:to>
                                    </p:set>
                                    <p:animEffect transition="in" filter="blinds(horizontal)">
                                      <p:cBhvr>
                                        <p:cTn id="16" dur="500"/>
                                        <p:tgtEl>
                                          <p:spTgt spid="9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066800"/>
            <a:ext cx="9144000" cy="568490"/>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endParaRPr lang="en-US" altLang="zh-CN" sz="2800" b="1" dirty="0">
              <a:solidFill>
                <a:schemeClr val="accent1">
                  <a:lumMod val="75000"/>
                </a:schemeClr>
              </a:solidFill>
              <a:latin typeface="Verdana" pitchFamily="34" charset="0"/>
              <a:ea typeface="宋体" pitchFamily="2" charset="-122"/>
            </a:endParaRPr>
          </a:p>
        </p:txBody>
      </p:sp>
      <p:grpSp>
        <p:nvGrpSpPr>
          <p:cNvPr id="2" name="Group 31"/>
          <p:cNvGrpSpPr>
            <a:grpSpLocks/>
          </p:cNvGrpSpPr>
          <p:nvPr/>
        </p:nvGrpSpPr>
        <p:grpSpPr bwMode="auto">
          <a:xfrm>
            <a:off x="0" y="1"/>
            <a:ext cx="9143422" cy="837407"/>
            <a:chOff x="611" y="2464"/>
            <a:chExt cx="5062" cy="422"/>
          </a:xfrm>
        </p:grpSpPr>
        <p:sp>
          <p:nvSpPr>
            <p:cNvPr id="16"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22" name="Freeform 40"/>
            <p:cNvSpPr>
              <a:spLocks/>
            </p:cNvSpPr>
            <p:nvPr/>
          </p:nvSpPr>
          <p:spPr bwMode="gray">
            <a:xfrm>
              <a:off x="743" y="2544"/>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24" name="Text Box 42"/>
          <p:cNvSpPr txBox="1">
            <a:spLocks noChangeArrowheads="1"/>
          </p:cNvSpPr>
          <p:nvPr/>
        </p:nvSpPr>
        <p:spPr bwMode="gray">
          <a:xfrm>
            <a:off x="1371022" y="161788"/>
            <a:ext cx="7772400"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800" b="1" dirty="0" smtClean="0">
                <a:solidFill>
                  <a:srgbClr val="000000"/>
                </a:solidFill>
              </a:rPr>
              <a:t>while-learning activities (</a:t>
            </a:r>
            <a:r>
              <a:rPr lang="zh-CN" altLang="en-US" sz="2800" b="1" dirty="0" smtClean="0">
                <a:solidFill>
                  <a:srgbClr val="000000"/>
                </a:solidFill>
              </a:rPr>
              <a:t>输入</a:t>
            </a:r>
            <a:r>
              <a:rPr lang="en-US" altLang="zh-CN" sz="2800" b="1" dirty="0" smtClean="0">
                <a:solidFill>
                  <a:srgbClr val="000000"/>
                </a:solidFill>
              </a:rPr>
              <a:t>+</a:t>
            </a:r>
            <a:r>
              <a:rPr lang="zh-CN" altLang="en-US" sz="2800" b="1" dirty="0" smtClean="0">
                <a:solidFill>
                  <a:srgbClr val="000000"/>
                </a:solidFill>
              </a:rPr>
              <a:t>输出</a:t>
            </a:r>
            <a:r>
              <a:rPr lang="en-US" altLang="zh-CN" sz="2800" b="1" dirty="0" smtClean="0">
                <a:solidFill>
                  <a:srgbClr val="000000"/>
                </a:solidFill>
              </a:rPr>
              <a:t>)</a:t>
            </a:r>
            <a:r>
              <a:rPr lang="zh-CN" altLang="en-US" sz="2800" b="1" dirty="0" smtClean="0">
                <a:solidFill>
                  <a:srgbClr val="000000"/>
                </a:solidFill>
              </a:rPr>
              <a:t>：读、说</a:t>
            </a:r>
            <a:endParaRPr kumimoji="0" lang="zh-CN" altLang="en-US" sz="2800" b="1" dirty="0">
              <a:latin typeface="黑体" pitchFamily="49" charset="-122"/>
              <a:ea typeface="黑体" pitchFamily="49" charset="-122"/>
            </a:endParaRPr>
          </a:p>
        </p:txBody>
      </p:sp>
      <p:sp>
        <p:nvSpPr>
          <p:cNvPr id="25" name="AutoShape 22"/>
          <p:cNvSpPr>
            <a:spLocks noChangeArrowheads="1"/>
          </p:cNvSpPr>
          <p:nvPr/>
        </p:nvSpPr>
        <p:spPr bwMode="gray">
          <a:xfrm>
            <a:off x="0" y="1524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gray">
          <a:xfrm>
            <a:off x="0" y="1143001"/>
            <a:ext cx="9144000" cy="3209213"/>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r>
              <a:rPr lang="en-US" altLang="zh-CN" sz="2400" b="1" dirty="0" smtClean="0">
                <a:solidFill>
                  <a:schemeClr val="accent1">
                    <a:lumMod val="75000"/>
                  </a:schemeClr>
                </a:solidFill>
                <a:latin typeface="Verdana" pitchFamily="34" charset="0"/>
                <a:ea typeface="宋体" pitchFamily="2" charset="-122"/>
              </a:rPr>
              <a:t>Task2: 1</a:t>
            </a:r>
            <a:r>
              <a:rPr lang="zh-CN" altLang="en-US" sz="2400" b="1" dirty="0" smtClean="0">
                <a:solidFill>
                  <a:schemeClr val="accent1">
                    <a:lumMod val="75000"/>
                  </a:schemeClr>
                </a:solidFill>
                <a:latin typeface="Verdana" pitchFamily="34" charset="0"/>
                <a:ea typeface="宋体" pitchFamily="2" charset="-122"/>
              </a:rPr>
              <a:t>）</a:t>
            </a:r>
            <a:r>
              <a:rPr lang="en-US" altLang="zh-CN" sz="2400" b="1" dirty="0" smtClean="0">
                <a:solidFill>
                  <a:schemeClr val="accent1">
                    <a:lumMod val="75000"/>
                  </a:schemeClr>
                </a:solidFill>
                <a:latin typeface="Verdana" pitchFamily="34" charset="0"/>
                <a:ea typeface="宋体" pitchFamily="2" charset="-122"/>
              </a:rPr>
              <a:t>Intra-group work</a:t>
            </a:r>
            <a:r>
              <a:rPr lang="zh-CN" altLang="en-US" sz="2400" b="1" dirty="0" smtClean="0">
                <a:solidFill>
                  <a:schemeClr val="accent1">
                    <a:lumMod val="75000"/>
                  </a:schemeClr>
                </a:solidFill>
                <a:latin typeface="Verdana" pitchFamily="34" charset="0"/>
                <a:ea typeface="宋体" pitchFamily="2" charset="-122"/>
              </a:rPr>
              <a:t>（</a:t>
            </a:r>
            <a:r>
              <a:rPr lang="en-US" altLang="zh-CN" sz="2400" b="1" dirty="0" smtClean="0">
                <a:solidFill>
                  <a:schemeClr val="accent1">
                    <a:lumMod val="75000"/>
                  </a:schemeClr>
                </a:solidFill>
                <a:latin typeface="Verdana" pitchFamily="34" charset="0"/>
                <a:ea typeface="宋体" pitchFamily="2" charset="-122"/>
              </a:rPr>
              <a:t>20 </a:t>
            </a:r>
            <a:r>
              <a:rPr lang="en-US" altLang="zh-CN" sz="2400" b="1" dirty="0" err="1" smtClean="0">
                <a:solidFill>
                  <a:schemeClr val="accent1">
                    <a:lumMod val="75000"/>
                  </a:schemeClr>
                </a:solidFill>
                <a:latin typeface="Verdana" pitchFamily="34" charset="0"/>
                <a:ea typeface="宋体" pitchFamily="2" charset="-122"/>
              </a:rPr>
              <a:t>mins</a:t>
            </a:r>
            <a:r>
              <a:rPr lang="zh-CN" altLang="en-US" sz="2400" b="1" dirty="0" smtClean="0">
                <a:solidFill>
                  <a:schemeClr val="accent1">
                    <a:lumMod val="75000"/>
                  </a:schemeClr>
                </a:solidFill>
                <a:latin typeface="Verdana" pitchFamily="34" charset="0"/>
                <a:ea typeface="宋体" pitchFamily="2" charset="-122"/>
              </a:rPr>
              <a:t>） </a:t>
            </a:r>
            <a:r>
              <a:rPr lang="en-US" altLang="zh-CN" sz="2400" b="1" dirty="0" smtClean="0">
                <a:solidFill>
                  <a:schemeClr val="accent1">
                    <a:lumMod val="75000"/>
                  </a:schemeClr>
                </a:solidFill>
                <a:latin typeface="Verdana" pitchFamily="34" charset="0"/>
                <a:ea typeface="宋体" pitchFamily="2" charset="-122"/>
              </a:rPr>
              <a:t>speaking skills: asking and giving recommendations</a:t>
            </a:r>
            <a:r>
              <a:rPr lang="zh-CN" altLang="en-US" sz="2400" b="1" dirty="0" smtClean="0">
                <a:solidFill>
                  <a:schemeClr val="accent1">
                    <a:lumMod val="75000"/>
                  </a:schemeClr>
                </a:solidFill>
                <a:latin typeface="Verdana" pitchFamily="34" charset="0"/>
                <a:ea typeface="宋体" pitchFamily="2" charset="-122"/>
              </a:rPr>
              <a:t>    </a:t>
            </a:r>
            <a:r>
              <a:rPr lang="zh-CN" altLang="en-US" sz="2400" b="1" dirty="0" smtClean="0">
                <a:solidFill>
                  <a:srgbClr val="C00000"/>
                </a:solidFill>
                <a:latin typeface="Verdana" pitchFamily="34" charset="0"/>
                <a:ea typeface="宋体" pitchFamily="2" charset="-122"/>
              </a:rPr>
              <a:t>以读促说</a:t>
            </a:r>
            <a:endParaRPr lang="en-US" altLang="zh-CN" sz="2400" b="1" dirty="0" smtClean="0">
              <a:solidFill>
                <a:srgbClr val="C00000"/>
              </a:solidFill>
              <a:latin typeface="Verdana" pitchFamily="34" charset="0"/>
              <a:ea typeface="宋体" pitchFamily="2" charset="-122"/>
            </a:endParaRPr>
          </a:p>
          <a:p>
            <a:pPr algn="just">
              <a:lnSpc>
                <a:spcPct val="110000"/>
              </a:lnSpc>
            </a:pPr>
            <a:r>
              <a:rPr lang="en-US" altLang="zh-CN" sz="2800" dirty="0" smtClean="0">
                <a:solidFill>
                  <a:srgbClr val="C00000"/>
                </a:solidFill>
                <a:latin typeface="Times New Roman" pitchFamily="18" charset="0"/>
                <a:ea typeface="宋体" pitchFamily="2" charset="-122"/>
                <a:cs typeface="Times New Roman" pitchFamily="18" charset="0"/>
              </a:rPr>
              <a:t>Directions</a:t>
            </a:r>
            <a:r>
              <a:rPr lang="en-US" altLang="zh-CN" sz="2800" dirty="0" smtClean="0">
                <a:solidFill>
                  <a:srgbClr val="C00000"/>
                </a:solidFill>
                <a:latin typeface="Times New Roman" pitchFamily="18" charset="0"/>
                <a:ea typeface="宋体" pitchFamily="2" charset="-122"/>
                <a:cs typeface="Times New Roman" pitchFamily="18" charset="0"/>
              </a:rPr>
              <a:t>: Please read the card assigned to you and get to know more information about leisure activities enjoyed by Chinese people. Report the leisure activity given to you in your group. </a:t>
            </a:r>
          </a:p>
          <a:p>
            <a:pPr algn="just">
              <a:lnSpc>
                <a:spcPct val="110000"/>
              </a:lnSpc>
            </a:pPr>
            <a:r>
              <a:rPr lang="en-US" altLang="zh-CN" sz="2400" u="sng" dirty="0" smtClean="0">
                <a:solidFill>
                  <a:schemeClr val="accent1">
                    <a:lumMod val="50000"/>
                  </a:schemeClr>
                </a:solidFill>
                <a:latin typeface="Times New Roman" pitchFamily="18" charset="0"/>
                <a:ea typeface="宋体" pitchFamily="2" charset="-122"/>
                <a:cs typeface="Times New Roman" pitchFamily="18" charset="0"/>
              </a:rPr>
              <a:t>http://www.calligraphyforgod.com/leisure-activities-china.html</a:t>
            </a:r>
            <a:endParaRPr lang="en-US" altLang="zh-CN" sz="2400" b="1" u="sng" dirty="0">
              <a:solidFill>
                <a:schemeClr val="accent1">
                  <a:lumMod val="50000"/>
                </a:schemeClr>
              </a:solidFill>
              <a:latin typeface="Verdana" pitchFamily="34" charset="0"/>
              <a:ea typeface="宋体" pitchFamily="2" charset="-122"/>
            </a:endParaRPr>
          </a:p>
        </p:txBody>
      </p:sp>
      <p:grpSp>
        <p:nvGrpSpPr>
          <p:cNvPr id="27" name="组合 26"/>
          <p:cNvGrpSpPr/>
          <p:nvPr/>
        </p:nvGrpSpPr>
        <p:grpSpPr>
          <a:xfrm>
            <a:off x="1134208" y="4749799"/>
            <a:ext cx="6866792" cy="1680865"/>
            <a:chOff x="1134208" y="4603351"/>
            <a:chExt cx="6866792" cy="1680864"/>
          </a:xfrm>
        </p:grpSpPr>
        <p:sp>
          <p:nvSpPr>
            <p:cNvPr id="18" name="矩形 17"/>
            <p:cNvSpPr/>
            <p:nvPr/>
          </p:nvSpPr>
          <p:spPr>
            <a:xfrm>
              <a:off x="1134208" y="4603351"/>
              <a:ext cx="1532792" cy="461665"/>
            </a:xfrm>
            <a:prstGeom prst="rect">
              <a:avLst/>
            </a:prstGeom>
          </p:spPr>
          <p:txBody>
            <a:bodyPr wrap="none">
              <a:spAutoFit/>
            </a:bodyPr>
            <a:lstStyle/>
            <a:p>
              <a:r>
                <a:rPr lang="en-US" sz="2400" b="1" dirty="0" smtClean="0"/>
                <a:t> Mahjong</a:t>
              </a:r>
              <a:endParaRPr lang="zh-CN" altLang="en-US" sz="2400" dirty="0"/>
            </a:p>
          </p:txBody>
        </p:sp>
        <p:sp>
          <p:nvSpPr>
            <p:cNvPr id="19" name="矩形 18"/>
            <p:cNvSpPr/>
            <p:nvPr/>
          </p:nvSpPr>
          <p:spPr>
            <a:xfrm>
              <a:off x="1219282" y="5212949"/>
              <a:ext cx="1600118" cy="461665"/>
            </a:xfrm>
            <a:prstGeom prst="rect">
              <a:avLst/>
            </a:prstGeom>
          </p:spPr>
          <p:txBody>
            <a:bodyPr wrap="none">
              <a:spAutoFit/>
            </a:bodyPr>
            <a:lstStyle/>
            <a:p>
              <a:r>
                <a:rPr lang="en-US" sz="2400" b="1" dirty="0" smtClean="0"/>
                <a:t>Shopping</a:t>
              </a:r>
              <a:endParaRPr lang="zh-CN" altLang="en-US" sz="2400" dirty="0"/>
            </a:p>
          </p:txBody>
        </p:sp>
        <p:sp>
          <p:nvSpPr>
            <p:cNvPr id="20" name="矩形 19"/>
            <p:cNvSpPr/>
            <p:nvPr/>
          </p:nvSpPr>
          <p:spPr>
            <a:xfrm>
              <a:off x="4419600" y="4704951"/>
              <a:ext cx="3581400" cy="461665"/>
            </a:xfrm>
            <a:prstGeom prst="rect">
              <a:avLst/>
            </a:prstGeom>
          </p:spPr>
          <p:txBody>
            <a:bodyPr wrap="square">
              <a:spAutoFit/>
            </a:bodyPr>
            <a:lstStyle/>
            <a:p>
              <a:r>
                <a:rPr lang="en-US" sz="2400" b="1" dirty="0" smtClean="0"/>
                <a:t>Ping </a:t>
              </a:r>
              <a:r>
                <a:rPr lang="en-US" sz="2400" b="1" dirty="0"/>
                <a:t>Pong/Badminton</a:t>
              </a:r>
              <a:endParaRPr lang="zh-CN" altLang="en-US" sz="2400" dirty="0"/>
            </a:p>
          </p:txBody>
        </p:sp>
        <p:sp>
          <p:nvSpPr>
            <p:cNvPr id="21" name="矩形 20"/>
            <p:cNvSpPr/>
            <p:nvPr/>
          </p:nvSpPr>
          <p:spPr>
            <a:xfrm>
              <a:off x="1189454" y="5822550"/>
              <a:ext cx="1401346" cy="461665"/>
            </a:xfrm>
            <a:prstGeom prst="rect">
              <a:avLst/>
            </a:prstGeom>
          </p:spPr>
          <p:txBody>
            <a:bodyPr wrap="none">
              <a:spAutoFit/>
            </a:bodyPr>
            <a:lstStyle/>
            <a:p>
              <a:r>
                <a:rPr lang="en-US" sz="2400" b="1" dirty="0" smtClean="0"/>
                <a:t>Karaoke</a:t>
              </a:r>
              <a:endParaRPr lang="zh-CN" altLang="en-US" sz="2400" dirty="0"/>
            </a:p>
          </p:txBody>
        </p:sp>
        <p:sp>
          <p:nvSpPr>
            <p:cNvPr id="23" name="矩形 22"/>
            <p:cNvSpPr/>
            <p:nvPr/>
          </p:nvSpPr>
          <p:spPr>
            <a:xfrm>
              <a:off x="4419600" y="5517752"/>
              <a:ext cx="3352800" cy="461665"/>
            </a:xfrm>
            <a:prstGeom prst="rect">
              <a:avLst/>
            </a:prstGeom>
          </p:spPr>
          <p:txBody>
            <a:bodyPr wrap="square">
              <a:spAutoFit/>
            </a:bodyPr>
            <a:lstStyle/>
            <a:p>
              <a:r>
                <a:rPr lang="en-US" sz="2400" b="1" dirty="0" smtClean="0"/>
                <a:t>Going </a:t>
              </a:r>
              <a:r>
                <a:rPr lang="en-US" sz="2400" b="1" dirty="0"/>
                <a:t>to a Park</a:t>
              </a:r>
              <a:endParaRPr lang="zh-CN" alt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blinds(horizontal)">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
            <a:ext cx="6248400" cy="3933335"/>
            <a:chOff x="0" y="0"/>
            <a:chExt cx="6248400" cy="3933334"/>
          </a:xfrm>
        </p:grpSpPr>
        <p:pic>
          <p:nvPicPr>
            <p:cNvPr id="135170" name="Picture 2" descr="C:\Users\Administrator\Desktop\1.png"/>
            <p:cNvPicPr>
              <a:picLocks noChangeAspect="1" noChangeArrowheads="1"/>
            </p:cNvPicPr>
            <p:nvPr/>
          </p:nvPicPr>
          <p:blipFill>
            <a:blip r:embed="rId2"/>
            <a:srcRect/>
            <a:stretch>
              <a:fillRect/>
            </a:stretch>
          </p:blipFill>
          <p:spPr bwMode="auto">
            <a:xfrm>
              <a:off x="0" y="0"/>
              <a:ext cx="6248400" cy="3933334"/>
            </a:xfrm>
            <a:prstGeom prst="rect">
              <a:avLst/>
            </a:prstGeom>
            <a:noFill/>
          </p:spPr>
        </p:pic>
        <p:sp>
          <p:nvSpPr>
            <p:cNvPr id="10" name="矩形 9"/>
            <p:cNvSpPr/>
            <p:nvPr/>
          </p:nvSpPr>
          <p:spPr>
            <a:xfrm>
              <a:off x="2895600" y="652047"/>
              <a:ext cx="968535" cy="307777"/>
            </a:xfrm>
            <a:prstGeom prst="rect">
              <a:avLst/>
            </a:prstGeom>
            <a:solidFill>
              <a:schemeClr val="bg1"/>
            </a:solidFill>
          </p:spPr>
          <p:txBody>
            <a:bodyPr wrap="none">
              <a:spAutoFit/>
            </a:bodyPr>
            <a:lstStyle/>
            <a:p>
              <a:r>
                <a:rPr lang="en-US" sz="1400" b="1" dirty="0" smtClean="0"/>
                <a:t> Mahjong</a:t>
              </a:r>
              <a:endParaRPr lang="zh-CN" altLang="en-US" sz="1400" dirty="0"/>
            </a:p>
          </p:txBody>
        </p:sp>
      </p:grpSp>
      <p:grpSp>
        <p:nvGrpSpPr>
          <p:cNvPr id="16" name="组合 15"/>
          <p:cNvGrpSpPr/>
          <p:nvPr/>
        </p:nvGrpSpPr>
        <p:grpSpPr>
          <a:xfrm>
            <a:off x="-76396" y="0"/>
            <a:ext cx="9220396" cy="6705600"/>
            <a:chOff x="0" y="0"/>
            <a:chExt cx="9220396" cy="6705600"/>
          </a:xfrm>
        </p:grpSpPr>
        <p:grpSp>
          <p:nvGrpSpPr>
            <p:cNvPr id="13" name="组合 12"/>
            <p:cNvGrpSpPr/>
            <p:nvPr/>
          </p:nvGrpSpPr>
          <p:grpSpPr>
            <a:xfrm>
              <a:off x="0" y="0"/>
              <a:ext cx="9144000" cy="5889761"/>
              <a:chOff x="0" y="0"/>
              <a:chExt cx="9144000" cy="5889761"/>
            </a:xfrm>
          </p:grpSpPr>
          <p:pic>
            <p:nvPicPr>
              <p:cNvPr id="135171" name="Picture 3" descr="C:\Users\Administrator\Desktop\2.png"/>
              <p:cNvPicPr>
                <a:picLocks noChangeAspect="1" noChangeArrowheads="1"/>
              </p:cNvPicPr>
              <p:nvPr/>
            </p:nvPicPr>
            <p:blipFill>
              <a:blip r:embed="rId3"/>
              <a:srcRect/>
              <a:stretch>
                <a:fillRect/>
              </a:stretch>
            </p:blipFill>
            <p:spPr bwMode="auto">
              <a:xfrm>
                <a:off x="0" y="0"/>
                <a:ext cx="9144000" cy="5304762"/>
              </a:xfrm>
              <a:prstGeom prst="rect">
                <a:avLst/>
              </a:prstGeom>
              <a:noFill/>
            </p:spPr>
          </p:pic>
          <p:pic>
            <p:nvPicPr>
              <p:cNvPr id="135173" name="Picture 5" descr="C:\Users\Administrator\Desktop\4.png"/>
              <p:cNvPicPr>
                <a:picLocks noChangeAspect="1" noChangeArrowheads="1"/>
              </p:cNvPicPr>
              <p:nvPr/>
            </p:nvPicPr>
            <p:blipFill>
              <a:blip r:embed="rId4"/>
              <a:srcRect/>
              <a:stretch>
                <a:fillRect/>
              </a:stretch>
            </p:blipFill>
            <p:spPr bwMode="auto">
              <a:xfrm>
                <a:off x="0" y="5334000"/>
                <a:ext cx="9144000" cy="555761"/>
              </a:xfrm>
              <a:prstGeom prst="rect">
                <a:avLst/>
              </a:prstGeom>
              <a:noFill/>
            </p:spPr>
          </p:pic>
        </p:grpSp>
        <p:pic>
          <p:nvPicPr>
            <p:cNvPr id="15" name="Picture 6"/>
            <p:cNvPicPr>
              <a:picLocks noChangeAspect="1" noChangeArrowheads="1"/>
            </p:cNvPicPr>
            <p:nvPr/>
          </p:nvPicPr>
          <p:blipFill>
            <a:blip r:embed="rId5"/>
            <a:srcRect/>
            <a:stretch>
              <a:fillRect/>
            </a:stretch>
          </p:blipFill>
          <p:spPr bwMode="auto">
            <a:xfrm>
              <a:off x="0" y="5861050"/>
              <a:ext cx="9220396" cy="84455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066800"/>
            <a:ext cx="9144000" cy="568490"/>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endParaRPr lang="en-US" altLang="zh-CN" sz="2800" b="1" dirty="0">
              <a:solidFill>
                <a:schemeClr val="accent1">
                  <a:lumMod val="75000"/>
                </a:schemeClr>
              </a:solidFill>
              <a:latin typeface="Verdana" pitchFamily="34" charset="0"/>
              <a:ea typeface="宋体" pitchFamily="2" charset="-122"/>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gray">
          <a:xfrm>
            <a:off x="0" y="1075776"/>
            <a:ext cx="9144000" cy="6053068"/>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r>
              <a:rPr lang="en-US" altLang="zh-CN" sz="2400" b="1" dirty="0" smtClean="0">
                <a:solidFill>
                  <a:schemeClr val="accent1">
                    <a:lumMod val="75000"/>
                  </a:schemeClr>
                </a:solidFill>
                <a:latin typeface="Verdana" pitchFamily="34" charset="0"/>
                <a:ea typeface="宋体" pitchFamily="2" charset="-122"/>
              </a:rPr>
              <a:t>Task2: 2</a:t>
            </a:r>
            <a:r>
              <a:rPr lang="zh-CN" altLang="en-US" sz="2400" b="1" dirty="0" smtClean="0">
                <a:solidFill>
                  <a:schemeClr val="accent1">
                    <a:lumMod val="75000"/>
                  </a:schemeClr>
                </a:solidFill>
                <a:latin typeface="Verdana" pitchFamily="34" charset="0"/>
                <a:ea typeface="宋体" pitchFamily="2" charset="-122"/>
              </a:rPr>
              <a:t>）</a:t>
            </a:r>
            <a:r>
              <a:rPr lang="en-US" altLang="zh-CN" sz="2400" b="1" dirty="0" smtClean="0">
                <a:solidFill>
                  <a:schemeClr val="accent1">
                    <a:lumMod val="75000"/>
                  </a:schemeClr>
                </a:solidFill>
                <a:latin typeface="Verdana" pitchFamily="34" charset="0"/>
                <a:ea typeface="宋体" pitchFamily="2" charset="-122"/>
              </a:rPr>
              <a:t>Inter-group work: role-play</a:t>
            </a:r>
            <a:r>
              <a:rPr lang="zh-CN" altLang="en-US" sz="2400" b="1" dirty="0" smtClean="0">
                <a:solidFill>
                  <a:schemeClr val="accent1">
                    <a:lumMod val="75000"/>
                  </a:schemeClr>
                </a:solidFill>
                <a:latin typeface="Verdana" pitchFamily="34" charset="0"/>
                <a:ea typeface="宋体" pitchFamily="2" charset="-122"/>
              </a:rPr>
              <a:t>（</a:t>
            </a:r>
            <a:r>
              <a:rPr lang="en-US" altLang="zh-CN" sz="2400" b="1" dirty="0" smtClean="0">
                <a:solidFill>
                  <a:schemeClr val="accent1">
                    <a:lumMod val="75000"/>
                  </a:schemeClr>
                </a:solidFill>
                <a:latin typeface="Verdana" pitchFamily="34" charset="0"/>
                <a:ea typeface="宋体" pitchFamily="2" charset="-122"/>
              </a:rPr>
              <a:t>25 </a:t>
            </a:r>
            <a:r>
              <a:rPr lang="en-US" altLang="zh-CN" sz="2400" b="1" dirty="0" err="1" smtClean="0">
                <a:solidFill>
                  <a:schemeClr val="accent1">
                    <a:lumMod val="75000"/>
                  </a:schemeClr>
                </a:solidFill>
                <a:latin typeface="Verdana" pitchFamily="34" charset="0"/>
                <a:ea typeface="宋体" pitchFamily="2" charset="-122"/>
              </a:rPr>
              <a:t>mins</a:t>
            </a:r>
            <a:r>
              <a:rPr lang="zh-CN" altLang="en-US" sz="2400" b="1" dirty="0" smtClean="0">
                <a:solidFill>
                  <a:schemeClr val="accent1">
                    <a:lumMod val="75000"/>
                  </a:schemeClr>
                </a:solidFill>
                <a:latin typeface="Verdana" pitchFamily="34" charset="0"/>
                <a:ea typeface="宋体" pitchFamily="2" charset="-122"/>
              </a:rPr>
              <a:t>） </a:t>
            </a:r>
            <a:r>
              <a:rPr lang="en-US" altLang="zh-CN" sz="2400" b="1" dirty="0" smtClean="0">
                <a:solidFill>
                  <a:schemeClr val="accent1">
                    <a:lumMod val="75000"/>
                  </a:schemeClr>
                </a:solidFill>
                <a:latin typeface="Verdana" pitchFamily="34" charset="0"/>
                <a:ea typeface="宋体" pitchFamily="2" charset="-122"/>
              </a:rPr>
              <a:t>speaking skills: ask and give recommendations        </a:t>
            </a:r>
            <a:r>
              <a:rPr lang="zh-CN" altLang="en-US" sz="2400" b="1" dirty="0" smtClean="0">
                <a:solidFill>
                  <a:srgbClr val="C00000"/>
                </a:solidFill>
                <a:latin typeface="Verdana" pitchFamily="34" charset="0"/>
                <a:ea typeface="宋体" pitchFamily="2" charset="-122"/>
              </a:rPr>
              <a:t>以读促</a:t>
            </a:r>
            <a:r>
              <a:rPr lang="zh-CN" altLang="en-US" sz="2400" b="1" dirty="0" smtClean="0">
                <a:solidFill>
                  <a:srgbClr val="C00000"/>
                </a:solidFill>
                <a:latin typeface="Verdana" pitchFamily="34" charset="0"/>
                <a:ea typeface="宋体" pitchFamily="2" charset="-122"/>
              </a:rPr>
              <a:t>说</a:t>
            </a:r>
            <a:endParaRPr lang="en-US" altLang="zh-CN" sz="2400" b="1" dirty="0" smtClean="0">
              <a:solidFill>
                <a:srgbClr val="C00000"/>
              </a:solidFill>
              <a:latin typeface="Verdana" pitchFamily="34" charset="0"/>
              <a:ea typeface="宋体" pitchFamily="2" charset="-122"/>
            </a:endParaRPr>
          </a:p>
          <a:p>
            <a:pPr algn="just">
              <a:lnSpc>
                <a:spcPct val="110000"/>
              </a:lnSpc>
            </a:pPr>
            <a:r>
              <a:rPr lang="en-US" altLang="zh-CN" sz="2800" dirty="0" smtClean="0">
                <a:solidFill>
                  <a:srgbClr val="C00000"/>
                </a:solidFill>
                <a:latin typeface="Times New Roman" pitchFamily="18" charset="0"/>
                <a:ea typeface="宋体" pitchFamily="2" charset="-122"/>
                <a:cs typeface="Times New Roman" pitchFamily="18" charset="0"/>
              </a:rPr>
              <a:t>2</a:t>
            </a:r>
            <a:r>
              <a:rPr lang="zh-CN" altLang="en-US" sz="2800" dirty="0" smtClean="0">
                <a:solidFill>
                  <a:srgbClr val="C00000"/>
                </a:solidFill>
                <a:latin typeface="Times New Roman" pitchFamily="18" charset="0"/>
                <a:ea typeface="宋体" pitchFamily="2" charset="-122"/>
                <a:cs typeface="Times New Roman" pitchFamily="18" charset="0"/>
              </a:rPr>
              <a:t>）</a:t>
            </a:r>
            <a:r>
              <a:rPr lang="en-US" altLang="zh-CN" sz="2800" dirty="0" smtClean="0">
                <a:solidFill>
                  <a:srgbClr val="C00000"/>
                </a:solidFill>
                <a:latin typeface="Times New Roman" pitchFamily="18" charset="0"/>
                <a:ea typeface="宋体" pitchFamily="2" charset="-122"/>
                <a:cs typeface="Times New Roman" pitchFamily="18" charset="0"/>
              </a:rPr>
              <a:t>Directions: In the last day of “Orientation Week” for international students, there is a “welcome party” for them.  In the party, your new foreign friend asks you about what Chinese people do for fun and what leisure activities they could have access to in NPU. Role-play the conversation and learn to use the expressions related with asking and giving recommendations. Note: you are supposed to report the leisure activity you’ve heard from your group members just now. (P30)</a:t>
            </a:r>
          </a:p>
          <a:p>
            <a:pPr algn="just">
              <a:lnSpc>
                <a:spcPct val="110000"/>
              </a:lnSpc>
            </a:pPr>
            <a:endParaRPr lang="en-US" altLang="zh-CN" sz="2800" b="1" u="sng" dirty="0">
              <a:solidFill>
                <a:schemeClr val="accent1">
                  <a:lumMod val="50000"/>
                </a:schemeClr>
              </a:solidFill>
              <a:latin typeface="Verdana" pitchFamily="34" charset="0"/>
              <a:ea typeface="宋体" pitchFamily="2" charset="-122"/>
            </a:endParaRPr>
          </a:p>
        </p:txBody>
      </p:sp>
      <p:grpSp>
        <p:nvGrpSpPr>
          <p:cNvPr id="29" name="Group 31"/>
          <p:cNvGrpSpPr>
            <a:grpSpLocks/>
          </p:cNvGrpSpPr>
          <p:nvPr/>
        </p:nvGrpSpPr>
        <p:grpSpPr bwMode="auto">
          <a:xfrm>
            <a:off x="0" y="1"/>
            <a:ext cx="9143422" cy="837407"/>
            <a:chOff x="611" y="2464"/>
            <a:chExt cx="5062" cy="422"/>
          </a:xfrm>
        </p:grpSpPr>
        <p:sp>
          <p:nvSpPr>
            <p:cNvPr id="30"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31" name="Freeform 40"/>
            <p:cNvSpPr>
              <a:spLocks/>
            </p:cNvSpPr>
            <p:nvPr/>
          </p:nvSpPr>
          <p:spPr bwMode="gray">
            <a:xfrm>
              <a:off x="743" y="2544"/>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32" name="Text Box 42"/>
          <p:cNvSpPr txBox="1">
            <a:spLocks noChangeArrowheads="1"/>
          </p:cNvSpPr>
          <p:nvPr/>
        </p:nvSpPr>
        <p:spPr bwMode="gray">
          <a:xfrm>
            <a:off x="1371022" y="161788"/>
            <a:ext cx="7772400"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800" b="1" dirty="0" smtClean="0">
                <a:solidFill>
                  <a:srgbClr val="000000"/>
                </a:solidFill>
              </a:rPr>
              <a:t>while-learning activities (</a:t>
            </a:r>
            <a:r>
              <a:rPr lang="zh-CN" altLang="en-US" sz="2800" b="1" dirty="0" smtClean="0">
                <a:solidFill>
                  <a:srgbClr val="000000"/>
                </a:solidFill>
              </a:rPr>
              <a:t>输入</a:t>
            </a:r>
            <a:r>
              <a:rPr lang="en-US" altLang="zh-CN" sz="2800" b="1" dirty="0" smtClean="0">
                <a:solidFill>
                  <a:srgbClr val="000000"/>
                </a:solidFill>
              </a:rPr>
              <a:t>+</a:t>
            </a:r>
            <a:r>
              <a:rPr lang="zh-CN" altLang="en-US" sz="2800" b="1" dirty="0" smtClean="0">
                <a:solidFill>
                  <a:srgbClr val="000000"/>
                </a:solidFill>
              </a:rPr>
              <a:t>输出</a:t>
            </a:r>
            <a:r>
              <a:rPr lang="en-US" altLang="zh-CN" sz="2800" b="1" dirty="0" smtClean="0">
                <a:solidFill>
                  <a:srgbClr val="000000"/>
                </a:solidFill>
              </a:rPr>
              <a:t>)</a:t>
            </a:r>
            <a:r>
              <a:rPr lang="zh-CN" altLang="en-US" sz="2800" b="1" dirty="0" smtClean="0">
                <a:solidFill>
                  <a:srgbClr val="000000"/>
                </a:solidFill>
              </a:rPr>
              <a:t>：读、说</a:t>
            </a:r>
            <a:endParaRPr kumimoji="0" lang="zh-CN" altLang="en-US" sz="2800" b="1" dirty="0">
              <a:latin typeface="黑体" pitchFamily="49" charset="-122"/>
              <a:ea typeface="黑体" pitchFamily="49" charset="-122"/>
            </a:endParaRPr>
          </a:p>
        </p:txBody>
      </p:sp>
      <p:sp>
        <p:nvSpPr>
          <p:cNvPr id="33" name="AutoShape 22"/>
          <p:cNvSpPr>
            <a:spLocks noChangeArrowheads="1"/>
          </p:cNvSpPr>
          <p:nvPr/>
        </p:nvSpPr>
        <p:spPr bwMode="gray">
          <a:xfrm>
            <a:off x="0" y="1524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066800"/>
            <a:ext cx="9144000" cy="568490"/>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endParaRPr lang="en-US" altLang="zh-CN" sz="2800" b="1" dirty="0">
              <a:solidFill>
                <a:schemeClr val="accent1">
                  <a:lumMod val="75000"/>
                </a:schemeClr>
              </a:solidFill>
              <a:latin typeface="Verdana" pitchFamily="34" charset="0"/>
              <a:ea typeface="宋体" pitchFamily="2" charset="-122"/>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gray">
          <a:xfrm>
            <a:off x="0" y="897505"/>
            <a:ext cx="9144000" cy="4224876"/>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r>
              <a:rPr lang="en-US" altLang="zh-CN" sz="2400" b="1" dirty="0" smtClean="0">
                <a:solidFill>
                  <a:schemeClr val="accent1">
                    <a:lumMod val="75000"/>
                  </a:schemeClr>
                </a:solidFill>
                <a:latin typeface="Verdana" pitchFamily="34" charset="0"/>
                <a:ea typeface="宋体" pitchFamily="2" charset="-122"/>
              </a:rPr>
              <a:t>Task3: group discussion (20mins) : describe an event   </a:t>
            </a:r>
          </a:p>
          <a:p>
            <a:pPr algn="just">
              <a:lnSpc>
                <a:spcPct val="110000"/>
              </a:lnSpc>
            </a:pPr>
            <a:r>
              <a:rPr lang="en-US" altLang="zh-CN" sz="2800" dirty="0" smtClean="0">
                <a:solidFill>
                  <a:srgbClr val="C00000"/>
                </a:solidFill>
                <a:latin typeface="Times New Roman" pitchFamily="18" charset="0"/>
                <a:ea typeface="宋体" pitchFamily="2" charset="-122"/>
                <a:cs typeface="Times New Roman" pitchFamily="18" charset="0"/>
              </a:rPr>
              <a:t>Directions: In the “experience exchange” session of the “welcome party”, students are encouraged to share any exciting moment they have experienced to better understand each other. How do you start with a recent event you went to ? (</a:t>
            </a:r>
            <a:r>
              <a:rPr lang="en-US" altLang="zh-CN" sz="2800" dirty="0" err="1" smtClean="0">
                <a:solidFill>
                  <a:srgbClr val="C00000"/>
                </a:solidFill>
                <a:latin typeface="Times New Roman" pitchFamily="18" charset="0"/>
                <a:ea typeface="宋体" pitchFamily="2" charset="-122"/>
                <a:cs typeface="Times New Roman" pitchFamily="18" charset="0"/>
              </a:rPr>
              <a:t>e.g</a:t>
            </a:r>
            <a:r>
              <a:rPr lang="en-US" altLang="zh-CN" sz="2800" dirty="0" smtClean="0">
                <a:solidFill>
                  <a:srgbClr val="C00000"/>
                </a:solidFill>
                <a:latin typeface="Times New Roman" pitchFamily="18" charset="0"/>
                <a:ea typeface="宋体" pitchFamily="2" charset="-122"/>
                <a:cs typeface="Times New Roman" pitchFamily="18" charset="0"/>
              </a:rPr>
              <a:t>, a festival, a concert, a sports event, a play, or anything you would like to share). </a:t>
            </a:r>
            <a:endParaRPr lang="en-US" altLang="zh-CN" sz="2800" b="1" u="sng" dirty="0" smtClean="0">
              <a:solidFill>
                <a:schemeClr val="accent1">
                  <a:lumMod val="50000"/>
                </a:schemeClr>
              </a:solidFill>
              <a:latin typeface="Verdana" pitchFamily="34" charset="0"/>
              <a:ea typeface="宋体" pitchFamily="2" charset="-122"/>
            </a:endParaRPr>
          </a:p>
          <a:p>
            <a:pPr algn="just">
              <a:lnSpc>
                <a:spcPct val="110000"/>
              </a:lnSpc>
            </a:pPr>
            <a:endParaRPr lang="en-US" altLang="zh-CN" sz="2800" b="1" u="sng" dirty="0">
              <a:solidFill>
                <a:schemeClr val="accent1">
                  <a:lumMod val="50000"/>
                </a:schemeClr>
              </a:solidFill>
              <a:latin typeface="Verdana" pitchFamily="34" charset="0"/>
              <a:ea typeface="宋体" pitchFamily="2" charset="-122"/>
            </a:endParaRPr>
          </a:p>
        </p:txBody>
      </p:sp>
      <p:sp>
        <p:nvSpPr>
          <p:cNvPr id="14" name="AutoShape 22"/>
          <p:cNvSpPr>
            <a:spLocks noChangeArrowheads="1"/>
          </p:cNvSpPr>
          <p:nvPr/>
        </p:nvSpPr>
        <p:spPr bwMode="gray">
          <a:xfrm flipV="1">
            <a:off x="0" y="592138"/>
            <a:ext cx="1600200" cy="169863"/>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grpSp>
        <p:nvGrpSpPr>
          <p:cNvPr id="15" name="Group 31"/>
          <p:cNvGrpSpPr>
            <a:grpSpLocks/>
          </p:cNvGrpSpPr>
          <p:nvPr/>
        </p:nvGrpSpPr>
        <p:grpSpPr bwMode="auto">
          <a:xfrm>
            <a:off x="578" y="1"/>
            <a:ext cx="9143422" cy="837407"/>
            <a:chOff x="611" y="2464"/>
            <a:chExt cx="5062" cy="422"/>
          </a:xfrm>
        </p:grpSpPr>
        <p:sp>
          <p:nvSpPr>
            <p:cNvPr id="18"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19" name="Freeform 40"/>
            <p:cNvSpPr>
              <a:spLocks/>
            </p:cNvSpPr>
            <p:nvPr/>
          </p:nvSpPr>
          <p:spPr bwMode="gray">
            <a:xfrm>
              <a:off x="743" y="2544"/>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20" name="Text Box 42"/>
          <p:cNvSpPr txBox="1">
            <a:spLocks noChangeArrowheads="1"/>
          </p:cNvSpPr>
          <p:nvPr/>
        </p:nvSpPr>
        <p:spPr bwMode="gray">
          <a:xfrm>
            <a:off x="1372178" y="0"/>
            <a:ext cx="7771822"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800" b="1" dirty="0" smtClean="0">
                <a:solidFill>
                  <a:srgbClr val="000000"/>
                </a:solidFill>
              </a:rPr>
              <a:t>while-learning activities (</a:t>
            </a:r>
            <a:r>
              <a:rPr lang="zh-CN" altLang="en-US" sz="2800" b="1" dirty="0" smtClean="0">
                <a:solidFill>
                  <a:srgbClr val="000000"/>
                </a:solidFill>
              </a:rPr>
              <a:t>输入</a:t>
            </a:r>
            <a:r>
              <a:rPr lang="en-US" altLang="zh-CN" sz="2800" b="1" dirty="0" smtClean="0">
                <a:solidFill>
                  <a:srgbClr val="000000"/>
                </a:solidFill>
              </a:rPr>
              <a:t>+</a:t>
            </a:r>
            <a:r>
              <a:rPr lang="zh-CN" altLang="en-US" sz="2800" b="1" dirty="0" smtClean="0">
                <a:solidFill>
                  <a:srgbClr val="000000"/>
                </a:solidFill>
              </a:rPr>
              <a:t>输出</a:t>
            </a:r>
            <a:r>
              <a:rPr lang="en-US" altLang="zh-CN" sz="2800" b="1" dirty="0" smtClean="0">
                <a:solidFill>
                  <a:srgbClr val="000000"/>
                </a:solidFill>
              </a:rPr>
              <a:t>)</a:t>
            </a:r>
            <a:r>
              <a:rPr lang="zh-CN" altLang="en-US" sz="2800" b="1" dirty="0" smtClean="0">
                <a:solidFill>
                  <a:srgbClr val="000000"/>
                </a:solidFill>
              </a:rPr>
              <a:t>：听、说</a:t>
            </a:r>
            <a:endParaRPr kumimoji="0" lang="zh-CN" altLang="en-US" sz="2800" b="1" dirty="0">
              <a:latin typeface="黑体" pitchFamily="49" charset="-122"/>
              <a:ea typeface="黑体" pitchFamily="49" charset="-122"/>
            </a:endParaRPr>
          </a:p>
        </p:txBody>
      </p:sp>
      <p:sp>
        <p:nvSpPr>
          <p:cNvPr id="23" name="AutoShape 22"/>
          <p:cNvSpPr>
            <a:spLocks noChangeArrowheads="1"/>
          </p:cNvSpPr>
          <p:nvPr/>
        </p:nvSpPr>
        <p:spPr bwMode="gray">
          <a:xfrm>
            <a:off x="0" y="762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
        <p:nvSpPr>
          <p:cNvPr id="26" name="矩形 25"/>
          <p:cNvSpPr/>
          <p:nvPr/>
        </p:nvSpPr>
        <p:spPr>
          <a:xfrm>
            <a:off x="0" y="4749800"/>
            <a:ext cx="9144000" cy="1815882"/>
          </a:xfrm>
          <a:prstGeom prst="rect">
            <a:avLst/>
          </a:prstGeom>
          <a:solidFill>
            <a:schemeClr val="bg1"/>
          </a:solidFill>
        </p:spPr>
        <p:txBody>
          <a:bodyPr wrap="square">
            <a:spAutoFit/>
          </a:bodyPr>
          <a:lstStyle/>
          <a:p>
            <a:r>
              <a:rPr lang="en-US" altLang="zh-CN" sz="2800" dirty="0" smtClean="0"/>
              <a:t>Clues:  5 w+ 1h </a:t>
            </a:r>
          </a:p>
          <a:p>
            <a:r>
              <a:rPr lang="en-US" altLang="zh-CN" sz="2800" dirty="0" smtClean="0"/>
              <a:t>• </a:t>
            </a:r>
            <a:r>
              <a:rPr lang="en-US" altLang="zh-CN" sz="2800" dirty="0" smtClean="0">
                <a:solidFill>
                  <a:srgbClr val="C00000"/>
                </a:solidFill>
              </a:rPr>
              <a:t>What</a:t>
            </a:r>
            <a:r>
              <a:rPr lang="en-US" altLang="zh-CN" sz="2800" dirty="0" smtClean="0"/>
              <a:t> was the event?      </a:t>
            </a:r>
            <a:r>
              <a:rPr lang="en-US" altLang="zh-CN" sz="2800" dirty="0" smtClean="0">
                <a:solidFill>
                  <a:srgbClr val="C00000"/>
                </a:solidFill>
              </a:rPr>
              <a:t>When</a:t>
            </a:r>
            <a:r>
              <a:rPr lang="en-US" altLang="zh-CN" sz="2800" dirty="0" smtClean="0"/>
              <a:t> and </a:t>
            </a:r>
            <a:r>
              <a:rPr lang="en-US" altLang="zh-CN" sz="2800" dirty="0" smtClean="0">
                <a:solidFill>
                  <a:srgbClr val="C00000"/>
                </a:solidFill>
              </a:rPr>
              <a:t>where</a:t>
            </a:r>
            <a:r>
              <a:rPr lang="en-US" altLang="zh-CN" sz="2800" dirty="0" smtClean="0"/>
              <a:t> was it?</a:t>
            </a:r>
          </a:p>
          <a:p>
            <a:r>
              <a:rPr lang="en-US" altLang="zh-CN" sz="2800" dirty="0" smtClean="0"/>
              <a:t>• </a:t>
            </a:r>
            <a:r>
              <a:rPr lang="en-US" altLang="zh-CN" sz="2800" dirty="0" smtClean="0">
                <a:solidFill>
                  <a:srgbClr val="C00000"/>
                </a:solidFill>
              </a:rPr>
              <a:t>Why</a:t>
            </a:r>
            <a:r>
              <a:rPr lang="en-US" altLang="zh-CN" sz="2800" dirty="0" smtClean="0"/>
              <a:t> did you go there?    </a:t>
            </a:r>
            <a:r>
              <a:rPr lang="en-US" altLang="zh-CN" sz="2800" dirty="0" smtClean="0">
                <a:solidFill>
                  <a:srgbClr val="C00000"/>
                </a:solidFill>
              </a:rPr>
              <a:t>What</a:t>
            </a:r>
            <a:r>
              <a:rPr lang="en-US" altLang="zh-CN" sz="2800" dirty="0" smtClean="0"/>
              <a:t> did you do or see?</a:t>
            </a:r>
          </a:p>
          <a:p>
            <a:r>
              <a:rPr lang="en-US" altLang="zh-CN" sz="2800" dirty="0" smtClean="0"/>
              <a:t>• </a:t>
            </a:r>
            <a:r>
              <a:rPr lang="en-US" altLang="zh-CN" sz="2800" dirty="0" smtClean="0">
                <a:solidFill>
                  <a:srgbClr val="C00000"/>
                </a:solidFill>
              </a:rPr>
              <a:t>How </a:t>
            </a:r>
            <a:r>
              <a:rPr lang="en-US" altLang="zh-CN" sz="2800" dirty="0" smtClean="0"/>
              <a:t>do you feel about it?</a:t>
            </a:r>
          </a:p>
        </p:txBody>
      </p:sp>
      <p:sp>
        <p:nvSpPr>
          <p:cNvPr id="16" name="矩形 15"/>
          <p:cNvSpPr/>
          <p:nvPr/>
        </p:nvSpPr>
        <p:spPr>
          <a:xfrm>
            <a:off x="0" y="1747421"/>
            <a:ext cx="9144000" cy="5262979"/>
          </a:xfrm>
          <a:prstGeom prst="rect">
            <a:avLst/>
          </a:prstGeom>
          <a:solidFill>
            <a:schemeClr val="bg1"/>
          </a:solidFill>
        </p:spPr>
        <p:txBody>
          <a:bodyPr wrap="square">
            <a:spAutoFit/>
          </a:bodyPr>
          <a:lstStyle/>
          <a:p>
            <a:r>
              <a:rPr lang="en-US" sz="2800" dirty="0" smtClean="0"/>
              <a:t>Sentence models:</a:t>
            </a:r>
            <a:endParaRPr lang="zh-CN" altLang="en-US" sz="2800" dirty="0" smtClean="0"/>
          </a:p>
          <a:p>
            <a:pPr lvl="0"/>
            <a:r>
              <a:rPr lang="en-US" altLang="zh-CN" sz="2800" dirty="0" smtClean="0"/>
              <a:t>1. </a:t>
            </a:r>
            <a:r>
              <a:rPr lang="en-US" sz="2800" dirty="0" smtClean="0"/>
              <a:t>(starting)   I will never forget about the time I did…;</a:t>
            </a:r>
            <a:endParaRPr lang="zh-CN" altLang="en-US" sz="2800" dirty="0" smtClean="0"/>
          </a:p>
          <a:p>
            <a:r>
              <a:rPr lang="en-US" sz="2800" dirty="0" smtClean="0"/>
              <a:t>The interesting topic reminds me of the time I did… It was amazing / unforgettable.</a:t>
            </a:r>
            <a:endParaRPr lang="zh-CN" altLang="en-US" sz="2800" dirty="0" smtClean="0"/>
          </a:p>
          <a:p>
            <a:r>
              <a:rPr lang="en-US" sz="2800" dirty="0" smtClean="0"/>
              <a:t>2.  (climax)   Do you know what happened?/ Can you imagine what happened?/ You will never guess what happened?/ Do you know what I felt like at that moment?/ Imagine the surprise when I …/ I was happy to death./ I could jump for joy.</a:t>
            </a:r>
            <a:endParaRPr lang="zh-CN" altLang="en-US" sz="2800" dirty="0" smtClean="0"/>
          </a:p>
          <a:p>
            <a:pPr marL="457200" indent="-457200">
              <a:buAutoNum type="arabicPeriod" startAt="3"/>
            </a:pPr>
            <a:r>
              <a:rPr lang="en-US" sz="2800" dirty="0" smtClean="0"/>
              <a:t>(ending)   Anyway, what happened in the end was like this…</a:t>
            </a:r>
          </a:p>
          <a:p>
            <a:pPr marL="457200" indent="-457200"/>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6"/>
                                        </p:tgtEl>
                                        <p:attrNameLst>
                                          <p:attrName>ppt_x</p:attrName>
                                        </p:attrNameLst>
                                      </p:cBhvr>
                                      <p:tavLst>
                                        <p:tav tm="0">
                                          <p:val>
                                            <p:strVal val="ppt_x"/>
                                          </p:val>
                                        </p:tav>
                                        <p:tav tm="100000">
                                          <p:val>
                                            <p:strVal val="ppt_x"/>
                                          </p:val>
                                        </p:tav>
                                      </p:tavLst>
                                    </p:anim>
                                    <p:anim calcmode="lin" valueType="num">
                                      <p:cBhvr additive="base">
                                        <p:cTn id="27" dur="500"/>
                                        <p:tgtEl>
                                          <p:spTgt spid="16"/>
                                        </p:tgtEl>
                                        <p:attrNameLst>
                                          <p:attrName>ppt_y</p:attrName>
                                        </p:attrNameLst>
                                      </p:cBhvr>
                                      <p:tavLst>
                                        <p:tav tm="0">
                                          <p:val>
                                            <p:strVal val="ppt_y"/>
                                          </p:val>
                                        </p:tav>
                                        <p:tav tm="100000">
                                          <p:val>
                                            <p:strVal val="1+ppt_h/2"/>
                                          </p:val>
                                        </p:tav>
                                      </p:tavLst>
                                    </p:anim>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066800"/>
            <a:ext cx="9144000" cy="568490"/>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endParaRPr lang="en-US" altLang="zh-CN" sz="2800" b="1" dirty="0">
              <a:solidFill>
                <a:schemeClr val="accent1">
                  <a:lumMod val="75000"/>
                </a:schemeClr>
              </a:solidFill>
              <a:latin typeface="Verdana" pitchFamily="34" charset="0"/>
              <a:ea typeface="宋体" pitchFamily="2" charset="-122"/>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 name="AutoShape 22"/>
          <p:cNvSpPr>
            <a:spLocks noChangeArrowheads="1"/>
          </p:cNvSpPr>
          <p:nvPr/>
        </p:nvSpPr>
        <p:spPr bwMode="gray">
          <a:xfrm flipV="1">
            <a:off x="0" y="592138"/>
            <a:ext cx="1600200" cy="169863"/>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
        <p:nvSpPr>
          <p:cNvPr id="18" name="AutoShape 37"/>
          <p:cNvSpPr>
            <a:spLocks noChangeArrowheads="1"/>
          </p:cNvSpPr>
          <p:nvPr/>
        </p:nvSpPr>
        <p:spPr bwMode="gray">
          <a:xfrm>
            <a:off x="578" y="1"/>
            <a:ext cx="9143422" cy="837407"/>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20" name="Text Box 42"/>
          <p:cNvSpPr txBox="1">
            <a:spLocks noChangeArrowheads="1"/>
          </p:cNvSpPr>
          <p:nvPr/>
        </p:nvSpPr>
        <p:spPr bwMode="gray">
          <a:xfrm>
            <a:off x="1372178" y="0"/>
            <a:ext cx="7771822"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400" b="1" dirty="0" smtClean="0">
                <a:solidFill>
                  <a:srgbClr val="000000"/>
                </a:solidFill>
              </a:rPr>
              <a:t>post-learning activities (</a:t>
            </a:r>
            <a:r>
              <a:rPr lang="zh-CN" altLang="en-US" sz="2400" b="1" dirty="0" smtClean="0">
                <a:solidFill>
                  <a:srgbClr val="000000"/>
                </a:solidFill>
              </a:rPr>
              <a:t>输出</a:t>
            </a:r>
            <a:r>
              <a:rPr lang="en-US" altLang="zh-CN" sz="2400" b="1" dirty="0" smtClean="0">
                <a:solidFill>
                  <a:srgbClr val="000000"/>
                </a:solidFill>
              </a:rPr>
              <a:t>+</a:t>
            </a:r>
            <a:r>
              <a:rPr lang="zh-CN" altLang="en-US" sz="2400" b="1" dirty="0" smtClean="0">
                <a:solidFill>
                  <a:srgbClr val="000000"/>
                </a:solidFill>
              </a:rPr>
              <a:t>输入</a:t>
            </a:r>
            <a:r>
              <a:rPr lang="en-US" altLang="zh-CN" sz="2400" b="1" dirty="0" smtClean="0">
                <a:solidFill>
                  <a:srgbClr val="000000"/>
                </a:solidFill>
              </a:rPr>
              <a:t>)</a:t>
            </a:r>
            <a:r>
              <a:rPr lang="zh-CN" altLang="en-US" sz="2400" b="1" dirty="0" smtClean="0">
                <a:solidFill>
                  <a:srgbClr val="000000"/>
                </a:solidFill>
              </a:rPr>
              <a:t>：读、写、</a:t>
            </a:r>
            <a:r>
              <a:rPr lang="en-US" altLang="zh-CN" sz="2400" b="1" dirty="0" smtClean="0">
                <a:solidFill>
                  <a:srgbClr val="000000"/>
                </a:solidFill>
              </a:rPr>
              <a:t> </a:t>
            </a:r>
            <a:r>
              <a:rPr lang="zh-CN" altLang="en-US" sz="2400" b="1" dirty="0" smtClean="0">
                <a:solidFill>
                  <a:srgbClr val="000000"/>
                </a:solidFill>
              </a:rPr>
              <a:t>说</a:t>
            </a:r>
            <a:endParaRPr kumimoji="0" lang="zh-CN" altLang="en-US" sz="2400" b="1" dirty="0">
              <a:latin typeface="黑体" pitchFamily="49" charset="-122"/>
              <a:ea typeface="黑体" pitchFamily="49" charset="-122"/>
            </a:endParaRPr>
          </a:p>
        </p:txBody>
      </p:sp>
      <p:sp>
        <p:nvSpPr>
          <p:cNvPr id="23" name="AutoShape 22"/>
          <p:cNvSpPr>
            <a:spLocks noChangeArrowheads="1"/>
          </p:cNvSpPr>
          <p:nvPr/>
        </p:nvSpPr>
        <p:spPr bwMode="gray">
          <a:xfrm>
            <a:off x="0" y="762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3</a:t>
            </a:r>
            <a:endParaRPr lang="zh-CN" altLang="en-US" sz="3200" b="1" dirty="0">
              <a:latin typeface="Times New Roman" pitchFamily="18" charset="0"/>
              <a:ea typeface="Gulim" pitchFamily="34" charset="-127"/>
              <a:cs typeface="Times New Roman" pitchFamily="18" charset="0"/>
            </a:endParaRPr>
          </a:p>
        </p:txBody>
      </p:sp>
      <p:sp>
        <p:nvSpPr>
          <p:cNvPr id="15" name="TextBox 5"/>
          <p:cNvSpPr txBox="1">
            <a:spLocks noChangeArrowheads="1"/>
          </p:cNvSpPr>
          <p:nvPr/>
        </p:nvSpPr>
        <p:spPr bwMode="auto">
          <a:xfrm>
            <a:off x="0" y="838201"/>
            <a:ext cx="9144000" cy="5309146"/>
          </a:xfrm>
          <a:prstGeom prst="rect">
            <a:avLst/>
          </a:prstGeom>
          <a:solidFill>
            <a:schemeClr val="bg1"/>
          </a:solidFill>
          <a:ln w="9525">
            <a:noFill/>
            <a:miter lim="800000"/>
            <a:headEnd/>
            <a:tailEnd/>
          </a:ln>
        </p:spPr>
        <p:txBody>
          <a:bodyPr wrap="square">
            <a:spAutoFit/>
          </a:bodyPr>
          <a:lstStyle/>
          <a:p>
            <a:r>
              <a:rPr lang="en-US" altLang="zh-CN" sz="2400" b="1" dirty="0" smtClean="0">
                <a:solidFill>
                  <a:schemeClr val="accent1">
                    <a:lumMod val="75000"/>
                  </a:schemeClr>
                </a:solidFill>
                <a:latin typeface="Verdana" pitchFamily="34" charset="0"/>
                <a:ea typeface="宋体" pitchFamily="2" charset="-122"/>
              </a:rPr>
              <a:t>Assignments (5 </a:t>
            </a:r>
            <a:r>
              <a:rPr lang="en-US" altLang="zh-CN" sz="2400" b="1" dirty="0" err="1" smtClean="0">
                <a:solidFill>
                  <a:schemeClr val="accent1">
                    <a:lumMod val="75000"/>
                  </a:schemeClr>
                </a:solidFill>
                <a:latin typeface="Verdana" pitchFamily="34" charset="0"/>
                <a:ea typeface="宋体" pitchFamily="2" charset="-122"/>
              </a:rPr>
              <a:t>mins</a:t>
            </a:r>
            <a:r>
              <a:rPr lang="en-US" altLang="zh-CN" sz="2400" b="1" dirty="0" smtClean="0">
                <a:solidFill>
                  <a:schemeClr val="accent1">
                    <a:lumMod val="75000"/>
                  </a:schemeClr>
                </a:solidFill>
                <a:latin typeface="Verdana" pitchFamily="34" charset="0"/>
                <a:ea typeface="宋体" pitchFamily="2" charset="-122"/>
              </a:rPr>
              <a:t>) </a:t>
            </a:r>
          </a:p>
          <a:p>
            <a:r>
              <a:rPr lang="en-US" altLang="zh-CN" sz="2800" dirty="0" smtClean="0">
                <a:latin typeface="Times New Roman" pitchFamily="18" charset="0"/>
                <a:cs typeface="Times New Roman" pitchFamily="18" charset="0"/>
              </a:rPr>
              <a:t>1. </a:t>
            </a:r>
            <a:r>
              <a:rPr lang="en-US" altLang="zh-CN" sz="2800" dirty="0" smtClean="0">
                <a:latin typeface="Times New Roman" pitchFamily="18" charset="0"/>
                <a:cs typeface="Times New Roman" pitchFamily="18" charset="0"/>
                <a:hlinkClick r:id="rId3" action="ppaction://hlinksldjump"/>
              </a:rPr>
              <a:t>Group Project</a:t>
            </a:r>
            <a:r>
              <a:rPr lang="en-US" altLang="zh-CN" sz="2800" dirty="0" smtClean="0">
                <a:latin typeface="Times New Roman" pitchFamily="18" charset="0"/>
                <a:cs typeface="Times New Roman" pitchFamily="18" charset="0"/>
              </a:rPr>
              <a:t>.</a:t>
            </a:r>
          </a:p>
          <a:p>
            <a:r>
              <a:rPr lang="en-US" altLang="zh-CN" sz="2800" dirty="0" smtClean="0">
                <a:latin typeface="Times New Roman" pitchFamily="18" charset="0"/>
                <a:cs typeface="Times New Roman" pitchFamily="18" charset="0"/>
              </a:rPr>
              <a:t>1) People’s </a:t>
            </a:r>
            <a:r>
              <a:rPr lang="en-US" altLang="zh-CN" sz="2800" dirty="0">
                <a:latin typeface="Times New Roman" pitchFamily="18" charset="0"/>
                <a:cs typeface="Times New Roman" pitchFamily="18" charset="0"/>
              </a:rPr>
              <a:t>ideas about free time and leisure activities vary from country to country. Carefully study the chart below and discuss with </a:t>
            </a:r>
            <a:r>
              <a:rPr lang="en-US" altLang="zh-CN" sz="2800" dirty="0" smtClean="0">
                <a:latin typeface="Times New Roman" pitchFamily="18" charset="0"/>
                <a:cs typeface="Times New Roman" pitchFamily="18" charset="0"/>
              </a:rPr>
              <a:t>group members after class concerning </a:t>
            </a:r>
            <a:r>
              <a:rPr lang="en-US" altLang="zh-CN" sz="2800" dirty="0">
                <a:latin typeface="Times New Roman" pitchFamily="18" charset="0"/>
                <a:cs typeface="Times New Roman" pitchFamily="18" charset="0"/>
              </a:rPr>
              <a:t>the following points</a:t>
            </a:r>
            <a:r>
              <a:rPr lang="en-US" altLang="zh-CN" sz="2800" dirty="0" smtClean="0">
                <a:latin typeface="Times New Roman" pitchFamily="18" charset="0"/>
                <a:cs typeface="Times New Roman" pitchFamily="18" charset="0"/>
              </a:rPr>
              <a:t>: </a:t>
            </a:r>
            <a:endParaRPr lang="zh-CN" altLang="zh-CN" sz="2800" dirty="0"/>
          </a:p>
          <a:p>
            <a:pPr>
              <a:lnSpc>
                <a:spcPts val="4200"/>
              </a:lnSpc>
            </a:pPr>
            <a:r>
              <a:rPr lang="en-US" altLang="zh-CN" sz="2800" i="1" dirty="0" smtClean="0">
                <a:solidFill>
                  <a:srgbClr val="FF0000"/>
                </a:solidFill>
              </a:rPr>
              <a:t>a</a:t>
            </a:r>
            <a:r>
              <a:rPr lang="en-US" altLang="zh-CN" sz="2800" i="1" dirty="0" smtClean="0"/>
              <a:t>. </a:t>
            </a:r>
            <a:r>
              <a:rPr lang="en-US" altLang="zh-CN" sz="2800" i="1" dirty="0">
                <a:solidFill>
                  <a:srgbClr val="FF0000"/>
                </a:solidFill>
              </a:rPr>
              <a:t>What conclusion can you get from the chart</a:t>
            </a:r>
            <a:r>
              <a:rPr lang="en-US" altLang="zh-CN" sz="2800" i="1" dirty="0" smtClean="0">
                <a:solidFill>
                  <a:srgbClr val="FF0000"/>
                </a:solidFill>
              </a:rPr>
              <a:t>?</a:t>
            </a:r>
          </a:p>
          <a:p>
            <a:pPr>
              <a:lnSpc>
                <a:spcPts val="4200"/>
              </a:lnSpc>
            </a:pPr>
            <a:r>
              <a:rPr lang="en-US" altLang="zh-CN" sz="2800" i="1" dirty="0" smtClean="0">
                <a:solidFill>
                  <a:srgbClr val="FF0000"/>
                </a:solidFill>
              </a:rPr>
              <a:t>b. How people differ in spending their leisure time around the world?</a:t>
            </a:r>
          </a:p>
          <a:p>
            <a:pPr>
              <a:lnSpc>
                <a:spcPts val="4200"/>
              </a:lnSpc>
            </a:pPr>
            <a:r>
              <a:rPr lang="en-US" altLang="zh-CN" sz="2800" i="1" dirty="0" smtClean="0">
                <a:solidFill>
                  <a:srgbClr val="FF0000"/>
                </a:solidFill>
              </a:rPr>
              <a:t>c. </a:t>
            </a:r>
            <a:r>
              <a:rPr lang="en-US" altLang="zh-CN" sz="2800" i="1" dirty="0">
                <a:solidFill>
                  <a:srgbClr val="FF0000"/>
                </a:solidFill>
              </a:rPr>
              <a:t>Do you </a:t>
            </a:r>
            <a:r>
              <a:rPr lang="en-US" altLang="zh-CN" sz="2800" i="1" dirty="0" smtClean="0">
                <a:solidFill>
                  <a:srgbClr val="FF0000"/>
                </a:solidFill>
              </a:rPr>
              <a:t>think that </a:t>
            </a:r>
            <a:r>
              <a:rPr lang="en-US" altLang="zh-CN" sz="2800" i="1" dirty="0">
                <a:solidFill>
                  <a:srgbClr val="FF0000"/>
                </a:solidFill>
              </a:rPr>
              <a:t>people will </a:t>
            </a:r>
            <a:r>
              <a:rPr lang="en-US" altLang="zh-CN" sz="2800" i="1" dirty="0" smtClean="0">
                <a:solidFill>
                  <a:srgbClr val="FF0000"/>
                </a:solidFill>
              </a:rPr>
              <a:t>spend more time on internet and less time on reading in the future? why?</a:t>
            </a:r>
            <a:endParaRPr lang="zh-CN" altLang="zh-CN" sz="2800" dirty="0">
              <a:solidFill>
                <a:srgbClr val="FF0000"/>
              </a:solidFill>
            </a:endParaRPr>
          </a:p>
        </p:txBody>
      </p:sp>
      <p:sp>
        <p:nvSpPr>
          <p:cNvPr id="12" name="AutoShape 22"/>
          <p:cNvSpPr>
            <a:spLocks noChangeArrowheads="1"/>
          </p:cNvSpPr>
          <p:nvPr/>
        </p:nvSpPr>
        <p:spPr bwMode="gray">
          <a:xfrm>
            <a:off x="7543800" y="3370261"/>
            <a:ext cx="1600200" cy="592139"/>
          </a:xfrm>
          <a:prstGeom prst="roundRect">
            <a:avLst>
              <a:gd name="adj" fmla="val 11921"/>
            </a:avLst>
          </a:prstGeom>
          <a:solidFill>
            <a:schemeClr val="tx2">
              <a:lumMod val="60000"/>
              <a:lumOff val="40000"/>
            </a:schemeClr>
          </a:solidFill>
          <a:ln w="38100">
            <a:solidFill>
              <a:schemeClr val="bg1"/>
            </a:solidFill>
            <a:round/>
            <a:headEnd/>
            <a:tailEnd/>
          </a:ln>
          <a:effectLst/>
        </p:spPr>
        <p:txBody>
          <a:bodyPr wrap="none" anchor="ctr"/>
          <a:lstStyle/>
          <a:p>
            <a:pPr>
              <a:defRPr/>
            </a:pPr>
            <a:r>
              <a:rPr lang="zh-CN" altLang="en-US" sz="2400" dirty="0" smtClean="0">
                <a:solidFill>
                  <a:schemeClr val="accent5">
                    <a:lumMod val="10000"/>
                  </a:schemeClr>
                </a:solidFill>
              </a:rPr>
              <a:t>图表作文</a:t>
            </a:r>
            <a:endParaRPr lang="zh-CN" altLang="en-US" sz="2400" b="1" dirty="0">
              <a:solidFill>
                <a:schemeClr val="accent5">
                  <a:lumMod val="10000"/>
                </a:schemeClr>
              </a:solidFill>
              <a:latin typeface="Times New Roman" pitchFamily="18" charset="0"/>
              <a:ea typeface="Gulim" pitchFamily="34" charset="-127"/>
              <a:cs typeface="Times New Roman" pitchFamily="18" charset="0"/>
            </a:endParaRPr>
          </a:p>
        </p:txBody>
      </p:sp>
      <p:sp>
        <p:nvSpPr>
          <p:cNvPr id="13" name="AutoShape 22"/>
          <p:cNvSpPr>
            <a:spLocks noChangeArrowheads="1"/>
          </p:cNvSpPr>
          <p:nvPr/>
        </p:nvSpPr>
        <p:spPr bwMode="gray">
          <a:xfrm>
            <a:off x="3352800" y="4437061"/>
            <a:ext cx="3581400" cy="592139"/>
          </a:xfrm>
          <a:prstGeom prst="roundRect">
            <a:avLst>
              <a:gd name="adj" fmla="val 11921"/>
            </a:avLst>
          </a:prstGeom>
          <a:solidFill>
            <a:schemeClr val="tx2">
              <a:lumMod val="60000"/>
              <a:lumOff val="40000"/>
            </a:schemeClr>
          </a:solidFill>
          <a:ln w="38100">
            <a:solidFill>
              <a:schemeClr val="bg1"/>
            </a:solidFill>
            <a:round/>
            <a:headEnd/>
            <a:tailEnd/>
          </a:ln>
          <a:effectLst/>
        </p:spPr>
        <p:txBody>
          <a:bodyPr wrap="none" anchor="ctr"/>
          <a:lstStyle/>
          <a:p>
            <a:pPr>
              <a:defRPr/>
            </a:pPr>
            <a:r>
              <a:rPr lang="zh-CN" altLang="en-US" sz="2400" dirty="0" smtClean="0">
                <a:solidFill>
                  <a:schemeClr val="accent5">
                    <a:lumMod val="10000"/>
                  </a:schemeClr>
                </a:solidFill>
              </a:rPr>
              <a:t>作文</a:t>
            </a:r>
            <a:r>
              <a:rPr lang="en-US" altLang="zh-CN" sz="2400" dirty="0" smtClean="0">
                <a:solidFill>
                  <a:schemeClr val="accent5">
                    <a:lumMod val="10000"/>
                  </a:schemeClr>
                </a:solidFill>
              </a:rPr>
              <a:t>/</a:t>
            </a:r>
            <a:r>
              <a:rPr lang="zh-CN" altLang="en-US" sz="2400" dirty="0" smtClean="0">
                <a:solidFill>
                  <a:schemeClr val="accent5">
                    <a:lumMod val="10000"/>
                  </a:schemeClr>
                </a:solidFill>
              </a:rPr>
              <a:t>口语</a:t>
            </a:r>
            <a:r>
              <a:rPr lang="en-US" altLang="zh-CN" sz="2400" dirty="0" smtClean="0">
                <a:solidFill>
                  <a:schemeClr val="accent5">
                    <a:lumMod val="10000"/>
                  </a:schemeClr>
                </a:solidFill>
              </a:rPr>
              <a:t>-</a:t>
            </a:r>
            <a:r>
              <a:rPr lang="zh-CN" altLang="en-US" sz="2400" dirty="0" smtClean="0">
                <a:solidFill>
                  <a:schemeClr val="accent5">
                    <a:lumMod val="10000"/>
                  </a:schemeClr>
                </a:solidFill>
              </a:rPr>
              <a:t>差别类话题</a:t>
            </a:r>
            <a:endParaRPr lang="zh-CN" altLang="en-US" sz="2400" b="1" dirty="0">
              <a:solidFill>
                <a:schemeClr val="accent5">
                  <a:lumMod val="10000"/>
                </a:schemeClr>
              </a:solidFill>
              <a:latin typeface="Times New Roman" pitchFamily="18" charset="0"/>
              <a:ea typeface="Gulim" pitchFamily="34" charset="-127"/>
              <a:cs typeface="Times New Roman" pitchFamily="18" charset="0"/>
            </a:endParaRPr>
          </a:p>
        </p:txBody>
      </p:sp>
      <p:sp>
        <p:nvSpPr>
          <p:cNvPr id="16" name="AutoShape 22"/>
          <p:cNvSpPr>
            <a:spLocks noChangeArrowheads="1"/>
          </p:cNvSpPr>
          <p:nvPr/>
        </p:nvSpPr>
        <p:spPr bwMode="gray">
          <a:xfrm>
            <a:off x="5181600" y="6019800"/>
            <a:ext cx="3048000" cy="592139"/>
          </a:xfrm>
          <a:prstGeom prst="roundRect">
            <a:avLst>
              <a:gd name="adj" fmla="val 11921"/>
            </a:avLst>
          </a:prstGeom>
          <a:solidFill>
            <a:schemeClr val="tx2">
              <a:lumMod val="60000"/>
              <a:lumOff val="40000"/>
            </a:schemeClr>
          </a:solidFill>
          <a:ln w="38100">
            <a:solidFill>
              <a:schemeClr val="bg1"/>
            </a:solidFill>
            <a:round/>
            <a:headEnd/>
            <a:tailEnd/>
          </a:ln>
          <a:effectLst/>
        </p:spPr>
        <p:txBody>
          <a:bodyPr wrap="none" anchor="ctr"/>
          <a:lstStyle/>
          <a:p>
            <a:pPr>
              <a:defRPr/>
            </a:pPr>
            <a:r>
              <a:rPr lang="zh-CN" altLang="en-US" sz="2400" dirty="0" smtClean="0">
                <a:solidFill>
                  <a:schemeClr val="accent5">
                    <a:lumMod val="10000"/>
                  </a:schemeClr>
                </a:solidFill>
              </a:rPr>
              <a:t>口语</a:t>
            </a:r>
            <a:r>
              <a:rPr lang="en-US" altLang="zh-CN" sz="2400" dirty="0" smtClean="0">
                <a:solidFill>
                  <a:schemeClr val="accent5">
                    <a:lumMod val="10000"/>
                  </a:schemeClr>
                </a:solidFill>
              </a:rPr>
              <a:t>-</a:t>
            </a:r>
            <a:r>
              <a:rPr lang="zh-CN" altLang="en-US" sz="2400" dirty="0" smtClean="0">
                <a:solidFill>
                  <a:schemeClr val="accent5">
                    <a:lumMod val="10000"/>
                  </a:schemeClr>
                </a:solidFill>
              </a:rPr>
              <a:t>预测将来话题</a:t>
            </a:r>
            <a:endParaRPr lang="zh-CN" altLang="en-US" sz="2400" b="1" dirty="0">
              <a:solidFill>
                <a:schemeClr val="accent5">
                  <a:lumMod val="10000"/>
                </a:schemeClr>
              </a:solidFill>
              <a:latin typeface="Times New Roman" pitchFamily="18" charset="0"/>
              <a:ea typeface="Gulim" pitchFamily="34" charset="-127"/>
              <a:cs typeface="Times New Roman" pitchFamily="18" charset="0"/>
            </a:endParaRPr>
          </a:p>
        </p:txBody>
      </p:sp>
      <p:sp>
        <p:nvSpPr>
          <p:cNvPr id="21" name="太阳形 20">
            <a:hlinkClick r:id="rId4" action="ppaction://hlinksldjump"/>
          </p:cNvPr>
          <p:cNvSpPr/>
          <p:nvPr/>
        </p:nvSpPr>
        <p:spPr>
          <a:xfrm>
            <a:off x="8458200" y="6248400"/>
            <a:ext cx="304800" cy="3810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wipe(left)">
                                      <p:cBhvr>
                                        <p:cTn id="7" dur="500"/>
                                        <p:tgtEl>
                                          <p:spTgt spid="532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linds(horizontal)">
                                      <p:cBhvr>
                                        <p:cTn id="22" dur="500"/>
                                        <p:tgtEl>
                                          <p:spTgt spid="15">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Effect transition="in" filter="blinds(horizontal)">
                                      <p:cBhvr>
                                        <p:cTn id="25" dur="500"/>
                                        <p:tgtEl>
                                          <p:spTgt spid="15">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xEl>
                                              <p:pRg st="5" end="5"/>
                                            </p:txEl>
                                          </p:spTgt>
                                        </p:tgtEl>
                                        <p:attrNameLst>
                                          <p:attrName>style.visibility</p:attrName>
                                        </p:attrNameLst>
                                      </p:cBhvr>
                                      <p:to>
                                        <p:strVal val="visible"/>
                                      </p:to>
                                    </p:set>
                                    <p:animEffect transition="in" filter="blinds(horizontal)">
                                      <p:cBhvr>
                                        <p:cTn id="28" dur="500"/>
                                        <p:tgtEl>
                                          <p:spTgt spid="1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animBg="1"/>
      <p:bldP spid="12" grpId="0" animBg="1"/>
      <p:bldP spid="1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descr="pics_oo7_1212167926[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171" name="图片 4" descr="tree.png"/>
          <p:cNvPicPr>
            <a:picLocks noChangeAspect="1"/>
          </p:cNvPicPr>
          <p:nvPr/>
        </p:nvPicPr>
        <p:blipFill>
          <a:blip r:embed="rId4"/>
          <a:srcRect/>
          <a:stretch>
            <a:fillRect/>
          </a:stretch>
        </p:blipFill>
        <p:spPr bwMode="auto">
          <a:xfrm>
            <a:off x="0" y="5486400"/>
            <a:ext cx="9144000" cy="1371600"/>
          </a:xfrm>
          <a:prstGeom prst="rect">
            <a:avLst/>
          </a:prstGeom>
          <a:noFill/>
          <a:ln w="9525">
            <a:noFill/>
            <a:miter lim="800000"/>
            <a:headEnd/>
            <a:tailEnd/>
          </a:ln>
        </p:spPr>
      </p:pic>
      <p:pic>
        <p:nvPicPr>
          <p:cNvPr id="7172" name="Picture 2"/>
          <p:cNvPicPr>
            <a:picLocks noChangeAspect="1" noChangeArrowheads="1"/>
          </p:cNvPicPr>
          <p:nvPr/>
        </p:nvPicPr>
        <p:blipFill>
          <a:blip r:embed="rId5"/>
          <a:srcRect r="98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pics_oo7_1212167926[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8195" name="图片 4" descr="tree.png"/>
          <p:cNvPicPr>
            <a:picLocks noChangeAspect="1"/>
          </p:cNvPicPr>
          <p:nvPr/>
        </p:nvPicPr>
        <p:blipFill>
          <a:blip r:embed="rId4"/>
          <a:srcRect/>
          <a:stretch>
            <a:fillRect/>
          </a:stretch>
        </p:blipFill>
        <p:spPr bwMode="auto">
          <a:xfrm>
            <a:off x="0" y="5486400"/>
            <a:ext cx="9144000" cy="1371600"/>
          </a:xfrm>
          <a:prstGeom prst="rect">
            <a:avLst/>
          </a:prstGeom>
          <a:noFill/>
          <a:ln w="9525">
            <a:noFill/>
            <a:miter lim="800000"/>
            <a:headEnd/>
            <a:tailEnd/>
          </a:ln>
        </p:spPr>
      </p:pic>
      <p:pic>
        <p:nvPicPr>
          <p:cNvPr id="8196" name="Picture 2">
            <a:hlinkClick r:id="rId5" action="ppaction://hlinksldjump"/>
          </p:cNvPr>
          <p:cNvPicPr>
            <a:picLocks noChangeAspect="1" noChangeArrowheads="1"/>
          </p:cNvPicPr>
          <p:nvPr/>
        </p:nvPicPr>
        <p:blipFill>
          <a:blip r:embed="rId6"/>
          <a:srcRect l="86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981200"/>
            <a:ext cx="9144000" cy="762000"/>
          </a:xfrm>
          <a:solidFill>
            <a:schemeClr val="bg1"/>
          </a:solidFill>
        </p:spPr>
        <p:txBody>
          <a:bodyPr/>
          <a:lstStyle/>
          <a:p>
            <a:r>
              <a:rPr lang="zh-CN" altLang="en-US" sz="3200" i="0" dirty="0" smtClean="0">
                <a:ea typeface="华文行楷" pitchFamily="2" charset="-122"/>
              </a:rPr>
              <a:t>                                         </a:t>
            </a:r>
            <a:r>
              <a:rPr lang="zh-CN" altLang="en-US" sz="3200" i="0" dirty="0" smtClean="0">
                <a:latin typeface="黑体" pitchFamily="49" charset="-122"/>
                <a:ea typeface="黑体" pitchFamily="49" charset="-122"/>
              </a:rPr>
              <a:t>王守仁</a:t>
            </a:r>
            <a:r>
              <a:rPr lang="en-US" altLang="zh-CN" sz="3200" i="0" dirty="0" smtClean="0">
                <a:latin typeface="黑体" pitchFamily="49" charset="-122"/>
                <a:ea typeface="黑体" pitchFamily="49" charset="-122"/>
              </a:rPr>
              <a:t>,</a:t>
            </a:r>
            <a:r>
              <a:rPr lang="zh-CN" altLang="en-US" sz="3200" i="0" dirty="0" smtClean="0">
                <a:latin typeface="黑体" pitchFamily="49" charset="-122"/>
                <a:ea typeface="黑体" pitchFamily="49" charset="-122"/>
              </a:rPr>
              <a:t> </a:t>
            </a:r>
            <a:r>
              <a:rPr lang="en-US" altLang="zh-CN" sz="3200" i="0" dirty="0" smtClean="0">
                <a:latin typeface="黑体" pitchFamily="49" charset="-122"/>
                <a:ea typeface="黑体" pitchFamily="49" charset="-122"/>
              </a:rPr>
              <a:t>2014</a:t>
            </a:r>
            <a:r>
              <a:rPr lang="zh-CN" altLang="en-US" sz="3200" i="0" dirty="0" smtClean="0">
                <a:latin typeface="黑体" pitchFamily="49" charset="-122"/>
                <a:ea typeface="黑体" pitchFamily="49" charset="-122"/>
              </a:rPr>
              <a:t>，北京</a:t>
            </a:r>
            <a:br>
              <a:rPr lang="zh-CN" altLang="en-US" sz="3200" i="0" dirty="0" smtClean="0">
                <a:latin typeface="黑体" pitchFamily="49" charset="-122"/>
                <a:ea typeface="黑体" pitchFamily="49" charset="-122"/>
              </a:rPr>
            </a:br>
            <a:r>
              <a:rPr lang="zh-CN" altLang="en-US" sz="3200" i="0" dirty="0" smtClean="0">
                <a:latin typeface="黑体" pitchFamily="49" charset="-122"/>
                <a:ea typeface="黑体" pitchFamily="49" charset="-122"/>
              </a:rPr>
              <a:t>             </a:t>
            </a:r>
            <a:r>
              <a:rPr lang="zh-CN" altLang="en-US" sz="2400" i="0" dirty="0" smtClean="0">
                <a:latin typeface="黑体" pitchFamily="49" charset="-122"/>
                <a:ea typeface="黑体" pitchFamily="49" charset="-122"/>
              </a:rPr>
              <a:t>高等学校大学英语教学改革与发展学术研讨会</a:t>
            </a:r>
          </a:p>
        </p:txBody>
      </p:sp>
      <p:sp>
        <p:nvSpPr>
          <p:cNvPr id="49155" name="Text Box 3"/>
          <p:cNvSpPr txBox="1">
            <a:spLocks noChangeArrowheads="1"/>
          </p:cNvSpPr>
          <p:nvPr/>
        </p:nvSpPr>
        <p:spPr bwMode="auto">
          <a:xfrm>
            <a:off x="304800" y="990601"/>
            <a:ext cx="8839200" cy="769441"/>
          </a:xfrm>
          <a:prstGeom prst="rect">
            <a:avLst/>
          </a:prstGeom>
          <a:noFill/>
          <a:ln w="9525">
            <a:noFill/>
            <a:miter lim="800000"/>
            <a:headEnd/>
            <a:tailEnd/>
          </a:ln>
        </p:spPr>
        <p:txBody>
          <a:bodyPr wrap="square">
            <a:spAutoFit/>
          </a:bodyPr>
          <a:lstStyle/>
          <a:p>
            <a:r>
              <a:rPr lang="zh-CN" altLang="en-US" sz="4400" b="1" dirty="0">
                <a:solidFill>
                  <a:srgbClr val="C00000"/>
                </a:solidFill>
                <a:latin typeface="楷体" pitchFamily="49" charset="-122"/>
                <a:ea typeface="楷体" pitchFamily="49" charset="-122"/>
              </a:rPr>
              <a:t>中国情怀、国际视野、跨文化沟</a:t>
            </a:r>
            <a:r>
              <a:rPr lang="zh-CN" altLang="en-US" sz="4400" b="1" dirty="0" smtClean="0">
                <a:solidFill>
                  <a:srgbClr val="C00000"/>
                </a:solidFill>
                <a:latin typeface="楷体" pitchFamily="49" charset="-122"/>
                <a:ea typeface="楷体" pitchFamily="49" charset="-122"/>
              </a:rPr>
              <a:t>通</a:t>
            </a:r>
            <a:endParaRPr lang="zh-CN" altLang="en-US" sz="4400" b="1" dirty="0">
              <a:solidFill>
                <a:srgbClr val="C00000"/>
              </a:solidFill>
              <a:latin typeface="楷体" pitchFamily="49" charset="-122"/>
              <a:ea typeface="楷体" pitchFamily="49" charset="-122"/>
            </a:endParaRPr>
          </a:p>
        </p:txBody>
      </p:sp>
      <p:sp>
        <p:nvSpPr>
          <p:cNvPr id="5" name="Text Box 3"/>
          <p:cNvSpPr txBox="1">
            <a:spLocks noChangeArrowheads="1"/>
          </p:cNvSpPr>
          <p:nvPr/>
        </p:nvSpPr>
        <p:spPr bwMode="auto">
          <a:xfrm>
            <a:off x="228600" y="3808274"/>
            <a:ext cx="8839200" cy="1754326"/>
          </a:xfrm>
          <a:prstGeom prst="rect">
            <a:avLst/>
          </a:prstGeom>
          <a:noFill/>
          <a:ln w="9525">
            <a:noFill/>
            <a:miter lim="800000"/>
            <a:headEnd/>
            <a:tailEnd/>
          </a:ln>
        </p:spPr>
        <p:txBody>
          <a:bodyPr wrap="square">
            <a:spAutoFit/>
          </a:bodyPr>
          <a:lstStyle/>
          <a:p>
            <a:r>
              <a:rPr lang="en-US" altLang="zh-CN" sz="3600" b="1" dirty="0" smtClean="0">
                <a:solidFill>
                  <a:srgbClr val="C00000"/>
                </a:solidFill>
                <a:latin typeface="Times New Roman" pitchFamily="18" charset="0"/>
                <a:ea typeface="楷体" pitchFamily="49" charset="-122"/>
                <a:cs typeface="Times New Roman" pitchFamily="18" charset="0"/>
              </a:rPr>
              <a:t>ICC(Inter-cultural Communicative Competence): </a:t>
            </a:r>
            <a:r>
              <a:rPr lang="zh-CN" altLang="en-US" sz="3600" b="1" dirty="0" smtClean="0">
                <a:solidFill>
                  <a:srgbClr val="002060"/>
                </a:solidFill>
                <a:latin typeface="楷体" pitchFamily="49" charset="-122"/>
                <a:ea typeface="楷体" pitchFamily="49" charset="-122"/>
              </a:rPr>
              <a:t>知识、技能、态度和意识</a:t>
            </a:r>
            <a:endParaRPr lang="en-US" altLang="zh-CN" sz="3600" b="1" dirty="0" smtClean="0">
              <a:solidFill>
                <a:srgbClr val="002060"/>
              </a:solidFill>
              <a:latin typeface="楷体" pitchFamily="49" charset="-122"/>
              <a:ea typeface="楷体" pitchFamily="49" charset="-122"/>
            </a:endParaRPr>
          </a:p>
          <a:p>
            <a:r>
              <a:rPr lang="en-US" altLang="zh-CN" sz="3600" b="1" dirty="0" smtClean="0">
                <a:solidFill>
                  <a:srgbClr val="C00000"/>
                </a:solidFill>
                <a:latin typeface="楷体" pitchFamily="49" charset="-122"/>
                <a:ea typeface="楷体" pitchFamily="49" charset="-122"/>
              </a:rPr>
              <a:t>                     </a:t>
            </a:r>
            <a:r>
              <a:rPr lang="en-US" altLang="zh-CN" sz="3600" b="1" dirty="0" err="1" smtClean="0">
                <a:latin typeface="楷体" pitchFamily="49" charset="-122"/>
                <a:ea typeface="楷体" pitchFamily="49" charset="-122"/>
              </a:rPr>
              <a:t>Byram</a:t>
            </a:r>
            <a:r>
              <a:rPr lang="en-US" altLang="zh-CN" sz="3600" b="1" dirty="0" smtClean="0">
                <a:latin typeface="楷体" pitchFamily="49" charset="-122"/>
                <a:ea typeface="楷体" pitchFamily="49" charset="-122"/>
              </a:rPr>
              <a:t>, 1997</a:t>
            </a:r>
            <a:endParaRPr lang="zh-CN" altLang="en-US" sz="3600" b="1" dirty="0">
              <a:latin typeface="楷体" pitchFamily="49" charset="-122"/>
              <a:ea typeface="楷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linds(horizontal)">
                                      <p:cBhvr>
                                        <p:cTn id="7" dur="500"/>
                                        <p:tgtEl>
                                          <p:spTgt spid="491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blinds(horizontal)">
                                      <p:cBhvr>
                                        <p:cTn id="10" dur="500"/>
                                        <p:tgtEl>
                                          <p:spTgt spid="4915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066800"/>
            <a:ext cx="9144000" cy="568490"/>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endParaRPr lang="en-US" altLang="zh-CN" sz="2800" b="1" dirty="0">
              <a:solidFill>
                <a:schemeClr val="accent1">
                  <a:lumMod val="75000"/>
                </a:schemeClr>
              </a:solidFill>
              <a:latin typeface="Verdana" pitchFamily="34" charset="0"/>
              <a:ea typeface="宋体" pitchFamily="2" charset="-122"/>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 name="AutoShape 22"/>
          <p:cNvSpPr>
            <a:spLocks noChangeArrowheads="1"/>
          </p:cNvSpPr>
          <p:nvPr/>
        </p:nvSpPr>
        <p:spPr bwMode="gray">
          <a:xfrm flipV="1">
            <a:off x="0" y="592138"/>
            <a:ext cx="1600200" cy="169863"/>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grpSp>
        <p:nvGrpSpPr>
          <p:cNvPr id="2" name="Group 31"/>
          <p:cNvGrpSpPr>
            <a:grpSpLocks/>
          </p:cNvGrpSpPr>
          <p:nvPr/>
        </p:nvGrpSpPr>
        <p:grpSpPr bwMode="auto">
          <a:xfrm>
            <a:off x="578" y="1"/>
            <a:ext cx="9143422" cy="837407"/>
            <a:chOff x="611" y="2464"/>
            <a:chExt cx="5062" cy="422"/>
          </a:xfrm>
        </p:grpSpPr>
        <p:sp>
          <p:nvSpPr>
            <p:cNvPr id="18"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19" name="Freeform 40"/>
            <p:cNvSpPr>
              <a:spLocks/>
            </p:cNvSpPr>
            <p:nvPr/>
          </p:nvSpPr>
          <p:spPr bwMode="gray">
            <a:xfrm>
              <a:off x="743" y="2544"/>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20" name="Text Box 42"/>
          <p:cNvSpPr txBox="1">
            <a:spLocks noChangeArrowheads="1"/>
          </p:cNvSpPr>
          <p:nvPr/>
        </p:nvSpPr>
        <p:spPr bwMode="gray">
          <a:xfrm>
            <a:off x="1372178" y="0"/>
            <a:ext cx="7771822"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400" b="1" dirty="0" smtClean="0">
                <a:solidFill>
                  <a:srgbClr val="000000"/>
                </a:solidFill>
              </a:rPr>
              <a:t>post-learning activities (</a:t>
            </a:r>
            <a:r>
              <a:rPr lang="zh-CN" altLang="en-US" sz="2400" b="1" dirty="0" smtClean="0">
                <a:solidFill>
                  <a:srgbClr val="000000"/>
                </a:solidFill>
              </a:rPr>
              <a:t>输入</a:t>
            </a:r>
            <a:r>
              <a:rPr lang="en-US" altLang="zh-CN" sz="2400" b="1" dirty="0" smtClean="0">
                <a:solidFill>
                  <a:srgbClr val="000000"/>
                </a:solidFill>
              </a:rPr>
              <a:t>+</a:t>
            </a:r>
            <a:r>
              <a:rPr lang="zh-CN" altLang="en-US" sz="2400" b="1" dirty="0" smtClean="0">
                <a:solidFill>
                  <a:srgbClr val="000000"/>
                </a:solidFill>
              </a:rPr>
              <a:t>输出</a:t>
            </a:r>
            <a:r>
              <a:rPr lang="en-US" altLang="zh-CN" sz="2400" b="1" dirty="0" smtClean="0">
                <a:solidFill>
                  <a:srgbClr val="000000"/>
                </a:solidFill>
              </a:rPr>
              <a:t>)</a:t>
            </a:r>
            <a:r>
              <a:rPr lang="zh-CN" altLang="en-US" sz="2400" b="1" dirty="0" smtClean="0">
                <a:solidFill>
                  <a:srgbClr val="000000"/>
                </a:solidFill>
              </a:rPr>
              <a:t>：读、写、</a:t>
            </a:r>
            <a:r>
              <a:rPr lang="en-US" altLang="zh-CN" sz="2400" b="1" dirty="0" smtClean="0">
                <a:solidFill>
                  <a:srgbClr val="000000"/>
                </a:solidFill>
              </a:rPr>
              <a:t> </a:t>
            </a:r>
            <a:r>
              <a:rPr lang="zh-CN" altLang="en-US" sz="2400" b="1" dirty="0" smtClean="0">
                <a:solidFill>
                  <a:srgbClr val="000000"/>
                </a:solidFill>
              </a:rPr>
              <a:t>说</a:t>
            </a:r>
            <a:endParaRPr kumimoji="0" lang="zh-CN" altLang="en-US" sz="2400" b="1" dirty="0">
              <a:latin typeface="黑体" pitchFamily="49" charset="-122"/>
              <a:ea typeface="黑体" pitchFamily="49" charset="-122"/>
            </a:endParaRPr>
          </a:p>
        </p:txBody>
      </p:sp>
      <p:sp>
        <p:nvSpPr>
          <p:cNvPr id="23" name="AutoShape 22"/>
          <p:cNvSpPr>
            <a:spLocks noChangeArrowheads="1"/>
          </p:cNvSpPr>
          <p:nvPr/>
        </p:nvSpPr>
        <p:spPr bwMode="gray">
          <a:xfrm>
            <a:off x="0" y="1778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3</a:t>
            </a:r>
            <a:endParaRPr lang="zh-CN" altLang="en-US" sz="3200" b="1" dirty="0">
              <a:latin typeface="Times New Roman" pitchFamily="18" charset="0"/>
              <a:ea typeface="Gulim" pitchFamily="34" charset="-127"/>
              <a:cs typeface="Times New Roman" pitchFamily="18" charset="0"/>
            </a:endParaRPr>
          </a:p>
        </p:txBody>
      </p:sp>
      <p:sp>
        <p:nvSpPr>
          <p:cNvPr id="15" name="TextBox 5"/>
          <p:cNvSpPr txBox="1">
            <a:spLocks noChangeArrowheads="1"/>
          </p:cNvSpPr>
          <p:nvPr/>
        </p:nvSpPr>
        <p:spPr bwMode="auto">
          <a:xfrm>
            <a:off x="76200" y="1219201"/>
            <a:ext cx="9067800" cy="3908762"/>
          </a:xfrm>
          <a:prstGeom prst="rect">
            <a:avLst/>
          </a:prstGeom>
          <a:solidFill>
            <a:schemeClr val="bg1"/>
          </a:solidFill>
          <a:ln w="9525">
            <a:noFill/>
            <a:miter lim="800000"/>
            <a:headEnd/>
            <a:tailEnd/>
          </a:ln>
        </p:spPr>
        <p:txBody>
          <a:bodyPr wrap="square">
            <a:spAutoFit/>
          </a:bodyPr>
          <a:lstStyle/>
          <a:p>
            <a:r>
              <a:rPr lang="en-US" altLang="zh-CN" sz="2400" b="1" dirty="0" smtClean="0">
                <a:solidFill>
                  <a:schemeClr val="accent1">
                    <a:lumMod val="75000"/>
                  </a:schemeClr>
                </a:solidFill>
                <a:latin typeface="Verdana" pitchFamily="34" charset="0"/>
                <a:ea typeface="宋体" pitchFamily="2" charset="-122"/>
              </a:rPr>
              <a:t>Assignments (5 </a:t>
            </a:r>
            <a:r>
              <a:rPr lang="en-US" altLang="zh-CN" sz="2400" b="1" dirty="0" err="1" smtClean="0">
                <a:solidFill>
                  <a:schemeClr val="accent1">
                    <a:lumMod val="75000"/>
                  </a:schemeClr>
                </a:solidFill>
                <a:latin typeface="Verdana" pitchFamily="34" charset="0"/>
                <a:ea typeface="宋体" pitchFamily="2" charset="-122"/>
              </a:rPr>
              <a:t>mins</a:t>
            </a:r>
            <a:r>
              <a:rPr lang="en-US" altLang="zh-CN" sz="2400" b="1" dirty="0" smtClean="0">
                <a:solidFill>
                  <a:schemeClr val="accent1">
                    <a:lumMod val="75000"/>
                  </a:schemeClr>
                </a:solidFill>
                <a:latin typeface="Verdana" pitchFamily="34" charset="0"/>
                <a:ea typeface="宋体" pitchFamily="2" charset="-122"/>
              </a:rPr>
              <a:t>)</a:t>
            </a:r>
          </a:p>
          <a:p>
            <a:endParaRPr lang="en-US" altLang="zh-CN" sz="2800" i="1"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2) Based on the discussion with your group members and your research after class, please write a report on what you have found in the chart (200-300 words).  Please focus on the differences in leisure preferences in different countries through comparison and contrast with relevant examples you would like to include. You will be invited to present your project to the whole class next time with PPT. </a:t>
            </a:r>
            <a:endParaRPr lang="zh-CN" altLang="zh-CN" sz="2800" dirty="0">
              <a:latin typeface="Times New Roman" pitchFamily="18" charset="0"/>
              <a:cs typeface="Times New Roman" pitchFamily="18" charset="0"/>
            </a:endParaRPr>
          </a:p>
        </p:txBody>
      </p:sp>
      <p:sp>
        <p:nvSpPr>
          <p:cNvPr id="16" name="矩形 15"/>
          <p:cNvSpPr/>
          <p:nvPr/>
        </p:nvSpPr>
        <p:spPr>
          <a:xfrm>
            <a:off x="2286000" y="5461001"/>
            <a:ext cx="4572000" cy="584775"/>
          </a:xfrm>
          <a:prstGeom prst="rect">
            <a:avLst/>
          </a:prstGeom>
        </p:spPr>
        <p:txBody>
          <a:bodyPr>
            <a:spAutoFit/>
          </a:bodyPr>
          <a:lstStyle/>
          <a:p>
            <a:r>
              <a:rPr lang="en-US" altLang="zh-CN" sz="3200" b="1" dirty="0" smtClean="0">
                <a:solidFill>
                  <a:srgbClr val="C00000"/>
                </a:solidFill>
              </a:rPr>
              <a:t>• </a:t>
            </a:r>
            <a:r>
              <a:rPr lang="zh-CN" altLang="en-US" sz="3200" b="1" dirty="0">
                <a:solidFill>
                  <a:srgbClr val="C00000"/>
                </a:solidFill>
              </a:rPr>
              <a:t>探</a:t>
            </a:r>
            <a:r>
              <a:rPr lang="zh-CN" altLang="en-US" sz="3200" b="1" dirty="0" smtClean="0">
                <a:solidFill>
                  <a:srgbClr val="C00000"/>
                </a:solidFill>
              </a:rPr>
              <a:t>究</a:t>
            </a:r>
            <a:r>
              <a:rPr lang="en-US" altLang="zh-CN" sz="3200" b="1" dirty="0" smtClean="0">
                <a:solidFill>
                  <a:srgbClr val="C00000"/>
                </a:solidFill>
              </a:rPr>
              <a:t>+</a:t>
            </a:r>
            <a:r>
              <a:rPr lang="zh-CN" altLang="en-US" sz="3200" b="1" dirty="0" smtClean="0">
                <a:solidFill>
                  <a:srgbClr val="C00000"/>
                </a:solidFill>
              </a:rPr>
              <a:t>协作</a:t>
            </a:r>
            <a:r>
              <a:rPr lang="en-US" altLang="zh-CN" sz="3200" b="1" dirty="0" smtClean="0">
                <a:solidFill>
                  <a:srgbClr val="C00000"/>
                </a:solidFill>
              </a:rPr>
              <a:t>+</a:t>
            </a:r>
            <a:r>
              <a:rPr lang="zh-CN" altLang="en-US" sz="3200" b="1" dirty="0" smtClean="0">
                <a:solidFill>
                  <a:srgbClr val="C00000"/>
                </a:solidFill>
              </a:rPr>
              <a:t>沟通</a:t>
            </a:r>
            <a:endParaRPr lang="en-US" altLang="zh-CN" sz="32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wipe(left)">
                                      <p:cBhvr>
                                        <p:cTn id="7" dur="500"/>
                                        <p:tgtEl>
                                          <p:spTgt spid="532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62" name="Rectangle 14"/>
          <p:cNvSpPr>
            <a:spLocks noChangeArrowheads="1"/>
          </p:cNvSpPr>
          <p:nvPr/>
        </p:nvSpPr>
        <p:spPr bwMode="gray">
          <a:xfrm>
            <a:off x="0" y="1066800"/>
            <a:ext cx="9144000" cy="568490"/>
          </a:xfrm>
          <a:prstGeom prst="rect">
            <a:avLst/>
          </a:prstGeom>
          <a:solidFill>
            <a:schemeClr val="bg1"/>
          </a:solidFill>
          <a:ln w="9525" algn="ctr">
            <a:noFill/>
            <a:miter lim="800000"/>
            <a:headEnd/>
            <a:tailEnd/>
          </a:ln>
          <a:effectLst/>
        </p:spPr>
        <p:txBody>
          <a:bodyPr wrap="square" lIns="90000" tIns="46800" rIns="90000" bIns="46800">
            <a:spAutoFit/>
          </a:bodyPr>
          <a:lstStyle/>
          <a:p>
            <a:pPr algn="just">
              <a:lnSpc>
                <a:spcPct val="110000"/>
              </a:lnSpc>
            </a:pPr>
            <a:endParaRPr lang="en-US" altLang="zh-CN" sz="2800" b="1" dirty="0">
              <a:solidFill>
                <a:schemeClr val="accent1">
                  <a:lumMod val="75000"/>
                </a:schemeClr>
              </a:solidFill>
              <a:latin typeface="Verdana" pitchFamily="34" charset="0"/>
              <a:ea typeface="宋体" pitchFamily="2" charset="-122"/>
            </a:endParaRPr>
          </a:p>
        </p:txBody>
      </p:sp>
      <p:sp>
        <p:nvSpPr>
          <p:cNvPr id="99334" name="AutoShape 6"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9336" name="AutoShape 8" descr="http://img2.imgtn.bdimg.com/it/u=3437135403,2764543665&amp;fm=15&amp;gp=0.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 name="AutoShape 22"/>
          <p:cNvSpPr>
            <a:spLocks noChangeArrowheads="1"/>
          </p:cNvSpPr>
          <p:nvPr/>
        </p:nvSpPr>
        <p:spPr bwMode="gray">
          <a:xfrm flipV="1">
            <a:off x="0" y="592138"/>
            <a:ext cx="1600200" cy="169863"/>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grpSp>
        <p:nvGrpSpPr>
          <p:cNvPr id="2" name="Group 31"/>
          <p:cNvGrpSpPr>
            <a:grpSpLocks/>
          </p:cNvGrpSpPr>
          <p:nvPr/>
        </p:nvGrpSpPr>
        <p:grpSpPr bwMode="auto">
          <a:xfrm>
            <a:off x="578" y="1"/>
            <a:ext cx="9143422" cy="837407"/>
            <a:chOff x="611" y="2464"/>
            <a:chExt cx="5062" cy="422"/>
          </a:xfrm>
        </p:grpSpPr>
        <p:sp>
          <p:nvSpPr>
            <p:cNvPr id="18"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19" name="Freeform 40"/>
            <p:cNvSpPr>
              <a:spLocks/>
            </p:cNvSpPr>
            <p:nvPr/>
          </p:nvSpPr>
          <p:spPr bwMode="gray">
            <a:xfrm>
              <a:off x="743" y="2544"/>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grpSp>
      <p:sp>
        <p:nvSpPr>
          <p:cNvPr id="20" name="Text Box 42"/>
          <p:cNvSpPr txBox="1">
            <a:spLocks noChangeArrowheads="1"/>
          </p:cNvSpPr>
          <p:nvPr/>
        </p:nvSpPr>
        <p:spPr bwMode="gray">
          <a:xfrm>
            <a:off x="1372178" y="0"/>
            <a:ext cx="7771822"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400" b="1" dirty="0" smtClean="0">
                <a:solidFill>
                  <a:srgbClr val="000000"/>
                </a:solidFill>
              </a:rPr>
              <a:t>post-learning activities (</a:t>
            </a:r>
            <a:r>
              <a:rPr lang="zh-CN" altLang="en-US" sz="2400" b="1" dirty="0" smtClean="0">
                <a:solidFill>
                  <a:srgbClr val="000000"/>
                </a:solidFill>
              </a:rPr>
              <a:t>输入</a:t>
            </a:r>
            <a:r>
              <a:rPr lang="en-US" altLang="zh-CN" sz="2400" b="1" dirty="0" smtClean="0">
                <a:solidFill>
                  <a:srgbClr val="000000"/>
                </a:solidFill>
              </a:rPr>
              <a:t>+</a:t>
            </a:r>
            <a:r>
              <a:rPr lang="zh-CN" altLang="en-US" sz="2400" b="1" dirty="0" smtClean="0">
                <a:solidFill>
                  <a:srgbClr val="000000"/>
                </a:solidFill>
              </a:rPr>
              <a:t>输出</a:t>
            </a:r>
            <a:r>
              <a:rPr lang="en-US" altLang="zh-CN" sz="2400" b="1" dirty="0" smtClean="0">
                <a:solidFill>
                  <a:srgbClr val="000000"/>
                </a:solidFill>
              </a:rPr>
              <a:t>)</a:t>
            </a:r>
            <a:r>
              <a:rPr lang="zh-CN" altLang="en-US" sz="2400" b="1" dirty="0" smtClean="0">
                <a:solidFill>
                  <a:srgbClr val="000000"/>
                </a:solidFill>
              </a:rPr>
              <a:t>：读、写、</a:t>
            </a:r>
            <a:r>
              <a:rPr lang="en-US" altLang="zh-CN" sz="2400" b="1" dirty="0" smtClean="0">
                <a:solidFill>
                  <a:srgbClr val="000000"/>
                </a:solidFill>
              </a:rPr>
              <a:t>  </a:t>
            </a:r>
            <a:r>
              <a:rPr lang="zh-CN" altLang="en-US" sz="2400" b="1" dirty="0" smtClean="0">
                <a:solidFill>
                  <a:srgbClr val="000000"/>
                </a:solidFill>
              </a:rPr>
              <a:t>说</a:t>
            </a:r>
            <a:endParaRPr kumimoji="0" lang="zh-CN" altLang="en-US" sz="2400" b="1" dirty="0">
              <a:latin typeface="黑体" pitchFamily="49" charset="-122"/>
              <a:ea typeface="黑体" pitchFamily="49" charset="-122"/>
            </a:endParaRPr>
          </a:p>
        </p:txBody>
      </p:sp>
      <p:sp>
        <p:nvSpPr>
          <p:cNvPr id="23" name="AutoShape 22"/>
          <p:cNvSpPr>
            <a:spLocks noChangeArrowheads="1"/>
          </p:cNvSpPr>
          <p:nvPr/>
        </p:nvSpPr>
        <p:spPr bwMode="gray">
          <a:xfrm>
            <a:off x="0" y="76200"/>
            <a:ext cx="1371600" cy="592139"/>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3</a:t>
            </a:r>
            <a:endParaRPr lang="zh-CN" altLang="en-US" sz="3200" b="1" dirty="0">
              <a:latin typeface="Times New Roman" pitchFamily="18" charset="0"/>
              <a:ea typeface="Gulim" pitchFamily="34" charset="-127"/>
              <a:cs typeface="Times New Roman" pitchFamily="18" charset="0"/>
            </a:endParaRPr>
          </a:p>
        </p:txBody>
      </p:sp>
      <p:sp>
        <p:nvSpPr>
          <p:cNvPr id="15" name="TextBox 5"/>
          <p:cNvSpPr txBox="1">
            <a:spLocks noChangeArrowheads="1"/>
          </p:cNvSpPr>
          <p:nvPr/>
        </p:nvSpPr>
        <p:spPr bwMode="auto">
          <a:xfrm>
            <a:off x="76200" y="1219201"/>
            <a:ext cx="9067800" cy="1877437"/>
          </a:xfrm>
          <a:prstGeom prst="rect">
            <a:avLst/>
          </a:prstGeom>
          <a:solidFill>
            <a:schemeClr val="bg1"/>
          </a:solidFill>
          <a:ln w="9525">
            <a:noFill/>
            <a:miter lim="800000"/>
            <a:headEnd/>
            <a:tailEnd/>
          </a:ln>
        </p:spPr>
        <p:txBody>
          <a:bodyPr wrap="square">
            <a:spAutoFit/>
          </a:bodyPr>
          <a:lstStyle/>
          <a:p>
            <a:r>
              <a:rPr lang="en-US" altLang="zh-CN" sz="2400" b="1" dirty="0" smtClean="0">
                <a:solidFill>
                  <a:schemeClr val="accent1">
                    <a:lumMod val="75000"/>
                  </a:schemeClr>
                </a:solidFill>
                <a:latin typeface="Verdana" pitchFamily="34" charset="0"/>
                <a:ea typeface="宋体" pitchFamily="2" charset="-122"/>
              </a:rPr>
              <a:t>Assignments (5 </a:t>
            </a:r>
            <a:r>
              <a:rPr lang="en-US" altLang="zh-CN" sz="2400" b="1" dirty="0" err="1" smtClean="0">
                <a:solidFill>
                  <a:schemeClr val="accent1">
                    <a:lumMod val="75000"/>
                  </a:schemeClr>
                </a:solidFill>
                <a:latin typeface="Verdana" pitchFamily="34" charset="0"/>
                <a:ea typeface="宋体" pitchFamily="2" charset="-122"/>
              </a:rPr>
              <a:t>mins</a:t>
            </a:r>
            <a:r>
              <a:rPr lang="en-US" altLang="zh-CN" sz="2400" b="1" dirty="0" smtClean="0">
                <a:solidFill>
                  <a:schemeClr val="accent1">
                    <a:lumMod val="75000"/>
                  </a:schemeClr>
                </a:solidFill>
                <a:latin typeface="Verdana" pitchFamily="34" charset="0"/>
                <a:ea typeface="宋体" pitchFamily="2" charset="-122"/>
              </a:rPr>
              <a:t>)</a:t>
            </a:r>
          </a:p>
          <a:p>
            <a:endParaRPr lang="en-US" altLang="zh-CN" sz="2800" i="1" dirty="0" smtClean="0">
              <a:latin typeface="Times New Roman" pitchFamily="18" charset="0"/>
              <a:cs typeface="Times New Roman" pitchFamily="18" charset="0"/>
            </a:endParaRPr>
          </a:p>
          <a:p>
            <a:r>
              <a:rPr lang="en-US" altLang="zh-CN" sz="3200" dirty="0" smtClean="0">
                <a:latin typeface="Times New Roman" pitchFamily="18" charset="0"/>
                <a:cs typeface="Times New Roman" pitchFamily="18" charset="0"/>
              </a:rPr>
              <a:t>2. Please check the previewing task of unit 3 and finish the listening parts of Unit 3. </a:t>
            </a:r>
            <a:endParaRPr lang="zh-CN" altLang="zh-C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wipe(left)">
                                      <p:cBhvr>
                                        <p:cTn id="7"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90115" name="Rectangle 3"/>
          <p:cNvSpPr>
            <a:spLocks/>
          </p:cNvSpPr>
          <p:nvPr/>
        </p:nvSpPr>
        <p:spPr bwMode="auto">
          <a:xfrm>
            <a:off x="457200" y="1219201"/>
            <a:ext cx="8370888" cy="4525963"/>
          </a:xfrm>
          <a:prstGeom prst="rect">
            <a:avLst/>
          </a:prstGeom>
          <a:noFill/>
          <a:ln w="9525">
            <a:noFill/>
            <a:miter lim="800000"/>
            <a:headEnd/>
            <a:tailEnd/>
          </a:ln>
        </p:spPr>
        <p:txBody>
          <a:bodyPr/>
          <a:lstStyle/>
          <a:p>
            <a:pPr marL="381000" indent="-381000">
              <a:lnSpc>
                <a:spcPct val="120000"/>
              </a:lnSpc>
              <a:spcBef>
                <a:spcPct val="20000"/>
              </a:spcBef>
              <a:buClr>
                <a:schemeClr val="folHlink"/>
              </a:buClr>
              <a:buFont typeface="Wingdings" pitchFamily="2" charset="2"/>
              <a:buNone/>
            </a:pPr>
            <a:r>
              <a:rPr lang="en-US" altLang="zh-CN" sz="2200" b="1" dirty="0" smtClean="0">
                <a:solidFill>
                  <a:srgbClr val="336699"/>
                </a:solidFill>
                <a:ea typeface="宋体" pitchFamily="2" charset="-122"/>
              </a:rPr>
              <a:t>   </a:t>
            </a:r>
            <a:endParaRPr lang="en-US" altLang="zh-CN" sz="2200" b="1" dirty="0" smtClean="0">
              <a:solidFill>
                <a:srgbClr val="336699"/>
              </a:solidFill>
              <a:ea typeface="宋体" pitchFamily="2" charset="-122"/>
            </a:endParaRPr>
          </a:p>
          <a:p>
            <a:pPr marL="381000" indent="-381000">
              <a:lnSpc>
                <a:spcPct val="120000"/>
              </a:lnSpc>
              <a:spcBef>
                <a:spcPct val="20000"/>
              </a:spcBef>
              <a:buClr>
                <a:schemeClr val="folHlink"/>
              </a:buClr>
              <a:buFont typeface="Wingdings" pitchFamily="2" charset="2"/>
              <a:buNone/>
            </a:pPr>
            <a:r>
              <a:rPr lang="en-US" altLang="zh-CN" sz="2200" b="1" dirty="0" smtClean="0">
                <a:solidFill>
                  <a:srgbClr val="336699"/>
                </a:solidFill>
                <a:latin typeface="宋体" pitchFamily="2" charset="-122"/>
                <a:ea typeface="宋体" pitchFamily="2" charset="-122"/>
              </a:rPr>
              <a:t> </a:t>
            </a:r>
            <a:r>
              <a:rPr lang="en-US" altLang="zh-CN" sz="2200" b="1" dirty="0" smtClean="0">
                <a:solidFill>
                  <a:srgbClr val="336699"/>
                </a:solidFill>
                <a:latin typeface="宋体" pitchFamily="2" charset="-122"/>
                <a:ea typeface="宋体" pitchFamily="2" charset="-122"/>
              </a:rPr>
              <a:t> </a:t>
            </a:r>
            <a:r>
              <a:rPr lang="zh-CN" altLang="en-US" sz="4800" b="1" dirty="0" smtClean="0">
                <a:solidFill>
                  <a:srgbClr val="F83D24"/>
                </a:solidFill>
                <a:latin typeface="楷体" pitchFamily="49" charset="-122"/>
                <a:ea typeface="楷体" pitchFamily="49" charset="-122"/>
              </a:rPr>
              <a:t>用</a:t>
            </a:r>
            <a:r>
              <a:rPr lang="zh-CN" altLang="en-US" sz="4800" b="1" dirty="0" smtClean="0">
                <a:solidFill>
                  <a:srgbClr val="F83D24"/>
                </a:solidFill>
                <a:latin typeface="楷体" pitchFamily="49" charset="-122"/>
                <a:ea typeface="楷体" pitchFamily="49" charset="-122"/>
              </a:rPr>
              <a:t>“新”教</a:t>
            </a:r>
            <a:endParaRPr lang="en-US" altLang="zh-CN" sz="4800" b="1" dirty="0" smtClean="0">
              <a:solidFill>
                <a:srgbClr val="F83D24"/>
              </a:solidFill>
              <a:latin typeface="楷体" pitchFamily="49" charset="-122"/>
              <a:ea typeface="楷体" pitchFamily="49" charset="-122"/>
            </a:endParaRPr>
          </a:p>
          <a:p>
            <a:pPr marL="381000" indent="-381000">
              <a:lnSpc>
                <a:spcPct val="120000"/>
              </a:lnSpc>
              <a:spcBef>
                <a:spcPct val="20000"/>
              </a:spcBef>
              <a:buClr>
                <a:schemeClr val="folHlink"/>
              </a:buClr>
              <a:buFont typeface="Wingdings" pitchFamily="2" charset="2"/>
              <a:buNone/>
            </a:pPr>
            <a:r>
              <a:rPr lang="en-US" altLang="zh-CN" sz="4800" b="1" dirty="0">
                <a:solidFill>
                  <a:srgbClr val="F83D24"/>
                </a:solidFill>
                <a:latin typeface="楷体" pitchFamily="49" charset="-122"/>
                <a:ea typeface="楷体" pitchFamily="49" charset="-122"/>
              </a:rPr>
              <a:t> </a:t>
            </a:r>
            <a:r>
              <a:rPr lang="zh-CN" altLang="en-US" sz="4800" b="1" dirty="0" smtClean="0">
                <a:solidFill>
                  <a:srgbClr val="F83D24"/>
                </a:solidFill>
                <a:latin typeface="楷体" pitchFamily="49" charset="-122"/>
                <a:ea typeface="楷体" pitchFamily="49" charset="-122"/>
              </a:rPr>
              <a:t>用“心”学</a:t>
            </a:r>
            <a:endParaRPr lang="en-US" altLang="zh-CN" sz="4800" b="1" dirty="0">
              <a:solidFill>
                <a:srgbClr val="F83D24"/>
              </a:solidFill>
              <a:latin typeface="楷体" pitchFamily="49" charset="-122"/>
              <a:ea typeface="楷体" pitchFamily="49" charset="-122"/>
            </a:endParaRPr>
          </a:p>
        </p:txBody>
      </p:sp>
      <p:sp>
        <p:nvSpPr>
          <p:cNvPr id="90117" name="Rectangle 5" descr="新闻纸"/>
          <p:cNvSpPr>
            <a:spLocks noChangeArrowheads="1"/>
          </p:cNvSpPr>
          <p:nvPr/>
        </p:nvSpPr>
        <p:spPr bwMode="gray">
          <a:xfrm>
            <a:off x="0" y="0"/>
            <a:ext cx="2965450" cy="762000"/>
          </a:xfrm>
          <a:prstGeom prst="rect">
            <a:avLst/>
          </a:prstGeom>
          <a:blipFill dpi="0" rotWithShape="1">
            <a:blip r:embed="rId3"/>
            <a:srcRect/>
            <a:tile tx="0" ty="0" sx="100000" sy="100000" flip="none" algn="tl"/>
          </a:blipFill>
          <a:ln w="38100" cmpd="dbl">
            <a:solidFill>
              <a:schemeClr val="tx2"/>
            </a:solidFill>
            <a:miter lim="800000"/>
            <a:headEnd/>
            <a:tailEnd/>
          </a:ln>
          <a:effectLst/>
        </p:spPr>
        <p:txBody>
          <a:bodyPr anchor="ctr"/>
          <a:lstStyle/>
          <a:p>
            <a:pPr algn="ctr"/>
            <a:r>
              <a:rPr lang="zh-CN" altLang="en-US" sz="3200" b="1" dirty="0">
                <a:solidFill>
                  <a:srgbClr val="336699"/>
                </a:solidFill>
                <a:ea typeface="宋体" pitchFamily="2" charset="-122"/>
              </a:rPr>
              <a:t>结束</a:t>
            </a:r>
            <a:r>
              <a:rPr lang="zh-CN" altLang="en-US" sz="3200" b="1" dirty="0" smtClean="0">
                <a:solidFill>
                  <a:srgbClr val="336699"/>
                </a:solidFill>
                <a:ea typeface="宋体" pitchFamily="2" charset="-122"/>
              </a:rPr>
              <a:t>语</a:t>
            </a:r>
            <a:endParaRPr lang="zh-CN" altLang="en-US" sz="3200" b="1" dirty="0">
              <a:solidFill>
                <a:srgbClr val="336699"/>
              </a:solidFill>
              <a:ea typeface="宋体" pitchFamily="2" charset="-122"/>
            </a:endParaRPr>
          </a:p>
        </p:txBody>
      </p:sp>
      <p:sp>
        <p:nvSpPr>
          <p:cNvPr id="8" name="矩形 7"/>
          <p:cNvSpPr/>
          <p:nvPr/>
        </p:nvSpPr>
        <p:spPr>
          <a:xfrm>
            <a:off x="533400" y="4368562"/>
            <a:ext cx="7239000" cy="1200329"/>
          </a:xfrm>
          <a:prstGeom prst="rect">
            <a:avLst/>
          </a:prstGeom>
        </p:spPr>
        <p:txBody>
          <a:bodyPr wrap="square">
            <a:spAutoFit/>
          </a:bodyPr>
          <a:lstStyle/>
          <a:p>
            <a:r>
              <a:rPr lang="zh-CN" altLang="en-US" sz="3600" b="1" dirty="0" smtClean="0">
                <a:latin typeface="+mj-lt"/>
              </a:rPr>
              <a:t>    处处</a:t>
            </a:r>
            <a:r>
              <a:rPr lang="zh-CN" altLang="en-US" sz="3600" b="1" dirty="0">
                <a:latin typeface="+mj-lt"/>
              </a:rPr>
              <a:t>是创造之</a:t>
            </a:r>
            <a:r>
              <a:rPr lang="zh-CN" altLang="en-US" sz="3600" b="1" dirty="0" smtClean="0">
                <a:latin typeface="+mj-lt"/>
              </a:rPr>
              <a:t>地</a:t>
            </a:r>
            <a:r>
              <a:rPr lang="zh-CN" altLang="en-US" sz="3600" b="1" dirty="0">
                <a:latin typeface="+mj-lt"/>
              </a:rPr>
              <a:t>，</a:t>
            </a:r>
            <a:r>
              <a:rPr lang="zh-CN" altLang="en-US" sz="3600" b="1" dirty="0" smtClean="0">
                <a:latin typeface="+mj-lt"/>
              </a:rPr>
              <a:t>天</a:t>
            </a:r>
            <a:r>
              <a:rPr lang="zh-CN" altLang="en-US" sz="3600" b="1" dirty="0">
                <a:latin typeface="+mj-lt"/>
              </a:rPr>
              <a:t>天是创造之时</a:t>
            </a:r>
            <a:r>
              <a:rPr lang="en-US" altLang="zh-CN" sz="3600" b="1" dirty="0">
                <a:latin typeface="+mj-lt"/>
              </a:rPr>
              <a:t>,</a:t>
            </a:r>
            <a:r>
              <a:rPr lang="zh-CN" altLang="en-US" sz="3600" b="1" dirty="0">
                <a:latin typeface="+mj-lt"/>
              </a:rPr>
              <a:t>人人是创造之人</a:t>
            </a:r>
            <a:r>
              <a:rPr lang="zh-CN" altLang="en-US" sz="3600" b="1" dirty="0" smtClean="0">
                <a:latin typeface="+mj-lt"/>
              </a:rPr>
              <a:t>。</a:t>
            </a:r>
            <a:r>
              <a:rPr lang="en-US" altLang="zh-CN" sz="3600" b="1" i="1" dirty="0" smtClean="0">
                <a:latin typeface="+mj-lt"/>
              </a:rPr>
              <a:t>—</a:t>
            </a:r>
            <a:r>
              <a:rPr lang="zh-CN" altLang="en-US" sz="3600" b="1" dirty="0" smtClean="0">
                <a:latin typeface="+mj-lt"/>
              </a:rPr>
              <a:t>陶</a:t>
            </a:r>
            <a:r>
              <a:rPr lang="zh-CN" altLang="en-US" sz="3600" b="1" dirty="0">
                <a:latin typeface="+mj-lt"/>
              </a:rPr>
              <a:t>行知</a:t>
            </a:r>
          </a:p>
        </p:txBody>
      </p:sp>
      <p:sp>
        <p:nvSpPr>
          <p:cNvPr id="7" name="矩形 6"/>
          <p:cNvSpPr/>
          <p:nvPr/>
        </p:nvSpPr>
        <p:spPr>
          <a:xfrm>
            <a:off x="3352800" y="39469"/>
            <a:ext cx="2895600" cy="646331"/>
          </a:xfrm>
          <a:prstGeom prst="rect">
            <a:avLst/>
          </a:prstGeom>
          <a:solidFill>
            <a:schemeClr val="bg1"/>
          </a:solidFill>
        </p:spPr>
        <p:txBody>
          <a:bodyPr wrap="square">
            <a:spAutoFit/>
          </a:bodyPr>
          <a:lstStyle/>
          <a:p>
            <a:r>
              <a:rPr lang="zh-CN" altLang="en-US" sz="3600" b="1" dirty="0" smtClean="0">
                <a:solidFill>
                  <a:srgbClr val="336699"/>
                </a:solidFill>
                <a:ea typeface="宋体" pitchFamily="2" charset="-122"/>
              </a:rPr>
              <a:t>“新心相印”</a:t>
            </a:r>
            <a:endParaRPr lang="zh-CN" altLang="en-US" sz="3600" dirty="0"/>
          </a:p>
        </p:txBody>
      </p:sp>
      <p:grpSp>
        <p:nvGrpSpPr>
          <p:cNvPr id="11" name="组合 10"/>
          <p:cNvGrpSpPr/>
          <p:nvPr/>
        </p:nvGrpSpPr>
        <p:grpSpPr>
          <a:xfrm>
            <a:off x="4495800" y="1193800"/>
            <a:ext cx="4358886" cy="1930399"/>
            <a:chOff x="4495800" y="895350"/>
            <a:chExt cx="4358886" cy="1447799"/>
          </a:xfrm>
        </p:grpSpPr>
        <p:sp>
          <p:nvSpPr>
            <p:cNvPr id="6" name="矩形 5"/>
            <p:cNvSpPr/>
            <p:nvPr/>
          </p:nvSpPr>
          <p:spPr>
            <a:xfrm>
              <a:off x="4495800" y="1650652"/>
              <a:ext cx="4358886" cy="692497"/>
            </a:xfrm>
            <a:prstGeom prst="rect">
              <a:avLst/>
            </a:prstGeom>
          </p:spPr>
          <p:txBody>
            <a:bodyPr wrap="none">
              <a:spAutoFit/>
            </a:bodyPr>
            <a:lstStyle/>
            <a:p>
              <a:r>
                <a:rPr lang="zh-CN" altLang="en-US" sz="5400" b="1" dirty="0" smtClean="0">
                  <a:solidFill>
                    <a:srgbClr val="336699"/>
                  </a:solidFill>
                  <a:latin typeface="楷体" pitchFamily="49" charset="-122"/>
                  <a:ea typeface="楷体" pitchFamily="49" charset="-122"/>
                </a:rPr>
                <a:t>“合作共赢”</a:t>
              </a:r>
              <a:endParaRPr lang="zh-CN" altLang="en-US" sz="5400" dirty="0">
                <a:latin typeface="楷体" pitchFamily="49" charset="-122"/>
                <a:ea typeface="楷体" pitchFamily="49" charset="-122"/>
              </a:endParaRPr>
            </a:p>
          </p:txBody>
        </p:sp>
        <p:sp>
          <p:nvSpPr>
            <p:cNvPr id="10" name="右弧形箭头 9"/>
            <p:cNvSpPr/>
            <p:nvPr/>
          </p:nvSpPr>
          <p:spPr>
            <a:xfrm>
              <a:off x="6096000" y="895350"/>
              <a:ext cx="381000" cy="76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linds(horizontal)">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2"/>
          <p:cNvSpPr>
            <a:spLocks noChangeArrowheads="1" noChangeShapeType="1" noTextEdit="1"/>
          </p:cNvSpPr>
          <p:nvPr/>
        </p:nvSpPr>
        <p:spPr bwMode="gray">
          <a:xfrm>
            <a:off x="304800" y="2362200"/>
            <a:ext cx="4343400" cy="1406525"/>
          </a:xfrm>
          <a:prstGeom prst="rect">
            <a:avLst/>
          </a:prstGeom>
        </p:spPr>
        <p:txBody>
          <a:bodyPr wrap="none" fromWordArt="1">
            <a:prstTxWarp prst="textDeflate">
              <a:avLst>
                <a:gd name="adj" fmla="val 0"/>
              </a:avLst>
            </a:prstTxWarp>
          </a:bodyPr>
          <a:lstStyle/>
          <a:p>
            <a:pPr algn="ctr"/>
            <a:r>
              <a:rPr lang="en-US" altLang="zh-CN" sz="40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Monotype Corsiva"/>
              </a:rPr>
              <a:t>Thank You !</a:t>
            </a:r>
            <a:endParaRPr lang="zh-CN" altLang="en-US" sz="40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Monotype Corsiva"/>
            </a:endParaRPr>
          </a:p>
        </p:txBody>
      </p:sp>
      <p:grpSp>
        <p:nvGrpSpPr>
          <p:cNvPr id="89092" name="Group 4"/>
          <p:cNvGrpSpPr>
            <a:grpSpLocks/>
          </p:cNvGrpSpPr>
          <p:nvPr/>
        </p:nvGrpSpPr>
        <p:grpSpPr bwMode="auto">
          <a:xfrm>
            <a:off x="152400" y="381001"/>
            <a:ext cx="6838950" cy="3365500"/>
            <a:chOff x="664" y="1951"/>
            <a:chExt cx="4308" cy="2120"/>
          </a:xfrm>
        </p:grpSpPr>
        <p:sp>
          <p:nvSpPr>
            <p:cNvPr id="89093" name="Freeform 5"/>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094" name="Freeform 6"/>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095" name="Freeform 7"/>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096" name="Freeform 8"/>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097" name="Freeform 9"/>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098" name="Freeform 10"/>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099" name="Freeform 11"/>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0" name="Freeform 12"/>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1" name="Freeform 13"/>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2" name="Freeform 14"/>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3" name="Freeform 15"/>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4" name="Freeform 16"/>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5" name="Freeform 17"/>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6" name="Freeform 18"/>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7" name="Freeform 19"/>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8" name="Freeform 20"/>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09" name="Freeform 21"/>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0" name="Freeform 22"/>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1" name="Freeform 23"/>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2" name="Freeform 24"/>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3" name="Freeform 25"/>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4" name="Freeform 26"/>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5" name="Freeform 27"/>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6" name="Freeform 28"/>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7" name="Freeform 29"/>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8" name="Freeform 30"/>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19" name="Freeform 31"/>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0" name="Freeform 32"/>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1" name="Freeform 33"/>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2" name="Freeform 34"/>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3" name="Freeform 35"/>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4" name="Freeform 36"/>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5" name="Freeform 37"/>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6" name="Freeform 38"/>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7" name="Freeform 39"/>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8" name="Freeform 40"/>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29" name="Freeform 41"/>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0" name="Freeform 42"/>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1" name="Freeform 43"/>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2" name="Freeform 44"/>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3" name="Freeform 45"/>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4" name="Freeform 46"/>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5" name="Freeform 47"/>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6" name="Freeform 48"/>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7" name="Freeform 49"/>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8" name="Freeform 50"/>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39" name="Freeform 51"/>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0" name="Freeform 52"/>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1" name="Freeform 53"/>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2" name="Freeform 54"/>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3" name="Freeform 55"/>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4" name="Freeform 56"/>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5" name="Freeform 57"/>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6" name="Freeform 58"/>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7" name="Freeform 59"/>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8" name="Freeform 60"/>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49" name="Freeform 61"/>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0" name="Freeform 62"/>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1" name="Freeform 63"/>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2" name="Freeform 64"/>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3" name="Freeform 65"/>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4" name="Freeform 66"/>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5" name="Freeform 67"/>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6" name="Freeform 68"/>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7" name="Freeform 69"/>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8" name="Freeform 70"/>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59" name="Freeform 71"/>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0" name="Freeform 72"/>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1" name="Freeform 73"/>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2" name="Freeform 74"/>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3" name="Freeform 75"/>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4" name="Freeform 76"/>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5" name="Freeform 77"/>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6" name="Freeform 78"/>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7" name="Freeform 79"/>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8" name="Freeform 80"/>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69" name="Freeform 81"/>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0" name="Freeform 82"/>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1" name="Freeform 83"/>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2" name="Freeform 84"/>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3" name="Freeform 85"/>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4" name="Freeform 86"/>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5" name="Freeform 87"/>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6" name="Freeform 88"/>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7" name="Freeform 89"/>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8" name="Freeform 90"/>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79" name="Freeform 91"/>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0" name="Freeform 92"/>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1" name="Freeform 93"/>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2" name="Freeform 94"/>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3" name="Freeform 95"/>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4" name="Freeform 96"/>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5" name="Freeform 97"/>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6" name="Freeform 98"/>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7" name="Freeform 99"/>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8" name="Freeform 100"/>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89" name="Freeform 101"/>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0" name="Freeform 102"/>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1" name="Freeform 103"/>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2" name="Freeform 104"/>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3" name="Freeform 105"/>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4" name="Freeform 106"/>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5" name="Freeform 107"/>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6" name="Freeform 108"/>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7" name="Freeform 109"/>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8" name="Freeform 110"/>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199" name="Freeform 111"/>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89200" name="Freeform 112"/>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89092"/>
                                        </p:tgtEl>
                                        <p:attrNameLst>
                                          <p:attrName>style.visibility</p:attrName>
                                        </p:attrNameLst>
                                      </p:cBhvr>
                                      <p:to>
                                        <p:strVal val="visible"/>
                                      </p:to>
                                    </p:set>
                                    <p:animEffect transition="in" filter="fade">
                                      <p:cBhvr>
                                        <p:cTn id="7"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hlinkClick r:id="rId2" action="ppaction://hlinksldjump"/>
          </p:cNvPr>
          <p:cNvSpPr txBox="1">
            <a:spLocks noChangeArrowheads="1"/>
          </p:cNvSpPr>
          <p:nvPr/>
        </p:nvSpPr>
        <p:spPr bwMode="auto">
          <a:xfrm>
            <a:off x="4724400" y="76202"/>
            <a:ext cx="1905000" cy="646331"/>
          </a:xfrm>
          <a:prstGeom prst="rect">
            <a:avLst/>
          </a:prstGeom>
          <a:noFill/>
          <a:ln w="9525">
            <a:noFill/>
            <a:miter lim="800000"/>
            <a:headEnd/>
            <a:tailEnd/>
          </a:ln>
        </p:spPr>
        <p:txBody>
          <a:bodyPr wrap="square">
            <a:spAutoFit/>
          </a:bodyPr>
          <a:lstStyle/>
          <a:p>
            <a:pPr>
              <a:spcBef>
                <a:spcPct val="50000"/>
              </a:spcBef>
            </a:pPr>
            <a:r>
              <a:rPr lang="en-US" altLang="zh-CN" sz="3600" b="1" dirty="0">
                <a:solidFill>
                  <a:srgbClr val="760000"/>
                </a:solidFill>
                <a:latin typeface="BankGothic Lt BT"/>
              </a:rPr>
              <a:t>AIDA</a:t>
            </a:r>
          </a:p>
        </p:txBody>
      </p:sp>
      <p:sp>
        <p:nvSpPr>
          <p:cNvPr id="88067" name="Text Box 3"/>
          <p:cNvSpPr txBox="1">
            <a:spLocks noChangeArrowheads="1"/>
          </p:cNvSpPr>
          <p:nvPr/>
        </p:nvSpPr>
        <p:spPr bwMode="auto">
          <a:xfrm>
            <a:off x="76203" y="1700213"/>
            <a:ext cx="2743199" cy="630942"/>
          </a:xfrm>
          <a:prstGeom prst="rect">
            <a:avLst/>
          </a:prstGeom>
          <a:noFill/>
          <a:ln w="9525">
            <a:noFill/>
            <a:miter lim="800000"/>
            <a:headEnd/>
            <a:tailEnd/>
          </a:ln>
        </p:spPr>
        <p:txBody>
          <a:bodyPr wrap="square">
            <a:spAutoFit/>
          </a:bodyPr>
          <a:lstStyle/>
          <a:p>
            <a:pPr algn="just">
              <a:lnSpc>
                <a:spcPct val="125000"/>
              </a:lnSpc>
              <a:spcBef>
                <a:spcPct val="50000"/>
              </a:spcBef>
              <a:buFontTx/>
              <a:buChar char="•"/>
            </a:pPr>
            <a:r>
              <a:rPr lang="zh-CN" altLang="en-US" sz="2800" b="1" dirty="0">
                <a:solidFill>
                  <a:srgbClr val="003399"/>
                </a:solidFill>
              </a:rPr>
              <a:t> </a:t>
            </a:r>
            <a:r>
              <a:rPr lang="en-US" altLang="zh-CN" sz="2800" b="1" dirty="0">
                <a:solidFill>
                  <a:srgbClr val="003399"/>
                </a:solidFill>
              </a:rPr>
              <a:t>A = </a:t>
            </a:r>
            <a:r>
              <a:rPr lang="en-US" altLang="zh-CN" sz="2800" b="1" dirty="0" smtClean="0">
                <a:solidFill>
                  <a:srgbClr val="003399"/>
                </a:solidFill>
              </a:rPr>
              <a:t> Attention</a:t>
            </a:r>
            <a:r>
              <a:rPr lang="en-US" altLang="zh-CN" sz="2800" dirty="0" smtClean="0"/>
              <a:t> </a:t>
            </a:r>
            <a:endParaRPr lang="en-US" altLang="zh-CN" sz="2800" b="1" dirty="0">
              <a:solidFill>
                <a:srgbClr val="C00000"/>
              </a:solidFill>
            </a:endParaRPr>
          </a:p>
        </p:txBody>
      </p:sp>
      <p:sp>
        <p:nvSpPr>
          <p:cNvPr id="88068" name="Text Box 4"/>
          <p:cNvSpPr txBox="1">
            <a:spLocks noChangeArrowheads="1"/>
          </p:cNvSpPr>
          <p:nvPr/>
        </p:nvSpPr>
        <p:spPr bwMode="auto">
          <a:xfrm>
            <a:off x="76201" y="2492375"/>
            <a:ext cx="2590800" cy="630942"/>
          </a:xfrm>
          <a:prstGeom prst="rect">
            <a:avLst/>
          </a:prstGeom>
          <a:noFill/>
          <a:ln w="9525">
            <a:noFill/>
            <a:miter lim="800000"/>
            <a:headEnd/>
            <a:tailEnd/>
          </a:ln>
        </p:spPr>
        <p:txBody>
          <a:bodyPr wrap="square">
            <a:spAutoFit/>
          </a:bodyPr>
          <a:lstStyle/>
          <a:p>
            <a:pPr algn="just">
              <a:lnSpc>
                <a:spcPct val="125000"/>
              </a:lnSpc>
              <a:spcBef>
                <a:spcPct val="50000"/>
              </a:spcBef>
              <a:buFontTx/>
              <a:buChar char="•"/>
            </a:pPr>
            <a:r>
              <a:rPr lang="zh-CN" altLang="en-US" sz="2800" b="1" dirty="0">
                <a:solidFill>
                  <a:srgbClr val="003399"/>
                </a:solidFill>
              </a:rPr>
              <a:t>  </a:t>
            </a:r>
            <a:r>
              <a:rPr lang="en-US" altLang="zh-CN" sz="2800" b="1" dirty="0">
                <a:solidFill>
                  <a:srgbClr val="003399"/>
                </a:solidFill>
              </a:rPr>
              <a:t>I = </a:t>
            </a:r>
            <a:r>
              <a:rPr lang="en-US" altLang="zh-CN" sz="2800" b="1" dirty="0" smtClean="0">
                <a:solidFill>
                  <a:srgbClr val="003399"/>
                </a:solidFill>
              </a:rPr>
              <a:t> Interest</a:t>
            </a:r>
            <a:r>
              <a:rPr lang="en-US" altLang="zh-CN" sz="2800" dirty="0" smtClean="0"/>
              <a:t> </a:t>
            </a:r>
            <a:endParaRPr lang="en-US" altLang="zh-CN" sz="2800" b="1" dirty="0">
              <a:solidFill>
                <a:srgbClr val="003399"/>
              </a:solidFill>
            </a:endParaRPr>
          </a:p>
        </p:txBody>
      </p:sp>
      <p:sp>
        <p:nvSpPr>
          <p:cNvPr id="88069" name="Text Box 5"/>
          <p:cNvSpPr txBox="1">
            <a:spLocks noChangeArrowheads="1"/>
          </p:cNvSpPr>
          <p:nvPr/>
        </p:nvSpPr>
        <p:spPr bwMode="auto">
          <a:xfrm>
            <a:off x="76201" y="3357563"/>
            <a:ext cx="2362200" cy="630942"/>
          </a:xfrm>
          <a:prstGeom prst="rect">
            <a:avLst/>
          </a:prstGeom>
          <a:noFill/>
          <a:ln w="9525">
            <a:noFill/>
            <a:miter lim="800000"/>
            <a:headEnd/>
            <a:tailEnd/>
          </a:ln>
        </p:spPr>
        <p:txBody>
          <a:bodyPr wrap="square">
            <a:spAutoFit/>
          </a:bodyPr>
          <a:lstStyle/>
          <a:p>
            <a:pPr algn="just">
              <a:lnSpc>
                <a:spcPct val="125000"/>
              </a:lnSpc>
              <a:spcBef>
                <a:spcPct val="50000"/>
              </a:spcBef>
              <a:buFontTx/>
              <a:buChar char="•"/>
            </a:pPr>
            <a:r>
              <a:rPr lang="zh-CN" altLang="en-US" sz="2800" b="1" dirty="0">
                <a:solidFill>
                  <a:srgbClr val="003399"/>
                </a:solidFill>
              </a:rPr>
              <a:t>  </a:t>
            </a:r>
            <a:r>
              <a:rPr lang="en-US" altLang="zh-CN" sz="2800" b="1" dirty="0">
                <a:solidFill>
                  <a:srgbClr val="003399"/>
                </a:solidFill>
              </a:rPr>
              <a:t>D = </a:t>
            </a:r>
            <a:r>
              <a:rPr lang="en-US" altLang="zh-CN" sz="2800" b="1" dirty="0" smtClean="0">
                <a:solidFill>
                  <a:srgbClr val="003399"/>
                </a:solidFill>
              </a:rPr>
              <a:t>Desire</a:t>
            </a:r>
            <a:endParaRPr lang="en-US" altLang="zh-CN" sz="2800" b="1" dirty="0">
              <a:solidFill>
                <a:schemeClr val="accent2">
                  <a:lumMod val="40000"/>
                  <a:lumOff val="60000"/>
                </a:schemeClr>
              </a:solidFill>
            </a:endParaRPr>
          </a:p>
        </p:txBody>
      </p:sp>
      <p:sp>
        <p:nvSpPr>
          <p:cNvPr id="88070" name="Text Box 6">
            <a:hlinkClick r:id="" action="ppaction://noaction"/>
          </p:cNvPr>
          <p:cNvSpPr txBox="1">
            <a:spLocks noChangeArrowheads="1"/>
          </p:cNvSpPr>
          <p:nvPr/>
        </p:nvSpPr>
        <p:spPr bwMode="auto">
          <a:xfrm>
            <a:off x="76200" y="4149725"/>
            <a:ext cx="2286000" cy="630942"/>
          </a:xfrm>
          <a:prstGeom prst="rect">
            <a:avLst/>
          </a:prstGeom>
          <a:noFill/>
          <a:ln w="9525">
            <a:noFill/>
            <a:miter lim="800000"/>
            <a:headEnd/>
            <a:tailEnd/>
          </a:ln>
        </p:spPr>
        <p:txBody>
          <a:bodyPr wrap="square">
            <a:spAutoFit/>
          </a:bodyPr>
          <a:lstStyle/>
          <a:p>
            <a:pPr algn="just">
              <a:lnSpc>
                <a:spcPct val="125000"/>
              </a:lnSpc>
              <a:spcBef>
                <a:spcPct val="50000"/>
              </a:spcBef>
              <a:buFontTx/>
              <a:buChar char="•"/>
            </a:pPr>
            <a:r>
              <a:rPr lang="zh-CN" altLang="en-US" sz="2800" b="1" dirty="0">
                <a:solidFill>
                  <a:srgbClr val="003399"/>
                </a:solidFill>
              </a:rPr>
              <a:t>  </a:t>
            </a:r>
            <a:r>
              <a:rPr lang="en-US" altLang="zh-CN" sz="2800" b="1" dirty="0">
                <a:solidFill>
                  <a:srgbClr val="003399"/>
                </a:solidFill>
              </a:rPr>
              <a:t>A = </a:t>
            </a:r>
            <a:r>
              <a:rPr lang="en-US" altLang="zh-CN" sz="2800" b="1" dirty="0" smtClean="0">
                <a:solidFill>
                  <a:srgbClr val="003399"/>
                </a:solidFill>
              </a:rPr>
              <a:t>Action</a:t>
            </a:r>
            <a:endParaRPr lang="zh-CN" altLang="en-US" sz="2800" b="1" dirty="0">
              <a:solidFill>
                <a:srgbClr val="C00000"/>
              </a:solidFill>
            </a:endParaRPr>
          </a:p>
        </p:txBody>
      </p:sp>
      <p:sp>
        <p:nvSpPr>
          <p:cNvPr id="8" name="Text Box 3" descr="新闻纸"/>
          <p:cNvSpPr txBox="1">
            <a:spLocks noChangeArrowheads="1"/>
          </p:cNvSpPr>
          <p:nvPr/>
        </p:nvSpPr>
        <p:spPr bwMode="auto">
          <a:xfrm>
            <a:off x="2" y="0"/>
            <a:ext cx="4267199" cy="863600"/>
          </a:xfrm>
          <a:prstGeom prst="rect">
            <a:avLst/>
          </a:prstGeom>
          <a:blipFill dpi="0" rotWithShape="1">
            <a:blip r:embed="rId3"/>
            <a:srcRect/>
            <a:tile tx="0" ty="0" sx="100000" sy="100000" flip="none" algn="tl"/>
          </a:blipFill>
          <a:ln w="38100" cmpd="dbl">
            <a:solidFill>
              <a:srgbClr val="17709D"/>
            </a:solidFill>
            <a:miter lim="800000"/>
            <a:headEnd/>
            <a:tailEnd/>
          </a:ln>
          <a:effectLst/>
        </p:spPr>
        <p:txBody>
          <a:bodyPr/>
          <a:lstStyle/>
          <a:p>
            <a:pPr marL="457200" indent="-457200">
              <a:lnSpc>
                <a:spcPct val="110000"/>
              </a:lnSpc>
            </a:pPr>
            <a:r>
              <a:rPr lang="en-US" altLang="zh-CN" sz="3600" b="1" dirty="0" smtClean="0">
                <a:solidFill>
                  <a:srgbClr val="EF2983"/>
                </a:solidFill>
                <a:latin typeface="Times New Roman" pitchFamily="18" charset="0"/>
                <a:ea typeface="黑体" pitchFamily="49" charset="-122"/>
              </a:rPr>
              <a:t>Unit Components</a:t>
            </a:r>
            <a:endParaRPr lang="zh-CN" altLang="en-US" sz="3600" b="1" dirty="0">
              <a:solidFill>
                <a:srgbClr val="EF2983"/>
              </a:solidFill>
              <a:latin typeface="Times New Roman" pitchFamily="18" charset="0"/>
              <a:ea typeface="黑体" pitchFamily="49" charset="-122"/>
            </a:endParaRPr>
          </a:p>
        </p:txBody>
      </p:sp>
      <p:grpSp>
        <p:nvGrpSpPr>
          <p:cNvPr id="16" name="组合 15"/>
          <p:cNvGrpSpPr/>
          <p:nvPr/>
        </p:nvGrpSpPr>
        <p:grpSpPr>
          <a:xfrm>
            <a:off x="3810000" y="2874258"/>
            <a:ext cx="5334000" cy="859543"/>
            <a:chOff x="3810000" y="2155693"/>
            <a:chExt cx="5334000" cy="644657"/>
          </a:xfrm>
        </p:grpSpPr>
        <p:cxnSp>
          <p:nvCxnSpPr>
            <p:cNvPr id="10" name="直接箭头连接符 9"/>
            <p:cNvCxnSpPr/>
            <p:nvPr/>
          </p:nvCxnSpPr>
          <p:spPr>
            <a:xfrm>
              <a:off x="4114800" y="226695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810000" y="2514600"/>
              <a:ext cx="10668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2">
              <a:hlinkClick r:id="rId2" action="ppaction://hlinksldjump"/>
            </p:cNvPr>
            <p:cNvSpPr txBox="1">
              <a:spLocks noChangeArrowheads="1"/>
            </p:cNvSpPr>
            <p:nvPr/>
          </p:nvSpPr>
          <p:spPr bwMode="auto">
            <a:xfrm>
              <a:off x="4876800" y="2155693"/>
              <a:ext cx="4267200" cy="473206"/>
            </a:xfrm>
            <a:prstGeom prst="rect">
              <a:avLst/>
            </a:prstGeom>
            <a:noFill/>
            <a:ln w="9525">
              <a:noFill/>
              <a:miter lim="800000"/>
              <a:headEnd/>
              <a:tailEnd/>
            </a:ln>
          </p:spPr>
          <p:txBody>
            <a:bodyPr wrap="square">
              <a:spAutoFit/>
            </a:bodyPr>
            <a:lstStyle/>
            <a:p>
              <a:pPr algn="just">
                <a:lnSpc>
                  <a:spcPct val="125000"/>
                </a:lnSpc>
                <a:spcBef>
                  <a:spcPct val="50000"/>
                </a:spcBef>
              </a:pPr>
              <a:r>
                <a:rPr lang="en-US" altLang="zh-CN" sz="2800" b="1" dirty="0">
                  <a:solidFill>
                    <a:srgbClr val="C00000"/>
                  </a:solidFill>
                </a:rPr>
                <a:t>Listening </a:t>
              </a:r>
              <a:r>
                <a:rPr lang="en-US" altLang="zh-CN" sz="2800" b="1" dirty="0" smtClean="0">
                  <a:solidFill>
                    <a:srgbClr val="C00000"/>
                  </a:solidFill>
                </a:rPr>
                <a:t>to the </a:t>
              </a:r>
              <a:r>
                <a:rPr lang="en-US" altLang="zh-CN" sz="2800" b="1" dirty="0">
                  <a:solidFill>
                    <a:srgbClr val="C00000"/>
                  </a:solidFill>
                </a:rPr>
                <a:t>world</a:t>
              </a:r>
            </a:p>
          </p:txBody>
        </p:sp>
      </p:grpSp>
      <p:sp>
        <p:nvSpPr>
          <p:cNvPr id="19" name="Text Box 3"/>
          <p:cNvSpPr txBox="1">
            <a:spLocks noChangeArrowheads="1"/>
          </p:cNvSpPr>
          <p:nvPr/>
        </p:nvSpPr>
        <p:spPr bwMode="auto">
          <a:xfrm>
            <a:off x="304800" y="5181601"/>
            <a:ext cx="7639050" cy="630942"/>
          </a:xfrm>
          <a:prstGeom prst="rect">
            <a:avLst/>
          </a:prstGeom>
          <a:noFill/>
          <a:ln w="9525">
            <a:noFill/>
            <a:miter lim="800000"/>
            <a:headEnd/>
            <a:tailEnd/>
          </a:ln>
        </p:spPr>
        <p:txBody>
          <a:bodyPr wrap="square">
            <a:spAutoFit/>
          </a:bodyPr>
          <a:lstStyle/>
          <a:p>
            <a:pPr algn="just">
              <a:lnSpc>
                <a:spcPct val="125000"/>
              </a:lnSpc>
              <a:spcBef>
                <a:spcPct val="50000"/>
              </a:spcBef>
              <a:buFontTx/>
              <a:buChar char="•"/>
            </a:pPr>
            <a:r>
              <a:rPr lang="en-US" altLang="zh-CN" sz="2800" b="1" dirty="0" smtClean="0">
                <a:solidFill>
                  <a:srgbClr val="003399"/>
                </a:solidFill>
              </a:rPr>
              <a:t>Further listening practice</a:t>
            </a:r>
            <a:endParaRPr lang="en-US" altLang="zh-CN" sz="2800" b="1" dirty="0">
              <a:solidFill>
                <a:srgbClr val="C00000"/>
              </a:solidFill>
            </a:endParaRPr>
          </a:p>
        </p:txBody>
      </p:sp>
      <p:sp>
        <p:nvSpPr>
          <p:cNvPr id="20" name="矩形 19"/>
          <p:cNvSpPr/>
          <p:nvPr/>
        </p:nvSpPr>
        <p:spPr>
          <a:xfrm>
            <a:off x="3124202" y="1752601"/>
            <a:ext cx="2241319" cy="630942"/>
          </a:xfrm>
          <a:prstGeom prst="rect">
            <a:avLst/>
          </a:prstGeom>
        </p:spPr>
        <p:txBody>
          <a:bodyPr wrap="none">
            <a:spAutoFit/>
          </a:bodyPr>
          <a:lstStyle/>
          <a:p>
            <a:pPr lvl="0" algn="just">
              <a:lnSpc>
                <a:spcPct val="125000"/>
              </a:lnSpc>
              <a:spcBef>
                <a:spcPct val="50000"/>
              </a:spcBef>
            </a:pPr>
            <a:r>
              <a:rPr lang="en-US" altLang="zh-CN" sz="2800" b="1" dirty="0">
                <a:solidFill>
                  <a:srgbClr val="003399"/>
                </a:solidFill>
              </a:rPr>
              <a:t>-</a:t>
            </a:r>
            <a:r>
              <a:rPr lang="en-US" altLang="zh-CN" sz="2800" b="1" dirty="0">
                <a:solidFill>
                  <a:srgbClr val="C00000"/>
                </a:solidFill>
              </a:rPr>
              <a:t>opening up</a:t>
            </a:r>
          </a:p>
        </p:txBody>
      </p:sp>
      <p:sp>
        <p:nvSpPr>
          <p:cNvPr id="21" name="矩形 20"/>
          <p:cNvSpPr/>
          <p:nvPr/>
        </p:nvSpPr>
        <p:spPr>
          <a:xfrm>
            <a:off x="2438400" y="2590800"/>
            <a:ext cx="1882247" cy="523220"/>
          </a:xfrm>
          <a:prstGeom prst="rect">
            <a:avLst/>
          </a:prstGeom>
        </p:spPr>
        <p:txBody>
          <a:bodyPr wrap="none">
            <a:spAutoFit/>
          </a:bodyPr>
          <a:lstStyle/>
          <a:p>
            <a:r>
              <a:rPr lang="en-US" altLang="zh-CN" sz="2800" b="1" dirty="0">
                <a:solidFill>
                  <a:srgbClr val="003399"/>
                </a:solidFill>
              </a:rPr>
              <a:t>-</a:t>
            </a:r>
            <a:r>
              <a:rPr lang="en-US" altLang="zh-CN" sz="2800" b="1" dirty="0">
                <a:solidFill>
                  <a:srgbClr val="8F038F">
                    <a:lumMod val="40000"/>
                    <a:lumOff val="60000"/>
                  </a:srgbClr>
                </a:solidFill>
              </a:rPr>
              <a:t>listening</a:t>
            </a:r>
            <a:r>
              <a:rPr lang="zh-CN" altLang="en-US" sz="2800" b="1" dirty="0">
                <a:solidFill>
                  <a:srgbClr val="8F038F">
                    <a:lumMod val="40000"/>
                    <a:lumOff val="60000"/>
                  </a:srgbClr>
                </a:solidFill>
              </a:rPr>
              <a:t> </a:t>
            </a:r>
            <a:endParaRPr lang="zh-CN" altLang="en-US" dirty="0"/>
          </a:p>
        </p:txBody>
      </p:sp>
      <p:sp>
        <p:nvSpPr>
          <p:cNvPr id="22" name="矩形 21"/>
          <p:cNvSpPr/>
          <p:nvPr/>
        </p:nvSpPr>
        <p:spPr>
          <a:xfrm>
            <a:off x="2362200" y="3352800"/>
            <a:ext cx="1622560" cy="523220"/>
          </a:xfrm>
          <a:prstGeom prst="rect">
            <a:avLst/>
          </a:prstGeom>
        </p:spPr>
        <p:txBody>
          <a:bodyPr wrap="none">
            <a:spAutoFit/>
          </a:bodyPr>
          <a:lstStyle/>
          <a:p>
            <a:r>
              <a:rPr lang="en-US" altLang="zh-CN" sz="2800" b="1" dirty="0">
                <a:solidFill>
                  <a:srgbClr val="003399"/>
                </a:solidFill>
              </a:rPr>
              <a:t>-</a:t>
            </a:r>
            <a:r>
              <a:rPr lang="en-US" altLang="zh-CN" sz="2800" b="1" dirty="0">
                <a:solidFill>
                  <a:srgbClr val="8F038F">
                    <a:lumMod val="40000"/>
                    <a:lumOff val="60000"/>
                  </a:srgbClr>
                </a:solidFill>
              </a:rPr>
              <a:t>viewing</a:t>
            </a:r>
            <a:endParaRPr lang="zh-CN" altLang="en-US" dirty="0"/>
          </a:p>
        </p:txBody>
      </p:sp>
      <p:sp>
        <p:nvSpPr>
          <p:cNvPr id="23" name="矩形 22"/>
          <p:cNvSpPr/>
          <p:nvPr/>
        </p:nvSpPr>
        <p:spPr>
          <a:xfrm>
            <a:off x="2362202" y="4191000"/>
            <a:ext cx="5198859" cy="523220"/>
          </a:xfrm>
          <a:prstGeom prst="rect">
            <a:avLst/>
          </a:prstGeom>
        </p:spPr>
        <p:txBody>
          <a:bodyPr wrap="none">
            <a:spAutoFit/>
          </a:bodyPr>
          <a:lstStyle/>
          <a:p>
            <a:r>
              <a:rPr lang="en-US" altLang="zh-CN" sz="2800" b="1" dirty="0">
                <a:solidFill>
                  <a:srgbClr val="003399"/>
                </a:solidFill>
              </a:rPr>
              <a:t>-</a:t>
            </a:r>
            <a:r>
              <a:rPr lang="en-US" altLang="zh-CN" sz="2800" b="1" dirty="0">
                <a:solidFill>
                  <a:srgbClr val="C00000"/>
                </a:solidFill>
              </a:rPr>
              <a:t>speaking for communication</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linds(horizontal)">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67"/>
                                        </p:tgtEl>
                                        <p:attrNameLst>
                                          <p:attrName>style.visibility</p:attrName>
                                        </p:attrNameLst>
                                      </p:cBhvr>
                                      <p:to>
                                        <p:strVal val="visible"/>
                                      </p:to>
                                    </p:set>
                                    <p:animEffect transition="in" filter="blinds(horizontal)">
                                      <p:cBhvr>
                                        <p:cTn id="12" dur="500"/>
                                        <p:tgtEl>
                                          <p:spTgt spid="8806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8068"/>
                                        </p:tgtEl>
                                        <p:attrNameLst>
                                          <p:attrName>style.visibility</p:attrName>
                                        </p:attrNameLst>
                                      </p:cBhvr>
                                      <p:to>
                                        <p:strVal val="visible"/>
                                      </p:to>
                                    </p:set>
                                    <p:animEffect transition="in" filter="blinds(horizontal)">
                                      <p:cBhvr>
                                        <p:cTn id="15" dur="500"/>
                                        <p:tgtEl>
                                          <p:spTgt spid="880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8069"/>
                                        </p:tgtEl>
                                        <p:attrNameLst>
                                          <p:attrName>style.visibility</p:attrName>
                                        </p:attrNameLst>
                                      </p:cBhvr>
                                      <p:to>
                                        <p:strVal val="visible"/>
                                      </p:to>
                                    </p:set>
                                    <p:animEffect transition="in" filter="blinds(horizontal)">
                                      <p:cBhvr>
                                        <p:cTn id="18" dur="500"/>
                                        <p:tgtEl>
                                          <p:spTgt spid="8806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8070"/>
                                        </p:tgtEl>
                                        <p:attrNameLst>
                                          <p:attrName>style.visibility</p:attrName>
                                        </p:attrNameLst>
                                      </p:cBhvr>
                                      <p:to>
                                        <p:strVal val="visible"/>
                                      </p:to>
                                    </p:set>
                                    <p:animEffect transition="in" filter="blinds(horizontal)">
                                      <p:cBhvr>
                                        <p:cTn id="21" dur="500"/>
                                        <p:tgtEl>
                                          <p:spTgt spid="8807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p:bldP spid="88068" grpId="0"/>
      <p:bldP spid="88069" grpId="0"/>
      <p:bldP spid="88070"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62000" y="685800"/>
            <a:ext cx="3733800" cy="762000"/>
          </a:xfrm>
          <a:noFill/>
          <a:ln>
            <a:miter lim="800000"/>
            <a:headEnd/>
            <a:tailEnd/>
          </a:ln>
        </p:spPr>
        <p:txBody>
          <a:bodyPr vert="horz" wrap="square" lIns="91440" tIns="45720" rIns="91440" bIns="45720" numCol="1" anchor="t" anchorCtr="0" compatLnSpc="1">
            <a:prstTxWarp prst="textNoShape">
              <a:avLst/>
            </a:prstTxWarp>
          </a:bodyPr>
          <a:lstStyle/>
          <a:p>
            <a:pPr algn="l"/>
            <a:r>
              <a:rPr lang="zh-CN" altLang="en-US" sz="3200" i="0" dirty="0" smtClean="0">
                <a:solidFill>
                  <a:srgbClr val="E1116F"/>
                </a:solidFill>
                <a:ea typeface="黑体" pitchFamily="49" charset="-122"/>
              </a:rPr>
              <a:t>听力教学选材</a:t>
            </a:r>
            <a:endParaRPr lang="zh-CN" altLang="en-US" sz="3200" i="0" dirty="0">
              <a:solidFill>
                <a:srgbClr val="E1116F"/>
              </a:solidFill>
              <a:ea typeface="黑体" pitchFamily="49" charset="-122"/>
            </a:endParaRPr>
          </a:p>
        </p:txBody>
      </p:sp>
      <p:sp>
        <p:nvSpPr>
          <p:cNvPr id="70659" name="Rectangle 3"/>
          <p:cNvSpPr>
            <a:spLocks noGrp="1" noChangeArrowheads="1"/>
          </p:cNvSpPr>
          <p:nvPr>
            <p:ph type="body" sz="half" idx="1"/>
          </p:nvPr>
        </p:nvSpPr>
        <p:spPr>
          <a:xfrm>
            <a:off x="0" y="1524000"/>
            <a:ext cx="4038600" cy="5029200"/>
          </a:xfrm>
        </p:spPr>
        <p:txBody>
          <a:bodyPr/>
          <a:lstStyle/>
          <a:p>
            <a:pPr algn="ctr">
              <a:lnSpc>
                <a:spcPct val="120000"/>
              </a:lnSpc>
            </a:pPr>
            <a:r>
              <a:rPr lang="zh-CN" altLang="en-US" sz="3600" b="1" dirty="0" smtClean="0">
                <a:solidFill>
                  <a:srgbClr val="002060"/>
                </a:solidFill>
                <a:ea typeface="宋体" pitchFamily="2" charset="-122"/>
              </a:rPr>
              <a:t>有效性</a:t>
            </a:r>
            <a:endParaRPr lang="en-US" altLang="zh-CN" sz="3600" b="1" dirty="0" smtClean="0">
              <a:solidFill>
                <a:srgbClr val="002060"/>
              </a:solidFill>
              <a:ea typeface="宋体" pitchFamily="2" charset="-122"/>
            </a:endParaRPr>
          </a:p>
          <a:p>
            <a:pPr algn="ctr">
              <a:lnSpc>
                <a:spcPct val="120000"/>
              </a:lnSpc>
            </a:pPr>
            <a:r>
              <a:rPr lang="zh-CN" altLang="en-US" sz="3600" b="1" dirty="0" smtClean="0">
                <a:solidFill>
                  <a:srgbClr val="002060"/>
                </a:solidFill>
                <a:ea typeface="宋体" pitchFamily="2" charset="-122"/>
              </a:rPr>
              <a:t>文化性</a:t>
            </a:r>
            <a:endParaRPr lang="en-US" altLang="zh-CN" sz="3600" b="1" dirty="0" smtClean="0">
              <a:solidFill>
                <a:srgbClr val="002060"/>
              </a:solidFill>
              <a:ea typeface="宋体" pitchFamily="2" charset="-122"/>
            </a:endParaRPr>
          </a:p>
          <a:p>
            <a:pPr algn="ctr">
              <a:lnSpc>
                <a:spcPct val="120000"/>
              </a:lnSpc>
            </a:pPr>
            <a:r>
              <a:rPr lang="zh-CN" altLang="en-US" sz="3600" b="1" dirty="0" smtClean="0">
                <a:solidFill>
                  <a:srgbClr val="002060"/>
                </a:solidFill>
                <a:ea typeface="宋体" pitchFamily="2" charset="-122"/>
              </a:rPr>
              <a:t>关联性</a:t>
            </a:r>
            <a:endParaRPr lang="en-US" altLang="zh-CN" sz="3600" b="1" dirty="0" smtClean="0">
              <a:solidFill>
                <a:srgbClr val="002060"/>
              </a:solidFill>
              <a:ea typeface="宋体" pitchFamily="2" charset="-122"/>
            </a:endParaRPr>
          </a:p>
          <a:p>
            <a:pPr algn="ctr">
              <a:lnSpc>
                <a:spcPct val="120000"/>
              </a:lnSpc>
            </a:pPr>
            <a:r>
              <a:rPr lang="zh-CN" altLang="en-US" sz="3600" b="1" dirty="0" smtClean="0">
                <a:solidFill>
                  <a:srgbClr val="002060"/>
                </a:solidFill>
                <a:ea typeface="宋体" pitchFamily="2" charset="-122"/>
              </a:rPr>
              <a:t>准备性</a:t>
            </a:r>
            <a:endParaRPr lang="en-US" altLang="zh-CN" sz="3600" b="1" dirty="0" smtClean="0">
              <a:solidFill>
                <a:srgbClr val="002060"/>
              </a:solidFill>
              <a:ea typeface="宋体" pitchFamily="2" charset="-122"/>
            </a:endParaRPr>
          </a:p>
          <a:p>
            <a:pPr algn="ctr">
              <a:lnSpc>
                <a:spcPct val="120000"/>
              </a:lnSpc>
            </a:pPr>
            <a:r>
              <a:rPr lang="zh-CN" altLang="en-US" sz="3600" b="1" dirty="0" smtClean="0">
                <a:solidFill>
                  <a:srgbClr val="002060"/>
                </a:solidFill>
                <a:ea typeface="宋体" pitchFamily="2" charset="-122"/>
              </a:rPr>
              <a:t>难度性</a:t>
            </a:r>
            <a:endParaRPr lang="en-US" altLang="zh-CN" sz="3600" b="1" dirty="0" smtClean="0">
              <a:solidFill>
                <a:srgbClr val="002060"/>
              </a:solidFill>
              <a:ea typeface="宋体" pitchFamily="2" charset="-122"/>
            </a:endParaRPr>
          </a:p>
          <a:p>
            <a:pPr algn="ctr">
              <a:lnSpc>
                <a:spcPct val="120000"/>
              </a:lnSpc>
              <a:buFont typeface="Wingdings" pitchFamily="2" charset="2"/>
              <a:buNone/>
            </a:pPr>
            <a:endParaRPr lang="zh-CN" altLang="en-US" sz="3600" b="1" dirty="0" smtClean="0">
              <a:solidFill>
                <a:srgbClr val="002060"/>
              </a:solidFill>
              <a:latin typeface="宋体" pitchFamily="2" charset="-122"/>
              <a:ea typeface="宋体" pitchFamily="2" charset="-122"/>
            </a:endParaRPr>
          </a:p>
          <a:p>
            <a:pPr algn="ctr">
              <a:lnSpc>
                <a:spcPct val="120000"/>
              </a:lnSpc>
              <a:buFont typeface="Wingdings" pitchFamily="2" charset="2"/>
              <a:buNone/>
            </a:pPr>
            <a:endParaRPr lang="zh-CN" altLang="en-US" sz="3600" b="1" dirty="0">
              <a:solidFill>
                <a:srgbClr val="002060"/>
              </a:solidFill>
              <a:latin typeface="宋体" pitchFamily="2" charset="-122"/>
              <a:ea typeface="宋体" pitchFamily="2" charset="-122"/>
            </a:endParaRPr>
          </a:p>
        </p:txBody>
      </p:sp>
      <p:sp>
        <p:nvSpPr>
          <p:cNvPr id="7" name="Rectangle 3"/>
          <p:cNvSpPr txBox="1">
            <a:spLocks noChangeArrowheads="1"/>
          </p:cNvSpPr>
          <p:nvPr/>
        </p:nvSpPr>
        <p:spPr bwMode="auto">
          <a:xfrm>
            <a:off x="4191000" y="1600200"/>
            <a:ext cx="46482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20000"/>
              </a:lnSpc>
              <a:spcBef>
                <a:spcPct val="20000"/>
              </a:spcBef>
              <a:spcAft>
                <a:spcPct val="0"/>
              </a:spcAft>
              <a:buClr>
                <a:schemeClr val="folHlink"/>
              </a:buClr>
              <a:buSzTx/>
              <a:buFont typeface="Wingdings" pitchFamily="2" charset="2"/>
              <a:buChar char="v"/>
              <a:tabLst/>
              <a:defRPr/>
            </a:pPr>
            <a:r>
              <a:rPr kumimoji="0" lang="zh-CN" altLang="en-US" sz="3600" b="1" i="0" u="none" strike="noStrike" kern="0" cap="none" spc="0" normalizeH="0" baseline="0" noProof="0" dirty="0" smtClean="0">
                <a:ln>
                  <a:noFill/>
                </a:ln>
                <a:solidFill>
                  <a:srgbClr val="002060"/>
                </a:solidFill>
                <a:effectLst/>
                <a:uLnTx/>
                <a:uFillTx/>
                <a:latin typeface="+mn-lt"/>
                <a:ea typeface="宋体" pitchFamily="2" charset="-122"/>
                <a:cs typeface="+mn-cs"/>
              </a:rPr>
              <a:t>深化主题</a:t>
            </a:r>
          </a:p>
          <a:p>
            <a:pPr marL="342900" marR="0" lvl="0" indent="-342900" algn="ctr" defTabSz="914400" rtl="0" eaLnBrk="1" fontAlgn="base" latinLnBrk="0" hangingPunct="1">
              <a:lnSpc>
                <a:spcPct val="120000"/>
              </a:lnSpc>
              <a:spcBef>
                <a:spcPct val="20000"/>
              </a:spcBef>
              <a:spcAft>
                <a:spcPct val="0"/>
              </a:spcAft>
              <a:buClr>
                <a:schemeClr val="folHlink"/>
              </a:buClr>
              <a:buSzTx/>
              <a:buFont typeface="Wingdings" pitchFamily="2" charset="2"/>
              <a:buChar char="v"/>
              <a:tabLst/>
              <a:defRPr/>
            </a:pPr>
            <a:r>
              <a:rPr kumimoji="0" lang="zh-CN" altLang="en-US" sz="3600" b="1" i="0" u="none" strike="noStrike" kern="0" cap="none" spc="0" normalizeH="0" baseline="0" noProof="0" dirty="0" smtClean="0">
                <a:ln>
                  <a:noFill/>
                </a:ln>
                <a:solidFill>
                  <a:srgbClr val="002060"/>
                </a:solidFill>
                <a:effectLst/>
                <a:uLnTx/>
                <a:uFillTx/>
                <a:latin typeface="+mn-lt"/>
                <a:ea typeface="宋体" pitchFamily="2" charset="-122"/>
                <a:cs typeface="+mn-cs"/>
              </a:rPr>
              <a:t>拓展知识</a:t>
            </a:r>
          </a:p>
          <a:p>
            <a:pPr marL="342900" marR="0" lvl="0" indent="-342900" algn="ctr" defTabSz="914400" rtl="0" eaLnBrk="1" fontAlgn="base" latinLnBrk="0" hangingPunct="1">
              <a:lnSpc>
                <a:spcPct val="120000"/>
              </a:lnSpc>
              <a:spcBef>
                <a:spcPct val="20000"/>
              </a:spcBef>
              <a:spcAft>
                <a:spcPct val="0"/>
              </a:spcAft>
              <a:buClr>
                <a:schemeClr val="folHlink"/>
              </a:buClr>
              <a:buSzTx/>
              <a:buFont typeface="Wingdings" pitchFamily="2" charset="2"/>
              <a:buChar char="v"/>
              <a:tabLst/>
              <a:defRPr/>
            </a:pPr>
            <a:r>
              <a:rPr kumimoji="0" lang="zh-CN" altLang="en-US" sz="3600" b="1" i="0" u="none" strike="noStrike" kern="0" cap="none" spc="0" normalizeH="0" baseline="0" noProof="0" dirty="0" smtClean="0">
                <a:ln>
                  <a:noFill/>
                </a:ln>
                <a:solidFill>
                  <a:srgbClr val="002060"/>
                </a:solidFill>
                <a:effectLst/>
                <a:uLnTx/>
                <a:uFillTx/>
                <a:latin typeface="+mn-lt"/>
                <a:ea typeface="宋体" pitchFamily="2" charset="-122"/>
                <a:cs typeface="+mn-cs"/>
              </a:rPr>
              <a:t>培养技能</a:t>
            </a:r>
          </a:p>
          <a:p>
            <a:pPr marL="342900" marR="0" lvl="0" indent="-342900" algn="ctr" defTabSz="914400" rtl="0" eaLnBrk="1" fontAlgn="base" latinLnBrk="0" hangingPunct="1">
              <a:lnSpc>
                <a:spcPct val="120000"/>
              </a:lnSpc>
              <a:spcBef>
                <a:spcPct val="20000"/>
              </a:spcBef>
              <a:spcAft>
                <a:spcPct val="0"/>
              </a:spcAft>
              <a:buClr>
                <a:schemeClr val="folHlink"/>
              </a:buClr>
              <a:buSzTx/>
              <a:buFont typeface="Wingdings" pitchFamily="2" charset="2"/>
              <a:buChar char="v"/>
              <a:tabLst/>
              <a:defRPr/>
            </a:pPr>
            <a:r>
              <a:rPr kumimoji="0" lang="zh-CN" altLang="en-US" sz="3600" b="1" i="0" u="none" strike="noStrike" kern="0" cap="none" spc="0" normalizeH="0" baseline="0" noProof="0" dirty="0" smtClean="0">
                <a:ln>
                  <a:noFill/>
                </a:ln>
                <a:solidFill>
                  <a:srgbClr val="002060"/>
                </a:solidFill>
                <a:effectLst/>
                <a:uLnTx/>
                <a:uFillTx/>
                <a:latin typeface="+mn-lt"/>
                <a:ea typeface="宋体" pitchFamily="2" charset="-122"/>
                <a:cs typeface="+mn-cs"/>
              </a:rPr>
              <a:t>启发思考</a:t>
            </a:r>
          </a:p>
          <a:p>
            <a:pPr marL="342900" marR="0" lvl="0" indent="-342900" algn="ctr" defTabSz="914400" rtl="0" eaLnBrk="1" fontAlgn="base" latinLnBrk="0" hangingPunct="1">
              <a:lnSpc>
                <a:spcPct val="120000"/>
              </a:lnSpc>
              <a:spcBef>
                <a:spcPct val="20000"/>
              </a:spcBef>
              <a:spcAft>
                <a:spcPct val="0"/>
              </a:spcAft>
              <a:buClr>
                <a:schemeClr val="folHlink"/>
              </a:buClr>
              <a:buSzTx/>
              <a:buFont typeface="Wingdings" pitchFamily="2" charset="2"/>
              <a:buChar char="v"/>
              <a:tabLst/>
              <a:defRPr/>
            </a:pPr>
            <a:r>
              <a:rPr kumimoji="0" lang="zh-CN" altLang="en-US" sz="3600" b="1" i="0" u="none" strike="noStrike" kern="0" cap="none" spc="0" normalizeH="0" baseline="0" noProof="0" dirty="0" smtClean="0">
                <a:ln>
                  <a:noFill/>
                </a:ln>
                <a:solidFill>
                  <a:srgbClr val="002060"/>
                </a:solidFill>
                <a:effectLst/>
                <a:uLnTx/>
                <a:uFillTx/>
                <a:latin typeface="+mn-lt"/>
                <a:ea typeface="宋体" pitchFamily="2" charset="-122"/>
                <a:cs typeface="+mn-cs"/>
              </a:rPr>
              <a:t>适合水平</a:t>
            </a:r>
          </a:p>
          <a:p>
            <a:pPr marL="342900" marR="0" lvl="0" indent="-342900" algn="ctr" defTabSz="914400" rtl="0" eaLnBrk="1" fontAlgn="base" latinLnBrk="0" hangingPunct="1">
              <a:lnSpc>
                <a:spcPct val="120000"/>
              </a:lnSpc>
              <a:spcBef>
                <a:spcPct val="20000"/>
              </a:spcBef>
              <a:spcAft>
                <a:spcPct val="0"/>
              </a:spcAft>
              <a:buClr>
                <a:schemeClr val="folHlink"/>
              </a:buClr>
              <a:buSzTx/>
              <a:buFont typeface="Wingdings" pitchFamily="2" charset="2"/>
              <a:buNone/>
              <a:tabLst/>
              <a:defRPr/>
            </a:pPr>
            <a:endParaRPr kumimoji="0" lang="zh-CN" altLang="en-US" sz="3600" b="1" i="0" u="none" strike="noStrike" kern="0" cap="none" spc="0" normalizeH="0" baseline="0" noProof="0" dirty="0">
              <a:ln>
                <a:noFill/>
              </a:ln>
              <a:solidFill>
                <a:srgbClr val="002060"/>
              </a:solidFill>
              <a:effectLst/>
              <a:uLnTx/>
              <a:uFillTx/>
              <a:latin typeface="+mn-lt"/>
              <a:ea typeface="宋体" pitchFamily="2" charset="-122"/>
              <a:cs typeface="+mn-cs"/>
            </a:endParaRPr>
          </a:p>
        </p:txBody>
      </p:sp>
      <p:sp>
        <p:nvSpPr>
          <p:cNvPr id="8" name="Rectangle 2"/>
          <p:cNvSpPr txBox="1">
            <a:spLocks noChangeArrowheads="1"/>
          </p:cNvSpPr>
          <p:nvPr/>
        </p:nvSpPr>
        <p:spPr bwMode="auto">
          <a:xfrm>
            <a:off x="5181600" y="685800"/>
            <a:ext cx="38100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E1116F"/>
                </a:solidFill>
                <a:effectLst/>
                <a:uLnTx/>
                <a:uFillTx/>
                <a:latin typeface="+mj-lt"/>
                <a:ea typeface="黑体" pitchFamily="49" charset="-122"/>
                <a:cs typeface="+mj-cs"/>
              </a:rPr>
              <a:t>口语教学选材</a:t>
            </a:r>
            <a:endParaRPr kumimoji="0" lang="zh-CN" altLang="en-US" sz="3200" b="1" i="0" u="none" strike="noStrike" kern="0" cap="none" spc="0" normalizeH="0" baseline="0" noProof="0" dirty="0">
              <a:ln>
                <a:noFill/>
              </a:ln>
              <a:solidFill>
                <a:srgbClr val="E1116F"/>
              </a:solidFill>
              <a:effectLst/>
              <a:uLnTx/>
              <a:uFillTx/>
              <a:latin typeface="+mj-lt"/>
              <a:ea typeface="黑体" pitchFamily="49"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wipe(left)">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wipe(left)">
                                      <p:cBhvr>
                                        <p:cTn id="27" dur="500"/>
                                        <p:tgtEl>
                                          <p:spTgt spid="70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left)">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left)">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9349"/>
          <a:stretch>
            <a:fillRect/>
          </a:stretch>
        </p:blipFill>
        <p:spPr bwMode="auto">
          <a:xfrm>
            <a:off x="-142908" y="-1428784"/>
            <a:ext cx="9286908" cy="6286544"/>
          </a:xfrm>
          <a:prstGeom prst="rect">
            <a:avLst/>
          </a:prstGeom>
          <a:noFill/>
          <a:ln w="9525">
            <a:noFill/>
            <a:miter lim="800000"/>
            <a:headEnd/>
            <a:tailEnd/>
          </a:ln>
          <a:effectLst/>
        </p:spPr>
      </p:pic>
      <p:sp>
        <p:nvSpPr>
          <p:cNvPr id="3" name="副标题 2"/>
          <p:cNvSpPr>
            <a:spLocks noGrp="1"/>
          </p:cNvSpPr>
          <p:nvPr>
            <p:ph type="subTitle" idx="1"/>
          </p:nvPr>
        </p:nvSpPr>
        <p:spPr>
          <a:xfrm>
            <a:off x="2571736" y="5214949"/>
            <a:ext cx="6400800" cy="1109659"/>
          </a:xfrm>
        </p:spPr>
        <p:txBody>
          <a:bodyPr>
            <a:normAutofit/>
          </a:bodyPr>
          <a:lstStyle/>
          <a:p>
            <a:r>
              <a:rPr lang="en-US" altLang="zh-CN" sz="5400" b="1" dirty="0" smtClean="0">
                <a:solidFill>
                  <a:schemeClr val="tx1"/>
                </a:solidFill>
              </a:rPr>
              <a:t>A break for fun</a:t>
            </a:r>
            <a:endParaRPr lang="en-US" altLang="zh-CN" sz="5400" b="1" dirty="0" smtClean="0"/>
          </a:p>
          <a:p>
            <a:endParaRPr lang="zh-CN" altLang="en-US" b="1" dirty="0">
              <a:solidFill>
                <a:schemeClr val="tx1"/>
              </a:solidFill>
            </a:endParaRPr>
          </a:p>
        </p:txBody>
      </p:sp>
      <p:sp>
        <p:nvSpPr>
          <p:cNvPr id="5" name="矩形 4"/>
          <p:cNvSpPr/>
          <p:nvPr/>
        </p:nvSpPr>
        <p:spPr>
          <a:xfrm>
            <a:off x="285720" y="4214819"/>
            <a:ext cx="2786082" cy="121444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latin typeface="+mj-lt"/>
                <a:ea typeface="微软雅黑" panose="020B0503020204020204" pitchFamily="34" charset="-122"/>
              </a:rPr>
              <a:t>UNIT </a:t>
            </a:r>
            <a:r>
              <a:rPr lang="en-US" altLang="zh-CN" sz="8000" b="1" dirty="0" smtClean="0">
                <a:latin typeface="+mj-lt"/>
                <a:ea typeface="微软雅黑" panose="020B0503020204020204" pitchFamily="34" charset="-122"/>
              </a:rPr>
              <a:t>2</a:t>
            </a:r>
            <a:endParaRPr lang="zh-CN" altLang="en-US" sz="4800" b="1" dirty="0">
              <a:latin typeface="+mj-lt"/>
              <a:ea typeface="微软雅黑" panose="020B0503020204020204" pitchFamily="34" charset="-122"/>
            </a:endParaRPr>
          </a:p>
        </p:txBody>
      </p:sp>
      <p:sp>
        <p:nvSpPr>
          <p:cNvPr id="7" name="Rectangle 114"/>
          <p:cNvSpPr>
            <a:spLocks noChangeArrowheads="1"/>
          </p:cNvSpPr>
          <p:nvPr/>
        </p:nvSpPr>
        <p:spPr bwMode="auto">
          <a:xfrm>
            <a:off x="533400" y="0"/>
            <a:ext cx="8229600" cy="914400"/>
          </a:xfrm>
          <a:prstGeom prst="rect">
            <a:avLst/>
          </a:prstGeom>
          <a:noFill/>
          <a:ln w="9525">
            <a:noFill/>
            <a:miter lim="800000"/>
            <a:headEnd/>
            <a:tailEnd/>
          </a:ln>
          <a:effectLst/>
        </p:spPr>
        <p:txBody>
          <a:bodyPr/>
          <a:lstStyle/>
          <a:p>
            <a:pPr marL="342900" marR="0" lvl="0" indent="-342900" algn="ctr" defTabSz="914400" eaLnBrk="1" fontAlgn="auto" latinLnBrk="0" hangingPunct="1">
              <a:lnSpc>
                <a:spcPct val="100000"/>
              </a:lnSpc>
              <a:spcBef>
                <a:spcPct val="20000"/>
              </a:spcBef>
              <a:spcAft>
                <a:spcPts val="0"/>
              </a:spcAft>
              <a:buClr>
                <a:srgbClr val="5BBE4E"/>
              </a:buClr>
              <a:buSzTx/>
              <a:buFont typeface="Wingdings" pitchFamily="2" charset="2"/>
              <a:buNone/>
              <a:tabLst/>
              <a:defRPr/>
            </a:pPr>
            <a:r>
              <a:rPr kumimoji="0" lang="en-US" altLang="zh-CN" sz="4400" b="1" i="1" u="none" strike="noStrike" kern="0" cap="none" spc="0" normalizeH="0" baseline="0" noProof="0" dirty="0" smtClean="0">
                <a:ln>
                  <a:noFill/>
                </a:ln>
                <a:solidFill>
                  <a:schemeClr val="tx2"/>
                </a:solidFill>
                <a:effectLst/>
                <a:uLnTx/>
                <a:uFillTx/>
                <a:latin typeface="Times New Roman" pitchFamily="18" charset="0"/>
                <a:ea typeface="华文行楷" pitchFamily="2" charset="-122"/>
              </a:rPr>
              <a:t>Demo teaching: </a:t>
            </a:r>
            <a:r>
              <a:rPr kumimoji="0" lang="en-US" altLang="zh-CN" sz="3600" b="1" i="1" u="none" strike="noStrike" kern="0" cap="none" spc="0" normalizeH="0" baseline="0" noProof="0" dirty="0" smtClean="0">
                <a:ln>
                  <a:noFill/>
                </a:ln>
                <a:solidFill>
                  <a:schemeClr val="tx2"/>
                </a:solidFill>
                <a:effectLst/>
                <a:uLnTx/>
                <a:uFillTx/>
                <a:latin typeface="Times New Roman" pitchFamily="18" charset="0"/>
                <a:ea typeface="华文行楷" pitchFamily="2" charset="-122"/>
              </a:rPr>
              <a:t>Unit 2 Book I</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descr="新闻纸"/>
          <p:cNvSpPr txBox="1">
            <a:spLocks noChangeArrowheads="1"/>
          </p:cNvSpPr>
          <p:nvPr/>
        </p:nvSpPr>
        <p:spPr bwMode="auto">
          <a:xfrm>
            <a:off x="2" y="76200"/>
            <a:ext cx="4343399" cy="863600"/>
          </a:xfrm>
          <a:prstGeom prst="rect">
            <a:avLst/>
          </a:prstGeom>
          <a:blipFill dpi="0" rotWithShape="1">
            <a:blip r:embed="rId2"/>
            <a:srcRect/>
            <a:tile tx="0" ty="0" sx="100000" sy="100000" flip="none" algn="tl"/>
          </a:blipFill>
          <a:ln w="38100" cmpd="dbl">
            <a:solidFill>
              <a:srgbClr val="17709D"/>
            </a:solidFill>
            <a:miter lim="800000"/>
            <a:headEnd/>
            <a:tailEnd/>
          </a:ln>
          <a:effectLst/>
        </p:spPr>
        <p:txBody>
          <a:bodyPr/>
          <a:lstStyle/>
          <a:p>
            <a:pPr marL="457200" indent="-457200">
              <a:lnSpc>
                <a:spcPct val="110000"/>
              </a:lnSpc>
            </a:pPr>
            <a:r>
              <a:rPr lang="en-US" altLang="zh-CN" sz="3600" b="1" dirty="0" smtClean="0">
                <a:solidFill>
                  <a:srgbClr val="EF2983"/>
                </a:solidFill>
                <a:latin typeface="Times New Roman" pitchFamily="18" charset="0"/>
                <a:ea typeface="黑体" pitchFamily="49" charset="-122"/>
              </a:rPr>
              <a:t>Teaching Procedures</a:t>
            </a:r>
            <a:endParaRPr lang="zh-CN" altLang="en-US" sz="3600" b="1" dirty="0">
              <a:solidFill>
                <a:srgbClr val="EF2983"/>
              </a:solidFill>
              <a:latin typeface="Times New Roman" pitchFamily="18" charset="0"/>
              <a:ea typeface="黑体" pitchFamily="49" charset="-122"/>
            </a:endParaRPr>
          </a:p>
        </p:txBody>
      </p:sp>
      <p:grpSp>
        <p:nvGrpSpPr>
          <p:cNvPr id="2" name="组合 46"/>
          <p:cNvGrpSpPr/>
          <p:nvPr/>
        </p:nvGrpSpPr>
        <p:grpSpPr>
          <a:xfrm>
            <a:off x="0" y="1182716"/>
            <a:ext cx="9144000" cy="803275"/>
            <a:chOff x="0" y="1182713"/>
            <a:chExt cx="9144000" cy="803275"/>
          </a:xfrm>
        </p:grpSpPr>
        <p:sp>
          <p:nvSpPr>
            <p:cNvPr id="5" name="AutoShape 37"/>
            <p:cNvSpPr>
              <a:spLocks noChangeArrowheads="1"/>
            </p:cNvSpPr>
            <p:nvPr/>
          </p:nvSpPr>
          <p:spPr bwMode="gray">
            <a:xfrm>
              <a:off x="0" y="1182713"/>
              <a:ext cx="9144000" cy="803275"/>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sp>
          <p:nvSpPr>
            <p:cNvPr id="6" name="Text Box 42"/>
            <p:cNvSpPr txBox="1">
              <a:spLocks noChangeArrowheads="1"/>
            </p:cNvSpPr>
            <p:nvPr/>
          </p:nvSpPr>
          <p:spPr bwMode="gray">
            <a:xfrm>
              <a:off x="1371601" y="1305577"/>
              <a:ext cx="3505200" cy="523220"/>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400" b="1" dirty="0" smtClean="0">
                  <a:solidFill>
                    <a:srgbClr val="000000"/>
                  </a:solidFill>
                </a:rPr>
                <a:t>pre-learning activities</a:t>
              </a:r>
              <a:endParaRPr kumimoji="0" lang="zh-CN" altLang="en-US" sz="2400" b="1" dirty="0">
                <a:latin typeface="黑体" pitchFamily="49" charset="-122"/>
                <a:ea typeface="黑体" pitchFamily="49" charset="-122"/>
              </a:endParaRPr>
            </a:p>
          </p:txBody>
        </p:sp>
        <p:sp>
          <p:nvSpPr>
            <p:cNvPr id="8" name="AutoShape 22"/>
            <p:cNvSpPr>
              <a:spLocks noChangeArrowheads="1"/>
            </p:cNvSpPr>
            <p:nvPr/>
          </p:nvSpPr>
          <p:spPr bwMode="gray">
            <a:xfrm>
              <a:off x="0" y="1295397"/>
              <a:ext cx="1371600" cy="685057"/>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1</a:t>
              </a:r>
              <a:endParaRPr lang="zh-CN" altLang="en-US" sz="3200" b="1" dirty="0">
                <a:latin typeface="Times New Roman" pitchFamily="18" charset="0"/>
                <a:ea typeface="Gulim" pitchFamily="34" charset="-127"/>
                <a:cs typeface="Times New Roman" pitchFamily="18" charset="0"/>
              </a:endParaRPr>
            </a:p>
          </p:txBody>
        </p:sp>
      </p:grpSp>
      <p:sp>
        <p:nvSpPr>
          <p:cNvPr id="28" name="Text Box 42"/>
          <p:cNvSpPr txBox="1">
            <a:spLocks noChangeArrowheads="1"/>
          </p:cNvSpPr>
          <p:nvPr/>
        </p:nvSpPr>
        <p:spPr bwMode="gray">
          <a:xfrm>
            <a:off x="1828800" y="3657601"/>
            <a:ext cx="6840538" cy="400110"/>
          </a:xfrm>
          <a:prstGeom prst="rect">
            <a:avLst/>
          </a:prstGeom>
          <a:noFill/>
          <a:ln w="9525" algn="ctr">
            <a:noFill/>
            <a:miter lim="800000"/>
            <a:headEnd/>
            <a:tailEnd/>
          </a:ln>
        </p:spPr>
        <p:txBody>
          <a:bodyPr>
            <a:spAutoFit/>
          </a:bodyPr>
          <a:lstStyle/>
          <a:p>
            <a:endParaRPr kumimoji="0" lang="zh-CN" altLang="en-US" sz="2000" dirty="0">
              <a:solidFill>
                <a:srgbClr val="FF66CC"/>
              </a:solidFill>
              <a:latin typeface="黑体" pitchFamily="49" charset="-122"/>
              <a:ea typeface="黑体" pitchFamily="49" charset="-122"/>
            </a:endParaRPr>
          </a:p>
        </p:txBody>
      </p:sp>
      <p:grpSp>
        <p:nvGrpSpPr>
          <p:cNvPr id="7" name="组合 47"/>
          <p:cNvGrpSpPr/>
          <p:nvPr/>
        </p:nvGrpSpPr>
        <p:grpSpPr>
          <a:xfrm>
            <a:off x="3" y="2515395"/>
            <a:ext cx="9143999" cy="1015205"/>
            <a:chOff x="1" y="2515392"/>
            <a:chExt cx="9143999" cy="1066008"/>
          </a:xfrm>
        </p:grpSpPr>
        <p:grpSp>
          <p:nvGrpSpPr>
            <p:cNvPr id="10" name="Group 31"/>
            <p:cNvGrpSpPr>
              <a:grpSpLocks/>
            </p:cNvGrpSpPr>
            <p:nvPr/>
          </p:nvGrpSpPr>
          <p:grpSpPr bwMode="auto">
            <a:xfrm>
              <a:off x="578" y="2515392"/>
              <a:ext cx="9143422" cy="1066008"/>
              <a:chOff x="611" y="2464"/>
              <a:chExt cx="5062" cy="422"/>
            </a:xfrm>
          </p:grpSpPr>
          <p:sp>
            <p:nvSpPr>
              <p:cNvPr id="34" name="AutoShape 37"/>
              <p:cNvSpPr>
                <a:spLocks noChangeArrowheads="1"/>
              </p:cNvSpPr>
              <p:nvPr/>
            </p:nvSpPr>
            <p:spPr bwMode="gray">
              <a:xfrm>
                <a:off x="611" y="2464"/>
                <a:ext cx="5062" cy="42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a:latin typeface="Gulim" pitchFamily="34" charset="-127"/>
                  <a:ea typeface="Gulim" pitchFamily="34" charset="-127"/>
                </a:endParaRPr>
              </a:p>
            </p:txBody>
          </p:sp>
          <p:grpSp>
            <p:nvGrpSpPr>
              <p:cNvPr id="11" name="Group 38"/>
              <p:cNvGrpSpPr>
                <a:grpSpLocks/>
              </p:cNvGrpSpPr>
              <p:nvPr/>
            </p:nvGrpSpPr>
            <p:grpSpPr bwMode="auto">
              <a:xfrm>
                <a:off x="743" y="2544"/>
                <a:ext cx="722" cy="198"/>
                <a:chOff x="1640" y="2355"/>
                <a:chExt cx="722" cy="198"/>
              </a:xfrm>
            </p:grpSpPr>
            <p:sp>
              <p:nvSpPr>
                <p:cNvPr id="39" name="Freeform 40"/>
                <p:cNvSpPr>
                  <a:spLocks/>
                </p:cNvSpPr>
                <p:nvPr/>
              </p:nvSpPr>
              <p:spPr bwMode="gray">
                <a:xfrm>
                  <a:off x="1640" y="2355"/>
                  <a:ext cx="177" cy="1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sz="1800" b="0">
                    <a:latin typeface="Gulim" pitchFamily="34" charset="-127"/>
                    <a:ea typeface="Gulim" pitchFamily="34" charset="-127"/>
                  </a:endParaRPr>
                </a:p>
              </p:txBody>
            </p:sp>
            <p:sp>
              <p:nvSpPr>
                <p:cNvPr id="40" name="Text Box 41"/>
                <p:cNvSpPr txBox="1">
                  <a:spLocks noChangeArrowheads="1"/>
                </p:cNvSpPr>
                <p:nvPr/>
              </p:nvSpPr>
              <p:spPr bwMode="gray">
                <a:xfrm>
                  <a:off x="1690" y="2387"/>
                  <a:ext cx="672" cy="166"/>
                </a:xfrm>
                <a:prstGeom prst="rect">
                  <a:avLst/>
                </a:prstGeom>
                <a:noFill/>
                <a:ln w="9525" algn="ctr">
                  <a:noFill/>
                  <a:miter lim="800000"/>
                  <a:headEnd/>
                  <a:tailEnd/>
                </a:ln>
                <a:effectLst/>
              </p:spPr>
              <p:txBody>
                <a:bodyPr wrap="square">
                  <a:spAutoFit/>
                </a:bodyPr>
                <a:lstStyle/>
                <a:p>
                  <a:pPr algn="ctr" eaLnBrk="0" hangingPunct="0">
                    <a:defRPr/>
                  </a:pPr>
                  <a:r>
                    <a:rPr lang="en-US" altLang="zh-CN" sz="2000" b="0" dirty="0">
                      <a:solidFill>
                        <a:srgbClr val="FFFFFF"/>
                      </a:solidFill>
                      <a:effectLst>
                        <a:outerShdw blurRad="38100" dist="38100" dir="2700000" algn="tl">
                          <a:srgbClr val="C0C0C0"/>
                        </a:outerShdw>
                      </a:effectLst>
                      <a:latin typeface="Gulim" pitchFamily="34" charset="-127"/>
                    </a:rPr>
                    <a:t>2</a:t>
                  </a:r>
                </a:p>
              </p:txBody>
            </p:sp>
          </p:grpSp>
        </p:grpSp>
        <p:sp>
          <p:nvSpPr>
            <p:cNvPr id="42" name="AutoShape 22"/>
            <p:cNvSpPr>
              <a:spLocks noChangeArrowheads="1"/>
            </p:cNvSpPr>
            <p:nvPr/>
          </p:nvSpPr>
          <p:spPr bwMode="gray">
            <a:xfrm>
              <a:off x="1" y="2717797"/>
              <a:ext cx="1371599" cy="762000"/>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2</a:t>
              </a:r>
              <a:endParaRPr lang="zh-CN" altLang="en-US" sz="3200" b="1" dirty="0">
                <a:latin typeface="Times New Roman" pitchFamily="18" charset="0"/>
                <a:ea typeface="Gulim" pitchFamily="34" charset="-127"/>
                <a:cs typeface="Times New Roman" pitchFamily="18" charset="0"/>
              </a:endParaRPr>
            </a:p>
          </p:txBody>
        </p:sp>
        <p:sp>
          <p:nvSpPr>
            <p:cNvPr id="43" name="Text Box 42"/>
            <p:cNvSpPr txBox="1">
              <a:spLocks noChangeArrowheads="1"/>
            </p:cNvSpPr>
            <p:nvPr/>
          </p:nvSpPr>
          <p:spPr bwMode="gray">
            <a:xfrm>
              <a:off x="1371600" y="2731367"/>
              <a:ext cx="3809999" cy="549403"/>
            </a:xfrm>
            <a:prstGeom prst="rect">
              <a:avLst/>
            </a:prstGeom>
            <a:noFill/>
            <a:ln w="9525" algn="ctr">
              <a:noFill/>
              <a:miter lim="800000"/>
              <a:headEnd/>
              <a:tailEnd/>
            </a:ln>
          </p:spPr>
          <p:txBody>
            <a:bodyPr wrap="square">
              <a:spAutoFit/>
            </a:bodyPr>
            <a:lstStyle/>
            <a:p>
              <a:r>
                <a:rPr lang="zh-CN" altLang="en-US" sz="2800" b="1" dirty="0">
                  <a:solidFill>
                    <a:srgbClr val="000000"/>
                  </a:solidFill>
                </a:rPr>
                <a:t> </a:t>
              </a:r>
              <a:r>
                <a:rPr lang="en-US" altLang="zh-CN" sz="2400" b="1" dirty="0" smtClean="0">
                  <a:solidFill>
                    <a:srgbClr val="000000"/>
                  </a:solidFill>
                </a:rPr>
                <a:t>while-learning activities</a:t>
              </a:r>
              <a:endParaRPr kumimoji="0" lang="zh-CN" altLang="en-US" sz="2400" b="1" dirty="0">
                <a:latin typeface="黑体" pitchFamily="49" charset="-122"/>
                <a:ea typeface="黑体" pitchFamily="49" charset="-122"/>
              </a:endParaRPr>
            </a:p>
          </p:txBody>
        </p:sp>
      </p:grpSp>
      <p:grpSp>
        <p:nvGrpSpPr>
          <p:cNvPr id="12" name="组合 51"/>
          <p:cNvGrpSpPr/>
          <p:nvPr/>
        </p:nvGrpSpPr>
        <p:grpSpPr>
          <a:xfrm>
            <a:off x="0" y="4076698"/>
            <a:ext cx="9144000" cy="1147930"/>
            <a:chOff x="0" y="3971369"/>
            <a:chExt cx="9144000" cy="1329778"/>
          </a:xfrm>
        </p:grpSpPr>
        <p:sp>
          <p:nvSpPr>
            <p:cNvPr id="27" name="AutoShape 37"/>
            <p:cNvSpPr>
              <a:spLocks noChangeArrowheads="1"/>
            </p:cNvSpPr>
            <p:nvPr/>
          </p:nvSpPr>
          <p:spPr bwMode="gray">
            <a:xfrm>
              <a:off x="0" y="3971369"/>
              <a:ext cx="9144000" cy="1181099"/>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1800" b="0" dirty="0">
                <a:latin typeface="Gulim" pitchFamily="34" charset="-127"/>
                <a:ea typeface="Gulim" pitchFamily="34" charset="-127"/>
              </a:endParaRPr>
            </a:p>
          </p:txBody>
        </p:sp>
        <p:sp>
          <p:nvSpPr>
            <p:cNvPr id="44" name="AutoShape 22"/>
            <p:cNvSpPr>
              <a:spLocks noChangeArrowheads="1"/>
            </p:cNvSpPr>
            <p:nvPr/>
          </p:nvSpPr>
          <p:spPr bwMode="gray">
            <a:xfrm>
              <a:off x="0" y="4263470"/>
              <a:ext cx="1371600" cy="840714"/>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r>
                <a:rPr lang="en-US" altLang="zh-CN" sz="3200" b="1" dirty="0" smtClean="0">
                  <a:latin typeface="Times New Roman" pitchFamily="18" charset="0"/>
                  <a:ea typeface="Gulim" pitchFamily="34" charset="-127"/>
                  <a:cs typeface="Times New Roman" pitchFamily="18" charset="0"/>
                </a:rPr>
                <a:t>Step 3</a:t>
              </a:r>
              <a:endParaRPr lang="zh-CN" altLang="en-US" sz="3200" b="1" dirty="0">
                <a:latin typeface="Times New Roman" pitchFamily="18" charset="0"/>
                <a:ea typeface="Gulim" pitchFamily="34" charset="-127"/>
                <a:cs typeface="Times New Roman" pitchFamily="18" charset="0"/>
              </a:endParaRPr>
            </a:p>
          </p:txBody>
        </p:sp>
        <p:sp>
          <p:nvSpPr>
            <p:cNvPr id="45" name="Text Box 42"/>
            <p:cNvSpPr txBox="1">
              <a:spLocks noChangeArrowheads="1"/>
            </p:cNvSpPr>
            <p:nvPr/>
          </p:nvSpPr>
          <p:spPr bwMode="gray">
            <a:xfrm>
              <a:off x="1447800" y="4267202"/>
              <a:ext cx="3657600" cy="1033945"/>
            </a:xfrm>
            <a:prstGeom prst="rect">
              <a:avLst/>
            </a:prstGeom>
            <a:noFill/>
            <a:ln w="9525" algn="ctr">
              <a:noFill/>
              <a:miter lim="800000"/>
              <a:headEnd/>
              <a:tailEnd/>
            </a:ln>
          </p:spPr>
          <p:txBody>
            <a:bodyPr wrap="square">
              <a:spAutoFit/>
            </a:bodyPr>
            <a:lstStyle/>
            <a:p>
              <a:r>
                <a:rPr lang="en-US" altLang="zh-CN" sz="2400" b="1" dirty="0" smtClean="0">
                  <a:solidFill>
                    <a:srgbClr val="000000"/>
                  </a:solidFill>
                </a:rPr>
                <a:t>post-learning activities</a:t>
              </a:r>
            </a:p>
            <a:p>
              <a:r>
                <a:rPr kumimoji="0" lang="en-US" altLang="zh-CN" sz="2800" b="1" dirty="0">
                  <a:solidFill>
                    <a:srgbClr val="000000"/>
                  </a:solidFill>
                  <a:latin typeface="黑体" pitchFamily="49" charset="-122"/>
                  <a:ea typeface="黑体" pitchFamily="49" charset="-122"/>
                </a:rPr>
                <a:t> </a:t>
              </a:r>
              <a:endParaRPr kumimoji="0" lang="zh-CN" altLang="en-US" sz="2800" b="1" dirty="0">
                <a:latin typeface="黑体" pitchFamily="49" charset="-122"/>
                <a:ea typeface="黑体" pitchFamily="49" charset="-122"/>
              </a:endParaRPr>
            </a:p>
          </p:txBody>
        </p:sp>
      </p:grpSp>
      <p:sp>
        <p:nvSpPr>
          <p:cNvPr id="46" name="Text Box 3" descr="新闻纸"/>
          <p:cNvSpPr txBox="1">
            <a:spLocks noChangeArrowheads="1"/>
          </p:cNvSpPr>
          <p:nvPr/>
        </p:nvSpPr>
        <p:spPr bwMode="auto">
          <a:xfrm>
            <a:off x="1752600" y="5613400"/>
            <a:ext cx="4343399" cy="863600"/>
          </a:xfrm>
          <a:prstGeom prst="rect">
            <a:avLst/>
          </a:prstGeom>
          <a:blipFill dpi="0" rotWithShape="1">
            <a:blip r:embed="rId2"/>
            <a:srcRect/>
            <a:tile tx="0" ty="0" sx="100000" sy="100000" flip="none" algn="tl"/>
          </a:blipFill>
          <a:ln w="38100" cmpd="dbl">
            <a:solidFill>
              <a:srgbClr val="17709D"/>
            </a:solidFill>
            <a:miter lim="800000"/>
            <a:headEnd/>
            <a:tailEnd/>
          </a:ln>
          <a:effectLst/>
        </p:spPr>
        <p:txBody>
          <a:bodyPr/>
          <a:lstStyle/>
          <a:p>
            <a:pPr marL="457200" indent="-457200">
              <a:lnSpc>
                <a:spcPct val="110000"/>
              </a:lnSpc>
            </a:pPr>
            <a:r>
              <a:rPr lang="zh-CN" altLang="en-US" sz="3600" b="1" dirty="0" smtClean="0">
                <a:solidFill>
                  <a:srgbClr val="EF2983"/>
                </a:solidFill>
                <a:latin typeface="Times New Roman" pitchFamily="18" charset="0"/>
                <a:ea typeface="黑体" pitchFamily="49" charset="-122"/>
              </a:rPr>
              <a:t>      “</a:t>
            </a:r>
            <a:r>
              <a:rPr lang="zh-CN" altLang="en-US" sz="3600" b="1" dirty="0">
                <a:solidFill>
                  <a:srgbClr val="EF2983"/>
                </a:solidFill>
                <a:latin typeface="Times New Roman" pitchFamily="18" charset="0"/>
                <a:ea typeface="黑体" pitchFamily="49" charset="-122"/>
              </a:rPr>
              <a:t>四</a:t>
            </a:r>
            <a:r>
              <a:rPr lang="zh-CN" altLang="en-US" sz="3600" b="1" dirty="0" smtClean="0">
                <a:solidFill>
                  <a:srgbClr val="EF2983"/>
                </a:solidFill>
                <a:latin typeface="Times New Roman" pitchFamily="18" charset="0"/>
                <a:ea typeface="黑体" pitchFamily="49" charset="-122"/>
              </a:rPr>
              <a:t>位一体”</a:t>
            </a:r>
            <a:endParaRPr lang="zh-CN" altLang="en-US" sz="3600" b="1" dirty="0">
              <a:solidFill>
                <a:srgbClr val="EF2983"/>
              </a:solidFill>
              <a:latin typeface="Times New Roman" pitchFamily="18" charset="0"/>
              <a:ea typeface="黑体" pitchFamily="49" charset="-122"/>
            </a:endParaRPr>
          </a:p>
        </p:txBody>
      </p:sp>
      <p:sp>
        <p:nvSpPr>
          <p:cNvPr id="23" name="矩形 22"/>
          <p:cNvSpPr/>
          <p:nvPr/>
        </p:nvSpPr>
        <p:spPr>
          <a:xfrm>
            <a:off x="5105400" y="1367135"/>
            <a:ext cx="3477234" cy="461665"/>
          </a:xfrm>
          <a:prstGeom prst="rect">
            <a:avLst/>
          </a:prstGeom>
        </p:spPr>
        <p:txBody>
          <a:bodyPr wrap="none">
            <a:spAutoFit/>
          </a:bodyPr>
          <a:lstStyle/>
          <a:p>
            <a:pPr lvl="0"/>
            <a:r>
              <a:rPr lang="en-US" altLang="zh-CN" sz="2400" b="1" dirty="0" smtClean="0">
                <a:solidFill>
                  <a:srgbClr val="000000"/>
                </a:solidFill>
              </a:rPr>
              <a:t>(</a:t>
            </a:r>
            <a:r>
              <a:rPr lang="zh-CN" altLang="en-US" sz="2400" b="1" dirty="0" smtClean="0">
                <a:solidFill>
                  <a:srgbClr val="000000"/>
                </a:solidFill>
              </a:rPr>
              <a:t>输出驱动</a:t>
            </a:r>
            <a:r>
              <a:rPr lang="en-US" altLang="zh-CN" sz="2400" b="1" dirty="0" smtClean="0">
                <a:solidFill>
                  <a:srgbClr val="000000"/>
                </a:solidFill>
              </a:rPr>
              <a:t>):   </a:t>
            </a:r>
            <a:r>
              <a:rPr lang="zh-CN" altLang="en-US" sz="2400" b="1" dirty="0" smtClean="0">
                <a:solidFill>
                  <a:srgbClr val="000000"/>
                </a:solidFill>
              </a:rPr>
              <a:t>说 </a:t>
            </a:r>
            <a:r>
              <a:rPr lang="en-US" altLang="zh-CN" sz="2400" b="1" dirty="0" smtClean="0">
                <a:solidFill>
                  <a:srgbClr val="000000"/>
                </a:solidFill>
              </a:rPr>
              <a:t>/</a:t>
            </a:r>
            <a:r>
              <a:rPr lang="zh-CN" altLang="en-US" sz="2400" b="1" dirty="0" smtClean="0">
                <a:solidFill>
                  <a:srgbClr val="000000"/>
                </a:solidFill>
              </a:rPr>
              <a:t>写、听</a:t>
            </a:r>
            <a:r>
              <a:rPr lang="en-US" altLang="zh-CN" sz="2400" b="1" dirty="0" smtClean="0">
                <a:solidFill>
                  <a:srgbClr val="000000"/>
                </a:solidFill>
              </a:rPr>
              <a:t> </a:t>
            </a:r>
            <a:endParaRPr lang="zh-CN" altLang="en-US" sz="2400" b="1" dirty="0">
              <a:solidFill>
                <a:srgbClr val="080808"/>
              </a:solidFill>
              <a:latin typeface="黑体" pitchFamily="49" charset="-122"/>
              <a:ea typeface="黑体" pitchFamily="49" charset="-122"/>
            </a:endParaRPr>
          </a:p>
        </p:txBody>
      </p:sp>
      <p:sp>
        <p:nvSpPr>
          <p:cNvPr id="24" name="矩形 23"/>
          <p:cNvSpPr/>
          <p:nvPr/>
        </p:nvSpPr>
        <p:spPr>
          <a:xfrm>
            <a:off x="5105400" y="2813448"/>
            <a:ext cx="3748142" cy="461665"/>
          </a:xfrm>
          <a:prstGeom prst="rect">
            <a:avLst/>
          </a:prstGeom>
        </p:spPr>
        <p:txBody>
          <a:bodyPr wrap="none">
            <a:spAutoFit/>
          </a:bodyPr>
          <a:lstStyle/>
          <a:p>
            <a:pPr lvl="0"/>
            <a:r>
              <a:rPr lang="en-US" altLang="zh-CN" sz="2400" b="1" dirty="0" smtClean="0">
                <a:solidFill>
                  <a:srgbClr val="000000"/>
                </a:solidFill>
              </a:rPr>
              <a:t>(</a:t>
            </a:r>
            <a:r>
              <a:rPr lang="zh-CN" altLang="en-US" sz="2400" b="1" dirty="0" smtClean="0">
                <a:solidFill>
                  <a:srgbClr val="000000"/>
                </a:solidFill>
              </a:rPr>
              <a:t>输入</a:t>
            </a:r>
            <a:r>
              <a:rPr lang="en-US" altLang="zh-CN" sz="2400" b="1" dirty="0" smtClean="0">
                <a:solidFill>
                  <a:srgbClr val="000000"/>
                </a:solidFill>
              </a:rPr>
              <a:t>+</a:t>
            </a:r>
            <a:r>
              <a:rPr lang="zh-CN" altLang="en-US" sz="2400" b="1" dirty="0" smtClean="0">
                <a:solidFill>
                  <a:srgbClr val="000000"/>
                </a:solidFill>
              </a:rPr>
              <a:t>输出</a:t>
            </a:r>
            <a:r>
              <a:rPr lang="en-US" altLang="zh-CN" sz="2400" b="1" dirty="0" smtClean="0">
                <a:solidFill>
                  <a:srgbClr val="000000"/>
                </a:solidFill>
              </a:rPr>
              <a:t>)</a:t>
            </a:r>
            <a:r>
              <a:rPr lang="zh-CN" altLang="en-US" sz="2400" b="1" dirty="0" smtClean="0">
                <a:solidFill>
                  <a:srgbClr val="000000"/>
                </a:solidFill>
              </a:rPr>
              <a:t>：听、读、说</a:t>
            </a:r>
            <a:r>
              <a:rPr lang="en-US" altLang="zh-CN" sz="2400" b="1" dirty="0" smtClean="0">
                <a:solidFill>
                  <a:srgbClr val="000000"/>
                </a:solidFill>
              </a:rPr>
              <a:t> </a:t>
            </a:r>
            <a:endParaRPr lang="zh-CN" altLang="en-US" sz="2400" b="1" dirty="0">
              <a:solidFill>
                <a:srgbClr val="080808"/>
              </a:solidFill>
              <a:latin typeface="黑体" pitchFamily="49" charset="-122"/>
              <a:ea typeface="黑体" pitchFamily="49" charset="-122"/>
            </a:endParaRPr>
          </a:p>
        </p:txBody>
      </p:sp>
      <p:sp>
        <p:nvSpPr>
          <p:cNvPr id="25" name="矩形 24"/>
          <p:cNvSpPr/>
          <p:nvPr/>
        </p:nvSpPr>
        <p:spPr>
          <a:xfrm>
            <a:off x="5105400" y="4343401"/>
            <a:ext cx="3748142" cy="461665"/>
          </a:xfrm>
          <a:prstGeom prst="rect">
            <a:avLst/>
          </a:prstGeom>
        </p:spPr>
        <p:txBody>
          <a:bodyPr wrap="none">
            <a:spAutoFit/>
          </a:bodyPr>
          <a:lstStyle/>
          <a:p>
            <a:r>
              <a:rPr lang="en-US" altLang="zh-CN" sz="2400" b="1" dirty="0" smtClean="0">
                <a:solidFill>
                  <a:srgbClr val="000000"/>
                </a:solidFill>
              </a:rPr>
              <a:t>(</a:t>
            </a:r>
            <a:r>
              <a:rPr lang="zh-CN" altLang="en-US" sz="2400" b="1" dirty="0" smtClean="0">
                <a:solidFill>
                  <a:srgbClr val="000000"/>
                </a:solidFill>
              </a:rPr>
              <a:t>输出</a:t>
            </a:r>
            <a:r>
              <a:rPr lang="en-US" altLang="zh-CN" sz="2400" b="1" dirty="0" smtClean="0">
                <a:solidFill>
                  <a:srgbClr val="000000"/>
                </a:solidFill>
              </a:rPr>
              <a:t>+</a:t>
            </a:r>
            <a:r>
              <a:rPr lang="zh-CN" altLang="en-US" sz="2400" b="1" dirty="0" smtClean="0">
                <a:solidFill>
                  <a:srgbClr val="000000"/>
                </a:solidFill>
              </a:rPr>
              <a:t>输入</a:t>
            </a:r>
            <a:r>
              <a:rPr lang="en-US" altLang="zh-CN" sz="2400" b="1" dirty="0" smtClean="0">
                <a:solidFill>
                  <a:srgbClr val="000000"/>
                </a:solidFill>
              </a:rPr>
              <a:t>)</a:t>
            </a:r>
            <a:r>
              <a:rPr lang="zh-CN" altLang="en-US" sz="2400" b="1" dirty="0" smtClean="0">
                <a:solidFill>
                  <a:srgbClr val="000000"/>
                </a:solidFill>
              </a:rPr>
              <a:t>：读、写、 说</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titled-7"/>
          <p:cNvPicPr>
            <a:picLocks noGrp="1" noChangeAspect="1" noChangeArrowheads="1"/>
          </p:cNvPicPr>
          <p:nvPr>
            <p:ph idx="1"/>
          </p:nvPr>
        </p:nvPicPr>
        <p:blipFill>
          <a:blip r:embed="rId2"/>
          <a:srcRect/>
          <a:stretch>
            <a:fillRect/>
          </a:stretch>
        </p:blipFill>
        <p:spPr>
          <a:xfrm>
            <a:off x="0" y="-26988"/>
            <a:ext cx="9144000" cy="792163"/>
          </a:xfrm>
          <a:noFill/>
          <a:ln/>
        </p:spPr>
      </p:pic>
      <p:sp>
        <p:nvSpPr>
          <p:cNvPr id="53251" name="AutoShape 3"/>
          <p:cNvSpPr>
            <a:spLocks noChangeArrowheads="1"/>
          </p:cNvSpPr>
          <p:nvPr/>
        </p:nvSpPr>
        <p:spPr bwMode="auto">
          <a:xfrm>
            <a:off x="228602" y="3136900"/>
            <a:ext cx="1463675" cy="1815882"/>
          </a:xfrm>
          <a:prstGeom prst="flowChartProcess">
            <a:avLst/>
          </a:prstGeom>
          <a:solidFill>
            <a:schemeClr val="accent1"/>
          </a:solidFill>
          <a:ln w="9525" algn="ctr">
            <a:miter lim="800000"/>
            <a:headEnd/>
            <a:tailEnd/>
          </a:ln>
          <a:effectLst/>
          <a:scene3d>
            <a:camera prst="legacyObliqueTopLeft"/>
            <a:lightRig rig="legacyFlat3" dir="b"/>
          </a:scene3d>
          <a:sp3d extrusionH="430200" prstMaterial="legacyMetal">
            <a:bevelT w="13500" h="13500" prst="angle"/>
            <a:bevelB w="13500" h="13500" prst="angle"/>
            <a:extrusionClr>
              <a:schemeClr val="accent1"/>
            </a:extrusionClr>
          </a:sp3d>
        </p:spPr>
        <p:txBody>
          <a:bodyPr wrap="square" anchor="ctr">
            <a:spAutoFit/>
            <a:flatTx/>
          </a:bodyPr>
          <a:lstStyle/>
          <a:p>
            <a:pPr algn="ctr"/>
            <a:r>
              <a:rPr lang="en-US" altLang="zh-CN" sz="2800" b="1" dirty="0" smtClean="0">
                <a:solidFill>
                  <a:srgbClr val="FFFFFF"/>
                </a:solidFill>
                <a:latin typeface="Verdana" pitchFamily="34" charset="0"/>
                <a:ea typeface="宋体" pitchFamily="2" charset="-122"/>
              </a:rPr>
              <a:t>A break for fun</a:t>
            </a:r>
            <a:endParaRPr lang="zh-CN" altLang="en-US" sz="2800" b="1" dirty="0">
              <a:solidFill>
                <a:srgbClr val="FFFFFF"/>
              </a:solidFill>
              <a:latin typeface="Verdana" pitchFamily="34" charset="0"/>
              <a:ea typeface="宋体" pitchFamily="2" charset="-122"/>
            </a:endParaRPr>
          </a:p>
        </p:txBody>
      </p:sp>
      <p:sp>
        <p:nvSpPr>
          <p:cNvPr id="53252" name="Line 4"/>
          <p:cNvSpPr>
            <a:spLocks noChangeShapeType="1"/>
          </p:cNvSpPr>
          <p:nvPr/>
        </p:nvSpPr>
        <p:spPr bwMode="auto">
          <a:xfrm flipH="1" flipV="1">
            <a:off x="2438400" y="2362200"/>
            <a:ext cx="0" cy="2819400"/>
          </a:xfrm>
          <a:prstGeom prst="line">
            <a:avLst/>
          </a:prstGeom>
          <a:noFill/>
          <a:ln w="127000">
            <a:solidFill>
              <a:schemeClr val="bg1"/>
            </a:solidFill>
            <a:round/>
            <a:headEnd/>
            <a:tailEnd/>
          </a:ln>
          <a:effectLst/>
        </p:spPr>
        <p:txBody>
          <a:bodyPr>
            <a:spAutoFit/>
          </a:bodyPr>
          <a:lstStyle/>
          <a:p>
            <a:endParaRPr lang="zh-CN" altLang="en-US"/>
          </a:p>
        </p:txBody>
      </p:sp>
      <p:sp>
        <p:nvSpPr>
          <p:cNvPr id="53253" name="Line 5"/>
          <p:cNvSpPr>
            <a:spLocks noChangeShapeType="1"/>
          </p:cNvSpPr>
          <p:nvPr/>
        </p:nvSpPr>
        <p:spPr bwMode="auto">
          <a:xfrm flipV="1">
            <a:off x="2514602" y="2389187"/>
            <a:ext cx="6156325" cy="23813"/>
          </a:xfrm>
          <a:prstGeom prst="line">
            <a:avLst/>
          </a:prstGeom>
          <a:noFill/>
          <a:ln w="127000">
            <a:solidFill>
              <a:srgbClr val="1C6998"/>
            </a:solidFill>
            <a:round/>
            <a:headEnd/>
            <a:tailEnd type="triangle" w="med" len="med"/>
          </a:ln>
          <a:effectLst/>
        </p:spPr>
        <p:txBody>
          <a:bodyPr>
            <a:spAutoFit/>
          </a:bodyPr>
          <a:lstStyle/>
          <a:p>
            <a:endParaRPr lang="zh-CN" altLang="en-US"/>
          </a:p>
        </p:txBody>
      </p:sp>
      <p:sp>
        <p:nvSpPr>
          <p:cNvPr id="53254" name="Line 6"/>
          <p:cNvSpPr>
            <a:spLocks noChangeShapeType="1"/>
          </p:cNvSpPr>
          <p:nvPr/>
        </p:nvSpPr>
        <p:spPr bwMode="auto">
          <a:xfrm flipV="1">
            <a:off x="2530477" y="5051426"/>
            <a:ext cx="6080125" cy="3175"/>
          </a:xfrm>
          <a:prstGeom prst="line">
            <a:avLst/>
          </a:prstGeom>
          <a:noFill/>
          <a:ln w="127000">
            <a:solidFill>
              <a:srgbClr val="1C6998"/>
            </a:solidFill>
            <a:round/>
            <a:headEnd/>
            <a:tailEnd type="triangle" w="med" len="med"/>
          </a:ln>
          <a:effectLst/>
        </p:spPr>
        <p:txBody>
          <a:bodyPr>
            <a:spAutoFit/>
          </a:bodyPr>
          <a:lstStyle/>
          <a:p>
            <a:endParaRPr lang="zh-CN" altLang="en-US"/>
          </a:p>
        </p:txBody>
      </p:sp>
      <p:sp>
        <p:nvSpPr>
          <p:cNvPr id="53259" name="Line 11"/>
          <p:cNvSpPr>
            <a:spLocks noChangeShapeType="1"/>
          </p:cNvSpPr>
          <p:nvPr/>
        </p:nvSpPr>
        <p:spPr bwMode="auto">
          <a:xfrm flipH="1" flipV="1">
            <a:off x="2514598" y="1295400"/>
            <a:ext cx="45719" cy="4876800"/>
          </a:xfrm>
          <a:prstGeom prst="line">
            <a:avLst/>
          </a:prstGeom>
          <a:noFill/>
          <a:ln w="127000">
            <a:solidFill>
              <a:srgbClr val="1C6998"/>
            </a:solidFill>
            <a:round/>
            <a:headEnd/>
            <a:tailEnd/>
          </a:ln>
          <a:effectLst/>
        </p:spPr>
        <p:txBody>
          <a:bodyPr wrap="square">
            <a:spAutoFit/>
          </a:bodyPr>
          <a:lstStyle/>
          <a:p>
            <a:endParaRPr lang="zh-CN" altLang="en-US"/>
          </a:p>
        </p:txBody>
      </p:sp>
      <p:sp>
        <p:nvSpPr>
          <p:cNvPr id="53260" name="Line 12"/>
          <p:cNvSpPr>
            <a:spLocks noChangeShapeType="1"/>
          </p:cNvSpPr>
          <p:nvPr/>
        </p:nvSpPr>
        <p:spPr bwMode="auto">
          <a:xfrm>
            <a:off x="1692277" y="3732213"/>
            <a:ext cx="777875" cy="1587"/>
          </a:xfrm>
          <a:prstGeom prst="line">
            <a:avLst/>
          </a:prstGeom>
          <a:noFill/>
          <a:ln w="127000">
            <a:solidFill>
              <a:srgbClr val="1C6998"/>
            </a:solidFill>
            <a:round/>
            <a:headEnd/>
            <a:tailEnd/>
          </a:ln>
          <a:effectLst/>
        </p:spPr>
        <p:txBody>
          <a:bodyPr>
            <a:spAutoFit/>
          </a:bodyPr>
          <a:lstStyle/>
          <a:p>
            <a:endParaRPr lang="zh-CN" altLang="en-US"/>
          </a:p>
        </p:txBody>
      </p:sp>
      <p:sp>
        <p:nvSpPr>
          <p:cNvPr id="53261" name="Rectangle 13" descr="新闻纸"/>
          <p:cNvSpPr>
            <a:spLocks noChangeAspect="1" noChangeArrowheads="1"/>
          </p:cNvSpPr>
          <p:nvPr/>
        </p:nvSpPr>
        <p:spPr bwMode="auto">
          <a:xfrm>
            <a:off x="2895601" y="0"/>
            <a:ext cx="4103687" cy="863600"/>
          </a:xfrm>
          <a:prstGeom prst="rect">
            <a:avLst/>
          </a:prstGeom>
          <a:blipFill dpi="0" rotWithShape="1">
            <a:blip r:embed="rId3"/>
            <a:srcRect/>
            <a:tile tx="0" ty="0" sx="100000" sy="100000" flip="none" algn="tl"/>
          </a:blipFill>
          <a:ln w="38100" cmpd="dbl">
            <a:solidFill>
              <a:srgbClr val="17709D"/>
            </a:solidFill>
            <a:miter lim="800000"/>
            <a:headEnd/>
            <a:tailEnd/>
          </a:ln>
          <a:effectLst/>
        </p:spPr>
        <p:txBody>
          <a:bodyPr tIns="0" bIns="0"/>
          <a:lstStyle/>
          <a:p>
            <a:pPr algn="ctr">
              <a:lnSpc>
                <a:spcPct val="145000"/>
              </a:lnSpc>
              <a:spcAft>
                <a:spcPct val="40000"/>
              </a:spcAft>
            </a:pPr>
            <a:r>
              <a:rPr lang="en-US" altLang="zh-CN" sz="3200" b="1" dirty="0" smtClean="0">
                <a:solidFill>
                  <a:srgbClr val="EF2983"/>
                </a:solidFill>
                <a:ea typeface="黑体" pitchFamily="49" charset="-122"/>
              </a:rPr>
              <a:t>Learning objectives</a:t>
            </a:r>
            <a:endParaRPr lang="zh-CN" altLang="en-US" sz="3200" b="1" dirty="0">
              <a:solidFill>
                <a:srgbClr val="EF2983"/>
              </a:solidFill>
              <a:ea typeface="黑体" pitchFamily="49" charset="-122"/>
            </a:endParaRPr>
          </a:p>
        </p:txBody>
      </p:sp>
      <p:sp>
        <p:nvSpPr>
          <p:cNvPr id="53262" name="Rectangle 14"/>
          <p:cNvSpPr>
            <a:spLocks noChangeArrowheads="1"/>
          </p:cNvSpPr>
          <p:nvPr/>
        </p:nvSpPr>
        <p:spPr bwMode="gray">
          <a:xfrm>
            <a:off x="2590800" y="1600200"/>
            <a:ext cx="5943600" cy="433068"/>
          </a:xfrm>
          <a:prstGeom prst="rect">
            <a:avLst/>
          </a:prstGeom>
          <a:solidFill>
            <a:schemeClr val="bg1"/>
          </a:solidFill>
          <a:ln w="9525" algn="ctr">
            <a:noFill/>
            <a:miter lim="800000"/>
            <a:headEnd/>
            <a:tailEnd/>
          </a:ln>
          <a:effectLst/>
        </p:spPr>
        <p:txBody>
          <a:bodyPr lIns="90000" tIns="46800" rIns="90000" bIns="46800">
            <a:spAutoFit/>
          </a:bodyPr>
          <a:lstStyle/>
          <a:p>
            <a:pPr algn="ctr">
              <a:lnSpc>
                <a:spcPct val="110000"/>
              </a:lnSpc>
            </a:pPr>
            <a:r>
              <a:rPr lang="en-US" altLang="zh-CN" sz="2000" b="1" dirty="0" smtClean="0">
                <a:solidFill>
                  <a:srgbClr val="EF2983"/>
                </a:solidFill>
                <a:latin typeface="Verdana" pitchFamily="34" charset="0"/>
                <a:ea typeface="宋体" pitchFamily="2" charset="-122"/>
              </a:rPr>
              <a:t>Talk about leisure activities</a:t>
            </a:r>
            <a:endParaRPr lang="en-US" altLang="zh-CN" sz="2000" b="1" dirty="0">
              <a:solidFill>
                <a:srgbClr val="EF2983"/>
              </a:solidFill>
              <a:latin typeface="Verdana" pitchFamily="34" charset="0"/>
              <a:ea typeface="宋体" pitchFamily="2" charset="-122"/>
            </a:endParaRPr>
          </a:p>
        </p:txBody>
      </p:sp>
      <p:sp>
        <p:nvSpPr>
          <p:cNvPr id="15" name="Line 6"/>
          <p:cNvSpPr>
            <a:spLocks noChangeShapeType="1"/>
          </p:cNvSpPr>
          <p:nvPr/>
        </p:nvSpPr>
        <p:spPr bwMode="auto">
          <a:xfrm flipV="1">
            <a:off x="2514602" y="3835401"/>
            <a:ext cx="6080125" cy="3175"/>
          </a:xfrm>
          <a:prstGeom prst="line">
            <a:avLst/>
          </a:prstGeom>
          <a:noFill/>
          <a:ln w="127000">
            <a:solidFill>
              <a:srgbClr val="1C6998"/>
            </a:solidFill>
            <a:round/>
            <a:headEnd/>
            <a:tailEnd type="triangle" w="med" len="med"/>
          </a:ln>
          <a:effectLst/>
        </p:spPr>
        <p:txBody>
          <a:bodyPr>
            <a:spAutoFit/>
          </a:bodyPr>
          <a:lstStyle/>
          <a:p>
            <a:endParaRPr lang="zh-CN" altLang="en-US"/>
          </a:p>
        </p:txBody>
      </p:sp>
      <p:sp>
        <p:nvSpPr>
          <p:cNvPr id="16" name="Rectangle 14"/>
          <p:cNvSpPr>
            <a:spLocks noChangeArrowheads="1"/>
          </p:cNvSpPr>
          <p:nvPr/>
        </p:nvSpPr>
        <p:spPr bwMode="gray">
          <a:xfrm>
            <a:off x="2895600" y="2603370"/>
            <a:ext cx="5334000" cy="771623"/>
          </a:xfrm>
          <a:prstGeom prst="rect">
            <a:avLst/>
          </a:prstGeom>
          <a:solidFill>
            <a:schemeClr val="bg1"/>
          </a:solidFill>
          <a:ln w="9525" algn="ctr">
            <a:noFill/>
            <a:miter lim="800000"/>
            <a:headEnd/>
            <a:tailEnd/>
          </a:ln>
          <a:effectLst/>
        </p:spPr>
        <p:txBody>
          <a:bodyPr wrap="square" lIns="90000" tIns="46800" rIns="90000" bIns="46800">
            <a:spAutoFit/>
          </a:bodyPr>
          <a:lstStyle/>
          <a:p>
            <a:pPr algn="ctr">
              <a:lnSpc>
                <a:spcPct val="110000"/>
              </a:lnSpc>
            </a:pPr>
            <a:r>
              <a:rPr lang="en-US" altLang="zh-CN" sz="2000" b="1" dirty="0" smtClean="0">
                <a:solidFill>
                  <a:srgbClr val="EF2983"/>
                </a:solidFill>
                <a:latin typeface="Verdana" pitchFamily="34" charset="0"/>
                <a:ea typeface="宋体" pitchFamily="2" charset="-122"/>
              </a:rPr>
              <a:t>Identify words and expressions for describing people’s appearance</a:t>
            </a:r>
            <a:endParaRPr lang="en-US" altLang="zh-CN" sz="2000" b="1" dirty="0">
              <a:solidFill>
                <a:srgbClr val="EF2983"/>
              </a:solidFill>
              <a:latin typeface="Verdana" pitchFamily="34" charset="0"/>
              <a:ea typeface="宋体" pitchFamily="2" charset="-122"/>
            </a:endParaRPr>
          </a:p>
        </p:txBody>
      </p:sp>
      <p:sp>
        <p:nvSpPr>
          <p:cNvPr id="17" name="Rectangle 14"/>
          <p:cNvSpPr>
            <a:spLocks noChangeArrowheads="1"/>
          </p:cNvSpPr>
          <p:nvPr/>
        </p:nvSpPr>
        <p:spPr bwMode="gray">
          <a:xfrm>
            <a:off x="2895600" y="4140200"/>
            <a:ext cx="5410200" cy="433068"/>
          </a:xfrm>
          <a:prstGeom prst="rect">
            <a:avLst/>
          </a:prstGeom>
          <a:solidFill>
            <a:schemeClr val="bg1"/>
          </a:solidFill>
          <a:ln w="9525" algn="ctr">
            <a:noFill/>
            <a:miter lim="800000"/>
            <a:headEnd/>
            <a:tailEnd/>
          </a:ln>
          <a:effectLst/>
        </p:spPr>
        <p:txBody>
          <a:bodyPr wrap="square" lIns="90000" tIns="46800" rIns="90000" bIns="46800">
            <a:spAutoFit/>
          </a:bodyPr>
          <a:lstStyle/>
          <a:p>
            <a:pPr algn="ctr">
              <a:lnSpc>
                <a:spcPct val="110000"/>
              </a:lnSpc>
            </a:pPr>
            <a:r>
              <a:rPr lang="en-US" altLang="zh-CN" sz="2000" b="1" dirty="0" smtClean="0">
                <a:solidFill>
                  <a:srgbClr val="EF2983"/>
                </a:solidFill>
                <a:latin typeface="Verdana" pitchFamily="34" charset="0"/>
                <a:ea typeface="宋体" pitchFamily="2" charset="-122"/>
              </a:rPr>
              <a:t>Ask and give recommendations</a:t>
            </a:r>
            <a:endParaRPr lang="en-US" altLang="zh-CN" sz="2000" b="1" dirty="0">
              <a:solidFill>
                <a:srgbClr val="EF2983"/>
              </a:solidFill>
              <a:latin typeface="Verdana" pitchFamily="34" charset="0"/>
              <a:ea typeface="宋体" pitchFamily="2" charset="-122"/>
            </a:endParaRPr>
          </a:p>
        </p:txBody>
      </p:sp>
      <p:sp>
        <p:nvSpPr>
          <p:cNvPr id="18" name="Line 6"/>
          <p:cNvSpPr>
            <a:spLocks noChangeShapeType="1"/>
          </p:cNvSpPr>
          <p:nvPr/>
        </p:nvSpPr>
        <p:spPr bwMode="auto">
          <a:xfrm flipV="1">
            <a:off x="2590802" y="6067426"/>
            <a:ext cx="6080125" cy="3175"/>
          </a:xfrm>
          <a:prstGeom prst="line">
            <a:avLst/>
          </a:prstGeom>
          <a:noFill/>
          <a:ln w="127000">
            <a:solidFill>
              <a:srgbClr val="1C6998"/>
            </a:solidFill>
            <a:round/>
            <a:headEnd/>
            <a:tailEnd type="triangle" w="med" len="med"/>
          </a:ln>
          <a:effectLst/>
        </p:spPr>
        <p:txBody>
          <a:bodyPr>
            <a:spAutoFit/>
          </a:bodyPr>
          <a:lstStyle/>
          <a:p>
            <a:endParaRPr lang="zh-CN" altLang="en-US"/>
          </a:p>
        </p:txBody>
      </p:sp>
      <p:sp>
        <p:nvSpPr>
          <p:cNvPr id="19" name="Rectangle 14"/>
          <p:cNvSpPr>
            <a:spLocks noChangeArrowheads="1"/>
          </p:cNvSpPr>
          <p:nvPr/>
        </p:nvSpPr>
        <p:spPr bwMode="gray">
          <a:xfrm>
            <a:off x="3352800" y="5301295"/>
            <a:ext cx="4495800" cy="433068"/>
          </a:xfrm>
          <a:prstGeom prst="rect">
            <a:avLst/>
          </a:prstGeom>
          <a:solidFill>
            <a:schemeClr val="bg1"/>
          </a:solidFill>
          <a:ln w="9525" algn="ctr">
            <a:noFill/>
            <a:miter lim="800000"/>
            <a:headEnd/>
            <a:tailEnd/>
          </a:ln>
          <a:effectLst/>
        </p:spPr>
        <p:txBody>
          <a:bodyPr wrap="square" lIns="90000" tIns="46800" rIns="90000" bIns="46800">
            <a:spAutoFit/>
          </a:bodyPr>
          <a:lstStyle/>
          <a:p>
            <a:pPr algn="ctr">
              <a:lnSpc>
                <a:spcPct val="110000"/>
              </a:lnSpc>
            </a:pPr>
            <a:r>
              <a:rPr lang="en-US" altLang="zh-CN" sz="2000" b="1" dirty="0" smtClean="0">
                <a:solidFill>
                  <a:srgbClr val="EF2983"/>
                </a:solidFill>
                <a:latin typeface="Verdana" pitchFamily="34" charset="0"/>
                <a:ea typeface="宋体" pitchFamily="2" charset="-122"/>
              </a:rPr>
              <a:t>Describe an event</a:t>
            </a:r>
            <a:endParaRPr lang="en-US" altLang="zh-CN" sz="2000" b="1" dirty="0">
              <a:solidFill>
                <a:srgbClr val="EF2983"/>
              </a:solidFill>
              <a:latin typeface="Verdana" pitchFamily="34" charset="0"/>
              <a:ea typeface="宋体" pitchFamily="2" charset="-122"/>
            </a:endParaRPr>
          </a:p>
        </p:txBody>
      </p:sp>
      <p:sp>
        <p:nvSpPr>
          <p:cNvPr id="20" name="Line 5"/>
          <p:cNvSpPr>
            <a:spLocks noChangeShapeType="1"/>
          </p:cNvSpPr>
          <p:nvPr/>
        </p:nvSpPr>
        <p:spPr bwMode="auto">
          <a:xfrm>
            <a:off x="2514601" y="1397001"/>
            <a:ext cx="6156326" cy="60959"/>
          </a:xfrm>
          <a:prstGeom prst="line">
            <a:avLst/>
          </a:prstGeom>
          <a:noFill/>
          <a:ln w="127000">
            <a:solidFill>
              <a:srgbClr val="1C6998"/>
            </a:solidFill>
            <a:round/>
            <a:headEnd/>
            <a:tailEnd type="triangle" w="med" len="med"/>
          </a:ln>
          <a:effectLst/>
        </p:spPr>
        <p:txBody>
          <a:bodyPr wrap="square">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blinds(horizontal)">
                                      <p:cBhvr>
                                        <p:cTn id="7" dur="500"/>
                                        <p:tgtEl>
                                          <p:spTgt spid="532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6200" y="76200"/>
            <a:ext cx="2971800" cy="8128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gn="l"/>
            <a:r>
              <a:rPr lang="zh-CN" altLang="en-US" sz="3200" i="0" dirty="0" smtClean="0">
                <a:solidFill>
                  <a:srgbClr val="E1116F"/>
                </a:solidFill>
                <a:ea typeface="黑体" pitchFamily="49" charset="-122"/>
              </a:rPr>
              <a:t>听力材料处理</a:t>
            </a:r>
            <a:endParaRPr lang="zh-CN" altLang="en-US" sz="3200" i="0" dirty="0">
              <a:solidFill>
                <a:srgbClr val="E1116F"/>
              </a:solidFill>
              <a:ea typeface="黑体" pitchFamily="49" charset="-122"/>
            </a:endParaRPr>
          </a:p>
        </p:txBody>
      </p:sp>
      <p:sp>
        <p:nvSpPr>
          <p:cNvPr id="70659" name="Rectangle 3"/>
          <p:cNvSpPr>
            <a:spLocks noGrp="1" noChangeArrowheads="1"/>
          </p:cNvSpPr>
          <p:nvPr>
            <p:ph type="body" sz="half" idx="1"/>
          </p:nvPr>
        </p:nvSpPr>
        <p:spPr>
          <a:xfrm>
            <a:off x="0" y="1066800"/>
            <a:ext cx="8763000" cy="5029200"/>
          </a:xfrm>
        </p:spPr>
        <p:txBody>
          <a:bodyPr/>
          <a:lstStyle/>
          <a:p>
            <a:r>
              <a:rPr lang="en-US" b="1" dirty="0">
                <a:solidFill>
                  <a:srgbClr val="C00000"/>
                </a:solidFill>
                <a:latin typeface="+mn-lt"/>
                <a:ea typeface="+mn-ea"/>
                <a:cs typeface="+mn-cs"/>
              </a:rPr>
              <a:t>The bottom-up </a:t>
            </a:r>
            <a:r>
              <a:rPr lang="en-US" b="1" dirty="0" smtClean="0">
                <a:solidFill>
                  <a:srgbClr val="C00000"/>
                </a:solidFill>
                <a:latin typeface="+mn-lt"/>
                <a:ea typeface="+mn-ea"/>
                <a:cs typeface="+mn-cs"/>
              </a:rPr>
              <a:t>model</a:t>
            </a:r>
            <a:r>
              <a:rPr lang="zh-CN" altLang="en-US" b="1" dirty="0" smtClean="0"/>
              <a:t>：</a:t>
            </a:r>
            <a:r>
              <a:rPr lang="en-US" altLang="zh-CN" b="1" dirty="0" smtClean="0"/>
              <a:t>figure out </a:t>
            </a:r>
            <a:r>
              <a:rPr lang="en-US" b="1" dirty="0" smtClean="0">
                <a:solidFill>
                  <a:schemeClr val="tx1"/>
                </a:solidFill>
                <a:latin typeface="+mn-lt"/>
                <a:ea typeface="+mn-ea"/>
                <a:cs typeface="+mn-cs"/>
              </a:rPr>
              <a:t>meaning </a:t>
            </a:r>
            <a:r>
              <a:rPr lang="en-US" b="1" dirty="0">
                <a:solidFill>
                  <a:schemeClr val="tx1"/>
                </a:solidFill>
                <a:latin typeface="+mn-lt"/>
                <a:ea typeface="+mn-ea"/>
                <a:cs typeface="+mn-cs"/>
              </a:rPr>
              <a:t>of words, phrases, and structures</a:t>
            </a:r>
            <a:r>
              <a:rPr lang="en-US" dirty="0">
                <a:solidFill>
                  <a:schemeClr val="tx1"/>
                </a:solidFill>
                <a:latin typeface="+mn-lt"/>
                <a:ea typeface="+mn-ea"/>
                <a:cs typeface="+mn-cs"/>
              </a:rPr>
              <a:t>.</a:t>
            </a:r>
            <a:endParaRPr lang="zh-CN" dirty="0">
              <a:solidFill>
                <a:schemeClr val="tx1"/>
              </a:solidFill>
              <a:latin typeface="+mn-lt"/>
              <a:ea typeface="+mn-ea"/>
              <a:cs typeface="+mn-cs"/>
            </a:endParaRPr>
          </a:p>
          <a:p>
            <a:pPr lvl="0"/>
            <a:r>
              <a:rPr lang="en-US" b="1" dirty="0" smtClean="0">
                <a:solidFill>
                  <a:srgbClr val="C00000"/>
                </a:solidFill>
                <a:latin typeface="+mn-lt"/>
                <a:ea typeface="+mn-ea"/>
                <a:cs typeface="+mn-cs"/>
              </a:rPr>
              <a:t>The top-down model</a:t>
            </a:r>
            <a:r>
              <a:rPr lang="zh-CN" altLang="en-US" b="1" dirty="0" smtClean="0"/>
              <a:t>：</a:t>
            </a:r>
            <a:r>
              <a:rPr lang="en-US" b="1" dirty="0" smtClean="0">
                <a:solidFill>
                  <a:schemeClr val="tx1"/>
                </a:solidFill>
                <a:latin typeface="+mn-lt"/>
                <a:ea typeface="+mn-ea"/>
                <a:cs typeface="+mn-cs"/>
              </a:rPr>
              <a:t>listen </a:t>
            </a:r>
            <a:r>
              <a:rPr lang="en-US" b="1" dirty="0">
                <a:solidFill>
                  <a:schemeClr val="tx1"/>
                </a:solidFill>
                <a:latin typeface="+mn-lt"/>
                <a:ea typeface="+mn-ea"/>
                <a:cs typeface="+mn-cs"/>
              </a:rPr>
              <a:t>for gist, making use of the contextual clues</a:t>
            </a:r>
            <a:endParaRPr lang="zh-CN" dirty="0">
              <a:solidFill>
                <a:schemeClr val="tx1"/>
              </a:solidFill>
              <a:latin typeface="+mn-lt"/>
              <a:ea typeface="+mn-ea"/>
              <a:cs typeface="+mn-cs"/>
            </a:endParaRPr>
          </a:p>
          <a:p>
            <a:pPr>
              <a:lnSpc>
                <a:spcPct val="120000"/>
              </a:lnSpc>
            </a:pPr>
            <a:endParaRPr lang="zh-CN" altLang="en-US" sz="2400" b="1" dirty="0">
              <a:solidFill>
                <a:srgbClr val="006699"/>
              </a:solidFill>
              <a:ea typeface="宋体" pitchFamily="2" charset="-122"/>
            </a:endParaRPr>
          </a:p>
          <a:p>
            <a:pPr>
              <a:lnSpc>
                <a:spcPct val="120000"/>
              </a:lnSpc>
              <a:buFont typeface="Wingdings" pitchFamily="2" charset="2"/>
              <a:buNone/>
            </a:pPr>
            <a:endParaRPr lang="zh-CN" altLang="en-US" sz="2400" b="1" dirty="0">
              <a:solidFill>
                <a:srgbClr val="006699"/>
              </a:solidFill>
              <a:ea typeface="宋体" pitchFamily="2" charset="-122"/>
            </a:endParaRPr>
          </a:p>
          <a:p>
            <a:pPr>
              <a:lnSpc>
                <a:spcPct val="120000"/>
              </a:lnSpc>
              <a:buFont typeface="Wingdings" pitchFamily="2" charset="2"/>
              <a:buNone/>
            </a:pPr>
            <a:endParaRPr lang="zh-CN" altLang="en-US" sz="2400" b="1" dirty="0">
              <a:solidFill>
                <a:srgbClr val="006699"/>
              </a:solidFill>
              <a:ea typeface="宋体" pitchFamily="2" charset="-122"/>
            </a:endParaRPr>
          </a:p>
        </p:txBody>
      </p:sp>
      <p:sp>
        <p:nvSpPr>
          <p:cNvPr id="70663" name="Text Box 7"/>
          <p:cNvSpPr txBox="1">
            <a:spLocks noChangeArrowheads="1"/>
          </p:cNvSpPr>
          <p:nvPr/>
        </p:nvSpPr>
        <p:spPr bwMode="auto">
          <a:xfrm>
            <a:off x="685800" y="4063762"/>
            <a:ext cx="7239000" cy="1200329"/>
          </a:xfrm>
          <a:prstGeom prst="rect">
            <a:avLst/>
          </a:prstGeom>
          <a:noFill/>
          <a:ln w="9525">
            <a:noFill/>
            <a:miter lim="800000"/>
            <a:headEnd/>
            <a:tailEnd/>
          </a:ln>
          <a:effectLst/>
        </p:spPr>
        <p:txBody>
          <a:bodyPr wrap="square">
            <a:spAutoFit/>
          </a:bodyPr>
          <a:lstStyle/>
          <a:p>
            <a:r>
              <a:rPr lang="zh-CN" altLang="en-US" sz="3600" b="1" dirty="0" smtClean="0">
                <a:solidFill>
                  <a:srgbClr val="006699"/>
                </a:solidFill>
                <a:latin typeface="宋体" pitchFamily="2" charset="-122"/>
                <a:ea typeface="宋体" pitchFamily="2" charset="-122"/>
              </a:rPr>
              <a:t>听前预测激活 </a:t>
            </a:r>
            <a:r>
              <a:rPr lang="en-US" altLang="zh-CN" sz="3600" b="1" dirty="0" smtClean="0">
                <a:solidFill>
                  <a:srgbClr val="006699"/>
                </a:solidFill>
                <a:latin typeface="宋体" pitchFamily="2" charset="-122"/>
                <a:ea typeface="宋体" pitchFamily="2" charset="-122"/>
              </a:rPr>
              <a:t>+ </a:t>
            </a:r>
            <a:r>
              <a:rPr lang="zh-CN" altLang="en-US" sz="3600" b="1" dirty="0" smtClean="0">
                <a:solidFill>
                  <a:srgbClr val="006699"/>
                </a:solidFill>
                <a:latin typeface="宋体" pitchFamily="2" charset="-122"/>
                <a:ea typeface="宋体" pitchFamily="2" charset="-122"/>
              </a:rPr>
              <a:t>听中重构解码 </a:t>
            </a:r>
            <a:endParaRPr lang="en-US" altLang="zh-CN" sz="3600" b="1" dirty="0" smtClean="0">
              <a:solidFill>
                <a:srgbClr val="006699"/>
              </a:solidFill>
              <a:latin typeface="宋体" pitchFamily="2" charset="-122"/>
              <a:ea typeface="宋体" pitchFamily="2" charset="-122"/>
            </a:endParaRPr>
          </a:p>
          <a:p>
            <a:r>
              <a:rPr lang="en-US" altLang="zh-CN" sz="3600" b="1" dirty="0" smtClean="0">
                <a:solidFill>
                  <a:srgbClr val="006699"/>
                </a:solidFill>
                <a:latin typeface="宋体" pitchFamily="2" charset="-122"/>
                <a:ea typeface="宋体" pitchFamily="2" charset="-122"/>
              </a:rPr>
              <a:t>+ </a:t>
            </a:r>
            <a:r>
              <a:rPr lang="zh-CN" altLang="en-US" sz="3600" b="1" dirty="0" smtClean="0">
                <a:solidFill>
                  <a:srgbClr val="006699"/>
                </a:solidFill>
                <a:latin typeface="宋体" pitchFamily="2" charset="-122"/>
                <a:ea typeface="宋体" pitchFamily="2" charset="-122"/>
              </a:rPr>
              <a:t>听后复述强化</a:t>
            </a:r>
            <a:endParaRPr lang="zh-CN" altLang="en-US" sz="3600" b="1" dirty="0">
              <a:solidFill>
                <a:srgbClr val="006699"/>
              </a:solidFill>
              <a:latin typeface="宋体" pitchFamily="2" charset="-122"/>
              <a:ea typeface="宋体" pitchFamily="2" charset="-122"/>
            </a:endParaRPr>
          </a:p>
        </p:txBody>
      </p:sp>
      <p:sp>
        <p:nvSpPr>
          <p:cNvPr id="6" name="十字箭头标注 5"/>
          <p:cNvSpPr/>
          <p:nvPr/>
        </p:nvSpPr>
        <p:spPr>
          <a:xfrm>
            <a:off x="381000" y="4241800"/>
            <a:ext cx="304800" cy="406400"/>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0663"/>
                                        </p:tgtEl>
                                        <p:attrNameLst>
                                          <p:attrName>style.visibility</p:attrName>
                                        </p:attrNameLst>
                                      </p:cBhvr>
                                      <p:to>
                                        <p:strVal val="visible"/>
                                      </p:to>
                                    </p:set>
                                    <p:animEffect transition="in" filter="blinds(horizontal)">
                                      <p:cBhvr>
                                        <p:cTn id="20"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
            <a:ext cx="9144000" cy="60959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lang="en-US" altLang="zh-CN" sz="4000" b="1" dirty="0" smtClean="0">
                <a:solidFill>
                  <a:schemeClr val="tx1"/>
                </a:solidFill>
                <a:latin typeface="+mj-lt"/>
                <a:ea typeface="微软雅黑" panose="020B0503020204020204" pitchFamily="34" charset="-122"/>
              </a:rPr>
              <a:t>                Listening to the world</a:t>
            </a:r>
            <a:endParaRPr lang="zh-CN" altLang="en-US" sz="4000" b="1" dirty="0">
              <a:solidFill>
                <a:schemeClr val="tx1"/>
              </a:solidFill>
              <a:latin typeface="+mj-lt"/>
              <a:ea typeface="微软雅黑" panose="020B0503020204020204" pitchFamily="34" charset="-122"/>
            </a:endParaRPr>
          </a:p>
        </p:txBody>
      </p:sp>
      <p:grpSp>
        <p:nvGrpSpPr>
          <p:cNvPr id="2" name="组合 26"/>
          <p:cNvGrpSpPr/>
          <p:nvPr/>
        </p:nvGrpSpPr>
        <p:grpSpPr>
          <a:xfrm>
            <a:off x="2071638" y="685796"/>
            <a:ext cx="7072362" cy="500068"/>
            <a:chOff x="857224" y="1500175"/>
            <a:chExt cx="7072362" cy="500068"/>
          </a:xfrm>
        </p:grpSpPr>
        <p:sp>
          <p:nvSpPr>
            <p:cNvPr id="29" name="矩形 28"/>
            <p:cNvSpPr/>
            <p:nvPr/>
          </p:nvSpPr>
          <p:spPr>
            <a:xfrm>
              <a:off x="857224" y="1500175"/>
              <a:ext cx="357174" cy="400110"/>
            </a:xfrm>
            <a:prstGeom prst="rect">
              <a:avLst/>
            </a:prstGeom>
            <a:solidFill>
              <a:schemeClr val="accent5">
                <a:lumMod val="75000"/>
              </a:schemeClr>
            </a:solidFill>
          </p:spPr>
          <p:txBody>
            <a:bodyPr wrap="square">
              <a:spAutoFit/>
            </a:bodyPr>
            <a:lstStyle/>
            <a:p>
              <a:r>
                <a:rPr lang="en-US" altLang="zh-CN" sz="2000" b="1" dirty="0" smtClean="0">
                  <a:solidFill>
                    <a:schemeClr val="bg1"/>
                  </a:solidFill>
                </a:rPr>
                <a:t>1</a:t>
              </a:r>
              <a:endParaRPr lang="en-US" altLang="zh-CN" sz="2000" dirty="0" smtClean="0">
                <a:solidFill>
                  <a:schemeClr val="bg1"/>
                </a:solidFill>
              </a:endParaRPr>
            </a:p>
          </p:txBody>
        </p:sp>
        <p:sp>
          <p:nvSpPr>
            <p:cNvPr id="30" name="TextBox 29"/>
            <p:cNvSpPr txBox="1"/>
            <p:nvPr/>
          </p:nvSpPr>
          <p:spPr>
            <a:xfrm>
              <a:off x="1214414" y="1538578"/>
              <a:ext cx="6715172" cy="461665"/>
            </a:xfrm>
            <a:prstGeom prst="rect">
              <a:avLst/>
            </a:prstGeom>
            <a:noFill/>
          </p:spPr>
          <p:txBody>
            <a:bodyPr wrap="square" rtlCol="0">
              <a:spAutoFit/>
            </a:bodyPr>
            <a:lstStyle/>
            <a:p>
              <a:r>
                <a:rPr lang="en-US" altLang="zh-CN" sz="2400" b="1" dirty="0" smtClean="0">
                  <a:solidFill>
                    <a:schemeClr val="accent1">
                      <a:lumMod val="75000"/>
                    </a:schemeClr>
                  </a:solidFill>
                  <a:latin typeface="Arial" pitchFamily="34" charset="0"/>
                  <a:cs typeface="Arial" pitchFamily="34" charset="0"/>
                </a:rPr>
                <a:t>How often do they go to the cinema?    </a:t>
              </a:r>
              <a:endParaRPr lang="zh-CN" altLang="en-US" sz="2400" b="1" dirty="0">
                <a:solidFill>
                  <a:schemeClr val="accent1">
                    <a:lumMod val="75000"/>
                  </a:schemeClr>
                </a:solidFill>
                <a:latin typeface="Arial" pitchFamily="34" charset="0"/>
                <a:cs typeface="Arial" pitchFamily="34" charset="0"/>
              </a:endParaRPr>
            </a:p>
          </p:txBody>
        </p:sp>
      </p:grpSp>
      <p:sp>
        <p:nvSpPr>
          <p:cNvPr id="48" name="TextBox 47"/>
          <p:cNvSpPr txBox="1"/>
          <p:nvPr/>
        </p:nvSpPr>
        <p:spPr>
          <a:xfrm>
            <a:off x="0" y="609599"/>
            <a:ext cx="1584088" cy="523220"/>
          </a:xfrm>
          <a:prstGeom prst="rect">
            <a:avLst/>
          </a:prstGeom>
          <a:noFill/>
        </p:spPr>
        <p:txBody>
          <a:bodyPr wrap="none" rtlCol="0">
            <a:spAutoFit/>
          </a:bodyPr>
          <a:lstStyle/>
          <a:p>
            <a:r>
              <a:rPr lang="en-US" altLang="zh-CN" sz="2800" b="1" u="sng" dirty="0" smtClean="0">
                <a:ln>
                  <a:solidFill>
                    <a:schemeClr val="accent5"/>
                  </a:solidFill>
                </a:ln>
                <a:solidFill>
                  <a:schemeClr val="accent5">
                    <a:lumMod val="75000"/>
                  </a:schemeClr>
                </a:solidFill>
              </a:rPr>
              <a:t>Podcast</a:t>
            </a:r>
            <a:endParaRPr lang="zh-CN" altLang="en-US" sz="2800" b="1" u="sng" dirty="0">
              <a:ln>
                <a:solidFill>
                  <a:schemeClr val="accent5"/>
                </a:solidFill>
              </a:ln>
              <a:solidFill>
                <a:schemeClr val="accent5">
                  <a:lumMod val="75000"/>
                </a:schemeClr>
              </a:solidFill>
            </a:endParaRPr>
          </a:p>
        </p:txBody>
      </p:sp>
      <p:grpSp>
        <p:nvGrpSpPr>
          <p:cNvPr id="5" name="组合 14"/>
          <p:cNvGrpSpPr/>
          <p:nvPr/>
        </p:nvGrpSpPr>
        <p:grpSpPr>
          <a:xfrm>
            <a:off x="-228600" y="990600"/>
            <a:ext cx="2819400" cy="2286000"/>
            <a:chOff x="1142976" y="2500306"/>
            <a:chExt cx="2939516" cy="1583353"/>
          </a:xfrm>
        </p:grpSpPr>
        <p:sp>
          <p:nvSpPr>
            <p:cNvPr id="7" name="矩形 6"/>
            <p:cNvSpPr/>
            <p:nvPr/>
          </p:nvSpPr>
          <p:spPr>
            <a:xfrm>
              <a:off x="1142976" y="2500306"/>
              <a:ext cx="357189" cy="319763"/>
            </a:xfrm>
            <a:prstGeom prst="rect">
              <a:avLst/>
            </a:prstGeom>
          </p:spPr>
          <p:txBody>
            <a:bodyPr wrap="square">
              <a:spAutoFit/>
            </a:bodyPr>
            <a:lstStyle/>
            <a:p>
              <a:r>
                <a:rPr lang="en-US" altLang="zh-CN" sz="2400" b="1" i="1" dirty="0" smtClean="0"/>
                <a:t> </a:t>
              </a:r>
              <a:endParaRPr lang="zh-CN" altLang="en-US" sz="2400" b="1" i="1" dirty="0"/>
            </a:p>
          </p:txBody>
        </p:sp>
        <p:pic>
          <p:nvPicPr>
            <p:cNvPr id="2050" name="Picture 2"/>
            <p:cNvPicPr>
              <a:picLocks noChangeAspect="1" noChangeArrowheads="1"/>
            </p:cNvPicPr>
            <p:nvPr/>
          </p:nvPicPr>
          <p:blipFill>
            <a:blip r:embed="rId2"/>
            <a:stretch>
              <a:fillRect/>
            </a:stretch>
          </p:blipFill>
          <p:spPr bwMode="auto">
            <a:xfrm>
              <a:off x="1479369" y="2657725"/>
              <a:ext cx="2603123" cy="1425934"/>
            </a:xfrm>
            <a:prstGeom prst="rect">
              <a:avLst/>
            </a:prstGeom>
            <a:noFill/>
            <a:ln w="9525">
              <a:noFill/>
              <a:miter lim="800000"/>
              <a:headEnd/>
              <a:tailEnd/>
            </a:ln>
            <a:effectLst/>
          </p:spPr>
        </p:pic>
      </p:grpSp>
      <p:sp>
        <p:nvSpPr>
          <p:cNvPr id="32" name="TextBox 31"/>
          <p:cNvSpPr txBox="1"/>
          <p:nvPr/>
        </p:nvSpPr>
        <p:spPr>
          <a:xfrm>
            <a:off x="2667000" y="1219200"/>
            <a:ext cx="6324600" cy="1261884"/>
          </a:xfrm>
          <a:prstGeom prst="rect">
            <a:avLst/>
          </a:prstGeom>
          <a:noFill/>
        </p:spPr>
        <p:txBody>
          <a:bodyPr wrap="square" rtlCol="0">
            <a:spAutoFit/>
          </a:bodyPr>
          <a:lstStyle/>
          <a:p>
            <a:r>
              <a:rPr lang="en-US" altLang="zh-CN" sz="2400" dirty="0" smtClean="0"/>
              <a:t>1) I like going to the cinema a lot,       probably only get there about ____________.</a:t>
            </a:r>
          </a:p>
          <a:p>
            <a:endParaRPr lang="zh-CN" altLang="en-US" sz="2800" dirty="0"/>
          </a:p>
        </p:txBody>
      </p:sp>
      <p:sp>
        <p:nvSpPr>
          <p:cNvPr id="33" name="TextBox 32"/>
          <p:cNvSpPr txBox="1"/>
          <p:nvPr/>
        </p:nvSpPr>
        <p:spPr>
          <a:xfrm>
            <a:off x="3124200" y="5638800"/>
            <a:ext cx="2514600" cy="461665"/>
          </a:xfrm>
          <a:prstGeom prst="rect">
            <a:avLst/>
          </a:prstGeom>
          <a:noFill/>
        </p:spPr>
        <p:txBody>
          <a:bodyPr wrap="square" rtlCol="0">
            <a:spAutoFit/>
          </a:bodyPr>
          <a:lstStyle/>
          <a:p>
            <a:r>
              <a:rPr lang="en-US" altLang="zh-CN" sz="2400" dirty="0" smtClean="0">
                <a:solidFill>
                  <a:srgbClr val="FF0000"/>
                </a:solidFill>
              </a:rPr>
              <a:t>being together</a:t>
            </a:r>
            <a:endParaRPr lang="zh-CN" altLang="en-US" sz="2400" dirty="0">
              <a:solidFill>
                <a:srgbClr val="FF0000"/>
              </a:solidFill>
            </a:endParaRPr>
          </a:p>
        </p:txBody>
      </p:sp>
      <p:sp>
        <p:nvSpPr>
          <p:cNvPr id="34" name="TextBox 33"/>
          <p:cNvSpPr txBox="1"/>
          <p:nvPr/>
        </p:nvSpPr>
        <p:spPr>
          <a:xfrm>
            <a:off x="4800600" y="2717801"/>
            <a:ext cx="1524000" cy="461665"/>
          </a:xfrm>
          <a:prstGeom prst="rect">
            <a:avLst/>
          </a:prstGeom>
          <a:noFill/>
        </p:spPr>
        <p:txBody>
          <a:bodyPr wrap="square" rtlCol="0">
            <a:spAutoFit/>
          </a:bodyPr>
          <a:lstStyle/>
          <a:p>
            <a:r>
              <a:rPr lang="en-US" altLang="zh-CN" sz="2400" dirty="0" smtClean="0">
                <a:solidFill>
                  <a:srgbClr val="FF0000"/>
                </a:solidFill>
              </a:rPr>
              <a:t>romantic</a:t>
            </a:r>
            <a:endParaRPr lang="zh-CN" altLang="en-US" sz="2400" dirty="0">
              <a:solidFill>
                <a:srgbClr val="FF0000"/>
              </a:solidFill>
            </a:endParaRPr>
          </a:p>
        </p:txBody>
      </p:sp>
      <p:sp>
        <p:nvSpPr>
          <p:cNvPr id="35" name="TextBox 34"/>
          <p:cNvSpPr txBox="1"/>
          <p:nvPr/>
        </p:nvSpPr>
        <p:spPr>
          <a:xfrm>
            <a:off x="6553200" y="3048000"/>
            <a:ext cx="1219200" cy="461665"/>
          </a:xfrm>
          <a:prstGeom prst="rect">
            <a:avLst/>
          </a:prstGeom>
          <a:noFill/>
        </p:spPr>
        <p:txBody>
          <a:bodyPr wrap="square" rtlCol="0">
            <a:spAutoFit/>
          </a:bodyPr>
          <a:lstStyle/>
          <a:p>
            <a:r>
              <a:rPr lang="en-US" altLang="zh-CN" sz="2400" dirty="0" smtClean="0">
                <a:solidFill>
                  <a:srgbClr val="FF0000"/>
                </a:solidFill>
              </a:rPr>
              <a:t>great</a:t>
            </a:r>
            <a:endParaRPr lang="zh-CN" altLang="en-US" sz="2400" dirty="0">
              <a:solidFill>
                <a:srgbClr val="FF0000"/>
              </a:solidFill>
            </a:endParaRPr>
          </a:p>
        </p:txBody>
      </p:sp>
      <p:sp>
        <p:nvSpPr>
          <p:cNvPr id="51" name="TextBox 50"/>
          <p:cNvSpPr txBox="1"/>
          <p:nvPr/>
        </p:nvSpPr>
        <p:spPr>
          <a:xfrm>
            <a:off x="2514600" y="4546600"/>
            <a:ext cx="6248400" cy="1938992"/>
          </a:xfrm>
          <a:prstGeom prst="rect">
            <a:avLst/>
          </a:prstGeom>
          <a:noFill/>
        </p:spPr>
        <p:txBody>
          <a:bodyPr wrap="square" rtlCol="0">
            <a:spAutoFit/>
          </a:bodyPr>
          <a:lstStyle/>
          <a:p>
            <a:pPr marL="457200" indent="-457200" algn="just"/>
            <a:r>
              <a:rPr lang="en-US" altLang="zh-CN" sz="2400" dirty="0" smtClean="0"/>
              <a:t>     3) So, if there’s one answer to the question,                            </a:t>
            </a:r>
            <a:r>
              <a:rPr lang="en-US" altLang="zh-CN" sz="2400" dirty="0" smtClean="0"/>
              <a:t>  </a:t>
            </a:r>
            <a:r>
              <a:rPr lang="en-US" altLang="zh-CN" sz="2400" dirty="0" smtClean="0"/>
              <a:t>One thing that everyone talks about is this: __________________. </a:t>
            </a:r>
          </a:p>
          <a:p>
            <a:endParaRPr lang="zh-CN" altLang="en-US" sz="2400" dirty="0"/>
          </a:p>
        </p:txBody>
      </p:sp>
      <p:sp>
        <p:nvSpPr>
          <p:cNvPr id="36" name="TextBox 35"/>
          <p:cNvSpPr txBox="1"/>
          <p:nvPr/>
        </p:nvSpPr>
        <p:spPr>
          <a:xfrm>
            <a:off x="4419600" y="4876800"/>
            <a:ext cx="3124200" cy="461665"/>
          </a:xfrm>
          <a:prstGeom prst="rect">
            <a:avLst/>
          </a:prstGeom>
          <a:noFill/>
        </p:spPr>
        <p:txBody>
          <a:bodyPr wrap="square" rtlCol="0">
            <a:spAutoFit/>
          </a:bodyPr>
          <a:lstStyle/>
          <a:p>
            <a:r>
              <a:rPr lang="en-US" altLang="zh-CN" sz="2400" dirty="0" smtClean="0"/>
              <a:t>why are you here? </a:t>
            </a:r>
            <a:endParaRPr lang="zh-CN" altLang="en-US" sz="2400" dirty="0"/>
          </a:p>
        </p:txBody>
      </p:sp>
      <p:sp>
        <p:nvSpPr>
          <p:cNvPr id="37" name="TextBox 36"/>
          <p:cNvSpPr txBox="1"/>
          <p:nvPr/>
        </p:nvSpPr>
        <p:spPr>
          <a:xfrm>
            <a:off x="7391400" y="1193801"/>
            <a:ext cx="685800" cy="461665"/>
          </a:xfrm>
          <a:prstGeom prst="rect">
            <a:avLst/>
          </a:prstGeom>
          <a:noFill/>
        </p:spPr>
        <p:txBody>
          <a:bodyPr wrap="square" rtlCol="0">
            <a:spAutoFit/>
          </a:bodyPr>
          <a:lstStyle/>
          <a:p>
            <a:r>
              <a:rPr lang="en-US" altLang="zh-CN" sz="2400" dirty="0" smtClean="0"/>
              <a:t>but</a:t>
            </a:r>
            <a:endParaRPr lang="zh-CN" altLang="en-US" sz="2400" dirty="0"/>
          </a:p>
        </p:txBody>
      </p:sp>
      <p:pic>
        <p:nvPicPr>
          <p:cNvPr id="38" name="Picture 11" descr="qian">
            <a:hlinkClick r:id="rId3" action="ppaction://hlinkfile"/>
          </p:cNvPr>
          <p:cNvPicPr>
            <a:picLocks noGrp="1" noChangeAspect="1" noChangeArrowheads="1"/>
          </p:cNvPicPr>
          <p:nvPr>
            <p:ph sz="half" idx="4294967295"/>
          </p:nvPr>
        </p:nvPicPr>
        <p:blipFill>
          <a:blip r:embed="rId4"/>
          <a:srcRect/>
          <a:stretch>
            <a:fillRect/>
          </a:stretch>
        </p:blipFill>
        <p:spPr>
          <a:xfrm>
            <a:off x="1371602" y="3276600"/>
            <a:ext cx="314325" cy="304800"/>
          </a:xfrm>
          <a:prstGeom prst="rect">
            <a:avLst/>
          </a:prstGeom>
          <a:ln/>
        </p:spPr>
      </p:pic>
      <p:grpSp>
        <p:nvGrpSpPr>
          <p:cNvPr id="45" name="组合 44"/>
          <p:cNvGrpSpPr/>
          <p:nvPr/>
        </p:nvGrpSpPr>
        <p:grpSpPr>
          <a:xfrm>
            <a:off x="0" y="3468473"/>
            <a:ext cx="6452370" cy="3237132"/>
            <a:chOff x="0" y="3468469"/>
            <a:chExt cx="6452370" cy="3237131"/>
          </a:xfrm>
        </p:grpSpPr>
        <p:grpSp>
          <p:nvGrpSpPr>
            <p:cNvPr id="40" name="组合 26"/>
            <p:cNvGrpSpPr/>
            <p:nvPr/>
          </p:nvGrpSpPr>
          <p:grpSpPr>
            <a:xfrm>
              <a:off x="2743200" y="3931044"/>
              <a:ext cx="3709170" cy="461665"/>
              <a:chOff x="857224" y="1468818"/>
              <a:chExt cx="7483908" cy="461665"/>
            </a:xfrm>
          </p:grpSpPr>
          <p:sp>
            <p:nvSpPr>
              <p:cNvPr id="41" name="矩形 40"/>
              <p:cNvSpPr/>
              <p:nvPr/>
            </p:nvSpPr>
            <p:spPr>
              <a:xfrm>
                <a:off x="857224" y="1468818"/>
                <a:ext cx="768735" cy="461665"/>
              </a:xfrm>
              <a:prstGeom prst="rect">
                <a:avLst/>
              </a:prstGeom>
              <a:solidFill>
                <a:schemeClr val="accent5">
                  <a:lumMod val="75000"/>
                </a:schemeClr>
              </a:solidFill>
            </p:spPr>
            <p:txBody>
              <a:bodyPr wrap="square">
                <a:spAutoFit/>
              </a:bodyPr>
              <a:lstStyle/>
              <a:p>
                <a:r>
                  <a:rPr lang="en-US" altLang="zh-CN" sz="2400" b="1" dirty="0" smtClean="0">
                    <a:solidFill>
                      <a:schemeClr val="bg1"/>
                    </a:solidFill>
                  </a:rPr>
                  <a:t>3</a:t>
                </a:r>
                <a:endParaRPr lang="en-US" altLang="zh-CN" sz="2400" dirty="0" smtClean="0">
                  <a:solidFill>
                    <a:schemeClr val="bg1"/>
                  </a:solidFill>
                </a:endParaRPr>
              </a:p>
            </p:txBody>
          </p:sp>
          <p:sp>
            <p:nvSpPr>
              <p:cNvPr id="42" name="TextBox 41"/>
              <p:cNvSpPr txBox="1"/>
              <p:nvPr/>
            </p:nvSpPr>
            <p:spPr>
              <a:xfrm>
                <a:off x="1625959" y="1468818"/>
                <a:ext cx="6715173" cy="461665"/>
              </a:xfrm>
              <a:prstGeom prst="rect">
                <a:avLst/>
              </a:prstGeom>
              <a:noFill/>
            </p:spPr>
            <p:txBody>
              <a:bodyPr wrap="square" rtlCol="0">
                <a:spAutoFit/>
              </a:bodyPr>
              <a:lstStyle/>
              <a:p>
                <a:r>
                  <a:rPr lang="en-US" altLang="zh-CN" sz="2400" b="1" dirty="0" smtClean="0">
                    <a:solidFill>
                      <a:schemeClr val="accent1">
                        <a:lumMod val="75000"/>
                      </a:schemeClr>
                    </a:solidFill>
                    <a:cs typeface="Arial" pitchFamily="34" charset="0"/>
                  </a:rPr>
                  <a:t>Festival Highlights</a:t>
                </a:r>
                <a:endParaRPr lang="zh-CN" altLang="en-US" sz="2400" b="1" dirty="0">
                  <a:solidFill>
                    <a:schemeClr val="accent1">
                      <a:lumMod val="75000"/>
                    </a:schemeClr>
                  </a:solidFill>
                  <a:latin typeface="Arial" pitchFamily="34" charset="0"/>
                  <a:cs typeface="Arial" pitchFamily="34" charset="0"/>
                </a:endParaRPr>
              </a:p>
            </p:txBody>
          </p:sp>
        </p:grpSp>
        <p:grpSp>
          <p:nvGrpSpPr>
            <p:cNvPr id="44" name="组合 43"/>
            <p:cNvGrpSpPr/>
            <p:nvPr/>
          </p:nvGrpSpPr>
          <p:grpSpPr>
            <a:xfrm>
              <a:off x="0" y="3468469"/>
              <a:ext cx="2590800" cy="3237131"/>
              <a:chOff x="0" y="3468469"/>
              <a:chExt cx="2590800" cy="3237131"/>
            </a:xfrm>
          </p:grpSpPr>
          <p:pic>
            <p:nvPicPr>
              <p:cNvPr id="39" name="图片 38" descr="220535.56923523_290X440X4.jpg"/>
              <p:cNvPicPr>
                <a:picLocks noChangeAspect="1"/>
              </p:cNvPicPr>
              <p:nvPr/>
            </p:nvPicPr>
            <p:blipFill>
              <a:blip r:embed="rId5" cstate="print"/>
              <a:stretch>
                <a:fillRect/>
              </a:stretch>
            </p:blipFill>
            <p:spPr>
              <a:xfrm>
                <a:off x="144666" y="4191000"/>
                <a:ext cx="2446134" cy="2514600"/>
              </a:xfrm>
              <a:prstGeom prst="rect">
                <a:avLst/>
              </a:prstGeom>
              <a:ln w="88900" cap="sq" cmpd="thickThin">
                <a:solidFill>
                  <a:srgbClr val="000000"/>
                </a:solidFill>
                <a:prstDash val="solid"/>
                <a:miter lim="800000"/>
              </a:ln>
              <a:effectLst>
                <a:innerShdw blurRad="76200">
                  <a:srgbClr val="000000"/>
                </a:innerShdw>
              </a:effectLst>
            </p:spPr>
          </p:pic>
          <p:sp>
            <p:nvSpPr>
              <p:cNvPr id="43" name="TextBox 42"/>
              <p:cNvSpPr txBox="1"/>
              <p:nvPr/>
            </p:nvSpPr>
            <p:spPr>
              <a:xfrm>
                <a:off x="0" y="3468469"/>
                <a:ext cx="2480166" cy="523220"/>
              </a:xfrm>
              <a:prstGeom prst="rect">
                <a:avLst/>
              </a:prstGeom>
              <a:noFill/>
            </p:spPr>
            <p:txBody>
              <a:bodyPr wrap="none" rtlCol="0">
                <a:spAutoFit/>
              </a:bodyPr>
              <a:lstStyle/>
              <a:p>
                <a:r>
                  <a:rPr lang="en-US" altLang="zh-CN" sz="2800" b="1" u="sng" dirty="0" smtClean="0">
                    <a:ln>
                      <a:solidFill>
                        <a:schemeClr val="accent5"/>
                      </a:solidFill>
                    </a:ln>
                    <a:solidFill>
                      <a:schemeClr val="accent5">
                        <a:lumMod val="75000"/>
                      </a:schemeClr>
                    </a:solidFill>
                  </a:rPr>
                  <a:t>BBC  viewing</a:t>
                </a:r>
                <a:endParaRPr lang="zh-CN" altLang="en-US" sz="2800" b="1" u="sng" dirty="0">
                  <a:ln>
                    <a:solidFill>
                      <a:schemeClr val="accent5"/>
                    </a:solidFill>
                  </a:ln>
                  <a:solidFill>
                    <a:schemeClr val="accent5">
                      <a:lumMod val="75000"/>
                    </a:schemeClr>
                  </a:solidFill>
                </a:endParaRPr>
              </a:p>
            </p:txBody>
          </p:sp>
        </p:grpSp>
      </p:grpSp>
      <p:sp>
        <p:nvSpPr>
          <p:cNvPr id="46" name="TextBox 45"/>
          <p:cNvSpPr txBox="1"/>
          <p:nvPr/>
        </p:nvSpPr>
        <p:spPr>
          <a:xfrm>
            <a:off x="6781800" y="1524000"/>
            <a:ext cx="2743200" cy="461665"/>
          </a:xfrm>
          <a:prstGeom prst="rect">
            <a:avLst/>
          </a:prstGeom>
          <a:noFill/>
        </p:spPr>
        <p:txBody>
          <a:bodyPr wrap="square" rtlCol="0">
            <a:spAutoFit/>
          </a:bodyPr>
          <a:lstStyle/>
          <a:p>
            <a:r>
              <a:rPr lang="en-US" altLang="zh-CN" sz="2400" dirty="0" smtClean="0">
                <a:solidFill>
                  <a:srgbClr val="FF0000"/>
                </a:solidFill>
              </a:rPr>
              <a:t>once a month</a:t>
            </a:r>
            <a:endParaRPr lang="zh-CN" altLang="en-US" sz="2400" dirty="0">
              <a:solidFill>
                <a:srgbClr val="FF0000"/>
              </a:solidFill>
            </a:endParaRPr>
          </a:p>
        </p:txBody>
      </p:sp>
      <p:grpSp>
        <p:nvGrpSpPr>
          <p:cNvPr id="47" name="组合 26"/>
          <p:cNvGrpSpPr/>
          <p:nvPr/>
        </p:nvGrpSpPr>
        <p:grpSpPr>
          <a:xfrm>
            <a:off x="2590800" y="2209800"/>
            <a:ext cx="7072362" cy="487145"/>
            <a:chOff x="857224" y="1373093"/>
            <a:chExt cx="7072362" cy="487145"/>
          </a:xfrm>
        </p:grpSpPr>
        <p:sp>
          <p:nvSpPr>
            <p:cNvPr id="50" name="矩形 49"/>
            <p:cNvSpPr/>
            <p:nvPr/>
          </p:nvSpPr>
          <p:spPr>
            <a:xfrm>
              <a:off x="857224" y="1373093"/>
              <a:ext cx="357174" cy="400110"/>
            </a:xfrm>
            <a:prstGeom prst="rect">
              <a:avLst/>
            </a:prstGeom>
            <a:solidFill>
              <a:schemeClr val="accent5">
                <a:lumMod val="75000"/>
              </a:schemeClr>
            </a:solidFill>
          </p:spPr>
          <p:txBody>
            <a:bodyPr wrap="square">
              <a:spAutoFit/>
            </a:bodyPr>
            <a:lstStyle/>
            <a:p>
              <a:r>
                <a:rPr lang="en-US" altLang="zh-CN" sz="2000" b="1" dirty="0" smtClean="0">
                  <a:solidFill>
                    <a:schemeClr val="bg1"/>
                  </a:solidFill>
                </a:rPr>
                <a:t>2</a:t>
              </a:r>
              <a:endParaRPr lang="en-US" altLang="zh-CN" sz="2000" dirty="0" smtClean="0">
                <a:solidFill>
                  <a:schemeClr val="bg1"/>
                </a:solidFill>
              </a:endParaRPr>
            </a:p>
          </p:txBody>
        </p:sp>
        <p:sp>
          <p:nvSpPr>
            <p:cNvPr id="52" name="TextBox 51"/>
            <p:cNvSpPr txBox="1"/>
            <p:nvPr/>
          </p:nvSpPr>
          <p:spPr>
            <a:xfrm>
              <a:off x="1214414" y="1398573"/>
              <a:ext cx="6715172" cy="461665"/>
            </a:xfrm>
            <a:prstGeom prst="rect">
              <a:avLst/>
            </a:prstGeom>
            <a:noFill/>
          </p:spPr>
          <p:txBody>
            <a:bodyPr wrap="square" rtlCol="0">
              <a:spAutoFit/>
            </a:bodyPr>
            <a:lstStyle/>
            <a:p>
              <a:r>
                <a:rPr lang="en-US" altLang="zh-CN" sz="2400" b="1" dirty="0" smtClean="0">
                  <a:solidFill>
                    <a:schemeClr val="accent1">
                      <a:lumMod val="75000"/>
                    </a:schemeClr>
                  </a:solidFill>
                  <a:latin typeface="Arial" pitchFamily="34" charset="0"/>
                  <a:cs typeface="Arial" pitchFamily="34" charset="0"/>
                </a:rPr>
                <a:t>What kinds of film do you like?    </a:t>
              </a:r>
              <a:endParaRPr lang="zh-CN" altLang="en-US" sz="2400" b="1" dirty="0">
                <a:solidFill>
                  <a:schemeClr val="accent1">
                    <a:lumMod val="75000"/>
                  </a:schemeClr>
                </a:solidFill>
                <a:latin typeface="Arial" pitchFamily="34" charset="0"/>
                <a:cs typeface="Arial" pitchFamily="34" charset="0"/>
              </a:endParaRPr>
            </a:p>
          </p:txBody>
        </p:sp>
      </p:grpSp>
      <p:sp>
        <p:nvSpPr>
          <p:cNvPr id="53" name="矩形 52"/>
          <p:cNvSpPr/>
          <p:nvPr/>
        </p:nvSpPr>
        <p:spPr>
          <a:xfrm>
            <a:off x="2667000" y="2743200"/>
            <a:ext cx="6324600" cy="830997"/>
          </a:xfrm>
          <a:prstGeom prst="rect">
            <a:avLst/>
          </a:prstGeom>
        </p:spPr>
        <p:txBody>
          <a:bodyPr wrap="square">
            <a:spAutoFit/>
          </a:bodyPr>
          <a:lstStyle/>
          <a:p>
            <a:r>
              <a:rPr lang="en-US" altLang="zh-CN" sz="2400" dirty="0" smtClean="0"/>
              <a:t>2) I always like_________ comedies. </a:t>
            </a:r>
            <a:r>
              <a:rPr lang="en-US" altLang="zh-CN" sz="2400" i="1" dirty="0" err="1" smtClean="0"/>
              <a:t>Slumdog</a:t>
            </a:r>
            <a:r>
              <a:rPr lang="en-US" altLang="zh-CN" sz="2400" i="1" dirty="0" smtClean="0"/>
              <a:t> Millionaire </a:t>
            </a:r>
            <a:r>
              <a:rPr lang="en-US" altLang="zh-CN" sz="2400" dirty="0" smtClean="0"/>
              <a:t>was a _________movie.</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7"/>
                                        </p:tgtEl>
                                        <p:attrNameLst>
                                          <p:attrName>style.color</p:attrName>
                                        </p:attrNameLst>
                                      </p:cBhvr>
                                      <p:to>
                                        <p:clrVal>
                                          <a:schemeClr val="accent2"/>
                                        </p:clrVal>
                                      </p:to>
                                    </p:set>
                                    <p:set>
                                      <p:cBhvr>
                                        <p:cTn id="7" dur="500" fill="hold"/>
                                        <p:tgtEl>
                                          <p:spTgt spid="37"/>
                                        </p:tgtEl>
                                        <p:attrNameLst>
                                          <p:attrName>fillcolor</p:attrName>
                                        </p:attrNameLst>
                                      </p:cBhvr>
                                      <p:to>
                                        <p:clrVal>
                                          <a:schemeClr val="accent2"/>
                                        </p:clrVal>
                                      </p:to>
                                    </p:set>
                                    <p:set>
                                      <p:cBhvr>
                                        <p:cTn id="8" dur="500" fill="hold"/>
                                        <p:tgtEl>
                                          <p:spTgt spid="3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linds(horizont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linds(horizont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linds(horizontal)">
                                      <p:cBhvr>
                                        <p:cTn id="33" dur="500"/>
                                        <p:tgtEl>
                                          <p:spTgt spid="51"/>
                                        </p:tgtEl>
                                      </p:cBhvr>
                                    </p:animEffect>
                                  </p:childTnLst>
                                </p:cTn>
                              </p:par>
                              <p:par>
                                <p:cTn id="34" presetID="3" presetClass="entr" presetSubtype="10" fill="hold" grpId="0" nodeType="withEffect">
                                  <p:stCondLst>
                                    <p:cond delay="0"/>
                                  </p:stCondLst>
                                  <p:iterate type="lt">
                                    <p:tmPct val="0"/>
                                  </p:iterate>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grpId="1" nodeType="clickEffect">
                                  <p:stCondLst>
                                    <p:cond delay="0"/>
                                  </p:stCondLst>
                                  <p:iterate type="lt">
                                    <p:tmPct val="4000"/>
                                  </p:iterate>
                                  <p:childTnLst>
                                    <p:set>
                                      <p:cBhvr override="childStyle">
                                        <p:cTn id="40" dur="500" fill="hold"/>
                                        <p:tgtEl>
                                          <p:spTgt spid="36"/>
                                        </p:tgtEl>
                                        <p:attrNameLst>
                                          <p:attrName>style.color</p:attrName>
                                        </p:attrNameLst>
                                      </p:cBhvr>
                                      <p:to>
                                        <p:clrVal>
                                          <a:schemeClr val="accent2"/>
                                        </p:clrVal>
                                      </p:to>
                                    </p:set>
                                    <p:set>
                                      <p:cBhvr>
                                        <p:cTn id="41" dur="500" fill="hold"/>
                                        <p:tgtEl>
                                          <p:spTgt spid="36"/>
                                        </p:tgtEl>
                                        <p:attrNameLst>
                                          <p:attrName>fillcolor</p:attrName>
                                        </p:attrNameLst>
                                      </p:cBhvr>
                                      <p:to>
                                        <p:clrVal>
                                          <a:schemeClr val="accent2"/>
                                        </p:clrVal>
                                      </p:to>
                                    </p:set>
                                    <p:set>
                                      <p:cBhvr>
                                        <p:cTn id="42" dur="500" fill="hold"/>
                                        <p:tgtEl>
                                          <p:spTgt spid="36"/>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51" grpId="0"/>
      <p:bldP spid="36" grpId="0"/>
      <p:bldP spid="36" grpId="1"/>
      <p:bldP spid="37" grpId="0"/>
      <p:bldP spid="46" grpId="0"/>
    </p:bldLst>
  </p:timing>
</p:sld>
</file>

<file path=ppt/theme/theme1.xml><?xml version="1.0" encoding="utf-8"?>
<a:theme xmlns:a="http://schemas.openxmlformats.org/drawingml/2006/main" name="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10103</TotalTime>
  <Words>1351</Words>
  <Application>Microsoft Office PowerPoint</Application>
  <PresentationFormat>全屏显示(4:3)</PresentationFormat>
  <Paragraphs>163</Paragraphs>
  <Slides>23</Slides>
  <Notes>3</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Default Design</vt:lpstr>
      <vt:lpstr>Office 主题</vt:lpstr>
      <vt:lpstr>幻灯片 1</vt:lpstr>
      <vt:lpstr>                                         王守仁, 2014，北京              高等学校大学英语教学改革与发展学术研讨会</vt:lpstr>
      <vt:lpstr>幻灯片 3</vt:lpstr>
      <vt:lpstr>听力教学选材</vt:lpstr>
      <vt:lpstr>幻灯片 5</vt:lpstr>
      <vt:lpstr>幻灯片 6</vt:lpstr>
      <vt:lpstr>幻灯片 7</vt:lpstr>
      <vt:lpstr>听力材料处理</vt:lpstr>
      <vt:lpstr>幻灯片 9</vt:lpstr>
      <vt:lpstr>口语活动设计</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Guild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1</cp:lastModifiedBy>
  <cp:revision>153</cp:revision>
  <dcterms:created xsi:type="dcterms:W3CDTF">2007-02-20T07:59:33Z</dcterms:created>
  <dcterms:modified xsi:type="dcterms:W3CDTF">2016-07-17T11:42:52Z</dcterms:modified>
</cp:coreProperties>
</file>