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"/>
  </p:notesMasterIdLst>
  <p:sldIdLst>
    <p:sldId id="346" r:id="rId2"/>
    <p:sldId id="450" r:id="rId3"/>
    <p:sldId id="446" r:id="rId4"/>
    <p:sldId id="475" r:id="rId5"/>
    <p:sldId id="447" r:id="rId6"/>
    <p:sldId id="477" r:id="rId7"/>
    <p:sldId id="478" r:id="rId8"/>
    <p:sldId id="481" r:id="rId9"/>
    <p:sldId id="479" r:id="rId10"/>
  </p:sldIdLst>
  <p:sldSz cx="9144000" cy="6858000" type="screen4x3"/>
  <p:notesSz cx="6815138" cy="9942513"/>
  <p:custShowLst>
    <p:custShow name="自定义放映 1" id="0">
      <p:sldLst>
        <p:sld r:id="rId2"/>
      </p:sldLst>
    </p:custShow>
  </p:custShow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CC3300"/>
    <a:srgbClr val="FF3399"/>
    <a:srgbClr val="FF6600"/>
    <a:srgbClr val="CC66FF"/>
    <a:srgbClr val="000066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 snapToObjects="1">
      <p:cViewPr>
        <p:scale>
          <a:sx n="70" d="100"/>
          <a:sy n="70" d="100"/>
        </p:scale>
        <p:origin x="-1374" y="-24"/>
      </p:cViewPr>
      <p:guideLst>
        <p:guide orient="horz" pos="1797"/>
        <p:guide pos="29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BD74AF-8DF0-40EA-985E-4AE0B7627F16}" type="doc">
      <dgm:prSet loTypeId="urn:microsoft.com/office/officeart/2005/8/layout/chevron2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45A20A8D-B2CD-4C4F-AF72-1D3C68EE64EA}">
      <dgm:prSet phldrT="[文本]" custT="1"/>
      <dgm:spPr/>
      <dgm:t>
        <a:bodyPr/>
        <a:lstStyle/>
        <a:p>
          <a:r>
            <a:rPr lang="en-US" altLang="zh-CN" sz="4800" b="1" dirty="0" smtClean="0">
              <a:solidFill>
                <a:srgbClr val="C00000"/>
              </a:solidFill>
              <a:latin typeface="Comic Sans MS" panose="030F0702030302020204" pitchFamily="66" charset="0"/>
            </a:rPr>
            <a:t>1</a:t>
          </a:r>
          <a:endParaRPr lang="en-GB" sz="4800" b="1" dirty="0">
            <a:solidFill>
              <a:srgbClr val="C00000"/>
            </a:solidFill>
            <a:latin typeface="Comic Sans MS" panose="030F0702030302020204" pitchFamily="66" charset="0"/>
          </a:endParaRPr>
        </a:p>
      </dgm:t>
    </dgm:pt>
    <dgm:pt modelId="{444655FE-12E4-488F-A19F-14E513F3E844}" type="parTrans" cxnId="{D22ED7B3-C710-4DE6-8E9D-D59315B0B59B}">
      <dgm:prSet/>
      <dgm:spPr/>
      <dgm:t>
        <a:bodyPr/>
        <a:lstStyle/>
        <a:p>
          <a:endParaRPr lang="en-GB" sz="2400"/>
        </a:p>
      </dgm:t>
    </dgm:pt>
    <dgm:pt modelId="{58A69C76-D59A-465D-B4A8-86539FF059AA}" type="sibTrans" cxnId="{D22ED7B3-C710-4DE6-8E9D-D59315B0B59B}">
      <dgm:prSet/>
      <dgm:spPr/>
      <dgm:t>
        <a:bodyPr/>
        <a:lstStyle/>
        <a:p>
          <a:endParaRPr lang="en-GB" sz="2400"/>
        </a:p>
      </dgm:t>
    </dgm:pt>
    <dgm:pt modelId="{0E1EFC55-4762-4FE6-A729-82FE587F86B2}">
      <dgm:prSet phldrT="[文本]" custT="1"/>
      <dgm:spPr/>
      <dgm:t>
        <a:bodyPr/>
        <a:lstStyle/>
        <a:p>
          <a:r>
            <a:rPr lang="en-GB" sz="4000" b="1" dirty="0" smtClean="0">
              <a:solidFill>
                <a:srgbClr val="0000CC"/>
              </a:solidFill>
              <a:latin typeface="Comic Sans MS" panose="030F0702030302020204" pitchFamily="66" charset="0"/>
            </a:rPr>
            <a:t> Key elements to specify</a:t>
          </a:r>
          <a:endParaRPr lang="en-GB" sz="4000" b="1" dirty="0">
            <a:solidFill>
              <a:srgbClr val="0000CC"/>
            </a:solidFill>
            <a:latin typeface="Comic Sans MS" panose="030F0702030302020204" pitchFamily="66" charset="0"/>
          </a:endParaRPr>
        </a:p>
      </dgm:t>
    </dgm:pt>
    <dgm:pt modelId="{ED23D9D7-3661-4FBD-B8C3-95FAC99EC530}" type="parTrans" cxnId="{F6F8FB72-8D2D-4D0C-AB28-4579C76FB695}">
      <dgm:prSet/>
      <dgm:spPr/>
      <dgm:t>
        <a:bodyPr/>
        <a:lstStyle/>
        <a:p>
          <a:endParaRPr lang="en-GB" sz="2400"/>
        </a:p>
      </dgm:t>
    </dgm:pt>
    <dgm:pt modelId="{5FC81F34-A1B3-4D12-94AE-82AB62EA2841}" type="sibTrans" cxnId="{F6F8FB72-8D2D-4D0C-AB28-4579C76FB695}">
      <dgm:prSet/>
      <dgm:spPr/>
      <dgm:t>
        <a:bodyPr/>
        <a:lstStyle/>
        <a:p>
          <a:endParaRPr lang="en-GB" sz="2400"/>
        </a:p>
      </dgm:t>
    </dgm:pt>
    <dgm:pt modelId="{D0ACEE2E-00B5-4D7A-BEEF-707917143FAB}">
      <dgm:prSet phldrT="[文本]" custT="1"/>
      <dgm:spPr/>
      <dgm:t>
        <a:bodyPr/>
        <a:lstStyle/>
        <a:p>
          <a:r>
            <a:rPr lang="en-US" altLang="zh-CN" sz="4800" b="1" dirty="0" smtClean="0">
              <a:solidFill>
                <a:srgbClr val="C00000"/>
              </a:solidFill>
              <a:latin typeface="Comic Sans MS" panose="030F0702030302020204" pitchFamily="66" charset="0"/>
            </a:rPr>
            <a:t>2</a:t>
          </a:r>
          <a:endParaRPr lang="en-GB" sz="4800" b="1" dirty="0">
            <a:solidFill>
              <a:srgbClr val="C00000"/>
            </a:solidFill>
            <a:latin typeface="Comic Sans MS" panose="030F0702030302020204" pitchFamily="66" charset="0"/>
          </a:endParaRPr>
        </a:p>
      </dgm:t>
    </dgm:pt>
    <dgm:pt modelId="{DABB86CF-6385-45D6-9DBE-B733B7B640B9}" type="parTrans" cxnId="{26B1D1B8-D995-4771-874C-97E3431B3C50}">
      <dgm:prSet/>
      <dgm:spPr/>
      <dgm:t>
        <a:bodyPr/>
        <a:lstStyle/>
        <a:p>
          <a:endParaRPr lang="en-GB" sz="2400"/>
        </a:p>
      </dgm:t>
    </dgm:pt>
    <dgm:pt modelId="{13E33AFB-5CE0-48EA-9252-69BB8293536F}" type="sibTrans" cxnId="{26B1D1B8-D995-4771-874C-97E3431B3C50}">
      <dgm:prSet/>
      <dgm:spPr/>
      <dgm:t>
        <a:bodyPr/>
        <a:lstStyle/>
        <a:p>
          <a:endParaRPr lang="en-GB" sz="2400"/>
        </a:p>
      </dgm:t>
    </dgm:pt>
    <dgm:pt modelId="{4CF6970E-75A6-48A6-ABEF-C74548F65D09}">
      <dgm:prSet phldrT="[文本]" custT="1"/>
      <dgm:spPr/>
      <dgm:t>
        <a:bodyPr/>
        <a:lstStyle/>
        <a:p>
          <a:r>
            <a:rPr lang="en-GB" sz="4000" b="1" dirty="0" smtClean="0">
              <a:solidFill>
                <a:srgbClr val="0000CC"/>
              </a:solidFill>
              <a:latin typeface="Comic Sans MS" panose="030F0702030302020204" pitchFamily="66" charset="0"/>
            </a:rPr>
            <a:t> Teaching</a:t>
          </a:r>
          <a:r>
            <a:rPr lang="en-US" altLang="zh-CN" sz="4000" b="1" dirty="0" smtClean="0">
              <a:solidFill>
                <a:srgbClr val="0000CC"/>
              </a:solidFill>
              <a:latin typeface="Comic Sans MS" panose="030F0702030302020204" pitchFamily="66" charset="0"/>
            </a:rPr>
            <a:t> procedures</a:t>
          </a:r>
          <a:endParaRPr lang="en-GB" sz="4000" b="1" dirty="0">
            <a:solidFill>
              <a:srgbClr val="0000CC"/>
            </a:solidFill>
            <a:latin typeface="Comic Sans MS" panose="030F0702030302020204" pitchFamily="66" charset="0"/>
          </a:endParaRPr>
        </a:p>
      </dgm:t>
    </dgm:pt>
    <dgm:pt modelId="{18572266-480E-43D6-AE58-09308389DF6D}" type="parTrans" cxnId="{F17F8BF2-EEFD-4833-B4B1-2BAABAECB936}">
      <dgm:prSet/>
      <dgm:spPr/>
      <dgm:t>
        <a:bodyPr/>
        <a:lstStyle/>
        <a:p>
          <a:endParaRPr lang="en-GB" sz="2400"/>
        </a:p>
      </dgm:t>
    </dgm:pt>
    <dgm:pt modelId="{55783BA1-7277-424B-B1A0-21589C6FB0EE}" type="sibTrans" cxnId="{F17F8BF2-EEFD-4833-B4B1-2BAABAECB936}">
      <dgm:prSet/>
      <dgm:spPr/>
      <dgm:t>
        <a:bodyPr/>
        <a:lstStyle/>
        <a:p>
          <a:endParaRPr lang="en-GB" sz="2400"/>
        </a:p>
      </dgm:t>
    </dgm:pt>
    <dgm:pt modelId="{E7361300-452E-494C-9A9E-1E0BBF23BE91}">
      <dgm:prSet phldrT="[文本]" custT="1"/>
      <dgm:spPr/>
      <dgm:t>
        <a:bodyPr/>
        <a:lstStyle/>
        <a:p>
          <a:r>
            <a:rPr lang="en-US" altLang="zh-CN" sz="4800" b="1" dirty="0" smtClean="0">
              <a:solidFill>
                <a:srgbClr val="C00000"/>
              </a:solidFill>
              <a:latin typeface="Comic Sans MS" panose="030F0702030302020204" pitchFamily="66" charset="0"/>
            </a:rPr>
            <a:t>3</a:t>
          </a:r>
          <a:endParaRPr lang="en-GB" sz="4800" b="1" dirty="0">
            <a:solidFill>
              <a:srgbClr val="C00000"/>
            </a:solidFill>
            <a:latin typeface="Comic Sans MS" panose="030F0702030302020204" pitchFamily="66" charset="0"/>
          </a:endParaRPr>
        </a:p>
      </dgm:t>
    </dgm:pt>
    <dgm:pt modelId="{A4DFDD3B-F2CA-4331-9A7F-FD3AAA0E1C47}" type="parTrans" cxnId="{EE898A2A-9B1D-442B-96C8-75D5765B0EF3}">
      <dgm:prSet/>
      <dgm:spPr/>
      <dgm:t>
        <a:bodyPr/>
        <a:lstStyle/>
        <a:p>
          <a:endParaRPr lang="en-GB" sz="2400"/>
        </a:p>
      </dgm:t>
    </dgm:pt>
    <dgm:pt modelId="{E79F7F70-EDC5-451D-AF80-A80D912B20CB}" type="sibTrans" cxnId="{EE898A2A-9B1D-442B-96C8-75D5765B0EF3}">
      <dgm:prSet/>
      <dgm:spPr/>
      <dgm:t>
        <a:bodyPr/>
        <a:lstStyle/>
        <a:p>
          <a:endParaRPr lang="en-GB" sz="2400"/>
        </a:p>
      </dgm:t>
    </dgm:pt>
    <dgm:pt modelId="{E808D9E0-98AE-418E-A40D-7BB71A0BBE64}">
      <dgm:prSet phldrT="[文本]" custT="1"/>
      <dgm:spPr/>
      <dgm:t>
        <a:bodyPr/>
        <a:lstStyle/>
        <a:p>
          <a:r>
            <a:rPr lang="en-GB" sz="4000" b="1" dirty="0" smtClean="0">
              <a:solidFill>
                <a:srgbClr val="0000CC"/>
              </a:solidFill>
              <a:latin typeface="Comic Sans MS" panose="030F0702030302020204" pitchFamily="66" charset="0"/>
            </a:rPr>
            <a:t> Reflection &amp; conclusion</a:t>
          </a:r>
          <a:endParaRPr lang="en-GB" sz="4000" b="1" dirty="0">
            <a:solidFill>
              <a:srgbClr val="0000CC"/>
            </a:solidFill>
            <a:latin typeface="Comic Sans MS" panose="030F0702030302020204" pitchFamily="66" charset="0"/>
          </a:endParaRPr>
        </a:p>
      </dgm:t>
    </dgm:pt>
    <dgm:pt modelId="{40AEF2DF-8F5B-457C-A7E2-EE4A0DFECC63}" type="parTrans" cxnId="{B248A771-4EF9-40CD-A20B-DF08B23B416C}">
      <dgm:prSet/>
      <dgm:spPr/>
      <dgm:t>
        <a:bodyPr/>
        <a:lstStyle/>
        <a:p>
          <a:endParaRPr lang="en-GB" sz="2400"/>
        </a:p>
      </dgm:t>
    </dgm:pt>
    <dgm:pt modelId="{7288AA95-77E8-4A88-8AC8-17FDCD808BAE}" type="sibTrans" cxnId="{B248A771-4EF9-40CD-A20B-DF08B23B416C}">
      <dgm:prSet/>
      <dgm:spPr/>
      <dgm:t>
        <a:bodyPr/>
        <a:lstStyle/>
        <a:p>
          <a:endParaRPr lang="en-GB" sz="2400"/>
        </a:p>
      </dgm:t>
    </dgm:pt>
    <dgm:pt modelId="{3ED0DF14-0825-455B-9592-3C8B8F3847FA}" type="pres">
      <dgm:prSet presAssocID="{DCBD74AF-8DF0-40EA-985E-4AE0B7627F1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3CC977B-DEA9-48C7-99C1-3E6398967C0E}" type="pres">
      <dgm:prSet presAssocID="{45A20A8D-B2CD-4C4F-AF72-1D3C68EE64EA}" presName="composite" presStyleCnt="0"/>
      <dgm:spPr/>
    </dgm:pt>
    <dgm:pt modelId="{948E8315-4A26-4799-90E4-4995ACAE713B}" type="pres">
      <dgm:prSet presAssocID="{45A20A8D-B2CD-4C4F-AF72-1D3C68EE64EA}" presName="parentText" presStyleLbl="alignNode1" presStyleIdx="0" presStyleCnt="3" custLinFactNeighborY="83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25431E-E9ED-4E6C-9557-48AFFCB38AFE}" type="pres">
      <dgm:prSet presAssocID="{45A20A8D-B2CD-4C4F-AF72-1D3C68EE64E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01953FA-FDF5-4010-AC33-F01FE99F819F}" type="pres">
      <dgm:prSet presAssocID="{58A69C76-D59A-465D-B4A8-86539FF059AA}" presName="sp" presStyleCnt="0"/>
      <dgm:spPr/>
    </dgm:pt>
    <dgm:pt modelId="{B62DE200-0648-46A6-91C4-40A8BE2362E9}" type="pres">
      <dgm:prSet presAssocID="{D0ACEE2E-00B5-4D7A-BEEF-707917143FAB}" presName="composite" presStyleCnt="0"/>
      <dgm:spPr/>
    </dgm:pt>
    <dgm:pt modelId="{70AF6CFB-8396-4F66-80BD-8B3F0EA07AE3}" type="pres">
      <dgm:prSet presAssocID="{D0ACEE2E-00B5-4D7A-BEEF-707917143FAB}" presName="parentText" presStyleLbl="alignNode1" presStyleIdx="1" presStyleCnt="3" custLinFactNeighborY="-391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2BD975-84CB-45D0-AE7B-345AEE1B1E7C}" type="pres">
      <dgm:prSet presAssocID="{D0ACEE2E-00B5-4D7A-BEEF-707917143FA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078E2F-BB18-4560-B0E1-281F04FBFE6C}" type="pres">
      <dgm:prSet presAssocID="{13E33AFB-5CE0-48EA-9252-69BB8293536F}" presName="sp" presStyleCnt="0"/>
      <dgm:spPr/>
    </dgm:pt>
    <dgm:pt modelId="{5EBF7627-788A-4A94-B4E6-50692971A69D}" type="pres">
      <dgm:prSet presAssocID="{E7361300-452E-494C-9A9E-1E0BBF23BE91}" presName="composite" presStyleCnt="0"/>
      <dgm:spPr/>
    </dgm:pt>
    <dgm:pt modelId="{2B1D25EA-1950-463A-B42D-98D1290AA395}" type="pres">
      <dgm:prSet presAssocID="{E7361300-452E-494C-9A9E-1E0BBF23BE91}" presName="parentText" presStyleLbl="alignNode1" presStyleIdx="2" presStyleCnt="3" custLinFactNeighborY="-4579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2B2CA0-2889-46CC-887B-6A3628FB978B}" type="pres">
      <dgm:prSet presAssocID="{E7361300-452E-494C-9A9E-1E0BBF23BE9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587E707-C0A4-4F27-8CB6-AD5CF28038B9}" type="presOf" srcId="{E808D9E0-98AE-418E-A40D-7BB71A0BBE64}" destId="{022B2CA0-2889-46CC-887B-6A3628FB978B}" srcOrd="0" destOrd="0" presId="urn:microsoft.com/office/officeart/2005/8/layout/chevron2"/>
    <dgm:cxn modelId="{EE898A2A-9B1D-442B-96C8-75D5765B0EF3}" srcId="{DCBD74AF-8DF0-40EA-985E-4AE0B7627F16}" destId="{E7361300-452E-494C-9A9E-1E0BBF23BE91}" srcOrd="2" destOrd="0" parTransId="{A4DFDD3B-F2CA-4331-9A7F-FD3AAA0E1C47}" sibTransId="{E79F7F70-EDC5-451D-AF80-A80D912B20CB}"/>
    <dgm:cxn modelId="{F17F8BF2-EEFD-4833-B4B1-2BAABAECB936}" srcId="{D0ACEE2E-00B5-4D7A-BEEF-707917143FAB}" destId="{4CF6970E-75A6-48A6-ABEF-C74548F65D09}" srcOrd="0" destOrd="0" parTransId="{18572266-480E-43D6-AE58-09308389DF6D}" sibTransId="{55783BA1-7277-424B-B1A0-21589C6FB0EE}"/>
    <dgm:cxn modelId="{1A24A7E2-2B31-4D52-BED8-1F1DEE16E6C2}" type="presOf" srcId="{0E1EFC55-4762-4FE6-A729-82FE587F86B2}" destId="{DC25431E-E9ED-4E6C-9557-48AFFCB38AFE}" srcOrd="0" destOrd="0" presId="urn:microsoft.com/office/officeart/2005/8/layout/chevron2"/>
    <dgm:cxn modelId="{965AD510-D672-4BFF-8023-032D4CF102A7}" type="presOf" srcId="{45A20A8D-B2CD-4C4F-AF72-1D3C68EE64EA}" destId="{948E8315-4A26-4799-90E4-4995ACAE713B}" srcOrd="0" destOrd="0" presId="urn:microsoft.com/office/officeart/2005/8/layout/chevron2"/>
    <dgm:cxn modelId="{B248A771-4EF9-40CD-A20B-DF08B23B416C}" srcId="{E7361300-452E-494C-9A9E-1E0BBF23BE91}" destId="{E808D9E0-98AE-418E-A40D-7BB71A0BBE64}" srcOrd="0" destOrd="0" parTransId="{40AEF2DF-8F5B-457C-A7E2-EE4A0DFECC63}" sibTransId="{7288AA95-77E8-4A88-8AC8-17FDCD808BAE}"/>
    <dgm:cxn modelId="{34B6ECF7-5AE5-43A5-A57E-67D09DCE7FE4}" type="presOf" srcId="{DCBD74AF-8DF0-40EA-985E-4AE0B7627F16}" destId="{3ED0DF14-0825-455B-9592-3C8B8F3847FA}" srcOrd="0" destOrd="0" presId="urn:microsoft.com/office/officeart/2005/8/layout/chevron2"/>
    <dgm:cxn modelId="{8ECD4D82-8984-42A8-98EF-C0B3627FA04F}" type="presOf" srcId="{4CF6970E-75A6-48A6-ABEF-C74548F65D09}" destId="{FC2BD975-84CB-45D0-AE7B-345AEE1B1E7C}" srcOrd="0" destOrd="0" presId="urn:microsoft.com/office/officeart/2005/8/layout/chevron2"/>
    <dgm:cxn modelId="{1EE46493-7B87-44E2-8B4E-CAFD2E16B5CE}" type="presOf" srcId="{D0ACEE2E-00B5-4D7A-BEEF-707917143FAB}" destId="{70AF6CFB-8396-4F66-80BD-8B3F0EA07AE3}" srcOrd="0" destOrd="0" presId="urn:microsoft.com/office/officeart/2005/8/layout/chevron2"/>
    <dgm:cxn modelId="{D22ED7B3-C710-4DE6-8E9D-D59315B0B59B}" srcId="{DCBD74AF-8DF0-40EA-985E-4AE0B7627F16}" destId="{45A20A8D-B2CD-4C4F-AF72-1D3C68EE64EA}" srcOrd="0" destOrd="0" parTransId="{444655FE-12E4-488F-A19F-14E513F3E844}" sibTransId="{58A69C76-D59A-465D-B4A8-86539FF059AA}"/>
    <dgm:cxn modelId="{26B1D1B8-D995-4771-874C-97E3431B3C50}" srcId="{DCBD74AF-8DF0-40EA-985E-4AE0B7627F16}" destId="{D0ACEE2E-00B5-4D7A-BEEF-707917143FAB}" srcOrd="1" destOrd="0" parTransId="{DABB86CF-6385-45D6-9DBE-B733B7B640B9}" sibTransId="{13E33AFB-5CE0-48EA-9252-69BB8293536F}"/>
    <dgm:cxn modelId="{4CC8E6BF-E707-46BD-AE87-1BC135CD494F}" type="presOf" srcId="{E7361300-452E-494C-9A9E-1E0BBF23BE91}" destId="{2B1D25EA-1950-463A-B42D-98D1290AA395}" srcOrd="0" destOrd="0" presId="urn:microsoft.com/office/officeart/2005/8/layout/chevron2"/>
    <dgm:cxn modelId="{F6F8FB72-8D2D-4D0C-AB28-4579C76FB695}" srcId="{45A20A8D-B2CD-4C4F-AF72-1D3C68EE64EA}" destId="{0E1EFC55-4762-4FE6-A729-82FE587F86B2}" srcOrd="0" destOrd="0" parTransId="{ED23D9D7-3661-4FBD-B8C3-95FAC99EC530}" sibTransId="{5FC81F34-A1B3-4D12-94AE-82AB62EA2841}"/>
    <dgm:cxn modelId="{93B51D67-4FD8-48E0-9D45-D5A309A10AF8}" type="presParOf" srcId="{3ED0DF14-0825-455B-9592-3C8B8F3847FA}" destId="{33CC977B-DEA9-48C7-99C1-3E6398967C0E}" srcOrd="0" destOrd="0" presId="urn:microsoft.com/office/officeart/2005/8/layout/chevron2"/>
    <dgm:cxn modelId="{2A72BBD3-3F69-4032-A6CB-115A592203E9}" type="presParOf" srcId="{33CC977B-DEA9-48C7-99C1-3E6398967C0E}" destId="{948E8315-4A26-4799-90E4-4995ACAE713B}" srcOrd="0" destOrd="0" presId="urn:microsoft.com/office/officeart/2005/8/layout/chevron2"/>
    <dgm:cxn modelId="{DD26696E-76DD-4DE8-B249-88C2C4FBE094}" type="presParOf" srcId="{33CC977B-DEA9-48C7-99C1-3E6398967C0E}" destId="{DC25431E-E9ED-4E6C-9557-48AFFCB38AFE}" srcOrd="1" destOrd="0" presId="urn:microsoft.com/office/officeart/2005/8/layout/chevron2"/>
    <dgm:cxn modelId="{54D17BE8-781A-4DA1-83F3-C03254AB0E00}" type="presParOf" srcId="{3ED0DF14-0825-455B-9592-3C8B8F3847FA}" destId="{B01953FA-FDF5-4010-AC33-F01FE99F819F}" srcOrd="1" destOrd="0" presId="urn:microsoft.com/office/officeart/2005/8/layout/chevron2"/>
    <dgm:cxn modelId="{CE9DA006-88CB-4995-AD48-FF6FD237784A}" type="presParOf" srcId="{3ED0DF14-0825-455B-9592-3C8B8F3847FA}" destId="{B62DE200-0648-46A6-91C4-40A8BE2362E9}" srcOrd="2" destOrd="0" presId="urn:microsoft.com/office/officeart/2005/8/layout/chevron2"/>
    <dgm:cxn modelId="{CC00987A-0F3C-462F-87D6-64C1860E45D9}" type="presParOf" srcId="{B62DE200-0648-46A6-91C4-40A8BE2362E9}" destId="{70AF6CFB-8396-4F66-80BD-8B3F0EA07AE3}" srcOrd="0" destOrd="0" presId="urn:microsoft.com/office/officeart/2005/8/layout/chevron2"/>
    <dgm:cxn modelId="{2D816C25-C83E-4657-92D3-DC4AAB6F0844}" type="presParOf" srcId="{B62DE200-0648-46A6-91C4-40A8BE2362E9}" destId="{FC2BD975-84CB-45D0-AE7B-345AEE1B1E7C}" srcOrd="1" destOrd="0" presId="urn:microsoft.com/office/officeart/2005/8/layout/chevron2"/>
    <dgm:cxn modelId="{7BC94A10-50EF-427A-8880-B6443FC4159A}" type="presParOf" srcId="{3ED0DF14-0825-455B-9592-3C8B8F3847FA}" destId="{76078E2F-BB18-4560-B0E1-281F04FBFE6C}" srcOrd="3" destOrd="0" presId="urn:microsoft.com/office/officeart/2005/8/layout/chevron2"/>
    <dgm:cxn modelId="{6A8610CE-CF5C-4228-9D92-5369B86D781E}" type="presParOf" srcId="{3ED0DF14-0825-455B-9592-3C8B8F3847FA}" destId="{5EBF7627-788A-4A94-B4E6-50692971A69D}" srcOrd="4" destOrd="0" presId="urn:microsoft.com/office/officeart/2005/8/layout/chevron2"/>
    <dgm:cxn modelId="{BBBE990F-F0D8-4DD0-8B50-0A7483A80845}" type="presParOf" srcId="{5EBF7627-788A-4A94-B4E6-50692971A69D}" destId="{2B1D25EA-1950-463A-B42D-98D1290AA395}" srcOrd="0" destOrd="0" presId="urn:microsoft.com/office/officeart/2005/8/layout/chevron2"/>
    <dgm:cxn modelId="{B0256685-63E6-45C1-9777-08AF23A0CC45}" type="presParOf" srcId="{5EBF7627-788A-4A94-B4E6-50692971A69D}" destId="{022B2CA0-2889-46CC-887B-6A3628FB97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E8315-4A26-4799-90E4-4995ACAE713B}">
      <dsp:nvSpPr>
        <dsp:cNvPr id="0" name=""/>
        <dsp:cNvSpPr/>
      </dsp:nvSpPr>
      <dsp:spPr>
        <a:xfrm rot="5400000">
          <a:off x="-255179" y="273192"/>
          <a:ext cx="1701198" cy="1190839"/>
        </a:xfrm>
        <a:prstGeom prst="chevron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800" b="1" kern="1200" dirty="0" smtClean="0">
              <a:solidFill>
                <a:srgbClr val="C00000"/>
              </a:solidFill>
              <a:latin typeface="Comic Sans MS" panose="030F0702030302020204" pitchFamily="66" charset="0"/>
            </a:rPr>
            <a:t>1</a:t>
          </a:r>
          <a:endParaRPr lang="en-GB" sz="4800" b="1" kern="1200" dirty="0">
            <a:solidFill>
              <a:srgbClr val="C00000"/>
            </a:solidFill>
            <a:latin typeface="Comic Sans MS" panose="030F0702030302020204" pitchFamily="66" charset="0"/>
          </a:endParaRPr>
        </a:p>
      </dsp:txBody>
      <dsp:txXfrm rot="-5400000">
        <a:off x="1" y="613433"/>
        <a:ext cx="1190839" cy="510359"/>
      </dsp:txXfrm>
    </dsp:sp>
    <dsp:sp modelId="{DC25431E-E9ED-4E6C-9557-48AFFCB38AFE}">
      <dsp:nvSpPr>
        <dsp:cNvPr id="0" name=""/>
        <dsp:cNvSpPr/>
      </dsp:nvSpPr>
      <dsp:spPr>
        <a:xfrm rot="5400000">
          <a:off x="4182699" y="-2988035"/>
          <a:ext cx="1106360" cy="7090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000" b="1" kern="1200" dirty="0" smtClean="0">
              <a:solidFill>
                <a:srgbClr val="0000CC"/>
              </a:solidFill>
              <a:latin typeface="Comic Sans MS" panose="030F0702030302020204" pitchFamily="66" charset="0"/>
            </a:rPr>
            <a:t> Key elements to specify</a:t>
          </a:r>
          <a:endParaRPr lang="en-GB" sz="4000" b="1" kern="1200" dirty="0">
            <a:solidFill>
              <a:srgbClr val="0000CC"/>
            </a:solidFill>
            <a:latin typeface="Comic Sans MS" panose="030F0702030302020204" pitchFamily="66" charset="0"/>
          </a:endParaRPr>
        </a:p>
      </dsp:txBody>
      <dsp:txXfrm rot="-5400000">
        <a:off x="1190839" y="57833"/>
        <a:ext cx="7036072" cy="998344"/>
      </dsp:txXfrm>
    </dsp:sp>
    <dsp:sp modelId="{70AF6CFB-8396-4F66-80BD-8B3F0EA07AE3}">
      <dsp:nvSpPr>
        <dsp:cNvPr id="0" name=""/>
        <dsp:cNvSpPr/>
      </dsp:nvSpPr>
      <dsp:spPr>
        <a:xfrm rot="5400000">
          <a:off x="-255179" y="1700824"/>
          <a:ext cx="1701198" cy="1190839"/>
        </a:xfrm>
        <a:prstGeom prst="chevron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800" b="1" kern="1200" dirty="0" smtClean="0">
              <a:solidFill>
                <a:srgbClr val="C00000"/>
              </a:solidFill>
              <a:latin typeface="Comic Sans MS" panose="030F0702030302020204" pitchFamily="66" charset="0"/>
            </a:rPr>
            <a:t>2</a:t>
          </a:r>
          <a:endParaRPr lang="en-GB" sz="4800" b="1" kern="1200" dirty="0">
            <a:solidFill>
              <a:srgbClr val="C00000"/>
            </a:solidFill>
            <a:latin typeface="Comic Sans MS" panose="030F0702030302020204" pitchFamily="66" charset="0"/>
          </a:endParaRPr>
        </a:p>
      </dsp:txBody>
      <dsp:txXfrm rot="-5400000">
        <a:off x="1" y="2041065"/>
        <a:ext cx="1190839" cy="510359"/>
      </dsp:txXfrm>
    </dsp:sp>
    <dsp:sp modelId="{FC2BD975-84CB-45D0-AE7B-345AEE1B1E7C}">
      <dsp:nvSpPr>
        <dsp:cNvPr id="0" name=""/>
        <dsp:cNvSpPr/>
      </dsp:nvSpPr>
      <dsp:spPr>
        <a:xfrm rot="5400000">
          <a:off x="4182989" y="-1479971"/>
          <a:ext cx="1105779" cy="7090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000" b="1" kern="1200" dirty="0" smtClean="0">
              <a:solidFill>
                <a:srgbClr val="0000CC"/>
              </a:solidFill>
              <a:latin typeface="Comic Sans MS" panose="030F0702030302020204" pitchFamily="66" charset="0"/>
            </a:rPr>
            <a:t> Teaching</a:t>
          </a:r>
          <a:r>
            <a:rPr lang="en-US" altLang="zh-CN" sz="4000" b="1" kern="1200" dirty="0" smtClean="0">
              <a:solidFill>
                <a:srgbClr val="0000CC"/>
              </a:solidFill>
              <a:latin typeface="Comic Sans MS" panose="030F0702030302020204" pitchFamily="66" charset="0"/>
            </a:rPr>
            <a:t> procedures</a:t>
          </a:r>
          <a:endParaRPr lang="en-GB" sz="4000" b="1" kern="1200" dirty="0">
            <a:solidFill>
              <a:srgbClr val="0000CC"/>
            </a:solidFill>
            <a:latin typeface="Comic Sans MS" panose="030F0702030302020204" pitchFamily="66" charset="0"/>
          </a:endParaRPr>
        </a:p>
      </dsp:txBody>
      <dsp:txXfrm rot="-5400000">
        <a:off x="1190839" y="1566159"/>
        <a:ext cx="7036100" cy="997819"/>
      </dsp:txXfrm>
    </dsp:sp>
    <dsp:sp modelId="{2B1D25EA-1950-463A-B42D-98D1290AA395}">
      <dsp:nvSpPr>
        <dsp:cNvPr id="0" name=""/>
        <dsp:cNvSpPr/>
      </dsp:nvSpPr>
      <dsp:spPr>
        <a:xfrm rot="5400000">
          <a:off x="-255179" y="3197815"/>
          <a:ext cx="1701198" cy="1190839"/>
        </a:xfrm>
        <a:prstGeom prst="chevron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800" b="1" kern="1200" dirty="0" smtClean="0">
              <a:solidFill>
                <a:srgbClr val="C00000"/>
              </a:solidFill>
              <a:latin typeface="Comic Sans MS" panose="030F0702030302020204" pitchFamily="66" charset="0"/>
            </a:rPr>
            <a:t>3</a:t>
          </a:r>
          <a:endParaRPr lang="en-GB" sz="4800" b="1" kern="1200" dirty="0">
            <a:solidFill>
              <a:srgbClr val="C00000"/>
            </a:solidFill>
            <a:latin typeface="Comic Sans MS" panose="030F0702030302020204" pitchFamily="66" charset="0"/>
          </a:endParaRPr>
        </a:p>
      </dsp:txBody>
      <dsp:txXfrm rot="-5400000">
        <a:off x="1" y="3538056"/>
        <a:ext cx="1190839" cy="510359"/>
      </dsp:txXfrm>
    </dsp:sp>
    <dsp:sp modelId="{022B2CA0-2889-46CC-887B-6A3628FB978B}">
      <dsp:nvSpPr>
        <dsp:cNvPr id="0" name=""/>
        <dsp:cNvSpPr/>
      </dsp:nvSpPr>
      <dsp:spPr>
        <a:xfrm rot="5400000">
          <a:off x="4182989" y="28382"/>
          <a:ext cx="1105779" cy="70900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4000" b="1" kern="1200" dirty="0" smtClean="0">
              <a:solidFill>
                <a:srgbClr val="0000CC"/>
              </a:solidFill>
              <a:latin typeface="Comic Sans MS" panose="030F0702030302020204" pitchFamily="66" charset="0"/>
            </a:rPr>
            <a:t> Reflection &amp; conclusion</a:t>
          </a:r>
          <a:endParaRPr lang="en-GB" sz="4000" b="1" kern="1200" dirty="0">
            <a:solidFill>
              <a:srgbClr val="0000CC"/>
            </a:solidFill>
            <a:latin typeface="Comic Sans MS" panose="030F0702030302020204" pitchFamily="66" charset="0"/>
          </a:endParaRPr>
        </a:p>
      </dsp:txBody>
      <dsp:txXfrm rot="-5400000">
        <a:off x="1190839" y="3074512"/>
        <a:ext cx="7036100" cy="997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28688" y="81915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3400" y="4770438"/>
            <a:ext cx="5745163" cy="42973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noProof="0" smtClean="0"/>
              <a:t>单击此处编辑母版文本样式</a:t>
            </a:r>
          </a:p>
          <a:p>
            <a:pPr lvl="1"/>
            <a:r>
              <a:rPr lang="zh-CN" noProof="0" smtClean="0"/>
              <a:t>第二级</a:t>
            </a:r>
          </a:p>
          <a:p>
            <a:pPr lvl="2"/>
            <a:r>
              <a:rPr lang="zh-CN" noProof="0" smtClean="0"/>
              <a:t>第三级</a:t>
            </a:r>
          </a:p>
          <a:p>
            <a:pPr lvl="3"/>
            <a:r>
              <a:rPr lang="zh-CN" noProof="0" smtClean="0"/>
              <a:t>第四级</a:t>
            </a:r>
          </a:p>
          <a:p>
            <a:pPr lvl="4"/>
            <a:r>
              <a:rPr lang="zh-CN" noProof="0" smtClean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925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213" y="0"/>
            <a:ext cx="2955925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55925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213" y="9445625"/>
            <a:ext cx="2955925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 i="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7269885B-C3DF-4F4E-ADC3-76189A8925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20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8688" y="819150"/>
            <a:ext cx="4775200" cy="3581400"/>
          </a:xfrm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000CF74C-E1AD-4A70-8FA1-82149B70A3E4}" type="slidenum">
              <a:rPr lang="zh-CN" altLang="en-US" smtClean="0">
                <a:latin typeface="Arial" charset="0"/>
                <a:ea typeface="宋体" charset="-122"/>
              </a:rPr>
              <a:pPr>
                <a:buFontTx/>
                <a:buNone/>
              </a:pPr>
              <a:t>1</a:t>
            </a:fld>
            <a:endParaRPr lang="zh-CN" altLang="en-US" smtClean="0"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8688" y="819150"/>
            <a:ext cx="4775200" cy="3581400"/>
          </a:xfrm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531265D5-54CF-4DC0-9FE4-D6D13DE397E9}" type="slidenum">
              <a:rPr lang="zh-CN" altLang="en-US" smtClean="0">
                <a:latin typeface="Arial" charset="0"/>
                <a:ea typeface="宋体" charset="-122"/>
              </a:rPr>
              <a:pPr>
                <a:buFontTx/>
                <a:buNone/>
              </a:pPr>
              <a:t>3</a:t>
            </a:fld>
            <a:endParaRPr lang="zh-CN" altLang="en-US" smtClean="0"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8688" y="819150"/>
            <a:ext cx="4775200" cy="3581400"/>
          </a:xfrm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fld id="{E2D8BB59-CD56-4F49-A59B-144F90F4CA80}" type="slidenum">
              <a:rPr lang="zh-CN" altLang="en-US" smtClean="0">
                <a:latin typeface="Arial" charset="0"/>
                <a:ea typeface="宋体" charset="-122"/>
              </a:rPr>
              <a:pPr>
                <a:buFont typeface="Arial" charset="0"/>
                <a:buNone/>
              </a:pPr>
              <a:t>4</a:t>
            </a:fld>
            <a:endParaRPr lang="zh-CN" altLang="en-US" smtClean="0"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8688" y="819150"/>
            <a:ext cx="4775200" cy="3581400"/>
          </a:xfrm>
        </p:spPr>
      </p:sp>
      <p:sp>
        <p:nvSpPr>
          <p:cNvPr id="2765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89DA873-1B18-4114-B76B-BB75DC02DF25}" type="slidenum">
              <a: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rPr>
              <a:pPr>
                <a:buFontTx/>
                <a:buNone/>
              </a:pPr>
              <a:t>9</a:t>
            </a:fld>
            <a:endParaRPr lang="zh-CN" altLang="en-US" smtClean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29791"/>
            <a:ext cx="7772400" cy="147066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 advTm="4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4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019800" cy="58521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4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4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26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7031"/>
            <a:ext cx="7772400" cy="14992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4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62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62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4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431"/>
            <a:ext cx="4040188" cy="64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5511"/>
            <a:ext cx="4040188" cy="39509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431"/>
            <a:ext cx="4041775" cy="640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5511"/>
            <a:ext cx="4041775" cy="39509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4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4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241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2416"/>
            <a:ext cx="5111750" cy="585406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4466"/>
            <a:ext cx="3008313" cy="46920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4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69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3411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8291"/>
            <a:ext cx="5486400" cy="803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 advTm="4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 advTm="4000">
    <p:comb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hyperlink" Target="online-stopwatch.exe" TargetMode="External"/><Relationship Id="rId21" Type="http://schemas.openxmlformats.org/officeDocument/2006/relationships/image" Target="../media/image16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25.png"/><Relationship Id="rId16" Type="http://schemas.openxmlformats.org/officeDocument/2006/relationships/image" Target="../media/image38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24.png"/><Relationship Id="rId10" Type="http://schemas.openxmlformats.org/officeDocument/2006/relationships/image" Target="../media/image32.jpeg"/><Relationship Id="rId19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9675" y="2712405"/>
            <a:ext cx="1584325" cy="390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9525" y="6578600"/>
            <a:ext cx="18288000" cy="289984"/>
            <a:chOff x="10164" y="4934712"/>
            <a:chExt cx="18288000" cy="216408"/>
          </a:xfrm>
        </p:grpSpPr>
        <p:pic>
          <p:nvPicPr>
            <p:cNvPr id="14342" name="图片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164" y="4934712"/>
              <a:ext cx="9144000" cy="21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图片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154164" y="4934712"/>
              <a:ext cx="9144000" cy="21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748261" y="830322"/>
            <a:ext cx="584807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sz="44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宋体" pitchFamily="2" charset="-122"/>
              </a:rPr>
              <a:t>A teaching design of</a:t>
            </a:r>
            <a:br>
              <a:rPr lang="en-GB" sz="44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宋体" pitchFamily="2" charset="-122"/>
              </a:rPr>
            </a:br>
            <a:r>
              <a:rPr lang="en-GB" sz="44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宋体" pitchFamily="2" charset="-122"/>
              </a:rPr>
              <a:t>the flipped classroom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889126" y="3308791"/>
            <a:ext cx="5851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3600" b="1" dirty="0">
                <a:latin typeface="Comic Sans MS" pitchFamily="66" charset="0"/>
              </a:rPr>
              <a:t>A glimpse of Confucius’</a:t>
            </a:r>
          </a:p>
          <a:p>
            <a:pPr algn="ctr">
              <a:buFont typeface="Arial" charset="0"/>
              <a:buNone/>
            </a:pPr>
            <a:r>
              <a:rPr lang="en-US" altLang="zh-CN" sz="3600" b="1" dirty="0">
                <a:latin typeface="Comic Sans MS" pitchFamily="66" charset="0"/>
              </a:rPr>
              <a:t>teaching philosophy</a:t>
            </a:r>
            <a:endParaRPr lang="zh-CN" altLang="en-US" sz="36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60921E-6 L -1.00104 4.60921E-6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2968333893"/>
              </p:ext>
            </p:extLst>
          </p:nvPr>
        </p:nvGraphicFramePr>
        <p:xfrm>
          <a:off x="467544" y="1727779"/>
          <a:ext cx="8280920" cy="472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31840" y="478413"/>
            <a:ext cx="280831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GB" sz="3600" b="1" i="0" dirty="0">
                <a:solidFill>
                  <a:srgbClr val="C00000"/>
                </a:solidFill>
                <a:latin typeface="Comic Sans MS" panose="030F0702030302020204" pitchFamily="66" charset="0"/>
                <a:ea typeface="宋体" pitchFamily="2" charset="-122"/>
              </a:rPr>
              <a:t>Contents</a:t>
            </a: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603251" y="201085"/>
            <a:ext cx="7038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4000" b="1" i="0">
                <a:solidFill>
                  <a:srgbClr val="0000CC"/>
                </a:solidFill>
                <a:latin typeface="Comic Sans MS" pitchFamily="66" charset="0"/>
                <a:ea typeface="方正黑体简体"/>
                <a:cs typeface="方正黑体简体"/>
              </a:rPr>
              <a:t>Key elements to specify</a:t>
            </a:r>
            <a:endParaRPr lang="zh-CN" altLang="en-US" sz="4000" b="1" i="0">
              <a:solidFill>
                <a:srgbClr val="0000CC"/>
              </a:solidFill>
              <a:latin typeface="Comic Sans MS" pitchFamily="66" charset="0"/>
              <a:ea typeface="方正黑体简体"/>
              <a:cs typeface="方正黑体简体"/>
            </a:endParaRPr>
          </a:p>
        </p:txBody>
      </p:sp>
      <p:pic>
        <p:nvPicPr>
          <p:cNvPr id="17410" name="Picture 3" descr="3D小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165101"/>
            <a:ext cx="1287463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8118" y="1204399"/>
            <a:ext cx="2686050" cy="229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 descr="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8967" y="980728"/>
            <a:ext cx="3096791" cy="237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3817939" y="1797051"/>
            <a:ext cx="1874837" cy="106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0" tIns="40820" rIns="81640" bIns="40820">
            <a:spAutoFit/>
          </a:bodyPr>
          <a:lstStyle/>
          <a:p>
            <a:pPr algn="ctr" defTabSz="815975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i="0">
                <a:solidFill>
                  <a:srgbClr val="C00000"/>
                </a:solidFill>
                <a:latin typeface="Comic Sans MS" pitchFamily="66" charset="0"/>
                <a:ea typeface="楷体" pitchFamily="49" charset="-122"/>
              </a:rPr>
              <a:t>Key</a:t>
            </a:r>
            <a:br>
              <a:rPr lang="en-US" altLang="zh-CN" sz="3200" b="1" i="0">
                <a:solidFill>
                  <a:srgbClr val="C00000"/>
                </a:solidFill>
                <a:latin typeface="Comic Sans MS" pitchFamily="66" charset="0"/>
                <a:ea typeface="楷体" pitchFamily="49" charset="-122"/>
              </a:rPr>
            </a:br>
            <a:r>
              <a:rPr lang="en-US" altLang="zh-CN" sz="3200" b="1" i="0">
                <a:solidFill>
                  <a:srgbClr val="C00000"/>
                </a:solidFill>
                <a:latin typeface="Comic Sans MS" pitchFamily="66" charset="0"/>
                <a:ea typeface="楷体" pitchFamily="49" charset="-122"/>
              </a:rPr>
              <a:t>elements</a:t>
            </a:r>
            <a:endParaRPr lang="zh-CN" altLang="en-US" sz="3200" b="1" i="0">
              <a:solidFill>
                <a:srgbClr val="C00000"/>
              </a:solidFill>
              <a:latin typeface="Comic Sans MS" pitchFamily="66" charset="0"/>
              <a:ea typeface="楷体" pitchFamily="49" charset="-122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96876" y="1604434"/>
            <a:ext cx="2087563" cy="119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0" tIns="40820" rIns="81640" bIns="40820">
            <a:spAutoFit/>
          </a:bodyPr>
          <a:lstStyle/>
          <a:p>
            <a:pPr algn="ctr" defTabSz="815975">
              <a:spcBef>
                <a:spcPct val="50000"/>
              </a:spcBef>
              <a:buFont typeface="Arial" charset="0"/>
              <a:buNone/>
            </a:pPr>
            <a:r>
              <a:rPr lang="en-US" altLang="zh-CN" sz="2400" b="1" i="0">
                <a:solidFill>
                  <a:srgbClr val="FF6600"/>
                </a:solidFill>
                <a:latin typeface="Comic Sans MS" pitchFamily="66" charset="0"/>
                <a:ea typeface="楷体" pitchFamily="49" charset="-122"/>
              </a:rPr>
              <a:t>1.Based on teaching practice</a:t>
            </a:r>
            <a:endParaRPr lang="zh-CN" altLang="en-US" sz="2400" b="1" i="0">
              <a:solidFill>
                <a:srgbClr val="FF6600"/>
              </a:solidFill>
              <a:latin typeface="Comic Sans MS" pitchFamily="66" charset="0"/>
              <a:ea typeface="楷体" pitchFamily="49" charset="-122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484439" y="2294466"/>
            <a:ext cx="1236480" cy="179918"/>
          </a:xfrm>
          <a:prstGeom prst="line">
            <a:avLst/>
          </a:prstGeom>
          <a:noFill/>
          <a:ln w="508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V="1">
            <a:off x="5862638" y="2151467"/>
            <a:ext cx="1096962" cy="142999"/>
          </a:xfrm>
          <a:prstGeom prst="line">
            <a:avLst/>
          </a:prstGeom>
          <a:noFill/>
          <a:ln w="508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7" name="Picture 8" descr="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1" y="1089960"/>
            <a:ext cx="2486025" cy="212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099301" y="1743803"/>
            <a:ext cx="1584325" cy="82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0" tIns="40820" rIns="81640" bIns="40820">
            <a:spAutoFit/>
          </a:bodyPr>
          <a:lstStyle/>
          <a:p>
            <a:pPr algn="ctr" defTabSz="815975">
              <a:spcBef>
                <a:spcPct val="50000"/>
              </a:spcBef>
              <a:buFont typeface="Arial" charset="0"/>
              <a:buNone/>
            </a:pPr>
            <a:r>
              <a:rPr lang="en-US" altLang="zh-CN" sz="2400" b="1" i="0" dirty="0">
                <a:solidFill>
                  <a:srgbClr val="FF6600"/>
                </a:solidFill>
                <a:latin typeface="Comic Sans MS" pitchFamily="66" charset="0"/>
                <a:ea typeface="楷体" pitchFamily="49" charset="-122"/>
              </a:rPr>
              <a:t>2.Target students</a:t>
            </a:r>
            <a:endParaRPr lang="zh-CN" altLang="en-US" sz="2400" b="1" i="0" dirty="0">
              <a:solidFill>
                <a:srgbClr val="FF6600"/>
              </a:solidFill>
              <a:latin typeface="Comic Sans MS" pitchFamily="66" charset="0"/>
              <a:ea typeface="楷体" pitchFamily="49" charset="-122"/>
            </a:endParaRPr>
          </a:p>
        </p:txBody>
      </p:sp>
      <p:pic>
        <p:nvPicPr>
          <p:cNvPr id="35" name="Picture 2" descr="D:\教学比赛\外研社教学之星大赛\全国总决赛\图片\IMG_4663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54811" y="3907593"/>
            <a:ext cx="3696592" cy="2856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139952" y="3927287"/>
            <a:ext cx="4860542" cy="2909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左弧形箭头 2"/>
          <p:cNvSpPr/>
          <p:nvPr/>
        </p:nvSpPr>
        <p:spPr bwMode="auto">
          <a:xfrm rot="21155912">
            <a:off x="39689" y="2377018"/>
            <a:ext cx="784225" cy="2093383"/>
          </a:xfrm>
          <a:prstGeom prst="curvedRightArrow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20919" y="4186985"/>
            <a:ext cx="5158546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en-GB" altLang="zh-CN" sz="2400" b="1" i="0" dirty="0">
                <a:solidFill>
                  <a:srgbClr val="0000CC"/>
                </a:solidFill>
                <a:latin typeface="Comic Sans MS" panose="030F0702030302020204" pitchFamily="66" charset="0"/>
              </a:rPr>
              <a:t>English level: intermediate</a:t>
            </a:r>
            <a:endParaRPr lang="en-US" altLang="zh-CN" sz="2400" b="1" i="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endParaRPr lang="en-US" altLang="zh-CN" sz="2400" b="1" i="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en-US" altLang="zh-CN" sz="2400" b="1" i="0" dirty="0">
                <a:solidFill>
                  <a:srgbClr val="0000CC"/>
                </a:solidFill>
                <a:latin typeface="Comic Sans MS" panose="030F0702030302020204" pitchFamily="66" charset="0"/>
              </a:rPr>
              <a:t>Sophomore non-English majors of a normal university (“211”)</a:t>
            </a:r>
          </a:p>
        </p:txBody>
      </p:sp>
      <p:sp>
        <p:nvSpPr>
          <p:cNvPr id="2" name="虚尾箭头 1"/>
          <p:cNvSpPr/>
          <p:nvPr/>
        </p:nvSpPr>
        <p:spPr bwMode="auto">
          <a:xfrm rot="6729254">
            <a:off x="6837975" y="3277551"/>
            <a:ext cx="1296553" cy="601179"/>
          </a:xfrm>
          <a:prstGeom prst="stripedRightArrow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7" name="Picture 6" descr="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7950" y="4149080"/>
            <a:ext cx="2825750" cy="241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34964" y="4925485"/>
            <a:ext cx="1933575" cy="82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0" tIns="40820" rIns="81640" bIns="40820">
            <a:spAutoFit/>
          </a:bodyPr>
          <a:lstStyle/>
          <a:p>
            <a:pPr algn="ctr" defTabSz="815975">
              <a:spcBef>
                <a:spcPct val="50000"/>
              </a:spcBef>
              <a:buFont typeface="Arial" charset="0"/>
              <a:buNone/>
            </a:pPr>
            <a:r>
              <a:rPr lang="en-US" altLang="zh-CN" sz="2400" b="1" i="0">
                <a:solidFill>
                  <a:srgbClr val="FF6600"/>
                </a:solidFill>
                <a:latin typeface="Comic Sans MS" pitchFamily="66" charset="0"/>
                <a:ea typeface="楷体" pitchFamily="49" charset="-122"/>
              </a:rPr>
              <a:t>3.Teaching objectives </a:t>
            </a:r>
            <a:endParaRPr lang="zh-CN" altLang="en-US" sz="2400" b="1" i="0">
              <a:solidFill>
                <a:srgbClr val="FF6600"/>
              </a:solidFill>
              <a:latin typeface="Comic Sans MS" pitchFamily="66" charset="0"/>
              <a:ea typeface="楷体" pitchFamily="49" charset="-122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1619672" y="3068960"/>
            <a:ext cx="2503065" cy="1368091"/>
          </a:xfrm>
          <a:prstGeom prst="line">
            <a:avLst/>
          </a:prstGeom>
          <a:noFill/>
          <a:ln w="508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燕尾形箭头 3"/>
          <p:cNvSpPr/>
          <p:nvPr/>
        </p:nvSpPr>
        <p:spPr bwMode="auto">
          <a:xfrm>
            <a:off x="2178050" y="5015665"/>
            <a:ext cx="1098550" cy="645583"/>
          </a:xfrm>
          <a:prstGeom prst="notchedRightArrow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solidFill>
                <a:srgbClr val="CC3300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1" name="TextBox 20"/>
          <p:cNvGrpSpPr>
            <a:grpSpLocks/>
          </p:cNvGrpSpPr>
          <p:nvPr/>
        </p:nvGrpSpPr>
        <p:grpSpPr bwMode="auto">
          <a:xfrm>
            <a:off x="3203848" y="4077072"/>
            <a:ext cx="6552583" cy="2562036"/>
            <a:chOff x="2138" y="1980"/>
            <a:chExt cx="4380" cy="1317"/>
          </a:xfrm>
        </p:grpSpPr>
        <p:pic>
          <p:nvPicPr>
            <p:cNvPr id="17430" name="TextBox 20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38" y="1980"/>
              <a:ext cx="3950" cy="1317"/>
            </a:xfrm>
            <a:prstGeom prst="rect">
              <a:avLst/>
            </a:prstGeom>
            <a:noFill/>
          </p:spPr>
        </p:pic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2206" y="2045"/>
              <a:ext cx="431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u"/>
              </a:pP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To </a:t>
              </a:r>
              <a:r>
                <a:rPr lang="en-GB" altLang="zh-CN" sz="2400" b="1" i="0" u="sng" dirty="0">
                  <a:solidFill>
                    <a:srgbClr val="C00000"/>
                  </a:solidFill>
                  <a:latin typeface="Comic Sans MS" pitchFamily="66" charset="0"/>
                  <a:ea typeface="微软雅黑" pitchFamily="34" charset="-122"/>
                </a:rPr>
                <a:t>check</a:t>
              </a: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 students’ acquisition of</a:t>
              </a:r>
              <a:b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</a:b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the micro-lecture</a:t>
              </a:r>
            </a:p>
            <a:p>
              <a:pPr marL="342900" indent="-342900">
                <a:buFont typeface="Wingdings" pitchFamily="2" charset="2"/>
                <a:buChar char="u"/>
              </a:pP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To </a:t>
              </a:r>
              <a:r>
                <a:rPr lang="en-GB" altLang="zh-CN" sz="2400" b="1" i="0" u="sng" dirty="0">
                  <a:solidFill>
                    <a:srgbClr val="C00000"/>
                  </a:solidFill>
                  <a:latin typeface="Comic Sans MS" pitchFamily="66" charset="0"/>
                  <a:ea typeface="微软雅黑" pitchFamily="34" charset="-122"/>
                </a:rPr>
                <a:t>apply</a:t>
              </a: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 students’ knowledge of </a:t>
              </a:r>
              <a:r>
                <a:rPr lang="en-GB" altLang="zh-CN" sz="2400" i="0" dirty="0" smtClean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Confucius‘ teaching </a:t>
              </a: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philosophy </a:t>
              </a:r>
              <a:r>
                <a:rPr lang="en-GB" altLang="zh-CN" sz="2400" i="0" dirty="0" smtClean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to</a:t>
              </a:r>
              <a:br>
                <a:rPr lang="en-GB" altLang="zh-CN" sz="2400" i="0" dirty="0" smtClean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</a:br>
              <a:r>
                <a:rPr lang="en-GB" altLang="zh-CN" sz="2400" i="0" dirty="0" smtClean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practice</a:t>
              </a:r>
              <a:endParaRPr lang="en-GB" altLang="zh-CN" sz="2400" i="0" dirty="0">
                <a:solidFill>
                  <a:srgbClr val="0000CC"/>
                </a:solidFill>
                <a:latin typeface="Comic Sans MS" pitchFamily="66" charset="0"/>
                <a:ea typeface="微软雅黑" pitchFamily="34" charset="-122"/>
              </a:endParaRPr>
            </a:p>
            <a:p>
              <a:pPr marL="342900" indent="-342900">
                <a:buFont typeface="Wingdings" pitchFamily="2" charset="2"/>
                <a:buChar char="u"/>
              </a:pP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To</a:t>
              </a:r>
              <a:r>
                <a:rPr lang="en-GB" altLang="zh-CN" sz="2400" i="0" dirty="0">
                  <a:solidFill>
                    <a:srgbClr val="C00000"/>
                  </a:solidFill>
                  <a:latin typeface="Comic Sans MS" pitchFamily="66" charset="0"/>
                  <a:ea typeface="微软雅黑" pitchFamily="34" charset="-122"/>
                </a:rPr>
                <a:t> </a:t>
              </a:r>
              <a:r>
                <a:rPr lang="en-GB" altLang="zh-CN" sz="2400" b="1" i="0" u="sng" dirty="0">
                  <a:solidFill>
                    <a:srgbClr val="C00000"/>
                  </a:solidFill>
                  <a:latin typeface="Comic Sans MS" pitchFamily="66" charset="0"/>
                  <a:ea typeface="微软雅黑" pitchFamily="34" charset="-122"/>
                </a:rPr>
                <a:t>evaluate</a:t>
              </a:r>
              <a:r>
                <a:rPr lang="en-GB" altLang="zh-CN" sz="2400" i="0" dirty="0">
                  <a:solidFill>
                    <a:srgbClr val="C00000"/>
                  </a:solidFill>
                  <a:latin typeface="Comic Sans MS" pitchFamily="66" charset="0"/>
                  <a:ea typeface="微软雅黑" pitchFamily="34" charset="-122"/>
                </a:rPr>
                <a:t> </a:t>
              </a:r>
              <a:r>
                <a:rPr lang="en-GB" altLang="zh-CN" sz="2400" i="0" dirty="0">
                  <a:solidFill>
                    <a:srgbClr val="0000CC"/>
                  </a:solidFill>
                  <a:latin typeface="Comic Sans MS" pitchFamily="66" charset="0"/>
                  <a:ea typeface="微软雅黑" pitchFamily="34" charset="-122"/>
                </a:rPr>
                <a:t>students’ presentations</a:t>
              </a:r>
            </a:p>
          </p:txBody>
        </p:sp>
      </p:grp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3" grpId="0" animBg="1"/>
      <p:bldP spid="26" grpId="0" animBg="1"/>
      <p:bldP spid="31" grpId="0"/>
      <p:bldP spid="3" grpId="0" animBg="1"/>
      <p:bldP spid="3" grpId="1" animBg="1"/>
      <p:bldP spid="18" grpId="0"/>
      <p:bldP spid="19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683194" y="1603730"/>
            <a:ext cx="2268538" cy="2329326"/>
            <a:chOff x="623931" y="1915953"/>
            <a:chExt cx="3141228" cy="3240360"/>
          </a:xfrm>
        </p:grpSpPr>
        <p:pic>
          <p:nvPicPr>
            <p:cNvPr id="19481" name="图片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3931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2" name="TextBox 6"/>
            <p:cNvSpPr txBox="1">
              <a:spLocks noChangeArrowheads="1"/>
            </p:cNvSpPr>
            <p:nvPr/>
          </p:nvSpPr>
          <p:spPr bwMode="auto">
            <a:xfrm>
              <a:off x="1129834" y="2655719"/>
              <a:ext cx="2095810" cy="1244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3200" i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Before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3200" i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3200" i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3419872" y="1628800"/>
            <a:ext cx="2412653" cy="2400235"/>
            <a:chOff x="971600" y="1709023"/>
            <a:chExt cx="3141228" cy="3240360"/>
          </a:xfrm>
        </p:grpSpPr>
        <p:pic>
          <p:nvPicPr>
            <p:cNvPr id="19479" name="图片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1600" y="170902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0" name="TextBox 9"/>
            <p:cNvSpPr txBox="1">
              <a:spLocks noChangeArrowheads="1"/>
            </p:cNvSpPr>
            <p:nvPr/>
          </p:nvSpPr>
          <p:spPr bwMode="auto">
            <a:xfrm>
              <a:off x="1579960" y="2486720"/>
              <a:ext cx="2026320" cy="1160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3200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During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3200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3200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6372574" y="1603730"/>
            <a:ext cx="2375890" cy="2305589"/>
            <a:chOff x="971600" y="1915953"/>
            <a:chExt cx="3141228" cy="3240360"/>
          </a:xfrm>
        </p:grpSpPr>
        <p:pic>
          <p:nvPicPr>
            <p:cNvPr id="19477" name="图片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1600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8" name="TextBox 12"/>
            <p:cNvSpPr txBox="1">
              <a:spLocks noChangeArrowheads="1"/>
            </p:cNvSpPr>
            <p:nvPr/>
          </p:nvSpPr>
          <p:spPr bwMode="auto">
            <a:xfrm>
              <a:off x="1743750" y="2640209"/>
              <a:ext cx="1709979" cy="1160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3200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After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3200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3200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pic>
        <p:nvPicPr>
          <p:cNvPr id="14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2751" y="2277533"/>
            <a:ext cx="128111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3738" y="2383367"/>
            <a:ext cx="1282700" cy="5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2"/>
          <p:cNvSpPr txBox="1">
            <a:spLocks noChangeArrowheads="1"/>
          </p:cNvSpPr>
          <p:nvPr/>
        </p:nvSpPr>
        <p:spPr bwMode="auto">
          <a:xfrm>
            <a:off x="1204914" y="179918"/>
            <a:ext cx="7038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4000" b="1" i="0">
                <a:solidFill>
                  <a:srgbClr val="0000CC"/>
                </a:solidFill>
                <a:latin typeface="Comic Sans MS" pitchFamily="66" charset="0"/>
                <a:ea typeface="方正黑体简体"/>
                <a:cs typeface="方正黑体简体"/>
              </a:rPr>
              <a:t>Teaching Procedures</a:t>
            </a:r>
            <a:endParaRPr lang="zh-CN" altLang="en-US" sz="4000" b="1" i="0">
              <a:solidFill>
                <a:srgbClr val="0000CC"/>
              </a:solidFill>
              <a:latin typeface="Comic Sans MS" pitchFamily="66" charset="0"/>
              <a:ea typeface="方正黑体简体"/>
              <a:cs typeface="方正黑体简体"/>
            </a:endParaRPr>
          </a:p>
        </p:txBody>
      </p:sp>
      <p:pic>
        <p:nvPicPr>
          <p:cNvPr id="19463" name="Picture 3" descr="3D小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4" y="67733"/>
            <a:ext cx="1512887" cy="115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http://www.dabaoku.com/gif/biaoshi/030/026az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848" y="1484784"/>
            <a:ext cx="2807938" cy="24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虚尾箭头 1"/>
          <p:cNvSpPr/>
          <p:nvPr/>
        </p:nvSpPr>
        <p:spPr bwMode="auto">
          <a:xfrm rot="5400000">
            <a:off x="1285657" y="3834648"/>
            <a:ext cx="1007451" cy="484187"/>
          </a:xfrm>
          <a:prstGeom prst="stripedRightArrow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solidFill>
                <a:srgbClr val="C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" name="虚尾箭头 17"/>
          <p:cNvSpPr/>
          <p:nvPr/>
        </p:nvSpPr>
        <p:spPr bwMode="auto">
          <a:xfrm rot="5400000">
            <a:off x="4089192" y="3954230"/>
            <a:ext cx="1200068" cy="485775"/>
          </a:xfrm>
          <a:prstGeom prst="stripedRightArrow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虚尾箭头 18"/>
          <p:cNvSpPr/>
          <p:nvPr/>
        </p:nvSpPr>
        <p:spPr bwMode="auto">
          <a:xfrm rot="5400000">
            <a:off x="6957678" y="3942991"/>
            <a:ext cx="1224133" cy="484188"/>
          </a:xfrm>
          <a:prstGeom prst="stripedRightArrow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170" y="4640841"/>
            <a:ext cx="263726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en-US" altLang="zh-CN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  <a:t>Video watching</a:t>
            </a: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en-US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  <a:t>Discussion</a:t>
            </a: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en-US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  <a:t>Presentation</a:t>
            </a:r>
            <a:br>
              <a:rPr lang="en-US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en-US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  <a:t>preparation</a:t>
            </a:r>
            <a:endParaRPr lang="en-GB" sz="2400" i="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136" y="4869161"/>
            <a:ext cx="2635658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en-US" altLang="zh-CN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  <a:t>Lead-in</a:t>
            </a: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r>
              <a:rPr lang="en-US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  <a:t>Class activities</a:t>
            </a:r>
            <a:endParaRPr lang="en-GB" sz="2400" i="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9860" y="4869160"/>
            <a:ext cx="1944215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2400" i="0" dirty="0">
                <a:solidFill>
                  <a:srgbClr val="0000CC"/>
                </a:solidFill>
                <a:latin typeface="Comic Sans MS" panose="030F0702030302020204" pitchFamily="66" charset="0"/>
              </a:rPr>
              <a:t>Assignment</a:t>
            </a:r>
            <a:endParaRPr lang="en-GB" sz="2400" i="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988484"/>
            <a:ext cx="417512" cy="170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3374917"/>
            <a:ext cx="419100" cy="171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7" name="组合 12"/>
          <p:cNvGrpSpPr>
            <a:grpSpLocks/>
          </p:cNvGrpSpPr>
          <p:nvPr/>
        </p:nvGrpSpPr>
        <p:grpSpPr bwMode="auto">
          <a:xfrm>
            <a:off x="-33338" y="260352"/>
            <a:ext cx="1223963" cy="1270000"/>
            <a:chOff x="623931" y="1915953"/>
            <a:chExt cx="3141228" cy="3240360"/>
          </a:xfrm>
        </p:grpSpPr>
        <p:pic>
          <p:nvPicPr>
            <p:cNvPr id="21547" name="图片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3931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8" name="TextBox 14"/>
            <p:cNvSpPr txBox="1">
              <a:spLocks noChangeArrowheads="1"/>
            </p:cNvSpPr>
            <p:nvPr/>
          </p:nvSpPr>
          <p:spPr bwMode="auto">
            <a:xfrm>
              <a:off x="869075" y="2586450"/>
              <a:ext cx="2617333" cy="1534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rgbClr val="FFFF00"/>
                  </a:solidFill>
                  <a:latin typeface="Comic Sans MS" pitchFamily="66" charset="0"/>
                  <a:ea typeface="华文隶书"/>
                  <a:cs typeface="华文隶书"/>
                </a:rPr>
                <a:t>Before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rgbClr val="FFFF00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rgbClr val="FFFF00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grpSp>
        <p:nvGrpSpPr>
          <p:cNvPr id="21508" name="组合 15"/>
          <p:cNvGrpSpPr>
            <a:grpSpLocks/>
          </p:cNvGrpSpPr>
          <p:nvPr/>
        </p:nvGrpSpPr>
        <p:grpSpPr bwMode="auto">
          <a:xfrm>
            <a:off x="-36513" y="2636912"/>
            <a:ext cx="1227138" cy="1363134"/>
            <a:chOff x="971600" y="1915953"/>
            <a:chExt cx="3141228" cy="3240360"/>
          </a:xfrm>
        </p:grpSpPr>
        <p:pic>
          <p:nvPicPr>
            <p:cNvPr id="21545" name="图片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71600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6" name="TextBox 17"/>
            <p:cNvSpPr txBox="1">
              <a:spLocks noChangeArrowheads="1"/>
            </p:cNvSpPr>
            <p:nvPr/>
          </p:nvSpPr>
          <p:spPr bwMode="auto">
            <a:xfrm>
              <a:off x="1353491" y="2430902"/>
              <a:ext cx="2479256" cy="1522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During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sp>
        <p:nvSpPr>
          <p:cNvPr id="21510" name="AutoShape 9" descr="http://img1.imgtn.bdimg.com/it/u=3649843975,3840931452&amp;fm=23&amp;gp=0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en-GB" altLang="zh-CN"/>
          </a:p>
        </p:txBody>
      </p:sp>
      <p:sp>
        <p:nvSpPr>
          <p:cNvPr id="21511" name="AutoShape 11" descr="http://img1.imgtn.bdimg.com/it/u=3649843975,3840931452&amp;fm=23&amp;gp=0.jpg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en-GB" altLang="zh-CN"/>
          </a:p>
        </p:txBody>
      </p:sp>
      <p:grpSp>
        <p:nvGrpSpPr>
          <p:cNvPr id="25" name="组合 24"/>
          <p:cNvGrpSpPr>
            <a:grpSpLocks/>
          </p:cNvGrpSpPr>
          <p:nvPr/>
        </p:nvGrpSpPr>
        <p:grpSpPr bwMode="auto">
          <a:xfrm>
            <a:off x="1979614" y="260648"/>
            <a:ext cx="6840537" cy="2059517"/>
            <a:chOff x="-744760" y="1529953"/>
            <a:chExt cx="6840760" cy="1544296"/>
          </a:xfrm>
        </p:grpSpPr>
        <p:sp>
          <p:nvSpPr>
            <p:cNvPr id="26" name="上箭头标注 25"/>
            <p:cNvSpPr/>
            <p:nvPr/>
          </p:nvSpPr>
          <p:spPr>
            <a:xfrm rot="10800000">
              <a:off x="-744760" y="1529953"/>
              <a:ext cx="6840760" cy="1544296"/>
            </a:xfrm>
            <a:prstGeom prst="upArrowCallou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上箭头标注 4"/>
            <p:cNvSpPr/>
            <p:nvPr/>
          </p:nvSpPr>
          <p:spPr>
            <a:xfrm>
              <a:off x="-744760" y="1529953"/>
              <a:ext cx="6840760" cy="542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3200" b="1" i="0" dirty="0">
                  <a:latin typeface="Comic Sans MS" panose="030F0702030302020204" pitchFamily="66" charset="0"/>
                </a:rPr>
                <a:t>Video watching</a:t>
              </a:r>
            </a:p>
          </p:txBody>
        </p:sp>
      </p:grpSp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1835151" y="974182"/>
            <a:ext cx="3744961" cy="624199"/>
            <a:chOff x="-106948" y="2072001"/>
            <a:chExt cx="3047999" cy="461744"/>
          </a:xfrm>
        </p:grpSpPr>
        <p:sp>
          <p:nvSpPr>
            <p:cNvPr id="29" name="矩形 28"/>
            <p:cNvSpPr/>
            <p:nvPr/>
          </p:nvSpPr>
          <p:spPr>
            <a:xfrm>
              <a:off x="310" y="2072001"/>
              <a:ext cx="2834662" cy="46174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矩形 29"/>
            <p:cNvSpPr/>
            <p:nvPr/>
          </p:nvSpPr>
          <p:spPr>
            <a:xfrm>
              <a:off x="-106948" y="2072001"/>
              <a:ext cx="3047999" cy="4617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400" b="1" i="0" dirty="0">
                  <a:latin typeface="Comic Sans MS" panose="030F0702030302020204" pitchFamily="66" charset="0"/>
                </a:rPr>
                <a:t>1. micro-lecture video</a:t>
              </a:r>
            </a:p>
          </p:txBody>
        </p:sp>
      </p:grpSp>
      <p:grpSp>
        <p:nvGrpSpPr>
          <p:cNvPr id="31" name="组合 30"/>
          <p:cNvGrpSpPr>
            <a:grpSpLocks/>
          </p:cNvGrpSpPr>
          <p:nvPr/>
        </p:nvGrpSpPr>
        <p:grpSpPr bwMode="auto">
          <a:xfrm>
            <a:off x="5436095" y="974182"/>
            <a:ext cx="3384055" cy="624199"/>
            <a:chOff x="3048000" y="2072001"/>
            <a:chExt cx="3047999" cy="461744"/>
          </a:xfrm>
        </p:grpSpPr>
        <p:sp>
          <p:nvSpPr>
            <p:cNvPr id="32" name="矩形 31"/>
            <p:cNvSpPr/>
            <p:nvPr/>
          </p:nvSpPr>
          <p:spPr>
            <a:xfrm>
              <a:off x="3048000" y="2072001"/>
              <a:ext cx="3047999" cy="46174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矩形 32"/>
            <p:cNvSpPr/>
            <p:nvPr/>
          </p:nvSpPr>
          <p:spPr>
            <a:xfrm>
              <a:off x="3048000" y="2072001"/>
              <a:ext cx="3047999" cy="4617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400" b="1" i="0" dirty="0">
                  <a:latin typeface="Comic Sans MS" panose="030F0702030302020204" pitchFamily="66" charset="0"/>
                </a:rPr>
                <a:t>2. case study video</a:t>
              </a:r>
            </a:p>
          </p:txBody>
        </p:sp>
      </p:grp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187624" y="1772816"/>
            <a:ext cx="3860378" cy="25606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4" name="Picture 2" descr="D:\教学比赛\外研社教学之星大赛\全国总决赛\图片\暴风截图201612251329921.jpg"/>
          <p:cNvPicPr>
            <a:picLocks noChangeAspect="1" noChangeArrowheads="1"/>
          </p:cNvPicPr>
          <p:nvPr/>
        </p:nvPicPr>
        <p:blipFill>
          <a:blip r:embed="rId6"/>
          <a:srcRect l="12267" t="505" r="12122"/>
          <a:stretch>
            <a:fillRect/>
          </a:stretch>
        </p:blipFill>
        <p:spPr bwMode="auto">
          <a:xfrm>
            <a:off x="5868144" y="1959951"/>
            <a:ext cx="3200288" cy="254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1835151" y="2320165"/>
            <a:ext cx="7273925" cy="2224833"/>
            <a:chOff x="0" y="1529953"/>
            <a:chExt cx="6096000" cy="1544296"/>
          </a:xfrm>
        </p:grpSpPr>
        <p:sp>
          <p:nvSpPr>
            <p:cNvPr id="46" name="上箭头标注 45"/>
            <p:cNvSpPr/>
            <p:nvPr/>
          </p:nvSpPr>
          <p:spPr>
            <a:xfrm rot="10800000">
              <a:off x="0" y="1529953"/>
              <a:ext cx="6096000" cy="1544296"/>
            </a:xfrm>
            <a:prstGeom prst="upArrowCallou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上箭头标注 4"/>
            <p:cNvSpPr/>
            <p:nvPr/>
          </p:nvSpPr>
          <p:spPr>
            <a:xfrm>
              <a:off x="0" y="1535658"/>
              <a:ext cx="6096000" cy="535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3200" b="1" i="0" dirty="0">
                  <a:latin typeface="Comic Sans MS" panose="030F0702030302020204" pitchFamily="66" charset="0"/>
                </a:rPr>
                <a:t>Discussion</a:t>
              </a:r>
            </a:p>
          </p:txBody>
        </p:sp>
      </p:grp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1719188" y="3140968"/>
            <a:ext cx="3212852" cy="667313"/>
            <a:chOff x="-115962" y="2072001"/>
            <a:chExt cx="3212851" cy="485224"/>
          </a:xfrm>
        </p:grpSpPr>
        <p:sp>
          <p:nvSpPr>
            <p:cNvPr id="49" name="矩形 48"/>
            <p:cNvSpPr/>
            <p:nvPr/>
          </p:nvSpPr>
          <p:spPr>
            <a:xfrm>
              <a:off x="0" y="2072001"/>
              <a:ext cx="3047999" cy="46174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矩形 49"/>
            <p:cNvSpPr/>
            <p:nvPr/>
          </p:nvSpPr>
          <p:spPr>
            <a:xfrm>
              <a:off x="-115962" y="2108174"/>
              <a:ext cx="3212851" cy="449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400" b="1" i="0" dirty="0">
                  <a:latin typeface="Comic Sans MS" panose="030F0702030302020204" pitchFamily="66" charset="0"/>
                </a:rPr>
                <a:t>1. group discussion</a:t>
              </a: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4883152" y="3139569"/>
            <a:ext cx="4221164" cy="649473"/>
            <a:chOff x="3048000" y="2091180"/>
            <a:chExt cx="3047999" cy="477408"/>
          </a:xfrm>
        </p:grpSpPr>
        <p:sp>
          <p:nvSpPr>
            <p:cNvPr id="52" name="矩形 51"/>
            <p:cNvSpPr/>
            <p:nvPr/>
          </p:nvSpPr>
          <p:spPr>
            <a:xfrm>
              <a:off x="3048000" y="2091180"/>
              <a:ext cx="3047999" cy="462167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矩形 52"/>
            <p:cNvSpPr/>
            <p:nvPr/>
          </p:nvSpPr>
          <p:spPr>
            <a:xfrm>
              <a:off x="3048000" y="2106421"/>
              <a:ext cx="3047999" cy="4621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400" b="1" i="0" dirty="0">
                  <a:latin typeface="Comic Sans MS" panose="030F0702030302020204" pitchFamily="66" charset="0"/>
                </a:rPr>
                <a:t>2. online discussion (Q&amp;A)</a:t>
              </a:r>
            </a:p>
          </p:txBody>
        </p:sp>
      </p:grpSp>
      <p:pic>
        <p:nvPicPr>
          <p:cNvPr id="54" name="Picture 2" descr="D:\教学比赛\外研社教学之星大赛\全国总决赛\Flipped Classroom\群通知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112" y="4500456"/>
            <a:ext cx="3524203" cy="209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" descr="D:\教学比赛\外研社教学之星大赛\全国总决赛\图片\IMG_461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5656" y="3874015"/>
            <a:ext cx="167893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 descr="D:\教学比赛\外研社教学之星大赛\全国总决赛\图片\IMG_46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93218" y="3854965"/>
            <a:ext cx="1689655" cy="296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15545" y="3863215"/>
            <a:ext cx="1687511" cy="296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组合 57"/>
          <p:cNvGrpSpPr>
            <a:grpSpLocks/>
          </p:cNvGrpSpPr>
          <p:nvPr/>
        </p:nvGrpSpPr>
        <p:grpSpPr bwMode="auto">
          <a:xfrm>
            <a:off x="2411760" y="4500457"/>
            <a:ext cx="6264696" cy="1348192"/>
            <a:chOff x="0" y="2452839"/>
            <a:chExt cx="6850434" cy="1609328"/>
          </a:xfrm>
        </p:grpSpPr>
        <p:sp>
          <p:nvSpPr>
            <p:cNvPr id="59" name="矩形 58"/>
            <p:cNvSpPr/>
            <p:nvPr/>
          </p:nvSpPr>
          <p:spPr>
            <a:xfrm>
              <a:off x="78741" y="2506008"/>
              <a:ext cx="6692953" cy="155615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矩形 59"/>
            <p:cNvSpPr/>
            <p:nvPr/>
          </p:nvSpPr>
          <p:spPr>
            <a:xfrm>
              <a:off x="0" y="2452839"/>
              <a:ext cx="6850434" cy="867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3200" b="1" i="0" dirty="0">
                  <a:latin typeface="Comic Sans MS" panose="030F0702030302020204" pitchFamily="66" charset="0"/>
                </a:rPr>
                <a:t>Presentation preparation</a:t>
              </a:r>
            </a:p>
          </p:txBody>
        </p:sp>
      </p:grpSp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2483768" y="5174553"/>
            <a:ext cx="6120680" cy="665846"/>
            <a:chOff x="702707" y="3305623"/>
            <a:chExt cx="6030637" cy="724356"/>
          </a:xfrm>
        </p:grpSpPr>
        <p:sp>
          <p:nvSpPr>
            <p:cNvPr id="65" name="矩形 64"/>
            <p:cNvSpPr/>
            <p:nvPr/>
          </p:nvSpPr>
          <p:spPr>
            <a:xfrm>
              <a:off x="702707" y="3305623"/>
              <a:ext cx="6030637" cy="724356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矩形 65"/>
            <p:cNvSpPr/>
            <p:nvPr/>
          </p:nvSpPr>
          <p:spPr>
            <a:xfrm>
              <a:off x="902113" y="3308164"/>
              <a:ext cx="5393283" cy="698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400" b="1" i="0" dirty="0">
                  <a:latin typeface="Comic Sans MS" panose="030F0702030302020204" pitchFamily="66" charset="0"/>
                </a:rPr>
                <a:t>rehearsal &amp; practice</a:t>
              </a:r>
            </a:p>
          </p:txBody>
        </p:sp>
      </p:grpSp>
      <p:pic>
        <p:nvPicPr>
          <p:cNvPr id="21526" name="Picture 2" descr="http://www.dabaoku.com/gif/154/gif010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27658" y="332656"/>
            <a:ext cx="808038" cy="10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组合 18"/>
          <p:cNvGrpSpPr>
            <a:grpSpLocks/>
          </p:cNvGrpSpPr>
          <p:nvPr/>
        </p:nvGrpSpPr>
        <p:grpSpPr bwMode="auto">
          <a:xfrm>
            <a:off x="-36512" y="5013176"/>
            <a:ext cx="1331640" cy="1374883"/>
            <a:chOff x="971600" y="1915953"/>
            <a:chExt cx="3141228" cy="3240360"/>
          </a:xfrm>
        </p:grpSpPr>
        <p:pic>
          <p:nvPicPr>
            <p:cNvPr id="61" name="图片 19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71600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Box 20"/>
            <p:cNvSpPr txBox="1">
              <a:spLocks noChangeArrowheads="1"/>
            </p:cNvSpPr>
            <p:nvPr/>
          </p:nvSpPr>
          <p:spPr bwMode="auto">
            <a:xfrm>
              <a:off x="1409252" y="2569420"/>
              <a:ext cx="2151616" cy="140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After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25" accel="100000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25" accel="100000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" decel="1000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25" accel="100000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25" accel="100000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94" t="20206" r="14420"/>
          <a:stretch>
            <a:fillRect/>
          </a:stretch>
        </p:blipFill>
        <p:spPr bwMode="auto">
          <a:xfrm>
            <a:off x="1763713" y="1893755"/>
            <a:ext cx="3492500" cy="226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组合 25"/>
          <p:cNvGrpSpPr>
            <a:grpSpLocks/>
          </p:cNvGrpSpPr>
          <p:nvPr/>
        </p:nvGrpSpPr>
        <p:grpSpPr bwMode="auto">
          <a:xfrm>
            <a:off x="1979614" y="67733"/>
            <a:ext cx="6840537" cy="1964267"/>
            <a:chOff x="-744760" y="1529953"/>
            <a:chExt cx="6840760" cy="1544296"/>
          </a:xfrm>
        </p:grpSpPr>
        <p:sp>
          <p:nvSpPr>
            <p:cNvPr id="27" name="上箭头标注 26"/>
            <p:cNvSpPr/>
            <p:nvPr/>
          </p:nvSpPr>
          <p:spPr>
            <a:xfrm rot="10800000">
              <a:off x="-744760" y="1529953"/>
              <a:ext cx="6840760" cy="1544296"/>
            </a:xfrm>
            <a:prstGeom prst="upArrowCallou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上箭头标注 4"/>
            <p:cNvSpPr/>
            <p:nvPr/>
          </p:nvSpPr>
          <p:spPr>
            <a:xfrm>
              <a:off x="-744760" y="1529953"/>
              <a:ext cx="6840760" cy="542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800" b="1" i="0" dirty="0">
                  <a:latin typeface="Comic Sans MS" panose="030F0702030302020204" pitchFamily="66" charset="0"/>
                </a:rPr>
                <a:t>1. L</a:t>
              </a:r>
              <a:r>
                <a:rPr lang="en-US" altLang="zh-CN" sz="2800" b="1" i="0" dirty="0" err="1">
                  <a:latin typeface="Comic Sans MS" panose="030F0702030302020204" pitchFamily="66" charset="0"/>
                </a:rPr>
                <a:t>ead</a:t>
              </a:r>
              <a:r>
                <a:rPr lang="en-US" altLang="zh-CN" sz="2800" b="1" i="0" dirty="0">
                  <a:latin typeface="Comic Sans MS" panose="030F0702030302020204" pitchFamily="66" charset="0"/>
                </a:rPr>
                <a:t>-in (1 min)</a:t>
              </a:r>
              <a:endParaRPr lang="en-GB" sz="2800" b="1" i="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1692276" y="757767"/>
            <a:ext cx="7127875" cy="569384"/>
            <a:chOff x="-106948" y="2072001"/>
            <a:chExt cx="3047999" cy="474943"/>
          </a:xfrm>
        </p:grpSpPr>
        <p:sp>
          <p:nvSpPr>
            <p:cNvPr id="30" name="矩形 29"/>
            <p:cNvSpPr/>
            <p:nvPr/>
          </p:nvSpPr>
          <p:spPr>
            <a:xfrm>
              <a:off x="15923" y="2084361"/>
              <a:ext cx="2925128" cy="462583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矩形 30"/>
            <p:cNvSpPr/>
            <p:nvPr/>
          </p:nvSpPr>
          <p:spPr>
            <a:xfrm>
              <a:off x="-106948" y="2072001"/>
              <a:ext cx="3047999" cy="462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400" i="0" dirty="0">
                  <a:latin typeface="Comic Sans MS" panose="030F0702030302020204" pitchFamily="66" charset="0"/>
                </a:rPr>
                <a:t>to have a glimpse of the activities in the class</a:t>
              </a:r>
            </a:p>
          </p:txBody>
        </p:sp>
      </p:grp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1763713" y="1892301"/>
            <a:ext cx="7345362" cy="1824567"/>
            <a:chOff x="-744760" y="1529953"/>
            <a:chExt cx="6840760" cy="1544296"/>
          </a:xfrm>
        </p:grpSpPr>
        <p:sp>
          <p:nvSpPr>
            <p:cNvPr id="36" name="上箭头标注 35"/>
            <p:cNvSpPr/>
            <p:nvPr/>
          </p:nvSpPr>
          <p:spPr>
            <a:xfrm rot="10800000">
              <a:off x="-744760" y="1529953"/>
              <a:ext cx="6840760" cy="1544296"/>
            </a:xfrm>
            <a:prstGeom prst="upArrowCallou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上箭头标注 4"/>
            <p:cNvSpPr/>
            <p:nvPr/>
          </p:nvSpPr>
          <p:spPr>
            <a:xfrm>
              <a:off x="-744760" y="1610572"/>
              <a:ext cx="6840760" cy="4622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US" sz="2800" b="1" i="0" dirty="0">
                  <a:latin typeface="Comic Sans MS" panose="030F0702030302020204" pitchFamily="66" charset="0"/>
                </a:rPr>
                <a:t>2. Quiz on the micro-lecture </a:t>
              </a:r>
              <a:r>
                <a:rPr lang="en-US" altLang="zh-CN" sz="2800" b="1" i="0" dirty="0">
                  <a:latin typeface="Comic Sans MS" panose="030F0702030302020204" pitchFamily="66" charset="0"/>
                </a:rPr>
                <a:t>(3 mins)</a:t>
              </a:r>
              <a:endParaRPr lang="en-GB" sz="2800" b="1" i="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1547813" y="2565400"/>
            <a:ext cx="7848600" cy="484717"/>
            <a:chOff x="-76160" y="2173709"/>
            <a:chExt cx="3355877" cy="404799"/>
          </a:xfrm>
        </p:grpSpPr>
        <p:sp>
          <p:nvSpPr>
            <p:cNvPr id="39" name="矩形 38"/>
            <p:cNvSpPr/>
            <p:nvPr/>
          </p:nvSpPr>
          <p:spPr>
            <a:xfrm>
              <a:off x="16154" y="2173709"/>
              <a:ext cx="3140704" cy="404799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矩形 39"/>
            <p:cNvSpPr/>
            <p:nvPr/>
          </p:nvSpPr>
          <p:spPr>
            <a:xfrm>
              <a:off x="-76160" y="2180780"/>
              <a:ext cx="3355877" cy="365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US" sz="2400" i="0" dirty="0">
                  <a:latin typeface="Comic Sans MS" panose="030F0702030302020204" pitchFamily="66" charset="0"/>
                </a:rPr>
                <a:t>to check students’ acquisition of the micro-lecture</a:t>
              </a:r>
            </a:p>
          </p:txBody>
        </p:sp>
      </p:grpSp>
      <p:pic>
        <p:nvPicPr>
          <p:cNvPr id="41" name="Picture 2" descr="C:\Users\pc\Desktop\bQVfqeM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776" y="4072085"/>
            <a:ext cx="2047875" cy="238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虚尾箭头 41"/>
          <p:cNvSpPr/>
          <p:nvPr/>
        </p:nvSpPr>
        <p:spPr bwMode="auto">
          <a:xfrm>
            <a:off x="4572000" y="4798485"/>
            <a:ext cx="1377950" cy="647700"/>
          </a:xfrm>
          <a:prstGeom prst="stripedRightArrow">
            <a:avLst/>
          </a:prstGeom>
          <a:solidFill>
            <a:srgbClr val="FF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27" name="Picture 3" descr="C:\Users\pc\Desktop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9950" y="3369734"/>
            <a:ext cx="1501775" cy="335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pc\Desktop\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6" y="3333751"/>
            <a:ext cx="1414463" cy="335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82836" y="4481825"/>
            <a:ext cx="2837636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2000" b="1" i="0" dirty="0">
                <a:solidFill>
                  <a:srgbClr val="CC3300"/>
                </a:solidFill>
                <a:latin typeface="Comic Sans MS" panose="030F0702030302020204" pitchFamily="66" charset="0"/>
              </a:rPr>
              <a:t>four questions on the</a:t>
            </a:r>
            <a:br>
              <a:rPr lang="en-US" altLang="zh-CN" sz="2000" b="1" i="0" dirty="0">
                <a:solidFill>
                  <a:srgbClr val="CC3300"/>
                </a:solidFill>
                <a:latin typeface="Comic Sans MS" panose="030F0702030302020204" pitchFamily="66" charset="0"/>
              </a:rPr>
            </a:br>
            <a:r>
              <a:rPr lang="en-US" altLang="zh-CN" sz="2000" b="1" i="0" dirty="0">
                <a:solidFill>
                  <a:srgbClr val="CC3300"/>
                </a:solidFill>
                <a:latin typeface="Comic Sans MS" panose="030F0702030302020204" pitchFamily="66" charset="0"/>
              </a:rPr>
              <a:t>understanding of</a:t>
            </a:r>
            <a:br>
              <a:rPr lang="en-US" altLang="zh-CN" sz="2000" b="1" i="0" dirty="0">
                <a:solidFill>
                  <a:srgbClr val="CC3300"/>
                </a:solidFill>
                <a:latin typeface="Comic Sans MS" panose="030F0702030302020204" pitchFamily="66" charset="0"/>
              </a:rPr>
            </a:br>
            <a:r>
              <a:rPr lang="en-US" altLang="zh-CN" sz="2000" b="1" i="0" dirty="0">
                <a:solidFill>
                  <a:srgbClr val="CC3300"/>
                </a:solidFill>
                <a:latin typeface="Comic Sans MS" panose="030F0702030302020204" pitchFamily="66" charset="0"/>
              </a:rPr>
              <a:t>Confucius’ four</a:t>
            </a:r>
            <a:br>
              <a:rPr lang="en-US" altLang="zh-CN" sz="2000" b="1" i="0" dirty="0">
                <a:solidFill>
                  <a:srgbClr val="CC3300"/>
                </a:solidFill>
                <a:latin typeface="Comic Sans MS" panose="030F0702030302020204" pitchFamily="66" charset="0"/>
              </a:rPr>
            </a:br>
            <a:r>
              <a:rPr lang="en-US" altLang="zh-CN" sz="2000" b="1" i="0" dirty="0">
                <a:solidFill>
                  <a:srgbClr val="CC3300"/>
                </a:solidFill>
                <a:latin typeface="Comic Sans MS" panose="030F0702030302020204" pitchFamily="66" charset="0"/>
              </a:rPr>
              <a:t>teaching principles</a:t>
            </a:r>
            <a:endParaRPr lang="en-GB" sz="2000" b="1" i="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" name="Picture 1" descr="C:\Users\pc\AppData\Roaming\Tencent\Users\304410108\QQ\WinTemp\RichOle\~W7({HFA`}7EYFM[292C96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45816" y="3621022"/>
            <a:ext cx="2870200" cy="28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 descr="C:\Users\pc\AppData\Roaming\Tencent\Users\304410108\QQ\WinTemp\RichOle\673)Q[_A9ULRK)XQ_LUF(~P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2160" y="3501008"/>
            <a:ext cx="2838450" cy="306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组合 45"/>
          <p:cNvGrpSpPr>
            <a:grpSpLocks/>
          </p:cNvGrpSpPr>
          <p:nvPr/>
        </p:nvGrpSpPr>
        <p:grpSpPr bwMode="auto">
          <a:xfrm>
            <a:off x="1979614" y="3621022"/>
            <a:ext cx="6840537" cy="1962149"/>
            <a:chOff x="-744760" y="1529953"/>
            <a:chExt cx="6840760" cy="1544296"/>
          </a:xfrm>
        </p:grpSpPr>
        <p:sp>
          <p:nvSpPr>
            <p:cNvPr id="47" name="上箭头标注 46"/>
            <p:cNvSpPr/>
            <p:nvPr/>
          </p:nvSpPr>
          <p:spPr>
            <a:xfrm rot="10800000">
              <a:off x="-744760" y="1529953"/>
              <a:ext cx="6840760" cy="1544296"/>
            </a:xfrm>
            <a:prstGeom prst="upArrowCallou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上箭头标注 4"/>
            <p:cNvSpPr/>
            <p:nvPr/>
          </p:nvSpPr>
          <p:spPr>
            <a:xfrm>
              <a:off x="-744760" y="1529953"/>
              <a:ext cx="6840760" cy="541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US" altLang="zh-CN" sz="2800" b="1" i="0" dirty="0">
                  <a:latin typeface="Comic Sans MS" panose="030F0702030302020204" pitchFamily="66" charset="0"/>
                </a:rPr>
                <a:t>3. </a:t>
              </a:r>
              <a:r>
                <a:rPr lang="en-US" sz="2800" b="1" i="0" dirty="0">
                  <a:latin typeface="Comic Sans MS" panose="030F0702030302020204" pitchFamily="66" charset="0"/>
                </a:rPr>
                <a:t>P</a:t>
              </a:r>
              <a:r>
                <a:rPr lang="en-US" altLang="zh-CN" sz="2800" b="1" i="0" dirty="0">
                  <a:latin typeface="Comic Sans MS" panose="030F0702030302020204" pitchFamily="66" charset="0"/>
                </a:rPr>
                <a:t>resentation &amp; feedback (12 mins)</a:t>
              </a:r>
              <a:endParaRPr lang="en-GB" sz="2800" b="1" i="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组合 48"/>
          <p:cNvGrpSpPr>
            <a:grpSpLocks/>
          </p:cNvGrpSpPr>
          <p:nvPr/>
        </p:nvGrpSpPr>
        <p:grpSpPr bwMode="auto">
          <a:xfrm>
            <a:off x="1692276" y="4309533"/>
            <a:ext cx="7127875" cy="569384"/>
            <a:chOff x="-106948" y="2072001"/>
            <a:chExt cx="3047999" cy="474943"/>
          </a:xfrm>
        </p:grpSpPr>
        <p:sp>
          <p:nvSpPr>
            <p:cNvPr id="50" name="矩形 49"/>
            <p:cNvSpPr/>
            <p:nvPr/>
          </p:nvSpPr>
          <p:spPr>
            <a:xfrm>
              <a:off x="15923" y="2084361"/>
              <a:ext cx="2925128" cy="462583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矩形 50"/>
            <p:cNvSpPr/>
            <p:nvPr/>
          </p:nvSpPr>
          <p:spPr>
            <a:xfrm>
              <a:off x="-106948" y="2072001"/>
              <a:ext cx="3047999" cy="462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US" sz="1600" b="1" i="0" dirty="0">
                  <a:latin typeface="Comic Sans MS" panose="030F0702030302020204" pitchFamily="66" charset="0"/>
                </a:rPr>
                <a:t>  </a:t>
              </a:r>
              <a:r>
                <a:rPr lang="en-US" altLang="zh-CN" sz="1600" b="1" i="0" dirty="0" smtClean="0">
                  <a:latin typeface="Comic Sans MS" panose="030F0702030302020204" pitchFamily="66" charset="0"/>
                </a:rPr>
                <a:t>t</a:t>
              </a:r>
              <a:r>
                <a:rPr lang="en-US" sz="1600" b="1" i="0" dirty="0" smtClean="0">
                  <a:latin typeface="Comic Sans MS" panose="030F0702030302020204" pitchFamily="66" charset="0"/>
                </a:rPr>
                <a:t>o </a:t>
              </a:r>
              <a:r>
                <a:rPr lang="en-US" sz="1600" b="1" i="0" dirty="0">
                  <a:latin typeface="Comic Sans MS" panose="030F0702030302020204" pitchFamily="66" charset="0"/>
                </a:rPr>
                <a:t>apply knowledge of Confucius‘ teaching philosophy to practice</a:t>
              </a:r>
            </a:p>
          </p:txBody>
        </p:sp>
      </p:grp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30437" y="5185833"/>
            <a:ext cx="2149475" cy="161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4" descr="D:\教学比赛\外研社教学之星大赛\全国总决赛\图片\IMG_464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6985" y="5157192"/>
            <a:ext cx="1102680" cy="166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 descr="D:\教学比赛\外研社教学之星大赛\全国总决赛\图片\IMG_4630.JPG"/>
          <p:cNvPicPr>
            <a:picLocks noChangeAspect="1" noChangeArrowheads="1"/>
          </p:cNvPicPr>
          <p:nvPr/>
        </p:nvPicPr>
        <p:blipFill>
          <a:blip r:embed="rId11"/>
          <a:srcRect l="30348" t="16402" r="17209" b="21448"/>
          <a:stretch>
            <a:fillRect/>
          </a:stretch>
        </p:blipFill>
        <p:spPr bwMode="auto">
          <a:xfrm>
            <a:off x="5897563" y="5194300"/>
            <a:ext cx="1801812" cy="160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 descr="C:\Users\pc\Pictures\暴风截图20161229801243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33423" y="5312617"/>
            <a:ext cx="1903412" cy="142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2555875" y="5446185"/>
            <a:ext cx="5713413" cy="1246716"/>
            <a:chOff x="0" y="2452839"/>
            <a:chExt cx="6096000" cy="1609328"/>
          </a:xfrm>
        </p:grpSpPr>
        <p:sp>
          <p:nvSpPr>
            <p:cNvPr id="57" name="矩形 56"/>
            <p:cNvSpPr/>
            <p:nvPr/>
          </p:nvSpPr>
          <p:spPr>
            <a:xfrm>
              <a:off x="0" y="2452839"/>
              <a:ext cx="6096000" cy="160932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矩形 57"/>
            <p:cNvSpPr/>
            <p:nvPr/>
          </p:nvSpPr>
          <p:spPr>
            <a:xfrm>
              <a:off x="0" y="2452839"/>
              <a:ext cx="6096000" cy="8688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9136" tIns="199136" rIns="199136" bIns="199136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GB" sz="2800" b="1" i="0" dirty="0">
                  <a:latin typeface="Comic Sans MS" panose="030F0702030302020204" pitchFamily="66" charset="0"/>
                </a:rPr>
                <a:t>4.Peer evaluation (4 mins)</a:t>
              </a:r>
            </a:p>
          </p:txBody>
        </p:sp>
      </p:grpSp>
      <p:grpSp>
        <p:nvGrpSpPr>
          <p:cNvPr id="59" name="组合 58"/>
          <p:cNvGrpSpPr>
            <a:grpSpLocks/>
          </p:cNvGrpSpPr>
          <p:nvPr/>
        </p:nvGrpSpPr>
        <p:grpSpPr bwMode="auto">
          <a:xfrm>
            <a:off x="2555875" y="6007100"/>
            <a:ext cx="5713413" cy="685800"/>
            <a:chOff x="702707" y="3305623"/>
            <a:chExt cx="6030637" cy="724356"/>
          </a:xfrm>
        </p:grpSpPr>
        <p:sp>
          <p:nvSpPr>
            <p:cNvPr id="60" name="矩形 59"/>
            <p:cNvSpPr/>
            <p:nvPr/>
          </p:nvSpPr>
          <p:spPr>
            <a:xfrm>
              <a:off x="702707" y="3305623"/>
              <a:ext cx="6030637" cy="724356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矩形 60"/>
            <p:cNvSpPr/>
            <p:nvPr/>
          </p:nvSpPr>
          <p:spPr>
            <a:xfrm>
              <a:off x="702707" y="3330216"/>
              <a:ext cx="6030637" cy="6751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22860" rIns="128016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buFont typeface="Arial" pitchFamily="34" charset="0"/>
                <a:buNone/>
                <a:defRPr/>
              </a:pPr>
              <a:r>
                <a:rPr lang="en-US" altLang="zh-CN" sz="2400" i="0" dirty="0">
                  <a:latin typeface="Comic Sans MS" panose="030F0702030302020204" pitchFamily="66" charset="0"/>
                </a:rPr>
                <a:t>t</a:t>
              </a:r>
              <a:r>
                <a:rPr lang="en-GB" sz="2400" i="0" dirty="0" smtClean="0">
                  <a:latin typeface="Comic Sans MS" panose="030F0702030302020204" pitchFamily="66" charset="0"/>
                </a:rPr>
                <a:t>o </a:t>
              </a:r>
              <a:r>
                <a:rPr lang="en-GB" sz="2400" i="0" dirty="0">
                  <a:latin typeface="Comic Sans MS" panose="030F0702030302020204" pitchFamily="66" charset="0"/>
                </a:rPr>
                <a:t>evaluate students’ presentations</a:t>
              </a:r>
            </a:p>
          </p:txBody>
        </p:sp>
      </p:grpSp>
      <p:pic>
        <p:nvPicPr>
          <p:cNvPr id="62" name="Picture 6" descr="C:\Users\pc\AppData\Roaming\Tencent\Users\304410108\QQ\WinTemp\RichOle\N8I7X6WW}P_5{](_{%9)3Y2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35696" y="188640"/>
            <a:ext cx="5784850" cy="473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5" descr="C:\Users\pc\AppData\Roaming\Tencent\Users\304410108\QQ\WinTemp\RichOle\@T06(8OSN5E`E${9NZSPPUC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09217" y="98359"/>
            <a:ext cx="5889625" cy="5058833"/>
          </a:xfrm>
          <a:prstGeom prst="rect">
            <a:avLst/>
          </a:prstGeom>
          <a:solidFill>
            <a:schemeClr val="accent3">
              <a:lumMod val="85000"/>
            </a:schemeClr>
          </a:solidFill>
          <a:extLst/>
        </p:spPr>
      </p:pic>
      <p:sp>
        <p:nvSpPr>
          <p:cNvPr id="64" name="TextBox 63"/>
          <p:cNvSpPr txBox="1"/>
          <p:nvPr/>
        </p:nvSpPr>
        <p:spPr>
          <a:xfrm>
            <a:off x="2484438" y="1174100"/>
            <a:ext cx="6634162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2400" i="0" dirty="0">
                <a:latin typeface="Comic Sans MS" panose="030F0702030302020204" pitchFamily="66" charset="0"/>
                <a:ea typeface="宋体" pitchFamily="2" charset="-122"/>
              </a:rPr>
              <a:t>How has Confucius’ teaching philosophy been applied in the solution presentation?</a:t>
            </a:r>
            <a:br>
              <a:rPr lang="en-GB" sz="2400" i="0" dirty="0">
                <a:latin typeface="Comic Sans MS" panose="030F0702030302020204" pitchFamily="66" charset="0"/>
                <a:ea typeface="宋体" pitchFamily="2" charset="-122"/>
              </a:rPr>
            </a:br>
            <a:endParaRPr lang="en-GB" sz="2400" i="0" dirty="0">
              <a:latin typeface="Comic Sans MS" panose="030F0702030302020204" pitchFamily="66" charset="0"/>
              <a:ea typeface="宋体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i="0" dirty="0">
                <a:latin typeface="Comic Sans MS" panose="030F0702030302020204" pitchFamily="66" charset="0"/>
                <a:ea typeface="宋体" pitchFamily="2" charset="-122"/>
              </a:rPr>
              <a:t>What elements of the presentation make you think it is a good one?</a:t>
            </a:r>
            <a:br>
              <a:rPr lang="en-GB" sz="2400" i="0" dirty="0">
                <a:latin typeface="Comic Sans MS" panose="030F0702030302020204" pitchFamily="66" charset="0"/>
                <a:ea typeface="宋体" pitchFamily="2" charset="-122"/>
              </a:rPr>
            </a:br>
            <a:endParaRPr lang="en-GB" sz="2400" i="0" dirty="0">
              <a:latin typeface="Comic Sans MS" panose="030F0702030302020204" pitchFamily="66" charset="0"/>
              <a:ea typeface="宋体" pitchFamily="2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GB" sz="2400" i="0" dirty="0">
                <a:latin typeface="Comic Sans MS" panose="030F0702030302020204" pitchFamily="66" charset="0"/>
                <a:ea typeface="宋体" pitchFamily="2" charset="-122"/>
              </a:rPr>
              <a:t>What suggestions would you like to offer to make the presentation better?</a:t>
            </a:r>
          </a:p>
        </p:txBody>
      </p:sp>
      <p:pic>
        <p:nvPicPr>
          <p:cNvPr id="65" name="Picture 2" descr="D:\教学比赛\外研社教学之星大赛\全国总决赛\图片\IMG_4637.JPG"/>
          <p:cNvPicPr>
            <a:picLocks noChangeAspect="1" noChangeArrowheads="1"/>
          </p:cNvPicPr>
          <p:nvPr/>
        </p:nvPicPr>
        <p:blipFill>
          <a:blip r:embed="rId15"/>
          <a:srcRect t="31267" r="54224"/>
          <a:stretch>
            <a:fillRect/>
          </a:stretch>
        </p:blipFill>
        <p:spPr bwMode="auto">
          <a:xfrm>
            <a:off x="4512341" y="840006"/>
            <a:ext cx="4452147" cy="366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 descr="D:\教学比赛\外研社教学之星大赛\全国总决赛\图片\IMG_4649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11760" y="784286"/>
            <a:ext cx="2562225" cy="40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 descr="D:\教学比赛\外研社教学之星大赛\全国总决赛\图片\IMG_4650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148064" y="764704"/>
            <a:ext cx="2733675" cy="416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3" descr="D:\教学比赛\外研社教学之星大赛\全国总决赛\图片\IMG_4652.JPG"/>
          <p:cNvPicPr>
            <a:picLocks noChangeAspect="1" noChangeArrowheads="1"/>
          </p:cNvPicPr>
          <p:nvPr/>
        </p:nvPicPr>
        <p:blipFill>
          <a:blip r:embed="rId18"/>
          <a:srcRect r="17955"/>
          <a:stretch>
            <a:fillRect/>
          </a:stretch>
        </p:blipFill>
        <p:spPr bwMode="auto">
          <a:xfrm>
            <a:off x="6759451" y="803240"/>
            <a:ext cx="2205037" cy="412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7188" y="988484"/>
            <a:ext cx="417512" cy="170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42900" y="3374917"/>
            <a:ext cx="419100" cy="171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" name="组合 12"/>
          <p:cNvGrpSpPr>
            <a:grpSpLocks/>
          </p:cNvGrpSpPr>
          <p:nvPr/>
        </p:nvGrpSpPr>
        <p:grpSpPr bwMode="auto">
          <a:xfrm>
            <a:off x="-33338" y="260352"/>
            <a:ext cx="1223963" cy="1270000"/>
            <a:chOff x="623931" y="1915953"/>
            <a:chExt cx="3141228" cy="3240360"/>
          </a:xfrm>
        </p:grpSpPr>
        <p:pic>
          <p:nvPicPr>
            <p:cNvPr id="72" name="图片 13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23931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TextBox 14"/>
            <p:cNvSpPr txBox="1">
              <a:spLocks noChangeArrowheads="1"/>
            </p:cNvSpPr>
            <p:nvPr/>
          </p:nvSpPr>
          <p:spPr bwMode="auto">
            <a:xfrm>
              <a:off x="869075" y="2682724"/>
              <a:ext cx="2617333" cy="180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Before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grpSp>
        <p:nvGrpSpPr>
          <p:cNvPr id="74" name="组合 15"/>
          <p:cNvGrpSpPr>
            <a:grpSpLocks/>
          </p:cNvGrpSpPr>
          <p:nvPr/>
        </p:nvGrpSpPr>
        <p:grpSpPr bwMode="auto">
          <a:xfrm>
            <a:off x="-36513" y="2636912"/>
            <a:ext cx="1227138" cy="1363134"/>
            <a:chOff x="971600" y="1915953"/>
            <a:chExt cx="3141228" cy="3240360"/>
          </a:xfrm>
        </p:grpSpPr>
        <p:pic>
          <p:nvPicPr>
            <p:cNvPr id="75" name="图片 16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971600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TextBox 17"/>
            <p:cNvSpPr txBox="1">
              <a:spLocks noChangeArrowheads="1"/>
            </p:cNvSpPr>
            <p:nvPr/>
          </p:nvSpPr>
          <p:spPr bwMode="auto">
            <a:xfrm>
              <a:off x="1353491" y="2430901"/>
              <a:ext cx="2479256" cy="1682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rgbClr val="FFFF00"/>
                  </a:solidFill>
                  <a:latin typeface="Comic Sans MS" pitchFamily="66" charset="0"/>
                  <a:ea typeface="华文隶书"/>
                  <a:cs typeface="华文隶书"/>
                </a:rPr>
                <a:t>During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rgbClr val="FFFF00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rgbClr val="FFFF00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pic>
        <p:nvPicPr>
          <p:cNvPr id="80" name="Picture 2" descr="http://www.dabaoku.com/gif/154/gif010.gif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27658" y="2708920"/>
            <a:ext cx="808038" cy="10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" name="组合 18"/>
          <p:cNvGrpSpPr>
            <a:grpSpLocks/>
          </p:cNvGrpSpPr>
          <p:nvPr/>
        </p:nvGrpSpPr>
        <p:grpSpPr bwMode="auto">
          <a:xfrm>
            <a:off x="-36512" y="5013176"/>
            <a:ext cx="1331640" cy="1374883"/>
            <a:chOff x="971600" y="1915953"/>
            <a:chExt cx="3141228" cy="3240360"/>
          </a:xfrm>
        </p:grpSpPr>
        <p:pic>
          <p:nvPicPr>
            <p:cNvPr id="82" name="图片 19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971600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Box 20"/>
            <p:cNvSpPr txBox="1">
              <a:spLocks noChangeArrowheads="1"/>
            </p:cNvSpPr>
            <p:nvPr/>
          </p:nvSpPr>
          <p:spPr bwMode="auto">
            <a:xfrm>
              <a:off x="1409252" y="2569420"/>
              <a:ext cx="2151616" cy="140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After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2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2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2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Box 21"/>
          <p:cNvSpPr txBox="1">
            <a:spLocks noChangeArrowheads="1"/>
          </p:cNvSpPr>
          <p:nvPr/>
        </p:nvSpPr>
        <p:spPr bwMode="auto">
          <a:xfrm>
            <a:off x="4859784" y="620688"/>
            <a:ext cx="3024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GB" altLang="zh-CN" sz="36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Assignment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1132" y="822479"/>
            <a:ext cx="2293937" cy="367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3995739" y="1897855"/>
            <a:ext cx="489743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buFont typeface="Arial" pitchFamily="34" charset="0"/>
              <a:buNone/>
              <a:defRPr/>
            </a:pPr>
            <a:r>
              <a:rPr lang="en-US" altLang="zh-CN" sz="2400" i="0" dirty="0">
                <a:solidFill>
                  <a:srgbClr val="C00000"/>
                </a:solidFill>
                <a:latin typeface="Comic Sans MS" panose="030F0702030302020204" pitchFamily="66" charset="0"/>
                <a:ea typeface="宋体" pitchFamily="2" charset="-122"/>
              </a:rPr>
              <a:t>Watch the whole movie to  know how the teacher solves the teaching problem</a:t>
            </a:r>
          </a:p>
        </p:txBody>
      </p:sp>
      <p:sp>
        <p:nvSpPr>
          <p:cNvPr id="24" name="矩形 23"/>
          <p:cNvSpPr/>
          <p:nvPr/>
        </p:nvSpPr>
        <p:spPr>
          <a:xfrm>
            <a:off x="3995739" y="4442336"/>
            <a:ext cx="4897437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buFont typeface="Arial" charset="0"/>
              <a:buNone/>
            </a:pPr>
            <a:r>
              <a:rPr lang="en-US" altLang="zh-CN" sz="2400" i="0" dirty="0">
                <a:solidFill>
                  <a:srgbClr val="C00000"/>
                </a:solidFill>
                <a:latin typeface="Comic Sans MS" pitchFamily="66" charset="0"/>
              </a:rPr>
              <a:t>Use Socrates’ and Confucius’ teaching philosophies to evaluate the way the teacher solves the teaching problem and write a reflective journal</a:t>
            </a:r>
          </a:p>
        </p:txBody>
      </p:sp>
      <p:sp>
        <p:nvSpPr>
          <p:cNvPr id="3" name="虚尾箭头 2"/>
          <p:cNvSpPr/>
          <p:nvPr/>
        </p:nvSpPr>
        <p:spPr bwMode="auto">
          <a:xfrm rot="5400000">
            <a:off x="5706890" y="3542670"/>
            <a:ext cx="1421158" cy="484188"/>
          </a:xfrm>
          <a:prstGeom prst="stripedRightArrow">
            <a:avLst/>
          </a:prstGeom>
          <a:solidFill>
            <a:srgbClr val="FF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GB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9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988484"/>
            <a:ext cx="417512" cy="170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3374917"/>
            <a:ext cx="419100" cy="171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组合 12"/>
          <p:cNvGrpSpPr>
            <a:grpSpLocks/>
          </p:cNvGrpSpPr>
          <p:nvPr/>
        </p:nvGrpSpPr>
        <p:grpSpPr bwMode="auto">
          <a:xfrm>
            <a:off x="-33338" y="260352"/>
            <a:ext cx="1223963" cy="1270000"/>
            <a:chOff x="623931" y="1915953"/>
            <a:chExt cx="3141228" cy="3240360"/>
          </a:xfrm>
        </p:grpSpPr>
        <p:pic>
          <p:nvPicPr>
            <p:cNvPr id="22" name="图片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3931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14"/>
            <p:cNvSpPr txBox="1">
              <a:spLocks noChangeArrowheads="1"/>
            </p:cNvSpPr>
            <p:nvPr/>
          </p:nvSpPr>
          <p:spPr bwMode="auto">
            <a:xfrm>
              <a:off x="869075" y="2682724"/>
              <a:ext cx="2617333" cy="1806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Before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grpSp>
        <p:nvGrpSpPr>
          <p:cNvPr id="26" name="组合 15"/>
          <p:cNvGrpSpPr>
            <a:grpSpLocks/>
          </p:cNvGrpSpPr>
          <p:nvPr/>
        </p:nvGrpSpPr>
        <p:grpSpPr bwMode="auto">
          <a:xfrm>
            <a:off x="-36513" y="2636912"/>
            <a:ext cx="1227138" cy="1363134"/>
            <a:chOff x="971600" y="1915953"/>
            <a:chExt cx="3141228" cy="3240360"/>
          </a:xfrm>
        </p:grpSpPr>
        <p:pic>
          <p:nvPicPr>
            <p:cNvPr id="27" name="图片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71600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1353491" y="2430901"/>
              <a:ext cx="2479256" cy="1682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During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chemeClr val="bg1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chemeClr val="bg1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grpSp>
        <p:nvGrpSpPr>
          <p:cNvPr id="33" name="组合 18"/>
          <p:cNvGrpSpPr>
            <a:grpSpLocks/>
          </p:cNvGrpSpPr>
          <p:nvPr/>
        </p:nvGrpSpPr>
        <p:grpSpPr bwMode="auto">
          <a:xfrm>
            <a:off x="-36512" y="5013176"/>
            <a:ext cx="1331640" cy="1374883"/>
            <a:chOff x="971600" y="1915953"/>
            <a:chExt cx="3141228" cy="3240360"/>
          </a:xfrm>
        </p:grpSpPr>
        <p:pic>
          <p:nvPicPr>
            <p:cNvPr id="34" name="图片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71600" y="1915953"/>
              <a:ext cx="314122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1437245" y="2569421"/>
              <a:ext cx="2095626" cy="1668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rgbClr val="FFFF00"/>
                  </a:solidFill>
                  <a:latin typeface="Comic Sans MS" pitchFamily="66" charset="0"/>
                  <a:ea typeface="华文隶书"/>
                  <a:cs typeface="华文隶书"/>
                </a:rPr>
                <a:t>After</a:t>
              </a:r>
            </a:p>
            <a:p>
              <a:pPr algn="ctr">
                <a:buFont typeface="Arial" charset="0"/>
                <a:buNone/>
              </a:pPr>
              <a:r>
                <a:rPr lang="en-US" altLang="zh-CN" sz="2000" b="1" i="0" dirty="0">
                  <a:solidFill>
                    <a:srgbClr val="FFFF00"/>
                  </a:solidFill>
                  <a:latin typeface="Comic Sans MS" pitchFamily="66" charset="0"/>
                  <a:ea typeface="华文隶书"/>
                  <a:cs typeface="华文隶书"/>
                </a:rPr>
                <a:t>Class</a:t>
              </a:r>
              <a:endParaRPr lang="zh-CN" altLang="en-US" sz="2000" b="1" i="0" dirty="0">
                <a:solidFill>
                  <a:srgbClr val="FFFF00"/>
                </a:solidFill>
                <a:latin typeface="Comic Sans MS" pitchFamily="66" charset="0"/>
                <a:ea typeface="华文隶书"/>
                <a:cs typeface="华文隶书"/>
              </a:endParaRPr>
            </a:p>
          </p:txBody>
        </p:sp>
      </p:grpSp>
      <p:pic>
        <p:nvPicPr>
          <p:cNvPr id="36" name="Picture 2" descr="http://www.dabaoku.com/gif/154/gif01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3608" y="5087920"/>
            <a:ext cx="808038" cy="10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1492251" y="277285"/>
            <a:ext cx="7040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zh-CN" sz="4000" b="1" i="0">
                <a:solidFill>
                  <a:srgbClr val="0000CC"/>
                </a:solidFill>
                <a:latin typeface="Comic Sans MS" pitchFamily="66" charset="0"/>
                <a:ea typeface="方正黑体简体"/>
                <a:cs typeface="方正黑体简体"/>
              </a:rPr>
              <a:t>Reflection &amp; conclusion</a:t>
            </a:r>
            <a:endParaRPr lang="zh-CN" altLang="en-US" sz="4000" b="1" i="0">
              <a:solidFill>
                <a:srgbClr val="0000CC"/>
              </a:solidFill>
              <a:latin typeface="Comic Sans MS" pitchFamily="66" charset="0"/>
              <a:ea typeface="方正黑体简体"/>
              <a:cs typeface="方正黑体简体"/>
            </a:endParaRPr>
          </a:p>
        </p:txBody>
      </p:sp>
      <p:pic>
        <p:nvPicPr>
          <p:cNvPr id="25602" name="Picture 3" descr="3D小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65100"/>
            <a:ext cx="1514475" cy="115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 l="59589" t="6107" r="1263" b="18387"/>
          <a:stretch>
            <a:fillRect/>
          </a:stretch>
        </p:blipFill>
        <p:spPr bwMode="auto">
          <a:xfrm>
            <a:off x="1259632" y="1412776"/>
            <a:ext cx="2881189" cy="423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右大括号 4"/>
          <p:cNvSpPr/>
          <p:nvPr/>
        </p:nvSpPr>
        <p:spPr bwMode="auto">
          <a:xfrm>
            <a:off x="3977308" y="4119629"/>
            <a:ext cx="595313" cy="737137"/>
          </a:xfrm>
          <a:prstGeom prst="rightBrac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右大括号 5"/>
          <p:cNvSpPr/>
          <p:nvPr/>
        </p:nvSpPr>
        <p:spPr bwMode="auto">
          <a:xfrm>
            <a:off x="3977308" y="2175413"/>
            <a:ext cx="595313" cy="1656184"/>
          </a:xfrm>
          <a:prstGeom prst="rightBrac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5421" y="4244481"/>
            <a:ext cx="33829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i="0" dirty="0">
                <a:solidFill>
                  <a:srgbClr val="0000CC"/>
                </a:solidFill>
                <a:latin typeface="Comic Sans MS" panose="030F0702030302020204" pitchFamily="66" charset="0"/>
              </a:rPr>
              <a:t>the micro</a:t>
            </a:r>
            <a:r>
              <a:rPr lang="en-US" altLang="zh-CN" sz="2800" b="1" i="0" dirty="0">
                <a:solidFill>
                  <a:srgbClr val="0000CC"/>
                </a:solidFill>
                <a:latin typeface="Comic Sans MS" panose="030F0702030302020204" pitchFamily="66" charset="0"/>
              </a:rPr>
              <a:t>-</a:t>
            </a:r>
            <a:r>
              <a:rPr lang="en-GB" sz="2800" b="1" i="0" dirty="0">
                <a:solidFill>
                  <a:srgbClr val="0000CC"/>
                </a:solidFill>
                <a:latin typeface="Comic Sans MS" panose="030F0702030302020204" pitchFamily="66" charset="0"/>
              </a:rPr>
              <a:t>lecture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223" y="2732313"/>
            <a:ext cx="395922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i="0" dirty="0">
                <a:solidFill>
                  <a:srgbClr val="0000CC"/>
                </a:solidFill>
                <a:latin typeface="Comic Sans MS" panose="030F0702030302020204" pitchFamily="66" charset="0"/>
              </a:rPr>
              <a:t>the flipped classroom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7447" y="5733256"/>
            <a:ext cx="47286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GB" altLang="zh-CN" sz="2800" b="1" i="0" dirty="0">
                <a:solidFill>
                  <a:srgbClr val="C00000"/>
                </a:solidFill>
                <a:latin typeface="Comic Sans MS" pitchFamily="66" charset="0"/>
                <a:ea typeface="宋体" charset="-122"/>
              </a:rPr>
              <a:t>B</a:t>
            </a:r>
            <a:r>
              <a:rPr lang="en-US" altLang="zh-CN" sz="2800" b="1" i="0" dirty="0">
                <a:solidFill>
                  <a:srgbClr val="C00000"/>
                </a:solidFill>
                <a:latin typeface="Comic Sans MS" pitchFamily="66" charset="0"/>
                <a:ea typeface="宋体" charset="-122"/>
              </a:rPr>
              <a:t>loom’s taxonomy </a:t>
            </a:r>
            <a:r>
              <a:rPr lang="en-US" altLang="zh-CN" sz="2800" b="1" i="0" dirty="0" smtClean="0">
                <a:solidFill>
                  <a:srgbClr val="C00000"/>
                </a:solidFill>
                <a:latin typeface="Comic Sans MS" pitchFamily="66" charset="0"/>
                <a:ea typeface="宋体" charset="-122"/>
              </a:rPr>
              <a:t>of</a:t>
            </a:r>
          </a:p>
          <a:p>
            <a:pPr algn="ctr">
              <a:buFont typeface="Arial" charset="0"/>
              <a:buNone/>
            </a:pPr>
            <a:r>
              <a:rPr lang="en-US" altLang="zh-CN" sz="2800" b="1" i="0" dirty="0" smtClean="0">
                <a:solidFill>
                  <a:srgbClr val="C00000"/>
                </a:solidFill>
                <a:latin typeface="Comic Sans MS" pitchFamily="66" charset="0"/>
                <a:ea typeface="宋体" charset="-122"/>
              </a:rPr>
              <a:t>educational </a:t>
            </a:r>
            <a:r>
              <a:rPr lang="en-US" altLang="zh-CN" sz="2800" b="1" i="0" dirty="0">
                <a:solidFill>
                  <a:srgbClr val="C00000"/>
                </a:solidFill>
                <a:latin typeface="Comic Sans MS" pitchFamily="66" charset="0"/>
                <a:ea typeface="宋体" charset="-122"/>
              </a:rPr>
              <a:t>objectives</a:t>
            </a:r>
            <a:endParaRPr lang="en-GB" altLang="zh-CN" sz="2800" b="1" i="0" dirty="0">
              <a:solidFill>
                <a:srgbClr val="C00000"/>
              </a:solidFill>
              <a:latin typeface="Comic Sans MS" pitchFamily="66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454173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1" y="2564904"/>
            <a:ext cx="2016125" cy="40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-9144000" y="1"/>
            <a:ext cx="18291175" cy="438151"/>
            <a:chOff x="-9144000" y="0"/>
            <a:chExt cx="18290604" cy="329184"/>
          </a:xfrm>
        </p:grpSpPr>
        <p:pic>
          <p:nvPicPr>
            <p:cNvPr id="26632" name="图片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04" y="0"/>
              <a:ext cx="9144000" cy="329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图片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9144000" y="0"/>
              <a:ext cx="9144000" cy="329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9525" y="6578600"/>
            <a:ext cx="18288000" cy="289984"/>
            <a:chOff x="10164" y="4934712"/>
            <a:chExt cx="18288000" cy="216408"/>
          </a:xfrm>
        </p:grpSpPr>
        <p:pic>
          <p:nvPicPr>
            <p:cNvPr id="26630" name="图片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164" y="4934712"/>
              <a:ext cx="9144000" cy="21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图片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154164" y="4934712"/>
              <a:ext cx="9144000" cy="21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6" name="Picture 6" descr="http://pic.orsoon.com/uploads/allimg/2015/06/09/21-49511433814210.jpg"/>
          <p:cNvPicPr>
            <a:picLocks noChangeAspect="1" noChangeArrowheads="1"/>
          </p:cNvPicPr>
          <p:nvPr/>
        </p:nvPicPr>
        <p:blipFill rotWithShape="1">
          <a:blip r:embed="rId7">
            <a:extLst/>
          </a:blip>
          <a:srcRect l="3387" t="3072" r="4511" b="14698"/>
          <a:stretch/>
        </p:blipFill>
        <p:spPr bwMode="auto">
          <a:xfrm>
            <a:off x="2771801" y="1628800"/>
            <a:ext cx="3780263" cy="2760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4.13964E-7 L 0.99983 4.13964E-7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8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60921E-6 L -1.00104 4.60921E-6 " pathEditMode="relative" rAng="0" ptsTypes="AA">
                                      <p:cBhvr>
                                        <p:cTn id="15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紫色科技演示模板">
  <a:themeElements>
    <a:clrScheme name="紫色科技演示模板 1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33CCCC"/>
      </a:accent1>
      <a:accent2>
        <a:srgbClr val="5B94E1"/>
      </a:accent2>
      <a:accent3>
        <a:srgbClr val="FFFFFF"/>
      </a:accent3>
      <a:accent4>
        <a:srgbClr val="000000"/>
      </a:accent4>
      <a:accent5>
        <a:srgbClr val="ADE2E2"/>
      </a:accent5>
      <a:accent6>
        <a:srgbClr val="5286CC"/>
      </a:accent6>
      <a:hlink>
        <a:srgbClr val="CCCCFF"/>
      </a:hlink>
      <a:folHlink>
        <a:srgbClr val="CCECFF"/>
      </a:folHlink>
    </a:clrScheme>
    <a:fontScheme name="紫色科技演示模板">
      <a:majorFont>
        <a:latin typeface="Verdana"/>
        <a:ea typeface="微软雅黑"/>
        <a:cs typeface=""/>
      </a:majorFont>
      <a:minorFont>
        <a:latin typeface="Verdan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紫色科技演示模板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33CCCC"/>
        </a:accent1>
        <a:accent2>
          <a:srgbClr val="5B94E1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5286CC"/>
        </a:accent6>
        <a:hlink>
          <a:srgbClr val="CCCC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紫色科技演示模板 2">
        <a:dk1>
          <a:srgbClr val="000000"/>
        </a:dk1>
        <a:lt1>
          <a:srgbClr val="FFFFFF"/>
        </a:lt1>
        <a:dk2>
          <a:srgbClr val="004644"/>
        </a:dk2>
        <a:lt2>
          <a:srgbClr val="969696"/>
        </a:lt2>
        <a:accent1>
          <a:srgbClr val="CCCC00"/>
        </a:accent1>
        <a:accent2>
          <a:srgbClr val="4B9191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438383"/>
        </a:accent6>
        <a:hlink>
          <a:srgbClr val="B1C9C9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紫色科技演示模板 3">
        <a:dk1>
          <a:srgbClr val="000000"/>
        </a:dk1>
        <a:lt1>
          <a:srgbClr val="FFFFFF"/>
        </a:lt1>
        <a:dk2>
          <a:srgbClr val="32147E"/>
        </a:dk2>
        <a:lt2>
          <a:srgbClr val="969696"/>
        </a:lt2>
        <a:accent1>
          <a:srgbClr val="99CC00"/>
        </a:accent1>
        <a:accent2>
          <a:srgbClr val="836CF8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7661E1"/>
        </a:accent6>
        <a:hlink>
          <a:srgbClr val="99CCFF"/>
        </a:hlink>
        <a:folHlink>
          <a:srgbClr val="CC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66"/>
      </a:dk2>
      <a:lt2>
        <a:srgbClr val="969696"/>
      </a:lt2>
      <a:accent1>
        <a:srgbClr val="33CCCC"/>
      </a:accent1>
      <a:accent2>
        <a:srgbClr val="5B94E1"/>
      </a:accent2>
      <a:accent3>
        <a:srgbClr val="FFFFFF"/>
      </a:accent3>
      <a:accent4>
        <a:srgbClr val="000000"/>
      </a:accent4>
      <a:accent5>
        <a:srgbClr val="ADE2E2"/>
      </a:accent5>
      <a:accent6>
        <a:srgbClr val="5286CC"/>
      </a:accent6>
      <a:hlink>
        <a:srgbClr val="CCCCFF"/>
      </a:hlink>
      <a:folHlink>
        <a:srgbClr val="CCEC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2532</TotalTime>
  <Pages>0</Pages>
  <Words>264</Words>
  <Characters>0</Characters>
  <Application>Microsoft Office PowerPoint</Application>
  <DocSecurity>0</DocSecurity>
  <PresentationFormat>全屏显示(4:3)</PresentationFormat>
  <Lines>0</Lines>
  <Paragraphs>84</Paragraphs>
  <Slides>9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  <vt:variant>
        <vt:lpstr>自定义放映</vt:lpstr>
      </vt:variant>
      <vt:variant>
        <vt:i4>1</vt:i4>
      </vt:variant>
    </vt:vector>
  </HeadingPairs>
  <TitlesOfParts>
    <vt:vector size="11" baseType="lpstr">
      <vt:lpstr>紫色科技演示模板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806</dc:title>
  <dc:creator>wangjunwei</dc:creator>
  <cp:lastModifiedBy>Jianyang Wang</cp:lastModifiedBy>
  <cp:revision>357</cp:revision>
  <dcterms:created xsi:type="dcterms:W3CDTF">2012-07-31T01:40:29Z</dcterms:created>
  <dcterms:modified xsi:type="dcterms:W3CDTF">2016-12-08T00:42:23Z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2052-9.1.0.4047</vt:lpwstr>
  </property>
</Properties>
</file>