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572" r:id="rId2"/>
    <p:sldId id="565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63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53" r:id="rId23"/>
    <p:sldId id="643" r:id="rId24"/>
    <p:sldId id="647" r:id="rId25"/>
    <p:sldId id="655" r:id="rId26"/>
    <p:sldId id="660" r:id="rId27"/>
    <p:sldId id="661" r:id="rId28"/>
    <p:sldId id="659" r:id="rId29"/>
    <p:sldId id="651" r:id="rId30"/>
    <p:sldId id="650" r:id="rId31"/>
    <p:sldId id="465" r:id="rId32"/>
  </p:sldIdLst>
  <p:sldSz cx="9145588" cy="685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AF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729" autoAdjust="0"/>
  </p:normalViewPr>
  <p:slideViewPr>
    <p:cSldViewPr>
      <p:cViewPr varScale="1">
        <p:scale>
          <a:sx n="60" d="100"/>
          <a:sy n="60" d="100"/>
        </p:scale>
        <p:origin x="1131" y="45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6AAED-4124-4486-A0AF-3B88C5272D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358A99-5276-4EC2-BA25-1060B3CE18D6}">
      <dgm:prSet phldrT="[文本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zh-CN" altLang="en-US" b="1" dirty="0"/>
            <a:t>信息技术知识</a:t>
          </a:r>
          <a:endParaRPr lang="en-US" altLang="zh-CN" b="1" dirty="0"/>
        </a:p>
        <a:p>
          <a:r>
            <a:rPr lang="en-US" altLang="zh-CN" b="1" dirty="0"/>
            <a:t>(TK)</a:t>
          </a:r>
          <a:endParaRPr lang="zh-CN" altLang="en-US" b="1" dirty="0"/>
        </a:p>
      </dgm:t>
    </dgm:pt>
    <dgm:pt modelId="{4D2CDD68-21AE-4EAB-B0F4-1C16E18AC072}" type="parTrans" cxnId="{6BA81F8F-8AA0-46F9-8430-89A56A39EFFC}">
      <dgm:prSet/>
      <dgm:spPr/>
      <dgm:t>
        <a:bodyPr/>
        <a:lstStyle/>
        <a:p>
          <a:endParaRPr lang="zh-CN" altLang="en-US"/>
        </a:p>
      </dgm:t>
    </dgm:pt>
    <dgm:pt modelId="{7D57AE49-1F68-4907-B949-B7C047C4BEE2}" type="sibTrans" cxnId="{6BA81F8F-8AA0-46F9-8430-89A56A39EFFC}">
      <dgm:prSet/>
      <dgm:spPr/>
      <dgm:t>
        <a:bodyPr/>
        <a:lstStyle/>
        <a:p>
          <a:endParaRPr lang="zh-CN" altLang="en-US"/>
        </a:p>
      </dgm:t>
    </dgm:pt>
    <dgm:pt modelId="{98D86969-CB87-4289-B7FD-CA38DB610DE7}">
      <dgm:prSet phldrT="[文本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zh-CN" altLang="en-US" b="1" dirty="0"/>
            <a:t>学科知识</a:t>
          </a:r>
          <a:endParaRPr lang="en-US" altLang="zh-CN" b="1" dirty="0"/>
        </a:p>
        <a:p>
          <a:r>
            <a:rPr lang="zh-CN" altLang="en-US" b="1" dirty="0"/>
            <a:t>（</a:t>
          </a:r>
          <a:r>
            <a:rPr lang="en-US" altLang="zh-CN" b="1" dirty="0"/>
            <a:t>CK)</a:t>
          </a:r>
          <a:endParaRPr lang="zh-CN" altLang="en-US" b="1" dirty="0"/>
        </a:p>
      </dgm:t>
    </dgm:pt>
    <dgm:pt modelId="{15D95680-BA11-4253-B66F-5B91B8181937}" type="parTrans" cxnId="{74B9F748-6F26-4CE3-9266-E4D10E0D7140}">
      <dgm:prSet/>
      <dgm:spPr/>
      <dgm:t>
        <a:bodyPr/>
        <a:lstStyle/>
        <a:p>
          <a:endParaRPr lang="zh-CN" altLang="en-US"/>
        </a:p>
      </dgm:t>
    </dgm:pt>
    <dgm:pt modelId="{3DF33F54-D275-4132-A832-CE5BC7F0A24A}" type="sibTrans" cxnId="{74B9F748-6F26-4CE3-9266-E4D10E0D7140}">
      <dgm:prSet/>
      <dgm:spPr/>
      <dgm:t>
        <a:bodyPr/>
        <a:lstStyle/>
        <a:p>
          <a:endParaRPr lang="zh-CN" altLang="en-US"/>
        </a:p>
      </dgm:t>
    </dgm:pt>
    <dgm:pt modelId="{3202E365-D495-4606-935D-2CCC2B8BE43A}">
      <dgm:prSet phldrT="[文本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zh-CN" altLang="en-US" b="1" dirty="0"/>
            <a:t>教学法知识</a:t>
          </a:r>
          <a:endParaRPr lang="en-US" altLang="zh-CN" b="1" dirty="0"/>
        </a:p>
        <a:p>
          <a:r>
            <a:rPr lang="en-US" altLang="zh-CN" b="1" dirty="0"/>
            <a:t>(PK)</a:t>
          </a:r>
          <a:endParaRPr lang="zh-CN" altLang="en-US" b="1" dirty="0"/>
        </a:p>
      </dgm:t>
    </dgm:pt>
    <dgm:pt modelId="{32645680-6478-4B71-96BE-1A20F0C723A5}" type="parTrans" cxnId="{FF0E2F6E-394C-4CFF-B3E2-967B29362387}">
      <dgm:prSet/>
      <dgm:spPr/>
      <dgm:t>
        <a:bodyPr/>
        <a:lstStyle/>
        <a:p>
          <a:endParaRPr lang="zh-CN" altLang="en-US"/>
        </a:p>
      </dgm:t>
    </dgm:pt>
    <dgm:pt modelId="{804D74E5-0386-4881-AA28-8457C5B1FB6A}" type="sibTrans" cxnId="{FF0E2F6E-394C-4CFF-B3E2-967B29362387}">
      <dgm:prSet/>
      <dgm:spPr/>
      <dgm:t>
        <a:bodyPr/>
        <a:lstStyle/>
        <a:p>
          <a:endParaRPr lang="zh-CN" altLang="en-US"/>
        </a:p>
      </dgm:t>
    </dgm:pt>
    <dgm:pt modelId="{228E3DDA-DC7E-4F70-AF8C-1B95B39D05CD}" type="pres">
      <dgm:prSet presAssocID="{7CC6AAED-4124-4486-A0AF-3B88C5272D8B}" presName="compositeShape" presStyleCnt="0">
        <dgm:presLayoutVars>
          <dgm:chMax val="7"/>
          <dgm:dir/>
          <dgm:resizeHandles val="exact"/>
        </dgm:presLayoutVars>
      </dgm:prSet>
      <dgm:spPr/>
    </dgm:pt>
    <dgm:pt modelId="{169DC268-89C6-4564-95E1-0EF629DAFED2}" type="pres">
      <dgm:prSet presAssocID="{03358A99-5276-4EC2-BA25-1060B3CE18D6}" presName="circ1" presStyleLbl="vennNode1" presStyleIdx="0" presStyleCnt="3"/>
      <dgm:spPr/>
    </dgm:pt>
    <dgm:pt modelId="{3CDE94A2-BC6C-4564-A3CA-09E5AAC2F978}" type="pres">
      <dgm:prSet presAssocID="{03358A99-5276-4EC2-BA25-1060B3CE18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298A02-BA19-4DE4-A8B3-CFCFC9A96C17}" type="pres">
      <dgm:prSet presAssocID="{98D86969-CB87-4289-B7FD-CA38DB610DE7}" presName="circ2" presStyleLbl="vennNode1" presStyleIdx="1" presStyleCnt="3"/>
      <dgm:spPr/>
    </dgm:pt>
    <dgm:pt modelId="{FD7A357C-FF40-43BA-8450-C146A84FDA33}" type="pres">
      <dgm:prSet presAssocID="{98D86969-CB87-4289-B7FD-CA38DB610D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808BC4-FB72-41E4-BF50-6BFB10C2027D}" type="pres">
      <dgm:prSet presAssocID="{3202E365-D495-4606-935D-2CCC2B8BE43A}" presName="circ3" presStyleLbl="vennNode1" presStyleIdx="2" presStyleCnt="3"/>
      <dgm:spPr/>
    </dgm:pt>
    <dgm:pt modelId="{663DB8A6-9F94-4750-883F-A0FA2A7867AD}" type="pres">
      <dgm:prSet presAssocID="{3202E365-D495-4606-935D-2CCC2B8BE4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108AC73-DAB9-4E78-9542-005868DAA813}" type="presOf" srcId="{7CC6AAED-4124-4486-A0AF-3B88C5272D8B}" destId="{228E3DDA-DC7E-4F70-AF8C-1B95B39D05CD}" srcOrd="0" destOrd="0" presId="urn:microsoft.com/office/officeart/2005/8/layout/venn1"/>
    <dgm:cxn modelId="{6B9002C0-C3B1-4F18-A20B-AC822A3228AC}" type="presOf" srcId="{98D86969-CB87-4289-B7FD-CA38DB610DE7}" destId="{83298A02-BA19-4DE4-A8B3-CFCFC9A96C17}" srcOrd="0" destOrd="0" presId="urn:microsoft.com/office/officeart/2005/8/layout/venn1"/>
    <dgm:cxn modelId="{8C672DC0-16DF-426B-89C1-EDA4109CB1C6}" type="presOf" srcId="{3202E365-D495-4606-935D-2CCC2B8BE43A}" destId="{1F808BC4-FB72-41E4-BF50-6BFB10C2027D}" srcOrd="0" destOrd="0" presId="urn:microsoft.com/office/officeart/2005/8/layout/venn1"/>
    <dgm:cxn modelId="{6BA81F8F-8AA0-46F9-8430-89A56A39EFFC}" srcId="{7CC6AAED-4124-4486-A0AF-3B88C5272D8B}" destId="{03358A99-5276-4EC2-BA25-1060B3CE18D6}" srcOrd="0" destOrd="0" parTransId="{4D2CDD68-21AE-4EAB-B0F4-1C16E18AC072}" sibTransId="{7D57AE49-1F68-4907-B949-B7C047C4BEE2}"/>
    <dgm:cxn modelId="{D92D97C5-14A1-4034-88ED-D42D2809E590}" type="presOf" srcId="{98D86969-CB87-4289-B7FD-CA38DB610DE7}" destId="{FD7A357C-FF40-43BA-8450-C146A84FDA33}" srcOrd="1" destOrd="0" presId="urn:microsoft.com/office/officeart/2005/8/layout/venn1"/>
    <dgm:cxn modelId="{C449FDFE-93B2-4FDD-B890-5CAFE8F9BDF8}" type="presOf" srcId="{3202E365-D495-4606-935D-2CCC2B8BE43A}" destId="{663DB8A6-9F94-4750-883F-A0FA2A7867AD}" srcOrd="1" destOrd="0" presId="urn:microsoft.com/office/officeart/2005/8/layout/venn1"/>
    <dgm:cxn modelId="{74B9F748-6F26-4CE3-9266-E4D10E0D7140}" srcId="{7CC6AAED-4124-4486-A0AF-3B88C5272D8B}" destId="{98D86969-CB87-4289-B7FD-CA38DB610DE7}" srcOrd="1" destOrd="0" parTransId="{15D95680-BA11-4253-B66F-5B91B8181937}" sibTransId="{3DF33F54-D275-4132-A832-CE5BC7F0A24A}"/>
    <dgm:cxn modelId="{B47773A5-A6AB-4A75-B103-3934428D006F}" type="presOf" srcId="{03358A99-5276-4EC2-BA25-1060B3CE18D6}" destId="{3CDE94A2-BC6C-4564-A3CA-09E5AAC2F978}" srcOrd="1" destOrd="0" presId="urn:microsoft.com/office/officeart/2005/8/layout/venn1"/>
    <dgm:cxn modelId="{FF0E2F6E-394C-4CFF-B3E2-967B29362387}" srcId="{7CC6AAED-4124-4486-A0AF-3B88C5272D8B}" destId="{3202E365-D495-4606-935D-2CCC2B8BE43A}" srcOrd="2" destOrd="0" parTransId="{32645680-6478-4B71-96BE-1A20F0C723A5}" sibTransId="{804D74E5-0386-4881-AA28-8457C5B1FB6A}"/>
    <dgm:cxn modelId="{DF3B5E7F-FE11-404D-A5D7-9E4E7827A7DB}" type="presOf" srcId="{03358A99-5276-4EC2-BA25-1060B3CE18D6}" destId="{169DC268-89C6-4564-95E1-0EF629DAFED2}" srcOrd="0" destOrd="0" presId="urn:microsoft.com/office/officeart/2005/8/layout/venn1"/>
    <dgm:cxn modelId="{7E6EC3D3-2B63-4BB1-95A4-456536EF3D9A}" type="presParOf" srcId="{228E3DDA-DC7E-4F70-AF8C-1B95B39D05CD}" destId="{169DC268-89C6-4564-95E1-0EF629DAFED2}" srcOrd="0" destOrd="0" presId="urn:microsoft.com/office/officeart/2005/8/layout/venn1"/>
    <dgm:cxn modelId="{89A0C979-6278-4896-B578-8B7DA552F675}" type="presParOf" srcId="{228E3DDA-DC7E-4F70-AF8C-1B95B39D05CD}" destId="{3CDE94A2-BC6C-4564-A3CA-09E5AAC2F978}" srcOrd="1" destOrd="0" presId="urn:microsoft.com/office/officeart/2005/8/layout/venn1"/>
    <dgm:cxn modelId="{DCFD978D-4012-4827-A24E-F649A4CA7755}" type="presParOf" srcId="{228E3DDA-DC7E-4F70-AF8C-1B95B39D05CD}" destId="{83298A02-BA19-4DE4-A8B3-CFCFC9A96C17}" srcOrd="2" destOrd="0" presId="urn:microsoft.com/office/officeart/2005/8/layout/venn1"/>
    <dgm:cxn modelId="{DA200416-2343-4BAD-9334-641D9D95F60B}" type="presParOf" srcId="{228E3DDA-DC7E-4F70-AF8C-1B95B39D05CD}" destId="{FD7A357C-FF40-43BA-8450-C146A84FDA33}" srcOrd="3" destOrd="0" presId="urn:microsoft.com/office/officeart/2005/8/layout/venn1"/>
    <dgm:cxn modelId="{B769589C-328A-4CB5-9BB7-4BBE168EE21C}" type="presParOf" srcId="{228E3DDA-DC7E-4F70-AF8C-1B95B39D05CD}" destId="{1F808BC4-FB72-41E4-BF50-6BFB10C2027D}" srcOrd="4" destOrd="0" presId="urn:microsoft.com/office/officeart/2005/8/layout/venn1"/>
    <dgm:cxn modelId="{B8FBBEFF-7A53-46EE-8170-9B2EEF9E02ED}" type="presParOf" srcId="{228E3DDA-DC7E-4F70-AF8C-1B95B39D05CD}" destId="{663DB8A6-9F94-4750-883F-A0FA2A7867A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DC268-89C6-4564-95E1-0EF629DAFED2}">
      <dsp:nvSpPr>
        <dsp:cNvPr id="0" name=""/>
        <dsp:cNvSpPr/>
      </dsp:nvSpPr>
      <dsp:spPr>
        <a:xfrm>
          <a:off x="1829117" y="50808"/>
          <a:ext cx="2438823" cy="243882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信息技术知识</a:t>
          </a:r>
          <a:endParaRPr lang="en-US" altLang="zh-CN" sz="2300" b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/>
            <a:t>(TK)</a:t>
          </a:r>
          <a:endParaRPr lang="zh-CN" altLang="en-US" sz="2300" b="1" kern="1200" dirty="0"/>
        </a:p>
      </dsp:txBody>
      <dsp:txXfrm>
        <a:off x="2154294" y="477602"/>
        <a:ext cx="1788470" cy="1097470"/>
      </dsp:txXfrm>
    </dsp:sp>
    <dsp:sp modelId="{83298A02-BA19-4DE4-A8B3-CFCFC9A96C17}">
      <dsp:nvSpPr>
        <dsp:cNvPr id="0" name=""/>
        <dsp:cNvSpPr/>
      </dsp:nvSpPr>
      <dsp:spPr>
        <a:xfrm>
          <a:off x="2709126" y="1575073"/>
          <a:ext cx="2438823" cy="243882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学科知识</a:t>
          </a:r>
          <a:endParaRPr lang="en-US" altLang="zh-CN" sz="2300" b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（</a:t>
          </a:r>
          <a:r>
            <a:rPr lang="en-US" altLang="zh-CN" sz="2300" b="1" kern="1200" dirty="0"/>
            <a:t>CK)</a:t>
          </a:r>
          <a:endParaRPr lang="zh-CN" altLang="en-US" sz="2300" b="1" kern="1200" dirty="0"/>
        </a:p>
      </dsp:txBody>
      <dsp:txXfrm>
        <a:off x="3455000" y="2205103"/>
        <a:ext cx="1463294" cy="1341352"/>
      </dsp:txXfrm>
    </dsp:sp>
    <dsp:sp modelId="{1F808BC4-FB72-41E4-BF50-6BFB10C2027D}">
      <dsp:nvSpPr>
        <dsp:cNvPr id="0" name=""/>
        <dsp:cNvSpPr/>
      </dsp:nvSpPr>
      <dsp:spPr>
        <a:xfrm>
          <a:off x="949108" y="1575073"/>
          <a:ext cx="2438823" cy="2438823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教学法知识</a:t>
          </a:r>
          <a:endParaRPr lang="en-US" altLang="zh-CN" sz="2300" b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/>
            <a:t>(PK)</a:t>
          </a:r>
          <a:endParaRPr lang="zh-CN" altLang="en-US" sz="2300" b="1" kern="1200" dirty="0"/>
        </a:p>
      </dsp:txBody>
      <dsp:txXfrm>
        <a:off x="1178764" y="2205103"/>
        <a:ext cx="1463294" cy="134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1EBA-FE79-4D10-8143-804EF5FA8359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8A28B-3760-4B63-9D59-CDCB91950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67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122623"/>
            <a:ext cx="7773750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2"/>
            <a:ext cx="685919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2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0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209"/>
            <a:ext cx="1972017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0" y="365209"/>
            <a:ext cx="5801732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35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3"/>
          <p:cNvGrpSpPr>
            <a:grpSpLocks/>
          </p:cNvGrpSpPr>
          <p:nvPr userDrawn="1"/>
        </p:nvGrpSpPr>
        <p:grpSpPr bwMode="auto">
          <a:xfrm>
            <a:off x="0" y="0"/>
            <a:ext cx="9145588" cy="6859588"/>
            <a:chOff x="0" y="0"/>
            <a:chExt cx="12192000" cy="68580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8054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6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10135"/>
            <a:ext cx="7888070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90527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4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23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211"/>
            <a:ext cx="7888070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552"/>
            <a:ext cx="3869012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655"/>
            <a:ext cx="3869012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552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655"/>
            <a:ext cx="388806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1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93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5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655"/>
            <a:ext cx="4629954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05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987655"/>
            <a:ext cx="4629954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4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211"/>
            <a:ext cx="7888070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6048"/>
            <a:ext cx="7888070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7823"/>
            <a:ext cx="308663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77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2" name="文本框 1"/>
          <p:cNvSpPr txBox="1"/>
          <p:nvPr/>
        </p:nvSpPr>
        <p:spPr>
          <a:xfrm>
            <a:off x="684362" y="549474"/>
            <a:ext cx="7848872" cy="53553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对外经济贸易大学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王立非</a:t>
            </a:r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endParaRPr lang="zh-CN" altLang="en-US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78" y="621482"/>
            <a:ext cx="1240532" cy="1240532"/>
          </a:xfrm>
          <a:prstGeom prst="rect">
            <a:avLst/>
          </a:prstGeom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612354" y="1989634"/>
            <a:ext cx="8205798" cy="1103110"/>
          </a:xfrm>
          <a:prstGeom prst="rect">
            <a:avLst/>
          </a:prstGeom>
        </p:spPr>
        <p:txBody>
          <a:bodyPr vert="horz" lIns="91466" tIns="45732" rIns="91466" bIns="45732" rtlCol="0"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美国商务英语教师教学能力要求及思考</a:t>
            </a:r>
            <a:endParaRPr lang="en-US" altLang="zh-CN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/>
            <a:endParaRPr lang="zh-CN" altLang="en-US" sz="3600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5206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2" name="文本框 1"/>
          <p:cNvSpPr txBox="1"/>
          <p:nvPr/>
        </p:nvSpPr>
        <p:spPr>
          <a:xfrm>
            <a:off x="684362" y="549474"/>
            <a:ext cx="7848872" cy="50167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商务英语教师发展现状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endParaRPr lang="zh-CN" altLang="en-US" sz="32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78" y="621482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24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64985" y="2421682"/>
            <a:ext cx="88253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9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2314" y="2721481"/>
            <a:ext cx="8413679" cy="3804658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21229511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64985" y="2604312"/>
            <a:ext cx="8593899" cy="3312368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3401497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44402" y="2269475"/>
            <a:ext cx="7365747" cy="4582615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18587164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95361" y="2421682"/>
            <a:ext cx="8314506" cy="396044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21919485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4442" y="2537590"/>
            <a:ext cx="6695455" cy="432048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36868301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6940" y="2604312"/>
            <a:ext cx="7416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其他专业：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本科：旅游管理、工程涉及、英语教育、国际贸易等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硕士：国际贸易、教育学、国际经济法、法律、政治学、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TESOL</a:t>
            </a: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博士：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TESOL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、管理、国民经济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38245031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88418" y="2349674"/>
            <a:ext cx="6859610" cy="4392488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19420731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0473" y="2573220"/>
            <a:ext cx="8244644" cy="4032448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12517761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972394" y="1868714"/>
            <a:ext cx="8067189" cy="2830440"/>
          </a:xfrm>
          <a:noFill/>
        </p:spPr>
        <p:txBody>
          <a:bodyPr>
            <a:noAutofit/>
          </a:bodyPr>
          <a:lstStyle/>
          <a:p>
            <a:pPr marL="544396" indent="-544396">
              <a:buNone/>
            </a:pPr>
            <a:endParaRPr lang="en-US" altLang="zh-CN" sz="20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marL="544396" indent="-544396">
              <a:buNone/>
            </a:pPr>
            <a:r>
              <a:rPr lang="zh-CN" altLang="en-US" sz="2000" b="1" dirty="0">
                <a:latin typeface="等线" panose="02010600030101010101" pitchFamily="2" charset="-122"/>
              </a:rPr>
              <a:t>■ 美国商英教师教学能力要求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■ 商务英语教师发展现状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r>
              <a:rPr lang="zh-CN" altLang="en-US" sz="2000" b="1" dirty="0">
                <a:latin typeface="等线" panose="02010600030101010101" pitchFamily="2" charset="-122"/>
              </a:rPr>
              <a:t>■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商英教师教学能力指标体系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■ 商英教师教学能力提升的思考</a:t>
            </a:r>
          </a:p>
          <a:p>
            <a:pPr marL="544396" indent="-544396">
              <a:buNone/>
            </a:pP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/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  <a:p>
            <a:pPr marL="544396" indent="-544396">
              <a:buNone/>
            </a:pPr>
            <a:endParaRPr 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780" y="1286003"/>
            <a:ext cx="3644445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提纲：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6049" y="1858679"/>
            <a:ext cx="3817570" cy="200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24917" y="112992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提纲：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8547" y="246846"/>
            <a:ext cx="1240532" cy="12405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32" y="2095802"/>
            <a:ext cx="31781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261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972394" y="2349674"/>
            <a:ext cx="6696744" cy="4322344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23475435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56370" y="2349674"/>
            <a:ext cx="7356952" cy="4104456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8320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商务英语教师教学能力现状：</a:t>
            </a:r>
          </a:p>
        </p:txBody>
      </p:sp>
    </p:spTree>
    <p:extLst>
      <p:ext uri="{BB962C8B-B14F-4D97-AF65-F5344CB8AC3E}">
        <p14:creationId xmlns:p14="http://schemas.microsoft.com/office/powerpoint/2010/main" val="4084250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2" name="文本框 1"/>
          <p:cNvSpPr txBox="1"/>
          <p:nvPr/>
        </p:nvSpPr>
        <p:spPr>
          <a:xfrm>
            <a:off x="684362" y="549474"/>
            <a:ext cx="7848872" cy="50167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商务英语教师教学能力要求指标体系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endParaRPr lang="zh-CN" altLang="en-US" sz="32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78" y="621482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31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370548"/>
            <a:ext cx="1240532" cy="1240532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>
            <p:extLst/>
          </p:nvPr>
        </p:nvGraphicFramePr>
        <p:xfrm>
          <a:off x="1524264" y="1397441"/>
          <a:ext cx="6097059" cy="406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直接箭头连接符 11"/>
          <p:cNvCxnSpPr/>
          <p:nvPr/>
        </p:nvCxnSpPr>
        <p:spPr>
          <a:xfrm flipH="1">
            <a:off x="5242985" y="2049379"/>
            <a:ext cx="1728192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5" idx="2"/>
          </p:cNvCxnSpPr>
          <p:nvPr/>
        </p:nvCxnSpPr>
        <p:spPr>
          <a:xfrm flipH="1">
            <a:off x="4505993" y="990814"/>
            <a:ext cx="2426364" cy="2758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259472" y="621482"/>
            <a:ext cx="33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信息化专业教学知识与技能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56878" y="1728314"/>
            <a:ext cx="194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信息化学科知识与技能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516277" y="1189482"/>
            <a:ext cx="1557666" cy="2256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836490" y="6964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信息化教学知识与技能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1980506" y="4149874"/>
            <a:ext cx="2592287" cy="1471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47681" y="5621392"/>
            <a:ext cx="206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专业教学法知识与技能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16276" y="6257743"/>
            <a:ext cx="558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合格的专业教师的知识技能框架</a:t>
            </a:r>
            <a:r>
              <a:rPr lang="en-US" altLang="zh-CN" b="1" dirty="0"/>
              <a:t>(Cox,2008)</a:t>
            </a:r>
            <a:endParaRPr lang="zh-CN" altLang="en-US" b="1" dirty="0"/>
          </a:p>
        </p:txBody>
      </p:sp>
      <p:sp>
        <p:nvSpPr>
          <p:cNvPr id="26" name="椭圆 25"/>
          <p:cNvSpPr/>
          <p:nvPr/>
        </p:nvSpPr>
        <p:spPr>
          <a:xfrm>
            <a:off x="2124522" y="1281813"/>
            <a:ext cx="4968552" cy="4708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516276" y="2661447"/>
            <a:ext cx="40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环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16676" y="2637706"/>
            <a:ext cx="40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境</a:t>
            </a:r>
          </a:p>
        </p:txBody>
      </p:sp>
    </p:spTree>
    <p:extLst>
      <p:ext uri="{BB962C8B-B14F-4D97-AF65-F5344CB8AC3E}">
        <p14:creationId xmlns:p14="http://schemas.microsoft.com/office/powerpoint/2010/main" val="3200063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2838" y="2493597"/>
            <a:ext cx="2161139" cy="2176947"/>
            <a:chOff x="0" y="1157822"/>
            <a:chExt cx="3096868" cy="2855379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0" y="1157822"/>
              <a:ext cx="3096868" cy="28553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16238" y="2051674"/>
              <a:ext cx="2189816" cy="106767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702" tIns="12702" rIns="12702" bIns="12702" spcCol="1270" anchor="ctr"/>
            <a:lstStyle/>
            <a:p>
              <a:pPr algn="ctr" defTabSz="889178"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chemeClr val="bg1"/>
                  </a:solidFill>
                  <a:latin typeface="Cambria" charset="0"/>
                </a:rPr>
                <a:t>Professional</a:t>
              </a:r>
            </a:p>
            <a:p>
              <a:pPr algn="ctr" defTabSz="889178"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chemeClr val="bg1"/>
                  </a:solidFill>
                  <a:latin typeface="Cambria" charset="0"/>
                </a:rPr>
                <a:t>Teaching Expertise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856613" y="379106"/>
            <a:ext cx="2376900" cy="2084749"/>
            <a:chOff x="1331640" y="404664"/>
            <a:chExt cx="2376264" cy="2084560"/>
          </a:xfrm>
        </p:grpSpPr>
        <p:grpSp>
          <p:nvGrpSpPr>
            <p:cNvPr id="5" name="Group 4"/>
            <p:cNvGrpSpPr/>
            <p:nvPr/>
          </p:nvGrpSpPr>
          <p:grpSpPr>
            <a:xfrm>
              <a:off x="1331640" y="404664"/>
              <a:ext cx="2376264" cy="1499492"/>
              <a:chOff x="2796578" y="249902"/>
              <a:chExt cx="2892055" cy="1756764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2796578" y="249902"/>
                <a:ext cx="2892055" cy="1756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Oval 4"/>
              <p:cNvSpPr/>
              <p:nvPr/>
            </p:nvSpPr>
            <p:spPr>
              <a:xfrm>
                <a:off x="3220110" y="507174"/>
                <a:ext cx="2044991" cy="1242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702" tIns="12702" rIns="12702" bIns="12702" spcCol="1270" anchor="ctr"/>
              <a:lstStyle/>
              <a:p>
                <a:pPr algn="ctr" defTabSz="889178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Language Competence</a:t>
                </a:r>
              </a:p>
            </p:txBody>
          </p:sp>
        </p:grpSp>
        <p:sp>
          <p:nvSpPr>
            <p:cNvPr id="23" name="Right Arrow 22"/>
            <p:cNvSpPr>
              <a:spLocks noChangeArrowheads="1"/>
            </p:cNvSpPr>
            <p:nvPr/>
          </p:nvSpPr>
          <p:spPr bwMode="auto">
            <a:xfrm rot="-3335276">
              <a:off x="1377610" y="1881204"/>
              <a:ext cx="723960" cy="492079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842166" y="3408776"/>
            <a:ext cx="3170788" cy="1667164"/>
            <a:chOff x="2193819" y="3263218"/>
            <a:chExt cx="3170269" cy="1667513"/>
          </a:xfrm>
        </p:grpSpPr>
        <p:grpSp>
          <p:nvGrpSpPr>
            <p:cNvPr id="8" name="Group 7"/>
            <p:cNvGrpSpPr/>
            <p:nvPr/>
          </p:nvGrpSpPr>
          <p:grpSpPr>
            <a:xfrm>
              <a:off x="2915816" y="3263218"/>
              <a:ext cx="2448272" cy="1667513"/>
              <a:chOff x="3429959" y="2110779"/>
              <a:chExt cx="2690720" cy="1883538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3429959" y="2110779"/>
                <a:ext cx="2690720" cy="188353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3824006" y="2386617"/>
                <a:ext cx="1902626" cy="13318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1432" tIns="11432" rIns="11432" bIns="11432" spcCol="1270" anchor="ctr"/>
              <a:lstStyle/>
              <a:p>
                <a:pPr algn="ctr" defTabSz="80026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Teaching skills</a:t>
                </a:r>
              </a:p>
            </p:txBody>
          </p:sp>
        </p:grpSp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 rot="735165">
              <a:off x="2193819" y="3401384"/>
              <a:ext cx="793758" cy="490725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124492" y="4323335"/>
            <a:ext cx="2519800" cy="2130795"/>
            <a:chOff x="1475656" y="4178703"/>
            <a:chExt cx="2520280" cy="2130617"/>
          </a:xfrm>
        </p:grpSpPr>
        <p:grpSp>
          <p:nvGrpSpPr>
            <p:cNvPr id="11" name="Group 10"/>
            <p:cNvGrpSpPr/>
            <p:nvPr/>
          </p:nvGrpSpPr>
          <p:grpSpPr>
            <a:xfrm>
              <a:off x="1475656" y="4653136"/>
              <a:ext cx="2520280" cy="1656184"/>
              <a:chOff x="2338100" y="3911871"/>
              <a:chExt cx="2990492" cy="1810637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2338100" y="3911871"/>
                <a:ext cx="2990492" cy="18106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Oval 4"/>
              <p:cNvSpPr/>
              <p:nvPr/>
            </p:nvSpPr>
            <p:spPr>
              <a:xfrm>
                <a:off x="2776047" y="4177033"/>
                <a:ext cx="2114598" cy="1280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797" tIns="10797" rIns="10797" bIns="10797" spcCol="1270" anchor="ctr"/>
              <a:lstStyle/>
              <a:p>
                <a:pPr algn="ctr" defTabSz="7558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Evaluation</a:t>
                </a:r>
              </a:p>
            </p:txBody>
          </p:sp>
        </p:grpSp>
        <p:sp>
          <p:nvSpPr>
            <p:cNvPr id="26" name="Right Arrow 25"/>
            <p:cNvSpPr>
              <a:spLocks noChangeArrowheads="1"/>
            </p:cNvSpPr>
            <p:nvPr/>
          </p:nvSpPr>
          <p:spPr bwMode="auto">
            <a:xfrm rot="2977695">
              <a:off x="1700452" y="4234997"/>
              <a:ext cx="603304" cy="490716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84301" y="5560676"/>
            <a:ext cx="165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Based on Bhatia(2015)</a:t>
            </a:r>
            <a:endParaRPr lang="zh-CN" altLang="en-US" b="1" dirty="0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644776" y="549474"/>
            <a:ext cx="3188305" cy="1657638"/>
            <a:chOff x="2031841" y="1618363"/>
            <a:chExt cx="3188231" cy="1657177"/>
          </a:xfrm>
        </p:grpSpPr>
        <p:grpSp>
          <p:nvGrpSpPr>
            <p:cNvPr id="33" name="Group 1"/>
            <p:cNvGrpSpPr/>
            <p:nvPr/>
          </p:nvGrpSpPr>
          <p:grpSpPr>
            <a:xfrm>
              <a:off x="2775148" y="1618363"/>
              <a:ext cx="2444924" cy="1657177"/>
              <a:chOff x="1117851" y="-616178"/>
              <a:chExt cx="2444924" cy="1730178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35" name="Oval 2"/>
              <p:cNvSpPr/>
              <p:nvPr/>
            </p:nvSpPr>
            <p:spPr>
              <a:xfrm>
                <a:off x="1117851" y="-616178"/>
                <a:ext cx="2444924" cy="17301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36" name="Oval 4"/>
              <p:cNvSpPr/>
              <p:nvPr/>
            </p:nvSpPr>
            <p:spPr>
              <a:xfrm>
                <a:off x="1475902" y="-362799"/>
                <a:ext cx="1728822" cy="122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337" tIns="13337" rIns="13337" bIns="13337" spcCol="1270" anchor="ctr"/>
              <a:lstStyle/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Core knowledge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Linguistics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Literature</a:t>
                </a:r>
              </a:p>
            </p:txBody>
          </p:sp>
        </p:grpSp>
        <p:sp>
          <p:nvSpPr>
            <p:cNvPr id="34" name="Right Arrow 23"/>
            <p:cNvSpPr>
              <a:spLocks noChangeArrowheads="1"/>
            </p:cNvSpPr>
            <p:nvPr/>
          </p:nvSpPr>
          <p:spPr bwMode="auto">
            <a:xfrm rot="19712616">
              <a:off x="2031841" y="2602057"/>
              <a:ext cx="865364" cy="492074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5750548" y="2601723"/>
            <a:ext cx="3019501" cy="1657638"/>
            <a:chOff x="2200641" y="1618363"/>
            <a:chExt cx="3019431" cy="1657177"/>
          </a:xfrm>
        </p:grpSpPr>
        <p:grpSp>
          <p:nvGrpSpPr>
            <p:cNvPr id="38" name="Group 1"/>
            <p:cNvGrpSpPr/>
            <p:nvPr/>
          </p:nvGrpSpPr>
          <p:grpSpPr>
            <a:xfrm>
              <a:off x="2775148" y="1618363"/>
              <a:ext cx="2444924" cy="1657177"/>
              <a:chOff x="1117851" y="-616178"/>
              <a:chExt cx="2444924" cy="1730178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40" name="Oval 2"/>
              <p:cNvSpPr/>
              <p:nvPr/>
            </p:nvSpPr>
            <p:spPr>
              <a:xfrm>
                <a:off x="1117851" y="-616178"/>
                <a:ext cx="2444924" cy="17301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1" name="Oval 4"/>
              <p:cNvSpPr/>
              <p:nvPr/>
            </p:nvSpPr>
            <p:spPr>
              <a:xfrm>
                <a:off x="1475902" y="-244007"/>
                <a:ext cx="1728822" cy="1223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337" tIns="13337" rIns="13337" bIns="13337" spcCol="1270" anchor="ctr"/>
              <a:lstStyle/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latin typeface="Cambria"/>
                    <a:cs typeface="Cambria"/>
                  </a:rPr>
                  <a:t>Related Knowledge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latin typeface="Cambria"/>
                    <a:cs typeface="Cambria"/>
                  </a:rPr>
                  <a:t>Psychology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latin typeface="Cambria"/>
                    <a:cs typeface="Cambria"/>
                  </a:rPr>
                  <a:t>Pedagogy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400" b="1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39" name="Right Arrow 23"/>
            <p:cNvSpPr>
              <a:spLocks noChangeArrowheads="1"/>
            </p:cNvSpPr>
            <p:nvPr/>
          </p:nvSpPr>
          <p:spPr bwMode="auto">
            <a:xfrm rot="2143819">
              <a:off x="2200641" y="1665399"/>
              <a:ext cx="793869" cy="492074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6062806" y="2790521"/>
            <a:ext cx="2830469" cy="3521047"/>
            <a:chOff x="2314362" y="-244527"/>
            <a:chExt cx="2905710" cy="3520067"/>
          </a:xfrm>
        </p:grpSpPr>
        <p:grpSp>
          <p:nvGrpSpPr>
            <p:cNvPr id="43" name="Group 1"/>
            <p:cNvGrpSpPr/>
            <p:nvPr/>
          </p:nvGrpSpPr>
          <p:grpSpPr>
            <a:xfrm>
              <a:off x="2775148" y="1618363"/>
              <a:ext cx="2444924" cy="1657177"/>
              <a:chOff x="1117851" y="-616178"/>
              <a:chExt cx="2444924" cy="1730178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45" name="Oval 2"/>
              <p:cNvSpPr/>
              <p:nvPr/>
            </p:nvSpPr>
            <p:spPr>
              <a:xfrm>
                <a:off x="1117851" y="-616178"/>
                <a:ext cx="2444924" cy="17301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6" name="Oval 4"/>
              <p:cNvSpPr/>
              <p:nvPr/>
            </p:nvSpPr>
            <p:spPr>
              <a:xfrm>
                <a:off x="1475901" y="-218556"/>
                <a:ext cx="1728822" cy="12234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337" tIns="13337" rIns="13337" bIns="13337" spcCol="1270" anchor="ctr"/>
              <a:lstStyle/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400" b="1" dirty="0">
                    <a:latin typeface="Cambria"/>
                    <a:cs typeface="Cambria"/>
                  </a:rPr>
                  <a:t>Inter-disciplinary knowledge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1400" b="1" dirty="0">
                    <a:latin typeface="Cambria"/>
                    <a:cs typeface="Cambria"/>
                  </a:rPr>
                  <a:t>Economics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1400" b="1" dirty="0">
                    <a:latin typeface="Cambria"/>
                    <a:cs typeface="Cambria"/>
                  </a:rPr>
                  <a:t>Management</a:t>
                </a:r>
              </a:p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44" name="Right Arrow 23"/>
            <p:cNvSpPr>
              <a:spLocks noChangeArrowheads="1"/>
            </p:cNvSpPr>
            <p:nvPr/>
          </p:nvSpPr>
          <p:spPr bwMode="auto">
            <a:xfrm rot="2824328">
              <a:off x="1420306" y="649529"/>
              <a:ext cx="2293408" cy="50529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2690211" y="1701602"/>
            <a:ext cx="3178727" cy="1657638"/>
            <a:chOff x="2041419" y="1618363"/>
            <a:chExt cx="3178653" cy="1657177"/>
          </a:xfrm>
        </p:grpSpPr>
        <p:grpSp>
          <p:nvGrpSpPr>
            <p:cNvPr id="48" name="Group 1"/>
            <p:cNvGrpSpPr/>
            <p:nvPr/>
          </p:nvGrpSpPr>
          <p:grpSpPr>
            <a:xfrm>
              <a:off x="2775148" y="1618363"/>
              <a:ext cx="2444924" cy="1657177"/>
              <a:chOff x="1117851" y="-616178"/>
              <a:chExt cx="2444924" cy="1730178"/>
            </a:xfrm>
            <a:solidFill>
              <a:schemeClr val="tx2">
                <a:lumMod val="75000"/>
                <a:lumOff val="25000"/>
              </a:schemeClr>
            </a:solidFill>
          </p:grpSpPr>
          <p:sp>
            <p:nvSpPr>
              <p:cNvPr id="50" name="Oval 2"/>
              <p:cNvSpPr/>
              <p:nvPr/>
            </p:nvSpPr>
            <p:spPr>
              <a:xfrm>
                <a:off x="1117851" y="-616178"/>
                <a:ext cx="2444924" cy="173017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51" name="Oval 4"/>
              <p:cNvSpPr/>
              <p:nvPr/>
            </p:nvSpPr>
            <p:spPr>
              <a:xfrm>
                <a:off x="1475902" y="-362799"/>
                <a:ext cx="1728822" cy="12234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3337" tIns="13337" rIns="13337" bIns="13337" spcCol="1270" anchor="ctr"/>
              <a:lstStyle/>
              <a:p>
                <a:pPr algn="ctr" defTabSz="93363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>
                    <a:latin typeface="Cambria"/>
                    <a:cs typeface="Cambria"/>
                  </a:rPr>
                  <a:t>Professional knowledge</a:t>
                </a:r>
              </a:p>
            </p:txBody>
          </p:sp>
        </p:grpSp>
        <p:sp>
          <p:nvSpPr>
            <p:cNvPr id="49" name="Right Arrow 23"/>
            <p:cNvSpPr>
              <a:spLocks noChangeArrowheads="1"/>
            </p:cNvSpPr>
            <p:nvPr/>
          </p:nvSpPr>
          <p:spPr bwMode="auto">
            <a:xfrm rot="-1100361">
              <a:off x="2041419" y="2566001"/>
              <a:ext cx="793869" cy="492074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6C296C"/>
                </a:gs>
                <a:gs pos="20000">
                  <a:srgbClr val="6A2A6A"/>
                </a:gs>
                <a:gs pos="100000">
                  <a:srgbClr val="3D153D"/>
                </a:gs>
              </a:gsLst>
              <a:lin ang="3600000" scaled="1"/>
            </a:gradFill>
            <a:ln w="12700">
              <a:solidFill>
                <a:srgbClr val="653065"/>
              </a:solidFill>
              <a:miter lim="800000"/>
              <a:headEnd/>
              <a:tailEnd/>
            </a:ln>
            <a:effectLst>
              <a:outerShdw blurRad="88900" dist="63500" dir="3000007" algn="br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2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1891" y="1155033"/>
            <a:ext cx="6787742" cy="7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英语教师教学能力指标体系：</a:t>
            </a:r>
            <a:endParaRPr lang="en-US" altLang="zh-CN" sz="2401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</a:rPr>
              <a:t>（</a:t>
            </a:r>
            <a:r>
              <a:rPr lang="en-US" altLang="zh-CN" dirty="0" err="1">
                <a:solidFill>
                  <a:schemeClr val="bg1"/>
                </a:solidFill>
              </a:rPr>
              <a:t>Khuanwanga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Lawthonga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Suwanmonkhaa</a:t>
            </a:r>
            <a:r>
              <a:rPr lang="en-US" altLang="zh-CN" dirty="0">
                <a:solidFill>
                  <a:schemeClr val="bg1"/>
                </a:solidFill>
              </a:rPr>
              <a:t>, 2016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zh-CN" altLang="en-US" sz="2401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806" y="2885188"/>
            <a:ext cx="7746727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6410" y="2885188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/>
              <a:t>教学能力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/>
              <a:t>课堂行动研究能力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/>
              <a:t>职业发展自我管理能力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21298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2" name="文本框 1"/>
          <p:cNvSpPr txBox="1"/>
          <p:nvPr/>
        </p:nvSpPr>
        <p:spPr>
          <a:xfrm>
            <a:off x="684362" y="549474"/>
            <a:ext cx="7848872" cy="50167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国标对商务英语教师教学能力的要求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endParaRPr lang="zh-CN" altLang="en-US" sz="32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78" y="621482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09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" y="-32881"/>
            <a:ext cx="184763" cy="5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1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43050" y="1143398"/>
            <a:ext cx="7716589" cy="47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just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商务英语</a:t>
            </a:r>
            <a:r>
              <a:rPr lang="zh-CN" altLang="zh-CN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</a:t>
            </a:r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素质要求</a:t>
            </a:r>
            <a:endParaRPr lang="en-US" altLang="zh-CN" sz="2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just" eaLnBrk="1" hangingPunct="1"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应师德高尚，具备合格的英语基本功、专业知识、教学能力、科研能力、实践能力，运用现代教育信息技术，开展课堂教学与教学改革。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/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摘自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商务英语国家标准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370548"/>
            <a:ext cx="1240532" cy="1240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0" y="5830120"/>
            <a:ext cx="914558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16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1806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商务英语教师教学能力提升思考一：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1806" y="2885188"/>
            <a:ext cx="7746727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2434" y="3104325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素质要求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职业要求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教学要求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46" y="2618250"/>
            <a:ext cx="4229478" cy="30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34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1806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商务英语教师专业教学能力要求：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1806" y="2885188"/>
            <a:ext cx="7746727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0426" y="3069754"/>
            <a:ext cx="4999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专业教学理念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专业教学技能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专业教学情怀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专业教学规范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22" y="3069754"/>
            <a:ext cx="2952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939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2" name="文本框 1"/>
          <p:cNvSpPr txBox="1"/>
          <p:nvPr/>
        </p:nvSpPr>
        <p:spPr>
          <a:xfrm>
            <a:off x="684362" y="549474"/>
            <a:ext cx="7848872" cy="50167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美国商务英语教师教学能力要求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endParaRPr lang="zh-CN" altLang="en-US" sz="32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378" y="621482"/>
            <a:ext cx="1240532" cy="12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761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857245"/>
            <a:ext cx="9145588" cy="1393464"/>
          </a:xfrm>
          <a:prstGeom prst="rect">
            <a:avLst/>
          </a:pr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lIns="81662" tIns="40831" rIns="81662" bIns="40831" anchor="ctr"/>
          <a:lstStyle/>
          <a:p>
            <a:endParaRPr lang="zh-CN" altLang="en-US" sz="135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Segoe UI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21806" y="1328017"/>
            <a:ext cx="6787742" cy="4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2" tIns="40831" rIns="81662" bIns="40831">
            <a:spAutoFit/>
          </a:bodyPr>
          <a:lstStyle/>
          <a:p>
            <a:pPr>
              <a:defRPr/>
            </a:pPr>
            <a:r>
              <a:rPr lang="zh-CN" altLang="en-US" sz="2401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商务英语教师教学能力提升思考二：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1806" y="2885188"/>
            <a:ext cx="7746727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101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540" y="893008"/>
            <a:ext cx="1240532" cy="12405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263" y="3135202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建立完善的商务英语教师发展体系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出台权威的商务英语教师资质标准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对接商务英语教师职业需求和培训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22" y="3069754"/>
            <a:ext cx="2952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00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>
          <a:xfrm>
            <a:off x="0" y="0"/>
            <a:ext cx="9145588" cy="5786322"/>
          </a:xfrm>
          <a:prstGeom prst="rect">
            <a:avLst/>
          </a:prstGeom>
        </p:spPr>
      </p:pic>
      <p:pic>
        <p:nvPicPr>
          <p:cNvPr id="5" name="矩形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8" y="2277666"/>
            <a:ext cx="5718060" cy="214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8538" y="5811619"/>
            <a:ext cx="5043368" cy="7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502" b="1" dirty="0"/>
              <a:t>philipw@126.com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36490" y="1104657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商务英语师资队伍建设任重道远，</a:t>
            </a:r>
            <a:endParaRPr lang="en-US" altLang="zh-CN" sz="32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让我们一起努力！</a:t>
            </a:r>
          </a:p>
        </p:txBody>
      </p:sp>
    </p:spTree>
    <p:extLst>
      <p:ext uri="{BB962C8B-B14F-4D97-AF65-F5344CB8AC3E}">
        <p14:creationId xmlns:p14="http://schemas.microsoft.com/office/powerpoint/2010/main" val="2380794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41910"/>
              </p:ext>
            </p:extLst>
          </p:nvPr>
        </p:nvGraphicFramePr>
        <p:xfrm>
          <a:off x="342722" y="1845618"/>
          <a:ext cx="8424936" cy="3455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482864431"/>
                    </a:ext>
                  </a:extLst>
                </a:gridCol>
              </a:tblGrid>
              <a:tr h="333323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Talking to others to convey information effectively.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21855"/>
                  </a:ext>
                </a:extLst>
              </a:tr>
              <a:tr h="333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CN" altLang="en-US" sz="160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Comprehension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Understanding written sentences and paragraphs in work related documents.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939689"/>
                  </a:ext>
                </a:extLst>
              </a:tr>
              <a:tr h="292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Instructing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Teaching others how to do something.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51680"/>
                  </a:ext>
                </a:extLst>
              </a:tr>
              <a:tr h="587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Listening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Giving full attention to what other people are saying, taking time to understand the points being made, asking questions as appropriate, and not interrupting at inappropriate times.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136224"/>
                  </a:ext>
                </a:extLst>
              </a:tr>
              <a:tr h="454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Thinking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Using logic and reasoning to identify the strengths and weaknesses of alternative solutions, conclusions or approaches to problems.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2129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0076" y="891333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美国的商务英语教师技能要求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-30565" y="5662042"/>
            <a:ext cx="914558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44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08820"/>
              </p:ext>
            </p:extLst>
          </p:nvPr>
        </p:nvGraphicFramePr>
        <p:xfrm>
          <a:off x="540346" y="1511599"/>
          <a:ext cx="7776864" cy="398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482864431"/>
                    </a:ext>
                  </a:extLst>
                </a:gridCol>
              </a:tblGrid>
              <a:tr h="475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Strategies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Selecting and using training/instructional methods and procedures appropriate for the situation when learning or teaching new things.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47032"/>
                  </a:ext>
                </a:extLst>
              </a:tr>
              <a:tr h="2478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Writing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Communicating effectively in writing as appropriate for the needs of the audience.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30844"/>
                  </a:ext>
                </a:extLst>
              </a:tr>
              <a:tr h="512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Learning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Understanding the implications of new information for both current and future problem-solving and decision-making.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04703"/>
                  </a:ext>
                </a:extLst>
              </a:tr>
              <a:tr h="587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Problem Solving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Identifying complex problems and reviewing related information to develop and evaluate options and implement solutions.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29413"/>
                  </a:ext>
                </a:extLst>
              </a:tr>
              <a:tr h="587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6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Judgment and Decision Making </a:t>
                      </a: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Considering the relative costs and benefits of potential actions to choose the most appropriate one.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34030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-30565" y="5662042"/>
            <a:ext cx="9145588" cy="115212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0076" y="891333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美国的商务英语教师技能要求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91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52289"/>
              </p:ext>
            </p:extLst>
          </p:nvPr>
        </p:nvGraphicFramePr>
        <p:xfrm>
          <a:off x="396330" y="1511599"/>
          <a:ext cx="8424936" cy="4565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3284060381"/>
                    </a:ext>
                  </a:extLst>
                </a:gridCol>
              </a:tblGrid>
              <a:tr h="439583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Expression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communicate information and ideas in speaking so others will understand.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AutoNum type="arabicPeriod"/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19847"/>
                  </a:ext>
                </a:extLst>
              </a:tr>
              <a:tr h="236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Clarity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speak clearly so others can understand you.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63845"/>
                  </a:ext>
                </a:extLst>
              </a:tr>
              <a:tr h="439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Comprehension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read and understand information and ideas presented in writing.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73484"/>
                  </a:ext>
                </a:extLst>
              </a:tr>
              <a:tr h="561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Comprehension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listen to and understand information and ideas presented through spoken words and sentences.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52968"/>
                  </a:ext>
                </a:extLst>
              </a:tr>
              <a:tr h="439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Expression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communicate information and ideas in writing so others will understand.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48926"/>
                  </a:ext>
                </a:extLst>
              </a:tr>
              <a:tr h="439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32870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9639" y="5779468"/>
            <a:ext cx="9145588" cy="108012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00076" y="891333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美国的商务英语教师专业能力要求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982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580015"/>
              </p:ext>
            </p:extLst>
          </p:nvPr>
        </p:nvGraphicFramePr>
        <p:xfrm>
          <a:off x="468338" y="1269557"/>
          <a:ext cx="8424936" cy="467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3284060381"/>
                    </a:ext>
                  </a:extLst>
                </a:gridCol>
              </a:tblGrid>
              <a:tr h="439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Deductive Reasoning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apply general rules to specific problems to produce answers that make sense.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05562"/>
                  </a:ext>
                </a:extLst>
              </a:tr>
              <a:tr h="544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Inductive Reasoning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combine pieces of information to form general rules or conclusions (includes finding a relationship among seemingly unrelated events).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7119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Sensitivity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tell when something is wrong or is likely to go wrong. It does not involve solving the problem, only recognizing there is a problem.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467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 Recognition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identify and understand the speech of another person.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93710"/>
                  </a:ext>
                </a:extLst>
              </a:tr>
              <a:tr h="439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Vision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The ability to see details at close range (within a few feet of the observer).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3287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9639" y="6094090"/>
            <a:ext cx="9145588" cy="76549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4191" y="635162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美国的商务英语教师能力要求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65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0" y="5998883"/>
            <a:ext cx="9145588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24322" y="1511599"/>
          <a:ext cx="8424935" cy="4375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5">
                  <a:extLst>
                    <a:ext uri="{9D8B030D-6E8A-4147-A177-3AD203B41FA5}">
                      <a16:colId xmlns:a16="http://schemas.microsoft.com/office/drawing/2014/main" val="1428818720"/>
                    </a:ext>
                  </a:extLst>
                </a:gridCol>
              </a:tblGrid>
              <a:tr h="385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altLang="zh-CN" sz="1800" kern="0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Education and Training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principles and methods for curriculum and training design, teaching and instruction for individuals and groups, and the measurement of training effects.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73571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English Language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the structure and content of the English language including the meaning and spelling of words, rules of composition, and grammar.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123"/>
                  </a:ext>
                </a:extLst>
              </a:tr>
              <a:tr h="551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Administration and Management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business and management principles involved in strategic planning, resource allocation, human resources modeling, leadership technique, production methods, and coordination of people and resources.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57073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Economics and Accounting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economic and accounting principles and practices, the financial markets, banking and the analysis and reporting of financial data.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6160"/>
                  </a:ext>
                </a:extLst>
              </a:tr>
              <a:tr h="551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Customer and Personal Service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principles and processes for providing customer and personal services. This includes customer needs assessment, meeting quality standards for services, and evaluation of customer satisfaction.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6245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0076" y="891333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美国的商务英语教师专业知识要求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56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" y="891333"/>
            <a:ext cx="164984" cy="2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62" tIns="40831" rIns="81662" bIns="40831" anchor="ctr">
            <a:spAutoFit/>
          </a:bodyPr>
          <a:lstStyle/>
          <a:p>
            <a:pPr eaLnBrk="0" hangingPunct="0"/>
            <a:endParaRPr lang="zh-CN" altLang="zh-CN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4"/>
          <a:stretch/>
        </p:blipFill>
        <p:spPr>
          <a:xfrm>
            <a:off x="0" y="5830120"/>
            <a:ext cx="9145588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22" y="271067"/>
            <a:ext cx="1240532" cy="1240532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96330" y="1483290"/>
          <a:ext cx="8352928" cy="4375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1428818720"/>
                    </a:ext>
                  </a:extLst>
                </a:gridCol>
              </a:tblGrid>
              <a:tr h="551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6.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Sales and Marketing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principles and methods for showing, promoting, and selling products or services. This includes marketing strategy and tactics, product demonstration, sales techniques, and sales control systems.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20267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7.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Communications and Media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media production, communication, and dissemination techniques and methods. This includes alternative ways to inform and entertain via written, oral, and visual media.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8390"/>
                  </a:ext>
                </a:extLst>
              </a:tr>
              <a:tr h="551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8.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Psychology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 — Knowledge of human behavior and performance; individual differences in ability, personality, and interests; learning and motivation; psychological research methods; and the assessment and treatment of behavioral and affective disorders.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291744"/>
                  </a:ext>
                </a:extLst>
              </a:tr>
              <a:tr h="2186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r>
                        <a:rPr lang="en-US" altLang="zh-CN" sz="1800" kern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Mathematics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 — Knowledge of arithmetic, algebra, geometry, calculus, statistics, and their applications.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82447"/>
                  </a:ext>
                </a:extLst>
              </a:tr>
              <a:tr h="385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10. </a:t>
                      </a: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Sociology and Anthropology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— Knowledge of group behavior and dynamics, societal trends and influences, human migrations, ethnicity, cultures and their history and origins.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6034" marR="26034" marT="26034" marB="260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6353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6490" y="805604"/>
            <a:ext cx="8425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004488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美国的商务英语教师专业知识要求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91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3077</TotalTime>
  <Words>1217</Words>
  <Application>Microsoft Office PowerPoint</Application>
  <PresentationFormat>自定义</PresentationFormat>
  <Paragraphs>192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等线</vt:lpstr>
      <vt:lpstr>等线 Light</vt:lpstr>
      <vt:lpstr>方正姚体</vt:lpstr>
      <vt:lpstr>黑体</vt:lpstr>
      <vt:lpstr>楷体</vt:lpstr>
      <vt:lpstr>宋体</vt:lpstr>
      <vt:lpstr>微软雅黑</vt:lpstr>
      <vt:lpstr>Arial</vt:lpstr>
      <vt:lpstr>Calibri</vt:lpstr>
      <vt:lpstr>Calibri Light</vt:lpstr>
      <vt:lpstr>Cambria</vt:lpstr>
      <vt:lpstr>Segoe UI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语言服务与国际交流 企业走出去的语言服务数据库研制及应用</dc:title>
  <dc:creator>uibe</dc:creator>
  <cp:lastModifiedBy>we</cp:lastModifiedBy>
  <cp:revision>434</cp:revision>
  <dcterms:modified xsi:type="dcterms:W3CDTF">2016-06-06T13:45:19Z</dcterms:modified>
</cp:coreProperties>
</file>