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30"/>
  </p:notesMasterIdLst>
  <p:sldIdLst>
    <p:sldId id="256" r:id="rId4"/>
    <p:sldId id="257" r:id="rId5"/>
    <p:sldId id="289" r:id="rId6"/>
    <p:sldId id="259" r:id="rId7"/>
    <p:sldId id="261" r:id="rId8"/>
    <p:sldId id="265" r:id="rId9"/>
    <p:sldId id="323" r:id="rId10"/>
    <p:sldId id="324" r:id="rId11"/>
    <p:sldId id="262" r:id="rId12"/>
    <p:sldId id="273" r:id="rId13"/>
    <p:sldId id="263" r:id="rId14"/>
    <p:sldId id="274" r:id="rId15"/>
    <p:sldId id="269" r:id="rId16"/>
    <p:sldId id="296" r:id="rId17"/>
    <p:sldId id="295" r:id="rId18"/>
    <p:sldId id="276" r:id="rId19"/>
    <p:sldId id="271" r:id="rId20"/>
    <p:sldId id="294" r:id="rId21"/>
    <p:sldId id="315" r:id="rId22"/>
    <p:sldId id="277" r:id="rId23"/>
    <p:sldId id="297" r:id="rId24"/>
    <p:sldId id="278" r:id="rId25"/>
    <p:sldId id="298" r:id="rId26"/>
    <p:sldId id="312" r:id="rId27"/>
    <p:sldId id="313" r:id="rId28"/>
    <p:sldId id="299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" y="5877272"/>
            <a:ext cx="121793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0" b="5908"/>
          <a:stretch>
            <a:fillRect/>
          </a:stretch>
        </p:blipFill>
        <p:spPr bwMode="auto">
          <a:xfrm>
            <a:off x="-14086" y="-17512"/>
            <a:ext cx="12206086" cy="517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00" y="5196880"/>
            <a:ext cx="12179300" cy="680392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48680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4850" y="1122363"/>
            <a:ext cx="5772150" cy="2387600"/>
          </a:xfrm>
        </p:spPr>
        <p:txBody>
          <a:bodyPr anchor="b"/>
          <a:lstStyle>
            <a:lvl1pPr algn="l">
              <a:defRPr sz="6000">
                <a:solidFill>
                  <a:srgbClr val="FBFBFB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04850" y="3602038"/>
            <a:ext cx="57721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BFBF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 userDrawn="1"/>
        </p:nvSpPr>
        <p:spPr>
          <a:xfrm>
            <a:off x="2711624" y="1561541"/>
            <a:ext cx="6446837" cy="3814762"/>
          </a:xfrm>
          <a:prstGeom prst="roundRect">
            <a:avLst>
              <a:gd name="adj" fmla="val 6395"/>
            </a:avLst>
          </a:prstGeom>
          <a:solidFill>
            <a:srgbClr val="FCFCFC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endParaRPr lang="zh-CN" altLang="en-US" dirty="0">
              <a:solidFill>
                <a:srgbClr val="1C1C1C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11" name="TextBox 7"/>
          <p:cNvSpPr txBox="1"/>
          <p:nvPr userDrawn="1"/>
        </p:nvSpPr>
        <p:spPr>
          <a:xfrm>
            <a:off x="3780183" y="1247775"/>
            <a:ext cx="4468468" cy="511175"/>
          </a:xfrm>
          <a:prstGeom prst="roundRect">
            <a:avLst/>
          </a:prstGeom>
          <a:solidFill>
            <a:schemeClr val="accent1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zh-CN" altLang="en-US" sz="2400" dirty="0">
              <a:solidFill>
                <a:srgbClr val="FBFBFB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pic>
        <p:nvPicPr>
          <p:cNvPr id="1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86" y="4842903"/>
            <a:ext cx="21256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000" y="1249200"/>
            <a:ext cx="4467600" cy="511200"/>
          </a:xfrm>
        </p:spPr>
        <p:txBody>
          <a:bodyPr anchor="t" anchorCtr="0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710800" y="1562400"/>
            <a:ext cx="6447600" cy="3816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1655954" y="900974"/>
            <a:ext cx="9052996" cy="4378928"/>
            <a:chOff x="1655954" y="900974"/>
            <a:chExt cx="9052996" cy="4378928"/>
          </a:xfrm>
        </p:grpSpPr>
        <p:sp>
          <p:nvSpPr>
            <p:cNvPr id="7" name="菱形 6"/>
            <p:cNvSpPr/>
            <p:nvPr userDrawn="1"/>
          </p:nvSpPr>
          <p:spPr>
            <a:xfrm>
              <a:off x="1849119" y="1689809"/>
              <a:ext cx="2801258" cy="280125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dirty="0">
                <a:solidFill>
                  <a:srgbClr val="FBFBFB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cxnSp>
          <p:nvCxnSpPr>
            <p:cNvPr id="8" name="直接连接符 7"/>
            <p:cNvCxnSpPr/>
            <p:nvPr userDrawn="1"/>
          </p:nvCxnSpPr>
          <p:spPr>
            <a:xfrm>
              <a:off x="2844673" y="900974"/>
              <a:ext cx="1356215" cy="135621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 flipH="1">
              <a:off x="1655954" y="1305560"/>
              <a:ext cx="1581548" cy="158154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 userDrawn="1"/>
          </p:nvCxnSpPr>
          <p:spPr>
            <a:xfrm flipV="1">
              <a:off x="2452334" y="2624773"/>
              <a:ext cx="2655129" cy="265512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平行四边形 10"/>
            <p:cNvSpPr/>
            <p:nvPr userDrawn="1"/>
          </p:nvSpPr>
          <p:spPr>
            <a:xfrm>
              <a:off x="3249748" y="3655060"/>
              <a:ext cx="7459202" cy="604520"/>
            </a:xfrm>
            <a:prstGeom prst="parallelogram">
              <a:avLst>
                <a:gd name="adj" fmla="val 960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rgbClr val="FBFBFB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0800" y="3654000"/>
            <a:ext cx="7459200" cy="604800"/>
          </a:xfrm>
        </p:spPr>
        <p:txBody>
          <a:bodyPr anchor="ctr" anchorCtr="0">
            <a:no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1092521" y="1561541"/>
            <a:ext cx="4755976" cy="3814762"/>
          </a:xfrm>
          <a:prstGeom prst="roundRect">
            <a:avLst>
              <a:gd name="adj" fmla="val 6395"/>
            </a:avLst>
          </a:prstGeom>
          <a:solidFill>
            <a:srgbClr val="FCFCFC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endParaRPr lang="zh-CN" altLang="en-US" dirty="0">
              <a:solidFill>
                <a:srgbClr val="1C1C1C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9" name="TextBox 7"/>
          <p:cNvSpPr txBox="1"/>
          <p:nvPr userDrawn="1"/>
        </p:nvSpPr>
        <p:spPr>
          <a:xfrm>
            <a:off x="1441938" y="389013"/>
            <a:ext cx="9355016" cy="511175"/>
          </a:xfrm>
          <a:prstGeom prst="roundRect">
            <a:avLst/>
          </a:prstGeom>
          <a:solidFill>
            <a:schemeClr val="accent1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zh-CN" altLang="en-US" sz="2400" dirty="0">
              <a:solidFill>
                <a:srgbClr val="FBFBFB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pic>
        <p:nvPicPr>
          <p:cNvPr id="10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78" y="4842903"/>
            <a:ext cx="21256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 userDrawn="1"/>
        </p:nvSpPr>
        <p:spPr>
          <a:xfrm>
            <a:off x="6332736" y="1561541"/>
            <a:ext cx="4755976" cy="3814762"/>
          </a:xfrm>
          <a:prstGeom prst="roundRect">
            <a:avLst>
              <a:gd name="adj" fmla="val 6395"/>
            </a:avLst>
          </a:prstGeom>
          <a:solidFill>
            <a:srgbClr val="FCFCFC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endParaRPr lang="zh-CN" altLang="en-US" dirty="0">
              <a:solidFill>
                <a:srgbClr val="1C1C1C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pic>
        <p:nvPicPr>
          <p:cNvPr id="1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893" y="4842903"/>
            <a:ext cx="21256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1938" y="389013"/>
            <a:ext cx="9355016" cy="511176"/>
          </a:xfrm>
        </p:spPr>
        <p:txBody>
          <a:bodyPr anchor="ctr" anchorCtr="0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166377" y="1561541"/>
            <a:ext cx="4603576" cy="381476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78456" y="1561541"/>
            <a:ext cx="4679776" cy="381476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724678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29920" y="724678"/>
            <a:ext cx="121920" cy="53025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05600" y="1123200"/>
            <a:ext cx="5770800" cy="2386800"/>
          </a:xfrm>
        </p:spPr>
        <p:txBody>
          <a:bodyPr anchor="b" anchorCtr="0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7" y="457200"/>
            <a:ext cx="4165200" cy="160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9509760" y="471805"/>
            <a:ext cx="184404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71805"/>
            <a:ext cx="85344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571500" indent="-571500">
              <a:buFont typeface="Wingdings" panose="05000000000000000000" pitchFamily="2" charset="2"/>
              <a:buChar char="Ø"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marL="857250" indent="-857250">
              <a:buFont typeface="Wingdings" panose="05000000000000000000" pitchFamily="2" charset="2"/>
              <a:buChar char="Ø"/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571500" indent="-571500">
              <a:buFont typeface="Wingdings" panose="05000000000000000000" pitchFamily="2" charset="2"/>
              <a:buChar char="Ø"/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marL="571500" indent="-571500">
              <a:buFont typeface="Wingdings" panose="05000000000000000000" pitchFamily="2" charset="2"/>
              <a:buChar char="Ø"/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8384" y="5157192"/>
            <a:ext cx="12200384" cy="103753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0" b="5908"/>
          <a:stretch>
            <a:fillRect/>
          </a:stretch>
        </p:blipFill>
        <p:spPr bwMode="auto">
          <a:xfrm>
            <a:off x="-14086" y="-17512"/>
            <a:ext cx="12206086" cy="517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883568"/>
          </a:xfrm>
        </p:spPr>
        <p:txBody>
          <a:bodyPr anchor="ctr">
            <a:normAutofit/>
          </a:bodyPr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416" y="1916832"/>
            <a:ext cx="6583363" cy="3168352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355" y="1916832"/>
            <a:ext cx="3861445" cy="316835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2424" y="365125"/>
            <a:ext cx="1441376" cy="5811838"/>
          </a:xfrm>
        </p:spPr>
        <p:txBody>
          <a:bodyPr vert="eaVert">
            <a:normAutofit/>
          </a:bodyPr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58200" cy="5811838"/>
          </a:xfrm>
        </p:spPr>
        <p:txBody>
          <a:bodyPr vert="eaVer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image" Target="../media/image5.jpe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/>
        </p:nvGrpSpPr>
        <p:grpSpPr bwMode="auto">
          <a:xfrm>
            <a:off x="3174" y="6530230"/>
            <a:ext cx="12188825" cy="327770"/>
            <a:chOff x="0" y="0"/>
            <a:chExt cx="14410" cy="386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4410" cy="387"/>
            </a:xfrm>
            <a:prstGeom prst="rect">
              <a:avLst/>
            </a:prstGeom>
            <a:solidFill>
              <a:srgbClr val="0F40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92500" lnSpcReduction="10000"/>
            </a:bodyPr>
            <a:lstStyle/>
            <a:p>
              <a:endParaRPr lang="zh-CN" alt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973" cy="387"/>
            </a:xfrm>
            <a:prstGeom prst="rect">
              <a:avLst/>
            </a:prstGeom>
            <a:solidFill>
              <a:srgbClr val="EB91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92500" lnSpcReduction="10000"/>
            </a:bodyPr>
            <a:lstStyle/>
            <a:p>
              <a:endParaRPr lang="zh-CN" altLang="en-US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6750" y="0"/>
              <a:ext cx="445" cy="387"/>
            </a:xfrm>
            <a:prstGeom prst="parallelogram">
              <a:avLst>
                <a:gd name="adj" fmla="val 28747"/>
              </a:avLst>
            </a:prstGeom>
            <a:solidFill>
              <a:srgbClr val="FC53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47500" lnSpcReduction="20000"/>
            </a:bodyPr>
            <a:lstStyle/>
            <a:p>
              <a:endParaRPr lang="zh-CN" altLang="en-US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7045" y="0"/>
              <a:ext cx="445" cy="387"/>
            </a:xfrm>
            <a:prstGeom prst="parallelogram">
              <a:avLst>
                <a:gd name="adj" fmla="val 2874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47500" lnSpcReduction="20000"/>
            </a:bodyPr>
            <a:lstStyle/>
            <a:p>
              <a:endParaRPr lang="zh-CN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Font typeface="Wingdings" panose="05000000000000000000" pitchFamily="2" charset="2"/>
        <a:buChar char="Ø"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" y="2406650"/>
            <a:ext cx="12179300" cy="151257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zh-CN" altLang="zh-CN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《语言与文化》</a:t>
            </a:r>
            <a:br>
              <a:rPr lang="zh-CN" altLang="zh-CN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zh-CN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Unit 3 Verbal and </a:t>
            </a:r>
            <a:br>
              <a:rPr lang="en-US" altLang="zh-CN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zh-CN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Non-verbal Communication</a:t>
            </a:r>
            <a:endParaRPr lang="en-US" altLang="zh-CN" sz="5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00" y="5243195"/>
            <a:ext cx="12179300" cy="1459230"/>
          </a:xfrm>
        </p:spPr>
        <p:txBody>
          <a:bodyPr>
            <a:normAutofit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zh-CN" b="1"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夏登山</a:t>
            </a:r>
            <a:endParaRPr lang="zh-CN" altLang="zh-CN" b="1">
              <a:solidFill>
                <a:schemeClr val="accent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zh-CN" altLang="zh-CN" b="1"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北京外国语大学 英语学院</a:t>
            </a:r>
            <a:endParaRPr lang="zh-CN" altLang="zh-CN" b="1">
              <a:solidFill>
                <a:schemeClr val="accent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zh-CN" altLang="zh-CN" b="1"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电话：15120004623        Email:    xiadengshan@bfsu.edu.cn</a:t>
            </a:r>
            <a:endParaRPr lang="zh-CN" altLang="zh-CN" b="1">
              <a:solidFill>
                <a:schemeClr val="accent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4. 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深度理解：</a:t>
            </a:r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sz="3200">
              <a:solidFill>
                <a:schemeClr val="accent4"/>
              </a:solidFill>
            </a:endParaRPr>
          </a:p>
          <a:p>
            <a:r>
              <a:rPr lang="en-US" altLang="zh-CN" sz="3200">
                <a:solidFill>
                  <a:schemeClr val="accent4"/>
                </a:solidFill>
                <a:effectLst/>
              </a:rPr>
              <a:t>Comprehension </a:t>
            </a:r>
            <a:r>
              <a:rPr lang="en-US" altLang="zh-CN" sz="3200">
                <a:solidFill>
                  <a:schemeClr val="accent4"/>
                </a:solidFill>
              </a:rPr>
              <a:t>check: questions (2)-(7)</a:t>
            </a:r>
            <a:endParaRPr lang="en-US" altLang="zh-CN" sz="3200">
              <a:solidFill>
                <a:schemeClr val="accent4"/>
              </a:solidFill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分</a:t>
            </a:r>
            <a:r>
              <a:rPr lang="en-US" altLang="zh-CN" sz="3200">
                <a:solidFill>
                  <a:schemeClr val="accent4"/>
                </a:solidFill>
              </a:rPr>
              <a:t>6</a:t>
            </a:r>
            <a:r>
              <a:rPr lang="zh-CN" altLang="en-US" sz="3200">
                <a:solidFill>
                  <a:schemeClr val="accent4"/>
                </a:solidFill>
              </a:rPr>
              <a:t>组讨论，每组充分讨论三个问题</a:t>
            </a:r>
            <a:endParaRPr lang="zh-CN" altLang="en-US" sz="3200">
              <a:solidFill>
                <a:schemeClr val="accent4"/>
              </a:solidFill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轮流汇报、补充</a:t>
            </a:r>
            <a:endParaRPr lang="zh-CN" altLang="en-US" sz="3200">
              <a:solidFill>
                <a:schemeClr val="accent4"/>
              </a:solidFill>
            </a:endParaRPr>
          </a:p>
          <a:p>
            <a:endParaRPr lang="zh-CN" altLang="en-US" sz="32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0880" cy="132588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>
                <a:solidFill>
                  <a:schemeClr val="accent4"/>
                </a:solidFill>
              </a:rPr>
              <a:t>第二课时</a:t>
            </a:r>
            <a:r>
              <a:rPr lang="en-US" altLang="zh-CN" sz="3600" b="1">
                <a:solidFill>
                  <a:schemeClr val="accent4"/>
                </a:solidFill>
              </a:rPr>
              <a:t>: </a:t>
            </a:r>
            <a:r>
              <a:rPr lang="en-US" altLang="zh-CN" sz="2400" b="1">
                <a:solidFill>
                  <a:schemeClr val="accent4"/>
                </a:solidFill>
              </a:rPr>
              <a:t>Language Enhancement + Evaluation </a:t>
            </a:r>
            <a:r>
              <a:rPr lang="en-US" altLang="zh-CN" sz="2400" b="1">
                <a:solidFill>
                  <a:schemeClr val="accent4"/>
                </a:solidFill>
                <a:effectLst/>
              </a:rPr>
              <a:t>and </a:t>
            </a:r>
            <a:r>
              <a:rPr lang="en-US" altLang="zh-CN" sz="2400" b="1">
                <a:solidFill>
                  <a:schemeClr val="accent4"/>
                </a:solidFill>
              </a:rPr>
              <a:t>Exploration</a:t>
            </a:r>
            <a:endParaRPr lang="en-US" altLang="zh-CN" sz="2400" b="1">
              <a:solidFill>
                <a:schemeClr val="accent4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 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语言理解</a:t>
            </a:r>
            <a:r>
              <a:rPr lang="en-US" altLang="zh-CN" sz="3200">
                <a:solidFill>
                  <a:schemeClr val="accent4"/>
                </a:solidFill>
              </a:rPr>
              <a:t>: Paraphrasing, Translation, </a:t>
            </a:r>
            <a:r>
              <a:rPr lang="en-US" altLang="zh-CN" sz="3200">
                <a:solidFill>
                  <a:schemeClr val="accent4"/>
                </a:solidFill>
                <a:sym typeface="+mn-ea"/>
              </a:rPr>
              <a:t> and beyond</a:t>
            </a:r>
            <a:endParaRPr lang="en-US" altLang="zh-CN" sz="3200">
              <a:solidFill>
                <a:schemeClr val="accent4"/>
              </a:solidFill>
              <a:sym typeface="+mn-ea"/>
            </a:endParaRPr>
          </a:p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 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分组讨论并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汇报</a:t>
            </a:r>
            <a:r>
              <a:rPr lang="en-US" altLang="zh-CN" sz="3200">
                <a:solidFill>
                  <a:schemeClr val="accent4"/>
                </a:solidFill>
              </a:rPr>
              <a:t>: </a:t>
            </a:r>
            <a:endParaRPr lang="en-US" altLang="zh-CN" sz="3200">
              <a:solidFill>
                <a:schemeClr val="accent4"/>
              </a:solidFill>
            </a:endParaRPr>
          </a:p>
          <a:p>
            <a:pPr lvl="1"/>
            <a:r>
              <a:rPr lang="en-US" altLang="zh-CN" sz="3200">
                <a:solidFill>
                  <a:schemeClr val="accent4"/>
                </a:solidFill>
              </a:rPr>
              <a:t>Evaluating the text (1), (2), (3) </a:t>
            </a:r>
            <a:endParaRPr lang="en-US" altLang="zh-CN" sz="3200">
              <a:solidFill>
                <a:schemeClr val="accent4"/>
              </a:solidFill>
            </a:endParaRPr>
          </a:p>
          <a:p>
            <a:pPr lvl="1"/>
            <a:r>
              <a:rPr lang="en-US" altLang="zh-CN" sz="3200">
                <a:solidFill>
                  <a:schemeClr val="accent4"/>
                </a:solidFill>
              </a:rPr>
              <a:t>Exploring </a:t>
            </a:r>
            <a:r>
              <a:rPr lang="en-US" altLang="zh-CN" sz="3200">
                <a:solidFill>
                  <a:schemeClr val="accent4"/>
                </a:solidFill>
                <a:effectLst/>
              </a:rPr>
              <a:t>beyond </a:t>
            </a:r>
            <a:r>
              <a:rPr lang="en-US" altLang="zh-CN" sz="3200">
                <a:solidFill>
                  <a:schemeClr val="accent4"/>
                </a:solidFill>
              </a:rPr>
              <a:t>the text (1), </a:t>
            </a:r>
            <a:r>
              <a:rPr lang="en-US" altLang="zh-CN" sz="3200">
                <a:solidFill>
                  <a:schemeClr val="accent4"/>
                </a:solidFill>
                <a:sym typeface="+mn-ea"/>
              </a:rPr>
              <a:t>(2), </a:t>
            </a:r>
            <a:r>
              <a:rPr lang="en-US" altLang="zh-CN" sz="3200">
                <a:solidFill>
                  <a:schemeClr val="accent4"/>
                </a:solidFill>
              </a:rPr>
              <a:t>(3)</a:t>
            </a:r>
            <a:endParaRPr lang="en-US" altLang="zh-CN" sz="3200">
              <a:solidFill>
                <a:schemeClr val="accent4"/>
              </a:solidFill>
            </a:endParaRPr>
          </a:p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3. Making an outline: 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lvl="1"/>
            <a:r>
              <a:rPr lang="zh-CN" altLang="en-US" sz="3200">
                <a:solidFill>
                  <a:schemeClr val="accent4"/>
                </a:solidFill>
              </a:rPr>
              <a:t>独立完成（</a:t>
            </a:r>
            <a:r>
              <a:rPr lang="en-US" altLang="zh-CN" sz="3200">
                <a:solidFill>
                  <a:schemeClr val="accent4"/>
                </a:solidFill>
              </a:rPr>
              <a:t>5</a:t>
            </a:r>
            <a:r>
              <a:rPr lang="zh-CN" altLang="en-US" sz="3200">
                <a:solidFill>
                  <a:schemeClr val="accent4"/>
                </a:solidFill>
              </a:rPr>
              <a:t>分钟）</a:t>
            </a:r>
            <a:endParaRPr lang="zh-CN" altLang="en-US" sz="3200">
              <a:solidFill>
                <a:schemeClr val="accent4"/>
              </a:solidFill>
            </a:endParaRPr>
          </a:p>
          <a:p>
            <a:pPr lvl="1"/>
            <a:r>
              <a:rPr lang="zh-CN" altLang="en-US" sz="3200">
                <a:solidFill>
                  <a:schemeClr val="accent4"/>
                </a:solidFill>
              </a:rPr>
              <a:t>课堂点评（</a:t>
            </a:r>
            <a:r>
              <a:rPr lang="en-US" altLang="zh-CN" sz="3200">
                <a:solidFill>
                  <a:schemeClr val="accent4"/>
                </a:solidFill>
              </a:rPr>
              <a:t>topic outline/sentence outline, intuitive thinking/theoretical thinking</a:t>
            </a:r>
            <a:r>
              <a:rPr lang="zh-CN" altLang="en-US" sz="3200">
                <a:solidFill>
                  <a:schemeClr val="accent4"/>
                </a:solidFill>
              </a:rPr>
              <a:t>）</a:t>
            </a:r>
            <a:endParaRPr lang="zh-CN" altLang="en-US" sz="3200">
              <a:solidFill>
                <a:schemeClr val="accent4"/>
              </a:solidFill>
            </a:endParaRPr>
          </a:p>
          <a:p>
            <a:endParaRPr lang="zh-CN" altLang="en-US" sz="32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>
                <a:solidFill>
                  <a:schemeClr val="accent4"/>
                </a:solidFill>
              </a:rPr>
              <a:t>第三课时：</a:t>
            </a:r>
            <a:r>
              <a:rPr lang="en-US" altLang="zh-CN" sz="2400" b="1">
                <a:solidFill>
                  <a:schemeClr val="accent4"/>
                </a:solidFill>
                <a:effectLst/>
              </a:rPr>
              <a:t>Text </a:t>
            </a:r>
            <a:r>
              <a:rPr lang="en-US" altLang="zh-CN" sz="2400" b="1">
                <a:solidFill>
                  <a:schemeClr val="accent4"/>
                </a:solidFill>
              </a:rPr>
              <a:t>A: Evaluation and Exploration + Presentations</a:t>
            </a:r>
            <a:endParaRPr lang="en-US" altLang="zh-CN" sz="2400" b="1">
              <a:solidFill>
                <a:schemeClr val="accent4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1. Asking your own questions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：</a:t>
            </a:r>
            <a:r>
              <a:rPr lang="zh-CN" altLang="en-US" sz="3200">
                <a:solidFill>
                  <a:schemeClr val="accent4"/>
                </a:solidFill>
                <a:sym typeface="+mn-ea"/>
              </a:rPr>
              <a:t>讨论、汇报、点评</a:t>
            </a:r>
            <a:endParaRPr lang="zh-CN" altLang="en-US" sz="3200">
              <a:solidFill>
                <a:schemeClr val="accent4"/>
              </a:solidFill>
              <a:sym typeface="+mn-ea"/>
            </a:endParaRPr>
          </a:p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2. 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Intercultural reflection (1)</a:t>
            </a:r>
            <a:endParaRPr lang="en-US" altLang="zh-CN" sz="3200">
              <a:solidFill>
                <a:schemeClr val="accent4"/>
              </a:solidFill>
              <a:sym typeface="+mn-ea"/>
            </a:endParaRPr>
          </a:p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3. 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补充新的问题</a:t>
            </a:r>
            <a:r>
              <a:rPr lang="zh-CN" altLang="en-US" sz="3200">
                <a:solidFill>
                  <a:schemeClr val="accent4"/>
                </a:solidFill>
                <a:sym typeface="+mn-ea"/>
              </a:rPr>
              <a:t>：</a:t>
            </a:r>
            <a:r>
              <a:rPr lang="en-US" altLang="zh-CN" sz="3200" i="1">
                <a:solidFill>
                  <a:schemeClr val="accent4"/>
                </a:solidFill>
                <a:sym typeface="+mn-ea"/>
              </a:rPr>
              <a:t>pragmatics </a:t>
            </a:r>
            <a:r>
              <a:rPr lang="en-US" altLang="zh-CN" sz="3200">
                <a:solidFill>
                  <a:schemeClr val="accent4"/>
                </a:solidFill>
                <a:sym typeface="+mn-ea"/>
              </a:rPr>
              <a:t>and pragmatics?  </a:t>
            </a:r>
            <a:endParaRPr lang="en-US" altLang="zh-CN" sz="3200">
              <a:solidFill>
                <a:schemeClr val="accent4"/>
              </a:solidFill>
              <a:sym typeface="+mn-ea"/>
            </a:endParaRPr>
          </a:p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4. Presentations: 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lvl="1"/>
            <a:r>
              <a:rPr lang="en-US" altLang="zh-CN" sz="3200">
                <a:solidFill>
                  <a:schemeClr val="accent4"/>
                </a:solidFill>
              </a:rPr>
              <a:t>Intercultural reflection (2), (3) (p74)</a:t>
            </a:r>
            <a:endParaRPr lang="en-US" altLang="zh-CN" sz="3200">
              <a:solidFill>
                <a:schemeClr val="accent4"/>
              </a:solidFill>
            </a:endParaRPr>
          </a:p>
          <a:p>
            <a:r>
              <a:rPr lang="en-US" altLang="zh-CN" sz="3200">
                <a:solidFill>
                  <a:schemeClr val="accent4"/>
                </a:solidFill>
              </a:rPr>
              <a:t>10 minutes + Q&amp;A (3 mins) + Comments</a:t>
            </a:r>
            <a:endParaRPr lang="en-US" altLang="zh-CN" sz="3200">
              <a:solidFill>
                <a:schemeClr val="accent4"/>
              </a:solidFill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课后延时书面点评 </a:t>
            </a:r>
            <a:endParaRPr lang="zh-CN" altLang="en-US" sz="3200">
              <a:solidFill>
                <a:schemeClr val="accent4"/>
              </a:solidFill>
            </a:endParaRPr>
          </a:p>
          <a:p>
            <a:endParaRPr lang="zh-CN" altLang="en-US" sz="32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>
                <a:solidFill>
                  <a:schemeClr val="accent4"/>
                </a:solidFill>
                <a:effectLst/>
              </a:rPr>
              <a:t>Sample questions </a:t>
            </a:r>
            <a:endParaRPr lang="en-US" altLang="zh-CN" sz="3600">
              <a:solidFill>
                <a:schemeClr val="accent4"/>
              </a:solidFill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$`){V]62S60[1DYXEJNBGO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965" y="2157730"/>
            <a:ext cx="10347325" cy="1369060"/>
          </a:xfrm>
          <a:prstGeom prst="rect">
            <a:avLst/>
          </a:prstGeom>
        </p:spPr>
      </p:pic>
      <p:pic>
        <p:nvPicPr>
          <p:cNvPr id="5" name="图片 4" descr="4_2UKVEAYYWM5I6FFLFQM_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95" y="3862705"/>
            <a:ext cx="9970135" cy="1612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>
                <a:solidFill>
                  <a:schemeClr val="accent4"/>
                </a:solidFill>
              </a:rPr>
              <a:t>三、目标能力监测</a:t>
            </a:r>
            <a:endParaRPr lang="zh-CN" altLang="en-US" sz="3600" b="1">
              <a:solidFill>
                <a:schemeClr val="accent4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457200" indent="-457200">
              <a:buAutoNum type="arabicPeriod"/>
            </a:pPr>
            <a:r>
              <a:rPr lang="zh-CN" altLang="en-US" sz="3200">
                <a:solidFill>
                  <a:schemeClr val="accent4"/>
                </a:solidFill>
              </a:rPr>
              <a:t>自主学习能力</a:t>
            </a:r>
            <a:endParaRPr lang="zh-CN" altLang="en-US" sz="3200">
              <a:solidFill>
                <a:schemeClr val="accent4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3200">
                <a:solidFill>
                  <a:schemeClr val="accent4"/>
                </a:solidFill>
              </a:rPr>
              <a:t>语言运用能力</a:t>
            </a:r>
            <a:endParaRPr lang="zh-CN" altLang="en-US" sz="3200">
              <a:solidFill>
                <a:schemeClr val="accent4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3200">
                <a:solidFill>
                  <a:schemeClr val="accent4"/>
                </a:solidFill>
              </a:rPr>
              <a:t>思辨能力</a:t>
            </a:r>
            <a:endParaRPr lang="zh-CN" altLang="en-US" sz="3200">
              <a:solidFill>
                <a:schemeClr val="accent4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3200">
                <a:solidFill>
                  <a:schemeClr val="accent4"/>
                </a:solidFill>
              </a:rPr>
              <a:t>跨文化能力</a:t>
            </a:r>
            <a:endParaRPr lang="zh-CN" altLang="en-US" sz="3200">
              <a:solidFill>
                <a:schemeClr val="accent4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3200">
                <a:solidFill>
                  <a:schemeClr val="accent4"/>
                </a:solidFill>
              </a:rPr>
              <a:t>人文素养和学科知识</a:t>
            </a:r>
            <a:endParaRPr lang="zh-CN" altLang="en-US" sz="32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>
                <a:solidFill>
                  <a:schemeClr val="accent4"/>
                </a:solidFill>
                <a:effectLst/>
              </a:rPr>
              <a:t>1. </a:t>
            </a:r>
            <a:r>
              <a:rPr lang="zh-CN" altLang="en-US" sz="3600" b="1">
                <a:solidFill>
                  <a:schemeClr val="accent4"/>
                </a:solidFill>
                <a:effectLst/>
              </a:rPr>
              <a:t>自主学习能力</a:t>
            </a:r>
            <a:endParaRPr lang="zh-CN" altLang="en-US" sz="3600" b="1">
              <a:solidFill>
                <a:schemeClr val="accent4"/>
              </a:solidFill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200">
                <a:solidFill>
                  <a:schemeClr val="accent4"/>
                </a:solidFill>
              </a:rPr>
              <a:t>Instructional design of Preparatory work/Autonomous learning</a:t>
            </a:r>
            <a:endParaRPr lang="en-US" altLang="zh-CN" sz="3200">
              <a:solidFill>
                <a:schemeClr val="accent4"/>
              </a:solidFill>
            </a:endParaRPr>
          </a:p>
          <a:p>
            <a:r>
              <a:rPr lang="zh-CN" altLang="en-US" sz="3200">
                <a:solidFill>
                  <a:schemeClr val="accent4"/>
                </a:solidFill>
                <a:sym typeface="+mn-ea"/>
              </a:rPr>
              <a:t>显性学习</a:t>
            </a:r>
            <a:r>
              <a:rPr lang="en-US" altLang="zh-CN" sz="3200">
                <a:solidFill>
                  <a:schemeClr val="accent4"/>
                </a:solidFill>
                <a:sym typeface="+mn-ea"/>
              </a:rPr>
              <a:t>(explicit learning)</a:t>
            </a:r>
            <a:r>
              <a:rPr lang="zh-CN" altLang="en-US" sz="3200">
                <a:solidFill>
                  <a:schemeClr val="accent4"/>
                </a:solidFill>
                <a:sym typeface="+mn-ea"/>
              </a:rPr>
              <a:t>与隐性学习</a:t>
            </a:r>
            <a:r>
              <a:rPr lang="en-US" altLang="zh-CN" sz="3200">
                <a:solidFill>
                  <a:schemeClr val="accent4"/>
                </a:solidFill>
                <a:sym typeface="+mn-ea"/>
              </a:rPr>
              <a:t>(implicit learning) </a:t>
            </a:r>
            <a:endParaRPr lang="en-US" altLang="zh-CN" sz="3200">
              <a:solidFill>
                <a:schemeClr val="accent4"/>
              </a:solidFill>
              <a:sym typeface="+mn-ea"/>
            </a:endParaRPr>
          </a:p>
          <a:p>
            <a:endParaRPr lang="en-US" altLang="zh-CN" sz="3200">
              <a:solidFill>
                <a:schemeClr val="accent4"/>
              </a:solidFill>
              <a:sym typeface="+mn-ea"/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信息检索方式的对比</a:t>
            </a:r>
            <a:endParaRPr lang="zh-CN" altLang="en-US" sz="3200">
              <a:solidFill>
                <a:schemeClr val="accent4"/>
              </a:solidFill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信息源可靠性的评判</a:t>
            </a:r>
            <a:endParaRPr lang="zh-CN" altLang="en-US" sz="3200">
              <a:solidFill>
                <a:schemeClr val="accent4"/>
              </a:solidFill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自主学习效率的反思</a:t>
            </a:r>
            <a:endParaRPr lang="zh-CN" altLang="en-US" sz="3200">
              <a:solidFill>
                <a:schemeClr val="accent4"/>
              </a:solidFill>
            </a:endParaRPr>
          </a:p>
          <a:p>
            <a:endParaRPr lang="zh-CN" altLang="en-US" sz="3200">
              <a:solidFill>
                <a:schemeClr val="accent4"/>
              </a:solidFill>
            </a:endParaRPr>
          </a:p>
          <a:p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>
                <a:solidFill>
                  <a:schemeClr val="accent4"/>
                </a:solidFill>
              </a:rPr>
              <a:t>2. </a:t>
            </a:r>
            <a:r>
              <a:rPr lang="zh-CN" altLang="en-US" sz="3600" b="1">
                <a:solidFill>
                  <a:schemeClr val="accent4"/>
                </a:solidFill>
              </a:rPr>
              <a:t>语言</a:t>
            </a:r>
            <a:r>
              <a:rPr lang="zh-CN" altLang="en-US" sz="3600" b="1">
                <a:solidFill>
                  <a:schemeClr val="accent4"/>
                </a:solidFill>
                <a:effectLst/>
              </a:rPr>
              <a:t>运用</a:t>
            </a:r>
            <a:r>
              <a:rPr lang="zh-CN" altLang="en-US" sz="3600" b="1">
                <a:solidFill>
                  <a:schemeClr val="accent4"/>
                </a:solidFill>
              </a:rPr>
              <a:t>能力</a:t>
            </a:r>
            <a:endParaRPr lang="zh-CN" altLang="en-US" sz="3600" b="1">
              <a:solidFill>
                <a:schemeClr val="accent4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200">
                <a:solidFill>
                  <a:schemeClr val="accent4"/>
                </a:solidFill>
                <a:sym typeface="+mn-ea"/>
              </a:rPr>
              <a:t>语言练习</a:t>
            </a:r>
            <a:endParaRPr lang="zh-CN" altLang="en-US" sz="3200">
              <a:solidFill>
                <a:schemeClr val="accent4"/>
              </a:solidFill>
              <a:sym typeface="+mn-ea"/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显性矫正 </a:t>
            </a:r>
            <a:endParaRPr lang="zh-CN" altLang="en-US" sz="3200">
              <a:solidFill>
                <a:schemeClr val="accent4"/>
              </a:solidFill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双动词、简单动词 高级动词</a:t>
            </a:r>
            <a:endParaRPr lang="zh-CN" altLang="en-US" sz="3200">
              <a:solidFill>
                <a:schemeClr val="accent4"/>
              </a:solidFill>
            </a:endParaRPr>
          </a:p>
          <a:p>
            <a:endParaRPr lang="zh-CN" altLang="en-US" sz="3200">
              <a:solidFill>
                <a:schemeClr val="accent4"/>
              </a:solidFill>
              <a:sym typeface="+mn-ea"/>
            </a:endParaRPr>
          </a:p>
          <a:p>
            <a:r>
              <a:rPr lang="zh-CN" altLang="en-US" sz="3200">
                <a:solidFill>
                  <a:schemeClr val="accent4"/>
                </a:solidFill>
                <a:sym typeface="+mn-ea"/>
              </a:rPr>
              <a:t>语言输入和输出量</a:t>
            </a:r>
            <a:endParaRPr lang="zh-CN" altLang="en-US" sz="3200">
              <a:solidFill>
                <a:schemeClr val="accent4"/>
              </a:solidFill>
              <a:sym typeface="+mn-ea"/>
            </a:endParaRPr>
          </a:p>
          <a:p>
            <a:endParaRPr lang="zh-CN" altLang="en-US" sz="3200">
              <a:solidFill>
                <a:schemeClr val="accent4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>
                <a:solidFill>
                  <a:schemeClr val="accent4"/>
                </a:solidFill>
              </a:rPr>
              <a:t>3. </a:t>
            </a:r>
            <a:r>
              <a:rPr lang="zh-CN" altLang="en-US" sz="3600" b="1">
                <a:solidFill>
                  <a:schemeClr val="accent4"/>
                </a:solidFill>
              </a:rPr>
              <a:t>思辨能力</a:t>
            </a:r>
            <a:r>
              <a:rPr lang="en-US" altLang="zh-CN" sz="3600" b="1">
                <a:solidFill>
                  <a:schemeClr val="accent4"/>
                </a:solidFill>
              </a:rPr>
              <a:t>: </a:t>
            </a:r>
            <a:r>
              <a:rPr lang="zh-CN" altLang="en-US" sz="3600">
                <a:solidFill>
                  <a:schemeClr val="accent4"/>
                </a:solidFill>
                <a:sym typeface="+mn-ea"/>
              </a:rPr>
              <a:t>本单元目标技能</a:t>
            </a:r>
            <a:endParaRPr lang="zh-CN" altLang="en-US" sz="3600" b="1">
              <a:solidFill>
                <a:schemeClr val="accent4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Evaluate the strengths and weaknesses of personal experience as evidence 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en-US" altLang="zh-CN" sz="2665">
                <a:solidFill>
                  <a:schemeClr val="accent4"/>
                </a:solidFill>
              </a:rPr>
              <a:t>p61: Evaluating the text- question (1)</a:t>
            </a:r>
            <a:endParaRPr lang="en-US" altLang="zh-CN" sz="2665">
              <a:solidFill>
                <a:schemeClr val="accent4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Organize your arguments with an outline 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en-US" altLang="zh-CN" sz="2665">
                <a:solidFill>
                  <a:schemeClr val="accent4"/>
                </a:solidFill>
              </a:rPr>
              <a:t>p62: Making an outline</a:t>
            </a:r>
            <a:endParaRPr lang="en-US" altLang="zh-CN" sz="2665">
              <a:solidFill>
                <a:schemeClr val="accent4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Note and reflect on the differences between academic writing and everyday writing 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en-US" altLang="zh-CN" sz="2665">
                <a:solidFill>
                  <a:schemeClr val="accent4"/>
                </a:solidFill>
              </a:rPr>
              <a:t>Asking your questions/paraphrasing (p65),outlining(p62)</a:t>
            </a:r>
            <a:endParaRPr lang="en-US" altLang="zh-CN" sz="2665">
              <a:solidFill>
                <a:schemeClr val="accent4"/>
              </a:solidFill>
            </a:endParaRPr>
          </a:p>
          <a:p>
            <a:endParaRPr lang="en-US" altLang="zh-CN" sz="32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>
                <a:solidFill>
                  <a:schemeClr val="accent4"/>
                </a:solidFill>
              </a:rPr>
              <a:t>3. </a:t>
            </a:r>
            <a:r>
              <a:rPr lang="zh-CN" altLang="en-US" sz="3600" b="1">
                <a:solidFill>
                  <a:schemeClr val="accent4"/>
                </a:solidFill>
                <a:effectLst/>
              </a:rPr>
              <a:t>思辨</a:t>
            </a:r>
            <a:r>
              <a:rPr lang="zh-CN" altLang="en-US" sz="3600" b="1">
                <a:solidFill>
                  <a:schemeClr val="accent4"/>
                </a:solidFill>
              </a:rPr>
              <a:t>能力</a:t>
            </a:r>
            <a:r>
              <a:rPr lang="en-US" altLang="zh-CN" sz="3600" b="1">
                <a:solidFill>
                  <a:schemeClr val="accent4"/>
                </a:solidFill>
              </a:rPr>
              <a:t>: </a:t>
            </a:r>
            <a:r>
              <a:rPr lang="zh-CN" altLang="en-US" sz="3600">
                <a:solidFill>
                  <a:schemeClr val="accent4"/>
                </a:solidFill>
                <a:sym typeface="+mn-ea"/>
              </a:rPr>
              <a:t>通用技能</a:t>
            </a:r>
            <a:endParaRPr lang="en-US" altLang="zh-CN" sz="3600" b="1">
              <a:solidFill>
                <a:schemeClr val="accent4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457200" indent="-457200"/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1) Understanding 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914400" lvl="1" indent="-457200"/>
            <a:r>
              <a:rPr lang="en-US" altLang="zh-CN" sz="2665">
                <a:solidFill>
                  <a:schemeClr val="accent4"/>
                </a:solidFill>
              </a:rPr>
              <a:t>Comprehension check: interpret, generalize, identify</a:t>
            </a:r>
            <a:endParaRPr lang="en-US" altLang="zh-CN" sz="2665">
              <a:solidFill>
                <a:schemeClr val="accent4"/>
              </a:solidFill>
            </a:endParaRPr>
          </a:p>
          <a:p>
            <a:pPr marL="457200" indent="-457200"/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2) Applying 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914400" lvl="1" indent="-457200"/>
            <a:r>
              <a:rPr lang="en-US" altLang="zh-CN" sz="2665">
                <a:solidFill>
                  <a:schemeClr val="accent4"/>
                </a:solidFill>
              </a:rPr>
              <a:t>Applying the theoretical way of thinking/outlining</a:t>
            </a:r>
            <a:endParaRPr lang="en-US" altLang="zh-CN" sz="2665">
              <a:solidFill>
                <a:schemeClr val="accent4"/>
              </a:solidFill>
            </a:endParaRPr>
          </a:p>
          <a:p>
            <a:pPr marL="457200" indent="-457200"/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3) Analyzing 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914400" lvl="1" indent="-457200"/>
            <a:r>
              <a:rPr lang="en-US" altLang="zh-CN" sz="2665">
                <a:solidFill>
                  <a:schemeClr val="accent4"/>
                </a:solidFill>
              </a:rPr>
              <a:t>differentiating in Questions for exploration (1); </a:t>
            </a:r>
            <a:endParaRPr lang="en-US" altLang="zh-CN" sz="2665">
              <a:solidFill>
                <a:schemeClr val="accent4"/>
              </a:solidFill>
            </a:endParaRPr>
          </a:p>
          <a:p>
            <a:pPr marL="914400" lvl="1" indent="-457200"/>
            <a:r>
              <a:rPr lang="en-US" altLang="zh-CN" sz="2665">
                <a:solidFill>
                  <a:schemeClr val="accent4"/>
                </a:solidFill>
              </a:rPr>
              <a:t>organizing an idea in Evaluating the text (3); </a:t>
            </a:r>
            <a:endParaRPr lang="en-US" altLang="zh-CN" sz="2665">
              <a:solidFill>
                <a:schemeClr val="accent4"/>
              </a:solidFill>
            </a:endParaRPr>
          </a:p>
          <a:p>
            <a:pPr marL="914400" lvl="1" indent="-457200"/>
            <a:r>
              <a:rPr lang="en-US" altLang="zh-CN" sz="2665">
                <a:solidFill>
                  <a:schemeClr val="accent4"/>
                </a:solidFill>
              </a:rPr>
              <a:t>determining the point of view in comprehension check (7), etc.)</a:t>
            </a:r>
            <a:endParaRPr lang="en-US" altLang="zh-CN" sz="266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>
                <a:solidFill>
                  <a:schemeClr val="accent4"/>
                </a:solidFill>
              </a:rPr>
              <a:t>3. </a:t>
            </a:r>
            <a:r>
              <a:rPr lang="zh-CN" altLang="en-US" sz="3600" b="1">
                <a:solidFill>
                  <a:schemeClr val="accent4"/>
                </a:solidFill>
                <a:effectLst/>
              </a:rPr>
              <a:t>思辨</a:t>
            </a:r>
            <a:r>
              <a:rPr lang="zh-CN" altLang="en-US" sz="3600" b="1">
                <a:solidFill>
                  <a:schemeClr val="accent4"/>
                </a:solidFill>
              </a:rPr>
              <a:t>能力</a:t>
            </a:r>
            <a:r>
              <a:rPr lang="en-US" altLang="zh-CN" sz="3600" b="1">
                <a:solidFill>
                  <a:schemeClr val="accent4"/>
                </a:solidFill>
              </a:rPr>
              <a:t>: </a:t>
            </a:r>
            <a:r>
              <a:rPr lang="zh-CN" altLang="en-US" sz="3600">
                <a:solidFill>
                  <a:schemeClr val="accent4"/>
                </a:solidFill>
                <a:sym typeface="+mn-ea"/>
              </a:rPr>
              <a:t>通用技能</a:t>
            </a:r>
            <a:endParaRPr lang="en-US" altLang="zh-CN" sz="3600" b="1">
              <a:solidFill>
                <a:schemeClr val="accent4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4) Evaluating 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lvl="1"/>
            <a:r>
              <a:rPr lang="en-US" altLang="zh-CN" sz="2665">
                <a:solidFill>
                  <a:schemeClr val="accent4"/>
                </a:solidFill>
              </a:rPr>
              <a:t>judging the strengenths and weaknesses in Evaluating the text (1), </a:t>
            </a:r>
            <a:endParaRPr lang="en-US" altLang="zh-CN" sz="2665">
              <a:solidFill>
                <a:schemeClr val="accent4"/>
              </a:solidFill>
            </a:endParaRPr>
          </a:p>
          <a:p>
            <a:pPr lvl="1"/>
            <a:r>
              <a:rPr lang="en-US" altLang="zh-CN" sz="2665">
                <a:solidFill>
                  <a:schemeClr val="accent4"/>
                </a:solidFill>
              </a:rPr>
              <a:t>critiquing/challenging the authority in </a:t>
            </a:r>
            <a:r>
              <a:rPr lang="en-US" altLang="zh-CN" sz="2665">
                <a:solidFill>
                  <a:schemeClr val="accent4"/>
                </a:solidFill>
                <a:sym typeface="+mn-ea"/>
              </a:rPr>
              <a:t>Evaluating the text (3)</a:t>
            </a:r>
            <a:endParaRPr lang="en-US" altLang="zh-CN" sz="2665">
              <a:solidFill>
                <a:schemeClr val="accent4"/>
              </a:solidFill>
            </a:endParaRPr>
          </a:p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5) Creating  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lvl="1"/>
            <a:r>
              <a:rPr lang="en-US" altLang="zh-CN" sz="2665">
                <a:solidFill>
                  <a:schemeClr val="accent4"/>
                </a:solidFill>
              </a:rPr>
              <a:t>generating a hypothesis in Intercultural reflection and </a:t>
            </a:r>
            <a:r>
              <a:rPr lang="en-US" altLang="zh-CN" sz="2665">
                <a:solidFill>
                  <a:schemeClr val="accent4"/>
                </a:solidFill>
                <a:sym typeface="+mn-ea"/>
              </a:rPr>
              <a:t>Evaluating the text (3); </a:t>
            </a:r>
            <a:endParaRPr lang="en-US" altLang="zh-CN" sz="2665">
              <a:solidFill>
                <a:schemeClr val="accent4"/>
              </a:solidFill>
              <a:sym typeface="+mn-ea"/>
            </a:endParaRPr>
          </a:p>
          <a:p>
            <a:pPr lvl="1"/>
            <a:r>
              <a:rPr lang="en-US" altLang="zh-CN" sz="2665">
                <a:solidFill>
                  <a:schemeClr val="accent4"/>
                </a:solidFill>
                <a:sym typeface="+mn-ea"/>
              </a:rPr>
              <a:t>planning in making an outline (p62)</a:t>
            </a:r>
            <a:endParaRPr lang="en-US" altLang="zh-CN" sz="2665">
              <a:solidFill>
                <a:schemeClr val="accent4"/>
              </a:solidFill>
            </a:endParaRPr>
          </a:p>
          <a:p>
            <a:endParaRPr lang="en-US" altLang="zh-CN" sz="3200">
              <a:solidFill>
                <a:schemeClr val="accent4"/>
              </a:solidFill>
            </a:endParaRPr>
          </a:p>
          <a:p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4000" b="1">
                <a:solidFill>
                  <a:schemeClr val="accent4"/>
                </a:solidFill>
                <a:effectLst/>
              </a:rPr>
              <a:t>汇报内容</a:t>
            </a:r>
            <a:endParaRPr lang="zh-CN" altLang="en-US" sz="4000" b="1">
              <a:solidFill>
                <a:schemeClr val="accent4"/>
              </a:solidFill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514350" indent="-514350">
              <a:buFont typeface="+mj-ea"/>
              <a:buAutoNum type="ea1JpnChsDbPeriod"/>
            </a:pPr>
            <a:r>
              <a:rPr lang="zh-CN" altLang="en-US" sz="3200">
                <a:solidFill>
                  <a:schemeClr val="accent4"/>
                </a:solidFill>
              </a:rPr>
              <a:t>单元总体设计</a:t>
            </a:r>
            <a:endParaRPr lang="zh-CN" altLang="en-US" sz="3200">
              <a:solidFill>
                <a:schemeClr val="accent4"/>
              </a:solidFill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sz="3200">
                <a:solidFill>
                  <a:schemeClr val="accent4"/>
                </a:solidFill>
              </a:rPr>
              <a:t>教学</a:t>
            </a:r>
            <a:r>
              <a:rPr lang="zh-CN" altLang="en-US" sz="3200">
                <a:solidFill>
                  <a:schemeClr val="accent4"/>
                </a:solidFill>
                <a:effectLst/>
              </a:rPr>
              <a:t>过程</a:t>
            </a:r>
            <a:r>
              <a:rPr lang="zh-CN" altLang="en-US" sz="3200">
                <a:solidFill>
                  <a:schemeClr val="accent4"/>
                </a:solidFill>
              </a:rPr>
              <a:t>安排</a:t>
            </a:r>
            <a:endParaRPr lang="zh-CN" altLang="en-US" sz="3200">
              <a:solidFill>
                <a:schemeClr val="accent4"/>
              </a:solidFill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sz="3200">
                <a:solidFill>
                  <a:schemeClr val="accent4"/>
                </a:solidFill>
              </a:rPr>
              <a:t>目标能力监测</a:t>
            </a:r>
            <a:endParaRPr lang="zh-CN" altLang="en-US" sz="3200">
              <a:solidFill>
                <a:schemeClr val="accent4"/>
              </a:solidFill>
            </a:endParaRPr>
          </a:p>
          <a:p>
            <a:pPr marL="514350" indent="-514350"/>
            <a:endParaRPr lang="zh-CN" altLang="en-US" sz="3200">
              <a:solidFill>
                <a:schemeClr val="accent4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>
                <a:solidFill>
                  <a:schemeClr val="accent4"/>
                </a:solidFill>
              </a:rPr>
              <a:t>4. </a:t>
            </a:r>
            <a:r>
              <a:rPr lang="zh-CN" altLang="en-US" sz="3600" b="1">
                <a:solidFill>
                  <a:schemeClr val="accent4"/>
                </a:solidFill>
              </a:rPr>
              <a:t>跨文化能力：</a:t>
            </a:r>
            <a:r>
              <a:rPr lang="zh-CN" altLang="en-US" sz="3600" b="1">
                <a:solidFill>
                  <a:schemeClr val="accent4"/>
                </a:solidFill>
                <a:sym typeface="+mn-ea"/>
              </a:rPr>
              <a:t>目标技能</a:t>
            </a:r>
            <a:endParaRPr lang="zh-CN" altLang="en-US" sz="3600" b="1">
              <a:solidFill>
                <a:schemeClr val="accent4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1) Identify similarities and differences in verbal/non-verbal communication across cultures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en-US" altLang="zh-CN" sz="2665">
                <a:solidFill>
                  <a:schemeClr val="accent4"/>
                </a:solidFill>
                <a:sym typeface="+mn-ea"/>
              </a:rPr>
              <a:t>(p 60 1.(7); </a:t>
            </a:r>
            <a:r>
              <a:rPr lang="en-US" altLang="zh-CN" sz="2665">
                <a:solidFill>
                  <a:schemeClr val="accent4"/>
                </a:solidFill>
                <a:effectLst/>
                <a:sym typeface="+mn-ea"/>
              </a:rPr>
              <a:t>p61 </a:t>
            </a:r>
            <a:r>
              <a:rPr lang="en-US" altLang="zh-CN" sz="2665">
                <a:solidFill>
                  <a:schemeClr val="accent4"/>
                </a:solidFill>
                <a:sym typeface="+mn-ea"/>
              </a:rPr>
              <a:t>2.(2);p74 Intercultural reflection)</a:t>
            </a:r>
            <a:endParaRPr lang="en-US" altLang="zh-CN" sz="2665">
              <a:solidFill>
                <a:schemeClr val="accent4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 Be aware of multiple levels of differences on which cross-cultural communication can falter 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en-US" altLang="zh-CN" sz="2665">
                <a:solidFill>
                  <a:schemeClr val="accent4"/>
                </a:solidFill>
                <a:sym typeface="+mn-ea"/>
              </a:rPr>
              <a:t>(p 60 comprehension check)</a:t>
            </a:r>
            <a:endParaRPr lang="en-US" altLang="zh-CN" sz="2665">
              <a:solidFill>
                <a:schemeClr val="accent4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3) Interpret communication behaviors from cultural and historical perspectives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en-US" altLang="zh-CN" sz="2665">
                <a:solidFill>
                  <a:schemeClr val="accent4"/>
                </a:solidFill>
                <a:sym typeface="+mn-ea"/>
              </a:rPr>
              <a:t>(p74 Intercultural reflection, question 2)</a:t>
            </a:r>
            <a:endParaRPr lang="en-US" altLang="zh-CN" sz="2665">
              <a:solidFill>
                <a:schemeClr val="accent4"/>
              </a:solidFill>
              <a:sym typeface="+mn-ea"/>
            </a:endParaRPr>
          </a:p>
          <a:p>
            <a:endParaRPr lang="en-US" altLang="zh-CN" sz="3200">
              <a:solidFill>
                <a:schemeClr val="accent4"/>
              </a:solidFill>
              <a:sym typeface="+mn-ea"/>
            </a:endParaRPr>
          </a:p>
          <a:p>
            <a:endParaRPr lang="en-US" altLang="zh-CN" sz="3200">
              <a:solidFill>
                <a:schemeClr val="accent4"/>
              </a:solidFill>
              <a:sym typeface="+mn-ea"/>
            </a:endParaRPr>
          </a:p>
          <a:p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>
                <a:solidFill>
                  <a:schemeClr val="accent4"/>
                </a:solidFill>
                <a:sym typeface="+mn-ea"/>
              </a:rPr>
              <a:t>4. </a:t>
            </a:r>
            <a:r>
              <a:rPr lang="zh-CN" altLang="en-US" sz="3600" b="1">
                <a:solidFill>
                  <a:schemeClr val="accent4"/>
                </a:solidFill>
                <a:sym typeface="+mn-ea"/>
              </a:rPr>
              <a:t>跨文化能力</a:t>
            </a:r>
            <a:r>
              <a:rPr lang="en-US" altLang="zh-CN" sz="3600" b="1">
                <a:solidFill>
                  <a:schemeClr val="accent4"/>
                </a:solidFill>
                <a:sym typeface="+mn-ea"/>
              </a:rPr>
              <a:t>:</a:t>
            </a:r>
            <a:r>
              <a:rPr lang="zh-CN" altLang="en-US" sz="3600">
                <a:solidFill>
                  <a:schemeClr val="accent4"/>
                </a:solidFill>
                <a:sym typeface="+mn-ea"/>
              </a:rPr>
              <a:t>通用技能</a:t>
            </a:r>
            <a:endParaRPr lang="en-US" altLang="zh-CN" sz="3600" b="1">
              <a:solidFill>
                <a:schemeClr val="accent4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200">
                <a:solidFill>
                  <a:schemeClr val="accent4"/>
                </a:solidFill>
                <a:sym typeface="+mn-ea"/>
              </a:rPr>
              <a:t>Intercultural awareness/attitude </a:t>
            </a:r>
            <a:endParaRPr lang="en-US" altLang="zh-CN" sz="3200">
              <a:solidFill>
                <a:schemeClr val="accent4"/>
              </a:solidFill>
              <a:sym typeface="+mn-ea"/>
            </a:endParaRPr>
          </a:p>
          <a:p>
            <a:pPr lvl="1"/>
            <a:r>
              <a:rPr lang="en-US" altLang="zh-CN" sz="2665">
                <a:solidFill>
                  <a:schemeClr val="accent4"/>
                </a:solidFill>
                <a:sym typeface="+mn-ea"/>
              </a:rPr>
              <a:t>(p61 2(2); </a:t>
            </a:r>
            <a:r>
              <a:rPr lang="en-US" altLang="zh-CN" sz="2665">
                <a:solidFill>
                  <a:schemeClr val="accent4"/>
                </a:solidFill>
                <a:effectLst/>
                <a:sym typeface="+mn-ea"/>
              </a:rPr>
              <a:t>p74 </a:t>
            </a:r>
            <a:r>
              <a:rPr lang="en-US" altLang="zh-CN" sz="2665">
                <a:solidFill>
                  <a:schemeClr val="accent4"/>
                </a:solidFill>
                <a:sym typeface="+mn-ea"/>
              </a:rPr>
              <a:t>Intercultural reflection, question 3)</a:t>
            </a:r>
            <a:endParaRPr lang="en-US" altLang="zh-CN" sz="2665">
              <a:solidFill>
                <a:schemeClr val="accent4"/>
              </a:solidFill>
              <a:sym typeface="+mn-ea"/>
            </a:endParaRPr>
          </a:p>
          <a:p>
            <a:endParaRPr lang="en-US" altLang="zh-CN" sz="3200">
              <a:solidFill>
                <a:schemeClr val="accent4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accent4"/>
                </a:solidFill>
                <a:sym typeface="+mn-ea"/>
              </a:rPr>
              <a:t>Intercultural knowledge </a:t>
            </a:r>
            <a:endParaRPr lang="en-US" altLang="zh-CN" sz="3200">
              <a:solidFill>
                <a:schemeClr val="accent4"/>
              </a:solidFill>
              <a:sym typeface="+mn-ea"/>
            </a:endParaRPr>
          </a:p>
          <a:p>
            <a:endParaRPr lang="en-US" altLang="zh-CN" sz="3200">
              <a:solidFill>
                <a:schemeClr val="accent4"/>
              </a:solidFill>
              <a:sym typeface="+mn-ea"/>
            </a:endParaRPr>
          </a:p>
          <a:p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>
                <a:solidFill>
                  <a:schemeClr val="accent4"/>
                </a:solidFill>
              </a:rPr>
              <a:t>5. </a:t>
            </a:r>
            <a:r>
              <a:rPr lang="zh-CN" altLang="en-US" sz="3600" b="1">
                <a:solidFill>
                  <a:schemeClr val="accent4"/>
                </a:solidFill>
              </a:rPr>
              <a:t>学科知识和人文素养</a:t>
            </a:r>
            <a:endParaRPr lang="zh-CN" altLang="en-US" sz="3600" b="1">
              <a:solidFill>
                <a:schemeClr val="accent4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200">
                <a:solidFill>
                  <a:schemeClr val="accent4"/>
                </a:solidFill>
              </a:rPr>
              <a:t>肢体语言</a:t>
            </a:r>
            <a:r>
              <a:rPr lang="en-US" altLang="zh-CN" sz="3200">
                <a:solidFill>
                  <a:schemeClr val="accent4"/>
                </a:solidFill>
              </a:rPr>
              <a:t> </a:t>
            </a:r>
            <a:endParaRPr lang="en-US" altLang="zh-CN" sz="3200">
              <a:solidFill>
                <a:schemeClr val="accent4"/>
              </a:solidFill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非语言交际</a:t>
            </a:r>
            <a:r>
              <a:rPr lang="en-US" altLang="zh-CN" sz="3200">
                <a:solidFill>
                  <a:schemeClr val="accent4"/>
                </a:solidFill>
              </a:rPr>
              <a:t>Non-verbal communication </a:t>
            </a:r>
            <a:endParaRPr lang="en-US" altLang="zh-CN" sz="3200">
              <a:solidFill>
                <a:schemeClr val="accent4"/>
              </a:solidFill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语用学</a:t>
            </a:r>
            <a:endParaRPr lang="zh-CN" altLang="en-US" sz="3200">
              <a:solidFill>
                <a:schemeClr val="accent4"/>
              </a:solidFill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跨文化交际</a:t>
            </a:r>
            <a:endParaRPr lang="zh-CN" altLang="en-US" sz="3200">
              <a:solidFill>
                <a:schemeClr val="accent4"/>
              </a:solidFill>
            </a:endParaRPr>
          </a:p>
          <a:p>
            <a:endParaRPr lang="zh-CN" altLang="en-US" sz="3200">
              <a:solidFill>
                <a:schemeClr val="accent4"/>
              </a:solidFill>
            </a:endParaRPr>
          </a:p>
          <a:p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>
                <a:solidFill>
                  <a:schemeClr val="accent4"/>
                </a:solidFill>
                <a:sym typeface="+mn-ea"/>
              </a:rPr>
              <a:t>5. </a:t>
            </a:r>
            <a:r>
              <a:rPr lang="zh-CN" altLang="en-US" sz="3600" b="1">
                <a:solidFill>
                  <a:schemeClr val="accent4"/>
                </a:solidFill>
                <a:sym typeface="+mn-ea"/>
              </a:rPr>
              <a:t>学科知识和人文素养</a:t>
            </a:r>
            <a:endParaRPr lang="zh-CN" altLang="en-US" sz="3600" b="1">
              <a:solidFill>
                <a:schemeClr val="accent4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200">
                <a:solidFill>
                  <a:schemeClr val="accent4"/>
                </a:solidFill>
              </a:rPr>
              <a:t>语言使用现象的</a:t>
            </a:r>
            <a:r>
              <a:rPr lang="zh-CN" altLang="en-US" sz="3200">
                <a:solidFill>
                  <a:schemeClr val="accent4"/>
                </a:solidFill>
                <a:sym typeface="+mn-ea"/>
              </a:rPr>
              <a:t>研究</a:t>
            </a:r>
            <a:r>
              <a:rPr lang="zh-CN" altLang="en-US" sz="3200">
                <a:solidFill>
                  <a:schemeClr val="accent4"/>
                </a:solidFill>
              </a:rPr>
              <a:t>兴趣</a:t>
            </a:r>
            <a:endParaRPr lang="zh-CN" altLang="en-US" sz="3200">
              <a:solidFill>
                <a:schemeClr val="accent4"/>
              </a:solidFill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跨文化交际行为的敏锐观察力</a:t>
            </a:r>
            <a:endParaRPr lang="zh-CN" altLang="en-US" sz="3200">
              <a:solidFill>
                <a:schemeClr val="accent4"/>
              </a:solidFill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对严谨的逻辑思辨的好感</a:t>
            </a:r>
            <a:endParaRPr lang="zh-CN" altLang="en-US" sz="3200">
              <a:solidFill>
                <a:schemeClr val="accent4"/>
              </a:solidFill>
            </a:endParaRPr>
          </a:p>
          <a:p>
            <a:r>
              <a:rPr lang="en-US" altLang="zh-CN" sz="3200">
                <a:solidFill>
                  <a:schemeClr val="accent4"/>
                </a:solidFill>
              </a:rPr>
              <a:t>...</a:t>
            </a:r>
            <a:endParaRPr lang="en-US" altLang="zh-CN" sz="3200">
              <a:solidFill>
                <a:schemeClr val="accent4"/>
              </a:solidFill>
            </a:endParaRPr>
          </a:p>
          <a:p>
            <a:endParaRPr lang="en-US" altLang="zh-CN" sz="32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 b="1"/>
              <a:t>说课总结</a:t>
            </a:r>
            <a:endParaRPr lang="zh-CN" altLang="en-US" sz="40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600"/>
              <a:t>教材：</a:t>
            </a:r>
            <a:r>
              <a:rPr lang="en-US" altLang="zh-CN" sz="3600"/>
              <a:t>Unit 3 Text A  (Text B </a:t>
            </a:r>
            <a:r>
              <a:rPr lang="zh-CN" altLang="en-US" sz="3600"/>
              <a:t>不讲</a:t>
            </a:r>
            <a:r>
              <a:rPr lang="en-US" altLang="zh-CN" sz="3600"/>
              <a:t>)</a:t>
            </a:r>
            <a:endParaRPr lang="en-US" altLang="zh-CN" sz="3600"/>
          </a:p>
          <a:p>
            <a:r>
              <a:rPr lang="zh-CN" altLang="en-US" sz="3600"/>
              <a:t>教学方法：自主学习</a:t>
            </a:r>
            <a:r>
              <a:rPr lang="en-US" altLang="zh-CN" sz="3600"/>
              <a:t>+</a:t>
            </a:r>
            <a:r>
              <a:rPr lang="zh-CN" altLang="en-US" sz="3600"/>
              <a:t>分组讨论</a:t>
            </a:r>
            <a:endParaRPr lang="zh-CN" altLang="en-US" sz="3600"/>
          </a:p>
          <a:p>
            <a:r>
              <a:rPr lang="zh-CN" altLang="en-US" sz="3600"/>
              <a:t>教学过程：</a:t>
            </a:r>
            <a:r>
              <a:rPr lang="en-US" altLang="zh-CN" sz="3600"/>
              <a:t>1+4+1</a:t>
            </a:r>
            <a:endParaRPr lang="en-US" altLang="zh-CN" sz="3600"/>
          </a:p>
          <a:p>
            <a:r>
              <a:rPr lang="zh-CN" altLang="en-US" sz="3600"/>
              <a:t>教学目标：五大能力</a:t>
            </a:r>
            <a:r>
              <a:rPr lang="en-US" altLang="zh-CN" sz="3600"/>
              <a:t>(</a:t>
            </a:r>
            <a:r>
              <a:rPr lang="zh-CN" altLang="en-US" sz="3600"/>
              <a:t>通用能力</a:t>
            </a:r>
            <a:r>
              <a:rPr lang="en-US" altLang="zh-CN" sz="3600"/>
              <a:t>+</a:t>
            </a:r>
            <a:r>
              <a:rPr lang="zh-CN" altLang="en-US" sz="3600"/>
              <a:t>单元目标能力</a:t>
            </a:r>
            <a:r>
              <a:rPr lang="en-US" altLang="zh-CN" sz="3600"/>
              <a:t>)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学生和教师的任务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>
              <a:buClrTx/>
              <a:buFont typeface="+mj-lt"/>
              <a:buAutoNum type="alphaUcPeriod"/>
            </a:pPr>
            <a:r>
              <a:rPr lang="zh-CN" altLang="en-US"/>
              <a:t>预习课文</a:t>
            </a:r>
            <a:r>
              <a:rPr lang="en-US" altLang="zh-CN"/>
              <a:t>Text A + Text B</a:t>
            </a:r>
            <a:endParaRPr lang="en-US" altLang="zh-CN"/>
          </a:p>
          <a:p>
            <a:pPr marL="457200" indent="-457200">
              <a:buClrTx/>
              <a:buFont typeface="+mj-lt"/>
              <a:buAutoNum type="alphaUcPeriod"/>
            </a:pPr>
            <a:r>
              <a:rPr lang="zh-CN" altLang="en-US">
                <a:solidFill>
                  <a:srgbClr val="0070C0"/>
                </a:solidFill>
              </a:rPr>
              <a:t>制作生词表</a:t>
            </a:r>
            <a:endParaRPr lang="zh-CN" altLang="en-US">
              <a:solidFill>
                <a:srgbClr val="0070C0"/>
              </a:solidFill>
            </a:endParaRPr>
          </a:p>
          <a:p>
            <a:pPr marL="457200" indent="-457200">
              <a:buClrTx/>
              <a:buFont typeface="+mj-lt"/>
              <a:buAutoNum type="alphaUcPeriod"/>
            </a:pPr>
            <a:r>
              <a:rPr lang="zh-CN" altLang="en-US"/>
              <a:t>完成</a:t>
            </a:r>
            <a:r>
              <a:rPr lang="en-US" altLang="zh-CN"/>
              <a:t>Preparatory work</a:t>
            </a:r>
            <a:endParaRPr lang="en-US" altLang="zh-CN"/>
          </a:p>
          <a:p>
            <a:pPr marL="457200" indent="-457200">
              <a:buClrTx/>
              <a:buFont typeface="+mj-lt"/>
              <a:buAutoNum type="alphaUcPeriod"/>
            </a:pPr>
            <a:r>
              <a:rPr lang="zh-CN" altLang="en-US"/>
              <a:t>回答</a:t>
            </a:r>
            <a:r>
              <a:rPr lang="en-US" altLang="zh-CN"/>
              <a:t>Critical Reading</a:t>
            </a:r>
            <a:r>
              <a:rPr lang="zh-CN" altLang="en-US"/>
              <a:t>部分的问题、参与课堂讨论</a:t>
            </a:r>
            <a:endParaRPr lang="zh-CN" altLang="en-US"/>
          </a:p>
          <a:p>
            <a:pPr marL="457200" indent="-457200">
              <a:buClrTx/>
              <a:buFont typeface="+mj-lt"/>
              <a:buAutoNum type="alphaUcPeriod"/>
            </a:pPr>
            <a:r>
              <a:rPr lang="zh-CN" altLang="en-US">
                <a:solidFill>
                  <a:srgbClr val="0070C0"/>
                </a:solidFill>
                <a:sym typeface="+mn-ea"/>
              </a:rPr>
              <a:t>写作</a:t>
            </a:r>
            <a:r>
              <a:rPr lang="en-US" altLang="zh-CN">
                <a:solidFill>
                  <a:srgbClr val="0070C0"/>
                </a:solidFill>
                <a:sym typeface="+mn-ea"/>
              </a:rPr>
              <a:t>Summary+</a:t>
            </a:r>
            <a:r>
              <a:rPr lang="zh-CN" altLang="en-US">
                <a:solidFill>
                  <a:srgbClr val="0070C0"/>
                </a:solidFill>
                <a:sym typeface="+mn-ea"/>
              </a:rPr>
              <a:t>相互评阅</a:t>
            </a:r>
            <a:r>
              <a:rPr lang="en-US" altLang="zh-CN">
                <a:solidFill>
                  <a:srgbClr val="0070C0"/>
                </a:solidFill>
                <a:sym typeface="+mn-ea"/>
              </a:rPr>
              <a:t>(peer review)</a:t>
            </a:r>
            <a:endParaRPr lang="en-US" altLang="zh-CN">
              <a:solidFill>
                <a:srgbClr val="0070C0"/>
              </a:solidFill>
              <a:sym typeface="+mn-ea"/>
            </a:endParaRPr>
          </a:p>
          <a:p>
            <a:pPr marL="457200" indent="-457200">
              <a:buClrTx/>
              <a:buFont typeface="+mj-lt"/>
              <a:buAutoNum type="alphaUcPeriod"/>
            </a:pPr>
            <a:r>
              <a:rPr lang="zh-CN" altLang="en-US">
                <a:solidFill>
                  <a:srgbClr val="0070C0"/>
                </a:solidFill>
              </a:rPr>
              <a:t>提出自己的问题</a:t>
            </a:r>
            <a:r>
              <a:rPr lang="en-US" altLang="zh-CN">
                <a:solidFill>
                  <a:srgbClr val="0070C0"/>
                </a:solidFill>
              </a:rPr>
              <a:t>(</a:t>
            </a:r>
            <a:r>
              <a:rPr lang="zh-CN" altLang="en-US">
                <a:solidFill>
                  <a:srgbClr val="0070C0"/>
                </a:solidFill>
              </a:rPr>
              <a:t>语言理解、知识观点、逻辑思辨等</a:t>
            </a:r>
            <a:r>
              <a:rPr lang="en-US" altLang="zh-CN">
                <a:solidFill>
                  <a:srgbClr val="0070C0"/>
                </a:solidFill>
              </a:rPr>
              <a:t>)</a:t>
            </a:r>
            <a:endParaRPr lang="en-US" altLang="zh-CN">
              <a:solidFill>
                <a:srgbClr val="0070C0"/>
              </a:solidFill>
            </a:endParaRPr>
          </a:p>
          <a:p>
            <a:pPr marL="457200" indent="-457200">
              <a:buClrTx/>
              <a:buFont typeface="+mj-lt"/>
              <a:buAutoNum type="alphaUcPeriod"/>
            </a:pPr>
            <a:r>
              <a:rPr lang="zh-CN" altLang="en-US"/>
              <a:t>完成</a:t>
            </a:r>
            <a:r>
              <a:rPr lang="en-US" altLang="zh-CN"/>
              <a:t>Language Enhancement</a:t>
            </a:r>
            <a:r>
              <a:rPr lang="zh-CN" altLang="en-US"/>
              <a:t>语言练习</a:t>
            </a:r>
            <a:endParaRPr lang="zh-CN" altLang="en-US"/>
          </a:p>
          <a:p>
            <a:pPr marL="457200" indent="-457200">
              <a:buClrTx/>
              <a:buFont typeface="+mj-lt"/>
              <a:buAutoNum type="alphaUcPeriod"/>
            </a:pPr>
            <a:r>
              <a:rPr lang="zh-CN" altLang="en-US">
                <a:solidFill>
                  <a:srgbClr val="0070C0"/>
                </a:solidFill>
              </a:rPr>
              <a:t>准备</a:t>
            </a:r>
            <a:r>
              <a:rPr lang="en-US" altLang="zh-CN">
                <a:solidFill>
                  <a:srgbClr val="0070C0"/>
                </a:solidFill>
              </a:rPr>
              <a:t>Presentation</a:t>
            </a:r>
            <a:endParaRPr lang="en-US" altLang="zh-CN">
              <a:solidFill>
                <a:srgbClr val="0070C0"/>
              </a:solidFill>
            </a:endParaRPr>
          </a:p>
          <a:p>
            <a:pPr marL="457200" indent="-457200"/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en-US" altLang="zh-CN" dirty="0"/>
              <a:t>Unit 3 </a:t>
            </a:r>
            <a:r>
              <a:rPr lang="zh-CN" altLang="en-US" dirty="0"/>
              <a:t>教学设计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92350" y="1311910"/>
            <a:ext cx="7718425" cy="3931285"/>
          </a:xfrm>
        </p:spPr>
        <p:txBody>
          <a:bodyPr lIns="216000" rIns="216000">
            <a:normAutofit fontScale="90000" lnSpcReduction="10000"/>
          </a:bodyPr>
          <a:p>
            <a:pPr algn="ctr"/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请批评指正！</a:t>
            </a:r>
            <a:endParaRPr lang="zh-CN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夏登山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15120004623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xiadengshan@bfsu.edu.cn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ctr"/>
            <a:endParaRPr lang="en-US" altLang="zh-C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dirty="0">
                <a:solidFill>
                  <a:schemeClr val="accent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一、单元总体设计</a:t>
            </a:r>
            <a:endParaRPr lang="zh-CN" altLang="en-US" sz="4000" dirty="0">
              <a:solidFill>
                <a:schemeClr val="accent4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200">
                <a:solidFill>
                  <a:schemeClr val="accent4"/>
                </a:solidFill>
                <a:effectLst/>
              </a:rPr>
              <a:t>单元结构</a:t>
            </a:r>
            <a:endParaRPr lang="zh-CN" altLang="en-US" sz="3200">
              <a:solidFill>
                <a:schemeClr val="accent4"/>
              </a:solidFill>
              <a:effectLst/>
            </a:endParaRPr>
          </a:p>
        </p:txBody>
      </p:sp>
      <p:pic>
        <p:nvPicPr>
          <p:cNvPr id="22531" name="Picture 3" descr="885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3561412"/>
            <a:ext cx="2135262" cy="101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55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4945523"/>
            <a:ext cx="2170186" cy="96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1556792"/>
            <a:ext cx="1316037" cy="45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56" y="2195636"/>
            <a:ext cx="1401763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4122737"/>
            <a:ext cx="1401763" cy="14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8" name="Picture 20" descr="885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716808"/>
            <a:ext cx="2880320" cy="93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9" name="Picture 21" descr="8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759200"/>
            <a:ext cx="288032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0" name="Picture 22" descr="kk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650643"/>
            <a:ext cx="288032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1" name="Picture 23" descr="kk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54" y="4941887"/>
            <a:ext cx="2877493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9" name="Text Box 31"/>
          <p:cNvSpPr txBox="1">
            <a:spLocks noChangeArrowheads="1"/>
          </p:cNvSpPr>
          <p:nvPr/>
        </p:nvSpPr>
        <p:spPr bwMode="black">
          <a:xfrm>
            <a:off x="2380185" y="3729226"/>
            <a:ext cx="1987623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80808"/>
                </a:solidFill>
                <a:ea typeface="宋体" panose="02010600030101010101" pitchFamily="2" charset="-122"/>
              </a:rPr>
              <a:t>Intercultural reflection</a:t>
            </a:r>
            <a:endParaRPr lang="en-US" altLang="zh-CN" sz="2000" b="1" dirty="0">
              <a:solidFill>
                <a:srgbClr val="080808"/>
              </a:solidFill>
              <a:ea typeface="宋体" panose="02010600030101010101" pitchFamily="2" charset="-122"/>
            </a:endParaRP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black">
          <a:xfrm>
            <a:off x="7314803" y="2956882"/>
            <a:ext cx="2813645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80808"/>
                </a:solidFill>
                <a:ea typeface="宋体" panose="02010600030101010101" pitchFamily="2" charset="-122"/>
              </a:rPr>
              <a:t>Preparatory work</a:t>
            </a:r>
            <a:endParaRPr lang="en-US" altLang="zh-CN" sz="2000" b="1" dirty="0">
              <a:solidFill>
                <a:srgbClr val="080808"/>
              </a:solidFill>
              <a:ea typeface="宋体" panose="02010600030101010101" pitchFamily="2" charset="-122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white">
          <a:xfrm>
            <a:off x="5315401" y="2536582"/>
            <a:ext cx="12297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EFEFE"/>
                </a:solidFill>
                <a:ea typeface="宋体" panose="02010600030101010101" pitchFamily="2" charset="-122"/>
              </a:rPr>
              <a:t>Text </a:t>
            </a:r>
            <a:r>
              <a:rPr lang="en-US" altLang="zh-CN" sz="3200" b="1" dirty="0" smtClean="0">
                <a:solidFill>
                  <a:srgbClr val="FEFEFE"/>
                </a:solidFill>
                <a:ea typeface="宋体" panose="02010600030101010101" pitchFamily="2" charset="-122"/>
              </a:rPr>
              <a:t>A</a:t>
            </a:r>
            <a:endParaRPr lang="en-US" altLang="zh-CN" sz="3200" b="1" dirty="0">
              <a:solidFill>
                <a:srgbClr val="FEFEFE"/>
              </a:solidFill>
              <a:ea typeface="宋体" panose="02010600030101010101" pitchFamily="2" charset="-122"/>
            </a:endParaRP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black">
          <a:xfrm>
            <a:off x="7316390" y="4037002"/>
            <a:ext cx="2812058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80808"/>
                </a:solidFill>
                <a:ea typeface="宋体" panose="02010600030101010101" pitchFamily="2" charset="-122"/>
              </a:rPr>
              <a:t>Critical reading </a:t>
            </a:r>
            <a:endParaRPr lang="en-US" altLang="zh-CN" sz="2000" b="1" dirty="0">
              <a:solidFill>
                <a:srgbClr val="080808"/>
              </a:solidFill>
              <a:ea typeface="宋体" panose="02010600030101010101" pitchFamily="2" charset="-122"/>
            </a:endParaRP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black">
          <a:xfrm>
            <a:off x="7314009" y="5211762"/>
            <a:ext cx="2814438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80808"/>
                </a:solidFill>
                <a:ea typeface="宋体" panose="02010600030101010101" pitchFamily="2" charset="-122"/>
              </a:rPr>
              <a:t>Language enhancing</a:t>
            </a:r>
            <a:endParaRPr lang="en-US" altLang="zh-CN" sz="2000" b="1" dirty="0">
              <a:solidFill>
                <a:srgbClr val="080808"/>
              </a:solidFill>
              <a:ea typeface="宋体" panose="02010600030101010101" pitchFamily="2" charset="-122"/>
            </a:endParaRP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black">
          <a:xfrm>
            <a:off x="7314803" y="1915115"/>
            <a:ext cx="2669629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80808"/>
                </a:solidFill>
                <a:ea typeface="宋体" panose="02010600030101010101" pitchFamily="2" charset="-122"/>
              </a:rPr>
              <a:t>Lead-in</a:t>
            </a:r>
            <a:endParaRPr lang="en-US" altLang="zh-CN" sz="2000" b="1" dirty="0">
              <a:solidFill>
                <a:srgbClr val="080808"/>
              </a:solidFill>
              <a:ea typeface="宋体" panose="02010600030101010101" pitchFamily="2" charset="-122"/>
            </a:endParaRPr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black">
          <a:xfrm>
            <a:off x="2380185" y="5116513"/>
            <a:ext cx="1953690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80808"/>
                </a:solidFill>
                <a:ea typeface="宋体" panose="02010600030101010101" pitchFamily="2" charset="-122"/>
              </a:rPr>
              <a:t>Creative response </a:t>
            </a:r>
            <a:endParaRPr lang="en-US" altLang="zh-CN" sz="2000" b="1" dirty="0">
              <a:solidFill>
                <a:srgbClr val="080808"/>
              </a:solidFill>
              <a:ea typeface="宋体" panose="02010600030101010101" pitchFamily="2" charset="-122"/>
            </a:endParaRPr>
          </a:p>
        </p:txBody>
      </p:sp>
      <p:sp>
        <p:nvSpPr>
          <p:cNvPr id="50" name="Rectangle 40"/>
          <p:cNvSpPr>
            <a:spLocks noChangeArrowheads="1"/>
          </p:cNvSpPr>
          <p:nvPr/>
        </p:nvSpPr>
        <p:spPr bwMode="white">
          <a:xfrm>
            <a:off x="5304790" y="4452620"/>
            <a:ext cx="122999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EFEFE"/>
                </a:solidFill>
                <a:ea typeface="宋体" panose="02010600030101010101" pitchFamily="2" charset="-122"/>
              </a:rPr>
              <a:t>Text </a:t>
            </a:r>
            <a:r>
              <a:rPr lang="en-US" altLang="zh-CN" sz="3200" b="1" dirty="0" smtClean="0">
                <a:solidFill>
                  <a:srgbClr val="FEFEFE"/>
                </a:solidFill>
                <a:ea typeface="宋体" panose="02010600030101010101" pitchFamily="2" charset="-122"/>
              </a:rPr>
              <a:t>B</a:t>
            </a:r>
            <a:endParaRPr lang="en-US" altLang="zh-CN" sz="3200" b="1" dirty="0">
              <a:solidFill>
                <a:srgbClr val="FEFEF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>
                <a:solidFill>
                  <a:schemeClr val="accent4"/>
                </a:solidFill>
                <a:effectLst/>
              </a:rPr>
              <a:t>二、 教学过程安排</a:t>
            </a:r>
            <a:endParaRPr lang="zh-CN" altLang="en-US" sz="3600" b="1">
              <a:solidFill>
                <a:schemeClr val="accent4"/>
              </a:solidFill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</p:txBody>
      </p:sp>
      <p:graphicFrame>
        <p:nvGraphicFramePr>
          <p:cNvPr id="4" name="表格 3"/>
          <p:cNvGraphicFramePr/>
          <p:nvPr/>
        </p:nvGraphicFramePr>
        <p:xfrm>
          <a:off x="509270" y="1576070"/>
          <a:ext cx="11318240" cy="452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425"/>
                <a:gridCol w="4870450"/>
                <a:gridCol w="4444365"/>
              </a:tblGrid>
              <a:tr h="741680">
                <a:tc>
                  <a:txBody>
                    <a:bodyPr/>
                    <a:p>
                      <a:pPr algn="ctr">
                        <a:buNone/>
                      </a:pPr>
                      <a:endParaRPr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200"/>
                        <a:t>课前准备</a:t>
                      </a:r>
                      <a:endParaRPr lang="zh-CN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200"/>
                        <a:t>课堂安排</a:t>
                      </a:r>
                      <a:endParaRPr lang="zh-CN" sz="3200"/>
                    </a:p>
                  </a:txBody>
                  <a:tcPr/>
                </a:tc>
              </a:tr>
              <a:tr h="1334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800"/>
                        <a:t>第一课时</a:t>
                      </a:r>
                      <a:endParaRPr 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/>
                        <a:t>Preparatory work</a:t>
                      </a:r>
                      <a:endParaRPr lang="en-US" sz="2000"/>
                    </a:p>
                    <a:p>
                      <a:pPr algn="ctr">
                        <a:buNone/>
                      </a:pPr>
                      <a:r>
                        <a:rPr lang="en-US" altLang="zh-CN" sz="2000"/>
                        <a:t>Vocabulary list</a:t>
                      </a:r>
                      <a:endParaRPr lang="en-US" altLang="zh-CN" sz="2000"/>
                    </a:p>
                    <a:p>
                      <a:pPr algn="ctr">
                        <a:buNone/>
                      </a:pPr>
                      <a:r>
                        <a:rPr lang="en-US" altLang="zh-CN" sz="2000"/>
                        <a:t>Preview: Text A </a:t>
                      </a:r>
                      <a:endParaRPr lang="en-US" altLang="zh-CN" sz="2000"/>
                    </a:p>
                    <a:p>
                      <a:pPr algn="ctr">
                        <a:buNone/>
                      </a:pPr>
                      <a:r>
                        <a:rPr lang="en-US" sz="2000"/>
                        <a:t>(Presentation)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>
                          <a:sym typeface="+mn-ea"/>
                        </a:rPr>
                        <a:t>Preparatory work</a:t>
                      </a:r>
                      <a:endParaRPr lang="en-US" sz="20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000"/>
                        <a:t>Background Knowledge</a:t>
                      </a:r>
                      <a:endParaRPr lang="en-US" sz="2000"/>
                    </a:p>
                    <a:p>
                      <a:pPr algn="ctr">
                        <a:buNone/>
                      </a:pPr>
                      <a:r>
                        <a:rPr lang="en-US" sz="2000"/>
                        <a:t> Comprehension check</a:t>
                      </a:r>
                      <a:endParaRPr lang="en-US" sz="2000"/>
                    </a:p>
                  </a:txBody>
                  <a:tcPr/>
                </a:tc>
              </a:tr>
              <a:tr h="1143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800"/>
                        <a:t>第二课时</a:t>
                      </a:r>
                      <a:endParaRPr 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>
                          <a:sym typeface="+mn-ea"/>
                        </a:rPr>
                        <a:t>Language enhancement</a:t>
                      </a:r>
                      <a:endParaRPr lang="en-US" sz="20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000">
                          <a:sym typeface="+mn-ea"/>
                        </a:rPr>
                        <a:t>Summary writing &amp; peer review</a:t>
                      </a:r>
                      <a:endParaRPr lang="en-US" sz="20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000">
                          <a:sym typeface="+mn-ea"/>
                        </a:rPr>
                        <a:t>Evaluation and Exploration</a:t>
                      </a:r>
                      <a:endParaRPr lang="en-US" altLang="zh-CN" sz="20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>
                          <a:sym typeface="+mn-ea"/>
                        </a:rPr>
                        <a:t>Language enhancement</a:t>
                      </a:r>
                      <a:endParaRPr lang="en-US" sz="20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000">
                          <a:sym typeface="+mn-ea"/>
                        </a:rPr>
                        <a:t>Evaluation and Exploration </a:t>
                      </a:r>
                      <a:endParaRPr sz="2000"/>
                    </a:p>
                  </a:txBody>
                  <a:tcPr/>
                </a:tc>
              </a:tr>
              <a:tr h="11423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800"/>
                        <a:t>第三课时</a:t>
                      </a:r>
                      <a:endParaRPr 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>
                          <a:sym typeface="+mn-ea"/>
                        </a:rPr>
                        <a:t>Asking your questions</a:t>
                      </a:r>
                      <a:endParaRPr lang="en-US" altLang="zh-CN" sz="20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Preview: Text B</a:t>
                      </a:r>
                      <a:endParaRPr lang="en-US" altLang="zh-CN" sz="20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000"/>
                        <a:t>Intercultural refelction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>
                          <a:sym typeface="+mn-ea"/>
                        </a:rPr>
                        <a:t>Asking your questions</a:t>
                      </a:r>
                      <a:endParaRPr lang="en-US" altLang="zh-CN" sz="20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000"/>
                        <a:t>Presentations: </a:t>
                      </a:r>
                      <a:r>
                        <a:rPr lang="en-US" sz="2000">
                          <a:sym typeface="+mn-ea"/>
                        </a:rPr>
                        <a:t>Intercultural refelction</a:t>
                      </a:r>
                      <a:endParaRPr lang="en-US" sz="200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9420" cy="132588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>
                <a:solidFill>
                  <a:schemeClr val="accent4"/>
                </a:solidFill>
              </a:rPr>
              <a:t>第一课时</a:t>
            </a:r>
            <a:r>
              <a:rPr lang="en-US" altLang="zh-CN" sz="3600">
                <a:solidFill>
                  <a:schemeClr val="accent4"/>
                </a:solidFill>
              </a:rPr>
              <a:t>: </a:t>
            </a:r>
            <a:r>
              <a:rPr lang="en-US" altLang="zh-CN" sz="2600">
                <a:solidFill>
                  <a:schemeClr val="accent4"/>
                </a:solidFill>
                <a:sym typeface="+mn-ea"/>
              </a:rPr>
              <a:t>Preparatory work + Text A (Understanding </a:t>
            </a:r>
            <a:r>
              <a:rPr lang="en-US" altLang="zh-CN" sz="2600">
                <a:solidFill>
                  <a:schemeClr val="accent4"/>
                </a:solidFill>
                <a:effectLst/>
                <a:sym typeface="+mn-ea"/>
              </a:rPr>
              <a:t>the </a:t>
            </a:r>
            <a:r>
              <a:rPr lang="en-US" altLang="zh-CN" sz="2600">
                <a:solidFill>
                  <a:schemeClr val="accent4"/>
                </a:solidFill>
                <a:sym typeface="+mn-ea"/>
              </a:rPr>
              <a:t>Text)</a:t>
            </a:r>
            <a:endParaRPr lang="en-US" altLang="zh-CN" sz="2600">
              <a:solidFill>
                <a:schemeClr val="accent4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200">
                <a:solidFill>
                  <a:schemeClr val="accent4"/>
                </a:solidFill>
                <a:sym typeface="+mn-ea"/>
              </a:rPr>
              <a:t>1. Preparatory work</a:t>
            </a:r>
            <a:r>
              <a:rPr lang="zh-CN" altLang="en-US" sz="3200">
                <a:solidFill>
                  <a:schemeClr val="accent4"/>
                </a:solidFill>
                <a:sym typeface="+mn-ea"/>
              </a:rPr>
              <a:t>： </a:t>
            </a:r>
            <a:r>
              <a:rPr lang="zh-CN" altLang="en-US" sz="3200">
                <a:solidFill>
                  <a:schemeClr val="accent4"/>
                </a:solidFill>
                <a:sym typeface="+mn-ea"/>
              </a:rPr>
              <a:t>检查学生是否有充分的准备</a:t>
            </a:r>
            <a:endParaRPr lang="en-US" altLang="zh-CN" sz="3200">
              <a:solidFill>
                <a:schemeClr val="accent4"/>
              </a:solidFill>
            </a:endParaRPr>
          </a:p>
          <a:p>
            <a:endParaRPr lang="en-US" altLang="zh-CN" sz="3200">
              <a:solidFill>
                <a:schemeClr val="accent4"/>
              </a:solidFill>
              <a:sym typeface="+mn-ea"/>
            </a:endParaRPr>
          </a:p>
          <a:p>
            <a:r>
              <a:rPr lang="zh-CN" altLang="en-US" sz="3200">
                <a:solidFill>
                  <a:schemeClr val="accent4"/>
                </a:solidFill>
                <a:sym typeface="+mn-ea"/>
              </a:rPr>
              <a:t>（</a:t>
            </a:r>
            <a:r>
              <a:rPr lang="en-US" altLang="zh-CN" sz="3200">
                <a:solidFill>
                  <a:schemeClr val="accent4"/>
                </a:solidFill>
                <a:sym typeface="+mn-ea"/>
              </a:rPr>
              <a:t>1</a:t>
            </a:r>
            <a:r>
              <a:rPr lang="zh-CN" altLang="en-US" sz="3200">
                <a:solidFill>
                  <a:schemeClr val="accent4"/>
                </a:solidFill>
                <a:sym typeface="+mn-ea"/>
              </a:rPr>
              <a:t>）</a:t>
            </a:r>
            <a:r>
              <a:rPr lang="en-US" altLang="zh-CN" sz="3200">
                <a:solidFill>
                  <a:schemeClr val="accent4"/>
                </a:solidFill>
                <a:sym typeface="+mn-ea"/>
              </a:rPr>
              <a:t> </a:t>
            </a:r>
            <a:r>
              <a:rPr lang="zh-CN" altLang="en-US" sz="3200">
                <a:solidFill>
                  <a:schemeClr val="accent4"/>
                </a:solidFill>
                <a:sym typeface="+mn-ea"/>
              </a:rPr>
              <a:t>收集</a:t>
            </a:r>
            <a:r>
              <a:rPr lang="en-US" altLang="zh-CN" sz="3200">
                <a:solidFill>
                  <a:schemeClr val="accent4"/>
                </a:solidFill>
                <a:sym typeface="+mn-ea"/>
              </a:rPr>
              <a:t>Vocabulary list</a:t>
            </a:r>
            <a:endParaRPr lang="en-US" altLang="zh-CN" sz="3200">
              <a:solidFill>
                <a:schemeClr val="accent4"/>
              </a:solidFill>
              <a:sym typeface="+mn-ea"/>
            </a:endParaRPr>
          </a:p>
          <a:p>
            <a:r>
              <a:rPr lang="zh-CN" altLang="en-US" sz="3200">
                <a:solidFill>
                  <a:schemeClr val="accent4"/>
                </a:solidFill>
              </a:rPr>
              <a:t>（</a:t>
            </a:r>
            <a:r>
              <a:rPr lang="en-US" altLang="zh-CN" sz="3200">
                <a:solidFill>
                  <a:schemeClr val="accent4"/>
                </a:solidFill>
              </a:rPr>
              <a:t>2</a:t>
            </a:r>
            <a:r>
              <a:rPr lang="zh-CN" altLang="en-US" sz="3200">
                <a:solidFill>
                  <a:schemeClr val="accent4"/>
                </a:solidFill>
              </a:rPr>
              <a:t>）</a:t>
            </a:r>
            <a:r>
              <a:rPr lang="zh-CN" altLang="en-US" sz="3200">
                <a:solidFill>
                  <a:schemeClr val="accent4"/>
                </a:solidFill>
              </a:rPr>
              <a:t>汇报</a:t>
            </a:r>
            <a:r>
              <a:rPr lang="en-US" altLang="zh-CN" sz="3200">
                <a:solidFill>
                  <a:schemeClr val="accent4"/>
                </a:solidFill>
              </a:rPr>
              <a:t>Preparatory work</a:t>
            </a:r>
            <a:r>
              <a:rPr lang="zh-CN" altLang="en-US" sz="3200">
                <a:solidFill>
                  <a:schemeClr val="accent4"/>
                </a:solidFill>
              </a:rPr>
              <a:t>的答案，由师生共同补充</a:t>
            </a:r>
            <a:endParaRPr lang="zh-CN" altLang="en-US" sz="3200">
              <a:solidFill>
                <a:schemeClr val="accent4"/>
              </a:solidFill>
            </a:endParaRPr>
          </a:p>
          <a:p>
            <a:endParaRPr lang="zh-CN" altLang="en-US" sz="3200">
              <a:solidFill>
                <a:schemeClr val="accent4"/>
              </a:solidFill>
            </a:endParaRPr>
          </a:p>
          <a:p>
            <a:endParaRPr lang="zh-CN" altLang="en-US" sz="32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>
                <a:solidFill>
                  <a:schemeClr val="accent4"/>
                </a:solidFill>
                <a:sym typeface="+mn-ea"/>
              </a:rPr>
              <a:t>（</a:t>
            </a:r>
            <a:r>
              <a:rPr lang="en-US" altLang="zh-CN" sz="3600">
                <a:solidFill>
                  <a:schemeClr val="accent4"/>
                </a:solidFill>
                <a:sym typeface="+mn-ea"/>
              </a:rPr>
              <a:t>3</a:t>
            </a:r>
            <a:r>
              <a:rPr lang="zh-CN" altLang="en-US" sz="3600">
                <a:solidFill>
                  <a:schemeClr val="accent4"/>
                </a:solidFill>
                <a:sym typeface="+mn-ea"/>
              </a:rPr>
              <a:t>）</a:t>
            </a:r>
            <a:r>
              <a:rPr lang="en-US" altLang="zh-CN" sz="3600">
                <a:solidFill>
                  <a:schemeClr val="accent4"/>
                </a:solidFill>
                <a:sym typeface="+mn-ea"/>
              </a:rPr>
              <a:t> </a:t>
            </a:r>
            <a:r>
              <a:rPr lang="zh-CN" altLang="en-US" sz="3600">
                <a:solidFill>
                  <a:schemeClr val="accent4"/>
                </a:solidFill>
                <a:sym typeface="+mn-ea"/>
              </a:rPr>
              <a:t>补充一定的</a:t>
            </a:r>
            <a:r>
              <a:rPr lang="en-US" altLang="zh-CN" sz="3600">
                <a:solidFill>
                  <a:schemeClr val="accent4"/>
                </a:solidFill>
                <a:sym typeface="+mn-ea"/>
              </a:rPr>
              <a:t>Background knowledge</a:t>
            </a:r>
            <a:endParaRPr lang="en-US" altLang="zh-CN" sz="3600">
              <a:solidFill>
                <a:schemeClr val="accent4"/>
              </a:solidFill>
            </a:endParaRPr>
          </a:p>
          <a:p>
            <a:endParaRPr lang="zh-CN" altLang="en-US" sz="3600">
              <a:solidFill>
                <a:schemeClr val="accent4"/>
              </a:solidFill>
            </a:endParaRPr>
          </a:p>
          <a:p>
            <a:r>
              <a:rPr lang="zh-CN" altLang="en-US" sz="3600">
                <a:solidFill>
                  <a:schemeClr val="accent4"/>
                </a:solidFill>
              </a:rPr>
              <a:t>Pragmatics is a subfield of linguistics and semiotics that </a:t>
            </a:r>
            <a:r>
              <a:rPr lang="zh-CN" altLang="en-US" sz="3600">
                <a:solidFill>
                  <a:schemeClr val="accent4"/>
                </a:solidFill>
                <a:effectLst/>
              </a:rPr>
              <a:t>studies </a:t>
            </a:r>
            <a:r>
              <a:rPr lang="zh-CN" altLang="en-US" sz="3600">
                <a:solidFill>
                  <a:schemeClr val="accent4"/>
                </a:solidFill>
              </a:rPr>
              <a:t>the ways in which context contributes to meaning. </a:t>
            </a:r>
            <a:endParaRPr lang="zh-CN" altLang="en-US" sz="36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35990"/>
            <a:ext cx="10515600" cy="5241290"/>
          </a:xfrm>
        </p:spPr>
        <p:txBody>
          <a:bodyPr>
            <a:normAutofit lnSpcReduction="20000"/>
          </a:bodyPr>
          <a:p>
            <a:r>
              <a:rPr lang="zh-CN" altLang="en-US" sz="2800">
                <a:solidFill>
                  <a:schemeClr val="accent4"/>
                </a:solidFill>
                <a:sym typeface="+mn-ea"/>
              </a:rPr>
              <a:t>（</a:t>
            </a:r>
            <a:r>
              <a:rPr lang="en-US" altLang="zh-CN" sz="2800">
                <a:solidFill>
                  <a:schemeClr val="accent4"/>
                </a:solidFill>
                <a:sym typeface="+mn-ea"/>
              </a:rPr>
              <a:t>4</a:t>
            </a:r>
            <a:r>
              <a:rPr lang="zh-CN" altLang="en-US" sz="2800">
                <a:solidFill>
                  <a:schemeClr val="accent4"/>
                </a:solidFill>
                <a:sym typeface="+mn-ea"/>
              </a:rPr>
              <a:t>）</a:t>
            </a:r>
            <a:r>
              <a:rPr lang="en-US" altLang="zh-CN" sz="2800">
                <a:solidFill>
                  <a:schemeClr val="accent4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accent4"/>
                </a:solidFill>
                <a:sym typeface="+mn-ea"/>
              </a:rPr>
              <a:t>提供延伸阅读材料清单，为</a:t>
            </a:r>
            <a:r>
              <a:rPr lang="en-US" altLang="zh-CN" sz="2800">
                <a:solidFill>
                  <a:schemeClr val="accent4"/>
                </a:solidFill>
                <a:sym typeface="+mn-ea"/>
              </a:rPr>
              <a:t>Presentation</a:t>
            </a:r>
            <a:r>
              <a:rPr lang="zh-CN" altLang="en-US" sz="2800">
                <a:solidFill>
                  <a:schemeClr val="accent4"/>
                </a:solidFill>
                <a:sym typeface="+mn-ea"/>
              </a:rPr>
              <a:t>提供资料来源</a:t>
            </a:r>
            <a:endParaRPr lang="zh-CN" altLang="en-US" sz="2800">
              <a:solidFill>
                <a:schemeClr val="accent4"/>
              </a:solidFill>
              <a:sym typeface="+mn-ea"/>
            </a:endParaRPr>
          </a:p>
          <a:p>
            <a:endParaRPr lang="zh-CN" altLang="en-US">
              <a:solidFill>
                <a:schemeClr val="accent4"/>
              </a:solidFill>
            </a:endParaRPr>
          </a:p>
          <a:p>
            <a:r>
              <a:rPr lang="zh-CN" altLang="en-US">
                <a:solidFill>
                  <a:schemeClr val="accent4"/>
                </a:solidFill>
              </a:rPr>
              <a:t>For classical works in intercultural communication, please refer to: </a:t>
            </a:r>
            <a:endParaRPr lang="zh-CN" altLang="en-US">
              <a:solidFill>
                <a:schemeClr val="accent4"/>
              </a:solidFill>
            </a:endParaRPr>
          </a:p>
          <a:p>
            <a:r>
              <a:rPr lang="zh-CN" altLang="en-US"/>
              <a:t>Hall, Edward T. (1955). The Anthropology of Manners.Scientific American,192: 85-89.</a:t>
            </a:r>
            <a:endParaRPr lang="zh-CN" altLang="en-US"/>
          </a:p>
          <a:p>
            <a:r>
              <a:rPr lang="zh-CN" altLang="en-US"/>
              <a:t>Hall, Edward T. (1959). The Silent Language. New York: Doubleday. </a:t>
            </a:r>
            <a:endParaRPr lang="zh-CN" altLang="en-US"/>
          </a:p>
          <a:p>
            <a:r>
              <a:rPr lang="zh-CN" altLang="en-US">
                <a:solidFill>
                  <a:schemeClr val="accent4"/>
                </a:solidFill>
              </a:rPr>
              <a:t>For more updated information, please find the following journals:</a:t>
            </a:r>
            <a:endParaRPr lang="zh-CN" altLang="en-US">
              <a:solidFill>
                <a:schemeClr val="accent4"/>
              </a:solidFill>
            </a:endParaRPr>
          </a:p>
          <a:p>
            <a:r>
              <a:rPr lang="zh-CN" altLang="en-US"/>
              <a:t>Cross-Cultural Communication published by Canadian Academy of Oriental and Occidental Culture (CAOOC)</a:t>
            </a:r>
            <a:endParaRPr lang="zh-CN" altLang="en-US"/>
          </a:p>
          <a:p>
            <a:r>
              <a:rPr lang="zh-CN" altLang="en-US"/>
              <a:t>Across Languages and Cultures published byAkadémiaiKiadó</a:t>
            </a:r>
            <a:endParaRPr lang="zh-CN" altLang="en-US"/>
          </a:p>
          <a:p>
            <a:r>
              <a:rPr lang="zh-CN" altLang="en-US"/>
              <a:t>Language and Intercultural Communication published byRoutledge Journals, Taylor &amp; Francis Ltd.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3200">
                <a:solidFill>
                  <a:schemeClr val="accent4"/>
                </a:solidFill>
                <a:sym typeface="+mn-ea"/>
              </a:rPr>
              <a:t>2. Lead-in</a:t>
            </a:r>
            <a:endParaRPr lang="zh-CN" altLang="en-US" sz="3200">
              <a:solidFill>
                <a:schemeClr val="accent4"/>
              </a:solidFill>
              <a:sym typeface="+mn-ea"/>
            </a:endParaRPr>
          </a:p>
          <a:p>
            <a:endParaRPr lang="zh-CN" altLang="en-US" sz="3200">
              <a:solidFill>
                <a:schemeClr val="accent4"/>
              </a:solidFill>
              <a:sym typeface="+mn-ea"/>
            </a:endParaRPr>
          </a:p>
          <a:p>
            <a:r>
              <a:rPr lang="en-US" altLang="zh-CN" sz="3200">
                <a:sym typeface="+mn-ea"/>
              </a:rPr>
              <a:t>从phatic communion的跨文化差异引入</a:t>
            </a:r>
            <a:endParaRPr lang="zh-CN" altLang="en-US" sz="3200">
              <a:solidFill>
                <a:schemeClr val="accent4"/>
              </a:solidFill>
              <a:sym typeface="+mn-ea"/>
            </a:endParaRPr>
          </a:p>
          <a:p>
            <a:r>
              <a:rPr lang="zh-CN" altLang="en-US" sz="3200"/>
              <a:t>让学生提供自己观察到的</a:t>
            </a:r>
            <a:r>
              <a:rPr lang="en-US" altLang="zh-CN" sz="3200"/>
              <a:t>inter/</a:t>
            </a:r>
            <a:r>
              <a:rPr lang="en-US" altLang="zh-CN" sz="3200"/>
              <a:t>intra-cultural differences </a:t>
            </a:r>
            <a:endParaRPr lang="en-US" altLang="zh-CN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>
                <a:solidFill>
                  <a:schemeClr val="accent4"/>
                </a:solidFill>
              </a:rPr>
              <a:t> Text A: </a:t>
            </a:r>
            <a:r>
              <a:rPr lang="en-US" altLang="zh-CN" sz="3600" b="1">
                <a:solidFill>
                  <a:schemeClr val="accent4"/>
                </a:solidFill>
                <a:effectLst/>
              </a:rPr>
              <a:t>Understanding </a:t>
            </a:r>
            <a:r>
              <a:rPr lang="en-US" altLang="zh-CN" sz="3600" b="1">
                <a:solidFill>
                  <a:schemeClr val="accent4"/>
                </a:solidFill>
              </a:rPr>
              <a:t>the text </a:t>
            </a:r>
            <a:endParaRPr lang="en-US" altLang="zh-CN" sz="3600" b="1">
              <a:solidFill>
                <a:schemeClr val="accent4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3. 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宏观理解：</a:t>
            </a:r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sz="3200">
              <a:solidFill>
                <a:schemeClr val="accent4"/>
              </a:solidFill>
            </a:endParaRPr>
          </a:p>
          <a:p>
            <a:r>
              <a:rPr lang="en-US" altLang="zh-CN" sz="3200">
                <a:solidFill>
                  <a:schemeClr val="accent4"/>
                </a:solidFill>
              </a:rPr>
              <a:t>Main theme/purpose/</a:t>
            </a:r>
            <a:r>
              <a:rPr lang="en-US" altLang="zh-CN" sz="3200">
                <a:solidFill>
                  <a:schemeClr val="accent4"/>
                </a:solidFill>
                <a:effectLst/>
              </a:rPr>
              <a:t>conclusion</a:t>
            </a:r>
            <a:r>
              <a:rPr lang="en-US" altLang="zh-CN" sz="3200">
                <a:solidFill>
                  <a:schemeClr val="accent4"/>
                </a:solidFill>
              </a:rPr>
              <a:t>: </a:t>
            </a:r>
            <a:r>
              <a:rPr lang="zh-CN" altLang="en-US" sz="3200">
                <a:solidFill>
                  <a:schemeClr val="accent4"/>
                </a:solidFill>
              </a:rPr>
              <a:t> </a:t>
            </a:r>
            <a:endParaRPr lang="zh-CN" altLang="en-US" sz="3200">
              <a:solidFill>
                <a:schemeClr val="accent4"/>
              </a:solidFill>
            </a:endParaRPr>
          </a:p>
          <a:p>
            <a:r>
              <a:rPr lang="en-US" altLang="zh-CN" sz="3200">
                <a:solidFill>
                  <a:schemeClr val="accent4"/>
                </a:solidFill>
              </a:rPr>
              <a:t>Structure: three parts</a:t>
            </a:r>
            <a:endParaRPr lang="en-US" altLang="zh-CN" sz="3200">
              <a:solidFill>
                <a:schemeClr val="accent4"/>
              </a:solidFill>
            </a:endParaRPr>
          </a:p>
          <a:p>
            <a:r>
              <a:rPr lang="en-US" altLang="zh-CN" sz="3200">
                <a:solidFill>
                  <a:schemeClr val="accent4"/>
                </a:solidFill>
              </a:rPr>
              <a:t>Eight levels of communication differences</a:t>
            </a:r>
            <a:endParaRPr lang="en-US" altLang="zh-CN" sz="3200">
              <a:solidFill>
                <a:schemeClr val="accent4"/>
              </a:solidFill>
            </a:endParaRPr>
          </a:p>
          <a:p>
            <a:r>
              <a:rPr lang="en-US" altLang="zh-CN" sz="3200">
                <a:solidFill>
                  <a:schemeClr val="accent4"/>
                </a:solidFill>
              </a:rPr>
              <a:t>Style: academic </a:t>
            </a:r>
            <a:endParaRPr lang="en-US" altLang="zh-CN" sz="3200">
              <a:solidFill>
                <a:schemeClr val="accent4"/>
              </a:solidFill>
            </a:endParaRPr>
          </a:p>
          <a:p>
            <a:endParaRPr lang="en-US" altLang="zh-CN" sz="32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p="http://schemas.openxmlformats.org/presentationml/2006/main">
  <p:tag name="KSO_WM_UNIT_INDEX" val="1"/>
  <p:tag name="KSO_WM_UNIT_CLEAR" val="0"/>
  <p:tag name="KSO_WM_UNIT_LAYERLEVEL" val="1"/>
  <p:tag name="KSO_WM_UNIT_VALUE" val="1429*2538"/>
  <p:tag name="KSO_WM_UNIT_HIGHLIGHT" val="0"/>
  <p:tag name="KSO_WM_UNIT_COMPATIBLE" val="0"/>
  <p:tag name="KSO_WM_BEAUTIFY_FLAG" val="#wm#"/>
  <p:tag name="KSO_WM_UNIT_TYPE" val="i"/>
  <p:tag name="KSO_WM_UNIT_ID" val="256*i*3"/>
  <p:tag name="KSO_WM_TEMPLATE_CATEGORY" val="custom"/>
  <p:tag name="KSO_WM_TEMPLATE_INDEX" val="31"/>
</p:tagLst>
</file>

<file path=ppt/tags/tag2.xml><?xml version="1.0" encoding="utf-8"?>
<p:tagLst xmlns:p="http://schemas.openxmlformats.org/presentationml/2006/main">
  <p:tag name="KSO_WM_UNIT_INDEX" val="1"/>
  <p:tag name="KSO_WM_UNIT_CLEAR" val="0"/>
  <p:tag name="KSO_WM_UNIT_LAYERLEVEL" val="1"/>
  <p:tag name="KSO_WM_UNIT_VALUE" val="1429*2538"/>
  <p:tag name="KSO_WM_UNIT_HIGHLIGHT" val="0"/>
  <p:tag name="KSO_WM_UNIT_COMPATIBLE" val="0"/>
  <p:tag name="KSO_WM_BEAUTIFY_FLAG" val="#wm#"/>
  <p:tag name="KSO_WM_UNIT_TYPE" val="i"/>
  <p:tag name="KSO_WM_UNIT_ID" val="256*i*3"/>
  <p:tag name="KSO_WM_TEMPLATE_CATEGORY" val="custom"/>
  <p:tag name="KSO_WM_TEMPLATE_INDEX" val="31"/>
</p:tagLst>
</file>

<file path=ppt/tags/tag3.xml><?xml version="1.0" encoding="utf-8"?>
<p:tagLst xmlns:p="http://schemas.openxmlformats.org/presentationml/2006/main">
  <p:tag name="KSO_WM_TEMPLATE_CATEGORY" val="custom"/>
  <p:tag name="KSO_WM_TEMPLATE_INDEX" val="160031"/>
</p:tagLst>
</file>

<file path=ppt/tags/tag4.xml><?xml version="1.0" encoding="utf-8"?>
<p:tagLst xmlns:p="http://schemas.openxmlformats.org/presentationml/2006/main">
  <p:tag name="KSO_WM_TEMPLATE_CATEGORY" val="custom"/>
  <p:tag name="KSO_WM_TEMPLATE_INDEX" val="160031"/>
</p:tagLst>
</file>

<file path=ppt/tags/tag5.xml><?xml version="1.0" encoding="utf-8"?>
<p:tagLst xmlns:p="http://schemas.openxmlformats.org/presentationml/2006/main">
  <p:tag name="KSO_WM_TEMPLATE_CATEGORY" val="custom"/>
  <p:tag name="KSO_WM_TEMPLATE_INDEX" val="16003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27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f"/>
  <p:tag name="KSO_WM_UNIT_INDEX" val="1"/>
  <p:tag name="KSO_WM_UNIT_ID" val="custom160161_27*f*1"/>
  <p:tag name="KSO_WM_UNIT_CLEAR" val="1"/>
  <p:tag name="KSO_WM_UNIT_LAYERLEVEL" val="1"/>
  <p:tag name="KSO_WM_UNIT_VALUE" val="133"/>
  <p:tag name="KSO_WM_UNIT_HIGHLIGHT" val="0"/>
  <p:tag name="KSO_WM_UNIT_COMPATIBLE" val="0"/>
  <p:tag name="KSO_WM_UNIT_PRESET_TEXT_INDEX" val="5"/>
  <p:tag name="KSO_WM_UNIT_PRESET_TEXT_LEN" val="200"/>
</p:tagLst>
</file>

<file path=ppt/tags/tag8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27"/>
  <p:tag name="KSO_WM_SLIDE_INDEX" val="27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213*123"/>
  <p:tag name="KSO_WM_SLIDE_SIZE" val="508*300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000000"/>
      </a:dk1>
      <a:lt1>
        <a:srgbClr val="FFFFFF"/>
      </a:lt1>
      <a:dk2>
        <a:srgbClr val="1C110D"/>
      </a:dk2>
      <a:lt2>
        <a:srgbClr val="808080"/>
      </a:lt2>
      <a:accent1>
        <a:srgbClr val="EB9139"/>
      </a:accent1>
      <a:accent2>
        <a:srgbClr val="CA79CB"/>
      </a:accent2>
      <a:accent3>
        <a:srgbClr val="FC535F"/>
      </a:accent3>
      <a:accent4>
        <a:srgbClr val="00999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1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4A5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4465</Words>
  <Application>WPS 演示</Application>
  <PresentationFormat>宽屏</PresentationFormat>
  <Paragraphs>265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黑体</vt:lpstr>
      <vt:lpstr>华文琥珀</vt:lpstr>
      <vt:lpstr>华文楷体</vt:lpstr>
      <vt:lpstr>微软雅黑</vt:lpstr>
      <vt:lpstr>Calibri</vt:lpstr>
      <vt:lpstr>1_默认设计模板</vt:lpstr>
      <vt:lpstr>自定义设计方案</vt:lpstr>
      <vt:lpstr>《语言与文化》 Unit 3 Verbal and  Non-verbal Communication</vt:lpstr>
      <vt:lpstr>汇报内容</vt:lpstr>
      <vt:lpstr>一、单元总体设计</vt:lpstr>
      <vt:lpstr>二、 教学过程安排</vt:lpstr>
      <vt:lpstr>第一课时: Preparatory work + Text A (Understanding the Text)</vt:lpstr>
      <vt:lpstr>PowerPoint 演示文稿</vt:lpstr>
      <vt:lpstr>PowerPoint 演示文稿</vt:lpstr>
      <vt:lpstr>PowerPoint 演示文稿</vt:lpstr>
      <vt:lpstr>Text A: Understanding the text </vt:lpstr>
      <vt:lpstr>PowerPoint 演示文稿</vt:lpstr>
      <vt:lpstr>第二课时: Language Enhancement + Evaluation and Exploration</vt:lpstr>
      <vt:lpstr>第三课时：Text A: Evaluation and Exploration + Presentations</vt:lpstr>
      <vt:lpstr>Sample questions </vt:lpstr>
      <vt:lpstr>三、目标能力监测</vt:lpstr>
      <vt:lpstr>1. 自主学习能力</vt:lpstr>
      <vt:lpstr>2. 语言运用能力</vt:lpstr>
      <vt:lpstr>3. 思辨能力: 本单元目标技能</vt:lpstr>
      <vt:lpstr>3. 思辨能力: 通用技能</vt:lpstr>
      <vt:lpstr>3. 思辨能力: 通用技能</vt:lpstr>
      <vt:lpstr>4. 跨文化能力：目标技能</vt:lpstr>
      <vt:lpstr>4. 跨文化能力:通用技能</vt:lpstr>
      <vt:lpstr>5. 学科知识和人文素养</vt:lpstr>
      <vt:lpstr>5. 学科知识和人文素养</vt:lpstr>
      <vt:lpstr>说课总结</vt:lpstr>
      <vt:lpstr>学生和教师的任务</vt:lpstr>
      <vt:lpstr>Unit 3 教学设计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32</cp:revision>
  <dcterms:created xsi:type="dcterms:W3CDTF">2015-05-05T08:02:00Z</dcterms:created>
  <dcterms:modified xsi:type="dcterms:W3CDTF">2016-09-20T08:08:30Z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