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6"/>
  </p:notesMasterIdLst>
  <p:sldIdLst>
    <p:sldId id="256" r:id="rId2"/>
    <p:sldId id="257" r:id="rId3"/>
    <p:sldId id="309" r:id="rId4"/>
    <p:sldId id="290" r:id="rId5"/>
    <p:sldId id="291" r:id="rId6"/>
    <p:sldId id="296" r:id="rId7"/>
    <p:sldId id="292" r:id="rId8"/>
    <p:sldId id="293" r:id="rId9"/>
    <p:sldId id="258" r:id="rId10"/>
    <p:sldId id="274" r:id="rId11"/>
    <p:sldId id="275" r:id="rId12"/>
    <p:sldId id="261" r:id="rId13"/>
    <p:sldId id="262" r:id="rId14"/>
    <p:sldId id="263" r:id="rId15"/>
    <p:sldId id="266" r:id="rId16"/>
    <p:sldId id="297" r:id="rId17"/>
    <p:sldId id="301" r:id="rId18"/>
    <p:sldId id="302" r:id="rId19"/>
    <p:sldId id="303" r:id="rId20"/>
    <p:sldId id="298" r:id="rId21"/>
    <p:sldId id="304" r:id="rId22"/>
    <p:sldId id="305" r:id="rId23"/>
    <p:sldId id="306" r:id="rId24"/>
    <p:sldId id="307" r:id="rId25"/>
    <p:sldId id="299" r:id="rId26"/>
    <p:sldId id="300" r:id="rId27"/>
    <p:sldId id="268" r:id="rId28"/>
    <p:sldId id="267" r:id="rId29"/>
    <p:sldId id="269" r:id="rId30"/>
    <p:sldId id="271" r:id="rId31"/>
    <p:sldId id="273" r:id="rId32"/>
    <p:sldId id="277" r:id="rId33"/>
    <p:sldId id="308" r:id="rId34"/>
    <p:sldId id="27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a:srgbClr val="777777"/>
    <a:srgbClr val="CC0099"/>
    <a:srgbClr val="D6009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463" autoAdjust="0"/>
  </p:normalViewPr>
  <p:slideViewPr>
    <p:cSldViewPr snapToGrid="0">
      <p:cViewPr varScale="1">
        <p:scale>
          <a:sx n="114" d="100"/>
          <a:sy n="114" d="100"/>
        </p:scale>
        <p:origin x="270" y="96"/>
      </p:cViewPr>
      <p:guideLst/>
    </p:cSldViewPr>
  </p:slideViewPr>
  <p:notesTextViewPr>
    <p:cViewPr>
      <p:scale>
        <a:sx n="1" d="1"/>
        <a:sy n="1" d="1"/>
      </p:scale>
      <p:origin x="0" y="0"/>
    </p:cViewPr>
  </p:notesTextViewPr>
  <p:sorterViewPr>
    <p:cViewPr varScale="1">
      <p:scale>
        <a:sx n="100" d="100"/>
        <a:sy n="100" d="100"/>
      </p:scale>
      <p:origin x="0" y="-29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25968;&#25454;&#20998;&#26512;&#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25968;&#25454;&#20998;&#26512;&#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istrator\Desktop\&#25968;&#25454;&#20998;&#26512;&#349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zh-CN" altLang="en-US" sz="1200">
                <a:solidFill>
                  <a:schemeClr val="tx1"/>
                </a:solidFill>
                <a:latin typeface="微软雅黑" panose="020B0503020204020204" pitchFamily="34" charset="-122"/>
                <a:ea typeface="微软雅黑" panose="020B0503020204020204" pitchFamily="34" charset="-122"/>
              </a:rPr>
              <a:t>教师对自己工作的满意度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1B-44FB-82B5-AAB526178A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1B-44FB-82B5-AAB526178A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1B-44FB-82B5-AAB526178A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1B-44FB-82B5-AAB526178A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D1B-44FB-82B5-AAB526178AD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Sheet4!$A$32:$A$36</c:f>
              <c:strCache>
                <c:ptCount val="5"/>
                <c:pt idx="0">
                  <c:v>明显提高</c:v>
                </c:pt>
                <c:pt idx="1">
                  <c:v>稍微提高</c:v>
                </c:pt>
                <c:pt idx="2">
                  <c:v>没有影响</c:v>
                </c:pt>
                <c:pt idx="3">
                  <c:v>稍微降低</c:v>
                </c:pt>
                <c:pt idx="4">
                  <c:v>明显降低</c:v>
                </c:pt>
              </c:strCache>
            </c:strRef>
          </c:cat>
          <c:val>
            <c:numRef>
              <c:f>Sheet4!$B$32:$B$36</c:f>
              <c:numCache>
                <c:formatCode>General</c:formatCode>
                <c:ptCount val="5"/>
                <c:pt idx="0">
                  <c:v>70</c:v>
                </c:pt>
                <c:pt idx="1">
                  <c:v>71</c:v>
                </c:pt>
                <c:pt idx="2">
                  <c:v>14</c:v>
                </c:pt>
                <c:pt idx="3">
                  <c:v>7</c:v>
                </c:pt>
                <c:pt idx="4">
                  <c:v>3</c:v>
                </c:pt>
              </c:numCache>
            </c:numRef>
          </c:val>
          <c:extLst>
            <c:ext xmlns:c16="http://schemas.microsoft.com/office/drawing/2014/chart" uri="{C3380CC4-5D6E-409C-BE32-E72D297353CC}">
              <c16:uniqueId val="{0000000A-4D1B-44FB-82B5-AAB526178AD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083000803761321"/>
          <c:y val="0.35393902685241263"/>
          <c:w val="0.35515820670017728"/>
          <c:h val="0.390627734033245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zh-CN" altLang="en-US" sz="1200">
                <a:solidFill>
                  <a:schemeClr val="tx1"/>
                </a:solidFill>
                <a:latin typeface="微软雅黑" panose="020B0503020204020204" pitchFamily="34" charset="-122"/>
                <a:ea typeface="微软雅黑" panose="020B0503020204020204" pitchFamily="34" charset="-122"/>
              </a:rPr>
              <a:t>是否继续使用翻转课堂</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96-407E-A5E3-4FF4A24783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96-407E-A5E3-4FF4A24783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Sheet4!$A$41:$A$42</c:f>
              <c:strCache>
                <c:ptCount val="2"/>
                <c:pt idx="0">
                  <c:v>A. 会</c:v>
                </c:pt>
                <c:pt idx="1">
                  <c:v>B. 不会</c:v>
                </c:pt>
              </c:strCache>
            </c:strRef>
          </c:cat>
          <c:val>
            <c:numRef>
              <c:f>Sheet4!$B$41:$B$42</c:f>
              <c:numCache>
                <c:formatCode>General</c:formatCode>
                <c:ptCount val="2"/>
                <c:pt idx="0">
                  <c:v>161</c:v>
                </c:pt>
                <c:pt idx="1">
                  <c:v>4</c:v>
                </c:pt>
              </c:numCache>
            </c:numRef>
          </c:val>
          <c:extLst>
            <c:ext xmlns:c16="http://schemas.microsoft.com/office/drawing/2014/chart" uri="{C3380CC4-5D6E-409C-BE32-E72D297353CC}">
              <c16:uniqueId val="{00000004-F796-407E-A5E3-4FF4A24783D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45039555567921"/>
          <c:y val="0.46710292281425986"/>
          <c:w val="0.20299898908396169"/>
          <c:h val="0.218448130876844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zh-CN" sz="1200">
                <a:solidFill>
                  <a:schemeClr val="tx1"/>
                </a:solidFill>
                <a:latin typeface="微软雅黑" panose="020B0503020204020204" pitchFamily="34" charset="-122"/>
                <a:ea typeface="微软雅黑" panose="020B0503020204020204" pitchFamily="34" charset="-122"/>
              </a:rPr>
              <a:t>实施效果评价</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zh-CN"/>
        </a:p>
      </c:txPr>
    </c:title>
    <c:autoTitleDeleted val="0"/>
    <c:plotArea>
      <c:layout/>
      <c:barChart>
        <c:barDir val="bar"/>
        <c:grouping val="stacked"/>
        <c:varyColors val="0"/>
        <c:ser>
          <c:idx val="0"/>
          <c:order val="0"/>
          <c:tx>
            <c:strRef>
              <c:f>Sheet4!$B$1</c:f>
              <c:strCache>
                <c:ptCount val="1"/>
                <c:pt idx="0">
                  <c:v>非常显著的获益</c:v>
                </c:pt>
              </c:strCache>
            </c:strRef>
          </c:tx>
          <c:spPr>
            <a:solidFill>
              <a:schemeClr val="accent1"/>
            </a:solidFill>
            <a:ln>
              <a:noFill/>
            </a:ln>
            <a:effectLst/>
          </c:spPr>
          <c:invertIfNegative val="0"/>
          <c:cat>
            <c:strRef>
              <c:f>Sheet4!$A$2:$A$6</c:f>
              <c:strCache>
                <c:ptCount val="5"/>
                <c:pt idx="0">
                  <c:v>提高了学生的学习成绩</c:v>
                </c:pt>
                <c:pt idx="1">
                  <c:v>不同水平的学生都能从中获益</c:v>
                </c:pt>
                <c:pt idx="2">
                  <c:v>提高了学生学习的自信心</c:v>
                </c:pt>
                <c:pt idx="3">
                  <c:v>促进了学生知识与技能的掌握</c:v>
                </c:pt>
                <c:pt idx="4">
                  <c:v>提高了学生的学习兴趣与主动性</c:v>
                </c:pt>
              </c:strCache>
            </c:strRef>
          </c:cat>
          <c:val>
            <c:numRef>
              <c:f>Sheet4!$B$2:$B$6</c:f>
              <c:numCache>
                <c:formatCode>0%</c:formatCode>
                <c:ptCount val="5"/>
                <c:pt idx="0">
                  <c:v>0.115151515151515</c:v>
                </c:pt>
                <c:pt idx="1">
                  <c:v>0.19393939393939399</c:v>
                </c:pt>
                <c:pt idx="2">
                  <c:v>0.236363636363636</c:v>
                </c:pt>
                <c:pt idx="3">
                  <c:v>0.175757575757576</c:v>
                </c:pt>
                <c:pt idx="4">
                  <c:v>0.30303030303030298</c:v>
                </c:pt>
              </c:numCache>
            </c:numRef>
          </c:val>
          <c:extLst>
            <c:ext xmlns:c16="http://schemas.microsoft.com/office/drawing/2014/chart" uri="{C3380CC4-5D6E-409C-BE32-E72D297353CC}">
              <c16:uniqueId val="{00000000-8CB1-43EC-B17C-DE04CD2B81FD}"/>
            </c:ext>
          </c:extLst>
        </c:ser>
        <c:ser>
          <c:idx val="1"/>
          <c:order val="1"/>
          <c:tx>
            <c:strRef>
              <c:f>Sheet4!$C$1</c:f>
              <c:strCache>
                <c:ptCount val="1"/>
                <c:pt idx="0">
                  <c:v>显著获益</c:v>
                </c:pt>
              </c:strCache>
            </c:strRef>
          </c:tx>
          <c:spPr>
            <a:solidFill>
              <a:schemeClr val="accent2"/>
            </a:solidFill>
            <a:ln>
              <a:noFill/>
            </a:ln>
            <a:effectLst/>
          </c:spPr>
          <c:invertIfNegative val="0"/>
          <c:cat>
            <c:strRef>
              <c:f>Sheet4!$A$2:$A$6</c:f>
              <c:strCache>
                <c:ptCount val="5"/>
                <c:pt idx="0">
                  <c:v>提高了学生的学习成绩</c:v>
                </c:pt>
                <c:pt idx="1">
                  <c:v>不同水平的学生都能从中获益</c:v>
                </c:pt>
                <c:pt idx="2">
                  <c:v>提高了学生学习的自信心</c:v>
                </c:pt>
                <c:pt idx="3">
                  <c:v>促进了学生知识与技能的掌握</c:v>
                </c:pt>
                <c:pt idx="4">
                  <c:v>提高了学生的学习兴趣与主动性</c:v>
                </c:pt>
              </c:strCache>
            </c:strRef>
          </c:cat>
          <c:val>
            <c:numRef>
              <c:f>Sheet4!$C$2:$C$6</c:f>
              <c:numCache>
                <c:formatCode>0%</c:formatCode>
                <c:ptCount val="5"/>
                <c:pt idx="0">
                  <c:v>0.27272727272727298</c:v>
                </c:pt>
                <c:pt idx="1">
                  <c:v>0.36363636363636398</c:v>
                </c:pt>
                <c:pt idx="2">
                  <c:v>0.34545454545454501</c:v>
                </c:pt>
                <c:pt idx="3">
                  <c:v>0.412121212121212</c:v>
                </c:pt>
                <c:pt idx="4">
                  <c:v>0.351515151515152</c:v>
                </c:pt>
              </c:numCache>
            </c:numRef>
          </c:val>
          <c:extLst>
            <c:ext xmlns:c16="http://schemas.microsoft.com/office/drawing/2014/chart" uri="{C3380CC4-5D6E-409C-BE32-E72D297353CC}">
              <c16:uniqueId val="{00000001-8CB1-43EC-B17C-DE04CD2B81FD}"/>
            </c:ext>
          </c:extLst>
        </c:ser>
        <c:ser>
          <c:idx val="2"/>
          <c:order val="2"/>
          <c:tx>
            <c:strRef>
              <c:f>Sheet4!$D$1</c:f>
              <c:strCache>
                <c:ptCount val="1"/>
                <c:pt idx="0">
                  <c:v>有些获益</c:v>
                </c:pt>
              </c:strCache>
            </c:strRef>
          </c:tx>
          <c:spPr>
            <a:solidFill>
              <a:schemeClr val="accent3"/>
            </a:solidFill>
            <a:ln>
              <a:noFill/>
            </a:ln>
            <a:effectLst/>
          </c:spPr>
          <c:invertIfNegative val="0"/>
          <c:cat>
            <c:strRef>
              <c:f>Sheet4!$A$2:$A$6</c:f>
              <c:strCache>
                <c:ptCount val="5"/>
                <c:pt idx="0">
                  <c:v>提高了学生的学习成绩</c:v>
                </c:pt>
                <c:pt idx="1">
                  <c:v>不同水平的学生都能从中获益</c:v>
                </c:pt>
                <c:pt idx="2">
                  <c:v>提高了学生学习的自信心</c:v>
                </c:pt>
                <c:pt idx="3">
                  <c:v>促进了学生知识与技能的掌握</c:v>
                </c:pt>
                <c:pt idx="4">
                  <c:v>提高了学生的学习兴趣与主动性</c:v>
                </c:pt>
              </c:strCache>
            </c:strRef>
          </c:cat>
          <c:val>
            <c:numRef>
              <c:f>Sheet4!$D$2:$D$6</c:f>
              <c:numCache>
                <c:formatCode>0%</c:formatCode>
                <c:ptCount val="5"/>
                <c:pt idx="0">
                  <c:v>0.43030303030303002</c:v>
                </c:pt>
                <c:pt idx="1">
                  <c:v>0.29090909090909101</c:v>
                </c:pt>
                <c:pt idx="2">
                  <c:v>0.30303030303030298</c:v>
                </c:pt>
                <c:pt idx="3">
                  <c:v>0.30303030303030298</c:v>
                </c:pt>
                <c:pt idx="4">
                  <c:v>0.236363636363636</c:v>
                </c:pt>
              </c:numCache>
            </c:numRef>
          </c:val>
          <c:extLst>
            <c:ext xmlns:c16="http://schemas.microsoft.com/office/drawing/2014/chart" uri="{C3380CC4-5D6E-409C-BE32-E72D297353CC}">
              <c16:uniqueId val="{00000002-8CB1-43EC-B17C-DE04CD2B81FD}"/>
            </c:ext>
          </c:extLst>
        </c:ser>
        <c:ser>
          <c:idx val="3"/>
          <c:order val="3"/>
          <c:tx>
            <c:strRef>
              <c:f>Sheet4!$E$1</c:f>
              <c:strCache>
                <c:ptCount val="1"/>
                <c:pt idx="0">
                  <c:v>较小获益</c:v>
                </c:pt>
              </c:strCache>
            </c:strRef>
          </c:tx>
          <c:spPr>
            <a:solidFill>
              <a:schemeClr val="accent4"/>
            </a:solidFill>
            <a:ln>
              <a:noFill/>
            </a:ln>
            <a:effectLst/>
          </c:spPr>
          <c:invertIfNegative val="0"/>
          <c:cat>
            <c:strRef>
              <c:f>Sheet4!$A$2:$A$6</c:f>
              <c:strCache>
                <c:ptCount val="5"/>
                <c:pt idx="0">
                  <c:v>提高了学生的学习成绩</c:v>
                </c:pt>
                <c:pt idx="1">
                  <c:v>不同水平的学生都能从中获益</c:v>
                </c:pt>
                <c:pt idx="2">
                  <c:v>提高了学生学习的自信心</c:v>
                </c:pt>
                <c:pt idx="3">
                  <c:v>促进了学生知识与技能的掌握</c:v>
                </c:pt>
                <c:pt idx="4">
                  <c:v>提高了学生的学习兴趣与主动性</c:v>
                </c:pt>
              </c:strCache>
            </c:strRef>
          </c:cat>
          <c:val>
            <c:numRef>
              <c:f>Sheet4!$E$2:$E$6</c:f>
              <c:numCache>
                <c:formatCode>0%</c:formatCode>
                <c:ptCount val="5"/>
                <c:pt idx="0">
                  <c:v>0.13939393939393899</c:v>
                </c:pt>
                <c:pt idx="1">
                  <c:v>0.115151515151515</c:v>
                </c:pt>
                <c:pt idx="2">
                  <c:v>8.4848484848484895E-2</c:v>
                </c:pt>
                <c:pt idx="3">
                  <c:v>9.6969696969696997E-2</c:v>
                </c:pt>
                <c:pt idx="4">
                  <c:v>8.4848484848484895E-2</c:v>
                </c:pt>
              </c:numCache>
            </c:numRef>
          </c:val>
          <c:extLst>
            <c:ext xmlns:c16="http://schemas.microsoft.com/office/drawing/2014/chart" uri="{C3380CC4-5D6E-409C-BE32-E72D297353CC}">
              <c16:uniqueId val="{00000003-8CB1-43EC-B17C-DE04CD2B81FD}"/>
            </c:ext>
          </c:extLst>
        </c:ser>
        <c:ser>
          <c:idx val="4"/>
          <c:order val="4"/>
          <c:tx>
            <c:strRef>
              <c:f>Sheet4!$F$1</c:f>
              <c:strCache>
                <c:ptCount val="1"/>
                <c:pt idx="0">
                  <c:v>没有获益</c:v>
                </c:pt>
              </c:strCache>
            </c:strRef>
          </c:tx>
          <c:spPr>
            <a:solidFill>
              <a:schemeClr val="accent5"/>
            </a:solidFill>
            <a:ln>
              <a:noFill/>
            </a:ln>
            <a:effectLst/>
          </c:spPr>
          <c:invertIfNegative val="0"/>
          <c:cat>
            <c:strRef>
              <c:f>Sheet4!$A$2:$A$6</c:f>
              <c:strCache>
                <c:ptCount val="5"/>
                <c:pt idx="0">
                  <c:v>提高了学生的学习成绩</c:v>
                </c:pt>
                <c:pt idx="1">
                  <c:v>不同水平的学生都能从中获益</c:v>
                </c:pt>
                <c:pt idx="2">
                  <c:v>提高了学生学习的自信心</c:v>
                </c:pt>
                <c:pt idx="3">
                  <c:v>促进了学生知识与技能的掌握</c:v>
                </c:pt>
                <c:pt idx="4">
                  <c:v>提高了学生的学习兴趣与主动性</c:v>
                </c:pt>
              </c:strCache>
            </c:strRef>
          </c:cat>
          <c:val>
            <c:numRef>
              <c:f>Sheet4!$F$2:$F$6</c:f>
              <c:numCache>
                <c:formatCode>0%</c:formatCode>
                <c:ptCount val="5"/>
                <c:pt idx="0">
                  <c:v>4.2424242424242399E-2</c:v>
                </c:pt>
                <c:pt idx="1">
                  <c:v>3.6363636363636397E-2</c:v>
                </c:pt>
                <c:pt idx="2">
                  <c:v>3.03030303030303E-2</c:v>
                </c:pt>
                <c:pt idx="3">
                  <c:v>1.21212121212121E-2</c:v>
                </c:pt>
                <c:pt idx="4">
                  <c:v>2.4242424242424201E-2</c:v>
                </c:pt>
              </c:numCache>
            </c:numRef>
          </c:val>
          <c:extLst>
            <c:ext xmlns:c16="http://schemas.microsoft.com/office/drawing/2014/chart" uri="{C3380CC4-5D6E-409C-BE32-E72D297353CC}">
              <c16:uniqueId val="{00000004-8CB1-43EC-B17C-DE04CD2B81FD}"/>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22362080"/>
        <c:axId val="-222361536"/>
      </c:barChart>
      <c:catAx>
        <c:axId val="-22236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22361536"/>
        <c:crosses val="autoZero"/>
        <c:auto val="1"/>
        <c:lblAlgn val="ctr"/>
        <c:lblOffset val="100"/>
        <c:noMultiLvlLbl val="0"/>
      </c:catAx>
      <c:valAx>
        <c:axId val="-2223615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22236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BA546-C305-4D0E-A8F6-61E173E661F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zh-CN" altLang="en-US"/>
        </a:p>
      </dgm:t>
    </dgm:pt>
    <dgm:pt modelId="{2AB07CDA-5ACE-410C-9142-8B456CE98927}">
      <dgm:prSet phldrT="[文本]"/>
      <dgm:spPr/>
      <dgm:t>
        <a:bodyPr/>
        <a:lstStyle/>
        <a:p>
          <a:r>
            <a:rPr lang="zh-CN" altLang="en-US" dirty="0" smtClean="0"/>
            <a:t>请将第</a:t>
          </a:r>
          <a:r>
            <a:rPr lang="en-US" altLang="zh-CN" dirty="0" smtClean="0"/>
            <a:t>4</a:t>
          </a:r>
          <a:r>
            <a:rPr lang="zh-CN" altLang="en-US" dirty="0" smtClean="0"/>
            <a:t>课课文读十遍</a:t>
          </a:r>
          <a:endParaRPr lang="zh-CN" altLang="en-US" dirty="0"/>
        </a:p>
      </dgm:t>
    </dgm:pt>
    <dgm:pt modelId="{FE2E98B2-40B0-4E3A-B7A7-AB0BA0FE75C6}" type="parTrans" cxnId="{C3A1FA9B-F9EE-4D50-AB95-B6FDE762E5BA}">
      <dgm:prSet/>
      <dgm:spPr/>
      <dgm:t>
        <a:bodyPr/>
        <a:lstStyle/>
        <a:p>
          <a:endParaRPr lang="zh-CN" altLang="en-US"/>
        </a:p>
      </dgm:t>
    </dgm:pt>
    <dgm:pt modelId="{65C87438-4F11-4F44-806A-3EC8CEB937ED}" type="sibTrans" cxnId="{C3A1FA9B-F9EE-4D50-AB95-B6FDE762E5BA}">
      <dgm:prSet/>
      <dgm:spPr/>
      <dgm:t>
        <a:bodyPr/>
        <a:lstStyle/>
        <a:p>
          <a:endParaRPr lang="zh-CN" altLang="en-US"/>
        </a:p>
      </dgm:t>
    </dgm:pt>
    <dgm:pt modelId="{D73AE208-CE53-4739-ADF6-6D1E18FB2A10}">
      <dgm:prSet phldrT="[文本]"/>
      <dgm:spPr/>
      <dgm:t>
        <a:bodyPr/>
        <a:lstStyle/>
        <a:p>
          <a:r>
            <a:rPr lang="zh-CN" altLang="en-US" dirty="0" smtClean="0"/>
            <a:t>请将你读第</a:t>
          </a:r>
          <a:r>
            <a:rPr lang="en-US" altLang="zh-CN" dirty="0" smtClean="0"/>
            <a:t>4</a:t>
          </a:r>
          <a:r>
            <a:rPr lang="zh-CN" altLang="en-US" dirty="0" smtClean="0"/>
            <a:t>课的录音作为作业上传到课程网站接受同学互评，每个同学要给至少</a:t>
          </a:r>
          <a:r>
            <a:rPr lang="en-US" altLang="zh-CN" dirty="0" smtClean="0"/>
            <a:t>10</a:t>
          </a:r>
          <a:r>
            <a:rPr lang="zh-CN" altLang="en-US" dirty="0" smtClean="0"/>
            <a:t>个同学打分，鼓励多判。评分标准如下：语句流畅无读错，</a:t>
          </a:r>
          <a:r>
            <a:rPr lang="en-US" altLang="zh-CN" dirty="0" smtClean="0"/>
            <a:t>10</a:t>
          </a:r>
          <a:r>
            <a:rPr lang="zh-CN" altLang="en-US" dirty="0" smtClean="0"/>
            <a:t>分。对错</a:t>
          </a:r>
          <a:r>
            <a:rPr lang="en-US" altLang="zh-CN" dirty="0" smtClean="0"/>
            <a:t>1</a:t>
          </a:r>
          <a:r>
            <a:rPr lang="zh-CN" altLang="en-US" dirty="0" smtClean="0"/>
            <a:t>次，扣</a:t>
          </a:r>
          <a:r>
            <a:rPr lang="en-US" altLang="zh-CN" dirty="0" smtClean="0"/>
            <a:t>1</a:t>
          </a:r>
          <a:r>
            <a:rPr lang="zh-CN" altLang="en-US" dirty="0" smtClean="0"/>
            <a:t>分。</a:t>
          </a:r>
          <a:endParaRPr lang="zh-CN" altLang="en-US" dirty="0"/>
        </a:p>
      </dgm:t>
    </dgm:pt>
    <dgm:pt modelId="{7E4A7162-D552-4A55-8342-7BC0A42B6BB0}" type="parTrans" cxnId="{2565F763-34B7-4C8C-9172-87925C0BC3B7}">
      <dgm:prSet/>
      <dgm:spPr/>
      <dgm:t>
        <a:bodyPr/>
        <a:lstStyle/>
        <a:p>
          <a:endParaRPr lang="zh-CN" altLang="en-US"/>
        </a:p>
      </dgm:t>
    </dgm:pt>
    <dgm:pt modelId="{D039F705-476D-4194-87A8-656713025E52}" type="sibTrans" cxnId="{2565F763-34B7-4C8C-9172-87925C0BC3B7}">
      <dgm:prSet/>
      <dgm:spPr/>
      <dgm:t>
        <a:bodyPr/>
        <a:lstStyle/>
        <a:p>
          <a:endParaRPr lang="zh-CN" altLang="en-US"/>
        </a:p>
      </dgm:t>
    </dgm:pt>
    <dgm:pt modelId="{7CEFB048-F6A9-4C92-A957-EF5F2388E0AC}" type="pres">
      <dgm:prSet presAssocID="{3EFBA546-C305-4D0E-A8F6-61E173E661FA}" presName="compositeShape" presStyleCnt="0">
        <dgm:presLayoutVars>
          <dgm:chMax val="2"/>
          <dgm:dir/>
          <dgm:resizeHandles val="exact"/>
        </dgm:presLayoutVars>
      </dgm:prSet>
      <dgm:spPr/>
      <dgm:t>
        <a:bodyPr/>
        <a:lstStyle/>
        <a:p>
          <a:endParaRPr lang="zh-CN" altLang="en-US"/>
        </a:p>
      </dgm:t>
    </dgm:pt>
    <dgm:pt modelId="{D82C8570-1CA6-4E45-86C4-BFB1E5B09474}" type="pres">
      <dgm:prSet presAssocID="{3EFBA546-C305-4D0E-A8F6-61E173E661FA}" presName="divider" presStyleLbl="fgShp" presStyleIdx="0" presStyleCnt="1" custLinFactNeighborX="318" custLinFactNeighborY="-26236"/>
      <dgm:spPr/>
    </dgm:pt>
    <dgm:pt modelId="{ED13B4E5-856D-4B89-9DA8-FB98FE3DF33E}" type="pres">
      <dgm:prSet presAssocID="{2AB07CDA-5ACE-410C-9142-8B456CE98927}" presName="downArrow" presStyleLbl="node1" presStyleIdx="0" presStyleCnt="2" custLinFactNeighborY="-35911"/>
      <dgm:spPr/>
    </dgm:pt>
    <dgm:pt modelId="{136F4D16-6ED5-4A4C-BDBF-B1423C1FE6B3}" type="pres">
      <dgm:prSet presAssocID="{2AB07CDA-5ACE-410C-9142-8B456CE98927}" presName="downArrowText" presStyleLbl="revTx" presStyleIdx="0" presStyleCnt="2">
        <dgm:presLayoutVars>
          <dgm:bulletEnabled val="1"/>
        </dgm:presLayoutVars>
      </dgm:prSet>
      <dgm:spPr/>
      <dgm:t>
        <a:bodyPr/>
        <a:lstStyle/>
        <a:p>
          <a:endParaRPr lang="zh-CN" altLang="en-US"/>
        </a:p>
      </dgm:t>
    </dgm:pt>
    <dgm:pt modelId="{665E0D4B-4DA1-43B0-9D15-3708C1D28FB9}" type="pres">
      <dgm:prSet presAssocID="{D73AE208-CE53-4739-ADF6-6D1E18FB2A10}" presName="upArrow" presStyleLbl="node1" presStyleIdx="1" presStyleCnt="2" custLinFactNeighborY="-35911"/>
      <dgm:spPr/>
    </dgm:pt>
    <dgm:pt modelId="{DB47B122-158D-43BA-A374-A368D3DFC890}" type="pres">
      <dgm:prSet presAssocID="{D73AE208-CE53-4739-ADF6-6D1E18FB2A10}" presName="upArrowText" presStyleLbl="revTx" presStyleIdx="1" presStyleCnt="2" custScaleX="113790" custLinFactNeighborX="532" custLinFactNeighborY="-25453">
        <dgm:presLayoutVars>
          <dgm:bulletEnabled val="1"/>
        </dgm:presLayoutVars>
      </dgm:prSet>
      <dgm:spPr/>
      <dgm:t>
        <a:bodyPr/>
        <a:lstStyle/>
        <a:p>
          <a:endParaRPr lang="zh-CN" altLang="en-US"/>
        </a:p>
      </dgm:t>
    </dgm:pt>
  </dgm:ptLst>
  <dgm:cxnLst>
    <dgm:cxn modelId="{FCB724B0-B434-437C-BCC4-AE328BB5E397}" type="presOf" srcId="{D73AE208-CE53-4739-ADF6-6D1E18FB2A10}" destId="{DB47B122-158D-43BA-A374-A368D3DFC890}" srcOrd="0" destOrd="0" presId="urn:microsoft.com/office/officeart/2005/8/layout/arrow3"/>
    <dgm:cxn modelId="{2565F763-34B7-4C8C-9172-87925C0BC3B7}" srcId="{3EFBA546-C305-4D0E-A8F6-61E173E661FA}" destId="{D73AE208-CE53-4739-ADF6-6D1E18FB2A10}" srcOrd="1" destOrd="0" parTransId="{7E4A7162-D552-4A55-8342-7BC0A42B6BB0}" sibTransId="{D039F705-476D-4194-87A8-656713025E52}"/>
    <dgm:cxn modelId="{13177580-08D7-40B8-A45D-8FF6C1B3A077}" type="presOf" srcId="{3EFBA546-C305-4D0E-A8F6-61E173E661FA}" destId="{7CEFB048-F6A9-4C92-A957-EF5F2388E0AC}" srcOrd="0" destOrd="0" presId="urn:microsoft.com/office/officeart/2005/8/layout/arrow3"/>
    <dgm:cxn modelId="{970C658A-720F-4461-AC1D-6E5637DF0D22}" type="presOf" srcId="{2AB07CDA-5ACE-410C-9142-8B456CE98927}" destId="{136F4D16-6ED5-4A4C-BDBF-B1423C1FE6B3}" srcOrd="0" destOrd="0" presId="urn:microsoft.com/office/officeart/2005/8/layout/arrow3"/>
    <dgm:cxn modelId="{C3A1FA9B-F9EE-4D50-AB95-B6FDE762E5BA}" srcId="{3EFBA546-C305-4D0E-A8F6-61E173E661FA}" destId="{2AB07CDA-5ACE-410C-9142-8B456CE98927}" srcOrd="0" destOrd="0" parTransId="{FE2E98B2-40B0-4E3A-B7A7-AB0BA0FE75C6}" sibTransId="{65C87438-4F11-4F44-806A-3EC8CEB937ED}"/>
    <dgm:cxn modelId="{8E44EB25-5CBC-469F-BC90-89CF281974BE}" type="presParOf" srcId="{7CEFB048-F6A9-4C92-A957-EF5F2388E0AC}" destId="{D82C8570-1CA6-4E45-86C4-BFB1E5B09474}" srcOrd="0" destOrd="0" presId="urn:microsoft.com/office/officeart/2005/8/layout/arrow3"/>
    <dgm:cxn modelId="{BE65435F-F24E-4B26-9722-987AC741032B}" type="presParOf" srcId="{7CEFB048-F6A9-4C92-A957-EF5F2388E0AC}" destId="{ED13B4E5-856D-4B89-9DA8-FB98FE3DF33E}" srcOrd="1" destOrd="0" presId="urn:microsoft.com/office/officeart/2005/8/layout/arrow3"/>
    <dgm:cxn modelId="{56C57EBA-B77B-46F3-B271-1F2A92C78D6E}" type="presParOf" srcId="{7CEFB048-F6A9-4C92-A957-EF5F2388E0AC}" destId="{136F4D16-6ED5-4A4C-BDBF-B1423C1FE6B3}" srcOrd="2" destOrd="0" presId="urn:microsoft.com/office/officeart/2005/8/layout/arrow3"/>
    <dgm:cxn modelId="{5C2DD32C-9DB6-4816-BA9E-B90E3D83434D}" type="presParOf" srcId="{7CEFB048-F6A9-4C92-A957-EF5F2388E0AC}" destId="{665E0D4B-4DA1-43B0-9D15-3708C1D28FB9}" srcOrd="3" destOrd="0" presId="urn:microsoft.com/office/officeart/2005/8/layout/arrow3"/>
    <dgm:cxn modelId="{B27E0CB7-1E42-40C2-92C6-A4EE40D8E20F}" type="presParOf" srcId="{7CEFB048-F6A9-4C92-A957-EF5F2388E0AC}" destId="{DB47B122-158D-43BA-A374-A368D3DFC89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C8570-1CA6-4E45-86C4-BFB1E5B09474}">
      <dsp:nvSpPr>
        <dsp:cNvPr id="0" name=""/>
        <dsp:cNvSpPr/>
      </dsp:nvSpPr>
      <dsp:spPr>
        <a:xfrm rot="21300000">
          <a:off x="28929" y="1368987"/>
          <a:ext cx="9369475" cy="1072946"/>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3B4E5-856D-4B89-9DA8-FB98FE3DF33E}">
      <dsp:nvSpPr>
        <dsp:cNvPr id="0" name=""/>
        <dsp:cNvSpPr/>
      </dsp:nvSpPr>
      <dsp:spPr>
        <a:xfrm>
          <a:off x="1131280" y="0"/>
          <a:ext cx="2828200" cy="1920105"/>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F4D16-6ED5-4A4C-BDBF-B1423C1FE6B3}">
      <dsp:nvSpPr>
        <dsp:cNvPr id="0" name=""/>
        <dsp:cNvSpPr/>
      </dsp:nvSpPr>
      <dsp:spPr>
        <a:xfrm>
          <a:off x="4996487" y="0"/>
          <a:ext cx="3016747" cy="201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900" kern="1200" dirty="0" smtClean="0"/>
            <a:t>请将第</a:t>
          </a:r>
          <a:r>
            <a:rPr lang="en-US" altLang="zh-CN" sz="1900" kern="1200" dirty="0" smtClean="0"/>
            <a:t>4</a:t>
          </a:r>
          <a:r>
            <a:rPr lang="zh-CN" altLang="en-US" sz="1900" kern="1200" dirty="0" smtClean="0"/>
            <a:t>课课文读十遍</a:t>
          </a:r>
          <a:endParaRPr lang="zh-CN" altLang="en-US" sz="1900" kern="1200" dirty="0"/>
        </a:p>
      </dsp:txBody>
      <dsp:txXfrm>
        <a:off x="4996487" y="0"/>
        <a:ext cx="3016747" cy="2016110"/>
      </dsp:txXfrm>
    </dsp:sp>
    <dsp:sp modelId="{665E0D4B-4DA1-43B0-9D15-3708C1D28FB9}">
      <dsp:nvSpPr>
        <dsp:cNvPr id="0" name=""/>
        <dsp:cNvSpPr/>
      </dsp:nvSpPr>
      <dsp:spPr>
        <a:xfrm>
          <a:off x="5467854" y="1950616"/>
          <a:ext cx="2828200" cy="1920105"/>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7B122-158D-43BA-A374-A368D3DFC890}">
      <dsp:nvSpPr>
        <dsp:cNvPr id="0" name=""/>
        <dsp:cNvSpPr/>
      </dsp:nvSpPr>
      <dsp:spPr>
        <a:xfrm>
          <a:off x="1222144" y="2270992"/>
          <a:ext cx="3432756" cy="201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900" kern="1200" dirty="0" smtClean="0"/>
            <a:t>请将你读第</a:t>
          </a:r>
          <a:r>
            <a:rPr lang="en-US" altLang="zh-CN" sz="1900" kern="1200" dirty="0" smtClean="0"/>
            <a:t>4</a:t>
          </a:r>
          <a:r>
            <a:rPr lang="zh-CN" altLang="en-US" sz="1900" kern="1200" dirty="0" smtClean="0"/>
            <a:t>课的录音作为作业上传到课程网站接受同学互评，每个同学要给至少</a:t>
          </a:r>
          <a:r>
            <a:rPr lang="en-US" altLang="zh-CN" sz="1900" kern="1200" dirty="0" smtClean="0"/>
            <a:t>10</a:t>
          </a:r>
          <a:r>
            <a:rPr lang="zh-CN" altLang="en-US" sz="1900" kern="1200" dirty="0" smtClean="0"/>
            <a:t>个同学打分，鼓励多判。评分标准如下：语句流畅无读错，</a:t>
          </a:r>
          <a:r>
            <a:rPr lang="en-US" altLang="zh-CN" sz="1900" kern="1200" dirty="0" smtClean="0"/>
            <a:t>10</a:t>
          </a:r>
          <a:r>
            <a:rPr lang="zh-CN" altLang="en-US" sz="1900" kern="1200" dirty="0" smtClean="0"/>
            <a:t>分。对错</a:t>
          </a:r>
          <a:r>
            <a:rPr lang="en-US" altLang="zh-CN" sz="1900" kern="1200" dirty="0" smtClean="0"/>
            <a:t>1</a:t>
          </a:r>
          <a:r>
            <a:rPr lang="zh-CN" altLang="en-US" sz="1900" kern="1200" dirty="0" smtClean="0"/>
            <a:t>次，扣</a:t>
          </a:r>
          <a:r>
            <a:rPr lang="en-US" altLang="zh-CN" sz="1900" kern="1200" dirty="0" smtClean="0"/>
            <a:t>1</a:t>
          </a:r>
          <a:r>
            <a:rPr lang="zh-CN" altLang="en-US" sz="1900" kern="1200" dirty="0" smtClean="0"/>
            <a:t>分。</a:t>
          </a:r>
          <a:endParaRPr lang="zh-CN" altLang="en-US" sz="1900" kern="1200" dirty="0"/>
        </a:p>
      </dsp:txBody>
      <dsp:txXfrm>
        <a:off x="1222144" y="2270992"/>
        <a:ext cx="3432756" cy="201611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610A6-6878-458F-988A-79DE2745DD27}" type="datetimeFigureOut">
              <a:rPr lang="zh-CN" altLang="en-US" smtClean="0"/>
              <a:t>2017/6/10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53E58-D4DC-447D-A08A-667D481BD931}" type="slidenum">
              <a:rPr lang="zh-CN" altLang="en-US" smtClean="0"/>
              <a:t>‹#›</a:t>
            </a:fld>
            <a:endParaRPr lang="zh-CN" altLang="en-US"/>
          </a:p>
        </p:txBody>
      </p:sp>
    </p:spTree>
    <p:extLst>
      <p:ext uri="{BB962C8B-B14F-4D97-AF65-F5344CB8AC3E}">
        <p14:creationId xmlns:p14="http://schemas.microsoft.com/office/powerpoint/2010/main" val="268827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453E58-D4DC-447D-A08A-667D481BD931}" type="slidenum">
              <a:rPr lang="zh-CN" altLang="en-US" smtClean="0"/>
              <a:t>7</a:t>
            </a:fld>
            <a:endParaRPr lang="zh-CN" altLang="en-US"/>
          </a:p>
        </p:txBody>
      </p:sp>
    </p:spTree>
    <p:extLst>
      <p:ext uri="{BB962C8B-B14F-4D97-AF65-F5344CB8AC3E}">
        <p14:creationId xmlns:p14="http://schemas.microsoft.com/office/powerpoint/2010/main" val="75738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教学模式可以定义为是在一定教学思想或教学理论指导下建立起来的较为稳定的教学活动结构框架和活动程序。作为结构框架，突出了教学模式从宏观上把握教学活动整体及各要素之间内部的关系和功能；作为活动程序则突出了教学模式的有序性和可操作性。</a:t>
            </a:r>
            <a:endParaRPr lang="zh-CN" altLang="en-US" dirty="0"/>
          </a:p>
        </p:txBody>
      </p:sp>
      <p:sp>
        <p:nvSpPr>
          <p:cNvPr id="4" name="灯片编号占位符 3"/>
          <p:cNvSpPr>
            <a:spLocks noGrp="1"/>
          </p:cNvSpPr>
          <p:nvPr>
            <p:ph type="sldNum" sz="quarter" idx="10"/>
          </p:nvPr>
        </p:nvSpPr>
        <p:spPr/>
        <p:txBody>
          <a:bodyPr/>
          <a:lstStyle/>
          <a:p>
            <a:fld id="{44453E58-D4DC-447D-A08A-667D481BD931}" type="slidenum">
              <a:rPr lang="zh-CN" altLang="en-US" smtClean="0"/>
              <a:t>12</a:t>
            </a:fld>
            <a:endParaRPr lang="zh-CN" altLang="en-US"/>
          </a:p>
        </p:txBody>
      </p:sp>
    </p:spTree>
    <p:extLst>
      <p:ext uri="{BB962C8B-B14F-4D97-AF65-F5344CB8AC3E}">
        <p14:creationId xmlns:p14="http://schemas.microsoft.com/office/powerpoint/2010/main" val="109485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See </a:t>
            </a:r>
            <a:r>
              <a:rPr lang="en-US" sz="1200" kern="1200" dirty="0" err="1" smtClean="0">
                <a:solidFill>
                  <a:schemeClr val="tx1"/>
                </a:solidFill>
                <a:latin typeface="+mn-lt"/>
                <a:ea typeface="+mn-ea"/>
                <a:cs typeface="+mn-cs"/>
              </a:rPr>
              <a:t>Ch</a:t>
            </a:r>
            <a:r>
              <a:rPr lang="en-US" sz="1200" kern="1200" dirty="0" smtClean="0">
                <a:solidFill>
                  <a:schemeClr val="tx1"/>
                </a:solidFill>
                <a:latin typeface="+mn-lt"/>
                <a:ea typeface="+mn-ea"/>
                <a:cs typeface="+mn-cs"/>
              </a:rPr>
              <a:t> 4 of </a:t>
            </a:r>
            <a:r>
              <a:rPr lang="en-US" sz="1200" kern="1200" dirty="0" err="1" smtClean="0">
                <a:solidFill>
                  <a:schemeClr val="tx1"/>
                </a:solidFill>
                <a:latin typeface="+mn-lt"/>
                <a:ea typeface="+mn-ea"/>
                <a:cs typeface="+mn-cs"/>
              </a:rPr>
              <a:t>Laurillard</a:t>
            </a:r>
            <a:r>
              <a:rPr lang="en-US" sz="1200" kern="1200" dirty="0" smtClean="0">
                <a:solidFill>
                  <a:schemeClr val="tx1"/>
                </a:solidFill>
                <a:latin typeface="+mn-lt"/>
                <a:ea typeface="+mn-ea"/>
                <a:cs typeface="+mn-cs"/>
              </a:rPr>
              <a:t>, D. (2012). </a:t>
            </a:r>
            <a:r>
              <a:rPr lang="en-US" sz="1200" i="1" kern="1200" dirty="0" smtClean="0">
                <a:solidFill>
                  <a:schemeClr val="tx1"/>
                </a:solidFill>
                <a:latin typeface="+mn-lt"/>
                <a:ea typeface="+mn-ea"/>
                <a:cs typeface="+mn-cs"/>
              </a:rPr>
              <a:t>Teaching as a Design Science: Building Pedagogical Patterns for Learning and Technology</a:t>
            </a:r>
            <a:r>
              <a:rPr lang="en-US" sz="1200" i="0" kern="1200" dirty="0" smtClean="0">
                <a:solidFill>
                  <a:schemeClr val="tx1"/>
                </a:solidFill>
                <a:latin typeface="+mn-lt"/>
                <a:ea typeface="+mn-ea"/>
                <a:cs typeface="+mn-cs"/>
              </a:rPr>
              <a:t>. New York and London: </a:t>
            </a:r>
            <a:r>
              <a:rPr lang="en-US" sz="1200" i="0" kern="1200" dirty="0" err="1" smtClean="0">
                <a:solidFill>
                  <a:schemeClr val="tx1"/>
                </a:solidFill>
                <a:latin typeface="+mn-lt"/>
                <a:ea typeface="+mn-ea"/>
                <a:cs typeface="+mn-cs"/>
              </a:rPr>
              <a:t>Routledge</a:t>
            </a:r>
            <a:r>
              <a:rPr lang="en-US" sz="1200" i="0" kern="1200" dirty="0" smtClean="0">
                <a:solidFill>
                  <a:schemeClr val="tx1"/>
                </a:solidFill>
                <a:latin typeface="+mn-lt"/>
                <a:ea typeface="+mn-ea"/>
                <a:cs typeface="+mn-cs"/>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4269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94238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00502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0B3FAD-1FA9-4F80-A7F6-639634194142}" type="slidenum">
              <a:rPr lang="zh-CN" altLang="en-US" smtClean="0"/>
              <a:t>20</a:t>
            </a:fld>
            <a:endParaRPr lang="zh-CN" altLang="en-US"/>
          </a:p>
        </p:txBody>
      </p:sp>
    </p:spTree>
    <p:extLst>
      <p:ext uri="{BB962C8B-B14F-4D97-AF65-F5344CB8AC3E}">
        <p14:creationId xmlns:p14="http://schemas.microsoft.com/office/powerpoint/2010/main" val="208081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VW Headline OT-Book"/>
            </a:endParaRPr>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33434C"/>
                </a:solidFill>
                <a:latin typeface="VW Headline OT-Book"/>
                <a:ea typeface="Heiti SC Light"/>
                <a:cs typeface="Heiti SC Light"/>
                <a:sym typeface="VW Headline OT-Book"/>
              </a:defRPr>
            </a:lvl1pPr>
            <a:lvl2pPr marL="742950" indent="-285750" eaLnBrk="0" hangingPunct="0">
              <a:defRPr sz="2400">
                <a:solidFill>
                  <a:srgbClr val="33434C"/>
                </a:solidFill>
                <a:latin typeface="VW Headline OT-Book"/>
                <a:ea typeface="Heiti SC Light"/>
                <a:cs typeface="Heiti SC Light"/>
                <a:sym typeface="VW Headline OT-Book"/>
              </a:defRPr>
            </a:lvl2pPr>
            <a:lvl3pPr marL="1143000" indent="-228600" eaLnBrk="0" hangingPunct="0">
              <a:defRPr sz="2400">
                <a:solidFill>
                  <a:srgbClr val="33434C"/>
                </a:solidFill>
                <a:latin typeface="VW Headline OT-Book"/>
                <a:ea typeface="Heiti SC Light"/>
                <a:cs typeface="Heiti SC Light"/>
                <a:sym typeface="VW Headline OT-Book"/>
              </a:defRPr>
            </a:lvl3pPr>
            <a:lvl4pPr marL="1600200" indent="-228600" eaLnBrk="0" hangingPunct="0">
              <a:defRPr sz="2400">
                <a:solidFill>
                  <a:srgbClr val="33434C"/>
                </a:solidFill>
                <a:latin typeface="VW Headline OT-Book"/>
                <a:ea typeface="Heiti SC Light"/>
                <a:cs typeface="Heiti SC Light"/>
                <a:sym typeface="VW Headline OT-Book"/>
              </a:defRPr>
            </a:lvl4pPr>
            <a:lvl5pPr marL="2057400" indent="-228600" eaLnBrk="0" hangingPunct="0">
              <a:defRPr sz="2400">
                <a:solidFill>
                  <a:srgbClr val="33434C"/>
                </a:solidFill>
                <a:latin typeface="VW Headline OT-Book"/>
                <a:ea typeface="Heiti SC Light"/>
                <a:cs typeface="Heiti SC Light"/>
                <a:sym typeface="VW Headline OT-Book"/>
              </a:defRPr>
            </a:lvl5pPr>
            <a:lvl6pPr marL="25146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6pPr>
            <a:lvl7pPr marL="29718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7pPr>
            <a:lvl8pPr marL="34290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8pPr>
            <a:lvl9pPr marL="38862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9pPr>
          </a:lstStyle>
          <a:p>
            <a:pPr eaLnBrk="1" hangingPunct="1"/>
            <a:fld id="{8E883EFA-8959-4DFB-A3FF-B4D09500D22C}" type="slidenum">
              <a:rPr lang="zh-CN" altLang="de-DE" sz="1200">
                <a:ea typeface="宋体" panose="02010600030101010101" pitchFamily="2" charset="-122"/>
              </a:rPr>
              <a:pPr eaLnBrk="1" hangingPunct="1"/>
              <a:t>25</a:t>
            </a:fld>
            <a:endParaRPr lang="de-DE" altLang="zh-CN" sz="1200">
              <a:ea typeface="宋体" panose="02010600030101010101" pitchFamily="2" charset="-122"/>
            </a:endParaRPr>
          </a:p>
        </p:txBody>
      </p:sp>
    </p:spTree>
    <p:extLst>
      <p:ext uri="{BB962C8B-B14F-4D97-AF65-F5344CB8AC3E}">
        <p14:creationId xmlns:p14="http://schemas.microsoft.com/office/powerpoint/2010/main" val="100902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VW Headline OT-Book"/>
            </a:endParaRPr>
          </a:p>
        </p:txBody>
      </p:sp>
      <p:sp>
        <p:nvSpPr>
          <p:cNvPr id="82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33434C"/>
                </a:solidFill>
                <a:latin typeface="VW Headline OT-Book"/>
                <a:ea typeface="Heiti SC Light"/>
                <a:cs typeface="Heiti SC Light"/>
                <a:sym typeface="VW Headline OT-Book"/>
              </a:defRPr>
            </a:lvl1pPr>
            <a:lvl2pPr marL="742950" indent="-285750" eaLnBrk="0" hangingPunct="0">
              <a:defRPr sz="2400">
                <a:solidFill>
                  <a:srgbClr val="33434C"/>
                </a:solidFill>
                <a:latin typeface="VW Headline OT-Book"/>
                <a:ea typeface="Heiti SC Light"/>
                <a:cs typeface="Heiti SC Light"/>
                <a:sym typeface="VW Headline OT-Book"/>
              </a:defRPr>
            </a:lvl2pPr>
            <a:lvl3pPr marL="1143000" indent="-228600" eaLnBrk="0" hangingPunct="0">
              <a:defRPr sz="2400">
                <a:solidFill>
                  <a:srgbClr val="33434C"/>
                </a:solidFill>
                <a:latin typeface="VW Headline OT-Book"/>
                <a:ea typeface="Heiti SC Light"/>
                <a:cs typeface="Heiti SC Light"/>
                <a:sym typeface="VW Headline OT-Book"/>
              </a:defRPr>
            </a:lvl3pPr>
            <a:lvl4pPr marL="1600200" indent="-228600" eaLnBrk="0" hangingPunct="0">
              <a:defRPr sz="2400">
                <a:solidFill>
                  <a:srgbClr val="33434C"/>
                </a:solidFill>
                <a:latin typeface="VW Headline OT-Book"/>
                <a:ea typeface="Heiti SC Light"/>
                <a:cs typeface="Heiti SC Light"/>
                <a:sym typeface="VW Headline OT-Book"/>
              </a:defRPr>
            </a:lvl4pPr>
            <a:lvl5pPr marL="2057400" indent="-228600" eaLnBrk="0" hangingPunct="0">
              <a:defRPr sz="2400">
                <a:solidFill>
                  <a:srgbClr val="33434C"/>
                </a:solidFill>
                <a:latin typeface="VW Headline OT-Book"/>
                <a:ea typeface="Heiti SC Light"/>
                <a:cs typeface="Heiti SC Light"/>
                <a:sym typeface="VW Headline OT-Book"/>
              </a:defRPr>
            </a:lvl5pPr>
            <a:lvl6pPr marL="25146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6pPr>
            <a:lvl7pPr marL="29718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7pPr>
            <a:lvl8pPr marL="34290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8pPr>
            <a:lvl9pPr marL="3886200" indent="-228600" eaLnBrk="0" fontAlgn="base" hangingPunct="0">
              <a:spcBef>
                <a:spcPct val="0"/>
              </a:spcBef>
              <a:spcAft>
                <a:spcPct val="0"/>
              </a:spcAft>
              <a:defRPr sz="2400">
                <a:solidFill>
                  <a:srgbClr val="33434C"/>
                </a:solidFill>
                <a:latin typeface="VW Headline OT-Book"/>
                <a:ea typeface="Heiti SC Light"/>
                <a:cs typeface="Heiti SC Light"/>
                <a:sym typeface="VW Headline OT-Book"/>
              </a:defRPr>
            </a:lvl9pPr>
          </a:lstStyle>
          <a:p>
            <a:pPr eaLnBrk="1" hangingPunct="1"/>
            <a:fld id="{7CC35E46-0E43-4A12-98CD-12BFDA984922}" type="slidenum">
              <a:rPr lang="zh-CN" altLang="de-DE" sz="1200">
                <a:ea typeface="宋体" panose="02010600030101010101" pitchFamily="2" charset="-122"/>
              </a:rPr>
              <a:pPr eaLnBrk="1" hangingPunct="1"/>
              <a:t>26</a:t>
            </a:fld>
            <a:endParaRPr lang="de-DE" altLang="zh-CN" sz="1200">
              <a:ea typeface="宋体" panose="02010600030101010101" pitchFamily="2" charset="-122"/>
            </a:endParaRPr>
          </a:p>
        </p:txBody>
      </p:sp>
    </p:spTree>
    <p:extLst>
      <p:ext uri="{BB962C8B-B14F-4D97-AF65-F5344CB8AC3E}">
        <p14:creationId xmlns:p14="http://schemas.microsoft.com/office/powerpoint/2010/main" val="52995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79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710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pPr/>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193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pPr/>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766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pPr/>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3420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177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1165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241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8030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页脚占位符 2"/>
          <p:cNvSpPr>
            <a:spLocks noGrp="1"/>
          </p:cNvSpPr>
          <p:nvPr>
            <p:ph type="ftr" sz="quarter" idx="10"/>
          </p:nvPr>
        </p:nvSpPr>
        <p:spPr>
          <a:xfrm>
            <a:off x="4915877" y="6443664"/>
            <a:ext cx="5470769" cy="282575"/>
          </a:xfrm>
          <a:prstGeom prst="rect">
            <a:avLst/>
          </a:prstGeom>
        </p:spPr>
        <p:txBody>
          <a:bodyPr/>
          <a:lstStyle>
            <a:lvl1pPr eaLnBrk="0" hangingPunct="0">
              <a:lnSpc>
                <a:spcPct val="103000"/>
              </a:lnSpc>
              <a:spcBef>
                <a:spcPct val="50000"/>
              </a:spcBef>
              <a:defRPr>
                <a:latin typeface="微软雅黑" pitchFamily="34" charset="-122"/>
                <a:ea typeface="微软雅黑" pitchFamily="34" charset="-122"/>
                <a:cs typeface="Heiti SC Light" charset="0"/>
                <a:sym typeface="VW Headline OT-Book" charset="0"/>
              </a:defRPr>
            </a:lvl1pPr>
          </a:lstStyle>
          <a:p>
            <a:pPr>
              <a:defRPr/>
            </a:pPr>
            <a:r>
              <a:rPr lang="en-US" altLang="zh-CN"/>
              <a:t>Volkswagen China Pedagogical Qualification</a:t>
            </a:r>
          </a:p>
        </p:txBody>
      </p:sp>
      <p:sp>
        <p:nvSpPr>
          <p:cNvPr id="3" name="日期占位符 3"/>
          <p:cNvSpPr>
            <a:spLocks noGrp="1"/>
          </p:cNvSpPr>
          <p:nvPr>
            <p:ph type="dt" sz="half" idx="11"/>
          </p:nvPr>
        </p:nvSpPr>
        <p:spPr bwMode="auto">
          <a:xfrm>
            <a:off x="2321170" y="6443663"/>
            <a:ext cx="1983154" cy="284162"/>
          </a:xfrm>
          <a:prstGeom prst="rect">
            <a:avLst/>
          </a:prstGeom>
          <a:extLst/>
        </p:spPr>
        <p:txBody>
          <a:bodyPr vert="horz" wrap="square" lIns="91440" tIns="45720" rIns="91440" bIns="45720" numCol="1" anchor="t" anchorCtr="0" compatLnSpc="1">
            <a:prstTxWarp prst="textNoShape">
              <a:avLst/>
            </a:prstTxWarp>
          </a:bodyPr>
          <a:lstStyle>
            <a:lvl1pPr>
              <a:lnSpc>
                <a:spcPct val="103000"/>
              </a:lnSpc>
              <a:spcBef>
                <a:spcPct val="0"/>
              </a:spcBef>
              <a:defRPr>
                <a:solidFill>
                  <a:srgbClr val="000000"/>
                </a:solidFill>
                <a:latin typeface="VW Headline OT-Book" charset="0"/>
                <a:ea typeface="宋体" charset="-122"/>
                <a:cs typeface="Heiti SC Light" charset="0"/>
                <a:sym typeface="VW Headline OT-Book" charset="0"/>
              </a:defRPr>
            </a:lvl1pPr>
          </a:lstStyle>
          <a:p>
            <a:pPr>
              <a:defRPr/>
            </a:pPr>
            <a:r>
              <a:rPr lang="de-DE" altLang="zh-CN"/>
              <a:t>27-31. D</a:t>
            </a:r>
            <a:r>
              <a:rPr lang="en-US" altLang="zh-CN"/>
              <a:t>ec</a:t>
            </a:r>
            <a:r>
              <a:rPr lang="de-DE" altLang="zh-CN"/>
              <a:t>.2010</a:t>
            </a:r>
          </a:p>
        </p:txBody>
      </p:sp>
      <p:sp>
        <p:nvSpPr>
          <p:cNvPr id="4" name="灯片编号占位符 4"/>
          <p:cNvSpPr>
            <a:spLocks noGrp="1"/>
          </p:cNvSpPr>
          <p:nvPr>
            <p:ph type="sldNum" sz="quarter" idx="12"/>
          </p:nvPr>
        </p:nvSpPr>
        <p:spPr bwMode="auto">
          <a:xfrm>
            <a:off x="1178170" y="6443663"/>
            <a:ext cx="1107830" cy="284162"/>
          </a:xfrm>
          <a:prstGeom prst="rect">
            <a:avLst/>
          </a:prstGeom>
          <a:extLst/>
        </p:spPr>
        <p:txBody>
          <a:bodyPr vert="horz" wrap="square" lIns="91440" tIns="45720" rIns="91440" bIns="45720" numCol="1" anchor="t" anchorCtr="0" compatLnSpc="1">
            <a:prstTxWarp prst="textNoShape">
              <a:avLst/>
            </a:prstTxWarp>
          </a:bodyPr>
          <a:lstStyle>
            <a:lvl1pPr>
              <a:lnSpc>
                <a:spcPct val="103000"/>
              </a:lnSpc>
              <a:defRPr>
                <a:solidFill>
                  <a:srgbClr val="000000"/>
                </a:solidFill>
                <a:ea typeface="宋体" panose="02010600030101010101" pitchFamily="2" charset="-122"/>
              </a:defRPr>
            </a:lvl1pPr>
          </a:lstStyle>
          <a:p>
            <a:r>
              <a:rPr lang="de-DE" altLang="zh-CN"/>
              <a:t>Page </a:t>
            </a:r>
            <a:fld id="{25988BF6-FF7D-4833-8D98-E14CB91B8DE2}" type="slidenum">
              <a:rPr lang="de-DE" altLang="zh-CN"/>
              <a:pPr/>
              <a:t>‹#›</a:t>
            </a:fld>
            <a:endParaRPr lang="de-DE" altLang="zh-CN"/>
          </a:p>
        </p:txBody>
      </p:sp>
    </p:spTree>
    <p:extLst>
      <p:ext uri="{BB962C8B-B14F-4D97-AF65-F5344CB8AC3E}">
        <p14:creationId xmlns:p14="http://schemas.microsoft.com/office/powerpoint/2010/main" val="3951343216"/>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页_3">
    <p:spTree>
      <p:nvGrpSpPr>
        <p:cNvPr id="1" name=""/>
        <p:cNvGrpSpPr/>
        <p:nvPr/>
      </p:nvGrpSpPr>
      <p:grpSpPr>
        <a:xfrm>
          <a:off x="0" y="0"/>
          <a:ext cx="0" cy="0"/>
          <a:chOff x="0" y="0"/>
          <a:chExt cx="0" cy="0"/>
        </a:xfrm>
      </p:grpSpPr>
      <p:cxnSp>
        <p:nvCxnSpPr>
          <p:cNvPr id="7" name="直接连接符 6"/>
          <p:cNvCxnSpPr/>
          <p:nvPr userDrawn="1"/>
        </p:nvCxnSpPr>
        <p:spPr>
          <a:xfrm>
            <a:off x="6477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2954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19240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25527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31813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38100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44577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51435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58102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64579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70866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77152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83439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89725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96202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103060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109728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116014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flipV="1">
            <a:off x="-419100" y="6190172"/>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H="1" flipV="1">
            <a:off x="-419100" y="5446144"/>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H="1" flipV="1">
            <a:off x="-419100" y="4699960"/>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H="1" flipV="1">
            <a:off x="-419100" y="3973905"/>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H="1" flipV="1">
            <a:off x="-419100" y="3229877"/>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H="1" flipV="1">
            <a:off x="-419100" y="2483693"/>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H="1" flipV="1">
            <a:off x="-419100" y="1777767"/>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H="1" flipV="1">
            <a:off x="-419100" y="1033739"/>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H="1" flipV="1">
            <a:off x="-419100" y="287555"/>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89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913794" y="2168020"/>
            <a:ext cx="10353762" cy="369513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110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smtClean="0"/>
              <a:pPr/>
              <a:t>6/10/2017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007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214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913795" y="2912232"/>
            <a:ext cx="5107208" cy="287896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172200" y="2912232"/>
            <a:ext cx="5095357" cy="287896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44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587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860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105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t>6/10/2017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991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6/10/2017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368909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hyperlink" Target="http://www.icourse163.org/course/pku-72001#/info" TargetMode="External"/><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image" Target="../media/image37.jpeg"/><Relationship Id="rId16" Type="http://schemas.openxmlformats.org/officeDocument/2006/relationships/image" Target="../media/image48.png"/><Relationship Id="rId1" Type="http://schemas.openxmlformats.org/officeDocument/2006/relationships/slideLayout" Target="../slideLayouts/slideLayout19.xml"/><Relationship Id="rId6" Type="http://schemas.openxmlformats.org/officeDocument/2006/relationships/image" Target="../media/image41.jpeg"/><Relationship Id="rId11" Type="http://schemas.openxmlformats.org/officeDocument/2006/relationships/hyperlink" Target="http://www.icourse163.org/course/pku-21016#/info" TargetMode="External"/><Relationship Id="rId5" Type="http://schemas.openxmlformats.org/officeDocument/2006/relationships/image" Target="../media/image40.png"/><Relationship Id="rId15" Type="http://schemas.openxmlformats.org/officeDocument/2006/relationships/hyperlink" Target="http://www.icourse163.org/course/pku-269001#/info" TargetMode="External"/><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6000" dirty="0" smtClean="0">
                <a:latin typeface="+mn-ea"/>
                <a:ea typeface="+mn-ea"/>
              </a:rPr>
              <a:t>翻转课堂</a:t>
            </a:r>
            <a:r>
              <a:rPr lang="zh-CN" altLang="en-US" dirty="0" smtClean="0"/>
              <a:t>常见问题分析</a:t>
            </a:r>
            <a:endParaRPr lang="zh-CN" altLang="en-US" sz="7200" i="1" dirty="0">
              <a:solidFill>
                <a:srgbClr val="FFC000"/>
              </a:solidFill>
            </a:endParaRPr>
          </a:p>
        </p:txBody>
      </p:sp>
      <p:sp>
        <p:nvSpPr>
          <p:cNvPr id="3" name="副标题 2"/>
          <p:cNvSpPr>
            <a:spLocks noGrp="1"/>
          </p:cNvSpPr>
          <p:nvPr>
            <p:ph type="subTitle" idx="1"/>
          </p:nvPr>
        </p:nvSpPr>
        <p:spPr>
          <a:xfrm>
            <a:off x="1495256" y="3509963"/>
            <a:ext cx="9001462" cy="1655762"/>
          </a:xfrm>
        </p:spPr>
        <p:txBody>
          <a:bodyPr/>
          <a:lstStyle/>
          <a:p>
            <a:r>
              <a:rPr lang="zh-CN" altLang="en-US" dirty="0" smtClean="0"/>
              <a:t>北京大学教育学院 汪琼 教授</a:t>
            </a:r>
            <a:endParaRPr lang="en-US" altLang="zh-CN" dirty="0" smtClean="0"/>
          </a:p>
          <a:p>
            <a:r>
              <a:rPr lang="en-US" altLang="zh-CN" dirty="0" smtClean="0"/>
              <a:t>wangqiong@pku.edu.cn</a:t>
            </a:r>
            <a:endParaRPr lang="zh-CN" altLang="en-US" dirty="0"/>
          </a:p>
        </p:txBody>
      </p:sp>
    </p:spTree>
    <p:extLst>
      <p:ext uri="{BB962C8B-B14F-4D97-AF65-F5344CB8AC3E}">
        <p14:creationId xmlns:p14="http://schemas.microsoft.com/office/powerpoint/2010/main" val="279109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什么是翻转课堂</a:t>
            </a:r>
            <a:r>
              <a:rPr lang="zh-CN" altLang="en-US" dirty="0"/>
              <a:t>？</a:t>
            </a:r>
          </a:p>
        </p:txBody>
      </p:sp>
      <p:sp>
        <p:nvSpPr>
          <p:cNvPr id="3" name="内容占位符 2"/>
          <p:cNvSpPr>
            <a:spLocks noGrp="1"/>
          </p:cNvSpPr>
          <p:nvPr>
            <p:ph idx="1"/>
          </p:nvPr>
        </p:nvSpPr>
        <p:spPr/>
        <p:txBody>
          <a:bodyPr/>
          <a:lstStyle/>
          <a:p>
            <a:r>
              <a:rPr lang="zh-CN" altLang="en-US" dirty="0" smtClean="0">
                <a:solidFill>
                  <a:schemeClr val="accent2"/>
                </a:solidFill>
              </a:rPr>
              <a:t>课前：获取知识</a:t>
            </a:r>
            <a:endParaRPr lang="en-US" altLang="zh-CN" dirty="0" smtClean="0">
              <a:solidFill>
                <a:schemeClr val="accent2"/>
              </a:solidFill>
            </a:endParaRPr>
          </a:p>
          <a:p>
            <a:pPr lvl="1"/>
            <a:r>
              <a:rPr lang="zh-CN" altLang="en-US" dirty="0" smtClean="0"/>
              <a:t>将直接讲授（教学视频）从课上（集体）搬到课前（个人）</a:t>
            </a:r>
            <a:endParaRPr lang="en-US" altLang="zh-CN" dirty="0" smtClean="0"/>
          </a:p>
          <a:p>
            <a:pPr lvl="1"/>
            <a:r>
              <a:rPr lang="zh-CN" altLang="en-US" dirty="0" smtClean="0"/>
              <a:t>完成课前任务单：诊断</a:t>
            </a:r>
            <a:endParaRPr lang="en-US" altLang="zh-CN" dirty="0" smtClean="0"/>
          </a:p>
          <a:p>
            <a:r>
              <a:rPr lang="zh-CN" altLang="en-US" dirty="0" smtClean="0">
                <a:solidFill>
                  <a:schemeClr val="accent2"/>
                </a:solidFill>
              </a:rPr>
              <a:t>课上：消化知识</a:t>
            </a:r>
            <a:endParaRPr lang="en-US" altLang="zh-CN" dirty="0" smtClean="0">
              <a:solidFill>
                <a:schemeClr val="accent2"/>
              </a:solidFill>
            </a:endParaRPr>
          </a:p>
          <a:p>
            <a:pPr lvl="1"/>
            <a:r>
              <a:rPr lang="zh-CN" altLang="en-US" dirty="0" smtClean="0"/>
              <a:t>知识的应用、</a:t>
            </a:r>
            <a:r>
              <a:rPr lang="zh-CN" altLang="en-US" dirty="0"/>
              <a:t>消化</a:t>
            </a:r>
            <a:r>
              <a:rPr lang="zh-CN" altLang="en-US" dirty="0" smtClean="0"/>
              <a:t>吸收</a:t>
            </a:r>
            <a:endParaRPr lang="en-US" altLang="zh-CN" dirty="0" smtClean="0"/>
          </a:p>
          <a:p>
            <a:pPr lvl="1"/>
            <a:r>
              <a:rPr lang="zh-CN" altLang="en-US" dirty="0" smtClean="0"/>
              <a:t>多种活动激发学习兴趣</a:t>
            </a:r>
            <a:endParaRPr lang="en-US" altLang="zh-CN" dirty="0" smtClean="0"/>
          </a:p>
          <a:p>
            <a:pPr lvl="1"/>
            <a:r>
              <a:rPr lang="zh-CN" altLang="en-US" dirty="0" smtClean="0"/>
              <a:t>重视过程性评价：诊断</a:t>
            </a:r>
            <a:endParaRPr lang="en-US" altLang="zh-CN" dirty="0" smtClean="0"/>
          </a:p>
          <a:p>
            <a:pPr lvl="1"/>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29000"/>
            <a:ext cx="4831388" cy="2714626"/>
          </a:xfrm>
          <a:prstGeom prst="rect">
            <a:avLst/>
          </a:prstGeom>
        </p:spPr>
      </p:pic>
    </p:spTree>
    <p:extLst>
      <p:ext uri="{BB962C8B-B14F-4D97-AF65-F5344CB8AC3E}">
        <p14:creationId xmlns:p14="http://schemas.microsoft.com/office/powerpoint/2010/main" val="2891807990"/>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366" y="830970"/>
            <a:ext cx="6377940" cy="451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531604" y="5354420"/>
            <a:ext cx="7679196" cy="757130"/>
          </a:xfrm>
          <a:prstGeom prst="rect">
            <a:avLst/>
          </a:prstGeom>
        </p:spPr>
        <p:txBody>
          <a:bodyPr wrap="square">
            <a:spAutoFit/>
          </a:bodyPr>
          <a:lstStyle/>
          <a:p>
            <a:r>
              <a:rPr lang="en-US" altLang="zh-CN" sz="2160" dirty="0"/>
              <a:t>source :Zaid Ali </a:t>
            </a:r>
            <a:r>
              <a:rPr lang="en-US" altLang="zh-CN" sz="2160" dirty="0" err="1"/>
              <a:t>Alsagoff,Using</a:t>
            </a:r>
            <a:r>
              <a:rPr lang="en-US" altLang="zh-CN" sz="2160" dirty="0"/>
              <a:t> E-learning to facilitate 21st Century Learning, from slideshare.net</a:t>
            </a:r>
            <a:endParaRPr lang="zh-CN" altLang="en-US" sz="2160" dirty="0"/>
          </a:p>
        </p:txBody>
      </p:sp>
      <p:sp>
        <p:nvSpPr>
          <p:cNvPr id="2" name="文本框 1"/>
          <p:cNvSpPr txBox="1"/>
          <p:nvPr/>
        </p:nvSpPr>
        <p:spPr>
          <a:xfrm>
            <a:off x="4290873" y="262891"/>
            <a:ext cx="295465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布鲁姆认知目标分类</a:t>
            </a:r>
          </a:p>
        </p:txBody>
      </p:sp>
      <p:sp>
        <p:nvSpPr>
          <p:cNvPr id="4" name="文本框 3"/>
          <p:cNvSpPr txBox="1"/>
          <p:nvPr/>
        </p:nvSpPr>
        <p:spPr>
          <a:xfrm>
            <a:off x="538461" y="972551"/>
            <a:ext cx="1620957" cy="523220"/>
          </a:xfrm>
          <a:prstGeom prst="rect">
            <a:avLst/>
          </a:prstGeom>
          <a:noFill/>
        </p:spPr>
        <p:txBody>
          <a:bodyPr wrap="none" rtlCol="0">
            <a:spAutoFit/>
          </a:bodyPr>
          <a:lstStyle/>
          <a:p>
            <a:r>
              <a:rPr lang="zh-CN" altLang="en-US" sz="2800" dirty="0" smtClean="0"/>
              <a:t>传统课堂</a:t>
            </a:r>
            <a:endParaRPr lang="zh-CN" altLang="en-US" sz="2800" dirty="0"/>
          </a:p>
        </p:txBody>
      </p:sp>
      <p:sp>
        <p:nvSpPr>
          <p:cNvPr id="10" name="文本框 9"/>
          <p:cNvSpPr txBox="1"/>
          <p:nvPr/>
        </p:nvSpPr>
        <p:spPr>
          <a:xfrm>
            <a:off x="9510277" y="999805"/>
            <a:ext cx="1620957" cy="523220"/>
          </a:xfrm>
          <a:prstGeom prst="rect">
            <a:avLst/>
          </a:prstGeom>
          <a:noFill/>
        </p:spPr>
        <p:txBody>
          <a:bodyPr wrap="none" rtlCol="0">
            <a:spAutoFit/>
          </a:bodyPr>
          <a:lstStyle/>
          <a:p>
            <a:r>
              <a:rPr lang="zh-CN" altLang="en-US" sz="2800" dirty="0"/>
              <a:t>翻转</a:t>
            </a:r>
            <a:r>
              <a:rPr lang="zh-CN" altLang="en-US" sz="2800" dirty="0" smtClean="0"/>
              <a:t>课堂</a:t>
            </a:r>
            <a:endParaRPr lang="zh-CN" altLang="en-US" sz="2800" dirty="0"/>
          </a:p>
        </p:txBody>
      </p:sp>
      <p:grpSp>
        <p:nvGrpSpPr>
          <p:cNvPr id="21" name="组合 20"/>
          <p:cNvGrpSpPr/>
          <p:nvPr/>
        </p:nvGrpSpPr>
        <p:grpSpPr>
          <a:xfrm>
            <a:off x="1108920" y="1721614"/>
            <a:ext cx="1842498" cy="2026138"/>
            <a:chOff x="1108920" y="1721614"/>
            <a:chExt cx="1842498" cy="2026138"/>
          </a:xfrm>
        </p:grpSpPr>
        <p:sp>
          <p:nvSpPr>
            <p:cNvPr id="7" name="左大括号 6"/>
            <p:cNvSpPr/>
            <p:nvPr/>
          </p:nvSpPr>
          <p:spPr>
            <a:xfrm>
              <a:off x="2159418" y="1721614"/>
              <a:ext cx="792000" cy="202613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1108920" y="2537138"/>
              <a:ext cx="646331" cy="369332"/>
            </a:xfrm>
            <a:prstGeom prst="rect">
              <a:avLst/>
            </a:prstGeom>
            <a:noFill/>
          </p:spPr>
          <p:txBody>
            <a:bodyPr wrap="none" rtlCol="0">
              <a:spAutoFit/>
            </a:bodyPr>
            <a:lstStyle/>
            <a:p>
              <a:r>
                <a:rPr lang="zh-CN" altLang="en-US" dirty="0" smtClean="0"/>
                <a:t>课后</a:t>
              </a:r>
              <a:endParaRPr lang="zh-CN" altLang="en-US" dirty="0"/>
            </a:p>
          </p:txBody>
        </p:sp>
      </p:grpSp>
      <p:grpSp>
        <p:nvGrpSpPr>
          <p:cNvPr id="19" name="组合 18"/>
          <p:cNvGrpSpPr/>
          <p:nvPr/>
        </p:nvGrpSpPr>
        <p:grpSpPr>
          <a:xfrm>
            <a:off x="609600" y="3393923"/>
            <a:ext cx="1806873" cy="2026138"/>
            <a:chOff x="609600" y="3393923"/>
            <a:chExt cx="1806873" cy="2026138"/>
          </a:xfrm>
        </p:grpSpPr>
        <p:sp>
          <p:nvSpPr>
            <p:cNvPr id="13" name="左大括号 12"/>
            <p:cNvSpPr/>
            <p:nvPr/>
          </p:nvSpPr>
          <p:spPr>
            <a:xfrm>
              <a:off x="1624473" y="3393923"/>
              <a:ext cx="792000" cy="202613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609600" y="4157230"/>
              <a:ext cx="646331" cy="369332"/>
            </a:xfrm>
            <a:prstGeom prst="rect">
              <a:avLst/>
            </a:prstGeom>
            <a:noFill/>
          </p:spPr>
          <p:txBody>
            <a:bodyPr wrap="none" rtlCol="0">
              <a:spAutoFit/>
            </a:bodyPr>
            <a:lstStyle/>
            <a:p>
              <a:r>
                <a:rPr lang="zh-CN" altLang="en-US" dirty="0" smtClean="0"/>
                <a:t>课上</a:t>
              </a:r>
              <a:endParaRPr lang="zh-CN" altLang="en-US" dirty="0"/>
            </a:p>
          </p:txBody>
        </p:sp>
      </p:grpSp>
      <p:sp>
        <p:nvSpPr>
          <p:cNvPr id="17" name="文本框 16"/>
          <p:cNvSpPr txBox="1"/>
          <p:nvPr/>
        </p:nvSpPr>
        <p:spPr>
          <a:xfrm>
            <a:off x="9966364" y="2541934"/>
            <a:ext cx="646331" cy="369332"/>
          </a:xfrm>
          <a:prstGeom prst="rect">
            <a:avLst/>
          </a:prstGeom>
          <a:noFill/>
        </p:spPr>
        <p:txBody>
          <a:bodyPr wrap="none" rtlCol="0">
            <a:spAutoFit/>
          </a:bodyPr>
          <a:lstStyle/>
          <a:p>
            <a:r>
              <a:rPr lang="zh-CN" altLang="en-US" dirty="0" smtClean="0"/>
              <a:t>课上</a:t>
            </a:r>
            <a:endParaRPr lang="zh-CN" altLang="en-US" dirty="0"/>
          </a:p>
        </p:txBody>
      </p:sp>
      <p:grpSp>
        <p:nvGrpSpPr>
          <p:cNvPr id="22" name="组合 21"/>
          <p:cNvGrpSpPr/>
          <p:nvPr/>
        </p:nvGrpSpPr>
        <p:grpSpPr>
          <a:xfrm>
            <a:off x="9549991" y="3128671"/>
            <a:ext cx="1614776" cy="2000380"/>
            <a:chOff x="9549991" y="3128671"/>
            <a:chExt cx="1614776" cy="2000380"/>
          </a:xfrm>
        </p:grpSpPr>
        <p:sp>
          <p:nvSpPr>
            <p:cNvPr id="16" name="右大括号 15"/>
            <p:cNvSpPr/>
            <p:nvPr/>
          </p:nvSpPr>
          <p:spPr>
            <a:xfrm>
              <a:off x="9549991" y="3128671"/>
              <a:ext cx="537628" cy="2000380"/>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nvSpPr>
          <p:spPr>
            <a:xfrm>
              <a:off x="10518436" y="3935274"/>
              <a:ext cx="646331" cy="369332"/>
            </a:xfrm>
            <a:prstGeom prst="rect">
              <a:avLst/>
            </a:prstGeom>
            <a:noFill/>
          </p:spPr>
          <p:txBody>
            <a:bodyPr wrap="none" rtlCol="0">
              <a:spAutoFit/>
            </a:bodyPr>
            <a:lstStyle/>
            <a:p>
              <a:r>
                <a:rPr lang="zh-CN" altLang="en-US" dirty="0" smtClean="0"/>
                <a:t>课前</a:t>
              </a:r>
              <a:endParaRPr lang="zh-CN" altLang="en-US" dirty="0"/>
            </a:p>
          </p:txBody>
        </p:sp>
      </p:grpSp>
      <p:sp>
        <p:nvSpPr>
          <p:cNvPr id="3" name="文本框 2"/>
          <p:cNvSpPr txBox="1"/>
          <p:nvPr/>
        </p:nvSpPr>
        <p:spPr>
          <a:xfrm>
            <a:off x="3019471" y="1467106"/>
            <a:ext cx="1210588" cy="400110"/>
          </a:xfrm>
          <a:prstGeom prst="rect">
            <a:avLst/>
          </a:prstGeom>
          <a:solidFill>
            <a:schemeClr val="accent1"/>
          </a:solidFill>
        </p:spPr>
        <p:txBody>
          <a:bodyPr wrap="none" rtlCol="0">
            <a:spAutoFit/>
          </a:bodyPr>
          <a:lstStyle/>
          <a:p>
            <a:r>
              <a:rPr lang="zh-CN" altLang="en-US" sz="2000" dirty="0" smtClean="0"/>
              <a:t>高阶思维</a:t>
            </a:r>
            <a:endParaRPr lang="zh-CN" altLang="en-US" sz="2000" dirty="0"/>
          </a:p>
        </p:txBody>
      </p:sp>
      <p:sp>
        <p:nvSpPr>
          <p:cNvPr id="23" name="文本框 22"/>
          <p:cNvSpPr txBox="1"/>
          <p:nvPr/>
        </p:nvSpPr>
        <p:spPr>
          <a:xfrm>
            <a:off x="3007851" y="3521939"/>
            <a:ext cx="1210588" cy="400110"/>
          </a:xfrm>
          <a:prstGeom prst="rect">
            <a:avLst/>
          </a:prstGeom>
          <a:solidFill>
            <a:srgbClr val="0070C0"/>
          </a:solidFill>
        </p:spPr>
        <p:txBody>
          <a:bodyPr wrap="none" rtlCol="0">
            <a:spAutoFit/>
          </a:bodyPr>
          <a:lstStyle/>
          <a:p>
            <a:r>
              <a:rPr lang="zh-CN" altLang="en-US" sz="2000" dirty="0"/>
              <a:t>低</a:t>
            </a:r>
            <a:r>
              <a:rPr lang="zh-CN" altLang="en-US" sz="2000" dirty="0" smtClean="0"/>
              <a:t>阶思维</a:t>
            </a:r>
            <a:endParaRPr lang="zh-CN" altLang="en-US" sz="2000" dirty="0"/>
          </a:p>
        </p:txBody>
      </p:sp>
      <p:sp>
        <p:nvSpPr>
          <p:cNvPr id="15" name="文本框 14"/>
          <p:cNvSpPr txBox="1"/>
          <p:nvPr/>
        </p:nvSpPr>
        <p:spPr>
          <a:xfrm>
            <a:off x="4512561" y="1524197"/>
            <a:ext cx="646331" cy="369332"/>
          </a:xfrm>
          <a:prstGeom prst="rect">
            <a:avLst/>
          </a:prstGeom>
          <a:solidFill>
            <a:srgbClr val="FF0000"/>
          </a:solidFill>
        </p:spPr>
        <p:txBody>
          <a:bodyPr wrap="none" rtlCol="0">
            <a:spAutoFit/>
          </a:bodyPr>
          <a:lstStyle/>
          <a:p>
            <a:r>
              <a:rPr lang="zh-CN" altLang="en-US" dirty="0" smtClean="0">
                <a:solidFill>
                  <a:srgbClr val="FFFF00"/>
                </a:solidFill>
              </a:rPr>
              <a:t>评价</a:t>
            </a:r>
            <a:endParaRPr lang="zh-CN" altLang="en-US" dirty="0">
              <a:solidFill>
                <a:srgbClr val="FFFF00"/>
              </a:solidFill>
            </a:endParaRPr>
          </a:p>
        </p:txBody>
      </p:sp>
      <p:sp>
        <p:nvSpPr>
          <p:cNvPr id="24" name="文本框 23"/>
          <p:cNvSpPr txBox="1"/>
          <p:nvPr/>
        </p:nvSpPr>
        <p:spPr>
          <a:xfrm>
            <a:off x="4688664" y="2290055"/>
            <a:ext cx="646331" cy="369332"/>
          </a:xfrm>
          <a:prstGeom prst="rect">
            <a:avLst/>
          </a:prstGeom>
          <a:solidFill>
            <a:schemeClr val="accent1">
              <a:lumMod val="60000"/>
              <a:lumOff val="40000"/>
            </a:schemeClr>
          </a:solidFill>
        </p:spPr>
        <p:txBody>
          <a:bodyPr wrap="none" rtlCol="0">
            <a:spAutoFit/>
          </a:bodyPr>
          <a:lstStyle/>
          <a:p>
            <a:r>
              <a:rPr lang="zh-CN" altLang="en-US" dirty="0" smtClean="0">
                <a:solidFill>
                  <a:srgbClr val="D2A000"/>
                </a:solidFill>
              </a:rPr>
              <a:t>综合</a:t>
            </a:r>
            <a:endParaRPr lang="zh-CN" altLang="en-US" dirty="0">
              <a:solidFill>
                <a:srgbClr val="D2A000"/>
              </a:solidFill>
            </a:endParaRPr>
          </a:p>
        </p:txBody>
      </p:sp>
      <p:sp>
        <p:nvSpPr>
          <p:cNvPr id="26" name="文本框 25"/>
          <p:cNvSpPr txBox="1"/>
          <p:nvPr/>
        </p:nvSpPr>
        <p:spPr>
          <a:xfrm>
            <a:off x="4729046" y="3436244"/>
            <a:ext cx="646331" cy="369332"/>
          </a:xfrm>
          <a:prstGeom prst="rect">
            <a:avLst/>
          </a:prstGeom>
          <a:solidFill>
            <a:srgbClr val="002060"/>
          </a:solidFill>
        </p:spPr>
        <p:txBody>
          <a:bodyPr wrap="none" rtlCol="0">
            <a:spAutoFit/>
          </a:bodyPr>
          <a:lstStyle/>
          <a:p>
            <a:r>
              <a:rPr lang="zh-CN" altLang="en-US" dirty="0" smtClean="0">
                <a:solidFill>
                  <a:srgbClr val="FFFF00"/>
                </a:solidFill>
              </a:rPr>
              <a:t>应用</a:t>
            </a:r>
            <a:endParaRPr lang="zh-CN" altLang="en-US" dirty="0">
              <a:solidFill>
                <a:srgbClr val="FFFF00"/>
              </a:solidFill>
            </a:endParaRPr>
          </a:p>
        </p:txBody>
      </p:sp>
      <p:sp>
        <p:nvSpPr>
          <p:cNvPr id="27" name="文本框 26"/>
          <p:cNvSpPr txBox="1"/>
          <p:nvPr/>
        </p:nvSpPr>
        <p:spPr>
          <a:xfrm>
            <a:off x="4661631" y="4157230"/>
            <a:ext cx="646331" cy="369332"/>
          </a:xfrm>
          <a:prstGeom prst="rect">
            <a:avLst/>
          </a:prstGeom>
          <a:solidFill>
            <a:srgbClr val="7030A0"/>
          </a:solidFill>
        </p:spPr>
        <p:txBody>
          <a:bodyPr wrap="none" rtlCol="0">
            <a:spAutoFit/>
          </a:bodyPr>
          <a:lstStyle/>
          <a:p>
            <a:r>
              <a:rPr lang="zh-CN" altLang="en-US" dirty="0" smtClean="0">
                <a:solidFill>
                  <a:srgbClr val="FFFF00"/>
                </a:solidFill>
              </a:rPr>
              <a:t>领会</a:t>
            </a:r>
            <a:endParaRPr lang="zh-CN" altLang="en-US" dirty="0">
              <a:solidFill>
                <a:srgbClr val="FFFF00"/>
              </a:solidFill>
            </a:endParaRPr>
          </a:p>
        </p:txBody>
      </p:sp>
      <p:sp>
        <p:nvSpPr>
          <p:cNvPr id="28" name="文本框 27"/>
          <p:cNvSpPr txBox="1"/>
          <p:nvPr/>
        </p:nvSpPr>
        <p:spPr>
          <a:xfrm>
            <a:off x="4661632" y="4680562"/>
            <a:ext cx="646331" cy="369332"/>
          </a:xfrm>
          <a:prstGeom prst="rect">
            <a:avLst/>
          </a:prstGeom>
          <a:solidFill>
            <a:srgbClr val="0070C0"/>
          </a:solidFill>
        </p:spPr>
        <p:txBody>
          <a:bodyPr wrap="none" rtlCol="0">
            <a:spAutoFit/>
          </a:bodyPr>
          <a:lstStyle/>
          <a:p>
            <a:r>
              <a:rPr lang="zh-CN" altLang="en-US" dirty="0" smtClean="0">
                <a:solidFill>
                  <a:srgbClr val="FFFF00"/>
                </a:solidFill>
              </a:rPr>
              <a:t>知道</a:t>
            </a:r>
            <a:endParaRPr lang="zh-CN" altLang="en-US" dirty="0">
              <a:solidFill>
                <a:srgbClr val="FFFF00"/>
              </a:solidFill>
            </a:endParaRPr>
          </a:p>
        </p:txBody>
      </p:sp>
      <p:sp>
        <p:nvSpPr>
          <p:cNvPr id="29" name="文本框 28"/>
          <p:cNvSpPr txBox="1"/>
          <p:nvPr/>
        </p:nvSpPr>
        <p:spPr>
          <a:xfrm>
            <a:off x="4717239" y="2884342"/>
            <a:ext cx="646331" cy="369332"/>
          </a:xfrm>
          <a:prstGeom prst="rect">
            <a:avLst/>
          </a:prstGeom>
          <a:solidFill>
            <a:schemeClr val="accent1">
              <a:lumMod val="40000"/>
              <a:lumOff val="60000"/>
            </a:schemeClr>
          </a:solidFill>
        </p:spPr>
        <p:txBody>
          <a:bodyPr wrap="none" rtlCol="0">
            <a:spAutoFit/>
          </a:bodyPr>
          <a:lstStyle/>
          <a:p>
            <a:r>
              <a:rPr lang="zh-CN" altLang="en-US" dirty="0" smtClean="0">
                <a:solidFill>
                  <a:srgbClr val="FFC000"/>
                </a:solidFill>
              </a:rPr>
              <a:t>分析</a:t>
            </a:r>
            <a:endParaRPr lang="zh-CN" altLang="en-US" dirty="0">
              <a:solidFill>
                <a:srgbClr val="FFC000"/>
              </a:solidFill>
            </a:endParaRPr>
          </a:p>
        </p:txBody>
      </p:sp>
      <p:sp>
        <p:nvSpPr>
          <p:cNvPr id="30" name="文本框 29"/>
          <p:cNvSpPr txBox="1"/>
          <p:nvPr/>
        </p:nvSpPr>
        <p:spPr>
          <a:xfrm>
            <a:off x="7110787" y="1538307"/>
            <a:ext cx="1415772" cy="338554"/>
          </a:xfrm>
          <a:prstGeom prst="rect">
            <a:avLst/>
          </a:prstGeom>
          <a:solidFill>
            <a:schemeClr val="tx1"/>
          </a:solidFill>
        </p:spPr>
        <p:txBody>
          <a:bodyPr wrap="none" rtlCol="0">
            <a:spAutoFit/>
          </a:bodyPr>
          <a:lstStyle/>
          <a:p>
            <a:r>
              <a:rPr lang="zh-CN" altLang="en-US" sz="1600" smtClean="0">
                <a:solidFill>
                  <a:schemeClr val="bg1"/>
                </a:solidFill>
              </a:rPr>
              <a:t>有什么价值？</a:t>
            </a:r>
            <a:endParaRPr lang="zh-CN" altLang="en-US" sz="1600">
              <a:solidFill>
                <a:schemeClr val="bg1"/>
              </a:solidFill>
            </a:endParaRPr>
          </a:p>
        </p:txBody>
      </p:sp>
      <p:sp>
        <p:nvSpPr>
          <p:cNvPr id="31" name="文本框 30"/>
          <p:cNvSpPr txBox="1"/>
          <p:nvPr/>
        </p:nvSpPr>
        <p:spPr>
          <a:xfrm>
            <a:off x="7224889" y="2215501"/>
            <a:ext cx="1470274" cy="338554"/>
          </a:xfrm>
          <a:prstGeom prst="rect">
            <a:avLst/>
          </a:prstGeom>
          <a:solidFill>
            <a:schemeClr val="tx1"/>
          </a:solidFill>
        </p:spPr>
        <p:txBody>
          <a:bodyPr wrap="none" rtlCol="0">
            <a:spAutoFit/>
          </a:bodyPr>
          <a:lstStyle/>
          <a:p>
            <a:r>
              <a:rPr lang="zh-CN" altLang="en-US" sz="1600" dirty="0" smtClean="0">
                <a:solidFill>
                  <a:schemeClr val="bg1"/>
                </a:solidFill>
              </a:rPr>
              <a:t>有什么联系？</a:t>
            </a:r>
            <a:endParaRPr lang="zh-CN" altLang="en-US" sz="1600" dirty="0">
              <a:solidFill>
                <a:schemeClr val="bg1"/>
              </a:solidFill>
            </a:endParaRPr>
          </a:p>
        </p:txBody>
      </p:sp>
      <p:sp>
        <p:nvSpPr>
          <p:cNvPr id="32" name="文本框 31"/>
          <p:cNvSpPr txBox="1"/>
          <p:nvPr/>
        </p:nvSpPr>
        <p:spPr>
          <a:xfrm>
            <a:off x="7367486" y="2875207"/>
            <a:ext cx="1219917" cy="338554"/>
          </a:xfrm>
          <a:prstGeom prst="rect">
            <a:avLst/>
          </a:prstGeom>
          <a:solidFill>
            <a:schemeClr val="tx1"/>
          </a:solidFill>
        </p:spPr>
        <p:txBody>
          <a:bodyPr wrap="square" rtlCol="0">
            <a:spAutoFit/>
          </a:bodyPr>
          <a:lstStyle/>
          <a:p>
            <a:r>
              <a:rPr lang="zh-CN" altLang="en-US" sz="1600" dirty="0">
                <a:solidFill>
                  <a:schemeClr val="bg1"/>
                </a:solidFill>
              </a:rPr>
              <a:t>什</a:t>
            </a:r>
            <a:r>
              <a:rPr lang="zh-CN" altLang="en-US" sz="1600" dirty="0" smtClean="0">
                <a:solidFill>
                  <a:schemeClr val="bg1"/>
                </a:solidFill>
              </a:rPr>
              <a:t>么构成？</a:t>
            </a:r>
            <a:endParaRPr lang="zh-CN" altLang="en-US" sz="1600" dirty="0">
              <a:solidFill>
                <a:schemeClr val="bg1"/>
              </a:solidFill>
            </a:endParaRPr>
          </a:p>
        </p:txBody>
      </p:sp>
      <p:sp>
        <p:nvSpPr>
          <p:cNvPr id="33" name="文本框 32"/>
          <p:cNvSpPr txBox="1"/>
          <p:nvPr/>
        </p:nvSpPr>
        <p:spPr>
          <a:xfrm>
            <a:off x="7407713" y="3483133"/>
            <a:ext cx="1005403" cy="338554"/>
          </a:xfrm>
          <a:prstGeom prst="rect">
            <a:avLst/>
          </a:prstGeom>
          <a:solidFill>
            <a:schemeClr val="tx1"/>
          </a:solidFill>
        </p:spPr>
        <p:txBody>
          <a:bodyPr wrap="none" rtlCol="0">
            <a:spAutoFit/>
          </a:bodyPr>
          <a:lstStyle/>
          <a:p>
            <a:r>
              <a:rPr lang="zh-CN" altLang="en-US" sz="1600" dirty="0" smtClean="0">
                <a:solidFill>
                  <a:schemeClr val="bg1"/>
                </a:solidFill>
              </a:rPr>
              <a:t>怎么用</a:t>
            </a:r>
            <a:r>
              <a:rPr lang="zh-CN" altLang="en-US" sz="1600" dirty="0">
                <a:solidFill>
                  <a:schemeClr val="bg1"/>
                </a:solidFill>
              </a:rPr>
              <a:t>？</a:t>
            </a:r>
          </a:p>
        </p:txBody>
      </p:sp>
      <p:sp>
        <p:nvSpPr>
          <p:cNvPr id="34" name="文本框 33"/>
          <p:cNvSpPr txBox="1"/>
          <p:nvPr/>
        </p:nvSpPr>
        <p:spPr>
          <a:xfrm>
            <a:off x="7388920" y="4119940"/>
            <a:ext cx="1005403" cy="338554"/>
          </a:xfrm>
          <a:prstGeom prst="rect">
            <a:avLst/>
          </a:prstGeom>
          <a:solidFill>
            <a:schemeClr val="tx1"/>
          </a:solidFill>
        </p:spPr>
        <p:txBody>
          <a:bodyPr wrap="none" rtlCol="0">
            <a:spAutoFit/>
          </a:bodyPr>
          <a:lstStyle/>
          <a:p>
            <a:r>
              <a:rPr lang="zh-CN" altLang="en-US" sz="1600" smtClean="0">
                <a:solidFill>
                  <a:schemeClr val="bg1"/>
                </a:solidFill>
              </a:rPr>
              <a:t>啥意思？</a:t>
            </a:r>
            <a:endParaRPr lang="zh-CN" altLang="en-US" sz="1600" dirty="0">
              <a:solidFill>
                <a:schemeClr val="bg1"/>
              </a:solidFill>
            </a:endParaRPr>
          </a:p>
        </p:txBody>
      </p:sp>
      <p:sp>
        <p:nvSpPr>
          <p:cNvPr id="35" name="文本框 34"/>
          <p:cNvSpPr txBox="1"/>
          <p:nvPr/>
        </p:nvSpPr>
        <p:spPr>
          <a:xfrm>
            <a:off x="7491511" y="4720544"/>
            <a:ext cx="800219" cy="338554"/>
          </a:xfrm>
          <a:prstGeom prst="rect">
            <a:avLst/>
          </a:prstGeom>
          <a:solidFill>
            <a:schemeClr val="tx1"/>
          </a:solidFill>
        </p:spPr>
        <p:txBody>
          <a:bodyPr wrap="square" rtlCol="0">
            <a:spAutoFit/>
          </a:bodyPr>
          <a:lstStyle/>
          <a:p>
            <a:r>
              <a:rPr lang="zh-CN" altLang="en-US" sz="1600" dirty="0" smtClean="0">
                <a:solidFill>
                  <a:schemeClr val="bg1"/>
                </a:solidFill>
              </a:rPr>
              <a:t>记住啦</a:t>
            </a:r>
            <a:endParaRPr lang="zh-CN" altLang="en-US" sz="1600" dirty="0">
              <a:solidFill>
                <a:schemeClr val="bg1"/>
              </a:solidFill>
            </a:endParaRPr>
          </a:p>
        </p:txBody>
      </p:sp>
      <p:sp>
        <p:nvSpPr>
          <p:cNvPr id="11" name="右大括号 10"/>
          <p:cNvSpPr/>
          <p:nvPr/>
        </p:nvSpPr>
        <p:spPr>
          <a:xfrm>
            <a:off x="8974244" y="1721614"/>
            <a:ext cx="682558" cy="202613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7793327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辨析</a:t>
            </a:r>
            <a:r>
              <a:rPr lang="en-US" altLang="zh-CN" dirty="0" smtClean="0"/>
              <a:t>1</a:t>
            </a:r>
            <a:r>
              <a:rPr lang="zh-CN" altLang="en-US" dirty="0" smtClean="0"/>
              <a:t>：“翻转课堂”与“混合学习”</a:t>
            </a:r>
            <a:endParaRPr lang="zh-CN" alt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 t="20273" r="252" b="40779"/>
          <a:stretch/>
        </p:blipFill>
        <p:spPr bwMode="auto">
          <a:xfrm>
            <a:off x="912229" y="2358862"/>
            <a:ext cx="10367564" cy="285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1276562" y="2981293"/>
            <a:ext cx="9493093" cy="646331"/>
            <a:chOff x="1276562" y="3307868"/>
            <a:chExt cx="9493093" cy="646331"/>
          </a:xfrm>
        </p:grpSpPr>
        <p:sp>
          <p:nvSpPr>
            <p:cNvPr id="6" name="文本框 5"/>
            <p:cNvSpPr txBox="1"/>
            <p:nvPr/>
          </p:nvSpPr>
          <p:spPr>
            <a:xfrm>
              <a:off x="1276562" y="3532314"/>
              <a:ext cx="1240972" cy="400110"/>
            </a:xfrm>
            <a:prstGeom prst="rect">
              <a:avLst/>
            </a:prstGeom>
            <a:solidFill>
              <a:schemeClr val="tx1"/>
            </a:solidFill>
          </p:spPr>
          <p:txBody>
            <a:bodyPr wrap="square" rtlCol="0">
              <a:spAutoFit/>
            </a:bodyPr>
            <a:lstStyle/>
            <a:p>
              <a:r>
                <a:rPr lang="zh-CN" altLang="en-US" sz="2000" dirty="0" smtClean="0">
                  <a:solidFill>
                    <a:schemeClr val="bg1"/>
                  </a:solidFill>
                  <a:latin typeface="华文细黑" panose="02010600040101010101" pitchFamily="2" charset="-122"/>
                  <a:ea typeface="华文细黑" panose="02010600040101010101" pitchFamily="2" charset="-122"/>
                </a:rPr>
                <a:t>面授课堂</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2664905" y="3532314"/>
              <a:ext cx="1240972" cy="400110"/>
            </a:xfrm>
            <a:prstGeom prst="rect">
              <a:avLst/>
            </a:prstGeom>
            <a:solidFill>
              <a:schemeClr val="tx1"/>
            </a:solidFill>
          </p:spPr>
          <p:txBody>
            <a:bodyPr wrap="square" rtlCol="0">
              <a:spAutoFit/>
            </a:bodyPr>
            <a:lstStyle/>
            <a:p>
              <a:r>
                <a:rPr lang="zh-CN" altLang="en-US" sz="2000" dirty="0" smtClean="0">
                  <a:solidFill>
                    <a:schemeClr val="bg1"/>
                  </a:solidFill>
                  <a:latin typeface="华文细黑" panose="02010600040101010101" pitchFamily="2" charset="-122"/>
                  <a:ea typeface="华文细黑" panose="02010600040101010101" pitchFamily="2" charset="-122"/>
                </a:rPr>
                <a:t>网络实时</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8" name="文本框 7"/>
            <p:cNvSpPr txBox="1"/>
            <p:nvPr/>
          </p:nvSpPr>
          <p:spPr>
            <a:xfrm>
              <a:off x="3997223" y="3532314"/>
              <a:ext cx="1240972" cy="400110"/>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华文细黑" panose="02010600040101010101" pitchFamily="2" charset="-122"/>
                  <a:ea typeface="华文细黑" panose="02010600040101010101" pitchFamily="2" charset="-122"/>
                </a:rPr>
                <a:t>教练</a:t>
              </a:r>
              <a:r>
                <a:rPr lang="zh-CN" altLang="en-US" sz="2000" dirty="0" smtClean="0">
                  <a:solidFill>
                    <a:schemeClr val="bg1"/>
                  </a:solidFill>
                  <a:latin typeface="华文细黑" panose="02010600040101010101" pitchFamily="2" charset="-122"/>
                  <a:ea typeface="华文细黑" panose="02010600040101010101" pitchFamily="2" charset="-122"/>
                </a:rPr>
                <a:t>指导</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9" name="文本框 7"/>
            <p:cNvSpPr txBox="1"/>
            <p:nvPr/>
          </p:nvSpPr>
          <p:spPr>
            <a:xfrm>
              <a:off x="5238195" y="3532314"/>
              <a:ext cx="1479085" cy="400110"/>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dirty="0" smtClean="0">
                  <a:solidFill>
                    <a:schemeClr val="bg1"/>
                  </a:solidFill>
                  <a:latin typeface="华文细黑" panose="02010600040101010101" pitchFamily="2" charset="-122"/>
                  <a:ea typeface="华文细黑" panose="02010600040101010101" pitchFamily="2" charset="-122"/>
                </a:rPr>
                <a:t>合作</a:t>
              </a:r>
              <a:r>
                <a:rPr lang="en-US" altLang="zh-CN" sz="2000" dirty="0" smtClean="0">
                  <a:solidFill>
                    <a:schemeClr val="bg1"/>
                  </a:solidFill>
                  <a:latin typeface="华文细黑" panose="02010600040101010101" pitchFamily="2" charset="-122"/>
                  <a:ea typeface="华文细黑" panose="02010600040101010101" pitchFamily="2" charset="-122"/>
                </a:rPr>
                <a:t>&amp;</a:t>
              </a:r>
              <a:r>
                <a:rPr lang="zh-CN" altLang="en-US" sz="2000" dirty="0" smtClean="0">
                  <a:solidFill>
                    <a:schemeClr val="bg1"/>
                  </a:solidFill>
                  <a:latin typeface="华文细黑" panose="02010600040101010101" pitchFamily="2" charset="-122"/>
                  <a:ea typeface="华文细黑" panose="02010600040101010101" pitchFamily="2" charset="-122"/>
                </a:rPr>
                <a:t>社区</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10" name="文本框 7"/>
            <p:cNvSpPr txBox="1"/>
            <p:nvPr/>
          </p:nvSpPr>
          <p:spPr>
            <a:xfrm>
              <a:off x="6717279" y="3307868"/>
              <a:ext cx="1331093" cy="646331"/>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smtClean="0">
                  <a:solidFill>
                    <a:schemeClr val="bg1"/>
                  </a:solidFill>
                  <a:latin typeface="华文细黑" panose="02010600040101010101" pitchFamily="2" charset="-122"/>
                  <a:ea typeface="华文细黑" panose="02010600040101010101" pitchFamily="2" charset="-122"/>
                </a:rPr>
                <a:t>多媒体课件</a:t>
              </a:r>
              <a:r>
                <a:rPr lang="en-US" altLang="zh-CN" dirty="0" smtClean="0">
                  <a:solidFill>
                    <a:schemeClr val="bg1"/>
                  </a:solidFill>
                  <a:latin typeface="华文细黑" panose="02010600040101010101" pitchFamily="2" charset="-122"/>
                  <a:ea typeface="华文细黑" panose="02010600040101010101" pitchFamily="2" charset="-122"/>
                </a:rPr>
                <a:t>/</a:t>
              </a:r>
              <a:r>
                <a:rPr lang="zh-CN" altLang="en-US" dirty="0" smtClean="0">
                  <a:solidFill>
                    <a:schemeClr val="bg1"/>
                  </a:solidFill>
                  <a:latin typeface="华文细黑" panose="02010600040101010101" pitchFamily="2" charset="-122"/>
                  <a:ea typeface="华文细黑" panose="02010600040101010101" pitchFamily="2" charset="-122"/>
                </a:rPr>
                <a:t>光盘</a:t>
              </a:r>
              <a:endParaRPr lang="zh-CN" altLang="en-US" dirty="0">
                <a:solidFill>
                  <a:schemeClr val="bg1"/>
                </a:solidFill>
                <a:latin typeface="华文细黑" panose="02010600040101010101" pitchFamily="2" charset="-122"/>
                <a:ea typeface="华文细黑" panose="02010600040101010101" pitchFamily="2" charset="-122"/>
              </a:endParaRPr>
            </a:p>
          </p:txBody>
        </p:sp>
        <p:sp>
          <p:nvSpPr>
            <p:cNvPr id="11" name="文本框 7"/>
            <p:cNvSpPr txBox="1"/>
            <p:nvPr/>
          </p:nvSpPr>
          <p:spPr>
            <a:xfrm>
              <a:off x="8168042" y="3532314"/>
              <a:ext cx="1240972" cy="400110"/>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dirty="0" smtClean="0">
                  <a:solidFill>
                    <a:schemeClr val="bg1"/>
                  </a:solidFill>
                  <a:latin typeface="华文细黑" panose="02010600040101010101" pitchFamily="2" charset="-122"/>
                  <a:ea typeface="华文细黑" panose="02010600040101010101" pitchFamily="2" charset="-122"/>
                </a:rPr>
                <a:t>网络学习</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12" name="文本框 7"/>
            <p:cNvSpPr txBox="1"/>
            <p:nvPr/>
          </p:nvSpPr>
          <p:spPr>
            <a:xfrm>
              <a:off x="9528683" y="3532314"/>
              <a:ext cx="1240972" cy="400110"/>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dirty="0" smtClean="0">
                  <a:solidFill>
                    <a:schemeClr val="bg1"/>
                  </a:solidFill>
                  <a:latin typeface="华文细黑" panose="02010600040101010101" pitchFamily="2" charset="-122"/>
                  <a:ea typeface="华文细黑" panose="02010600040101010101" pitchFamily="2" charset="-122"/>
                </a:rPr>
                <a:t>绩效支持</a:t>
              </a:r>
              <a:endParaRPr lang="zh-CN" altLang="en-US" sz="2000" dirty="0">
                <a:solidFill>
                  <a:schemeClr val="bg1"/>
                </a:solidFill>
                <a:latin typeface="华文细黑" panose="02010600040101010101" pitchFamily="2" charset="-122"/>
                <a:ea typeface="华文细黑" panose="02010600040101010101" pitchFamily="2" charset="-122"/>
              </a:endParaRPr>
            </a:p>
          </p:txBody>
        </p:sp>
      </p:grpSp>
      <p:sp>
        <p:nvSpPr>
          <p:cNvPr id="13" name="文本框 12"/>
          <p:cNvSpPr txBox="1"/>
          <p:nvPr/>
        </p:nvSpPr>
        <p:spPr>
          <a:xfrm>
            <a:off x="3551432" y="1733085"/>
            <a:ext cx="5237331" cy="584775"/>
          </a:xfrm>
          <a:prstGeom prst="rect">
            <a:avLst/>
          </a:prstGeom>
          <a:noFill/>
        </p:spPr>
        <p:txBody>
          <a:bodyPr wrap="none" rtlCol="0">
            <a:spAutoFit/>
          </a:bodyPr>
          <a:lstStyle/>
          <a:p>
            <a:r>
              <a:rPr lang="zh-CN" altLang="en-US" sz="3200" dirty="0" smtClean="0">
                <a:latin typeface="隶书" panose="02010509060101010101" pitchFamily="49" charset="-122"/>
                <a:ea typeface="隶书" panose="02010509060101010101" pitchFamily="49" charset="-122"/>
              </a:rPr>
              <a:t>混合学习</a:t>
            </a:r>
            <a:r>
              <a:rPr lang="zh-CN" altLang="en-US" sz="2800" dirty="0" smtClean="0">
                <a:latin typeface="隶书" panose="02010509060101010101" pitchFamily="49" charset="-122"/>
                <a:ea typeface="隶书" panose="02010509060101010101" pitchFamily="49" charset="-122"/>
              </a:rPr>
              <a:t>：面授 </a:t>
            </a:r>
            <a:r>
              <a:rPr lang="en-US" altLang="zh-CN" sz="2800" dirty="0" smtClean="0">
                <a:latin typeface="隶书" panose="02010509060101010101" pitchFamily="49" charset="-122"/>
                <a:ea typeface="隶书" panose="02010509060101010101" pitchFamily="49" charset="-122"/>
              </a:rPr>
              <a:t>+ e-learning</a:t>
            </a:r>
            <a:endParaRPr lang="zh-CN" altLang="en-US" sz="2800" dirty="0">
              <a:latin typeface="隶书" panose="02010509060101010101" pitchFamily="49" charset="-122"/>
              <a:ea typeface="隶书" panose="02010509060101010101" pitchFamily="49" charset="-122"/>
            </a:endParaRPr>
          </a:p>
        </p:txBody>
      </p:sp>
      <p:sp>
        <p:nvSpPr>
          <p:cNvPr id="15" name="文本占位符 3"/>
          <p:cNvSpPr txBox="1">
            <a:spLocks/>
          </p:cNvSpPr>
          <p:nvPr/>
        </p:nvSpPr>
        <p:spPr>
          <a:xfrm>
            <a:off x="884506" y="5450638"/>
            <a:ext cx="10365998" cy="682472"/>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zh-CN" altLang="en-US" sz="2400" dirty="0" smtClean="0">
                <a:latin typeface="隶书" panose="02010509060101010101" pitchFamily="49" charset="-122"/>
                <a:ea typeface="隶书" panose="02010509060101010101" pitchFamily="49" charset="-122"/>
              </a:rPr>
              <a:t>“翻转课堂”</a:t>
            </a:r>
            <a:r>
              <a:rPr lang="zh-CN" altLang="en-US" sz="2400" dirty="0">
                <a:latin typeface="隶书" panose="02010509060101010101" pitchFamily="49" charset="-122"/>
                <a:ea typeface="隶书" panose="02010509060101010101" pitchFamily="49" charset="-122"/>
              </a:rPr>
              <a:t>只</a:t>
            </a:r>
            <a:r>
              <a:rPr lang="zh-CN" altLang="en-US" sz="2400" dirty="0" smtClean="0">
                <a:latin typeface="隶书" panose="02010509060101010101" pitchFamily="49" charset="-122"/>
                <a:ea typeface="隶书" panose="02010509060101010101" pitchFamily="49" charset="-122"/>
              </a:rPr>
              <a:t>是一种“混合学习”</a:t>
            </a:r>
            <a:r>
              <a:rPr lang="zh-CN" altLang="en-US" sz="3600" dirty="0" smtClean="0">
                <a:latin typeface="隶书" panose="02010509060101010101" pitchFamily="49" charset="-122"/>
                <a:ea typeface="隶书" panose="02010509060101010101" pitchFamily="49" charset="-122"/>
              </a:rPr>
              <a:t>模式</a:t>
            </a:r>
            <a:endParaRPr lang="zh-CN" altLang="en-US" sz="3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731762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rot="1444823">
            <a:off x="9207700" y="291903"/>
            <a:ext cx="3127176" cy="1471612"/>
          </a:xfrm>
          <a:prstGeom prst="rect">
            <a:avLst/>
          </a:prstGeom>
        </p:spPr>
      </p:pic>
      <p:sp>
        <p:nvSpPr>
          <p:cNvPr id="2" name="标题 1"/>
          <p:cNvSpPr>
            <a:spLocks noGrp="1"/>
          </p:cNvSpPr>
          <p:nvPr>
            <p:ph type="title"/>
          </p:nvPr>
        </p:nvSpPr>
        <p:spPr/>
        <p:txBody>
          <a:bodyPr/>
          <a:lstStyle/>
          <a:p>
            <a:r>
              <a:rPr lang="zh-CN" altLang="en-US" dirty="0" smtClean="0"/>
              <a:t>辨析</a:t>
            </a:r>
            <a:r>
              <a:rPr lang="en-US" altLang="zh-CN" dirty="0" smtClean="0"/>
              <a:t>2</a:t>
            </a:r>
            <a:r>
              <a:rPr lang="zh-CN" altLang="en-US" dirty="0" smtClean="0"/>
              <a:t>：“翻转课堂”的课前准备与“预习”</a:t>
            </a:r>
            <a:endParaRPr lang="zh-CN" altLang="en-US" dirty="0"/>
          </a:p>
        </p:txBody>
      </p:sp>
      <p:sp>
        <p:nvSpPr>
          <p:cNvPr id="3" name="内容占位符 2"/>
          <p:cNvSpPr>
            <a:spLocks noGrp="1"/>
          </p:cNvSpPr>
          <p:nvPr>
            <p:ph idx="1"/>
          </p:nvPr>
        </p:nvSpPr>
        <p:spPr/>
        <p:txBody>
          <a:bodyPr/>
          <a:lstStyle/>
          <a:p>
            <a:r>
              <a:rPr lang="zh-CN" altLang="en-US" dirty="0" smtClean="0"/>
              <a:t>预习：</a:t>
            </a:r>
            <a:r>
              <a:rPr lang="zh-CN" altLang="en-US" dirty="0" smtClean="0">
                <a:solidFill>
                  <a:srgbClr val="FFC000"/>
                </a:solidFill>
              </a:rPr>
              <a:t>了解</a:t>
            </a:r>
            <a:r>
              <a:rPr lang="zh-CN" altLang="en-US" dirty="0" smtClean="0"/>
              <a:t>新知识</a:t>
            </a:r>
            <a:endParaRPr lang="en-US" altLang="zh-CN" dirty="0" smtClean="0"/>
          </a:p>
          <a:p>
            <a:pPr marL="0" indent="0">
              <a:buNone/>
            </a:pPr>
            <a:r>
              <a:rPr lang="en-US" altLang="zh-CN" dirty="0" smtClean="0"/>
              <a:t> </a:t>
            </a:r>
            <a:r>
              <a:rPr lang="en-US" altLang="zh-CN" dirty="0"/>
              <a:t> </a:t>
            </a:r>
            <a:r>
              <a:rPr lang="en-US" altLang="zh-CN" dirty="0" smtClean="0"/>
              <a:t>  </a:t>
            </a:r>
            <a:r>
              <a:rPr lang="zh-CN" altLang="en-US" dirty="0" smtClean="0"/>
              <a:t>目的：了解下一堂课要学习的内容，建立全局感，培养准备习惯，训练自学能力</a:t>
            </a:r>
            <a:endParaRPr lang="en-US" altLang="zh-CN" dirty="0" smtClean="0"/>
          </a:p>
          <a:p>
            <a:pPr marL="0" indent="0">
              <a:buNone/>
            </a:pPr>
            <a:r>
              <a:rPr lang="en-US" altLang="zh-CN" dirty="0" smtClean="0"/>
              <a:t>     </a:t>
            </a:r>
            <a:r>
              <a:rPr lang="zh-CN" altLang="en-US" dirty="0" smtClean="0"/>
              <a:t>要求：不要求全看懂，带着问题听课，效果更好</a:t>
            </a:r>
            <a:endParaRPr lang="en-US" altLang="zh-CN" dirty="0" smtClean="0"/>
          </a:p>
          <a:p>
            <a:r>
              <a:rPr lang="zh-CN" altLang="en-US" dirty="0" smtClean="0"/>
              <a:t>翻转课堂的课前准备：</a:t>
            </a:r>
            <a:r>
              <a:rPr lang="zh-CN" altLang="en-US" dirty="0" smtClean="0">
                <a:solidFill>
                  <a:srgbClr val="FFC000"/>
                </a:solidFill>
              </a:rPr>
              <a:t>学习</a:t>
            </a:r>
            <a:r>
              <a:rPr lang="zh-CN" altLang="en-US" dirty="0" smtClean="0"/>
              <a:t>新知识</a:t>
            </a:r>
            <a:endParaRPr lang="en-US" altLang="zh-CN" dirty="0" smtClean="0"/>
          </a:p>
          <a:p>
            <a:pPr marL="0" indent="0">
              <a:buNone/>
            </a:pPr>
            <a:r>
              <a:rPr lang="en-US" altLang="zh-CN" dirty="0" smtClean="0"/>
              <a:t>    </a:t>
            </a:r>
            <a:r>
              <a:rPr lang="zh-CN" altLang="en-US" dirty="0" smtClean="0"/>
              <a:t>目的：学习基本知识和基本规则，为课堂活动做好准备</a:t>
            </a:r>
            <a:endParaRPr lang="en-US" altLang="zh-CN" dirty="0" smtClean="0"/>
          </a:p>
          <a:p>
            <a:pPr marL="0" indent="0">
              <a:buNone/>
            </a:pPr>
            <a:r>
              <a:rPr lang="en-US" altLang="zh-CN" dirty="0"/>
              <a:t> </a:t>
            </a:r>
            <a:r>
              <a:rPr lang="en-US" altLang="zh-CN" dirty="0" smtClean="0"/>
              <a:t>    </a:t>
            </a:r>
            <a:r>
              <a:rPr lang="zh-CN" altLang="en-US" dirty="0" smtClean="0"/>
              <a:t>要求：上课需要用到的基础知识一定要在课前掌握，这是高质量课堂教学的保障</a:t>
            </a:r>
            <a:endParaRPr lang="en-US" altLang="zh-CN" dirty="0" smtClean="0"/>
          </a:p>
          <a:p>
            <a:pPr marL="0" indent="0">
              <a:buNone/>
            </a:pPr>
            <a:r>
              <a:rPr lang="en-US" altLang="zh-CN" dirty="0"/>
              <a:t> </a:t>
            </a:r>
            <a:r>
              <a:rPr lang="en-US" altLang="zh-CN" dirty="0" smtClean="0"/>
              <a:t>    </a:t>
            </a:r>
            <a:r>
              <a:rPr lang="zh-CN" altLang="en-US" dirty="0" smtClean="0"/>
              <a:t>注意：掌握这些基础知识是之前多次教学的累计结果，并非一次课前准备</a:t>
            </a:r>
            <a:endParaRPr lang="en-US" altLang="zh-CN" dirty="0" smtClean="0"/>
          </a:p>
          <a:p>
            <a:endParaRPr lang="zh-CN" altLang="en-US" dirty="0"/>
          </a:p>
        </p:txBody>
      </p:sp>
    </p:spTree>
    <p:extLst>
      <p:ext uri="{BB962C8B-B14F-4D97-AF65-F5344CB8AC3E}">
        <p14:creationId xmlns:p14="http://schemas.microsoft.com/office/powerpoint/2010/main" val="202967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辨析</a:t>
            </a:r>
            <a:r>
              <a:rPr lang="en-US" altLang="zh-CN" dirty="0" smtClean="0"/>
              <a:t>3</a:t>
            </a:r>
            <a:r>
              <a:rPr lang="zh-CN" altLang="en-US" dirty="0" smtClean="0"/>
              <a:t>：“翻转课堂”与“微课”</a:t>
            </a:r>
            <a:endParaRPr lang="zh-CN" altLang="en-US" dirty="0"/>
          </a:p>
        </p:txBody>
      </p:sp>
      <p:sp>
        <p:nvSpPr>
          <p:cNvPr id="3" name="内容占位符 2"/>
          <p:cNvSpPr>
            <a:spLocks noGrp="1"/>
          </p:cNvSpPr>
          <p:nvPr>
            <p:ph idx="1"/>
          </p:nvPr>
        </p:nvSpPr>
        <p:spPr/>
        <p:txBody>
          <a:bodyPr/>
          <a:lstStyle/>
          <a:p>
            <a:r>
              <a:rPr lang="zh-CN" altLang="en-US" dirty="0" smtClean="0"/>
              <a:t>“翻转课堂”作为一种教学模式，可以适用于无技术环境</a:t>
            </a:r>
            <a:endParaRPr lang="en-US" altLang="zh-CN" dirty="0" smtClean="0"/>
          </a:p>
          <a:p>
            <a:r>
              <a:rPr lang="zh-CN" altLang="en-US" dirty="0" smtClean="0"/>
              <a:t>“翻转课堂”在技术支持下如虎添翼：微课提供资源，平台记录学生学习状况</a:t>
            </a:r>
            <a:endParaRPr lang="en-US" altLang="zh-CN" dirty="0" smtClean="0"/>
          </a:p>
          <a:p>
            <a:r>
              <a:rPr lang="zh-CN" altLang="en-US" dirty="0" smtClean="0"/>
              <a:t>“微课”可以是别人制作的，并非一定用自己制作的，为教学目的服务</a:t>
            </a:r>
            <a:endParaRPr lang="en-US" altLang="zh-CN" dirty="0" smtClean="0"/>
          </a:p>
          <a:p>
            <a:r>
              <a:rPr lang="zh-CN" altLang="en-US" dirty="0" smtClean="0"/>
              <a:t>“微课”不只是可以在课外使用，也可以在课内使用，依教学目的而定</a:t>
            </a:r>
            <a:endParaRPr lang="en-US" altLang="zh-CN" dirty="0" smtClean="0"/>
          </a:p>
          <a:p>
            <a:r>
              <a:rPr lang="zh-CN" altLang="en-US" dirty="0" smtClean="0"/>
              <a:t>教学用微课主要是服务教学，解决教学中的问题，形式不一定那么正式</a:t>
            </a:r>
            <a:endParaRPr lang="en-US" altLang="zh-CN" dirty="0" smtClean="0"/>
          </a:p>
          <a:p>
            <a:endParaRPr lang="zh-CN" altLang="en-US" dirty="0"/>
          </a:p>
        </p:txBody>
      </p:sp>
      <p:pic>
        <p:nvPicPr>
          <p:cNvPr id="4098" name="Picture 2" descr="“prepare”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0" y="4953518"/>
            <a:ext cx="25146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47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9244" y="2249488"/>
            <a:ext cx="9733512" cy="2852737"/>
          </a:xfrm>
        </p:spPr>
        <p:txBody>
          <a:bodyPr/>
          <a:lstStyle/>
          <a:p>
            <a:r>
              <a:rPr lang="en-US" altLang="zh-CN" dirty="0" smtClean="0"/>
              <a:t>3.</a:t>
            </a:r>
            <a:r>
              <a:rPr lang="zh-CN" altLang="en-US" dirty="0" smtClean="0"/>
              <a:t>翻转课堂成功的关键</a:t>
            </a:r>
            <a:endParaRPr lang="zh-CN" altLang="en-US" dirty="0"/>
          </a:p>
        </p:txBody>
      </p:sp>
      <p:pic>
        <p:nvPicPr>
          <p:cNvPr id="3074" name="Picture 2" descr="“summary”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1731963"/>
            <a:ext cx="3823527" cy="18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6462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dirty="0"/>
              <a:t>关键点之</a:t>
            </a:r>
            <a:r>
              <a:rPr lang="zh-CN" altLang="en-US" dirty="0"/>
              <a:t>一</a:t>
            </a:r>
            <a:r>
              <a:rPr lang="zh-CN" altLang="en-US" dirty="0"/>
              <a:t>：整体设计</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备课不只是备教学内容，</a:t>
            </a:r>
            <a:endParaRPr lang="en-US" altLang="zh-CN" dirty="0" smtClean="0"/>
          </a:p>
          <a:p>
            <a:pPr marL="0" indent="0">
              <a:buNone/>
            </a:pPr>
            <a:r>
              <a:rPr lang="zh-CN" altLang="en-US" dirty="0"/>
              <a:t> </a:t>
            </a:r>
            <a:r>
              <a:rPr lang="zh-CN" altLang="en-US" dirty="0" smtClean="0"/>
              <a:t>                还要备学生，</a:t>
            </a:r>
            <a:endParaRPr lang="en-US" altLang="zh-CN" dirty="0" smtClean="0"/>
          </a:p>
          <a:p>
            <a:pPr marL="0" indent="0">
              <a:buNone/>
            </a:pPr>
            <a:r>
              <a:rPr lang="zh-CN" altLang="en-US" dirty="0"/>
              <a:t> </a:t>
            </a:r>
            <a:r>
              <a:rPr lang="zh-CN" altLang="en-US" dirty="0" smtClean="0"/>
              <a:t>                          备学生的学习过程</a:t>
            </a:r>
            <a:endParaRPr lang="zh-CN" altLang="en-US" dirty="0"/>
          </a:p>
        </p:txBody>
      </p:sp>
      <p:sp>
        <p:nvSpPr>
          <p:cNvPr id="4" name="文本框 3"/>
          <p:cNvSpPr txBox="1"/>
          <p:nvPr/>
        </p:nvSpPr>
        <p:spPr>
          <a:xfrm>
            <a:off x="358483" y="4692770"/>
            <a:ext cx="6340197" cy="584775"/>
          </a:xfrm>
          <a:prstGeom prst="rect">
            <a:avLst/>
          </a:prstGeom>
          <a:noFill/>
        </p:spPr>
        <p:txBody>
          <a:bodyPr wrap="none" rtlCol="0">
            <a:spAutoFit/>
          </a:bodyPr>
          <a:lstStyle/>
          <a:p>
            <a:r>
              <a:rPr lang="zh-CN" altLang="en-US" sz="3200" dirty="0" smtClean="0">
                <a:solidFill>
                  <a:schemeClr val="accent2"/>
                </a:solidFill>
                <a:latin typeface="华文隶书" panose="02010800040101010101" pitchFamily="2" charset="-122"/>
                <a:ea typeface="华文隶书" panose="02010800040101010101" pitchFamily="2" charset="-122"/>
              </a:rPr>
              <a:t>教师要对可能发生的一切有预见性</a:t>
            </a:r>
            <a:endParaRPr lang="zh-CN" altLang="en-US" sz="3200" dirty="0">
              <a:solidFill>
                <a:schemeClr val="accent2"/>
              </a:solidFill>
              <a:latin typeface="华文隶书" panose="02010800040101010101" pitchFamily="2" charset="-122"/>
              <a:ea typeface="华文隶书" panose="0201080004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680" y="1690688"/>
            <a:ext cx="5493320" cy="4478490"/>
          </a:xfrm>
          <a:prstGeom prst="ellipse">
            <a:avLst/>
          </a:prstGeom>
          <a:ln>
            <a:noFill/>
          </a:ln>
          <a:effectLst>
            <a:softEdge rad="112500"/>
          </a:effectLst>
        </p:spPr>
      </p:pic>
    </p:spTree>
    <p:extLst>
      <p:ext uri="{BB962C8B-B14F-4D97-AF65-F5344CB8AC3E}">
        <p14:creationId xmlns:p14="http://schemas.microsoft.com/office/powerpoint/2010/main" val="3763573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p:cNvSpPr/>
          <p:nvPr/>
        </p:nvSpPr>
        <p:spPr>
          <a:xfrm rot="16200000" flipH="1">
            <a:off x="4236706" y="2837123"/>
            <a:ext cx="3820955" cy="1931162"/>
          </a:xfrm>
          <a:prstGeom prst="roundRect">
            <a:avLst/>
          </a:prstGeom>
          <a:solidFill>
            <a:schemeClr val="accent2"/>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defTabSz="457193"/>
            <a:endParaRPr lang="en-US" sz="3600">
              <a:solidFill>
                <a:schemeClr val="tx1"/>
              </a:solidFill>
              <a:latin typeface="微软雅黑" pitchFamily="34" charset="-122"/>
              <a:ea typeface="微软雅黑" pitchFamily="34" charset="-122"/>
            </a:endParaRPr>
          </a:p>
        </p:txBody>
      </p:sp>
      <p:grpSp>
        <p:nvGrpSpPr>
          <p:cNvPr id="14" name="组合 13"/>
          <p:cNvGrpSpPr/>
          <p:nvPr/>
        </p:nvGrpSpPr>
        <p:grpSpPr>
          <a:xfrm>
            <a:off x="5790404" y="2266060"/>
            <a:ext cx="726652" cy="723691"/>
            <a:chOff x="4266404" y="2266059"/>
            <a:chExt cx="726652" cy="723691"/>
          </a:xfrm>
        </p:grpSpPr>
        <p:cxnSp>
          <p:nvCxnSpPr>
            <p:cNvPr id="40" name="AutoShape 8"/>
            <p:cNvCxnSpPr>
              <a:cxnSpLocks noChangeShapeType="1"/>
            </p:cNvCxnSpPr>
            <p:nvPr/>
          </p:nvCxnSpPr>
          <p:spPr bwMode="auto">
            <a:xfrm rot="5400000" flipH="1" flipV="1">
              <a:off x="4628936" y="1903527"/>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64" name="AutoShape 8"/>
            <p:cNvCxnSpPr>
              <a:cxnSpLocks noChangeShapeType="1"/>
            </p:cNvCxnSpPr>
            <p:nvPr/>
          </p:nvCxnSpPr>
          <p:spPr bwMode="auto">
            <a:xfrm rot="16200000" flipH="1">
              <a:off x="4628936" y="2625630"/>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grpSp>
      <p:grpSp>
        <p:nvGrpSpPr>
          <p:cNvPr id="15" name="组合 14"/>
          <p:cNvGrpSpPr/>
          <p:nvPr/>
        </p:nvGrpSpPr>
        <p:grpSpPr>
          <a:xfrm>
            <a:off x="5771337" y="4498337"/>
            <a:ext cx="726652" cy="809497"/>
            <a:chOff x="4247337" y="4498336"/>
            <a:chExt cx="726652" cy="809497"/>
          </a:xfrm>
        </p:grpSpPr>
        <p:cxnSp>
          <p:nvCxnSpPr>
            <p:cNvPr id="143" name="AutoShape 8"/>
            <p:cNvCxnSpPr>
              <a:cxnSpLocks noChangeShapeType="1"/>
            </p:cNvCxnSpPr>
            <p:nvPr/>
          </p:nvCxnSpPr>
          <p:spPr bwMode="auto">
            <a:xfrm rot="16200000" flipH="1">
              <a:off x="4609869" y="4943713"/>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65" name="AutoShape 8"/>
            <p:cNvCxnSpPr>
              <a:cxnSpLocks noChangeShapeType="1"/>
            </p:cNvCxnSpPr>
            <p:nvPr/>
          </p:nvCxnSpPr>
          <p:spPr bwMode="auto">
            <a:xfrm rot="5400000" flipH="1" flipV="1">
              <a:off x="4609869" y="4135804"/>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grpSp>
      <p:grpSp>
        <p:nvGrpSpPr>
          <p:cNvPr id="7" name="组合 6"/>
          <p:cNvGrpSpPr/>
          <p:nvPr/>
        </p:nvGrpSpPr>
        <p:grpSpPr>
          <a:xfrm>
            <a:off x="1765301" y="3046803"/>
            <a:ext cx="1663699" cy="1500490"/>
            <a:chOff x="241300" y="3046803"/>
            <a:chExt cx="1663699" cy="1500490"/>
          </a:xfrm>
        </p:grpSpPr>
        <p:cxnSp>
          <p:nvCxnSpPr>
            <p:cNvPr id="157" name="AutoShape 8"/>
            <p:cNvCxnSpPr>
              <a:cxnSpLocks noChangeShapeType="1"/>
            </p:cNvCxnSpPr>
            <p:nvPr/>
          </p:nvCxnSpPr>
          <p:spPr bwMode="auto">
            <a:xfrm rot="5400000" flipH="1" flipV="1">
              <a:off x="-51582" y="3797213"/>
              <a:ext cx="1498573"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158" name="AutoShape 8"/>
            <p:cNvCxnSpPr>
              <a:cxnSpLocks noChangeShapeType="1"/>
            </p:cNvCxnSpPr>
            <p:nvPr/>
          </p:nvCxnSpPr>
          <p:spPr bwMode="auto">
            <a:xfrm rot="5400000" flipH="1" flipV="1">
              <a:off x="674111" y="3796254"/>
              <a:ext cx="1500490" cy="1588"/>
            </a:xfrm>
            <a:prstGeom prst="curvedConnector3">
              <a:avLst>
                <a:gd name="adj1" fmla="val 50000"/>
              </a:avLst>
            </a:prstGeom>
            <a:noFill/>
            <a:ln w="57150" cmpd="sng">
              <a:solidFill>
                <a:schemeClr val="tx1"/>
              </a:solidFill>
              <a:round/>
              <a:headEnd type="triangle"/>
              <a:tailEnd type="triangle" w="med" len="sm"/>
            </a:ln>
            <a:effectLst/>
          </p:spPr>
        </p:cxnSp>
        <p:sp>
          <p:nvSpPr>
            <p:cNvPr id="159" name="Text Box 35"/>
            <p:cNvSpPr txBox="1">
              <a:spLocks noChangeArrowheads="1"/>
            </p:cNvSpPr>
            <p:nvPr/>
          </p:nvSpPr>
          <p:spPr bwMode="auto">
            <a:xfrm>
              <a:off x="241300" y="3826401"/>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sz="1600" dirty="0">
                <a:latin typeface="微软雅黑" pitchFamily="34" charset="-122"/>
                <a:ea typeface="微软雅黑" pitchFamily="34" charset="-122"/>
                <a:cs typeface="ＭＳ Ｐゴシック" charset="-128"/>
              </a:endParaRPr>
            </a:p>
          </p:txBody>
        </p:sp>
        <p:sp>
          <p:nvSpPr>
            <p:cNvPr id="160" name="Text Box 35"/>
            <p:cNvSpPr txBox="1">
              <a:spLocks noChangeArrowheads="1"/>
            </p:cNvSpPr>
            <p:nvPr/>
          </p:nvSpPr>
          <p:spPr bwMode="auto">
            <a:xfrm>
              <a:off x="954461" y="3521601"/>
              <a:ext cx="950538"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grpSp>
      <p:grpSp>
        <p:nvGrpSpPr>
          <p:cNvPr id="8" name="组合 7"/>
          <p:cNvGrpSpPr/>
          <p:nvPr/>
        </p:nvGrpSpPr>
        <p:grpSpPr>
          <a:xfrm>
            <a:off x="9004303" y="3031065"/>
            <a:ext cx="1663699" cy="1555619"/>
            <a:chOff x="7480302" y="3031064"/>
            <a:chExt cx="1663699" cy="1555619"/>
          </a:xfrm>
        </p:grpSpPr>
        <p:cxnSp>
          <p:nvCxnSpPr>
            <p:cNvPr id="59" name="AutoShape 8"/>
            <p:cNvCxnSpPr>
              <a:cxnSpLocks noChangeShapeType="1"/>
            </p:cNvCxnSpPr>
            <p:nvPr/>
          </p:nvCxnSpPr>
          <p:spPr bwMode="auto">
            <a:xfrm rot="5400000" flipH="1" flipV="1">
              <a:off x="7158103" y="3808080"/>
              <a:ext cx="1555619"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60" name="AutoShape 8"/>
            <p:cNvCxnSpPr>
              <a:cxnSpLocks noChangeShapeType="1"/>
            </p:cNvCxnSpPr>
            <p:nvPr/>
          </p:nvCxnSpPr>
          <p:spPr bwMode="auto">
            <a:xfrm rot="5400000" flipH="1" flipV="1">
              <a:off x="7886342" y="3808876"/>
              <a:ext cx="1553237" cy="792"/>
            </a:xfrm>
            <a:prstGeom prst="curvedConnector3">
              <a:avLst>
                <a:gd name="adj1" fmla="val 50000"/>
              </a:avLst>
            </a:prstGeom>
            <a:noFill/>
            <a:ln w="57150" cmpd="sng">
              <a:solidFill>
                <a:schemeClr val="tx1"/>
              </a:solidFill>
              <a:round/>
              <a:headEnd type="triangle"/>
              <a:tailEnd type="triangle" w="med" len="sm"/>
            </a:ln>
            <a:effectLst/>
          </p:spPr>
        </p:cxnSp>
        <p:sp>
          <p:nvSpPr>
            <p:cNvPr id="61" name="Text Box 35"/>
            <p:cNvSpPr txBox="1">
              <a:spLocks noChangeArrowheads="1"/>
            </p:cNvSpPr>
            <p:nvPr/>
          </p:nvSpPr>
          <p:spPr bwMode="auto">
            <a:xfrm>
              <a:off x="7480302" y="3838448"/>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altLang="zh-CN" sz="1600" dirty="0">
                <a:latin typeface="微软雅黑" pitchFamily="34" charset="-122"/>
                <a:ea typeface="微软雅黑" pitchFamily="34" charset="-122"/>
                <a:cs typeface="ＭＳ Ｐゴシック" charset="-128"/>
              </a:endParaRPr>
            </a:p>
          </p:txBody>
        </p:sp>
        <p:sp>
          <p:nvSpPr>
            <p:cNvPr id="62" name="Text Box 35"/>
            <p:cNvSpPr txBox="1">
              <a:spLocks noChangeArrowheads="1"/>
            </p:cNvSpPr>
            <p:nvPr/>
          </p:nvSpPr>
          <p:spPr bwMode="auto">
            <a:xfrm>
              <a:off x="8193463" y="3533648"/>
              <a:ext cx="950538"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grpSp>
      <p:grpSp>
        <p:nvGrpSpPr>
          <p:cNvPr id="13" name="组合 12"/>
          <p:cNvGrpSpPr/>
          <p:nvPr/>
        </p:nvGrpSpPr>
        <p:grpSpPr>
          <a:xfrm>
            <a:off x="5295572" y="2991432"/>
            <a:ext cx="1714829" cy="2301278"/>
            <a:chOff x="3771571" y="2991432"/>
            <a:chExt cx="1714829" cy="2301278"/>
          </a:xfrm>
        </p:grpSpPr>
        <p:cxnSp>
          <p:nvCxnSpPr>
            <p:cNvPr id="100" name="AutoShape 8"/>
            <p:cNvCxnSpPr>
              <a:cxnSpLocks noChangeShapeType="1"/>
            </p:cNvCxnSpPr>
            <p:nvPr/>
          </p:nvCxnSpPr>
          <p:spPr bwMode="auto">
            <a:xfrm rot="5400000" flipH="1" flipV="1">
              <a:off x="3509205" y="3788263"/>
              <a:ext cx="1512810"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103" name="AutoShape 8"/>
            <p:cNvCxnSpPr>
              <a:cxnSpLocks noChangeShapeType="1"/>
            </p:cNvCxnSpPr>
            <p:nvPr/>
          </p:nvCxnSpPr>
          <p:spPr bwMode="auto">
            <a:xfrm rot="5400000" flipH="1" flipV="1">
              <a:off x="4216041" y="3767655"/>
              <a:ext cx="1553237" cy="792"/>
            </a:xfrm>
            <a:prstGeom prst="curvedConnector3">
              <a:avLst>
                <a:gd name="adj1" fmla="val 50000"/>
              </a:avLst>
            </a:prstGeom>
            <a:noFill/>
            <a:ln w="57150" cmpd="sng">
              <a:solidFill>
                <a:schemeClr val="tx1"/>
              </a:solidFill>
              <a:round/>
              <a:headEnd type="triangle"/>
              <a:tailEnd type="triangle" w="med" len="sm"/>
            </a:ln>
            <a:effectLst/>
          </p:spPr>
        </p:cxnSp>
        <p:sp>
          <p:nvSpPr>
            <p:cNvPr id="141" name="AutoShape 3" descr="10%"/>
            <p:cNvSpPr>
              <a:spLocks noChangeArrowheads="1"/>
            </p:cNvSpPr>
            <p:nvPr/>
          </p:nvSpPr>
          <p:spPr bwMode="auto">
            <a:xfrm>
              <a:off x="3771571" y="4585892"/>
              <a:ext cx="1714829" cy="706818"/>
            </a:xfrm>
            <a:prstGeom prst="roundRect">
              <a:avLst>
                <a:gd name="adj" fmla="val 16667"/>
              </a:avLst>
            </a:prstGeom>
            <a:solidFill>
              <a:schemeClr val="bg1"/>
            </a:solidFill>
            <a:ln w="57150">
              <a:solidFill>
                <a:schemeClr val="tx1"/>
              </a:solidFill>
              <a:round/>
              <a:headEnd/>
              <a:tailEnd/>
            </a:ln>
          </p:spPr>
          <p:txBody>
            <a:bodyPr wrap="square" lIns="89999" tIns="46799" rIns="89999" bIns="46799" anchor="ctr">
              <a:prstTxWarp prst="textNoShape">
                <a:avLst/>
              </a:prstTxWarp>
              <a:noAutofit/>
            </a:bodyPr>
            <a:lstStyle/>
            <a:p>
              <a:pPr algn="ctr" defTabSz="457193">
                <a:defRPr/>
              </a:pPr>
              <a:r>
                <a:rPr lang="zh-CN" altLang="en-US" sz="2000" b="1" dirty="0">
                  <a:latin typeface="微软雅黑" pitchFamily="34" charset="-122"/>
                  <a:ea typeface="微软雅黑" pitchFamily="34" charset="-122"/>
                  <a:cs typeface="ＭＳ Ｐゴシック" charset="-128"/>
                </a:rPr>
                <a:t>学生所行</a:t>
              </a:r>
              <a:endParaRPr lang="en-US" sz="2000" b="1" dirty="0">
                <a:latin typeface="微软雅黑" pitchFamily="34" charset="-122"/>
                <a:ea typeface="微软雅黑" pitchFamily="34" charset="-122"/>
                <a:cs typeface="ＭＳ Ｐゴシック" charset="-128"/>
              </a:endParaRPr>
            </a:p>
          </p:txBody>
        </p:sp>
        <p:sp>
          <p:nvSpPr>
            <p:cNvPr id="99" name="Text Box 35"/>
            <p:cNvSpPr txBox="1">
              <a:spLocks noChangeArrowheads="1"/>
            </p:cNvSpPr>
            <p:nvPr/>
          </p:nvSpPr>
          <p:spPr bwMode="auto">
            <a:xfrm>
              <a:off x="3810001" y="3797227"/>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sz="1600" dirty="0">
                <a:latin typeface="微软雅黑" pitchFamily="34" charset="-122"/>
                <a:ea typeface="微软雅黑" pitchFamily="34" charset="-122"/>
                <a:cs typeface="ＭＳ Ｐゴシック" charset="-128"/>
              </a:endParaRPr>
            </a:p>
          </p:txBody>
        </p:sp>
        <p:sp>
          <p:nvSpPr>
            <p:cNvPr id="102" name="Text Box 35"/>
            <p:cNvSpPr txBox="1">
              <a:spLocks noChangeArrowheads="1"/>
            </p:cNvSpPr>
            <p:nvPr/>
          </p:nvSpPr>
          <p:spPr bwMode="auto">
            <a:xfrm>
              <a:off x="4523162" y="3492427"/>
              <a:ext cx="950538" cy="249455"/>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grpSp>
      <p:sp>
        <p:nvSpPr>
          <p:cNvPr id="58" name="Title 1"/>
          <p:cNvSpPr txBox="1">
            <a:spLocks/>
          </p:cNvSpPr>
          <p:nvPr/>
        </p:nvSpPr>
        <p:spPr>
          <a:xfrm>
            <a:off x="1981200" y="561870"/>
            <a:ext cx="8229600" cy="792088"/>
          </a:xfrm>
          <a:prstGeom prst="rect">
            <a:avLst/>
          </a:prstGeom>
        </p:spPr>
        <p:txBody>
          <a:bodyPr vert="horz" lIns="91438" tIns="45720" rIns="91438" bIns="45720" rtlCol="0" anchor="ctr">
            <a:normAutofit fontScale="92500" lnSpcReduction="10000"/>
          </a:bodyPr>
          <a:lstStyle>
            <a:lvl1pPr algn="ctr" defTabSz="457200" rtl="0" eaLnBrk="1" latinLnBrk="0" hangingPunct="1">
              <a:spcBef>
                <a:spcPct val="0"/>
              </a:spcBef>
              <a:buNone/>
              <a:defRPr sz="4400" kern="1200">
                <a:solidFill>
                  <a:srgbClr val="CD884C"/>
                </a:solidFill>
                <a:latin typeface="+mj-lt"/>
                <a:ea typeface="+mj-ea"/>
                <a:cs typeface="+mj-cs"/>
              </a:defRPr>
            </a:lvl1pPr>
          </a:lstStyle>
          <a:p>
            <a:r>
              <a:rPr lang="zh-CN" altLang="en-US" sz="4000" b="1" dirty="0">
                <a:solidFill>
                  <a:schemeClr val="tx1"/>
                </a:solidFill>
                <a:latin typeface="微软雅黑" pitchFamily="34" charset="-122"/>
                <a:ea typeface="微软雅黑" pitchFamily="34" charset="-122"/>
              </a:rPr>
              <a:t>罗瑞兰德：学生是</a:t>
            </a:r>
            <a:r>
              <a:rPr lang="zh-CN" altLang="en-US" sz="5400" b="1" dirty="0">
                <a:solidFill>
                  <a:srgbClr val="C00000"/>
                </a:solidFill>
                <a:latin typeface="微软雅黑" pitchFamily="34" charset="-122"/>
                <a:ea typeface="微软雅黑" pitchFamily="34" charset="-122"/>
              </a:rPr>
              <a:t>如何学习</a:t>
            </a:r>
            <a:r>
              <a:rPr lang="zh-CN" altLang="en-US" sz="4000" b="1" dirty="0">
                <a:solidFill>
                  <a:schemeClr val="tx1"/>
                </a:solidFill>
                <a:latin typeface="微软雅黑" pitchFamily="34" charset="-122"/>
                <a:ea typeface="微软雅黑" pitchFamily="34" charset="-122"/>
              </a:rPr>
              <a:t>的？</a:t>
            </a:r>
            <a:endParaRPr lang="en-US" sz="4000" b="1" dirty="0">
              <a:solidFill>
                <a:schemeClr val="tx1"/>
              </a:solidFill>
              <a:latin typeface="微软雅黑" pitchFamily="34" charset="-122"/>
              <a:ea typeface="微软雅黑" pitchFamily="34" charset="-122"/>
            </a:endParaRPr>
          </a:p>
        </p:txBody>
      </p:sp>
      <p:sp>
        <p:nvSpPr>
          <p:cNvPr id="63" name="矩形 62"/>
          <p:cNvSpPr/>
          <p:nvPr/>
        </p:nvSpPr>
        <p:spPr>
          <a:xfrm>
            <a:off x="1872831" y="6300610"/>
            <a:ext cx="9246926" cy="584775"/>
          </a:xfrm>
          <a:prstGeom prst="rect">
            <a:avLst/>
          </a:prstGeom>
        </p:spPr>
        <p:txBody>
          <a:bodyPr wrap="square">
            <a:spAutoFit/>
          </a:bodyPr>
          <a:lstStyle/>
          <a:p>
            <a:r>
              <a:rPr lang="zh-CN" altLang="en-US" sz="1600" b="1" dirty="0">
                <a:latin typeface="微软雅黑" pitchFamily="34" charset="-122"/>
                <a:ea typeface="微软雅黑" pitchFamily="34" charset="-122"/>
              </a:rPr>
              <a:t>来源：</a:t>
            </a:r>
            <a:r>
              <a:rPr lang="en-US" altLang="zh-CN" sz="1600" dirty="0" err="1"/>
              <a:t>Laurillard</a:t>
            </a:r>
            <a:r>
              <a:rPr lang="en-US" altLang="zh-CN" sz="1600" dirty="0"/>
              <a:t>, D. (2012). </a:t>
            </a:r>
            <a:r>
              <a:rPr lang="en-US" altLang="zh-CN" sz="1600" i="1" dirty="0"/>
              <a:t>Teaching as a Design Science: Building Pedagogical Patterns for </a:t>
            </a:r>
            <a:r>
              <a:rPr lang="en-US" altLang="zh-CN" sz="1600" i="1" dirty="0" smtClean="0"/>
              <a:t>Learning</a:t>
            </a:r>
            <a:r>
              <a:rPr lang="zh-CN" altLang="en-US" sz="1600" i="1" dirty="0" smtClean="0"/>
              <a:t> </a:t>
            </a:r>
            <a:r>
              <a:rPr lang="en-US" altLang="zh-CN" sz="1600" i="1" dirty="0" smtClean="0"/>
              <a:t>and </a:t>
            </a:r>
            <a:r>
              <a:rPr lang="en-US" altLang="zh-CN" sz="1600" i="1" dirty="0"/>
              <a:t>Technology</a:t>
            </a:r>
            <a:r>
              <a:rPr lang="en-US" altLang="zh-CN" sz="1600" dirty="0"/>
              <a:t>. New York and London: </a:t>
            </a:r>
            <a:r>
              <a:rPr lang="en-US" altLang="zh-CN" sz="1600" dirty="0" smtClean="0"/>
              <a:t>Routledge</a:t>
            </a:r>
            <a:r>
              <a:rPr lang="zh-CN" altLang="en-US" sz="1600" dirty="0" smtClean="0"/>
              <a:t>，</a:t>
            </a:r>
            <a:endParaRPr lang="zh-CN" altLang="en-US" sz="1600" dirty="0"/>
          </a:p>
        </p:txBody>
      </p:sp>
      <p:grpSp>
        <p:nvGrpSpPr>
          <p:cNvPr id="2" name="组合 1"/>
          <p:cNvGrpSpPr/>
          <p:nvPr/>
        </p:nvGrpSpPr>
        <p:grpSpPr>
          <a:xfrm>
            <a:off x="1981202" y="1848819"/>
            <a:ext cx="5029199" cy="1586425"/>
            <a:chOff x="457201" y="1848818"/>
            <a:chExt cx="5029199" cy="1586425"/>
          </a:xfrm>
        </p:grpSpPr>
        <p:sp>
          <p:nvSpPr>
            <p:cNvPr id="36" name="AutoShape 4" descr="90%"/>
            <p:cNvSpPr>
              <a:spLocks noChangeArrowheads="1"/>
            </p:cNvSpPr>
            <p:nvPr/>
          </p:nvSpPr>
          <p:spPr bwMode="auto">
            <a:xfrm>
              <a:off x="457201" y="2433997"/>
              <a:ext cx="1251369"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教师所知</a:t>
              </a:r>
              <a:endParaRPr lang="en-US" sz="2000" dirty="0">
                <a:latin typeface="微软雅黑" pitchFamily="34" charset="-122"/>
                <a:ea typeface="微软雅黑" pitchFamily="34" charset="-122"/>
                <a:cs typeface="ＭＳ Ｐゴシック" charset="-128"/>
              </a:endParaRPr>
            </a:p>
          </p:txBody>
        </p:sp>
        <p:cxnSp>
          <p:nvCxnSpPr>
            <p:cNvPr id="54" name="Curved Connector 53"/>
            <p:cNvCxnSpPr/>
            <p:nvPr/>
          </p:nvCxnSpPr>
          <p:spPr>
            <a:xfrm rot="5400000" flipH="1">
              <a:off x="2597859" y="1392013"/>
              <a:ext cx="152777" cy="3182724"/>
            </a:xfrm>
            <a:prstGeom prst="curvedConnector3">
              <a:avLst>
                <a:gd name="adj1" fmla="val -149630"/>
              </a:avLst>
            </a:prstGeom>
            <a:ln w="57150" cap="flat" cmpd="sng" algn="ctr">
              <a:solidFill>
                <a:srgbClr val="C0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p:nvPr/>
          </p:nvCxnSpPr>
          <p:spPr>
            <a:xfrm rot="5400000" flipH="1" flipV="1">
              <a:off x="2590677" y="687878"/>
              <a:ext cx="167143" cy="3182724"/>
            </a:xfrm>
            <a:prstGeom prst="curvedConnector3">
              <a:avLst>
                <a:gd name="adj1" fmla="val 236769"/>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3" name="AutoShape 3" descr="10%"/>
            <p:cNvSpPr>
              <a:spLocks noChangeArrowheads="1"/>
            </p:cNvSpPr>
            <p:nvPr/>
          </p:nvSpPr>
          <p:spPr bwMode="auto">
            <a:xfrm>
              <a:off x="3771571" y="2350425"/>
              <a:ext cx="1714829" cy="612228"/>
            </a:xfrm>
            <a:prstGeom prst="roundRect">
              <a:avLst>
                <a:gd name="adj" fmla="val 16667"/>
              </a:avLst>
            </a:prstGeom>
            <a:solidFill>
              <a:schemeClr val="bg1"/>
            </a:solidFill>
            <a:ln w="57150">
              <a:solidFill>
                <a:schemeClr val="tx1"/>
              </a:solidFill>
              <a:round/>
              <a:headEnd/>
              <a:tailEnd/>
            </a:ln>
          </p:spPr>
          <p:txBody>
            <a:bodyPr wrap="square" lIns="89999" tIns="46799" rIns="89999" bIns="46799" anchor="ctr">
              <a:prstTxWarp prst="textNoShape">
                <a:avLst/>
              </a:prstTxWarp>
              <a:noAutofit/>
            </a:bodyPr>
            <a:lstStyle/>
            <a:p>
              <a:pPr algn="ctr" defTabSz="457193">
                <a:defRPr/>
              </a:pPr>
              <a:r>
                <a:rPr lang="zh-CN" altLang="en-US" sz="2000" b="1" dirty="0">
                  <a:latin typeface="微软雅黑" pitchFamily="34" charset="-122"/>
                  <a:ea typeface="微软雅黑" pitchFamily="34" charset="-122"/>
                  <a:cs typeface="ＭＳ Ｐゴシック" charset="-128"/>
                </a:rPr>
                <a:t>学生所知</a:t>
              </a:r>
              <a:endParaRPr lang="en-US" sz="2000" b="1" dirty="0">
                <a:latin typeface="微软雅黑" pitchFamily="34" charset="-122"/>
                <a:ea typeface="微软雅黑" pitchFamily="34" charset="-122"/>
                <a:cs typeface="ＭＳ Ｐゴシック" charset="-128"/>
              </a:endParaRPr>
            </a:p>
          </p:txBody>
        </p:sp>
        <p:sp>
          <p:nvSpPr>
            <p:cNvPr id="52" name="TextBox 51"/>
            <p:cNvSpPr txBox="1"/>
            <p:nvPr/>
          </p:nvSpPr>
          <p:spPr>
            <a:xfrm>
              <a:off x="2415760" y="1848818"/>
              <a:ext cx="646328" cy="369332"/>
            </a:xfrm>
            <a:prstGeom prst="rect">
              <a:avLst/>
            </a:prstGeom>
            <a:solidFill>
              <a:schemeClr val="bg1"/>
            </a:solidFill>
          </p:spPr>
          <p:txBody>
            <a:bodyPr wrap="none" lIns="91438" tIns="45720" rIns="91438" bIns="45720" rtlCol="0">
              <a:spAutoFit/>
            </a:bodyPr>
            <a:lstStyle/>
            <a:p>
              <a:pPr algn="ctr" defTabSz="457193"/>
              <a:r>
                <a:rPr lang="zh-CN" altLang="en-US" dirty="0">
                  <a:latin typeface="微软雅黑" pitchFamily="34" charset="-122"/>
                  <a:ea typeface="微软雅黑" pitchFamily="34" charset="-122"/>
                  <a:cs typeface="ＭＳ Ｐゴシック" charset="-128"/>
                </a:rPr>
                <a:t>获得</a:t>
              </a:r>
              <a:endParaRPr lang="en-US" dirty="0">
                <a:latin typeface="微软雅黑" pitchFamily="34" charset="-122"/>
                <a:ea typeface="微软雅黑" pitchFamily="34" charset="-122"/>
                <a:cs typeface="ＭＳ Ｐゴシック" charset="-128"/>
              </a:endParaRPr>
            </a:p>
          </p:txBody>
        </p:sp>
        <p:sp>
          <p:nvSpPr>
            <p:cNvPr id="53" name="TextBox 52"/>
            <p:cNvSpPr txBox="1"/>
            <p:nvPr/>
          </p:nvSpPr>
          <p:spPr>
            <a:xfrm>
              <a:off x="2426946" y="3065911"/>
              <a:ext cx="646328" cy="369332"/>
            </a:xfrm>
            <a:prstGeom prst="rect">
              <a:avLst/>
            </a:prstGeom>
            <a:solidFill>
              <a:schemeClr val="bg1"/>
            </a:solidFill>
          </p:spPr>
          <p:txBody>
            <a:bodyPr wrap="none" lIns="91438" tIns="45720" rIns="91438" bIns="45720" rtlCol="0">
              <a:spAutoFit/>
            </a:bodyPr>
            <a:lstStyle/>
            <a:p>
              <a:pPr algn="ctr" defTabSz="457193"/>
              <a:r>
                <a:rPr lang="zh-CN" altLang="en-US" dirty="0">
                  <a:latin typeface="微软雅黑" pitchFamily="34" charset="-122"/>
                  <a:ea typeface="微软雅黑" pitchFamily="34" charset="-122"/>
                  <a:cs typeface="ＭＳ Ｐゴシック" charset="-128"/>
                </a:rPr>
                <a:t>提问</a:t>
              </a:r>
              <a:endParaRPr lang="en-US" dirty="0">
                <a:latin typeface="微软雅黑" pitchFamily="34" charset="-122"/>
                <a:ea typeface="微软雅黑" pitchFamily="34" charset="-122"/>
                <a:cs typeface="ＭＳ Ｐゴシック" charset="-128"/>
              </a:endParaRPr>
            </a:p>
          </p:txBody>
        </p:sp>
        <p:sp>
          <p:nvSpPr>
            <p:cNvPr id="71" name="TextBox 70"/>
            <p:cNvSpPr txBox="1"/>
            <p:nvPr/>
          </p:nvSpPr>
          <p:spPr>
            <a:xfrm>
              <a:off x="1855676" y="2433997"/>
              <a:ext cx="1723545" cy="400110"/>
            </a:xfrm>
            <a:prstGeom prst="rect">
              <a:avLst/>
            </a:prstGeom>
            <a:solidFill>
              <a:schemeClr val="bg1"/>
            </a:solidFill>
          </p:spPr>
          <p:txBody>
            <a:bodyPr wrap="none" lIns="91438" tIns="45720" rIns="91438" bIns="45720" rtlCol="0">
              <a:spAutoFit/>
            </a:bodyPr>
            <a:lstStyle/>
            <a:p>
              <a:pPr algn="ctr" defTabSz="457193"/>
              <a:r>
                <a:rPr lang="zh-CN" altLang="en-US" sz="2000" dirty="0">
                  <a:latin typeface="微软雅黑" pitchFamily="34" charset="-122"/>
                  <a:ea typeface="微软雅黑" pitchFamily="34" charset="-122"/>
                  <a:cs typeface="ＭＳ Ｐゴシック" charset="-128"/>
                </a:rPr>
                <a:t>教师沟通循环</a:t>
              </a:r>
              <a:endParaRPr lang="en-US" sz="2000" dirty="0">
                <a:latin typeface="微软雅黑" pitchFamily="34" charset="-122"/>
                <a:ea typeface="微软雅黑" pitchFamily="34" charset="-122"/>
                <a:cs typeface="ＭＳ Ｐゴシック" charset="-128"/>
              </a:endParaRPr>
            </a:p>
          </p:txBody>
        </p:sp>
      </p:grpSp>
      <p:grpSp>
        <p:nvGrpSpPr>
          <p:cNvPr id="6" name="组合 5"/>
          <p:cNvGrpSpPr/>
          <p:nvPr/>
        </p:nvGrpSpPr>
        <p:grpSpPr>
          <a:xfrm>
            <a:off x="1872830" y="4143782"/>
            <a:ext cx="3916780" cy="1580278"/>
            <a:chOff x="348830" y="4143782"/>
            <a:chExt cx="3916780" cy="1580278"/>
          </a:xfrm>
        </p:grpSpPr>
        <p:sp>
          <p:nvSpPr>
            <p:cNvPr id="69" name="AutoShape 4" descr="90%"/>
            <p:cNvSpPr>
              <a:spLocks noChangeArrowheads="1"/>
            </p:cNvSpPr>
            <p:nvPr/>
          </p:nvSpPr>
          <p:spPr bwMode="auto">
            <a:xfrm>
              <a:off x="348830" y="4716759"/>
              <a:ext cx="1359740"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学习环境</a:t>
              </a:r>
              <a:endParaRPr lang="en-US" sz="2000" dirty="0">
                <a:latin typeface="微软雅黑" pitchFamily="34" charset="-122"/>
                <a:ea typeface="微软雅黑" pitchFamily="34" charset="-122"/>
                <a:cs typeface="ＭＳ Ｐゴシック" charset="-128"/>
              </a:endParaRPr>
            </a:p>
          </p:txBody>
        </p:sp>
        <p:cxnSp>
          <p:nvCxnSpPr>
            <p:cNvPr id="70" name="AutoShape 33"/>
            <p:cNvCxnSpPr>
              <a:cxnSpLocks noChangeShapeType="1"/>
            </p:cNvCxnSpPr>
            <p:nvPr/>
          </p:nvCxnSpPr>
          <p:spPr bwMode="auto">
            <a:xfrm rot="5400000" flipH="1" flipV="1">
              <a:off x="2561110" y="2967514"/>
              <a:ext cx="172090" cy="3236910"/>
            </a:xfrm>
            <a:prstGeom prst="curvedConnector3">
              <a:avLst>
                <a:gd name="adj1" fmla="val 232837"/>
              </a:avLst>
            </a:prstGeom>
            <a:noFill/>
            <a:ln w="57150" cap="flat" cmpd="sng" algn="ctr">
              <a:solidFill>
                <a:schemeClr val="tx1"/>
              </a:solidFill>
              <a:prstDash val="solid"/>
              <a:round/>
              <a:headEnd type="none" w="med" len="med"/>
              <a:tailEnd type="triangle" w="med" len="sm"/>
            </a:ln>
            <a:effectLst/>
          </p:spPr>
        </p:cxnSp>
        <p:cxnSp>
          <p:nvCxnSpPr>
            <p:cNvPr id="72" name="Curved Connector 71"/>
            <p:cNvCxnSpPr/>
            <p:nvPr/>
          </p:nvCxnSpPr>
          <p:spPr>
            <a:xfrm rot="5400000" flipH="1">
              <a:off x="2573240" y="3671650"/>
              <a:ext cx="147830" cy="3236910"/>
            </a:xfrm>
            <a:prstGeom prst="curvedConnector3">
              <a:avLst>
                <a:gd name="adj1" fmla="val -154637"/>
              </a:avLst>
            </a:prstGeom>
            <a:ln w="57150" cap="flat" cmpd="sng" algn="ctr">
              <a:solidFill>
                <a:srgbClr val="C0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77387" y="5354728"/>
              <a:ext cx="646328" cy="369332"/>
            </a:xfrm>
            <a:prstGeom prst="rect">
              <a:avLst/>
            </a:prstGeom>
            <a:solidFill>
              <a:srgbClr val="FFFFFF"/>
            </a:solidFill>
          </p:spPr>
          <p:txBody>
            <a:bodyPr wrap="none" lIns="91438" tIns="45720" rIns="91438" bIns="45720" rtlCol="0">
              <a:spAutoFit/>
            </a:bodyPr>
            <a:lstStyle/>
            <a:p>
              <a:pPr algn="ctr" defTabSz="457193"/>
              <a:r>
                <a:rPr lang="zh-CN" altLang="en-US" dirty="0">
                  <a:solidFill>
                    <a:schemeClr val="bg1"/>
                  </a:solidFill>
                  <a:latin typeface="微软雅黑" pitchFamily="34" charset="-122"/>
                  <a:ea typeface="微软雅黑" pitchFamily="34" charset="-122"/>
                  <a:cs typeface="ＭＳ Ｐゴシック" charset="-128"/>
                </a:rPr>
                <a:t>行动</a:t>
              </a:r>
              <a:endParaRPr lang="en-US" dirty="0">
                <a:solidFill>
                  <a:schemeClr val="bg1"/>
                </a:solidFill>
                <a:latin typeface="微软雅黑" pitchFamily="34" charset="-122"/>
                <a:ea typeface="微软雅黑" pitchFamily="34" charset="-122"/>
                <a:cs typeface="ＭＳ Ｐゴシック" charset="-128"/>
              </a:endParaRPr>
            </a:p>
          </p:txBody>
        </p:sp>
        <p:sp>
          <p:nvSpPr>
            <p:cNvPr id="49" name="TextBox 48"/>
            <p:cNvSpPr txBox="1"/>
            <p:nvPr/>
          </p:nvSpPr>
          <p:spPr>
            <a:xfrm>
              <a:off x="2227023" y="4143782"/>
              <a:ext cx="1095419" cy="369332"/>
            </a:xfrm>
            <a:prstGeom prst="rect">
              <a:avLst/>
            </a:prstGeom>
            <a:solidFill>
              <a:srgbClr val="FFFFFF"/>
            </a:solidFill>
          </p:spPr>
          <p:txBody>
            <a:bodyPr wrap="none" lIns="36000" tIns="45720" rIns="36000" bIns="45720" rtlCol="0">
              <a:spAutoFit/>
            </a:bodyPr>
            <a:lstStyle/>
            <a:p>
              <a:pPr algn="ctr" defTabSz="457193"/>
              <a:r>
                <a:rPr lang="zh-CN" altLang="en-US" dirty="0">
                  <a:solidFill>
                    <a:schemeClr val="bg1"/>
                  </a:solidFill>
                  <a:latin typeface="微软雅黑" pitchFamily="34" charset="-122"/>
                  <a:ea typeface="微软雅黑" pitchFamily="34" charset="-122"/>
                  <a:cs typeface="ＭＳ Ｐゴシック" charset="-128"/>
                </a:rPr>
                <a:t>任务</a:t>
              </a:r>
              <a:r>
                <a:rPr lang="en-US" altLang="zh-CN" dirty="0">
                  <a:solidFill>
                    <a:schemeClr val="bg1"/>
                  </a:solidFill>
                  <a:latin typeface="微软雅黑" pitchFamily="34" charset="-122"/>
                  <a:ea typeface="微软雅黑" pitchFamily="34" charset="-122"/>
                  <a:cs typeface="ＭＳ Ｐゴシック" charset="-128"/>
                </a:rPr>
                <a:t>/</a:t>
              </a:r>
              <a:r>
                <a:rPr lang="zh-CN" altLang="en-US" dirty="0">
                  <a:solidFill>
                    <a:schemeClr val="bg1"/>
                  </a:solidFill>
                  <a:latin typeface="微软雅黑" pitchFamily="34" charset="-122"/>
                  <a:ea typeface="微软雅黑" pitchFamily="34" charset="-122"/>
                  <a:cs typeface="ＭＳ Ｐゴシック" charset="-128"/>
                </a:rPr>
                <a:t>反馈</a:t>
              </a:r>
              <a:endParaRPr lang="en-US" dirty="0">
                <a:solidFill>
                  <a:schemeClr val="bg1"/>
                </a:solidFill>
                <a:latin typeface="微软雅黑" pitchFamily="34" charset="-122"/>
                <a:ea typeface="微软雅黑" pitchFamily="34" charset="-122"/>
                <a:cs typeface="ＭＳ Ｐゴシック" charset="-128"/>
              </a:endParaRPr>
            </a:p>
          </p:txBody>
        </p:sp>
        <p:sp>
          <p:nvSpPr>
            <p:cNvPr id="73" name="TextBox 72"/>
            <p:cNvSpPr txBox="1"/>
            <p:nvPr/>
          </p:nvSpPr>
          <p:spPr>
            <a:xfrm>
              <a:off x="1854871" y="4739245"/>
              <a:ext cx="1723545" cy="400110"/>
            </a:xfrm>
            <a:prstGeom prst="rect">
              <a:avLst/>
            </a:prstGeom>
            <a:solidFill>
              <a:schemeClr val="bg1"/>
            </a:solidFill>
          </p:spPr>
          <p:txBody>
            <a:bodyPr wrap="none" lIns="91438" tIns="45720" rIns="91438" bIns="45720" rtlCol="0">
              <a:spAutoFit/>
            </a:bodyPr>
            <a:lstStyle/>
            <a:p>
              <a:pPr algn="ctr" defTabSz="457193"/>
              <a:r>
                <a:rPr lang="zh-CN" altLang="en-US" sz="2000" dirty="0">
                  <a:latin typeface="微软雅黑" pitchFamily="34" charset="-122"/>
                  <a:ea typeface="微软雅黑" pitchFamily="34" charset="-122"/>
                  <a:cs typeface="ＭＳ Ｐゴシック" charset="-128"/>
                </a:rPr>
                <a:t>教师示范循环</a:t>
              </a:r>
              <a:endParaRPr lang="en-US" sz="2000" dirty="0">
                <a:latin typeface="微软雅黑" pitchFamily="34" charset="-122"/>
                <a:ea typeface="微软雅黑" pitchFamily="34" charset="-122"/>
                <a:cs typeface="ＭＳ Ｐゴシック" charset="-128"/>
              </a:endParaRPr>
            </a:p>
          </p:txBody>
        </p:sp>
      </p:grpSp>
      <p:grpSp>
        <p:nvGrpSpPr>
          <p:cNvPr id="3" name="组合 2"/>
          <p:cNvGrpSpPr/>
          <p:nvPr/>
        </p:nvGrpSpPr>
        <p:grpSpPr>
          <a:xfrm>
            <a:off x="6516262" y="1844825"/>
            <a:ext cx="3923138" cy="1587847"/>
            <a:chOff x="4992262" y="1844824"/>
            <a:chExt cx="3923138" cy="1587847"/>
          </a:xfrm>
        </p:grpSpPr>
        <p:sp>
          <p:nvSpPr>
            <p:cNvPr id="43" name="AutoShape 3" descr="10%"/>
            <p:cNvSpPr>
              <a:spLocks noChangeArrowheads="1"/>
            </p:cNvSpPr>
            <p:nvPr/>
          </p:nvSpPr>
          <p:spPr bwMode="auto">
            <a:xfrm>
              <a:off x="7543800" y="2433997"/>
              <a:ext cx="1371600"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同伴所知</a:t>
              </a:r>
              <a:endParaRPr lang="en-US" sz="2000" dirty="0">
                <a:latin typeface="微软雅黑" pitchFamily="34" charset="-122"/>
                <a:ea typeface="微软雅黑" pitchFamily="34" charset="-122"/>
                <a:cs typeface="ＭＳ Ｐゴシック" charset="-128"/>
              </a:endParaRPr>
            </a:p>
          </p:txBody>
        </p:sp>
        <p:cxnSp>
          <p:nvCxnSpPr>
            <p:cNvPr id="44" name="AutoShape 8"/>
            <p:cNvCxnSpPr>
              <a:cxnSpLocks noChangeShapeType="1"/>
            </p:cNvCxnSpPr>
            <p:nvPr/>
          </p:nvCxnSpPr>
          <p:spPr bwMode="auto">
            <a:xfrm rot="5400000">
              <a:off x="6534543" y="1364706"/>
              <a:ext cx="152777" cy="3237338"/>
            </a:xfrm>
            <a:prstGeom prst="curvedConnector3">
              <a:avLst>
                <a:gd name="adj1" fmla="val 249630"/>
              </a:avLst>
            </a:prstGeom>
            <a:noFill/>
            <a:ln w="57150" cmpd="sng">
              <a:solidFill>
                <a:schemeClr val="tx1"/>
              </a:solidFill>
              <a:round/>
              <a:headEnd/>
              <a:tailEnd type="triangle" w="med" len="sm"/>
            </a:ln>
            <a:effectLst/>
          </p:spPr>
        </p:cxnSp>
        <p:cxnSp>
          <p:nvCxnSpPr>
            <p:cNvPr id="74" name="AutoShape 8"/>
            <p:cNvCxnSpPr>
              <a:cxnSpLocks noChangeShapeType="1"/>
            </p:cNvCxnSpPr>
            <p:nvPr/>
          </p:nvCxnSpPr>
          <p:spPr bwMode="auto">
            <a:xfrm rot="16200000" flipH="1">
              <a:off x="6527359" y="660571"/>
              <a:ext cx="167143" cy="3237338"/>
            </a:xfrm>
            <a:prstGeom prst="curvedConnector3">
              <a:avLst>
                <a:gd name="adj1" fmla="val -136769"/>
              </a:avLst>
            </a:prstGeom>
            <a:noFill/>
            <a:ln w="57150" cmpd="sng">
              <a:solidFill>
                <a:srgbClr val="C00000"/>
              </a:solidFill>
              <a:round/>
              <a:headEnd/>
              <a:tailEnd type="triangle" w="med" len="sm"/>
            </a:ln>
            <a:effectLst/>
          </p:spPr>
        </p:cxnSp>
        <p:sp>
          <p:nvSpPr>
            <p:cNvPr id="45" name="TextBox 44"/>
            <p:cNvSpPr txBox="1"/>
            <p:nvPr/>
          </p:nvSpPr>
          <p:spPr>
            <a:xfrm>
              <a:off x="6043971" y="1844824"/>
              <a:ext cx="1338824" cy="369332"/>
            </a:xfrm>
            <a:prstGeom prst="rect">
              <a:avLst/>
            </a:prstGeom>
            <a:solidFill>
              <a:srgbClr val="FFFFFF"/>
            </a:solidFill>
          </p:spPr>
          <p:txBody>
            <a:bodyPr wrap="none" lIns="91438" tIns="45720" rIns="91438" bIns="45720" rtlCol="0">
              <a:spAutoFit/>
            </a:bodyPr>
            <a:lstStyle/>
            <a:p>
              <a:pPr algn="ctr" defTabSz="457193"/>
              <a:r>
                <a:rPr lang="zh-CN" altLang="en-US" dirty="0">
                  <a:solidFill>
                    <a:schemeClr val="bg1"/>
                  </a:solidFill>
                  <a:latin typeface="微软雅黑" pitchFamily="34" charset="-122"/>
                  <a:ea typeface="微软雅黑" pitchFamily="34" charset="-122"/>
                  <a:cs typeface="ＭＳ Ｐゴシック" charset="-128"/>
                </a:rPr>
                <a:t>想法，问题</a:t>
              </a:r>
              <a:endParaRPr lang="en-US" dirty="0">
                <a:solidFill>
                  <a:schemeClr val="bg1"/>
                </a:solidFill>
                <a:latin typeface="微软雅黑" pitchFamily="34" charset="-122"/>
                <a:ea typeface="微软雅黑" pitchFamily="34" charset="-122"/>
                <a:cs typeface="ＭＳ Ｐゴシック" charset="-128"/>
              </a:endParaRPr>
            </a:p>
          </p:txBody>
        </p:sp>
        <p:sp>
          <p:nvSpPr>
            <p:cNvPr id="46" name="TextBox 45"/>
            <p:cNvSpPr txBox="1"/>
            <p:nvPr/>
          </p:nvSpPr>
          <p:spPr>
            <a:xfrm>
              <a:off x="6043971" y="3063339"/>
              <a:ext cx="1338824" cy="369332"/>
            </a:xfrm>
            <a:prstGeom prst="rect">
              <a:avLst/>
            </a:prstGeom>
            <a:solidFill>
              <a:srgbClr val="FFFFFF"/>
            </a:solidFill>
          </p:spPr>
          <p:txBody>
            <a:bodyPr wrap="none" lIns="91438" tIns="45720" rIns="91438" bIns="45720" rtlCol="0">
              <a:spAutoFit/>
            </a:bodyPr>
            <a:lstStyle/>
            <a:p>
              <a:pPr algn="ctr" defTabSz="457193"/>
              <a:r>
                <a:rPr lang="zh-CN" altLang="en-US" dirty="0">
                  <a:solidFill>
                    <a:schemeClr val="bg1"/>
                  </a:solidFill>
                  <a:latin typeface="微软雅黑" pitchFamily="34" charset="-122"/>
                  <a:ea typeface="微软雅黑" pitchFamily="34" charset="-122"/>
                  <a:cs typeface="ＭＳ Ｐゴシック" charset="-128"/>
                </a:rPr>
                <a:t>想法，问题</a:t>
              </a:r>
              <a:endParaRPr lang="en-US" altLang="zh-CN" dirty="0">
                <a:solidFill>
                  <a:schemeClr val="bg1"/>
                </a:solidFill>
                <a:latin typeface="微软雅黑" pitchFamily="34" charset="-122"/>
                <a:ea typeface="微软雅黑" pitchFamily="34" charset="-122"/>
                <a:cs typeface="ＭＳ Ｐゴシック" charset="-128"/>
              </a:endParaRPr>
            </a:p>
          </p:txBody>
        </p:sp>
        <p:sp>
          <p:nvSpPr>
            <p:cNvPr id="78" name="TextBox 77"/>
            <p:cNvSpPr txBox="1"/>
            <p:nvPr/>
          </p:nvSpPr>
          <p:spPr>
            <a:xfrm>
              <a:off x="5724933" y="2433997"/>
              <a:ext cx="1723545" cy="400110"/>
            </a:xfrm>
            <a:prstGeom prst="rect">
              <a:avLst/>
            </a:prstGeom>
            <a:solidFill>
              <a:schemeClr val="bg1"/>
            </a:solidFill>
          </p:spPr>
          <p:txBody>
            <a:bodyPr wrap="none" lIns="91438" tIns="45720" rIns="91438" bIns="45720" rtlCol="0">
              <a:spAutoFit/>
            </a:bodyPr>
            <a:lstStyle/>
            <a:p>
              <a:pPr algn="ctr" defTabSz="457193"/>
              <a:r>
                <a:rPr lang="zh-CN" altLang="en-US" sz="2000" dirty="0">
                  <a:latin typeface="微软雅黑" pitchFamily="34" charset="-122"/>
                  <a:ea typeface="微软雅黑" pitchFamily="34" charset="-122"/>
                  <a:cs typeface="ＭＳ Ｐゴシック" charset="-128"/>
                </a:rPr>
                <a:t>同伴沟通循环</a:t>
              </a:r>
              <a:endParaRPr lang="en-US" sz="2000" dirty="0">
                <a:latin typeface="微软雅黑" pitchFamily="34" charset="-122"/>
                <a:ea typeface="微软雅黑" pitchFamily="34" charset="-122"/>
                <a:cs typeface="ＭＳ Ｐゴシック" charset="-128"/>
              </a:endParaRPr>
            </a:p>
          </p:txBody>
        </p:sp>
      </p:grpSp>
      <p:grpSp>
        <p:nvGrpSpPr>
          <p:cNvPr id="5" name="组合 4"/>
          <p:cNvGrpSpPr/>
          <p:nvPr/>
        </p:nvGrpSpPr>
        <p:grpSpPr>
          <a:xfrm>
            <a:off x="6516263" y="4153074"/>
            <a:ext cx="3923139" cy="1521460"/>
            <a:chOff x="4992262" y="4153074"/>
            <a:chExt cx="3923139" cy="1521460"/>
          </a:xfrm>
        </p:grpSpPr>
        <p:sp>
          <p:nvSpPr>
            <p:cNvPr id="50" name="AutoShape 3" descr="10%"/>
            <p:cNvSpPr>
              <a:spLocks noChangeArrowheads="1"/>
            </p:cNvSpPr>
            <p:nvPr/>
          </p:nvSpPr>
          <p:spPr bwMode="auto">
            <a:xfrm>
              <a:off x="7595858" y="4716758"/>
              <a:ext cx="1319543"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同伴所行</a:t>
              </a:r>
              <a:endParaRPr lang="en-US" sz="2000" dirty="0">
                <a:latin typeface="微软雅黑" pitchFamily="34" charset="-122"/>
                <a:ea typeface="微软雅黑" pitchFamily="34" charset="-122"/>
                <a:cs typeface="ＭＳ Ｐゴシック" charset="-128"/>
              </a:endParaRPr>
            </a:p>
          </p:txBody>
        </p:sp>
        <p:cxnSp>
          <p:nvCxnSpPr>
            <p:cNvPr id="51" name="AutoShape 8"/>
            <p:cNvCxnSpPr>
              <a:cxnSpLocks noChangeShapeType="1"/>
            </p:cNvCxnSpPr>
            <p:nvPr/>
          </p:nvCxnSpPr>
          <p:spPr bwMode="auto">
            <a:xfrm rot="5400000">
              <a:off x="6550031" y="3658420"/>
              <a:ext cx="147831" cy="3263368"/>
            </a:xfrm>
            <a:prstGeom prst="curvedConnector3">
              <a:avLst>
                <a:gd name="adj1" fmla="val 254636"/>
              </a:avLst>
            </a:prstGeom>
            <a:noFill/>
            <a:ln w="57150" cmpd="sng">
              <a:solidFill>
                <a:schemeClr val="tx1"/>
              </a:solidFill>
              <a:round/>
              <a:headEnd/>
              <a:tailEnd type="triangle" w="med" len="sm"/>
            </a:ln>
            <a:effectLst/>
          </p:spPr>
        </p:cxnSp>
        <p:cxnSp>
          <p:nvCxnSpPr>
            <p:cNvPr id="67" name="AutoShape 8"/>
            <p:cNvCxnSpPr>
              <a:cxnSpLocks noChangeShapeType="1"/>
            </p:cNvCxnSpPr>
            <p:nvPr/>
          </p:nvCxnSpPr>
          <p:spPr bwMode="auto">
            <a:xfrm rot="16200000" flipH="1">
              <a:off x="6537901" y="2954285"/>
              <a:ext cx="172089" cy="3263368"/>
            </a:xfrm>
            <a:prstGeom prst="curvedConnector3">
              <a:avLst>
                <a:gd name="adj1" fmla="val -132838"/>
              </a:avLst>
            </a:prstGeom>
            <a:noFill/>
            <a:ln w="57150" cmpd="sng">
              <a:solidFill>
                <a:srgbClr val="C00000"/>
              </a:solidFill>
              <a:round/>
              <a:headEnd/>
              <a:tailEnd type="triangle" w="med" len="sm"/>
            </a:ln>
            <a:effectLst/>
          </p:spPr>
        </p:cxnSp>
        <p:sp>
          <p:nvSpPr>
            <p:cNvPr id="47" name="TextBox 46"/>
            <p:cNvSpPr txBox="1"/>
            <p:nvPr/>
          </p:nvSpPr>
          <p:spPr>
            <a:xfrm>
              <a:off x="6386441" y="5305202"/>
              <a:ext cx="646328" cy="369332"/>
            </a:xfrm>
            <a:prstGeom prst="rect">
              <a:avLst/>
            </a:prstGeom>
            <a:solidFill>
              <a:srgbClr val="FFFFFF"/>
            </a:solidFill>
          </p:spPr>
          <p:txBody>
            <a:bodyPr wrap="none" lIns="91438" tIns="45720" rIns="91438" bIns="45720" rtlCol="0">
              <a:spAutoFit/>
            </a:bodyPr>
            <a:lstStyle/>
            <a:p>
              <a:pPr algn="ctr" defTabSz="457193"/>
              <a:r>
                <a:rPr lang="zh-CN" altLang="en-US" dirty="0">
                  <a:solidFill>
                    <a:schemeClr val="bg1"/>
                  </a:solidFill>
                  <a:latin typeface="微软雅黑" pitchFamily="34" charset="-122"/>
                  <a:ea typeface="微软雅黑" pitchFamily="34" charset="-122"/>
                  <a:cs typeface="ＭＳ Ｐゴシック" charset="-128"/>
                </a:rPr>
                <a:t>产出</a:t>
              </a:r>
              <a:endParaRPr lang="en-US" dirty="0">
                <a:solidFill>
                  <a:schemeClr val="bg1"/>
                </a:solidFill>
                <a:latin typeface="微软雅黑" pitchFamily="34" charset="-122"/>
                <a:ea typeface="微软雅黑" pitchFamily="34" charset="-122"/>
                <a:cs typeface="ＭＳ Ｐゴシック" charset="-128"/>
              </a:endParaRPr>
            </a:p>
          </p:txBody>
        </p:sp>
        <p:sp>
          <p:nvSpPr>
            <p:cNvPr id="48" name="TextBox 47"/>
            <p:cNvSpPr txBox="1"/>
            <p:nvPr/>
          </p:nvSpPr>
          <p:spPr>
            <a:xfrm>
              <a:off x="6386439" y="4153074"/>
              <a:ext cx="646327" cy="369332"/>
            </a:xfrm>
            <a:prstGeom prst="rect">
              <a:avLst/>
            </a:prstGeom>
            <a:solidFill>
              <a:srgbClr val="FFFFFF"/>
            </a:solidFill>
          </p:spPr>
          <p:txBody>
            <a:bodyPr wrap="none" lIns="91438" tIns="45720" rIns="91438" bIns="45720" rtlCol="0">
              <a:spAutoFit/>
            </a:bodyPr>
            <a:lstStyle/>
            <a:p>
              <a:pPr algn="ctr" defTabSz="457193"/>
              <a:r>
                <a:rPr lang="zh-CN" altLang="en-US" dirty="0">
                  <a:solidFill>
                    <a:schemeClr val="bg1"/>
                  </a:solidFill>
                  <a:latin typeface="微软雅黑" pitchFamily="34" charset="-122"/>
                  <a:ea typeface="微软雅黑" pitchFamily="34" charset="-122"/>
                  <a:cs typeface="ＭＳ Ｐゴシック" charset="-128"/>
                </a:rPr>
                <a:t>产出</a:t>
              </a:r>
              <a:endParaRPr lang="en-US" altLang="zh-CN" dirty="0">
                <a:solidFill>
                  <a:schemeClr val="bg1"/>
                </a:solidFill>
                <a:latin typeface="微软雅黑" pitchFamily="34" charset="-122"/>
                <a:ea typeface="微软雅黑" pitchFamily="34" charset="-122"/>
                <a:cs typeface="ＭＳ Ｐゴシック" charset="-128"/>
              </a:endParaRPr>
            </a:p>
          </p:txBody>
        </p:sp>
        <p:sp>
          <p:nvSpPr>
            <p:cNvPr id="79" name="TextBox 78"/>
            <p:cNvSpPr txBox="1"/>
            <p:nvPr/>
          </p:nvSpPr>
          <p:spPr>
            <a:xfrm>
              <a:off x="5724128" y="4739245"/>
              <a:ext cx="1723545" cy="400110"/>
            </a:xfrm>
            <a:prstGeom prst="rect">
              <a:avLst/>
            </a:prstGeom>
            <a:solidFill>
              <a:schemeClr val="bg1"/>
            </a:solidFill>
          </p:spPr>
          <p:txBody>
            <a:bodyPr wrap="none" lIns="91438" tIns="45720" rIns="91438" bIns="45720" rtlCol="0">
              <a:spAutoFit/>
            </a:bodyPr>
            <a:lstStyle/>
            <a:p>
              <a:pPr algn="ctr" defTabSz="457193"/>
              <a:r>
                <a:rPr lang="zh-CN" altLang="en-US" sz="2000" dirty="0">
                  <a:latin typeface="微软雅黑" pitchFamily="34" charset="-122"/>
                  <a:ea typeface="微软雅黑" pitchFamily="34" charset="-122"/>
                  <a:cs typeface="ＭＳ Ｐゴシック" charset="-128"/>
                </a:rPr>
                <a:t>同伴示范循环</a:t>
              </a:r>
              <a:endParaRPr lang="en-US" sz="2000" dirty="0">
                <a:latin typeface="微软雅黑" pitchFamily="34" charset="-122"/>
                <a:ea typeface="微软雅黑" pitchFamily="34" charset="-122"/>
                <a:cs typeface="ＭＳ Ｐゴシック" charset="-128"/>
              </a:endParaRPr>
            </a:p>
          </p:txBody>
        </p:sp>
      </p:grpSp>
    </p:spTree>
    <p:extLst>
      <p:ext uri="{BB962C8B-B14F-4D97-AF65-F5344CB8AC3E}">
        <p14:creationId xmlns:p14="http://schemas.microsoft.com/office/powerpoint/2010/main" val="8614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
                                        <p:tgtEl>
                                          <p:spTgt spid="13"/>
                                        </p:tgtEl>
                                      </p:cBhvr>
                                    </p:animEffect>
                                  </p:childTnLst>
                                </p:cTn>
                              </p:par>
                            </p:childTnLst>
                          </p:cTn>
                        </p:par>
                        <p:par>
                          <p:cTn id="18" fill="hold">
                            <p:stCondLst>
                              <p:cond delay="10"/>
                            </p:stCondLst>
                            <p:childTnLst>
                              <p:par>
                                <p:cTn id="19" presetID="10" presetClass="entr" presetSubtype="0"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10"/>
                                        <p:tgtEl>
                                          <p:spTgt spid="8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
                                        <p:tgtEl>
                                          <p:spTgt spid="15"/>
                                        </p:tgtEl>
                                      </p:cBhvr>
                                    </p:animEffect>
                                  </p:childTnLst>
                                </p:cTn>
                              </p:par>
                            </p:childTnLst>
                          </p:cTn>
                        </p:par>
                        <p:par>
                          <p:cTn id="52" fill="hold">
                            <p:stCondLst>
                              <p:cond delay="10"/>
                            </p:stCondLst>
                            <p:childTnLst>
                              <p:par>
                                <p:cTn id="53" presetID="1"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1981200" y="476672"/>
            <a:ext cx="8229600" cy="792088"/>
          </a:xfrm>
          <a:prstGeom prst="rect">
            <a:avLst/>
          </a:prstGeom>
        </p:spPr>
        <p:txBody>
          <a:bodyPr vert="horz" lIns="91438" tIns="45720" rIns="91438" bIns="45720" rtlCol="0" anchor="ctr">
            <a:normAutofit fontScale="92500" lnSpcReduction="10000"/>
          </a:bodyPr>
          <a:lstStyle>
            <a:lvl1pPr algn="ctr" defTabSz="457200" rtl="0" eaLnBrk="1" latinLnBrk="0" hangingPunct="1">
              <a:spcBef>
                <a:spcPct val="0"/>
              </a:spcBef>
              <a:buNone/>
              <a:defRPr sz="4400" kern="1200">
                <a:solidFill>
                  <a:srgbClr val="CD884C"/>
                </a:solidFill>
                <a:latin typeface="+mj-lt"/>
                <a:ea typeface="+mj-ea"/>
                <a:cs typeface="+mj-cs"/>
              </a:defRPr>
            </a:lvl1pPr>
          </a:lstStyle>
          <a:p>
            <a:r>
              <a:rPr lang="zh-CN" altLang="en-US" sz="4000" b="1" dirty="0">
                <a:solidFill>
                  <a:schemeClr val="tx1"/>
                </a:solidFill>
                <a:latin typeface="微软雅黑" pitchFamily="34" charset="-122"/>
                <a:ea typeface="微软雅黑" pitchFamily="34" charset="-122"/>
              </a:rPr>
              <a:t>代表性</a:t>
            </a:r>
            <a:r>
              <a:rPr lang="zh-CN" altLang="en-US" sz="5400" b="1" dirty="0">
                <a:solidFill>
                  <a:srgbClr val="C00000"/>
                </a:solidFill>
                <a:latin typeface="微软雅黑" pitchFamily="34" charset="-122"/>
                <a:ea typeface="微软雅黑" pitchFamily="34" charset="-122"/>
              </a:rPr>
              <a:t>学习活动</a:t>
            </a:r>
            <a:endParaRPr lang="en-US" sz="5400" b="1" dirty="0">
              <a:solidFill>
                <a:srgbClr val="C00000"/>
              </a:solidFill>
              <a:latin typeface="微软雅黑" pitchFamily="34" charset="-122"/>
              <a:ea typeface="微软雅黑" pitchFamily="34" charset="-122"/>
            </a:endParaRPr>
          </a:p>
        </p:txBody>
      </p:sp>
      <p:grpSp>
        <p:nvGrpSpPr>
          <p:cNvPr id="2" name="组合 1"/>
          <p:cNvGrpSpPr/>
          <p:nvPr/>
        </p:nvGrpSpPr>
        <p:grpSpPr>
          <a:xfrm>
            <a:off x="1765301" y="1888233"/>
            <a:ext cx="8902701" cy="3820955"/>
            <a:chOff x="241300" y="1888232"/>
            <a:chExt cx="8902701" cy="3820955"/>
          </a:xfrm>
        </p:grpSpPr>
        <p:sp>
          <p:nvSpPr>
            <p:cNvPr id="86" name="Rounded Rectangle 85"/>
            <p:cNvSpPr/>
            <p:nvPr/>
          </p:nvSpPr>
          <p:spPr>
            <a:xfrm rot="16200000" flipH="1">
              <a:off x="2712705" y="2833129"/>
              <a:ext cx="3820955" cy="1931162"/>
            </a:xfrm>
            <a:prstGeom prst="roundRect">
              <a:avLst/>
            </a:prstGeom>
            <a:solidFill>
              <a:schemeClr val="accent2"/>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defTabSz="457193"/>
              <a:endParaRPr lang="en-US" sz="3600">
                <a:solidFill>
                  <a:schemeClr val="tx1"/>
                </a:solidFill>
                <a:latin typeface="微软雅黑" pitchFamily="34" charset="-122"/>
                <a:ea typeface="微软雅黑" pitchFamily="34" charset="-122"/>
              </a:endParaRPr>
            </a:p>
          </p:txBody>
        </p:sp>
        <p:sp>
          <p:nvSpPr>
            <p:cNvPr id="36" name="AutoShape 4" descr="90%"/>
            <p:cNvSpPr>
              <a:spLocks noChangeArrowheads="1"/>
            </p:cNvSpPr>
            <p:nvPr/>
          </p:nvSpPr>
          <p:spPr bwMode="auto">
            <a:xfrm>
              <a:off x="457201" y="2430003"/>
              <a:ext cx="1251369"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教师所知</a:t>
              </a:r>
              <a:endParaRPr lang="en-US" sz="2000" dirty="0">
                <a:latin typeface="微软雅黑" pitchFamily="34" charset="-122"/>
                <a:ea typeface="微软雅黑" pitchFamily="34" charset="-122"/>
                <a:cs typeface="ＭＳ Ｐゴシック" charset="-128"/>
              </a:endParaRPr>
            </a:p>
          </p:txBody>
        </p:sp>
        <p:cxnSp>
          <p:nvCxnSpPr>
            <p:cNvPr id="40" name="AutoShape 8"/>
            <p:cNvCxnSpPr>
              <a:cxnSpLocks noChangeShapeType="1"/>
            </p:cNvCxnSpPr>
            <p:nvPr/>
          </p:nvCxnSpPr>
          <p:spPr bwMode="auto">
            <a:xfrm rot="5400000" flipH="1" flipV="1">
              <a:off x="4628936" y="1899533"/>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43" name="AutoShape 3" descr="10%"/>
            <p:cNvSpPr>
              <a:spLocks noChangeArrowheads="1"/>
            </p:cNvSpPr>
            <p:nvPr/>
          </p:nvSpPr>
          <p:spPr bwMode="auto">
            <a:xfrm>
              <a:off x="7543800" y="2430003"/>
              <a:ext cx="1371600"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同伴所知</a:t>
              </a:r>
              <a:endParaRPr lang="en-US" sz="2000" dirty="0">
                <a:latin typeface="微软雅黑" pitchFamily="34" charset="-122"/>
                <a:ea typeface="微软雅黑" pitchFamily="34" charset="-122"/>
                <a:cs typeface="ＭＳ Ｐゴシック" charset="-128"/>
              </a:endParaRPr>
            </a:p>
          </p:txBody>
        </p:sp>
        <p:cxnSp>
          <p:nvCxnSpPr>
            <p:cNvPr id="44" name="AutoShape 8"/>
            <p:cNvCxnSpPr>
              <a:cxnSpLocks noChangeShapeType="1"/>
            </p:cNvCxnSpPr>
            <p:nvPr/>
          </p:nvCxnSpPr>
          <p:spPr bwMode="auto">
            <a:xfrm rot="5400000">
              <a:off x="6534543" y="1400343"/>
              <a:ext cx="152777" cy="3237338"/>
            </a:xfrm>
            <a:prstGeom prst="curvedConnector3">
              <a:avLst>
                <a:gd name="adj1" fmla="val 249630"/>
              </a:avLst>
            </a:prstGeom>
            <a:noFill/>
            <a:ln w="57150" cmpd="sng">
              <a:solidFill>
                <a:schemeClr val="tx1"/>
              </a:solidFill>
              <a:round/>
              <a:headEnd/>
              <a:tailEnd type="triangle" w="med" len="sm"/>
            </a:ln>
            <a:effectLst/>
          </p:spPr>
        </p:cxnSp>
        <p:sp>
          <p:nvSpPr>
            <p:cNvPr id="50" name="AutoShape 3" descr="10%"/>
            <p:cNvSpPr>
              <a:spLocks noChangeArrowheads="1"/>
            </p:cNvSpPr>
            <p:nvPr/>
          </p:nvSpPr>
          <p:spPr bwMode="auto">
            <a:xfrm>
              <a:off x="7595858" y="4712764"/>
              <a:ext cx="1319543"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同伴所行</a:t>
              </a:r>
              <a:endParaRPr lang="en-US" sz="2000" dirty="0">
                <a:latin typeface="微软雅黑" pitchFamily="34" charset="-122"/>
                <a:ea typeface="微软雅黑" pitchFamily="34" charset="-122"/>
                <a:cs typeface="ＭＳ Ｐゴシック" charset="-128"/>
              </a:endParaRPr>
            </a:p>
          </p:txBody>
        </p:sp>
        <p:cxnSp>
          <p:nvCxnSpPr>
            <p:cNvPr id="51" name="AutoShape 8"/>
            <p:cNvCxnSpPr>
              <a:cxnSpLocks noChangeShapeType="1"/>
            </p:cNvCxnSpPr>
            <p:nvPr/>
          </p:nvCxnSpPr>
          <p:spPr bwMode="auto">
            <a:xfrm rot="5400000">
              <a:off x="6550031" y="3667616"/>
              <a:ext cx="147831" cy="3263368"/>
            </a:xfrm>
            <a:prstGeom prst="curvedConnector3">
              <a:avLst>
                <a:gd name="adj1" fmla="val 254636"/>
              </a:avLst>
            </a:prstGeom>
            <a:noFill/>
            <a:ln w="57150" cmpd="sng">
              <a:solidFill>
                <a:schemeClr val="tx1"/>
              </a:solidFill>
              <a:round/>
              <a:headEnd/>
              <a:tailEnd type="triangle" w="med" len="sm"/>
            </a:ln>
            <a:effectLst/>
          </p:spPr>
        </p:cxnSp>
        <p:cxnSp>
          <p:nvCxnSpPr>
            <p:cNvPr id="67" name="AutoShape 8"/>
            <p:cNvCxnSpPr>
              <a:cxnSpLocks noChangeShapeType="1"/>
            </p:cNvCxnSpPr>
            <p:nvPr/>
          </p:nvCxnSpPr>
          <p:spPr bwMode="auto">
            <a:xfrm rot="16200000" flipH="1">
              <a:off x="6537901" y="2937040"/>
              <a:ext cx="172089" cy="3263368"/>
            </a:xfrm>
            <a:prstGeom prst="curvedConnector3">
              <a:avLst>
                <a:gd name="adj1" fmla="val -132838"/>
              </a:avLst>
            </a:prstGeom>
            <a:noFill/>
            <a:ln w="57150" cmpd="sng">
              <a:solidFill>
                <a:srgbClr val="C00000"/>
              </a:solidFill>
              <a:round/>
              <a:headEnd/>
              <a:tailEnd type="triangle" w="med" len="sm"/>
            </a:ln>
            <a:effectLst/>
          </p:spPr>
        </p:cxnSp>
        <p:sp>
          <p:nvSpPr>
            <p:cNvPr id="69" name="AutoShape 4" descr="90%"/>
            <p:cNvSpPr>
              <a:spLocks noChangeArrowheads="1"/>
            </p:cNvSpPr>
            <p:nvPr/>
          </p:nvSpPr>
          <p:spPr bwMode="auto">
            <a:xfrm>
              <a:off x="348830" y="4712765"/>
              <a:ext cx="1359740"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学习环境</a:t>
              </a:r>
              <a:endParaRPr lang="en-US" sz="2000" dirty="0">
                <a:latin typeface="微软雅黑" pitchFamily="34" charset="-122"/>
                <a:ea typeface="微软雅黑" pitchFamily="34" charset="-122"/>
                <a:cs typeface="ＭＳ Ｐゴシック" charset="-128"/>
              </a:endParaRPr>
            </a:p>
          </p:txBody>
        </p:sp>
        <p:cxnSp>
          <p:nvCxnSpPr>
            <p:cNvPr id="70" name="AutoShape 33"/>
            <p:cNvCxnSpPr>
              <a:cxnSpLocks noChangeShapeType="1"/>
            </p:cNvCxnSpPr>
            <p:nvPr/>
          </p:nvCxnSpPr>
          <p:spPr bwMode="auto">
            <a:xfrm rot="5400000" flipH="1" flipV="1">
              <a:off x="2561110" y="2950270"/>
              <a:ext cx="172090" cy="3236910"/>
            </a:xfrm>
            <a:prstGeom prst="curvedConnector3">
              <a:avLst>
                <a:gd name="adj1" fmla="val 232837"/>
              </a:avLst>
            </a:prstGeom>
            <a:noFill/>
            <a:ln w="57150" cap="flat" cmpd="sng" algn="ctr">
              <a:solidFill>
                <a:schemeClr val="tx1"/>
              </a:solidFill>
              <a:prstDash val="solid"/>
              <a:round/>
              <a:headEnd type="none" w="med" len="med"/>
              <a:tailEnd type="triangle" w="med" len="sm"/>
            </a:ln>
            <a:effectLst/>
          </p:spPr>
        </p:cxnSp>
        <p:cxnSp>
          <p:nvCxnSpPr>
            <p:cNvPr id="72" name="Curved Connector 71"/>
            <p:cNvCxnSpPr/>
            <p:nvPr/>
          </p:nvCxnSpPr>
          <p:spPr>
            <a:xfrm rot="5400000" flipH="1">
              <a:off x="2573240" y="3680846"/>
              <a:ext cx="147830" cy="3236910"/>
            </a:xfrm>
            <a:prstGeom prst="curvedConnector3">
              <a:avLst>
                <a:gd name="adj1" fmla="val -154637"/>
              </a:avLst>
            </a:prstGeom>
            <a:ln w="57150" cap="flat" cmpd="sng" algn="ctr">
              <a:solidFill>
                <a:srgbClr val="C0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4" name="AutoShape 8"/>
            <p:cNvCxnSpPr>
              <a:cxnSpLocks noChangeShapeType="1"/>
            </p:cNvCxnSpPr>
            <p:nvPr/>
          </p:nvCxnSpPr>
          <p:spPr bwMode="auto">
            <a:xfrm rot="16200000" flipH="1">
              <a:off x="6527359" y="669767"/>
              <a:ext cx="167143" cy="3237338"/>
            </a:xfrm>
            <a:prstGeom prst="curvedConnector3">
              <a:avLst>
                <a:gd name="adj1" fmla="val -136769"/>
              </a:avLst>
            </a:prstGeom>
            <a:noFill/>
            <a:ln w="57150" cmpd="sng">
              <a:solidFill>
                <a:srgbClr val="C00000"/>
              </a:solidFill>
              <a:round/>
              <a:headEnd/>
              <a:tailEnd type="triangle" w="med" len="sm"/>
            </a:ln>
            <a:effectLst/>
          </p:spPr>
        </p:cxnSp>
        <p:cxnSp>
          <p:nvCxnSpPr>
            <p:cNvPr id="54" name="Curved Connector 53"/>
            <p:cNvCxnSpPr/>
            <p:nvPr/>
          </p:nvCxnSpPr>
          <p:spPr>
            <a:xfrm rot="5400000" flipH="1">
              <a:off x="2597859" y="1427651"/>
              <a:ext cx="152777" cy="3182724"/>
            </a:xfrm>
            <a:prstGeom prst="curvedConnector3">
              <a:avLst>
                <a:gd name="adj1" fmla="val -149630"/>
              </a:avLst>
            </a:prstGeom>
            <a:ln w="57150" cap="flat" cmpd="sng" algn="ctr">
              <a:solidFill>
                <a:srgbClr val="C0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p:nvPr/>
          </p:nvCxnSpPr>
          <p:spPr>
            <a:xfrm rot="5400000" flipH="1" flipV="1">
              <a:off x="2590677" y="697075"/>
              <a:ext cx="167143" cy="3182724"/>
            </a:xfrm>
            <a:prstGeom prst="curvedConnector3">
              <a:avLst>
                <a:gd name="adj1" fmla="val 236769"/>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00" name="AutoShape 8"/>
            <p:cNvCxnSpPr>
              <a:cxnSpLocks noChangeShapeType="1"/>
            </p:cNvCxnSpPr>
            <p:nvPr/>
          </p:nvCxnSpPr>
          <p:spPr bwMode="auto">
            <a:xfrm rot="5400000" flipH="1" flipV="1">
              <a:off x="3509205" y="3784269"/>
              <a:ext cx="1512810"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103" name="AutoShape 8"/>
            <p:cNvCxnSpPr>
              <a:cxnSpLocks noChangeShapeType="1"/>
            </p:cNvCxnSpPr>
            <p:nvPr/>
          </p:nvCxnSpPr>
          <p:spPr bwMode="auto">
            <a:xfrm rot="5400000" flipH="1" flipV="1">
              <a:off x="4216041" y="3763661"/>
              <a:ext cx="1553237" cy="792"/>
            </a:xfrm>
            <a:prstGeom prst="curvedConnector3">
              <a:avLst>
                <a:gd name="adj1" fmla="val 50000"/>
              </a:avLst>
            </a:prstGeom>
            <a:noFill/>
            <a:ln w="57150" cmpd="sng">
              <a:solidFill>
                <a:schemeClr val="tx1"/>
              </a:solidFill>
              <a:round/>
              <a:headEnd type="triangle"/>
              <a:tailEnd type="triangle" w="med" len="sm"/>
            </a:ln>
            <a:effectLst/>
          </p:spPr>
        </p:cxnSp>
        <p:sp>
          <p:nvSpPr>
            <p:cNvPr id="83" name="AutoShape 3" descr="10%"/>
            <p:cNvSpPr>
              <a:spLocks noChangeArrowheads="1"/>
            </p:cNvSpPr>
            <p:nvPr/>
          </p:nvSpPr>
          <p:spPr bwMode="auto">
            <a:xfrm>
              <a:off x="3771571" y="2346431"/>
              <a:ext cx="1714829" cy="612228"/>
            </a:xfrm>
            <a:prstGeom prst="roundRect">
              <a:avLst>
                <a:gd name="adj" fmla="val 16667"/>
              </a:avLst>
            </a:prstGeom>
            <a:solidFill>
              <a:schemeClr val="bg1"/>
            </a:solidFill>
            <a:ln w="57150">
              <a:solidFill>
                <a:schemeClr val="tx1"/>
              </a:solidFill>
              <a:round/>
              <a:headEnd/>
              <a:tailEnd/>
            </a:ln>
          </p:spPr>
          <p:txBody>
            <a:bodyPr wrap="square" lIns="89999" tIns="46799" rIns="89999" bIns="46799" anchor="ctr">
              <a:prstTxWarp prst="textNoShape">
                <a:avLst/>
              </a:prstTxWarp>
              <a:noAutofit/>
            </a:bodyPr>
            <a:lstStyle/>
            <a:p>
              <a:pPr algn="ctr" defTabSz="457193">
                <a:defRPr/>
              </a:pPr>
              <a:r>
                <a:rPr lang="zh-CN" altLang="en-US" sz="2000" b="1" dirty="0">
                  <a:latin typeface="微软雅黑" pitchFamily="34" charset="-122"/>
                  <a:ea typeface="微软雅黑" pitchFamily="34" charset="-122"/>
                  <a:cs typeface="ＭＳ Ｐゴシック" charset="-128"/>
                </a:rPr>
                <a:t>学生所知</a:t>
              </a:r>
              <a:endParaRPr lang="en-US" sz="2000" b="1" dirty="0">
                <a:latin typeface="微软雅黑" pitchFamily="34" charset="-122"/>
                <a:ea typeface="微软雅黑" pitchFamily="34" charset="-122"/>
                <a:cs typeface="ＭＳ Ｐゴシック" charset="-128"/>
              </a:endParaRPr>
            </a:p>
          </p:txBody>
        </p:sp>
        <p:sp>
          <p:nvSpPr>
            <p:cNvPr id="141" name="AutoShape 3" descr="10%"/>
            <p:cNvSpPr>
              <a:spLocks noChangeArrowheads="1"/>
            </p:cNvSpPr>
            <p:nvPr/>
          </p:nvSpPr>
          <p:spPr bwMode="auto">
            <a:xfrm>
              <a:off x="3771571" y="4581898"/>
              <a:ext cx="1714829" cy="706818"/>
            </a:xfrm>
            <a:prstGeom prst="roundRect">
              <a:avLst>
                <a:gd name="adj" fmla="val 16667"/>
              </a:avLst>
            </a:prstGeom>
            <a:solidFill>
              <a:schemeClr val="bg1"/>
            </a:solidFill>
            <a:ln w="57150">
              <a:solidFill>
                <a:schemeClr val="tx1"/>
              </a:solidFill>
              <a:round/>
              <a:headEnd/>
              <a:tailEnd/>
            </a:ln>
          </p:spPr>
          <p:txBody>
            <a:bodyPr wrap="square" lIns="89999" tIns="46799" rIns="89999" bIns="46799" anchor="ctr">
              <a:prstTxWarp prst="textNoShape">
                <a:avLst/>
              </a:prstTxWarp>
              <a:noAutofit/>
            </a:bodyPr>
            <a:lstStyle/>
            <a:p>
              <a:pPr algn="ctr" defTabSz="457193">
                <a:defRPr/>
              </a:pPr>
              <a:r>
                <a:rPr lang="zh-CN" altLang="en-US" sz="2000" b="1" dirty="0">
                  <a:latin typeface="微软雅黑" pitchFamily="34" charset="-122"/>
                  <a:ea typeface="微软雅黑" pitchFamily="34" charset="-122"/>
                  <a:cs typeface="ＭＳ Ｐゴシック" charset="-128"/>
                </a:rPr>
                <a:t>学生所行</a:t>
              </a:r>
              <a:endParaRPr lang="en-US" sz="2000" b="1" dirty="0">
                <a:latin typeface="微软雅黑" pitchFamily="34" charset="-122"/>
                <a:ea typeface="微软雅黑" pitchFamily="34" charset="-122"/>
                <a:cs typeface="ＭＳ Ｐゴシック" charset="-128"/>
              </a:endParaRPr>
            </a:p>
          </p:txBody>
        </p:sp>
        <p:cxnSp>
          <p:nvCxnSpPr>
            <p:cNvPr id="143" name="AutoShape 8"/>
            <p:cNvCxnSpPr>
              <a:cxnSpLocks noChangeShapeType="1"/>
            </p:cNvCxnSpPr>
            <p:nvPr/>
          </p:nvCxnSpPr>
          <p:spPr bwMode="auto">
            <a:xfrm rot="16200000" flipH="1">
              <a:off x="4609869" y="4939719"/>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99" name="Text Box 35"/>
            <p:cNvSpPr txBox="1">
              <a:spLocks noChangeArrowheads="1"/>
            </p:cNvSpPr>
            <p:nvPr/>
          </p:nvSpPr>
          <p:spPr bwMode="auto">
            <a:xfrm>
              <a:off x="3810001" y="3793233"/>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sz="1600" dirty="0">
                <a:latin typeface="微软雅黑" pitchFamily="34" charset="-122"/>
                <a:ea typeface="微软雅黑" pitchFamily="34" charset="-122"/>
                <a:cs typeface="ＭＳ Ｐゴシック" charset="-128"/>
              </a:endParaRPr>
            </a:p>
          </p:txBody>
        </p:sp>
        <p:sp>
          <p:nvSpPr>
            <p:cNvPr id="102" name="Text Box 35"/>
            <p:cNvSpPr txBox="1">
              <a:spLocks noChangeArrowheads="1"/>
            </p:cNvSpPr>
            <p:nvPr/>
          </p:nvSpPr>
          <p:spPr bwMode="auto">
            <a:xfrm>
              <a:off x="4523162" y="3488433"/>
              <a:ext cx="950538" cy="249455"/>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cxnSp>
          <p:nvCxnSpPr>
            <p:cNvPr id="157" name="AutoShape 8"/>
            <p:cNvCxnSpPr>
              <a:cxnSpLocks noChangeShapeType="1"/>
            </p:cNvCxnSpPr>
            <p:nvPr/>
          </p:nvCxnSpPr>
          <p:spPr bwMode="auto">
            <a:xfrm rot="5400000" flipH="1" flipV="1">
              <a:off x="-51582" y="3793219"/>
              <a:ext cx="1498573"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158" name="AutoShape 8"/>
            <p:cNvCxnSpPr>
              <a:cxnSpLocks noChangeShapeType="1"/>
            </p:cNvCxnSpPr>
            <p:nvPr/>
          </p:nvCxnSpPr>
          <p:spPr bwMode="auto">
            <a:xfrm rot="5400000" flipH="1" flipV="1">
              <a:off x="674111" y="3792260"/>
              <a:ext cx="1500490" cy="1588"/>
            </a:xfrm>
            <a:prstGeom prst="curvedConnector3">
              <a:avLst>
                <a:gd name="adj1" fmla="val 50000"/>
              </a:avLst>
            </a:prstGeom>
            <a:noFill/>
            <a:ln w="57150" cmpd="sng">
              <a:solidFill>
                <a:schemeClr val="tx1"/>
              </a:solidFill>
              <a:round/>
              <a:headEnd type="triangle"/>
              <a:tailEnd type="triangle" w="med" len="sm"/>
            </a:ln>
            <a:effectLst/>
          </p:spPr>
        </p:cxnSp>
        <p:sp>
          <p:nvSpPr>
            <p:cNvPr id="159" name="Text Box 35"/>
            <p:cNvSpPr txBox="1">
              <a:spLocks noChangeArrowheads="1"/>
            </p:cNvSpPr>
            <p:nvPr/>
          </p:nvSpPr>
          <p:spPr bwMode="auto">
            <a:xfrm>
              <a:off x="241300" y="3822407"/>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sz="1600" dirty="0">
                <a:latin typeface="微软雅黑" pitchFamily="34" charset="-122"/>
                <a:ea typeface="微软雅黑" pitchFamily="34" charset="-122"/>
                <a:cs typeface="ＭＳ Ｐゴシック" charset="-128"/>
              </a:endParaRPr>
            </a:p>
          </p:txBody>
        </p:sp>
        <p:sp>
          <p:nvSpPr>
            <p:cNvPr id="160" name="Text Box 35"/>
            <p:cNvSpPr txBox="1">
              <a:spLocks noChangeArrowheads="1"/>
            </p:cNvSpPr>
            <p:nvPr/>
          </p:nvSpPr>
          <p:spPr bwMode="auto">
            <a:xfrm>
              <a:off x="954461" y="3517607"/>
              <a:ext cx="950538"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cxnSp>
          <p:nvCxnSpPr>
            <p:cNvPr id="59" name="AutoShape 8"/>
            <p:cNvCxnSpPr>
              <a:cxnSpLocks noChangeShapeType="1"/>
            </p:cNvCxnSpPr>
            <p:nvPr/>
          </p:nvCxnSpPr>
          <p:spPr bwMode="auto">
            <a:xfrm rot="5400000" flipH="1" flipV="1">
              <a:off x="7158103" y="3804086"/>
              <a:ext cx="1555619"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60" name="AutoShape 8"/>
            <p:cNvCxnSpPr>
              <a:cxnSpLocks noChangeShapeType="1"/>
            </p:cNvCxnSpPr>
            <p:nvPr/>
          </p:nvCxnSpPr>
          <p:spPr bwMode="auto">
            <a:xfrm rot="5400000" flipH="1" flipV="1">
              <a:off x="7886342" y="3804882"/>
              <a:ext cx="1553237" cy="792"/>
            </a:xfrm>
            <a:prstGeom prst="curvedConnector3">
              <a:avLst>
                <a:gd name="adj1" fmla="val 50000"/>
              </a:avLst>
            </a:prstGeom>
            <a:noFill/>
            <a:ln w="57150" cmpd="sng">
              <a:solidFill>
                <a:schemeClr val="tx1"/>
              </a:solidFill>
              <a:round/>
              <a:headEnd type="triangle"/>
              <a:tailEnd type="triangle" w="med" len="sm"/>
            </a:ln>
            <a:effectLst/>
          </p:spPr>
        </p:cxnSp>
        <p:sp>
          <p:nvSpPr>
            <p:cNvPr id="61" name="Text Box 35"/>
            <p:cNvSpPr txBox="1">
              <a:spLocks noChangeArrowheads="1"/>
            </p:cNvSpPr>
            <p:nvPr/>
          </p:nvSpPr>
          <p:spPr bwMode="auto">
            <a:xfrm>
              <a:off x="7480302" y="3834454"/>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altLang="zh-CN" sz="1600" dirty="0">
                <a:latin typeface="微软雅黑" pitchFamily="34" charset="-122"/>
                <a:ea typeface="微软雅黑" pitchFamily="34" charset="-122"/>
                <a:cs typeface="ＭＳ Ｐゴシック" charset="-128"/>
              </a:endParaRPr>
            </a:p>
          </p:txBody>
        </p:sp>
        <p:sp>
          <p:nvSpPr>
            <p:cNvPr id="62" name="Text Box 35"/>
            <p:cNvSpPr txBox="1">
              <a:spLocks noChangeArrowheads="1"/>
            </p:cNvSpPr>
            <p:nvPr/>
          </p:nvSpPr>
          <p:spPr bwMode="auto">
            <a:xfrm>
              <a:off x="8193463" y="3529654"/>
              <a:ext cx="950538"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cxnSp>
          <p:nvCxnSpPr>
            <p:cNvPr id="64" name="AutoShape 8"/>
            <p:cNvCxnSpPr>
              <a:cxnSpLocks noChangeShapeType="1"/>
            </p:cNvCxnSpPr>
            <p:nvPr/>
          </p:nvCxnSpPr>
          <p:spPr bwMode="auto">
            <a:xfrm rot="16200000" flipH="1">
              <a:off x="4628936" y="2621636"/>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65" name="AutoShape 8"/>
            <p:cNvCxnSpPr>
              <a:cxnSpLocks noChangeShapeType="1"/>
            </p:cNvCxnSpPr>
            <p:nvPr/>
          </p:nvCxnSpPr>
          <p:spPr bwMode="auto">
            <a:xfrm rot="5400000" flipH="1" flipV="1">
              <a:off x="4609869" y="4131810"/>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grpSp>
      <p:sp>
        <p:nvSpPr>
          <p:cNvPr id="56" name="Round Single Corner Rectangle 57"/>
          <p:cNvSpPr/>
          <p:nvPr/>
        </p:nvSpPr>
        <p:spPr>
          <a:xfrm>
            <a:off x="7296844" y="2259340"/>
            <a:ext cx="1687863" cy="768919"/>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讨论</a:t>
            </a:r>
            <a:endParaRPr lang="en-US" sz="2000" dirty="0">
              <a:solidFill>
                <a:schemeClr val="bg1"/>
              </a:solidFill>
              <a:latin typeface="微软雅黑" pitchFamily="34" charset="-122"/>
              <a:ea typeface="微软雅黑" pitchFamily="34" charset="-122"/>
            </a:endParaRPr>
          </a:p>
        </p:txBody>
      </p:sp>
      <p:sp>
        <p:nvSpPr>
          <p:cNvPr id="68" name="Round Single Corner Rectangle 62"/>
          <p:cNvSpPr/>
          <p:nvPr/>
        </p:nvSpPr>
        <p:spPr>
          <a:xfrm>
            <a:off x="3368084" y="4541036"/>
            <a:ext cx="1754122" cy="746983"/>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动手实践</a:t>
            </a:r>
            <a:endParaRPr lang="en-US" sz="2000" dirty="0">
              <a:solidFill>
                <a:schemeClr val="bg1"/>
              </a:solidFill>
              <a:latin typeface="微软雅黑" pitchFamily="34" charset="-122"/>
              <a:ea typeface="微软雅黑" pitchFamily="34" charset="-122"/>
            </a:endParaRPr>
          </a:p>
        </p:txBody>
      </p:sp>
      <p:sp>
        <p:nvSpPr>
          <p:cNvPr id="71" name="Round Single Corner Rectangle 70"/>
          <p:cNvSpPr/>
          <p:nvPr/>
        </p:nvSpPr>
        <p:spPr>
          <a:xfrm>
            <a:off x="7296844" y="4481727"/>
            <a:ext cx="1687863" cy="792088"/>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交流分享</a:t>
            </a:r>
            <a:endParaRPr lang="en-US" sz="2000" dirty="0">
              <a:solidFill>
                <a:schemeClr val="bg1"/>
              </a:solidFill>
              <a:latin typeface="微软雅黑" pitchFamily="34" charset="-122"/>
              <a:ea typeface="微软雅黑" pitchFamily="34" charset="-122"/>
            </a:endParaRPr>
          </a:p>
        </p:txBody>
      </p:sp>
      <p:sp>
        <p:nvSpPr>
          <p:cNvPr id="75" name="TextBox 74"/>
          <p:cNvSpPr txBox="1"/>
          <p:nvPr/>
        </p:nvSpPr>
        <p:spPr>
          <a:xfrm>
            <a:off x="1524000" y="5808166"/>
            <a:ext cx="9144000" cy="1077218"/>
          </a:xfrm>
          <a:prstGeom prst="rect">
            <a:avLst/>
          </a:prstGeom>
          <a:solidFill>
            <a:srgbClr val="C00000"/>
          </a:solidFill>
        </p:spPr>
        <p:txBody>
          <a:bodyPr wrap="square" rtlCol="0" anchor="ctr">
            <a:noAutofit/>
          </a:bodyPr>
          <a:lstStyle>
            <a:defPPr>
              <a:defRPr lang="zh-CN"/>
            </a:defPPr>
            <a:lvl1pPr algn="ctr">
              <a:defRPr sz="3200" b="1">
                <a:solidFill>
                  <a:schemeClr val="bg1"/>
                </a:solidFill>
                <a:latin typeface="微软雅黑" pitchFamily="34" charset="-122"/>
                <a:ea typeface="微软雅黑" pitchFamily="34" charset="-122"/>
              </a:defRPr>
            </a:lvl1pPr>
          </a:lstStyle>
          <a:p>
            <a:r>
              <a:rPr lang="zh-CN" altLang="en-US" dirty="0"/>
              <a:t>教师应该为学生设计所有类型的学习活动！</a:t>
            </a:r>
            <a:endParaRPr lang="en-US" dirty="0"/>
          </a:p>
        </p:txBody>
      </p:sp>
      <p:sp>
        <p:nvSpPr>
          <p:cNvPr id="76" name="Round Single Corner Rectangle 1"/>
          <p:cNvSpPr/>
          <p:nvPr/>
        </p:nvSpPr>
        <p:spPr>
          <a:xfrm>
            <a:off x="3368081" y="2253714"/>
            <a:ext cx="1754124" cy="769659"/>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提问</a:t>
            </a:r>
            <a:endParaRPr lang="en-US" sz="2000" dirty="0">
              <a:solidFill>
                <a:schemeClr val="bg1"/>
              </a:solidFill>
              <a:latin typeface="微软雅黑" pitchFamily="34" charset="-122"/>
              <a:ea typeface="微软雅黑" pitchFamily="34" charset="-122"/>
            </a:endParaRPr>
          </a:p>
        </p:txBody>
      </p:sp>
      <p:sp>
        <p:nvSpPr>
          <p:cNvPr id="77" name="Round Single Corner Rectangle 58"/>
          <p:cNvSpPr/>
          <p:nvPr/>
        </p:nvSpPr>
        <p:spPr>
          <a:xfrm>
            <a:off x="3368081" y="1588707"/>
            <a:ext cx="1754124" cy="576064"/>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讲授</a:t>
            </a:r>
            <a:r>
              <a:rPr lang="en-US" altLang="zh-CN" sz="2000" dirty="0">
                <a:solidFill>
                  <a:schemeClr val="bg1"/>
                </a:solidFill>
                <a:latin typeface="微软雅黑" pitchFamily="34" charset="-122"/>
                <a:ea typeface="微软雅黑" pitchFamily="34" charset="-122"/>
              </a:rPr>
              <a:t>/</a:t>
            </a:r>
            <a:r>
              <a:rPr lang="zh-CN" altLang="en-US" sz="2000" dirty="0">
                <a:solidFill>
                  <a:schemeClr val="bg1"/>
                </a:solidFill>
                <a:latin typeface="微软雅黑" pitchFamily="34" charset="-122"/>
                <a:ea typeface="微软雅黑" pitchFamily="34" charset="-122"/>
              </a:rPr>
              <a:t>教材</a:t>
            </a:r>
            <a:endParaRPr lang="en-US" sz="2000" dirty="0">
              <a:solidFill>
                <a:schemeClr val="bg1"/>
              </a:solidFill>
              <a:latin typeface="微软雅黑" pitchFamily="34" charset="-122"/>
              <a:ea typeface="微软雅黑" pitchFamily="34" charset="-122"/>
            </a:endParaRPr>
          </a:p>
        </p:txBody>
      </p:sp>
      <p:sp>
        <p:nvSpPr>
          <p:cNvPr id="78" name="Round Single Corner Rectangle 47"/>
          <p:cNvSpPr/>
          <p:nvPr/>
        </p:nvSpPr>
        <p:spPr>
          <a:xfrm>
            <a:off x="3368081" y="3127750"/>
            <a:ext cx="1754124" cy="517275"/>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回答</a:t>
            </a:r>
            <a:endParaRPr lang="en-US" sz="2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481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1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animBg="1"/>
      <p:bldP spid="71" grpId="0" animBg="1"/>
      <p:bldP spid="75" grpId="0" animBg="1"/>
      <p:bldP spid="76" grpId="0" animBg="1"/>
      <p:bldP spid="77"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1981200" y="476672"/>
            <a:ext cx="8229600" cy="792088"/>
          </a:xfrm>
          <a:prstGeom prst="rect">
            <a:avLst/>
          </a:prstGeom>
        </p:spPr>
        <p:txBody>
          <a:bodyPr vert="horz" lIns="91438" tIns="45720" rIns="91438" bIns="45720" rtlCol="0" anchor="ctr">
            <a:normAutofit fontScale="92500" lnSpcReduction="10000"/>
          </a:bodyPr>
          <a:lstStyle>
            <a:lvl1pPr algn="ctr" defTabSz="457200" rtl="0" eaLnBrk="1" latinLnBrk="0" hangingPunct="1">
              <a:spcBef>
                <a:spcPct val="0"/>
              </a:spcBef>
              <a:buNone/>
              <a:defRPr sz="4400" kern="1200">
                <a:solidFill>
                  <a:srgbClr val="CD884C"/>
                </a:solidFill>
                <a:latin typeface="+mj-lt"/>
                <a:ea typeface="+mj-ea"/>
                <a:cs typeface="+mj-cs"/>
              </a:defRPr>
            </a:lvl1pPr>
          </a:lstStyle>
          <a:p>
            <a:r>
              <a:rPr lang="zh-CN" altLang="en-US" sz="4000" b="1" dirty="0">
                <a:solidFill>
                  <a:schemeClr val="tx1"/>
                </a:solidFill>
                <a:latin typeface="微软雅黑" pitchFamily="34" charset="-122"/>
                <a:ea typeface="微软雅黑" pitchFamily="34" charset="-122"/>
              </a:rPr>
              <a:t>代表性</a:t>
            </a:r>
            <a:r>
              <a:rPr lang="zh-CN" altLang="en-US" sz="5400" b="1" dirty="0">
                <a:solidFill>
                  <a:srgbClr val="C00000"/>
                </a:solidFill>
                <a:latin typeface="微软雅黑" pitchFamily="34" charset="-122"/>
              </a:rPr>
              <a:t>学习</a:t>
            </a:r>
            <a:r>
              <a:rPr lang="zh-CN" altLang="en-US" sz="5400" b="1" dirty="0" smtClean="0">
                <a:solidFill>
                  <a:srgbClr val="C00000"/>
                </a:solidFill>
                <a:latin typeface="微软雅黑" pitchFamily="34" charset="-122"/>
              </a:rPr>
              <a:t>技术</a:t>
            </a:r>
            <a:endParaRPr lang="en-US" sz="4000" b="1" dirty="0">
              <a:solidFill>
                <a:schemeClr val="tx1"/>
              </a:solidFill>
              <a:latin typeface="微软雅黑" pitchFamily="34" charset="-122"/>
              <a:ea typeface="微软雅黑" pitchFamily="34" charset="-122"/>
            </a:endParaRPr>
          </a:p>
        </p:txBody>
      </p:sp>
      <p:grpSp>
        <p:nvGrpSpPr>
          <p:cNvPr id="2" name="组合 1"/>
          <p:cNvGrpSpPr/>
          <p:nvPr/>
        </p:nvGrpSpPr>
        <p:grpSpPr>
          <a:xfrm>
            <a:off x="1765301" y="1888233"/>
            <a:ext cx="8902701" cy="3820955"/>
            <a:chOff x="241300" y="1888232"/>
            <a:chExt cx="8902701" cy="3820955"/>
          </a:xfrm>
        </p:grpSpPr>
        <p:sp>
          <p:nvSpPr>
            <p:cNvPr id="86" name="Rounded Rectangle 85"/>
            <p:cNvSpPr/>
            <p:nvPr/>
          </p:nvSpPr>
          <p:spPr>
            <a:xfrm rot="16200000" flipH="1">
              <a:off x="2712705" y="2833129"/>
              <a:ext cx="3820955" cy="1931162"/>
            </a:xfrm>
            <a:prstGeom prst="roundRect">
              <a:avLst/>
            </a:prstGeom>
            <a:solidFill>
              <a:schemeClr val="accent2"/>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defTabSz="457193"/>
              <a:endParaRPr lang="en-US" sz="3600">
                <a:solidFill>
                  <a:schemeClr val="tx1"/>
                </a:solidFill>
                <a:latin typeface="微软雅黑" pitchFamily="34" charset="-122"/>
                <a:ea typeface="微软雅黑" pitchFamily="34" charset="-122"/>
              </a:endParaRPr>
            </a:p>
          </p:txBody>
        </p:sp>
        <p:sp>
          <p:nvSpPr>
            <p:cNvPr id="36" name="AutoShape 4" descr="90%"/>
            <p:cNvSpPr>
              <a:spLocks noChangeArrowheads="1"/>
            </p:cNvSpPr>
            <p:nvPr/>
          </p:nvSpPr>
          <p:spPr bwMode="auto">
            <a:xfrm>
              <a:off x="457201" y="2430003"/>
              <a:ext cx="1251369"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教师所知</a:t>
              </a:r>
              <a:endParaRPr lang="en-US" sz="2000" dirty="0">
                <a:latin typeface="微软雅黑" pitchFamily="34" charset="-122"/>
                <a:ea typeface="微软雅黑" pitchFamily="34" charset="-122"/>
                <a:cs typeface="ＭＳ Ｐゴシック" charset="-128"/>
              </a:endParaRPr>
            </a:p>
          </p:txBody>
        </p:sp>
        <p:cxnSp>
          <p:nvCxnSpPr>
            <p:cNvPr id="40" name="AutoShape 8"/>
            <p:cNvCxnSpPr>
              <a:cxnSpLocks noChangeShapeType="1"/>
            </p:cNvCxnSpPr>
            <p:nvPr/>
          </p:nvCxnSpPr>
          <p:spPr bwMode="auto">
            <a:xfrm rot="5400000" flipH="1" flipV="1">
              <a:off x="4628936" y="1899533"/>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43" name="AutoShape 3" descr="10%"/>
            <p:cNvSpPr>
              <a:spLocks noChangeArrowheads="1"/>
            </p:cNvSpPr>
            <p:nvPr/>
          </p:nvSpPr>
          <p:spPr bwMode="auto">
            <a:xfrm>
              <a:off x="7543800" y="2430003"/>
              <a:ext cx="1371600"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同伴所知</a:t>
              </a:r>
              <a:endParaRPr lang="en-US" sz="2000" dirty="0">
                <a:latin typeface="微软雅黑" pitchFamily="34" charset="-122"/>
                <a:ea typeface="微软雅黑" pitchFamily="34" charset="-122"/>
                <a:cs typeface="ＭＳ Ｐゴシック" charset="-128"/>
              </a:endParaRPr>
            </a:p>
          </p:txBody>
        </p:sp>
        <p:cxnSp>
          <p:nvCxnSpPr>
            <p:cNvPr id="44" name="AutoShape 8"/>
            <p:cNvCxnSpPr>
              <a:cxnSpLocks noChangeShapeType="1"/>
            </p:cNvCxnSpPr>
            <p:nvPr/>
          </p:nvCxnSpPr>
          <p:spPr bwMode="auto">
            <a:xfrm rot="5400000">
              <a:off x="6534543" y="1400343"/>
              <a:ext cx="152777" cy="3237338"/>
            </a:xfrm>
            <a:prstGeom prst="curvedConnector3">
              <a:avLst>
                <a:gd name="adj1" fmla="val 249630"/>
              </a:avLst>
            </a:prstGeom>
            <a:noFill/>
            <a:ln w="57150" cmpd="sng">
              <a:solidFill>
                <a:schemeClr val="tx1"/>
              </a:solidFill>
              <a:round/>
              <a:headEnd/>
              <a:tailEnd type="triangle" w="med" len="sm"/>
            </a:ln>
            <a:effectLst/>
          </p:spPr>
        </p:cxnSp>
        <p:sp>
          <p:nvSpPr>
            <p:cNvPr id="50" name="AutoShape 3" descr="10%"/>
            <p:cNvSpPr>
              <a:spLocks noChangeArrowheads="1"/>
            </p:cNvSpPr>
            <p:nvPr/>
          </p:nvSpPr>
          <p:spPr bwMode="auto">
            <a:xfrm>
              <a:off x="7595858" y="4712764"/>
              <a:ext cx="1319543"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同伴所行</a:t>
              </a:r>
              <a:endParaRPr lang="en-US" sz="2000" dirty="0">
                <a:latin typeface="微软雅黑" pitchFamily="34" charset="-122"/>
                <a:ea typeface="微软雅黑" pitchFamily="34" charset="-122"/>
                <a:cs typeface="ＭＳ Ｐゴシック" charset="-128"/>
              </a:endParaRPr>
            </a:p>
          </p:txBody>
        </p:sp>
        <p:cxnSp>
          <p:nvCxnSpPr>
            <p:cNvPr id="51" name="AutoShape 8"/>
            <p:cNvCxnSpPr>
              <a:cxnSpLocks noChangeShapeType="1"/>
            </p:cNvCxnSpPr>
            <p:nvPr/>
          </p:nvCxnSpPr>
          <p:spPr bwMode="auto">
            <a:xfrm rot="5400000">
              <a:off x="6550031" y="3667616"/>
              <a:ext cx="147831" cy="3263368"/>
            </a:xfrm>
            <a:prstGeom prst="curvedConnector3">
              <a:avLst>
                <a:gd name="adj1" fmla="val 254636"/>
              </a:avLst>
            </a:prstGeom>
            <a:noFill/>
            <a:ln w="57150" cmpd="sng">
              <a:solidFill>
                <a:schemeClr val="tx1"/>
              </a:solidFill>
              <a:round/>
              <a:headEnd/>
              <a:tailEnd type="triangle" w="med" len="sm"/>
            </a:ln>
            <a:effectLst/>
          </p:spPr>
        </p:cxnSp>
        <p:cxnSp>
          <p:nvCxnSpPr>
            <p:cNvPr id="67" name="AutoShape 8"/>
            <p:cNvCxnSpPr>
              <a:cxnSpLocks noChangeShapeType="1"/>
            </p:cNvCxnSpPr>
            <p:nvPr/>
          </p:nvCxnSpPr>
          <p:spPr bwMode="auto">
            <a:xfrm rot="16200000" flipH="1">
              <a:off x="6537901" y="2937040"/>
              <a:ext cx="172089" cy="3263368"/>
            </a:xfrm>
            <a:prstGeom prst="curvedConnector3">
              <a:avLst>
                <a:gd name="adj1" fmla="val -132838"/>
              </a:avLst>
            </a:prstGeom>
            <a:noFill/>
            <a:ln w="57150" cmpd="sng">
              <a:solidFill>
                <a:srgbClr val="C00000"/>
              </a:solidFill>
              <a:round/>
              <a:headEnd/>
              <a:tailEnd type="triangle" w="med" len="sm"/>
            </a:ln>
            <a:effectLst/>
          </p:spPr>
        </p:cxnSp>
        <p:sp>
          <p:nvSpPr>
            <p:cNvPr id="69" name="AutoShape 4" descr="90%"/>
            <p:cNvSpPr>
              <a:spLocks noChangeArrowheads="1"/>
            </p:cNvSpPr>
            <p:nvPr/>
          </p:nvSpPr>
          <p:spPr bwMode="auto">
            <a:xfrm>
              <a:off x="348830" y="4712765"/>
              <a:ext cx="1359740" cy="445085"/>
            </a:xfrm>
            <a:prstGeom prst="roundRect">
              <a:avLst>
                <a:gd name="adj" fmla="val 16667"/>
              </a:avLst>
            </a:prstGeom>
            <a:noFill/>
            <a:ln w="38100">
              <a:solidFill>
                <a:schemeClr val="tx1"/>
              </a:solidFill>
              <a:round/>
              <a:headEnd/>
              <a:tailEnd/>
            </a:ln>
            <a:effectLst/>
          </p:spPr>
          <p:txBody>
            <a:bodyPr wrap="square" lIns="89999" tIns="46799" rIns="89999" bIns="46799" anchor="ctr">
              <a:prstTxWarp prst="textNoShape">
                <a:avLst/>
              </a:prstTxWarp>
              <a:noAutofit/>
            </a:bodyPr>
            <a:lstStyle/>
            <a:p>
              <a:pPr algn="ctr" defTabSz="457193">
                <a:defRPr/>
              </a:pPr>
              <a:r>
                <a:rPr lang="zh-CN" altLang="en-US" sz="2000" dirty="0">
                  <a:latin typeface="微软雅黑" pitchFamily="34" charset="-122"/>
                  <a:ea typeface="微软雅黑" pitchFamily="34" charset="-122"/>
                  <a:cs typeface="ＭＳ Ｐゴシック" charset="-128"/>
                </a:rPr>
                <a:t>学习环境</a:t>
              </a:r>
              <a:endParaRPr lang="en-US" sz="2000" dirty="0">
                <a:latin typeface="微软雅黑" pitchFamily="34" charset="-122"/>
                <a:ea typeface="微软雅黑" pitchFamily="34" charset="-122"/>
                <a:cs typeface="ＭＳ Ｐゴシック" charset="-128"/>
              </a:endParaRPr>
            </a:p>
          </p:txBody>
        </p:sp>
        <p:cxnSp>
          <p:nvCxnSpPr>
            <p:cNvPr id="70" name="AutoShape 33"/>
            <p:cNvCxnSpPr>
              <a:cxnSpLocks noChangeShapeType="1"/>
            </p:cNvCxnSpPr>
            <p:nvPr/>
          </p:nvCxnSpPr>
          <p:spPr bwMode="auto">
            <a:xfrm rot="5400000" flipH="1" flipV="1">
              <a:off x="2561110" y="2950270"/>
              <a:ext cx="172090" cy="3236910"/>
            </a:xfrm>
            <a:prstGeom prst="curvedConnector3">
              <a:avLst>
                <a:gd name="adj1" fmla="val 232837"/>
              </a:avLst>
            </a:prstGeom>
            <a:noFill/>
            <a:ln w="57150" cap="flat" cmpd="sng" algn="ctr">
              <a:solidFill>
                <a:schemeClr val="tx1"/>
              </a:solidFill>
              <a:prstDash val="solid"/>
              <a:round/>
              <a:headEnd type="none" w="med" len="med"/>
              <a:tailEnd type="triangle" w="med" len="sm"/>
            </a:ln>
            <a:effectLst/>
          </p:spPr>
        </p:cxnSp>
        <p:cxnSp>
          <p:nvCxnSpPr>
            <p:cNvPr id="72" name="Curved Connector 71"/>
            <p:cNvCxnSpPr/>
            <p:nvPr/>
          </p:nvCxnSpPr>
          <p:spPr>
            <a:xfrm rot="5400000" flipH="1">
              <a:off x="2573240" y="3680846"/>
              <a:ext cx="147830" cy="3236910"/>
            </a:xfrm>
            <a:prstGeom prst="curvedConnector3">
              <a:avLst>
                <a:gd name="adj1" fmla="val -154637"/>
              </a:avLst>
            </a:prstGeom>
            <a:ln w="57150" cap="flat" cmpd="sng" algn="ctr">
              <a:solidFill>
                <a:srgbClr val="C0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4" name="AutoShape 8"/>
            <p:cNvCxnSpPr>
              <a:cxnSpLocks noChangeShapeType="1"/>
            </p:cNvCxnSpPr>
            <p:nvPr/>
          </p:nvCxnSpPr>
          <p:spPr bwMode="auto">
            <a:xfrm rot="16200000" flipH="1">
              <a:off x="6527359" y="669767"/>
              <a:ext cx="167143" cy="3237338"/>
            </a:xfrm>
            <a:prstGeom prst="curvedConnector3">
              <a:avLst>
                <a:gd name="adj1" fmla="val -136769"/>
              </a:avLst>
            </a:prstGeom>
            <a:noFill/>
            <a:ln w="57150" cmpd="sng">
              <a:solidFill>
                <a:srgbClr val="C00000"/>
              </a:solidFill>
              <a:round/>
              <a:headEnd/>
              <a:tailEnd type="triangle" w="med" len="sm"/>
            </a:ln>
            <a:effectLst/>
          </p:spPr>
        </p:cxnSp>
        <p:cxnSp>
          <p:nvCxnSpPr>
            <p:cNvPr id="54" name="Curved Connector 53"/>
            <p:cNvCxnSpPr/>
            <p:nvPr/>
          </p:nvCxnSpPr>
          <p:spPr>
            <a:xfrm rot="5400000" flipH="1">
              <a:off x="2597859" y="1427651"/>
              <a:ext cx="152777" cy="3182724"/>
            </a:xfrm>
            <a:prstGeom prst="curvedConnector3">
              <a:avLst>
                <a:gd name="adj1" fmla="val -149630"/>
              </a:avLst>
            </a:prstGeom>
            <a:ln w="57150" cap="flat" cmpd="sng" algn="ctr">
              <a:solidFill>
                <a:srgbClr val="C0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p:nvPr/>
          </p:nvCxnSpPr>
          <p:spPr>
            <a:xfrm rot="5400000" flipH="1" flipV="1">
              <a:off x="2590677" y="697075"/>
              <a:ext cx="167143" cy="3182724"/>
            </a:xfrm>
            <a:prstGeom prst="curvedConnector3">
              <a:avLst>
                <a:gd name="adj1" fmla="val 236769"/>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00" name="AutoShape 8"/>
            <p:cNvCxnSpPr>
              <a:cxnSpLocks noChangeShapeType="1"/>
            </p:cNvCxnSpPr>
            <p:nvPr/>
          </p:nvCxnSpPr>
          <p:spPr bwMode="auto">
            <a:xfrm rot="5400000" flipH="1" flipV="1">
              <a:off x="3509205" y="3784269"/>
              <a:ext cx="1512810"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103" name="AutoShape 8"/>
            <p:cNvCxnSpPr>
              <a:cxnSpLocks noChangeShapeType="1"/>
            </p:cNvCxnSpPr>
            <p:nvPr/>
          </p:nvCxnSpPr>
          <p:spPr bwMode="auto">
            <a:xfrm rot="5400000" flipH="1" flipV="1">
              <a:off x="4216041" y="3763661"/>
              <a:ext cx="1553237" cy="792"/>
            </a:xfrm>
            <a:prstGeom prst="curvedConnector3">
              <a:avLst>
                <a:gd name="adj1" fmla="val 50000"/>
              </a:avLst>
            </a:prstGeom>
            <a:noFill/>
            <a:ln w="57150" cmpd="sng">
              <a:solidFill>
                <a:schemeClr val="tx1"/>
              </a:solidFill>
              <a:round/>
              <a:headEnd type="triangle"/>
              <a:tailEnd type="triangle" w="med" len="sm"/>
            </a:ln>
            <a:effectLst/>
          </p:spPr>
        </p:cxnSp>
        <p:sp>
          <p:nvSpPr>
            <p:cNvPr id="83" name="AutoShape 3" descr="10%"/>
            <p:cNvSpPr>
              <a:spLocks noChangeArrowheads="1"/>
            </p:cNvSpPr>
            <p:nvPr/>
          </p:nvSpPr>
          <p:spPr bwMode="auto">
            <a:xfrm>
              <a:off x="3771571" y="2346431"/>
              <a:ext cx="1714829" cy="612228"/>
            </a:xfrm>
            <a:prstGeom prst="roundRect">
              <a:avLst>
                <a:gd name="adj" fmla="val 16667"/>
              </a:avLst>
            </a:prstGeom>
            <a:solidFill>
              <a:schemeClr val="bg1"/>
            </a:solidFill>
            <a:ln w="57150">
              <a:solidFill>
                <a:schemeClr val="tx1"/>
              </a:solidFill>
              <a:round/>
              <a:headEnd/>
              <a:tailEnd/>
            </a:ln>
          </p:spPr>
          <p:txBody>
            <a:bodyPr wrap="square" lIns="89999" tIns="46799" rIns="89999" bIns="46799" anchor="ctr">
              <a:prstTxWarp prst="textNoShape">
                <a:avLst/>
              </a:prstTxWarp>
              <a:noAutofit/>
            </a:bodyPr>
            <a:lstStyle/>
            <a:p>
              <a:pPr algn="ctr" defTabSz="457193">
                <a:defRPr/>
              </a:pPr>
              <a:r>
                <a:rPr lang="zh-CN" altLang="en-US" sz="2000" b="1" dirty="0">
                  <a:latin typeface="微软雅黑" pitchFamily="34" charset="-122"/>
                  <a:ea typeface="微软雅黑" pitchFamily="34" charset="-122"/>
                  <a:cs typeface="ＭＳ Ｐゴシック" charset="-128"/>
                </a:rPr>
                <a:t>学生所知</a:t>
              </a:r>
              <a:endParaRPr lang="en-US" sz="2000" b="1" dirty="0">
                <a:latin typeface="微软雅黑" pitchFamily="34" charset="-122"/>
                <a:ea typeface="微软雅黑" pitchFamily="34" charset="-122"/>
                <a:cs typeface="ＭＳ Ｐゴシック" charset="-128"/>
              </a:endParaRPr>
            </a:p>
          </p:txBody>
        </p:sp>
        <p:sp>
          <p:nvSpPr>
            <p:cNvPr id="141" name="AutoShape 3" descr="10%"/>
            <p:cNvSpPr>
              <a:spLocks noChangeArrowheads="1"/>
            </p:cNvSpPr>
            <p:nvPr/>
          </p:nvSpPr>
          <p:spPr bwMode="auto">
            <a:xfrm>
              <a:off x="3771571" y="4581898"/>
              <a:ext cx="1714829" cy="706818"/>
            </a:xfrm>
            <a:prstGeom prst="roundRect">
              <a:avLst>
                <a:gd name="adj" fmla="val 16667"/>
              </a:avLst>
            </a:prstGeom>
            <a:solidFill>
              <a:schemeClr val="bg1"/>
            </a:solidFill>
            <a:ln w="57150">
              <a:solidFill>
                <a:schemeClr val="tx1"/>
              </a:solidFill>
              <a:round/>
              <a:headEnd/>
              <a:tailEnd/>
            </a:ln>
          </p:spPr>
          <p:txBody>
            <a:bodyPr wrap="square" lIns="89999" tIns="46799" rIns="89999" bIns="46799" anchor="ctr">
              <a:prstTxWarp prst="textNoShape">
                <a:avLst/>
              </a:prstTxWarp>
              <a:noAutofit/>
            </a:bodyPr>
            <a:lstStyle/>
            <a:p>
              <a:pPr algn="ctr" defTabSz="457193">
                <a:defRPr/>
              </a:pPr>
              <a:r>
                <a:rPr lang="zh-CN" altLang="en-US" sz="2000" b="1" dirty="0">
                  <a:latin typeface="微软雅黑" pitchFamily="34" charset="-122"/>
                  <a:ea typeface="微软雅黑" pitchFamily="34" charset="-122"/>
                  <a:cs typeface="ＭＳ Ｐゴシック" charset="-128"/>
                </a:rPr>
                <a:t>学生所行</a:t>
              </a:r>
              <a:endParaRPr lang="en-US" sz="2000" b="1" dirty="0">
                <a:latin typeface="微软雅黑" pitchFamily="34" charset="-122"/>
                <a:ea typeface="微软雅黑" pitchFamily="34" charset="-122"/>
                <a:cs typeface="ＭＳ Ｐゴシック" charset="-128"/>
              </a:endParaRPr>
            </a:p>
          </p:txBody>
        </p:sp>
        <p:cxnSp>
          <p:nvCxnSpPr>
            <p:cNvPr id="143" name="AutoShape 8"/>
            <p:cNvCxnSpPr>
              <a:cxnSpLocks noChangeShapeType="1"/>
            </p:cNvCxnSpPr>
            <p:nvPr/>
          </p:nvCxnSpPr>
          <p:spPr bwMode="auto">
            <a:xfrm rot="16200000" flipH="1">
              <a:off x="4609869" y="4939719"/>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99" name="Text Box 35"/>
            <p:cNvSpPr txBox="1">
              <a:spLocks noChangeArrowheads="1"/>
            </p:cNvSpPr>
            <p:nvPr/>
          </p:nvSpPr>
          <p:spPr bwMode="auto">
            <a:xfrm>
              <a:off x="3810001" y="3793233"/>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sz="1600" dirty="0">
                <a:latin typeface="微软雅黑" pitchFamily="34" charset="-122"/>
                <a:ea typeface="微软雅黑" pitchFamily="34" charset="-122"/>
                <a:cs typeface="ＭＳ Ｐゴシック" charset="-128"/>
              </a:endParaRPr>
            </a:p>
          </p:txBody>
        </p:sp>
        <p:sp>
          <p:nvSpPr>
            <p:cNvPr id="102" name="Text Box 35"/>
            <p:cNvSpPr txBox="1">
              <a:spLocks noChangeArrowheads="1"/>
            </p:cNvSpPr>
            <p:nvPr/>
          </p:nvSpPr>
          <p:spPr bwMode="auto">
            <a:xfrm>
              <a:off x="4523162" y="3488433"/>
              <a:ext cx="950538" cy="249455"/>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cxnSp>
          <p:nvCxnSpPr>
            <p:cNvPr id="157" name="AutoShape 8"/>
            <p:cNvCxnSpPr>
              <a:cxnSpLocks noChangeShapeType="1"/>
            </p:cNvCxnSpPr>
            <p:nvPr/>
          </p:nvCxnSpPr>
          <p:spPr bwMode="auto">
            <a:xfrm rot="5400000" flipH="1" flipV="1">
              <a:off x="-51582" y="3793219"/>
              <a:ext cx="1498573"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158" name="AutoShape 8"/>
            <p:cNvCxnSpPr>
              <a:cxnSpLocks noChangeShapeType="1"/>
            </p:cNvCxnSpPr>
            <p:nvPr/>
          </p:nvCxnSpPr>
          <p:spPr bwMode="auto">
            <a:xfrm rot="5400000" flipH="1" flipV="1">
              <a:off x="674111" y="3792260"/>
              <a:ext cx="1500490" cy="1588"/>
            </a:xfrm>
            <a:prstGeom prst="curvedConnector3">
              <a:avLst>
                <a:gd name="adj1" fmla="val 50000"/>
              </a:avLst>
            </a:prstGeom>
            <a:noFill/>
            <a:ln w="57150" cmpd="sng">
              <a:solidFill>
                <a:schemeClr val="tx1"/>
              </a:solidFill>
              <a:round/>
              <a:headEnd type="triangle"/>
              <a:tailEnd type="triangle" w="med" len="sm"/>
            </a:ln>
            <a:effectLst/>
          </p:spPr>
        </p:cxnSp>
        <p:sp>
          <p:nvSpPr>
            <p:cNvPr id="159" name="Text Box 35"/>
            <p:cNvSpPr txBox="1">
              <a:spLocks noChangeArrowheads="1"/>
            </p:cNvSpPr>
            <p:nvPr/>
          </p:nvSpPr>
          <p:spPr bwMode="auto">
            <a:xfrm>
              <a:off x="241300" y="3822407"/>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sz="1600" dirty="0">
                <a:latin typeface="微软雅黑" pitchFamily="34" charset="-122"/>
                <a:ea typeface="微软雅黑" pitchFamily="34" charset="-122"/>
                <a:cs typeface="ＭＳ Ｐゴシック" charset="-128"/>
              </a:endParaRPr>
            </a:p>
          </p:txBody>
        </p:sp>
        <p:sp>
          <p:nvSpPr>
            <p:cNvPr id="160" name="Text Box 35"/>
            <p:cNvSpPr txBox="1">
              <a:spLocks noChangeArrowheads="1"/>
            </p:cNvSpPr>
            <p:nvPr/>
          </p:nvSpPr>
          <p:spPr bwMode="auto">
            <a:xfrm>
              <a:off x="954461" y="3517607"/>
              <a:ext cx="950538"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cxnSp>
          <p:nvCxnSpPr>
            <p:cNvPr id="59" name="AutoShape 8"/>
            <p:cNvCxnSpPr>
              <a:cxnSpLocks noChangeShapeType="1"/>
            </p:cNvCxnSpPr>
            <p:nvPr/>
          </p:nvCxnSpPr>
          <p:spPr bwMode="auto">
            <a:xfrm rot="5400000" flipH="1" flipV="1">
              <a:off x="7158103" y="3804086"/>
              <a:ext cx="1555619" cy="1588"/>
            </a:xfrm>
            <a:prstGeom prst="curvedConnector3">
              <a:avLst>
                <a:gd name="adj1" fmla="val 50000"/>
              </a:avLst>
            </a:prstGeom>
            <a:noFill/>
            <a:ln w="57150" cmpd="sng">
              <a:solidFill>
                <a:schemeClr val="tx1"/>
              </a:solidFill>
              <a:round/>
              <a:headEnd type="triangle"/>
              <a:tailEnd type="triangle" w="med" len="sm"/>
            </a:ln>
            <a:effectLst/>
          </p:spPr>
        </p:cxnSp>
        <p:cxnSp>
          <p:nvCxnSpPr>
            <p:cNvPr id="60" name="AutoShape 8"/>
            <p:cNvCxnSpPr>
              <a:cxnSpLocks noChangeShapeType="1"/>
            </p:cNvCxnSpPr>
            <p:nvPr/>
          </p:nvCxnSpPr>
          <p:spPr bwMode="auto">
            <a:xfrm rot="5400000" flipH="1" flipV="1">
              <a:off x="7886342" y="3804882"/>
              <a:ext cx="1553237" cy="792"/>
            </a:xfrm>
            <a:prstGeom prst="curvedConnector3">
              <a:avLst>
                <a:gd name="adj1" fmla="val 50000"/>
              </a:avLst>
            </a:prstGeom>
            <a:noFill/>
            <a:ln w="57150" cmpd="sng">
              <a:solidFill>
                <a:schemeClr val="tx1"/>
              </a:solidFill>
              <a:round/>
              <a:headEnd type="triangle"/>
              <a:tailEnd type="triangle" w="med" len="sm"/>
            </a:ln>
            <a:effectLst/>
          </p:spPr>
        </p:cxnSp>
        <p:sp>
          <p:nvSpPr>
            <p:cNvPr id="61" name="Text Box 35"/>
            <p:cNvSpPr txBox="1">
              <a:spLocks noChangeArrowheads="1"/>
            </p:cNvSpPr>
            <p:nvPr/>
          </p:nvSpPr>
          <p:spPr bwMode="auto">
            <a:xfrm>
              <a:off x="7480302" y="3834454"/>
              <a:ext cx="859835"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形成</a:t>
              </a:r>
              <a:endParaRPr lang="en-US" altLang="zh-CN" sz="1600" dirty="0">
                <a:latin typeface="微软雅黑" pitchFamily="34" charset="-122"/>
                <a:ea typeface="微软雅黑" pitchFamily="34" charset="-122"/>
                <a:cs typeface="ＭＳ Ｐゴシック" charset="-128"/>
              </a:endParaRPr>
            </a:p>
          </p:txBody>
        </p:sp>
        <p:sp>
          <p:nvSpPr>
            <p:cNvPr id="62" name="Text Box 35"/>
            <p:cNvSpPr txBox="1">
              <a:spLocks noChangeArrowheads="1"/>
            </p:cNvSpPr>
            <p:nvPr/>
          </p:nvSpPr>
          <p:spPr bwMode="auto">
            <a:xfrm>
              <a:off x="8193463" y="3529654"/>
              <a:ext cx="950538" cy="246221"/>
            </a:xfrm>
            <a:prstGeom prst="rect">
              <a:avLst/>
            </a:prstGeom>
            <a:solidFill>
              <a:schemeClr val="bg1"/>
            </a:solidFill>
            <a:ln w="9525">
              <a:noFill/>
              <a:miter lim="800000"/>
              <a:headEnd/>
              <a:tailEnd/>
            </a:ln>
            <a:effectLst/>
          </p:spPr>
          <p:txBody>
            <a:bodyPr wrap="square" lIns="36000" tIns="0" rIns="36000" bIns="0">
              <a:prstTxWarp prst="textNoShape">
                <a:avLst/>
              </a:prstTxWarp>
              <a:spAutoFit/>
            </a:bodyPr>
            <a:lstStyle/>
            <a:p>
              <a:pPr algn="ctr" defTabSz="457193"/>
              <a:r>
                <a:rPr lang="zh-CN" altLang="en-US" sz="1600" dirty="0">
                  <a:latin typeface="微软雅黑" pitchFamily="34" charset="-122"/>
                  <a:ea typeface="微软雅黑" pitchFamily="34" charset="-122"/>
                  <a:cs typeface="ＭＳ Ｐゴシック" charset="-128"/>
                </a:rPr>
                <a:t>调节</a:t>
              </a:r>
              <a:endParaRPr lang="en-US" sz="1600" dirty="0">
                <a:latin typeface="微软雅黑" pitchFamily="34" charset="-122"/>
                <a:ea typeface="微软雅黑" pitchFamily="34" charset="-122"/>
                <a:cs typeface="ＭＳ Ｐゴシック" charset="-128"/>
              </a:endParaRPr>
            </a:p>
          </p:txBody>
        </p:sp>
        <p:cxnSp>
          <p:nvCxnSpPr>
            <p:cNvPr id="64" name="AutoShape 8"/>
            <p:cNvCxnSpPr>
              <a:cxnSpLocks noChangeShapeType="1"/>
            </p:cNvCxnSpPr>
            <p:nvPr/>
          </p:nvCxnSpPr>
          <p:spPr bwMode="auto">
            <a:xfrm rot="16200000" flipH="1">
              <a:off x="4628936" y="2621636"/>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65" name="AutoShape 8"/>
            <p:cNvCxnSpPr>
              <a:cxnSpLocks noChangeShapeType="1"/>
            </p:cNvCxnSpPr>
            <p:nvPr/>
          </p:nvCxnSpPr>
          <p:spPr bwMode="auto">
            <a:xfrm rot="5400000" flipH="1" flipV="1">
              <a:off x="4609869" y="4131810"/>
              <a:ext cx="1588" cy="726652"/>
            </a:xfrm>
            <a:prstGeom prst="curvedConnector3">
              <a:avLst>
                <a:gd name="adj1" fmla="val 14395466"/>
              </a:avLst>
            </a:prstGeom>
            <a:ln w="57150" cap="flat" cmpd="sng"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grpSp>
      <p:sp>
        <p:nvSpPr>
          <p:cNvPr id="56" name="Round Single Corner Rectangle 57"/>
          <p:cNvSpPr/>
          <p:nvPr/>
        </p:nvSpPr>
        <p:spPr>
          <a:xfrm>
            <a:off x="7296844" y="2259340"/>
            <a:ext cx="1687863" cy="768919"/>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研讨会</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网上论坛</a:t>
            </a:r>
            <a:endParaRPr lang="en-US" sz="2000" dirty="0">
              <a:solidFill>
                <a:schemeClr val="bg1"/>
              </a:solidFill>
              <a:latin typeface="微软雅黑" pitchFamily="34" charset="-122"/>
              <a:ea typeface="微软雅黑" pitchFamily="34" charset="-122"/>
            </a:endParaRPr>
          </a:p>
        </p:txBody>
      </p:sp>
      <p:sp>
        <p:nvSpPr>
          <p:cNvPr id="68" name="Round Single Corner Rectangle 62"/>
          <p:cNvSpPr/>
          <p:nvPr/>
        </p:nvSpPr>
        <p:spPr>
          <a:xfrm>
            <a:off x="3368084" y="4541036"/>
            <a:ext cx="1754122" cy="746983"/>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smtClean="0">
                <a:solidFill>
                  <a:schemeClr val="bg1"/>
                </a:solidFill>
                <a:latin typeface="微软雅黑" pitchFamily="34" charset="-122"/>
                <a:ea typeface="微软雅黑" pitchFamily="34" charset="-122"/>
              </a:rPr>
              <a:t>实验室</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模拟</a:t>
            </a:r>
            <a:endParaRPr lang="en-US" sz="2000" dirty="0">
              <a:solidFill>
                <a:schemeClr val="bg1"/>
              </a:solidFill>
              <a:latin typeface="微软雅黑" pitchFamily="34" charset="-122"/>
              <a:ea typeface="微软雅黑" pitchFamily="34" charset="-122"/>
            </a:endParaRPr>
          </a:p>
        </p:txBody>
      </p:sp>
      <p:sp>
        <p:nvSpPr>
          <p:cNvPr id="71" name="Round Single Corner Rectangle 70"/>
          <p:cNvSpPr/>
          <p:nvPr/>
        </p:nvSpPr>
        <p:spPr>
          <a:xfrm>
            <a:off x="7296844" y="4481727"/>
            <a:ext cx="1687863" cy="792088"/>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a:solidFill>
                  <a:schemeClr val="bg1"/>
                </a:solidFill>
                <a:latin typeface="微软雅黑" pitchFamily="34" charset="-122"/>
                <a:ea typeface="微软雅黑" pitchFamily="34" charset="-122"/>
              </a:rPr>
              <a:t>小组</a:t>
            </a:r>
            <a:r>
              <a:rPr lang="en-US" altLang="zh-CN" sz="2000" dirty="0" smtClean="0">
                <a:solidFill>
                  <a:schemeClr val="bg1"/>
                </a:solidFill>
                <a:latin typeface="微软雅黑" pitchFamily="34" charset="-122"/>
                <a:ea typeface="微软雅黑" pitchFamily="34" charset="-122"/>
              </a:rPr>
              <a:t>…VLE</a:t>
            </a:r>
            <a:endParaRPr lang="en-US" sz="2000" dirty="0">
              <a:solidFill>
                <a:schemeClr val="bg1"/>
              </a:solidFill>
              <a:latin typeface="微软雅黑" pitchFamily="34" charset="-122"/>
              <a:ea typeface="微软雅黑" pitchFamily="34" charset="-122"/>
            </a:endParaRPr>
          </a:p>
        </p:txBody>
      </p:sp>
      <p:sp>
        <p:nvSpPr>
          <p:cNvPr id="75" name="TextBox 74"/>
          <p:cNvSpPr txBox="1"/>
          <p:nvPr/>
        </p:nvSpPr>
        <p:spPr>
          <a:xfrm>
            <a:off x="1368700" y="5808407"/>
            <a:ext cx="9531927" cy="1077218"/>
          </a:xfrm>
          <a:prstGeom prst="rect">
            <a:avLst/>
          </a:prstGeom>
          <a:solidFill>
            <a:srgbClr val="C00000"/>
          </a:solidFill>
        </p:spPr>
        <p:txBody>
          <a:bodyPr wrap="square" rtlCol="0" anchor="ctr">
            <a:noAutofit/>
          </a:bodyPr>
          <a:lstStyle>
            <a:defPPr>
              <a:defRPr lang="zh-CN"/>
            </a:defPPr>
            <a:lvl1pPr algn="ctr">
              <a:defRPr sz="3200" b="1">
                <a:solidFill>
                  <a:schemeClr val="bg1"/>
                </a:solidFill>
                <a:latin typeface="微软雅黑" pitchFamily="34" charset="-122"/>
                <a:ea typeface="微软雅黑" pitchFamily="34" charset="-122"/>
              </a:defRPr>
            </a:lvl1pPr>
          </a:lstStyle>
          <a:p>
            <a:r>
              <a:rPr lang="zh-CN" altLang="en-US" dirty="0"/>
              <a:t>教师应该为</a:t>
            </a:r>
            <a:r>
              <a:rPr lang="zh-CN" altLang="en-US" dirty="0" smtClean="0"/>
              <a:t>学生</a:t>
            </a:r>
            <a:r>
              <a:rPr lang="zh-CN" altLang="en-US" dirty="0"/>
              <a:t>部署</a:t>
            </a:r>
            <a:r>
              <a:rPr lang="zh-CN" altLang="en-US" dirty="0" smtClean="0"/>
              <a:t>所有学习活动需要的学习技术！</a:t>
            </a:r>
            <a:endParaRPr lang="en-US" dirty="0"/>
          </a:p>
        </p:txBody>
      </p:sp>
      <p:sp>
        <p:nvSpPr>
          <p:cNvPr id="76" name="Round Single Corner Rectangle 1"/>
          <p:cNvSpPr/>
          <p:nvPr/>
        </p:nvSpPr>
        <p:spPr>
          <a:xfrm>
            <a:off x="3368081" y="2253714"/>
            <a:ext cx="1754124" cy="769659"/>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smtClean="0">
                <a:solidFill>
                  <a:schemeClr val="bg1"/>
                </a:solidFill>
                <a:latin typeface="微软雅黑" pitchFamily="34" charset="-122"/>
                <a:ea typeface="微软雅黑" pitchFamily="34" charset="-122"/>
              </a:rPr>
              <a:t>图书馆</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网站</a:t>
            </a:r>
            <a:endParaRPr lang="en-US" sz="2000" dirty="0">
              <a:solidFill>
                <a:schemeClr val="bg1"/>
              </a:solidFill>
              <a:latin typeface="微软雅黑" pitchFamily="34" charset="-122"/>
              <a:ea typeface="微软雅黑" pitchFamily="34" charset="-122"/>
            </a:endParaRPr>
          </a:p>
        </p:txBody>
      </p:sp>
      <p:sp>
        <p:nvSpPr>
          <p:cNvPr id="77" name="Round Single Corner Rectangle 58"/>
          <p:cNvSpPr/>
          <p:nvPr/>
        </p:nvSpPr>
        <p:spPr>
          <a:xfrm>
            <a:off x="3368081" y="1588707"/>
            <a:ext cx="1754124" cy="576064"/>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smtClean="0">
                <a:solidFill>
                  <a:schemeClr val="bg1"/>
                </a:solidFill>
                <a:latin typeface="微软雅黑" pitchFamily="34" charset="-122"/>
                <a:ea typeface="微软雅黑" pitchFamily="34" charset="-122"/>
              </a:rPr>
              <a:t>书</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录音</a:t>
            </a:r>
            <a:endParaRPr lang="en-US" sz="2000" dirty="0">
              <a:solidFill>
                <a:schemeClr val="bg1"/>
              </a:solidFill>
              <a:latin typeface="微软雅黑" pitchFamily="34" charset="-122"/>
              <a:ea typeface="微软雅黑" pitchFamily="34" charset="-122"/>
            </a:endParaRPr>
          </a:p>
        </p:txBody>
      </p:sp>
      <p:sp>
        <p:nvSpPr>
          <p:cNvPr id="78" name="Round Single Corner Rectangle 47"/>
          <p:cNvSpPr/>
          <p:nvPr/>
        </p:nvSpPr>
        <p:spPr>
          <a:xfrm>
            <a:off x="3356085" y="3123443"/>
            <a:ext cx="1754124" cy="517275"/>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algn="ctr" defTabSz="457193"/>
            <a:r>
              <a:rPr lang="zh-CN" altLang="en-US" sz="2000" dirty="0" smtClean="0">
                <a:solidFill>
                  <a:schemeClr val="bg1"/>
                </a:solidFill>
                <a:latin typeface="微软雅黑" pitchFamily="34" charset="-122"/>
                <a:ea typeface="微软雅黑" pitchFamily="34" charset="-122"/>
              </a:rPr>
              <a:t>文章</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模型</a:t>
            </a:r>
            <a:endParaRPr lang="en-US" sz="2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563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1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animBg="1"/>
      <p:bldP spid="71" grpId="0" animBg="1"/>
      <p:bldP spid="75" grpId="0" animBg="1"/>
      <p:bldP spid="76" grpId="0" animBg="1"/>
      <p:bldP spid="77" grpId="0" animBg="1"/>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今日话题</a:t>
            </a:r>
            <a:endParaRPr lang="zh-CN" altLang="en-US" dirty="0"/>
          </a:p>
        </p:txBody>
      </p:sp>
      <p:sp>
        <p:nvSpPr>
          <p:cNvPr id="3" name="内容占位符 2"/>
          <p:cNvSpPr>
            <a:spLocks noGrp="1"/>
          </p:cNvSpPr>
          <p:nvPr>
            <p:ph idx="1"/>
          </p:nvPr>
        </p:nvSpPr>
        <p:spPr>
          <a:xfrm>
            <a:off x="5295295" y="1935921"/>
            <a:ext cx="5454586" cy="3695136"/>
          </a:xfrm>
        </p:spPr>
        <p:txBody>
          <a:bodyPr>
            <a:normAutofit/>
          </a:bodyPr>
          <a:lstStyle/>
          <a:p>
            <a:r>
              <a:rPr lang="zh-CN" altLang="en-US" sz="3200" dirty="0" smtClean="0">
                <a:solidFill>
                  <a:srgbClr val="FFC000"/>
                </a:solidFill>
                <a:latin typeface="黑体" panose="02010609060101010101" pitchFamily="49" charset="-122"/>
                <a:ea typeface="黑体" panose="02010609060101010101" pitchFamily="49" charset="-122"/>
              </a:rPr>
              <a:t>翻转课堂为什么这么热？</a:t>
            </a:r>
            <a:r>
              <a:rPr lang="en-US" altLang="zh-CN" sz="3200" dirty="0" smtClean="0">
                <a:solidFill>
                  <a:srgbClr val="FFC000"/>
                </a:solidFill>
                <a:latin typeface="黑体" panose="02010609060101010101" pitchFamily="49" charset="-122"/>
                <a:ea typeface="黑体" panose="02010609060101010101" pitchFamily="49" charset="-122"/>
              </a:rPr>
              <a:t/>
            </a:r>
            <a:br>
              <a:rPr lang="en-US" altLang="zh-CN" sz="3200" dirty="0" smtClean="0">
                <a:solidFill>
                  <a:srgbClr val="FFC000"/>
                </a:solidFill>
                <a:latin typeface="黑体" panose="02010609060101010101" pitchFamily="49" charset="-122"/>
                <a:ea typeface="黑体" panose="02010609060101010101" pitchFamily="49" charset="-122"/>
              </a:rPr>
            </a:br>
            <a:r>
              <a:rPr lang="zh-CN" altLang="en-US" dirty="0"/>
              <a:t>课堂效率</a:t>
            </a:r>
            <a:r>
              <a:rPr lang="zh-CN" altLang="en-US" dirty="0" smtClean="0"/>
              <a:t>低下</a:t>
            </a:r>
            <a:r>
              <a:rPr lang="en-US" altLang="zh-CN" dirty="0" smtClean="0"/>
              <a:t>+</a:t>
            </a:r>
            <a:r>
              <a:rPr lang="zh-CN" altLang="en-US" dirty="0"/>
              <a:t>丰富开放教育资源</a:t>
            </a:r>
            <a:endParaRPr lang="en-US" altLang="zh-CN" dirty="0"/>
          </a:p>
          <a:p>
            <a:r>
              <a:rPr lang="zh-CN" altLang="en-US" sz="3200" dirty="0" smtClean="0">
                <a:solidFill>
                  <a:srgbClr val="FFC000"/>
                </a:solidFill>
                <a:latin typeface="黑体" panose="02010609060101010101" pitchFamily="49" charset="-122"/>
                <a:ea typeface="黑体" panose="02010609060101010101" pitchFamily="49" charset="-122"/>
              </a:rPr>
              <a:t>翻转课堂是与非 </a:t>
            </a:r>
            <a:r>
              <a:rPr lang="zh-CN" altLang="en-US" dirty="0" smtClean="0"/>
              <a:t>正确理解翻转课堂概念，有助于设计有效性评价指标</a:t>
            </a:r>
            <a:endParaRPr lang="en-US" altLang="zh-CN" dirty="0" smtClean="0"/>
          </a:p>
          <a:p>
            <a:r>
              <a:rPr lang="zh-CN" altLang="en-US" sz="3200" dirty="0" smtClean="0">
                <a:solidFill>
                  <a:srgbClr val="FFC000"/>
                </a:solidFill>
                <a:latin typeface="黑体" panose="02010609060101010101" pitchFamily="49" charset="-122"/>
                <a:ea typeface="黑体" panose="02010609060101010101" pitchFamily="49" charset="-122"/>
              </a:rPr>
              <a:t>翻转</a:t>
            </a:r>
            <a:r>
              <a:rPr lang="zh-CN" altLang="en-US" sz="3200" dirty="0">
                <a:solidFill>
                  <a:srgbClr val="FFC000"/>
                </a:solidFill>
                <a:latin typeface="黑体" panose="02010609060101010101" pitchFamily="49" charset="-122"/>
                <a:ea typeface="黑体" panose="02010609060101010101" pitchFamily="49" charset="-122"/>
              </a:rPr>
              <a:t>课堂成功</a:t>
            </a:r>
            <a:r>
              <a:rPr lang="zh-CN" altLang="en-US" sz="3200" dirty="0" smtClean="0">
                <a:solidFill>
                  <a:srgbClr val="FFC000"/>
                </a:solidFill>
                <a:latin typeface="黑体" panose="02010609060101010101" pitchFamily="49" charset="-122"/>
                <a:ea typeface="黑体" panose="02010609060101010101" pitchFamily="49" charset="-122"/>
              </a:rPr>
              <a:t>关键 </a:t>
            </a:r>
            <a:r>
              <a:rPr lang="zh-CN" altLang="en-US" dirty="0" smtClean="0"/>
              <a:t>翻转能否成功，有几个环节必须注意</a:t>
            </a:r>
            <a:endParaRPr lang="en-US" altLang="zh-CN" dirty="0" smtClean="0"/>
          </a:p>
          <a:p>
            <a:endParaRPr lang="zh-CN" altLang="en-US" sz="3200" dirty="0">
              <a:solidFill>
                <a:srgbClr val="FFC000"/>
              </a:solidFill>
              <a:latin typeface="黑体" panose="02010609060101010101" pitchFamily="49" charset="-122"/>
              <a:ea typeface="黑体" panose="02010609060101010101" pitchFamily="49" charset="-122"/>
            </a:endParaRPr>
          </a:p>
        </p:txBody>
      </p:sp>
      <p:pic>
        <p:nvPicPr>
          <p:cNvPr id="4" name="Picture 2" descr="http://static.guim.co.uk/sys-images/Guardian/Pix/cartoons/2012/7/5/1341486430939/teaching-english-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13" y="1935921"/>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9934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651"/>
          <a:stretch/>
        </p:blipFill>
        <p:spPr bwMode="auto">
          <a:xfrm>
            <a:off x="1884245" y="2016868"/>
            <a:ext cx="9525000" cy="421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802676" y="6253323"/>
            <a:ext cx="8208912" cy="276999"/>
          </a:xfrm>
          <a:prstGeom prst="rect">
            <a:avLst/>
          </a:prstGeom>
        </p:spPr>
        <p:txBody>
          <a:bodyPr wrap="square">
            <a:spAutoFit/>
          </a:bodyPr>
          <a:lstStyle/>
          <a:p>
            <a:r>
              <a:rPr lang="zh-CN" altLang="en-US" sz="1200" b="1" dirty="0">
                <a:latin typeface="微软雅黑" pitchFamily="34" charset="-122"/>
                <a:ea typeface="微软雅黑" pitchFamily="34" charset="-122"/>
              </a:rPr>
              <a:t>来源：</a:t>
            </a:r>
            <a:r>
              <a:rPr lang="en-US" altLang="zh-CN" sz="1200" dirty="0"/>
              <a:t>Jeremy F. </a:t>
            </a:r>
            <a:r>
              <a:rPr lang="en-US" altLang="zh-CN" sz="1200" dirty="0" err="1"/>
              <a:t>Strayer</a:t>
            </a:r>
            <a:r>
              <a:rPr lang="en-US" altLang="zh-CN" sz="1200" dirty="0"/>
              <a:t>, Ohio State University</a:t>
            </a:r>
            <a:endParaRPr lang="zh-CN" altLang="en-US" sz="1200" dirty="0"/>
          </a:p>
        </p:txBody>
      </p:sp>
      <p:sp>
        <p:nvSpPr>
          <p:cNvPr id="4" name="标题 1"/>
          <p:cNvSpPr txBox="1">
            <a:spLocks/>
          </p:cNvSpPr>
          <p:nvPr/>
        </p:nvSpPr>
        <p:spPr>
          <a:xfrm>
            <a:off x="3838689" y="473334"/>
            <a:ext cx="6768752" cy="124298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5400" b="1" dirty="0">
                <a:latin typeface="微软雅黑" pitchFamily="34" charset="-122"/>
                <a:ea typeface="微软雅黑" pitchFamily="34" charset="-122"/>
              </a:rPr>
              <a:t>学习</a:t>
            </a:r>
            <a:r>
              <a:rPr lang="zh-CN" altLang="en-US" sz="6400" b="1" dirty="0">
                <a:solidFill>
                  <a:srgbClr val="C00000"/>
                </a:solidFill>
                <a:latin typeface="微软雅黑" pitchFamily="34" charset="-122"/>
                <a:ea typeface="微软雅黑" pitchFamily="34" charset="-122"/>
              </a:rPr>
              <a:t>资源</a:t>
            </a:r>
            <a:r>
              <a:rPr lang="en-US" altLang="zh-CN" sz="5400" b="1" dirty="0">
                <a:latin typeface="微软雅黑" pitchFamily="34" charset="-122"/>
                <a:ea typeface="微软雅黑" pitchFamily="34" charset="-122"/>
              </a:rPr>
              <a:t>+</a:t>
            </a:r>
            <a:r>
              <a:rPr lang="zh-CN" altLang="en-US" sz="7000" b="1" dirty="0">
                <a:solidFill>
                  <a:srgbClr val="C00000"/>
                </a:solidFill>
                <a:latin typeface="微软雅黑" pitchFamily="34" charset="-122"/>
                <a:ea typeface="微软雅黑" pitchFamily="34" charset="-122"/>
              </a:rPr>
              <a:t>主动学习</a:t>
            </a:r>
            <a:r>
              <a:rPr lang="zh-CN" altLang="en-US" sz="5400" b="1" dirty="0">
                <a:latin typeface="微软雅黑" pitchFamily="34" charset="-122"/>
                <a:ea typeface="微软雅黑" pitchFamily="34" charset="-122"/>
              </a:rPr>
              <a:t>策略</a:t>
            </a:r>
          </a:p>
        </p:txBody>
      </p:sp>
      <p:sp>
        <p:nvSpPr>
          <p:cNvPr id="5" name="标题 1"/>
          <p:cNvSpPr txBox="1">
            <a:spLocks/>
          </p:cNvSpPr>
          <p:nvPr/>
        </p:nvSpPr>
        <p:spPr>
          <a:xfrm>
            <a:off x="2063552" y="672206"/>
            <a:ext cx="1440160" cy="845244"/>
          </a:xfrm>
          <a:prstGeom prst="rect">
            <a:avLst/>
          </a:prstGeom>
          <a:solidFill>
            <a:srgbClr val="C00000"/>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微软雅黑" pitchFamily="34" charset="-122"/>
                <a:ea typeface="微软雅黑" pitchFamily="34" charset="-122"/>
              </a:rPr>
              <a:t>关键点</a:t>
            </a:r>
          </a:p>
        </p:txBody>
      </p:sp>
    </p:spTree>
    <p:extLst>
      <p:ext uri="{BB962C8B-B14F-4D97-AF65-F5344CB8AC3E}">
        <p14:creationId xmlns:p14="http://schemas.microsoft.com/office/powerpoint/2010/main" val="2483886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8903" y="527892"/>
            <a:ext cx="10353761" cy="1326321"/>
          </a:xfrm>
        </p:spPr>
        <p:txBody>
          <a:bodyPr>
            <a:normAutofit/>
          </a:bodyPr>
          <a:lstStyle/>
          <a:p>
            <a:pPr algn="l"/>
            <a:r>
              <a:rPr lang="zh-CN" altLang="en-US" dirty="0"/>
              <a:t>关键点之二</a:t>
            </a:r>
            <a:r>
              <a:rPr lang="en-US" altLang="zh-CN" dirty="0"/>
              <a:t>:</a:t>
            </a:r>
            <a:r>
              <a:rPr lang="zh-CN" altLang="en-US" dirty="0"/>
              <a:t> 准备多种学习资源</a:t>
            </a:r>
            <a:endParaRPr lang="zh-CN" altLang="en-US" dirty="0"/>
          </a:p>
        </p:txBody>
      </p:sp>
      <p:sp>
        <p:nvSpPr>
          <p:cNvPr id="3" name="内容占位符 2"/>
          <p:cNvSpPr>
            <a:spLocks noGrp="1"/>
          </p:cNvSpPr>
          <p:nvPr>
            <p:ph idx="1"/>
          </p:nvPr>
        </p:nvSpPr>
        <p:spPr/>
        <p:txBody>
          <a:bodyPr>
            <a:normAutofit lnSpcReduction="10000"/>
          </a:bodyPr>
          <a:lstStyle/>
          <a:p>
            <a:pPr marL="0" indent="0">
              <a:buNone/>
            </a:pPr>
            <a:r>
              <a:rPr lang="zh-CN" altLang="en-US" dirty="0" smtClean="0">
                <a:latin typeface="微软雅黑" panose="020B0503020204020204" pitchFamily="34" charset="-122"/>
                <a:ea typeface="微软雅黑" panose="020B0503020204020204" pitchFamily="34" charset="-122"/>
              </a:rPr>
              <a:t>目标</a:t>
            </a:r>
            <a:r>
              <a:rPr lang="en-US" altLang="zh-CN" dirty="0" smtClean="0">
                <a:latin typeface="微软雅黑" panose="020B0503020204020204" pitchFamily="34" charset="-122"/>
                <a:ea typeface="微软雅黑" panose="020B0503020204020204" pitchFamily="34" charset="-122"/>
              </a:rPr>
              <a:t>:</a:t>
            </a:r>
          </a:p>
          <a:p>
            <a:pPr lvl="1"/>
            <a:r>
              <a:rPr lang="zh-CN" altLang="en-US" dirty="0" smtClean="0">
                <a:latin typeface="微软雅黑" panose="020B0503020204020204" pitchFamily="34" charset="-122"/>
                <a:ea typeface="微软雅黑" panose="020B0503020204020204" pitchFamily="34" charset="-122"/>
              </a:rPr>
              <a:t>传授新知识</a:t>
            </a:r>
            <a:endParaRPr lang="en-US" altLang="zh-CN" dirty="0" smtClean="0">
              <a:latin typeface="微软雅黑" panose="020B0503020204020204" pitchFamily="34" charset="-122"/>
              <a:ea typeface="微软雅黑" panose="020B0503020204020204" pitchFamily="34" charset="-122"/>
            </a:endParaRPr>
          </a:p>
          <a:p>
            <a:pPr lvl="1"/>
            <a:r>
              <a:rPr lang="zh-CN" altLang="en-US" dirty="0" smtClean="0">
                <a:latin typeface="微软雅黑" panose="020B0503020204020204" pitchFamily="34" charset="-122"/>
                <a:ea typeface="微软雅黑" panose="020B0503020204020204" pitchFamily="34" charset="-122"/>
              </a:rPr>
              <a:t>允许学生自定学习步调</a:t>
            </a:r>
            <a:endParaRPr lang="en-US" altLang="zh-CN" dirty="0" smtClean="0">
              <a:latin typeface="微软雅黑" panose="020B0503020204020204" pitchFamily="34" charset="-122"/>
              <a:ea typeface="微软雅黑" panose="020B0503020204020204" pitchFamily="34" charset="-122"/>
            </a:endParaRPr>
          </a:p>
          <a:p>
            <a:pPr lvl="1"/>
            <a:endParaRPr lang="en-US" altLang="zh-CN" dirty="0" smtClean="0">
              <a:latin typeface="微软雅黑" panose="020B0503020204020204" pitchFamily="34" charset="-122"/>
              <a:ea typeface="微软雅黑" panose="020B0503020204020204" pitchFamily="34" charset="-122"/>
            </a:endParaRPr>
          </a:p>
          <a:p>
            <a:pPr marL="0" indent="0">
              <a:buNone/>
            </a:pPr>
            <a:r>
              <a:rPr lang="zh-CN" altLang="en-US" dirty="0" smtClean="0">
                <a:latin typeface="微软雅黑" panose="020B0503020204020204" pitchFamily="34" charset="-122"/>
                <a:ea typeface="微软雅黑" panose="020B0503020204020204" pitchFamily="34" charset="-122"/>
              </a:rPr>
              <a:t>形式</a:t>
            </a:r>
            <a:r>
              <a:rPr lang="en-US" altLang="zh-CN" dirty="0" smtClean="0">
                <a:latin typeface="微软雅黑" panose="020B0503020204020204" pitchFamily="34" charset="-122"/>
                <a:ea typeface="微软雅黑" panose="020B0503020204020204" pitchFamily="34" charset="-122"/>
              </a:rPr>
              <a:t>:</a:t>
            </a:r>
          </a:p>
          <a:p>
            <a:pPr lvl="1"/>
            <a:r>
              <a:rPr lang="zh-CN" altLang="en-US" dirty="0" smtClean="0">
                <a:latin typeface="微软雅黑" panose="020B0503020204020204" pitchFamily="34" charset="-122"/>
                <a:ea typeface="微软雅黑" panose="020B0503020204020204" pitchFamily="34" charset="-122"/>
              </a:rPr>
              <a:t>微课视频</a:t>
            </a:r>
            <a:endParaRPr lang="en-US" altLang="zh-CN" dirty="0" smtClean="0">
              <a:latin typeface="微软雅黑" panose="020B0503020204020204" pitchFamily="34" charset="-122"/>
              <a:ea typeface="微软雅黑" panose="020B0503020204020204" pitchFamily="34" charset="-122"/>
            </a:endParaRPr>
          </a:p>
          <a:p>
            <a:pPr lvl="1"/>
            <a:r>
              <a:rPr lang="zh-CN" altLang="en-US" dirty="0" smtClean="0">
                <a:latin typeface="微软雅黑" panose="020B0503020204020204" pitchFamily="34" charset="-122"/>
                <a:ea typeface="微软雅黑" panose="020B0503020204020204" pitchFamily="34" charset="-122"/>
              </a:rPr>
              <a:t>阅读资料</a:t>
            </a:r>
            <a:endParaRPr lang="en-US" altLang="zh-CN" dirty="0" smtClean="0">
              <a:latin typeface="微软雅黑" panose="020B0503020204020204" pitchFamily="34" charset="-122"/>
              <a:ea typeface="微软雅黑" panose="020B0503020204020204" pitchFamily="34" charset="-122"/>
            </a:endParaRPr>
          </a:p>
          <a:p>
            <a:pPr lvl="1"/>
            <a:r>
              <a:rPr lang="zh-CN" altLang="en-US" dirty="0" smtClean="0">
                <a:latin typeface="微软雅黑" panose="020B0503020204020204" pitchFamily="34" charset="-122"/>
                <a:ea typeface="微软雅黑" panose="020B0503020204020204" pitchFamily="34" charset="-122"/>
              </a:rPr>
              <a:t>模拟材料</a:t>
            </a:r>
            <a:endParaRPr lang="en-US" altLang="zh-CN" dirty="0" smtClean="0">
              <a:latin typeface="微软雅黑" panose="020B0503020204020204" pitchFamily="34" charset="-122"/>
              <a:ea typeface="微软雅黑" panose="020B0503020204020204" pitchFamily="34" charset="-122"/>
            </a:endParaRPr>
          </a:p>
          <a:p>
            <a:pPr lvl="1"/>
            <a:r>
              <a:rPr lang="zh-CN" altLang="en-US" dirty="0" smtClean="0">
                <a:latin typeface="微软雅黑" panose="020B0503020204020204" pitchFamily="34" charset="-122"/>
                <a:ea typeface="微软雅黑" panose="020B0503020204020204" pitchFamily="34" charset="-122"/>
              </a:rPr>
              <a:t>例题习题</a:t>
            </a:r>
            <a:endParaRPr lang="zh-CN" altLang="en-US" dirty="0">
              <a:latin typeface="微软雅黑" panose="020B0503020204020204" pitchFamily="34" charset="-122"/>
              <a:ea typeface="微软雅黑" panose="020B0503020204020204" pitchFamily="34" charset="-122"/>
            </a:endParaRPr>
          </a:p>
        </p:txBody>
      </p:sp>
      <p:pic>
        <p:nvPicPr>
          <p:cNvPr id="4" name="图片 3" descr="C:\Users\xinglei\Desktop\暴风截图20137274827341.jpg"/>
          <p:cNvPicPr/>
          <p:nvPr/>
        </p:nvPicPr>
        <p:blipFill>
          <a:blip r:embed="rId2"/>
          <a:srcRect/>
          <a:stretch>
            <a:fillRect/>
          </a:stretch>
        </p:blipFill>
        <p:spPr bwMode="auto">
          <a:xfrm>
            <a:off x="7588122" y="1772816"/>
            <a:ext cx="1960227" cy="1116075"/>
          </a:xfrm>
          <a:prstGeom prst="rect">
            <a:avLst/>
          </a:prstGeom>
          <a:noFill/>
          <a:ln>
            <a:noFill/>
          </a:ln>
          <a:effectLst>
            <a:outerShdw blurRad="50800" dist="38100" dir="2700000" algn="tl" rotWithShape="0">
              <a:prstClr val="black">
                <a:alpha val="40000"/>
              </a:prstClr>
            </a:outerShdw>
          </a:effectLst>
        </p:spPr>
      </p:pic>
      <p:pic>
        <p:nvPicPr>
          <p:cNvPr id="5" name="图片 4"/>
          <p:cNvPicPr/>
          <p:nvPr/>
        </p:nvPicPr>
        <p:blipFill rotWithShape="1">
          <a:blip r:embed="rId3"/>
          <a:srcRect/>
          <a:stretch/>
        </p:blipFill>
        <p:spPr bwMode="auto">
          <a:xfrm>
            <a:off x="9608380" y="1776385"/>
            <a:ext cx="1960227" cy="1116075"/>
          </a:xfrm>
          <a:prstGeom prst="rect">
            <a:avLst/>
          </a:prstGeom>
          <a:noFill/>
          <a:ln>
            <a:noFill/>
          </a:ln>
          <a:effectLst>
            <a:outerShdw blurRad="50800" dist="38100" dir="2700000" algn="tl" rotWithShape="0">
              <a:prstClr val="black">
                <a:alpha val="40000"/>
              </a:prstClr>
            </a:outerShdw>
          </a:effectLst>
        </p:spPr>
      </p:pic>
      <p:pic>
        <p:nvPicPr>
          <p:cNvPr id="6" name="图片 5" descr="C:\Users\xinglei\Desktop\暴风截图20137272480462.jpg"/>
          <p:cNvPicPr/>
          <p:nvPr/>
        </p:nvPicPr>
        <p:blipFill>
          <a:blip r:embed="rId4"/>
          <a:srcRect/>
          <a:stretch>
            <a:fillRect/>
          </a:stretch>
        </p:blipFill>
        <p:spPr bwMode="auto">
          <a:xfrm>
            <a:off x="5556446" y="1772816"/>
            <a:ext cx="1960227" cy="1116075"/>
          </a:xfrm>
          <a:prstGeom prst="rect">
            <a:avLst/>
          </a:prstGeom>
          <a:noFill/>
          <a:ln>
            <a:noFill/>
          </a:ln>
          <a:effectLst>
            <a:outerShdw blurRad="50800" dist="38100" dir="2700000" algn="tl" rotWithShape="0">
              <a:prstClr val="black">
                <a:alpha val="40000"/>
              </a:prstClr>
            </a:outerShdw>
          </a:effectLst>
        </p:spPr>
      </p:pic>
      <p:pic>
        <p:nvPicPr>
          <p:cNvPr id="7" name="图片 6" descr="C:\Users\xinglei\Desktop\暴风截图201372723217394.jpg"/>
          <p:cNvPicPr/>
          <p:nvPr/>
        </p:nvPicPr>
        <p:blipFill>
          <a:blip r:embed="rId5"/>
          <a:srcRect/>
          <a:stretch>
            <a:fillRect/>
          </a:stretch>
        </p:blipFill>
        <p:spPr bwMode="auto">
          <a:xfrm>
            <a:off x="5535897" y="2964629"/>
            <a:ext cx="1960227" cy="1116075"/>
          </a:xfrm>
          <a:prstGeom prst="rect">
            <a:avLst/>
          </a:prstGeom>
          <a:noFill/>
          <a:ln>
            <a:noFill/>
          </a:ln>
          <a:effectLst>
            <a:outerShdw blurRad="50800" dist="38100" dir="2700000" algn="tl" rotWithShape="0">
              <a:prstClr val="black">
                <a:alpha val="40000"/>
              </a:prstClr>
            </a:outerShdw>
          </a:effectLst>
        </p:spPr>
      </p:pic>
      <p:pic>
        <p:nvPicPr>
          <p:cNvPr id="8" name="图片 7" descr="C:\Users\xinglei\Desktop\暴风截图201372722548056.jpg"/>
          <p:cNvPicPr/>
          <p:nvPr/>
        </p:nvPicPr>
        <p:blipFill>
          <a:blip r:embed="rId6"/>
          <a:srcRect/>
          <a:stretch>
            <a:fillRect/>
          </a:stretch>
        </p:blipFill>
        <p:spPr bwMode="auto">
          <a:xfrm>
            <a:off x="7572138" y="2964629"/>
            <a:ext cx="1960227" cy="1116075"/>
          </a:xfrm>
          <a:prstGeom prst="rect">
            <a:avLst/>
          </a:prstGeom>
          <a:noFill/>
          <a:ln>
            <a:noFill/>
          </a:ln>
          <a:effectLst>
            <a:outerShdw blurRad="50800" dist="38100" dir="2700000" algn="tl" rotWithShape="0">
              <a:prstClr val="black">
                <a:alpha val="40000"/>
              </a:prstClr>
            </a:outerShdw>
          </a:effectLst>
        </p:spPr>
      </p:pic>
      <p:pic>
        <p:nvPicPr>
          <p:cNvPr id="9" name="图片 8" descr="C:\Users\xinglei\Desktop\暴风截图20137271019606.jpg"/>
          <p:cNvPicPr/>
          <p:nvPr/>
        </p:nvPicPr>
        <p:blipFill>
          <a:blip r:embed="rId7"/>
          <a:srcRect/>
          <a:stretch>
            <a:fillRect/>
          </a:stretch>
        </p:blipFill>
        <p:spPr bwMode="auto">
          <a:xfrm>
            <a:off x="9608380" y="2964629"/>
            <a:ext cx="1960227" cy="1116075"/>
          </a:xfrm>
          <a:prstGeom prst="rect">
            <a:avLst/>
          </a:prstGeom>
          <a:noFill/>
          <a:ln>
            <a:noFill/>
          </a:ln>
          <a:effectLst>
            <a:outerShdw blurRad="50800" dist="38100" dir="2700000" algn="tl" rotWithShape="0">
              <a:prstClr val="black">
                <a:alpha val="40000"/>
              </a:prstClr>
            </a:outerShdw>
          </a:effectLst>
        </p:spPr>
      </p:pic>
      <p:pic>
        <p:nvPicPr>
          <p:cNvPr id="10" name="图片 9" descr="C:\Users\xinglei\Desktop\暴风截图201372723103436.jpg"/>
          <p:cNvPicPr/>
          <p:nvPr/>
        </p:nvPicPr>
        <p:blipFill>
          <a:blip r:embed="rId8"/>
          <a:srcRect/>
          <a:stretch>
            <a:fillRect/>
          </a:stretch>
        </p:blipFill>
        <p:spPr bwMode="auto">
          <a:xfrm>
            <a:off x="5528269" y="4152872"/>
            <a:ext cx="1960227" cy="1116075"/>
          </a:xfrm>
          <a:prstGeom prst="rect">
            <a:avLst/>
          </a:prstGeom>
          <a:noFill/>
          <a:ln>
            <a:noFill/>
          </a:ln>
          <a:effectLst>
            <a:outerShdw blurRad="50800" dist="38100" dir="2700000" algn="tl" rotWithShape="0">
              <a:prstClr val="black">
                <a:alpha val="40000"/>
              </a:prstClr>
            </a:outerShdw>
          </a:effectLst>
        </p:spPr>
      </p:pic>
      <p:pic>
        <p:nvPicPr>
          <p:cNvPr id="11" name="图片 10" descr="C:\Users\xinglei\Desktop\暴风截图201372723279358.jpg"/>
          <p:cNvPicPr/>
          <p:nvPr/>
        </p:nvPicPr>
        <p:blipFill>
          <a:blip r:embed="rId9"/>
          <a:srcRect/>
          <a:stretch>
            <a:fillRect/>
          </a:stretch>
        </p:blipFill>
        <p:spPr bwMode="auto">
          <a:xfrm>
            <a:off x="7570867" y="4152871"/>
            <a:ext cx="1961498" cy="1116077"/>
          </a:xfrm>
          <a:prstGeom prst="rect">
            <a:avLst/>
          </a:prstGeom>
          <a:noFill/>
          <a:ln>
            <a:noFill/>
          </a:ln>
          <a:effectLst>
            <a:outerShdw blurRad="50800" dist="38100" dir="2700000" algn="tl" rotWithShape="0">
              <a:prstClr val="black">
                <a:alpha val="40000"/>
              </a:prstClr>
            </a:outerShdw>
          </a:effectLst>
        </p:spPr>
      </p:pic>
      <p:pic>
        <p:nvPicPr>
          <p:cNvPr id="12" name="图片 11" descr="C:\Users\xinglei\Desktop\暴风截图201372723374628.jpg"/>
          <p:cNvPicPr/>
          <p:nvPr/>
        </p:nvPicPr>
        <p:blipFill>
          <a:blip r:embed="rId10"/>
          <a:srcRect/>
          <a:stretch>
            <a:fillRect/>
          </a:stretch>
        </p:blipFill>
        <p:spPr bwMode="auto">
          <a:xfrm>
            <a:off x="9614737" y="4152871"/>
            <a:ext cx="1953871" cy="1112222"/>
          </a:xfrm>
          <a:prstGeom prst="rect">
            <a:avLst/>
          </a:prstGeom>
          <a:noFill/>
          <a:ln>
            <a:noFill/>
          </a:ln>
          <a:effectLst>
            <a:outerShdw blurRad="50800" dist="38100" dir="2700000" algn="tl" rotWithShape="0">
              <a:prstClr val="black">
                <a:alpha val="40000"/>
              </a:prstClr>
            </a:outerShdw>
          </a:effectLst>
        </p:spPr>
      </p:pic>
      <p:sp>
        <p:nvSpPr>
          <p:cNvPr id="14" name="矩形 13"/>
          <p:cNvSpPr/>
          <p:nvPr/>
        </p:nvSpPr>
        <p:spPr>
          <a:xfrm>
            <a:off x="5204898" y="5469077"/>
            <a:ext cx="669343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4000" b="1" cap="none" spc="0" dirty="0" smtClean="0">
                <a:ln/>
                <a:solidFill>
                  <a:schemeClr val="accent4"/>
                </a:solidFill>
                <a:effectLst/>
              </a:rPr>
              <a:t>开放教育资源</a:t>
            </a:r>
            <a:r>
              <a:rPr lang="en-US" altLang="zh-CN" sz="4000" b="1" cap="none" spc="0" dirty="0" smtClean="0">
                <a:ln/>
                <a:solidFill>
                  <a:schemeClr val="accent4"/>
                </a:solidFill>
                <a:effectLst/>
              </a:rPr>
              <a:t>:OCW,MOOCs</a:t>
            </a:r>
            <a:endParaRPr lang="zh-CN" altLang="en-US" sz="4000" b="1" cap="none" spc="0" dirty="0">
              <a:ln/>
              <a:solidFill>
                <a:schemeClr val="accent4"/>
              </a:solidFill>
              <a:effectLst/>
            </a:endParaRPr>
          </a:p>
        </p:txBody>
      </p:sp>
    </p:spTree>
    <p:extLst>
      <p:ext uri="{BB962C8B-B14F-4D97-AF65-F5344CB8AC3E}">
        <p14:creationId xmlns:p14="http://schemas.microsoft.com/office/powerpoint/2010/main" val="4174024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关键点之三：设计好的预习问题</a:t>
            </a:r>
            <a:r>
              <a:rPr lang="en-US" altLang="zh-CN" dirty="0" smtClean="0"/>
              <a:t>/</a:t>
            </a:r>
            <a:r>
              <a:rPr lang="zh-CN" altLang="en-US" dirty="0" smtClean="0"/>
              <a:t>任务</a:t>
            </a:r>
            <a:endParaRPr lang="zh-CN" altLang="en-US" dirty="0"/>
          </a:p>
        </p:txBody>
      </p:sp>
      <p:sp>
        <p:nvSpPr>
          <p:cNvPr id="3" name="内容占位符 2"/>
          <p:cNvSpPr>
            <a:spLocks noGrp="1"/>
          </p:cNvSpPr>
          <p:nvPr>
            <p:ph sz="half" idx="1"/>
          </p:nvPr>
        </p:nvSpPr>
        <p:spPr/>
        <p:txBody>
          <a:bodyPr/>
          <a:lstStyle/>
          <a:p>
            <a:pPr marL="0" indent="0">
              <a:buNone/>
            </a:pPr>
            <a:r>
              <a:rPr lang="zh-CN" altLang="en-US" dirty="0" smtClean="0"/>
              <a:t>问题种类</a:t>
            </a:r>
            <a:endParaRPr lang="en-US" altLang="zh-CN" dirty="0" smtClean="0"/>
          </a:p>
          <a:p>
            <a:r>
              <a:rPr lang="zh-CN" altLang="en-US" dirty="0" smtClean="0"/>
              <a:t>暴露学生知识漏洞的问题</a:t>
            </a:r>
            <a:endParaRPr lang="en-US" altLang="zh-CN" dirty="0" smtClean="0"/>
          </a:p>
          <a:p>
            <a:r>
              <a:rPr lang="zh-CN" altLang="en-US" dirty="0" smtClean="0"/>
              <a:t>引发学生换位思考的问题</a:t>
            </a:r>
            <a:endParaRPr lang="en-US" altLang="zh-CN" dirty="0" smtClean="0"/>
          </a:p>
          <a:p>
            <a:r>
              <a:rPr lang="zh-CN" altLang="en-US" dirty="0" smtClean="0"/>
              <a:t>引导学生学会学习的问题</a:t>
            </a:r>
            <a:endParaRPr lang="en-US" altLang="zh-CN" dirty="0" smtClean="0"/>
          </a:p>
          <a:p>
            <a:r>
              <a:rPr lang="zh-CN" altLang="en-US" dirty="0" smtClean="0"/>
              <a:t>促进学生记忆和掌握新学</a:t>
            </a:r>
            <a:endParaRPr lang="en-US" altLang="zh-CN" dirty="0" smtClean="0"/>
          </a:p>
          <a:p>
            <a:r>
              <a:rPr lang="en-US" altLang="zh-CN" dirty="0" smtClean="0"/>
              <a:t>…….</a:t>
            </a:r>
          </a:p>
          <a:p>
            <a:pPr marL="0" indent="0">
              <a:buNone/>
            </a:pPr>
            <a:endParaRPr lang="zh-CN" altLang="en-US" dirty="0"/>
          </a:p>
        </p:txBody>
      </p:sp>
      <p:sp>
        <p:nvSpPr>
          <p:cNvPr id="4" name="内容占位符 3"/>
          <p:cNvSpPr>
            <a:spLocks noGrp="1"/>
          </p:cNvSpPr>
          <p:nvPr>
            <p:ph sz="half" idx="2"/>
          </p:nvPr>
        </p:nvSpPr>
        <p:spPr/>
        <p:txBody>
          <a:bodyPr/>
          <a:lstStyle/>
          <a:p>
            <a:pPr marL="0" indent="0">
              <a:buNone/>
            </a:pPr>
            <a:r>
              <a:rPr lang="zh-CN" altLang="en-US" dirty="0" smtClean="0"/>
              <a:t>问题形式</a:t>
            </a:r>
            <a:endParaRPr lang="en-US" altLang="zh-CN" dirty="0" smtClean="0"/>
          </a:p>
          <a:p>
            <a:r>
              <a:rPr lang="zh-CN" altLang="en-US" dirty="0" smtClean="0"/>
              <a:t>填空题</a:t>
            </a:r>
            <a:r>
              <a:rPr lang="en-US" altLang="zh-CN" dirty="0" smtClean="0"/>
              <a:t>--- </a:t>
            </a:r>
            <a:r>
              <a:rPr lang="zh-CN" altLang="en-US" dirty="0" smtClean="0"/>
              <a:t>提供结构</a:t>
            </a:r>
            <a:endParaRPr lang="en-US" altLang="zh-CN" dirty="0" smtClean="0"/>
          </a:p>
          <a:p>
            <a:r>
              <a:rPr lang="zh-CN" altLang="en-US" dirty="0" smtClean="0"/>
              <a:t>开放题</a:t>
            </a:r>
            <a:r>
              <a:rPr lang="en-US" altLang="zh-CN" dirty="0" smtClean="0"/>
              <a:t>–</a:t>
            </a:r>
            <a:r>
              <a:rPr lang="zh-CN" altLang="en-US" dirty="0" smtClean="0"/>
              <a:t> 写出思考过程</a:t>
            </a:r>
            <a:endParaRPr lang="en-US" altLang="zh-CN" dirty="0" smtClean="0"/>
          </a:p>
          <a:p>
            <a:r>
              <a:rPr lang="zh-CN" altLang="en-US" dirty="0" smtClean="0"/>
              <a:t>真实情境</a:t>
            </a:r>
            <a:r>
              <a:rPr lang="en-US" altLang="zh-CN" dirty="0" smtClean="0"/>
              <a:t>–</a:t>
            </a:r>
            <a:r>
              <a:rPr lang="zh-CN" altLang="en-US" dirty="0" smtClean="0"/>
              <a:t> 关联性</a:t>
            </a:r>
            <a:endParaRPr lang="en-US" altLang="zh-CN" dirty="0" smtClean="0"/>
          </a:p>
          <a:p>
            <a:r>
              <a:rPr lang="zh-CN" altLang="en-US" dirty="0" smtClean="0"/>
              <a:t>趣味性 </a:t>
            </a:r>
            <a:r>
              <a:rPr lang="en-US" altLang="zh-CN" dirty="0" smtClean="0"/>
              <a:t>–</a:t>
            </a:r>
            <a:r>
              <a:rPr lang="zh-CN" altLang="en-US" dirty="0" smtClean="0"/>
              <a:t> 挑战性</a:t>
            </a:r>
            <a:endParaRPr lang="en-US" altLang="zh-CN" dirty="0" smtClean="0"/>
          </a:p>
          <a:p>
            <a:r>
              <a:rPr lang="en-US" altLang="zh-CN" dirty="0" smtClean="0"/>
              <a:t>……</a:t>
            </a:r>
          </a:p>
          <a:p>
            <a:endParaRPr lang="zh-CN" altLang="en-US" dirty="0"/>
          </a:p>
        </p:txBody>
      </p:sp>
      <p:sp>
        <p:nvSpPr>
          <p:cNvPr id="6" name="文本框 5"/>
          <p:cNvSpPr txBox="1"/>
          <p:nvPr/>
        </p:nvSpPr>
        <p:spPr>
          <a:xfrm>
            <a:off x="1976179" y="5210356"/>
            <a:ext cx="7981672" cy="584775"/>
          </a:xfrm>
          <a:prstGeom prst="rect">
            <a:avLst/>
          </a:prstGeom>
          <a:noFill/>
        </p:spPr>
        <p:txBody>
          <a:bodyPr wrap="none" rtlCol="0">
            <a:spAutoFit/>
          </a:bodyPr>
          <a:lstStyle/>
          <a:p>
            <a:r>
              <a:rPr lang="zh-CN" altLang="en-US" sz="3200" dirty="0" smtClean="0">
                <a:solidFill>
                  <a:schemeClr val="accent2"/>
                </a:solidFill>
                <a:latin typeface="华文隶书" panose="02010800040101010101" pitchFamily="2" charset="-122"/>
                <a:ea typeface="华文隶书" panose="02010800040101010101" pitchFamily="2" charset="-122"/>
              </a:rPr>
              <a:t>学生要理解为什么要做题，为什么不怕做错</a:t>
            </a:r>
            <a:endParaRPr lang="zh-CN" altLang="en-US" sz="3200" dirty="0">
              <a:solidFill>
                <a:schemeClr val="accent2"/>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3369594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举例：</a:t>
            </a:r>
            <a:endParaRPr lang="zh-CN" altLang="en-US" dirty="0"/>
          </a:p>
        </p:txBody>
      </p:sp>
      <p:sp>
        <p:nvSpPr>
          <p:cNvPr id="3" name="内容占位符 2"/>
          <p:cNvSpPr>
            <a:spLocks noGrp="1"/>
          </p:cNvSpPr>
          <p:nvPr>
            <p:ph idx="1"/>
          </p:nvPr>
        </p:nvSpPr>
        <p:spPr/>
        <p:txBody>
          <a:bodyPr/>
          <a:lstStyle/>
          <a:p>
            <a:r>
              <a:rPr lang="zh-CN" altLang="en-US" dirty="0" smtClean="0">
                <a:latin typeface="方正舒体" panose="02010601030101010101" pitchFamily="2" charset="-122"/>
                <a:ea typeface="方正舒体" panose="02010601030101010101" pitchFamily="2" charset="-122"/>
              </a:rPr>
              <a:t>有没有哪个概念或内容感觉很难懂？如果没有，有没有哪个概念或内容你感到很有意思？</a:t>
            </a:r>
          </a:p>
          <a:p>
            <a:r>
              <a:rPr lang="zh-CN" altLang="en-US" dirty="0" smtClean="0">
                <a:latin typeface="方正舒体" panose="02010601030101010101" pitchFamily="2" charset="-122"/>
                <a:ea typeface="方正舒体" panose="02010601030101010101" pitchFamily="2" charset="-122"/>
              </a:rPr>
              <a:t>这篇文章开头写了什么，结尾写了什么？怎么得出结论的？</a:t>
            </a:r>
            <a:endParaRPr lang="en-US" altLang="zh-CN" dirty="0" smtClean="0">
              <a:latin typeface="方正舒体" panose="02010601030101010101" pitchFamily="2" charset="-122"/>
              <a:ea typeface="方正舒体" panose="02010601030101010101" pitchFamily="2" charset="-122"/>
            </a:endParaRPr>
          </a:p>
          <a:p>
            <a:endParaRPr lang="en-US" altLang="zh-CN" dirty="0" smtClean="0"/>
          </a:p>
          <a:p>
            <a:r>
              <a:rPr lang="zh-CN" altLang="en-US" dirty="0" smtClean="0"/>
              <a:t>适合于阅读有某个观点的文章：</a:t>
            </a:r>
            <a:endParaRPr lang="en-US" altLang="zh-CN" dirty="0" smtClean="0"/>
          </a:p>
          <a:p>
            <a:pPr marL="0" indent="0">
              <a:buNone/>
            </a:pPr>
            <a:r>
              <a:rPr lang="zh-CN" altLang="en-US" dirty="0" smtClean="0">
                <a:latin typeface="方正舒体" panose="02010601030101010101" pitchFamily="2" charset="-122"/>
                <a:ea typeface="方正舒体" panose="02010601030101010101" pitchFamily="2" charset="-122"/>
              </a:rPr>
              <a:t>      作者想让我相信</a:t>
            </a:r>
            <a:r>
              <a:rPr lang="en-US" altLang="zh-CN" dirty="0" smtClean="0">
                <a:latin typeface="方正舒体" panose="02010601030101010101" pitchFamily="2" charset="-122"/>
                <a:ea typeface="方正舒体" panose="02010601030101010101" pitchFamily="2" charset="-122"/>
              </a:rPr>
              <a:t>________</a:t>
            </a:r>
            <a:r>
              <a:rPr lang="zh-CN" altLang="en-US" dirty="0" smtClean="0">
                <a:latin typeface="方正舒体" panose="02010601030101010101" pitchFamily="2" charset="-122"/>
                <a:ea typeface="方正舒体" panose="02010601030101010101" pitchFamily="2" charset="-122"/>
              </a:rPr>
              <a:t>观点是很重要的，因为 </a:t>
            </a:r>
            <a:r>
              <a:rPr lang="en-US" altLang="zh-CN" dirty="0" smtClean="0">
                <a:latin typeface="方正舒体" panose="02010601030101010101" pitchFamily="2" charset="-122"/>
                <a:ea typeface="方正舒体" panose="02010601030101010101" pitchFamily="2" charset="-122"/>
              </a:rPr>
              <a:t>____</a:t>
            </a:r>
            <a:r>
              <a:rPr lang="zh-CN" altLang="en-US" dirty="0" smtClean="0"/>
              <a:t> </a:t>
            </a:r>
          </a:p>
          <a:p>
            <a:endParaRPr lang="en-US" altLang="zh-CN" dirty="0" smtClean="0"/>
          </a:p>
          <a:p>
            <a:r>
              <a:rPr lang="zh-CN" altLang="en-US" dirty="0" smtClean="0"/>
              <a:t>假设与作者对话让学生搞清楚作者的真正用意</a:t>
            </a:r>
            <a:endParaRPr lang="en-US" altLang="zh-CN" dirty="0" smtClean="0"/>
          </a:p>
          <a:p>
            <a:endParaRPr lang="zh-CN" altLang="en-US" dirty="0" smtClean="0"/>
          </a:p>
          <a:p>
            <a:endParaRPr lang="zh-CN" altLang="en-US" dirty="0"/>
          </a:p>
        </p:txBody>
      </p:sp>
    </p:spTree>
    <p:extLst>
      <p:ext uri="{BB962C8B-B14F-4D97-AF65-F5344CB8AC3E}">
        <p14:creationId xmlns:p14="http://schemas.microsoft.com/office/powerpoint/2010/main" val="719947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哪个作业更有可能被完成？</a:t>
            </a:r>
            <a:endParaRPr lang="zh-CN" altLang="en-US" dirty="0"/>
          </a:p>
        </p:txBody>
      </p:sp>
      <p:graphicFrame>
        <p:nvGraphicFramePr>
          <p:cNvPr id="4" name="图示 3"/>
          <p:cNvGraphicFramePr/>
          <p:nvPr>
            <p:extLst/>
          </p:nvPr>
        </p:nvGraphicFramePr>
        <p:xfrm>
          <a:off x="991673" y="1690688"/>
          <a:ext cx="9427335" cy="48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353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a:xfrm>
            <a:off x="838200" y="887412"/>
            <a:ext cx="10515600" cy="1325563"/>
          </a:xfrm>
        </p:spPr>
        <p:txBody>
          <a:bodyPr/>
          <a:lstStyle/>
          <a:p>
            <a:r>
              <a:rPr lang="zh-CN" altLang="en-US" sz="2400" b="1" dirty="0">
                <a:latin typeface="+mn-ea"/>
                <a:ea typeface="+mn-ea"/>
              </a:rPr>
              <a:t>自我导向的教学策略：阶段化的自我导向学习模型</a:t>
            </a:r>
            <a:r>
              <a:rPr lang="zh-CN" altLang="en-US" sz="2000" b="1" dirty="0">
                <a:latin typeface="+mn-ea"/>
                <a:ea typeface="+mn-ea"/>
              </a:rPr>
              <a:t>（</a:t>
            </a:r>
            <a:r>
              <a:rPr lang="en-US" altLang="zh-CN" sz="2000" b="1" dirty="0">
                <a:latin typeface="+mn-ea"/>
                <a:ea typeface="+mn-ea"/>
              </a:rPr>
              <a:t>Grow</a:t>
            </a:r>
            <a:r>
              <a:rPr lang="zh-CN" altLang="en-US" sz="2000" b="1" dirty="0">
                <a:latin typeface="+mn-ea"/>
                <a:ea typeface="+mn-ea"/>
              </a:rPr>
              <a:t>）</a:t>
            </a:r>
            <a:r>
              <a:rPr lang="zh-CN" altLang="en-US" sz="2400" dirty="0">
                <a:latin typeface="+mn-ea"/>
                <a:ea typeface="+mn-ea"/>
              </a:rPr>
              <a:t> </a:t>
            </a:r>
          </a:p>
        </p:txBody>
      </p:sp>
      <p:pic>
        <p:nvPicPr>
          <p:cNvPr id="48131" name="Picture 4" descr="shilun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528888" y="1941514"/>
            <a:ext cx="7212012" cy="3608387"/>
          </a:xfrm>
        </p:spPr>
      </p:pic>
      <p:sp>
        <p:nvSpPr>
          <p:cNvPr id="5" name="标题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400" b="1" cap="all" dirty="0">
                <a:effectLst>
                  <a:outerShdw blurRad="50800" dist="63500" dir="2700000" algn="tl" rotWithShape="0">
                    <a:srgbClr val="000000">
                      <a:alpha val="48000"/>
                    </a:srgbClr>
                  </a:outerShdw>
                </a:effectLst>
              </a:rPr>
              <a:t>关键点之四：与学生发展匹配</a:t>
            </a:r>
            <a:endParaRPr lang="zh-CN" altLang="en-US" sz="3400" b="1" cap="all" dirty="0">
              <a:effectLst>
                <a:outerShdw blurRad="50800" dist="63500" dir="2700000" algn="tl" rotWithShape="0">
                  <a:srgbClr val="000000">
                    <a:alpha val="48000"/>
                  </a:srgbClr>
                </a:outerShdw>
              </a:effectLst>
            </a:endParaRPr>
          </a:p>
        </p:txBody>
      </p:sp>
    </p:spTree>
    <p:extLst>
      <p:ext uri="{BB962C8B-B14F-4D97-AF65-F5344CB8AC3E}">
        <p14:creationId xmlns:p14="http://schemas.microsoft.com/office/powerpoint/2010/main" val="541516555"/>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4294967295"/>
          </p:nvPr>
        </p:nvSpPr>
        <p:spPr>
          <a:xfrm>
            <a:off x="1638300" y="852488"/>
            <a:ext cx="8915400" cy="4292600"/>
          </a:xfrm>
        </p:spPr>
        <p:txBody>
          <a:bodyPr/>
          <a:lstStyle/>
          <a:p>
            <a:r>
              <a:rPr lang="zh-CN" altLang="en-US" dirty="0" smtClean="0">
                <a:latin typeface="黑体" panose="02010609060101010101" pitchFamily="49" charset="-122"/>
                <a:ea typeface="黑体" panose="02010609060101010101" pitchFamily="49" charset="-122"/>
              </a:rPr>
              <a:t>最佳匹配策略</a:t>
            </a:r>
          </a:p>
          <a:p>
            <a:r>
              <a:rPr lang="zh-CN" altLang="en-US" dirty="0" smtClean="0">
                <a:latin typeface="黑体" panose="02010609060101010101" pitchFamily="49" charset="-122"/>
                <a:ea typeface="黑体" panose="02010609060101010101" pitchFamily="49" charset="-122"/>
              </a:rPr>
              <a:t>接近匹配策略</a:t>
            </a:r>
          </a:p>
          <a:p>
            <a:r>
              <a:rPr lang="zh-CN" altLang="en-US" dirty="0" smtClean="0">
                <a:latin typeface="黑体" panose="02010609060101010101" pitchFamily="49" charset="-122"/>
                <a:ea typeface="黑体" panose="02010609060101010101" pitchFamily="49" charset="-122"/>
              </a:rPr>
              <a:t>避免不匹配策略</a:t>
            </a:r>
          </a:p>
          <a:p>
            <a:pPr>
              <a:buFontTx/>
              <a:buNone/>
            </a:pPr>
            <a:endParaRPr lang="zh-CN" altLang="en-US" dirty="0" smtClean="0">
              <a:latin typeface="VW Headline OT-Semibold"/>
            </a:endParaRPr>
          </a:p>
        </p:txBody>
      </p:sp>
      <p:pic>
        <p:nvPicPr>
          <p:cNvPr id="49155" name="Picture 4" descr="shilun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4" y="2716214"/>
            <a:ext cx="62896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222244"/>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270" y="609599"/>
            <a:ext cx="10353761" cy="1326321"/>
          </a:xfrm>
        </p:spPr>
        <p:txBody>
          <a:bodyPr/>
          <a:lstStyle/>
          <a:p>
            <a:r>
              <a:rPr lang="zh-CN" altLang="en-US" dirty="0" smtClean="0"/>
              <a:t>理解与误解</a:t>
            </a:r>
            <a:endParaRPr lang="zh-CN" altLang="en-US" dirty="0"/>
          </a:p>
        </p:txBody>
      </p:sp>
      <p:sp>
        <p:nvSpPr>
          <p:cNvPr id="3" name="内容占位符 2"/>
          <p:cNvSpPr>
            <a:spLocks noGrp="1"/>
          </p:cNvSpPr>
          <p:nvPr>
            <p:ph idx="1"/>
          </p:nvPr>
        </p:nvSpPr>
        <p:spPr>
          <a:xfrm>
            <a:off x="1028094" y="2382332"/>
            <a:ext cx="10353762" cy="3695136"/>
          </a:xfrm>
        </p:spPr>
        <p:txBody>
          <a:bodyPr/>
          <a:lstStyle/>
          <a:p>
            <a:r>
              <a:rPr lang="zh-CN" altLang="en-US" dirty="0" smtClean="0"/>
              <a:t>误会：翻转课堂假借培养学生自主学习之名，行教师偷懒之实</a:t>
            </a:r>
            <a:endParaRPr lang="en-US" altLang="zh-CN" dirty="0" smtClean="0"/>
          </a:p>
          <a:p>
            <a:r>
              <a:rPr lang="zh-CN" altLang="en-US" dirty="0" smtClean="0"/>
              <a:t>要点：翻转需要学生、家长、领导的认同</a:t>
            </a:r>
            <a:endParaRPr lang="en-US" altLang="zh-CN" dirty="0" smtClean="0"/>
          </a:p>
          <a:p>
            <a:r>
              <a:rPr lang="zh-CN" altLang="en-US" dirty="0" smtClean="0"/>
              <a:t>关键点：</a:t>
            </a:r>
            <a:endParaRPr lang="en-US" altLang="zh-CN" dirty="0" smtClean="0"/>
          </a:p>
          <a:p>
            <a:pPr lvl="1"/>
            <a:r>
              <a:rPr lang="zh-CN" altLang="en-US" dirty="0" smtClean="0"/>
              <a:t>需要提前与领导沟通，获得理解和支持</a:t>
            </a:r>
            <a:endParaRPr lang="en-US" altLang="zh-CN" dirty="0" smtClean="0"/>
          </a:p>
          <a:p>
            <a:pPr lvl="1"/>
            <a:r>
              <a:rPr lang="zh-CN" altLang="en-US" dirty="0" smtClean="0"/>
              <a:t>需要告知家长，解释原因，特别是提供行动计划，让家长放心</a:t>
            </a:r>
            <a:endParaRPr lang="en-US" altLang="zh-CN" dirty="0" smtClean="0"/>
          </a:p>
          <a:p>
            <a:pPr lvl="1"/>
            <a:r>
              <a:rPr lang="zh-CN" altLang="en-US" dirty="0" smtClean="0"/>
              <a:t>需要向学生解释变化之处，帮助学生做好相应准备，渐进发展</a:t>
            </a:r>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1028094" y="444085"/>
            <a:ext cx="2762250" cy="1657350"/>
          </a:xfrm>
          <a:prstGeom prst="rect">
            <a:avLst/>
          </a:prstGeom>
        </p:spPr>
      </p:pic>
    </p:spTree>
    <p:extLst>
      <p:ext uri="{BB962C8B-B14F-4D97-AF65-F5344CB8AC3E}">
        <p14:creationId xmlns:p14="http://schemas.microsoft.com/office/powerpoint/2010/main" val="3081211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25650"/>
            <a:ext cx="10353761" cy="1326321"/>
          </a:xfrm>
        </p:spPr>
        <p:txBody>
          <a:bodyPr/>
          <a:lstStyle/>
          <a:p>
            <a:r>
              <a:rPr lang="zh-CN" altLang="en-US" dirty="0" smtClean="0"/>
              <a:t>讲与不讲</a:t>
            </a:r>
            <a:endParaRPr lang="zh-CN" altLang="en-US" dirty="0"/>
          </a:p>
        </p:txBody>
      </p:sp>
      <p:sp>
        <p:nvSpPr>
          <p:cNvPr id="3" name="内容占位符 2"/>
          <p:cNvSpPr>
            <a:spLocks noGrp="1"/>
          </p:cNvSpPr>
          <p:nvPr>
            <p:ph idx="1"/>
          </p:nvPr>
        </p:nvSpPr>
        <p:spPr>
          <a:xfrm>
            <a:off x="1055687" y="2353757"/>
            <a:ext cx="10353762" cy="3695136"/>
          </a:xfrm>
        </p:spPr>
        <p:txBody>
          <a:bodyPr>
            <a:normAutofit fontScale="92500" lnSpcReduction="10000"/>
          </a:bodyPr>
          <a:lstStyle/>
          <a:p>
            <a:pPr marL="0" indent="0">
              <a:buNone/>
            </a:pPr>
            <a:r>
              <a:rPr lang="zh-CN" altLang="en-US" dirty="0" smtClean="0"/>
              <a:t>误会：翻转课堂上课时老师不再讲授，都是学生讲，或者学生做活动</a:t>
            </a:r>
            <a:endParaRPr lang="en-US" altLang="zh-CN" dirty="0" smtClean="0"/>
          </a:p>
          <a:p>
            <a:pPr marL="0" indent="0">
              <a:buNone/>
            </a:pPr>
            <a:r>
              <a:rPr lang="zh-CN" altLang="en-US" dirty="0" smtClean="0"/>
              <a:t>要点：课堂上如果老师详细重复课前学生已经学习的内容，学生将不再进行课前准备</a:t>
            </a:r>
            <a:endParaRPr lang="en-US" altLang="zh-CN" dirty="0" smtClean="0"/>
          </a:p>
          <a:p>
            <a:pPr marL="0" indent="0">
              <a:buNone/>
            </a:pPr>
            <a:r>
              <a:rPr lang="zh-CN" altLang="en-US" dirty="0" smtClean="0"/>
              <a:t>关键点：</a:t>
            </a:r>
            <a:endParaRPr lang="en-US" altLang="zh-CN" dirty="0" smtClean="0"/>
          </a:p>
          <a:p>
            <a:pPr lvl="1"/>
            <a:r>
              <a:rPr lang="zh-CN" altLang="en-US" dirty="0" smtClean="0"/>
              <a:t>学生必须完成课前准备</a:t>
            </a:r>
            <a:endParaRPr lang="en-US" altLang="zh-CN" dirty="0" smtClean="0"/>
          </a:p>
          <a:p>
            <a:pPr lvl="2"/>
            <a:r>
              <a:rPr lang="zh-CN" altLang="en-US" dirty="0"/>
              <a:t>课</a:t>
            </a:r>
            <a:r>
              <a:rPr lang="zh-CN" altLang="en-US" dirty="0" smtClean="0"/>
              <a:t>前准备的资料学生愿意完成：趣味性，挑战性，有用性</a:t>
            </a:r>
            <a:endParaRPr lang="en-US" altLang="zh-CN" dirty="0" smtClean="0"/>
          </a:p>
          <a:p>
            <a:pPr lvl="2"/>
            <a:r>
              <a:rPr lang="zh-CN" altLang="en-US" dirty="0" smtClean="0"/>
              <a:t>课程准备的资料学生可以完成：难度适宜，时间充分</a:t>
            </a:r>
            <a:endParaRPr lang="en-US" altLang="zh-CN" dirty="0" smtClean="0"/>
          </a:p>
          <a:p>
            <a:pPr lvl="2"/>
            <a:r>
              <a:rPr lang="zh-CN" altLang="en-US" dirty="0" smtClean="0"/>
              <a:t>课上活动有与课前准备有关</a:t>
            </a:r>
            <a:endParaRPr lang="en-US" altLang="zh-CN" dirty="0" smtClean="0"/>
          </a:p>
          <a:p>
            <a:pPr lvl="1"/>
            <a:r>
              <a:rPr lang="zh-CN" altLang="en-US" dirty="0" smtClean="0"/>
              <a:t>每个学生都必须达到教学目标</a:t>
            </a:r>
            <a:endParaRPr lang="en-US" altLang="zh-CN" dirty="0" smtClean="0"/>
          </a:p>
          <a:p>
            <a:pPr lvl="2"/>
            <a:r>
              <a:rPr lang="zh-CN" altLang="en-US" dirty="0" smtClean="0"/>
              <a:t>课程需要设立学习要求底线，每个学生都必须达到：学了不代表学会</a:t>
            </a:r>
            <a:endParaRPr lang="en-US" altLang="zh-CN" dirty="0" smtClean="0"/>
          </a:p>
          <a:p>
            <a:pPr lvl="2"/>
            <a:r>
              <a:rPr lang="zh-CN" altLang="en-US" dirty="0" smtClean="0"/>
              <a:t>即使采用合作学习、小组成果汇报，每个学生也都要被考评：基于个体责任的小组评优</a:t>
            </a:r>
            <a:endParaRPr lang="zh-CN" altLang="en-US" dirty="0"/>
          </a:p>
        </p:txBody>
      </p:sp>
      <p:pic>
        <p:nvPicPr>
          <p:cNvPr id="5122" name="Picture 2" descr="“lecture”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7" y="308895"/>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32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132" y="588133"/>
            <a:ext cx="10353761" cy="1326321"/>
          </a:xfrm>
        </p:spPr>
        <p:txBody>
          <a:bodyPr/>
          <a:lstStyle/>
          <a:p>
            <a:r>
              <a:rPr lang="zh-CN" altLang="en-US" dirty="0"/>
              <a:t>僵化</a:t>
            </a:r>
            <a:r>
              <a:rPr lang="zh-CN" altLang="en-US" dirty="0" smtClean="0"/>
              <a:t>与弹性</a:t>
            </a:r>
            <a:endParaRPr lang="zh-CN" altLang="en-US" dirty="0"/>
          </a:p>
        </p:txBody>
      </p:sp>
      <p:sp>
        <p:nvSpPr>
          <p:cNvPr id="3" name="内容占位符 2"/>
          <p:cNvSpPr>
            <a:spLocks noGrp="1"/>
          </p:cNvSpPr>
          <p:nvPr>
            <p:ph idx="1"/>
          </p:nvPr>
        </p:nvSpPr>
        <p:spPr/>
        <p:txBody>
          <a:bodyPr/>
          <a:lstStyle/>
          <a:p>
            <a:r>
              <a:rPr lang="zh-CN" altLang="en-US" dirty="0" smtClean="0"/>
              <a:t>误会：翻转课堂让学生、老师和家长的负担都加重了。</a:t>
            </a:r>
            <a:endParaRPr lang="en-US" altLang="zh-CN" dirty="0" smtClean="0"/>
          </a:p>
          <a:p>
            <a:r>
              <a:rPr lang="zh-CN" altLang="en-US" dirty="0" smtClean="0"/>
              <a:t>要点：翻转课堂课后只留对下一堂课的准备</a:t>
            </a:r>
            <a:r>
              <a:rPr lang="zh-CN" altLang="en-US" dirty="0"/>
              <a:t>作业</a:t>
            </a:r>
            <a:r>
              <a:rPr lang="zh-CN" altLang="en-US" dirty="0" smtClean="0"/>
              <a:t>。</a:t>
            </a:r>
            <a:endParaRPr lang="en-US" altLang="zh-CN" dirty="0" smtClean="0"/>
          </a:p>
          <a:p>
            <a:r>
              <a:rPr lang="zh-CN" altLang="en-US" dirty="0" smtClean="0"/>
              <a:t>关键点：</a:t>
            </a:r>
            <a:endParaRPr lang="en-US" altLang="zh-CN" dirty="0" smtClean="0"/>
          </a:p>
          <a:p>
            <a:pPr lvl="1"/>
            <a:r>
              <a:rPr lang="zh-CN" altLang="en-US" dirty="0" smtClean="0"/>
              <a:t>依据翻转教学的目的，确定翻转的程度：偶尔翻转，部分翻转，全部翻转。</a:t>
            </a:r>
            <a:endParaRPr lang="en-US" altLang="zh-CN" dirty="0" smtClean="0"/>
          </a:p>
          <a:p>
            <a:pPr lvl="1"/>
            <a:r>
              <a:rPr lang="zh-CN" altLang="en-US" dirty="0" smtClean="0"/>
              <a:t>当学生自主学习成为习惯，翻转就可以堂堂翻，甚至无所谓翻与不翻</a:t>
            </a:r>
            <a:endParaRPr lang="en-US" altLang="zh-CN" dirty="0" smtClean="0"/>
          </a:p>
          <a:p>
            <a:pPr lvl="1" algn="just"/>
            <a:r>
              <a:rPr lang="zh-CN" altLang="en-US" dirty="0" smtClean="0"/>
              <a:t>对翻转课堂模式的改造需要首先理解原模式的精髓：教师支持学生更自主地学习</a:t>
            </a:r>
            <a:endParaRPr lang="en-US" altLang="zh-CN" dirty="0" smtClean="0"/>
          </a:p>
          <a:p>
            <a:pPr marL="457200" lvl="1" indent="0" algn="just">
              <a:buNone/>
            </a:pPr>
            <a:r>
              <a:rPr lang="zh-CN" altLang="en-US" dirty="0" smtClean="0"/>
              <a:t>  学生承担学习的部分责任，教师设定学习目标、通过多种方式诊断把脉，个别支持</a:t>
            </a:r>
            <a:endParaRPr lang="en-US" altLang="zh-CN" i="1" dirty="0" smtClean="0"/>
          </a:p>
          <a:p>
            <a:pPr lvl="1"/>
            <a:endParaRPr lang="en-US" altLang="zh-CN" dirty="0" smtClean="0"/>
          </a:p>
          <a:p>
            <a:pPr lvl="1"/>
            <a:endParaRPr lang="en-US" altLang="zh-CN" dirty="0" smtClean="0"/>
          </a:p>
          <a:p>
            <a:pPr lvl="1"/>
            <a:endParaRPr lang="en-US" altLang="zh-CN" dirty="0" smtClean="0"/>
          </a:p>
          <a:p>
            <a:pPr lvl="1"/>
            <a:endParaRPr lang="zh-CN" altLang="en-US" dirty="0"/>
          </a:p>
        </p:txBody>
      </p:sp>
      <p:pic>
        <p:nvPicPr>
          <p:cNvPr id="4" name="图片 3"/>
          <p:cNvPicPr>
            <a:picLocks noChangeAspect="1"/>
          </p:cNvPicPr>
          <p:nvPr/>
        </p:nvPicPr>
        <p:blipFill rotWithShape="1">
          <a:blip r:embed="rId2"/>
          <a:srcRect t="6017" b="12331"/>
          <a:stretch/>
        </p:blipFill>
        <p:spPr>
          <a:xfrm>
            <a:off x="1056669" y="458213"/>
            <a:ext cx="2533650" cy="1477708"/>
          </a:xfrm>
          <a:prstGeom prst="rect">
            <a:avLst/>
          </a:prstGeom>
        </p:spPr>
      </p:pic>
    </p:spTree>
    <p:extLst>
      <p:ext uri="{BB962C8B-B14F-4D97-AF65-F5344CB8AC3E}">
        <p14:creationId xmlns:p14="http://schemas.microsoft.com/office/powerpoint/2010/main" val="276562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9244" y="2249488"/>
            <a:ext cx="9733512" cy="2852737"/>
          </a:xfrm>
        </p:spPr>
        <p:txBody>
          <a:bodyPr/>
          <a:lstStyle/>
          <a:p>
            <a:r>
              <a:rPr lang="en-US" altLang="zh-CN" dirty="0"/>
              <a:t>1.</a:t>
            </a:r>
            <a:r>
              <a:rPr lang="zh-CN" altLang="en-US" dirty="0"/>
              <a:t>翻转课堂为什么这么热？</a:t>
            </a:r>
          </a:p>
        </p:txBody>
      </p:sp>
      <p:sp>
        <p:nvSpPr>
          <p:cNvPr id="6" name="MH_Picture_2"/>
          <p:cNvSpPr/>
          <p:nvPr>
            <p:custDataLst>
              <p:tags r:id="rId1"/>
            </p:custDataLst>
          </p:nvPr>
        </p:nvSpPr>
        <p:spPr>
          <a:xfrm>
            <a:off x="4246926" y="1951054"/>
            <a:ext cx="3448050" cy="2162175"/>
          </a:xfrm>
          <a:prstGeom prst="rect">
            <a:avLst/>
          </a:prstGeom>
          <a:blipFill dpi="0" rotWithShape="1">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pitchFamily="34" charset="-122"/>
            </a:endParaRPr>
          </a:p>
        </p:txBody>
      </p:sp>
    </p:spTree>
    <p:extLst>
      <p:ext uri="{BB962C8B-B14F-4D97-AF65-F5344CB8AC3E}">
        <p14:creationId xmlns:p14="http://schemas.microsoft.com/office/powerpoint/2010/main" val="156820000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2082" y="2249488"/>
            <a:ext cx="9733512" cy="2852737"/>
          </a:xfrm>
        </p:spPr>
        <p:txBody>
          <a:bodyPr/>
          <a:lstStyle/>
          <a:p>
            <a:r>
              <a:rPr lang="en-US" altLang="zh-CN" dirty="0" smtClean="0"/>
              <a:t>4.</a:t>
            </a:r>
            <a:r>
              <a:rPr lang="zh-CN" altLang="en-US" dirty="0" smtClean="0"/>
              <a:t>总结与展望</a:t>
            </a:r>
            <a:endParaRPr lang="zh-CN" altLang="en-US" dirty="0"/>
          </a:p>
        </p:txBody>
      </p:sp>
      <p:pic>
        <p:nvPicPr>
          <p:cNvPr id="8" name="图片 7"/>
          <p:cNvPicPr>
            <a:picLocks noChangeAspect="1"/>
          </p:cNvPicPr>
          <p:nvPr/>
        </p:nvPicPr>
        <p:blipFill>
          <a:blip r:embed="rId2"/>
          <a:stretch>
            <a:fillRect/>
          </a:stretch>
        </p:blipFill>
        <p:spPr>
          <a:xfrm>
            <a:off x="2714624" y="773113"/>
            <a:ext cx="6219825" cy="3228975"/>
          </a:xfrm>
          <a:prstGeom prst="rect">
            <a:avLst/>
          </a:prstGeom>
        </p:spPr>
      </p:pic>
    </p:spTree>
    <p:extLst>
      <p:ext uri="{BB962C8B-B14F-4D97-AF65-F5344CB8AC3E}">
        <p14:creationId xmlns:p14="http://schemas.microsoft.com/office/powerpoint/2010/main" val="198349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6670" y="4652963"/>
            <a:ext cx="10353762" cy="970450"/>
          </a:xfrm>
        </p:spPr>
        <p:txBody>
          <a:bodyPr>
            <a:normAutofit fontScale="90000"/>
          </a:bodyPr>
          <a:lstStyle/>
          <a:p>
            <a:pPr algn="l"/>
            <a:r>
              <a:rPr lang="zh-CN" altLang="en-US" sz="6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华文行楷" panose="02010800040101010101" pitchFamily="2" charset="-122"/>
                <a:ea typeface="华文行楷" panose="02010800040101010101" pitchFamily="2" charset="-122"/>
                <a:cs typeface="Trebuchet MS"/>
              </a:rPr>
              <a:t>翻转课堂</a:t>
            </a:r>
            <a:r>
              <a:rPr lang="en-US" altLang="zh-CN" sz="6000" dirty="0" smtClean="0">
                <a:latin typeface="华文行楷" panose="02010800040101010101" pitchFamily="2" charset="-122"/>
                <a:ea typeface="华文行楷" panose="02010800040101010101" pitchFamily="2" charset="-122"/>
              </a:rPr>
              <a:t/>
            </a:r>
            <a:br>
              <a:rPr lang="en-US" altLang="zh-CN" sz="6000" dirty="0" smtClean="0">
                <a:latin typeface="华文行楷" panose="02010800040101010101" pitchFamily="2" charset="-122"/>
                <a:ea typeface="华文行楷" panose="02010800040101010101" pitchFamily="2" charset="-122"/>
              </a:rPr>
            </a:br>
            <a:r>
              <a:rPr lang="en-US" altLang="zh-CN" sz="6000" dirty="0" smtClean="0">
                <a:latin typeface="华文行楷" panose="02010800040101010101" pitchFamily="2" charset="-122"/>
                <a:ea typeface="华文行楷" panose="02010800040101010101" pitchFamily="2" charset="-122"/>
              </a:rPr>
              <a:t>        </a:t>
            </a:r>
            <a:r>
              <a:rPr lang="zh-CN" alt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cs typeface="Trebuchet MS"/>
              </a:rPr>
              <a:t>将成为信息时代的</a:t>
            </a:r>
            <a:r>
              <a:rPr lang="zh-CN" altLang="en-US" sz="5400" dirty="0" smtClean="0">
                <a:solidFill>
                  <a:srgbClr val="FF0000"/>
                </a:solidFill>
              </a:rPr>
              <a:t>常态</a:t>
            </a:r>
            <a:r>
              <a:rPr lang="zh-CN" alt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cs typeface="Trebuchet MS"/>
              </a:rPr>
              <a:t>教学活动</a:t>
            </a:r>
          </a:p>
        </p:txBody>
      </p:sp>
      <p:sp>
        <p:nvSpPr>
          <p:cNvPr id="3" name="标题 1"/>
          <p:cNvSpPr txBox="1">
            <a:spLocks/>
          </p:cNvSpPr>
          <p:nvPr/>
        </p:nvSpPr>
        <p:spPr>
          <a:xfrm>
            <a:off x="956657" y="2395538"/>
            <a:ext cx="10654317" cy="1528762"/>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CN" altLang="en-US" sz="5400" dirty="0">
                <a:latin typeface="华文行楷" panose="02010800040101010101" pitchFamily="2" charset="-122"/>
                <a:ea typeface="华文行楷" panose="02010800040101010101" pitchFamily="2" charset="-122"/>
              </a:rPr>
              <a:t>翻转</a:t>
            </a:r>
            <a:r>
              <a:rPr lang="zh-CN" altLang="en-US" sz="5400" dirty="0" smtClean="0">
                <a:latin typeface="华文行楷" panose="02010800040101010101" pitchFamily="2" charset="-122"/>
                <a:ea typeface="华文行楷" panose="02010800040101010101" pitchFamily="2" charset="-122"/>
              </a:rPr>
              <a:t>课堂</a:t>
            </a:r>
            <a:endParaRPr lang="en-US" altLang="zh-CN" sz="5400" dirty="0" smtClean="0">
              <a:latin typeface="华文行楷" panose="02010800040101010101" pitchFamily="2" charset="-122"/>
              <a:ea typeface="华文行楷" panose="02010800040101010101" pitchFamily="2" charset="-122"/>
            </a:endParaRPr>
          </a:p>
          <a:p>
            <a:pPr algn="l"/>
            <a:r>
              <a:rPr lang="en-US" altLang="zh-CN" sz="2400" dirty="0" smtClean="0">
                <a:latin typeface="华文行楷" panose="02010800040101010101" pitchFamily="2" charset="-122"/>
                <a:ea typeface="华文行楷" panose="02010800040101010101" pitchFamily="2" charset="-122"/>
              </a:rPr>
              <a:t>                    </a:t>
            </a:r>
            <a:r>
              <a:rPr lang="zh-CN" altLang="en-US" sz="3600" dirty="0" smtClean="0"/>
              <a:t>是</a:t>
            </a:r>
            <a:r>
              <a:rPr lang="zh-CN" altLang="en-US" sz="3600" dirty="0"/>
              <a:t>与信息时代相契合</a:t>
            </a:r>
            <a:r>
              <a:rPr lang="zh-CN" altLang="en-US" sz="3600" dirty="0" smtClean="0"/>
              <a:t>的教学</a:t>
            </a:r>
            <a:r>
              <a:rPr lang="zh-CN" altLang="en-US" sz="3600" dirty="0"/>
              <a:t>模式</a:t>
            </a:r>
          </a:p>
        </p:txBody>
      </p:sp>
      <p:sp>
        <p:nvSpPr>
          <p:cNvPr id="4" name="标题 1"/>
          <p:cNvSpPr txBox="1">
            <a:spLocks/>
          </p:cNvSpPr>
          <p:nvPr/>
        </p:nvSpPr>
        <p:spPr>
          <a:xfrm>
            <a:off x="1056670" y="595313"/>
            <a:ext cx="10654317" cy="1528762"/>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CN" altLang="en-US" sz="5400" dirty="0">
                <a:latin typeface="华文行楷" panose="02010800040101010101" pitchFamily="2" charset="-122"/>
                <a:ea typeface="华文行楷" panose="02010800040101010101" pitchFamily="2" charset="-122"/>
              </a:rPr>
              <a:t>翻转</a:t>
            </a:r>
            <a:r>
              <a:rPr lang="zh-CN" altLang="en-US" sz="5400" dirty="0" smtClean="0">
                <a:latin typeface="华文行楷" panose="02010800040101010101" pitchFamily="2" charset="-122"/>
                <a:ea typeface="华文行楷" panose="02010800040101010101" pitchFamily="2" charset="-122"/>
              </a:rPr>
              <a:t>课堂</a:t>
            </a:r>
            <a:endParaRPr lang="en-US" altLang="zh-CN" sz="5400" dirty="0" smtClean="0">
              <a:latin typeface="华文行楷" panose="02010800040101010101" pitchFamily="2" charset="-122"/>
              <a:ea typeface="华文行楷" panose="02010800040101010101" pitchFamily="2" charset="-122"/>
            </a:endParaRPr>
          </a:p>
          <a:p>
            <a:pPr algn="l"/>
            <a:r>
              <a:rPr lang="en-US" altLang="zh-CN" sz="2400" dirty="0" smtClean="0">
                <a:latin typeface="华文行楷" panose="02010800040101010101" pitchFamily="2" charset="-122"/>
                <a:ea typeface="华文行楷" panose="02010800040101010101" pitchFamily="2" charset="-122"/>
              </a:rPr>
              <a:t>                    </a:t>
            </a:r>
            <a:r>
              <a:rPr lang="zh-CN" altLang="en-US" sz="3600" dirty="0" smtClean="0"/>
              <a:t>是实现教育理想的一条路径</a:t>
            </a:r>
            <a:endParaRPr lang="zh-CN" altLang="en-US" sz="3600" dirty="0"/>
          </a:p>
        </p:txBody>
      </p:sp>
    </p:spTree>
    <p:extLst>
      <p:ext uri="{BB962C8B-B14F-4D97-AF65-F5344CB8AC3E}">
        <p14:creationId xmlns:p14="http://schemas.microsoft.com/office/powerpoint/2010/main" val="1326371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行楷" panose="02010800040101010101" pitchFamily="2" charset="-122"/>
                <a:ea typeface="华文行楷" panose="02010800040101010101" pitchFamily="2" charset="-122"/>
              </a:rPr>
              <a:t>翻转课堂</a:t>
            </a:r>
            <a:r>
              <a:rPr lang="zh-CN" altLang="en-US" dirty="0" smtClean="0"/>
              <a:t>对教师教学能力的要求</a:t>
            </a:r>
            <a:endParaRPr lang="zh-CN" altLang="en-US" dirty="0"/>
          </a:p>
        </p:txBody>
      </p:sp>
      <p:sp>
        <p:nvSpPr>
          <p:cNvPr id="3" name="内容占位符 2"/>
          <p:cNvSpPr>
            <a:spLocks noGrp="1"/>
          </p:cNvSpPr>
          <p:nvPr>
            <p:ph idx="1"/>
          </p:nvPr>
        </p:nvSpPr>
        <p:spPr>
          <a:xfrm>
            <a:off x="5156377" y="2144371"/>
            <a:ext cx="10353762" cy="4058751"/>
          </a:xfrm>
        </p:spPr>
        <p:txBody>
          <a:bodyPr/>
          <a:lstStyle/>
          <a:p>
            <a:r>
              <a:rPr lang="zh-CN" altLang="en-US" dirty="0" smtClean="0"/>
              <a:t>关心学生：善于观察，用心体会</a:t>
            </a:r>
            <a:endParaRPr lang="en-US" altLang="zh-CN" dirty="0" smtClean="0"/>
          </a:p>
          <a:p>
            <a:r>
              <a:rPr lang="zh-CN" altLang="en-US" dirty="0" smtClean="0"/>
              <a:t>善提问题：激发学生，了解学生</a:t>
            </a:r>
            <a:endParaRPr lang="en-US" altLang="zh-CN" dirty="0"/>
          </a:p>
          <a:p>
            <a:r>
              <a:rPr lang="zh-CN" altLang="en-US" dirty="0" smtClean="0"/>
              <a:t>信息素养：找到合适的资源</a:t>
            </a:r>
            <a:endParaRPr lang="en-US" altLang="zh-CN" dirty="0" smtClean="0"/>
          </a:p>
          <a:p>
            <a:r>
              <a:rPr lang="zh-CN" altLang="en-US" dirty="0" smtClean="0"/>
              <a:t>媒体素养：自制需要的东西</a:t>
            </a:r>
            <a:endParaRPr lang="en-US" altLang="zh-CN" dirty="0" smtClean="0"/>
          </a:p>
          <a:p>
            <a:r>
              <a:rPr lang="zh-CN" altLang="en-US" dirty="0"/>
              <a:t>领导</a:t>
            </a:r>
            <a:r>
              <a:rPr lang="zh-CN" altLang="en-US" dirty="0" smtClean="0"/>
              <a:t>力：善于调动学生，组织学生活动</a:t>
            </a:r>
            <a:endParaRPr lang="en-US" altLang="zh-CN" dirty="0" smtClean="0"/>
          </a:p>
          <a:p>
            <a:r>
              <a:rPr lang="zh-CN" altLang="en-US" dirty="0" smtClean="0"/>
              <a:t>教学法：熟悉各种教学方法及其适用场合，使用禁忌</a:t>
            </a:r>
            <a:endParaRPr lang="en-US" altLang="zh-CN" dirty="0" smtClean="0"/>
          </a:p>
          <a:p>
            <a:endParaRPr lang="en-US" altLang="zh-CN" dirty="0"/>
          </a:p>
          <a:p>
            <a:r>
              <a:rPr lang="zh-CN" altLang="en-US" sz="2800" dirty="0" smtClean="0"/>
              <a:t>相信学生：教得少，学得多</a:t>
            </a:r>
            <a:endParaRPr lang="en-US" altLang="zh-CN" sz="2800" dirty="0" smtClean="0"/>
          </a:p>
          <a:p>
            <a:endParaRPr lang="zh-CN" altLang="en-US" dirty="0"/>
          </a:p>
        </p:txBody>
      </p:sp>
      <p:pic>
        <p:nvPicPr>
          <p:cNvPr id="15" name="图片 14"/>
          <p:cNvPicPr>
            <a:picLocks noChangeAspect="1"/>
          </p:cNvPicPr>
          <p:nvPr/>
        </p:nvPicPr>
        <p:blipFill>
          <a:blip r:embed="rId2"/>
          <a:stretch>
            <a:fillRect/>
          </a:stretch>
        </p:blipFill>
        <p:spPr>
          <a:xfrm>
            <a:off x="913795" y="2302522"/>
            <a:ext cx="3939998" cy="2626665"/>
          </a:xfrm>
          <a:prstGeom prst="rect">
            <a:avLst/>
          </a:prstGeom>
        </p:spPr>
      </p:pic>
    </p:spTree>
    <p:extLst>
      <p:ext uri="{BB962C8B-B14F-4D97-AF65-F5344CB8AC3E}">
        <p14:creationId xmlns:p14="http://schemas.microsoft.com/office/powerpoint/2010/main" val="2051939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56194" y="453139"/>
            <a:ext cx="9584839" cy="5902966"/>
            <a:chOff x="-819085" y="68699"/>
            <a:chExt cx="7169085" cy="4257239"/>
          </a:xfrm>
        </p:grpSpPr>
        <p:pic>
          <p:nvPicPr>
            <p:cNvPr id="1026" name="Picture 2" descr="封面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601663"/>
              <a:ext cx="1878013" cy="1055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7" name="Picture 3" descr="课程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935163"/>
              <a:ext cx="1878013"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8" name="Picture 4" descr="课程宣传图片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250" y="601663"/>
              <a:ext cx="1878013" cy="1055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9" name="Picture 5" descr="课程主题图（最新)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0" y="1935163"/>
              <a:ext cx="1878013" cy="1058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0" name="Picture 6" descr="课堂问答的智慧与艺术"/>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2825" y="1935163"/>
              <a:ext cx="1878013"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1" name="Picture 7" descr="英语"/>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200" y="3267075"/>
              <a:ext cx="1878013" cy="1058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2" name="Picture 8" descr="走进项目学习0509"/>
            <p:cNvPicPr>
              <a:picLocks noChangeAspect="1" noChangeArrowheads="1"/>
            </p:cNvPicPr>
            <p:nvPr/>
          </p:nvPicPr>
          <p:blipFill>
            <a:blip r:embed="rId8" cstate="print">
              <a:extLst>
                <a:ext uri="{28A0092B-C50C-407E-A947-70E740481C1C}">
                  <a14:useLocalDpi xmlns:a14="http://schemas.microsoft.com/office/drawing/2010/main" val="0"/>
                </a:ext>
              </a:extLst>
            </a:blip>
            <a:srcRect t="5049" b="8093"/>
            <a:stretch>
              <a:fillRect/>
            </a:stretch>
          </p:blipFill>
          <p:spPr bwMode="auto">
            <a:xfrm>
              <a:off x="2282825" y="3267075"/>
              <a:ext cx="1920875" cy="1042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3" name="Picture 9" descr="走向深度的合作学习"/>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1988" y="3254375"/>
              <a:ext cx="1878012" cy="1055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4" name="Picture 10" descr="《微课设计与制作》课程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3250" y="601663"/>
              <a:ext cx="1878013" cy="1055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 name="Text Box 11"/>
            <p:cNvSpPr txBox="1">
              <a:spLocks noChangeArrowheads="1"/>
            </p:cNvSpPr>
            <p:nvPr/>
          </p:nvSpPr>
          <p:spPr bwMode="auto">
            <a:xfrm>
              <a:off x="-819085" y="68699"/>
              <a:ext cx="6516688" cy="3651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defTabSz="914364" eaLnBrk="0" hangingPunct="0"/>
              <a:r>
                <a:rPr lang="zh-CN" altLang="zh-CN" sz="2000" b="1" dirty="0">
                  <a:solidFill>
                    <a:schemeClr val="tx2"/>
                  </a:solidFill>
                  <a:latin typeface="微软雅黑" panose="020B0503020204020204" pitchFamily="34" charset="-122"/>
                  <a:ea typeface="微软雅黑" panose="020B0503020204020204" pitchFamily="34" charset="-122"/>
                </a:rPr>
                <a:t>更多好课，请关注教师教育慕课专题网站：</a:t>
              </a:r>
              <a:r>
                <a:rPr lang="en-US" altLang="zh-CN" sz="2000" b="1" u="sng" dirty="0">
                  <a:solidFill>
                    <a:schemeClr val="tx2"/>
                  </a:solidFill>
                  <a:latin typeface="微软雅黑" panose="020B0503020204020204" pitchFamily="34" charset="-122"/>
                  <a:ea typeface="微软雅黑" panose="020B0503020204020204" pitchFamily="34" charset="-122"/>
                </a:rPr>
                <a:t>http://tmooc.icourses.cn/</a:t>
              </a:r>
              <a:endParaRPr lang="zh-CN" altLang="zh-CN" sz="3200" dirty="0">
                <a:solidFill>
                  <a:schemeClr val="tx2"/>
                </a:solidFill>
                <a:latin typeface="Arial" panose="020B0604020202020204" pitchFamily="34" charset="0"/>
              </a:endParaRPr>
            </a:p>
          </p:txBody>
        </p:sp>
      </p:grpSp>
      <p:pic>
        <p:nvPicPr>
          <p:cNvPr id="14" name="图片 13">
            <a:hlinkClick r:id="rId11"/>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22158" y="1207382"/>
            <a:ext cx="2569255" cy="1450825"/>
          </a:xfrm>
          <a:prstGeom prst="rect">
            <a:avLst/>
          </a:prstGeom>
          <a:ln>
            <a:noFill/>
          </a:ln>
          <a:effectLst>
            <a:outerShdw blurRad="292100" dist="139700" dir="2700000" algn="tl" rotWithShape="0">
              <a:srgbClr val="333333">
                <a:alpha val="65000"/>
              </a:srgbClr>
            </a:outerShdw>
          </a:effectLst>
        </p:spPr>
      </p:pic>
      <p:pic>
        <p:nvPicPr>
          <p:cNvPr id="15" name="图片 14">
            <a:hlinkClick r:id="rId13"/>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54100" y="3013746"/>
            <a:ext cx="2537315" cy="1508863"/>
          </a:xfrm>
          <a:prstGeom prst="rect">
            <a:avLst/>
          </a:prstGeom>
          <a:ln>
            <a:noFill/>
          </a:ln>
          <a:effectLst>
            <a:outerShdw blurRad="292100" dist="139700" dir="2700000" algn="tl" rotWithShape="0">
              <a:srgbClr val="333333">
                <a:alpha val="65000"/>
              </a:srgbClr>
            </a:outerShdw>
          </a:effectLst>
        </p:spPr>
      </p:pic>
      <p:pic>
        <p:nvPicPr>
          <p:cNvPr id="24" name="图片 23">
            <a:hlinkClick r:id="rId15"/>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454097" y="4957597"/>
            <a:ext cx="2537316" cy="1448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8996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rot="3131087" flipV="1">
            <a:off x="4133570" y="223882"/>
            <a:ext cx="3924865" cy="4935839"/>
          </a:xfrm>
          <a:custGeom>
            <a:avLst/>
            <a:gdLst>
              <a:gd name="connsiteX0" fmla="*/ 1588293 w 3925991"/>
              <a:gd name="connsiteY0" fmla="*/ 2290541 h 4937492"/>
              <a:gd name="connsiteX1" fmla="*/ 2063727 w 3925991"/>
              <a:gd name="connsiteY1" fmla="*/ 1821287 h 4937492"/>
              <a:gd name="connsiteX2" fmla="*/ 2189212 w 3925991"/>
              <a:gd name="connsiteY2" fmla="*/ 2081910 h 4937492"/>
              <a:gd name="connsiteX3" fmla="*/ 1526366 w 3925991"/>
              <a:gd name="connsiteY3" fmla="*/ 2351663 h 4937492"/>
              <a:gd name="connsiteX4" fmla="*/ 1573848 w 3925991"/>
              <a:gd name="connsiteY4" fmla="*/ 2304798 h 4937492"/>
              <a:gd name="connsiteX5" fmla="*/ 2654669 w 3925991"/>
              <a:gd name="connsiteY5" fmla="*/ 2121927 h 4937492"/>
              <a:gd name="connsiteX6" fmla="*/ 2607219 w 3925991"/>
              <a:gd name="connsiteY6" fmla="*/ 1936784 h 4937492"/>
              <a:gd name="connsiteX7" fmla="*/ 2413412 w 3925991"/>
              <a:gd name="connsiteY7" fmla="*/ 2004071 h 4937492"/>
              <a:gd name="connsiteX8" fmla="*/ 2124688 w 3925991"/>
              <a:gd name="connsiteY8" fmla="*/ 1761118 h 4937492"/>
              <a:gd name="connsiteX9" fmla="*/ 2347705 w 3925991"/>
              <a:gd name="connsiteY9" fmla="*/ 1540999 h 4937492"/>
              <a:gd name="connsiteX10" fmla="*/ 2119430 w 3925991"/>
              <a:gd name="connsiteY10" fmla="*/ 1361689 h 4937492"/>
              <a:gd name="connsiteX11" fmla="*/ 1556336 w 3925991"/>
              <a:gd name="connsiteY11" fmla="*/ 2301636 h 4937492"/>
              <a:gd name="connsiteX12" fmla="*/ 1521924 w 3925991"/>
              <a:gd name="connsiteY12" fmla="*/ 2313583 h 4937492"/>
              <a:gd name="connsiteX13" fmla="*/ 1552253 w 3925991"/>
              <a:gd name="connsiteY13" fmla="*/ 2308452 h 4937492"/>
              <a:gd name="connsiteX14" fmla="*/ 0 w 3925991"/>
              <a:gd name="connsiteY14" fmla="*/ 534139 h 4937492"/>
              <a:gd name="connsiteX15" fmla="*/ 748392 w 3925991"/>
              <a:gd name="connsiteY15" fmla="*/ 1253112 h 4937492"/>
              <a:gd name="connsiteX16" fmla="*/ 430781 w 3925991"/>
              <a:gd name="connsiteY16" fmla="*/ 691321 h 4937492"/>
              <a:gd name="connsiteX17" fmla="*/ 1327878 w 3925991"/>
              <a:gd name="connsiteY17" fmla="*/ 298905 h 4937492"/>
              <a:gd name="connsiteX18" fmla="*/ 1138066 w 3925991"/>
              <a:gd name="connsiteY18" fmla="*/ 0 h 4937492"/>
              <a:gd name="connsiteX19" fmla="*/ 403558 w 3925991"/>
              <a:gd name="connsiteY19" fmla="*/ 643170 h 4937492"/>
              <a:gd name="connsiteX20" fmla="*/ 237644 w 3925991"/>
              <a:gd name="connsiteY20" fmla="*/ 349702 h 4937492"/>
              <a:gd name="connsiteX21" fmla="*/ 3259808 w 3925991"/>
              <a:gd name="connsiteY21" fmla="*/ 4769533 h 4937492"/>
              <a:gd name="connsiteX22" fmla="*/ 3326451 w 3925991"/>
              <a:gd name="connsiteY22" fmla="*/ 4769533 h 4937492"/>
              <a:gd name="connsiteX23" fmla="*/ 3259808 w 3925991"/>
              <a:gd name="connsiteY23" fmla="*/ 4546311 h 4937492"/>
              <a:gd name="connsiteX24" fmla="*/ 715016 w 3925991"/>
              <a:gd name="connsiteY24" fmla="*/ 1545812 h 4937492"/>
              <a:gd name="connsiteX25" fmla="*/ 1224662 w 3925991"/>
              <a:gd name="connsiteY25" fmla="*/ 1228640 h 4937492"/>
              <a:gd name="connsiteX26" fmla="*/ 1553185 w 3925991"/>
              <a:gd name="connsiteY26" fmla="*/ 1505082 h 4937492"/>
              <a:gd name="connsiteX27" fmla="*/ 985860 w 3925991"/>
              <a:gd name="connsiteY27" fmla="*/ 1875541 h 4937492"/>
              <a:gd name="connsiteX28" fmla="*/ 1114162 w 3925991"/>
              <a:gd name="connsiteY28" fmla="*/ 2040856 h 4937492"/>
              <a:gd name="connsiteX29" fmla="*/ 1629252 w 3925991"/>
              <a:gd name="connsiteY29" fmla="*/ 1569091 h 4937492"/>
              <a:gd name="connsiteX30" fmla="*/ 1629945 w 3925991"/>
              <a:gd name="connsiteY30" fmla="*/ 1569674 h 4937492"/>
              <a:gd name="connsiteX31" fmla="*/ 1629538 w 3925991"/>
              <a:gd name="connsiteY31" fmla="*/ 1568829 h 4937492"/>
              <a:gd name="connsiteX32" fmla="*/ 2061669 w 3925991"/>
              <a:gd name="connsiteY32" fmla="*/ 1173046 h 4937492"/>
              <a:gd name="connsiteX33" fmla="*/ 1587923 w 3925991"/>
              <a:gd name="connsiteY33" fmla="*/ 1482398 h 4937492"/>
              <a:gd name="connsiteX34" fmla="*/ 1410160 w 3925991"/>
              <a:gd name="connsiteY34" fmla="*/ 1113198 h 4937492"/>
              <a:gd name="connsiteX35" fmla="*/ 1808084 w 3925991"/>
              <a:gd name="connsiteY35" fmla="*/ 865554 h 4937492"/>
              <a:gd name="connsiteX36" fmla="*/ 1645264 w 3925991"/>
              <a:gd name="connsiteY36" fmla="*/ 655764 h 4937492"/>
              <a:gd name="connsiteX37" fmla="*/ 2756171 w 3925991"/>
              <a:gd name="connsiteY37" fmla="*/ 4212531 h 4937492"/>
              <a:gd name="connsiteX38" fmla="*/ 3140506 w 3925991"/>
              <a:gd name="connsiteY38" fmla="*/ 3905777 h 4937492"/>
              <a:gd name="connsiteX39" fmla="*/ 3176620 w 3925991"/>
              <a:gd name="connsiteY39" fmla="*/ 4432247 h 4937492"/>
              <a:gd name="connsiteX40" fmla="*/ 3380443 w 3925991"/>
              <a:gd name="connsiteY40" fmla="*/ 3809456 h 4937492"/>
              <a:gd name="connsiteX41" fmla="*/ 3925991 w 3925991"/>
              <a:gd name="connsiteY41" fmla="*/ 3818061 h 4937492"/>
              <a:gd name="connsiteX42" fmla="*/ 3879334 w 3925991"/>
              <a:gd name="connsiteY42" fmla="*/ 3556633 h 4937492"/>
              <a:gd name="connsiteX43" fmla="*/ 3339029 w 3925991"/>
              <a:gd name="connsiteY43" fmla="*/ 3765576 h 4937492"/>
              <a:gd name="connsiteX44" fmla="*/ 3319251 w 3925991"/>
              <a:gd name="connsiteY44" fmla="*/ 3763113 h 4937492"/>
              <a:gd name="connsiteX45" fmla="*/ 3766016 w 3925991"/>
              <a:gd name="connsiteY45" fmla="*/ 3406530 h 4937492"/>
              <a:gd name="connsiteX46" fmla="*/ 3517889 w 3925991"/>
              <a:gd name="connsiteY46" fmla="*/ 3168879 h 4937492"/>
              <a:gd name="connsiteX47" fmla="*/ 1894465 w 3925991"/>
              <a:gd name="connsiteY47" fmla="*/ 3132813 h 4937492"/>
              <a:gd name="connsiteX48" fmla="*/ 1926278 w 3925991"/>
              <a:gd name="connsiteY48" fmla="*/ 3130130 h 4937492"/>
              <a:gd name="connsiteX49" fmla="*/ 1911336 w 3925991"/>
              <a:gd name="connsiteY49" fmla="*/ 3147018 h 4937492"/>
              <a:gd name="connsiteX50" fmla="*/ 1935017 w 3925991"/>
              <a:gd name="connsiteY50" fmla="*/ 3129393 h 4937492"/>
              <a:gd name="connsiteX51" fmla="*/ 2934976 w 3925991"/>
              <a:gd name="connsiteY51" fmla="*/ 3045067 h 4937492"/>
              <a:gd name="connsiteX52" fmla="*/ 2323478 w 3925991"/>
              <a:gd name="connsiteY52" fmla="*/ 3627121 h 4937492"/>
              <a:gd name="connsiteX53" fmla="*/ 3302960 w 3925991"/>
              <a:gd name="connsiteY53" fmla="*/ 3014035 h 4937492"/>
              <a:gd name="connsiteX54" fmla="*/ 3327171 w 3925991"/>
              <a:gd name="connsiteY54" fmla="*/ 3011993 h 4937492"/>
              <a:gd name="connsiteX55" fmla="*/ 3325066 w 3925991"/>
              <a:gd name="connsiteY55" fmla="*/ 3000198 h 4937492"/>
              <a:gd name="connsiteX56" fmla="*/ 3414494 w 3925991"/>
              <a:gd name="connsiteY56" fmla="*/ 2944223 h 4937492"/>
              <a:gd name="connsiteX57" fmla="*/ 3285386 w 3925991"/>
              <a:gd name="connsiteY57" fmla="*/ 2777869 h 4937492"/>
              <a:gd name="connsiteX58" fmla="*/ 3280513 w 3925991"/>
              <a:gd name="connsiteY58" fmla="*/ 2750563 h 4937492"/>
              <a:gd name="connsiteX59" fmla="*/ 3267071 w 3925991"/>
              <a:gd name="connsiteY59" fmla="*/ 2754270 h 4937492"/>
              <a:gd name="connsiteX60" fmla="*/ 3255775 w 3925991"/>
              <a:gd name="connsiteY60" fmla="*/ 2739715 h 4937492"/>
              <a:gd name="connsiteX61" fmla="*/ 3229637 w 3925991"/>
              <a:gd name="connsiteY61" fmla="*/ 2764594 h 4937492"/>
              <a:gd name="connsiteX62" fmla="*/ 1951589 w 3925991"/>
              <a:gd name="connsiteY62" fmla="*/ 3117059 h 4937492"/>
              <a:gd name="connsiteX63" fmla="*/ 2944142 w 3925991"/>
              <a:gd name="connsiteY63" fmla="*/ 2378348 h 4937492"/>
              <a:gd name="connsiteX64" fmla="*/ 2764465 w 3925991"/>
              <a:gd name="connsiteY64" fmla="*/ 2182801 h 4937492"/>
              <a:gd name="connsiteX65" fmla="*/ 1933406 w 3925991"/>
              <a:gd name="connsiteY65" fmla="*/ 3122074 h 4937492"/>
              <a:gd name="connsiteX66" fmla="*/ 3194103 w 3925991"/>
              <a:gd name="connsiteY66" fmla="*/ 4937492 h 4937492"/>
              <a:gd name="connsiteX67" fmla="*/ 3257914 w 3925991"/>
              <a:gd name="connsiteY67" fmla="*/ 4924012 h 4937492"/>
              <a:gd name="connsiteX68" fmla="*/ 3212759 w 3925991"/>
              <a:gd name="connsiteY68" fmla="*/ 4710275 h 4937492"/>
              <a:gd name="connsiteX69" fmla="*/ 3024632 w 3925991"/>
              <a:gd name="connsiteY69" fmla="*/ 4815933 h 4937492"/>
              <a:gd name="connsiteX70" fmla="*/ 3137795 w 3925991"/>
              <a:gd name="connsiteY70" fmla="*/ 4844962 h 4937492"/>
              <a:gd name="connsiteX71" fmla="*/ 3178445 w 3925991"/>
              <a:gd name="connsiteY71" fmla="*/ 4451404 h 493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25991" h="4937492">
                <a:moveTo>
                  <a:pt x="1588293" y="2290541"/>
                </a:moveTo>
                <a:lnTo>
                  <a:pt x="2063727" y="1821287"/>
                </a:lnTo>
                <a:lnTo>
                  <a:pt x="2189212" y="2081910"/>
                </a:lnTo>
                <a:close/>
                <a:moveTo>
                  <a:pt x="1526366" y="2351663"/>
                </a:moveTo>
                <a:lnTo>
                  <a:pt x="1573848" y="2304798"/>
                </a:lnTo>
                <a:lnTo>
                  <a:pt x="2654669" y="2121927"/>
                </a:lnTo>
                <a:lnTo>
                  <a:pt x="2607219" y="1936784"/>
                </a:lnTo>
                <a:lnTo>
                  <a:pt x="2413412" y="2004071"/>
                </a:lnTo>
                <a:lnTo>
                  <a:pt x="2124688" y="1761118"/>
                </a:lnTo>
                <a:lnTo>
                  <a:pt x="2347705" y="1540999"/>
                </a:lnTo>
                <a:lnTo>
                  <a:pt x="2119430" y="1361689"/>
                </a:lnTo>
                <a:lnTo>
                  <a:pt x="1556336" y="2301636"/>
                </a:lnTo>
                <a:lnTo>
                  <a:pt x="1521924" y="2313583"/>
                </a:lnTo>
                <a:lnTo>
                  <a:pt x="1552253" y="2308452"/>
                </a:lnTo>
                <a:close/>
                <a:moveTo>
                  <a:pt x="0" y="534139"/>
                </a:moveTo>
                <a:lnTo>
                  <a:pt x="748392" y="1253112"/>
                </a:lnTo>
                <a:lnTo>
                  <a:pt x="430781" y="691321"/>
                </a:lnTo>
                <a:lnTo>
                  <a:pt x="1327878" y="298905"/>
                </a:lnTo>
                <a:lnTo>
                  <a:pt x="1138066" y="0"/>
                </a:lnTo>
                <a:lnTo>
                  <a:pt x="403558" y="643170"/>
                </a:lnTo>
                <a:lnTo>
                  <a:pt x="237644" y="349702"/>
                </a:lnTo>
                <a:close/>
                <a:moveTo>
                  <a:pt x="3259808" y="4769533"/>
                </a:moveTo>
                <a:lnTo>
                  <a:pt x="3326451" y="4769533"/>
                </a:lnTo>
                <a:lnTo>
                  <a:pt x="3259808" y="4546311"/>
                </a:lnTo>
                <a:close/>
                <a:moveTo>
                  <a:pt x="715016" y="1545812"/>
                </a:moveTo>
                <a:lnTo>
                  <a:pt x="1224662" y="1228640"/>
                </a:lnTo>
                <a:lnTo>
                  <a:pt x="1553185" y="1505082"/>
                </a:lnTo>
                <a:lnTo>
                  <a:pt x="985860" y="1875541"/>
                </a:lnTo>
                <a:lnTo>
                  <a:pt x="1114162" y="2040856"/>
                </a:lnTo>
                <a:lnTo>
                  <a:pt x="1629252" y="1569091"/>
                </a:lnTo>
                <a:lnTo>
                  <a:pt x="1629945" y="1569674"/>
                </a:lnTo>
                <a:lnTo>
                  <a:pt x="1629538" y="1568829"/>
                </a:lnTo>
                <a:lnTo>
                  <a:pt x="2061669" y="1173046"/>
                </a:lnTo>
                <a:lnTo>
                  <a:pt x="1587923" y="1482398"/>
                </a:lnTo>
                <a:lnTo>
                  <a:pt x="1410160" y="1113198"/>
                </a:lnTo>
                <a:lnTo>
                  <a:pt x="1808084" y="865554"/>
                </a:lnTo>
                <a:lnTo>
                  <a:pt x="1645264" y="655764"/>
                </a:lnTo>
                <a:close/>
                <a:moveTo>
                  <a:pt x="2756171" y="4212531"/>
                </a:moveTo>
                <a:lnTo>
                  <a:pt x="3140506" y="3905777"/>
                </a:lnTo>
                <a:lnTo>
                  <a:pt x="3176620" y="4432247"/>
                </a:lnTo>
                <a:lnTo>
                  <a:pt x="3380443" y="3809456"/>
                </a:lnTo>
                <a:lnTo>
                  <a:pt x="3925991" y="3818061"/>
                </a:lnTo>
                <a:lnTo>
                  <a:pt x="3879334" y="3556633"/>
                </a:lnTo>
                <a:lnTo>
                  <a:pt x="3339029" y="3765576"/>
                </a:lnTo>
                <a:lnTo>
                  <a:pt x="3319251" y="3763113"/>
                </a:lnTo>
                <a:lnTo>
                  <a:pt x="3766016" y="3406530"/>
                </a:lnTo>
                <a:lnTo>
                  <a:pt x="3517889" y="3168879"/>
                </a:lnTo>
                <a:close/>
                <a:moveTo>
                  <a:pt x="1894465" y="3132813"/>
                </a:moveTo>
                <a:lnTo>
                  <a:pt x="1926278" y="3130130"/>
                </a:lnTo>
                <a:lnTo>
                  <a:pt x="1911336" y="3147018"/>
                </a:lnTo>
                <a:lnTo>
                  <a:pt x="1935017" y="3129393"/>
                </a:lnTo>
                <a:lnTo>
                  <a:pt x="2934976" y="3045067"/>
                </a:lnTo>
                <a:lnTo>
                  <a:pt x="2323478" y="3627121"/>
                </a:lnTo>
                <a:lnTo>
                  <a:pt x="3302960" y="3014035"/>
                </a:lnTo>
                <a:lnTo>
                  <a:pt x="3327171" y="3011993"/>
                </a:lnTo>
                <a:lnTo>
                  <a:pt x="3325066" y="3000198"/>
                </a:lnTo>
                <a:lnTo>
                  <a:pt x="3414494" y="2944223"/>
                </a:lnTo>
                <a:lnTo>
                  <a:pt x="3285386" y="2777869"/>
                </a:lnTo>
                <a:lnTo>
                  <a:pt x="3280513" y="2750563"/>
                </a:lnTo>
                <a:lnTo>
                  <a:pt x="3267071" y="2754270"/>
                </a:lnTo>
                <a:lnTo>
                  <a:pt x="3255775" y="2739715"/>
                </a:lnTo>
                <a:lnTo>
                  <a:pt x="3229637" y="2764594"/>
                </a:lnTo>
                <a:lnTo>
                  <a:pt x="1951589" y="3117059"/>
                </a:lnTo>
                <a:lnTo>
                  <a:pt x="2944142" y="2378348"/>
                </a:lnTo>
                <a:lnTo>
                  <a:pt x="2764465" y="2182801"/>
                </a:lnTo>
                <a:lnTo>
                  <a:pt x="1933406" y="3122074"/>
                </a:lnTo>
                <a:close/>
                <a:moveTo>
                  <a:pt x="3194103" y="4937492"/>
                </a:moveTo>
                <a:lnTo>
                  <a:pt x="3257914" y="4924012"/>
                </a:lnTo>
                <a:lnTo>
                  <a:pt x="3212759" y="4710275"/>
                </a:lnTo>
                <a:close/>
                <a:moveTo>
                  <a:pt x="3024632" y="4815933"/>
                </a:moveTo>
                <a:lnTo>
                  <a:pt x="3137795" y="4844962"/>
                </a:lnTo>
                <a:lnTo>
                  <a:pt x="3178445" y="4451404"/>
                </a:lnTo>
                <a:close/>
              </a:path>
            </a:pathLst>
          </a:custGeom>
          <a:solidFill>
            <a:schemeClr val="accent1"/>
          </a:solidFill>
          <a:ln w="12700" cap="flat" cmpd="sng" algn="ctr">
            <a:noFill/>
            <a:prstDash val="solid"/>
            <a:miter lim="800000"/>
          </a:ln>
          <a:effectLst/>
        </p:spPr>
        <p:txBody>
          <a:bodyPr anchor="ctr"/>
          <a:lstStyle/>
          <a:p>
            <a:pPr algn="ctr" defTabSz="914126">
              <a:defRPr/>
            </a:pPr>
            <a:endParaRPr lang="zh-CN" altLang="en-US" sz="1799" kern="0">
              <a:solidFill>
                <a:srgbClr val="FFFFFF"/>
              </a:solidFill>
              <a:latin typeface="Calibri"/>
              <a:ea typeface="幼圆"/>
            </a:endParaRPr>
          </a:p>
        </p:txBody>
      </p:sp>
      <p:sp>
        <p:nvSpPr>
          <p:cNvPr id="2" name="矩形 1"/>
          <p:cNvSpPr/>
          <p:nvPr/>
        </p:nvSpPr>
        <p:spPr>
          <a:xfrm>
            <a:off x="5046937" y="4201912"/>
            <a:ext cx="2925500" cy="369236"/>
          </a:xfrm>
          <a:prstGeom prst="rect">
            <a:avLst/>
          </a:prstGeom>
        </p:spPr>
        <p:txBody>
          <a:bodyPr wrap="square">
            <a:spAutoFit/>
          </a:bodyPr>
          <a:lstStyle/>
          <a:p>
            <a:pPr algn="ctr" defTabSz="914126">
              <a:defRPr/>
            </a:pPr>
            <a:r>
              <a:rPr lang="en-US" altLang="zh-CN" sz="1799" kern="0" dirty="0" err="1">
                <a:solidFill>
                  <a:srgbClr val="FFCA08"/>
                </a:solidFill>
                <a:latin typeface="Tempus Sans ITC" panose="04020404030D07020202" pitchFamily="82" charset="0"/>
                <a:ea typeface="Adobe Gothic Std B" panose="020B0800000000000000" pitchFamily="34" charset="-128"/>
              </a:rPr>
              <a:t>wangqiong@pku.edu.cn</a:t>
            </a:r>
            <a:endParaRPr lang="zh-CN" altLang="en-US" sz="1799" kern="0" dirty="0">
              <a:solidFill>
                <a:srgbClr val="FFCA08"/>
              </a:solidFill>
              <a:latin typeface="Tempus Sans ITC" panose="04020404030D07020202" pitchFamily="82" charset="0"/>
              <a:ea typeface="微软雅黑"/>
            </a:endParaRPr>
          </a:p>
        </p:txBody>
      </p:sp>
      <p:cxnSp>
        <p:nvCxnSpPr>
          <p:cNvPr id="10" name="直接连接符 9"/>
          <p:cNvCxnSpPr/>
          <p:nvPr/>
        </p:nvCxnSpPr>
        <p:spPr>
          <a:xfrm rot="5400000">
            <a:off x="6096000" y="997583"/>
            <a:ext cx="0" cy="608171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6096000" y="1687966"/>
            <a:ext cx="0" cy="608171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478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学生上课剪影"/>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807299" y="1123905"/>
            <a:ext cx="4262908" cy="4004804"/>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415008" y="460744"/>
            <a:ext cx="10353761" cy="1326321"/>
          </a:xfrm>
        </p:spPr>
        <p:txBody>
          <a:bodyPr/>
          <a:lstStyle/>
          <a:p>
            <a:r>
              <a:rPr lang="zh-CN" altLang="en-US" dirty="0" smtClean="0"/>
              <a:t>课堂</a:t>
            </a:r>
            <a:r>
              <a:rPr lang="zh-CN" altLang="en-US" dirty="0"/>
              <a:t>现状</a:t>
            </a:r>
          </a:p>
        </p:txBody>
      </p:sp>
      <p:sp>
        <p:nvSpPr>
          <p:cNvPr id="3" name="内容占位符 2"/>
          <p:cNvSpPr>
            <a:spLocks noGrp="1"/>
          </p:cNvSpPr>
          <p:nvPr>
            <p:ph idx="1"/>
          </p:nvPr>
        </p:nvSpPr>
        <p:spPr>
          <a:xfrm>
            <a:off x="1303763" y="1590412"/>
            <a:ext cx="10515600" cy="4351338"/>
          </a:xfrm>
        </p:spPr>
        <p:txBody>
          <a:bodyPr/>
          <a:lstStyle/>
          <a:p>
            <a:pPr lvl="1"/>
            <a:r>
              <a:rPr lang="zh-CN" altLang="en-US" dirty="0" smtClean="0"/>
              <a:t>学生出勤低</a:t>
            </a:r>
            <a:endParaRPr lang="en-US" altLang="zh-CN" dirty="0" smtClean="0"/>
          </a:p>
          <a:p>
            <a:pPr lvl="1"/>
            <a:r>
              <a:rPr lang="zh-CN" altLang="en-US" dirty="0" smtClean="0"/>
              <a:t>人在心不在</a:t>
            </a:r>
            <a:endParaRPr lang="en-US" altLang="zh-CN" dirty="0" smtClean="0"/>
          </a:p>
          <a:p>
            <a:pPr lvl="1"/>
            <a:r>
              <a:rPr lang="zh-CN" altLang="en-US" dirty="0" smtClean="0"/>
              <a:t>大课被动学习</a:t>
            </a:r>
            <a:endParaRPr lang="en-US" altLang="zh-CN" dirty="0" smtClean="0"/>
          </a:p>
          <a:p>
            <a:pPr lvl="1"/>
            <a:r>
              <a:rPr lang="en-US" altLang="zh-CN" dirty="0" smtClean="0"/>
              <a:t>……</a:t>
            </a:r>
          </a:p>
          <a:p>
            <a:pPr lvl="1"/>
            <a:endParaRPr lang="zh-CN" altLang="en-US" dirty="0"/>
          </a:p>
        </p:txBody>
      </p:sp>
      <p:sp>
        <p:nvSpPr>
          <p:cNvPr id="4" name="文本框 3"/>
          <p:cNvSpPr txBox="1"/>
          <p:nvPr/>
        </p:nvSpPr>
        <p:spPr>
          <a:xfrm>
            <a:off x="1565153" y="4111192"/>
            <a:ext cx="2492990" cy="646331"/>
          </a:xfrm>
          <a:prstGeom prst="rect">
            <a:avLst/>
          </a:prstGeom>
          <a:noFill/>
        </p:spPr>
        <p:txBody>
          <a:bodyPr wrap="none" rtlCol="0">
            <a:spAutoFit/>
          </a:bodyPr>
          <a:lstStyle/>
          <a:p>
            <a:r>
              <a:rPr lang="zh-CN" altLang="en-US" sz="3600" dirty="0" smtClean="0">
                <a:solidFill>
                  <a:schemeClr val="accent1">
                    <a:lumMod val="75000"/>
                  </a:schemeClr>
                </a:solidFill>
                <a:latin typeface="方正舒体" panose="02010601030101010101" pitchFamily="2" charset="-122"/>
                <a:ea typeface="方正舒体" panose="02010601030101010101" pitchFamily="2" charset="-122"/>
              </a:rPr>
              <a:t>低效的课堂</a:t>
            </a:r>
            <a:endParaRPr lang="zh-CN" altLang="en-US" sz="3600" dirty="0">
              <a:solidFill>
                <a:schemeClr val="accent1">
                  <a:lumMod val="75000"/>
                </a:schemeClr>
              </a:solidFill>
              <a:latin typeface="方正舒体" panose="02010601030101010101" pitchFamily="2" charset="-122"/>
              <a:ea typeface="方正舒体" panose="02010601030101010101" pitchFamily="2" charset="-122"/>
            </a:endParaRPr>
          </a:p>
        </p:txBody>
      </p:sp>
      <p:sp>
        <p:nvSpPr>
          <p:cNvPr id="5" name="矩形 4"/>
          <p:cNvSpPr/>
          <p:nvPr/>
        </p:nvSpPr>
        <p:spPr>
          <a:xfrm>
            <a:off x="1352394" y="5370929"/>
            <a:ext cx="8909811"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教师反感</a:t>
            </a:r>
            <a:r>
              <a:rPr lang="zh-CN" altLang="en-US" dirty="0" smtClean="0">
                <a:latin typeface="微软雅黑" panose="020B0503020204020204" pitchFamily="34" charset="-122"/>
                <a:ea typeface="微软雅黑" panose="020B0503020204020204" pitchFamily="34" charset="-122"/>
              </a:rPr>
              <a:t>学生</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十</a:t>
            </a:r>
            <a:r>
              <a:rPr lang="zh-CN" altLang="en-US" dirty="0">
                <a:latin typeface="微软雅黑" panose="020B0503020204020204" pitchFamily="34" charset="-122"/>
                <a:ea typeface="微软雅黑" panose="020B0503020204020204" pitchFamily="34" charset="-122"/>
              </a:rPr>
              <a:t>大</a:t>
            </a:r>
            <a:r>
              <a:rPr lang="zh-CN" altLang="en-US" dirty="0" smtClean="0">
                <a:latin typeface="微软雅黑" panose="020B0503020204020204" pitchFamily="34" charset="-122"/>
                <a:ea typeface="微软雅黑" panose="020B0503020204020204" pitchFamily="34" charset="-122"/>
              </a:rPr>
              <a:t>恶习</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上课</a:t>
            </a:r>
            <a:r>
              <a:rPr lang="zh-CN" altLang="en-US" dirty="0">
                <a:latin typeface="微软雅黑" panose="020B0503020204020204" pitchFamily="34" charset="-122"/>
                <a:ea typeface="微软雅黑" panose="020B0503020204020204" pitchFamily="34" charset="-122"/>
              </a:rPr>
              <a:t>玩</a:t>
            </a:r>
            <a:r>
              <a:rPr lang="zh-CN" altLang="en-US" dirty="0" smtClean="0">
                <a:latin typeface="微软雅黑" panose="020B0503020204020204" pitchFamily="34" charset="-122"/>
                <a:ea typeface="微软雅黑" panose="020B0503020204020204" pitchFamily="34" charset="-122"/>
              </a:rPr>
              <a:t>手机</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排第一 （</a:t>
            </a:r>
            <a:r>
              <a:rPr lang="zh-CN" altLang="en-US" dirty="0"/>
              <a:t>湖北某校</a:t>
            </a:r>
            <a:r>
              <a:rPr lang="en-US" altLang="zh-CN" dirty="0"/>
              <a:t>130</a:t>
            </a:r>
            <a:r>
              <a:rPr lang="zh-CN" altLang="en-US" dirty="0"/>
              <a:t>位教师的调查显示</a:t>
            </a:r>
            <a:r>
              <a:rPr lang="zh-CN" altLang="en-US" dirty="0" smtClean="0">
                <a:latin typeface="微软雅黑" panose="020B0503020204020204" pitchFamily="34" charset="-122"/>
                <a:ea typeface="微软雅黑" panose="020B0503020204020204" pitchFamily="34" charset="-122"/>
              </a:rPr>
              <a:t>）</a:t>
            </a:r>
            <a:endParaRPr lang="zh-CN" altLang="en-US" dirty="0"/>
          </a:p>
        </p:txBody>
      </p:sp>
      <p:sp>
        <p:nvSpPr>
          <p:cNvPr id="6" name="矩形 5"/>
          <p:cNvSpPr/>
          <p:nvPr/>
        </p:nvSpPr>
        <p:spPr>
          <a:xfrm>
            <a:off x="1352393" y="5757084"/>
            <a:ext cx="6915843" cy="369332"/>
          </a:xfrm>
          <a:prstGeom prst="rect">
            <a:avLst/>
          </a:prstGeom>
        </p:spPr>
        <p:txBody>
          <a:bodyPr wrap="square">
            <a:spAutoFit/>
          </a:bodyPr>
          <a:lstStyle/>
          <a:p>
            <a:r>
              <a:rPr lang="zh-CN" altLang="en-US" dirty="0"/>
              <a:t>http://jjh.k618.cn/1013/hdxw/201210/t20121031_2566998.htm</a:t>
            </a:r>
          </a:p>
        </p:txBody>
      </p:sp>
    </p:spTree>
    <p:extLst>
      <p:ext uri="{BB962C8B-B14F-4D97-AF65-F5344CB8AC3E}">
        <p14:creationId xmlns:p14="http://schemas.microsoft.com/office/powerpoint/2010/main" val="776216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545" y="331155"/>
            <a:ext cx="10353761" cy="1326321"/>
          </a:xfrm>
        </p:spPr>
        <p:txBody>
          <a:bodyPr/>
          <a:lstStyle/>
          <a:p>
            <a:r>
              <a:rPr lang="zh-CN" altLang="en-US" dirty="0" smtClean="0"/>
              <a:t>工业化时代教育的现状</a:t>
            </a:r>
            <a:endParaRPr lang="zh-CN" altLang="en-US" dirty="0"/>
          </a:p>
        </p:txBody>
      </p:sp>
      <p:pic>
        <p:nvPicPr>
          <p:cNvPr id="4" name="内容占位符 3"/>
          <p:cNvPicPr>
            <a:picLocks noGrp="1" noChangeAspect="1"/>
          </p:cNvPicPr>
          <p:nvPr>
            <p:ph idx="1"/>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850573" y="1657476"/>
            <a:ext cx="6858000" cy="4733425"/>
          </a:xfrm>
        </p:spPr>
      </p:pic>
      <p:sp>
        <p:nvSpPr>
          <p:cNvPr id="5" name="文本框 4"/>
          <p:cNvSpPr txBox="1"/>
          <p:nvPr/>
        </p:nvSpPr>
        <p:spPr>
          <a:xfrm>
            <a:off x="6456392" y="2021646"/>
            <a:ext cx="2687782" cy="707886"/>
          </a:xfrm>
          <a:prstGeom prst="rect">
            <a:avLst/>
          </a:prstGeom>
          <a:solidFill>
            <a:schemeClr val="tx1"/>
          </a:solidFill>
        </p:spPr>
        <p:txBody>
          <a:bodyPr wrap="square" rtlCol="0">
            <a:spAutoFit/>
          </a:bodyPr>
          <a:lstStyle/>
          <a:p>
            <a:r>
              <a:rPr lang="zh-CN" altLang="en-US" dirty="0" smtClean="0">
                <a:solidFill>
                  <a:schemeClr val="bg1"/>
                </a:solidFill>
              </a:rPr>
              <a:t> </a:t>
            </a:r>
            <a:r>
              <a:rPr lang="zh-CN" altLang="en-US" sz="2000" dirty="0" smtClean="0">
                <a:solidFill>
                  <a:schemeClr val="bg1"/>
                </a:solidFill>
              </a:rPr>
              <a:t>为公平选拔，采用同样试题：请爬</a:t>
            </a:r>
            <a:r>
              <a:rPr lang="zh-CN" altLang="en-US" sz="2000" dirty="0">
                <a:solidFill>
                  <a:schemeClr val="bg1"/>
                </a:solidFill>
              </a:rPr>
              <a:t>那棵</a:t>
            </a:r>
            <a:r>
              <a:rPr lang="zh-CN" altLang="en-US" sz="2000" dirty="0" smtClean="0">
                <a:solidFill>
                  <a:schemeClr val="bg1"/>
                </a:solidFill>
              </a:rPr>
              <a:t>树</a:t>
            </a:r>
            <a:endParaRPr lang="zh-CN" altLang="en-US" sz="2000" dirty="0">
              <a:solidFill>
                <a:schemeClr val="bg1"/>
              </a:solidFill>
            </a:endParaRPr>
          </a:p>
        </p:txBody>
      </p:sp>
    </p:spTree>
    <p:extLst>
      <p:ext uri="{BB962C8B-B14F-4D97-AF65-F5344CB8AC3E}">
        <p14:creationId xmlns:p14="http://schemas.microsoft.com/office/powerpoint/2010/main" val="378463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丰富的开放教育资源</a:t>
            </a:r>
            <a:endParaRPr lang="zh-CN" altLang="en-US" dirty="0"/>
          </a:p>
        </p:txBody>
      </p:sp>
      <p:grpSp>
        <p:nvGrpSpPr>
          <p:cNvPr id="4" name="Group 29"/>
          <p:cNvGrpSpPr>
            <a:grpSpLocks/>
          </p:cNvGrpSpPr>
          <p:nvPr/>
        </p:nvGrpSpPr>
        <p:grpSpPr bwMode="auto">
          <a:xfrm>
            <a:off x="139818" y="1761687"/>
            <a:ext cx="6953250" cy="8815388"/>
            <a:chOff x="-966" y="1387"/>
            <a:chExt cx="4380" cy="5553"/>
          </a:xfrm>
        </p:grpSpPr>
        <p:pic>
          <p:nvPicPr>
            <p:cNvPr id="5" name="Picture 18"/>
            <p:cNvPicPr>
              <a:picLocks noChangeAspect="1" noChangeArrowheads="1"/>
            </p:cNvPicPr>
            <p:nvPr/>
          </p:nvPicPr>
          <p:blipFill>
            <a:blip r:embed="rId2">
              <a:extLst>
                <a:ext uri="{28A0092B-C50C-407E-A947-70E740481C1C}">
                  <a14:useLocalDpi xmlns:a14="http://schemas.microsoft.com/office/drawing/2010/main" val="0"/>
                </a:ext>
              </a:extLst>
            </a:blip>
            <a:srcRect b="15976"/>
            <a:stretch>
              <a:fillRect/>
            </a:stretch>
          </p:blipFill>
          <p:spPr bwMode="auto">
            <a:xfrm>
              <a:off x="-966" y="1387"/>
              <a:ext cx="4380" cy="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28"/>
            <p:cNvSpPr>
              <a:spLocks noChangeShapeType="1"/>
            </p:cNvSpPr>
            <p:nvPr/>
          </p:nvSpPr>
          <p:spPr bwMode="auto">
            <a:xfrm>
              <a:off x="304" y="4736"/>
              <a:ext cx="2216" cy="0"/>
            </a:xfrm>
            <a:prstGeom prst="line">
              <a:avLst/>
            </a:prstGeom>
            <a:noFill/>
            <a:ln w="38100">
              <a:solidFill>
                <a:srgbClr val="FF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8" name="图片 7"/>
          <p:cNvPicPr>
            <a:picLocks noChangeAspect="1"/>
          </p:cNvPicPr>
          <p:nvPr/>
        </p:nvPicPr>
        <p:blipFill>
          <a:blip r:embed="rId3"/>
          <a:stretch>
            <a:fillRect/>
          </a:stretch>
        </p:blipFill>
        <p:spPr>
          <a:xfrm>
            <a:off x="3959525" y="2362693"/>
            <a:ext cx="6607509" cy="49582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图片 8"/>
          <p:cNvPicPr>
            <a:picLocks noChangeAspect="1"/>
          </p:cNvPicPr>
          <p:nvPr/>
        </p:nvPicPr>
        <p:blipFill>
          <a:blip r:embed="rId4"/>
          <a:stretch>
            <a:fillRect/>
          </a:stretch>
        </p:blipFill>
        <p:spPr>
          <a:xfrm>
            <a:off x="733786" y="4170555"/>
            <a:ext cx="5765314" cy="3150396"/>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nvPicPr>
        <p:blipFill>
          <a:blip r:embed="rId5"/>
          <a:stretch>
            <a:fillRect/>
          </a:stretch>
        </p:blipFill>
        <p:spPr>
          <a:xfrm>
            <a:off x="6621906" y="1752116"/>
            <a:ext cx="7393802" cy="42002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30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10405" y="-21755"/>
            <a:ext cx="10353761" cy="1326321"/>
          </a:xfrm>
        </p:spPr>
        <p:txBody>
          <a:bodyPr/>
          <a:lstStyle/>
          <a:p>
            <a:r>
              <a:rPr lang="zh-CN" altLang="en-US" dirty="0" smtClean="0"/>
              <a:t>国内先行者实施效果自评</a:t>
            </a:r>
            <a:endParaRPr lang="zh-CN" altLang="en-US" dirty="0"/>
          </a:p>
        </p:txBody>
      </p:sp>
      <p:graphicFrame>
        <p:nvGraphicFramePr>
          <p:cNvPr id="3" name="图表 2"/>
          <p:cNvGraphicFramePr/>
          <p:nvPr>
            <p:extLst>
              <p:ext uri="{D42A27DB-BD31-4B8C-83A1-F6EECF244321}">
                <p14:modId xmlns:p14="http://schemas.microsoft.com/office/powerpoint/2010/main" val="99885882"/>
              </p:ext>
            </p:extLst>
          </p:nvPr>
        </p:nvGraphicFramePr>
        <p:xfrm>
          <a:off x="1054417" y="1249680"/>
          <a:ext cx="3349943" cy="2697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3"/>
          <p:cNvGraphicFramePr/>
          <p:nvPr>
            <p:extLst>
              <p:ext uri="{D42A27DB-BD31-4B8C-83A1-F6EECF244321}">
                <p14:modId xmlns:p14="http://schemas.microsoft.com/office/powerpoint/2010/main" val="3057337114"/>
              </p:ext>
            </p:extLst>
          </p:nvPr>
        </p:nvGraphicFramePr>
        <p:xfrm>
          <a:off x="4404360" y="1249680"/>
          <a:ext cx="3276600" cy="2453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4"/>
          <p:cNvGraphicFramePr/>
          <p:nvPr>
            <p:extLst>
              <p:ext uri="{D42A27DB-BD31-4B8C-83A1-F6EECF244321}">
                <p14:modId xmlns:p14="http://schemas.microsoft.com/office/powerpoint/2010/main" val="2845328792"/>
              </p:ext>
            </p:extLst>
          </p:nvPr>
        </p:nvGraphicFramePr>
        <p:xfrm>
          <a:off x="1255193" y="4114800"/>
          <a:ext cx="4943475" cy="2362200"/>
        </p:xfrm>
        <a:graphic>
          <a:graphicData uri="http://schemas.openxmlformats.org/drawingml/2006/chart">
            <c:chart xmlns:c="http://schemas.openxmlformats.org/drawingml/2006/chart" xmlns:r="http://schemas.openxmlformats.org/officeDocument/2006/relationships" r:id="rId5"/>
          </a:graphicData>
        </a:graphic>
      </p:graphicFrame>
      <p:pic>
        <p:nvPicPr>
          <p:cNvPr id="7" name="图片 6"/>
          <p:cNvPicPr>
            <a:picLocks noChangeAspect="1"/>
          </p:cNvPicPr>
          <p:nvPr/>
        </p:nvPicPr>
        <p:blipFill>
          <a:blip r:embed="rId6"/>
          <a:stretch>
            <a:fillRect/>
          </a:stretch>
        </p:blipFill>
        <p:spPr>
          <a:xfrm>
            <a:off x="6363314" y="429372"/>
            <a:ext cx="7323576" cy="576468"/>
          </a:xfrm>
          <a:prstGeom prst="rect">
            <a:avLst/>
          </a:prstGeom>
        </p:spPr>
      </p:pic>
      <p:pic>
        <p:nvPicPr>
          <p:cNvPr id="8" name="图片 7"/>
          <p:cNvPicPr>
            <a:picLocks noChangeAspect="1"/>
          </p:cNvPicPr>
          <p:nvPr/>
        </p:nvPicPr>
        <p:blipFill>
          <a:blip r:embed="rId7"/>
          <a:stretch>
            <a:fillRect/>
          </a:stretch>
        </p:blipFill>
        <p:spPr>
          <a:xfrm>
            <a:off x="7322041" y="3828770"/>
            <a:ext cx="4240160" cy="2546662"/>
          </a:xfrm>
          <a:prstGeom prst="rect">
            <a:avLst/>
          </a:prstGeom>
        </p:spPr>
      </p:pic>
    </p:spTree>
    <p:extLst>
      <p:ext uri="{BB962C8B-B14F-4D97-AF65-F5344CB8AC3E}">
        <p14:creationId xmlns:p14="http://schemas.microsoft.com/office/powerpoint/2010/main" val="3058492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方正舒体" panose="02010601030101010101" pitchFamily="2" charset="-122"/>
                <a:ea typeface="方正舒体" panose="02010601030101010101" pitchFamily="2" charset="-122"/>
              </a:rPr>
              <a:t>翻转课堂</a:t>
            </a:r>
            <a:r>
              <a:rPr lang="zh-CN" altLang="en-US" dirty="0" smtClean="0"/>
              <a:t>提高学生学习兴趣和</a:t>
            </a:r>
            <a:r>
              <a:rPr lang="en-US" altLang="zh-CN" dirty="0" smtClean="0"/>
              <a:t>…..</a:t>
            </a:r>
            <a:r>
              <a:rPr lang="zh-CN" altLang="en-US" dirty="0" smtClean="0"/>
              <a:t>成绩</a:t>
            </a:r>
            <a:endParaRPr lang="zh-CN" altLang="en-US" dirty="0"/>
          </a:p>
        </p:txBody>
      </p:sp>
      <p:sp>
        <p:nvSpPr>
          <p:cNvPr id="3" name="内容占位符 2"/>
          <p:cNvSpPr>
            <a:spLocks noGrp="1"/>
          </p:cNvSpPr>
          <p:nvPr>
            <p:ph idx="1"/>
          </p:nvPr>
        </p:nvSpPr>
        <p:spPr>
          <a:xfrm>
            <a:off x="730251" y="1834770"/>
            <a:ext cx="4948003" cy="4351338"/>
          </a:xfrm>
        </p:spPr>
        <p:txBody>
          <a:bodyPr/>
          <a:lstStyle/>
          <a:p>
            <a:r>
              <a:rPr lang="zh-CN" altLang="en-US" dirty="0" smtClean="0">
                <a:latin typeface="方正舒体" panose="02010601030101010101" pitchFamily="2" charset="-122"/>
                <a:ea typeface="方正舒体" panose="02010601030101010101" pitchFamily="2" charset="-122"/>
              </a:rPr>
              <a:t>第一次觉得我教的学费值了！ </a:t>
            </a:r>
            <a:endParaRPr lang="en-US" altLang="zh-CN" dirty="0" smtClean="0">
              <a:latin typeface="方正舒体" panose="02010601030101010101" pitchFamily="2" charset="-122"/>
              <a:ea typeface="方正舒体" panose="02010601030101010101" pitchFamily="2" charset="-122"/>
            </a:endParaRPr>
          </a:p>
          <a:p>
            <a:r>
              <a:rPr lang="zh-CN" altLang="en-US" dirty="0">
                <a:latin typeface="方正舒体" panose="02010601030101010101" pitchFamily="2" charset="-122"/>
                <a:ea typeface="方正舒体" panose="02010601030101010101" pitchFamily="2" charset="-122"/>
              </a:rPr>
              <a:t>我发现我也能学！</a:t>
            </a:r>
            <a:endParaRPr lang="en-US" altLang="zh-CN" dirty="0">
              <a:latin typeface="方正舒体" panose="02010601030101010101" pitchFamily="2" charset="-122"/>
              <a:ea typeface="方正舒体" panose="02010601030101010101" pitchFamily="2" charset="-122"/>
            </a:endParaRPr>
          </a:p>
          <a:p>
            <a:endParaRPr lang="en-US" altLang="zh-CN" dirty="0" smtClean="0">
              <a:latin typeface="方正舒体" panose="02010601030101010101" pitchFamily="2" charset="-122"/>
              <a:ea typeface="方正舒体" panose="02010601030101010101" pitchFamily="2" charset="-122"/>
            </a:endParaRPr>
          </a:p>
          <a:p>
            <a:r>
              <a:rPr lang="zh-CN" altLang="en-US" dirty="0" smtClean="0">
                <a:latin typeface="方正舒体" panose="02010601030101010101" pitchFamily="2" charset="-122"/>
                <a:ea typeface="方正舒体" panose="02010601030101010101" pitchFamily="2" charset="-122"/>
              </a:rPr>
              <a:t>学生</a:t>
            </a:r>
            <a:r>
              <a:rPr lang="zh-CN" altLang="en-US" dirty="0">
                <a:latin typeface="方正舒体" panose="02010601030101010101" pitchFamily="2" charset="-122"/>
                <a:ea typeface="方正舒体" panose="02010601030101010101" pitchFamily="2" charset="-122"/>
              </a:rPr>
              <a:t>更</a:t>
            </a:r>
            <a:r>
              <a:rPr lang="zh-CN" altLang="en-US" dirty="0" smtClean="0">
                <a:latin typeface="方正舒体" panose="02010601030101010101" pitchFamily="2" charset="-122"/>
                <a:ea typeface="方正舒体" panose="02010601030101010101" pitchFamily="2" charset="-122"/>
              </a:rPr>
              <a:t>愿意来上课了！</a:t>
            </a:r>
            <a:endParaRPr lang="en-US" altLang="zh-CN" dirty="0" smtClean="0">
              <a:latin typeface="方正舒体" panose="02010601030101010101" pitchFamily="2" charset="-122"/>
              <a:ea typeface="方正舒体" panose="02010601030101010101" pitchFamily="2" charset="-122"/>
            </a:endParaRPr>
          </a:p>
          <a:p>
            <a:r>
              <a:rPr lang="zh-CN" altLang="en-US" dirty="0" smtClean="0">
                <a:latin typeface="方正舒体" panose="02010601030101010101" pitchFamily="2" charset="-122"/>
                <a:ea typeface="方正舒体" panose="02010601030101010101" pitchFamily="2" charset="-122"/>
              </a:rPr>
              <a:t>教书</a:t>
            </a:r>
            <a:r>
              <a:rPr lang="en-US" altLang="zh-CN" dirty="0" smtClean="0">
                <a:latin typeface="方正舒体" panose="02010601030101010101" pitchFamily="2" charset="-122"/>
                <a:ea typeface="方正舒体" panose="02010601030101010101" pitchFamily="2" charset="-122"/>
              </a:rPr>
              <a:t>10</a:t>
            </a:r>
            <a:r>
              <a:rPr lang="zh-CN" altLang="en-US" dirty="0" smtClean="0">
                <a:latin typeface="方正舒体" panose="02010601030101010101" pitchFamily="2" charset="-122"/>
                <a:ea typeface="方正舒体" panose="02010601030101010101" pitchFamily="2" charset="-122"/>
              </a:rPr>
              <a:t>年，头一次看到学生这么努力学习，学得这么好，这么多！</a:t>
            </a:r>
            <a:endParaRPr lang="en-US" altLang="zh-CN" dirty="0" smtClean="0">
              <a:latin typeface="方正舒体" panose="02010601030101010101" pitchFamily="2" charset="-122"/>
              <a:ea typeface="方正舒体" panose="02010601030101010101" pitchFamily="2" charset="-122"/>
            </a:endParaRPr>
          </a:p>
          <a:p>
            <a:r>
              <a:rPr lang="zh-CN" altLang="en-US" dirty="0">
                <a:latin typeface="方正舒体" panose="02010601030101010101" pitchFamily="2" charset="-122"/>
                <a:ea typeface="方正舒体" panose="02010601030101010101" pitchFamily="2" charset="-122"/>
              </a:rPr>
              <a:t>我</a:t>
            </a:r>
            <a:r>
              <a:rPr lang="zh-CN" altLang="en-US" dirty="0" smtClean="0">
                <a:latin typeface="方正舒体" panose="02010601030101010101" pitchFamily="2" charset="-122"/>
                <a:ea typeface="方正舒体" panose="02010601030101010101" pitchFamily="2" charset="-122"/>
              </a:rPr>
              <a:t>已经回不去了！</a:t>
            </a:r>
            <a:endParaRPr lang="en-US" altLang="zh-CN" dirty="0" smtClean="0">
              <a:latin typeface="方正舒体" panose="02010601030101010101" pitchFamily="2" charset="-122"/>
              <a:ea typeface="方正舒体" panose="02010601030101010101" pitchFamily="2" charset="-122"/>
            </a:endParaRPr>
          </a:p>
          <a:p>
            <a:endParaRPr lang="zh-CN" altLang="en-US" dirty="0">
              <a:latin typeface="方正舒体" panose="02010601030101010101" pitchFamily="2" charset="-122"/>
              <a:ea typeface="方正舒体" panose="02010601030101010101" pitchFamily="2" charset="-122"/>
            </a:endParaRPr>
          </a:p>
        </p:txBody>
      </p:sp>
      <p:sp>
        <p:nvSpPr>
          <p:cNvPr id="4" name="矩形 3"/>
          <p:cNvSpPr/>
          <p:nvPr/>
        </p:nvSpPr>
        <p:spPr>
          <a:xfrm>
            <a:off x="5786203" y="1825625"/>
            <a:ext cx="6096000" cy="4216539"/>
          </a:xfrm>
          <a:prstGeom prst="rect">
            <a:avLst/>
          </a:prstGeom>
          <a:solidFill>
            <a:srgbClr val="FFFF00"/>
          </a:solidFill>
        </p:spPr>
        <p:txBody>
          <a:bodyPr>
            <a:spAutoFit/>
          </a:bodyPr>
          <a:lstStyle/>
          <a:p>
            <a:endParaRPr lang="en-US" altLang="zh-CN"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endParaRPr>
          </a:p>
          <a:p>
            <a:pPr algn="ctr"/>
            <a:r>
              <a:rPr lang="en-US" altLang="zh-CN"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rPr>
              <a:t> 2013</a:t>
            </a:r>
            <a:r>
              <a:rPr lang="zh-CN"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年，由</a:t>
            </a:r>
            <a:r>
              <a:rPr lang="en-US"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Sonic Foundry</a:t>
            </a:r>
            <a:r>
              <a:rPr lang="zh-CN"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和数字教育研究中心（</a:t>
            </a:r>
            <a:r>
              <a:rPr lang="en-US"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the Center for Digital </a:t>
            </a:r>
            <a:r>
              <a:rPr lang="en-US" altLang="zh-CN" dirty="0" err="1">
                <a:solidFill>
                  <a:schemeClr val="bg1"/>
                </a:solidFill>
                <a:latin typeface="Calibri" panose="020F0502020204030204" pitchFamily="34" charset="0"/>
                <a:ea typeface="楷体" panose="02010609060101010101" pitchFamily="49" charset="-122"/>
                <a:cs typeface="Times New Roman" panose="02020603050405020304" pitchFamily="18" charset="0"/>
              </a:rPr>
              <a:t>Education,CDE</a:t>
            </a:r>
            <a:r>
              <a:rPr lang="zh-CN"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）调查了</a:t>
            </a:r>
            <a:r>
              <a:rPr lang="en-US"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309</a:t>
            </a:r>
            <a:r>
              <a:rPr lang="zh-CN" altLang="zh-CN"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rPr>
              <a:t>个教师</a:t>
            </a:r>
            <a:r>
              <a:rPr lang="zh-CN"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，其中</a:t>
            </a:r>
            <a:r>
              <a:rPr lang="en-US"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56%</a:t>
            </a:r>
            <a:r>
              <a:rPr lang="zh-CN"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说他们正在实施或准备实施翻转课堂，在实施翻转课堂的人中间，</a:t>
            </a:r>
            <a:r>
              <a:rPr lang="en-US" altLang="zh-CN" sz="3200" dirty="0">
                <a:solidFill>
                  <a:schemeClr val="bg1"/>
                </a:solidFill>
                <a:latin typeface="Calibri" panose="020F0502020204030204" pitchFamily="34" charset="0"/>
                <a:ea typeface="楷体" panose="02010609060101010101" pitchFamily="49" charset="-122"/>
                <a:cs typeface="Times New Roman" panose="02020603050405020304" pitchFamily="18" charset="0"/>
              </a:rPr>
              <a:t>57%</a:t>
            </a:r>
            <a:r>
              <a:rPr lang="zh-CN" altLang="zh-CN" sz="2400" dirty="0">
                <a:solidFill>
                  <a:schemeClr val="bg1"/>
                </a:solidFill>
                <a:latin typeface="Calibri" panose="020F0502020204030204" pitchFamily="34" charset="0"/>
                <a:ea typeface="楷体" panose="02010609060101010101" pitchFamily="49" charset="-122"/>
                <a:cs typeface="Times New Roman" panose="02020603050405020304" pitchFamily="18" charset="0"/>
              </a:rPr>
              <a:t>认为相当成功，</a:t>
            </a:r>
            <a:r>
              <a:rPr lang="en-US" altLang="zh-CN" sz="3200" dirty="0">
                <a:solidFill>
                  <a:schemeClr val="bg1"/>
                </a:solidFill>
                <a:latin typeface="Calibri" panose="020F0502020204030204" pitchFamily="34" charset="0"/>
                <a:ea typeface="楷体" panose="02010609060101010101" pitchFamily="49" charset="-122"/>
                <a:cs typeface="Times New Roman" panose="02020603050405020304" pitchFamily="18" charset="0"/>
              </a:rPr>
              <a:t>83%</a:t>
            </a:r>
            <a:r>
              <a:rPr lang="zh-CN" altLang="zh-CN" sz="2400" dirty="0">
                <a:solidFill>
                  <a:schemeClr val="bg1"/>
                </a:solidFill>
                <a:latin typeface="Calibri" panose="020F0502020204030204" pitchFamily="34" charset="0"/>
                <a:ea typeface="楷体" panose="02010609060101010101" pitchFamily="49" charset="-122"/>
                <a:cs typeface="Times New Roman" panose="02020603050405020304" pitchFamily="18" charset="0"/>
              </a:rPr>
              <a:t>报告说改变了他们对教学的认识和看法，</a:t>
            </a:r>
            <a:r>
              <a:rPr lang="en-US" altLang="zh-CN" sz="3200" dirty="0">
                <a:solidFill>
                  <a:schemeClr val="bg1"/>
                </a:solidFill>
                <a:latin typeface="Calibri" panose="020F0502020204030204" pitchFamily="34" charset="0"/>
                <a:ea typeface="楷体" panose="02010609060101010101" pitchFamily="49" charset="-122"/>
                <a:cs typeface="Times New Roman" panose="02020603050405020304" pitchFamily="18" charset="0"/>
              </a:rPr>
              <a:t>80%</a:t>
            </a:r>
            <a:r>
              <a:rPr lang="zh-CN" altLang="zh-CN" sz="2400" dirty="0">
                <a:solidFill>
                  <a:schemeClr val="bg1"/>
                </a:solidFill>
                <a:latin typeface="Calibri" panose="020F0502020204030204" pitchFamily="34" charset="0"/>
                <a:ea typeface="楷体" panose="02010609060101010101" pitchFamily="49" charset="-122"/>
                <a:cs typeface="Times New Roman" panose="02020603050405020304" pitchFamily="18" charset="0"/>
              </a:rPr>
              <a:t>的老师表示在实施翻转课堂后，他们明显地感觉到学生的学习态度发生了变化，对知识掌握和记忆的情况都得到了改善</a:t>
            </a:r>
            <a:r>
              <a:rPr lang="zh-CN" altLang="zh-CN" sz="2400"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rPr>
              <a:t>。</a:t>
            </a:r>
            <a:endParaRPr lang="en-US" altLang="zh-CN" sz="2400"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endParaRPr>
          </a:p>
          <a:p>
            <a:pPr algn="ctr"/>
            <a:r>
              <a:rPr lang="en-US" altLang="zh-CN" sz="2400" dirty="0">
                <a:solidFill>
                  <a:schemeClr val="bg1"/>
                </a:solidFill>
                <a:latin typeface="Calibri" panose="020F0502020204030204" pitchFamily="34" charset="0"/>
                <a:ea typeface="楷体" panose="02010609060101010101" pitchFamily="49" charset="-122"/>
                <a:cs typeface="Times New Roman" panose="02020603050405020304" pitchFamily="18" charset="0"/>
              </a:rPr>
              <a:t> </a:t>
            </a:r>
            <a:r>
              <a:rPr lang="en-US" altLang="zh-CN" sz="2400"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rPr>
              <a:t>  </a:t>
            </a:r>
            <a:r>
              <a:rPr lang="zh-CN" altLang="zh-CN"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rPr>
              <a:t>影响</a:t>
            </a:r>
            <a:r>
              <a:rPr lang="zh-CN" altLang="zh-CN" dirty="0">
                <a:solidFill>
                  <a:schemeClr val="bg1"/>
                </a:solidFill>
                <a:latin typeface="Calibri" panose="020F0502020204030204" pitchFamily="34" charset="0"/>
                <a:ea typeface="楷体" panose="02010609060101010101" pitchFamily="49" charset="-122"/>
                <a:cs typeface="Times New Roman" panose="02020603050405020304" pitchFamily="18" charset="0"/>
              </a:rPr>
              <a:t>实施翻转课堂的因素包括改变学生的学习体验，实施这个模型所需要的技术支持，以及研究支撑</a:t>
            </a:r>
            <a:r>
              <a:rPr lang="zh-CN" altLang="zh-CN"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rPr>
              <a:t>。</a:t>
            </a:r>
            <a:endParaRPr lang="en-US" altLang="zh-CN" dirty="0" smtClean="0">
              <a:solidFill>
                <a:schemeClr val="bg1"/>
              </a:solidFill>
              <a:latin typeface="Calibri" panose="020F0502020204030204" pitchFamily="34" charset="0"/>
              <a:ea typeface="楷体" panose="02010609060101010101" pitchFamily="49" charset="-122"/>
              <a:cs typeface="Times New Roman" panose="02020603050405020304" pitchFamily="18" charset="0"/>
            </a:endParaRPr>
          </a:p>
          <a:p>
            <a:endParaRPr lang="zh-CN" altLang="en-US" dirty="0">
              <a:solidFill>
                <a:schemeClr val="bg1"/>
              </a:solidFill>
            </a:endParaRPr>
          </a:p>
        </p:txBody>
      </p:sp>
    </p:spTree>
    <p:extLst>
      <p:ext uri="{BB962C8B-B14F-4D97-AF65-F5344CB8AC3E}">
        <p14:creationId xmlns:p14="http://schemas.microsoft.com/office/powerpoint/2010/main" val="325734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9244" y="2303151"/>
            <a:ext cx="9733512" cy="2852737"/>
          </a:xfrm>
        </p:spPr>
        <p:txBody>
          <a:bodyPr/>
          <a:lstStyle/>
          <a:p>
            <a:pPr algn="l"/>
            <a:r>
              <a:rPr lang="en-US" altLang="zh-CN" dirty="0" smtClean="0"/>
              <a:t>		2.</a:t>
            </a:r>
            <a:r>
              <a:rPr lang="zh-CN" altLang="en-US" sz="5400" dirty="0" smtClean="0">
                <a:latin typeface="华文细黑" panose="02010600040101010101" pitchFamily="2" charset="-122"/>
                <a:ea typeface="华文细黑" panose="02010600040101010101" pitchFamily="2" charset="-122"/>
              </a:rPr>
              <a:t>翻转课堂</a:t>
            </a:r>
            <a:r>
              <a:rPr lang="zh-CN" altLang="en-US" sz="5400" dirty="0" smtClean="0"/>
              <a:t>：</a:t>
            </a:r>
            <a:endParaRPr lang="zh-CN" altLang="en-US" sz="5400" dirty="0"/>
          </a:p>
        </p:txBody>
      </p:sp>
      <p:sp>
        <p:nvSpPr>
          <p:cNvPr id="5" name="矩形 4"/>
          <p:cNvSpPr/>
          <p:nvPr/>
        </p:nvSpPr>
        <p:spPr>
          <a:xfrm>
            <a:off x="6407876" y="4017574"/>
            <a:ext cx="1832311" cy="1230389"/>
          </a:xfrm>
          <a:prstGeom prst="rect">
            <a:avLst/>
          </a:prstGeom>
          <a:noFill/>
        </p:spPr>
        <p:txBody>
          <a:bodyPr wrap="none" lIns="91440" tIns="45720" rIns="91440" bIns="45720">
            <a:prstTxWarp prst="textChevronInverted">
              <a:avLst/>
            </a:prstTxWarp>
            <a:spAutoFit/>
          </a:bodyPr>
          <a:lstStyle/>
          <a:p>
            <a:pPr algn="ctr"/>
            <a:r>
              <a:rPr lang="zh-CN" altLang="en-US" sz="7200" b="1" dirty="0" smtClean="0">
                <a:ln w="12700">
                  <a:solidFill>
                    <a:srgbClr val="BC451B"/>
                  </a:solidFill>
                  <a:prstDash val="solid"/>
                </a:ln>
                <a:solidFill>
                  <a:srgbClr val="FFFF00"/>
                </a:solidFill>
                <a:effectLst>
                  <a:outerShdw dist="38100" dir="2640000" algn="bl" rotWithShape="0">
                    <a:srgbClr val="BC451B"/>
                  </a:outerShdw>
                </a:effectLst>
                <a:latin typeface="华文彩云" panose="02010800040101010101" pitchFamily="2" charset="-122"/>
                <a:ea typeface="华文彩云" panose="02010800040101010101" pitchFamily="2" charset="-122"/>
              </a:rPr>
              <a:t>是与非</a:t>
            </a:r>
            <a:endParaRPr lang="zh-CN" altLang="en-US" sz="7200" b="1" dirty="0">
              <a:ln w="12700">
                <a:solidFill>
                  <a:srgbClr val="BC451B"/>
                </a:solidFill>
                <a:prstDash val="solid"/>
              </a:ln>
              <a:solidFill>
                <a:srgbClr val="FFFF00"/>
              </a:solidFill>
              <a:effectLst>
                <a:outerShdw dist="38100" dir="2640000" algn="bl" rotWithShape="0">
                  <a:srgbClr val="BC451B"/>
                </a:outerShdw>
              </a:effectLst>
              <a:latin typeface="华文彩云" panose="02010800040101010101" pitchFamily="2" charset="-122"/>
              <a:ea typeface="华文彩云" panose="0201080004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246" y="344176"/>
            <a:ext cx="3810000" cy="3238500"/>
          </a:xfrm>
          <a:prstGeom prst="rect">
            <a:avLst/>
          </a:prstGeom>
        </p:spPr>
      </p:pic>
    </p:spTree>
    <p:extLst>
      <p:ext uri="{BB962C8B-B14F-4D97-AF65-F5344CB8AC3E}">
        <p14:creationId xmlns:p14="http://schemas.microsoft.com/office/powerpoint/2010/main" val="708323755"/>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11154800"/>
  <p:tag name="MH_LIBRARY" val="GRAPHIC"/>
  <p:tag name="MH_TYPE" val="Picture"/>
  <p:tag name="MH_ORDER"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TM04033921[[fn=花纹]]</Template>
  <TotalTime>1547</TotalTime>
  <Words>1786</Words>
  <Application>Microsoft Office PowerPoint</Application>
  <PresentationFormat>宽屏</PresentationFormat>
  <Paragraphs>260</Paragraphs>
  <Slides>34</Slides>
  <Notes>8</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34</vt:i4>
      </vt:variant>
    </vt:vector>
  </HeadingPairs>
  <TitlesOfParts>
    <vt:vector size="59" baseType="lpstr">
      <vt:lpstr>Adobe Gothic Std B</vt:lpstr>
      <vt:lpstr>Heiti SC Light</vt:lpstr>
      <vt:lpstr>ＭＳ Ｐゴシック</vt:lpstr>
      <vt:lpstr>VW Headline OT-Book</vt:lpstr>
      <vt:lpstr>VW Headline OT-Semibold</vt:lpstr>
      <vt:lpstr>等线</vt:lpstr>
      <vt:lpstr>方正舒体</vt:lpstr>
      <vt:lpstr>方正姚体</vt:lpstr>
      <vt:lpstr>黑体</vt:lpstr>
      <vt:lpstr>华文彩云</vt:lpstr>
      <vt:lpstr>华文行楷</vt:lpstr>
      <vt:lpstr>华文隶书</vt:lpstr>
      <vt:lpstr>华文细黑</vt:lpstr>
      <vt:lpstr>华文新魏</vt:lpstr>
      <vt:lpstr>楷体</vt:lpstr>
      <vt:lpstr>隶书</vt:lpstr>
      <vt:lpstr>宋体</vt:lpstr>
      <vt:lpstr>微软雅黑</vt:lpstr>
      <vt:lpstr>幼圆</vt:lpstr>
      <vt:lpstr>Arial</vt:lpstr>
      <vt:lpstr>Calibri</vt:lpstr>
      <vt:lpstr>Tempus Sans ITC</vt:lpstr>
      <vt:lpstr>Times New Roman</vt:lpstr>
      <vt:lpstr>Trebuchet MS</vt:lpstr>
      <vt:lpstr>Damask</vt:lpstr>
      <vt:lpstr>翻转课堂常见问题分析</vt:lpstr>
      <vt:lpstr>今日话题</vt:lpstr>
      <vt:lpstr>1.翻转课堂为什么这么热？</vt:lpstr>
      <vt:lpstr>课堂现状</vt:lpstr>
      <vt:lpstr>工业化时代教育的现状</vt:lpstr>
      <vt:lpstr>丰富的开放教育资源</vt:lpstr>
      <vt:lpstr>国内先行者实施效果自评</vt:lpstr>
      <vt:lpstr>翻转课堂提高学生学习兴趣和…..成绩</vt:lpstr>
      <vt:lpstr>  2.翻转课堂：</vt:lpstr>
      <vt:lpstr>什么是翻转课堂？</vt:lpstr>
      <vt:lpstr>PowerPoint 演示文稿</vt:lpstr>
      <vt:lpstr>辨析1：“翻转课堂”与“混合学习”</vt:lpstr>
      <vt:lpstr>辨析2：“翻转课堂”的课前准备与“预习”</vt:lpstr>
      <vt:lpstr>辨析3：“翻转课堂”与“微课”</vt:lpstr>
      <vt:lpstr>3.翻转课堂成功的关键</vt:lpstr>
      <vt:lpstr>关键点之一：整体设计</vt:lpstr>
      <vt:lpstr>PowerPoint 演示文稿</vt:lpstr>
      <vt:lpstr>PowerPoint 演示文稿</vt:lpstr>
      <vt:lpstr>PowerPoint 演示文稿</vt:lpstr>
      <vt:lpstr>PowerPoint 演示文稿</vt:lpstr>
      <vt:lpstr>关键点之二: 准备多种学习资源</vt:lpstr>
      <vt:lpstr>关键点之三：设计好的预习问题/任务</vt:lpstr>
      <vt:lpstr>举例：</vt:lpstr>
      <vt:lpstr>哪个作业更有可能被完成？</vt:lpstr>
      <vt:lpstr>自我导向的教学策略：阶段化的自我导向学习模型（Grow） </vt:lpstr>
      <vt:lpstr>PowerPoint 演示文稿</vt:lpstr>
      <vt:lpstr>理解与误解</vt:lpstr>
      <vt:lpstr>讲与不讲</vt:lpstr>
      <vt:lpstr>僵化与弹性</vt:lpstr>
      <vt:lpstr>4.总结与展望</vt:lpstr>
      <vt:lpstr>翻转课堂         将成为信息时代的常态教学活动</vt:lpstr>
      <vt:lpstr>翻转课堂对教师教学能力的要求</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翻转课堂为什么可能有效？</dc:title>
  <dc:creator>gse</dc:creator>
  <cp:lastModifiedBy>gse</cp:lastModifiedBy>
  <cp:revision>108</cp:revision>
  <dcterms:created xsi:type="dcterms:W3CDTF">2016-11-27T02:18:30Z</dcterms:created>
  <dcterms:modified xsi:type="dcterms:W3CDTF">2017-06-10T13:33:05Z</dcterms:modified>
</cp:coreProperties>
</file>