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1" r:id="rId3"/>
    <p:sldId id="257" r:id="rId4"/>
    <p:sldId id="260" r:id="rId5"/>
    <p:sldId id="277" r:id="rId6"/>
    <p:sldId id="258" r:id="rId7"/>
    <p:sldId id="261" r:id="rId8"/>
    <p:sldId id="262" r:id="rId9"/>
    <p:sldId id="270" r:id="rId10"/>
    <p:sldId id="271" r:id="rId11"/>
    <p:sldId id="272" r:id="rId12"/>
    <p:sldId id="273" r:id="rId13"/>
    <p:sldId id="283" r:id="rId14"/>
    <p:sldId id="282" r:id="rId15"/>
    <p:sldId id="276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任意多边形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6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ECB3D-A629-47A4-9DFE-26154FB7BE07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7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7E01F-E5B3-4A56-A80E-27F6111C0E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C8BE-F02B-4B1D-83B1-BB33C42863BB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C19E6-4EE5-45C9-B62F-F708B51F24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CBF4-52E9-4954-B971-917925534C3C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D767-79A7-4669-9591-3CA48214EE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D5C48-D076-4745-B1A9-BC4CA10EEB73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7E837-CDD1-431F-BA4B-4744F9CE6E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任意多边形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5B7D-5752-4E94-8338-52C89AD48FA2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736E-4DEA-4871-A052-34623E4B95B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31E6-05F2-4179-A416-5ACFB32FF6D2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8A78-1948-4C8A-BE43-440DB3A5EB6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96F05-DB84-46BB-A46D-6B60F6AAE55B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8C1E7-29F0-459A-A3B4-346BE38051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335D-21BE-4653-9120-8993B665352F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F428-095D-4B8F-AD82-FCAA52EFAD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5512B-AF15-4318-BA2E-484FBA314F64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64774-6B46-4513-9159-1C50C7967D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6777-D24A-4EAD-A934-EEEB438148F0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59947-55A7-4218-A5D5-12F12BA6B4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C4DAD-ACEB-4F18-8FE8-B80F715B208B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AC347-A79F-4185-9449-D1B375AB967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8EA721-FD7A-43FA-8332-DD9225185393}" type="datetimeFigureOut">
              <a:rPr lang="zh-CN" altLang="en-US"/>
              <a:pPr>
                <a:defRPr/>
              </a:pPr>
              <a:t>2013-08-11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857118-CFDF-424E-A347-639911952B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46" r:id="rId2"/>
    <p:sldLayoutId id="2147483853" r:id="rId3"/>
    <p:sldLayoutId id="2147483847" r:id="rId4"/>
    <p:sldLayoutId id="2147483854" r:id="rId5"/>
    <p:sldLayoutId id="2147483848" r:id="rId6"/>
    <p:sldLayoutId id="2147483849" r:id="rId7"/>
    <p:sldLayoutId id="2147483855" r:id="rId8"/>
    <p:sldLayoutId id="2147483856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宋体" charset="-122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7560840" cy="34563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8800" smtClean="0"/>
              <a:t>基础口译</a:t>
            </a:r>
            <a:r>
              <a:rPr altLang="zh-CN" smtClean="0"/>
              <a:t/>
            </a:r>
            <a:br>
              <a:rPr altLang="zh-CN" smtClean="0"/>
            </a:br>
            <a:r>
              <a:rPr altLang="zh-CN" smtClean="0"/>
              <a:t/>
            </a:r>
            <a:br>
              <a:rPr altLang="zh-CN" smtClean="0"/>
            </a:br>
            <a:r>
              <a:rPr lang="zh-CN" altLang="en-US" sz="3600" smtClean="0"/>
              <a:t>广东外语外贸大学高级翻译学院</a:t>
            </a:r>
            <a:r>
              <a:rPr altLang="zh-CN" sz="3600" smtClean="0"/>
              <a:t/>
            </a:r>
            <a:br>
              <a:rPr altLang="zh-CN" sz="3600" smtClean="0"/>
            </a:br>
            <a:r>
              <a:rPr lang="zh-CN" altLang="en-US" sz="3600" smtClean="0"/>
              <a:t>詹  成</a:t>
            </a:r>
            <a:endParaRPr lang="zh-CN" altLang="en-US" sz="3600"/>
          </a:p>
        </p:txBody>
      </p:sp>
      <p:sp>
        <p:nvSpPr>
          <p:cNvPr id="13314" name="副标题 2"/>
          <p:cNvSpPr>
            <a:spLocks noGrp="1"/>
          </p:cNvSpPr>
          <p:nvPr>
            <p:ph type="subTitle" idx="1"/>
          </p:nvPr>
        </p:nvSpPr>
        <p:spPr>
          <a:xfrm>
            <a:off x="0" y="620713"/>
            <a:ext cx="9035480" cy="9366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zh-CN" sz="3600" dirty="0" smtClean="0"/>
              <a:t>2013</a:t>
            </a:r>
            <a:r>
              <a:rPr lang="zh-CN" altLang="en-US" sz="3600" dirty="0" smtClean="0"/>
              <a:t>年外研社全国高等学校英语专业教学研修班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716463"/>
            <a:ext cx="2195512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标题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基础口译课程的设计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39341"/>
            <a:ext cx="7467600" cy="4525963"/>
          </a:xfrm>
        </p:spPr>
        <p:txBody>
          <a:bodyPr/>
          <a:lstStyle/>
          <a:p>
            <a:pPr eaLnBrk="1" hangingPunct="1"/>
            <a:r>
              <a:rPr lang="en-US" altLang="zh-CN" sz="3600" b="1" dirty="0" smtClean="0"/>
              <a:t>2. </a:t>
            </a:r>
            <a:r>
              <a:rPr lang="zh-CN" altLang="en-US" sz="3600" b="1" dirty="0" smtClean="0"/>
              <a:t>信息加工</a:t>
            </a:r>
          </a:p>
          <a:p>
            <a:pPr eaLnBrk="1" hangingPunct="1"/>
            <a:r>
              <a:rPr lang="zh-CN" altLang="en-US" sz="3200" dirty="0" smtClean="0"/>
              <a:t>    讲话的类型与风格</a:t>
            </a:r>
            <a:endParaRPr lang="en-US" altLang="zh-CN" sz="3200" dirty="0" smtClean="0"/>
          </a:p>
          <a:p>
            <a:pPr eaLnBrk="1" hangingPunct="1"/>
            <a:r>
              <a:rPr lang="en-US" altLang="zh-CN" sz="3200" dirty="0" smtClean="0"/>
              <a:t>    </a:t>
            </a:r>
            <a:r>
              <a:rPr lang="zh-CN" altLang="en-US" sz="3200" dirty="0" smtClean="0"/>
              <a:t>视觉化</a:t>
            </a:r>
          </a:p>
          <a:p>
            <a:pPr eaLnBrk="1" hangingPunct="1"/>
            <a:r>
              <a:rPr lang="zh-CN" altLang="en-US" sz="3200" dirty="0" smtClean="0"/>
              <a:t>    概念化</a:t>
            </a:r>
          </a:p>
          <a:p>
            <a:pPr eaLnBrk="1" hangingPunct="1"/>
            <a:r>
              <a:rPr lang="en-US" altLang="zh-CN" sz="3200" dirty="0" smtClean="0"/>
              <a:t>    </a:t>
            </a:r>
            <a:r>
              <a:rPr lang="zh-CN" altLang="en-US" sz="3200" dirty="0" smtClean="0"/>
              <a:t>逻辑关系</a:t>
            </a:r>
          </a:p>
          <a:p>
            <a:pPr eaLnBrk="1" hangingPunct="1"/>
            <a:r>
              <a:rPr lang="en-US" altLang="zh-CN" sz="3200" dirty="0" smtClean="0"/>
              <a:t>    </a:t>
            </a:r>
            <a:r>
              <a:rPr lang="zh-CN" altLang="en-US" sz="3200" dirty="0" smtClean="0"/>
              <a:t>先后顺序</a:t>
            </a:r>
            <a:endParaRPr lang="en-US" altLang="zh-CN" sz="3200" dirty="0" smtClean="0"/>
          </a:p>
          <a:p>
            <a:pPr eaLnBrk="1" hangingPunct="1"/>
            <a:r>
              <a:rPr lang="en-US" altLang="zh-CN" sz="3200" dirty="0" smtClean="0"/>
              <a:t>    </a:t>
            </a:r>
            <a:r>
              <a:rPr lang="zh-CN" altLang="en-US" sz="3200" dirty="0" smtClean="0"/>
              <a:t>数字量级</a:t>
            </a:r>
          </a:p>
          <a:p>
            <a:pPr algn="r" eaLnBrk="1" hangingPunct="1"/>
            <a:r>
              <a:rPr lang="zh-CN" altLang="en-US" sz="3200" dirty="0" smtClean="0"/>
              <a:t>（教学环节展示）</a:t>
            </a:r>
            <a:endParaRPr lang="zh-CN" altLang="zh-CN" sz="3200" dirty="0" smtClean="0"/>
          </a:p>
          <a:p>
            <a:pPr eaLnBrk="1" hangingPunct="1">
              <a:buNone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基础口译课程的设计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27373"/>
            <a:ext cx="7467600" cy="4237931"/>
          </a:xfrm>
        </p:spPr>
        <p:txBody>
          <a:bodyPr/>
          <a:lstStyle/>
          <a:p>
            <a:pPr eaLnBrk="1" hangingPunct="1"/>
            <a:r>
              <a:rPr lang="en-US" altLang="zh-CN" sz="3600" b="1" dirty="0" smtClean="0"/>
              <a:t>3. </a:t>
            </a:r>
            <a:r>
              <a:rPr lang="zh-CN" altLang="en-US" sz="3600" b="1" dirty="0" smtClean="0"/>
              <a:t>信息重组</a:t>
            </a:r>
            <a:endParaRPr lang="zh-CN" altLang="zh-CN" sz="3600" dirty="0" smtClean="0"/>
          </a:p>
          <a:p>
            <a:pPr eaLnBrk="1" hangingPunct="1"/>
            <a:r>
              <a:rPr lang="zh-CN" altLang="en-US" sz="3200" dirty="0" smtClean="0"/>
              <a:t>    内在与外在的逻辑</a:t>
            </a:r>
          </a:p>
          <a:p>
            <a:pPr eaLnBrk="1" hangingPunct="1"/>
            <a:r>
              <a:rPr lang="en-US" altLang="zh-CN" sz="3200" dirty="0" smtClean="0"/>
              <a:t>    </a:t>
            </a:r>
            <a:r>
              <a:rPr lang="zh-CN" altLang="en-US" sz="3200" dirty="0" smtClean="0"/>
              <a:t>寻找合理性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/>
              <a:t>    整理和归置信息</a:t>
            </a:r>
          </a:p>
          <a:p>
            <a:pPr eaLnBrk="1" hangingPunct="1"/>
            <a:r>
              <a:rPr lang="en-US" altLang="zh-CN" sz="3200" dirty="0" smtClean="0"/>
              <a:t>    </a:t>
            </a:r>
            <a:r>
              <a:rPr lang="zh-CN" altLang="en-US" sz="3200" dirty="0" smtClean="0"/>
              <a:t>关注意义上的错误</a:t>
            </a:r>
            <a:endParaRPr lang="en-US" altLang="zh-CN" sz="3200" dirty="0" smtClean="0"/>
          </a:p>
          <a:p>
            <a:pPr algn="r" eaLnBrk="1" hangingPunct="1"/>
            <a:r>
              <a:rPr lang="zh-CN" altLang="en-US" sz="3200" dirty="0" smtClean="0"/>
              <a:t>（教学环节展示）</a:t>
            </a:r>
          </a:p>
          <a:p>
            <a:pPr eaLnBrk="1" hangingPunct="1"/>
            <a:endParaRPr lang="zh-CN" altLang="zh-CN" dirty="0" smtClean="0"/>
          </a:p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标题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基础口译课程的设计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55365"/>
            <a:ext cx="7467600" cy="3733875"/>
          </a:xfrm>
        </p:spPr>
        <p:txBody>
          <a:bodyPr/>
          <a:lstStyle/>
          <a:p>
            <a:pPr eaLnBrk="1" hangingPunct="1"/>
            <a:r>
              <a:rPr lang="en-US" altLang="zh-CN" sz="3600" b="1" dirty="0" smtClean="0"/>
              <a:t>4. </a:t>
            </a:r>
            <a:r>
              <a:rPr lang="zh-CN" altLang="en-US" sz="3600" b="1" dirty="0" smtClean="0"/>
              <a:t>口译笔记</a:t>
            </a:r>
            <a:endParaRPr lang="zh-CN" altLang="zh-CN" sz="3600" dirty="0" smtClean="0"/>
          </a:p>
          <a:p>
            <a:pPr eaLnBrk="1" hangingPunct="1"/>
            <a:r>
              <a:rPr lang="en-US" altLang="zh-CN" dirty="0" smtClean="0"/>
              <a:t>    </a:t>
            </a:r>
            <a:r>
              <a:rPr lang="zh-CN" altLang="en-US" sz="3200" dirty="0" smtClean="0"/>
              <a:t>笔记的特点和性质</a:t>
            </a:r>
          </a:p>
          <a:p>
            <a:pPr eaLnBrk="1" hangingPunct="1"/>
            <a:r>
              <a:rPr lang="en-US" altLang="zh-CN" sz="3200" dirty="0" smtClean="0"/>
              <a:t>    </a:t>
            </a:r>
            <a:r>
              <a:rPr lang="zh-CN" altLang="en-US" sz="3200" dirty="0" smtClean="0"/>
              <a:t>记什么？</a:t>
            </a:r>
          </a:p>
          <a:p>
            <a:pPr eaLnBrk="1" hangingPunct="1"/>
            <a:r>
              <a:rPr lang="en-US" altLang="zh-CN" sz="3200" dirty="0" smtClean="0"/>
              <a:t>    </a:t>
            </a:r>
            <a:r>
              <a:rPr lang="zh-CN" altLang="en-US" sz="3200" dirty="0" smtClean="0"/>
              <a:t>笔记的形式与结构</a:t>
            </a:r>
            <a:endParaRPr lang="en-US" altLang="zh-CN" sz="3200" dirty="0" smtClean="0"/>
          </a:p>
          <a:p>
            <a:pPr algn="r" eaLnBrk="1" hangingPunct="1"/>
            <a:r>
              <a:rPr lang="zh-CN" altLang="en-US" sz="3200" dirty="0" smtClean="0"/>
              <a:t>（教学环节展示）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488776" y="548680"/>
            <a:ext cx="7467600" cy="108012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避免练习中的误区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158" y="2060848"/>
            <a:ext cx="7715250" cy="4248472"/>
          </a:xfrm>
        </p:spPr>
        <p:txBody>
          <a:bodyPr/>
          <a:lstStyle/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禁止学生找词问词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要求学生向前看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话开始了一定要结尾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不让他人打断或帮助</a:t>
            </a:r>
            <a:endParaRPr lang="en-US" altLang="zh-C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对学生练习的点评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158" y="1927373"/>
            <a:ext cx="7715250" cy="4525963"/>
          </a:xfrm>
        </p:spPr>
        <p:txBody>
          <a:bodyPr/>
          <a:lstStyle/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表达技巧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语言组织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外语用词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内在联系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意义衔接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开头结尾</a:t>
            </a:r>
            <a:endParaRPr lang="zh-CN" altLang="zh-C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CN" sz="6600" i="1" dirty="0" smtClean="0"/>
              <a:t>Any Questions?</a:t>
            </a:r>
            <a:endParaRPr lang="zh-CN" altLang="en-US" sz="6600" i="1" dirty="0"/>
          </a:p>
        </p:txBody>
      </p:sp>
      <p:sp>
        <p:nvSpPr>
          <p:cNvPr id="36866" name="文本占位符 2"/>
          <p:cNvSpPr>
            <a:spLocks noGrp="1"/>
          </p:cNvSpPr>
          <p:nvPr>
            <p:ph type="body" idx="1"/>
          </p:nvPr>
        </p:nvSpPr>
        <p:spPr>
          <a:xfrm>
            <a:off x="1331913" y="1125538"/>
            <a:ext cx="7272337" cy="1798637"/>
          </a:xfrm>
        </p:spPr>
        <p:txBody>
          <a:bodyPr/>
          <a:lstStyle/>
          <a:p>
            <a:pPr algn="ctr" eaLnBrk="1" hangingPunct="1"/>
            <a:r>
              <a:rPr lang="zh-CN" altLang="en-US" sz="9600" smtClean="0"/>
              <a:t>   谢谢大家！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为什么开设口译课？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72816"/>
            <a:ext cx="8147050" cy="4680372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一种外语强化的手段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/>
              <a:t>未来深入训练的铺垫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>
                <a:solidFill>
                  <a:srgbClr val="FFC000"/>
                </a:solidFill>
              </a:rPr>
              <a:t>从事未来工作的技能</a:t>
            </a:r>
            <a:endParaRPr lang="en-US" altLang="zh-CN" sz="3200" dirty="0" smtClean="0">
              <a:solidFill>
                <a:srgbClr val="FFC000"/>
              </a:solidFill>
            </a:endParaRPr>
          </a:p>
          <a:p>
            <a:pPr eaLnBrk="1" hangingPunct="1"/>
            <a:endParaRPr lang="en-US" altLang="zh-CN" sz="3200" dirty="0" smtClean="0"/>
          </a:p>
          <a:p>
            <a:pPr eaLnBrk="1" hangingPunct="1"/>
            <a:r>
              <a:rPr lang="zh-CN" altLang="en-US" sz="3200" dirty="0" smtClean="0"/>
              <a:t>采用何种方法，取决于课程的定位</a:t>
            </a:r>
            <a:r>
              <a:rPr lang="en-US" altLang="zh-CN" sz="3200" dirty="0" smtClean="0"/>
              <a:t>……</a:t>
            </a:r>
          </a:p>
          <a:p>
            <a:pPr eaLnBrk="1" hangingPunct="1"/>
            <a:r>
              <a:rPr lang="zh-CN" altLang="en-US" sz="3200" dirty="0" smtClean="0"/>
              <a:t>教材的使用，也应吻合教学的目标</a:t>
            </a:r>
            <a:r>
              <a:rPr lang="en-US" altLang="zh-CN" sz="3200" dirty="0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012974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如何理解“基础”？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147050" cy="4824388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口译的基础 </a:t>
            </a:r>
            <a:r>
              <a:rPr lang="en-US" altLang="zh-CN" sz="3200" dirty="0" smtClean="0"/>
              <a:t>+ </a:t>
            </a:r>
            <a:r>
              <a:rPr lang="zh-CN" altLang="en-US" sz="3200" dirty="0" smtClean="0"/>
              <a:t>基础的口译</a:t>
            </a:r>
          </a:p>
          <a:p>
            <a:pPr eaLnBrk="1" hangingPunct="1"/>
            <a:r>
              <a:rPr lang="en-US" altLang="zh-CN" sz="3200" dirty="0" smtClean="0"/>
              <a:t>口</a:t>
            </a:r>
            <a:r>
              <a:rPr lang="zh-CN" altLang="en-US" sz="3200" dirty="0" smtClean="0"/>
              <a:t>译前的技能，包括：</a:t>
            </a:r>
          </a:p>
          <a:p>
            <a:pPr eaLnBrk="1" hangingPunct="1"/>
            <a:r>
              <a:rPr lang="zh-CN" altLang="en-US" sz="3200" dirty="0" smtClean="0"/>
              <a:t>     -- 听辨</a:t>
            </a:r>
          </a:p>
          <a:p>
            <a:pPr eaLnBrk="1" hangingPunct="1"/>
            <a:r>
              <a:rPr lang="zh-CN" altLang="en-US" sz="3200" dirty="0" smtClean="0"/>
              <a:t>     -- 理解</a:t>
            </a:r>
          </a:p>
          <a:p>
            <a:pPr eaLnBrk="1" hangingPunct="1"/>
            <a:r>
              <a:rPr lang="zh-CN" altLang="en-US" sz="3200" dirty="0" smtClean="0"/>
              <a:t>     -- 信息加工</a:t>
            </a:r>
          </a:p>
          <a:p>
            <a:pPr eaLnBrk="1" hangingPunct="1"/>
            <a:r>
              <a:rPr lang="zh-CN" altLang="en-US" sz="3200" dirty="0" smtClean="0"/>
              <a:t>     -- 逻辑重组</a:t>
            </a:r>
          </a:p>
          <a:p>
            <a:pPr eaLnBrk="1" hangingPunct="1"/>
            <a:r>
              <a:rPr lang="zh-CN" altLang="en-US" sz="3200" dirty="0" smtClean="0"/>
              <a:t>     -- 文体</a:t>
            </a:r>
          </a:p>
          <a:p>
            <a:pPr eaLnBrk="1" hangingPunct="1"/>
            <a:r>
              <a:rPr lang="zh-CN" altLang="en-US" sz="3200" dirty="0" smtClean="0"/>
              <a:t>     -- 表达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539750" y="557808"/>
            <a:ext cx="8405813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完整的口译技能训练体系</a:t>
            </a: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900113" y="2349599"/>
            <a:ext cx="7848600" cy="3095625"/>
          </a:xfrm>
        </p:spPr>
        <p:txBody>
          <a:bodyPr/>
          <a:lstStyle/>
          <a:p>
            <a:pPr eaLnBrk="1" hangingPunct="1"/>
            <a:r>
              <a:rPr lang="zh-CN" altLang="en-US" sz="3600" dirty="0" smtClean="0"/>
              <a:t>基础口译  → 交替传译 → 口译观摩与赏析 → 视译 → 同声传译 → 模拟国际会议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口译基础阶段的训练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44526"/>
            <a:ext cx="8435975" cy="482483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交传学习基础阶段的原则</a:t>
            </a:r>
            <a:r>
              <a:rPr lang="zh-CN" altLang="en-US" sz="2800" dirty="0" smtClean="0">
                <a:latin typeface="Times New Roman" pitchFamily="18" charset="0"/>
                <a:ea typeface="宋体" charset="-122"/>
              </a:rPr>
              <a:t>（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杨承淑</a:t>
            </a:r>
            <a:r>
              <a:rPr lang="zh-CN" altLang="en-US" sz="2800" dirty="0" smtClean="0">
                <a:latin typeface="Times New Roman" pitchFamily="18" charset="0"/>
                <a:ea typeface="宋体" charset="-122"/>
              </a:rPr>
              <a:t>，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2005</a:t>
            </a:r>
            <a:r>
              <a:rPr lang="zh-CN" altLang="en-US" sz="2800" dirty="0" smtClean="0">
                <a:latin typeface="Times New Roman" pitchFamily="18" charset="0"/>
                <a:ea typeface="宋体" charset="-122"/>
              </a:rPr>
              <a:t>）</a:t>
            </a:r>
            <a:endParaRPr lang="zh-CN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zh-CN" altLang="en-US" sz="3200" dirty="0" smtClean="0"/>
              <a:t>掌握语言与背景知识的准备原则</a:t>
            </a:r>
          </a:p>
          <a:p>
            <a:pPr eaLnBrk="1" hangingPunct="1"/>
            <a:r>
              <a:rPr lang="zh-CN" altLang="en-US" sz="3200" dirty="0" smtClean="0"/>
              <a:t>听与思并行的分析原则</a:t>
            </a:r>
          </a:p>
          <a:p>
            <a:pPr eaLnBrk="1" hangingPunct="1"/>
            <a:r>
              <a:rPr lang="zh-CN" altLang="en-US" sz="3200" dirty="0" smtClean="0"/>
              <a:t>传讯不传词的信息原则</a:t>
            </a:r>
          </a:p>
          <a:p>
            <a:pPr eaLnBrk="1" hangingPunct="1"/>
            <a:r>
              <a:rPr lang="zh-CN" altLang="en-US" sz="3200" dirty="0" smtClean="0"/>
              <a:t>表达明确的口传原则</a:t>
            </a:r>
          </a:p>
          <a:p>
            <a:pPr eaLnBrk="1" hangingPunct="1"/>
            <a:r>
              <a:rPr lang="zh-CN" altLang="en-US" sz="3200" dirty="0" smtClean="0"/>
              <a:t>保持流畅的熟练原则</a:t>
            </a:r>
          </a:p>
          <a:p>
            <a:pPr eaLnBrk="1" hangingPunct="1"/>
            <a:r>
              <a:rPr lang="zh-CN" altLang="en-US" sz="3200" dirty="0" smtClean="0"/>
              <a:t>精益求精的反省原则</a:t>
            </a:r>
          </a:p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口译训练的基础阶段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3994026"/>
          </a:xfrm>
        </p:spPr>
        <p:txBody>
          <a:bodyPr/>
          <a:lstStyle/>
          <a:p>
            <a:pPr eaLnBrk="1" hangingPunct="1"/>
            <a:r>
              <a:rPr lang="zh-CN" altLang="zh-CN" sz="3600" dirty="0" smtClean="0"/>
              <a:t>充分运用已有知识与能力</a:t>
            </a:r>
          </a:p>
          <a:p>
            <a:pPr eaLnBrk="1" hangingPunct="1"/>
            <a:r>
              <a:rPr lang="zh-CN" altLang="zh-CN" sz="3600" dirty="0" smtClean="0"/>
              <a:t>继续巩固和提高双语水平</a:t>
            </a:r>
          </a:p>
          <a:p>
            <a:pPr eaLnBrk="1" hangingPunct="1"/>
            <a:r>
              <a:rPr lang="zh-CN" altLang="zh-CN" sz="3600" dirty="0" smtClean="0"/>
              <a:t>学</a:t>
            </a:r>
            <a:r>
              <a:rPr lang="zh-CN" altLang="en-US" sz="3600" dirty="0" smtClean="0"/>
              <a:t>习</a:t>
            </a:r>
            <a:r>
              <a:rPr lang="zh-CN" altLang="zh-CN" sz="3600" dirty="0" smtClean="0"/>
              <a:t>领会和理解话语意义</a:t>
            </a:r>
            <a:endParaRPr lang="en-US" altLang="zh-CN" sz="3600" dirty="0" smtClean="0"/>
          </a:p>
          <a:p>
            <a:pPr eaLnBrk="1" hangingPunct="1"/>
            <a:r>
              <a:rPr lang="zh-CN" altLang="zh-CN" sz="3600" dirty="0" smtClean="0"/>
              <a:t>口译起步</a:t>
            </a:r>
            <a:r>
              <a:rPr lang="zh-CN" altLang="en-US" sz="3600" dirty="0" smtClean="0"/>
              <a:t>之前</a:t>
            </a:r>
            <a:r>
              <a:rPr lang="zh-CN" altLang="zh-CN" sz="3600" dirty="0" smtClean="0"/>
              <a:t>的</a:t>
            </a:r>
            <a:r>
              <a:rPr lang="zh-CN" altLang="en-US" sz="3600" dirty="0" smtClean="0"/>
              <a:t>技能</a:t>
            </a:r>
            <a:r>
              <a:rPr lang="zh-CN" altLang="zh-CN" sz="3600" dirty="0" smtClean="0"/>
              <a:t>训练</a:t>
            </a:r>
          </a:p>
          <a:p>
            <a:pPr eaLnBrk="1" hangingPunct="1"/>
            <a:r>
              <a:rPr lang="zh-CN" altLang="en-US" sz="3600" dirty="0" smtClean="0"/>
              <a:t>培养口译工作的准备方法</a:t>
            </a:r>
            <a:endParaRPr lang="en-US" altLang="zh-CN" sz="3600" dirty="0" smtClean="0"/>
          </a:p>
          <a:p>
            <a:pPr eaLnBrk="1" hangingPunct="1">
              <a:buNone/>
            </a:pPr>
            <a:endParaRPr lang="en-US" altLang="zh-CN" sz="3600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基础口译训练目标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60463"/>
            <a:ext cx="8362950" cy="4060825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能够集中精力听讲3-5分钟的叙述、论证或描述语体的讲话并且理解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/>
              <a:t>能够对信息迅速加工并重述语篇意义</a:t>
            </a:r>
          </a:p>
          <a:p>
            <a:pPr eaLnBrk="1" hangingPunct="1"/>
            <a:r>
              <a:rPr lang="zh-CN" altLang="en-US" sz="3200" dirty="0" smtClean="0"/>
              <a:t>掌握笔记技巧，辅助理解和记忆</a:t>
            </a:r>
          </a:p>
          <a:p>
            <a:pPr eaLnBrk="1" hangingPunct="1"/>
            <a:r>
              <a:rPr lang="zh-CN" altLang="en-US" sz="3200" dirty="0" smtClean="0"/>
              <a:t>具有良好的应变能力和心态</a:t>
            </a:r>
          </a:p>
          <a:p>
            <a:pPr eaLnBrk="1" hangingPunct="1"/>
            <a:r>
              <a:rPr lang="zh-CN" altLang="en-US" sz="3200" dirty="0" smtClean="0"/>
              <a:t>具备职业译员的基本素质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基础口译训练内容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3357"/>
            <a:ext cx="7715250" cy="4525963"/>
          </a:xfrm>
        </p:spPr>
        <p:txBody>
          <a:bodyPr/>
          <a:lstStyle/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zh-CN" sz="3200" dirty="0" smtClean="0"/>
              <a:t>译前准备</a:t>
            </a:r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zh-CN" sz="3200" dirty="0" smtClean="0"/>
              <a:t>听辨理解</a:t>
            </a:r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zh-CN" sz="3200" dirty="0" smtClean="0"/>
              <a:t>捕捉讲话人的思路，预测讲话内容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辨析不同类型和文体的讲话</a:t>
            </a:r>
            <a:endParaRPr lang="en-US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en-US" sz="3200" dirty="0" smtClean="0"/>
              <a:t>重组讲话人的信息表达</a:t>
            </a:r>
            <a:endParaRPr lang="zh-CN" altLang="zh-CN" sz="3200" dirty="0" smtClean="0"/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zh-CN" sz="3200" dirty="0" smtClean="0"/>
              <a:t>记忆与笔记</a:t>
            </a:r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zh-CN" sz="3200" dirty="0" smtClean="0"/>
              <a:t>记忆与表达</a:t>
            </a:r>
          </a:p>
          <a:p>
            <a:pPr eaLnBrk="1" hangingPunct="1">
              <a:lnSpc>
                <a:spcPts val="4238"/>
              </a:lnSpc>
              <a:spcBef>
                <a:spcPct val="0"/>
              </a:spcBef>
            </a:pPr>
            <a:r>
              <a:rPr lang="zh-CN" altLang="zh-CN" sz="3200" dirty="0" smtClean="0"/>
              <a:t>演讲技巧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标题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467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基础口译课程的设计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3357"/>
            <a:ext cx="7467600" cy="4525963"/>
          </a:xfrm>
        </p:spPr>
        <p:txBody>
          <a:bodyPr/>
          <a:lstStyle/>
          <a:p>
            <a:pPr eaLnBrk="1" hangingPunct="1"/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听辨</a:t>
            </a:r>
          </a:p>
          <a:p>
            <a:pPr eaLnBrk="1" hangingPunct="1"/>
            <a:r>
              <a:rPr lang="zh-CN" altLang="en-US" sz="3200" dirty="0" smtClean="0"/>
              <a:t>    译员的听</a:t>
            </a:r>
            <a:r>
              <a:rPr lang="zh-CN" altLang="en-US" sz="3200" dirty="0" smtClean="0"/>
              <a:t>法</a:t>
            </a:r>
            <a:endParaRPr lang="en-US" altLang="zh-CN" sz="3200" dirty="0" smtClean="0"/>
          </a:p>
          <a:p>
            <a:pPr eaLnBrk="1" hangingPunct="1"/>
            <a:r>
              <a:rPr lang="en-US" altLang="zh-CN" sz="3200" dirty="0" smtClean="0"/>
              <a:t> </a:t>
            </a:r>
            <a:r>
              <a:rPr lang="en-US" altLang="zh-CN" sz="3200" dirty="0" smtClean="0"/>
              <a:t>   </a:t>
            </a:r>
            <a:r>
              <a:rPr lang="zh-CN" altLang="en-US" sz="3200" dirty="0" smtClean="0"/>
              <a:t>短时记忆</a:t>
            </a:r>
            <a:endParaRPr lang="zh-CN" altLang="en-US" sz="3200" dirty="0" smtClean="0"/>
          </a:p>
          <a:p>
            <a:pPr eaLnBrk="1" hangingPunct="1"/>
            <a:r>
              <a:rPr lang="zh-CN" altLang="en-US" sz="3200" dirty="0" smtClean="0"/>
              <a:t>    激活长时记忆</a:t>
            </a:r>
            <a:endParaRPr lang="en-US" altLang="zh-CN" sz="3200" dirty="0" smtClean="0"/>
          </a:p>
          <a:p>
            <a:pPr eaLnBrk="1" hangingPunct="1"/>
            <a:r>
              <a:rPr lang="en-US" altLang="zh-CN" sz="3200" dirty="0" smtClean="0"/>
              <a:t>    </a:t>
            </a:r>
            <a:r>
              <a:rPr lang="zh-CN" altLang="en-US" sz="3200" dirty="0" smtClean="0"/>
              <a:t>意思和文字分离 </a:t>
            </a:r>
          </a:p>
          <a:p>
            <a:pPr eaLnBrk="1" hangingPunct="1"/>
            <a:r>
              <a:rPr lang="zh-CN" altLang="en-US" sz="3200" dirty="0" smtClean="0"/>
              <a:t>    不同风格的讲话</a:t>
            </a:r>
            <a:endParaRPr lang="en-US" altLang="zh-CN" sz="3200" dirty="0" smtClean="0"/>
          </a:p>
          <a:p>
            <a:pPr algn="r" eaLnBrk="1" hangingPunct="1"/>
            <a:r>
              <a:rPr lang="en-US" altLang="zh-CN" sz="3200" dirty="0" smtClean="0"/>
              <a:t>   </a:t>
            </a:r>
            <a:r>
              <a:rPr lang="zh-CN" altLang="en-US" sz="3200" dirty="0" smtClean="0"/>
              <a:t>（教学环节展示）</a:t>
            </a:r>
          </a:p>
          <a:p>
            <a:pPr eaLnBrk="1" hangingPunct="1">
              <a:buFont typeface="Wingdings 2" pitchFamily="18" charset="2"/>
              <a:buNone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技巧">
  <a:themeElements>
    <a:clrScheme name="技巧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技巧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技巧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技巧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483</Words>
  <Application>Microsoft Office PowerPoint</Application>
  <PresentationFormat>全屏显示(4:3)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技巧</vt:lpstr>
      <vt:lpstr>基础口译  广东外语外贸大学高级翻译学院 詹  成</vt:lpstr>
      <vt:lpstr>为什么开设口译课？</vt:lpstr>
      <vt:lpstr>如何理解“基础”？</vt:lpstr>
      <vt:lpstr>完整的口译技能训练体系</vt:lpstr>
      <vt:lpstr>口译基础阶段的训练</vt:lpstr>
      <vt:lpstr>口译训练的基础阶段</vt:lpstr>
      <vt:lpstr>基础口译训练目标</vt:lpstr>
      <vt:lpstr>基础口译训练内容</vt:lpstr>
      <vt:lpstr>基础口译课程的设计</vt:lpstr>
      <vt:lpstr>基础口译课程的设计</vt:lpstr>
      <vt:lpstr>基础口译课程的设计</vt:lpstr>
      <vt:lpstr>基础口译课程的设计</vt:lpstr>
      <vt:lpstr>避免练习中的误区</vt:lpstr>
      <vt:lpstr>对学生练习的点评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同声传译  广东外语外贸大学高级翻译学院 詹  成</dc:title>
  <dc:creator>James</dc:creator>
  <cp:lastModifiedBy>Administrator</cp:lastModifiedBy>
  <cp:revision>44</cp:revision>
  <dcterms:created xsi:type="dcterms:W3CDTF">2011-05-07T07:36:01Z</dcterms:created>
  <dcterms:modified xsi:type="dcterms:W3CDTF">2013-08-11T07:39:41Z</dcterms:modified>
</cp:coreProperties>
</file>