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81" r:id="rId3"/>
    <p:sldId id="257" r:id="rId4"/>
    <p:sldId id="260" r:id="rId5"/>
    <p:sldId id="277" r:id="rId6"/>
    <p:sldId id="258" r:id="rId7"/>
    <p:sldId id="261" r:id="rId8"/>
    <p:sldId id="262" r:id="rId9"/>
    <p:sldId id="270" r:id="rId10"/>
    <p:sldId id="271" r:id="rId11"/>
    <p:sldId id="272" r:id="rId12"/>
    <p:sldId id="273" r:id="rId13"/>
    <p:sldId id="283" r:id="rId14"/>
    <p:sldId id="282" r:id="rId15"/>
    <p:sldId id="276" r:id="rId16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660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" name="任意多边形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9" name="标题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17" name="副标题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zh-CN" altLang="en-US" smtClean="0"/>
              <a:t>单击此处编辑母版副标题样式</a:t>
            </a:r>
            <a:endParaRPr lang="en-US"/>
          </a:p>
        </p:txBody>
      </p:sp>
      <p:sp>
        <p:nvSpPr>
          <p:cNvPr id="6" name="日期占位符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3ECB3D-A629-47A4-9DFE-26154FB7BE07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7" name="页脚占位符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77E01F-E5B3-4A56-A80E-27F6111C0EE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4DC8BE-F02B-4B1D-83B1-BB33C42863BB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BC19E6-4EE5-45C9-B62F-F708B51F241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40CBF4-52E9-4954-B971-917925534C3C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0D767-79A7-4669-9591-3CA48214EEF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D5C48-D076-4745-B1A9-BC4CA10EEB73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5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17E837-CDD1-431F-BA4B-4744F9CE6E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节标题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任意多边形 3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5" name="任意多边形 4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2D5B7D-5752-4E94-8338-52C89AD48FA2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7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8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F736E-4DEA-4871-A052-34623E4B95B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3131E6-05F2-4179-A416-5ACFB32FF6D2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6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78A78-1948-4C8A-BE43-440DB3A5EB6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96F05-DB84-46BB-A46D-6B60F6AAE55B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28C1E7-29F0-459A-A3B4-346BE380513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/>
          <a:lstStyle>
            <a:lvl1pPr algn="l">
              <a:defRPr sz="4600"/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3F335D-21BE-4653-9120-8993B665352F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4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0F428-095D-4B8F-AD82-FCAA52EFADA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35512B-AF15-4318-BA2E-484FBA314F64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3" name="页脚占位符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564774-6B46-4513-9159-1C50C7967D9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16777-D24A-4EAD-A934-EEEB438148F0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>
          <a:xfrm>
            <a:off x="8156575" y="6421438"/>
            <a:ext cx="7620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59947-55A7-4218-A5D5-12F12BA6B44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lang="zh-CN" altLang="en-US" smtClean="0"/>
              <a:t>单击此处编辑母版标题样式</a:t>
            </a:r>
            <a:endParaRPr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zh-CN" altLang="en-US" noProof="0" smtClean="0"/>
              <a:t>单击图标添加图片</a:t>
            </a:r>
            <a:endParaRPr lang="en-US" noProof="0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C4DAD-ACEB-4F18-8FE8-B80F715B208B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AC347-A79F-4185-9449-D1B375AB967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11"/>
          <p:cNvSpPr>
            <a:spLocks/>
          </p:cNvSpPr>
          <p:nvPr/>
        </p:nvSpPr>
        <p:spPr bwMode="auto">
          <a:xfrm>
            <a:off x="0" y="4751388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6" name="任意多边形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ea typeface="+mn-ea"/>
            </a:endParaRPr>
          </a:p>
        </p:txBody>
      </p:sp>
      <p:sp>
        <p:nvSpPr>
          <p:cNvPr id="1028" name="标题占位符 8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en-US" smtClean="0"/>
          </a:p>
        </p:txBody>
      </p:sp>
      <p:sp>
        <p:nvSpPr>
          <p:cNvPr id="1029" name="文本占位符 29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smtClean="0"/>
          </a:p>
        </p:txBody>
      </p:sp>
      <p:sp>
        <p:nvSpPr>
          <p:cNvPr id="10" name="日期占位符 9"/>
          <p:cNvSpPr>
            <a:spLocks noGrp="1"/>
          </p:cNvSpPr>
          <p:nvPr>
            <p:ph type="dt" sz="half" idx="2"/>
          </p:nvPr>
        </p:nvSpPr>
        <p:spPr>
          <a:xfrm>
            <a:off x="457200" y="6421438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08EA721-FD7A-43FA-8332-DD9225185393}" type="datetimeFigureOut">
              <a:rPr lang="zh-CN" altLang="en-US"/>
              <a:pPr>
                <a:defRPr/>
              </a:pPr>
              <a:t>2013-08-11</a:t>
            </a:fld>
            <a:endParaRPr lang="zh-CN" altLang="en-US"/>
          </a:p>
        </p:txBody>
      </p:sp>
      <p:sp>
        <p:nvSpPr>
          <p:cNvPr id="22" name="页脚占位符 21"/>
          <p:cNvSpPr>
            <a:spLocks noGrp="1"/>
          </p:cNvSpPr>
          <p:nvPr>
            <p:ph type="ftr" sz="quarter" idx="3"/>
          </p:nvPr>
        </p:nvSpPr>
        <p:spPr>
          <a:xfrm>
            <a:off x="3124200" y="6421438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4"/>
          </p:nvPr>
        </p:nvSpPr>
        <p:spPr>
          <a:xfrm>
            <a:off x="8153400" y="6421438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>
                    <a:shade val="50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B4857118-CFDF-424E-A347-639911952BF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52" r:id="rId1"/>
    <p:sldLayoutId id="2147483846" r:id="rId2"/>
    <p:sldLayoutId id="2147483853" r:id="rId3"/>
    <p:sldLayoutId id="2147483847" r:id="rId4"/>
    <p:sldLayoutId id="2147483854" r:id="rId5"/>
    <p:sldLayoutId id="2147483848" r:id="rId6"/>
    <p:sldLayoutId id="2147483849" r:id="rId7"/>
    <p:sldLayoutId id="2147483855" r:id="rId8"/>
    <p:sldLayoutId id="2147483856" r:id="rId9"/>
    <p:sldLayoutId id="2147483850" r:id="rId10"/>
    <p:sldLayoutId id="21474838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宋体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宋体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宋体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宋体" charset="-122"/>
        </a:defRPr>
      </a:lvl5pPr>
      <a:lvl6pPr marL="4572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宋体" charset="-122"/>
        </a:defRPr>
      </a:lvl6pPr>
      <a:lvl7pPr marL="9144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宋体" charset="-122"/>
        </a:defRPr>
      </a:lvl7pPr>
      <a:lvl8pPr marL="13716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宋体" charset="-122"/>
        </a:defRPr>
      </a:lvl8pPr>
      <a:lvl9pPr marL="1828800" algn="l" rtl="0" fontAlgn="base">
        <a:spcBef>
          <a:spcPct val="0"/>
        </a:spcBef>
        <a:spcAft>
          <a:spcPct val="0"/>
        </a:spcAft>
        <a:defRPr sz="4600">
          <a:solidFill>
            <a:schemeClr val="tx1"/>
          </a:solidFill>
          <a:latin typeface="Franklin Gothic Book" pitchFamily="34" charset="0"/>
          <a:ea typeface="宋体" charset="-122"/>
        </a:defRPr>
      </a:lvl9pPr>
    </p:titleStyle>
    <p:bodyStyle>
      <a:lvl1pPr marL="419100" indent="-38258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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1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90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4888" indent="-25558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5000"/>
        <a:buFont typeface="Arial" charset="0"/>
        <a:buChar char="○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36538" algn="l" rtl="0" eaLnBrk="0" fontAlgn="base" hangingPunct="0">
        <a:spcBef>
          <a:spcPct val="20000"/>
        </a:spcBef>
        <a:spcAft>
          <a:spcPct val="0"/>
        </a:spcAft>
        <a:buClr>
          <a:srgbClr val="8D89A4"/>
        </a:buClr>
        <a:buSzPct val="90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89075" indent="-182563" algn="l" rtl="0" eaLnBrk="0" fontAlgn="base" hangingPunct="0">
        <a:spcBef>
          <a:spcPct val="20000"/>
        </a:spcBef>
        <a:spcAft>
          <a:spcPct val="0"/>
        </a:spcAft>
        <a:buClr>
          <a:srgbClr val="748560"/>
        </a:buClr>
        <a:buSzPct val="100000"/>
        <a:buFont typeface="Arial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51520" y="2060848"/>
            <a:ext cx="7560840" cy="3456384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zh-CN" altLang="en-US" sz="8800" smtClean="0"/>
              <a:t>基础口译</a:t>
            </a:r>
            <a:r>
              <a:rPr altLang="zh-CN" smtClean="0"/>
              <a:t/>
            </a:r>
            <a:br>
              <a:rPr altLang="zh-CN" smtClean="0"/>
            </a:br>
            <a:r>
              <a:rPr altLang="zh-CN" smtClean="0"/>
              <a:t/>
            </a:r>
            <a:br>
              <a:rPr altLang="zh-CN" smtClean="0"/>
            </a:br>
            <a:r>
              <a:rPr lang="zh-CN" altLang="en-US" sz="3600" smtClean="0"/>
              <a:t>广东外语外贸大学高级翻译学院</a:t>
            </a:r>
            <a:r>
              <a:rPr altLang="zh-CN" sz="3600" smtClean="0"/>
              <a:t/>
            </a:r>
            <a:br>
              <a:rPr altLang="zh-CN" sz="3600" smtClean="0"/>
            </a:br>
            <a:r>
              <a:rPr lang="zh-CN" altLang="en-US" sz="3600" smtClean="0"/>
              <a:t>詹  成</a:t>
            </a:r>
            <a:endParaRPr lang="zh-CN" altLang="en-US" sz="3600"/>
          </a:p>
        </p:txBody>
      </p:sp>
      <p:sp>
        <p:nvSpPr>
          <p:cNvPr id="13314" name="副标题 2"/>
          <p:cNvSpPr>
            <a:spLocks noGrp="1"/>
          </p:cNvSpPr>
          <p:nvPr>
            <p:ph type="subTitle" idx="1"/>
          </p:nvPr>
        </p:nvSpPr>
        <p:spPr>
          <a:xfrm>
            <a:off x="0" y="620713"/>
            <a:ext cx="9035480" cy="93662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altLang="zh-CN" sz="3600" dirty="0" smtClean="0"/>
              <a:t>2013</a:t>
            </a:r>
            <a:r>
              <a:rPr lang="zh-CN" altLang="en-US" sz="3600" dirty="0" smtClean="0"/>
              <a:t>年外研社全国高等学校英语专业教学研修班</a:t>
            </a:r>
          </a:p>
        </p:txBody>
      </p:sp>
      <p:pic>
        <p:nvPicPr>
          <p:cNvPr id="1331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488" y="4716463"/>
            <a:ext cx="2195512" cy="2141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标题 1"/>
          <p:cNvSpPr>
            <a:spLocks noGrp="1"/>
          </p:cNvSpPr>
          <p:nvPr>
            <p:ph type="title"/>
          </p:nvPr>
        </p:nvSpPr>
        <p:spPr>
          <a:xfrm>
            <a:off x="457200" y="341784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基础口译课程的设计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39341"/>
            <a:ext cx="7467600" cy="4525963"/>
          </a:xfrm>
        </p:spPr>
        <p:txBody>
          <a:bodyPr/>
          <a:lstStyle/>
          <a:p>
            <a:pPr eaLnBrk="1" hangingPunct="1"/>
            <a:r>
              <a:rPr lang="en-US" altLang="zh-CN" sz="3600" b="1" dirty="0" smtClean="0"/>
              <a:t>2. </a:t>
            </a:r>
            <a:r>
              <a:rPr lang="zh-CN" altLang="en-US" sz="3600" b="1" dirty="0" smtClean="0"/>
              <a:t>信息加工</a:t>
            </a:r>
          </a:p>
          <a:p>
            <a:pPr eaLnBrk="1" hangingPunct="1"/>
            <a:r>
              <a:rPr lang="zh-CN" altLang="en-US" sz="3200" dirty="0" smtClean="0"/>
              <a:t>    讲话的类型与风格</a:t>
            </a:r>
            <a:endParaRPr lang="en-US" altLang="zh-CN" sz="3200" dirty="0" smtClean="0"/>
          </a:p>
          <a:p>
            <a:pPr eaLnBrk="1" hangingPunct="1"/>
            <a:r>
              <a:rPr lang="en-US" altLang="zh-CN" sz="3200" dirty="0" smtClean="0"/>
              <a:t>    </a:t>
            </a:r>
            <a:r>
              <a:rPr lang="zh-CN" altLang="en-US" sz="3200" dirty="0" smtClean="0"/>
              <a:t>视觉化</a:t>
            </a:r>
          </a:p>
          <a:p>
            <a:pPr eaLnBrk="1" hangingPunct="1"/>
            <a:r>
              <a:rPr lang="zh-CN" altLang="en-US" sz="3200" dirty="0" smtClean="0"/>
              <a:t>    概念化</a:t>
            </a:r>
          </a:p>
          <a:p>
            <a:pPr eaLnBrk="1" hangingPunct="1"/>
            <a:r>
              <a:rPr lang="en-US" altLang="zh-CN" sz="3200" dirty="0" smtClean="0"/>
              <a:t>    </a:t>
            </a:r>
            <a:r>
              <a:rPr lang="zh-CN" altLang="en-US" sz="3200" dirty="0" smtClean="0"/>
              <a:t>逻辑关系</a:t>
            </a:r>
          </a:p>
          <a:p>
            <a:pPr eaLnBrk="1" hangingPunct="1"/>
            <a:r>
              <a:rPr lang="en-US" altLang="zh-CN" sz="3200" dirty="0" smtClean="0"/>
              <a:t>    </a:t>
            </a:r>
            <a:r>
              <a:rPr lang="zh-CN" altLang="en-US" sz="3200" dirty="0" smtClean="0"/>
              <a:t>先后顺序</a:t>
            </a:r>
            <a:endParaRPr lang="en-US" altLang="zh-CN" sz="3200" dirty="0" smtClean="0"/>
          </a:p>
          <a:p>
            <a:pPr eaLnBrk="1" hangingPunct="1"/>
            <a:r>
              <a:rPr lang="en-US" altLang="zh-CN" sz="3200" dirty="0" smtClean="0"/>
              <a:t>    </a:t>
            </a:r>
            <a:r>
              <a:rPr lang="zh-CN" altLang="en-US" sz="3200" dirty="0" smtClean="0"/>
              <a:t>数字量级</a:t>
            </a:r>
          </a:p>
          <a:p>
            <a:pPr algn="r" eaLnBrk="1" hangingPunct="1"/>
            <a:r>
              <a:rPr lang="zh-CN" altLang="en-US" sz="3200" dirty="0" smtClean="0"/>
              <a:t>（教学环节展示）</a:t>
            </a:r>
            <a:endParaRPr lang="zh-CN" altLang="zh-CN" sz="3200" dirty="0" smtClean="0"/>
          </a:p>
          <a:p>
            <a:pPr eaLnBrk="1" hangingPunct="1">
              <a:buNone/>
            </a:pP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标题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基础口译课程的设计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27373"/>
            <a:ext cx="7467600" cy="4237931"/>
          </a:xfrm>
        </p:spPr>
        <p:txBody>
          <a:bodyPr/>
          <a:lstStyle/>
          <a:p>
            <a:pPr eaLnBrk="1" hangingPunct="1"/>
            <a:r>
              <a:rPr lang="en-US" altLang="zh-CN" sz="3600" b="1" dirty="0" smtClean="0"/>
              <a:t>3. </a:t>
            </a:r>
            <a:r>
              <a:rPr lang="zh-CN" altLang="en-US" sz="3600" b="1" dirty="0" smtClean="0"/>
              <a:t>信息重组</a:t>
            </a:r>
            <a:endParaRPr lang="zh-CN" altLang="zh-CN" sz="3600" dirty="0" smtClean="0"/>
          </a:p>
          <a:p>
            <a:pPr eaLnBrk="1" hangingPunct="1"/>
            <a:r>
              <a:rPr lang="zh-CN" altLang="en-US" sz="3200" dirty="0" smtClean="0"/>
              <a:t>    内在与外在的逻辑</a:t>
            </a:r>
          </a:p>
          <a:p>
            <a:pPr eaLnBrk="1" hangingPunct="1"/>
            <a:r>
              <a:rPr lang="en-US" altLang="zh-CN" sz="3200" dirty="0" smtClean="0"/>
              <a:t>    </a:t>
            </a:r>
            <a:r>
              <a:rPr lang="zh-CN" altLang="en-US" sz="3200" dirty="0" smtClean="0"/>
              <a:t>寻找合理性</a:t>
            </a:r>
            <a:endParaRPr lang="en-US" altLang="zh-CN" sz="3200" dirty="0" smtClean="0"/>
          </a:p>
          <a:p>
            <a:pPr eaLnBrk="1" hangingPunct="1"/>
            <a:r>
              <a:rPr lang="zh-CN" altLang="en-US" sz="3200" dirty="0" smtClean="0"/>
              <a:t>    整理和归置信息</a:t>
            </a:r>
          </a:p>
          <a:p>
            <a:pPr eaLnBrk="1" hangingPunct="1"/>
            <a:r>
              <a:rPr lang="en-US" altLang="zh-CN" sz="3200" dirty="0" smtClean="0"/>
              <a:t>    </a:t>
            </a:r>
            <a:r>
              <a:rPr lang="zh-CN" altLang="en-US" sz="3200" dirty="0" smtClean="0"/>
              <a:t>关注意义上的错误</a:t>
            </a:r>
            <a:endParaRPr lang="en-US" altLang="zh-CN" sz="3200" dirty="0" smtClean="0"/>
          </a:p>
          <a:p>
            <a:pPr algn="r" eaLnBrk="1" hangingPunct="1"/>
            <a:r>
              <a:rPr lang="zh-CN" altLang="en-US" sz="3200" dirty="0" smtClean="0"/>
              <a:t>（教学环节展示）</a:t>
            </a:r>
          </a:p>
          <a:p>
            <a:pPr eaLnBrk="1" hangingPunct="1"/>
            <a:endParaRPr lang="zh-CN" altLang="zh-CN" dirty="0" smtClean="0"/>
          </a:p>
          <a:p>
            <a:pPr eaLnBrk="1" hangingPunct="1"/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标题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基础口译课程的设计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55365"/>
            <a:ext cx="7467600" cy="3733875"/>
          </a:xfrm>
        </p:spPr>
        <p:txBody>
          <a:bodyPr/>
          <a:lstStyle/>
          <a:p>
            <a:pPr eaLnBrk="1" hangingPunct="1"/>
            <a:r>
              <a:rPr lang="en-US" altLang="zh-CN" sz="3600" b="1" dirty="0" smtClean="0"/>
              <a:t>4. </a:t>
            </a:r>
            <a:r>
              <a:rPr lang="zh-CN" altLang="en-US" sz="3600" b="1" dirty="0" smtClean="0"/>
              <a:t>口译笔记</a:t>
            </a:r>
            <a:endParaRPr lang="zh-CN" altLang="zh-CN" sz="3600" dirty="0" smtClean="0"/>
          </a:p>
          <a:p>
            <a:pPr eaLnBrk="1" hangingPunct="1"/>
            <a:r>
              <a:rPr lang="en-US" altLang="zh-CN" dirty="0" smtClean="0"/>
              <a:t>    </a:t>
            </a:r>
            <a:r>
              <a:rPr lang="zh-CN" altLang="en-US" sz="3200" dirty="0" smtClean="0"/>
              <a:t>笔记的特点和性质</a:t>
            </a:r>
          </a:p>
          <a:p>
            <a:pPr eaLnBrk="1" hangingPunct="1"/>
            <a:r>
              <a:rPr lang="en-US" altLang="zh-CN" sz="3200" dirty="0" smtClean="0"/>
              <a:t>    </a:t>
            </a:r>
            <a:r>
              <a:rPr lang="zh-CN" altLang="en-US" sz="3200" dirty="0" smtClean="0"/>
              <a:t>记什么？</a:t>
            </a:r>
          </a:p>
          <a:p>
            <a:pPr eaLnBrk="1" hangingPunct="1"/>
            <a:r>
              <a:rPr lang="en-US" altLang="zh-CN" sz="3200" dirty="0" smtClean="0"/>
              <a:t>    </a:t>
            </a:r>
            <a:r>
              <a:rPr lang="zh-CN" altLang="en-US" sz="3200" dirty="0" smtClean="0"/>
              <a:t>笔记的形式与结构</a:t>
            </a:r>
            <a:endParaRPr lang="en-US" altLang="zh-CN" sz="3200" dirty="0" smtClean="0"/>
          </a:p>
          <a:p>
            <a:pPr algn="r" eaLnBrk="1" hangingPunct="1"/>
            <a:r>
              <a:rPr lang="zh-CN" altLang="en-US" sz="3200" dirty="0" smtClean="0"/>
              <a:t>（教学环节展示）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488776" y="548680"/>
            <a:ext cx="7467600" cy="108012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避免练习中的误区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9158" y="2060848"/>
            <a:ext cx="7715250" cy="4248472"/>
          </a:xfrm>
        </p:spPr>
        <p:txBody>
          <a:bodyPr/>
          <a:lstStyle/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禁止学生找词问词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要求学生向前看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话开始了一定要结尾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不让他人打断或帮助</a:t>
            </a:r>
            <a:endParaRPr lang="en-US" altLang="zh-C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对学生练习的点评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9158" y="1927373"/>
            <a:ext cx="7715250" cy="4525963"/>
          </a:xfrm>
        </p:spPr>
        <p:txBody>
          <a:bodyPr/>
          <a:lstStyle/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表达技巧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语言组织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外语用词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内在联系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意义衔接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开头结尾</a:t>
            </a:r>
            <a:endParaRPr lang="zh-CN" altLang="zh-CN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altLang="zh-CN" sz="6600" i="1" dirty="0" smtClean="0"/>
              <a:t>Any Questions?</a:t>
            </a:r>
            <a:endParaRPr lang="zh-CN" altLang="en-US" sz="6600" i="1" dirty="0"/>
          </a:p>
        </p:txBody>
      </p:sp>
      <p:sp>
        <p:nvSpPr>
          <p:cNvPr id="36866" name="文本占位符 2"/>
          <p:cNvSpPr>
            <a:spLocks noGrp="1"/>
          </p:cNvSpPr>
          <p:nvPr>
            <p:ph type="body" idx="1"/>
          </p:nvPr>
        </p:nvSpPr>
        <p:spPr>
          <a:xfrm>
            <a:off x="1331913" y="1125538"/>
            <a:ext cx="7272337" cy="1798637"/>
          </a:xfrm>
        </p:spPr>
        <p:txBody>
          <a:bodyPr/>
          <a:lstStyle/>
          <a:p>
            <a:pPr algn="ctr" eaLnBrk="1" hangingPunct="1"/>
            <a:r>
              <a:rPr lang="zh-CN" altLang="en-US" sz="9600" smtClean="0"/>
              <a:t>   谢谢大家！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为什么开设口译课？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72816"/>
            <a:ext cx="8147050" cy="4680372"/>
          </a:xfrm>
        </p:spPr>
        <p:txBody>
          <a:bodyPr/>
          <a:lstStyle/>
          <a:p>
            <a:pPr eaLnBrk="1" hangingPunct="1"/>
            <a:r>
              <a:rPr lang="zh-CN" altLang="en-US" sz="3200" dirty="0" smtClean="0"/>
              <a:t>一种外语强化的手段</a:t>
            </a:r>
            <a:endParaRPr lang="en-US" altLang="zh-CN" sz="3200" dirty="0" smtClean="0"/>
          </a:p>
          <a:p>
            <a:pPr eaLnBrk="1" hangingPunct="1"/>
            <a:r>
              <a:rPr lang="zh-CN" altLang="en-US" sz="3200" dirty="0" smtClean="0"/>
              <a:t>未来深入训练的铺垫</a:t>
            </a:r>
            <a:endParaRPr lang="en-US" altLang="zh-CN" sz="3200" dirty="0" smtClean="0"/>
          </a:p>
          <a:p>
            <a:pPr eaLnBrk="1" hangingPunct="1"/>
            <a:r>
              <a:rPr lang="zh-CN" altLang="en-US" sz="3200" dirty="0" smtClean="0">
                <a:solidFill>
                  <a:srgbClr val="FFC000"/>
                </a:solidFill>
              </a:rPr>
              <a:t>从事未来工作的技能</a:t>
            </a:r>
            <a:endParaRPr lang="en-US" altLang="zh-CN" sz="3200" dirty="0" smtClean="0">
              <a:solidFill>
                <a:srgbClr val="FFC000"/>
              </a:solidFill>
            </a:endParaRPr>
          </a:p>
          <a:p>
            <a:pPr eaLnBrk="1" hangingPunct="1"/>
            <a:endParaRPr lang="en-US" altLang="zh-CN" sz="3200" dirty="0" smtClean="0"/>
          </a:p>
          <a:p>
            <a:pPr eaLnBrk="1" hangingPunct="1"/>
            <a:r>
              <a:rPr lang="zh-CN" altLang="en-US" sz="3200" dirty="0" smtClean="0"/>
              <a:t>采用何种方法，取决于课程的定位</a:t>
            </a:r>
            <a:r>
              <a:rPr lang="en-US" altLang="zh-CN" sz="3200" dirty="0" smtClean="0"/>
              <a:t>……</a:t>
            </a:r>
          </a:p>
          <a:p>
            <a:pPr eaLnBrk="1" hangingPunct="1"/>
            <a:r>
              <a:rPr lang="zh-CN" altLang="en-US" sz="3200" dirty="0" smtClean="0"/>
              <a:t>教材的使用，也应吻合教学的目标</a:t>
            </a:r>
            <a:r>
              <a:rPr lang="en-US" altLang="zh-CN" sz="3200" dirty="0" smtClean="0"/>
              <a:t>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标题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7467600" cy="1012974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如何理解“基础”？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628800"/>
            <a:ext cx="8147050" cy="4824388"/>
          </a:xfrm>
        </p:spPr>
        <p:txBody>
          <a:bodyPr/>
          <a:lstStyle/>
          <a:p>
            <a:pPr eaLnBrk="1" hangingPunct="1"/>
            <a:r>
              <a:rPr lang="zh-CN" altLang="en-US" sz="3200" dirty="0" smtClean="0"/>
              <a:t>口译的基础 </a:t>
            </a:r>
            <a:r>
              <a:rPr lang="en-US" altLang="zh-CN" sz="3200" dirty="0" smtClean="0"/>
              <a:t>+ </a:t>
            </a:r>
            <a:r>
              <a:rPr lang="zh-CN" altLang="en-US" sz="3200" dirty="0" smtClean="0"/>
              <a:t>基础的口译</a:t>
            </a:r>
          </a:p>
          <a:p>
            <a:pPr eaLnBrk="1" hangingPunct="1"/>
            <a:r>
              <a:rPr lang="en-US" altLang="zh-CN" sz="3200" dirty="0" smtClean="0"/>
              <a:t>口</a:t>
            </a:r>
            <a:r>
              <a:rPr lang="zh-CN" altLang="en-US" sz="3200" dirty="0" smtClean="0"/>
              <a:t>译前的技能，包括：</a:t>
            </a:r>
          </a:p>
          <a:p>
            <a:pPr eaLnBrk="1" hangingPunct="1"/>
            <a:r>
              <a:rPr lang="zh-CN" altLang="en-US" sz="3200" dirty="0" smtClean="0"/>
              <a:t>     -- 听辨</a:t>
            </a:r>
          </a:p>
          <a:p>
            <a:pPr eaLnBrk="1" hangingPunct="1"/>
            <a:r>
              <a:rPr lang="zh-CN" altLang="en-US" sz="3200" dirty="0" smtClean="0"/>
              <a:t>     -- 理解</a:t>
            </a:r>
          </a:p>
          <a:p>
            <a:pPr eaLnBrk="1" hangingPunct="1"/>
            <a:r>
              <a:rPr lang="zh-CN" altLang="en-US" sz="3200" dirty="0" smtClean="0"/>
              <a:t>     -- 信息加工</a:t>
            </a:r>
          </a:p>
          <a:p>
            <a:pPr eaLnBrk="1" hangingPunct="1"/>
            <a:r>
              <a:rPr lang="zh-CN" altLang="en-US" sz="3200" dirty="0" smtClean="0"/>
              <a:t>     -- 逻辑重组</a:t>
            </a:r>
          </a:p>
          <a:p>
            <a:pPr eaLnBrk="1" hangingPunct="1"/>
            <a:r>
              <a:rPr lang="zh-CN" altLang="en-US" sz="3200" dirty="0" smtClean="0"/>
              <a:t>     -- 文体</a:t>
            </a:r>
          </a:p>
          <a:p>
            <a:pPr eaLnBrk="1" hangingPunct="1"/>
            <a:r>
              <a:rPr lang="zh-CN" altLang="en-US" sz="3200" dirty="0" smtClean="0"/>
              <a:t>     -- 表达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>
          <a:xfrm>
            <a:off x="539750" y="557808"/>
            <a:ext cx="8405813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完整的口译技能训练体系</a:t>
            </a:r>
          </a:p>
        </p:txBody>
      </p:sp>
      <p:sp>
        <p:nvSpPr>
          <p:cNvPr id="6147" name="内容占位符 2"/>
          <p:cNvSpPr>
            <a:spLocks noGrp="1"/>
          </p:cNvSpPr>
          <p:nvPr>
            <p:ph idx="1"/>
          </p:nvPr>
        </p:nvSpPr>
        <p:spPr>
          <a:xfrm>
            <a:off x="900113" y="2349599"/>
            <a:ext cx="7848600" cy="3095625"/>
          </a:xfrm>
        </p:spPr>
        <p:txBody>
          <a:bodyPr/>
          <a:lstStyle/>
          <a:p>
            <a:pPr eaLnBrk="1" hangingPunct="1"/>
            <a:r>
              <a:rPr lang="zh-CN" altLang="en-US" sz="3600" dirty="0" smtClean="0"/>
              <a:t>基础口译  → 交替传译 → 口译观摩与赏析 → 视译 → 同声传译 → 模拟国际会议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口译基础阶段的训练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844526"/>
            <a:ext cx="8435975" cy="482483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zh-CN" altLang="en-US" sz="3600" b="1" dirty="0" smtClean="0">
                <a:latin typeface="Times New Roman" pitchFamily="18" charset="0"/>
                <a:cs typeface="Times New Roman" pitchFamily="18" charset="0"/>
              </a:rPr>
              <a:t>交传学习基础阶段的原则</a:t>
            </a:r>
            <a:r>
              <a:rPr lang="zh-CN" altLang="en-US" sz="2800" dirty="0" smtClean="0">
                <a:latin typeface="Times New Roman" pitchFamily="18" charset="0"/>
                <a:ea typeface="宋体" charset="-122"/>
              </a:rPr>
              <a:t>（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杨承淑</a:t>
            </a:r>
            <a:r>
              <a:rPr lang="zh-CN" altLang="en-US" sz="2800" dirty="0" smtClean="0">
                <a:latin typeface="Times New Roman" pitchFamily="18" charset="0"/>
                <a:ea typeface="宋体" charset="-122"/>
              </a:rPr>
              <a:t>，</a:t>
            </a:r>
            <a:r>
              <a:rPr lang="zh-CN" altLang="en-US" sz="2800" dirty="0" smtClean="0">
                <a:latin typeface="Times New Roman" pitchFamily="18" charset="0"/>
                <a:cs typeface="Times New Roman" pitchFamily="18" charset="0"/>
              </a:rPr>
              <a:t>2005</a:t>
            </a:r>
            <a:r>
              <a:rPr lang="zh-CN" altLang="en-US" sz="2800" dirty="0" smtClean="0">
                <a:latin typeface="Times New Roman" pitchFamily="18" charset="0"/>
                <a:ea typeface="宋体" charset="-122"/>
              </a:rPr>
              <a:t>）</a:t>
            </a:r>
            <a:endParaRPr lang="zh-CN" alt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zh-CN" altLang="en-US" sz="3200" dirty="0" smtClean="0"/>
              <a:t>掌握语言与背景知识的准备原则</a:t>
            </a:r>
          </a:p>
          <a:p>
            <a:pPr eaLnBrk="1" hangingPunct="1"/>
            <a:r>
              <a:rPr lang="zh-CN" altLang="en-US" sz="3200" dirty="0" smtClean="0"/>
              <a:t>听与思并行的分析原则</a:t>
            </a:r>
          </a:p>
          <a:p>
            <a:pPr eaLnBrk="1" hangingPunct="1"/>
            <a:r>
              <a:rPr lang="zh-CN" altLang="en-US" sz="3200" dirty="0" smtClean="0"/>
              <a:t>传讯不传词的信息原则</a:t>
            </a:r>
          </a:p>
          <a:p>
            <a:pPr eaLnBrk="1" hangingPunct="1"/>
            <a:r>
              <a:rPr lang="zh-CN" altLang="en-US" sz="3200" dirty="0" smtClean="0"/>
              <a:t>表达明确的口传原则</a:t>
            </a:r>
          </a:p>
          <a:p>
            <a:pPr eaLnBrk="1" hangingPunct="1"/>
            <a:r>
              <a:rPr lang="zh-CN" altLang="en-US" sz="3200" dirty="0" smtClean="0"/>
              <a:t>保持流畅的熟练原则</a:t>
            </a:r>
          </a:p>
          <a:p>
            <a:pPr eaLnBrk="1" hangingPunct="1"/>
            <a:r>
              <a:rPr lang="zh-CN" altLang="en-US" sz="3200" dirty="0" smtClean="0"/>
              <a:t>精益求精的反省原则</a:t>
            </a:r>
          </a:p>
          <a:p>
            <a:pPr eaLnBrk="1" hangingPunct="1"/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标题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口译训练的基础阶段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2132856"/>
            <a:ext cx="7467600" cy="3994026"/>
          </a:xfrm>
        </p:spPr>
        <p:txBody>
          <a:bodyPr/>
          <a:lstStyle/>
          <a:p>
            <a:pPr eaLnBrk="1" hangingPunct="1"/>
            <a:r>
              <a:rPr lang="zh-CN" altLang="zh-CN" sz="3600" dirty="0" smtClean="0"/>
              <a:t>充分运用已有知识与能力</a:t>
            </a:r>
          </a:p>
          <a:p>
            <a:pPr eaLnBrk="1" hangingPunct="1"/>
            <a:r>
              <a:rPr lang="zh-CN" altLang="zh-CN" sz="3600" dirty="0" smtClean="0"/>
              <a:t>继续巩固和提高双语水平</a:t>
            </a:r>
          </a:p>
          <a:p>
            <a:pPr eaLnBrk="1" hangingPunct="1"/>
            <a:r>
              <a:rPr lang="zh-CN" altLang="zh-CN" sz="3600" dirty="0" smtClean="0"/>
              <a:t>学</a:t>
            </a:r>
            <a:r>
              <a:rPr lang="zh-CN" altLang="en-US" sz="3600" dirty="0" smtClean="0"/>
              <a:t>习</a:t>
            </a:r>
            <a:r>
              <a:rPr lang="zh-CN" altLang="zh-CN" sz="3600" dirty="0" smtClean="0"/>
              <a:t>领会和理解话语意义</a:t>
            </a:r>
            <a:endParaRPr lang="en-US" altLang="zh-CN" sz="3600" dirty="0" smtClean="0"/>
          </a:p>
          <a:p>
            <a:pPr eaLnBrk="1" hangingPunct="1"/>
            <a:r>
              <a:rPr lang="zh-CN" altLang="zh-CN" sz="3600" dirty="0" smtClean="0"/>
              <a:t>口译起步</a:t>
            </a:r>
            <a:r>
              <a:rPr lang="zh-CN" altLang="en-US" sz="3600" dirty="0" smtClean="0"/>
              <a:t>之前</a:t>
            </a:r>
            <a:r>
              <a:rPr lang="zh-CN" altLang="zh-CN" sz="3600" dirty="0" smtClean="0"/>
              <a:t>的</a:t>
            </a:r>
            <a:r>
              <a:rPr lang="zh-CN" altLang="en-US" sz="3600" dirty="0" smtClean="0"/>
              <a:t>技能</a:t>
            </a:r>
            <a:r>
              <a:rPr lang="zh-CN" altLang="zh-CN" sz="3600" dirty="0" smtClean="0"/>
              <a:t>训练</a:t>
            </a:r>
          </a:p>
          <a:p>
            <a:pPr eaLnBrk="1" hangingPunct="1"/>
            <a:r>
              <a:rPr lang="zh-CN" altLang="en-US" sz="3600" dirty="0" smtClean="0"/>
              <a:t>培养口译工作的准备方法</a:t>
            </a:r>
            <a:endParaRPr lang="en-US" altLang="zh-CN" sz="3600" dirty="0" smtClean="0"/>
          </a:p>
          <a:p>
            <a:pPr eaLnBrk="1" hangingPunct="1">
              <a:buNone/>
            </a:pPr>
            <a:endParaRPr lang="en-US" altLang="zh-CN" sz="3600" dirty="0" smtClean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标题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基础口译训练目标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960463"/>
            <a:ext cx="8362950" cy="4060825"/>
          </a:xfrm>
        </p:spPr>
        <p:txBody>
          <a:bodyPr/>
          <a:lstStyle/>
          <a:p>
            <a:pPr eaLnBrk="1" hangingPunct="1"/>
            <a:r>
              <a:rPr lang="zh-CN" altLang="en-US" sz="3200" dirty="0" smtClean="0"/>
              <a:t>能够集中精力听讲3-5分钟的叙述、论证或描述语体的讲话并且理解</a:t>
            </a:r>
            <a:endParaRPr lang="en-US" altLang="zh-CN" sz="3200" dirty="0" smtClean="0"/>
          </a:p>
          <a:p>
            <a:pPr eaLnBrk="1" hangingPunct="1"/>
            <a:r>
              <a:rPr lang="zh-CN" altLang="en-US" sz="3200" dirty="0" smtClean="0"/>
              <a:t>能够对信息迅速加工并重述语篇意义</a:t>
            </a:r>
          </a:p>
          <a:p>
            <a:pPr eaLnBrk="1" hangingPunct="1"/>
            <a:r>
              <a:rPr lang="zh-CN" altLang="en-US" sz="3200" dirty="0" smtClean="0"/>
              <a:t>掌握笔记技巧，辅助理解和记忆</a:t>
            </a:r>
          </a:p>
          <a:p>
            <a:pPr eaLnBrk="1" hangingPunct="1"/>
            <a:r>
              <a:rPr lang="zh-CN" altLang="en-US" sz="3200" dirty="0" smtClean="0"/>
              <a:t>具有良好的应变能力和心态</a:t>
            </a:r>
          </a:p>
          <a:p>
            <a:pPr eaLnBrk="1" hangingPunct="1"/>
            <a:r>
              <a:rPr lang="zh-CN" altLang="en-US" sz="3200" dirty="0" smtClean="0"/>
              <a:t>具备职业译员的基本素质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基础口译训练内容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83357"/>
            <a:ext cx="7715250" cy="4525963"/>
          </a:xfrm>
        </p:spPr>
        <p:txBody>
          <a:bodyPr/>
          <a:lstStyle/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zh-CN" sz="3200" dirty="0" smtClean="0"/>
              <a:t>译前准备</a:t>
            </a:r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zh-CN" sz="3200" dirty="0" smtClean="0"/>
              <a:t>听辨理解</a:t>
            </a:r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zh-CN" sz="3200" dirty="0" smtClean="0"/>
              <a:t>捕捉讲话人的思路，预测讲话内容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辨析不同类型和文体的讲话</a:t>
            </a:r>
            <a:endParaRPr lang="en-US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en-US" sz="3200" dirty="0" smtClean="0"/>
              <a:t>重组讲话人的信息表达</a:t>
            </a:r>
            <a:endParaRPr lang="zh-CN" altLang="zh-CN" sz="3200" dirty="0" smtClean="0"/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zh-CN" sz="3200" dirty="0" smtClean="0"/>
              <a:t>记忆与笔记</a:t>
            </a:r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zh-CN" sz="3200" dirty="0" smtClean="0"/>
              <a:t>记忆与表达</a:t>
            </a:r>
          </a:p>
          <a:p>
            <a:pPr eaLnBrk="1" hangingPunct="1">
              <a:lnSpc>
                <a:spcPts val="4238"/>
              </a:lnSpc>
              <a:spcBef>
                <a:spcPct val="0"/>
              </a:spcBef>
            </a:pPr>
            <a:r>
              <a:rPr lang="zh-CN" altLang="zh-CN" sz="3200" dirty="0" smtClean="0"/>
              <a:t>演讲技巧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标题 1"/>
          <p:cNvSpPr>
            <a:spLocks noGrp="1"/>
          </p:cNvSpPr>
          <p:nvPr>
            <p:ph type="title"/>
          </p:nvPr>
        </p:nvSpPr>
        <p:spPr>
          <a:xfrm>
            <a:off x="457200" y="413792"/>
            <a:ext cx="7467600" cy="1143000"/>
          </a:xfrm>
        </p:spPr>
        <p:txBody>
          <a:bodyPr/>
          <a:lstStyle/>
          <a:p>
            <a:pPr eaLnBrk="1" hangingPunct="1"/>
            <a:r>
              <a:rPr lang="zh-CN" altLang="en-US" b="1" dirty="0" smtClean="0"/>
              <a:t>基础口译课程的设计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1783357"/>
            <a:ext cx="7467600" cy="4525963"/>
          </a:xfrm>
        </p:spPr>
        <p:txBody>
          <a:bodyPr/>
          <a:lstStyle/>
          <a:p>
            <a:pPr eaLnBrk="1" hangingPunct="1"/>
            <a:r>
              <a:rPr lang="en-US" altLang="zh-CN" sz="3600" b="1" dirty="0" smtClean="0"/>
              <a:t>1. </a:t>
            </a:r>
            <a:r>
              <a:rPr lang="zh-CN" altLang="en-US" sz="3600" b="1" dirty="0" smtClean="0"/>
              <a:t>听辨</a:t>
            </a:r>
          </a:p>
          <a:p>
            <a:pPr eaLnBrk="1" hangingPunct="1"/>
            <a:r>
              <a:rPr lang="zh-CN" altLang="en-US" sz="3200" dirty="0" smtClean="0"/>
              <a:t>    译员的听</a:t>
            </a:r>
            <a:r>
              <a:rPr lang="zh-CN" altLang="en-US" sz="3200" dirty="0" smtClean="0"/>
              <a:t>法</a:t>
            </a:r>
            <a:endParaRPr lang="en-US" altLang="zh-CN" sz="3200" dirty="0" smtClean="0"/>
          </a:p>
          <a:p>
            <a:pPr eaLnBrk="1" hangingPunct="1"/>
            <a:r>
              <a:rPr lang="en-US" altLang="zh-CN" sz="3200" dirty="0" smtClean="0"/>
              <a:t> </a:t>
            </a:r>
            <a:r>
              <a:rPr lang="en-US" altLang="zh-CN" sz="3200" dirty="0" smtClean="0"/>
              <a:t>   </a:t>
            </a:r>
            <a:r>
              <a:rPr lang="zh-CN" altLang="en-US" sz="3200" dirty="0" smtClean="0"/>
              <a:t>短时记忆</a:t>
            </a:r>
            <a:endParaRPr lang="zh-CN" altLang="en-US" sz="3200" dirty="0" smtClean="0"/>
          </a:p>
          <a:p>
            <a:pPr eaLnBrk="1" hangingPunct="1"/>
            <a:r>
              <a:rPr lang="zh-CN" altLang="en-US" sz="3200" dirty="0" smtClean="0"/>
              <a:t>    激活长时记忆</a:t>
            </a:r>
            <a:endParaRPr lang="en-US" altLang="zh-CN" sz="3200" dirty="0" smtClean="0"/>
          </a:p>
          <a:p>
            <a:pPr eaLnBrk="1" hangingPunct="1"/>
            <a:r>
              <a:rPr lang="en-US" altLang="zh-CN" sz="3200" dirty="0" smtClean="0"/>
              <a:t>    </a:t>
            </a:r>
            <a:r>
              <a:rPr lang="zh-CN" altLang="en-US" sz="3200" dirty="0" smtClean="0"/>
              <a:t>意思和文字分离 </a:t>
            </a:r>
          </a:p>
          <a:p>
            <a:pPr eaLnBrk="1" hangingPunct="1"/>
            <a:r>
              <a:rPr lang="zh-CN" altLang="en-US" sz="3200" dirty="0" smtClean="0"/>
              <a:t>    不同风格的讲话</a:t>
            </a:r>
            <a:endParaRPr lang="en-US" altLang="zh-CN" sz="3200" dirty="0" smtClean="0"/>
          </a:p>
          <a:p>
            <a:pPr algn="r" eaLnBrk="1" hangingPunct="1"/>
            <a:r>
              <a:rPr lang="en-US" altLang="zh-CN" sz="3200" dirty="0" smtClean="0"/>
              <a:t>   </a:t>
            </a:r>
            <a:r>
              <a:rPr lang="zh-CN" altLang="en-US" sz="3200" dirty="0" smtClean="0"/>
              <a:t>（教学环节展示）</a:t>
            </a:r>
          </a:p>
          <a:p>
            <a:pPr eaLnBrk="1" hangingPunct="1">
              <a:buFont typeface="Wingdings 2" pitchFamily="18" charset="2"/>
              <a:buNone/>
            </a:pPr>
            <a:endParaRPr lang="zh-CN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技巧">
  <a:themeElements>
    <a:clrScheme name="技巧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技巧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技巧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技巧">
    <a:dk1>
      <a:sysClr val="windowText" lastClr="000000"/>
    </a:dk1>
    <a:lt1>
      <a:sysClr val="window" lastClr="FFFFFF"/>
    </a:lt1>
    <a:dk2>
      <a:srgbClr val="3B3B3B"/>
    </a:dk2>
    <a:lt2>
      <a:srgbClr val="D4D2D0"/>
    </a:lt2>
    <a:accent1>
      <a:srgbClr val="6EA0B0"/>
    </a:accent1>
    <a:accent2>
      <a:srgbClr val="CCAF0A"/>
    </a:accent2>
    <a:accent3>
      <a:srgbClr val="8D89A4"/>
    </a:accent3>
    <a:accent4>
      <a:srgbClr val="748560"/>
    </a:accent4>
    <a:accent5>
      <a:srgbClr val="9E9273"/>
    </a:accent5>
    <a:accent6>
      <a:srgbClr val="7E848D"/>
    </a:accent6>
    <a:hlink>
      <a:srgbClr val="00C8C3"/>
    </a:hlink>
    <a:folHlink>
      <a:srgbClr val="A116E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483</TotalTime>
  <Words>483</Words>
  <Application>Microsoft Office PowerPoint</Application>
  <PresentationFormat>全屏显示(4:3)</PresentationFormat>
  <Paragraphs>93</Paragraphs>
  <Slides>15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16" baseType="lpstr">
      <vt:lpstr>技巧</vt:lpstr>
      <vt:lpstr>基础口译  广东外语外贸大学高级翻译学院 詹  成</vt:lpstr>
      <vt:lpstr>为什么开设口译课？</vt:lpstr>
      <vt:lpstr>如何理解“基础”？</vt:lpstr>
      <vt:lpstr>完整的口译技能训练体系</vt:lpstr>
      <vt:lpstr>口译基础阶段的训练</vt:lpstr>
      <vt:lpstr>口译训练的基础阶段</vt:lpstr>
      <vt:lpstr>基础口译训练目标</vt:lpstr>
      <vt:lpstr>基础口译训练内容</vt:lpstr>
      <vt:lpstr>基础口译课程的设计</vt:lpstr>
      <vt:lpstr>基础口译课程的设计</vt:lpstr>
      <vt:lpstr>基础口译课程的设计</vt:lpstr>
      <vt:lpstr>基础口译课程的设计</vt:lpstr>
      <vt:lpstr>避免练习中的误区</vt:lpstr>
      <vt:lpstr>对学生练习的点评</vt:lpstr>
      <vt:lpstr>Any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同声传译  广东外语外贸大学高级翻译学院 詹  成</dc:title>
  <dc:creator>James</dc:creator>
  <cp:lastModifiedBy>Administrator</cp:lastModifiedBy>
  <cp:revision>44</cp:revision>
  <dcterms:created xsi:type="dcterms:W3CDTF">2011-05-07T07:36:01Z</dcterms:created>
  <dcterms:modified xsi:type="dcterms:W3CDTF">2013-08-11T07:39:41Z</dcterms:modified>
</cp:coreProperties>
</file>