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257" r:id="rId3"/>
    <p:sldId id="279" r:id="rId4"/>
    <p:sldId id="281" r:id="rId5"/>
    <p:sldId id="282" r:id="rId6"/>
    <p:sldId id="280" r:id="rId7"/>
    <p:sldId id="277" r:id="rId8"/>
    <p:sldId id="283" r:id="rId9"/>
    <p:sldId id="286" r:id="rId10"/>
    <p:sldId id="284" r:id="rId11"/>
    <p:sldId id="285" r:id="rId12"/>
    <p:sldId id="288" r:id="rId13"/>
    <p:sldId id="289" r:id="rId14"/>
    <p:sldId id="287" r:id="rId15"/>
    <p:sldId id="308" r:id="rId16"/>
    <p:sldId id="309" r:id="rId17"/>
    <p:sldId id="290" r:id="rId18"/>
    <p:sldId id="291" r:id="rId19"/>
    <p:sldId id="292" r:id="rId20"/>
    <p:sldId id="297" r:id="rId21"/>
    <p:sldId id="294" r:id="rId22"/>
    <p:sldId id="298" r:id="rId23"/>
    <p:sldId id="295" r:id="rId24"/>
    <p:sldId id="293" r:id="rId25"/>
    <p:sldId id="299" r:id="rId26"/>
    <p:sldId id="300" r:id="rId27"/>
    <p:sldId id="301" r:id="rId28"/>
    <p:sldId id="302" r:id="rId29"/>
    <p:sldId id="306" r:id="rId30"/>
    <p:sldId id="307" r:id="rId31"/>
    <p:sldId id="303" r:id="rId32"/>
    <p:sldId id="304" r:id="rId33"/>
    <p:sldId id="310" r:id="rId34"/>
    <p:sldId id="311" r:id="rId3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p:cViewPr varScale="1">
        <p:scale>
          <a:sx n="92" d="100"/>
          <a:sy n="92" d="100"/>
        </p:scale>
        <p:origin x="258" y="8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2515E0-B3B6-4EB6-84EE-8EEE9922E0D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zh-CN" altLang="en-US"/>
        </a:p>
      </dgm:t>
    </dgm:pt>
    <dgm:pt modelId="{F3B8EA00-8C70-42C1-B690-50307F26BE25}">
      <dgm:prSet phldrT="[文本]" custT="1"/>
      <dgm:spPr/>
      <dgm:t>
        <a:bodyPr/>
        <a:lstStyle/>
        <a:p>
          <a:r>
            <a:rPr lang="en-US" altLang="zh-CN" sz="2000" b="1" dirty="0" smtClean="0">
              <a:solidFill>
                <a:schemeClr val="tx1"/>
              </a:solidFill>
              <a:latin typeface="Britannic Bold" panose="020B0903060703020204" pitchFamily="34" charset="0"/>
            </a:rPr>
            <a:t>Think locally</a:t>
          </a:r>
          <a:endParaRPr lang="zh-CN" altLang="en-US" sz="2000" b="1" dirty="0">
            <a:solidFill>
              <a:schemeClr val="tx1"/>
            </a:solidFill>
            <a:latin typeface="Britannic Bold" panose="020B0903060703020204" pitchFamily="34" charset="0"/>
          </a:endParaRPr>
        </a:p>
      </dgm:t>
    </dgm:pt>
    <dgm:pt modelId="{B3A6390D-9322-42DF-AA0B-0C7E3CDD8E7F}" type="parTrans" cxnId="{B06E0CA8-33D2-4364-A453-859EC66C50DC}">
      <dgm:prSet/>
      <dgm:spPr/>
      <dgm:t>
        <a:bodyPr/>
        <a:lstStyle/>
        <a:p>
          <a:endParaRPr lang="zh-CN" altLang="en-US" b="1"/>
        </a:p>
      </dgm:t>
    </dgm:pt>
    <dgm:pt modelId="{B7B79107-177E-4D6C-B840-1189FDEEBBE2}" type="sibTrans" cxnId="{B06E0CA8-33D2-4364-A453-859EC66C50DC}">
      <dgm:prSet/>
      <dgm:spPr/>
      <dgm:t>
        <a:bodyPr/>
        <a:lstStyle/>
        <a:p>
          <a:endParaRPr lang="zh-CN" altLang="en-US" b="1"/>
        </a:p>
      </dgm:t>
    </dgm:pt>
    <dgm:pt modelId="{0A145E7B-82D2-46BB-AAC2-360B77FD588A}">
      <dgm:prSet phldrT="[文本]" custT="1"/>
      <dgm:spPr/>
      <dgm:t>
        <a:bodyPr/>
        <a:lstStyle/>
        <a:p>
          <a:r>
            <a:rPr lang="zh-CN" altLang="en-US" sz="3200" b="1" dirty="0" smtClean="0">
              <a:latin typeface="华文中宋" panose="02010600040101010101" pitchFamily="2" charset="-122"/>
              <a:ea typeface="华文中宋" panose="02010600040101010101" pitchFamily="2" charset="-122"/>
            </a:rPr>
            <a:t>中国立场，中国视角</a:t>
          </a:r>
          <a:endParaRPr lang="zh-CN" altLang="en-US" sz="3200" b="1" dirty="0">
            <a:latin typeface="华文中宋" panose="02010600040101010101" pitchFamily="2" charset="-122"/>
            <a:ea typeface="华文中宋" panose="02010600040101010101" pitchFamily="2" charset="-122"/>
          </a:endParaRPr>
        </a:p>
      </dgm:t>
    </dgm:pt>
    <dgm:pt modelId="{DA793E2D-763B-4894-90E7-E06F205F6411}" type="parTrans" cxnId="{BB7BCAA3-3470-4682-822B-4E23FA85B55F}">
      <dgm:prSet/>
      <dgm:spPr/>
      <dgm:t>
        <a:bodyPr/>
        <a:lstStyle/>
        <a:p>
          <a:endParaRPr lang="zh-CN" altLang="en-US" b="1"/>
        </a:p>
      </dgm:t>
    </dgm:pt>
    <dgm:pt modelId="{C17E98B8-5451-4574-84CB-8AFA3B6EEABF}" type="sibTrans" cxnId="{BB7BCAA3-3470-4682-822B-4E23FA85B55F}">
      <dgm:prSet/>
      <dgm:spPr/>
      <dgm:t>
        <a:bodyPr/>
        <a:lstStyle/>
        <a:p>
          <a:endParaRPr lang="zh-CN" altLang="en-US" b="1"/>
        </a:p>
      </dgm:t>
    </dgm:pt>
    <dgm:pt modelId="{28710942-2ABD-4E5B-AC3C-876C00A173A6}">
      <dgm:prSet phldrT="[文本]" custT="1"/>
      <dgm:spPr/>
      <dgm:t>
        <a:bodyPr/>
        <a:lstStyle/>
        <a:p>
          <a:r>
            <a:rPr lang="en-US" altLang="zh-CN" sz="1800" b="1" dirty="0" smtClean="0">
              <a:solidFill>
                <a:schemeClr val="tx1"/>
              </a:solidFill>
              <a:latin typeface="Britannic Bold" panose="020B0903060703020204" pitchFamily="34" charset="0"/>
            </a:rPr>
            <a:t>Act globally</a:t>
          </a:r>
          <a:endParaRPr lang="zh-CN" altLang="en-US" sz="1800" b="1" dirty="0">
            <a:solidFill>
              <a:schemeClr val="tx1"/>
            </a:solidFill>
            <a:latin typeface="Britannic Bold" panose="020B0903060703020204" pitchFamily="34" charset="0"/>
          </a:endParaRPr>
        </a:p>
      </dgm:t>
    </dgm:pt>
    <dgm:pt modelId="{14F809F9-DD08-4423-95F8-8D7BAD30CA56}" type="parTrans" cxnId="{D3B86D3F-5856-44F1-A441-3CEA4840E9CE}">
      <dgm:prSet/>
      <dgm:spPr/>
      <dgm:t>
        <a:bodyPr/>
        <a:lstStyle/>
        <a:p>
          <a:endParaRPr lang="zh-CN" altLang="en-US" b="1"/>
        </a:p>
      </dgm:t>
    </dgm:pt>
    <dgm:pt modelId="{7BC08409-7544-4DFF-8C4B-6F3D61846FD5}" type="sibTrans" cxnId="{D3B86D3F-5856-44F1-A441-3CEA4840E9CE}">
      <dgm:prSet/>
      <dgm:spPr/>
      <dgm:t>
        <a:bodyPr/>
        <a:lstStyle/>
        <a:p>
          <a:endParaRPr lang="zh-CN" altLang="en-US" b="1"/>
        </a:p>
      </dgm:t>
    </dgm:pt>
    <dgm:pt modelId="{42234983-9869-41D2-B5F0-28AB0CB28A1B}">
      <dgm:prSet phldrT="[文本]" custT="1"/>
      <dgm:spPr/>
      <dgm:t>
        <a:bodyPr/>
        <a:lstStyle/>
        <a:p>
          <a:r>
            <a:rPr lang="zh-CN" altLang="en-US" sz="3200" b="1" dirty="0" smtClean="0">
              <a:latin typeface="华文中宋" panose="02010600040101010101" pitchFamily="2" charset="-122"/>
              <a:ea typeface="华文中宋" panose="02010600040101010101" pitchFamily="2" charset="-122"/>
            </a:rPr>
            <a:t>国际规则，合作共赢</a:t>
          </a:r>
          <a:endParaRPr lang="zh-CN" altLang="en-US" sz="3200" b="1" dirty="0">
            <a:latin typeface="华文中宋" panose="02010600040101010101" pitchFamily="2" charset="-122"/>
            <a:ea typeface="华文中宋" panose="02010600040101010101" pitchFamily="2" charset="-122"/>
          </a:endParaRPr>
        </a:p>
      </dgm:t>
    </dgm:pt>
    <dgm:pt modelId="{D9C25872-59C0-435B-8F68-A7CC04130BE1}" type="parTrans" cxnId="{3A78A4DB-A67D-4FA9-9685-83E0711D58D9}">
      <dgm:prSet/>
      <dgm:spPr/>
      <dgm:t>
        <a:bodyPr/>
        <a:lstStyle/>
        <a:p>
          <a:endParaRPr lang="zh-CN" altLang="en-US" b="1"/>
        </a:p>
      </dgm:t>
    </dgm:pt>
    <dgm:pt modelId="{20E6ADC3-39B7-4190-A198-6731CE4BF7E8}" type="sibTrans" cxnId="{3A78A4DB-A67D-4FA9-9685-83E0711D58D9}">
      <dgm:prSet/>
      <dgm:spPr/>
      <dgm:t>
        <a:bodyPr/>
        <a:lstStyle/>
        <a:p>
          <a:endParaRPr lang="zh-CN" altLang="en-US" b="1"/>
        </a:p>
      </dgm:t>
    </dgm:pt>
    <dgm:pt modelId="{A64F92C2-703A-4278-A9EB-6A38EE985F03}">
      <dgm:prSet phldrT="[文本]" custT="1"/>
      <dgm:spPr/>
      <dgm:t>
        <a:bodyPr/>
        <a:lstStyle/>
        <a:p>
          <a:r>
            <a:rPr lang="en-US" altLang="zh-CN" sz="1800" b="1" dirty="0" smtClean="0">
              <a:solidFill>
                <a:schemeClr val="tx1"/>
              </a:solidFill>
              <a:latin typeface="Britannic Bold" panose="020B0903060703020204" pitchFamily="34" charset="0"/>
            </a:rPr>
            <a:t>Think globally</a:t>
          </a:r>
          <a:endParaRPr lang="zh-CN" altLang="en-US" sz="1800" b="1" dirty="0">
            <a:solidFill>
              <a:schemeClr val="tx1"/>
            </a:solidFill>
            <a:latin typeface="Britannic Bold" panose="020B0903060703020204" pitchFamily="34" charset="0"/>
          </a:endParaRPr>
        </a:p>
      </dgm:t>
    </dgm:pt>
    <dgm:pt modelId="{CA1B0001-05AE-46CA-A5A3-5E4FE1E31265}" type="parTrans" cxnId="{CE4ED4B9-C6B3-4F1C-A63A-EADE254CB122}">
      <dgm:prSet/>
      <dgm:spPr/>
      <dgm:t>
        <a:bodyPr/>
        <a:lstStyle/>
        <a:p>
          <a:endParaRPr lang="zh-CN" altLang="en-US" b="1"/>
        </a:p>
      </dgm:t>
    </dgm:pt>
    <dgm:pt modelId="{06128AD1-62C0-4360-99CB-9B22A2C310AE}" type="sibTrans" cxnId="{CE4ED4B9-C6B3-4F1C-A63A-EADE254CB122}">
      <dgm:prSet/>
      <dgm:spPr/>
      <dgm:t>
        <a:bodyPr/>
        <a:lstStyle/>
        <a:p>
          <a:endParaRPr lang="zh-CN" altLang="en-US" b="1"/>
        </a:p>
      </dgm:t>
    </dgm:pt>
    <dgm:pt modelId="{F72CB5D2-97E8-438A-B1F8-0960E6226B6A}">
      <dgm:prSet phldrT="[文本]" custT="1"/>
      <dgm:spPr/>
      <dgm:t>
        <a:bodyPr/>
        <a:lstStyle/>
        <a:p>
          <a:r>
            <a:rPr lang="zh-CN" altLang="en-US" sz="3200" b="1" dirty="0" smtClean="0">
              <a:latin typeface="华文中宋" panose="02010600040101010101" pitchFamily="2" charset="-122"/>
              <a:ea typeface="华文中宋" panose="02010600040101010101" pitchFamily="2" charset="-122"/>
            </a:rPr>
            <a:t>人类情怀，国际视野</a:t>
          </a:r>
          <a:endParaRPr lang="zh-CN" altLang="en-US" sz="3200" b="1" dirty="0">
            <a:latin typeface="华文中宋" panose="02010600040101010101" pitchFamily="2" charset="-122"/>
            <a:ea typeface="华文中宋" panose="02010600040101010101" pitchFamily="2" charset="-122"/>
          </a:endParaRPr>
        </a:p>
      </dgm:t>
    </dgm:pt>
    <dgm:pt modelId="{4430A7F7-E865-4FDB-A278-AD9E19495271}" type="parTrans" cxnId="{56B397DC-F079-4747-A394-C49D6E7A03C9}">
      <dgm:prSet/>
      <dgm:spPr/>
      <dgm:t>
        <a:bodyPr/>
        <a:lstStyle/>
        <a:p>
          <a:endParaRPr lang="zh-CN" altLang="en-US" b="1"/>
        </a:p>
      </dgm:t>
    </dgm:pt>
    <dgm:pt modelId="{62F6B910-DF78-43A8-A01A-235801DE955F}" type="sibTrans" cxnId="{56B397DC-F079-4747-A394-C49D6E7A03C9}">
      <dgm:prSet/>
      <dgm:spPr/>
      <dgm:t>
        <a:bodyPr/>
        <a:lstStyle/>
        <a:p>
          <a:endParaRPr lang="zh-CN" altLang="en-US" b="1"/>
        </a:p>
      </dgm:t>
    </dgm:pt>
    <dgm:pt modelId="{6E6BE5A9-A6ED-4D19-8A40-644EBEBD515C}">
      <dgm:prSet phldrT="[文本]" custT="1"/>
      <dgm:spPr/>
      <dgm:t>
        <a:bodyPr/>
        <a:lstStyle/>
        <a:p>
          <a:r>
            <a:rPr lang="en-US" altLang="zh-CN" sz="2000" b="1" dirty="0" smtClean="0">
              <a:solidFill>
                <a:schemeClr val="tx1"/>
              </a:solidFill>
              <a:latin typeface="Britannic Bold" panose="020B0903060703020204" pitchFamily="34" charset="0"/>
            </a:rPr>
            <a:t>Act locally</a:t>
          </a:r>
          <a:endParaRPr lang="zh-CN" altLang="en-US" sz="2000" b="1" dirty="0">
            <a:solidFill>
              <a:schemeClr val="tx1"/>
            </a:solidFill>
            <a:latin typeface="Britannic Bold" panose="020B0903060703020204" pitchFamily="34" charset="0"/>
          </a:endParaRPr>
        </a:p>
      </dgm:t>
    </dgm:pt>
    <dgm:pt modelId="{AD41E5AB-BA52-472C-9CEF-6C950B8BB8EA}" type="parTrans" cxnId="{E4DF78BB-A13C-4578-B10A-5E0054BEFF7C}">
      <dgm:prSet/>
      <dgm:spPr/>
      <dgm:t>
        <a:bodyPr/>
        <a:lstStyle/>
        <a:p>
          <a:endParaRPr lang="zh-CN" altLang="en-US" b="1"/>
        </a:p>
      </dgm:t>
    </dgm:pt>
    <dgm:pt modelId="{C033A42F-8A69-4F9A-AAEC-3E8F24FACC59}" type="sibTrans" cxnId="{E4DF78BB-A13C-4578-B10A-5E0054BEFF7C}">
      <dgm:prSet/>
      <dgm:spPr/>
      <dgm:t>
        <a:bodyPr/>
        <a:lstStyle/>
        <a:p>
          <a:endParaRPr lang="zh-CN" altLang="en-US" b="1"/>
        </a:p>
      </dgm:t>
    </dgm:pt>
    <dgm:pt modelId="{3D5C8D2D-413A-4733-ADB6-BCF24E14BDC2}">
      <dgm:prSet custT="1"/>
      <dgm:spPr/>
      <dgm:t>
        <a:bodyPr/>
        <a:lstStyle/>
        <a:p>
          <a:r>
            <a:rPr lang="zh-CN" altLang="en-US" sz="3200" b="1" dirty="0" smtClean="0">
              <a:latin typeface="华文中宋" panose="02010600040101010101" pitchFamily="2" charset="-122"/>
              <a:ea typeface="华文中宋" panose="02010600040101010101" pitchFamily="2" charset="-122"/>
            </a:rPr>
            <a:t>接地务实，爱国利民</a:t>
          </a:r>
          <a:endParaRPr lang="zh-CN" altLang="en-US" sz="3200" b="1" dirty="0">
            <a:latin typeface="华文中宋" panose="02010600040101010101" pitchFamily="2" charset="-122"/>
            <a:ea typeface="华文中宋" panose="02010600040101010101" pitchFamily="2" charset="-122"/>
          </a:endParaRPr>
        </a:p>
      </dgm:t>
    </dgm:pt>
    <dgm:pt modelId="{63486AAE-6ED0-417F-A773-44DF89F51490}" type="parTrans" cxnId="{32439938-2329-4FC2-AC04-80374AED386D}">
      <dgm:prSet/>
      <dgm:spPr/>
      <dgm:t>
        <a:bodyPr/>
        <a:lstStyle/>
        <a:p>
          <a:endParaRPr lang="zh-CN" altLang="en-US" b="1"/>
        </a:p>
      </dgm:t>
    </dgm:pt>
    <dgm:pt modelId="{225750BE-ABF3-42FD-AA46-3C3C50B03FCA}" type="sibTrans" cxnId="{32439938-2329-4FC2-AC04-80374AED386D}">
      <dgm:prSet/>
      <dgm:spPr/>
      <dgm:t>
        <a:bodyPr/>
        <a:lstStyle/>
        <a:p>
          <a:endParaRPr lang="zh-CN" altLang="en-US" b="1"/>
        </a:p>
      </dgm:t>
    </dgm:pt>
    <dgm:pt modelId="{3290D5B2-B98F-460E-A8A3-E9CB2E2B6C89}" type="pres">
      <dgm:prSet presAssocID="{632515E0-B3B6-4EB6-84EE-8EEE9922E0D5}" presName="linearFlow" presStyleCnt="0">
        <dgm:presLayoutVars>
          <dgm:dir/>
          <dgm:animLvl val="lvl"/>
          <dgm:resizeHandles val="exact"/>
        </dgm:presLayoutVars>
      </dgm:prSet>
      <dgm:spPr/>
      <dgm:t>
        <a:bodyPr/>
        <a:lstStyle/>
        <a:p>
          <a:endParaRPr lang="zh-CN" altLang="en-US"/>
        </a:p>
      </dgm:t>
    </dgm:pt>
    <dgm:pt modelId="{CCA206A0-8DA9-4C35-9FB6-8B693A3E3F0D}" type="pres">
      <dgm:prSet presAssocID="{F3B8EA00-8C70-42C1-B690-50307F26BE25}" presName="composite" presStyleCnt="0"/>
      <dgm:spPr/>
    </dgm:pt>
    <dgm:pt modelId="{5E3F3194-E85C-49AF-9DD6-E5384DF53EEB}" type="pres">
      <dgm:prSet presAssocID="{F3B8EA00-8C70-42C1-B690-50307F26BE25}" presName="parentText" presStyleLbl="alignNode1" presStyleIdx="0" presStyleCnt="4" custLinFactNeighborX="-8475" custLinFactNeighborY="-241">
        <dgm:presLayoutVars>
          <dgm:chMax val="1"/>
          <dgm:bulletEnabled val="1"/>
        </dgm:presLayoutVars>
      </dgm:prSet>
      <dgm:spPr/>
      <dgm:t>
        <a:bodyPr/>
        <a:lstStyle/>
        <a:p>
          <a:endParaRPr lang="zh-CN" altLang="en-US"/>
        </a:p>
      </dgm:t>
    </dgm:pt>
    <dgm:pt modelId="{B56B89AA-5626-4159-B733-AF95F9AF1F4E}" type="pres">
      <dgm:prSet presAssocID="{F3B8EA00-8C70-42C1-B690-50307F26BE25}" presName="descendantText" presStyleLbl="alignAcc1" presStyleIdx="0" presStyleCnt="4">
        <dgm:presLayoutVars>
          <dgm:bulletEnabled val="1"/>
        </dgm:presLayoutVars>
      </dgm:prSet>
      <dgm:spPr/>
      <dgm:t>
        <a:bodyPr/>
        <a:lstStyle/>
        <a:p>
          <a:endParaRPr lang="zh-CN" altLang="en-US"/>
        </a:p>
      </dgm:t>
    </dgm:pt>
    <dgm:pt modelId="{78D8A4B4-D302-4B73-8959-44E5E8BCED7E}" type="pres">
      <dgm:prSet presAssocID="{B7B79107-177E-4D6C-B840-1189FDEEBBE2}" presName="sp" presStyleCnt="0"/>
      <dgm:spPr/>
    </dgm:pt>
    <dgm:pt modelId="{659FC173-C7E3-4D8E-BAC6-309D1924275F}" type="pres">
      <dgm:prSet presAssocID="{28710942-2ABD-4E5B-AC3C-876C00A173A6}" presName="composite" presStyleCnt="0"/>
      <dgm:spPr/>
    </dgm:pt>
    <dgm:pt modelId="{F62CCAB7-A234-4F13-8885-54AE3BAC1436}" type="pres">
      <dgm:prSet presAssocID="{28710942-2ABD-4E5B-AC3C-876C00A173A6}" presName="parentText" presStyleLbl="alignNode1" presStyleIdx="1" presStyleCnt="4">
        <dgm:presLayoutVars>
          <dgm:chMax val="1"/>
          <dgm:bulletEnabled val="1"/>
        </dgm:presLayoutVars>
      </dgm:prSet>
      <dgm:spPr/>
      <dgm:t>
        <a:bodyPr/>
        <a:lstStyle/>
        <a:p>
          <a:endParaRPr lang="zh-CN" altLang="en-US"/>
        </a:p>
      </dgm:t>
    </dgm:pt>
    <dgm:pt modelId="{AA61A1BD-D83C-4DF7-90C7-C4E059ED944E}" type="pres">
      <dgm:prSet presAssocID="{28710942-2ABD-4E5B-AC3C-876C00A173A6}" presName="descendantText" presStyleLbl="alignAcc1" presStyleIdx="1" presStyleCnt="4">
        <dgm:presLayoutVars>
          <dgm:bulletEnabled val="1"/>
        </dgm:presLayoutVars>
      </dgm:prSet>
      <dgm:spPr/>
      <dgm:t>
        <a:bodyPr/>
        <a:lstStyle/>
        <a:p>
          <a:endParaRPr lang="zh-CN" altLang="en-US"/>
        </a:p>
      </dgm:t>
    </dgm:pt>
    <dgm:pt modelId="{A586297F-4CFB-4038-A7D7-9A5B6B8C9920}" type="pres">
      <dgm:prSet presAssocID="{7BC08409-7544-4DFF-8C4B-6F3D61846FD5}" presName="sp" presStyleCnt="0"/>
      <dgm:spPr/>
    </dgm:pt>
    <dgm:pt modelId="{18589E51-DA2E-4FE2-9CE7-B054D0E327D2}" type="pres">
      <dgm:prSet presAssocID="{A64F92C2-703A-4278-A9EB-6A38EE985F03}" presName="composite" presStyleCnt="0"/>
      <dgm:spPr/>
    </dgm:pt>
    <dgm:pt modelId="{B83169F8-6A2F-4145-A6EF-CF992B487433}" type="pres">
      <dgm:prSet presAssocID="{A64F92C2-703A-4278-A9EB-6A38EE985F03}" presName="parentText" presStyleLbl="alignNode1" presStyleIdx="2" presStyleCnt="4">
        <dgm:presLayoutVars>
          <dgm:chMax val="1"/>
          <dgm:bulletEnabled val="1"/>
        </dgm:presLayoutVars>
      </dgm:prSet>
      <dgm:spPr/>
      <dgm:t>
        <a:bodyPr/>
        <a:lstStyle/>
        <a:p>
          <a:endParaRPr lang="zh-CN" altLang="en-US"/>
        </a:p>
      </dgm:t>
    </dgm:pt>
    <dgm:pt modelId="{F08A034D-FFB3-43FC-8F7F-90C15948BE1B}" type="pres">
      <dgm:prSet presAssocID="{A64F92C2-703A-4278-A9EB-6A38EE985F03}" presName="descendantText" presStyleLbl="alignAcc1" presStyleIdx="2" presStyleCnt="4">
        <dgm:presLayoutVars>
          <dgm:bulletEnabled val="1"/>
        </dgm:presLayoutVars>
      </dgm:prSet>
      <dgm:spPr/>
      <dgm:t>
        <a:bodyPr/>
        <a:lstStyle/>
        <a:p>
          <a:endParaRPr lang="zh-CN" altLang="en-US"/>
        </a:p>
      </dgm:t>
    </dgm:pt>
    <dgm:pt modelId="{2DD0EE77-0331-4EB5-B2D6-A71D91C88748}" type="pres">
      <dgm:prSet presAssocID="{06128AD1-62C0-4360-99CB-9B22A2C310AE}" presName="sp" presStyleCnt="0"/>
      <dgm:spPr/>
    </dgm:pt>
    <dgm:pt modelId="{DA909AA1-7CD1-4206-A5D1-2035942B004F}" type="pres">
      <dgm:prSet presAssocID="{6E6BE5A9-A6ED-4D19-8A40-644EBEBD515C}" presName="composite" presStyleCnt="0"/>
      <dgm:spPr/>
    </dgm:pt>
    <dgm:pt modelId="{4695E26E-34AD-42BD-8755-5CB216ECB343}" type="pres">
      <dgm:prSet presAssocID="{6E6BE5A9-A6ED-4D19-8A40-644EBEBD515C}" presName="parentText" presStyleLbl="alignNode1" presStyleIdx="3" presStyleCnt="4">
        <dgm:presLayoutVars>
          <dgm:chMax val="1"/>
          <dgm:bulletEnabled val="1"/>
        </dgm:presLayoutVars>
      </dgm:prSet>
      <dgm:spPr/>
      <dgm:t>
        <a:bodyPr/>
        <a:lstStyle/>
        <a:p>
          <a:endParaRPr lang="zh-CN" altLang="en-US"/>
        </a:p>
      </dgm:t>
    </dgm:pt>
    <dgm:pt modelId="{DC052985-C1ED-44F2-84D3-12C2ED44C370}" type="pres">
      <dgm:prSet presAssocID="{6E6BE5A9-A6ED-4D19-8A40-644EBEBD515C}" presName="descendantText" presStyleLbl="alignAcc1" presStyleIdx="3" presStyleCnt="4" custLinFactNeighborY="8771">
        <dgm:presLayoutVars>
          <dgm:bulletEnabled val="1"/>
        </dgm:presLayoutVars>
      </dgm:prSet>
      <dgm:spPr/>
      <dgm:t>
        <a:bodyPr/>
        <a:lstStyle/>
        <a:p>
          <a:endParaRPr lang="zh-CN" altLang="en-US"/>
        </a:p>
      </dgm:t>
    </dgm:pt>
  </dgm:ptLst>
  <dgm:cxnLst>
    <dgm:cxn modelId="{BB7BCAA3-3470-4682-822B-4E23FA85B55F}" srcId="{F3B8EA00-8C70-42C1-B690-50307F26BE25}" destId="{0A145E7B-82D2-46BB-AAC2-360B77FD588A}" srcOrd="0" destOrd="0" parTransId="{DA793E2D-763B-4894-90E7-E06F205F6411}" sibTransId="{C17E98B8-5451-4574-84CB-8AFA3B6EEABF}"/>
    <dgm:cxn modelId="{E4DF78BB-A13C-4578-B10A-5E0054BEFF7C}" srcId="{632515E0-B3B6-4EB6-84EE-8EEE9922E0D5}" destId="{6E6BE5A9-A6ED-4D19-8A40-644EBEBD515C}" srcOrd="3" destOrd="0" parTransId="{AD41E5AB-BA52-472C-9CEF-6C950B8BB8EA}" sibTransId="{C033A42F-8A69-4F9A-AAEC-3E8F24FACC59}"/>
    <dgm:cxn modelId="{32439938-2329-4FC2-AC04-80374AED386D}" srcId="{6E6BE5A9-A6ED-4D19-8A40-644EBEBD515C}" destId="{3D5C8D2D-413A-4733-ADB6-BCF24E14BDC2}" srcOrd="0" destOrd="0" parTransId="{63486AAE-6ED0-417F-A773-44DF89F51490}" sibTransId="{225750BE-ABF3-42FD-AA46-3C3C50B03FCA}"/>
    <dgm:cxn modelId="{D3B86D3F-5856-44F1-A441-3CEA4840E9CE}" srcId="{632515E0-B3B6-4EB6-84EE-8EEE9922E0D5}" destId="{28710942-2ABD-4E5B-AC3C-876C00A173A6}" srcOrd="1" destOrd="0" parTransId="{14F809F9-DD08-4423-95F8-8D7BAD30CA56}" sibTransId="{7BC08409-7544-4DFF-8C4B-6F3D61846FD5}"/>
    <dgm:cxn modelId="{D0D7F6BD-F38C-4A77-882E-B055F7BB962F}" type="presOf" srcId="{632515E0-B3B6-4EB6-84EE-8EEE9922E0D5}" destId="{3290D5B2-B98F-460E-A8A3-E9CB2E2B6C89}" srcOrd="0" destOrd="0" presId="urn:microsoft.com/office/officeart/2005/8/layout/chevron2"/>
    <dgm:cxn modelId="{53DD18E6-B500-471B-924A-D66FC9244598}" type="presOf" srcId="{0A145E7B-82D2-46BB-AAC2-360B77FD588A}" destId="{B56B89AA-5626-4159-B733-AF95F9AF1F4E}" srcOrd="0" destOrd="0" presId="urn:microsoft.com/office/officeart/2005/8/layout/chevron2"/>
    <dgm:cxn modelId="{CE4ED4B9-C6B3-4F1C-A63A-EADE254CB122}" srcId="{632515E0-B3B6-4EB6-84EE-8EEE9922E0D5}" destId="{A64F92C2-703A-4278-A9EB-6A38EE985F03}" srcOrd="2" destOrd="0" parTransId="{CA1B0001-05AE-46CA-A5A3-5E4FE1E31265}" sibTransId="{06128AD1-62C0-4360-99CB-9B22A2C310AE}"/>
    <dgm:cxn modelId="{86AD4CA2-9D2B-42B6-AFFA-4C139A808ED3}" type="presOf" srcId="{42234983-9869-41D2-B5F0-28AB0CB28A1B}" destId="{AA61A1BD-D83C-4DF7-90C7-C4E059ED944E}" srcOrd="0" destOrd="0" presId="urn:microsoft.com/office/officeart/2005/8/layout/chevron2"/>
    <dgm:cxn modelId="{76B769E1-F23B-4118-BA25-0F5258A14073}" type="presOf" srcId="{28710942-2ABD-4E5B-AC3C-876C00A173A6}" destId="{F62CCAB7-A234-4F13-8885-54AE3BAC1436}" srcOrd="0" destOrd="0" presId="urn:microsoft.com/office/officeart/2005/8/layout/chevron2"/>
    <dgm:cxn modelId="{8EBB9B47-522C-430E-A824-4807C1DC827B}" type="presOf" srcId="{F3B8EA00-8C70-42C1-B690-50307F26BE25}" destId="{5E3F3194-E85C-49AF-9DD6-E5384DF53EEB}" srcOrd="0" destOrd="0" presId="urn:microsoft.com/office/officeart/2005/8/layout/chevron2"/>
    <dgm:cxn modelId="{908D8C9C-79F4-4E32-A04C-16B106551296}" type="presOf" srcId="{A64F92C2-703A-4278-A9EB-6A38EE985F03}" destId="{B83169F8-6A2F-4145-A6EF-CF992B487433}" srcOrd="0" destOrd="0" presId="urn:microsoft.com/office/officeart/2005/8/layout/chevron2"/>
    <dgm:cxn modelId="{56B397DC-F079-4747-A394-C49D6E7A03C9}" srcId="{A64F92C2-703A-4278-A9EB-6A38EE985F03}" destId="{F72CB5D2-97E8-438A-B1F8-0960E6226B6A}" srcOrd="0" destOrd="0" parTransId="{4430A7F7-E865-4FDB-A278-AD9E19495271}" sibTransId="{62F6B910-DF78-43A8-A01A-235801DE955F}"/>
    <dgm:cxn modelId="{AEC7DB78-7C76-474E-9E70-AE00D759C4B4}" type="presOf" srcId="{6E6BE5A9-A6ED-4D19-8A40-644EBEBD515C}" destId="{4695E26E-34AD-42BD-8755-5CB216ECB343}" srcOrd="0" destOrd="0" presId="urn:microsoft.com/office/officeart/2005/8/layout/chevron2"/>
    <dgm:cxn modelId="{3A78A4DB-A67D-4FA9-9685-83E0711D58D9}" srcId="{28710942-2ABD-4E5B-AC3C-876C00A173A6}" destId="{42234983-9869-41D2-B5F0-28AB0CB28A1B}" srcOrd="0" destOrd="0" parTransId="{D9C25872-59C0-435B-8F68-A7CC04130BE1}" sibTransId="{20E6ADC3-39B7-4190-A198-6731CE4BF7E8}"/>
    <dgm:cxn modelId="{B06E0CA8-33D2-4364-A453-859EC66C50DC}" srcId="{632515E0-B3B6-4EB6-84EE-8EEE9922E0D5}" destId="{F3B8EA00-8C70-42C1-B690-50307F26BE25}" srcOrd="0" destOrd="0" parTransId="{B3A6390D-9322-42DF-AA0B-0C7E3CDD8E7F}" sibTransId="{B7B79107-177E-4D6C-B840-1189FDEEBBE2}"/>
    <dgm:cxn modelId="{4B10BAAE-34BD-410A-BC1A-64764C6910D7}" type="presOf" srcId="{F72CB5D2-97E8-438A-B1F8-0960E6226B6A}" destId="{F08A034D-FFB3-43FC-8F7F-90C15948BE1B}" srcOrd="0" destOrd="0" presId="urn:microsoft.com/office/officeart/2005/8/layout/chevron2"/>
    <dgm:cxn modelId="{27F84AF0-C828-45C6-8BC3-65B70BACA96A}" type="presOf" srcId="{3D5C8D2D-413A-4733-ADB6-BCF24E14BDC2}" destId="{DC052985-C1ED-44F2-84D3-12C2ED44C370}" srcOrd="0" destOrd="0" presId="urn:microsoft.com/office/officeart/2005/8/layout/chevron2"/>
    <dgm:cxn modelId="{B46B215E-CD4C-4D05-934F-26710CA48A37}" type="presParOf" srcId="{3290D5B2-B98F-460E-A8A3-E9CB2E2B6C89}" destId="{CCA206A0-8DA9-4C35-9FB6-8B693A3E3F0D}" srcOrd="0" destOrd="0" presId="urn:microsoft.com/office/officeart/2005/8/layout/chevron2"/>
    <dgm:cxn modelId="{A21307F2-5D4B-4574-9FBF-AABF9F11444F}" type="presParOf" srcId="{CCA206A0-8DA9-4C35-9FB6-8B693A3E3F0D}" destId="{5E3F3194-E85C-49AF-9DD6-E5384DF53EEB}" srcOrd="0" destOrd="0" presId="urn:microsoft.com/office/officeart/2005/8/layout/chevron2"/>
    <dgm:cxn modelId="{FA027E4C-9525-425D-B9AE-4679D276BF24}" type="presParOf" srcId="{CCA206A0-8DA9-4C35-9FB6-8B693A3E3F0D}" destId="{B56B89AA-5626-4159-B733-AF95F9AF1F4E}" srcOrd="1" destOrd="0" presId="urn:microsoft.com/office/officeart/2005/8/layout/chevron2"/>
    <dgm:cxn modelId="{22FAC5A0-118F-4A92-9821-CC51B269E83B}" type="presParOf" srcId="{3290D5B2-B98F-460E-A8A3-E9CB2E2B6C89}" destId="{78D8A4B4-D302-4B73-8959-44E5E8BCED7E}" srcOrd="1" destOrd="0" presId="urn:microsoft.com/office/officeart/2005/8/layout/chevron2"/>
    <dgm:cxn modelId="{9D0014CD-1527-44A0-9247-CC59DEC0D087}" type="presParOf" srcId="{3290D5B2-B98F-460E-A8A3-E9CB2E2B6C89}" destId="{659FC173-C7E3-4D8E-BAC6-309D1924275F}" srcOrd="2" destOrd="0" presId="urn:microsoft.com/office/officeart/2005/8/layout/chevron2"/>
    <dgm:cxn modelId="{F55BC244-7E53-434B-8150-7F3420839F07}" type="presParOf" srcId="{659FC173-C7E3-4D8E-BAC6-309D1924275F}" destId="{F62CCAB7-A234-4F13-8885-54AE3BAC1436}" srcOrd="0" destOrd="0" presId="urn:microsoft.com/office/officeart/2005/8/layout/chevron2"/>
    <dgm:cxn modelId="{E7F04669-280E-4589-B729-7BE5E799D5BA}" type="presParOf" srcId="{659FC173-C7E3-4D8E-BAC6-309D1924275F}" destId="{AA61A1BD-D83C-4DF7-90C7-C4E059ED944E}" srcOrd="1" destOrd="0" presId="urn:microsoft.com/office/officeart/2005/8/layout/chevron2"/>
    <dgm:cxn modelId="{610BE52A-B846-47AD-A94A-1E9ABFA8547E}" type="presParOf" srcId="{3290D5B2-B98F-460E-A8A3-E9CB2E2B6C89}" destId="{A586297F-4CFB-4038-A7D7-9A5B6B8C9920}" srcOrd="3" destOrd="0" presId="urn:microsoft.com/office/officeart/2005/8/layout/chevron2"/>
    <dgm:cxn modelId="{3C82DFC7-349C-411E-9425-3AA2D7E449B3}" type="presParOf" srcId="{3290D5B2-B98F-460E-A8A3-E9CB2E2B6C89}" destId="{18589E51-DA2E-4FE2-9CE7-B054D0E327D2}" srcOrd="4" destOrd="0" presId="urn:microsoft.com/office/officeart/2005/8/layout/chevron2"/>
    <dgm:cxn modelId="{4408B060-073B-4B68-9674-71FF06365FF8}" type="presParOf" srcId="{18589E51-DA2E-4FE2-9CE7-B054D0E327D2}" destId="{B83169F8-6A2F-4145-A6EF-CF992B487433}" srcOrd="0" destOrd="0" presId="urn:microsoft.com/office/officeart/2005/8/layout/chevron2"/>
    <dgm:cxn modelId="{9C557918-A3FC-4AC0-83B7-54C3998FB99D}" type="presParOf" srcId="{18589E51-DA2E-4FE2-9CE7-B054D0E327D2}" destId="{F08A034D-FFB3-43FC-8F7F-90C15948BE1B}" srcOrd="1" destOrd="0" presId="urn:microsoft.com/office/officeart/2005/8/layout/chevron2"/>
    <dgm:cxn modelId="{A46A13A8-EB86-48BD-B50C-DAC70A42FDCC}" type="presParOf" srcId="{3290D5B2-B98F-460E-A8A3-E9CB2E2B6C89}" destId="{2DD0EE77-0331-4EB5-B2D6-A71D91C88748}" srcOrd="5" destOrd="0" presId="urn:microsoft.com/office/officeart/2005/8/layout/chevron2"/>
    <dgm:cxn modelId="{CAFD1C2A-3843-411E-9BD5-D780E923EC2D}" type="presParOf" srcId="{3290D5B2-B98F-460E-A8A3-E9CB2E2B6C89}" destId="{DA909AA1-7CD1-4206-A5D1-2035942B004F}" srcOrd="6" destOrd="0" presId="urn:microsoft.com/office/officeart/2005/8/layout/chevron2"/>
    <dgm:cxn modelId="{686E23AA-4B67-4618-A9F1-B142E1E69FCD}" type="presParOf" srcId="{DA909AA1-7CD1-4206-A5D1-2035942B004F}" destId="{4695E26E-34AD-42BD-8755-5CB216ECB343}" srcOrd="0" destOrd="0" presId="urn:microsoft.com/office/officeart/2005/8/layout/chevron2"/>
    <dgm:cxn modelId="{AEBD58FC-1C42-40F2-BAB0-A380E8CE1BA0}" type="presParOf" srcId="{DA909AA1-7CD1-4206-A5D1-2035942B004F}" destId="{DC052985-C1ED-44F2-84D3-12C2ED44C37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3F3194-E85C-49AF-9DD6-E5384DF53EEB}">
      <dsp:nvSpPr>
        <dsp:cNvPr id="0" name=""/>
        <dsp:cNvSpPr/>
      </dsp:nvSpPr>
      <dsp:spPr>
        <a:xfrm rot="5400000">
          <a:off x="-182065" y="182070"/>
          <a:ext cx="1213771" cy="84964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altLang="zh-CN" sz="2000" b="1" kern="1200" dirty="0" smtClean="0">
              <a:solidFill>
                <a:schemeClr val="tx1"/>
              </a:solidFill>
              <a:latin typeface="Britannic Bold" panose="020B0903060703020204" pitchFamily="34" charset="0"/>
            </a:rPr>
            <a:t>Think locally</a:t>
          </a:r>
          <a:endParaRPr lang="zh-CN" altLang="en-US" sz="2000" b="1" kern="1200" dirty="0">
            <a:solidFill>
              <a:schemeClr val="tx1"/>
            </a:solidFill>
            <a:latin typeface="Britannic Bold" panose="020B0903060703020204" pitchFamily="34" charset="0"/>
          </a:endParaRPr>
        </a:p>
      </dsp:txBody>
      <dsp:txXfrm rot="-5400000">
        <a:off x="1" y="424824"/>
        <a:ext cx="849640" cy="364131"/>
      </dsp:txXfrm>
    </dsp:sp>
    <dsp:sp modelId="{B56B89AA-5626-4159-B733-AF95F9AF1F4E}">
      <dsp:nvSpPr>
        <dsp:cNvPr id="0" name=""/>
        <dsp:cNvSpPr/>
      </dsp:nvSpPr>
      <dsp:spPr>
        <a:xfrm rot="5400000">
          <a:off x="3450516" y="-2597946"/>
          <a:ext cx="789366" cy="599111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zh-CN" altLang="en-US" sz="3200" b="1" kern="1200" dirty="0" smtClean="0">
              <a:latin typeface="华文中宋" panose="02010600040101010101" pitchFamily="2" charset="-122"/>
              <a:ea typeface="华文中宋" panose="02010600040101010101" pitchFamily="2" charset="-122"/>
            </a:rPr>
            <a:t>中国立场，中国视角</a:t>
          </a:r>
          <a:endParaRPr lang="zh-CN" altLang="en-US" sz="3200" b="1" kern="1200" dirty="0">
            <a:latin typeface="华文中宋" panose="02010600040101010101" pitchFamily="2" charset="-122"/>
            <a:ea typeface="华文中宋" panose="02010600040101010101" pitchFamily="2" charset="-122"/>
          </a:endParaRPr>
        </a:p>
      </dsp:txBody>
      <dsp:txXfrm rot="-5400000">
        <a:off x="849640" y="41464"/>
        <a:ext cx="5952585" cy="712298"/>
      </dsp:txXfrm>
    </dsp:sp>
    <dsp:sp modelId="{F62CCAB7-A234-4F13-8885-54AE3BAC1436}">
      <dsp:nvSpPr>
        <dsp:cNvPr id="0" name=""/>
        <dsp:cNvSpPr/>
      </dsp:nvSpPr>
      <dsp:spPr>
        <a:xfrm rot="5400000">
          <a:off x="-182065" y="1251651"/>
          <a:ext cx="1213771" cy="84964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altLang="zh-CN" sz="1800" b="1" kern="1200" dirty="0" smtClean="0">
              <a:solidFill>
                <a:schemeClr val="tx1"/>
              </a:solidFill>
              <a:latin typeface="Britannic Bold" panose="020B0903060703020204" pitchFamily="34" charset="0"/>
            </a:rPr>
            <a:t>Act globally</a:t>
          </a:r>
          <a:endParaRPr lang="zh-CN" altLang="en-US" sz="1800" b="1" kern="1200" dirty="0">
            <a:solidFill>
              <a:schemeClr val="tx1"/>
            </a:solidFill>
            <a:latin typeface="Britannic Bold" panose="020B0903060703020204" pitchFamily="34" charset="0"/>
          </a:endParaRPr>
        </a:p>
      </dsp:txBody>
      <dsp:txXfrm rot="-5400000">
        <a:off x="1" y="1494405"/>
        <a:ext cx="849640" cy="364131"/>
      </dsp:txXfrm>
    </dsp:sp>
    <dsp:sp modelId="{AA61A1BD-D83C-4DF7-90C7-C4E059ED944E}">
      <dsp:nvSpPr>
        <dsp:cNvPr id="0" name=""/>
        <dsp:cNvSpPr/>
      </dsp:nvSpPr>
      <dsp:spPr>
        <a:xfrm rot="5400000">
          <a:off x="3450724" y="-1531497"/>
          <a:ext cx="788951" cy="599111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zh-CN" altLang="en-US" sz="3200" b="1" kern="1200" dirty="0" smtClean="0">
              <a:latin typeface="华文中宋" panose="02010600040101010101" pitchFamily="2" charset="-122"/>
              <a:ea typeface="华文中宋" panose="02010600040101010101" pitchFamily="2" charset="-122"/>
            </a:rPr>
            <a:t>国际规则，合作共赢</a:t>
          </a:r>
          <a:endParaRPr lang="zh-CN" altLang="en-US" sz="3200" b="1" kern="1200" dirty="0">
            <a:latin typeface="华文中宋" panose="02010600040101010101" pitchFamily="2" charset="-122"/>
            <a:ea typeface="华文中宋" panose="02010600040101010101" pitchFamily="2" charset="-122"/>
          </a:endParaRPr>
        </a:p>
      </dsp:txBody>
      <dsp:txXfrm rot="-5400000">
        <a:off x="849641" y="1108099"/>
        <a:ext cx="5952606" cy="711925"/>
      </dsp:txXfrm>
    </dsp:sp>
    <dsp:sp modelId="{B83169F8-6A2F-4145-A6EF-CF992B487433}">
      <dsp:nvSpPr>
        <dsp:cNvPr id="0" name=""/>
        <dsp:cNvSpPr/>
      </dsp:nvSpPr>
      <dsp:spPr>
        <a:xfrm rot="5400000">
          <a:off x="-182065" y="2318307"/>
          <a:ext cx="1213771" cy="84964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altLang="zh-CN" sz="1800" b="1" kern="1200" dirty="0" smtClean="0">
              <a:solidFill>
                <a:schemeClr val="tx1"/>
              </a:solidFill>
              <a:latin typeface="Britannic Bold" panose="020B0903060703020204" pitchFamily="34" charset="0"/>
            </a:rPr>
            <a:t>Think globally</a:t>
          </a:r>
          <a:endParaRPr lang="zh-CN" altLang="en-US" sz="1800" b="1" kern="1200" dirty="0">
            <a:solidFill>
              <a:schemeClr val="tx1"/>
            </a:solidFill>
            <a:latin typeface="Britannic Bold" panose="020B0903060703020204" pitchFamily="34" charset="0"/>
          </a:endParaRPr>
        </a:p>
      </dsp:txBody>
      <dsp:txXfrm rot="-5400000">
        <a:off x="1" y="2561061"/>
        <a:ext cx="849640" cy="364131"/>
      </dsp:txXfrm>
    </dsp:sp>
    <dsp:sp modelId="{F08A034D-FFB3-43FC-8F7F-90C15948BE1B}">
      <dsp:nvSpPr>
        <dsp:cNvPr id="0" name=""/>
        <dsp:cNvSpPr/>
      </dsp:nvSpPr>
      <dsp:spPr>
        <a:xfrm rot="5400000">
          <a:off x="3450724" y="-464841"/>
          <a:ext cx="788951" cy="599111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zh-CN" altLang="en-US" sz="3200" b="1" kern="1200" dirty="0" smtClean="0">
              <a:latin typeface="华文中宋" panose="02010600040101010101" pitchFamily="2" charset="-122"/>
              <a:ea typeface="华文中宋" panose="02010600040101010101" pitchFamily="2" charset="-122"/>
            </a:rPr>
            <a:t>人类情怀，国际视野</a:t>
          </a:r>
          <a:endParaRPr lang="zh-CN" altLang="en-US" sz="3200" b="1" kern="1200" dirty="0">
            <a:latin typeface="华文中宋" panose="02010600040101010101" pitchFamily="2" charset="-122"/>
            <a:ea typeface="华文中宋" panose="02010600040101010101" pitchFamily="2" charset="-122"/>
          </a:endParaRPr>
        </a:p>
      </dsp:txBody>
      <dsp:txXfrm rot="-5400000">
        <a:off x="849641" y="2174755"/>
        <a:ext cx="5952606" cy="711925"/>
      </dsp:txXfrm>
    </dsp:sp>
    <dsp:sp modelId="{4695E26E-34AD-42BD-8755-5CB216ECB343}">
      <dsp:nvSpPr>
        <dsp:cNvPr id="0" name=""/>
        <dsp:cNvSpPr/>
      </dsp:nvSpPr>
      <dsp:spPr>
        <a:xfrm rot="5400000">
          <a:off x="-182065" y="3384963"/>
          <a:ext cx="1213771" cy="84964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altLang="zh-CN" sz="2000" b="1" kern="1200" dirty="0" smtClean="0">
              <a:solidFill>
                <a:schemeClr val="tx1"/>
              </a:solidFill>
              <a:latin typeface="Britannic Bold" panose="020B0903060703020204" pitchFamily="34" charset="0"/>
            </a:rPr>
            <a:t>Act locally</a:t>
          </a:r>
          <a:endParaRPr lang="zh-CN" altLang="en-US" sz="2000" b="1" kern="1200" dirty="0">
            <a:solidFill>
              <a:schemeClr val="tx1"/>
            </a:solidFill>
            <a:latin typeface="Britannic Bold" panose="020B0903060703020204" pitchFamily="34" charset="0"/>
          </a:endParaRPr>
        </a:p>
      </dsp:txBody>
      <dsp:txXfrm rot="-5400000">
        <a:off x="1" y="3627717"/>
        <a:ext cx="849640" cy="364131"/>
      </dsp:txXfrm>
    </dsp:sp>
    <dsp:sp modelId="{DC052985-C1ED-44F2-84D3-12C2ED44C370}">
      <dsp:nvSpPr>
        <dsp:cNvPr id="0" name=""/>
        <dsp:cNvSpPr/>
      </dsp:nvSpPr>
      <dsp:spPr>
        <a:xfrm rot="5400000">
          <a:off x="3450724" y="671013"/>
          <a:ext cx="788951" cy="599111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zh-CN" altLang="en-US" sz="3200" b="1" kern="1200" dirty="0" smtClean="0">
              <a:latin typeface="华文中宋" panose="02010600040101010101" pitchFamily="2" charset="-122"/>
              <a:ea typeface="华文中宋" panose="02010600040101010101" pitchFamily="2" charset="-122"/>
            </a:rPr>
            <a:t>接地务实，爱国利民</a:t>
          </a:r>
          <a:endParaRPr lang="zh-CN" altLang="en-US" sz="3200" b="1" kern="1200" dirty="0">
            <a:latin typeface="华文中宋" panose="02010600040101010101" pitchFamily="2" charset="-122"/>
            <a:ea typeface="华文中宋" panose="02010600040101010101" pitchFamily="2" charset="-122"/>
          </a:endParaRPr>
        </a:p>
      </dsp:txBody>
      <dsp:txXfrm rot="-5400000">
        <a:off x="849641" y="3310610"/>
        <a:ext cx="5952606" cy="71192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8E758E-E8C9-4D7A-8CA0-6AD535A3CE4A}" type="datetimeFigureOut">
              <a:rPr lang="zh-CN" altLang="en-US" smtClean="0"/>
              <a:t>2017/6/10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D94A08-835D-43B6-98C2-3EB6097AFA90}" type="slidenum">
              <a:rPr lang="zh-CN" altLang="en-US" smtClean="0"/>
              <a:t>‹#›</a:t>
            </a:fld>
            <a:endParaRPr lang="zh-CN" altLang="en-US"/>
          </a:p>
        </p:txBody>
      </p:sp>
    </p:spTree>
    <p:extLst>
      <p:ext uri="{BB962C8B-B14F-4D97-AF65-F5344CB8AC3E}">
        <p14:creationId xmlns:p14="http://schemas.microsoft.com/office/powerpoint/2010/main" val="4273905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1">
        <a:schemeClr val="bg1"/>
      </p:bgRef>
    </p:bg>
    <p:spTree>
      <p:nvGrpSpPr>
        <p:cNvPr id="1" name=""/>
        <p:cNvGrpSpPr/>
        <p:nvPr/>
      </p:nvGrpSpPr>
      <p:grpSpPr>
        <a:xfrm>
          <a:off x="0" y="0"/>
          <a:ext cx="0" cy="0"/>
          <a:chOff x="0" y="0"/>
          <a:chExt cx="0" cy="0"/>
        </a:xfrm>
      </p:grpSpPr>
      <p:sp>
        <p:nvSpPr>
          <p:cNvPr id="8" name="标题 7"/>
          <p:cNvSpPr>
            <a:spLocks noGrp="1"/>
          </p:cNvSpPr>
          <p:nvPr>
            <p:ph type="ctrTitle"/>
          </p:nvPr>
        </p:nvSpPr>
        <p:spPr>
          <a:xfrm>
            <a:off x="3048000" y="3124200"/>
            <a:ext cx="8229600" cy="1894362"/>
          </a:xfrm>
        </p:spPr>
        <p:txBody>
          <a:bodyPr/>
          <a:lstStyle>
            <a:lvl1pPr>
              <a:defRPr b="1"/>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bwMode="auto">
          <a:xfrm rot="5400000">
            <a:off x="10733828" y="1110597"/>
            <a:ext cx="2286000" cy="508000"/>
          </a:xfrm>
        </p:spPr>
        <p:txBody>
          <a:bodyPr/>
          <a:lstStyle/>
          <a:p>
            <a:fld id="{CBDDEA54-4C4D-4AED-B9FD-34767AEF274B}" type="datetimeFigureOut">
              <a:rPr lang="zh-CN" altLang="en-US" smtClean="0"/>
              <a:t>2017/6/10</a:t>
            </a:fld>
            <a:endParaRPr lang="zh-CN" altLang="en-US"/>
          </a:p>
        </p:txBody>
      </p:sp>
      <p:sp>
        <p:nvSpPr>
          <p:cNvPr id="17" name="页脚占位符 16"/>
          <p:cNvSpPr>
            <a:spLocks noGrp="1"/>
          </p:cNvSpPr>
          <p:nvPr>
            <p:ph type="ftr" sz="quarter" idx="11"/>
          </p:nvPr>
        </p:nvSpPr>
        <p:spPr bwMode="auto">
          <a:xfrm rot="5400000">
            <a:off x="10045959" y="4117661"/>
            <a:ext cx="3657600" cy="512064"/>
          </a:xfrm>
        </p:spPr>
        <p:txBody>
          <a:bodyPr/>
          <a:lstStyle/>
          <a:p>
            <a:endParaRPr lang="zh-CN" altLang="en-US"/>
          </a:p>
        </p:txBody>
      </p:sp>
      <p:sp>
        <p:nvSpPr>
          <p:cNvPr id="10" name="矩形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矩形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4" name="矩形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矩形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直接连接符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8" name="直接连接符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0" name="直接连接符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6" name="直接连接符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5" name="直接连接符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2" name="直接连接符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7" name="矩形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椭圆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椭圆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椭圆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椭圆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椭圆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灯片编号占位符 28"/>
          <p:cNvSpPr>
            <a:spLocks noGrp="1"/>
          </p:cNvSpPr>
          <p:nvPr>
            <p:ph type="sldNum" sz="quarter" idx="12"/>
          </p:nvPr>
        </p:nvSpPr>
        <p:spPr bwMode="auto">
          <a:xfrm>
            <a:off x="1767392" y="4928702"/>
            <a:ext cx="812800" cy="517524"/>
          </a:xfrm>
        </p:spPr>
        <p:txBody>
          <a:bodyPr/>
          <a:lstStyle/>
          <a:p>
            <a:fld id="{F7F4D548-92E3-43F4-B8FD-D77B988FE1D5}" type="slidenum">
              <a:rPr lang="zh-CN" altLang="en-US" smtClean="0"/>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CBDDEA54-4C4D-4AED-B9FD-34767AEF274B}" type="datetimeFigureOut">
              <a:rPr lang="zh-CN" altLang="en-US" smtClean="0"/>
              <a:t>2017/6/10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7F4D548-92E3-43F4-B8FD-D77B988FE1D5}"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40"/>
            <a:ext cx="22352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609600" y="274639"/>
            <a:ext cx="80264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CBDDEA54-4C4D-4AED-B9FD-34767AEF274B}" type="datetimeFigureOut">
              <a:rPr lang="zh-CN" altLang="en-US" smtClean="0"/>
              <a:t>2017/6/10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7F4D548-92E3-43F4-B8FD-D77B988FE1D5}"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8" name="内容占位符 7"/>
          <p:cNvSpPr>
            <a:spLocks noGrp="1"/>
          </p:cNvSpPr>
          <p:nvPr>
            <p:ph sz="quarter" idx="1"/>
          </p:nvPr>
        </p:nvSpPr>
        <p:spPr>
          <a:xfrm>
            <a:off x="609600" y="1600200"/>
            <a:ext cx="9956800" cy="4873752"/>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4"/>
          </p:nvPr>
        </p:nvSpPr>
        <p:spPr/>
        <p:txBody>
          <a:bodyPr rtlCol="0"/>
          <a:lstStyle/>
          <a:p>
            <a:fld id="{CBDDEA54-4C4D-4AED-B9FD-34767AEF274B}" type="datetimeFigureOut">
              <a:rPr lang="zh-CN" altLang="en-US" smtClean="0"/>
              <a:t>2017/6/10</a:t>
            </a:fld>
            <a:endParaRPr lang="zh-CN" altLang="en-US"/>
          </a:p>
        </p:txBody>
      </p:sp>
      <p:sp>
        <p:nvSpPr>
          <p:cNvPr id="9" name="灯片编号占位符 8"/>
          <p:cNvSpPr>
            <a:spLocks noGrp="1"/>
          </p:cNvSpPr>
          <p:nvPr>
            <p:ph type="sldNum" sz="quarter" idx="15"/>
          </p:nvPr>
        </p:nvSpPr>
        <p:spPr/>
        <p:txBody>
          <a:bodyPr rtlCol="0"/>
          <a:lstStyle/>
          <a:p>
            <a:fld id="{F7F4D548-92E3-43F4-B8FD-D77B988FE1D5}" type="slidenum">
              <a:rPr lang="zh-CN" altLang="en-US" smtClean="0"/>
              <a:t>‹#›</a:t>
            </a:fld>
            <a:endParaRPr lang="zh-CN" altLang="en-US"/>
          </a:p>
        </p:txBody>
      </p:sp>
      <p:sp>
        <p:nvSpPr>
          <p:cNvPr id="10" name="页脚占位符 9"/>
          <p:cNvSpPr>
            <a:spLocks noGrp="1"/>
          </p:cNvSpPr>
          <p:nvPr>
            <p:ph type="ftr" sz="quarter" idx="16"/>
          </p:nvPr>
        </p:nvSpPr>
        <p:spPr/>
        <p:txBody>
          <a:bodyPr rtlCol="0"/>
          <a:lstStyle/>
          <a:p>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1">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3048000" y="2895600"/>
            <a:ext cx="8229600" cy="2053590"/>
          </a:xfrm>
        </p:spPr>
        <p:txBody>
          <a:bodyPr/>
          <a:lstStyle>
            <a:lvl1pPr algn="l">
              <a:buNone/>
              <a:defRPr sz="3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bwMode="auto">
          <a:xfrm rot="5400000">
            <a:off x="10732008" y="1106932"/>
            <a:ext cx="2286000" cy="508000"/>
          </a:xfrm>
        </p:spPr>
        <p:txBody>
          <a:bodyPr/>
          <a:lstStyle/>
          <a:p>
            <a:fld id="{CBDDEA54-4C4D-4AED-B9FD-34767AEF274B}" type="datetimeFigureOut">
              <a:rPr lang="zh-CN" altLang="en-US" smtClean="0"/>
              <a:t>2017/6/10</a:t>
            </a:fld>
            <a:endParaRPr lang="zh-CN" altLang="en-US"/>
          </a:p>
        </p:txBody>
      </p:sp>
      <p:sp>
        <p:nvSpPr>
          <p:cNvPr id="5" name="页脚占位符 4"/>
          <p:cNvSpPr>
            <a:spLocks noGrp="1"/>
          </p:cNvSpPr>
          <p:nvPr>
            <p:ph type="ftr" sz="quarter" idx="11"/>
          </p:nvPr>
        </p:nvSpPr>
        <p:spPr bwMode="auto">
          <a:xfrm rot="5400000">
            <a:off x="10046208" y="4114800"/>
            <a:ext cx="3657600" cy="512064"/>
          </a:xfrm>
        </p:spPr>
        <p:txBody>
          <a:bodyPr/>
          <a:lstStyle/>
          <a:p>
            <a:endParaRPr lang="zh-CN" altLang="en-US"/>
          </a:p>
        </p:txBody>
      </p:sp>
      <p:sp>
        <p:nvSpPr>
          <p:cNvPr id="9" name="矩形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矩形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矩形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矩形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直接连接符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直接连接符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5" name="直接连接符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6" name="直接连接符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7" name="直接连接符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8" name="矩形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9" name="椭圆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0" name="椭圆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椭圆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椭圆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椭圆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直接连接符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6" name="灯片编号占位符 5"/>
          <p:cNvSpPr>
            <a:spLocks noGrp="1"/>
          </p:cNvSpPr>
          <p:nvPr>
            <p:ph type="sldNum" sz="quarter" idx="12"/>
          </p:nvPr>
        </p:nvSpPr>
        <p:spPr bwMode="auto">
          <a:xfrm>
            <a:off x="1787488" y="4928702"/>
            <a:ext cx="812800" cy="517524"/>
          </a:xfrm>
        </p:spPr>
        <p:txBody>
          <a:bodyPr/>
          <a:lstStyle/>
          <a:p>
            <a:fld id="{F7F4D548-92E3-43F4-B8FD-D77B988FE1D5}" type="slidenum">
              <a:rPr lang="zh-CN" altLang="en-US" smtClean="0"/>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CBDDEA54-4C4D-4AED-B9FD-34767AEF274B}" type="datetimeFigureOut">
              <a:rPr lang="zh-CN" altLang="en-US" smtClean="0"/>
              <a:t>2017/6/10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7F4D548-92E3-43F4-B8FD-D77B988FE1D5}" type="slidenum">
              <a:rPr lang="zh-CN" altLang="en-US" smtClean="0"/>
              <a:t>‹#›</a:t>
            </a:fld>
            <a:endParaRPr lang="zh-CN" altLang="en-US"/>
          </a:p>
        </p:txBody>
      </p:sp>
      <p:sp>
        <p:nvSpPr>
          <p:cNvPr id="9" name="内容占位符 8"/>
          <p:cNvSpPr>
            <a:spLocks noGrp="1"/>
          </p:cNvSpPr>
          <p:nvPr>
            <p:ph sz="quarter" idx="1"/>
          </p:nvPr>
        </p:nvSpPr>
        <p:spPr>
          <a:xfrm>
            <a:off x="609600" y="1600200"/>
            <a:ext cx="48768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5693664" y="1600200"/>
            <a:ext cx="48768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10058400" cy="1143000"/>
          </a:xfrm>
        </p:spPr>
        <p:txBody>
          <a:bodyPr anchor="b"/>
          <a:lstStyle>
            <a:lvl1pPr>
              <a:defRPr/>
            </a:lvl1pPr>
          </a:lstStyle>
          <a:p>
            <a:r>
              <a:rPr kumimoji="0" lang="zh-CN" altLang="en-US" smtClean="0"/>
              <a:t>单击此处编辑母版标题样式</a:t>
            </a:r>
            <a:endParaRPr kumimoji="0" lang="en-US"/>
          </a:p>
        </p:txBody>
      </p:sp>
      <p:sp>
        <p:nvSpPr>
          <p:cNvPr id="7" name="日期占位符 6"/>
          <p:cNvSpPr>
            <a:spLocks noGrp="1"/>
          </p:cNvSpPr>
          <p:nvPr>
            <p:ph type="dt" sz="half" idx="10"/>
          </p:nvPr>
        </p:nvSpPr>
        <p:spPr/>
        <p:txBody>
          <a:bodyPr/>
          <a:lstStyle/>
          <a:p>
            <a:fld id="{CBDDEA54-4C4D-4AED-B9FD-34767AEF274B}" type="datetimeFigureOut">
              <a:rPr lang="zh-CN" altLang="en-US" smtClean="0"/>
              <a:t>2017/6/10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7F4D548-92E3-43F4-B8FD-D77B988FE1D5}" type="slidenum">
              <a:rPr lang="zh-CN" altLang="en-US" smtClean="0"/>
              <a:t>‹#›</a:t>
            </a:fld>
            <a:endParaRPr lang="zh-CN" altLang="en-US"/>
          </a:p>
        </p:txBody>
      </p:sp>
      <p:sp>
        <p:nvSpPr>
          <p:cNvPr id="11" name="内容占位符 10"/>
          <p:cNvSpPr>
            <a:spLocks noGrp="1"/>
          </p:cNvSpPr>
          <p:nvPr>
            <p:ph sz="quarter" idx="2"/>
          </p:nvPr>
        </p:nvSpPr>
        <p:spPr>
          <a:xfrm>
            <a:off x="609600" y="2362200"/>
            <a:ext cx="48768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quarter" idx="4"/>
          </p:nvPr>
        </p:nvSpPr>
        <p:spPr>
          <a:xfrm>
            <a:off x="5829300" y="2362200"/>
            <a:ext cx="48768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2" name="文本占位符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
        <p:nvSpPr>
          <p:cNvPr id="14" name="文本占位符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6" name="日期占位符 5"/>
          <p:cNvSpPr>
            <a:spLocks noGrp="1"/>
          </p:cNvSpPr>
          <p:nvPr>
            <p:ph type="dt" sz="half" idx="10"/>
          </p:nvPr>
        </p:nvSpPr>
        <p:spPr/>
        <p:txBody>
          <a:bodyPr rtlCol="0"/>
          <a:lstStyle/>
          <a:p>
            <a:fld id="{CBDDEA54-4C4D-4AED-B9FD-34767AEF274B}" type="datetimeFigureOut">
              <a:rPr lang="zh-CN" altLang="en-US" smtClean="0"/>
              <a:t>2017/6/10</a:t>
            </a:fld>
            <a:endParaRPr lang="zh-CN" altLang="en-US"/>
          </a:p>
        </p:txBody>
      </p:sp>
      <p:sp>
        <p:nvSpPr>
          <p:cNvPr id="7" name="灯片编号占位符 6"/>
          <p:cNvSpPr>
            <a:spLocks noGrp="1"/>
          </p:cNvSpPr>
          <p:nvPr>
            <p:ph type="sldNum" sz="quarter" idx="11"/>
          </p:nvPr>
        </p:nvSpPr>
        <p:spPr/>
        <p:txBody>
          <a:bodyPr rtlCol="0"/>
          <a:lstStyle/>
          <a:p>
            <a:fld id="{F7F4D548-92E3-43F4-B8FD-D77B988FE1D5}" type="slidenum">
              <a:rPr lang="zh-CN" altLang="en-US" smtClean="0"/>
              <a:t>‹#›</a:t>
            </a:fld>
            <a:endParaRPr lang="zh-CN" altLang="en-US"/>
          </a:p>
        </p:txBody>
      </p:sp>
      <p:sp>
        <p:nvSpPr>
          <p:cNvPr id="8" name="页脚占位符 7"/>
          <p:cNvSpPr>
            <a:spLocks noGrp="1"/>
          </p:cNvSpPr>
          <p:nvPr>
            <p:ph type="ftr" sz="quarter" idx="12"/>
          </p:nvPr>
        </p:nvSpPr>
        <p:spPr/>
        <p:txBody>
          <a:bodyPr rtlCol="0"/>
          <a:lstStyle/>
          <a:p>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BDDEA54-4C4D-4AED-B9FD-34767AEF274B}" type="datetimeFigureOut">
              <a:rPr lang="zh-CN" altLang="en-US" smtClean="0"/>
              <a:t>2017/6/10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7F4D548-92E3-43F4-B8FD-D77B988FE1D5}"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1">
        <a:schemeClr val="bg1"/>
      </p:bgRef>
    </p:bg>
    <p:spTree>
      <p:nvGrpSpPr>
        <p:cNvPr id="1" name=""/>
        <p:cNvGrpSpPr/>
        <p:nvPr/>
      </p:nvGrpSpPr>
      <p:grpSpPr>
        <a:xfrm>
          <a:off x="0" y="0"/>
          <a:ext cx="0" cy="0"/>
          <a:chOff x="0" y="0"/>
          <a:chExt cx="0" cy="0"/>
        </a:xfrm>
      </p:grpSpPr>
      <p:sp>
        <p:nvSpPr>
          <p:cNvPr id="10" name="直接连接符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 name="标题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8" name="直接连接符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9" name="直接连接符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1" name="直接连接符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矩形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直接连接符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椭圆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8" name="内容占位符 17"/>
          <p:cNvSpPr>
            <a:spLocks noGrp="1"/>
          </p:cNvSpPr>
          <p:nvPr>
            <p:ph sz="quarter" idx="1"/>
          </p:nvPr>
        </p:nvSpPr>
        <p:spPr>
          <a:xfrm>
            <a:off x="406400" y="274320"/>
            <a:ext cx="7518400" cy="6327648"/>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1" name="日期占位符 20"/>
          <p:cNvSpPr>
            <a:spLocks noGrp="1"/>
          </p:cNvSpPr>
          <p:nvPr>
            <p:ph type="dt" sz="half" idx="14"/>
          </p:nvPr>
        </p:nvSpPr>
        <p:spPr/>
        <p:txBody>
          <a:bodyPr rtlCol="0"/>
          <a:lstStyle/>
          <a:p>
            <a:fld id="{CBDDEA54-4C4D-4AED-B9FD-34767AEF274B}" type="datetimeFigureOut">
              <a:rPr lang="zh-CN" altLang="en-US" smtClean="0"/>
              <a:t>2017/6/10</a:t>
            </a:fld>
            <a:endParaRPr lang="zh-CN" altLang="en-US"/>
          </a:p>
        </p:txBody>
      </p:sp>
      <p:sp>
        <p:nvSpPr>
          <p:cNvPr id="22" name="灯片编号占位符 21"/>
          <p:cNvSpPr>
            <a:spLocks noGrp="1"/>
          </p:cNvSpPr>
          <p:nvPr>
            <p:ph type="sldNum" sz="quarter" idx="15"/>
          </p:nvPr>
        </p:nvSpPr>
        <p:spPr/>
        <p:txBody>
          <a:bodyPr rtlCol="0"/>
          <a:lstStyle/>
          <a:p>
            <a:fld id="{F7F4D548-92E3-43F4-B8FD-D77B988FE1D5}" type="slidenum">
              <a:rPr lang="zh-CN" altLang="en-US" smtClean="0"/>
              <a:t>‹#›</a:t>
            </a:fld>
            <a:endParaRPr lang="zh-CN" altLang="en-US"/>
          </a:p>
        </p:txBody>
      </p:sp>
      <p:sp>
        <p:nvSpPr>
          <p:cNvPr id="23" name="页脚占位符 22"/>
          <p:cNvSpPr>
            <a:spLocks noGrp="1"/>
          </p:cNvSpPr>
          <p:nvPr>
            <p:ph type="ftr" sz="quarter" idx="16"/>
          </p:nvPr>
        </p:nvSpPr>
        <p:spPr/>
        <p:txBody>
          <a:bodyPr rtlCol="0"/>
          <a:lstStyle/>
          <a:p>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直接连接符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椭圆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标题 1"/>
          <p:cNvSpPr>
            <a:spLocks noGrp="1"/>
          </p:cNvSpPr>
          <p:nvPr>
            <p:ph type="title"/>
          </p:nvPr>
        </p:nvSpPr>
        <p:spPr>
          <a:xfrm rot="5400000">
            <a:off x="5518404" y="3124200"/>
            <a:ext cx="6309360" cy="609600"/>
          </a:xfrm>
        </p:spPr>
        <p:txBody>
          <a:bodyPr anchor="b"/>
          <a:lstStyle>
            <a:lvl1pPr algn="l">
              <a:buNone/>
              <a:defRPr sz="2000" b="1"/>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CN" altLang="en-US" smtClean="0"/>
              <a:t>单击图标添加图片</a:t>
            </a:r>
            <a:endParaRPr kumimoji="0" lang="en-US" dirty="0"/>
          </a:p>
        </p:txBody>
      </p:sp>
      <p:sp>
        <p:nvSpPr>
          <p:cNvPr id="4" name="文本占位符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10" name="直接连接符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矩形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直接连接符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9" name="直接连接符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0" name="直接连接符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7" name="日期占位符 16"/>
          <p:cNvSpPr>
            <a:spLocks noGrp="1"/>
          </p:cNvSpPr>
          <p:nvPr>
            <p:ph type="dt" sz="half" idx="10"/>
          </p:nvPr>
        </p:nvSpPr>
        <p:spPr/>
        <p:txBody>
          <a:bodyPr rtlCol="0"/>
          <a:lstStyle/>
          <a:p>
            <a:fld id="{CBDDEA54-4C4D-4AED-B9FD-34767AEF274B}" type="datetimeFigureOut">
              <a:rPr lang="zh-CN" altLang="en-US" smtClean="0"/>
              <a:t>2017/6/10</a:t>
            </a:fld>
            <a:endParaRPr lang="zh-CN" altLang="en-US"/>
          </a:p>
        </p:txBody>
      </p:sp>
      <p:sp>
        <p:nvSpPr>
          <p:cNvPr id="18" name="灯片编号占位符 17"/>
          <p:cNvSpPr>
            <a:spLocks noGrp="1"/>
          </p:cNvSpPr>
          <p:nvPr>
            <p:ph type="sldNum" sz="quarter" idx="11"/>
          </p:nvPr>
        </p:nvSpPr>
        <p:spPr/>
        <p:txBody>
          <a:bodyPr rtlCol="0"/>
          <a:lstStyle/>
          <a:p>
            <a:fld id="{F7F4D548-92E3-43F4-B8FD-D77B988FE1D5}" type="slidenum">
              <a:rPr lang="zh-CN" altLang="en-US" smtClean="0"/>
              <a:t>‹#›</a:t>
            </a:fld>
            <a:endParaRPr lang="zh-CN" altLang="en-US"/>
          </a:p>
        </p:txBody>
      </p:sp>
      <p:sp>
        <p:nvSpPr>
          <p:cNvPr id="21" name="页脚占位符 20"/>
          <p:cNvSpPr>
            <a:spLocks noGrp="1"/>
          </p:cNvSpPr>
          <p:nvPr>
            <p:ph type="ftr" sz="quarter" idx="12"/>
          </p:nvPr>
        </p:nvSpPr>
        <p:spPr/>
        <p:txBody>
          <a:bodyPr rtlCol="0"/>
          <a:lstStyle/>
          <a:p>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接连接符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2" name="标题占位符 21"/>
          <p:cNvSpPr>
            <a:spLocks noGrp="1"/>
          </p:cNvSpPr>
          <p:nvPr>
            <p:ph type="title"/>
          </p:nvPr>
        </p:nvSpPr>
        <p:spPr>
          <a:xfrm>
            <a:off x="609600" y="274638"/>
            <a:ext cx="9956800" cy="1143000"/>
          </a:xfrm>
          <a:prstGeom prst="rect">
            <a:avLst/>
          </a:prstGeom>
        </p:spPr>
        <p:txBody>
          <a:bodyPr vert="horz" anchor="b">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CBDDEA54-4C4D-4AED-B9FD-34767AEF274B}" type="datetimeFigureOut">
              <a:rPr lang="zh-CN" altLang="en-US" smtClean="0"/>
              <a:t>2017/6/10</a:t>
            </a:fld>
            <a:endParaRPr lang="zh-CN" altLang="en-US"/>
          </a:p>
        </p:txBody>
      </p:sp>
      <p:sp>
        <p:nvSpPr>
          <p:cNvPr id="3" name="页脚占位符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zh-CN" altLang="en-US"/>
          </a:p>
        </p:txBody>
      </p:sp>
      <p:sp>
        <p:nvSpPr>
          <p:cNvPr id="7" name="直接连接符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直接连接符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矩形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直接连接符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椭圆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灯片编号占位符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F7F4D548-92E3-43F4-B8FD-D77B988FE1D5}"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PaulElder%20CT.rtf" TargetMode="External"/><Relationship Id="rId2" Type="http://schemas.openxmlformats.org/officeDocument/2006/relationships/hyperlink" Target="26%20Demensions%20of%20Intercultural%20Competence.doc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26%20Demensions%20of%20Intercultural%20Competence.docx"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3575720" y="4005064"/>
            <a:ext cx="6172200" cy="2232248"/>
          </a:xfrm>
        </p:spPr>
        <p:txBody>
          <a:bodyPr>
            <a:normAutofit/>
          </a:bodyPr>
          <a:lstStyle/>
          <a:p>
            <a:pPr algn="ctr"/>
            <a:r>
              <a:rPr lang="zh-CN" altLang="en-US" sz="3200" dirty="0" smtClean="0">
                <a:solidFill>
                  <a:schemeClr val="tx1"/>
                </a:solidFill>
                <a:latin typeface="华文中宋" pitchFamily="2" charset="-122"/>
                <a:ea typeface="华文中宋" pitchFamily="2" charset="-122"/>
              </a:rPr>
              <a:t>孙</a:t>
            </a:r>
            <a:r>
              <a:rPr lang="zh-CN" altLang="en-US" sz="3200" dirty="0">
                <a:solidFill>
                  <a:schemeClr val="tx1"/>
                </a:solidFill>
                <a:latin typeface="华文中宋" pitchFamily="2" charset="-122"/>
                <a:ea typeface="华文中宋" pitchFamily="2" charset="-122"/>
              </a:rPr>
              <a:t>有</a:t>
            </a:r>
            <a:r>
              <a:rPr lang="zh-CN" altLang="en-US" sz="3200" dirty="0" smtClean="0">
                <a:solidFill>
                  <a:schemeClr val="tx1"/>
                </a:solidFill>
                <a:latin typeface="华文中宋" pitchFamily="2" charset="-122"/>
                <a:ea typeface="华文中宋" pitchFamily="2" charset="-122"/>
              </a:rPr>
              <a:t>中</a:t>
            </a:r>
            <a:endParaRPr lang="en-US" altLang="zh-CN" sz="3200" dirty="0" smtClean="0">
              <a:solidFill>
                <a:schemeClr val="tx1"/>
              </a:solidFill>
              <a:latin typeface="华文中宋" pitchFamily="2" charset="-122"/>
              <a:ea typeface="华文中宋" pitchFamily="2" charset="-122"/>
            </a:endParaRPr>
          </a:p>
          <a:p>
            <a:pPr algn="ctr"/>
            <a:endParaRPr lang="en-US" altLang="zh-CN" sz="2400" dirty="0" smtClean="0">
              <a:solidFill>
                <a:schemeClr val="tx1"/>
              </a:solidFill>
              <a:latin typeface="隶书" panose="02010509060101010101" pitchFamily="49" charset="-122"/>
              <a:ea typeface="隶书" panose="02010509060101010101" pitchFamily="49" charset="-122"/>
            </a:endParaRPr>
          </a:p>
          <a:p>
            <a:pPr algn="ctr"/>
            <a:r>
              <a:rPr lang="en-US" altLang="zh-CN" sz="2400" dirty="0" smtClean="0">
                <a:solidFill>
                  <a:schemeClr val="tx1"/>
                </a:solidFill>
                <a:latin typeface="隶书" panose="02010509060101010101" pitchFamily="49" charset="-122"/>
                <a:ea typeface="隶书" panose="02010509060101010101" pitchFamily="49" charset="-122"/>
              </a:rPr>
              <a:t>2017</a:t>
            </a:r>
            <a:r>
              <a:rPr lang="zh-CN" altLang="en-US" sz="2400" dirty="0" smtClean="0">
                <a:solidFill>
                  <a:schemeClr val="tx1"/>
                </a:solidFill>
                <a:latin typeface="隶书" panose="02010509060101010101" pitchFamily="49" charset="-122"/>
                <a:ea typeface="隶书" panose="02010509060101010101" pitchFamily="49" charset="-122"/>
              </a:rPr>
              <a:t>北京高校英语专业联席会</a:t>
            </a:r>
            <a:endParaRPr lang="en-US" altLang="zh-CN" sz="2400" dirty="0" smtClean="0">
              <a:solidFill>
                <a:schemeClr val="tx1"/>
              </a:solidFill>
              <a:latin typeface="隶书" panose="02010509060101010101" pitchFamily="49" charset="-122"/>
              <a:ea typeface="隶书" panose="02010509060101010101" pitchFamily="49" charset="-122"/>
            </a:endParaRPr>
          </a:p>
          <a:p>
            <a:pPr algn="ctr"/>
            <a:r>
              <a:rPr lang="en-US" altLang="zh-CN" sz="2400" dirty="0" smtClean="0">
                <a:solidFill>
                  <a:schemeClr val="tx1"/>
                </a:solidFill>
                <a:latin typeface="隶书" panose="02010509060101010101" pitchFamily="49" charset="-122"/>
                <a:ea typeface="隶书" panose="02010509060101010101" pitchFamily="49" charset="-122"/>
              </a:rPr>
              <a:t>2017/06/10</a:t>
            </a:r>
            <a:endParaRPr lang="zh-CN" altLang="en-US" sz="2400" dirty="0">
              <a:solidFill>
                <a:schemeClr val="tx1"/>
              </a:solidFill>
              <a:latin typeface="隶书" panose="02010509060101010101" pitchFamily="49" charset="-122"/>
              <a:ea typeface="隶书" panose="02010509060101010101" pitchFamily="49" charset="-122"/>
            </a:endParaRPr>
          </a:p>
        </p:txBody>
      </p:sp>
      <p:pic>
        <p:nvPicPr>
          <p:cNvPr id="5" name="图片 4"/>
          <p:cNvPicPr>
            <a:picLocks noChangeAspect="1"/>
          </p:cNvPicPr>
          <p:nvPr/>
        </p:nvPicPr>
        <p:blipFill>
          <a:blip r:embed="rId2"/>
          <a:stretch>
            <a:fillRect/>
          </a:stretch>
        </p:blipFill>
        <p:spPr>
          <a:xfrm>
            <a:off x="8976321" y="44624"/>
            <a:ext cx="1534603" cy="1834852"/>
          </a:xfrm>
          <a:prstGeom prst="rect">
            <a:avLst/>
          </a:prstGeom>
        </p:spPr>
      </p:pic>
      <p:sp>
        <p:nvSpPr>
          <p:cNvPr id="2" name="标题 1"/>
          <p:cNvSpPr>
            <a:spLocks noGrp="1"/>
          </p:cNvSpPr>
          <p:nvPr>
            <p:ph type="ctrTitle"/>
          </p:nvPr>
        </p:nvSpPr>
        <p:spPr>
          <a:xfrm>
            <a:off x="2855640" y="1268760"/>
            <a:ext cx="6820272" cy="1894362"/>
          </a:xfrm>
        </p:spPr>
        <p:txBody>
          <a:bodyPr>
            <a:normAutofit/>
          </a:bodyPr>
          <a:lstStyle/>
          <a:p>
            <a:pPr algn="ctr"/>
            <a:r>
              <a:rPr lang="zh-CN" altLang="zh-CN" sz="4000" dirty="0">
                <a:solidFill>
                  <a:schemeClr val="tx1"/>
                </a:solidFill>
                <a:latin typeface="华文琥珀" panose="02010800040101010101" pitchFamily="2" charset="-122"/>
                <a:ea typeface="华文琥珀" panose="02010800040101010101" pitchFamily="2" charset="-122"/>
              </a:rPr>
              <a:t>跨文化思辨英语</a:t>
            </a:r>
            <a:r>
              <a:rPr lang="zh-CN" altLang="en-US" sz="4000" dirty="0">
                <a:solidFill>
                  <a:schemeClr val="tx1"/>
                </a:solidFill>
                <a:latin typeface="华文琥珀" panose="02010800040101010101" pitchFamily="2" charset="-122"/>
                <a:ea typeface="华文琥珀" panose="02010800040101010101" pitchFamily="2" charset="-122"/>
              </a:rPr>
              <a:t>人文</a:t>
            </a:r>
            <a:r>
              <a:rPr lang="zh-CN" altLang="en-US" sz="4000" dirty="0" smtClean="0">
                <a:solidFill>
                  <a:schemeClr val="tx1"/>
                </a:solidFill>
                <a:latin typeface="华文琥珀" panose="02010800040101010101" pitchFamily="2" charset="-122"/>
                <a:ea typeface="华文琥珀" panose="02010800040101010101" pitchFamily="2" charset="-122"/>
              </a:rPr>
              <a:t>教育</a:t>
            </a:r>
            <a:r>
              <a:rPr lang="zh-CN" altLang="en-US" sz="4000" dirty="0">
                <a:solidFill>
                  <a:schemeClr val="tx1"/>
                </a:solidFill>
                <a:latin typeface="华文琥珀" panose="02010800040101010101" pitchFamily="2" charset="-122"/>
                <a:ea typeface="华文琥珀" panose="02010800040101010101" pitchFamily="2" charset="-122"/>
              </a:rPr>
              <a:t>论</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63736" y="1268760"/>
            <a:ext cx="9956800" cy="4873752"/>
          </a:xfrm>
        </p:spPr>
        <p:txBody>
          <a:bodyPr>
            <a:normAutofit/>
          </a:bodyPr>
          <a:lstStyle/>
          <a:p>
            <a:pPr marL="0" indent="0">
              <a:buNone/>
            </a:pPr>
            <a:r>
              <a:rPr lang="zh-CN" altLang="zh-CN" sz="3600" b="1" dirty="0">
                <a:latin typeface="华文中宋" panose="02010600040101010101" pitchFamily="2" charset="-122"/>
                <a:ea typeface="华文中宋" panose="02010600040101010101" pitchFamily="2" charset="-122"/>
              </a:rPr>
              <a:t>“外语类专业是全国高等学校人文社会科学学科的重要组成部分，学科基础包括外国语言学、外国文学、翻译学、国别与区域研究、比较文学与跨文化研究，具有跨学科特点。外语类专业可与其他相关专业结合，形成复合型专业或方向，以适应社会发展的需要。”（《国标》）</a:t>
            </a:r>
          </a:p>
          <a:p>
            <a:pPr marL="0" indent="0">
              <a:buNone/>
            </a:pPr>
            <a:endParaRPr lang="zh-CN" altLang="en-US" sz="3600"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29203884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891728" y="787496"/>
            <a:ext cx="9956800" cy="4873752"/>
          </a:xfrm>
        </p:spPr>
        <p:txBody>
          <a:bodyPr>
            <a:noAutofit/>
          </a:bodyPr>
          <a:lstStyle/>
          <a:p>
            <a:pPr marL="0" indent="0" algn="just">
              <a:buNone/>
            </a:pPr>
            <a:r>
              <a:rPr lang="en-US" altLang="zh-CN" sz="3200" b="1" dirty="0" smtClean="0">
                <a:latin typeface="Britannic Bold" panose="020B0903060703020204" pitchFamily="34" charset="0"/>
              </a:rPr>
              <a:t>… [I]</a:t>
            </a:r>
            <a:r>
              <a:rPr lang="en-US" altLang="zh-CN" sz="3200" b="1" dirty="0" err="1" smtClean="0">
                <a:latin typeface="Britannic Bold" panose="020B0903060703020204" pitchFamily="34" charset="0"/>
              </a:rPr>
              <a:t>ntercultural</a:t>
            </a:r>
            <a:r>
              <a:rPr lang="en-US" altLang="zh-CN" sz="3200" b="1" dirty="0" smtClean="0">
                <a:latin typeface="Britannic Bold" panose="020B0903060703020204" pitchFamily="34" charset="0"/>
              </a:rPr>
              <a:t> </a:t>
            </a:r>
            <a:r>
              <a:rPr lang="en-US" altLang="zh-CN" sz="3200" b="1" dirty="0">
                <a:latin typeface="Britannic Bold" panose="020B0903060703020204" pitchFamily="34" charset="0"/>
              </a:rPr>
              <a:t>language learning involves developing a </a:t>
            </a:r>
            <a:r>
              <a:rPr lang="en-US" altLang="zh-CN" sz="3200" b="1" i="1" dirty="0">
                <a:latin typeface="Britannic Bold" panose="020B0903060703020204" pitchFamily="34" charset="0"/>
              </a:rPr>
              <a:t>third place </a:t>
            </a:r>
            <a:r>
              <a:rPr lang="en-US" altLang="zh-CN" sz="3200" b="1" dirty="0">
                <a:latin typeface="Britannic Bold" panose="020B0903060703020204" pitchFamily="34" charset="0"/>
              </a:rPr>
              <a:t>between the native </a:t>
            </a:r>
            <a:r>
              <a:rPr lang="en-US" altLang="zh-CN" sz="3200" b="1" dirty="0" err="1">
                <a:latin typeface="Britannic Bold" panose="020B0903060703020204" pitchFamily="34" charset="0"/>
              </a:rPr>
              <a:t>linguaculture</a:t>
            </a:r>
            <a:r>
              <a:rPr lang="en-US" altLang="zh-CN" sz="3200" b="1" dirty="0">
                <a:latin typeface="Britannic Bold" panose="020B0903060703020204" pitchFamily="34" charset="0"/>
              </a:rPr>
              <a:t> and the target </a:t>
            </a:r>
            <a:r>
              <a:rPr lang="en-US" altLang="zh-CN" sz="3200" b="1" dirty="0" err="1">
                <a:latin typeface="Britannic Bold" panose="020B0903060703020204" pitchFamily="34" charset="0"/>
              </a:rPr>
              <a:t>linguaculture</a:t>
            </a:r>
            <a:r>
              <a:rPr lang="en-US" altLang="zh-CN" sz="3200" b="1" dirty="0">
                <a:latin typeface="Britannic Bold" panose="020B0903060703020204" pitchFamily="34" charset="0"/>
              </a:rPr>
              <a:t>, between self and other</a:t>
            </a:r>
            <a:r>
              <a:rPr lang="en-US" altLang="zh-CN" sz="3200" b="1" dirty="0" smtClean="0">
                <a:latin typeface="Britannic Bold" panose="020B0903060703020204" pitchFamily="34" charset="0"/>
              </a:rPr>
              <a:t>.… Intercultural </a:t>
            </a:r>
            <a:r>
              <a:rPr lang="en-US" altLang="zh-CN" sz="3200" b="1" dirty="0">
                <a:latin typeface="Britannic Bold" panose="020B0903060703020204" pitchFamily="34" charset="0"/>
              </a:rPr>
              <a:t>language teaching moves beyond simple conceptions of language proficiency as becoming like the target language </a:t>
            </a:r>
            <a:r>
              <a:rPr lang="en-US" altLang="zh-CN" sz="3200" b="1" dirty="0" smtClean="0">
                <a:latin typeface="Britannic Bold" panose="020B0903060703020204" pitchFamily="34" charset="0"/>
              </a:rPr>
              <a:t>speakers. Language </a:t>
            </a:r>
            <a:r>
              <a:rPr lang="en-US" altLang="zh-CN" sz="3200" b="1" dirty="0">
                <a:latin typeface="Britannic Bold" panose="020B0903060703020204" pitchFamily="34" charset="0"/>
              </a:rPr>
              <a:t>learning is not, in its ideal form, a process of assimilation, but rather a process of exploration</a:t>
            </a:r>
            <a:r>
              <a:rPr lang="en-US" altLang="zh-CN" sz="3200" b="1" dirty="0" smtClean="0">
                <a:latin typeface="Britannic Bold" panose="020B0903060703020204" pitchFamily="34" charset="0"/>
              </a:rPr>
              <a:t>.</a:t>
            </a:r>
            <a:r>
              <a:rPr lang="zh-CN" altLang="zh-CN" sz="3200" b="1" dirty="0" smtClean="0">
                <a:latin typeface="Britannic Bold" panose="020B0903060703020204" pitchFamily="34" charset="0"/>
              </a:rPr>
              <a:t>（</a:t>
            </a:r>
            <a:r>
              <a:rPr lang="en-US" altLang="zh-CN" sz="3200" b="1" dirty="0" smtClean="0">
                <a:latin typeface="Britannic Bold" panose="020B0903060703020204" pitchFamily="34" charset="0"/>
              </a:rPr>
              <a:t>Bianco </a:t>
            </a:r>
            <a:r>
              <a:rPr lang="en-US" altLang="zh-CN" sz="3200" b="1" dirty="0">
                <a:latin typeface="Britannic Bold" panose="020B0903060703020204" pitchFamily="34" charset="0"/>
              </a:rPr>
              <a:t>et al., </a:t>
            </a:r>
            <a:r>
              <a:rPr lang="en-US" altLang="zh-CN" sz="3200" b="1" dirty="0" smtClean="0">
                <a:latin typeface="Britannic Bold" panose="020B0903060703020204" pitchFamily="34" charset="0"/>
              </a:rPr>
              <a:t>1999</a:t>
            </a:r>
            <a:r>
              <a:rPr lang="zh-CN" altLang="zh-CN" sz="3200" b="1" dirty="0" smtClean="0">
                <a:latin typeface="Britannic Bold" panose="020B0903060703020204" pitchFamily="34" charset="0"/>
              </a:rPr>
              <a:t>）</a:t>
            </a:r>
            <a:endParaRPr lang="zh-CN" altLang="zh-CN" sz="3200" dirty="0">
              <a:latin typeface="Britannic Bold" panose="020B0903060703020204" pitchFamily="34" charset="0"/>
            </a:endParaRPr>
          </a:p>
          <a:p>
            <a:pPr marL="0" indent="0" algn="just">
              <a:buNone/>
            </a:pPr>
            <a:endParaRPr lang="zh-CN" altLang="en-US" sz="3200" dirty="0"/>
          </a:p>
        </p:txBody>
      </p:sp>
    </p:spTree>
    <p:extLst>
      <p:ext uri="{BB962C8B-B14F-4D97-AF65-F5344CB8AC3E}">
        <p14:creationId xmlns:p14="http://schemas.microsoft.com/office/powerpoint/2010/main" val="33234122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1055440" y="764704"/>
            <a:ext cx="9510960" cy="5709248"/>
          </a:xfrm>
        </p:spPr>
        <p:txBody>
          <a:bodyPr>
            <a:normAutofit/>
          </a:bodyPr>
          <a:lstStyle/>
          <a:p>
            <a:pPr marL="0" indent="0">
              <a:buNone/>
            </a:pPr>
            <a:r>
              <a:rPr lang="en-US" altLang="zh-CN" sz="3600" b="1" dirty="0" smtClean="0">
                <a:latin typeface="华文中宋" panose="02010600040101010101" pitchFamily="2" charset="-122"/>
                <a:ea typeface="华文中宋" panose="02010600040101010101" pitchFamily="2" charset="-122"/>
              </a:rPr>
              <a:t>1.2  </a:t>
            </a:r>
            <a:r>
              <a:rPr lang="zh-CN" altLang="zh-CN" sz="3600" b="1" dirty="0">
                <a:latin typeface="华文中宋" panose="02010600040101010101" pitchFamily="2" charset="-122"/>
                <a:ea typeface="华文中宋" panose="02010600040101010101" pitchFamily="2" charset="-122"/>
              </a:rPr>
              <a:t>语言课程是</a:t>
            </a:r>
            <a:r>
              <a:rPr lang="zh-CN" altLang="zh-CN" sz="3600" b="1" dirty="0" smtClean="0">
                <a:latin typeface="华文中宋" panose="02010600040101010101" pitchFamily="2" charset="-122"/>
                <a:ea typeface="华文中宋" panose="02010600040101010101" pitchFamily="2" charset="-122"/>
              </a:rPr>
              <a:t>英语教育</a:t>
            </a:r>
            <a:r>
              <a:rPr lang="zh-CN" altLang="zh-CN" sz="3600" b="1" dirty="0">
                <a:latin typeface="华文中宋" panose="02010600040101010101" pitchFamily="2" charset="-122"/>
                <a:ea typeface="华文中宋" panose="02010600040101010101" pitchFamily="2" charset="-122"/>
              </a:rPr>
              <a:t>的必要组成部分，不是为</a:t>
            </a:r>
            <a:r>
              <a:rPr lang="zh-CN" altLang="zh-CN" sz="3600" b="1" dirty="0" smtClean="0">
                <a:latin typeface="华文中宋" panose="02010600040101010101" pitchFamily="2" charset="-122"/>
                <a:ea typeface="华文中宋" panose="02010600040101010101" pitchFamily="2" charset="-122"/>
              </a:rPr>
              <a:t>英语教育</a:t>
            </a:r>
            <a:r>
              <a:rPr lang="zh-CN" altLang="zh-CN" sz="3600" b="1" dirty="0">
                <a:latin typeface="华文中宋" panose="02010600040101010101" pitchFamily="2" charset="-122"/>
                <a:ea typeface="华文中宋" panose="02010600040101010101" pitchFamily="2" charset="-122"/>
              </a:rPr>
              <a:t>做准备的课程</a:t>
            </a:r>
            <a:r>
              <a:rPr lang="zh-CN" altLang="zh-CN" sz="3600" b="1" dirty="0" smtClean="0">
                <a:latin typeface="华文中宋" panose="02010600040101010101" pitchFamily="2" charset="-122"/>
                <a:ea typeface="华文中宋" panose="02010600040101010101" pitchFamily="2" charset="-122"/>
              </a:rPr>
              <a:t>。</a:t>
            </a:r>
            <a:endParaRPr lang="en-US" altLang="zh-CN" sz="3600" b="1" dirty="0" smtClean="0">
              <a:latin typeface="华文中宋" panose="02010600040101010101" pitchFamily="2" charset="-122"/>
              <a:ea typeface="华文中宋" panose="02010600040101010101" pitchFamily="2" charset="-122"/>
            </a:endParaRPr>
          </a:p>
          <a:p>
            <a:pPr marL="0" indent="0">
              <a:buNone/>
            </a:pPr>
            <a:endParaRPr lang="en-US" altLang="zh-CN" sz="3600" b="1" dirty="0">
              <a:latin typeface="华文中宋" panose="02010600040101010101" pitchFamily="2" charset="-122"/>
              <a:ea typeface="华文中宋" panose="02010600040101010101" pitchFamily="2" charset="-122"/>
            </a:endParaRPr>
          </a:p>
          <a:p>
            <a:pPr marL="0" indent="0">
              <a:buNone/>
            </a:pPr>
            <a:r>
              <a:rPr lang="zh-CN" altLang="en-US" sz="3600" b="1" dirty="0" smtClean="0">
                <a:latin typeface="华文中宋" panose="02010600040101010101" pitchFamily="2" charset="-122"/>
                <a:ea typeface="华文中宋" panose="02010600040101010101" pitchFamily="2" charset="-122"/>
              </a:rPr>
              <a:t>后一种理解导致了</a:t>
            </a:r>
            <a:r>
              <a:rPr lang="zh-CN" altLang="zh-CN" sz="3600" b="1" dirty="0" smtClean="0">
                <a:latin typeface="华文中宋" panose="02010600040101010101" pitchFamily="2" charset="-122"/>
                <a:ea typeface="华文中宋" panose="02010600040101010101" pitchFamily="2" charset="-122"/>
              </a:rPr>
              <a:t>语言</a:t>
            </a:r>
            <a:r>
              <a:rPr lang="zh-CN" altLang="zh-CN" sz="3600" b="1" dirty="0">
                <a:latin typeface="华文中宋" panose="02010600040101010101" pitchFamily="2" charset="-122"/>
                <a:ea typeface="华文中宋" panose="02010600040101010101" pitchFamily="2" charset="-122"/>
              </a:rPr>
              <a:t>课程</a:t>
            </a:r>
            <a:r>
              <a:rPr lang="zh-CN" altLang="zh-CN" sz="3600" b="1" dirty="0" smtClean="0">
                <a:latin typeface="华文中宋" panose="02010600040101010101" pitchFamily="2" charset="-122"/>
                <a:ea typeface="华文中宋" panose="02010600040101010101" pitchFamily="2" charset="-122"/>
              </a:rPr>
              <a:t>的</a:t>
            </a:r>
            <a:r>
              <a:rPr lang="zh-CN" altLang="en-US" sz="3600" b="1" dirty="0" smtClean="0">
                <a:latin typeface="华文中宋" panose="02010600040101010101" pitchFamily="2" charset="-122"/>
                <a:ea typeface="华文中宋" panose="02010600040101010101" pitchFamily="2" charset="-122"/>
              </a:rPr>
              <a:t>工具化。</a:t>
            </a:r>
            <a:r>
              <a:rPr lang="zh-CN" altLang="zh-CN" sz="3600" b="1" dirty="0" smtClean="0">
                <a:latin typeface="华文中宋" panose="02010600040101010101" pitchFamily="2" charset="-122"/>
                <a:ea typeface="华文中宋" panose="02010600040101010101" pitchFamily="2" charset="-122"/>
              </a:rPr>
              <a:t>语言课程</a:t>
            </a:r>
            <a:r>
              <a:rPr lang="zh-CN" altLang="en-US" sz="3600" b="1" dirty="0" smtClean="0">
                <a:latin typeface="华文中宋" panose="02010600040101010101" pitchFamily="2" charset="-122"/>
                <a:ea typeface="华文中宋" panose="02010600040101010101" pitchFamily="2" charset="-122"/>
              </a:rPr>
              <a:t>应</a:t>
            </a:r>
            <a:r>
              <a:rPr lang="zh-CN" altLang="zh-CN" sz="3600" b="1" dirty="0" smtClean="0">
                <a:latin typeface="华文中宋" panose="02010600040101010101" pitchFamily="2" charset="-122"/>
                <a:ea typeface="华文中宋" panose="02010600040101010101" pitchFamily="2" charset="-122"/>
              </a:rPr>
              <a:t>肩负</a:t>
            </a:r>
            <a:r>
              <a:rPr lang="zh-CN" altLang="en-US" sz="3600" b="1" dirty="0" smtClean="0">
                <a:latin typeface="华文中宋" panose="02010600040101010101" pitchFamily="2" charset="-122"/>
                <a:ea typeface="华文中宋" panose="02010600040101010101" pitchFamily="2" charset="-122"/>
              </a:rPr>
              <a:t>起培养学生</a:t>
            </a:r>
            <a:r>
              <a:rPr lang="zh-CN" altLang="zh-CN" sz="3600" b="1" dirty="0" smtClean="0">
                <a:latin typeface="华文中宋" panose="02010600040101010101" pitchFamily="2" charset="-122"/>
                <a:ea typeface="华文中宋" panose="02010600040101010101" pitchFamily="2" charset="-122"/>
              </a:rPr>
              <a:t>素质</a:t>
            </a:r>
            <a:r>
              <a:rPr lang="zh-CN" altLang="zh-CN" sz="3600" b="1" dirty="0">
                <a:latin typeface="华文中宋" panose="02010600040101010101" pitchFamily="2" charset="-122"/>
                <a:ea typeface="华文中宋" panose="02010600040101010101" pitchFamily="2" charset="-122"/>
              </a:rPr>
              <a:t>、知识和能力三位一体的重任。</a:t>
            </a:r>
          </a:p>
          <a:p>
            <a:pPr marL="0" indent="0">
              <a:buNone/>
            </a:pPr>
            <a:endParaRPr lang="zh-CN" altLang="en-US" sz="36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30401519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609600" y="764704"/>
            <a:ext cx="9956800" cy="5709248"/>
          </a:xfrm>
        </p:spPr>
        <p:txBody>
          <a:bodyPr>
            <a:noAutofit/>
          </a:bodyPr>
          <a:lstStyle/>
          <a:p>
            <a:pPr marL="0" indent="0" algn="ctr">
              <a:buNone/>
            </a:pPr>
            <a:r>
              <a:rPr lang="en-US" altLang="zh-CN" sz="3600" b="1" dirty="0" smtClean="0">
                <a:latin typeface="华文中宋" panose="02010600040101010101" pitchFamily="2" charset="-122"/>
                <a:ea typeface="华文中宋" panose="02010600040101010101" pitchFamily="2" charset="-122"/>
              </a:rPr>
              <a:t>《</a:t>
            </a:r>
            <a:r>
              <a:rPr lang="zh-CN" altLang="en-US" sz="3600" b="1" dirty="0" smtClean="0">
                <a:latin typeface="华文中宋" panose="02010600040101010101" pitchFamily="2" charset="-122"/>
                <a:ea typeface="华文中宋" panose="02010600040101010101" pitchFamily="2" charset="-122"/>
              </a:rPr>
              <a:t>国标</a:t>
            </a:r>
            <a:r>
              <a:rPr lang="en-US" altLang="zh-CN" sz="3600" b="1" dirty="0" smtClean="0">
                <a:latin typeface="华文中宋" panose="02010600040101010101" pitchFamily="2" charset="-122"/>
                <a:ea typeface="华文中宋" panose="02010600040101010101" pitchFamily="2" charset="-122"/>
              </a:rPr>
              <a:t>》</a:t>
            </a:r>
            <a:r>
              <a:rPr lang="zh-CN" altLang="en-US" sz="3600" b="1" dirty="0" smtClean="0">
                <a:latin typeface="华文中宋" panose="02010600040101010101" pitchFamily="2" charset="-122"/>
                <a:ea typeface="华文中宋" panose="02010600040101010101" pitchFamily="2" charset="-122"/>
              </a:rPr>
              <a:t>培养规格</a:t>
            </a:r>
            <a:endParaRPr lang="en-US" altLang="zh-CN" sz="3600" b="1" dirty="0" smtClean="0">
              <a:latin typeface="华文中宋" panose="02010600040101010101" pitchFamily="2" charset="-122"/>
              <a:ea typeface="华文中宋" panose="02010600040101010101" pitchFamily="2" charset="-122"/>
            </a:endParaRPr>
          </a:p>
          <a:p>
            <a:endParaRPr lang="en-US" altLang="zh-CN" sz="3600" b="1" dirty="0" smtClean="0">
              <a:latin typeface="华文中宋" panose="02010600040101010101" pitchFamily="2" charset="-122"/>
              <a:ea typeface="华文中宋" panose="02010600040101010101" pitchFamily="2" charset="-122"/>
            </a:endParaRPr>
          </a:p>
          <a:p>
            <a:r>
              <a:rPr lang="zh-CN" altLang="zh-CN" sz="3600" b="1" dirty="0" smtClean="0">
                <a:latin typeface="华文中宋" panose="02010600040101010101" pitchFamily="2" charset="-122"/>
                <a:ea typeface="华文中宋" panose="02010600040101010101" pitchFamily="2" charset="-122"/>
              </a:rPr>
              <a:t>素质</a:t>
            </a:r>
            <a:r>
              <a:rPr lang="zh-CN" altLang="zh-CN" sz="3600" b="1" dirty="0">
                <a:latin typeface="华文中宋" panose="02010600040101010101" pitchFamily="2" charset="-122"/>
                <a:ea typeface="华文中宋" panose="02010600040101010101" pitchFamily="2" charset="-122"/>
              </a:rPr>
              <a:t>要求</a:t>
            </a:r>
          </a:p>
          <a:p>
            <a:pPr marL="0" indent="0">
              <a:buNone/>
            </a:pPr>
            <a:r>
              <a:rPr lang="zh-CN" altLang="en-US" sz="3600" b="1" dirty="0" smtClean="0">
                <a:latin typeface="华文中宋" panose="02010600040101010101" pitchFamily="2" charset="-122"/>
                <a:ea typeface="华文中宋" panose="02010600040101010101" pitchFamily="2" charset="-122"/>
              </a:rPr>
              <a:t>“</a:t>
            </a:r>
            <a:r>
              <a:rPr lang="zh-CN" altLang="zh-CN" sz="3600" b="1" dirty="0" smtClean="0">
                <a:latin typeface="华文中宋" panose="02010600040101010101" pitchFamily="2" charset="-122"/>
                <a:ea typeface="华文中宋" panose="02010600040101010101" pitchFamily="2" charset="-122"/>
              </a:rPr>
              <a:t>外语</a:t>
            </a:r>
            <a:r>
              <a:rPr lang="zh-CN" altLang="zh-CN" sz="3600" b="1" dirty="0">
                <a:latin typeface="华文中宋" panose="02010600040101010101" pitchFamily="2" charset="-122"/>
                <a:ea typeface="华文中宋" panose="02010600040101010101" pitchFamily="2" charset="-122"/>
              </a:rPr>
              <a:t>类专业学生应具有正确的世界观、人生观和价值观，良好的道德品质，中国情怀与国际视野，社会责任感，人文与科学素养，合作精神，创新精神以及学科基本素养</a:t>
            </a:r>
            <a:r>
              <a:rPr lang="zh-CN" altLang="zh-CN" sz="3600" b="1" dirty="0" smtClean="0">
                <a:latin typeface="华文中宋" panose="02010600040101010101" pitchFamily="2" charset="-122"/>
                <a:ea typeface="华文中宋" panose="02010600040101010101" pitchFamily="2" charset="-122"/>
              </a:rPr>
              <a:t>。</a:t>
            </a:r>
            <a:r>
              <a:rPr lang="zh-CN" altLang="en-US" sz="3600" b="1" dirty="0" smtClean="0">
                <a:latin typeface="华文中宋" panose="02010600040101010101" pitchFamily="2" charset="-122"/>
                <a:ea typeface="华文中宋" panose="02010600040101010101" pitchFamily="2" charset="-122"/>
              </a:rPr>
              <a:t>”</a:t>
            </a:r>
            <a:endParaRPr lang="zh-CN" altLang="zh-CN" sz="36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30545258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819720" y="332656"/>
            <a:ext cx="9956800" cy="5637240"/>
          </a:xfrm>
        </p:spPr>
        <p:txBody>
          <a:bodyPr>
            <a:noAutofit/>
          </a:bodyPr>
          <a:lstStyle/>
          <a:p>
            <a:r>
              <a:rPr lang="zh-CN" altLang="en-US" sz="3600" b="1" dirty="0">
                <a:latin typeface="华文中宋" panose="02010600040101010101" pitchFamily="2" charset="-122"/>
                <a:ea typeface="华文中宋" panose="02010600040101010101" pitchFamily="2" charset="-122"/>
              </a:rPr>
              <a:t>知识要求</a:t>
            </a:r>
          </a:p>
          <a:p>
            <a:pPr marL="0" indent="0">
              <a:buNone/>
            </a:pPr>
            <a:r>
              <a:rPr lang="zh-CN" altLang="en-US" sz="3600" b="1" dirty="0" smtClean="0">
                <a:latin typeface="华文中宋" panose="02010600040101010101" pitchFamily="2" charset="-122"/>
                <a:ea typeface="华文中宋" panose="02010600040101010101" pitchFamily="2" charset="-122"/>
              </a:rPr>
              <a:t>“外语</a:t>
            </a:r>
            <a:r>
              <a:rPr lang="zh-CN" altLang="en-US" sz="3600" b="1" dirty="0">
                <a:latin typeface="华文中宋" panose="02010600040101010101" pitchFamily="2" charset="-122"/>
                <a:ea typeface="华文中宋" panose="02010600040101010101" pitchFamily="2" charset="-122"/>
              </a:rPr>
              <a:t>类专业学生应掌握外国语言知识、外国文学知识、区域与国别知识，熟悉中国语言文化知识，了解相关专业知识以及人文社会科学与自然科学基础知识，形成跨学科知识结构，体现专业特色</a:t>
            </a:r>
            <a:r>
              <a:rPr lang="zh-CN" altLang="en-US" sz="3600" b="1" dirty="0" smtClean="0">
                <a:latin typeface="华文中宋" panose="02010600040101010101" pitchFamily="2" charset="-122"/>
                <a:ea typeface="华文中宋" panose="02010600040101010101" pitchFamily="2" charset="-122"/>
              </a:rPr>
              <a:t>。”</a:t>
            </a:r>
            <a:endParaRPr lang="zh-CN" altLang="en-US" sz="3600" b="1" dirty="0">
              <a:latin typeface="华文中宋" panose="02010600040101010101" pitchFamily="2" charset="-122"/>
              <a:ea typeface="华文中宋" panose="02010600040101010101" pitchFamily="2" charset="-122"/>
            </a:endParaRPr>
          </a:p>
          <a:p>
            <a:r>
              <a:rPr lang="zh-CN" altLang="en-US" sz="3600" b="1" dirty="0" smtClean="0">
                <a:latin typeface="华文中宋" panose="02010600040101010101" pitchFamily="2" charset="-122"/>
                <a:ea typeface="华文中宋" panose="02010600040101010101" pitchFamily="2" charset="-122"/>
              </a:rPr>
              <a:t>能力</a:t>
            </a:r>
            <a:r>
              <a:rPr lang="zh-CN" altLang="en-US" sz="3600" b="1" dirty="0">
                <a:latin typeface="华文中宋" panose="02010600040101010101" pitchFamily="2" charset="-122"/>
                <a:ea typeface="华文中宋" panose="02010600040101010101" pitchFamily="2" charset="-122"/>
              </a:rPr>
              <a:t>要求</a:t>
            </a:r>
          </a:p>
          <a:p>
            <a:pPr marL="0" indent="0">
              <a:buNone/>
            </a:pPr>
            <a:r>
              <a:rPr lang="zh-CN" altLang="en-US" sz="3600" b="1" dirty="0" smtClean="0">
                <a:latin typeface="华文中宋" panose="02010600040101010101" pitchFamily="2" charset="-122"/>
                <a:ea typeface="华文中宋" panose="02010600040101010101" pitchFamily="2" charset="-122"/>
              </a:rPr>
              <a:t>“外语</a:t>
            </a:r>
            <a:r>
              <a:rPr lang="zh-CN" altLang="en-US" sz="3600" b="1" dirty="0">
                <a:latin typeface="华文中宋" panose="02010600040101010101" pitchFamily="2" charset="-122"/>
                <a:ea typeface="华文中宋" panose="02010600040101010101" pitchFamily="2" charset="-122"/>
              </a:rPr>
              <a:t>类专业学生应具备外语运用能力、文学赏析能力、跨文化能力、思辨能力、一定的研究能力、创新能力、信息技术应用能力、自主学习能力和实践能力</a:t>
            </a:r>
            <a:r>
              <a:rPr lang="zh-CN" altLang="en-US" sz="3600" b="1" dirty="0" smtClean="0">
                <a:latin typeface="华文中宋" panose="02010600040101010101" pitchFamily="2" charset="-122"/>
                <a:ea typeface="华文中宋" panose="02010600040101010101" pitchFamily="2" charset="-122"/>
              </a:rPr>
              <a:t>。”</a:t>
            </a:r>
            <a:endParaRPr lang="zh-CN" altLang="en-US" sz="3600" b="1" dirty="0">
              <a:latin typeface="华文中宋" panose="02010600040101010101" pitchFamily="2" charset="-122"/>
              <a:ea typeface="华文中宋" panose="02010600040101010101" pitchFamily="2" charset="-122"/>
            </a:endParaRPr>
          </a:p>
          <a:p>
            <a:pPr marL="0" indent="0">
              <a:buNone/>
            </a:pPr>
            <a:endParaRPr lang="zh-CN" altLang="en-US" sz="36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5902575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1127448" y="1075528"/>
            <a:ext cx="9289032" cy="4873752"/>
          </a:xfrm>
        </p:spPr>
        <p:txBody>
          <a:bodyPr>
            <a:normAutofit/>
          </a:bodyPr>
          <a:lstStyle/>
          <a:p>
            <a:pPr marL="0" indent="0">
              <a:buNone/>
            </a:pPr>
            <a:r>
              <a:rPr lang="zh-CN" altLang="zh-CN" sz="3200" b="1" dirty="0">
                <a:latin typeface="华文中宋" panose="02010600040101010101" pitchFamily="2" charset="-122"/>
                <a:ea typeface="华文中宋" panose="02010600040101010101" pitchFamily="2" charset="-122"/>
              </a:rPr>
              <a:t>为了确保高校英语专业的高等教育属性，我们就必须对语言技能课程进行全面改革，使之在培养学生语言能力的同时肩负起提高人文通识和思辨能力与跨文化能力的重任。这就意味着语言技能课程必须与人文教育紧密结合。</a:t>
            </a:r>
          </a:p>
          <a:p>
            <a:pPr marL="0" indent="0">
              <a:buNone/>
            </a:pPr>
            <a:endParaRPr lang="zh-CN" altLang="en-US" sz="32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1797125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609600" y="260648"/>
            <a:ext cx="9956800" cy="4873752"/>
          </a:xfrm>
        </p:spPr>
        <p:txBody>
          <a:bodyPr>
            <a:noAutofit/>
          </a:bodyPr>
          <a:lstStyle/>
          <a:p>
            <a:pPr marL="0" indent="0">
              <a:buNone/>
            </a:pPr>
            <a:r>
              <a:rPr lang="zh-CN" altLang="zh-CN" sz="3200" b="1" dirty="0">
                <a:latin typeface="华文中宋" panose="02010600040101010101" pitchFamily="2" charset="-122"/>
                <a:ea typeface="华文中宋" panose="02010600040101010101" pitchFamily="2" charset="-122"/>
              </a:rPr>
              <a:t>作为英语教育有机组成部分的语言课程的“内容”应该体现英语专业的人文属性，为本专业的人文教育做出应有贡献。语言课程的内容应该尽可能采用人文社会学科领域的经典篇章，涵盖文学、历史、哲学、社会学、跨文化研究、国别区域研究等多学科领域，探讨与当代中国社会文化发展和构建人类命运共同体息息相关的核心主题。在教学方法上，语言课程则应该在继承我国高校语言“基本功”精细训练优良传统的基础上，推陈出新，探索语言能力与思辨能力和跨文化能力融合发展的新理念和新方法。这便意味着，英语专业可以通过英语在很大程度上实现其他学科只能通过中文实现的人文通识教育目标。而这将构成全球化时代英语专业相对于其他专业的竞争优势</a:t>
            </a:r>
            <a:r>
              <a:rPr lang="zh-CN" altLang="zh-CN" sz="3200" b="1" dirty="0" smtClean="0">
                <a:latin typeface="华文中宋" panose="02010600040101010101" pitchFamily="2" charset="-122"/>
                <a:ea typeface="华文中宋" panose="02010600040101010101" pitchFamily="2" charset="-122"/>
              </a:rPr>
              <a:t>。</a:t>
            </a:r>
            <a:endParaRPr lang="zh-CN" altLang="zh-CN" sz="32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4775842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609600" y="620688"/>
            <a:ext cx="10310936" cy="5637240"/>
          </a:xfrm>
        </p:spPr>
        <p:txBody>
          <a:bodyPr>
            <a:noAutofit/>
          </a:bodyPr>
          <a:lstStyle/>
          <a:p>
            <a:pPr marL="0" indent="0" algn="just">
              <a:buNone/>
            </a:pPr>
            <a:r>
              <a:rPr lang="en-US" altLang="zh-CN" sz="3600" b="1" dirty="0" smtClean="0">
                <a:latin typeface="华文中宋" panose="02010600040101010101" pitchFamily="2" charset="-122"/>
                <a:ea typeface="华文中宋" panose="02010600040101010101" pitchFamily="2" charset="-122"/>
              </a:rPr>
              <a:t>1.3 </a:t>
            </a:r>
            <a:r>
              <a:rPr lang="zh-CN" altLang="en-US" sz="3600" b="1" dirty="0" smtClean="0">
                <a:latin typeface="华文中宋" panose="02010600040101010101" pitchFamily="2" charset="-122"/>
                <a:ea typeface="华文中宋" panose="02010600040101010101" pitchFamily="2" charset="-122"/>
              </a:rPr>
              <a:t>语言</a:t>
            </a:r>
            <a:r>
              <a:rPr lang="zh-CN" altLang="en-US" sz="3600" b="1" dirty="0">
                <a:latin typeface="华文中宋" panose="02010600040101010101" pitchFamily="2" charset="-122"/>
                <a:ea typeface="华文中宋" panose="02010600040101010101" pitchFamily="2" charset="-122"/>
              </a:rPr>
              <a:t>课程应超越通用交际英语，走向学术英语</a:t>
            </a:r>
            <a:r>
              <a:rPr lang="zh-CN" altLang="en-US" sz="3600" b="1" dirty="0" smtClean="0">
                <a:latin typeface="华文中宋" panose="02010600040101010101" pitchFamily="2" charset="-122"/>
                <a:ea typeface="华文中宋" panose="02010600040101010101" pitchFamily="2" charset="-122"/>
              </a:rPr>
              <a:t>。</a:t>
            </a:r>
            <a:endParaRPr lang="zh-CN" altLang="zh-CN" sz="3600" b="1" dirty="0">
              <a:latin typeface="华文中宋" panose="02010600040101010101" pitchFamily="2" charset="-122"/>
              <a:ea typeface="华文中宋" panose="02010600040101010101" pitchFamily="2" charset="-122"/>
            </a:endParaRPr>
          </a:p>
          <a:p>
            <a:pPr marL="0" indent="0" algn="just">
              <a:buNone/>
            </a:pPr>
            <a:endParaRPr lang="zh-CN" altLang="zh-CN" sz="3600" b="1" dirty="0">
              <a:latin typeface="华文中宋" panose="02010600040101010101" pitchFamily="2" charset="-122"/>
              <a:ea typeface="华文中宋" panose="02010600040101010101" pitchFamily="2" charset="-122"/>
            </a:endParaRPr>
          </a:p>
          <a:p>
            <a:pPr marL="0" indent="0" algn="just">
              <a:buNone/>
            </a:pPr>
            <a:r>
              <a:rPr lang="zh-CN" altLang="zh-CN" sz="3600" b="1" dirty="0">
                <a:latin typeface="华文中宋" panose="02010600040101010101" pitchFamily="2" charset="-122"/>
                <a:ea typeface="华文中宋" panose="02010600040101010101" pitchFamily="2" charset="-122"/>
              </a:rPr>
              <a:t>“如果说中学英语教学是帮助学生获得初步听说读写的能力，那么大学英语教学应该让学生更多接触真实的英语交际场景，特别是学术交流场景，逐步培养学生真正使用英语进行学术交流的能力</a:t>
            </a:r>
            <a:r>
              <a:rPr lang="zh-CN" altLang="zh-CN" sz="3600" b="1" dirty="0" smtClean="0">
                <a:latin typeface="华文中宋" panose="02010600040101010101" pitchFamily="2" charset="-122"/>
                <a:ea typeface="华文中宋" panose="02010600040101010101" pitchFamily="2" charset="-122"/>
              </a:rPr>
              <a:t>，并</a:t>
            </a:r>
            <a:r>
              <a:rPr lang="zh-CN" altLang="zh-CN" sz="3600" b="1" dirty="0">
                <a:latin typeface="华文中宋" panose="02010600040101010101" pitchFamily="2" charset="-122"/>
                <a:ea typeface="华文中宋" panose="02010600040101010101" pitchFamily="2" charset="-122"/>
              </a:rPr>
              <a:t>过渡到培养通过英语获得专业知识</a:t>
            </a:r>
            <a:r>
              <a:rPr lang="zh-CN" altLang="zh-CN" sz="3600" b="1" dirty="0" smtClean="0">
                <a:latin typeface="华文中宋" panose="02010600040101010101" pitchFamily="2" charset="-122"/>
                <a:ea typeface="华文中宋" panose="02010600040101010101" pitchFamily="2" charset="-122"/>
              </a:rPr>
              <a:t>、从事</a:t>
            </a:r>
            <a:r>
              <a:rPr lang="zh-CN" altLang="zh-CN" sz="3600" b="1" dirty="0">
                <a:latin typeface="华文中宋" panose="02010600040101010101" pitchFamily="2" charset="-122"/>
                <a:ea typeface="华文中宋" panose="02010600040101010101" pitchFamily="2" charset="-122"/>
              </a:rPr>
              <a:t>跨文化交际及国际学术交流的能力。”（束定</a:t>
            </a:r>
            <a:r>
              <a:rPr lang="zh-CN" altLang="zh-CN" sz="3600" b="1" dirty="0" smtClean="0">
                <a:latin typeface="华文中宋" panose="02010600040101010101" pitchFamily="2" charset="-122"/>
                <a:ea typeface="华文中宋" panose="02010600040101010101" pitchFamily="2" charset="-122"/>
              </a:rPr>
              <a:t>芳</a:t>
            </a:r>
            <a:r>
              <a:rPr lang="zh-CN" altLang="en-US" sz="3600" b="1" dirty="0">
                <a:latin typeface="华文中宋" panose="02010600040101010101" pitchFamily="2" charset="-122"/>
                <a:ea typeface="华文中宋" panose="02010600040101010101" pitchFamily="2" charset="-122"/>
              </a:rPr>
              <a:t>，</a:t>
            </a:r>
            <a:r>
              <a:rPr lang="en-US" altLang="zh-CN" sz="3600" b="1" dirty="0" smtClean="0">
                <a:latin typeface="华文中宋" panose="02010600040101010101" pitchFamily="2" charset="-122"/>
                <a:ea typeface="华文中宋" panose="02010600040101010101" pitchFamily="2" charset="-122"/>
              </a:rPr>
              <a:t>2016</a:t>
            </a:r>
            <a:r>
              <a:rPr lang="zh-CN" altLang="zh-CN" sz="3600" b="1" dirty="0" smtClean="0">
                <a:latin typeface="华文中宋" panose="02010600040101010101" pitchFamily="2" charset="-122"/>
                <a:ea typeface="华文中宋" panose="02010600040101010101" pitchFamily="2" charset="-122"/>
              </a:rPr>
              <a:t>）</a:t>
            </a:r>
            <a:endParaRPr lang="zh-CN" altLang="zh-CN" sz="3600" b="1" dirty="0">
              <a:latin typeface="华文中宋" panose="02010600040101010101" pitchFamily="2" charset="-122"/>
              <a:ea typeface="华文中宋" panose="02010600040101010101" pitchFamily="2" charset="-122"/>
            </a:endParaRPr>
          </a:p>
          <a:p>
            <a:pPr marL="0" indent="0" algn="just">
              <a:buNone/>
            </a:pPr>
            <a:endParaRPr lang="zh-CN" altLang="en-US" sz="36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27501024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747712" y="1052736"/>
            <a:ext cx="9956800" cy="4873752"/>
          </a:xfrm>
        </p:spPr>
        <p:txBody>
          <a:bodyPr>
            <a:normAutofit/>
          </a:bodyPr>
          <a:lstStyle/>
          <a:p>
            <a:pPr marL="0" indent="0" algn="just">
              <a:buNone/>
            </a:pPr>
            <a:r>
              <a:rPr lang="en-US" altLang="zh-CN" sz="3200" dirty="0" smtClean="0">
                <a:latin typeface="Britannic Bold" panose="020B0903060703020204" pitchFamily="34" charset="0"/>
              </a:rPr>
              <a:t>“Being </a:t>
            </a:r>
            <a:r>
              <a:rPr lang="en-US" altLang="zh-CN" sz="3200" dirty="0">
                <a:latin typeface="Britannic Bold" panose="020B0903060703020204" pitchFamily="34" charset="0"/>
              </a:rPr>
              <a:t>successful in an English-speaking academic environment requires that ESL students be both functionally and academically literate, that they be able to use English to access, understand, articulate, and critically analyze conceptual relationships within, between, and among a wide variety of content areas</a:t>
            </a:r>
            <a:r>
              <a:rPr lang="en-US" altLang="zh-CN" sz="3200" dirty="0" smtClean="0">
                <a:latin typeface="Britannic Bold" panose="020B0903060703020204" pitchFamily="34" charset="0"/>
              </a:rPr>
              <a:t>.”</a:t>
            </a:r>
            <a:r>
              <a:rPr lang="en-US" altLang="zh-CN" sz="3200" dirty="0">
                <a:latin typeface="Britannic Bold" panose="020B0903060703020204" pitchFamily="34" charset="0"/>
              </a:rPr>
              <a:t> </a:t>
            </a:r>
            <a:r>
              <a:rPr lang="zh-CN" altLang="zh-CN" sz="3200" dirty="0">
                <a:latin typeface="Britannic Bold" panose="020B0903060703020204" pitchFamily="34" charset="0"/>
              </a:rPr>
              <a:t>（</a:t>
            </a:r>
            <a:r>
              <a:rPr lang="en-US" altLang="zh-CN" sz="3200" dirty="0">
                <a:latin typeface="Britannic Bold" panose="020B0903060703020204" pitchFamily="34" charset="0"/>
              </a:rPr>
              <a:t>Kasper, </a:t>
            </a:r>
            <a:r>
              <a:rPr lang="en-US" altLang="zh-CN" sz="3200" dirty="0" smtClean="0">
                <a:latin typeface="Britannic Bold" panose="020B0903060703020204" pitchFamily="34" charset="0"/>
              </a:rPr>
              <a:t>2000)</a:t>
            </a:r>
            <a:endParaRPr lang="zh-CN" altLang="en-US" sz="3200" dirty="0">
              <a:latin typeface="Britannic Bold" panose="020B0903060703020204" pitchFamily="34" charset="0"/>
            </a:endParaRPr>
          </a:p>
        </p:txBody>
      </p:sp>
    </p:spTree>
    <p:extLst>
      <p:ext uri="{BB962C8B-B14F-4D97-AF65-F5344CB8AC3E}">
        <p14:creationId xmlns:p14="http://schemas.microsoft.com/office/powerpoint/2010/main" val="32003682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839416" y="1772816"/>
            <a:ext cx="9510960" cy="4873752"/>
          </a:xfrm>
        </p:spPr>
        <p:txBody>
          <a:bodyPr>
            <a:normAutofit/>
          </a:bodyPr>
          <a:lstStyle/>
          <a:p>
            <a:pPr marL="0" indent="0" algn="just">
              <a:buNone/>
            </a:pPr>
            <a:r>
              <a:rPr lang="zh-CN" altLang="en-US" sz="3600" b="1" dirty="0" smtClean="0">
                <a:solidFill>
                  <a:schemeClr val="accent2">
                    <a:lumMod val="50000"/>
                  </a:schemeClr>
                </a:solidFill>
                <a:latin typeface="华文中宋" panose="02010600040101010101" pitchFamily="2" charset="-122"/>
                <a:ea typeface="华文中宋" panose="02010600040101010101" pitchFamily="2" charset="-122"/>
              </a:rPr>
              <a:t>基本原则之</a:t>
            </a:r>
            <a:r>
              <a:rPr lang="zh-CN" altLang="en-US" sz="3600" b="1" dirty="0" smtClean="0">
                <a:solidFill>
                  <a:schemeClr val="accent2">
                    <a:lumMod val="50000"/>
                  </a:schemeClr>
                </a:solidFill>
                <a:latin typeface="华文中宋" panose="02010600040101010101" pitchFamily="2" charset="-122"/>
                <a:ea typeface="华文中宋" panose="02010600040101010101" pitchFamily="2" charset="-122"/>
              </a:rPr>
              <a:t>二：</a:t>
            </a:r>
            <a:endParaRPr lang="en-US" altLang="zh-CN" sz="3600" b="1" dirty="0" smtClean="0">
              <a:solidFill>
                <a:schemeClr val="accent2">
                  <a:lumMod val="50000"/>
                </a:schemeClr>
              </a:solidFill>
              <a:latin typeface="华文中宋" panose="02010600040101010101" pitchFamily="2" charset="-122"/>
              <a:ea typeface="华文中宋" panose="02010600040101010101" pitchFamily="2" charset="-122"/>
            </a:endParaRPr>
          </a:p>
          <a:p>
            <a:pPr marL="0" indent="0" algn="just">
              <a:buNone/>
            </a:pPr>
            <a:endParaRPr lang="en-US" altLang="zh-CN" sz="3600" b="1" dirty="0">
              <a:solidFill>
                <a:schemeClr val="accent2">
                  <a:lumMod val="50000"/>
                </a:schemeClr>
              </a:solidFill>
              <a:latin typeface="华文中宋" panose="02010600040101010101" pitchFamily="2" charset="-122"/>
              <a:ea typeface="华文中宋" panose="02010600040101010101" pitchFamily="2" charset="-122"/>
            </a:endParaRPr>
          </a:p>
          <a:p>
            <a:pPr marL="0" indent="0" algn="just">
              <a:buNone/>
            </a:pPr>
            <a:r>
              <a:rPr lang="zh-CN" altLang="zh-CN" sz="3600" b="1" dirty="0" smtClean="0">
                <a:solidFill>
                  <a:schemeClr val="accent2">
                    <a:lumMod val="50000"/>
                  </a:schemeClr>
                </a:solidFill>
                <a:latin typeface="华文中宋" panose="02010600040101010101" pitchFamily="2" charset="-122"/>
                <a:ea typeface="华文中宋" panose="02010600040101010101" pitchFamily="2" charset="-122"/>
              </a:rPr>
              <a:t>语言能力</a:t>
            </a:r>
            <a:r>
              <a:rPr lang="zh-CN" altLang="en-US" sz="3600" b="1" dirty="0" smtClean="0">
                <a:solidFill>
                  <a:schemeClr val="accent2">
                    <a:lumMod val="50000"/>
                  </a:schemeClr>
                </a:solidFill>
                <a:latin typeface="华文中宋" panose="02010600040101010101" pitchFamily="2" charset="-122"/>
                <a:ea typeface="华文中宋" panose="02010600040101010101" pitchFamily="2" charset="-122"/>
              </a:rPr>
              <a:t>包括</a:t>
            </a:r>
            <a:r>
              <a:rPr lang="zh-CN" altLang="zh-CN" sz="3600" b="1" dirty="0" smtClean="0">
                <a:solidFill>
                  <a:schemeClr val="accent2">
                    <a:lumMod val="50000"/>
                  </a:schemeClr>
                </a:solidFill>
                <a:latin typeface="华文中宋" panose="02010600040101010101" pitchFamily="2" charset="-122"/>
                <a:ea typeface="华文中宋" panose="02010600040101010101" pitchFamily="2" charset="-122"/>
              </a:rPr>
              <a:t>包含</a:t>
            </a:r>
            <a:r>
              <a:rPr lang="zh-CN" altLang="zh-CN" sz="3600" b="1" dirty="0">
                <a:solidFill>
                  <a:schemeClr val="accent2">
                    <a:lumMod val="50000"/>
                  </a:schemeClr>
                </a:solidFill>
                <a:latin typeface="华文中宋" panose="02010600040101010101" pitchFamily="2" charset="-122"/>
                <a:ea typeface="华文中宋" panose="02010600040101010101" pitchFamily="2" charset="-122"/>
              </a:rPr>
              <a:t>思辨能力和跨文化能力。</a:t>
            </a:r>
            <a:endParaRPr lang="zh-CN" altLang="en-US" sz="3600" b="1" dirty="0">
              <a:solidFill>
                <a:schemeClr val="accent2">
                  <a:lumMod val="50000"/>
                </a:schemeClr>
              </a:solidFill>
              <a:latin typeface="华文中宋" panose="02010600040101010101" pitchFamily="2" charset="-122"/>
              <a:ea typeface="华文中宋" panose="02010600040101010101" pitchFamily="2" charset="-122"/>
            </a:endParaRPr>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2304" y="0"/>
            <a:ext cx="2857500" cy="2857500"/>
          </a:xfrm>
          <a:prstGeom prst="rect">
            <a:avLst/>
          </a:prstGeom>
        </p:spPr>
      </p:pic>
    </p:spTree>
    <p:extLst>
      <p:ext uri="{BB962C8B-B14F-4D97-AF65-F5344CB8AC3E}">
        <p14:creationId xmlns:p14="http://schemas.microsoft.com/office/powerpoint/2010/main" val="1733847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981200" y="274638"/>
            <a:ext cx="7467600" cy="850106"/>
          </a:xfrm>
        </p:spPr>
        <p:txBody>
          <a:bodyPr>
            <a:normAutofit/>
          </a:bodyPr>
          <a:lstStyle/>
          <a:p>
            <a:pPr algn="ctr"/>
            <a:r>
              <a:rPr lang="zh-CN" altLang="en-US" sz="4000" b="1" dirty="0">
                <a:solidFill>
                  <a:schemeClr val="tx1"/>
                </a:solidFill>
                <a:latin typeface="华文琥珀" panose="02010800040101010101" pitchFamily="2" charset="-122"/>
                <a:ea typeface="华文琥珀" panose="02010800040101010101" pitchFamily="2" charset="-122"/>
              </a:rPr>
              <a:t>定义</a:t>
            </a:r>
          </a:p>
        </p:txBody>
      </p:sp>
      <p:sp>
        <p:nvSpPr>
          <p:cNvPr id="3" name="内容占位符 2"/>
          <p:cNvSpPr>
            <a:spLocks noGrp="1"/>
          </p:cNvSpPr>
          <p:nvPr>
            <p:ph sz="quarter" idx="1"/>
          </p:nvPr>
        </p:nvSpPr>
        <p:spPr>
          <a:xfrm>
            <a:off x="695400" y="1412776"/>
            <a:ext cx="10009112" cy="4873752"/>
          </a:xfrm>
        </p:spPr>
        <p:txBody>
          <a:bodyPr>
            <a:normAutofit/>
          </a:bodyPr>
          <a:lstStyle/>
          <a:p>
            <a:pPr algn="ctr">
              <a:buNone/>
            </a:pPr>
            <a:r>
              <a:rPr lang="zh-CN" altLang="zh-CN" sz="4800" b="1" dirty="0">
                <a:latin typeface="隶书" panose="02010509060101010101" pitchFamily="49" charset="-122"/>
                <a:ea typeface="隶书" panose="02010509060101010101" pitchFamily="49" charset="-122"/>
              </a:rPr>
              <a:t>跨文化思辨英语人文教育</a:t>
            </a:r>
            <a:r>
              <a:rPr lang="zh-CN" altLang="en-US" sz="4800" b="1" dirty="0">
                <a:latin typeface="隶书" panose="02010509060101010101" pitchFamily="49" charset="-122"/>
                <a:ea typeface="隶书" panose="02010509060101010101" pitchFamily="49" charset="-122"/>
              </a:rPr>
              <a:t>论</a:t>
            </a:r>
            <a:endParaRPr lang="en-US" altLang="zh-CN" sz="4800" b="1" dirty="0">
              <a:latin typeface="隶书" panose="02010509060101010101" pitchFamily="49" charset="-122"/>
              <a:ea typeface="隶书" panose="02010509060101010101" pitchFamily="49" charset="-122"/>
            </a:endParaRPr>
          </a:p>
          <a:p>
            <a:pPr algn="ctr">
              <a:buNone/>
            </a:pPr>
            <a:r>
              <a:rPr lang="en-US" altLang="zh-CN" sz="3200" b="1" dirty="0" smtClean="0"/>
              <a:t>Language </a:t>
            </a:r>
            <a:r>
              <a:rPr lang="en-US" altLang="zh-CN" sz="3200" b="1" dirty="0"/>
              <a:t>and Intercultural Critical Thinking Integrated Liberal Education </a:t>
            </a:r>
            <a:r>
              <a:rPr lang="en-US" altLang="zh-CN" sz="3200" b="1" dirty="0" smtClean="0"/>
              <a:t>Approach</a:t>
            </a:r>
          </a:p>
          <a:p>
            <a:pPr algn="ctr">
              <a:buNone/>
            </a:pPr>
            <a:r>
              <a:rPr lang="en-US" altLang="zh-CN" sz="3200" b="1" dirty="0" smtClean="0"/>
              <a:t>LICTILEA</a:t>
            </a:r>
            <a:endParaRPr lang="en-US" altLang="zh-CN" sz="3200" b="1" dirty="0"/>
          </a:p>
          <a:p>
            <a:pPr>
              <a:buNone/>
            </a:pPr>
            <a:r>
              <a:rPr lang="en-US" altLang="zh-CN" sz="3200" b="1" dirty="0"/>
              <a:t>   </a:t>
            </a:r>
          </a:p>
          <a:p>
            <a:pPr marL="0" indent="0">
              <a:buNone/>
            </a:pPr>
            <a:r>
              <a:rPr lang="zh-CN" altLang="zh-CN" sz="3200" b="1" dirty="0"/>
              <a:t>在高校英语专业技能课程教学中，通过语言与内容的融合式学习，构建合作探究学习共同体，同步提高语言能力、思辨能力、跨文化能力和人文素养。</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609600" y="1052736"/>
            <a:ext cx="9956800" cy="5421216"/>
          </a:xfrm>
        </p:spPr>
        <p:txBody>
          <a:bodyPr>
            <a:normAutofit/>
          </a:bodyPr>
          <a:lstStyle/>
          <a:p>
            <a:pPr marL="0" indent="0">
              <a:buNone/>
            </a:pPr>
            <a:r>
              <a:rPr lang="en-US" altLang="zh-CN" sz="3600" b="1" dirty="0">
                <a:latin typeface="华文中宋" panose="02010600040101010101" pitchFamily="2" charset="-122"/>
                <a:ea typeface="华文中宋" panose="02010600040101010101" pitchFamily="2" charset="-122"/>
              </a:rPr>
              <a:t>2.1 </a:t>
            </a:r>
            <a:r>
              <a:rPr lang="zh-CN" altLang="zh-CN" sz="3600" b="1" dirty="0">
                <a:latin typeface="华文中宋" panose="02010600040101010101" pitchFamily="2" charset="-122"/>
                <a:ea typeface="华文中宋" panose="02010600040101010101" pitchFamily="2" charset="-122"/>
              </a:rPr>
              <a:t>二语习得</a:t>
            </a:r>
            <a:r>
              <a:rPr lang="zh-CN" altLang="zh-CN" sz="3600" b="1" dirty="0" smtClean="0">
                <a:latin typeface="华文中宋" panose="02010600040101010101" pitchFamily="2" charset="-122"/>
                <a:ea typeface="华文中宋" panose="02010600040101010101" pitchFamily="2" charset="-122"/>
              </a:rPr>
              <a:t>理论</a:t>
            </a:r>
            <a:endParaRPr lang="en-US" altLang="zh-CN" sz="3600" b="1" dirty="0" smtClean="0">
              <a:latin typeface="华文中宋" panose="02010600040101010101" pitchFamily="2" charset="-122"/>
              <a:ea typeface="华文中宋" panose="02010600040101010101" pitchFamily="2" charset="-122"/>
            </a:endParaRPr>
          </a:p>
          <a:p>
            <a:pPr marL="0" indent="0">
              <a:buNone/>
            </a:pPr>
            <a:r>
              <a:rPr lang="zh-CN" altLang="zh-CN" sz="3600" b="1" dirty="0" smtClean="0">
                <a:latin typeface="华文中宋" panose="02010600040101010101" pitchFamily="2" charset="-122"/>
                <a:ea typeface="华文中宋" panose="02010600040101010101" pitchFamily="2" charset="-122"/>
              </a:rPr>
              <a:t>对</a:t>
            </a:r>
            <a:r>
              <a:rPr lang="zh-CN" altLang="zh-CN" sz="3600" b="1" dirty="0">
                <a:latin typeface="华文中宋" panose="02010600040101010101" pitchFamily="2" charset="-122"/>
                <a:ea typeface="华文中宋" panose="02010600040101010101" pitchFamily="2" charset="-122"/>
              </a:rPr>
              <a:t>语言能力</a:t>
            </a:r>
            <a:r>
              <a:rPr lang="zh-CN" altLang="zh-CN" sz="3600" b="1" dirty="0" smtClean="0">
                <a:latin typeface="华文中宋" panose="02010600040101010101" pitchFamily="2" charset="-122"/>
                <a:ea typeface="华文中宋" panose="02010600040101010101" pitchFamily="2" charset="-122"/>
              </a:rPr>
              <a:t>的</a:t>
            </a:r>
            <a:r>
              <a:rPr lang="zh-CN" altLang="en-US" sz="3600" b="1" dirty="0" smtClean="0">
                <a:latin typeface="华文中宋" panose="02010600040101010101" pitchFamily="2" charset="-122"/>
                <a:ea typeface="华文中宋" panose="02010600040101010101" pitchFamily="2" charset="-122"/>
              </a:rPr>
              <a:t>理解</a:t>
            </a:r>
            <a:endParaRPr lang="en-US" altLang="zh-CN" sz="3600" b="1" dirty="0" smtClean="0">
              <a:latin typeface="华文中宋" panose="02010600040101010101" pitchFamily="2" charset="-122"/>
              <a:ea typeface="华文中宋" panose="02010600040101010101" pitchFamily="2" charset="-122"/>
            </a:endParaRPr>
          </a:p>
          <a:p>
            <a:pPr marL="0" indent="0">
              <a:buNone/>
            </a:pPr>
            <a:r>
              <a:rPr lang="zh-CN" altLang="en-US" sz="3600" b="1" dirty="0" smtClean="0">
                <a:latin typeface="华文中宋" panose="02010600040101010101" pitchFamily="2" charset="-122"/>
                <a:ea typeface="华文中宋" panose="02010600040101010101" pitchFamily="2" charset="-122"/>
              </a:rPr>
              <a:t>有局限性</a:t>
            </a:r>
            <a:r>
              <a:rPr lang="zh-CN" altLang="zh-CN" sz="3600" b="1" dirty="0" smtClean="0">
                <a:latin typeface="华文中宋" panose="02010600040101010101" pitchFamily="2" charset="-122"/>
                <a:ea typeface="华文中宋" panose="02010600040101010101" pitchFamily="2" charset="-122"/>
              </a:rPr>
              <a:t>。</a:t>
            </a:r>
            <a:endParaRPr lang="zh-CN" altLang="zh-CN" sz="3600" b="1" dirty="0">
              <a:latin typeface="华文中宋" panose="02010600040101010101" pitchFamily="2" charset="-122"/>
              <a:ea typeface="华文中宋" panose="02010600040101010101" pitchFamily="2" charset="-122"/>
            </a:endParaRPr>
          </a:p>
          <a:p>
            <a:pPr marL="0" indent="0">
              <a:buNone/>
            </a:pPr>
            <a:endParaRPr lang="zh-CN" altLang="en-US" sz="3600" b="1" dirty="0">
              <a:latin typeface="华文中宋" panose="02010600040101010101" pitchFamily="2" charset="-122"/>
              <a:ea typeface="华文中宋" panose="02010600040101010101" pitchFamily="2" charset="-122"/>
            </a:endParaRPr>
          </a:p>
        </p:txBody>
      </p:sp>
      <p:pic>
        <p:nvPicPr>
          <p:cNvPr id="4" name="图片 3" descr="C:\Users\Sun\AppData\Local\Temp\WeChat Files\46483770680695957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31904" y="332656"/>
            <a:ext cx="5616624" cy="6264696"/>
          </a:xfrm>
          <a:prstGeom prst="rect">
            <a:avLst/>
          </a:prstGeom>
          <a:noFill/>
          <a:ln>
            <a:noFill/>
          </a:ln>
        </p:spPr>
      </p:pic>
    </p:spTree>
    <p:extLst>
      <p:ext uri="{BB962C8B-B14F-4D97-AF65-F5344CB8AC3E}">
        <p14:creationId xmlns:p14="http://schemas.microsoft.com/office/powerpoint/2010/main" val="41186783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609600" y="404664"/>
            <a:ext cx="10670976" cy="5760640"/>
          </a:xfrm>
        </p:spPr>
        <p:txBody>
          <a:bodyPr>
            <a:normAutofit fontScale="62500" lnSpcReduction="20000"/>
          </a:bodyPr>
          <a:lstStyle/>
          <a:p>
            <a:pPr marL="0" indent="0" algn="just">
              <a:buNone/>
            </a:pPr>
            <a:r>
              <a:rPr lang="en-US" altLang="zh-CN" sz="5800" b="1" dirty="0" smtClean="0">
                <a:latin typeface="华文中宋" panose="02010600040101010101" pitchFamily="2" charset="-122"/>
                <a:ea typeface="华文中宋" panose="02010600040101010101" pitchFamily="2" charset="-122"/>
              </a:rPr>
              <a:t>2.2 </a:t>
            </a:r>
            <a:r>
              <a:rPr lang="zh-CN" altLang="en-US" sz="5800" b="1" dirty="0" smtClean="0">
                <a:latin typeface="华文中宋" panose="02010600040101010101" pitchFamily="2" charset="-122"/>
                <a:ea typeface="华文中宋" panose="02010600040101010101" pitchFamily="2" charset="-122"/>
              </a:rPr>
              <a:t>思辨</a:t>
            </a:r>
            <a:r>
              <a:rPr lang="zh-CN" altLang="en-US" sz="5800" b="1" dirty="0">
                <a:latin typeface="华文中宋" panose="02010600040101010101" pitchFamily="2" charset="-122"/>
                <a:ea typeface="华文中宋" panose="02010600040101010101" pitchFamily="2" charset="-122"/>
              </a:rPr>
              <a:t>能力和跨文化能力是高级语言能力的关键要素</a:t>
            </a:r>
            <a:r>
              <a:rPr lang="zh-CN" altLang="zh-CN" sz="5800" b="1" dirty="0" smtClean="0">
                <a:latin typeface="华文中宋" panose="02010600040101010101" pitchFamily="2" charset="-122"/>
                <a:ea typeface="华文中宋" panose="02010600040101010101" pitchFamily="2" charset="-122"/>
              </a:rPr>
              <a:t>。</a:t>
            </a:r>
            <a:endParaRPr lang="en-US" altLang="zh-CN" sz="5800" b="1" dirty="0" smtClean="0">
              <a:latin typeface="华文中宋" panose="02010600040101010101" pitchFamily="2" charset="-122"/>
              <a:ea typeface="华文中宋" panose="02010600040101010101" pitchFamily="2" charset="-122"/>
            </a:endParaRPr>
          </a:p>
          <a:p>
            <a:pPr marL="0" indent="0" algn="just">
              <a:buNone/>
            </a:pPr>
            <a:endParaRPr lang="en-US" altLang="zh-CN" sz="3600" b="1" dirty="0">
              <a:latin typeface="华文中宋" panose="02010600040101010101" pitchFamily="2" charset="-122"/>
              <a:ea typeface="华文中宋" panose="02010600040101010101" pitchFamily="2" charset="-122"/>
            </a:endParaRPr>
          </a:p>
          <a:p>
            <a:pPr marL="0" indent="0" algn="just">
              <a:buNone/>
            </a:pPr>
            <a:r>
              <a:rPr lang="en-US" altLang="zh-CN" sz="3800" dirty="0">
                <a:latin typeface="Britannic Bold" panose="020B0903060703020204" pitchFamily="34" charset="0"/>
              </a:rPr>
              <a:t>B</a:t>
            </a:r>
            <a:r>
              <a:rPr lang="en-US" altLang="zh-CN" sz="3800" dirty="0" smtClean="0">
                <a:latin typeface="Britannic Bold" panose="020B0903060703020204" pitchFamily="34" charset="0"/>
              </a:rPr>
              <a:t>asic </a:t>
            </a:r>
            <a:r>
              <a:rPr lang="en-US" altLang="zh-CN" sz="3800" dirty="0">
                <a:latin typeface="Britannic Bold" panose="020B0903060703020204" pitchFamily="34" charset="0"/>
              </a:rPr>
              <a:t>interpersonal language </a:t>
            </a:r>
            <a:r>
              <a:rPr lang="en-US" altLang="zh-CN" sz="3800" dirty="0" smtClean="0">
                <a:latin typeface="Britannic Bold" panose="020B0903060703020204" pitchFamily="34" charset="0"/>
              </a:rPr>
              <a:t>skills (BICS) vs. cognitive </a:t>
            </a:r>
            <a:r>
              <a:rPr lang="en-US" altLang="zh-CN" sz="3800" dirty="0">
                <a:latin typeface="Britannic Bold" panose="020B0903060703020204" pitchFamily="34" charset="0"/>
              </a:rPr>
              <a:t>academic language </a:t>
            </a:r>
            <a:r>
              <a:rPr lang="en-US" altLang="zh-CN" sz="3800" dirty="0" smtClean="0">
                <a:latin typeface="Britannic Bold" panose="020B0903060703020204" pitchFamily="34" charset="0"/>
              </a:rPr>
              <a:t>proficiency (CALP)</a:t>
            </a:r>
          </a:p>
          <a:p>
            <a:pPr marL="0" indent="0" algn="just">
              <a:buNone/>
            </a:pPr>
            <a:endParaRPr lang="en-US" altLang="zh-CN" sz="3800" dirty="0">
              <a:latin typeface="Britannic Bold" panose="020B0903060703020204" pitchFamily="34" charset="0"/>
            </a:endParaRPr>
          </a:p>
          <a:p>
            <a:pPr marL="0" indent="0" algn="just">
              <a:buNone/>
            </a:pPr>
            <a:r>
              <a:rPr lang="en-US" altLang="zh-CN" sz="3800" dirty="0" smtClean="0">
                <a:latin typeface="Britannic Bold" panose="020B0903060703020204" pitchFamily="34" charset="0"/>
              </a:rPr>
              <a:t>“ESL students </a:t>
            </a:r>
            <a:r>
              <a:rPr lang="en-US" altLang="zh-CN" sz="3800" dirty="0" smtClean="0">
                <a:latin typeface="Britannic Bold" panose="020B0903060703020204" pitchFamily="34" charset="0"/>
              </a:rPr>
              <a:t>must </a:t>
            </a:r>
            <a:r>
              <a:rPr lang="en-US" altLang="zh-CN" sz="3800" dirty="0">
                <a:latin typeface="Britannic Bold" panose="020B0903060703020204" pitchFamily="34" charset="0"/>
              </a:rPr>
              <a:t>be able to use English not just as a means to converse and communicate, but also as a vehicle for learning, articulating, and analyzing information from a variety of academic </a:t>
            </a:r>
            <a:r>
              <a:rPr lang="en-US" altLang="zh-CN" sz="3800" dirty="0" smtClean="0">
                <a:latin typeface="Britannic Bold" panose="020B0903060703020204" pitchFamily="34" charset="0"/>
              </a:rPr>
              <a:t>disciplines</a:t>
            </a:r>
            <a:r>
              <a:rPr lang="en-US" altLang="zh-CN" sz="3800" dirty="0" smtClean="0">
                <a:latin typeface="Britannic Bold" panose="020B0903060703020204" pitchFamily="34" charset="0"/>
              </a:rPr>
              <a:t>.”</a:t>
            </a:r>
            <a:endParaRPr lang="en-US" altLang="zh-CN" sz="3800" dirty="0" smtClean="0">
              <a:latin typeface="Britannic Bold" panose="020B0903060703020204" pitchFamily="34" charset="0"/>
            </a:endParaRPr>
          </a:p>
          <a:p>
            <a:pPr marL="0" indent="0" algn="just">
              <a:buNone/>
            </a:pPr>
            <a:endParaRPr lang="en-US" altLang="zh-CN" sz="3800" dirty="0">
              <a:latin typeface="Britannic Bold" panose="020B0903060703020204" pitchFamily="34" charset="0"/>
            </a:endParaRPr>
          </a:p>
          <a:p>
            <a:pPr marL="0" indent="0" algn="just">
              <a:buNone/>
            </a:pPr>
            <a:r>
              <a:rPr lang="en-US" altLang="zh-CN" sz="3800" dirty="0" smtClean="0">
                <a:latin typeface="Britannic Bold" panose="020B0903060703020204" pitchFamily="34" charset="0"/>
              </a:rPr>
              <a:t>“Learners </a:t>
            </a:r>
            <a:r>
              <a:rPr lang="en-US" altLang="zh-CN" sz="3800" dirty="0">
                <a:latin typeface="Britannic Bold" panose="020B0903060703020204" pitchFamily="34" charset="0"/>
              </a:rPr>
              <a:t>cannot acquire cognitive academic language skills from everyday conversation; developing these cognitive skills requires task-based, experiential learning typified by </a:t>
            </a:r>
            <a:r>
              <a:rPr lang="en-US" altLang="zh-CN" sz="3800" dirty="0" smtClean="0">
                <a:latin typeface="Britannic Bold" panose="020B0903060703020204" pitchFamily="34" charset="0"/>
              </a:rPr>
              <a:t>students’ </a:t>
            </a:r>
            <a:r>
              <a:rPr lang="en-US" altLang="zh-CN" sz="3800" dirty="0">
                <a:latin typeface="Britannic Bold" panose="020B0903060703020204" pitchFamily="34" charset="0"/>
              </a:rPr>
              <a:t>interactions with contexts, tasks, and texts that present them with complex interdisciplinary content</a:t>
            </a:r>
            <a:r>
              <a:rPr lang="en-US" altLang="zh-CN" sz="3800" dirty="0" smtClean="0">
                <a:latin typeface="Britannic Bold" panose="020B0903060703020204" pitchFamily="34" charset="0"/>
              </a:rPr>
              <a:t>.”</a:t>
            </a:r>
            <a:r>
              <a:rPr lang="zh-CN" altLang="zh-CN" sz="3800" dirty="0" smtClean="0">
                <a:latin typeface="Britannic Bold" panose="020B0903060703020204" pitchFamily="34" charset="0"/>
              </a:rPr>
              <a:t>（</a:t>
            </a:r>
            <a:r>
              <a:rPr lang="en-US" altLang="zh-CN" sz="3800" dirty="0" smtClean="0">
                <a:latin typeface="Britannic Bold" panose="020B0903060703020204" pitchFamily="34" charset="0"/>
              </a:rPr>
              <a:t>Cummins</a:t>
            </a:r>
            <a:r>
              <a:rPr lang="zh-CN" altLang="en-US" sz="3800" dirty="0" smtClean="0">
                <a:latin typeface="Britannic Bold" panose="020B0903060703020204" pitchFamily="34" charset="0"/>
              </a:rPr>
              <a:t>，</a:t>
            </a:r>
            <a:r>
              <a:rPr lang="en-US" altLang="zh-CN" sz="3800" dirty="0" err="1" smtClean="0">
                <a:latin typeface="Britannic Bold" panose="020B0903060703020204" pitchFamily="34" charset="0"/>
              </a:rPr>
              <a:t>Kaper</a:t>
            </a:r>
            <a:r>
              <a:rPr lang="en-US" altLang="zh-CN" sz="3800" dirty="0">
                <a:latin typeface="Britannic Bold" panose="020B0903060703020204" pitchFamily="34" charset="0"/>
              </a:rPr>
              <a:t>, </a:t>
            </a:r>
            <a:r>
              <a:rPr lang="en-US" altLang="zh-CN" sz="3800" dirty="0" smtClean="0">
                <a:latin typeface="Britannic Bold" panose="020B0903060703020204" pitchFamily="34" charset="0"/>
              </a:rPr>
              <a:t>Clair</a:t>
            </a:r>
            <a:r>
              <a:rPr lang="zh-CN" altLang="zh-CN" sz="3800" dirty="0" smtClean="0">
                <a:latin typeface="Britannic Bold" panose="020B0903060703020204" pitchFamily="34" charset="0"/>
              </a:rPr>
              <a:t>）</a:t>
            </a:r>
            <a:endParaRPr lang="zh-CN" altLang="zh-CN" sz="3800" dirty="0">
              <a:latin typeface="Britannic Bold" panose="020B0903060703020204" pitchFamily="34" charset="0"/>
            </a:endParaRPr>
          </a:p>
          <a:p>
            <a:pPr marL="0" indent="0" algn="just">
              <a:buNone/>
            </a:pPr>
            <a:endParaRPr lang="zh-CN" altLang="zh-CN" sz="36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35615137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819720" y="692696"/>
            <a:ext cx="9956800" cy="4873752"/>
          </a:xfrm>
        </p:spPr>
        <p:txBody>
          <a:bodyPr>
            <a:normAutofit/>
          </a:bodyPr>
          <a:lstStyle/>
          <a:p>
            <a:pPr marL="0" indent="0" algn="just">
              <a:buNone/>
            </a:pPr>
            <a:r>
              <a:rPr lang="en-US" altLang="zh-CN" sz="3200" b="1" dirty="0" smtClean="0">
                <a:latin typeface="Times New Roman" panose="02020603050405020304" pitchFamily="18" charset="0"/>
                <a:cs typeface="Times New Roman" panose="02020603050405020304" pitchFamily="18" charset="0"/>
              </a:rPr>
              <a:t>“Instead</a:t>
            </a:r>
            <a:r>
              <a:rPr lang="en-US" altLang="zh-CN" sz="3200" b="1" dirty="0">
                <a:latin typeface="Times New Roman" panose="02020603050405020304" pitchFamily="18" charset="0"/>
                <a:cs typeface="Times New Roman" panose="02020603050405020304" pitchFamily="18" charset="0"/>
              </a:rPr>
              <a:t>, language instruction needs to be informed by an intercultural agenda, which seeks not to impose a foreign, hegemonic set of social-pragmatic norms but to develop in learners sensitivity to different ways of being in and seeing the world, awareness of self and other in communication, and an understanding of how culture is constructed in, around, and through language</a:t>
            </a:r>
            <a:r>
              <a:rPr lang="en-US" altLang="zh-CN" sz="3200" b="1" dirty="0" smtClean="0">
                <a:latin typeface="Times New Roman" panose="02020603050405020304" pitchFamily="18" charset="0"/>
                <a:cs typeface="Times New Roman" panose="02020603050405020304" pitchFamily="18" charset="0"/>
              </a:rPr>
              <a:t>.” (</a:t>
            </a:r>
            <a:r>
              <a:rPr lang="en-US" altLang="zh-CN" sz="3200" b="1" dirty="0">
                <a:latin typeface="Times New Roman" panose="02020603050405020304" pitchFamily="18" charset="0"/>
                <a:cs typeface="Times New Roman" panose="02020603050405020304" pitchFamily="18" charset="0"/>
              </a:rPr>
              <a:t>Harumi, 2002)</a:t>
            </a:r>
            <a:endParaRPr lang="zh-CN" altLang="zh-CN" sz="3200" b="1" dirty="0">
              <a:latin typeface="Times New Roman" panose="02020603050405020304" pitchFamily="18" charset="0"/>
              <a:cs typeface="Times New Roman" panose="02020603050405020304" pitchFamily="18" charset="0"/>
            </a:endParaRPr>
          </a:p>
          <a:p>
            <a:pPr marL="0" indent="0" algn="just">
              <a:buNone/>
            </a:pPr>
            <a:endParaRPr lang="zh-CN" alt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22416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等腰三角形 5"/>
          <p:cNvSpPr/>
          <p:nvPr/>
        </p:nvSpPr>
        <p:spPr>
          <a:xfrm>
            <a:off x="3228109" y="1160664"/>
            <a:ext cx="5982567" cy="4492832"/>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cxnSp>
        <p:nvCxnSpPr>
          <p:cNvPr id="8" name="直接连接符 7"/>
          <p:cNvCxnSpPr/>
          <p:nvPr/>
        </p:nvCxnSpPr>
        <p:spPr>
          <a:xfrm>
            <a:off x="4205288" y="4181476"/>
            <a:ext cx="4039553" cy="13334"/>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a:stCxn id="6" idx="0"/>
            <a:endCxn id="12" idx="0"/>
          </p:cNvCxnSpPr>
          <p:nvPr/>
        </p:nvCxnSpPr>
        <p:spPr>
          <a:xfrm>
            <a:off x="6219392" y="1160663"/>
            <a:ext cx="24608" cy="1232706"/>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flipH="1">
            <a:off x="4213800" y="3308979"/>
            <a:ext cx="1390802" cy="864616"/>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6862707" y="3353270"/>
            <a:ext cx="1360766" cy="834873"/>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a:off x="4609272" y="4180262"/>
            <a:ext cx="622204" cy="145739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7193280" y="4193772"/>
            <a:ext cx="677422" cy="144388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2" name="直接连接符 31"/>
          <p:cNvCxnSpPr>
            <a:endCxn id="6" idx="3"/>
          </p:cNvCxnSpPr>
          <p:nvPr/>
        </p:nvCxnSpPr>
        <p:spPr>
          <a:xfrm>
            <a:off x="6174970" y="4194810"/>
            <a:ext cx="44422" cy="1458686"/>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8" name="文本框 37"/>
          <p:cNvSpPr txBox="1"/>
          <p:nvPr/>
        </p:nvSpPr>
        <p:spPr>
          <a:xfrm rot="12925945">
            <a:off x="5389271" y="1666287"/>
            <a:ext cx="461665" cy="1847612"/>
          </a:xfrm>
          <a:prstGeom prst="rect">
            <a:avLst/>
          </a:prstGeom>
          <a:noFill/>
        </p:spPr>
        <p:txBody>
          <a:bodyPr vert="eaVert" wrap="square" rtlCol="0">
            <a:spAutoFit/>
          </a:bodyPr>
          <a:lstStyle/>
          <a:p>
            <a:r>
              <a:rPr lang="en-US" altLang="zh-CN" dirty="0">
                <a:latin typeface="Times New Roman" panose="02020603050405020304" pitchFamily="18" charset="0"/>
                <a:cs typeface="Times New Roman" panose="02020603050405020304" pitchFamily="18" charset="0"/>
              </a:rPr>
              <a:t>Critical Thinking</a:t>
            </a:r>
            <a:endParaRPr lang="zh-CN" altLang="en-US" dirty="0">
              <a:latin typeface="Times New Roman" panose="02020603050405020304" pitchFamily="18" charset="0"/>
              <a:cs typeface="Times New Roman" panose="02020603050405020304" pitchFamily="18" charset="0"/>
            </a:endParaRPr>
          </a:p>
        </p:txBody>
      </p:sp>
      <p:sp>
        <p:nvSpPr>
          <p:cNvPr id="3" name="文本框 2"/>
          <p:cNvSpPr txBox="1"/>
          <p:nvPr/>
        </p:nvSpPr>
        <p:spPr>
          <a:xfrm rot="8810099">
            <a:off x="6664661" y="1347498"/>
            <a:ext cx="461665" cy="2504943"/>
          </a:xfrm>
          <a:prstGeom prst="rect">
            <a:avLst/>
          </a:prstGeom>
          <a:noFill/>
        </p:spPr>
        <p:txBody>
          <a:bodyPr vert="eaVert" wrap="square" rtlCol="0">
            <a:spAutoFit/>
          </a:bodyPr>
          <a:lstStyle/>
          <a:p>
            <a:r>
              <a:rPr lang="en-US" altLang="zh-CN" dirty="0">
                <a:latin typeface="Times New Roman" panose="02020603050405020304" pitchFamily="18" charset="0"/>
                <a:cs typeface="Times New Roman" panose="02020603050405020304" pitchFamily="18" charset="0"/>
              </a:rPr>
              <a:t>Intercultural Competence</a:t>
            </a:r>
            <a:endParaRPr lang="zh-CN" altLang="en-US" dirty="0">
              <a:latin typeface="Times New Roman" panose="02020603050405020304" pitchFamily="18" charset="0"/>
              <a:cs typeface="Times New Roman" panose="02020603050405020304" pitchFamily="18" charset="0"/>
            </a:endParaRPr>
          </a:p>
        </p:txBody>
      </p:sp>
      <p:sp>
        <p:nvSpPr>
          <p:cNvPr id="4" name="文本框 3"/>
          <p:cNvSpPr txBox="1"/>
          <p:nvPr/>
        </p:nvSpPr>
        <p:spPr>
          <a:xfrm>
            <a:off x="5200928" y="3691170"/>
            <a:ext cx="2121822" cy="369332"/>
          </a:xfrm>
          <a:prstGeom prst="rect">
            <a:avLst/>
          </a:prstGeom>
          <a:noFill/>
        </p:spPr>
        <p:txBody>
          <a:bodyPr wrap="square" rtlCol="0">
            <a:spAutoFit/>
          </a:bodyPr>
          <a:lstStyle/>
          <a:p>
            <a:r>
              <a:rPr lang="en-US" altLang="zh-CN" dirty="0">
                <a:latin typeface="Times New Roman" panose="02020603050405020304" pitchFamily="18" charset="0"/>
                <a:cs typeface="Times New Roman" panose="02020603050405020304" pitchFamily="18" charset="0"/>
              </a:rPr>
              <a:t>Academic Language</a:t>
            </a:r>
            <a:endParaRPr lang="zh-CN" altLang="en-US" dirty="0">
              <a:latin typeface="Times New Roman" panose="02020603050405020304" pitchFamily="18" charset="0"/>
              <a:cs typeface="Times New Roman" panose="02020603050405020304" pitchFamily="18" charset="0"/>
            </a:endParaRPr>
          </a:p>
        </p:txBody>
      </p:sp>
      <p:sp>
        <p:nvSpPr>
          <p:cNvPr id="5" name="文本框 4"/>
          <p:cNvSpPr txBox="1"/>
          <p:nvPr/>
        </p:nvSpPr>
        <p:spPr>
          <a:xfrm rot="12861546">
            <a:off x="4135582" y="4093560"/>
            <a:ext cx="461665" cy="1367613"/>
          </a:xfrm>
          <a:prstGeom prst="rect">
            <a:avLst/>
          </a:prstGeom>
          <a:noFill/>
        </p:spPr>
        <p:txBody>
          <a:bodyPr vert="eaVert" wrap="square" rtlCol="0">
            <a:spAutoFit/>
          </a:bodyPr>
          <a:lstStyle/>
          <a:p>
            <a:r>
              <a:rPr lang="en-US" altLang="zh-CN" dirty="0">
                <a:latin typeface="Times New Roman" panose="02020603050405020304" pitchFamily="18" charset="0"/>
                <a:cs typeface="Times New Roman" panose="02020603050405020304" pitchFamily="18" charset="0"/>
              </a:rPr>
              <a:t>Grammatical</a:t>
            </a:r>
            <a:endParaRPr lang="zh-CN" altLang="en-US" dirty="0">
              <a:latin typeface="Times New Roman" panose="02020603050405020304" pitchFamily="18" charset="0"/>
              <a:cs typeface="Times New Roman" panose="02020603050405020304" pitchFamily="18" charset="0"/>
            </a:endParaRPr>
          </a:p>
        </p:txBody>
      </p:sp>
      <p:sp>
        <p:nvSpPr>
          <p:cNvPr id="15" name="文本框 14"/>
          <p:cNvSpPr txBox="1"/>
          <p:nvPr/>
        </p:nvSpPr>
        <p:spPr>
          <a:xfrm rot="11682603">
            <a:off x="5312338" y="4306687"/>
            <a:ext cx="461665" cy="1095893"/>
          </a:xfrm>
          <a:prstGeom prst="rect">
            <a:avLst/>
          </a:prstGeom>
          <a:noFill/>
        </p:spPr>
        <p:txBody>
          <a:bodyPr vert="eaVert" wrap="square" rtlCol="0">
            <a:spAutoFit/>
          </a:bodyPr>
          <a:lstStyle/>
          <a:p>
            <a:r>
              <a:rPr lang="en-US" altLang="zh-CN" dirty="0">
                <a:latin typeface="Times New Roman" panose="02020603050405020304" pitchFamily="18" charset="0"/>
                <a:cs typeface="Times New Roman" panose="02020603050405020304" pitchFamily="18" charset="0"/>
              </a:rPr>
              <a:t>Discourse</a:t>
            </a:r>
            <a:endParaRPr lang="zh-CN" altLang="en-US" dirty="0">
              <a:latin typeface="Times New Roman" panose="02020603050405020304" pitchFamily="18" charset="0"/>
              <a:cs typeface="Times New Roman" panose="02020603050405020304" pitchFamily="18" charset="0"/>
            </a:endParaRPr>
          </a:p>
        </p:txBody>
      </p:sp>
      <p:sp>
        <p:nvSpPr>
          <p:cNvPr id="17" name="文本框 16"/>
          <p:cNvSpPr txBox="1"/>
          <p:nvPr/>
        </p:nvSpPr>
        <p:spPr>
          <a:xfrm rot="9856309">
            <a:off x="6583443" y="4108443"/>
            <a:ext cx="461665" cy="1517140"/>
          </a:xfrm>
          <a:prstGeom prst="rect">
            <a:avLst/>
          </a:prstGeom>
          <a:noFill/>
        </p:spPr>
        <p:txBody>
          <a:bodyPr vert="eaVert" wrap="square" rtlCol="0">
            <a:spAutoFit/>
          </a:bodyPr>
          <a:lstStyle/>
          <a:p>
            <a:r>
              <a:rPr lang="en-US" altLang="zh-CN" dirty="0">
                <a:latin typeface="Times New Roman" panose="02020603050405020304" pitchFamily="18" charset="0"/>
                <a:cs typeface="Times New Roman" panose="02020603050405020304" pitchFamily="18" charset="0"/>
              </a:rPr>
              <a:t>Sociolinguistic</a:t>
            </a:r>
            <a:endParaRPr lang="zh-CN" altLang="en-US" dirty="0">
              <a:latin typeface="Times New Roman" panose="02020603050405020304" pitchFamily="18" charset="0"/>
              <a:cs typeface="Times New Roman" panose="02020603050405020304" pitchFamily="18" charset="0"/>
            </a:endParaRPr>
          </a:p>
        </p:txBody>
      </p:sp>
      <p:sp>
        <p:nvSpPr>
          <p:cNvPr id="18" name="文本框 17"/>
          <p:cNvSpPr txBox="1"/>
          <p:nvPr/>
        </p:nvSpPr>
        <p:spPr>
          <a:xfrm rot="8821950">
            <a:off x="7849347" y="4078150"/>
            <a:ext cx="461665" cy="1391097"/>
          </a:xfrm>
          <a:prstGeom prst="rect">
            <a:avLst/>
          </a:prstGeom>
          <a:noFill/>
        </p:spPr>
        <p:txBody>
          <a:bodyPr vert="eaVert" wrap="square" rtlCol="0">
            <a:spAutoFit/>
          </a:bodyPr>
          <a:lstStyle/>
          <a:p>
            <a:r>
              <a:rPr lang="en-US" altLang="zh-CN" dirty="0">
                <a:latin typeface="Times New Roman" panose="02020603050405020304" pitchFamily="18" charset="0"/>
                <a:cs typeface="Times New Roman" panose="02020603050405020304" pitchFamily="18" charset="0"/>
              </a:rPr>
              <a:t>Strategic</a:t>
            </a:r>
            <a:endParaRPr lang="zh-CN" altLang="en-US" dirty="0">
              <a:latin typeface="Times New Roman" panose="02020603050405020304" pitchFamily="18" charset="0"/>
              <a:cs typeface="Times New Roman" panose="02020603050405020304" pitchFamily="18" charset="0"/>
            </a:endParaRPr>
          </a:p>
        </p:txBody>
      </p:sp>
      <p:sp>
        <p:nvSpPr>
          <p:cNvPr id="9" name="文本框 8"/>
          <p:cNvSpPr txBox="1"/>
          <p:nvPr/>
        </p:nvSpPr>
        <p:spPr>
          <a:xfrm rot="12946228">
            <a:off x="2901559" y="3135977"/>
            <a:ext cx="807913" cy="2351304"/>
          </a:xfrm>
          <a:prstGeom prst="rect">
            <a:avLst/>
          </a:prstGeom>
          <a:noFill/>
        </p:spPr>
        <p:txBody>
          <a:bodyPr vert="eaVert" wrap="square" rtlCol="0">
            <a:spAutoFit/>
          </a:bodyPr>
          <a:lstStyle/>
          <a:p>
            <a:r>
              <a:rPr lang="en-US" altLang="zh-CN" sz="1350" b="1" dirty="0">
                <a:latin typeface="Times New Roman" panose="02020603050405020304" pitchFamily="18" charset="0"/>
                <a:cs typeface="Times New Roman" panose="02020603050405020304" pitchFamily="18" charset="0"/>
              </a:rPr>
              <a:t>Basic Interpersonal Communication Skills</a:t>
            </a:r>
          </a:p>
          <a:p>
            <a:r>
              <a:rPr lang="en-US" altLang="zh-CN" sz="1350" b="1" dirty="0">
                <a:latin typeface="Times New Roman" panose="02020603050405020304" pitchFamily="18" charset="0"/>
                <a:cs typeface="Times New Roman" panose="02020603050405020304" pitchFamily="18" charset="0"/>
              </a:rPr>
              <a:t>               (</a:t>
            </a:r>
            <a:r>
              <a:rPr lang="en-US" altLang="zh-CN" sz="1350" b="1" dirty="0">
                <a:solidFill>
                  <a:srgbClr val="0070C0"/>
                </a:solidFill>
                <a:latin typeface="Times New Roman" panose="02020603050405020304" pitchFamily="18" charset="0"/>
                <a:cs typeface="Times New Roman" panose="02020603050405020304" pitchFamily="18" charset="0"/>
              </a:rPr>
              <a:t>BICS</a:t>
            </a:r>
            <a:r>
              <a:rPr lang="en-US" altLang="zh-CN" sz="1350" b="1" dirty="0">
                <a:latin typeface="Times New Roman" panose="02020603050405020304" pitchFamily="18" charset="0"/>
                <a:cs typeface="Times New Roman" panose="02020603050405020304" pitchFamily="18" charset="0"/>
              </a:rPr>
              <a:t>)</a:t>
            </a:r>
            <a:endParaRPr lang="zh-CN" altLang="en-US" sz="1350" b="1" dirty="0">
              <a:latin typeface="Times New Roman" panose="02020603050405020304" pitchFamily="18" charset="0"/>
              <a:cs typeface="Times New Roman" panose="02020603050405020304" pitchFamily="18" charset="0"/>
            </a:endParaRPr>
          </a:p>
        </p:txBody>
      </p:sp>
      <p:sp>
        <p:nvSpPr>
          <p:cNvPr id="21" name="文本框 20"/>
          <p:cNvSpPr txBox="1"/>
          <p:nvPr/>
        </p:nvSpPr>
        <p:spPr>
          <a:xfrm rot="12946228">
            <a:off x="4461062" y="585777"/>
            <a:ext cx="600164" cy="3389901"/>
          </a:xfrm>
          <a:prstGeom prst="rect">
            <a:avLst/>
          </a:prstGeom>
          <a:noFill/>
        </p:spPr>
        <p:txBody>
          <a:bodyPr vert="eaVert" wrap="square" rtlCol="0">
            <a:spAutoFit/>
          </a:bodyPr>
          <a:lstStyle/>
          <a:p>
            <a:r>
              <a:rPr lang="en-US" altLang="zh-CN" sz="1350" b="1" dirty="0">
                <a:latin typeface="Times New Roman" panose="02020603050405020304" pitchFamily="18" charset="0"/>
                <a:cs typeface="Times New Roman" panose="02020603050405020304" pitchFamily="18" charset="0"/>
              </a:rPr>
              <a:t>Cognitive Academic Language Proficiency</a:t>
            </a:r>
          </a:p>
          <a:p>
            <a:r>
              <a:rPr lang="en-US" altLang="zh-CN" sz="1350" b="1" dirty="0">
                <a:latin typeface="Times New Roman" panose="02020603050405020304" pitchFamily="18" charset="0"/>
                <a:cs typeface="Times New Roman" panose="02020603050405020304" pitchFamily="18" charset="0"/>
              </a:rPr>
              <a:t>               (</a:t>
            </a:r>
            <a:r>
              <a:rPr lang="en-US" altLang="zh-CN" sz="1350" b="1" dirty="0">
                <a:solidFill>
                  <a:srgbClr val="0070C0"/>
                </a:solidFill>
                <a:latin typeface="Times New Roman" panose="02020603050405020304" pitchFamily="18" charset="0"/>
                <a:cs typeface="Times New Roman" panose="02020603050405020304" pitchFamily="18" charset="0"/>
              </a:rPr>
              <a:t>CALP</a:t>
            </a:r>
            <a:r>
              <a:rPr lang="en-US" altLang="zh-CN" sz="1350" b="1" dirty="0">
                <a:latin typeface="Times New Roman" panose="02020603050405020304" pitchFamily="18" charset="0"/>
                <a:cs typeface="Times New Roman" panose="02020603050405020304" pitchFamily="18" charset="0"/>
              </a:rPr>
              <a:t>)</a:t>
            </a:r>
            <a:endParaRPr lang="zh-CN" altLang="en-US" sz="1350" b="1" dirty="0">
              <a:latin typeface="Times New Roman" panose="02020603050405020304" pitchFamily="18" charset="0"/>
              <a:cs typeface="Times New Roman" panose="02020603050405020304" pitchFamily="18" charset="0"/>
            </a:endParaRPr>
          </a:p>
        </p:txBody>
      </p:sp>
      <p:sp>
        <p:nvSpPr>
          <p:cNvPr id="12" name="椭圆 11"/>
          <p:cNvSpPr/>
          <p:nvPr/>
        </p:nvSpPr>
        <p:spPr>
          <a:xfrm>
            <a:off x="5559194" y="2393369"/>
            <a:ext cx="1369613" cy="13476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b="1" dirty="0">
                <a:latin typeface="Times New Roman" panose="02020603050405020304" pitchFamily="18" charset="0"/>
                <a:cs typeface="Times New Roman" panose="02020603050405020304" pitchFamily="18" charset="0"/>
              </a:rPr>
              <a:t>Intercultural Critical Thinking and Language Integrated Competence</a:t>
            </a:r>
            <a:endParaRPr lang="zh-CN" altLang="en-US" sz="1050" b="1" dirty="0">
              <a:latin typeface="Times New Roman" panose="02020603050405020304" pitchFamily="18" charset="0"/>
              <a:cs typeface="Times New Roman" panose="02020603050405020304" pitchFamily="18" charset="0"/>
            </a:endParaRPr>
          </a:p>
        </p:txBody>
      </p:sp>
      <p:sp>
        <p:nvSpPr>
          <p:cNvPr id="2" name="文本框 1"/>
          <p:cNvSpPr txBox="1"/>
          <p:nvPr/>
        </p:nvSpPr>
        <p:spPr>
          <a:xfrm>
            <a:off x="968392" y="764704"/>
            <a:ext cx="1001612" cy="5632311"/>
          </a:xfrm>
          <a:prstGeom prst="rect">
            <a:avLst/>
          </a:prstGeom>
          <a:noFill/>
        </p:spPr>
        <p:txBody>
          <a:bodyPr wrap="square" rtlCol="0">
            <a:spAutoFit/>
          </a:bodyPr>
          <a:lstStyle/>
          <a:p>
            <a:r>
              <a:rPr lang="zh-CN" altLang="en-US" sz="3600" b="1" dirty="0">
                <a:latin typeface="华文中宋" panose="02010600040101010101" pitchFamily="2" charset="-122"/>
                <a:ea typeface="华文中宋" panose="02010600040101010101" pitchFamily="2" charset="-122"/>
              </a:rPr>
              <a:t>跨</a:t>
            </a:r>
            <a:r>
              <a:rPr lang="zh-CN" altLang="en-US" sz="3600" b="1" dirty="0" smtClean="0">
                <a:latin typeface="华文中宋" panose="02010600040101010101" pitchFamily="2" charset="-122"/>
                <a:ea typeface="华文中宋" panose="02010600040101010101" pitchFamily="2" charset="-122"/>
              </a:rPr>
              <a:t>文化思辨英语能力</a:t>
            </a:r>
            <a:endParaRPr lang="en-US" altLang="zh-CN" sz="3600" b="1" dirty="0" smtClean="0">
              <a:latin typeface="华文中宋" panose="02010600040101010101" pitchFamily="2" charset="-122"/>
              <a:ea typeface="华文中宋" panose="02010600040101010101" pitchFamily="2" charset="-122"/>
            </a:endParaRPr>
          </a:p>
          <a:p>
            <a:endParaRPr lang="zh-CN" altLang="en-US" sz="36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9117807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11424" y="692696"/>
            <a:ext cx="9721080" cy="5616624"/>
          </a:xfrm>
        </p:spPr>
        <p:txBody>
          <a:bodyPr>
            <a:normAutofit/>
          </a:bodyPr>
          <a:lstStyle/>
          <a:p>
            <a:pPr marL="0" lvl="1" indent="0" algn="ctr">
              <a:spcBef>
                <a:spcPts val="600"/>
              </a:spcBef>
              <a:buSzPct val="70000"/>
              <a:buNone/>
            </a:pPr>
            <a:r>
              <a:rPr lang="zh-CN" altLang="en-US" sz="3600" b="1" u="sng" dirty="0" smtClean="0">
                <a:latin typeface="华文中宋" panose="02010600040101010101" pitchFamily="2" charset="-122"/>
                <a:ea typeface="华文中宋" panose="02010600040101010101" pitchFamily="2" charset="-122"/>
              </a:rPr>
              <a:t>语言能力三境界</a:t>
            </a:r>
            <a:endParaRPr lang="en-US" altLang="zh-CN" sz="3600" b="1" u="sng" dirty="0" smtClean="0">
              <a:latin typeface="华文中宋" panose="02010600040101010101" pitchFamily="2" charset="-122"/>
              <a:ea typeface="华文中宋" panose="02010600040101010101" pitchFamily="2" charset="-122"/>
            </a:endParaRPr>
          </a:p>
          <a:p>
            <a:pPr marL="274320" lvl="1">
              <a:spcBef>
                <a:spcPts val="600"/>
              </a:spcBef>
              <a:buSzPct val="70000"/>
            </a:pPr>
            <a:endParaRPr lang="en-US" altLang="zh-CN" sz="3600" b="1" dirty="0" smtClean="0">
              <a:latin typeface="华文中宋" panose="02010600040101010101" pitchFamily="2" charset="-122"/>
              <a:ea typeface="华文中宋" panose="02010600040101010101" pitchFamily="2" charset="-122"/>
            </a:endParaRPr>
          </a:p>
          <a:p>
            <a:pPr marL="274320" lvl="1">
              <a:spcBef>
                <a:spcPts val="600"/>
              </a:spcBef>
              <a:buSzPct val="70000"/>
            </a:pPr>
            <a:r>
              <a:rPr lang="zh-CN" altLang="en-US" sz="3600" b="1" dirty="0" smtClean="0">
                <a:latin typeface="华文中宋" panose="02010600040101010101" pitchFamily="2" charset="-122"/>
                <a:ea typeface="华文中宋" panose="02010600040101010101" pitchFamily="2" charset="-122"/>
              </a:rPr>
              <a:t>言之无误：语言基本功</a:t>
            </a:r>
            <a:endParaRPr lang="en-US" altLang="zh-CN" sz="3600" b="1" dirty="0">
              <a:latin typeface="华文中宋" panose="02010600040101010101" pitchFamily="2" charset="-122"/>
              <a:ea typeface="华文中宋" panose="02010600040101010101" pitchFamily="2" charset="-122"/>
            </a:endParaRPr>
          </a:p>
          <a:p>
            <a:pPr marL="274320" lvl="1">
              <a:spcBef>
                <a:spcPts val="600"/>
              </a:spcBef>
              <a:buSzPct val="70000"/>
            </a:pPr>
            <a:endParaRPr lang="en-US" altLang="zh-CN" sz="3600" b="1" dirty="0" smtClean="0">
              <a:latin typeface="华文中宋" panose="02010600040101010101" pitchFamily="2" charset="-122"/>
              <a:ea typeface="华文中宋" panose="02010600040101010101" pitchFamily="2" charset="-122"/>
            </a:endParaRPr>
          </a:p>
          <a:p>
            <a:pPr marL="274320" lvl="1">
              <a:spcBef>
                <a:spcPts val="600"/>
              </a:spcBef>
              <a:buSzPct val="70000"/>
            </a:pPr>
            <a:r>
              <a:rPr lang="zh-CN" altLang="en-US" sz="3600" b="1" dirty="0" smtClean="0">
                <a:latin typeface="华文中宋" panose="02010600040101010101" pitchFamily="2" charset="-122"/>
                <a:ea typeface="华文中宋" panose="02010600040101010101" pitchFamily="2" charset="-122"/>
              </a:rPr>
              <a:t>言之有理</a:t>
            </a:r>
            <a:r>
              <a:rPr lang="zh-CN" altLang="en-US" sz="3600" b="1" dirty="0">
                <a:latin typeface="华文中宋" panose="02010600040101010101" pitchFamily="2" charset="-122"/>
                <a:ea typeface="华文中宋" panose="02010600040101010101" pitchFamily="2" charset="-122"/>
              </a:rPr>
              <a:t>：具有思辨能力的语言能力</a:t>
            </a:r>
            <a:endParaRPr lang="en-US" altLang="zh-CN" sz="3600" b="1" dirty="0">
              <a:latin typeface="华文中宋" panose="02010600040101010101" pitchFamily="2" charset="-122"/>
              <a:ea typeface="华文中宋" panose="02010600040101010101" pitchFamily="2" charset="-122"/>
            </a:endParaRPr>
          </a:p>
          <a:p>
            <a:pPr marL="274320" lvl="1">
              <a:spcBef>
                <a:spcPts val="600"/>
              </a:spcBef>
              <a:buSzPct val="70000"/>
              <a:buNone/>
            </a:pPr>
            <a:r>
              <a:rPr lang="zh-CN" altLang="en-US" sz="3600" b="1" dirty="0">
                <a:latin typeface="华文中宋" panose="02010600040101010101" pitchFamily="2" charset="-122"/>
                <a:ea typeface="华文中宋" panose="02010600040101010101" pitchFamily="2" charset="-122"/>
              </a:rPr>
              <a:t>  </a:t>
            </a:r>
            <a:endParaRPr lang="en-US" altLang="zh-CN" sz="3600" b="1" dirty="0">
              <a:latin typeface="华文中宋" panose="02010600040101010101" pitchFamily="2" charset="-122"/>
              <a:ea typeface="华文中宋" panose="02010600040101010101" pitchFamily="2" charset="-122"/>
            </a:endParaRPr>
          </a:p>
          <a:p>
            <a:pPr marL="274320" lvl="1">
              <a:spcBef>
                <a:spcPts val="600"/>
              </a:spcBef>
              <a:buSzPct val="70000"/>
            </a:pPr>
            <a:r>
              <a:rPr lang="zh-CN" altLang="en-US" sz="3600" b="1" dirty="0">
                <a:latin typeface="华文中宋" panose="02010600040101010101" pitchFamily="2" charset="-122"/>
                <a:ea typeface="华文中宋" panose="02010600040101010101" pitchFamily="2" charset="-122"/>
              </a:rPr>
              <a:t>言之有礼：具有跨文化能力的语言能力</a:t>
            </a:r>
            <a:endParaRPr lang="zh-CN" altLang="zh-CN" sz="3600" b="1" dirty="0">
              <a:latin typeface="华文中宋" panose="02010600040101010101" pitchFamily="2" charset="-122"/>
              <a:ea typeface="华文中宋" panose="02010600040101010101" pitchFamily="2" charset="-122"/>
            </a:endParaRPr>
          </a:p>
          <a:p>
            <a:pPr>
              <a:buNone/>
            </a:pPr>
            <a:endParaRPr lang="zh-CN" altLang="en-US" sz="36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5877370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609600" y="404664"/>
            <a:ext cx="10526960" cy="5565232"/>
          </a:xfrm>
        </p:spPr>
        <p:txBody>
          <a:bodyPr>
            <a:noAutofit/>
          </a:bodyPr>
          <a:lstStyle/>
          <a:p>
            <a:pPr marL="0" indent="0">
              <a:buNone/>
            </a:pPr>
            <a:r>
              <a:rPr lang="en-US" altLang="zh-CN" sz="3600" b="1" dirty="0" smtClean="0">
                <a:latin typeface="华文中宋" panose="02010600040101010101" pitchFamily="2" charset="-122"/>
                <a:ea typeface="华文中宋" panose="02010600040101010101" pitchFamily="2" charset="-122"/>
              </a:rPr>
              <a:t>2.3  </a:t>
            </a:r>
            <a:r>
              <a:rPr lang="zh-CN" altLang="en-US" sz="3600" b="1" dirty="0" smtClean="0">
                <a:latin typeface="华文中宋" panose="02010600040101010101" pitchFamily="2" charset="-122"/>
                <a:ea typeface="华文中宋" panose="02010600040101010101" pitchFamily="2" charset="-122"/>
              </a:rPr>
              <a:t>语言能力</a:t>
            </a:r>
            <a:r>
              <a:rPr lang="zh-CN" altLang="en-US" sz="3600" b="1" dirty="0">
                <a:latin typeface="华文中宋" panose="02010600040101010101" pitchFamily="2" charset="-122"/>
                <a:ea typeface="华文中宋" panose="02010600040101010101" pitchFamily="2" charset="-122"/>
              </a:rPr>
              <a:t>、思辨能力与跨文化能力相互促进，同步提高</a:t>
            </a:r>
            <a:r>
              <a:rPr lang="zh-CN" altLang="zh-CN" sz="3600" b="1" dirty="0" smtClean="0">
                <a:latin typeface="华文中宋" panose="02010600040101010101" pitchFamily="2" charset="-122"/>
                <a:ea typeface="华文中宋" panose="02010600040101010101" pitchFamily="2" charset="-122"/>
              </a:rPr>
              <a:t>。</a:t>
            </a:r>
            <a:endParaRPr lang="zh-CN" altLang="zh-CN" sz="3600" b="1" dirty="0">
              <a:latin typeface="华文中宋" panose="02010600040101010101" pitchFamily="2" charset="-122"/>
              <a:ea typeface="华文中宋" panose="02010600040101010101" pitchFamily="2" charset="-122"/>
            </a:endParaRPr>
          </a:p>
          <a:p>
            <a:pPr marL="0" indent="0">
              <a:buNone/>
            </a:pPr>
            <a:endParaRPr lang="en-US" altLang="zh-CN" sz="3600" b="1" dirty="0" smtClean="0">
              <a:latin typeface="华文中宋" panose="02010600040101010101" pitchFamily="2" charset="-122"/>
              <a:ea typeface="华文中宋" panose="02010600040101010101" pitchFamily="2" charset="-122"/>
            </a:endParaRPr>
          </a:p>
          <a:p>
            <a:pPr marL="0" indent="0">
              <a:buNone/>
            </a:pPr>
            <a:r>
              <a:rPr lang="zh-CN" altLang="zh-CN" sz="3600" b="1" dirty="0" smtClean="0">
                <a:latin typeface="华文中宋" panose="02010600040101010101" pitchFamily="2" charset="-122"/>
                <a:ea typeface="华文中宋" panose="02010600040101010101" pitchFamily="2" charset="-122"/>
              </a:rPr>
              <a:t>“</a:t>
            </a:r>
            <a:r>
              <a:rPr lang="zh-CN" altLang="zh-CN" sz="3600" b="1" dirty="0">
                <a:latin typeface="华文中宋" panose="02010600040101010101" pitchFamily="2" charset="-122"/>
                <a:ea typeface="华文中宋" panose="02010600040101010101" pitchFamily="2" charset="-122"/>
              </a:rPr>
              <a:t>通过文化来学习语言，语言也会学得更好。”（王佐良）</a:t>
            </a:r>
          </a:p>
          <a:p>
            <a:pPr marL="0" indent="0">
              <a:buNone/>
            </a:pPr>
            <a:endParaRPr lang="en-US" altLang="zh-CN" sz="3600" b="1" dirty="0" smtClean="0">
              <a:latin typeface="华文中宋" panose="02010600040101010101" pitchFamily="2" charset="-122"/>
              <a:ea typeface="华文中宋" panose="02010600040101010101" pitchFamily="2" charset="-122"/>
            </a:endParaRPr>
          </a:p>
          <a:p>
            <a:pPr marL="0" indent="0">
              <a:buNone/>
            </a:pPr>
            <a:r>
              <a:rPr lang="zh-CN" altLang="zh-CN" sz="3600" b="1" dirty="0" smtClean="0">
                <a:latin typeface="华文中宋" panose="02010600040101010101" pitchFamily="2" charset="-122"/>
                <a:ea typeface="华文中宋" panose="02010600040101010101" pitchFamily="2" charset="-122"/>
              </a:rPr>
              <a:t>“</a:t>
            </a:r>
            <a:r>
              <a:rPr lang="zh-CN" altLang="zh-CN" sz="3600" b="1" dirty="0">
                <a:latin typeface="华文中宋" panose="02010600040101010101" pitchFamily="2" charset="-122"/>
                <a:ea typeface="华文中宋" panose="02010600040101010101" pitchFamily="2" charset="-122"/>
              </a:rPr>
              <a:t>语言之有魅力，风格之值得研究，主要是因为后面有一个大的精神世界：但这两者又必须艺术地融合在一起，因此语言表达力同思想洞察力又是互相促进的。</a:t>
            </a:r>
            <a:r>
              <a:rPr lang="zh-CN" altLang="zh-CN" sz="3600" b="1" dirty="0" smtClean="0">
                <a:latin typeface="华文中宋" panose="02010600040101010101" pitchFamily="2" charset="-122"/>
                <a:ea typeface="华文中宋" panose="02010600040101010101" pitchFamily="2" charset="-122"/>
              </a:rPr>
              <a:t>”</a:t>
            </a:r>
            <a:r>
              <a:rPr lang="zh-CN" altLang="en-US" sz="3600" b="1" dirty="0" smtClean="0">
                <a:latin typeface="华文中宋" panose="02010600040101010101" pitchFamily="2" charset="-122"/>
                <a:ea typeface="华文中宋" panose="02010600040101010101" pitchFamily="2" charset="-122"/>
              </a:rPr>
              <a:t>（王佐良）</a:t>
            </a:r>
            <a:endParaRPr lang="zh-CN" altLang="en-US" sz="36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4089650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1179760" y="1795608"/>
            <a:ext cx="9956800" cy="4873752"/>
          </a:xfrm>
        </p:spPr>
        <p:txBody>
          <a:bodyPr>
            <a:normAutofit/>
          </a:bodyPr>
          <a:lstStyle/>
          <a:p>
            <a:pPr marL="0" indent="0">
              <a:buNone/>
            </a:pPr>
            <a:r>
              <a:rPr lang="zh-CN" altLang="en-US" sz="3600" b="1" dirty="0" smtClean="0">
                <a:solidFill>
                  <a:schemeClr val="accent2">
                    <a:lumMod val="50000"/>
                  </a:schemeClr>
                </a:solidFill>
                <a:latin typeface="华文中宋" panose="02010600040101010101" pitchFamily="2" charset="-122"/>
                <a:ea typeface="华文中宋" panose="02010600040101010101" pitchFamily="2" charset="-122"/>
              </a:rPr>
              <a:t>基本</a:t>
            </a:r>
            <a:r>
              <a:rPr lang="zh-CN" altLang="en-US" sz="3600" b="1" dirty="0">
                <a:solidFill>
                  <a:schemeClr val="accent2">
                    <a:lumMod val="50000"/>
                  </a:schemeClr>
                </a:solidFill>
                <a:latin typeface="华文中宋" panose="02010600040101010101" pitchFamily="2" charset="-122"/>
                <a:ea typeface="华文中宋" panose="02010600040101010101" pitchFamily="2" charset="-122"/>
              </a:rPr>
              <a:t>原则</a:t>
            </a:r>
            <a:r>
              <a:rPr lang="zh-CN" altLang="en-US" sz="3600" b="1" dirty="0" smtClean="0">
                <a:solidFill>
                  <a:schemeClr val="accent2">
                    <a:lumMod val="50000"/>
                  </a:schemeClr>
                </a:solidFill>
                <a:latin typeface="华文中宋" panose="02010600040101010101" pitchFamily="2" charset="-122"/>
                <a:ea typeface="华文中宋" panose="02010600040101010101" pitchFamily="2" charset="-122"/>
              </a:rPr>
              <a:t>之</a:t>
            </a:r>
            <a:r>
              <a:rPr lang="zh-CN" altLang="en-US" sz="3600" b="1" dirty="0" smtClean="0">
                <a:solidFill>
                  <a:schemeClr val="accent2">
                    <a:lumMod val="50000"/>
                  </a:schemeClr>
                </a:solidFill>
                <a:latin typeface="华文中宋" panose="02010600040101010101" pitchFamily="2" charset="-122"/>
                <a:ea typeface="华文中宋" panose="02010600040101010101" pitchFamily="2" charset="-122"/>
              </a:rPr>
              <a:t>三：</a:t>
            </a:r>
            <a:endParaRPr lang="en-US" altLang="zh-CN" sz="3600" b="1" dirty="0" smtClean="0">
              <a:solidFill>
                <a:schemeClr val="accent2">
                  <a:lumMod val="50000"/>
                </a:schemeClr>
              </a:solidFill>
              <a:latin typeface="华文中宋" panose="02010600040101010101" pitchFamily="2" charset="-122"/>
              <a:ea typeface="华文中宋" panose="02010600040101010101" pitchFamily="2" charset="-122"/>
            </a:endParaRPr>
          </a:p>
          <a:p>
            <a:pPr marL="0" indent="0">
              <a:buNone/>
            </a:pPr>
            <a:endParaRPr lang="en-US" altLang="zh-CN" sz="3600" b="1" dirty="0">
              <a:solidFill>
                <a:schemeClr val="accent2">
                  <a:lumMod val="50000"/>
                </a:schemeClr>
              </a:solidFill>
              <a:latin typeface="华文中宋" panose="02010600040101010101" pitchFamily="2" charset="-122"/>
              <a:ea typeface="华文中宋" panose="02010600040101010101" pitchFamily="2" charset="-122"/>
            </a:endParaRPr>
          </a:p>
          <a:p>
            <a:pPr marL="0" indent="0">
              <a:buNone/>
            </a:pPr>
            <a:r>
              <a:rPr lang="zh-CN" altLang="en-US" sz="3600" b="1" dirty="0">
                <a:solidFill>
                  <a:schemeClr val="accent2">
                    <a:lumMod val="50000"/>
                  </a:schemeClr>
                </a:solidFill>
                <a:latin typeface="华文中宋" panose="02010600040101010101" pitchFamily="2" charset="-122"/>
                <a:ea typeface="华文中宋" panose="02010600040101010101" pitchFamily="2" charset="-122"/>
              </a:rPr>
              <a:t>语言学习是一个合作参与的社会文化建构</a:t>
            </a:r>
            <a:r>
              <a:rPr lang="zh-CN" altLang="en-US" sz="3600" b="1" dirty="0" smtClean="0">
                <a:solidFill>
                  <a:schemeClr val="accent2">
                    <a:lumMod val="50000"/>
                  </a:schemeClr>
                </a:solidFill>
                <a:latin typeface="华文中宋" panose="02010600040101010101" pitchFamily="2" charset="-122"/>
                <a:ea typeface="华文中宋" panose="02010600040101010101" pitchFamily="2" charset="-122"/>
              </a:rPr>
              <a:t>过程</a:t>
            </a:r>
            <a:r>
              <a:rPr lang="zh-CN" altLang="zh-CN" sz="3600" b="1" dirty="0" smtClean="0">
                <a:solidFill>
                  <a:schemeClr val="accent2">
                    <a:lumMod val="50000"/>
                  </a:schemeClr>
                </a:solidFill>
                <a:latin typeface="华文中宋" panose="02010600040101010101" pitchFamily="2" charset="-122"/>
                <a:ea typeface="华文中宋" panose="02010600040101010101" pitchFamily="2" charset="-122"/>
              </a:rPr>
              <a:t>。</a:t>
            </a:r>
            <a:endParaRPr lang="zh-CN" altLang="en-US" sz="3600" b="1" dirty="0">
              <a:solidFill>
                <a:schemeClr val="accent2">
                  <a:lumMod val="50000"/>
                </a:schemeClr>
              </a:solidFill>
              <a:latin typeface="华文中宋" panose="02010600040101010101" pitchFamily="2" charset="-122"/>
              <a:ea typeface="华文中宋" panose="02010600040101010101" pitchFamily="2" charset="-122"/>
            </a:endParaRPr>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60296" y="67444"/>
            <a:ext cx="2857500" cy="2857500"/>
          </a:xfrm>
          <a:prstGeom prst="rect">
            <a:avLst/>
          </a:prstGeom>
        </p:spPr>
      </p:pic>
    </p:spTree>
    <p:extLst>
      <p:ext uri="{BB962C8B-B14F-4D97-AF65-F5344CB8AC3E}">
        <p14:creationId xmlns:p14="http://schemas.microsoft.com/office/powerpoint/2010/main" val="39463752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609600" y="548680"/>
            <a:ext cx="9956800" cy="5493224"/>
          </a:xfrm>
        </p:spPr>
        <p:txBody>
          <a:bodyPr>
            <a:noAutofit/>
          </a:bodyPr>
          <a:lstStyle/>
          <a:p>
            <a:pPr marL="0" indent="0">
              <a:buNone/>
            </a:pPr>
            <a:r>
              <a:rPr lang="en-US" altLang="zh-CN" sz="3600" b="1" dirty="0" smtClean="0">
                <a:latin typeface="华文中宋" panose="02010600040101010101" pitchFamily="2" charset="-122"/>
                <a:ea typeface="华文中宋" panose="02010600040101010101" pitchFamily="2" charset="-122"/>
              </a:rPr>
              <a:t>3.1 </a:t>
            </a:r>
            <a:r>
              <a:rPr lang="zh-CN" altLang="en-US" sz="3600" b="1" dirty="0" smtClean="0">
                <a:latin typeface="华文中宋" panose="02010600040101010101" pitchFamily="2" charset="-122"/>
                <a:ea typeface="华文中宋" panose="02010600040101010101" pitchFamily="2" charset="-122"/>
              </a:rPr>
              <a:t>语言</a:t>
            </a:r>
            <a:r>
              <a:rPr lang="zh-CN" altLang="en-US" sz="3600" b="1" dirty="0">
                <a:latin typeface="华文中宋" panose="02010600040101010101" pitchFamily="2" charset="-122"/>
                <a:ea typeface="华文中宋" panose="02010600040101010101" pitchFamily="2" charset="-122"/>
              </a:rPr>
              <a:t>学习是“自我的参与和建构</a:t>
            </a:r>
            <a:r>
              <a:rPr lang="en-US" altLang="zh-CN" sz="3600" b="1" dirty="0">
                <a:latin typeface="华文中宋" panose="02010600040101010101" pitchFamily="2" charset="-122"/>
                <a:ea typeface="华文中宋" panose="02010600040101010101" pitchFamily="2" charset="-122"/>
              </a:rPr>
              <a:t>/</a:t>
            </a:r>
            <a:r>
              <a:rPr lang="zh-CN" altLang="en-US" sz="3600" b="1" dirty="0">
                <a:latin typeface="华文中宋" panose="02010600040101010101" pitchFamily="2" charset="-122"/>
                <a:ea typeface="华文中宋" panose="02010600040101010101" pitchFamily="2" charset="-122"/>
              </a:rPr>
              <a:t>重构”</a:t>
            </a:r>
            <a:r>
              <a:rPr lang="zh-CN" altLang="zh-CN" sz="3600" b="1" dirty="0" smtClean="0">
                <a:latin typeface="华文中宋" panose="02010600040101010101" pitchFamily="2" charset="-122"/>
                <a:ea typeface="华文中宋" panose="02010600040101010101" pitchFamily="2" charset="-122"/>
              </a:rPr>
              <a:t>。</a:t>
            </a:r>
            <a:endParaRPr lang="zh-CN" altLang="zh-CN" sz="3600" b="1" dirty="0">
              <a:latin typeface="华文中宋" panose="02010600040101010101" pitchFamily="2" charset="-122"/>
              <a:ea typeface="华文中宋" panose="02010600040101010101" pitchFamily="2" charset="-122"/>
            </a:endParaRPr>
          </a:p>
          <a:p>
            <a:pPr marL="0" indent="0">
              <a:buNone/>
            </a:pPr>
            <a:endParaRPr lang="zh-CN" altLang="zh-CN" sz="3600" b="1" dirty="0">
              <a:latin typeface="华文中宋" panose="02010600040101010101" pitchFamily="2" charset="-122"/>
              <a:ea typeface="华文中宋" panose="02010600040101010101" pitchFamily="2" charset="-122"/>
            </a:endParaRPr>
          </a:p>
          <a:p>
            <a:pPr marL="0" indent="0">
              <a:buNone/>
            </a:pPr>
            <a:r>
              <a:rPr lang="en-US" altLang="zh-CN" sz="3200" b="1" dirty="0" err="1">
                <a:latin typeface="华文中宋" panose="02010600040101010101" pitchFamily="2" charset="-122"/>
                <a:ea typeface="华文中宋" panose="02010600040101010101" pitchFamily="2" charset="-122"/>
              </a:rPr>
              <a:t>Pavlenko</a:t>
            </a:r>
            <a:r>
              <a:rPr lang="zh-CN" altLang="en-US" sz="3200" b="1" dirty="0">
                <a:latin typeface="华文中宋" panose="02010600040101010101" pitchFamily="2" charset="-122"/>
                <a:ea typeface="华文中宋" panose="02010600040101010101" pitchFamily="2" charset="-122"/>
              </a:rPr>
              <a:t>和</a:t>
            </a:r>
            <a:r>
              <a:rPr lang="en-US" altLang="zh-CN" sz="3200" b="1" dirty="0" err="1">
                <a:latin typeface="华文中宋" panose="02010600040101010101" pitchFamily="2" charset="-122"/>
                <a:ea typeface="华文中宋" panose="02010600040101010101" pitchFamily="2" charset="-122"/>
              </a:rPr>
              <a:t>Lantolf</a:t>
            </a:r>
            <a:r>
              <a:rPr lang="zh-CN" altLang="en-US" sz="3200" b="1" dirty="0">
                <a:latin typeface="华文中宋" panose="02010600040101010101" pitchFamily="2" charset="-122"/>
                <a:ea typeface="华文中宋" panose="02010600040101010101" pitchFamily="2" charset="-122"/>
              </a:rPr>
              <a:t>批评传统的二语习得理论把语言学习化约为对一套语法、词汇和语音规则的获取，而实际上，二语学习是“一场追求参与的斗争”（</a:t>
            </a:r>
            <a:r>
              <a:rPr lang="en-US" altLang="zh-CN" sz="3200" b="1" dirty="0">
                <a:latin typeface="华文中宋" panose="02010600040101010101" pitchFamily="2" charset="-122"/>
                <a:ea typeface="华文中宋" panose="02010600040101010101" pitchFamily="2" charset="-122"/>
              </a:rPr>
              <a:t>the struggle for participation</a:t>
            </a:r>
            <a:r>
              <a:rPr lang="zh-CN" altLang="en-US" sz="3200" b="1" dirty="0">
                <a:latin typeface="华文中宋" panose="02010600040101010101" pitchFamily="2" charset="-122"/>
                <a:ea typeface="华文中宋" panose="02010600040101010101" pitchFamily="2" charset="-122"/>
              </a:rPr>
              <a:t>），即“永远置身于具体社会情形中的个人参与以文化符号为媒介的另一种文化的生活世界的斗争”。这种参与意味着不仅是置身于另一种文化之中，而且是“重构自我”。不难想象，在这个重构的过程中，学习者不仅提高语言能力，而且提高思维能力和跨文化能力。</a:t>
            </a:r>
            <a:endParaRPr lang="zh-CN" altLang="en-US" sz="32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35020622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747712" y="692696"/>
            <a:ext cx="9956800" cy="5781256"/>
          </a:xfrm>
        </p:spPr>
        <p:txBody>
          <a:bodyPr>
            <a:normAutofit fontScale="92500" lnSpcReduction="10000"/>
          </a:bodyPr>
          <a:lstStyle/>
          <a:p>
            <a:pPr marL="0" indent="0">
              <a:buNone/>
            </a:pPr>
            <a:r>
              <a:rPr lang="en-US" altLang="zh-CN" sz="3600" b="1" dirty="0" smtClean="0">
                <a:latin typeface="华文中宋" panose="02010600040101010101" pitchFamily="2" charset="-122"/>
                <a:ea typeface="华文中宋" panose="02010600040101010101" pitchFamily="2" charset="-122"/>
              </a:rPr>
              <a:t>3.2 </a:t>
            </a:r>
            <a:r>
              <a:rPr lang="zh-CN" altLang="en-US" sz="3600" b="1" dirty="0" smtClean="0">
                <a:latin typeface="华文中宋" panose="02010600040101010101" pitchFamily="2" charset="-122"/>
                <a:ea typeface="华文中宋" panose="02010600040101010101" pitchFamily="2" charset="-122"/>
              </a:rPr>
              <a:t>语言</a:t>
            </a:r>
            <a:r>
              <a:rPr lang="zh-CN" altLang="en-US" sz="3600" b="1" dirty="0">
                <a:latin typeface="华文中宋" panose="02010600040101010101" pitchFamily="2" charset="-122"/>
                <a:ea typeface="华文中宋" panose="02010600040101010101" pitchFamily="2" charset="-122"/>
              </a:rPr>
              <a:t>课堂应该是一个合作探究的学习共同体</a:t>
            </a:r>
            <a:r>
              <a:rPr lang="zh-CN" altLang="en-US" sz="3600" b="1" dirty="0" smtClean="0">
                <a:latin typeface="华文中宋" panose="02010600040101010101" pitchFamily="2" charset="-122"/>
                <a:ea typeface="华文中宋" panose="02010600040101010101" pitchFamily="2" charset="-122"/>
              </a:rPr>
              <a:t>。</a:t>
            </a:r>
            <a:endParaRPr lang="en-US" altLang="zh-CN" sz="3600" b="1" dirty="0" smtClean="0">
              <a:latin typeface="华文中宋" panose="02010600040101010101" pitchFamily="2" charset="-122"/>
              <a:ea typeface="华文中宋" panose="02010600040101010101" pitchFamily="2" charset="-122"/>
            </a:endParaRPr>
          </a:p>
          <a:p>
            <a:pPr marL="0" indent="0">
              <a:buNone/>
            </a:pPr>
            <a:endParaRPr lang="en-US" altLang="zh-CN" sz="3600" b="1" dirty="0">
              <a:latin typeface="华文中宋" panose="02010600040101010101" pitchFamily="2" charset="-122"/>
              <a:ea typeface="华文中宋" panose="02010600040101010101" pitchFamily="2" charset="-122"/>
            </a:endParaRPr>
          </a:p>
          <a:p>
            <a:pPr marL="0" indent="0">
              <a:buNone/>
            </a:pPr>
            <a:r>
              <a:rPr lang="zh-CN" altLang="zh-CN" sz="3500" b="1" dirty="0">
                <a:latin typeface="华文中宋" panose="02010600040101010101" pitchFamily="2" charset="-122"/>
                <a:ea typeface="华文中宋" panose="02010600040101010101" pitchFamily="2" charset="-122"/>
              </a:rPr>
              <a:t>外语课堂可以理解为一个“认知活动系统”，该系统由主体、客体、共同体、中介、分工和规则等</a:t>
            </a:r>
            <a:r>
              <a:rPr lang="en-US" altLang="zh-CN" sz="3500" b="1" dirty="0">
                <a:latin typeface="华文中宋" panose="02010600040101010101" pitchFamily="2" charset="-122"/>
                <a:ea typeface="华文中宋" panose="02010600040101010101" pitchFamily="2" charset="-122"/>
              </a:rPr>
              <a:t>6</a:t>
            </a:r>
            <a:r>
              <a:rPr lang="zh-CN" altLang="zh-CN" sz="3500" b="1" dirty="0">
                <a:latin typeface="华文中宋" panose="02010600040101010101" pitchFamily="2" charset="-122"/>
                <a:ea typeface="华文中宋" panose="02010600040101010101" pitchFamily="2" charset="-122"/>
              </a:rPr>
              <a:t>个要素组成。主体指参与学习活动的学习者；客体是主体操作的对象，即主体在活动中面对的学习内容或必须完成的学习任务，最终被主体转化为特定的认知结果（如语言能力和思辨能力协同发展）；共同体指由教师和学习同伴构成的学习小组；中介指完成活动任务需要借助的物质和心理工具，如语言、课本、电脑等；规则指规约学习活动的条文、标准或合同；分工指共同体成员之间的任务和角色分配</a:t>
            </a:r>
            <a:r>
              <a:rPr lang="zh-CN" altLang="zh-CN" sz="3500" b="1" dirty="0" smtClean="0">
                <a:latin typeface="华文中宋" panose="02010600040101010101" pitchFamily="2" charset="-122"/>
                <a:ea typeface="华文中宋" panose="02010600040101010101" pitchFamily="2" charset="-122"/>
              </a:rPr>
              <a:t>。</a:t>
            </a:r>
            <a:endParaRPr lang="zh-CN" altLang="zh-CN" sz="35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21443045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p:txBody>
          <a:bodyPr>
            <a:normAutofit/>
          </a:bodyPr>
          <a:lstStyle/>
          <a:p>
            <a:pPr marL="0" indent="0">
              <a:buNone/>
            </a:pPr>
            <a:r>
              <a:rPr lang="zh-CN" altLang="en-US" sz="3200" b="1" dirty="0">
                <a:latin typeface="华文中宋" panose="02010600040101010101" pitchFamily="2" charset="-122"/>
                <a:ea typeface="华文中宋" panose="02010600040101010101" pitchFamily="2" charset="-122"/>
              </a:rPr>
              <a:t>有效的外语课堂说到底应该是这样一个学习共同体，学习者在教师的指导下运用外语作为工具积极参与学习活动，合作探究学科知识和语言知识，在丰富多彩的交互活动中不断提高语言能力、思辨能力和跨文化能力。</a:t>
            </a:r>
          </a:p>
        </p:txBody>
      </p:sp>
    </p:spTree>
    <p:extLst>
      <p:ext uri="{BB962C8B-B14F-4D97-AF65-F5344CB8AC3E}">
        <p14:creationId xmlns:p14="http://schemas.microsoft.com/office/powerpoint/2010/main" val="1231334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891728" y="908720"/>
            <a:ext cx="9956800" cy="5565232"/>
          </a:xfrm>
        </p:spPr>
        <p:txBody>
          <a:bodyPr>
            <a:normAutofit/>
          </a:bodyPr>
          <a:lstStyle/>
          <a:p>
            <a:pPr marL="0" indent="0">
              <a:buNone/>
            </a:pPr>
            <a:r>
              <a:rPr lang="zh-CN" altLang="en-US" sz="3600" dirty="0" smtClean="0">
                <a:latin typeface="华文琥珀" panose="02010800040101010101" pitchFamily="2" charset="-122"/>
                <a:ea typeface="华文琥珀" panose="02010800040101010101" pitchFamily="2" charset="-122"/>
              </a:rPr>
              <a:t>思辨能力：</a:t>
            </a:r>
            <a:endParaRPr lang="en-US" altLang="zh-CN" sz="3600" dirty="0" smtClean="0">
              <a:latin typeface="华文琥珀" panose="02010800040101010101" pitchFamily="2" charset="-122"/>
              <a:ea typeface="华文琥珀" panose="02010800040101010101" pitchFamily="2" charset="-122"/>
            </a:endParaRPr>
          </a:p>
          <a:p>
            <a:pPr marL="0" indent="0">
              <a:buNone/>
            </a:pPr>
            <a:endParaRPr lang="en-US" altLang="zh-CN" sz="3600" dirty="0" smtClean="0"/>
          </a:p>
          <a:p>
            <a:pPr marL="0" indent="0">
              <a:buNone/>
            </a:pPr>
            <a:r>
              <a:rPr lang="zh-CN" altLang="zh-CN" sz="3600" b="1" dirty="0">
                <a:latin typeface="华文中宋" panose="02010600040101010101" pitchFamily="2" charset="-122"/>
                <a:ea typeface="华文中宋" panose="02010600040101010101" pitchFamily="2" charset="-122"/>
              </a:rPr>
              <a:t>勤学好问，相信理性，尊重事实，谨慎判断，公正评价，敏于探究，持之以恒地追求真理；能对证据、概念、方法、标准、背景等要素进行阐述、分析、评价、推理与解释；能自觉反思和调节自己的思维过程</a:t>
            </a:r>
            <a:r>
              <a:rPr lang="zh-CN" altLang="zh-CN" sz="3600" b="1" dirty="0" smtClean="0">
                <a:latin typeface="华文中宋" panose="02010600040101010101" pitchFamily="2" charset="-122"/>
                <a:ea typeface="华文中宋" panose="02010600040101010101" pitchFamily="2" charset="-122"/>
              </a:rPr>
              <a:t>。</a:t>
            </a:r>
            <a:endParaRPr lang="en-US" altLang="zh-CN" sz="3600" b="1" dirty="0" smtClean="0">
              <a:latin typeface="华文中宋" panose="02010600040101010101" pitchFamily="2" charset="-122"/>
              <a:ea typeface="华文中宋" panose="02010600040101010101" pitchFamily="2" charset="-122"/>
            </a:endParaRPr>
          </a:p>
          <a:p>
            <a:pPr marL="0" indent="0">
              <a:buNone/>
            </a:pPr>
            <a:endParaRPr lang="en-US" altLang="zh-CN" sz="3600" b="1" dirty="0">
              <a:latin typeface="华文中宋" panose="02010600040101010101" pitchFamily="2" charset="-122"/>
              <a:ea typeface="华文中宋" panose="02010600040101010101" pitchFamily="2" charset="-122"/>
            </a:endParaRPr>
          </a:p>
          <a:p>
            <a:pPr marL="0" indent="0">
              <a:buNone/>
            </a:pPr>
            <a:endParaRPr lang="en-US" altLang="zh-CN" sz="3600" b="1" dirty="0" smtClean="0">
              <a:latin typeface="华文中宋" panose="02010600040101010101" pitchFamily="2" charset="-122"/>
              <a:ea typeface="华文中宋" panose="02010600040101010101" pitchFamily="2" charset="-122"/>
            </a:endParaRPr>
          </a:p>
          <a:p>
            <a:pPr marL="0" indent="0">
              <a:buNone/>
            </a:pPr>
            <a:endParaRPr lang="en-US" altLang="zh-CN" sz="3600" b="1" dirty="0">
              <a:latin typeface="华文中宋" panose="02010600040101010101" pitchFamily="2" charset="-122"/>
              <a:ea typeface="华文中宋" panose="02010600040101010101" pitchFamily="2" charset="-122"/>
            </a:endParaRPr>
          </a:p>
          <a:p>
            <a:pPr marL="0" indent="0">
              <a:buNone/>
            </a:pPr>
            <a:endParaRPr lang="zh-CN" altLang="en-US" sz="3600" b="1" dirty="0">
              <a:latin typeface="华文中宋" panose="02010600040101010101" pitchFamily="2" charset="-122"/>
              <a:ea typeface="华文中宋" panose="02010600040101010101" pitchFamily="2" charset="-122"/>
            </a:endParaRPr>
          </a:p>
        </p:txBody>
      </p:sp>
      <p:sp>
        <p:nvSpPr>
          <p:cNvPr id="5" name="右箭头 4">
            <a:hlinkClick r:id="rId2" action="ppaction://hlinkfile"/>
          </p:cNvPr>
          <p:cNvSpPr/>
          <p:nvPr/>
        </p:nvSpPr>
        <p:spPr>
          <a:xfrm>
            <a:off x="7176120" y="5301208"/>
            <a:ext cx="3096320" cy="140518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zh-CN" sz="2400" dirty="0" smtClean="0">
                <a:solidFill>
                  <a:schemeClr val="tx1"/>
                </a:solidFill>
                <a:latin typeface="Britannic Bold" panose="020B0903060703020204" pitchFamily="34" charset="0"/>
                <a:hlinkClick r:id="rId3" action="ppaction://hlinkfile"/>
              </a:rPr>
              <a:t>Paul &amp; Elder’s CT Model</a:t>
            </a:r>
            <a:endParaRPr lang="zh-CN" altLang="en-US" sz="2400" dirty="0">
              <a:solidFill>
                <a:schemeClr val="tx1"/>
              </a:solidFill>
              <a:latin typeface="Britannic Bold" panose="020B0903060703020204" pitchFamily="34" charset="0"/>
            </a:endParaRPr>
          </a:p>
        </p:txBody>
      </p:sp>
    </p:spTree>
    <p:extLst>
      <p:ext uri="{BB962C8B-B14F-4D97-AF65-F5344CB8AC3E}">
        <p14:creationId xmlns:p14="http://schemas.microsoft.com/office/powerpoint/2010/main" val="18359934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609600" y="1052736"/>
            <a:ext cx="9956800" cy="4873752"/>
          </a:xfrm>
        </p:spPr>
        <p:txBody>
          <a:bodyPr>
            <a:normAutofit/>
          </a:bodyPr>
          <a:lstStyle/>
          <a:p>
            <a:pPr marL="0" indent="0">
              <a:buNone/>
            </a:pPr>
            <a:r>
              <a:rPr lang="zh-CN" altLang="zh-CN" sz="3200" b="1" dirty="0">
                <a:latin typeface="华文中宋" panose="02010600040101010101" pitchFamily="2" charset="-122"/>
                <a:ea typeface="华文中宋" panose="02010600040101010101" pitchFamily="2" charset="-122"/>
              </a:rPr>
              <a:t>在这个学习共同体中，教师究竟应该承担什么样的角色呢？</a:t>
            </a:r>
            <a:r>
              <a:rPr lang="en-US" altLang="zh-CN" sz="3200" b="1" dirty="0">
                <a:latin typeface="华文中宋" panose="02010600040101010101" pitchFamily="2" charset="-122"/>
                <a:ea typeface="华文中宋" panose="02010600040101010101" pitchFamily="2" charset="-122"/>
              </a:rPr>
              <a:t>Paul</a:t>
            </a:r>
            <a:r>
              <a:rPr lang="zh-CN" altLang="zh-CN" sz="3200" b="1" dirty="0">
                <a:latin typeface="华文中宋" panose="02010600040101010101" pitchFamily="2" charset="-122"/>
                <a:ea typeface="华文中宋" panose="02010600040101010101" pitchFamily="2" charset="-122"/>
              </a:rPr>
              <a:t>指出，“思辨型教师不是布道者，而是发问者。教师要学会提出问题，探索意义，寻求理由和证据，促进深入思考，避免讨论陷入混乱，鼓励倾听，引导有成效的比较与对照，提示矛盾与不一致，解释影响和后果。思辨型教师认识到，教育的首要目标乃是要教学生学会怎样学习。”</a:t>
            </a:r>
            <a:r>
              <a:rPr lang="en-US" altLang="zh-CN" sz="3200" b="1" dirty="0">
                <a:latin typeface="华文中宋" panose="02010600040101010101" pitchFamily="2" charset="-122"/>
                <a:ea typeface="华文中宋" panose="02010600040101010101" pitchFamily="2" charset="-122"/>
              </a:rPr>
              <a:t> (Paul 1989)</a:t>
            </a:r>
            <a:r>
              <a:rPr lang="zh-CN" altLang="zh-CN" sz="3200" b="1" dirty="0">
                <a:latin typeface="华文中宋" panose="02010600040101010101" pitchFamily="2" charset="-122"/>
                <a:ea typeface="华文中宋" panose="02010600040101010101" pitchFamily="2" charset="-122"/>
              </a:rPr>
              <a:t>英语教师也应该是这样的思辨型教师。</a:t>
            </a:r>
          </a:p>
          <a:p>
            <a:pPr marL="0" indent="0">
              <a:buNone/>
            </a:pPr>
            <a:endParaRPr lang="zh-CN" altLang="en-US" sz="32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37241866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609600" y="548680"/>
            <a:ext cx="10454952" cy="5925272"/>
          </a:xfrm>
        </p:spPr>
        <p:txBody>
          <a:bodyPr>
            <a:normAutofit fontScale="92500"/>
          </a:bodyPr>
          <a:lstStyle/>
          <a:p>
            <a:pPr marL="0" indent="0" algn="just">
              <a:buNone/>
            </a:pPr>
            <a:r>
              <a:rPr lang="en-US" altLang="zh-CN" sz="3900" b="1" dirty="0" smtClean="0">
                <a:latin typeface="华文中宋" panose="02010600040101010101" pitchFamily="2" charset="-122"/>
                <a:ea typeface="华文中宋" panose="02010600040101010101" pitchFamily="2" charset="-122"/>
              </a:rPr>
              <a:t>3.3 </a:t>
            </a:r>
            <a:r>
              <a:rPr lang="zh-CN" altLang="en-US" sz="3900" b="1" dirty="0">
                <a:latin typeface="华文中宋" panose="02010600040101010101" pitchFamily="2" charset="-122"/>
                <a:ea typeface="华文中宋" panose="02010600040101010101" pitchFamily="2" charset="-122"/>
              </a:rPr>
              <a:t>英</a:t>
            </a:r>
            <a:r>
              <a:rPr lang="zh-CN" altLang="en-US" sz="3900" b="1" dirty="0" smtClean="0">
                <a:latin typeface="华文中宋" panose="02010600040101010101" pitchFamily="2" charset="-122"/>
                <a:ea typeface="华文中宋" panose="02010600040101010101" pitchFamily="2" charset="-122"/>
              </a:rPr>
              <a:t>语</a:t>
            </a:r>
            <a:r>
              <a:rPr lang="zh-CN" altLang="en-US" sz="3900" b="1" dirty="0">
                <a:latin typeface="华文中宋" panose="02010600040101010101" pitchFamily="2" charset="-122"/>
                <a:ea typeface="华文中宋" panose="02010600040101010101" pitchFamily="2" charset="-122"/>
              </a:rPr>
              <a:t>教学应以思辨为中心</a:t>
            </a:r>
            <a:r>
              <a:rPr lang="zh-CN" altLang="zh-CN" sz="3900" b="1" dirty="0" smtClean="0">
                <a:latin typeface="华文中宋" panose="02010600040101010101" pitchFamily="2" charset="-122"/>
                <a:ea typeface="华文中宋" panose="02010600040101010101" pitchFamily="2" charset="-122"/>
              </a:rPr>
              <a:t>。</a:t>
            </a:r>
            <a:endParaRPr lang="en-US" altLang="zh-CN" sz="3900" b="1" dirty="0" smtClean="0">
              <a:latin typeface="华文中宋" panose="02010600040101010101" pitchFamily="2" charset="-122"/>
              <a:ea typeface="华文中宋" panose="02010600040101010101" pitchFamily="2" charset="-122"/>
            </a:endParaRPr>
          </a:p>
          <a:p>
            <a:pPr marL="0" indent="0" algn="just">
              <a:buNone/>
            </a:pPr>
            <a:endParaRPr lang="en-US" altLang="zh-CN" sz="3600" b="1" dirty="0" smtClean="0"/>
          </a:p>
          <a:p>
            <a:pPr marL="0" indent="0" algn="just">
              <a:buNone/>
            </a:pPr>
            <a:r>
              <a:rPr lang="en-US" altLang="zh-CN" sz="3500" dirty="0" smtClean="0">
                <a:latin typeface="Britannic Bold" panose="020B0903060703020204" pitchFamily="34" charset="0"/>
              </a:rPr>
              <a:t>“By </a:t>
            </a:r>
            <a:r>
              <a:rPr lang="en-US" altLang="zh-CN" sz="3500" dirty="0">
                <a:latin typeface="Britannic Bold" panose="020B0903060703020204" pitchFamily="34" charset="0"/>
              </a:rPr>
              <a:t>providing various contexts for students to accrue information and by asking them to question, synthesize, and evaluate that information across various modes of discourse, CBI activities support learning in two ways. They give students the opportunity to practice, in the ESL course, the critical thinking skills they will need outside it, and they allow students to become familiar with rhetorical conventions as they apply across </a:t>
            </a:r>
            <a:r>
              <a:rPr lang="en-US" altLang="zh-CN" sz="3500" dirty="0" smtClean="0">
                <a:latin typeface="Britannic Bold" panose="020B0903060703020204" pitchFamily="34" charset="0"/>
              </a:rPr>
              <a:t>disciplines.” </a:t>
            </a:r>
            <a:r>
              <a:rPr lang="en-US" altLang="zh-CN" sz="3500" dirty="0">
                <a:latin typeface="Britannic Bold" panose="020B0903060703020204" pitchFamily="34" charset="0"/>
              </a:rPr>
              <a:t>(Pally, 1997</a:t>
            </a:r>
            <a:r>
              <a:rPr lang="en-US" altLang="zh-CN" sz="3500" dirty="0" smtClean="0">
                <a:latin typeface="Britannic Bold" panose="020B0903060703020204" pitchFamily="34" charset="0"/>
              </a:rPr>
              <a:t>)</a:t>
            </a:r>
            <a:endParaRPr lang="zh-CN" altLang="zh-CN" sz="3500" dirty="0">
              <a:latin typeface="Britannic Bold" panose="020B0903060703020204" pitchFamily="34" charset="0"/>
              <a:ea typeface="华文中宋" panose="02010600040101010101" pitchFamily="2" charset="-122"/>
            </a:endParaRPr>
          </a:p>
          <a:p>
            <a:pPr marL="0" indent="0" algn="just">
              <a:buNone/>
            </a:pPr>
            <a:endParaRPr lang="en-US" altLang="zh-CN" sz="3600" b="1" dirty="0" smtClean="0">
              <a:latin typeface="华文中宋" panose="02010600040101010101" pitchFamily="2" charset="-122"/>
              <a:ea typeface="华文中宋" panose="02010600040101010101" pitchFamily="2" charset="-122"/>
            </a:endParaRPr>
          </a:p>
          <a:p>
            <a:pPr marL="0" indent="0" algn="just">
              <a:buNone/>
            </a:pPr>
            <a:endParaRPr lang="zh-CN" altLang="en-US" sz="36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6785419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623392" y="620688"/>
            <a:ext cx="9956800" cy="4873752"/>
          </a:xfrm>
        </p:spPr>
        <p:txBody>
          <a:bodyPr>
            <a:noAutofit/>
          </a:bodyPr>
          <a:lstStyle/>
          <a:p>
            <a:pPr marL="0" indent="0" algn="just">
              <a:buNone/>
            </a:pPr>
            <a:r>
              <a:rPr lang="zh-CN" altLang="zh-CN" sz="3200" b="1" dirty="0">
                <a:latin typeface="华文中宋" panose="02010600040101010101" pitchFamily="2" charset="-122"/>
                <a:ea typeface="华文中宋" panose="02010600040101010101" pitchFamily="2" charset="-122"/>
              </a:rPr>
              <a:t>跨文化思辨英语人文教育提倡“以学习为中心的教学法”，或者更准确地说是“以思辨为中心的教学法”。这不是一套简单的操作程序，而是教师在选择或设计教学方法时应依循的一些基本原则，例如：</a:t>
            </a:r>
            <a:r>
              <a:rPr lang="en-US" altLang="zh-CN" sz="3200" b="1" dirty="0">
                <a:latin typeface="华文中宋" panose="02010600040101010101" pitchFamily="2" charset="-122"/>
                <a:ea typeface="华文中宋" panose="02010600040101010101" pitchFamily="2" charset="-122"/>
              </a:rPr>
              <a:t>1</a:t>
            </a:r>
            <a:r>
              <a:rPr lang="zh-CN" altLang="zh-CN" sz="3200" b="1" dirty="0">
                <a:latin typeface="华文中宋" panose="02010600040101010101" pitchFamily="2" charset="-122"/>
                <a:ea typeface="华文中宋" panose="02010600040101010101" pitchFamily="2" charset="-122"/>
              </a:rPr>
              <a:t>）创造尽可能多的使用语言的机会；</a:t>
            </a:r>
            <a:r>
              <a:rPr lang="en-US" altLang="zh-CN" sz="3200" b="1" dirty="0">
                <a:latin typeface="华文中宋" panose="02010600040101010101" pitchFamily="2" charset="-122"/>
                <a:ea typeface="华文中宋" panose="02010600040101010101" pitchFamily="2" charset="-122"/>
              </a:rPr>
              <a:t>2</a:t>
            </a:r>
            <a:r>
              <a:rPr lang="zh-CN" altLang="zh-CN" sz="3200" b="1" dirty="0">
                <a:latin typeface="华文中宋" panose="02010600040101010101" pitchFamily="2" charset="-122"/>
                <a:ea typeface="华文中宋" panose="02010600040101010101" pitchFamily="2" charset="-122"/>
              </a:rPr>
              <a:t>）增加师生之间和学生之间的互动与合作探究机会；</a:t>
            </a:r>
            <a:r>
              <a:rPr lang="en-US" altLang="zh-CN" sz="3200" b="1" dirty="0">
                <a:latin typeface="华文中宋" panose="02010600040101010101" pitchFamily="2" charset="-122"/>
                <a:ea typeface="华文中宋" panose="02010600040101010101" pitchFamily="2" charset="-122"/>
              </a:rPr>
              <a:t>3</a:t>
            </a:r>
            <a:r>
              <a:rPr lang="zh-CN" altLang="zh-CN" sz="3200" b="1" dirty="0">
                <a:latin typeface="华文中宋" panose="02010600040101010101" pitchFamily="2" charset="-122"/>
                <a:ea typeface="华文中宋" panose="02010600040101010101" pitchFamily="2" charset="-122"/>
              </a:rPr>
              <a:t>）针对高阶思维设计具有“信息差”、“意见差”和“推理差”的活动任务（</a:t>
            </a:r>
            <a:r>
              <a:rPr lang="en-US" altLang="zh-CN" sz="3200" b="1" dirty="0" err="1">
                <a:latin typeface="华文中宋" panose="02010600040101010101" pitchFamily="2" charset="-122"/>
                <a:ea typeface="华文中宋" panose="02010600040101010101" pitchFamily="2" charset="-122"/>
              </a:rPr>
              <a:t>Prabhu</a:t>
            </a:r>
            <a:r>
              <a:rPr lang="en-US" altLang="zh-CN" sz="3200" b="1" dirty="0">
                <a:latin typeface="华文中宋" panose="02010600040101010101" pitchFamily="2" charset="-122"/>
                <a:ea typeface="华文中宋" panose="02010600040101010101" pitchFamily="2" charset="-122"/>
              </a:rPr>
              <a:t> 1987</a:t>
            </a:r>
            <a:r>
              <a:rPr lang="zh-CN" altLang="zh-CN" sz="3200" b="1" dirty="0">
                <a:latin typeface="华文中宋" panose="02010600040101010101" pitchFamily="2" charset="-122"/>
                <a:ea typeface="华文中宋" panose="02010600040101010101" pitchFamily="2" charset="-122"/>
              </a:rPr>
              <a:t>）；</a:t>
            </a:r>
            <a:r>
              <a:rPr lang="en-US" altLang="zh-CN" sz="3200" b="1" dirty="0">
                <a:latin typeface="华文中宋" panose="02010600040101010101" pitchFamily="2" charset="-122"/>
                <a:ea typeface="华文中宋" panose="02010600040101010101" pitchFamily="2" charset="-122"/>
              </a:rPr>
              <a:t>4</a:t>
            </a:r>
            <a:r>
              <a:rPr lang="zh-CN" altLang="zh-CN" sz="3200" b="1" dirty="0">
                <a:latin typeface="华文中宋" panose="02010600040101010101" pitchFamily="2" charset="-122"/>
                <a:ea typeface="华文中宋" panose="02010600040101010101" pitchFamily="2" charset="-122"/>
              </a:rPr>
              <a:t>）提供跨文化比较与反思的机会；</a:t>
            </a:r>
            <a:r>
              <a:rPr lang="en-US" altLang="zh-CN" sz="3200" b="1" dirty="0">
                <a:latin typeface="华文中宋" panose="02010600040101010101" pitchFamily="2" charset="-122"/>
                <a:ea typeface="华文中宋" panose="02010600040101010101" pitchFamily="2" charset="-122"/>
              </a:rPr>
              <a:t>5</a:t>
            </a:r>
            <a:r>
              <a:rPr lang="zh-CN" altLang="zh-CN" sz="3200" b="1" dirty="0">
                <a:latin typeface="华文中宋" panose="02010600040101010101" pitchFamily="2" charset="-122"/>
                <a:ea typeface="华文中宋" panose="02010600040101010101" pitchFamily="2" charset="-122"/>
              </a:rPr>
              <a:t>）探索和解决真实问题；</a:t>
            </a:r>
            <a:r>
              <a:rPr lang="en-US" altLang="zh-CN" sz="3200" b="1" dirty="0">
                <a:latin typeface="华文中宋" panose="02010600040101010101" pitchFamily="2" charset="-122"/>
                <a:ea typeface="华文中宋" panose="02010600040101010101" pitchFamily="2" charset="-122"/>
              </a:rPr>
              <a:t>6</a:t>
            </a:r>
            <a:r>
              <a:rPr lang="zh-CN" altLang="zh-CN" sz="3200" b="1" dirty="0">
                <a:latin typeface="华文中宋" panose="02010600040101010101" pitchFamily="2" charset="-122"/>
                <a:ea typeface="华文中宋" panose="02010600040101010101" pitchFamily="2" charset="-122"/>
              </a:rPr>
              <a:t>）引导自主学习。</a:t>
            </a:r>
            <a:endParaRPr lang="zh-CN" altLang="en-US" sz="32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32681099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4" name="AutoShape 2" descr="http://img2.imgtn.bdimg.com/it/u=2247381483,886047329&amp;fm=26&amp;gp=0.jpg"/>
          <p:cNvSpPr>
            <a:spLocks noGrp="1" noChangeAspect="1" noChangeArrowheads="1"/>
          </p:cNvSpPr>
          <p:nvPr>
            <p:ph sz="quarter" idx="1"/>
          </p:nvPr>
        </p:nvSpPr>
        <p:spPr bwMode="auto">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endParaRPr lang="zh-CN" altLang="en-US" dirty="0"/>
          </a:p>
        </p:txBody>
      </p:sp>
      <p:pic>
        <p:nvPicPr>
          <p:cNvPr id="5" name="图片 4"/>
          <p:cNvPicPr>
            <a:picLocks noChangeAspect="1"/>
          </p:cNvPicPr>
          <p:nvPr/>
        </p:nvPicPr>
        <p:blipFill>
          <a:blip r:embed="rId2"/>
          <a:stretch>
            <a:fillRect/>
          </a:stretch>
        </p:blipFill>
        <p:spPr>
          <a:xfrm>
            <a:off x="1415480" y="26622"/>
            <a:ext cx="9006904" cy="6755178"/>
          </a:xfrm>
          <a:prstGeom prst="rect">
            <a:avLst/>
          </a:prstGeom>
        </p:spPr>
      </p:pic>
    </p:spTree>
    <p:extLst>
      <p:ext uri="{BB962C8B-B14F-4D97-AF65-F5344CB8AC3E}">
        <p14:creationId xmlns:p14="http://schemas.microsoft.com/office/powerpoint/2010/main" val="23007948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sz="quarter" idx="1"/>
          </p:nvPr>
        </p:nvSpPr>
        <p:spPr/>
        <p:txBody>
          <a:bodyPr/>
          <a:lstStyle/>
          <a:p>
            <a:pPr marL="0" indent="0">
              <a:buNone/>
            </a:pPr>
            <a:endParaRPr lang="zh-CN" altLang="en-US" dirty="0"/>
          </a:p>
        </p:txBody>
      </p:sp>
      <p:pic>
        <p:nvPicPr>
          <p:cNvPr id="4" name="图片 3"/>
          <p:cNvPicPr>
            <a:picLocks noChangeAspect="1"/>
          </p:cNvPicPr>
          <p:nvPr/>
        </p:nvPicPr>
        <p:blipFill>
          <a:blip r:embed="rId2"/>
          <a:stretch>
            <a:fillRect/>
          </a:stretch>
        </p:blipFill>
        <p:spPr>
          <a:xfrm>
            <a:off x="1631504" y="188640"/>
            <a:ext cx="8662562" cy="6480720"/>
          </a:xfrm>
          <a:prstGeom prst="rect">
            <a:avLst/>
          </a:prstGeom>
        </p:spPr>
      </p:pic>
      <p:sp>
        <p:nvSpPr>
          <p:cNvPr id="5" name="文本框 4"/>
          <p:cNvSpPr txBox="1"/>
          <p:nvPr/>
        </p:nvSpPr>
        <p:spPr>
          <a:xfrm>
            <a:off x="2423592" y="5517232"/>
            <a:ext cx="7109639" cy="646331"/>
          </a:xfrm>
          <a:prstGeom prst="rect">
            <a:avLst/>
          </a:prstGeom>
          <a:noFill/>
        </p:spPr>
        <p:txBody>
          <a:bodyPr wrap="none" rtlCol="0">
            <a:spAutoFit/>
          </a:bodyPr>
          <a:lstStyle/>
          <a:p>
            <a:r>
              <a:rPr lang="zh-CN" altLang="en-US" sz="3600" b="1" dirty="0" smtClean="0">
                <a:solidFill>
                  <a:schemeClr val="bg2">
                    <a:lumMod val="90000"/>
                  </a:schemeClr>
                </a:solidFill>
                <a:latin typeface="华文行楷" panose="02010800040101010101" pitchFamily="2" charset="-122"/>
                <a:ea typeface="华文行楷" panose="02010800040101010101" pitchFamily="2" charset="-122"/>
              </a:rPr>
              <a:t>思辨与文化齐飞，语言</a:t>
            </a:r>
            <a:r>
              <a:rPr lang="zh-CN" altLang="en-US" sz="3600" b="1" dirty="0">
                <a:solidFill>
                  <a:schemeClr val="bg2">
                    <a:lumMod val="90000"/>
                  </a:schemeClr>
                </a:solidFill>
                <a:latin typeface="华文行楷" panose="02010800040101010101" pitchFamily="2" charset="-122"/>
                <a:ea typeface="华文行楷" panose="02010800040101010101" pitchFamily="2" charset="-122"/>
              </a:rPr>
              <a:t>共</a:t>
            </a:r>
            <a:r>
              <a:rPr lang="zh-CN" altLang="en-US" sz="3600" b="1" dirty="0" smtClean="0">
                <a:solidFill>
                  <a:schemeClr val="bg2">
                    <a:lumMod val="90000"/>
                  </a:schemeClr>
                </a:solidFill>
                <a:latin typeface="华文行楷" panose="02010800040101010101" pitchFamily="2" charset="-122"/>
                <a:ea typeface="华文行楷" panose="02010800040101010101" pitchFamily="2" charset="-122"/>
              </a:rPr>
              <a:t>内容一色</a:t>
            </a:r>
            <a:endParaRPr lang="zh-CN" altLang="en-US" sz="3600" b="1" dirty="0">
              <a:solidFill>
                <a:schemeClr val="bg2">
                  <a:lumMod val="90000"/>
                </a:schemeClr>
              </a:solidFill>
              <a:latin typeface="华文行楷" panose="02010800040101010101" pitchFamily="2" charset="-122"/>
              <a:ea typeface="华文行楷" panose="02010800040101010101" pitchFamily="2" charset="-122"/>
            </a:endParaRPr>
          </a:p>
        </p:txBody>
      </p:sp>
    </p:spTree>
    <p:extLst>
      <p:ext uri="{BB962C8B-B14F-4D97-AF65-F5344CB8AC3E}">
        <p14:creationId xmlns:p14="http://schemas.microsoft.com/office/powerpoint/2010/main" val="812952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83432" y="1052736"/>
            <a:ext cx="9793088" cy="4873752"/>
          </a:xfrm>
        </p:spPr>
        <p:txBody>
          <a:bodyPr>
            <a:normAutofit/>
          </a:bodyPr>
          <a:lstStyle/>
          <a:p>
            <a:pPr marL="0" indent="0">
              <a:buNone/>
            </a:pPr>
            <a:r>
              <a:rPr lang="zh-CN" altLang="zh-CN" sz="3600" dirty="0">
                <a:latin typeface="华文琥珀" panose="02010800040101010101" pitchFamily="2" charset="-122"/>
                <a:ea typeface="华文琥珀" panose="02010800040101010101" pitchFamily="2" charset="-122"/>
              </a:rPr>
              <a:t>跨文化</a:t>
            </a:r>
            <a:r>
              <a:rPr lang="zh-CN" altLang="zh-CN" sz="3600" dirty="0" smtClean="0">
                <a:latin typeface="华文琥珀" panose="02010800040101010101" pitchFamily="2" charset="-122"/>
                <a:ea typeface="华文琥珀" panose="02010800040101010101" pitchFamily="2" charset="-122"/>
              </a:rPr>
              <a:t>能力：</a:t>
            </a:r>
            <a:endParaRPr lang="en-US" altLang="zh-CN" sz="3600" dirty="0" smtClean="0">
              <a:latin typeface="华文琥珀" panose="02010800040101010101" pitchFamily="2" charset="-122"/>
              <a:ea typeface="华文琥珀" panose="02010800040101010101" pitchFamily="2" charset="-122"/>
            </a:endParaRPr>
          </a:p>
          <a:p>
            <a:pPr marL="0" indent="0">
              <a:buNone/>
            </a:pPr>
            <a:endParaRPr lang="en-US" altLang="zh-CN" b="1" dirty="0"/>
          </a:p>
          <a:p>
            <a:pPr marL="0" indent="0">
              <a:buNone/>
            </a:pPr>
            <a:r>
              <a:rPr lang="zh-CN" altLang="zh-CN" sz="3600" b="1" dirty="0" smtClean="0">
                <a:latin typeface="华文中宋" panose="02010600040101010101" pitchFamily="2" charset="-122"/>
                <a:ea typeface="华文中宋" panose="02010600040101010101" pitchFamily="2" charset="-122"/>
              </a:rPr>
              <a:t>尊重</a:t>
            </a:r>
            <a:r>
              <a:rPr lang="zh-CN" altLang="zh-CN" sz="3600" b="1" dirty="0">
                <a:latin typeface="华文中宋" panose="02010600040101010101" pitchFamily="2" charset="-122"/>
                <a:ea typeface="华文中宋" panose="02010600040101010101" pitchFamily="2" charset="-122"/>
              </a:rPr>
              <a:t>世界文化多样性，具有跨文化同理心和批判性文化意识；掌握基本的跨文化研究理论知识和分析方法，理解中外文化的基本特点和异同；能对不同文化现象、文本和制品进行阐释和评价；能有效和恰当地进行跨文化沟通；能帮助不同文化背景的人士进行有效的跨文化沟通。</a:t>
            </a:r>
          </a:p>
          <a:p>
            <a:pPr marL="0" indent="0">
              <a:buNone/>
            </a:pPr>
            <a:endParaRPr lang="zh-CN" altLang="en-US" dirty="0"/>
          </a:p>
        </p:txBody>
      </p:sp>
    </p:spTree>
    <p:extLst>
      <p:ext uri="{BB962C8B-B14F-4D97-AF65-F5344CB8AC3E}">
        <p14:creationId xmlns:p14="http://schemas.microsoft.com/office/powerpoint/2010/main" val="2549972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3411246528"/>
              </p:ext>
            </p:extLst>
          </p:nvPr>
        </p:nvGraphicFramePr>
        <p:xfrm>
          <a:off x="1559496" y="1052736"/>
          <a:ext cx="684076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椭圆形标注 4"/>
          <p:cNvSpPr/>
          <p:nvPr/>
        </p:nvSpPr>
        <p:spPr>
          <a:xfrm>
            <a:off x="7896224" y="79376"/>
            <a:ext cx="3312343" cy="1693863"/>
          </a:xfrm>
          <a:prstGeom prst="wedgeEllipseCallout">
            <a:avLst>
              <a:gd name="adj1" fmla="val -132591"/>
              <a:gd name="adj2" fmla="val 7203"/>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3200" b="1" dirty="0">
                <a:solidFill>
                  <a:schemeClr val="tx1"/>
                </a:solidFill>
                <a:latin typeface="Monotype Corsiva" pitchFamily="66" charset="0"/>
              </a:rPr>
              <a:t>跨文化</a:t>
            </a:r>
            <a:r>
              <a:rPr lang="zh-CN" altLang="en-US" sz="3200" b="1" dirty="0" smtClean="0">
                <a:solidFill>
                  <a:schemeClr val="tx1"/>
                </a:solidFill>
                <a:latin typeface="Monotype Corsiva" pitchFamily="66" charset="0"/>
              </a:rPr>
              <a:t>能力核心价值</a:t>
            </a:r>
            <a:endParaRPr lang="zh-CN" altLang="en-US" sz="3200" b="1" dirty="0">
              <a:solidFill>
                <a:schemeClr val="tx1"/>
              </a:solidFill>
              <a:latin typeface="Monotype Corsiva" pitchFamily="66" charset="0"/>
            </a:endParaRPr>
          </a:p>
        </p:txBody>
      </p:sp>
      <p:sp>
        <p:nvSpPr>
          <p:cNvPr id="6" name="右箭头 5">
            <a:hlinkClick r:id="rId7" action="ppaction://hlinkfile"/>
          </p:cNvPr>
          <p:cNvSpPr/>
          <p:nvPr/>
        </p:nvSpPr>
        <p:spPr>
          <a:xfrm>
            <a:off x="7464152" y="5301208"/>
            <a:ext cx="2808288" cy="140518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zh-CN" sz="2400" dirty="0">
                <a:solidFill>
                  <a:schemeClr val="tx1"/>
                </a:solidFill>
                <a:latin typeface="Britannic Bold" panose="020B0903060703020204" pitchFamily="34" charset="0"/>
                <a:hlinkClick r:id="rId7" action="ppaction://hlinkfile"/>
              </a:rPr>
              <a:t>26 Dimensions of ICC</a:t>
            </a:r>
            <a:endParaRPr lang="zh-CN" altLang="en-US" sz="2400" dirty="0">
              <a:solidFill>
                <a:schemeClr val="tx1"/>
              </a:solidFill>
              <a:latin typeface="Britannic Bold" panose="020B0903060703020204" pitchFamily="34" charset="0"/>
            </a:endParaRPr>
          </a:p>
        </p:txBody>
      </p:sp>
    </p:spTree>
    <p:extLst>
      <p:ext uri="{BB962C8B-B14F-4D97-AF65-F5344CB8AC3E}">
        <p14:creationId xmlns:p14="http://schemas.microsoft.com/office/powerpoint/2010/main" val="41478179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内容占位符 2"/>
          <p:cNvSpPr>
            <a:spLocks noGrp="1"/>
          </p:cNvSpPr>
          <p:nvPr>
            <p:ph idx="1"/>
          </p:nvPr>
        </p:nvSpPr>
        <p:spPr>
          <a:xfrm>
            <a:off x="911424" y="836712"/>
            <a:ext cx="10441160" cy="4419600"/>
          </a:xfrm>
        </p:spPr>
        <p:txBody>
          <a:bodyPr>
            <a:normAutofit fontScale="85000" lnSpcReduction="10000"/>
          </a:bodyPr>
          <a:lstStyle/>
          <a:p>
            <a:pPr marL="0" indent="0">
              <a:lnSpc>
                <a:spcPct val="150000"/>
              </a:lnSpc>
              <a:buNone/>
            </a:pPr>
            <a:r>
              <a:rPr lang="zh-CN" altLang="en-US" sz="3600" dirty="0" smtClean="0">
                <a:latin typeface="华文琥珀" panose="02010800040101010101" pitchFamily="2" charset="-122"/>
                <a:ea typeface="华文琥珀" panose="02010800040101010101" pitchFamily="2" charset="-122"/>
              </a:rPr>
              <a:t>人文素养：</a:t>
            </a:r>
            <a:endParaRPr lang="en-US" altLang="zh-CN" sz="3600" dirty="0" smtClean="0">
              <a:latin typeface="华文琥珀" panose="02010800040101010101" pitchFamily="2" charset="-122"/>
              <a:ea typeface="华文琥珀" panose="02010800040101010101" pitchFamily="2" charset="-122"/>
            </a:endParaRPr>
          </a:p>
          <a:p>
            <a:pPr marL="0" indent="0">
              <a:lnSpc>
                <a:spcPct val="150000"/>
              </a:lnSpc>
              <a:buNone/>
            </a:pPr>
            <a:endParaRPr lang="en-US" altLang="zh-CN" b="1" dirty="0" smtClean="0">
              <a:latin typeface="华文中宋" panose="02010600040101010101" pitchFamily="2" charset="-122"/>
              <a:ea typeface="华文中宋" panose="02010600040101010101" pitchFamily="2" charset="-122"/>
            </a:endParaRPr>
          </a:p>
          <a:p>
            <a:pPr marL="0" indent="0">
              <a:lnSpc>
                <a:spcPct val="150000"/>
              </a:lnSpc>
            </a:pPr>
            <a:r>
              <a:rPr lang="zh-CN" altLang="en-US" sz="3600" b="1" dirty="0" smtClean="0">
                <a:latin typeface="华文中宋" panose="02010600040101010101" pitchFamily="2" charset="-122"/>
                <a:ea typeface="华文中宋" panose="02010600040101010101" pitchFamily="2" charset="-122"/>
              </a:rPr>
              <a:t>人文价值：</a:t>
            </a:r>
            <a:r>
              <a:rPr lang="zh-CN" altLang="en-US" sz="3600" b="1" dirty="0">
                <a:latin typeface="华文中宋" panose="02010600040101010101" pitchFamily="2" charset="-122"/>
                <a:ea typeface="华文中宋" panose="02010600040101010101" pitchFamily="2" charset="-122"/>
              </a:rPr>
              <a:t>爱人类、爱真理、爱文化、爱自然</a:t>
            </a:r>
            <a:endParaRPr lang="en-US" altLang="zh-CN" sz="3600" b="1" dirty="0">
              <a:latin typeface="华文中宋" panose="02010600040101010101" pitchFamily="2" charset="-122"/>
              <a:ea typeface="华文中宋" panose="02010600040101010101" pitchFamily="2" charset="-122"/>
            </a:endParaRPr>
          </a:p>
          <a:p>
            <a:pPr marL="0" indent="0">
              <a:lnSpc>
                <a:spcPct val="150000"/>
              </a:lnSpc>
            </a:pPr>
            <a:r>
              <a:rPr lang="zh-CN" altLang="en-US" sz="3600" b="1" dirty="0" smtClean="0">
                <a:latin typeface="华文中宋" panose="02010600040101010101" pitchFamily="2" charset="-122"/>
                <a:ea typeface="华文中宋" panose="02010600040101010101" pitchFamily="2" charset="-122"/>
              </a:rPr>
              <a:t>人文知识：</a:t>
            </a:r>
            <a:r>
              <a:rPr lang="zh-CN" altLang="en-US" sz="3600" b="1" dirty="0">
                <a:latin typeface="华文中宋" panose="02010600040101010101" pitchFamily="2" charset="-122"/>
                <a:ea typeface="华文中宋" panose="02010600040101010101" pitchFamily="2" charset="-122"/>
              </a:rPr>
              <a:t>语言、文学、历史、哲学、艺术、宗教、社会</a:t>
            </a:r>
            <a:endParaRPr lang="en-US" altLang="zh-CN" sz="3600" b="1" dirty="0">
              <a:latin typeface="华文中宋" panose="02010600040101010101" pitchFamily="2" charset="-122"/>
              <a:ea typeface="华文中宋" panose="02010600040101010101" pitchFamily="2" charset="-122"/>
            </a:endParaRPr>
          </a:p>
          <a:p>
            <a:pPr marL="0" indent="0">
              <a:lnSpc>
                <a:spcPct val="150000"/>
              </a:lnSpc>
            </a:pPr>
            <a:r>
              <a:rPr lang="zh-CN" altLang="en-US" sz="3600" b="1" dirty="0" smtClean="0">
                <a:latin typeface="华文中宋" panose="02010600040101010101" pitchFamily="2" charset="-122"/>
                <a:ea typeface="华文中宋" panose="02010600040101010101" pitchFamily="2" charset="-122"/>
              </a:rPr>
              <a:t>人文品格：</a:t>
            </a:r>
            <a:r>
              <a:rPr lang="zh-CN" altLang="en-US" sz="3600" b="1" dirty="0">
                <a:latin typeface="华文中宋" panose="02010600040101010101" pitchFamily="2" charset="-122"/>
                <a:ea typeface="华文中宋" panose="02010600040101010101" pitchFamily="2" charset="-122"/>
              </a:rPr>
              <a:t>博学、审问、慎思、明辨、笃行</a:t>
            </a:r>
            <a:endParaRPr lang="en-US" altLang="zh-CN" sz="3600" b="1" dirty="0">
              <a:latin typeface="华文中宋" panose="02010600040101010101" pitchFamily="2" charset="-122"/>
              <a:ea typeface="华文中宋" panose="02010600040101010101" pitchFamily="2" charset="-122"/>
            </a:endParaRPr>
          </a:p>
          <a:p>
            <a:pPr marL="0" indent="0">
              <a:buNone/>
            </a:pPr>
            <a:r>
              <a:rPr lang="en-US" altLang="zh-CN" dirty="0" smtClean="0">
                <a:ea typeface="华文中宋" panose="02010600040101010101" pitchFamily="2" charset="-122"/>
              </a:rPr>
              <a:t>                                 </a:t>
            </a:r>
            <a:endParaRPr lang="zh-CN" altLang="en-US" dirty="0" smtClean="0">
              <a:ea typeface="华文中宋" panose="02010600040101010101" pitchFamily="2" charset="-122"/>
            </a:endParaRPr>
          </a:p>
        </p:txBody>
      </p:sp>
    </p:spTree>
    <p:extLst>
      <p:ext uri="{BB962C8B-B14F-4D97-AF65-F5344CB8AC3E}">
        <p14:creationId xmlns:p14="http://schemas.microsoft.com/office/powerpoint/2010/main" val="1619569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sz="4000" dirty="0" smtClean="0">
                <a:solidFill>
                  <a:schemeClr val="tx1"/>
                </a:solidFill>
                <a:latin typeface="华文琥珀" panose="02010800040101010101" pitchFamily="2" charset="-122"/>
                <a:ea typeface="华文琥珀" panose="02010800040101010101" pitchFamily="2" charset="-122"/>
              </a:rPr>
              <a:t>基本</a:t>
            </a:r>
            <a:r>
              <a:rPr lang="zh-CN" altLang="en-US" sz="4000" dirty="0">
                <a:solidFill>
                  <a:schemeClr val="tx1"/>
                </a:solidFill>
                <a:latin typeface="华文琥珀" panose="02010800040101010101" pitchFamily="2" charset="-122"/>
                <a:ea typeface="华文琥珀" panose="02010800040101010101" pitchFamily="2" charset="-122"/>
              </a:rPr>
              <a:t>原则</a:t>
            </a:r>
            <a:endParaRPr lang="zh-CN" altLang="en-US" sz="4000" dirty="0">
              <a:solidFill>
                <a:schemeClr val="tx1"/>
              </a:solidFill>
              <a:latin typeface="华文琥珀" panose="02010800040101010101" pitchFamily="2" charset="-122"/>
              <a:ea typeface="华文琥珀" panose="02010800040101010101" pitchFamily="2" charset="-122"/>
            </a:endParaRPr>
          </a:p>
        </p:txBody>
      </p:sp>
      <p:sp>
        <p:nvSpPr>
          <p:cNvPr id="3" name="内容占位符 2"/>
          <p:cNvSpPr>
            <a:spLocks noGrp="1"/>
          </p:cNvSpPr>
          <p:nvPr>
            <p:ph sz="quarter" idx="1"/>
          </p:nvPr>
        </p:nvSpPr>
        <p:spPr>
          <a:xfrm>
            <a:off x="654968" y="2060848"/>
            <a:ext cx="10121552" cy="4413104"/>
          </a:xfrm>
        </p:spPr>
        <p:txBody>
          <a:bodyPr>
            <a:normAutofit/>
          </a:bodyPr>
          <a:lstStyle/>
          <a:p>
            <a:pPr>
              <a:lnSpc>
                <a:spcPct val="150000"/>
              </a:lnSpc>
            </a:pPr>
            <a:r>
              <a:rPr lang="zh-CN" altLang="zh-CN" sz="3600" b="1" dirty="0">
                <a:latin typeface="华文中宋" panose="02010600040101010101" pitchFamily="2" charset="-122"/>
                <a:ea typeface="华文中宋" panose="02010600040101010101" pitchFamily="2" charset="-122"/>
              </a:rPr>
              <a:t>语言课程是英语人文教育的必要组成部分。</a:t>
            </a:r>
            <a:endParaRPr lang="en-US" altLang="zh-CN" sz="3600" b="1" dirty="0">
              <a:latin typeface="华文中宋" panose="02010600040101010101" pitchFamily="2" charset="-122"/>
              <a:ea typeface="华文中宋" panose="02010600040101010101" pitchFamily="2" charset="-122"/>
            </a:endParaRPr>
          </a:p>
          <a:p>
            <a:pPr>
              <a:lnSpc>
                <a:spcPct val="150000"/>
              </a:lnSpc>
            </a:pPr>
            <a:r>
              <a:rPr lang="zh-CN" altLang="zh-CN" sz="3600" b="1" dirty="0" smtClean="0">
                <a:latin typeface="华文中宋" panose="02010600040101010101" pitchFamily="2" charset="-122"/>
                <a:ea typeface="华文中宋" panose="02010600040101010101" pitchFamily="2" charset="-122"/>
              </a:rPr>
              <a:t>语言能力包含</a:t>
            </a:r>
            <a:r>
              <a:rPr lang="zh-CN" altLang="zh-CN" sz="3600" b="1" dirty="0">
                <a:latin typeface="华文中宋" panose="02010600040101010101" pitchFamily="2" charset="-122"/>
                <a:ea typeface="华文中宋" panose="02010600040101010101" pitchFamily="2" charset="-122"/>
              </a:rPr>
              <a:t>思辨能力和跨文化能力。</a:t>
            </a:r>
            <a:endParaRPr lang="en-US" altLang="zh-CN" sz="3600" b="1" dirty="0">
              <a:latin typeface="华文中宋" panose="02010600040101010101" pitchFamily="2" charset="-122"/>
              <a:ea typeface="华文中宋" panose="02010600040101010101" pitchFamily="2" charset="-122"/>
            </a:endParaRPr>
          </a:p>
          <a:p>
            <a:pPr>
              <a:lnSpc>
                <a:spcPct val="150000"/>
              </a:lnSpc>
            </a:pPr>
            <a:r>
              <a:rPr lang="zh-CN" altLang="zh-CN" sz="3600" b="1" dirty="0" smtClean="0">
                <a:latin typeface="华文中宋" panose="02010600040101010101" pitchFamily="2" charset="-122"/>
                <a:ea typeface="华文中宋" panose="02010600040101010101" pitchFamily="2" charset="-122"/>
              </a:rPr>
              <a:t>语言</a:t>
            </a:r>
            <a:r>
              <a:rPr lang="zh-CN" altLang="zh-CN" sz="3600" b="1" dirty="0">
                <a:latin typeface="华文中宋" panose="02010600040101010101" pitchFamily="2" charset="-122"/>
                <a:ea typeface="华文中宋" panose="02010600040101010101" pitchFamily="2" charset="-122"/>
              </a:rPr>
              <a:t>学习是一个合作参与的社会文化建构过程</a:t>
            </a:r>
            <a:r>
              <a:rPr lang="zh-CN" altLang="zh-CN" sz="3600" b="1" dirty="0" smtClean="0">
                <a:latin typeface="华文中宋" panose="02010600040101010101" pitchFamily="2" charset="-122"/>
                <a:ea typeface="华文中宋" panose="02010600040101010101" pitchFamily="2" charset="-122"/>
              </a:rPr>
              <a:t>。</a:t>
            </a:r>
            <a:endParaRPr lang="zh-CN" altLang="en-US" sz="36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15079856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1055440" y="1219544"/>
            <a:ext cx="9294936" cy="4873752"/>
          </a:xfrm>
        </p:spPr>
        <p:txBody>
          <a:bodyPr>
            <a:normAutofit/>
          </a:bodyPr>
          <a:lstStyle/>
          <a:p>
            <a:pPr marL="0" indent="0">
              <a:buNone/>
            </a:pPr>
            <a:endParaRPr lang="en-US" altLang="zh-CN" sz="3600" b="1" dirty="0" smtClean="0">
              <a:solidFill>
                <a:schemeClr val="accent2">
                  <a:lumMod val="50000"/>
                </a:schemeClr>
              </a:solidFill>
              <a:latin typeface="华文中宋" panose="02010600040101010101" pitchFamily="2" charset="-122"/>
              <a:ea typeface="华文中宋" panose="02010600040101010101" pitchFamily="2" charset="-122"/>
            </a:endParaRPr>
          </a:p>
          <a:p>
            <a:pPr marL="0" indent="0">
              <a:buNone/>
            </a:pPr>
            <a:r>
              <a:rPr lang="zh-CN" altLang="en-US" sz="3600" b="1" dirty="0" smtClean="0">
                <a:solidFill>
                  <a:schemeClr val="accent2">
                    <a:lumMod val="50000"/>
                  </a:schemeClr>
                </a:solidFill>
                <a:latin typeface="华文中宋" panose="02010600040101010101" pitchFamily="2" charset="-122"/>
                <a:ea typeface="华文中宋" panose="02010600040101010101" pitchFamily="2" charset="-122"/>
              </a:rPr>
              <a:t>基本原则之一</a:t>
            </a:r>
            <a:r>
              <a:rPr lang="zh-CN" altLang="en-US" sz="3600" b="1" dirty="0" smtClean="0">
                <a:solidFill>
                  <a:schemeClr val="accent2">
                    <a:lumMod val="50000"/>
                  </a:schemeClr>
                </a:solidFill>
                <a:latin typeface="华文中宋" panose="02010600040101010101" pitchFamily="2" charset="-122"/>
                <a:ea typeface="华文中宋" panose="02010600040101010101" pitchFamily="2" charset="-122"/>
              </a:rPr>
              <a:t>：</a:t>
            </a:r>
            <a:endParaRPr lang="en-US" altLang="zh-CN" sz="3600" b="1" dirty="0">
              <a:solidFill>
                <a:schemeClr val="accent2">
                  <a:lumMod val="50000"/>
                </a:schemeClr>
              </a:solidFill>
              <a:latin typeface="华文中宋" panose="02010600040101010101" pitchFamily="2" charset="-122"/>
              <a:ea typeface="华文中宋" panose="02010600040101010101" pitchFamily="2" charset="-122"/>
            </a:endParaRPr>
          </a:p>
          <a:p>
            <a:pPr marL="0" indent="0">
              <a:buNone/>
            </a:pPr>
            <a:endParaRPr lang="en-US" altLang="zh-CN" sz="3600" b="1" dirty="0" smtClean="0">
              <a:solidFill>
                <a:schemeClr val="accent2">
                  <a:lumMod val="50000"/>
                </a:schemeClr>
              </a:solidFill>
              <a:latin typeface="华文中宋" panose="02010600040101010101" pitchFamily="2" charset="-122"/>
              <a:ea typeface="华文中宋" panose="02010600040101010101" pitchFamily="2" charset="-122"/>
            </a:endParaRPr>
          </a:p>
          <a:p>
            <a:pPr marL="0" indent="0">
              <a:buNone/>
            </a:pPr>
            <a:r>
              <a:rPr lang="zh-CN" altLang="zh-CN" sz="3600" b="1" dirty="0" smtClean="0">
                <a:solidFill>
                  <a:schemeClr val="accent2">
                    <a:lumMod val="50000"/>
                  </a:schemeClr>
                </a:solidFill>
                <a:latin typeface="华文中宋" panose="02010600040101010101" pitchFamily="2" charset="-122"/>
                <a:ea typeface="华文中宋" panose="02010600040101010101" pitchFamily="2" charset="-122"/>
              </a:rPr>
              <a:t>语言</a:t>
            </a:r>
            <a:r>
              <a:rPr lang="zh-CN" altLang="zh-CN" sz="3600" b="1" dirty="0">
                <a:solidFill>
                  <a:schemeClr val="accent2">
                    <a:lumMod val="50000"/>
                  </a:schemeClr>
                </a:solidFill>
                <a:latin typeface="华文中宋" panose="02010600040101010101" pitchFamily="2" charset="-122"/>
                <a:ea typeface="华文中宋" panose="02010600040101010101" pitchFamily="2" charset="-122"/>
              </a:rPr>
              <a:t>课程是英语人文教育的必要组成部分</a:t>
            </a:r>
            <a:r>
              <a:rPr lang="zh-CN" altLang="en-US" sz="3600" b="1" dirty="0">
                <a:solidFill>
                  <a:schemeClr val="accent2">
                    <a:lumMod val="50000"/>
                  </a:schemeClr>
                </a:solidFill>
                <a:latin typeface="华文中宋" panose="02010600040101010101" pitchFamily="2" charset="-122"/>
                <a:ea typeface="华文中宋" panose="02010600040101010101" pitchFamily="2" charset="-122"/>
              </a:rPr>
              <a:t>。</a:t>
            </a:r>
            <a:endParaRPr lang="en-US" altLang="zh-CN" sz="3600" b="1" dirty="0">
              <a:solidFill>
                <a:schemeClr val="accent2">
                  <a:lumMod val="50000"/>
                </a:schemeClr>
              </a:solidFill>
              <a:latin typeface="华文中宋" panose="02010600040101010101" pitchFamily="2" charset="-122"/>
              <a:ea typeface="华文中宋" panose="02010600040101010101" pitchFamily="2" charset="-122"/>
            </a:endParaRPr>
          </a:p>
          <a:p>
            <a:pPr marL="0" indent="0">
              <a:buNone/>
            </a:pPr>
            <a:endParaRPr lang="zh-CN" altLang="en-US" sz="3600" dirty="0">
              <a:solidFill>
                <a:schemeClr val="accent2">
                  <a:lumMod val="50000"/>
                </a:schemeClr>
              </a:solidFill>
            </a:endParaRPr>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16280" y="116632"/>
            <a:ext cx="2857500" cy="2857500"/>
          </a:xfrm>
          <a:prstGeom prst="rect">
            <a:avLst/>
          </a:prstGeom>
        </p:spPr>
      </p:pic>
    </p:spTree>
    <p:extLst>
      <p:ext uri="{BB962C8B-B14F-4D97-AF65-F5344CB8AC3E}">
        <p14:creationId xmlns:p14="http://schemas.microsoft.com/office/powerpoint/2010/main" val="19671497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609600" y="764704"/>
            <a:ext cx="9956800" cy="5709248"/>
          </a:xfrm>
        </p:spPr>
        <p:txBody>
          <a:bodyPr>
            <a:normAutofit/>
          </a:bodyPr>
          <a:lstStyle/>
          <a:p>
            <a:pPr marL="0" indent="0" algn="just">
              <a:buNone/>
            </a:pPr>
            <a:r>
              <a:rPr lang="en-US" altLang="zh-CN" sz="3600" b="1" dirty="0" smtClean="0">
                <a:latin typeface="华文中宋" panose="02010600040101010101" pitchFamily="2" charset="-122"/>
                <a:ea typeface="华文中宋" panose="02010600040101010101" pitchFamily="2" charset="-122"/>
              </a:rPr>
              <a:t>1.1 </a:t>
            </a:r>
            <a:r>
              <a:rPr lang="zh-CN" altLang="zh-CN" sz="3600" b="1" dirty="0" smtClean="0">
                <a:latin typeface="华文中宋" panose="02010600040101010101" pitchFamily="2" charset="-122"/>
                <a:ea typeface="华文中宋" panose="02010600040101010101" pitchFamily="2" charset="-122"/>
              </a:rPr>
              <a:t>英语</a:t>
            </a:r>
            <a:r>
              <a:rPr lang="zh-CN" altLang="zh-CN" sz="3600" b="1" dirty="0">
                <a:latin typeface="华文中宋" panose="02010600040101010101" pitchFamily="2" charset="-122"/>
                <a:ea typeface="华文中宋" panose="02010600040101010101" pitchFamily="2" charset="-122"/>
              </a:rPr>
              <a:t>专业应通过英语进行人文教育和跨文化教育。</a:t>
            </a:r>
          </a:p>
          <a:p>
            <a:pPr marL="0" indent="0">
              <a:buNone/>
            </a:pPr>
            <a:endParaRPr lang="zh-CN" altLang="zh-CN" sz="3600" dirty="0"/>
          </a:p>
          <a:p>
            <a:pPr marL="0" indent="0" algn="just">
              <a:buNone/>
            </a:pPr>
            <a:r>
              <a:rPr lang="zh-CN" altLang="zh-CN" sz="3600" b="1" dirty="0">
                <a:latin typeface="华文中宋" panose="02010600040101010101" pitchFamily="2" charset="-122"/>
                <a:ea typeface="华文中宋" panose="02010600040101010101" pitchFamily="2" charset="-122"/>
              </a:rPr>
              <a:t>“我们认为</a:t>
            </a:r>
            <a:r>
              <a:rPr lang="en-US" altLang="zh-CN" sz="3600" b="1" dirty="0">
                <a:latin typeface="华文中宋" panose="02010600040101010101" pitchFamily="2" charset="-122"/>
                <a:ea typeface="华文中宋" panose="02010600040101010101" pitchFamily="2" charset="-122"/>
              </a:rPr>
              <a:t>,</a:t>
            </a:r>
            <a:r>
              <a:rPr lang="zh-CN" altLang="zh-CN" sz="3600" b="1" dirty="0">
                <a:latin typeface="华文中宋" panose="02010600040101010101" pitchFamily="2" charset="-122"/>
                <a:ea typeface="华文中宋" panose="02010600040101010101" pitchFamily="2" charset="-122"/>
              </a:rPr>
              <a:t>我国英语专业应该回归人文学科本位</a:t>
            </a:r>
            <a:r>
              <a:rPr lang="en-US" altLang="zh-CN" sz="3600" b="1" dirty="0">
                <a:latin typeface="华文中宋" panose="02010600040101010101" pitchFamily="2" charset="-122"/>
                <a:ea typeface="华文中宋" panose="02010600040101010101" pitchFamily="2" charset="-122"/>
              </a:rPr>
              <a:t>,</a:t>
            </a:r>
            <a:r>
              <a:rPr lang="zh-CN" altLang="zh-CN" sz="3600" b="1" dirty="0">
                <a:latin typeface="华文中宋" panose="02010600040101010101" pitchFamily="2" charset="-122"/>
                <a:ea typeface="华文中宋" panose="02010600040101010101" pitchFamily="2" charset="-122"/>
              </a:rPr>
              <a:t>致力于重点培养人文通识型或通用型英语人才</a:t>
            </a:r>
            <a:r>
              <a:rPr lang="en-US" altLang="zh-CN" sz="3600" b="1" dirty="0">
                <a:latin typeface="华文中宋" panose="02010600040101010101" pitchFamily="2" charset="-122"/>
                <a:ea typeface="华文中宋" panose="02010600040101010101" pitchFamily="2" charset="-122"/>
              </a:rPr>
              <a:t>,</a:t>
            </a:r>
            <a:r>
              <a:rPr lang="zh-CN" altLang="zh-CN" sz="3600" b="1" dirty="0">
                <a:latin typeface="华文中宋" panose="02010600040101010101" pitchFamily="2" charset="-122"/>
                <a:ea typeface="华文中宋" panose="02010600040101010101" pitchFamily="2" charset="-122"/>
              </a:rPr>
              <a:t>在条件具备的情况下兼顾复合型人才的培养。”（胡文仲，孙有中，“突出学科特点，加强人文教育”，《外语教学与研究》，</a:t>
            </a:r>
            <a:r>
              <a:rPr lang="en-US" altLang="zh-CN" sz="3600" b="1" dirty="0">
                <a:latin typeface="华文中宋" panose="02010600040101010101" pitchFamily="2" charset="-122"/>
                <a:ea typeface="华文中宋" panose="02010600040101010101" pitchFamily="2" charset="-122"/>
              </a:rPr>
              <a:t>2006</a:t>
            </a:r>
            <a:r>
              <a:rPr lang="zh-CN" altLang="zh-CN" sz="3600" b="1" dirty="0">
                <a:latin typeface="华文中宋" panose="02010600040101010101" pitchFamily="2" charset="-122"/>
                <a:ea typeface="华文中宋" panose="02010600040101010101" pitchFamily="2" charset="-122"/>
              </a:rPr>
              <a:t>年第</a:t>
            </a:r>
            <a:r>
              <a:rPr lang="en-US" altLang="zh-CN" sz="3600" b="1" dirty="0">
                <a:latin typeface="华文中宋" panose="02010600040101010101" pitchFamily="2" charset="-122"/>
                <a:ea typeface="华文中宋" panose="02010600040101010101" pitchFamily="2" charset="-122"/>
              </a:rPr>
              <a:t>9</a:t>
            </a:r>
            <a:r>
              <a:rPr lang="zh-CN" altLang="zh-CN" sz="3600" b="1" dirty="0">
                <a:latin typeface="华文中宋" panose="02010600040101010101" pitchFamily="2" charset="-122"/>
                <a:ea typeface="华文中宋" panose="02010600040101010101" pitchFamily="2" charset="-122"/>
              </a:rPr>
              <a:t>期）</a:t>
            </a:r>
          </a:p>
          <a:p>
            <a:pPr marL="0" indent="0">
              <a:buNone/>
            </a:pPr>
            <a:endParaRPr lang="zh-CN" altLang="en-US" sz="3600" dirty="0"/>
          </a:p>
        </p:txBody>
      </p:sp>
    </p:spTree>
    <p:extLst>
      <p:ext uri="{BB962C8B-B14F-4D97-AF65-F5344CB8AC3E}">
        <p14:creationId xmlns:p14="http://schemas.microsoft.com/office/powerpoint/2010/main" val="38624111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凸显">
  <a:themeElements>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凸显">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凸显">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1157</TotalTime>
  <Words>2153</Words>
  <Application>Microsoft Office PowerPoint</Application>
  <PresentationFormat>宽屏</PresentationFormat>
  <Paragraphs>121</Paragraphs>
  <Slides>34</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34</vt:i4>
      </vt:variant>
    </vt:vector>
  </HeadingPairs>
  <TitlesOfParts>
    <vt:vector size="49" baseType="lpstr">
      <vt:lpstr>Century Schoolbook</vt:lpstr>
      <vt:lpstr>华文行楷</vt:lpstr>
      <vt:lpstr>华文琥珀</vt:lpstr>
      <vt:lpstr>华文楷体</vt:lpstr>
      <vt:lpstr>华文中宋</vt:lpstr>
      <vt:lpstr>隶书</vt:lpstr>
      <vt:lpstr>宋体</vt:lpstr>
      <vt:lpstr>Arial</vt:lpstr>
      <vt:lpstr>Britannic Bold</vt:lpstr>
      <vt:lpstr>Calibri</vt:lpstr>
      <vt:lpstr>Monotype Corsiva</vt:lpstr>
      <vt:lpstr>Times New Roman</vt:lpstr>
      <vt:lpstr>Wingdings</vt:lpstr>
      <vt:lpstr>Wingdings 2</vt:lpstr>
      <vt:lpstr>凸显</vt:lpstr>
      <vt:lpstr>跨文化思辨英语人文教育论</vt:lpstr>
      <vt:lpstr>定义</vt:lpstr>
      <vt:lpstr>PowerPoint 演示文稿</vt:lpstr>
      <vt:lpstr>PowerPoint 演示文稿</vt:lpstr>
      <vt:lpstr>PowerPoint 演示文稿</vt:lpstr>
      <vt:lpstr>PowerPoint 演示文稿</vt:lpstr>
      <vt:lpstr>基本原则</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跨文化思辨英语人文教育： 基本原则</dc:title>
  <dc:creator>孙有中</dc:creator>
  <cp:lastModifiedBy>Sun</cp:lastModifiedBy>
  <cp:revision>62</cp:revision>
  <dcterms:created xsi:type="dcterms:W3CDTF">2017-04-13T06:53:25Z</dcterms:created>
  <dcterms:modified xsi:type="dcterms:W3CDTF">2017-06-10T14:08:52Z</dcterms:modified>
</cp:coreProperties>
</file>