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8" r:id="rId3"/>
    <p:sldId id="301" r:id="rId4"/>
    <p:sldId id="303" r:id="rId5"/>
    <p:sldId id="261" r:id="rId6"/>
    <p:sldId id="264" r:id="rId7"/>
    <p:sldId id="268" r:id="rId8"/>
    <p:sldId id="283" r:id="rId9"/>
    <p:sldId id="306" r:id="rId10"/>
    <p:sldId id="280" r:id="rId11"/>
    <p:sldId id="281" r:id="rId12"/>
    <p:sldId id="286" r:id="rId13"/>
    <p:sldId id="287" r:id="rId14"/>
    <p:sldId id="290" r:id="rId15"/>
    <p:sldId id="291" r:id="rId16"/>
    <p:sldId id="292" r:id="rId17"/>
    <p:sldId id="293" r:id="rId18"/>
    <p:sldId id="294" r:id="rId19"/>
    <p:sldId id="295" r:id="rId20"/>
    <p:sldId id="300" r:id="rId21"/>
    <p:sldId id="309" r:id="rId22"/>
    <p:sldId id="310" r:id="rId2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EAEAEA"/>
    <a:srgbClr val="333333"/>
    <a:srgbClr val="A3C5C7"/>
    <a:srgbClr val="C1D8DA"/>
    <a:srgbClr val="DAE8E9"/>
    <a:srgbClr val="9DBFC1"/>
    <a:srgbClr val="C6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3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06" y="-96"/>
      </p:cViewPr>
      <p:guideLst>
        <p:guide orient="horz" pos="1688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8E12B-932F-4981-BBE1-6B7E3222E54B}" type="datetimeFigureOut">
              <a:rPr lang="zh-CN" altLang="en-US" smtClean="0"/>
              <a:pPr/>
              <a:t>2016/4/22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BAC05-C786-4EF8-B3AE-4EAFAE528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2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6C73F40-5147-4312-A17A-5F58C86B819D}" type="datetimeFigureOut">
              <a:rPr lang="zh-CN" altLang="en-US"/>
              <a:pPr>
                <a:defRPr/>
              </a:pPr>
              <a:t>2016/4/22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0C669B5-26CA-4DFF-8FA1-FC0BE17B46A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4062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8086-5501-4AF9-B62F-E3CC9633F95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2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669B5-26CA-4DFF-8FA1-FC0BE17B46AB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645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A11762-15DD-4135-AE5E-02C25FFF4950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669B5-26CA-4DFF-8FA1-FC0BE17B46AB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052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47EC86-B32A-4523-8D28-73852F91D82B}" type="slidenum">
              <a:rPr lang="zh-CN" altLang="en-US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588" y="0"/>
            <a:ext cx="9145588" cy="5143500"/>
          </a:xfrm>
          <a:prstGeom prst="rect">
            <a:avLst/>
          </a:prstGeom>
          <a:pattFill prst="pct5">
            <a:fgClr>
              <a:srgbClr val="EBE7C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57189" y="703423"/>
            <a:ext cx="8405812" cy="357901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 sz="1400"/>
          </a:p>
        </p:txBody>
      </p:sp>
      <p:pic>
        <p:nvPicPr>
          <p:cNvPr id="18" name="Picture 30" descr="03_ba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"/>
          <a:stretch/>
        </p:blipFill>
        <p:spPr bwMode="auto">
          <a:xfrm>
            <a:off x="374652" y="723900"/>
            <a:ext cx="7877809" cy="35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3635375" y="3596640"/>
            <a:ext cx="5105400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 sz="1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31DC3-0EAB-48D3-B88D-C09106FE2715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E947-2C4A-43C3-9B56-8C221923B0E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0135" y="2841784"/>
            <a:ext cx="5086350" cy="672943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0135" y="3634262"/>
            <a:ext cx="5086350" cy="32051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grpSp>
        <p:nvGrpSpPr>
          <p:cNvPr id="8" name="组合 21"/>
          <p:cNvGrpSpPr/>
          <p:nvPr/>
        </p:nvGrpSpPr>
        <p:grpSpPr>
          <a:xfrm>
            <a:off x="3166111" y="3425190"/>
            <a:ext cx="343989" cy="342901"/>
            <a:chOff x="3169920" y="4563291"/>
            <a:chExt cx="465909" cy="465909"/>
          </a:xfrm>
        </p:grpSpPr>
        <p:sp>
          <p:nvSpPr>
            <p:cNvPr id="16" name="椭圆 15"/>
            <p:cNvSpPr/>
            <p:nvPr userDrawn="1"/>
          </p:nvSpPr>
          <p:spPr>
            <a:xfrm>
              <a:off x="3169920" y="4563291"/>
              <a:ext cx="465909" cy="465909"/>
            </a:xfrm>
            <a:prstGeom prst="ellipse">
              <a:avLst/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1" name="右箭头 20"/>
            <p:cNvSpPr/>
            <p:nvPr userDrawn="1"/>
          </p:nvSpPr>
          <p:spPr>
            <a:xfrm>
              <a:off x="3263084" y="4702628"/>
              <a:ext cx="307431" cy="217714"/>
            </a:xfrm>
            <a:prstGeom prst="rightArrow">
              <a:avLst>
                <a:gd name="adj1" fmla="val 50000"/>
                <a:gd name="adj2" fmla="val 7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139792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0" orient="horz" pos="2160" userDrawn="1">
          <p15:clr>
            <a:srgbClr val="FBAE40"/>
          </p15:clr>
        </p15:guide>
        <p15:guide id="3" pos="66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3204E-1E20-4BED-B49A-390FC674D143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ECA3-4AFD-4C35-8402-06CE8F1521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87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2096F-58CD-4F1E-A643-61F1D16ECB40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16B9-3735-476B-932F-C504B3F8C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46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50235-734E-4E41-94B4-6A53692079F5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ACD-CCEF-4DA0-AC85-9ADBCFFE26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643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777" y="2148842"/>
            <a:ext cx="7158447" cy="1273017"/>
          </a:xfrm>
        </p:spPr>
        <p:txBody>
          <a:bodyPr anchor="b">
            <a:normAutofit/>
          </a:bodyPr>
          <a:lstStyle>
            <a:lvl1pPr>
              <a:defRPr sz="3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777" y="3421858"/>
            <a:ext cx="7158447" cy="6694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80CB5-9303-4363-9A65-E6A5CBA2C24D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BFE-DB74-4C0D-8F78-0015EA2959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988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CF0B5-0061-4E50-AE05-98E1C07461D7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89F9-A282-43E4-9897-F92398584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89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B5C8F-E622-4F35-A927-61251F9F6A3D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E5A5-69B6-4203-81C6-6CBBEEE12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538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05374-247E-4BA9-A1F8-19032B2B4647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2BA6-EB1D-457B-9331-C345661ED4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507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13D45-F848-4B84-8C1C-6F398342ECAB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B57D-F2BF-4049-A9EB-8668C04852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271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205CE-7B9C-4B65-9EDF-C3B5385DDBC5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17D8-044C-4218-9AF2-9795CBA3A5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79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6F479-3FA8-4917-9AA6-6ABADBE30E3C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BDDA-A4A6-4970-AB07-04CE665D22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978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994" y="906649"/>
            <a:ext cx="6311106" cy="37748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42096F-58CD-4F1E-A643-61F1D16ECB40}" type="datetime1">
              <a:rPr lang="zh-CN" altLang="en-US" smtClean="0"/>
              <a:pPr>
                <a:defRPr/>
              </a:pPr>
              <a:t>2016/4/22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16B9-3735-476B-932F-C504B3F8C18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228600" y="442913"/>
            <a:ext cx="8686800" cy="4343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994" y="233726"/>
            <a:ext cx="5428274" cy="473538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grpSp>
        <p:nvGrpSpPr>
          <p:cNvPr id="8" name="组合 19"/>
          <p:cNvGrpSpPr/>
          <p:nvPr/>
        </p:nvGrpSpPr>
        <p:grpSpPr>
          <a:xfrm flipH="1">
            <a:off x="6013268" y="275817"/>
            <a:ext cx="343989" cy="337937"/>
            <a:chOff x="3169920" y="4563291"/>
            <a:chExt cx="465909" cy="465909"/>
          </a:xfrm>
        </p:grpSpPr>
        <p:sp>
          <p:nvSpPr>
            <p:cNvPr id="21" name="椭圆 20"/>
            <p:cNvSpPr/>
            <p:nvPr userDrawn="1"/>
          </p:nvSpPr>
          <p:spPr>
            <a:xfrm>
              <a:off x="3169920" y="4563291"/>
              <a:ext cx="465909" cy="465909"/>
            </a:xfrm>
            <a:prstGeom prst="ellipse">
              <a:avLst/>
            </a:prstGeom>
            <a:pattFill prst="pct20">
              <a:fgClr>
                <a:schemeClr val="accent1">
                  <a:lumMod val="60000"/>
                  <a:lumOff val="40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2" name="右箭头 21"/>
            <p:cNvSpPr/>
            <p:nvPr userDrawn="1"/>
          </p:nvSpPr>
          <p:spPr>
            <a:xfrm>
              <a:off x="3263084" y="4702628"/>
              <a:ext cx="307431" cy="217714"/>
            </a:xfrm>
            <a:prstGeom prst="rightArrow">
              <a:avLst>
                <a:gd name="adj1" fmla="val 50000"/>
                <a:gd name="adj2" fmla="val 7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66536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0000"/>
        </a:lnSpc>
        <a:spcBef>
          <a:spcPts val="1350"/>
        </a:spcBef>
        <a:buClr>
          <a:schemeClr val="accent1"/>
        </a:buClr>
        <a:buSzPct val="60000"/>
        <a:buFont typeface="Wingdings" panose="05000000000000000000" pitchFamily="2" charset="2"/>
        <a:buChar char="l"/>
        <a:defRPr sz="15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67884" indent="-267884" algn="l" defTabSz="685783" rtl="0" eaLnBrk="1" latinLnBrk="0" hangingPunct="1">
        <a:lnSpc>
          <a:spcPct val="130000"/>
        </a:lnSpc>
        <a:spcBef>
          <a:spcPts val="375"/>
        </a:spcBef>
        <a:buFont typeface="Calibri" panose="020F0502020204030204" pitchFamily="34" charset="0"/>
        <a:buChar char=" "/>
        <a:defRPr sz="1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Describing+Hair.ppt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tags" Target="../tags/tag78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tags" Target="../tags/tag77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37" Type="http://schemas.openxmlformats.org/officeDocument/2006/relationships/notesSlide" Target="../notesSlides/notesSlide3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35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495273" y="1007647"/>
            <a:ext cx="5218018" cy="20928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运用之妙，存乎一心</a:t>
            </a:r>
            <a:endParaRPr lang="en-US" altLang="zh-CN" sz="4000" b="1" dirty="0" smtClean="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3000" b="1" dirty="0" smtClean="0">
                <a:solidFill>
                  <a:srgbClr val="333333"/>
                </a:solidFill>
                <a:ea typeface="微软雅黑" panose="020B0503020204020204" pitchFamily="34" charset="-122"/>
              </a:rPr>
              <a:t>——</a:t>
            </a:r>
            <a:r>
              <a:rPr lang="zh-CN" altLang="en-US" sz="3000" b="1" dirty="0" smtClean="0">
                <a:solidFill>
                  <a:srgbClr val="333333"/>
                </a:solidFill>
                <a:ea typeface="微软雅黑" panose="020B0503020204020204" pitchFamily="34" charset="-122"/>
              </a:rPr>
              <a:t>“教学之星”大</a:t>
            </a:r>
            <a:r>
              <a:rPr lang="zh-CN" altLang="en-US" sz="3000" b="1" dirty="0" smtClean="0">
                <a:solidFill>
                  <a:srgbClr val="333333"/>
                </a:solidFill>
                <a:ea typeface="微软雅黑" panose="020B0503020204020204" pitchFamily="34" charset="-122"/>
              </a:rPr>
              <a:t>赛</a:t>
            </a:r>
            <a:endParaRPr lang="en-US" altLang="zh-CN" sz="3000" b="1" dirty="0" smtClean="0">
              <a:solidFill>
                <a:srgbClr val="333333"/>
              </a:solidFill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3000" b="1" dirty="0" smtClean="0">
                <a:solidFill>
                  <a:srgbClr val="333333"/>
                </a:solidFill>
                <a:ea typeface="微软雅黑" panose="020B0503020204020204" pitchFamily="34" charset="-122"/>
              </a:rPr>
              <a:t>助</a:t>
            </a:r>
            <a:r>
              <a:rPr lang="zh-CN" altLang="en-US" sz="3000" b="1" dirty="0" smtClean="0">
                <a:solidFill>
                  <a:srgbClr val="333333"/>
                </a:solidFill>
                <a:ea typeface="微软雅黑" panose="020B0503020204020204" pitchFamily="34" charset="-122"/>
              </a:rPr>
              <a:t>力教师成长</a:t>
            </a:r>
            <a:endParaRPr lang="zh-CN" altLang="en-US" sz="3000" b="1" dirty="0">
              <a:solidFill>
                <a:srgbClr val="333333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027725" y="3246796"/>
            <a:ext cx="4703259" cy="10156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</a:rPr>
              <a:t>刘亚兰</a:t>
            </a:r>
            <a:endParaRPr lang="en-US" altLang="zh-CN" sz="2000" b="1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 eaLnBrk="1" hangingPunct="1"/>
            <a:r>
              <a:rPr lang="zh-CN" altLang="en-US" sz="2000" b="1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</a:rPr>
              <a:t>钟山职业技术学院</a:t>
            </a:r>
            <a:endParaRPr lang="en-US" altLang="zh-CN" sz="2000" b="1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 eaLnBrk="1" hangingPunct="1"/>
            <a:r>
              <a:rPr lang="zh-CN" altLang="en-US" sz="2000" b="1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</a:rPr>
              <a:t>南京 </a:t>
            </a:r>
            <a:r>
              <a:rPr lang="en-US" altLang="zh-CN" sz="2000" b="1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</a:rPr>
              <a:t>2016.4.13</a:t>
            </a:r>
            <a:endParaRPr lang="zh-CN" altLang="en-US" sz="2000" b="1" dirty="0">
              <a:solidFill>
                <a:srgbClr val="333333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9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83228" y="1813933"/>
            <a:ext cx="7199899" cy="120289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翻转课堂的教学环节应该包括哪些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？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翻转课堂对教师和学生都有什么样的要求？？</a:t>
            </a:r>
            <a:endParaRPr lang="zh-CN" altLang="en-US" sz="2400" dirty="0">
              <a:solidFill>
                <a:srgbClr val="333333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4330" y="2283754"/>
            <a:ext cx="607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236" y="994486"/>
            <a:ext cx="345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什么是翻转课堂？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67" y="3209366"/>
            <a:ext cx="2920672" cy="153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2. </a:t>
            </a:r>
            <a:r>
              <a:rPr lang="zh-CN" altLang="en-US" sz="2800" dirty="0" smtClean="0"/>
              <a:t>教学模式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77524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60714" y="1070173"/>
            <a:ext cx="5903025" cy="130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要想在大赛中取胜，无论微课还是翻转课堂，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过人的教学设计</a:t>
            </a:r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至关重要。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8287" y="2720601"/>
            <a:ext cx="6856002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</a:t>
            </a:r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内容的选择与设计决定一节微课的</a:t>
            </a:r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成败。</a:t>
            </a:r>
            <a:endParaRPr lang="en-US" altLang="zh-CN" sz="200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同样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，合理的教学设计能够让翻转课堂充分</a:t>
            </a:r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</a:t>
            </a:r>
            <a:endParaRPr lang="en-US" altLang="zh-CN" sz="200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高等职业教育的实践性与应用性</a:t>
            </a:r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特点。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教学设计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3553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2341340" y="1267749"/>
            <a:ext cx="2808288" cy="2106216"/>
          </a:xfrm>
          <a:prstGeom prst="ellipse">
            <a:avLst/>
          </a:prstGeom>
          <a:solidFill>
            <a:srgbClr val="EAEAEA"/>
          </a:solidFill>
          <a:ln w="127000">
            <a:solidFill>
              <a:srgbClr val="A3C5C7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695268" y="4545806"/>
            <a:ext cx="2297112" cy="109538"/>
            <a:chOff x="0" y="0"/>
            <a:chExt cx="3617" cy="230"/>
          </a:xfrm>
        </p:grpSpPr>
        <p:sp>
          <p:nvSpPr>
            <p:cNvPr id="5133" name="Rectangle 4"/>
            <p:cNvSpPr>
              <a:spLocks noChangeArrowheads="1"/>
            </p:cNvSpPr>
            <p:nvPr/>
          </p:nvSpPr>
          <p:spPr bwMode="auto">
            <a:xfrm flipH="1">
              <a:off x="920" y="0"/>
              <a:ext cx="860" cy="228"/>
            </a:xfrm>
            <a:prstGeom prst="rect">
              <a:avLst/>
            </a:prstGeom>
            <a:solidFill>
              <a:srgbClr val="9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34" name="Rectangle 5"/>
            <p:cNvSpPr>
              <a:spLocks noChangeArrowheads="1"/>
            </p:cNvSpPr>
            <p:nvPr/>
          </p:nvSpPr>
          <p:spPr bwMode="auto">
            <a:xfrm flipH="1">
              <a:off x="0" y="0"/>
              <a:ext cx="602" cy="23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35" name="Rectangle 6"/>
            <p:cNvSpPr>
              <a:spLocks noChangeArrowheads="1"/>
            </p:cNvSpPr>
            <p:nvPr/>
          </p:nvSpPr>
          <p:spPr bwMode="auto">
            <a:xfrm>
              <a:off x="2097" y="0"/>
              <a:ext cx="603" cy="23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36" name="Rectangle 7"/>
            <p:cNvSpPr>
              <a:spLocks noChangeArrowheads="1"/>
            </p:cNvSpPr>
            <p:nvPr/>
          </p:nvSpPr>
          <p:spPr bwMode="auto">
            <a:xfrm>
              <a:off x="3017" y="0"/>
              <a:ext cx="600" cy="23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5124" name="AutoShape 8"/>
          <p:cNvSpPr>
            <a:spLocks noChangeArrowheads="1"/>
          </p:cNvSpPr>
          <p:nvPr/>
        </p:nvSpPr>
        <p:spPr bwMode="auto">
          <a:xfrm rot="-8760000">
            <a:off x="1760035" y="1248900"/>
            <a:ext cx="3238500" cy="2428875"/>
          </a:xfrm>
          <a:custGeom>
            <a:avLst/>
            <a:gdLst>
              <a:gd name="T0" fmla="*/ 1619250 w 21600"/>
              <a:gd name="T1" fmla="*/ 0 h 21600"/>
              <a:gd name="T2" fmla="*/ 828966 w 21600"/>
              <a:gd name="T3" fmla="*/ 283519 h 21600"/>
              <a:gd name="T4" fmla="*/ 1619250 w 21600"/>
              <a:gd name="T5" fmla="*/ 134788 h 21600"/>
              <a:gd name="T6" fmla="*/ 2409534 w 21600"/>
              <a:gd name="T7" fmla="*/ 283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10 w 21600"/>
              <a:gd name="T13" fmla="*/ 0 h 21600"/>
              <a:gd name="T14" fmla="*/ 17990 w 21600"/>
              <a:gd name="T15" fmla="*/ 3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758" y="2278"/>
                </a:moveTo>
                <a:cubicBezTo>
                  <a:pt x="7285" y="1375"/>
                  <a:pt x="9026" y="898"/>
                  <a:pt x="10800" y="899"/>
                </a:cubicBezTo>
                <a:cubicBezTo>
                  <a:pt x="12573" y="899"/>
                  <a:pt x="14314" y="1375"/>
                  <a:pt x="15841" y="2278"/>
                </a:cubicBezTo>
                <a:lnTo>
                  <a:pt x="16299" y="1504"/>
                </a:lnTo>
                <a:cubicBezTo>
                  <a:pt x="14634" y="519"/>
                  <a:pt x="12734" y="-1"/>
                  <a:pt x="10799" y="0"/>
                </a:cubicBezTo>
                <a:cubicBezTo>
                  <a:pt x="8865" y="0"/>
                  <a:pt x="6965" y="519"/>
                  <a:pt x="5300" y="1504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5" name="AutoShape 9"/>
          <p:cNvSpPr>
            <a:spLocks noChangeArrowheads="1"/>
          </p:cNvSpPr>
          <p:nvPr/>
        </p:nvSpPr>
        <p:spPr bwMode="auto">
          <a:xfrm rot="1860000">
            <a:off x="2419233" y="980096"/>
            <a:ext cx="3217862" cy="2401491"/>
          </a:xfrm>
          <a:custGeom>
            <a:avLst/>
            <a:gdLst>
              <a:gd name="T0" fmla="*/ 1608931 w 21600"/>
              <a:gd name="T1" fmla="*/ 0 h 21600"/>
              <a:gd name="T2" fmla="*/ 827557 w 21600"/>
              <a:gd name="T3" fmla="*/ 332503 h 21600"/>
              <a:gd name="T4" fmla="*/ 1608931 w 21600"/>
              <a:gd name="T5" fmla="*/ 226659 h 21600"/>
              <a:gd name="T6" fmla="*/ 2390305 w 21600"/>
              <a:gd name="T7" fmla="*/ 3325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74 w 21600"/>
              <a:gd name="T13" fmla="*/ 0 h 21600"/>
              <a:gd name="T14" fmla="*/ 18126 w 21600"/>
              <a:gd name="T15" fmla="*/ 39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55" y="2895"/>
                </a:moveTo>
                <a:cubicBezTo>
                  <a:pt x="7413" y="2001"/>
                  <a:pt x="9089" y="1528"/>
                  <a:pt x="10800" y="1529"/>
                </a:cubicBezTo>
                <a:cubicBezTo>
                  <a:pt x="12510" y="1529"/>
                  <a:pt x="14186" y="2001"/>
                  <a:pt x="15644" y="2895"/>
                </a:cubicBezTo>
                <a:lnTo>
                  <a:pt x="16443" y="1591"/>
                </a:lnTo>
                <a:cubicBezTo>
                  <a:pt x="14745" y="550"/>
                  <a:pt x="12792" y="-1"/>
                  <a:pt x="10799" y="0"/>
                </a:cubicBezTo>
                <a:cubicBezTo>
                  <a:pt x="8807" y="0"/>
                  <a:pt x="6854" y="550"/>
                  <a:pt x="5156" y="159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6" name="AutoShape 10"/>
          <p:cNvSpPr>
            <a:spLocks noChangeArrowheads="1"/>
          </p:cNvSpPr>
          <p:nvPr/>
        </p:nvSpPr>
        <p:spPr bwMode="auto">
          <a:xfrm rot="7440000">
            <a:off x="2949780" y="1128308"/>
            <a:ext cx="2430065" cy="2863850"/>
          </a:xfrm>
          <a:custGeom>
            <a:avLst/>
            <a:gdLst>
              <a:gd name="T0" fmla="*/ 1620044 w 21600"/>
              <a:gd name="T1" fmla="*/ 0 h 21600"/>
              <a:gd name="T2" fmla="*/ 537014 w 21600"/>
              <a:gd name="T3" fmla="*/ 521205 h 21600"/>
              <a:gd name="T4" fmla="*/ 1620044 w 21600"/>
              <a:gd name="T5" fmla="*/ 221764 h 21600"/>
              <a:gd name="T6" fmla="*/ 2703073 w 21600"/>
              <a:gd name="T7" fmla="*/ 5212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41 w 21600"/>
              <a:gd name="T13" fmla="*/ 0 h 21600"/>
              <a:gd name="T14" fmla="*/ 20059 w 21600"/>
              <a:gd name="T15" fmla="*/ 610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187" y="4509"/>
                </a:moveTo>
                <a:cubicBezTo>
                  <a:pt x="5910" y="2698"/>
                  <a:pt x="8300" y="1672"/>
                  <a:pt x="10800" y="1673"/>
                </a:cubicBezTo>
                <a:cubicBezTo>
                  <a:pt x="13299" y="1673"/>
                  <a:pt x="15689" y="2698"/>
                  <a:pt x="17412" y="4509"/>
                </a:cubicBezTo>
                <a:lnTo>
                  <a:pt x="18624" y="3356"/>
                </a:lnTo>
                <a:cubicBezTo>
                  <a:pt x="16586" y="1213"/>
                  <a:pt x="13757" y="-1"/>
                  <a:pt x="10799" y="0"/>
                </a:cubicBezTo>
                <a:cubicBezTo>
                  <a:pt x="7842" y="0"/>
                  <a:pt x="5013" y="1213"/>
                  <a:pt x="2975" y="3356"/>
                </a:cubicBezTo>
                <a:close/>
              </a:path>
            </a:pathLst>
          </a:custGeom>
          <a:solidFill>
            <a:srgbClr val="A3C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 rot="-3480000">
            <a:off x="2307181" y="627195"/>
            <a:ext cx="2430066" cy="3240088"/>
          </a:xfrm>
          <a:custGeom>
            <a:avLst/>
            <a:gdLst>
              <a:gd name="T0" fmla="*/ 1620044 w 21600"/>
              <a:gd name="T1" fmla="*/ 0 h 21600"/>
              <a:gd name="T2" fmla="*/ 1138531 w 21600"/>
              <a:gd name="T3" fmla="*/ 227256 h 21600"/>
              <a:gd name="T4" fmla="*/ 1620044 w 21600"/>
              <a:gd name="T5" fmla="*/ 293108 h 21600"/>
              <a:gd name="T6" fmla="*/ 2101557 w 21600"/>
              <a:gd name="T7" fmla="*/ 2272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42 w 21600"/>
              <a:gd name="T13" fmla="*/ 0 h 21600"/>
              <a:gd name="T14" fmla="*/ 16058 w 21600"/>
              <a:gd name="T15" fmla="*/ 307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910" y="2439"/>
                </a:moveTo>
                <a:cubicBezTo>
                  <a:pt x="8839" y="2118"/>
                  <a:pt x="9816" y="1953"/>
                  <a:pt x="10800" y="1954"/>
                </a:cubicBezTo>
                <a:cubicBezTo>
                  <a:pt x="11783" y="1954"/>
                  <a:pt x="12760" y="2118"/>
                  <a:pt x="13689" y="2439"/>
                </a:cubicBezTo>
                <a:lnTo>
                  <a:pt x="14328" y="592"/>
                </a:lnTo>
                <a:cubicBezTo>
                  <a:pt x="13193" y="200"/>
                  <a:pt x="12000" y="-1"/>
                  <a:pt x="10799" y="0"/>
                </a:cubicBezTo>
                <a:cubicBezTo>
                  <a:pt x="9599" y="0"/>
                  <a:pt x="8406" y="200"/>
                  <a:pt x="7271" y="592"/>
                </a:cubicBezTo>
                <a:close/>
              </a:path>
            </a:pathLst>
          </a:custGeom>
          <a:solidFill>
            <a:srgbClr val="A3C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888104" y="1260075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1C1C1C"/>
                </a:solidFill>
                <a:ea typeface="微软雅黑" panose="020B0503020204020204" pitchFamily="34" charset="-122"/>
              </a:rPr>
              <a:t>微阅读</a:t>
            </a: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5085456" y="957828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1C1C1C"/>
                </a:solidFill>
                <a:ea typeface="微软雅黑" panose="020B0503020204020204" pitchFamily="34" charset="-122"/>
              </a:rPr>
              <a:t>微写作</a:t>
            </a:r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5421660" y="3093038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1C1C1C"/>
                </a:solidFill>
                <a:ea typeface="微软雅黑" panose="020B0503020204020204" pitchFamily="34" charset="-122"/>
              </a:rPr>
              <a:t>微活动</a:t>
            </a:r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1367295" y="3359315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1C1C1C"/>
                </a:solidFill>
                <a:ea typeface="微软雅黑" panose="020B0503020204020204" pitchFamily="34" charset="-122"/>
              </a:rPr>
              <a:t>微视频</a:t>
            </a:r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2745478" y="1939501"/>
            <a:ext cx="1915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“微学习”</a:t>
            </a:r>
            <a:endParaRPr lang="zh-CN" altLang="en-US" sz="3200" b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教学设计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捷进英语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274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9" y="909510"/>
            <a:ext cx="4572635" cy="34296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88319" y="2099087"/>
            <a:ext cx="79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VS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57" y="412203"/>
            <a:ext cx="2373216" cy="411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3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2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1" name="直接连接符 8"/>
          <p:cNvCxnSpPr>
            <a:cxnSpLocks noChangeShapeType="1"/>
          </p:cNvCxnSpPr>
          <p:nvPr/>
        </p:nvCxnSpPr>
        <p:spPr bwMode="auto">
          <a:xfrm rot="5400000">
            <a:off x="2029024" y="4268987"/>
            <a:ext cx="910828" cy="0"/>
          </a:xfrm>
          <a:prstGeom prst="line">
            <a:avLst/>
          </a:prstGeom>
          <a:noFill/>
          <a:ln w="9525">
            <a:solidFill>
              <a:srgbClr val="F2F2F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-36513" y="3589735"/>
            <a:ext cx="9144001" cy="1553765"/>
          </a:xfrm>
          <a:prstGeom prst="rect">
            <a:avLst/>
          </a:prstGeom>
          <a:solidFill>
            <a:srgbClr val="F79646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69900" y="1115854"/>
            <a:ext cx="1365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320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627314" y="3112294"/>
            <a:ext cx="52863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en-US" sz="4400" dirty="0">
              <a:solidFill>
                <a:schemeClr val="bg1"/>
              </a:solidFill>
            </a:endParaRPr>
          </a:p>
          <a:p>
            <a:pPr>
              <a:defRPr/>
            </a:pPr>
            <a:endParaRPr lang="zh-CN" altLang="en-US" sz="4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Inspiring Others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图片 6" descr="标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5086350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Box 3"/>
          <p:cNvSpPr txBox="1">
            <a:spLocks noChangeArrowheads="1"/>
          </p:cNvSpPr>
          <p:nvPr/>
        </p:nvSpPr>
        <p:spPr bwMode="auto">
          <a:xfrm>
            <a:off x="357188" y="195262"/>
            <a:ext cx="36433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haroni" pitchFamily="2" charset="-79"/>
              </a:rPr>
              <a:t>GUIDED WRITING</a:t>
            </a:r>
            <a:endParaRPr lang="zh-CN" altLang="en-US" sz="3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haroni" pitchFamily="2" charset="-79"/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5400000">
            <a:off x="230942" y="1354337"/>
            <a:ext cx="48220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2043" y="1595438"/>
            <a:ext cx="12954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66" name="TextBox 11"/>
          <p:cNvSpPr txBox="1">
            <a:spLocks noChangeArrowheads="1"/>
          </p:cNvSpPr>
          <p:nvPr/>
        </p:nvSpPr>
        <p:spPr bwMode="auto">
          <a:xfrm>
            <a:off x="543480" y="1195388"/>
            <a:ext cx="1214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Task 1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167" name="矩形 14"/>
          <p:cNvSpPr>
            <a:spLocks noChangeArrowheads="1"/>
          </p:cNvSpPr>
          <p:nvPr/>
        </p:nvSpPr>
        <p:spPr bwMode="auto">
          <a:xfrm>
            <a:off x="285750" y="703660"/>
            <a:ext cx="4298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DA6710"/>
                </a:solidFill>
                <a:latin typeface="微软雅黑" pitchFamily="34" charset="-122"/>
                <a:ea typeface="微软雅黑" pitchFamily="34" charset="-122"/>
              </a:rPr>
              <a:t>Describing People </a:t>
            </a:r>
            <a:r>
              <a:rPr lang="en-US" altLang="zh-CN" sz="2000" b="1" dirty="0">
                <a:solidFill>
                  <a:srgbClr val="DA671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b="1" dirty="0">
                <a:solidFill>
                  <a:srgbClr val="DA6710"/>
                </a:solidFill>
                <a:latin typeface="微软雅黑" pitchFamily="34" charset="-122"/>
                <a:ea typeface="微软雅黑" pitchFamily="34" charset="-122"/>
              </a:rPr>
              <a:t>人物描写</a:t>
            </a:r>
            <a:r>
              <a:rPr lang="en-US" altLang="zh-CN" sz="2000" b="1" dirty="0">
                <a:solidFill>
                  <a:srgbClr val="DA671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000" b="1" dirty="0">
              <a:solidFill>
                <a:srgbClr val="DA6710"/>
              </a:solidFill>
              <a:latin typeface="微软雅黑" pitchFamily="34" charset="-122"/>
              <a:ea typeface="微软雅黑" pitchFamily="34" charset="-122"/>
              <a:cs typeface="Aharoni" pitchFamily="2" charset="-79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57188" y="1113235"/>
            <a:ext cx="535781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3" name="TextBox 18"/>
          <p:cNvSpPr txBox="1">
            <a:spLocks noChangeArrowheads="1"/>
          </p:cNvSpPr>
          <p:nvPr/>
        </p:nvSpPr>
        <p:spPr bwMode="auto">
          <a:xfrm>
            <a:off x="1739153" y="1113235"/>
            <a:ext cx="7404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+mn-lt"/>
              </a:rPr>
              <a:t>Label (</a:t>
            </a:r>
            <a:r>
              <a:rPr lang="zh-CN" altLang="en-US" sz="1600" b="1" dirty="0">
                <a:latin typeface="+mn-lt"/>
              </a:rPr>
              <a:t>标注</a:t>
            </a:r>
            <a:r>
              <a:rPr lang="en-US" altLang="zh-CN" sz="2000" b="1" dirty="0">
                <a:latin typeface="+mn-lt"/>
              </a:rPr>
              <a:t>) the pictures with words from the boxes. You don’t need them all. Some words have already been labeled for you.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92170" name="TextBox 34"/>
          <p:cNvSpPr txBox="1">
            <a:spLocks noChangeArrowheads="1"/>
          </p:cNvSpPr>
          <p:nvPr/>
        </p:nvSpPr>
        <p:spPr bwMode="auto">
          <a:xfrm>
            <a:off x="7164388" y="2509837"/>
            <a:ext cx="1427162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blouse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71" name="TextBox 34"/>
          <p:cNvSpPr txBox="1">
            <a:spLocks noChangeArrowheads="1"/>
          </p:cNvSpPr>
          <p:nvPr/>
        </p:nvSpPr>
        <p:spPr bwMode="auto">
          <a:xfrm>
            <a:off x="5651501" y="2509837"/>
            <a:ext cx="1427163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shirt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72" name="TextBox 34"/>
          <p:cNvSpPr txBox="1">
            <a:spLocks noChangeArrowheads="1"/>
          </p:cNvSpPr>
          <p:nvPr/>
        </p:nvSpPr>
        <p:spPr bwMode="auto">
          <a:xfrm>
            <a:off x="4152901" y="2509837"/>
            <a:ext cx="1427163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beard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73" name="TextBox 34"/>
          <p:cNvSpPr txBox="1">
            <a:spLocks noChangeArrowheads="1"/>
          </p:cNvSpPr>
          <p:nvPr/>
        </p:nvSpPr>
        <p:spPr bwMode="auto">
          <a:xfrm>
            <a:off x="2627313" y="2509837"/>
            <a:ext cx="1427162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slim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74" name="TextBox 34"/>
          <p:cNvSpPr txBox="1">
            <a:spLocks noChangeArrowheads="1"/>
          </p:cNvSpPr>
          <p:nvPr/>
        </p:nvSpPr>
        <p:spPr bwMode="auto">
          <a:xfrm>
            <a:off x="1128713" y="2509837"/>
            <a:ext cx="1427162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75" name="TextBox 34"/>
          <p:cNvSpPr txBox="1">
            <a:spLocks noChangeArrowheads="1"/>
          </p:cNvSpPr>
          <p:nvPr/>
        </p:nvSpPr>
        <p:spPr bwMode="auto">
          <a:xfrm>
            <a:off x="7164388" y="2162175"/>
            <a:ext cx="1427162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76" name="TextBox 34"/>
          <p:cNvSpPr txBox="1">
            <a:spLocks noChangeArrowheads="1"/>
          </p:cNvSpPr>
          <p:nvPr/>
        </p:nvSpPr>
        <p:spPr bwMode="auto">
          <a:xfrm>
            <a:off x="5651501" y="2162175"/>
            <a:ext cx="1427163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77" name="TextBox 34"/>
          <p:cNvSpPr txBox="1">
            <a:spLocks noChangeArrowheads="1"/>
          </p:cNvSpPr>
          <p:nvPr/>
        </p:nvSpPr>
        <p:spPr bwMode="auto">
          <a:xfrm>
            <a:off x="4140201" y="2162175"/>
            <a:ext cx="1427163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moustache</a:t>
            </a:r>
            <a:endParaRPr lang="en-US" altLang="zh-CN" sz="200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2178" name="TextBox 34"/>
          <p:cNvSpPr txBox="1">
            <a:spLocks noChangeArrowheads="1"/>
          </p:cNvSpPr>
          <p:nvPr/>
        </p:nvSpPr>
        <p:spPr bwMode="auto">
          <a:xfrm>
            <a:off x="2627313" y="2162175"/>
            <a:ext cx="1427162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glasses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79" name="TextBox 34"/>
          <p:cNvSpPr txBox="1">
            <a:spLocks noChangeArrowheads="1"/>
          </p:cNvSpPr>
          <p:nvPr/>
        </p:nvSpPr>
        <p:spPr bwMode="auto">
          <a:xfrm>
            <a:off x="1128713" y="2162175"/>
            <a:ext cx="1427162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80" name="TextBox 34"/>
          <p:cNvSpPr txBox="1">
            <a:spLocks noChangeArrowheads="1"/>
          </p:cNvSpPr>
          <p:nvPr/>
        </p:nvSpPr>
        <p:spPr bwMode="auto">
          <a:xfrm>
            <a:off x="7177088" y="1838325"/>
            <a:ext cx="1427162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81" name="TextBox 34"/>
          <p:cNvSpPr txBox="1">
            <a:spLocks noChangeArrowheads="1"/>
          </p:cNvSpPr>
          <p:nvPr/>
        </p:nvSpPr>
        <p:spPr bwMode="auto">
          <a:xfrm>
            <a:off x="5665788" y="1838325"/>
            <a:ext cx="1427162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blonde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82" name="TextBox 34"/>
          <p:cNvSpPr txBox="1">
            <a:spLocks noChangeArrowheads="1"/>
          </p:cNvSpPr>
          <p:nvPr/>
        </p:nvSpPr>
        <p:spPr bwMode="auto">
          <a:xfrm>
            <a:off x="4152901" y="1838325"/>
            <a:ext cx="1427163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bald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83" name="TextBox 34"/>
          <p:cNvSpPr txBox="1">
            <a:spLocks noChangeArrowheads="1"/>
          </p:cNvSpPr>
          <p:nvPr/>
        </p:nvSpPr>
        <p:spPr bwMode="auto">
          <a:xfrm>
            <a:off x="2640013" y="1838325"/>
            <a:ext cx="1427162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curly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92184" name="TextBox 34"/>
          <p:cNvSpPr txBox="1">
            <a:spLocks noChangeArrowheads="1"/>
          </p:cNvSpPr>
          <p:nvPr/>
        </p:nvSpPr>
        <p:spPr bwMode="auto">
          <a:xfrm>
            <a:off x="1128713" y="1838325"/>
            <a:ext cx="1427162" cy="400110"/>
          </a:xfrm>
          <a:prstGeom prst="rect">
            <a:avLst/>
          </a:prstGeom>
          <a:solidFill>
            <a:srgbClr val="4BACC6"/>
          </a:solidFill>
          <a:ln w="38100">
            <a:solidFill>
              <a:srgbClr val="FDEAD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straight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pic>
        <p:nvPicPr>
          <p:cNvPr id="9218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2842022"/>
            <a:ext cx="280828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9" y="2827735"/>
            <a:ext cx="2808287" cy="185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88091" y="2446595"/>
            <a:ext cx="6164356" cy="25237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Answers</a:t>
            </a:r>
          </a:p>
          <a:p>
            <a:pPr eaLnBrk="1" hangingPunct="1"/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He’s a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man with a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beard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moustache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head. He’s wearing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glasses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and has got quite a</a:t>
            </a:r>
          </a:p>
          <a:p>
            <a:pPr eaLnBrk="1" hangingPunct="1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big nose. He’s wearing a checked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shirt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Picture 2</a:t>
            </a:r>
          </a:p>
          <a:p>
            <a:pPr eaLnBrk="1" hangingPunct="1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She’s a young woman with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blonde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curly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hair. She’s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slim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with a small nose and big eyes.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21"/>
          <p:cNvGrpSpPr>
            <a:grpSpLocks/>
          </p:cNvGrpSpPr>
          <p:nvPr/>
        </p:nvGrpSpPr>
        <p:grpSpPr bwMode="auto">
          <a:xfrm>
            <a:off x="7197463" y="4443212"/>
            <a:ext cx="2163762" cy="523220"/>
            <a:chOff x="3203848" y="1969021"/>
            <a:chExt cx="2163763" cy="697627"/>
          </a:xfrm>
        </p:grpSpPr>
        <p:sp>
          <p:nvSpPr>
            <p:cNvPr id="92189" name="Text Box 8"/>
            <p:cNvSpPr>
              <a:spLocks noChangeArrowheads="1"/>
            </p:cNvSpPr>
            <p:nvPr/>
          </p:nvSpPr>
          <p:spPr bwMode="auto">
            <a:xfrm>
              <a:off x="3657873" y="1969021"/>
              <a:ext cx="1709738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 u="sng" dirty="0">
                  <a:solidFill>
                    <a:srgbClr val="263DEA"/>
                  </a:solidFill>
                  <a:latin typeface="Calibri" pitchFamily="34" charset="0"/>
                  <a:sym typeface="Calibri" pitchFamily="34" charset="0"/>
                </a:rPr>
                <a:t>Answers</a:t>
              </a:r>
              <a:r>
                <a:rPr lang="zh-CN" altLang="en-US" sz="2800" b="1" dirty="0">
                  <a:solidFill>
                    <a:srgbClr val="AE4845"/>
                  </a:solidFill>
                  <a:latin typeface="Calibri" pitchFamily="34" charset="0"/>
                  <a:sym typeface="Calibri" pitchFamily="34" charset="0"/>
                </a:rPr>
                <a:t> </a:t>
              </a:r>
            </a:p>
          </p:txBody>
        </p:sp>
        <p:pic>
          <p:nvPicPr>
            <p:cNvPr id="92190" name="图片 13" descr="dd538a5f908de5b8b701e8e852ee0a20_副本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040459"/>
              <a:ext cx="35877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2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图片 6" descr="标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9538"/>
            <a:ext cx="5086350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11"/>
          <p:cNvSpPr/>
          <p:nvPr/>
        </p:nvSpPr>
        <p:spPr bwMode="auto">
          <a:xfrm>
            <a:off x="827089" y="1923495"/>
            <a:ext cx="6667405" cy="280749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3188" name="TextBox 3"/>
          <p:cNvSpPr txBox="1">
            <a:spLocks noChangeArrowheads="1"/>
          </p:cNvSpPr>
          <p:nvPr/>
        </p:nvSpPr>
        <p:spPr bwMode="auto">
          <a:xfrm>
            <a:off x="357188" y="280987"/>
            <a:ext cx="36433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haroni" pitchFamily="2" charset="-79"/>
              </a:rPr>
              <a:t>GUIDED WRITING</a:t>
            </a:r>
            <a:endParaRPr lang="zh-CN" altLang="en-US" sz="3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haroni" pitchFamily="2" charset="-79"/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5400000">
            <a:off x="209748" y="1041202"/>
            <a:ext cx="48220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50850" y="1282304"/>
            <a:ext cx="12954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1" name="TextBox 11"/>
          <p:cNvSpPr txBox="1">
            <a:spLocks noChangeArrowheads="1"/>
          </p:cNvSpPr>
          <p:nvPr/>
        </p:nvSpPr>
        <p:spPr bwMode="auto">
          <a:xfrm>
            <a:off x="522289" y="882253"/>
            <a:ext cx="121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Task 2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616" name="TextBox 18"/>
          <p:cNvSpPr txBox="1">
            <a:spLocks noChangeArrowheads="1"/>
          </p:cNvSpPr>
          <p:nvPr/>
        </p:nvSpPr>
        <p:spPr bwMode="auto">
          <a:xfrm>
            <a:off x="1763714" y="897731"/>
            <a:ext cx="69294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+mn-lt"/>
              </a:rPr>
              <a:t>Read the descriptions about different people. Do you have someone in your mind who matches each description? Draw the descriptions if you can and show them to your partner. 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93193" name="矩形 19"/>
          <p:cNvSpPr>
            <a:spLocks noChangeArrowheads="1"/>
          </p:cNvSpPr>
          <p:nvPr/>
        </p:nvSpPr>
        <p:spPr bwMode="auto">
          <a:xfrm>
            <a:off x="1413904" y="2019164"/>
            <a:ext cx="7704137" cy="26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1 A tall man with glasses and straight black hair.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2 A young woman with curly hair.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3 An old man with a beard and brown eyes.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4 A short girl with blonde hair and big blue eyes.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5 A fat girl with long straight hair.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6 A tall and slim girl wearing glasses.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7 A short man with a bald head and a small moustache.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图片 6" descr="标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5086350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3"/>
          <p:cNvSpPr txBox="1">
            <a:spLocks noChangeArrowheads="1"/>
          </p:cNvSpPr>
          <p:nvPr/>
        </p:nvSpPr>
        <p:spPr bwMode="auto">
          <a:xfrm>
            <a:off x="357188" y="280987"/>
            <a:ext cx="36433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haroni" pitchFamily="2" charset="-79"/>
              </a:rPr>
              <a:t>GUIDED WRITING</a:t>
            </a:r>
            <a:endParaRPr lang="zh-CN" altLang="en-US" sz="3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haroni" pitchFamily="2" charset="-79"/>
            </a:endParaRPr>
          </a:p>
        </p:txBody>
      </p:sp>
      <p:cxnSp>
        <p:nvCxnSpPr>
          <p:cNvPr id="6" name="直接连接符 5"/>
          <p:cNvCxnSpPr/>
          <p:nvPr/>
        </p:nvCxnSpPr>
        <p:spPr>
          <a:xfrm rot="5400000">
            <a:off x="209748" y="1041202"/>
            <a:ext cx="48220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50850" y="1282304"/>
            <a:ext cx="12954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14" name="TextBox 11"/>
          <p:cNvSpPr txBox="1">
            <a:spLocks noChangeArrowheads="1"/>
          </p:cNvSpPr>
          <p:nvPr/>
        </p:nvSpPr>
        <p:spPr bwMode="auto">
          <a:xfrm>
            <a:off x="522289" y="882253"/>
            <a:ext cx="121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Task 3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687" name="TextBox 18"/>
          <p:cNvSpPr txBox="1">
            <a:spLocks noChangeArrowheads="1"/>
          </p:cNvSpPr>
          <p:nvPr/>
        </p:nvSpPr>
        <p:spPr bwMode="auto">
          <a:xfrm>
            <a:off x="1746250" y="853255"/>
            <a:ext cx="6929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+mn-lt"/>
              </a:rPr>
              <a:t>Laura is to pick up a visitor named Paolo from Rome. They have never met before. Look at the pictures of Laura and Paolo. Write down words or phrases to describe them.</a:t>
            </a:r>
            <a:endParaRPr lang="zh-CN" altLang="en-US" sz="2000" b="1" dirty="0">
              <a:latin typeface="+mn-lt"/>
            </a:endParaRPr>
          </a:p>
        </p:txBody>
      </p:sp>
      <p:pic>
        <p:nvPicPr>
          <p:cNvPr id="942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99060"/>
            <a:ext cx="2520950" cy="20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4" y="1762125"/>
            <a:ext cx="2663825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218" name="直接连接符 16"/>
          <p:cNvCxnSpPr>
            <a:cxnSpLocks noChangeShapeType="1"/>
          </p:cNvCxnSpPr>
          <p:nvPr/>
        </p:nvCxnSpPr>
        <p:spPr bwMode="auto">
          <a:xfrm>
            <a:off x="1547814" y="4354116"/>
            <a:ext cx="23764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9" name="直接连接符 17"/>
          <p:cNvCxnSpPr>
            <a:cxnSpLocks noChangeShapeType="1"/>
          </p:cNvCxnSpPr>
          <p:nvPr/>
        </p:nvCxnSpPr>
        <p:spPr bwMode="auto">
          <a:xfrm>
            <a:off x="1547814" y="4624388"/>
            <a:ext cx="23764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0" name="直接连接符 18"/>
          <p:cNvCxnSpPr>
            <a:cxnSpLocks noChangeShapeType="1"/>
          </p:cNvCxnSpPr>
          <p:nvPr/>
        </p:nvCxnSpPr>
        <p:spPr bwMode="auto">
          <a:xfrm>
            <a:off x="5003800" y="4354116"/>
            <a:ext cx="23764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1" name="直接连接符 19"/>
          <p:cNvCxnSpPr>
            <a:cxnSpLocks noChangeShapeType="1"/>
          </p:cNvCxnSpPr>
          <p:nvPr/>
        </p:nvCxnSpPr>
        <p:spPr bwMode="auto">
          <a:xfrm>
            <a:off x="5003800" y="4624388"/>
            <a:ext cx="23764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619250" y="2733675"/>
            <a:ext cx="67691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Possible answers</a:t>
            </a:r>
          </a:p>
          <a:p>
            <a:pPr eaLnBrk="1" hangingPunct="1"/>
            <a:endParaRPr lang="en-US" altLang="zh-CN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dirty="0"/>
              <a:t>Laura: short, blonde hair, blue eyes, glasses, wearing a red skirt, </a:t>
            </a:r>
          </a:p>
          <a:p>
            <a:pPr eaLnBrk="1" hangingPunct="1"/>
            <a:r>
              <a:rPr lang="en-US" altLang="zh-CN" dirty="0"/>
              <a:t>           black sweater, red jacket</a:t>
            </a:r>
          </a:p>
          <a:p>
            <a:pPr eaLnBrk="1" hangingPunct="1"/>
            <a:r>
              <a:rPr lang="en-US" altLang="zh-CN" dirty="0"/>
              <a:t>Paolo: tall, bald, brown eyes, a beard, wearing a grey suit, white </a:t>
            </a:r>
          </a:p>
          <a:p>
            <a:pPr eaLnBrk="1" hangingPunct="1"/>
            <a:r>
              <a:rPr lang="en-US" altLang="zh-CN" dirty="0"/>
              <a:t>           shirt, black tie</a:t>
            </a:r>
            <a:endParaRPr lang="zh-CN" altLang="en-US" dirty="0"/>
          </a:p>
        </p:txBody>
      </p:sp>
      <p:grpSp>
        <p:nvGrpSpPr>
          <p:cNvPr id="2" name="组合 21"/>
          <p:cNvGrpSpPr>
            <a:grpSpLocks/>
          </p:cNvGrpSpPr>
          <p:nvPr/>
        </p:nvGrpSpPr>
        <p:grpSpPr bwMode="auto">
          <a:xfrm>
            <a:off x="6945313" y="4299348"/>
            <a:ext cx="2163762" cy="523220"/>
            <a:chOff x="3203848" y="1969021"/>
            <a:chExt cx="2163763" cy="697627"/>
          </a:xfrm>
        </p:grpSpPr>
        <p:sp>
          <p:nvSpPr>
            <p:cNvPr id="94224" name="Text Box 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657873" y="1969021"/>
              <a:ext cx="1709738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 u="sng">
                  <a:solidFill>
                    <a:srgbClr val="263DEA"/>
                  </a:solidFill>
                  <a:latin typeface="Calibri" pitchFamily="34" charset="0"/>
                  <a:sym typeface="Calibri" pitchFamily="34" charset="0"/>
                </a:rPr>
                <a:t>Answers</a:t>
              </a:r>
              <a:r>
                <a:rPr lang="zh-CN" altLang="en-US" sz="2800" b="1">
                  <a:solidFill>
                    <a:srgbClr val="AE4845"/>
                  </a:solidFill>
                  <a:latin typeface="Calibri" pitchFamily="34" charset="0"/>
                  <a:sym typeface="Calibri" pitchFamily="34" charset="0"/>
                </a:rPr>
                <a:t> </a:t>
              </a:r>
            </a:p>
          </p:txBody>
        </p:sp>
        <p:pic>
          <p:nvPicPr>
            <p:cNvPr id="94225" name="图片 13" descr="dd538a5f908de5b8b701e8e852ee0a20_副本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040459"/>
              <a:ext cx="35877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36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图片 6" descr="标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5086350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Box 3"/>
          <p:cNvSpPr txBox="1">
            <a:spLocks noChangeArrowheads="1"/>
          </p:cNvSpPr>
          <p:nvPr/>
        </p:nvSpPr>
        <p:spPr bwMode="auto">
          <a:xfrm>
            <a:off x="357188" y="280987"/>
            <a:ext cx="36433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haroni" pitchFamily="2" charset="-79"/>
              </a:rPr>
              <a:t>GUIDED WRITING</a:t>
            </a:r>
            <a:endParaRPr lang="zh-CN" altLang="en-US" sz="3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haroni" pitchFamily="2" charset="-79"/>
            </a:endParaRPr>
          </a:p>
        </p:txBody>
      </p:sp>
      <p:cxnSp>
        <p:nvCxnSpPr>
          <p:cNvPr id="6" name="直接连接符 5"/>
          <p:cNvCxnSpPr/>
          <p:nvPr/>
        </p:nvCxnSpPr>
        <p:spPr>
          <a:xfrm rot="5400000">
            <a:off x="209748" y="1041202"/>
            <a:ext cx="48220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50850" y="1282304"/>
            <a:ext cx="12954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38" name="TextBox 11"/>
          <p:cNvSpPr txBox="1">
            <a:spLocks noChangeArrowheads="1"/>
          </p:cNvSpPr>
          <p:nvPr/>
        </p:nvSpPr>
        <p:spPr bwMode="auto">
          <a:xfrm>
            <a:off x="522289" y="882253"/>
            <a:ext cx="121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Task 4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687" name="TextBox 18"/>
          <p:cNvSpPr txBox="1">
            <a:spLocks noChangeArrowheads="1"/>
          </p:cNvSpPr>
          <p:nvPr/>
        </p:nvSpPr>
        <p:spPr bwMode="auto">
          <a:xfrm>
            <a:off x="1746250" y="1038644"/>
            <a:ext cx="6929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2000" b="1" dirty="0">
                <a:latin typeface="+mn-lt"/>
              </a:rPr>
              <a:t>Use Paolo’s picture in Task 3 to complete his email to Laura.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95240" name="矩形 12"/>
          <p:cNvSpPr>
            <a:spLocks noChangeArrowheads="1"/>
          </p:cNvSpPr>
          <p:nvPr/>
        </p:nvSpPr>
        <p:spPr bwMode="auto">
          <a:xfrm>
            <a:off x="1763714" y="1515303"/>
            <a:ext cx="6840537" cy="3426579"/>
          </a:xfrm>
          <a:prstGeom prst="rect">
            <a:avLst/>
          </a:prstGeom>
          <a:solidFill>
            <a:srgbClr val="FFE3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Hi Laura,</a:t>
            </a:r>
          </a:p>
          <a:p>
            <a:pPr eaLnBrk="1" hangingPunct="1">
              <a:lnSpc>
                <a:spcPts val="2600"/>
              </a:lnSpc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My train will arrive at 11 am. I have (1) ________ hair and (2) ________ eyes. I’m quite (3) ________ (180cm) and will be wearing (4) ______________________________________.</a:t>
            </a:r>
          </a:p>
          <a:p>
            <a:pPr eaLnBrk="1" hangingPunct="1">
              <a:lnSpc>
                <a:spcPts val="2600"/>
              </a:lnSpc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What do you look like and what will you be wearing?</a:t>
            </a:r>
          </a:p>
          <a:p>
            <a:pPr eaLnBrk="1" hangingPunct="1">
              <a:lnSpc>
                <a:spcPts val="2600"/>
              </a:lnSpc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Best wishes,</a:t>
            </a:r>
          </a:p>
          <a:p>
            <a:pPr eaLnBrk="1" hangingPunct="1">
              <a:lnSpc>
                <a:spcPts val="26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Paolo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4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3165872"/>
            <a:ext cx="1260475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084889" y="2156323"/>
            <a:ext cx="790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122891" y="2829552"/>
            <a:ext cx="5184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grey suit with a white shirt and a black tie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072065" y="2496812"/>
            <a:ext cx="581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tall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910290" y="2538453"/>
            <a:ext cx="8402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brown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15704"/>
            <a:ext cx="8477250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图片 6" descr="标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0013"/>
            <a:ext cx="5086350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357188" y="280987"/>
            <a:ext cx="36433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haroni" pitchFamily="2" charset="-79"/>
              </a:rPr>
              <a:t>GUIDED WRITING</a:t>
            </a:r>
            <a:endParaRPr lang="zh-CN" altLang="en-US" sz="3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haroni" pitchFamily="2" charset="-79"/>
            </a:endParaRPr>
          </a:p>
        </p:txBody>
      </p:sp>
      <p:cxnSp>
        <p:nvCxnSpPr>
          <p:cNvPr id="6" name="直接连接符 5"/>
          <p:cNvCxnSpPr/>
          <p:nvPr/>
        </p:nvCxnSpPr>
        <p:spPr>
          <a:xfrm rot="5400000">
            <a:off x="209748" y="1041202"/>
            <a:ext cx="48220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50850" y="1282304"/>
            <a:ext cx="12954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3" name="TextBox 11"/>
          <p:cNvSpPr txBox="1">
            <a:spLocks noChangeArrowheads="1"/>
          </p:cNvSpPr>
          <p:nvPr/>
        </p:nvSpPr>
        <p:spPr bwMode="auto">
          <a:xfrm>
            <a:off x="522289" y="882253"/>
            <a:ext cx="1214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Task 5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687" name="TextBox 18"/>
          <p:cNvSpPr txBox="1">
            <a:spLocks noChangeArrowheads="1"/>
          </p:cNvSpPr>
          <p:nvPr/>
        </p:nvSpPr>
        <p:spPr bwMode="auto">
          <a:xfrm>
            <a:off x="1746250" y="951310"/>
            <a:ext cx="692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2000" b="1" dirty="0">
                <a:latin typeface="+mn-lt"/>
              </a:rPr>
              <a:t>Write an email to Paolo from Laura. Use Laura’s picture in Task 3 to help you.</a:t>
            </a:r>
            <a:endParaRPr lang="zh-CN" altLang="en-US" sz="2000" b="1" dirty="0">
              <a:latin typeface="+mn-lt"/>
            </a:endParaRPr>
          </a:p>
        </p:txBody>
      </p:sp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869281"/>
            <a:ext cx="8262937" cy="24965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21"/>
          <p:cNvGrpSpPr>
            <a:grpSpLocks/>
          </p:cNvGrpSpPr>
          <p:nvPr/>
        </p:nvGrpSpPr>
        <p:grpSpPr bwMode="auto">
          <a:xfrm>
            <a:off x="6874723" y="4496789"/>
            <a:ext cx="2163762" cy="523220"/>
            <a:chOff x="3203848" y="1969021"/>
            <a:chExt cx="2163763" cy="697627"/>
          </a:xfrm>
        </p:grpSpPr>
        <p:sp>
          <p:nvSpPr>
            <p:cNvPr id="96267" name="Text Box 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657873" y="1969021"/>
              <a:ext cx="1709738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 u="sng">
                  <a:solidFill>
                    <a:srgbClr val="263DEA"/>
                  </a:solidFill>
                  <a:latin typeface="Calibri" pitchFamily="34" charset="0"/>
                  <a:sym typeface="Calibri" pitchFamily="34" charset="0"/>
                </a:rPr>
                <a:t>Answers</a:t>
              </a:r>
              <a:r>
                <a:rPr lang="zh-CN" altLang="en-US" sz="2800" b="1">
                  <a:solidFill>
                    <a:srgbClr val="AE4845"/>
                  </a:solidFill>
                  <a:latin typeface="Calibri" pitchFamily="34" charset="0"/>
                  <a:sym typeface="Calibri" pitchFamily="34" charset="0"/>
                </a:rPr>
                <a:t> </a:t>
              </a:r>
            </a:p>
          </p:txBody>
        </p:sp>
        <p:pic>
          <p:nvPicPr>
            <p:cNvPr id="96268" name="图片 13" descr="dd538a5f908de5b8b701e8e852ee0a20_副本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040459"/>
              <a:ext cx="35877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20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教师成长的实现途径</a:t>
            </a:r>
          </a:p>
        </p:txBody>
      </p:sp>
      <p:sp>
        <p:nvSpPr>
          <p:cNvPr id="6" name="MH_Other_1"/>
          <p:cNvSpPr/>
          <p:nvPr>
            <p:custDataLst>
              <p:tags r:id="rId1"/>
            </p:custDataLst>
          </p:nvPr>
        </p:nvSpPr>
        <p:spPr>
          <a:xfrm>
            <a:off x="1068388" y="1114425"/>
            <a:ext cx="2006600" cy="1035844"/>
          </a:xfrm>
          <a:custGeom>
            <a:avLst/>
            <a:gdLst>
              <a:gd name="connsiteX0" fmla="*/ 3278124 w 3278123"/>
              <a:gd name="connsiteY0" fmla="*/ 1921331 h 1969007"/>
              <a:gd name="connsiteX1" fmla="*/ 3223006 w 3278123"/>
              <a:gd name="connsiteY1" fmla="*/ 1969007 h 1969007"/>
              <a:gd name="connsiteX2" fmla="*/ 55118 w 3278123"/>
              <a:gd name="connsiteY2" fmla="*/ 1969007 h 1969007"/>
              <a:gd name="connsiteX3" fmla="*/ 0 w 3278123"/>
              <a:gd name="connsiteY3" fmla="*/ 1921331 h 1969007"/>
              <a:gd name="connsiteX4" fmla="*/ 0 w 3278123"/>
              <a:gd name="connsiteY4" fmla="*/ 47625 h 1969007"/>
              <a:gd name="connsiteX5" fmla="*/ 55118 w 3278123"/>
              <a:gd name="connsiteY5" fmla="*/ 0 h 1969007"/>
              <a:gd name="connsiteX6" fmla="*/ 3223006 w 3278123"/>
              <a:gd name="connsiteY6" fmla="*/ 0 h 1969007"/>
              <a:gd name="connsiteX7" fmla="*/ 3278124 w 3278123"/>
              <a:gd name="connsiteY7" fmla="*/ 47625 h 1969007"/>
              <a:gd name="connsiteX8" fmla="*/ 3278124 w 3278123"/>
              <a:gd name="connsiteY8" fmla="*/ 1921331 h 1969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78123" h="1969007">
                <a:moveTo>
                  <a:pt x="3278123" y="1921331"/>
                </a:moveTo>
                <a:cubicBezTo>
                  <a:pt x="3278124" y="1947671"/>
                  <a:pt x="3253358" y="1969007"/>
                  <a:pt x="3223006" y="1969007"/>
                </a:cubicBezTo>
                <a:lnTo>
                  <a:pt x="55118" y="1969007"/>
                </a:lnTo>
                <a:cubicBezTo>
                  <a:pt x="24739" y="1969007"/>
                  <a:pt x="0" y="1947671"/>
                  <a:pt x="0" y="1921331"/>
                </a:cubicBezTo>
                <a:lnTo>
                  <a:pt x="0" y="47625"/>
                </a:lnTo>
                <a:cubicBezTo>
                  <a:pt x="0" y="21335"/>
                  <a:pt x="24739" y="0"/>
                  <a:pt x="55118" y="0"/>
                </a:cubicBezTo>
                <a:lnTo>
                  <a:pt x="3223006" y="0"/>
                </a:lnTo>
                <a:cubicBezTo>
                  <a:pt x="3253358" y="0"/>
                  <a:pt x="3278124" y="21335"/>
                  <a:pt x="3278124" y="47625"/>
                </a:cubicBezTo>
                <a:lnTo>
                  <a:pt x="3278124" y="1921331"/>
                </a:lnTo>
              </a:path>
            </a:pathLst>
          </a:custGeom>
          <a:solidFill>
            <a:schemeClr val="accent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MH_Other_2"/>
          <p:cNvSpPr/>
          <p:nvPr>
            <p:custDataLst>
              <p:tags r:id="rId2"/>
            </p:custDataLst>
          </p:nvPr>
        </p:nvSpPr>
        <p:spPr>
          <a:xfrm>
            <a:off x="1751013" y="2152650"/>
            <a:ext cx="641350" cy="196454"/>
          </a:xfrm>
          <a:custGeom>
            <a:avLst/>
            <a:gdLst>
              <a:gd name="connsiteX0" fmla="*/ 933485 w 1048535"/>
              <a:gd name="connsiteY0" fmla="*/ 275729 h 373379"/>
              <a:gd name="connsiteX1" fmla="*/ 880907 w 1048535"/>
              <a:gd name="connsiteY1" fmla="*/ 0 h 373379"/>
              <a:gd name="connsiteX2" fmla="*/ 173390 w 1048535"/>
              <a:gd name="connsiteY2" fmla="*/ 0 h 373379"/>
              <a:gd name="connsiteX3" fmla="*/ 118907 w 1048535"/>
              <a:gd name="connsiteY3" fmla="*/ 275729 h 373379"/>
              <a:gd name="connsiteX4" fmla="*/ 32420 w 1048535"/>
              <a:gd name="connsiteY4" fmla="*/ 373379 h 373379"/>
              <a:gd name="connsiteX5" fmla="*/ 1017305 w 1048535"/>
              <a:gd name="connsiteY5" fmla="*/ 373379 h 373379"/>
              <a:gd name="connsiteX6" fmla="*/ 933485 w 1048535"/>
              <a:gd name="connsiteY6" fmla="*/ 275729 h 373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048535" h="373379">
                <a:moveTo>
                  <a:pt x="933485" y="275729"/>
                </a:moveTo>
                <a:cubicBezTo>
                  <a:pt x="904021" y="249415"/>
                  <a:pt x="888273" y="100063"/>
                  <a:pt x="880907" y="0"/>
                </a:cubicBezTo>
                <a:lnTo>
                  <a:pt x="173390" y="0"/>
                </a:lnTo>
                <a:cubicBezTo>
                  <a:pt x="165770" y="100063"/>
                  <a:pt x="149514" y="249415"/>
                  <a:pt x="118907" y="275729"/>
                </a:cubicBezTo>
                <a:cubicBezTo>
                  <a:pt x="72298" y="315937"/>
                  <a:pt x="-60924" y="356146"/>
                  <a:pt x="32420" y="373379"/>
                </a:cubicBezTo>
                <a:lnTo>
                  <a:pt x="1017305" y="373379"/>
                </a:lnTo>
                <a:cubicBezTo>
                  <a:pt x="1107348" y="356146"/>
                  <a:pt x="978570" y="315937"/>
                  <a:pt x="933485" y="275729"/>
                </a:cubicBezTo>
              </a:path>
            </a:pathLst>
          </a:custGeom>
          <a:solidFill>
            <a:schemeClr val="accent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>
          <a:xfrm>
            <a:off x="2028826" y="2051447"/>
            <a:ext cx="66675" cy="57150"/>
          </a:xfrm>
          <a:custGeom>
            <a:avLst/>
            <a:gdLst>
              <a:gd name="connsiteX0" fmla="*/ 138683 w 138684"/>
              <a:gd name="connsiteY0" fmla="*/ 60198 h 120396"/>
              <a:gd name="connsiteX1" fmla="*/ 69342 w 138684"/>
              <a:gd name="connsiteY1" fmla="*/ 120396 h 120396"/>
              <a:gd name="connsiteX2" fmla="*/ 0 w 138684"/>
              <a:gd name="connsiteY2" fmla="*/ 60198 h 120396"/>
              <a:gd name="connsiteX3" fmla="*/ 69342 w 138684"/>
              <a:gd name="connsiteY3" fmla="*/ 0 h 120396"/>
              <a:gd name="connsiteX4" fmla="*/ 138683 w 138684"/>
              <a:gd name="connsiteY4" fmla="*/ 60198 h 120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684" h="120396">
                <a:moveTo>
                  <a:pt x="138683" y="60198"/>
                </a:moveTo>
                <a:cubicBezTo>
                  <a:pt x="138683" y="93446"/>
                  <a:pt x="107696" y="120396"/>
                  <a:pt x="69342" y="120396"/>
                </a:cubicBezTo>
                <a:cubicBezTo>
                  <a:pt x="30988" y="120396"/>
                  <a:pt x="0" y="93446"/>
                  <a:pt x="0" y="60198"/>
                </a:cubicBezTo>
                <a:cubicBezTo>
                  <a:pt x="0" y="26949"/>
                  <a:pt x="30988" y="0"/>
                  <a:pt x="69342" y="0"/>
                </a:cubicBezTo>
                <a:cubicBezTo>
                  <a:pt x="107696" y="0"/>
                  <a:pt x="138683" y="26949"/>
                  <a:pt x="138683" y="6019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MH_SubTitle_1"/>
          <p:cNvSpPr/>
          <p:nvPr>
            <p:custDataLst>
              <p:tags r:id="rId4"/>
            </p:custDataLst>
          </p:nvPr>
        </p:nvSpPr>
        <p:spPr>
          <a:xfrm>
            <a:off x="1138239" y="1187054"/>
            <a:ext cx="1862137" cy="825103"/>
          </a:xfrm>
          <a:custGeom>
            <a:avLst/>
            <a:gdLst>
              <a:gd name="connsiteX0" fmla="*/ 0 w 3040379"/>
              <a:gd name="connsiteY0" fmla="*/ 1566671 h 1566671"/>
              <a:gd name="connsiteX1" fmla="*/ 3040380 w 3040379"/>
              <a:gd name="connsiteY1" fmla="*/ 1566671 h 1566671"/>
              <a:gd name="connsiteX2" fmla="*/ 3040380 w 3040379"/>
              <a:gd name="connsiteY2" fmla="*/ 0 h 1566671"/>
              <a:gd name="connsiteX3" fmla="*/ 0 w 3040379"/>
              <a:gd name="connsiteY3" fmla="*/ 0 h 1566671"/>
              <a:gd name="connsiteX4" fmla="*/ 0 w 3040379"/>
              <a:gd name="connsiteY4" fmla="*/ 1566671 h 15666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0379" h="1566671">
                <a:moveTo>
                  <a:pt x="0" y="1566671"/>
                </a:moveTo>
                <a:lnTo>
                  <a:pt x="3040380" y="1566671"/>
                </a:lnTo>
                <a:lnTo>
                  <a:pt x="3040380" y="0"/>
                </a:lnTo>
                <a:lnTo>
                  <a:pt x="0" y="0"/>
                </a:lnTo>
                <a:lnTo>
                  <a:pt x="0" y="15666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80808"/>
                </a:solidFill>
                <a:latin typeface="华文中宋" pitchFamily="2" charset="-122"/>
                <a:ea typeface="华文中宋" pitchFamily="2" charset="-122"/>
              </a:rPr>
              <a:t>教师培训</a:t>
            </a:r>
            <a:endParaRPr lang="en-US" altLang="zh-CN" sz="2400" dirty="0" smtClean="0">
              <a:solidFill>
                <a:srgbClr val="080808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80808"/>
                </a:solidFill>
                <a:latin typeface="华文中宋" pitchFamily="2" charset="-122"/>
                <a:ea typeface="华文中宋" pitchFamily="2" charset="-122"/>
              </a:rPr>
              <a:t>研修课程</a:t>
            </a:r>
            <a:endParaRPr lang="zh-CN" altLang="en-US" sz="2400" dirty="0">
              <a:solidFill>
                <a:srgbClr val="080808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MH_Other_4"/>
          <p:cNvSpPr/>
          <p:nvPr>
            <p:custDataLst>
              <p:tags r:id="rId5"/>
            </p:custDataLst>
          </p:nvPr>
        </p:nvSpPr>
        <p:spPr>
          <a:xfrm>
            <a:off x="3568700" y="1114425"/>
            <a:ext cx="2006600" cy="1035844"/>
          </a:xfrm>
          <a:custGeom>
            <a:avLst/>
            <a:gdLst>
              <a:gd name="connsiteX0" fmla="*/ 3278124 w 3278123"/>
              <a:gd name="connsiteY0" fmla="*/ 1921331 h 1969007"/>
              <a:gd name="connsiteX1" fmla="*/ 3223006 w 3278123"/>
              <a:gd name="connsiteY1" fmla="*/ 1969007 h 1969007"/>
              <a:gd name="connsiteX2" fmla="*/ 55118 w 3278123"/>
              <a:gd name="connsiteY2" fmla="*/ 1969007 h 1969007"/>
              <a:gd name="connsiteX3" fmla="*/ 0 w 3278123"/>
              <a:gd name="connsiteY3" fmla="*/ 1921331 h 1969007"/>
              <a:gd name="connsiteX4" fmla="*/ 0 w 3278123"/>
              <a:gd name="connsiteY4" fmla="*/ 47625 h 1969007"/>
              <a:gd name="connsiteX5" fmla="*/ 55118 w 3278123"/>
              <a:gd name="connsiteY5" fmla="*/ 0 h 1969007"/>
              <a:gd name="connsiteX6" fmla="*/ 3223006 w 3278123"/>
              <a:gd name="connsiteY6" fmla="*/ 0 h 1969007"/>
              <a:gd name="connsiteX7" fmla="*/ 3278124 w 3278123"/>
              <a:gd name="connsiteY7" fmla="*/ 47625 h 1969007"/>
              <a:gd name="connsiteX8" fmla="*/ 3278124 w 3278123"/>
              <a:gd name="connsiteY8" fmla="*/ 1921331 h 1969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78123" h="1969007">
                <a:moveTo>
                  <a:pt x="3278123" y="1921331"/>
                </a:moveTo>
                <a:cubicBezTo>
                  <a:pt x="3278124" y="1947671"/>
                  <a:pt x="3253358" y="1969007"/>
                  <a:pt x="3223006" y="1969007"/>
                </a:cubicBezTo>
                <a:lnTo>
                  <a:pt x="55118" y="1969007"/>
                </a:lnTo>
                <a:cubicBezTo>
                  <a:pt x="24739" y="1969007"/>
                  <a:pt x="0" y="1947671"/>
                  <a:pt x="0" y="1921331"/>
                </a:cubicBezTo>
                <a:lnTo>
                  <a:pt x="0" y="47625"/>
                </a:lnTo>
                <a:cubicBezTo>
                  <a:pt x="0" y="21335"/>
                  <a:pt x="24739" y="0"/>
                  <a:pt x="55118" y="0"/>
                </a:cubicBezTo>
                <a:lnTo>
                  <a:pt x="3223006" y="0"/>
                </a:lnTo>
                <a:cubicBezTo>
                  <a:pt x="3253358" y="0"/>
                  <a:pt x="3278124" y="21335"/>
                  <a:pt x="3278124" y="47625"/>
                </a:cubicBezTo>
                <a:lnTo>
                  <a:pt x="3278124" y="1921331"/>
                </a:lnTo>
              </a:path>
            </a:pathLst>
          </a:custGeom>
          <a:solidFill>
            <a:schemeClr val="accent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MH_Other_5"/>
          <p:cNvSpPr/>
          <p:nvPr>
            <p:custDataLst>
              <p:tags r:id="rId6"/>
            </p:custDataLst>
          </p:nvPr>
        </p:nvSpPr>
        <p:spPr>
          <a:xfrm>
            <a:off x="4251325" y="2152650"/>
            <a:ext cx="641350" cy="196454"/>
          </a:xfrm>
          <a:custGeom>
            <a:avLst/>
            <a:gdLst>
              <a:gd name="connsiteX0" fmla="*/ 933485 w 1048535"/>
              <a:gd name="connsiteY0" fmla="*/ 275729 h 373379"/>
              <a:gd name="connsiteX1" fmla="*/ 880907 w 1048535"/>
              <a:gd name="connsiteY1" fmla="*/ 0 h 373379"/>
              <a:gd name="connsiteX2" fmla="*/ 173390 w 1048535"/>
              <a:gd name="connsiteY2" fmla="*/ 0 h 373379"/>
              <a:gd name="connsiteX3" fmla="*/ 118907 w 1048535"/>
              <a:gd name="connsiteY3" fmla="*/ 275729 h 373379"/>
              <a:gd name="connsiteX4" fmla="*/ 32420 w 1048535"/>
              <a:gd name="connsiteY4" fmla="*/ 373379 h 373379"/>
              <a:gd name="connsiteX5" fmla="*/ 1017305 w 1048535"/>
              <a:gd name="connsiteY5" fmla="*/ 373379 h 373379"/>
              <a:gd name="connsiteX6" fmla="*/ 933485 w 1048535"/>
              <a:gd name="connsiteY6" fmla="*/ 275729 h 373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048535" h="373379">
                <a:moveTo>
                  <a:pt x="933485" y="275729"/>
                </a:moveTo>
                <a:cubicBezTo>
                  <a:pt x="904021" y="249415"/>
                  <a:pt x="888273" y="100063"/>
                  <a:pt x="880907" y="0"/>
                </a:cubicBezTo>
                <a:lnTo>
                  <a:pt x="173390" y="0"/>
                </a:lnTo>
                <a:cubicBezTo>
                  <a:pt x="165770" y="100063"/>
                  <a:pt x="149514" y="249415"/>
                  <a:pt x="118907" y="275729"/>
                </a:cubicBezTo>
                <a:cubicBezTo>
                  <a:pt x="72298" y="315937"/>
                  <a:pt x="-60924" y="356146"/>
                  <a:pt x="32420" y="373379"/>
                </a:cubicBezTo>
                <a:lnTo>
                  <a:pt x="1017305" y="373379"/>
                </a:lnTo>
                <a:cubicBezTo>
                  <a:pt x="1107348" y="356146"/>
                  <a:pt x="978570" y="315937"/>
                  <a:pt x="933485" y="275729"/>
                </a:cubicBezTo>
              </a:path>
            </a:pathLst>
          </a:custGeom>
          <a:solidFill>
            <a:schemeClr val="accent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MH_Other_6"/>
          <p:cNvSpPr/>
          <p:nvPr>
            <p:custDataLst>
              <p:tags r:id="rId7"/>
            </p:custDataLst>
          </p:nvPr>
        </p:nvSpPr>
        <p:spPr>
          <a:xfrm>
            <a:off x="4529139" y="2051447"/>
            <a:ext cx="66675" cy="57150"/>
          </a:xfrm>
          <a:custGeom>
            <a:avLst/>
            <a:gdLst>
              <a:gd name="connsiteX0" fmla="*/ 138683 w 138684"/>
              <a:gd name="connsiteY0" fmla="*/ 60198 h 120396"/>
              <a:gd name="connsiteX1" fmla="*/ 69342 w 138684"/>
              <a:gd name="connsiteY1" fmla="*/ 120396 h 120396"/>
              <a:gd name="connsiteX2" fmla="*/ 0 w 138684"/>
              <a:gd name="connsiteY2" fmla="*/ 60198 h 120396"/>
              <a:gd name="connsiteX3" fmla="*/ 69342 w 138684"/>
              <a:gd name="connsiteY3" fmla="*/ 0 h 120396"/>
              <a:gd name="connsiteX4" fmla="*/ 138683 w 138684"/>
              <a:gd name="connsiteY4" fmla="*/ 60198 h 120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684" h="120396">
                <a:moveTo>
                  <a:pt x="138683" y="60198"/>
                </a:moveTo>
                <a:cubicBezTo>
                  <a:pt x="138683" y="93446"/>
                  <a:pt x="107696" y="120396"/>
                  <a:pt x="69342" y="120396"/>
                </a:cubicBezTo>
                <a:cubicBezTo>
                  <a:pt x="30988" y="120396"/>
                  <a:pt x="0" y="93446"/>
                  <a:pt x="0" y="60198"/>
                </a:cubicBezTo>
                <a:cubicBezTo>
                  <a:pt x="0" y="26949"/>
                  <a:pt x="30988" y="0"/>
                  <a:pt x="69342" y="0"/>
                </a:cubicBezTo>
                <a:cubicBezTo>
                  <a:pt x="107696" y="0"/>
                  <a:pt x="138683" y="26949"/>
                  <a:pt x="138683" y="6019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MH_SubTitle_2"/>
          <p:cNvSpPr/>
          <p:nvPr>
            <p:custDataLst>
              <p:tags r:id="rId8"/>
            </p:custDataLst>
          </p:nvPr>
        </p:nvSpPr>
        <p:spPr>
          <a:xfrm>
            <a:off x="3629585" y="1160160"/>
            <a:ext cx="1862138" cy="825103"/>
          </a:xfrm>
          <a:custGeom>
            <a:avLst/>
            <a:gdLst>
              <a:gd name="connsiteX0" fmla="*/ 0 w 3040379"/>
              <a:gd name="connsiteY0" fmla="*/ 1566671 h 1566671"/>
              <a:gd name="connsiteX1" fmla="*/ 3040380 w 3040379"/>
              <a:gd name="connsiteY1" fmla="*/ 1566671 h 1566671"/>
              <a:gd name="connsiteX2" fmla="*/ 3040380 w 3040379"/>
              <a:gd name="connsiteY2" fmla="*/ 0 h 1566671"/>
              <a:gd name="connsiteX3" fmla="*/ 0 w 3040379"/>
              <a:gd name="connsiteY3" fmla="*/ 0 h 1566671"/>
              <a:gd name="connsiteX4" fmla="*/ 0 w 3040379"/>
              <a:gd name="connsiteY4" fmla="*/ 1566671 h 15666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0379" h="1566671">
                <a:moveTo>
                  <a:pt x="0" y="1566671"/>
                </a:moveTo>
                <a:lnTo>
                  <a:pt x="3040380" y="1566671"/>
                </a:lnTo>
                <a:lnTo>
                  <a:pt x="3040380" y="0"/>
                </a:lnTo>
                <a:lnTo>
                  <a:pt x="0" y="0"/>
                </a:lnTo>
                <a:lnTo>
                  <a:pt x="0" y="15666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80808"/>
                </a:solidFill>
                <a:latin typeface="华文中宋" pitchFamily="2" charset="-122"/>
                <a:ea typeface="华文中宋" pitchFamily="2" charset="-122"/>
              </a:rPr>
              <a:t>申请课题</a:t>
            </a:r>
            <a:endParaRPr lang="zh-CN" altLang="en-US" sz="2400" dirty="0">
              <a:solidFill>
                <a:srgbClr val="080808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4" name="MH_Other_7"/>
          <p:cNvSpPr/>
          <p:nvPr>
            <p:custDataLst>
              <p:tags r:id="rId9"/>
            </p:custDataLst>
          </p:nvPr>
        </p:nvSpPr>
        <p:spPr>
          <a:xfrm>
            <a:off x="6069013" y="1114425"/>
            <a:ext cx="2006600" cy="1035844"/>
          </a:xfrm>
          <a:custGeom>
            <a:avLst/>
            <a:gdLst>
              <a:gd name="connsiteX0" fmla="*/ 3278124 w 3278123"/>
              <a:gd name="connsiteY0" fmla="*/ 1921331 h 1969007"/>
              <a:gd name="connsiteX1" fmla="*/ 3223006 w 3278123"/>
              <a:gd name="connsiteY1" fmla="*/ 1969007 h 1969007"/>
              <a:gd name="connsiteX2" fmla="*/ 55118 w 3278123"/>
              <a:gd name="connsiteY2" fmla="*/ 1969007 h 1969007"/>
              <a:gd name="connsiteX3" fmla="*/ 0 w 3278123"/>
              <a:gd name="connsiteY3" fmla="*/ 1921331 h 1969007"/>
              <a:gd name="connsiteX4" fmla="*/ 0 w 3278123"/>
              <a:gd name="connsiteY4" fmla="*/ 47625 h 1969007"/>
              <a:gd name="connsiteX5" fmla="*/ 55118 w 3278123"/>
              <a:gd name="connsiteY5" fmla="*/ 0 h 1969007"/>
              <a:gd name="connsiteX6" fmla="*/ 3223006 w 3278123"/>
              <a:gd name="connsiteY6" fmla="*/ 0 h 1969007"/>
              <a:gd name="connsiteX7" fmla="*/ 3278124 w 3278123"/>
              <a:gd name="connsiteY7" fmla="*/ 47625 h 1969007"/>
              <a:gd name="connsiteX8" fmla="*/ 3278124 w 3278123"/>
              <a:gd name="connsiteY8" fmla="*/ 1921331 h 1969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78123" h="1969007">
                <a:moveTo>
                  <a:pt x="3278123" y="1921331"/>
                </a:moveTo>
                <a:cubicBezTo>
                  <a:pt x="3278124" y="1947671"/>
                  <a:pt x="3253358" y="1969007"/>
                  <a:pt x="3223006" y="1969007"/>
                </a:cubicBezTo>
                <a:lnTo>
                  <a:pt x="55118" y="1969007"/>
                </a:lnTo>
                <a:cubicBezTo>
                  <a:pt x="24739" y="1969007"/>
                  <a:pt x="0" y="1947671"/>
                  <a:pt x="0" y="1921331"/>
                </a:cubicBezTo>
                <a:lnTo>
                  <a:pt x="0" y="47625"/>
                </a:lnTo>
                <a:cubicBezTo>
                  <a:pt x="0" y="21335"/>
                  <a:pt x="24739" y="0"/>
                  <a:pt x="55118" y="0"/>
                </a:cubicBezTo>
                <a:lnTo>
                  <a:pt x="3223006" y="0"/>
                </a:lnTo>
                <a:cubicBezTo>
                  <a:pt x="3253358" y="0"/>
                  <a:pt x="3278124" y="21335"/>
                  <a:pt x="3278124" y="47625"/>
                </a:cubicBezTo>
                <a:lnTo>
                  <a:pt x="3278124" y="1921331"/>
                </a:lnTo>
              </a:path>
            </a:pathLst>
          </a:custGeom>
          <a:solidFill>
            <a:schemeClr val="accent3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MH_Other_8"/>
          <p:cNvSpPr/>
          <p:nvPr>
            <p:custDataLst>
              <p:tags r:id="rId10"/>
            </p:custDataLst>
          </p:nvPr>
        </p:nvSpPr>
        <p:spPr>
          <a:xfrm>
            <a:off x="6751638" y="2152650"/>
            <a:ext cx="641350" cy="196454"/>
          </a:xfrm>
          <a:custGeom>
            <a:avLst/>
            <a:gdLst>
              <a:gd name="connsiteX0" fmla="*/ 933485 w 1048535"/>
              <a:gd name="connsiteY0" fmla="*/ 275729 h 373379"/>
              <a:gd name="connsiteX1" fmla="*/ 880907 w 1048535"/>
              <a:gd name="connsiteY1" fmla="*/ 0 h 373379"/>
              <a:gd name="connsiteX2" fmla="*/ 173390 w 1048535"/>
              <a:gd name="connsiteY2" fmla="*/ 0 h 373379"/>
              <a:gd name="connsiteX3" fmla="*/ 118907 w 1048535"/>
              <a:gd name="connsiteY3" fmla="*/ 275729 h 373379"/>
              <a:gd name="connsiteX4" fmla="*/ 32420 w 1048535"/>
              <a:gd name="connsiteY4" fmla="*/ 373379 h 373379"/>
              <a:gd name="connsiteX5" fmla="*/ 1017305 w 1048535"/>
              <a:gd name="connsiteY5" fmla="*/ 373379 h 373379"/>
              <a:gd name="connsiteX6" fmla="*/ 933485 w 1048535"/>
              <a:gd name="connsiteY6" fmla="*/ 275729 h 373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048535" h="373379">
                <a:moveTo>
                  <a:pt x="933485" y="275729"/>
                </a:moveTo>
                <a:cubicBezTo>
                  <a:pt x="904021" y="249415"/>
                  <a:pt x="888273" y="100063"/>
                  <a:pt x="880907" y="0"/>
                </a:cubicBezTo>
                <a:lnTo>
                  <a:pt x="173390" y="0"/>
                </a:lnTo>
                <a:cubicBezTo>
                  <a:pt x="165770" y="100063"/>
                  <a:pt x="149514" y="249415"/>
                  <a:pt x="118907" y="275729"/>
                </a:cubicBezTo>
                <a:cubicBezTo>
                  <a:pt x="72298" y="315937"/>
                  <a:pt x="-60924" y="356146"/>
                  <a:pt x="32420" y="373379"/>
                </a:cubicBezTo>
                <a:lnTo>
                  <a:pt x="1017305" y="373379"/>
                </a:lnTo>
                <a:cubicBezTo>
                  <a:pt x="1107348" y="356146"/>
                  <a:pt x="978570" y="315937"/>
                  <a:pt x="933485" y="275729"/>
                </a:cubicBezTo>
              </a:path>
            </a:pathLst>
          </a:custGeom>
          <a:solidFill>
            <a:schemeClr val="accent3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MH_Other_9"/>
          <p:cNvSpPr/>
          <p:nvPr>
            <p:custDataLst>
              <p:tags r:id="rId11"/>
            </p:custDataLst>
          </p:nvPr>
        </p:nvSpPr>
        <p:spPr>
          <a:xfrm>
            <a:off x="7029451" y="2051447"/>
            <a:ext cx="66675" cy="57150"/>
          </a:xfrm>
          <a:custGeom>
            <a:avLst/>
            <a:gdLst>
              <a:gd name="connsiteX0" fmla="*/ 138683 w 138684"/>
              <a:gd name="connsiteY0" fmla="*/ 60198 h 120396"/>
              <a:gd name="connsiteX1" fmla="*/ 69342 w 138684"/>
              <a:gd name="connsiteY1" fmla="*/ 120396 h 120396"/>
              <a:gd name="connsiteX2" fmla="*/ 0 w 138684"/>
              <a:gd name="connsiteY2" fmla="*/ 60198 h 120396"/>
              <a:gd name="connsiteX3" fmla="*/ 69342 w 138684"/>
              <a:gd name="connsiteY3" fmla="*/ 0 h 120396"/>
              <a:gd name="connsiteX4" fmla="*/ 138683 w 138684"/>
              <a:gd name="connsiteY4" fmla="*/ 60198 h 120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684" h="120396">
                <a:moveTo>
                  <a:pt x="138683" y="60198"/>
                </a:moveTo>
                <a:cubicBezTo>
                  <a:pt x="138683" y="93446"/>
                  <a:pt x="107696" y="120396"/>
                  <a:pt x="69342" y="120396"/>
                </a:cubicBezTo>
                <a:cubicBezTo>
                  <a:pt x="30988" y="120396"/>
                  <a:pt x="0" y="93446"/>
                  <a:pt x="0" y="60198"/>
                </a:cubicBezTo>
                <a:cubicBezTo>
                  <a:pt x="0" y="26949"/>
                  <a:pt x="30988" y="0"/>
                  <a:pt x="69342" y="0"/>
                </a:cubicBezTo>
                <a:cubicBezTo>
                  <a:pt x="107696" y="0"/>
                  <a:pt x="138683" y="26949"/>
                  <a:pt x="138683" y="6019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MH_SubTitle_3"/>
          <p:cNvSpPr/>
          <p:nvPr>
            <p:custDataLst>
              <p:tags r:id="rId12"/>
            </p:custDataLst>
          </p:nvPr>
        </p:nvSpPr>
        <p:spPr>
          <a:xfrm>
            <a:off x="6138864" y="1187054"/>
            <a:ext cx="1862137" cy="825103"/>
          </a:xfrm>
          <a:custGeom>
            <a:avLst/>
            <a:gdLst>
              <a:gd name="connsiteX0" fmla="*/ 0 w 3040379"/>
              <a:gd name="connsiteY0" fmla="*/ 1566671 h 1566671"/>
              <a:gd name="connsiteX1" fmla="*/ 3040380 w 3040379"/>
              <a:gd name="connsiteY1" fmla="*/ 1566671 h 1566671"/>
              <a:gd name="connsiteX2" fmla="*/ 3040380 w 3040379"/>
              <a:gd name="connsiteY2" fmla="*/ 0 h 1566671"/>
              <a:gd name="connsiteX3" fmla="*/ 0 w 3040379"/>
              <a:gd name="connsiteY3" fmla="*/ 0 h 1566671"/>
              <a:gd name="connsiteX4" fmla="*/ 0 w 3040379"/>
              <a:gd name="connsiteY4" fmla="*/ 1566671 h 15666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0379" h="1566671">
                <a:moveTo>
                  <a:pt x="0" y="1566671"/>
                </a:moveTo>
                <a:lnTo>
                  <a:pt x="3040380" y="1566671"/>
                </a:lnTo>
                <a:lnTo>
                  <a:pt x="3040380" y="0"/>
                </a:lnTo>
                <a:lnTo>
                  <a:pt x="0" y="0"/>
                </a:lnTo>
                <a:lnTo>
                  <a:pt x="0" y="15666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80808"/>
                </a:solidFill>
                <a:latin typeface="华文中宋" pitchFamily="2" charset="-122"/>
                <a:ea typeface="华文中宋" pitchFamily="2" charset="-122"/>
              </a:rPr>
              <a:t>出国访学</a:t>
            </a:r>
            <a:endParaRPr lang="zh-CN" altLang="en-US" sz="2400" dirty="0">
              <a:solidFill>
                <a:srgbClr val="080808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8" name="MH_Other_10"/>
          <p:cNvSpPr/>
          <p:nvPr>
            <p:custDataLst>
              <p:tags r:id="rId13"/>
            </p:custDataLst>
          </p:nvPr>
        </p:nvSpPr>
        <p:spPr>
          <a:xfrm>
            <a:off x="2317750" y="2910852"/>
            <a:ext cx="2008188" cy="1037035"/>
          </a:xfrm>
          <a:custGeom>
            <a:avLst/>
            <a:gdLst>
              <a:gd name="connsiteX0" fmla="*/ 3278124 w 3278123"/>
              <a:gd name="connsiteY0" fmla="*/ 1921331 h 1969007"/>
              <a:gd name="connsiteX1" fmla="*/ 3223006 w 3278123"/>
              <a:gd name="connsiteY1" fmla="*/ 1969007 h 1969007"/>
              <a:gd name="connsiteX2" fmla="*/ 55118 w 3278123"/>
              <a:gd name="connsiteY2" fmla="*/ 1969007 h 1969007"/>
              <a:gd name="connsiteX3" fmla="*/ 0 w 3278123"/>
              <a:gd name="connsiteY3" fmla="*/ 1921331 h 1969007"/>
              <a:gd name="connsiteX4" fmla="*/ 0 w 3278123"/>
              <a:gd name="connsiteY4" fmla="*/ 47625 h 1969007"/>
              <a:gd name="connsiteX5" fmla="*/ 55118 w 3278123"/>
              <a:gd name="connsiteY5" fmla="*/ 0 h 1969007"/>
              <a:gd name="connsiteX6" fmla="*/ 3223006 w 3278123"/>
              <a:gd name="connsiteY6" fmla="*/ 0 h 1969007"/>
              <a:gd name="connsiteX7" fmla="*/ 3278124 w 3278123"/>
              <a:gd name="connsiteY7" fmla="*/ 47625 h 1969007"/>
              <a:gd name="connsiteX8" fmla="*/ 3278124 w 3278123"/>
              <a:gd name="connsiteY8" fmla="*/ 1921331 h 1969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78123" h="1969007">
                <a:moveTo>
                  <a:pt x="3278123" y="1921331"/>
                </a:moveTo>
                <a:cubicBezTo>
                  <a:pt x="3278124" y="1947671"/>
                  <a:pt x="3253358" y="1969007"/>
                  <a:pt x="3223006" y="1969007"/>
                </a:cubicBezTo>
                <a:lnTo>
                  <a:pt x="55118" y="1969007"/>
                </a:lnTo>
                <a:cubicBezTo>
                  <a:pt x="24739" y="1969007"/>
                  <a:pt x="0" y="1947671"/>
                  <a:pt x="0" y="1921331"/>
                </a:cubicBezTo>
                <a:lnTo>
                  <a:pt x="0" y="47625"/>
                </a:lnTo>
                <a:cubicBezTo>
                  <a:pt x="0" y="21335"/>
                  <a:pt x="24739" y="0"/>
                  <a:pt x="55118" y="0"/>
                </a:cubicBezTo>
                <a:lnTo>
                  <a:pt x="3223006" y="0"/>
                </a:lnTo>
                <a:cubicBezTo>
                  <a:pt x="3253358" y="0"/>
                  <a:pt x="3278124" y="21335"/>
                  <a:pt x="3278124" y="47625"/>
                </a:cubicBezTo>
                <a:lnTo>
                  <a:pt x="3278124" y="1921331"/>
                </a:lnTo>
              </a:path>
            </a:pathLst>
          </a:custGeom>
          <a:solidFill>
            <a:schemeClr val="accent4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MH_Other_11"/>
          <p:cNvSpPr/>
          <p:nvPr>
            <p:custDataLst>
              <p:tags r:id="rId14"/>
            </p:custDataLst>
          </p:nvPr>
        </p:nvSpPr>
        <p:spPr>
          <a:xfrm>
            <a:off x="3000375" y="3944314"/>
            <a:ext cx="642938" cy="196454"/>
          </a:xfrm>
          <a:custGeom>
            <a:avLst/>
            <a:gdLst>
              <a:gd name="connsiteX0" fmla="*/ 933485 w 1048535"/>
              <a:gd name="connsiteY0" fmla="*/ 275729 h 373379"/>
              <a:gd name="connsiteX1" fmla="*/ 880907 w 1048535"/>
              <a:gd name="connsiteY1" fmla="*/ 0 h 373379"/>
              <a:gd name="connsiteX2" fmla="*/ 173390 w 1048535"/>
              <a:gd name="connsiteY2" fmla="*/ 0 h 373379"/>
              <a:gd name="connsiteX3" fmla="*/ 118907 w 1048535"/>
              <a:gd name="connsiteY3" fmla="*/ 275729 h 373379"/>
              <a:gd name="connsiteX4" fmla="*/ 32420 w 1048535"/>
              <a:gd name="connsiteY4" fmla="*/ 373379 h 373379"/>
              <a:gd name="connsiteX5" fmla="*/ 1017305 w 1048535"/>
              <a:gd name="connsiteY5" fmla="*/ 373379 h 373379"/>
              <a:gd name="connsiteX6" fmla="*/ 933485 w 1048535"/>
              <a:gd name="connsiteY6" fmla="*/ 275729 h 373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048535" h="373379">
                <a:moveTo>
                  <a:pt x="933485" y="275729"/>
                </a:moveTo>
                <a:cubicBezTo>
                  <a:pt x="904021" y="249415"/>
                  <a:pt x="888273" y="100063"/>
                  <a:pt x="880907" y="0"/>
                </a:cubicBezTo>
                <a:lnTo>
                  <a:pt x="173390" y="0"/>
                </a:lnTo>
                <a:cubicBezTo>
                  <a:pt x="165770" y="100063"/>
                  <a:pt x="149514" y="249415"/>
                  <a:pt x="118907" y="275729"/>
                </a:cubicBezTo>
                <a:cubicBezTo>
                  <a:pt x="72298" y="315937"/>
                  <a:pt x="-60924" y="356146"/>
                  <a:pt x="32420" y="373379"/>
                </a:cubicBezTo>
                <a:lnTo>
                  <a:pt x="1017305" y="373379"/>
                </a:lnTo>
                <a:cubicBezTo>
                  <a:pt x="1107348" y="356146"/>
                  <a:pt x="978570" y="315937"/>
                  <a:pt x="933485" y="275729"/>
                </a:cubicBezTo>
              </a:path>
            </a:pathLst>
          </a:custGeom>
          <a:solidFill>
            <a:schemeClr val="accent4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MH_Other_12"/>
          <p:cNvSpPr/>
          <p:nvPr>
            <p:custDataLst>
              <p:tags r:id="rId15"/>
            </p:custDataLst>
          </p:nvPr>
        </p:nvSpPr>
        <p:spPr>
          <a:xfrm>
            <a:off x="3279775" y="3849064"/>
            <a:ext cx="65088" cy="55960"/>
          </a:xfrm>
          <a:custGeom>
            <a:avLst/>
            <a:gdLst>
              <a:gd name="connsiteX0" fmla="*/ 138683 w 138684"/>
              <a:gd name="connsiteY0" fmla="*/ 60198 h 120396"/>
              <a:gd name="connsiteX1" fmla="*/ 69342 w 138684"/>
              <a:gd name="connsiteY1" fmla="*/ 120396 h 120396"/>
              <a:gd name="connsiteX2" fmla="*/ 0 w 138684"/>
              <a:gd name="connsiteY2" fmla="*/ 60198 h 120396"/>
              <a:gd name="connsiteX3" fmla="*/ 69342 w 138684"/>
              <a:gd name="connsiteY3" fmla="*/ 0 h 120396"/>
              <a:gd name="connsiteX4" fmla="*/ 138683 w 138684"/>
              <a:gd name="connsiteY4" fmla="*/ 60198 h 120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684" h="120396">
                <a:moveTo>
                  <a:pt x="138683" y="60198"/>
                </a:moveTo>
                <a:cubicBezTo>
                  <a:pt x="138683" y="93446"/>
                  <a:pt x="107696" y="120396"/>
                  <a:pt x="69342" y="120396"/>
                </a:cubicBezTo>
                <a:cubicBezTo>
                  <a:pt x="30988" y="120396"/>
                  <a:pt x="0" y="93446"/>
                  <a:pt x="0" y="60198"/>
                </a:cubicBezTo>
                <a:cubicBezTo>
                  <a:pt x="0" y="26949"/>
                  <a:pt x="30988" y="0"/>
                  <a:pt x="69342" y="0"/>
                </a:cubicBezTo>
                <a:cubicBezTo>
                  <a:pt x="107696" y="0"/>
                  <a:pt x="138683" y="26949"/>
                  <a:pt x="138683" y="6019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MH_SubTitle_4"/>
          <p:cNvSpPr/>
          <p:nvPr>
            <p:custDataLst>
              <p:tags r:id="rId16"/>
            </p:custDataLst>
          </p:nvPr>
        </p:nvSpPr>
        <p:spPr>
          <a:xfrm>
            <a:off x="2389188" y="2983480"/>
            <a:ext cx="1860550" cy="825103"/>
          </a:xfrm>
          <a:custGeom>
            <a:avLst/>
            <a:gdLst>
              <a:gd name="connsiteX0" fmla="*/ 0 w 3040379"/>
              <a:gd name="connsiteY0" fmla="*/ 1566671 h 1566671"/>
              <a:gd name="connsiteX1" fmla="*/ 3040380 w 3040379"/>
              <a:gd name="connsiteY1" fmla="*/ 1566671 h 1566671"/>
              <a:gd name="connsiteX2" fmla="*/ 3040380 w 3040379"/>
              <a:gd name="connsiteY2" fmla="*/ 0 h 1566671"/>
              <a:gd name="connsiteX3" fmla="*/ 0 w 3040379"/>
              <a:gd name="connsiteY3" fmla="*/ 0 h 1566671"/>
              <a:gd name="connsiteX4" fmla="*/ 0 w 3040379"/>
              <a:gd name="connsiteY4" fmla="*/ 1566671 h 15666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0379" h="1566671">
                <a:moveTo>
                  <a:pt x="0" y="1566671"/>
                </a:moveTo>
                <a:lnTo>
                  <a:pt x="3040380" y="1566671"/>
                </a:lnTo>
                <a:lnTo>
                  <a:pt x="3040380" y="0"/>
                </a:lnTo>
                <a:lnTo>
                  <a:pt x="0" y="0"/>
                </a:lnTo>
                <a:lnTo>
                  <a:pt x="0" y="15666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80808"/>
                </a:solidFill>
                <a:latin typeface="华文中宋" pitchFamily="2" charset="-122"/>
                <a:ea typeface="华文中宋" pitchFamily="2" charset="-122"/>
              </a:rPr>
              <a:t>教师大赛</a:t>
            </a:r>
            <a:endParaRPr lang="zh-CN" altLang="en-US" sz="2400" dirty="0">
              <a:solidFill>
                <a:srgbClr val="080808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2" name="MH_Other_13"/>
          <p:cNvSpPr/>
          <p:nvPr>
            <p:custDataLst>
              <p:tags r:id="rId17"/>
            </p:custDataLst>
          </p:nvPr>
        </p:nvSpPr>
        <p:spPr>
          <a:xfrm>
            <a:off x="4818064" y="2909661"/>
            <a:ext cx="2008187" cy="1035844"/>
          </a:xfrm>
          <a:custGeom>
            <a:avLst/>
            <a:gdLst>
              <a:gd name="connsiteX0" fmla="*/ 3278124 w 3278123"/>
              <a:gd name="connsiteY0" fmla="*/ 1921331 h 1969007"/>
              <a:gd name="connsiteX1" fmla="*/ 3223006 w 3278123"/>
              <a:gd name="connsiteY1" fmla="*/ 1969007 h 1969007"/>
              <a:gd name="connsiteX2" fmla="*/ 55118 w 3278123"/>
              <a:gd name="connsiteY2" fmla="*/ 1969007 h 1969007"/>
              <a:gd name="connsiteX3" fmla="*/ 0 w 3278123"/>
              <a:gd name="connsiteY3" fmla="*/ 1921331 h 1969007"/>
              <a:gd name="connsiteX4" fmla="*/ 0 w 3278123"/>
              <a:gd name="connsiteY4" fmla="*/ 47625 h 1969007"/>
              <a:gd name="connsiteX5" fmla="*/ 55118 w 3278123"/>
              <a:gd name="connsiteY5" fmla="*/ 0 h 1969007"/>
              <a:gd name="connsiteX6" fmla="*/ 3223006 w 3278123"/>
              <a:gd name="connsiteY6" fmla="*/ 0 h 1969007"/>
              <a:gd name="connsiteX7" fmla="*/ 3278124 w 3278123"/>
              <a:gd name="connsiteY7" fmla="*/ 47625 h 1969007"/>
              <a:gd name="connsiteX8" fmla="*/ 3278124 w 3278123"/>
              <a:gd name="connsiteY8" fmla="*/ 1921331 h 19690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78123" h="1969007">
                <a:moveTo>
                  <a:pt x="3278123" y="1921331"/>
                </a:moveTo>
                <a:cubicBezTo>
                  <a:pt x="3278124" y="1947671"/>
                  <a:pt x="3253358" y="1969007"/>
                  <a:pt x="3223006" y="1969007"/>
                </a:cubicBezTo>
                <a:lnTo>
                  <a:pt x="55118" y="1969007"/>
                </a:lnTo>
                <a:cubicBezTo>
                  <a:pt x="24739" y="1969007"/>
                  <a:pt x="0" y="1947671"/>
                  <a:pt x="0" y="1921331"/>
                </a:cubicBezTo>
                <a:lnTo>
                  <a:pt x="0" y="47625"/>
                </a:lnTo>
                <a:cubicBezTo>
                  <a:pt x="0" y="21335"/>
                  <a:pt x="24739" y="0"/>
                  <a:pt x="55118" y="0"/>
                </a:cubicBezTo>
                <a:lnTo>
                  <a:pt x="3223006" y="0"/>
                </a:lnTo>
                <a:cubicBezTo>
                  <a:pt x="3253358" y="0"/>
                  <a:pt x="3278124" y="21335"/>
                  <a:pt x="3278124" y="47625"/>
                </a:cubicBezTo>
                <a:lnTo>
                  <a:pt x="3278124" y="1921331"/>
                </a:lnTo>
              </a:path>
            </a:pathLst>
          </a:custGeom>
          <a:solidFill>
            <a:schemeClr val="accent5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MH_Other_14"/>
          <p:cNvSpPr/>
          <p:nvPr>
            <p:custDataLst>
              <p:tags r:id="rId18"/>
            </p:custDataLst>
          </p:nvPr>
        </p:nvSpPr>
        <p:spPr>
          <a:xfrm>
            <a:off x="5500689" y="3943124"/>
            <a:ext cx="642937" cy="196453"/>
          </a:xfrm>
          <a:custGeom>
            <a:avLst/>
            <a:gdLst>
              <a:gd name="connsiteX0" fmla="*/ 933485 w 1048535"/>
              <a:gd name="connsiteY0" fmla="*/ 275729 h 373379"/>
              <a:gd name="connsiteX1" fmla="*/ 880907 w 1048535"/>
              <a:gd name="connsiteY1" fmla="*/ 0 h 373379"/>
              <a:gd name="connsiteX2" fmla="*/ 173390 w 1048535"/>
              <a:gd name="connsiteY2" fmla="*/ 0 h 373379"/>
              <a:gd name="connsiteX3" fmla="*/ 118907 w 1048535"/>
              <a:gd name="connsiteY3" fmla="*/ 275729 h 373379"/>
              <a:gd name="connsiteX4" fmla="*/ 32420 w 1048535"/>
              <a:gd name="connsiteY4" fmla="*/ 373379 h 373379"/>
              <a:gd name="connsiteX5" fmla="*/ 1017305 w 1048535"/>
              <a:gd name="connsiteY5" fmla="*/ 373379 h 373379"/>
              <a:gd name="connsiteX6" fmla="*/ 933485 w 1048535"/>
              <a:gd name="connsiteY6" fmla="*/ 275729 h 373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048535" h="373379">
                <a:moveTo>
                  <a:pt x="933485" y="275729"/>
                </a:moveTo>
                <a:cubicBezTo>
                  <a:pt x="904021" y="249415"/>
                  <a:pt x="888273" y="100063"/>
                  <a:pt x="880907" y="0"/>
                </a:cubicBezTo>
                <a:lnTo>
                  <a:pt x="173390" y="0"/>
                </a:lnTo>
                <a:cubicBezTo>
                  <a:pt x="165770" y="100063"/>
                  <a:pt x="149514" y="249415"/>
                  <a:pt x="118907" y="275729"/>
                </a:cubicBezTo>
                <a:cubicBezTo>
                  <a:pt x="72298" y="315937"/>
                  <a:pt x="-60924" y="356146"/>
                  <a:pt x="32420" y="373379"/>
                </a:cubicBezTo>
                <a:lnTo>
                  <a:pt x="1017305" y="373379"/>
                </a:lnTo>
                <a:cubicBezTo>
                  <a:pt x="1107348" y="356146"/>
                  <a:pt x="978570" y="315937"/>
                  <a:pt x="933485" y="275729"/>
                </a:cubicBezTo>
              </a:path>
            </a:pathLst>
          </a:custGeom>
          <a:solidFill>
            <a:schemeClr val="accent5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MH_Other_15"/>
          <p:cNvSpPr/>
          <p:nvPr>
            <p:custDataLst>
              <p:tags r:id="rId19"/>
            </p:custDataLst>
          </p:nvPr>
        </p:nvSpPr>
        <p:spPr>
          <a:xfrm>
            <a:off x="5780089" y="3846683"/>
            <a:ext cx="65087" cy="57150"/>
          </a:xfrm>
          <a:custGeom>
            <a:avLst/>
            <a:gdLst>
              <a:gd name="connsiteX0" fmla="*/ 138683 w 138684"/>
              <a:gd name="connsiteY0" fmla="*/ 60198 h 120396"/>
              <a:gd name="connsiteX1" fmla="*/ 69342 w 138684"/>
              <a:gd name="connsiteY1" fmla="*/ 120396 h 120396"/>
              <a:gd name="connsiteX2" fmla="*/ 0 w 138684"/>
              <a:gd name="connsiteY2" fmla="*/ 60198 h 120396"/>
              <a:gd name="connsiteX3" fmla="*/ 69342 w 138684"/>
              <a:gd name="connsiteY3" fmla="*/ 0 h 120396"/>
              <a:gd name="connsiteX4" fmla="*/ 138683 w 138684"/>
              <a:gd name="connsiteY4" fmla="*/ 60198 h 120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684" h="120396">
                <a:moveTo>
                  <a:pt x="138683" y="60198"/>
                </a:moveTo>
                <a:cubicBezTo>
                  <a:pt x="138683" y="93446"/>
                  <a:pt x="107696" y="120396"/>
                  <a:pt x="69342" y="120396"/>
                </a:cubicBezTo>
                <a:cubicBezTo>
                  <a:pt x="30988" y="120396"/>
                  <a:pt x="0" y="93446"/>
                  <a:pt x="0" y="60198"/>
                </a:cubicBezTo>
                <a:cubicBezTo>
                  <a:pt x="0" y="26949"/>
                  <a:pt x="30988" y="0"/>
                  <a:pt x="69342" y="0"/>
                </a:cubicBezTo>
                <a:cubicBezTo>
                  <a:pt x="107696" y="0"/>
                  <a:pt x="138683" y="26949"/>
                  <a:pt x="138683" y="6019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MH_SubTitle_5"/>
          <p:cNvSpPr/>
          <p:nvPr>
            <p:custDataLst>
              <p:tags r:id="rId20"/>
            </p:custDataLst>
          </p:nvPr>
        </p:nvSpPr>
        <p:spPr>
          <a:xfrm>
            <a:off x="4889500" y="2982289"/>
            <a:ext cx="1860550" cy="825104"/>
          </a:xfrm>
          <a:custGeom>
            <a:avLst/>
            <a:gdLst>
              <a:gd name="connsiteX0" fmla="*/ 0 w 3040379"/>
              <a:gd name="connsiteY0" fmla="*/ 1566671 h 1566671"/>
              <a:gd name="connsiteX1" fmla="*/ 3040380 w 3040379"/>
              <a:gd name="connsiteY1" fmla="*/ 1566671 h 1566671"/>
              <a:gd name="connsiteX2" fmla="*/ 3040380 w 3040379"/>
              <a:gd name="connsiteY2" fmla="*/ 0 h 1566671"/>
              <a:gd name="connsiteX3" fmla="*/ 0 w 3040379"/>
              <a:gd name="connsiteY3" fmla="*/ 0 h 1566671"/>
              <a:gd name="connsiteX4" fmla="*/ 0 w 3040379"/>
              <a:gd name="connsiteY4" fmla="*/ 1566671 h 15666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0379" h="1566671">
                <a:moveTo>
                  <a:pt x="0" y="1566671"/>
                </a:moveTo>
                <a:lnTo>
                  <a:pt x="3040380" y="1566671"/>
                </a:lnTo>
                <a:lnTo>
                  <a:pt x="3040380" y="0"/>
                </a:lnTo>
                <a:lnTo>
                  <a:pt x="0" y="0"/>
                </a:lnTo>
                <a:lnTo>
                  <a:pt x="0" y="15666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80808"/>
                </a:solidFill>
                <a:latin typeface="华文中宋" pitchFamily="2" charset="-122"/>
                <a:ea typeface="华文中宋" pitchFamily="2" charset="-122"/>
              </a:rPr>
              <a:t>日常教学</a:t>
            </a:r>
            <a:endParaRPr lang="zh-CN" altLang="en-US" sz="2400" dirty="0">
              <a:solidFill>
                <a:srgbClr val="080808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595717" y="2635624"/>
            <a:ext cx="6167718" cy="170329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4.</a:t>
            </a:r>
            <a:r>
              <a:rPr lang="zh-CN" altLang="en-US" sz="2800" dirty="0" smtClean="0"/>
              <a:t>课堂授课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84994" y="906649"/>
            <a:ext cx="6311106" cy="3774890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第一步 观看视频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第二步 简要复习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第三步 知识的应用巩固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第四步 拓展和预习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4" name="圆角矩形 3"/>
          <p:cNvSpPr/>
          <p:nvPr/>
        </p:nvSpPr>
        <p:spPr>
          <a:xfrm>
            <a:off x="6085133" y="4103962"/>
            <a:ext cx="2721428" cy="620485"/>
          </a:xfrm>
          <a:prstGeom prst="roundRect">
            <a:avLst/>
          </a:prstGeom>
          <a:solidFill>
            <a:schemeClr val="bg1"/>
          </a:solidFill>
          <a:ln w="0"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hlinkClick r:id="rId2" action="ppaction://hlinkpres?slideindex=1&amp;slidetitle="/>
              </a:rPr>
              <a:t>Describing Hair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图片 4" descr="97G58PIC8mP_102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05" y="4103962"/>
            <a:ext cx="582385" cy="6204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95588" y="2003778"/>
            <a:ext cx="1831355" cy="6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+mn-ea"/>
              </a:rPr>
              <a:t>创新的大赛</a:t>
            </a:r>
            <a:endParaRPr lang="en-US" altLang="zh-CN" sz="2400" b="1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+mn-ea"/>
              </a:rPr>
              <a:t>优质的教材</a:t>
            </a:r>
            <a:endParaRPr lang="zh-CN" altLang="zh-CN" sz="2400" b="1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051" name="MH_Other_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991590" y="1398450"/>
            <a:ext cx="169688" cy="987028"/>
          </a:xfrm>
          <a:custGeom>
            <a:avLst/>
            <a:gdLst>
              <a:gd name="T0" fmla="*/ 0 w 518"/>
              <a:gd name="T1" fmla="*/ 0 h 351"/>
              <a:gd name="T2" fmla="*/ 2147483646 w 518"/>
              <a:gd name="T3" fmla="*/ 2147483646 h 35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8" h="351">
                <a:moveTo>
                  <a:pt x="0" y="0"/>
                </a:moveTo>
                <a:cubicBezTo>
                  <a:pt x="411" y="0"/>
                  <a:pt x="260" y="351"/>
                  <a:pt x="518" y="340"/>
                </a:cubicBezTo>
              </a:path>
            </a:pathLst>
          </a:custGeom>
          <a:noFill/>
          <a:ln w="14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MH_SubTitle_1"/>
          <p:cNvSpPr/>
          <p:nvPr>
            <p:custDataLst>
              <p:tags r:id="rId4"/>
            </p:custDataLst>
          </p:nvPr>
        </p:nvSpPr>
        <p:spPr>
          <a:xfrm>
            <a:off x="952165" y="1206759"/>
            <a:ext cx="1964638" cy="326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专业素质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053" name="MH_Other_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991590" y="1848506"/>
            <a:ext cx="169688" cy="522684"/>
          </a:xfrm>
          <a:custGeom>
            <a:avLst/>
            <a:gdLst>
              <a:gd name="T0" fmla="*/ 0 w 518"/>
              <a:gd name="T1" fmla="*/ 0 h 95"/>
              <a:gd name="T2" fmla="*/ 2147483646 w 518"/>
              <a:gd name="T3" fmla="*/ 2147483646 h 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8" h="95">
                <a:moveTo>
                  <a:pt x="0" y="0"/>
                </a:moveTo>
                <a:cubicBezTo>
                  <a:pt x="411" y="0"/>
                  <a:pt x="260" y="95"/>
                  <a:pt x="518" y="92"/>
                </a:cubicBezTo>
              </a:path>
            </a:pathLst>
          </a:custGeom>
          <a:noFill/>
          <a:ln w="14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MH_SubTitle_2"/>
          <p:cNvSpPr/>
          <p:nvPr>
            <p:custDataLst>
              <p:tags r:id="rId6"/>
            </p:custDataLst>
          </p:nvPr>
        </p:nvSpPr>
        <p:spPr>
          <a:xfrm>
            <a:off x="952165" y="1704440"/>
            <a:ext cx="1964638" cy="326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教学理念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055" name="MH_Other_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991590" y="2354521"/>
            <a:ext cx="169688" cy="557213"/>
          </a:xfrm>
          <a:custGeom>
            <a:avLst/>
            <a:gdLst>
              <a:gd name="T0" fmla="*/ 0 w 518"/>
              <a:gd name="T1" fmla="*/ 2147483646 h 117"/>
              <a:gd name="T2" fmla="*/ 2147483646 w 518"/>
              <a:gd name="T3" fmla="*/ 2147483646 h 1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8" h="117">
                <a:moveTo>
                  <a:pt x="0" y="117"/>
                </a:moveTo>
                <a:cubicBezTo>
                  <a:pt x="411" y="117"/>
                  <a:pt x="260" y="0"/>
                  <a:pt x="518" y="4"/>
                </a:cubicBezTo>
              </a:path>
            </a:pathLst>
          </a:custGeom>
          <a:noFill/>
          <a:ln w="14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MH_SubTitle_4"/>
          <p:cNvSpPr/>
          <p:nvPr>
            <p:custDataLst>
              <p:tags r:id="rId8"/>
            </p:custDataLst>
          </p:nvPr>
        </p:nvSpPr>
        <p:spPr>
          <a:xfrm>
            <a:off x="952165" y="2699803"/>
            <a:ext cx="1964638" cy="3262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课堂授课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057" name="MH_Other_4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991590" y="2340233"/>
            <a:ext cx="169688" cy="991791"/>
          </a:xfrm>
          <a:custGeom>
            <a:avLst/>
            <a:gdLst>
              <a:gd name="T0" fmla="*/ 0 w 518"/>
              <a:gd name="T1" fmla="*/ 2147483646 h 327"/>
              <a:gd name="T2" fmla="*/ 2147483646 w 518"/>
              <a:gd name="T3" fmla="*/ 2147483646 h 3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8" h="327">
                <a:moveTo>
                  <a:pt x="0" y="327"/>
                </a:moveTo>
                <a:cubicBezTo>
                  <a:pt x="411" y="327"/>
                  <a:pt x="260" y="0"/>
                  <a:pt x="518" y="10"/>
                </a:cubicBezTo>
              </a:path>
            </a:pathLst>
          </a:custGeom>
          <a:noFill/>
          <a:ln w="14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MH_SubTitle_5"/>
          <p:cNvSpPr/>
          <p:nvPr>
            <p:custDataLst>
              <p:tags r:id="rId10"/>
            </p:custDataLst>
          </p:nvPr>
        </p:nvSpPr>
        <p:spPr>
          <a:xfrm>
            <a:off x="952165" y="3197484"/>
            <a:ext cx="1964638" cy="326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教学手段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2" name="MH_SubTitle_3"/>
          <p:cNvSpPr/>
          <p:nvPr>
            <p:custDataLst>
              <p:tags r:id="rId11"/>
            </p:custDataLst>
          </p:nvPr>
        </p:nvSpPr>
        <p:spPr>
          <a:xfrm>
            <a:off x="952165" y="2202121"/>
            <a:ext cx="1964638" cy="326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教学设计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3" name="MH_Other_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350179" y="2365237"/>
            <a:ext cx="169688" cy="0"/>
          </a:xfrm>
          <a:prstGeom prst="line">
            <a:avLst/>
          </a:prstGeom>
          <a:noFill/>
          <a:ln w="14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lt"/>
              <a:ea typeface="+mn-ea"/>
            </a:endParaRPr>
          </a:p>
        </p:txBody>
      </p:sp>
      <p:sp>
        <p:nvSpPr>
          <p:cNvPr id="21" name="MH_Other_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164533" y="2303954"/>
            <a:ext cx="169688" cy="140494"/>
          </a:xfrm>
          <a:custGeom>
            <a:avLst/>
            <a:gdLst>
              <a:gd name="T0" fmla="*/ 0 w 154"/>
              <a:gd name="T1" fmla="*/ 0 h 118"/>
              <a:gd name="T2" fmla="*/ 154 w 154"/>
              <a:gd name="T3" fmla="*/ 59 h 118"/>
              <a:gd name="T4" fmla="*/ 0 w 154"/>
              <a:gd name="T5" fmla="*/ 118 h 118"/>
              <a:gd name="T6" fmla="*/ 0 w 154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" h="118">
                <a:moveTo>
                  <a:pt x="0" y="0"/>
                </a:moveTo>
                <a:lnTo>
                  <a:pt x="154" y="59"/>
                </a:lnTo>
                <a:lnTo>
                  <a:pt x="0" y="1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/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lt"/>
              <a:ea typeface="+mn-ea"/>
            </a:endParaRPr>
          </a:p>
        </p:txBody>
      </p:sp>
      <p:sp>
        <p:nvSpPr>
          <p:cNvPr id="2062" name="MH_PageTitle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2800" dirty="0" smtClean="0"/>
              <a:t>收获和总结</a:t>
            </a:r>
          </a:p>
        </p:txBody>
      </p:sp>
      <p:sp>
        <p:nvSpPr>
          <p:cNvPr id="27" name="MH_Other_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366785" y="2294991"/>
            <a:ext cx="207966" cy="140494"/>
          </a:xfrm>
          <a:custGeom>
            <a:avLst/>
            <a:gdLst>
              <a:gd name="T0" fmla="*/ 0 w 154"/>
              <a:gd name="T1" fmla="*/ 0 h 118"/>
              <a:gd name="T2" fmla="*/ 154 w 154"/>
              <a:gd name="T3" fmla="*/ 59 h 118"/>
              <a:gd name="T4" fmla="*/ 0 w 154"/>
              <a:gd name="T5" fmla="*/ 118 h 118"/>
              <a:gd name="T6" fmla="*/ 0 w 154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" h="118">
                <a:moveTo>
                  <a:pt x="0" y="0"/>
                </a:moveTo>
                <a:lnTo>
                  <a:pt x="154" y="59"/>
                </a:lnTo>
                <a:lnTo>
                  <a:pt x="0" y="1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lt"/>
              <a:ea typeface="+mn-ea"/>
            </a:endParaRPr>
          </a:p>
        </p:txBody>
      </p:sp>
      <p:sp>
        <p:nvSpPr>
          <p:cNvPr id="28" name="MH_SubTitle_1"/>
          <p:cNvSpPr/>
          <p:nvPr>
            <p:custDataLst>
              <p:tags r:id="rId16"/>
            </p:custDataLst>
          </p:nvPr>
        </p:nvSpPr>
        <p:spPr>
          <a:xfrm>
            <a:off x="5617514" y="1583277"/>
            <a:ext cx="2407822" cy="326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个人荣誉，学校荣誉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9" name="MH_SubTitle_2"/>
          <p:cNvSpPr/>
          <p:nvPr>
            <p:custDataLst>
              <p:tags r:id="rId17"/>
            </p:custDataLst>
          </p:nvPr>
        </p:nvSpPr>
        <p:spPr>
          <a:xfrm>
            <a:off x="5617514" y="2080958"/>
            <a:ext cx="2407822" cy="326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教学目标，教学评价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0" name="MH_SubTitle_3"/>
          <p:cNvSpPr/>
          <p:nvPr>
            <p:custDataLst>
              <p:tags r:id="rId18"/>
            </p:custDataLst>
          </p:nvPr>
        </p:nvSpPr>
        <p:spPr>
          <a:xfrm>
            <a:off x="5617514" y="2578639"/>
            <a:ext cx="2407822" cy="326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教师发展</a:t>
            </a:r>
            <a:endParaRPr lang="zh-CN" altLang="en-US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2" name="MH_Other_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0015" y="2365237"/>
            <a:ext cx="169688" cy="0"/>
          </a:xfrm>
          <a:prstGeom prst="line">
            <a:avLst/>
          </a:prstGeom>
          <a:noFill/>
          <a:ln w="14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8499475" y="4333875"/>
            <a:ext cx="363538" cy="2726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786063" y="0"/>
            <a:ext cx="595312" cy="182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684338" y="1697831"/>
            <a:ext cx="7459662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THANK YOU </a:t>
            </a:r>
            <a:r>
              <a:rPr lang="en-US" altLang="zh-CN" sz="3200" dirty="0" smtClean="0">
                <a:solidFill>
                  <a:srgbClr val="FFFFFF"/>
                </a:solidFill>
                <a:latin typeface="Arial Black" panose="020B0A040201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FOR ATTENTION</a:t>
            </a:r>
            <a:endParaRPr lang="zh-CN" altLang="en-US" sz="3200" dirty="0">
              <a:solidFill>
                <a:srgbClr val="FFFFFF"/>
              </a:solidFill>
              <a:latin typeface="Arial Black" panose="020B0A040201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2383632"/>
            <a:ext cx="2801938" cy="435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820739" y="2819400"/>
            <a:ext cx="877887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>
            <p:custDataLst>
              <p:tags r:id="rId7"/>
            </p:custDataLst>
          </p:nvPr>
        </p:nvSpPr>
        <p:spPr>
          <a:xfrm flipV="1">
            <a:off x="2801939" y="2383632"/>
            <a:ext cx="579437" cy="43576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>
            <p:custDataLst>
              <p:tags r:id="rId8"/>
            </p:custDataLst>
          </p:nvPr>
        </p:nvSpPr>
        <p:spPr>
          <a:xfrm flipH="1">
            <a:off x="820738" y="1697831"/>
            <a:ext cx="863600" cy="6858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9"/>
            </p:custDataLst>
          </p:nvPr>
        </p:nvSpPr>
        <p:spPr>
          <a:xfrm>
            <a:off x="8499475" y="3483769"/>
            <a:ext cx="363538" cy="2726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KSO_Shape"/>
          <p:cNvSpPr/>
          <p:nvPr>
            <p:custDataLst>
              <p:tags r:id="rId10"/>
            </p:custDataLst>
          </p:nvPr>
        </p:nvSpPr>
        <p:spPr>
          <a:xfrm>
            <a:off x="8572500" y="4396979"/>
            <a:ext cx="217488" cy="132159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11"/>
            </p:custDataLst>
          </p:nvPr>
        </p:nvSpPr>
        <p:spPr>
          <a:xfrm>
            <a:off x="8499475" y="3908823"/>
            <a:ext cx="363538" cy="2726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KSO_Shape"/>
          <p:cNvSpPr/>
          <p:nvPr>
            <p:custDataLst>
              <p:tags r:id="rId12"/>
            </p:custDataLst>
          </p:nvPr>
        </p:nvSpPr>
        <p:spPr>
          <a:xfrm>
            <a:off x="8569325" y="3967163"/>
            <a:ext cx="223838" cy="155972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KSO_Shape"/>
          <p:cNvSpPr/>
          <p:nvPr>
            <p:custDataLst>
              <p:tags r:id="rId13"/>
            </p:custDataLst>
          </p:nvPr>
        </p:nvSpPr>
        <p:spPr>
          <a:xfrm>
            <a:off x="8572500" y="3533775"/>
            <a:ext cx="217488" cy="144066"/>
          </a:xfrm>
          <a:custGeom>
            <a:avLst/>
            <a:gdLst/>
            <a:ahLst/>
            <a:cxnLst/>
            <a:rect l="l" t="t" r="r" b="b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5797550" y="4332685"/>
            <a:ext cx="2667000" cy="27741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rgbClr val="1C1C1C"/>
                </a:solidFill>
                <a:latin typeface="Bell MT" panose="02020503060305020303" pitchFamily="18" charset="0"/>
                <a:ea typeface="+mn-ea"/>
              </a:rPr>
              <a:t>yalan73@qq.com</a:t>
            </a:r>
            <a:endParaRPr lang="zh-CN" altLang="en-US" sz="1600" b="1" dirty="0">
              <a:solidFill>
                <a:srgbClr val="1C1C1C"/>
              </a:solidFill>
              <a:latin typeface="Bell MT" panose="02020503060305020303" pitchFamily="18" charset="0"/>
              <a:ea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5797550" y="3914775"/>
            <a:ext cx="2667000" cy="277416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rgbClr val="1C1C1C"/>
                </a:solidFill>
                <a:latin typeface="Bell MT" panose="02020503060305020303" pitchFamily="18" charset="0"/>
                <a:ea typeface="+mn-ea"/>
              </a:rPr>
              <a:t>钟山职业技术学院</a:t>
            </a:r>
            <a:endParaRPr lang="zh-CN" altLang="en-US" sz="1600" b="1" dirty="0">
              <a:solidFill>
                <a:srgbClr val="1C1C1C"/>
              </a:solidFill>
              <a:latin typeface="Bell MT" panose="02020503060305020303" pitchFamily="18" charset="0"/>
              <a:ea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6"/>
            </p:custDataLst>
          </p:nvPr>
        </p:nvSpPr>
        <p:spPr>
          <a:xfrm>
            <a:off x="5797550" y="3479006"/>
            <a:ext cx="2667000" cy="277416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rgbClr val="1C1C1C"/>
                </a:solidFill>
                <a:latin typeface="Bell MT" panose="02020503060305020303" pitchFamily="18" charset="0"/>
                <a:ea typeface="+mn-ea"/>
              </a:rPr>
              <a:t>刘亚兰</a:t>
            </a:r>
            <a:endParaRPr lang="zh-CN" altLang="en-US" sz="1600" b="1" dirty="0">
              <a:solidFill>
                <a:srgbClr val="1C1C1C"/>
              </a:solidFill>
              <a:latin typeface="Bell MT" panose="02020503060305020303" pitchFamily="18" charset="0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教师大赛和日常教学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777" y="744079"/>
            <a:ext cx="4536141" cy="10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2015</a:t>
            </a:r>
            <a:r>
              <a:rPr lang="zh-CN" altLang="en-US" sz="22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年参加“教学之星”大赛</a:t>
            </a:r>
            <a:endParaRPr lang="en-US" altLang="zh-CN" sz="2200" dirty="0" smtClean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选用</a:t>
            </a:r>
            <a:r>
              <a:rPr lang="en-US" altLang="zh-CN" sz="22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2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捷进英语</a:t>
            </a:r>
            <a:r>
              <a:rPr lang="en-US" altLang="zh-CN" sz="22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endParaRPr lang="zh-CN" altLang="en-US" sz="2200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30" name="图片 29" descr="捷进封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603" y="1918448"/>
            <a:ext cx="1991612" cy="2749924"/>
          </a:xfrm>
          <a:prstGeom prst="rect">
            <a:avLst/>
          </a:prstGeom>
        </p:spPr>
      </p:pic>
      <p:pic>
        <p:nvPicPr>
          <p:cNvPr id="31" name="图片 30" descr="高职 杭州主背板 16：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802" y="2164753"/>
            <a:ext cx="3950208" cy="2194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Other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66090" y="2077495"/>
            <a:ext cx="668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dirty="0" smtClean="0"/>
              <a:t>02</a:t>
            </a:r>
            <a:endParaRPr lang="zh-CN" altLang="en-US" sz="2800" dirty="0"/>
          </a:p>
        </p:txBody>
      </p:sp>
      <p:sp>
        <p:nvSpPr>
          <p:cNvPr id="18" name="MH_Text_4"/>
          <p:cNvSpPr/>
          <p:nvPr>
            <p:custDataLst>
              <p:tags r:id="rId3"/>
            </p:custDataLst>
          </p:nvPr>
        </p:nvSpPr>
        <p:spPr>
          <a:xfrm>
            <a:off x="272143" y="1469120"/>
            <a:ext cx="1453280" cy="7262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微课</a:t>
            </a:r>
            <a:endParaRPr lang="en-US" altLang="zh-CN" sz="1600" b="1" kern="0" dirty="0" smtClean="0">
              <a:solidFill>
                <a:srgbClr val="1C1C1C"/>
              </a:solidFill>
              <a:latin typeface="+mn-lt"/>
              <a:ea typeface="+mn-ea"/>
              <a:cs typeface="宋体" panose="02010600030101010101" pitchFamily="2" charset="-122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 smtClean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翻转课堂</a:t>
            </a:r>
            <a:r>
              <a:rPr lang="en-US" altLang="zh-CN" sz="1600" b="1" kern="0" dirty="0" smtClean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……</a:t>
            </a:r>
            <a:endParaRPr lang="en-US" altLang="zh-CN" sz="1600" b="1" kern="0" dirty="0">
              <a:solidFill>
                <a:srgbClr val="1C1C1C"/>
              </a:solidFill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9" name="MH_SubTitle_4"/>
          <p:cNvSpPr/>
          <p:nvPr>
            <p:custDataLst>
              <p:tags r:id="rId4"/>
            </p:custDataLst>
          </p:nvPr>
        </p:nvSpPr>
        <p:spPr>
          <a:xfrm>
            <a:off x="1027129" y="1613554"/>
            <a:ext cx="2054225" cy="49859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  <a:cs typeface="宋体" panose="02010600030101010101" pitchFamily="2" charset="-122"/>
              </a:rPr>
              <a:t>教学模式</a:t>
            </a:r>
            <a:endParaRPr lang="en-US" altLang="zh-CN" sz="2200" b="1" kern="0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  <a:cs typeface="宋体" panose="02010600030101010101" pitchFamily="2" charset="-122"/>
            </a:endParaRPr>
          </a:p>
        </p:txBody>
      </p:sp>
      <p:sp>
        <p:nvSpPr>
          <p:cNvPr id="2053" name="MH_Other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66090" y="3099052"/>
            <a:ext cx="668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dirty="0" smtClean="0"/>
              <a:t>04</a:t>
            </a:r>
            <a:endParaRPr lang="zh-CN" altLang="en-US" sz="2800" dirty="0"/>
          </a:p>
        </p:txBody>
      </p:sp>
      <p:sp>
        <p:nvSpPr>
          <p:cNvPr id="21" name="MH_Text_2"/>
          <p:cNvSpPr/>
          <p:nvPr>
            <p:custDataLst>
              <p:tags r:id="rId6"/>
            </p:custDataLst>
          </p:nvPr>
        </p:nvSpPr>
        <p:spPr>
          <a:xfrm>
            <a:off x="272144" y="2685077"/>
            <a:ext cx="1453280" cy="7262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难度和互动</a:t>
            </a:r>
            <a:endParaRPr lang="en-US" altLang="zh-CN" sz="1600" b="1" kern="0" dirty="0">
              <a:solidFill>
                <a:srgbClr val="1C1C1C"/>
              </a:solidFill>
              <a:latin typeface="+mn-lt"/>
              <a:ea typeface="+mn-ea"/>
              <a:cs typeface="宋体" panose="02010600030101010101" pitchFamily="2" charset="-122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拓展及延伸</a:t>
            </a:r>
            <a:r>
              <a:rPr lang="en-US" altLang="zh-CN" sz="1600" b="1" kern="0" dirty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……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kern="0" dirty="0" smtClean="0"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2" name="MH_SubTitle_2"/>
          <p:cNvSpPr/>
          <p:nvPr>
            <p:custDataLst>
              <p:tags r:id="rId7"/>
            </p:custDataLst>
          </p:nvPr>
        </p:nvSpPr>
        <p:spPr>
          <a:xfrm>
            <a:off x="1018165" y="2717707"/>
            <a:ext cx="2054225" cy="4640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  <a:cs typeface="宋体" panose="02010600030101010101" pitchFamily="2" charset="-122"/>
              </a:rPr>
              <a:t>课堂授课</a:t>
            </a:r>
            <a:r>
              <a:rPr lang="en-US" altLang="zh-CN" sz="2200" b="1" kern="0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  <a:cs typeface="宋体" panose="02010600030101010101" pitchFamily="2" charset="-122"/>
              </a:rPr>
              <a:t> </a:t>
            </a:r>
          </a:p>
        </p:txBody>
      </p:sp>
      <p:sp>
        <p:nvSpPr>
          <p:cNvPr id="2056" name="MH_Other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93226" y="1563145"/>
            <a:ext cx="668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dirty="0" smtClean="0"/>
              <a:t>01</a:t>
            </a:r>
            <a:endParaRPr lang="zh-CN" altLang="en-US" sz="2800" dirty="0"/>
          </a:p>
        </p:txBody>
      </p:sp>
      <p:sp>
        <p:nvSpPr>
          <p:cNvPr id="24" name="MH_Text_5"/>
          <p:cNvSpPr/>
          <p:nvPr>
            <p:custDataLst>
              <p:tags r:id="rId9"/>
            </p:custDataLst>
          </p:nvPr>
        </p:nvSpPr>
        <p:spPr>
          <a:xfrm>
            <a:off x="7224835" y="1012930"/>
            <a:ext cx="1563148" cy="7250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知识储备</a:t>
            </a:r>
            <a:endParaRPr lang="en-US" altLang="zh-CN" sz="1600" b="1" kern="0" dirty="0">
              <a:solidFill>
                <a:srgbClr val="1C1C1C"/>
              </a:solidFill>
              <a:latin typeface="+mn-lt"/>
              <a:ea typeface="+mn-ea"/>
              <a:cs typeface="宋体" panose="02010600030101010101" pitchFamily="2" charset="-122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全英文授课</a:t>
            </a:r>
            <a:r>
              <a:rPr lang="en-US" altLang="zh-CN" sz="1600" b="1" kern="0" dirty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……</a:t>
            </a:r>
          </a:p>
        </p:txBody>
      </p:sp>
      <p:sp>
        <p:nvSpPr>
          <p:cNvPr id="25" name="MH_SubTitle_5"/>
          <p:cNvSpPr/>
          <p:nvPr>
            <p:custDataLst>
              <p:tags r:id="rId10"/>
            </p:custDataLst>
          </p:nvPr>
        </p:nvSpPr>
        <p:spPr>
          <a:xfrm>
            <a:off x="5755265" y="1124259"/>
            <a:ext cx="2054225" cy="4640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  <a:cs typeface="宋体" panose="02010600030101010101" pitchFamily="2" charset="-122"/>
              </a:rPr>
              <a:t>专业素质</a:t>
            </a:r>
            <a:r>
              <a:rPr lang="en-US" altLang="zh-CN" sz="2200" b="1" kern="0" dirty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  <a:cs typeface="宋体" panose="02010600030101010101" pitchFamily="2" charset="-122"/>
              </a:rPr>
              <a:t> </a:t>
            </a:r>
          </a:p>
        </p:txBody>
      </p:sp>
      <p:sp>
        <p:nvSpPr>
          <p:cNvPr id="2059" name="MH_Other_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93226" y="2585891"/>
            <a:ext cx="668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dirty="0"/>
              <a:t>03</a:t>
            </a:r>
            <a:endParaRPr lang="zh-CN" altLang="en-US" sz="2800" dirty="0"/>
          </a:p>
        </p:txBody>
      </p:sp>
      <p:sp>
        <p:nvSpPr>
          <p:cNvPr id="27" name="MH_Text_3"/>
          <p:cNvSpPr/>
          <p:nvPr>
            <p:custDataLst>
              <p:tags r:id="rId12"/>
            </p:custDataLst>
          </p:nvPr>
        </p:nvSpPr>
        <p:spPr>
          <a:xfrm>
            <a:off x="7224835" y="2215478"/>
            <a:ext cx="1581077" cy="7250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合理设计</a:t>
            </a:r>
            <a:endParaRPr lang="en-US" altLang="zh-CN" sz="1600" b="1" kern="0" dirty="0">
              <a:solidFill>
                <a:srgbClr val="1C1C1C"/>
              </a:solidFill>
              <a:latin typeface="+mn-lt"/>
              <a:ea typeface="+mn-ea"/>
              <a:cs typeface="宋体" panose="02010600030101010101" pitchFamily="2" charset="-122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激发兴趣</a:t>
            </a:r>
            <a:r>
              <a:rPr lang="en-US" altLang="zh-CN" sz="1600" b="1" kern="0" dirty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……</a:t>
            </a:r>
          </a:p>
        </p:txBody>
      </p:sp>
      <p:sp>
        <p:nvSpPr>
          <p:cNvPr id="28" name="MH_SubTitle_3"/>
          <p:cNvSpPr/>
          <p:nvPr>
            <p:custDataLst>
              <p:tags r:id="rId13"/>
            </p:custDataLst>
          </p:nvPr>
        </p:nvSpPr>
        <p:spPr>
          <a:xfrm>
            <a:off x="5755265" y="2174701"/>
            <a:ext cx="2054225" cy="4640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  <a:cs typeface="宋体" panose="02010600030101010101" pitchFamily="2" charset="-122"/>
              </a:rPr>
              <a:t>教学设计</a:t>
            </a:r>
            <a:endParaRPr lang="en-US" altLang="zh-CN" sz="2200" b="1" kern="0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  <a:cs typeface="宋体" panose="02010600030101010101" pitchFamily="2" charset="-122"/>
            </a:endParaRPr>
          </a:p>
        </p:txBody>
      </p:sp>
      <p:sp>
        <p:nvSpPr>
          <p:cNvPr id="2062" name="MH_Other_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93226" y="3616973"/>
            <a:ext cx="668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dirty="0" smtClean="0"/>
              <a:t>05</a:t>
            </a:r>
            <a:endParaRPr lang="zh-CN" altLang="en-US" sz="2800" dirty="0"/>
          </a:p>
        </p:txBody>
      </p:sp>
      <p:sp>
        <p:nvSpPr>
          <p:cNvPr id="30" name="MH_Text_1"/>
          <p:cNvSpPr/>
          <p:nvPr>
            <p:custDataLst>
              <p:tags r:id="rId15"/>
            </p:custDataLst>
          </p:nvPr>
        </p:nvSpPr>
        <p:spPr>
          <a:xfrm>
            <a:off x="7224835" y="3303838"/>
            <a:ext cx="1581077" cy="7262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技术运用</a:t>
            </a:r>
            <a:r>
              <a:rPr lang="en-US" altLang="zh-CN" sz="1600" b="1" kern="0" dirty="0">
                <a:solidFill>
                  <a:srgbClr val="1C1C1C"/>
                </a:solidFill>
                <a:latin typeface="+mn-lt"/>
                <a:ea typeface="+mn-ea"/>
                <a:cs typeface="宋体" panose="02010600030101010101" pitchFamily="2" charset="-122"/>
              </a:rPr>
              <a:t>……</a:t>
            </a:r>
          </a:p>
        </p:txBody>
      </p:sp>
      <p:sp>
        <p:nvSpPr>
          <p:cNvPr id="31" name="MH_SubTitle_1"/>
          <p:cNvSpPr/>
          <p:nvPr>
            <p:custDataLst>
              <p:tags r:id="rId16"/>
            </p:custDataLst>
          </p:nvPr>
        </p:nvSpPr>
        <p:spPr>
          <a:xfrm>
            <a:off x="5755265" y="3273409"/>
            <a:ext cx="2054225" cy="4640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  <a:cs typeface="宋体" panose="02010600030101010101" pitchFamily="2" charset="-122"/>
              </a:rPr>
              <a:t>教学手段</a:t>
            </a:r>
            <a:endParaRPr lang="en-US" altLang="zh-CN" sz="2200" b="1" kern="0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  <a:cs typeface="宋体" panose="02010600030101010101" pitchFamily="2" charset="-122"/>
            </a:endParaRPr>
          </a:p>
        </p:txBody>
      </p:sp>
      <p:sp>
        <p:nvSpPr>
          <p:cNvPr id="7" name="MH_Other_6"/>
          <p:cNvSpPr/>
          <p:nvPr>
            <p:custDataLst>
              <p:tags r:id="rId17"/>
            </p:custDataLst>
          </p:nvPr>
        </p:nvSpPr>
        <p:spPr>
          <a:xfrm>
            <a:off x="4299526" y="1163095"/>
            <a:ext cx="1455738" cy="914400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MH_Other_7"/>
          <p:cNvSpPr/>
          <p:nvPr>
            <p:custDataLst>
              <p:tags r:id="rId18"/>
            </p:custDataLst>
          </p:nvPr>
        </p:nvSpPr>
        <p:spPr>
          <a:xfrm flipH="1">
            <a:off x="3072390" y="1675064"/>
            <a:ext cx="1455737" cy="914400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MH_Other_8"/>
          <p:cNvSpPr/>
          <p:nvPr>
            <p:custDataLst>
              <p:tags r:id="rId19"/>
            </p:custDataLst>
          </p:nvPr>
        </p:nvSpPr>
        <p:spPr>
          <a:xfrm>
            <a:off x="4299526" y="2187032"/>
            <a:ext cx="1455738" cy="913209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Other_9"/>
          <p:cNvSpPr/>
          <p:nvPr>
            <p:custDataLst>
              <p:tags r:id="rId20"/>
            </p:custDataLst>
          </p:nvPr>
        </p:nvSpPr>
        <p:spPr>
          <a:xfrm flipH="1">
            <a:off x="3072390" y="2697810"/>
            <a:ext cx="1455737" cy="914400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MH_Other_10"/>
          <p:cNvSpPr/>
          <p:nvPr>
            <p:custDataLst>
              <p:tags r:id="rId21"/>
            </p:custDataLst>
          </p:nvPr>
        </p:nvSpPr>
        <p:spPr>
          <a:xfrm>
            <a:off x="4299526" y="3209779"/>
            <a:ext cx="1455738" cy="914400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70" name="MH_PageTitle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一些收获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61689" y="973762"/>
            <a:ext cx="7167911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rPr>
              <a:t>      </a:t>
            </a:r>
            <a:r>
              <a:rPr lang="zh-CN" altLang="en-US" sz="2600" dirty="0" smtClean="0">
                <a:solidFill>
                  <a:srgbClr val="1C1C1C"/>
                </a:solidFill>
                <a:latin typeface="华文中宋" pitchFamily="2" charset="-122"/>
                <a:ea typeface="华文中宋" pitchFamily="2" charset="-122"/>
              </a:rPr>
              <a:t>大赛采用“</a:t>
            </a:r>
            <a:r>
              <a:rPr lang="zh-CN" altLang="en-US" sz="2600" dirty="0">
                <a:solidFill>
                  <a:srgbClr val="1C1C1C"/>
                </a:solidFill>
                <a:latin typeface="华文中宋" pitchFamily="2" charset="-122"/>
                <a:ea typeface="华文中宋" pitchFamily="2" charset="-122"/>
              </a:rPr>
              <a:t>微课在翻转课堂中的应用</a:t>
            </a:r>
            <a:r>
              <a:rPr lang="zh-CN" altLang="en-US" sz="2600" dirty="0" smtClean="0">
                <a:solidFill>
                  <a:srgbClr val="1C1C1C"/>
                </a:solidFill>
                <a:latin typeface="华文中宋" pitchFamily="2" charset="-122"/>
                <a:ea typeface="华文中宋" pitchFamily="2" charset="-122"/>
              </a:rPr>
              <a:t>”主题，</a:t>
            </a:r>
            <a:r>
              <a:rPr lang="zh-CN" altLang="en-US" sz="2600" dirty="0">
                <a:solidFill>
                  <a:srgbClr val="1C1C1C"/>
                </a:solidFill>
                <a:latin typeface="华文中宋" pitchFamily="2" charset="-122"/>
                <a:ea typeface="华文中宋" pitchFamily="2" charset="-122"/>
              </a:rPr>
              <a:t>要求参赛者</a:t>
            </a:r>
            <a:r>
              <a:rPr lang="zh-CN" altLang="en-US" sz="2600" dirty="0" smtClean="0">
                <a:solidFill>
                  <a:srgbClr val="1C1C1C"/>
                </a:solidFill>
                <a:latin typeface="华文中宋" pitchFamily="2" charset="-122"/>
                <a:ea typeface="华文中宋" pitchFamily="2" charset="-122"/>
              </a:rPr>
              <a:t>基于</a:t>
            </a:r>
            <a:r>
              <a:rPr lang="zh-CN" altLang="en-US" sz="2600" dirty="0">
                <a:solidFill>
                  <a:srgbClr val="1C1C1C"/>
                </a:solidFill>
                <a:latin typeface="华文中宋" pitchFamily="2" charset="-122"/>
                <a:ea typeface="华文中宋" pitchFamily="2" charset="-122"/>
              </a:rPr>
              <a:t>初赛的微课</a:t>
            </a:r>
            <a:r>
              <a:rPr lang="zh-CN" altLang="en-US" sz="2600" dirty="0" smtClean="0">
                <a:solidFill>
                  <a:srgbClr val="1C1C1C"/>
                </a:solidFill>
                <a:latin typeface="华文中宋" pitchFamily="2" charset="-122"/>
                <a:ea typeface="华文中宋" pitchFamily="2" charset="-122"/>
              </a:rPr>
              <a:t>，在</a:t>
            </a:r>
            <a:r>
              <a:rPr lang="zh-CN" altLang="en-US" sz="2600" dirty="0">
                <a:solidFill>
                  <a:srgbClr val="1C1C1C"/>
                </a:solidFill>
                <a:latin typeface="华文中宋" pitchFamily="2" charset="-122"/>
                <a:ea typeface="华文中宋" pitchFamily="2" charset="-122"/>
              </a:rPr>
              <a:t>复赛与决赛中进行翻转课堂的现场授课。从学习过程来看，由微课到翻转课堂，接近完整的教学式，有参与、有反馈、有作业、有讨论和评价，促进了学生的有效学习。同时，也能够从各方面促进我们参赛教师自身的发展。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什么是“教学之星”大赛？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91586" y="639872"/>
            <a:ext cx="604646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rgbClr val="1C1C1C"/>
                </a:solidFill>
                <a:latin typeface="华文中宋" pitchFamily="2" charset="-122"/>
                <a:ea typeface="华文中宋" pitchFamily="2" charset="-122"/>
              </a:rPr>
              <a:t>参赛教师得有一定的语言知识储备，得不断地锤炼内力，提升自己的语言专业素养。 </a:t>
            </a:r>
            <a:endParaRPr lang="zh-CN" altLang="en-US" sz="2000" dirty="0">
              <a:solidFill>
                <a:srgbClr val="1C1C1C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0" y="1394566"/>
            <a:ext cx="1800000" cy="25200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84" y="1394566"/>
            <a:ext cx="1800000" cy="25200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71" y="1394566"/>
            <a:ext cx="1800000" cy="25200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28" y="1394566"/>
            <a:ext cx="1800000" cy="25200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38782" y="251655"/>
            <a:ext cx="5326589" cy="47353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1. </a:t>
            </a:r>
            <a:r>
              <a:rPr lang="zh-CN" altLang="en-US" sz="2800" dirty="0" smtClean="0"/>
              <a:t>专业素养</a:t>
            </a:r>
            <a:endParaRPr lang="zh-CN" altLang="en-US" sz="28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49676" y="4026962"/>
            <a:ext cx="804850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>
                <a:solidFill>
                  <a:srgbClr val="1C1C1C"/>
                </a:solidFill>
                <a:latin typeface="华文中宋" pitchFamily="2" charset="-122"/>
                <a:ea typeface="华文中宋" pitchFamily="2" charset="-122"/>
              </a:rPr>
              <a:t>初赛的“微课”、复赛跟决赛的现场“翻转课堂”授课，都要求全英文授课。这无形中逼着我们自觉去提升自己的专业素养。</a:t>
            </a:r>
            <a:endParaRPr lang="zh-CN" altLang="en-US" sz="2000" dirty="0">
              <a:solidFill>
                <a:srgbClr val="1C1C1C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258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7525" y="1025363"/>
            <a:ext cx="87440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      </a:t>
            </a:r>
            <a:r>
              <a:rPr lang="zh-CN" altLang="en-US" sz="2800" dirty="0" smtClean="0">
                <a:solidFill>
                  <a:srgbClr val="1C1C1C"/>
                </a:solidFill>
                <a:latin typeface="华文中宋" pitchFamily="2" charset="-122"/>
                <a:ea typeface="华文中宋" pitchFamily="2" charset="-122"/>
              </a:rPr>
              <a:t>要想在大赛中取得成绩，参赛教师还得具备过硬的专业知识，得不断地学习与跟进微课跟翻转课堂这些新型教学模式的相关知识，不断与时俱进。</a:t>
            </a:r>
            <a:endParaRPr lang="zh-CN" altLang="en-US" sz="2800" dirty="0">
              <a:solidFill>
                <a:srgbClr val="1C1C1C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84994" y="233726"/>
            <a:ext cx="5425281" cy="47353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教学模式</a:t>
            </a:r>
            <a:endParaRPr lang="zh-CN" altLang="en-US" sz="28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91590" y="2872532"/>
            <a:ext cx="524637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4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</a:rPr>
              <a:t>什么是微课？</a:t>
            </a:r>
            <a:endParaRPr lang="en-US" altLang="zh-CN" sz="24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 eaLnBrk="1" hangingPunct="1"/>
            <a:r>
              <a:rPr lang="zh-CN" altLang="en-US" sz="24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</a:rPr>
              <a:t>什么不是微课？</a:t>
            </a:r>
            <a:endParaRPr lang="en-US" altLang="zh-CN" sz="24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 eaLnBrk="1" hangingPunct="1"/>
            <a:r>
              <a:rPr lang="zh-CN" altLang="en-US" sz="24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</a:rPr>
              <a:t>与传统课堂的区别？</a:t>
            </a:r>
            <a:endParaRPr lang="en-US" altLang="zh-CN" sz="24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 eaLnBrk="1" hangingPunct="1"/>
            <a:r>
              <a:rPr lang="zh-CN" altLang="en-US" sz="24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</a:rPr>
              <a:t>为什么要微课？</a:t>
            </a:r>
            <a:endParaRPr lang="en-US" altLang="zh-CN" sz="24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954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648" y="987772"/>
            <a:ext cx="410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微课何用？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8117" y="1791454"/>
            <a:ext cx="63603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微课与慕课（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MOOC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）、翻转课堂和私播课（</a:t>
            </a:r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SPOC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）有什么相互关联？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  <a:p>
            <a:endParaRPr lang="en-US" altLang="zh-CN" sz="2400" dirty="0" smtClean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（无论是慕课、翻转课堂还是私播课，其中的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核心资源都是微课</a:t>
            </a:r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。因此，翻转课堂是否成功，微课的质量是基础。）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2. </a:t>
            </a:r>
            <a:r>
              <a:rPr lang="zh-CN" altLang="en-US" sz="2800" dirty="0" smtClean="0"/>
              <a:t>教学模式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94412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H_Other_1"/>
          <p:cNvSpPr/>
          <p:nvPr>
            <p:custDataLst>
              <p:tags r:id="rId2"/>
            </p:custDataLst>
          </p:nvPr>
        </p:nvSpPr>
        <p:spPr>
          <a:xfrm>
            <a:off x="2320453" y="2033855"/>
            <a:ext cx="1111250" cy="834629"/>
          </a:xfrm>
          <a:custGeom>
            <a:avLst/>
            <a:gdLst>
              <a:gd name="connsiteX0" fmla="*/ 713124 w 1426250"/>
              <a:gd name="connsiteY0" fmla="*/ 152812 h 1426250"/>
              <a:gd name="connsiteX1" fmla="*/ 152812 w 1426250"/>
              <a:gd name="connsiteY1" fmla="*/ 713124 h 1426250"/>
              <a:gd name="connsiteX2" fmla="*/ 713124 w 1426250"/>
              <a:gd name="connsiteY2" fmla="*/ 1273436 h 1426250"/>
              <a:gd name="connsiteX3" fmla="*/ 1273436 w 1426250"/>
              <a:gd name="connsiteY3" fmla="*/ 713124 h 1426250"/>
              <a:gd name="connsiteX4" fmla="*/ 713124 w 1426250"/>
              <a:gd name="connsiteY4" fmla="*/ 152812 h 1426250"/>
              <a:gd name="connsiteX5" fmla="*/ 713125 w 1426250"/>
              <a:gd name="connsiteY5" fmla="*/ 0 h 1426250"/>
              <a:gd name="connsiteX6" fmla="*/ 1426250 w 1426250"/>
              <a:gd name="connsiteY6" fmla="*/ 713125 h 1426250"/>
              <a:gd name="connsiteX7" fmla="*/ 713125 w 1426250"/>
              <a:gd name="connsiteY7" fmla="*/ 1426250 h 1426250"/>
              <a:gd name="connsiteX8" fmla="*/ 0 w 1426250"/>
              <a:gd name="connsiteY8" fmla="*/ 713125 h 1426250"/>
              <a:gd name="connsiteX9" fmla="*/ 713125 w 1426250"/>
              <a:gd name="connsiteY9" fmla="*/ 0 h 142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6250" h="1426250">
                <a:moveTo>
                  <a:pt x="713124" y="152812"/>
                </a:moveTo>
                <a:cubicBezTo>
                  <a:pt x="403672" y="152812"/>
                  <a:pt x="152812" y="403672"/>
                  <a:pt x="152812" y="713124"/>
                </a:cubicBezTo>
                <a:cubicBezTo>
                  <a:pt x="152812" y="1022576"/>
                  <a:pt x="403672" y="1273436"/>
                  <a:pt x="713124" y="1273436"/>
                </a:cubicBezTo>
                <a:cubicBezTo>
                  <a:pt x="1022576" y="1273436"/>
                  <a:pt x="1273436" y="1022576"/>
                  <a:pt x="1273436" y="713124"/>
                </a:cubicBezTo>
                <a:cubicBezTo>
                  <a:pt x="1273436" y="403672"/>
                  <a:pt x="1022576" y="152812"/>
                  <a:pt x="713124" y="152812"/>
                </a:cubicBezTo>
                <a:close/>
                <a:moveTo>
                  <a:pt x="713125" y="0"/>
                </a:moveTo>
                <a:cubicBezTo>
                  <a:pt x="1106973" y="0"/>
                  <a:pt x="1426250" y="319277"/>
                  <a:pt x="1426250" y="713125"/>
                </a:cubicBezTo>
                <a:cubicBezTo>
                  <a:pt x="1426250" y="1106973"/>
                  <a:pt x="1106973" y="1426250"/>
                  <a:pt x="713125" y="1426250"/>
                </a:cubicBezTo>
                <a:cubicBezTo>
                  <a:pt x="319277" y="1426250"/>
                  <a:pt x="0" y="1106973"/>
                  <a:pt x="0" y="713125"/>
                </a:cubicBezTo>
                <a:cubicBezTo>
                  <a:pt x="0" y="319277"/>
                  <a:pt x="319277" y="0"/>
                  <a:pt x="71312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DFDFD"/>
              </a:solidFill>
            </a:endParaRPr>
          </a:p>
        </p:txBody>
      </p:sp>
      <p:sp>
        <p:nvSpPr>
          <p:cNvPr id="30" name="MH_Other_2"/>
          <p:cNvSpPr/>
          <p:nvPr>
            <p:custDataLst>
              <p:tags r:id="rId3"/>
            </p:custDataLst>
          </p:nvPr>
        </p:nvSpPr>
        <p:spPr bwMode="auto">
          <a:xfrm>
            <a:off x="2486602" y="2159685"/>
            <a:ext cx="775128" cy="58134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7000">
                <a:schemeClr val="accent2"/>
              </a:gs>
              <a:gs pos="8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6350">
            <a:noFill/>
          </a:ln>
          <a:effectLst>
            <a:outerShdw blurRad="63500" sx="102000" sy="102000" algn="ctr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rgbClr val="FDFDFD"/>
                </a:solidFill>
                <a:latin typeface="+mj-lt"/>
              </a:rPr>
              <a:t>03</a:t>
            </a:r>
            <a:endParaRPr lang="zh-CN" altLang="en-US" sz="2200" b="1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43" name="MH_Other_3"/>
          <p:cNvSpPr/>
          <p:nvPr>
            <p:custDataLst>
              <p:tags r:id="rId4"/>
            </p:custDataLst>
          </p:nvPr>
        </p:nvSpPr>
        <p:spPr>
          <a:xfrm>
            <a:off x="1887065" y="894427"/>
            <a:ext cx="825500" cy="619125"/>
          </a:xfrm>
          <a:custGeom>
            <a:avLst/>
            <a:gdLst>
              <a:gd name="connsiteX0" fmla="*/ 566054 w 1132108"/>
              <a:gd name="connsiteY0" fmla="*/ 121298 h 1132108"/>
              <a:gd name="connsiteX1" fmla="*/ 121297 w 1132108"/>
              <a:gd name="connsiteY1" fmla="*/ 566055 h 1132108"/>
              <a:gd name="connsiteX2" fmla="*/ 566054 w 1132108"/>
              <a:gd name="connsiteY2" fmla="*/ 1010812 h 1132108"/>
              <a:gd name="connsiteX3" fmla="*/ 1010811 w 1132108"/>
              <a:gd name="connsiteY3" fmla="*/ 566055 h 1132108"/>
              <a:gd name="connsiteX4" fmla="*/ 566054 w 1132108"/>
              <a:gd name="connsiteY4" fmla="*/ 121298 h 1132108"/>
              <a:gd name="connsiteX5" fmla="*/ 566054 w 1132108"/>
              <a:gd name="connsiteY5" fmla="*/ 0 h 1132108"/>
              <a:gd name="connsiteX6" fmla="*/ 1132108 w 1132108"/>
              <a:gd name="connsiteY6" fmla="*/ 566054 h 1132108"/>
              <a:gd name="connsiteX7" fmla="*/ 566054 w 1132108"/>
              <a:gd name="connsiteY7" fmla="*/ 1132108 h 1132108"/>
              <a:gd name="connsiteX8" fmla="*/ 0 w 1132108"/>
              <a:gd name="connsiteY8" fmla="*/ 566054 h 1132108"/>
              <a:gd name="connsiteX9" fmla="*/ 566054 w 1132108"/>
              <a:gd name="connsiteY9" fmla="*/ 0 h 113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2108" h="1132108">
                <a:moveTo>
                  <a:pt x="566054" y="121298"/>
                </a:moveTo>
                <a:cubicBezTo>
                  <a:pt x="320421" y="121298"/>
                  <a:pt x="121297" y="320422"/>
                  <a:pt x="121297" y="566055"/>
                </a:cubicBezTo>
                <a:cubicBezTo>
                  <a:pt x="121297" y="811688"/>
                  <a:pt x="320421" y="1010812"/>
                  <a:pt x="566054" y="1010812"/>
                </a:cubicBezTo>
                <a:cubicBezTo>
                  <a:pt x="811687" y="1010812"/>
                  <a:pt x="1010811" y="811688"/>
                  <a:pt x="1010811" y="566055"/>
                </a:cubicBezTo>
                <a:cubicBezTo>
                  <a:pt x="1010811" y="320422"/>
                  <a:pt x="811687" y="121298"/>
                  <a:pt x="566054" y="121298"/>
                </a:cubicBezTo>
                <a:close/>
                <a:moveTo>
                  <a:pt x="566054" y="0"/>
                </a:moveTo>
                <a:cubicBezTo>
                  <a:pt x="878677" y="0"/>
                  <a:pt x="1132108" y="253431"/>
                  <a:pt x="1132108" y="566054"/>
                </a:cubicBezTo>
                <a:cubicBezTo>
                  <a:pt x="1132108" y="878677"/>
                  <a:pt x="878677" y="1132108"/>
                  <a:pt x="566054" y="1132108"/>
                </a:cubicBezTo>
                <a:cubicBezTo>
                  <a:pt x="253431" y="1132108"/>
                  <a:pt x="0" y="878677"/>
                  <a:pt x="0" y="566054"/>
                </a:cubicBezTo>
                <a:cubicBezTo>
                  <a:pt x="0" y="253431"/>
                  <a:pt x="253431" y="0"/>
                  <a:pt x="56605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DFDFD"/>
              </a:solidFill>
            </a:endParaRPr>
          </a:p>
        </p:txBody>
      </p:sp>
      <p:sp>
        <p:nvSpPr>
          <p:cNvPr id="35" name="MH_Other_4"/>
          <p:cNvSpPr/>
          <p:nvPr>
            <p:custDataLst>
              <p:tags r:id="rId5"/>
            </p:custDataLst>
          </p:nvPr>
        </p:nvSpPr>
        <p:spPr bwMode="auto">
          <a:xfrm>
            <a:off x="2019072" y="991244"/>
            <a:ext cx="559600" cy="41970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7000">
                <a:schemeClr val="accent2"/>
              </a:gs>
              <a:gs pos="8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6350">
            <a:noFill/>
          </a:ln>
          <a:effectLst>
            <a:outerShdw blurRad="63500" sx="102000" sy="102000" algn="ctr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rgbClr val="FDFDFD"/>
                </a:solidFill>
                <a:latin typeface="+mj-lt"/>
                <a:cs typeface="Arial" panose="020B0604020202020204" pitchFamily="34" charset="0"/>
              </a:rPr>
              <a:t>01</a:t>
            </a:r>
            <a:endParaRPr lang="zh-CN" altLang="en-US" sz="2200" b="1" dirty="0">
              <a:solidFill>
                <a:srgbClr val="FDFDF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MH_Other_5"/>
          <p:cNvSpPr/>
          <p:nvPr>
            <p:custDataLst>
              <p:tags r:id="rId6"/>
            </p:custDataLst>
          </p:nvPr>
        </p:nvSpPr>
        <p:spPr>
          <a:xfrm>
            <a:off x="2512540" y="1301622"/>
            <a:ext cx="941388" cy="706040"/>
          </a:xfrm>
          <a:custGeom>
            <a:avLst/>
            <a:gdLst>
              <a:gd name="connsiteX0" fmla="*/ 636719 w 1273438"/>
              <a:gd name="connsiteY0" fmla="*/ 136441 h 1273438"/>
              <a:gd name="connsiteX1" fmla="*/ 136440 w 1273438"/>
              <a:gd name="connsiteY1" fmla="*/ 636720 h 1273438"/>
              <a:gd name="connsiteX2" fmla="*/ 636719 w 1273438"/>
              <a:gd name="connsiteY2" fmla="*/ 1136999 h 1273438"/>
              <a:gd name="connsiteX3" fmla="*/ 1136998 w 1273438"/>
              <a:gd name="connsiteY3" fmla="*/ 636720 h 1273438"/>
              <a:gd name="connsiteX4" fmla="*/ 636719 w 1273438"/>
              <a:gd name="connsiteY4" fmla="*/ 136441 h 1273438"/>
              <a:gd name="connsiteX5" fmla="*/ 636719 w 1273438"/>
              <a:gd name="connsiteY5" fmla="*/ 0 h 1273438"/>
              <a:gd name="connsiteX6" fmla="*/ 1273438 w 1273438"/>
              <a:gd name="connsiteY6" fmla="*/ 636719 h 1273438"/>
              <a:gd name="connsiteX7" fmla="*/ 636719 w 1273438"/>
              <a:gd name="connsiteY7" fmla="*/ 1273438 h 1273438"/>
              <a:gd name="connsiteX8" fmla="*/ 0 w 1273438"/>
              <a:gd name="connsiteY8" fmla="*/ 636719 h 1273438"/>
              <a:gd name="connsiteX9" fmla="*/ 636719 w 1273438"/>
              <a:gd name="connsiteY9" fmla="*/ 0 h 12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438" h="1273438">
                <a:moveTo>
                  <a:pt x="636719" y="136441"/>
                </a:moveTo>
                <a:cubicBezTo>
                  <a:pt x="360423" y="136441"/>
                  <a:pt x="136440" y="360424"/>
                  <a:pt x="136440" y="636720"/>
                </a:cubicBezTo>
                <a:cubicBezTo>
                  <a:pt x="136440" y="913016"/>
                  <a:pt x="360423" y="1136999"/>
                  <a:pt x="636719" y="1136999"/>
                </a:cubicBezTo>
                <a:cubicBezTo>
                  <a:pt x="913015" y="1136999"/>
                  <a:pt x="1136998" y="913016"/>
                  <a:pt x="1136998" y="636720"/>
                </a:cubicBezTo>
                <a:cubicBezTo>
                  <a:pt x="1136998" y="360424"/>
                  <a:pt x="913015" y="136441"/>
                  <a:pt x="636719" y="136441"/>
                </a:cubicBezTo>
                <a:close/>
                <a:moveTo>
                  <a:pt x="636719" y="0"/>
                </a:moveTo>
                <a:cubicBezTo>
                  <a:pt x="988369" y="0"/>
                  <a:pt x="1273438" y="285069"/>
                  <a:pt x="1273438" y="636719"/>
                </a:cubicBezTo>
                <a:cubicBezTo>
                  <a:pt x="1273438" y="988369"/>
                  <a:pt x="988369" y="1273438"/>
                  <a:pt x="636719" y="1273438"/>
                </a:cubicBezTo>
                <a:cubicBezTo>
                  <a:pt x="285069" y="1273438"/>
                  <a:pt x="0" y="988369"/>
                  <a:pt x="0" y="636719"/>
                </a:cubicBezTo>
                <a:cubicBezTo>
                  <a:pt x="0" y="285069"/>
                  <a:pt x="285069" y="0"/>
                  <a:pt x="63671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DFDFD"/>
              </a:solidFill>
            </a:endParaRPr>
          </a:p>
        </p:txBody>
      </p:sp>
      <p:sp>
        <p:nvSpPr>
          <p:cNvPr id="40" name="MH_Other_6"/>
          <p:cNvSpPr/>
          <p:nvPr>
            <p:custDataLst>
              <p:tags r:id="rId7"/>
            </p:custDataLst>
          </p:nvPr>
        </p:nvSpPr>
        <p:spPr bwMode="auto">
          <a:xfrm>
            <a:off x="2654086" y="1405638"/>
            <a:ext cx="658196" cy="49364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7000">
                <a:schemeClr val="accent1"/>
              </a:gs>
              <a:gs pos="8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6350">
            <a:noFill/>
          </a:ln>
          <a:effectLst>
            <a:outerShdw blurRad="635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rgbClr val="FDFDFD"/>
                </a:solidFill>
                <a:latin typeface="+mj-lt"/>
              </a:rPr>
              <a:t>02</a:t>
            </a:r>
            <a:endParaRPr lang="zh-CN" altLang="en-US" sz="2200" b="1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46" name="MH_Other_7"/>
          <p:cNvSpPr/>
          <p:nvPr>
            <p:custDataLst>
              <p:tags r:id="rId8"/>
            </p:custDataLst>
          </p:nvPr>
        </p:nvSpPr>
        <p:spPr>
          <a:xfrm>
            <a:off x="1412403" y="2647027"/>
            <a:ext cx="1276350" cy="957263"/>
          </a:xfrm>
          <a:custGeom>
            <a:avLst/>
            <a:gdLst>
              <a:gd name="connsiteX0" fmla="*/ 873877 w 1747752"/>
              <a:gd name="connsiteY0" fmla="*/ 187260 h 1747752"/>
              <a:gd name="connsiteX1" fmla="*/ 187260 w 1747752"/>
              <a:gd name="connsiteY1" fmla="*/ 873877 h 1747752"/>
              <a:gd name="connsiteX2" fmla="*/ 873877 w 1747752"/>
              <a:gd name="connsiteY2" fmla="*/ 1560494 h 1747752"/>
              <a:gd name="connsiteX3" fmla="*/ 1560494 w 1747752"/>
              <a:gd name="connsiteY3" fmla="*/ 873877 h 1747752"/>
              <a:gd name="connsiteX4" fmla="*/ 873877 w 1747752"/>
              <a:gd name="connsiteY4" fmla="*/ 187260 h 1747752"/>
              <a:gd name="connsiteX5" fmla="*/ 873876 w 1747752"/>
              <a:gd name="connsiteY5" fmla="*/ 0 h 1747752"/>
              <a:gd name="connsiteX6" fmla="*/ 1747752 w 1747752"/>
              <a:gd name="connsiteY6" fmla="*/ 873876 h 1747752"/>
              <a:gd name="connsiteX7" fmla="*/ 873876 w 1747752"/>
              <a:gd name="connsiteY7" fmla="*/ 1747752 h 1747752"/>
              <a:gd name="connsiteX8" fmla="*/ 0 w 1747752"/>
              <a:gd name="connsiteY8" fmla="*/ 873876 h 1747752"/>
              <a:gd name="connsiteX9" fmla="*/ 873876 w 1747752"/>
              <a:gd name="connsiteY9" fmla="*/ 0 h 1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7752" h="1747752">
                <a:moveTo>
                  <a:pt x="873877" y="187260"/>
                </a:moveTo>
                <a:cubicBezTo>
                  <a:pt x="494669" y="187260"/>
                  <a:pt x="187260" y="494669"/>
                  <a:pt x="187260" y="873877"/>
                </a:cubicBezTo>
                <a:cubicBezTo>
                  <a:pt x="187260" y="1253085"/>
                  <a:pt x="494669" y="1560494"/>
                  <a:pt x="873877" y="1560494"/>
                </a:cubicBezTo>
                <a:cubicBezTo>
                  <a:pt x="1253085" y="1560494"/>
                  <a:pt x="1560494" y="1253085"/>
                  <a:pt x="1560494" y="873877"/>
                </a:cubicBezTo>
                <a:cubicBezTo>
                  <a:pt x="1560494" y="494669"/>
                  <a:pt x="1253085" y="187260"/>
                  <a:pt x="873877" y="187260"/>
                </a:cubicBezTo>
                <a:close/>
                <a:moveTo>
                  <a:pt x="873876" y="0"/>
                </a:moveTo>
                <a:cubicBezTo>
                  <a:pt x="1356504" y="0"/>
                  <a:pt x="1747752" y="391248"/>
                  <a:pt x="1747752" y="873876"/>
                </a:cubicBezTo>
                <a:cubicBezTo>
                  <a:pt x="1747752" y="1356504"/>
                  <a:pt x="1356504" y="1747752"/>
                  <a:pt x="873876" y="1747752"/>
                </a:cubicBezTo>
                <a:cubicBezTo>
                  <a:pt x="391248" y="1747752"/>
                  <a:pt x="0" y="1356504"/>
                  <a:pt x="0" y="873876"/>
                </a:cubicBezTo>
                <a:cubicBezTo>
                  <a:pt x="0" y="391248"/>
                  <a:pt x="391248" y="0"/>
                  <a:pt x="873876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DFDFD"/>
              </a:solidFill>
            </a:endParaRPr>
          </a:p>
        </p:txBody>
      </p:sp>
      <p:sp>
        <p:nvSpPr>
          <p:cNvPr id="25" name="MH_Other_8"/>
          <p:cNvSpPr/>
          <p:nvPr>
            <p:custDataLst>
              <p:tags r:id="rId9"/>
            </p:custDataLst>
          </p:nvPr>
        </p:nvSpPr>
        <p:spPr bwMode="auto">
          <a:xfrm>
            <a:off x="1594023" y="2787706"/>
            <a:ext cx="899002" cy="67425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7000">
                <a:schemeClr val="accent1"/>
              </a:gs>
              <a:gs pos="8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6350">
            <a:noFill/>
          </a:ln>
          <a:effectLst>
            <a:outerShdw blurRad="635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rgbClr val="FDFDFD"/>
                </a:solidFill>
                <a:latin typeface="+mj-lt"/>
              </a:rPr>
              <a:t>04</a:t>
            </a:r>
            <a:endParaRPr lang="zh-CN" altLang="en-US" sz="2200" b="1" dirty="0">
              <a:solidFill>
                <a:srgbClr val="FDFDFD"/>
              </a:solidFill>
              <a:latin typeface="+mj-lt"/>
            </a:endParaRPr>
          </a:p>
        </p:txBody>
      </p:sp>
      <p:cxnSp>
        <p:nvCxnSpPr>
          <p:cNvPr id="60" name="MH_Other_9"/>
          <p:cNvCxnSpPr/>
          <p:nvPr>
            <p:custDataLst>
              <p:tags r:id="rId10"/>
            </p:custDataLst>
          </p:nvPr>
        </p:nvCxnSpPr>
        <p:spPr>
          <a:xfrm flipV="1">
            <a:off x="2718915" y="872996"/>
            <a:ext cx="3619500" cy="263128"/>
          </a:xfrm>
          <a:prstGeom prst="bentConnector3">
            <a:avLst>
              <a:gd name="adj1" fmla="val 37368"/>
            </a:avLst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MH_Other_10"/>
          <p:cNvCxnSpPr/>
          <p:nvPr>
            <p:custDataLst>
              <p:tags r:id="rId11"/>
            </p:custDataLst>
          </p:nvPr>
        </p:nvCxnSpPr>
        <p:spPr>
          <a:xfrm flipV="1">
            <a:off x="3465040" y="1554034"/>
            <a:ext cx="3619500" cy="254794"/>
          </a:xfrm>
          <a:prstGeom prst="bentConnector3">
            <a:avLst>
              <a:gd name="adj1" fmla="val 37887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MH_Other_11"/>
          <p:cNvCxnSpPr/>
          <p:nvPr>
            <p:custDataLst>
              <p:tags r:id="rId12"/>
            </p:custDataLst>
          </p:nvPr>
        </p:nvCxnSpPr>
        <p:spPr>
          <a:xfrm flipV="1">
            <a:off x="3415828" y="2314842"/>
            <a:ext cx="3619500" cy="261938"/>
          </a:xfrm>
          <a:prstGeom prst="bentConnector3">
            <a:avLst>
              <a:gd name="adj1" fmla="val 37926"/>
            </a:avLst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MH_Other_12"/>
          <p:cNvCxnSpPr/>
          <p:nvPr>
            <p:custDataLst>
              <p:tags r:id="rId13"/>
            </p:custDataLst>
          </p:nvPr>
        </p:nvCxnSpPr>
        <p:spPr>
          <a:xfrm flipV="1">
            <a:off x="2693515" y="3106609"/>
            <a:ext cx="3619500" cy="264319"/>
          </a:xfrm>
          <a:prstGeom prst="bentConnector3">
            <a:avLst>
              <a:gd name="adj1" fmla="val 39782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MH_Other_13"/>
          <p:cNvSpPr/>
          <p:nvPr>
            <p:custDataLst>
              <p:tags r:id="rId14"/>
            </p:custDataLst>
          </p:nvPr>
        </p:nvSpPr>
        <p:spPr>
          <a:xfrm>
            <a:off x="688035" y="3498955"/>
            <a:ext cx="1403350" cy="1052513"/>
          </a:xfrm>
          <a:custGeom>
            <a:avLst/>
            <a:gdLst>
              <a:gd name="connsiteX0" fmla="*/ 873877 w 1747752"/>
              <a:gd name="connsiteY0" fmla="*/ 187260 h 1747752"/>
              <a:gd name="connsiteX1" fmla="*/ 187260 w 1747752"/>
              <a:gd name="connsiteY1" fmla="*/ 873877 h 1747752"/>
              <a:gd name="connsiteX2" fmla="*/ 873877 w 1747752"/>
              <a:gd name="connsiteY2" fmla="*/ 1560494 h 1747752"/>
              <a:gd name="connsiteX3" fmla="*/ 1560494 w 1747752"/>
              <a:gd name="connsiteY3" fmla="*/ 873877 h 1747752"/>
              <a:gd name="connsiteX4" fmla="*/ 873877 w 1747752"/>
              <a:gd name="connsiteY4" fmla="*/ 187260 h 1747752"/>
              <a:gd name="connsiteX5" fmla="*/ 873876 w 1747752"/>
              <a:gd name="connsiteY5" fmla="*/ 0 h 1747752"/>
              <a:gd name="connsiteX6" fmla="*/ 1747752 w 1747752"/>
              <a:gd name="connsiteY6" fmla="*/ 873876 h 1747752"/>
              <a:gd name="connsiteX7" fmla="*/ 873876 w 1747752"/>
              <a:gd name="connsiteY7" fmla="*/ 1747752 h 1747752"/>
              <a:gd name="connsiteX8" fmla="*/ 0 w 1747752"/>
              <a:gd name="connsiteY8" fmla="*/ 873876 h 1747752"/>
              <a:gd name="connsiteX9" fmla="*/ 873876 w 1747752"/>
              <a:gd name="connsiteY9" fmla="*/ 0 h 1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7752" h="1747752">
                <a:moveTo>
                  <a:pt x="873877" y="187260"/>
                </a:moveTo>
                <a:cubicBezTo>
                  <a:pt x="494669" y="187260"/>
                  <a:pt x="187260" y="494669"/>
                  <a:pt x="187260" y="873877"/>
                </a:cubicBezTo>
                <a:cubicBezTo>
                  <a:pt x="187260" y="1253085"/>
                  <a:pt x="494669" y="1560494"/>
                  <a:pt x="873877" y="1560494"/>
                </a:cubicBezTo>
                <a:cubicBezTo>
                  <a:pt x="1253085" y="1560494"/>
                  <a:pt x="1560494" y="1253085"/>
                  <a:pt x="1560494" y="873877"/>
                </a:cubicBezTo>
                <a:cubicBezTo>
                  <a:pt x="1560494" y="494669"/>
                  <a:pt x="1253085" y="187260"/>
                  <a:pt x="873877" y="187260"/>
                </a:cubicBezTo>
                <a:close/>
                <a:moveTo>
                  <a:pt x="873876" y="0"/>
                </a:moveTo>
                <a:cubicBezTo>
                  <a:pt x="1356504" y="0"/>
                  <a:pt x="1747752" y="391248"/>
                  <a:pt x="1747752" y="873876"/>
                </a:cubicBezTo>
                <a:cubicBezTo>
                  <a:pt x="1747752" y="1356504"/>
                  <a:pt x="1356504" y="1747752"/>
                  <a:pt x="873876" y="1747752"/>
                </a:cubicBezTo>
                <a:cubicBezTo>
                  <a:pt x="391248" y="1747752"/>
                  <a:pt x="0" y="1356504"/>
                  <a:pt x="0" y="873876"/>
                </a:cubicBezTo>
                <a:cubicBezTo>
                  <a:pt x="0" y="391248"/>
                  <a:pt x="391248" y="0"/>
                  <a:pt x="873876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DFDFD"/>
              </a:solidFill>
            </a:endParaRPr>
          </a:p>
        </p:txBody>
      </p:sp>
      <p:sp>
        <p:nvSpPr>
          <p:cNvPr id="39" name="MH_Other_14"/>
          <p:cNvSpPr/>
          <p:nvPr>
            <p:custDataLst>
              <p:tags r:id="rId15"/>
            </p:custDataLst>
          </p:nvPr>
        </p:nvSpPr>
        <p:spPr bwMode="auto">
          <a:xfrm>
            <a:off x="915268" y="3644454"/>
            <a:ext cx="988160" cy="74112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7000">
                <a:schemeClr val="accent1"/>
              </a:gs>
              <a:gs pos="8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6350">
            <a:noFill/>
          </a:ln>
          <a:effectLst>
            <a:outerShdw blurRad="635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rgbClr val="FDFDFD"/>
                </a:solidFill>
                <a:latin typeface="+mj-lt"/>
              </a:rPr>
              <a:t>05</a:t>
            </a:r>
            <a:endParaRPr lang="zh-CN" altLang="en-US" sz="2200" b="1" dirty="0">
              <a:solidFill>
                <a:srgbClr val="FDFDFD"/>
              </a:solidFill>
              <a:latin typeface="+mj-lt"/>
            </a:endParaRPr>
          </a:p>
        </p:txBody>
      </p:sp>
      <p:cxnSp>
        <p:nvCxnSpPr>
          <p:cNvPr id="68" name="MH_Other_15"/>
          <p:cNvCxnSpPr/>
          <p:nvPr>
            <p:custDataLst>
              <p:tags r:id="rId16"/>
            </p:custDataLst>
          </p:nvPr>
        </p:nvCxnSpPr>
        <p:spPr>
          <a:xfrm flipV="1">
            <a:off x="2022003" y="3988862"/>
            <a:ext cx="3619500" cy="264319"/>
          </a:xfrm>
          <a:prstGeom prst="bentConnector3">
            <a:avLst>
              <a:gd name="adj1" fmla="val 39782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99" name="MH_PageTitle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2800" dirty="0" smtClean="0"/>
              <a:t>微课的制作流程</a:t>
            </a:r>
          </a:p>
        </p:txBody>
      </p:sp>
      <p:sp>
        <p:nvSpPr>
          <p:cNvPr id="84" name="MH_Other_16"/>
          <p:cNvSpPr/>
          <p:nvPr>
            <p:custDataLst>
              <p:tags r:id="rId18"/>
            </p:custDataLst>
          </p:nvPr>
        </p:nvSpPr>
        <p:spPr bwMode="auto">
          <a:xfrm rot="2140418">
            <a:off x="2595573" y="2185020"/>
            <a:ext cx="638592" cy="439153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6000">
                <a:sysClr val="window" lastClr="FFFFFF">
                  <a:alpha val="87000"/>
                </a:sysClr>
              </a:gs>
              <a:gs pos="30000">
                <a:sysClr val="window" lastClr="FFFFFF">
                  <a:alpha val="0"/>
                </a:sys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DFDFD"/>
              </a:solidFill>
              <a:latin typeface="+mn-lt"/>
              <a:ea typeface="+mn-ea"/>
            </a:endParaRPr>
          </a:p>
        </p:txBody>
      </p:sp>
      <p:sp>
        <p:nvSpPr>
          <p:cNvPr id="85" name="MH_Other_17"/>
          <p:cNvSpPr/>
          <p:nvPr>
            <p:custDataLst>
              <p:tags r:id="rId19"/>
            </p:custDataLst>
          </p:nvPr>
        </p:nvSpPr>
        <p:spPr>
          <a:xfrm>
            <a:off x="2536752" y="2234831"/>
            <a:ext cx="674825" cy="506118"/>
          </a:xfrm>
          <a:prstGeom prst="ellipse">
            <a:avLst/>
          </a:prstGeom>
          <a:gradFill>
            <a:gsLst>
              <a:gs pos="28000">
                <a:sysClr val="window" lastClr="FFFFFF">
                  <a:alpha val="0"/>
                </a:sysClr>
              </a:gs>
              <a:gs pos="98000">
                <a:sysClr val="window" lastClr="FFFFFF">
                  <a:alpha val="79000"/>
                </a:sysClr>
              </a:gs>
              <a:gs pos="78000">
                <a:sysClr val="window" lastClr="FFFFFF">
                  <a:alpha val="41000"/>
                </a:sys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DFDFD"/>
              </a:solidFill>
              <a:latin typeface="+mn-lt"/>
              <a:ea typeface="+mn-ea"/>
            </a:endParaRPr>
          </a:p>
        </p:txBody>
      </p:sp>
      <p:sp>
        <p:nvSpPr>
          <p:cNvPr id="86" name="MH_Other_18"/>
          <p:cNvSpPr/>
          <p:nvPr>
            <p:custDataLst>
              <p:tags r:id="rId20"/>
            </p:custDataLst>
          </p:nvPr>
        </p:nvSpPr>
        <p:spPr bwMode="auto">
          <a:xfrm rot="2140418">
            <a:off x="2097742" y="1009536"/>
            <a:ext cx="461028" cy="317045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6000">
                <a:sysClr val="window" lastClr="FFFFFF">
                  <a:alpha val="87000"/>
                </a:sysClr>
              </a:gs>
              <a:gs pos="30000">
                <a:sysClr val="window" lastClr="FFFFFF">
                  <a:alpha val="0"/>
                </a:sys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DFDFD"/>
              </a:solidFill>
              <a:latin typeface="+mn-lt"/>
              <a:ea typeface="+mn-ea"/>
            </a:endParaRPr>
          </a:p>
        </p:txBody>
      </p:sp>
      <p:sp>
        <p:nvSpPr>
          <p:cNvPr id="87" name="MH_Other_19"/>
          <p:cNvSpPr/>
          <p:nvPr>
            <p:custDataLst>
              <p:tags r:id="rId21"/>
            </p:custDataLst>
          </p:nvPr>
        </p:nvSpPr>
        <p:spPr>
          <a:xfrm>
            <a:off x="2055280" y="1048419"/>
            <a:ext cx="487187" cy="365390"/>
          </a:xfrm>
          <a:prstGeom prst="ellipse">
            <a:avLst/>
          </a:prstGeom>
          <a:gradFill>
            <a:gsLst>
              <a:gs pos="28000">
                <a:sysClr val="window" lastClr="FFFFFF">
                  <a:alpha val="0"/>
                </a:sysClr>
              </a:gs>
              <a:gs pos="98000">
                <a:sysClr val="window" lastClr="FFFFFF">
                  <a:alpha val="79000"/>
                </a:sysClr>
              </a:gs>
              <a:gs pos="78000">
                <a:sysClr val="window" lastClr="FFFFFF">
                  <a:alpha val="41000"/>
                </a:sys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DFDFD"/>
              </a:solidFill>
              <a:latin typeface="+mn-lt"/>
              <a:ea typeface="+mn-ea"/>
            </a:endParaRPr>
          </a:p>
        </p:txBody>
      </p:sp>
      <p:sp>
        <p:nvSpPr>
          <p:cNvPr id="88" name="MH_Other_20"/>
          <p:cNvSpPr/>
          <p:nvPr>
            <p:custDataLst>
              <p:tags r:id="rId22"/>
            </p:custDataLst>
          </p:nvPr>
        </p:nvSpPr>
        <p:spPr bwMode="auto">
          <a:xfrm rot="2140418">
            <a:off x="2746617" y="1427152"/>
            <a:ext cx="542258" cy="372905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6000">
                <a:sysClr val="window" lastClr="FFFFFF">
                  <a:alpha val="87000"/>
                </a:sysClr>
              </a:gs>
              <a:gs pos="30000">
                <a:sysClr val="window" lastClr="FFFFFF">
                  <a:alpha val="0"/>
                </a:sys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DFDFD"/>
              </a:solidFill>
              <a:latin typeface="+mn-lt"/>
              <a:ea typeface="+mn-ea"/>
            </a:endParaRPr>
          </a:p>
        </p:txBody>
      </p:sp>
      <p:sp>
        <p:nvSpPr>
          <p:cNvPr id="89" name="MH_Other_21"/>
          <p:cNvSpPr/>
          <p:nvPr>
            <p:custDataLst>
              <p:tags r:id="rId23"/>
            </p:custDataLst>
          </p:nvPr>
        </p:nvSpPr>
        <p:spPr>
          <a:xfrm>
            <a:off x="2696672" y="1474042"/>
            <a:ext cx="573026" cy="429770"/>
          </a:xfrm>
          <a:prstGeom prst="ellipse">
            <a:avLst/>
          </a:prstGeom>
          <a:gradFill>
            <a:gsLst>
              <a:gs pos="28000">
                <a:sysClr val="window" lastClr="FFFFFF">
                  <a:alpha val="0"/>
                </a:sysClr>
              </a:gs>
              <a:gs pos="98000">
                <a:sysClr val="window" lastClr="FFFFFF">
                  <a:alpha val="79000"/>
                </a:sysClr>
              </a:gs>
              <a:gs pos="78000">
                <a:sysClr val="window" lastClr="FFFFFF">
                  <a:alpha val="41000"/>
                </a:sys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DFDFD"/>
              </a:solidFill>
              <a:latin typeface="+mn-lt"/>
              <a:ea typeface="+mn-ea"/>
            </a:endParaRPr>
          </a:p>
        </p:txBody>
      </p:sp>
      <p:sp>
        <p:nvSpPr>
          <p:cNvPr id="90" name="MH_Other_22"/>
          <p:cNvSpPr/>
          <p:nvPr>
            <p:custDataLst>
              <p:tags r:id="rId24"/>
            </p:custDataLst>
          </p:nvPr>
        </p:nvSpPr>
        <p:spPr bwMode="auto">
          <a:xfrm rot="2140418">
            <a:off x="1720408" y="2817089"/>
            <a:ext cx="740647" cy="509335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6000">
                <a:sysClr val="window" lastClr="FFFFFF">
                  <a:alpha val="87000"/>
                </a:sysClr>
              </a:gs>
              <a:gs pos="30000">
                <a:sysClr val="window" lastClr="FFFFFF">
                  <a:alpha val="0"/>
                </a:sys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DFDFD"/>
              </a:solidFill>
              <a:latin typeface="+mn-lt"/>
              <a:ea typeface="+mn-ea"/>
            </a:endParaRPr>
          </a:p>
        </p:txBody>
      </p:sp>
      <p:sp>
        <p:nvSpPr>
          <p:cNvPr id="91" name="MH_Other_23"/>
          <p:cNvSpPr/>
          <p:nvPr>
            <p:custDataLst>
              <p:tags r:id="rId25"/>
            </p:custDataLst>
          </p:nvPr>
        </p:nvSpPr>
        <p:spPr>
          <a:xfrm>
            <a:off x="1652189" y="2865061"/>
            <a:ext cx="782671" cy="587003"/>
          </a:xfrm>
          <a:prstGeom prst="ellipse">
            <a:avLst/>
          </a:prstGeom>
          <a:gradFill>
            <a:gsLst>
              <a:gs pos="28000">
                <a:sysClr val="window" lastClr="FFFFFF">
                  <a:alpha val="0"/>
                </a:sysClr>
              </a:gs>
              <a:gs pos="98000">
                <a:sysClr val="window" lastClr="FFFFFF">
                  <a:alpha val="79000"/>
                </a:sysClr>
              </a:gs>
              <a:gs pos="78000">
                <a:sysClr val="window" lastClr="FFFFFF">
                  <a:alpha val="41000"/>
                </a:sys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DFDFD"/>
              </a:solidFill>
              <a:latin typeface="+mn-lt"/>
              <a:ea typeface="+mn-ea"/>
            </a:endParaRPr>
          </a:p>
        </p:txBody>
      </p:sp>
      <p:sp>
        <p:nvSpPr>
          <p:cNvPr id="92" name="MH_Other_24"/>
          <p:cNvSpPr/>
          <p:nvPr>
            <p:custDataLst>
              <p:tags r:id="rId26"/>
            </p:custDataLst>
          </p:nvPr>
        </p:nvSpPr>
        <p:spPr bwMode="auto">
          <a:xfrm rot="2140418">
            <a:off x="1054186" y="3676750"/>
            <a:ext cx="814100" cy="559848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6000">
                <a:sysClr val="window" lastClr="FFFFFF">
                  <a:alpha val="87000"/>
                </a:sysClr>
              </a:gs>
              <a:gs pos="30000">
                <a:sysClr val="window" lastClr="FFFFFF">
                  <a:alpha val="0"/>
                </a:sys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DFDFD"/>
              </a:solidFill>
              <a:latin typeface="+mn-lt"/>
              <a:ea typeface="+mn-ea"/>
            </a:endParaRPr>
          </a:p>
        </p:txBody>
      </p:sp>
      <p:sp>
        <p:nvSpPr>
          <p:cNvPr id="93" name="MH_Other_25"/>
          <p:cNvSpPr/>
          <p:nvPr>
            <p:custDataLst>
              <p:tags r:id="rId27"/>
            </p:custDataLst>
          </p:nvPr>
        </p:nvSpPr>
        <p:spPr>
          <a:xfrm>
            <a:off x="979201" y="3729480"/>
            <a:ext cx="860292" cy="645218"/>
          </a:xfrm>
          <a:prstGeom prst="ellipse">
            <a:avLst/>
          </a:prstGeom>
          <a:gradFill>
            <a:gsLst>
              <a:gs pos="28000">
                <a:sysClr val="window" lastClr="FFFFFF">
                  <a:alpha val="0"/>
                </a:sysClr>
              </a:gs>
              <a:gs pos="98000">
                <a:sysClr val="window" lastClr="FFFFFF">
                  <a:alpha val="79000"/>
                </a:sysClr>
              </a:gs>
              <a:gs pos="78000">
                <a:sysClr val="window" lastClr="FFFFFF">
                  <a:alpha val="41000"/>
                </a:sys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DFDFD"/>
              </a:solidFill>
              <a:latin typeface="+mn-lt"/>
              <a:ea typeface="+mn-ea"/>
            </a:endParaRPr>
          </a:p>
        </p:txBody>
      </p:sp>
      <p:sp>
        <p:nvSpPr>
          <p:cNvPr id="41" name="MH_Text_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133379" y="3113752"/>
            <a:ext cx="3048471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组织语言，与课件同步，勿多勿少</a:t>
            </a:r>
            <a:endParaRPr lang="zh-CN" altLang="en-US" sz="1400" b="1" dirty="0" smtClean="0">
              <a:latin typeface="+mn-lt"/>
              <a:ea typeface="+mn-ea"/>
            </a:endParaRPr>
          </a:p>
        </p:txBody>
      </p:sp>
      <p:sp>
        <p:nvSpPr>
          <p:cNvPr id="3131" name="MH_SubTitle_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42740" y="3057792"/>
            <a:ext cx="12906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写讲稿</a:t>
            </a:r>
          </a:p>
        </p:txBody>
      </p:sp>
      <p:sp>
        <p:nvSpPr>
          <p:cNvPr id="47" name="MH_Text_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87429" y="2314843"/>
            <a:ext cx="2262187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关键，背景要简单</a:t>
            </a:r>
          </a:p>
        </p:txBody>
      </p:sp>
      <p:sp>
        <p:nvSpPr>
          <p:cNvPr id="3133" name="MH_SubTitle_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496790" y="2275552"/>
            <a:ext cx="12906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制作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PPT</a:t>
            </a:r>
            <a:endParaRPr lang="zh-CN" altLang="en-US" sz="1800" b="1" dirty="0" smtClean="0">
              <a:solidFill>
                <a:schemeClr val="tx1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135" name="MH_SubTitle_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499403" y="1502206"/>
            <a:ext cx="1367871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写教学设计</a:t>
            </a:r>
          </a:p>
        </p:txBody>
      </p:sp>
      <p:sp>
        <p:nvSpPr>
          <p:cNvPr id="3137" name="MH_SubTitle_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776065" y="836086"/>
            <a:ext cx="12906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选点</a:t>
            </a:r>
          </a:p>
        </p:txBody>
      </p:sp>
      <p:sp>
        <p:nvSpPr>
          <p:cNvPr id="56" name="MH_Text_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63453" y="3996006"/>
            <a:ext cx="2152650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鼠标勿乱动</a:t>
            </a:r>
          </a:p>
        </p:txBody>
      </p:sp>
      <p:sp>
        <p:nvSpPr>
          <p:cNvPr id="3139" name="MH_SubTitle_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172815" y="3940046"/>
            <a:ext cx="12906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录制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椭圆 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矩形 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矩形 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矩形 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矩形 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直角三角形 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直角三角形 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椭圆 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Shap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椭圆 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Shap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Shap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文本框 2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文本框 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  <p:tag name="MH_ORDER" val="文本框 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SubTitle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SubTitle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Desc"/>
  <p:tag name="MH" val="20160413151348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PageTitle"/>
  <p:tag name="MH_ORDER" val="Page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60413153528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Text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SubTitle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Other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Text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Text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SubTitle"/>
  <p:tag name="MH_ORDER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Other"/>
  <p:tag name="MH_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Text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SubTitle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Other"/>
  <p:tag name="MH_ORDER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Text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Sub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SubTitle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Other"/>
  <p:tag name="MH_ORDER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Other"/>
  <p:tag name="MH_ORDER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Other"/>
  <p:tag name="MH_ORDER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Other"/>
  <p:tag name="MH_ORDER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3528"/>
  <p:tag name="MH_LIBRARY" val="GRAPHIC"/>
  <p:tag name="MH_TYPE" val="PageTitle"/>
  <p:tag name="MH_ORDER" val="Page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60413164247"/>
  <p:tag name="MH_LIBRARY" val="GRAPHI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PageTitle"/>
  <p:tag name="MH_ORDER" val="Page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1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Other"/>
  <p:tag name="MH_ORDER" val="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Text"/>
  <p:tag name="MH_ORDER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SubTitle"/>
  <p:tag name="MH_ORDER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Text"/>
  <p:tag name="MH_ORDER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SubTitle"/>
  <p:tag name="MH_ORDER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SubTitle"/>
  <p:tag name="MH_ORDER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SubTitle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Text"/>
  <p:tag name="MH_ORDER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64247"/>
  <p:tag name="MH_LIBRARY" val="GRAPHIC"/>
  <p:tag name="MH_TYPE" val="SubTitle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SubTitle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YinZJG#"/>
  <p:tag name="MH_LAYOUT" val="TitleSubTitle"/>
  <p:tag name="MH" val="20160413170418"/>
  <p:tag name="MH_LIBRARY" val="GRAPHI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Title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Other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SubTitle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Other"/>
  <p:tag name="MH_ORDER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SubTitle"/>
  <p:tag name="MH_ORD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Other"/>
  <p:tag name="MH_ORDER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SubTitle"/>
  <p:tag name="MH_ORDER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Other"/>
  <p:tag name="MH_ORDER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SubTitle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51348"/>
  <p:tag name="MH_LIBRARY" val="GRAPHIC"/>
  <p:tag name="MH_TYPE" val="Other"/>
  <p:tag name="MH_ORDER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SubTitle"/>
  <p:tag name="MH_ORDER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Other"/>
  <p:tag name="MH_ORDER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Other"/>
  <p:tag name="MH_ORDER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PageTitle"/>
  <p:tag name="MH_ORDER" val="Page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Other"/>
  <p:tag name="MH_ORDER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SubTitle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SubTitle"/>
  <p:tag name="MH_ORDER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SubTitle"/>
  <p:tag name="MH_ORDER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0418"/>
  <p:tag name="MH_LIBRARY" val="GRAPHIC"/>
  <p:tag name="MH_TYPE" val="Other"/>
  <p:tag name="MH_ORDER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172640"/>
  <p:tag name="MH_LIBRARY" val="GRAPHIC"/>
</p:tagLst>
</file>

<file path=ppt/theme/theme1.xml><?xml version="1.0" encoding="utf-8"?>
<a:theme xmlns:a="http://schemas.openxmlformats.org/drawingml/2006/main" name="A000120141119A15PPBG">
  <a:themeElements>
    <a:clrScheme name="自定义 34">
      <a:dk1>
        <a:srgbClr val="5F5F5F"/>
      </a:dk1>
      <a:lt1>
        <a:sysClr val="window" lastClr="FFFFFF"/>
      </a:lt1>
      <a:dk2>
        <a:srgbClr val="4D4D4D"/>
      </a:dk2>
      <a:lt2>
        <a:srgbClr val="E7E6E6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0070C0"/>
      </a:accent5>
      <a:accent6>
        <a:srgbClr val="D24C22"/>
      </a:accent6>
      <a:hlink>
        <a:srgbClr val="3AA5BA"/>
      </a:hlink>
      <a:folHlink>
        <a:srgbClr val="7F7F7F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A000120141119A15KPBG</Template>
  <TotalTime>1606</TotalTime>
  <Pages>0</Pages>
  <Words>1387</Words>
  <Characters>0</Characters>
  <Application>Microsoft Office PowerPoint</Application>
  <DocSecurity>0</DocSecurity>
  <PresentationFormat>全屏显示(16:9)</PresentationFormat>
  <Lines>0</Lines>
  <Paragraphs>178</Paragraphs>
  <Slides>22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A000120141119A15PPBG</vt:lpstr>
      <vt:lpstr>PowerPoint 演示文稿</vt:lpstr>
      <vt:lpstr>教师成长的实现途径</vt:lpstr>
      <vt:lpstr>教师大赛和日常教学</vt:lpstr>
      <vt:lpstr>一些收获</vt:lpstr>
      <vt:lpstr>什么是“教学之星”大赛？</vt:lpstr>
      <vt:lpstr>1. 专业素养</vt:lpstr>
      <vt:lpstr>2.教学模式</vt:lpstr>
      <vt:lpstr>2. 教学模式</vt:lpstr>
      <vt:lpstr>微课的制作流程</vt:lpstr>
      <vt:lpstr>2. 教学模式</vt:lpstr>
      <vt:lpstr>3.教学设计</vt:lpstr>
      <vt:lpstr>教学设计—捷进英语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4.课堂授课</vt:lpstr>
      <vt:lpstr>收获和总结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acer</dc:creator>
  <cp:lastModifiedBy>pecker</cp:lastModifiedBy>
  <cp:revision>157</cp:revision>
  <dcterms:created xsi:type="dcterms:W3CDTF">2013-01-25T01:44:32Z</dcterms:created>
  <dcterms:modified xsi:type="dcterms:W3CDTF">2016-04-22T07:55:36Z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2052-9.1.0.4047</vt:lpwstr>
  </property>
</Properties>
</file>