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7"/>
  </p:notesMasterIdLst>
  <p:sldIdLst>
    <p:sldId id="256" r:id="rId2"/>
    <p:sldId id="257" r:id="rId3"/>
    <p:sldId id="258" r:id="rId4"/>
    <p:sldId id="259" r:id="rId5"/>
    <p:sldId id="261" r:id="rId6"/>
    <p:sldId id="260" r:id="rId7"/>
    <p:sldId id="290" r:id="rId8"/>
    <p:sldId id="291" r:id="rId9"/>
    <p:sldId id="292" r:id="rId10"/>
    <p:sldId id="286" r:id="rId11"/>
    <p:sldId id="262" r:id="rId12"/>
    <p:sldId id="264" r:id="rId13"/>
    <p:sldId id="265" r:id="rId14"/>
    <p:sldId id="266" r:id="rId15"/>
    <p:sldId id="267" r:id="rId16"/>
    <p:sldId id="268" r:id="rId17"/>
    <p:sldId id="269" r:id="rId18"/>
    <p:sldId id="270" r:id="rId19"/>
    <p:sldId id="271" r:id="rId20"/>
    <p:sldId id="272" r:id="rId21"/>
    <p:sldId id="273" r:id="rId22"/>
    <p:sldId id="279" r:id="rId23"/>
    <p:sldId id="280" r:id="rId24"/>
    <p:sldId id="274" r:id="rId25"/>
    <p:sldId id="281" r:id="rId26"/>
    <p:sldId id="278" r:id="rId27"/>
    <p:sldId id="275" r:id="rId28"/>
    <p:sldId id="276" r:id="rId29"/>
    <p:sldId id="282" r:id="rId30"/>
    <p:sldId id="277" r:id="rId31"/>
    <p:sldId id="284" r:id="rId32"/>
    <p:sldId id="287" r:id="rId33"/>
    <p:sldId id="285" r:id="rId34"/>
    <p:sldId id="288" r:id="rId35"/>
    <p:sldId id="289" r:id="rId3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0" d="100"/>
          <a:sy n="80" d="100"/>
        </p:scale>
        <p:origin x="-54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91BDC9-13F7-4B9B-85A4-A1EDAAF885DF}" type="datetimeFigureOut">
              <a:rPr lang="zh-CN" altLang="en-US" smtClean="0"/>
              <a:pPr/>
              <a:t>2013-5-5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92DEE5-0894-4498-9BB2-4EE5455AB1B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492DEE5-0894-4498-9BB2-4EE5455AB1B7}" type="slidenum">
              <a:rPr lang="zh-CN" altLang="en-US" smtClean="0"/>
              <a:pPr/>
              <a:t>19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标题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grpSp>
        <p:nvGrpSpPr>
          <p:cNvPr id="2" name="组合 1"/>
          <p:cNvGrpSpPr/>
          <p:nvPr/>
        </p:nvGrpSpPr>
        <p:grpSpPr>
          <a:xfrm>
            <a:off x="-3765" y="4953000"/>
            <a:ext cx="9147765" cy="1912088"/>
            <a:chOff x="-3765" y="4832896"/>
            <a:chExt cx="9147765" cy="2032192"/>
          </a:xfrm>
        </p:grpSpPr>
        <p:sp>
          <p:nvSpPr>
            <p:cNvPr id="7" name="任意多边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任意多边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任意多边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p:txBody>
          <a:bodyPr/>
          <a:lstStyle>
            <a:lvl1pPr>
              <a:defRPr>
                <a:solidFill>
                  <a:srgbClr val="FFFFFF"/>
                </a:solidFill>
              </a:defRPr>
            </a:lvl1pPr>
            <a:extLst/>
          </a:lstStyle>
          <a:p>
            <a:fld id="{530820CF-B880-4189-942D-D702A7CBA730}" type="datetimeFigureOut">
              <a:rPr lang="zh-CN" altLang="en-US" smtClean="0"/>
              <a:pPr/>
              <a:t>2013-5-5</a:t>
            </a:fld>
            <a:endParaRPr lang="zh-CN" altLang="en-US"/>
          </a:p>
        </p:txBody>
      </p:sp>
      <p:sp>
        <p:nvSpPr>
          <p:cNvPr id="19" name="页脚占位符 18"/>
          <p:cNvSpPr>
            <a:spLocks noGrp="1"/>
          </p:cNvSpPr>
          <p:nvPr>
            <p:ph type="ftr" sz="quarter" idx="11"/>
          </p:nvPr>
        </p:nvSpPr>
        <p:spPr/>
        <p:txBody>
          <a:bodyPr/>
          <a:lstStyle>
            <a:lvl1pPr>
              <a:defRPr>
                <a:solidFill>
                  <a:schemeClr val="accent1">
                    <a:tint val="20000"/>
                  </a:schemeClr>
                </a:solidFill>
              </a:defRPr>
            </a:lvl1pPr>
            <a:extLst/>
          </a:lstStyle>
          <a:p>
            <a:endParaRPr lang="zh-CN" altLang="en-US"/>
          </a:p>
        </p:txBody>
      </p:sp>
      <p:sp>
        <p:nvSpPr>
          <p:cNvPr id="27" name="灯片编号占位符 26"/>
          <p:cNvSpPr>
            <a:spLocks noGrp="1"/>
          </p:cNvSpPr>
          <p:nvPr>
            <p:ph type="sldNum" sz="quarter" idx="12"/>
          </p:nvPr>
        </p:nvSpPr>
        <p:spPr/>
        <p:txBody>
          <a:bodyPr/>
          <a:lstStyle>
            <a:lvl1pPr>
              <a:defRPr>
                <a:solidFill>
                  <a:srgbClr val="FFFFFF"/>
                </a:solidFill>
              </a:defRPr>
            </a:lvl1pPr>
            <a:extLst/>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481329"/>
            <a:ext cx="8229600" cy="4386071"/>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2013-5-5</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1"/>
            <a:ext cx="6324600" cy="5592760"/>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2013-5-5</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2013-5-5</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7" name="标题 6"/>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2013-5-5</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7" name="燕尾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燕尾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530820CF-B880-4189-942D-D702A7CBA730}" type="datetimeFigureOut">
              <a:rPr lang="zh-CN" altLang="en-US" smtClean="0"/>
              <a:pPr/>
              <a:t>2013-5-5</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8" name="标题 7"/>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nchor="ctr"/>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530820CF-B880-4189-942D-D702A7CBA730}" type="datetimeFigureOut">
              <a:rPr lang="zh-CN" altLang="en-US" smtClean="0"/>
              <a:pPr/>
              <a:t>2013-5-5</a:t>
            </a:fld>
            <a:endParaRPr lang="zh-CN" altLang="en-US"/>
          </a:p>
        </p:txBody>
      </p:sp>
      <p:sp>
        <p:nvSpPr>
          <p:cNvPr id="8" name="页脚占位符 7"/>
          <p:cNvSpPr>
            <a:spLocks noGrp="1"/>
          </p:cNvSpPr>
          <p:nvPr>
            <p:ph type="ftr" sz="quarter" idx="11"/>
          </p:nvPr>
        </p:nvSpPr>
        <p:spPr/>
        <p:txBody>
          <a:bodyPr/>
          <a:lstStyle>
            <a:extLst/>
          </a:lstStyle>
          <a:p>
            <a:endParaRPr lang="zh-CN" altLang="en-US"/>
          </a:p>
        </p:txBody>
      </p:sp>
      <p:sp>
        <p:nvSpPr>
          <p:cNvPr id="9" name="灯片编号占位符 8"/>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extLst/>
          </a:lstStyle>
          <a:p>
            <a:fld id="{530820CF-B880-4189-942D-D702A7CBA730}" type="datetimeFigureOut">
              <a:rPr lang="zh-CN" altLang="en-US" smtClean="0"/>
              <a:pPr/>
              <a:t>2013-5-5</a:t>
            </a:fld>
            <a:endParaRPr lang="zh-CN" altLang="en-US"/>
          </a:p>
        </p:txBody>
      </p:sp>
      <p:sp>
        <p:nvSpPr>
          <p:cNvPr id="4" name="页脚占位符 3"/>
          <p:cNvSpPr>
            <a:spLocks noGrp="1"/>
          </p:cNvSpPr>
          <p:nvPr>
            <p:ph type="ftr" sz="quarter" idx="11"/>
          </p:nvPr>
        </p:nvSpPr>
        <p:spPr/>
        <p:txBody>
          <a:bodyPr/>
          <a:lstStyle>
            <a:extLst/>
          </a:lstStyle>
          <a:p>
            <a:endParaRPr lang="zh-CN" altLang="en-US"/>
          </a:p>
        </p:txBody>
      </p:sp>
      <p:sp>
        <p:nvSpPr>
          <p:cNvPr id="5" name="灯片编号占位符 4"/>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6" name="标题 5"/>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extLst/>
          </a:lstStyle>
          <a:p>
            <a:fld id="{530820CF-B880-4189-942D-D702A7CBA730}" type="datetimeFigureOut">
              <a:rPr lang="zh-CN" altLang="en-US" smtClean="0"/>
              <a:pPr/>
              <a:t>2013-5-5</a:t>
            </a:fld>
            <a:endParaRPr lang="zh-CN" altLang="en-US"/>
          </a:p>
        </p:txBody>
      </p:sp>
      <p:sp>
        <p:nvSpPr>
          <p:cNvPr id="3" name="页脚占位符 2"/>
          <p:cNvSpPr>
            <a:spLocks noGrp="1"/>
          </p:cNvSpPr>
          <p:nvPr>
            <p:ph type="ftr" sz="quarter" idx="11"/>
          </p:nvPr>
        </p:nvSpPr>
        <p:spPr/>
        <p:txBody>
          <a:bodyPr/>
          <a:lstStyle>
            <a:extLst/>
          </a:lstStyle>
          <a:p>
            <a:endParaRPr lang="zh-CN" altLang="en-US"/>
          </a:p>
        </p:txBody>
      </p:sp>
      <p:sp>
        <p:nvSpPr>
          <p:cNvPr id="4" name="灯片编号占位符 3"/>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6727032" y="6407944"/>
            <a:ext cx="1920240" cy="365760"/>
          </a:xfrm>
        </p:spPr>
        <p:txBody>
          <a:bodyPr/>
          <a:lstStyle>
            <a:extLst/>
          </a:lstStyle>
          <a:p>
            <a:fld id="{530820CF-B880-4189-942D-D702A7CBA730}" type="datetimeFigureOut">
              <a:rPr lang="zh-CN" altLang="en-US" smtClean="0"/>
              <a:pPr/>
              <a:t>2013-5-5</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CN" altLang="en-US" smtClean="0"/>
              <a:t>单击此处编辑母版文本样式</a:t>
            </a:r>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CN" altLang="en-US" smtClean="0"/>
              <a:t>单击图标添加图片</a:t>
            </a:r>
            <a:endParaRPr kumimoji="0" lang="en-US" dirty="0"/>
          </a:p>
        </p:txBody>
      </p:sp>
      <p:sp>
        <p:nvSpPr>
          <p:cNvPr id="5" name="日期占位符 4"/>
          <p:cNvSpPr>
            <a:spLocks noGrp="1"/>
          </p:cNvSpPr>
          <p:nvPr>
            <p:ph type="dt" sz="half" idx="10"/>
          </p:nvPr>
        </p:nvSpPr>
        <p:spPr/>
        <p:txBody>
          <a:bodyPr/>
          <a:lstStyle>
            <a:lvl1pPr>
              <a:defRPr>
                <a:solidFill>
                  <a:schemeClr val="tx1"/>
                </a:solidFill>
              </a:defRPr>
            </a:lvl1pPr>
            <a:extLst/>
          </a:lstStyle>
          <a:p>
            <a:fld id="{530820CF-B880-4189-942D-D702A7CBA730}" type="datetimeFigureOut">
              <a:rPr lang="zh-CN" altLang="en-US" smtClean="0"/>
              <a:pPr/>
              <a:t>2013-5-5</a:t>
            </a:fld>
            <a:endParaRPr lang="zh-CN" altLang="en-US"/>
          </a:p>
        </p:txBody>
      </p:sp>
      <p:sp>
        <p:nvSpPr>
          <p:cNvPr id="6" name="页脚占位符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CN" altLang="en-US"/>
          </a:p>
        </p:txBody>
      </p:sp>
      <p:sp>
        <p:nvSpPr>
          <p:cNvPr id="7" name="灯片编号占位符 6"/>
          <p:cNvSpPr>
            <a:spLocks noGrp="1"/>
          </p:cNvSpPr>
          <p:nvPr>
            <p:ph type="sldNum" sz="quarter" idx="12"/>
          </p:nvPr>
        </p:nvSpPr>
        <p:spPr/>
        <p:txBody>
          <a:bodyPr/>
          <a:lstStyle>
            <a:lvl1pPr>
              <a:defRPr>
                <a:solidFill>
                  <a:schemeClr val="tx1"/>
                </a:solidFill>
              </a:defRPr>
            </a:lvl1pPr>
            <a:extLst/>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CN" altLang="en-US" smtClean="0"/>
              <a:t>单击此处编辑母版标题样式</a:t>
            </a:r>
            <a:endParaRPr kumimoji="0" lang="en-US"/>
          </a:p>
        </p:txBody>
      </p:sp>
      <p:sp>
        <p:nvSpPr>
          <p:cNvPr id="8" name="任意多边形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任意多边形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燕尾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燕尾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任意多边形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30820CF-B880-4189-942D-D702A7CBA730}" type="datetimeFigureOut">
              <a:rPr lang="zh-CN" altLang="en-US" smtClean="0"/>
              <a:pPr/>
              <a:t>2013-5-5</a:t>
            </a:fld>
            <a:endParaRPr lang="zh-CN" altLang="en-US"/>
          </a:p>
        </p:txBody>
      </p:sp>
      <p:sp>
        <p:nvSpPr>
          <p:cNvPr id="22" name="页脚占位符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CN" altLang="en-US"/>
          </a:p>
        </p:txBody>
      </p:sp>
      <p:sp>
        <p:nvSpPr>
          <p:cNvPr id="18" name="灯片编号占位符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en.wikipedia.org/wiki/File:Zone_of_proximal_development.svg"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大学英语口语课程设计</a:t>
            </a:r>
            <a:endParaRPr lang="zh-CN" altLang="en-US" dirty="0"/>
          </a:p>
        </p:txBody>
      </p:sp>
      <p:sp>
        <p:nvSpPr>
          <p:cNvPr id="3" name="副标题 2"/>
          <p:cNvSpPr>
            <a:spLocks noGrp="1"/>
          </p:cNvSpPr>
          <p:nvPr>
            <p:ph type="subTitle" idx="1"/>
          </p:nvPr>
        </p:nvSpPr>
        <p:spPr/>
        <p:txBody>
          <a:bodyPr>
            <a:normAutofit/>
          </a:bodyPr>
          <a:lstStyle/>
          <a:p>
            <a:r>
              <a:rPr lang="zh-CN" altLang="en-US" dirty="0" smtClean="0"/>
              <a:t>北京外国语大学</a:t>
            </a:r>
            <a:endParaRPr lang="en-US" altLang="zh-CN" dirty="0" smtClean="0"/>
          </a:p>
          <a:p>
            <a:r>
              <a:rPr lang="zh-CN" altLang="en-US" dirty="0" smtClean="0"/>
              <a:t>邱枫</a:t>
            </a:r>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p:txBody>
          <a:bodyPr>
            <a:normAutofit lnSpcReduction="10000"/>
          </a:bodyPr>
          <a:lstStyle/>
          <a:p>
            <a:r>
              <a:rPr lang="zh-CN" altLang="en-US" sz="3600" dirty="0" smtClean="0"/>
              <a:t>课堂活动的阶梯性 （难度循序渐进）</a:t>
            </a:r>
          </a:p>
          <a:p>
            <a:pPr lvl="1"/>
            <a:r>
              <a:rPr lang="zh-CN" altLang="en-US" sz="3200" dirty="0" smtClean="0"/>
              <a:t>学生学习水平在统计学上有显著差异</a:t>
            </a:r>
            <a:endParaRPr lang="en-US" altLang="zh-CN" sz="3200" dirty="0" smtClean="0"/>
          </a:p>
          <a:p>
            <a:pPr lvl="1"/>
            <a:endParaRPr lang="zh-CN" altLang="en-US" sz="3200" dirty="0" smtClean="0"/>
          </a:p>
          <a:p>
            <a:r>
              <a:rPr lang="zh-CN" altLang="en-US" sz="3600" dirty="0" smtClean="0"/>
              <a:t>课堂活动话题的多样化</a:t>
            </a:r>
          </a:p>
          <a:p>
            <a:pPr lvl="1"/>
            <a:r>
              <a:rPr lang="zh-CN" altLang="en-US" sz="3200" dirty="0" smtClean="0"/>
              <a:t>学生学习兴趣和动机的差异</a:t>
            </a:r>
            <a:endParaRPr lang="en-US" altLang="zh-CN" sz="3200" dirty="0" smtClean="0"/>
          </a:p>
          <a:p>
            <a:pPr lvl="1"/>
            <a:endParaRPr lang="zh-CN" altLang="en-US" sz="3200" dirty="0" smtClean="0"/>
          </a:p>
          <a:p>
            <a:r>
              <a:rPr lang="zh-CN" altLang="en-US" sz="3600" dirty="0" smtClean="0"/>
              <a:t>课堂活动板块的灵活性</a:t>
            </a:r>
          </a:p>
          <a:p>
            <a:pPr lvl="1"/>
            <a:r>
              <a:rPr lang="zh-CN" altLang="en-US" sz="3200" dirty="0" smtClean="0"/>
              <a:t>课程学时和大学对口语教学的重视程度差异</a:t>
            </a:r>
          </a:p>
        </p:txBody>
      </p:sp>
      <p:sp>
        <p:nvSpPr>
          <p:cNvPr id="16386" name="Rectangle 2"/>
          <p:cNvSpPr>
            <a:spLocks noGrp="1" noChangeArrowheads="1"/>
          </p:cNvSpPr>
          <p:nvPr>
            <p:ph type="title"/>
          </p:nvPr>
        </p:nvSpPr>
        <p:spPr/>
        <p:txBody>
          <a:bodyPr/>
          <a:lstStyle/>
          <a:p>
            <a:r>
              <a:rPr lang="en-US" sz="4000" dirty="0" smtClean="0"/>
              <a:t>Adjusting Course Plan</a:t>
            </a:r>
            <a:endParaRPr lang="zh-CN" altLang="en-US" sz="4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Scaffolding </a:t>
            </a:r>
          </a:p>
          <a:p>
            <a:r>
              <a:rPr lang="en-US" altLang="zh-CN" dirty="0" smtClean="0"/>
              <a:t>The Input Hypothesis ( Stephen D. </a:t>
            </a:r>
            <a:r>
              <a:rPr lang="en-US" altLang="zh-CN" dirty="0" err="1" smtClean="0"/>
              <a:t>Krashen</a:t>
            </a:r>
            <a:r>
              <a:rPr lang="zh-CN" altLang="en-US" dirty="0" smtClean="0"/>
              <a:t>，</a:t>
            </a:r>
            <a:r>
              <a:rPr lang="en-US" altLang="zh-CN" dirty="0" smtClean="0"/>
              <a:t>1985)</a:t>
            </a:r>
          </a:p>
          <a:p>
            <a:pPr lvl="1"/>
            <a:r>
              <a:rPr lang="zh-CN" altLang="en-US" dirty="0" smtClean="0"/>
              <a:t>语言能力 （</a:t>
            </a:r>
            <a:r>
              <a:rPr lang="en-US" altLang="zh-CN" dirty="0" smtClean="0"/>
              <a:t>linguistic competence</a:t>
            </a:r>
            <a:r>
              <a:rPr lang="zh-CN" altLang="en-US" dirty="0" smtClean="0"/>
              <a:t>）</a:t>
            </a:r>
            <a:endParaRPr lang="en-US" altLang="zh-CN" dirty="0" smtClean="0"/>
          </a:p>
          <a:p>
            <a:pPr lvl="1"/>
            <a:r>
              <a:rPr lang="zh-CN" altLang="en-US" dirty="0" smtClean="0"/>
              <a:t>语际能力 （</a:t>
            </a:r>
            <a:r>
              <a:rPr lang="en-US" altLang="zh-CN" dirty="0" smtClean="0"/>
              <a:t>extra- linguistic competence </a:t>
            </a:r>
            <a:r>
              <a:rPr lang="zh-CN" altLang="en-US" dirty="0" smtClean="0"/>
              <a:t>）</a:t>
            </a:r>
          </a:p>
          <a:p>
            <a:r>
              <a:rPr lang="en-US" altLang="zh-CN" dirty="0" smtClean="0"/>
              <a:t>i+1</a:t>
            </a:r>
            <a:r>
              <a:rPr lang="zh-CN" altLang="en-US" dirty="0" smtClean="0"/>
              <a:t>模式</a:t>
            </a:r>
          </a:p>
          <a:p>
            <a:pPr lvl="1"/>
            <a:r>
              <a:rPr lang="zh-CN" altLang="en-US" sz="2400" dirty="0" smtClean="0"/>
              <a:t>语言水平</a:t>
            </a:r>
          </a:p>
          <a:p>
            <a:pPr lvl="1"/>
            <a:r>
              <a:rPr lang="zh-CN" altLang="en-US" sz="2400" dirty="0" smtClean="0"/>
              <a:t>话题内容</a:t>
            </a:r>
            <a:endParaRPr lang="en-US" altLang="zh-CN" sz="2400" dirty="0" smtClean="0"/>
          </a:p>
          <a:p>
            <a:endParaRPr lang="en-US" altLang="zh-CN" dirty="0" smtClean="0"/>
          </a:p>
          <a:p>
            <a:endParaRPr lang="zh-CN" altLang="en-US" dirty="0"/>
          </a:p>
        </p:txBody>
      </p:sp>
      <p:sp>
        <p:nvSpPr>
          <p:cNvPr id="2" name="标题 1"/>
          <p:cNvSpPr>
            <a:spLocks noGrp="1"/>
          </p:cNvSpPr>
          <p:nvPr>
            <p:ph type="title"/>
          </p:nvPr>
        </p:nvSpPr>
        <p:spPr/>
        <p:txBody>
          <a:bodyPr>
            <a:normAutofit/>
          </a:bodyPr>
          <a:lstStyle/>
          <a:p>
            <a:r>
              <a:rPr lang="en-US" dirty="0" smtClean="0"/>
              <a:t>Teaching strategies</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2" descr="http://upload.wikimedia.org/wikipedia/commons/thumb/9/92/Zone_of_proximal_development.svg/220px-Zone_of_proximal_development.svg.png">
            <a:hlinkClick r:id="rId2"/>
          </p:cNvPr>
          <p:cNvPicPr>
            <a:picLocks noChangeAspect="1" noChangeArrowheads="1"/>
          </p:cNvPicPr>
          <p:nvPr/>
        </p:nvPicPr>
        <p:blipFill>
          <a:blip r:embed="rId3"/>
          <a:srcRect/>
          <a:stretch>
            <a:fillRect/>
          </a:stretch>
        </p:blipFill>
        <p:spPr bwMode="auto">
          <a:xfrm>
            <a:off x="2357422" y="2143116"/>
            <a:ext cx="4191000" cy="3848100"/>
          </a:xfrm>
          <a:prstGeom prst="rect">
            <a:avLst/>
          </a:prstGeom>
          <a:noFill/>
          <a:ln w="9525">
            <a:noFill/>
            <a:miter lim="800000"/>
            <a:headEnd/>
            <a:tailEnd/>
          </a:ln>
        </p:spPr>
      </p:pic>
      <p:sp>
        <p:nvSpPr>
          <p:cNvPr id="6" name="标题 5"/>
          <p:cNvSpPr>
            <a:spLocks noGrp="1"/>
          </p:cNvSpPr>
          <p:nvPr>
            <p:ph type="title"/>
          </p:nvPr>
        </p:nvSpPr>
        <p:spPr/>
        <p:txBody>
          <a:bodyPr>
            <a:normAutofit fontScale="90000"/>
          </a:bodyPr>
          <a:lstStyle/>
          <a:p>
            <a:r>
              <a:rPr lang="en-US" altLang="zh-CN" dirty="0" smtClean="0"/>
              <a:t>Zone of Proximate Development</a:t>
            </a: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2"/>
          <p:cNvPicPr>
            <a:picLocks noGrp="1" noChangeAspect="1" noChangeArrowheads="1"/>
          </p:cNvPicPr>
          <p:nvPr>
            <p:ph idx="1"/>
          </p:nvPr>
        </p:nvPicPr>
        <p:blipFill>
          <a:blip r:embed="rId2"/>
          <a:stretch>
            <a:fillRect/>
          </a:stretch>
        </p:blipFill>
        <p:spPr>
          <a:xfrm>
            <a:off x="457200" y="2454541"/>
            <a:ext cx="8229600" cy="2579155"/>
          </a:xfrm>
        </p:spPr>
      </p:pic>
      <p:sp>
        <p:nvSpPr>
          <p:cNvPr id="2" name="标题 1"/>
          <p:cNvSpPr>
            <a:spLocks noGrp="1"/>
          </p:cNvSpPr>
          <p:nvPr>
            <p:ph type="title"/>
          </p:nvPr>
        </p:nvSpPr>
        <p:spPr/>
        <p:txBody>
          <a:bodyPr rtlCol="0">
            <a:normAutofit fontScale="90000"/>
          </a:bodyPr>
          <a:lstStyle/>
          <a:p>
            <a:pPr eaLnBrk="1" fontAlgn="auto" hangingPunct="1">
              <a:spcAft>
                <a:spcPts val="0"/>
              </a:spcAft>
              <a:defRPr/>
            </a:pPr>
            <a:r>
              <a:rPr lang="en-US" altLang="zh-CN" dirty="0" smtClean="0"/>
              <a:t>Case Study: A Class Activity from “ Points of View”</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内容占位符 2"/>
          <p:cNvSpPr>
            <a:spLocks noGrp="1"/>
          </p:cNvSpPr>
          <p:nvPr>
            <p:ph idx="1"/>
          </p:nvPr>
        </p:nvSpPr>
        <p:spPr>
          <a:xfrm>
            <a:off x="214282" y="1285860"/>
            <a:ext cx="8678893" cy="5310203"/>
          </a:xfrm>
        </p:spPr>
        <p:txBody>
          <a:bodyPr>
            <a:noAutofit/>
          </a:bodyPr>
          <a:lstStyle/>
          <a:p>
            <a:pPr marL="971550" lvl="1" indent="-514350" eaLnBrk="1" hangingPunct="1">
              <a:buFont typeface="Calibri" pitchFamily="34" charset="0"/>
              <a:buNone/>
            </a:pPr>
            <a:r>
              <a:rPr lang="en-US" altLang="zh-CN" sz="2400" dirty="0" smtClean="0"/>
              <a:t>Compulsory tasks:</a:t>
            </a:r>
          </a:p>
          <a:p>
            <a:pPr marL="971550" lvl="1" indent="-514350" eaLnBrk="1" hangingPunct="1">
              <a:buFont typeface="Calibri" pitchFamily="34" charset="0"/>
              <a:buChar char="–"/>
            </a:pPr>
            <a:r>
              <a:rPr lang="en-US" altLang="zh-CN" sz="2400" dirty="0" smtClean="0"/>
              <a:t>Look up the definition of humanities in OED, Wikipedia and Britannica</a:t>
            </a:r>
          </a:p>
          <a:p>
            <a:pPr marL="971550" lvl="1" indent="-514350" eaLnBrk="1" hangingPunct="1">
              <a:buFont typeface="Calibri" pitchFamily="34" charset="0"/>
              <a:buChar char="–"/>
            </a:pPr>
            <a:r>
              <a:rPr lang="en-US" altLang="zh-CN" sz="2400" dirty="0" smtClean="0"/>
              <a:t>Compare the definition of humanities with social science</a:t>
            </a:r>
          </a:p>
          <a:p>
            <a:pPr marL="971550" lvl="1" indent="-514350" eaLnBrk="1" hangingPunct="1">
              <a:buFont typeface="Calibri" pitchFamily="34" charset="0"/>
              <a:buChar char="–"/>
            </a:pPr>
            <a:r>
              <a:rPr lang="en-US" altLang="zh-CN" sz="2400" dirty="0" smtClean="0"/>
              <a:t>List 5- 8 departments of humanities education in your college</a:t>
            </a:r>
          </a:p>
          <a:p>
            <a:pPr marL="971550" lvl="1" indent="-514350" eaLnBrk="1" hangingPunct="1">
              <a:buFont typeface="Calibri" pitchFamily="34" charset="0"/>
              <a:buNone/>
            </a:pPr>
            <a:r>
              <a:rPr lang="en-US" altLang="zh-CN" sz="2400" dirty="0" smtClean="0"/>
              <a:t>Optional task:</a:t>
            </a:r>
          </a:p>
          <a:p>
            <a:pPr marL="971550" lvl="1" indent="-514350" eaLnBrk="1" hangingPunct="1">
              <a:buFont typeface="Calibri" pitchFamily="34" charset="0"/>
              <a:buNone/>
            </a:pPr>
            <a:r>
              <a:rPr lang="en-US" altLang="zh-CN" sz="2400" i="1" dirty="0" smtClean="0"/>
              <a:t>	</a:t>
            </a:r>
            <a:r>
              <a:rPr lang="en-US" altLang="zh-CN" sz="2400" dirty="0" smtClean="0"/>
              <a:t>Do a survey of 3-5 peers’ opinions on whether they will send their children to college for humanities education and ask them to justify themselves.</a:t>
            </a:r>
            <a:endParaRPr lang="zh-CN" altLang="en-US" sz="2400" dirty="0" smtClean="0"/>
          </a:p>
        </p:txBody>
      </p:sp>
      <p:sp>
        <p:nvSpPr>
          <p:cNvPr id="9218" name="标题 1"/>
          <p:cNvSpPr>
            <a:spLocks noGrp="1"/>
          </p:cNvSpPr>
          <p:nvPr>
            <p:ph type="title"/>
          </p:nvPr>
        </p:nvSpPr>
        <p:spPr/>
        <p:txBody>
          <a:bodyPr/>
          <a:lstStyle/>
          <a:p>
            <a:pPr eaLnBrk="1" hangingPunct="1"/>
            <a:r>
              <a:rPr lang="en-US" altLang="zh-CN" smtClean="0"/>
              <a:t>Pre-class tasks</a:t>
            </a:r>
            <a:endParaRPr lang="zh-CN" alt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内容占位符 2"/>
          <p:cNvSpPr>
            <a:spLocks noGrp="1"/>
          </p:cNvSpPr>
          <p:nvPr>
            <p:ph idx="1"/>
          </p:nvPr>
        </p:nvSpPr>
        <p:spPr/>
        <p:txBody>
          <a:bodyPr/>
          <a:lstStyle/>
          <a:p>
            <a:pPr eaLnBrk="1" hangingPunct="1"/>
            <a:r>
              <a:rPr lang="en-US" altLang="zh-CN" smtClean="0"/>
              <a:t>Learning concerned with human culture, especially literature, history, art, music, and philosophy</a:t>
            </a:r>
            <a:endParaRPr lang="zh-CN" altLang="en-US" smtClean="0"/>
          </a:p>
        </p:txBody>
      </p:sp>
      <p:sp>
        <p:nvSpPr>
          <p:cNvPr id="12290" name="标题 1"/>
          <p:cNvSpPr>
            <a:spLocks noGrp="1"/>
          </p:cNvSpPr>
          <p:nvPr>
            <p:ph type="title"/>
          </p:nvPr>
        </p:nvSpPr>
        <p:spPr/>
        <p:txBody>
          <a:bodyPr/>
          <a:lstStyle/>
          <a:p>
            <a:pPr eaLnBrk="1" hangingPunct="1"/>
            <a:r>
              <a:rPr lang="en-US" altLang="zh-CN" smtClean="0"/>
              <a:t>OED’s Definition of Humanities</a:t>
            </a:r>
            <a:endParaRPr lang="zh-CN"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内容占位符 2"/>
          <p:cNvSpPr>
            <a:spLocks noGrp="1"/>
          </p:cNvSpPr>
          <p:nvPr>
            <p:ph idx="1"/>
          </p:nvPr>
        </p:nvSpPr>
        <p:spPr/>
        <p:txBody>
          <a:bodyPr/>
          <a:lstStyle/>
          <a:p>
            <a:pPr eaLnBrk="1" hangingPunct="1"/>
            <a:r>
              <a:rPr lang="en-US" altLang="zh-CN" smtClean="0"/>
              <a:t>The </a:t>
            </a:r>
            <a:r>
              <a:rPr lang="en-US" altLang="zh-CN" b="1" smtClean="0"/>
              <a:t>humanities</a:t>
            </a:r>
            <a:r>
              <a:rPr lang="en-US" altLang="zh-CN" smtClean="0"/>
              <a:t> are academic disciplines that study human culture, using methods that are primarily analytical,</a:t>
            </a:r>
            <a:r>
              <a:rPr lang="en-US" altLang="zh-CN" baseline="30000" smtClean="0"/>
              <a:t> </a:t>
            </a:r>
            <a:r>
              <a:rPr lang="en-US" altLang="zh-CN" smtClean="0"/>
              <a:t>critical, or speculative, and having a significant historical element,</a:t>
            </a:r>
            <a:r>
              <a:rPr lang="en-US" altLang="zh-CN" baseline="30000" smtClean="0"/>
              <a:t> </a:t>
            </a:r>
            <a:r>
              <a:rPr lang="en-US" altLang="zh-CN" smtClean="0"/>
              <a:t>as distinguished from the mainly empirical approaches of the natural sciences.</a:t>
            </a:r>
            <a:endParaRPr lang="zh-CN" altLang="en-US" smtClean="0"/>
          </a:p>
        </p:txBody>
      </p:sp>
      <p:sp>
        <p:nvSpPr>
          <p:cNvPr id="13314" name="标题 1"/>
          <p:cNvSpPr>
            <a:spLocks noGrp="1"/>
          </p:cNvSpPr>
          <p:nvPr>
            <p:ph type="title"/>
          </p:nvPr>
        </p:nvSpPr>
        <p:spPr/>
        <p:txBody>
          <a:bodyPr>
            <a:normAutofit fontScale="90000"/>
          </a:bodyPr>
          <a:lstStyle/>
          <a:p>
            <a:pPr eaLnBrk="1" hangingPunct="1"/>
            <a:r>
              <a:rPr lang="en-US" altLang="zh-CN" sz="4000" smtClean="0"/>
              <a:t>Wikipedia’s Definition of Humanities</a:t>
            </a:r>
            <a:endParaRPr lang="zh-CN" altLang="en-US" sz="40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内容占位符 2"/>
          <p:cNvSpPr>
            <a:spLocks noGrp="1"/>
          </p:cNvSpPr>
          <p:nvPr>
            <p:ph idx="1"/>
          </p:nvPr>
        </p:nvSpPr>
        <p:spPr/>
        <p:txBody>
          <a:bodyPr/>
          <a:lstStyle/>
          <a:p>
            <a:pPr eaLnBrk="1" hangingPunct="1"/>
            <a:r>
              <a:rPr lang="en-US" altLang="zh-CN" smtClean="0"/>
              <a:t>Those branches of knowledge that concern themselves with human beings and their culture or with analytic and critical methods of inquiry derived from an appreciation of human values and of the unique ability of the human spirit to express itself.</a:t>
            </a:r>
            <a:endParaRPr lang="zh-CN" altLang="en-US" smtClean="0"/>
          </a:p>
        </p:txBody>
      </p:sp>
      <p:sp>
        <p:nvSpPr>
          <p:cNvPr id="14338" name="标题 1"/>
          <p:cNvSpPr>
            <a:spLocks noGrp="1"/>
          </p:cNvSpPr>
          <p:nvPr>
            <p:ph type="title"/>
          </p:nvPr>
        </p:nvSpPr>
        <p:spPr/>
        <p:txBody>
          <a:bodyPr>
            <a:normAutofit fontScale="90000"/>
          </a:bodyPr>
          <a:lstStyle/>
          <a:p>
            <a:pPr eaLnBrk="1" hangingPunct="1"/>
            <a:r>
              <a:rPr lang="en-US" altLang="zh-CN" sz="4000" smtClean="0"/>
              <a:t>Britannica’s Definition of Humanities</a:t>
            </a:r>
            <a:endParaRPr lang="zh-CN" altLang="en-US" sz="40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p:cNvSpPr>
          <p:nvPr>
            <p:ph idx="1"/>
          </p:nvPr>
        </p:nvSpPr>
        <p:spPr/>
        <p:txBody>
          <a:bodyPr>
            <a:normAutofit/>
          </a:bodyPr>
          <a:lstStyle/>
          <a:p>
            <a:r>
              <a:rPr lang="zh-CN" altLang="en-US" sz="3600" dirty="0" smtClean="0"/>
              <a:t>查找生词</a:t>
            </a:r>
          </a:p>
          <a:p>
            <a:r>
              <a:rPr lang="zh-CN" altLang="en-US" sz="3600" dirty="0" smtClean="0"/>
              <a:t>背景知识</a:t>
            </a:r>
          </a:p>
          <a:p>
            <a:r>
              <a:rPr lang="zh-CN" altLang="en-US" sz="3600" dirty="0" smtClean="0"/>
              <a:t>教师补充和总结</a:t>
            </a:r>
          </a:p>
        </p:txBody>
      </p:sp>
      <p:sp>
        <p:nvSpPr>
          <p:cNvPr id="49154" name="标题 1"/>
          <p:cNvSpPr>
            <a:spLocks noGrp="1"/>
          </p:cNvSpPr>
          <p:nvPr>
            <p:ph type="title"/>
          </p:nvPr>
        </p:nvSpPr>
        <p:spPr/>
        <p:txBody>
          <a:bodyPr>
            <a:normAutofit fontScale="90000"/>
          </a:bodyPr>
          <a:lstStyle/>
          <a:p>
            <a:pPr eaLnBrk="1" hangingPunct="1"/>
            <a:r>
              <a:rPr lang="en-US" altLang="zh-CN" dirty="0" smtClean="0"/>
              <a:t>Teacher’s Role in Pre-class tasks </a:t>
            </a:r>
            <a:br>
              <a:rPr lang="en-US" altLang="zh-CN" dirty="0" smtClean="0"/>
            </a:br>
            <a:r>
              <a:rPr lang="en-US" altLang="zh-CN" dirty="0" smtClean="0"/>
              <a:t>(</a:t>
            </a:r>
            <a:r>
              <a:rPr lang="zh-CN" altLang="en-US" dirty="0" smtClean="0"/>
              <a:t>传统教法</a:t>
            </a:r>
            <a:r>
              <a:rPr lang="en-US" altLang="zh-CN" dirty="0" smtClean="0"/>
              <a:t>)</a:t>
            </a:r>
            <a:endParaRPr lang="zh-CN"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5"/>
          <p:cNvSpPr>
            <a:spLocks noGrp="1"/>
          </p:cNvSpPr>
          <p:nvPr>
            <p:ph idx="1"/>
          </p:nvPr>
        </p:nvSpPr>
        <p:spPr>
          <a:xfrm>
            <a:off x="457200" y="1481328"/>
            <a:ext cx="8329642" cy="4805192"/>
          </a:xfrm>
        </p:spPr>
        <p:txBody>
          <a:bodyPr>
            <a:noAutofit/>
          </a:bodyPr>
          <a:lstStyle/>
          <a:p>
            <a:pPr lvl="1" eaLnBrk="1" hangingPunct="1"/>
            <a:r>
              <a:rPr lang="en-US" altLang="zh-CN" sz="2400" dirty="0" smtClean="0"/>
              <a:t>Stimulate learners’ interests in the topic </a:t>
            </a:r>
          </a:p>
          <a:p>
            <a:pPr lvl="1" eaLnBrk="1" hangingPunct="1"/>
            <a:endParaRPr lang="en-US" altLang="zh-CN" sz="2400" dirty="0" smtClean="0"/>
          </a:p>
          <a:p>
            <a:pPr lvl="1" eaLnBrk="1" hangingPunct="1"/>
            <a:r>
              <a:rPr lang="en-US" altLang="zh-CN" sz="2400" dirty="0" smtClean="0"/>
              <a:t>Familiarize learners with the useful expressions about humanities education</a:t>
            </a:r>
          </a:p>
          <a:p>
            <a:pPr lvl="1" eaLnBrk="1" hangingPunct="1"/>
            <a:endParaRPr lang="en-US" altLang="zh-CN" sz="2400" dirty="0" smtClean="0"/>
          </a:p>
          <a:p>
            <a:pPr lvl="1" eaLnBrk="1" hangingPunct="1"/>
            <a:r>
              <a:rPr lang="en-US" altLang="zh-CN" sz="2400" dirty="0" smtClean="0"/>
              <a:t>Help learners to tell the difference between humanities and social science</a:t>
            </a:r>
          </a:p>
          <a:p>
            <a:pPr lvl="1" eaLnBrk="1" hangingPunct="1"/>
            <a:endParaRPr lang="en-US" altLang="zh-CN" sz="2400" dirty="0" smtClean="0"/>
          </a:p>
          <a:p>
            <a:pPr lvl="1" eaLnBrk="1" hangingPunct="1"/>
            <a:r>
              <a:rPr lang="en-US" altLang="zh-CN" sz="2400" dirty="0" smtClean="0"/>
              <a:t>Instruct them to use online resources properly, especially to form the habit of referring to authoritative/academic online resources</a:t>
            </a:r>
            <a:endParaRPr lang="zh-CN" altLang="en-US" sz="2400" dirty="0" smtClean="0"/>
          </a:p>
        </p:txBody>
      </p:sp>
      <p:sp>
        <p:nvSpPr>
          <p:cNvPr id="11266" name="标题 1"/>
          <p:cNvSpPr>
            <a:spLocks noGrp="1"/>
          </p:cNvSpPr>
          <p:nvPr>
            <p:ph type="title"/>
          </p:nvPr>
        </p:nvSpPr>
        <p:spPr>
          <a:xfrm>
            <a:off x="428596" y="214290"/>
            <a:ext cx="8229600" cy="1143000"/>
          </a:xfrm>
        </p:spPr>
        <p:txBody>
          <a:bodyPr>
            <a:normAutofit/>
          </a:bodyPr>
          <a:lstStyle/>
          <a:p>
            <a:r>
              <a:rPr lang="en-US" altLang="zh-CN" dirty="0" smtClean="0"/>
              <a:t>Pre-class tasks (Scaffolding)</a:t>
            </a:r>
            <a:endParaRPr lang="zh-CN"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600200"/>
            <a:ext cx="8401080" cy="4525963"/>
          </a:xfrm>
        </p:spPr>
        <p:txBody>
          <a:bodyPr>
            <a:normAutofit/>
          </a:bodyPr>
          <a:lstStyle/>
          <a:p>
            <a:r>
              <a:rPr lang="en-US" dirty="0" smtClean="0"/>
              <a:t>Teaching objectives </a:t>
            </a:r>
          </a:p>
          <a:p>
            <a:r>
              <a:rPr lang="en-US" dirty="0" smtClean="0"/>
              <a:t>Course plan</a:t>
            </a:r>
          </a:p>
          <a:p>
            <a:r>
              <a:rPr lang="en-US" altLang="zh-CN" dirty="0" smtClean="0"/>
              <a:t>Teaching material</a:t>
            </a:r>
          </a:p>
          <a:p>
            <a:r>
              <a:rPr lang="en-US" dirty="0" smtClean="0"/>
              <a:t>Adjusting course plan according to classroom observation or evaluation data</a:t>
            </a:r>
          </a:p>
          <a:p>
            <a:r>
              <a:rPr lang="en-US" dirty="0" smtClean="0"/>
              <a:t>Teaching strategies</a:t>
            </a:r>
          </a:p>
          <a:p>
            <a:r>
              <a:rPr lang="en-US" dirty="0" smtClean="0"/>
              <a:t>Assessment</a:t>
            </a:r>
          </a:p>
          <a:p>
            <a:endParaRPr lang="zh-CN" altLang="en-US" dirty="0"/>
          </a:p>
        </p:txBody>
      </p:sp>
      <p:sp>
        <p:nvSpPr>
          <p:cNvPr id="2" name="标题 1"/>
          <p:cNvSpPr>
            <a:spLocks noGrp="1"/>
          </p:cNvSpPr>
          <p:nvPr>
            <p:ph type="title"/>
          </p:nvPr>
        </p:nvSpPr>
        <p:spPr/>
        <p:txBody>
          <a:bodyPr/>
          <a:lstStyle/>
          <a:p>
            <a:r>
              <a:rPr lang="en-US" altLang="zh-CN" dirty="0" smtClean="0"/>
              <a:t>Course Design</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p:cNvPicPr>
            <a:picLocks noChangeAspect="1" noChangeArrowheads="1"/>
          </p:cNvPicPr>
          <p:nvPr/>
        </p:nvPicPr>
        <p:blipFill>
          <a:blip r:embed="rId2"/>
          <a:srcRect/>
          <a:stretch>
            <a:fillRect/>
          </a:stretch>
        </p:blipFill>
        <p:spPr bwMode="auto">
          <a:xfrm>
            <a:off x="268288" y="500042"/>
            <a:ext cx="8875712" cy="5219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329642" cy="4662316"/>
          </a:xfrm>
        </p:spPr>
        <p:txBody>
          <a:bodyPr>
            <a:normAutofit fontScale="77500" lnSpcReduction="20000"/>
          </a:bodyPr>
          <a:lstStyle/>
          <a:p>
            <a:pPr marL="514350" indent="-514350" eaLnBrk="1" hangingPunct="1">
              <a:lnSpc>
                <a:spcPct val="200000"/>
              </a:lnSpc>
              <a:buFont typeface="Calibri" pitchFamily="34" charset="0"/>
              <a:buAutoNum type="arabicPeriod"/>
            </a:pPr>
            <a:r>
              <a:rPr lang="en-US" altLang="zh-CN" dirty="0" smtClean="0"/>
              <a:t>Identify Jack’s and Henry’s views (Pair-work)</a:t>
            </a:r>
          </a:p>
          <a:p>
            <a:pPr marL="514350" indent="-514350" eaLnBrk="1" hangingPunct="1">
              <a:lnSpc>
                <a:spcPct val="200000"/>
              </a:lnSpc>
              <a:buFont typeface="Calibri" pitchFamily="34" charset="0"/>
              <a:buAutoNum type="arabicPeriod"/>
            </a:pPr>
            <a:r>
              <a:rPr lang="en-US" altLang="zh-CN" dirty="0" smtClean="0"/>
              <a:t>Can you distinguish  facts and opinions in Jack’s views? (Class discussion)</a:t>
            </a:r>
          </a:p>
          <a:p>
            <a:pPr marL="514350" indent="-514350" eaLnBrk="1" hangingPunct="1">
              <a:lnSpc>
                <a:spcPct val="200000"/>
              </a:lnSpc>
              <a:buFont typeface="Calibri" pitchFamily="34" charset="0"/>
              <a:buAutoNum type="arabicPeriod"/>
            </a:pPr>
            <a:r>
              <a:rPr lang="en-US" altLang="zh-CN" dirty="0" smtClean="0"/>
              <a:t>Can you distinguish  facts and opinions in Henry’s views? (Class discussion)</a:t>
            </a:r>
          </a:p>
          <a:p>
            <a:pPr marL="514350" indent="-514350" eaLnBrk="1" hangingPunct="1">
              <a:lnSpc>
                <a:spcPct val="200000"/>
              </a:lnSpc>
              <a:buFont typeface="Calibri" pitchFamily="34" charset="0"/>
              <a:buAutoNum type="arabicPeriod"/>
            </a:pPr>
            <a:r>
              <a:rPr lang="en-US" altLang="zh-CN" dirty="0" smtClean="0"/>
              <a:t>Is Jack’s opinion convincing? Why?</a:t>
            </a:r>
          </a:p>
          <a:p>
            <a:pPr marL="514350" indent="-514350" eaLnBrk="1" hangingPunct="1">
              <a:lnSpc>
                <a:spcPct val="200000"/>
              </a:lnSpc>
              <a:buFont typeface="Calibri" pitchFamily="34" charset="0"/>
              <a:buAutoNum type="arabicPeriod"/>
            </a:pPr>
            <a:r>
              <a:rPr lang="en-US" altLang="zh-CN" dirty="0" smtClean="0"/>
              <a:t>Is Henry’s opinion convincing? Why?</a:t>
            </a:r>
          </a:p>
        </p:txBody>
      </p:sp>
      <p:sp>
        <p:nvSpPr>
          <p:cNvPr id="16386" name="标题 1"/>
          <p:cNvSpPr>
            <a:spLocks noGrp="1"/>
          </p:cNvSpPr>
          <p:nvPr>
            <p:ph type="title"/>
          </p:nvPr>
        </p:nvSpPr>
        <p:spPr/>
        <p:txBody>
          <a:bodyPr/>
          <a:lstStyle/>
          <a:p>
            <a:r>
              <a:rPr lang="en-US" altLang="zh-CN" dirty="0" smtClean="0"/>
              <a:t>In-class tasks (Scaffolding)</a:t>
            </a:r>
            <a:endParaRPr lang="zh-CN" alt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85720" y="1214422"/>
            <a:ext cx="8858280" cy="5072098"/>
          </a:xfrm>
        </p:spPr>
        <p:txBody>
          <a:bodyPr>
            <a:normAutofit fontScale="85000" lnSpcReduction="10000"/>
          </a:bodyPr>
          <a:lstStyle/>
          <a:p>
            <a:pPr marL="514350" indent="-514350">
              <a:lnSpc>
                <a:spcPct val="150000"/>
              </a:lnSpc>
              <a:buFont typeface="+mj-lt"/>
              <a:buAutoNum type="arabicPeriod" startAt="6"/>
            </a:pPr>
            <a:r>
              <a:rPr lang="en-US" altLang="zh-CN" dirty="0" smtClean="0"/>
              <a:t>If you were about to choose your major in the college, would you choose to major in humanities? Exchange your opinion with your partner.  (Pair-work)</a:t>
            </a:r>
          </a:p>
          <a:p>
            <a:pPr marL="514350" indent="-514350">
              <a:lnSpc>
                <a:spcPct val="150000"/>
              </a:lnSpc>
              <a:buFont typeface="+mj-lt"/>
              <a:buAutoNum type="arabicPeriod" startAt="6"/>
            </a:pPr>
            <a:r>
              <a:rPr lang="en-US" altLang="zh-CN" dirty="0" smtClean="0"/>
              <a:t>Brainstorming specific examples to back up your opinion. (Pair-work)</a:t>
            </a:r>
          </a:p>
          <a:p>
            <a:pPr marL="514350" indent="-514350">
              <a:lnSpc>
                <a:spcPct val="150000"/>
              </a:lnSpc>
              <a:buFont typeface="+mj-lt"/>
              <a:buAutoNum type="arabicPeriod" startAt="6"/>
            </a:pPr>
            <a:r>
              <a:rPr lang="en-US" altLang="zh-CN" dirty="0" smtClean="0"/>
              <a:t>Present your opinion to your partners. (Group work of 3 students)</a:t>
            </a:r>
          </a:p>
          <a:p>
            <a:pPr marL="514350" indent="-514350">
              <a:lnSpc>
                <a:spcPct val="150000"/>
              </a:lnSpc>
              <a:buFont typeface="+mj-lt"/>
              <a:buAutoNum type="arabicPeriod" startAt="6"/>
            </a:pPr>
            <a:r>
              <a:rPr lang="en-US" altLang="zh-CN" dirty="0" smtClean="0"/>
              <a:t> Deliver the revised presentation to your partner and be prepared to present to the class. (Pair-work)</a:t>
            </a:r>
            <a:endParaRPr lang="zh-CN" altLang="en-US" dirty="0"/>
          </a:p>
        </p:txBody>
      </p:sp>
      <p:sp>
        <p:nvSpPr>
          <p:cNvPr id="2" name="标题 1"/>
          <p:cNvSpPr>
            <a:spLocks noGrp="1"/>
          </p:cNvSpPr>
          <p:nvPr>
            <p:ph type="title"/>
          </p:nvPr>
        </p:nvSpPr>
        <p:spPr>
          <a:xfrm>
            <a:off x="500034" y="285728"/>
            <a:ext cx="8229600" cy="1143000"/>
          </a:xfrm>
        </p:spPr>
        <p:txBody>
          <a:bodyPr/>
          <a:lstStyle/>
          <a:p>
            <a:r>
              <a:rPr lang="en-US" altLang="zh-CN" dirty="0" smtClean="0"/>
              <a:t>In-class tasks (Scaffolding)</a:t>
            </a: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a:bodyPr>
          <a:lstStyle/>
          <a:p>
            <a:pPr marL="514350" indent="-514350">
              <a:lnSpc>
                <a:spcPct val="150000"/>
              </a:lnSpc>
              <a:buFont typeface="+mj-lt"/>
              <a:buAutoNum type="arabicPeriod" startAt="10"/>
            </a:pPr>
            <a:r>
              <a:rPr lang="en-US" altLang="zh-CN" dirty="0" smtClean="0"/>
              <a:t> Ask 2 students to present their opinions in class and motivate the class to make comments.</a:t>
            </a:r>
          </a:p>
          <a:p>
            <a:pPr marL="514350" indent="-514350">
              <a:lnSpc>
                <a:spcPct val="150000"/>
              </a:lnSpc>
              <a:buFont typeface="+mj-lt"/>
              <a:buAutoNum type="arabicPeriod" startAt="10"/>
            </a:pPr>
            <a:r>
              <a:rPr lang="en-US" altLang="zh-CN" dirty="0" smtClean="0"/>
              <a:t> Wrap up the activity with teacher’s comments on students’ presentations, especially the strength and weakness that reflect the current level of most learners in the class.</a:t>
            </a:r>
          </a:p>
          <a:p>
            <a:pPr marL="514350" indent="-514350">
              <a:lnSpc>
                <a:spcPct val="150000"/>
              </a:lnSpc>
              <a:buFont typeface="+mj-lt"/>
              <a:buAutoNum type="arabicPeriod" startAt="10"/>
            </a:pPr>
            <a:r>
              <a:rPr lang="en-US" altLang="zh-CN" dirty="0" smtClean="0"/>
              <a:t>Provide guidance on learning strategies.</a:t>
            </a:r>
            <a:endParaRPr lang="zh-CN" altLang="en-US" dirty="0"/>
          </a:p>
        </p:txBody>
      </p:sp>
      <p:sp>
        <p:nvSpPr>
          <p:cNvPr id="2" name="标题 1"/>
          <p:cNvSpPr>
            <a:spLocks noGrp="1"/>
          </p:cNvSpPr>
          <p:nvPr>
            <p:ph type="title"/>
          </p:nvPr>
        </p:nvSpPr>
        <p:spPr/>
        <p:txBody>
          <a:bodyPr/>
          <a:lstStyle/>
          <a:p>
            <a:r>
              <a:rPr lang="en-US" altLang="zh-CN" dirty="0" smtClean="0"/>
              <a:t>In-class tasks (Scaffolding)</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p:cNvSpPr>
          <p:nvPr>
            <p:ph idx="1"/>
          </p:nvPr>
        </p:nvSpPr>
        <p:spPr>
          <a:xfrm>
            <a:off x="428596" y="1481328"/>
            <a:ext cx="8429684" cy="4876630"/>
          </a:xfrm>
        </p:spPr>
        <p:txBody>
          <a:bodyPr>
            <a:normAutofit fontScale="85000" lnSpcReduction="10000"/>
          </a:bodyPr>
          <a:lstStyle/>
          <a:p>
            <a:pPr>
              <a:lnSpc>
                <a:spcPct val="160000"/>
              </a:lnSpc>
            </a:pPr>
            <a:r>
              <a:rPr lang="en-US" altLang="zh-CN" sz="2800" dirty="0" smtClean="0"/>
              <a:t>Delivery</a:t>
            </a:r>
          </a:p>
          <a:p>
            <a:pPr lvl="1">
              <a:lnSpc>
                <a:spcPct val="160000"/>
              </a:lnSpc>
            </a:pPr>
            <a:r>
              <a:rPr lang="en-US" altLang="zh-CN" sz="2400" dirty="0" smtClean="0"/>
              <a:t>Eye contact</a:t>
            </a:r>
          </a:p>
          <a:p>
            <a:pPr lvl="1">
              <a:lnSpc>
                <a:spcPct val="160000"/>
              </a:lnSpc>
            </a:pPr>
            <a:r>
              <a:rPr lang="en-US" altLang="zh-CN" sz="2400" dirty="0" smtClean="0"/>
              <a:t>Vocal and facial expressiveness</a:t>
            </a:r>
          </a:p>
          <a:p>
            <a:pPr lvl="1">
              <a:lnSpc>
                <a:spcPct val="160000"/>
              </a:lnSpc>
            </a:pPr>
            <a:r>
              <a:rPr lang="en-US" altLang="zh-CN" sz="2400" dirty="0" smtClean="0"/>
              <a:t>Fluency</a:t>
            </a:r>
          </a:p>
          <a:p>
            <a:pPr>
              <a:lnSpc>
                <a:spcPct val="160000"/>
              </a:lnSpc>
            </a:pPr>
            <a:r>
              <a:rPr lang="en-US" altLang="zh-CN" sz="2800" dirty="0" smtClean="0"/>
              <a:t>Content</a:t>
            </a:r>
          </a:p>
          <a:p>
            <a:pPr lvl="1">
              <a:lnSpc>
                <a:spcPct val="160000"/>
              </a:lnSpc>
            </a:pPr>
            <a:r>
              <a:rPr lang="en-US" altLang="zh-CN" sz="2400" dirty="0" smtClean="0"/>
              <a:t>Is the central idea clear?</a:t>
            </a:r>
          </a:p>
          <a:p>
            <a:pPr lvl="1">
              <a:lnSpc>
                <a:spcPct val="160000"/>
              </a:lnSpc>
            </a:pPr>
            <a:r>
              <a:rPr lang="en-US" altLang="zh-CN" sz="2400" dirty="0" smtClean="0"/>
              <a:t>Do all the supporting examples relate to the central idea?</a:t>
            </a:r>
          </a:p>
          <a:p>
            <a:pPr lvl="1">
              <a:lnSpc>
                <a:spcPct val="160000"/>
              </a:lnSpc>
            </a:pPr>
            <a:r>
              <a:rPr lang="en-US" altLang="zh-CN" sz="2400" dirty="0" smtClean="0"/>
              <a:t>Are all the supporting examples arranged in a cohesive way?</a:t>
            </a:r>
          </a:p>
        </p:txBody>
      </p:sp>
      <p:sp>
        <p:nvSpPr>
          <p:cNvPr id="45058" name="Rectangle 2"/>
          <p:cNvSpPr>
            <a:spLocks noGrp="1"/>
          </p:cNvSpPr>
          <p:nvPr>
            <p:ph type="title"/>
          </p:nvPr>
        </p:nvSpPr>
        <p:spPr>
          <a:xfrm>
            <a:off x="179388" y="274638"/>
            <a:ext cx="8750330" cy="1143000"/>
          </a:xfrm>
        </p:spPr>
        <p:txBody>
          <a:bodyPr>
            <a:normAutofit fontScale="90000"/>
          </a:bodyPr>
          <a:lstStyle/>
          <a:p>
            <a:r>
              <a:rPr lang="en-US" altLang="zh-CN" sz="4000" dirty="0" smtClean="0"/>
              <a:t>Student B’s Peer Evaluation Worksheet </a:t>
            </a:r>
            <a:br>
              <a:rPr lang="en-US" altLang="zh-CN" sz="4000" dirty="0" smtClean="0"/>
            </a:br>
            <a:r>
              <a:rPr lang="en-US" altLang="zh-CN" sz="4000" dirty="0" smtClean="0"/>
              <a:t>(For in-class task 9)</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p:cNvSpPr>
          <p:nvPr>
            <p:ph idx="1"/>
          </p:nvPr>
        </p:nvSpPr>
        <p:spPr/>
        <p:txBody>
          <a:bodyPr/>
          <a:lstStyle/>
          <a:p>
            <a:r>
              <a:rPr lang="en-US" altLang="zh-CN" dirty="0" smtClean="0"/>
              <a:t>Language</a:t>
            </a:r>
          </a:p>
          <a:p>
            <a:endParaRPr lang="en-US" altLang="zh-CN" dirty="0" smtClean="0"/>
          </a:p>
          <a:p>
            <a:pPr lvl="1">
              <a:lnSpc>
                <a:spcPct val="200000"/>
              </a:lnSpc>
            </a:pPr>
            <a:r>
              <a:rPr lang="en-US" altLang="zh-CN" dirty="0" smtClean="0"/>
              <a:t>Grammar (use of pronouns, tense, agreement of gender and number)</a:t>
            </a:r>
          </a:p>
          <a:p>
            <a:pPr lvl="1">
              <a:lnSpc>
                <a:spcPct val="200000"/>
              </a:lnSpc>
            </a:pPr>
            <a:r>
              <a:rPr lang="en-US" altLang="zh-CN" dirty="0" smtClean="0"/>
              <a:t>Collocation (</a:t>
            </a:r>
            <a:r>
              <a:rPr lang="en-US" altLang="zh-CN" dirty="0" err="1" smtClean="0"/>
              <a:t>Chinglish</a:t>
            </a:r>
            <a:r>
              <a:rPr lang="en-US" altLang="zh-CN" dirty="0" smtClean="0"/>
              <a:t> phrases, coined phrases)</a:t>
            </a:r>
          </a:p>
          <a:p>
            <a:pPr lvl="1">
              <a:lnSpc>
                <a:spcPct val="200000"/>
              </a:lnSpc>
            </a:pPr>
            <a:r>
              <a:rPr lang="en-US" altLang="zh-CN" dirty="0" smtClean="0"/>
              <a:t>Pronunciation</a:t>
            </a:r>
          </a:p>
        </p:txBody>
      </p:sp>
      <p:sp>
        <p:nvSpPr>
          <p:cNvPr id="46082" name="Rectangle 2"/>
          <p:cNvSpPr>
            <a:spLocks noGrp="1"/>
          </p:cNvSpPr>
          <p:nvPr>
            <p:ph type="title"/>
          </p:nvPr>
        </p:nvSpPr>
        <p:spPr>
          <a:xfrm>
            <a:off x="214282" y="274638"/>
            <a:ext cx="8750331" cy="1143000"/>
          </a:xfrm>
        </p:spPr>
        <p:txBody>
          <a:bodyPr>
            <a:normAutofit fontScale="90000"/>
          </a:bodyPr>
          <a:lstStyle/>
          <a:p>
            <a:r>
              <a:rPr lang="en-US" altLang="zh-CN" sz="4000" dirty="0" smtClean="0"/>
              <a:t>Student C’s Peer Evaluation Worksheet</a:t>
            </a:r>
            <a:br>
              <a:rPr lang="en-US" altLang="zh-CN" sz="4000" dirty="0" smtClean="0"/>
            </a:br>
            <a:r>
              <a:rPr lang="en-US" altLang="zh-CN" sz="4000" dirty="0" smtClean="0"/>
              <a:t> (For in-class task 9)</a:t>
            </a:r>
            <a:endParaRPr lang="zh-CN" altLang="en-US" sz="4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Grp="1" noChangeAspect="1" noChangeArrowheads="1"/>
          </p:cNvPicPr>
          <p:nvPr>
            <p:ph idx="4294967295"/>
          </p:nvPr>
        </p:nvPicPr>
        <p:blipFill>
          <a:blip r:embed="rId2"/>
          <a:srcRect/>
          <a:stretch>
            <a:fillRect/>
          </a:stretch>
        </p:blipFill>
        <p:spPr>
          <a:xfrm>
            <a:off x="571472" y="1428736"/>
            <a:ext cx="8229600" cy="2560638"/>
          </a:xfr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5"/>
          <p:cNvSpPr>
            <a:spLocks noGrp="1"/>
          </p:cNvSpPr>
          <p:nvPr>
            <p:ph idx="1"/>
          </p:nvPr>
        </p:nvSpPr>
        <p:spPr/>
        <p:txBody>
          <a:bodyPr>
            <a:normAutofit lnSpcReduction="10000"/>
          </a:bodyPr>
          <a:lstStyle/>
          <a:p>
            <a:endParaRPr lang="en-US" altLang="zh-CN" dirty="0" smtClean="0"/>
          </a:p>
          <a:p>
            <a:pPr>
              <a:lnSpc>
                <a:spcPct val="150000"/>
              </a:lnSpc>
            </a:pPr>
            <a:r>
              <a:rPr lang="zh-CN" altLang="en-US" sz="3600" dirty="0" smtClean="0"/>
              <a:t>教师无法调动每个学习者都有效参与活动</a:t>
            </a:r>
          </a:p>
          <a:p>
            <a:pPr>
              <a:lnSpc>
                <a:spcPct val="150000"/>
              </a:lnSpc>
            </a:pPr>
            <a:r>
              <a:rPr lang="zh-CN" altLang="en-US" sz="3600" dirty="0" smtClean="0"/>
              <a:t>教师偏重对语言的指导，而忽视对逻辑内容的指导</a:t>
            </a:r>
          </a:p>
          <a:p>
            <a:pPr>
              <a:lnSpc>
                <a:spcPct val="150000"/>
              </a:lnSpc>
            </a:pPr>
            <a:r>
              <a:rPr lang="zh-CN" altLang="en-US" sz="3600" dirty="0" smtClean="0"/>
              <a:t>教师缺乏对学习策略的指导</a:t>
            </a:r>
          </a:p>
        </p:txBody>
      </p:sp>
      <p:sp>
        <p:nvSpPr>
          <p:cNvPr id="17410" name="标题 1"/>
          <p:cNvSpPr>
            <a:spLocks noGrp="1"/>
          </p:cNvSpPr>
          <p:nvPr>
            <p:ph type="title"/>
          </p:nvPr>
        </p:nvSpPr>
        <p:spPr/>
        <p:txBody>
          <a:bodyPr>
            <a:normAutofit fontScale="90000"/>
          </a:bodyPr>
          <a:lstStyle/>
          <a:p>
            <a:pPr eaLnBrk="1" hangingPunct="1"/>
            <a:r>
              <a:rPr lang="en-US" altLang="zh-CN" dirty="0" smtClean="0"/>
              <a:t>Teacher’s Role In-class tasks </a:t>
            </a:r>
            <a:br>
              <a:rPr lang="en-US" altLang="zh-CN" dirty="0" smtClean="0"/>
            </a:br>
            <a:r>
              <a:rPr lang="en-US" altLang="zh-CN" dirty="0" smtClean="0"/>
              <a:t>(</a:t>
            </a:r>
            <a:r>
              <a:rPr lang="zh-CN" altLang="en-US" dirty="0" smtClean="0"/>
              <a:t>传统教法</a:t>
            </a:r>
            <a:r>
              <a:rPr lang="en-US" altLang="zh-CN" dirty="0" smtClean="0"/>
              <a:t>)</a:t>
            </a:r>
            <a:endParaRPr lang="zh-CN" alt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5"/>
          <p:cNvSpPr>
            <a:spLocks noGrp="1"/>
          </p:cNvSpPr>
          <p:nvPr>
            <p:ph idx="1"/>
          </p:nvPr>
        </p:nvSpPr>
        <p:spPr>
          <a:xfrm>
            <a:off x="214282" y="1600200"/>
            <a:ext cx="8429684" cy="4829196"/>
          </a:xfrm>
        </p:spPr>
        <p:txBody>
          <a:bodyPr>
            <a:normAutofit fontScale="85000" lnSpcReduction="10000"/>
          </a:bodyPr>
          <a:lstStyle/>
          <a:p>
            <a:pPr lvl="1" eaLnBrk="1" hangingPunct="1">
              <a:lnSpc>
                <a:spcPct val="150000"/>
              </a:lnSpc>
            </a:pPr>
            <a:r>
              <a:rPr lang="en-US" altLang="zh-CN" sz="2800" dirty="0" smtClean="0"/>
              <a:t>Understand the learners’ current level and reduce their anxiety in class discussion</a:t>
            </a:r>
          </a:p>
          <a:p>
            <a:pPr lvl="1" eaLnBrk="1" hangingPunct="1">
              <a:lnSpc>
                <a:spcPct val="150000"/>
              </a:lnSpc>
            </a:pPr>
            <a:r>
              <a:rPr lang="en-US" altLang="zh-CN" sz="2800" dirty="0" smtClean="0"/>
              <a:t>Boost their confidence in speaking out</a:t>
            </a:r>
          </a:p>
          <a:p>
            <a:pPr lvl="1" eaLnBrk="1" hangingPunct="1">
              <a:lnSpc>
                <a:spcPct val="150000"/>
              </a:lnSpc>
            </a:pPr>
            <a:r>
              <a:rPr lang="en-US" altLang="zh-CN" sz="2800" dirty="0" smtClean="0"/>
              <a:t>Increase each learner’s share of speaking in class</a:t>
            </a:r>
          </a:p>
          <a:p>
            <a:pPr lvl="1" eaLnBrk="1" hangingPunct="1">
              <a:lnSpc>
                <a:spcPct val="150000"/>
              </a:lnSpc>
            </a:pPr>
            <a:r>
              <a:rPr lang="en-US" altLang="zh-CN" sz="2800" dirty="0" smtClean="0"/>
              <a:t>Develop learners’ critical think competence</a:t>
            </a:r>
          </a:p>
          <a:p>
            <a:pPr lvl="2" eaLnBrk="1" hangingPunct="1">
              <a:lnSpc>
                <a:spcPct val="150000"/>
              </a:lnSpc>
            </a:pPr>
            <a:r>
              <a:rPr lang="en-US" altLang="zh-CN" sz="2800" dirty="0" smtClean="0"/>
              <a:t>Identify the main idea and supporting examples</a:t>
            </a:r>
          </a:p>
          <a:p>
            <a:pPr lvl="2" eaLnBrk="1" hangingPunct="1">
              <a:lnSpc>
                <a:spcPct val="150000"/>
              </a:lnSpc>
            </a:pPr>
            <a:r>
              <a:rPr lang="en-US" altLang="zh-CN" sz="2800" dirty="0" smtClean="0"/>
              <a:t>Evaluate the validity of an argument</a:t>
            </a:r>
          </a:p>
          <a:p>
            <a:pPr lvl="2" eaLnBrk="1" hangingPunct="1">
              <a:lnSpc>
                <a:spcPct val="150000"/>
              </a:lnSpc>
            </a:pPr>
            <a:r>
              <a:rPr lang="en-US" altLang="zh-CN" sz="2800" dirty="0" smtClean="0"/>
              <a:t>Distinguish facts from opinions</a:t>
            </a:r>
            <a:endParaRPr lang="zh-CN" altLang="en-US" sz="1800" dirty="0" smtClean="0"/>
          </a:p>
        </p:txBody>
      </p:sp>
      <p:sp>
        <p:nvSpPr>
          <p:cNvPr id="18434" name="标题 1"/>
          <p:cNvSpPr>
            <a:spLocks noGrp="1"/>
          </p:cNvSpPr>
          <p:nvPr>
            <p:ph type="title"/>
          </p:nvPr>
        </p:nvSpPr>
        <p:spPr/>
        <p:txBody>
          <a:bodyPr>
            <a:normAutofit fontScale="90000"/>
          </a:bodyPr>
          <a:lstStyle/>
          <a:p>
            <a:r>
              <a:rPr lang="en-US" altLang="zh-CN" dirty="0" smtClean="0"/>
              <a:t>Teacher’s Role in In-class tasks</a:t>
            </a:r>
            <a:br>
              <a:rPr lang="en-US" altLang="zh-CN" dirty="0" smtClean="0"/>
            </a:br>
            <a:r>
              <a:rPr lang="en-US" altLang="zh-CN" dirty="0" smtClean="0"/>
              <a:t>(Scaffolding)</a:t>
            </a:r>
            <a:endParaRPr lang="zh-CN" alt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600200"/>
            <a:ext cx="8329642" cy="4900634"/>
          </a:xfrm>
        </p:spPr>
        <p:txBody>
          <a:bodyPr>
            <a:noAutofit/>
          </a:bodyPr>
          <a:lstStyle/>
          <a:p>
            <a:pPr lvl="1">
              <a:lnSpc>
                <a:spcPct val="80000"/>
              </a:lnSpc>
            </a:pPr>
            <a:r>
              <a:rPr lang="en-US" altLang="zh-CN" sz="3200" dirty="0" smtClean="0"/>
              <a:t>Provide class activities for them to enhance language competence of making presentation</a:t>
            </a:r>
          </a:p>
          <a:p>
            <a:pPr lvl="2">
              <a:lnSpc>
                <a:spcPct val="80000"/>
              </a:lnSpc>
            </a:pPr>
            <a:r>
              <a:rPr lang="en-US" altLang="zh-CN" sz="3200" dirty="0" smtClean="0"/>
              <a:t>Delivery</a:t>
            </a:r>
          </a:p>
          <a:p>
            <a:pPr lvl="2">
              <a:lnSpc>
                <a:spcPct val="80000"/>
              </a:lnSpc>
            </a:pPr>
            <a:r>
              <a:rPr lang="en-US" altLang="zh-CN" sz="3200" dirty="0" smtClean="0"/>
              <a:t>Content</a:t>
            </a:r>
          </a:p>
          <a:p>
            <a:pPr lvl="2">
              <a:lnSpc>
                <a:spcPct val="80000"/>
              </a:lnSpc>
            </a:pPr>
            <a:r>
              <a:rPr lang="en-US" altLang="zh-CN" sz="3200" dirty="0" smtClean="0"/>
              <a:t>Language</a:t>
            </a:r>
          </a:p>
          <a:p>
            <a:pPr lvl="1">
              <a:lnSpc>
                <a:spcPct val="80000"/>
              </a:lnSpc>
            </a:pPr>
            <a:r>
              <a:rPr lang="en-US" altLang="zh-CN" sz="3200" dirty="0" smtClean="0"/>
              <a:t>Give learners implicit instruction on  learning strategies via peer evaluation worksheets </a:t>
            </a:r>
          </a:p>
          <a:p>
            <a:pPr lvl="1">
              <a:lnSpc>
                <a:spcPct val="80000"/>
              </a:lnSpc>
            </a:pPr>
            <a:r>
              <a:rPr lang="en-US" altLang="zh-CN" sz="3200" dirty="0" smtClean="0"/>
              <a:t>Take measures to push the learner to create their own ideas</a:t>
            </a:r>
          </a:p>
        </p:txBody>
      </p:sp>
      <p:sp>
        <p:nvSpPr>
          <p:cNvPr id="2" name="标题 1"/>
          <p:cNvSpPr>
            <a:spLocks noGrp="1"/>
          </p:cNvSpPr>
          <p:nvPr>
            <p:ph type="title"/>
          </p:nvPr>
        </p:nvSpPr>
        <p:spPr/>
        <p:txBody>
          <a:bodyPr>
            <a:normAutofit fontScale="90000"/>
          </a:bodyPr>
          <a:lstStyle/>
          <a:p>
            <a:r>
              <a:rPr lang="en-US" altLang="zh-CN" dirty="0" smtClean="0"/>
              <a:t>Teacher’s Role in In-class tasks</a:t>
            </a:r>
            <a:br>
              <a:rPr lang="en-US" altLang="zh-CN" dirty="0" smtClean="0"/>
            </a:br>
            <a:r>
              <a:rPr lang="en-US" altLang="zh-CN" dirty="0" smtClean="0"/>
              <a:t>(Scaffolding)</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sz="4800" dirty="0" smtClean="0"/>
              <a:t>交际</a:t>
            </a:r>
          </a:p>
          <a:p>
            <a:r>
              <a:rPr lang="zh-CN" altLang="en-US" sz="4800" dirty="0" smtClean="0"/>
              <a:t>文化</a:t>
            </a:r>
          </a:p>
          <a:p>
            <a:r>
              <a:rPr lang="zh-CN" altLang="en-US" sz="4800" dirty="0" smtClean="0"/>
              <a:t>思维</a:t>
            </a:r>
          </a:p>
          <a:p>
            <a:r>
              <a:rPr lang="zh-CN" altLang="en-US" sz="4800" dirty="0" smtClean="0"/>
              <a:t>学术</a:t>
            </a:r>
            <a:endParaRPr lang="zh-CN" altLang="en-US" sz="4800" dirty="0"/>
          </a:p>
        </p:txBody>
      </p:sp>
      <p:sp>
        <p:nvSpPr>
          <p:cNvPr id="2" name="标题 1"/>
          <p:cNvSpPr>
            <a:spLocks noGrp="1"/>
          </p:cNvSpPr>
          <p:nvPr>
            <p:ph type="title"/>
          </p:nvPr>
        </p:nvSpPr>
        <p:spPr/>
        <p:txBody>
          <a:bodyPr>
            <a:normAutofit/>
          </a:bodyPr>
          <a:lstStyle/>
          <a:p>
            <a:r>
              <a:rPr lang="en-US" dirty="0" smtClean="0"/>
              <a:t>Teaching </a:t>
            </a:r>
            <a:r>
              <a:rPr lang="en-US" altLang="zh-CN" dirty="0" smtClean="0"/>
              <a:t>O</a:t>
            </a:r>
            <a:r>
              <a:rPr lang="en-US" dirty="0" smtClean="0"/>
              <a:t>bjectives </a:t>
            </a:r>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srcRect/>
          <a:stretch>
            <a:fillRect/>
          </a:stretch>
        </p:blipFill>
        <p:spPr bwMode="auto">
          <a:xfrm>
            <a:off x="3428992" y="1571612"/>
            <a:ext cx="5391150" cy="4610100"/>
          </a:xfrm>
          <a:prstGeom prst="rect">
            <a:avLst/>
          </a:prstGeom>
          <a:noFill/>
          <a:ln w="9525">
            <a:noFill/>
            <a:miter lim="800000"/>
            <a:headEnd/>
            <a:tailEnd/>
          </a:ln>
        </p:spPr>
      </p:pic>
      <p:sp>
        <p:nvSpPr>
          <p:cNvPr id="21507" name="标题 4"/>
          <p:cNvSpPr>
            <a:spLocks noGrp="1"/>
          </p:cNvSpPr>
          <p:nvPr>
            <p:ph type="title"/>
          </p:nvPr>
        </p:nvSpPr>
        <p:spPr/>
        <p:txBody>
          <a:bodyPr/>
          <a:lstStyle/>
          <a:p>
            <a:pPr eaLnBrk="1" hangingPunct="1"/>
            <a:r>
              <a:rPr lang="en-US" altLang="zh-CN" dirty="0" smtClean="0"/>
              <a:t>Anderson's Taxonomy </a:t>
            </a:r>
            <a:endParaRPr lang="zh-CN" altLang="en-US" dirty="0" smtClean="0"/>
          </a:p>
        </p:txBody>
      </p:sp>
      <p:sp>
        <p:nvSpPr>
          <p:cNvPr id="21509" name="Text Box 5"/>
          <p:cNvSpPr txBox="1">
            <a:spLocks noChangeArrowheads="1"/>
          </p:cNvSpPr>
          <p:nvPr/>
        </p:nvSpPr>
        <p:spPr bwMode="auto">
          <a:xfrm>
            <a:off x="0" y="1714488"/>
            <a:ext cx="3286116" cy="2308324"/>
          </a:xfrm>
          <a:prstGeom prst="rect">
            <a:avLst/>
          </a:prstGeom>
          <a:noFill/>
          <a:ln w="9525">
            <a:noFill/>
            <a:miter lim="800000"/>
            <a:headEnd/>
            <a:tailEnd/>
          </a:ln>
          <a:effectLst/>
        </p:spPr>
        <p:txBody>
          <a:bodyPr wrap="square">
            <a:spAutoFit/>
          </a:bodyPr>
          <a:lstStyle/>
          <a:p>
            <a:pPr>
              <a:spcBef>
                <a:spcPct val="50000"/>
              </a:spcBef>
            </a:pPr>
            <a:r>
              <a:rPr lang="zh-CN" altLang="en-US" sz="2400" b="1" dirty="0" smtClean="0">
                <a:latin typeface="楷体_GB2312" pitchFamily="49" charset="-122"/>
                <a:ea typeface="楷体_GB2312" pitchFamily="49" charset="-122"/>
              </a:rPr>
              <a:t>在合适的</a:t>
            </a:r>
            <a:r>
              <a:rPr lang="en-US" altLang="zh-CN" sz="2400" b="1" dirty="0" smtClean="0">
                <a:latin typeface="楷体_GB2312" pitchFamily="49" charset="-122"/>
                <a:ea typeface="楷体_GB2312" pitchFamily="49" charset="-122"/>
              </a:rPr>
              <a:t>scaffolding</a:t>
            </a:r>
            <a:r>
              <a:rPr lang="zh-CN" altLang="en-US" sz="2400" b="1" dirty="0" smtClean="0">
                <a:latin typeface="楷体_GB2312" pitchFamily="49" charset="-122"/>
                <a:ea typeface="楷体_GB2312" pitchFamily="49" charset="-122"/>
              </a:rPr>
              <a:t>下，教师可以完成</a:t>
            </a:r>
            <a:r>
              <a:rPr lang="zh-CN" altLang="en-US" sz="2400" b="1" dirty="0">
                <a:latin typeface="楷体_GB2312" pitchFamily="49" charset="-122"/>
                <a:ea typeface="楷体_GB2312" pitchFamily="49" charset="-122"/>
              </a:rPr>
              <a:t>多级认知任务，而不是仅仅停留在</a:t>
            </a:r>
            <a:r>
              <a:rPr lang="en-US" altLang="zh-CN" sz="2400" b="1" dirty="0">
                <a:latin typeface="楷体_GB2312" pitchFamily="49" charset="-122"/>
                <a:ea typeface="楷体_GB2312" pitchFamily="49" charset="-122"/>
              </a:rPr>
              <a:t>remembering </a:t>
            </a:r>
            <a:r>
              <a:rPr lang="zh-CN" altLang="en-US" sz="2400" b="1" dirty="0">
                <a:latin typeface="楷体_GB2312" pitchFamily="49" charset="-122"/>
                <a:ea typeface="楷体_GB2312" pitchFamily="49" charset="-122"/>
              </a:rPr>
              <a:t>和</a:t>
            </a:r>
            <a:r>
              <a:rPr lang="en-US" altLang="zh-CN" sz="2400" b="1" dirty="0">
                <a:latin typeface="楷体_GB2312" pitchFamily="49" charset="-122"/>
                <a:ea typeface="楷体_GB2312" pitchFamily="49" charset="-122"/>
              </a:rPr>
              <a:t>understanding</a:t>
            </a:r>
            <a:r>
              <a:rPr lang="zh-CN" altLang="en-US" sz="2400" b="1" dirty="0">
                <a:latin typeface="楷体_GB2312" pitchFamily="49" charset="-122"/>
                <a:ea typeface="楷体_GB2312" pitchFamily="49" charset="-122"/>
              </a:rPr>
              <a:t>这最低的两级。</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85720" y="1285860"/>
            <a:ext cx="8401080" cy="4721431"/>
          </a:xfrm>
        </p:spPr>
        <p:txBody>
          <a:bodyPr rtlCol="0">
            <a:normAutofit fontScale="77500" lnSpcReduction="20000"/>
          </a:bodyPr>
          <a:lstStyle/>
          <a:p>
            <a:pPr lvl="1" fontAlgn="auto">
              <a:lnSpc>
                <a:spcPct val="160000"/>
              </a:lnSpc>
              <a:spcAft>
                <a:spcPts val="0"/>
              </a:spcAft>
              <a:buFont typeface="Arial" pitchFamily="34" charset="0"/>
              <a:buChar char="–"/>
              <a:defRPr/>
            </a:pPr>
            <a:r>
              <a:rPr lang="zh-CN" altLang="en-US" sz="2800" dirty="0" smtClean="0"/>
              <a:t>教师在讲台前的时间比例减少</a:t>
            </a:r>
            <a:endParaRPr lang="en-US" altLang="zh-CN" sz="2800" dirty="0" smtClean="0"/>
          </a:p>
          <a:p>
            <a:pPr lvl="2" fontAlgn="auto">
              <a:lnSpc>
                <a:spcPct val="160000"/>
              </a:lnSpc>
              <a:spcAft>
                <a:spcPts val="0"/>
              </a:spcAft>
              <a:buFont typeface="Arial" pitchFamily="34" charset="0"/>
              <a:buChar char="•"/>
              <a:defRPr/>
            </a:pPr>
            <a:r>
              <a:rPr lang="zh-CN" altLang="en-US" sz="2800" dirty="0" smtClean="0"/>
              <a:t>直接语言讲解和语言纠错减少</a:t>
            </a:r>
          </a:p>
          <a:p>
            <a:pPr lvl="1" fontAlgn="auto">
              <a:lnSpc>
                <a:spcPct val="160000"/>
              </a:lnSpc>
              <a:spcAft>
                <a:spcPts val="0"/>
              </a:spcAft>
              <a:buFont typeface="Arial" pitchFamily="34" charset="0"/>
              <a:buChar char="–"/>
              <a:defRPr/>
            </a:pPr>
            <a:r>
              <a:rPr lang="zh-CN" altLang="en-US" sz="2800" dirty="0" smtClean="0"/>
              <a:t>教师辅助的层次提高</a:t>
            </a:r>
            <a:endParaRPr lang="en-US" altLang="zh-CN" sz="2800" dirty="0" smtClean="0"/>
          </a:p>
          <a:p>
            <a:pPr lvl="2" fontAlgn="auto">
              <a:lnSpc>
                <a:spcPct val="160000"/>
              </a:lnSpc>
              <a:spcAft>
                <a:spcPts val="0"/>
              </a:spcAft>
              <a:buFont typeface="Arial" pitchFamily="34" charset="0"/>
              <a:buChar char="•"/>
              <a:defRPr/>
            </a:pPr>
            <a:r>
              <a:rPr lang="zh-CN" altLang="en-US" sz="2800" dirty="0" smtClean="0"/>
              <a:t>作为导演和课堂灵魂的教师</a:t>
            </a:r>
          </a:p>
          <a:p>
            <a:pPr lvl="1" fontAlgn="auto">
              <a:lnSpc>
                <a:spcPct val="160000"/>
              </a:lnSpc>
              <a:spcAft>
                <a:spcPts val="0"/>
              </a:spcAft>
              <a:buFont typeface="Arial" pitchFamily="34" charset="0"/>
              <a:buChar char="–"/>
              <a:defRPr/>
            </a:pPr>
            <a:r>
              <a:rPr lang="zh-CN" altLang="en-US" sz="2800" dirty="0" smtClean="0"/>
              <a:t>教师对教材提供的各种活动的灵活取舍</a:t>
            </a:r>
            <a:endParaRPr lang="en-US" altLang="zh-CN" sz="2800" dirty="0" smtClean="0"/>
          </a:p>
          <a:p>
            <a:pPr lvl="2" fontAlgn="auto">
              <a:lnSpc>
                <a:spcPct val="160000"/>
              </a:lnSpc>
              <a:spcAft>
                <a:spcPts val="0"/>
              </a:spcAft>
              <a:buFont typeface="Arial" pitchFamily="34" charset="0"/>
              <a:buChar char="•"/>
              <a:defRPr/>
            </a:pPr>
            <a:r>
              <a:rPr lang="zh-CN" altLang="en-US" sz="2800" dirty="0" smtClean="0"/>
              <a:t>提供为特定学习者群体“量身定做”的</a:t>
            </a:r>
            <a:r>
              <a:rPr lang="en-US" altLang="zh-CN" sz="2800" dirty="0" smtClean="0"/>
              <a:t>scaffolding</a:t>
            </a:r>
            <a:endParaRPr lang="zh-CN" altLang="en-US" sz="2800" dirty="0" smtClean="0"/>
          </a:p>
          <a:p>
            <a:pPr lvl="1" fontAlgn="auto">
              <a:lnSpc>
                <a:spcPct val="160000"/>
              </a:lnSpc>
              <a:spcAft>
                <a:spcPts val="0"/>
              </a:spcAft>
              <a:buFont typeface="Arial" pitchFamily="34" charset="0"/>
              <a:buChar char="–"/>
              <a:defRPr/>
            </a:pPr>
            <a:r>
              <a:rPr lang="zh-CN" altLang="en-US" sz="2800" dirty="0" smtClean="0"/>
              <a:t>教师对学习策略的指导</a:t>
            </a:r>
            <a:endParaRPr lang="en-US" altLang="zh-CN" sz="2800" dirty="0" smtClean="0"/>
          </a:p>
          <a:p>
            <a:pPr lvl="2" fontAlgn="auto">
              <a:lnSpc>
                <a:spcPct val="160000"/>
              </a:lnSpc>
              <a:spcAft>
                <a:spcPts val="0"/>
              </a:spcAft>
              <a:buFont typeface="Arial" pitchFamily="34" charset="0"/>
              <a:buChar char="•"/>
              <a:defRPr/>
            </a:pPr>
            <a:r>
              <a:rPr lang="zh-CN" altLang="en-US" sz="2800" dirty="0" smtClean="0"/>
              <a:t>从课内拓展到课前和课后活动，从单一知识提供者转型为知识和学习策略的指导者</a:t>
            </a:r>
          </a:p>
          <a:p>
            <a:pPr fontAlgn="auto">
              <a:spcAft>
                <a:spcPts val="0"/>
              </a:spcAft>
              <a:buFont typeface="Arial" pitchFamily="34" charset="0"/>
              <a:buChar char="•"/>
              <a:defRPr/>
            </a:pPr>
            <a:endParaRPr lang="zh-CN" altLang="en-US" dirty="0"/>
          </a:p>
        </p:txBody>
      </p:sp>
      <p:sp>
        <p:nvSpPr>
          <p:cNvPr id="17410" name="标题 1"/>
          <p:cNvSpPr>
            <a:spLocks noGrp="1"/>
          </p:cNvSpPr>
          <p:nvPr>
            <p:ph type="title"/>
          </p:nvPr>
        </p:nvSpPr>
        <p:spPr/>
        <p:txBody>
          <a:bodyPr>
            <a:normAutofit fontScale="90000"/>
          </a:bodyPr>
          <a:lstStyle/>
          <a:p>
            <a:r>
              <a:rPr lang="en-US" altLang="zh-CN" dirty="0" smtClean="0"/>
              <a:t>Reflection on Teaching Strategies</a:t>
            </a:r>
            <a:endParaRPr lang="zh-CN" alt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57224" y="1571612"/>
            <a:ext cx="7786742" cy="4572032"/>
          </a:xfrm>
        </p:spPr>
        <p:txBody>
          <a:bodyPr>
            <a:noAutofit/>
          </a:bodyPr>
          <a:lstStyle/>
          <a:p>
            <a:r>
              <a:rPr lang="en-US" sz="2800" dirty="0" smtClean="0"/>
              <a:t>Attendance 10%</a:t>
            </a:r>
          </a:p>
          <a:p>
            <a:r>
              <a:rPr lang="en-US" altLang="zh-CN" sz="2800" dirty="0" smtClean="0"/>
              <a:t>C</a:t>
            </a:r>
            <a:r>
              <a:rPr lang="en-US" sz="2800" dirty="0" smtClean="0"/>
              <a:t>lass performance: 10%</a:t>
            </a:r>
          </a:p>
          <a:p>
            <a:r>
              <a:rPr lang="en-US" altLang="zh-CN" sz="2800" dirty="0" smtClean="0"/>
              <a:t>Presentation: 20% (3 students per week)</a:t>
            </a:r>
          </a:p>
          <a:p>
            <a:r>
              <a:rPr lang="en-US" altLang="zh-CN" sz="2800" dirty="0" smtClean="0"/>
              <a:t>Mid-term</a:t>
            </a:r>
            <a:r>
              <a:rPr lang="zh-CN" altLang="en-US" sz="2800" dirty="0" smtClean="0"/>
              <a:t>：</a:t>
            </a:r>
            <a:r>
              <a:rPr lang="en-US" altLang="zh-CN" sz="2800" dirty="0" smtClean="0"/>
              <a:t>30%</a:t>
            </a:r>
          </a:p>
          <a:p>
            <a:pPr lvl="1"/>
            <a:r>
              <a:rPr lang="en-US" altLang="zh-CN" sz="2400" dirty="0" smtClean="0"/>
              <a:t>Conversation (20%)</a:t>
            </a:r>
          </a:p>
          <a:p>
            <a:pPr lvl="1"/>
            <a:r>
              <a:rPr lang="en-US" sz="2400" dirty="0" smtClean="0"/>
              <a:t>Topic-based presentation (10%)</a:t>
            </a:r>
            <a:endParaRPr lang="en-US" altLang="zh-CN" sz="2400" dirty="0" smtClean="0"/>
          </a:p>
          <a:p>
            <a:r>
              <a:rPr lang="en-US" altLang="zh-CN" sz="2800" dirty="0" smtClean="0"/>
              <a:t>Final exam: 30%</a:t>
            </a:r>
          </a:p>
          <a:p>
            <a:pPr lvl="1"/>
            <a:r>
              <a:rPr lang="en-US" altLang="zh-CN" sz="2400" dirty="0" smtClean="0"/>
              <a:t>Conversation (10%)</a:t>
            </a:r>
          </a:p>
          <a:p>
            <a:pPr lvl="1"/>
            <a:r>
              <a:rPr lang="en-US" sz="2400" dirty="0" smtClean="0"/>
              <a:t>Topic-based presentation (20%)</a:t>
            </a:r>
            <a:endParaRPr lang="zh-CN" altLang="en-US" sz="2000" dirty="0"/>
          </a:p>
        </p:txBody>
      </p:sp>
      <p:sp>
        <p:nvSpPr>
          <p:cNvPr id="2" name="标题 1"/>
          <p:cNvSpPr>
            <a:spLocks noGrp="1"/>
          </p:cNvSpPr>
          <p:nvPr>
            <p:ph type="title"/>
          </p:nvPr>
        </p:nvSpPr>
        <p:spPr/>
        <p:txBody>
          <a:bodyPr/>
          <a:lstStyle/>
          <a:p>
            <a:r>
              <a:rPr lang="en-US" altLang="zh-CN" dirty="0" smtClean="0"/>
              <a:t>Assessment</a:t>
            </a:r>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p:txBody>
          <a:bodyPr>
            <a:normAutofit fontScale="92500"/>
          </a:bodyPr>
          <a:lstStyle/>
          <a:p>
            <a:pPr>
              <a:lnSpc>
                <a:spcPct val="150000"/>
              </a:lnSpc>
            </a:pPr>
            <a:r>
              <a:rPr lang="zh-CN" altLang="en-US" dirty="0" smtClean="0"/>
              <a:t>口语课堂中的输出环节的显性教学目标</a:t>
            </a:r>
          </a:p>
          <a:p>
            <a:pPr lvl="1">
              <a:lnSpc>
                <a:spcPct val="150000"/>
              </a:lnSpc>
            </a:pPr>
            <a:r>
              <a:rPr lang="zh-CN" altLang="en-US" sz="2400" dirty="0" smtClean="0"/>
              <a:t>打好基础</a:t>
            </a:r>
            <a:r>
              <a:rPr lang="en-US" altLang="zh-CN" sz="2400" dirty="0" smtClean="0">
                <a:latin typeface="Arial"/>
              </a:rPr>
              <a:t>——</a:t>
            </a:r>
            <a:r>
              <a:rPr lang="zh-CN" altLang="en-US" sz="2400" dirty="0" smtClean="0"/>
              <a:t>基本的交际技能</a:t>
            </a:r>
          </a:p>
          <a:p>
            <a:pPr lvl="1">
              <a:lnSpc>
                <a:spcPct val="150000"/>
              </a:lnSpc>
            </a:pPr>
            <a:r>
              <a:rPr lang="zh-CN" altLang="en-US" sz="2400" dirty="0" smtClean="0"/>
              <a:t>传播文化</a:t>
            </a:r>
            <a:r>
              <a:rPr lang="en-US" altLang="zh-CN" sz="2400" dirty="0" smtClean="0">
                <a:latin typeface="Arial"/>
              </a:rPr>
              <a:t>——</a:t>
            </a:r>
            <a:r>
              <a:rPr lang="zh-CN" altLang="en-US" sz="2400" dirty="0" smtClean="0"/>
              <a:t>提高中西方文化异同的意识</a:t>
            </a:r>
          </a:p>
          <a:p>
            <a:pPr lvl="1">
              <a:lnSpc>
                <a:spcPct val="150000"/>
              </a:lnSpc>
            </a:pPr>
            <a:r>
              <a:rPr lang="zh-CN" altLang="en-US" sz="2400" dirty="0" smtClean="0"/>
              <a:t>重视思维</a:t>
            </a:r>
            <a:r>
              <a:rPr lang="en-US" altLang="zh-CN" sz="2400" dirty="0" smtClean="0">
                <a:latin typeface="Arial"/>
              </a:rPr>
              <a:t>——</a:t>
            </a:r>
            <a:r>
              <a:rPr lang="zh-CN" altLang="en-US" sz="2400" dirty="0" smtClean="0"/>
              <a:t>从</a:t>
            </a:r>
            <a:r>
              <a:rPr lang="en-US" altLang="zh-CN" sz="2400" dirty="0" smtClean="0"/>
              <a:t>receptive/repetitive</a:t>
            </a:r>
            <a:r>
              <a:rPr lang="zh-CN" altLang="en-US" sz="2400" dirty="0" smtClean="0"/>
              <a:t>到</a:t>
            </a:r>
            <a:r>
              <a:rPr lang="en-US" altLang="zh-CN" sz="2400" dirty="0" smtClean="0"/>
              <a:t>productive</a:t>
            </a:r>
          </a:p>
          <a:p>
            <a:pPr lvl="1">
              <a:lnSpc>
                <a:spcPct val="150000"/>
              </a:lnSpc>
            </a:pPr>
            <a:r>
              <a:rPr lang="zh-CN" altLang="en-US" sz="2400" dirty="0" smtClean="0"/>
              <a:t>促进学术</a:t>
            </a:r>
            <a:r>
              <a:rPr lang="en-US" altLang="zh-CN" sz="2400" dirty="0" smtClean="0">
                <a:latin typeface="Arial"/>
              </a:rPr>
              <a:t>——</a:t>
            </a:r>
            <a:r>
              <a:rPr lang="zh-CN" altLang="en-US" sz="2400" dirty="0" smtClean="0"/>
              <a:t>表达能力的全面提升</a:t>
            </a:r>
            <a:endParaRPr lang="en-US" altLang="zh-CN" dirty="0" smtClean="0"/>
          </a:p>
          <a:p>
            <a:pPr>
              <a:lnSpc>
                <a:spcPct val="150000"/>
              </a:lnSpc>
            </a:pPr>
            <a:r>
              <a:rPr lang="zh-CN" altLang="en-US" dirty="0" smtClean="0"/>
              <a:t>口语课堂中的输出环节的隐性教学目标</a:t>
            </a:r>
            <a:endParaRPr lang="en-US" altLang="zh-CN" dirty="0" smtClean="0"/>
          </a:p>
          <a:p>
            <a:pPr lvl="1">
              <a:lnSpc>
                <a:spcPct val="150000"/>
              </a:lnSpc>
              <a:defRPr/>
            </a:pPr>
            <a:r>
              <a:rPr lang="zh-CN" altLang="en-US" dirty="0" smtClean="0"/>
              <a:t>学习策略</a:t>
            </a:r>
            <a:r>
              <a:rPr lang="en-US" altLang="zh-CN" dirty="0" smtClean="0"/>
              <a:t>&amp;</a:t>
            </a:r>
            <a:r>
              <a:rPr lang="zh-CN" altLang="en-US" dirty="0" smtClean="0"/>
              <a:t>自主学习意识</a:t>
            </a:r>
          </a:p>
          <a:p>
            <a:pPr lvl="1">
              <a:lnSpc>
                <a:spcPct val="150000"/>
              </a:lnSpc>
              <a:defRPr/>
            </a:pPr>
            <a:r>
              <a:rPr lang="zh-CN" altLang="en-US" dirty="0" smtClean="0"/>
              <a:t>批判性思维能力</a:t>
            </a:r>
          </a:p>
        </p:txBody>
      </p:sp>
      <p:sp>
        <p:nvSpPr>
          <p:cNvPr id="18434" name="Rectangle 2"/>
          <p:cNvSpPr>
            <a:spLocks noGrp="1" noChangeArrowheads="1"/>
          </p:cNvSpPr>
          <p:nvPr>
            <p:ph type="title"/>
          </p:nvPr>
        </p:nvSpPr>
        <p:spPr/>
        <p:txBody>
          <a:bodyPr/>
          <a:lstStyle/>
          <a:p>
            <a:r>
              <a:rPr lang="zh-CN" altLang="en-US" sz="4000" smtClean="0"/>
              <a:t>小结</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85786" y="1142984"/>
            <a:ext cx="7543824" cy="5429288"/>
          </a:xfrm>
        </p:spPr>
        <p:txBody>
          <a:bodyPr>
            <a:normAutofit fontScale="92500" lnSpcReduction="20000"/>
          </a:bodyPr>
          <a:lstStyle/>
          <a:p>
            <a:r>
              <a:rPr lang="en-US" b="1" dirty="0" smtClean="0"/>
              <a:t>Conversation skills</a:t>
            </a:r>
            <a:endParaRPr lang="zh-CN" altLang="en-US" dirty="0" smtClean="0"/>
          </a:p>
          <a:p>
            <a:pPr lvl="1"/>
            <a:r>
              <a:rPr lang="en-US" dirty="0" smtClean="0"/>
              <a:t>Initiating a conversation</a:t>
            </a:r>
            <a:endParaRPr lang="zh-CN" altLang="en-US" dirty="0" smtClean="0"/>
          </a:p>
          <a:p>
            <a:pPr lvl="1"/>
            <a:r>
              <a:rPr lang="en-US" dirty="0" smtClean="0"/>
              <a:t>Advising and persuading</a:t>
            </a:r>
            <a:endParaRPr lang="zh-CN" altLang="en-US" dirty="0" smtClean="0"/>
          </a:p>
          <a:p>
            <a:pPr lvl="1"/>
            <a:r>
              <a:rPr lang="en-US" dirty="0" smtClean="0"/>
              <a:t>Agreeing/Disagreeing</a:t>
            </a:r>
            <a:endParaRPr lang="zh-CN" altLang="en-US" dirty="0" smtClean="0"/>
          </a:p>
          <a:p>
            <a:pPr lvl="1"/>
            <a:r>
              <a:rPr lang="en-US" dirty="0" smtClean="0"/>
              <a:t>Inviting/Declining</a:t>
            </a:r>
            <a:endParaRPr lang="zh-CN" altLang="en-US" dirty="0" smtClean="0"/>
          </a:p>
          <a:p>
            <a:pPr lvl="1"/>
            <a:r>
              <a:rPr lang="en-US" dirty="0" smtClean="0"/>
              <a:t>Expressing gratitude</a:t>
            </a:r>
            <a:endParaRPr lang="zh-CN" altLang="en-US" dirty="0" smtClean="0"/>
          </a:p>
          <a:p>
            <a:pPr lvl="1"/>
            <a:r>
              <a:rPr lang="en-US" dirty="0" smtClean="0"/>
              <a:t>Expressing regrets</a:t>
            </a:r>
            <a:endParaRPr lang="zh-CN" altLang="en-US" dirty="0" smtClean="0"/>
          </a:p>
          <a:p>
            <a:pPr lvl="1"/>
            <a:r>
              <a:rPr lang="en-US" dirty="0" smtClean="0"/>
              <a:t>Asking for / expressing opinions </a:t>
            </a:r>
            <a:endParaRPr lang="zh-CN" altLang="en-US" dirty="0" smtClean="0"/>
          </a:p>
          <a:p>
            <a:pPr lvl="1"/>
            <a:r>
              <a:rPr lang="en-US" dirty="0" smtClean="0"/>
              <a:t>Asking for help </a:t>
            </a:r>
            <a:endParaRPr lang="zh-CN" altLang="en-US" dirty="0" smtClean="0"/>
          </a:p>
          <a:p>
            <a:pPr lvl="1"/>
            <a:r>
              <a:rPr lang="en-US" dirty="0" smtClean="0"/>
              <a:t>Asking for clarification and clarifying</a:t>
            </a:r>
            <a:endParaRPr lang="zh-CN" altLang="en-US" dirty="0" smtClean="0"/>
          </a:p>
          <a:p>
            <a:pPr lvl="1"/>
            <a:r>
              <a:rPr lang="en-US" dirty="0" smtClean="0"/>
              <a:t>making compliments </a:t>
            </a:r>
            <a:endParaRPr lang="zh-CN" altLang="en-US" dirty="0" smtClean="0"/>
          </a:p>
          <a:p>
            <a:pPr lvl="1"/>
            <a:r>
              <a:rPr lang="en-US" dirty="0" smtClean="0"/>
              <a:t>Expressing doubt and reservation</a:t>
            </a:r>
            <a:endParaRPr lang="zh-CN" altLang="en-US" dirty="0" smtClean="0"/>
          </a:p>
          <a:p>
            <a:pPr lvl="1"/>
            <a:r>
              <a:rPr lang="en-US" dirty="0" smtClean="0"/>
              <a:t>Expressing certainty/determination</a:t>
            </a:r>
            <a:endParaRPr lang="zh-CN" altLang="en-US" dirty="0" smtClean="0"/>
          </a:p>
          <a:p>
            <a:pPr lvl="1"/>
            <a:r>
              <a:rPr lang="en-US" dirty="0" smtClean="0"/>
              <a:t>Acknowledging differences and compromising </a:t>
            </a:r>
            <a:endParaRPr lang="zh-CN" altLang="en-US" dirty="0" smtClean="0"/>
          </a:p>
          <a:p>
            <a:pPr lvl="1"/>
            <a:r>
              <a:rPr lang="en-US" dirty="0" smtClean="0"/>
              <a:t>Hesitating and taking time to think</a:t>
            </a:r>
            <a:endParaRPr lang="zh-CN" altLang="en-US" dirty="0" smtClean="0"/>
          </a:p>
          <a:p>
            <a:pPr lvl="1"/>
            <a:r>
              <a:rPr lang="en-US" dirty="0" smtClean="0"/>
              <a:t>Exclamation</a:t>
            </a:r>
            <a:endParaRPr lang="zh-CN" altLang="en-US" dirty="0" smtClean="0"/>
          </a:p>
          <a:p>
            <a:pPr lvl="1"/>
            <a:r>
              <a:rPr lang="en-US" dirty="0" smtClean="0"/>
              <a:t>Interrupting politely  </a:t>
            </a:r>
            <a:endParaRPr lang="zh-CN" altLang="en-US" dirty="0"/>
          </a:p>
        </p:txBody>
      </p:sp>
      <p:sp>
        <p:nvSpPr>
          <p:cNvPr id="2" name="标题 1"/>
          <p:cNvSpPr>
            <a:spLocks noGrp="1"/>
          </p:cNvSpPr>
          <p:nvPr>
            <p:ph type="title"/>
          </p:nvPr>
        </p:nvSpPr>
        <p:spPr/>
        <p:txBody>
          <a:bodyPr/>
          <a:lstStyle/>
          <a:p>
            <a:r>
              <a:rPr lang="en-US" altLang="zh-CN" dirty="0" smtClean="0"/>
              <a:t>Appendix</a:t>
            </a: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57224" y="1142984"/>
            <a:ext cx="7858180" cy="5357850"/>
          </a:xfrm>
        </p:spPr>
        <p:txBody>
          <a:bodyPr>
            <a:normAutofit fontScale="85000" lnSpcReduction="20000"/>
          </a:bodyPr>
          <a:lstStyle/>
          <a:p>
            <a:pPr lvl="0"/>
            <a:r>
              <a:rPr lang="en-US" b="1" dirty="0" smtClean="0"/>
              <a:t>Presentation skills</a:t>
            </a:r>
            <a:endParaRPr lang="en-US" dirty="0" smtClean="0"/>
          </a:p>
          <a:p>
            <a:pPr lvl="1"/>
            <a:r>
              <a:rPr lang="en-US" dirty="0" smtClean="0"/>
              <a:t>Opening a presentation</a:t>
            </a:r>
            <a:endParaRPr lang="zh-CN" altLang="en-US" dirty="0" smtClean="0"/>
          </a:p>
          <a:p>
            <a:pPr lvl="1"/>
            <a:r>
              <a:rPr lang="en-US" dirty="0" smtClean="0"/>
              <a:t>Giving an overview</a:t>
            </a:r>
            <a:endParaRPr lang="zh-CN" altLang="en-US" dirty="0" smtClean="0"/>
          </a:p>
          <a:p>
            <a:pPr lvl="1"/>
            <a:r>
              <a:rPr lang="en-US" dirty="0" smtClean="0"/>
              <a:t>Effective use of voice (pacing, pausing, rhythm and intonation)</a:t>
            </a:r>
            <a:endParaRPr lang="zh-CN" altLang="en-US" dirty="0" smtClean="0"/>
          </a:p>
          <a:p>
            <a:pPr lvl="1"/>
            <a:r>
              <a:rPr lang="en-US" dirty="0" smtClean="0"/>
              <a:t>Highlighting important points</a:t>
            </a:r>
            <a:endParaRPr lang="zh-CN" altLang="en-US" dirty="0" smtClean="0"/>
          </a:p>
          <a:p>
            <a:pPr lvl="1"/>
            <a:r>
              <a:rPr lang="en-US" dirty="0" smtClean="0"/>
              <a:t>Defining </a:t>
            </a:r>
            <a:endParaRPr lang="zh-CN" altLang="en-US" dirty="0" smtClean="0"/>
          </a:p>
          <a:p>
            <a:pPr lvl="1"/>
            <a:r>
              <a:rPr lang="en-US" dirty="0" smtClean="0"/>
              <a:t>Classifying / categorizing</a:t>
            </a:r>
            <a:endParaRPr lang="zh-CN" altLang="en-US" dirty="0" smtClean="0"/>
          </a:p>
          <a:p>
            <a:pPr lvl="1"/>
            <a:r>
              <a:rPr lang="en-US" dirty="0" smtClean="0"/>
              <a:t>Sequencing / listing ideas</a:t>
            </a:r>
            <a:endParaRPr lang="zh-CN" altLang="en-US" dirty="0" smtClean="0"/>
          </a:p>
          <a:p>
            <a:pPr lvl="1"/>
            <a:r>
              <a:rPr lang="en-US" dirty="0" smtClean="0"/>
              <a:t>Exemplification</a:t>
            </a:r>
            <a:endParaRPr lang="zh-CN" altLang="en-US" dirty="0" smtClean="0"/>
          </a:p>
          <a:p>
            <a:pPr lvl="1"/>
            <a:r>
              <a:rPr lang="en-US" dirty="0" smtClean="0"/>
              <a:t>Explaining cause and effect</a:t>
            </a:r>
            <a:endParaRPr lang="zh-CN" altLang="en-US" dirty="0" smtClean="0"/>
          </a:p>
          <a:p>
            <a:pPr lvl="1"/>
            <a:r>
              <a:rPr lang="en-US" dirty="0" smtClean="0"/>
              <a:t>Comparing and contrasting</a:t>
            </a:r>
            <a:endParaRPr lang="zh-CN" altLang="en-US" dirty="0" smtClean="0"/>
          </a:p>
          <a:p>
            <a:pPr lvl="1"/>
            <a:r>
              <a:rPr lang="en-US" dirty="0" smtClean="0"/>
              <a:t>Hypothesizing</a:t>
            </a:r>
            <a:endParaRPr lang="zh-CN" altLang="en-US" dirty="0" smtClean="0"/>
          </a:p>
          <a:p>
            <a:pPr lvl="1"/>
            <a:r>
              <a:rPr lang="en-US" dirty="0" smtClean="0"/>
              <a:t>Leading a discussion</a:t>
            </a:r>
            <a:endParaRPr lang="zh-CN" altLang="en-US" dirty="0" smtClean="0"/>
          </a:p>
          <a:p>
            <a:pPr lvl="1"/>
            <a:r>
              <a:rPr lang="en-US" dirty="0" smtClean="0"/>
              <a:t>Quoting</a:t>
            </a:r>
            <a:endParaRPr lang="zh-CN" altLang="en-US" dirty="0" smtClean="0"/>
          </a:p>
          <a:p>
            <a:pPr lvl="1"/>
            <a:r>
              <a:rPr lang="en-US" dirty="0" smtClean="0"/>
              <a:t>Handling interruptions</a:t>
            </a:r>
            <a:endParaRPr lang="zh-CN" altLang="en-US" dirty="0" smtClean="0"/>
          </a:p>
          <a:p>
            <a:pPr lvl="1"/>
            <a:r>
              <a:rPr lang="en-US" dirty="0" smtClean="0"/>
              <a:t>Summarizing a group discussion / presentation</a:t>
            </a:r>
            <a:endParaRPr lang="zh-CN" altLang="en-US" dirty="0" smtClean="0"/>
          </a:p>
          <a:p>
            <a:pPr lvl="1"/>
            <a:r>
              <a:rPr lang="en-US" dirty="0" smtClean="0"/>
              <a:t>Handling Q &amp; A</a:t>
            </a:r>
            <a:endParaRPr lang="zh-CN" altLang="en-US" dirty="0" smtClean="0"/>
          </a:p>
          <a:p>
            <a:endParaRPr lang="zh-CN" altLang="en-US" dirty="0"/>
          </a:p>
        </p:txBody>
      </p:sp>
      <p:sp>
        <p:nvSpPr>
          <p:cNvPr id="2" name="标题 1"/>
          <p:cNvSpPr>
            <a:spLocks noGrp="1"/>
          </p:cNvSpPr>
          <p:nvPr>
            <p:ph type="title"/>
          </p:nvPr>
        </p:nvSpPr>
        <p:spPr/>
        <p:txBody>
          <a:bodyPr/>
          <a:lstStyle/>
          <a:p>
            <a:r>
              <a:rPr lang="en-US" altLang="zh-CN" dirty="0" smtClean="0"/>
              <a:t>Appendix</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472518" cy="4805192"/>
          </a:xfrm>
        </p:spPr>
        <p:txBody>
          <a:bodyPr>
            <a:normAutofit fontScale="92500"/>
          </a:bodyPr>
          <a:lstStyle/>
          <a:p>
            <a:pPr>
              <a:defRPr/>
            </a:pPr>
            <a:r>
              <a:rPr lang="zh-CN" altLang="en-US" sz="3200" dirty="0" smtClean="0"/>
              <a:t>通过采取课堂中启发式、讨论式、发现式、研究式等活动达到以下目的</a:t>
            </a:r>
          </a:p>
          <a:p>
            <a:pPr lvl="1">
              <a:defRPr/>
            </a:pPr>
            <a:r>
              <a:rPr lang="zh-CN" altLang="en-US" sz="2800" dirty="0" smtClean="0"/>
              <a:t>交际：日常生活、人际交往</a:t>
            </a:r>
          </a:p>
          <a:p>
            <a:pPr lvl="1">
              <a:defRPr/>
            </a:pPr>
            <a:r>
              <a:rPr lang="zh-CN" altLang="en-US" sz="2800" dirty="0" smtClean="0"/>
              <a:t>文化：文化差异、国际视野和本土意识</a:t>
            </a:r>
          </a:p>
          <a:p>
            <a:pPr lvl="1">
              <a:defRPr/>
            </a:pPr>
            <a:r>
              <a:rPr lang="zh-CN" altLang="en-US" sz="2800" dirty="0" smtClean="0"/>
              <a:t>思维：多元视角、逻辑清晰、论点明确、论据有力</a:t>
            </a:r>
            <a:endParaRPr lang="en-US" altLang="zh-CN" sz="2800" dirty="0" smtClean="0"/>
          </a:p>
          <a:p>
            <a:pPr lvl="1">
              <a:defRPr/>
            </a:pPr>
            <a:r>
              <a:rPr lang="zh-CN" altLang="en-US" sz="2800" dirty="0" smtClean="0"/>
              <a:t>学术：记录、分析、归纳、总结、讨论、展示</a:t>
            </a:r>
            <a:endParaRPr lang="en-US" altLang="zh-CN" sz="2800" dirty="0" smtClean="0"/>
          </a:p>
          <a:p>
            <a:pPr>
              <a:defRPr/>
            </a:pPr>
            <a:r>
              <a:rPr lang="zh-CN" altLang="en-US" sz="3200" dirty="0" smtClean="0"/>
              <a:t>通过教师的反馈、过程性评价以及指导，培养学生的以下能力</a:t>
            </a:r>
            <a:endParaRPr lang="en-US" altLang="zh-CN" sz="3200" dirty="0" smtClean="0"/>
          </a:p>
          <a:p>
            <a:pPr lvl="1">
              <a:defRPr/>
            </a:pPr>
            <a:r>
              <a:rPr lang="zh-CN" altLang="en-US" sz="2800" dirty="0" smtClean="0"/>
              <a:t>学习策略</a:t>
            </a:r>
            <a:r>
              <a:rPr lang="en-US" altLang="zh-CN" sz="2800" dirty="0" smtClean="0"/>
              <a:t>&amp;</a:t>
            </a:r>
            <a:r>
              <a:rPr lang="zh-CN" altLang="en-US" sz="2800" dirty="0" smtClean="0"/>
              <a:t>自主学习意识</a:t>
            </a:r>
          </a:p>
          <a:p>
            <a:pPr lvl="1">
              <a:defRPr/>
            </a:pPr>
            <a:r>
              <a:rPr lang="zh-CN" altLang="en-US" sz="2800" dirty="0" smtClean="0"/>
              <a:t>批判性思维能力</a:t>
            </a:r>
          </a:p>
          <a:p>
            <a:endParaRPr lang="zh-CN" altLang="en-US" dirty="0"/>
          </a:p>
        </p:txBody>
      </p:sp>
      <p:sp>
        <p:nvSpPr>
          <p:cNvPr id="2" name="标题 1"/>
          <p:cNvSpPr>
            <a:spLocks noGrp="1"/>
          </p:cNvSpPr>
          <p:nvPr>
            <p:ph type="title"/>
          </p:nvPr>
        </p:nvSpPr>
        <p:spPr/>
        <p:txBody>
          <a:bodyPr/>
          <a:lstStyle/>
          <a:p>
            <a:r>
              <a:rPr lang="en-US" dirty="0" smtClean="0"/>
              <a:t>Teaching </a:t>
            </a:r>
            <a:r>
              <a:rPr lang="en-US" altLang="zh-CN" dirty="0" smtClean="0"/>
              <a:t>O</a:t>
            </a:r>
            <a:r>
              <a:rPr lang="en-US" dirty="0" smtClean="0"/>
              <a:t>bjectives </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dirty="0" smtClean="0"/>
              <a:t>1</a:t>
            </a:r>
            <a:r>
              <a:rPr lang="zh-CN" altLang="en-US" dirty="0" smtClean="0"/>
              <a:t>学期或</a:t>
            </a:r>
            <a:r>
              <a:rPr lang="en-US" dirty="0" smtClean="0"/>
              <a:t>2</a:t>
            </a:r>
            <a:r>
              <a:rPr lang="zh-CN" altLang="en-US" dirty="0" smtClean="0"/>
              <a:t>学期</a:t>
            </a:r>
            <a:endParaRPr lang="en-US" altLang="zh-CN" dirty="0" smtClean="0"/>
          </a:p>
          <a:p>
            <a:r>
              <a:rPr lang="zh-CN" altLang="en-US" dirty="0" smtClean="0"/>
              <a:t>每学期</a:t>
            </a:r>
            <a:r>
              <a:rPr lang="en-US" dirty="0" smtClean="0"/>
              <a:t>16</a:t>
            </a:r>
            <a:r>
              <a:rPr lang="zh-CN" altLang="en-US" dirty="0" smtClean="0"/>
              <a:t>周</a:t>
            </a:r>
            <a:endParaRPr lang="en-US" altLang="zh-CN" dirty="0" smtClean="0"/>
          </a:p>
          <a:p>
            <a:r>
              <a:rPr lang="zh-CN" altLang="en-US" dirty="0" smtClean="0"/>
              <a:t>每周</a:t>
            </a:r>
            <a:r>
              <a:rPr lang="en-US" dirty="0" smtClean="0"/>
              <a:t>2 </a:t>
            </a:r>
            <a:r>
              <a:rPr lang="zh-CN" altLang="en-US" dirty="0" smtClean="0"/>
              <a:t>学时</a:t>
            </a:r>
            <a:endParaRPr lang="zh-CN" altLang="en-US" dirty="0"/>
          </a:p>
        </p:txBody>
      </p:sp>
      <p:sp>
        <p:nvSpPr>
          <p:cNvPr id="2" name="标题 1"/>
          <p:cNvSpPr>
            <a:spLocks noGrp="1"/>
          </p:cNvSpPr>
          <p:nvPr>
            <p:ph type="title"/>
          </p:nvPr>
        </p:nvSpPr>
        <p:spPr/>
        <p:txBody>
          <a:bodyPr>
            <a:normAutofit/>
          </a:bodyPr>
          <a:lstStyle/>
          <a:p>
            <a:r>
              <a:rPr lang="en-US" dirty="0" smtClean="0"/>
              <a:t>Course Plan</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14282" y="1600200"/>
            <a:ext cx="8572560" cy="4543444"/>
          </a:xfrm>
        </p:spPr>
        <p:txBody>
          <a:bodyPr>
            <a:normAutofit/>
          </a:bodyPr>
          <a:lstStyle/>
          <a:p>
            <a:r>
              <a:rPr lang="en-US" dirty="0" smtClean="0"/>
              <a:t> </a:t>
            </a:r>
            <a:r>
              <a:rPr lang="zh-CN" altLang="en-US" dirty="0" smtClean="0"/>
              <a:t>交际</a:t>
            </a:r>
            <a:r>
              <a:rPr lang="en-US" dirty="0" smtClean="0"/>
              <a:t>  Daily communication</a:t>
            </a:r>
            <a:endParaRPr lang="zh-CN" altLang="en-US" dirty="0" smtClean="0"/>
          </a:p>
          <a:p>
            <a:r>
              <a:rPr lang="en-US" dirty="0" smtClean="0"/>
              <a:t> </a:t>
            </a:r>
            <a:r>
              <a:rPr lang="zh-CN" altLang="en-US" dirty="0" smtClean="0"/>
              <a:t>文化</a:t>
            </a:r>
            <a:r>
              <a:rPr lang="en-US" dirty="0" smtClean="0"/>
              <a:t>  Culture bridge</a:t>
            </a:r>
            <a:endParaRPr lang="zh-CN" altLang="en-US" dirty="0" smtClean="0"/>
          </a:p>
          <a:p>
            <a:r>
              <a:rPr lang="en-US" dirty="0" smtClean="0"/>
              <a:t> </a:t>
            </a:r>
            <a:r>
              <a:rPr lang="zh-CN" altLang="en-US" dirty="0" smtClean="0"/>
              <a:t>思维</a:t>
            </a:r>
            <a:r>
              <a:rPr lang="en-US" dirty="0" smtClean="0"/>
              <a:t>  Points of view</a:t>
            </a:r>
            <a:endParaRPr lang="zh-CN" altLang="en-US" dirty="0" smtClean="0"/>
          </a:p>
          <a:p>
            <a:r>
              <a:rPr lang="en-US" dirty="0" smtClean="0"/>
              <a:t> </a:t>
            </a:r>
            <a:r>
              <a:rPr lang="zh-CN" altLang="en-US" dirty="0" smtClean="0"/>
              <a:t>学术</a:t>
            </a:r>
            <a:r>
              <a:rPr lang="en-US" dirty="0" smtClean="0"/>
              <a:t>  Academic communication</a:t>
            </a:r>
          </a:p>
          <a:p>
            <a:endParaRPr lang="en-US" dirty="0" smtClean="0"/>
          </a:p>
          <a:p>
            <a:r>
              <a:rPr lang="en-US" altLang="zh-CN" dirty="0" smtClean="0"/>
              <a:t>Highlights</a:t>
            </a:r>
          </a:p>
          <a:p>
            <a:pPr lvl="1"/>
            <a:r>
              <a:rPr lang="en-US" dirty="0" smtClean="0"/>
              <a:t>Culture bridge </a:t>
            </a:r>
          </a:p>
          <a:p>
            <a:pPr lvl="1"/>
            <a:r>
              <a:rPr lang="en-US" dirty="0" smtClean="0"/>
              <a:t>Academic communication</a:t>
            </a:r>
            <a:endParaRPr lang="zh-CN" altLang="en-US" dirty="0"/>
          </a:p>
        </p:txBody>
      </p:sp>
      <p:sp>
        <p:nvSpPr>
          <p:cNvPr id="2" name="标题 1"/>
          <p:cNvSpPr>
            <a:spLocks noGrp="1"/>
          </p:cNvSpPr>
          <p:nvPr>
            <p:ph type="title"/>
          </p:nvPr>
        </p:nvSpPr>
        <p:spPr/>
        <p:txBody>
          <a:bodyPr/>
          <a:lstStyle/>
          <a:p>
            <a:r>
              <a:rPr lang="en-US" altLang="zh-CN" dirty="0" smtClean="0"/>
              <a:t>Teaching Material</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714612" y="0"/>
            <a:ext cx="4629150" cy="6172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2428860" y="357166"/>
            <a:ext cx="4869180" cy="59207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0" y="357166"/>
            <a:ext cx="8780145" cy="50815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335</TotalTime>
  <Words>1164</Words>
  <PresentationFormat>全屏显示(4:3)</PresentationFormat>
  <Paragraphs>198</Paragraphs>
  <Slides>35</Slides>
  <Notes>1</Notes>
  <HiddenSlides>0</HiddenSlides>
  <MMClips>0</MMClips>
  <ScaleCrop>false</ScaleCrop>
  <HeadingPairs>
    <vt:vector size="4" baseType="variant">
      <vt:variant>
        <vt:lpstr>主题</vt:lpstr>
      </vt:variant>
      <vt:variant>
        <vt:i4>1</vt:i4>
      </vt:variant>
      <vt:variant>
        <vt:lpstr>幻灯片标题</vt:lpstr>
      </vt:variant>
      <vt:variant>
        <vt:i4>35</vt:i4>
      </vt:variant>
    </vt:vector>
  </HeadingPairs>
  <TitlesOfParts>
    <vt:vector size="36" baseType="lpstr">
      <vt:lpstr>聚合</vt:lpstr>
      <vt:lpstr>大学英语口语课程设计</vt:lpstr>
      <vt:lpstr>Course Design</vt:lpstr>
      <vt:lpstr>Teaching Objectives </vt:lpstr>
      <vt:lpstr>Teaching Objectives </vt:lpstr>
      <vt:lpstr>Course Plan</vt:lpstr>
      <vt:lpstr>Teaching Material</vt:lpstr>
      <vt:lpstr>幻灯片 7</vt:lpstr>
      <vt:lpstr>幻灯片 8</vt:lpstr>
      <vt:lpstr>幻灯片 9</vt:lpstr>
      <vt:lpstr>Adjusting Course Plan</vt:lpstr>
      <vt:lpstr>Teaching strategies</vt:lpstr>
      <vt:lpstr>Zone of Proximate Development</vt:lpstr>
      <vt:lpstr>Case Study: A Class Activity from “ Points of View”</vt:lpstr>
      <vt:lpstr>Pre-class tasks</vt:lpstr>
      <vt:lpstr>OED’s Definition of Humanities</vt:lpstr>
      <vt:lpstr>Wikipedia’s Definition of Humanities</vt:lpstr>
      <vt:lpstr>Britannica’s Definition of Humanities</vt:lpstr>
      <vt:lpstr>Teacher’s Role in Pre-class tasks  (传统教法)</vt:lpstr>
      <vt:lpstr>Pre-class tasks (Scaffolding)</vt:lpstr>
      <vt:lpstr>幻灯片 20</vt:lpstr>
      <vt:lpstr>In-class tasks (Scaffolding)</vt:lpstr>
      <vt:lpstr>In-class tasks (Scaffolding)</vt:lpstr>
      <vt:lpstr>In-class tasks (Scaffolding)</vt:lpstr>
      <vt:lpstr>Student B’s Peer Evaluation Worksheet  (For in-class task 9)</vt:lpstr>
      <vt:lpstr>Student C’s Peer Evaluation Worksheet  (For in-class task 9)</vt:lpstr>
      <vt:lpstr>幻灯片 26</vt:lpstr>
      <vt:lpstr>Teacher’s Role In-class tasks  (传统教法)</vt:lpstr>
      <vt:lpstr>Teacher’s Role in In-class tasks (Scaffolding)</vt:lpstr>
      <vt:lpstr>Teacher’s Role in In-class tasks (Scaffolding)</vt:lpstr>
      <vt:lpstr>Anderson's Taxonomy </vt:lpstr>
      <vt:lpstr>Reflection on Teaching Strategies</vt:lpstr>
      <vt:lpstr>Assessment</vt:lpstr>
      <vt:lpstr>小结</vt:lpstr>
      <vt:lpstr>Appendix</vt:lpstr>
      <vt:lpstr>Appendix</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cp:lastModifiedBy>xunxm</cp:lastModifiedBy>
  <cp:revision>85</cp:revision>
  <dcterms:modified xsi:type="dcterms:W3CDTF">2013-05-05T02:57:24Z</dcterms:modified>
</cp:coreProperties>
</file>