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gif" ContentType="image/gif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slides/slide14.xml" ContentType="application/vnd.openxmlformats-officedocument.presentationml.slide+xml"/>
  <Override PartName="/ppt/slides/slide15.xml" ContentType="application/vnd.openxmlformats-officedocument.presentationml.slide+xml"/>
  <Override PartName="/ppt/slides/slide16.xml" ContentType="application/vnd.openxmlformats-officedocument.presentationml.slide+xml"/>
  <Override PartName="/ppt/slides/slide17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19"/>
  </p:notesMasterIdLst>
  <p:handoutMasterIdLst>
    <p:handoutMasterId r:id="rId20"/>
  </p:handoutMasterIdLst>
  <p:sldIdLst>
    <p:sldId id="256" r:id="rId2"/>
    <p:sldId id="287" r:id="rId3"/>
    <p:sldId id="288" r:id="rId4"/>
    <p:sldId id="289" r:id="rId5"/>
    <p:sldId id="290" r:id="rId6"/>
    <p:sldId id="291" r:id="rId7"/>
    <p:sldId id="292" r:id="rId8"/>
    <p:sldId id="293" r:id="rId9"/>
    <p:sldId id="277" r:id="rId10"/>
    <p:sldId id="278" r:id="rId11"/>
    <p:sldId id="279" r:id="rId12"/>
    <p:sldId id="280" r:id="rId13"/>
    <p:sldId id="281" r:id="rId14"/>
    <p:sldId id="283" r:id="rId15"/>
    <p:sldId id="285" r:id="rId16"/>
    <p:sldId id="284" r:id="rId17"/>
    <p:sldId id="286" r:id="rId18"/>
  </p:sldIdLst>
  <p:sldSz cx="9144000" cy="6858000" type="screen4x3"/>
  <p:notesSz cx="6946900" cy="9283700"/>
  <p:defaultTextStyle>
    <a:defPPr>
      <a:defRPr lang="en-US"/>
    </a:defPPr>
    <a:lvl1pPr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1pPr>
    <a:lvl2pPr marL="4572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2pPr>
    <a:lvl3pPr marL="9144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3pPr>
    <a:lvl4pPr marL="13716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4pPr>
    <a:lvl5pPr marL="1828800" algn="l" rtl="0" fontAlgn="base">
      <a:spcBef>
        <a:spcPct val="0"/>
      </a:spcBef>
      <a:spcAft>
        <a:spcPct val="0"/>
      </a:spcAft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5pPr>
    <a:lvl6pPr marL="22860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6pPr>
    <a:lvl7pPr marL="27432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7pPr>
    <a:lvl8pPr marL="32004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8pPr>
    <a:lvl9pPr marL="3657600" algn="l" defTabSz="914400" rtl="0" eaLnBrk="1" latinLnBrk="0" hangingPunct="1">
      <a:defRPr sz="2400" b="1" kern="1200">
        <a:solidFill>
          <a:schemeClr val="tx1"/>
        </a:solidFill>
        <a:latin typeface="Arial" charset="0"/>
        <a:ea typeface="宋体" charset="-122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schemeClr val="tx1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00" autoAdjust="0"/>
    <p:restoredTop sz="94600" autoAdjust="0"/>
  </p:normalViewPr>
  <p:slideViewPr>
    <p:cSldViewPr>
      <p:cViewPr varScale="1">
        <p:scale>
          <a:sx n="98" d="100"/>
          <a:sy n="98" d="100"/>
        </p:scale>
        <p:origin x="-276" y="-90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notesViewPr>
    <p:cSldViewPr>
      <p:cViewPr varScale="1">
        <p:scale>
          <a:sx n="66" d="100"/>
          <a:sy n="66" d="100"/>
        </p:scale>
        <p:origin x="0" y="0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slide" Target="slides/slide17.xml"/><Relationship Id="rId3" Type="http://schemas.openxmlformats.org/officeDocument/2006/relationships/slide" Target="slides/slide2.xml"/><Relationship Id="rId21" Type="http://schemas.openxmlformats.org/officeDocument/2006/relationships/presProps" Target="presProps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slide" Target="slides/slide16.xml"/><Relationship Id="rId2" Type="http://schemas.openxmlformats.org/officeDocument/2006/relationships/slide" Target="slides/slide1.xml"/><Relationship Id="rId16" Type="http://schemas.openxmlformats.org/officeDocument/2006/relationships/slide" Target="slides/slide15.xml"/><Relationship Id="rId20" Type="http://schemas.openxmlformats.org/officeDocument/2006/relationships/handoutMaster" Target="handoutMasters/handoutMaster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24" Type="http://schemas.openxmlformats.org/officeDocument/2006/relationships/tableStyles" Target="tableStyles.xml"/><Relationship Id="rId5" Type="http://schemas.openxmlformats.org/officeDocument/2006/relationships/slide" Target="slides/slide4.xml"/><Relationship Id="rId15" Type="http://schemas.openxmlformats.org/officeDocument/2006/relationships/slide" Target="slides/slide14.xml"/><Relationship Id="rId23" Type="http://schemas.openxmlformats.org/officeDocument/2006/relationships/theme" Target="theme/theme1.xml"/><Relationship Id="rId10" Type="http://schemas.openxmlformats.org/officeDocument/2006/relationships/slide" Target="slides/slide9.xml"/><Relationship Id="rId19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slide" Target="slides/slide13.xml"/><Relationship Id="rId22" Type="http://schemas.openxmlformats.org/officeDocument/2006/relationships/viewProps" Target="viewProps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6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6627" name="Rectangle 3"/>
          <p:cNvSpPr>
            <a:spLocks noGrp="1" noChangeArrowheads="1"/>
          </p:cNvSpPr>
          <p:nvPr>
            <p:ph type="dt" sz="quarter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28" name="Rectangle 4"/>
          <p:cNvSpPr>
            <a:spLocks noGrp="1" noChangeArrowheads="1"/>
          </p:cNvSpPr>
          <p:nvPr>
            <p:ph type="ftr" sz="quarter" idx="2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6629" name="Rectangle 5"/>
          <p:cNvSpPr>
            <a:spLocks noGrp="1" noChangeArrowheads="1"/>
          </p:cNvSpPr>
          <p:nvPr>
            <p:ph type="sldNum" sz="quarter" idx="3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D17108A3-6B64-4D7A-AABC-AF4AAFEC9A4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587384734"/>
      </p:ext>
    </p:extLst>
  </p:cSld>
  <p:clrMap bg1="lt1" tx1="dk1" bg2="lt2" tx2="dk2" accent1="accent1" accent2="accent2" accent3="accent3" accent4="accent4" accent5="accent5" accent6="accent6" hlink="hlink" folHlink="folHlink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1"/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8" name="Rectangle 2"/>
          <p:cNvSpPr>
            <a:spLocks noGrp="1" noChangeArrowheads="1"/>
          </p:cNvSpPr>
          <p:nvPr>
            <p:ph type="hdr" sz="quarter"/>
          </p:nvPr>
        </p:nvSpPr>
        <p:spPr bwMode="auto">
          <a:xfrm>
            <a:off x="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zh-CN" altLang="en-US"/>
          </a:p>
        </p:txBody>
      </p:sp>
      <p:sp>
        <p:nvSpPr>
          <p:cNvPr id="24579" name="Rectangle 3"/>
          <p:cNvSpPr>
            <a:spLocks noGrp="1" noChangeArrowheads="1"/>
          </p:cNvSpPr>
          <p:nvPr>
            <p:ph type="dt" idx="1"/>
          </p:nvPr>
        </p:nvSpPr>
        <p:spPr bwMode="auto">
          <a:xfrm>
            <a:off x="3937000" y="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3316" name="Rectangle 4"/>
          <p:cNvSpPr>
            <a:spLocks noGrp="1" noRot="1" noChangeAspect="1" noChangeArrowheads="1" noTextEdit="1"/>
          </p:cNvSpPr>
          <p:nvPr>
            <p:ph type="sldImg" idx="2"/>
          </p:nvPr>
        </p:nvSpPr>
        <p:spPr bwMode="auto">
          <a:xfrm>
            <a:off x="1152525" y="696913"/>
            <a:ext cx="4641850" cy="3481387"/>
          </a:xfrm>
          <a:prstGeom prst="rect">
            <a:avLst/>
          </a:prstGeom>
          <a:noFill/>
          <a:ln w="9525">
            <a:solidFill>
              <a:srgbClr val="000000"/>
            </a:solidFill>
            <a:miter lim="800000"/>
            <a:headEnd/>
            <a:tailEnd/>
          </a:ln>
        </p:spPr>
      </p:sp>
      <p:sp>
        <p:nvSpPr>
          <p:cNvPr id="24581" name="Rectangle 5"/>
          <p:cNvSpPr>
            <a:spLocks noGrp="1" noChangeArrowheads="1"/>
          </p:cNvSpPr>
          <p:nvPr>
            <p:ph type="body" sz="quarter" idx="3"/>
          </p:nvPr>
        </p:nvSpPr>
        <p:spPr bwMode="auto">
          <a:xfrm>
            <a:off x="925513" y="4410075"/>
            <a:ext cx="5095875" cy="4176713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noProof="0" smtClean="0"/>
              <a:t>单击此处编辑母版文本样式</a:t>
            </a:r>
          </a:p>
          <a:p>
            <a:pPr lvl="1"/>
            <a:r>
              <a:rPr lang="zh-CN" altLang="en-US" noProof="0" smtClean="0"/>
              <a:t>第二级</a:t>
            </a:r>
          </a:p>
          <a:p>
            <a:pPr lvl="2"/>
            <a:r>
              <a:rPr lang="zh-CN" altLang="en-US" noProof="0" smtClean="0"/>
              <a:t>第三级</a:t>
            </a:r>
          </a:p>
          <a:p>
            <a:pPr lvl="3"/>
            <a:r>
              <a:rPr lang="zh-CN" altLang="en-US" noProof="0" smtClean="0"/>
              <a:t>第四级</a:t>
            </a:r>
          </a:p>
          <a:p>
            <a:pPr lvl="4"/>
            <a:r>
              <a:rPr lang="zh-CN" altLang="en-US" noProof="0" smtClean="0"/>
              <a:t>第五级</a:t>
            </a:r>
          </a:p>
        </p:txBody>
      </p:sp>
      <p:sp>
        <p:nvSpPr>
          <p:cNvPr id="24582" name="Rectangle 6"/>
          <p:cNvSpPr>
            <a:spLocks noGrp="1" noChangeArrowheads="1"/>
          </p:cNvSpPr>
          <p:nvPr>
            <p:ph type="ftr" sz="quarter" idx="4"/>
          </p:nvPr>
        </p:nvSpPr>
        <p:spPr bwMode="auto">
          <a:xfrm>
            <a:off x="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24583" name="Rectangle 7"/>
          <p:cNvSpPr>
            <a:spLocks noGrp="1" noChangeArrowheads="1"/>
          </p:cNvSpPr>
          <p:nvPr>
            <p:ph type="sldNum" sz="quarter" idx="5"/>
          </p:nvPr>
        </p:nvSpPr>
        <p:spPr bwMode="auto">
          <a:xfrm>
            <a:off x="3937000" y="8820150"/>
            <a:ext cx="3009900" cy="463550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2738" tIns="46368" rIns="92738" bIns="46368" numCol="1" anchor="b" anchorCtr="0" compatLnSpc="1">
            <a:prstTxWarp prst="textNoShape">
              <a:avLst/>
            </a:prstTxWarp>
          </a:bodyPr>
          <a:lstStyle>
            <a:lvl1pPr algn="r" defTabSz="925513" eaLnBrk="0" hangingPunct="0">
              <a:defRPr sz="1200" b="0">
                <a:latin typeface="Times New Roman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786DCD90-2E33-42FE-9F20-6E7BF8E7C09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  <p:extLst>
      <p:ext uri="{BB962C8B-B14F-4D97-AF65-F5344CB8AC3E}">
        <p14:creationId xmlns:p14="http://schemas.microsoft.com/office/powerpoint/2010/main" val="1622862222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pitchFamily="2" charset="-122"/>
        <a:ea typeface="宋体" pitchFamily="2" charset="-122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pitchFamily="2" charset="-122"/>
        <a:ea typeface="宋体" pitchFamily="2" charset="-122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pitchFamily="2" charset="-122"/>
        <a:ea typeface="宋体" pitchFamily="2" charset="-122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pitchFamily="2" charset="-122"/>
        <a:ea typeface="宋体" pitchFamily="2" charset="-122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kumimoji="1" sz="1200" kern="1200">
        <a:solidFill>
          <a:schemeClr val="tx1"/>
        </a:solidFill>
        <a:latin typeface="宋体" pitchFamily="2" charset="-122"/>
        <a:ea typeface="宋体" pitchFamily="2" charset="-122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3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4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8673" name="幻灯片图像占位符 1"/>
          <p:cNvSpPr>
            <a:spLocks noGrp="1" noRot="1" noChangeAspect="1"/>
          </p:cNvSpPr>
          <p:nvPr>
            <p:ph type="sldImg"/>
          </p:nvPr>
        </p:nvSpPr>
        <p:spPr>
          <a:ln/>
        </p:spPr>
      </p:sp>
      <p:sp>
        <p:nvSpPr>
          <p:cNvPr id="28674" name="备注占位符 2"/>
          <p:cNvSpPr>
            <a:spLocks noGrp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宋体" charset="-122"/>
              <a:ea typeface="宋体" charset="-122"/>
            </a:endParaRPr>
          </a:p>
        </p:txBody>
      </p:sp>
      <p:sp>
        <p:nvSpPr>
          <p:cNvPr id="28675" name="灯片编号占位符 3"/>
          <p:cNvSpPr>
            <a:spLocks noGrp="1"/>
          </p:cNvSpPr>
          <p:nvPr>
            <p:ph type="sldNum" sz="quarter" idx="5"/>
          </p:nvPr>
        </p:nvSpPr>
        <p:spPr>
          <a:noFill/>
          <a:ln>
            <a:miter lim="800000"/>
            <a:headEnd/>
            <a:tailEnd/>
          </a:ln>
        </p:spPr>
        <p:txBody>
          <a:bodyPr/>
          <a:lstStyle/>
          <a:p>
            <a:fld id="{7C31AE72-CEE5-47FC-9D07-6E77615A73BA}" type="slidenum">
              <a:rPr lang="zh-CN" altLang="en-US" smtClean="0">
                <a:ea typeface="宋体" charset="-122"/>
              </a:rPr>
              <a:pPr/>
              <a:t>13</a:t>
            </a:fld>
            <a:endParaRPr lang="en-US" altLang="zh-CN" smtClean="0">
              <a:ea typeface="宋体" charset="-122"/>
            </a:endParaRPr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1" name="Rectangle 2"/>
          <p:cNvSpPr>
            <a:spLocks noGrp="1" noRot="1" noChangeAspect="1" noChangeArrowheads="1" noTextEdit="1"/>
          </p:cNvSpPr>
          <p:nvPr>
            <p:ph type="sldImg"/>
          </p:nvPr>
        </p:nvSpPr>
        <p:spPr>
          <a:ln/>
        </p:spPr>
      </p:sp>
      <p:sp>
        <p:nvSpPr>
          <p:cNvPr id="30722" name="Rectangle 3"/>
          <p:cNvSpPr>
            <a:spLocks noGrp="1" noChangeArrowheads="1"/>
          </p:cNvSpPr>
          <p:nvPr>
            <p:ph type="body" idx="1"/>
          </p:nvPr>
        </p:nvSpPr>
        <p:spPr>
          <a:noFill/>
        </p:spPr>
        <p:txBody>
          <a:bodyPr/>
          <a:lstStyle/>
          <a:p>
            <a:endParaRPr lang="zh-CN" altLang="en-US" smtClean="0">
              <a:latin typeface="宋体" charset="-122"/>
              <a:ea typeface="宋体" charset="-122"/>
            </a:endParaRPr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标题幻灯片">
    <p:bg>
      <p:bgPr>
        <a:blipFill dpi="0" rotWithShape="0">
          <a:blip r:embed="rId2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88" name="Rectangle 16"/>
          <p:cNvSpPr>
            <a:spLocks noGrp="1" noChangeArrowheads="1"/>
          </p:cNvSpPr>
          <p:nvPr>
            <p:ph type="ctrTitle" sz="quarter"/>
          </p:nvPr>
        </p:nvSpPr>
        <p:spPr>
          <a:xfrm>
            <a:off x="2438400" y="2133600"/>
            <a:ext cx="5562600" cy="1774825"/>
          </a:xfrm>
        </p:spPr>
        <p:txBody>
          <a:bodyPr/>
          <a:lstStyle>
            <a:lvl1pPr>
              <a:lnSpc>
                <a:spcPct val="100000"/>
              </a:lnSpc>
              <a:defRPr sz="4800"/>
            </a:lvl1pPr>
          </a:lstStyle>
          <a:p>
            <a:pPr lvl="0"/>
            <a:r>
              <a:rPr lang="zh-CN" altLang="en-US" noProof="0" smtClean="0"/>
              <a:t>单击此处编辑母版标题样式</a:t>
            </a:r>
          </a:p>
        </p:txBody>
      </p:sp>
      <p:sp>
        <p:nvSpPr>
          <p:cNvPr id="3089" name="Rectangle 17"/>
          <p:cNvSpPr>
            <a:spLocks noGrp="1" noChangeArrowheads="1"/>
          </p:cNvSpPr>
          <p:nvPr>
            <p:ph type="subTitle" sz="quarter" idx="1"/>
          </p:nvPr>
        </p:nvSpPr>
        <p:spPr>
          <a:xfrm>
            <a:off x="2438400" y="3962400"/>
            <a:ext cx="5562600" cy="990600"/>
          </a:xfrm>
        </p:spPr>
        <p:txBody>
          <a:bodyPr/>
          <a:lstStyle>
            <a:lvl1pPr marL="0" indent="0">
              <a:buFontTx/>
              <a:buNone/>
              <a:defRPr/>
            </a:lvl1pPr>
          </a:lstStyle>
          <a:p>
            <a:pPr lvl="0"/>
            <a:r>
              <a:rPr lang="zh-CN" altLang="en-US" noProof="0" smtClean="0"/>
              <a:t>单击此处编辑母版副标题样式</a:t>
            </a:r>
          </a:p>
        </p:txBody>
      </p:sp>
      <p:sp>
        <p:nvSpPr>
          <p:cNvPr id="4" name="Rectangle 21"/>
          <p:cNvSpPr>
            <a:spLocks noGrp="1" noChangeArrowheads="1"/>
          </p:cNvSpPr>
          <p:nvPr>
            <p:ph type="dt" sz="quarter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22"/>
          <p:cNvSpPr>
            <a:spLocks noGrp="1" noChangeArrowheads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23"/>
          <p:cNvSpPr>
            <a:spLocks noGrp="1" noChangeArrowheads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3BA06484-1BF2-4FC6-B890-FF6EC3E6B18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标题和竖排文字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C9CC1226-9E8C-46B7-83C3-B7B91C31C95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垂直排列标题与文本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竖排标题 1"/>
          <p:cNvSpPr>
            <a:spLocks noGrp="1"/>
          </p:cNvSpPr>
          <p:nvPr>
            <p:ph type="title" orient="vert"/>
          </p:nvPr>
        </p:nvSpPr>
        <p:spPr>
          <a:xfrm>
            <a:off x="6953250" y="274638"/>
            <a:ext cx="1962150" cy="5851525"/>
          </a:xfrm>
        </p:spPr>
        <p:txBody>
          <a:bodyPr vert="eaVert"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竖排文字占位符 2"/>
          <p:cNvSpPr>
            <a:spLocks noGrp="1"/>
          </p:cNvSpPr>
          <p:nvPr>
            <p:ph type="body" orient="vert" idx="1"/>
          </p:nvPr>
        </p:nvSpPr>
        <p:spPr>
          <a:xfrm>
            <a:off x="1066800" y="274638"/>
            <a:ext cx="5734050" cy="5851525"/>
          </a:xfrm>
        </p:spPr>
        <p:txBody>
          <a:bodyPr vert="eaVert"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3FB2C2A-5A27-4229-BCA6-944056ED0DAD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标题和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1EED292-DC24-4C71-890D-CC9BD4E02C36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节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/>
            </a:lvl1pPr>
            <a:lvl2pPr marL="457200" indent="0">
              <a:buNone/>
              <a:defRPr sz="1800"/>
            </a:lvl2pPr>
            <a:lvl3pPr marL="914400" indent="0">
              <a:buNone/>
              <a:defRPr sz="1600"/>
            </a:lvl3pPr>
            <a:lvl4pPr marL="1371600" indent="0">
              <a:buNone/>
              <a:defRPr sz="1400"/>
            </a:lvl4pPr>
            <a:lvl5pPr marL="1828800" indent="0">
              <a:buNone/>
              <a:defRPr sz="1400"/>
            </a:lvl5pPr>
            <a:lvl6pPr marL="2286000" indent="0">
              <a:buNone/>
              <a:defRPr sz="1400"/>
            </a:lvl6pPr>
            <a:lvl7pPr marL="2743200" indent="0">
              <a:buNone/>
              <a:defRPr sz="1400"/>
            </a:lvl7pPr>
            <a:lvl8pPr marL="3200400" indent="0">
              <a:buNone/>
              <a:defRPr sz="1400"/>
            </a:lvl8pPr>
            <a:lvl9pPr marL="3657600" indent="0">
              <a:buNone/>
              <a:defRPr sz="14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77AB17D-42F8-4E57-AA98-179982542A53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两栏内容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0668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800600" y="1600200"/>
            <a:ext cx="35814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0DB84F08-401E-4B0F-9535-997B41C41FF7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比较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</p:spPr>
        <p:txBody>
          <a:bodyPr/>
          <a:lstStyle>
            <a:lvl1pPr>
              <a:defRPr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文本占位符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5" name="文本占位符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6" name="内容占位符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7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8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9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15C10E01-6859-4803-A5E8-F23087907C5C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仅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5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E8146616-1B8B-4D47-A0BC-CF9A497AF680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空白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3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4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9D7F0BB5-8AD3-4ED1-9C53-1653BE025874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内容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  <a:endParaRPr lang="zh-CN" altLang="en-US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23F24A39-D998-49ED-A029-B46EEBBD6F7A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图片与标题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标题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/>
          <a:lstStyle>
            <a:lvl1pPr algn="l">
              <a:defRPr sz="2000" b="1"/>
            </a:lvl1pPr>
          </a:lstStyle>
          <a:p>
            <a:r>
              <a:rPr lang="zh-CN" altLang="en-US" smtClean="0"/>
              <a:t>单击此处编辑母版标题样式</a:t>
            </a:r>
            <a:endParaRPr lang="zh-CN" altLang="en-US"/>
          </a:p>
        </p:txBody>
      </p:sp>
      <p:sp>
        <p:nvSpPr>
          <p:cNvPr id="3" name="图片占位符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r>
              <a:rPr lang="zh-CN" altLang="en-US" noProof="0" smtClean="0"/>
              <a:t>单击图标添加图片</a:t>
            </a:r>
            <a:endParaRPr lang="zh-CN" altLang="en-US" noProof="0"/>
          </a:p>
        </p:txBody>
      </p:sp>
      <p:sp>
        <p:nvSpPr>
          <p:cNvPr id="4" name="文本占位符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zh-CN" altLang="en-US" smtClean="0"/>
              <a:t>单击此处编辑母版文本样式</a:t>
            </a:r>
          </a:p>
        </p:txBody>
      </p:sp>
      <p:sp>
        <p:nvSpPr>
          <p:cNvPr id="5" name="Rectangle 17"/>
          <p:cNvSpPr>
            <a:spLocks noGrp="1" noChangeArrowheads="1"/>
          </p:cNvSpPr>
          <p:nvPr>
            <p:ph type="dt" sz="quarter" idx="10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6" name="Rectangle 18"/>
          <p:cNvSpPr>
            <a:spLocks noGrp="1" noChangeArrowheads="1"/>
          </p:cNvSpPr>
          <p:nvPr>
            <p:ph type="ftr" sz="quarter" idx="11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7" name="Rectangle 19"/>
          <p:cNvSpPr>
            <a:spLocks noGrp="1" noChangeArrowheads="1"/>
          </p:cNvSpPr>
          <p:nvPr>
            <p:ph type="sldNum" sz="quarter" idx="12"/>
          </p:nvPr>
        </p:nvSpPr>
        <p:spPr>
          <a:ln/>
        </p:spPr>
        <p:txBody>
          <a:bodyPr/>
          <a:lstStyle>
            <a:lvl1pPr>
              <a:defRPr/>
            </a:lvl1pPr>
          </a:lstStyle>
          <a:p>
            <a:pPr>
              <a:defRPr/>
            </a:pPr>
            <a:fld id="{F31EBC99-55CB-4A82-942E-33EFA019A9DE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image" Target="../media/image1.png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blipFill dpi="0" rotWithShape="0">
          <a:blip r:embed="rId13"/>
          <a:srcRect/>
          <a:stretch>
            <a:fillRect/>
          </a:stretch>
        </a:blip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Rectangle 12"/>
          <p:cNvSpPr>
            <a:spLocks noGrp="1" noChangeArrowheads="1"/>
          </p:cNvSpPr>
          <p:nvPr>
            <p:ph type="title"/>
          </p:nvPr>
        </p:nvSpPr>
        <p:spPr bwMode="auto">
          <a:xfrm>
            <a:off x="1066800" y="274638"/>
            <a:ext cx="7848600" cy="117316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b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单击此处编辑母版标题样式</a:t>
            </a:r>
          </a:p>
        </p:txBody>
      </p:sp>
      <p:sp>
        <p:nvSpPr>
          <p:cNvPr id="1027" name="Rectangle 13"/>
          <p:cNvSpPr>
            <a:spLocks noGrp="1" noChangeArrowheads="1"/>
          </p:cNvSpPr>
          <p:nvPr>
            <p:ph type="body" idx="1"/>
          </p:nvPr>
        </p:nvSpPr>
        <p:spPr bwMode="auto">
          <a:xfrm>
            <a:off x="1066800" y="1600200"/>
            <a:ext cx="7315200" cy="45259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zh-CN" altLang="en-US" smtClean="0"/>
              <a:t>单击此处编辑母版文本样式</a:t>
            </a:r>
          </a:p>
          <a:p>
            <a:pPr lvl="1"/>
            <a:r>
              <a:rPr lang="zh-CN" altLang="en-US" smtClean="0"/>
              <a:t>第二级</a:t>
            </a:r>
          </a:p>
          <a:p>
            <a:pPr lvl="2"/>
            <a:r>
              <a:rPr lang="zh-CN" altLang="en-US" smtClean="0"/>
              <a:t>第三级</a:t>
            </a:r>
          </a:p>
          <a:p>
            <a:pPr lvl="3"/>
            <a:r>
              <a:rPr lang="zh-CN" altLang="en-US" smtClean="0"/>
              <a:t>第四级</a:t>
            </a:r>
          </a:p>
          <a:p>
            <a:pPr lvl="4"/>
            <a:r>
              <a:rPr lang="zh-CN" altLang="en-US" smtClean="0"/>
              <a:t>第五级</a:t>
            </a:r>
          </a:p>
        </p:txBody>
      </p:sp>
      <p:sp>
        <p:nvSpPr>
          <p:cNvPr id="1041" name="Rectangle 17"/>
          <p:cNvSpPr>
            <a:spLocks noGrp="1" noChangeArrowheads="1"/>
          </p:cNvSpPr>
          <p:nvPr>
            <p:ph type="dt" sz="quarter" idx="2"/>
          </p:nvPr>
        </p:nvSpPr>
        <p:spPr bwMode="auto">
          <a:xfrm>
            <a:off x="228600" y="6400800"/>
            <a:ext cx="21336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>
              <a:defRPr kumimoji="1" sz="1200" b="0">
                <a:solidFill>
                  <a:srgbClr val="000000"/>
                </a:solidFill>
                <a:latin typeface="Garamond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42" name="Rectangle 18"/>
          <p:cNvSpPr>
            <a:spLocks noGrp="1" noChangeArrowheads="1"/>
          </p:cNvSpPr>
          <p:nvPr>
            <p:ph type="ftr" sz="quarter" idx="3"/>
          </p:nvPr>
        </p:nvSpPr>
        <p:spPr bwMode="auto">
          <a:xfrm>
            <a:off x="2590800" y="6400800"/>
            <a:ext cx="48768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ctr">
              <a:defRPr kumimoji="1" sz="1200" b="0">
                <a:solidFill>
                  <a:srgbClr val="000000"/>
                </a:solidFill>
                <a:latin typeface="Garamond" pitchFamily="18" charset="0"/>
                <a:ea typeface="宋体" pitchFamily="2" charset="-122"/>
              </a:defRPr>
            </a:lvl1pPr>
          </a:lstStyle>
          <a:p>
            <a:pPr>
              <a:defRPr/>
            </a:pPr>
            <a:endParaRPr lang="en-US" altLang="zh-CN"/>
          </a:p>
        </p:txBody>
      </p:sp>
      <p:sp>
        <p:nvSpPr>
          <p:cNvPr id="1043" name="Rectangle 19"/>
          <p:cNvSpPr>
            <a:spLocks noGrp="1" noChangeArrowheads="1"/>
          </p:cNvSpPr>
          <p:nvPr>
            <p:ph type="sldNum" sz="quarter" idx="4"/>
          </p:nvPr>
        </p:nvSpPr>
        <p:spPr bwMode="auto">
          <a:xfrm>
            <a:off x="7696200" y="6400800"/>
            <a:ext cx="1295400" cy="320675"/>
          </a:xfrm>
          <a:prstGeom prst="rect">
            <a:avLst/>
          </a:prstGeom>
          <a:noFill/>
          <a:ln>
            <a:noFill/>
          </a:ln>
          <a:effectLst/>
          <a:extLst/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>
            <a:lvl1pPr algn="r">
              <a:defRPr kumimoji="1" sz="1200" b="0">
                <a:solidFill>
                  <a:srgbClr val="000000"/>
                </a:solidFill>
                <a:latin typeface="Garamond" pitchFamily="18" charset="0"/>
                <a:ea typeface="宋体" pitchFamily="2" charset="-122"/>
              </a:defRPr>
            </a:lvl1pPr>
          </a:lstStyle>
          <a:p>
            <a:pPr>
              <a:defRPr/>
            </a:pPr>
            <a:fld id="{147E6BD3-1D8A-4155-B323-50E234D1EA09}" type="slidenum">
              <a:rPr lang="zh-CN" altLang="en-US"/>
              <a:pPr>
                <a:defRPr/>
              </a:pPr>
              <a:t>‹#›</a:t>
            </a:fld>
            <a:endParaRPr lang="en-US" altLang="zh-CN"/>
          </a:p>
        </p:txBody>
      </p:sp>
    </p:spTree>
  </p:cSld>
  <p:clrMap bg1="dk2" tx1="lt1" bg2="dk1" tx2="lt2" accent1="accent1" accent2="accent2" accent3="accent3" accent4="accent4" accent5="accent5" accent6="accent6" hlink="hlink" folHlink="folHlink"/>
  <p:sldLayoutIdLst>
    <p:sldLayoutId id="2147483660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+mj-lt"/>
          <a:ea typeface="+mj-ea"/>
          <a:cs typeface="+mj-cs"/>
        </a:defRPr>
      </a:lvl1pPr>
      <a:lvl2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2pPr>
      <a:lvl3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3pPr>
      <a:lvl4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4pPr>
      <a:lvl5pPr algn="l" rtl="0" eaLnBrk="0" fontAlgn="base" hangingPunct="0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5pPr>
      <a:lvl6pPr marL="4572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6pPr>
      <a:lvl7pPr marL="9144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7pPr>
      <a:lvl8pPr marL="13716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8pPr>
      <a:lvl9pPr marL="1828800" algn="l" rtl="0" eaLnBrk="1" fontAlgn="base" hangingPunct="1">
        <a:lnSpc>
          <a:spcPct val="80000"/>
        </a:lnSpc>
        <a:spcBef>
          <a:spcPct val="0"/>
        </a:spcBef>
        <a:spcAft>
          <a:spcPct val="0"/>
        </a:spcAft>
        <a:defRPr sz="4000">
          <a:solidFill>
            <a:srgbClr val="000000"/>
          </a:solidFill>
          <a:latin typeface="宋体" pitchFamily="2" charset="-122"/>
          <a:ea typeface="宋体" pitchFamily="2" charset="-122"/>
        </a:defRPr>
      </a:lvl9pPr>
    </p:titleStyle>
    <p:bodyStyle>
      <a:lvl1pPr marL="342900" indent="-342900" algn="l" rtl="0" eaLnBrk="0" fontAlgn="base" hangingPunct="0">
        <a:spcBef>
          <a:spcPct val="60000"/>
        </a:spcBef>
        <a:spcAft>
          <a:spcPct val="0"/>
        </a:spcAft>
        <a:buClr>
          <a:srgbClr val="000000"/>
        </a:buClr>
        <a:buChar char="•"/>
        <a:defRPr sz="2800">
          <a:solidFill>
            <a:srgbClr val="000000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2400">
          <a:solidFill>
            <a:srgbClr val="000000"/>
          </a:solidFill>
          <a:latin typeface="+mn-lt"/>
          <a:ea typeface="+mn-ea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2000">
          <a:solidFill>
            <a:srgbClr val="000000"/>
          </a:solidFill>
          <a:latin typeface="+mn-lt"/>
          <a:ea typeface="+mn-ea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Font typeface="Garamond" pitchFamily="18" charset="0"/>
        <a:buChar char="−"/>
        <a:defRPr sz="1600">
          <a:solidFill>
            <a:srgbClr val="000000"/>
          </a:solidFill>
          <a:latin typeface="+mn-lt"/>
          <a:ea typeface="+mn-ea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5pPr>
      <a:lvl6pPr marL="25146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6pPr>
      <a:lvl7pPr marL="29718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7pPr>
      <a:lvl8pPr marL="34290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8pPr>
      <a:lvl9pPr marL="3886200" indent="-228600" algn="l" rtl="0" eaLnBrk="1" fontAlgn="base" hangingPunct="1">
        <a:spcBef>
          <a:spcPct val="20000"/>
        </a:spcBef>
        <a:spcAft>
          <a:spcPct val="0"/>
        </a:spcAft>
        <a:buClr>
          <a:srgbClr val="000000"/>
        </a:buClr>
        <a:buChar char="•"/>
        <a:defRPr sz="1600">
          <a:solidFill>
            <a:srgbClr val="000000"/>
          </a:solidFill>
          <a:latin typeface="+mn-lt"/>
          <a:ea typeface="+mn-ea"/>
        </a:defRPr>
      </a:lvl9pPr>
    </p:bodyStyle>
    <p:otherStyle>
      <a:defPPr>
        <a:defRPr lang="zh-CN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1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6.xml.rels><?xml version="1.0" encoding="UTF-8" standalone="yes"?>
<Relationships xmlns="http://schemas.openxmlformats.org/package/2006/relationships"><Relationship Id="rId2" Type="http://schemas.openxmlformats.org/officeDocument/2006/relationships/image" Target="../media/image8.gif"/><Relationship Id="rId1" Type="http://schemas.openxmlformats.org/officeDocument/2006/relationships/slideLayout" Target="../slideLayouts/slideLayout2.xml"/></Relationships>
</file>

<file path=ppt/slides/_rels/slide1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slide" Target="slide6.xml"/><Relationship Id="rId2" Type="http://schemas.openxmlformats.org/officeDocument/2006/relationships/slide" Target="slide5.xml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5.png"/><Relationship Id="rId2" Type="http://schemas.openxmlformats.org/officeDocument/2006/relationships/slide" Target="slide4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6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4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361" name="Rectangle 6"/>
          <p:cNvSpPr>
            <a:spLocks noGrp="1" noChangeArrowheads="1"/>
          </p:cNvSpPr>
          <p:nvPr>
            <p:ph type="ctrTitle"/>
          </p:nvPr>
        </p:nvSpPr>
        <p:spPr>
          <a:xfrm>
            <a:off x="1547813" y="1341438"/>
            <a:ext cx="6524625" cy="1774825"/>
          </a:xfrm>
        </p:spPr>
        <p:txBody>
          <a:bodyPr/>
          <a:lstStyle/>
          <a:p>
            <a:pPr eaLnBrk="1" hangingPunct="1"/>
            <a:r>
              <a:rPr lang="zh-CN" altLang="zh-CN" b="1" smtClean="0"/>
              <a:t>英语国家概况</a:t>
            </a:r>
            <a:r>
              <a:rPr lang="zh-CN" altLang="en-US" b="1" smtClean="0"/>
              <a:t>教学汇报</a:t>
            </a:r>
            <a:endParaRPr lang="zh-CN" altLang="en-US" smtClean="0"/>
          </a:p>
        </p:txBody>
      </p:sp>
      <p:sp>
        <p:nvSpPr>
          <p:cNvPr id="15362" name="Rectangle 7"/>
          <p:cNvSpPr>
            <a:spLocks noGrp="1" noChangeArrowheads="1"/>
          </p:cNvSpPr>
          <p:nvPr>
            <p:ph type="subTitle" idx="1"/>
          </p:nvPr>
        </p:nvSpPr>
        <p:spPr>
          <a:xfrm>
            <a:off x="2051050" y="3716338"/>
            <a:ext cx="5562600" cy="990600"/>
          </a:xfrm>
        </p:spPr>
        <p:txBody>
          <a:bodyPr/>
          <a:lstStyle/>
          <a:p>
            <a:pPr algn="ctr" eaLnBrk="1" hangingPunct="1"/>
            <a:r>
              <a:rPr lang="zh-CN" altLang="en-US" b="1" smtClean="0"/>
              <a:t>首都师范大学</a:t>
            </a:r>
            <a:endParaRPr lang="en-US" altLang="zh-CN" b="1" smtClean="0"/>
          </a:p>
          <a:p>
            <a:pPr algn="ctr" eaLnBrk="1" hangingPunct="1"/>
            <a:r>
              <a:rPr lang="zh-CN" altLang="en-US" b="1" smtClean="0"/>
              <a:t>谢福之</a:t>
            </a:r>
            <a:endParaRPr lang="en-US" altLang="zh-CN" b="1" smtClean="0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4577" name="标题 1"/>
          <p:cNvSpPr txBox="1">
            <a:spLocks/>
          </p:cNvSpPr>
          <p:nvPr/>
        </p:nvSpPr>
        <p:spPr bwMode="auto">
          <a:xfrm>
            <a:off x="468313" y="549275"/>
            <a:ext cx="7848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zh-CN" altLang="en-US" sz="4000" i="1">
                <a:solidFill>
                  <a:srgbClr val="000000"/>
                </a:solidFill>
                <a:latin typeface="宋体" charset="-122"/>
              </a:rPr>
              <a:t>课程任务</a:t>
            </a:r>
          </a:p>
        </p:txBody>
      </p:sp>
      <p:sp>
        <p:nvSpPr>
          <p:cNvPr id="24578" name="内容占位符 2"/>
          <p:cNvSpPr txBox="1">
            <a:spLocks/>
          </p:cNvSpPr>
          <p:nvPr/>
        </p:nvSpPr>
        <p:spPr bwMode="auto">
          <a:xfrm>
            <a:off x="900113" y="1557338"/>
            <a:ext cx="7935912" cy="45354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/>
          <a:lstStyle/>
          <a:p>
            <a:pPr>
              <a:spcBef>
                <a:spcPct val="60000"/>
              </a:spcBef>
              <a:buClr>
                <a:srgbClr val="000000"/>
              </a:buClr>
            </a:pPr>
            <a:r>
              <a:rPr lang="en-US" altLang="zh-CN" sz="2800">
                <a:solidFill>
                  <a:srgbClr val="000000"/>
                </a:solidFill>
                <a:latin typeface="宋体" charset="-122"/>
              </a:rPr>
              <a:t>    </a:t>
            </a:r>
            <a:r>
              <a:rPr lang="zh-CN" altLang="zh-CN" sz="2800">
                <a:solidFill>
                  <a:srgbClr val="000000"/>
                </a:solidFill>
                <a:latin typeface="宋体" charset="-122"/>
              </a:rPr>
              <a:t>掌握文化知识，提高语言能力</a:t>
            </a: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(基本要求</a:t>
            </a:r>
            <a:r>
              <a:rPr lang="en-US" altLang="zh-CN" sz="2800">
                <a:solidFill>
                  <a:srgbClr val="000000"/>
                </a:solidFill>
                <a:latin typeface="宋体" charset="-122"/>
              </a:rPr>
              <a:t>)</a:t>
            </a:r>
            <a:r>
              <a:rPr lang="zh-CN" altLang="zh-CN" sz="2800">
                <a:solidFill>
                  <a:srgbClr val="000000"/>
                </a:solidFill>
                <a:latin typeface="宋体" charset="-122"/>
              </a:rPr>
              <a:t>：为英语学习提供系统的社会文化背景知识，促进大学英语学习和与其他英语课程之间的交融，进一步提高语言运用能力。</a:t>
            </a:r>
          </a:p>
          <a:p>
            <a:pPr>
              <a:spcBef>
                <a:spcPct val="60000"/>
              </a:spcBef>
              <a:buClr>
                <a:srgbClr val="000000"/>
              </a:buClr>
            </a:pPr>
            <a:r>
              <a:rPr lang="en-US" altLang="zh-CN" sz="2800">
                <a:solidFill>
                  <a:srgbClr val="000000"/>
                </a:solidFill>
                <a:latin typeface="宋体" charset="-122"/>
              </a:rPr>
              <a:t>    </a:t>
            </a:r>
            <a:r>
              <a:rPr lang="zh-CN" altLang="zh-CN" sz="2800">
                <a:solidFill>
                  <a:srgbClr val="000000"/>
                </a:solidFill>
                <a:latin typeface="宋体" charset="-122"/>
              </a:rPr>
              <a:t>提高跨文化交际能力（较高要求）：通过了解主要英语国家的基本情况和文化传统，提高对文化差异的敏感性、宽容性和处理文化差异的灵活性</a:t>
            </a: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；</a:t>
            </a:r>
            <a:r>
              <a:rPr lang="zh-CN" altLang="zh-CN" sz="2800">
                <a:solidFill>
                  <a:srgbClr val="000000"/>
                </a:solidFill>
                <a:latin typeface="宋体" charset="-122"/>
              </a:rPr>
              <a:t>在理解文化差异的同时感知不同文化的共性。</a:t>
            </a:r>
          </a:p>
        </p:txBody>
      </p:sp>
      <p:sp>
        <p:nvSpPr>
          <p:cNvPr id="24579" name="标题 1"/>
          <p:cNvSpPr>
            <a:spLocks noGrp="1"/>
          </p:cNvSpPr>
          <p:nvPr>
            <p:ph type="title"/>
          </p:nvPr>
        </p:nvSpPr>
        <p:spPr>
          <a:xfrm>
            <a:off x="7046913" y="188913"/>
            <a:ext cx="1789112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idx="1"/>
          </p:nvPr>
        </p:nvSpPr>
        <p:spPr>
          <a:xfrm>
            <a:off x="971550" y="1600200"/>
            <a:ext cx="7561263" cy="4525963"/>
          </a:xfrm>
        </p:spPr>
        <p:txBody>
          <a:bodyPr/>
          <a:lstStyle/>
          <a:p>
            <a:pPr marL="0" indent="0" eaLnBrk="1" hangingPunct="1">
              <a:buFontTx/>
              <a:buNone/>
              <a:defRPr/>
            </a:pPr>
            <a:r>
              <a:rPr lang="zh-CN" altLang="zh-CN" sz="2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知识方面</a:t>
            </a:r>
            <a:r>
              <a:rPr lang="zh-CN" altLang="zh-CN" sz="2600" b="1" smtClean="0"/>
              <a:t>：系统了解英语国家的地理风貌、重大历史事件、政治制度、教育体系、风俗习惯、价值观念等，使语言教学和文化知识紧密结合。</a:t>
            </a:r>
          </a:p>
          <a:p>
            <a:pPr marL="0" indent="0" eaLnBrk="1" hangingPunct="1">
              <a:buFontTx/>
              <a:buNone/>
              <a:defRPr/>
            </a:pPr>
            <a:r>
              <a:rPr lang="zh-CN" altLang="zh-CN" sz="2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素质方面</a:t>
            </a:r>
            <a:r>
              <a:rPr lang="zh-CN" altLang="zh-CN" sz="2600" b="1" smtClean="0"/>
              <a:t>：提高学生自身的文化素养，在提高学生文化意识的基础上，提高学生的文化观察能力、文化思考能力、文化甄别能力和文化探索能力。</a:t>
            </a:r>
          </a:p>
          <a:p>
            <a:pPr marL="0" indent="0" eaLnBrk="1" hangingPunct="1">
              <a:buFontTx/>
              <a:buNone/>
              <a:defRPr/>
            </a:pPr>
            <a:r>
              <a:rPr lang="zh-CN" altLang="zh-CN" sz="2600" b="1" smtClean="0">
                <a:solidFill>
                  <a:srgbClr val="C00000"/>
                </a:solidFill>
                <a:effectLst>
                  <a:outerShdw blurRad="38100" dist="38100" dir="2700000" algn="tl">
                    <a:srgbClr val="000000"/>
                  </a:outerShdw>
                </a:effectLst>
              </a:rPr>
              <a:t>能力方面</a:t>
            </a:r>
            <a:r>
              <a:rPr lang="zh-CN" altLang="zh-CN" sz="2600" b="1" smtClean="0"/>
              <a:t>：提高学生自主学习</a:t>
            </a:r>
            <a:r>
              <a:rPr lang="zh-CN" altLang="en-US" sz="2600" b="1" smtClean="0"/>
              <a:t>能力和</a:t>
            </a:r>
            <a:r>
              <a:rPr lang="zh-CN" altLang="zh-CN" sz="2600" b="1" smtClean="0"/>
              <a:t>语言运用能力</a:t>
            </a:r>
            <a:r>
              <a:rPr lang="zh-CN" altLang="en-US" sz="2600" b="1" smtClean="0"/>
              <a:t>；培</a:t>
            </a:r>
            <a:r>
              <a:rPr lang="zh-CN" altLang="zh-CN" sz="2600" b="1" smtClean="0"/>
              <a:t>养</a:t>
            </a:r>
            <a:r>
              <a:rPr lang="zh-CN" altLang="en-US" sz="2600" b="1" smtClean="0"/>
              <a:t>学生</a:t>
            </a:r>
            <a:r>
              <a:rPr lang="zh-CN" altLang="zh-CN" sz="2600" b="1" smtClean="0"/>
              <a:t>关心和理解英语国家重大事件的习惯</a:t>
            </a:r>
            <a:r>
              <a:rPr lang="zh-CN" altLang="en-US" sz="2600" b="1" smtClean="0"/>
              <a:t>。</a:t>
            </a:r>
          </a:p>
        </p:txBody>
      </p:sp>
      <p:sp>
        <p:nvSpPr>
          <p:cNvPr id="25602" name="标题 1"/>
          <p:cNvSpPr txBox="1">
            <a:spLocks/>
          </p:cNvSpPr>
          <p:nvPr/>
        </p:nvSpPr>
        <p:spPr bwMode="auto">
          <a:xfrm>
            <a:off x="468313" y="549275"/>
            <a:ext cx="7848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zh-CN" altLang="en-US" sz="4000" i="1">
                <a:solidFill>
                  <a:srgbClr val="000000"/>
                </a:solidFill>
                <a:latin typeface="宋体" charset="-122"/>
              </a:rPr>
              <a:t>课程目标</a:t>
            </a:r>
          </a:p>
        </p:txBody>
      </p:sp>
      <p:sp>
        <p:nvSpPr>
          <p:cNvPr id="25603" name="标题 1"/>
          <p:cNvSpPr>
            <a:spLocks noGrp="1"/>
          </p:cNvSpPr>
          <p:nvPr>
            <p:ph type="title"/>
          </p:nvPr>
        </p:nvSpPr>
        <p:spPr>
          <a:xfrm>
            <a:off x="7235825" y="279400"/>
            <a:ext cx="1728788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6625" name="内容占位符 2"/>
          <p:cNvSpPr>
            <a:spLocks noGrp="1"/>
          </p:cNvSpPr>
          <p:nvPr>
            <p:ph idx="1"/>
          </p:nvPr>
        </p:nvSpPr>
        <p:spPr>
          <a:xfrm>
            <a:off x="1042988" y="1628775"/>
            <a:ext cx="7315200" cy="4525963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endParaRPr lang="zh-CN" altLang="en-US" sz="3200" b="1" smtClean="0"/>
          </a:p>
          <a:p>
            <a:pPr marL="0" indent="0" eaLnBrk="1" hangingPunct="1">
              <a:buFontTx/>
              <a:buNone/>
            </a:pPr>
            <a:r>
              <a:rPr lang="zh-CN" altLang="en-US" sz="3200" b="1" smtClean="0"/>
              <a:t>辅修课：</a:t>
            </a:r>
            <a:r>
              <a:rPr lang="zh-CN" altLang="zh-CN" sz="3200" b="1" smtClean="0"/>
              <a:t>一个学期每周</a:t>
            </a:r>
            <a:r>
              <a:rPr lang="en-US" altLang="zh-CN" sz="3200" b="1" smtClean="0"/>
              <a:t>3</a:t>
            </a:r>
            <a:r>
              <a:rPr lang="zh-CN" altLang="zh-CN" sz="3200" b="1" smtClean="0"/>
              <a:t>学时，共</a:t>
            </a:r>
            <a:r>
              <a:rPr lang="en-US" altLang="zh-CN" sz="3200" b="1" smtClean="0"/>
              <a:t>54</a:t>
            </a:r>
            <a:r>
              <a:rPr lang="zh-CN" altLang="zh-CN" sz="3200" b="1" smtClean="0"/>
              <a:t>学</a:t>
            </a:r>
            <a:r>
              <a:rPr lang="zh-CN" altLang="en-US" sz="3200" b="1" smtClean="0"/>
              <a:t>    </a:t>
            </a:r>
            <a:r>
              <a:rPr lang="zh-CN" altLang="zh-CN" sz="3200" b="1" smtClean="0"/>
              <a:t>时，每周学习一章或一个专题。</a:t>
            </a:r>
          </a:p>
          <a:p>
            <a:pPr marL="0" indent="0" eaLnBrk="1" hangingPunct="1">
              <a:buFontTx/>
              <a:buNone/>
            </a:pPr>
            <a:endParaRPr lang="en-US" altLang="zh-CN" sz="3200" b="1" smtClean="0"/>
          </a:p>
          <a:p>
            <a:pPr marL="0" indent="0" eaLnBrk="1" hangingPunct="1">
              <a:buFontTx/>
              <a:buNone/>
            </a:pPr>
            <a:r>
              <a:rPr lang="zh-CN" altLang="en-US" sz="3200" b="1" smtClean="0"/>
              <a:t>公选课：</a:t>
            </a:r>
            <a:r>
              <a:rPr lang="zh-CN" altLang="zh-CN" sz="3200" b="1" smtClean="0"/>
              <a:t>两个学期每周</a:t>
            </a:r>
            <a:r>
              <a:rPr lang="en-US" altLang="zh-CN" sz="3200" b="1" smtClean="0"/>
              <a:t>2</a:t>
            </a:r>
            <a:r>
              <a:rPr lang="zh-CN" altLang="zh-CN" sz="3200" b="1" smtClean="0"/>
              <a:t>学时，共</a:t>
            </a:r>
            <a:r>
              <a:rPr lang="en-US" altLang="zh-CN" sz="3200" b="1" smtClean="0"/>
              <a:t>72</a:t>
            </a:r>
            <a:r>
              <a:rPr lang="zh-CN" altLang="zh-CN" sz="3200" b="1" smtClean="0"/>
              <a:t>学时，分别开设美国概况和英国概况。</a:t>
            </a:r>
          </a:p>
        </p:txBody>
      </p:sp>
      <p:sp>
        <p:nvSpPr>
          <p:cNvPr id="26626" name="标题 1"/>
          <p:cNvSpPr txBox="1">
            <a:spLocks/>
          </p:cNvSpPr>
          <p:nvPr/>
        </p:nvSpPr>
        <p:spPr bwMode="auto">
          <a:xfrm>
            <a:off x="468313" y="549275"/>
            <a:ext cx="7848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zh-CN" altLang="en-US" sz="4000" i="1">
                <a:solidFill>
                  <a:srgbClr val="000000"/>
                </a:solidFill>
                <a:latin typeface="宋体" charset="-122"/>
              </a:rPr>
              <a:t>教学安排</a:t>
            </a:r>
          </a:p>
        </p:txBody>
      </p:sp>
      <p:sp>
        <p:nvSpPr>
          <p:cNvPr id="26627" name="标题 1"/>
          <p:cNvSpPr>
            <a:spLocks noGrp="1"/>
          </p:cNvSpPr>
          <p:nvPr>
            <p:ph type="title"/>
          </p:nvPr>
        </p:nvSpPr>
        <p:spPr>
          <a:xfrm>
            <a:off x="7235825" y="279400"/>
            <a:ext cx="1728788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7649" name="标题 1"/>
          <p:cNvSpPr txBox="1">
            <a:spLocks/>
          </p:cNvSpPr>
          <p:nvPr/>
        </p:nvSpPr>
        <p:spPr bwMode="auto">
          <a:xfrm>
            <a:off x="468313" y="549275"/>
            <a:ext cx="7848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zh-CN" altLang="en-US" sz="4000" i="1">
                <a:solidFill>
                  <a:srgbClr val="000000"/>
                </a:solidFill>
                <a:latin typeface="宋体" charset="-122"/>
              </a:rPr>
              <a:t>教学模式和教学方法</a:t>
            </a:r>
            <a:r>
              <a:rPr lang="zh-CN" altLang="en-US" i="1">
                <a:solidFill>
                  <a:srgbClr val="000000"/>
                </a:solidFill>
                <a:latin typeface="宋体" charset="-122"/>
              </a:rPr>
              <a:t>      </a:t>
            </a:r>
            <a:r>
              <a:rPr lang="en-US" altLang="zh-CN">
                <a:solidFill>
                  <a:srgbClr val="000000"/>
                </a:solidFill>
                <a:latin typeface="宋体" charset="-122"/>
              </a:rPr>
              <a:t>(</a:t>
            </a:r>
            <a:r>
              <a:rPr lang="zh-CN" altLang="en-US">
                <a:solidFill>
                  <a:srgbClr val="000000"/>
                </a:solidFill>
                <a:latin typeface="宋体" charset="-122"/>
              </a:rPr>
              <a:t>辅修课程</a:t>
            </a:r>
            <a:r>
              <a:rPr lang="en-US" altLang="zh-CN">
                <a:solidFill>
                  <a:srgbClr val="000000"/>
                </a:solidFill>
                <a:latin typeface="宋体" charset="-122"/>
              </a:rPr>
              <a:t>)</a:t>
            </a:r>
            <a:endParaRPr lang="en-US" altLang="zh-CN" sz="4000">
              <a:solidFill>
                <a:srgbClr val="000000"/>
              </a:solidFill>
              <a:latin typeface="宋体" charset="-122"/>
            </a:endParaRPr>
          </a:p>
        </p:txBody>
      </p:sp>
      <p:grpSp>
        <p:nvGrpSpPr>
          <p:cNvPr id="27650" name="Group 4"/>
          <p:cNvGrpSpPr>
            <a:grpSpLocks noChangeAspect="1"/>
          </p:cNvGrpSpPr>
          <p:nvPr/>
        </p:nvGrpSpPr>
        <p:grpSpPr bwMode="auto">
          <a:xfrm>
            <a:off x="1116013" y="1557338"/>
            <a:ext cx="6445250" cy="4810125"/>
            <a:chOff x="2590" y="947"/>
            <a:chExt cx="6182" cy="4622"/>
          </a:xfrm>
        </p:grpSpPr>
        <p:sp>
          <p:nvSpPr>
            <p:cNvPr id="27652" name="AutoShape 5"/>
            <p:cNvSpPr>
              <a:spLocks noChangeAspect="1" noChangeArrowheads="1"/>
            </p:cNvSpPr>
            <p:nvPr/>
          </p:nvSpPr>
          <p:spPr bwMode="auto">
            <a:xfrm>
              <a:off x="2668" y="947"/>
              <a:ext cx="6104" cy="462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/>
            <a:lstStyle/>
            <a:p>
              <a:endParaRPr lang="zh-CN" altLang="en-US">
                <a:solidFill>
                  <a:srgbClr val="000000"/>
                </a:solidFill>
              </a:endParaRPr>
            </a:p>
          </p:txBody>
        </p:sp>
        <p:sp>
          <p:nvSpPr>
            <p:cNvPr id="27653" name="Text Box 6"/>
            <p:cNvSpPr txBox="1">
              <a:spLocks noChangeArrowheads="1"/>
            </p:cNvSpPr>
            <p:nvPr/>
          </p:nvSpPr>
          <p:spPr bwMode="auto">
            <a:xfrm>
              <a:off x="2590" y="2416"/>
              <a:ext cx="469" cy="1526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教学模式</a:t>
              </a: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7654" name="Text Box 7"/>
            <p:cNvSpPr txBox="1">
              <a:spLocks noChangeArrowheads="1"/>
            </p:cNvSpPr>
            <p:nvPr/>
          </p:nvSpPr>
          <p:spPr bwMode="auto">
            <a:xfrm>
              <a:off x="3753" y="1901"/>
              <a:ext cx="1565" cy="67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课堂教学</a:t>
              </a: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7655" name="Text Box 8"/>
            <p:cNvSpPr txBox="1">
              <a:spLocks noChangeArrowheads="1"/>
            </p:cNvSpPr>
            <p:nvPr/>
          </p:nvSpPr>
          <p:spPr bwMode="auto">
            <a:xfrm>
              <a:off x="3764" y="3124"/>
              <a:ext cx="1565" cy="562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师生互动</a:t>
              </a:r>
            </a:p>
            <a:p>
              <a:pPr algn="ctr"/>
              <a:r>
                <a:rPr lang="en-US" altLang="zh-CN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(</a:t>
              </a:r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网络学堂</a:t>
              </a:r>
              <a:r>
                <a:rPr lang="en-US" altLang="zh-CN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)</a:t>
              </a:r>
              <a:endParaRPr lang="en-US" altLang="zh-CN" sz="1800">
                <a:solidFill>
                  <a:srgbClr val="000000"/>
                </a:solidFill>
              </a:endParaRPr>
            </a:p>
          </p:txBody>
        </p:sp>
        <p:sp>
          <p:nvSpPr>
            <p:cNvPr id="27656" name="Text Box 9"/>
            <p:cNvSpPr txBox="1">
              <a:spLocks noChangeArrowheads="1"/>
            </p:cNvSpPr>
            <p:nvPr/>
          </p:nvSpPr>
          <p:spPr bwMode="auto">
            <a:xfrm>
              <a:off x="3764" y="4211"/>
              <a:ext cx="1565" cy="67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自主学习</a:t>
              </a:r>
            </a:p>
          </p:txBody>
        </p:sp>
        <p:sp>
          <p:nvSpPr>
            <p:cNvPr id="27657" name="Line 10"/>
            <p:cNvSpPr>
              <a:spLocks noChangeShapeType="1"/>
            </p:cNvSpPr>
            <p:nvPr/>
          </p:nvSpPr>
          <p:spPr bwMode="auto">
            <a:xfrm>
              <a:off x="3138" y="3395"/>
              <a:ext cx="626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8" name="Line 11"/>
            <p:cNvSpPr>
              <a:spLocks noChangeShapeType="1"/>
            </p:cNvSpPr>
            <p:nvPr/>
          </p:nvSpPr>
          <p:spPr bwMode="auto">
            <a:xfrm>
              <a:off x="3138" y="3939"/>
              <a:ext cx="626" cy="544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59" name="Line 12"/>
            <p:cNvSpPr>
              <a:spLocks noChangeShapeType="1"/>
            </p:cNvSpPr>
            <p:nvPr/>
          </p:nvSpPr>
          <p:spPr bwMode="auto">
            <a:xfrm flipV="1">
              <a:off x="3113" y="2240"/>
              <a:ext cx="626" cy="408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0" name="Text Box 13"/>
            <p:cNvSpPr txBox="1">
              <a:spLocks noChangeArrowheads="1"/>
            </p:cNvSpPr>
            <p:nvPr/>
          </p:nvSpPr>
          <p:spPr bwMode="auto">
            <a:xfrm>
              <a:off x="6425" y="2852"/>
              <a:ext cx="1330" cy="40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just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形成性考核</a:t>
              </a: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7661" name="Text Box 14"/>
            <p:cNvSpPr txBox="1">
              <a:spLocks noChangeArrowheads="1"/>
            </p:cNvSpPr>
            <p:nvPr/>
          </p:nvSpPr>
          <p:spPr bwMode="auto">
            <a:xfrm>
              <a:off x="6425" y="3667"/>
              <a:ext cx="1330" cy="40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just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终结性考核</a:t>
              </a: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7662" name="Line 15"/>
            <p:cNvSpPr>
              <a:spLocks noChangeShapeType="1"/>
            </p:cNvSpPr>
            <p:nvPr/>
          </p:nvSpPr>
          <p:spPr bwMode="auto">
            <a:xfrm flipH="1">
              <a:off x="6268" y="2988"/>
              <a:ext cx="1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3" name="Line 16"/>
            <p:cNvSpPr>
              <a:spLocks noChangeShapeType="1"/>
            </p:cNvSpPr>
            <p:nvPr/>
          </p:nvSpPr>
          <p:spPr bwMode="auto">
            <a:xfrm>
              <a:off x="6268" y="2988"/>
              <a:ext cx="0" cy="95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4" name="Line 17"/>
            <p:cNvSpPr>
              <a:spLocks noChangeShapeType="1"/>
            </p:cNvSpPr>
            <p:nvPr/>
          </p:nvSpPr>
          <p:spPr bwMode="auto">
            <a:xfrm>
              <a:off x="6268" y="3939"/>
              <a:ext cx="157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5" name="Line 18"/>
            <p:cNvSpPr>
              <a:spLocks noChangeShapeType="1"/>
            </p:cNvSpPr>
            <p:nvPr/>
          </p:nvSpPr>
          <p:spPr bwMode="auto">
            <a:xfrm>
              <a:off x="5318" y="3405"/>
              <a:ext cx="939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6" name="Text Box 19"/>
            <p:cNvSpPr txBox="1">
              <a:spLocks noChangeArrowheads="1"/>
            </p:cNvSpPr>
            <p:nvPr/>
          </p:nvSpPr>
          <p:spPr bwMode="auto">
            <a:xfrm>
              <a:off x="8303" y="2852"/>
              <a:ext cx="469" cy="1223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vert="eaVert" anchor="ctr"/>
            <a:lstStyle/>
            <a:p>
              <a:pPr algn="ctr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教学效果</a:t>
              </a: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7667" name="Line 20"/>
            <p:cNvSpPr>
              <a:spLocks noChangeShapeType="1"/>
            </p:cNvSpPr>
            <p:nvPr/>
          </p:nvSpPr>
          <p:spPr bwMode="auto">
            <a:xfrm>
              <a:off x="7755" y="3056"/>
              <a:ext cx="548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8" name="Line 21"/>
            <p:cNvSpPr>
              <a:spLocks noChangeShapeType="1"/>
            </p:cNvSpPr>
            <p:nvPr/>
          </p:nvSpPr>
          <p:spPr bwMode="auto">
            <a:xfrm>
              <a:off x="7755" y="3871"/>
              <a:ext cx="54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69" name="Text Box 22"/>
            <p:cNvSpPr txBox="1">
              <a:spLocks noChangeArrowheads="1"/>
            </p:cNvSpPr>
            <p:nvPr/>
          </p:nvSpPr>
          <p:spPr bwMode="auto">
            <a:xfrm>
              <a:off x="5955" y="949"/>
              <a:ext cx="1096" cy="409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ctr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反馈</a:t>
              </a:r>
            </a:p>
          </p:txBody>
        </p:sp>
        <p:sp>
          <p:nvSpPr>
            <p:cNvPr id="27670" name="Text Box 23"/>
            <p:cNvSpPr txBox="1">
              <a:spLocks noChangeArrowheads="1"/>
            </p:cNvSpPr>
            <p:nvPr/>
          </p:nvSpPr>
          <p:spPr bwMode="auto">
            <a:xfrm>
              <a:off x="6425" y="5026"/>
              <a:ext cx="781" cy="408"/>
            </a:xfrm>
            <a:prstGeom prst="rect">
              <a:avLst/>
            </a:prstGeom>
            <a:noFill/>
            <a:ln w="19050">
              <a:solidFill>
                <a:srgbClr val="000000"/>
              </a:solidFill>
              <a:miter lim="800000"/>
              <a:headEnd/>
              <a:tailEnd/>
            </a:ln>
          </p:spPr>
          <p:txBody>
            <a:bodyPr anchor="ctr"/>
            <a:lstStyle/>
            <a:p>
              <a:pPr algn="just"/>
              <a:r>
                <a:rPr lang="zh-CN" altLang="en-US" sz="1800">
                  <a:solidFill>
                    <a:srgbClr val="000000"/>
                  </a:solidFill>
                  <a:latin typeface="仿宋_GB2312"/>
                  <a:ea typeface="仿宋_GB2312"/>
                  <a:cs typeface="仿宋_GB2312"/>
                </a:rPr>
                <a:t>反 馈</a:t>
              </a:r>
              <a:endParaRPr lang="zh-CN" altLang="en-US" sz="1800">
                <a:solidFill>
                  <a:srgbClr val="000000"/>
                </a:solidFill>
              </a:endParaRPr>
            </a:p>
          </p:txBody>
        </p:sp>
        <p:sp>
          <p:nvSpPr>
            <p:cNvPr id="27671" name="Line 24"/>
            <p:cNvSpPr>
              <a:spLocks noChangeShapeType="1"/>
            </p:cNvSpPr>
            <p:nvPr/>
          </p:nvSpPr>
          <p:spPr bwMode="auto">
            <a:xfrm>
              <a:off x="8459" y="1221"/>
              <a:ext cx="0" cy="163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2" name="Line 25"/>
            <p:cNvSpPr>
              <a:spLocks noChangeShapeType="1"/>
            </p:cNvSpPr>
            <p:nvPr/>
          </p:nvSpPr>
          <p:spPr bwMode="auto">
            <a:xfrm>
              <a:off x="7207" y="5298"/>
              <a:ext cx="1252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3" name="Line 26"/>
            <p:cNvSpPr>
              <a:spLocks noChangeShapeType="1"/>
            </p:cNvSpPr>
            <p:nvPr/>
          </p:nvSpPr>
          <p:spPr bwMode="auto">
            <a:xfrm flipV="1">
              <a:off x="8459" y="4075"/>
              <a:ext cx="0" cy="1223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4" name="Line 27"/>
            <p:cNvSpPr>
              <a:spLocks noChangeShapeType="1"/>
            </p:cNvSpPr>
            <p:nvPr/>
          </p:nvSpPr>
          <p:spPr bwMode="auto">
            <a:xfrm flipH="1">
              <a:off x="2825" y="5298"/>
              <a:ext cx="3600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5" name="Line 28"/>
            <p:cNvSpPr>
              <a:spLocks noChangeShapeType="1"/>
            </p:cNvSpPr>
            <p:nvPr/>
          </p:nvSpPr>
          <p:spPr bwMode="auto">
            <a:xfrm flipV="1">
              <a:off x="2825" y="3939"/>
              <a:ext cx="0" cy="1359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6" name="Line 29"/>
            <p:cNvSpPr>
              <a:spLocks noChangeShapeType="1"/>
            </p:cNvSpPr>
            <p:nvPr/>
          </p:nvSpPr>
          <p:spPr bwMode="auto">
            <a:xfrm flipH="1">
              <a:off x="7051" y="1221"/>
              <a:ext cx="1408" cy="0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7" name="Line 30"/>
            <p:cNvSpPr>
              <a:spLocks noChangeShapeType="1"/>
            </p:cNvSpPr>
            <p:nvPr/>
          </p:nvSpPr>
          <p:spPr bwMode="auto">
            <a:xfrm flipH="1">
              <a:off x="2825" y="1221"/>
              <a:ext cx="3130" cy="1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/>
            </a:ln>
          </p:spPr>
          <p:txBody>
            <a:bodyPr/>
            <a:lstStyle/>
            <a:p>
              <a:endParaRPr lang="zh-CN" altLang="en-US"/>
            </a:p>
          </p:txBody>
        </p:sp>
        <p:sp>
          <p:nvSpPr>
            <p:cNvPr id="27678" name="Line 31"/>
            <p:cNvSpPr>
              <a:spLocks noChangeShapeType="1"/>
            </p:cNvSpPr>
            <p:nvPr/>
          </p:nvSpPr>
          <p:spPr bwMode="auto">
            <a:xfrm>
              <a:off x="2825" y="1221"/>
              <a:ext cx="0" cy="1195"/>
            </a:xfrm>
            <a:prstGeom prst="line">
              <a:avLst/>
            </a:prstGeom>
            <a:noFill/>
            <a:ln w="19050">
              <a:solidFill>
                <a:srgbClr val="000000"/>
              </a:solidFill>
              <a:round/>
              <a:headEnd/>
              <a:tailEnd type="triangle" w="med" len="med"/>
            </a:ln>
          </p:spPr>
          <p:txBody>
            <a:bodyPr/>
            <a:lstStyle/>
            <a:p>
              <a:endParaRPr lang="zh-CN" altLang="en-US"/>
            </a:p>
          </p:txBody>
        </p:sp>
      </p:grpSp>
      <p:sp>
        <p:nvSpPr>
          <p:cNvPr id="27651" name="标题 1"/>
          <p:cNvSpPr>
            <a:spLocks noGrp="1"/>
          </p:cNvSpPr>
          <p:nvPr>
            <p:ph type="title"/>
          </p:nvPr>
        </p:nvSpPr>
        <p:spPr>
          <a:xfrm>
            <a:off x="7235825" y="279400"/>
            <a:ext cx="1728788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pSp>
        <p:nvGrpSpPr>
          <p:cNvPr id="29697" name="Group 4"/>
          <p:cNvGrpSpPr>
            <a:grpSpLocks/>
          </p:cNvGrpSpPr>
          <p:nvPr/>
        </p:nvGrpSpPr>
        <p:grpSpPr bwMode="auto">
          <a:xfrm>
            <a:off x="255588" y="1017588"/>
            <a:ext cx="2584450" cy="4108450"/>
            <a:chOff x="720" y="1296"/>
            <a:chExt cx="1363" cy="1994"/>
          </a:xfrm>
        </p:grpSpPr>
        <p:sp>
          <p:nvSpPr>
            <p:cNvPr id="29733" name="AutoShape 5"/>
            <p:cNvSpPr>
              <a:spLocks noChangeArrowheads="1"/>
            </p:cNvSpPr>
            <p:nvPr/>
          </p:nvSpPr>
          <p:spPr bwMode="gray">
            <a:xfrm>
              <a:off x="720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4E91D4"/>
                </a:gs>
                <a:gs pos="100000">
                  <a:srgbClr val="3477A4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4" name="AutoShape 6"/>
            <p:cNvSpPr>
              <a:spLocks noChangeArrowheads="1"/>
            </p:cNvSpPr>
            <p:nvPr/>
          </p:nvSpPr>
          <p:spPr bwMode="gray">
            <a:xfrm>
              <a:off x="741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3CA1E6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5" name="AutoShape 7"/>
            <p:cNvSpPr>
              <a:spLocks noChangeArrowheads="1"/>
            </p:cNvSpPr>
            <p:nvPr/>
          </p:nvSpPr>
          <p:spPr bwMode="gray">
            <a:xfrm>
              <a:off x="752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3CA1E6">
                    <a:alpha val="0"/>
                  </a:srgbClr>
                </a:gs>
                <a:gs pos="100000">
                  <a:srgbClr val="9BCFF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36" name="AutoShape 8"/>
            <p:cNvSpPr>
              <a:spLocks noChangeArrowheads="1"/>
            </p:cNvSpPr>
            <p:nvPr/>
          </p:nvSpPr>
          <p:spPr bwMode="gray">
            <a:xfrm>
              <a:off x="752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BEE0F7"/>
                </a:gs>
                <a:gs pos="100000">
                  <a:srgbClr val="3CA1E6">
                    <a:alpha val="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9737" name="Group 11"/>
            <p:cNvGrpSpPr>
              <a:grpSpLocks/>
            </p:cNvGrpSpPr>
            <p:nvPr/>
          </p:nvGrpSpPr>
          <p:grpSpPr bwMode="auto">
            <a:xfrm>
              <a:off x="1189" y="1296"/>
              <a:ext cx="405" cy="405"/>
              <a:chOff x="1289" y="582"/>
              <a:chExt cx="668" cy="668"/>
            </a:xfrm>
          </p:grpSpPr>
          <p:sp>
            <p:nvSpPr>
              <p:cNvPr id="29740" name="Oval 12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741" name="Oval 13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742" name="Oval 14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743" name="Oval 15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744" name="Oval 16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738" name="Text Box 17"/>
            <p:cNvSpPr txBox="1">
              <a:spLocks noChangeArrowheads="1"/>
            </p:cNvSpPr>
            <p:nvPr/>
          </p:nvSpPr>
          <p:spPr bwMode="gray">
            <a:xfrm>
              <a:off x="1283" y="1382"/>
              <a:ext cx="203" cy="261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>
                  <a:solidFill>
                    <a:srgbClr val="000000"/>
                  </a:solidFill>
                  <a:ea typeface="楷体_GB2312"/>
                  <a:cs typeface="楷体_GB2312"/>
                </a:rPr>
                <a:t>1</a:t>
              </a:r>
            </a:p>
          </p:txBody>
        </p:sp>
        <p:sp>
          <p:nvSpPr>
            <p:cNvPr id="29739" name="Text Box 18"/>
            <p:cNvSpPr txBox="1">
              <a:spLocks noChangeArrowheads="1"/>
            </p:cNvSpPr>
            <p:nvPr/>
          </p:nvSpPr>
          <p:spPr bwMode="gray">
            <a:xfrm>
              <a:off x="768" y="1776"/>
              <a:ext cx="1296" cy="137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多媒体课件直观法：讲解重点、难点并举例说明，演示与教学内容相关的视频、音频材料</a:t>
              </a:r>
            </a:p>
            <a:p>
              <a:endParaRPr lang="zh-CN" altLang="en-US" sz="2000">
                <a:solidFill>
                  <a:srgbClr val="000000"/>
                </a:solidFill>
              </a:endParaRPr>
            </a:p>
            <a:p>
              <a:r>
                <a:rPr lang="zh-CN" altLang="en-US" sz="2000">
                  <a:solidFill>
                    <a:srgbClr val="000000"/>
                  </a:solidFill>
                </a:rPr>
                <a:t>主题讨论法</a:t>
              </a:r>
            </a:p>
            <a:p>
              <a:endParaRPr lang="zh-CN" altLang="en-US" sz="2000">
                <a:solidFill>
                  <a:srgbClr val="000000"/>
                </a:solidFill>
              </a:endParaRPr>
            </a:p>
            <a:p>
              <a:r>
                <a:rPr lang="zh-CN" altLang="en-US" sz="2000">
                  <a:solidFill>
                    <a:srgbClr val="000000"/>
                  </a:solidFill>
                </a:rPr>
                <a:t>文化对比分析法</a:t>
              </a:r>
              <a:endParaRPr lang="en-US" altLang="zh-CN" sz="2000">
                <a:solidFill>
                  <a:srgbClr val="000000"/>
                </a:solidFill>
              </a:endParaRPr>
            </a:p>
          </p:txBody>
        </p:sp>
      </p:grpSp>
      <p:grpSp>
        <p:nvGrpSpPr>
          <p:cNvPr id="29698" name="Group 19"/>
          <p:cNvGrpSpPr>
            <a:grpSpLocks/>
          </p:cNvGrpSpPr>
          <p:nvPr/>
        </p:nvGrpSpPr>
        <p:grpSpPr bwMode="auto">
          <a:xfrm>
            <a:off x="3203575" y="981075"/>
            <a:ext cx="2662238" cy="4162425"/>
            <a:chOff x="2208" y="1299"/>
            <a:chExt cx="1363" cy="1991"/>
          </a:xfrm>
        </p:grpSpPr>
        <p:sp>
          <p:nvSpPr>
            <p:cNvPr id="29722" name="AutoShape 20"/>
            <p:cNvSpPr>
              <a:spLocks noChangeArrowheads="1"/>
            </p:cNvSpPr>
            <p:nvPr/>
          </p:nvSpPr>
          <p:spPr bwMode="gray">
            <a:xfrm>
              <a:off x="2208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34B034"/>
                </a:gs>
                <a:gs pos="100000">
                  <a:srgbClr val="3F8B4A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23" name="AutoShape 21"/>
            <p:cNvSpPr>
              <a:spLocks noChangeArrowheads="1"/>
            </p:cNvSpPr>
            <p:nvPr/>
          </p:nvSpPr>
          <p:spPr bwMode="gray">
            <a:xfrm>
              <a:off x="2229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73E77E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24" name="AutoShape 22"/>
            <p:cNvSpPr>
              <a:spLocks noChangeArrowheads="1"/>
            </p:cNvSpPr>
            <p:nvPr/>
          </p:nvSpPr>
          <p:spPr bwMode="gray">
            <a:xfrm>
              <a:off x="2240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73E77E"/>
                </a:gs>
                <a:gs pos="100000">
                  <a:srgbClr val="B3F2B9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25" name="AutoShape 23"/>
            <p:cNvSpPr>
              <a:spLocks noChangeArrowheads="1"/>
            </p:cNvSpPr>
            <p:nvPr/>
          </p:nvSpPr>
          <p:spPr bwMode="gray">
            <a:xfrm>
              <a:off x="2240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D0F7D4"/>
                </a:gs>
                <a:gs pos="100000">
                  <a:srgbClr val="73E77E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26" name="Oval 24"/>
            <p:cNvSpPr>
              <a:spLocks noChangeArrowheads="1"/>
            </p:cNvSpPr>
            <p:nvPr/>
          </p:nvSpPr>
          <p:spPr bwMode="gray">
            <a:xfrm>
              <a:off x="2677" y="1353"/>
              <a:ext cx="405" cy="291"/>
            </a:xfrm>
            <a:prstGeom prst="ellipse">
              <a:avLst/>
            </a:prstGeom>
            <a:solidFill>
              <a:srgbClr val="333333"/>
            </a:solidFill>
            <a:ln w="9525">
              <a:noFill/>
              <a:round/>
              <a:headEnd/>
              <a:tailEnd/>
            </a:ln>
          </p:spPr>
          <p:txBody>
            <a:bodyPr anchor="ctr">
              <a:spAutoFit/>
            </a:bodyPr>
            <a:lstStyle/>
            <a:p>
              <a:endParaRPr lang="zh-CN" altLang="en-US"/>
            </a:p>
          </p:txBody>
        </p:sp>
        <p:sp>
          <p:nvSpPr>
            <p:cNvPr id="29727" name="Oval 25"/>
            <p:cNvSpPr>
              <a:spLocks noChangeArrowheads="1"/>
            </p:cNvSpPr>
            <p:nvPr/>
          </p:nvSpPr>
          <p:spPr bwMode="gray">
            <a:xfrm>
              <a:off x="2681" y="1299"/>
              <a:ext cx="392" cy="392"/>
            </a:xfrm>
            <a:prstGeom prst="ellipse">
              <a:avLst/>
            </a:prstGeom>
            <a:gradFill rotWithShape="1">
              <a:gsLst>
                <a:gs pos="0">
                  <a:srgbClr val="636869"/>
                </a:gs>
                <a:gs pos="100000">
                  <a:srgbClr val="D6E1E2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9728" name="Oval 26"/>
            <p:cNvSpPr>
              <a:spLocks noChangeArrowheads="1"/>
            </p:cNvSpPr>
            <p:nvPr/>
          </p:nvSpPr>
          <p:spPr bwMode="gray">
            <a:xfrm>
              <a:off x="2686" y="1301"/>
              <a:ext cx="383" cy="383"/>
            </a:xfrm>
            <a:prstGeom prst="ellipse">
              <a:avLst/>
            </a:prstGeom>
            <a:gradFill rotWithShape="1">
              <a:gsLst>
                <a:gs pos="0">
                  <a:srgbClr val="D6E1E2">
                    <a:alpha val="0"/>
                  </a:srgbClr>
                </a:gs>
                <a:gs pos="100000">
                  <a:srgbClr val="F1F5F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9729" name="Oval 27"/>
            <p:cNvSpPr>
              <a:spLocks noChangeArrowheads="1"/>
            </p:cNvSpPr>
            <p:nvPr/>
          </p:nvSpPr>
          <p:spPr bwMode="gray">
            <a:xfrm>
              <a:off x="2690" y="1305"/>
              <a:ext cx="364" cy="357"/>
            </a:xfrm>
            <a:prstGeom prst="ellipse">
              <a:avLst/>
            </a:prstGeom>
            <a:gradFill rotWithShape="1">
              <a:gsLst>
                <a:gs pos="0">
                  <a:srgbClr val="AAB2B3"/>
                </a:gs>
                <a:gs pos="100000">
                  <a:srgbClr val="D6E1E2">
                    <a:alpha val="48000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9730" name="Oval 28"/>
            <p:cNvSpPr>
              <a:spLocks noChangeArrowheads="1"/>
            </p:cNvSpPr>
            <p:nvPr/>
          </p:nvSpPr>
          <p:spPr bwMode="gray">
            <a:xfrm>
              <a:off x="2712" y="1315"/>
              <a:ext cx="323" cy="290"/>
            </a:xfrm>
            <a:prstGeom prst="ellipse">
              <a:avLst/>
            </a:prstGeom>
            <a:gradFill rotWithShape="1">
              <a:gsLst>
                <a:gs pos="0">
                  <a:srgbClr val="FFFFFF"/>
                </a:gs>
                <a:gs pos="100000">
                  <a:srgbClr val="D6E1E2">
                    <a:alpha val="37999"/>
                  </a:srgbClr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vert="eaVert" wrap="none" anchor="ctr"/>
            <a:lstStyle/>
            <a:p>
              <a:endParaRPr lang="zh-CN" altLang="en-US"/>
            </a:p>
          </p:txBody>
        </p:sp>
        <p:sp>
          <p:nvSpPr>
            <p:cNvPr id="29731" name="Text Box 29"/>
            <p:cNvSpPr txBox="1">
              <a:spLocks noChangeArrowheads="1"/>
            </p:cNvSpPr>
            <p:nvPr/>
          </p:nvSpPr>
          <p:spPr bwMode="gray">
            <a:xfrm>
              <a:off x="2777" y="1389"/>
              <a:ext cx="196" cy="248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>
                  <a:solidFill>
                    <a:srgbClr val="000000"/>
                  </a:solidFill>
                  <a:ea typeface="楷体_GB2312"/>
                  <a:cs typeface="楷体_GB2312"/>
                </a:rPr>
                <a:t>2</a:t>
              </a:r>
            </a:p>
          </p:txBody>
        </p:sp>
        <p:sp>
          <p:nvSpPr>
            <p:cNvPr id="29732" name="Text Box 30"/>
            <p:cNvSpPr txBox="1">
              <a:spLocks noChangeArrowheads="1"/>
            </p:cNvSpPr>
            <p:nvPr/>
          </p:nvSpPr>
          <p:spPr bwMode="gray">
            <a:xfrm>
              <a:off x="2301" y="1732"/>
              <a:ext cx="1246" cy="135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实时或非实时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网上教学活动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</a:t>
              </a:r>
            </a:p>
            <a:p>
              <a:endParaRPr lang="zh-CN" altLang="en-US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讨论版：专题讨论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在线作业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在线测试：课上</a:t>
              </a:r>
              <a:endParaRPr lang="en-US" altLang="zh-CN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在线答疑：学生提出问题，获得老师或同学的帮助。</a:t>
              </a:r>
              <a:endParaRPr lang="en-US" altLang="zh-CN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</p:txBody>
        </p:sp>
      </p:grpSp>
      <p:grpSp>
        <p:nvGrpSpPr>
          <p:cNvPr id="29699" name="Group 33"/>
          <p:cNvGrpSpPr>
            <a:grpSpLocks/>
          </p:cNvGrpSpPr>
          <p:nvPr/>
        </p:nvGrpSpPr>
        <p:grpSpPr bwMode="auto">
          <a:xfrm>
            <a:off x="6237288" y="950913"/>
            <a:ext cx="2506662" cy="4175125"/>
            <a:chOff x="3696" y="1296"/>
            <a:chExt cx="1363" cy="1994"/>
          </a:xfrm>
        </p:grpSpPr>
        <p:sp>
          <p:nvSpPr>
            <p:cNvPr id="29710" name="AutoShape 34"/>
            <p:cNvSpPr>
              <a:spLocks noChangeArrowheads="1"/>
            </p:cNvSpPr>
            <p:nvPr/>
          </p:nvSpPr>
          <p:spPr bwMode="gray">
            <a:xfrm>
              <a:off x="3696" y="1490"/>
              <a:ext cx="1363" cy="1800"/>
            </a:xfrm>
            <a:prstGeom prst="roundRect">
              <a:avLst>
                <a:gd name="adj" fmla="val 17509"/>
              </a:avLst>
            </a:prstGeom>
            <a:gradFill rotWithShape="1">
              <a:gsLst>
                <a:gs pos="0">
                  <a:srgbClr val="B59F43"/>
                </a:gs>
                <a:gs pos="100000">
                  <a:srgbClr val="8F8849"/>
                </a:gs>
              </a:gsLst>
              <a:lin ang="27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11" name="AutoShape 35"/>
            <p:cNvSpPr>
              <a:spLocks noChangeArrowheads="1"/>
            </p:cNvSpPr>
            <p:nvPr/>
          </p:nvSpPr>
          <p:spPr bwMode="gray">
            <a:xfrm>
              <a:off x="3717" y="1495"/>
              <a:ext cx="1322" cy="1766"/>
            </a:xfrm>
            <a:prstGeom prst="roundRect">
              <a:avLst>
                <a:gd name="adj" fmla="val 16667"/>
              </a:avLst>
            </a:prstGeom>
            <a:solidFill>
              <a:srgbClr val="E9E065"/>
            </a:soli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12" name="AutoShape 36"/>
            <p:cNvSpPr>
              <a:spLocks noChangeArrowheads="1"/>
            </p:cNvSpPr>
            <p:nvPr/>
          </p:nvSpPr>
          <p:spPr bwMode="gray">
            <a:xfrm>
              <a:off x="3728" y="2795"/>
              <a:ext cx="1304" cy="447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E9E065"/>
                </a:gs>
                <a:gs pos="100000">
                  <a:srgbClr val="F2EDA6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sp>
          <p:nvSpPr>
            <p:cNvPr id="29713" name="AutoShape 37"/>
            <p:cNvSpPr>
              <a:spLocks noChangeArrowheads="1"/>
            </p:cNvSpPr>
            <p:nvPr/>
          </p:nvSpPr>
          <p:spPr bwMode="gray">
            <a:xfrm>
              <a:off x="3728" y="1509"/>
              <a:ext cx="1304" cy="446"/>
            </a:xfrm>
            <a:prstGeom prst="roundRect">
              <a:avLst>
                <a:gd name="adj" fmla="val 50000"/>
              </a:avLst>
            </a:prstGeom>
            <a:gradFill rotWithShape="1">
              <a:gsLst>
                <a:gs pos="0">
                  <a:srgbClr val="F8F5CC"/>
                </a:gs>
                <a:gs pos="100000">
                  <a:srgbClr val="E9E065"/>
                </a:gs>
              </a:gsLst>
              <a:lin ang="5400000" scaled="1"/>
            </a:gradFill>
            <a:ln w="9525">
              <a:noFill/>
              <a:round/>
              <a:headEnd/>
              <a:tailEnd/>
            </a:ln>
          </p:spPr>
          <p:txBody>
            <a:bodyPr wrap="none" anchor="ctr"/>
            <a:lstStyle/>
            <a:p>
              <a:endParaRPr lang="zh-CN" altLang="en-US"/>
            </a:p>
          </p:txBody>
        </p:sp>
        <p:grpSp>
          <p:nvGrpSpPr>
            <p:cNvPr id="29714" name="Group 38"/>
            <p:cNvGrpSpPr>
              <a:grpSpLocks/>
            </p:cNvGrpSpPr>
            <p:nvPr/>
          </p:nvGrpSpPr>
          <p:grpSpPr bwMode="auto">
            <a:xfrm>
              <a:off x="4165" y="1296"/>
              <a:ext cx="405" cy="405"/>
              <a:chOff x="1289" y="582"/>
              <a:chExt cx="668" cy="668"/>
            </a:xfrm>
          </p:grpSpPr>
          <p:sp>
            <p:nvSpPr>
              <p:cNvPr id="29717" name="Oval 39"/>
              <p:cNvSpPr>
                <a:spLocks noChangeArrowheads="1"/>
              </p:cNvSpPr>
              <p:nvPr/>
            </p:nvSpPr>
            <p:spPr bwMode="gray">
              <a:xfrm>
                <a:off x="1289" y="582"/>
                <a:ext cx="668" cy="668"/>
              </a:xfrm>
              <a:prstGeom prst="ellipse">
                <a:avLst/>
              </a:prstGeom>
              <a:solidFill>
                <a:srgbClr val="333333"/>
              </a:solidFill>
              <a:ln w="9525">
                <a:noFill/>
                <a:round/>
                <a:headEnd/>
                <a:tailEnd/>
              </a:ln>
            </p:spPr>
            <p:txBody>
              <a:bodyPr anchor="ctr">
                <a:spAutoFit/>
              </a:bodyPr>
              <a:lstStyle/>
              <a:p>
                <a:endParaRPr lang="zh-CN" altLang="en-US"/>
              </a:p>
            </p:txBody>
          </p:sp>
          <p:sp>
            <p:nvSpPr>
              <p:cNvPr id="29718" name="Oval 40"/>
              <p:cNvSpPr>
                <a:spLocks noChangeArrowheads="1"/>
              </p:cNvSpPr>
              <p:nvPr/>
            </p:nvSpPr>
            <p:spPr bwMode="gray">
              <a:xfrm>
                <a:off x="1296" y="587"/>
                <a:ext cx="646" cy="647"/>
              </a:xfrm>
              <a:prstGeom prst="ellipse">
                <a:avLst/>
              </a:prstGeom>
              <a:gradFill rotWithShape="1">
                <a:gsLst>
                  <a:gs pos="0">
                    <a:srgbClr val="636869"/>
                  </a:gs>
                  <a:gs pos="100000">
                    <a:srgbClr val="D6E1E2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719" name="Oval 41"/>
              <p:cNvSpPr>
                <a:spLocks noChangeArrowheads="1"/>
              </p:cNvSpPr>
              <p:nvPr/>
            </p:nvSpPr>
            <p:spPr bwMode="gray">
              <a:xfrm>
                <a:off x="1304" y="591"/>
                <a:ext cx="631" cy="631"/>
              </a:xfrm>
              <a:prstGeom prst="ellipse">
                <a:avLst/>
              </a:prstGeom>
              <a:gradFill rotWithShape="1">
                <a:gsLst>
                  <a:gs pos="0">
                    <a:srgbClr val="D6E1E2">
                      <a:alpha val="0"/>
                    </a:srgbClr>
                  </a:gs>
                  <a:gs pos="100000">
                    <a:srgbClr val="F1F5F5"/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720" name="Oval 42"/>
              <p:cNvSpPr>
                <a:spLocks noChangeArrowheads="1"/>
              </p:cNvSpPr>
              <p:nvPr/>
            </p:nvSpPr>
            <p:spPr bwMode="gray">
              <a:xfrm>
                <a:off x="1311" y="597"/>
                <a:ext cx="600" cy="589"/>
              </a:xfrm>
              <a:prstGeom prst="ellipse">
                <a:avLst/>
              </a:prstGeom>
              <a:gradFill rotWithShape="1">
                <a:gsLst>
                  <a:gs pos="0">
                    <a:srgbClr val="AAB2B3"/>
                  </a:gs>
                  <a:gs pos="100000">
                    <a:srgbClr val="D6E1E2">
                      <a:alpha val="48000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  <p:sp>
            <p:nvSpPr>
              <p:cNvPr id="29721" name="Oval 43"/>
              <p:cNvSpPr>
                <a:spLocks noChangeArrowheads="1"/>
              </p:cNvSpPr>
              <p:nvPr/>
            </p:nvSpPr>
            <p:spPr bwMode="gray">
              <a:xfrm>
                <a:off x="1346" y="613"/>
                <a:ext cx="533" cy="479"/>
              </a:xfrm>
              <a:prstGeom prst="ellipse">
                <a:avLst/>
              </a:prstGeom>
              <a:gradFill rotWithShape="1">
                <a:gsLst>
                  <a:gs pos="0">
                    <a:srgbClr val="FFFFFF"/>
                  </a:gs>
                  <a:gs pos="100000">
                    <a:srgbClr val="D6E1E2">
                      <a:alpha val="37999"/>
                    </a:srgbClr>
                  </a:gs>
                </a:gsLst>
                <a:lin ang="5400000" scaled="1"/>
              </a:gradFill>
              <a:ln w="9525">
                <a:noFill/>
                <a:round/>
                <a:headEnd/>
                <a:tailEnd/>
              </a:ln>
            </p:spPr>
            <p:txBody>
              <a:bodyPr vert="eaVert" wrap="none" anchor="ctr"/>
              <a:lstStyle/>
              <a:p>
                <a:endParaRPr lang="zh-CN" altLang="en-US"/>
              </a:p>
            </p:txBody>
          </p:sp>
        </p:grpSp>
        <p:sp>
          <p:nvSpPr>
            <p:cNvPr id="29715" name="Text Box 44"/>
            <p:cNvSpPr txBox="1">
              <a:spLocks noChangeArrowheads="1"/>
            </p:cNvSpPr>
            <p:nvPr/>
          </p:nvSpPr>
          <p:spPr bwMode="gray">
            <a:xfrm>
              <a:off x="4263" y="1376"/>
              <a:ext cx="209" cy="246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/>
              <a:r>
                <a:rPr lang="en-US" altLang="zh-CN" sz="2800">
                  <a:solidFill>
                    <a:srgbClr val="000000"/>
                  </a:solidFill>
                  <a:ea typeface="楷体_GB2312"/>
                  <a:cs typeface="楷体_GB2312"/>
                </a:rPr>
                <a:t>3</a:t>
              </a:r>
            </a:p>
          </p:txBody>
        </p:sp>
        <p:sp>
          <p:nvSpPr>
            <p:cNvPr id="29716" name="Text Box 45"/>
            <p:cNvSpPr txBox="1">
              <a:spLocks noChangeArrowheads="1"/>
            </p:cNvSpPr>
            <p:nvPr/>
          </p:nvSpPr>
          <p:spPr bwMode="gray">
            <a:xfrm>
              <a:off x="3744" y="1776"/>
              <a:ext cx="1296" cy="1412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学生根据教师要求：</a:t>
              </a: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endParaRPr lang="zh-CN" altLang="en-US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pPr>
                <a:spcBef>
                  <a:spcPct val="20000"/>
                </a:spcBef>
                <a:buClr>
                  <a:schemeClr val="hlink"/>
                </a:buClr>
                <a:buSzPct val="75000"/>
                <a:buFont typeface="Wingdings" pitchFamily="2" charset="2"/>
                <a:buNone/>
              </a:pP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阅读相关章节、完成网络学堂的作业，在网上查找资料、收看视频；阅读报刊、杂志等相关资料，加深对教学内容的理解。</a:t>
              </a:r>
              <a:r>
                <a:rPr lang="zh-CN" altLang="en-US" sz="2000">
                  <a:solidFill>
                    <a:srgbClr val="000000"/>
                  </a:solidFill>
                </a:rPr>
                <a:t> </a:t>
              </a:r>
              <a:endParaRPr lang="en-US" altLang="zh-CN" sz="2000">
                <a:solidFill>
                  <a:srgbClr val="000000"/>
                </a:solidFill>
              </a:endParaRPr>
            </a:p>
          </p:txBody>
        </p:sp>
      </p:grpSp>
      <p:sp>
        <p:nvSpPr>
          <p:cNvPr id="263217" name="Text Box 49"/>
          <p:cNvSpPr txBox="1">
            <a:spLocks noChangeArrowheads="1"/>
          </p:cNvSpPr>
          <p:nvPr/>
        </p:nvSpPr>
        <p:spPr bwMode="auto">
          <a:xfrm>
            <a:off x="518991" y="5483409"/>
            <a:ext cx="2057400" cy="523220"/>
          </a:xfrm>
          <a:prstGeom prst="rect">
            <a:avLst/>
          </a:prstGeom>
          <a:ln/>
        </p:spPr>
        <p:style>
          <a:lnRef idx="0">
            <a:schemeClr val="accent1"/>
          </a:lnRef>
          <a:fillRef idx="3">
            <a:schemeClr val="accent1"/>
          </a:fillRef>
          <a:effectRef idx="3">
            <a:schemeClr val="accent1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dirty="0">
                <a:ea typeface="楷体_GB2312" pitchFamily="49" charset="-122"/>
              </a:rPr>
              <a:t>课堂教学</a:t>
            </a:r>
          </a:p>
        </p:txBody>
      </p:sp>
      <p:sp>
        <p:nvSpPr>
          <p:cNvPr id="263218" name="Text Box 50"/>
          <p:cNvSpPr txBox="1">
            <a:spLocks noChangeArrowheads="1"/>
          </p:cNvSpPr>
          <p:nvPr/>
        </p:nvSpPr>
        <p:spPr bwMode="auto">
          <a:xfrm>
            <a:off x="3410438" y="5267965"/>
            <a:ext cx="2313689" cy="954107"/>
          </a:xfrm>
          <a:prstGeom prst="rect">
            <a:avLst/>
          </a:prstGeom>
          <a:ln/>
        </p:spPr>
        <p:style>
          <a:lnRef idx="0">
            <a:schemeClr val="accent2"/>
          </a:lnRef>
          <a:fillRef idx="3">
            <a:schemeClr val="accent2"/>
          </a:fillRef>
          <a:effectRef idx="3">
            <a:schemeClr val="accent2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师生互动</a:t>
            </a:r>
            <a:r>
              <a:rPr lang="en-US" altLang="zh-CN" sz="2800" dirty="0">
                <a:latin typeface="楷体_GB2312" pitchFamily="49" charset="-122"/>
                <a:ea typeface="楷体_GB2312" pitchFamily="49" charset="-122"/>
              </a:rPr>
              <a:t/>
            </a:r>
            <a:br>
              <a:rPr lang="en-US" altLang="zh-CN" sz="2800" dirty="0">
                <a:latin typeface="楷体_GB2312" pitchFamily="49" charset="-122"/>
                <a:ea typeface="楷体_GB2312" pitchFamily="49" charset="-122"/>
              </a:rPr>
            </a:br>
            <a:r>
              <a:rPr lang="en-US" altLang="zh-CN" sz="2800" dirty="0">
                <a:latin typeface="楷体_GB2312" pitchFamily="49" charset="-122"/>
                <a:ea typeface="楷体_GB2312" pitchFamily="49" charset="-122"/>
              </a:rPr>
              <a:t>(</a:t>
            </a:r>
            <a:r>
              <a:rPr lang="zh-CN" altLang="en-US" sz="2800" dirty="0">
                <a:latin typeface="楷体_GB2312" pitchFamily="49" charset="-122"/>
                <a:ea typeface="楷体_GB2312" pitchFamily="49" charset="-122"/>
              </a:rPr>
              <a:t>网络学堂</a:t>
            </a:r>
            <a:r>
              <a:rPr lang="en-US" altLang="zh-CN" sz="2800" dirty="0">
                <a:latin typeface="楷体_GB2312" pitchFamily="49" charset="-122"/>
                <a:ea typeface="楷体_GB2312" pitchFamily="49" charset="-122"/>
              </a:rPr>
              <a:t>)</a:t>
            </a:r>
          </a:p>
        </p:txBody>
      </p:sp>
      <p:sp>
        <p:nvSpPr>
          <p:cNvPr id="263219" name="Text Box 51"/>
          <p:cNvSpPr txBox="1">
            <a:spLocks noChangeArrowheads="1"/>
          </p:cNvSpPr>
          <p:nvPr/>
        </p:nvSpPr>
        <p:spPr bwMode="auto">
          <a:xfrm>
            <a:off x="6344251" y="5495081"/>
            <a:ext cx="2418946" cy="523220"/>
          </a:xfrm>
          <a:prstGeom prst="rect">
            <a:avLst/>
          </a:prstGeom>
          <a:ln/>
        </p:spPr>
        <p:style>
          <a:lnRef idx="0">
            <a:schemeClr val="accent5"/>
          </a:lnRef>
          <a:fillRef idx="3">
            <a:schemeClr val="accent5"/>
          </a:fillRef>
          <a:effectRef idx="3">
            <a:schemeClr val="accent5"/>
          </a:effectRef>
          <a:fontRef idx="minor">
            <a:schemeClr val="lt1"/>
          </a:fontRef>
        </p:style>
        <p:txBody>
          <a:bodyPr>
            <a:spAutoFit/>
          </a:bodyPr>
          <a:lstStyle/>
          <a:p>
            <a:pPr algn="ctr">
              <a:defRPr/>
            </a:pPr>
            <a:r>
              <a:rPr lang="zh-CN" altLang="en-US" sz="2800">
                <a:solidFill>
                  <a:schemeClr val="tx1"/>
                </a:solidFill>
                <a:ea typeface="楷体_GB2312"/>
                <a:cs typeface="楷体_GB2312"/>
              </a:rPr>
              <a:t>自主学习</a:t>
            </a:r>
            <a:endParaRPr lang="en-US" altLang="zh-CN" sz="2800">
              <a:solidFill>
                <a:schemeClr val="tx1"/>
              </a:solidFill>
              <a:ea typeface="楷体_GB2312"/>
              <a:cs typeface="楷体_GB2312"/>
            </a:endParaRPr>
          </a:p>
        </p:txBody>
      </p:sp>
      <p:sp>
        <p:nvSpPr>
          <p:cNvPr id="29709" name="标题 1"/>
          <p:cNvSpPr>
            <a:spLocks noGrp="1"/>
          </p:cNvSpPr>
          <p:nvPr>
            <p:ph type="title"/>
          </p:nvPr>
        </p:nvSpPr>
        <p:spPr>
          <a:xfrm>
            <a:off x="7235825" y="279400"/>
            <a:ext cx="1728788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1745" name="页脚占位符 5"/>
          <p:cNvSpPr>
            <a:spLocks noGrp="1"/>
          </p:cNvSpPr>
          <p:nvPr>
            <p:ph type="ftr" sz="quarter" idx="11"/>
          </p:nvPr>
        </p:nvSpPr>
        <p:spPr>
          <a:xfrm>
            <a:off x="7850188" y="6270625"/>
            <a:ext cx="1295400" cy="320675"/>
          </a:xfrm>
          <a:noFill/>
          <a:ln>
            <a:miter lim="800000"/>
            <a:headEnd/>
            <a:tailEnd/>
          </a:ln>
        </p:spPr>
        <p:txBody>
          <a:bodyPr/>
          <a:lstStyle/>
          <a:p>
            <a:pPr algn="r"/>
            <a:r>
              <a:rPr lang="en-US" altLang="zh-CN" smtClean="0">
                <a:ea typeface="宋体" charset="-122"/>
              </a:rPr>
              <a:t>www.themegallery.com</a:t>
            </a:r>
          </a:p>
        </p:txBody>
      </p:sp>
      <p:grpSp>
        <p:nvGrpSpPr>
          <p:cNvPr id="31746" name="Group 4"/>
          <p:cNvGrpSpPr>
            <a:grpSpLocks/>
          </p:cNvGrpSpPr>
          <p:nvPr/>
        </p:nvGrpSpPr>
        <p:grpSpPr bwMode="auto">
          <a:xfrm>
            <a:off x="3201988" y="1012825"/>
            <a:ext cx="2998787" cy="1601788"/>
            <a:chOff x="1920" y="912"/>
            <a:chExt cx="1889" cy="1009"/>
          </a:xfrm>
        </p:grpSpPr>
        <p:grpSp>
          <p:nvGrpSpPr>
            <p:cNvPr id="31757" name="Group 5"/>
            <p:cNvGrpSpPr>
              <a:grpSpLocks/>
            </p:cNvGrpSpPr>
            <p:nvPr/>
          </p:nvGrpSpPr>
          <p:grpSpPr bwMode="auto">
            <a:xfrm>
              <a:off x="1920" y="912"/>
              <a:ext cx="1889" cy="1009"/>
              <a:chOff x="1997" y="1314"/>
              <a:chExt cx="1889" cy="1009"/>
            </a:xfrm>
          </p:grpSpPr>
          <p:grpSp>
            <p:nvGrpSpPr>
              <p:cNvPr id="31759" name="Group 6"/>
              <p:cNvGrpSpPr>
                <a:grpSpLocks/>
              </p:cNvGrpSpPr>
              <p:nvPr/>
            </p:nvGrpSpPr>
            <p:grpSpPr bwMode="auto">
              <a:xfrm>
                <a:off x="1997" y="1404"/>
                <a:ext cx="1889" cy="919"/>
                <a:chOff x="1973" y="1027"/>
                <a:chExt cx="1926" cy="937"/>
              </a:xfrm>
            </p:grpSpPr>
            <p:sp>
              <p:nvSpPr>
                <p:cNvPr id="264199" name="Oval 7"/>
                <p:cNvSpPr>
                  <a:spLocks noChangeArrowheads="1"/>
                </p:cNvSpPr>
                <p:nvPr/>
              </p:nvSpPr>
              <p:spPr bwMode="gray">
                <a:xfrm>
                  <a:off x="1994" y="105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/>
                    </a:gs>
                    <a:gs pos="100000">
                      <a:schemeClr val="hlink">
                        <a:gamma/>
                        <a:shade val="48627"/>
                        <a:invGamma/>
                      </a:schemeClr>
                    </a:gs>
                  </a:gsLst>
                  <a:lin ang="27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ea typeface="宋体" pitchFamily="2" charset="-122"/>
                  </a:endParaRPr>
                </a:p>
              </p:txBody>
            </p:sp>
            <p:sp>
              <p:nvSpPr>
                <p:cNvPr id="264200" name="Oval 8"/>
                <p:cNvSpPr>
                  <a:spLocks noChangeArrowheads="1"/>
                </p:cNvSpPr>
                <p:nvPr/>
              </p:nvSpPr>
              <p:spPr bwMode="gray">
                <a:xfrm>
                  <a:off x="1973" y="1027"/>
                  <a:ext cx="1905" cy="907"/>
                </a:xfrm>
                <a:prstGeom prst="ellipse">
                  <a:avLst/>
                </a:prstGeom>
                <a:gradFill rotWithShape="1">
                  <a:gsLst>
                    <a:gs pos="0">
                      <a:schemeClr val="hlink">
                        <a:gamma/>
                        <a:tint val="44314"/>
                        <a:invGamma/>
                      </a:schemeClr>
                    </a:gs>
                    <a:gs pos="100000">
                      <a:schemeClr val="hlink"/>
                    </a:gs>
                  </a:gsLst>
                  <a:lin ang="2700000" scaled="1"/>
                </a:gradFill>
                <a:ln>
                  <a:noFill/>
                </a:ln>
                <a:effectLst/>
                <a:extLst/>
              </p:spPr>
              <p:txBody>
                <a:bodyPr wrap="none" anchor="ctr"/>
                <a:lstStyle/>
                <a:p>
                  <a:pPr>
                    <a:defRPr/>
                  </a:pPr>
                  <a:endParaRPr lang="zh-CN" altLang="en-US">
                    <a:ea typeface="宋体" pitchFamily="2" charset="-122"/>
                  </a:endParaRPr>
                </a:p>
              </p:txBody>
            </p:sp>
          </p:grpSp>
          <p:sp>
            <p:nvSpPr>
              <p:cNvPr id="264201" name="Oval 9"/>
              <p:cNvSpPr>
                <a:spLocks noChangeArrowheads="1"/>
              </p:cNvSpPr>
              <p:nvPr/>
            </p:nvSpPr>
            <p:spPr bwMode="gray">
              <a:xfrm>
                <a:off x="2086" y="1314"/>
                <a:ext cx="1691" cy="845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46275"/>
                      <a:invGamma/>
                    </a:schemeClr>
                  </a:gs>
                  <a:gs pos="100000">
                    <a:schemeClr val="accent1"/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264202" name="Oval 10"/>
              <p:cNvSpPr>
                <a:spLocks noChangeArrowheads="1"/>
              </p:cNvSpPr>
              <p:nvPr/>
            </p:nvSpPr>
            <p:spPr bwMode="gray">
              <a:xfrm>
                <a:off x="2108" y="1319"/>
                <a:ext cx="1650" cy="8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alpha val="0"/>
                    </a:schemeClr>
                  </a:gs>
                  <a:gs pos="100000">
                    <a:schemeClr val="accent1">
                      <a:gamma/>
                      <a:tint val="34902"/>
                      <a:invGamma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264203" name="Oval 11"/>
              <p:cNvSpPr>
                <a:spLocks noChangeArrowheads="1"/>
              </p:cNvSpPr>
              <p:nvPr/>
            </p:nvSpPr>
            <p:spPr bwMode="gray">
              <a:xfrm>
                <a:off x="2125" y="1327"/>
                <a:ext cx="1570" cy="770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shade val="79216"/>
                      <a:invGamma/>
                    </a:schemeClr>
                  </a:gs>
                  <a:gs pos="100000">
                    <a:schemeClr val="accent1">
                      <a:alpha val="4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  <p:sp>
            <p:nvSpPr>
              <p:cNvPr id="264204" name="Oval 12"/>
              <p:cNvSpPr>
                <a:spLocks noChangeArrowheads="1"/>
              </p:cNvSpPr>
              <p:nvPr/>
            </p:nvSpPr>
            <p:spPr bwMode="gray">
              <a:xfrm>
                <a:off x="2208" y="1344"/>
                <a:ext cx="1382" cy="624"/>
              </a:xfrm>
              <a:prstGeom prst="ellipse">
                <a:avLst/>
              </a:prstGeom>
              <a:gradFill rotWithShape="1">
                <a:gsLst>
                  <a:gs pos="0">
                    <a:schemeClr val="accent1">
                      <a:gamma/>
                      <a:tint val="0"/>
                      <a:invGamma/>
                    </a:schemeClr>
                  </a:gs>
                  <a:gs pos="100000">
                    <a:schemeClr val="accent1">
                      <a:alpha val="38000"/>
                    </a:schemeClr>
                  </a:gs>
                </a:gsLst>
                <a:lin ang="2700000" scaled="1"/>
              </a:gradFill>
              <a:ln>
                <a:noFill/>
              </a:ln>
              <a:effectLst/>
              <a:extLst/>
            </p:spPr>
            <p:txBody>
              <a:bodyPr vert="eaVert" wrap="none" anchor="ctr"/>
              <a:lstStyle/>
              <a:p>
                <a:pPr>
                  <a:defRPr/>
                </a:pPr>
                <a:endParaRPr lang="zh-CN" altLang="en-US">
                  <a:ea typeface="宋体" pitchFamily="2" charset="-122"/>
                </a:endParaRPr>
              </a:p>
            </p:txBody>
          </p:sp>
        </p:grpSp>
        <p:sp>
          <p:nvSpPr>
            <p:cNvPr id="31758" name="Text Box 13"/>
            <p:cNvSpPr txBox="1">
              <a:spLocks noChangeArrowheads="1"/>
            </p:cNvSpPr>
            <p:nvPr/>
          </p:nvSpPr>
          <p:spPr bwMode="auto">
            <a:xfrm>
              <a:off x="2410" y="1015"/>
              <a:ext cx="929" cy="64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 wrap="none">
              <a:spAutoFit/>
            </a:bodyPr>
            <a:lstStyle/>
            <a:p>
              <a:pPr algn="ctr" eaLnBrk="0" hangingPunct="0"/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形成性考核</a:t>
              </a:r>
              <a:endParaRPr lang="en-US" altLang="zh-CN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pPr algn="ctr" eaLnBrk="0" hangingPunct="0"/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&amp;</a:t>
              </a:r>
            </a:p>
            <a:p>
              <a:pPr algn="ctr" eaLnBrk="0" hangingPunct="0"/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终结性考核</a:t>
              </a:r>
              <a:endParaRPr lang="en-US" altLang="zh-CN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</p:txBody>
        </p:sp>
      </p:grpSp>
      <p:grpSp>
        <p:nvGrpSpPr>
          <p:cNvPr id="31747" name="Group 14"/>
          <p:cNvGrpSpPr>
            <a:grpSpLocks/>
          </p:cNvGrpSpPr>
          <p:nvPr/>
        </p:nvGrpSpPr>
        <p:grpSpPr bwMode="auto">
          <a:xfrm>
            <a:off x="915988" y="3070225"/>
            <a:ext cx="2590800" cy="3276600"/>
            <a:chOff x="720" y="1998"/>
            <a:chExt cx="1440" cy="1680"/>
          </a:xfrm>
        </p:grpSpPr>
        <p:sp>
          <p:nvSpPr>
            <p:cNvPr id="31755" name="AutoShape 15"/>
            <p:cNvSpPr>
              <a:spLocks noChangeArrowheads="1"/>
            </p:cNvSpPr>
            <p:nvPr/>
          </p:nvSpPr>
          <p:spPr bwMode="auto">
            <a:xfrm>
              <a:off x="720" y="1998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CN" altLang="en-US">
                <a:latin typeface="Verdana" pitchFamily="34" charset="0"/>
              </a:endParaRPr>
            </a:p>
          </p:txBody>
        </p:sp>
        <p:sp>
          <p:nvSpPr>
            <p:cNvPr id="31756" name="Text Box 16"/>
            <p:cNvSpPr txBox="1">
              <a:spLocks noChangeArrowheads="1"/>
            </p:cNvSpPr>
            <p:nvPr/>
          </p:nvSpPr>
          <p:spPr bwMode="auto">
            <a:xfrm>
              <a:off x="820" y="2053"/>
              <a:ext cx="1284" cy="1610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r>
                <a:rPr lang="zh-CN" altLang="en-US" sz="2000">
                  <a:solidFill>
                    <a:srgbClr val="C00000"/>
                  </a:solidFill>
                  <a:latin typeface="楷体_GB2312"/>
                  <a:ea typeface="楷体_GB2312"/>
                  <a:cs typeface="楷体_GB2312"/>
                </a:rPr>
                <a:t>形成性考核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60%</a:t>
              </a:r>
              <a:endParaRPr lang="zh-CN" altLang="en-US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endParaRPr lang="en-US" altLang="zh-CN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课堂表现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20%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1</a:t>
              </a: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）考勤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2</a:t>
              </a: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）讨论</a:t>
              </a:r>
            </a:p>
            <a:p>
              <a:endParaRPr lang="zh-CN" altLang="en-US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网络学堂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40%    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1</a:t>
              </a: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）在线讨论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15%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2</a:t>
              </a: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）在线作业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15%</a:t>
              </a:r>
            </a:p>
            <a:p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3</a:t>
              </a: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）在线测试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10%</a:t>
              </a:r>
            </a:p>
          </p:txBody>
        </p:sp>
      </p:grpSp>
      <p:grpSp>
        <p:nvGrpSpPr>
          <p:cNvPr id="31748" name="Group 17"/>
          <p:cNvGrpSpPr>
            <a:grpSpLocks/>
          </p:cNvGrpSpPr>
          <p:nvPr/>
        </p:nvGrpSpPr>
        <p:grpSpPr bwMode="auto">
          <a:xfrm>
            <a:off x="5868988" y="2994025"/>
            <a:ext cx="2514600" cy="3352800"/>
            <a:chOff x="3504" y="1998"/>
            <a:chExt cx="1440" cy="1680"/>
          </a:xfrm>
        </p:grpSpPr>
        <p:sp>
          <p:nvSpPr>
            <p:cNvPr id="31753" name="AutoShape 18"/>
            <p:cNvSpPr>
              <a:spLocks noChangeArrowheads="1"/>
            </p:cNvSpPr>
            <p:nvPr/>
          </p:nvSpPr>
          <p:spPr bwMode="auto">
            <a:xfrm>
              <a:off x="3504" y="1998"/>
              <a:ext cx="1440" cy="1680"/>
            </a:xfrm>
            <a:prstGeom prst="roundRect">
              <a:avLst>
                <a:gd name="adj" fmla="val 16667"/>
              </a:avLst>
            </a:prstGeom>
            <a:noFill/>
            <a:ln w="38100">
              <a:solidFill>
                <a:schemeClr val="tx1"/>
              </a:solidFill>
              <a:round/>
              <a:headEnd/>
              <a:tailEnd/>
            </a:ln>
          </p:spPr>
          <p:txBody>
            <a:bodyPr wrap="none" anchor="ctr"/>
            <a:lstStyle/>
            <a:p>
              <a:pPr algn="ctr" eaLnBrk="0" hangingPunct="0"/>
              <a:endParaRPr lang="zh-CN" altLang="en-US">
                <a:latin typeface="Verdana" pitchFamily="34" charset="0"/>
              </a:endParaRPr>
            </a:p>
          </p:txBody>
        </p:sp>
        <p:sp>
          <p:nvSpPr>
            <p:cNvPr id="31754" name="Text Box 19"/>
            <p:cNvSpPr txBox="1">
              <a:spLocks noChangeArrowheads="1"/>
            </p:cNvSpPr>
            <p:nvPr/>
          </p:nvSpPr>
          <p:spPr bwMode="auto">
            <a:xfrm>
              <a:off x="3600" y="2124"/>
              <a:ext cx="1284" cy="1509"/>
            </a:xfrm>
            <a:prstGeom prst="rect">
              <a:avLst/>
            </a:prstGeom>
            <a:noFill/>
            <a:ln w="9525">
              <a:noFill/>
              <a:miter lim="800000"/>
              <a:headEnd/>
              <a:tailEnd/>
            </a:ln>
          </p:spPr>
          <p:txBody>
            <a:bodyPr>
              <a:spAutoFit/>
            </a:bodyPr>
            <a:lstStyle/>
            <a:p>
              <a:pPr eaLnBrk="0" hangingPunct="0">
                <a:lnSpc>
                  <a:spcPct val="120000"/>
                </a:lnSpc>
              </a:pPr>
              <a:r>
                <a:rPr lang="zh-CN" altLang="en-US" sz="2000">
                  <a:solidFill>
                    <a:srgbClr val="C00000"/>
                  </a:solidFill>
                  <a:latin typeface="楷体_GB2312"/>
                  <a:ea typeface="楷体_GB2312"/>
                  <a:cs typeface="楷体_GB2312"/>
                </a:rPr>
                <a:t>终结性考核 </a:t>
              </a:r>
              <a:r>
                <a:rPr lang="en-US" altLang="zh-CN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40%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  </a:t>
              </a:r>
            </a:p>
            <a:p>
              <a:pPr eaLnBrk="0" hangingPunct="0">
                <a:lnSpc>
                  <a:spcPct val="120000"/>
                </a:lnSpc>
              </a:pPr>
              <a:r>
                <a:rPr lang="zh-CN" altLang="en-US" sz="2000">
                  <a:solidFill>
                    <a:srgbClr val="000000"/>
                  </a:solidFill>
                  <a:latin typeface="楷体_GB2312"/>
                  <a:ea typeface="楷体_GB2312"/>
                  <a:cs typeface="楷体_GB2312"/>
                </a:rPr>
                <a:t>   采取课程论文或书面回答问题等形式，旨在检查学生对教学内容的理解、总结和归纳的能力。</a:t>
              </a:r>
              <a:endParaRPr lang="en-US" altLang="zh-CN" sz="2000">
                <a:solidFill>
                  <a:srgbClr val="000000"/>
                </a:solidFill>
                <a:latin typeface="楷体_GB2312"/>
                <a:ea typeface="楷体_GB2312"/>
                <a:cs typeface="楷体_GB2312"/>
              </a:endParaRPr>
            </a:p>
          </p:txBody>
        </p:sp>
      </p:grpSp>
      <p:sp>
        <p:nvSpPr>
          <p:cNvPr id="264213" name="Freeform 21"/>
          <p:cNvSpPr>
            <a:spLocks/>
          </p:cNvSpPr>
          <p:nvPr/>
        </p:nvSpPr>
        <p:spPr bwMode="gray">
          <a:xfrm>
            <a:off x="3506788" y="2536825"/>
            <a:ext cx="903287" cy="1241425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accent2"/>
              </a:gs>
              <a:gs pos="100000">
                <a:schemeClr val="accent2">
                  <a:gamma/>
                  <a:tint val="63529"/>
                  <a:invGamma/>
                </a:schemeClr>
              </a:gs>
            </a:gsLst>
            <a:lin ang="0" scaled="1"/>
          </a:gradFill>
          <a:ln>
            <a:noFill/>
          </a:ln>
          <a:extLst/>
        </p:spPr>
        <p:txBody>
          <a:bodyPr/>
          <a:lstStyle/>
          <a:p>
            <a:pPr>
              <a:defRPr/>
            </a:pPr>
            <a:endParaRPr lang="zh-CN" altLang="en-US">
              <a:ea typeface="宋体" pitchFamily="2" charset="-122"/>
            </a:endParaRPr>
          </a:p>
        </p:txBody>
      </p:sp>
      <p:sp>
        <p:nvSpPr>
          <p:cNvPr id="264215" name="Rectangle 23"/>
          <p:cNvSpPr>
            <a:spLocks noGrp="1"/>
          </p:cNvSpPr>
          <p:nvPr>
            <p:ph type="body" idx="1"/>
          </p:nvPr>
        </p:nvSpPr>
        <p:spPr bwMode="gray">
          <a:xfrm flipH="1">
            <a:off x="4725988" y="2613025"/>
            <a:ext cx="1143000" cy="1066800"/>
          </a:xfrm>
          <a:custGeom>
            <a:avLst/>
            <a:gdLst>
              <a:gd name="T0" fmla="*/ 580 w 580"/>
              <a:gd name="T1" fmla="*/ 0 h 798"/>
              <a:gd name="T2" fmla="*/ 578 w 580"/>
              <a:gd name="T3" fmla="*/ 90 h 798"/>
              <a:gd name="T4" fmla="*/ 568 w 580"/>
              <a:gd name="T5" fmla="*/ 174 h 798"/>
              <a:gd name="T6" fmla="*/ 552 w 580"/>
              <a:gd name="T7" fmla="*/ 252 h 798"/>
              <a:gd name="T8" fmla="*/ 526 w 580"/>
              <a:gd name="T9" fmla="*/ 324 h 798"/>
              <a:gd name="T10" fmla="*/ 494 w 580"/>
              <a:gd name="T11" fmla="*/ 390 h 798"/>
              <a:gd name="T12" fmla="*/ 452 w 580"/>
              <a:gd name="T13" fmla="*/ 450 h 798"/>
              <a:gd name="T14" fmla="*/ 402 w 580"/>
              <a:gd name="T15" fmla="*/ 508 h 798"/>
              <a:gd name="T16" fmla="*/ 342 w 580"/>
              <a:gd name="T17" fmla="*/ 560 h 798"/>
              <a:gd name="T18" fmla="*/ 270 w 580"/>
              <a:gd name="T19" fmla="*/ 610 h 798"/>
              <a:gd name="T20" fmla="*/ 188 w 580"/>
              <a:gd name="T21" fmla="*/ 656 h 798"/>
              <a:gd name="T22" fmla="*/ 188 w 580"/>
              <a:gd name="T23" fmla="*/ 798 h 798"/>
              <a:gd name="T24" fmla="*/ 0 w 580"/>
              <a:gd name="T25" fmla="*/ 514 h 798"/>
              <a:gd name="T26" fmla="*/ 188 w 580"/>
              <a:gd name="T27" fmla="*/ 230 h 798"/>
              <a:gd name="T28" fmla="*/ 188 w 580"/>
              <a:gd name="T29" fmla="*/ 372 h 798"/>
              <a:gd name="T30" fmla="*/ 224 w 580"/>
              <a:gd name="T31" fmla="*/ 368 h 798"/>
              <a:gd name="T32" fmla="*/ 264 w 580"/>
              <a:gd name="T33" fmla="*/ 356 h 798"/>
              <a:gd name="T34" fmla="*/ 306 w 580"/>
              <a:gd name="T35" fmla="*/ 336 h 798"/>
              <a:gd name="T36" fmla="*/ 348 w 580"/>
              <a:gd name="T37" fmla="*/ 310 h 798"/>
              <a:gd name="T38" fmla="*/ 392 w 580"/>
              <a:gd name="T39" fmla="*/ 280 h 798"/>
              <a:gd name="T40" fmla="*/ 432 w 580"/>
              <a:gd name="T41" fmla="*/ 246 h 798"/>
              <a:gd name="T42" fmla="*/ 472 w 580"/>
              <a:gd name="T43" fmla="*/ 208 h 798"/>
              <a:gd name="T44" fmla="*/ 506 w 580"/>
              <a:gd name="T45" fmla="*/ 166 h 798"/>
              <a:gd name="T46" fmla="*/ 536 w 580"/>
              <a:gd name="T47" fmla="*/ 124 h 798"/>
              <a:gd name="T48" fmla="*/ 558 w 580"/>
              <a:gd name="T49" fmla="*/ 82 h 798"/>
              <a:gd name="T50" fmla="*/ 574 w 580"/>
              <a:gd name="T51" fmla="*/ 40 h 798"/>
              <a:gd name="T52" fmla="*/ 578 w 580"/>
              <a:gd name="T53" fmla="*/ 0 h 798"/>
              <a:gd name="T54" fmla="*/ 580 w 580"/>
              <a:gd name="T55" fmla="*/ 0 h 798"/>
            </a:gdLst>
            <a:ahLst/>
            <a:cxnLst>
              <a:cxn ang="0">
                <a:pos x="T0" y="T1"/>
              </a:cxn>
              <a:cxn ang="0">
                <a:pos x="T2" y="T3"/>
              </a:cxn>
              <a:cxn ang="0">
                <a:pos x="T4" y="T5"/>
              </a:cxn>
              <a:cxn ang="0">
                <a:pos x="T6" y="T7"/>
              </a:cxn>
              <a:cxn ang="0">
                <a:pos x="T8" y="T9"/>
              </a:cxn>
              <a:cxn ang="0">
                <a:pos x="T10" y="T11"/>
              </a:cxn>
              <a:cxn ang="0">
                <a:pos x="T12" y="T13"/>
              </a:cxn>
              <a:cxn ang="0">
                <a:pos x="T14" y="T15"/>
              </a:cxn>
              <a:cxn ang="0">
                <a:pos x="T16" y="T17"/>
              </a:cxn>
              <a:cxn ang="0">
                <a:pos x="T18" y="T19"/>
              </a:cxn>
              <a:cxn ang="0">
                <a:pos x="T20" y="T21"/>
              </a:cxn>
              <a:cxn ang="0">
                <a:pos x="T22" y="T23"/>
              </a:cxn>
              <a:cxn ang="0">
                <a:pos x="T24" y="T25"/>
              </a:cxn>
              <a:cxn ang="0">
                <a:pos x="T26" y="T27"/>
              </a:cxn>
              <a:cxn ang="0">
                <a:pos x="T28" y="T29"/>
              </a:cxn>
              <a:cxn ang="0">
                <a:pos x="T30" y="T31"/>
              </a:cxn>
              <a:cxn ang="0">
                <a:pos x="T32" y="T33"/>
              </a:cxn>
              <a:cxn ang="0">
                <a:pos x="T34" y="T35"/>
              </a:cxn>
              <a:cxn ang="0">
                <a:pos x="T36" y="T37"/>
              </a:cxn>
              <a:cxn ang="0">
                <a:pos x="T38" y="T39"/>
              </a:cxn>
              <a:cxn ang="0">
                <a:pos x="T40" y="T41"/>
              </a:cxn>
              <a:cxn ang="0">
                <a:pos x="T42" y="T43"/>
              </a:cxn>
              <a:cxn ang="0">
                <a:pos x="T44" y="T45"/>
              </a:cxn>
              <a:cxn ang="0">
                <a:pos x="T46" y="T47"/>
              </a:cxn>
              <a:cxn ang="0">
                <a:pos x="T48" y="T49"/>
              </a:cxn>
              <a:cxn ang="0">
                <a:pos x="T50" y="T51"/>
              </a:cxn>
              <a:cxn ang="0">
                <a:pos x="T52" y="T53"/>
              </a:cxn>
              <a:cxn ang="0">
                <a:pos x="T54" y="T55"/>
              </a:cxn>
            </a:cxnLst>
            <a:rect l="0" t="0" r="r" b="b"/>
            <a:pathLst>
              <a:path w="580" h="798">
                <a:moveTo>
                  <a:pt x="580" y="0"/>
                </a:moveTo>
                <a:lnTo>
                  <a:pt x="578" y="90"/>
                </a:lnTo>
                <a:lnTo>
                  <a:pt x="568" y="174"/>
                </a:lnTo>
                <a:lnTo>
                  <a:pt x="552" y="252"/>
                </a:lnTo>
                <a:lnTo>
                  <a:pt x="526" y="324"/>
                </a:lnTo>
                <a:lnTo>
                  <a:pt x="494" y="390"/>
                </a:lnTo>
                <a:lnTo>
                  <a:pt x="452" y="450"/>
                </a:lnTo>
                <a:lnTo>
                  <a:pt x="402" y="508"/>
                </a:lnTo>
                <a:lnTo>
                  <a:pt x="342" y="560"/>
                </a:lnTo>
                <a:lnTo>
                  <a:pt x="270" y="610"/>
                </a:lnTo>
                <a:lnTo>
                  <a:pt x="188" y="656"/>
                </a:lnTo>
                <a:lnTo>
                  <a:pt x="188" y="798"/>
                </a:lnTo>
                <a:lnTo>
                  <a:pt x="0" y="514"/>
                </a:lnTo>
                <a:lnTo>
                  <a:pt x="188" y="230"/>
                </a:lnTo>
                <a:lnTo>
                  <a:pt x="188" y="372"/>
                </a:lnTo>
                <a:lnTo>
                  <a:pt x="224" y="368"/>
                </a:lnTo>
                <a:lnTo>
                  <a:pt x="264" y="356"/>
                </a:lnTo>
                <a:lnTo>
                  <a:pt x="306" y="336"/>
                </a:lnTo>
                <a:lnTo>
                  <a:pt x="348" y="310"/>
                </a:lnTo>
                <a:lnTo>
                  <a:pt x="392" y="280"/>
                </a:lnTo>
                <a:lnTo>
                  <a:pt x="432" y="246"/>
                </a:lnTo>
                <a:lnTo>
                  <a:pt x="472" y="208"/>
                </a:lnTo>
                <a:lnTo>
                  <a:pt x="506" y="166"/>
                </a:lnTo>
                <a:lnTo>
                  <a:pt x="536" y="124"/>
                </a:lnTo>
                <a:lnTo>
                  <a:pt x="558" y="82"/>
                </a:lnTo>
                <a:lnTo>
                  <a:pt x="574" y="40"/>
                </a:lnTo>
                <a:lnTo>
                  <a:pt x="578" y="0"/>
                </a:lnTo>
                <a:lnTo>
                  <a:pt x="580" y="0"/>
                </a:lnTo>
                <a:close/>
              </a:path>
            </a:pathLst>
          </a:custGeom>
          <a:gradFill rotWithShape="1">
            <a:gsLst>
              <a:gs pos="0">
                <a:schemeClr val="hlink"/>
              </a:gs>
              <a:gs pos="100000">
                <a:schemeClr val="hlink">
                  <a:gamma/>
                  <a:tint val="31765"/>
                  <a:invGamma/>
                </a:schemeClr>
              </a:gs>
            </a:gsLst>
            <a:lin ang="0" scaled="1"/>
          </a:gradFill>
          <a:extLst/>
        </p:spPr>
        <p:txBody>
          <a:bodyPr/>
          <a:lstStyle/>
          <a:p>
            <a:pPr eaLnBrk="1" hangingPunct="1">
              <a:defRPr/>
            </a:pPr>
            <a:endParaRPr lang="zh-CN" altLang="en-US" dirty="0"/>
          </a:p>
        </p:txBody>
      </p:sp>
      <p:sp>
        <p:nvSpPr>
          <p:cNvPr id="31751" name="标题 1"/>
          <p:cNvSpPr txBox="1">
            <a:spLocks/>
          </p:cNvSpPr>
          <p:nvPr/>
        </p:nvSpPr>
        <p:spPr bwMode="auto">
          <a:xfrm>
            <a:off x="179388" y="342900"/>
            <a:ext cx="7848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zh-CN" altLang="en-US" sz="4000" i="1">
                <a:solidFill>
                  <a:srgbClr val="000000"/>
                </a:solidFill>
                <a:latin typeface="宋体" charset="-122"/>
              </a:rPr>
              <a:t>考核方式</a:t>
            </a:r>
          </a:p>
        </p:txBody>
      </p:sp>
      <p:sp>
        <p:nvSpPr>
          <p:cNvPr id="3" name="矩形 2"/>
          <p:cNvSpPr/>
          <p:nvPr/>
        </p:nvSpPr>
        <p:spPr>
          <a:xfrm>
            <a:off x="6419850" y="342900"/>
            <a:ext cx="2544763" cy="2292350"/>
          </a:xfrm>
          <a:prstGeom prst="rect">
            <a:avLst/>
          </a:prstGeom>
        </p:spPr>
        <p:style>
          <a:lnRef idx="1">
            <a:schemeClr val="accent2"/>
          </a:lnRef>
          <a:fillRef idx="2">
            <a:schemeClr val="accent2"/>
          </a:fillRef>
          <a:effectRef idx="1">
            <a:schemeClr val="accent2"/>
          </a:effectRef>
          <a:fontRef idx="minor">
            <a:schemeClr val="dk1"/>
          </a:fontRef>
        </p:style>
        <p:txBody>
          <a:bodyPr>
            <a:spAutoFit/>
          </a:bodyPr>
          <a:lstStyle/>
          <a:p>
            <a:pPr>
              <a:defRPr/>
            </a:pPr>
            <a:r>
              <a:rPr lang="zh-CN" altLang="zh-CN">
                <a:solidFill>
                  <a:srgbClr val="003366"/>
                </a:solidFill>
              </a:rPr>
              <a:t>重视形成性评估：</a:t>
            </a:r>
            <a:r>
              <a:rPr lang="zh-CN" altLang="en-US">
                <a:solidFill>
                  <a:srgbClr val="003366"/>
                </a:solidFill>
              </a:rPr>
              <a:t>   </a:t>
            </a:r>
          </a:p>
          <a:p>
            <a:pPr>
              <a:defRPr/>
            </a:pPr>
            <a:r>
              <a:rPr lang="zh-CN" altLang="en-US">
                <a:solidFill>
                  <a:srgbClr val="003366"/>
                </a:solidFill>
              </a:rPr>
              <a:t>  </a:t>
            </a:r>
            <a:r>
              <a:rPr lang="zh-CN" altLang="zh-CN">
                <a:solidFill>
                  <a:srgbClr val="003366"/>
                </a:solidFill>
              </a:rPr>
              <a:t>平时成绩以阶段测验为主，学完后及时检查学习效果，便于学生掌握。</a:t>
            </a:r>
          </a:p>
        </p:txBody>
      </p:sp>
    </p:spTree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" grpId="0" animBg="1"/>
    </p:bldLst>
  </p:timing>
</p:sld>
</file>

<file path=ppt/slides/slide1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2769" name="标题 1"/>
          <p:cNvSpPr txBox="1">
            <a:spLocks/>
          </p:cNvSpPr>
          <p:nvPr/>
        </p:nvSpPr>
        <p:spPr bwMode="auto">
          <a:xfrm>
            <a:off x="468313" y="549275"/>
            <a:ext cx="7848600" cy="81280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>
              <a:lnSpc>
                <a:spcPct val="80000"/>
              </a:lnSpc>
            </a:pPr>
            <a:r>
              <a:rPr lang="zh-CN" altLang="en-US" sz="4000" i="1">
                <a:solidFill>
                  <a:srgbClr val="000000"/>
                </a:solidFill>
                <a:latin typeface="宋体" charset="-122"/>
              </a:rPr>
              <a:t>教学建议</a:t>
            </a:r>
          </a:p>
        </p:txBody>
      </p:sp>
      <p:sp>
        <p:nvSpPr>
          <p:cNvPr id="32770" name="矩形 5"/>
          <p:cNvSpPr>
            <a:spLocks noChangeArrowheads="1"/>
          </p:cNvSpPr>
          <p:nvPr/>
        </p:nvSpPr>
        <p:spPr bwMode="auto">
          <a:xfrm>
            <a:off x="1258888" y="1536700"/>
            <a:ext cx="7200900" cy="4478338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pPr marL="514350" indent="-514350">
              <a:buFontTx/>
              <a:buBlip>
                <a:blip r:embed="rId2"/>
              </a:buBlip>
            </a:pPr>
            <a:r>
              <a:rPr lang="zh-CN" altLang="zh-CN" sz="3200">
                <a:solidFill>
                  <a:srgbClr val="000000"/>
                </a:solidFill>
              </a:rPr>
              <a:t>系统学习教材，全面掌握基础知识</a:t>
            </a:r>
          </a:p>
          <a:p>
            <a:pPr marL="514350" indent="-514350">
              <a:buFontTx/>
              <a:buBlip>
                <a:blip r:embed="rId2"/>
              </a:buBlip>
            </a:pPr>
            <a:r>
              <a:rPr lang="zh-CN" altLang="en-US" sz="3200">
                <a:solidFill>
                  <a:srgbClr val="000000"/>
                </a:solidFill>
              </a:rPr>
              <a:t>分析</a:t>
            </a:r>
            <a:r>
              <a:rPr lang="zh-CN" altLang="zh-CN" sz="3200">
                <a:solidFill>
                  <a:srgbClr val="000000"/>
                </a:solidFill>
              </a:rPr>
              <a:t>英语国家</a:t>
            </a:r>
            <a:r>
              <a:rPr lang="zh-CN" altLang="en-US" sz="3200">
                <a:solidFill>
                  <a:srgbClr val="000000"/>
                </a:solidFill>
              </a:rPr>
              <a:t>之间的差异和共性</a:t>
            </a:r>
            <a:r>
              <a:rPr lang="zh-CN" altLang="zh-CN" sz="3200">
                <a:solidFill>
                  <a:srgbClr val="000000"/>
                </a:solidFill>
              </a:rPr>
              <a:t>，融汇贯通地学习</a:t>
            </a:r>
          </a:p>
          <a:p>
            <a:pPr marL="514350" indent="-514350">
              <a:buFontTx/>
              <a:buBlip>
                <a:blip r:embed="rId2"/>
              </a:buBlip>
            </a:pPr>
            <a:r>
              <a:rPr lang="zh-CN" altLang="zh-CN" sz="3200">
                <a:solidFill>
                  <a:srgbClr val="000000"/>
                </a:solidFill>
              </a:rPr>
              <a:t>充分利用网络、报刊、影视等</a:t>
            </a:r>
            <a:r>
              <a:rPr lang="zh-CN" altLang="en-US" sz="3200">
                <a:solidFill>
                  <a:srgbClr val="000000"/>
                </a:solidFill>
              </a:rPr>
              <a:t>媒体</a:t>
            </a:r>
            <a:r>
              <a:rPr lang="zh-CN" altLang="zh-CN" sz="3200">
                <a:solidFill>
                  <a:srgbClr val="000000"/>
                </a:solidFill>
              </a:rPr>
              <a:t>获取</a:t>
            </a:r>
            <a:r>
              <a:rPr lang="zh-CN" altLang="en-US" sz="3200">
                <a:solidFill>
                  <a:srgbClr val="000000"/>
                </a:solidFill>
              </a:rPr>
              <a:t>与教学内容相关的</a:t>
            </a:r>
            <a:r>
              <a:rPr lang="zh-CN" altLang="zh-CN" sz="3200">
                <a:solidFill>
                  <a:srgbClr val="000000"/>
                </a:solidFill>
              </a:rPr>
              <a:t>信息</a:t>
            </a:r>
          </a:p>
          <a:p>
            <a:pPr marL="514350" indent="-514350">
              <a:buFontTx/>
              <a:buBlip>
                <a:blip r:embed="rId2"/>
              </a:buBlip>
            </a:pPr>
            <a:r>
              <a:rPr lang="zh-CN" altLang="zh-CN" sz="3200">
                <a:solidFill>
                  <a:srgbClr val="000000"/>
                </a:solidFill>
              </a:rPr>
              <a:t>加强课外学习指导</a:t>
            </a:r>
            <a:r>
              <a:rPr lang="zh-CN" altLang="en-US" sz="3200">
                <a:solidFill>
                  <a:srgbClr val="000000"/>
                </a:solidFill>
              </a:rPr>
              <a:t>和检查</a:t>
            </a:r>
            <a:r>
              <a:rPr lang="zh-CN" altLang="zh-CN" sz="3200">
                <a:solidFill>
                  <a:srgbClr val="000000"/>
                </a:solidFill>
              </a:rPr>
              <a:t>，</a:t>
            </a:r>
            <a:r>
              <a:rPr lang="zh-CN" altLang="en-US" sz="3200">
                <a:solidFill>
                  <a:srgbClr val="000000"/>
                </a:solidFill>
              </a:rPr>
              <a:t>运用</a:t>
            </a:r>
            <a:r>
              <a:rPr lang="zh-CN" altLang="zh-CN" sz="3200">
                <a:solidFill>
                  <a:srgbClr val="000000"/>
                </a:solidFill>
              </a:rPr>
              <a:t>自主学习</a:t>
            </a:r>
            <a:r>
              <a:rPr lang="zh-CN" altLang="en-US" sz="3200">
                <a:solidFill>
                  <a:srgbClr val="000000"/>
                </a:solidFill>
              </a:rPr>
              <a:t>方法提高学习</a:t>
            </a:r>
            <a:r>
              <a:rPr lang="zh-CN" altLang="zh-CN" sz="3200">
                <a:solidFill>
                  <a:srgbClr val="000000"/>
                </a:solidFill>
              </a:rPr>
              <a:t>能力</a:t>
            </a:r>
          </a:p>
          <a:p>
            <a:pPr marL="514350" indent="-514350">
              <a:buFontTx/>
              <a:buBlip>
                <a:blip r:embed="rId2"/>
              </a:buBlip>
            </a:pPr>
            <a:r>
              <a:rPr lang="zh-CN" altLang="zh-CN" sz="3200">
                <a:solidFill>
                  <a:srgbClr val="000000"/>
                </a:solidFill>
              </a:rPr>
              <a:t>引导</a:t>
            </a:r>
            <a:r>
              <a:rPr lang="zh-CN" altLang="en-US" sz="3200">
                <a:solidFill>
                  <a:srgbClr val="000000"/>
                </a:solidFill>
              </a:rPr>
              <a:t>和提高</a:t>
            </a:r>
            <a:r>
              <a:rPr lang="zh-CN" altLang="zh-CN" sz="3200">
                <a:solidFill>
                  <a:srgbClr val="000000"/>
                </a:solidFill>
              </a:rPr>
              <a:t>学生正确</a:t>
            </a:r>
            <a:r>
              <a:rPr lang="zh-CN" altLang="en-US" sz="3200">
                <a:solidFill>
                  <a:srgbClr val="000000"/>
                </a:solidFill>
              </a:rPr>
              <a:t>认识</a:t>
            </a:r>
            <a:r>
              <a:rPr lang="zh-CN" altLang="zh-CN" sz="3200">
                <a:solidFill>
                  <a:srgbClr val="000000"/>
                </a:solidFill>
              </a:rPr>
              <a:t>问题</a:t>
            </a:r>
            <a:r>
              <a:rPr lang="zh-CN" altLang="en-US" sz="3200">
                <a:solidFill>
                  <a:srgbClr val="000000"/>
                </a:solidFill>
              </a:rPr>
              <a:t>和</a:t>
            </a:r>
            <a:r>
              <a:rPr lang="zh-CN" altLang="zh-CN" sz="3200">
                <a:solidFill>
                  <a:srgbClr val="000000"/>
                </a:solidFill>
              </a:rPr>
              <a:t>客观</a:t>
            </a:r>
            <a:r>
              <a:rPr lang="zh-CN" altLang="en-US" sz="3200">
                <a:solidFill>
                  <a:srgbClr val="000000"/>
                </a:solidFill>
              </a:rPr>
              <a:t>分析</a:t>
            </a:r>
            <a:r>
              <a:rPr lang="zh-CN" altLang="zh-CN" sz="3200">
                <a:solidFill>
                  <a:srgbClr val="000000"/>
                </a:solidFill>
              </a:rPr>
              <a:t>问题的能力</a:t>
            </a:r>
            <a:endParaRPr lang="zh-CN" altLang="en-US" sz="3200">
              <a:solidFill>
                <a:srgbClr val="000000"/>
              </a:solidFill>
            </a:endParaRPr>
          </a:p>
        </p:txBody>
      </p:sp>
      <p:sp>
        <p:nvSpPr>
          <p:cNvPr id="32771" name="标题 1"/>
          <p:cNvSpPr>
            <a:spLocks noGrp="1"/>
          </p:cNvSpPr>
          <p:nvPr>
            <p:ph type="title"/>
          </p:nvPr>
        </p:nvSpPr>
        <p:spPr>
          <a:xfrm>
            <a:off x="7235825" y="279400"/>
            <a:ext cx="1728788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1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矩形 3"/>
          <p:cNvSpPr/>
          <p:nvPr/>
        </p:nvSpPr>
        <p:spPr>
          <a:xfrm>
            <a:off x="2556063" y="2780928"/>
            <a:ext cx="4031874" cy="1200329"/>
          </a:xfrm>
          <a:prstGeom prst="rect">
            <a:avLst/>
          </a:prstGeom>
          <a:noFill/>
        </p:spPr>
        <p:txBody>
          <a:bodyPr wrap="none">
            <a:spAutoFit/>
          </a:bodyPr>
          <a:lstStyle/>
          <a:p>
            <a:pPr algn="ctr">
              <a:defRPr/>
            </a:pPr>
            <a:r>
              <a:rPr lang="en-US" altLang="zh-CN" sz="7200" dirty="0">
                <a:ln w="1905"/>
                <a:gradFill>
                  <a:gsLst>
                    <a:gs pos="0">
                      <a:schemeClr val="accent6">
                        <a:shade val="20000"/>
                        <a:satMod val="200000"/>
                      </a:schemeClr>
                    </a:gs>
                    <a:gs pos="78000">
                      <a:schemeClr val="accent6">
                        <a:tint val="90000"/>
                        <a:shade val="89000"/>
                        <a:satMod val="220000"/>
                      </a:schemeClr>
                    </a:gs>
                    <a:gs pos="100000">
                      <a:schemeClr val="accent6">
                        <a:tint val="12000"/>
                        <a:satMod val="255000"/>
                      </a:schemeClr>
                    </a:gs>
                  </a:gsLst>
                  <a:lin ang="5400000"/>
                </a:gradFill>
                <a:effectLst>
                  <a:innerShdw blurRad="69850" dist="43180" dir="5400000">
                    <a:srgbClr val="000000">
                      <a:alpha val="65000"/>
                    </a:srgbClr>
                  </a:innerShdw>
                </a:effectLst>
                <a:ea typeface="宋体" pitchFamily="2" charset="-122"/>
              </a:rPr>
              <a:t>THANKS</a:t>
            </a:r>
            <a:endParaRPr lang="zh-CN" altLang="en-US" sz="7200" dirty="0">
              <a:ln w="1905"/>
              <a:gradFill>
                <a:gsLst>
                  <a:gs pos="0">
                    <a:schemeClr val="accent6">
                      <a:shade val="20000"/>
                      <a:satMod val="200000"/>
                    </a:schemeClr>
                  </a:gs>
                  <a:gs pos="78000">
                    <a:schemeClr val="accent6">
                      <a:tint val="90000"/>
                      <a:shade val="89000"/>
                      <a:satMod val="220000"/>
                    </a:schemeClr>
                  </a:gs>
                  <a:gs pos="100000">
                    <a:schemeClr val="accent6">
                      <a:tint val="12000"/>
                      <a:satMod val="255000"/>
                    </a:schemeClr>
                  </a:gs>
                </a:gsLst>
                <a:lin ang="5400000"/>
              </a:gradFill>
              <a:effectLst>
                <a:innerShdw blurRad="69850" dist="43180" dir="5400000">
                  <a:srgbClr val="000000">
                    <a:alpha val="65000"/>
                  </a:srgbClr>
                </a:innerShdw>
              </a:effectLst>
              <a:ea typeface="宋体" pitchFamily="2" charset="-122"/>
            </a:endParaRP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6385" name="标题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16386" name="内容占位符 2"/>
          <p:cNvSpPr>
            <a:spLocks noGrp="1"/>
          </p:cNvSpPr>
          <p:nvPr>
            <p:ph idx="1"/>
          </p:nvPr>
        </p:nvSpPr>
        <p:spPr>
          <a:xfrm>
            <a:off x="1042988" y="1628775"/>
            <a:ext cx="7315200" cy="4525963"/>
          </a:xfrm>
        </p:spPr>
        <p:txBody>
          <a:bodyPr/>
          <a:lstStyle/>
          <a:p>
            <a:pPr>
              <a:lnSpc>
                <a:spcPct val="200000"/>
              </a:lnSpc>
            </a:pPr>
            <a:r>
              <a:rPr lang="zh-CN" altLang="en-US" sz="3600" b="1" smtClean="0"/>
              <a:t>教材介绍</a:t>
            </a:r>
            <a:endParaRPr lang="en-US" altLang="zh-CN" sz="3600" b="1" smtClean="0"/>
          </a:p>
          <a:p>
            <a:pPr>
              <a:lnSpc>
                <a:spcPct val="200000"/>
              </a:lnSpc>
            </a:pPr>
            <a:r>
              <a:rPr lang="zh-CN" altLang="en-US" sz="36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7409" name="标题 1"/>
          <p:cNvSpPr>
            <a:spLocks noGrp="1"/>
          </p:cNvSpPr>
          <p:nvPr>
            <p:ph type="title"/>
          </p:nvPr>
        </p:nvSpPr>
        <p:spPr>
          <a:xfrm>
            <a:off x="795338" y="620713"/>
            <a:ext cx="7848600" cy="539750"/>
          </a:xfrm>
        </p:spPr>
        <p:txBody>
          <a:bodyPr/>
          <a:lstStyle/>
          <a:p>
            <a:r>
              <a:rPr lang="zh-CN" altLang="en-US" sz="2800" b="1" smtClean="0"/>
              <a:t>教材介绍</a:t>
            </a:r>
          </a:p>
        </p:txBody>
      </p:sp>
      <p:sp>
        <p:nvSpPr>
          <p:cNvPr id="17410" name="矩形 4"/>
          <p:cNvSpPr>
            <a:spLocks noChangeArrowheads="1"/>
          </p:cNvSpPr>
          <p:nvPr/>
        </p:nvSpPr>
        <p:spPr bwMode="auto">
          <a:xfrm>
            <a:off x="611188" y="1350963"/>
            <a:ext cx="7561262" cy="4710112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CN">
              <a:solidFill>
                <a:srgbClr val="000000"/>
              </a:solidFill>
            </a:endParaRPr>
          </a:p>
          <a:p>
            <a:r>
              <a:rPr lang="en-US" altLang="zh-CN">
                <a:solidFill>
                  <a:srgbClr val="000000"/>
                </a:solidFill>
              </a:rPr>
              <a:t>  </a:t>
            </a:r>
            <a:r>
              <a:rPr lang="zh-CN" altLang="zh-CN" sz="2800">
                <a:solidFill>
                  <a:srgbClr val="000000"/>
                </a:solidFill>
              </a:rPr>
              <a:t>出版</a:t>
            </a:r>
            <a:r>
              <a:rPr lang="en-US" altLang="zh-CN" sz="2800">
                <a:solidFill>
                  <a:srgbClr val="000000"/>
                </a:solidFill>
              </a:rPr>
              <a:t> 2007</a:t>
            </a:r>
            <a:r>
              <a:rPr lang="zh-CN" altLang="zh-CN" sz="2800">
                <a:solidFill>
                  <a:srgbClr val="000000"/>
                </a:solidFill>
              </a:rPr>
              <a:t>年</a:t>
            </a:r>
            <a:r>
              <a:rPr lang="en-US" altLang="zh-CN" sz="2800">
                <a:solidFill>
                  <a:srgbClr val="000000"/>
                </a:solidFill>
              </a:rPr>
              <a:t>9</a:t>
            </a:r>
            <a:r>
              <a:rPr lang="zh-CN" altLang="zh-CN" sz="2800">
                <a:solidFill>
                  <a:srgbClr val="000000"/>
                </a:solidFill>
              </a:rPr>
              <a:t>月</a:t>
            </a:r>
          </a:p>
          <a:p>
            <a:endParaRPr lang="en-US" altLang="zh-CN" sz="2800">
              <a:solidFill>
                <a:srgbClr val="000000"/>
              </a:solidFill>
            </a:endParaRPr>
          </a:p>
          <a:p>
            <a:r>
              <a:rPr lang="en-US" altLang="zh-CN" sz="2800">
                <a:solidFill>
                  <a:srgbClr val="000000"/>
                </a:solidFill>
              </a:rPr>
              <a:t>  </a:t>
            </a:r>
            <a:r>
              <a:rPr lang="zh-CN" altLang="zh-CN" sz="2800">
                <a:solidFill>
                  <a:srgbClr val="000000"/>
                </a:solidFill>
              </a:rPr>
              <a:t>修订</a:t>
            </a:r>
            <a:r>
              <a:rPr lang="en-US" altLang="zh-CN" sz="2800">
                <a:solidFill>
                  <a:srgbClr val="000000"/>
                </a:solidFill>
              </a:rPr>
              <a:t> 2013</a:t>
            </a:r>
            <a:r>
              <a:rPr lang="zh-CN" altLang="zh-CN" sz="2800">
                <a:solidFill>
                  <a:srgbClr val="000000"/>
                </a:solidFill>
              </a:rPr>
              <a:t>年</a:t>
            </a:r>
            <a:r>
              <a:rPr lang="en-US" altLang="zh-CN" sz="2800">
                <a:solidFill>
                  <a:srgbClr val="000000"/>
                </a:solidFill>
              </a:rPr>
              <a:t>4</a:t>
            </a:r>
            <a:r>
              <a:rPr lang="zh-CN" altLang="zh-CN" sz="2800">
                <a:solidFill>
                  <a:srgbClr val="000000"/>
                </a:solidFill>
              </a:rPr>
              <a:t>月</a:t>
            </a:r>
          </a:p>
          <a:p>
            <a:r>
              <a:rPr lang="en-US" altLang="zh-CN" sz="2800">
                <a:solidFill>
                  <a:srgbClr val="000000"/>
                </a:solidFill>
              </a:rPr>
              <a:t> </a:t>
            </a:r>
          </a:p>
          <a:p>
            <a:endParaRPr lang="zh-CN" altLang="zh-CN">
              <a:solidFill>
                <a:srgbClr val="000000"/>
              </a:solidFill>
            </a:endParaRPr>
          </a:p>
          <a:p>
            <a:r>
              <a:rPr lang="zh-CN" altLang="zh-CN" sz="2800">
                <a:solidFill>
                  <a:srgbClr val="000000"/>
                </a:solidFill>
              </a:rPr>
              <a:t>教材内容</a:t>
            </a:r>
          </a:p>
          <a:p>
            <a:r>
              <a:rPr lang="en-US" altLang="zh-CN" sz="2800" b="0">
                <a:solidFill>
                  <a:srgbClr val="000000"/>
                </a:solidFill>
              </a:rPr>
              <a:t>6</a:t>
            </a:r>
            <a:r>
              <a:rPr lang="zh-CN" altLang="zh-CN" sz="2800" b="0">
                <a:solidFill>
                  <a:srgbClr val="000000"/>
                </a:solidFill>
              </a:rPr>
              <a:t>个主要英语国家：英国、美国、加拿大、澳大利亚、新西兰、爱尔兰</a:t>
            </a:r>
          </a:p>
          <a:p>
            <a:r>
              <a:rPr lang="en-US" altLang="zh-CN" sz="2800" b="0">
                <a:solidFill>
                  <a:srgbClr val="000000"/>
                </a:solidFill>
              </a:rPr>
              <a:t>18</a:t>
            </a:r>
            <a:r>
              <a:rPr lang="zh-CN" altLang="zh-CN" sz="2800" b="0">
                <a:solidFill>
                  <a:srgbClr val="000000"/>
                </a:solidFill>
              </a:rPr>
              <a:t>章：英国</a:t>
            </a:r>
            <a:r>
              <a:rPr lang="en-US" altLang="zh-CN" sz="2800" b="0">
                <a:solidFill>
                  <a:srgbClr val="000000"/>
                </a:solidFill>
              </a:rPr>
              <a:t>6</a:t>
            </a:r>
            <a:r>
              <a:rPr lang="zh-CN" altLang="zh-CN" sz="2800" b="0">
                <a:solidFill>
                  <a:srgbClr val="000000"/>
                </a:solidFill>
              </a:rPr>
              <a:t>章、美国</a:t>
            </a:r>
            <a:r>
              <a:rPr lang="en-US" altLang="zh-CN" sz="2800" b="0">
                <a:solidFill>
                  <a:srgbClr val="000000"/>
                </a:solidFill>
              </a:rPr>
              <a:t>6</a:t>
            </a:r>
            <a:r>
              <a:rPr lang="zh-CN" altLang="zh-CN" sz="2800" b="0">
                <a:solidFill>
                  <a:srgbClr val="000000"/>
                </a:solidFill>
              </a:rPr>
              <a:t>章、加拿大</a:t>
            </a:r>
            <a:r>
              <a:rPr lang="en-US" altLang="zh-CN" sz="2800" b="0">
                <a:solidFill>
                  <a:srgbClr val="000000"/>
                </a:solidFill>
              </a:rPr>
              <a:t>2</a:t>
            </a:r>
            <a:r>
              <a:rPr lang="zh-CN" altLang="zh-CN" sz="2800" b="0">
                <a:solidFill>
                  <a:srgbClr val="000000"/>
                </a:solidFill>
              </a:rPr>
              <a:t>章、澳大利亚</a:t>
            </a:r>
            <a:r>
              <a:rPr lang="en-US" altLang="zh-CN" sz="2800" b="0">
                <a:solidFill>
                  <a:srgbClr val="000000"/>
                </a:solidFill>
              </a:rPr>
              <a:t>2</a:t>
            </a:r>
            <a:r>
              <a:rPr lang="zh-CN" altLang="zh-CN" sz="2800" b="0">
                <a:solidFill>
                  <a:srgbClr val="000000"/>
                </a:solidFill>
              </a:rPr>
              <a:t>章、新西兰</a:t>
            </a:r>
            <a:r>
              <a:rPr lang="en-US" altLang="zh-CN" sz="2800" b="0">
                <a:solidFill>
                  <a:srgbClr val="000000"/>
                </a:solidFill>
              </a:rPr>
              <a:t>1</a:t>
            </a:r>
            <a:r>
              <a:rPr lang="zh-CN" altLang="zh-CN" sz="2800" b="0">
                <a:solidFill>
                  <a:srgbClr val="000000"/>
                </a:solidFill>
              </a:rPr>
              <a:t>章、爱尔兰</a:t>
            </a:r>
            <a:r>
              <a:rPr lang="en-US" altLang="zh-CN" sz="2800" b="0">
                <a:solidFill>
                  <a:srgbClr val="000000"/>
                </a:solidFill>
              </a:rPr>
              <a:t>1</a:t>
            </a:r>
            <a:r>
              <a:rPr lang="zh-CN" altLang="zh-CN" sz="2800" b="0">
                <a:solidFill>
                  <a:srgbClr val="000000"/>
                </a:solidFill>
              </a:rPr>
              <a:t>章</a:t>
            </a:r>
          </a:p>
        </p:txBody>
      </p:sp>
      <p:pic>
        <p:nvPicPr>
          <p:cNvPr id="17411" name="图片 2"/>
          <p:cNvPicPr>
            <a:picLocks noChangeAspect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530975" y="1700213"/>
            <a:ext cx="1157288" cy="15049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  <p:pic>
        <p:nvPicPr>
          <p:cNvPr id="17412" name="内容占位符 3"/>
          <p:cNvPicPr>
            <a:picLocks noGrp="1" noChangeAspect="1"/>
          </p:cNvPicPr>
          <p:nvPr>
            <p:ph idx="1"/>
          </p:nvPr>
        </p:nvPicPr>
        <p:blipFill>
          <a:blip r:embed="rId3"/>
          <a:srcRect/>
          <a:stretch>
            <a:fillRect/>
          </a:stretch>
        </p:blipFill>
        <p:spPr>
          <a:xfrm>
            <a:off x="4716463" y="1700213"/>
            <a:ext cx="1143000" cy="1495425"/>
          </a:xfrm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8433" name="内容占位符 2"/>
          <p:cNvSpPr>
            <a:spLocks noGrp="1"/>
          </p:cNvSpPr>
          <p:nvPr>
            <p:ph idx="1"/>
          </p:nvPr>
        </p:nvSpPr>
        <p:spPr>
          <a:xfrm>
            <a:off x="684213" y="1182688"/>
            <a:ext cx="7693025" cy="4525962"/>
          </a:xfrm>
        </p:spPr>
        <p:txBody>
          <a:bodyPr/>
          <a:lstStyle/>
          <a:p>
            <a:pPr marL="0" indent="0">
              <a:buFontTx/>
              <a:buNone/>
            </a:pPr>
            <a:endParaRPr lang="zh-CN" altLang="en-US" sz="2400" b="1" dirty="0" smtClean="0"/>
          </a:p>
          <a:p>
            <a:pPr marL="0" indent="0">
              <a:buFontTx/>
              <a:buNone/>
            </a:pPr>
            <a:r>
              <a:rPr lang="zh-CN" altLang="zh-CN" sz="2400" b="1" dirty="0" smtClean="0"/>
              <a:t>教材特点</a:t>
            </a:r>
          </a:p>
          <a:p>
            <a:pPr marL="0" indent="0"/>
            <a:r>
              <a:rPr lang="zh-CN" altLang="zh-CN" sz="2400" dirty="0" smtClean="0"/>
              <a:t>语言比较简单，便于学生课外阅读</a:t>
            </a:r>
          </a:p>
          <a:p>
            <a:pPr marL="0" indent="0"/>
            <a:r>
              <a:rPr lang="en-US" altLang="zh-CN" sz="2400" dirty="0" smtClean="0"/>
              <a:t>18</a:t>
            </a:r>
            <a:r>
              <a:rPr lang="zh-CN" altLang="zh-CN" sz="2400" dirty="0" smtClean="0"/>
              <a:t>章内容适合一个学期选修课教学</a:t>
            </a:r>
          </a:p>
          <a:p>
            <a:pPr marL="0" indent="0"/>
            <a:r>
              <a:rPr lang="zh-CN" altLang="zh-CN" sz="2400" dirty="0" smtClean="0"/>
              <a:t>每章</a:t>
            </a:r>
            <a:r>
              <a:rPr lang="en-US" altLang="zh-CN" sz="2400" dirty="0" smtClean="0"/>
              <a:t>4</a:t>
            </a:r>
            <a:r>
              <a:rPr lang="zh-CN" altLang="zh-CN" sz="2400" dirty="0" smtClean="0"/>
              <a:t>种练习题便于检查学习效果</a:t>
            </a:r>
          </a:p>
          <a:p>
            <a:pPr marL="0" indent="0"/>
            <a:r>
              <a:rPr lang="en-US" altLang="zh-CN" sz="2400" dirty="0" smtClean="0">
                <a:latin typeface="Arial Black" pitchFamily="34" charset="0"/>
                <a:hlinkClick r:id="rId2" action="ppaction://hlinksldjump"/>
              </a:rPr>
              <a:t>Think and Talk </a:t>
            </a:r>
            <a:r>
              <a:rPr lang="zh-CN" altLang="zh-CN" sz="2400" dirty="0" smtClean="0"/>
              <a:t>提示重要文化信息，便于课堂讨论</a:t>
            </a:r>
          </a:p>
          <a:p>
            <a:pPr marL="0" indent="0"/>
            <a:r>
              <a:rPr lang="en-US" altLang="zh-CN" sz="2400" dirty="0" smtClean="0">
                <a:latin typeface="Arial Black" pitchFamily="34" charset="0"/>
                <a:hlinkClick r:id="rId3" action="ppaction://hlinksldjump"/>
              </a:rPr>
              <a:t>Learn and Check </a:t>
            </a:r>
            <a:r>
              <a:rPr lang="zh-CN" altLang="zh-CN" sz="2400" dirty="0" smtClean="0"/>
              <a:t>帮助学生回顾、总结章节要点</a:t>
            </a:r>
          </a:p>
          <a:p>
            <a:pPr marL="0" indent="0">
              <a:buFontTx/>
              <a:buNone/>
            </a:pPr>
            <a:endParaRPr lang="zh-CN" altLang="en-US" dirty="0" smtClean="0"/>
          </a:p>
        </p:txBody>
      </p:sp>
      <p:sp>
        <p:nvSpPr>
          <p:cNvPr id="18434" name="标题 1"/>
          <p:cNvSpPr txBox="1">
            <a:spLocks/>
          </p:cNvSpPr>
          <p:nvPr/>
        </p:nvSpPr>
        <p:spPr bwMode="auto">
          <a:xfrm>
            <a:off x="795338" y="549275"/>
            <a:ext cx="78486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80000"/>
              </a:lnSpc>
            </a:pP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教材介绍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457" name="标题 1"/>
          <p:cNvSpPr txBox="1">
            <a:spLocks/>
          </p:cNvSpPr>
          <p:nvPr/>
        </p:nvSpPr>
        <p:spPr bwMode="auto">
          <a:xfrm>
            <a:off x="795338" y="549275"/>
            <a:ext cx="78486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80000"/>
              </a:lnSpc>
            </a:pP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教材介绍</a:t>
            </a:r>
          </a:p>
        </p:txBody>
      </p:sp>
      <p:pic>
        <p:nvPicPr>
          <p:cNvPr id="19458" name="Picture 2">
            <a:hlinkClick r:id="rId2" action="ppaction://hlinksldjump"/>
          </p:cNvPr>
          <p:cNvPicPr>
            <a:picLocks noChangeAspect="1" noChangeArrowheads="1"/>
          </p:cNvPicPr>
          <p:nvPr/>
        </p:nvPicPr>
        <p:blipFill>
          <a:blip r:embed="rId3"/>
          <a:srcRect/>
          <a:stretch>
            <a:fillRect/>
          </a:stretch>
        </p:blipFill>
        <p:spPr bwMode="auto">
          <a:xfrm>
            <a:off x="107950" y="2228850"/>
            <a:ext cx="8948738" cy="26336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1" name="内容占位符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endParaRPr lang="zh-CN" altLang="en-US" smtClean="0"/>
          </a:p>
        </p:txBody>
      </p:sp>
      <p:sp>
        <p:nvSpPr>
          <p:cNvPr id="20482" name="标题 1"/>
          <p:cNvSpPr txBox="1">
            <a:spLocks/>
          </p:cNvSpPr>
          <p:nvPr/>
        </p:nvSpPr>
        <p:spPr bwMode="auto">
          <a:xfrm>
            <a:off x="795338" y="549275"/>
            <a:ext cx="78486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80000"/>
              </a:lnSpc>
            </a:pP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教材介绍</a:t>
            </a:r>
          </a:p>
        </p:txBody>
      </p:sp>
      <p:pic>
        <p:nvPicPr>
          <p:cNvPr id="20483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688975" y="1412875"/>
            <a:ext cx="8059738" cy="4537075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5" name="标题 1"/>
          <p:cNvSpPr txBox="1">
            <a:spLocks/>
          </p:cNvSpPr>
          <p:nvPr/>
        </p:nvSpPr>
        <p:spPr bwMode="auto">
          <a:xfrm>
            <a:off x="795338" y="549275"/>
            <a:ext cx="7848600" cy="538163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80000"/>
              </a:lnSpc>
            </a:pP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教材介绍</a:t>
            </a:r>
          </a:p>
        </p:txBody>
      </p:sp>
      <p:sp>
        <p:nvSpPr>
          <p:cNvPr id="21506" name="矩形 4"/>
          <p:cNvSpPr>
            <a:spLocks noChangeArrowheads="1"/>
          </p:cNvSpPr>
          <p:nvPr/>
        </p:nvSpPr>
        <p:spPr bwMode="auto">
          <a:xfrm>
            <a:off x="1258888" y="1341438"/>
            <a:ext cx="6913562" cy="486287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>
            <a:spAutoFit/>
          </a:bodyPr>
          <a:lstStyle/>
          <a:p>
            <a:endParaRPr lang="en-US" altLang="zh-CN" dirty="0">
              <a:solidFill>
                <a:srgbClr val="000000"/>
              </a:solidFill>
            </a:endParaRPr>
          </a:p>
          <a:p>
            <a:endParaRPr lang="en-US" altLang="zh-CN" dirty="0">
              <a:solidFill>
                <a:srgbClr val="000000"/>
              </a:solidFill>
            </a:endParaRPr>
          </a:p>
          <a:p>
            <a:endParaRPr lang="en-US" altLang="zh-CN" dirty="0">
              <a:solidFill>
                <a:srgbClr val="000000"/>
              </a:solidFill>
            </a:endParaRPr>
          </a:p>
          <a:p>
            <a:r>
              <a:rPr lang="zh-CN" altLang="zh-CN" sz="2800" dirty="0">
                <a:solidFill>
                  <a:srgbClr val="000000"/>
                </a:solidFill>
              </a:rPr>
              <a:t>教学资源</a:t>
            </a:r>
            <a:endParaRPr lang="en-US" altLang="zh-CN" sz="2800" dirty="0">
              <a:solidFill>
                <a:srgbClr val="000000"/>
              </a:solidFill>
            </a:endParaRPr>
          </a:p>
          <a:p>
            <a:endParaRPr lang="en-US" altLang="zh-CN" sz="2800" dirty="0">
              <a:solidFill>
                <a:srgbClr val="000000"/>
              </a:solidFill>
            </a:endParaRPr>
          </a:p>
          <a:p>
            <a:endParaRPr lang="en-US" altLang="zh-CN" sz="2800" dirty="0">
              <a:solidFill>
                <a:srgbClr val="000000"/>
              </a:solidFill>
            </a:endParaRPr>
          </a:p>
          <a:p>
            <a:endParaRPr lang="en-US" altLang="zh-CN" sz="2800" dirty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0000"/>
                </a:solidFill>
              </a:rPr>
              <a:t>                      </a:t>
            </a:r>
            <a:r>
              <a:rPr lang="zh-CN" altLang="en-US" sz="2800" dirty="0" smtClean="0">
                <a:solidFill>
                  <a:srgbClr val="000000"/>
                </a:solidFill>
              </a:rPr>
              <a:t>        </a:t>
            </a:r>
            <a:endParaRPr lang="en-US" altLang="zh-CN" sz="2800" dirty="0" smtClean="0">
              <a:solidFill>
                <a:srgbClr val="000000"/>
              </a:solidFill>
            </a:endParaRPr>
          </a:p>
          <a:p>
            <a:pPr>
              <a:lnSpc>
                <a:spcPct val="150000"/>
              </a:lnSpc>
            </a:pPr>
            <a:r>
              <a:rPr lang="en-US" altLang="zh-CN" sz="2800" dirty="0">
                <a:solidFill>
                  <a:srgbClr val="000000"/>
                </a:solidFill>
              </a:rPr>
              <a:t> </a:t>
            </a:r>
            <a:r>
              <a:rPr lang="en-US" altLang="zh-CN" sz="2800" dirty="0" smtClean="0">
                <a:solidFill>
                  <a:srgbClr val="000000"/>
                </a:solidFill>
              </a:rPr>
              <a:t>                             </a:t>
            </a:r>
            <a:r>
              <a:rPr lang="zh-CN" altLang="zh-CN" sz="2800" dirty="0" smtClean="0">
                <a:solidFill>
                  <a:srgbClr val="000000"/>
                </a:solidFill>
              </a:rPr>
              <a:t>教学</a:t>
            </a:r>
            <a:r>
              <a:rPr lang="zh-CN" altLang="zh-CN" sz="2800" dirty="0">
                <a:solidFill>
                  <a:srgbClr val="000000"/>
                </a:solidFill>
              </a:rPr>
              <a:t>课件</a:t>
            </a:r>
          </a:p>
          <a:p>
            <a:pPr>
              <a:lnSpc>
                <a:spcPct val="150000"/>
              </a:lnSpc>
            </a:pPr>
            <a:r>
              <a:rPr lang="zh-CN" altLang="en-US" sz="2800" dirty="0">
                <a:solidFill>
                  <a:srgbClr val="000000"/>
                </a:solidFill>
              </a:rPr>
              <a:t>                            </a:t>
            </a:r>
            <a:r>
              <a:rPr lang="zh-CN" altLang="zh-CN" sz="2800" dirty="0">
                <a:solidFill>
                  <a:srgbClr val="000000"/>
                </a:solidFill>
              </a:rPr>
              <a:t>音视频资源</a:t>
            </a:r>
          </a:p>
        </p:txBody>
      </p:sp>
      <p:pic>
        <p:nvPicPr>
          <p:cNvPr id="21507" name="Picture 2"/>
          <p:cNvPicPr>
            <a:picLocks noChangeAspect="1" noChangeArrowheads="1"/>
          </p:cNvPicPr>
          <p:nvPr/>
        </p:nvPicPr>
        <p:blipFill>
          <a:blip r:embed="rId2"/>
          <a:srcRect/>
          <a:stretch>
            <a:fillRect/>
          </a:stretch>
        </p:blipFill>
        <p:spPr bwMode="auto">
          <a:xfrm>
            <a:off x="2867025" y="1268760"/>
            <a:ext cx="5967413" cy="3240087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内容占位符 2"/>
          <p:cNvSpPr>
            <a:spLocks noGrp="1"/>
          </p:cNvSpPr>
          <p:nvPr>
            <p:ph sz="half" idx="1"/>
          </p:nvPr>
        </p:nvSpPr>
        <p:spPr>
          <a:xfrm>
            <a:off x="1403350" y="1628775"/>
            <a:ext cx="3581400" cy="4525963"/>
          </a:xfrm>
        </p:spPr>
        <p:txBody>
          <a:bodyPr/>
          <a:lstStyle/>
          <a:p>
            <a:pPr eaLnBrk="1" hangingPunct="1">
              <a:defRPr/>
            </a:pPr>
            <a:endParaRPr lang="en-US" altLang="zh-CN" b="1" dirty="0" smtClean="0"/>
          </a:p>
          <a:p>
            <a:pPr eaLnBrk="1" hangingPunct="1">
              <a:defRPr/>
            </a:pPr>
            <a:r>
              <a:rPr lang="zh-CN" altLang="zh-CN" b="1" dirty="0" smtClean="0"/>
              <a:t>课程</a:t>
            </a:r>
            <a:r>
              <a:rPr lang="zh-CN" altLang="zh-CN" b="1" dirty="0"/>
              <a:t>性质</a:t>
            </a:r>
          </a:p>
          <a:p>
            <a:pPr eaLnBrk="1" hangingPunct="1">
              <a:defRPr/>
            </a:pPr>
            <a:r>
              <a:rPr lang="zh-CN" altLang="zh-CN" b="1" dirty="0"/>
              <a:t>课程任务</a:t>
            </a:r>
          </a:p>
          <a:p>
            <a:pPr eaLnBrk="1" hangingPunct="1">
              <a:defRPr/>
            </a:pPr>
            <a:r>
              <a:rPr lang="zh-CN" altLang="zh-CN" b="1" dirty="0"/>
              <a:t>课程目标</a:t>
            </a:r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  <p:sp>
        <p:nvSpPr>
          <p:cNvPr id="4" name="内容占位符 3"/>
          <p:cNvSpPr>
            <a:spLocks noGrp="1"/>
          </p:cNvSpPr>
          <p:nvPr>
            <p:ph sz="half" idx="2"/>
          </p:nvPr>
        </p:nvSpPr>
        <p:spPr>
          <a:xfrm>
            <a:off x="4427538" y="1557338"/>
            <a:ext cx="3581400" cy="4525962"/>
          </a:xfrm>
        </p:spPr>
        <p:txBody>
          <a:bodyPr/>
          <a:lstStyle/>
          <a:p>
            <a:pPr eaLnBrk="1" hangingPunct="1">
              <a:defRPr/>
            </a:pPr>
            <a:r>
              <a:rPr lang="zh-CN" altLang="zh-CN" b="1" dirty="0"/>
              <a:t>教学安排</a:t>
            </a:r>
          </a:p>
          <a:p>
            <a:pPr eaLnBrk="1" hangingPunct="1">
              <a:defRPr/>
            </a:pPr>
            <a:r>
              <a:rPr lang="zh-CN" altLang="zh-CN" b="1" dirty="0"/>
              <a:t>教学模式</a:t>
            </a:r>
            <a:endParaRPr lang="zh-CN" altLang="en-US" b="1" dirty="0"/>
          </a:p>
          <a:p>
            <a:pPr eaLnBrk="1" hangingPunct="1">
              <a:defRPr/>
            </a:pPr>
            <a:r>
              <a:rPr lang="zh-CN" altLang="zh-CN" b="1" dirty="0"/>
              <a:t>教学方法</a:t>
            </a:r>
          </a:p>
          <a:p>
            <a:pPr eaLnBrk="1" hangingPunct="1">
              <a:defRPr/>
            </a:pPr>
            <a:r>
              <a:rPr lang="zh-CN" altLang="zh-CN" b="1" dirty="0"/>
              <a:t>考核方式</a:t>
            </a:r>
          </a:p>
          <a:p>
            <a:pPr eaLnBrk="1" hangingPunct="1">
              <a:defRPr/>
            </a:pPr>
            <a:r>
              <a:rPr lang="zh-CN" altLang="zh-CN" b="1" dirty="0"/>
              <a:t>教学建议</a:t>
            </a:r>
          </a:p>
          <a:p>
            <a:pPr marL="0" indent="0">
              <a:buFontTx/>
              <a:buNone/>
              <a:defRPr/>
            </a:pPr>
            <a:endParaRPr lang="zh-CN" altLang="en-US" dirty="0"/>
          </a:p>
        </p:txBody>
      </p:sp>
      <p:sp>
        <p:nvSpPr>
          <p:cNvPr id="22531" name="标题 1"/>
          <p:cNvSpPr>
            <a:spLocks noGrp="1"/>
          </p:cNvSpPr>
          <p:nvPr>
            <p:ph type="title"/>
          </p:nvPr>
        </p:nvSpPr>
        <p:spPr>
          <a:xfrm>
            <a:off x="250825" y="333375"/>
            <a:ext cx="3911600" cy="539750"/>
          </a:xfrm>
        </p:spPr>
        <p:txBody>
          <a:bodyPr/>
          <a:lstStyle/>
          <a:p>
            <a:r>
              <a:rPr lang="zh-CN" altLang="en-US" sz="2800" b="1" smtClean="0"/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3553" name="标题 1"/>
          <p:cNvSpPr>
            <a:spLocks noGrp="1"/>
          </p:cNvSpPr>
          <p:nvPr>
            <p:ph type="title"/>
          </p:nvPr>
        </p:nvSpPr>
        <p:spPr>
          <a:xfrm>
            <a:off x="395288" y="692150"/>
            <a:ext cx="7848600" cy="1173163"/>
          </a:xfrm>
        </p:spPr>
        <p:txBody>
          <a:bodyPr/>
          <a:lstStyle/>
          <a:p>
            <a:pPr eaLnBrk="1" hangingPunct="1"/>
            <a:r>
              <a:rPr lang="zh-CN" altLang="en-US" b="1" i="1" smtClean="0"/>
              <a:t>课程性质</a:t>
            </a:r>
          </a:p>
        </p:txBody>
      </p:sp>
      <p:sp>
        <p:nvSpPr>
          <p:cNvPr id="23554" name="内容占位符 2"/>
          <p:cNvSpPr>
            <a:spLocks noGrp="1"/>
          </p:cNvSpPr>
          <p:nvPr>
            <p:ph idx="1"/>
          </p:nvPr>
        </p:nvSpPr>
        <p:spPr>
          <a:xfrm>
            <a:off x="1042988" y="2276475"/>
            <a:ext cx="7315200" cy="2952750"/>
          </a:xfrm>
        </p:spPr>
        <p:txBody>
          <a:bodyPr/>
          <a:lstStyle/>
          <a:p>
            <a:pPr marL="0" indent="0" eaLnBrk="1" hangingPunct="1">
              <a:buFontTx/>
              <a:buNone/>
            </a:pPr>
            <a:r>
              <a:rPr lang="zh-CN" altLang="zh-CN" sz="3200" b="1" smtClean="0"/>
              <a:t>非英语专业课程</a:t>
            </a:r>
            <a:endParaRPr lang="en-US" altLang="zh-CN" sz="3200" b="1" smtClean="0"/>
          </a:p>
          <a:p>
            <a:pPr marL="0" indent="0" eaLnBrk="1" hangingPunct="1">
              <a:buFontTx/>
              <a:buNone/>
            </a:pPr>
            <a:r>
              <a:rPr lang="en-US" altLang="zh-CN" sz="3200" b="1" smtClean="0"/>
              <a:t>           </a:t>
            </a:r>
            <a:r>
              <a:rPr lang="zh-CN" altLang="zh-CN" sz="3200" b="1" smtClean="0"/>
              <a:t>公共选修课</a:t>
            </a:r>
            <a:endParaRPr lang="en-US" altLang="zh-CN" sz="3200" b="1" smtClean="0"/>
          </a:p>
          <a:p>
            <a:pPr marL="0" indent="0" eaLnBrk="1" hangingPunct="1">
              <a:buFontTx/>
              <a:buNone/>
            </a:pPr>
            <a:r>
              <a:rPr lang="en-US" altLang="zh-CN" sz="3200" b="1" smtClean="0"/>
              <a:t>           </a:t>
            </a:r>
            <a:r>
              <a:rPr lang="zh-CN" altLang="zh-CN" sz="3200" b="1" smtClean="0"/>
              <a:t>辅修专业课</a:t>
            </a:r>
          </a:p>
          <a:p>
            <a:pPr marL="0" indent="0" eaLnBrk="1" hangingPunct="1">
              <a:buFontTx/>
              <a:buNone/>
            </a:pPr>
            <a:endParaRPr lang="zh-CN" altLang="en-US" smtClean="0"/>
          </a:p>
        </p:txBody>
      </p:sp>
      <p:sp>
        <p:nvSpPr>
          <p:cNvPr id="23555" name="标题 1"/>
          <p:cNvSpPr txBox="1">
            <a:spLocks/>
          </p:cNvSpPr>
          <p:nvPr/>
        </p:nvSpPr>
        <p:spPr bwMode="auto">
          <a:xfrm>
            <a:off x="250825" y="333375"/>
            <a:ext cx="3911600" cy="53975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</p:spPr>
        <p:txBody>
          <a:bodyPr anchor="b"/>
          <a:lstStyle/>
          <a:p>
            <a:pPr eaLnBrk="0" hangingPunct="0">
              <a:lnSpc>
                <a:spcPct val="80000"/>
              </a:lnSpc>
            </a:pPr>
            <a:r>
              <a:rPr lang="zh-CN" altLang="en-US" sz="2800">
                <a:solidFill>
                  <a:srgbClr val="000000"/>
                </a:solidFill>
                <a:latin typeface="宋体" charset="-122"/>
              </a:rPr>
              <a:t>课程介绍</a:t>
            </a:r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项目事后检查演示文稿">
  <a:themeElements>
    <a:clrScheme name="项目事后检查演示文稿 1">
      <a:dk1>
        <a:srgbClr val="003366"/>
      </a:dk1>
      <a:lt1>
        <a:srgbClr val="FFFFFF"/>
      </a:lt1>
      <a:dk2>
        <a:srgbClr val="008080"/>
      </a:dk2>
      <a:lt2>
        <a:srgbClr val="FFCC66"/>
      </a:lt2>
      <a:accent1>
        <a:srgbClr val="3366CC"/>
      </a:accent1>
      <a:accent2>
        <a:srgbClr val="0099CC"/>
      </a:accent2>
      <a:accent3>
        <a:srgbClr val="AAC0C0"/>
      </a:accent3>
      <a:accent4>
        <a:srgbClr val="DADADA"/>
      </a:accent4>
      <a:accent5>
        <a:srgbClr val="ADB8E2"/>
      </a:accent5>
      <a:accent6>
        <a:srgbClr val="008AB9"/>
      </a:accent6>
      <a:hlink>
        <a:srgbClr val="999933"/>
      </a:hlink>
      <a:folHlink>
        <a:srgbClr val="009900"/>
      </a:folHlink>
    </a:clrScheme>
    <a:fontScheme name="项目事后检查演示文稿">
      <a:majorFont>
        <a:latin typeface="宋体"/>
        <a:ea typeface="宋体"/>
        <a:cs typeface=""/>
      </a:majorFont>
      <a:minorFont>
        <a:latin typeface="宋体"/>
        <a:ea typeface="宋体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>
    <a:sp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spDef>
    <a:lnDef>
      <a:spPr bwMode="auto">
        <a:xfrm>
          <a:off x="0" y="0"/>
          <a:ext cx="1" cy="1"/>
        </a:xfrm>
        <a:custGeom>
          <a:avLst/>
          <a:gdLst/>
          <a:ahLst/>
          <a:cxnLst/>
          <a:rect l="0" t="0" r="0" b="0"/>
          <a:pathLst/>
        </a:custGeom>
        <a:solidFill>
          <a:schemeClr val="accent1"/>
        </a:solidFill>
        <a:ln w="9525" cap="flat" cmpd="sng" algn="ctr">
          <a:solidFill>
            <a:schemeClr val="tx1"/>
          </a:solidFill>
          <a:prstDash val="solid"/>
          <a:round/>
          <a:headEnd type="none" w="med" len="med"/>
          <a:tailEnd type="none" w="med" len="med"/>
        </a:ln>
        <a:effectLst/>
        <a:extLst>
          <a:ext uri="{AF507438-7753-43E0-B8FC-AC1667EBCBE1}">
            <a14:hiddenEffects xmlns:a14="http://schemas.microsoft.com/office/drawing/2010/main">
              <a:effectLst>
                <a:outerShdw dist="35921" dir="2700000" algn="ctr" rotWithShape="0">
                  <a:schemeClr val="bg2"/>
                </a:outerShdw>
              </a:effectLst>
            </a14:hiddenEffects>
          </a:ext>
        </a:extLst>
      </a:spPr>
      <a:bodyPr vert="horz" wrap="square" lIns="91440" tIns="45720" rIns="91440" bIns="45720" numCol="1" anchor="t" anchorCtr="0" compatLnSpc="1">
        <a:prstTxWarp prst="textNoShape">
          <a:avLst/>
        </a:prstTxWarp>
      </a:bodyPr>
      <a:lstStyle>
        <a:defPPr marL="0" marR="0" indent="0" algn="l" defTabSz="914400" rtl="0" eaLnBrk="1" fontAlgn="base" latinLnBrk="0" hangingPunct="1">
          <a:lnSpc>
            <a:spcPct val="100000"/>
          </a:lnSpc>
          <a:spcBef>
            <a:spcPct val="0"/>
          </a:spcBef>
          <a:spcAft>
            <a:spcPct val="0"/>
          </a:spcAft>
          <a:buClrTx/>
          <a:buSzTx/>
          <a:buFontTx/>
          <a:buNone/>
          <a:tabLst/>
          <a:defRPr kumimoji="0" lang="en-US" sz="2400" b="1" i="0" u="none" strike="noStrike" cap="none" normalizeH="0" baseline="0" smtClean="0">
            <a:ln>
              <a:noFill/>
            </a:ln>
            <a:solidFill>
              <a:schemeClr val="tx1"/>
            </a:solidFill>
            <a:effectLst/>
            <a:latin typeface="Arial" charset="0"/>
            <a:ea typeface="宋体" pitchFamily="2" charset="-122"/>
          </a:defRPr>
        </a:defPPr>
      </a:lstStyle>
    </a:lnDef>
    <a:txDef>
      <a:spPr bwMode="auto">
        <a:solidFill>
          <a:srgbClr val="FFFFFF"/>
        </a:solidFill>
        <a:ln w="9525">
          <a:solidFill>
            <a:srgbClr val="000000"/>
          </a:solidFill>
          <a:miter lim="800000"/>
          <a:headEnd/>
          <a:tailEnd/>
        </a:ln>
      </a:spPr>
      <a:bodyPr/>
      <a:lstStyle>
        <a:defPPr algn="ctr">
          <a:defRPr sz="1800" b="1" dirty="0" smtClean="0">
            <a:solidFill>
              <a:srgbClr val="000000"/>
            </a:solidFill>
            <a:latin typeface="仿宋_GB2312" pitchFamily="49" charset="-122"/>
            <a:ea typeface="仿宋_GB2312" pitchFamily="49" charset="-122"/>
          </a:defRPr>
        </a:defPPr>
      </a:lstStyle>
    </a:txDef>
  </a:objectDefaults>
  <a:extraClrSchemeLst>
    <a:extraClrScheme>
      <a:clrScheme name="项目事后检查演示文稿 1">
        <a:dk1>
          <a:srgbClr val="003366"/>
        </a:dk1>
        <a:lt1>
          <a:srgbClr val="FFFFFF"/>
        </a:lt1>
        <a:dk2>
          <a:srgbClr val="008080"/>
        </a:dk2>
        <a:lt2>
          <a:srgbClr val="FFCC66"/>
        </a:lt2>
        <a:accent1>
          <a:srgbClr val="3366CC"/>
        </a:accent1>
        <a:accent2>
          <a:srgbClr val="0099CC"/>
        </a:accent2>
        <a:accent3>
          <a:srgbClr val="AAC0C0"/>
        </a:accent3>
        <a:accent4>
          <a:srgbClr val="DADADA"/>
        </a:accent4>
        <a:accent5>
          <a:srgbClr val="ADB8E2"/>
        </a:accent5>
        <a:accent6>
          <a:srgbClr val="008AB9"/>
        </a:accent6>
        <a:hlink>
          <a:srgbClr val="99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项目事后检查演示文稿 2">
        <a:dk1>
          <a:srgbClr val="4D4D4D"/>
        </a:dk1>
        <a:lt1>
          <a:srgbClr val="D6EFD0"/>
        </a:lt1>
        <a:dk2>
          <a:srgbClr val="336699"/>
        </a:dk2>
        <a:lt2>
          <a:srgbClr val="65B5D1"/>
        </a:lt2>
        <a:accent1>
          <a:srgbClr val="9BB9C3"/>
        </a:accent1>
        <a:accent2>
          <a:srgbClr val="99CCFF"/>
        </a:accent2>
        <a:accent3>
          <a:srgbClr val="E8F6E4"/>
        </a:accent3>
        <a:accent4>
          <a:srgbClr val="404040"/>
        </a:accent4>
        <a:accent5>
          <a:srgbClr val="CBD9DE"/>
        </a:accent5>
        <a:accent6>
          <a:srgbClr val="8AB9E7"/>
        </a:accent6>
        <a:hlink>
          <a:srgbClr val="009999"/>
        </a:hlink>
        <a:folHlink>
          <a:srgbClr val="CCCCFF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项目事后检查演示文稿 3">
        <a:dk1>
          <a:srgbClr val="000000"/>
        </a:dk1>
        <a:lt1>
          <a:srgbClr val="FFFFFF"/>
        </a:lt1>
        <a:dk2>
          <a:srgbClr val="000000"/>
        </a:dk2>
        <a:lt2>
          <a:srgbClr val="FFFFFF"/>
        </a:lt2>
        <a:accent1>
          <a:srgbClr val="969696"/>
        </a:accent1>
        <a:accent2>
          <a:srgbClr val="EAEAEA"/>
        </a:accent2>
        <a:accent3>
          <a:srgbClr val="FFFFFF"/>
        </a:accent3>
        <a:accent4>
          <a:srgbClr val="000000"/>
        </a:accent4>
        <a:accent5>
          <a:srgbClr val="C9C9C9"/>
        </a:accent5>
        <a:accent6>
          <a:srgbClr val="D4D4D4"/>
        </a:accent6>
        <a:hlink>
          <a:srgbClr val="5F5F5F"/>
        </a:hlink>
        <a:folHlink>
          <a:srgbClr val="CBCBCB"/>
        </a:folHlink>
      </a:clrScheme>
      <a:clrMap bg1="lt1" tx1="dk1" bg2="lt2" tx2="dk2" accent1="accent1" accent2="accent2" accent3="accent3" accent4="accent4" accent5="accent5" accent6="accent6" hlink="hlink" folHlink="folHlink"/>
    </a:extraClrScheme>
    <a:extraClrScheme>
      <a:clrScheme name="项目事后检查演示文稿 4">
        <a:dk1>
          <a:srgbClr val="003300"/>
        </a:dk1>
        <a:lt1>
          <a:srgbClr val="FFFFFF"/>
        </a:lt1>
        <a:dk2>
          <a:srgbClr val="336600"/>
        </a:dk2>
        <a:lt2>
          <a:srgbClr val="FFCC66"/>
        </a:lt2>
        <a:accent1>
          <a:srgbClr val="996633"/>
        </a:accent1>
        <a:accent2>
          <a:srgbClr val="0099CC"/>
        </a:accent2>
        <a:accent3>
          <a:srgbClr val="ADB8AA"/>
        </a:accent3>
        <a:accent4>
          <a:srgbClr val="DADADA"/>
        </a:accent4>
        <a:accent5>
          <a:srgbClr val="CAB8AD"/>
        </a:accent5>
        <a:accent6>
          <a:srgbClr val="008AB9"/>
        </a:accent6>
        <a:hlink>
          <a:srgbClr val="FF9933"/>
        </a:hlink>
        <a:folHlink>
          <a:srgbClr val="0099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项目事后检查演示文稿 5">
        <a:dk1>
          <a:srgbClr val="100000"/>
        </a:dk1>
        <a:lt1>
          <a:srgbClr val="FFFFFF"/>
        </a:lt1>
        <a:dk2>
          <a:srgbClr val="800000"/>
        </a:dk2>
        <a:lt2>
          <a:srgbClr val="FFCC66"/>
        </a:lt2>
        <a:accent1>
          <a:srgbClr val="003366"/>
        </a:accent1>
        <a:accent2>
          <a:srgbClr val="996633"/>
        </a:accent2>
        <a:accent3>
          <a:srgbClr val="C0AAAA"/>
        </a:accent3>
        <a:accent4>
          <a:srgbClr val="DADADA"/>
        </a:accent4>
        <a:accent5>
          <a:srgbClr val="AAADB8"/>
        </a:accent5>
        <a:accent6>
          <a:srgbClr val="8A5C2D"/>
        </a:accent6>
        <a:hlink>
          <a:srgbClr val="336699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  <a:extraClrScheme>
      <a:clrScheme name="项目事后检查演示文稿 6">
        <a:dk1>
          <a:srgbClr val="666633"/>
        </a:dk1>
        <a:lt1>
          <a:srgbClr val="FFFFFF"/>
        </a:lt1>
        <a:dk2>
          <a:srgbClr val="CC9900"/>
        </a:dk2>
        <a:lt2>
          <a:srgbClr val="DDDDDD"/>
        </a:lt2>
        <a:accent1>
          <a:srgbClr val="CC6600"/>
        </a:accent1>
        <a:accent2>
          <a:srgbClr val="996633"/>
        </a:accent2>
        <a:accent3>
          <a:srgbClr val="E2CAAA"/>
        </a:accent3>
        <a:accent4>
          <a:srgbClr val="DADADA"/>
        </a:accent4>
        <a:accent5>
          <a:srgbClr val="E2B8AA"/>
        </a:accent5>
        <a:accent6>
          <a:srgbClr val="8A5C2D"/>
        </a:accent6>
        <a:hlink>
          <a:srgbClr val="663300"/>
        </a:hlink>
        <a:folHlink>
          <a:srgbClr val="CC3300"/>
        </a:folHlink>
      </a:clrScheme>
      <a:clrMap bg1="dk2" tx1="lt1" bg2="dk1" tx2="lt2" accent1="accent1" accent2="accent2" accent3="accent3" accent4="accent4" accent5="accent5" accent6="accent6" hlink="hlink" folHlink="folHlink"/>
    </a:extraClrScheme>
  </a:extraClrSchemeLst>
</a:theme>
</file>

<file path=ppt/theme/theme2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3.xml><?xml version="1.0" encoding="utf-8"?>
<a:theme xmlns:a="http://schemas.openxmlformats.org/drawingml/2006/main" name="Office 主题​​">
  <a:themeElements>
    <a:clrScheme name="">
      <a:dk1>
        <a:srgbClr val="000000"/>
      </a:dk1>
      <a:lt1>
        <a:srgbClr val="FFFFFF"/>
      </a:lt1>
      <a:dk2>
        <a:srgbClr val="000000"/>
      </a:dk2>
      <a:lt2>
        <a:srgbClr val="808080"/>
      </a:lt2>
      <a:accent1>
        <a:srgbClr val="00CC99"/>
      </a:accent1>
      <a:accent2>
        <a:srgbClr val="3333CC"/>
      </a:accent2>
      <a:accent3>
        <a:srgbClr val="FFFFFF"/>
      </a:accent3>
      <a:accent4>
        <a:srgbClr val="000000"/>
      </a:accent4>
      <a:accent5>
        <a:srgbClr val="AAE2CA"/>
      </a:accent5>
      <a:accent6>
        <a:srgbClr val="2D2DB9"/>
      </a:accent6>
      <a:hlink>
        <a:srgbClr val="CCCCFF"/>
      </a:hlink>
      <a:folHlink>
        <a:srgbClr val="B2B2B2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项目事后检查演示文稿</Template>
  <TotalTime>434</TotalTime>
  <Words>698</Words>
  <Application>Microsoft Office PowerPoint</Application>
  <PresentationFormat>全屏显示(4:3)</PresentationFormat>
  <Paragraphs>129</Paragraphs>
  <Slides>17</Slides>
  <Notes>2</Notes>
  <HiddenSlides>0</HiddenSlides>
  <MMClips>0</MMClips>
  <ScaleCrop>false</ScaleCrop>
  <HeadingPairs>
    <vt:vector size="4" baseType="variant">
      <vt:variant>
        <vt:lpstr>主题</vt:lpstr>
      </vt:variant>
      <vt:variant>
        <vt:i4>1</vt:i4>
      </vt:variant>
      <vt:variant>
        <vt:lpstr>幻灯片标题</vt:lpstr>
      </vt:variant>
      <vt:variant>
        <vt:i4>17</vt:i4>
      </vt:variant>
    </vt:vector>
  </HeadingPairs>
  <TitlesOfParts>
    <vt:vector size="18" baseType="lpstr">
      <vt:lpstr>项目事后检查演示文稿</vt:lpstr>
      <vt:lpstr>英语国家概况教学汇报</vt:lpstr>
      <vt:lpstr>PowerPoint 演示文稿</vt:lpstr>
      <vt:lpstr>教材介绍</vt:lpstr>
      <vt:lpstr>PowerPoint 演示文稿</vt:lpstr>
      <vt:lpstr>PowerPoint 演示文稿</vt:lpstr>
      <vt:lpstr>PowerPoint 演示文稿</vt:lpstr>
      <vt:lpstr>PowerPoint 演示文稿</vt:lpstr>
      <vt:lpstr>课程介绍</vt:lpstr>
      <vt:lpstr>课程性质</vt:lpstr>
      <vt:lpstr>课程介绍</vt:lpstr>
      <vt:lpstr>课程介绍</vt:lpstr>
      <vt:lpstr>课程介绍</vt:lpstr>
      <vt:lpstr>课程介绍</vt:lpstr>
      <vt:lpstr>课程介绍</vt:lpstr>
      <vt:lpstr>PowerPoint 演示文稿</vt:lpstr>
      <vt:lpstr>课程介绍</vt:lpstr>
      <vt:lpstr>PowerPoint 演示文稿</vt:lpstr>
    </vt:vector>
  </TitlesOfParts>
  <Company>Lenovo</Company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英语国家概况课程介绍</dc:title>
  <dc:creator>bxh</dc:creator>
  <cp:lastModifiedBy>User</cp:lastModifiedBy>
  <cp:revision>15</cp:revision>
  <dcterms:created xsi:type="dcterms:W3CDTF">2013-05-01T15:13:24Z</dcterms:created>
  <dcterms:modified xsi:type="dcterms:W3CDTF">2013-05-04T02:13:32Z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_TemplateID">
    <vt:lpwstr>TC010184552052</vt:lpwstr>
  </property>
</Properties>
</file>