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77" r:id="rId10"/>
    <p:sldId id="278" r:id="rId11"/>
    <p:sldId id="279" r:id="rId12"/>
    <p:sldId id="280" r:id="rId13"/>
    <p:sldId id="281" r:id="rId14"/>
    <p:sldId id="283" r:id="rId15"/>
    <p:sldId id="285" r:id="rId16"/>
    <p:sldId id="284" r:id="rId17"/>
    <p:sldId id="286" r:id="rId18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8" d="100"/>
          <a:sy n="9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7108A3-6B64-4D7A-AABC-AF4AAFEC9A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738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786DCD90-2E33-42FE-9F20-6E7BF8E7C0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8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宋体" charset="-122"/>
              <a:ea typeface="宋体" charset="-122"/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31AE72-CEE5-47FC-9D07-6E77615A73BA}" type="slidenum">
              <a:rPr lang="zh-CN" altLang="en-US" smtClean="0">
                <a:ea typeface="宋体" charset="-122"/>
              </a:rPr>
              <a:pPr/>
              <a:t>13</a:t>
            </a:fld>
            <a:endParaRPr lang="en-US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6484-1BF2-4FC6-B890-FF6EC3E6B1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C1226-9E8C-46B7-83C3-B7B91C31C9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2C2A-5A27-4229-BCA6-944056ED0D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D292-DC24-4C71-890D-CC9BD4E02C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B17D-42F8-4E57-AA98-179982542A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4F08-401E-4B0F-9535-997B41C41F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0E01-6859-4803-A5E8-F23087907C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46616-1B8B-4D47-A0BC-CF9A497AF6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F0BB5-8AD3-4ED1-9C53-1653BE0258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24A39-D998-49ED-A029-B46EEBBD6F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BC99-55CB-4A82-942E-33EFA019A9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Garamond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47E6BD3-1D8A-4155-B323-50E234D1EA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宋体" pitchFamily="2" charset="-122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7813" y="1341438"/>
            <a:ext cx="6524625" cy="1774825"/>
          </a:xfrm>
        </p:spPr>
        <p:txBody>
          <a:bodyPr/>
          <a:lstStyle/>
          <a:p>
            <a:pPr eaLnBrk="1" hangingPunct="1"/>
            <a:r>
              <a:rPr lang="zh-CN" altLang="zh-CN" b="1" smtClean="0"/>
              <a:t>英语国家概况</a:t>
            </a:r>
            <a:r>
              <a:rPr lang="zh-CN" altLang="en-US" b="1" smtClean="0"/>
              <a:t>教学汇报</a:t>
            </a:r>
            <a:endParaRPr lang="zh-CN" altLang="en-US" smtClean="0"/>
          </a:p>
        </p:txBody>
      </p:sp>
      <p:sp>
        <p:nvSpPr>
          <p:cNvPr id="1536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716338"/>
            <a:ext cx="5562600" cy="990600"/>
          </a:xfrm>
        </p:spPr>
        <p:txBody>
          <a:bodyPr/>
          <a:lstStyle/>
          <a:p>
            <a:pPr algn="ctr" eaLnBrk="1" hangingPunct="1"/>
            <a:r>
              <a:rPr lang="zh-CN" altLang="en-US" b="1" smtClean="0"/>
              <a:t>首都师范大学</a:t>
            </a:r>
            <a:endParaRPr lang="en-US" altLang="zh-CN" b="1" smtClean="0"/>
          </a:p>
          <a:p>
            <a:pPr algn="ctr" eaLnBrk="1" hangingPunct="1"/>
            <a:r>
              <a:rPr lang="zh-CN" altLang="en-US" b="1" smtClean="0"/>
              <a:t>谢福之</a:t>
            </a:r>
            <a:endParaRPr lang="en-US" altLang="zh-CN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 txBox="1">
            <a:spLocks/>
          </p:cNvSpPr>
          <p:nvPr/>
        </p:nvSpPr>
        <p:spPr bwMode="auto">
          <a:xfrm>
            <a:off x="468313" y="549275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课程任务</a:t>
            </a:r>
          </a:p>
        </p:txBody>
      </p:sp>
      <p:sp>
        <p:nvSpPr>
          <p:cNvPr id="24578" name="内容占位符 2"/>
          <p:cNvSpPr txBox="1">
            <a:spLocks/>
          </p:cNvSpPr>
          <p:nvPr/>
        </p:nvSpPr>
        <p:spPr bwMode="auto">
          <a:xfrm>
            <a:off x="900113" y="1557338"/>
            <a:ext cx="793591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60000"/>
              </a:spcBef>
              <a:buClr>
                <a:srgbClr val="000000"/>
              </a:buClr>
            </a:pPr>
            <a:r>
              <a:rPr lang="en-US" altLang="zh-CN" sz="2800">
                <a:solidFill>
                  <a:srgbClr val="000000"/>
                </a:solidFill>
                <a:latin typeface="宋体" charset="-122"/>
              </a:rPr>
              <a:t>    </a:t>
            </a:r>
            <a:r>
              <a:rPr lang="zh-CN" altLang="zh-CN" sz="2800">
                <a:solidFill>
                  <a:srgbClr val="000000"/>
                </a:solidFill>
                <a:latin typeface="宋体" charset="-122"/>
              </a:rPr>
              <a:t>掌握文化知识，提高语言能力</a:t>
            </a: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(基本要求</a:t>
            </a:r>
            <a:r>
              <a:rPr lang="en-US" altLang="zh-CN" sz="2800">
                <a:solidFill>
                  <a:srgbClr val="000000"/>
                </a:solidFill>
                <a:latin typeface="宋体" charset="-122"/>
              </a:rPr>
              <a:t>)</a:t>
            </a:r>
            <a:r>
              <a:rPr lang="zh-CN" altLang="zh-CN" sz="2800">
                <a:solidFill>
                  <a:srgbClr val="000000"/>
                </a:solidFill>
                <a:latin typeface="宋体" charset="-122"/>
              </a:rPr>
              <a:t>：为英语学习提供系统的社会文化背景知识，促进大学英语学习和与其他英语课程之间的交融，进一步提高语言运用能力。</a:t>
            </a:r>
          </a:p>
          <a:p>
            <a:pPr>
              <a:spcBef>
                <a:spcPct val="60000"/>
              </a:spcBef>
              <a:buClr>
                <a:srgbClr val="000000"/>
              </a:buClr>
            </a:pPr>
            <a:r>
              <a:rPr lang="en-US" altLang="zh-CN" sz="2800">
                <a:solidFill>
                  <a:srgbClr val="000000"/>
                </a:solidFill>
                <a:latin typeface="宋体" charset="-122"/>
              </a:rPr>
              <a:t>    </a:t>
            </a:r>
            <a:r>
              <a:rPr lang="zh-CN" altLang="zh-CN" sz="2800">
                <a:solidFill>
                  <a:srgbClr val="000000"/>
                </a:solidFill>
                <a:latin typeface="宋体" charset="-122"/>
              </a:rPr>
              <a:t>提高跨文化交际能力（较高要求）：通过了解主要英语国家的基本情况和文化传统，提高对文化差异的敏感性、宽容性和处理文化差异的灵活性</a:t>
            </a: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；</a:t>
            </a:r>
            <a:r>
              <a:rPr lang="zh-CN" altLang="zh-CN" sz="2800">
                <a:solidFill>
                  <a:srgbClr val="000000"/>
                </a:solidFill>
                <a:latin typeface="宋体" charset="-122"/>
              </a:rPr>
              <a:t>在理解文化差异的同时感知不同文化的共性。</a:t>
            </a:r>
          </a:p>
        </p:txBody>
      </p:sp>
      <p:sp>
        <p:nvSpPr>
          <p:cNvPr id="24579" name="标题 1"/>
          <p:cNvSpPr>
            <a:spLocks noGrp="1"/>
          </p:cNvSpPr>
          <p:nvPr>
            <p:ph type="title"/>
          </p:nvPr>
        </p:nvSpPr>
        <p:spPr>
          <a:xfrm>
            <a:off x="7046913" y="188913"/>
            <a:ext cx="1789112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550" y="1600200"/>
            <a:ext cx="7561263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zh-CN" altLang="zh-CN" sz="2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知识方面</a:t>
            </a:r>
            <a:r>
              <a:rPr lang="zh-CN" altLang="zh-CN" sz="2600" b="1" smtClean="0"/>
              <a:t>：系统了解英语国家的地理风貌、重大历史事件、政治制度、教育体系、风俗习惯、价值观念等，使语言教学和文化知识紧密结合。</a:t>
            </a:r>
          </a:p>
          <a:p>
            <a:pPr marL="0" indent="0" eaLnBrk="1" hangingPunct="1">
              <a:buFontTx/>
              <a:buNone/>
              <a:defRPr/>
            </a:pPr>
            <a:r>
              <a:rPr lang="zh-CN" altLang="zh-CN" sz="2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素质方面</a:t>
            </a:r>
            <a:r>
              <a:rPr lang="zh-CN" altLang="zh-CN" sz="2600" b="1" smtClean="0"/>
              <a:t>：提高学生自身的文化素养，在提高学生文化意识的基础上，提高学生的文化观察能力、文化思考能力、文化甄别能力和文化探索能力。</a:t>
            </a:r>
          </a:p>
          <a:p>
            <a:pPr marL="0" indent="0" eaLnBrk="1" hangingPunct="1">
              <a:buFontTx/>
              <a:buNone/>
              <a:defRPr/>
            </a:pPr>
            <a:r>
              <a:rPr lang="zh-CN" altLang="zh-CN" sz="2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能力方面</a:t>
            </a:r>
            <a:r>
              <a:rPr lang="zh-CN" altLang="zh-CN" sz="2600" b="1" smtClean="0"/>
              <a:t>：提高学生自主学习</a:t>
            </a:r>
            <a:r>
              <a:rPr lang="zh-CN" altLang="en-US" sz="2600" b="1" smtClean="0"/>
              <a:t>能力和</a:t>
            </a:r>
            <a:r>
              <a:rPr lang="zh-CN" altLang="zh-CN" sz="2600" b="1" smtClean="0"/>
              <a:t>语言运用能力</a:t>
            </a:r>
            <a:r>
              <a:rPr lang="zh-CN" altLang="en-US" sz="2600" b="1" smtClean="0"/>
              <a:t>；培</a:t>
            </a:r>
            <a:r>
              <a:rPr lang="zh-CN" altLang="zh-CN" sz="2600" b="1" smtClean="0"/>
              <a:t>养</a:t>
            </a:r>
            <a:r>
              <a:rPr lang="zh-CN" altLang="en-US" sz="2600" b="1" smtClean="0"/>
              <a:t>学生</a:t>
            </a:r>
            <a:r>
              <a:rPr lang="zh-CN" altLang="zh-CN" sz="2600" b="1" smtClean="0"/>
              <a:t>关心和理解英语国家重大事件的习惯</a:t>
            </a:r>
            <a:r>
              <a:rPr lang="zh-CN" altLang="en-US" sz="2600" b="1" smtClean="0"/>
              <a:t>。</a:t>
            </a:r>
          </a:p>
        </p:txBody>
      </p:sp>
      <p:sp>
        <p:nvSpPr>
          <p:cNvPr id="25602" name="标题 1"/>
          <p:cNvSpPr txBox="1">
            <a:spLocks/>
          </p:cNvSpPr>
          <p:nvPr/>
        </p:nvSpPr>
        <p:spPr bwMode="auto">
          <a:xfrm>
            <a:off x="468313" y="549275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课程目标</a:t>
            </a:r>
          </a:p>
        </p:txBody>
      </p:sp>
      <p:sp>
        <p:nvSpPr>
          <p:cNvPr id="25603" name="标题 1"/>
          <p:cNvSpPr>
            <a:spLocks noGrp="1"/>
          </p:cNvSpPr>
          <p:nvPr>
            <p:ph type="title"/>
          </p:nvPr>
        </p:nvSpPr>
        <p:spPr>
          <a:xfrm>
            <a:off x="7235825" y="279400"/>
            <a:ext cx="1728788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内容占位符 2"/>
          <p:cNvSpPr>
            <a:spLocks noGrp="1"/>
          </p:cNvSpPr>
          <p:nvPr>
            <p:ph idx="1"/>
          </p:nvPr>
        </p:nvSpPr>
        <p:spPr>
          <a:xfrm>
            <a:off x="1042988" y="1628775"/>
            <a:ext cx="73152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zh-CN" altLang="en-US" sz="3200" b="1" smtClean="0"/>
          </a:p>
          <a:p>
            <a:pPr marL="0" indent="0" eaLnBrk="1" hangingPunct="1">
              <a:buFontTx/>
              <a:buNone/>
            </a:pPr>
            <a:r>
              <a:rPr lang="zh-CN" altLang="en-US" sz="3200" b="1" smtClean="0"/>
              <a:t>辅修课：</a:t>
            </a:r>
            <a:r>
              <a:rPr lang="zh-CN" altLang="zh-CN" sz="3200" b="1" smtClean="0"/>
              <a:t>一个学期每周</a:t>
            </a:r>
            <a:r>
              <a:rPr lang="en-US" altLang="zh-CN" sz="3200" b="1" smtClean="0"/>
              <a:t>3</a:t>
            </a:r>
            <a:r>
              <a:rPr lang="zh-CN" altLang="zh-CN" sz="3200" b="1" smtClean="0"/>
              <a:t>学时，共</a:t>
            </a:r>
            <a:r>
              <a:rPr lang="en-US" altLang="zh-CN" sz="3200" b="1" smtClean="0"/>
              <a:t>54</a:t>
            </a:r>
            <a:r>
              <a:rPr lang="zh-CN" altLang="zh-CN" sz="3200" b="1" smtClean="0"/>
              <a:t>学</a:t>
            </a:r>
            <a:r>
              <a:rPr lang="zh-CN" altLang="en-US" sz="3200" b="1" smtClean="0"/>
              <a:t>    </a:t>
            </a:r>
            <a:r>
              <a:rPr lang="zh-CN" altLang="zh-CN" sz="3200" b="1" smtClean="0"/>
              <a:t>时，每周学习一章或一个专题。</a:t>
            </a:r>
          </a:p>
          <a:p>
            <a:pPr marL="0" indent="0" eaLnBrk="1" hangingPunct="1">
              <a:buFontTx/>
              <a:buNone/>
            </a:pPr>
            <a:endParaRPr lang="en-US" altLang="zh-CN" sz="3200" b="1" smtClean="0"/>
          </a:p>
          <a:p>
            <a:pPr marL="0" indent="0" eaLnBrk="1" hangingPunct="1">
              <a:buFontTx/>
              <a:buNone/>
            </a:pPr>
            <a:r>
              <a:rPr lang="zh-CN" altLang="en-US" sz="3200" b="1" smtClean="0"/>
              <a:t>公选课：</a:t>
            </a:r>
            <a:r>
              <a:rPr lang="zh-CN" altLang="zh-CN" sz="3200" b="1" smtClean="0"/>
              <a:t>两个学期每周</a:t>
            </a:r>
            <a:r>
              <a:rPr lang="en-US" altLang="zh-CN" sz="3200" b="1" smtClean="0"/>
              <a:t>2</a:t>
            </a:r>
            <a:r>
              <a:rPr lang="zh-CN" altLang="zh-CN" sz="3200" b="1" smtClean="0"/>
              <a:t>学时，共</a:t>
            </a:r>
            <a:r>
              <a:rPr lang="en-US" altLang="zh-CN" sz="3200" b="1" smtClean="0"/>
              <a:t>72</a:t>
            </a:r>
            <a:r>
              <a:rPr lang="zh-CN" altLang="zh-CN" sz="3200" b="1" smtClean="0"/>
              <a:t>学时，分别开设美国概况和英国概况。</a:t>
            </a:r>
          </a:p>
        </p:txBody>
      </p:sp>
      <p:sp>
        <p:nvSpPr>
          <p:cNvPr id="26626" name="标题 1"/>
          <p:cNvSpPr txBox="1">
            <a:spLocks/>
          </p:cNvSpPr>
          <p:nvPr/>
        </p:nvSpPr>
        <p:spPr bwMode="auto">
          <a:xfrm>
            <a:off x="468313" y="549275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教学安排</a:t>
            </a:r>
          </a:p>
        </p:txBody>
      </p:sp>
      <p:sp>
        <p:nvSpPr>
          <p:cNvPr id="26627" name="标题 1"/>
          <p:cNvSpPr>
            <a:spLocks noGrp="1"/>
          </p:cNvSpPr>
          <p:nvPr>
            <p:ph type="title"/>
          </p:nvPr>
        </p:nvSpPr>
        <p:spPr>
          <a:xfrm>
            <a:off x="7235825" y="279400"/>
            <a:ext cx="1728788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 txBox="1">
            <a:spLocks/>
          </p:cNvSpPr>
          <p:nvPr/>
        </p:nvSpPr>
        <p:spPr bwMode="auto">
          <a:xfrm>
            <a:off x="468313" y="549275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教学模式和教学方法</a:t>
            </a:r>
            <a:r>
              <a:rPr lang="zh-CN" altLang="en-US" i="1">
                <a:solidFill>
                  <a:srgbClr val="000000"/>
                </a:solidFill>
                <a:latin typeface="宋体" charset="-122"/>
              </a:rPr>
              <a:t>      </a:t>
            </a:r>
            <a:r>
              <a:rPr lang="en-US" altLang="zh-CN">
                <a:solidFill>
                  <a:srgbClr val="000000"/>
                </a:solidFill>
                <a:latin typeface="宋体" charset="-122"/>
              </a:rPr>
              <a:t>(</a:t>
            </a:r>
            <a:r>
              <a:rPr lang="zh-CN" altLang="en-US">
                <a:solidFill>
                  <a:srgbClr val="000000"/>
                </a:solidFill>
                <a:latin typeface="宋体" charset="-122"/>
              </a:rPr>
              <a:t>辅修课程</a:t>
            </a:r>
            <a:r>
              <a:rPr lang="en-US" altLang="zh-CN">
                <a:solidFill>
                  <a:srgbClr val="000000"/>
                </a:solidFill>
                <a:latin typeface="宋体" charset="-122"/>
              </a:rPr>
              <a:t>)</a:t>
            </a:r>
            <a:endParaRPr lang="en-US" altLang="zh-CN" sz="4000">
              <a:solidFill>
                <a:srgbClr val="000000"/>
              </a:solidFill>
              <a:latin typeface="宋体" charset="-122"/>
            </a:endParaRPr>
          </a:p>
        </p:txBody>
      </p:sp>
      <p:grpSp>
        <p:nvGrpSpPr>
          <p:cNvPr id="27650" name="Group 4"/>
          <p:cNvGrpSpPr>
            <a:grpSpLocks noChangeAspect="1"/>
          </p:cNvGrpSpPr>
          <p:nvPr/>
        </p:nvGrpSpPr>
        <p:grpSpPr bwMode="auto">
          <a:xfrm>
            <a:off x="1116013" y="1557338"/>
            <a:ext cx="6445250" cy="4810125"/>
            <a:chOff x="2590" y="947"/>
            <a:chExt cx="6182" cy="4622"/>
          </a:xfrm>
        </p:grpSpPr>
        <p:sp>
          <p:nvSpPr>
            <p:cNvPr id="27652" name="AutoShape 5"/>
            <p:cNvSpPr>
              <a:spLocks noChangeAspect="1" noChangeArrowheads="1"/>
            </p:cNvSpPr>
            <p:nvPr/>
          </p:nvSpPr>
          <p:spPr bwMode="auto">
            <a:xfrm>
              <a:off x="2668" y="947"/>
              <a:ext cx="6104" cy="4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2590" y="2416"/>
              <a:ext cx="469" cy="152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教学模式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54" name="Text Box 7"/>
            <p:cNvSpPr txBox="1">
              <a:spLocks noChangeArrowheads="1"/>
            </p:cNvSpPr>
            <p:nvPr/>
          </p:nvSpPr>
          <p:spPr bwMode="auto">
            <a:xfrm>
              <a:off x="3753" y="1901"/>
              <a:ext cx="1565" cy="67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课堂教学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55" name="Text Box 8"/>
            <p:cNvSpPr txBox="1">
              <a:spLocks noChangeArrowheads="1"/>
            </p:cNvSpPr>
            <p:nvPr/>
          </p:nvSpPr>
          <p:spPr bwMode="auto">
            <a:xfrm>
              <a:off x="3764" y="3124"/>
              <a:ext cx="1565" cy="56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师生互动</a:t>
              </a:r>
            </a:p>
            <a:p>
              <a:pPr algn="ctr"/>
              <a:r>
                <a:rPr lang="en-US" altLang="zh-CN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(</a:t>
              </a:r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网络学堂</a:t>
              </a:r>
              <a:r>
                <a:rPr lang="en-US" altLang="zh-CN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)</a:t>
              </a:r>
              <a:endParaRPr lang="en-US" altLang="zh-CN" sz="1800">
                <a:solidFill>
                  <a:srgbClr val="000000"/>
                </a:solidFill>
              </a:endParaRPr>
            </a:p>
          </p:txBody>
        </p:sp>
        <p:sp>
          <p:nvSpPr>
            <p:cNvPr id="27656" name="Text Box 9"/>
            <p:cNvSpPr txBox="1">
              <a:spLocks noChangeArrowheads="1"/>
            </p:cNvSpPr>
            <p:nvPr/>
          </p:nvSpPr>
          <p:spPr bwMode="auto">
            <a:xfrm>
              <a:off x="3764" y="4211"/>
              <a:ext cx="1565" cy="67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自主学习</a:t>
              </a:r>
            </a:p>
          </p:txBody>
        </p:sp>
        <p:sp>
          <p:nvSpPr>
            <p:cNvPr id="27657" name="Line 10"/>
            <p:cNvSpPr>
              <a:spLocks noChangeShapeType="1"/>
            </p:cNvSpPr>
            <p:nvPr/>
          </p:nvSpPr>
          <p:spPr bwMode="auto">
            <a:xfrm>
              <a:off x="3138" y="3395"/>
              <a:ext cx="62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8" name="Line 11"/>
            <p:cNvSpPr>
              <a:spLocks noChangeShapeType="1"/>
            </p:cNvSpPr>
            <p:nvPr/>
          </p:nvSpPr>
          <p:spPr bwMode="auto">
            <a:xfrm>
              <a:off x="3138" y="3939"/>
              <a:ext cx="626" cy="5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Line 12"/>
            <p:cNvSpPr>
              <a:spLocks noChangeShapeType="1"/>
            </p:cNvSpPr>
            <p:nvPr/>
          </p:nvSpPr>
          <p:spPr bwMode="auto">
            <a:xfrm flipV="1">
              <a:off x="3113" y="2240"/>
              <a:ext cx="626" cy="4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Text Box 13"/>
            <p:cNvSpPr txBox="1">
              <a:spLocks noChangeArrowheads="1"/>
            </p:cNvSpPr>
            <p:nvPr/>
          </p:nvSpPr>
          <p:spPr bwMode="auto">
            <a:xfrm>
              <a:off x="6425" y="2852"/>
              <a:ext cx="1330" cy="4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形成性考核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61" name="Text Box 14"/>
            <p:cNvSpPr txBox="1">
              <a:spLocks noChangeArrowheads="1"/>
            </p:cNvSpPr>
            <p:nvPr/>
          </p:nvSpPr>
          <p:spPr bwMode="auto">
            <a:xfrm>
              <a:off x="6425" y="3667"/>
              <a:ext cx="1330" cy="4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终结性考核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62" name="Line 15"/>
            <p:cNvSpPr>
              <a:spLocks noChangeShapeType="1"/>
            </p:cNvSpPr>
            <p:nvPr/>
          </p:nvSpPr>
          <p:spPr bwMode="auto">
            <a:xfrm flipH="1">
              <a:off x="6268" y="2988"/>
              <a:ext cx="1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Line 16"/>
            <p:cNvSpPr>
              <a:spLocks noChangeShapeType="1"/>
            </p:cNvSpPr>
            <p:nvPr/>
          </p:nvSpPr>
          <p:spPr bwMode="auto">
            <a:xfrm>
              <a:off x="6268" y="2988"/>
              <a:ext cx="0" cy="9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4" name="Line 17"/>
            <p:cNvSpPr>
              <a:spLocks noChangeShapeType="1"/>
            </p:cNvSpPr>
            <p:nvPr/>
          </p:nvSpPr>
          <p:spPr bwMode="auto">
            <a:xfrm>
              <a:off x="6268" y="3939"/>
              <a:ext cx="1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5" name="Line 18"/>
            <p:cNvSpPr>
              <a:spLocks noChangeShapeType="1"/>
            </p:cNvSpPr>
            <p:nvPr/>
          </p:nvSpPr>
          <p:spPr bwMode="auto">
            <a:xfrm>
              <a:off x="5318" y="3405"/>
              <a:ext cx="93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Text Box 19"/>
            <p:cNvSpPr txBox="1">
              <a:spLocks noChangeArrowheads="1"/>
            </p:cNvSpPr>
            <p:nvPr/>
          </p:nvSpPr>
          <p:spPr bwMode="auto">
            <a:xfrm>
              <a:off x="8303" y="2852"/>
              <a:ext cx="469" cy="122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教学效果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67" name="Line 20"/>
            <p:cNvSpPr>
              <a:spLocks noChangeShapeType="1"/>
            </p:cNvSpPr>
            <p:nvPr/>
          </p:nvSpPr>
          <p:spPr bwMode="auto">
            <a:xfrm>
              <a:off x="7755" y="3056"/>
              <a:ext cx="548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8" name="Line 21"/>
            <p:cNvSpPr>
              <a:spLocks noChangeShapeType="1"/>
            </p:cNvSpPr>
            <p:nvPr/>
          </p:nvSpPr>
          <p:spPr bwMode="auto">
            <a:xfrm>
              <a:off x="7755" y="3871"/>
              <a:ext cx="5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9" name="Text Box 22"/>
            <p:cNvSpPr txBox="1">
              <a:spLocks noChangeArrowheads="1"/>
            </p:cNvSpPr>
            <p:nvPr/>
          </p:nvSpPr>
          <p:spPr bwMode="auto">
            <a:xfrm>
              <a:off x="5955" y="949"/>
              <a:ext cx="1096" cy="40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反馈</a:t>
              </a:r>
            </a:p>
          </p:txBody>
        </p:sp>
        <p:sp>
          <p:nvSpPr>
            <p:cNvPr id="27670" name="Text Box 23"/>
            <p:cNvSpPr txBox="1">
              <a:spLocks noChangeArrowheads="1"/>
            </p:cNvSpPr>
            <p:nvPr/>
          </p:nvSpPr>
          <p:spPr bwMode="auto">
            <a:xfrm>
              <a:off x="6425" y="5026"/>
              <a:ext cx="781" cy="40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/>
              <a:r>
                <a:rPr lang="zh-CN" altLang="en-US" sz="1800">
                  <a:solidFill>
                    <a:srgbClr val="000000"/>
                  </a:solidFill>
                  <a:latin typeface="仿宋_GB2312"/>
                  <a:ea typeface="仿宋_GB2312"/>
                  <a:cs typeface="仿宋_GB2312"/>
                </a:rPr>
                <a:t>反 馈</a:t>
              </a: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27671" name="Line 24"/>
            <p:cNvSpPr>
              <a:spLocks noChangeShapeType="1"/>
            </p:cNvSpPr>
            <p:nvPr/>
          </p:nvSpPr>
          <p:spPr bwMode="auto">
            <a:xfrm>
              <a:off x="8459" y="1221"/>
              <a:ext cx="0" cy="16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2" name="Line 25"/>
            <p:cNvSpPr>
              <a:spLocks noChangeShapeType="1"/>
            </p:cNvSpPr>
            <p:nvPr/>
          </p:nvSpPr>
          <p:spPr bwMode="auto">
            <a:xfrm>
              <a:off x="7207" y="5298"/>
              <a:ext cx="125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3" name="Line 26"/>
            <p:cNvSpPr>
              <a:spLocks noChangeShapeType="1"/>
            </p:cNvSpPr>
            <p:nvPr/>
          </p:nvSpPr>
          <p:spPr bwMode="auto">
            <a:xfrm flipV="1">
              <a:off x="8459" y="4075"/>
              <a:ext cx="0" cy="12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4" name="Line 27"/>
            <p:cNvSpPr>
              <a:spLocks noChangeShapeType="1"/>
            </p:cNvSpPr>
            <p:nvPr/>
          </p:nvSpPr>
          <p:spPr bwMode="auto">
            <a:xfrm flipH="1">
              <a:off x="2825" y="5298"/>
              <a:ext cx="3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5" name="Line 28"/>
            <p:cNvSpPr>
              <a:spLocks noChangeShapeType="1"/>
            </p:cNvSpPr>
            <p:nvPr/>
          </p:nvSpPr>
          <p:spPr bwMode="auto">
            <a:xfrm flipV="1">
              <a:off x="2825" y="3939"/>
              <a:ext cx="0" cy="135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6" name="Line 29"/>
            <p:cNvSpPr>
              <a:spLocks noChangeShapeType="1"/>
            </p:cNvSpPr>
            <p:nvPr/>
          </p:nvSpPr>
          <p:spPr bwMode="auto">
            <a:xfrm flipH="1">
              <a:off x="7051" y="1221"/>
              <a:ext cx="14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7" name="Line 30"/>
            <p:cNvSpPr>
              <a:spLocks noChangeShapeType="1"/>
            </p:cNvSpPr>
            <p:nvPr/>
          </p:nvSpPr>
          <p:spPr bwMode="auto">
            <a:xfrm flipH="1">
              <a:off x="2825" y="1221"/>
              <a:ext cx="313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8" name="Line 31"/>
            <p:cNvSpPr>
              <a:spLocks noChangeShapeType="1"/>
            </p:cNvSpPr>
            <p:nvPr/>
          </p:nvSpPr>
          <p:spPr bwMode="auto">
            <a:xfrm>
              <a:off x="2825" y="1221"/>
              <a:ext cx="0" cy="11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1" name="标题 1"/>
          <p:cNvSpPr>
            <a:spLocks noGrp="1"/>
          </p:cNvSpPr>
          <p:nvPr>
            <p:ph type="title"/>
          </p:nvPr>
        </p:nvSpPr>
        <p:spPr>
          <a:xfrm>
            <a:off x="7235825" y="279400"/>
            <a:ext cx="1728788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4"/>
          <p:cNvGrpSpPr>
            <a:grpSpLocks/>
          </p:cNvGrpSpPr>
          <p:nvPr/>
        </p:nvGrpSpPr>
        <p:grpSpPr bwMode="auto">
          <a:xfrm>
            <a:off x="255588" y="1017588"/>
            <a:ext cx="2584450" cy="4108450"/>
            <a:chOff x="720" y="1296"/>
            <a:chExt cx="1363" cy="1994"/>
          </a:xfrm>
        </p:grpSpPr>
        <p:sp>
          <p:nvSpPr>
            <p:cNvPr id="29733" name="AutoShape 5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4" name="AutoShape 6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5" name="AutoShape 7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36" name="AutoShape 8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9737" name="Group 11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29740" name="Oval 1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41" name="Oval 1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42" name="Oval 1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43" name="Oval 1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44" name="Oval 1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38" name="Text Box 17"/>
            <p:cNvSpPr txBox="1">
              <a:spLocks noChangeArrowheads="1"/>
            </p:cNvSpPr>
            <p:nvPr/>
          </p:nvSpPr>
          <p:spPr bwMode="gray">
            <a:xfrm>
              <a:off x="1283" y="1382"/>
              <a:ext cx="203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ea typeface="楷体_GB2312"/>
                  <a:cs typeface="楷体_GB2312"/>
                </a:rPr>
                <a:t>1</a:t>
              </a:r>
            </a:p>
          </p:txBody>
        </p:sp>
        <p:sp>
          <p:nvSpPr>
            <p:cNvPr id="29739" name="Text Box 18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多媒体课件直观法：讲解重点、难点并举例说明，演示与教学内容相关的视频、音频材料</a:t>
              </a:r>
            </a:p>
            <a:p>
              <a:endParaRPr lang="zh-CN" altLang="en-US" sz="2000">
                <a:solidFill>
                  <a:srgbClr val="000000"/>
                </a:solidFill>
              </a:endParaRPr>
            </a:p>
            <a:p>
              <a:r>
                <a:rPr lang="zh-CN" altLang="en-US" sz="2000">
                  <a:solidFill>
                    <a:srgbClr val="000000"/>
                  </a:solidFill>
                </a:rPr>
                <a:t>主题讨论法</a:t>
              </a:r>
            </a:p>
            <a:p>
              <a:endParaRPr lang="zh-CN" altLang="en-US" sz="2000">
                <a:solidFill>
                  <a:srgbClr val="000000"/>
                </a:solidFill>
              </a:endParaRPr>
            </a:p>
            <a:p>
              <a:r>
                <a:rPr lang="zh-CN" altLang="en-US" sz="2000">
                  <a:solidFill>
                    <a:srgbClr val="000000"/>
                  </a:solidFill>
                </a:rPr>
                <a:t>文化对比分析法</a:t>
              </a:r>
              <a:endParaRPr lang="en-US" altLang="zh-CN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29698" name="Group 19"/>
          <p:cNvGrpSpPr>
            <a:grpSpLocks/>
          </p:cNvGrpSpPr>
          <p:nvPr/>
        </p:nvGrpSpPr>
        <p:grpSpPr bwMode="auto">
          <a:xfrm>
            <a:off x="3203575" y="981075"/>
            <a:ext cx="2662238" cy="4162425"/>
            <a:chOff x="2208" y="1299"/>
            <a:chExt cx="1363" cy="1991"/>
          </a:xfrm>
        </p:grpSpPr>
        <p:sp>
          <p:nvSpPr>
            <p:cNvPr id="29722" name="AutoShape 20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3" name="AutoShape 21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4" name="AutoShape 22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5" name="AutoShape 23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26" name="Oval 24"/>
            <p:cNvSpPr>
              <a:spLocks noChangeArrowheads="1"/>
            </p:cNvSpPr>
            <p:nvPr/>
          </p:nvSpPr>
          <p:spPr bwMode="gray">
            <a:xfrm>
              <a:off x="2677" y="1353"/>
              <a:ext cx="405" cy="291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9727" name="Oval 25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9728" name="Oval 26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9729" name="Oval 27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9730" name="Oval 28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9731" name="Text Box 29"/>
            <p:cNvSpPr txBox="1">
              <a:spLocks noChangeArrowheads="1"/>
            </p:cNvSpPr>
            <p:nvPr/>
          </p:nvSpPr>
          <p:spPr bwMode="gray">
            <a:xfrm>
              <a:off x="2777" y="1389"/>
              <a:ext cx="19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ea typeface="楷体_GB2312"/>
                  <a:cs typeface="楷体_GB2312"/>
                </a:rPr>
                <a:t>2</a:t>
              </a:r>
            </a:p>
          </p:txBody>
        </p:sp>
        <p:sp>
          <p:nvSpPr>
            <p:cNvPr id="29732" name="Text Box 30"/>
            <p:cNvSpPr txBox="1">
              <a:spLocks noChangeArrowheads="1"/>
            </p:cNvSpPr>
            <p:nvPr/>
          </p:nvSpPr>
          <p:spPr bwMode="gray">
            <a:xfrm>
              <a:off x="2301" y="1732"/>
              <a:ext cx="1246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实时或非实时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网上教学活动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</a:p>
            <a:p>
              <a:endParaRPr lang="zh-CN" altLang="en-US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讨论版：专题讨论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在线作业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在线测试：课上</a:t>
              </a:r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在线答疑：学生提出问题，获得老师或同学的帮助。</a:t>
              </a:r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</p:txBody>
        </p:sp>
      </p:grpSp>
      <p:grpSp>
        <p:nvGrpSpPr>
          <p:cNvPr id="29699" name="Group 33"/>
          <p:cNvGrpSpPr>
            <a:grpSpLocks/>
          </p:cNvGrpSpPr>
          <p:nvPr/>
        </p:nvGrpSpPr>
        <p:grpSpPr bwMode="auto">
          <a:xfrm>
            <a:off x="6237288" y="950913"/>
            <a:ext cx="2506662" cy="4175125"/>
            <a:chOff x="3696" y="1296"/>
            <a:chExt cx="1363" cy="1994"/>
          </a:xfrm>
        </p:grpSpPr>
        <p:sp>
          <p:nvSpPr>
            <p:cNvPr id="29710" name="AutoShape 34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1" name="AutoShape 35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2" name="AutoShape 36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3" name="AutoShape 37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9714" name="Group 38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29717" name="Oval 39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9718" name="Oval 40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19" name="Oval 41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20" name="Oval 42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9721" name="Oval 43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9715" name="Text Box 44"/>
            <p:cNvSpPr txBox="1">
              <a:spLocks noChangeArrowheads="1"/>
            </p:cNvSpPr>
            <p:nvPr/>
          </p:nvSpPr>
          <p:spPr bwMode="gray">
            <a:xfrm>
              <a:off x="4263" y="1376"/>
              <a:ext cx="209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>
                  <a:solidFill>
                    <a:srgbClr val="000000"/>
                  </a:solidFill>
                  <a:ea typeface="楷体_GB2312"/>
                  <a:cs typeface="楷体_GB2312"/>
                </a:rPr>
                <a:t>3</a:t>
              </a:r>
            </a:p>
          </p:txBody>
        </p:sp>
        <p:sp>
          <p:nvSpPr>
            <p:cNvPr id="29716" name="Text Box 45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学生根据教师要求：</a:t>
              </a: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endParaRPr lang="zh-CN" altLang="en-US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阅读相关章节、完成网络学堂的作业，在网上查找资料、收看视频；阅读报刊、杂志等相关资料，加深对教学内容的理解。</a:t>
              </a:r>
              <a:r>
                <a:rPr lang="zh-CN" altLang="en-US" sz="2000">
                  <a:solidFill>
                    <a:srgbClr val="000000"/>
                  </a:solidFill>
                </a:rPr>
                <a:t> </a:t>
              </a:r>
              <a:endParaRPr lang="en-US" altLang="zh-CN" sz="2000">
                <a:solidFill>
                  <a:srgbClr val="000000"/>
                </a:solidFill>
              </a:endParaRPr>
            </a:p>
          </p:txBody>
        </p:sp>
      </p:grp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518991" y="5483409"/>
            <a:ext cx="2057400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dirty="0">
                <a:ea typeface="楷体_GB2312" pitchFamily="49" charset="-122"/>
              </a:rPr>
              <a:t>课堂教学</a:t>
            </a:r>
          </a:p>
        </p:txBody>
      </p:sp>
      <p:sp>
        <p:nvSpPr>
          <p:cNvPr id="263218" name="Text Box 50"/>
          <p:cNvSpPr txBox="1">
            <a:spLocks noChangeArrowheads="1"/>
          </p:cNvSpPr>
          <p:nvPr/>
        </p:nvSpPr>
        <p:spPr bwMode="auto">
          <a:xfrm>
            <a:off x="3410438" y="5267965"/>
            <a:ext cx="2313689" cy="95410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师生互动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/>
            </a:r>
            <a:br>
              <a:rPr lang="en-US" altLang="zh-CN" sz="2800" dirty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网络学堂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sp>
        <p:nvSpPr>
          <p:cNvPr id="263219" name="Text Box 51"/>
          <p:cNvSpPr txBox="1">
            <a:spLocks noChangeArrowheads="1"/>
          </p:cNvSpPr>
          <p:nvPr/>
        </p:nvSpPr>
        <p:spPr bwMode="auto">
          <a:xfrm>
            <a:off x="6344251" y="5495081"/>
            <a:ext cx="2418946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>
                <a:solidFill>
                  <a:schemeClr val="tx1"/>
                </a:solidFill>
                <a:ea typeface="楷体_GB2312"/>
                <a:cs typeface="楷体_GB2312"/>
              </a:rPr>
              <a:t>自主学习</a:t>
            </a:r>
            <a:endParaRPr lang="en-US" altLang="zh-CN" sz="2800">
              <a:solidFill>
                <a:schemeClr val="tx1"/>
              </a:solidFill>
              <a:ea typeface="楷体_GB2312"/>
              <a:cs typeface="楷体_GB2312"/>
            </a:endParaRPr>
          </a:p>
        </p:txBody>
      </p:sp>
      <p:sp>
        <p:nvSpPr>
          <p:cNvPr id="29709" name="标题 1"/>
          <p:cNvSpPr>
            <a:spLocks noGrp="1"/>
          </p:cNvSpPr>
          <p:nvPr>
            <p:ph type="title"/>
          </p:nvPr>
        </p:nvSpPr>
        <p:spPr>
          <a:xfrm>
            <a:off x="7235825" y="279400"/>
            <a:ext cx="1728788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页脚占位符 5"/>
          <p:cNvSpPr>
            <a:spLocks noGrp="1"/>
          </p:cNvSpPr>
          <p:nvPr>
            <p:ph type="ftr" sz="quarter" idx="11"/>
          </p:nvPr>
        </p:nvSpPr>
        <p:spPr>
          <a:xfrm>
            <a:off x="7850188" y="6270625"/>
            <a:ext cx="1295400" cy="3206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zh-CN" smtClean="0">
                <a:ea typeface="宋体" charset="-122"/>
              </a:rPr>
              <a:t>www.themegallery.com</a:t>
            </a:r>
          </a:p>
        </p:txBody>
      </p:sp>
      <p:grpSp>
        <p:nvGrpSpPr>
          <p:cNvPr id="31746" name="Group 4"/>
          <p:cNvGrpSpPr>
            <a:grpSpLocks/>
          </p:cNvGrpSpPr>
          <p:nvPr/>
        </p:nvGrpSpPr>
        <p:grpSpPr bwMode="auto">
          <a:xfrm>
            <a:off x="3201988" y="1012825"/>
            <a:ext cx="2998787" cy="1601788"/>
            <a:chOff x="1920" y="912"/>
            <a:chExt cx="1889" cy="1009"/>
          </a:xfrm>
        </p:grpSpPr>
        <p:grpSp>
          <p:nvGrpSpPr>
            <p:cNvPr id="31757" name="Group 5"/>
            <p:cNvGrpSpPr>
              <a:grpSpLocks/>
            </p:cNvGrpSpPr>
            <p:nvPr/>
          </p:nvGrpSpPr>
          <p:grpSpPr bwMode="auto">
            <a:xfrm>
              <a:off x="1920" y="912"/>
              <a:ext cx="1889" cy="1009"/>
              <a:chOff x="1997" y="1314"/>
              <a:chExt cx="1889" cy="1009"/>
            </a:xfrm>
          </p:grpSpPr>
          <p:grpSp>
            <p:nvGrpSpPr>
              <p:cNvPr id="31759" name="Group 6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264199" name="Oval 7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  <p:sp>
              <p:nvSpPr>
                <p:cNvPr id="264200" name="Oval 8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ea typeface="宋体" pitchFamily="2" charset="-122"/>
                  </a:endParaRPr>
                </a:p>
              </p:txBody>
            </p:sp>
          </p:grpSp>
          <p:sp>
            <p:nvSpPr>
              <p:cNvPr id="264201" name="Oval 9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64202" name="Oval 10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64203" name="Oval 11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264204" name="Oval 12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vert="eaVert"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</p:grpSp>
        <p:sp>
          <p:nvSpPr>
            <p:cNvPr id="31758" name="Text Box 13"/>
            <p:cNvSpPr txBox="1">
              <a:spLocks noChangeArrowheads="1"/>
            </p:cNvSpPr>
            <p:nvPr/>
          </p:nvSpPr>
          <p:spPr bwMode="auto">
            <a:xfrm>
              <a:off x="2410" y="1015"/>
              <a:ext cx="92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形成性考核</a:t>
              </a:r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pPr algn="ctr" eaLnBrk="0" hangingPunct="0"/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&amp;</a:t>
              </a:r>
            </a:p>
            <a:p>
              <a:pPr algn="ctr" eaLnBrk="0" hangingPunct="0"/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终结性考核</a:t>
              </a:r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</p:txBody>
        </p:sp>
      </p:grpSp>
      <p:grpSp>
        <p:nvGrpSpPr>
          <p:cNvPr id="31747" name="Group 14"/>
          <p:cNvGrpSpPr>
            <a:grpSpLocks/>
          </p:cNvGrpSpPr>
          <p:nvPr/>
        </p:nvGrpSpPr>
        <p:grpSpPr bwMode="auto">
          <a:xfrm>
            <a:off x="915988" y="3070225"/>
            <a:ext cx="2590800" cy="3276600"/>
            <a:chOff x="720" y="1998"/>
            <a:chExt cx="1440" cy="1680"/>
          </a:xfrm>
        </p:grpSpPr>
        <p:sp>
          <p:nvSpPr>
            <p:cNvPr id="31755" name="AutoShape 15"/>
            <p:cNvSpPr>
              <a:spLocks noChangeArrowheads="1"/>
            </p:cNvSpPr>
            <p:nvPr/>
          </p:nvSpPr>
          <p:spPr bwMode="auto">
            <a:xfrm>
              <a:off x="720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itchFamily="34" charset="0"/>
              </a:endParaRPr>
            </a:p>
          </p:txBody>
        </p:sp>
        <p:sp>
          <p:nvSpPr>
            <p:cNvPr id="31756" name="Text Box 16"/>
            <p:cNvSpPr txBox="1">
              <a:spLocks noChangeArrowheads="1"/>
            </p:cNvSpPr>
            <p:nvPr/>
          </p:nvSpPr>
          <p:spPr bwMode="auto">
            <a:xfrm>
              <a:off x="820" y="2053"/>
              <a:ext cx="1284" cy="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000">
                  <a:solidFill>
                    <a:srgbClr val="C00000"/>
                  </a:solidFill>
                  <a:latin typeface="楷体_GB2312"/>
                  <a:ea typeface="楷体_GB2312"/>
                  <a:cs typeface="楷体_GB2312"/>
                </a:rPr>
                <a:t>形成性考核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60%</a:t>
              </a:r>
              <a:endParaRPr lang="zh-CN" altLang="en-US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课堂表现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20%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1</a:t>
              </a: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）考勤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2</a:t>
              </a: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）讨论</a:t>
              </a:r>
            </a:p>
            <a:p>
              <a:endParaRPr lang="zh-CN" altLang="en-US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网络学堂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40%    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1</a:t>
              </a: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）在线讨论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15%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2</a:t>
              </a: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）在线作业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15%</a:t>
              </a:r>
            </a:p>
            <a:p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3</a:t>
              </a: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）在线测试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10%</a:t>
              </a:r>
            </a:p>
          </p:txBody>
        </p:sp>
      </p:grpSp>
      <p:grpSp>
        <p:nvGrpSpPr>
          <p:cNvPr id="31748" name="Group 17"/>
          <p:cNvGrpSpPr>
            <a:grpSpLocks/>
          </p:cNvGrpSpPr>
          <p:nvPr/>
        </p:nvGrpSpPr>
        <p:grpSpPr bwMode="auto">
          <a:xfrm>
            <a:off x="5868988" y="2994025"/>
            <a:ext cx="2514600" cy="3352800"/>
            <a:chOff x="3504" y="1998"/>
            <a:chExt cx="1440" cy="1680"/>
          </a:xfrm>
        </p:grpSpPr>
        <p:sp>
          <p:nvSpPr>
            <p:cNvPr id="31753" name="AutoShape 18"/>
            <p:cNvSpPr>
              <a:spLocks noChangeArrowheads="1"/>
            </p:cNvSpPr>
            <p:nvPr/>
          </p:nvSpPr>
          <p:spPr bwMode="auto">
            <a:xfrm>
              <a:off x="3504" y="1998"/>
              <a:ext cx="1440" cy="168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itchFamily="34" charset="0"/>
              </a:endParaRPr>
            </a:p>
          </p:txBody>
        </p:sp>
        <p:sp>
          <p:nvSpPr>
            <p:cNvPr id="31754" name="Text Box 19"/>
            <p:cNvSpPr txBox="1">
              <a:spLocks noChangeArrowheads="1"/>
            </p:cNvSpPr>
            <p:nvPr/>
          </p:nvSpPr>
          <p:spPr bwMode="auto">
            <a:xfrm>
              <a:off x="3600" y="2124"/>
              <a:ext cx="1284" cy="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sz="2000">
                  <a:solidFill>
                    <a:srgbClr val="C00000"/>
                  </a:solidFill>
                  <a:latin typeface="楷体_GB2312"/>
                  <a:ea typeface="楷体_GB2312"/>
                  <a:cs typeface="楷体_GB2312"/>
                </a:rPr>
                <a:t>终结性考核 </a:t>
              </a:r>
              <a:r>
                <a:rPr lang="en-US" altLang="zh-CN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40%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  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zh-CN" altLang="en-US" sz="2000">
                  <a:solidFill>
                    <a:srgbClr val="000000"/>
                  </a:solidFill>
                  <a:latin typeface="楷体_GB2312"/>
                  <a:ea typeface="楷体_GB2312"/>
                  <a:cs typeface="楷体_GB2312"/>
                </a:rPr>
                <a:t>   采取课程论文或书面回答问题等形式，旨在检查学生对教学内容的理解、总结和归纳的能力。</a:t>
              </a:r>
              <a:endParaRPr lang="en-US" altLang="zh-CN" sz="2000">
                <a:solidFill>
                  <a:srgbClr val="000000"/>
                </a:solidFill>
                <a:latin typeface="楷体_GB2312"/>
                <a:ea typeface="楷体_GB2312"/>
                <a:cs typeface="楷体_GB2312"/>
              </a:endParaRPr>
            </a:p>
          </p:txBody>
        </p:sp>
      </p:grpSp>
      <p:sp>
        <p:nvSpPr>
          <p:cNvPr id="264213" name="Freeform 21"/>
          <p:cNvSpPr>
            <a:spLocks/>
          </p:cNvSpPr>
          <p:nvPr/>
        </p:nvSpPr>
        <p:spPr bwMode="gray">
          <a:xfrm>
            <a:off x="3506788" y="2536825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264215" name="Rectangle 23"/>
          <p:cNvSpPr>
            <a:spLocks noGrp="1"/>
          </p:cNvSpPr>
          <p:nvPr>
            <p:ph type="body" idx="1"/>
          </p:nvPr>
        </p:nvSpPr>
        <p:spPr bwMode="gray">
          <a:xfrm flipH="1">
            <a:off x="4725988" y="2613025"/>
            <a:ext cx="1143000" cy="1066800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extLst/>
        </p:spPr>
        <p:txBody>
          <a:bodyPr/>
          <a:lstStyle/>
          <a:p>
            <a:pPr eaLnBrk="1" hangingPunct="1">
              <a:defRPr/>
            </a:pPr>
            <a:endParaRPr lang="zh-CN" altLang="en-US" dirty="0"/>
          </a:p>
        </p:txBody>
      </p:sp>
      <p:sp>
        <p:nvSpPr>
          <p:cNvPr id="31751" name="标题 1"/>
          <p:cNvSpPr txBox="1">
            <a:spLocks/>
          </p:cNvSpPr>
          <p:nvPr/>
        </p:nvSpPr>
        <p:spPr bwMode="auto">
          <a:xfrm>
            <a:off x="179388" y="342900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考核方式</a:t>
            </a:r>
          </a:p>
        </p:txBody>
      </p:sp>
      <p:sp>
        <p:nvSpPr>
          <p:cNvPr id="3" name="矩形 2"/>
          <p:cNvSpPr/>
          <p:nvPr/>
        </p:nvSpPr>
        <p:spPr>
          <a:xfrm>
            <a:off x="6419850" y="342900"/>
            <a:ext cx="2544763" cy="2292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zh-CN">
                <a:solidFill>
                  <a:srgbClr val="003366"/>
                </a:solidFill>
              </a:rPr>
              <a:t>重视形成性评估：</a:t>
            </a:r>
            <a:r>
              <a:rPr lang="zh-CN" altLang="en-US">
                <a:solidFill>
                  <a:srgbClr val="003366"/>
                </a:solidFill>
              </a:rPr>
              <a:t>   </a:t>
            </a:r>
          </a:p>
          <a:p>
            <a:pPr>
              <a:defRPr/>
            </a:pPr>
            <a:r>
              <a:rPr lang="zh-CN" altLang="en-US">
                <a:solidFill>
                  <a:srgbClr val="003366"/>
                </a:solidFill>
              </a:rPr>
              <a:t>  </a:t>
            </a:r>
            <a:r>
              <a:rPr lang="zh-CN" altLang="zh-CN">
                <a:solidFill>
                  <a:srgbClr val="003366"/>
                </a:solidFill>
              </a:rPr>
              <a:t>平时成绩以阶段测验为主，学完后及时检查学习效果，便于学生掌握。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1"/>
          <p:cNvSpPr txBox="1">
            <a:spLocks/>
          </p:cNvSpPr>
          <p:nvPr/>
        </p:nvSpPr>
        <p:spPr bwMode="auto">
          <a:xfrm>
            <a:off x="468313" y="549275"/>
            <a:ext cx="7848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zh-CN" altLang="en-US" sz="4000" i="1">
                <a:solidFill>
                  <a:srgbClr val="000000"/>
                </a:solidFill>
                <a:latin typeface="宋体" charset="-122"/>
              </a:rPr>
              <a:t>教学建议</a:t>
            </a:r>
          </a:p>
        </p:txBody>
      </p:sp>
      <p:sp>
        <p:nvSpPr>
          <p:cNvPr id="32770" name="矩形 5"/>
          <p:cNvSpPr>
            <a:spLocks noChangeArrowheads="1"/>
          </p:cNvSpPr>
          <p:nvPr/>
        </p:nvSpPr>
        <p:spPr bwMode="auto">
          <a:xfrm>
            <a:off x="1258888" y="1536700"/>
            <a:ext cx="72009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Blip>
                <a:blip r:embed="rId2"/>
              </a:buBlip>
            </a:pPr>
            <a:r>
              <a:rPr lang="zh-CN" altLang="zh-CN" sz="3200">
                <a:solidFill>
                  <a:srgbClr val="000000"/>
                </a:solidFill>
              </a:rPr>
              <a:t>系统学习教材，全面掌握基础知识</a:t>
            </a:r>
          </a:p>
          <a:p>
            <a:pPr marL="514350" indent="-514350">
              <a:buFontTx/>
              <a:buBlip>
                <a:blip r:embed="rId2"/>
              </a:buBlip>
            </a:pPr>
            <a:r>
              <a:rPr lang="zh-CN" altLang="en-US" sz="3200">
                <a:solidFill>
                  <a:srgbClr val="000000"/>
                </a:solidFill>
              </a:rPr>
              <a:t>分析</a:t>
            </a:r>
            <a:r>
              <a:rPr lang="zh-CN" altLang="zh-CN" sz="3200">
                <a:solidFill>
                  <a:srgbClr val="000000"/>
                </a:solidFill>
              </a:rPr>
              <a:t>英语国家</a:t>
            </a:r>
            <a:r>
              <a:rPr lang="zh-CN" altLang="en-US" sz="3200">
                <a:solidFill>
                  <a:srgbClr val="000000"/>
                </a:solidFill>
              </a:rPr>
              <a:t>之间的差异和共性</a:t>
            </a:r>
            <a:r>
              <a:rPr lang="zh-CN" altLang="zh-CN" sz="3200">
                <a:solidFill>
                  <a:srgbClr val="000000"/>
                </a:solidFill>
              </a:rPr>
              <a:t>，融汇贯通地学习</a:t>
            </a:r>
          </a:p>
          <a:p>
            <a:pPr marL="514350" indent="-514350">
              <a:buFontTx/>
              <a:buBlip>
                <a:blip r:embed="rId2"/>
              </a:buBlip>
            </a:pPr>
            <a:r>
              <a:rPr lang="zh-CN" altLang="zh-CN" sz="3200">
                <a:solidFill>
                  <a:srgbClr val="000000"/>
                </a:solidFill>
              </a:rPr>
              <a:t>充分利用网络、报刊、影视等</a:t>
            </a:r>
            <a:r>
              <a:rPr lang="zh-CN" altLang="en-US" sz="3200">
                <a:solidFill>
                  <a:srgbClr val="000000"/>
                </a:solidFill>
              </a:rPr>
              <a:t>媒体</a:t>
            </a:r>
            <a:r>
              <a:rPr lang="zh-CN" altLang="zh-CN" sz="3200">
                <a:solidFill>
                  <a:srgbClr val="000000"/>
                </a:solidFill>
              </a:rPr>
              <a:t>获取</a:t>
            </a:r>
            <a:r>
              <a:rPr lang="zh-CN" altLang="en-US" sz="3200">
                <a:solidFill>
                  <a:srgbClr val="000000"/>
                </a:solidFill>
              </a:rPr>
              <a:t>与教学内容相关的</a:t>
            </a:r>
            <a:r>
              <a:rPr lang="zh-CN" altLang="zh-CN" sz="3200">
                <a:solidFill>
                  <a:srgbClr val="000000"/>
                </a:solidFill>
              </a:rPr>
              <a:t>信息</a:t>
            </a:r>
          </a:p>
          <a:p>
            <a:pPr marL="514350" indent="-514350">
              <a:buFontTx/>
              <a:buBlip>
                <a:blip r:embed="rId2"/>
              </a:buBlip>
            </a:pPr>
            <a:r>
              <a:rPr lang="zh-CN" altLang="zh-CN" sz="3200">
                <a:solidFill>
                  <a:srgbClr val="000000"/>
                </a:solidFill>
              </a:rPr>
              <a:t>加强课外学习指导</a:t>
            </a:r>
            <a:r>
              <a:rPr lang="zh-CN" altLang="en-US" sz="3200">
                <a:solidFill>
                  <a:srgbClr val="000000"/>
                </a:solidFill>
              </a:rPr>
              <a:t>和检查</a:t>
            </a:r>
            <a:r>
              <a:rPr lang="zh-CN" altLang="zh-CN" sz="3200">
                <a:solidFill>
                  <a:srgbClr val="000000"/>
                </a:solidFill>
              </a:rPr>
              <a:t>，</a:t>
            </a:r>
            <a:r>
              <a:rPr lang="zh-CN" altLang="en-US" sz="3200">
                <a:solidFill>
                  <a:srgbClr val="000000"/>
                </a:solidFill>
              </a:rPr>
              <a:t>运用</a:t>
            </a:r>
            <a:r>
              <a:rPr lang="zh-CN" altLang="zh-CN" sz="3200">
                <a:solidFill>
                  <a:srgbClr val="000000"/>
                </a:solidFill>
              </a:rPr>
              <a:t>自主学习</a:t>
            </a:r>
            <a:r>
              <a:rPr lang="zh-CN" altLang="en-US" sz="3200">
                <a:solidFill>
                  <a:srgbClr val="000000"/>
                </a:solidFill>
              </a:rPr>
              <a:t>方法提高学习</a:t>
            </a:r>
            <a:r>
              <a:rPr lang="zh-CN" altLang="zh-CN" sz="3200">
                <a:solidFill>
                  <a:srgbClr val="000000"/>
                </a:solidFill>
              </a:rPr>
              <a:t>能力</a:t>
            </a:r>
          </a:p>
          <a:p>
            <a:pPr marL="514350" indent="-514350">
              <a:buFontTx/>
              <a:buBlip>
                <a:blip r:embed="rId2"/>
              </a:buBlip>
            </a:pPr>
            <a:r>
              <a:rPr lang="zh-CN" altLang="zh-CN" sz="3200">
                <a:solidFill>
                  <a:srgbClr val="000000"/>
                </a:solidFill>
              </a:rPr>
              <a:t>引导</a:t>
            </a:r>
            <a:r>
              <a:rPr lang="zh-CN" altLang="en-US" sz="3200">
                <a:solidFill>
                  <a:srgbClr val="000000"/>
                </a:solidFill>
              </a:rPr>
              <a:t>和提高</a:t>
            </a:r>
            <a:r>
              <a:rPr lang="zh-CN" altLang="zh-CN" sz="3200">
                <a:solidFill>
                  <a:srgbClr val="000000"/>
                </a:solidFill>
              </a:rPr>
              <a:t>学生正确</a:t>
            </a:r>
            <a:r>
              <a:rPr lang="zh-CN" altLang="en-US" sz="3200">
                <a:solidFill>
                  <a:srgbClr val="000000"/>
                </a:solidFill>
              </a:rPr>
              <a:t>认识</a:t>
            </a:r>
            <a:r>
              <a:rPr lang="zh-CN" altLang="zh-CN" sz="3200">
                <a:solidFill>
                  <a:srgbClr val="000000"/>
                </a:solidFill>
              </a:rPr>
              <a:t>问题</a:t>
            </a:r>
            <a:r>
              <a:rPr lang="zh-CN" altLang="en-US" sz="3200">
                <a:solidFill>
                  <a:srgbClr val="000000"/>
                </a:solidFill>
              </a:rPr>
              <a:t>和</a:t>
            </a:r>
            <a:r>
              <a:rPr lang="zh-CN" altLang="zh-CN" sz="3200">
                <a:solidFill>
                  <a:srgbClr val="000000"/>
                </a:solidFill>
              </a:rPr>
              <a:t>客观</a:t>
            </a:r>
            <a:r>
              <a:rPr lang="zh-CN" altLang="en-US" sz="3200">
                <a:solidFill>
                  <a:srgbClr val="000000"/>
                </a:solidFill>
              </a:rPr>
              <a:t>分析</a:t>
            </a:r>
            <a:r>
              <a:rPr lang="zh-CN" altLang="zh-CN" sz="3200">
                <a:solidFill>
                  <a:srgbClr val="000000"/>
                </a:solidFill>
              </a:rPr>
              <a:t>问题的能力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32771" name="标题 1"/>
          <p:cNvSpPr>
            <a:spLocks noGrp="1"/>
          </p:cNvSpPr>
          <p:nvPr>
            <p:ph type="title"/>
          </p:nvPr>
        </p:nvSpPr>
        <p:spPr>
          <a:xfrm>
            <a:off x="7235825" y="279400"/>
            <a:ext cx="1728788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56063" y="2780928"/>
            <a:ext cx="403187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7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宋体" pitchFamily="2" charset="-122"/>
              </a:rPr>
              <a:t>THANKS</a:t>
            </a:r>
            <a:endParaRPr lang="zh-CN" alt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1042988" y="1628775"/>
            <a:ext cx="73152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zh-CN" altLang="en-US" sz="3600" b="1" smtClean="0"/>
              <a:t>教材介绍</a:t>
            </a:r>
            <a:endParaRPr lang="en-US" altLang="zh-CN" sz="3600" b="1" smtClean="0"/>
          </a:p>
          <a:p>
            <a:pPr>
              <a:lnSpc>
                <a:spcPct val="200000"/>
              </a:lnSpc>
            </a:pPr>
            <a:r>
              <a:rPr lang="zh-CN" altLang="en-US" sz="36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795338" y="620713"/>
            <a:ext cx="7848600" cy="539750"/>
          </a:xfrm>
        </p:spPr>
        <p:txBody>
          <a:bodyPr/>
          <a:lstStyle/>
          <a:p>
            <a:r>
              <a:rPr lang="zh-CN" altLang="en-US" sz="2800" b="1" smtClean="0"/>
              <a:t>教材介绍</a:t>
            </a:r>
          </a:p>
        </p:txBody>
      </p:sp>
      <p:sp>
        <p:nvSpPr>
          <p:cNvPr id="17410" name="矩形 4"/>
          <p:cNvSpPr>
            <a:spLocks noChangeArrowheads="1"/>
          </p:cNvSpPr>
          <p:nvPr/>
        </p:nvSpPr>
        <p:spPr bwMode="auto">
          <a:xfrm>
            <a:off x="611188" y="1350963"/>
            <a:ext cx="7561262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  </a:t>
            </a:r>
            <a:r>
              <a:rPr lang="zh-CN" altLang="zh-CN" sz="2800">
                <a:solidFill>
                  <a:srgbClr val="000000"/>
                </a:solidFill>
              </a:rPr>
              <a:t>出版</a:t>
            </a:r>
            <a:r>
              <a:rPr lang="en-US" altLang="zh-CN" sz="2800">
                <a:solidFill>
                  <a:srgbClr val="000000"/>
                </a:solidFill>
              </a:rPr>
              <a:t> 2007</a:t>
            </a:r>
            <a:r>
              <a:rPr lang="zh-CN" altLang="zh-CN" sz="2800">
                <a:solidFill>
                  <a:srgbClr val="000000"/>
                </a:solidFill>
              </a:rPr>
              <a:t>年</a:t>
            </a:r>
            <a:r>
              <a:rPr lang="en-US" altLang="zh-CN" sz="2800">
                <a:solidFill>
                  <a:srgbClr val="000000"/>
                </a:solidFill>
              </a:rPr>
              <a:t>9</a:t>
            </a:r>
            <a:r>
              <a:rPr lang="zh-CN" altLang="zh-CN" sz="2800">
                <a:solidFill>
                  <a:srgbClr val="000000"/>
                </a:solidFill>
              </a:rPr>
              <a:t>月</a:t>
            </a:r>
          </a:p>
          <a:p>
            <a:endParaRPr lang="en-US" altLang="zh-CN" sz="2800">
              <a:solidFill>
                <a:srgbClr val="000000"/>
              </a:solidFill>
            </a:endParaRPr>
          </a:p>
          <a:p>
            <a:r>
              <a:rPr lang="en-US" altLang="zh-CN" sz="2800">
                <a:solidFill>
                  <a:srgbClr val="000000"/>
                </a:solidFill>
              </a:rPr>
              <a:t>  </a:t>
            </a:r>
            <a:r>
              <a:rPr lang="zh-CN" altLang="zh-CN" sz="2800">
                <a:solidFill>
                  <a:srgbClr val="000000"/>
                </a:solidFill>
              </a:rPr>
              <a:t>修订</a:t>
            </a:r>
            <a:r>
              <a:rPr lang="en-US" altLang="zh-CN" sz="2800">
                <a:solidFill>
                  <a:srgbClr val="000000"/>
                </a:solidFill>
              </a:rPr>
              <a:t> 2013</a:t>
            </a:r>
            <a:r>
              <a:rPr lang="zh-CN" altLang="zh-CN" sz="2800">
                <a:solidFill>
                  <a:srgbClr val="000000"/>
                </a:solidFill>
              </a:rPr>
              <a:t>年</a:t>
            </a:r>
            <a:r>
              <a:rPr lang="en-US" altLang="zh-CN" sz="2800">
                <a:solidFill>
                  <a:srgbClr val="000000"/>
                </a:solidFill>
              </a:rPr>
              <a:t>4</a:t>
            </a:r>
            <a:r>
              <a:rPr lang="zh-CN" altLang="zh-CN" sz="2800">
                <a:solidFill>
                  <a:srgbClr val="000000"/>
                </a:solidFill>
              </a:rPr>
              <a:t>月</a:t>
            </a:r>
          </a:p>
          <a:p>
            <a:r>
              <a:rPr lang="en-US" altLang="zh-CN" sz="2800">
                <a:solidFill>
                  <a:srgbClr val="000000"/>
                </a:solidFill>
              </a:rPr>
              <a:t> </a:t>
            </a:r>
          </a:p>
          <a:p>
            <a:endParaRPr lang="zh-CN" altLang="zh-CN">
              <a:solidFill>
                <a:srgbClr val="000000"/>
              </a:solidFill>
            </a:endParaRPr>
          </a:p>
          <a:p>
            <a:r>
              <a:rPr lang="zh-CN" altLang="zh-CN" sz="2800">
                <a:solidFill>
                  <a:srgbClr val="000000"/>
                </a:solidFill>
              </a:rPr>
              <a:t>教材内容</a:t>
            </a:r>
          </a:p>
          <a:p>
            <a:r>
              <a:rPr lang="en-US" altLang="zh-CN" sz="2800" b="0">
                <a:solidFill>
                  <a:srgbClr val="000000"/>
                </a:solidFill>
              </a:rPr>
              <a:t>6</a:t>
            </a:r>
            <a:r>
              <a:rPr lang="zh-CN" altLang="zh-CN" sz="2800" b="0">
                <a:solidFill>
                  <a:srgbClr val="000000"/>
                </a:solidFill>
              </a:rPr>
              <a:t>个主要英语国家：英国、美国、加拿大、澳大利亚、新西兰、爱尔兰</a:t>
            </a:r>
          </a:p>
          <a:p>
            <a:r>
              <a:rPr lang="en-US" altLang="zh-CN" sz="2800" b="0">
                <a:solidFill>
                  <a:srgbClr val="000000"/>
                </a:solidFill>
              </a:rPr>
              <a:t>18</a:t>
            </a:r>
            <a:r>
              <a:rPr lang="zh-CN" altLang="zh-CN" sz="2800" b="0">
                <a:solidFill>
                  <a:srgbClr val="000000"/>
                </a:solidFill>
              </a:rPr>
              <a:t>章：英国</a:t>
            </a:r>
            <a:r>
              <a:rPr lang="en-US" altLang="zh-CN" sz="2800" b="0">
                <a:solidFill>
                  <a:srgbClr val="000000"/>
                </a:solidFill>
              </a:rPr>
              <a:t>6</a:t>
            </a:r>
            <a:r>
              <a:rPr lang="zh-CN" altLang="zh-CN" sz="2800" b="0">
                <a:solidFill>
                  <a:srgbClr val="000000"/>
                </a:solidFill>
              </a:rPr>
              <a:t>章、美国</a:t>
            </a:r>
            <a:r>
              <a:rPr lang="en-US" altLang="zh-CN" sz="2800" b="0">
                <a:solidFill>
                  <a:srgbClr val="000000"/>
                </a:solidFill>
              </a:rPr>
              <a:t>6</a:t>
            </a:r>
            <a:r>
              <a:rPr lang="zh-CN" altLang="zh-CN" sz="2800" b="0">
                <a:solidFill>
                  <a:srgbClr val="000000"/>
                </a:solidFill>
              </a:rPr>
              <a:t>章、加拿大</a:t>
            </a:r>
            <a:r>
              <a:rPr lang="en-US" altLang="zh-CN" sz="2800" b="0">
                <a:solidFill>
                  <a:srgbClr val="000000"/>
                </a:solidFill>
              </a:rPr>
              <a:t>2</a:t>
            </a:r>
            <a:r>
              <a:rPr lang="zh-CN" altLang="zh-CN" sz="2800" b="0">
                <a:solidFill>
                  <a:srgbClr val="000000"/>
                </a:solidFill>
              </a:rPr>
              <a:t>章、澳大利亚</a:t>
            </a:r>
            <a:r>
              <a:rPr lang="en-US" altLang="zh-CN" sz="2800" b="0">
                <a:solidFill>
                  <a:srgbClr val="000000"/>
                </a:solidFill>
              </a:rPr>
              <a:t>2</a:t>
            </a:r>
            <a:r>
              <a:rPr lang="zh-CN" altLang="zh-CN" sz="2800" b="0">
                <a:solidFill>
                  <a:srgbClr val="000000"/>
                </a:solidFill>
              </a:rPr>
              <a:t>章、新西兰</a:t>
            </a:r>
            <a:r>
              <a:rPr lang="en-US" altLang="zh-CN" sz="2800" b="0">
                <a:solidFill>
                  <a:srgbClr val="000000"/>
                </a:solidFill>
              </a:rPr>
              <a:t>1</a:t>
            </a:r>
            <a:r>
              <a:rPr lang="zh-CN" altLang="zh-CN" sz="2800" b="0">
                <a:solidFill>
                  <a:srgbClr val="000000"/>
                </a:solidFill>
              </a:rPr>
              <a:t>章、爱尔兰</a:t>
            </a:r>
            <a:r>
              <a:rPr lang="en-US" altLang="zh-CN" sz="2800" b="0">
                <a:solidFill>
                  <a:srgbClr val="000000"/>
                </a:solidFill>
              </a:rPr>
              <a:t>1</a:t>
            </a:r>
            <a:r>
              <a:rPr lang="zh-CN" altLang="zh-CN" sz="2800" b="0">
                <a:solidFill>
                  <a:srgbClr val="000000"/>
                </a:solidFill>
              </a:rPr>
              <a:t>章</a:t>
            </a:r>
          </a:p>
        </p:txBody>
      </p:sp>
      <p:pic>
        <p:nvPicPr>
          <p:cNvPr id="17411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0975" y="1700213"/>
            <a:ext cx="11572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1700213"/>
            <a:ext cx="1143000" cy="1495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684213" y="1182688"/>
            <a:ext cx="7693025" cy="4525962"/>
          </a:xfrm>
        </p:spPr>
        <p:txBody>
          <a:bodyPr/>
          <a:lstStyle/>
          <a:p>
            <a:pPr marL="0" indent="0">
              <a:buFontTx/>
              <a:buNone/>
            </a:pPr>
            <a:endParaRPr lang="zh-CN" altLang="en-US" sz="2400" b="1" dirty="0" smtClean="0"/>
          </a:p>
          <a:p>
            <a:pPr marL="0" indent="0">
              <a:buFontTx/>
              <a:buNone/>
            </a:pPr>
            <a:r>
              <a:rPr lang="zh-CN" altLang="zh-CN" sz="2400" b="1" dirty="0" smtClean="0"/>
              <a:t>教材特点</a:t>
            </a:r>
          </a:p>
          <a:p>
            <a:pPr marL="0" indent="0"/>
            <a:r>
              <a:rPr lang="zh-CN" altLang="zh-CN" sz="2400" dirty="0" smtClean="0"/>
              <a:t>语言比较简单，便于学生课外阅读</a:t>
            </a:r>
          </a:p>
          <a:p>
            <a:pPr marL="0" indent="0"/>
            <a:r>
              <a:rPr lang="en-US" altLang="zh-CN" sz="2400" dirty="0" smtClean="0"/>
              <a:t>18</a:t>
            </a:r>
            <a:r>
              <a:rPr lang="zh-CN" altLang="zh-CN" sz="2400" dirty="0" smtClean="0"/>
              <a:t>章内容适合一个学期选修课教学</a:t>
            </a:r>
          </a:p>
          <a:p>
            <a:pPr marL="0" indent="0"/>
            <a:r>
              <a:rPr lang="zh-CN" altLang="zh-CN" sz="2400" dirty="0" smtClean="0"/>
              <a:t>每章</a:t>
            </a:r>
            <a:r>
              <a:rPr lang="en-US" altLang="zh-CN" sz="2400" dirty="0" smtClean="0"/>
              <a:t>4</a:t>
            </a:r>
            <a:r>
              <a:rPr lang="zh-CN" altLang="zh-CN" sz="2400" dirty="0" smtClean="0"/>
              <a:t>种练习题便于检查学习效果</a:t>
            </a:r>
          </a:p>
          <a:p>
            <a:pPr marL="0" indent="0"/>
            <a:r>
              <a:rPr lang="en-US" altLang="zh-CN" sz="2400" dirty="0" smtClean="0">
                <a:latin typeface="Arial Black" pitchFamily="34" charset="0"/>
                <a:hlinkClick r:id="rId2" action="ppaction://hlinksldjump"/>
              </a:rPr>
              <a:t>Think and Talk </a:t>
            </a:r>
            <a:r>
              <a:rPr lang="zh-CN" altLang="zh-CN" sz="2400" dirty="0" smtClean="0"/>
              <a:t>提示重要文化信息，便于课堂讨论</a:t>
            </a:r>
          </a:p>
          <a:p>
            <a:pPr marL="0" indent="0"/>
            <a:r>
              <a:rPr lang="en-US" altLang="zh-CN" sz="2400" dirty="0" smtClean="0">
                <a:latin typeface="Arial Black" pitchFamily="34" charset="0"/>
                <a:hlinkClick r:id="rId3" action="ppaction://hlinksldjump"/>
              </a:rPr>
              <a:t>Learn and Check </a:t>
            </a:r>
            <a:r>
              <a:rPr lang="zh-CN" altLang="zh-CN" sz="2400" dirty="0" smtClean="0"/>
              <a:t>帮助学生回顾、总结章节要点</a:t>
            </a:r>
          </a:p>
          <a:p>
            <a:pPr marL="0" indent="0">
              <a:buFontTx/>
              <a:buNone/>
            </a:pPr>
            <a:endParaRPr lang="zh-CN" altLang="en-US" dirty="0" smtClean="0"/>
          </a:p>
        </p:txBody>
      </p:sp>
      <p:sp>
        <p:nvSpPr>
          <p:cNvPr id="18434" name="标题 1"/>
          <p:cNvSpPr txBox="1">
            <a:spLocks/>
          </p:cNvSpPr>
          <p:nvPr/>
        </p:nvSpPr>
        <p:spPr bwMode="auto">
          <a:xfrm>
            <a:off x="795338" y="549275"/>
            <a:ext cx="7848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教材介绍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 txBox="1">
            <a:spLocks/>
          </p:cNvSpPr>
          <p:nvPr/>
        </p:nvSpPr>
        <p:spPr bwMode="auto">
          <a:xfrm>
            <a:off x="795338" y="549275"/>
            <a:ext cx="7848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教材介绍</a:t>
            </a:r>
          </a:p>
        </p:txBody>
      </p:sp>
      <p:pic>
        <p:nvPicPr>
          <p:cNvPr id="1945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228850"/>
            <a:ext cx="8948738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2" name="标题 1"/>
          <p:cNvSpPr txBox="1">
            <a:spLocks/>
          </p:cNvSpPr>
          <p:nvPr/>
        </p:nvSpPr>
        <p:spPr bwMode="auto">
          <a:xfrm>
            <a:off x="795338" y="549275"/>
            <a:ext cx="7848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教材介绍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1412875"/>
            <a:ext cx="80597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 txBox="1">
            <a:spLocks/>
          </p:cNvSpPr>
          <p:nvPr/>
        </p:nvSpPr>
        <p:spPr bwMode="auto">
          <a:xfrm>
            <a:off x="795338" y="549275"/>
            <a:ext cx="7848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教材介绍</a:t>
            </a:r>
          </a:p>
        </p:txBody>
      </p:sp>
      <p:sp>
        <p:nvSpPr>
          <p:cNvPr id="21506" name="矩形 4"/>
          <p:cNvSpPr>
            <a:spLocks noChangeArrowheads="1"/>
          </p:cNvSpPr>
          <p:nvPr/>
        </p:nvSpPr>
        <p:spPr bwMode="auto">
          <a:xfrm>
            <a:off x="1258888" y="1341438"/>
            <a:ext cx="6913562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CN" dirty="0">
              <a:solidFill>
                <a:srgbClr val="000000"/>
              </a:solidFill>
            </a:endParaRPr>
          </a:p>
          <a:p>
            <a:endParaRPr lang="en-US" altLang="zh-CN" dirty="0">
              <a:solidFill>
                <a:srgbClr val="000000"/>
              </a:solidFill>
            </a:endParaRPr>
          </a:p>
          <a:p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zh-CN" sz="2800" dirty="0">
                <a:solidFill>
                  <a:srgbClr val="000000"/>
                </a:solidFill>
              </a:rPr>
              <a:t>教学资源</a:t>
            </a:r>
            <a:endParaRPr lang="en-US" altLang="zh-CN" sz="2800" dirty="0">
              <a:solidFill>
                <a:srgbClr val="000000"/>
              </a:solidFill>
            </a:endParaRPr>
          </a:p>
          <a:p>
            <a:endParaRPr lang="en-US" altLang="zh-CN" sz="2800" dirty="0">
              <a:solidFill>
                <a:srgbClr val="000000"/>
              </a:solidFill>
            </a:endParaRPr>
          </a:p>
          <a:p>
            <a:endParaRPr lang="en-US" altLang="zh-CN" sz="2800" dirty="0">
              <a:solidFill>
                <a:srgbClr val="000000"/>
              </a:solidFill>
            </a:endParaRPr>
          </a:p>
          <a:p>
            <a:endParaRPr lang="en-US" altLang="zh-CN" sz="28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</a:rPr>
              <a:t>                      </a:t>
            </a:r>
            <a:r>
              <a:rPr lang="zh-CN" altLang="en-US" sz="2800" dirty="0" smtClean="0">
                <a:solidFill>
                  <a:srgbClr val="000000"/>
                </a:solidFill>
              </a:rPr>
              <a:t>        </a:t>
            </a:r>
            <a:endParaRPr lang="en-US" altLang="zh-CN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</a:rPr>
              <a:t>                             </a:t>
            </a:r>
            <a:r>
              <a:rPr lang="zh-CN" altLang="zh-CN" sz="2800" dirty="0" smtClean="0">
                <a:solidFill>
                  <a:srgbClr val="000000"/>
                </a:solidFill>
              </a:rPr>
              <a:t>教学</a:t>
            </a:r>
            <a:r>
              <a:rPr lang="zh-CN" altLang="zh-CN" sz="2800" dirty="0">
                <a:solidFill>
                  <a:srgbClr val="000000"/>
                </a:solidFill>
              </a:rPr>
              <a:t>课件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00"/>
                </a:solidFill>
              </a:rPr>
              <a:t>                            </a:t>
            </a:r>
            <a:r>
              <a:rPr lang="zh-CN" altLang="zh-CN" sz="2800" dirty="0">
                <a:solidFill>
                  <a:srgbClr val="000000"/>
                </a:solidFill>
              </a:rPr>
              <a:t>音视频资源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7025" y="1268760"/>
            <a:ext cx="596741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3350" y="1628775"/>
            <a:ext cx="3581400" cy="4525963"/>
          </a:xfrm>
        </p:spPr>
        <p:txBody>
          <a:bodyPr/>
          <a:lstStyle/>
          <a:p>
            <a:pPr eaLnBrk="1" hangingPunct="1">
              <a:defRPr/>
            </a:pPr>
            <a:endParaRPr lang="en-US" altLang="zh-CN" b="1" dirty="0" smtClean="0"/>
          </a:p>
          <a:p>
            <a:pPr eaLnBrk="1" hangingPunct="1">
              <a:defRPr/>
            </a:pPr>
            <a:r>
              <a:rPr lang="zh-CN" altLang="zh-CN" b="1" dirty="0" smtClean="0"/>
              <a:t>课程</a:t>
            </a:r>
            <a:r>
              <a:rPr lang="zh-CN" altLang="zh-CN" b="1" dirty="0"/>
              <a:t>性质</a:t>
            </a:r>
          </a:p>
          <a:p>
            <a:pPr eaLnBrk="1" hangingPunct="1">
              <a:defRPr/>
            </a:pPr>
            <a:r>
              <a:rPr lang="zh-CN" altLang="zh-CN" b="1" dirty="0"/>
              <a:t>课程任务</a:t>
            </a:r>
          </a:p>
          <a:p>
            <a:pPr eaLnBrk="1" hangingPunct="1">
              <a:defRPr/>
            </a:pPr>
            <a:r>
              <a:rPr lang="zh-CN" altLang="zh-CN" b="1" dirty="0"/>
              <a:t>课程目标</a:t>
            </a:r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27538" y="1557338"/>
            <a:ext cx="3581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zh-CN" b="1" dirty="0"/>
              <a:t>教学安排</a:t>
            </a:r>
          </a:p>
          <a:p>
            <a:pPr eaLnBrk="1" hangingPunct="1">
              <a:defRPr/>
            </a:pPr>
            <a:r>
              <a:rPr lang="zh-CN" altLang="zh-CN" b="1" dirty="0"/>
              <a:t>教学模式</a:t>
            </a:r>
            <a:endParaRPr lang="zh-CN" altLang="en-US" b="1" dirty="0"/>
          </a:p>
          <a:p>
            <a:pPr eaLnBrk="1" hangingPunct="1">
              <a:defRPr/>
            </a:pPr>
            <a:r>
              <a:rPr lang="zh-CN" altLang="zh-CN" b="1" dirty="0"/>
              <a:t>教学方法</a:t>
            </a:r>
          </a:p>
          <a:p>
            <a:pPr eaLnBrk="1" hangingPunct="1">
              <a:defRPr/>
            </a:pPr>
            <a:r>
              <a:rPr lang="zh-CN" altLang="zh-CN" b="1" dirty="0"/>
              <a:t>考核方式</a:t>
            </a:r>
          </a:p>
          <a:p>
            <a:pPr eaLnBrk="1" hangingPunct="1">
              <a:defRPr/>
            </a:pPr>
            <a:r>
              <a:rPr lang="zh-CN" altLang="zh-CN" b="1" dirty="0"/>
              <a:t>教学建议</a:t>
            </a:r>
          </a:p>
          <a:p>
            <a:pPr marL="0" indent="0">
              <a:buFontTx/>
              <a:buNone/>
              <a:defRPr/>
            </a:pPr>
            <a:endParaRPr lang="zh-CN" altLang="en-US" dirty="0"/>
          </a:p>
        </p:txBody>
      </p:sp>
      <p:sp>
        <p:nvSpPr>
          <p:cNvPr id="22531" name="标题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3911600" cy="539750"/>
          </a:xfrm>
        </p:spPr>
        <p:txBody>
          <a:bodyPr/>
          <a:lstStyle/>
          <a:p>
            <a:r>
              <a:rPr lang="zh-CN" altLang="en-US" sz="2800" b="1" smtClean="0"/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7848600" cy="1173163"/>
          </a:xfrm>
        </p:spPr>
        <p:txBody>
          <a:bodyPr/>
          <a:lstStyle/>
          <a:p>
            <a:pPr eaLnBrk="1" hangingPunct="1"/>
            <a:r>
              <a:rPr lang="zh-CN" altLang="en-US" b="1" i="1" smtClean="0"/>
              <a:t>课程性质</a:t>
            </a: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1042988" y="2276475"/>
            <a:ext cx="7315200" cy="2952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CN" altLang="zh-CN" sz="3200" b="1" smtClean="0"/>
              <a:t>非英语专业课程</a:t>
            </a:r>
            <a:endParaRPr lang="en-US" altLang="zh-CN" sz="3200" b="1" smtClean="0"/>
          </a:p>
          <a:p>
            <a:pPr marL="0" indent="0" eaLnBrk="1" hangingPunct="1">
              <a:buFontTx/>
              <a:buNone/>
            </a:pPr>
            <a:r>
              <a:rPr lang="en-US" altLang="zh-CN" sz="3200" b="1" smtClean="0"/>
              <a:t>           </a:t>
            </a:r>
            <a:r>
              <a:rPr lang="zh-CN" altLang="zh-CN" sz="3200" b="1" smtClean="0"/>
              <a:t>公共选修课</a:t>
            </a:r>
            <a:endParaRPr lang="en-US" altLang="zh-CN" sz="3200" b="1" smtClean="0"/>
          </a:p>
          <a:p>
            <a:pPr marL="0" indent="0" eaLnBrk="1" hangingPunct="1">
              <a:buFontTx/>
              <a:buNone/>
            </a:pPr>
            <a:r>
              <a:rPr lang="en-US" altLang="zh-CN" sz="3200" b="1" smtClean="0"/>
              <a:t>           </a:t>
            </a:r>
            <a:r>
              <a:rPr lang="zh-CN" altLang="zh-CN" sz="3200" b="1" smtClean="0"/>
              <a:t>辅修专业课</a:t>
            </a:r>
          </a:p>
          <a:p>
            <a:pPr marL="0" indent="0" eaLnBrk="1" hangingPunct="1">
              <a:buFontTx/>
              <a:buNone/>
            </a:pPr>
            <a:endParaRPr lang="zh-CN" altLang="en-US" smtClean="0"/>
          </a:p>
        </p:txBody>
      </p:sp>
      <p:sp>
        <p:nvSpPr>
          <p:cNvPr id="23555" name="标题 1"/>
          <p:cNvSpPr txBox="1">
            <a:spLocks/>
          </p:cNvSpPr>
          <p:nvPr/>
        </p:nvSpPr>
        <p:spPr bwMode="auto">
          <a:xfrm>
            <a:off x="250825" y="333375"/>
            <a:ext cx="3911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80000"/>
              </a:lnSpc>
            </a:pPr>
            <a:r>
              <a:rPr lang="zh-CN" altLang="en-US" sz="2800">
                <a:solidFill>
                  <a:srgbClr val="000000"/>
                </a:solidFill>
                <a:latin typeface="宋体" charset="-122"/>
              </a:rPr>
              <a:t>课程介绍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项目事后检查演示文稿">
  <a:themeElements>
    <a:clrScheme name="项目事后检查演示文稿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项目事后检查演示文稿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/>
      <a:lstStyle>
        <a:defPPr algn="ctr">
          <a:defRPr sz="1800" b="1" dirty="0" smtClean="0">
            <a:solidFill>
              <a:srgbClr val="000000"/>
            </a:solidFill>
            <a:latin typeface="仿宋_GB2312" pitchFamily="49" charset="-122"/>
            <a:ea typeface="仿宋_GB2312" pitchFamily="49" charset="-122"/>
          </a:defRPr>
        </a:defPPr>
      </a:lstStyle>
    </a:txDef>
  </a:objectDefaults>
  <a:extraClrSchemeLst>
    <a:extraClrScheme>
      <a:clrScheme name="项目事后检查演示文稿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项目事后检查演示文稿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项目事后检查演示文稿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项目事后检查演示文稿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项目事后检查演示文稿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项目事后检查演示文稿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项目事后检查演示文稿</Template>
  <TotalTime>434</TotalTime>
  <Words>698</Words>
  <Application>Microsoft Office PowerPoint</Application>
  <PresentationFormat>全屏显示(4:3)</PresentationFormat>
  <Paragraphs>129</Paragraphs>
  <Slides>17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项目事后检查演示文稿</vt:lpstr>
      <vt:lpstr>英语国家概况教学汇报</vt:lpstr>
      <vt:lpstr>PowerPoint 演示文稿</vt:lpstr>
      <vt:lpstr>教材介绍</vt:lpstr>
      <vt:lpstr>PowerPoint 演示文稿</vt:lpstr>
      <vt:lpstr>PowerPoint 演示文稿</vt:lpstr>
      <vt:lpstr>PowerPoint 演示文稿</vt:lpstr>
      <vt:lpstr>PowerPoint 演示文稿</vt:lpstr>
      <vt:lpstr>课程介绍</vt:lpstr>
      <vt:lpstr>课程性质</vt:lpstr>
      <vt:lpstr>课程介绍</vt:lpstr>
      <vt:lpstr>课程介绍</vt:lpstr>
      <vt:lpstr>课程介绍</vt:lpstr>
      <vt:lpstr>课程介绍</vt:lpstr>
      <vt:lpstr>课程介绍</vt:lpstr>
      <vt:lpstr>PowerPoint 演示文稿</vt:lpstr>
      <vt:lpstr>课程介绍</vt:lpstr>
      <vt:lpstr>PowerPoint 演示文稿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英语国家概况课程介绍</dc:title>
  <dc:creator>bxh</dc:creator>
  <cp:lastModifiedBy>User</cp:lastModifiedBy>
  <cp:revision>15</cp:revision>
  <dcterms:created xsi:type="dcterms:W3CDTF">2013-05-01T15:13:24Z</dcterms:created>
  <dcterms:modified xsi:type="dcterms:W3CDTF">2013-05-04T02:13:32Z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TC010184552052</vt:lpwstr>
  </property>
</Properties>
</file>