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8" r:id="rId2"/>
    <p:sldId id="290" r:id="rId3"/>
    <p:sldId id="262" r:id="rId4"/>
    <p:sldId id="300" r:id="rId5"/>
    <p:sldId id="301" r:id="rId6"/>
    <p:sldId id="30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B850"/>
    <a:srgbClr val="A26CB8"/>
    <a:srgbClr val="E87071"/>
    <a:srgbClr val="01ACBE"/>
    <a:srgbClr val="663A77"/>
    <a:srgbClr val="FFAA2D"/>
    <a:srgbClr val="F1A9A9"/>
    <a:srgbClr val="01DAF1"/>
    <a:srgbClr val="FFD3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1" autoAdjust="0"/>
    <p:restoredTop sz="92993" autoAdjust="0"/>
  </p:normalViewPr>
  <p:slideViewPr>
    <p:cSldViewPr snapToGrid="0">
      <p:cViewPr>
        <p:scale>
          <a:sx n="66" d="100"/>
          <a:sy n="66" d="100"/>
        </p:scale>
        <p:origin x="-1398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37A3-A659-45B4-A19F-C1B005FCD7C6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6CAD-6EE7-44C3-9BDA-506B74854F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849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532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6CAD-6EE7-44C3-9BDA-506B74854F6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76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6CAD-6EE7-44C3-9BDA-506B74854F6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900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6CAD-6EE7-44C3-9BDA-506B74854F6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605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6CAD-6EE7-44C3-9BDA-506B74854F6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605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82085538"/>
      </p:ext>
    </p:extLst>
  </p:cSld>
  <p:clrMapOvr>
    <a:masterClrMapping/>
  </p:clrMapOvr>
  <p:transition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64981878"/>
      </p:ext>
    </p:extLst>
  </p:cSld>
  <p:clrMapOvr>
    <a:masterClrMapping/>
  </p:clrMapOvr>
  <p:transition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06216254"/>
      </p:ext>
    </p:extLst>
  </p:cSld>
  <p:clrMapOvr>
    <a:masterClrMapping/>
  </p:clrMapOvr>
  <p:transition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1823270"/>
      </p:ext>
    </p:extLst>
  </p:cSld>
  <p:clrMapOvr>
    <a:masterClrMapping/>
  </p:clrMapOvr>
  <p:transition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2439619"/>
      </p:ext>
    </p:extLst>
  </p:cSld>
  <p:clrMapOvr>
    <a:masterClrMapping/>
  </p:clrMapOvr>
  <p:transition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143602"/>
      </p:ext>
    </p:extLst>
  </p:cSld>
  <p:clrMapOvr>
    <a:masterClrMapping/>
  </p:clrMapOvr>
  <p:transition advTm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3163239"/>
      </p:ext>
    </p:extLst>
  </p:cSld>
  <p:clrMapOvr>
    <a:masterClrMapping/>
  </p:clrMapOvr>
  <p:transition advTm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021482"/>
      </p:ext>
    </p:extLst>
  </p:cSld>
  <p:clrMapOvr>
    <a:masterClrMapping/>
  </p:clrMapOvr>
  <p:transition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2911336"/>
      </p:ext>
    </p:extLst>
  </p:cSld>
  <p:clrMapOvr>
    <a:masterClrMapping/>
  </p:clrMapOvr>
  <p:transition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4269435"/>
      </p:ext>
    </p:extLst>
  </p:cSld>
  <p:clrMapOvr>
    <a:masterClrMapping/>
  </p:clrMapOvr>
  <p:transition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8112684"/>
      </p:ext>
    </p:extLst>
  </p:cSld>
  <p:clrMapOvr>
    <a:masterClrMapping/>
  </p:clrMapOvr>
  <p:transition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5655-7A59-4F16-9A55-9CC0386921BF}" type="datetimeFigureOut">
              <a:rPr lang="zh-CN" altLang="en-US" smtClean="0"/>
              <a:pPr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C294-D409-42D3-B6E8-774A87E6E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19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0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77340" y="3914462"/>
            <a:ext cx="57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Unit 3 Language and Communication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Flowchart: Decision 78"/>
          <p:cNvSpPr/>
          <p:nvPr/>
        </p:nvSpPr>
        <p:spPr>
          <a:xfrm>
            <a:off x="1136275" y="1181274"/>
            <a:ext cx="1375279" cy="1375279"/>
          </a:xfrm>
          <a:prstGeom prst="flowChartDecision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1136275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lowchart: Decision 78"/>
          <p:cNvSpPr/>
          <p:nvPr/>
        </p:nvSpPr>
        <p:spPr>
          <a:xfrm>
            <a:off x="2549743" y="1181274"/>
            <a:ext cx="1375279" cy="1375279"/>
          </a:xfrm>
          <a:prstGeom prst="flowChartDecision">
            <a:avLst/>
          </a:prstGeom>
          <a:solidFill>
            <a:srgbClr val="E8707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lowchart: Decision 79"/>
          <p:cNvSpPr/>
          <p:nvPr/>
        </p:nvSpPr>
        <p:spPr>
          <a:xfrm>
            <a:off x="2549743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lowchart: Decision 78"/>
          <p:cNvSpPr/>
          <p:nvPr/>
        </p:nvSpPr>
        <p:spPr>
          <a:xfrm>
            <a:off x="3956165" y="1181274"/>
            <a:ext cx="1375279" cy="1375279"/>
          </a:xfrm>
          <a:prstGeom prst="flowChartDecision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lowchart: Decision 79"/>
          <p:cNvSpPr/>
          <p:nvPr/>
        </p:nvSpPr>
        <p:spPr>
          <a:xfrm>
            <a:off x="3956165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Decision 78"/>
          <p:cNvSpPr/>
          <p:nvPr/>
        </p:nvSpPr>
        <p:spPr>
          <a:xfrm>
            <a:off x="5331444" y="1181274"/>
            <a:ext cx="1375279" cy="1375279"/>
          </a:xfrm>
          <a:prstGeom prst="flowChartDecision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lowchart: Decision 79"/>
          <p:cNvSpPr/>
          <p:nvPr/>
        </p:nvSpPr>
        <p:spPr>
          <a:xfrm>
            <a:off x="5331444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1545205" y="1541893"/>
            <a:ext cx="574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01ACBE"/>
                </a:solidFill>
                <a:latin typeface="Calibri" pitchFamily="34" charset="0"/>
                <a:ea typeface="方正正大黑简体" pitchFamily="2" charset="-122"/>
                <a:cs typeface="Calibri" pitchFamily="34" charset="0"/>
              </a:rPr>
              <a:t>S</a:t>
            </a:r>
            <a:endParaRPr lang="zh-CN" altLang="en-US" sz="6600" dirty="0">
              <a:solidFill>
                <a:srgbClr val="01ACBE"/>
              </a:solidFill>
              <a:latin typeface="Calibri" pitchFamily="34" charset="0"/>
              <a:ea typeface="方正正大黑简体" pitchFamily="2" charset="-122"/>
              <a:cs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806273" y="1541893"/>
            <a:ext cx="907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E87071"/>
                </a:solidFill>
                <a:latin typeface="Calibri" pitchFamily="34" charset="0"/>
                <a:ea typeface="方正正大黑简体" pitchFamily="2" charset="-122"/>
                <a:cs typeface="Calibri" pitchFamily="34" charset="0"/>
              </a:rPr>
              <a:t>M</a:t>
            </a:r>
            <a:endParaRPr lang="zh-CN" altLang="en-US" sz="6600" dirty="0">
              <a:solidFill>
                <a:srgbClr val="E87071"/>
              </a:solidFill>
              <a:latin typeface="Calibri" pitchFamily="34" charset="0"/>
              <a:ea typeface="方正正大黑简体" pitchFamily="2" charset="-122"/>
              <a:cs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49855" y="1534273"/>
            <a:ext cx="675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A26CB8"/>
                </a:solidFill>
                <a:latin typeface="Calibri" pitchFamily="34" charset="0"/>
                <a:ea typeface="方正正大黑简体" pitchFamily="2" charset="-122"/>
                <a:cs typeface="Calibri" pitchFamily="34" charset="0"/>
              </a:rPr>
              <a:t>A</a:t>
            </a:r>
            <a:endParaRPr lang="zh-CN" altLang="en-US" sz="6600" dirty="0">
              <a:solidFill>
                <a:srgbClr val="A26CB8"/>
              </a:solidFill>
              <a:latin typeface="Calibri" pitchFamily="34" charset="0"/>
              <a:ea typeface="方正正大黑简体" pitchFamily="2" charset="-122"/>
              <a:cs typeface="Calibri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56133" y="1475966"/>
            <a:ext cx="6447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FFB850"/>
                </a:solidFill>
                <a:latin typeface="Calibri" pitchFamily="34" charset="0"/>
                <a:ea typeface="方正正大黑简体" pitchFamily="2" charset="-122"/>
                <a:cs typeface="Calibri" pitchFamily="34" charset="0"/>
              </a:rPr>
              <a:t>R</a:t>
            </a:r>
            <a:endParaRPr lang="zh-CN" altLang="en-US" sz="6600" dirty="0">
              <a:solidFill>
                <a:srgbClr val="FFB850"/>
              </a:solidFill>
              <a:latin typeface="Calibri" pitchFamily="34" charset="0"/>
              <a:ea typeface="方正正大黑简体" pitchFamily="2" charset="-122"/>
              <a:cs typeface="Calibri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758893" y="3048754"/>
            <a:ext cx="3337107" cy="504056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680697" y="3079616"/>
            <a:ext cx="320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Smart Design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659420" y="2997385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pic>
        <p:nvPicPr>
          <p:cNvPr id="39" name="Picture 2" descr="C:\Users\Administrator\Desktop\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79309" y="3120762"/>
            <a:ext cx="2959860" cy="2876318"/>
          </a:xfrm>
          <a:prstGeom prst="rect">
            <a:avLst/>
          </a:prstGeom>
          <a:noFill/>
        </p:spPr>
      </p:pic>
      <p:sp>
        <p:nvSpPr>
          <p:cNvPr id="22" name="Flowchart: Decision 78"/>
          <p:cNvSpPr/>
          <p:nvPr/>
        </p:nvSpPr>
        <p:spPr>
          <a:xfrm>
            <a:off x="6725904" y="1188894"/>
            <a:ext cx="1375279" cy="1375279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Decision 79"/>
          <p:cNvSpPr/>
          <p:nvPr/>
        </p:nvSpPr>
        <p:spPr>
          <a:xfrm>
            <a:off x="6725904" y="139917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173453" y="1491206"/>
            <a:ext cx="596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方正正大黑简体" pitchFamily="2" charset="-122"/>
                <a:cs typeface="Calibri" pitchFamily="34" charset="0"/>
              </a:rPr>
              <a:t>T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方正正大黑简体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400590"/>
      </p:ext>
    </p:extLst>
  </p:cSld>
  <p:clrMapOvr>
    <a:masterClrMapping/>
  </p:clrMapOvr>
  <p:transition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2099E-6 L 0.33576 0.0015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22" grpId="0" animBg="1"/>
      <p:bldP spid="22" grpId="1" animBg="1"/>
      <p:bldP spid="30" grpId="0" animBg="1"/>
      <p:bldP spid="30" grpId="1" animBg="1"/>
      <p:bldP spid="30" grpId="2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8016" y="144780"/>
            <a:ext cx="8239284" cy="4899130"/>
            <a:chOff x="982640" y="1286614"/>
            <a:chExt cx="10081118" cy="5023499"/>
          </a:xfrm>
        </p:grpSpPr>
        <p:sp>
          <p:nvSpPr>
            <p:cNvPr id="4" name="圆角矩形 3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7" name="组合 6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2" name="椭圆 61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椭圆 58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椭圆 56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4" name="椭圆 53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2" name="椭圆 51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68" name="直接连接符 67"/>
          <p:cNvCxnSpPr/>
          <p:nvPr/>
        </p:nvCxnSpPr>
        <p:spPr>
          <a:xfrm rot="16200000" flipV="1">
            <a:off x="1440179" y="2659382"/>
            <a:ext cx="4457703" cy="76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8103015" y="382100"/>
            <a:ext cx="155696" cy="4513604"/>
            <a:chOff x="10487694" y="1484274"/>
            <a:chExt cx="190500" cy="4628185"/>
          </a:xfrm>
        </p:grpSpPr>
        <p:sp>
          <p:nvSpPr>
            <p:cNvPr id="70" name="矩形 69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77" name="文本框 194"/>
          <p:cNvSpPr txBox="1"/>
          <p:nvPr/>
        </p:nvSpPr>
        <p:spPr>
          <a:xfrm>
            <a:off x="3896732" y="421479"/>
            <a:ext cx="32911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50" b="1" dirty="0" smtClean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 Students</a:t>
            </a:r>
            <a:endParaRPr lang="zh-CN" altLang="en-US" sz="225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107"/>
          <p:cNvSpPr txBox="1"/>
          <p:nvPr/>
        </p:nvSpPr>
        <p:spPr>
          <a:xfrm>
            <a:off x="4064371" y="935789"/>
            <a:ext cx="3347604" cy="158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class of 30 students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Non-English Major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Second semester of the 1</a:t>
            </a:r>
            <a:r>
              <a:rPr lang="en-US" altLang="zh-CN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year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Above CET4</a:t>
            </a: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1432244" y="555126"/>
            <a:ext cx="2054650" cy="1779780"/>
            <a:chOff x="1462724" y="1493520"/>
            <a:chExt cx="1971040" cy="1519566"/>
          </a:xfrm>
        </p:grpSpPr>
        <p:sp>
          <p:nvSpPr>
            <p:cNvPr id="75" name="矩形 74"/>
            <p:cNvSpPr/>
            <p:nvPr/>
          </p:nvSpPr>
          <p:spPr>
            <a:xfrm>
              <a:off x="1467700" y="1554550"/>
              <a:ext cx="1955629" cy="145853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2724" y="1493520"/>
              <a:ext cx="1971040" cy="147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2" name="Picture 2" descr="http://heep.unipus.cn/gykejianupload/2534/files/%E6%96%B0%E4%B8%80%E4%BB%A3%E7%BB%BC%E5%90%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835" y="2587927"/>
            <a:ext cx="1477809" cy="2020904"/>
          </a:xfrm>
          <a:prstGeom prst="rect">
            <a:avLst/>
          </a:prstGeom>
          <a:noFill/>
        </p:spPr>
      </p:pic>
      <p:cxnSp>
        <p:nvCxnSpPr>
          <p:cNvPr id="167" name="直接连接符 166"/>
          <p:cNvCxnSpPr/>
          <p:nvPr/>
        </p:nvCxnSpPr>
        <p:spPr>
          <a:xfrm rot="10800000">
            <a:off x="1333502" y="2468880"/>
            <a:ext cx="6797038" cy="152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文本框 194"/>
          <p:cNvSpPr txBox="1"/>
          <p:nvPr/>
        </p:nvSpPr>
        <p:spPr>
          <a:xfrm>
            <a:off x="4056752" y="2555079"/>
            <a:ext cx="32911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5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Material </a:t>
            </a:r>
            <a:endParaRPr lang="zh-CN" altLang="en-US" sz="225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本框 107"/>
          <p:cNvSpPr txBox="1"/>
          <p:nvPr/>
        </p:nvSpPr>
        <p:spPr>
          <a:xfrm>
            <a:off x="3842988" y="3328179"/>
            <a:ext cx="413766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3, Language and Communication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Book 2, iEnglish  (Integrated Course)</a:t>
            </a:r>
          </a:p>
        </p:txBody>
      </p:sp>
    </p:spTree>
    <p:extLst>
      <p:ext uri="{BB962C8B-B14F-4D97-AF65-F5344CB8AC3E}">
        <p14:creationId xmlns="" xmlns:p14="http://schemas.microsoft.com/office/powerpoint/2010/main" val="993939465"/>
      </p:ext>
    </p:extLst>
  </p:cSld>
  <p:clrMapOvr>
    <a:masterClrMapping/>
  </p:clrMapOvr>
  <p:transition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174" grpId="0"/>
      <p:bldP spid="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52697" y="121920"/>
            <a:ext cx="4000503" cy="647701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rgbClr val="FFC00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Teaching Objectives</a:t>
            </a:r>
            <a:endParaRPr lang="zh-CN" altLang="en-US" sz="2200" b="1" dirty="0">
              <a:solidFill>
                <a:srgbClr val="FFC00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9104" y="1196340"/>
            <a:ext cx="1987375" cy="14325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655722" y="1354784"/>
            <a:ext cx="593961" cy="593961"/>
            <a:chOff x="4589983" y="2663795"/>
            <a:chExt cx="877102" cy="877102"/>
          </a:xfrm>
        </p:grpSpPr>
        <p:grpSp>
          <p:nvGrpSpPr>
            <p:cNvPr id="39" name="组合 38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640482" y="2752939"/>
            <a:ext cx="593961" cy="593961"/>
            <a:chOff x="4692046" y="3749516"/>
            <a:chExt cx="877102" cy="877102"/>
          </a:xfrm>
        </p:grpSpPr>
        <p:grpSp>
          <p:nvGrpSpPr>
            <p:cNvPr id="54" name="组合 53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56" name="Freeform 27"/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8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9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0" name="Freeform 31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3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4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5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6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7" name="Oval 38"/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8" name="Freeform 39"/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9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0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3" name="Freeform 44"/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rgbClr val="FFAA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2625242" y="4112993"/>
            <a:ext cx="593961" cy="593961"/>
            <a:chOff x="5276799" y="5817699"/>
            <a:chExt cx="877102" cy="877102"/>
          </a:xfrm>
        </p:grpSpPr>
        <p:grpSp>
          <p:nvGrpSpPr>
            <p:cNvPr id="77" name="组合 76"/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9" name="同心圆 8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0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2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3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5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6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7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3288054" y="1211580"/>
            <a:ext cx="5421606" cy="883920"/>
            <a:chOff x="7050706" y="2654826"/>
            <a:chExt cx="4112228" cy="853819"/>
          </a:xfrm>
        </p:grpSpPr>
        <p:sp>
          <p:nvSpPr>
            <p:cNvPr id="92" name="矩形 91"/>
            <p:cNvSpPr/>
            <p:nvPr/>
          </p:nvSpPr>
          <p:spPr>
            <a:xfrm>
              <a:off x="7050706" y="265482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3" name="矩形 47"/>
            <p:cNvSpPr>
              <a:spLocks noChangeArrowheads="1"/>
            </p:cNvSpPr>
            <p:nvPr/>
          </p:nvSpPr>
          <p:spPr bwMode="auto">
            <a:xfrm>
              <a:off x="7076106" y="2758929"/>
              <a:ext cx="4069610" cy="66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0"/>
                </a:spcBef>
                <a:buAutoNum type="arabicPeriod"/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Relevant words and expressions</a:t>
              </a:r>
            </a:p>
            <a:p>
              <a:pPr marL="342900" indent="-342900">
                <a:lnSpc>
                  <a:spcPct val="130000"/>
                </a:lnSpc>
                <a:spcBef>
                  <a:spcPct val="0"/>
                </a:spcBef>
                <a:buAutoNum type="arabicPeriod"/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Comm-YOU-nication principle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4" name="矩形 3"/>
          <p:cNvSpPr>
            <a:spLocks noChangeArrowheads="1"/>
          </p:cNvSpPr>
          <p:nvPr/>
        </p:nvSpPr>
        <p:spPr bwMode="auto">
          <a:xfrm>
            <a:off x="3293768" y="834580"/>
            <a:ext cx="1796459" cy="3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000" b="1" dirty="0" smtClean="0">
                <a:solidFill>
                  <a:srgbClr val="E8707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Knowledge</a:t>
            </a:r>
            <a:endParaRPr lang="zh-CN" altLang="en-US" sz="2000" b="1" dirty="0">
              <a:solidFill>
                <a:srgbClr val="E8707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303294" y="2574980"/>
            <a:ext cx="5368266" cy="868680"/>
            <a:chOff x="7063467" y="4017148"/>
            <a:chExt cx="4112228" cy="853819"/>
          </a:xfrm>
        </p:grpSpPr>
        <p:sp>
          <p:nvSpPr>
            <p:cNvPr id="96" name="矩形 95"/>
            <p:cNvSpPr/>
            <p:nvPr/>
          </p:nvSpPr>
          <p:spPr>
            <a:xfrm>
              <a:off x="7063467" y="4017148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7" name="矩形 47"/>
            <p:cNvSpPr>
              <a:spLocks noChangeArrowheads="1"/>
            </p:cNvSpPr>
            <p:nvPr/>
          </p:nvSpPr>
          <p:spPr bwMode="auto">
            <a:xfrm>
              <a:off x="7101973" y="4130172"/>
              <a:ext cx="3700639" cy="6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1.  Comm-YOU-nication in practice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2.  How to be polite in English?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8" name="矩形 3"/>
          <p:cNvSpPr>
            <a:spLocks noChangeArrowheads="1"/>
          </p:cNvSpPr>
          <p:nvPr/>
        </p:nvSpPr>
        <p:spPr bwMode="auto">
          <a:xfrm>
            <a:off x="3362349" y="2206718"/>
            <a:ext cx="964332" cy="3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000" b="1" dirty="0" smtClean="0">
                <a:solidFill>
                  <a:srgbClr val="FFAA2D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Skills</a:t>
            </a:r>
            <a:endParaRPr lang="zh-CN" altLang="en-US" sz="2000" b="1" dirty="0">
              <a:solidFill>
                <a:srgbClr val="FFAA2D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303292" y="3950245"/>
            <a:ext cx="5413988" cy="739140"/>
            <a:chOff x="7063467" y="5678601"/>
            <a:chExt cx="4112228" cy="947384"/>
          </a:xfrm>
        </p:grpSpPr>
        <p:sp>
          <p:nvSpPr>
            <p:cNvPr id="100" name="矩形 99"/>
            <p:cNvSpPr/>
            <p:nvPr/>
          </p:nvSpPr>
          <p:spPr>
            <a:xfrm>
              <a:off x="7063467" y="5678601"/>
              <a:ext cx="4112228" cy="947384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1" name="矩形 47"/>
            <p:cNvSpPr>
              <a:spLocks noChangeArrowheads="1"/>
            </p:cNvSpPr>
            <p:nvPr/>
          </p:nvSpPr>
          <p:spPr bwMode="auto">
            <a:xfrm>
              <a:off x="7097907" y="5695003"/>
              <a:ext cx="3997772" cy="84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0"/>
                </a:spcBef>
                <a:buAutoNum type="arabicPeriod"/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The importance of language in communication</a:t>
              </a:r>
            </a:p>
            <a:p>
              <a:pPr marL="342900" indent="-342900">
                <a:lnSpc>
                  <a:spcPct val="130000"/>
                </a:lnSpc>
                <a:spcBef>
                  <a:spcPct val="0"/>
                </a:spcBef>
                <a:buAutoNum type="arabicPeriod"/>
              </a:pP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The relationship between language and thought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02" name="矩形 3"/>
          <p:cNvSpPr>
            <a:spLocks noChangeArrowheads="1"/>
          </p:cNvSpPr>
          <p:nvPr/>
        </p:nvSpPr>
        <p:spPr bwMode="auto">
          <a:xfrm>
            <a:off x="3309009" y="3511746"/>
            <a:ext cx="2005766" cy="3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000" b="1" dirty="0" smtClean="0">
                <a:solidFill>
                  <a:srgbClr val="01ACB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Competence</a:t>
            </a:r>
            <a:endParaRPr lang="zh-CN" altLang="en-US" sz="2000" b="1" dirty="0">
              <a:solidFill>
                <a:srgbClr val="01ACBE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rot="5400000">
            <a:off x="1967524" y="1749364"/>
            <a:ext cx="1330372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5400000">
            <a:off x="1959904" y="3118337"/>
            <a:ext cx="1330372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5400000">
            <a:off x="2003443" y="4322991"/>
            <a:ext cx="1231529" cy="1649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圆角矩形 108"/>
          <p:cNvSpPr/>
          <p:nvPr/>
        </p:nvSpPr>
        <p:spPr>
          <a:xfrm>
            <a:off x="358141" y="3167217"/>
            <a:ext cx="1973580" cy="1397163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="" xmlns:p14="http://schemas.microsoft.com/office/powerpoint/2010/main" val="4012594877"/>
      </p:ext>
    </p:extLst>
  </p:cSld>
  <p:clrMapOvr>
    <a:masterClrMapping/>
  </p:clrMapOvr>
  <p:transition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5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7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94" grpId="0"/>
      <p:bldP spid="98" grpId="0"/>
      <p:bldP spid="102" grpId="0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25875" y="12573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rgbClr val="663A77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Smart Design</a:t>
            </a:r>
            <a:endParaRPr lang="zh-CN" altLang="en-US" sz="2200" b="1" dirty="0">
              <a:solidFill>
                <a:srgbClr val="663A77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32196" y="682906"/>
            <a:ext cx="2161436" cy="4460594"/>
            <a:chOff x="5574841" y="1186447"/>
            <a:chExt cx="2881540" cy="4907643"/>
          </a:xfrm>
        </p:grpSpPr>
        <p:grpSp>
          <p:nvGrpSpPr>
            <p:cNvPr id="4" name="组合 3"/>
            <p:cNvGrpSpPr/>
            <p:nvPr/>
          </p:nvGrpSpPr>
          <p:grpSpPr>
            <a:xfrm>
              <a:off x="5574841" y="1186447"/>
              <a:ext cx="2881540" cy="4907643"/>
              <a:chOff x="5574841" y="1186447"/>
              <a:chExt cx="2881540" cy="490764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5574841" y="1186447"/>
                <a:ext cx="2881540" cy="4907643"/>
              </a:xfrm>
              <a:prstGeom prst="roundRect">
                <a:avLst>
                  <a:gd name="adj" fmla="val 12701"/>
                </a:avLst>
              </a:prstGeom>
              <a:gradFill>
                <a:gsLst>
                  <a:gs pos="0">
                    <a:srgbClr val="F1F1F1"/>
                  </a:gs>
                  <a:gs pos="100000">
                    <a:srgbClr val="C0C1C3"/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6858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6500017" y="1399902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 flipH="1">
              <a:off x="5658072" y="1840268"/>
              <a:ext cx="161310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08731" y="1835877"/>
              <a:ext cx="163519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6920801" y="565938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6878258" y="152587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6878258" y="331890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5400000" flipV="1">
              <a:off x="6938270" y="3999699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587007" y="1284790"/>
            <a:ext cx="2036573" cy="769936"/>
          </a:xfrm>
          <a:prstGeom prst="rect">
            <a:avLst/>
          </a:prstGeom>
          <a:solidFill>
            <a:srgbClr val="FFC46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7007" y="2054724"/>
            <a:ext cx="2036573" cy="1834370"/>
          </a:xfrm>
          <a:prstGeom prst="rect">
            <a:avLst/>
          </a:prstGeom>
          <a:solidFill>
            <a:srgbClr val="EF9F9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87007" y="3856564"/>
            <a:ext cx="2036573" cy="674844"/>
          </a:xfrm>
          <a:prstGeom prst="rect">
            <a:avLst/>
          </a:prstGeom>
          <a:solidFill>
            <a:srgbClr val="01BBC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6700" y="2065018"/>
            <a:ext cx="4251960" cy="1824075"/>
            <a:chOff x="882398" y="2727619"/>
            <a:chExt cx="5095510" cy="1086074"/>
          </a:xfrm>
        </p:grpSpPr>
        <p:sp>
          <p:nvSpPr>
            <p:cNvPr id="19" name="矩形 18"/>
            <p:cNvSpPr/>
            <p:nvPr/>
          </p:nvSpPr>
          <p:spPr>
            <a:xfrm>
              <a:off x="1508352" y="2727619"/>
              <a:ext cx="4469556" cy="1086074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46321" y="2918552"/>
              <a:ext cx="1132388" cy="589353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882398" y="3100829"/>
              <a:ext cx="1278443" cy="19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rgbClr val="E87071"/>
                  </a:solidFill>
                  <a:latin typeface="微软雅黑" pitchFamily="34" charset="-122"/>
                  <a:ea typeface="微软雅黑" pitchFamily="34" charset="-122"/>
                </a:rPr>
                <a:t>Production</a:t>
              </a:r>
              <a:endParaRPr lang="zh-CN" altLang="en-US" sz="1200" b="1" dirty="0">
                <a:solidFill>
                  <a:srgbClr val="E8707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0562" y="1293751"/>
            <a:ext cx="3855719" cy="855393"/>
            <a:chOff x="883034" y="1724074"/>
            <a:chExt cx="5141104" cy="1132388"/>
          </a:xfrm>
        </p:grpSpPr>
        <p:sp>
          <p:nvSpPr>
            <p:cNvPr id="24" name="矩形 23"/>
            <p:cNvSpPr/>
            <p:nvPr/>
          </p:nvSpPr>
          <p:spPr>
            <a:xfrm>
              <a:off x="1736498" y="1840268"/>
              <a:ext cx="4287640" cy="90000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883034" y="1724074"/>
              <a:ext cx="1132377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6" name="文本框 42"/>
            <p:cNvSpPr txBox="1"/>
            <p:nvPr/>
          </p:nvSpPr>
          <p:spPr>
            <a:xfrm>
              <a:off x="903352" y="2017025"/>
              <a:ext cx="1075682" cy="5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Pre-class Activities</a:t>
              </a:r>
              <a:endParaRPr lang="zh-CN" altLang="en-US" sz="1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45580" y="1259578"/>
            <a:ext cx="2598420" cy="1021378"/>
            <a:chOff x="6598920" y="1571998"/>
            <a:chExt cx="2598420" cy="1021378"/>
          </a:xfrm>
        </p:grpSpPr>
        <p:sp>
          <p:nvSpPr>
            <p:cNvPr id="39" name="文本框 58"/>
            <p:cNvSpPr txBox="1"/>
            <p:nvPr/>
          </p:nvSpPr>
          <p:spPr>
            <a:xfrm>
              <a:off x="7154313" y="1571998"/>
              <a:ext cx="1512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POA </a:t>
              </a:r>
              <a:endPara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13"/>
            <p:cNvSpPr txBox="1"/>
            <p:nvPr/>
          </p:nvSpPr>
          <p:spPr>
            <a:xfrm>
              <a:off x="6598920" y="1977823"/>
              <a:ext cx="25984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(Production-Oriented Approach)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微软雅黑" panose="020B0503020204020204" pitchFamily="34" charset="-122"/>
                <a:cs typeface="Verdana" pitchFamily="34" charset="0"/>
              </a:endParaRPr>
            </a:p>
          </p:txBody>
        </p:sp>
      </p:grpSp>
      <p:sp>
        <p:nvSpPr>
          <p:cNvPr id="41" name="文本框 113"/>
          <p:cNvSpPr txBox="1"/>
          <p:nvPr/>
        </p:nvSpPr>
        <p:spPr>
          <a:xfrm>
            <a:off x="1610148" y="1315879"/>
            <a:ext cx="219223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Scenerio dicussion 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Ted Talk 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Advertisement slogans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13"/>
          <p:cNvSpPr txBox="1"/>
          <p:nvPr/>
        </p:nvSpPr>
        <p:spPr>
          <a:xfrm>
            <a:off x="1305348" y="2178959"/>
            <a:ext cx="3198072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Video Recording and  Submission   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13"/>
          <p:cNvSpPr txBox="1"/>
          <p:nvPr/>
        </p:nvSpPr>
        <p:spPr>
          <a:xfrm>
            <a:off x="1181982" y="2544515"/>
            <a:ext cx="30761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Padlet Interaction </a:t>
            </a:r>
          </a:p>
          <a:p>
            <a:pPr algn="ctr">
              <a:lnSpc>
                <a:spcPct val="130000"/>
              </a:lnSpc>
            </a:pP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(scafolding)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104825" y="1498886"/>
            <a:ext cx="487351" cy="475703"/>
            <a:chOff x="7681566" y="1998977"/>
            <a:chExt cx="649716" cy="634418"/>
          </a:xfrm>
        </p:grpSpPr>
        <p:sp>
          <p:nvSpPr>
            <p:cNvPr id="46" name="椭圆 45"/>
            <p:cNvSpPr/>
            <p:nvPr/>
          </p:nvSpPr>
          <p:spPr>
            <a:xfrm>
              <a:off x="7696864" y="1998977"/>
              <a:ext cx="634418" cy="634418"/>
            </a:xfrm>
            <a:prstGeom prst="ellipse">
              <a:avLst/>
            </a:prstGeom>
            <a:solidFill>
              <a:srgbClr val="FFD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681566" y="2004731"/>
              <a:ext cx="609042" cy="573463"/>
              <a:chOff x="8312035" y="1873293"/>
              <a:chExt cx="609042" cy="573463"/>
            </a:xfrm>
          </p:grpSpPr>
          <p:sp>
            <p:nvSpPr>
              <p:cNvPr id="48" name="文本框 80"/>
              <p:cNvSpPr txBox="1"/>
              <p:nvPr/>
            </p:nvSpPr>
            <p:spPr>
              <a:xfrm>
                <a:off x="8380583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文本框 81"/>
              <p:cNvSpPr txBox="1"/>
              <p:nvPr/>
            </p:nvSpPr>
            <p:spPr>
              <a:xfrm>
                <a:off x="8312035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4640550" y="2611749"/>
            <a:ext cx="475876" cy="475703"/>
            <a:chOff x="5658337" y="2873396"/>
            <a:chExt cx="634417" cy="634418"/>
          </a:xfrm>
        </p:grpSpPr>
        <p:sp>
          <p:nvSpPr>
            <p:cNvPr id="51" name="椭圆 50"/>
            <p:cNvSpPr/>
            <p:nvPr/>
          </p:nvSpPr>
          <p:spPr>
            <a:xfrm>
              <a:off x="5658337" y="2873396"/>
              <a:ext cx="634417" cy="634418"/>
            </a:xfrm>
            <a:prstGeom prst="ellipse">
              <a:avLst/>
            </a:prstGeom>
            <a:solidFill>
              <a:srgbClr val="F6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文本框 85"/>
            <p:cNvSpPr txBox="1"/>
            <p:nvPr/>
          </p:nvSpPr>
          <p:spPr>
            <a:xfrm>
              <a:off x="5757906" y="2879149"/>
              <a:ext cx="47194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prstClr val="white"/>
                  </a:solidFill>
                  <a:latin typeface="Impact" panose="020B0806030902050204" pitchFamily="34" charset="0"/>
                </a:rPr>
                <a:t>B</a:t>
              </a:r>
              <a:endParaRPr lang="zh-CN" altLang="en-US" sz="21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88445" y="3959840"/>
            <a:ext cx="475876" cy="475703"/>
            <a:chOff x="7619093" y="3757676"/>
            <a:chExt cx="634418" cy="634418"/>
          </a:xfrm>
        </p:grpSpPr>
        <p:sp>
          <p:nvSpPr>
            <p:cNvPr id="56" name="椭圆 55"/>
            <p:cNvSpPr/>
            <p:nvPr/>
          </p:nvSpPr>
          <p:spPr>
            <a:xfrm>
              <a:off x="7619093" y="3757676"/>
              <a:ext cx="634418" cy="634418"/>
            </a:xfrm>
            <a:prstGeom prst="ellipse">
              <a:avLst/>
            </a:prstGeom>
            <a:solidFill>
              <a:srgbClr val="01E5FD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8" name="文本框 89"/>
            <p:cNvSpPr txBox="1"/>
            <p:nvPr/>
          </p:nvSpPr>
          <p:spPr>
            <a:xfrm>
              <a:off x="7703224" y="3763429"/>
              <a:ext cx="47194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rPr>
                <a:t>C</a:t>
              </a:r>
              <a:endParaRPr lang="zh-CN" altLang="en-US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5" name="文本框 58"/>
          <p:cNvSpPr txBox="1"/>
          <p:nvPr/>
        </p:nvSpPr>
        <p:spPr>
          <a:xfrm>
            <a:off x="4647911" y="1500835"/>
            <a:ext cx="14635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motivating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58"/>
          <p:cNvSpPr txBox="1"/>
          <p:nvPr/>
        </p:nvSpPr>
        <p:spPr>
          <a:xfrm>
            <a:off x="5115865" y="2716411"/>
            <a:ext cx="13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enabling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58"/>
          <p:cNvSpPr txBox="1"/>
          <p:nvPr/>
        </p:nvSpPr>
        <p:spPr>
          <a:xfrm>
            <a:off x="4635758" y="4023419"/>
            <a:ext cx="14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assessing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13"/>
          <p:cNvSpPr txBox="1"/>
          <p:nvPr/>
        </p:nvSpPr>
        <p:spPr>
          <a:xfrm>
            <a:off x="1297728" y="3395836"/>
            <a:ext cx="298471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Opinion Essay Writing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149221"/>
      </p:ext>
    </p:extLst>
  </p:cSld>
  <p:clrMapOvr>
    <a:masterClrMapping/>
  </p:clrMapOvr>
  <p:transition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41" grpId="0"/>
      <p:bldP spid="42" grpId="0"/>
      <p:bldP spid="43" grpId="0"/>
      <p:bldP spid="65" grpId="0"/>
      <p:bldP spid="66" grpId="0"/>
      <p:bldP spid="67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ad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25875" y="12573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rgbClr val="663A77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Smart Design</a:t>
            </a:r>
            <a:endParaRPr lang="zh-CN" altLang="en-US" sz="2200" b="1" dirty="0">
              <a:solidFill>
                <a:srgbClr val="663A77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32196" y="889630"/>
            <a:ext cx="2161436" cy="3941450"/>
            <a:chOff x="5574841" y="1186447"/>
            <a:chExt cx="2881540" cy="4907643"/>
          </a:xfrm>
        </p:grpSpPr>
        <p:grpSp>
          <p:nvGrpSpPr>
            <p:cNvPr id="4" name="组合 3"/>
            <p:cNvGrpSpPr/>
            <p:nvPr/>
          </p:nvGrpSpPr>
          <p:grpSpPr>
            <a:xfrm>
              <a:off x="5574841" y="1186447"/>
              <a:ext cx="2881540" cy="4907643"/>
              <a:chOff x="5574841" y="1186447"/>
              <a:chExt cx="2881540" cy="490764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5574841" y="1186447"/>
                <a:ext cx="2881540" cy="4907643"/>
              </a:xfrm>
              <a:prstGeom prst="roundRect">
                <a:avLst>
                  <a:gd name="adj" fmla="val 12701"/>
                </a:avLst>
              </a:prstGeom>
              <a:gradFill>
                <a:gsLst>
                  <a:gs pos="0">
                    <a:srgbClr val="F1F1F1"/>
                  </a:gs>
                  <a:gs pos="100000">
                    <a:srgbClr val="C0C1C3"/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6858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6500017" y="1399902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 flipH="1">
              <a:off x="5658072" y="1840268"/>
              <a:ext cx="161310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08731" y="1835877"/>
              <a:ext cx="163519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6920801" y="565938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6878258" y="152587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6878258" y="331890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5400000" flipV="1">
              <a:off x="6938270" y="3999699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587007" y="1379882"/>
            <a:ext cx="2036573" cy="674844"/>
          </a:xfrm>
          <a:prstGeom prst="rect">
            <a:avLst/>
          </a:prstGeom>
          <a:solidFill>
            <a:srgbClr val="FFC46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7007" y="2054724"/>
            <a:ext cx="2036573" cy="1549536"/>
          </a:xfrm>
          <a:prstGeom prst="rect">
            <a:avLst/>
          </a:prstGeom>
          <a:solidFill>
            <a:srgbClr val="EF9F9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87007" y="3613489"/>
            <a:ext cx="2036573" cy="674844"/>
          </a:xfrm>
          <a:prstGeom prst="rect">
            <a:avLst/>
          </a:prstGeom>
          <a:solidFill>
            <a:srgbClr val="01BBC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9" name="组合 17"/>
          <p:cNvGrpSpPr/>
          <p:nvPr/>
        </p:nvGrpSpPr>
        <p:grpSpPr>
          <a:xfrm>
            <a:off x="266700" y="2065019"/>
            <a:ext cx="4251960" cy="1569720"/>
            <a:chOff x="882398" y="2727619"/>
            <a:chExt cx="5095510" cy="1086074"/>
          </a:xfrm>
        </p:grpSpPr>
        <p:sp>
          <p:nvSpPr>
            <p:cNvPr id="19" name="矩形 18"/>
            <p:cNvSpPr/>
            <p:nvPr/>
          </p:nvSpPr>
          <p:spPr>
            <a:xfrm>
              <a:off x="1508352" y="2727619"/>
              <a:ext cx="4469556" cy="1086074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46321" y="2918552"/>
              <a:ext cx="1132388" cy="589353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882398" y="3100829"/>
              <a:ext cx="1278443" cy="19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rgbClr val="E87071"/>
                  </a:solidFill>
                  <a:latin typeface="微软雅黑" pitchFamily="34" charset="-122"/>
                  <a:ea typeface="微软雅黑" pitchFamily="34" charset="-122"/>
                </a:rPr>
                <a:t>Production</a:t>
              </a:r>
              <a:endParaRPr lang="zh-CN" altLang="en-US" sz="1200" b="1" dirty="0">
                <a:solidFill>
                  <a:srgbClr val="E8707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22"/>
          <p:cNvGrpSpPr/>
          <p:nvPr/>
        </p:nvGrpSpPr>
        <p:grpSpPr>
          <a:xfrm>
            <a:off x="670562" y="1293751"/>
            <a:ext cx="3855719" cy="855393"/>
            <a:chOff x="883034" y="1724074"/>
            <a:chExt cx="5141104" cy="1132388"/>
          </a:xfrm>
        </p:grpSpPr>
        <p:sp>
          <p:nvSpPr>
            <p:cNvPr id="24" name="矩形 23"/>
            <p:cNvSpPr/>
            <p:nvPr/>
          </p:nvSpPr>
          <p:spPr>
            <a:xfrm>
              <a:off x="1736498" y="1840268"/>
              <a:ext cx="4287640" cy="90000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883034" y="1724074"/>
              <a:ext cx="1132377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6" name="文本框 42"/>
            <p:cNvSpPr txBox="1"/>
            <p:nvPr/>
          </p:nvSpPr>
          <p:spPr>
            <a:xfrm>
              <a:off x="903352" y="2017025"/>
              <a:ext cx="1075682" cy="5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Pre-class Activities</a:t>
              </a:r>
              <a:endParaRPr lang="zh-CN" altLang="en-US" sz="1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3"/>
          <p:cNvGrpSpPr/>
          <p:nvPr/>
        </p:nvGrpSpPr>
        <p:grpSpPr>
          <a:xfrm>
            <a:off x="883921" y="3556843"/>
            <a:ext cx="3642348" cy="832277"/>
            <a:chOff x="2139596" y="3524074"/>
            <a:chExt cx="3792605" cy="1132388"/>
          </a:xfrm>
        </p:grpSpPr>
        <p:sp>
          <p:nvSpPr>
            <p:cNvPr id="35" name="矩形 34"/>
            <p:cNvSpPr/>
            <p:nvPr/>
          </p:nvSpPr>
          <p:spPr>
            <a:xfrm>
              <a:off x="2772932" y="3640268"/>
              <a:ext cx="3159269" cy="90000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161940" y="3524074"/>
              <a:ext cx="842490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8" name="文本框 44"/>
            <p:cNvSpPr txBox="1"/>
            <p:nvPr/>
          </p:nvSpPr>
          <p:spPr>
            <a:xfrm>
              <a:off x="2139596" y="3941857"/>
              <a:ext cx="913201" cy="33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01ACBE"/>
                  </a:solidFill>
                  <a:latin typeface="微软雅黑" pitchFamily="34" charset="-122"/>
                  <a:ea typeface="微软雅黑" pitchFamily="34" charset="-122"/>
                </a:rPr>
                <a:t>Evaluation</a:t>
              </a:r>
              <a:endParaRPr lang="zh-CN" altLang="en-US" sz="1000" b="1" dirty="0">
                <a:solidFill>
                  <a:srgbClr val="01ACB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53"/>
          <p:cNvGrpSpPr/>
          <p:nvPr/>
        </p:nvGrpSpPr>
        <p:grpSpPr>
          <a:xfrm>
            <a:off x="6598920" y="1571998"/>
            <a:ext cx="2598420" cy="937558"/>
            <a:chOff x="6598920" y="1571998"/>
            <a:chExt cx="2598420" cy="937558"/>
          </a:xfrm>
        </p:grpSpPr>
        <p:sp>
          <p:nvSpPr>
            <p:cNvPr id="39" name="文本框 58"/>
            <p:cNvSpPr txBox="1"/>
            <p:nvPr/>
          </p:nvSpPr>
          <p:spPr>
            <a:xfrm>
              <a:off x="7154313" y="1571998"/>
              <a:ext cx="1512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POA </a:t>
              </a:r>
              <a:endParaRPr lang="zh-CN" altLang="en-US" sz="1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13"/>
            <p:cNvSpPr txBox="1"/>
            <p:nvPr/>
          </p:nvSpPr>
          <p:spPr>
            <a:xfrm>
              <a:off x="6598920" y="1894003"/>
              <a:ext cx="25984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(Production-Oriented Approach)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微软雅黑" panose="020B0503020204020204" pitchFamily="34" charset="-122"/>
                <a:cs typeface="Verdana" pitchFamily="34" charset="0"/>
              </a:endParaRPr>
            </a:p>
          </p:txBody>
        </p:sp>
      </p:grpSp>
      <p:sp>
        <p:nvSpPr>
          <p:cNvPr id="41" name="文本框 113"/>
          <p:cNvSpPr txBox="1"/>
          <p:nvPr/>
        </p:nvSpPr>
        <p:spPr>
          <a:xfrm>
            <a:off x="1610147" y="1315879"/>
            <a:ext cx="247571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Scenerio dicussion 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Ted Talk 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Advertisement slogans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13"/>
          <p:cNvSpPr txBox="1"/>
          <p:nvPr/>
        </p:nvSpPr>
        <p:spPr>
          <a:xfrm>
            <a:off x="1282199" y="2190534"/>
            <a:ext cx="319807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Speech and Video Recording 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13"/>
          <p:cNvSpPr txBox="1"/>
          <p:nvPr/>
        </p:nvSpPr>
        <p:spPr>
          <a:xfrm>
            <a:off x="1297728" y="2590813"/>
            <a:ext cx="307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Padlet interaction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13"/>
          <p:cNvSpPr txBox="1"/>
          <p:nvPr/>
        </p:nvSpPr>
        <p:spPr>
          <a:xfrm>
            <a:off x="1762548" y="3659633"/>
            <a:ext cx="27256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Peer review</a:t>
            </a:r>
          </a:p>
          <a:p>
            <a:pPr algn="just">
              <a:lnSpc>
                <a:spcPct val="13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Teacher’s evaluation</a:t>
            </a:r>
          </a:p>
        </p:txBody>
      </p:sp>
      <p:grpSp>
        <p:nvGrpSpPr>
          <p:cNvPr id="23" name="组合 44"/>
          <p:cNvGrpSpPr/>
          <p:nvPr/>
        </p:nvGrpSpPr>
        <p:grpSpPr>
          <a:xfrm>
            <a:off x="6122760" y="1498886"/>
            <a:ext cx="475876" cy="475703"/>
            <a:chOff x="7573413" y="1998977"/>
            <a:chExt cx="634418" cy="634418"/>
          </a:xfrm>
        </p:grpSpPr>
        <p:sp>
          <p:nvSpPr>
            <p:cNvPr id="46" name="椭圆 45"/>
            <p:cNvSpPr/>
            <p:nvPr/>
          </p:nvSpPr>
          <p:spPr>
            <a:xfrm>
              <a:off x="7573413" y="1998977"/>
              <a:ext cx="634418" cy="634418"/>
            </a:xfrm>
            <a:prstGeom prst="ellipse">
              <a:avLst/>
            </a:prstGeom>
            <a:solidFill>
              <a:srgbClr val="FFD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25" name="组合 46"/>
            <p:cNvGrpSpPr/>
            <p:nvPr/>
          </p:nvGrpSpPr>
          <p:grpSpPr>
            <a:xfrm>
              <a:off x="7588992" y="2004731"/>
              <a:ext cx="609042" cy="573463"/>
              <a:chOff x="8219461" y="1873293"/>
              <a:chExt cx="609042" cy="573463"/>
            </a:xfrm>
          </p:grpSpPr>
          <p:sp>
            <p:nvSpPr>
              <p:cNvPr id="48" name="文本框 80"/>
              <p:cNvSpPr txBox="1"/>
              <p:nvPr/>
            </p:nvSpPr>
            <p:spPr>
              <a:xfrm>
                <a:off x="8308329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文本框 81"/>
              <p:cNvSpPr txBox="1"/>
              <p:nvPr/>
            </p:nvSpPr>
            <p:spPr>
              <a:xfrm>
                <a:off x="8219461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27" name="组合 49"/>
          <p:cNvGrpSpPr/>
          <p:nvPr/>
        </p:nvGrpSpPr>
        <p:grpSpPr>
          <a:xfrm>
            <a:off x="4634380" y="2566029"/>
            <a:ext cx="475876" cy="475703"/>
            <a:chOff x="5812656" y="2873396"/>
            <a:chExt cx="634418" cy="634418"/>
          </a:xfrm>
        </p:grpSpPr>
        <p:sp>
          <p:nvSpPr>
            <p:cNvPr id="51" name="椭圆 50"/>
            <p:cNvSpPr/>
            <p:nvPr/>
          </p:nvSpPr>
          <p:spPr>
            <a:xfrm>
              <a:off x="5812656" y="2873396"/>
              <a:ext cx="634418" cy="634418"/>
            </a:xfrm>
            <a:prstGeom prst="ellipse">
              <a:avLst/>
            </a:prstGeom>
            <a:solidFill>
              <a:srgbClr val="F6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文本框 85"/>
            <p:cNvSpPr txBox="1"/>
            <p:nvPr/>
          </p:nvSpPr>
          <p:spPr>
            <a:xfrm>
              <a:off x="5896786" y="2879149"/>
              <a:ext cx="47194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prstClr val="white"/>
                  </a:solidFill>
                  <a:latin typeface="Impact" panose="020B0806030902050204" pitchFamily="34" charset="0"/>
                </a:rPr>
                <a:t>B</a:t>
              </a:r>
              <a:endParaRPr lang="zh-CN" altLang="en-US" sz="21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54"/>
          <p:cNvGrpSpPr/>
          <p:nvPr/>
        </p:nvGrpSpPr>
        <p:grpSpPr>
          <a:xfrm>
            <a:off x="6042145" y="3716765"/>
            <a:ext cx="475876" cy="475703"/>
            <a:chOff x="7557369" y="3757676"/>
            <a:chExt cx="634418" cy="634418"/>
          </a:xfrm>
        </p:grpSpPr>
        <p:sp>
          <p:nvSpPr>
            <p:cNvPr id="56" name="椭圆 55"/>
            <p:cNvSpPr/>
            <p:nvPr/>
          </p:nvSpPr>
          <p:spPr>
            <a:xfrm>
              <a:off x="7557369" y="3757676"/>
              <a:ext cx="634418" cy="634418"/>
            </a:xfrm>
            <a:prstGeom prst="ellipse">
              <a:avLst/>
            </a:prstGeom>
            <a:solidFill>
              <a:srgbClr val="01E5FD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8" name="文本框 89"/>
            <p:cNvSpPr txBox="1"/>
            <p:nvPr/>
          </p:nvSpPr>
          <p:spPr>
            <a:xfrm>
              <a:off x="7641499" y="3763429"/>
              <a:ext cx="47194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rPr>
                <a:t>C</a:t>
              </a:r>
              <a:endParaRPr lang="zh-CN" altLang="en-US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5" name="文本框 58"/>
          <p:cNvSpPr txBox="1"/>
          <p:nvPr/>
        </p:nvSpPr>
        <p:spPr>
          <a:xfrm>
            <a:off x="4594860" y="1551378"/>
            <a:ext cx="166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motivating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58"/>
          <p:cNvSpPr txBox="1"/>
          <p:nvPr/>
        </p:nvSpPr>
        <p:spPr>
          <a:xfrm>
            <a:off x="5108822" y="2608284"/>
            <a:ext cx="1454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enabling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58"/>
          <p:cNvSpPr txBox="1"/>
          <p:nvPr/>
        </p:nvSpPr>
        <p:spPr>
          <a:xfrm>
            <a:off x="4655820" y="3791919"/>
            <a:ext cx="1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assessing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13"/>
          <p:cNvSpPr txBox="1"/>
          <p:nvPr/>
        </p:nvSpPr>
        <p:spPr>
          <a:xfrm>
            <a:off x="1297728" y="3106468"/>
            <a:ext cx="2984712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Opinion Essay Writing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58"/>
          <p:cNvSpPr txBox="1"/>
          <p:nvPr/>
        </p:nvSpPr>
        <p:spPr>
          <a:xfrm>
            <a:off x="7161933" y="2722618"/>
            <a:ext cx="15123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On-line Interactive Learning </a:t>
            </a:r>
            <a:endParaRPr lang="zh-CN" altLang="en-US" sz="1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8"/>
          <p:cNvSpPr txBox="1"/>
          <p:nvPr/>
        </p:nvSpPr>
        <p:spPr>
          <a:xfrm>
            <a:off x="7207653" y="3789418"/>
            <a:ext cx="161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Cooperative Learning </a:t>
            </a:r>
            <a:endParaRPr lang="zh-CN" altLang="en-US" sz="1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149221"/>
      </p:ext>
    </p:extLst>
  </p:cSld>
  <p:clrMapOvr>
    <a:masterClrMapping/>
  </p:clrMapOvr>
  <p:transition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微粒体年度总结计划PPT模版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180</Words>
  <Application>Microsoft Office PowerPoint</Application>
  <PresentationFormat>全屏显示(16:9)</PresentationFormat>
  <Paragraphs>70</Paragraphs>
  <Slides>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1</cp:lastModifiedBy>
  <cp:revision>115</cp:revision>
  <dcterms:created xsi:type="dcterms:W3CDTF">2016-05-26T11:22:18Z</dcterms:created>
  <dcterms:modified xsi:type="dcterms:W3CDTF">2017-08-01T04:39:12Z</dcterms:modified>
</cp:coreProperties>
</file>