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2"/>
  </p:notesMasterIdLst>
  <p:sldIdLst>
    <p:sldId id="257" r:id="rId3"/>
    <p:sldId id="259" r:id="rId4"/>
    <p:sldId id="265" r:id="rId5"/>
    <p:sldId id="266" r:id="rId6"/>
    <p:sldId id="271" r:id="rId7"/>
    <p:sldId id="270" r:id="rId8"/>
    <p:sldId id="313" r:id="rId9"/>
    <p:sldId id="316" r:id="rId10"/>
    <p:sldId id="317" r:id="rId11"/>
    <p:sldId id="318" r:id="rId12"/>
    <p:sldId id="273" r:id="rId13"/>
    <p:sldId id="315" r:id="rId14"/>
    <p:sldId id="319" r:id="rId15"/>
    <p:sldId id="279" r:id="rId16"/>
    <p:sldId id="281" r:id="rId17"/>
    <p:sldId id="284" r:id="rId18"/>
    <p:sldId id="324" r:id="rId19"/>
    <p:sldId id="325" r:id="rId20"/>
    <p:sldId id="288" r:id="rId21"/>
    <p:sldId id="289" r:id="rId22"/>
    <p:sldId id="286" r:id="rId23"/>
    <p:sldId id="292" r:id="rId24"/>
    <p:sldId id="291" r:id="rId25"/>
    <p:sldId id="293" r:id="rId26"/>
    <p:sldId id="294" r:id="rId27"/>
    <p:sldId id="285" r:id="rId28"/>
    <p:sldId id="290" r:id="rId29"/>
    <p:sldId id="300" r:id="rId30"/>
    <p:sldId id="295" r:id="rId31"/>
    <p:sldId id="296" r:id="rId32"/>
    <p:sldId id="306" r:id="rId33"/>
    <p:sldId id="305" r:id="rId34"/>
    <p:sldId id="298" r:id="rId35"/>
    <p:sldId id="308" r:id="rId36"/>
    <p:sldId id="303" r:id="rId37"/>
    <p:sldId id="309" r:id="rId38"/>
    <p:sldId id="312" r:id="rId39"/>
    <p:sldId id="321" r:id="rId40"/>
    <p:sldId id="322" r:id="rId4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00FF"/>
    <a:srgbClr val="FFCC29"/>
    <a:srgbClr val="FFCC66"/>
    <a:srgbClr val="FF9900"/>
    <a:srgbClr val="99FF66"/>
    <a:srgbClr val="D20000"/>
    <a:srgbClr val="FF33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varScale="1">
        <p:scale>
          <a:sx n="63" d="100"/>
          <a:sy n="63" d="100"/>
        </p:scale>
        <p:origin x="1404"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ECC20-5C1B-4240-9781-FCCC317CF17E}" type="datetimeFigureOut">
              <a:rPr lang="zh-CN" altLang="en-US" smtClean="0"/>
              <a:t>2017/7/19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68D74F-0B44-4552-B864-FDE60C80F7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bwMode="auto">
          <a:noFill/>
          <a:ln>
            <a:solidFill>
              <a:srgbClr val="000000"/>
            </a:solidFill>
            <a:miter lim="800000"/>
          </a:ln>
        </p:spPr>
      </p:sp>
      <p:sp>
        <p:nvSpPr>
          <p:cNvPr id="9219"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en-US" altLang="zh-CN" dirty="0"/>
              <a:t>Warming-up Activities</a:t>
            </a:r>
            <a:endParaRPr lang="zh-CN" altLang="en-US"/>
          </a:p>
        </p:txBody>
      </p:sp>
      <p:sp>
        <p:nvSpPr>
          <p:cNvPr id="9220" name="灯片编号占位符 3"/>
          <p:cNvSpPr>
            <a:spLocks noGrp="1"/>
          </p:cNvSpPr>
          <p:nvPr>
            <p:ph type="sldNum" sz="quarter" idx="5"/>
          </p:nvPr>
        </p:nvSpPr>
        <p:spPr bwMode="auto">
          <a:noFill/>
          <a:ln>
            <a:miter lim="800000"/>
          </a:ln>
        </p:spPr>
        <p:txBody>
          <a:bodyPr/>
          <a:lstStyle/>
          <a:p>
            <a:fld id="{157546F3-D84A-4024-8551-D23709C37E39}" type="slidenum">
              <a:rPr lang="zh-CN" altLang="en-US"/>
              <a:t>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bwMode="auto">
          <a:noFill/>
          <a:ln>
            <a:solidFill>
              <a:srgbClr val="000000"/>
            </a:solidFill>
            <a:miter lim="800000"/>
          </a:ln>
        </p:spPr>
      </p:sp>
      <p:sp>
        <p:nvSpPr>
          <p:cNvPr id="9219"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en-US" altLang="zh-CN" dirty="0"/>
              <a:t>Warming-up Activities</a:t>
            </a:r>
            <a:endParaRPr lang="zh-CN" altLang="en-US"/>
          </a:p>
        </p:txBody>
      </p:sp>
      <p:sp>
        <p:nvSpPr>
          <p:cNvPr id="9220" name="灯片编号占位符 3"/>
          <p:cNvSpPr>
            <a:spLocks noGrp="1"/>
          </p:cNvSpPr>
          <p:nvPr>
            <p:ph type="sldNum" sz="quarter" idx="5"/>
          </p:nvPr>
        </p:nvSpPr>
        <p:spPr bwMode="auto">
          <a:noFill/>
          <a:ln>
            <a:miter lim="800000"/>
          </a:ln>
        </p:spPr>
        <p:txBody>
          <a:bodyPr/>
          <a:lstStyle/>
          <a:p>
            <a:fld id="{157546F3-D84A-4024-8551-D23709C37E39}" type="slidenum">
              <a:rPr lang="zh-CN" altLang="en-US"/>
              <a:t>13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1AB843A5-71BE-4CA3-851C-2DCFF06256F9}" type="slidenum">
              <a:rPr lang="en-US" altLang="zh-CN" smtClean="0"/>
              <a:t>37</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1AB843A5-71BE-4CA3-851C-2DCFF06256F9}" type="slidenum">
              <a:rPr lang="en-US" altLang="zh-CN" smtClean="0"/>
              <a:t>38</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F7716B01-EE2A-41CD-A4F1-85270AEEC14D}" type="slidenum">
              <a:rPr lang="en-US" altLang="zh-CN"/>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39C70C0F-B18D-4F83-9960-B3B26035D5A6}" type="slidenum">
              <a:rPr lang="en-US" altLang="zh-CN"/>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1261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0"/>
            <a:ext cx="6019800" cy="61261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380CB240-BE8B-4BEC-B869-3774AB0721D6}" type="slidenum">
              <a:rPr lang="en-US" altLang="zh-CN"/>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836613"/>
          </a:xfrm>
        </p:spPr>
        <p:txBody>
          <a:bodyPr/>
          <a:lstStyle/>
          <a:p>
            <a:r>
              <a:rPr lang="zh-CN" altLang="en-US"/>
              <a:t>单击此处编辑母版标题样式</a:t>
            </a:r>
          </a:p>
        </p:txBody>
      </p:sp>
      <p:sp>
        <p:nvSpPr>
          <p:cNvPr id="3" name="SmartArt 占位符 2"/>
          <p:cNvSpPr>
            <a:spLocks noGrp="1"/>
          </p:cNvSpPr>
          <p:nvPr>
            <p:ph type="pic" idx="1"/>
          </p:nvPr>
        </p:nvSpPr>
        <p:spPr>
          <a:xfrm>
            <a:off x="457200" y="1125538"/>
            <a:ext cx="8229600" cy="5000625"/>
          </a:xfrm>
        </p:spPr>
        <p:txBody>
          <a:bodyPr/>
          <a:lstStyle/>
          <a:p>
            <a:endParaRPr lang="zh-CN" altLang="en-US"/>
          </a:p>
        </p:txBody>
      </p:sp>
      <p:sp>
        <p:nvSpPr>
          <p:cNvPr id="4" name="日期占位符 3"/>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5" name="页脚占位符 4"/>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6" name="灯片编号占位符 5"/>
          <p:cNvSpPr>
            <a:spLocks noGrp="1"/>
          </p:cNvSpPr>
          <p:nvPr>
            <p:ph type="sldNum" sz="quarter" idx="12"/>
          </p:nvPr>
        </p:nvSpPr>
        <p:spPr>
          <a:xfrm>
            <a:off x="6553200" y="6245225"/>
            <a:ext cx="2133600" cy="476250"/>
          </a:xfrm>
        </p:spPr>
        <p:txBody>
          <a:bodyPr/>
          <a:lstStyle>
            <a:lvl1pPr>
              <a:defRPr/>
            </a:lvl1pPr>
          </a:lstStyle>
          <a:p>
            <a:fld id="{18A1C964-09CA-4D1F-A7C7-C6E24A9132E7}" type="slidenum">
              <a:rPr lang="en-US" altLang="zh-CN"/>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9225" name="Picture 9" descr="e686f5f5917143f8f3d38536"/>
          <p:cNvPicPr>
            <a:picLocks noChangeAspect="1" noChangeArrowheads="1"/>
          </p:cNvPicPr>
          <p:nvPr userDrawn="1"/>
        </p:nvPicPr>
        <p:blipFill>
          <a:blip r:embed="rId2"/>
          <a:srcRect/>
          <a:stretch>
            <a:fillRect/>
          </a:stretch>
        </p:blipFill>
        <p:spPr bwMode="auto">
          <a:xfrm>
            <a:off x="0" y="0"/>
            <a:ext cx="2916238" cy="3933825"/>
          </a:xfrm>
          <a:prstGeom prst="rect">
            <a:avLst/>
          </a:prstGeom>
          <a:noFill/>
        </p:spPr>
      </p:pic>
      <p:sp>
        <p:nvSpPr>
          <p:cNvPr id="9218" name="Rectangle 2"/>
          <p:cNvSpPr>
            <a:spLocks noGrp="1" noChangeArrowheads="1"/>
          </p:cNvSpPr>
          <p:nvPr>
            <p:ph type="ctrTitle"/>
          </p:nvPr>
        </p:nvSpPr>
        <p:spPr>
          <a:xfrm>
            <a:off x="3059113" y="1022350"/>
            <a:ext cx="5397500" cy="1470025"/>
          </a:xfrm>
        </p:spPr>
        <p:txBody>
          <a:bodyPr/>
          <a:lstStyle>
            <a:lvl1pPr>
              <a:defRPr sz="2800"/>
            </a:lvl1pPr>
          </a:lstStyle>
          <a:p>
            <a:r>
              <a:rPr lang="zh-CN" altLang="en-US"/>
              <a:t>单击此处编辑母版标题样式</a:t>
            </a:r>
          </a:p>
        </p:txBody>
      </p:sp>
      <p:pic>
        <p:nvPicPr>
          <p:cNvPr id="9237" name="Picture 21" descr="e686f5f5917143f8f3d38536"/>
          <p:cNvPicPr>
            <a:picLocks noChangeAspect="1" noChangeArrowheads="1"/>
          </p:cNvPicPr>
          <p:nvPr userDrawn="1"/>
        </p:nvPicPr>
        <p:blipFill>
          <a:blip r:embed="rId2"/>
          <a:srcRect/>
          <a:stretch>
            <a:fillRect/>
          </a:stretch>
        </p:blipFill>
        <p:spPr bwMode="auto">
          <a:xfrm>
            <a:off x="2916238" y="3168650"/>
            <a:ext cx="2835275" cy="3689350"/>
          </a:xfrm>
          <a:prstGeom prst="rect">
            <a:avLst/>
          </a:prstGeom>
          <a:noFill/>
        </p:spPr>
      </p:pic>
      <p:grpSp>
        <p:nvGrpSpPr>
          <p:cNvPr id="2" name="Group 28"/>
          <p:cNvGrpSpPr/>
          <p:nvPr userDrawn="1"/>
        </p:nvGrpSpPr>
        <p:grpSpPr bwMode="auto">
          <a:xfrm>
            <a:off x="0" y="3168650"/>
            <a:ext cx="9144000" cy="765175"/>
            <a:chOff x="0" y="0"/>
            <a:chExt cx="5760" cy="482"/>
          </a:xfrm>
        </p:grpSpPr>
        <p:sp>
          <p:nvSpPr>
            <p:cNvPr id="9241" name="Rectangle 25"/>
            <p:cNvSpPr>
              <a:spLocks noChangeArrowheads="1"/>
            </p:cNvSpPr>
            <p:nvPr userDrawn="1"/>
          </p:nvSpPr>
          <p:spPr bwMode="auto">
            <a:xfrm>
              <a:off x="0" y="0"/>
              <a:ext cx="5760" cy="482"/>
            </a:xfrm>
            <a:prstGeom prst="rect">
              <a:avLst/>
            </a:prstGeom>
            <a:gradFill rotWithShape="1">
              <a:gsLst>
                <a:gs pos="0">
                  <a:schemeClr val="bg1">
                    <a:alpha val="0"/>
                  </a:schemeClr>
                </a:gs>
                <a:gs pos="100000">
                  <a:schemeClr val="accent1"/>
                </a:gs>
              </a:gsLst>
              <a:lin ang="0" scaled="1"/>
            </a:gradFill>
            <a:ln w="9525">
              <a:noFill/>
              <a:miter lim="800000"/>
            </a:ln>
            <a:effectLst/>
          </p:spPr>
          <p:txBody>
            <a:bodyPr wrap="none" anchor="ctr"/>
            <a:lstStyle/>
            <a:p>
              <a:endParaRPr lang="zh-CN" altLang="en-US"/>
            </a:p>
          </p:txBody>
        </p:sp>
        <p:sp>
          <p:nvSpPr>
            <p:cNvPr id="9242" name="Rectangle 26"/>
            <p:cNvSpPr>
              <a:spLocks noChangeArrowheads="1"/>
            </p:cNvSpPr>
            <p:nvPr userDrawn="1"/>
          </p:nvSpPr>
          <p:spPr bwMode="auto">
            <a:xfrm>
              <a:off x="0" y="164"/>
              <a:ext cx="5760" cy="182"/>
            </a:xfrm>
            <a:prstGeom prst="rect">
              <a:avLst/>
            </a:prstGeom>
            <a:solidFill>
              <a:schemeClr val="bg1">
                <a:alpha val="60001"/>
              </a:schemeClr>
            </a:solidFill>
            <a:ln w="9525">
              <a:noFill/>
              <a:miter lim="800000"/>
            </a:ln>
            <a:effectLst/>
          </p:spPr>
          <p:txBody>
            <a:bodyPr wrap="none" anchor="ctr"/>
            <a:lstStyle/>
            <a:p>
              <a:endParaRPr lang="zh-CN" altLang="en-US"/>
            </a:p>
          </p:txBody>
        </p:sp>
        <p:sp>
          <p:nvSpPr>
            <p:cNvPr id="9243" name="Rectangle 27"/>
            <p:cNvSpPr>
              <a:spLocks noChangeArrowheads="1"/>
            </p:cNvSpPr>
            <p:nvPr userDrawn="1"/>
          </p:nvSpPr>
          <p:spPr bwMode="auto">
            <a:xfrm>
              <a:off x="0" y="255"/>
              <a:ext cx="5760" cy="182"/>
            </a:xfrm>
            <a:prstGeom prst="rect">
              <a:avLst/>
            </a:prstGeom>
            <a:solidFill>
              <a:schemeClr val="bg1">
                <a:alpha val="31000"/>
              </a:schemeClr>
            </a:solidFill>
            <a:ln w="9525">
              <a:noFill/>
              <a:miter lim="800000"/>
            </a:ln>
            <a:effectLst/>
          </p:spPr>
          <p:txBody>
            <a:bodyPr wrap="none" anchor="ctr"/>
            <a:lstStyle/>
            <a:p>
              <a:endParaRPr lang="zh-CN" altLang="en-US"/>
            </a:p>
          </p:txBody>
        </p:sp>
      </p:grpSp>
      <p:sp>
        <p:nvSpPr>
          <p:cNvPr id="9245" name="Rectangle 29"/>
          <p:cNvSpPr>
            <a:spLocks noChangeArrowheads="1"/>
          </p:cNvSpPr>
          <p:nvPr userDrawn="1"/>
        </p:nvSpPr>
        <p:spPr bwMode="auto">
          <a:xfrm>
            <a:off x="0" y="3933825"/>
            <a:ext cx="2916238" cy="2924175"/>
          </a:xfrm>
          <a:prstGeom prst="rect">
            <a:avLst/>
          </a:prstGeom>
          <a:gradFill rotWithShape="1">
            <a:gsLst>
              <a:gs pos="0">
                <a:schemeClr val="accent1"/>
              </a:gs>
              <a:gs pos="100000">
                <a:schemeClr val="accent1">
                  <a:gamma/>
                  <a:shade val="46275"/>
                  <a:invGamma/>
                  <a:alpha val="0"/>
                </a:schemeClr>
              </a:gs>
            </a:gsLst>
            <a:lin ang="5400000" scaled="1"/>
          </a:gradFill>
          <a:ln w="9525">
            <a:noFill/>
            <a:miter lim="800000"/>
          </a:ln>
          <a:effectLst/>
        </p:spPr>
        <p:txBody>
          <a:bodyPr wrap="none" anchor="ctr"/>
          <a:lstStyle/>
          <a:p>
            <a:endParaRPr lang="zh-CN" altLang="en-US"/>
          </a:p>
        </p:txBody>
      </p:sp>
      <p:sp>
        <p:nvSpPr>
          <p:cNvPr id="9219" name="Rectangle 3"/>
          <p:cNvSpPr>
            <a:spLocks noGrp="1" noChangeArrowheads="1"/>
          </p:cNvSpPr>
          <p:nvPr>
            <p:ph type="subTitle" idx="1"/>
          </p:nvPr>
        </p:nvSpPr>
        <p:spPr>
          <a:xfrm>
            <a:off x="5867400" y="5084763"/>
            <a:ext cx="3097213" cy="481012"/>
          </a:xfrm>
        </p:spPr>
        <p:txBody>
          <a:bodyPr/>
          <a:lstStyle>
            <a:lvl1pPr marL="0" indent="0" algn="ctr">
              <a:buFontTx/>
              <a:buNone/>
              <a:defRPr sz="2400"/>
            </a:lvl1pPr>
          </a:lstStyle>
          <a:p>
            <a:r>
              <a:rPr lang="zh-CN" altLang="en-US"/>
              <a:t>单击此处编辑母版副标题样式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tmplLst>
          <p:tmpl lvl="1">
            <p:tnLst>
              <p:par>
                <p:cTn presetID="1" presetClass="entr" presetSubtype="0" fill="hold" nodeType="clickEffect">
                  <p:stCondLst>
                    <p:cond delay="0"/>
                  </p:stCondLst>
                  <p:childTnLst>
                    <p:set>
                      <p:cBhvr>
                        <p:cTn dur="1" fill="hold">
                          <p:stCondLst>
                            <p:cond delay="0"/>
                          </p:stCondLst>
                        </p:cTn>
                        <p:tgtEl>
                          <p:spTgt spid="9219"/>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E30F4861-1A96-4568-866E-821C732821EE}" type="slidenum">
              <a:rPr lang="en-US" altLang="zh-CN"/>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AE78EDB6-DD9C-4AC3-86CB-FF4355A7ED63}" type="slidenum">
              <a:rPr lang="en-US" altLang="zh-CN"/>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836613"/>
            <a:ext cx="4038600"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836613"/>
            <a:ext cx="4038600"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9504970A-39CD-41A3-BE67-ED6D035C5DAF}" type="slidenum">
              <a:rPr lang="en-US" altLang="zh-CN"/>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C50B0C77-2FFB-480B-8AD5-C03235E14502}" type="slidenum">
              <a:rPr lang="en-US" altLang="zh-CN"/>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09539916-6E4D-461E-A95D-41C8D3436C5D}" type="slidenum">
              <a:rPr lang="en-US" altLang="zh-CN"/>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6853DF16-6C31-4EF2-BBA3-E5C01C19D8D3}" type="slidenum">
              <a:rPr lang="en-US" altLang="zh-CN"/>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825DE86F-9C50-4497-8B93-50A2947E417C}" type="slidenum">
              <a:rPr lang="en-US" altLang="zh-CN"/>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A1F5FCA1-C620-4A48-B860-CDF588959E31}" type="slidenum">
              <a:rPr lang="en-US" altLang="zh-CN"/>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538B8817-774A-4AD2-B9A0-72930A47C652}" type="slidenum">
              <a:rPr lang="en-US" altLang="zh-CN"/>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29F6C38C-0C45-470C-823E-EA92480C2538}" type="slidenum">
              <a:rPr lang="en-US" altLang="zh-CN"/>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1261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0"/>
            <a:ext cx="6019800" cy="61261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E53FD08-1E87-4E3C-A2C8-AE1F9D9B0452}" type="slidenum">
              <a:rPr lang="en-US" altLang="zh-CN"/>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692150"/>
          </a:xfrm>
        </p:spPr>
        <p:txBody>
          <a:bodyPr/>
          <a:lstStyle/>
          <a:p>
            <a:r>
              <a:rPr lang="zh-CN" altLang="en-US"/>
              <a:t>单击此处编辑母版标题样式</a:t>
            </a:r>
          </a:p>
        </p:txBody>
      </p:sp>
      <p:sp>
        <p:nvSpPr>
          <p:cNvPr id="3" name="表格占位符 2"/>
          <p:cNvSpPr>
            <a:spLocks noGrp="1"/>
          </p:cNvSpPr>
          <p:nvPr>
            <p:ph type="tbl" idx="1"/>
          </p:nvPr>
        </p:nvSpPr>
        <p:spPr>
          <a:xfrm>
            <a:off x="457200" y="836613"/>
            <a:ext cx="8229600" cy="5289550"/>
          </a:xfrm>
        </p:spPr>
        <p:txBody>
          <a:bodyPr/>
          <a:lstStyle/>
          <a:p>
            <a:endParaRPr lang="zh-CN" altLang="en-US"/>
          </a:p>
        </p:txBody>
      </p:sp>
      <p:sp>
        <p:nvSpPr>
          <p:cNvPr id="4" name="日期占位符 3"/>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5" name="页脚占位符 4"/>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6" name="灯片编号占位符 5"/>
          <p:cNvSpPr>
            <a:spLocks noGrp="1"/>
          </p:cNvSpPr>
          <p:nvPr>
            <p:ph type="sldNum" sz="quarter" idx="12"/>
          </p:nvPr>
        </p:nvSpPr>
        <p:spPr>
          <a:xfrm>
            <a:off x="6553200" y="6245225"/>
            <a:ext cx="2133600" cy="476250"/>
          </a:xfrm>
        </p:spPr>
        <p:txBody>
          <a:bodyPr/>
          <a:lstStyle>
            <a:lvl1pPr>
              <a:defRPr/>
            </a:lvl1pPr>
          </a:lstStyle>
          <a:p>
            <a:fld id="{74357E16-7AFE-4400-A777-260CBE38C22E}" type="slidenum">
              <a:rPr lang="en-US" altLang="zh-CN"/>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Tm="0">
        <p:push/>
      </p:transition>
    </mc:Choice>
    <mc:Fallback xmlns="">
      <p:transition spd="slow" advTm="0">
        <p:push/>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Tm="0">
        <p:push/>
      </p:transition>
    </mc:Choice>
    <mc:Fallback xmlns="">
      <p:transition spd="slow" advTm="0">
        <p:push/>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67ABE15A-7541-4207-A4A3-C23E8695921A}" type="slidenum">
              <a:rPr lang="en-US" altLang="zh-CN"/>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987DA8AC-86CB-40E7-9F11-A4FD4776B784}" type="slidenum">
              <a:rPr lang="en-US" altLang="zh-CN"/>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3FD54F30-9FD2-4E70-8543-68C893DBCF9E}" type="slidenum">
              <a:rPr lang="en-US" altLang="zh-CN"/>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04AF2F5D-000E-40DD-B007-60AF41D7B470}" type="slidenum">
              <a:rPr lang="en-US" altLang="zh-CN"/>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16172ABF-1614-4272-B3A1-20E195372661}" type="slidenum">
              <a:rPr lang="en-US" altLang="zh-CN"/>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BB18F6AD-E688-4F34-B316-15CC7DE5E965}" type="slidenum">
              <a:rPr lang="en-US" altLang="zh-CN"/>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6832C673-01CE-4D05-9EE0-2F860EC74C15}" type="slidenum">
              <a:rPr lang="en-US" altLang="zh-CN"/>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125538"/>
            <a:ext cx="8229600" cy="5000625"/>
          </a:xfrm>
          <a:prstGeom prst="rect">
            <a:avLst/>
          </a:prstGeom>
          <a:noFill/>
          <a:ln w="9525">
            <a:noFill/>
            <a:miter lim="800000"/>
          </a:ln>
          <a:effec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fld id="{55D23DF7-DA47-4B84-A778-3098EABBF760}" type="slidenum">
              <a:rPr lang="en-US" altLang="zh-CN"/>
              <a:t>‹#›</a:t>
            </a:fld>
            <a:endParaRPr lang="en-US" altLang="zh-CN"/>
          </a:p>
        </p:txBody>
      </p:sp>
      <p:grpSp>
        <p:nvGrpSpPr>
          <p:cNvPr id="2" name="Group 7"/>
          <p:cNvGrpSpPr/>
          <p:nvPr userDrawn="1"/>
        </p:nvGrpSpPr>
        <p:grpSpPr bwMode="auto">
          <a:xfrm>
            <a:off x="0" y="-603250"/>
            <a:ext cx="9144000" cy="2028825"/>
            <a:chOff x="0" y="-380"/>
            <a:chExt cx="5760" cy="1278"/>
          </a:xfrm>
        </p:grpSpPr>
        <p:sp>
          <p:nvSpPr>
            <p:cNvPr id="1032" name="Rectangle 8"/>
            <p:cNvSpPr>
              <a:spLocks noChangeArrowheads="1"/>
            </p:cNvSpPr>
            <p:nvPr/>
          </p:nvSpPr>
          <p:spPr bwMode="auto">
            <a:xfrm>
              <a:off x="0" y="0"/>
              <a:ext cx="5760" cy="572"/>
            </a:xfrm>
            <a:prstGeom prst="rect">
              <a:avLst/>
            </a:prstGeom>
            <a:gradFill rotWithShape="1">
              <a:gsLst>
                <a:gs pos="0">
                  <a:schemeClr val="accent1">
                    <a:gamma/>
                    <a:tint val="0"/>
                    <a:invGamma/>
                  </a:schemeClr>
                </a:gs>
                <a:gs pos="100000">
                  <a:schemeClr val="accent1"/>
                </a:gs>
              </a:gsLst>
              <a:lin ang="0" scaled="1"/>
            </a:gradFill>
            <a:ln w="9525">
              <a:noFill/>
              <a:miter lim="800000"/>
            </a:ln>
            <a:effectLst/>
          </p:spPr>
          <p:txBody>
            <a:bodyPr wrap="none" anchor="ctr"/>
            <a:lstStyle/>
            <a:p>
              <a:endParaRPr lang="zh-CN" altLang="en-US"/>
            </a:p>
          </p:txBody>
        </p:sp>
        <p:pic>
          <p:nvPicPr>
            <p:cNvPr id="1033" name="Picture 9" descr="未标题-2111"/>
            <p:cNvPicPr>
              <a:picLocks noChangeAspect="1" noChangeArrowheads="1"/>
            </p:cNvPicPr>
            <p:nvPr/>
          </p:nvPicPr>
          <p:blipFill>
            <a:blip r:embed="rId14"/>
            <a:srcRect/>
            <a:stretch>
              <a:fillRect/>
            </a:stretch>
          </p:blipFill>
          <p:spPr bwMode="auto">
            <a:xfrm rot="19814729" flipH="1" flipV="1">
              <a:off x="204" y="-380"/>
              <a:ext cx="1084" cy="1278"/>
            </a:xfrm>
            <a:prstGeom prst="rect">
              <a:avLst/>
            </a:prstGeom>
            <a:noFill/>
          </p:spPr>
        </p:pic>
        <p:sp>
          <p:nvSpPr>
            <p:cNvPr id="1034" name="Rectangle 10"/>
            <p:cNvSpPr>
              <a:spLocks noChangeArrowheads="1"/>
            </p:cNvSpPr>
            <p:nvPr/>
          </p:nvSpPr>
          <p:spPr bwMode="auto">
            <a:xfrm>
              <a:off x="1655" y="527"/>
              <a:ext cx="4105" cy="91"/>
            </a:xfrm>
            <a:prstGeom prst="rect">
              <a:avLst/>
            </a:prstGeom>
            <a:gradFill rotWithShape="1">
              <a:gsLst>
                <a:gs pos="0">
                  <a:schemeClr val="tx1"/>
                </a:gs>
                <a:gs pos="100000">
                  <a:schemeClr val="tx1">
                    <a:gamma/>
                    <a:tint val="0"/>
                    <a:invGamma/>
                  </a:schemeClr>
                </a:gs>
              </a:gsLst>
              <a:lin ang="0" scaled="1"/>
            </a:gradFill>
            <a:ln w="9525">
              <a:noFill/>
              <a:miter lim="800000"/>
            </a:ln>
            <a:effectLst/>
          </p:spPr>
          <p:txBody>
            <a:bodyPr wrap="none" anchor="ctr"/>
            <a:lstStyle/>
            <a:p>
              <a:endParaRPr lang="zh-CN" altLang="en-US"/>
            </a:p>
          </p:txBody>
        </p:sp>
        <p:sp>
          <p:nvSpPr>
            <p:cNvPr id="1035" name="Rectangle 11"/>
            <p:cNvSpPr>
              <a:spLocks noChangeArrowheads="1"/>
            </p:cNvSpPr>
            <p:nvPr/>
          </p:nvSpPr>
          <p:spPr bwMode="auto">
            <a:xfrm>
              <a:off x="0" y="527"/>
              <a:ext cx="1860" cy="91"/>
            </a:xfrm>
            <a:prstGeom prst="rect">
              <a:avLst/>
            </a:prstGeom>
            <a:solidFill>
              <a:schemeClr val="tx1"/>
            </a:solidFill>
            <a:ln w="9525">
              <a:noFill/>
              <a:miter lim="800000"/>
            </a:ln>
            <a:effectLst/>
          </p:spPr>
          <p:txBody>
            <a:bodyPr wrap="none" anchor="ctr"/>
            <a:lstStyle/>
            <a:p>
              <a:endParaRPr lang="zh-CN" altLang="en-US"/>
            </a:p>
          </p:txBody>
        </p:sp>
      </p:grpSp>
      <p:sp>
        <p:nvSpPr>
          <p:cNvPr id="1026" name="Rectangle 2"/>
          <p:cNvSpPr>
            <a:spLocks noGrp="1" noChangeArrowheads="1"/>
          </p:cNvSpPr>
          <p:nvPr>
            <p:ph type="title"/>
          </p:nvPr>
        </p:nvSpPr>
        <p:spPr bwMode="auto">
          <a:xfrm>
            <a:off x="457200" y="0"/>
            <a:ext cx="8229600" cy="836613"/>
          </a:xfrm>
          <a:prstGeom prst="rect">
            <a:avLst/>
          </a:prstGeom>
          <a:noFill/>
          <a:ln w="9525">
            <a:noFill/>
            <a:miter lim="800000"/>
          </a:ln>
          <a:effectLst/>
        </p:spPr>
        <p:txBody>
          <a:bodyPr vert="horz" wrap="square" lIns="91440" tIns="45720" rIns="91440" bIns="45720" numCol="1" anchor="ctr" anchorCtr="0" compatLnSpc="1"/>
          <a:lstStyle/>
          <a:p>
            <a:pPr lvl="0"/>
            <a:r>
              <a:rPr lang="zh-CN" altLang="en-US"/>
              <a:t>单击此处编辑母版标题样式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华文行楷" panose="0201080004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华文行楷" panose="0201080004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华文行楷" panose="0201080004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华文行楷" panose="0201080004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华文行楷" panose="0201080004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华文行楷" panose="0201080004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华文行楷" panose="0201080004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华文行楷" panose="02010800040101010101"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DSPD3736"/>
          <p:cNvPicPr>
            <a:picLocks noChangeAspect="1" noChangeArrowheads="1"/>
          </p:cNvPicPr>
          <p:nvPr userDrawn="1"/>
        </p:nvPicPr>
        <p:blipFill>
          <a:blip r:embed="rId16"/>
          <a:srcRect/>
          <a:stretch>
            <a:fillRect/>
          </a:stretch>
        </p:blipFill>
        <p:spPr bwMode="auto">
          <a:xfrm>
            <a:off x="0" y="5921375"/>
            <a:ext cx="3348038" cy="963613"/>
          </a:xfrm>
          <a:prstGeom prst="rect">
            <a:avLst/>
          </a:prstGeom>
          <a:noFill/>
        </p:spPr>
      </p:pic>
      <p:sp>
        <p:nvSpPr>
          <p:cNvPr id="1033" name="Rectangle 9"/>
          <p:cNvSpPr>
            <a:spLocks noChangeArrowheads="1"/>
          </p:cNvSpPr>
          <p:nvPr userDrawn="1"/>
        </p:nvSpPr>
        <p:spPr bwMode="auto">
          <a:xfrm>
            <a:off x="2555875" y="5516563"/>
            <a:ext cx="863600" cy="1343025"/>
          </a:xfrm>
          <a:prstGeom prst="rect">
            <a:avLst/>
          </a:prstGeom>
          <a:gradFill rotWithShape="1">
            <a:gsLst>
              <a:gs pos="0">
                <a:schemeClr val="bg1">
                  <a:alpha val="0"/>
                </a:schemeClr>
              </a:gs>
              <a:gs pos="100000">
                <a:schemeClr val="bg1"/>
              </a:gs>
            </a:gsLst>
            <a:lin ang="0" scaled="1"/>
          </a:gradFill>
          <a:ln w="9525">
            <a:noFill/>
            <a:miter lim="800000"/>
          </a:ln>
          <a:effectLst/>
        </p:spPr>
        <p:txBody>
          <a:bodyPr wrap="none" anchor="ctr"/>
          <a:lstStyle/>
          <a:p>
            <a:endParaRPr lang="zh-CN" altLang="en-US"/>
          </a:p>
        </p:txBody>
      </p:sp>
      <p:sp>
        <p:nvSpPr>
          <p:cNvPr id="1034" name="Rectangle 10"/>
          <p:cNvSpPr>
            <a:spLocks noChangeArrowheads="1"/>
          </p:cNvSpPr>
          <p:nvPr userDrawn="1"/>
        </p:nvSpPr>
        <p:spPr bwMode="auto">
          <a:xfrm>
            <a:off x="0" y="0"/>
            <a:ext cx="9144000" cy="765175"/>
          </a:xfrm>
          <a:prstGeom prst="rect">
            <a:avLst/>
          </a:prstGeom>
          <a:gradFill rotWithShape="1">
            <a:gsLst>
              <a:gs pos="0">
                <a:schemeClr val="bg1">
                  <a:alpha val="0"/>
                </a:schemeClr>
              </a:gs>
              <a:gs pos="100000">
                <a:schemeClr val="accent1"/>
              </a:gs>
            </a:gsLst>
            <a:lin ang="0" scaled="1"/>
          </a:gradFill>
          <a:ln w="9525">
            <a:noFill/>
            <a:miter lim="800000"/>
          </a:ln>
          <a:effectLst/>
        </p:spPr>
        <p:txBody>
          <a:bodyPr wrap="none" anchor="ctr"/>
          <a:lstStyle/>
          <a:p>
            <a:endParaRPr lang="zh-CN" altLang="en-US"/>
          </a:p>
        </p:txBody>
      </p:sp>
      <p:sp>
        <p:nvSpPr>
          <p:cNvPr id="1035" name="Rectangle 11"/>
          <p:cNvSpPr>
            <a:spLocks noChangeArrowheads="1"/>
          </p:cNvSpPr>
          <p:nvPr userDrawn="1"/>
        </p:nvSpPr>
        <p:spPr bwMode="auto">
          <a:xfrm>
            <a:off x="0" y="260350"/>
            <a:ext cx="9144000" cy="288925"/>
          </a:xfrm>
          <a:prstGeom prst="rect">
            <a:avLst/>
          </a:prstGeom>
          <a:solidFill>
            <a:schemeClr val="bg1">
              <a:alpha val="60001"/>
            </a:schemeClr>
          </a:solidFill>
          <a:ln w="9525">
            <a:noFill/>
            <a:miter lim="800000"/>
          </a:ln>
          <a:effectLst/>
        </p:spPr>
        <p:txBody>
          <a:bodyPr wrap="none" anchor="ctr"/>
          <a:lstStyle/>
          <a:p>
            <a:endParaRPr lang="zh-CN" altLang="en-US"/>
          </a:p>
        </p:txBody>
      </p:sp>
      <p:sp>
        <p:nvSpPr>
          <p:cNvPr id="1036" name="Rectangle 12"/>
          <p:cNvSpPr>
            <a:spLocks noChangeArrowheads="1"/>
          </p:cNvSpPr>
          <p:nvPr userDrawn="1"/>
        </p:nvSpPr>
        <p:spPr bwMode="auto">
          <a:xfrm>
            <a:off x="0" y="404813"/>
            <a:ext cx="9144000" cy="288925"/>
          </a:xfrm>
          <a:prstGeom prst="rect">
            <a:avLst/>
          </a:prstGeom>
          <a:solidFill>
            <a:schemeClr val="bg1">
              <a:alpha val="31000"/>
            </a:schemeClr>
          </a:solidFill>
          <a:ln w="9525">
            <a:noFill/>
            <a:miter lim="800000"/>
          </a:ln>
          <a:effectLst/>
        </p:spPr>
        <p:txBody>
          <a:bodyPr wrap="none" anchor="ctr"/>
          <a:lstStyle/>
          <a:p>
            <a:endParaRPr lang="zh-CN" altLang="en-US"/>
          </a:p>
        </p:txBody>
      </p:sp>
      <p:sp>
        <p:nvSpPr>
          <p:cNvPr id="1026" name="Rectangle 2"/>
          <p:cNvSpPr>
            <a:spLocks noGrp="1" noChangeArrowheads="1"/>
          </p:cNvSpPr>
          <p:nvPr>
            <p:ph type="title"/>
          </p:nvPr>
        </p:nvSpPr>
        <p:spPr bwMode="auto">
          <a:xfrm>
            <a:off x="457200" y="0"/>
            <a:ext cx="8229600" cy="692150"/>
          </a:xfrm>
          <a:prstGeom prst="rect">
            <a:avLst/>
          </a:prstGeom>
          <a:noFill/>
          <a:ln w="9525">
            <a:noFill/>
            <a:miter lim="800000"/>
          </a:ln>
          <a:effectLst/>
        </p:spPr>
        <p:txBody>
          <a:bodyPr vert="horz" wrap="square" lIns="91440" tIns="45720" rIns="91440" bIns="45720"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836613"/>
            <a:ext cx="8229600" cy="5289550"/>
          </a:xfrm>
          <a:prstGeom prst="rect">
            <a:avLst/>
          </a:prstGeom>
          <a:noFill/>
          <a:ln w="9525">
            <a:noFill/>
            <a:miter lim="800000"/>
          </a:ln>
          <a:effec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l">
              <a:defRPr sz="1400"/>
            </a:lvl1pPr>
          </a:lstStyle>
          <a:p>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fld id="{2CFC2930-7FBF-4152-BDB5-79E68FBADB36}"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panose="020B0604020202020204" pitchFamily="34" charset="0"/>
          <a:ea typeface="华文细黑" panose="02010600040101010101" pitchFamily="2" charset="-122"/>
        </a:defRPr>
      </a:lvl2pPr>
      <a:lvl3pPr algn="ctr" rtl="0" fontAlgn="base">
        <a:spcBef>
          <a:spcPct val="0"/>
        </a:spcBef>
        <a:spcAft>
          <a:spcPct val="0"/>
        </a:spcAft>
        <a:defRPr sz="3200">
          <a:solidFill>
            <a:schemeClr val="tx2"/>
          </a:solidFill>
          <a:latin typeface="Arial" panose="020B0604020202020204" pitchFamily="34" charset="0"/>
          <a:ea typeface="华文细黑" panose="02010600040101010101" pitchFamily="2" charset="-122"/>
        </a:defRPr>
      </a:lvl3pPr>
      <a:lvl4pPr algn="ctr" rtl="0" fontAlgn="base">
        <a:spcBef>
          <a:spcPct val="0"/>
        </a:spcBef>
        <a:spcAft>
          <a:spcPct val="0"/>
        </a:spcAft>
        <a:defRPr sz="3200">
          <a:solidFill>
            <a:schemeClr val="tx2"/>
          </a:solidFill>
          <a:latin typeface="Arial" panose="020B0604020202020204" pitchFamily="34" charset="0"/>
          <a:ea typeface="华文细黑" panose="02010600040101010101" pitchFamily="2" charset="-122"/>
        </a:defRPr>
      </a:lvl4pPr>
      <a:lvl5pPr algn="ctr" rtl="0" fontAlgn="base">
        <a:spcBef>
          <a:spcPct val="0"/>
        </a:spcBef>
        <a:spcAft>
          <a:spcPct val="0"/>
        </a:spcAft>
        <a:defRPr sz="3200">
          <a:solidFill>
            <a:schemeClr val="tx2"/>
          </a:solidFill>
          <a:latin typeface="Arial" panose="020B0604020202020204" pitchFamily="34" charset="0"/>
          <a:ea typeface="华文细黑" panose="02010600040101010101" pitchFamily="2" charset="-122"/>
        </a:defRPr>
      </a:lvl5pPr>
      <a:lvl6pPr marL="457200" algn="ctr" rtl="0" fontAlgn="base">
        <a:spcBef>
          <a:spcPct val="0"/>
        </a:spcBef>
        <a:spcAft>
          <a:spcPct val="0"/>
        </a:spcAft>
        <a:defRPr sz="3200">
          <a:solidFill>
            <a:schemeClr val="tx2"/>
          </a:solidFill>
          <a:latin typeface="Arial" panose="020B0604020202020204" pitchFamily="34" charset="0"/>
          <a:ea typeface="华文细黑" panose="02010600040101010101" pitchFamily="2" charset="-122"/>
        </a:defRPr>
      </a:lvl6pPr>
      <a:lvl7pPr marL="914400" algn="ctr" rtl="0" fontAlgn="base">
        <a:spcBef>
          <a:spcPct val="0"/>
        </a:spcBef>
        <a:spcAft>
          <a:spcPct val="0"/>
        </a:spcAft>
        <a:defRPr sz="3200">
          <a:solidFill>
            <a:schemeClr val="tx2"/>
          </a:solidFill>
          <a:latin typeface="Arial" panose="020B0604020202020204" pitchFamily="34" charset="0"/>
          <a:ea typeface="华文细黑" panose="02010600040101010101" pitchFamily="2" charset="-122"/>
        </a:defRPr>
      </a:lvl7pPr>
      <a:lvl8pPr marL="1371600" algn="ctr" rtl="0" fontAlgn="base">
        <a:spcBef>
          <a:spcPct val="0"/>
        </a:spcBef>
        <a:spcAft>
          <a:spcPct val="0"/>
        </a:spcAft>
        <a:defRPr sz="3200">
          <a:solidFill>
            <a:schemeClr val="tx2"/>
          </a:solidFill>
          <a:latin typeface="Arial" panose="020B0604020202020204" pitchFamily="34" charset="0"/>
          <a:ea typeface="华文细黑" panose="02010600040101010101" pitchFamily="2" charset="-122"/>
        </a:defRPr>
      </a:lvl8pPr>
      <a:lvl9pPr marL="1828800" algn="ctr" rtl="0" fontAlgn="base">
        <a:spcBef>
          <a:spcPct val="0"/>
        </a:spcBef>
        <a:spcAft>
          <a:spcPct val="0"/>
        </a:spcAft>
        <a:defRPr sz="3200">
          <a:solidFill>
            <a:schemeClr val="tx2"/>
          </a:solidFill>
          <a:latin typeface="Arial" panose="020B0604020202020204" pitchFamily="34" charset="0"/>
          <a:ea typeface="华文细黑" panose="02010600040101010101"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slide" Target="slide9.xml"/><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35.png"/><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5" name="Rectangle 57"/>
          <p:cNvSpPr>
            <a:spLocks noChangeArrowheads="1"/>
          </p:cNvSpPr>
          <p:nvPr/>
        </p:nvSpPr>
        <p:spPr bwMode="auto">
          <a:xfrm>
            <a:off x="0" y="0"/>
            <a:ext cx="9144000" cy="1052513"/>
          </a:xfrm>
          <a:prstGeom prst="rect">
            <a:avLst/>
          </a:prstGeom>
          <a:solidFill>
            <a:schemeClr val="bg1"/>
          </a:solidFill>
          <a:ln w="9525">
            <a:noFill/>
            <a:miter lim="800000"/>
          </a:ln>
          <a:effectLst/>
        </p:spPr>
        <p:txBody>
          <a:bodyPr wrap="none" anchor="ctr"/>
          <a:lstStyle/>
          <a:p>
            <a:endParaRPr lang="zh-CN" altLang="en-US"/>
          </a:p>
        </p:txBody>
      </p:sp>
      <p:sp>
        <p:nvSpPr>
          <p:cNvPr id="2107" name="Rectangle 59"/>
          <p:cNvSpPr>
            <a:spLocks noChangeArrowheads="1"/>
          </p:cNvSpPr>
          <p:nvPr/>
        </p:nvSpPr>
        <p:spPr bwMode="auto">
          <a:xfrm>
            <a:off x="0" y="500042"/>
            <a:ext cx="9144000" cy="5732463"/>
          </a:xfrm>
          <a:prstGeom prst="rect">
            <a:avLst/>
          </a:prstGeom>
          <a:gradFill rotWithShape="1">
            <a:gsLst>
              <a:gs pos="0">
                <a:schemeClr val="accent1">
                  <a:alpha val="78000"/>
                </a:schemeClr>
              </a:gs>
              <a:gs pos="100000">
                <a:schemeClr val="accent1">
                  <a:gamma/>
                  <a:tint val="0"/>
                  <a:invGamma/>
                </a:schemeClr>
              </a:gs>
            </a:gsLst>
            <a:lin ang="0" scaled="1"/>
          </a:gradFill>
          <a:ln w="9525">
            <a:noFill/>
            <a:miter lim="800000"/>
          </a:ln>
          <a:effectLst/>
        </p:spPr>
        <p:txBody>
          <a:bodyPr wrap="none" anchor="ctr"/>
          <a:lstStyle/>
          <a:p>
            <a:endParaRPr lang="zh-CN" altLang="en-US"/>
          </a:p>
        </p:txBody>
      </p:sp>
      <p:sp>
        <p:nvSpPr>
          <p:cNvPr id="2109" name="Rectangle 61"/>
          <p:cNvSpPr>
            <a:spLocks noChangeArrowheads="1"/>
          </p:cNvSpPr>
          <p:nvPr/>
        </p:nvSpPr>
        <p:spPr bwMode="auto">
          <a:xfrm>
            <a:off x="0" y="0"/>
            <a:ext cx="9144000" cy="620713"/>
          </a:xfrm>
          <a:prstGeom prst="rect">
            <a:avLst/>
          </a:prstGeom>
          <a:solidFill>
            <a:schemeClr val="tx1"/>
          </a:solidFill>
          <a:ln w="9525">
            <a:noFill/>
            <a:miter lim="800000"/>
          </a:ln>
          <a:effectLst/>
        </p:spPr>
        <p:txBody>
          <a:bodyPr wrap="none" anchor="ctr"/>
          <a:lstStyle/>
          <a:p>
            <a:endParaRPr lang="zh-CN" altLang="en-US"/>
          </a:p>
        </p:txBody>
      </p:sp>
      <p:sp>
        <p:nvSpPr>
          <p:cNvPr id="2110" name="Rectangle 62"/>
          <p:cNvSpPr>
            <a:spLocks noChangeArrowheads="1"/>
          </p:cNvSpPr>
          <p:nvPr/>
        </p:nvSpPr>
        <p:spPr bwMode="auto">
          <a:xfrm>
            <a:off x="0" y="6237288"/>
            <a:ext cx="9144000" cy="620712"/>
          </a:xfrm>
          <a:prstGeom prst="rect">
            <a:avLst/>
          </a:prstGeom>
          <a:solidFill>
            <a:schemeClr val="tx1"/>
          </a:solidFill>
          <a:ln w="9525">
            <a:noFill/>
            <a:miter lim="800000"/>
          </a:ln>
          <a:effectLst/>
        </p:spPr>
        <p:txBody>
          <a:bodyPr wrap="none" anchor="ctr"/>
          <a:lstStyle/>
          <a:p>
            <a:endParaRPr lang="zh-CN" altLang="en-US"/>
          </a:p>
        </p:txBody>
      </p:sp>
      <p:sp>
        <p:nvSpPr>
          <p:cNvPr id="2084" name="Rectangle 36"/>
          <p:cNvSpPr>
            <a:spLocks noChangeArrowheads="1"/>
          </p:cNvSpPr>
          <p:nvPr/>
        </p:nvSpPr>
        <p:spPr bwMode="auto">
          <a:xfrm>
            <a:off x="285720" y="714356"/>
            <a:ext cx="7235825" cy="1873250"/>
          </a:xfrm>
          <a:prstGeom prst="rect">
            <a:avLst/>
          </a:prstGeom>
          <a:noFill/>
          <a:ln w="9525">
            <a:noFill/>
            <a:miter lim="800000"/>
          </a:ln>
          <a:effectLst/>
        </p:spPr>
        <p:txBody>
          <a:bodyPr wrap="none" anchor="ctr"/>
          <a:lstStyle/>
          <a:p>
            <a:pPr algn="ctr"/>
            <a:r>
              <a:rPr lang="en-US" sz="4000" b="1" dirty="0"/>
              <a:t>Discovery of a new life stage</a:t>
            </a:r>
            <a:endParaRPr lang="en-US" altLang="zh-CN" sz="3200" b="1" i="1" dirty="0"/>
          </a:p>
        </p:txBody>
      </p:sp>
      <p:pic>
        <p:nvPicPr>
          <p:cNvPr id="2111" name="Picture 63" descr="未标题-1111"/>
          <p:cNvPicPr>
            <a:picLocks noChangeAspect="1" noChangeArrowheads="1"/>
          </p:cNvPicPr>
          <p:nvPr/>
        </p:nvPicPr>
        <p:blipFill>
          <a:blip r:embed="rId2"/>
          <a:srcRect l="1460" t="51337" r="1723" b="1729"/>
          <a:stretch>
            <a:fillRect/>
          </a:stretch>
        </p:blipFill>
        <p:spPr bwMode="auto">
          <a:xfrm>
            <a:off x="3671888" y="1500174"/>
            <a:ext cx="5472112" cy="4768850"/>
          </a:xfrm>
          <a:prstGeom prst="rect">
            <a:avLst/>
          </a:prstGeom>
          <a:noFill/>
        </p:spPr>
      </p:pic>
      <p:sp>
        <p:nvSpPr>
          <p:cNvPr id="2113" name="Text Box 65"/>
          <p:cNvSpPr txBox="1">
            <a:spLocks noChangeArrowheads="1"/>
          </p:cNvSpPr>
          <p:nvPr/>
        </p:nvSpPr>
        <p:spPr bwMode="auto">
          <a:xfrm>
            <a:off x="428596" y="2643182"/>
            <a:ext cx="3240087" cy="523220"/>
          </a:xfrm>
          <a:prstGeom prst="rect">
            <a:avLst/>
          </a:prstGeom>
          <a:noFill/>
          <a:ln w="9525">
            <a:noFill/>
            <a:miter lim="800000"/>
          </a:ln>
          <a:effectLst/>
        </p:spPr>
        <p:txBody>
          <a:bodyPr>
            <a:spAutoFit/>
          </a:bodyPr>
          <a:lstStyle/>
          <a:p>
            <a:pPr>
              <a:spcBef>
                <a:spcPct val="50000"/>
              </a:spcBef>
            </a:pPr>
            <a:r>
              <a:rPr lang="en-US" altLang="zh-CN" sz="2800" b="1" dirty="0"/>
              <a:t> --- Class  Design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p:nvPr/>
        </p:nvSpPr>
        <p:spPr>
          <a:xfrm>
            <a:off x="785786" y="5143512"/>
            <a:ext cx="1785950" cy="857256"/>
          </a:xfrm>
          <a:prstGeom prst="ellipse">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3" name="椭圆 22"/>
          <p:cNvSpPr/>
          <p:nvPr/>
        </p:nvSpPr>
        <p:spPr>
          <a:xfrm>
            <a:off x="785786" y="407194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4" name="椭圆 23"/>
          <p:cNvSpPr/>
          <p:nvPr/>
        </p:nvSpPr>
        <p:spPr>
          <a:xfrm>
            <a:off x="785786" y="1857364"/>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7" name="椭圆 16"/>
          <p:cNvSpPr/>
          <p:nvPr/>
        </p:nvSpPr>
        <p:spPr>
          <a:xfrm>
            <a:off x="785786" y="300037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05483" name="Text Box 11"/>
          <p:cNvSpPr txBox="1">
            <a:spLocks noChangeArrowheads="1"/>
          </p:cNvSpPr>
          <p:nvPr/>
        </p:nvSpPr>
        <p:spPr bwMode="auto">
          <a:xfrm>
            <a:off x="785786" y="3143248"/>
            <a:ext cx="1928826" cy="559127"/>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rPr>
              <a:t>     </a:t>
            </a:r>
            <a:r>
              <a:rPr lang="en-US" altLang="zh-CN" sz="2400" b="1" dirty="0">
                <a:solidFill>
                  <a:schemeClr val="tx2"/>
                </a:solidFill>
                <a:latin typeface="+mj-lt"/>
              </a:rPr>
              <a:t>Text </a:t>
            </a:r>
          </a:p>
          <a:p>
            <a:pPr>
              <a:lnSpc>
                <a:spcPts val="1100"/>
              </a:lnSpc>
              <a:spcBef>
                <a:spcPct val="50000"/>
              </a:spcBef>
            </a:pPr>
            <a:r>
              <a:rPr lang="en-US" altLang="zh-CN" sz="2400" b="1" dirty="0">
                <a:solidFill>
                  <a:schemeClr val="tx2"/>
                </a:solidFill>
                <a:latin typeface="+mj-lt"/>
              </a:rPr>
              <a:t>exploration</a:t>
            </a:r>
          </a:p>
        </p:txBody>
      </p:sp>
      <p:pic>
        <p:nvPicPr>
          <p:cNvPr id="105489" name="Picture 17" descr="未标题-111111"/>
          <p:cNvPicPr>
            <a:picLocks noChangeAspect="1" noChangeArrowheads="1"/>
          </p:cNvPicPr>
          <p:nvPr/>
        </p:nvPicPr>
        <p:blipFill>
          <a:blip r:embed="rId2" cstate="print">
            <a:lum bright="70000" contrast="-70000"/>
          </a:blip>
          <a:srcRect/>
          <a:stretch>
            <a:fillRect/>
          </a:stretch>
        </p:blipFill>
        <p:spPr bwMode="auto">
          <a:xfrm>
            <a:off x="6376988" y="4049713"/>
            <a:ext cx="2767012" cy="2808287"/>
          </a:xfrm>
          <a:prstGeom prst="rect">
            <a:avLst/>
          </a:prstGeom>
          <a:noFill/>
        </p:spPr>
      </p:pic>
      <p:sp>
        <p:nvSpPr>
          <p:cNvPr id="16" name="任意多边形 15">
            <a:hlinkClick r:id="rId3" action="ppaction://hlinksldjump"/>
          </p:cNvPr>
          <p:cNvSpPr/>
          <p:nvPr/>
        </p:nvSpPr>
        <p:spPr bwMode="auto">
          <a:xfrm>
            <a:off x="642910" y="0"/>
            <a:ext cx="8501090" cy="928670"/>
          </a:xfrm>
          <a:custGeom>
            <a:avLst/>
            <a:gdLst>
              <a:gd name="connsiteX0" fmla="*/ 180826 w 1084932"/>
              <a:gd name="connsiteY0" fmla="*/ 0 h 5102503"/>
              <a:gd name="connsiteX1" fmla="*/ 904106 w 1084932"/>
              <a:gd name="connsiteY1" fmla="*/ 0 h 5102503"/>
              <a:gd name="connsiteX2" fmla="*/ 1084932 w 1084932"/>
              <a:gd name="connsiteY2" fmla="*/ 180826 h 5102503"/>
              <a:gd name="connsiteX3" fmla="*/ 1084932 w 1084932"/>
              <a:gd name="connsiteY3" fmla="*/ 5102503 h 5102503"/>
              <a:gd name="connsiteX4" fmla="*/ 1084932 w 1084932"/>
              <a:gd name="connsiteY4" fmla="*/ 5102503 h 5102503"/>
              <a:gd name="connsiteX5" fmla="*/ 0 w 1084932"/>
              <a:gd name="connsiteY5" fmla="*/ 5102503 h 5102503"/>
              <a:gd name="connsiteX6" fmla="*/ 0 w 1084932"/>
              <a:gd name="connsiteY6" fmla="*/ 5102503 h 5102503"/>
              <a:gd name="connsiteX7" fmla="*/ 0 w 1084932"/>
              <a:gd name="connsiteY7" fmla="*/ 180826 h 5102503"/>
              <a:gd name="connsiteX8" fmla="*/ 180826 w 1084932"/>
              <a:gd name="connsiteY8" fmla="*/ 0 h 5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102503">
                <a:moveTo>
                  <a:pt x="1084932" y="850438"/>
                </a:moveTo>
                <a:lnTo>
                  <a:pt x="1084932" y="4252065"/>
                </a:lnTo>
                <a:cubicBezTo>
                  <a:pt x="1084932" y="4721746"/>
                  <a:pt x="1067718" y="5102501"/>
                  <a:pt x="1046483" y="5102501"/>
                </a:cubicBezTo>
                <a:lnTo>
                  <a:pt x="0" y="5102501"/>
                </a:lnTo>
                <a:lnTo>
                  <a:pt x="0" y="5102501"/>
                </a:lnTo>
                <a:lnTo>
                  <a:pt x="0" y="2"/>
                </a:lnTo>
                <a:lnTo>
                  <a:pt x="0" y="2"/>
                </a:lnTo>
                <a:lnTo>
                  <a:pt x="1046483" y="2"/>
                </a:lnTo>
                <a:cubicBezTo>
                  <a:pt x="1067718" y="2"/>
                  <a:pt x="1084932" y="380757"/>
                  <a:pt x="1084932" y="850438"/>
                </a:cubicBezTo>
                <a:close/>
              </a:path>
            </a:pathLst>
          </a:custGeom>
          <a:solidFill>
            <a:srgbClr val="640096">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2232385"/>
              <a:satOff val="13449"/>
              <a:lumOff val="107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任意多边形 20"/>
          <p:cNvSpPr/>
          <p:nvPr/>
        </p:nvSpPr>
        <p:spPr bwMode="auto">
          <a:xfrm>
            <a:off x="0" y="0"/>
            <a:ext cx="570692" cy="1618052"/>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96"/>
          </a:solidFill>
          <a:ln>
            <a:solidFill>
              <a:schemeClr val="bg1"/>
            </a:solidFill>
          </a:ln>
          <a:scene3d>
            <a:camera prst="orthographicFront"/>
            <a:lightRig rig="flat" dir="t"/>
          </a:scene3d>
          <a:sp3d prstMaterial="plastic">
            <a:bevelT w="120900" h="88900"/>
            <a:bevelB w="88900" h="31750" prst="angle"/>
          </a:sp3d>
        </p:spPr>
        <p:style>
          <a:lnRef idx="1">
            <a:schemeClr val="accent4">
              <a:hueOff val="-2232385"/>
              <a:satOff val="13449"/>
              <a:lumOff val="1078"/>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 Box 13"/>
          <p:cNvSpPr txBox="1">
            <a:spLocks noChangeArrowheads="1"/>
          </p:cNvSpPr>
          <p:nvPr/>
        </p:nvSpPr>
        <p:spPr bwMode="auto">
          <a:xfrm>
            <a:off x="714348" y="5500702"/>
            <a:ext cx="2643206" cy="268150"/>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Application</a:t>
            </a:r>
          </a:p>
        </p:txBody>
      </p:sp>
      <p:sp>
        <p:nvSpPr>
          <p:cNvPr id="15" name="Text Box 11"/>
          <p:cNvSpPr txBox="1">
            <a:spLocks noChangeArrowheads="1"/>
          </p:cNvSpPr>
          <p:nvPr/>
        </p:nvSpPr>
        <p:spPr bwMode="auto">
          <a:xfrm>
            <a:off x="1000100" y="2214554"/>
            <a:ext cx="1714512" cy="268150"/>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Lead-in</a:t>
            </a:r>
          </a:p>
        </p:txBody>
      </p:sp>
      <p:sp>
        <p:nvSpPr>
          <p:cNvPr id="20" name="Text Box 13"/>
          <p:cNvSpPr txBox="1">
            <a:spLocks noChangeArrowheads="1"/>
          </p:cNvSpPr>
          <p:nvPr/>
        </p:nvSpPr>
        <p:spPr bwMode="auto">
          <a:xfrm>
            <a:off x="1000100" y="4357694"/>
            <a:ext cx="1571636" cy="233397"/>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Exercise</a:t>
            </a:r>
          </a:p>
        </p:txBody>
      </p:sp>
      <p:sp>
        <p:nvSpPr>
          <p:cNvPr id="18" name="TextBox 17"/>
          <p:cNvSpPr txBox="1"/>
          <p:nvPr/>
        </p:nvSpPr>
        <p:spPr>
          <a:xfrm>
            <a:off x="3143240" y="2428868"/>
            <a:ext cx="5072098" cy="236988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Materials: </a:t>
            </a:r>
          </a:p>
          <a:p>
            <a:pPr>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Rich Dad Poor Dad</a:t>
            </a:r>
          </a:p>
          <a:p>
            <a:pPr>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 The generals :Ulysses S. Grant and Robert E. Lee</a:t>
            </a:r>
          </a:p>
          <a:p>
            <a:pPr>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 An essay from CET- 4(2016.12)</a:t>
            </a:r>
          </a:p>
          <a:p>
            <a:pPr>
              <a:buFont typeface="Arial" panose="020B0604020202020204" pitchFamily="34" charset="0"/>
              <a:buChar char="•"/>
            </a:pPr>
            <a:endParaRPr lang="zh-CN" altLang="en-US" sz="2400" i="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071802" y="5214950"/>
            <a:ext cx="6429420" cy="830997"/>
          </a:xfrm>
          <a:prstGeom prst="rect">
            <a:avLst/>
          </a:prstGeom>
          <a:noFill/>
        </p:spPr>
        <p:txBody>
          <a:bodyPr wrap="square" rtlCol="0">
            <a:spAutoFit/>
          </a:bodyPr>
          <a:lstStyle/>
          <a:p>
            <a:r>
              <a:rPr lang="en-US" altLang="zh-CN" sz="2400" dirty="0"/>
              <a:t>Ss: To master the writing device of  comparison and contrast</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1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slide(fromBottom)">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6"/>
          <p:cNvGrpSpPr/>
          <p:nvPr/>
        </p:nvGrpSpPr>
        <p:grpSpPr bwMode="auto">
          <a:xfrm>
            <a:off x="785786" y="2071678"/>
            <a:ext cx="2089150" cy="503237"/>
            <a:chOff x="431" y="2387"/>
            <a:chExt cx="1316" cy="317"/>
          </a:xfrm>
        </p:grpSpPr>
        <p:sp>
          <p:nvSpPr>
            <p:cNvPr id="14" name="AutoShape 17"/>
            <p:cNvSpPr>
              <a:spLocks noChangeArrowheads="1"/>
            </p:cNvSpPr>
            <p:nvPr/>
          </p:nvSpPr>
          <p:spPr bwMode="auto">
            <a:xfrm>
              <a:off x="431" y="2387"/>
              <a:ext cx="1316" cy="317"/>
            </a:xfrm>
            <a:prstGeom prst="roundRect">
              <a:avLst>
                <a:gd name="adj" fmla="val 42273"/>
              </a:avLst>
            </a:prstGeom>
            <a:gradFill rotWithShape="1">
              <a:gsLst>
                <a:gs pos="0">
                  <a:schemeClr val="accent1">
                    <a:gamma/>
                    <a:tint val="66667"/>
                    <a:invGamma/>
                  </a:schemeClr>
                </a:gs>
                <a:gs pos="50000">
                  <a:schemeClr val="accent1"/>
                </a:gs>
                <a:gs pos="100000">
                  <a:schemeClr val="accent1">
                    <a:gamma/>
                    <a:tint val="66667"/>
                    <a:invGamma/>
                  </a:schemeClr>
                </a:gs>
              </a:gsLst>
              <a:lin ang="0" scaled="1"/>
            </a:gradFill>
            <a:ln w="12700">
              <a:noFill/>
              <a:round/>
            </a:ln>
            <a:effectLst>
              <a:outerShdw dist="35921" dir="2700000" algn="ctr" rotWithShape="0">
                <a:srgbClr val="808080">
                  <a:alpha val="50000"/>
                </a:srgbClr>
              </a:outerShdw>
            </a:effectLst>
          </p:spPr>
          <p:txBody>
            <a:bodyPr wrap="none" anchor="ctr"/>
            <a:lstStyle/>
            <a:p>
              <a:pPr>
                <a:defRPr/>
              </a:pPr>
              <a:endParaRPr lang="zh-CN" altLang="en-US">
                <a:ea typeface="宋体" panose="02010600030101010101" pitchFamily="2" charset="-122"/>
              </a:endParaRPr>
            </a:p>
          </p:txBody>
        </p:sp>
        <p:pic>
          <p:nvPicPr>
            <p:cNvPr id="15" name="Picture 18" descr="未标题-2222副本"/>
            <p:cNvPicPr>
              <a:picLocks noChangeAspect="1" noChangeArrowheads="1"/>
            </p:cNvPicPr>
            <p:nvPr/>
          </p:nvPicPr>
          <p:blipFill>
            <a:blip r:embed="rId2"/>
            <a:srcRect/>
            <a:stretch>
              <a:fillRect/>
            </a:stretch>
          </p:blipFill>
          <p:spPr bwMode="auto">
            <a:xfrm>
              <a:off x="476" y="2432"/>
              <a:ext cx="272" cy="228"/>
            </a:xfrm>
            <a:prstGeom prst="rect">
              <a:avLst/>
            </a:prstGeom>
            <a:noFill/>
            <a:ln w="9525">
              <a:noFill/>
              <a:miter lim="800000"/>
              <a:headEnd/>
              <a:tailEnd/>
            </a:ln>
          </p:spPr>
        </p:pic>
      </p:grpSp>
      <p:sp>
        <p:nvSpPr>
          <p:cNvPr id="105474" name="Rectangle 2"/>
          <p:cNvSpPr>
            <a:spLocks noGrp="1" noChangeArrowheads="1"/>
          </p:cNvSpPr>
          <p:nvPr>
            <p:ph type="title"/>
          </p:nvPr>
        </p:nvSpPr>
        <p:spPr>
          <a:xfrm>
            <a:off x="395288" y="260350"/>
            <a:ext cx="8229600" cy="490538"/>
          </a:xfrm>
        </p:spPr>
        <p:txBody>
          <a:bodyPr/>
          <a:lstStyle/>
          <a:p>
            <a:r>
              <a:rPr lang="en-US" altLang="zh-CN" sz="4000">
                <a:ea typeface="华文细黑" panose="02010600040101010101" pitchFamily="2" charset="-122"/>
              </a:rPr>
              <a:t>content</a:t>
            </a:r>
          </a:p>
        </p:txBody>
      </p:sp>
      <p:grpSp>
        <p:nvGrpSpPr>
          <p:cNvPr id="2" name="Group 3"/>
          <p:cNvGrpSpPr/>
          <p:nvPr/>
        </p:nvGrpSpPr>
        <p:grpSpPr bwMode="auto">
          <a:xfrm>
            <a:off x="0" y="-603250"/>
            <a:ext cx="9144000" cy="2028825"/>
            <a:chOff x="0" y="-380"/>
            <a:chExt cx="5760" cy="1278"/>
          </a:xfrm>
        </p:grpSpPr>
        <p:sp>
          <p:nvSpPr>
            <p:cNvPr id="105476" name="Rectangle 4"/>
            <p:cNvSpPr>
              <a:spLocks noChangeArrowheads="1"/>
            </p:cNvSpPr>
            <p:nvPr/>
          </p:nvSpPr>
          <p:spPr bwMode="auto">
            <a:xfrm>
              <a:off x="0" y="0"/>
              <a:ext cx="5760" cy="572"/>
            </a:xfrm>
            <a:prstGeom prst="rect">
              <a:avLst/>
            </a:prstGeom>
            <a:gradFill rotWithShape="1">
              <a:gsLst>
                <a:gs pos="0">
                  <a:schemeClr val="accent1">
                    <a:gamma/>
                    <a:tint val="0"/>
                    <a:invGamma/>
                  </a:schemeClr>
                </a:gs>
                <a:gs pos="100000">
                  <a:schemeClr val="accent1"/>
                </a:gs>
              </a:gsLst>
              <a:lin ang="0" scaled="1"/>
            </a:gradFill>
            <a:ln w="9525">
              <a:noFill/>
              <a:miter lim="800000"/>
            </a:ln>
            <a:effectLst/>
          </p:spPr>
          <p:txBody>
            <a:bodyPr wrap="none" anchor="ctr"/>
            <a:lstStyle/>
            <a:p>
              <a:endParaRPr lang="zh-CN" altLang="en-US"/>
            </a:p>
          </p:txBody>
        </p:sp>
        <p:pic>
          <p:nvPicPr>
            <p:cNvPr id="105477" name="Picture 5" descr="未标题-2111"/>
            <p:cNvPicPr>
              <a:picLocks noChangeAspect="1" noChangeArrowheads="1"/>
            </p:cNvPicPr>
            <p:nvPr/>
          </p:nvPicPr>
          <p:blipFill>
            <a:blip r:embed="rId3"/>
            <a:srcRect/>
            <a:stretch>
              <a:fillRect/>
            </a:stretch>
          </p:blipFill>
          <p:spPr bwMode="auto">
            <a:xfrm rot="19814729" flipH="1" flipV="1">
              <a:off x="204" y="-380"/>
              <a:ext cx="1084" cy="1278"/>
            </a:xfrm>
            <a:prstGeom prst="rect">
              <a:avLst/>
            </a:prstGeom>
            <a:noFill/>
          </p:spPr>
        </p:pic>
        <p:sp>
          <p:nvSpPr>
            <p:cNvPr id="105478" name="Rectangle 6"/>
            <p:cNvSpPr>
              <a:spLocks noChangeArrowheads="1"/>
            </p:cNvSpPr>
            <p:nvPr/>
          </p:nvSpPr>
          <p:spPr bwMode="auto">
            <a:xfrm>
              <a:off x="1655" y="527"/>
              <a:ext cx="4105" cy="91"/>
            </a:xfrm>
            <a:prstGeom prst="rect">
              <a:avLst/>
            </a:prstGeom>
            <a:gradFill rotWithShape="1">
              <a:gsLst>
                <a:gs pos="0">
                  <a:schemeClr val="tx1"/>
                </a:gs>
                <a:gs pos="100000">
                  <a:schemeClr val="tx1">
                    <a:gamma/>
                    <a:tint val="0"/>
                    <a:invGamma/>
                  </a:schemeClr>
                </a:gs>
              </a:gsLst>
              <a:lin ang="0" scaled="1"/>
            </a:gradFill>
            <a:ln w="9525">
              <a:noFill/>
              <a:miter lim="800000"/>
            </a:ln>
            <a:effectLst/>
          </p:spPr>
          <p:txBody>
            <a:bodyPr wrap="none" anchor="ctr"/>
            <a:lstStyle/>
            <a:p>
              <a:endParaRPr lang="zh-CN" altLang="en-US"/>
            </a:p>
          </p:txBody>
        </p:sp>
        <p:sp>
          <p:nvSpPr>
            <p:cNvPr id="105479" name="Rectangle 7"/>
            <p:cNvSpPr>
              <a:spLocks noChangeArrowheads="1"/>
            </p:cNvSpPr>
            <p:nvPr/>
          </p:nvSpPr>
          <p:spPr bwMode="auto">
            <a:xfrm>
              <a:off x="0" y="527"/>
              <a:ext cx="1860" cy="91"/>
            </a:xfrm>
            <a:prstGeom prst="rect">
              <a:avLst/>
            </a:prstGeom>
            <a:solidFill>
              <a:schemeClr val="tx1"/>
            </a:solidFill>
            <a:ln w="9525">
              <a:noFill/>
              <a:miter lim="800000"/>
            </a:ln>
            <a:effectLst/>
          </p:spPr>
          <p:txBody>
            <a:bodyPr wrap="none" anchor="ctr"/>
            <a:lstStyle/>
            <a:p>
              <a:endParaRPr lang="zh-CN" altLang="en-US"/>
            </a:p>
          </p:txBody>
        </p:sp>
      </p:grpSp>
      <p:pic>
        <p:nvPicPr>
          <p:cNvPr id="105489" name="Picture 17" descr="未标题-111111"/>
          <p:cNvPicPr>
            <a:picLocks noChangeAspect="1" noChangeArrowheads="1"/>
          </p:cNvPicPr>
          <p:nvPr/>
        </p:nvPicPr>
        <p:blipFill>
          <a:blip r:embed="rId4" cstate="print">
            <a:lum bright="70000" contrast="-70000"/>
          </a:blip>
          <a:srcRect/>
          <a:stretch>
            <a:fillRect/>
          </a:stretch>
        </p:blipFill>
        <p:spPr bwMode="auto">
          <a:xfrm>
            <a:off x="6376988" y="4049713"/>
            <a:ext cx="2767012" cy="2808287"/>
          </a:xfrm>
          <a:prstGeom prst="rect">
            <a:avLst/>
          </a:prstGeom>
          <a:noFill/>
        </p:spPr>
      </p:pic>
      <p:sp>
        <p:nvSpPr>
          <p:cNvPr id="17" name="任意多边形 16">
            <a:hlinkClick r:id="rId5" action="ppaction://hlinksldjump"/>
          </p:cNvPr>
          <p:cNvSpPr/>
          <p:nvPr/>
        </p:nvSpPr>
        <p:spPr bwMode="auto">
          <a:xfrm>
            <a:off x="642910" y="0"/>
            <a:ext cx="8501090" cy="928670"/>
          </a:xfrm>
          <a:custGeom>
            <a:avLst/>
            <a:gdLst>
              <a:gd name="connsiteX0" fmla="*/ 180826 w 1084932"/>
              <a:gd name="connsiteY0" fmla="*/ 0 h 5073837"/>
              <a:gd name="connsiteX1" fmla="*/ 904106 w 1084932"/>
              <a:gd name="connsiteY1" fmla="*/ 0 h 5073837"/>
              <a:gd name="connsiteX2" fmla="*/ 1084932 w 1084932"/>
              <a:gd name="connsiteY2" fmla="*/ 180826 h 5073837"/>
              <a:gd name="connsiteX3" fmla="*/ 1084932 w 1084932"/>
              <a:gd name="connsiteY3" fmla="*/ 5073837 h 5073837"/>
              <a:gd name="connsiteX4" fmla="*/ 1084932 w 1084932"/>
              <a:gd name="connsiteY4" fmla="*/ 5073837 h 5073837"/>
              <a:gd name="connsiteX5" fmla="*/ 0 w 1084932"/>
              <a:gd name="connsiteY5" fmla="*/ 5073837 h 5073837"/>
              <a:gd name="connsiteX6" fmla="*/ 0 w 1084932"/>
              <a:gd name="connsiteY6" fmla="*/ 5073837 h 5073837"/>
              <a:gd name="connsiteX7" fmla="*/ 0 w 1084932"/>
              <a:gd name="connsiteY7" fmla="*/ 180826 h 5073837"/>
              <a:gd name="connsiteX8" fmla="*/ 180826 w 1084932"/>
              <a:gd name="connsiteY8" fmla="*/ 0 h 507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073837">
                <a:moveTo>
                  <a:pt x="1084932" y="845660"/>
                </a:moveTo>
                <a:lnTo>
                  <a:pt x="1084932" y="4228177"/>
                </a:lnTo>
                <a:cubicBezTo>
                  <a:pt x="1084932" y="4695219"/>
                  <a:pt x="1067621" y="5073835"/>
                  <a:pt x="1046266" y="5073835"/>
                </a:cubicBezTo>
                <a:lnTo>
                  <a:pt x="0" y="5073835"/>
                </a:lnTo>
                <a:lnTo>
                  <a:pt x="0" y="5073835"/>
                </a:lnTo>
                <a:lnTo>
                  <a:pt x="0" y="2"/>
                </a:lnTo>
                <a:lnTo>
                  <a:pt x="0" y="2"/>
                </a:lnTo>
                <a:lnTo>
                  <a:pt x="1046266" y="2"/>
                </a:lnTo>
                <a:cubicBezTo>
                  <a:pt x="1067621" y="2"/>
                  <a:pt x="1084932" y="378618"/>
                  <a:pt x="1084932" y="845660"/>
                </a:cubicBezTo>
                <a:close/>
              </a:path>
            </a:pathLst>
          </a:custGeom>
          <a:solidFill>
            <a:srgbClr val="64001E">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4464770"/>
              <a:satOff val="26899"/>
              <a:lumOff val="215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After-class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任意多边形 15"/>
          <p:cNvSpPr/>
          <p:nvPr/>
        </p:nvSpPr>
        <p:spPr bwMode="auto">
          <a:xfrm>
            <a:off x="0" y="0"/>
            <a:ext cx="570692" cy="1618052"/>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1E"/>
          </a:solidFill>
          <a:ln>
            <a:solidFill>
              <a:schemeClr val="bg1"/>
            </a:solidFill>
          </a:ln>
          <a:scene3d>
            <a:camera prst="orthographicFront"/>
            <a:lightRig rig="flat" dir="t"/>
          </a:scene3d>
          <a:sp3d prstMaterial="plastic">
            <a:bevelT w="120900" h="88900"/>
            <a:bevelB w="88900" h="31750" prst="angle"/>
          </a:sp3d>
        </p:spPr>
        <p:style>
          <a:lnRef idx="1">
            <a:schemeClr val="accent4">
              <a:hueOff val="-4464770"/>
              <a:satOff val="26899"/>
              <a:lumOff val="2156"/>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Text Box 9"/>
          <p:cNvSpPr txBox="1">
            <a:spLocks noChangeArrowheads="1"/>
          </p:cNvSpPr>
          <p:nvPr/>
        </p:nvSpPr>
        <p:spPr bwMode="auto">
          <a:xfrm>
            <a:off x="3357554" y="3143248"/>
            <a:ext cx="5786446" cy="1384995"/>
          </a:xfrm>
          <a:prstGeom prst="rect">
            <a:avLst/>
          </a:prstGeom>
          <a:noFill/>
          <a:ln w="9525">
            <a:noFill/>
            <a:miter lim="800000"/>
          </a:ln>
          <a:effectLst/>
        </p:spPr>
        <p:txBody>
          <a:bodyPr wrap="square">
            <a:spAutoFit/>
          </a:bodyPr>
          <a:lstStyle/>
          <a:p>
            <a:pPr>
              <a:spcBef>
                <a:spcPct val="50000"/>
              </a:spcBef>
            </a:pPr>
            <a:r>
              <a:rPr lang="en-US" altLang="zh-CN" sz="2800" b="1" dirty="0">
                <a:solidFill>
                  <a:srgbClr val="FF0000"/>
                </a:solidFill>
              </a:rPr>
              <a:t>Write an essay </a:t>
            </a:r>
            <a:r>
              <a:rPr lang="en-US" altLang="zh-CN" sz="2800" b="1" dirty="0"/>
              <a:t>on the topic of </a:t>
            </a:r>
            <a:r>
              <a:rPr lang="en-US" altLang="zh-CN" sz="2800" b="1" i="1" dirty="0"/>
              <a:t>generation gap between parents and children .</a:t>
            </a:r>
          </a:p>
        </p:txBody>
      </p:sp>
      <p:sp>
        <p:nvSpPr>
          <p:cNvPr id="22" name="Text Box 9"/>
          <p:cNvSpPr txBox="1">
            <a:spLocks noChangeArrowheads="1"/>
          </p:cNvSpPr>
          <p:nvPr/>
        </p:nvSpPr>
        <p:spPr bwMode="auto">
          <a:xfrm>
            <a:off x="1214414" y="2071678"/>
            <a:ext cx="1643074" cy="523220"/>
          </a:xfrm>
          <a:prstGeom prst="rect">
            <a:avLst/>
          </a:prstGeom>
          <a:noFill/>
          <a:ln w="9525">
            <a:noFill/>
            <a:miter lim="800000"/>
          </a:ln>
          <a:effectLst/>
        </p:spPr>
        <p:txBody>
          <a:bodyPr wrap="square">
            <a:spAutoFit/>
          </a:bodyPr>
          <a:lstStyle/>
          <a:p>
            <a:pPr>
              <a:spcBef>
                <a:spcPct val="50000"/>
              </a:spcBef>
            </a:pPr>
            <a:r>
              <a:rPr lang="en-US" altLang="zh-CN" sz="2800" b="1" dirty="0"/>
              <a:t> Task 1</a:t>
            </a:r>
            <a:endParaRPr lang="en-US" altLang="zh-CN" sz="2800" b="1" i="1" dirty="0"/>
          </a:p>
        </p:txBody>
      </p:sp>
      <p:sp>
        <p:nvSpPr>
          <p:cNvPr id="18" name="矩形 17"/>
          <p:cNvSpPr/>
          <p:nvPr/>
        </p:nvSpPr>
        <p:spPr>
          <a:xfrm>
            <a:off x="3286116" y="1857364"/>
            <a:ext cx="5429288" cy="954107"/>
          </a:xfrm>
          <a:prstGeom prst="rect">
            <a:avLst/>
          </a:prstGeom>
        </p:spPr>
        <p:txBody>
          <a:bodyPr wrap="square">
            <a:spAutoFit/>
          </a:bodyPr>
          <a:lstStyle/>
          <a:p>
            <a:r>
              <a:rPr lang="en-US" altLang="zh-CN" sz="2800" b="1" dirty="0">
                <a:solidFill>
                  <a:srgbClr val="FF0000"/>
                </a:solidFill>
              </a:rPr>
              <a:t>Conduct a survey </a:t>
            </a:r>
            <a:r>
              <a:rPr lang="en-US" altLang="zh-CN" sz="2800" b="1" dirty="0">
                <a:solidFill>
                  <a:srgbClr val="000000"/>
                </a:solidFill>
              </a:rPr>
              <a:t>on the                            odyssey years.</a:t>
            </a:r>
            <a:endParaRPr lang="zh-CN" altLang="en-US" dirty="0"/>
          </a:p>
        </p:txBody>
      </p:sp>
      <p:grpSp>
        <p:nvGrpSpPr>
          <p:cNvPr id="19" name="Group 16"/>
          <p:cNvGrpSpPr/>
          <p:nvPr/>
        </p:nvGrpSpPr>
        <p:grpSpPr bwMode="auto">
          <a:xfrm>
            <a:off x="785786" y="3214686"/>
            <a:ext cx="2089150" cy="503237"/>
            <a:chOff x="431" y="2387"/>
            <a:chExt cx="1316" cy="317"/>
          </a:xfrm>
        </p:grpSpPr>
        <p:sp>
          <p:nvSpPr>
            <p:cNvPr id="20" name="AutoShape 17"/>
            <p:cNvSpPr>
              <a:spLocks noChangeArrowheads="1"/>
            </p:cNvSpPr>
            <p:nvPr/>
          </p:nvSpPr>
          <p:spPr bwMode="auto">
            <a:xfrm>
              <a:off x="431" y="2387"/>
              <a:ext cx="1316" cy="317"/>
            </a:xfrm>
            <a:prstGeom prst="roundRect">
              <a:avLst>
                <a:gd name="adj" fmla="val 42273"/>
              </a:avLst>
            </a:prstGeom>
            <a:gradFill rotWithShape="1">
              <a:gsLst>
                <a:gs pos="0">
                  <a:schemeClr val="accent1">
                    <a:gamma/>
                    <a:tint val="66667"/>
                    <a:invGamma/>
                  </a:schemeClr>
                </a:gs>
                <a:gs pos="50000">
                  <a:schemeClr val="accent1"/>
                </a:gs>
                <a:gs pos="100000">
                  <a:schemeClr val="accent1">
                    <a:gamma/>
                    <a:tint val="66667"/>
                    <a:invGamma/>
                  </a:schemeClr>
                </a:gs>
              </a:gsLst>
              <a:lin ang="0" scaled="1"/>
            </a:gradFill>
            <a:ln w="12700">
              <a:noFill/>
              <a:round/>
            </a:ln>
            <a:effectLst>
              <a:outerShdw dist="35921" dir="2700000" algn="ctr" rotWithShape="0">
                <a:srgbClr val="808080">
                  <a:alpha val="50000"/>
                </a:srgbClr>
              </a:outerShdw>
            </a:effectLst>
          </p:spPr>
          <p:txBody>
            <a:bodyPr wrap="none" anchor="ctr"/>
            <a:lstStyle/>
            <a:p>
              <a:pPr>
                <a:defRPr/>
              </a:pPr>
              <a:endParaRPr lang="zh-CN" altLang="en-US">
                <a:ea typeface="宋体" panose="02010600030101010101" pitchFamily="2" charset="-122"/>
              </a:endParaRPr>
            </a:p>
          </p:txBody>
        </p:sp>
        <p:pic>
          <p:nvPicPr>
            <p:cNvPr id="23" name="Picture 18" descr="未标题-2222副本"/>
            <p:cNvPicPr>
              <a:picLocks noChangeAspect="1" noChangeArrowheads="1"/>
            </p:cNvPicPr>
            <p:nvPr/>
          </p:nvPicPr>
          <p:blipFill>
            <a:blip r:embed="rId2"/>
            <a:srcRect/>
            <a:stretch>
              <a:fillRect/>
            </a:stretch>
          </p:blipFill>
          <p:spPr bwMode="auto">
            <a:xfrm>
              <a:off x="476" y="2432"/>
              <a:ext cx="272" cy="228"/>
            </a:xfrm>
            <a:prstGeom prst="rect">
              <a:avLst/>
            </a:prstGeom>
            <a:noFill/>
            <a:ln w="9525">
              <a:noFill/>
              <a:miter lim="800000"/>
              <a:headEnd/>
              <a:tailEnd/>
            </a:ln>
          </p:spPr>
        </p:pic>
      </p:grpSp>
      <p:sp>
        <p:nvSpPr>
          <p:cNvPr id="24" name="矩形 23"/>
          <p:cNvSpPr/>
          <p:nvPr/>
        </p:nvSpPr>
        <p:spPr>
          <a:xfrm>
            <a:off x="1357290" y="3214686"/>
            <a:ext cx="1278492" cy="523220"/>
          </a:xfrm>
          <a:prstGeom prst="rect">
            <a:avLst/>
          </a:prstGeom>
        </p:spPr>
        <p:txBody>
          <a:bodyPr wrap="none">
            <a:spAutoFit/>
          </a:bodyPr>
          <a:lstStyle/>
          <a:p>
            <a:r>
              <a:rPr lang="en-US" altLang="zh-CN" sz="2800" b="1" dirty="0">
                <a:solidFill>
                  <a:srgbClr val="000000"/>
                </a:solidFill>
              </a:rPr>
              <a:t>Task 2</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Left)">
                                      <p:cBhvr>
                                        <p:cTn id="7" dur="500"/>
                                        <p:tgtEl>
                                          <p:spTgt spid="13"/>
                                        </p:tgtEl>
                                      </p:cBhvr>
                                    </p:animEffect>
                                  </p:childTnLst>
                                </p:cTn>
                              </p:par>
                              <p:par>
                                <p:cTn id="8" presetID="1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Left)">
                                      <p:cBhvr>
                                        <p:cTn id="10" dur="500"/>
                                        <p:tgtEl>
                                          <p:spTgt spid="19"/>
                                        </p:tgtEl>
                                      </p:cBhvr>
                                    </p:animEffect>
                                  </p:childTnLst>
                                </p:cTn>
                              </p:par>
                              <p:par>
                                <p:cTn id="11" presetID="12" presetClass="entr" presetSubtype="8"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slide(fromLeft)">
                                      <p:cBhvr>
                                        <p:cTn id="13" dur="500"/>
                                        <p:tgtEl>
                                          <p:spTgt spid="22"/>
                                        </p:tgtEl>
                                      </p:cBhvr>
                                    </p:animEffect>
                                  </p:childTnLst>
                                </p:cTn>
                              </p:par>
                              <p:par>
                                <p:cTn id="14" presetID="12" presetClass="entr" presetSubtype="8" fill="hold" grpId="1"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lide(from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1"/>
      <p:bldP spid="18"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3"/>
          <p:cNvGrpSpPr/>
          <p:nvPr/>
        </p:nvGrpSpPr>
        <p:grpSpPr bwMode="auto">
          <a:xfrm>
            <a:off x="1285852" y="3143248"/>
            <a:ext cx="6889770" cy="1011234"/>
            <a:chOff x="385" y="890"/>
            <a:chExt cx="5080" cy="998"/>
          </a:xfrm>
        </p:grpSpPr>
        <p:sp>
          <p:nvSpPr>
            <p:cNvPr id="27" name="AutoShape 4"/>
            <p:cNvSpPr>
              <a:spLocks noChangeArrowheads="1"/>
            </p:cNvSpPr>
            <p:nvPr/>
          </p:nvSpPr>
          <p:spPr bwMode="auto">
            <a:xfrm>
              <a:off x="385" y="890"/>
              <a:ext cx="4854" cy="952"/>
            </a:xfrm>
            <a:prstGeom prst="roundRect">
              <a:avLst>
                <a:gd name="adj" fmla="val 19537"/>
              </a:avLst>
            </a:prstGeom>
            <a:solidFill>
              <a:schemeClr val="bg1"/>
            </a:solidFill>
            <a:ln w="38100">
              <a:solidFill>
                <a:schemeClr val="tx1"/>
              </a:solidFill>
              <a:round/>
            </a:ln>
          </p:spPr>
          <p:txBody>
            <a:bodyPr wrap="none" anchor="ctr"/>
            <a:lstStyle/>
            <a:p>
              <a:endParaRPr lang="zh-CN" altLang="en-US"/>
            </a:p>
          </p:txBody>
        </p:sp>
        <p:grpSp>
          <p:nvGrpSpPr>
            <p:cNvPr id="28" name="Group 5"/>
            <p:cNvGrpSpPr/>
            <p:nvPr/>
          </p:nvGrpSpPr>
          <p:grpSpPr bwMode="auto">
            <a:xfrm>
              <a:off x="4331" y="1117"/>
              <a:ext cx="1134" cy="771"/>
              <a:chOff x="4332" y="3203"/>
              <a:chExt cx="1134" cy="771"/>
            </a:xfrm>
          </p:grpSpPr>
          <p:sp>
            <p:nvSpPr>
              <p:cNvPr id="29" name="Rectangle 6"/>
              <p:cNvSpPr>
                <a:spLocks noChangeArrowheads="1"/>
              </p:cNvSpPr>
              <p:nvPr/>
            </p:nvSpPr>
            <p:spPr bwMode="auto">
              <a:xfrm>
                <a:off x="4650" y="3203"/>
                <a:ext cx="725" cy="771"/>
              </a:xfrm>
              <a:prstGeom prst="rect">
                <a:avLst/>
              </a:prstGeom>
              <a:solidFill>
                <a:schemeClr val="bg1"/>
              </a:solidFill>
              <a:ln w="9525">
                <a:noFill/>
                <a:miter lim="800000"/>
              </a:ln>
            </p:spPr>
            <p:txBody>
              <a:bodyPr wrap="none" anchor="ctr"/>
              <a:lstStyle/>
              <a:p>
                <a:endParaRPr lang="zh-CN" altLang="en-US"/>
              </a:p>
            </p:txBody>
          </p:sp>
          <p:pic>
            <p:nvPicPr>
              <p:cNvPr id="30" name="Picture 7" descr="未标题-111111"/>
              <p:cNvPicPr>
                <a:picLocks noChangeAspect="1" noChangeArrowheads="1"/>
              </p:cNvPicPr>
              <p:nvPr/>
            </p:nvPicPr>
            <p:blipFill>
              <a:blip r:embed="rId2" cstate="print"/>
              <a:srcRect r="58348" b="35896"/>
              <a:stretch>
                <a:fillRect/>
              </a:stretch>
            </p:blipFill>
            <p:spPr bwMode="auto">
              <a:xfrm rot="5266334">
                <a:off x="4536" y="2999"/>
                <a:ext cx="726" cy="1134"/>
              </a:xfrm>
              <a:prstGeom prst="rect">
                <a:avLst/>
              </a:prstGeom>
              <a:noFill/>
              <a:ln w="9525">
                <a:noFill/>
                <a:miter lim="800000"/>
                <a:headEnd/>
                <a:tailEnd/>
              </a:ln>
            </p:spPr>
          </p:pic>
        </p:grpSp>
      </p:grpSp>
      <p:grpSp>
        <p:nvGrpSpPr>
          <p:cNvPr id="31" name="Group 3"/>
          <p:cNvGrpSpPr/>
          <p:nvPr/>
        </p:nvGrpSpPr>
        <p:grpSpPr bwMode="auto">
          <a:xfrm>
            <a:off x="1357290" y="4714884"/>
            <a:ext cx="6889770" cy="1011234"/>
            <a:chOff x="385" y="890"/>
            <a:chExt cx="5080" cy="998"/>
          </a:xfrm>
        </p:grpSpPr>
        <p:sp>
          <p:nvSpPr>
            <p:cNvPr id="32" name="AutoShape 4"/>
            <p:cNvSpPr>
              <a:spLocks noChangeArrowheads="1"/>
            </p:cNvSpPr>
            <p:nvPr/>
          </p:nvSpPr>
          <p:spPr bwMode="auto">
            <a:xfrm>
              <a:off x="385" y="890"/>
              <a:ext cx="4854" cy="952"/>
            </a:xfrm>
            <a:prstGeom prst="roundRect">
              <a:avLst>
                <a:gd name="adj" fmla="val 19537"/>
              </a:avLst>
            </a:prstGeom>
            <a:solidFill>
              <a:schemeClr val="bg1"/>
            </a:solidFill>
            <a:ln w="38100">
              <a:solidFill>
                <a:schemeClr val="tx1"/>
              </a:solidFill>
              <a:round/>
            </a:ln>
          </p:spPr>
          <p:txBody>
            <a:bodyPr wrap="none" anchor="ctr"/>
            <a:lstStyle/>
            <a:p>
              <a:endParaRPr lang="zh-CN" altLang="en-US"/>
            </a:p>
          </p:txBody>
        </p:sp>
        <p:grpSp>
          <p:nvGrpSpPr>
            <p:cNvPr id="33" name="Group 5"/>
            <p:cNvGrpSpPr/>
            <p:nvPr/>
          </p:nvGrpSpPr>
          <p:grpSpPr bwMode="auto">
            <a:xfrm>
              <a:off x="4331" y="1117"/>
              <a:ext cx="1134" cy="771"/>
              <a:chOff x="4332" y="3203"/>
              <a:chExt cx="1134" cy="771"/>
            </a:xfrm>
          </p:grpSpPr>
          <p:sp>
            <p:nvSpPr>
              <p:cNvPr id="34" name="Rectangle 6"/>
              <p:cNvSpPr>
                <a:spLocks noChangeArrowheads="1"/>
              </p:cNvSpPr>
              <p:nvPr/>
            </p:nvSpPr>
            <p:spPr bwMode="auto">
              <a:xfrm>
                <a:off x="4650" y="3203"/>
                <a:ext cx="725" cy="771"/>
              </a:xfrm>
              <a:prstGeom prst="rect">
                <a:avLst/>
              </a:prstGeom>
              <a:solidFill>
                <a:schemeClr val="bg1"/>
              </a:solidFill>
              <a:ln w="9525">
                <a:noFill/>
                <a:miter lim="800000"/>
              </a:ln>
            </p:spPr>
            <p:txBody>
              <a:bodyPr wrap="none" anchor="ctr"/>
              <a:lstStyle/>
              <a:p>
                <a:endParaRPr lang="zh-CN" altLang="en-US"/>
              </a:p>
            </p:txBody>
          </p:sp>
          <p:pic>
            <p:nvPicPr>
              <p:cNvPr id="35" name="Picture 7" descr="未标题-111111"/>
              <p:cNvPicPr>
                <a:picLocks noChangeAspect="1" noChangeArrowheads="1"/>
              </p:cNvPicPr>
              <p:nvPr/>
            </p:nvPicPr>
            <p:blipFill>
              <a:blip r:embed="rId2" cstate="print"/>
              <a:srcRect r="58348" b="35896"/>
              <a:stretch>
                <a:fillRect/>
              </a:stretch>
            </p:blipFill>
            <p:spPr bwMode="auto">
              <a:xfrm rot="5266334">
                <a:off x="4536" y="2999"/>
                <a:ext cx="726" cy="1134"/>
              </a:xfrm>
              <a:prstGeom prst="rect">
                <a:avLst/>
              </a:prstGeom>
              <a:noFill/>
              <a:ln w="9525">
                <a:noFill/>
                <a:miter lim="800000"/>
                <a:headEnd/>
                <a:tailEnd/>
              </a:ln>
            </p:spPr>
          </p:pic>
        </p:grpSp>
      </p:grpSp>
      <p:grpSp>
        <p:nvGrpSpPr>
          <p:cNvPr id="3" name="Group 3"/>
          <p:cNvGrpSpPr/>
          <p:nvPr/>
        </p:nvGrpSpPr>
        <p:grpSpPr bwMode="auto">
          <a:xfrm>
            <a:off x="1285852" y="1714488"/>
            <a:ext cx="6889770" cy="1011234"/>
            <a:chOff x="385" y="890"/>
            <a:chExt cx="5080" cy="998"/>
          </a:xfrm>
        </p:grpSpPr>
        <p:sp>
          <p:nvSpPr>
            <p:cNvPr id="17" name="AutoShape 4"/>
            <p:cNvSpPr>
              <a:spLocks noChangeArrowheads="1"/>
            </p:cNvSpPr>
            <p:nvPr/>
          </p:nvSpPr>
          <p:spPr bwMode="auto">
            <a:xfrm>
              <a:off x="385" y="890"/>
              <a:ext cx="4854" cy="952"/>
            </a:xfrm>
            <a:prstGeom prst="roundRect">
              <a:avLst>
                <a:gd name="adj" fmla="val 19537"/>
              </a:avLst>
            </a:prstGeom>
            <a:solidFill>
              <a:schemeClr val="bg1"/>
            </a:solidFill>
            <a:ln w="38100">
              <a:solidFill>
                <a:schemeClr val="tx1"/>
              </a:solidFill>
              <a:round/>
            </a:ln>
          </p:spPr>
          <p:txBody>
            <a:bodyPr wrap="none" anchor="ctr"/>
            <a:lstStyle/>
            <a:p>
              <a:endParaRPr lang="zh-CN" altLang="en-US"/>
            </a:p>
          </p:txBody>
        </p:sp>
        <p:grpSp>
          <p:nvGrpSpPr>
            <p:cNvPr id="4" name="Group 5"/>
            <p:cNvGrpSpPr/>
            <p:nvPr/>
          </p:nvGrpSpPr>
          <p:grpSpPr bwMode="auto">
            <a:xfrm>
              <a:off x="4331" y="1117"/>
              <a:ext cx="1134" cy="771"/>
              <a:chOff x="4332" y="3203"/>
              <a:chExt cx="1134" cy="771"/>
            </a:xfrm>
          </p:grpSpPr>
          <p:sp>
            <p:nvSpPr>
              <p:cNvPr id="25" name="Rectangle 6"/>
              <p:cNvSpPr>
                <a:spLocks noChangeArrowheads="1"/>
              </p:cNvSpPr>
              <p:nvPr/>
            </p:nvSpPr>
            <p:spPr bwMode="auto">
              <a:xfrm>
                <a:off x="4650" y="3203"/>
                <a:ext cx="725" cy="771"/>
              </a:xfrm>
              <a:prstGeom prst="rect">
                <a:avLst/>
              </a:prstGeom>
              <a:solidFill>
                <a:schemeClr val="bg1"/>
              </a:solidFill>
              <a:ln w="9525">
                <a:noFill/>
                <a:miter lim="800000"/>
              </a:ln>
            </p:spPr>
            <p:txBody>
              <a:bodyPr wrap="none" anchor="ctr"/>
              <a:lstStyle/>
              <a:p>
                <a:endParaRPr lang="zh-CN" altLang="en-US"/>
              </a:p>
            </p:txBody>
          </p:sp>
          <p:pic>
            <p:nvPicPr>
              <p:cNvPr id="26" name="Picture 7" descr="未标题-111111"/>
              <p:cNvPicPr>
                <a:picLocks noChangeAspect="1" noChangeArrowheads="1"/>
              </p:cNvPicPr>
              <p:nvPr/>
            </p:nvPicPr>
            <p:blipFill>
              <a:blip r:embed="rId2" cstate="print"/>
              <a:srcRect r="58348" b="35896"/>
              <a:stretch>
                <a:fillRect/>
              </a:stretch>
            </p:blipFill>
            <p:spPr bwMode="auto">
              <a:xfrm rot="5266334">
                <a:off x="4536" y="2999"/>
                <a:ext cx="726" cy="1134"/>
              </a:xfrm>
              <a:prstGeom prst="rect">
                <a:avLst/>
              </a:prstGeom>
              <a:noFill/>
              <a:ln w="9525">
                <a:noFill/>
                <a:miter lim="800000"/>
                <a:headEnd/>
                <a:tailEnd/>
              </a:ln>
            </p:spPr>
          </p:pic>
        </p:grpSp>
      </p:grpSp>
      <p:sp>
        <p:nvSpPr>
          <p:cNvPr id="105474" name="Rectangle 2"/>
          <p:cNvSpPr>
            <a:spLocks noGrp="1" noChangeArrowheads="1"/>
          </p:cNvSpPr>
          <p:nvPr>
            <p:ph type="title"/>
          </p:nvPr>
        </p:nvSpPr>
        <p:spPr>
          <a:xfrm>
            <a:off x="395288" y="260350"/>
            <a:ext cx="8229600" cy="490538"/>
          </a:xfrm>
        </p:spPr>
        <p:txBody>
          <a:bodyPr/>
          <a:lstStyle/>
          <a:p>
            <a:r>
              <a:rPr lang="en-US" altLang="zh-CN" sz="4000">
                <a:ea typeface="华文细黑" panose="02010600040101010101" pitchFamily="2" charset="-122"/>
              </a:rPr>
              <a:t>content</a:t>
            </a:r>
          </a:p>
        </p:txBody>
      </p:sp>
      <p:grpSp>
        <p:nvGrpSpPr>
          <p:cNvPr id="2" name="Group 3"/>
          <p:cNvGrpSpPr/>
          <p:nvPr/>
        </p:nvGrpSpPr>
        <p:grpSpPr bwMode="auto">
          <a:xfrm>
            <a:off x="0" y="-603250"/>
            <a:ext cx="9144000" cy="2028825"/>
            <a:chOff x="0" y="-380"/>
            <a:chExt cx="5760" cy="1278"/>
          </a:xfrm>
        </p:grpSpPr>
        <p:sp>
          <p:nvSpPr>
            <p:cNvPr id="105476" name="Rectangle 4"/>
            <p:cNvSpPr>
              <a:spLocks noChangeArrowheads="1"/>
            </p:cNvSpPr>
            <p:nvPr/>
          </p:nvSpPr>
          <p:spPr bwMode="auto">
            <a:xfrm>
              <a:off x="0" y="0"/>
              <a:ext cx="5760" cy="572"/>
            </a:xfrm>
            <a:prstGeom prst="rect">
              <a:avLst/>
            </a:prstGeom>
            <a:gradFill rotWithShape="1">
              <a:gsLst>
                <a:gs pos="0">
                  <a:schemeClr val="accent1">
                    <a:gamma/>
                    <a:tint val="0"/>
                    <a:invGamma/>
                  </a:schemeClr>
                </a:gs>
                <a:gs pos="100000">
                  <a:schemeClr val="accent1"/>
                </a:gs>
              </a:gsLst>
              <a:lin ang="0" scaled="1"/>
            </a:gradFill>
            <a:ln w="9525">
              <a:noFill/>
              <a:miter lim="800000"/>
            </a:ln>
            <a:effectLst/>
          </p:spPr>
          <p:txBody>
            <a:bodyPr wrap="none" anchor="ctr"/>
            <a:lstStyle/>
            <a:p>
              <a:endParaRPr lang="zh-CN" altLang="en-US"/>
            </a:p>
          </p:txBody>
        </p:sp>
        <p:pic>
          <p:nvPicPr>
            <p:cNvPr id="105477" name="Picture 5" descr="未标题-2111"/>
            <p:cNvPicPr>
              <a:picLocks noChangeAspect="1" noChangeArrowheads="1"/>
            </p:cNvPicPr>
            <p:nvPr/>
          </p:nvPicPr>
          <p:blipFill>
            <a:blip r:embed="rId3"/>
            <a:srcRect/>
            <a:stretch>
              <a:fillRect/>
            </a:stretch>
          </p:blipFill>
          <p:spPr bwMode="auto">
            <a:xfrm rot="19814729" flipH="1" flipV="1">
              <a:off x="204" y="-380"/>
              <a:ext cx="1084" cy="1278"/>
            </a:xfrm>
            <a:prstGeom prst="rect">
              <a:avLst/>
            </a:prstGeom>
            <a:noFill/>
          </p:spPr>
        </p:pic>
        <p:sp>
          <p:nvSpPr>
            <p:cNvPr id="105478" name="Rectangle 6"/>
            <p:cNvSpPr>
              <a:spLocks noChangeArrowheads="1"/>
            </p:cNvSpPr>
            <p:nvPr/>
          </p:nvSpPr>
          <p:spPr bwMode="auto">
            <a:xfrm>
              <a:off x="1655" y="527"/>
              <a:ext cx="4105" cy="91"/>
            </a:xfrm>
            <a:prstGeom prst="rect">
              <a:avLst/>
            </a:prstGeom>
            <a:gradFill rotWithShape="1">
              <a:gsLst>
                <a:gs pos="0">
                  <a:schemeClr val="tx1"/>
                </a:gs>
                <a:gs pos="100000">
                  <a:schemeClr val="tx1">
                    <a:gamma/>
                    <a:tint val="0"/>
                    <a:invGamma/>
                  </a:schemeClr>
                </a:gs>
              </a:gsLst>
              <a:lin ang="0" scaled="1"/>
            </a:gradFill>
            <a:ln w="9525">
              <a:noFill/>
              <a:miter lim="800000"/>
            </a:ln>
            <a:effectLst/>
          </p:spPr>
          <p:txBody>
            <a:bodyPr wrap="none" anchor="ctr"/>
            <a:lstStyle/>
            <a:p>
              <a:endParaRPr lang="zh-CN" altLang="en-US"/>
            </a:p>
          </p:txBody>
        </p:sp>
        <p:sp>
          <p:nvSpPr>
            <p:cNvPr id="105479" name="Rectangle 7"/>
            <p:cNvSpPr>
              <a:spLocks noChangeArrowheads="1"/>
            </p:cNvSpPr>
            <p:nvPr/>
          </p:nvSpPr>
          <p:spPr bwMode="auto">
            <a:xfrm>
              <a:off x="0" y="527"/>
              <a:ext cx="1860" cy="91"/>
            </a:xfrm>
            <a:prstGeom prst="rect">
              <a:avLst/>
            </a:prstGeom>
            <a:solidFill>
              <a:schemeClr val="tx1"/>
            </a:solidFill>
            <a:ln w="9525">
              <a:noFill/>
              <a:miter lim="800000"/>
            </a:ln>
            <a:effectLst/>
          </p:spPr>
          <p:txBody>
            <a:bodyPr wrap="none" anchor="ctr"/>
            <a:lstStyle/>
            <a:p>
              <a:endParaRPr lang="zh-CN" altLang="en-US"/>
            </a:p>
          </p:txBody>
        </p:sp>
      </p:grpSp>
      <p:sp>
        <p:nvSpPr>
          <p:cNvPr id="105488" name="Rectangle 16"/>
          <p:cNvSpPr>
            <a:spLocks noChangeArrowheads="1"/>
          </p:cNvSpPr>
          <p:nvPr/>
        </p:nvSpPr>
        <p:spPr bwMode="auto">
          <a:xfrm>
            <a:off x="1258888" y="188913"/>
            <a:ext cx="6505575" cy="604837"/>
          </a:xfrm>
          <a:prstGeom prst="rect">
            <a:avLst/>
          </a:prstGeom>
          <a:noFill/>
          <a:ln w="9525">
            <a:noFill/>
            <a:miter lim="800000"/>
          </a:ln>
          <a:effectLst/>
        </p:spPr>
        <p:txBody>
          <a:bodyPr anchor="ctr"/>
          <a:lstStyle/>
          <a:p>
            <a:pPr eaLnBrk="0" hangingPunct="0">
              <a:spcBef>
                <a:spcPct val="50000"/>
              </a:spcBef>
            </a:pPr>
            <a:r>
              <a:rPr lang="en-US" altLang="zh-CN" sz="3200" b="1" dirty="0">
                <a:solidFill>
                  <a:srgbClr val="000000"/>
                </a:solidFill>
                <a:latin typeface="Times New Roman" panose="02020603050405020304" pitchFamily="18" charset="0"/>
                <a:ea typeface="楷体" panose="02010609060101010101" pitchFamily="49" charset="-122"/>
              </a:rPr>
              <a:t>              Teaching Principles</a:t>
            </a:r>
            <a:endParaRPr lang="zh-CN" altLang="en-US" sz="3200" b="1" dirty="0">
              <a:solidFill>
                <a:srgbClr val="000000"/>
              </a:solidFill>
              <a:latin typeface="Times New Roman" panose="02020603050405020304" pitchFamily="18" charset="0"/>
              <a:ea typeface="楷体" panose="02010609060101010101" pitchFamily="49" charset="-122"/>
            </a:endParaRPr>
          </a:p>
        </p:txBody>
      </p:sp>
      <p:sp>
        <p:nvSpPr>
          <p:cNvPr id="18" name="Rectangle 293"/>
          <p:cNvSpPr>
            <a:spLocks noChangeArrowheads="1"/>
          </p:cNvSpPr>
          <p:nvPr/>
        </p:nvSpPr>
        <p:spPr bwMode="auto">
          <a:xfrm>
            <a:off x="1928794" y="4929198"/>
            <a:ext cx="5047642" cy="55196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defTabSz="815340">
              <a:lnSpc>
                <a:spcPct val="120000"/>
              </a:lnSpc>
            </a:pPr>
            <a:r>
              <a:rPr lang="en-US" altLang="zh-CN" sz="2800" b="1" dirty="0">
                <a:ea typeface="楷体" panose="02010609060101010101" pitchFamily="49" charset="-122"/>
              </a:rPr>
              <a:t>The task-based teaching</a:t>
            </a:r>
            <a:endParaRPr lang="zh-CN" altLang="en-US" sz="2800" b="1" dirty="0">
              <a:ea typeface="楷体" panose="02010609060101010101" pitchFamily="49" charset="-122"/>
            </a:endParaRPr>
          </a:p>
        </p:txBody>
      </p:sp>
      <p:sp>
        <p:nvSpPr>
          <p:cNvPr id="19" name="Rectangle 217"/>
          <p:cNvSpPr>
            <a:spLocks noChangeArrowheads="1"/>
          </p:cNvSpPr>
          <p:nvPr/>
        </p:nvSpPr>
        <p:spPr bwMode="auto">
          <a:xfrm>
            <a:off x="1714480" y="1928802"/>
            <a:ext cx="5047642" cy="55626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l" defTabSz="815340">
              <a:lnSpc>
                <a:spcPct val="120000"/>
              </a:lnSpc>
            </a:pPr>
            <a:r>
              <a:rPr kumimoji="1" lang="en-US" altLang="zh-CN" sz="2800" b="1"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b="1" dirty="0">
                <a:ea typeface="楷体" panose="02010609060101010101" pitchFamily="49" charset="-122"/>
              </a:rPr>
              <a:t>The old- new  association</a:t>
            </a:r>
            <a:endParaRPr lang="zh-CN" altLang="en-US" sz="2800" b="1" dirty="0">
              <a:ea typeface="楷体" panose="02010609060101010101" pitchFamily="49" charset="-122"/>
            </a:endParaRPr>
          </a:p>
        </p:txBody>
      </p:sp>
      <p:sp>
        <p:nvSpPr>
          <p:cNvPr id="20" name="Rectangle 290"/>
          <p:cNvSpPr>
            <a:spLocks noChangeArrowheads="1"/>
          </p:cNvSpPr>
          <p:nvPr/>
        </p:nvSpPr>
        <p:spPr bwMode="auto">
          <a:xfrm>
            <a:off x="1643042" y="3429000"/>
            <a:ext cx="6000792" cy="59947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l" defTabSz="815340">
              <a:lnSpc>
                <a:spcPct val="120000"/>
              </a:lnSpc>
            </a:pPr>
            <a:r>
              <a:rPr lang="en-US" altLang="zh-CN" sz="2800" b="1" baseline="0" dirty="0">
                <a:ea typeface="楷体" panose="02010609060101010101" pitchFamily="49" charset="-122"/>
              </a:rPr>
              <a:t>The output -oriented</a:t>
            </a:r>
            <a:r>
              <a:rPr lang="en-US" altLang="zh-CN" sz="2800" b="1" dirty="0">
                <a:ea typeface="楷体" panose="02010609060101010101" pitchFamily="49" charset="-122"/>
              </a:rPr>
              <a:t> instruction </a:t>
            </a:r>
            <a:r>
              <a:rPr lang="en-US" altLang="zh-CN" sz="2800" b="1" baseline="0" dirty="0">
                <a:ea typeface="楷体" panose="02010609060101010101" pitchFamily="49" charset="-122"/>
              </a:rPr>
              <a:t> </a:t>
            </a:r>
            <a:endParaRPr kumimoji="1" lang="zh-CN" altLang="en-US" sz="2800" b="1" baseline="0" dirty="0">
              <a:latin typeface="楷体_GB2312"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 y="1035845"/>
            <a:ext cx="2613049" cy="5822156"/>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8782" b="11320"/>
          <a:stretch>
            <a:fillRect/>
          </a:stretch>
        </p:blipFill>
        <p:spPr>
          <a:xfrm>
            <a:off x="285720" y="1357298"/>
            <a:ext cx="1770232" cy="1308485"/>
          </a:xfrm>
          <a:prstGeom prst="rect">
            <a:avLst/>
          </a:prstGeom>
          <a:ln>
            <a:noFill/>
          </a:ln>
          <a:effectLst>
            <a:outerShdw blurRad="292100" dist="139700" dir="2700000" algn="tl" rotWithShape="0">
              <a:srgbClr val="333333">
                <a:alpha val="65000"/>
              </a:srgbClr>
            </a:outerShdw>
          </a:effectLst>
        </p:spPr>
      </p:pic>
      <p:grpSp>
        <p:nvGrpSpPr>
          <p:cNvPr id="6" name="组合 1"/>
          <p:cNvGrpSpPr/>
          <p:nvPr/>
        </p:nvGrpSpPr>
        <p:grpSpPr bwMode="auto">
          <a:xfrm>
            <a:off x="2084857" y="1643050"/>
            <a:ext cx="7059143" cy="4950040"/>
            <a:chOff x="1903583" y="812494"/>
            <a:chExt cx="6268109" cy="3712219"/>
          </a:xfrm>
        </p:grpSpPr>
        <p:sp>
          <p:nvSpPr>
            <p:cNvPr id="3" name="任意多边形 2"/>
            <p:cNvSpPr/>
            <p:nvPr/>
          </p:nvSpPr>
          <p:spPr>
            <a:xfrm>
              <a:off x="2411036" y="854753"/>
              <a:ext cx="506742" cy="1213437"/>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000066"/>
            </a:solidFill>
            <a:ln>
              <a:solidFill>
                <a:schemeClr val="bg1"/>
              </a:solid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15240" tIns="268612" rIns="15241"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任意多边形 3">
              <a:hlinkClick r:id="rId4" action="ppaction://hlinksldjump"/>
            </p:cNvPr>
            <p:cNvSpPr/>
            <p:nvPr/>
          </p:nvSpPr>
          <p:spPr>
            <a:xfrm>
              <a:off x="3085896" y="812494"/>
              <a:ext cx="5085796" cy="941582"/>
            </a:xfrm>
            <a:custGeom>
              <a:avLst/>
              <a:gdLst>
                <a:gd name="connsiteX0" fmla="*/ 180826 w 1084932"/>
                <a:gd name="connsiteY0" fmla="*/ 0 h 5085795"/>
                <a:gd name="connsiteX1" fmla="*/ 904106 w 1084932"/>
                <a:gd name="connsiteY1" fmla="*/ 0 h 5085795"/>
                <a:gd name="connsiteX2" fmla="*/ 1084932 w 1084932"/>
                <a:gd name="connsiteY2" fmla="*/ 180826 h 5085795"/>
                <a:gd name="connsiteX3" fmla="*/ 1084932 w 1084932"/>
                <a:gd name="connsiteY3" fmla="*/ 5085795 h 5085795"/>
                <a:gd name="connsiteX4" fmla="*/ 1084932 w 1084932"/>
                <a:gd name="connsiteY4" fmla="*/ 5085795 h 5085795"/>
                <a:gd name="connsiteX5" fmla="*/ 0 w 1084932"/>
                <a:gd name="connsiteY5" fmla="*/ 5085795 h 5085795"/>
                <a:gd name="connsiteX6" fmla="*/ 0 w 1084932"/>
                <a:gd name="connsiteY6" fmla="*/ 5085795 h 5085795"/>
                <a:gd name="connsiteX7" fmla="*/ 0 w 1084932"/>
                <a:gd name="connsiteY7" fmla="*/ 180826 h 5085795"/>
                <a:gd name="connsiteX8" fmla="*/ 180826 w 1084932"/>
                <a:gd name="connsiteY8" fmla="*/ 0 h 50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085795">
                  <a:moveTo>
                    <a:pt x="1084932" y="847653"/>
                  </a:moveTo>
                  <a:lnTo>
                    <a:pt x="1084932" y="4238142"/>
                  </a:lnTo>
                  <a:cubicBezTo>
                    <a:pt x="1084932" y="4706285"/>
                    <a:pt x="1067661" y="5085793"/>
                    <a:pt x="1046357" y="5085793"/>
                  </a:cubicBezTo>
                  <a:lnTo>
                    <a:pt x="0" y="5085793"/>
                  </a:lnTo>
                  <a:lnTo>
                    <a:pt x="0" y="5085793"/>
                  </a:lnTo>
                  <a:lnTo>
                    <a:pt x="0" y="2"/>
                  </a:lnTo>
                  <a:lnTo>
                    <a:pt x="0" y="2"/>
                  </a:lnTo>
                  <a:lnTo>
                    <a:pt x="1046357" y="2"/>
                  </a:lnTo>
                  <a:cubicBezTo>
                    <a:pt x="1067661" y="2"/>
                    <a:pt x="1084932" y="379510"/>
                    <a:pt x="1084932" y="847653"/>
                  </a:cubicBezTo>
                  <a:close/>
                </a:path>
              </a:pathLst>
            </a:custGeom>
            <a:solidFill>
              <a:srgbClr val="000066">
                <a:alpha val="90000"/>
              </a:srgbClr>
            </a:solidFill>
            <a:ln w="57150">
              <a:solidFill>
                <a:schemeClr val="bg1"/>
              </a:solidFill>
            </a:ln>
            <a:effectLst>
              <a:glow rad="63500">
                <a:schemeClr val="accent4">
                  <a:satMod val="175000"/>
                  <a:alpha val="40000"/>
                </a:schemeClr>
              </a:glow>
              <a:outerShdw blurRad="40000" dist="23000" dir="5400000" rotWithShape="0">
                <a:srgbClr val="000000">
                  <a:alpha val="35000"/>
                </a:srgbClr>
              </a:outerShdw>
            </a:effectLst>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任意多边形 4"/>
            <p:cNvSpPr/>
            <p:nvPr/>
          </p:nvSpPr>
          <p:spPr>
            <a:xfrm>
              <a:off x="2156659" y="2086627"/>
              <a:ext cx="506741" cy="1213437"/>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96"/>
            </a:solidFill>
            <a:ln>
              <a:solidFill>
                <a:schemeClr val="bg1"/>
              </a:solidFill>
            </a:ln>
            <a:scene3d>
              <a:camera prst="orthographicFront"/>
              <a:lightRig rig="flat" dir="t"/>
            </a:scene3d>
            <a:sp3d prstMaterial="plastic">
              <a:bevelT w="120900" h="88900"/>
              <a:bevelB w="88900" h="31750" prst="angle"/>
            </a:sp3d>
          </p:spPr>
          <p:style>
            <a:lnRef idx="1">
              <a:schemeClr val="accent4">
                <a:hueOff val="-2232385"/>
                <a:satOff val="13449"/>
                <a:lumOff val="1078"/>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任意多边形 10">
              <a:hlinkClick r:id="rId5" action="ppaction://hlinksldjump"/>
            </p:cNvPr>
            <p:cNvSpPr/>
            <p:nvPr/>
          </p:nvSpPr>
          <p:spPr>
            <a:xfrm>
              <a:off x="2827915" y="2193596"/>
              <a:ext cx="5102504" cy="941582"/>
            </a:xfrm>
            <a:custGeom>
              <a:avLst/>
              <a:gdLst>
                <a:gd name="connsiteX0" fmla="*/ 180826 w 1084932"/>
                <a:gd name="connsiteY0" fmla="*/ 0 h 5102503"/>
                <a:gd name="connsiteX1" fmla="*/ 904106 w 1084932"/>
                <a:gd name="connsiteY1" fmla="*/ 0 h 5102503"/>
                <a:gd name="connsiteX2" fmla="*/ 1084932 w 1084932"/>
                <a:gd name="connsiteY2" fmla="*/ 180826 h 5102503"/>
                <a:gd name="connsiteX3" fmla="*/ 1084932 w 1084932"/>
                <a:gd name="connsiteY3" fmla="*/ 5102503 h 5102503"/>
                <a:gd name="connsiteX4" fmla="*/ 1084932 w 1084932"/>
                <a:gd name="connsiteY4" fmla="*/ 5102503 h 5102503"/>
                <a:gd name="connsiteX5" fmla="*/ 0 w 1084932"/>
                <a:gd name="connsiteY5" fmla="*/ 5102503 h 5102503"/>
                <a:gd name="connsiteX6" fmla="*/ 0 w 1084932"/>
                <a:gd name="connsiteY6" fmla="*/ 5102503 h 5102503"/>
                <a:gd name="connsiteX7" fmla="*/ 0 w 1084932"/>
                <a:gd name="connsiteY7" fmla="*/ 180826 h 5102503"/>
                <a:gd name="connsiteX8" fmla="*/ 180826 w 1084932"/>
                <a:gd name="connsiteY8" fmla="*/ 0 h 5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102503">
                  <a:moveTo>
                    <a:pt x="1084932" y="850438"/>
                  </a:moveTo>
                  <a:lnTo>
                    <a:pt x="1084932" y="4252065"/>
                  </a:lnTo>
                  <a:cubicBezTo>
                    <a:pt x="1084932" y="4721746"/>
                    <a:pt x="1067718" y="5102501"/>
                    <a:pt x="1046483" y="5102501"/>
                  </a:cubicBezTo>
                  <a:lnTo>
                    <a:pt x="0" y="5102501"/>
                  </a:lnTo>
                  <a:lnTo>
                    <a:pt x="0" y="5102501"/>
                  </a:lnTo>
                  <a:lnTo>
                    <a:pt x="0" y="2"/>
                  </a:lnTo>
                  <a:lnTo>
                    <a:pt x="0" y="2"/>
                  </a:lnTo>
                  <a:lnTo>
                    <a:pt x="1046483" y="2"/>
                  </a:lnTo>
                  <a:cubicBezTo>
                    <a:pt x="1067718" y="2"/>
                    <a:pt x="1084932" y="380757"/>
                    <a:pt x="1084932" y="850438"/>
                  </a:cubicBezTo>
                  <a:close/>
                </a:path>
              </a:pathLst>
            </a:custGeom>
            <a:solidFill>
              <a:srgbClr val="640096">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2232385"/>
                <a:satOff val="13449"/>
                <a:lumOff val="107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任意多边形 11"/>
            <p:cNvSpPr/>
            <p:nvPr/>
          </p:nvSpPr>
          <p:spPr>
            <a:xfrm>
              <a:off x="1903583" y="3311276"/>
              <a:ext cx="506741" cy="1213437"/>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1E"/>
            </a:solidFill>
            <a:ln>
              <a:solidFill>
                <a:schemeClr val="bg1"/>
              </a:solidFill>
            </a:ln>
            <a:scene3d>
              <a:camera prst="orthographicFront"/>
              <a:lightRig rig="flat" dir="t"/>
            </a:scene3d>
            <a:sp3d prstMaterial="plastic">
              <a:bevelT w="120900" h="88900"/>
              <a:bevelB w="88900" h="31750" prst="angle"/>
            </a:sp3d>
          </p:spPr>
          <p:style>
            <a:lnRef idx="1">
              <a:schemeClr val="accent4">
                <a:hueOff val="-4464770"/>
                <a:satOff val="26899"/>
                <a:lumOff val="2156"/>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任意多边形 12">
              <a:hlinkClick r:id="rId6" action="ppaction://hlinksldjump"/>
            </p:cNvPr>
            <p:cNvSpPr/>
            <p:nvPr/>
          </p:nvSpPr>
          <p:spPr>
            <a:xfrm>
              <a:off x="2590957" y="3506938"/>
              <a:ext cx="5174473" cy="941582"/>
            </a:xfrm>
            <a:custGeom>
              <a:avLst/>
              <a:gdLst>
                <a:gd name="connsiteX0" fmla="*/ 180826 w 1084932"/>
                <a:gd name="connsiteY0" fmla="*/ 0 h 5073837"/>
                <a:gd name="connsiteX1" fmla="*/ 904106 w 1084932"/>
                <a:gd name="connsiteY1" fmla="*/ 0 h 5073837"/>
                <a:gd name="connsiteX2" fmla="*/ 1084932 w 1084932"/>
                <a:gd name="connsiteY2" fmla="*/ 180826 h 5073837"/>
                <a:gd name="connsiteX3" fmla="*/ 1084932 w 1084932"/>
                <a:gd name="connsiteY3" fmla="*/ 5073837 h 5073837"/>
                <a:gd name="connsiteX4" fmla="*/ 1084932 w 1084932"/>
                <a:gd name="connsiteY4" fmla="*/ 5073837 h 5073837"/>
                <a:gd name="connsiteX5" fmla="*/ 0 w 1084932"/>
                <a:gd name="connsiteY5" fmla="*/ 5073837 h 5073837"/>
                <a:gd name="connsiteX6" fmla="*/ 0 w 1084932"/>
                <a:gd name="connsiteY6" fmla="*/ 5073837 h 5073837"/>
                <a:gd name="connsiteX7" fmla="*/ 0 w 1084932"/>
                <a:gd name="connsiteY7" fmla="*/ 180826 h 5073837"/>
                <a:gd name="connsiteX8" fmla="*/ 180826 w 1084932"/>
                <a:gd name="connsiteY8" fmla="*/ 0 h 507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073837">
                  <a:moveTo>
                    <a:pt x="1084932" y="845660"/>
                  </a:moveTo>
                  <a:lnTo>
                    <a:pt x="1084932" y="4228177"/>
                  </a:lnTo>
                  <a:cubicBezTo>
                    <a:pt x="1084932" y="4695219"/>
                    <a:pt x="1067621" y="5073835"/>
                    <a:pt x="1046266" y="5073835"/>
                  </a:cubicBezTo>
                  <a:lnTo>
                    <a:pt x="0" y="5073835"/>
                  </a:lnTo>
                  <a:lnTo>
                    <a:pt x="0" y="5073835"/>
                  </a:lnTo>
                  <a:lnTo>
                    <a:pt x="0" y="2"/>
                  </a:lnTo>
                  <a:lnTo>
                    <a:pt x="0" y="2"/>
                  </a:lnTo>
                  <a:lnTo>
                    <a:pt x="1046266" y="2"/>
                  </a:lnTo>
                  <a:cubicBezTo>
                    <a:pt x="1067621" y="2"/>
                    <a:pt x="1084932" y="378618"/>
                    <a:pt x="1084932" y="845660"/>
                  </a:cubicBezTo>
                  <a:close/>
                </a:path>
              </a:pathLst>
            </a:custGeom>
            <a:solidFill>
              <a:srgbClr val="64001E">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4464770"/>
                <a:satOff val="26899"/>
                <a:lumOff val="215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After-class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0" name="矩形 19"/>
          <p:cNvSpPr/>
          <p:nvPr/>
        </p:nvSpPr>
        <p:spPr>
          <a:xfrm>
            <a:off x="0" y="908158"/>
            <a:ext cx="9144000" cy="799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426" name="Picture 2" descr="d:\program files\360se6\User Data\temp\u=3951256762,2675390024&amp;fm=21&amp;gp=0.jpg"/>
          <p:cNvPicPr>
            <a:picLocks noChangeAspect="1" noChangeArrowheads="1"/>
          </p:cNvPicPr>
          <p:nvPr/>
        </p:nvPicPr>
        <p:blipFill>
          <a:blip r:embed="rId7"/>
          <a:srcRect/>
          <a:stretch>
            <a:fillRect/>
          </a:stretch>
        </p:blipFill>
        <p:spPr bwMode="auto">
          <a:xfrm>
            <a:off x="0" y="4998151"/>
            <a:ext cx="1714480" cy="1325183"/>
          </a:xfrm>
          <a:prstGeom prst="rect">
            <a:avLst/>
          </a:prstGeom>
          <a:noFill/>
        </p:spPr>
      </p:pic>
      <p:sp>
        <p:nvSpPr>
          <p:cNvPr id="22" name="矩形 21"/>
          <p:cNvSpPr/>
          <p:nvPr/>
        </p:nvSpPr>
        <p:spPr>
          <a:xfrm>
            <a:off x="2857488" y="142852"/>
            <a:ext cx="3838230" cy="584775"/>
          </a:xfrm>
          <a:prstGeom prst="rect">
            <a:avLst/>
          </a:prstGeom>
        </p:spPr>
        <p:txBody>
          <a:bodyPr wrap="none">
            <a:spAutoFit/>
          </a:bodyPr>
          <a:lstStyle/>
          <a:p>
            <a:r>
              <a:rPr lang="en-US" altLang="zh-CN" sz="3200" b="1" dirty="0">
                <a:solidFill>
                  <a:srgbClr val="000000"/>
                </a:solidFill>
                <a:latin typeface="Times New Roman" panose="02020603050405020304" pitchFamily="18" charset="0"/>
                <a:ea typeface="楷体" panose="02010609060101010101" pitchFamily="49" charset="-122"/>
              </a:rPr>
              <a:t>Teaching Procedures</a:t>
            </a:r>
            <a:endParaRPr lang="zh-CN" altLang="en-US" dirty="0"/>
          </a:p>
        </p:txBody>
      </p:sp>
      <p:sp>
        <p:nvSpPr>
          <p:cNvPr id="23" name="TextBox 22"/>
          <p:cNvSpPr txBox="1"/>
          <p:nvPr/>
        </p:nvSpPr>
        <p:spPr>
          <a:xfrm>
            <a:off x="6715140" y="2000240"/>
            <a:ext cx="2029723" cy="584775"/>
          </a:xfrm>
          <a:prstGeom prst="rect">
            <a:avLst/>
          </a:prstGeom>
          <a:noFill/>
        </p:spPr>
        <p:txBody>
          <a:bodyPr wrap="none" rtlCol="0">
            <a:spAutoFit/>
          </a:bodyPr>
          <a:lstStyle/>
          <a:p>
            <a:r>
              <a:rPr lang="en-US" altLang="zh-CN" sz="3200" b="1" dirty="0">
                <a:solidFill>
                  <a:srgbClr val="FFFF00"/>
                </a:solidFill>
              </a:rPr>
              <a:t> I prepare</a:t>
            </a:r>
            <a:endParaRPr lang="zh-CN" altLang="en-US" sz="3200" b="1" dirty="0">
              <a:solidFill>
                <a:srgbClr val="FFFF00"/>
              </a:solidFill>
            </a:endParaRPr>
          </a:p>
        </p:txBody>
      </p:sp>
      <p:sp>
        <p:nvSpPr>
          <p:cNvPr id="24" name="TextBox 23"/>
          <p:cNvSpPr txBox="1"/>
          <p:nvPr/>
        </p:nvSpPr>
        <p:spPr>
          <a:xfrm>
            <a:off x="6643702" y="3857628"/>
            <a:ext cx="1983235" cy="584775"/>
          </a:xfrm>
          <a:prstGeom prst="rect">
            <a:avLst/>
          </a:prstGeom>
          <a:noFill/>
        </p:spPr>
        <p:txBody>
          <a:bodyPr wrap="none" rtlCol="0">
            <a:spAutoFit/>
          </a:bodyPr>
          <a:lstStyle/>
          <a:p>
            <a:r>
              <a:rPr lang="en-US" altLang="zh-CN" sz="3200" b="1" dirty="0">
                <a:solidFill>
                  <a:srgbClr val="FFFF00"/>
                </a:solidFill>
              </a:rPr>
              <a:t> I explore</a:t>
            </a:r>
            <a:endParaRPr lang="zh-CN" altLang="en-US" sz="3200" b="1" dirty="0">
              <a:solidFill>
                <a:srgbClr val="FFFF00"/>
              </a:solidFill>
            </a:endParaRPr>
          </a:p>
        </p:txBody>
      </p:sp>
      <p:sp>
        <p:nvSpPr>
          <p:cNvPr id="36" name="TextBox 35"/>
          <p:cNvSpPr txBox="1"/>
          <p:nvPr/>
        </p:nvSpPr>
        <p:spPr>
          <a:xfrm>
            <a:off x="6429388" y="5572140"/>
            <a:ext cx="2141933" cy="584775"/>
          </a:xfrm>
          <a:prstGeom prst="rect">
            <a:avLst/>
          </a:prstGeom>
          <a:noFill/>
        </p:spPr>
        <p:txBody>
          <a:bodyPr wrap="none" rtlCol="0">
            <a:spAutoFit/>
          </a:bodyPr>
          <a:lstStyle/>
          <a:p>
            <a:r>
              <a:rPr lang="en-US" altLang="zh-CN" sz="3200" b="1" dirty="0">
                <a:solidFill>
                  <a:srgbClr val="FFFF00"/>
                </a:solidFill>
              </a:rPr>
              <a:t> I produce</a:t>
            </a:r>
            <a:endParaRPr lang="zh-CN" altLang="en-US" sz="3200" b="1"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lide(fromRight)">
                                      <p:cBhvr>
                                        <p:cTn id="7" dur="500"/>
                                        <p:tgtEl>
                                          <p:spTgt spid="23"/>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lide(fromRight)">
                                      <p:cBhvr>
                                        <p:cTn id="11" dur="500"/>
                                        <p:tgtEl>
                                          <p:spTgt spid="24"/>
                                        </p:tgtEl>
                                      </p:cBhvr>
                                    </p:animEffect>
                                  </p:childTnLst>
                                </p:cTn>
                              </p:par>
                            </p:childTnLst>
                          </p:cTn>
                        </p:par>
                        <p:par>
                          <p:cTn id="12" fill="hold">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slide(fromRigh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9" name="Rectangle 13"/>
          <p:cNvSpPr>
            <a:spLocks noChangeArrowheads="1"/>
          </p:cNvSpPr>
          <p:nvPr/>
        </p:nvSpPr>
        <p:spPr bwMode="auto">
          <a:xfrm>
            <a:off x="3443288" y="1198563"/>
            <a:ext cx="5700712" cy="1470025"/>
          </a:xfrm>
          <a:prstGeom prst="rect">
            <a:avLst/>
          </a:prstGeom>
          <a:noFill/>
          <a:ln w="9525">
            <a:noFill/>
            <a:miter lim="800000"/>
          </a:ln>
          <a:effectLst/>
        </p:spPr>
        <p:txBody>
          <a:bodyPr anchor="ctr"/>
          <a:lstStyle/>
          <a:p>
            <a:pPr algn="l"/>
            <a:endParaRPr lang="en-US" altLang="zh-CN" sz="2800" b="1" dirty="0">
              <a:solidFill>
                <a:schemeClr val="tx2"/>
              </a:solidFill>
              <a:ea typeface="华文细黑" panose="02010600040101010101" pitchFamily="2" charset="-122"/>
            </a:endParaRPr>
          </a:p>
        </p:txBody>
      </p:sp>
      <p:sp>
        <p:nvSpPr>
          <p:cNvPr id="5" name="矩形 4"/>
          <p:cNvSpPr/>
          <p:nvPr/>
        </p:nvSpPr>
        <p:spPr>
          <a:xfrm>
            <a:off x="3214678" y="1714488"/>
            <a:ext cx="5929322" cy="2000548"/>
          </a:xfrm>
          <a:prstGeom prst="rect">
            <a:avLst/>
          </a:prstGeom>
        </p:spPr>
        <p:txBody>
          <a:bodyPr wrap="square">
            <a:spAutoFit/>
          </a:bodyPr>
          <a:lstStyle/>
          <a:p>
            <a:r>
              <a:rPr lang="en-US" altLang="zh-CN" sz="3200" b="1" kern="0" dirty="0">
                <a:cs typeface="+mj-cs"/>
              </a:rPr>
              <a:t>Comparison and Contrast</a:t>
            </a:r>
            <a:endParaRPr lang="en-US" altLang="zh-CN" sz="3600" b="1" kern="0" dirty="0">
              <a:cs typeface="+mj-cs"/>
            </a:endParaRPr>
          </a:p>
          <a:p>
            <a:r>
              <a:rPr lang="en-US" altLang="zh-CN" sz="2800" b="1" kern="0" dirty="0">
                <a:cs typeface="+mj-cs"/>
              </a:rPr>
              <a:t>                ---an effective way to                                                  develop an essay</a:t>
            </a:r>
          </a:p>
          <a:p>
            <a:endParaRPr lang="zh-CN" altLang="en-US" sz="3600" b="1" dirty="0"/>
          </a:p>
        </p:txBody>
      </p:sp>
      <p:pic>
        <p:nvPicPr>
          <p:cNvPr id="9" name="Picture 2"/>
          <p:cNvPicPr>
            <a:picLocks noChangeAspect="1" noChangeArrowheads="1"/>
          </p:cNvPicPr>
          <p:nvPr/>
        </p:nvPicPr>
        <p:blipFill>
          <a:blip r:embed="rId2"/>
          <a:srcRect/>
          <a:stretch>
            <a:fillRect/>
          </a:stretch>
        </p:blipFill>
        <p:spPr bwMode="auto">
          <a:xfrm rot="10800000">
            <a:off x="5363996" y="0"/>
            <a:ext cx="3780004" cy="1152526"/>
          </a:xfrm>
          <a:prstGeom prst="rect">
            <a:avLst/>
          </a:prstGeom>
          <a:noFill/>
          <a:ln w="9525">
            <a:noFill/>
            <a:miter lim="800000"/>
            <a:headEnd/>
            <a:tailEnd/>
          </a:ln>
        </p:spPr>
      </p:pic>
      <p:sp>
        <p:nvSpPr>
          <p:cNvPr id="10" name="TextBox 9">
            <a:hlinkClick r:id="rId3" action="ppaction://hlinksldjump"/>
          </p:cNvPr>
          <p:cNvSpPr txBox="1"/>
          <p:nvPr/>
        </p:nvSpPr>
        <p:spPr bwMode="auto">
          <a:xfrm>
            <a:off x="5857884" y="500042"/>
            <a:ext cx="3481388" cy="431800"/>
          </a:xfrm>
          <a:prstGeom prst="rect">
            <a:avLst/>
          </a:prstGeom>
          <a:noFill/>
        </p:spPr>
        <p:txBody>
          <a:bodyPr>
            <a:spAutoFit/>
          </a:bodyPr>
          <a:lstStyle/>
          <a:p>
            <a:pPr>
              <a:defRPr/>
            </a:pPr>
            <a:r>
              <a:rPr lang="en-US" altLang="zh-CN" sz="2200" b="1" dirty="0">
                <a:solidFill>
                  <a:schemeClr val="bg1"/>
                </a:solidFill>
                <a:effectLst>
                  <a:glow rad="101600">
                    <a:schemeClr val="tx1">
                      <a:alpha val="60000"/>
                    </a:schemeClr>
                  </a:glow>
                  <a:outerShdw blurRad="38100" dist="38100" dir="2700000" algn="tl">
                    <a:srgbClr val="000000">
                      <a:alpha val="43137"/>
                    </a:srgbClr>
                  </a:outerShdw>
                </a:effectLst>
                <a:latin typeface="Comic Sans MS" panose="030F0702030302020204" pitchFamily="66" charset="0"/>
              </a:rPr>
              <a:t>Writing devices</a:t>
            </a: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076" y="5425367"/>
            <a:ext cx="1172764" cy="1102398"/>
          </a:xfrm>
          <a:prstGeom prst="rect">
            <a:avLst/>
          </a:prstGeom>
        </p:spPr>
      </p:pic>
      <p:pic>
        <p:nvPicPr>
          <p:cNvPr id="7" name="Picture 30" descr="c:\users\administrator\appdata\roaming\360se6\User Data\temp\142649_534f7429da8bd.jpg"/>
          <p:cNvPicPr>
            <a:picLocks noChangeAspect="1" noChangeArrowheads="1"/>
          </p:cNvPicPr>
          <p:nvPr/>
        </p:nvPicPr>
        <p:blipFill>
          <a:blip r:embed="rId5" cstate="print"/>
          <a:stretch>
            <a:fillRect/>
          </a:stretch>
        </p:blipFill>
        <p:spPr bwMode="auto">
          <a:xfrm rot="21047459">
            <a:off x="2944002" y="418562"/>
            <a:ext cx="1758529" cy="1222807"/>
          </a:xfrm>
          <a:prstGeom prst="ellipse">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bwMode="auto">
          <a:xfrm>
            <a:off x="6429388" y="2285992"/>
            <a:ext cx="1785950" cy="1214446"/>
          </a:xfrm>
          <a:prstGeom prst="ellipse">
            <a:avLst/>
          </a:prstGeom>
          <a:solidFill>
            <a:srgbClr val="D2000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椭圆 17"/>
          <p:cNvSpPr/>
          <p:nvPr/>
        </p:nvSpPr>
        <p:spPr bwMode="auto">
          <a:xfrm>
            <a:off x="3643306" y="2285992"/>
            <a:ext cx="1785950" cy="1214446"/>
          </a:xfrm>
          <a:prstGeom prst="ellipse">
            <a:avLst/>
          </a:prstGeom>
          <a:solidFill>
            <a:srgbClr val="0070C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椭圆 16"/>
          <p:cNvSpPr/>
          <p:nvPr/>
        </p:nvSpPr>
        <p:spPr bwMode="auto">
          <a:xfrm>
            <a:off x="642910" y="2285992"/>
            <a:ext cx="1785950" cy="1214446"/>
          </a:xfrm>
          <a:prstGeom prst="ellipse">
            <a:avLst/>
          </a:prstGeom>
          <a:solidFill>
            <a:srgbClr val="FFCC29"/>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0975" name="Line 15"/>
          <p:cNvSpPr>
            <a:spLocks noChangeShapeType="1"/>
          </p:cNvSpPr>
          <p:nvPr/>
        </p:nvSpPr>
        <p:spPr bwMode="auto">
          <a:xfrm>
            <a:off x="2643174" y="2928934"/>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6" name="Rectangle 7"/>
          <p:cNvSpPr>
            <a:spLocks noChangeArrowheads="1"/>
          </p:cNvSpPr>
          <p:nvPr/>
        </p:nvSpPr>
        <p:spPr bwMode="auto">
          <a:xfrm>
            <a:off x="3929058" y="2071678"/>
            <a:ext cx="1357322" cy="1200329"/>
          </a:xfrm>
          <a:prstGeom prst="rect">
            <a:avLst/>
          </a:prstGeom>
          <a:noFill/>
          <a:ln w="9525">
            <a:noFill/>
            <a:miter lim="800000"/>
          </a:ln>
          <a:effectLst/>
        </p:spPr>
        <p:txBody>
          <a:bodyPr wrap="square">
            <a:spAutoFit/>
          </a:bodyPr>
          <a:lstStyle/>
          <a:p>
            <a:pPr algn="l">
              <a:spcBef>
                <a:spcPct val="50000"/>
              </a:spcBef>
            </a:pPr>
            <a:r>
              <a:rPr lang="en-US" altLang="zh-CN" sz="3600" b="1" dirty="0"/>
              <a:t>     what</a:t>
            </a:r>
          </a:p>
        </p:txBody>
      </p:sp>
      <p:sp>
        <p:nvSpPr>
          <p:cNvPr id="30" name="Rectangle 7"/>
          <p:cNvSpPr>
            <a:spLocks noChangeArrowheads="1"/>
          </p:cNvSpPr>
          <p:nvPr/>
        </p:nvSpPr>
        <p:spPr bwMode="auto">
          <a:xfrm>
            <a:off x="6786578" y="2571744"/>
            <a:ext cx="1143008" cy="646331"/>
          </a:xfrm>
          <a:prstGeom prst="rect">
            <a:avLst/>
          </a:prstGeom>
          <a:noFill/>
          <a:ln w="9525">
            <a:noFill/>
            <a:miter lim="800000"/>
          </a:ln>
          <a:effectLst/>
        </p:spPr>
        <p:txBody>
          <a:bodyPr wrap="square">
            <a:spAutoFit/>
          </a:bodyPr>
          <a:lstStyle/>
          <a:p>
            <a:pPr algn="l">
              <a:spcBef>
                <a:spcPct val="50000"/>
              </a:spcBef>
            </a:pPr>
            <a:r>
              <a:rPr lang="en-US" altLang="zh-CN" sz="3600" b="1" dirty="0"/>
              <a:t>how</a:t>
            </a:r>
          </a:p>
        </p:txBody>
      </p:sp>
      <p:sp>
        <p:nvSpPr>
          <p:cNvPr id="16" name="Rectangle 7"/>
          <p:cNvSpPr>
            <a:spLocks noChangeArrowheads="1"/>
          </p:cNvSpPr>
          <p:nvPr/>
        </p:nvSpPr>
        <p:spPr bwMode="auto">
          <a:xfrm>
            <a:off x="928662" y="2000240"/>
            <a:ext cx="1428760" cy="1200329"/>
          </a:xfrm>
          <a:prstGeom prst="rect">
            <a:avLst/>
          </a:prstGeom>
          <a:noFill/>
          <a:ln w="9525">
            <a:noFill/>
            <a:miter lim="800000"/>
          </a:ln>
          <a:effectLst/>
        </p:spPr>
        <p:txBody>
          <a:bodyPr wrap="square">
            <a:spAutoFit/>
          </a:bodyPr>
          <a:lstStyle/>
          <a:p>
            <a:pPr algn="l">
              <a:spcBef>
                <a:spcPct val="50000"/>
              </a:spcBef>
            </a:pPr>
            <a:r>
              <a:rPr lang="en-US" altLang="zh-CN" sz="3600" b="1" dirty="0"/>
              <a:t> when</a:t>
            </a:r>
          </a:p>
        </p:txBody>
      </p:sp>
      <p:sp>
        <p:nvSpPr>
          <p:cNvPr id="20" name="Line 15"/>
          <p:cNvSpPr>
            <a:spLocks noChangeShapeType="1"/>
          </p:cNvSpPr>
          <p:nvPr/>
        </p:nvSpPr>
        <p:spPr bwMode="auto">
          <a:xfrm>
            <a:off x="5572132" y="2857496"/>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7076" y="5425367"/>
            <a:ext cx="1172764" cy="11023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par>
                          <p:cTn id="15" fill="hold">
                            <p:stCondLst>
                              <p:cond delay="1000"/>
                            </p:stCondLst>
                            <p:childTnLst>
                              <p:par>
                                <p:cTn id="16" presetID="17" presetClass="entr" presetSubtype="8" fill="hold" grpId="0" nodeType="afterEffect">
                                  <p:stCondLst>
                                    <p:cond delay="0"/>
                                  </p:stCondLst>
                                  <p:childTnLst>
                                    <p:set>
                                      <p:cBhvr>
                                        <p:cTn id="17" dur="1" fill="hold">
                                          <p:stCondLst>
                                            <p:cond delay="0"/>
                                          </p:stCondLst>
                                        </p:cTn>
                                        <p:tgtEl>
                                          <p:spTgt spid="40975"/>
                                        </p:tgtEl>
                                        <p:attrNameLst>
                                          <p:attrName>style.visibility</p:attrName>
                                        </p:attrNameLst>
                                      </p:cBhvr>
                                      <p:to>
                                        <p:strVal val="visible"/>
                                      </p:to>
                                    </p:set>
                                    <p:anim calcmode="lin" valueType="num">
                                      <p:cBhvr>
                                        <p:cTn id="18" dur="500" fill="hold"/>
                                        <p:tgtEl>
                                          <p:spTgt spid="40975"/>
                                        </p:tgtEl>
                                        <p:attrNameLst>
                                          <p:attrName>ppt_x</p:attrName>
                                        </p:attrNameLst>
                                      </p:cBhvr>
                                      <p:tavLst>
                                        <p:tav tm="0">
                                          <p:val>
                                            <p:strVal val="#ppt_x-#ppt_w/2"/>
                                          </p:val>
                                        </p:tav>
                                        <p:tav tm="100000">
                                          <p:val>
                                            <p:strVal val="#ppt_x"/>
                                          </p:val>
                                        </p:tav>
                                      </p:tavLst>
                                    </p:anim>
                                    <p:anim calcmode="lin" valueType="num">
                                      <p:cBhvr>
                                        <p:cTn id="19" dur="500" fill="hold"/>
                                        <p:tgtEl>
                                          <p:spTgt spid="40975"/>
                                        </p:tgtEl>
                                        <p:attrNameLst>
                                          <p:attrName>ppt_y</p:attrName>
                                        </p:attrNameLst>
                                      </p:cBhvr>
                                      <p:tavLst>
                                        <p:tav tm="0">
                                          <p:val>
                                            <p:strVal val="#ppt_y"/>
                                          </p:val>
                                        </p:tav>
                                        <p:tav tm="100000">
                                          <p:val>
                                            <p:strVal val="#ppt_y"/>
                                          </p:val>
                                        </p:tav>
                                      </p:tavLst>
                                    </p:anim>
                                    <p:anim calcmode="lin" valueType="num">
                                      <p:cBhvr>
                                        <p:cTn id="20" dur="500" fill="hold"/>
                                        <p:tgtEl>
                                          <p:spTgt spid="40975"/>
                                        </p:tgtEl>
                                        <p:attrNameLst>
                                          <p:attrName>ppt_w</p:attrName>
                                        </p:attrNameLst>
                                      </p:cBhvr>
                                      <p:tavLst>
                                        <p:tav tm="0">
                                          <p:val>
                                            <p:fltVal val="0"/>
                                          </p:val>
                                        </p:tav>
                                        <p:tav tm="100000">
                                          <p:val>
                                            <p:strVal val="#ppt_w"/>
                                          </p:val>
                                        </p:tav>
                                      </p:tavLst>
                                    </p:anim>
                                    <p:anim calcmode="lin" valueType="num">
                                      <p:cBhvr>
                                        <p:cTn id="21" dur="500" fill="hold"/>
                                        <p:tgtEl>
                                          <p:spTgt spid="40975"/>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1000" fill="hold"/>
                                        <p:tgtEl>
                                          <p:spTgt spid="26"/>
                                        </p:tgtEl>
                                        <p:attrNameLst>
                                          <p:attrName>ppt_w</p:attrName>
                                        </p:attrNameLst>
                                      </p:cBhvr>
                                      <p:tavLst>
                                        <p:tav tm="0">
                                          <p:val>
                                            <p:strVal val="#ppt_w*0.70"/>
                                          </p:val>
                                        </p:tav>
                                        <p:tav tm="100000">
                                          <p:val>
                                            <p:strVal val="#ppt_w"/>
                                          </p:val>
                                        </p:tav>
                                      </p:tavLst>
                                    </p:anim>
                                    <p:anim calcmode="lin" valueType="num">
                                      <p:cBhvr>
                                        <p:cTn id="26" dur="1000" fill="hold"/>
                                        <p:tgtEl>
                                          <p:spTgt spid="26"/>
                                        </p:tgtEl>
                                        <p:attrNameLst>
                                          <p:attrName>ppt_h</p:attrName>
                                        </p:attrNameLst>
                                      </p:cBhvr>
                                      <p:tavLst>
                                        <p:tav tm="0">
                                          <p:val>
                                            <p:strVal val="#ppt_h"/>
                                          </p:val>
                                        </p:tav>
                                        <p:tav tm="100000">
                                          <p:val>
                                            <p:strVal val="#ppt_h"/>
                                          </p:val>
                                        </p:tav>
                                      </p:tavLst>
                                    </p:anim>
                                    <p:animEffect transition="in" filter="fade">
                                      <p:cBhvr>
                                        <p:cTn id="27" dur="1000"/>
                                        <p:tgtEl>
                                          <p:spTgt spid="26"/>
                                        </p:tgtEl>
                                      </p:cBhvr>
                                    </p:animEffect>
                                  </p:childTnLst>
                                </p:cTn>
                              </p:par>
                              <p:par>
                                <p:cTn id="28" presetID="55"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strVal val="#ppt_w*0.70"/>
                                          </p:val>
                                        </p:tav>
                                        <p:tav tm="100000">
                                          <p:val>
                                            <p:strVal val="#ppt_w"/>
                                          </p:val>
                                        </p:tav>
                                      </p:tavLst>
                                    </p:anim>
                                    <p:anim calcmode="lin" valueType="num">
                                      <p:cBhvr>
                                        <p:cTn id="31" dur="1000" fill="hold"/>
                                        <p:tgtEl>
                                          <p:spTgt spid="18"/>
                                        </p:tgtEl>
                                        <p:attrNameLst>
                                          <p:attrName>ppt_h</p:attrName>
                                        </p:attrNameLst>
                                      </p:cBhvr>
                                      <p:tavLst>
                                        <p:tav tm="0">
                                          <p:val>
                                            <p:strVal val="#ppt_h"/>
                                          </p:val>
                                        </p:tav>
                                        <p:tav tm="100000">
                                          <p:val>
                                            <p:strVal val="#ppt_h"/>
                                          </p:val>
                                        </p:tav>
                                      </p:tavLst>
                                    </p:anim>
                                    <p:animEffect transition="in" filter="fade">
                                      <p:cBhvr>
                                        <p:cTn id="32" dur="1000"/>
                                        <p:tgtEl>
                                          <p:spTgt spid="18"/>
                                        </p:tgtEl>
                                      </p:cBhvr>
                                    </p:animEffect>
                                  </p:childTnLst>
                                </p:cTn>
                              </p:par>
                            </p:childTnLst>
                          </p:cTn>
                        </p:par>
                        <p:par>
                          <p:cTn id="33" fill="hold">
                            <p:stCondLst>
                              <p:cond delay="2500"/>
                            </p:stCondLst>
                            <p:childTnLst>
                              <p:par>
                                <p:cTn id="34" presetID="17"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ppt_x</p:attrName>
                                        </p:attrNameLst>
                                      </p:cBhvr>
                                      <p:tavLst>
                                        <p:tav tm="0">
                                          <p:val>
                                            <p:strVal val="#ppt_x-#ppt_w/2"/>
                                          </p:val>
                                        </p:tav>
                                        <p:tav tm="100000">
                                          <p:val>
                                            <p:strVal val="#ppt_x"/>
                                          </p:val>
                                        </p:tav>
                                      </p:tavLst>
                                    </p:anim>
                                    <p:anim calcmode="lin" valueType="num">
                                      <p:cBhvr>
                                        <p:cTn id="37" dur="500" fill="hold"/>
                                        <p:tgtEl>
                                          <p:spTgt spid="20"/>
                                        </p:tgtEl>
                                        <p:attrNameLst>
                                          <p:attrName>ppt_y</p:attrName>
                                        </p:attrNameLst>
                                      </p:cBhvr>
                                      <p:tavLst>
                                        <p:tav tm="0">
                                          <p:val>
                                            <p:strVal val="#ppt_y"/>
                                          </p:val>
                                        </p:tav>
                                        <p:tav tm="100000">
                                          <p:val>
                                            <p:strVal val="#ppt_y"/>
                                          </p:val>
                                        </p:tav>
                                      </p:tavLst>
                                    </p:anim>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childTnLst>
                          </p:cTn>
                        </p:par>
                        <p:par>
                          <p:cTn id="40" fill="hold">
                            <p:stCondLst>
                              <p:cond delay="3000"/>
                            </p:stCondLst>
                            <p:childTnLst>
                              <p:par>
                                <p:cTn id="41" presetID="55"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strVal val="#ppt_w*0.70"/>
                                          </p:val>
                                        </p:tav>
                                        <p:tav tm="100000">
                                          <p:val>
                                            <p:strVal val="#ppt_w"/>
                                          </p:val>
                                        </p:tav>
                                      </p:tavLst>
                                    </p:anim>
                                    <p:anim calcmode="lin" valueType="num">
                                      <p:cBhvr>
                                        <p:cTn id="44" dur="1000" fill="hold"/>
                                        <p:tgtEl>
                                          <p:spTgt spid="30"/>
                                        </p:tgtEl>
                                        <p:attrNameLst>
                                          <p:attrName>ppt_h</p:attrName>
                                        </p:attrNameLst>
                                      </p:cBhvr>
                                      <p:tavLst>
                                        <p:tav tm="0">
                                          <p:val>
                                            <p:strVal val="#ppt_h"/>
                                          </p:val>
                                        </p:tav>
                                        <p:tav tm="100000">
                                          <p:val>
                                            <p:strVal val="#ppt_h"/>
                                          </p:val>
                                        </p:tav>
                                      </p:tavLst>
                                    </p:anim>
                                    <p:animEffect transition="in" filter="fade">
                                      <p:cBhvr>
                                        <p:cTn id="45" dur="1000"/>
                                        <p:tgtEl>
                                          <p:spTgt spid="30"/>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strVal val="#ppt_w*0.70"/>
                                          </p:val>
                                        </p:tav>
                                        <p:tav tm="100000">
                                          <p:val>
                                            <p:strVal val="#ppt_w"/>
                                          </p:val>
                                        </p:tav>
                                      </p:tavLst>
                                    </p:anim>
                                    <p:anim calcmode="lin" valueType="num">
                                      <p:cBhvr>
                                        <p:cTn id="49" dur="1000" fill="hold"/>
                                        <p:tgtEl>
                                          <p:spTgt spid="19"/>
                                        </p:tgtEl>
                                        <p:attrNameLst>
                                          <p:attrName>ppt_h</p:attrName>
                                        </p:attrNameLst>
                                      </p:cBhvr>
                                      <p:tavLst>
                                        <p:tav tm="0">
                                          <p:val>
                                            <p:strVal val="#ppt_h"/>
                                          </p:val>
                                        </p:tav>
                                        <p:tav tm="100000">
                                          <p:val>
                                            <p:strVal val="#ppt_h"/>
                                          </p:val>
                                        </p:tav>
                                      </p:tavLst>
                                    </p:anim>
                                    <p:animEffect transition="in" filter="fade">
                                      <p:cBhvr>
                                        <p:cTn id="5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40975" grpId="0" animBg="1"/>
      <p:bldP spid="30" grpId="0"/>
      <p:bldP spid="16"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bwMode="auto">
          <a:xfrm>
            <a:off x="428596" y="3214686"/>
            <a:ext cx="8429684" cy="142876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椭圆 18"/>
          <p:cNvSpPr/>
          <p:nvPr/>
        </p:nvSpPr>
        <p:spPr bwMode="auto">
          <a:xfrm>
            <a:off x="6429388" y="2285992"/>
            <a:ext cx="1785950" cy="1214446"/>
          </a:xfrm>
          <a:prstGeom prst="ellipse">
            <a:avLst/>
          </a:prstGeom>
          <a:solidFill>
            <a:srgbClr val="D2000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椭圆 17"/>
          <p:cNvSpPr/>
          <p:nvPr/>
        </p:nvSpPr>
        <p:spPr bwMode="auto">
          <a:xfrm>
            <a:off x="3643306" y="2285992"/>
            <a:ext cx="1785950" cy="1214446"/>
          </a:xfrm>
          <a:prstGeom prst="ellipse">
            <a:avLst/>
          </a:prstGeom>
          <a:solidFill>
            <a:srgbClr val="0070C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椭圆 16"/>
          <p:cNvSpPr/>
          <p:nvPr/>
        </p:nvSpPr>
        <p:spPr bwMode="auto">
          <a:xfrm>
            <a:off x="642910" y="2285992"/>
            <a:ext cx="1785950" cy="1214446"/>
          </a:xfrm>
          <a:prstGeom prst="ellipse">
            <a:avLst/>
          </a:prstGeom>
          <a:solidFill>
            <a:srgbClr val="FFCC29"/>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0975" name="Line 15"/>
          <p:cNvSpPr>
            <a:spLocks noChangeShapeType="1"/>
          </p:cNvSpPr>
          <p:nvPr/>
        </p:nvSpPr>
        <p:spPr bwMode="auto">
          <a:xfrm>
            <a:off x="2643174" y="2928934"/>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6" name="Rectangle 7"/>
          <p:cNvSpPr>
            <a:spLocks noChangeArrowheads="1"/>
          </p:cNvSpPr>
          <p:nvPr/>
        </p:nvSpPr>
        <p:spPr bwMode="auto">
          <a:xfrm>
            <a:off x="3929058" y="2071678"/>
            <a:ext cx="1357322" cy="1200329"/>
          </a:xfrm>
          <a:prstGeom prst="rect">
            <a:avLst/>
          </a:prstGeom>
          <a:noFill/>
          <a:ln w="9525">
            <a:noFill/>
            <a:miter lim="800000"/>
          </a:ln>
          <a:effectLst/>
        </p:spPr>
        <p:txBody>
          <a:bodyPr wrap="square">
            <a:spAutoFit/>
          </a:bodyPr>
          <a:lstStyle/>
          <a:p>
            <a:pPr algn="l">
              <a:spcBef>
                <a:spcPct val="50000"/>
              </a:spcBef>
            </a:pPr>
            <a:r>
              <a:rPr lang="en-US" altLang="zh-CN" sz="3600" b="1" dirty="0"/>
              <a:t>     what</a:t>
            </a:r>
          </a:p>
        </p:txBody>
      </p:sp>
      <p:sp>
        <p:nvSpPr>
          <p:cNvPr id="30" name="Rectangle 7"/>
          <p:cNvSpPr>
            <a:spLocks noChangeArrowheads="1"/>
          </p:cNvSpPr>
          <p:nvPr/>
        </p:nvSpPr>
        <p:spPr bwMode="auto">
          <a:xfrm>
            <a:off x="6786578" y="2571744"/>
            <a:ext cx="1143008" cy="646331"/>
          </a:xfrm>
          <a:prstGeom prst="rect">
            <a:avLst/>
          </a:prstGeom>
          <a:noFill/>
          <a:ln w="9525">
            <a:noFill/>
            <a:miter lim="800000"/>
          </a:ln>
          <a:effectLst/>
        </p:spPr>
        <p:txBody>
          <a:bodyPr wrap="square">
            <a:spAutoFit/>
          </a:bodyPr>
          <a:lstStyle/>
          <a:p>
            <a:pPr algn="l">
              <a:spcBef>
                <a:spcPct val="50000"/>
              </a:spcBef>
            </a:pPr>
            <a:r>
              <a:rPr lang="en-US" altLang="zh-CN" sz="3600" b="1" dirty="0"/>
              <a:t>how</a:t>
            </a:r>
          </a:p>
        </p:txBody>
      </p:sp>
      <p:sp>
        <p:nvSpPr>
          <p:cNvPr id="16" name="Rectangle 7"/>
          <p:cNvSpPr>
            <a:spLocks noChangeArrowheads="1"/>
          </p:cNvSpPr>
          <p:nvPr/>
        </p:nvSpPr>
        <p:spPr bwMode="auto">
          <a:xfrm>
            <a:off x="928662" y="2000240"/>
            <a:ext cx="1428760" cy="1200329"/>
          </a:xfrm>
          <a:prstGeom prst="rect">
            <a:avLst/>
          </a:prstGeom>
          <a:noFill/>
          <a:ln w="9525">
            <a:noFill/>
            <a:miter lim="800000"/>
          </a:ln>
          <a:effectLst/>
        </p:spPr>
        <p:txBody>
          <a:bodyPr wrap="square">
            <a:spAutoFit/>
          </a:bodyPr>
          <a:lstStyle/>
          <a:p>
            <a:pPr algn="l">
              <a:spcBef>
                <a:spcPct val="50000"/>
              </a:spcBef>
            </a:pPr>
            <a:r>
              <a:rPr lang="en-US" altLang="zh-CN" sz="3600" b="1" dirty="0"/>
              <a:t> when</a:t>
            </a:r>
          </a:p>
        </p:txBody>
      </p:sp>
      <p:sp>
        <p:nvSpPr>
          <p:cNvPr id="20" name="Line 15"/>
          <p:cNvSpPr>
            <a:spLocks noChangeShapeType="1"/>
          </p:cNvSpPr>
          <p:nvPr/>
        </p:nvSpPr>
        <p:spPr bwMode="auto">
          <a:xfrm>
            <a:off x="5572132" y="2857496"/>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7076" y="5425367"/>
            <a:ext cx="1172764" cy="1102398"/>
          </a:xfrm>
          <a:prstGeom prst="rect">
            <a:avLst/>
          </a:prstGeom>
        </p:spPr>
      </p:pic>
      <p:pic>
        <p:nvPicPr>
          <p:cNvPr id="2050" name="Picture 2" descr="http://p4.so.qhimgs1.com/bdr/_240_/t012d4f6c25a9389b7a.jpg"/>
          <p:cNvPicPr>
            <a:picLocks noChangeAspect="1" noChangeArrowheads="1"/>
          </p:cNvPicPr>
          <p:nvPr/>
        </p:nvPicPr>
        <p:blipFill>
          <a:blip r:embed="rId3"/>
          <a:srcRect/>
          <a:stretch>
            <a:fillRect/>
          </a:stretch>
        </p:blipFill>
        <p:spPr bwMode="auto">
          <a:xfrm>
            <a:off x="2071670" y="1142984"/>
            <a:ext cx="1285884" cy="1285885"/>
          </a:xfrm>
          <a:prstGeom prst="rect">
            <a:avLst/>
          </a:prstGeom>
          <a:noFill/>
        </p:spPr>
      </p:pic>
      <p:sp>
        <p:nvSpPr>
          <p:cNvPr id="15" name="TextBox 14"/>
          <p:cNvSpPr txBox="1"/>
          <p:nvPr/>
        </p:nvSpPr>
        <p:spPr>
          <a:xfrm>
            <a:off x="642910" y="3357562"/>
            <a:ext cx="8501090" cy="1500198"/>
          </a:xfrm>
          <a:prstGeom prst="rect">
            <a:avLst/>
          </a:prstGeom>
          <a:noFill/>
        </p:spPr>
        <p:txBody>
          <a:bodyPr wrap="square" rtlCol="0">
            <a:spAutoFit/>
          </a:bodyPr>
          <a:lstStyle/>
          <a:p>
            <a:r>
              <a:rPr lang="en-US" altLang="zh-CN" sz="3600" b="1" kern="0" dirty="0">
                <a:cs typeface="+mj-cs"/>
              </a:rPr>
              <a:t>1.  When should we use comparison and contrast? </a:t>
            </a:r>
          </a:p>
          <a:p>
            <a:endParaRPr lang="zh-CN" altLang="en-US" dirty="0"/>
          </a:p>
        </p:txBody>
      </p:sp>
      <p:cxnSp>
        <p:nvCxnSpPr>
          <p:cNvPr id="28" name="Straight Connector 44"/>
          <p:cNvCxnSpPr/>
          <p:nvPr/>
        </p:nvCxnSpPr>
        <p:spPr>
          <a:xfrm>
            <a:off x="500034" y="2714620"/>
            <a:ext cx="8153400" cy="1587"/>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083 -0.14699 " pathEditMode="relative" ptsTypes="AA">
                                      <p:cBhvr>
                                        <p:cTn id="6" dur="1000" fill="hold"/>
                                        <p:tgtEl>
                                          <p:spTgt spid="16"/>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083 -0.14699 " pathEditMode="relative" ptsTypes="AA">
                                      <p:cBhvr>
                                        <p:cTn id="8" dur="1000" fill="hold"/>
                                        <p:tgtEl>
                                          <p:spTgt spid="17"/>
                                        </p:tgtEl>
                                        <p:attrNameLst>
                                          <p:attrName>ppt_x</p:attrName>
                                          <p:attrName>ppt_y</p:attrName>
                                        </p:attrNameLst>
                                      </p:cBhvr>
                                    </p:animMotion>
                                  </p:childTnLst>
                                </p:cTn>
                              </p:par>
                              <p:par>
                                <p:cTn id="9" presetID="9" presetClass="exit" presetSubtype="0" fill="hold" grpId="0" nodeType="withEffect">
                                  <p:stCondLst>
                                    <p:cond delay="0"/>
                                  </p:stCondLst>
                                  <p:childTnLst>
                                    <p:animEffect transition="out" filter="dissolv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40975"/>
                                        </p:tgtEl>
                                      </p:cBhvr>
                                    </p:animEffect>
                                    <p:set>
                                      <p:cBhvr>
                                        <p:cTn id="26" dur="1" fill="hold">
                                          <p:stCondLst>
                                            <p:cond delay="499"/>
                                          </p:stCondLst>
                                        </p:cTn>
                                        <p:tgtEl>
                                          <p:spTgt spid="40975"/>
                                        </p:tgtEl>
                                        <p:attrNameLst>
                                          <p:attrName>style.visibility</p:attrName>
                                        </p:attrNameLst>
                                      </p:cBhvr>
                                      <p:to>
                                        <p:strVal val="hidden"/>
                                      </p:to>
                                    </p:set>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wipe(down)">
                                      <p:cBhvr>
                                        <p:cTn id="30" dur="290">
                                          <p:stCondLst>
                                            <p:cond delay="0"/>
                                          </p:stCondLst>
                                        </p:cTn>
                                        <p:tgtEl>
                                          <p:spTgt spid="2050"/>
                                        </p:tgtEl>
                                      </p:cBhvr>
                                    </p:animEffect>
                                    <p:anim calcmode="lin" valueType="num">
                                      <p:cBhvr>
                                        <p:cTn id="31" dur="911"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2050"/>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2050"/>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2050"/>
                                        </p:tgtEl>
                                        <p:attrNameLst>
                                          <p:attrName>ppt_y</p:attrName>
                                        </p:attrNameLst>
                                      </p:cBhvr>
                                      <p:tavLst>
                                        <p:tav tm="0" fmla="#ppt_y-sin(pi*$)/81">
                                          <p:val>
                                            <p:fltVal val="0"/>
                                          </p:val>
                                        </p:tav>
                                        <p:tav tm="100000">
                                          <p:val>
                                            <p:fltVal val="1"/>
                                          </p:val>
                                        </p:tav>
                                      </p:tavLst>
                                    </p:anim>
                                    <p:animScale>
                                      <p:cBhvr>
                                        <p:cTn id="36" dur="13">
                                          <p:stCondLst>
                                            <p:cond delay="325"/>
                                          </p:stCondLst>
                                        </p:cTn>
                                        <p:tgtEl>
                                          <p:spTgt spid="2050"/>
                                        </p:tgtEl>
                                      </p:cBhvr>
                                      <p:to x="100000" y="60000"/>
                                    </p:animScale>
                                    <p:animScale>
                                      <p:cBhvr>
                                        <p:cTn id="37" dur="83" decel="50000">
                                          <p:stCondLst>
                                            <p:cond delay="338"/>
                                          </p:stCondLst>
                                        </p:cTn>
                                        <p:tgtEl>
                                          <p:spTgt spid="2050"/>
                                        </p:tgtEl>
                                      </p:cBhvr>
                                      <p:to x="100000" y="100000"/>
                                    </p:animScale>
                                    <p:animScale>
                                      <p:cBhvr>
                                        <p:cTn id="38" dur="13">
                                          <p:stCondLst>
                                            <p:cond delay="656"/>
                                          </p:stCondLst>
                                        </p:cTn>
                                        <p:tgtEl>
                                          <p:spTgt spid="2050"/>
                                        </p:tgtEl>
                                      </p:cBhvr>
                                      <p:to x="100000" y="80000"/>
                                    </p:animScale>
                                    <p:animScale>
                                      <p:cBhvr>
                                        <p:cTn id="39" dur="83" decel="50000">
                                          <p:stCondLst>
                                            <p:cond delay="669"/>
                                          </p:stCondLst>
                                        </p:cTn>
                                        <p:tgtEl>
                                          <p:spTgt spid="2050"/>
                                        </p:tgtEl>
                                      </p:cBhvr>
                                      <p:to x="100000" y="100000"/>
                                    </p:animScale>
                                    <p:animScale>
                                      <p:cBhvr>
                                        <p:cTn id="40" dur="13">
                                          <p:stCondLst>
                                            <p:cond delay="821"/>
                                          </p:stCondLst>
                                        </p:cTn>
                                        <p:tgtEl>
                                          <p:spTgt spid="2050"/>
                                        </p:tgtEl>
                                      </p:cBhvr>
                                      <p:to x="100000" y="90000"/>
                                    </p:animScale>
                                    <p:animScale>
                                      <p:cBhvr>
                                        <p:cTn id="41" dur="83" decel="50000">
                                          <p:stCondLst>
                                            <p:cond delay="834"/>
                                          </p:stCondLst>
                                        </p:cTn>
                                        <p:tgtEl>
                                          <p:spTgt spid="2050"/>
                                        </p:tgtEl>
                                      </p:cBhvr>
                                      <p:to x="100000" y="100000"/>
                                    </p:animScale>
                                    <p:animScale>
                                      <p:cBhvr>
                                        <p:cTn id="42" dur="13">
                                          <p:stCondLst>
                                            <p:cond delay="904"/>
                                          </p:stCondLst>
                                        </p:cTn>
                                        <p:tgtEl>
                                          <p:spTgt spid="2050"/>
                                        </p:tgtEl>
                                      </p:cBhvr>
                                      <p:to x="100000" y="95000"/>
                                    </p:animScale>
                                    <p:animScale>
                                      <p:cBhvr>
                                        <p:cTn id="43" dur="83" decel="50000">
                                          <p:stCondLst>
                                            <p:cond delay="917"/>
                                          </p:stCondLst>
                                        </p:cTn>
                                        <p:tgtEl>
                                          <p:spTgt spid="2050"/>
                                        </p:tgtEl>
                                      </p:cBhvr>
                                      <p:to x="100000" y="100000"/>
                                    </p:animScale>
                                  </p:childTnLst>
                                </p:cTn>
                              </p:par>
                            </p:childTnLst>
                          </p:cTn>
                        </p:par>
                        <p:par>
                          <p:cTn id="44" fill="hold">
                            <p:stCondLst>
                              <p:cond delay="2000"/>
                            </p:stCondLst>
                            <p:childTnLst>
                              <p:par>
                                <p:cTn id="45" presetID="17" presetClass="entr" presetSubtype="8"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ppt_x</p:attrName>
                                        </p:attrNameLst>
                                      </p:cBhvr>
                                      <p:tavLst>
                                        <p:tav tm="0">
                                          <p:val>
                                            <p:strVal val="#ppt_x-#ppt_w/2"/>
                                          </p:val>
                                        </p:tav>
                                        <p:tav tm="100000">
                                          <p:val>
                                            <p:strVal val="#ppt_x"/>
                                          </p:val>
                                        </p:tav>
                                      </p:tavLst>
                                    </p:anim>
                                    <p:anim calcmode="lin" valueType="num">
                                      <p:cBhvr>
                                        <p:cTn id="48" dur="500" fill="hold"/>
                                        <p:tgtEl>
                                          <p:spTgt spid="28"/>
                                        </p:tgtEl>
                                        <p:attrNameLst>
                                          <p:attrName>ppt_y</p:attrName>
                                        </p:attrNameLst>
                                      </p:cBhvr>
                                      <p:tavLst>
                                        <p:tav tm="0">
                                          <p:val>
                                            <p:strVal val="#ppt_y"/>
                                          </p:val>
                                        </p:tav>
                                        <p:tav tm="100000">
                                          <p:val>
                                            <p:strVal val="#ppt_y"/>
                                          </p:val>
                                        </p:tav>
                                      </p:tavLst>
                                    </p:anim>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P spid="18" grpId="0" animBg="1"/>
      <p:bldP spid="17" grpId="0" animBg="1"/>
      <p:bldP spid="40975" grpId="0" animBg="1"/>
      <p:bldP spid="26" grpId="0"/>
      <p:bldP spid="30" grpId="0"/>
      <p:bldP spid="16" grpId="0"/>
      <p:bldP spid="20"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357158" y="0"/>
            <a:ext cx="9250587" cy="800219"/>
          </a:xfrm>
          <a:prstGeom prst="rect">
            <a:avLst/>
          </a:prstGeom>
          <a:noFill/>
        </p:spPr>
        <p:txBody>
          <a:bodyPr wrap="square" rtlCol="0">
            <a:spAutoFit/>
          </a:bodyPr>
          <a:lstStyle/>
          <a:p>
            <a:r>
              <a:rPr lang="en-US" altLang="zh-CN" sz="2800" b="1" kern="0" dirty="0">
                <a:cs typeface="+mj-cs"/>
              </a:rPr>
              <a:t>1.  When   should we use comparison and contrast? </a:t>
            </a:r>
          </a:p>
          <a:p>
            <a:endParaRPr lang="zh-CN" altLang="en-US" dirty="0"/>
          </a:p>
        </p:txBody>
      </p:sp>
      <p:pic>
        <p:nvPicPr>
          <p:cNvPr id="3" name="1">
            <a:hlinkClick r:id="" action="ppaction://media"/>
            <a:extLst>
              <a:ext uri="{FF2B5EF4-FFF2-40B4-BE49-F238E27FC236}">
                <a16:creationId xmlns:a16="http://schemas.microsoft.com/office/drawing/2014/main" id="{7D081808-0661-40A2-B720-69CA01D83D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0778" y="1556792"/>
            <a:ext cx="7366000" cy="41433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357158" y="0"/>
            <a:ext cx="9250587" cy="800219"/>
          </a:xfrm>
          <a:prstGeom prst="rect">
            <a:avLst/>
          </a:prstGeom>
          <a:noFill/>
        </p:spPr>
        <p:txBody>
          <a:bodyPr wrap="square" rtlCol="0">
            <a:spAutoFit/>
          </a:bodyPr>
          <a:lstStyle/>
          <a:p>
            <a:r>
              <a:rPr lang="en-US" altLang="zh-CN" sz="2800" b="1" kern="0" dirty="0">
                <a:cs typeface="+mj-cs"/>
              </a:rPr>
              <a:t>1.  When   should we use comparison and contrast? </a:t>
            </a:r>
          </a:p>
          <a:p>
            <a:endParaRPr lang="zh-CN" altLang="en-US" dirty="0"/>
          </a:p>
        </p:txBody>
      </p:sp>
      <p:sp>
        <p:nvSpPr>
          <p:cNvPr id="8" name="TextBox 7"/>
          <p:cNvSpPr txBox="1"/>
          <p:nvPr/>
        </p:nvSpPr>
        <p:spPr>
          <a:xfrm>
            <a:off x="642910" y="2143116"/>
            <a:ext cx="8501090" cy="1477328"/>
          </a:xfrm>
          <a:prstGeom prst="rect">
            <a:avLst/>
          </a:prstGeom>
          <a:noFill/>
        </p:spPr>
        <p:txBody>
          <a:bodyPr wrap="square" rtlCol="0">
            <a:spAutoFit/>
          </a:bodyPr>
          <a:lstStyle/>
          <a:p>
            <a:r>
              <a:rPr lang="en-US" altLang="zh-CN" sz="3600" b="1" kern="0" dirty="0">
                <a:cs typeface="+mj-cs"/>
              </a:rPr>
              <a:t>    When you watched the video, did you make comparison and contrast?</a:t>
            </a: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http://p2.so.qhimgs1.com/bdr/_240_/t010771571be44b307e.jpg"/>
          <p:cNvPicPr>
            <a:picLocks noChangeAspect="1" noChangeArrowheads="1"/>
          </p:cNvPicPr>
          <p:nvPr/>
        </p:nvPicPr>
        <p:blipFill>
          <a:blip r:embed="rId2"/>
          <a:srcRect/>
          <a:stretch>
            <a:fillRect/>
          </a:stretch>
        </p:blipFill>
        <p:spPr bwMode="auto">
          <a:xfrm>
            <a:off x="1285852" y="2786058"/>
            <a:ext cx="5191161" cy="3893372"/>
          </a:xfrm>
          <a:prstGeom prst="rect">
            <a:avLst/>
          </a:prstGeom>
          <a:noFill/>
        </p:spPr>
      </p:pic>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24" name="椭圆形标注 23"/>
          <p:cNvSpPr/>
          <p:nvPr/>
        </p:nvSpPr>
        <p:spPr bwMode="auto">
          <a:xfrm>
            <a:off x="6143636" y="2786058"/>
            <a:ext cx="2714644" cy="1785950"/>
          </a:xfrm>
          <a:prstGeom prst="wedgeEllipseCallout">
            <a:avLst>
              <a:gd name="adj1" fmla="val -61500"/>
              <a:gd name="adj2" fmla="val 42874"/>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25" name="椭圆形标注 24"/>
          <p:cNvSpPr/>
          <p:nvPr/>
        </p:nvSpPr>
        <p:spPr bwMode="auto">
          <a:xfrm>
            <a:off x="3000364" y="2428868"/>
            <a:ext cx="3286148" cy="1500198"/>
          </a:xfrm>
          <a:prstGeom prst="wedgeEllipseCallout">
            <a:avLst>
              <a:gd name="adj1" fmla="val 13329"/>
              <a:gd name="adj2" fmla="val 82021"/>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1" name="TextBox 30"/>
          <p:cNvSpPr txBox="1"/>
          <p:nvPr/>
        </p:nvSpPr>
        <p:spPr>
          <a:xfrm>
            <a:off x="3143240" y="2714620"/>
            <a:ext cx="3143272" cy="1015663"/>
          </a:xfrm>
          <a:prstGeom prst="rect">
            <a:avLst/>
          </a:prstGeom>
          <a:noFill/>
        </p:spPr>
        <p:txBody>
          <a:bodyPr wrap="square" rtlCol="0">
            <a:spAutoFit/>
          </a:bodyPr>
          <a:lstStyle/>
          <a:p>
            <a:r>
              <a:rPr lang="en-US" altLang="zh-CN" sz="2000" b="1" dirty="0">
                <a:latin typeface="+mj-lt"/>
              </a:rPr>
              <a:t>Honey, I think this car is better than the one we saw yesterday.</a:t>
            </a:r>
            <a:endParaRPr lang="zh-CN" altLang="en-US" sz="2000" b="1" dirty="0">
              <a:latin typeface="+mj-lt"/>
            </a:endParaRPr>
          </a:p>
        </p:txBody>
      </p:sp>
      <p:pic>
        <p:nvPicPr>
          <p:cNvPr id="69643" name="Picture 11" descr="C:\Users\Lenovo\AppData\Roaming\Tencent\Users\420418868\QQ\WinTemp\RichOle\Y`BY5M%X6JJQZWZ9EK8%N2S.png"/>
          <p:cNvPicPr>
            <a:picLocks noChangeAspect="1" noChangeArrowheads="1"/>
          </p:cNvPicPr>
          <p:nvPr/>
        </p:nvPicPr>
        <p:blipFill>
          <a:blip r:embed="rId3"/>
          <a:srcRect/>
          <a:stretch>
            <a:fillRect/>
          </a:stretch>
        </p:blipFill>
        <p:spPr bwMode="auto">
          <a:xfrm>
            <a:off x="6858016" y="3143248"/>
            <a:ext cx="1726796" cy="944609"/>
          </a:xfrm>
          <a:prstGeom prst="rect">
            <a:avLst/>
          </a:prstGeom>
          <a:noFill/>
        </p:spPr>
      </p:pic>
      <p:sp>
        <p:nvSpPr>
          <p:cNvPr id="32" name="矩形 31"/>
          <p:cNvSpPr/>
          <p:nvPr/>
        </p:nvSpPr>
        <p:spPr>
          <a:xfrm>
            <a:off x="6215074" y="3500438"/>
            <a:ext cx="707815" cy="1015663"/>
          </a:xfrm>
          <a:prstGeom prst="rect">
            <a:avLst/>
          </a:prstGeom>
        </p:spPr>
        <p:txBody>
          <a:bodyPr wrap="square">
            <a:spAutoFit/>
          </a:bodyPr>
          <a:lstStyle/>
          <a:p>
            <a:r>
              <a:rPr lang="zh-CN" altLang="en-US" sz="6000" dirty="0"/>
              <a:t>？ </a:t>
            </a:r>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357158" y="0"/>
            <a:ext cx="9250587" cy="800219"/>
          </a:xfrm>
          <a:prstGeom prst="rect">
            <a:avLst/>
          </a:prstGeom>
          <a:noFill/>
        </p:spPr>
        <p:txBody>
          <a:bodyPr wrap="square" rtlCol="0">
            <a:spAutoFit/>
          </a:bodyPr>
          <a:lstStyle/>
          <a:p>
            <a:r>
              <a:rPr lang="en-US" altLang="zh-CN" sz="2800" b="1" kern="0" dirty="0">
                <a:cs typeface="+mj-cs"/>
              </a:rPr>
              <a:t>1.  When   should we use comparison and contrast? </a:t>
            </a: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638"/>
                                        </p:tgtEl>
                                        <p:attrNameLst>
                                          <p:attrName>style.visibility</p:attrName>
                                        </p:attrNameLst>
                                      </p:cBhvr>
                                      <p:to>
                                        <p:strVal val="visible"/>
                                      </p:to>
                                    </p:set>
                                    <p:anim calcmode="lin" valueType="num">
                                      <p:cBhvr additive="base">
                                        <p:cTn id="7" dur="500" fill="hold"/>
                                        <p:tgtEl>
                                          <p:spTgt spid="69638"/>
                                        </p:tgtEl>
                                        <p:attrNameLst>
                                          <p:attrName>ppt_x</p:attrName>
                                        </p:attrNameLst>
                                      </p:cBhvr>
                                      <p:tavLst>
                                        <p:tav tm="0">
                                          <p:val>
                                            <p:strVal val="#ppt_x"/>
                                          </p:val>
                                        </p:tav>
                                        <p:tav tm="100000">
                                          <p:val>
                                            <p:strVal val="#ppt_x"/>
                                          </p:val>
                                        </p:tav>
                                      </p:tavLst>
                                    </p:anim>
                                    <p:anim calcmode="lin" valueType="num">
                                      <p:cBhvr additive="base">
                                        <p:cTn id="8" dur="500" fill="hold"/>
                                        <p:tgtEl>
                                          <p:spTgt spid="696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69643"/>
                                        </p:tgtEl>
                                        <p:attrNameLst>
                                          <p:attrName>style.visibility</p:attrName>
                                        </p:attrNameLst>
                                      </p:cBhvr>
                                      <p:to>
                                        <p:strVal val="visible"/>
                                      </p:to>
                                    </p:set>
                                    <p:animEffect transition="in" filter="dissolve">
                                      <p:cBhvr>
                                        <p:cTn id="21" dur="500"/>
                                        <p:tgtEl>
                                          <p:spTgt spid="6964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zh-CN" sz="3200" b="1" dirty="0"/>
              <a:t>My Smart Design</a:t>
            </a:r>
          </a:p>
        </p:txBody>
      </p:sp>
      <p:sp>
        <p:nvSpPr>
          <p:cNvPr id="37891" name="Rectangle 3"/>
          <p:cNvSpPr>
            <a:spLocks noGrp="1" noChangeArrowheads="1"/>
          </p:cNvSpPr>
          <p:nvPr>
            <p:ph type="body" idx="1"/>
          </p:nvPr>
        </p:nvSpPr>
        <p:spPr>
          <a:xfrm>
            <a:off x="0" y="1052513"/>
            <a:ext cx="8459788" cy="5472112"/>
          </a:xfrm>
        </p:spPr>
        <p:txBody>
          <a:bodyPr/>
          <a:lstStyle/>
          <a:p>
            <a:endParaRPr lang="en-US" altLang="zh-CN" sz="2800" i="1" dirty="0">
              <a:solidFill>
                <a:srgbClr val="800000"/>
              </a:solidFill>
            </a:endParaRPr>
          </a:p>
        </p:txBody>
      </p:sp>
      <p:pic>
        <p:nvPicPr>
          <p:cNvPr id="6" name="Picture 5" descr="18"/>
          <p:cNvPicPr>
            <a:picLocks noChangeAspect="1" noChangeArrowheads="1"/>
          </p:cNvPicPr>
          <p:nvPr/>
        </p:nvPicPr>
        <p:blipFill>
          <a:blip r:embed="rId2"/>
          <a:srcRect/>
          <a:stretch>
            <a:fillRect/>
          </a:stretch>
        </p:blipFill>
        <p:spPr bwMode="auto">
          <a:xfrm>
            <a:off x="0" y="1357298"/>
            <a:ext cx="2788808" cy="2143140"/>
          </a:xfrm>
          <a:prstGeom prst="rect">
            <a:avLst/>
          </a:prstGeom>
          <a:noFill/>
          <a:ln w="9525">
            <a:noFill/>
            <a:miter lim="800000"/>
            <a:headEnd/>
            <a:tailEnd/>
          </a:ln>
        </p:spPr>
      </p:pic>
      <p:pic>
        <p:nvPicPr>
          <p:cNvPr id="9" name="Picture 5" descr="18"/>
          <p:cNvPicPr>
            <a:picLocks noChangeAspect="1" noChangeArrowheads="1"/>
          </p:cNvPicPr>
          <p:nvPr/>
        </p:nvPicPr>
        <p:blipFill>
          <a:blip r:embed="rId2"/>
          <a:srcRect/>
          <a:stretch>
            <a:fillRect/>
          </a:stretch>
        </p:blipFill>
        <p:spPr bwMode="auto">
          <a:xfrm>
            <a:off x="3000364" y="1176063"/>
            <a:ext cx="3071834" cy="2360639"/>
          </a:xfrm>
          <a:prstGeom prst="rect">
            <a:avLst/>
          </a:prstGeom>
          <a:noFill/>
          <a:ln w="9525">
            <a:noFill/>
            <a:miter lim="800000"/>
            <a:headEnd/>
            <a:tailEnd/>
          </a:ln>
        </p:spPr>
      </p:pic>
      <p:pic>
        <p:nvPicPr>
          <p:cNvPr id="10" name="Picture 5" descr="18"/>
          <p:cNvPicPr>
            <a:picLocks noChangeAspect="1" noChangeArrowheads="1"/>
          </p:cNvPicPr>
          <p:nvPr/>
        </p:nvPicPr>
        <p:blipFill>
          <a:blip r:embed="rId2"/>
          <a:srcRect/>
          <a:stretch>
            <a:fillRect/>
          </a:stretch>
        </p:blipFill>
        <p:spPr bwMode="auto">
          <a:xfrm>
            <a:off x="5929322" y="2214554"/>
            <a:ext cx="2881768" cy="2214578"/>
          </a:xfrm>
          <a:prstGeom prst="rect">
            <a:avLst/>
          </a:prstGeom>
          <a:noFill/>
          <a:ln w="9525">
            <a:noFill/>
            <a:miter lim="800000"/>
            <a:headEnd/>
            <a:tailEnd/>
          </a:ln>
        </p:spPr>
      </p:pic>
      <p:pic>
        <p:nvPicPr>
          <p:cNvPr id="11" name="Picture 5" descr="18"/>
          <p:cNvPicPr>
            <a:picLocks noChangeAspect="1" noChangeArrowheads="1"/>
          </p:cNvPicPr>
          <p:nvPr/>
        </p:nvPicPr>
        <p:blipFill>
          <a:blip r:embed="rId2"/>
          <a:srcRect/>
          <a:stretch>
            <a:fillRect/>
          </a:stretch>
        </p:blipFill>
        <p:spPr bwMode="auto">
          <a:xfrm>
            <a:off x="3286116" y="4497360"/>
            <a:ext cx="3071834" cy="2360640"/>
          </a:xfrm>
          <a:prstGeom prst="rect">
            <a:avLst/>
          </a:prstGeom>
          <a:noFill/>
          <a:ln w="9525">
            <a:noFill/>
            <a:miter lim="800000"/>
            <a:headEnd/>
            <a:tailEnd/>
          </a:ln>
        </p:spPr>
      </p:pic>
      <p:sp>
        <p:nvSpPr>
          <p:cNvPr id="12" name="Line 9"/>
          <p:cNvSpPr>
            <a:spLocks noChangeShapeType="1"/>
          </p:cNvSpPr>
          <p:nvPr/>
        </p:nvSpPr>
        <p:spPr bwMode="auto">
          <a:xfrm flipV="1">
            <a:off x="2571736" y="2143116"/>
            <a:ext cx="857256" cy="71438"/>
          </a:xfrm>
          <a:prstGeom prst="line">
            <a:avLst/>
          </a:prstGeom>
          <a:noFill/>
          <a:ln w="50800" cap="rnd">
            <a:solidFill>
              <a:srgbClr val="000000"/>
            </a:solidFill>
            <a:prstDash val="sysDot"/>
            <a:round/>
          </a:ln>
        </p:spPr>
        <p:txBody>
          <a:bodyPr wrap="none" anchor="ctr"/>
          <a:lstStyle/>
          <a:p>
            <a:endParaRPr lang="zh-CN" altLang="en-US"/>
          </a:p>
        </p:txBody>
      </p:sp>
      <p:sp>
        <p:nvSpPr>
          <p:cNvPr id="13" name="Line 9"/>
          <p:cNvSpPr>
            <a:spLocks noChangeShapeType="1"/>
          </p:cNvSpPr>
          <p:nvPr/>
        </p:nvSpPr>
        <p:spPr bwMode="auto">
          <a:xfrm flipH="1" flipV="1">
            <a:off x="5786446" y="2357430"/>
            <a:ext cx="642942" cy="642942"/>
          </a:xfrm>
          <a:prstGeom prst="line">
            <a:avLst/>
          </a:prstGeom>
          <a:noFill/>
          <a:ln w="50800" cap="rnd">
            <a:solidFill>
              <a:srgbClr val="000000"/>
            </a:solidFill>
            <a:prstDash val="sysDot"/>
            <a:round/>
          </a:ln>
        </p:spPr>
        <p:txBody>
          <a:bodyPr wrap="none" anchor="ctr"/>
          <a:lstStyle/>
          <a:p>
            <a:endParaRPr lang="zh-CN" altLang="en-US"/>
          </a:p>
        </p:txBody>
      </p:sp>
      <p:sp>
        <p:nvSpPr>
          <p:cNvPr id="14" name="Line 9"/>
          <p:cNvSpPr>
            <a:spLocks noChangeShapeType="1"/>
          </p:cNvSpPr>
          <p:nvPr/>
        </p:nvSpPr>
        <p:spPr bwMode="auto">
          <a:xfrm flipH="1">
            <a:off x="5929322" y="4286256"/>
            <a:ext cx="1009656" cy="642942"/>
          </a:xfrm>
          <a:prstGeom prst="line">
            <a:avLst/>
          </a:prstGeom>
          <a:noFill/>
          <a:ln w="50800" cap="rnd">
            <a:solidFill>
              <a:srgbClr val="000000"/>
            </a:solidFill>
            <a:prstDash val="sysDot"/>
            <a:round/>
          </a:ln>
        </p:spPr>
        <p:txBody>
          <a:bodyPr wrap="none" anchor="ctr"/>
          <a:lstStyle/>
          <a:p>
            <a:endParaRPr lang="zh-CN" altLang="en-US"/>
          </a:p>
        </p:txBody>
      </p:sp>
      <p:pic>
        <p:nvPicPr>
          <p:cNvPr id="16" name="Picture 3" descr="C:\Users\Administrator\Desktop\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00504"/>
            <a:ext cx="2543296" cy="28574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714744" y="1928802"/>
            <a:ext cx="2286016" cy="954107"/>
          </a:xfrm>
          <a:prstGeom prst="rect">
            <a:avLst/>
          </a:prstGeom>
          <a:noFill/>
        </p:spPr>
        <p:txBody>
          <a:bodyPr wrap="square" rtlCol="0">
            <a:spAutoFit/>
          </a:bodyPr>
          <a:lstStyle/>
          <a:p>
            <a:r>
              <a:rPr lang="en-US" altLang="zh-CN" sz="2800" dirty="0"/>
              <a:t>Teaching Objectives</a:t>
            </a:r>
            <a:endParaRPr lang="zh-CN" altLang="en-US" sz="2800" dirty="0"/>
          </a:p>
        </p:txBody>
      </p:sp>
      <p:sp>
        <p:nvSpPr>
          <p:cNvPr id="18" name="TextBox 17"/>
          <p:cNvSpPr txBox="1"/>
          <p:nvPr/>
        </p:nvSpPr>
        <p:spPr>
          <a:xfrm>
            <a:off x="714348" y="2000240"/>
            <a:ext cx="1785950" cy="954107"/>
          </a:xfrm>
          <a:prstGeom prst="rect">
            <a:avLst/>
          </a:prstGeom>
          <a:noFill/>
        </p:spPr>
        <p:txBody>
          <a:bodyPr wrap="square" rtlCol="0">
            <a:spAutoFit/>
          </a:bodyPr>
          <a:lstStyle/>
          <a:p>
            <a:r>
              <a:rPr lang="en-US" altLang="zh-CN" sz="2800" dirty="0"/>
              <a:t>Target Students</a:t>
            </a:r>
            <a:endParaRPr lang="zh-CN" altLang="en-US" sz="2800" dirty="0"/>
          </a:p>
        </p:txBody>
      </p:sp>
      <p:sp>
        <p:nvSpPr>
          <p:cNvPr id="19" name="TextBox 18"/>
          <p:cNvSpPr txBox="1"/>
          <p:nvPr/>
        </p:nvSpPr>
        <p:spPr>
          <a:xfrm>
            <a:off x="6643702" y="2786058"/>
            <a:ext cx="2286016" cy="954107"/>
          </a:xfrm>
          <a:prstGeom prst="rect">
            <a:avLst/>
          </a:prstGeom>
          <a:noFill/>
        </p:spPr>
        <p:txBody>
          <a:bodyPr wrap="square" rtlCol="0">
            <a:spAutoFit/>
          </a:bodyPr>
          <a:lstStyle/>
          <a:p>
            <a:r>
              <a:rPr lang="en-US" altLang="zh-CN" sz="2800" dirty="0"/>
              <a:t>Teaching </a:t>
            </a:r>
          </a:p>
          <a:p>
            <a:r>
              <a:rPr lang="en-US" altLang="zh-CN" sz="2800" dirty="0"/>
              <a:t>Procedures</a:t>
            </a:r>
            <a:endParaRPr lang="zh-CN" altLang="en-US" sz="2800" dirty="0"/>
          </a:p>
        </p:txBody>
      </p:sp>
      <p:sp>
        <p:nvSpPr>
          <p:cNvPr id="20" name="TextBox 19"/>
          <p:cNvSpPr txBox="1"/>
          <p:nvPr/>
        </p:nvSpPr>
        <p:spPr>
          <a:xfrm>
            <a:off x="3929058" y="5214950"/>
            <a:ext cx="2286016" cy="954107"/>
          </a:xfrm>
          <a:prstGeom prst="rect">
            <a:avLst/>
          </a:prstGeom>
          <a:noFill/>
        </p:spPr>
        <p:txBody>
          <a:bodyPr wrap="square" rtlCol="0">
            <a:spAutoFit/>
          </a:bodyPr>
          <a:lstStyle/>
          <a:p>
            <a:r>
              <a:rPr lang="en-US" altLang="zh-CN" sz="2800" dirty="0"/>
              <a:t>Teaching </a:t>
            </a:r>
          </a:p>
          <a:p>
            <a:r>
              <a:rPr lang="en-US" altLang="zh-CN" sz="2800" dirty="0"/>
              <a:t>Principles</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35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350"/>
                                        <p:tgtEl>
                                          <p:spTgt spid="1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350"/>
                                        <p:tgtEl>
                                          <p:spTgt spid="13"/>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350"/>
                                        <p:tgtEl>
                                          <p:spTgt spid="14"/>
                                        </p:tgtEl>
                                      </p:cBhvr>
                                    </p:animEffect>
                                  </p:childTnLst>
                                </p:cTn>
                              </p:par>
                            </p:childTnLst>
                          </p:cTn>
                        </p:par>
                        <p:par>
                          <p:cTn id="40" fill="hold">
                            <p:stCondLst>
                              <p:cond delay="4500"/>
                            </p:stCondLst>
                            <p:childTnLst>
                              <p:par>
                                <p:cTn id="41" presetID="16" presetClass="entr" presetSubtype="21"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矩形 15"/>
          <p:cNvSpPr/>
          <p:nvPr/>
        </p:nvSpPr>
        <p:spPr>
          <a:xfrm>
            <a:off x="1714480" y="1857364"/>
            <a:ext cx="7929618" cy="867930"/>
          </a:xfrm>
          <a:prstGeom prst="rect">
            <a:avLst/>
          </a:prstGeom>
        </p:spPr>
        <p:txBody>
          <a:bodyPr wrap="square">
            <a:spAutoFit/>
          </a:bodyPr>
          <a:lstStyle/>
          <a:p>
            <a:pPr marL="609600" lvl="0" indent="-609600">
              <a:lnSpc>
                <a:spcPct val="90000"/>
              </a:lnSpc>
            </a:pPr>
            <a:r>
              <a:rPr lang="en-US" altLang="zh-CN" sz="2800" dirty="0"/>
              <a:t>      To </a:t>
            </a:r>
            <a:r>
              <a:rPr lang="en-US" altLang="zh-CN" sz="2800" dirty="0">
                <a:solidFill>
                  <a:srgbClr val="D20000"/>
                </a:solidFill>
              </a:rPr>
              <a:t>show the superiority </a:t>
            </a:r>
          </a:p>
          <a:p>
            <a:pPr marL="609600" lvl="0" indent="-609600">
              <a:lnSpc>
                <a:spcPct val="90000"/>
              </a:lnSpc>
            </a:pPr>
            <a:r>
              <a:rPr lang="en-US" altLang="zh-CN" sz="2800" dirty="0"/>
              <a:t>      (buy a car, choose a department) </a:t>
            </a:r>
          </a:p>
        </p:txBody>
      </p:sp>
      <p:grpSp>
        <p:nvGrpSpPr>
          <p:cNvPr id="17" name="Group 7"/>
          <p:cNvGrpSpPr/>
          <p:nvPr/>
        </p:nvGrpSpPr>
        <p:grpSpPr bwMode="auto">
          <a:xfrm>
            <a:off x="1714480" y="2214554"/>
            <a:ext cx="4895850" cy="503237"/>
            <a:chOff x="1338" y="890"/>
            <a:chExt cx="3084" cy="317"/>
          </a:xfrm>
        </p:grpSpPr>
        <p:pic>
          <p:nvPicPr>
            <p:cNvPr id="18" name="Picture 8" descr="39d44d1b8f6561fcac6e75e1"/>
            <p:cNvPicPr>
              <a:picLocks noChangeAspect="1" noChangeArrowheads="1"/>
            </p:cNvPicPr>
            <p:nvPr/>
          </p:nvPicPr>
          <p:blipFill>
            <a:blip r:embed="rId2"/>
            <a:srcRect l="89955" t="17639" r="2528" b="63861"/>
            <a:stretch>
              <a:fillRect/>
            </a:stretch>
          </p:blipFill>
          <p:spPr bwMode="auto">
            <a:xfrm>
              <a:off x="1379" y="890"/>
              <a:ext cx="180" cy="282"/>
            </a:xfrm>
            <a:prstGeom prst="rect">
              <a:avLst/>
            </a:prstGeom>
            <a:noFill/>
          </p:spPr>
        </p:pic>
        <p:sp>
          <p:nvSpPr>
            <p:cNvPr id="19" name="Oval 9"/>
            <p:cNvSpPr>
              <a:spLocks noChangeArrowheads="1"/>
            </p:cNvSpPr>
            <p:nvPr/>
          </p:nvSpPr>
          <p:spPr bwMode="auto">
            <a:xfrm>
              <a:off x="1338" y="1172"/>
              <a:ext cx="3084" cy="35"/>
            </a:xfrm>
            <a:prstGeom prst="ellipse">
              <a:avLst/>
            </a:prstGeom>
            <a:gradFill rotWithShape="1">
              <a:gsLst>
                <a:gs pos="0">
                  <a:srgbClr val="79A400"/>
                </a:gs>
                <a:gs pos="100000">
                  <a:srgbClr val="79A400">
                    <a:gamma/>
                    <a:shade val="46275"/>
                    <a:invGamma/>
                    <a:alpha val="0"/>
                  </a:srgbClr>
                </a:gs>
              </a:gsLst>
              <a:path path="shape">
                <a:fillToRect l="50000" t="50000" r="50000" b="50000"/>
              </a:path>
            </a:gradFill>
            <a:ln w="9525">
              <a:noFill/>
              <a:round/>
            </a:ln>
            <a:effectLst/>
          </p:spPr>
          <p:txBody>
            <a:bodyPr wrap="none" anchor="ctr"/>
            <a:lstStyle/>
            <a:p>
              <a:endParaRPr lang="zh-CN" altLang="en-US"/>
            </a:p>
          </p:txBody>
        </p:sp>
      </p:grpSp>
      <p:grpSp>
        <p:nvGrpSpPr>
          <p:cNvPr id="23" name="Group 7"/>
          <p:cNvGrpSpPr/>
          <p:nvPr/>
        </p:nvGrpSpPr>
        <p:grpSpPr bwMode="auto">
          <a:xfrm>
            <a:off x="1714480" y="3286124"/>
            <a:ext cx="4895850" cy="503237"/>
            <a:chOff x="1338" y="890"/>
            <a:chExt cx="3084" cy="317"/>
          </a:xfrm>
        </p:grpSpPr>
        <p:pic>
          <p:nvPicPr>
            <p:cNvPr id="26" name="Picture 8" descr="39d44d1b8f6561fcac6e75e1"/>
            <p:cNvPicPr>
              <a:picLocks noChangeAspect="1" noChangeArrowheads="1"/>
            </p:cNvPicPr>
            <p:nvPr/>
          </p:nvPicPr>
          <p:blipFill>
            <a:blip r:embed="rId2"/>
            <a:srcRect l="89955" t="17639" r="2528" b="63861"/>
            <a:stretch>
              <a:fillRect/>
            </a:stretch>
          </p:blipFill>
          <p:spPr bwMode="auto">
            <a:xfrm>
              <a:off x="1379" y="890"/>
              <a:ext cx="180" cy="282"/>
            </a:xfrm>
            <a:prstGeom prst="rect">
              <a:avLst/>
            </a:prstGeom>
            <a:noFill/>
          </p:spPr>
        </p:pic>
        <p:sp>
          <p:nvSpPr>
            <p:cNvPr id="27" name="Oval 9"/>
            <p:cNvSpPr>
              <a:spLocks noChangeArrowheads="1"/>
            </p:cNvSpPr>
            <p:nvPr/>
          </p:nvSpPr>
          <p:spPr bwMode="auto">
            <a:xfrm>
              <a:off x="1338" y="1172"/>
              <a:ext cx="3084" cy="35"/>
            </a:xfrm>
            <a:prstGeom prst="ellipse">
              <a:avLst/>
            </a:prstGeom>
            <a:gradFill rotWithShape="1">
              <a:gsLst>
                <a:gs pos="0">
                  <a:srgbClr val="79A400"/>
                </a:gs>
                <a:gs pos="100000">
                  <a:srgbClr val="79A400">
                    <a:gamma/>
                    <a:shade val="46275"/>
                    <a:invGamma/>
                    <a:alpha val="0"/>
                  </a:srgbClr>
                </a:gs>
              </a:gsLst>
              <a:path path="shape">
                <a:fillToRect l="50000" t="50000" r="50000" b="50000"/>
              </a:path>
            </a:gradFill>
            <a:ln w="9525">
              <a:noFill/>
              <a:round/>
            </a:ln>
            <a:effectLst/>
          </p:spPr>
          <p:txBody>
            <a:bodyPr wrap="none" anchor="ctr"/>
            <a:lstStyle/>
            <a:p>
              <a:endParaRPr lang="zh-CN" altLang="en-US"/>
            </a:p>
          </p:txBody>
        </p:sp>
      </p:grpSp>
      <p:grpSp>
        <p:nvGrpSpPr>
          <p:cNvPr id="29" name="Group 7"/>
          <p:cNvGrpSpPr/>
          <p:nvPr/>
        </p:nvGrpSpPr>
        <p:grpSpPr bwMode="auto">
          <a:xfrm>
            <a:off x="1714480" y="4643446"/>
            <a:ext cx="4895850" cy="503237"/>
            <a:chOff x="1338" y="890"/>
            <a:chExt cx="3084" cy="317"/>
          </a:xfrm>
        </p:grpSpPr>
        <p:pic>
          <p:nvPicPr>
            <p:cNvPr id="30" name="Picture 8" descr="39d44d1b8f6561fcac6e75e1"/>
            <p:cNvPicPr>
              <a:picLocks noChangeAspect="1" noChangeArrowheads="1"/>
            </p:cNvPicPr>
            <p:nvPr/>
          </p:nvPicPr>
          <p:blipFill>
            <a:blip r:embed="rId2"/>
            <a:srcRect l="89955" t="17639" r="2528" b="63861"/>
            <a:stretch>
              <a:fillRect/>
            </a:stretch>
          </p:blipFill>
          <p:spPr bwMode="auto">
            <a:xfrm>
              <a:off x="1379" y="890"/>
              <a:ext cx="180" cy="282"/>
            </a:xfrm>
            <a:prstGeom prst="rect">
              <a:avLst/>
            </a:prstGeom>
            <a:noFill/>
          </p:spPr>
        </p:pic>
        <p:sp>
          <p:nvSpPr>
            <p:cNvPr id="33" name="Oval 9"/>
            <p:cNvSpPr>
              <a:spLocks noChangeArrowheads="1"/>
            </p:cNvSpPr>
            <p:nvPr/>
          </p:nvSpPr>
          <p:spPr bwMode="auto">
            <a:xfrm>
              <a:off x="1338" y="1172"/>
              <a:ext cx="3084" cy="35"/>
            </a:xfrm>
            <a:prstGeom prst="ellipse">
              <a:avLst/>
            </a:prstGeom>
            <a:gradFill rotWithShape="1">
              <a:gsLst>
                <a:gs pos="0">
                  <a:srgbClr val="79A400"/>
                </a:gs>
                <a:gs pos="100000">
                  <a:srgbClr val="79A400">
                    <a:gamma/>
                    <a:shade val="46275"/>
                    <a:invGamma/>
                    <a:alpha val="0"/>
                  </a:srgbClr>
                </a:gs>
              </a:gsLst>
              <a:path path="shape">
                <a:fillToRect l="50000" t="50000" r="50000" b="50000"/>
              </a:path>
            </a:gradFill>
            <a:ln w="9525">
              <a:noFill/>
              <a:round/>
            </a:ln>
            <a:effectLst/>
          </p:spPr>
          <p:txBody>
            <a:bodyPr wrap="none" anchor="ctr"/>
            <a:lstStyle/>
            <a:p>
              <a:endParaRPr lang="zh-CN" altLang="en-US"/>
            </a:p>
          </p:txBody>
        </p:sp>
      </p:grpSp>
      <p:sp>
        <p:nvSpPr>
          <p:cNvPr id="36" name="矩形 35"/>
          <p:cNvSpPr/>
          <p:nvPr/>
        </p:nvSpPr>
        <p:spPr>
          <a:xfrm>
            <a:off x="2357422" y="4214818"/>
            <a:ext cx="5786478" cy="954107"/>
          </a:xfrm>
          <a:prstGeom prst="rect">
            <a:avLst/>
          </a:prstGeom>
        </p:spPr>
        <p:txBody>
          <a:bodyPr wrap="square">
            <a:spAutoFit/>
          </a:bodyPr>
          <a:lstStyle/>
          <a:p>
            <a:r>
              <a:rPr lang="en-US" altLang="zh-CN" sz="2800" dirty="0"/>
              <a:t>To help the reader </a:t>
            </a:r>
            <a:r>
              <a:rPr lang="en-US" altLang="zh-CN" sz="2800" dirty="0">
                <a:solidFill>
                  <a:srgbClr val="D20000"/>
                </a:solidFill>
              </a:rPr>
              <a:t>understand or evaluate</a:t>
            </a:r>
            <a:r>
              <a:rPr lang="en-US" altLang="zh-CN" sz="2800" dirty="0"/>
              <a:t> two things. (two jobs)</a:t>
            </a:r>
            <a:endParaRPr lang="zh-CN" altLang="en-US" sz="2800" dirty="0"/>
          </a:p>
        </p:txBody>
      </p:sp>
      <p:sp>
        <p:nvSpPr>
          <p:cNvPr id="37" name="矩形 36"/>
          <p:cNvSpPr/>
          <p:nvPr/>
        </p:nvSpPr>
        <p:spPr>
          <a:xfrm>
            <a:off x="2216847" y="3286124"/>
            <a:ext cx="6927153" cy="523220"/>
          </a:xfrm>
          <a:prstGeom prst="rect">
            <a:avLst/>
          </a:prstGeom>
        </p:spPr>
        <p:txBody>
          <a:bodyPr wrap="none">
            <a:spAutoFit/>
          </a:bodyPr>
          <a:lstStyle/>
          <a:p>
            <a:r>
              <a:rPr lang="en-US" altLang="zh-CN" sz="2800" dirty="0"/>
              <a:t>To </a:t>
            </a:r>
            <a:r>
              <a:rPr lang="en-US" altLang="zh-CN" sz="2800" dirty="0">
                <a:solidFill>
                  <a:srgbClr val="D20000"/>
                </a:solidFill>
              </a:rPr>
              <a:t>present information </a:t>
            </a:r>
            <a:r>
              <a:rPr lang="en-US" altLang="zh-CN" sz="2800" dirty="0"/>
              <a:t>(unfamiliar-familiar)</a:t>
            </a:r>
            <a:endParaRPr lang="zh-CN" altLang="en-US" sz="2800" dirty="0"/>
          </a:p>
        </p:txBody>
      </p:sp>
      <p:sp>
        <p:nvSpPr>
          <p:cNvPr id="20" name="TextBox 19"/>
          <p:cNvSpPr txBox="1"/>
          <p:nvPr/>
        </p:nvSpPr>
        <p:spPr>
          <a:xfrm>
            <a:off x="357158" y="0"/>
            <a:ext cx="9250587" cy="800219"/>
          </a:xfrm>
          <a:prstGeom prst="rect">
            <a:avLst/>
          </a:prstGeom>
          <a:noFill/>
        </p:spPr>
        <p:txBody>
          <a:bodyPr wrap="square" rtlCol="0">
            <a:spAutoFit/>
          </a:bodyPr>
          <a:lstStyle/>
          <a:p>
            <a:r>
              <a:rPr lang="en-US" altLang="zh-CN" sz="2800" b="1" kern="0" dirty="0">
                <a:cs typeface="+mj-cs"/>
              </a:rPr>
              <a:t>1.  When   should we use comparison and contrast? </a:t>
            </a: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ppt_w/2"/>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ppt_x</p:attrName>
                                        </p:attrNameLst>
                                      </p:cBhvr>
                                      <p:tavLst>
                                        <p:tav tm="0">
                                          <p:val>
                                            <p:strVal val="#ppt_x-#ppt_w/2"/>
                                          </p:val>
                                        </p:tav>
                                        <p:tav tm="100000">
                                          <p:val>
                                            <p:strVal val="#ppt_x"/>
                                          </p:val>
                                        </p:tav>
                                      </p:tavLst>
                                    </p:anim>
                                    <p:anim calcmode="lin" valueType="num">
                                      <p:cBhvr>
                                        <p:cTn id="16" dur="500" fill="hold"/>
                                        <p:tgtEl>
                                          <p:spTgt spid="37"/>
                                        </p:tgtEl>
                                        <p:attrNameLst>
                                          <p:attrName>ppt_y</p:attrName>
                                        </p:attrNameLst>
                                      </p:cBhvr>
                                      <p:tavLst>
                                        <p:tav tm="0">
                                          <p:val>
                                            <p:strVal val="#ppt_y"/>
                                          </p:val>
                                        </p:tav>
                                        <p:tav tm="100000">
                                          <p:val>
                                            <p:strVal val="#ppt_y"/>
                                          </p:val>
                                        </p:tav>
                                      </p:tavLst>
                                    </p:anim>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ppt_x</p:attrName>
                                        </p:attrNameLst>
                                      </p:cBhvr>
                                      <p:tavLst>
                                        <p:tav tm="0">
                                          <p:val>
                                            <p:strVal val="#ppt_x-#ppt_w/2"/>
                                          </p:val>
                                        </p:tav>
                                        <p:tav tm="100000">
                                          <p:val>
                                            <p:strVal val="#ppt_x"/>
                                          </p:val>
                                        </p:tav>
                                      </p:tavLst>
                                    </p:anim>
                                    <p:anim calcmode="lin" valueType="num">
                                      <p:cBhvr>
                                        <p:cTn id="24" dur="500" fill="hold"/>
                                        <p:tgtEl>
                                          <p:spTgt spid="36"/>
                                        </p:tgtEl>
                                        <p:attrNameLst>
                                          <p:attrName>ppt_y</p:attrName>
                                        </p:attrNameLst>
                                      </p:cBhvr>
                                      <p:tavLst>
                                        <p:tav tm="0">
                                          <p:val>
                                            <p:strVal val="#ppt_y"/>
                                          </p:val>
                                        </p:tav>
                                        <p:tav tm="100000">
                                          <p:val>
                                            <p:strVal val="#ppt_y"/>
                                          </p:val>
                                        </p:tav>
                                      </p:tavLst>
                                    </p:anim>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bwMode="auto">
          <a:xfrm>
            <a:off x="428596" y="3214686"/>
            <a:ext cx="8429684" cy="142876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椭圆 18"/>
          <p:cNvSpPr/>
          <p:nvPr/>
        </p:nvSpPr>
        <p:spPr bwMode="auto">
          <a:xfrm>
            <a:off x="6429388" y="2285992"/>
            <a:ext cx="1785950" cy="1214446"/>
          </a:xfrm>
          <a:prstGeom prst="ellipse">
            <a:avLst/>
          </a:prstGeom>
          <a:solidFill>
            <a:srgbClr val="D2000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椭圆 17"/>
          <p:cNvSpPr/>
          <p:nvPr/>
        </p:nvSpPr>
        <p:spPr bwMode="auto">
          <a:xfrm>
            <a:off x="3643306" y="2285992"/>
            <a:ext cx="1785950" cy="1214446"/>
          </a:xfrm>
          <a:prstGeom prst="ellipse">
            <a:avLst/>
          </a:prstGeom>
          <a:solidFill>
            <a:srgbClr val="0070C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椭圆 16"/>
          <p:cNvSpPr/>
          <p:nvPr/>
        </p:nvSpPr>
        <p:spPr bwMode="auto">
          <a:xfrm>
            <a:off x="642910" y="2285992"/>
            <a:ext cx="1785950" cy="1214446"/>
          </a:xfrm>
          <a:prstGeom prst="ellipse">
            <a:avLst/>
          </a:prstGeom>
          <a:solidFill>
            <a:srgbClr val="FFCC29"/>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0975" name="Line 15"/>
          <p:cNvSpPr>
            <a:spLocks noChangeShapeType="1"/>
          </p:cNvSpPr>
          <p:nvPr/>
        </p:nvSpPr>
        <p:spPr bwMode="auto">
          <a:xfrm>
            <a:off x="2643174" y="2928934"/>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6" name="Rectangle 7"/>
          <p:cNvSpPr>
            <a:spLocks noChangeArrowheads="1"/>
          </p:cNvSpPr>
          <p:nvPr/>
        </p:nvSpPr>
        <p:spPr bwMode="auto">
          <a:xfrm>
            <a:off x="3929058" y="2071678"/>
            <a:ext cx="1357322" cy="1200329"/>
          </a:xfrm>
          <a:prstGeom prst="rect">
            <a:avLst/>
          </a:prstGeom>
          <a:noFill/>
          <a:ln w="9525">
            <a:noFill/>
            <a:miter lim="800000"/>
          </a:ln>
          <a:effectLst/>
        </p:spPr>
        <p:txBody>
          <a:bodyPr wrap="square">
            <a:spAutoFit/>
          </a:bodyPr>
          <a:lstStyle/>
          <a:p>
            <a:pPr algn="l">
              <a:spcBef>
                <a:spcPct val="50000"/>
              </a:spcBef>
            </a:pPr>
            <a:r>
              <a:rPr lang="en-US" altLang="zh-CN" sz="3600" b="1" dirty="0"/>
              <a:t>     what</a:t>
            </a:r>
          </a:p>
        </p:txBody>
      </p:sp>
      <p:sp>
        <p:nvSpPr>
          <p:cNvPr id="30" name="Rectangle 7"/>
          <p:cNvSpPr>
            <a:spLocks noChangeArrowheads="1"/>
          </p:cNvSpPr>
          <p:nvPr/>
        </p:nvSpPr>
        <p:spPr bwMode="auto">
          <a:xfrm>
            <a:off x="6786578" y="2571744"/>
            <a:ext cx="1143008" cy="646331"/>
          </a:xfrm>
          <a:prstGeom prst="rect">
            <a:avLst/>
          </a:prstGeom>
          <a:noFill/>
          <a:ln w="9525">
            <a:noFill/>
            <a:miter lim="800000"/>
          </a:ln>
          <a:effectLst/>
        </p:spPr>
        <p:txBody>
          <a:bodyPr wrap="square">
            <a:spAutoFit/>
          </a:bodyPr>
          <a:lstStyle/>
          <a:p>
            <a:pPr algn="l">
              <a:spcBef>
                <a:spcPct val="50000"/>
              </a:spcBef>
            </a:pPr>
            <a:r>
              <a:rPr lang="en-US" altLang="zh-CN" sz="3600" b="1" dirty="0"/>
              <a:t>how</a:t>
            </a:r>
          </a:p>
        </p:txBody>
      </p:sp>
      <p:sp>
        <p:nvSpPr>
          <p:cNvPr id="16" name="Rectangle 7"/>
          <p:cNvSpPr>
            <a:spLocks noChangeArrowheads="1"/>
          </p:cNvSpPr>
          <p:nvPr/>
        </p:nvSpPr>
        <p:spPr bwMode="auto">
          <a:xfrm>
            <a:off x="928662" y="2000240"/>
            <a:ext cx="1428760" cy="1200329"/>
          </a:xfrm>
          <a:prstGeom prst="rect">
            <a:avLst/>
          </a:prstGeom>
          <a:noFill/>
          <a:ln w="9525">
            <a:noFill/>
            <a:miter lim="800000"/>
          </a:ln>
          <a:effectLst/>
        </p:spPr>
        <p:txBody>
          <a:bodyPr wrap="square">
            <a:spAutoFit/>
          </a:bodyPr>
          <a:lstStyle/>
          <a:p>
            <a:pPr algn="l">
              <a:spcBef>
                <a:spcPct val="50000"/>
              </a:spcBef>
            </a:pPr>
            <a:r>
              <a:rPr lang="en-US" altLang="zh-CN" sz="3600" b="1" dirty="0"/>
              <a:t> when</a:t>
            </a:r>
          </a:p>
        </p:txBody>
      </p:sp>
      <p:sp>
        <p:nvSpPr>
          <p:cNvPr id="20" name="Line 15"/>
          <p:cNvSpPr>
            <a:spLocks noChangeShapeType="1"/>
          </p:cNvSpPr>
          <p:nvPr/>
        </p:nvSpPr>
        <p:spPr bwMode="auto">
          <a:xfrm>
            <a:off x="5572132" y="2857496"/>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7076" y="5425367"/>
            <a:ext cx="1172764" cy="1102398"/>
          </a:xfrm>
          <a:prstGeom prst="rect">
            <a:avLst/>
          </a:prstGeom>
        </p:spPr>
      </p:pic>
      <p:sp>
        <p:nvSpPr>
          <p:cNvPr id="15" name="TextBox 14"/>
          <p:cNvSpPr txBox="1"/>
          <p:nvPr/>
        </p:nvSpPr>
        <p:spPr>
          <a:xfrm>
            <a:off x="642910" y="3357562"/>
            <a:ext cx="8001056" cy="1477328"/>
          </a:xfrm>
          <a:prstGeom prst="rect">
            <a:avLst/>
          </a:prstGeom>
          <a:noFill/>
        </p:spPr>
        <p:txBody>
          <a:bodyPr wrap="square" rtlCol="0">
            <a:spAutoFit/>
          </a:bodyPr>
          <a:lstStyle/>
          <a:p>
            <a:r>
              <a:rPr lang="en-US" altLang="zh-CN" sz="3600" b="1" kern="0" dirty="0">
                <a:cs typeface="+mj-cs"/>
              </a:rPr>
              <a:t>2. What does comparison and contrast mean?</a:t>
            </a:r>
          </a:p>
          <a:p>
            <a:endParaRPr lang="zh-CN" altLang="en-US" dirty="0"/>
          </a:p>
        </p:txBody>
      </p:sp>
      <p:cxnSp>
        <p:nvCxnSpPr>
          <p:cNvPr id="28" name="Straight Connector 44"/>
          <p:cNvCxnSpPr/>
          <p:nvPr/>
        </p:nvCxnSpPr>
        <p:spPr>
          <a:xfrm>
            <a:off x="500034" y="2714620"/>
            <a:ext cx="8153400" cy="1587"/>
          </a:xfrm>
          <a:prstGeom prst="line">
            <a:avLst/>
          </a:prstGeom>
        </p:spPr>
        <p:style>
          <a:lnRef idx="2">
            <a:schemeClr val="dk1"/>
          </a:lnRef>
          <a:fillRef idx="0">
            <a:schemeClr val="dk1"/>
          </a:fillRef>
          <a:effectRef idx="1">
            <a:schemeClr val="dk1"/>
          </a:effectRef>
          <a:fontRef idx="minor">
            <a:schemeClr val="tx1"/>
          </a:fontRef>
        </p:style>
      </p:cxnSp>
      <p:pic>
        <p:nvPicPr>
          <p:cNvPr id="68614" name="Picture 6" descr="C:\Users\Lenovo\AppData\Roaming\Tencent\Users\420418868\QQ\WinTemp\RichOle\IR}~`J7YMKM{@DF5R`TJ8S8.png"/>
          <p:cNvPicPr>
            <a:picLocks noChangeAspect="1" noChangeArrowheads="1"/>
          </p:cNvPicPr>
          <p:nvPr/>
        </p:nvPicPr>
        <p:blipFill>
          <a:blip r:embed="rId3"/>
          <a:srcRect/>
          <a:stretch>
            <a:fillRect/>
          </a:stretch>
        </p:blipFill>
        <p:spPr bwMode="auto">
          <a:xfrm rot="225359">
            <a:off x="2285984" y="785794"/>
            <a:ext cx="1287906" cy="15001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L -0.38594 -0.20996 " pathEditMode="relative" ptsTypes="AA">
                                      <p:cBhvr>
                                        <p:cTn id="6" dur="1000" fill="hold"/>
                                        <p:tgtEl>
                                          <p:spTgt spid="26"/>
                                        </p:tgtEl>
                                        <p:attrNameLst>
                                          <p:attrName>ppt_x</p:attrName>
                                          <p:attrName>ppt_y</p:attrName>
                                        </p:attrNameLst>
                                      </p:cBhvr>
                                    </p:animMotion>
                                  </p:childTnLst>
                                </p:cTn>
                              </p:par>
                              <p:par>
                                <p:cTn id="7" presetID="0" presetClass="path" presetSubtype="0" accel="50000" decel="50000" fill="hold" grpId="1" nodeType="withEffect">
                                  <p:stCondLst>
                                    <p:cond delay="0"/>
                                  </p:stCondLst>
                                  <p:childTnLst>
                                    <p:animMotion origin="layout" path="M 0 0 L -0.38594 -0.20996 " pathEditMode="relative" ptsTypes="AA">
                                      <p:cBhvr>
                                        <p:cTn id="8" dur="1000" fill="hold"/>
                                        <p:tgtEl>
                                          <p:spTgt spid="18"/>
                                        </p:tgtEl>
                                        <p:attrNameLst>
                                          <p:attrName>ppt_x</p:attrName>
                                          <p:attrName>ppt_y</p:attrName>
                                        </p:attrNameLst>
                                      </p:cBhvr>
                                    </p:animMotion>
                                  </p:childTnLst>
                                </p:cTn>
                              </p:par>
                              <p:par>
                                <p:cTn id="9" presetID="9" presetClass="exit" presetSubtype="0" fill="hold" grpId="0" nodeType="withEffect">
                                  <p:stCondLst>
                                    <p:cond delay="0"/>
                                  </p:stCondLst>
                                  <p:childTnLst>
                                    <p:animEffect transition="out" filter="dissolve">
                                      <p:cBhvr>
                                        <p:cTn id="10" dur="500"/>
                                        <p:tgtEl>
                                          <p:spTgt spid="30"/>
                                        </p:tgtEl>
                                      </p:cBhvr>
                                    </p:animEffect>
                                    <p:set>
                                      <p:cBhvr>
                                        <p:cTn id="11" dur="1" fill="hold">
                                          <p:stCondLst>
                                            <p:cond delay="499"/>
                                          </p:stCondLst>
                                        </p:cTn>
                                        <p:tgtEl>
                                          <p:spTgt spid="30"/>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40975"/>
                                        </p:tgtEl>
                                      </p:cBhvr>
                                    </p:animEffect>
                                    <p:set>
                                      <p:cBhvr>
                                        <p:cTn id="23" dur="1" fill="hold">
                                          <p:stCondLst>
                                            <p:cond delay="499"/>
                                          </p:stCondLst>
                                        </p:cTn>
                                        <p:tgtEl>
                                          <p:spTgt spid="40975"/>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68614"/>
                                        </p:tgtEl>
                                        <p:attrNameLst>
                                          <p:attrName>style.visibility</p:attrName>
                                        </p:attrNameLst>
                                      </p:cBhvr>
                                      <p:to>
                                        <p:strVal val="visible"/>
                                      </p:to>
                                    </p:set>
                                    <p:animEffect transition="in" filter="wipe(down)">
                                      <p:cBhvr>
                                        <p:cTn id="30" dur="290">
                                          <p:stCondLst>
                                            <p:cond delay="0"/>
                                          </p:stCondLst>
                                        </p:cTn>
                                        <p:tgtEl>
                                          <p:spTgt spid="68614"/>
                                        </p:tgtEl>
                                      </p:cBhvr>
                                    </p:animEffect>
                                    <p:anim calcmode="lin" valueType="num">
                                      <p:cBhvr>
                                        <p:cTn id="31" dur="911" tmFilter="0,0; 0.14,0.36; 0.43,0.73; 0.71,0.91; 1.0,1.0">
                                          <p:stCondLst>
                                            <p:cond delay="0"/>
                                          </p:stCondLst>
                                        </p:cTn>
                                        <p:tgtEl>
                                          <p:spTgt spid="68614"/>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68614"/>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68614"/>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68614"/>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68614"/>
                                        </p:tgtEl>
                                        <p:attrNameLst>
                                          <p:attrName>ppt_y</p:attrName>
                                        </p:attrNameLst>
                                      </p:cBhvr>
                                      <p:tavLst>
                                        <p:tav tm="0" fmla="#ppt_y-sin(pi*$)/81">
                                          <p:val>
                                            <p:fltVal val="0"/>
                                          </p:val>
                                        </p:tav>
                                        <p:tav tm="100000">
                                          <p:val>
                                            <p:fltVal val="1"/>
                                          </p:val>
                                        </p:tav>
                                      </p:tavLst>
                                    </p:anim>
                                    <p:animScale>
                                      <p:cBhvr>
                                        <p:cTn id="36" dur="13">
                                          <p:stCondLst>
                                            <p:cond delay="325"/>
                                          </p:stCondLst>
                                        </p:cTn>
                                        <p:tgtEl>
                                          <p:spTgt spid="68614"/>
                                        </p:tgtEl>
                                      </p:cBhvr>
                                      <p:to x="100000" y="60000"/>
                                    </p:animScale>
                                    <p:animScale>
                                      <p:cBhvr>
                                        <p:cTn id="37" dur="83" decel="50000">
                                          <p:stCondLst>
                                            <p:cond delay="338"/>
                                          </p:stCondLst>
                                        </p:cTn>
                                        <p:tgtEl>
                                          <p:spTgt spid="68614"/>
                                        </p:tgtEl>
                                      </p:cBhvr>
                                      <p:to x="100000" y="100000"/>
                                    </p:animScale>
                                    <p:animScale>
                                      <p:cBhvr>
                                        <p:cTn id="38" dur="13">
                                          <p:stCondLst>
                                            <p:cond delay="656"/>
                                          </p:stCondLst>
                                        </p:cTn>
                                        <p:tgtEl>
                                          <p:spTgt spid="68614"/>
                                        </p:tgtEl>
                                      </p:cBhvr>
                                      <p:to x="100000" y="80000"/>
                                    </p:animScale>
                                    <p:animScale>
                                      <p:cBhvr>
                                        <p:cTn id="39" dur="83" decel="50000">
                                          <p:stCondLst>
                                            <p:cond delay="669"/>
                                          </p:stCondLst>
                                        </p:cTn>
                                        <p:tgtEl>
                                          <p:spTgt spid="68614"/>
                                        </p:tgtEl>
                                      </p:cBhvr>
                                      <p:to x="100000" y="100000"/>
                                    </p:animScale>
                                    <p:animScale>
                                      <p:cBhvr>
                                        <p:cTn id="40" dur="13">
                                          <p:stCondLst>
                                            <p:cond delay="821"/>
                                          </p:stCondLst>
                                        </p:cTn>
                                        <p:tgtEl>
                                          <p:spTgt spid="68614"/>
                                        </p:tgtEl>
                                      </p:cBhvr>
                                      <p:to x="100000" y="90000"/>
                                    </p:animScale>
                                    <p:animScale>
                                      <p:cBhvr>
                                        <p:cTn id="41" dur="83" decel="50000">
                                          <p:stCondLst>
                                            <p:cond delay="834"/>
                                          </p:stCondLst>
                                        </p:cTn>
                                        <p:tgtEl>
                                          <p:spTgt spid="68614"/>
                                        </p:tgtEl>
                                      </p:cBhvr>
                                      <p:to x="100000" y="100000"/>
                                    </p:animScale>
                                    <p:animScale>
                                      <p:cBhvr>
                                        <p:cTn id="42" dur="13">
                                          <p:stCondLst>
                                            <p:cond delay="904"/>
                                          </p:stCondLst>
                                        </p:cTn>
                                        <p:tgtEl>
                                          <p:spTgt spid="68614"/>
                                        </p:tgtEl>
                                      </p:cBhvr>
                                      <p:to x="100000" y="95000"/>
                                    </p:animScale>
                                    <p:animScale>
                                      <p:cBhvr>
                                        <p:cTn id="43" dur="83" decel="50000">
                                          <p:stCondLst>
                                            <p:cond delay="917"/>
                                          </p:stCondLst>
                                        </p:cTn>
                                        <p:tgtEl>
                                          <p:spTgt spid="68614"/>
                                        </p:tgtEl>
                                      </p:cBhvr>
                                      <p:to x="100000" y="100000"/>
                                    </p:animScale>
                                  </p:childTnLst>
                                </p:cTn>
                              </p:par>
                            </p:childTnLst>
                          </p:cTn>
                        </p:par>
                        <p:par>
                          <p:cTn id="44" fill="hold">
                            <p:stCondLst>
                              <p:cond delay="2000"/>
                            </p:stCondLst>
                            <p:childTnLst>
                              <p:par>
                                <p:cTn id="45" presetID="17" presetClass="entr" presetSubtype="8"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ppt_x</p:attrName>
                                        </p:attrNameLst>
                                      </p:cBhvr>
                                      <p:tavLst>
                                        <p:tav tm="0">
                                          <p:val>
                                            <p:strVal val="#ppt_x-#ppt_w/2"/>
                                          </p:val>
                                        </p:tav>
                                        <p:tav tm="100000">
                                          <p:val>
                                            <p:strVal val="#ppt_x"/>
                                          </p:val>
                                        </p:tav>
                                      </p:tavLst>
                                    </p:anim>
                                    <p:anim calcmode="lin" valueType="num">
                                      <p:cBhvr>
                                        <p:cTn id="48" dur="500" fill="hold"/>
                                        <p:tgtEl>
                                          <p:spTgt spid="28"/>
                                        </p:tgtEl>
                                        <p:attrNameLst>
                                          <p:attrName>ppt_y</p:attrName>
                                        </p:attrNameLst>
                                      </p:cBhvr>
                                      <p:tavLst>
                                        <p:tav tm="0">
                                          <p:val>
                                            <p:strVal val="#ppt_y"/>
                                          </p:val>
                                        </p:tav>
                                        <p:tav tm="100000">
                                          <p:val>
                                            <p:strVal val="#ppt_y"/>
                                          </p:val>
                                        </p:tav>
                                      </p:tavLst>
                                    </p:anim>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P spid="18" grpId="1" animBg="1"/>
      <p:bldP spid="17" grpId="0" animBg="1"/>
      <p:bldP spid="40975" grpId="0" animBg="1"/>
      <p:bldP spid="26" grpId="1"/>
      <p:bldP spid="30" grpId="0"/>
      <p:bldP spid="16" grpId="0"/>
      <p:bldP spid="20"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679051" cy="1231106"/>
          </a:xfrm>
          <a:prstGeom prst="rect">
            <a:avLst/>
          </a:prstGeom>
          <a:noFill/>
        </p:spPr>
        <p:txBody>
          <a:bodyPr wrap="square" rtlCol="0">
            <a:spAutoFit/>
          </a:bodyPr>
          <a:lstStyle/>
          <a:p>
            <a:r>
              <a:rPr lang="en-US" altLang="zh-CN" sz="2800" b="1" kern="0" dirty="0">
                <a:cs typeface="+mj-cs"/>
              </a:rPr>
              <a:t>2.   What    does comparison and contrast mean?</a:t>
            </a:r>
          </a:p>
          <a:p>
            <a:endParaRPr lang="en-US" altLang="zh-CN" sz="2800" b="1" kern="0" dirty="0">
              <a:cs typeface="+mj-cs"/>
            </a:endParaRPr>
          </a:p>
          <a:p>
            <a:endParaRPr lang="zh-CN" altLang="en-US" dirty="0"/>
          </a:p>
        </p:txBody>
      </p:sp>
      <p:pic>
        <p:nvPicPr>
          <p:cNvPr id="1026" name="Picture 2" descr="D:\评职\比赛\外研比赛\复赛\Rich-Dad-Poor-Dad-for-Teens-The-font-b-Secrets-b-font-About-Money-That-You.jpg"/>
          <p:cNvPicPr>
            <a:picLocks noChangeAspect="1" noChangeArrowheads="1"/>
          </p:cNvPicPr>
          <p:nvPr/>
        </p:nvPicPr>
        <p:blipFill>
          <a:blip r:embed="rId2"/>
          <a:srcRect/>
          <a:stretch>
            <a:fillRect/>
          </a:stretch>
        </p:blipFill>
        <p:spPr bwMode="auto">
          <a:xfrm>
            <a:off x="3071802" y="1428736"/>
            <a:ext cx="2854663" cy="42862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
          <p:cNvGrpSpPr/>
          <p:nvPr/>
        </p:nvGrpSpPr>
        <p:grpSpPr bwMode="auto">
          <a:xfrm>
            <a:off x="0" y="1071546"/>
            <a:ext cx="4643470" cy="5143536"/>
            <a:chOff x="476" y="663"/>
            <a:chExt cx="2132" cy="2586"/>
          </a:xfrm>
        </p:grpSpPr>
        <p:sp>
          <p:nvSpPr>
            <p:cNvPr id="34" name="Rectangle 11"/>
            <p:cNvSpPr>
              <a:spLocks noChangeArrowheads="1"/>
            </p:cNvSpPr>
            <p:nvPr/>
          </p:nvSpPr>
          <p:spPr bwMode="auto">
            <a:xfrm>
              <a:off x="839" y="1071"/>
              <a:ext cx="1769" cy="2178"/>
            </a:xfrm>
            <a:prstGeom prst="rect">
              <a:avLst/>
            </a:prstGeom>
            <a:gradFill rotWithShape="1">
              <a:gsLst>
                <a:gs pos="0">
                  <a:schemeClr val="bg1">
                    <a:alpha val="0"/>
                  </a:schemeClr>
                </a:gs>
                <a:gs pos="100000">
                  <a:schemeClr val="accent1">
                    <a:alpha val="80000"/>
                  </a:schemeClr>
                </a:gs>
              </a:gsLst>
              <a:lin ang="2700000" scaled="1"/>
            </a:gradFill>
            <a:ln w="9525">
              <a:noFill/>
              <a:miter lim="800000"/>
            </a:ln>
            <a:effectLst/>
          </p:spPr>
          <p:txBody>
            <a:bodyPr wrap="none" anchor="ctr"/>
            <a:lstStyle/>
            <a:p>
              <a:endParaRPr lang="zh-CN" altLang="en-US"/>
            </a:p>
          </p:txBody>
        </p:sp>
        <p:grpSp>
          <p:nvGrpSpPr>
            <p:cNvPr id="35" name="Group 4"/>
            <p:cNvGrpSpPr/>
            <p:nvPr/>
          </p:nvGrpSpPr>
          <p:grpSpPr bwMode="auto">
            <a:xfrm>
              <a:off x="476" y="663"/>
              <a:ext cx="817" cy="726"/>
              <a:chOff x="1247" y="1752"/>
              <a:chExt cx="817" cy="726"/>
            </a:xfrm>
          </p:grpSpPr>
          <p:sp>
            <p:nvSpPr>
              <p:cNvPr id="40" name="Oval 6"/>
              <p:cNvSpPr>
                <a:spLocks noChangeArrowheads="1"/>
              </p:cNvSpPr>
              <p:nvPr/>
            </p:nvSpPr>
            <p:spPr bwMode="auto">
              <a:xfrm>
                <a:off x="1247" y="1752"/>
                <a:ext cx="817" cy="726"/>
              </a:xfrm>
              <a:prstGeom prst="ellipse">
                <a:avLst/>
              </a:prstGeom>
              <a:solidFill>
                <a:schemeClr val="bg1">
                  <a:alpha val="50000"/>
                </a:schemeClr>
              </a:solidFill>
              <a:ln w="9525">
                <a:noFill/>
                <a:round/>
              </a:ln>
              <a:effectLst/>
            </p:spPr>
            <p:txBody>
              <a:bodyPr wrap="none" anchor="ctr"/>
              <a:lstStyle/>
              <a:p>
                <a:endParaRPr lang="zh-CN" altLang="en-US"/>
              </a:p>
            </p:txBody>
          </p:sp>
          <p:pic>
            <p:nvPicPr>
              <p:cNvPr id="41" name="Picture 5" descr="未标题-13"/>
              <p:cNvPicPr>
                <a:picLocks noChangeAspect="1" noChangeArrowheads="1"/>
              </p:cNvPicPr>
              <p:nvPr/>
            </p:nvPicPr>
            <p:blipFill>
              <a:blip r:embed="rId2"/>
              <a:srcRect/>
              <a:stretch>
                <a:fillRect/>
              </a:stretch>
            </p:blipFill>
            <p:spPr bwMode="auto">
              <a:xfrm>
                <a:off x="1292" y="1842"/>
                <a:ext cx="702" cy="516"/>
              </a:xfrm>
              <a:prstGeom prst="rect">
                <a:avLst/>
              </a:prstGeom>
              <a:noFill/>
            </p:spPr>
          </p:pic>
        </p:grpSp>
        <p:sp>
          <p:nvSpPr>
            <p:cNvPr id="36" name="Line 7"/>
            <p:cNvSpPr>
              <a:spLocks noChangeShapeType="1"/>
            </p:cNvSpPr>
            <p:nvPr/>
          </p:nvSpPr>
          <p:spPr bwMode="auto">
            <a:xfrm>
              <a:off x="793" y="1299"/>
              <a:ext cx="0" cy="1905"/>
            </a:xfrm>
            <a:prstGeom prst="line">
              <a:avLst/>
            </a:prstGeom>
            <a:noFill/>
            <a:ln w="19050">
              <a:solidFill>
                <a:srgbClr val="79A400"/>
              </a:solidFill>
              <a:round/>
              <a:tailEnd type="oval" w="med" len="med"/>
            </a:ln>
            <a:effectLst/>
          </p:spPr>
          <p:txBody>
            <a:bodyPr/>
            <a:lstStyle/>
            <a:p>
              <a:endParaRPr lang="zh-CN" altLang="en-US"/>
            </a:p>
          </p:txBody>
        </p:sp>
        <p:sp>
          <p:nvSpPr>
            <p:cNvPr id="37" name="Line 8"/>
            <p:cNvSpPr>
              <a:spLocks noChangeShapeType="1"/>
            </p:cNvSpPr>
            <p:nvPr/>
          </p:nvSpPr>
          <p:spPr bwMode="auto">
            <a:xfrm>
              <a:off x="748" y="1253"/>
              <a:ext cx="0" cy="1905"/>
            </a:xfrm>
            <a:prstGeom prst="line">
              <a:avLst/>
            </a:prstGeom>
            <a:noFill/>
            <a:ln w="19050">
              <a:solidFill>
                <a:srgbClr val="33CCCC"/>
              </a:solidFill>
              <a:round/>
              <a:tailEnd type="oval" w="med" len="med"/>
            </a:ln>
            <a:effectLst/>
          </p:spPr>
          <p:txBody>
            <a:bodyPr/>
            <a:lstStyle/>
            <a:p>
              <a:endParaRPr lang="zh-CN" altLang="en-US"/>
            </a:p>
          </p:txBody>
        </p:sp>
        <p:sp>
          <p:nvSpPr>
            <p:cNvPr id="38" name="Line 9"/>
            <p:cNvSpPr>
              <a:spLocks noChangeShapeType="1"/>
            </p:cNvSpPr>
            <p:nvPr/>
          </p:nvSpPr>
          <p:spPr bwMode="auto">
            <a:xfrm>
              <a:off x="1202" y="1026"/>
              <a:ext cx="1360" cy="0"/>
            </a:xfrm>
            <a:prstGeom prst="line">
              <a:avLst/>
            </a:prstGeom>
            <a:noFill/>
            <a:ln w="19050">
              <a:solidFill>
                <a:srgbClr val="33CCCC"/>
              </a:solidFill>
              <a:round/>
              <a:tailEnd type="oval" w="med" len="med"/>
            </a:ln>
            <a:effectLst/>
          </p:spPr>
          <p:txBody>
            <a:bodyPr/>
            <a:lstStyle/>
            <a:p>
              <a:endParaRPr lang="zh-CN" altLang="en-US"/>
            </a:p>
          </p:txBody>
        </p:sp>
        <p:sp>
          <p:nvSpPr>
            <p:cNvPr id="39" name="Line 10"/>
            <p:cNvSpPr>
              <a:spLocks noChangeShapeType="1"/>
            </p:cNvSpPr>
            <p:nvPr/>
          </p:nvSpPr>
          <p:spPr bwMode="auto">
            <a:xfrm>
              <a:off x="1202" y="981"/>
              <a:ext cx="1224" cy="0"/>
            </a:xfrm>
            <a:prstGeom prst="line">
              <a:avLst/>
            </a:prstGeom>
            <a:noFill/>
            <a:ln w="19050">
              <a:solidFill>
                <a:srgbClr val="79A400"/>
              </a:solidFill>
              <a:round/>
              <a:tailEnd type="oval" w="med" len="med"/>
            </a:ln>
            <a:effectLst/>
          </p:spPr>
          <p:txBody>
            <a:bodyPr/>
            <a:lstStyle/>
            <a:p>
              <a:endParaRPr lang="zh-CN" altLang="en-US"/>
            </a:p>
          </p:txBody>
        </p:sp>
      </p:grpSp>
      <p:grpSp>
        <p:nvGrpSpPr>
          <p:cNvPr id="24" name="Group 3"/>
          <p:cNvGrpSpPr/>
          <p:nvPr/>
        </p:nvGrpSpPr>
        <p:grpSpPr bwMode="auto">
          <a:xfrm>
            <a:off x="4214778" y="1000108"/>
            <a:ext cx="4929222" cy="5214974"/>
            <a:chOff x="476" y="663"/>
            <a:chExt cx="2132" cy="2586"/>
          </a:xfrm>
        </p:grpSpPr>
        <p:sp>
          <p:nvSpPr>
            <p:cNvPr id="30" name="Rectangle 11"/>
            <p:cNvSpPr>
              <a:spLocks noChangeArrowheads="1"/>
            </p:cNvSpPr>
            <p:nvPr/>
          </p:nvSpPr>
          <p:spPr bwMode="auto">
            <a:xfrm>
              <a:off x="839" y="1071"/>
              <a:ext cx="1769" cy="2178"/>
            </a:xfrm>
            <a:prstGeom prst="rect">
              <a:avLst/>
            </a:prstGeom>
            <a:gradFill rotWithShape="1">
              <a:gsLst>
                <a:gs pos="0">
                  <a:schemeClr val="bg1">
                    <a:alpha val="0"/>
                  </a:schemeClr>
                </a:gs>
                <a:gs pos="100000">
                  <a:schemeClr val="accent1">
                    <a:alpha val="80000"/>
                  </a:schemeClr>
                </a:gs>
              </a:gsLst>
              <a:lin ang="2700000" scaled="1"/>
            </a:gradFill>
            <a:ln w="9525">
              <a:noFill/>
              <a:miter lim="800000"/>
            </a:ln>
            <a:effectLst/>
          </p:spPr>
          <p:txBody>
            <a:bodyPr wrap="none" anchor="ctr"/>
            <a:lstStyle/>
            <a:p>
              <a:endParaRPr lang="zh-CN" altLang="en-US"/>
            </a:p>
          </p:txBody>
        </p:sp>
        <p:grpSp>
          <p:nvGrpSpPr>
            <p:cNvPr id="25" name="Group 4"/>
            <p:cNvGrpSpPr/>
            <p:nvPr/>
          </p:nvGrpSpPr>
          <p:grpSpPr bwMode="auto">
            <a:xfrm>
              <a:off x="476" y="663"/>
              <a:ext cx="817" cy="726"/>
              <a:chOff x="1247" y="1752"/>
              <a:chExt cx="817" cy="726"/>
            </a:xfrm>
          </p:grpSpPr>
          <p:sp>
            <p:nvSpPr>
              <p:cNvPr id="32" name="Oval 6"/>
              <p:cNvSpPr>
                <a:spLocks noChangeArrowheads="1"/>
              </p:cNvSpPr>
              <p:nvPr/>
            </p:nvSpPr>
            <p:spPr bwMode="auto">
              <a:xfrm>
                <a:off x="1247" y="1752"/>
                <a:ext cx="817" cy="726"/>
              </a:xfrm>
              <a:prstGeom prst="ellipse">
                <a:avLst/>
              </a:prstGeom>
              <a:solidFill>
                <a:schemeClr val="bg1">
                  <a:alpha val="50000"/>
                </a:schemeClr>
              </a:solidFill>
              <a:ln w="9525">
                <a:noFill/>
                <a:round/>
              </a:ln>
              <a:effectLst/>
            </p:spPr>
            <p:txBody>
              <a:bodyPr wrap="none" anchor="ctr"/>
              <a:lstStyle/>
              <a:p>
                <a:endParaRPr lang="zh-CN" altLang="en-US"/>
              </a:p>
            </p:txBody>
          </p:sp>
          <p:pic>
            <p:nvPicPr>
              <p:cNvPr id="31" name="Picture 5" descr="未标题-13"/>
              <p:cNvPicPr>
                <a:picLocks noChangeAspect="1" noChangeArrowheads="1"/>
              </p:cNvPicPr>
              <p:nvPr/>
            </p:nvPicPr>
            <p:blipFill>
              <a:blip r:embed="rId2"/>
              <a:srcRect/>
              <a:stretch>
                <a:fillRect/>
              </a:stretch>
            </p:blipFill>
            <p:spPr bwMode="auto">
              <a:xfrm>
                <a:off x="1292" y="1842"/>
                <a:ext cx="702" cy="516"/>
              </a:xfrm>
              <a:prstGeom prst="rect">
                <a:avLst/>
              </a:prstGeom>
              <a:noFill/>
            </p:spPr>
          </p:pic>
        </p:grpSp>
        <p:sp>
          <p:nvSpPr>
            <p:cNvPr id="26" name="Line 7"/>
            <p:cNvSpPr>
              <a:spLocks noChangeShapeType="1"/>
            </p:cNvSpPr>
            <p:nvPr/>
          </p:nvSpPr>
          <p:spPr bwMode="auto">
            <a:xfrm>
              <a:off x="793" y="1299"/>
              <a:ext cx="0" cy="1905"/>
            </a:xfrm>
            <a:prstGeom prst="line">
              <a:avLst/>
            </a:prstGeom>
            <a:noFill/>
            <a:ln w="19050">
              <a:solidFill>
                <a:srgbClr val="79A400"/>
              </a:solidFill>
              <a:round/>
              <a:tailEnd type="oval" w="med" len="med"/>
            </a:ln>
            <a:effectLst/>
          </p:spPr>
          <p:txBody>
            <a:bodyPr/>
            <a:lstStyle/>
            <a:p>
              <a:endParaRPr lang="zh-CN" altLang="en-US"/>
            </a:p>
          </p:txBody>
        </p:sp>
        <p:sp>
          <p:nvSpPr>
            <p:cNvPr id="27" name="Line 8"/>
            <p:cNvSpPr>
              <a:spLocks noChangeShapeType="1"/>
            </p:cNvSpPr>
            <p:nvPr/>
          </p:nvSpPr>
          <p:spPr bwMode="auto">
            <a:xfrm>
              <a:off x="748" y="1253"/>
              <a:ext cx="0" cy="1905"/>
            </a:xfrm>
            <a:prstGeom prst="line">
              <a:avLst/>
            </a:prstGeom>
            <a:noFill/>
            <a:ln w="19050">
              <a:solidFill>
                <a:srgbClr val="33CCCC"/>
              </a:solidFill>
              <a:round/>
              <a:tailEnd type="oval" w="med" len="med"/>
            </a:ln>
            <a:effectLst/>
          </p:spPr>
          <p:txBody>
            <a:bodyPr/>
            <a:lstStyle/>
            <a:p>
              <a:endParaRPr lang="zh-CN" altLang="en-US"/>
            </a:p>
          </p:txBody>
        </p:sp>
        <p:sp>
          <p:nvSpPr>
            <p:cNvPr id="28" name="Line 9"/>
            <p:cNvSpPr>
              <a:spLocks noChangeShapeType="1"/>
            </p:cNvSpPr>
            <p:nvPr/>
          </p:nvSpPr>
          <p:spPr bwMode="auto">
            <a:xfrm>
              <a:off x="1202" y="1026"/>
              <a:ext cx="1360" cy="0"/>
            </a:xfrm>
            <a:prstGeom prst="line">
              <a:avLst/>
            </a:prstGeom>
            <a:noFill/>
            <a:ln w="19050">
              <a:solidFill>
                <a:srgbClr val="33CCCC"/>
              </a:solidFill>
              <a:round/>
              <a:tailEnd type="oval" w="med" len="med"/>
            </a:ln>
            <a:effectLst/>
          </p:spPr>
          <p:txBody>
            <a:bodyPr/>
            <a:lstStyle/>
            <a:p>
              <a:endParaRPr lang="zh-CN" altLang="en-US"/>
            </a:p>
          </p:txBody>
        </p:sp>
        <p:sp>
          <p:nvSpPr>
            <p:cNvPr id="29" name="Line 10"/>
            <p:cNvSpPr>
              <a:spLocks noChangeShapeType="1"/>
            </p:cNvSpPr>
            <p:nvPr/>
          </p:nvSpPr>
          <p:spPr bwMode="auto">
            <a:xfrm>
              <a:off x="1202" y="981"/>
              <a:ext cx="1224" cy="0"/>
            </a:xfrm>
            <a:prstGeom prst="line">
              <a:avLst/>
            </a:prstGeom>
            <a:noFill/>
            <a:ln w="19050">
              <a:solidFill>
                <a:srgbClr val="79A400"/>
              </a:solidFill>
              <a:round/>
              <a:tailEnd type="oval" w="med" len="med"/>
            </a:ln>
            <a:effectLst/>
          </p:spPr>
          <p:txBody>
            <a:bodyPr/>
            <a:lstStyle/>
            <a:p>
              <a:endParaRPr lang="zh-CN" altLang="en-US"/>
            </a:p>
          </p:txBody>
        </p:sp>
      </p:gr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679051" cy="1231106"/>
          </a:xfrm>
          <a:prstGeom prst="rect">
            <a:avLst/>
          </a:prstGeom>
          <a:noFill/>
        </p:spPr>
        <p:txBody>
          <a:bodyPr wrap="square" rtlCol="0">
            <a:spAutoFit/>
          </a:bodyPr>
          <a:lstStyle/>
          <a:p>
            <a:r>
              <a:rPr lang="en-US" altLang="zh-CN" sz="2800" b="1" kern="0" dirty="0">
                <a:cs typeface="+mj-cs"/>
              </a:rPr>
              <a:t>2.   What    does comparison and contrast mean?</a:t>
            </a:r>
          </a:p>
          <a:p>
            <a:endParaRPr lang="en-US" altLang="zh-CN" sz="2800" b="1" kern="0" dirty="0">
              <a:cs typeface="+mj-cs"/>
            </a:endParaRPr>
          </a:p>
          <a:p>
            <a:endParaRPr lang="zh-CN" altLang="en-US" dirty="0"/>
          </a:p>
        </p:txBody>
      </p:sp>
      <p:sp>
        <p:nvSpPr>
          <p:cNvPr id="7" name="矩形 6"/>
          <p:cNvSpPr/>
          <p:nvPr/>
        </p:nvSpPr>
        <p:spPr>
          <a:xfrm>
            <a:off x="642910" y="1964353"/>
            <a:ext cx="4143404" cy="4893647"/>
          </a:xfrm>
          <a:prstGeom prst="rect">
            <a:avLst/>
          </a:prstGeom>
          <a:noFill/>
        </p:spPr>
        <p:txBody>
          <a:bodyPr wrap="square">
            <a:spAutoFit/>
          </a:bodyPr>
          <a:lstStyle/>
          <a:p>
            <a:r>
              <a:rPr lang="en-US" sz="2400" dirty="0"/>
              <a:t>    I had two fathers, a rich one and a poor one. </a:t>
            </a:r>
            <a:r>
              <a:rPr lang="en-US" sz="2400" u="sng" dirty="0"/>
              <a:t>One</a:t>
            </a:r>
            <a:r>
              <a:rPr lang="en-US" sz="2400" dirty="0"/>
              <a:t> was highly educated and intelligent; he had a Ph.D. and completed four years of undergraduate work in less than two years. </a:t>
            </a:r>
            <a:r>
              <a:rPr lang="en-US" sz="2400" u="sng" dirty="0"/>
              <a:t>The other</a:t>
            </a:r>
            <a:r>
              <a:rPr lang="en-US" sz="2400" dirty="0"/>
              <a:t> father never finished the eighth grade.                </a:t>
            </a:r>
            <a:r>
              <a:rPr lang="en-US" sz="2400" u="sng" dirty="0"/>
              <a:t>Both</a:t>
            </a:r>
            <a:r>
              <a:rPr lang="en-US" sz="2400" dirty="0"/>
              <a:t> men were successful in their careers, working hard all their lives. </a:t>
            </a:r>
            <a:br>
              <a:rPr lang="en-US" sz="2400" dirty="0"/>
            </a:br>
            <a:endParaRPr lang="zh-CN" altLang="en-US" sz="2400" dirty="0"/>
          </a:p>
        </p:txBody>
      </p:sp>
      <p:sp>
        <p:nvSpPr>
          <p:cNvPr id="8" name="矩形 7"/>
          <p:cNvSpPr/>
          <p:nvPr/>
        </p:nvSpPr>
        <p:spPr>
          <a:xfrm>
            <a:off x="5000628" y="2000240"/>
            <a:ext cx="3929090" cy="4154984"/>
          </a:xfrm>
          <a:prstGeom prst="rect">
            <a:avLst/>
          </a:prstGeom>
        </p:spPr>
        <p:txBody>
          <a:bodyPr wrap="square">
            <a:spAutoFit/>
          </a:bodyPr>
          <a:lstStyle/>
          <a:p>
            <a:r>
              <a:rPr lang="en-US" sz="2400" u="sng" dirty="0">
                <a:solidFill>
                  <a:srgbClr val="000000"/>
                </a:solidFill>
              </a:rPr>
              <a:t>Both</a:t>
            </a:r>
            <a:r>
              <a:rPr lang="en-US" sz="2400" dirty="0">
                <a:solidFill>
                  <a:srgbClr val="000000"/>
                </a:solidFill>
              </a:rPr>
              <a:t> earned substantial incomes.                      </a:t>
            </a:r>
            <a:r>
              <a:rPr lang="en-US" sz="2400" u="sng" dirty="0">
                <a:solidFill>
                  <a:srgbClr val="000000"/>
                </a:solidFill>
              </a:rPr>
              <a:t>Yet one</a:t>
            </a:r>
            <a:r>
              <a:rPr lang="en-US" sz="2400" dirty="0">
                <a:solidFill>
                  <a:srgbClr val="000000"/>
                </a:solidFill>
              </a:rPr>
              <a:t> struggled financially all his life. </a:t>
            </a:r>
            <a:r>
              <a:rPr lang="en-US" sz="2400" u="sng" dirty="0">
                <a:solidFill>
                  <a:srgbClr val="000000"/>
                </a:solidFill>
              </a:rPr>
              <a:t>The other</a:t>
            </a:r>
            <a:r>
              <a:rPr lang="en-US" sz="2400" dirty="0">
                <a:solidFill>
                  <a:srgbClr val="000000"/>
                </a:solidFill>
              </a:rPr>
              <a:t> would become one of the richest men in Hawaii.                                                     </a:t>
            </a:r>
            <a:r>
              <a:rPr lang="en-US" sz="2400" u="sng" dirty="0">
                <a:solidFill>
                  <a:srgbClr val="000000"/>
                </a:solidFill>
              </a:rPr>
              <a:t>One</a:t>
            </a:r>
            <a:r>
              <a:rPr lang="en-US" sz="2400" dirty="0">
                <a:solidFill>
                  <a:srgbClr val="000000"/>
                </a:solidFill>
              </a:rPr>
              <a:t> died leaving tens of millions of dollars to his family, charities and his church. </a:t>
            </a:r>
            <a:r>
              <a:rPr lang="en-US" sz="2400" u="sng" dirty="0">
                <a:solidFill>
                  <a:srgbClr val="000000"/>
                </a:solidFill>
              </a:rPr>
              <a:t>The other</a:t>
            </a:r>
            <a:r>
              <a:rPr lang="en-US" sz="2400" dirty="0">
                <a:solidFill>
                  <a:srgbClr val="000000"/>
                </a:solidFill>
              </a:rPr>
              <a:t> left bills to be paid.</a:t>
            </a:r>
            <a:endParaRPr lang="zh-CN" altLang="en-US" dirty="0"/>
          </a:p>
        </p:txBody>
      </p:sp>
      <p:sp>
        <p:nvSpPr>
          <p:cNvPr id="42" name="矩形 41"/>
          <p:cNvSpPr/>
          <p:nvPr/>
        </p:nvSpPr>
        <p:spPr>
          <a:xfrm>
            <a:off x="2428860" y="4857760"/>
            <a:ext cx="1571636" cy="461665"/>
          </a:xfrm>
          <a:prstGeom prst="rect">
            <a:avLst/>
          </a:prstGeom>
        </p:spPr>
        <p:txBody>
          <a:bodyPr wrap="square">
            <a:spAutoFit/>
          </a:bodyPr>
          <a:lstStyle/>
          <a:p>
            <a:r>
              <a:rPr lang="en-US" sz="2400" dirty="0">
                <a:solidFill>
                  <a:srgbClr val="FF0000"/>
                </a:solidFill>
              </a:rPr>
              <a:t>(contrast )</a:t>
            </a:r>
            <a:endParaRPr lang="zh-CN" altLang="en-US" dirty="0"/>
          </a:p>
        </p:txBody>
      </p:sp>
      <p:sp>
        <p:nvSpPr>
          <p:cNvPr id="43" name="矩形 42"/>
          <p:cNvSpPr/>
          <p:nvPr/>
        </p:nvSpPr>
        <p:spPr>
          <a:xfrm>
            <a:off x="2214546" y="6000768"/>
            <a:ext cx="2068195" cy="461665"/>
          </a:xfrm>
          <a:prstGeom prst="rect">
            <a:avLst/>
          </a:prstGeom>
        </p:spPr>
        <p:txBody>
          <a:bodyPr wrap="none">
            <a:spAutoFit/>
          </a:bodyPr>
          <a:lstStyle/>
          <a:p>
            <a:r>
              <a:rPr lang="en-US" sz="2400" dirty="0">
                <a:solidFill>
                  <a:srgbClr val="FF0000"/>
                </a:solidFill>
              </a:rPr>
              <a:t>(comparison )</a:t>
            </a:r>
            <a:endParaRPr lang="zh-CN" altLang="en-US" dirty="0">
              <a:solidFill>
                <a:srgbClr val="FF0000"/>
              </a:solidFill>
            </a:endParaRPr>
          </a:p>
        </p:txBody>
      </p:sp>
      <p:sp>
        <p:nvSpPr>
          <p:cNvPr id="44" name="矩形 43"/>
          <p:cNvSpPr/>
          <p:nvPr/>
        </p:nvSpPr>
        <p:spPr>
          <a:xfrm>
            <a:off x="6215074" y="2357430"/>
            <a:ext cx="2068195" cy="461665"/>
          </a:xfrm>
          <a:prstGeom prst="rect">
            <a:avLst/>
          </a:prstGeom>
        </p:spPr>
        <p:txBody>
          <a:bodyPr wrap="none">
            <a:spAutoFit/>
          </a:bodyPr>
          <a:lstStyle/>
          <a:p>
            <a:r>
              <a:rPr lang="en-US" sz="2400" dirty="0">
                <a:solidFill>
                  <a:srgbClr val="FF0000"/>
                </a:solidFill>
              </a:rPr>
              <a:t>(comparison )</a:t>
            </a:r>
            <a:endParaRPr lang="zh-CN" altLang="en-US" dirty="0">
              <a:solidFill>
                <a:srgbClr val="FF0000"/>
              </a:solidFill>
            </a:endParaRPr>
          </a:p>
        </p:txBody>
      </p:sp>
      <p:sp>
        <p:nvSpPr>
          <p:cNvPr id="45" name="矩形 44"/>
          <p:cNvSpPr/>
          <p:nvPr/>
        </p:nvSpPr>
        <p:spPr>
          <a:xfrm>
            <a:off x="6929454" y="3786190"/>
            <a:ext cx="1569660" cy="461665"/>
          </a:xfrm>
          <a:prstGeom prst="rect">
            <a:avLst/>
          </a:prstGeom>
        </p:spPr>
        <p:txBody>
          <a:bodyPr wrap="none">
            <a:spAutoFit/>
          </a:bodyPr>
          <a:lstStyle/>
          <a:p>
            <a:r>
              <a:rPr lang="en-US" sz="2400" dirty="0">
                <a:solidFill>
                  <a:srgbClr val="FF0000"/>
                </a:solidFill>
              </a:rPr>
              <a:t>(contrast )</a:t>
            </a:r>
          </a:p>
        </p:txBody>
      </p:sp>
      <p:sp>
        <p:nvSpPr>
          <p:cNvPr id="46" name="矩形 45"/>
          <p:cNvSpPr/>
          <p:nvPr/>
        </p:nvSpPr>
        <p:spPr>
          <a:xfrm>
            <a:off x="6572264" y="5715016"/>
            <a:ext cx="1569660" cy="461665"/>
          </a:xfrm>
          <a:prstGeom prst="rect">
            <a:avLst/>
          </a:prstGeom>
        </p:spPr>
        <p:txBody>
          <a:bodyPr wrap="none">
            <a:spAutoFit/>
          </a:bodyPr>
          <a:lstStyle/>
          <a:p>
            <a:r>
              <a:rPr lang="en-US" sz="2400" dirty="0">
                <a:solidFill>
                  <a:srgbClr val="FF0000"/>
                </a:solidFill>
              </a:rPr>
              <a:t>(contrast )</a:t>
            </a:r>
            <a:endParaRPr lang="zh-CN" altLang="en-US" dirty="0"/>
          </a:p>
        </p:txBody>
      </p:sp>
      <p:sp>
        <p:nvSpPr>
          <p:cNvPr id="47" name="TextBox 46"/>
          <p:cNvSpPr txBox="1"/>
          <p:nvPr/>
        </p:nvSpPr>
        <p:spPr>
          <a:xfrm>
            <a:off x="1071538" y="3143248"/>
            <a:ext cx="6494407" cy="954107"/>
          </a:xfrm>
          <a:prstGeom prst="rect">
            <a:avLst/>
          </a:prstGeom>
          <a:effectLst>
            <a:glow rad="101600">
              <a:schemeClr val="accent5">
                <a:satMod val="175000"/>
                <a:alpha val="11000"/>
              </a:schemeClr>
            </a:glow>
            <a:outerShdw blurRad="40000" dist="20000" dir="5400000" rotWithShape="0">
              <a:srgbClr val="000000">
                <a:alpha val="38000"/>
              </a:srgbClr>
            </a:outerShdw>
            <a:softEdge rad="317500"/>
          </a:effectLst>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sz="2800" dirty="0">
                <a:solidFill>
                  <a:prstClr val="black"/>
                </a:solidFill>
              </a:rPr>
              <a:t>To </a:t>
            </a:r>
            <a:r>
              <a:rPr lang="en-US" altLang="zh-CN" sz="2800" dirty="0">
                <a:solidFill>
                  <a:srgbClr val="FF0000"/>
                </a:solidFill>
              </a:rPr>
              <a:t>compare</a:t>
            </a:r>
            <a:r>
              <a:rPr lang="en-US" altLang="zh-CN" sz="2800" dirty="0">
                <a:solidFill>
                  <a:prstClr val="black"/>
                </a:solidFill>
              </a:rPr>
              <a:t> means to show the </a:t>
            </a:r>
            <a:r>
              <a:rPr lang="en-US" altLang="zh-CN" sz="2800" dirty="0">
                <a:solidFill>
                  <a:srgbClr val="FF0000"/>
                </a:solidFill>
              </a:rPr>
              <a:t>similarities</a:t>
            </a:r>
            <a:r>
              <a:rPr lang="en-US" altLang="zh-CN" sz="2800" dirty="0">
                <a:solidFill>
                  <a:prstClr val="black"/>
                </a:solidFill>
              </a:rPr>
              <a:t>;</a:t>
            </a:r>
          </a:p>
          <a:p>
            <a:pPr>
              <a:defRPr/>
            </a:pPr>
            <a:r>
              <a:rPr lang="en-US" altLang="zh-CN" sz="2800" dirty="0">
                <a:solidFill>
                  <a:prstClr val="black"/>
                </a:solidFill>
              </a:rPr>
              <a:t>To </a:t>
            </a:r>
            <a:r>
              <a:rPr lang="en-US" altLang="zh-CN" sz="2800" dirty="0">
                <a:solidFill>
                  <a:srgbClr val="FF0000"/>
                </a:solidFill>
              </a:rPr>
              <a:t>contrast</a:t>
            </a:r>
            <a:r>
              <a:rPr lang="en-US" altLang="zh-CN" sz="2800" dirty="0">
                <a:solidFill>
                  <a:prstClr val="black"/>
                </a:solidFill>
              </a:rPr>
              <a:t> means to show the </a:t>
            </a:r>
            <a:r>
              <a:rPr lang="en-US" altLang="zh-CN" sz="2800" dirty="0">
                <a:solidFill>
                  <a:srgbClr val="FF0000"/>
                </a:solidFill>
              </a:rPr>
              <a:t>differences</a:t>
            </a:r>
            <a:r>
              <a:rPr lang="en-US" altLang="zh-CN" sz="2800" dirty="0">
                <a:solidFill>
                  <a:prstClr val="black"/>
                </a:solidFill>
              </a:rPr>
              <a:t>.</a:t>
            </a:r>
          </a:p>
        </p:txBody>
      </p:sp>
      <p:sp>
        <p:nvSpPr>
          <p:cNvPr id="49" name="TextBox 48"/>
          <p:cNvSpPr txBox="1"/>
          <p:nvPr/>
        </p:nvSpPr>
        <p:spPr>
          <a:xfrm>
            <a:off x="1214414" y="1000108"/>
            <a:ext cx="3342325" cy="646331"/>
          </a:xfrm>
          <a:prstGeom prst="rect">
            <a:avLst/>
          </a:prstGeom>
          <a:noFill/>
        </p:spPr>
        <p:txBody>
          <a:bodyPr wrap="none" rtlCol="0">
            <a:spAutoFit/>
          </a:bodyPr>
          <a:lstStyle/>
          <a:p>
            <a:r>
              <a:rPr lang="en-US" altLang="zh-CN" sz="3600" dirty="0">
                <a:latin typeface="Brush Script MT" panose="03060802040406070304" pitchFamily="66" charset="0"/>
              </a:rPr>
              <a:t>Rich Dad Poor Dad</a:t>
            </a:r>
            <a:endParaRPr lang="zh-CN" altLang="en-US" sz="3600" dirty="0">
              <a:latin typeface="Brush Script MT" panose="030608020404060703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ppt_x"/>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xit" presetSubtype="8" fill="hold" nodeType="clickEffect">
                                  <p:stCondLst>
                                    <p:cond delay="0"/>
                                  </p:stCondLst>
                                  <p:childTnLst>
                                    <p:animEffect transition="out" filter="slide(fromLeft)">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2" presetClass="exit" presetSubtype="8" fill="hold" grpId="1" nodeType="withEffect">
                                  <p:stCondLst>
                                    <p:cond delay="0"/>
                                  </p:stCondLst>
                                  <p:childTnLst>
                                    <p:animEffect transition="out" filter="slide(fromLeft)">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2" presetClass="exit" presetSubtype="8" fill="hold" grpId="1" nodeType="withEffect">
                                  <p:stCondLst>
                                    <p:cond delay="0"/>
                                  </p:stCondLst>
                                  <p:childTnLst>
                                    <p:animEffect transition="out" filter="slide(fromLeft)">
                                      <p:cBhvr>
                                        <p:cTn id="50" dur="500"/>
                                        <p:tgtEl>
                                          <p:spTgt spid="42"/>
                                        </p:tgtEl>
                                      </p:cBhvr>
                                    </p:animEffect>
                                    <p:set>
                                      <p:cBhvr>
                                        <p:cTn id="51" dur="1" fill="hold">
                                          <p:stCondLst>
                                            <p:cond delay="499"/>
                                          </p:stCondLst>
                                        </p:cTn>
                                        <p:tgtEl>
                                          <p:spTgt spid="42"/>
                                        </p:tgtEl>
                                        <p:attrNameLst>
                                          <p:attrName>style.visibility</p:attrName>
                                        </p:attrNameLst>
                                      </p:cBhvr>
                                      <p:to>
                                        <p:strVal val="hidden"/>
                                      </p:to>
                                    </p:set>
                                  </p:childTnLst>
                                </p:cTn>
                              </p:par>
                              <p:par>
                                <p:cTn id="52" presetID="12" presetClass="exit" presetSubtype="8" fill="hold" grpId="1" nodeType="withEffect">
                                  <p:stCondLst>
                                    <p:cond delay="0"/>
                                  </p:stCondLst>
                                  <p:childTnLst>
                                    <p:animEffect transition="out" filter="slide(fromLeft)">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2" presetClass="exit" presetSubtype="2" fill="hold" nodeType="withEffect">
                                  <p:stCondLst>
                                    <p:cond delay="0"/>
                                  </p:stCondLst>
                                  <p:childTnLst>
                                    <p:animEffect transition="out" filter="slide(fromRight)">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2" presetClass="exit" presetSubtype="2" fill="hold" grpId="1" nodeType="withEffect">
                                  <p:stCondLst>
                                    <p:cond delay="0"/>
                                  </p:stCondLst>
                                  <p:childTnLst>
                                    <p:animEffect transition="out" filter="slide(fromRight)">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2" presetClass="exit" presetSubtype="2" fill="hold" grpId="1" nodeType="withEffect">
                                  <p:stCondLst>
                                    <p:cond delay="0"/>
                                  </p:stCondLst>
                                  <p:childTnLst>
                                    <p:animEffect transition="out" filter="slide(fromRight)">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par>
                                <p:cTn id="64" presetID="12" presetClass="exit" presetSubtype="2" fill="hold" grpId="1" nodeType="withEffect">
                                  <p:stCondLst>
                                    <p:cond delay="0"/>
                                  </p:stCondLst>
                                  <p:childTnLst>
                                    <p:animEffect transition="out" filter="slide(fromRight)">
                                      <p:cBhvr>
                                        <p:cTn id="65" dur="500"/>
                                        <p:tgtEl>
                                          <p:spTgt spid="45"/>
                                        </p:tgtEl>
                                      </p:cBhvr>
                                    </p:animEffect>
                                    <p:set>
                                      <p:cBhvr>
                                        <p:cTn id="66" dur="1" fill="hold">
                                          <p:stCondLst>
                                            <p:cond delay="499"/>
                                          </p:stCondLst>
                                        </p:cTn>
                                        <p:tgtEl>
                                          <p:spTgt spid="45"/>
                                        </p:tgtEl>
                                        <p:attrNameLst>
                                          <p:attrName>style.visibility</p:attrName>
                                        </p:attrNameLst>
                                      </p:cBhvr>
                                      <p:to>
                                        <p:strVal val="hidden"/>
                                      </p:to>
                                    </p:set>
                                  </p:childTnLst>
                                </p:cTn>
                              </p:par>
                              <p:par>
                                <p:cTn id="67" presetID="12" presetClass="exit" presetSubtype="2" fill="hold" grpId="1" nodeType="withEffect">
                                  <p:stCondLst>
                                    <p:cond delay="0"/>
                                  </p:stCondLst>
                                  <p:childTnLst>
                                    <p:animEffect transition="out" filter="slide(fromRight)">
                                      <p:cBhvr>
                                        <p:cTn id="68" dur="500"/>
                                        <p:tgtEl>
                                          <p:spTgt spid="46"/>
                                        </p:tgtEl>
                                      </p:cBhvr>
                                    </p:animEffect>
                                    <p:set>
                                      <p:cBhvr>
                                        <p:cTn id="69" dur="1" fill="hold">
                                          <p:stCondLst>
                                            <p:cond delay="499"/>
                                          </p:stCondLst>
                                        </p:cTn>
                                        <p:tgtEl>
                                          <p:spTgt spid="4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3" presetClass="entr" presetSubtype="0"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100"/>
                                        <p:tgtEl>
                                          <p:spTgt spid="47"/>
                                        </p:tgtEl>
                                      </p:cBhvr>
                                    </p:animEffect>
                                    <p:anim calcmode="lin" valueType="num">
                                      <p:cBhvr>
                                        <p:cTn id="75" dur="400" fill="hold"/>
                                        <p:tgtEl>
                                          <p:spTgt spid="47"/>
                                        </p:tgtEl>
                                        <p:attrNameLst>
                                          <p:attrName>ppt_x</p:attrName>
                                        </p:attrNameLst>
                                      </p:cBhvr>
                                      <p:tavLst>
                                        <p:tav tm="0">
                                          <p:val>
                                            <p:strVal val="#ppt_x"/>
                                          </p:val>
                                        </p:tav>
                                        <p:tav tm="100000">
                                          <p:val>
                                            <p:strVal val="#ppt_x"/>
                                          </p:val>
                                        </p:tav>
                                      </p:tavLst>
                                    </p:anim>
                                    <p:anim calcmode="lin" valueType="num">
                                      <p:cBhvr>
                                        <p:cTn id="76" dur="400" fill="hold"/>
                                        <p:tgtEl>
                                          <p:spTgt spid="47"/>
                                        </p:tgtEl>
                                        <p:attrNameLst>
                                          <p:attrName>ppt_y</p:attrName>
                                        </p:attrNameLst>
                                      </p:cBhvr>
                                      <p:tavLst>
                                        <p:tav tm="0">
                                          <p:val>
                                            <p:strVal val="#ppt_y+0.31"/>
                                          </p:val>
                                        </p:tav>
                                        <p:tav tm="100000">
                                          <p:val>
                                            <p:strVal val="#ppt_y+0.31"/>
                                          </p:val>
                                        </p:tav>
                                      </p:tavLst>
                                    </p:anim>
                                    <p:anim calcmode="lin" valueType="num">
                                      <p:cBhvr>
                                        <p:cTn id="77" dur="600" decel="50000" fill="hold">
                                          <p:stCondLst>
                                            <p:cond delay="400"/>
                                          </p:stCondLst>
                                        </p:cTn>
                                        <p:tgtEl>
                                          <p:spTgt spid="4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8" dur="600" decel="50000" fill="hold">
                                          <p:stCondLst>
                                            <p:cond delay="400"/>
                                          </p:stCondLst>
                                        </p:cTn>
                                        <p:tgtEl>
                                          <p:spTgt spid="4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42" grpId="0"/>
      <p:bldP spid="42" grpId="1"/>
      <p:bldP spid="43" grpId="0"/>
      <p:bldP spid="43" grpId="1"/>
      <p:bldP spid="44" grpId="0"/>
      <p:bldP spid="44" grpId="1"/>
      <p:bldP spid="45" grpId="0"/>
      <p:bldP spid="45" grpId="1"/>
      <p:bldP spid="46" grpId="0"/>
      <p:bldP spid="46" grpId="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679051" cy="1231106"/>
          </a:xfrm>
          <a:prstGeom prst="rect">
            <a:avLst/>
          </a:prstGeom>
          <a:noFill/>
        </p:spPr>
        <p:txBody>
          <a:bodyPr wrap="square" rtlCol="0">
            <a:spAutoFit/>
          </a:bodyPr>
          <a:lstStyle/>
          <a:p>
            <a:r>
              <a:rPr lang="en-US" altLang="zh-CN" sz="2800" b="1" kern="0" dirty="0">
                <a:cs typeface="+mj-cs"/>
              </a:rPr>
              <a:t>2.   What    does comparison and contrast mean?</a:t>
            </a:r>
          </a:p>
          <a:p>
            <a:endParaRPr lang="en-US" altLang="zh-CN" sz="2800" b="1" kern="0" dirty="0">
              <a:cs typeface="+mj-cs"/>
            </a:endParaRPr>
          </a:p>
          <a:p>
            <a:endParaRPr lang="zh-CN" altLang="en-US" dirty="0"/>
          </a:p>
        </p:txBody>
      </p:sp>
      <p:sp>
        <p:nvSpPr>
          <p:cNvPr id="8" name="矩形 7"/>
          <p:cNvSpPr/>
          <p:nvPr/>
        </p:nvSpPr>
        <p:spPr>
          <a:xfrm>
            <a:off x="1357290" y="4857760"/>
            <a:ext cx="6929486" cy="523220"/>
          </a:xfrm>
          <a:prstGeom prst="rect">
            <a:avLst/>
          </a:prstGeom>
        </p:spPr>
        <p:txBody>
          <a:bodyPr wrap="square">
            <a:spAutoFit/>
          </a:bodyPr>
          <a:lstStyle/>
          <a:p>
            <a:pPr eaLnBrk="1" hangingPunct="1"/>
            <a:r>
              <a:rPr lang="en-US" altLang="zh-CN" sz="2800" b="1" dirty="0"/>
              <a:t>Can  they be compared or contrasted?</a:t>
            </a:r>
          </a:p>
        </p:txBody>
      </p:sp>
      <p:pic>
        <p:nvPicPr>
          <p:cNvPr id="9" name="Picture 4" descr="http://imgm.cnmo.com/cnmo_product/20_500x375/923/cefKh6PY0gmbM.jpg"/>
          <p:cNvPicPr>
            <a:picLocks noChangeAspect="1" noChangeArrowheads="1"/>
          </p:cNvPicPr>
          <p:nvPr/>
        </p:nvPicPr>
        <p:blipFill>
          <a:blip r:embed="rId2"/>
          <a:srcRect/>
          <a:stretch>
            <a:fillRect/>
          </a:stretch>
        </p:blipFill>
        <p:spPr bwMode="auto">
          <a:xfrm>
            <a:off x="4643438" y="2571744"/>
            <a:ext cx="2952771" cy="2214578"/>
          </a:xfrm>
          <a:prstGeom prst="rect">
            <a:avLst/>
          </a:prstGeom>
          <a:noFill/>
        </p:spPr>
      </p:pic>
      <p:sp>
        <p:nvSpPr>
          <p:cNvPr id="10" name="TextBox 9"/>
          <p:cNvSpPr txBox="1"/>
          <p:nvPr/>
        </p:nvSpPr>
        <p:spPr>
          <a:xfrm>
            <a:off x="3643306" y="5500702"/>
            <a:ext cx="2143140" cy="785818"/>
          </a:xfrm>
          <a:prstGeom prst="rect">
            <a:avLst/>
          </a:prstGeom>
          <a:noFill/>
        </p:spPr>
        <p:txBody>
          <a:bodyPr wrap="square" rtlCol="0">
            <a:spAutoFit/>
          </a:bodyPr>
          <a:lstStyle/>
          <a:p>
            <a:r>
              <a:rPr lang="en-US" altLang="zh-CN" sz="4400" b="1" dirty="0">
                <a:solidFill>
                  <a:srgbClr val="FF0000"/>
                </a:solidFill>
              </a:rPr>
              <a:t>No!</a:t>
            </a:r>
            <a:endParaRPr lang="zh-CN" altLang="en-US" sz="4400" b="1" dirty="0">
              <a:solidFill>
                <a:srgbClr val="FF0000"/>
              </a:solidFill>
            </a:endParaRPr>
          </a:p>
        </p:txBody>
      </p:sp>
      <p:pic>
        <p:nvPicPr>
          <p:cNvPr id="11" name="Picture 6" descr="http://p3.so.qhmsg.com/bdr/_240_/t01d08cdf6ecf32b638.jpg"/>
          <p:cNvPicPr>
            <a:picLocks noChangeAspect="1" noChangeArrowheads="1"/>
          </p:cNvPicPr>
          <p:nvPr/>
        </p:nvPicPr>
        <p:blipFill>
          <a:blip r:embed="rId3"/>
          <a:srcRect/>
          <a:stretch>
            <a:fillRect/>
          </a:stretch>
        </p:blipFill>
        <p:spPr bwMode="auto">
          <a:xfrm>
            <a:off x="1428728" y="2571744"/>
            <a:ext cx="2571768" cy="2165700"/>
          </a:xfrm>
          <a:prstGeom prst="rect">
            <a:avLst/>
          </a:prstGeom>
          <a:noFill/>
        </p:spPr>
      </p:pic>
      <p:sp>
        <p:nvSpPr>
          <p:cNvPr id="12" name="TextBox 11"/>
          <p:cNvSpPr txBox="1"/>
          <p:nvPr/>
        </p:nvSpPr>
        <p:spPr>
          <a:xfrm>
            <a:off x="357158" y="1428736"/>
            <a:ext cx="6514925" cy="523220"/>
          </a:xfrm>
          <a:prstGeom prst="rect">
            <a:avLst/>
          </a:prstGeom>
          <a:noFill/>
        </p:spPr>
        <p:txBody>
          <a:bodyPr wrap="none" rtlCol="0">
            <a:spAutoFit/>
          </a:bodyPr>
          <a:lstStyle/>
          <a:p>
            <a:r>
              <a:rPr lang="en-US" altLang="zh-CN" sz="2800" b="1" dirty="0"/>
              <a:t>There is one thing we should notice :</a:t>
            </a:r>
            <a:endParaRPr lang="zh-CN"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Left)">
                                      <p:cBhvr>
                                        <p:cTn id="12" dur="500"/>
                                        <p:tgtEl>
                                          <p:spTgt spid="11"/>
                                        </p:tgtEl>
                                      </p:cBhvr>
                                    </p:animEffect>
                                  </p:childTnLst>
                                </p:cTn>
                              </p:par>
                              <p:par>
                                <p:cTn id="13" presetID="1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lide(fromRigh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4" presetClass="emph" presetSubtype="2" fill="hold" grpId="1" nodeType="withEffect">
                                  <p:stCondLst>
                                    <p:cond delay="0"/>
                                  </p:stCondLst>
                                  <p:childTnLst>
                                    <p:anim to="1.5" calcmode="lin" valueType="num">
                                      <p:cBhvr override="childStyle">
                                        <p:cTn id="25" dur="20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679051" cy="1231106"/>
          </a:xfrm>
          <a:prstGeom prst="rect">
            <a:avLst/>
          </a:prstGeom>
          <a:noFill/>
        </p:spPr>
        <p:txBody>
          <a:bodyPr wrap="square" rtlCol="0">
            <a:spAutoFit/>
          </a:bodyPr>
          <a:lstStyle/>
          <a:p>
            <a:r>
              <a:rPr lang="en-US" altLang="zh-CN" sz="2800" b="1" kern="0" dirty="0">
                <a:cs typeface="+mj-cs"/>
              </a:rPr>
              <a:t>2.   What    does comparison and contrast mean?</a:t>
            </a:r>
          </a:p>
          <a:p>
            <a:endParaRPr lang="en-US" altLang="zh-CN" sz="2800" b="1" kern="0" dirty="0">
              <a:cs typeface="+mj-cs"/>
            </a:endParaRPr>
          </a:p>
          <a:p>
            <a:endParaRPr lang="zh-CN" altLang="en-US" dirty="0"/>
          </a:p>
        </p:txBody>
      </p:sp>
      <p:sp>
        <p:nvSpPr>
          <p:cNvPr id="12" name="矩形 11"/>
          <p:cNvSpPr/>
          <p:nvPr/>
        </p:nvSpPr>
        <p:spPr>
          <a:xfrm>
            <a:off x="1214414" y="4429132"/>
            <a:ext cx="7000924"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eaLnBrk="1" hangingPunct="1">
              <a:buFont typeface="Arial" panose="020B0604020202020204" pitchFamily="34" charset="0"/>
              <a:buChar char="•"/>
            </a:pPr>
            <a:r>
              <a:rPr lang="en-US" altLang="zh-CN" sz="2800" dirty="0">
                <a:solidFill>
                  <a:schemeClr val="tx1"/>
                </a:solidFill>
              </a:rPr>
              <a:t> From the same category. </a:t>
            </a:r>
          </a:p>
          <a:p>
            <a:pPr eaLnBrk="1" hangingPunct="1">
              <a:buFont typeface="Arial" panose="020B0604020202020204" pitchFamily="34" charset="0"/>
              <a:buChar char="•"/>
            </a:pPr>
            <a:r>
              <a:rPr lang="en-US" altLang="zh-CN" sz="2800" dirty="0">
                <a:solidFill>
                  <a:schemeClr val="tx1"/>
                </a:solidFill>
              </a:rPr>
              <a:t> Comparable.</a:t>
            </a:r>
          </a:p>
        </p:txBody>
      </p:sp>
      <p:pic>
        <p:nvPicPr>
          <p:cNvPr id="1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60" y="1428736"/>
            <a:ext cx="4143404" cy="287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bwMode="auto">
          <a:xfrm>
            <a:off x="6429388" y="2285992"/>
            <a:ext cx="1785950" cy="1214446"/>
          </a:xfrm>
          <a:prstGeom prst="ellipse">
            <a:avLst/>
          </a:prstGeom>
          <a:solidFill>
            <a:srgbClr val="D2000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椭圆 17"/>
          <p:cNvSpPr/>
          <p:nvPr/>
        </p:nvSpPr>
        <p:spPr bwMode="auto">
          <a:xfrm>
            <a:off x="3643306" y="2285992"/>
            <a:ext cx="1785950" cy="1214446"/>
          </a:xfrm>
          <a:prstGeom prst="ellipse">
            <a:avLst/>
          </a:prstGeom>
          <a:solidFill>
            <a:srgbClr val="0070C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椭圆 16"/>
          <p:cNvSpPr/>
          <p:nvPr/>
        </p:nvSpPr>
        <p:spPr bwMode="auto">
          <a:xfrm>
            <a:off x="642910" y="2285992"/>
            <a:ext cx="1785950" cy="1214446"/>
          </a:xfrm>
          <a:prstGeom prst="ellipse">
            <a:avLst/>
          </a:prstGeom>
          <a:solidFill>
            <a:srgbClr val="FFCC29"/>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0975" name="Line 15"/>
          <p:cNvSpPr>
            <a:spLocks noChangeShapeType="1"/>
          </p:cNvSpPr>
          <p:nvPr/>
        </p:nvSpPr>
        <p:spPr bwMode="auto">
          <a:xfrm>
            <a:off x="2643174" y="2928934"/>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6" name="Rectangle 7"/>
          <p:cNvSpPr>
            <a:spLocks noChangeArrowheads="1"/>
          </p:cNvSpPr>
          <p:nvPr/>
        </p:nvSpPr>
        <p:spPr bwMode="auto">
          <a:xfrm>
            <a:off x="3929058" y="2000240"/>
            <a:ext cx="1357322" cy="1200329"/>
          </a:xfrm>
          <a:prstGeom prst="rect">
            <a:avLst/>
          </a:prstGeom>
          <a:noFill/>
          <a:ln w="9525">
            <a:noFill/>
            <a:miter lim="800000"/>
          </a:ln>
          <a:effectLst/>
        </p:spPr>
        <p:txBody>
          <a:bodyPr wrap="square">
            <a:spAutoFit/>
          </a:bodyPr>
          <a:lstStyle/>
          <a:p>
            <a:pPr algn="l">
              <a:spcBef>
                <a:spcPct val="50000"/>
              </a:spcBef>
            </a:pPr>
            <a:r>
              <a:rPr lang="en-US" altLang="zh-CN" sz="3600" b="1" dirty="0"/>
              <a:t>     what</a:t>
            </a:r>
          </a:p>
        </p:txBody>
      </p:sp>
      <p:sp>
        <p:nvSpPr>
          <p:cNvPr id="30" name="Rectangle 7"/>
          <p:cNvSpPr>
            <a:spLocks noChangeArrowheads="1"/>
          </p:cNvSpPr>
          <p:nvPr/>
        </p:nvSpPr>
        <p:spPr bwMode="auto">
          <a:xfrm>
            <a:off x="6786578" y="2571744"/>
            <a:ext cx="1143008" cy="646331"/>
          </a:xfrm>
          <a:prstGeom prst="rect">
            <a:avLst/>
          </a:prstGeom>
          <a:noFill/>
          <a:ln w="9525">
            <a:noFill/>
            <a:miter lim="800000"/>
          </a:ln>
          <a:effectLst/>
        </p:spPr>
        <p:txBody>
          <a:bodyPr wrap="square">
            <a:spAutoFit/>
          </a:bodyPr>
          <a:lstStyle/>
          <a:p>
            <a:pPr algn="l">
              <a:spcBef>
                <a:spcPct val="50000"/>
              </a:spcBef>
            </a:pPr>
            <a:r>
              <a:rPr lang="en-US" altLang="zh-CN" sz="3600" b="1" dirty="0"/>
              <a:t>how</a:t>
            </a:r>
          </a:p>
        </p:txBody>
      </p:sp>
      <p:sp>
        <p:nvSpPr>
          <p:cNvPr id="16" name="Rectangle 7"/>
          <p:cNvSpPr>
            <a:spLocks noChangeArrowheads="1"/>
          </p:cNvSpPr>
          <p:nvPr/>
        </p:nvSpPr>
        <p:spPr bwMode="auto">
          <a:xfrm>
            <a:off x="928662" y="2000240"/>
            <a:ext cx="1428760" cy="1200329"/>
          </a:xfrm>
          <a:prstGeom prst="rect">
            <a:avLst/>
          </a:prstGeom>
          <a:noFill/>
          <a:ln w="9525">
            <a:noFill/>
            <a:miter lim="800000"/>
          </a:ln>
          <a:effectLst/>
        </p:spPr>
        <p:txBody>
          <a:bodyPr wrap="square">
            <a:spAutoFit/>
          </a:bodyPr>
          <a:lstStyle/>
          <a:p>
            <a:pPr algn="l">
              <a:spcBef>
                <a:spcPct val="50000"/>
              </a:spcBef>
            </a:pPr>
            <a:r>
              <a:rPr lang="en-US" altLang="zh-CN" sz="3600" b="1" dirty="0"/>
              <a:t> when</a:t>
            </a:r>
          </a:p>
        </p:txBody>
      </p:sp>
      <p:sp>
        <p:nvSpPr>
          <p:cNvPr id="20" name="Line 15"/>
          <p:cNvSpPr>
            <a:spLocks noChangeShapeType="1"/>
          </p:cNvSpPr>
          <p:nvPr/>
        </p:nvSpPr>
        <p:spPr bwMode="auto">
          <a:xfrm>
            <a:off x="5572132" y="2857496"/>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7076" y="5425367"/>
            <a:ext cx="1172764" cy="1102398"/>
          </a:xfrm>
          <a:prstGeom prst="rect">
            <a:avLst/>
          </a:prstGeom>
        </p:spPr>
      </p:pic>
      <p:pic>
        <p:nvPicPr>
          <p:cNvPr id="1026" name="Picture 2" descr="http://pic.baike.soso.com/p/20140415/20140415234543-1932303213.jpg"/>
          <p:cNvPicPr>
            <a:picLocks noChangeAspect="1" noChangeArrowheads="1"/>
          </p:cNvPicPr>
          <p:nvPr/>
        </p:nvPicPr>
        <p:blipFill>
          <a:blip r:embed="rId3"/>
          <a:srcRect/>
          <a:stretch>
            <a:fillRect/>
          </a:stretch>
        </p:blipFill>
        <p:spPr bwMode="auto">
          <a:xfrm rot="245774">
            <a:off x="1905617" y="678374"/>
            <a:ext cx="1042369" cy="1388530"/>
          </a:xfrm>
          <a:prstGeom prst="rect">
            <a:avLst/>
          </a:prstGeom>
          <a:noFill/>
        </p:spPr>
      </p:pic>
      <p:sp>
        <p:nvSpPr>
          <p:cNvPr id="14" name="圆角矩形 13"/>
          <p:cNvSpPr/>
          <p:nvPr/>
        </p:nvSpPr>
        <p:spPr bwMode="auto">
          <a:xfrm>
            <a:off x="428596" y="3214686"/>
            <a:ext cx="8429684" cy="142876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TextBox 14"/>
          <p:cNvSpPr txBox="1"/>
          <p:nvPr/>
        </p:nvSpPr>
        <p:spPr>
          <a:xfrm>
            <a:off x="642910" y="3357562"/>
            <a:ext cx="8001056" cy="2031325"/>
          </a:xfrm>
          <a:prstGeom prst="rect">
            <a:avLst/>
          </a:prstGeom>
          <a:noFill/>
        </p:spPr>
        <p:txBody>
          <a:bodyPr wrap="square" rtlCol="0">
            <a:spAutoFit/>
          </a:bodyPr>
          <a:lstStyle/>
          <a:p>
            <a:r>
              <a:rPr lang="en-US" altLang="zh-CN" sz="3600" b="1" kern="0" dirty="0">
                <a:cs typeface="+mj-cs"/>
              </a:rPr>
              <a:t>3. How can we organize the essay of comparison and contrast?</a:t>
            </a:r>
          </a:p>
          <a:p>
            <a:endParaRPr lang="en-US" altLang="zh-CN" sz="3600" b="1" kern="0" dirty="0">
              <a:cs typeface="+mj-cs"/>
            </a:endParaRPr>
          </a:p>
          <a:p>
            <a:endParaRPr lang="zh-CN" altLang="en-US" dirty="0"/>
          </a:p>
        </p:txBody>
      </p:sp>
      <p:cxnSp>
        <p:nvCxnSpPr>
          <p:cNvPr id="24" name="Straight Connector 44"/>
          <p:cNvCxnSpPr/>
          <p:nvPr/>
        </p:nvCxnSpPr>
        <p:spPr>
          <a:xfrm>
            <a:off x="500034" y="2714620"/>
            <a:ext cx="8153400" cy="1587"/>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70087 -0.2206 " pathEditMode="relative" ptsTypes="AA">
                                      <p:cBhvr>
                                        <p:cTn id="6" dur="1000" fill="hold"/>
                                        <p:tgtEl>
                                          <p:spTgt spid="3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70087 -0.2206 " pathEditMode="relative" ptsTypes="AA">
                                      <p:cBhvr>
                                        <p:cTn id="8" dur="1000" fill="hold"/>
                                        <p:tgtEl>
                                          <p:spTgt spid="19"/>
                                        </p:tgtEl>
                                        <p:attrNameLst>
                                          <p:attrName>ppt_x</p:attrName>
                                          <p:attrName>ppt_y</p:attrName>
                                        </p:attrNameLst>
                                      </p:cBhvr>
                                    </p:animMotion>
                                  </p:childTnLst>
                                </p:cTn>
                              </p:par>
                              <p:par>
                                <p:cTn id="9" presetID="9" presetClass="exit" presetSubtype="0" fill="hold" grpId="0" nodeType="withEffect">
                                  <p:stCondLst>
                                    <p:cond delay="0"/>
                                  </p:stCondLst>
                                  <p:childTnLst>
                                    <p:animEffect transition="out" filter="dissolv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9" presetClass="exit" presetSubtype="0" fill="hold" grpId="1" nodeType="withEffect">
                                  <p:stCondLst>
                                    <p:cond delay="0"/>
                                  </p:stCondLst>
                                  <p:childTnLst>
                                    <p:animEffect transition="out" filter="dissolve">
                                      <p:cBhvr>
                                        <p:cTn id="25" dur="500"/>
                                        <p:tgtEl>
                                          <p:spTgt spid="40975"/>
                                        </p:tgtEl>
                                      </p:cBhvr>
                                    </p:animEffect>
                                    <p:set>
                                      <p:cBhvr>
                                        <p:cTn id="26" dur="1" fill="hold">
                                          <p:stCondLst>
                                            <p:cond delay="499"/>
                                          </p:stCondLst>
                                        </p:cTn>
                                        <p:tgtEl>
                                          <p:spTgt spid="40975"/>
                                        </p:tgtEl>
                                        <p:attrNameLst>
                                          <p:attrName>style.visibility</p:attrName>
                                        </p:attrNameLst>
                                      </p:cBhvr>
                                      <p:to>
                                        <p:strVal val="hidden"/>
                                      </p:to>
                                    </p:set>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wipe(down)">
                                      <p:cBhvr>
                                        <p:cTn id="30" dur="290">
                                          <p:stCondLst>
                                            <p:cond delay="0"/>
                                          </p:stCondLst>
                                        </p:cTn>
                                        <p:tgtEl>
                                          <p:spTgt spid="1026"/>
                                        </p:tgtEl>
                                      </p:cBhvr>
                                    </p:animEffect>
                                    <p:anim calcmode="lin" valueType="num">
                                      <p:cBhvr>
                                        <p:cTn id="31" dur="911"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1026"/>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1026"/>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1026"/>
                                        </p:tgtEl>
                                        <p:attrNameLst>
                                          <p:attrName>ppt_y</p:attrName>
                                        </p:attrNameLst>
                                      </p:cBhvr>
                                      <p:tavLst>
                                        <p:tav tm="0" fmla="#ppt_y-sin(pi*$)/81">
                                          <p:val>
                                            <p:fltVal val="0"/>
                                          </p:val>
                                        </p:tav>
                                        <p:tav tm="100000">
                                          <p:val>
                                            <p:fltVal val="1"/>
                                          </p:val>
                                        </p:tav>
                                      </p:tavLst>
                                    </p:anim>
                                    <p:animScale>
                                      <p:cBhvr>
                                        <p:cTn id="36" dur="13">
                                          <p:stCondLst>
                                            <p:cond delay="325"/>
                                          </p:stCondLst>
                                        </p:cTn>
                                        <p:tgtEl>
                                          <p:spTgt spid="1026"/>
                                        </p:tgtEl>
                                      </p:cBhvr>
                                      <p:to x="100000" y="60000"/>
                                    </p:animScale>
                                    <p:animScale>
                                      <p:cBhvr>
                                        <p:cTn id="37" dur="83" decel="50000">
                                          <p:stCondLst>
                                            <p:cond delay="338"/>
                                          </p:stCondLst>
                                        </p:cTn>
                                        <p:tgtEl>
                                          <p:spTgt spid="1026"/>
                                        </p:tgtEl>
                                      </p:cBhvr>
                                      <p:to x="100000" y="100000"/>
                                    </p:animScale>
                                    <p:animScale>
                                      <p:cBhvr>
                                        <p:cTn id="38" dur="13">
                                          <p:stCondLst>
                                            <p:cond delay="656"/>
                                          </p:stCondLst>
                                        </p:cTn>
                                        <p:tgtEl>
                                          <p:spTgt spid="1026"/>
                                        </p:tgtEl>
                                      </p:cBhvr>
                                      <p:to x="100000" y="80000"/>
                                    </p:animScale>
                                    <p:animScale>
                                      <p:cBhvr>
                                        <p:cTn id="39" dur="83" decel="50000">
                                          <p:stCondLst>
                                            <p:cond delay="669"/>
                                          </p:stCondLst>
                                        </p:cTn>
                                        <p:tgtEl>
                                          <p:spTgt spid="1026"/>
                                        </p:tgtEl>
                                      </p:cBhvr>
                                      <p:to x="100000" y="100000"/>
                                    </p:animScale>
                                    <p:animScale>
                                      <p:cBhvr>
                                        <p:cTn id="40" dur="13">
                                          <p:stCondLst>
                                            <p:cond delay="821"/>
                                          </p:stCondLst>
                                        </p:cTn>
                                        <p:tgtEl>
                                          <p:spTgt spid="1026"/>
                                        </p:tgtEl>
                                      </p:cBhvr>
                                      <p:to x="100000" y="90000"/>
                                    </p:animScale>
                                    <p:animScale>
                                      <p:cBhvr>
                                        <p:cTn id="41" dur="83" decel="50000">
                                          <p:stCondLst>
                                            <p:cond delay="834"/>
                                          </p:stCondLst>
                                        </p:cTn>
                                        <p:tgtEl>
                                          <p:spTgt spid="1026"/>
                                        </p:tgtEl>
                                      </p:cBhvr>
                                      <p:to x="100000" y="100000"/>
                                    </p:animScale>
                                    <p:animScale>
                                      <p:cBhvr>
                                        <p:cTn id="42" dur="13">
                                          <p:stCondLst>
                                            <p:cond delay="904"/>
                                          </p:stCondLst>
                                        </p:cTn>
                                        <p:tgtEl>
                                          <p:spTgt spid="1026"/>
                                        </p:tgtEl>
                                      </p:cBhvr>
                                      <p:to x="100000" y="95000"/>
                                    </p:animScale>
                                    <p:animScale>
                                      <p:cBhvr>
                                        <p:cTn id="43" dur="83" decel="50000">
                                          <p:stCondLst>
                                            <p:cond delay="917"/>
                                          </p:stCondLst>
                                        </p:cTn>
                                        <p:tgtEl>
                                          <p:spTgt spid="1026"/>
                                        </p:tgtEl>
                                      </p:cBhvr>
                                      <p:to x="100000" y="100000"/>
                                    </p:animScale>
                                  </p:childTnLst>
                                </p:cTn>
                              </p:par>
                            </p:childTnLst>
                          </p:cTn>
                        </p:par>
                        <p:par>
                          <p:cTn id="44" fill="hold">
                            <p:stCondLst>
                              <p:cond delay="2000"/>
                            </p:stCondLst>
                            <p:childTnLst>
                              <p:par>
                                <p:cTn id="45" presetID="17" presetClass="entr" presetSubtype="8"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ppt_x</p:attrName>
                                        </p:attrNameLst>
                                      </p:cBhvr>
                                      <p:tavLst>
                                        <p:tav tm="0">
                                          <p:val>
                                            <p:strVal val="#ppt_x-#ppt_w/2"/>
                                          </p:val>
                                        </p:tav>
                                        <p:tav tm="100000">
                                          <p:val>
                                            <p:strVal val="#ppt_x"/>
                                          </p:val>
                                        </p:tav>
                                      </p:tavLst>
                                    </p:anim>
                                    <p:anim calcmode="lin" valueType="num">
                                      <p:cBhvr>
                                        <p:cTn id="48" dur="500" fill="hold"/>
                                        <p:tgtEl>
                                          <p:spTgt spid="24"/>
                                        </p:tgtEl>
                                        <p:attrNameLst>
                                          <p:attrName>ppt_y</p:attrName>
                                        </p:attrNameLst>
                                      </p:cBhvr>
                                      <p:tavLst>
                                        <p:tav tm="0">
                                          <p:val>
                                            <p:strVal val="#ppt_y"/>
                                          </p:val>
                                        </p:tav>
                                        <p:tav tm="100000">
                                          <p:val>
                                            <p:strVal val="#ppt_y"/>
                                          </p:val>
                                        </p:tav>
                                      </p:tavLst>
                                    </p:anim>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strVal val="#ppt_h"/>
                                          </p:val>
                                        </p:tav>
                                        <p:tav tm="100000">
                                          <p:val>
                                            <p:strVal val="#ppt_h"/>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7" grpId="0" animBg="1"/>
      <p:bldP spid="40975" grpId="1" animBg="1"/>
      <p:bldP spid="26" grpId="0"/>
      <p:bldP spid="30" grpId="0"/>
      <p:bldP spid="16" grpId="0"/>
      <p:bldP spid="20"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bwMode="auto">
          <a:xfrm>
            <a:off x="1000100" y="2714620"/>
            <a:ext cx="2571768" cy="785818"/>
          </a:xfrm>
          <a:prstGeom prst="roundRect">
            <a:avLst/>
          </a:prstGeom>
          <a:solidFill>
            <a:srgbClr val="FFCC6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464769" cy="1661993"/>
          </a:xfrm>
          <a:prstGeom prst="rect">
            <a:avLst/>
          </a:prstGeom>
          <a:noFill/>
        </p:spPr>
        <p:txBody>
          <a:bodyPr wrap="square" rtlCol="0">
            <a:spAutoFit/>
          </a:bodyPr>
          <a:lstStyle/>
          <a:p>
            <a:r>
              <a:rPr lang="en-US" altLang="zh-CN" sz="2800" b="1" kern="0" dirty="0">
                <a:latin typeface="+mj-lt"/>
                <a:cs typeface="+mj-cs"/>
              </a:rPr>
              <a:t>3.    </a:t>
            </a:r>
            <a:r>
              <a:rPr lang="en-US" altLang="zh-CN" sz="2800" b="1" dirty="0"/>
              <a:t>How    can we organize the essay of comparison and contrast?</a:t>
            </a:r>
          </a:p>
          <a:p>
            <a:endParaRPr lang="en-US" altLang="zh-CN" sz="2800" b="1" kern="0" dirty="0">
              <a:cs typeface="+mj-cs"/>
            </a:endParaRPr>
          </a:p>
          <a:p>
            <a:endParaRPr lang="zh-CN" altLang="en-US" dirty="0"/>
          </a:p>
        </p:txBody>
      </p:sp>
      <p:sp>
        <p:nvSpPr>
          <p:cNvPr id="7" name="TextBox 6"/>
          <p:cNvSpPr txBox="1"/>
          <p:nvPr/>
        </p:nvSpPr>
        <p:spPr>
          <a:xfrm>
            <a:off x="1142976" y="2786058"/>
            <a:ext cx="2415020" cy="523220"/>
          </a:xfrm>
          <a:prstGeom prst="rect">
            <a:avLst/>
          </a:prstGeom>
          <a:noFill/>
        </p:spPr>
        <p:txBody>
          <a:bodyPr wrap="none" rtlCol="0">
            <a:spAutoFit/>
          </a:bodyPr>
          <a:lstStyle/>
          <a:p>
            <a:r>
              <a:rPr lang="en-US" altLang="zh-CN" sz="2800" b="1" dirty="0"/>
              <a:t>Two Patterns</a:t>
            </a:r>
            <a:endParaRPr lang="zh-CN" altLang="en-US" sz="2800" b="1" dirty="0"/>
          </a:p>
        </p:txBody>
      </p:sp>
      <p:sp>
        <p:nvSpPr>
          <p:cNvPr id="12" name="AutoShape 19"/>
          <p:cNvSpPr/>
          <p:nvPr/>
        </p:nvSpPr>
        <p:spPr bwMode="auto">
          <a:xfrm>
            <a:off x="3643306" y="2071678"/>
            <a:ext cx="234950" cy="2090738"/>
          </a:xfrm>
          <a:prstGeom prst="leftBrace">
            <a:avLst>
              <a:gd name="adj1" fmla="val 74155"/>
              <a:gd name="adj2" fmla="val 50000"/>
            </a:avLst>
          </a:prstGeom>
          <a:noFill/>
          <a:ln w="9525">
            <a:solidFill>
              <a:schemeClr val="tx1"/>
            </a:solidFill>
            <a:round/>
          </a:ln>
          <a:effectLst/>
        </p:spPr>
        <p:txBody>
          <a:bodyPr wrap="none" anchor="ctr"/>
          <a:lstStyle/>
          <a:p>
            <a:endParaRPr lang="zh-CN" altLang="en-US"/>
          </a:p>
        </p:txBody>
      </p:sp>
      <p:sp>
        <p:nvSpPr>
          <p:cNvPr id="16" name="矩形 15"/>
          <p:cNvSpPr/>
          <p:nvPr/>
        </p:nvSpPr>
        <p:spPr>
          <a:xfrm>
            <a:off x="4214810" y="1785926"/>
            <a:ext cx="2893741" cy="535531"/>
          </a:xfrm>
          <a:prstGeom prst="rect">
            <a:avLst/>
          </a:prstGeom>
        </p:spPr>
        <p:txBody>
          <a:bodyPr wrap="none">
            <a:spAutoFit/>
          </a:bodyPr>
          <a:lstStyle/>
          <a:p>
            <a:pPr marL="609600" lvl="0" indent="-609600" fontAlgn="base">
              <a:lnSpc>
                <a:spcPct val="90000"/>
              </a:lnSpc>
              <a:spcBef>
                <a:spcPct val="20000"/>
              </a:spcBef>
              <a:spcAft>
                <a:spcPct val="0"/>
              </a:spcAft>
            </a:pPr>
            <a:r>
              <a:rPr lang="en-US" altLang="zh-CN" sz="3200" kern="0" dirty="0">
                <a:solidFill>
                  <a:srgbClr val="000000"/>
                </a:solidFill>
              </a:rPr>
              <a:t>point-by-point  </a:t>
            </a:r>
          </a:p>
        </p:txBody>
      </p:sp>
      <p:sp>
        <p:nvSpPr>
          <p:cNvPr id="17" name="矩形 16"/>
          <p:cNvSpPr/>
          <p:nvPr/>
        </p:nvSpPr>
        <p:spPr>
          <a:xfrm>
            <a:off x="4214810" y="3714752"/>
            <a:ext cx="3486852" cy="535531"/>
          </a:xfrm>
          <a:prstGeom prst="rect">
            <a:avLst/>
          </a:prstGeom>
        </p:spPr>
        <p:txBody>
          <a:bodyPr wrap="none">
            <a:spAutoFit/>
          </a:bodyPr>
          <a:lstStyle/>
          <a:p>
            <a:pPr marL="609600" lvl="0" indent="-609600" fontAlgn="base">
              <a:lnSpc>
                <a:spcPct val="90000"/>
              </a:lnSpc>
              <a:spcBef>
                <a:spcPct val="20000"/>
              </a:spcBef>
              <a:spcAft>
                <a:spcPct val="0"/>
              </a:spcAft>
            </a:pPr>
            <a:r>
              <a:rPr lang="en-US" altLang="zh-CN" sz="3200" kern="0" dirty="0">
                <a:solidFill>
                  <a:srgbClr val="000000"/>
                </a:solidFill>
              </a:rPr>
              <a:t>subject-by-subject</a:t>
            </a:r>
          </a:p>
        </p:txBody>
      </p:sp>
      <p:sp>
        <p:nvSpPr>
          <p:cNvPr id="18" name="矩形 17"/>
          <p:cNvSpPr/>
          <p:nvPr/>
        </p:nvSpPr>
        <p:spPr>
          <a:xfrm>
            <a:off x="857224" y="4451187"/>
            <a:ext cx="7858180" cy="172970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609600" lvl="0" indent="-609600" fontAlgn="base">
              <a:lnSpc>
                <a:spcPct val="90000"/>
              </a:lnSpc>
              <a:spcBef>
                <a:spcPct val="20000"/>
              </a:spcBef>
              <a:spcAft>
                <a:spcPct val="0"/>
              </a:spcAft>
              <a:buFontTx/>
              <a:buChar char="•"/>
            </a:pPr>
            <a:r>
              <a:rPr lang="en-US" altLang="zh-CN" sz="2800" i="1" kern="0" dirty="0">
                <a:solidFill>
                  <a:srgbClr val="C00000"/>
                </a:solidFill>
              </a:rPr>
              <a:t>Point</a:t>
            </a:r>
            <a:r>
              <a:rPr lang="en-US" altLang="zh-CN" sz="2800" kern="0" dirty="0">
                <a:solidFill>
                  <a:srgbClr val="C00000"/>
                </a:solidFill>
              </a:rPr>
              <a:t> </a:t>
            </a:r>
            <a:r>
              <a:rPr lang="en-US" altLang="zh-CN" sz="2800" kern="0" dirty="0">
                <a:solidFill>
                  <a:srgbClr val="000000"/>
                </a:solidFill>
              </a:rPr>
              <a:t>refers to </a:t>
            </a:r>
            <a:r>
              <a:rPr lang="en-US" altLang="zh-CN" sz="2800" kern="0" dirty="0">
                <a:solidFill>
                  <a:srgbClr val="C00000"/>
                </a:solidFill>
              </a:rPr>
              <a:t>the aspects </a:t>
            </a:r>
            <a:r>
              <a:rPr lang="en-US" altLang="zh-CN" sz="2800" kern="0" dirty="0">
                <a:solidFill>
                  <a:srgbClr val="000000"/>
                </a:solidFill>
              </a:rPr>
              <a:t>you would like to use to develop your essay.</a:t>
            </a:r>
          </a:p>
          <a:p>
            <a:pPr marL="609600" lvl="0" indent="-609600" fontAlgn="base">
              <a:lnSpc>
                <a:spcPct val="90000"/>
              </a:lnSpc>
              <a:spcBef>
                <a:spcPct val="20000"/>
              </a:spcBef>
              <a:spcAft>
                <a:spcPct val="0"/>
              </a:spcAft>
              <a:buFontTx/>
              <a:buChar char="•"/>
            </a:pPr>
            <a:r>
              <a:rPr lang="en-US" altLang="zh-CN" sz="2800" i="1" kern="0" dirty="0">
                <a:solidFill>
                  <a:srgbClr val="C00000"/>
                </a:solidFill>
              </a:rPr>
              <a:t>Subject</a:t>
            </a:r>
            <a:r>
              <a:rPr lang="en-US" altLang="zh-CN" sz="2800" kern="0" dirty="0">
                <a:solidFill>
                  <a:srgbClr val="000000"/>
                </a:solidFill>
              </a:rPr>
              <a:t> refers to </a:t>
            </a:r>
            <a:r>
              <a:rPr lang="en-US" altLang="zh-CN" sz="2800" kern="0" dirty="0">
                <a:solidFill>
                  <a:srgbClr val="C00000"/>
                </a:solidFill>
              </a:rPr>
              <a:t>the two items or people </a:t>
            </a:r>
            <a:r>
              <a:rPr lang="en-US" altLang="zh-CN" sz="2800" kern="0" dirty="0">
                <a:solidFill>
                  <a:srgbClr val="000000"/>
                </a:solidFill>
              </a:rPr>
              <a:t>you want to compare or contrast.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lide(from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lide(from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2" grpId="0" animBg="1"/>
      <p:bldP spid="16" grpId="0"/>
      <p:bldP spid="17"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34"/>
          <p:cNvSpPr/>
          <p:nvPr/>
        </p:nvSpPr>
        <p:spPr bwMode="auto">
          <a:xfrm>
            <a:off x="5572132" y="4143380"/>
            <a:ext cx="1928826" cy="857256"/>
          </a:xfrm>
          <a:prstGeom prst="roundRect">
            <a:avLst/>
          </a:prstGeom>
          <a:solidFill>
            <a:srgbClr val="FFCC29"/>
          </a:solidFill>
          <a:ln w="9525" cap="flat" cmpd="sng" algn="ctr">
            <a:no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prst="angle"/>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464769" cy="1661993"/>
          </a:xfrm>
          <a:prstGeom prst="rect">
            <a:avLst/>
          </a:prstGeom>
          <a:noFill/>
        </p:spPr>
        <p:txBody>
          <a:bodyPr wrap="square" rtlCol="0">
            <a:spAutoFit/>
          </a:bodyPr>
          <a:lstStyle/>
          <a:p>
            <a:r>
              <a:rPr lang="en-US" altLang="zh-CN" sz="2800" b="1" kern="0" dirty="0">
                <a:latin typeface="+mj-lt"/>
                <a:cs typeface="+mj-cs"/>
              </a:rPr>
              <a:t>3.    </a:t>
            </a:r>
            <a:r>
              <a:rPr lang="en-US" altLang="zh-CN" sz="2800" b="1" dirty="0"/>
              <a:t>How    can we organize the essay of comparison and contrast?</a:t>
            </a:r>
          </a:p>
          <a:p>
            <a:endParaRPr lang="en-US" altLang="zh-CN" sz="2800" b="1" kern="0" dirty="0">
              <a:cs typeface="+mj-cs"/>
            </a:endParaRPr>
          </a:p>
          <a:p>
            <a:endParaRPr lang="zh-CN" altLang="en-US" dirty="0"/>
          </a:p>
        </p:txBody>
      </p:sp>
      <p:sp>
        <p:nvSpPr>
          <p:cNvPr id="23" name="矩形 22"/>
          <p:cNvSpPr/>
          <p:nvPr/>
        </p:nvSpPr>
        <p:spPr>
          <a:xfrm>
            <a:off x="4071902" y="1785926"/>
            <a:ext cx="5072098" cy="1077218"/>
          </a:xfrm>
          <a:prstGeom prst="rect">
            <a:avLst/>
          </a:prstGeom>
        </p:spPr>
        <p:txBody>
          <a:bodyPr wrap="square">
            <a:spAutoFit/>
          </a:bodyPr>
          <a:lstStyle/>
          <a:p>
            <a:r>
              <a:rPr lang="en-US" altLang="zh-CN" sz="3200" dirty="0"/>
              <a:t>I had two fathers, </a:t>
            </a:r>
          </a:p>
          <a:p>
            <a:r>
              <a:rPr lang="en-US" altLang="zh-CN" sz="3200" dirty="0">
                <a:solidFill>
                  <a:srgbClr val="FF0000"/>
                </a:solidFill>
              </a:rPr>
              <a:t>a rich one</a:t>
            </a:r>
            <a:r>
              <a:rPr lang="en-US" altLang="zh-CN" sz="3200" dirty="0"/>
              <a:t> and </a:t>
            </a:r>
            <a:r>
              <a:rPr lang="en-US" altLang="zh-CN" sz="3200" dirty="0">
                <a:solidFill>
                  <a:srgbClr val="FF0000"/>
                </a:solidFill>
              </a:rPr>
              <a:t>a poor one</a:t>
            </a:r>
            <a:r>
              <a:rPr lang="en-US" altLang="zh-CN" sz="3200" dirty="0"/>
              <a:t>. </a:t>
            </a:r>
          </a:p>
        </p:txBody>
      </p:sp>
      <p:pic>
        <p:nvPicPr>
          <p:cNvPr id="11" name="Picture 2" descr="D:\评职\比赛\外研比赛\复赛\Rich-Dad-Poor-Dad-for-Teens-The-font-b-Secrets-b-font-About-Money-That-You.jpg"/>
          <p:cNvPicPr>
            <a:picLocks noChangeAspect="1" noChangeArrowheads="1"/>
          </p:cNvPicPr>
          <p:nvPr/>
        </p:nvPicPr>
        <p:blipFill>
          <a:blip r:embed="rId2"/>
          <a:srcRect/>
          <a:stretch>
            <a:fillRect/>
          </a:stretch>
        </p:blipFill>
        <p:spPr bwMode="auto">
          <a:xfrm>
            <a:off x="785786" y="1428736"/>
            <a:ext cx="2854663" cy="4286280"/>
          </a:xfrm>
          <a:prstGeom prst="rect">
            <a:avLst/>
          </a:prstGeom>
          <a:noFill/>
        </p:spPr>
      </p:pic>
      <p:cxnSp>
        <p:nvCxnSpPr>
          <p:cNvPr id="12" name="Straight Connector 44"/>
          <p:cNvCxnSpPr/>
          <p:nvPr/>
        </p:nvCxnSpPr>
        <p:spPr>
          <a:xfrm rot="5400000">
            <a:off x="1608117" y="3536157"/>
            <a:ext cx="4785552" cy="794"/>
          </a:xfrm>
          <a:prstGeom prst="line">
            <a:avLst/>
          </a:prstGeom>
        </p:spPr>
        <p:style>
          <a:lnRef idx="2">
            <a:schemeClr val="dk1"/>
          </a:lnRef>
          <a:fillRef idx="0">
            <a:schemeClr val="dk1"/>
          </a:fillRef>
          <a:effectRef idx="1">
            <a:schemeClr val="dk1"/>
          </a:effectRef>
          <a:fontRef idx="minor">
            <a:schemeClr val="tx1"/>
          </a:fontRef>
        </p:style>
      </p:cxnSp>
      <p:sp>
        <p:nvSpPr>
          <p:cNvPr id="31" name="右箭头 30"/>
          <p:cNvSpPr/>
          <p:nvPr/>
        </p:nvSpPr>
        <p:spPr bwMode="auto">
          <a:xfrm rot="7353586">
            <a:off x="6322687" y="3339706"/>
            <a:ext cx="1413733" cy="18240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2" name="右箭头 31"/>
          <p:cNvSpPr/>
          <p:nvPr/>
        </p:nvSpPr>
        <p:spPr bwMode="auto">
          <a:xfrm rot="3397718">
            <a:off x="5254568" y="3337631"/>
            <a:ext cx="1413733" cy="17223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3" name="TextBox 32"/>
          <p:cNvSpPr txBox="1"/>
          <p:nvPr/>
        </p:nvSpPr>
        <p:spPr>
          <a:xfrm>
            <a:off x="5643570" y="4214818"/>
            <a:ext cx="1800493" cy="646331"/>
          </a:xfrm>
          <a:prstGeom prst="rect">
            <a:avLst/>
          </a:prstGeom>
          <a:noFill/>
          <a:ln>
            <a:noFill/>
          </a:ln>
        </p:spPr>
        <p:txBody>
          <a:bodyPr wrap="none" rtlCol="0">
            <a:spAutoFit/>
          </a:bodyPr>
          <a:lstStyle/>
          <a:p>
            <a:r>
              <a:rPr lang="en-US" altLang="zh-CN" sz="3600" b="1" dirty="0"/>
              <a:t>subject</a:t>
            </a:r>
            <a:endParaRPr lang="zh-CN" alt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ppt_y-#ppt_h/2"/>
                                          </p:val>
                                        </p:tav>
                                        <p:tav tm="100000">
                                          <p:val>
                                            <p:strVal val="#ppt_y"/>
                                          </p:val>
                                        </p:tav>
                                      </p:tavLst>
                                    </p:anim>
                                    <p:anim calcmode="lin" valueType="num">
                                      <p:cBhvr>
                                        <p:cTn id="9" dur="500" fill="hold"/>
                                        <p:tgtEl>
                                          <p:spTgt spid="12"/>
                                        </p:tgtEl>
                                        <p:attrNameLst>
                                          <p:attrName>ppt_w</p:attrName>
                                        </p:attrNameLst>
                                      </p:cBhvr>
                                      <p:tavLst>
                                        <p:tav tm="0">
                                          <p:val>
                                            <p:strVal val="#ppt_w"/>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3"/>
                                        </p:tgtEl>
                                        <p:attrNameLst>
                                          <p:attrName>style.visibility</p:attrName>
                                        </p:attrNameLst>
                                      </p:cBhvr>
                                      <p:to>
                                        <p:strVal val="visible"/>
                                      </p:to>
                                    </p:set>
                                    <p:anim calcmode="discrete" valueType="clr">
                                      <p:cBhvr override="childStyle">
                                        <p:cTn id="15"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3"/>
                                        </p:tgtEl>
                                        <p:attrNameLst>
                                          <p:attrName>fillcolor</p:attrName>
                                        </p:attrNameLst>
                                      </p:cBhvr>
                                      <p:tavLst>
                                        <p:tav tm="0">
                                          <p:val>
                                            <p:clrVal>
                                              <a:schemeClr val="accent2"/>
                                            </p:clrVal>
                                          </p:val>
                                        </p:tav>
                                        <p:tav tm="50000">
                                          <p:val>
                                            <p:clrVal>
                                              <a:schemeClr val="hlink"/>
                                            </p:clrVal>
                                          </p:val>
                                        </p:tav>
                                      </p:tavLst>
                                    </p:anim>
                                    <p:set>
                                      <p:cBhvr>
                                        <p:cTn id="17" dur="80"/>
                                        <p:tgtEl>
                                          <p:spTgt spid="2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1"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strVal val="#ppt_h"/>
                                          </p:val>
                                        </p:tav>
                                        <p:tav tm="100000">
                                          <p:val>
                                            <p:strVal val="#ppt_h"/>
                                          </p:val>
                                        </p:tav>
                                      </p:tavLst>
                                    </p:anim>
                                  </p:childTnLst>
                                </p:cTn>
                              </p:par>
                              <p:par>
                                <p:cTn id="24" presetID="17" presetClass="entr" presetSubtype="10" fill="hold" grpId="1"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3" grpId="0"/>
      <p:bldP spid="31" grpId="1" animBg="1"/>
      <p:bldP spid="32" grpId="1"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p:cNvSpPr/>
          <p:nvPr/>
        </p:nvSpPr>
        <p:spPr bwMode="auto">
          <a:xfrm>
            <a:off x="2857488" y="928670"/>
            <a:ext cx="3214710" cy="500066"/>
          </a:xfrm>
          <a:prstGeom prst="round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7" name="AutoShape 4"/>
          <p:cNvSpPr>
            <a:spLocks noChangeArrowheads="1"/>
          </p:cNvSpPr>
          <p:nvPr/>
        </p:nvSpPr>
        <p:spPr bwMode="auto">
          <a:xfrm>
            <a:off x="6000760" y="2214554"/>
            <a:ext cx="3000396" cy="4500594"/>
          </a:xfrm>
          <a:prstGeom prst="flowChartAlternateProcess">
            <a:avLst/>
          </a:prstGeom>
          <a:solidFill>
            <a:srgbClr val="FFFFFF"/>
          </a:solidFill>
          <a:ln w="9525">
            <a:solidFill>
              <a:srgbClr val="0070C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2400" dirty="0">
              <a:solidFill>
                <a:srgbClr val="221E1F"/>
              </a:solidFill>
              <a:latin typeface="Helvetica" pitchFamily="34" charset="0"/>
            </a:endParaRPr>
          </a:p>
        </p:txBody>
      </p:sp>
      <p:sp>
        <p:nvSpPr>
          <p:cNvPr id="25" name="AutoShape 1"/>
          <p:cNvSpPr>
            <a:spLocks noChangeArrowheads="1"/>
          </p:cNvSpPr>
          <p:nvPr/>
        </p:nvSpPr>
        <p:spPr bwMode="auto">
          <a:xfrm>
            <a:off x="3214678" y="2214554"/>
            <a:ext cx="2714644" cy="4429156"/>
          </a:xfrm>
          <a:prstGeom prst="flowChartAlternateProcess">
            <a:avLst/>
          </a:prstGeom>
          <a:solidFill>
            <a:srgbClr val="FFFFFF"/>
          </a:solidFill>
          <a:ln w="9525">
            <a:solidFill>
              <a:srgbClr val="7030A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2400" dirty="0">
              <a:solidFill>
                <a:srgbClr val="221E1F"/>
              </a:solidFill>
              <a:latin typeface="Helvetica" pitchFamily="34" charset="0"/>
            </a:endParaRPr>
          </a:p>
        </p:txBody>
      </p:sp>
      <p:sp>
        <p:nvSpPr>
          <p:cNvPr id="26" name="AutoShape 7"/>
          <p:cNvSpPr>
            <a:spLocks noChangeArrowheads="1"/>
          </p:cNvSpPr>
          <p:nvPr/>
        </p:nvSpPr>
        <p:spPr bwMode="auto">
          <a:xfrm>
            <a:off x="0" y="2357430"/>
            <a:ext cx="3071802" cy="4286280"/>
          </a:xfrm>
          <a:prstGeom prst="flowChartAlternateProcess">
            <a:avLst/>
          </a:prstGeom>
          <a:solidFill>
            <a:srgbClr val="FFFFFF"/>
          </a:solidFill>
          <a:ln w="9525">
            <a:solidFill>
              <a:srgbClr val="92D05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1800" dirty="0">
              <a:solidFill>
                <a:srgbClr val="000000"/>
              </a:solidFill>
            </a:endParaRPr>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464769" cy="1661993"/>
          </a:xfrm>
          <a:prstGeom prst="rect">
            <a:avLst/>
          </a:prstGeom>
          <a:noFill/>
        </p:spPr>
        <p:txBody>
          <a:bodyPr wrap="square" rtlCol="0">
            <a:spAutoFit/>
          </a:bodyPr>
          <a:lstStyle/>
          <a:p>
            <a:r>
              <a:rPr lang="en-US" altLang="zh-CN" sz="2800" b="1" kern="0" dirty="0">
                <a:latin typeface="+mj-lt"/>
                <a:cs typeface="+mj-cs"/>
              </a:rPr>
              <a:t>3.    </a:t>
            </a:r>
            <a:r>
              <a:rPr lang="en-US" altLang="zh-CN" sz="2800" b="1" dirty="0"/>
              <a:t>How    can we organize the essay of comparison and contrast?</a:t>
            </a:r>
          </a:p>
          <a:p>
            <a:endParaRPr lang="en-US" altLang="zh-CN" sz="2800" b="1" kern="0" dirty="0">
              <a:cs typeface="+mj-cs"/>
            </a:endParaRPr>
          </a:p>
          <a:p>
            <a:endParaRPr lang="zh-CN" altLang="en-US" dirty="0"/>
          </a:p>
        </p:txBody>
      </p:sp>
      <p:sp>
        <p:nvSpPr>
          <p:cNvPr id="19" name="矩形 18"/>
          <p:cNvSpPr/>
          <p:nvPr/>
        </p:nvSpPr>
        <p:spPr>
          <a:xfrm>
            <a:off x="0" y="2333685"/>
            <a:ext cx="3143240" cy="4524315"/>
          </a:xfrm>
          <a:prstGeom prst="rect">
            <a:avLst/>
          </a:prstGeom>
          <a:ln>
            <a:noFill/>
          </a:ln>
        </p:spPr>
        <p:txBody>
          <a:bodyPr wrap="square">
            <a:spAutoFit/>
          </a:bodyPr>
          <a:lstStyle/>
          <a:p>
            <a:r>
              <a:rPr lang="en-US" sz="2400" u="sng" dirty="0"/>
              <a:t>One</a:t>
            </a:r>
            <a:r>
              <a:rPr lang="en-US" sz="2400" dirty="0"/>
              <a:t> was </a:t>
            </a:r>
            <a:r>
              <a:rPr lang="en-US" sz="2400" dirty="0">
                <a:solidFill>
                  <a:srgbClr val="FF0000"/>
                </a:solidFill>
              </a:rPr>
              <a:t>highly educated </a:t>
            </a:r>
            <a:r>
              <a:rPr lang="en-US" sz="2400" dirty="0"/>
              <a:t>and intelligent; he had a Ph.D. and completed four years of undergraduate work in less than two years. </a:t>
            </a:r>
            <a:r>
              <a:rPr lang="en-US" sz="2400" u="sng" dirty="0"/>
              <a:t>The other</a:t>
            </a:r>
            <a:r>
              <a:rPr lang="en-US" sz="2400" dirty="0"/>
              <a:t> father </a:t>
            </a:r>
            <a:r>
              <a:rPr lang="en-US" sz="2400" dirty="0">
                <a:solidFill>
                  <a:srgbClr val="FF0000"/>
                </a:solidFill>
              </a:rPr>
              <a:t>never finished the eighth grade</a:t>
            </a:r>
            <a:r>
              <a:rPr lang="en-US" sz="2400" dirty="0"/>
              <a:t>.</a:t>
            </a:r>
            <a:br>
              <a:rPr lang="en-US" sz="2400" dirty="0"/>
            </a:br>
            <a:br>
              <a:rPr lang="en-US" sz="2400" dirty="0"/>
            </a:br>
            <a:endParaRPr lang="zh-CN" altLang="en-US" sz="2400" dirty="0"/>
          </a:p>
        </p:txBody>
      </p:sp>
      <p:sp>
        <p:nvSpPr>
          <p:cNvPr id="20" name="矩形 19"/>
          <p:cNvSpPr/>
          <p:nvPr/>
        </p:nvSpPr>
        <p:spPr>
          <a:xfrm>
            <a:off x="3357554" y="2643182"/>
            <a:ext cx="2500330" cy="3046988"/>
          </a:xfrm>
          <a:prstGeom prst="rect">
            <a:avLst/>
          </a:prstGeom>
        </p:spPr>
        <p:txBody>
          <a:bodyPr wrap="square">
            <a:spAutoFit/>
          </a:bodyPr>
          <a:lstStyle/>
          <a:p>
            <a:r>
              <a:rPr lang="en-US" sz="2400" u="sng" dirty="0"/>
              <a:t>Both</a:t>
            </a:r>
            <a:r>
              <a:rPr lang="en-US" sz="2400" dirty="0"/>
              <a:t> men were successful in their </a:t>
            </a:r>
            <a:r>
              <a:rPr lang="en-US" sz="2400" dirty="0">
                <a:solidFill>
                  <a:srgbClr val="FF0000"/>
                </a:solidFill>
              </a:rPr>
              <a:t>careers</a:t>
            </a:r>
            <a:r>
              <a:rPr lang="en-US" sz="2400" dirty="0"/>
              <a:t>, </a:t>
            </a:r>
            <a:r>
              <a:rPr lang="en-US" sz="2400" dirty="0">
                <a:solidFill>
                  <a:srgbClr val="FF0000"/>
                </a:solidFill>
              </a:rPr>
              <a:t>working hard </a:t>
            </a:r>
            <a:r>
              <a:rPr lang="en-US" sz="2400" dirty="0"/>
              <a:t>all their lives. </a:t>
            </a:r>
            <a:r>
              <a:rPr lang="en-US" sz="2400" u="sng" dirty="0"/>
              <a:t>Both</a:t>
            </a:r>
            <a:r>
              <a:rPr lang="en-US" sz="2400" dirty="0"/>
              <a:t> earned </a:t>
            </a:r>
            <a:r>
              <a:rPr lang="en-US" sz="2400" dirty="0">
                <a:solidFill>
                  <a:srgbClr val="FF0000"/>
                </a:solidFill>
              </a:rPr>
              <a:t>substantial incomes</a:t>
            </a:r>
            <a:r>
              <a:rPr lang="en-US" sz="2400" dirty="0"/>
              <a:t>. </a:t>
            </a:r>
            <a:endParaRPr lang="zh-CN" altLang="en-US" sz="2400" dirty="0"/>
          </a:p>
        </p:txBody>
      </p:sp>
      <p:sp>
        <p:nvSpPr>
          <p:cNvPr id="24" name="矩形 23"/>
          <p:cNvSpPr/>
          <p:nvPr/>
        </p:nvSpPr>
        <p:spPr>
          <a:xfrm>
            <a:off x="6143604" y="2333685"/>
            <a:ext cx="3000396" cy="4524315"/>
          </a:xfrm>
          <a:prstGeom prst="rect">
            <a:avLst/>
          </a:prstGeom>
        </p:spPr>
        <p:txBody>
          <a:bodyPr wrap="square">
            <a:spAutoFit/>
          </a:bodyPr>
          <a:lstStyle/>
          <a:p>
            <a:r>
              <a:rPr lang="en-US" sz="2400" u="sng" dirty="0"/>
              <a:t>Yet one</a:t>
            </a:r>
            <a:r>
              <a:rPr lang="en-US" sz="2400" dirty="0"/>
              <a:t> </a:t>
            </a:r>
            <a:r>
              <a:rPr lang="en-US" sz="2400" dirty="0">
                <a:solidFill>
                  <a:srgbClr val="FF0000"/>
                </a:solidFill>
              </a:rPr>
              <a:t>struggled financially </a:t>
            </a:r>
            <a:r>
              <a:rPr lang="en-US" sz="2400" dirty="0"/>
              <a:t>all his life. </a:t>
            </a:r>
            <a:r>
              <a:rPr lang="en-US" sz="2400" u="sng" dirty="0"/>
              <a:t>The other</a:t>
            </a:r>
            <a:r>
              <a:rPr lang="en-US" sz="2400" dirty="0"/>
              <a:t> would become one of the </a:t>
            </a:r>
            <a:r>
              <a:rPr lang="en-US" sz="2400" dirty="0">
                <a:solidFill>
                  <a:srgbClr val="FF0000"/>
                </a:solidFill>
              </a:rPr>
              <a:t>richest men </a:t>
            </a:r>
            <a:r>
              <a:rPr lang="en-US" sz="2400" dirty="0"/>
              <a:t>in Hawaii. </a:t>
            </a:r>
            <a:r>
              <a:rPr lang="en-US" sz="2400" u="sng" dirty="0"/>
              <a:t>One</a:t>
            </a:r>
            <a:r>
              <a:rPr lang="en-US" sz="2400" dirty="0"/>
              <a:t> died leaving tens of millions of dollars to his family, charities and his church. </a:t>
            </a:r>
            <a:r>
              <a:rPr lang="en-US" sz="2400" u="sng" dirty="0"/>
              <a:t>The other</a:t>
            </a:r>
            <a:r>
              <a:rPr lang="en-US" sz="2400" dirty="0"/>
              <a:t> left bills to be paid.</a:t>
            </a:r>
            <a:endParaRPr lang="zh-CN" altLang="en-US" sz="2400" dirty="0"/>
          </a:p>
        </p:txBody>
      </p:sp>
      <p:sp>
        <p:nvSpPr>
          <p:cNvPr id="28" name="TextBox 27"/>
          <p:cNvSpPr txBox="1"/>
          <p:nvPr/>
        </p:nvSpPr>
        <p:spPr>
          <a:xfrm>
            <a:off x="571472" y="1714488"/>
            <a:ext cx="1883849" cy="523220"/>
          </a:xfrm>
          <a:prstGeom prst="rect">
            <a:avLst/>
          </a:prstGeom>
          <a:noFill/>
        </p:spPr>
        <p:txBody>
          <a:bodyPr wrap="none" rtlCol="0">
            <a:spAutoFit/>
          </a:bodyPr>
          <a:lstStyle/>
          <a:p>
            <a:r>
              <a:rPr lang="en-US" altLang="zh-CN" sz="2800" b="1" dirty="0">
                <a:solidFill>
                  <a:srgbClr val="FF0000"/>
                </a:solidFill>
              </a:rPr>
              <a:t>education</a:t>
            </a:r>
            <a:endParaRPr lang="zh-CN" altLang="en-US" sz="2800" b="1" dirty="0">
              <a:solidFill>
                <a:srgbClr val="FF0000"/>
              </a:solidFill>
            </a:endParaRPr>
          </a:p>
        </p:txBody>
      </p:sp>
      <p:sp>
        <p:nvSpPr>
          <p:cNvPr id="29" name="TextBox 28"/>
          <p:cNvSpPr txBox="1"/>
          <p:nvPr/>
        </p:nvSpPr>
        <p:spPr>
          <a:xfrm>
            <a:off x="3857620" y="1714488"/>
            <a:ext cx="1265090" cy="523220"/>
          </a:xfrm>
          <a:prstGeom prst="rect">
            <a:avLst/>
          </a:prstGeom>
          <a:noFill/>
        </p:spPr>
        <p:txBody>
          <a:bodyPr wrap="none" rtlCol="0">
            <a:spAutoFit/>
          </a:bodyPr>
          <a:lstStyle/>
          <a:p>
            <a:r>
              <a:rPr lang="en-US" altLang="zh-CN" sz="2800" b="1" dirty="0">
                <a:solidFill>
                  <a:srgbClr val="FF0000"/>
                </a:solidFill>
              </a:rPr>
              <a:t>career</a:t>
            </a:r>
            <a:endParaRPr lang="zh-CN" altLang="en-US" sz="2800" b="1" dirty="0">
              <a:solidFill>
                <a:srgbClr val="FF0000"/>
              </a:solidFill>
            </a:endParaRPr>
          </a:p>
        </p:txBody>
      </p:sp>
      <p:sp>
        <p:nvSpPr>
          <p:cNvPr id="30" name="TextBox 29"/>
          <p:cNvSpPr txBox="1"/>
          <p:nvPr/>
        </p:nvSpPr>
        <p:spPr>
          <a:xfrm>
            <a:off x="5881568" y="1643050"/>
            <a:ext cx="3262432" cy="523220"/>
          </a:xfrm>
          <a:prstGeom prst="rect">
            <a:avLst/>
          </a:prstGeom>
          <a:noFill/>
        </p:spPr>
        <p:txBody>
          <a:bodyPr wrap="none" rtlCol="0">
            <a:spAutoFit/>
          </a:bodyPr>
          <a:lstStyle/>
          <a:p>
            <a:r>
              <a:rPr lang="en-US" altLang="zh-CN" sz="2800" b="1" dirty="0">
                <a:solidFill>
                  <a:srgbClr val="FF0000"/>
                </a:solidFill>
              </a:rPr>
              <a:t>concept of money</a:t>
            </a:r>
            <a:endParaRPr lang="zh-CN" altLang="en-US" sz="2800" b="1" dirty="0">
              <a:solidFill>
                <a:srgbClr val="FF0000"/>
              </a:solidFill>
            </a:endParaRPr>
          </a:p>
        </p:txBody>
      </p:sp>
      <p:sp>
        <p:nvSpPr>
          <p:cNvPr id="31" name="矩形 30"/>
          <p:cNvSpPr/>
          <p:nvPr/>
        </p:nvSpPr>
        <p:spPr>
          <a:xfrm>
            <a:off x="3071802" y="857233"/>
            <a:ext cx="3000396" cy="584775"/>
          </a:xfrm>
          <a:prstGeom prst="rect">
            <a:avLst/>
          </a:prstGeom>
          <a:scene3d>
            <a:camera prst="orthographicFront"/>
            <a:lightRig rig="threePt" dir="t"/>
          </a:scene3d>
          <a:sp3d>
            <a:bevelT prst="angle"/>
          </a:sp3d>
        </p:spPr>
        <p:txBody>
          <a:bodyPr wrap="square">
            <a:spAutoFit/>
          </a:bodyPr>
          <a:lstStyle/>
          <a:p>
            <a:pPr lvl="0" fontAlgn="base">
              <a:spcBef>
                <a:spcPct val="0"/>
              </a:spcBef>
              <a:spcAft>
                <a:spcPct val="0"/>
              </a:spcAft>
            </a:pPr>
            <a:r>
              <a:rPr lang="en-US" altLang="zh-CN" sz="3200" b="1" dirty="0"/>
              <a:t>point by point</a:t>
            </a:r>
          </a:p>
        </p:txBody>
      </p:sp>
      <p:cxnSp>
        <p:nvCxnSpPr>
          <p:cNvPr id="32" name="直接连接符 31"/>
          <p:cNvCxnSpPr/>
          <p:nvPr/>
        </p:nvCxnSpPr>
        <p:spPr>
          <a:xfrm rot="5400000">
            <a:off x="4287045" y="1643049"/>
            <a:ext cx="427835" cy="799"/>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57290" y="1571612"/>
            <a:ext cx="6202383" cy="3016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16200000" flipH="1">
            <a:off x="1180282" y="1748620"/>
            <a:ext cx="357190" cy="3174"/>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16200000" flipH="1">
            <a:off x="7404924" y="1739084"/>
            <a:ext cx="343698" cy="8754"/>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7" name="圆角矩形 56"/>
          <p:cNvSpPr/>
          <p:nvPr/>
        </p:nvSpPr>
        <p:spPr bwMode="auto">
          <a:xfrm>
            <a:off x="714348" y="1714488"/>
            <a:ext cx="1785950" cy="571504"/>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4" name="TextBox 53"/>
          <p:cNvSpPr txBox="1"/>
          <p:nvPr/>
        </p:nvSpPr>
        <p:spPr>
          <a:xfrm>
            <a:off x="928662" y="1714488"/>
            <a:ext cx="1362874" cy="523220"/>
          </a:xfrm>
          <a:prstGeom prst="rect">
            <a:avLst/>
          </a:prstGeom>
          <a:noFill/>
        </p:spPr>
        <p:txBody>
          <a:bodyPr wrap="none" rtlCol="0">
            <a:spAutoFit/>
          </a:bodyPr>
          <a:lstStyle/>
          <a:p>
            <a:r>
              <a:rPr lang="en-US" altLang="zh-CN" sz="2800" b="1" dirty="0"/>
              <a:t>point 1</a:t>
            </a:r>
            <a:endParaRPr lang="zh-CN" altLang="en-US" sz="2800" b="1" dirty="0"/>
          </a:p>
        </p:txBody>
      </p:sp>
      <p:sp>
        <p:nvSpPr>
          <p:cNvPr id="58" name="圆角矩形 57"/>
          <p:cNvSpPr/>
          <p:nvPr/>
        </p:nvSpPr>
        <p:spPr bwMode="auto">
          <a:xfrm>
            <a:off x="3643306" y="1714488"/>
            <a:ext cx="1785950" cy="642942"/>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5400000" scaled="1"/>
            <a:tileRect/>
          </a:gra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9" name="TextBox 58"/>
          <p:cNvSpPr txBox="1"/>
          <p:nvPr/>
        </p:nvSpPr>
        <p:spPr>
          <a:xfrm>
            <a:off x="3857620" y="1714488"/>
            <a:ext cx="1362874" cy="523220"/>
          </a:xfrm>
          <a:prstGeom prst="rect">
            <a:avLst/>
          </a:prstGeom>
          <a:noFill/>
        </p:spPr>
        <p:txBody>
          <a:bodyPr wrap="none" rtlCol="0">
            <a:spAutoFit/>
          </a:bodyPr>
          <a:lstStyle/>
          <a:p>
            <a:r>
              <a:rPr lang="en-US" altLang="zh-CN" sz="2800" b="1" dirty="0"/>
              <a:t>point 2</a:t>
            </a:r>
            <a:endParaRPr lang="zh-CN" altLang="en-US" sz="2800" b="1" dirty="0"/>
          </a:p>
        </p:txBody>
      </p:sp>
      <p:sp>
        <p:nvSpPr>
          <p:cNvPr id="60" name="圆角矩形 59"/>
          <p:cNvSpPr/>
          <p:nvPr/>
        </p:nvSpPr>
        <p:spPr bwMode="auto">
          <a:xfrm>
            <a:off x="6500826" y="1714488"/>
            <a:ext cx="1785950" cy="571504"/>
          </a:xfrm>
          <a:prstGeom prst="roundRect">
            <a:avLst/>
          </a:prstGeom>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5400000" scaled="1"/>
            <a:tileRect/>
          </a:gra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1" name="TextBox 60"/>
          <p:cNvSpPr txBox="1"/>
          <p:nvPr/>
        </p:nvSpPr>
        <p:spPr>
          <a:xfrm>
            <a:off x="6715140" y="1643050"/>
            <a:ext cx="1362874" cy="523220"/>
          </a:xfrm>
          <a:prstGeom prst="rect">
            <a:avLst/>
          </a:prstGeom>
          <a:noFill/>
        </p:spPr>
        <p:txBody>
          <a:bodyPr wrap="none" rtlCol="0">
            <a:spAutoFit/>
          </a:bodyPr>
          <a:lstStyle/>
          <a:p>
            <a:r>
              <a:rPr lang="en-US" altLang="zh-CN" sz="2800" b="1" dirty="0"/>
              <a:t>point 3</a:t>
            </a:r>
            <a:endParaRPr lang="zh-CN"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Left)">
                                      <p:cBhvr>
                                        <p:cTn id="7" dur="5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slide(fromLeft)">
                                      <p:cBhvr>
                                        <p:cTn id="10" dur="500"/>
                                        <p:tgtEl>
                                          <p:spTgt spid="26"/>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slide(fromLeft)">
                                      <p:cBhvr>
                                        <p:cTn id="14" dur="500"/>
                                        <p:tgtEl>
                                          <p:spTgt spid="25"/>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lide(fromLeft)">
                                      <p:cBhvr>
                                        <p:cTn id="17" dur="500"/>
                                        <p:tgtEl>
                                          <p:spTgt spid="20"/>
                                        </p:tgtEl>
                                      </p:cBhvr>
                                    </p:animEffect>
                                  </p:childTnLst>
                                </p:cTn>
                              </p:par>
                            </p:childTnLst>
                          </p:cTn>
                        </p:par>
                        <p:par>
                          <p:cTn id="18" fill="hold">
                            <p:stCondLst>
                              <p:cond delay="1000"/>
                            </p:stCondLst>
                            <p:childTnLst>
                              <p:par>
                                <p:cTn id="19" presetID="1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slide(fromLeft)">
                                      <p:cBhvr>
                                        <p:cTn id="21" dur="500"/>
                                        <p:tgtEl>
                                          <p:spTgt spid="27"/>
                                        </p:tgtEl>
                                      </p:cBhvr>
                                    </p:animEffect>
                                  </p:childTnLst>
                                </p:cTn>
                              </p:par>
                              <p:par>
                                <p:cTn id="22" presetID="1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lide(from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slide(fromBottom)">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slide(fromBottom)">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slide(fromBottom)">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dissolve">
                                      <p:cBhvr>
                                        <p:cTn id="44" dur="500"/>
                                        <p:tgtEl>
                                          <p:spTgt spid="5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dissolve">
                                      <p:cBhvr>
                                        <p:cTn id="47" dur="500"/>
                                        <p:tgtEl>
                                          <p:spTgt spid="57"/>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dissolve">
                                      <p:cBhvr>
                                        <p:cTn id="51" dur="500"/>
                                        <p:tgtEl>
                                          <p:spTgt spid="5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dissolve">
                                      <p:cBhvr>
                                        <p:cTn id="54" dur="500"/>
                                        <p:tgtEl>
                                          <p:spTgt spid="58"/>
                                        </p:tgtEl>
                                      </p:cBhvr>
                                    </p:animEffect>
                                  </p:childTnLst>
                                </p:cTn>
                              </p:par>
                            </p:childTnLst>
                          </p:cTn>
                        </p:par>
                        <p:par>
                          <p:cTn id="55" fill="hold">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dissolve">
                                      <p:cBhvr>
                                        <p:cTn id="58" dur="500"/>
                                        <p:tgtEl>
                                          <p:spTgt spid="61"/>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dissolve">
                                      <p:cBhvr>
                                        <p:cTn id="61" dur="500"/>
                                        <p:tgtEl>
                                          <p:spTgt spid="60"/>
                                        </p:tgtEl>
                                      </p:cBhvr>
                                    </p:animEffect>
                                  </p:childTnLst>
                                </p:cTn>
                              </p:par>
                              <p:par>
                                <p:cTn id="62" presetID="1" presetClass="exit" presetSubtype="0" fill="hold" grpId="1"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childTnLst>
                          </p:cTn>
                        </p:par>
                        <p:par>
                          <p:cTn id="64" fill="hold">
                            <p:stCondLst>
                              <p:cond delay="1500"/>
                            </p:stCondLst>
                            <p:childTnLst>
                              <p:par>
                                <p:cTn id="65" presetID="12" presetClass="entr" presetSubtype="1"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slide(fromTop)">
                                      <p:cBhvr>
                                        <p:cTn id="67" dur="500"/>
                                        <p:tgtEl>
                                          <p:spTgt spid="34"/>
                                        </p:tgtEl>
                                      </p:cBhvr>
                                    </p:animEffect>
                                  </p:childTnLst>
                                </p:cTn>
                              </p:par>
                              <p:par>
                                <p:cTn id="68" presetID="12" presetClass="entr" presetSubtype="1"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slide(fromTop)">
                                      <p:cBhvr>
                                        <p:cTn id="70" dur="500"/>
                                        <p:tgtEl>
                                          <p:spTgt spid="35"/>
                                        </p:tgtEl>
                                      </p:cBhvr>
                                    </p:animEffect>
                                  </p:childTnLst>
                                </p:cTn>
                              </p:par>
                              <p:par>
                                <p:cTn id="71" presetID="12" presetClass="entr" presetSubtype="1"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slide(fromTop)">
                                      <p:cBhvr>
                                        <p:cTn id="73" dur="500"/>
                                        <p:tgtEl>
                                          <p:spTgt spid="33"/>
                                        </p:tgtEl>
                                      </p:cBhvr>
                                    </p:animEffect>
                                  </p:childTnLst>
                                </p:cTn>
                              </p:par>
                              <p:par>
                                <p:cTn id="74" presetID="12" presetClass="entr" presetSubtype="1"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slide(fromTop)">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1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strVal val="#ppt_h"/>
                                          </p:val>
                                        </p:tav>
                                        <p:tav tm="100000">
                                          <p:val>
                                            <p:strVal val="#ppt_h"/>
                                          </p:val>
                                        </p:tav>
                                      </p:tavLst>
                                    </p:anim>
                                  </p:childTnLst>
                                </p:cTn>
                              </p:par>
                              <p:par>
                                <p:cTn id="83" presetID="17" presetClass="entr" presetSubtype="1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p:cTn id="85" dur="500" fill="hold"/>
                                        <p:tgtEl>
                                          <p:spTgt spid="52"/>
                                        </p:tgtEl>
                                        <p:attrNameLst>
                                          <p:attrName>ppt_w</p:attrName>
                                        </p:attrNameLst>
                                      </p:cBhvr>
                                      <p:tavLst>
                                        <p:tav tm="0">
                                          <p:val>
                                            <p:fltVal val="0"/>
                                          </p:val>
                                        </p:tav>
                                        <p:tav tm="100000">
                                          <p:val>
                                            <p:strVal val="#ppt_w"/>
                                          </p:val>
                                        </p:tav>
                                      </p:tavLst>
                                    </p:anim>
                                    <p:anim calcmode="lin" valueType="num">
                                      <p:cBhvr>
                                        <p:cTn id="86"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7" grpId="0" animBg="1"/>
      <p:bldP spid="25" grpId="0" animBg="1"/>
      <p:bldP spid="26" grpId="0" animBg="1"/>
      <p:bldP spid="19" grpId="0"/>
      <p:bldP spid="20" grpId="0"/>
      <p:bldP spid="24" grpId="0"/>
      <p:bldP spid="28" grpId="0"/>
      <p:bldP spid="29" grpId="0"/>
      <p:bldP spid="30" grpId="0"/>
      <p:bldP spid="30" grpId="1"/>
      <p:bldP spid="31" grpId="0"/>
      <p:bldP spid="57" grpId="0" animBg="1"/>
      <p:bldP spid="54" grpId="0"/>
      <p:bldP spid="58" grpId="0" animBg="1"/>
      <p:bldP spid="59" grpId="0"/>
      <p:bldP spid="60" grpId="0" animBg="1"/>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95288" y="260350"/>
            <a:ext cx="8229600" cy="490538"/>
          </a:xfrm>
        </p:spPr>
        <p:txBody>
          <a:bodyPr/>
          <a:lstStyle/>
          <a:p>
            <a:r>
              <a:rPr lang="en-US" altLang="zh-CN" sz="4000">
                <a:ea typeface="华文细黑" panose="02010600040101010101" pitchFamily="2" charset="-122"/>
              </a:rPr>
              <a:t>content</a:t>
            </a:r>
          </a:p>
        </p:txBody>
      </p:sp>
      <p:grpSp>
        <p:nvGrpSpPr>
          <p:cNvPr id="2" name="Group 3"/>
          <p:cNvGrpSpPr/>
          <p:nvPr/>
        </p:nvGrpSpPr>
        <p:grpSpPr bwMode="auto">
          <a:xfrm>
            <a:off x="0" y="-603250"/>
            <a:ext cx="9144000" cy="2028825"/>
            <a:chOff x="0" y="-380"/>
            <a:chExt cx="5760" cy="1278"/>
          </a:xfrm>
        </p:grpSpPr>
        <p:sp>
          <p:nvSpPr>
            <p:cNvPr id="105476" name="Rectangle 4"/>
            <p:cNvSpPr>
              <a:spLocks noChangeArrowheads="1"/>
            </p:cNvSpPr>
            <p:nvPr/>
          </p:nvSpPr>
          <p:spPr bwMode="auto">
            <a:xfrm>
              <a:off x="0" y="0"/>
              <a:ext cx="5760" cy="572"/>
            </a:xfrm>
            <a:prstGeom prst="rect">
              <a:avLst/>
            </a:prstGeom>
            <a:gradFill rotWithShape="1">
              <a:gsLst>
                <a:gs pos="0">
                  <a:schemeClr val="accent1">
                    <a:gamma/>
                    <a:tint val="0"/>
                    <a:invGamma/>
                  </a:schemeClr>
                </a:gs>
                <a:gs pos="100000">
                  <a:schemeClr val="accent1"/>
                </a:gs>
              </a:gsLst>
              <a:lin ang="0" scaled="1"/>
            </a:gradFill>
            <a:ln w="9525">
              <a:noFill/>
              <a:miter lim="800000"/>
            </a:ln>
            <a:effectLst/>
          </p:spPr>
          <p:txBody>
            <a:bodyPr wrap="none" anchor="ctr"/>
            <a:lstStyle/>
            <a:p>
              <a:endParaRPr lang="zh-CN" altLang="en-US"/>
            </a:p>
          </p:txBody>
        </p:sp>
        <p:pic>
          <p:nvPicPr>
            <p:cNvPr id="105477" name="Picture 5" descr="未标题-2111"/>
            <p:cNvPicPr>
              <a:picLocks noChangeAspect="1" noChangeArrowheads="1"/>
            </p:cNvPicPr>
            <p:nvPr/>
          </p:nvPicPr>
          <p:blipFill>
            <a:blip r:embed="rId2"/>
            <a:srcRect/>
            <a:stretch>
              <a:fillRect/>
            </a:stretch>
          </p:blipFill>
          <p:spPr bwMode="auto">
            <a:xfrm rot="19814729" flipH="1" flipV="1">
              <a:off x="204" y="-380"/>
              <a:ext cx="1084" cy="1278"/>
            </a:xfrm>
            <a:prstGeom prst="rect">
              <a:avLst/>
            </a:prstGeom>
            <a:noFill/>
          </p:spPr>
        </p:pic>
        <p:sp>
          <p:nvSpPr>
            <p:cNvPr id="105478" name="Rectangle 6"/>
            <p:cNvSpPr>
              <a:spLocks noChangeArrowheads="1"/>
            </p:cNvSpPr>
            <p:nvPr/>
          </p:nvSpPr>
          <p:spPr bwMode="auto">
            <a:xfrm>
              <a:off x="1655" y="527"/>
              <a:ext cx="4105" cy="91"/>
            </a:xfrm>
            <a:prstGeom prst="rect">
              <a:avLst/>
            </a:prstGeom>
            <a:gradFill rotWithShape="1">
              <a:gsLst>
                <a:gs pos="0">
                  <a:schemeClr val="tx1"/>
                </a:gs>
                <a:gs pos="100000">
                  <a:schemeClr val="tx1">
                    <a:gamma/>
                    <a:tint val="0"/>
                    <a:invGamma/>
                  </a:schemeClr>
                </a:gs>
              </a:gsLst>
              <a:lin ang="0" scaled="1"/>
            </a:gradFill>
            <a:ln w="9525">
              <a:noFill/>
              <a:miter lim="800000"/>
            </a:ln>
            <a:effectLst/>
          </p:spPr>
          <p:txBody>
            <a:bodyPr wrap="none" anchor="ctr"/>
            <a:lstStyle/>
            <a:p>
              <a:endParaRPr lang="zh-CN" altLang="en-US"/>
            </a:p>
          </p:txBody>
        </p:sp>
        <p:sp>
          <p:nvSpPr>
            <p:cNvPr id="105479" name="Rectangle 7"/>
            <p:cNvSpPr>
              <a:spLocks noChangeArrowheads="1"/>
            </p:cNvSpPr>
            <p:nvPr/>
          </p:nvSpPr>
          <p:spPr bwMode="auto">
            <a:xfrm>
              <a:off x="0" y="527"/>
              <a:ext cx="1860" cy="91"/>
            </a:xfrm>
            <a:prstGeom prst="rect">
              <a:avLst/>
            </a:prstGeom>
            <a:solidFill>
              <a:schemeClr val="tx1"/>
            </a:solidFill>
            <a:ln w="9525">
              <a:noFill/>
              <a:miter lim="800000"/>
            </a:ln>
            <a:effectLst/>
          </p:spPr>
          <p:txBody>
            <a:bodyPr wrap="none" anchor="ctr"/>
            <a:lstStyle/>
            <a:p>
              <a:endParaRPr lang="zh-CN" altLang="en-US"/>
            </a:p>
          </p:txBody>
        </p:sp>
      </p:grpSp>
      <p:sp>
        <p:nvSpPr>
          <p:cNvPr id="105480" name="Rectangle 8"/>
          <p:cNvSpPr>
            <a:spLocks noChangeArrowheads="1"/>
          </p:cNvSpPr>
          <p:nvPr/>
        </p:nvSpPr>
        <p:spPr bwMode="auto">
          <a:xfrm>
            <a:off x="3428992" y="2428868"/>
            <a:ext cx="5184775" cy="71438"/>
          </a:xfrm>
          <a:prstGeom prst="rect">
            <a:avLst/>
          </a:prstGeom>
          <a:gradFill rotWithShape="1">
            <a:gsLst>
              <a:gs pos="0">
                <a:schemeClr val="accent1">
                  <a:gamma/>
                  <a:tint val="0"/>
                  <a:invGamma/>
                </a:schemeClr>
              </a:gs>
              <a:gs pos="50000">
                <a:schemeClr val="accent1"/>
              </a:gs>
              <a:gs pos="100000">
                <a:schemeClr val="accent1">
                  <a:gamma/>
                  <a:tint val="0"/>
                  <a:invGamma/>
                </a:schemeClr>
              </a:gs>
            </a:gsLst>
            <a:lin ang="0" scaled="1"/>
          </a:gradFill>
          <a:ln w="9525">
            <a:noFill/>
            <a:miter lim="800000"/>
          </a:ln>
          <a:effectLst/>
        </p:spPr>
        <p:txBody>
          <a:bodyPr wrap="none" anchor="ctr"/>
          <a:lstStyle/>
          <a:p>
            <a:endParaRPr lang="zh-CN" altLang="en-US"/>
          </a:p>
        </p:txBody>
      </p:sp>
      <p:sp>
        <p:nvSpPr>
          <p:cNvPr id="105481" name="Text Box 9"/>
          <p:cNvSpPr txBox="1">
            <a:spLocks noChangeArrowheads="1"/>
          </p:cNvSpPr>
          <p:nvPr/>
        </p:nvSpPr>
        <p:spPr bwMode="auto">
          <a:xfrm>
            <a:off x="3786182" y="2000240"/>
            <a:ext cx="5357818" cy="457200"/>
          </a:xfrm>
          <a:prstGeom prst="rect">
            <a:avLst/>
          </a:prstGeom>
          <a:noFill/>
          <a:ln w="9525">
            <a:noFill/>
            <a:miter lim="800000"/>
          </a:ln>
          <a:effectLst/>
        </p:spPr>
        <p:txBody>
          <a:bodyPr wrap="square">
            <a:spAutoFit/>
          </a:bodyPr>
          <a:lstStyle/>
          <a:p>
            <a:pPr>
              <a:spcBef>
                <a:spcPct val="50000"/>
              </a:spcBef>
              <a:buFont typeface="Arial" panose="020B0604020202020204" pitchFamily="34" charset="0"/>
              <a:buChar char="•"/>
            </a:pPr>
            <a:r>
              <a:rPr lang="en-US" altLang="zh-CN" sz="2400" dirty="0"/>
              <a:t>  Class Size: 30 </a:t>
            </a:r>
          </a:p>
        </p:txBody>
      </p:sp>
      <p:sp>
        <p:nvSpPr>
          <p:cNvPr id="105482" name="Rectangle 10"/>
          <p:cNvSpPr>
            <a:spLocks noChangeArrowheads="1"/>
          </p:cNvSpPr>
          <p:nvPr/>
        </p:nvSpPr>
        <p:spPr bwMode="auto">
          <a:xfrm flipV="1">
            <a:off x="3571868" y="3286124"/>
            <a:ext cx="5072098" cy="71438"/>
          </a:xfrm>
          <a:prstGeom prst="rect">
            <a:avLst/>
          </a:prstGeom>
          <a:gradFill rotWithShape="1">
            <a:gsLst>
              <a:gs pos="0">
                <a:schemeClr val="accent1">
                  <a:gamma/>
                  <a:tint val="0"/>
                  <a:invGamma/>
                </a:schemeClr>
              </a:gs>
              <a:gs pos="50000">
                <a:schemeClr val="accent1"/>
              </a:gs>
              <a:gs pos="100000">
                <a:schemeClr val="accent1">
                  <a:gamma/>
                  <a:tint val="0"/>
                  <a:invGamma/>
                </a:schemeClr>
              </a:gs>
            </a:gsLst>
            <a:lin ang="0" scaled="1"/>
          </a:gradFill>
          <a:ln w="9525">
            <a:noFill/>
            <a:miter lim="800000"/>
          </a:ln>
          <a:effectLst/>
        </p:spPr>
        <p:txBody>
          <a:bodyPr wrap="none" anchor="ctr"/>
          <a:lstStyle/>
          <a:p>
            <a:endParaRPr lang="zh-CN" altLang="en-US"/>
          </a:p>
        </p:txBody>
      </p:sp>
      <p:sp>
        <p:nvSpPr>
          <p:cNvPr id="105484" name="Rectangle 12"/>
          <p:cNvSpPr>
            <a:spLocks noChangeArrowheads="1"/>
          </p:cNvSpPr>
          <p:nvPr/>
        </p:nvSpPr>
        <p:spPr bwMode="auto">
          <a:xfrm>
            <a:off x="3786182" y="4143380"/>
            <a:ext cx="5184775" cy="71437"/>
          </a:xfrm>
          <a:prstGeom prst="rect">
            <a:avLst/>
          </a:prstGeom>
          <a:gradFill rotWithShape="1">
            <a:gsLst>
              <a:gs pos="0">
                <a:schemeClr val="accent1">
                  <a:gamma/>
                  <a:tint val="0"/>
                  <a:invGamma/>
                </a:schemeClr>
              </a:gs>
              <a:gs pos="50000">
                <a:schemeClr val="accent1"/>
              </a:gs>
              <a:gs pos="100000">
                <a:schemeClr val="accent1">
                  <a:gamma/>
                  <a:tint val="0"/>
                  <a:invGamma/>
                </a:schemeClr>
              </a:gs>
            </a:gsLst>
            <a:lin ang="0" scaled="1"/>
          </a:gradFill>
          <a:ln w="9525">
            <a:noFill/>
            <a:miter lim="800000"/>
          </a:ln>
          <a:effectLst/>
        </p:spPr>
        <p:txBody>
          <a:bodyPr wrap="none" anchor="ctr"/>
          <a:lstStyle/>
          <a:p>
            <a:endParaRPr lang="zh-CN" altLang="en-US"/>
          </a:p>
        </p:txBody>
      </p:sp>
      <p:sp>
        <p:nvSpPr>
          <p:cNvPr id="105486" name="Rectangle 14"/>
          <p:cNvSpPr>
            <a:spLocks noChangeArrowheads="1"/>
          </p:cNvSpPr>
          <p:nvPr/>
        </p:nvSpPr>
        <p:spPr bwMode="auto">
          <a:xfrm>
            <a:off x="3643306" y="5072074"/>
            <a:ext cx="5184775" cy="71438"/>
          </a:xfrm>
          <a:prstGeom prst="rect">
            <a:avLst/>
          </a:prstGeom>
          <a:gradFill rotWithShape="1">
            <a:gsLst>
              <a:gs pos="0">
                <a:schemeClr val="accent1">
                  <a:gamma/>
                  <a:tint val="0"/>
                  <a:invGamma/>
                </a:schemeClr>
              </a:gs>
              <a:gs pos="50000">
                <a:schemeClr val="accent1"/>
              </a:gs>
              <a:gs pos="100000">
                <a:schemeClr val="accent1">
                  <a:gamma/>
                  <a:tint val="0"/>
                  <a:invGamma/>
                </a:schemeClr>
              </a:gs>
            </a:gsLst>
            <a:lin ang="0" scaled="1"/>
          </a:gradFill>
          <a:ln w="9525">
            <a:noFill/>
            <a:miter lim="800000"/>
          </a:ln>
          <a:effectLst/>
        </p:spPr>
        <p:txBody>
          <a:bodyPr wrap="none" anchor="ctr"/>
          <a:lstStyle/>
          <a:p>
            <a:endParaRPr lang="zh-CN" altLang="en-US"/>
          </a:p>
        </p:txBody>
      </p:sp>
      <p:sp>
        <p:nvSpPr>
          <p:cNvPr id="105488" name="Rectangle 16"/>
          <p:cNvSpPr>
            <a:spLocks noChangeArrowheads="1"/>
          </p:cNvSpPr>
          <p:nvPr/>
        </p:nvSpPr>
        <p:spPr bwMode="auto">
          <a:xfrm>
            <a:off x="1258888" y="188913"/>
            <a:ext cx="6505575" cy="604837"/>
          </a:xfrm>
          <a:prstGeom prst="rect">
            <a:avLst/>
          </a:prstGeom>
          <a:noFill/>
          <a:ln w="9525">
            <a:noFill/>
            <a:miter lim="800000"/>
          </a:ln>
          <a:effectLst/>
        </p:spPr>
        <p:txBody>
          <a:bodyPr anchor="ctr"/>
          <a:lstStyle/>
          <a:p>
            <a:pPr algn="ctr"/>
            <a:r>
              <a:rPr lang="en-US" altLang="zh-CN" sz="3200" b="1" dirty="0">
                <a:solidFill>
                  <a:schemeClr val="tx2"/>
                </a:solidFill>
                <a:ea typeface="华文行楷" panose="02010800040101010101" pitchFamily="2" charset="-122"/>
              </a:rPr>
              <a:t>Target   Students</a:t>
            </a:r>
          </a:p>
        </p:txBody>
      </p:sp>
      <p:pic>
        <p:nvPicPr>
          <p:cNvPr id="105489" name="Picture 17" descr="未标题-111111"/>
          <p:cNvPicPr>
            <a:picLocks noChangeAspect="1" noChangeArrowheads="1"/>
          </p:cNvPicPr>
          <p:nvPr/>
        </p:nvPicPr>
        <p:blipFill>
          <a:blip r:embed="rId3" cstate="print">
            <a:lum bright="70000" contrast="-70000"/>
          </a:blip>
          <a:srcRect/>
          <a:stretch>
            <a:fillRect/>
          </a:stretch>
        </p:blipFill>
        <p:spPr bwMode="auto">
          <a:xfrm>
            <a:off x="6376988" y="4049713"/>
            <a:ext cx="2767012" cy="2808287"/>
          </a:xfrm>
          <a:prstGeom prst="rect">
            <a:avLst/>
          </a:prstGeom>
          <a:noFill/>
        </p:spPr>
      </p:pic>
      <p:pic>
        <p:nvPicPr>
          <p:cNvPr id="2050" name="Picture 2" descr="http://img02.taobaocdn.com/bao/uploaded/i2/T1HL2lFlFcXXXXXXXX_!!2-item_pic.png"/>
          <p:cNvPicPr>
            <a:picLocks noChangeAspect="1" noChangeArrowheads="1"/>
          </p:cNvPicPr>
          <p:nvPr/>
        </p:nvPicPr>
        <p:blipFill>
          <a:blip r:embed="rId4"/>
          <a:srcRect/>
          <a:stretch>
            <a:fillRect/>
          </a:stretch>
        </p:blipFill>
        <p:spPr bwMode="auto">
          <a:xfrm>
            <a:off x="0" y="1576582"/>
            <a:ext cx="3214678" cy="4495624"/>
          </a:xfrm>
          <a:prstGeom prst="rect">
            <a:avLst/>
          </a:prstGeom>
          <a:noFill/>
        </p:spPr>
      </p:pic>
      <p:sp>
        <p:nvSpPr>
          <p:cNvPr id="19" name="Text Box 9"/>
          <p:cNvSpPr txBox="1">
            <a:spLocks noChangeArrowheads="1"/>
          </p:cNvSpPr>
          <p:nvPr/>
        </p:nvSpPr>
        <p:spPr bwMode="auto">
          <a:xfrm>
            <a:off x="3786181" y="3714752"/>
            <a:ext cx="5357819" cy="461665"/>
          </a:xfrm>
          <a:prstGeom prst="rect">
            <a:avLst/>
          </a:prstGeom>
          <a:noFill/>
          <a:ln w="9525">
            <a:noFill/>
            <a:miter lim="800000"/>
          </a:ln>
          <a:effectLst/>
        </p:spPr>
        <p:txBody>
          <a:bodyPr wrap="square">
            <a:spAutoFit/>
          </a:bodyPr>
          <a:lstStyle/>
          <a:p>
            <a:pPr>
              <a:spcBef>
                <a:spcPct val="50000"/>
              </a:spcBef>
              <a:buFont typeface="Arial" panose="020B0604020202020204" pitchFamily="34" charset="0"/>
              <a:buChar char="•"/>
            </a:pPr>
            <a:r>
              <a:rPr lang="en-US" altLang="zh-CN" sz="2400" dirty="0"/>
              <a:t>  English Level: intermediate </a:t>
            </a:r>
          </a:p>
        </p:txBody>
      </p:sp>
      <p:sp>
        <p:nvSpPr>
          <p:cNvPr id="105487" name="Text Box 15"/>
          <p:cNvSpPr txBox="1">
            <a:spLocks noChangeArrowheads="1"/>
          </p:cNvSpPr>
          <p:nvPr/>
        </p:nvSpPr>
        <p:spPr bwMode="auto">
          <a:xfrm>
            <a:off x="3786182" y="4500570"/>
            <a:ext cx="4857784" cy="461665"/>
          </a:xfrm>
          <a:prstGeom prst="rect">
            <a:avLst/>
          </a:prstGeom>
          <a:noFill/>
          <a:ln w="9525">
            <a:noFill/>
            <a:miter lim="800000"/>
          </a:ln>
          <a:effectLst/>
        </p:spPr>
        <p:txBody>
          <a:bodyPr wrap="square">
            <a:spAutoFit/>
          </a:bodyPr>
          <a:lstStyle/>
          <a:p>
            <a:pPr>
              <a:spcBef>
                <a:spcPct val="50000"/>
              </a:spcBef>
              <a:buFont typeface="Arial" panose="020B0604020202020204" pitchFamily="34" charset="0"/>
              <a:buChar cha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Goal : to use English in practice</a:t>
            </a:r>
          </a:p>
        </p:txBody>
      </p:sp>
      <p:sp>
        <p:nvSpPr>
          <p:cNvPr id="20" name="Text Box 13"/>
          <p:cNvSpPr txBox="1">
            <a:spLocks noChangeArrowheads="1"/>
          </p:cNvSpPr>
          <p:nvPr/>
        </p:nvSpPr>
        <p:spPr bwMode="auto">
          <a:xfrm>
            <a:off x="3786182" y="2786058"/>
            <a:ext cx="5072098" cy="461665"/>
          </a:xfrm>
          <a:prstGeom prst="rect">
            <a:avLst/>
          </a:prstGeom>
          <a:noFill/>
          <a:ln w="9525">
            <a:noFill/>
            <a:miter lim="800000"/>
          </a:ln>
          <a:effectLst/>
        </p:spPr>
        <p:txBody>
          <a:bodyPr wrap="square">
            <a:spAutoFit/>
          </a:bodyPr>
          <a:lstStyle/>
          <a:p>
            <a:pPr>
              <a:spcBef>
                <a:spcPct val="50000"/>
              </a:spcBef>
              <a:buFont typeface="Arial" panose="020B0604020202020204" pitchFamily="34" charset="0"/>
              <a:buChar char="•"/>
            </a:pPr>
            <a:r>
              <a:rPr lang="en-US" altLang="zh-CN" sz="2400" dirty="0">
                <a:solidFill>
                  <a:schemeClr val="tx2"/>
                </a:solidFill>
              </a:rPr>
              <a:t>  Freshmen, non-English majors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6143636" y="2357430"/>
            <a:ext cx="1285884" cy="584775"/>
          </a:xfrm>
          <a:prstGeom prst="rect">
            <a:avLst/>
          </a:prstGeom>
          <a:noFill/>
        </p:spPr>
        <p:txBody>
          <a:bodyPr wrap="square" rtlCol="0">
            <a:spAutoFit/>
          </a:bodyPr>
          <a:lstStyle/>
          <a:p>
            <a:r>
              <a:rPr lang="en-US" altLang="zh-CN" sz="3200" b="1" dirty="0">
                <a:solidFill>
                  <a:srgbClr val="FF0000"/>
                </a:solidFill>
              </a:rPr>
              <a:t>Lee </a:t>
            </a:r>
            <a:endParaRPr lang="zh-CN" altLang="en-US" sz="3200" b="1" dirty="0">
              <a:solidFill>
                <a:srgbClr val="FF0000"/>
              </a:solidFill>
            </a:endParaRPr>
          </a:p>
        </p:txBody>
      </p:sp>
      <p:sp>
        <p:nvSpPr>
          <p:cNvPr id="25" name="TextBox 24"/>
          <p:cNvSpPr txBox="1"/>
          <p:nvPr/>
        </p:nvSpPr>
        <p:spPr>
          <a:xfrm>
            <a:off x="1571604" y="2285992"/>
            <a:ext cx="1357322" cy="584775"/>
          </a:xfrm>
          <a:prstGeom prst="rect">
            <a:avLst/>
          </a:prstGeom>
          <a:noFill/>
        </p:spPr>
        <p:txBody>
          <a:bodyPr wrap="square" rtlCol="0">
            <a:spAutoFit/>
          </a:bodyPr>
          <a:lstStyle/>
          <a:p>
            <a:r>
              <a:rPr lang="en-US" altLang="zh-CN" sz="3200" b="1" dirty="0">
                <a:solidFill>
                  <a:srgbClr val="FF0000"/>
                </a:solidFill>
              </a:rPr>
              <a:t>Grant </a:t>
            </a:r>
            <a:endParaRPr lang="zh-CN" altLang="en-US" sz="3200" b="1" dirty="0">
              <a:solidFill>
                <a:srgbClr val="FF0000"/>
              </a:solidFill>
            </a:endParaRPr>
          </a:p>
        </p:txBody>
      </p:sp>
      <p:sp>
        <p:nvSpPr>
          <p:cNvPr id="18" name="AutoShape 4"/>
          <p:cNvSpPr>
            <a:spLocks noChangeArrowheads="1"/>
          </p:cNvSpPr>
          <p:nvPr/>
        </p:nvSpPr>
        <p:spPr bwMode="auto">
          <a:xfrm>
            <a:off x="4643438" y="3071810"/>
            <a:ext cx="4357718" cy="2214578"/>
          </a:xfrm>
          <a:prstGeom prst="flowChartAlternateProcess">
            <a:avLst/>
          </a:prstGeom>
          <a:solidFill>
            <a:srgbClr val="FFFFFF"/>
          </a:solidFill>
          <a:ln w="9525">
            <a:solidFill>
              <a:srgbClr val="0070C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2400" dirty="0">
              <a:solidFill>
                <a:srgbClr val="221E1F"/>
              </a:solidFill>
              <a:latin typeface="Helvetica" pitchFamily="34" charset="0"/>
            </a:endParaRPr>
          </a:p>
        </p:txBody>
      </p:sp>
      <p:sp>
        <p:nvSpPr>
          <p:cNvPr id="17" name="AutoShape 1"/>
          <p:cNvSpPr>
            <a:spLocks noChangeArrowheads="1"/>
          </p:cNvSpPr>
          <p:nvPr/>
        </p:nvSpPr>
        <p:spPr bwMode="auto">
          <a:xfrm>
            <a:off x="0" y="3071810"/>
            <a:ext cx="4429124" cy="2214578"/>
          </a:xfrm>
          <a:prstGeom prst="flowChartAlternateProcess">
            <a:avLst/>
          </a:prstGeom>
          <a:solidFill>
            <a:srgbClr val="FFFFFF"/>
          </a:solidFill>
          <a:ln w="9525">
            <a:solidFill>
              <a:srgbClr val="7030A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2400" dirty="0">
              <a:solidFill>
                <a:srgbClr val="221E1F"/>
              </a:solidFill>
              <a:latin typeface="Helvetica" pitchFamily="34" charset="0"/>
            </a:endParaRPr>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464769" cy="1661993"/>
          </a:xfrm>
          <a:prstGeom prst="rect">
            <a:avLst/>
          </a:prstGeom>
          <a:noFill/>
        </p:spPr>
        <p:txBody>
          <a:bodyPr wrap="square" rtlCol="0">
            <a:spAutoFit/>
          </a:bodyPr>
          <a:lstStyle/>
          <a:p>
            <a:r>
              <a:rPr lang="en-US" altLang="zh-CN" sz="2800" b="1" kern="0" dirty="0">
                <a:latin typeface="+mj-lt"/>
                <a:cs typeface="+mj-cs"/>
              </a:rPr>
              <a:t>3.    </a:t>
            </a:r>
            <a:r>
              <a:rPr lang="en-US" altLang="zh-CN" sz="2800" b="1" dirty="0"/>
              <a:t>How    can we organize the essay of comparison and contrast?</a:t>
            </a:r>
          </a:p>
          <a:p>
            <a:endParaRPr lang="en-US" altLang="zh-CN" sz="2800" b="1" kern="0" dirty="0">
              <a:cs typeface="+mj-cs"/>
            </a:endParaRPr>
          </a:p>
          <a:p>
            <a:endParaRPr lang="zh-CN" altLang="en-US" dirty="0"/>
          </a:p>
        </p:txBody>
      </p:sp>
      <p:sp>
        <p:nvSpPr>
          <p:cNvPr id="10242" name="Rectangle 2"/>
          <p:cNvSpPr>
            <a:spLocks noChangeArrowheads="1"/>
          </p:cNvSpPr>
          <p:nvPr/>
        </p:nvSpPr>
        <p:spPr bwMode="auto">
          <a:xfrm>
            <a:off x="0" y="3143248"/>
            <a:ext cx="4714908" cy="2308324"/>
          </a:xfrm>
          <a:prstGeom prst="rect">
            <a:avLst/>
          </a:prstGeom>
          <a:noFill/>
          <a:ln w="9525">
            <a:noFill/>
            <a:miter lim="800000"/>
          </a:ln>
          <a:effectLst/>
        </p:spPr>
        <p:txBody>
          <a:bodyPr vert="horz" wrap="square" lIns="91440" tIns="45720" rIns="91440" bIns="45720" numCol="1" anchor="ctr" anchorCtr="0" compatLnSpc="1">
            <a:spAutoFit/>
          </a:bodyPr>
          <a:lstStyle/>
          <a:p>
            <a:pPr lvl="0" eaLnBrk="0" fontAlgn="base" hangingPunct="0">
              <a:spcBef>
                <a:spcPct val="0"/>
              </a:spcBef>
              <a:spcAft>
                <a:spcPct val="0"/>
              </a:spcAft>
            </a:pPr>
            <a:r>
              <a:rPr kumimoji="0" lang="en-US" altLang="zh-CN" sz="2400" b="0" i="0" u="none" strike="noStrike" cap="none" normalizeH="0" baseline="0" dirty="0">
                <a:ln>
                  <a:noFill/>
                </a:ln>
                <a:solidFill>
                  <a:srgbClr val="FF0000"/>
                </a:solidFill>
                <a:effectLst/>
                <a:ea typeface="宋体" panose="02010600030101010101" pitchFamily="2" charset="-122"/>
                <a:cs typeface="Times New Roman" panose="02020603050405020304" pitchFamily="18" charset="0"/>
              </a:rPr>
              <a:t>Grant </a:t>
            </a:r>
            <a:r>
              <a:rPr kumimoji="0" lang="en-US" altLang="zh-CN" sz="2400" b="0" i="0" u="none" strike="noStrike" cap="none" normalizeH="0" baseline="0" dirty="0">
                <a:ln>
                  <a:noFill/>
                </a:ln>
                <a:solidFill>
                  <a:schemeClr val="tx1"/>
                </a:solidFill>
                <a:effectLst/>
                <a:ea typeface="宋体" panose="02010600030101010101" pitchFamily="2" charset="-122"/>
                <a:cs typeface="Times New Roman" panose="02020603050405020304" pitchFamily="18" charset="0"/>
              </a:rPr>
              <a:t>descended from a family whose members participated in American Revolution</a:t>
            </a:r>
            <a:r>
              <a:rPr kumimoji="0" lang="en-US" altLang="zh-CN" sz="2400" b="0" i="0" u="none" strike="noStrike" cap="none" normalizeH="0" baseline="0" dirty="0">
                <a:ln>
                  <a:noFill/>
                </a:ln>
                <a:solidFill>
                  <a:srgbClr val="FF0000"/>
                </a:solidFill>
                <a:effectLst/>
                <a:ea typeface="宋体" panose="02010600030101010101" pitchFamily="2" charset="-122"/>
                <a:cs typeface="Times New Roman" panose="02020603050405020304" pitchFamily="18" charset="0"/>
              </a:rPr>
              <a:t>. He </a:t>
            </a:r>
            <a:r>
              <a:rPr kumimoji="0" lang="en-US" altLang="zh-CN" sz="2400" b="0" i="0" u="none" strike="noStrike" cap="none" normalizeH="0" baseline="0" dirty="0">
                <a:ln>
                  <a:noFill/>
                </a:ln>
                <a:solidFill>
                  <a:schemeClr val="tx1"/>
                </a:solidFill>
                <a:effectLst/>
                <a:ea typeface="宋体" panose="02010600030101010101" pitchFamily="2" charset="-122"/>
                <a:cs typeface="Times New Roman" panose="02020603050405020304" pitchFamily="18" charset="0"/>
              </a:rPr>
              <a:t>received his </a:t>
            </a:r>
            <a:r>
              <a:rPr lang="en-US" sz="2400" dirty="0" err="1"/>
              <a:t>his</a:t>
            </a:r>
            <a:r>
              <a:rPr lang="en-US" sz="2400" dirty="0"/>
              <a:t> commission of second lieutenant from West Point …</a:t>
            </a:r>
            <a:endParaRPr kumimoji="0" lang="en-US" altLang="zh-CN" sz="2400" b="0" i="0" u="none" strike="noStrike" cap="none" normalizeH="0" baseline="0" dirty="0">
              <a:ln>
                <a:noFill/>
              </a:ln>
              <a:solidFill>
                <a:schemeClr val="tx1"/>
              </a:solidFill>
              <a:effectLst/>
              <a:ea typeface="宋体" panose="02010600030101010101" pitchFamily="2" charset="-122"/>
              <a:cs typeface="宋体" panose="02010600030101010101" pitchFamily="2" charset="-122"/>
            </a:endParaRPr>
          </a:p>
        </p:txBody>
      </p:sp>
      <p:sp>
        <p:nvSpPr>
          <p:cNvPr id="9" name="矩形 8"/>
          <p:cNvSpPr/>
          <p:nvPr/>
        </p:nvSpPr>
        <p:spPr>
          <a:xfrm>
            <a:off x="1857356" y="5786454"/>
            <a:ext cx="7572396" cy="461665"/>
          </a:xfrm>
          <a:prstGeom prst="rect">
            <a:avLst/>
          </a:prstGeom>
        </p:spPr>
        <p:txBody>
          <a:bodyPr wrap="square">
            <a:spAutoFit/>
          </a:bodyPr>
          <a:lstStyle/>
          <a:p>
            <a:pPr lvl="0" fontAlgn="base">
              <a:spcBef>
                <a:spcPct val="0"/>
              </a:spcBef>
              <a:spcAft>
                <a:spcPct val="0"/>
              </a:spcAft>
            </a:pPr>
            <a:r>
              <a:rPr lang="en-US" altLang="zh-CN" sz="2400" i="1" dirty="0">
                <a:latin typeface="+mj-lt"/>
                <a:ea typeface="宋体" panose="02010600030101010101" pitchFamily="2" charset="-122"/>
                <a:cs typeface="Times New Roman" panose="02020603050405020304" pitchFamily="18" charset="0"/>
              </a:rPr>
              <a:t>The generals :Ulysses S. Grant and Robert E. Lee.</a:t>
            </a:r>
            <a:endParaRPr lang="zh-CN" altLang="en-US" sz="2400" i="1" dirty="0">
              <a:latin typeface="+mj-lt"/>
              <a:ea typeface="宋体" panose="02010600030101010101" pitchFamily="2" charset="-122"/>
              <a:cs typeface="Times New Roman" panose="02020603050405020304" pitchFamily="18" charset="0"/>
            </a:endParaRPr>
          </a:p>
        </p:txBody>
      </p:sp>
      <p:sp>
        <p:nvSpPr>
          <p:cNvPr id="10" name="矩形 9"/>
          <p:cNvSpPr/>
          <p:nvPr/>
        </p:nvSpPr>
        <p:spPr>
          <a:xfrm>
            <a:off x="4572000" y="3214686"/>
            <a:ext cx="4572000" cy="1938992"/>
          </a:xfrm>
          <a:prstGeom prst="rect">
            <a:avLst/>
          </a:prstGeom>
        </p:spPr>
        <p:txBody>
          <a:bodyPr>
            <a:spAutoFit/>
          </a:bodyPr>
          <a:lstStyle/>
          <a:p>
            <a:r>
              <a:rPr lang="en-US" altLang="zh-CN" sz="2400" dirty="0">
                <a:solidFill>
                  <a:srgbClr val="FF0000"/>
                </a:solidFill>
                <a:ea typeface="宋体" panose="02010600030101010101" pitchFamily="2" charset="-122"/>
                <a:cs typeface="Times New Roman" panose="02020603050405020304" pitchFamily="18" charset="0"/>
              </a:rPr>
              <a:t>Lee</a:t>
            </a:r>
            <a:r>
              <a:rPr lang="en-US" altLang="zh-CN" sz="2400" u="sng" dirty="0">
                <a:solidFill>
                  <a:srgbClr val="000000"/>
                </a:solidFill>
                <a:ea typeface="宋体" panose="02010600030101010101" pitchFamily="2" charset="-122"/>
                <a:cs typeface="Times New Roman" panose="02020603050405020304" pitchFamily="18" charset="0"/>
              </a:rPr>
              <a:t> also</a:t>
            </a:r>
            <a:r>
              <a:rPr lang="en-US" altLang="zh-CN" sz="2400" dirty="0">
                <a:solidFill>
                  <a:srgbClr val="000000"/>
                </a:solidFill>
                <a:ea typeface="宋体" panose="02010600030101010101" pitchFamily="2" charset="-122"/>
                <a:cs typeface="Times New Roman" panose="02020603050405020304" pitchFamily="18" charset="0"/>
              </a:rPr>
              <a:t> descended from a family which engaged in the American Revolution. </a:t>
            </a:r>
            <a:r>
              <a:rPr lang="en-US" altLang="zh-CN" sz="2400" dirty="0">
                <a:solidFill>
                  <a:srgbClr val="FF0000"/>
                </a:solidFill>
                <a:ea typeface="宋体" panose="02010600030101010101" pitchFamily="2" charset="-122"/>
                <a:cs typeface="Times New Roman" panose="02020603050405020304" pitchFamily="18" charset="0"/>
              </a:rPr>
              <a:t>He</a:t>
            </a:r>
            <a:r>
              <a:rPr lang="en-US" altLang="zh-CN" sz="2400" dirty="0">
                <a:solidFill>
                  <a:srgbClr val="000000"/>
                </a:solidFill>
                <a:ea typeface="宋体" panose="02010600030101010101" pitchFamily="2" charset="-122"/>
                <a:cs typeface="Times New Roman" panose="02020603050405020304" pitchFamily="18" charset="0"/>
              </a:rPr>
              <a:t>, </a:t>
            </a:r>
            <a:r>
              <a:rPr lang="en-US" altLang="zh-CN" sz="2400" u="sng" dirty="0">
                <a:solidFill>
                  <a:srgbClr val="000000"/>
                </a:solidFill>
                <a:ea typeface="宋体" panose="02010600030101010101" pitchFamily="2" charset="-122"/>
                <a:cs typeface="Times New Roman" panose="02020603050405020304" pitchFamily="18" charset="0"/>
              </a:rPr>
              <a:t>too</a:t>
            </a:r>
            <a:r>
              <a:rPr lang="en-US" altLang="zh-CN" sz="2400" dirty="0">
                <a:solidFill>
                  <a:srgbClr val="000000"/>
                </a:solidFill>
                <a:ea typeface="宋体" panose="02010600030101010101" pitchFamily="2" charset="-122"/>
                <a:cs typeface="Times New Roman" panose="02020603050405020304" pitchFamily="18" charset="0"/>
              </a:rPr>
              <a:t>, received his commission from West Point…</a:t>
            </a:r>
            <a:r>
              <a:rPr lang="en-US" altLang="zh-CN" sz="2400" dirty="0">
                <a:solidFill>
                  <a:srgbClr val="000000"/>
                </a:solidFill>
                <a:ea typeface="宋体" panose="02010600030101010101" pitchFamily="2" charset="-122"/>
                <a:cs typeface="宋体" panose="02010600030101010101" pitchFamily="2" charset="-122"/>
              </a:rPr>
              <a:t> </a:t>
            </a:r>
            <a:endParaRPr lang="zh-CN" altLang="en-US" sz="2400" dirty="0"/>
          </a:p>
        </p:txBody>
      </p:sp>
      <p:sp>
        <p:nvSpPr>
          <p:cNvPr id="19" name="圆角矩形 18"/>
          <p:cNvSpPr/>
          <p:nvPr/>
        </p:nvSpPr>
        <p:spPr bwMode="auto">
          <a:xfrm>
            <a:off x="1357290" y="2357430"/>
            <a:ext cx="1785950" cy="642942"/>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5400000" scaled="1"/>
            <a:tileRect/>
          </a:gra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7" name="圆角矩形 26"/>
          <p:cNvSpPr/>
          <p:nvPr/>
        </p:nvSpPr>
        <p:spPr bwMode="auto">
          <a:xfrm>
            <a:off x="2643174" y="1285860"/>
            <a:ext cx="4000528" cy="785818"/>
          </a:xfrm>
          <a:prstGeom prst="round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8" name="矩形 27"/>
          <p:cNvSpPr/>
          <p:nvPr/>
        </p:nvSpPr>
        <p:spPr>
          <a:xfrm>
            <a:off x="2786050" y="1357298"/>
            <a:ext cx="4000528" cy="584775"/>
          </a:xfrm>
          <a:prstGeom prst="rect">
            <a:avLst/>
          </a:prstGeom>
          <a:scene3d>
            <a:camera prst="orthographicFront"/>
            <a:lightRig rig="threePt" dir="t"/>
          </a:scene3d>
          <a:sp3d>
            <a:bevelT prst="angle"/>
          </a:sp3d>
        </p:spPr>
        <p:txBody>
          <a:bodyPr wrap="square">
            <a:spAutoFit/>
          </a:bodyPr>
          <a:lstStyle/>
          <a:p>
            <a:pPr lvl="0" fontAlgn="base">
              <a:spcBef>
                <a:spcPct val="0"/>
              </a:spcBef>
              <a:spcAft>
                <a:spcPct val="0"/>
              </a:spcAft>
            </a:pPr>
            <a:r>
              <a:rPr lang="en-US" altLang="zh-CN" sz="3200" b="1" dirty="0"/>
              <a:t>subject by subject</a:t>
            </a:r>
          </a:p>
        </p:txBody>
      </p:sp>
      <p:sp>
        <p:nvSpPr>
          <p:cNvPr id="20" name="TextBox 19"/>
          <p:cNvSpPr txBox="1"/>
          <p:nvPr/>
        </p:nvSpPr>
        <p:spPr>
          <a:xfrm>
            <a:off x="1428728" y="2428868"/>
            <a:ext cx="1744388" cy="523220"/>
          </a:xfrm>
          <a:prstGeom prst="rect">
            <a:avLst/>
          </a:prstGeom>
          <a:noFill/>
        </p:spPr>
        <p:txBody>
          <a:bodyPr wrap="none" rtlCol="0">
            <a:spAutoFit/>
          </a:bodyPr>
          <a:lstStyle/>
          <a:p>
            <a:r>
              <a:rPr lang="en-US" altLang="zh-CN" sz="2800" b="1" dirty="0"/>
              <a:t>subject 1</a:t>
            </a:r>
            <a:endParaRPr lang="zh-CN" altLang="en-US" sz="2800" b="1" dirty="0"/>
          </a:p>
        </p:txBody>
      </p:sp>
      <p:sp>
        <p:nvSpPr>
          <p:cNvPr id="23" name="圆角矩形 22"/>
          <p:cNvSpPr/>
          <p:nvPr/>
        </p:nvSpPr>
        <p:spPr bwMode="auto">
          <a:xfrm>
            <a:off x="6072198" y="2357430"/>
            <a:ext cx="1785950" cy="642942"/>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4" name="TextBox 23"/>
          <p:cNvSpPr txBox="1"/>
          <p:nvPr/>
        </p:nvSpPr>
        <p:spPr>
          <a:xfrm>
            <a:off x="6143636" y="2428868"/>
            <a:ext cx="1744388" cy="523220"/>
          </a:xfrm>
          <a:prstGeom prst="rect">
            <a:avLst/>
          </a:prstGeom>
          <a:noFill/>
        </p:spPr>
        <p:txBody>
          <a:bodyPr wrap="none" rtlCol="0">
            <a:spAutoFit/>
          </a:bodyPr>
          <a:lstStyle/>
          <a:p>
            <a:r>
              <a:rPr lang="en-US" altLang="zh-CN" sz="2800" b="1" dirty="0"/>
              <a:t>subject 2</a:t>
            </a:r>
            <a:endParaRPr lang="zh-CN" altLang="en-US" sz="2800" b="1" dirty="0"/>
          </a:p>
        </p:txBody>
      </p:sp>
      <p:cxnSp>
        <p:nvCxnSpPr>
          <p:cNvPr id="35" name="直接箭头连接符 34"/>
          <p:cNvCxnSpPr/>
          <p:nvPr/>
        </p:nvCxnSpPr>
        <p:spPr bwMode="auto">
          <a:xfrm rot="10800000" flipV="1">
            <a:off x="3000364" y="2000240"/>
            <a:ext cx="785818" cy="3571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直接箭头连接符 37"/>
          <p:cNvCxnSpPr/>
          <p:nvPr/>
        </p:nvCxnSpPr>
        <p:spPr bwMode="auto">
          <a:xfrm>
            <a:off x="5500694" y="2000240"/>
            <a:ext cx="704856" cy="3476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Left)">
                                      <p:cBhvr>
                                        <p:cTn id="7" dur="500"/>
                                        <p:tgtEl>
                                          <p:spTgt spid="17"/>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slide(fromLeft)">
                                      <p:cBhvr>
                                        <p:cTn id="10" dur="500"/>
                                        <p:tgtEl>
                                          <p:spTgt spid="10242"/>
                                        </p:tgtEl>
                                      </p:cBhvr>
                                    </p:animEffect>
                                  </p:childTnLst>
                                </p:cTn>
                              </p:par>
                              <p:par>
                                <p:cTn id="11" presetID="1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Right)">
                                      <p:cBhvr>
                                        <p:cTn id="13" dur="500"/>
                                        <p:tgtEl>
                                          <p:spTgt spid="10"/>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slide(fromRigh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slide(fromBottom)">
                                      <p:cBhvr>
                                        <p:cTn id="35" dur="500"/>
                                        <p:tgtEl>
                                          <p:spTgt spid="20"/>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slide(fromBottom)">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slide(fromBottom)">
                                      <p:cBhvr>
                                        <p:cTn id="43" dur="500"/>
                                        <p:tgtEl>
                                          <p:spTgt spid="23"/>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slide(fromBottom)">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strVal val="#ppt_h"/>
                                          </p:val>
                                        </p:tav>
                                        <p:tav tm="100000">
                                          <p:val>
                                            <p:strVal val="#ppt_h"/>
                                          </p:val>
                                        </p:tav>
                                      </p:tavLst>
                                    </p:anim>
                                  </p:childTnLst>
                                </p:cTn>
                              </p:par>
                              <p:par>
                                <p:cTn id="53" presetID="17" presetClass="entr" presetSubtype="1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fltVal val="0"/>
                                          </p:val>
                                        </p:tav>
                                        <p:tav tm="100000">
                                          <p:val>
                                            <p:strVal val="#ppt_w"/>
                                          </p:val>
                                        </p:tav>
                                      </p:tavLst>
                                    </p:anim>
                                    <p:anim calcmode="lin" valueType="num">
                                      <p:cBhvr>
                                        <p:cTn id="56" dur="500" fill="hold"/>
                                        <p:tgtEl>
                                          <p:spTgt spid="35"/>
                                        </p:tgtEl>
                                        <p:attrNameLst>
                                          <p:attrName>ppt_h</p:attrName>
                                        </p:attrNameLst>
                                      </p:cBhvr>
                                      <p:tavLst>
                                        <p:tav tm="0">
                                          <p:val>
                                            <p:strVal val="#ppt_h"/>
                                          </p:val>
                                        </p:tav>
                                        <p:tav tm="100000">
                                          <p:val>
                                            <p:strVal val="#ppt_h"/>
                                          </p:val>
                                        </p:tav>
                                      </p:tavLst>
                                    </p:anim>
                                  </p:childTnLst>
                                </p:cTn>
                              </p:par>
                              <p:par>
                                <p:cTn id="57" presetID="12" presetClass="entr" presetSubtype="4" fill="hold" grpId="1"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slide(fromBottom)">
                                      <p:cBhvr>
                                        <p:cTn id="59" dur="500"/>
                                        <p:tgtEl>
                                          <p:spTgt spid="28"/>
                                        </p:tgtEl>
                                      </p:cBhvr>
                                    </p:animEffect>
                                  </p:childTnLst>
                                </p:cTn>
                              </p:par>
                              <p:par>
                                <p:cTn id="60" presetID="12" presetClass="entr" presetSubtype="4" fill="hold" grpId="1"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slide(fromBottom)">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18" grpId="0" animBg="1"/>
      <p:bldP spid="17" grpId="0" animBg="1"/>
      <p:bldP spid="10242" grpId="0"/>
      <p:bldP spid="9" grpId="0"/>
      <p:bldP spid="10" grpId="0"/>
      <p:bldP spid="19" grpId="0" animBg="1"/>
      <p:bldP spid="27" grpId="1" animBg="1"/>
      <p:bldP spid="28" grpId="1"/>
      <p:bldP spid="20" grpId="0"/>
      <p:bldP spid="23"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圆角矩形 44"/>
          <p:cNvSpPr/>
          <p:nvPr/>
        </p:nvSpPr>
        <p:spPr bwMode="auto">
          <a:xfrm rot="5400000">
            <a:off x="-964401" y="3393269"/>
            <a:ext cx="2357454" cy="428652"/>
          </a:xfrm>
          <a:prstGeom prst="roundRect">
            <a:avLst>
              <a:gd name="adj" fmla="val 0"/>
            </a:avLst>
          </a:prstGeom>
          <a:solidFill>
            <a:srgbClr val="FFCC29"/>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28596" y="0"/>
            <a:ext cx="8464769" cy="1661993"/>
          </a:xfrm>
          <a:prstGeom prst="rect">
            <a:avLst/>
          </a:prstGeom>
          <a:noFill/>
        </p:spPr>
        <p:txBody>
          <a:bodyPr wrap="square" rtlCol="0">
            <a:spAutoFit/>
          </a:bodyPr>
          <a:lstStyle/>
          <a:p>
            <a:r>
              <a:rPr lang="en-US" altLang="zh-CN" sz="2800" b="1" kern="0" dirty="0">
                <a:latin typeface="+mj-lt"/>
                <a:cs typeface="+mj-cs"/>
              </a:rPr>
              <a:t>3.    </a:t>
            </a:r>
            <a:r>
              <a:rPr lang="en-US" altLang="zh-CN" sz="2800" b="1" dirty="0"/>
              <a:t>How    can we organize the essay of comparison and contrast?</a:t>
            </a:r>
          </a:p>
          <a:p>
            <a:endParaRPr lang="en-US" altLang="zh-CN" sz="2800" b="1" kern="0" dirty="0">
              <a:cs typeface="+mj-cs"/>
            </a:endParaRPr>
          </a:p>
          <a:p>
            <a:endParaRPr lang="zh-CN" altLang="en-US" dirty="0"/>
          </a:p>
        </p:txBody>
      </p:sp>
      <p:graphicFrame>
        <p:nvGraphicFramePr>
          <p:cNvPr id="8" name="表格 7"/>
          <p:cNvGraphicFramePr>
            <a:graphicFrameLocks noGrp="1"/>
          </p:cNvGraphicFramePr>
          <p:nvPr/>
        </p:nvGraphicFramePr>
        <p:xfrm>
          <a:off x="785786" y="2428868"/>
          <a:ext cx="7715304" cy="3571900"/>
        </p:xfrm>
        <a:graphic>
          <a:graphicData uri="http://schemas.openxmlformats.org/drawingml/2006/table">
            <a:tbl>
              <a:tblPr firstRow="1" bandRow="1">
                <a:tableStyleId>{5C22544A-7EE6-4342-B048-85BDC9FD1C3A}</a:tableStyleId>
              </a:tblPr>
              <a:tblGrid>
                <a:gridCol w="1785950">
                  <a:extLst>
                    <a:ext uri="{9D8B030D-6E8A-4147-A177-3AD203B41FA5}">
                      <a16:colId xmlns:a16="http://schemas.microsoft.com/office/drawing/2014/main" val="20000"/>
                    </a:ext>
                  </a:extLst>
                </a:gridCol>
                <a:gridCol w="1857388">
                  <a:extLst>
                    <a:ext uri="{9D8B030D-6E8A-4147-A177-3AD203B41FA5}">
                      <a16:colId xmlns:a16="http://schemas.microsoft.com/office/drawing/2014/main" val="20001"/>
                    </a:ext>
                  </a:extLst>
                </a:gridCol>
                <a:gridCol w="2000264">
                  <a:extLst>
                    <a:ext uri="{9D8B030D-6E8A-4147-A177-3AD203B41FA5}">
                      <a16:colId xmlns:a16="http://schemas.microsoft.com/office/drawing/2014/main" val="20002"/>
                    </a:ext>
                  </a:extLst>
                </a:gridCol>
                <a:gridCol w="2071702">
                  <a:extLst>
                    <a:ext uri="{9D8B030D-6E8A-4147-A177-3AD203B41FA5}">
                      <a16:colId xmlns:a16="http://schemas.microsoft.com/office/drawing/2014/main" val="20003"/>
                    </a:ext>
                  </a:extLst>
                </a:gridCol>
              </a:tblGrid>
              <a:tr h="1143009">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extLst>
                  <a:ext uri="{0D108BD9-81ED-4DB2-BD59-A6C34878D82A}">
                    <a16:rowId xmlns:a16="http://schemas.microsoft.com/office/drawing/2014/main" val="10000"/>
                  </a:ext>
                </a:extLst>
              </a:tr>
              <a:tr h="1143009">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extLst>
                  <a:ext uri="{0D108BD9-81ED-4DB2-BD59-A6C34878D82A}">
                    <a16:rowId xmlns:a16="http://schemas.microsoft.com/office/drawing/2014/main" val="10001"/>
                  </a:ext>
                </a:extLst>
              </a:tr>
              <a:tr h="1285882">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tc>
                  <a:txBody>
                    <a:bodyPr/>
                    <a:lstStyle/>
                    <a:p>
                      <a:endParaRPr lang="zh-CN" altLang="en-US" dirty="0"/>
                    </a:p>
                  </a:txBody>
                  <a:tcPr>
                    <a:cell3D prstMaterial="dkEdge">
                      <a:bevel prst="relaxedInset"/>
                      <a:lightRig rig="flood" dir="t"/>
                    </a:cell3D>
                  </a:tcPr>
                </a:tc>
                <a:extLst>
                  <a:ext uri="{0D108BD9-81ED-4DB2-BD59-A6C34878D82A}">
                    <a16:rowId xmlns:a16="http://schemas.microsoft.com/office/drawing/2014/main" val="10002"/>
                  </a:ext>
                </a:extLst>
              </a:tr>
            </a:tbl>
          </a:graphicData>
        </a:graphic>
      </p:graphicFrame>
      <p:sp>
        <p:nvSpPr>
          <p:cNvPr id="9" name="矩形 8"/>
          <p:cNvSpPr/>
          <p:nvPr/>
        </p:nvSpPr>
        <p:spPr>
          <a:xfrm>
            <a:off x="857224" y="3857628"/>
            <a:ext cx="1857388" cy="461665"/>
          </a:xfrm>
          <a:prstGeom prst="rect">
            <a:avLst/>
          </a:prstGeom>
        </p:spPr>
        <p:txBody>
          <a:bodyPr wrap="square">
            <a:spAutoFit/>
          </a:bodyPr>
          <a:lstStyle/>
          <a:p>
            <a:r>
              <a:rPr lang="en-US" sz="2400" b="1" dirty="0"/>
              <a:t>take a job </a:t>
            </a:r>
            <a:endParaRPr lang="zh-CN" altLang="en-US" sz="2400" b="1" dirty="0"/>
          </a:p>
        </p:txBody>
      </p:sp>
      <p:sp>
        <p:nvSpPr>
          <p:cNvPr id="10" name="矩形 9"/>
          <p:cNvSpPr/>
          <p:nvPr/>
        </p:nvSpPr>
        <p:spPr>
          <a:xfrm>
            <a:off x="928662" y="4714884"/>
            <a:ext cx="1857388" cy="1200329"/>
          </a:xfrm>
          <a:prstGeom prst="rect">
            <a:avLst/>
          </a:prstGeom>
        </p:spPr>
        <p:txBody>
          <a:bodyPr wrap="square">
            <a:spAutoFit/>
          </a:bodyPr>
          <a:lstStyle/>
          <a:p>
            <a:r>
              <a:rPr lang="en-US" sz="2400" b="1" dirty="0"/>
              <a:t>go to a graduate school </a:t>
            </a:r>
            <a:endParaRPr lang="zh-CN" altLang="en-US" sz="2400" b="1" dirty="0"/>
          </a:p>
        </p:txBody>
      </p:sp>
      <p:sp>
        <p:nvSpPr>
          <p:cNvPr id="18" name="矩形 17"/>
          <p:cNvSpPr/>
          <p:nvPr/>
        </p:nvSpPr>
        <p:spPr>
          <a:xfrm>
            <a:off x="2714612" y="2571744"/>
            <a:ext cx="1857388" cy="1200329"/>
          </a:xfrm>
          <a:prstGeom prst="rect">
            <a:avLst/>
          </a:prstGeom>
        </p:spPr>
        <p:txBody>
          <a:bodyPr wrap="square">
            <a:spAutoFit/>
          </a:bodyPr>
          <a:lstStyle/>
          <a:p>
            <a:r>
              <a:rPr lang="en-US" sz="2400" b="1" dirty="0"/>
              <a:t>Personal cultivation</a:t>
            </a:r>
          </a:p>
          <a:p>
            <a:endParaRPr lang="zh-CN" altLang="en-US" sz="2400" b="1" dirty="0"/>
          </a:p>
        </p:txBody>
      </p:sp>
      <p:sp>
        <p:nvSpPr>
          <p:cNvPr id="20" name="矩形 19"/>
          <p:cNvSpPr/>
          <p:nvPr/>
        </p:nvSpPr>
        <p:spPr>
          <a:xfrm>
            <a:off x="2500298" y="1357298"/>
            <a:ext cx="1857388" cy="461665"/>
          </a:xfrm>
          <a:prstGeom prst="rect">
            <a:avLst/>
          </a:prstGeom>
        </p:spPr>
        <p:txBody>
          <a:bodyPr wrap="square">
            <a:spAutoFit/>
          </a:bodyPr>
          <a:lstStyle/>
          <a:p>
            <a:r>
              <a:rPr lang="en-US" sz="2400" b="1" dirty="0"/>
              <a:t>take a job </a:t>
            </a:r>
            <a:endParaRPr lang="zh-CN" altLang="en-US" sz="2400" b="1" dirty="0"/>
          </a:p>
        </p:txBody>
      </p:sp>
      <p:sp>
        <p:nvSpPr>
          <p:cNvPr id="23" name="矩形 22"/>
          <p:cNvSpPr/>
          <p:nvPr/>
        </p:nvSpPr>
        <p:spPr>
          <a:xfrm>
            <a:off x="4643438" y="1357298"/>
            <a:ext cx="3643338" cy="461665"/>
          </a:xfrm>
          <a:prstGeom prst="rect">
            <a:avLst/>
          </a:prstGeom>
        </p:spPr>
        <p:txBody>
          <a:bodyPr wrap="square">
            <a:spAutoFit/>
          </a:bodyPr>
          <a:lstStyle/>
          <a:p>
            <a:r>
              <a:rPr lang="en-US" sz="2400" b="1" dirty="0"/>
              <a:t>go to a graduate school </a:t>
            </a:r>
            <a:endParaRPr lang="zh-CN" altLang="en-US" sz="2400" b="1" dirty="0"/>
          </a:p>
        </p:txBody>
      </p:sp>
      <p:grpSp>
        <p:nvGrpSpPr>
          <p:cNvPr id="24" name="组合 5"/>
          <p:cNvGrpSpPr/>
          <p:nvPr/>
        </p:nvGrpSpPr>
        <p:grpSpPr bwMode="auto">
          <a:xfrm>
            <a:off x="0" y="1000108"/>
            <a:ext cx="2428860" cy="814168"/>
            <a:chOff x="-33" y="1213597"/>
            <a:chExt cx="3094096" cy="813886"/>
          </a:xfrm>
        </p:grpSpPr>
        <p:pic>
          <p:nvPicPr>
            <p:cNvPr id="25" name="Picture 2"/>
            <p:cNvPicPr>
              <a:picLocks noChangeAspect="1" noChangeArrowheads="1"/>
            </p:cNvPicPr>
            <p:nvPr/>
          </p:nvPicPr>
          <p:blipFill>
            <a:blip r:embed="rId2"/>
            <a:srcRect/>
            <a:stretch>
              <a:fillRect/>
            </a:stretch>
          </p:blipFill>
          <p:spPr bwMode="auto">
            <a:xfrm rot="10800000">
              <a:off x="-33" y="1213597"/>
              <a:ext cx="3094096" cy="813886"/>
            </a:xfrm>
            <a:prstGeom prst="rect">
              <a:avLst/>
            </a:prstGeom>
            <a:noFill/>
            <a:ln w="9525">
              <a:noFill/>
              <a:miter lim="800000"/>
              <a:headEnd/>
              <a:tailEnd/>
            </a:ln>
          </p:spPr>
        </p:pic>
        <p:sp>
          <p:nvSpPr>
            <p:cNvPr id="26" name="TextBox 25"/>
            <p:cNvSpPr txBox="1"/>
            <p:nvPr/>
          </p:nvSpPr>
          <p:spPr>
            <a:xfrm>
              <a:off x="636953" y="1499250"/>
              <a:ext cx="1716322" cy="430738"/>
            </a:xfrm>
            <a:prstGeom prst="rect">
              <a:avLst/>
            </a:prstGeom>
            <a:noFill/>
          </p:spPr>
          <p:txBody>
            <a:bodyPr wrap="square">
              <a:spAutoFit/>
            </a:bodyPr>
            <a:lstStyle/>
            <a:p>
              <a:pPr>
                <a:defRPr/>
              </a:pPr>
              <a:r>
                <a:rPr lang="en-US" altLang="zh-CN" sz="2200" b="1" dirty="0">
                  <a:solidFill>
                    <a:schemeClr val="bg1"/>
                  </a:solidFill>
                  <a:effectLst>
                    <a:glow rad="101600">
                      <a:schemeClr val="tx1">
                        <a:alpha val="60000"/>
                      </a:schemeClr>
                    </a:glow>
                    <a:outerShdw blurRad="38100" dist="38100" dir="2700000" algn="tl">
                      <a:srgbClr val="000000">
                        <a:alpha val="43137"/>
                      </a:srgbClr>
                    </a:outerShdw>
                  </a:effectLst>
                  <a:latin typeface="Comic Sans MS" panose="030F0702030302020204" pitchFamily="66" charset="0"/>
                </a:rPr>
                <a:t>Writing</a:t>
              </a:r>
            </a:p>
          </p:txBody>
        </p:sp>
      </p:grpSp>
      <p:sp>
        <p:nvSpPr>
          <p:cNvPr id="27" name="TextBox 26"/>
          <p:cNvSpPr txBox="1"/>
          <p:nvPr/>
        </p:nvSpPr>
        <p:spPr>
          <a:xfrm>
            <a:off x="4143372" y="1428736"/>
            <a:ext cx="556563" cy="369332"/>
          </a:xfrm>
          <a:prstGeom prst="rect">
            <a:avLst/>
          </a:prstGeom>
          <a:noFill/>
        </p:spPr>
        <p:txBody>
          <a:bodyPr wrap="none" rtlCol="0">
            <a:spAutoFit/>
          </a:bodyPr>
          <a:lstStyle/>
          <a:p>
            <a:r>
              <a:rPr lang="en-US" altLang="zh-CN" b="1" dirty="0"/>
              <a:t>VS.</a:t>
            </a:r>
            <a:endParaRPr lang="zh-CN" altLang="en-US" b="1" dirty="0"/>
          </a:p>
        </p:txBody>
      </p:sp>
      <p:sp>
        <p:nvSpPr>
          <p:cNvPr id="28" name="TextBox 27"/>
          <p:cNvSpPr txBox="1"/>
          <p:nvPr/>
        </p:nvSpPr>
        <p:spPr>
          <a:xfrm>
            <a:off x="3357554" y="1785926"/>
            <a:ext cx="3247043" cy="461665"/>
          </a:xfrm>
          <a:prstGeom prst="rect">
            <a:avLst/>
          </a:prstGeom>
          <a:noFill/>
        </p:spPr>
        <p:txBody>
          <a:bodyPr wrap="none" rtlCol="0">
            <a:spAutoFit/>
          </a:bodyPr>
          <a:lstStyle/>
          <a:p>
            <a:r>
              <a:rPr lang="en-US" altLang="zh-CN" sz="2400" dirty="0"/>
              <a:t>(from CET-4 2016.12 )</a:t>
            </a:r>
            <a:endParaRPr lang="zh-CN" altLang="en-US" sz="2400" dirty="0"/>
          </a:p>
        </p:txBody>
      </p:sp>
      <p:sp>
        <p:nvSpPr>
          <p:cNvPr id="29" name="矩形 28"/>
          <p:cNvSpPr/>
          <p:nvPr/>
        </p:nvSpPr>
        <p:spPr>
          <a:xfrm>
            <a:off x="4572000" y="2500306"/>
            <a:ext cx="1857388" cy="1200329"/>
          </a:xfrm>
          <a:prstGeom prst="rect">
            <a:avLst/>
          </a:prstGeom>
        </p:spPr>
        <p:txBody>
          <a:bodyPr wrap="square">
            <a:spAutoFit/>
          </a:bodyPr>
          <a:lstStyle/>
          <a:p>
            <a:r>
              <a:rPr lang="en-US" sz="2400" b="1" dirty="0"/>
              <a:t>Economic</a:t>
            </a:r>
          </a:p>
          <a:p>
            <a:r>
              <a:rPr lang="en-US" sz="2400" b="1" dirty="0"/>
              <a:t>reward </a:t>
            </a:r>
          </a:p>
          <a:p>
            <a:endParaRPr lang="zh-CN" altLang="en-US" sz="2400" b="1" dirty="0"/>
          </a:p>
        </p:txBody>
      </p:sp>
      <p:sp>
        <p:nvSpPr>
          <p:cNvPr id="30" name="矩形 29"/>
          <p:cNvSpPr/>
          <p:nvPr/>
        </p:nvSpPr>
        <p:spPr>
          <a:xfrm>
            <a:off x="6643702" y="2500306"/>
            <a:ext cx="1428760" cy="1200329"/>
          </a:xfrm>
          <a:prstGeom prst="rect">
            <a:avLst/>
          </a:prstGeom>
        </p:spPr>
        <p:txBody>
          <a:bodyPr wrap="square">
            <a:spAutoFit/>
          </a:bodyPr>
          <a:lstStyle/>
          <a:p>
            <a:r>
              <a:rPr lang="en-US" sz="2400" b="1" dirty="0"/>
              <a:t>Employ-</a:t>
            </a:r>
          </a:p>
          <a:p>
            <a:r>
              <a:rPr lang="en-US" sz="2400" b="1" dirty="0" err="1"/>
              <a:t>ment</a:t>
            </a:r>
            <a:endParaRPr lang="en-US" sz="2400" b="1" dirty="0"/>
          </a:p>
          <a:p>
            <a:endParaRPr lang="zh-CN" altLang="en-US" sz="2400" b="1" dirty="0"/>
          </a:p>
        </p:txBody>
      </p:sp>
      <p:sp>
        <p:nvSpPr>
          <p:cNvPr id="31" name="矩形 30"/>
          <p:cNvSpPr/>
          <p:nvPr/>
        </p:nvSpPr>
        <p:spPr>
          <a:xfrm>
            <a:off x="2643174" y="3786190"/>
            <a:ext cx="1571636" cy="707886"/>
          </a:xfrm>
          <a:prstGeom prst="rect">
            <a:avLst/>
          </a:prstGeom>
        </p:spPr>
        <p:txBody>
          <a:bodyPr wrap="square">
            <a:spAutoFit/>
          </a:bodyPr>
          <a:lstStyle/>
          <a:p>
            <a:pPr>
              <a:buFont typeface="Arial" panose="020B0604020202020204" pitchFamily="34" charset="0"/>
              <a:buChar char="•"/>
            </a:pPr>
            <a:r>
              <a:rPr lang="en-US" altLang="zh-CN" sz="2000" dirty="0"/>
              <a:t> Rich in </a:t>
            </a:r>
          </a:p>
          <a:p>
            <a:r>
              <a:rPr lang="en-US" altLang="zh-CN" sz="2000" dirty="0"/>
              <a:t>experience</a:t>
            </a:r>
            <a:endParaRPr lang="zh-CN" altLang="en-US" sz="2000" dirty="0"/>
          </a:p>
        </p:txBody>
      </p:sp>
      <p:sp>
        <p:nvSpPr>
          <p:cNvPr id="32" name="矩形 31"/>
          <p:cNvSpPr/>
          <p:nvPr/>
        </p:nvSpPr>
        <p:spPr>
          <a:xfrm>
            <a:off x="2643174" y="4929198"/>
            <a:ext cx="1857388" cy="707886"/>
          </a:xfrm>
          <a:prstGeom prst="rect">
            <a:avLst/>
          </a:prstGeom>
        </p:spPr>
        <p:txBody>
          <a:bodyPr wrap="square">
            <a:spAutoFit/>
          </a:bodyPr>
          <a:lstStyle/>
          <a:p>
            <a:pPr>
              <a:buFont typeface="Arial" panose="020B0604020202020204" pitchFamily="34" charset="0"/>
              <a:buChar char="•"/>
            </a:pPr>
            <a:r>
              <a:rPr lang="en-US" altLang="zh-CN" sz="2000" dirty="0"/>
              <a:t> Proficient in major</a:t>
            </a:r>
            <a:endParaRPr lang="zh-CN" altLang="en-US" sz="2000" dirty="0"/>
          </a:p>
        </p:txBody>
      </p:sp>
      <p:sp>
        <p:nvSpPr>
          <p:cNvPr id="33" name="矩形 32"/>
          <p:cNvSpPr/>
          <p:nvPr/>
        </p:nvSpPr>
        <p:spPr>
          <a:xfrm>
            <a:off x="4500562" y="3643314"/>
            <a:ext cx="1857388" cy="1015663"/>
          </a:xfrm>
          <a:prstGeom prst="rect">
            <a:avLst/>
          </a:prstGeom>
        </p:spPr>
        <p:txBody>
          <a:bodyPr wrap="square">
            <a:spAutoFit/>
          </a:bodyPr>
          <a:lstStyle/>
          <a:p>
            <a:pPr>
              <a:buFont typeface="Arial" panose="020B0604020202020204" pitchFamily="34" charset="0"/>
              <a:buChar char="•"/>
            </a:pPr>
            <a:r>
              <a:rPr lang="en-US" altLang="zh-CN" sz="2000" dirty="0"/>
              <a:t> Rewarding immediately</a:t>
            </a:r>
          </a:p>
          <a:p>
            <a:pPr>
              <a:buFont typeface="Arial" panose="020B0604020202020204" pitchFamily="34" charset="0"/>
              <a:buChar char="•"/>
            </a:pPr>
            <a:r>
              <a:rPr lang="en-US" altLang="zh-CN" sz="2000" dirty="0"/>
              <a:t> lower salary</a:t>
            </a:r>
            <a:endParaRPr lang="zh-CN" altLang="en-US" sz="2000" dirty="0"/>
          </a:p>
        </p:txBody>
      </p:sp>
      <p:sp>
        <p:nvSpPr>
          <p:cNvPr id="34" name="矩形 33"/>
          <p:cNvSpPr/>
          <p:nvPr/>
        </p:nvSpPr>
        <p:spPr>
          <a:xfrm>
            <a:off x="4500562" y="4643446"/>
            <a:ext cx="2000264" cy="1323439"/>
          </a:xfrm>
          <a:prstGeom prst="rect">
            <a:avLst/>
          </a:prstGeom>
        </p:spPr>
        <p:txBody>
          <a:bodyPr wrap="square">
            <a:spAutoFit/>
          </a:bodyPr>
          <a:lstStyle/>
          <a:p>
            <a:pPr>
              <a:buFont typeface="Arial" panose="020B0604020202020204" pitchFamily="34" charset="0"/>
              <a:buChar char="•"/>
            </a:pPr>
            <a:r>
              <a:rPr lang="en-US" altLang="zh-CN" sz="2000" dirty="0"/>
              <a:t>Money-consuming  </a:t>
            </a:r>
          </a:p>
          <a:p>
            <a:pPr>
              <a:buFont typeface="Arial" panose="020B0604020202020204" pitchFamily="34" charset="0"/>
              <a:buChar char="•"/>
            </a:pPr>
            <a:r>
              <a:rPr lang="en-US" altLang="zh-CN" sz="2000" dirty="0"/>
              <a:t>Rewarding in a long run</a:t>
            </a:r>
            <a:endParaRPr lang="zh-CN" altLang="en-US" sz="2000" dirty="0"/>
          </a:p>
        </p:txBody>
      </p:sp>
      <p:sp>
        <p:nvSpPr>
          <p:cNvPr id="35" name="矩形 34"/>
          <p:cNvSpPr/>
          <p:nvPr/>
        </p:nvSpPr>
        <p:spPr>
          <a:xfrm>
            <a:off x="6429388" y="3643314"/>
            <a:ext cx="2143140" cy="707886"/>
          </a:xfrm>
          <a:prstGeom prst="rect">
            <a:avLst/>
          </a:prstGeom>
        </p:spPr>
        <p:txBody>
          <a:bodyPr wrap="square">
            <a:spAutoFit/>
          </a:bodyPr>
          <a:lstStyle/>
          <a:p>
            <a:pPr>
              <a:buFont typeface="Arial" panose="020B0604020202020204" pitchFamily="34" charset="0"/>
              <a:buChar char="•"/>
            </a:pPr>
            <a:r>
              <a:rPr lang="en-US" altLang="zh-CN" sz="2000" dirty="0"/>
              <a:t> harder</a:t>
            </a:r>
          </a:p>
          <a:p>
            <a:pPr>
              <a:buFont typeface="Arial" panose="020B0604020202020204" pitchFamily="34" charset="0"/>
              <a:buChar char="•"/>
            </a:pPr>
            <a:r>
              <a:rPr lang="en-US" altLang="zh-CN" sz="2000" dirty="0"/>
              <a:t> wide in choice</a:t>
            </a:r>
            <a:endParaRPr lang="zh-CN" altLang="en-US" sz="2000" dirty="0"/>
          </a:p>
        </p:txBody>
      </p:sp>
      <p:sp>
        <p:nvSpPr>
          <p:cNvPr id="36" name="矩形 35"/>
          <p:cNvSpPr/>
          <p:nvPr/>
        </p:nvSpPr>
        <p:spPr>
          <a:xfrm>
            <a:off x="6429388" y="4929198"/>
            <a:ext cx="2214578" cy="707886"/>
          </a:xfrm>
          <a:prstGeom prst="rect">
            <a:avLst/>
          </a:prstGeom>
        </p:spPr>
        <p:txBody>
          <a:bodyPr wrap="square">
            <a:spAutoFit/>
          </a:bodyPr>
          <a:lstStyle/>
          <a:p>
            <a:pPr>
              <a:buFont typeface="Arial" panose="020B0604020202020204" pitchFamily="34" charset="0"/>
              <a:buChar char="•"/>
            </a:pPr>
            <a:r>
              <a:rPr lang="en-US" altLang="zh-CN" sz="2000" dirty="0"/>
              <a:t> much easier</a:t>
            </a:r>
          </a:p>
          <a:p>
            <a:pPr>
              <a:buFont typeface="Arial" panose="020B0604020202020204" pitchFamily="34" charset="0"/>
              <a:buChar char="•"/>
            </a:pPr>
            <a:r>
              <a:rPr lang="en-US" altLang="zh-CN" sz="2000" dirty="0"/>
              <a:t> limited in choice</a:t>
            </a:r>
            <a:endParaRPr lang="zh-CN" altLang="en-US" sz="2000" dirty="0"/>
          </a:p>
        </p:txBody>
      </p:sp>
      <p:cxnSp>
        <p:nvCxnSpPr>
          <p:cNvPr id="38" name="直接连接符 37"/>
          <p:cNvCxnSpPr/>
          <p:nvPr/>
        </p:nvCxnSpPr>
        <p:spPr bwMode="auto">
          <a:xfrm>
            <a:off x="857224" y="2500306"/>
            <a:ext cx="1571636" cy="92869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TextBox 38"/>
          <p:cNvSpPr txBox="1"/>
          <p:nvPr/>
        </p:nvSpPr>
        <p:spPr>
          <a:xfrm>
            <a:off x="714348" y="3000372"/>
            <a:ext cx="1261884" cy="461665"/>
          </a:xfrm>
          <a:prstGeom prst="rect">
            <a:avLst/>
          </a:prstGeom>
          <a:noFill/>
        </p:spPr>
        <p:txBody>
          <a:bodyPr wrap="none" rtlCol="0">
            <a:spAutoFit/>
          </a:bodyPr>
          <a:lstStyle/>
          <a:p>
            <a:r>
              <a:rPr lang="en-US" altLang="zh-CN" sz="2400" b="1" dirty="0">
                <a:solidFill>
                  <a:srgbClr val="FF0000"/>
                </a:solidFill>
              </a:rPr>
              <a:t>subject</a:t>
            </a:r>
            <a:endParaRPr lang="zh-CN" altLang="en-US" sz="2400" b="1" dirty="0">
              <a:solidFill>
                <a:srgbClr val="FF0000"/>
              </a:solidFill>
            </a:endParaRPr>
          </a:p>
        </p:txBody>
      </p:sp>
      <p:sp>
        <p:nvSpPr>
          <p:cNvPr id="40" name="TextBox 39"/>
          <p:cNvSpPr txBox="1"/>
          <p:nvPr/>
        </p:nvSpPr>
        <p:spPr>
          <a:xfrm>
            <a:off x="1500166" y="2500306"/>
            <a:ext cx="934871" cy="461665"/>
          </a:xfrm>
          <a:prstGeom prst="rect">
            <a:avLst/>
          </a:prstGeom>
          <a:noFill/>
        </p:spPr>
        <p:txBody>
          <a:bodyPr wrap="none" rtlCol="0">
            <a:spAutoFit/>
          </a:bodyPr>
          <a:lstStyle/>
          <a:p>
            <a:r>
              <a:rPr lang="en-US" altLang="zh-CN" sz="2400" b="1" dirty="0">
                <a:solidFill>
                  <a:srgbClr val="FF0000"/>
                </a:solidFill>
              </a:rPr>
              <a:t>point</a:t>
            </a:r>
            <a:endParaRPr lang="zh-CN" altLang="en-US" sz="2400" b="1" dirty="0">
              <a:solidFill>
                <a:srgbClr val="FF0000"/>
              </a:solidFill>
            </a:endParaRPr>
          </a:p>
        </p:txBody>
      </p:sp>
      <p:sp>
        <p:nvSpPr>
          <p:cNvPr id="41" name="右箭头 40"/>
          <p:cNvSpPr/>
          <p:nvPr/>
        </p:nvSpPr>
        <p:spPr bwMode="auto">
          <a:xfrm>
            <a:off x="500034" y="6143644"/>
            <a:ext cx="8215370" cy="14287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3" name="右箭头 42"/>
          <p:cNvSpPr/>
          <p:nvPr/>
        </p:nvSpPr>
        <p:spPr bwMode="auto">
          <a:xfrm rot="5400000">
            <a:off x="-1714544" y="4000504"/>
            <a:ext cx="4572032" cy="14287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4" name="矩形 43"/>
          <p:cNvSpPr/>
          <p:nvPr/>
        </p:nvSpPr>
        <p:spPr>
          <a:xfrm rot="5400000">
            <a:off x="-677675" y="3395804"/>
            <a:ext cx="1838965" cy="369332"/>
          </a:xfrm>
          <a:prstGeom prst="rect">
            <a:avLst/>
          </a:prstGeom>
        </p:spPr>
        <p:txBody>
          <a:bodyPr wrap="none">
            <a:spAutoFit/>
          </a:bodyPr>
          <a:lstStyle/>
          <a:p>
            <a:pPr lvl="0" fontAlgn="base">
              <a:spcBef>
                <a:spcPct val="0"/>
              </a:spcBef>
              <a:spcAft>
                <a:spcPct val="0"/>
              </a:spcAft>
            </a:pPr>
            <a:r>
              <a:rPr lang="en-US" altLang="zh-CN" b="1" dirty="0"/>
              <a:t>point  by  point</a:t>
            </a:r>
          </a:p>
        </p:txBody>
      </p:sp>
      <p:sp>
        <p:nvSpPr>
          <p:cNvPr id="46" name="圆角矩形 45"/>
          <p:cNvSpPr/>
          <p:nvPr/>
        </p:nvSpPr>
        <p:spPr bwMode="auto">
          <a:xfrm>
            <a:off x="3786182" y="6393653"/>
            <a:ext cx="2428893" cy="464347"/>
          </a:xfrm>
          <a:prstGeom prst="roundRect">
            <a:avLst/>
          </a:prstGeom>
          <a:solidFill>
            <a:schemeClr val="accent5">
              <a:lumMod val="75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3786182" y="6457890"/>
            <a:ext cx="2488753" cy="400110"/>
          </a:xfrm>
          <a:prstGeom prst="rect">
            <a:avLst/>
          </a:prstGeom>
          <a:scene3d>
            <a:camera prst="orthographicFront"/>
            <a:lightRig rig="threePt" dir="t"/>
          </a:scene3d>
          <a:sp3d>
            <a:bevelT prst="angle"/>
          </a:sp3d>
        </p:spPr>
        <p:txBody>
          <a:bodyPr wrap="square">
            <a:spAutoFit/>
          </a:bodyPr>
          <a:lstStyle/>
          <a:p>
            <a:pPr lvl="0" fontAlgn="base">
              <a:spcBef>
                <a:spcPct val="0"/>
              </a:spcBef>
              <a:spcAft>
                <a:spcPct val="0"/>
              </a:spcAft>
            </a:pPr>
            <a:r>
              <a:rPr lang="en-US" altLang="zh-CN" sz="2000" b="1" dirty="0"/>
              <a:t>subject by subject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slide(fromLeft)">
                                      <p:cBhvr>
                                        <p:cTn id="16" dur="500"/>
                                        <p:tgtEl>
                                          <p:spTgt spid="39"/>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slide(fromRight)">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slide(fromLeft)">
                                      <p:cBhvr>
                                        <p:cTn id="32" dur="500"/>
                                        <p:tgtEl>
                                          <p:spTgt spid="18"/>
                                        </p:tgtEl>
                                      </p:cBhvr>
                                    </p:animEffect>
                                  </p:childTnLst>
                                </p:cTn>
                              </p:par>
                            </p:childTnLst>
                          </p:cTn>
                        </p:par>
                        <p:par>
                          <p:cTn id="33" fill="hold">
                            <p:stCondLst>
                              <p:cond delay="500"/>
                            </p:stCondLst>
                            <p:childTnLst>
                              <p:par>
                                <p:cTn id="34" presetID="1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slide(fromLeft)">
                                      <p:cBhvr>
                                        <p:cTn id="36" dur="500"/>
                                        <p:tgtEl>
                                          <p:spTgt spid="29"/>
                                        </p:tgtEl>
                                      </p:cBhvr>
                                    </p:animEffect>
                                  </p:childTnLst>
                                </p:cTn>
                              </p:par>
                            </p:childTnLst>
                          </p:cTn>
                        </p:par>
                        <p:par>
                          <p:cTn id="37" fill="hold">
                            <p:stCondLst>
                              <p:cond delay="1000"/>
                            </p:stCondLst>
                            <p:childTnLst>
                              <p:par>
                                <p:cTn id="38" presetID="1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slide(from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dissolve">
                                      <p:cBhvr>
                                        <p:cTn id="45" dur="500"/>
                                        <p:tgtEl>
                                          <p:spTgt spid="3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dissolve">
                                      <p:cBhvr>
                                        <p:cTn id="51" dur="500"/>
                                        <p:tgtEl>
                                          <p:spTgt spid="3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dissolve">
                                      <p:cBhvr>
                                        <p:cTn id="54" dur="500"/>
                                        <p:tgtEl>
                                          <p:spTgt spid="32"/>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dissolve">
                                      <p:cBhvr>
                                        <p:cTn id="57" dur="500"/>
                                        <p:tgtEl>
                                          <p:spTgt spid="34"/>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dissolv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1"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slide(fromTop)">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dissolve">
                                      <p:cBhvr>
                                        <p:cTn id="70" dur="500"/>
                                        <p:tgtEl>
                                          <p:spTgt spid="44"/>
                                        </p:tgtEl>
                                      </p:cBhvr>
                                    </p:animEffect>
                                  </p:childTnLst>
                                </p:cTn>
                              </p:par>
                              <p:par>
                                <p:cTn id="71" presetID="9" presetClass="entr" presetSubtype="0" fill="hold" grpId="1"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dissolve">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8"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slide(fromLeft)">
                                      <p:cBhvr>
                                        <p:cTn id="78" dur="5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1" nodeType="click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dissolve">
                                      <p:cBhvr>
                                        <p:cTn id="83" dur="500"/>
                                        <p:tgtEl>
                                          <p:spTgt spid="47"/>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dissolve">
                                      <p:cBhvr>
                                        <p:cTn id="8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1" animBg="1"/>
      <p:bldP spid="9" grpId="0"/>
      <p:bldP spid="10" grpId="0"/>
      <p:bldP spid="18" grpId="0"/>
      <p:bldP spid="29" grpId="0"/>
      <p:bldP spid="30" grpId="0"/>
      <p:bldP spid="31" grpId="0"/>
      <p:bldP spid="32" grpId="0"/>
      <p:bldP spid="33" grpId="0"/>
      <p:bldP spid="34" grpId="0"/>
      <p:bldP spid="35" grpId="0"/>
      <p:bldP spid="36" grpId="0"/>
      <p:bldP spid="39" grpId="0"/>
      <p:bldP spid="40" grpId="0"/>
      <p:bldP spid="41" grpId="0" animBg="1"/>
      <p:bldP spid="43" grpId="0" animBg="1"/>
      <p:bldP spid="44" grpId="0"/>
      <p:bldP spid="46" grpId="0" animBg="1"/>
      <p:bldP spid="4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64949" y="0"/>
            <a:ext cx="8464769" cy="1661993"/>
          </a:xfrm>
          <a:prstGeom prst="rect">
            <a:avLst/>
          </a:prstGeom>
          <a:noFill/>
        </p:spPr>
        <p:txBody>
          <a:bodyPr wrap="square" rtlCol="0">
            <a:spAutoFit/>
          </a:bodyPr>
          <a:lstStyle/>
          <a:p>
            <a:r>
              <a:rPr lang="en-US" altLang="zh-CN" sz="2800" b="1" kern="0" dirty="0">
                <a:latin typeface="+mj-lt"/>
                <a:cs typeface="+mj-cs"/>
              </a:rPr>
              <a:t>3.    </a:t>
            </a:r>
            <a:r>
              <a:rPr lang="en-US" altLang="zh-CN" sz="2800" b="1" dirty="0"/>
              <a:t>How    can we organize the essay of comparison and contrast?</a:t>
            </a:r>
          </a:p>
          <a:p>
            <a:endParaRPr lang="en-US" altLang="zh-CN" sz="2800" b="1" kern="0" dirty="0">
              <a:cs typeface="+mj-cs"/>
            </a:endParaRPr>
          </a:p>
          <a:p>
            <a:endParaRPr lang="zh-CN" altLang="en-US" dirty="0"/>
          </a:p>
        </p:txBody>
      </p:sp>
      <p:sp>
        <p:nvSpPr>
          <p:cNvPr id="7" name="圆角矩形 6"/>
          <p:cNvSpPr/>
          <p:nvPr/>
        </p:nvSpPr>
        <p:spPr bwMode="auto">
          <a:xfrm>
            <a:off x="714348" y="2714620"/>
            <a:ext cx="3429024" cy="714380"/>
          </a:xfrm>
          <a:prstGeom prst="roundRect">
            <a:avLst/>
          </a:prstGeom>
          <a:solidFill>
            <a:srgbClr val="FFCC29"/>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矩形 7"/>
          <p:cNvSpPr/>
          <p:nvPr/>
        </p:nvSpPr>
        <p:spPr>
          <a:xfrm>
            <a:off x="1071538" y="2786058"/>
            <a:ext cx="2786082" cy="523220"/>
          </a:xfrm>
          <a:prstGeom prst="rect">
            <a:avLst/>
          </a:prstGeom>
          <a:scene3d>
            <a:camera prst="orthographicFront"/>
            <a:lightRig rig="threePt" dir="t"/>
          </a:scene3d>
          <a:sp3d>
            <a:bevelT prst="angle"/>
          </a:sp3d>
        </p:spPr>
        <p:txBody>
          <a:bodyPr wrap="square">
            <a:spAutoFit/>
          </a:bodyPr>
          <a:lstStyle/>
          <a:p>
            <a:pPr lvl="0" fontAlgn="base">
              <a:spcBef>
                <a:spcPct val="0"/>
              </a:spcBef>
              <a:spcAft>
                <a:spcPct val="0"/>
              </a:spcAft>
            </a:pPr>
            <a:r>
              <a:rPr lang="en-US" altLang="zh-CN" sz="2800" b="1" dirty="0"/>
              <a:t>point by point</a:t>
            </a:r>
          </a:p>
        </p:txBody>
      </p:sp>
      <p:sp>
        <p:nvSpPr>
          <p:cNvPr id="9" name="圆角矩形 8"/>
          <p:cNvSpPr/>
          <p:nvPr/>
        </p:nvSpPr>
        <p:spPr bwMode="auto">
          <a:xfrm>
            <a:off x="714348" y="4500570"/>
            <a:ext cx="3429024" cy="785818"/>
          </a:xfrm>
          <a:prstGeom prst="roundRect">
            <a:avLst/>
          </a:prstGeom>
          <a:solidFill>
            <a:schemeClr val="accent5">
              <a:lumMod val="75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矩形 9"/>
          <p:cNvSpPr/>
          <p:nvPr/>
        </p:nvSpPr>
        <p:spPr>
          <a:xfrm>
            <a:off x="785786" y="4572008"/>
            <a:ext cx="3643338" cy="523220"/>
          </a:xfrm>
          <a:prstGeom prst="rect">
            <a:avLst/>
          </a:prstGeom>
          <a:scene3d>
            <a:camera prst="orthographicFront"/>
            <a:lightRig rig="threePt" dir="t"/>
          </a:scene3d>
          <a:sp3d>
            <a:bevelT prst="angle"/>
          </a:sp3d>
        </p:spPr>
        <p:txBody>
          <a:bodyPr wrap="square">
            <a:spAutoFit/>
          </a:bodyPr>
          <a:lstStyle/>
          <a:p>
            <a:pPr lvl="0" fontAlgn="base">
              <a:spcBef>
                <a:spcPct val="0"/>
              </a:spcBef>
              <a:spcAft>
                <a:spcPct val="0"/>
              </a:spcAft>
            </a:pPr>
            <a:r>
              <a:rPr lang="en-US" altLang="zh-CN" sz="2800" b="1" dirty="0"/>
              <a:t>subject by subject</a:t>
            </a:r>
          </a:p>
        </p:txBody>
      </p:sp>
      <p:sp>
        <p:nvSpPr>
          <p:cNvPr id="11" name="矩形 10"/>
          <p:cNvSpPr/>
          <p:nvPr/>
        </p:nvSpPr>
        <p:spPr>
          <a:xfrm>
            <a:off x="5214942" y="1142984"/>
            <a:ext cx="2394182" cy="523220"/>
          </a:xfrm>
          <a:prstGeom prst="rect">
            <a:avLst/>
          </a:prstGeom>
        </p:spPr>
        <p:txBody>
          <a:bodyPr wrap="none">
            <a:spAutoFit/>
          </a:bodyPr>
          <a:lstStyle/>
          <a:p>
            <a:r>
              <a:rPr lang="en-US" altLang="zh-CN" sz="2800" b="1" dirty="0">
                <a:solidFill>
                  <a:srgbClr val="0000FF"/>
                </a:solidFill>
              </a:rPr>
              <a:t>subject: A  B</a:t>
            </a:r>
            <a:endParaRPr lang="zh-CN" altLang="en-US" dirty="0">
              <a:solidFill>
                <a:srgbClr val="0000FF"/>
              </a:solidFill>
            </a:endParaRPr>
          </a:p>
        </p:txBody>
      </p:sp>
      <p:sp>
        <p:nvSpPr>
          <p:cNvPr id="12" name="矩形 11"/>
          <p:cNvSpPr/>
          <p:nvPr/>
        </p:nvSpPr>
        <p:spPr>
          <a:xfrm>
            <a:off x="1285852" y="1142984"/>
            <a:ext cx="2182008" cy="523220"/>
          </a:xfrm>
          <a:prstGeom prst="rect">
            <a:avLst/>
          </a:prstGeom>
        </p:spPr>
        <p:txBody>
          <a:bodyPr wrap="none">
            <a:spAutoFit/>
          </a:bodyPr>
          <a:lstStyle/>
          <a:p>
            <a:r>
              <a:rPr lang="en-US" altLang="zh-CN" sz="2800" b="1" dirty="0">
                <a:solidFill>
                  <a:srgbClr val="FF0000"/>
                </a:solidFill>
              </a:rPr>
              <a:t>point : 1 2 3</a:t>
            </a:r>
            <a:endParaRPr lang="zh-CN" altLang="en-US" dirty="0">
              <a:solidFill>
                <a:srgbClr val="FF0000"/>
              </a:solidFill>
            </a:endParaRPr>
          </a:p>
        </p:txBody>
      </p:sp>
      <p:sp>
        <p:nvSpPr>
          <p:cNvPr id="18" name="TextBox 17"/>
          <p:cNvSpPr txBox="1"/>
          <p:nvPr/>
        </p:nvSpPr>
        <p:spPr>
          <a:xfrm>
            <a:off x="5286380" y="1928802"/>
            <a:ext cx="1787156" cy="523220"/>
          </a:xfrm>
          <a:prstGeom prst="rect">
            <a:avLst/>
          </a:prstGeom>
          <a:noFill/>
        </p:spPr>
        <p:txBody>
          <a:bodyPr wrap="none" rtlCol="0">
            <a:spAutoFit/>
          </a:bodyPr>
          <a:lstStyle/>
          <a:p>
            <a:r>
              <a:rPr lang="en-US" altLang="zh-CN" sz="2800" b="1" dirty="0"/>
              <a:t>A 1      B1</a:t>
            </a:r>
            <a:endParaRPr lang="zh-CN" altLang="en-US" sz="2800" b="1" dirty="0"/>
          </a:p>
        </p:txBody>
      </p:sp>
      <p:sp>
        <p:nvSpPr>
          <p:cNvPr id="19" name="TextBox 18"/>
          <p:cNvSpPr txBox="1"/>
          <p:nvPr/>
        </p:nvSpPr>
        <p:spPr>
          <a:xfrm>
            <a:off x="5286380" y="2643182"/>
            <a:ext cx="1787156" cy="523220"/>
          </a:xfrm>
          <a:prstGeom prst="rect">
            <a:avLst/>
          </a:prstGeom>
          <a:noFill/>
        </p:spPr>
        <p:txBody>
          <a:bodyPr wrap="none" rtlCol="0">
            <a:spAutoFit/>
          </a:bodyPr>
          <a:lstStyle/>
          <a:p>
            <a:r>
              <a:rPr lang="en-US" altLang="zh-CN" sz="2800" b="1" dirty="0"/>
              <a:t>A 2      B2</a:t>
            </a:r>
            <a:endParaRPr lang="zh-CN" altLang="en-US" sz="2800" b="1" dirty="0"/>
          </a:p>
        </p:txBody>
      </p:sp>
      <p:sp>
        <p:nvSpPr>
          <p:cNvPr id="20" name="TextBox 19"/>
          <p:cNvSpPr txBox="1"/>
          <p:nvPr/>
        </p:nvSpPr>
        <p:spPr>
          <a:xfrm>
            <a:off x="5286380" y="3429000"/>
            <a:ext cx="1787156" cy="523220"/>
          </a:xfrm>
          <a:prstGeom prst="rect">
            <a:avLst/>
          </a:prstGeom>
          <a:noFill/>
        </p:spPr>
        <p:txBody>
          <a:bodyPr wrap="none" rtlCol="0">
            <a:spAutoFit/>
          </a:bodyPr>
          <a:lstStyle/>
          <a:p>
            <a:r>
              <a:rPr lang="en-US" altLang="zh-CN" sz="2800" b="1" dirty="0"/>
              <a:t>A 3      B3</a:t>
            </a:r>
            <a:endParaRPr lang="zh-CN" altLang="en-US" sz="2800" b="1" dirty="0"/>
          </a:p>
        </p:txBody>
      </p:sp>
      <p:cxnSp>
        <p:nvCxnSpPr>
          <p:cNvPr id="23" name="Straight Connector 44"/>
          <p:cNvCxnSpPr/>
          <p:nvPr/>
        </p:nvCxnSpPr>
        <p:spPr>
          <a:xfrm>
            <a:off x="714348" y="1928802"/>
            <a:ext cx="8153400" cy="1587"/>
          </a:xfrm>
          <a:prstGeom prst="line">
            <a:avLst/>
          </a:prstGeom>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5357818" y="4143380"/>
            <a:ext cx="2916248" cy="523220"/>
          </a:xfrm>
          <a:prstGeom prst="rect">
            <a:avLst/>
          </a:prstGeom>
          <a:noFill/>
        </p:spPr>
        <p:txBody>
          <a:bodyPr wrap="none" rtlCol="0">
            <a:spAutoFit/>
          </a:bodyPr>
          <a:lstStyle/>
          <a:p>
            <a:r>
              <a:rPr lang="en-US" altLang="zh-CN" sz="2800" b="1" dirty="0"/>
              <a:t>A 1      A2       A3</a:t>
            </a:r>
            <a:endParaRPr lang="zh-CN" altLang="en-US" sz="2800" b="1" dirty="0"/>
          </a:p>
        </p:txBody>
      </p:sp>
      <p:sp>
        <p:nvSpPr>
          <p:cNvPr id="25" name="TextBox 24"/>
          <p:cNvSpPr txBox="1"/>
          <p:nvPr/>
        </p:nvSpPr>
        <p:spPr>
          <a:xfrm>
            <a:off x="5357818" y="5072074"/>
            <a:ext cx="2956259" cy="523220"/>
          </a:xfrm>
          <a:prstGeom prst="rect">
            <a:avLst/>
          </a:prstGeom>
          <a:noFill/>
        </p:spPr>
        <p:txBody>
          <a:bodyPr wrap="none" rtlCol="0">
            <a:spAutoFit/>
          </a:bodyPr>
          <a:lstStyle/>
          <a:p>
            <a:r>
              <a:rPr lang="en-US" altLang="zh-CN" sz="2800" b="1" dirty="0"/>
              <a:t>B 1      B2       B3</a:t>
            </a:r>
            <a:endParaRPr lang="zh-CN" altLang="en-US" sz="2800" b="1" dirty="0"/>
          </a:p>
        </p:txBody>
      </p:sp>
      <p:sp>
        <p:nvSpPr>
          <p:cNvPr id="27" name="AutoShape 19"/>
          <p:cNvSpPr/>
          <p:nvPr/>
        </p:nvSpPr>
        <p:spPr bwMode="auto">
          <a:xfrm>
            <a:off x="4857752" y="2000240"/>
            <a:ext cx="234950" cy="2090738"/>
          </a:xfrm>
          <a:prstGeom prst="leftBrace">
            <a:avLst>
              <a:gd name="adj1" fmla="val 74155"/>
              <a:gd name="adj2" fmla="val 50000"/>
            </a:avLst>
          </a:prstGeom>
          <a:noFill/>
          <a:ln w="9525">
            <a:solidFill>
              <a:schemeClr val="tx1"/>
            </a:solidFill>
            <a:round/>
          </a:ln>
          <a:effectLst/>
        </p:spPr>
        <p:txBody>
          <a:bodyPr wrap="none" anchor="ctr"/>
          <a:lstStyle/>
          <a:p>
            <a:endParaRPr lang="zh-CN" altLang="en-US" dirty="0">
              <a:solidFill>
                <a:srgbClr val="FFC000"/>
              </a:solidFill>
              <a:effectLst>
                <a:outerShdw blurRad="38100" dist="38100" dir="2700000" algn="tl">
                  <a:srgbClr val="000000">
                    <a:alpha val="43137"/>
                  </a:srgbClr>
                </a:outerShdw>
              </a:effectLst>
            </a:endParaRPr>
          </a:p>
        </p:txBody>
      </p:sp>
      <p:sp>
        <p:nvSpPr>
          <p:cNvPr id="29" name="燕尾形箭头 28"/>
          <p:cNvSpPr/>
          <p:nvPr/>
        </p:nvSpPr>
        <p:spPr bwMode="auto">
          <a:xfrm>
            <a:off x="4286248" y="2928934"/>
            <a:ext cx="500066" cy="285752"/>
          </a:xfrm>
          <a:prstGeom prst="notchedRightArrow">
            <a:avLst/>
          </a:prstGeom>
          <a:solidFill>
            <a:srgbClr val="FFCC29"/>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dirty="0">
              <a:ln>
                <a:noFill/>
              </a:ln>
              <a:solidFill>
                <a:srgbClr val="FFC000"/>
              </a:solidFill>
              <a:effectLst/>
              <a:latin typeface="Arial" panose="020B0604020202020204" pitchFamily="34" charset="0"/>
              <a:ea typeface="宋体" panose="02010600030101010101" pitchFamily="2" charset="-122"/>
            </a:endParaRPr>
          </a:p>
        </p:txBody>
      </p:sp>
      <p:sp>
        <p:nvSpPr>
          <p:cNvPr id="30" name="燕尾形箭头 29"/>
          <p:cNvSpPr/>
          <p:nvPr/>
        </p:nvSpPr>
        <p:spPr bwMode="auto">
          <a:xfrm>
            <a:off x="4357686" y="4643446"/>
            <a:ext cx="500066" cy="285752"/>
          </a:xfrm>
          <a:prstGeom prst="notchedRightArrow">
            <a:avLst/>
          </a:prstGeom>
          <a:solidFill>
            <a:srgbClr val="0070C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dirty="0">
              <a:ln>
                <a:noFill/>
              </a:ln>
              <a:solidFill>
                <a:srgbClr val="FFC000"/>
              </a:solidFill>
              <a:effectLst/>
              <a:latin typeface="Arial" panose="020B0604020202020204" pitchFamily="34" charset="0"/>
              <a:ea typeface="宋体" panose="02010600030101010101" pitchFamily="2" charset="-122"/>
            </a:endParaRPr>
          </a:p>
        </p:txBody>
      </p:sp>
      <p:sp>
        <p:nvSpPr>
          <p:cNvPr id="31" name="AutoShape 19"/>
          <p:cNvSpPr/>
          <p:nvPr/>
        </p:nvSpPr>
        <p:spPr bwMode="auto">
          <a:xfrm>
            <a:off x="4857752" y="4143380"/>
            <a:ext cx="234950" cy="1428760"/>
          </a:xfrm>
          <a:prstGeom prst="leftBrace">
            <a:avLst>
              <a:gd name="adj1" fmla="val 74155"/>
              <a:gd name="adj2" fmla="val 50000"/>
            </a:avLst>
          </a:prstGeom>
          <a:noFill/>
          <a:ln w="9525">
            <a:solidFill>
              <a:schemeClr val="tx1"/>
            </a:solidFill>
            <a:round/>
          </a:ln>
          <a:effectLst/>
        </p:spPr>
        <p:txBody>
          <a:bodyPr wrap="none" anchor="ctr"/>
          <a:lstStyle/>
          <a:p>
            <a:endParaRPr lang="zh-CN" altLang="en-US"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ppt_w/2"/>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ppt_w</p:attrName>
                                        </p:attrNameLst>
                                      </p:cBhvr>
                                      <p:tavLst>
                                        <p:tav tm="0">
                                          <p:val>
                                            <p:fltVal val="0"/>
                                          </p:val>
                                        </p:tav>
                                        <p:tav tm="100000">
                                          <p:val>
                                            <p:strVal val="#ppt_w"/>
                                          </p:val>
                                        </p:tav>
                                      </p:tavLst>
                                    </p:anim>
                                    <p:anim calcmode="lin" valueType="num">
                                      <p:cBhvr>
                                        <p:cTn id="10"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Lef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lide(fromLeft)">
                                      <p:cBhvr>
                                        <p:cTn id="18" dur="500"/>
                                        <p:tgtEl>
                                          <p:spTgt spid="7"/>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2000"/>
                                        <p:tgtEl>
                                          <p:spTgt spid="27"/>
                                        </p:tgtEl>
                                      </p:cBhvr>
                                    </p:animEffect>
                                  </p:childTnLst>
                                </p:cTn>
                              </p:par>
                            </p:childTnLst>
                          </p:cTn>
                        </p:par>
                        <p:par>
                          <p:cTn id="27" fill="hold">
                            <p:stCondLst>
                              <p:cond delay="2000"/>
                            </p:stCondLst>
                            <p:childTnLst>
                              <p:par>
                                <p:cTn id="28" presetID="9"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par>
                          <p:cTn id="31" fill="hold">
                            <p:stCondLst>
                              <p:cond delay="2500"/>
                            </p:stCondLst>
                            <p:childTnLst>
                              <p:par>
                                <p:cTn id="32" presetID="9"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lide(fromLeft)">
                                      <p:cBhvr>
                                        <p:cTn id="43" dur="500"/>
                                        <p:tgtEl>
                                          <p:spTgt spid="10"/>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slide(fromLeft)">
                                      <p:cBhvr>
                                        <p:cTn id="46" dur="500"/>
                                        <p:tgtEl>
                                          <p:spTgt spid="9"/>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2000"/>
                                        <p:tgtEl>
                                          <p:spTgt spid="31"/>
                                        </p:tgtEl>
                                      </p:cBhvr>
                                    </p:animEffect>
                                  </p:childTnLst>
                                </p:cTn>
                              </p:par>
                            </p:childTnLst>
                          </p:cTn>
                        </p:par>
                        <p:par>
                          <p:cTn id="55" fill="hold">
                            <p:stCondLst>
                              <p:cond delay="2000"/>
                            </p:stCondLst>
                            <p:childTnLst>
                              <p:par>
                                <p:cTn id="56" presetID="9"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par>
                          <p:cTn id="59" fill="hold">
                            <p:stCondLst>
                              <p:cond delay="2500"/>
                            </p:stCondLst>
                            <p:childTnLst>
                              <p:par>
                                <p:cTn id="60" presetID="9"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dissolv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8" grpId="0"/>
      <p:bldP spid="19" grpId="0"/>
      <p:bldP spid="20" grpId="0"/>
      <p:bldP spid="24" grpId="0"/>
      <p:bldP spid="25" grpId="0"/>
      <p:bldP spid="27" grpId="0" animBg="1"/>
      <p:bldP spid="29"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p:cNvSpPr>
            <a:spLocks noChangeArrowheads="1"/>
          </p:cNvSpPr>
          <p:nvPr/>
        </p:nvSpPr>
        <p:spPr bwMode="auto">
          <a:xfrm>
            <a:off x="4643438" y="2357430"/>
            <a:ext cx="4357718" cy="4357718"/>
          </a:xfrm>
          <a:prstGeom prst="flowChartAlternateProcess">
            <a:avLst/>
          </a:prstGeom>
          <a:solidFill>
            <a:srgbClr val="FFFFFF"/>
          </a:solidFill>
          <a:ln w="9525">
            <a:solidFill>
              <a:srgbClr val="0070C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2400" dirty="0">
              <a:solidFill>
                <a:srgbClr val="221E1F"/>
              </a:solidFill>
              <a:latin typeface="Helvetica" pitchFamily="34" charset="0"/>
            </a:endParaRPr>
          </a:p>
        </p:txBody>
      </p:sp>
      <p:sp>
        <p:nvSpPr>
          <p:cNvPr id="10" name="AutoShape 1"/>
          <p:cNvSpPr>
            <a:spLocks noChangeArrowheads="1"/>
          </p:cNvSpPr>
          <p:nvPr/>
        </p:nvSpPr>
        <p:spPr bwMode="auto">
          <a:xfrm>
            <a:off x="0" y="2428868"/>
            <a:ext cx="4429124" cy="4286280"/>
          </a:xfrm>
          <a:prstGeom prst="flowChartAlternateProcess">
            <a:avLst/>
          </a:prstGeom>
          <a:solidFill>
            <a:srgbClr val="FFFFFF"/>
          </a:solidFill>
          <a:ln w="9525">
            <a:solidFill>
              <a:srgbClr val="7030A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2400" dirty="0">
              <a:solidFill>
                <a:srgbClr val="221E1F"/>
              </a:solidFill>
              <a:latin typeface="Helvetica" pitchFamily="34" charset="0"/>
            </a:endParaRPr>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爆炸形 1 14"/>
          <p:cNvSpPr/>
          <p:nvPr/>
        </p:nvSpPr>
        <p:spPr bwMode="auto">
          <a:xfrm>
            <a:off x="785786" y="0"/>
            <a:ext cx="1500198" cy="57148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28596" y="0"/>
            <a:ext cx="8464769" cy="1661993"/>
          </a:xfrm>
          <a:prstGeom prst="rect">
            <a:avLst/>
          </a:prstGeom>
          <a:noFill/>
        </p:spPr>
        <p:txBody>
          <a:bodyPr wrap="square" rtlCol="0">
            <a:spAutoFit/>
          </a:bodyPr>
          <a:lstStyle/>
          <a:p>
            <a:r>
              <a:rPr lang="en-US" altLang="zh-CN" sz="2800" b="1" kern="0" dirty="0">
                <a:latin typeface="+mj-lt"/>
                <a:cs typeface="+mj-cs"/>
              </a:rPr>
              <a:t>3.    </a:t>
            </a:r>
            <a:r>
              <a:rPr lang="en-US" altLang="zh-CN" sz="2800" b="1" dirty="0"/>
              <a:t>How    can we organize the essay of comparison and contrast?</a:t>
            </a:r>
          </a:p>
          <a:p>
            <a:endParaRPr lang="en-US" altLang="zh-CN" sz="2800" b="1" kern="0" dirty="0">
              <a:cs typeface="+mj-cs"/>
            </a:endParaRPr>
          </a:p>
          <a:p>
            <a:endParaRPr lang="zh-CN" altLang="en-US" dirty="0"/>
          </a:p>
        </p:txBody>
      </p:sp>
      <p:sp>
        <p:nvSpPr>
          <p:cNvPr id="8" name="矩形 7"/>
          <p:cNvSpPr/>
          <p:nvPr/>
        </p:nvSpPr>
        <p:spPr>
          <a:xfrm>
            <a:off x="357158" y="1142984"/>
            <a:ext cx="8501090" cy="954107"/>
          </a:xfrm>
          <a:prstGeom prst="rect">
            <a:avLst/>
          </a:prstGeom>
        </p:spPr>
        <p:txBody>
          <a:bodyPr wrap="square">
            <a:spAutoFit/>
          </a:bodyPr>
          <a:lstStyle/>
          <a:p>
            <a:r>
              <a:rPr lang="en-US" altLang="zh-CN" sz="2800" b="1" dirty="0"/>
              <a:t>Do you know </a:t>
            </a:r>
            <a:r>
              <a:rPr lang="en-US" altLang="zh-CN" sz="2800" b="1" dirty="0">
                <a:solidFill>
                  <a:srgbClr val="FF0000"/>
                </a:solidFill>
              </a:rPr>
              <a:t>the key </a:t>
            </a:r>
            <a:r>
              <a:rPr lang="en-US" altLang="zh-CN" sz="2800" b="1" dirty="0"/>
              <a:t>to writing a successful and coherent essay of comparison and contrast ?</a:t>
            </a:r>
            <a:endParaRPr lang="zh-CN" altLang="en-US" sz="2800" b="1" dirty="0"/>
          </a:p>
        </p:txBody>
      </p:sp>
      <p:sp>
        <p:nvSpPr>
          <p:cNvPr id="9" name="矩形 8"/>
          <p:cNvSpPr/>
          <p:nvPr/>
        </p:nvSpPr>
        <p:spPr>
          <a:xfrm>
            <a:off x="285720" y="2500306"/>
            <a:ext cx="4214842" cy="3416320"/>
          </a:xfrm>
          <a:prstGeom prst="rect">
            <a:avLst/>
          </a:prstGeom>
        </p:spPr>
        <p:txBody>
          <a:bodyPr wrap="square">
            <a:spAutoFit/>
          </a:bodyPr>
          <a:lstStyle/>
          <a:p>
            <a:r>
              <a:rPr lang="en-US" sz="2400" dirty="0"/>
              <a:t>Both earned substantial incomes. Yet one struggled financially all his life.  Both men offered me advice, but they did not advise the same things. Both men believed strongly in education but did not recommend the same course of study.</a:t>
            </a:r>
            <a:endParaRPr lang="zh-CN" altLang="en-US" sz="2400" dirty="0"/>
          </a:p>
        </p:txBody>
      </p:sp>
      <p:sp>
        <p:nvSpPr>
          <p:cNvPr id="12" name="矩形 11"/>
          <p:cNvSpPr/>
          <p:nvPr/>
        </p:nvSpPr>
        <p:spPr>
          <a:xfrm>
            <a:off x="4572000" y="2500306"/>
            <a:ext cx="4572000" cy="4154984"/>
          </a:xfrm>
          <a:prstGeom prst="rect">
            <a:avLst/>
          </a:prstGeom>
        </p:spPr>
        <p:txBody>
          <a:bodyPr>
            <a:spAutoFit/>
          </a:bodyPr>
          <a:lstStyle/>
          <a:p>
            <a:r>
              <a:rPr lang="en-US" sz="2400" dirty="0"/>
              <a:t>    Although Ulysses and Robert Lee were fierce adversaries, their lives, both military and nonmilitary, has a great deal in common. Grant descended from a family whose... He received his… Lee also descended from a family which engaged in the American Revolution. He, too, received his commission from West Point…</a:t>
            </a:r>
            <a:endParaRPr lang="zh-CN" altLang="en-US" sz="2400" dirty="0"/>
          </a:p>
        </p:txBody>
      </p:sp>
      <p:sp>
        <p:nvSpPr>
          <p:cNvPr id="16" name="TextBox 15"/>
          <p:cNvSpPr txBox="1"/>
          <p:nvPr/>
        </p:nvSpPr>
        <p:spPr>
          <a:xfrm>
            <a:off x="571472" y="1428736"/>
            <a:ext cx="2994153" cy="584775"/>
          </a:xfrm>
          <a:prstGeom prst="rect">
            <a:avLst/>
          </a:prstGeom>
          <a:noFill/>
        </p:spPr>
        <p:txBody>
          <a:bodyPr wrap="none" rtlCol="0">
            <a:spAutoFit/>
          </a:bodyPr>
          <a:lstStyle/>
          <a:p>
            <a:r>
              <a:rPr lang="en-US" altLang="zh-CN" sz="3200" dirty="0">
                <a:latin typeface="Brush Script MT" panose="03060802040406070304" pitchFamily="66" charset="0"/>
              </a:rPr>
              <a:t>Rich Dad Poor Dad</a:t>
            </a:r>
            <a:endParaRPr lang="zh-CN" altLang="en-US" sz="3200" dirty="0">
              <a:latin typeface="Brush Script MT" panose="03060802040406070304" pitchFamily="66" charset="0"/>
            </a:endParaRPr>
          </a:p>
        </p:txBody>
      </p:sp>
      <p:sp>
        <p:nvSpPr>
          <p:cNvPr id="17" name="矩形 16"/>
          <p:cNvSpPr/>
          <p:nvPr/>
        </p:nvSpPr>
        <p:spPr>
          <a:xfrm>
            <a:off x="4929190" y="1071546"/>
            <a:ext cx="4429156" cy="1077218"/>
          </a:xfrm>
          <a:prstGeom prst="rect">
            <a:avLst/>
          </a:prstGeom>
        </p:spPr>
        <p:txBody>
          <a:bodyPr wrap="square">
            <a:spAutoFit/>
          </a:bodyPr>
          <a:lstStyle/>
          <a:p>
            <a:r>
              <a:rPr lang="en-US" altLang="zh-CN" sz="3200" dirty="0">
                <a:latin typeface="Brush Script MT" panose="03060802040406070304" pitchFamily="66" charset="0"/>
              </a:rPr>
              <a:t>The generals :Ulysses S. Grant and Robert E. Lee</a:t>
            </a:r>
            <a:endParaRPr lang="zh-CN" altLang="en-US" sz="3200" dirty="0">
              <a:latin typeface="Brush Script MT" panose="03060802040406070304" pitchFamily="66" charset="0"/>
            </a:endParaRPr>
          </a:p>
        </p:txBody>
      </p:sp>
      <p:cxnSp>
        <p:nvCxnSpPr>
          <p:cNvPr id="18" name="Straight Connector 44"/>
          <p:cNvCxnSpPr/>
          <p:nvPr/>
        </p:nvCxnSpPr>
        <p:spPr>
          <a:xfrm>
            <a:off x="500034" y="2143116"/>
            <a:ext cx="8153400" cy="1587"/>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1" fill="hold" grpId="0" nodeType="clickEffect">
                                  <p:stCondLst>
                                    <p:cond delay="0"/>
                                  </p:stCondLst>
                                  <p:childTnLst>
                                    <p:animEffect transition="out" filter="slide(fromTop)">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2" presetClass="exit" presetSubtype="1" fill="hold" grpId="0" nodeType="withEffect">
                                  <p:stCondLst>
                                    <p:cond delay="0"/>
                                  </p:stCondLst>
                                  <p:childTnLst>
                                    <p:animEffect transition="out" filter="slide(fromTop)">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0" presetClass="path" presetSubtype="0" accel="50000" decel="50000" fill="hold" grpId="0" nodeType="withEffect">
                                  <p:stCondLst>
                                    <p:cond delay="0"/>
                                  </p:stCondLst>
                                  <p:childTnLst>
                                    <p:animMotion origin="layout" path="M 0 0 L 0 -0.15764 " pathEditMode="relative" ptsTypes="AA">
                                      <p:cBhvr>
                                        <p:cTn id="12" dur="1000" fill="hold"/>
                                        <p:tgtEl>
                                          <p:spTgt spid="8"/>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lide(fromLeft)">
                                      <p:cBhvr>
                                        <p:cTn id="17" dur="500"/>
                                        <p:tgtEl>
                                          <p:spTgt spid="16"/>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lide(fromRight)">
                                      <p:cBhvr>
                                        <p:cTn id="20" dur="500"/>
                                        <p:tgtEl>
                                          <p:spTgt spid="17"/>
                                        </p:tgtEl>
                                      </p:cBhvr>
                                    </p:animEffect>
                                  </p:childTnLst>
                                </p:cTn>
                              </p:par>
                            </p:childTnLst>
                          </p:cTn>
                        </p:par>
                        <p:par>
                          <p:cTn id="21" fill="hold">
                            <p:stCondLst>
                              <p:cond delay="500"/>
                            </p:stCondLst>
                            <p:childTnLst>
                              <p:par>
                                <p:cTn id="22" presetID="17"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ppt_x</p:attrName>
                                        </p:attrNameLst>
                                      </p:cBhvr>
                                      <p:tavLst>
                                        <p:tav tm="0">
                                          <p:val>
                                            <p:strVal val="#ppt_x-#ppt_w/2"/>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1"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par>
                                <p:cTn id="36" presetID="9" presetClass="entr"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0" grpId="1" animBg="1"/>
      <p:bldP spid="15" grpId="0" animBg="1"/>
      <p:bldP spid="14" grpId="0"/>
      <p:bldP spid="8" grpId="0"/>
      <p:bldP spid="9" grpId="0"/>
      <p:bldP spid="12"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p:cNvSpPr>
            <a:spLocks noChangeArrowheads="1"/>
          </p:cNvSpPr>
          <p:nvPr/>
        </p:nvSpPr>
        <p:spPr bwMode="auto">
          <a:xfrm>
            <a:off x="4643438" y="2357430"/>
            <a:ext cx="4357718" cy="4357718"/>
          </a:xfrm>
          <a:prstGeom prst="flowChartAlternateProcess">
            <a:avLst/>
          </a:prstGeom>
          <a:solidFill>
            <a:srgbClr val="FFFFFF"/>
          </a:solidFill>
          <a:ln w="9525">
            <a:solidFill>
              <a:srgbClr val="0070C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2400" dirty="0">
              <a:solidFill>
                <a:srgbClr val="221E1F"/>
              </a:solidFill>
              <a:latin typeface="Helvetica" pitchFamily="34" charset="0"/>
            </a:endParaRPr>
          </a:p>
        </p:txBody>
      </p:sp>
      <p:sp>
        <p:nvSpPr>
          <p:cNvPr id="10" name="AutoShape 1"/>
          <p:cNvSpPr>
            <a:spLocks noChangeArrowheads="1"/>
          </p:cNvSpPr>
          <p:nvPr/>
        </p:nvSpPr>
        <p:spPr bwMode="auto">
          <a:xfrm>
            <a:off x="0" y="2428868"/>
            <a:ext cx="4429124" cy="4286280"/>
          </a:xfrm>
          <a:prstGeom prst="flowChartAlternateProcess">
            <a:avLst/>
          </a:prstGeom>
          <a:solidFill>
            <a:srgbClr val="FFFFFF"/>
          </a:solidFill>
          <a:ln w="9525">
            <a:solidFill>
              <a:srgbClr val="7030A0"/>
            </a:solidFill>
            <a:miter lim="800000"/>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Tx/>
              <a:buNone/>
            </a:pPr>
            <a:endParaRPr lang="en-US" altLang="zh-CN" sz="2400" dirty="0">
              <a:solidFill>
                <a:srgbClr val="221E1F"/>
              </a:solidFill>
              <a:latin typeface="Helvetica" pitchFamily="34" charset="0"/>
            </a:endParaRPr>
          </a:p>
        </p:txBody>
      </p:sp>
      <p:sp>
        <p:nvSpPr>
          <p:cNvPr id="21" name="矩形 20"/>
          <p:cNvSpPr/>
          <p:nvPr/>
        </p:nvSpPr>
        <p:spPr>
          <a:xfrm>
            <a:off x="1714480" y="0"/>
            <a:ext cx="6572296" cy="646331"/>
          </a:xfrm>
          <a:prstGeom prst="rect">
            <a:avLst/>
          </a:prstGeom>
        </p:spPr>
        <p:txBody>
          <a:bodyPr wrap="square">
            <a:spAutoFit/>
          </a:bodyPr>
          <a:lstStyle/>
          <a:p>
            <a:r>
              <a:rPr lang="en-US" altLang="zh-CN" sz="3600" b="1" kern="0" dirty="0">
                <a:cs typeface="+mj-cs"/>
              </a:rPr>
              <a:t>Comparison and Contrast</a:t>
            </a:r>
            <a:endParaRPr lang="zh-CN" altLang="en-US" sz="3600" b="1" dirty="0"/>
          </a:p>
        </p:txBody>
      </p:sp>
      <p:sp>
        <p:nvSpPr>
          <p:cNvPr id="22" name="标题 21"/>
          <p:cNvSpPr>
            <a:spLocks noGrp="1"/>
          </p:cNvSpPr>
          <p:nvPr>
            <p:ph type="title"/>
          </p:nvPr>
        </p:nvSpPr>
        <p:spPr/>
        <p:txBody>
          <a:bodyPr/>
          <a:lstStyle/>
          <a:p>
            <a:endParaRPr lang="zh-CN" altLang="en-US" dirty="0"/>
          </a:p>
        </p:txBody>
      </p:sp>
      <p:sp>
        <p:nvSpPr>
          <p:cNvPr id="13" name="圆角矩形 12"/>
          <p:cNvSpPr/>
          <p:nvPr/>
        </p:nvSpPr>
        <p:spPr bwMode="auto">
          <a:xfrm>
            <a:off x="0" y="0"/>
            <a:ext cx="9144000" cy="92867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TextBox 13"/>
          <p:cNvSpPr txBox="1"/>
          <p:nvPr/>
        </p:nvSpPr>
        <p:spPr>
          <a:xfrm>
            <a:off x="428596" y="0"/>
            <a:ext cx="8464769" cy="800219"/>
          </a:xfrm>
          <a:prstGeom prst="rect">
            <a:avLst/>
          </a:prstGeom>
          <a:noFill/>
        </p:spPr>
        <p:txBody>
          <a:bodyPr wrap="square" rtlCol="0">
            <a:spAutoFit/>
          </a:bodyPr>
          <a:lstStyle/>
          <a:p>
            <a:endParaRPr lang="en-US" altLang="zh-CN" sz="2800" b="1" kern="0" dirty="0">
              <a:cs typeface="+mj-cs"/>
            </a:endParaRPr>
          </a:p>
          <a:p>
            <a:endParaRPr lang="zh-CN" altLang="en-US" dirty="0"/>
          </a:p>
        </p:txBody>
      </p:sp>
      <p:sp>
        <p:nvSpPr>
          <p:cNvPr id="8" name="矩形 7"/>
          <p:cNvSpPr/>
          <p:nvPr/>
        </p:nvSpPr>
        <p:spPr>
          <a:xfrm>
            <a:off x="357158" y="0"/>
            <a:ext cx="8501090" cy="954107"/>
          </a:xfrm>
          <a:prstGeom prst="rect">
            <a:avLst/>
          </a:prstGeom>
        </p:spPr>
        <p:txBody>
          <a:bodyPr wrap="square">
            <a:spAutoFit/>
          </a:bodyPr>
          <a:lstStyle/>
          <a:p>
            <a:r>
              <a:rPr lang="en-US" altLang="zh-CN" sz="2800" b="1" dirty="0"/>
              <a:t>Do you know </a:t>
            </a:r>
            <a:r>
              <a:rPr lang="en-US" altLang="zh-CN" sz="2800" b="1" dirty="0">
                <a:solidFill>
                  <a:srgbClr val="FF0000"/>
                </a:solidFill>
              </a:rPr>
              <a:t>the key </a:t>
            </a:r>
            <a:r>
              <a:rPr lang="en-US" altLang="zh-CN" sz="2800" b="1" dirty="0"/>
              <a:t>to writing a successful and coherent essay of comparison and contrast ?</a:t>
            </a:r>
            <a:endParaRPr lang="zh-CN" altLang="en-US" sz="2800" b="1" dirty="0"/>
          </a:p>
        </p:txBody>
      </p:sp>
      <p:sp>
        <p:nvSpPr>
          <p:cNvPr id="9" name="矩形 8"/>
          <p:cNvSpPr/>
          <p:nvPr/>
        </p:nvSpPr>
        <p:spPr>
          <a:xfrm>
            <a:off x="285720" y="2500306"/>
            <a:ext cx="4214842" cy="3416320"/>
          </a:xfrm>
          <a:prstGeom prst="rect">
            <a:avLst/>
          </a:prstGeom>
        </p:spPr>
        <p:txBody>
          <a:bodyPr wrap="square">
            <a:spAutoFit/>
          </a:bodyPr>
          <a:lstStyle/>
          <a:p>
            <a:r>
              <a:rPr lang="en-US" sz="2400" dirty="0">
                <a:solidFill>
                  <a:srgbClr val="FF0000"/>
                </a:solidFill>
              </a:rPr>
              <a:t>Both </a:t>
            </a:r>
            <a:r>
              <a:rPr lang="en-US" sz="2400" dirty="0"/>
              <a:t>earned substantial incomes. </a:t>
            </a:r>
            <a:r>
              <a:rPr lang="en-US" sz="2400" dirty="0">
                <a:solidFill>
                  <a:srgbClr val="FF0000"/>
                </a:solidFill>
              </a:rPr>
              <a:t>Yet</a:t>
            </a:r>
            <a:r>
              <a:rPr lang="en-US" sz="2400" dirty="0"/>
              <a:t> one struggled financially all his life.  </a:t>
            </a:r>
            <a:r>
              <a:rPr lang="en-US" sz="2400" dirty="0">
                <a:solidFill>
                  <a:srgbClr val="FF0000"/>
                </a:solidFill>
              </a:rPr>
              <a:t>Both</a:t>
            </a:r>
            <a:r>
              <a:rPr lang="en-US" sz="2400" dirty="0"/>
              <a:t> men offered me advice, </a:t>
            </a:r>
            <a:r>
              <a:rPr lang="en-US" sz="2400" dirty="0">
                <a:solidFill>
                  <a:srgbClr val="FF0000"/>
                </a:solidFill>
              </a:rPr>
              <a:t>but</a:t>
            </a:r>
            <a:r>
              <a:rPr lang="en-US" sz="2400" dirty="0"/>
              <a:t> they did not advise the same things. </a:t>
            </a:r>
            <a:r>
              <a:rPr lang="en-US" sz="2400" dirty="0">
                <a:solidFill>
                  <a:srgbClr val="FF0000"/>
                </a:solidFill>
              </a:rPr>
              <a:t>Both</a:t>
            </a:r>
            <a:r>
              <a:rPr lang="en-US" sz="2400" dirty="0"/>
              <a:t> men believed strongly in education </a:t>
            </a:r>
            <a:r>
              <a:rPr lang="en-US" sz="2400" dirty="0">
                <a:solidFill>
                  <a:srgbClr val="FF0000"/>
                </a:solidFill>
              </a:rPr>
              <a:t>but</a:t>
            </a:r>
            <a:r>
              <a:rPr lang="en-US" sz="2400" dirty="0"/>
              <a:t> did not recommend </a:t>
            </a:r>
            <a:r>
              <a:rPr lang="en-US" sz="2400" dirty="0">
                <a:solidFill>
                  <a:srgbClr val="FF0000"/>
                </a:solidFill>
              </a:rPr>
              <a:t>the same </a:t>
            </a:r>
            <a:r>
              <a:rPr lang="en-US" sz="2400" dirty="0"/>
              <a:t>course of study.</a:t>
            </a:r>
            <a:endParaRPr lang="zh-CN" altLang="en-US" sz="2400" dirty="0"/>
          </a:p>
        </p:txBody>
      </p:sp>
      <p:sp>
        <p:nvSpPr>
          <p:cNvPr id="12" name="矩形 11"/>
          <p:cNvSpPr/>
          <p:nvPr/>
        </p:nvSpPr>
        <p:spPr>
          <a:xfrm>
            <a:off x="4572000" y="2500306"/>
            <a:ext cx="4572000" cy="4154984"/>
          </a:xfrm>
          <a:prstGeom prst="rect">
            <a:avLst/>
          </a:prstGeom>
        </p:spPr>
        <p:txBody>
          <a:bodyPr>
            <a:spAutoFit/>
          </a:bodyPr>
          <a:lstStyle/>
          <a:p>
            <a:r>
              <a:rPr lang="en-US" sz="2400" dirty="0"/>
              <a:t>    Although Ulysses and Robert Lee were fierce adversaries, their lives, </a:t>
            </a:r>
            <a:r>
              <a:rPr lang="en-US" sz="2400" dirty="0">
                <a:solidFill>
                  <a:srgbClr val="FF0000"/>
                </a:solidFill>
              </a:rPr>
              <a:t>both</a:t>
            </a:r>
            <a:r>
              <a:rPr lang="en-US" sz="2400" dirty="0"/>
              <a:t> military and nonmilitary, has a great deal</a:t>
            </a:r>
            <a:r>
              <a:rPr lang="en-US" sz="2400" u="sng" dirty="0"/>
              <a:t> </a:t>
            </a:r>
            <a:r>
              <a:rPr lang="en-US" sz="2400" u="sng" dirty="0">
                <a:solidFill>
                  <a:srgbClr val="FF0000"/>
                </a:solidFill>
              </a:rPr>
              <a:t>in </a:t>
            </a:r>
            <a:r>
              <a:rPr lang="en-US" sz="2400" dirty="0">
                <a:solidFill>
                  <a:srgbClr val="FF0000"/>
                </a:solidFill>
              </a:rPr>
              <a:t>common</a:t>
            </a:r>
            <a:r>
              <a:rPr lang="en-US" sz="2400" dirty="0"/>
              <a:t>. Grant descended from a family whose... He received his… Lee</a:t>
            </a:r>
            <a:r>
              <a:rPr lang="en-US" sz="2400" u="sng" dirty="0"/>
              <a:t> </a:t>
            </a:r>
            <a:r>
              <a:rPr lang="en-US" sz="2400" dirty="0">
                <a:solidFill>
                  <a:srgbClr val="FF0000"/>
                </a:solidFill>
              </a:rPr>
              <a:t>also</a:t>
            </a:r>
            <a:r>
              <a:rPr lang="en-US" sz="2400" dirty="0"/>
              <a:t> descended from a family which engaged in the American Revolution. He, </a:t>
            </a:r>
            <a:r>
              <a:rPr lang="en-US" sz="2400" dirty="0">
                <a:solidFill>
                  <a:srgbClr val="FF0000"/>
                </a:solidFill>
              </a:rPr>
              <a:t>too</a:t>
            </a:r>
            <a:r>
              <a:rPr lang="en-US" sz="2400" dirty="0"/>
              <a:t>, received his commission from West Point…</a:t>
            </a:r>
            <a:endParaRPr lang="zh-CN" altLang="en-US" sz="2400" dirty="0"/>
          </a:p>
        </p:txBody>
      </p:sp>
      <p:sp>
        <p:nvSpPr>
          <p:cNvPr id="16" name="TextBox 15"/>
          <p:cNvSpPr txBox="1"/>
          <p:nvPr/>
        </p:nvSpPr>
        <p:spPr>
          <a:xfrm>
            <a:off x="571472" y="1428736"/>
            <a:ext cx="2994153" cy="584775"/>
          </a:xfrm>
          <a:prstGeom prst="rect">
            <a:avLst/>
          </a:prstGeom>
          <a:noFill/>
        </p:spPr>
        <p:txBody>
          <a:bodyPr wrap="none" rtlCol="0">
            <a:spAutoFit/>
          </a:bodyPr>
          <a:lstStyle/>
          <a:p>
            <a:r>
              <a:rPr lang="en-US" altLang="zh-CN" sz="3200" dirty="0">
                <a:latin typeface="Brush Script MT" panose="03060802040406070304" pitchFamily="66" charset="0"/>
              </a:rPr>
              <a:t>Rich Dad Poor Dad</a:t>
            </a:r>
            <a:endParaRPr lang="zh-CN" altLang="en-US" sz="3200" dirty="0">
              <a:latin typeface="Brush Script MT" panose="03060802040406070304" pitchFamily="66" charset="0"/>
            </a:endParaRPr>
          </a:p>
        </p:txBody>
      </p:sp>
      <p:sp>
        <p:nvSpPr>
          <p:cNvPr id="17" name="矩形 16"/>
          <p:cNvSpPr/>
          <p:nvPr/>
        </p:nvSpPr>
        <p:spPr>
          <a:xfrm>
            <a:off x="4929190" y="1071546"/>
            <a:ext cx="4429156" cy="1077218"/>
          </a:xfrm>
          <a:prstGeom prst="rect">
            <a:avLst/>
          </a:prstGeom>
        </p:spPr>
        <p:txBody>
          <a:bodyPr wrap="square">
            <a:spAutoFit/>
          </a:bodyPr>
          <a:lstStyle/>
          <a:p>
            <a:r>
              <a:rPr lang="en-US" altLang="zh-CN" sz="3200" dirty="0">
                <a:latin typeface="Brush Script MT" panose="03060802040406070304" pitchFamily="66" charset="0"/>
              </a:rPr>
              <a:t>The generals :Ulysses S. Grant and Robert E. Lee</a:t>
            </a:r>
            <a:endParaRPr lang="zh-CN" altLang="en-US" sz="3200" dirty="0">
              <a:latin typeface="Brush Script MT" panose="03060802040406070304" pitchFamily="66" charset="0"/>
            </a:endParaRPr>
          </a:p>
        </p:txBody>
      </p:sp>
      <p:cxnSp>
        <p:nvCxnSpPr>
          <p:cNvPr id="18" name="Straight Connector 44"/>
          <p:cNvCxnSpPr/>
          <p:nvPr/>
        </p:nvCxnSpPr>
        <p:spPr>
          <a:xfrm>
            <a:off x="500034" y="2143116"/>
            <a:ext cx="8153400" cy="1587"/>
          </a:xfrm>
          <a:prstGeom prst="line">
            <a:avLst/>
          </a:prstGeom>
        </p:spPr>
        <p:style>
          <a:lnRef idx="2">
            <a:schemeClr val="dk1"/>
          </a:lnRef>
          <a:fillRef idx="0">
            <a:schemeClr val="dk1"/>
          </a:fillRef>
          <a:effectRef idx="1">
            <a:schemeClr val="dk1"/>
          </a:effectRef>
          <a:fontRef idx="minor">
            <a:schemeClr val="tx1"/>
          </a:fontRef>
        </p:style>
      </p:cxnSp>
      <p:sp>
        <p:nvSpPr>
          <p:cNvPr id="19" name="矩形 18"/>
          <p:cNvSpPr/>
          <p:nvPr/>
        </p:nvSpPr>
        <p:spPr>
          <a:xfrm>
            <a:off x="857224" y="4143381"/>
            <a:ext cx="7215238" cy="4801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609600" lvl="0" indent="-609600" fontAlgn="base">
              <a:lnSpc>
                <a:spcPct val="90000"/>
              </a:lnSpc>
              <a:spcBef>
                <a:spcPct val="20000"/>
              </a:spcBef>
              <a:spcAft>
                <a:spcPct val="0"/>
              </a:spcAft>
            </a:pPr>
            <a:endParaRPr lang="en-US" altLang="zh-CN" sz="2800" kern="0" dirty="0">
              <a:solidFill>
                <a:srgbClr val="000000"/>
              </a:solidFill>
            </a:endParaRPr>
          </a:p>
        </p:txBody>
      </p:sp>
      <p:sp>
        <p:nvSpPr>
          <p:cNvPr id="20" name="矩形 19"/>
          <p:cNvSpPr/>
          <p:nvPr/>
        </p:nvSpPr>
        <p:spPr>
          <a:xfrm>
            <a:off x="785786" y="4143380"/>
            <a:ext cx="7297190" cy="523220"/>
          </a:xfrm>
          <a:prstGeom prst="rect">
            <a:avLst/>
          </a:prstGeom>
        </p:spPr>
        <p:txBody>
          <a:bodyPr wrap="square">
            <a:spAutoFit/>
          </a:bodyPr>
          <a:lstStyle/>
          <a:p>
            <a:r>
              <a:rPr lang="en-US" altLang="zh-CN" sz="2800" b="1" dirty="0">
                <a:solidFill>
                  <a:srgbClr val="FF0000"/>
                </a:solidFill>
              </a:rPr>
              <a:t>comparison and contrast structure words</a:t>
            </a:r>
            <a:endParaRPr lang="zh-CN" alt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p:bldP spid="12" grpId="0"/>
      <p:bldP spid="19"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357290" y="142852"/>
            <a:ext cx="6505575" cy="604837"/>
          </a:xfrm>
          <a:noFill/>
        </p:spPr>
        <p:txBody>
          <a:bodyPr/>
          <a:lstStyle/>
          <a:p>
            <a:r>
              <a:rPr lang="en-US" altLang="zh-CN" b="1" dirty="0"/>
              <a:t>structure words</a:t>
            </a:r>
            <a:endParaRPr lang="zh-CN" altLang="en-US" b="1" dirty="0"/>
          </a:p>
        </p:txBody>
      </p:sp>
      <p:grpSp>
        <p:nvGrpSpPr>
          <p:cNvPr id="2" name="Group 3"/>
          <p:cNvGrpSpPr/>
          <p:nvPr/>
        </p:nvGrpSpPr>
        <p:grpSpPr bwMode="auto">
          <a:xfrm>
            <a:off x="755650" y="1052513"/>
            <a:ext cx="3384550" cy="4105275"/>
            <a:chOff x="476" y="663"/>
            <a:chExt cx="2132" cy="2586"/>
          </a:xfrm>
        </p:grpSpPr>
        <p:grpSp>
          <p:nvGrpSpPr>
            <p:cNvPr id="3" name="Group 4"/>
            <p:cNvGrpSpPr/>
            <p:nvPr/>
          </p:nvGrpSpPr>
          <p:grpSpPr bwMode="auto">
            <a:xfrm>
              <a:off x="476" y="663"/>
              <a:ext cx="817" cy="726"/>
              <a:chOff x="1247" y="1752"/>
              <a:chExt cx="817" cy="726"/>
            </a:xfrm>
          </p:grpSpPr>
          <p:pic>
            <p:nvPicPr>
              <p:cNvPr id="84997" name="Picture 5" descr="未标题-13"/>
              <p:cNvPicPr>
                <a:picLocks noChangeAspect="1" noChangeArrowheads="1"/>
              </p:cNvPicPr>
              <p:nvPr/>
            </p:nvPicPr>
            <p:blipFill>
              <a:blip r:embed="rId2"/>
              <a:srcRect/>
              <a:stretch>
                <a:fillRect/>
              </a:stretch>
            </p:blipFill>
            <p:spPr bwMode="auto">
              <a:xfrm>
                <a:off x="1292" y="1842"/>
                <a:ext cx="702" cy="516"/>
              </a:xfrm>
              <a:prstGeom prst="rect">
                <a:avLst/>
              </a:prstGeom>
              <a:noFill/>
            </p:spPr>
          </p:pic>
          <p:sp>
            <p:nvSpPr>
              <p:cNvPr id="84998" name="Oval 6"/>
              <p:cNvSpPr>
                <a:spLocks noChangeArrowheads="1"/>
              </p:cNvSpPr>
              <p:nvPr/>
            </p:nvSpPr>
            <p:spPr bwMode="auto">
              <a:xfrm>
                <a:off x="1247" y="1752"/>
                <a:ext cx="817" cy="726"/>
              </a:xfrm>
              <a:prstGeom prst="ellipse">
                <a:avLst/>
              </a:prstGeom>
              <a:solidFill>
                <a:schemeClr val="bg1">
                  <a:alpha val="50000"/>
                </a:schemeClr>
              </a:solidFill>
              <a:ln w="9525">
                <a:noFill/>
                <a:round/>
              </a:ln>
              <a:effectLst/>
            </p:spPr>
            <p:txBody>
              <a:bodyPr wrap="none" anchor="ctr"/>
              <a:lstStyle/>
              <a:p>
                <a:endParaRPr lang="zh-CN" altLang="en-US"/>
              </a:p>
            </p:txBody>
          </p:sp>
        </p:grpSp>
        <p:sp>
          <p:nvSpPr>
            <p:cNvPr id="84999" name="Line 7"/>
            <p:cNvSpPr>
              <a:spLocks noChangeShapeType="1"/>
            </p:cNvSpPr>
            <p:nvPr/>
          </p:nvSpPr>
          <p:spPr bwMode="auto">
            <a:xfrm>
              <a:off x="793" y="1299"/>
              <a:ext cx="0" cy="1905"/>
            </a:xfrm>
            <a:prstGeom prst="line">
              <a:avLst/>
            </a:prstGeom>
            <a:noFill/>
            <a:ln w="19050">
              <a:solidFill>
                <a:srgbClr val="79A400"/>
              </a:solidFill>
              <a:round/>
              <a:tailEnd type="oval" w="med" len="med"/>
            </a:ln>
            <a:effectLst/>
          </p:spPr>
          <p:txBody>
            <a:bodyPr/>
            <a:lstStyle/>
            <a:p>
              <a:endParaRPr lang="zh-CN" altLang="en-US"/>
            </a:p>
          </p:txBody>
        </p:sp>
        <p:sp>
          <p:nvSpPr>
            <p:cNvPr id="85000" name="Line 8"/>
            <p:cNvSpPr>
              <a:spLocks noChangeShapeType="1"/>
            </p:cNvSpPr>
            <p:nvPr/>
          </p:nvSpPr>
          <p:spPr bwMode="auto">
            <a:xfrm>
              <a:off x="748" y="1253"/>
              <a:ext cx="0" cy="1905"/>
            </a:xfrm>
            <a:prstGeom prst="line">
              <a:avLst/>
            </a:prstGeom>
            <a:noFill/>
            <a:ln w="19050">
              <a:solidFill>
                <a:srgbClr val="33CCCC"/>
              </a:solidFill>
              <a:round/>
              <a:tailEnd type="oval" w="med" len="med"/>
            </a:ln>
            <a:effectLst/>
          </p:spPr>
          <p:txBody>
            <a:bodyPr/>
            <a:lstStyle/>
            <a:p>
              <a:endParaRPr lang="zh-CN" altLang="en-US"/>
            </a:p>
          </p:txBody>
        </p:sp>
        <p:sp>
          <p:nvSpPr>
            <p:cNvPr id="85001" name="Line 9"/>
            <p:cNvSpPr>
              <a:spLocks noChangeShapeType="1"/>
            </p:cNvSpPr>
            <p:nvPr/>
          </p:nvSpPr>
          <p:spPr bwMode="auto">
            <a:xfrm>
              <a:off x="1202" y="1026"/>
              <a:ext cx="1360" cy="0"/>
            </a:xfrm>
            <a:prstGeom prst="line">
              <a:avLst/>
            </a:prstGeom>
            <a:noFill/>
            <a:ln w="19050">
              <a:solidFill>
                <a:srgbClr val="33CCCC"/>
              </a:solidFill>
              <a:round/>
              <a:tailEnd type="oval" w="med" len="med"/>
            </a:ln>
            <a:effectLst/>
          </p:spPr>
          <p:txBody>
            <a:bodyPr/>
            <a:lstStyle/>
            <a:p>
              <a:endParaRPr lang="zh-CN" altLang="en-US"/>
            </a:p>
          </p:txBody>
        </p:sp>
        <p:sp>
          <p:nvSpPr>
            <p:cNvPr id="85002" name="Line 10"/>
            <p:cNvSpPr>
              <a:spLocks noChangeShapeType="1"/>
            </p:cNvSpPr>
            <p:nvPr/>
          </p:nvSpPr>
          <p:spPr bwMode="auto">
            <a:xfrm>
              <a:off x="1202" y="981"/>
              <a:ext cx="1224" cy="0"/>
            </a:xfrm>
            <a:prstGeom prst="line">
              <a:avLst/>
            </a:prstGeom>
            <a:noFill/>
            <a:ln w="19050">
              <a:solidFill>
                <a:srgbClr val="79A400"/>
              </a:solidFill>
              <a:round/>
              <a:tailEnd type="oval" w="med" len="med"/>
            </a:ln>
            <a:effectLst/>
          </p:spPr>
          <p:txBody>
            <a:bodyPr/>
            <a:lstStyle/>
            <a:p>
              <a:endParaRPr lang="zh-CN" altLang="en-US"/>
            </a:p>
          </p:txBody>
        </p:sp>
        <p:sp>
          <p:nvSpPr>
            <p:cNvPr id="85003" name="Rectangle 11"/>
            <p:cNvSpPr>
              <a:spLocks noChangeArrowheads="1"/>
            </p:cNvSpPr>
            <p:nvPr/>
          </p:nvSpPr>
          <p:spPr bwMode="auto">
            <a:xfrm>
              <a:off x="839" y="1071"/>
              <a:ext cx="1769" cy="2178"/>
            </a:xfrm>
            <a:prstGeom prst="rect">
              <a:avLst/>
            </a:prstGeom>
            <a:gradFill rotWithShape="1">
              <a:gsLst>
                <a:gs pos="0">
                  <a:schemeClr val="bg1">
                    <a:alpha val="0"/>
                  </a:schemeClr>
                </a:gs>
                <a:gs pos="100000">
                  <a:schemeClr val="accent1">
                    <a:alpha val="80000"/>
                  </a:schemeClr>
                </a:gs>
              </a:gsLst>
              <a:lin ang="2700000" scaled="1"/>
            </a:gradFill>
            <a:ln w="9525">
              <a:noFill/>
              <a:miter lim="800000"/>
            </a:ln>
            <a:effectLst/>
          </p:spPr>
          <p:txBody>
            <a:bodyPr wrap="none" anchor="ctr"/>
            <a:lstStyle/>
            <a:p>
              <a:endParaRPr lang="zh-CN" altLang="en-US"/>
            </a:p>
          </p:txBody>
        </p:sp>
      </p:grpSp>
      <p:grpSp>
        <p:nvGrpSpPr>
          <p:cNvPr id="4" name="Group 13"/>
          <p:cNvGrpSpPr/>
          <p:nvPr/>
        </p:nvGrpSpPr>
        <p:grpSpPr bwMode="auto">
          <a:xfrm>
            <a:off x="4643438" y="1000108"/>
            <a:ext cx="3384550" cy="4105275"/>
            <a:chOff x="476" y="663"/>
            <a:chExt cx="2132" cy="2586"/>
          </a:xfrm>
        </p:grpSpPr>
        <p:grpSp>
          <p:nvGrpSpPr>
            <p:cNvPr id="5" name="Group 14"/>
            <p:cNvGrpSpPr/>
            <p:nvPr/>
          </p:nvGrpSpPr>
          <p:grpSpPr bwMode="auto">
            <a:xfrm>
              <a:off x="476" y="663"/>
              <a:ext cx="817" cy="726"/>
              <a:chOff x="1247" y="1752"/>
              <a:chExt cx="817" cy="726"/>
            </a:xfrm>
          </p:grpSpPr>
          <p:pic>
            <p:nvPicPr>
              <p:cNvPr id="85007" name="Picture 15" descr="未标题-13"/>
              <p:cNvPicPr>
                <a:picLocks noChangeAspect="1" noChangeArrowheads="1"/>
              </p:cNvPicPr>
              <p:nvPr/>
            </p:nvPicPr>
            <p:blipFill>
              <a:blip r:embed="rId2"/>
              <a:srcRect/>
              <a:stretch>
                <a:fillRect/>
              </a:stretch>
            </p:blipFill>
            <p:spPr bwMode="auto">
              <a:xfrm>
                <a:off x="1292" y="1842"/>
                <a:ext cx="702" cy="516"/>
              </a:xfrm>
              <a:prstGeom prst="rect">
                <a:avLst/>
              </a:prstGeom>
              <a:noFill/>
            </p:spPr>
          </p:pic>
          <p:sp>
            <p:nvSpPr>
              <p:cNvPr id="85008" name="Oval 16"/>
              <p:cNvSpPr>
                <a:spLocks noChangeArrowheads="1"/>
              </p:cNvSpPr>
              <p:nvPr/>
            </p:nvSpPr>
            <p:spPr bwMode="auto">
              <a:xfrm>
                <a:off x="1247" y="1752"/>
                <a:ext cx="817" cy="726"/>
              </a:xfrm>
              <a:prstGeom prst="ellipse">
                <a:avLst/>
              </a:prstGeom>
              <a:solidFill>
                <a:schemeClr val="bg1">
                  <a:alpha val="50000"/>
                </a:schemeClr>
              </a:solidFill>
              <a:ln w="9525">
                <a:noFill/>
                <a:round/>
              </a:ln>
              <a:effectLst/>
            </p:spPr>
            <p:txBody>
              <a:bodyPr wrap="none" anchor="ctr"/>
              <a:lstStyle/>
              <a:p>
                <a:endParaRPr lang="zh-CN" altLang="en-US"/>
              </a:p>
            </p:txBody>
          </p:sp>
        </p:grpSp>
        <p:sp>
          <p:nvSpPr>
            <p:cNvPr id="85009" name="Line 17"/>
            <p:cNvSpPr>
              <a:spLocks noChangeShapeType="1"/>
            </p:cNvSpPr>
            <p:nvPr/>
          </p:nvSpPr>
          <p:spPr bwMode="auto">
            <a:xfrm>
              <a:off x="793" y="1299"/>
              <a:ext cx="0" cy="1905"/>
            </a:xfrm>
            <a:prstGeom prst="line">
              <a:avLst/>
            </a:prstGeom>
            <a:noFill/>
            <a:ln w="19050">
              <a:solidFill>
                <a:srgbClr val="79A400"/>
              </a:solidFill>
              <a:round/>
              <a:tailEnd type="oval" w="med" len="med"/>
            </a:ln>
            <a:effectLst/>
          </p:spPr>
          <p:txBody>
            <a:bodyPr/>
            <a:lstStyle/>
            <a:p>
              <a:endParaRPr lang="zh-CN" altLang="en-US"/>
            </a:p>
          </p:txBody>
        </p:sp>
        <p:sp>
          <p:nvSpPr>
            <p:cNvPr id="85010" name="Line 18"/>
            <p:cNvSpPr>
              <a:spLocks noChangeShapeType="1"/>
            </p:cNvSpPr>
            <p:nvPr/>
          </p:nvSpPr>
          <p:spPr bwMode="auto">
            <a:xfrm>
              <a:off x="748" y="1253"/>
              <a:ext cx="0" cy="1905"/>
            </a:xfrm>
            <a:prstGeom prst="line">
              <a:avLst/>
            </a:prstGeom>
            <a:noFill/>
            <a:ln w="19050">
              <a:solidFill>
                <a:srgbClr val="33CCCC"/>
              </a:solidFill>
              <a:round/>
              <a:tailEnd type="oval" w="med" len="med"/>
            </a:ln>
            <a:effectLst/>
          </p:spPr>
          <p:txBody>
            <a:bodyPr/>
            <a:lstStyle/>
            <a:p>
              <a:endParaRPr lang="zh-CN" altLang="en-US"/>
            </a:p>
          </p:txBody>
        </p:sp>
        <p:sp>
          <p:nvSpPr>
            <p:cNvPr id="85011" name="Line 19"/>
            <p:cNvSpPr>
              <a:spLocks noChangeShapeType="1"/>
            </p:cNvSpPr>
            <p:nvPr/>
          </p:nvSpPr>
          <p:spPr bwMode="auto">
            <a:xfrm>
              <a:off x="1202" y="1026"/>
              <a:ext cx="1360" cy="0"/>
            </a:xfrm>
            <a:prstGeom prst="line">
              <a:avLst/>
            </a:prstGeom>
            <a:noFill/>
            <a:ln w="19050">
              <a:solidFill>
                <a:srgbClr val="33CCCC"/>
              </a:solidFill>
              <a:round/>
              <a:tailEnd type="oval" w="med" len="med"/>
            </a:ln>
            <a:effectLst/>
          </p:spPr>
          <p:txBody>
            <a:bodyPr/>
            <a:lstStyle/>
            <a:p>
              <a:endParaRPr lang="zh-CN" altLang="en-US"/>
            </a:p>
          </p:txBody>
        </p:sp>
        <p:sp>
          <p:nvSpPr>
            <p:cNvPr id="85012" name="Line 20"/>
            <p:cNvSpPr>
              <a:spLocks noChangeShapeType="1"/>
            </p:cNvSpPr>
            <p:nvPr/>
          </p:nvSpPr>
          <p:spPr bwMode="auto">
            <a:xfrm>
              <a:off x="1202" y="981"/>
              <a:ext cx="1224" cy="0"/>
            </a:xfrm>
            <a:prstGeom prst="line">
              <a:avLst/>
            </a:prstGeom>
            <a:noFill/>
            <a:ln w="19050">
              <a:solidFill>
                <a:srgbClr val="79A400"/>
              </a:solidFill>
              <a:round/>
              <a:tailEnd type="oval" w="med" len="med"/>
            </a:ln>
            <a:effectLst/>
          </p:spPr>
          <p:txBody>
            <a:bodyPr/>
            <a:lstStyle/>
            <a:p>
              <a:endParaRPr lang="zh-CN" altLang="en-US"/>
            </a:p>
          </p:txBody>
        </p:sp>
        <p:sp>
          <p:nvSpPr>
            <p:cNvPr id="85013" name="Rectangle 21"/>
            <p:cNvSpPr>
              <a:spLocks noChangeArrowheads="1"/>
            </p:cNvSpPr>
            <p:nvPr/>
          </p:nvSpPr>
          <p:spPr bwMode="auto">
            <a:xfrm>
              <a:off x="839" y="1071"/>
              <a:ext cx="1769" cy="2178"/>
            </a:xfrm>
            <a:prstGeom prst="rect">
              <a:avLst/>
            </a:prstGeom>
            <a:gradFill rotWithShape="1">
              <a:gsLst>
                <a:gs pos="0">
                  <a:schemeClr val="bg1">
                    <a:alpha val="0"/>
                  </a:schemeClr>
                </a:gs>
                <a:gs pos="100000">
                  <a:schemeClr val="accent1">
                    <a:alpha val="80000"/>
                  </a:schemeClr>
                </a:gs>
              </a:gsLst>
              <a:lin ang="2700000" scaled="1"/>
            </a:gradFill>
            <a:ln w="9525">
              <a:noFill/>
              <a:miter lim="800000"/>
            </a:ln>
            <a:effectLst/>
          </p:spPr>
          <p:txBody>
            <a:bodyPr wrap="none" anchor="ctr"/>
            <a:lstStyle/>
            <a:p>
              <a:endParaRPr lang="zh-CN" altLang="en-US"/>
            </a:p>
          </p:txBody>
        </p:sp>
      </p:grpSp>
      <p:sp>
        <p:nvSpPr>
          <p:cNvPr id="23" name="Rectangle 12"/>
          <p:cNvSpPr>
            <a:spLocks noChangeArrowheads="1"/>
          </p:cNvSpPr>
          <p:nvPr/>
        </p:nvSpPr>
        <p:spPr bwMode="auto">
          <a:xfrm>
            <a:off x="1500166" y="2143116"/>
            <a:ext cx="2303463" cy="2851486"/>
          </a:xfrm>
          <a:prstGeom prst="rect">
            <a:avLst/>
          </a:prstGeom>
          <a:noFill/>
          <a:ln w="9525">
            <a:noFill/>
            <a:miter lim="800000"/>
          </a:ln>
          <a:effectLst/>
        </p:spPr>
        <p:txBody>
          <a:bodyPr>
            <a:spAutoFit/>
          </a:bodyPr>
          <a:lstStyle/>
          <a:p>
            <a:pPr>
              <a:lnSpc>
                <a:spcPct val="130000"/>
              </a:lnSpc>
            </a:pPr>
            <a:r>
              <a:rPr lang="en-US" altLang="zh-CN" sz="2000" dirty="0">
                <a:solidFill>
                  <a:srgbClr val="000000"/>
                </a:solidFill>
              </a:rPr>
              <a:t>similarly, likewise, also, too, as, just as, like, just like, similar to, alike, the same as, not only … but also…, both … and …,etc.</a:t>
            </a:r>
          </a:p>
        </p:txBody>
      </p:sp>
      <p:sp>
        <p:nvSpPr>
          <p:cNvPr id="24" name="矩形 23"/>
          <p:cNvSpPr/>
          <p:nvPr/>
        </p:nvSpPr>
        <p:spPr>
          <a:xfrm>
            <a:off x="1571604" y="1857364"/>
            <a:ext cx="1672253" cy="369332"/>
          </a:xfrm>
          <a:prstGeom prst="rect">
            <a:avLst/>
          </a:prstGeom>
        </p:spPr>
        <p:txBody>
          <a:bodyPr wrap="none">
            <a:spAutoFit/>
          </a:bodyPr>
          <a:lstStyle/>
          <a:p>
            <a:r>
              <a:rPr lang="en-US" altLang="zh-CN" b="1" dirty="0">
                <a:solidFill>
                  <a:srgbClr val="000000"/>
                </a:solidFill>
              </a:rPr>
              <a:t>Comparison: </a:t>
            </a:r>
            <a:endParaRPr lang="zh-CN" altLang="en-US" dirty="0"/>
          </a:p>
        </p:txBody>
      </p:sp>
      <p:sp>
        <p:nvSpPr>
          <p:cNvPr id="25" name="矩形 24"/>
          <p:cNvSpPr/>
          <p:nvPr/>
        </p:nvSpPr>
        <p:spPr>
          <a:xfrm>
            <a:off x="5643570" y="1785926"/>
            <a:ext cx="1274708" cy="369332"/>
          </a:xfrm>
          <a:prstGeom prst="rect">
            <a:avLst/>
          </a:prstGeom>
        </p:spPr>
        <p:txBody>
          <a:bodyPr wrap="none">
            <a:spAutoFit/>
          </a:bodyPr>
          <a:lstStyle/>
          <a:p>
            <a:r>
              <a:rPr lang="en-US" altLang="zh-CN" b="1" dirty="0">
                <a:solidFill>
                  <a:srgbClr val="000000"/>
                </a:solidFill>
              </a:rPr>
              <a:t>Contrast: </a:t>
            </a:r>
            <a:endParaRPr lang="zh-CN" altLang="en-US" dirty="0"/>
          </a:p>
        </p:txBody>
      </p:sp>
      <p:sp>
        <p:nvSpPr>
          <p:cNvPr id="26" name="Rectangle 22"/>
          <p:cNvSpPr>
            <a:spLocks noChangeArrowheads="1"/>
          </p:cNvSpPr>
          <p:nvPr/>
        </p:nvSpPr>
        <p:spPr bwMode="auto">
          <a:xfrm>
            <a:off x="5356226" y="2019283"/>
            <a:ext cx="2500313" cy="2892425"/>
          </a:xfrm>
          <a:prstGeom prst="rect">
            <a:avLst/>
          </a:prstGeom>
          <a:noFill/>
          <a:ln w="9525">
            <a:noFill/>
            <a:miter lim="800000"/>
          </a:ln>
          <a:effectLst/>
        </p:spPr>
        <p:txBody>
          <a:bodyPr wrap="square">
            <a:spAutoFit/>
          </a:bodyPr>
          <a:lstStyle/>
          <a:p>
            <a:pPr>
              <a:lnSpc>
                <a:spcPct val="130000"/>
              </a:lnSpc>
            </a:pPr>
            <a:r>
              <a:rPr lang="en-US" altLang="zh-CN" sz="2000" dirty="0">
                <a:solidFill>
                  <a:srgbClr val="000000"/>
                </a:solidFill>
              </a:rPr>
              <a:t>on the other hand, in contrast, however, in comparison, even though, although, though, whereas, while, but, different from, unlike,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7" dur="50"/>
                                        <p:tgtEl>
                                          <p:spTgt spid="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9" dur="50"/>
                                        <p:tgtEl>
                                          <p:spTgt spid="2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6"/>
                                        </p:tgtEl>
                                        <p:attrNameLst>
                                          <p:attrName>style.visibility</p:attrName>
                                        </p:attrNameLst>
                                      </p:cBhvr>
                                      <p:to>
                                        <p:strVal val="visible"/>
                                      </p:to>
                                    </p:set>
                                    <p:anim calcmode="discrete" valueType="clr">
                                      <p:cBhvr override="childStyle">
                                        <p:cTn id="14" dur="5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15" dur="50"/>
                                        <p:tgtEl>
                                          <p:spTgt spid="26"/>
                                        </p:tgtEl>
                                        <p:attrNameLst>
                                          <p:attrName>fillcolor</p:attrName>
                                        </p:attrNameLst>
                                      </p:cBhvr>
                                      <p:tavLst>
                                        <p:tav tm="0">
                                          <p:val>
                                            <p:clrVal>
                                              <a:schemeClr val="accent2"/>
                                            </p:clrVal>
                                          </p:val>
                                        </p:tav>
                                        <p:tav tm="50000">
                                          <p:val>
                                            <p:clrVal>
                                              <a:schemeClr val="hlink"/>
                                            </p:clrVal>
                                          </p:val>
                                        </p:tav>
                                      </p:tavLst>
                                    </p:anim>
                                    <p:set>
                                      <p:cBhvr>
                                        <p:cTn id="16" dur="50"/>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D:\评职\比赛\外研比赛\复赛\Rich-Dad-Poor-Dad-for-Teens-The-font-b-Secrets-b-font-About-Money-That-You.jpg"/>
          <p:cNvPicPr>
            <a:picLocks noChangeAspect="1" noChangeArrowheads="1"/>
          </p:cNvPicPr>
          <p:nvPr/>
        </p:nvPicPr>
        <p:blipFill>
          <a:blip r:embed="rId2"/>
          <a:srcRect/>
          <a:stretch>
            <a:fillRect/>
          </a:stretch>
        </p:blipFill>
        <p:spPr bwMode="auto">
          <a:xfrm>
            <a:off x="6643702" y="4286256"/>
            <a:ext cx="1189443" cy="1785950"/>
          </a:xfrm>
          <a:prstGeom prst="rect">
            <a:avLst/>
          </a:prstGeom>
          <a:noFill/>
        </p:spPr>
      </p:pic>
      <p:sp>
        <p:nvSpPr>
          <p:cNvPr id="19" name="椭圆 18"/>
          <p:cNvSpPr/>
          <p:nvPr/>
        </p:nvSpPr>
        <p:spPr bwMode="auto">
          <a:xfrm>
            <a:off x="6215074" y="1357298"/>
            <a:ext cx="1785950" cy="1214446"/>
          </a:xfrm>
          <a:prstGeom prst="ellipse">
            <a:avLst/>
          </a:prstGeom>
          <a:solidFill>
            <a:srgbClr val="D2000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椭圆 17"/>
          <p:cNvSpPr/>
          <p:nvPr/>
        </p:nvSpPr>
        <p:spPr bwMode="auto">
          <a:xfrm>
            <a:off x="3428992" y="1357298"/>
            <a:ext cx="1785950" cy="1214446"/>
          </a:xfrm>
          <a:prstGeom prst="ellipse">
            <a:avLst/>
          </a:prstGeom>
          <a:solidFill>
            <a:srgbClr val="0070C0"/>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椭圆 16"/>
          <p:cNvSpPr/>
          <p:nvPr/>
        </p:nvSpPr>
        <p:spPr bwMode="auto">
          <a:xfrm>
            <a:off x="785786" y="1357298"/>
            <a:ext cx="1785950" cy="1214446"/>
          </a:xfrm>
          <a:prstGeom prst="ellipse">
            <a:avLst/>
          </a:prstGeom>
          <a:solidFill>
            <a:srgbClr val="FFCC29"/>
          </a:solidFill>
          <a:ln w="9525" cap="flat" cmpd="sng" algn="ctr">
            <a:noFill/>
            <a:prstDash val="solid"/>
            <a:round/>
            <a:headEnd type="none" w="med" len="med"/>
            <a:tailEnd type="none" w="med" len="med"/>
          </a:ln>
          <a:effectLst>
            <a:glow rad="101600">
              <a:schemeClr val="accent1">
                <a:satMod val="175000"/>
                <a:alpha val="40000"/>
              </a:schemeClr>
            </a:glow>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0975" name="Line 15"/>
          <p:cNvSpPr>
            <a:spLocks noChangeShapeType="1"/>
          </p:cNvSpPr>
          <p:nvPr/>
        </p:nvSpPr>
        <p:spPr bwMode="auto">
          <a:xfrm>
            <a:off x="2643174" y="1928802"/>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6" name="Rectangle 7"/>
          <p:cNvSpPr>
            <a:spLocks noChangeArrowheads="1"/>
          </p:cNvSpPr>
          <p:nvPr/>
        </p:nvSpPr>
        <p:spPr bwMode="auto">
          <a:xfrm>
            <a:off x="3643306" y="1071546"/>
            <a:ext cx="1357322" cy="1200329"/>
          </a:xfrm>
          <a:prstGeom prst="rect">
            <a:avLst/>
          </a:prstGeom>
          <a:noFill/>
          <a:ln w="9525">
            <a:noFill/>
            <a:miter lim="800000"/>
          </a:ln>
          <a:effectLst/>
        </p:spPr>
        <p:txBody>
          <a:bodyPr wrap="square">
            <a:spAutoFit/>
          </a:bodyPr>
          <a:lstStyle/>
          <a:p>
            <a:pPr algn="l">
              <a:spcBef>
                <a:spcPct val="50000"/>
              </a:spcBef>
            </a:pPr>
            <a:r>
              <a:rPr lang="en-US" altLang="zh-CN" sz="3600" b="1" dirty="0"/>
              <a:t>     what</a:t>
            </a:r>
          </a:p>
        </p:txBody>
      </p:sp>
      <p:sp>
        <p:nvSpPr>
          <p:cNvPr id="30" name="Rectangle 7"/>
          <p:cNvSpPr>
            <a:spLocks noChangeArrowheads="1"/>
          </p:cNvSpPr>
          <p:nvPr/>
        </p:nvSpPr>
        <p:spPr bwMode="auto">
          <a:xfrm>
            <a:off x="6572264" y="1571612"/>
            <a:ext cx="1143008" cy="646331"/>
          </a:xfrm>
          <a:prstGeom prst="rect">
            <a:avLst/>
          </a:prstGeom>
          <a:noFill/>
          <a:ln w="9525">
            <a:noFill/>
            <a:miter lim="800000"/>
          </a:ln>
          <a:effectLst/>
        </p:spPr>
        <p:txBody>
          <a:bodyPr wrap="square">
            <a:spAutoFit/>
          </a:bodyPr>
          <a:lstStyle/>
          <a:p>
            <a:pPr algn="l">
              <a:spcBef>
                <a:spcPct val="50000"/>
              </a:spcBef>
            </a:pPr>
            <a:r>
              <a:rPr lang="en-US" altLang="zh-CN" sz="3600" b="1" dirty="0"/>
              <a:t>how</a:t>
            </a:r>
          </a:p>
        </p:txBody>
      </p:sp>
      <p:sp>
        <p:nvSpPr>
          <p:cNvPr id="16" name="Rectangle 7"/>
          <p:cNvSpPr>
            <a:spLocks noChangeArrowheads="1"/>
          </p:cNvSpPr>
          <p:nvPr/>
        </p:nvSpPr>
        <p:spPr bwMode="auto">
          <a:xfrm>
            <a:off x="1000100" y="1000108"/>
            <a:ext cx="1357322" cy="1200329"/>
          </a:xfrm>
          <a:prstGeom prst="rect">
            <a:avLst/>
          </a:prstGeom>
          <a:noFill/>
          <a:ln w="9525">
            <a:noFill/>
            <a:miter lim="800000"/>
          </a:ln>
          <a:effectLst/>
        </p:spPr>
        <p:txBody>
          <a:bodyPr wrap="square">
            <a:spAutoFit/>
          </a:bodyPr>
          <a:lstStyle/>
          <a:p>
            <a:pPr algn="l">
              <a:spcBef>
                <a:spcPct val="50000"/>
              </a:spcBef>
            </a:pPr>
            <a:r>
              <a:rPr lang="en-US" altLang="zh-CN" sz="3600" b="1" dirty="0"/>
              <a:t> when</a:t>
            </a:r>
          </a:p>
        </p:txBody>
      </p:sp>
      <p:sp>
        <p:nvSpPr>
          <p:cNvPr id="20" name="Line 15"/>
          <p:cNvSpPr>
            <a:spLocks noChangeShapeType="1"/>
          </p:cNvSpPr>
          <p:nvPr/>
        </p:nvSpPr>
        <p:spPr bwMode="auto">
          <a:xfrm>
            <a:off x="5357818" y="2000240"/>
            <a:ext cx="576262" cy="0"/>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1" name="矩形 20"/>
          <p:cNvSpPr/>
          <p:nvPr/>
        </p:nvSpPr>
        <p:spPr>
          <a:xfrm>
            <a:off x="1214414" y="0"/>
            <a:ext cx="6572296" cy="646331"/>
          </a:xfrm>
          <a:prstGeom prst="rect">
            <a:avLst/>
          </a:prstGeom>
        </p:spPr>
        <p:txBody>
          <a:bodyPr wrap="square">
            <a:spAutoFit/>
          </a:bodyPr>
          <a:lstStyle/>
          <a:p>
            <a:pPr algn="ctr"/>
            <a:r>
              <a:rPr lang="en-US" altLang="zh-CN" sz="3600" b="1" dirty="0"/>
              <a:t>Summary</a:t>
            </a:r>
            <a:endParaRPr lang="zh-CN" altLang="en-US" sz="3600" b="1" dirty="0"/>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2764" cy="1102398"/>
          </a:xfrm>
          <a:prstGeom prst="rect">
            <a:avLst/>
          </a:prstGeom>
        </p:spPr>
      </p:pic>
      <p:sp>
        <p:nvSpPr>
          <p:cNvPr id="25" name="Line 15"/>
          <p:cNvSpPr>
            <a:spLocks noChangeShapeType="1"/>
          </p:cNvSpPr>
          <p:nvPr/>
        </p:nvSpPr>
        <p:spPr bwMode="auto">
          <a:xfrm>
            <a:off x="2928925" y="2357430"/>
            <a:ext cx="45719" cy="3714776"/>
          </a:xfrm>
          <a:prstGeom prst="line">
            <a:avLst/>
          </a:prstGeom>
          <a:noFill/>
          <a:ln w="28575">
            <a:solidFill>
              <a:schemeClr val="folHlink"/>
            </a:solidFill>
            <a:prstDash val="sysDot"/>
            <a:round/>
            <a:tailEnd type="oval" w="med" len="med"/>
          </a:ln>
          <a:effectLst/>
        </p:spPr>
        <p:txBody>
          <a:bodyPr/>
          <a:lstStyle/>
          <a:p>
            <a:endParaRPr lang="zh-CN" altLang="en-US"/>
          </a:p>
        </p:txBody>
      </p:sp>
      <p:sp>
        <p:nvSpPr>
          <p:cNvPr id="27" name="Line 15"/>
          <p:cNvSpPr>
            <a:spLocks noChangeShapeType="1"/>
          </p:cNvSpPr>
          <p:nvPr/>
        </p:nvSpPr>
        <p:spPr bwMode="auto">
          <a:xfrm>
            <a:off x="5786446" y="2285992"/>
            <a:ext cx="71438" cy="3786214"/>
          </a:xfrm>
          <a:prstGeom prst="line">
            <a:avLst/>
          </a:prstGeom>
          <a:noFill/>
          <a:ln w="28575">
            <a:solidFill>
              <a:schemeClr val="folHlink"/>
            </a:solidFill>
            <a:prstDash val="sysDot"/>
            <a:round/>
            <a:tailEnd type="oval" w="med" len="med"/>
          </a:ln>
          <a:effectLst/>
        </p:spPr>
        <p:txBody>
          <a:bodyPr/>
          <a:lstStyle/>
          <a:p>
            <a:endParaRPr lang="zh-CN" altLang="en-US"/>
          </a:p>
        </p:txBody>
      </p:sp>
      <p:pic>
        <p:nvPicPr>
          <p:cNvPr id="28" name="Picture 6" descr="http://p2.so.qhimgs1.com/bdr/_240_/t010771571be44b307e.jpg"/>
          <p:cNvPicPr>
            <a:picLocks noChangeAspect="1" noChangeArrowheads="1"/>
          </p:cNvPicPr>
          <p:nvPr/>
        </p:nvPicPr>
        <p:blipFill>
          <a:blip r:embed="rId4"/>
          <a:srcRect/>
          <a:stretch>
            <a:fillRect/>
          </a:stretch>
        </p:blipFill>
        <p:spPr bwMode="auto">
          <a:xfrm>
            <a:off x="357158" y="4572008"/>
            <a:ext cx="2369927" cy="1493055"/>
          </a:xfrm>
          <a:prstGeom prst="rect">
            <a:avLst/>
          </a:prstGeom>
          <a:noFill/>
        </p:spPr>
      </p:pic>
      <p:sp>
        <p:nvSpPr>
          <p:cNvPr id="29" name="矩形 28"/>
          <p:cNvSpPr/>
          <p:nvPr/>
        </p:nvSpPr>
        <p:spPr>
          <a:xfrm>
            <a:off x="642910" y="2643182"/>
            <a:ext cx="2428892" cy="3693319"/>
          </a:xfrm>
          <a:prstGeom prst="rect">
            <a:avLst/>
          </a:prstGeom>
          <a:gradFill flip="none" rotWithShape="1">
            <a:gsLst>
              <a:gs pos="0">
                <a:srgbClr val="FFCC29">
                  <a:tint val="66000"/>
                  <a:satMod val="160000"/>
                </a:srgbClr>
              </a:gs>
              <a:gs pos="50000">
                <a:srgbClr val="FFCC29">
                  <a:tint val="44500"/>
                  <a:satMod val="160000"/>
                </a:srgbClr>
              </a:gs>
              <a:gs pos="100000">
                <a:srgbClr val="FFCC29">
                  <a:tint val="23500"/>
                  <a:satMod val="160000"/>
                </a:srgbClr>
              </a:gs>
            </a:gsLst>
            <a:lin ang="2700000" scaled="1"/>
            <a:tileRect/>
          </a:gradFill>
          <a:ln>
            <a:noFill/>
          </a:ln>
          <a:effectLst>
            <a:softEdge rad="635000"/>
          </a:effectLst>
        </p:spPr>
        <p:txBody>
          <a:bodyPr wrap="square">
            <a:spAutoFit/>
          </a:bodyPr>
          <a:lstStyle/>
          <a:p>
            <a:pPr marL="609600" lvl="0" indent="-609600">
              <a:lnSpc>
                <a:spcPct val="90000"/>
              </a:lnSpc>
            </a:pPr>
            <a:endParaRPr lang="en-US" altLang="zh-CN" sz="2000" b="1" dirty="0"/>
          </a:p>
          <a:p>
            <a:pPr marL="609600" lvl="0" indent="-609600">
              <a:lnSpc>
                <a:spcPct val="90000"/>
              </a:lnSpc>
            </a:pPr>
            <a:endParaRPr lang="en-US" altLang="zh-CN" sz="2000" b="1" dirty="0"/>
          </a:p>
          <a:p>
            <a:pPr marL="609600" lvl="0" indent="-609600">
              <a:lnSpc>
                <a:spcPct val="90000"/>
              </a:lnSpc>
            </a:pPr>
            <a:r>
              <a:rPr lang="en-US" altLang="zh-CN" sz="2000" b="1" dirty="0"/>
              <a:t>To show the superiority </a:t>
            </a:r>
          </a:p>
          <a:p>
            <a:pPr marL="609600" lvl="0" indent="-609600">
              <a:lnSpc>
                <a:spcPct val="90000"/>
              </a:lnSpc>
            </a:pPr>
            <a:r>
              <a:rPr lang="en-US" altLang="zh-CN" sz="2000" b="1" dirty="0"/>
              <a:t>To present information</a:t>
            </a:r>
          </a:p>
          <a:p>
            <a:pPr marL="609600" lvl="0" indent="-609600">
              <a:lnSpc>
                <a:spcPct val="90000"/>
              </a:lnSpc>
            </a:pPr>
            <a:r>
              <a:rPr lang="en-US" altLang="zh-CN" sz="2000" b="1" dirty="0"/>
              <a:t>of </a:t>
            </a:r>
            <a:r>
              <a:rPr lang="en-US" altLang="zh-CN" sz="2000" b="1" dirty="0" err="1"/>
              <a:t>sth</a:t>
            </a:r>
            <a:r>
              <a:rPr lang="en-US" altLang="zh-CN" sz="2000" b="1" dirty="0"/>
              <a:t>. Unfamiliar</a:t>
            </a:r>
          </a:p>
          <a:p>
            <a:pPr marL="609600" indent="-609600">
              <a:lnSpc>
                <a:spcPct val="90000"/>
              </a:lnSpc>
            </a:pPr>
            <a:r>
              <a:rPr lang="en-US" altLang="zh-CN" sz="2000" b="1" dirty="0"/>
              <a:t>To understand or evaluate</a:t>
            </a:r>
          </a:p>
          <a:p>
            <a:pPr marL="609600" lvl="0" indent="-609600">
              <a:lnSpc>
                <a:spcPct val="90000"/>
              </a:lnSpc>
            </a:pPr>
            <a:endParaRPr lang="en-US" altLang="zh-CN" sz="2000" b="1" dirty="0"/>
          </a:p>
          <a:p>
            <a:pPr marL="609600" lvl="0" indent="-609600">
              <a:lnSpc>
                <a:spcPct val="90000"/>
              </a:lnSpc>
            </a:pPr>
            <a:endParaRPr lang="en-US" altLang="zh-CN" sz="2000" b="1" dirty="0"/>
          </a:p>
          <a:p>
            <a:pPr marL="609600" lvl="0" indent="-609600">
              <a:lnSpc>
                <a:spcPct val="90000"/>
              </a:lnSpc>
            </a:pPr>
            <a:endParaRPr lang="en-US" altLang="zh-CN" sz="2000" b="1" dirty="0"/>
          </a:p>
          <a:p>
            <a:pPr marL="609600" lvl="0" indent="-609600">
              <a:lnSpc>
                <a:spcPct val="90000"/>
              </a:lnSpc>
            </a:pPr>
            <a:r>
              <a:rPr lang="en-US" altLang="zh-CN" sz="2000" b="1" dirty="0"/>
              <a:t> </a:t>
            </a:r>
          </a:p>
        </p:txBody>
      </p:sp>
      <p:pic>
        <p:nvPicPr>
          <p:cNvPr id="3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554" y="4714884"/>
            <a:ext cx="2161357" cy="150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2928926" y="2714620"/>
            <a:ext cx="2959465" cy="3170099"/>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effectLst>
            <a:softEdge rad="635000"/>
          </a:effectLst>
        </p:spPr>
        <p:txBody>
          <a:bodyPr wrap="square" rtlCol="0">
            <a:spAutoFit/>
          </a:bodyPr>
          <a:lstStyle/>
          <a:p>
            <a:endParaRPr lang="en-US" altLang="zh-CN" sz="2000" b="1" dirty="0"/>
          </a:p>
          <a:p>
            <a:endParaRPr lang="en-US" altLang="zh-CN" sz="2000" b="1" dirty="0"/>
          </a:p>
          <a:p>
            <a:r>
              <a:rPr lang="en-US" altLang="zh-CN" sz="2000" b="1" dirty="0"/>
              <a:t>Comparison: similarity</a:t>
            </a:r>
          </a:p>
          <a:p>
            <a:r>
              <a:rPr lang="en-US" altLang="zh-CN" sz="2000" b="1" dirty="0"/>
              <a:t>Contrast: difference</a:t>
            </a:r>
          </a:p>
          <a:p>
            <a:endParaRPr lang="en-US" altLang="zh-CN" sz="2000" b="1" dirty="0"/>
          </a:p>
          <a:p>
            <a:endParaRPr lang="en-US" altLang="zh-CN" sz="2000" b="1" dirty="0"/>
          </a:p>
          <a:p>
            <a:endParaRPr lang="en-US" altLang="zh-CN" sz="2000" b="1" dirty="0"/>
          </a:p>
          <a:p>
            <a:endParaRPr lang="en-US" altLang="zh-CN" sz="2000" b="1" dirty="0"/>
          </a:p>
          <a:p>
            <a:endParaRPr lang="en-US" altLang="zh-CN" sz="2000" b="1" dirty="0"/>
          </a:p>
          <a:p>
            <a:endParaRPr lang="zh-CN" altLang="en-US" sz="2000" b="1" dirty="0"/>
          </a:p>
        </p:txBody>
      </p:sp>
      <p:sp>
        <p:nvSpPr>
          <p:cNvPr id="38" name="TextBox 37"/>
          <p:cNvSpPr txBox="1"/>
          <p:nvPr/>
        </p:nvSpPr>
        <p:spPr>
          <a:xfrm>
            <a:off x="5929322" y="2857496"/>
            <a:ext cx="2714643" cy="2862322"/>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effectLst>
            <a:softEdge rad="635000"/>
          </a:effectLst>
        </p:spPr>
        <p:txBody>
          <a:bodyPr wrap="square" rtlCol="0">
            <a:spAutoFit/>
          </a:bodyPr>
          <a:lstStyle/>
          <a:p>
            <a:endParaRPr lang="en-US" altLang="zh-CN" sz="2000" b="1" dirty="0"/>
          </a:p>
          <a:p>
            <a:r>
              <a:rPr lang="en-US" altLang="zh-CN" sz="2000" b="1" dirty="0"/>
              <a:t>   Two patterns:</a:t>
            </a:r>
          </a:p>
          <a:p>
            <a:pPr>
              <a:buFont typeface="Arial" panose="020B0604020202020204" pitchFamily="34" charset="0"/>
              <a:buChar char="•"/>
            </a:pPr>
            <a:r>
              <a:rPr lang="en-US" altLang="zh-CN" sz="2000" b="1" dirty="0"/>
              <a:t>  point by point </a:t>
            </a:r>
          </a:p>
          <a:p>
            <a:pPr>
              <a:buFont typeface="Arial" panose="020B0604020202020204" pitchFamily="34" charset="0"/>
              <a:buChar char="•"/>
            </a:pPr>
            <a:r>
              <a:rPr lang="en-US" altLang="zh-CN" sz="2000" b="1" dirty="0"/>
              <a:t>  subject by subject</a:t>
            </a:r>
          </a:p>
          <a:p>
            <a:pPr>
              <a:buFont typeface="Arial" panose="020B0604020202020204" pitchFamily="34" charset="0"/>
              <a:buChar char="•"/>
            </a:pPr>
            <a:endParaRPr lang="en-US" altLang="zh-CN" sz="2000" b="1" dirty="0"/>
          </a:p>
          <a:p>
            <a:endParaRPr lang="en-US" altLang="zh-CN" sz="2000" b="1" dirty="0"/>
          </a:p>
          <a:p>
            <a:endParaRPr lang="en-US" altLang="zh-CN" sz="2000" b="1" dirty="0"/>
          </a:p>
          <a:p>
            <a:endParaRPr lang="en-US" altLang="zh-CN" sz="2000" b="1" dirty="0"/>
          </a:p>
          <a:p>
            <a:endParaRPr lang="zh-CN" altLang="en-US" sz="2000" b="1" dirty="0"/>
          </a:p>
        </p:txBody>
      </p:sp>
      <p:sp>
        <p:nvSpPr>
          <p:cNvPr id="40" name="矩形 39"/>
          <p:cNvSpPr/>
          <p:nvPr/>
        </p:nvSpPr>
        <p:spPr>
          <a:xfrm>
            <a:off x="3643306" y="4286256"/>
            <a:ext cx="1518364" cy="369332"/>
          </a:xfrm>
          <a:prstGeom prst="rect">
            <a:avLst/>
          </a:prstGeom>
        </p:spPr>
        <p:txBody>
          <a:bodyPr wrap="none">
            <a:spAutoFit/>
          </a:bodyPr>
          <a:lstStyle/>
          <a:p>
            <a:r>
              <a:rPr lang="en-US" altLang="zh-CN" b="1" dirty="0"/>
              <a:t>Comparable</a:t>
            </a:r>
          </a:p>
        </p:txBody>
      </p:sp>
      <p:sp>
        <p:nvSpPr>
          <p:cNvPr id="41" name="矩形 40"/>
          <p:cNvSpPr/>
          <p:nvPr/>
        </p:nvSpPr>
        <p:spPr>
          <a:xfrm>
            <a:off x="6143636" y="4286256"/>
            <a:ext cx="2073003" cy="369332"/>
          </a:xfrm>
          <a:prstGeom prst="rect">
            <a:avLst/>
          </a:prstGeom>
        </p:spPr>
        <p:txBody>
          <a:bodyPr wrap="none">
            <a:spAutoFit/>
          </a:bodyPr>
          <a:lstStyle/>
          <a:p>
            <a:pPr>
              <a:buFont typeface="Arial" panose="020B0604020202020204" pitchFamily="34" charset="0"/>
              <a:buChar char="•"/>
            </a:pPr>
            <a:r>
              <a:rPr lang="en-US" altLang="zh-CN" b="1" dirty="0"/>
              <a:t> structure words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1"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slide(fromTop)">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12" presetClass="entr" presetSubtype="1"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slide(fromTop)">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anim calcmode="lin" valueType="num">
                                      <p:cBhvr>
                                        <p:cTn id="59" dur="500" fill="hold"/>
                                        <p:tgtEl>
                                          <p:spTgt spid="41"/>
                                        </p:tgtEl>
                                        <p:attrNameLst>
                                          <p:attrName>style.rotation</p:attrName>
                                        </p:attrNameLst>
                                      </p:cBhvr>
                                      <p:tavLst>
                                        <p:tav tm="0">
                                          <p:val>
                                            <p:fltVal val="360"/>
                                          </p:val>
                                        </p:tav>
                                        <p:tav tm="100000">
                                          <p:val>
                                            <p:fltVal val="0"/>
                                          </p:val>
                                        </p:tav>
                                      </p:tavLst>
                                    </p:anim>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1" animBg="1"/>
      <p:bldP spid="35" grpId="0" animBg="1"/>
      <p:bldP spid="38" grpId="0" animBg="1"/>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89" descr="21"/>
          <p:cNvPicPr>
            <a:picLocks noChangeAspect="1" noChangeArrowheads="1"/>
          </p:cNvPicPr>
          <p:nvPr/>
        </p:nvPicPr>
        <p:blipFill>
          <a:blip r:embed="rId3">
            <a:lum contrast="-32000"/>
            <a:extLst>
              <a:ext uri="{28A0092B-C50C-407E-A947-70E740481C1C}">
                <a14:useLocalDpi xmlns:a14="http://schemas.microsoft.com/office/drawing/2010/main" val="0"/>
              </a:ext>
            </a:extLst>
          </a:blip>
          <a:srcRect/>
          <a:stretch>
            <a:fillRect/>
          </a:stretch>
        </p:blipFill>
        <p:spPr bwMode="auto">
          <a:xfrm>
            <a:off x="2071670" y="857232"/>
            <a:ext cx="6325090" cy="93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Users\Administrator\Desktop\2.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11098"/>
          <a:stretch>
            <a:fillRect/>
          </a:stretch>
        </p:blipFill>
        <p:spPr bwMode="auto">
          <a:xfrm>
            <a:off x="0" y="0"/>
            <a:ext cx="2714612" cy="1714488"/>
          </a:xfrm>
          <a:prstGeom prst="rect">
            <a:avLst/>
          </a:prstGeom>
          <a:noFill/>
        </p:spPr>
      </p:pic>
      <p:pic>
        <p:nvPicPr>
          <p:cNvPr id="16" name="Picture 2" descr="C:\Users\Administrator\Desktop\1.png"/>
          <p:cNvPicPr>
            <a:picLocks noChangeAspect="1" noChangeArrowheads="1"/>
          </p:cNvPicPr>
          <p:nvPr/>
        </p:nvPicPr>
        <p:blipFill>
          <a:blip r:embed="rId6"/>
          <a:srcRect/>
          <a:stretch>
            <a:fillRect/>
          </a:stretch>
        </p:blipFill>
        <p:spPr bwMode="auto">
          <a:xfrm>
            <a:off x="928662" y="1857364"/>
            <a:ext cx="7500990" cy="4494107"/>
          </a:xfrm>
          <a:prstGeom prst="rect">
            <a:avLst/>
          </a:prstGeom>
          <a:noFill/>
          <a:ln w="9525">
            <a:noFill/>
            <a:miter lim="800000"/>
            <a:headEnd/>
            <a:tailEnd/>
          </a:ln>
        </p:spPr>
      </p:pic>
      <p:pic>
        <p:nvPicPr>
          <p:cNvPr id="26" name="Picture 3" descr="C:\Users\Administrator\Desktop\模板 3.png"/>
          <p:cNvPicPr>
            <a:picLocks noChangeAspect="1" noChangeArrowheads="1"/>
          </p:cNvPicPr>
          <p:nvPr/>
        </p:nvPicPr>
        <p:blipFill>
          <a:blip r:embed="rId7"/>
          <a:srcRect/>
          <a:stretch>
            <a:fillRect/>
          </a:stretch>
        </p:blipFill>
        <p:spPr bwMode="auto">
          <a:xfrm>
            <a:off x="1642997" y="4336233"/>
            <a:ext cx="2989035" cy="1617896"/>
          </a:xfrm>
          <a:prstGeom prst="rect">
            <a:avLst/>
          </a:prstGeom>
          <a:noFill/>
          <a:ln w="9525">
            <a:noFill/>
            <a:miter lim="800000"/>
            <a:headEnd/>
            <a:tailEnd/>
          </a:ln>
        </p:spPr>
      </p:pic>
      <p:sp>
        <p:nvSpPr>
          <p:cNvPr id="23" name="Text Box 15"/>
          <p:cNvSpPr txBox="1">
            <a:spLocks noChangeArrowheads="1"/>
          </p:cNvSpPr>
          <p:nvPr/>
        </p:nvSpPr>
        <p:spPr bwMode="auto">
          <a:xfrm>
            <a:off x="2000232" y="3643314"/>
            <a:ext cx="6072230" cy="1569660"/>
          </a:xfrm>
          <a:prstGeom prst="rect">
            <a:avLst/>
          </a:prstGeom>
          <a:noFill/>
          <a:ln w="9525" algn="ctr">
            <a:noFill/>
            <a:miter lim="800000"/>
          </a:ln>
        </p:spPr>
        <p:txBody>
          <a:bodyPr wrap="square">
            <a:spAutoFit/>
          </a:bodyPr>
          <a:lstStyle/>
          <a:p>
            <a:pPr latinLnBrk="1"/>
            <a:r>
              <a:rPr lang="en-US" altLang="zh-CN" sz="2400" b="1" dirty="0"/>
              <a:t>Group 1</a:t>
            </a:r>
            <a:r>
              <a:rPr lang="zh-CN" altLang="en-US" sz="2400" b="1" dirty="0"/>
              <a:t>：</a:t>
            </a:r>
            <a:r>
              <a:rPr lang="en-US" altLang="zh-CN" sz="2400" b="1" dirty="0"/>
              <a:t>use the point-by-point pattern</a:t>
            </a:r>
          </a:p>
          <a:p>
            <a:pPr latinLnBrk="1"/>
            <a:r>
              <a:rPr kumimoji="1" lang="en-US" altLang="zh-CN" sz="2400" b="1" dirty="0">
                <a:cs typeface="Times New Roman" panose="02020603050405020304" pitchFamily="18" charset="0"/>
              </a:rPr>
              <a:t>Group 2:   use the subject-by-subject </a:t>
            </a:r>
          </a:p>
          <a:p>
            <a:pPr latinLnBrk="1"/>
            <a:r>
              <a:rPr kumimoji="1" lang="en-US" altLang="zh-CN" sz="2400" b="1" dirty="0">
                <a:cs typeface="Times New Roman" panose="02020603050405020304" pitchFamily="18" charset="0"/>
              </a:rPr>
              <a:t>                  pattern </a:t>
            </a:r>
          </a:p>
          <a:p>
            <a:pPr latinLnBrk="1"/>
            <a:endParaRPr kumimoji="1" lang="zh-CN" altLang="en-US" sz="2400" b="1" dirty="0">
              <a:cs typeface="Times New Roman" panose="02020603050405020304" pitchFamily="18" charset="0"/>
            </a:endParaRPr>
          </a:p>
        </p:txBody>
      </p:sp>
      <p:pic>
        <p:nvPicPr>
          <p:cNvPr id="25" name="Picture 3" descr="C:\Users\Administrator\Desktop\2.png"/>
          <p:cNvPicPr>
            <a:picLocks noChangeAspect="1" noChangeArrowheads="1"/>
          </p:cNvPicPr>
          <p:nvPr/>
        </p:nvPicPr>
        <p:blipFill>
          <a:blip r:embed="rId8"/>
          <a:srcRect/>
          <a:stretch>
            <a:fillRect/>
          </a:stretch>
        </p:blipFill>
        <p:spPr bwMode="auto">
          <a:xfrm>
            <a:off x="1000100" y="1857364"/>
            <a:ext cx="405732" cy="4452414"/>
          </a:xfrm>
          <a:prstGeom prst="rect">
            <a:avLst/>
          </a:prstGeom>
          <a:noFill/>
          <a:ln w="9525">
            <a:noFill/>
            <a:miter lim="800000"/>
            <a:headEnd/>
            <a:tailEnd/>
          </a:ln>
        </p:spPr>
      </p:pic>
      <p:sp>
        <p:nvSpPr>
          <p:cNvPr id="13" name="Rectangle 217"/>
          <p:cNvSpPr>
            <a:spLocks noChangeArrowheads="1"/>
          </p:cNvSpPr>
          <p:nvPr/>
        </p:nvSpPr>
        <p:spPr bwMode="auto">
          <a:xfrm>
            <a:off x="3571868" y="857232"/>
            <a:ext cx="2928958" cy="74721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l" defTabSz="815340">
              <a:lnSpc>
                <a:spcPct val="120000"/>
              </a:lnSpc>
            </a:pPr>
            <a:r>
              <a:rPr kumimoji="1" lang="en-US" altLang="zh-CN" sz="3600" b="1" dirty="0">
                <a:solidFill>
                  <a:srgbClr val="FFFFFF"/>
                </a:solidFill>
                <a:latin typeface="Harlow Solid Italic" panose="04030604020F02020D02" pitchFamily="82" charset="0"/>
                <a:ea typeface="Arial Unicode MS" panose="020B0604020202020204" pitchFamily="34" charset="-122"/>
                <a:cs typeface="Arial Unicode MS" panose="020B0604020202020204" pitchFamily="34" charset="-122"/>
              </a:rPr>
              <a:t>  Homework</a:t>
            </a:r>
            <a:endParaRPr kumimoji="1" lang="zh-CN" altLang="en-US" sz="3600" b="1" baseline="0" dirty="0">
              <a:solidFill>
                <a:srgbClr val="FFFFFF"/>
              </a:solidFill>
              <a:latin typeface="Harlow Solid Italic" panose="04030604020F02020D02" pitchFamily="82" charset="0"/>
              <a:ea typeface="Arial Unicode MS" panose="020B0604020202020204" pitchFamily="34" charset="-122"/>
              <a:cs typeface="Arial Unicode MS" panose="020B0604020202020204" pitchFamily="34" charset="-122"/>
            </a:endParaRPr>
          </a:p>
        </p:txBody>
      </p:sp>
      <p:pic>
        <p:nvPicPr>
          <p:cNvPr id="17" name="Picture 291" descr="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8648" y="228777"/>
            <a:ext cx="1931653" cy="14759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5"/>
          <p:cNvSpPr txBox="1">
            <a:spLocks noChangeArrowheads="1"/>
          </p:cNvSpPr>
          <p:nvPr/>
        </p:nvSpPr>
        <p:spPr bwMode="auto">
          <a:xfrm>
            <a:off x="2509822" y="2581268"/>
            <a:ext cx="5572164" cy="830997"/>
          </a:xfrm>
          <a:prstGeom prst="rect">
            <a:avLst/>
          </a:prstGeom>
          <a:noFill/>
          <a:ln w="9525" algn="ctr">
            <a:noFill/>
            <a:miter lim="800000"/>
          </a:ln>
        </p:spPr>
        <p:txBody>
          <a:bodyPr wrap="square">
            <a:spAutoFit/>
          </a:bodyPr>
          <a:lstStyle/>
          <a:p>
            <a:pPr latinLnBrk="1"/>
            <a:r>
              <a:rPr lang="en-US" sz="2400" b="1" dirty="0"/>
              <a:t>Topic</a:t>
            </a:r>
            <a:r>
              <a:rPr lang="zh-CN" altLang="en-US" sz="2400" b="1" dirty="0"/>
              <a:t>：</a:t>
            </a:r>
            <a:r>
              <a:rPr lang="en-US" sz="2400" b="1" dirty="0"/>
              <a:t>generation gap between </a:t>
            </a:r>
          </a:p>
          <a:p>
            <a:pPr latinLnBrk="1"/>
            <a:r>
              <a:rPr lang="en-US" sz="2400" b="1" dirty="0"/>
              <a:t>parents and children </a:t>
            </a:r>
            <a:endParaRPr kumimoji="1" lang="zh-CN" altLang="en-US" sz="2400" b="1" dirty="0">
              <a:latin typeface="Times New Roman" panose="02020603050405020304" pitchFamily="18" charset="0"/>
              <a:cs typeface="Times New Roman" panose="02020603050405020304" pitchFamily="18" charset="0"/>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par>
                                <p:cTn id="11" presetID="63" presetClass="path" presetSubtype="0" accel="50000" fill="hold" nodeType="withEffect">
                                  <p:stCondLst>
                                    <p:cond delay="0"/>
                                  </p:stCondLst>
                                  <p:childTnLst>
                                    <p:animMotion origin="layout" path="M -0.06945 0.00093 L 0.56389 0.00093 " pathEditMode="relative" rAng="0" ptsTypes="AA">
                                      <p:cBhvr>
                                        <p:cTn id="12" dur="2000" fill="hold"/>
                                        <p:tgtEl>
                                          <p:spTgt spid="17"/>
                                        </p:tgtEl>
                                        <p:attrNameLst>
                                          <p:attrName>ppt_x</p:attrName>
                                          <p:attrName>ppt_y</p:attrName>
                                        </p:attrNameLst>
                                      </p:cBhvr>
                                      <p:rCtr x="31667" y="0"/>
                                    </p:animMotion>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1000"/>
                                        <p:tgtEl>
                                          <p:spTgt spid="17"/>
                                        </p:tgtEl>
                                      </p:cBhvr>
                                    </p:animEffect>
                                    <p:set>
                                      <p:cBhvr>
                                        <p:cTn id="16" dur="1" fill="hold">
                                          <p:stCondLst>
                                            <p:cond delay="999"/>
                                          </p:stCondLst>
                                        </p:cTn>
                                        <p:tgtEl>
                                          <p:spTgt spid="1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slide(fromLeft)">
                                      <p:cBhvr>
                                        <p:cTn id="29" dur="2000"/>
                                        <p:tgtEl>
                                          <p:spTgt spid="16"/>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2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lide(fromLeft)">
                                      <p:cBhvr>
                                        <p:cTn id="37" dur="500"/>
                                        <p:tgtEl>
                                          <p:spTgt spid="1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slide(fromLeft)">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6929454" y="5357826"/>
            <a:ext cx="1500198" cy="714380"/>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7"/>
          <p:cNvSpPr/>
          <p:nvPr/>
        </p:nvSpPr>
        <p:spPr>
          <a:xfrm>
            <a:off x="6858016" y="2857496"/>
            <a:ext cx="1500198" cy="714380"/>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4" name="Text Box 104"/>
          <p:cNvSpPr txBox="1">
            <a:spLocks noChangeArrowheads="1"/>
          </p:cNvSpPr>
          <p:nvPr/>
        </p:nvSpPr>
        <p:spPr bwMode="auto">
          <a:xfrm>
            <a:off x="1271824" y="389915"/>
            <a:ext cx="4496607" cy="57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16" tIns="40808" rIns="81616" bIns="40808">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zh-CN" sz="3200" b="1" dirty="0">
                <a:solidFill>
                  <a:srgbClr val="000000"/>
                </a:solidFill>
                <a:latin typeface="Times New Roman" panose="02020603050405020304" pitchFamily="18" charset="0"/>
                <a:ea typeface="楷体" panose="02010609060101010101" pitchFamily="49" charset="-122"/>
              </a:rPr>
              <a:t>Teaching Assessment</a:t>
            </a:r>
            <a:endParaRPr lang="zh-CN" altLang="en-US" sz="3200" b="1" baseline="0" dirty="0">
              <a:solidFill>
                <a:srgbClr val="000000"/>
              </a:solidFill>
              <a:latin typeface="Times New Roman" panose="02020603050405020304" pitchFamily="18" charset="0"/>
              <a:ea typeface="楷体" panose="02010609060101010101" pitchFamily="49" charset="-122"/>
            </a:endParaRPr>
          </a:p>
        </p:txBody>
      </p:sp>
      <p:pic>
        <p:nvPicPr>
          <p:cNvPr id="25" name="Picture 106" descr="三角符号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480691"/>
            <a:ext cx="588255" cy="4647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istrator\Desktop\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479048" y="4929197"/>
            <a:ext cx="1664951" cy="1928803"/>
          </a:xfrm>
          <a:prstGeom prst="rect">
            <a:avLst/>
          </a:prstGeom>
          <a:noFill/>
          <a:extLst>
            <a:ext uri="{909E8E84-426E-40DD-AFC4-6F175D3DCCD1}">
              <a14:hiddenFill xmlns:a14="http://schemas.microsoft.com/office/drawing/2010/main">
                <a:solidFill>
                  <a:srgbClr val="FFFFFF"/>
                </a:solidFill>
              </a14:hiddenFill>
            </a:ext>
          </a:extLst>
        </p:spPr>
      </p:pic>
      <p:sp>
        <p:nvSpPr>
          <p:cNvPr id="2049" name="Rectangle 1"/>
          <p:cNvSpPr>
            <a:spLocks noChangeArrowheads="1"/>
          </p:cNvSpPr>
          <p:nvPr/>
        </p:nvSpPr>
        <p:spPr bwMode="auto">
          <a:xfrm>
            <a:off x="357158" y="1428736"/>
            <a:ext cx="8429652" cy="397031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57150" algn="l" defTabSz="914400" rtl="0" eaLnBrk="1" fontAlgn="base" latinLnBrk="0" hangingPunct="1">
              <a:lnSpc>
                <a:spcPct val="100000"/>
              </a:lnSpc>
              <a:spcBef>
                <a:spcPct val="0"/>
              </a:spcBef>
              <a:spcAft>
                <a:spcPct val="0"/>
              </a:spcAft>
              <a:buClrTx/>
              <a:buSzTx/>
            </a:pPr>
            <a:r>
              <a:rPr kumimoji="0" lang="en-US" altLang="zh-CN" sz="2800" b="1"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    1. When you write an essay, the writing method of showing the differences is called_____.</a:t>
            </a:r>
            <a:endParaRPr lang="en-US" altLang="zh-CN" sz="2800" b="1" dirty="0">
              <a:latin typeface="Arial" panose="020B0604020202020204" pitchFamily="34" charset="0"/>
              <a:ea typeface="宋体" panose="02010600030101010101" pitchFamily="2" charset="-122"/>
              <a:cs typeface="Times New Roman" panose="02020603050405020304" pitchFamily="18" charset="0"/>
            </a:endParaRPr>
          </a:p>
          <a:p>
            <a:pPr marL="0" marR="0" lvl="0" indent="57150" algn="l" defTabSz="914400" rtl="0" eaLnBrk="1" fontAlgn="base" latinLnBrk="0" hangingPunct="1">
              <a:lnSpc>
                <a:spcPct val="100000"/>
              </a:lnSpc>
              <a:spcBef>
                <a:spcPct val="0"/>
              </a:spcBef>
              <a:spcAft>
                <a:spcPct val="0"/>
              </a:spcAft>
              <a:buClrTx/>
              <a:buSzTx/>
            </a:pPr>
            <a:r>
              <a:rPr kumimoji="0" lang="en-US" altLang="zh-CN" sz="2800"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    A. classification                  B. comparison        </a:t>
            </a:r>
          </a:p>
          <a:p>
            <a:pPr marL="0" marR="0" lvl="0" indent="57150" algn="l" defTabSz="914400" rtl="0" eaLnBrk="1" fontAlgn="base" latinLnBrk="0" hangingPunct="1">
              <a:lnSpc>
                <a:spcPct val="100000"/>
              </a:lnSpc>
              <a:spcBef>
                <a:spcPct val="0"/>
              </a:spcBef>
              <a:spcAft>
                <a:spcPct val="0"/>
              </a:spcAft>
              <a:buClrTx/>
              <a:buSzTx/>
            </a:pPr>
            <a:r>
              <a:rPr kumimoji="0" lang="en-US" altLang="zh-CN" sz="2800"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    C. contrast                          D. listing </a:t>
            </a:r>
          </a:p>
          <a:p>
            <a:pPr marL="0" marR="0" lvl="0" indent="57150" algn="l" defTabSz="914400" rtl="0" eaLnBrk="1" fontAlgn="base" latinLnBrk="0" hangingPunct="1">
              <a:lnSpc>
                <a:spcPct val="100000"/>
              </a:lnSpc>
              <a:spcBef>
                <a:spcPct val="0"/>
              </a:spcBef>
              <a:spcAft>
                <a:spcPct val="0"/>
              </a:spcAft>
              <a:buClrTx/>
              <a:buSzTx/>
            </a:pPr>
            <a:endParaRPr kumimoji="0" lang="en-US" altLang="zh-CN" sz="280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400050" algn="l"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2. The following of which is the pattern of contrast or comparison in organizing your essay?</a:t>
            </a:r>
            <a:endParaRPr kumimoji="0" lang="en-US"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indent="400050" eaLnBrk="0" fontAlgn="base" hangingPunct="0">
              <a:spcBef>
                <a:spcPct val="0"/>
              </a:spcBef>
              <a:spcAft>
                <a:spcPct val="0"/>
              </a:spcAft>
            </a:pPr>
            <a:r>
              <a:rPr kumimoji="0" lang="en-US" altLang="zh-CN" sz="2800"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A. subject by subject        </a:t>
            </a:r>
            <a:r>
              <a:rPr lang="en-US" altLang="zh-CN" sz="2800" dirty="0">
                <a:latin typeface="Calibri" panose="020F0502020204030204" charset="0"/>
                <a:ea typeface="宋体" panose="02010600030101010101" pitchFamily="2" charset="-122"/>
                <a:cs typeface="Times New Roman" panose="02020603050405020304" pitchFamily="18" charset="0"/>
              </a:rPr>
              <a:t>B. sentence by sentence   </a:t>
            </a:r>
          </a:p>
          <a:p>
            <a:pPr lvl="0" indent="400050" eaLnBrk="0" fontAlgn="base" hangingPunct="0">
              <a:spcBef>
                <a:spcPct val="0"/>
              </a:spcBef>
              <a:spcAft>
                <a:spcPct val="0"/>
              </a:spcAft>
            </a:pPr>
            <a:r>
              <a:rPr lang="en-US" altLang="zh-CN" sz="2800" dirty="0">
                <a:latin typeface="Calibri" panose="020F0502020204030204" charset="0"/>
                <a:ea typeface="宋体" panose="02010600030101010101" pitchFamily="2" charset="-122"/>
                <a:cs typeface="Times New Roman" panose="02020603050405020304" pitchFamily="18" charset="0"/>
              </a:rPr>
              <a:t>C</a:t>
            </a:r>
            <a:r>
              <a:rPr kumimoji="0" lang="en-US" altLang="zh-CN" sz="2800"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 object by object           </a:t>
            </a:r>
            <a:r>
              <a:rPr kumimoji="0" lang="en-US" altLang="zh-CN" sz="2800" i="0" u="none" strike="noStrike" cap="none" normalizeH="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 D</a:t>
            </a:r>
            <a:r>
              <a:rPr kumimoji="0" lang="en-US" altLang="zh-CN" sz="2800" i="0" u="none" strike="noStrike" cap="none" normalizeH="0" baseline="0" dirty="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 word by word  </a:t>
            </a:r>
            <a:endParaRPr kumimoji="0" lang="en-US" altLang="zh-CN" sz="280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 name="矩形 5"/>
          <p:cNvSpPr/>
          <p:nvPr/>
        </p:nvSpPr>
        <p:spPr>
          <a:xfrm>
            <a:off x="6643702" y="2928934"/>
            <a:ext cx="1681871" cy="523220"/>
          </a:xfrm>
          <a:prstGeom prst="rect">
            <a:avLst/>
          </a:prstGeom>
        </p:spPr>
        <p:txBody>
          <a:bodyPr wrap="none">
            <a:spAutoFit/>
          </a:bodyPr>
          <a:lstStyle/>
          <a:p>
            <a:pPr lvl="0" indent="400050" eaLnBrk="0" fontAlgn="base" hangingPunct="0">
              <a:spcBef>
                <a:spcPct val="0"/>
              </a:spcBef>
              <a:spcAft>
                <a:spcPct val="0"/>
              </a:spcAft>
            </a:pPr>
            <a:r>
              <a:rPr lang="zh-CN" altLang="en-US" sz="2800" b="1" dirty="0">
                <a:solidFill>
                  <a:srgbClr val="FF0000"/>
                </a:solidFill>
                <a:latin typeface="Calibri" panose="020F0502020204030204" charset="0"/>
                <a:ea typeface="宋体" panose="02010600030101010101" pitchFamily="2" charset="-122"/>
                <a:cs typeface="Times New Roman" panose="02020603050405020304" pitchFamily="18" charset="0"/>
              </a:rPr>
              <a:t>答案</a:t>
            </a:r>
            <a:r>
              <a:rPr lang="en-US" altLang="zh-CN" sz="2800" b="1" dirty="0">
                <a:solidFill>
                  <a:srgbClr val="FF0000"/>
                </a:solidFill>
                <a:latin typeface="Calibri" panose="020F0502020204030204" charset="0"/>
                <a:ea typeface="宋体" panose="02010600030101010101" pitchFamily="2" charset="-122"/>
                <a:cs typeface="Times New Roman" panose="02020603050405020304" pitchFamily="18" charset="0"/>
              </a:rPr>
              <a:t>: C</a:t>
            </a:r>
            <a:endParaRPr lang="en-US" altLang="zh-CN" sz="2800" b="1" dirty="0">
              <a:solidFill>
                <a:srgbClr val="FF0000"/>
              </a:solidFill>
              <a:latin typeface="Arial" panose="020B060402020202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6572264" y="5429264"/>
            <a:ext cx="1790875" cy="523220"/>
          </a:xfrm>
          <a:prstGeom prst="rect">
            <a:avLst/>
          </a:prstGeom>
        </p:spPr>
        <p:txBody>
          <a:bodyPr wrap="none">
            <a:spAutoFit/>
          </a:bodyPr>
          <a:lstStyle/>
          <a:p>
            <a:pPr lvl="0" indent="400050" eaLnBrk="0" fontAlgn="base" hangingPunct="0">
              <a:spcBef>
                <a:spcPct val="0"/>
              </a:spcBef>
              <a:spcAft>
                <a:spcPct val="0"/>
              </a:spcAft>
            </a:pPr>
            <a:r>
              <a:rPr lang="en-US" altLang="zh-CN" sz="2800" b="1" dirty="0">
                <a:solidFill>
                  <a:srgbClr val="FF0000"/>
                </a:solidFill>
                <a:latin typeface="Calibri" panose="020F0502020204030204" charset="0"/>
                <a:ea typeface="宋体" panose="02010600030101010101" pitchFamily="2" charset="-122"/>
                <a:cs typeface="Times New Roman" panose="02020603050405020304" pitchFamily="18" charset="0"/>
              </a:rPr>
              <a:t> </a:t>
            </a:r>
            <a:r>
              <a:rPr lang="zh-CN" altLang="en-US" sz="2800" b="1" dirty="0">
                <a:solidFill>
                  <a:srgbClr val="FF0000"/>
                </a:solidFill>
                <a:latin typeface="Calibri" panose="020F0502020204030204" charset="0"/>
                <a:ea typeface="宋体" panose="02010600030101010101" pitchFamily="2" charset="-122"/>
                <a:cs typeface="Times New Roman" panose="02020603050405020304" pitchFamily="18" charset="0"/>
              </a:rPr>
              <a:t>答案</a:t>
            </a:r>
            <a:r>
              <a:rPr lang="en-US" altLang="zh-CN" sz="2800" b="1" dirty="0">
                <a:solidFill>
                  <a:srgbClr val="FF0000"/>
                </a:solidFill>
                <a:latin typeface="Calibri" panose="020F0502020204030204" charset="0"/>
                <a:ea typeface="宋体" panose="02010600030101010101" pitchFamily="2" charset="-122"/>
                <a:cs typeface="Times New Roman" panose="02020603050405020304" pitchFamily="18" charset="0"/>
              </a:rPr>
              <a:t>: A</a:t>
            </a:r>
            <a:endParaRPr lang="en-US" altLang="zh-CN" sz="2800" b="1" dirty="0">
              <a:solidFill>
                <a:srgbClr val="FF0000"/>
              </a:solidFill>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iterate type="lt">
                                    <p:tmPct val="5000"/>
                                  </p:iterate>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 calcmode="lin" valueType="num">
                                      <p:cBhvr>
                                        <p:cTn id="15" dur="500" fill="hold"/>
                                        <p:tgtEl>
                                          <p:spTgt spid="24"/>
                                        </p:tgtEl>
                                        <p:attrNameLst>
                                          <p:attrName>style.rotation</p:attrName>
                                        </p:attrNameLst>
                                      </p:cBhvr>
                                      <p:tavLst>
                                        <p:tav tm="0">
                                          <p:val>
                                            <p:fltVal val="90"/>
                                          </p:val>
                                        </p:tav>
                                        <p:tav tm="100000">
                                          <p:val>
                                            <p:fltVal val="0"/>
                                          </p:val>
                                        </p:tav>
                                      </p:tavLst>
                                    </p:anim>
                                    <p:animEffect transition="in" filter="fade">
                                      <p:cBhvr>
                                        <p:cTn id="16" dur="500"/>
                                        <p:tgtEl>
                                          <p:spTgt spid="2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49"/>
                                        </p:tgtEl>
                                        <p:attrNameLst>
                                          <p:attrName>style.visibility</p:attrName>
                                        </p:attrNameLst>
                                      </p:cBhvr>
                                      <p:to>
                                        <p:strVal val="visible"/>
                                      </p:to>
                                    </p:set>
                                    <p:animEffect transition="in" filter="slide(fromBottom)">
                                      <p:cBhvr>
                                        <p:cTn id="19" dur="500"/>
                                        <p:tgtEl>
                                          <p:spTgt spid="204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24" grpId="0"/>
      <p:bldP spid="2049"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75"/>
            <a:ext cx="9138298" cy="6853724"/>
          </a:xfrm>
          <a:prstGeom prst="rect">
            <a:avLst/>
          </a:prstGeom>
          <a:noFill/>
          <a:ln>
            <a:noFill/>
          </a:ln>
        </p:spPr>
      </p:pic>
      <p:pic>
        <p:nvPicPr>
          <p:cNvPr id="21" name="Picture 2" descr="C:\Users\Administrator\Desktop\u=938312285,4237938304&amp;fm=23&amp;gp=0.jpg"/>
          <p:cNvPicPr>
            <a:picLocks noChangeAspect="1" noChangeArrowheads="1" noCrop="1"/>
          </p:cNvPicPr>
          <p:nvPr/>
        </p:nvPicPr>
        <p:blipFill>
          <a:blip r:embed="rId3"/>
          <a:srcRect/>
          <a:stretch>
            <a:fillRect/>
          </a:stretch>
        </p:blipFill>
        <p:spPr bwMode="auto">
          <a:xfrm>
            <a:off x="5724128" y="1434909"/>
            <a:ext cx="2016224" cy="9379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2357422" y="1714488"/>
            <a:ext cx="5468937" cy="1470025"/>
          </a:xfrm>
          <a:prstGeom prst="rect">
            <a:avLst/>
          </a:prstGeom>
          <a:noFill/>
          <a:ln w="9525">
            <a:noFill/>
            <a:miter lim="800000"/>
          </a:ln>
          <a:effectLst/>
        </p:spPr>
        <p:txBody>
          <a:bodyPr anchor="ctr"/>
          <a:lstStyle/>
          <a:p>
            <a:pPr algn="l"/>
            <a:r>
              <a:rPr lang="zh-CN" altLang="en-US" sz="4400" b="1" dirty="0">
                <a:solidFill>
                  <a:schemeClr val="tx2"/>
                </a:solidFill>
                <a:latin typeface="Imprint MT Shadow" pitchFamily="82" charset="0"/>
                <a:ea typeface="华文细黑" panose="02010600040101010101" pitchFamily="2" charset="-122"/>
              </a:rPr>
              <a:t>　　　</a:t>
            </a:r>
            <a:r>
              <a:rPr lang="en-US" altLang="zh-CN" sz="4400" b="1" dirty="0">
                <a:solidFill>
                  <a:schemeClr val="tx2"/>
                </a:solidFill>
                <a:latin typeface="Imprint MT Shadow" pitchFamily="82" charset="0"/>
                <a:ea typeface="华文细黑" panose="02010600040101010101" pitchFamily="2" charset="-122"/>
              </a:rPr>
              <a:t>THANK YOU</a:t>
            </a:r>
            <a:r>
              <a:rPr lang="zh-CN" altLang="en-US" sz="4400" b="1" dirty="0">
                <a:solidFill>
                  <a:schemeClr val="tx2"/>
                </a:solidFill>
                <a:latin typeface="Imprint MT Shadow" pitchFamily="82" charset="0"/>
                <a:ea typeface="华文细黑" panose="02010600040101010101" pitchFamily="2" charset="-122"/>
              </a:rPr>
              <a:t>！</a:t>
            </a:r>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3500" fill="hold"/>
                                        <p:tgtEl>
                                          <p:spTgt spid="24"/>
                                        </p:tgtEl>
                                        <p:attrNameLst>
                                          <p:attrName>ppt_w</p:attrName>
                                        </p:attrNameLst>
                                      </p:cBhvr>
                                      <p:tavLst>
                                        <p:tav tm="0">
                                          <p:val>
                                            <p:strVal val="4/3*#ppt_w"/>
                                          </p:val>
                                        </p:tav>
                                        <p:tav tm="100000">
                                          <p:val>
                                            <p:strVal val="#ppt_w"/>
                                          </p:val>
                                        </p:tav>
                                      </p:tavLst>
                                    </p:anim>
                                    <p:anim calcmode="lin" valueType="num">
                                      <p:cBhvr>
                                        <p:cTn id="8" dur="3500" fill="hold"/>
                                        <p:tgtEl>
                                          <p:spTgt spid="24"/>
                                        </p:tgtEl>
                                        <p:attrNameLst>
                                          <p:attrName>ppt_h</p:attrName>
                                        </p:attrNameLst>
                                      </p:cBhvr>
                                      <p:tavLst>
                                        <p:tav tm="0">
                                          <p:val>
                                            <p:strVal val="4/3*#ppt_h"/>
                                          </p:val>
                                        </p:tav>
                                        <p:tav tm="100000">
                                          <p:val>
                                            <p:strVal val="#ppt_h"/>
                                          </p:val>
                                        </p:tav>
                                      </p:tavLst>
                                    </p:anim>
                                  </p:childTnLst>
                                </p:cTn>
                              </p:par>
                              <p:par>
                                <p:cTn id="9" presetID="2" presetClass="entr" presetSubtype="3" fill="hold" nodeType="withEffect">
                                  <p:stCondLst>
                                    <p:cond delay="4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0" fill="hold"/>
                                        <p:tgtEl>
                                          <p:spTgt spid="21"/>
                                        </p:tgtEl>
                                        <p:attrNameLst>
                                          <p:attrName>ppt_x</p:attrName>
                                        </p:attrNameLst>
                                      </p:cBhvr>
                                      <p:tavLst>
                                        <p:tav tm="0">
                                          <p:val>
                                            <p:strVal val="1+#ppt_w/2"/>
                                          </p:val>
                                        </p:tav>
                                        <p:tav tm="100000">
                                          <p:val>
                                            <p:strVal val="#ppt_x"/>
                                          </p:val>
                                        </p:tav>
                                      </p:tavLst>
                                    </p:anim>
                                    <p:anim calcmode="lin" valueType="num">
                                      <p:cBhvr additive="base">
                                        <p:cTn id="12"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0" name="Oval 30"/>
          <p:cNvSpPr>
            <a:spLocks noChangeArrowheads="1"/>
          </p:cNvSpPr>
          <p:nvPr/>
        </p:nvSpPr>
        <p:spPr bwMode="auto">
          <a:xfrm>
            <a:off x="5759450" y="3214686"/>
            <a:ext cx="3384550" cy="3240087"/>
          </a:xfrm>
          <a:prstGeom prst="ellipse">
            <a:avLst/>
          </a:prstGeom>
          <a:solidFill>
            <a:schemeClr val="accent1">
              <a:alpha val="50000"/>
            </a:schemeClr>
          </a:solidFill>
          <a:ln w="9525">
            <a:noFill/>
            <a:round/>
          </a:ln>
          <a:effectLst/>
        </p:spPr>
        <p:txBody>
          <a:bodyPr wrap="none" anchor="ctr"/>
          <a:lstStyle/>
          <a:p>
            <a:endParaRPr lang="zh-CN" altLang="en-US"/>
          </a:p>
        </p:txBody>
      </p:sp>
      <p:grpSp>
        <p:nvGrpSpPr>
          <p:cNvPr id="2" name="Group 26"/>
          <p:cNvGrpSpPr/>
          <p:nvPr/>
        </p:nvGrpSpPr>
        <p:grpSpPr bwMode="auto">
          <a:xfrm>
            <a:off x="2700338" y="1123950"/>
            <a:ext cx="3744912" cy="3529013"/>
            <a:chOff x="295" y="1661"/>
            <a:chExt cx="2313" cy="2223"/>
          </a:xfrm>
        </p:grpSpPr>
        <p:grpSp>
          <p:nvGrpSpPr>
            <p:cNvPr id="3" name="Group 20"/>
            <p:cNvGrpSpPr/>
            <p:nvPr/>
          </p:nvGrpSpPr>
          <p:grpSpPr bwMode="auto">
            <a:xfrm>
              <a:off x="1565" y="3067"/>
              <a:ext cx="684" cy="680"/>
              <a:chOff x="654" y="709"/>
              <a:chExt cx="684" cy="680"/>
            </a:xfrm>
          </p:grpSpPr>
          <p:sp>
            <p:nvSpPr>
              <p:cNvPr id="30739" name="Oval 19"/>
              <p:cNvSpPr>
                <a:spLocks noChangeArrowheads="1"/>
              </p:cNvSpPr>
              <p:nvPr/>
            </p:nvSpPr>
            <p:spPr bwMode="auto">
              <a:xfrm>
                <a:off x="657" y="709"/>
                <a:ext cx="681" cy="680"/>
              </a:xfrm>
              <a:prstGeom prst="ellipse">
                <a:avLst/>
              </a:prstGeom>
              <a:solidFill>
                <a:schemeClr val="accent1">
                  <a:alpha val="50000"/>
                </a:schemeClr>
              </a:solidFill>
              <a:ln w="9525">
                <a:noFill/>
                <a:round/>
              </a:ln>
              <a:effectLst/>
            </p:spPr>
            <p:txBody>
              <a:bodyPr wrap="none" anchor="ctr"/>
              <a:lstStyle/>
              <a:p>
                <a:endParaRPr lang="zh-CN" altLang="en-US"/>
              </a:p>
            </p:txBody>
          </p:sp>
          <p:grpSp>
            <p:nvGrpSpPr>
              <p:cNvPr id="4" name="Group 15"/>
              <p:cNvGrpSpPr/>
              <p:nvPr/>
            </p:nvGrpSpPr>
            <p:grpSpPr bwMode="auto">
              <a:xfrm>
                <a:off x="654" y="761"/>
                <a:ext cx="684" cy="492"/>
                <a:chOff x="898" y="1033"/>
                <a:chExt cx="684" cy="492"/>
              </a:xfrm>
            </p:grpSpPr>
            <p:pic>
              <p:nvPicPr>
                <p:cNvPr id="30731" name="Picture 11" descr="未标题-2121"/>
                <p:cNvPicPr>
                  <a:picLocks noChangeAspect="1" noChangeArrowheads="1"/>
                </p:cNvPicPr>
                <p:nvPr/>
              </p:nvPicPr>
              <p:blipFill>
                <a:blip r:embed="rId2"/>
                <a:srcRect l="65755" b="50000"/>
                <a:stretch>
                  <a:fillRect/>
                </a:stretch>
              </p:blipFill>
              <p:spPr bwMode="auto">
                <a:xfrm rot="17028281">
                  <a:off x="847" y="1084"/>
                  <a:ext cx="471" cy="370"/>
                </a:xfrm>
                <a:prstGeom prst="rect">
                  <a:avLst/>
                </a:prstGeom>
                <a:noFill/>
              </p:spPr>
            </p:pic>
            <p:pic>
              <p:nvPicPr>
                <p:cNvPr id="30733" name="Picture 13" descr="未标题-2121"/>
                <p:cNvPicPr>
                  <a:picLocks noChangeAspect="1" noChangeArrowheads="1"/>
                </p:cNvPicPr>
                <p:nvPr/>
              </p:nvPicPr>
              <p:blipFill>
                <a:blip r:embed="rId2"/>
                <a:srcRect l="65755" b="50000"/>
                <a:stretch>
                  <a:fillRect/>
                </a:stretch>
              </p:blipFill>
              <p:spPr bwMode="auto">
                <a:xfrm rot="19103141">
                  <a:off x="1066" y="1117"/>
                  <a:ext cx="471" cy="370"/>
                </a:xfrm>
                <a:prstGeom prst="rect">
                  <a:avLst/>
                </a:prstGeom>
                <a:noFill/>
              </p:spPr>
            </p:pic>
            <p:pic>
              <p:nvPicPr>
                <p:cNvPr id="30734" name="Picture 14" descr="未标题-2121"/>
                <p:cNvPicPr>
                  <a:picLocks noChangeAspect="1" noChangeArrowheads="1"/>
                </p:cNvPicPr>
                <p:nvPr/>
              </p:nvPicPr>
              <p:blipFill>
                <a:blip r:embed="rId2"/>
                <a:srcRect l="65755" b="50000"/>
                <a:stretch>
                  <a:fillRect/>
                </a:stretch>
              </p:blipFill>
              <p:spPr bwMode="auto">
                <a:xfrm rot="20932083">
                  <a:off x="1111" y="1155"/>
                  <a:ext cx="471" cy="370"/>
                </a:xfrm>
                <a:prstGeom prst="rect">
                  <a:avLst/>
                </a:prstGeom>
                <a:noFill/>
              </p:spPr>
            </p:pic>
          </p:grpSp>
        </p:grpSp>
        <p:sp>
          <p:nvSpPr>
            <p:cNvPr id="30745" name="Oval 25"/>
            <p:cNvSpPr>
              <a:spLocks noChangeArrowheads="1"/>
            </p:cNvSpPr>
            <p:nvPr/>
          </p:nvSpPr>
          <p:spPr bwMode="auto">
            <a:xfrm>
              <a:off x="295" y="1661"/>
              <a:ext cx="2313" cy="2223"/>
            </a:xfrm>
            <a:prstGeom prst="ellipse">
              <a:avLst/>
            </a:prstGeom>
            <a:noFill/>
            <a:ln w="28575">
              <a:solidFill>
                <a:schemeClr val="accent1"/>
              </a:solidFill>
              <a:round/>
            </a:ln>
            <a:effectLst/>
          </p:spPr>
          <p:txBody>
            <a:bodyPr wrap="none" anchor="ctr"/>
            <a:lstStyle/>
            <a:p>
              <a:endParaRPr lang="zh-CN" altLang="en-US"/>
            </a:p>
          </p:txBody>
        </p:sp>
      </p:grpSp>
      <p:sp>
        <p:nvSpPr>
          <p:cNvPr id="30744" name="Text Box 24"/>
          <p:cNvSpPr txBox="1">
            <a:spLocks noChangeArrowheads="1"/>
          </p:cNvSpPr>
          <p:nvPr/>
        </p:nvSpPr>
        <p:spPr bwMode="auto">
          <a:xfrm>
            <a:off x="3929058" y="1000108"/>
            <a:ext cx="1835150" cy="519113"/>
          </a:xfrm>
          <a:prstGeom prst="rect">
            <a:avLst/>
          </a:prstGeom>
          <a:noFill/>
          <a:ln w="9525">
            <a:noFill/>
            <a:miter lim="800000"/>
          </a:ln>
          <a:effectLst/>
        </p:spPr>
        <p:txBody>
          <a:bodyPr>
            <a:spAutoFit/>
          </a:bodyPr>
          <a:lstStyle/>
          <a:p>
            <a:pPr>
              <a:spcBef>
                <a:spcPct val="50000"/>
              </a:spcBef>
            </a:pPr>
            <a:r>
              <a:rPr lang="en-US" altLang="zh-CN" sz="2800" b="1" dirty="0"/>
              <a:t>  Skill</a:t>
            </a:r>
          </a:p>
        </p:txBody>
      </p:sp>
      <p:sp>
        <p:nvSpPr>
          <p:cNvPr id="30749" name="Oval 29"/>
          <p:cNvSpPr>
            <a:spLocks noChangeArrowheads="1"/>
          </p:cNvSpPr>
          <p:nvPr/>
        </p:nvSpPr>
        <p:spPr bwMode="auto">
          <a:xfrm>
            <a:off x="250825" y="3068638"/>
            <a:ext cx="3384550" cy="3240087"/>
          </a:xfrm>
          <a:prstGeom prst="ellipse">
            <a:avLst/>
          </a:prstGeom>
          <a:solidFill>
            <a:schemeClr val="bg1">
              <a:alpha val="78000"/>
            </a:schemeClr>
          </a:solidFill>
          <a:ln w="12700">
            <a:solidFill>
              <a:schemeClr val="accent1"/>
            </a:solidFill>
            <a:round/>
          </a:ln>
          <a:effectLst/>
        </p:spPr>
        <p:txBody>
          <a:bodyPr wrap="none" anchor="ctr"/>
          <a:lstStyle/>
          <a:p>
            <a:endParaRPr lang="zh-CN" altLang="en-US"/>
          </a:p>
        </p:txBody>
      </p:sp>
      <p:grpSp>
        <p:nvGrpSpPr>
          <p:cNvPr id="6" name="Group 33"/>
          <p:cNvGrpSpPr/>
          <p:nvPr/>
        </p:nvGrpSpPr>
        <p:grpSpPr bwMode="auto">
          <a:xfrm>
            <a:off x="6372225" y="2852738"/>
            <a:ext cx="2130425" cy="590550"/>
            <a:chOff x="2163" y="618"/>
            <a:chExt cx="1342" cy="372"/>
          </a:xfrm>
        </p:grpSpPr>
        <p:sp>
          <p:nvSpPr>
            <p:cNvPr id="30754" name="AutoShape 34"/>
            <p:cNvSpPr>
              <a:spLocks noChangeArrowheads="1"/>
            </p:cNvSpPr>
            <p:nvPr/>
          </p:nvSpPr>
          <p:spPr bwMode="auto">
            <a:xfrm>
              <a:off x="2163" y="618"/>
              <a:ext cx="1342" cy="317"/>
            </a:xfrm>
            <a:prstGeom prst="roundRect">
              <a:avLst>
                <a:gd name="adj" fmla="val 42273"/>
              </a:avLst>
            </a:prstGeom>
            <a:solidFill>
              <a:schemeClr val="bg1"/>
            </a:solidFill>
            <a:ln w="12700">
              <a:noFill/>
              <a:round/>
            </a:ln>
            <a:effectLst/>
          </p:spPr>
          <p:txBody>
            <a:bodyPr wrap="none" anchor="ctr"/>
            <a:lstStyle/>
            <a:p>
              <a:endParaRPr lang="zh-CN" altLang="en-US"/>
            </a:p>
          </p:txBody>
        </p:sp>
        <p:sp>
          <p:nvSpPr>
            <p:cNvPr id="30755" name="Text Box 35"/>
            <p:cNvSpPr txBox="1">
              <a:spLocks noChangeArrowheads="1"/>
            </p:cNvSpPr>
            <p:nvPr/>
          </p:nvSpPr>
          <p:spPr bwMode="auto">
            <a:xfrm>
              <a:off x="2349" y="663"/>
              <a:ext cx="1156" cy="327"/>
            </a:xfrm>
            <a:prstGeom prst="rect">
              <a:avLst/>
            </a:prstGeom>
            <a:noFill/>
            <a:ln w="9525">
              <a:noFill/>
              <a:miter lim="800000"/>
            </a:ln>
            <a:effectLst/>
          </p:spPr>
          <p:txBody>
            <a:bodyPr>
              <a:spAutoFit/>
            </a:bodyPr>
            <a:lstStyle/>
            <a:p>
              <a:pPr>
                <a:spcBef>
                  <a:spcPct val="50000"/>
                </a:spcBef>
              </a:pPr>
              <a:r>
                <a:rPr lang="en-US" altLang="zh-CN" sz="2800" b="1" dirty="0"/>
                <a:t>Emotion</a:t>
              </a:r>
            </a:p>
          </p:txBody>
        </p:sp>
      </p:grpSp>
      <p:grpSp>
        <p:nvGrpSpPr>
          <p:cNvPr id="7" name="Group 36"/>
          <p:cNvGrpSpPr/>
          <p:nvPr/>
        </p:nvGrpSpPr>
        <p:grpSpPr bwMode="auto">
          <a:xfrm>
            <a:off x="928688" y="2852739"/>
            <a:ext cx="2173288" cy="595313"/>
            <a:chOff x="2136" y="618"/>
            <a:chExt cx="1369" cy="375"/>
          </a:xfrm>
        </p:grpSpPr>
        <p:sp>
          <p:nvSpPr>
            <p:cNvPr id="30757" name="AutoShape 37"/>
            <p:cNvSpPr>
              <a:spLocks noChangeArrowheads="1"/>
            </p:cNvSpPr>
            <p:nvPr/>
          </p:nvSpPr>
          <p:spPr bwMode="auto">
            <a:xfrm>
              <a:off x="2163" y="618"/>
              <a:ext cx="1342" cy="317"/>
            </a:xfrm>
            <a:prstGeom prst="roundRect">
              <a:avLst>
                <a:gd name="adj" fmla="val 42273"/>
              </a:avLst>
            </a:prstGeom>
            <a:solidFill>
              <a:schemeClr val="bg1"/>
            </a:solidFill>
            <a:ln w="12700">
              <a:noFill/>
              <a:round/>
            </a:ln>
            <a:effectLst/>
          </p:spPr>
          <p:txBody>
            <a:bodyPr wrap="none" anchor="ctr"/>
            <a:lstStyle/>
            <a:p>
              <a:endParaRPr lang="zh-CN" altLang="en-US"/>
            </a:p>
          </p:txBody>
        </p:sp>
        <p:sp>
          <p:nvSpPr>
            <p:cNvPr id="30758" name="Text Box 38"/>
            <p:cNvSpPr txBox="1">
              <a:spLocks noChangeArrowheads="1"/>
            </p:cNvSpPr>
            <p:nvPr/>
          </p:nvSpPr>
          <p:spPr bwMode="auto">
            <a:xfrm>
              <a:off x="2136" y="663"/>
              <a:ext cx="1369" cy="330"/>
            </a:xfrm>
            <a:prstGeom prst="rect">
              <a:avLst/>
            </a:prstGeom>
            <a:noFill/>
            <a:ln w="9525">
              <a:noFill/>
              <a:miter lim="800000"/>
            </a:ln>
            <a:effectLst/>
          </p:spPr>
          <p:txBody>
            <a:bodyPr wrap="square">
              <a:spAutoFit/>
            </a:bodyPr>
            <a:lstStyle/>
            <a:p>
              <a:pPr>
                <a:spcBef>
                  <a:spcPct val="50000"/>
                </a:spcBef>
              </a:pPr>
              <a:r>
                <a:rPr lang="en-US" altLang="zh-CN" sz="2800" b="1" dirty="0"/>
                <a:t>Knowledge</a:t>
              </a:r>
            </a:p>
          </p:txBody>
        </p:sp>
      </p:grpSp>
      <p:sp>
        <p:nvSpPr>
          <p:cNvPr id="30760" name="Rectangle 40"/>
          <p:cNvSpPr>
            <a:spLocks noChangeArrowheads="1"/>
          </p:cNvSpPr>
          <p:nvPr/>
        </p:nvSpPr>
        <p:spPr bwMode="auto">
          <a:xfrm>
            <a:off x="3143240" y="1643050"/>
            <a:ext cx="3214709" cy="1938992"/>
          </a:xfrm>
          <a:prstGeom prst="rect">
            <a:avLst/>
          </a:prstGeom>
          <a:noFill/>
          <a:ln w="9525">
            <a:noFill/>
            <a:miter lim="800000"/>
          </a:ln>
          <a:effectLst/>
        </p:spPr>
        <p:txBody>
          <a:bodyPr wrap="square">
            <a:spAutoFit/>
          </a:bodyPr>
          <a:lstStyle/>
          <a:p>
            <a:pPr>
              <a:buFont typeface="Arial" panose="020B0604020202020204" pitchFamily="34" charset="0"/>
              <a:buChar char="•"/>
            </a:pPr>
            <a:r>
              <a:rPr lang="en-US" altLang="zh-CN" sz="2400" dirty="0">
                <a:solidFill>
                  <a:srgbClr val="000000"/>
                </a:solidFill>
              </a:rPr>
              <a:t> </a:t>
            </a:r>
            <a:r>
              <a:rPr lang="en-US" altLang="zh-CN" sz="2400" dirty="0">
                <a:solidFill>
                  <a:srgbClr val="000000"/>
                </a:solidFill>
                <a:latin typeface="Times New Roman" panose="02020603050405020304" pitchFamily="18" charset="0"/>
                <a:ea typeface="楷体" panose="02010609060101010101" pitchFamily="49" charset="-122"/>
              </a:rPr>
              <a:t>To </a:t>
            </a:r>
            <a:r>
              <a:rPr lang="en-US" altLang="zh-CN" sz="2400" dirty="0">
                <a:solidFill>
                  <a:srgbClr val="FF0000"/>
                </a:solidFill>
                <a:latin typeface="Times New Roman" panose="02020603050405020304" pitchFamily="18" charset="0"/>
                <a:ea typeface="楷体" panose="02010609060101010101" pitchFamily="49" charset="-122"/>
              </a:rPr>
              <a:t>talk</a:t>
            </a:r>
            <a:r>
              <a:rPr lang="en-US" altLang="zh-CN" sz="2400" dirty="0">
                <a:solidFill>
                  <a:srgbClr val="000000"/>
                </a:solidFill>
                <a:latin typeface="Times New Roman" panose="02020603050405020304" pitchFamily="18" charset="0"/>
                <a:ea typeface="楷体" panose="02010609060101010101" pitchFamily="49" charset="-122"/>
              </a:rPr>
              <a:t> about the topic of </a:t>
            </a:r>
            <a:r>
              <a:rPr lang="en-US" altLang="zh-CN" sz="2400" dirty="0">
                <a:solidFill>
                  <a:srgbClr val="FF0000"/>
                </a:solidFill>
                <a:latin typeface="Times New Roman" panose="02020603050405020304" pitchFamily="18" charset="0"/>
                <a:ea typeface="楷体" panose="02010609060101010101" pitchFamily="49" charset="-122"/>
              </a:rPr>
              <a:t>growing pains</a:t>
            </a:r>
            <a:r>
              <a:rPr lang="en-US" altLang="zh-CN" sz="2400" dirty="0">
                <a:solidFill>
                  <a:srgbClr val="000000"/>
                </a:solidFill>
                <a:latin typeface="Times New Roman" panose="02020603050405020304" pitchFamily="18" charset="0"/>
                <a:ea typeface="楷体" panose="02010609060101010101" pitchFamily="49" charset="-122"/>
              </a:rPr>
              <a:t>.</a:t>
            </a:r>
          </a:p>
          <a:p>
            <a:pPr>
              <a:buFont typeface="Arial" panose="020B0604020202020204" pitchFamily="34" charset="0"/>
              <a:buChar char="•"/>
            </a:pPr>
            <a:r>
              <a:rPr lang="en-US" altLang="zh-CN" sz="2400" dirty="0">
                <a:solidFill>
                  <a:srgbClr val="000000"/>
                </a:solidFill>
                <a:latin typeface="Times New Roman" panose="02020603050405020304" pitchFamily="18" charset="0"/>
                <a:ea typeface="楷体" panose="02010609060101010101" pitchFamily="49" charset="-122"/>
              </a:rPr>
              <a:t> To learn the </a:t>
            </a:r>
            <a:r>
              <a:rPr lang="en-US" altLang="zh-CN" sz="2400" dirty="0">
                <a:solidFill>
                  <a:srgbClr val="FF0000"/>
                </a:solidFill>
                <a:latin typeface="Times New Roman" panose="02020603050405020304" pitchFamily="18" charset="0"/>
                <a:ea typeface="楷体" panose="02010609060101010101" pitchFamily="49" charset="-122"/>
              </a:rPr>
              <a:t>writing</a:t>
            </a:r>
            <a:r>
              <a:rPr lang="en-US" altLang="zh-CN" sz="2400" dirty="0">
                <a:solidFill>
                  <a:srgbClr val="000000"/>
                </a:solidFill>
                <a:latin typeface="Times New Roman" panose="02020603050405020304" pitchFamily="18" charset="0"/>
                <a:ea typeface="楷体" panose="02010609060101010101" pitchFamily="49" charset="-122"/>
              </a:rPr>
              <a:t> </a:t>
            </a:r>
            <a:r>
              <a:rPr lang="en-US" altLang="zh-CN" sz="2400" dirty="0">
                <a:latin typeface="Times New Roman" panose="02020603050405020304" pitchFamily="18" charset="0"/>
                <a:ea typeface="楷体" panose="02010609060101010101" pitchFamily="49" charset="-122"/>
              </a:rPr>
              <a:t>device of </a:t>
            </a:r>
            <a:r>
              <a:rPr lang="en-US" altLang="zh-CN" sz="2400" dirty="0">
                <a:solidFill>
                  <a:srgbClr val="FF0000"/>
                </a:solidFill>
                <a:latin typeface="Times New Roman" panose="02020603050405020304" pitchFamily="18" charset="0"/>
                <a:ea typeface="楷体" panose="02010609060101010101" pitchFamily="49" charset="-122"/>
              </a:rPr>
              <a:t>contrast and     comparison</a:t>
            </a:r>
          </a:p>
        </p:txBody>
      </p:sp>
      <p:grpSp>
        <p:nvGrpSpPr>
          <p:cNvPr id="8" name="Group 59"/>
          <p:cNvGrpSpPr/>
          <p:nvPr/>
        </p:nvGrpSpPr>
        <p:grpSpPr bwMode="auto">
          <a:xfrm>
            <a:off x="7451725" y="5157788"/>
            <a:ext cx="1108075" cy="1079500"/>
            <a:chOff x="4694" y="3249"/>
            <a:chExt cx="698" cy="680"/>
          </a:xfrm>
        </p:grpSpPr>
        <p:sp>
          <p:nvSpPr>
            <p:cNvPr id="30765" name="Oval 45"/>
            <p:cNvSpPr>
              <a:spLocks noChangeArrowheads="1"/>
            </p:cNvSpPr>
            <p:nvPr/>
          </p:nvSpPr>
          <p:spPr bwMode="auto">
            <a:xfrm>
              <a:off x="4697" y="3249"/>
              <a:ext cx="695" cy="680"/>
            </a:xfrm>
            <a:prstGeom prst="ellipse">
              <a:avLst/>
            </a:prstGeom>
            <a:solidFill>
              <a:schemeClr val="bg1">
                <a:alpha val="75000"/>
              </a:schemeClr>
            </a:solidFill>
            <a:ln w="9525">
              <a:noFill/>
              <a:round/>
            </a:ln>
            <a:effectLst/>
          </p:spPr>
          <p:txBody>
            <a:bodyPr wrap="none" anchor="ctr"/>
            <a:lstStyle/>
            <a:p>
              <a:endParaRPr lang="zh-CN" altLang="en-US"/>
            </a:p>
          </p:txBody>
        </p:sp>
        <p:grpSp>
          <p:nvGrpSpPr>
            <p:cNvPr id="9" name="Group 46"/>
            <p:cNvGrpSpPr/>
            <p:nvPr/>
          </p:nvGrpSpPr>
          <p:grpSpPr bwMode="auto">
            <a:xfrm>
              <a:off x="4694" y="3301"/>
              <a:ext cx="698" cy="492"/>
              <a:chOff x="898" y="1033"/>
              <a:chExt cx="684" cy="492"/>
            </a:xfrm>
          </p:grpSpPr>
          <p:pic>
            <p:nvPicPr>
              <p:cNvPr id="30767" name="Picture 47" descr="未标题-2121"/>
              <p:cNvPicPr>
                <a:picLocks noChangeAspect="1" noChangeArrowheads="1"/>
              </p:cNvPicPr>
              <p:nvPr/>
            </p:nvPicPr>
            <p:blipFill>
              <a:blip r:embed="rId2"/>
              <a:srcRect l="65755" b="50000"/>
              <a:stretch>
                <a:fillRect/>
              </a:stretch>
            </p:blipFill>
            <p:spPr bwMode="auto">
              <a:xfrm rot="17028281">
                <a:off x="847" y="1084"/>
                <a:ext cx="471" cy="370"/>
              </a:xfrm>
              <a:prstGeom prst="rect">
                <a:avLst/>
              </a:prstGeom>
              <a:noFill/>
            </p:spPr>
          </p:pic>
          <p:pic>
            <p:nvPicPr>
              <p:cNvPr id="30768" name="Picture 48" descr="未标题-2121"/>
              <p:cNvPicPr>
                <a:picLocks noChangeAspect="1" noChangeArrowheads="1"/>
              </p:cNvPicPr>
              <p:nvPr/>
            </p:nvPicPr>
            <p:blipFill>
              <a:blip r:embed="rId2"/>
              <a:srcRect l="65755" b="50000"/>
              <a:stretch>
                <a:fillRect/>
              </a:stretch>
            </p:blipFill>
            <p:spPr bwMode="auto">
              <a:xfrm rot="19103141">
                <a:off x="1066" y="1117"/>
                <a:ext cx="471" cy="370"/>
              </a:xfrm>
              <a:prstGeom prst="rect">
                <a:avLst/>
              </a:prstGeom>
              <a:noFill/>
            </p:spPr>
          </p:pic>
          <p:pic>
            <p:nvPicPr>
              <p:cNvPr id="30769" name="Picture 49" descr="未标题-2121"/>
              <p:cNvPicPr>
                <a:picLocks noChangeAspect="1" noChangeArrowheads="1"/>
              </p:cNvPicPr>
              <p:nvPr/>
            </p:nvPicPr>
            <p:blipFill>
              <a:blip r:embed="rId2"/>
              <a:srcRect l="65755" b="50000"/>
              <a:stretch>
                <a:fillRect/>
              </a:stretch>
            </p:blipFill>
            <p:spPr bwMode="auto">
              <a:xfrm rot="20932083">
                <a:off x="1111" y="1155"/>
                <a:ext cx="471" cy="370"/>
              </a:xfrm>
              <a:prstGeom prst="rect">
                <a:avLst/>
              </a:prstGeom>
              <a:noFill/>
            </p:spPr>
          </p:pic>
        </p:grpSp>
      </p:grpSp>
      <p:grpSp>
        <p:nvGrpSpPr>
          <p:cNvPr id="10" name="Group 52"/>
          <p:cNvGrpSpPr/>
          <p:nvPr/>
        </p:nvGrpSpPr>
        <p:grpSpPr bwMode="auto">
          <a:xfrm>
            <a:off x="1692275" y="5084763"/>
            <a:ext cx="1108075" cy="1079500"/>
            <a:chOff x="654" y="709"/>
            <a:chExt cx="684" cy="680"/>
          </a:xfrm>
        </p:grpSpPr>
        <p:sp>
          <p:nvSpPr>
            <p:cNvPr id="30773" name="Oval 53"/>
            <p:cNvSpPr>
              <a:spLocks noChangeArrowheads="1"/>
            </p:cNvSpPr>
            <p:nvPr/>
          </p:nvSpPr>
          <p:spPr bwMode="auto">
            <a:xfrm>
              <a:off x="657" y="709"/>
              <a:ext cx="681" cy="680"/>
            </a:xfrm>
            <a:prstGeom prst="ellipse">
              <a:avLst/>
            </a:prstGeom>
            <a:solidFill>
              <a:schemeClr val="accent1">
                <a:alpha val="50000"/>
              </a:schemeClr>
            </a:solidFill>
            <a:ln w="9525">
              <a:noFill/>
              <a:round/>
            </a:ln>
            <a:effectLst/>
          </p:spPr>
          <p:txBody>
            <a:bodyPr wrap="none" anchor="ctr"/>
            <a:lstStyle/>
            <a:p>
              <a:endParaRPr lang="zh-CN" altLang="en-US"/>
            </a:p>
          </p:txBody>
        </p:sp>
        <p:grpSp>
          <p:nvGrpSpPr>
            <p:cNvPr id="11" name="Group 54"/>
            <p:cNvGrpSpPr/>
            <p:nvPr/>
          </p:nvGrpSpPr>
          <p:grpSpPr bwMode="auto">
            <a:xfrm>
              <a:off x="654" y="761"/>
              <a:ext cx="684" cy="492"/>
              <a:chOff x="898" y="1033"/>
              <a:chExt cx="684" cy="492"/>
            </a:xfrm>
          </p:grpSpPr>
          <p:pic>
            <p:nvPicPr>
              <p:cNvPr id="30775" name="Picture 55" descr="未标题-2121"/>
              <p:cNvPicPr>
                <a:picLocks noChangeAspect="1" noChangeArrowheads="1"/>
              </p:cNvPicPr>
              <p:nvPr/>
            </p:nvPicPr>
            <p:blipFill>
              <a:blip r:embed="rId2"/>
              <a:srcRect l="65755" b="50000"/>
              <a:stretch>
                <a:fillRect/>
              </a:stretch>
            </p:blipFill>
            <p:spPr bwMode="auto">
              <a:xfrm rot="17028281">
                <a:off x="847" y="1084"/>
                <a:ext cx="471" cy="370"/>
              </a:xfrm>
              <a:prstGeom prst="rect">
                <a:avLst/>
              </a:prstGeom>
              <a:noFill/>
            </p:spPr>
          </p:pic>
          <p:pic>
            <p:nvPicPr>
              <p:cNvPr id="30776" name="Picture 56" descr="未标题-2121"/>
              <p:cNvPicPr>
                <a:picLocks noChangeAspect="1" noChangeArrowheads="1"/>
              </p:cNvPicPr>
              <p:nvPr/>
            </p:nvPicPr>
            <p:blipFill>
              <a:blip r:embed="rId2"/>
              <a:srcRect l="65755" b="50000"/>
              <a:stretch>
                <a:fillRect/>
              </a:stretch>
            </p:blipFill>
            <p:spPr bwMode="auto">
              <a:xfrm rot="19103141">
                <a:off x="1066" y="1117"/>
                <a:ext cx="471" cy="370"/>
              </a:xfrm>
              <a:prstGeom prst="rect">
                <a:avLst/>
              </a:prstGeom>
              <a:noFill/>
            </p:spPr>
          </p:pic>
          <p:pic>
            <p:nvPicPr>
              <p:cNvPr id="30777" name="Picture 57" descr="未标题-2121"/>
              <p:cNvPicPr>
                <a:picLocks noChangeAspect="1" noChangeArrowheads="1"/>
              </p:cNvPicPr>
              <p:nvPr/>
            </p:nvPicPr>
            <p:blipFill>
              <a:blip r:embed="rId2"/>
              <a:srcRect l="65755" b="50000"/>
              <a:stretch>
                <a:fillRect/>
              </a:stretch>
            </p:blipFill>
            <p:spPr bwMode="auto">
              <a:xfrm rot="20932083">
                <a:off x="1111" y="1155"/>
                <a:ext cx="471" cy="370"/>
              </a:xfrm>
              <a:prstGeom prst="rect">
                <a:avLst/>
              </a:prstGeom>
              <a:noFill/>
            </p:spPr>
          </p:pic>
        </p:grpSp>
      </p:grpSp>
      <p:sp>
        <p:nvSpPr>
          <p:cNvPr id="39" name="Rectangle 16"/>
          <p:cNvSpPr>
            <a:spLocks noChangeArrowheads="1"/>
          </p:cNvSpPr>
          <p:nvPr/>
        </p:nvSpPr>
        <p:spPr bwMode="auto">
          <a:xfrm>
            <a:off x="1258888" y="188913"/>
            <a:ext cx="6505575" cy="604837"/>
          </a:xfrm>
          <a:prstGeom prst="rect">
            <a:avLst/>
          </a:prstGeom>
          <a:noFill/>
          <a:ln w="9525">
            <a:noFill/>
            <a:miter lim="800000"/>
          </a:ln>
          <a:effectLst/>
        </p:spPr>
        <p:txBody>
          <a:bodyPr anchor="ctr"/>
          <a:lstStyle/>
          <a:p>
            <a:pPr algn="ctr"/>
            <a:r>
              <a:rPr lang="en-US" altLang="zh-CN" sz="3200" b="1" dirty="0">
                <a:solidFill>
                  <a:schemeClr val="tx2"/>
                </a:solidFill>
                <a:ea typeface="华文行楷" panose="02010800040101010101" pitchFamily="2" charset="-122"/>
              </a:rPr>
              <a:t>Teaching  Objectives</a:t>
            </a:r>
          </a:p>
        </p:txBody>
      </p:sp>
      <p:sp>
        <p:nvSpPr>
          <p:cNvPr id="30762" name="Rectangle 42"/>
          <p:cNvSpPr>
            <a:spLocks noChangeArrowheads="1"/>
          </p:cNvSpPr>
          <p:nvPr/>
        </p:nvSpPr>
        <p:spPr bwMode="auto">
          <a:xfrm>
            <a:off x="642910" y="3357562"/>
            <a:ext cx="3168650" cy="1938992"/>
          </a:xfrm>
          <a:prstGeom prst="rect">
            <a:avLst/>
          </a:prstGeom>
          <a:noFill/>
          <a:ln w="9525">
            <a:noFill/>
            <a:miter lim="800000"/>
          </a:ln>
          <a:effectLst/>
        </p:spPr>
        <p:txBody>
          <a:bodyPr>
            <a:spAutoFit/>
          </a:bodyPr>
          <a:lstStyle/>
          <a:p>
            <a:pPr>
              <a:buFont typeface="Arial" panose="020B0604020202020204" pitchFamily="34" charset="0"/>
              <a:buChar char="•"/>
            </a:pPr>
            <a:r>
              <a:rPr lang="en-US" altLang="zh-CN" sz="2400" dirty="0"/>
              <a:t> </a:t>
            </a:r>
            <a:r>
              <a:rPr lang="en-US" altLang="zh-CN" sz="2400" dirty="0">
                <a:solidFill>
                  <a:srgbClr val="000000"/>
                </a:solidFill>
                <a:latin typeface="Times New Roman" panose="02020603050405020304" pitchFamily="18" charset="0"/>
                <a:ea typeface="楷体" panose="02010609060101010101" pitchFamily="49" charset="-122"/>
              </a:rPr>
              <a:t>To master the </a:t>
            </a:r>
            <a:r>
              <a:rPr lang="en-US" altLang="zh-CN" sz="2400" dirty="0">
                <a:solidFill>
                  <a:srgbClr val="FF0000"/>
                </a:solidFill>
                <a:latin typeface="Times New Roman" panose="02020603050405020304" pitchFamily="18" charset="0"/>
                <a:ea typeface="楷体" panose="02010609060101010101" pitchFamily="49" charset="-122"/>
              </a:rPr>
              <a:t>independent structure </a:t>
            </a:r>
            <a:r>
              <a:rPr lang="en-US" altLang="zh-CN" sz="2400" dirty="0">
                <a:solidFill>
                  <a:srgbClr val="000000"/>
                </a:solidFill>
                <a:latin typeface="Times New Roman" panose="02020603050405020304" pitchFamily="18" charset="0"/>
                <a:ea typeface="楷体" panose="02010609060101010101" pitchFamily="49" charset="-122"/>
              </a:rPr>
              <a:t>led by </a:t>
            </a:r>
            <a:r>
              <a:rPr lang="en-US" altLang="zh-CN" sz="2400" i="1" dirty="0">
                <a:solidFill>
                  <a:srgbClr val="000000"/>
                </a:solidFill>
                <a:latin typeface="Times New Roman" panose="02020603050405020304" pitchFamily="18" charset="0"/>
                <a:ea typeface="楷体" panose="02010609060101010101" pitchFamily="49" charset="-122"/>
              </a:rPr>
              <a:t>with</a:t>
            </a:r>
            <a:r>
              <a:rPr lang="en-US" altLang="zh-CN" sz="2400" dirty="0">
                <a:solidFill>
                  <a:srgbClr val="000000"/>
                </a:solidFill>
                <a:latin typeface="Times New Roman" panose="02020603050405020304" pitchFamily="18" charset="0"/>
                <a:ea typeface="楷体" panose="02010609060101010101" pitchFamily="49" charset="-122"/>
              </a:rPr>
              <a:t>.</a:t>
            </a:r>
          </a:p>
          <a:p>
            <a:pPr>
              <a:buFont typeface="Arial" panose="020B0604020202020204" pitchFamily="34" charset="0"/>
              <a:buChar char="•"/>
            </a:pPr>
            <a:r>
              <a:rPr lang="en-US" altLang="zh-CN" sz="2400" dirty="0">
                <a:solidFill>
                  <a:srgbClr val="000000"/>
                </a:solidFill>
                <a:latin typeface="Times New Roman" panose="02020603050405020304" pitchFamily="18" charset="0"/>
                <a:ea typeface="楷体" panose="02010609060101010101" pitchFamily="49" charset="-122"/>
              </a:rPr>
              <a:t> To master  some ways of </a:t>
            </a:r>
            <a:r>
              <a:rPr lang="en-US" altLang="zh-CN" sz="2400" dirty="0">
                <a:solidFill>
                  <a:srgbClr val="FF0000"/>
                </a:solidFill>
                <a:latin typeface="Times New Roman" panose="02020603050405020304" pitchFamily="18" charset="0"/>
                <a:ea typeface="楷体" panose="02010609060101010101" pitchFamily="49" charset="-122"/>
              </a:rPr>
              <a:t>word building.</a:t>
            </a:r>
          </a:p>
        </p:txBody>
      </p:sp>
      <p:sp>
        <p:nvSpPr>
          <p:cNvPr id="30761" name="Rectangle 41"/>
          <p:cNvSpPr>
            <a:spLocks noChangeArrowheads="1"/>
          </p:cNvSpPr>
          <p:nvPr/>
        </p:nvSpPr>
        <p:spPr bwMode="auto">
          <a:xfrm>
            <a:off x="6143636" y="3857628"/>
            <a:ext cx="3000364" cy="1643527"/>
          </a:xfrm>
          <a:prstGeom prst="rect">
            <a:avLst/>
          </a:prstGeom>
          <a:noFill/>
          <a:ln w="9525">
            <a:noFill/>
            <a:miter lim="800000"/>
          </a:ln>
          <a:effectLst/>
        </p:spPr>
        <p:txBody>
          <a:bodyPr wrap="square">
            <a:spAutoFit/>
          </a:bodyPr>
          <a:lstStyle/>
          <a:p>
            <a:pPr>
              <a:spcBef>
                <a:spcPct val="20000"/>
              </a:spcBef>
              <a:buFont typeface="Arial" panose="020B0604020202020204" pitchFamily="34" charset="0"/>
              <a:buChar char="•"/>
            </a:pPr>
            <a:r>
              <a:rPr lang="en-US" altLang="zh-CN" sz="2400" dirty="0">
                <a:solidFill>
                  <a:srgbClr val="000000"/>
                </a:solidFill>
                <a:latin typeface="Times New Roman" panose="02020603050405020304" pitchFamily="18" charset="0"/>
                <a:ea typeface="楷体" panose="02010609060101010101" pitchFamily="49" charset="-122"/>
              </a:rPr>
              <a:t> To know the </a:t>
            </a:r>
            <a:r>
              <a:rPr lang="en-US" altLang="zh-CN" sz="2400" dirty="0">
                <a:solidFill>
                  <a:srgbClr val="FF0000"/>
                </a:solidFill>
                <a:latin typeface="Times New Roman" panose="02020603050405020304" pitchFamily="18" charset="0"/>
                <a:ea typeface="楷体" panose="02010609060101010101" pitchFamily="49" charset="-122"/>
              </a:rPr>
              <a:t>origin of the word  </a:t>
            </a:r>
            <a:r>
              <a:rPr lang="en-US" altLang="zh-CN" sz="2400" i="1" dirty="0">
                <a:solidFill>
                  <a:srgbClr val="FF0000"/>
                </a:solidFill>
                <a:latin typeface="Times New Roman" panose="02020603050405020304" pitchFamily="18" charset="0"/>
                <a:ea typeface="楷体" panose="02010609060101010101" pitchFamily="49" charset="-122"/>
              </a:rPr>
              <a:t>Odyssey</a:t>
            </a:r>
            <a:r>
              <a:rPr lang="en-US" altLang="zh-CN" sz="2400" i="1" dirty="0">
                <a:solidFill>
                  <a:srgbClr val="000000"/>
                </a:solidFill>
                <a:latin typeface="Times New Roman" panose="02020603050405020304" pitchFamily="18" charset="0"/>
                <a:ea typeface="楷体" panose="02010609060101010101" pitchFamily="49" charset="-122"/>
              </a:rPr>
              <a:t>.</a:t>
            </a:r>
          </a:p>
          <a:p>
            <a:pPr>
              <a:spcBef>
                <a:spcPct val="20000"/>
              </a:spcBef>
              <a:buFont typeface="Arial" panose="020B0604020202020204" pitchFamily="34" charset="0"/>
              <a:buChar char="•"/>
            </a:pPr>
            <a:r>
              <a:rPr lang="en-US" altLang="zh-CN" sz="2400" dirty="0">
                <a:solidFill>
                  <a:srgbClr val="000000"/>
                </a:solidFill>
                <a:latin typeface="Times New Roman" panose="02020603050405020304" pitchFamily="18" charset="0"/>
                <a:ea typeface="楷体" panose="02010609060101010101" pitchFamily="49" charset="-122"/>
              </a:rPr>
              <a:t> To have a </a:t>
            </a:r>
            <a:r>
              <a:rPr lang="en-US" altLang="zh-CN" sz="2400" dirty="0">
                <a:solidFill>
                  <a:srgbClr val="FF0000"/>
                </a:solidFill>
                <a:latin typeface="Times New Roman" panose="02020603050405020304" pitchFamily="18" charset="0"/>
                <a:ea typeface="楷体" panose="02010609060101010101" pitchFamily="49" charset="-122"/>
              </a:rPr>
              <a:t>positive</a:t>
            </a:r>
            <a:r>
              <a:rPr lang="en-US" altLang="zh-CN" sz="2400" dirty="0">
                <a:solidFill>
                  <a:srgbClr val="000000"/>
                </a:solidFill>
                <a:latin typeface="Times New Roman" panose="02020603050405020304" pitchFamily="18" charset="0"/>
                <a:ea typeface="楷体" panose="02010609060101010101" pitchFamily="49" charset="-122"/>
              </a:rPr>
              <a:t> </a:t>
            </a:r>
            <a:r>
              <a:rPr lang="en-US" altLang="zh-CN" sz="2400" dirty="0">
                <a:solidFill>
                  <a:srgbClr val="FF0000"/>
                </a:solidFill>
                <a:latin typeface="Times New Roman" panose="02020603050405020304" pitchFamily="18" charset="0"/>
                <a:ea typeface="楷体" panose="02010609060101010101" pitchFamily="49" charset="-122"/>
              </a:rPr>
              <a:t>outlook </a:t>
            </a:r>
            <a:r>
              <a:rPr lang="en-US" altLang="zh-CN" sz="2400" dirty="0">
                <a:solidFill>
                  <a:srgbClr val="000000"/>
                </a:solidFill>
                <a:latin typeface="Times New Roman" panose="02020603050405020304" pitchFamily="18" charset="0"/>
                <a:ea typeface="楷体" panose="02010609060101010101" pitchFamily="49" charset="-122"/>
              </a:rPr>
              <a:t>on life</a:t>
            </a:r>
            <a:r>
              <a:rPr lang="en-US" altLang="zh-CN"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62"/>
                                        </p:tgtEl>
                                        <p:attrNameLst>
                                          <p:attrName>style.visibility</p:attrName>
                                        </p:attrNameLst>
                                      </p:cBhvr>
                                      <p:to>
                                        <p:strVal val="visible"/>
                                      </p:to>
                                    </p:set>
                                    <p:animEffect transition="in" filter="dissolve">
                                      <p:cBhvr>
                                        <p:cTn id="7" dur="500"/>
                                        <p:tgtEl>
                                          <p:spTgt spid="30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760"/>
                                        </p:tgtEl>
                                        <p:attrNameLst>
                                          <p:attrName>style.visibility</p:attrName>
                                        </p:attrNameLst>
                                      </p:cBhvr>
                                      <p:to>
                                        <p:strVal val="visible"/>
                                      </p:to>
                                    </p:set>
                                    <p:animEffect transition="in" filter="dissolve">
                                      <p:cBhvr>
                                        <p:cTn id="11" dur="500"/>
                                        <p:tgtEl>
                                          <p:spTgt spid="3076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0761"/>
                                        </p:tgtEl>
                                        <p:attrNameLst>
                                          <p:attrName>style.visibility</p:attrName>
                                        </p:attrNameLst>
                                      </p:cBhvr>
                                      <p:to>
                                        <p:strVal val="visible"/>
                                      </p:to>
                                    </p:set>
                                    <p:animEffect transition="in" filter="dissolve">
                                      <p:cBhvr>
                                        <p:cTn id="15" dur="500"/>
                                        <p:tgtEl>
                                          <p:spTgt spid="30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0" grpId="0"/>
      <p:bldP spid="30762" grpId="0"/>
      <p:bldP spid="307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 y="1035845"/>
            <a:ext cx="2613049" cy="5822156"/>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8782" b="11320"/>
          <a:stretch>
            <a:fillRect/>
          </a:stretch>
        </p:blipFill>
        <p:spPr>
          <a:xfrm>
            <a:off x="285720" y="1357298"/>
            <a:ext cx="1770232" cy="1308485"/>
          </a:xfrm>
          <a:prstGeom prst="rect">
            <a:avLst/>
          </a:prstGeom>
          <a:ln>
            <a:noFill/>
          </a:ln>
          <a:effectLst>
            <a:outerShdw blurRad="292100" dist="139700" dir="2700000" algn="tl" rotWithShape="0">
              <a:srgbClr val="333333">
                <a:alpha val="65000"/>
              </a:srgbClr>
            </a:outerShdw>
          </a:effectLst>
        </p:spPr>
      </p:pic>
      <p:grpSp>
        <p:nvGrpSpPr>
          <p:cNvPr id="6" name="组合 1"/>
          <p:cNvGrpSpPr/>
          <p:nvPr/>
        </p:nvGrpSpPr>
        <p:grpSpPr bwMode="auto">
          <a:xfrm>
            <a:off x="2084857" y="1643050"/>
            <a:ext cx="7059143" cy="4950040"/>
            <a:chOff x="1903583" y="812494"/>
            <a:chExt cx="6268109" cy="3712219"/>
          </a:xfrm>
        </p:grpSpPr>
        <p:sp>
          <p:nvSpPr>
            <p:cNvPr id="3" name="任意多边形 2"/>
            <p:cNvSpPr/>
            <p:nvPr/>
          </p:nvSpPr>
          <p:spPr>
            <a:xfrm>
              <a:off x="2411036" y="854753"/>
              <a:ext cx="506742" cy="1213437"/>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000066"/>
            </a:solidFill>
            <a:ln>
              <a:solidFill>
                <a:schemeClr val="bg1"/>
              </a:solid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15240" tIns="268612" rIns="15241"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任意多边形 3"/>
            <p:cNvSpPr/>
            <p:nvPr/>
          </p:nvSpPr>
          <p:spPr>
            <a:xfrm>
              <a:off x="3085896" y="812494"/>
              <a:ext cx="5085796" cy="941582"/>
            </a:xfrm>
            <a:custGeom>
              <a:avLst/>
              <a:gdLst>
                <a:gd name="connsiteX0" fmla="*/ 180826 w 1084932"/>
                <a:gd name="connsiteY0" fmla="*/ 0 h 5085795"/>
                <a:gd name="connsiteX1" fmla="*/ 904106 w 1084932"/>
                <a:gd name="connsiteY1" fmla="*/ 0 h 5085795"/>
                <a:gd name="connsiteX2" fmla="*/ 1084932 w 1084932"/>
                <a:gd name="connsiteY2" fmla="*/ 180826 h 5085795"/>
                <a:gd name="connsiteX3" fmla="*/ 1084932 w 1084932"/>
                <a:gd name="connsiteY3" fmla="*/ 5085795 h 5085795"/>
                <a:gd name="connsiteX4" fmla="*/ 1084932 w 1084932"/>
                <a:gd name="connsiteY4" fmla="*/ 5085795 h 5085795"/>
                <a:gd name="connsiteX5" fmla="*/ 0 w 1084932"/>
                <a:gd name="connsiteY5" fmla="*/ 5085795 h 5085795"/>
                <a:gd name="connsiteX6" fmla="*/ 0 w 1084932"/>
                <a:gd name="connsiteY6" fmla="*/ 5085795 h 5085795"/>
                <a:gd name="connsiteX7" fmla="*/ 0 w 1084932"/>
                <a:gd name="connsiteY7" fmla="*/ 180826 h 5085795"/>
                <a:gd name="connsiteX8" fmla="*/ 180826 w 1084932"/>
                <a:gd name="connsiteY8" fmla="*/ 0 h 50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085795">
                  <a:moveTo>
                    <a:pt x="1084932" y="847653"/>
                  </a:moveTo>
                  <a:lnTo>
                    <a:pt x="1084932" y="4238142"/>
                  </a:lnTo>
                  <a:cubicBezTo>
                    <a:pt x="1084932" y="4706285"/>
                    <a:pt x="1067661" y="5085793"/>
                    <a:pt x="1046357" y="5085793"/>
                  </a:cubicBezTo>
                  <a:lnTo>
                    <a:pt x="0" y="5085793"/>
                  </a:lnTo>
                  <a:lnTo>
                    <a:pt x="0" y="5085793"/>
                  </a:lnTo>
                  <a:lnTo>
                    <a:pt x="0" y="2"/>
                  </a:lnTo>
                  <a:lnTo>
                    <a:pt x="0" y="2"/>
                  </a:lnTo>
                  <a:lnTo>
                    <a:pt x="1046357" y="2"/>
                  </a:lnTo>
                  <a:cubicBezTo>
                    <a:pt x="1067661" y="2"/>
                    <a:pt x="1084932" y="379510"/>
                    <a:pt x="1084932" y="847653"/>
                  </a:cubicBezTo>
                  <a:close/>
                </a:path>
              </a:pathLst>
            </a:custGeom>
            <a:solidFill>
              <a:srgbClr val="000066">
                <a:alpha val="90000"/>
              </a:srgbClr>
            </a:solidFill>
            <a:ln w="57150">
              <a:solidFill>
                <a:schemeClr val="bg1"/>
              </a:solidFill>
            </a:ln>
            <a:effectLst>
              <a:glow rad="63500">
                <a:schemeClr val="accent4">
                  <a:satMod val="175000"/>
                  <a:alpha val="40000"/>
                </a:schemeClr>
              </a:glow>
              <a:outerShdw blurRad="40000" dist="23000" dir="5400000" rotWithShape="0">
                <a:srgbClr val="000000">
                  <a:alpha val="35000"/>
                </a:srgbClr>
              </a:outerShdw>
            </a:effectLst>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任意多边形 4"/>
            <p:cNvSpPr/>
            <p:nvPr/>
          </p:nvSpPr>
          <p:spPr>
            <a:xfrm>
              <a:off x="2156659" y="2086627"/>
              <a:ext cx="506741" cy="1213437"/>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96"/>
            </a:solidFill>
            <a:ln>
              <a:solidFill>
                <a:schemeClr val="bg1"/>
              </a:solidFill>
            </a:ln>
            <a:scene3d>
              <a:camera prst="orthographicFront"/>
              <a:lightRig rig="flat" dir="t"/>
            </a:scene3d>
            <a:sp3d prstMaterial="plastic">
              <a:bevelT w="120900" h="88900"/>
              <a:bevelB w="88900" h="31750" prst="angle"/>
            </a:sp3d>
          </p:spPr>
          <p:style>
            <a:lnRef idx="1">
              <a:schemeClr val="accent4">
                <a:hueOff val="-2232385"/>
                <a:satOff val="13449"/>
                <a:lumOff val="1078"/>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任意多边形 10"/>
            <p:cNvSpPr/>
            <p:nvPr/>
          </p:nvSpPr>
          <p:spPr>
            <a:xfrm>
              <a:off x="2827915" y="2193596"/>
              <a:ext cx="5102504" cy="941582"/>
            </a:xfrm>
            <a:custGeom>
              <a:avLst/>
              <a:gdLst>
                <a:gd name="connsiteX0" fmla="*/ 180826 w 1084932"/>
                <a:gd name="connsiteY0" fmla="*/ 0 h 5102503"/>
                <a:gd name="connsiteX1" fmla="*/ 904106 w 1084932"/>
                <a:gd name="connsiteY1" fmla="*/ 0 h 5102503"/>
                <a:gd name="connsiteX2" fmla="*/ 1084932 w 1084932"/>
                <a:gd name="connsiteY2" fmla="*/ 180826 h 5102503"/>
                <a:gd name="connsiteX3" fmla="*/ 1084932 w 1084932"/>
                <a:gd name="connsiteY3" fmla="*/ 5102503 h 5102503"/>
                <a:gd name="connsiteX4" fmla="*/ 1084932 w 1084932"/>
                <a:gd name="connsiteY4" fmla="*/ 5102503 h 5102503"/>
                <a:gd name="connsiteX5" fmla="*/ 0 w 1084932"/>
                <a:gd name="connsiteY5" fmla="*/ 5102503 h 5102503"/>
                <a:gd name="connsiteX6" fmla="*/ 0 w 1084932"/>
                <a:gd name="connsiteY6" fmla="*/ 5102503 h 5102503"/>
                <a:gd name="connsiteX7" fmla="*/ 0 w 1084932"/>
                <a:gd name="connsiteY7" fmla="*/ 180826 h 5102503"/>
                <a:gd name="connsiteX8" fmla="*/ 180826 w 1084932"/>
                <a:gd name="connsiteY8" fmla="*/ 0 h 5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102503">
                  <a:moveTo>
                    <a:pt x="1084932" y="850438"/>
                  </a:moveTo>
                  <a:lnTo>
                    <a:pt x="1084932" y="4252065"/>
                  </a:lnTo>
                  <a:cubicBezTo>
                    <a:pt x="1084932" y="4721746"/>
                    <a:pt x="1067718" y="5102501"/>
                    <a:pt x="1046483" y="5102501"/>
                  </a:cubicBezTo>
                  <a:lnTo>
                    <a:pt x="0" y="5102501"/>
                  </a:lnTo>
                  <a:lnTo>
                    <a:pt x="0" y="5102501"/>
                  </a:lnTo>
                  <a:lnTo>
                    <a:pt x="0" y="2"/>
                  </a:lnTo>
                  <a:lnTo>
                    <a:pt x="0" y="2"/>
                  </a:lnTo>
                  <a:lnTo>
                    <a:pt x="1046483" y="2"/>
                  </a:lnTo>
                  <a:cubicBezTo>
                    <a:pt x="1067718" y="2"/>
                    <a:pt x="1084932" y="380757"/>
                    <a:pt x="1084932" y="850438"/>
                  </a:cubicBezTo>
                  <a:close/>
                </a:path>
              </a:pathLst>
            </a:custGeom>
            <a:solidFill>
              <a:srgbClr val="640096">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2232385"/>
                <a:satOff val="13449"/>
                <a:lumOff val="107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任意多边形 11"/>
            <p:cNvSpPr/>
            <p:nvPr/>
          </p:nvSpPr>
          <p:spPr>
            <a:xfrm>
              <a:off x="1903583" y="3311276"/>
              <a:ext cx="506741" cy="1213437"/>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1E"/>
            </a:solidFill>
            <a:ln>
              <a:solidFill>
                <a:schemeClr val="bg1"/>
              </a:solidFill>
            </a:ln>
            <a:scene3d>
              <a:camera prst="orthographicFront"/>
              <a:lightRig rig="flat" dir="t"/>
            </a:scene3d>
            <a:sp3d prstMaterial="plastic">
              <a:bevelT w="120900" h="88900"/>
              <a:bevelB w="88900" h="31750" prst="angle"/>
            </a:sp3d>
          </p:spPr>
          <p:style>
            <a:lnRef idx="1">
              <a:schemeClr val="accent4">
                <a:hueOff val="-4464770"/>
                <a:satOff val="26899"/>
                <a:lumOff val="2156"/>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任意多边形 12"/>
            <p:cNvSpPr/>
            <p:nvPr/>
          </p:nvSpPr>
          <p:spPr>
            <a:xfrm>
              <a:off x="2590957" y="3506938"/>
              <a:ext cx="5174473" cy="941582"/>
            </a:xfrm>
            <a:custGeom>
              <a:avLst/>
              <a:gdLst>
                <a:gd name="connsiteX0" fmla="*/ 180826 w 1084932"/>
                <a:gd name="connsiteY0" fmla="*/ 0 h 5073837"/>
                <a:gd name="connsiteX1" fmla="*/ 904106 w 1084932"/>
                <a:gd name="connsiteY1" fmla="*/ 0 h 5073837"/>
                <a:gd name="connsiteX2" fmla="*/ 1084932 w 1084932"/>
                <a:gd name="connsiteY2" fmla="*/ 180826 h 5073837"/>
                <a:gd name="connsiteX3" fmla="*/ 1084932 w 1084932"/>
                <a:gd name="connsiteY3" fmla="*/ 5073837 h 5073837"/>
                <a:gd name="connsiteX4" fmla="*/ 1084932 w 1084932"/>
                <a:gd name="connsiteY4" fmla="*/ 5073837 h 5073837"/>
                <a:gd name="connsiteX5" fmla="*/ 0 w 1084932"/>
                <a:gd name="connsiteY5" fmla="*/ 5073837 h 5073837"/>
                <a:gd name="connsiteX6" fmla="*/ 0 w 1084932"/>
                <a:gd name="connsiteY6" fmla="*/ 5073837 h 5073837"/>
                <a:gd name="connsiteX7" fmla="*/ 0 w 1084932"/>
                <a:gd name="connsiteY7" fmla="*/ 180826 h 5073837"/>
                <a:gd name="connsiteX8" fmla="*/ 180826 w 1084932"/>
                <a:gd name="connsiteY8" fmla="*/ 0 h 507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073837">
                  <a:moveTo>
                    <a:pt x="1084932" y="845660"/>
                  </a:moveTo>
                  <a:lnTo>
                    <a:pt x="1084932" y="4228177"/>
                  </a:lnTo>
                  <a:cubicBezTo>
                    <a:pt x="1084932" y="4695219"/>
                    <a:pt x="1067621" y="5073835"/>
                    <a:pt x="1046266" y="5073835"/>
                  </a:cubicBezTo>
                  <a:lnTo>
                    <a:pt x="0" y="5073835"/>
                  </a:lnTo>
                  <a:lnTo>
                    <a:pt x="0" y="5073835"/>
                  </a:lnTo>
                  <a:lnTo>
                    <a:pt x="0" y="2"/>
                  </a:lnTo>
                  <a:lnTo>
                    <a:pt x="0" y="2"/>
                  </a:lnTo>
                  <a:lnTo>
                    <a:pt x="1046266" y="2"/>
                  </a:lnTo>
                  <a:cubicBezTo>
                    <a:pt x="1067621" y="2"/>
                    <a:pt x="1084932" y="378618"/>
                    <a:pt x="1084932" y="845660"/>
                  </a:cubicBezTo>
                  <a:close/>
                </a:path>
              </a:pathLst>
            </a:custGeom>
            <a:solidFill>
              <a:srgbClr val="64001E">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4464770"/>
                <a:satOff val="26899"/>
                <a:lumOff val="215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After-class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0" name="矩形 19"/>
          <p:cNvSpPr/>
          <p:nvPr/>
        </p:nvSpPr>
        <p:spPr>
          <a:xfrm>
            <a:off x="0" y="908158"/>
            <a:ext cx="9144000" cy="799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426" name="Picture 2" descr="d:\program files\360se6\User Data\temp\u=3951256762,2675390024&amp;fm=21&amp;gp=0.jpg"/>
          <p:cNvPicPr>
            <a:picLocks noChangeAspect="1" noChangeArrowheads="1"/>
          </p:cNvPicPr>
          <p:nvPr/>
        </p:nvPicPr>
        <p:blipFill>
          <a:blip r:embed="rId4"/>
          <a:srcRect/>
          <a:stretch>
            <a:fillRect/>
          </a:stretch>
        </p:blipFill>
        <p:spPr bwMode="auto">
          <a:xfrm>
            <a:off x="0" y="4998151"/>
            <a:ext cx="1714480" cy="1325183"/>
          </a:xfrm>
          <a:prstGeom prst="rect">
            <a:avLst/>
          </a:prstGeom>
          <a:noFill/>
        </p:spPr>
      </p:pic>
      <p:sp>
        <p:nvSpPr>
          <p:cNvPr id="22" name="矩形 21"/>
          <p:cNvSpPr/>
          <p:nvPr/>
        </p:nvSpPr>
        <p:spPr>
          <a:xfrm>
            <a:off x="2857488" y="142852"/>
            <a:ext cx="3838230" cy="584775"/>
          </a:xfrm>
          <a:prstGeom prst="rect">
            <a:avLst/>
          </a:prstGeom>
        </p:spPr>
        <p:txBody>
          <a:bodyPr wrap="none">
            <a:spAutoFit/>
          </a:bodyPr>
          <a:lstStyle/>
          <a:p>
            <a:r>
              <a:rPr lang="en-US" altLang="zh-CN" sz="3200" b="1" dirty="0">
                <a:solidFill>
                  <a:srgbClr val="000000"/>
                </a:solidFill>
                <a:latin typeface="Times New Roman" panose="02020603050405020304" pitchFamily="18" charset="0"/>
                <a:ea typeface="楷体" panose="02010609060101010101" pitchFamily="49" charset="-122"/>
              </a:rPr>
              <a:t>Teaching Procedures</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95288" y="260350"/>
            <a:ext cx="8229600" cy="490538"/>
          </a:xfrm>
        </p:spPr>
        <p:txBody>
          <a:bodyPr/>
          <a:lstStyle/>
          <a:p>
            <a:r>
              <a:rPr lang="en-US" altLang="zh-CN" sz="4000">
                <a:ea typeface="华文细黑" panose="02010600040101010101" pitchFamily="2" charset="-122"/>
              </a:rPr>
              <a:t>content</a:t>
            </a:r>
          </a:p>
        </p:txBody>
      </p:sp>
      <p:grpSp>
        <p:nvGrpSpPr>
          <p:cNvPr id="2" name="Group 3"/>
          <p:cNvGrpSpPr/>
          <p:nvPr/>
        </p:nvGrpSpPr>
        <p:grpSpPr bwMode="auto">
          <a:xfrm>
            <a:off x="0" y="-603250"/>
            <a:ext cx="9144000" cy="2028825"/>
            <a:chOff x="0" y="-380"/>
            <a:chExt cx="5760" cy="1278"/>
          </a:xfrm>
        </p:grpSpPr>
        <p:sp>
          <p:nvSpPr>
            <p:cNvPr id="105476" name="Rectangle 4"/>
            <p:cNvSpPr>
              <a:spLocks noChangeArrowheads="1"/>
            </p:cNvSpPr>
            <p:nvPr/>
          </p:nvSpPr>
          <p:spPr bwMode="auto">
            <a:xfrm>
              <a:off x="0" y="0"/>
              <a:ext cx="5760" cy="572"/>
            </a:xfrm>
            <a:prstGeom prst="rect">
              <a:avLst/>
            </a:prstGeom>
            <a:gradFill rotWithShape="1">
              <a:gsLst>
                <a:gs pos="0">
                  <a:schemeClr val="accent1">
                    <a:gamma/>
                    <a:tint val="0"/>
                    <a:invGamma/>
                  </a:schemeClr>
                </a:gs>
                <a:gs pos="100000">
                  <a:schemeClr val="accent1"/>
                </a:gs>
              </a:gsLst>
              <a:lin ang="0" scaled="1"/>
            </a:gradFill>
            <a:ln w="9525">
              <a:noFill/>
              <a:miter lim="800000"/>
            </a:ln>
            <a:effectLst/>
          </p:spPr>
          <p:txBody>
            <a:bodyPr wrap="none" anchor="ctr"/>
            <a:lstStyle/>
            <a:p>
              <a:endParaRPr lang="zh-CN" altLang="en-US"/>
            </a:p>
          </p:txBody>
        </p:sp>
        <p:pic>
          <p:nvPicPr>
            <p:cNvPr id="105477" name="Picture 5" descr="未标题-2111"/>
            <p:cNvPicPr>
              <a:picLocks noChangeAspect="1" noChangeArrowheads="1"/>
            </p:cNvPicPr>
            <p:nvPr/>
          </p:nvPicPr>
          <p:blipFill>
            <a:blip r:embed="rId2"/>
            <a:srcRect/>
            <a:stretch>
              <a:fillRect/>
            </a:stretch>
          </p:blipFill>
          <p:spPr bwMode="auto">
            <a:xfrm rot="19814729" flipH="1" flipV="1">
              <a:off x="204" y="-380"/>
              <a:ext cx="1084" cy="1278"/>
            </a:xfrm>
            <a:prstGeom prst="rect">
              <a:avLst/>
            </a:prstGeom>
            <a:noFill/>
          </p:spPr>
        </p:pic>
        <p:sp>
          <p:nvSpPr>
            <p:cNvPr id="105479" name="Rectangle 7"/>
            <p:cNvSpPr>
              <a:spLocks noChangeArrowheads="1"/>
            </p:cNvSpPr>
            <p:nvPr/>
          </p:nvSpPr>
          <p:spPr bwMode="auto">
            <a:xfrm>
              <a:off x="0" y="527"/>
              <a:ext cx="1860" cy="91"/>
            </a:xfrm>
            <a:prstGeom prst="rect">
              <a:avLst/>
            </a:prstGeom>
            <a:solidFill>
              <a:schemeClr val="tx1"/>
            </a:solidFill>
            <a:ln w="9525">
              <a:noFill/>
              <a:miter lim="800000"/>
            </a:ln>
            <a:effectLst/>
          </p:spPr>
          <p:txBody>
            <a:bodyPr wrap="none" anchor="ctr"/>
            <a:lstStyle/>
            <a:p>
              <a:endParaRPr lang="zh-CN" altLang="en-US"/>
            </a:p>
          </p:txBody>
        </p:sp>
      </p:grpSp>
      <p:sp>
        <p:nvSpPr>
          <p:cNvPr id="105481" name="Text Box 9"/>
          <p:cNvSpPr txBox="1">
            <a:spLocks noChangeArrowheads="1"/>
          </p:cNvSpPr>
          <p:nvPr/>
        </p:nvSpPr>
        <p:spPr bwMode="auto">
          <a:xfrm>
            <a:off x="1071538" y="2714620"/>
            <a:ext cx="5451475" cy="523220"/>
          </a:xfrm>
          <a:prstGeom prst="rect">
            <a:avLst/>
          </a:prstGeom>
          <a:noFill/>
          <a:ln w="9525">
            <a:noFill/>
            <a:miter lim="800000"/>
          </a:ln>
          <a:effectLst/>
        </p:spPr>
        <p:txBody>
          <a:bodyPr>
            <a:spAutoFit/>
          </a:bodyPr>
          <a:lstStyle/>
          <a:p>
            <a:pPr>
              <a:spcBef>
                <a:spcPct val="50000"/>
              </a:spcBef>
            </a:pPr>
            <a:r>
              <a:rPr lang="en-US" altLang="zh-CN" sz="2800" b="1" dirty="0"/>
              <a:t> Task 2:  Group work</a:t>
            </a:r>
          </a:p>
        </p:txBody>
      </p:sp>
      <p:sp>
        <p:nvSpPr>
          <p:cNvPr id="105488" name="Rectangle 16"/>
          <p:cNvSpPr>
            <a:spLocks noChangeArrowheads="1"/>
          </p:cNvSpPr>
          <p:nvPr/>
        </p:nvSpPr>
        <p:spPr bwMode="auto">
          <a:xfrm>
            <a:off x="1258888" y="188913"/>
            <a:ext cx="6505575" cy="604837"/>
          </a:xfrm>
          <a:prstGeom prst="rect">
            <a:avLst/>
          </a:prstGeom>
          <a:noFill/>
          <a:ln w="9525">
            <a:noFill/>
            <a:miter lim="800000"/>
          </a:ln>
          <a:effectLst/>
        </p:spPr>
        <p:txBody>
          <a:bodyPr anchor="ctr"/>
          <a:lstStyle/>
          <a:p>
            <a:pPr eaLnBrk="0" hangingPunct="0">
              <a:spcBef>
                <a:spcPct val="50000"/>
              </a:spcBef>
            </a:pPr>
            <a:r>
              <a:rPr lang="en-US" altLang="zh-CN" sz="3200" b="1" dirty="0">
                <a:solidFill>
                  <a:srgbClr val="000000"/>
                </a:solidFill>
                <a:latin typeface="Times New Roman" panose="02020603050405020304" pitchFamily="18" charset="0"/>
                <a:ea typeface="楷体" panose="02010609060101010101" pitchFamily="49" charset="-122"/>
              </a:rPr>
              <a:t>              Teaching Procedures</a:t>
            </a:r>
            <a:endParaRPr lang="zh-CN" altLang="en-US" sz="3200" b="1" dirty="0">
              <a:solidFill>
                <a:srgbClr val="000000"/>
              </a:solidFill>
              <a:latin typeface="Times New Roman" panose="02020603050405020304" pitchFamily="18" charset="0"/>
              <a:ea typeface="楷体" panose="02010609060101010101" pitchFamily="49" charset="-122"/>
            </a:endParaRPr>
          </a:p>
        </p:txBody>
      </p:sp>
      <p:pic>
        <p:nvPicPr>
          <p:cNvPr id="105489" name="Picture 17" descr="未标题-111111"/>
          <p:cNvPicPr>
            <a:picLocks noChangeAspect="1" noChangeArrowheads="1"/>
          </p:cNvPicPr>
          <p:nvPr/>
        </p:nvPicPr>
        <p:blipFill>
          <a:blip r:embed="rId3" cstate="print">
            <a:lum bright="70000" contrast="-70000"/>
          </a:blip>
          <a:srcRect/>
          <a:stretch>
            <a:fillRect/>
          </a:stretch>
        </p:blipFill>
        <p:spPr bwMode="auto">
          <a:xfrm>
            <a:off x="6143636" y="4049713"/>
            <a:ext cx="2767012" cy="2808287"/>
          </a:xfrm>
          <a:prstGeom prst="rect">
            <a:avLst/>
          </a:prstGeom>
          <a:noFill/>
        </p:spPr>
      </p:pic>
      <p:sp>
        <p:nvSpPr>
          <p:cNvPr id="19" name="任意多边形 18">
            <a:hlinkClick r:id="rId4" action="ppaction://hlinksldjump"/>
          </p:cNvPr>
          <p:cNvSpPr/>
          <p:nvPr/>
        </p:nvSpPr>
        <p:spPr bwMode="auto">
          <a:xfrm>
            <a:off x="642910" y="0"/>
            <a:ext cx="8501090" cy="857232"/>
          </a:xfrm>
          <a:custGeom>
            <a:avLst/>
            <a:gdLst>
              <a:gd name="connsiteX0" fmla="*/ 180826 w 1084932"/>
              <a:gd name="connsiteY0" fmla="*/ 0 h 5085795"/>
              <a:gd name="connsiteX1" fmla="*/ 904106 w 1084932"/>
              <a:gd name="connsiteY1" fmla="*/ 0 h 5085795"/>
              <a:gd name="connsiteX2" fmla="*/ 1084932 w 1084932"/>
              <a:gd name="connsiteY2" fmla="*/ 180826 h 5085795"/>
              <a:gd name="connsiteX3" fmla="*/ 1084932 w 1084932"/>
              <a:gd name="connsiteY3" fmla="*/ 5085795 h 5085795"/>
              <a:gd name="connsiteX4" fmla="*/ 1084932 w 1084932"/>
              <a:gd name="connsiteY4" fmla="*/ 5085795 h 5085795"/>
              <a:gd name="connsiteX5" fmla="*/ 0 w 1084932"/>
              <a:gd name="connsiteY5" fmla="*/ 5085795 h 5085795"/>
              <a:gd name="connsiteX6" fmla="*/ 0 w 1084932"/>
              <a:gd name="connsiteY6" fmla="*/ 5085795 h 5085795"/>
              <a:gd name="connsiteX7" fmla="*/ 0 w 1084932"/>
              <a:gd name="connsiteY7" fmla="*/ 180826 h 5085795"/>
              <a:gd name="connsiteX8" fmla="*/ 180826 w 1084932"/>
              <a:gd name="connsiteY8" fmla="*/ 0 h 50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085795">
                <a:moveTo>
                  <a:pt x="1084932" y="847653"/>
                </a:moveTo>
                <a:lnTo>
                  <a:pt x="1084932" y="4238142"/>
                </a:lnTo>
                <a:cubicBezTo>
                  <a:pt x="1084932" y="4706285"/>
                  <a:pt x="1067661" y="5085793"/>
                  <a:pt x="1046357" y="5085793"/>
                </a:cubicBezTo>
                <a:lnTo>
                  <a:pt x="0" y="5085793"/>
                </a:lnTo>
                <a:lnTo>
                  <a:pt x="0" y="5085793"/>
                </a:lnTo>
                <a:lnTo>
                  <a:pt x="0" y="2"/>
                </a:lnTo>
                <a:lnTo>
                  <a:pt x="0" y="2"/>
                </a:lnTo>
                <a:lnTo>
                  <a:pt x="1046357" y="2"/>
                </a:lnTo>
                <a:cubicBezTo>
                  <a:pt x="1067661" y="2"/>
                  <a:pt x="1084932" y="379510"/>
                  <a:pt x="1084932" y="847653"/>
                </a:cubicBezTo>
                <a:close/>
              </a:path>
            </a:pathLst>
          </a:custGeom>
          <a:solidFill>
            <a:srgbClr val="000066">
              <a:alpha val="90000"/>
            </a:srgbClr>
          </a:solidFill>
          <a:ln w="57150">
            <a:solidFill>
              <a:schemeClr val="bg1"/>
            </a:solidFill>
          </a:ln>
          <a:effectLst>
            <a:glow rad="63500">
              <a:schemeClr val="accent4">
                <a:satMod val="175000"/>
                <a:alpha val="40000"/>
              </a:schemeClr>
            </a:glow>
            <a:outerShdw blurRad="40000" dist="23000" dir="5400000" rotWithShape="0">
              <a:srgbClr val="000000">
                <a:alpha val="35000"/>
              </a:srgbClr>
            </a:outerShdw>
          </a:effectLst>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 typeface="Arial" panose="020B0604020202020204" pitchFamily="34" charset="0"/>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Pre-class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任意多边形 19"/>
          <p:cNvSpPr/>
          <p:nvPr/>
        </p:nvSpPr>
        <p:spPr bwMode="auto">
          <a:xfrm>
            <a:off x="0" y="0"/>
            <a:ext cx="570693" cy="1618052"/>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000066"/>
          </a:solidFill>
          <a:ln>
            <a:solidFill>
              <a:schemeClr val="bg1"/>
            </a:solid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15240" tIns="268612" rIns="15241"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1" name="Picture 2" descr="http://hbimg.b0.upaiyun.com/2350310a31afea9a5bf45e9f0d4c0e20677b14fd984f0-lJQ07X_fw658"/>
          <p:cNvPicPr>
            <a:picLocks noChangeAspect="1" noChangeArrowheads="1"/>
          </p:cNvPicPr>
          <p:nvPr/>
        </p:nvPicPr>
        <p:blipFill>
          <a:blip r:embed="rId5"/>
          <a:srcRect/>
          <a:stretch>
            <a:fillRect/>
          </a:stretch>
        </p:blipFill>
        <p:spPr bwMode="auto">
          <a:xfrm>
            <a:off x="6572264" y="1285860"/>
            <a:ext cx="2149878" cy="2848980"/>
          </a:xfrm>
          <a:prstGeom prst="rect">
            <a:avLst/>
          </a:prstGeom>
          <a:noFill/>
        </p:spPr>
      </p:pic>
      <p:sp>
        <p:nvSpPr>
          <p:cNvPr id="22" name="Text Box 9"/>
          <p:cNvSpPr txBox="1">
            <a:spLocks noChangeArrowheads="1"/>
          </p:cNvSpPr>
          <p:nvPr/>
        </p:nvSpPr>
        <p:spPr bwMode="auto">
          <a:xfrm>
            <a:off x="1071538" y="2000240"/>
            <a:ext cx="5451475" cy="523220"/>
          </a:xfrm>
          <a:prstGeom prst="rect">
            <a:avLst/>
          </a:prstGeom>
          <a:noFill/>
          <a:ln w="9525">
            <a:noFill/>
            <a:miter lim="800000"/>
          </a:ln>
          <a:effectLst/>
        </p:spPr>
        <p:txBody>
          <a:bodyPr>
            <a:spAutoFit/>
          </a:bodyPr>
          <a:lstStyle/>
          <a:p>
            <a:pPr>
              <a:spcBef>
                <a:spcPct val="50000"/>
              </a:spcBef>
            </a:pPr>
            <a:r>
              <a:rPr lang="en-US" altLang="zh-CN" sz="2800" b="1" dirty="0"/>
              <a:t> Task 1:  Watch the film </a:t>
            </a:r>
            <a:r>
              <a:rPr lang="en-US" altLang="zh-CN" sz="2800" b="1" i="1" dirty="0"/>
              <a:t>Troy</a:t>
            </a:r>
          </a:p>
        </p:txBody>
      </p:sp>
      <p:pic>
        <p:nvPicPr>
          <p:cNvPr id="24" name="Picture 2" descr="C:\Users\Administrator\Desktop\1.png"/>
          <p:cNvPicPr>
            <a:picLocks noChangeAspect="1" noChangeArrowheads="1"/>
          </p:cNvPicPr>
          <p:nvPr/>
        </p:nvPicPr>
        <p:blipFill>
          <a:blip r:embed="rId6"/>
          <a:srcRect/>
          <a:stretch>
            <a:fillRect/>
          </a:stretch>
        </p:blipFill>
        <p:spPr bwMode="auto">
          <a:xfrm>
            <a:off x="1000100" y="3500438"/>
            <a:ext cx="5500726" cy="2643206"/>
          </a:xfrm>
          <a:prstGeom prst="rect">
            <a:avLst/>
          </a:prstGeom>
          <a:noFill/>
          <a:ln w="9525">
            <a:noFill/>
            <a:miter lim="800000"/>
            <a:headEnd/>
            <a:tailEnd/>
          </a:ln>
        </p:spPr>
      </p:pic>
      <p:sp>
        <p:nvSpPr>
          <p:cNvPr id="25" name="矩形 24"/>
          <p:cNvSpPr/>
          <p:nvPr/>
        </p:nvSpPr>
        <p:spPr>
          <a:xfrm>
            <a:off x="1500166" y="3857628"/>
            <a:ext cx="4429140" cy="1569660"/>
          </a:xfrm>
          <a:prstGeom prst="rect">
            <a:avLst/>
          </a:prstGeom>
        </p:spPr>
        <p:txBody>
          <a:bodyPr wrap="square">
            <a:spAutoFit/>
          </a:bodyPr>
          <a:lstStyle/>
          <a:p>
            <a:pPr lvl="0"/>
            <a:r>
              <a:rPr lang="en-US" altLang="zh-CN" sz="2400" dirty="0">
                <a:solidFill>
                  <a:srgbClr val="000000"/>
                </a:solidFill>
              </a:rPr>
              <a:t>    Each group prepares one story about the </a:t>
            </a:r>
            <a:r>
              <a:rPr lang="en-US" altLang="zh-CN" sz="2400" dirty="0">
                <a:solidFill>
                  <a:srgbClr val="FF0000"/>
                </a:solidFill>
              </a:rPr>
              <a:t>difficulties Odysseus’ encounter </a:t>
            </a:r>
            <a:r>
              <a:rPr lang="en-US" altLang="zh-CN" sz="2400" dirty="0">
                <a:solidFill>
                  <a:srgbClr val="000000"/>
                </a:solidFill>
              </a:rPr>
              <a:t>in his journey back home.</a:t>
            </a:r>
            <a:endParaRPr lang="zh-CN" altLang="en-US" sz="24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481"/>
                                        </p:tgtEl>
                                        <p:attrNameLst>
                                          <p:attrName>style.visibility</p:attrName>
                                        </p:attrNameLst>
                                      </p:cBhvr>
                                      <p:to>
                                        <p:strVal val="visible"/>
                                      </p:to>
                                    </p:set>
                                  </p:childTnLst>
                                </p:cTn>
                              </p:par>
                            </p:childTnLst>
                          </p:cTn>
                        </p:par>
                        <p:par>
                          <p:cTn id="13" fill="hold">
                            <p:stCondLst>
                              <p:cond delay="0"/>
                            </p:stCondLst>
                            <p:childTnLst>
                              <p:par>
                                <p:cTn id="14" presetID="1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lide(fromLeft)">
                                      <p:cBhvr>
                                        <p:cTn id="16" dur="2000"/>
                                        <p:tgtEl>
                                          <p:spTgt spid="24"/>
                                        </p:tgtEl>
                                      </p:cBhvr>
                                    </p:animEffect>
                                  </p:childTnLst>
                                </p:cTn>
                              </p:par>
                            </p:childTnLst>
                          </p:cTn>
                        </p:par>
                        <p:par>
                          <p:cTn id="17" fill="hold">
                            <p:stCondLst>
                              <p:cond delay="2000"/>
                            </p:stCondLst>
                            <p:childTnLst>
                              <p:par>
                                <p:cTn id="18" presetID="9"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dissolv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1" grpId="0"/>
      <p:bldP spid="22"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p:nvPr/>
        </p:nvSpPr>
        <p:spPr>
          <a:xfrm>
            <a:off x="785786" y="514351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3" name="椭圆 22"/>
          <p:cNvSpPr/>
          <p:nvPr/>
        </p:nvSpPr>
        <p:spPr>
          <a:xfrm>
            <a:off x="785786" y="407194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4" name="椭圆 23"/>
          <p:cNvSpPr/>
          <p:nvPr/>
        </p:nvSpPr>
        <p:spPr>
          <a:xfrm>
            <a:off x="785786" y="1857364"/>
            <a:ext cx="1785950" cy="857256"/>
          </a:xfrm>
          <a:prstGeom prst="ellipse">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7" name="椭圆 16"/>
          <p:cNvSpPr/>
          <p:nvPr/>
        </p:nvSpPr>
        <p:spPr>
          <a:xfrm>
            <a:off x="785786" y="300037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05483" name="Text Box 11"/>
          <p:cNvSpPr txBox="1">
            <a:spLocks noChangeArrowheads="1"/>
          </p:cNvSpPr>
          <p:nvPr/>
        </p:nvSpPr>
        <p:spPr bwMode="auto">
          <a:xfrm>
            <a:off x="785786" y="3143248"/>
            <a:ext cx="1928826" cy="559127"/>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rPr>
              <a:t>     </a:t>
            </a:r>
            <a:r>
              <a:rPr lang="en-US" altLang="zh-CN" sz="2400" b="1" dirty="0">
                <a:solidFill>
                  <a:schemeClr val="tx2"/>
                </a:solidFill>
                <a:latin typeface="+mj-lt"/>
              </a:rPr>
              <a:t>Text </a:t>
            </a:r>
          </a:p>
          <a:p>
            <a:pPr>
              <a:lnSpc>
                <a:spcPts val="1100"/>
              </a:lnSpc>
              <a:spcBef>
                <a:spcPct val="50000"/>
              </a:spcBef>
            </a:pPr>
            <a:r>
              <a:rPr lang="en-US" altLang="zh-CN" sz="2400" b="1" dirty="0">
                <a:solidFill>
                  <a:schemeClr val="tx2"/>
                </a:solidFill>
                <a:latin typeface="+mj-lt"/>
              </a:rPr>
              <a:t>exploration</a:t>
            </a:r>
          </a:p>
        </p:txBody>
      </p:sp>
      <p:pic>
        <p:nvPicPr>
          <p:cNvPr id="105489" name="Picture 17" descr="未标题-111111"/>
          <p:cNvPicPr>
            <a:picLocks noChangeAspect="1" noChangeArrowheads="1"/>
          </p:cNvPicPr>
          <p:nvPr/>
        </p:nvPicPr>
        <p:blipFill>
          <a:blip r:embed="rId2" cstate="print">
            <a:lum bright="70000" contrast="-70000"/>
          </a:blip>
          <a:srcRect/>
          <a:stretch>
            <a:fillRect/>
          </a:stretch>
        </p:blipFill>
        <p:spPr bwMode="auto">
          <a:xfrm>
            <a:off x="6376988" y="4049713"/>
            <a:ext cx="2767012" cy="2808287"/>
          </a:xfrm>
          <a:prstGeom prst="rect">
            <a:avLst/>
          </a:prstGeom>
          <a:noFill/>
        </p:spPr>
      </p:pic>
      <p:sp>
        <p:nvSpPr>
          <p:cNvPr id="16" name="任意多边形 15">
            <a:hlinkClick r:id="rId3" action="ppaction://hlinksldjump"/>
          </p:cNvPr>
          <p:cNvSpPr/>
          <p:nvPr/>
        </p:nvSpPr>
        <p:spPr bwMode="auto">
          <a:xfrm>
            <a:off x="642910" y="0"/>
            <a:ext cx="8501090" cy="928670"/>
          </a:xfrm>
          <a:custGeom>
            <a:avLst/>
            <a:gdLst>
              <a:gd name="connsiteX0" fmla="*/ 180826 w 1084932"/>
              <a:gd name="connsiteY0" fmla="*/ 0 h 5102503"/>
              <a:gd name="connsiteX1" fmla="*/ 904106 w 1084932"/>
              <a:gd name="connsiteY1" fmla="*/ 0 h 5102503"/>
              <a:gd name="connsiteX2" fmla="*/ 1084932 w 1084932"/>
              <a:gd name="connsiteY2" fmla="*/ 180826 h 5102503"/>
              <a:gd name="connsiteX3" fmla="*/ 1084932 w 1084932"/>
              <a:gd name="connsiteY3" fmla="*/ 5102503 h 5102503"/>
              <a:gd name="connsiteX4" fmla="*/ 1084932 w 1084932"/>
              <a:gd name="connsiteY4" fmla="*/ 5102503 h 5102503"/>
              <a:gd name="connsiteX5" fmla="*/ 0 w 1084932"/>
              <a:gd name="connsiteY5" fmla="*/ 5102503 h 5102503"/>
              <a:gd name="connsiteX6" fmla="*/ 0 w 1084932"/>
              <a:gd name="connsiteY6" fmla="*/ 5102503 h 5102503"/>
              <a:gd name="connsiteX7" fmla="*/ 0 w 1084932"/>
              <a:gd name="connsiteY7" fmla="*/ 180826 h 5102503"/>
              <a:gd name="connsiteX8" fmla="*/ 180826 w 1084932"/>
              <a:gd name="connsiteY8" fmla="*/ 0 h 5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102503">
                <a:moveTo>
                  <a:pt x="1084932" y="850438"/>
                </a:moveTo>
                <a:lnTo>
                  <a:pt x="1084932" y="4252065"/>
                </a:lnTo>
                <a:cubicBezTo>
                  <a:pt x="1084932" y="4721746"/>
                  <a:pt x="1067718" y="5102501"/>
                  <a:pt x="1046483" y="5102501"/>
                </a:cubicBezTo>
                <a:lnTo>
                  <a:pt x="0" y="5102501"/>
                </a:lnTo>
                <a:lnTo>
                  <a:pt x="0" y="5102501"/>
                </a:lnTo>
                <a:lnTo>
                  <a:pt x="0" y="2"/>
                </a:lnTo>
                <a:lnTo>
                  <a:pt x="0" y="2"/>
                </a:lnTo>
                <a:lnTo>
                  <a:pt x="1046483" y="2"/>
                </a:lnTo>
                <a:cubicBezTo>
                  <a:pt x="1067718" y="2"/>
                  <a:pt x="1084932" y="380757"/>
                  <a:pt x="1084932" y="850438"/>
                </a:cubicBezTo>
                <a:close/>
              </a:path>
            </a:pathLst>
          </a:custGeom>
          <a:solidFill>
            <a:srgbClr val="640096">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2232385"/>
              <a:satOff val="13449"/>
              <a:lumOff val="107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任意多边形 20"/>
          <p:cNvSpPr/>
          <p:nvPr/>
        </p:nvSpPr>
        <p:spPr bwMode="auto">
          <a:xfrm>
            <a:off x="0" y="0"/>
            <a:ext cx="570692" cy="1618052"/>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96"/>
          </a:solidFill>
          <a:ln>
            <a:solidFill>
              <a:schemeClr val="bg1"/>
            </a:solidFill>
          </a:ln>
          <a:scene3d>
            <a:camera prst="orthographicFront"/>
            <a:lightRig rig="flat" dir="t"/>
          </a:scene3d>
          <a:sp3d prstMaterial="plastic">
            <a:bevelT w="120900" h="88900"/>
            <a:bevelB w="88900" h="31750" prst="angle"/>
          </a:sp3d>
        </p:spPr>
        <p:style>
          <a:lnRef idx="1">
            <a:schemeClr val="accent4">
              <a:hueOff val="-2232385"/>
              <a:satOff val="13449"/>
              <a:lumOff val="1078"/>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 Box 13"/>
          <p:cNvSpPr txBox="1">
            <a:spLocks noChangeArrowheads="1"/>
          </p:cNvSpPr>
          <p:nvPr/>
        </p:nvSpPr>
        <p:spPr bwMode="auto">
          <a:xfrm>
            <a:off x="714348" y="5500702"/>
            <a:ext cx="2643206" cy="268150"/>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Application</a:t>
            </a:r>
          </a:p>
        </p:txBody>
      </p:sp>
      <p:sp>
        <p:nvSpPr>
          <p:cNvPr id="25" name="TextBox 24"/>
          <p:cNvSpPr txBox="1"/>
          <p:nvPr/>
        </p:nvSpPr>
        <p:spPr>
          <a:xfrm>
            <a:off x="3143240" y="1928802"/>
            <a:ext cx="3647152" cy="461665"/>
          </a:xfrm>
          <a:prstGeom prst="rect">
            <a:avLst/>
          </a:prstGeom>
          <a:noFill/>
        </p:spPr>
        <p:txBody>
          <a:bodyPr wrap="none" rtlCol="0">
            <a:spAutoFit/>
          </a:bodyPr>
          <a:lstStyle/>
          <a:p>
            <a:pPr>
              <a:buFont typeface="Arial" panose="020B0604020202020204" pitchFamily="34" charset="0"/>
              <a:buChar char="•"/>
            </a:pPr>
            <a:r>
              <a:rPr lang="en-US" altLang="zh-CN" sz="2400" dirty="0"/>
              <a:t> Presentation (pre-class)</a:t>
            </a:r>
          </a:p>
        </p:txBody>
      </p:sp>
      <p:pic>
        <p:nvPicPr>
          <p:cNvPr id="28674" name="Picture 2" descr="http://p4.so.qhmsg.com/bdr/_240_/t017bf66ca15c7d7229.jpg"/>
          <p:cNvPicPr>
            <a:picLocks noChangeAspect="1" noChangeArrowheads="1"/>
          </p:cNvPicPr>
          <p:nvPr/>
        </p:nvPicPr>
        <p:blipFill>
          <a:blip r:embed="rId4"/>
          <a:srcRect/>
          <a:stretch>
            <a:fillRect/>
          </a:stretch>
        </p:blipFill>
        <p:spPr bwMode="auto">
          <a:xfrm>
            <a:off x="3571868" y="2786058"/>
            <a:ext cx="2952770" cy="2214578"/>
          </a:xfrm>
          <a:prstGeom prst="rect">
            <a:avLst/>
          </a:prstGeom>
          <a:noFill/>
        </p:spPr>
      </p:pic>
      <p:pic>
        <p:nvPicPr>
          <p:cNvPr id="28676" name="Picture 4" descr="http://p0.so.qhimgs1.com/bdr/_240_/t01a6961eea7500f470.jpg"/>
          <p:cNvPicPr>
            <a:picLocks noChangeAspect="1" noChangeArrowheads="1"/>
          </p:cNvPicPr>
          <p:nvPr/>
        </p:nvPicPr>
        <p:blipFill>
          <a:blip r:embed="rId5"/>
          <a:srcRect/>
          <a:stretch>
            <a:fillRect/>
          </a:stretch>
        </p:blipFill>
        <p:spPr bwMode="auto">
          <a:xfrm>
            <a:off x="3571868" y="2786058"/>
            <a:ext cx="2857500" cy="2143125"/>
          </a:xfrm>
          <a:prstGeom prst="rect">
            <a:avLst/>
          </a:prstGeom>
          <a:noFill/>
        </p:spPr>
      </p:pic>
      <p:sp>
        <p:nvSpPr>
          <p:cNvPr id="15" name="Text Box 11"/>
          <p:cNvSpPr txBox="1">
            <a:spLocks noChangeArrowheads="1"/>
          </p:cNvSpPr>
          <p:nvPr/>
        </p:nvSpPr>
        <p:spPr bwMode="auto">
          <a:xfrm>
            <a:off x="1000100" y="2214554"/>
            <a:ext cx="1714512" cy="268150"/>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Lead-in</a:t>
            </a:r>
          </a:p>
        </p:txBody>
      </p:sp>
      <p:sp>
        <p:nvSpPr>
          <p:cNvPr id="20" name="Text Box 13"/>
          <p:cNvSpPr txBox="1">
            <a:spLocks noChangeArrowheads="1"/>
          </p:cNvSpPr>
          <p:nvPr/>
        </p:nvSpPr>
        <p:spPr bwMode="auto">
          <a:xfrm>
            <a:off x="1000100" y="4357694"/>
            <a:ext cx="1571636" cy="233397"/>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Exercise</a:t>
            </a:r>
          </a:p>
        </p:txBody>
      </p:sp>
      <p:sp>
        <p:nvSpPr>
          <p:cNvPr id="27" name="矩形 26"/>
          <p:cNvSpPr/>
          <p:nvPr/>
        </p:nvSpPr>
        <p:spPr>
          <a:xfrm>
            <a:off x="3000364" y="2571744"/>
            <a:ext cx="5143536" cy="2677656"/>
          </a:xfrm>
          <a:prstGeom prst="rect">
            <a:avLst/>
          </a:prstGeom>
        </p:spPr>
        <p:txBody>
          <a:bodyPr wrap="square">
            <a:spAutoFit/>
          </a:bodyPr>
          <a:lstStyle/>
          <a:p>
            <a:pPr lvl="0">
              <a:buFont typeface="Arial" panose="020B0604020202020204" pitchFamily="34" charset="0"/>
              <a:buChar char="•"/>
            </a:pPr>
            <a:r>
              <a:rPr lang="en-US" altLang="zh-CN" sz="2400" dirty="0">
                <a:solidFill>
                  <a:srgbClr val="000000"/>
                </a:solidFill>
              </a:rPr>
              <a:t>  Discussion </a:t>
            </a:r>
            <a:endParaRPr lang="zh-CN" altLang="en-US" sz="2400" dirty="0">
              <a:solidFill>
                <a:srgbClr val="000000"/>
              </a:solidFill>
            </a:endParaRPr>
          </a:p>
          <a:p>
            <a:pPr lvl="0" defTabSz="815340" fontAlgn="base">
              <a:lnSpc>
                <a:spcPct val="120000"/>
              </a:lnSpc>
              <a:spcBef>
                <a:spcPct val="0"/>
              </a:spcBef>
              <a:spcAft>
                <a:spcPct val="0"/>
              </a:spcAft>
            </a:pPr>
            <a:r>
              <a:rPr lang="en-US" altLang="zh-CN" sz="2000" dirty="0">
                <a:solidFill>
                  <a:prstClr val="black"/>
                </a:solidFill>
                <a:latin typeface="Times New Roman" panose="02020603050405020304" pitchFamily="18" charset="0"/>
                <a:ea typeface="楷体" panose="02010609060101010101" pitchFamily="49" charset="-122"/>
              </a:rPr>
              <a:t> </a:t>
            </a:r>
            <a:r>
              <a:rPr lang="en-US" altLang="zh-CN" sz="2400" dirty="0">
                <a:solidFill>
                  <a:prstClr val="black"/>
                </a:solidFill>
                <a:latin typeface="Times New Roman" panose="02020603050405020304" pitchFamily="18" charset="0"/>
                <a:ea typeface="楷体" panose="02010609060101010101" pitchFamily="49" charset="-122"/>
              </a:rPr>
              <a:t>1. Do you have </a:t>
            </a:r>
            <a:r>
              <a:rPr lang="en-US" altLang="zh-CN" sz="2400" dirty="0">
                <a:solidFill>
                  <a:srgbClr val="FF0000"/>
                </a:solidFill>
                <a:latin typeface="Times New Roman" panose="02020603050405020304" pitchFamily="18" charset="0"/>
                <a:ea typeface="楷体" panose="02010609060101010101" pitchFamily="49" charset="-122"/>
              </a:rPr>
              <a:t>conflicts </a:t>
            </a:r>
            <a:r>
              <a:rPr lang="en-US" altLang="zh-CN" sz="2400" dirty="0">
                <a:solidFill>
                  <a:prstClr val="black"/>
                </a:solidFill>
                <a:latin typeface="Times New Roman" panose="02020603050405020304" pitchFamily="18" charset="0"/>
                <a:ea typeface="楷体" panose="02010609060101010101" pitchFamily="49" charset="-122"/>
              </a:rPr>
              <a:t>with your parents like the characters in the     video? If yes, what are they?</a:t>
            </a:r>
          </a:p>
          <a:p>
            <a:pPr lvl="0" defTabSz="815340" fontAlgn="base">
              <a:lnSpc>
                <a:spcPct val="120000"/>
              </a:lnSpc>
              <a:spcBef>
                <a:spcPct val="0"/>
              </a:spcBef>
              <a:spcAft>
                <a:spcPct val="0"/>
              </a:spcAft>
            </a:pPr>
            <a:r>
              <a:rPr lang="en-US" altLang="zh-CN" sz="2400" dirty="0">
                <a:solidFill>
                  <a:prstClr val="black"/>
                </a:solidFill>
                <a:latin typeface="Times New Roman" panose="02020603050405020304" pitchFamily="18" charset="0"/>
                <a:ea typeface="楷体" panose="02010609060101010101" pitchFamily="49" charset="-122"/>
              </a:rPr>
              <a:t>   2. Can you </a:t>
            </a:r>
            <a:r>
              <a:rPr lang="en-US" altLang="zh-CN" sz="2400" dirty="0">
                <a:solidFill>
                  <a:srgbClr val="FF0000"/>
                </a:solidFill>
                <a:latin typeface="Times New Roman" panose="02020603050405020304" pitchFamily="18" charset="0"/>
                <a:ea typeface="楷体" panose="02010609060101010101" pitchFamily="49" charset="-122"/>
              </a:rPr>
              <a:t>share some other growing-pain stories</a:t>
            </a:r>
            <a:r>
              <a:rPr lang="en-US" altLang="zh-CN" sz="2400" dirty="0">
                <a:solidFill>
                  <a:prstClr val="black"/>
                </a:solidFill>
                <a:latin typeface="Times New Roman" panose="02020603050405020304" pitchFamily="18" charset="0"/>
                <a:ea typeface="楷体" panose="02010609060101010101" pitchFamily="49" charset="-122"/>
              </a:rPr>
              <a:t> with us?</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lide(from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67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xit" presetSubtype="1" fill="hold" nodeType="clickEffect">
                                  <p:stCondLst>
                                    <p:cond delay="0"/>
                                  </p:stCondLst>
                                  <p:childTnLst>
                                    <p:animEffect transition="out" filter="slide(fromTop)">
                                      <p:cBhvr>
                                        <p:cTn id="15" dur="500"/>
                                        <p:tgtEl>
                                          <p:spTgt spid="28676"/>
                                        </p:tgtEl>
                                      </p:cBhvr>
                                    </p:animEffect>
                                    <p:set>
                                      <p:cBhvr>
                                        <p:cTn id="16" dur="1" fill="hold">
                                          <p:stCondLst>
                                            <p:cond delay="499"/>
                                          </p:stCondLst>
                                        </p:cTn>
                                        <p:tgtEl>
                                          <p:spTgt spid="28676"/>
                                        </p:tgtEl>
                                        <p:attrNameLst>
                                          <p:attrName>style.visibility</p:attrName>
                                        </p:attrNameLst>
                                      </p:cBhvr>
                                      <p:to>
                                        <p:strVal val="hidden"/>
                                      </p:to>
                                    </p:set>
                                  </p:childTnLst>
                                </p:cTn>
                              </p:par>
                            </p:childTnLst>
                          </p:cTn>
                        </p:par>
                        <p:par>
                          <p:cTn id="17" fill="hold">
                            <p:stCondLst>
                              <p:cond delay="500"/>
                            </p:stCondLst>
                            <p:childTnLst>
                              <p:par>
                                <p:cTn id="18" presetID="52" presetClass="entr" presetSubtype="0" fill="hold" nodeType="afterEffect">
                                  <p:stCondLst>
                                    <p:cond delay="0"/>
                                  </p:stCondLst>
                                  <p:childTnLst>
                                    <p:set>
                                      <p:cBhvr>
                                        <p:cTn id="19" dur="1" fill="hold">
                                          <p:stCondLst>
                                            <p:cond delay="0"/>
                                          </p:stCondLst>
                                        </p:cTn>
                                        <p:tgtEl>
                                          <p:spTgt spid="28674"/>
                                        </p:tgtEl>
                                        <p:attrNameLst>
                                          <p:attrName>style.visibility</p:attrName>
                                        </p:attrNameLst>
                                      </p:cBhvr>
                                      <p:to>
                                        <p:strVal val="visible"/>
                                      </p:to>
                                    </p:set>
                                    <p:animScale>
                                      <p:cBhvr>
                                        <p:cTn id="20" dur="1000" decel="50000" fill="hold">
                                          <p:stCondLst>
                                            <p:cond delay="0"/>
                                          </p:stCondLst>
                                        </p:cTn>
                                        <p:tgtEl>
                                          <p:spTgt spid="286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8674"/>
                                        </p:tgtEl>
                                        <p:attrNameLst>
                                          <p:attrName>ppt_x</p:attrName>
                                          <p:attrName>ppt_y</p:attrName>
                                        </p:attrNameLst>
                                      </p:cBhvr>
                                    </p:animMotion>
                                    <p:animEffect transition="in" filter="fade">
                                      <p:cBhvr>
                                        <p:cTn id="22" dur="1000"/>
                                        <p:tgtEl>
                                          <p:spTgt spid="286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8674"/>
                                        </p:tgtEl>
                                      </p:cBhvr>
                                    </p:animEffect>
                                    <p:set>
                                      <p:cBhvr>
                                        <p:cTn id="27" dur="1" fill="hold">
                                          <p:stCondLst>
                                            <p:cond delay="499"/>
                                          </p:stCondLst>
                                        </p:cTn>
                                        <p:tgtEl>
                                          <p:spTgt spid="28674"/>
                                        </p:tgtEl>
                                        <p:attrNameLst>
                                          <p:attrName>style.visibility</p:attrName>
                                        </p:attrNameLst>
                                      </p:cBhvr>
                                      <p:to>
                                        <p:strVal val="hidden"/>
                                      </p:to>
                                    </p:set>
                                  </p:childTnLst>
                                </p:cTn>
                              </p:par>
                            </p:childTnLst>
                          </p:cTn>
                        </p:par>
                        <p:par>
                          <p:cTn id="28" fill="hold">
                            <p:stCondLst>
                              <p:cond delay="500"/>
                            </p:stCondLst>
                            <p:childTnLst>
                              <p:par>
                                <p:cTn id="29" presetID="12" presetClass="entr" presetSubtype="4"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slide(fromBottom)">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p:nvPr/>
        </p:nvSpPr>
        <p:spPr>
          <a:xfrm>
            <a:off x="785786" y="514351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3" name="椭圆 22"/>
          <p:cNvSpPr/>
          <p:nvPr/>
        </p:nvSpPr>
        <p:spPr>
          <a:xfrm>
            <a:off x="785786" y="407194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4" name="椭圆 23"/>
          <p:cNvSpPr/>
          <p:nvPr/>
        </p:nvSpPr>
        <p:spPr>
          <a:xfrm>
            <a:off x="785786" y="1857364"/>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7" name="椭圆 16"/>
          <p:cNvSpPr/>
          <p:nvPr/>
        </p:nvSpPr>
        <p:spPr>
          <a:xfrm>
            <a:off x="785786" y="3000372"/>
            <a:ext cx="1785950" cy="857256"/>
          </a:xfrm>
          <a:prstGeom prst="ellipse">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05483" name="Text Box 11"/>
          <p:cNvSpPr txBox="1">
            <a:spLocks noChangeArrowheads="1"/>
          </p:cNvSpPr>
          <p:nvPr/>
        </p:nvSpPr>
        <p:spPr bwMode="auto">
          <a:xfrm>
            <a:off x="785786" y="3143248"/>
            <a:ext cx="1928826" cy="559127"/>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rPr>
              <a:t>     </a:t>
            </a:r>
            <a:r>
              <a:rPr lang="en-US" altLang="zh-CN" sz="2400" b="1" dirty="0">
                <a:solidFill>
                  <a:schemeClr val="tx2"/>
                </a:solidFill>
                <a:latin typeface="+mj-lt"/>
              </a:rPr>
              <a:t>Text </a:t>
            </a:r>
          </a:p>
          <a:p>
            <a:pPr>
              <a:lnSpc>
                <a:spcPts val="1100"/>
              </a:lnSpc>
              <a:spcBef>
                <a:spcPct val="50000"/>
              </a:spcBef>
            </a:pPr>
            <a:r>
              <a:rPr lang="en-US" altLang="zh-CN" sz="2400" b="1" dirty="0">
                <a:solidFill>
                  <a:schemeClr val="tx2"/>
                </a:solidFill>
                <a:latin typeface="+mj-lt"/>
              </a:rPr>
              <a:t>exploration</a:t>
            </a:r>
          </a:p>
        </p:txBody>
      </p:sp>
      <p:pic>
        <p:nvPicPr>
          <p:cNvPr id="105489" name="Picture 17" descr="未标题-111111"/>
          <p:cNvPicPr>
            <a:picLocks noChangeAspect="1" noChangeArrowheads="1"/>
          </p:cNvPicPr>
          <p:nvPr/>
        </p:nvPicPr>
        <p:blipFill>
          <a:blip r:embed="rId2" cstate="print">
            <a:lum bright="70000" contrast="-70000"/>
          </a:blip>
          <a:srcRect/>
          <a:stretch>
            <a:fillRect/>
          </a:stretch>
        </p:blipFill>
        <p:spPr bwMode="auto">
          <a:xfrm>
            <a:off x="6376988" y="4049713"/>
            <a:ext cx="2767012" cy="2808287"/>
          </a:xfrm>
          <a:prstGeom prst="rect">
            <a:avLst/>
          </a:prstGeom>
          <a:noFill/>
        </p:spPr>
      </p:pic>
      <p:sp>
        <p:nvSpPr>
          <p:cNvPr id="16" name="任意多边形 15">
            <a:hlinkClick r:id="rId3" action="ppaction://hlinksldjump"/>
          </p:cNvPr>
          <p:cNvSpPr/>
          <p:nvPr/>
        </p:nvSpPr>
        <p:spPr bwMode="auto">
          <a:xfrm>
            <a:off x="642910" y="0"/>
            <a:ext cx="8501090" cy="928670"/>
          </a:xfrm>
          <a:custGeom>
            <a:avLst/>
            <a:gdLst>
              <a:gd name="connsiteX0" fmla="*/ 180826 w 1084932"/>
              <a:gd name="connsiteY0" fmla="*/ 0 h 5102503"/>
              <a:gd name="connsiteX1" fmla="*/ 904106 w 1084932"/>
              <a:gd name="connsiteY1" fmla="*/ 0 h 5102503"/>
              <a:gd name="connsiteX2" fmla="*/ 1084932 w 1084932"/>
              <a:gd name="connsiteY2" fmla="*/ 180826 h 5102503"/>
              <a:gd name="connsiteX3" fmla="*/ 1084932 w 1084932"/>
              <a:gd name="connsiteY3" fmla="*/ 5102503 h 5102503"/>
              <a:gd name="connsiteX4" fmla="*/ 1084932 w 1084932"/>
              <a:gd name="connsiteY4" fmla="*/ 5102503 h 5102503"/>
              <a:gd name="connsiteX5" fmla="*/ 0 w 1084932"/>
              <a:gd name="connsiteY5" fmla="*/ 5102503 h 5102503"/>
              <a:gd name="connsiteX6" fmla="*/ 0 w 1084932"/>
              <a:gd name="connsiteY6" fmla="*/ 5102503 h 5102503"/>
              <a:gd name="connsiteX7" fmla="*/ 0 w 1084932"/>
              <a:gd name="connsiteY7" fmla="*/ 180826 h 5102503"/>
              <a:gd name="connsiteX8" fmla="*/ 180826 w 1084932"/>
              <a:gd name="connsiteY8" fmla="*/ 0 h 5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102503">
                <a:moveTo>
                  <a:pt x="1084932" y="850438"/>
                </a:moveTo>
                <a:lnTo>
                  <a:pt x="1084932" y="4252065"/>
                </a:lnTo>
                <a:cubicBezTo>
                  <a:pt x="1084932" y="4721746"/>
                  <a:pt x="1067718" y="5102501"/>
                  <a:pt x="1046483" y="5102501"/>
                </a:cubicBezTo>
                <a:lnTo>
                  <a:pt x="0" y="5102501"/>
                </a:lnTo>
                <a:lnTo>
                  <a:pt x="0" y="5102501"/>
                </a:lnTo>
                <a:lnTo>
                  <a:pt x="0" y="2"/>
                </a:lnTo>
                <a:lnTo>
                  <a:pt x="0" y="2"/>
                </a:lnTo>
                <a:lnTo>
                  <a:pt x="1046483" y="2"/>
                </a:lnTo>
                <a:cubicBezTo>
                  <a:pt x="1067718" y="2"/>
                  <a:pt x="1084932" y="380757"/>
                  <a:pt x="1084932" y="850438"/>
                </a:cubicBezTo>
                <a:close/>
              </a:path>
            </a:pathLst>
          </a:custGeom>
          <a:solidFill>
            <a:srgbClr val="640096">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2232385"/>
              <a:satOff val="13449"/>
              <a:lumOff val="107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任意多边形 20"/>
          <p:cNvSpPr/>
          <p:nvPr/>
        </p:nvSpPr>
        <p:spPr bwMode="auto">
          <a:xfrm>
            <a:off x="0" y="0"/>
            <a:ext cx="570692" cy="1618052"/>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96"/>
          </a:solidFill>
          <a:ln>
            <a:solidFill>
              <a:schemeClr val="bg1"/>
            </a:solidFill>
          </a:ln>
          <a:scene3d>
            <a:camera prst="orthographicFront"/>
            <a:lightRig rig="flat" dir="t"/>
          </a:scene3d>
          <a:sp3d prstMaterial="plastic">
            <a:bevelT w="120900" h="88900"/>
            <a:bevelB w="88900" h="31750" prst="angle"/>
          </a:sp3d>
        </p:spPr>
        <p:style>
          <a:lnRef idx="1">
            <a:schemeClr val="accent4">
              <a:hueOff val="-2232385"/>
              <a:satOff val="13449"/>
              <a:lumOff val="1078"/>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 Box 13"/>
          <p:cNvSpPr txBox="1">
            <a:spLocks noChangeArrowheads="1"/>
          </p:cNvSpPr>
          <p:nvPr/>
        </p:nvSpPr>
        <p:spPr bwMode="auto">
          <a:xfrm>
            <a:off x="714348" y="5500702"/>
            <a:ext cx="2643206" cy="268150"/>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Application</a:t>
            </a:r>
          </a:p>
        </p:txBody>
      </p:sp>
      <p:sp>
        <p:nvSpPr>
          <p:cNvPr id="15" name="Text Box 11"/>
          <p:cNvSpPr txBox="1">
            <a:spLocks noChangeArrowheads="1"/>
          </p:cNvSpPr>
          <p:nvPr/>
        </p:nvSpPr>
        <p:spPr bwMode="auto">
          <a:xfrm>
            <a:off x="1000100" y="2214554"/>
            <a:ext cx="1714512" cy="268150"/>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Lead-in</a:t>
            </a:r>
          </a:p>
        </p:txBody>
      </p:sp>
      <p:sp>
        <p:nvSpPr>
          <p:cNvPr id="20" name="Text Box 13"/>
          <p:cNvSpPr txBox="1">
            <a:spLocks noChangeArrowheads="1"/>
          </p:cNvSpPr>
          <p:nvPr/>
        </p:nvSpPr>
        <p:spPr bwMode="auto">
          <a:xfrm>
            <a:off x="1000100" y="4357694"/>
            <a:ext cx="1571636" cy="233397"/>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Exercise</a:t>
            </a:r>
          </a:p>
        </p:txBody>
      </p:sp>
      <p:sp>
        <p:nvSpPr>
          <p:cNvPr id="18" name="TextBox 17"/>
          <p:cNvSpPr txBox="1"/>
          <p:nvPr/>
        </p:nvSpPr>
        <p:spPr>
          <a:xfrm>
            <a:off x="3143240" y="2357430"/>
            <a:ext cx="6000760" cy="2677656"/>
          </a:xfrm>
          <a:prstGeom prst="rect">
            <a:avLst/>
          </a:prstGeom>
          <a:noFill/>
        </p:spPr>
        <p:txBody>
          <a:bodyPr wrap="square" rtlCol="0">
            <a:spAutoFit/>
          </a:bodyPr>
          <a:lstStyle/>
          <a:p>
            <a:pPr>
              <a:buFont typeface="Arial" panose="020B0604020202020204" pitchFamily="34" charset="0"/>
              <a:buChar char="•"/>
            </a:pPr>
            <a:r>
              <a:rPr lang="en-US" altLang="zh-CN" sz="2400" dirty="0"/>
              <a:t> Emphasize </a:t>
            </a:r>
            <a:r>
              <a:rPr lang="en-US" altLang="zh-CN" sz="2400" dirty="0">
                <a:solidFill>
                  <a:srgbClr val="FF0000"/>
                </a:solidFill>
              </a:rPr>
              <a:t>the link </a:t>
            </a:r>
            <a:r>
              <a:rPr lang="en-US" altLang="zh-CN" sz="2400" dirty="0"/>
              <a:t>between text A and text B</a:t>
            </a:r>
          </a:p>
          <a:p>
            <a:pPr>
              <a:buFont typeface="Arial" panose="020B0604020202020204" pitchFamily="34" charset="0"/>
              <a:buChar char="•"/>
            </a:pPr>
            <a:r>
              <a:rPr lang="en-US" altLang="zh-CN" sz="2400" dirty="0"/>
              <a:t> Encourage the students to discuss </a:t>
            </a:r>
            <a:r>
              <a:rPr lang="en-US" altLang="zh-CN" sz="2400" dirty="0">
                <a:solidFill>
                  <a:srgbClr val="FF0000"/>
                </a:solidFill>
              </a:rPr>
              <a:t>strategies to overcome the odyssey years </a:t>
            </a:r>
            <a:r>
              <a:rPr lang="en-US" altLang="zh-CN" sz="2400" dirty="0"/>
              <a:t>after analyzing the para.11&amp;para.12 of section A </a:t>
            </a:r>
          </a:p>
          <a:p>
            <a:pPr>
              <a:buFont typeface="Arial" panose="020B0604020202020204" pitchFamily="34" charset="0"/>
              <a:buChar char="•"/>
            </a:pPr>
            <a:endParaRPr lang="en-US" altLang="zh-CN" sz="2400" dirty="0"/>
          </a:p>
        </p:txBody>
      </p:sp>
      <p:sp>
        <p:nvSpPr>
          <p:cNvPr id="30" name="Text Box 104"/>
          <p:cNvSpPr txBox="1">
            <a:spLocks noChangeArrowheads="1"/>
          </p:cNvSpPr>
          <p:nvPr/>
        </p:nvSpPr>
        <p:spPr bwMode="auto">
          <a:xfrm>
            <a:off x="2928927" y="1285860"/>
            <a:ext cx="6072230" cy="106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616" tIns="40808" rIns="81616" bIns="40808">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zh-CN" sz="2800" b="1" i="1" dirty="0">
                <a:solidFill>
                  <a:srgbClr val="000000"/>
                </a:solidFill>
                <a:latin typeface="Times New Roman" panose="02020603050405020304" pitchFamily="18" charset="0"/>
                <a:ea typeface="楷体" panose="02010609060101010101" pitchFamily="49" charset="-122"/>
              </a:rPr>
              <a:t>The Seven Ages of Man </a:t>
            </a:r>
            <a:endParaRPr lang="en-US" altLang="zh-CN" sz="2000" b="1" i="1" dirty="0">
              <a:solidFill>
                <a:srgbClr val="000000"/>
              </a:solidFill>
              <a:latin typeface="Times New Roman" panose="02020603050405020304" pitchFamily="18" charset="0"/>
              <a:ea typeface="楷体" panose="02010609060101010101" pitchFamily="49" charset="-122"/>
            </a:endParaRPr>
          </a:p>
          <a:p>
            <a:pPr eaLnBrk="0" hangingPunct="0">
              <a:spcBef>
                <a:spcPct val="50000"/>
              </a:spcBef>
            </a:pPr>
            <a:r>
              <a:rPr lang="en-US" altLang="zh-CN" sz="2000" b="1" i="1" dirty="0">
                <a:solidFill>
                  <a:srgbClr val="000000"/>
                </a:solidFill>
                <a:latin typeface="Times New Roman" panose="02020603050405020304" pitchFamily="18" charset="0"/>
                <a:ea typeface="楷体" panose="02010609060101010101" pitchFamily="49" charset="-122"/>
              </a:rPr>
              <a:t>                                        --- </a:t>
            </a:r>
            <a:r>
              <a:rPr lang="en-US" altLang="zh-CN" sz="2400" b="1" i="1" dirty="0">
                <a:solidFill>
                  <a:srgbClr val="000000"/>
                </a:solidFill>
                <a:latin typeface="Times New Roman" panose="02020603050405020304" pitchFamily="18" charset="0"/>
                <a:ea typeface="楷体" panose="02010609060101010101" pitchFamily="49" charset="-122"/>
              </a:rPr>
              <a:t>William Shakespeare</a:t>
            </a:r>
          </a:p>
        </p:txBody>
      </p:sp>
      <p:sp>
        <p:nvSpPr>
          <p:cNvPr id="31" name="矩形 30"/>
          <p:cNvSpPr/>
          <p:nvPr/>
        </p:nvSpPr>
        <p:spPr>
          <a:xfrm>
            <a:off x="2857488" y="2143116"/>
            <a:ext cx="5857916" cy="41549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i="1" dirty="0">
                <a:solidFill>
                  <a:srgbClr val="000000"/>
                </a:solidFill>
                <a:latin typeface="Times New Roman" panose="02020603050405020304" pitchFamily="18" charset="0"/>
                <a:ea typeface="楷体" panose="02010609060101010101" pitchFamily="49" charset="-122"/>
              </a:rPr>
              <a:t>All the world's a stage, </a:t>
            </a:r>
          </a:p>
          <a:p>
            <a:pPr marL="0" marR="0" lvl="0" indent="0" defTabSz="914400" eaLnBrk="1" fontAlgn="auto" latinLnBrk="0" hangingPunct="1">
              <a:lnSpc>
                <a:spcPct val="100000"/>
              </a:lnSpc>
              <a:spcBef>
                <a:spcPts val="0"/>
              </a:spcBef>
              <a:spcAft>
                <a:spcPts val="0"/>
              </a:spcAft>
              <a:buClrTx/>
              <a:buSzTx/>
              <a:buFontTx/>
              <a:buNone/>
              <a:defRPr/>
            </a:pPr>
            <a:r>
              <a:rPr lang="en-US" altLang="zh-CN" sz="2400" i="1" dirty="0">
                <a:solidFill>
                  <a:srgbClr val="000000"/>
                </a:solidFill>
                <a:latin typeface="Times New Roman" panose="02020603050405020304" pitchFamily="18" charset="0"/>
                <a:ea typeface="楷体" panose="02010609060101010101" pitchFamily="49" charset="-122"/>
              </a:rPr>
              <a:t>And all the men and women merely players; </a:t>
            </a:r>
            <a:br>
              <a:rPr lang="zh-CN" altLang="en-US" sz="2400" i="1" dirty="0">
                <a:solidFill>
                  <a:srgbClr val="000000"/>
                </a:solidFill>
                <a:latin typeface="Times New Roman" panose="02020603050405020304" pitchFamily="18" charset="0"/>
                <a:ea typeface="楷体" panose="02010609060101010101" pitchFamily="49" charset="-122"/>
              </a:rPr>
            </a:br>
            <a:r>
              <a:rPr lang="en-US" altLang="zh-CN" sz="2400" i="1" dirty="0">
                <a:solidFill>
                  <a:srgbClr val="000000"/>
                </a:solidFill>
                <a:latin typeface="Times New Roman" panose="02020603050405020304" pitchFamily="18" charset="0"/>
                <a:ea typeface="楷体" panose="02010609060101010101" pitchFamily="49" charset="-122"/>
              </a:rPr>
              <a:t>They have their exits and their entrances; </a:t>
            </a:r>
            <a:br>
              <a:rPr lang="zh-CN" altLang="en-US" sz="2400" i="1" dirty="0">
                <a:solidFill>
                  <a:srgbClr val="000000"/>
                </a:solidFill>
                <a:latin typeface="Times New Roman" panose="02020603050405020304" pitchFamily="18" charset="0"/>
                <a:ea typeface="楷体" panose="02010609060101010101" pitchFamily="49" charset="-122"/>
              </a:rPr>
            </a:br>
            <a:r>
              <a:rPr lang="en-US" altLang="zh-CN" sz="2400" i="1" dirty="0">
                <a:solidFill>
                  <a:srgbClr val="000000"/>
                </a:solidFill>
                <a:latin typeface="Times New Roman" panose="02020603050405020304" pitchFamily="18" charset="0"/>
                <a:ea typeface="楷体" panose="02010609060101010101" pitchFamily="49" charset="-122"/>
              </a:rPr>
              <a:t>And one man in his time plays many parts</a:t>
            </a:r>
            <a:br>
              <a:rPr lang="zh-CN" altLang="en-US" sz="2400" i="1" dirty="0">
                <a:solidFill>
                  <a:srgbClr val="000000"/>
                </a:solidFill>
                <a:latin typeface="Times New Roman" panose="02020603050405020304" pitchFamily="18" charset="0"/>
                <a:ea typeface="楷体" panose="02010609060101010101" pitchFamily="49" charset="-122"/>
              </a:rPr>
            </a:br>
            <a:r>
              <a:rPr lang="en-US" altLang="zh-CN" sz="2400" i="1" dirty="0">
                <a:solidFill>
                  <a:srgbClr val="000000"/>
                </a:solidFill>
                <a:latin typeface="Times New Roman" panose="02020603050405020304" pitchFamily="18" charset="0"/>
                <a:ea typeface="楷体" panose="02010609060101010101" pitchFamily="49" charset="-122"/>
              </a:rPr>
              <a:t>His acts being seven ages.</a:t>
            </a:r>
          </a:p>
          <a:p>
            <a:r>
              <a:rPr lang="en-US" altLang="zh-CN" sz="2400" i="1" dirty="0">
                <a:solidFill>
                  <a:srgbClr val="000000"/>
                </a:solidFill>
                <a:latin typeface="Times New Roman" panose="02020603050405020304" pitchFamily="18" charset="0"/>
                <a:ea typeface="楷体" panose="02010609060101010101" pitchFamily="49" charset="-122"/>
              </a:rPr>
              <a:t>At first the infant, </a:t>
            </a:r>
            <a:br>
              <a:rPr lang="zh-CN" altLang="en-US" sz="2000" i="1" kern="0" dirty="0">
                <a:solidFill>
                  <a:sysClr val="windowText" lastClr="000000"/>
                </a:solidFill>
              </a:rPr>
            </a:br>
            <a:r>
              <a:rPr lang="en-US" altLang="zh-CN" sz="2400" i="1" dirty="0">
                <a:solidFill>
                  <a:srgbClr val="000000"/>
                </a:solidFill>
                <a:latin typeface="Times New Roman" panose="02020603050405020304" pitchFamily="18" charset="0"/>
                <a:ea typeface="楷体" panose="02010609060101010101" pitchFamily="49" charset="-122"/>
              </a:rPr>
              <a:t>Mewling and puking in the nurse's arms; </a:t>
            </a:r>
            <a:br>
              <a:rPr lang="zh-CN" altLang="en-US" sz="2400" i="1" dirty="0">
                <a:solidFill>
                  <a:srgbClr val="000000"/>
                </a:solidFill>
                <a:latin typeface="Times New Roman" panose="02020603050405020304" pitchFamily="18" charset="0"/>
                <a:ea typeface="楷体" panose="02010609060101010101" pitchFamily="49" charset="-122"/>
              </a:rPr>
            </a:br>
            <a:r>
              <a:rPr lang="en-US" altLang="zh-CN" sz="2400" i="1" dirty="0">
                <a:solidFill>
                  <a:srgbClr val="000000"/>
                </a:solidFill>
                <a:latin typeface="Times New Roman" panose="02020603050405020304" pitchFamily="18" charset="0"/>
                <a:ea typeface="楷体" panose="02010609060101010101" pitchFamily="49" charset="-122"/>
              </a:rPr>
              <a:t>Then the whining school-boy, with his satchel </a:t>
            </a:r>
            <a:br>
              <a:rPr lang="zh-CN" altLang="en-US" sz="2400" i="1" dirty="0">
                <a:solidFill>
                  <a:srgbClr val="000000"/>
                </a:solidFill>
                <a:latin typeface="Times New Roman" panose="02020603050405020304" pitchFamily="18" charset="0"/>
                <a:ea typeface="楷体" panose="02010609060101010101" pitchFamily="49" charset="-122"/>
              </a:rPr>
            </a:br>
            <a:r>
              <a:rPr lang="en-US" altLang="zh-CN" sz="2400" i="1" dirty="0">
                <a:solidFill>
                  <a:srgbClr val="000000"/>
                </a:solidFill>
                <a:latin typeface="Times New Roman" panose="02020603050405020304" pitchFamily="18" charset="0"/>
                <a:ea typeface="楷体" panose="02010609060101010101" pitchFamily="49" charset="-122"/>
              </a:rPr>
              <a:t>And shining morning face, creeping like snail </a:t>
            </a:r>
            <a:br>
              <a:rPr lang="zh-CN" altLang="en-US" sz="2400" i="1" dirty="0">
                <a:solidFill>
                  <a:srgbClr val="000000"/>
                </a:solidFill>
                <a:latin typeface="Times New Roman" panose="02020603050405020304" pitchFamily="18" charset="0"/>
                <a:ea typeface="楷体" panose="02010609060101010101" pitchFamily="49" charset="-122"/>
              </a:rPr>
            </a:br>
            <a:r>
              <a:rPr lang="en-US" altLang="zh-CN" sz="2400" i="1" dirty="0">
                <a:solidFill>
                  <a:srgbClr val="000000"/>
                </a:solidFill>
                <a:latin typeface="Times New Roman" panose="02020603050405020304" pitchFamily="18" charset="0"/>
                <a:ea typeface="楷体" panose="02010609060101010101" pitchFamily="49" charset="-122"/>
              </a:rPr>
              <a:t>Unwillingly to school… </a:t>
            </a:r>
            <a:endParaRPr lang="zh-CN" altLang="en-US" sz="2400" i="1" dirty="0">
              <a:solidFill>
                <a:srgbClr val="000000"/>
              </a:solidFill>
              <a:latin typeface="Times New Roman" panose="02020603050405020304" pitchFamily="18" charset="0"/>
              <a:ea typeface="楷体" panose="02010609060101010101" pitchFamily="49" charset="-122"/>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2400" i="1" dirty="0">
                <a:solidFill>
                  <a:srgbClr val="000000"/>
                </a:solidFill>
                <a:latin typeface="Times New Roman" panose="02020603050405020304" pitchFamily="18" charset="0"/>
                <a:ea typeface="楷体" panose="02010609060101010101" pitchFamily="49"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childTnLst>
                                </p:cTn>
                              </p:par>
                              <p:par>
                                <p:cTn id="15" presetID="10" presetClass="entr" presetSubtype="0" fill="hold" grpId="1" nodeType="withEffect">
                                  <p:stCondLst>
                                    <p:cond delay="0"/>
                                  </p:stCondLst>
                                  <p:iterate type="lt">
                                    <p:tmPct val="0"/>
                                  </p:iterate>
                                  <p:childTnLst>
                                    <p:set>
                                      <p:cBhvr>
                                        <p:cTn id="16" dur="1" fill="hold">
                                          <p:stCondLst>
                                            <p:cond delay="0"/>
                                          </p:stCondLst>
                                        </p:cTn>
                                        <p:tgtEl>
                                          <p:spTgt spid="30"/>
                                        </p:tgtEl>
                                        <p:attrNameLst>
                                          <p:attrName>style.visibility</p:attrName>
                                        </p:attrNameLst>
                                      </p:cBhvr>
                                      <p:to>
                                        <p:strVal val="visible"/>
                                      </p:to>
                                    </p:set>
                                    <p:animEffect transition="in" filter="fade">
                                      <p:cBhvr>
                                        <p:cTn id="1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0" grpId="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p:nvPr/>
        </p:nvSpPr>
        <p:spPr>
          <a:xfrm>
            <a:off x="785786" y="514351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3" name="椭圆 22"/>
          <p:cNvSpPr/>
          <p:nvPr/>
        </p:nvSpPr>
        <p:spPr>
          <a:xfrm>
            <a:off x="785786" y="4071942"/>
            <a:ext cx="1785950" cy="857256"/>
          </a:xfrm>
          <a:prstGeom prst="ellipse">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4" name="椭圆 23"/>
          <p:cNvSpPr/>
          <p:nvPr/>
        </p:nvSpPr>
        <p:spPr>
          <a:xfrm>
            <a:off x="785786" y="1857364"/>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7" name="椭圆 16"/>
          <p:cNvSpPr/>
          <p:nvPr/>
        </p:nvSpPr>
        <p:spPr>
          <a:xfrm>
            <a:off x="785786" y="3000372"/>
            <a:ext cx="1785950" cy="85725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05483" name="Text Box 11"/>
          <p:cNvSpPr txBox="1">
            <a:spLocks noChangeArrowheads="1"/>
          </p:cNvSpPr>
          <p:nvPr/>
        </p:nvSpPr>
        <p:spPr bwMode="auto">
          <a:xfrm>
            <a:off x="785786" y="3143248"/>
            <a:ext cx="1928826" cy="559127"/>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rPr>
              <a:t>     </a:t>
            </a:r>
            <a:r>
              <a:rPr lang="en-US" altLang="zh-CN" sz="2400" b="1" dirty="0">
                <a:solidFill>
                  <a:schemeClr val="tx2"/>
                </a:solidFill>
                <a:latin typeface="+mj-lt"/>
              </a:rPr>
              <a:t>Text </a:t>
            </a:r>
          </a:p>
          <a:p>
            <a:pPr>
              <a:lnSpc>
                <a:spcPts val="1100"/>
              </a:lnSpc>
              <a:spcBef>
                <a:spcPct val="50000"/>
              </a:spcBef>
            </a:pPr>
            <a:r>
              <a:rPr lang="en-US" altLang="zh-CN" sz="2400" b="1" dirty="0">
                <a:solidFill>
                  <a:schemeClr val="tx2"/>
                </a:solidFill>
                <a:latin typeface="+mj-lt"/>
              </a:rPr>
              <a:t>exploration</a:t>
            </a:r>
          </a:p>
        </p:txBody>
      </p:sp>
      <p:pic>
        <p:nvPicPr>
          <p:cNvPr id="105489" name="Picture 17" descr="未标题-111111"/>
          <p:cNvPicPr>
            <a:picLocks noChangeAspect="1" noChangeArrowheads="1"/>
          </p:cNvPicPr>
          <p:nvPr/>
        </p:nvPicPr>
        <p:blipFill>
          <a:blip r:embed="rId2" cstate="print">
            <a:lum bright="70000" contrast="-70000"/>
          </a:blip>
          <a:srcRect/>
          <a:stretch>
            <a:fillRect/>
          </a:stretch>
        </p:blipFill>
        <p:spPr bwMode="auto">
          <a:xfrm>
            <a:off x="6376988" y="4049713"/>
            <a:ext cx="2767012" cy="2808287"/>
          </a:xfrm>
          <a:prstGeom prst="rect">
            <a:avLst/>
          </a:prstGeom>
          <a:noFill/>
        </p:spPr>
      </p:pic>
      <p:sp>
        <p:nvSpPr>
          <p:cNvPr id="16" name="任意多边形 15">
            <a:hlinkClick r:id="rId3" action="ppaction://hlinksldjump"/>
          </p:cNvPr>
          <p:cNvSpPr/>
          <p:nvPr/>
        </p:nvSpPr>
        <p:spPr bwMode="auto">
          <a:xfrm>
            <a:off x="642910" y="0"/>
            <a:ext cx="8501090" cy="928670"/>
          </a:xfrm>
          <a:custGeom>
            <a:avLst/>
            <a:gdLst>
              <a:gd name="connsiteX0" fmla="*/ 180826 w 1084932"/>
              <a:gd name="connsiteY0" fmla="*/ 0 h 5102503"/>
              <a:gd name="connsiteX1" fmla="*/ 904106 w 1084932"/>
              <a:gd name="connsiteY1" fmla="*/ 0 h 5102503"/>
              <a:gd name="connsiteX2" fmla="*/ 1084932 w 1084932"/>
              <a:gd name="connsiteY2" fmla="*/ 180826 h 5102503"/>
              <a:gd name="connsiteX3" fmla="*/ 1084932 w 1084932"/>
              <a:gd name="connsiteY3" fmla="*/ 5102503 h 5102503"/>
              <a:gd name="connsiteX4" fmla="*/ 1084932 w 1084932"/>
              <a:gd name="connsiteY4" fmla="*/ 5102503 h 5102503"/>
              <a:gd name="connsiteX5" fmla="*/ 0 w 1084932"/>
              <a:gd name="connsiteY5" fmla="*/ 5102503 h 5102503"/>
              <a:gd name="connsiteX6" fmla="*/ 0 w 1084932"/>
              <a:gd name="connsiteY6" fmla="*/ 5102503 h 5102503"/>
              <a:gd name="connsiteX7" fmla="*/ 0 w 1084932"/>
              <a:gd name="connsiteY7" fmla="*/ 180826 h 5102503"/>
              <a:gd name="connsiteX8" fmla="*/ 180826 w 1084932"/>
              <a:gd name="connsiteY8" fmla="*/ 0 h 5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932" h="5102503">
                <a:moveTo>
                  <a:pt x="1084932" y="850438"/>
                </a:moveTo>
                <a:lnTo>
                  <a:pt x="1084932" y="4252065"/>
                </a:lnTo>
                <a:cubicBezTo>
                  <a:pt x="1084932" y="4721746"/>
                  <a:pt x="1067718" y="5102501"/>
                  <a:pt x="1046483" y="5102501"/>
                </a:cubicBezTo>
                <a:lnTo>
                  <a:pt x="0" y="5102501"/>
                </a:lnTo>
                <a:lnTo>
                  <a:pt x="0" y="5102501"/>
                </a:lnTo>
                <a:lnTo>
                  <a:pt x="0" y="2"/>
                </a:lnTo>
                <a:lnTo>
                  <a:pt x="0" y="2"/>
                </a:lnTo>
                <a:lnTo>
                  <a:pt x="1046483" y="2"/>
                </a:lnTo>
                <a:cubicBezTo>
                  <a:pt x="1067718" y="2"/>
                  <a:pt x="1084932" y="380757"/>
                  <a:pt x="1084932" y="850438"/>
                </a:cubicBezTo>
                <a:close/>
              </a:path>
            </a:pathLst>
          </a:custGeom>
          <a:solidFill>
            <a:srgbClr val="640096">
              <a:alpha val="90000"/>
            </a:srgbClr>
          </a:solidFill>
          <a:ln w="57150">
            <a:solidFill>
              <a:schemeClr val="bg1"/>
            </a:solidFill>
          </a:ln>
          <a:scene3d>
            <a:camera prst="orthographicFront"/>
            <a:lightRig rig="flat" dir="t"/>
          </a:scene3d>
          <a:sp3d extrusionH="12700" prstMaterial="plastic">
            <a:bevelT w="50800" h="50800"/>
          </a:sp3d>
        </p:spPr>
        <p:style>
          <a:lnRef idx="1">
            <a:schemeClr val="accent4">
              <a:hueOff val="-2232385"/>
              <a:satOff val="13449"/>
              <a:lumOff val="107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42241" tIns="65662" rIns="65662" bIns="65663" spcCol="1270" anchor="ctr"/>
          <a:lstStyle/>
          <a:p>
            <a:pPr marL="228600" lvl="1" indent="-228600" defTabSz="889000" eaLnBrk="1" hangingPunct="1">
              <a:lnSpc>
                <a:spcPct val="90000"/>
              </a:lnSpc>
              <a:spcAft>
                <a:spcPct val="15000"/>
              </a:spcAft>
              <a:buFontTx/>
              <a:buChar char="•"/>
              <a:defRPr/>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In-class</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任意多边形 20"/>
          <p:cNvSpPr/>
          <p:nvPr/>
        </p:nvSpPr>
        <p:spPr bwMode="auto">
          <a:xfrm>
            <a:off x="0" y="0"/>
            <a:ext cx="570692" cy="1618052"/>
          </a:xfrm>
          <a:custGeom>
            <a:avLst/>
            <a:gdLst>
              <a:gd name="connsiteX0" fmla="*/ 0 w 1356783"/>
              <a:gd name="connsiteY0" fmla="*/ 0 h 506741"/>
              <a:gd name="connsiteX1" fmla="*/ 1103413 w 1356783"/>
              <a:gd name="connsiteY1" fmla="*/ 0 h 506741"/>
              <a:gd name="connsiteX2" fmla="*/ 1356783 w 1356783"/>
              <a:gd name="connsiteY2" fmla="*/ 253371 h 506741"/>
              <a:gd name="connsiteX3" fmla="*/ 1103413 w 1356783"/>
              <a:gd name="connsiteY3" fmla="*/ 506741 h 506741"/>
              <a:gd name="connsiteX4" fmla="*/ 0 w 1356783"/>
              <a:gd name="connsiteY4" fmla="*/ 506741 h 506741"/>
              <a:gd name="connsiteX5" fmla="*/ 253371 w 1356783"/>
              <a:gd name="connsiteY5" fmla="*/ 253371 h 506741"/>
              <a:gd name="connsiteX6" fmla="*/ 0 w 1356783"/>
              <a:gd name="connsiteY6" fmla="*/ 0 h 50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83" h="506741">
                <a:moveTo>
                  <a:pt x="1356782" y="0"/>
                </a:moveTo>
                <a:lnTo>
                  <a:pt x="1356782" y="412111"/>
                </a:lnTo>
                <a:lnTo>
                  <a:pt x="678390" y="506741"/>
                </a:lnTo>
                <a:lnTo>
                  <a:pt x="1" y="412111"/>
                </a:lnTo>
                <a:lnTo>
                  <a:pt x="1" y="0"/>
                </a:lnTo>
                <a:lnTo>
                  <a:pt x="678390" y="94631"/>
                </a:lnTo>
                <a:lnTo>
                  <a:pt x="1356782" y="0"/>
                </a:lnTo>
                <a:close/>
              </a:path>
            </a:pathLst>
          </a:custGeom>
          <a:solidFill>
            <a:srgbClr val="640096"/>
          </a:solidFill>
          <a:ln>
            <a:solidFill>
              <a:schemeClr val="bg1"/>
            </a:solidFill>
          </a:ln>
          <a:scene3d>
            <a:camera prst="orthographicFront"/>
            <a:lightRig rig="flat" dir="t"/>
          </a:scene3d>
          <a:sp3d prstMaterial="plastic">
            <a:bevelT w="120900" h="88900"/>
            <a:bevelB w="88900" h="31750" prst="angle"/>
          </a:sp3d>
        </p:spPr>
        <p:style>
          <a:lnRef idx="1">
            <a:schemeClr val="accent4">
              <a:hueOff val="-2232385"/>
              <a:satOff val="13449"/>
              <a:lumOff val="1078"/>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lIns="15240" tIns="268612" rIns="15240" bIns="268609" spcCol="1270" anchor="ctr"/>
          <a:lstStyle/>
          <a:p>
            <a:pPr algn="ctr" defTabSz="1066800" eaLnBrk="1" hangingPunct="1">
              <a:lnSpc>
                <a:spcPct val="90000"/>
              </a:lnSpc>
              <a:spcAft>
                <a:spcPct val="35000"/>
              </a:spcAft>
              <a:defRPr/>
            </a:pPr>
            <a:r>
              <a:rPr lang="en-US" altLang="zh-CN"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sz="2400" b="1" dirty="0">
              <a:ln>
                <a:solidFill>
                  <a:schemeClr val="bg1"/>
                </a:solidFill>
              </a:ln>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 Box 13"/>
          <p:cNvSpPr txBox="1">
            <a:spLocks noChangeArrowheads="1"/>
          </p:cNvSpPr>
          <p:nvPr/>
        </p:nvSpPr>
        <p:spPr bwMode="auto">
          <a:xfrm>
            <a:off x="714348" y="5500702"/>
            <a:ext cx="2643206" cy="268150"/>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Application</a:t>
            </a:r>
          </a:p>
        </p:txBody>
      </p:sp>
      <p:sp>
        <p:nvSpPr>
          <p:cNvPr id="15" name="Text Box 11"/>
          <p:cNvSpPr txBox="1">
            <a:spLocks noChangeArrowheads="1"/>
          </p:cNvSpPr>
          <p:nvPr/>
        </p:nvSpPr>
        <p:spPr bwMode="auto">
          <a:xfrm>
            <a:off x="1000100" y="2214554"/>
            <a:ext cx="1714512" cy="268150"/>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Lead-in</a:t>
            </a:r>
          </a:p>
        </p:txBody>
      </p:sp>
      <p:sp>
        <p:nvSpPr>
          <p:cNvPr id="20" name="Text Box 13"/>
          <p:cNvSpPr txBox="1">
            <a:spLocks noChangeArrowheads="1"/>
          </p:cNvSpPr>
          <p:nvPr/>
        </p:nvSpPr>
        <p:spPr bwMode="auto">
          <a:xfrm>
            <a:off x="1000100" y="4357694"/>
            <a:ext cx="1571636" cy="233397"/>
          </a:xfrm>
          <a:prstGeom prst="rect">
            <a:avLst/>
          </a:prstGeom>
          <a:noFill/>
          <a:ln w="9525">
            <a:noFill/>
            <a:miter lim="800000"/>
          </a:ln>
          <a:effectLst/>
        </p:spPr>
        <p:txBody>
          <a:bodyPr wrap="square">
            <a:spAutoFit/>
          </a:bodyPr>
          <a:lstStyle/>
          <a:p>
            <a:pPr>
              <a:lnSpc>
                <a:spcPts val="1100"/>
              </a:lnSpc>
              <a:spcBef>
                <a:spcPct val="50000"/>
              </a:spcBef>
            </a:pPr>
            <a:r>
              <a:rPr lang="en-US" altLang="zh-CN" sz="2400" b="1" dirty="0">
                <a:solidFill>
                  <a:schemeClr val="tx2"/>
                </a:solidFill>
                <a:latin typeface="+mj-lt"/>
              </a:rPr>
              <a:t>Exercise</a:t>
            </a:r>
          </a:p>
        </p:txBody>
      </p:sp>
      <p:sp>
        <p:nvSpPr>
          <p:cNvPr id="18" name="矩形 17"/>
          <p:cNvSpPr/>
          <p:nvPr/>
        </p:nvSpPr>
        <p:spPr>
          <a:xfrm>
            <a:off x="3000364" y="3786190"/>
            <a:ext cx="5214974" cy="1200329"/>
          </a:xfrm>
          <a:prstGeom prst="rect">
            <a:avLst/>
          </a:prstGeom>
        </p:spPr>
        <p:txBody>
          <a:bodyPr wrap="square">
            <a:spAutoFit/>
          </a:bodyPr>
          <a:lstStyle/>
          <a:p>
            <a:pPr lvl="0">
              <a:buFont typeface="Arial" panose="020B0604020202020204" pitchFamily="34" charset="0"/>
              <a:buChar char="•"/>
            </a:pPr>
            <a:endParaRPr lang="en-US" altLang="zh-CN" sz="2400" dirty="0">
              <a:solidFill>
                <a:srgbClr val="000000"/>
              </a:solidFill>
            </a:endParaRPr>
          </a:p>
          <a:p>
            <a:pPr lvl="0">
              <a:buFont typeface="Arial" panose="020B0604020202020204" pitchFamily="34" charset="0"/>
              <a:buChar char="•"/>
            </a:pPr>
            <a:r>
              <a:rPr lang="en-US" altLang="zh-CN" sz="2400" dirty="0"/>
              <a:t> </a:t>
            </a:r>
            <a:r>
              <a:rPr lang="en-US" altLang="zh-CN" sz="2400" dirty="0">
                <a:solidFill>
                  <a:srgbClr val="FF0000"/>
                </a:solidFill>
              </a:rPr>
              <a:t>Modified </a:t>
            </a:r>
            <a:r>
              <a:rPr lang="en-US" altLang="zh-CN" sz="2400" dirty="0"/>
              <a:t>exercise</a:t>
            </a:r>
            <a:r>
              <a:rPr lang="en-US" altLang="zh-CN" sz="2400" dirty="0">
                <a:solidFill>
                  <a:srgbClr val="FF0000"/>
                </a:solidFill>
              </a:rPr>
              <a:t> </a:t>
            </a:r>
            <a:r>
              <a:rPr lang="en-US" altLang="zh-CN" sz="2400" dirty="0"/>
              <a:t>in </a:t>
            </a:r>
            <a:r>
              <a:rPr lang="en-US" sz="2400" dirty="0"/>
              <a:t>section A  p.69</a:t>
            </a:r>
          </a:p>
          <a:p>
            <a:pPr lvl="0">
              <a:buFont typeface="Arial" panose="020B0604020202020204" pitchFamily="34" charset="0"/>
              <a:buChar char="•"/>
            </a:pPr>
            <a:r>
              <a:rPr lang="en-US" altLang="zh-CN" sz="2400" dirty="0">
                <a:solidFill>
                  <a:srgbClr val="FF0000"/>
                </a:solidFill>
              </a:rPr>
              <a:t>Self-designed </a:t>
            </a:r>
            <a:r>
              <a:rPr lang="en-US" altLang="zh-CN" sz="2400" dirty="0">
                <a:solidFill>
                  <a:srgbClr val="000000"/>
                </a:solidFill>
              </a:rPr>
              <a:t>exercises</a:t>
            </a:r>
          </a:p>
        </p:txBody>
      </p:sp>
      <p:cxnSp>
        <p:nvCxnSpPr>
          <p:cNvPr id="19" name="直接箭头连接符 18"/>
          <p:cNvCxnSpPr/>
          <p:nvPr/>
        </p:nvCxnSpPr>
        <p:spPr>
          <a:xfrm>
            <a:off x="5786446" y="4714890"/>
            <a:ext cx="2143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143240" y="2285992"/>
            <a:ext cx="5572164" cy="332398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Fill in the blanks with the independent structure.</a:t>
            </a:r>
          </a:p>
          <a:p>
            <a:r>
              <a:rPr lang="en-US" sz="2400" dirty="0">
                <a:latin typeface="Times New Roman" panose="02020603050405020304" pitchFamily="18" charset="0"/>
                <a:cs typeface="Times New Roman" panose="02020603050405020304" pitchFamily="18" charset="0"/>
              </a:rPr>
              <a:t>1. He stood at the door, ____________</a:t>
            </a:r>
            <a:r>
              <a:rPr lang="zh-CN" altLang="en-US" sz="2400" dirty="0">
                <a:latin typeface="Times New Roman" panose="02020603050405020304" pitchFamily="18" charset="0"/>
                <a:cs typeface="Times New Roman" panose="02020603050405020304" pitchFamily="18" charset="0"/>
              </a:rPr>
              <a:t>（电脑在他的手上）。</a:t>
            </a:r>
          </a:p>
          <a:p>
            <a:r>
              <a:rPr lang="en-US" sz="2400" dirty="0">
                <a:latin typeface="Times New Roman" panose="02020603050405020304" pitchFamily="18" charset="0"/>
                <a:cs typeface="Times New Roman" panose="02020603050405020304" pitchFamily="18" charset="0"/>
              </a:rPr>
              <a:t>2.The boy lay on the grass, _____________ (</a:t>
            </a:r>
            <a:r>
              <a:rPr lang="zh-CN" altLang="en-US" sz="2400" dirty="0">
                <a:latin typeface="Times New Roman" panose="02020603050405020304" pitchFamily="18" charset="0"/>
                <a:cs typeface="Times New Roman" panose="02020603050405020304" pitchFamily="18" charset="0"/>
              </a:rPr>
              <a:t>双眼望着天空</a:t>
            </a:r>
            <a:r>
              <a:rPr lang="en-US"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zh-CN" altLang="en-US" sz="2400" dirty="0">
                <a:latin typeface="Times New Roman" panose="02020603050405020304" pitchFamily="18" charset="0"/>
                <a:cs typeface="Times New Roman" panose="02020603050405020304" pitchFamily="18" charset="0"/>
              </a:rPr>
              <a:t>（有这么多工作要做）</a:t>
            </a:r>
            <a:r>
              <a:rPr lang="en-US" sz="2400" dirty="0">
                <a:latin typeface="Times New Roman" panose="02020603050405020304" pitchFamily="18" charset="0"/>
                <a:cs typeface="Times New Roman" panose="02020603050405020304" pitchFamily="18" charset="0"/>
              </a:rPr>
              <a:t>____________,</a:t>
            </a:r>
            <a:endParaRPr lang="zh-CN" alt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we had to sit up the whole night.</a:t>
            </a:r>
            <a:endParaRPr lang="zh-CN" altLang="en-US" sz="2400" dirty="0">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hidden"/>
                                      </p:to>
                                    </p:set>
                                  </p:childTnLst>
                                </p:cTn>
                              </p:par>
                              <p:par>
                                <p:cTn id="12" presetID="12" presetClass="entr" presetSubtype="4"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slide(fromBottom)">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9" grpId="0"/>
    </p:bld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华文行楷"/>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华文细黑"/>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1793</Words>
  <Application>Microsoft Office PowerPoint</Application>
  <PresentationFormat>全屏显示(4:3)</PresentationFormat>
  <Paragraphs>321</Paragraphs>
  <Slides>39</Slides>
  <Notes>4</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39</vt:i4>
      </vt:variant>
    </vt:vector>
  </HeadingPairs>
  <TitlesOfParts>
    <vt:vector size="55" baseType="lpstr">
      <vt:lpstr>Arial Unicode MS</vt:lpstr>
      <vt:lpstr>华文行楷</vt:lpstr>
      <vt:lpstr>华文细黑</vt:lpstr>
      <vt:lpstr>楷体</vt:lpstr>
      <vt:lpstr>楷体_GB2312</vt:lpstr>
      <vt:lpstr>宋体</vt:lpstr>
      <vt:lpstr>Arial</vt:lpstr>
      <vt:lpstr>Brush Script MT</vt:lpstr>
      <vt:lpstr>Calibri</vt:lpstr>
      <vt:lpstr>Comic Sans MS</vt:lpstr>
      <vt:lpstr>Harlow Solid Italic</vt:lpstr>
      <vt:lpstr>Helvetica</vt:lpstr>
      <vt:lpstr>Imprint MT Shadow</vt:lpstr>
      <vt:lpstr>Times New Roman</vt:lpstr>
      <vt:lpstr>默认设计模板</vt:lpstr>
      <vt:lpstr>1_默认设计模板</vt:lpstr>
      <vt:lpstr>PowerPoint 演示文稿</vt:lpstr>
      <vt:lpstr>My Smart Design</vt:lpstr>
      <vt:lpstr>content</vt:lpstr>
      <vt:lpstr>PowerPoint 演示文稿</vt:lpstr>
      <vt:lpstr>PowerPoint 演示文稿</vt:lpstr>
      <vt:lpstr>content</vt:lpstr>
      <vt:lpstr>PowerPoint 演示文稿</vt:lpstr>
      <vt:lpstr>PowerPoint 演示文稿</vt:lpstr>
      <vt:lpstr>PowerPoint 演示文稿</vt:lpstr>
      <vt:lpstr>PowerPoint 演示文稿</vt:lpstr>
      <vt:lpstr>content</vt:lpstr>
      <vt:lpstr>content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structure words</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Lenovo</dc:creator>
  <cp:lastModifiedBy>卢妍</cp:lastModifiedBy>
  <cp:revision>68</cp:revision>
  <dcterms:created xsi:type="dcterms:W3CDTF">2017-07-14T13:54:00Z</dcterms:created>
  <dcterms:modified xsi:type="dcterms:W3CDTF">2017-07-19T04:07:29Z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