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32"/>
  </p:notesMasterIdLst>
  <p:sldIdLst>
    <p:sldId id="256" r:id="rId2"/>
    <p:sldId id="310" r:id="rId3"/>
    <p:sldId id="311" r:id="rId4"/>
    <p:sldId id="314" r:id="rId5"/>
    <p:sldId id="315" r:id="rId6"/>
    <p:sldId id="313" r:id="rId7"/>
    <p:sldId id="257" r:id="rId8"/>
    <p:sldId id="291" r:id="rId9"/>
    <p:sldId id="258" r:id="rId10"/>
    <p:sldId id="262" r:id="rId11"/>
    <p:sldId id="289" r:id="rId12"/>
    <p:sldId id="293" r:id="rId13"/>
    <p:sldId id="261" r:id="rId14"/>
    <p:sldId id="260" r:id="rId15"/>
    <p:sldId id="263" r:id="rId16"/>
    <p:sldId id="264" r:id="rId17"/>
    <p:sldId id="265" r:id="rId18"/>
    <p:sldId id="266" r:id="rId19"/>
    <p:sldId id="267" r:id="rId20"/>
    <p:sldId id="268" r:id="rId21"/>
    <p:sldId id="307" r:id="rId22"/>
    <p:sldId id="294" r:id="rId23"/>
    <p:sldId id="309" r:id="rId24"/>
    <p:sldId id="308" r:id="rId25"/>
    <p:sldId id="271" r:id="rId26"/>
    <p:sldId id="295" r:id="rId27"/>
    <p:sldId id="296" r:id="rId28"/>
    <p:sldId id="297" r:id="rId29"/>
    <p:sldId id="316" r:id="rId30"/>
    <p:sldId id="317" r:id="rId31"/>
  </p:sldIdLst>
  <p:sldSz cx="12192000" cy="6858000"/>
  <p:notesSz cx="6858000" cy="9144000"/>
  <p:embeddedFontLst>
    <p:embeddedFont>
      <p:font typeface="Algerian" pitchFamily="82" charset="0"/>
      <p:regular r:id="rId33"/>
    </p:embeddedFont>
    <p:embeddedFont>
      <p:font typeface="Corbel" pitchFamily="34" charset="0"/>
      <p:regular r:id="rId34"/>
      <p:bold r:id="rId35"/>
      <p:italic r:id="rId36"/>
      <p:boldItalic r:id="rId37"/>
    </p:embeddedFont>
    <p:embeddedFont>
      <p:font typeface="Berlin Sans FB" pitchFamily="34" charset="0"/>
      <p:regular r:id="rId38"/>
      <p:bold r:id="rId39"/>
    </p:embeddedFont>
    <p:embeddedFont>
      <p:font typeface="Baskerville Old Face" pitchFamily="18" charset="0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Georgia" pitchFamily="18" charset="0"/>
      <p:regular r:id="rId45"/>
      <p:bold r:id="rId46"/>
      <p:italic r:id="rId47"/>
      <p:bold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4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B7F4D-EF3C-4B1A-9CC8-28FDE2949898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358E-5C7D-4783-B338-EBFFDCBE2C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1972" y="1600200"/>
            <a:ext cx="11590986" cy="51212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2773" y="1701096"/>
            <a:ext cx="10276114" cy="2835232"/>
          </a:xfrm>
        </p:spPr>
        <p:txBody>
          <a:bodyPr>
            <a:noAutofit/>
          </a:bodyPr>
          <a:lstStyle/>
          <a:p>
            <a:r>
              <a:rPr lang="en-US" altLang="zh-CN" sz="8000" dirty="0">
                <a:latin typeface="Algerian" pitchFamily="82" charset="0"/>
              </a:rPr>
              <a:t>Understanding</a:t>
            </a:r>
            <a:r>
              <a:rPr lang="en-US" altLang="zh-CN" sz="8000" dirty="0">
                <a:latin typeface="Berlin Sans FB" pitchFamily="34" charset="0"/>
              </a:rPr>
              <a:t> </a:t>
            </a:r>
            <a:br>
              <a:rPr lang="en-US" altLang="zh-CN" sz="8000" dirty="0">
                <a:latin typeface="Berlin Sans FB" pitchFamily="34" charset="0"/>
              </a:rPr>
            </a:br>
            <a:r>
              <a:rPr lang="en-US" altLang="zh-CN" sz="2800" dirty="0">
                <a:latin typeface="Berlin Sans FB" pitchFamily="34" charset="0"/>
              </a:rPr>
              <a:t> </a:t>
            </a:r>
            <a:r>
              <a:rPr lang="en-US" altLang="zh-CN" sz="8000" dirty="0">
                <a:latin typeface="Berlin Sans FB" pitchFamily="34" charset="0"/>
              </a:rPr>
              <a:t/>
            </a:r>
            <a:br>
              <a:rPr lang="en-US" altLang="zh-CN" sz="8000" dirty="0">
                <a:latin typeface="Berlin Sans FB" pitchFamily="34" charset="0"/>
              </a:rPr>
            </a:br>
            <a:r>
              <a:rPr lang="en-US" altLang="zh-CN" sz="8000" dirty="0">
                <a:latin typeface="Algerian" pitchFamily="82" charset="0"/>
              </a:rPr>
              <a:t>Product Life Cycle</a:t>
            </a:r>
            <a:endParaRPr lang="zh-CN" altLang="en-US" sz="8000" dirty="0">
              <a:latin typeface="Algerian" pitchFamily="82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58122"/>
            <a:ext cx="8229600" cy="1159519"/>
          </a:xfrm>
        </p:spPr>
        <p:txBody>
          <a:bodyPr/>
          <a:lstStyle/>
          <a:p>
            <a:r>
              <a:rPr lang="en-US" altLang="zh-CN" b="1" dirty="0" smtClean="0"/>
              <a:t>Product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5393" y="1581120"/>
            <a:ext cx="11038115" cy="189636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A product is ‘</a:t>
            </a:r>
            <a:r>
              <a:rPr lang="en-US" altLang="zh-CN" sz="4000" dirty="0" smtClean="0">
                <a:solidFill>
                  <a:srgbClr val="FFFF00"/>
                </a:solidFill>
              </a:rPr>
              <a:t>anything that can be offered to a market to satisfy a need or want</a:t>
            </a:r>
            <a:r>
              <a:rPr lang="en-US" altLang="zh-CN" sz="4000" dirty="0" smtClean="0"/>
              <a:t>’ .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10464"/>
            <a:ext cx="1250145" cy="1268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29955" y="2950419"/>
            <a:ext cx="158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</a:rPr>
              <a:t>Goods 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8641" y="2815600"/>
            <a:ext cx="222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</a:rPr>
              <a:t>Services 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pic>
        <p:nvPicPr>
          <p:cNvPr id="33796" name="Picture 4" descr="http://img02.hc360.com/ec/201707/201707240925447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83" y="3839129"/>
            <a:ext cx="4349138" cy="26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AutoShape 6" descr="http://img2.imgtn.bdimg.com/it/u=1084473785,3644262637&amp;fm=214&amp;gp=0.jpg"/>
          <p:cNvSpPr>
            <a:spLocks noChangeAspect="1" noChangeArrowheads="1"/>
          </p:cNvSpPr>
          <p:nvPr/>
        </p:nvSpPr>
        <p:spPr bwMode="auto">
          <a:xfrm>
            <a:off x="1679575" y="-1460309"/>
            <a:ext cx="2952750" cy="299542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00" name="AutoShape 8" descr="http://img2.imgtn.bdimg.com/it/u=1084473785,3644262637&amp;fm=214&amp;gp=0.jpg"/>
          <p:cNvSpPr>
            <a:spLocks noChangeAspect="1" noChangeArrowheads="1"/>
          </p:cNvSpPr>
          <p:nvPr/>
        </p:nvSpPr>
        <p:spPr bwMode="auto">
          <a:xfrm>
            <a:off x="1679575" y="-1460309"/>
            <a:ext cx="2952750" cy="299542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3801" name="Picture 9" descr="C:\Users\Administrator\Desktop\u=1084473785,3644262637&amp;fm=214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7677" y="3476006"/>
            <a:ext cx="3033026" cy="307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Marketing mix?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886" y="1600200"/>
            <a:ext cx="11534503" cy="49722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zh-CN" sz="3600" dirty="0" smtClean="0">
                <a:ea typeface="宋体" pitchFamily="2" charset="-122"/>
              </a:rPr>
              <a:t>The marketing mix is </a:t>
            </a:r>
            <a:r>
              <a:rPr lang="en-GB" altLang="zh-CN" sz="3600" dirty="0" smtClean="0">
                <a:solidFill>
                  <a:srgbClr val="FFFF00"/>
                </a:solidFill>
                <a:ea typeface="宋体" pitchFamily="2" charset="-122"/>
              </a:rPr>
              <a:t>‘the</a:t>
            </a:r>
            <a:r>
              <a:rPr lang="en-GB" altLang="zh-CN" sz="3600" dirty="0" smtClean="0">
                <a:ea typeface="宋体" pitchFamily="2" charset="-122"/>
              </a:rPr>
              <a:t> </a:t>
            </a:r>
            <a:r>
              <a:rPr lang="en-GB" altLang="zh-CN" sz="3600" dirty="0" smtClean="0">
                <a:solidFill>
                  <a:srgbClr val="FFFF00"/>
                </a:solidFill>
                <a:ea typeface="宋体" pitchFamily="2" charset="-122"/>
              </a:rPr>
              <a:t>combination of variables that a business uses to carry out its marketing strategy and meet customer needs’</a:t>
            </a:r>
            <a:r>
              <a:rPr lang="en-GB" altLang="zh-CN" sz="3600" dirty="0" smtClean="0">
                <a:ea typeface="宋体" pitchFamily="2" charset="-122"/>
              </a:rPr>
              <a:t>. </a:t>
            </a:r>
            <a:endParaRPr lang="en-GB" altLang="zh-CN" sz="2800" dirty="0">
              <a:ea typeface="宋体" pitchFamily="2" charset="-122"/>
            </a:endParaRPr>
          </a:p>
          <a:p>
            <a:r>
              <a:rPr lang="en-GB" altLang="zh-CN" sz="3600" dirty="0" smtClean="0">
                <a:ea typeface="宋体" pitchFamily="2" charset="-122"/>
              </a:rPr>
              <a:t>The marketing mix is often called </a:t>
            </a:r>
          </a:p>
          <a:p>
            <a:pPr marL="0" indent="0">
              <a:buNone/>
            </a:pPr>
            <a:r>
              <a:rPr lang="en-GB" altLang="zh-CN" sz="3600" dirty="0">
                <a:ea typeface="宋体" pitchFamily="2" charset="-122"/>
              </a:rPr>
              <a:t> </a:t>
            </a:r>
            <a:r>
              <a:rPr lang="en-GB" altLang="zh-CN" sz="3600" dirty="0" smtClean="0">
                <a:ea typeface="宋体" pitchFamily="2" charset="-122"/>
              </a:rPr>
              <a:t>                  </a:t>
            </a:r>
            <a:r>
              <a:rPr lang="en-GB" altLang="zh-CN" sz="4400" dirty="0" smtClean="0">
                <a:ea typeface="宋体" pitchFamily="2" charset="-122"/>
              </a:rPr>
              <a:t>the </a:t>
            </a:r>
            <a:r>
              <a:rPr lang="en-GB" altLang="zh-CN" sz="4400" dirty="0" smtClean="0">
                <a:solidFill>
                  <a:srgbClr val="FFFF00"/>
                </a:solidFill>
                <a:ea typeface="宋体" pitchFamily="2" charset="-122"/>
              </a:rPr>
              <a:t>4Ps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4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141" y="3402070"/>
            <a:ext cx="3288235" cy="317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>
            <a:grpSpLocks/>
          </p:cNvGrpSpPr>
          <p:nvPr/>
        </p:nvGrpSpPr>
        <p:grpSpPr bwMode="auto">
          <a:xfrm>
            <a:off x="2019607" y="431089"/>
            <a:ext cx="8375441" cy="6019800"/>
            <a:chOff x="0" y="0"/>
            <a:chExt cx="4028072" cy="4028072"/>
          </a:xfrm>
        </p:grpSpPr>
        <p:grpSp>
          <p:nvGrpSpPr>
            <p:cNvPr id="3" name="组合 42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7" name="椭圆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椭圆 45"/>
              <p:cNvSpPr>
                <a:spLocks noChangeArrowheads="1"/>
              </p:cNvSpPr>
              <p:nvPr/>
            </p:nvSpPr>
            <p:spPr bwMode="auto">
              <a:xfrm>
                <a:off x="80160" y="80160"/>
                <a:ext cx="512171" cy="51217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椭圆 46"/>
              <p:cNvSpPr>
                <a:spLocks noChangeArrowheads="1"/>
              </p:cNvSpPr>
              <p:nvPr/>
            </p:nvSpPr>
            <p:spPr bwMode="auto">
              <a:xfrm>
                <a:off x="160497" y="165108"/>
                <a:ext cx="351497" cy="35149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1290640" y="1394742"/>
              <a:ext cx="1390492" cy="139049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89028" y="2784146"/>
            <a:ext cx="6127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What is PLC?</a:t>
            </a:r>
            <a:endParaRPr lang="zh-CN" altLang="en-US" sz="8800" b="1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The Product Life Cycle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3000" dirty="0" smtClean="0"/>
              <a:t>The Product Life Cycle is a model that </a:t>
            </a:r>
            <a:r>
              <a:rPr lang="en-US" altLang="zh-CN" sz="3000" dirty="0" smtClean="0">
                <a:solidFill>
                  <a:srgbClr val="FFFF00"/>
                </a:solidFill>
              </a:rPr>
              <a:t>predicts the general trend </a:t>
            </a:r>
            <a:r>
              <a:rPr lang="en-US" altLang="zh-CN" sz="3000" dirty="0" smtClean="0"/>
              <a:t>that most successful products or services will follow </a:t>
            </a:r>
            <a:r>
              <a:rPr lang="en-US" altLang="zh-CN" sz="3000" dirty="0" smtClean="0">
                <a:solidFill>
                  <a:srgbClr val="FFFF00"/>
                </a:solidFill>
              </a:rPr>
              <a:t>during their lifetime</a:t>
            </a:r>
            <a:r>
              <a:rPr lang="en-US" altLang="zh-CN" sz="3000" dirty="0" smtClean="0"/>
              <a:t>. </a:t>
            </a:r>
          </a:p>
          <a:p>
            <a:pPr>
              <a:lnSpc>
                <a:spcPct val="150000"/>
              </a:lnSpc>
            </a:pPr>
            <a:r>
              <a:rPr lang="en-US" altLang="zh-CN" sz="4000" dirty="0" smtClean="0"/>
              <a:t>In simple words:</a:t>
            </a:r>
          </a:p>
          <a:p>
            <a:pPr lvl="1">
              <a:lnSpc>
                <a:spcPct val="150000"/>
              </a:lnSpc>
            </a:pPr>
            <a:r>
              <a:rPr lang="en-US" altLang="zh-CN" sz="3600" dirty="0" smtClean="0"/>
              <a:t>The product life cycle is a series of </a:t>
            </a:r>
            <a:r>
              <a:rPr lang="en-US" altLang="zh-CN" sz="3600" dirty="0" smtClean="0">
                <a:solidFill>
                  <a:srgbClr val="FFFF00"/>
                </a:solidFill>
              </a:rPr>
              <a:t>stages</a:t>
            </a:r>
            <a:r>
              <a:rPr lang="en-US" altLang="zh-CN" sz="3600" dirty="0" smtClean="0"/>
              <a:t> that a product goes through from </a:t>
            </a:r>
            <a:r>
              <a:rPr lang="en-US" altLang="zh-CN" sz="3600" dirty="0" smtClean="0">
                <a:solidFill>
                  <a:srgbClr val="FFFF00"/>
                </a:solidFill>
              </a:rPr>
              <a:t>when a business first creates and sells it until the time nobody wants it any more</a:t>
            </a:r>
            <a:r>
              <a:rPr lang="en-US" altLang="zh-CN" sz="3600" dirty="0" smtClean="0"/>
              <a:t>.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Stage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799" cy="503573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ea typeface="宋体" pitchFamily="2" charset="-122"/>
              </a:rPr>
              <a:t>Begins when the company develops </a:t>
            </a:r>
          </a:p>
          <a:p>
            <a:pPr marL="0" indent="0">
              <a:buNone/>
            </a:pPr>
            <a:r>
              <a:rPr lang="en-US" altLang="zh-CN" sz="4000" dirty="0" smtClean="0">
                <a:ea typeface="宋体" pitchFamily="2" charset="-122"/>
              </a:rPr>
              <a:t>   a </a:t>
            </a:r>
            <a:r>
              <a:rPr lang="en-US" altLang="zh-CN" sz="4000" dirty="0" smtClean="0">
                <a:solidFill>
                  <a:srgbClr val="FFFF00"/>
                </a:solidFill>
                <a:ea typeface="宋体" pitchFamily="2" charset="-122"/>
              </a:rPr>
              <a:t>new-product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idea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ea typeface="宋体" pitchFamily="2" charset="-122"/>
              </a:rPr>
              <a:t>Sales are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zero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ea typeface="宋体" pitchFamily="2" charset="-122"/>
              </a:rPr>
              <a:t>Investment costs are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high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ea typeface="宋体" pitchFamily="2" charset="-122"/>
              </a:rPr>
              <a:t>Profits are </a:t>
            </a:r>
            <a:r>
              <a:rPr lang="en-US" altLang="zh-CN" sz="4000" dirty="0">
                <a:solidFill>
                  <a:srgbClr val="FFFF00"/>
                </a:solidFill>
                <a:ea typeface="宋体" pitchFamily="2" charset="-122"/>
              </a:rPr>
              <a:t>negative</a:t>
            </a:r>
          </a:p>
          <a:p>
            <a:endParaRPr lang="zh-CN" altLang="en-US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AutoShape 2" descr="http://img1.imgtn.bdimg.com/it/u=3805216959,45249728&amp;fm=214&amp;gp=0.jpg"/>
          <p:cNvSpPr>
            <a:spLocks noChangeAspect="1" noChangeArrowheads="1"/>
          </p:cNvSpPr>
          <p:nvPr/>
        </p:nvSpPr>
        <p:spPr bwMode="auto">
          <a:xfrm>
            <a:off x="1679578" y="-1531937"/>
            <a:ext cx="3914775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1" name="Picture 3" descr="C:\Users\Administrator\Desktop\u=2465686692,4154679232&amp;fm=26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858" y="2624066"/>
            <a:ext cx="3887639" cy="388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Stage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823" y="1600200"/>
            <a:ext cx="11430000" cy="514023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3600" dirty="0" smtClean="0">
                <a:solidFill>
                  <a:srgbClr val="FFFF00"/>
                </a:solidFill>
              </a:rPr>
              <a:t>The primary goal is to establish a market and build primary demand for the product class.</a:t>
            </a:r>
          </a:p>
          <a:p>
            <a:r>
              <a:rPr lang="en-US" altLang="zh-CN" sz="3600" dirty="0" smtClean="0"/>
              <a:t>Marketing Mix: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Product</a:t>
            </a:r>
            <a:r>
              <a:rPr lang="en-US" altLang="zh-CN" sz="3200" dirty="0" smtClean="0"/>
              <a:t>: one of few products, relatively     undifferentiated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Price</a:t>
            </a:r>
            <a:r>
              <a:rPr lang="en-US" altLang="zh-CN" sz="3200" dirty="0" smtClean="0"/>
              <a:t>: </a:t>
            </a:r>
            <a:r>
              <a:rPr lang="en-US" altLang="zh-CN" sz="3200" b="1" dirty="0" smtClean="0"/>
              <a:t>high</a:t>
            </a:r>
            <a:r>
              <a:rPr lang="en-US" altLang="zh-CN" sz="3200" dirty="0" smtClean="0"/>
              <a:t> if using a </a:t>
            </a:r>
            <a:r>
              <a:rPr lang="en-US" altLang="zh-CN" sz="3200" dirty="0" smtClean="0">
                <a:solidFill>
                  <a:srgbClr val="FFFF00"/>
                </a:solidFill>
              </a:rPr>
              <a:t>skimming pricing strategy </a:t>
            </a:r>
          </a:p>
          <a:p>
            <a:pPr lvl="1">
              <a:buNone/>
            </a:pPr>
            <a:r>
              <a:rPr lang="en-US" altLang="zh-CN" sz="3200" dirty="0" smtClean="0"/>
              <a:t>               </a:t>
            </a:r>
            <a:r>
              <a:rPr lang="en-US" altLang="zh-CN" sz="3200" b="1" dirty="0" smtClean="0"/>
              <a:t>low</a:t>
            </a:r>
            <a:r>
              <a:rPr lang="en-US" altLang="zh-CN" sz="3200" dirty="0" smtClean="0"/>
              <a:t> if using a </a:t>
            </a:r>
            <a:r>
              <a:rPr lang="en-US" altLang="zh-CN" sz="3200" dirty="0" smtClean="0">
                <a:solidFill>
                  <a:srgbClr val="FFFF00"/>
                </a:solidFill>
              </a:rPr>
              <a:t>penetration pricing strategy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Place</a:t>
            </a:r>
            <a:r>
              <a:rPr lang="en-US" altLang="zh-CN" sz="3200" dirty="0" smtClean="0"/>
              <a:t>: distribution is selective and scattered as the firm commences implementation of the distribution plan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Promotion</a:t>
            </a:r>
            <a:r>
              <a:rPr lang="en-US" altLang="zh-CN" sz="3200" dirty="0" smtClean="0"/>
              <a:t>: aimed at building brand awareness. </a:t>
            </a:r>
            <a:endParaRPr lang="zh-CN" altLang="en-US" sz="3200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Growth Stage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</a:rPr>
              <a:t>Rapid</a:t>
            </a:r>
            <a:r>
              <a:rPr lang="en-US" altLang="zh-CN" sz="3600" dirty="0" smtClean="0"/>
              <a:t> revenue growth. </a:t>
            </a:r>
          </a:p>
          <a:p>
            <a:r>
              <a:rPr lang="en-US" altLang="zh-CN" sz="3600" dirty="0" smtClean="0"/>
              <a:t>Sales </a:t>
            </a:r>
            <a:r>
              <a:rPr lang="en-US" altLang="zh-CN" sz="3600" dirty="0" smtClean="0">
                <a:solidFill>
                  <a:srgbClr val="FFFF00"/>
                </a:solidFill>
              </a:rPr>
              <a:t>increase</a:t>
            </a:r>
            <a:r>
              <a:rPr lang="en-US" altLang="zh-CN" sz="3600" dirty="0" smtClean="0"/>
              <a:t> as more customers become aware of the product and its benefits.</a:t>
            </a:r>
          </a:p>
          <a:p>
            <a:r>
              <a:rPr lang="en-US" altLang="zh-CN" sz="3600" dirty="0" smtClean="0"/>
              <a:t>Marketing Mix: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Product</a:t>
            </a:r>
            <a:r>
              <a:rPr lang="en-US" altLang="zh-CN" sz="3200" dirty="0" smtClean="0"/>
              <a:t>: new product features and packaging options, improvement of product quality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Price</a:t>
            </a:r>
            <a:r>
              <a:rPr lang="en-US" altLang="zh-CN" sz="3200" dirty="0" smtClean="0"/>
              <a:t>: maintaining at a high price if demand is high, or reducing the price to capture additional customers.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Place</a:t>
            </a:r>
            <a:r>
              <a:rPr lang="en-US" altLang="zh-CN" sz="3200" dirty="0" smtClean="0"/>
              <a:t>: distribution becomes more intensive.</a:t>
            </a:r>
          </a:p>
          <a:p>
            <a:pPr lvl="1"/>
            <a:r>
              <a:rPr lang="en-US" altLang="zh-CN" sz="3200" dirty="0" smtClean="0">
                <a:solidFill>
                  <a:srgbClr val="FFFF00"/>
                </a:solidFill>
              </a:rPr>
              <a:t>Promotion</a:t>
            </a:r>
            <a:r>
              <a:rPr lang="en-US" altLang="zh-CN" sz="3200" dirty="0" smtClean="0"/>
              <a:t>: increasing advertising to build brand preference. 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Maturity Stage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zh-CN" sz="4400" dirty="0"/>
              <a:t>Sales continue to </a:t>
            </a:r>
            <a:r>
              <a:rPr lang="en-US" altLang="zh-CN" sz="4400" dirty="0">
                <a:solidFill>
                  <a:srgbClr val="FFFF00"/>
                </a:solidFill>
              </a:rPr>
              <a:t>increase</a:t>
            </a:r>
            <a:r>
              <a:rPr lang="en-US" altLang="zh-CN" sz="4400" dirty="0"/>
              <a:t>, but on a </a:t>
            </a:r>
            <a:r>
              <a:rPr lang="en-US" altLang="zh-CN" sz="4400" dirty="0">
                <a:solidFill>
                  <a:srgbClr val="FFFF00"/>
                </a:solidFill>
              </a:rPr>
              <a:t>slower</a:t>
            </a:r>
            <a:r>
              <a:rPr lang="en-US" altLang="zh-CN" sz="4400" dirty="0"/>
              <a:t> pace. </a:t>
            </a:r>
          </a:p>
          <a:p>
            <a:pPr>
              <a:lnSpc>
                <a:spcPct val="110000"/>
              </a:lnSpc>
            </a:pPr>
            <a:r>
              <a:rPr lang="en-US" altLang="zh-CN" sz="4400" dirty="0">
                <a:solidFill>
                  <a:srgbClr val="FFFF00"/>
                </a:solidFill>
              </a:rPr>
              <a:t>Brand awareness </a:t>
            </a:r>
            <a:r>
              <a:rPr lang="en-US" altLang="zh-CN" sz="4400" dirty="0"/>
              <a:t>is </a:t>
            </a:r>
            <a:r>
              <a:rPr lang="en-US" altLang="zh-CN" sz="4400" dirty="0">
                <a:solidFill>
                  <a:srgbClr val="FFFF00"/>
                </a:solidFill>
              </a:rPr>
              <a:t>strong</a:t>
            </a:r>
            <a:r>
              <a:rPr lang="en-US" altLang="zh-CN" sz="4400" dirty="0"/>
              <a:t>, then we can </a:t>
            </a:r>
            <a:r>
              <a:rPr lang="en-US" altLang="zh-CN" sz="4400" dirty="0">
                <a:solidFill>
                  <a:srgbClr val="FFFF00"/>
                </a:solidFill>
              </a:rPr>
              <a:t>reduce</a:t>
            </a:r>
            <a:r>
              <a:rPr lang="en-US" altLang="zh-CN" sz="4400" dirty="0"/>
              <a:t> the advertising investment.</a:t>
            </a:r>
          </a:p>
          <a:p>
            <a:pPr>
              <a:lnSpc>
                <a:spcPct val="110000"/>
              </a:lnSpc>
            </a:pPr>
            <a:r>
              <a:rPr lang="en-US" altLang="zh-CN" sz="4400" dirty="0"/>
              <a:t>However, its </a:t>
            </a:r>
            <a:r>
              <a:rPr lang="en-US" altLang="zh-CN" sz="4400" dirty="0">
                <a:solidFill>
                  <a:srgbClr val="FFFF00"/>
                </a:solidFill>
              </a:rPr>
              <a:t>competitors</a:t>
            </a:r>
            <a:r>
              <a:rPr lang="en-US" altLang="zh-CN" sz="4400" dirty="0"/>
              <a:t> may </a:t>
            </a:r>
            <a:r>
              <a:rPr lang="en-US" altLang="zh-CN" sz="4400" dirty="0">
                <a:solidFill>
                  <a:srgbClr val="FFFF00"/>
                </a:solidFill>
              </a:rPr>
              <a:t>fight back </a:t>
            </a:r>
            <a:r>
              <a:rPr lang="en-US" altLang="zh-CN" sz="4400" dirty="0"/>
              <a:t>harder than ever. </a:t>
            </a:r>
          </a:p>
          <a:p>
            <a:pPr>
              <a:lnSpc>
                <a:spcPct val="110000"/>
              </a:lnSpc>
            </a:pPr>
            <a:r>
              <a:rPr lang="en-US" altLang="zh-CN" sz="4400" dirty="0">
                <a:solidFill>
                  <a:srgbClr val="FFFF00"/>
                </a:solidFill>
              </a:rPr>
              <a:t>Promotional activities </a:t>
            </a:r>
            <a:r>
              <a:rPr lang="en-US" altLang="zh-CN" sz="4400" dirty="0"/>
              <a:t>can be </a:t>
            </a:r>
            <a:r>
              <a:rPr lang="en-US" altLang="zh-CN" sz="4000" dirty="0" smtClean="0"/>
              <a:t>implemented.</a:t>
            </a:r>
            <a:endParaRPr lang="zh-CN" altLang="en-US" sz="4400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Maturity Stage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326" y="1600200"/>
            <a:ext cx="11338560" cy="5257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dirty="0" smtClean="0"/>
              <a:t>Marketing Mix: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Product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FF00"/>
                </a:solidFill>
              </a:rPr>
              <a:t>modifications</a:t>
            </a:r>
            <a:r>
              <a:rPr lang="en-US" altLang="zh-CN" dirty="0" smtClean="0"/>
              <a:t> are made and features are </a:t>
            </a:r>
            <a:r>
              <a:rPr lang="en-US" altLang="zh-CN" dirty="0" smtClean="0">
                <a:solidFill>
                  <a:srgbClr val="FFFF00"/>
                </a:solidFill>
              </a:rPr>
              <a:t>added in </a:t>
            </a:r>
            <a:r>
              <a:rPr lang="en-US" altLang="zh-CN" dirty="0" smtClean="0"/>
              <a:t>order to </a:t>
            </a:r>
            <a:r>
              <a:rPr lang="en-US" altLang="zh-CN" dirty="0" smtClean="0">
                <a:solidFill>
                  <a:srgbClr val="FFFF00"/>
                </a:solidFill>
              </a:rPr>
              <a:t>differentiate</a:t>
            </a:r>
            <a:r>
              <a:rPr lang="en-US" altLang="zh-CN" dirty="0" smtClean="0"/>
              <a:t> the product from competing products that may have been introduced. 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Price</a:t>
            </a:r>
            <a:r>
              <a:rPr lang="en-US" altLang="zh-CN" dirty="0" smtClean="0"/>
              <a:t>: possible </a:t>
            </a:r>
            <a:r>
              <a:rPr lang="en-US" altLang="zh-CN" dirty="0" smtClean="0">
                <a:solidFill>
                  <a:srgbClr val="FFFF00"/>
                </a:solidFill>
              </a:rPr>
              <a:t>price reductions </a:t>
            </a:r>
            <a:r>
              <a:rPr lang="en-US" altLang="zh-CN" dirty="0" smtClean="0"/>
              <a:t>in response to competition while avoiding a </a:t>
            </a:r>
            <a:r>
              <a:rPr lang="en-US" altLang="zh-CN" dirty="0" smtClean="0">
                <a:solidFill>
                  <a:srgbClr val="FFFF00"/>
                </a:solidFill>
              </a:rPr>
              <a:t>price war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Place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FF00"/>
                </a:solidFill>
              </a:rPr>
              <a:t>new distribution channels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FF00"/>
                </a:solidFill>
              </a:rPr>
              <a:t>incentives</a:t>
            </a:r>
            <a:r>
              <a:rPr lang="en-US" altLang="zh-CN" dirty="0" smtClean="0"/>
              <a:t> to resellers in order to avoid losing shelf space.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Promotion</a:t>
            </a:r>
            <a:r>
              <a:rPr lang="en-US" altLang="zh-CN" dirty="0" smtClean="0"/>
              <a:t>: emphasis on </a:t>
            </a:r>
            <a:r>
              <a:rPr lang="en-US" altLang="zh-CN" dirty="0" smtClean="0">
                <a:solidFill>
                  <a:srgbClr val="FFFF00"/>
                </a:solidFill>
              </a:rPr>
              <a:t>differentiation</a:t>
            </a:r>
            <a:r>
              <a:rPr lang="en-US" altLang="zh-CN" dirty="0" smtClean="0"/>
              <a:t> and building of </a:t>
            </a:r>
            <a:r>
              <a:rPr lang="en-US" altLang="zh-CN" dirty="0" smtClean="0">
                <a:solidFill>
                  <a:srgbClr val="FFFF00"/>
                </a:solidFill>
              </a:rPr>
              <a:t>brand loyalty</a:t>
            </a:r>
            <a:r>
              <a:rPr lang="en-US" altLang="zh-CN" dirty="0" smtClean="0"/>
              <a:t>. </a:t>
            </a:r>
            <a:r>
              <a:rPr lang="en-US" altLang="zh-CN" dirty="0" smtClean="0">
                <a:solidFill>
                  <a:srgbClr val="FFFF00"/>
                </a:solidFill>
              </a:rPr>
              <a:t>Incentives</a:t>
            </a:r>
            <a:r>
              <a:rPr lang="en-US" altLang="zh-CN" dirty="0" smtClean="0"/>
              <a:t> to get competitor’s customers to switch to your advantage. </a:t>
            </a:r>
            <a:endParaRPr lang="zh-CN" altLang="en-US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13800" b="1" dirty="0" smtClean="0"/>
              <a:t>Chapter 1</a:t>
            </a:r>
            <a:br>
              <a:rPr lang="en-US" altLang="zh-CN" sz="13800" b="1" dirty="0" smtClean="0"/>
            </a:br>
            <a:r>
              <a:rPr lang="en-US" altLang="zh-CN" sz="13800" b="1" dirty="0" smtClean="0"/>
              <a:t>Smart </a:t>
            </a:r>
            <a:r>
              <a:rPr lang="en-US" altLang="zh-CN" sz="13800" b="1" dirty="0"/>
              <a:t>Design  </a:t>
            </a:r>
            <a:endParaRPr lang="zh-CN" altLang="en-US" sz="13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Decline Stage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The product is losing its appeal and sales or interest might have dropped. </a:t>
            </a:r>
          </a:p>
          <a:p>
            <a:r>
              <a:rPr lang="en-US" altLang="zh-CN" dirty="0" smtClean="0"/>
              <a:t>It may </a:t>
            </a:r>
            <a:r>
              <a:rPr lang="en-US" altLang="zh-CN" dirty="0" smtClean="0">
                <a:solidFill>
                  <a:srgbClr val="FFFF00"/>
                </a:solidFill>
              </a:rPr>
              <a:t>DIE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Product extension strategy </a:t>
            </a:r>
            <a:r>
              <a:rPr lang="en-US" altLang="zh-CN" dirty="0" smtClean="0"/>
              <a:t>could be used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Maintain the product </a:t>
            </a:r>
            <a:r>
              <a:rPr lang="en-US" altLang="zh-CN" dirty="0" smtClean="0"/>
              <a:t>in the hope that competitors will exit. Reduce costs and find new uses of the product.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Harvest it</a:t>
            </a:r>
            <a:r>
              <a:rPr lang="en-US" altLang="zh-CN" dirty="0" smtClean="0"/>
              <a:t>, reducing marketing support and coasting along until no more profit can be made.</a:t>
            </a:r>
          </a:p>
          <a:p>
            <a:pPr lvl="1"/>
            <a:r>
              <a:rPr lang="en-US" altLang="zh-CN" dirty="0" smtClean="0">
                <a:solidFill>
                  <a:srgbClr val="FFFF00"/>
                </a:solidFill>
              </a:rPr>
              <a:t>Discontinue the product </a:t>
            </a:r>
            <a:r>
              <a:rPr lang="en-US" altLang="zh-CN" dirty="0" smtClean="0"/>
              <a:t>when no more profit can be made or there is a successor product. </a:t>
            </a:r>
          </a:p>
          <a:p>
            <a:pPr lvl="1"/>
            <a:endParaRPr lang="zh-CN" altLang="en-US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>
            <a:grpSpLocks/>
          </p:cNvGrpSpPr>
          <p:nvPr/>
        </p:nvGrpSpPr>
        <p:grpSpPr bwMode="auto">
          <a:xfrm>
            <a:off x="2019607" y="431089"/>
            <a:ext cx="8375441" cy="6019800"/>
            <a:chOff x="0" y="0"/>
            <a:chExt cx="4028072" cy="4028072"/>
          </a:xfrm>
        </p:grpSpPr>
        <p:grpSp>
          <p:nvGrpSpPr>
            <p:cNvPr id="3" name="组合 42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7" name="椭圆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椭圆 45"/>
              <p:cNvSpPr>
                <a:spLocks noChangeArrowheads="1"/>
              </p:cNvSpPr>
              <p:nvPr/>
            </p:nvSpPr>
            <p:spPr bwMode="auto">
              <a:xfrm>
                <a:off x="80160" y="80160"/>
                <a:ext cx="512171" cy="51217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椭圆 46"/>
              <p:cNvSpPr>
                <a:spLocks noChangeArrowheads="1"/>
              </p:cNvSpPr>
              <p:nvPr/>
            </p:nvSpPr>
            <p:spPr bwMode="auto">
              <a:xfrm>
                <a:off x="160497" y="165108"/>
                <a:ext cx="351497" cy="35149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1290640" y="1394742"/>
              <a:ext cx="1390492" cy="139049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01226" y="2717714"/>
            <a:ext cx="5022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Discussion</a:t>
            </a:r>
            <a:r>
              <a:rPr lang="en-US" altLang="zh-CN" sz="7200" b="1" dirty="0"/>
              <a:t>  </a:t>
            </a:r>
            <a:endParaRPr lang="zh-CN" altLang="en-US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000" b="1" dirty="0"/>
              <a:t>Your Turn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smtClean="0"/>
              <a:t>Try to find out one company or some companies to best represent each stage of the Product Life Cycle by yourself.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smtClean="0"/>
              <a:t>Try to explain your choice(s) to your teammates.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smtClean="0"/>
              <a:t>Try to select the best illustration for each stage of the Product Life Cycle of your group.</a:t>
            </a:r>
            <a:endParaRPr lang="zh-CN" altLang="en-US" sz="3600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>
            <a:grpSpLocks/>
          </p:cNvGrpSpPr>
          <p:nvPr/>
        </p:nvGrpSpPr>
        <p:grpSpPr bwMode="auto">
          <a:xfrm>
            <a:off x="2019607" y="431089"/>
            <a:ext cx="8375441" cy="6019800"/>
            <a:chOff x="0" y="0"/>
            <a:chExt cx="4028072" cy="4028072"/>
          </a:xfrm>
        </p:grpSpPr>
        <p:grpSp>
          <p:nvGrpSpPr>
            <p:cNvPr id="3" name="组合 42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7" name="椭圆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椭圆 45"/>
              <p:cNvSpPr>
                <a:spLocks noChangeArrowheads="1"/>
              </p:cNvSpPr>
              <p:nvPr/>
            </p:nvSpPr>
            <p:spPr bwMode="auto">
              <a:xfrm>
                <a:off x="80160" y="80160"/>
                <a:ext cx="512171" cy="51217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椭圆 46"/>
              <p:cNvSpPr>
                <a:spLocks noChangeArrowheads="1"/>
              </p:cNvSpPr>
              <p:nvPr/>
            </p:nvSpPr>
            <p:spPr bwMode="auto">
              <a:xfrm>
                <a:off x="160497" y="165108"/>
                <a:ext cx="351497" cy="35149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1290640" y="1394742"/>
              <a:ext cx="1390492" cy="139049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4561" y="2649021"/>
            <a:ext cx="6685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Case Study </a:t>
            </a:r>
            <a:endParaRPr lang="zh-CN" altLang="en-US" sz="8800" b="1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/>
              <a:t>What</a:t>
            </a:r>
            <a:r>
              <a:rPr lang="en-US" altLang="zh-CN" sz="6000" b="1" dirty="0"/>
              <a:t>?</a:t>
            </a:r>
            <a:endParaRPr lang="zh-CN" altLang="en-US" b="1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595" y="1575606"/>
            <a:ext cx="10019212" cy="50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/>
              <a:t>The Story</a:t>
            </a:r>
            <a:endParaRPr lang="zh-CN" altLang="en-US" sz="6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Quantity: </a:t>
            </a:r>
            <a:r>
              <a:rPr lang="en-US" altLang="zh-CN" sz="4800" dirty="0">
                <a:solidFill>
                  <a:srgbClr val="FFFF00"/>
                </a:solidFill>
              </a:rPr>
              <a:t>30,000 Sharing Umbrellas </a:t>
            </a:r>
          </a:p>
          <a:p>
            <a:r>
              <a:rPr lang="en-US" altLang="zh-CN" sz="4800" dirty="0"/>
              <a:t>Deposit: </a:t>
            </a:r>
            <a:r>
              <a:rPr lang="en-US" altLang="zh-CN" sz="4800" dirty="0">
                <a:solidFill>
                  <a:srgbClr val="FFFF00"/>
                </a:solidFill>
              </a:rPr>
              <a:t>19 RMB</a:t>
            </a:r>
          </a:p>
          <a:p>
            <a:r>
              <a:rPr lang="en-US" altLang="zh-CN" sz="4800" dirty="0"/>
              <a:t>Rate: </a:t>
            </a:r>
            <a:r>
              <a:rPr lang="en-US" altLang="zh-CN" sz="4800" dirty="0">
                <a:solidFill>
                  <a:srgbClr val="FFFF00"/>
                </a:solidFill>
              </a:rPr>
              <a:t>0.5 RMB/30 </a:t>
            </a:r>
            <a:r>
              <a:rPr lang="en-US" altLang="zh-CN" sz="4800" dirty="0" err="1">
                <a:solidFill>
                  <a:srgbClr val="FFFF00"/>
                </a:solidFill>
              </a:rPr>
              <a:t>Mins</a:t>
            </a:r>
            <a:endParaRPr lang="en-US" altLang="zh-CN" sz="4800" dirty="0">
              <a:solidFill>
                <a:srgbClr val="FFFF00"/>
              </a:solidFill>
            </a:endParaRPr>
          </a:p>
          <a:p>
            <a:endParaRPr lang="en-US" altLang="zh-CN" sz="4800" dirty="0"/>
          </a:p>
          <a:p>
            <a:r>
              <a:rPr lang="en-US" altLang="zh-CN" sz="4800" dirty="0">
                <a:latin typeface="Corbel" panose="020B0503020204020204" pitchFamily="34" charset="0"/>
              </a:rPr>
              <a:t>That’s how Sharing Bike, Sharing </a:t>
            </a:r>
            <a:r>
              <a:rPr lang="en-US" altLang="zh-CN" sz="4800" dirty="0" smtClean="0">
                <a:latin typeface="Corbel" panose="020B0503020204020204" pitchFamily="34" charset="0"/>
              </a:rPr>
              <a:t>Power Banks, </a:t>
            </a:r>
            <a:r>
              <a:rPr lang="en-US" altLang="zh-CN" sz="4800" dirty="0">
                <a:latin typeface="Corbel" panose="020B0503020204020204" pitchFamily="34" charset="0"/>
              </a:rPr>
              <a:t>Sharing @#^*%# operates, ha? </a:t>
            </a:r>
            <a:endParaRPr lang="zh-CN" altLang="en-US" sz="4000" dirty="0">
              <a:latin typeface="Corbel" panose="020B0503020204020204" pitchFamily="34" charset="0"/>
            </a:endParaRP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 descr="C:\Users\Administrator\Desktop\b182e7c7e132662fd6492262dd7c2e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692" y="2340271"/>
            <a:ext cx="4420708" cy="259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/>
              <a:t>The Fact </a:t>
            </a:r>
            <a:endParaRPr lang="zh-CN" altLang="en-US" sz="6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800" b="1" dirty="0"/>
              <a:t>Shanghai:</a:t>
            </a:r>
          </a:p>
          <a:p>
            <a:pPr lvl="1"/>
            <a:r>
              <a:rPr lang="en-US" altLang="zh-CN" sz="4400" dirty="0">
                <a:solidFill>
                  <a:srgbClr val="FFFF00"/>
                </a:solidFill>
              </a:rPr>
              <a:t>Only one day, it’s all gone!</a:t>
            </a:r>
          </a:p>
          <a:p>
            <a:r>
              <a:rPr lang="en-US" altLang="zh-CN" sz="4800" b="1" dirty="0"/>
              <a:t>Hangzhou:</a:t>
            </a:r>
          </a:p>
          <a:p>
            <a:pPr lvl="1"/>
            <a:r>
              <a:rPr lang="en-US" altLang="zh-CN" sz="4400" dirty="0">
                <a:solidFill>
                  <a:srgbClr val="FFFF00"/>
                </a:solidFill>
              </a:rPr>
              <a:t>Only one day, it’s banned!</a:t>
            </a:r>
          </a:p>
          <a:p>
            <a:pPr lvl="1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C:\Users\Administrator\Desktop\267861-15091Q1042954.jpg"/>
          <p:cNvPicPr>
            <a:picLocks noChangeAspect="1" noChangeArrowheads="1"/>
          </p:cNvPicPr>
          <p:nvPr/>
        </p:nvPicPr>
        <p:blipFill rotWithShape="1">
          <a:blip r:embed="rId3" cstate="print"/>
          <a:srcRect b="7419"/>
          <a:stretch/>
        </p:blipFill>
        <p:spPr bwMode="auto">
          <a:xfrm>
            <a:off x="321972" y="1607424"/>
            <a:ext cx="11486851" cy="475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AutoShape 3" descr="http://img.weixinyidu.com/160415/68654e18.jpg"/>
          <p:cNvSpPr>
            <a:spLocks noChangeAspect="1" noChangeArrowheads="1"/>
          </p:cNvSpPr>
          <p:nvPr/>
        </p:nvSpPr>
        <p:spPr bwMode="auto">
          <a:xfrm>
            <a:off x="1679576" y="-1371599"/>
            <a:ext cx="49434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6600" b="1" dirty="0"/>
              <a:t>The Truth </a:t>
            </a:r>
            <a:endParaRPr lang="zh-CN" altLang="en-US" sz="6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3600" dirty="0" smtClean="0"/>
              <a:t>The Cost: </a:t>
            </a:r>
          </a:p>
          <a:p>
            <a:pPr marL="457200" lvl="1" indent="0">
              <a:buNone/>
            </a:pPr>
            <a:r>
              <a:rPr lang="en-US" altLang="zh-CN" sz="3200" dirty="0" smtClean="0">
                <a:solidFill>
                  <a:srgbClr val="FFFF00"/>
                </a:solidFill>
              </a:rPr>
              <a:t>9.9 RMB per Umbrella</a:t>
            </a:r>
          </a:p>
          <a:p>
            <a:endParaRPr lang="en-US" altLang="zh-CN" sz="3600" b="1" u="sng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 smtClean="0"/>
              <a:t>Only in </a:t>
            </a:r>
            <a:r>
              <a:rPr lang="en-US" altLang="zh-CN" sz="5200" b="1" dirty="0" smtClean="0">
                <a:solidFill>
                  <a:srgbClr val="FFFF00"/>
                </a:solidFill>
              </a:rPr>
              <a:t>one</a:t>
            </a:r>
            <a:r>
              <a:rPr lang="en-US" altLang="zh-CN" sz="3600" b="1" dirty="0" smtClean="0"/>
              <a:t> day, it </a:t>
            </a:r>
            <a:r>
              <a:rPr lang="en-US" altLang="zh-CN" sz="4800" b="1" dirty="0" smtClean="0">
                <a:solidFill>
                  <a:srgbClr val="FFFF00"/>
                </a:solidFill>
              </a:rPr>
              <a:t>sold out </a:t>
            </a:r>
            <a:r>
              <a:rPr lang="en-US" altLang="zh-CN" sz="3600" b="1" dirty="0" smtClean="0"/>
              <a:t>with the price of 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19 RMB</a:t>
            </a:r>
            <a:r>
              <a:rPr lang="en-US" altLang="zh-CN" sz="3600" b="1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altLang="zh-CN" sz="4800" b="1" dirty="0" smtClean="0">
                <a:solidFill>
                  <a:srgbClr val="FFFF00"/>
                </a:solidFill>
              </a:rPr>
              <a:t>Without</a:t>
            </a:r>
            <a:r>
              <a:rPr lang="en-US" altLang="zh-CN" sz="3600" b="1" dirty="0" smtClean="0"/>
              <a:t> any salespersons, </a:t>
            </a:r>
            <a:r>
              <a:rPr lang="en-US" altLang="zh-CN" sz="4400" b="1" dirty="0" smtClean="0">
                <a:solidFill>
                  <a:srgbClr val="FFFF00"/>
                </a:solidFill>
              </a:rPr>
              <a:t>NO labor costs</a:t>
            </a:r>
            <a:r>
              <a:rPr lang="en-US" altLang="zh-CN" sz="36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 smtClean="0"/>
              <a:t>Meanwhile, you’ve collected </a:t>
            </a:r>
            <a:r>
              <a:rPr lang="en-US" altLang="zh-CN" sz="5200" b="1" dirty="0" smtClean="0">
                <a:solidFill>
                  <a:srgbClr val="FFFF00"/>
                </a:solidFill>
              </a:rPr>
              <a:t>30,000 personal information</a:t>
            </a:r>
            <a:r>
              <a:rPr lang="en-US" altLang="zh-CN" sz="3600" b="1" dirty="0" smtClean="0"/>
              <a:t> of customers!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 flipH="1">
            <a:off x="6096000" y="1452940"/>
            <a:ext cx="563009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>
                <a:solidFill>
                  <a:prstClr val="white"/>
                </a:solidFill>
                <a:latin typeface="Georgia" pitchFamily="18" charset="0"/>
              </a:rPr>
              <a:t>The Quantity : </a:t>
            </a:r>
          </a:p>
          <a:p>
            <a:pPr lvl="1">
              <a:spcBef>
                <a:spcPct val="2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Georgia" pitchFamily="18" charset="0"/>
              </a:rPr>
              <a:t>30,000 Umbrellas </a:t>
            </a:r>
          </a:p>
          <a:p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7384" y="1785896"/>
            <a:ext cx="11564982" cy="3465374"/>
          </a:xfrm>
        </p:spPr>
        <p:txBody>
          <a:bodyPr>
            <a:noAutofit/>
          </a:bodyPr>
          <a:lstStyle/>
          <a:p>
            <a:r>
              <a:rPr lang="en-US" altLang="zh-CN" sz="13800" b="1" dirty="0" smtClean="0"/>
              <a:t>Chapter 3</a:t>
            </a:r>
            <a:br>
              <a:rPr lang="en-US" altLang="zh-CN" sz="13800" b="1" dirty="0" smtClean="0"/>
            </a:br>
            <a:r>
              <a:rPr lang="en-US" altLang="zh-CN" sz="13800" b="1" dirty="0" smtClean="0"/>
              <a:t>Assessment </a:t>
            </a:r>
            <a:r>
              <a:rPr lang="en-US" altLang="zh-CN" sz="13800" b="1" dirty="0"/>
              <a:t/>
            </a:r>
            <a:br>
              <a:rPr lang="en-US" altLang="zh-CN" sz="13800" b="1" dirty="0"/>
            </a:br>
            <a:r>
              <a:rPr lang="en-US" altLang="zh-CN" sz="13800" b="1" dirty="0" smtClean="0"/>
              <a:t>Demo</a:t>
            </a:r>
            <a:endParaRPr lang="zh-CN" altLang="en-US" sz="13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 dirty="0"/>
              <a:t>Basic Information</a:t>
            </a:r>
            <a:endParaRPr lang="zh-CN" altLang="en-US" b="1" dirty="0"/>
          </a:p>
        </p:txBody>
      </p:sp>
      <p:pic>
        <p:nvPicPr>
          <p:cNvPr id="51202" name="Picture 2" descr="C:\Users\Administrator\Desktop\TB1vEMMLVXXXXX5XFXXXXXXXXXX_!!0-item_pic.jpg_430x430q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589" y="1563298"/>
            <a:ext cx="3858108" cy="50578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73171" y="2169994"/>
            <a:ext cx="3398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Chapter Six: 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Georgia" panose="02040502050405020303" pitchFamily="18" charset="0"/>
              </a:rPr>
              <a:t>Marketing</a:t>
            </a:r>
            <a:r>
              <a:rPr lang="en-US" altLang="zh-CN" sz="4800" dirty="0">
                <a:solidFill>
                  <a:schemeClr val="bg1"/>
                </a:solidFill>
              </a:rPr>
              <a:t> 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171" y="4206955"/>
            <a:ext cx="528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Teaching Demo: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Georgia" panose="02040502050405020303" pitchFamily="18" charset="0"/>
              </a:rPr>
              <a:t>Product Life Cycle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3869" y="2680929"/>
            <a:ext cx="10363200" cy="1470025"/>
          </a:xfrm>
        </p:spPr>
        <p:txBody>
          <a:bodyPr>
            <a:noAutofit/>
          </a:bodyPr>
          <a:lstStyle/>
          <a:p>
            <a:r>
              <a:rPr lang="en-US" altLang="zh-CN" sz="16600" b="1" dirty="0"/>
              <a:t>Thank You!</a:t>
            </a:r>
            <a:endParaRPr lang="zh-CN" altLang="en-US" sz="16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/>
              <a:t>Teaching Materials </a:t>
            </a:r>
            <a:endParaRPr lang="zh-CN" altLang="en-US" sz="4800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132" y="1574282"/>
            <a:ext cx="7529298" cy="5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/>
              <a:t>Teaching Aims 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11" y="1600200"/>
            <a:ext cx="11586756" cy="5114109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Try to </a:t>
            </a:r>
            <a:r>
              <a:rPr lang="en-US" altLang="zh-CN" sz="4800" dirty="0">
                <a:solidFill>
                  <a:srgbClr val="FFFF00"/>
                </a:solidFill>
              </a:rPr>
              <a:t>understand</a:t>
            </a:r>
            <a:r>
              <a:rPr lang="en-US" altLang="zh-CN" sz="3600" dirty="0"/>
              <a:t> the basic marketing concepts, such like: marketing, marketing mix, product life cycle and so on.</a:t>
            </a:r>
          </a:p>
          <a:p>
            <a:r>
              <a:rPr lang="en-US" altLang="zh-CN" sz="3600" dirty="0"/>
              <a:t>Try to </a:t>
            </a:r>
            <a:r>
              <a:rPr lang="en-US" altLang="zh-CN" sz="4800" dirty="0">
                <a:solidFill>
                  <a:srgbClr val="FFFF00"/>
                </a:solidFill>
              </a:rPr>
              <a:t>arouse</a:t>
            </a:r>
            <a:r>
              <a:rPr lang="en-US" altLang="zh-CN" sz="3600" dirty="0"/>
              <a:t> the students’ interests of leaning marketing, since they barely know nothing about business English or marketing English. </a:t>
            </a:r>
          </a:p>
          <a:p>
            <a:r>
              <a:rPr lang="en-US" altLang="zh-CN" sz="3600" dirty="0"/>
              <a:t>Try to have some </a:t>
            </a:r>
            <a:r>
              <a:rPr lang="en-US" altLang="zh-CN" sz="5400" dirty="0">
                <a:solidFill>
                  <a:srgbClr val="FFFF00"/>
                </a:solidFill>
              </a:rPr>
              <a:t>fun</a:t>
            </a:r>
            <a:r>
              <a:rPr lang="en-US" altLang="zh-CN" sz="3600" dirty="0" smtClean="0"/>
              <a:t>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2697" y="819246"/>
            <a:ext cx="11899452" cy="4092388"/>
          </a:xfrm>
        </p:spPr>
        <p:txBody>
          <a:bodyPr>
            <a:noAutofit/>
          </a:bodyPr>
          <a:lstStyle/>
          <a:p>
            <a:r>
              <a:rPr lang="en-US" altLang="zh-CN" sz="13800" b="1" dirty="0" smtClean="0"/>
              <a:t>Chapter 2</a:t>
            </a:r>
            <a:br>
              <a:rPr lang="en-US" altLang="zh-CN" sz="13800" b="1" dirty="0" smtClean="0"/>
            </a:br>
            <a:r>
              <a:rPr lang="en-US" altLang="zh-CN" sz="13800" b="1" dirty="0" smtClean="0"/>
              <a:t>Teaching </a:t>
            </a:r>
            <a:r>
              <a:rPr lang="en-US" altLang="zh-CN" sz="13800" b="1" dirty="0"/>
              <a:t>Demo</a:t>
            </a:r>
            <a:endParaRPr lang="zh-CN" altLang="en-US" sz="13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sz="7200" b="1" dirty="0"/>
              <a:t>Agenda 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8243" y="1626326"/>
            <a:ext cx="5083791" cy="499166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solidFill>
                  <a:srgbClr val="FFFF00"/>
                </a:solidFill>
              </a:rPr>
              <a:t>A </a:t>
            </a:r>
            <a:r>
              <a:rPr lang="en-US" altLang="zh-CN" dirty="0">
                <a:solidFill>
                  <a:srgbClr val="FFFF00"/>
                </a:solidFill>
              </a:rPr>
              <a:t>L</a:t>
            </a:r>
            <a:r>
              <a:rPr lang="en-US" altLang="zh-CN" dirty="0" smtClean="0">
                <a:solidFill>
                  <a:srgbClr val="FFFF00"/>
                </a:solidFill>
              </a:rPr>
              <a:t>ittle Flash </a:t>
            </a:r>
            <a:r>
              <a:rPr lang="en-US" altLang="zh-CN" dirty="0">
                <a:solidFill>
                  <a:srgbClr val="FFFF00"/>
                </a:solidFill>
              </a:rPr>
              <a:t>B</a:t>
            </a:r>
            <a:r>
              <a:rPr lang="en-US" altLang="zh-CN" dirty="0" smtClean="0">
                <a:solidFill>
                  <a:srgbClr val="FFFF00"/>
                </a:solidFill>
              </a:rPr>
              <a:t>ack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What is marketing ?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What is product ?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What is marketing mix 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>
                <a:solidFill>
                  <a:srgbClr val="FFFF00"/>
                </a:solidFill>
              </a:rPr>
              <a:t>What is PLC?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Development Stage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Introduction Stage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Growth Stage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Maturity Stage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/>
              <a:t>Decline Stage 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42529" y="5111463"/>
            <a:ext cx="333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altLang="zh-CN" sz="3600" dirty="0">
                <a:solidFill>
                  <a:srgbClr val="FFFF00"/>
                </a:solidFill>
                <a:latin typeface="Georgia" pitchFamily="18" charset="0"/>
              </a:rPr>
              <a:t>Discussion 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altLang="zh-CN" sz="3600" dirty="0" smtClean="0">
                <a:solidFill>
                  <a:srgbClr val="FFFF00"/>
                </a:solidFill>
                <a:latin typeface="Georgia" pitchFamily="18" charset="0"/>
              </a:rPr>
              <a:t>Case Study  </a:t>
            </a:r>
            <a:endParaRPr lang="zh-CN" altLang="en-US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2770" name="Picture 2" descr="http://ec4.images-amazon.com/images/I/41roVHWtmK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4781" y="1745912"/>
            <a:ext cx="3365551" cy="336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2019607" y="431089"/>
            <a:ext cx="8375441" cy="6019800"/>
            <a:chOff x="0" y="0"/>
            <a:chExt cx="4028072" cy="4028072"/>
          </a:xfrm>
        </p:grpSpPr>
        <p:grpSp>
          <p:nvGrpSpPr>
            <p:cNvPr id="5" name="组合 42"/>
            <p:cNvGrpSpPr>
              <a:grpSpLocks/>
            </p:cNvGrpSpPr>
            <p:nvPr/>
          </p:nvGrpSpPr>
          <p:grpSpPr bwMode="auto">
            <a:xfrm>
              <a:off x="0" y="0"/>
              <a:ext cx="4028072" cy="4028072"/>
              <a:chOff x="0" y="0"/>
              <a:chExt cx="672490" cy="672490"/>
            </a:xfrm>
          </p:grpSpPr>
          <p:sp>
            <p:nvSpPr>
              <p:cNvPr id="7" name="椭圆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72490" cy="672490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椭圆 45"/>
              <p:cNvSpPr>
                <a:spLocks noChangeArrowheads="1"/>
              </p:cNvSpPr>
              <p:nvPr/>
            </p:nvSpPr>
            <p:spPr bwMode="auto">
              <a:xfrm>
                <a:off x="80160" y="80160"/>
                <a:ext cx="512171" cy="51217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椭圆 46"/>
              <p:cNvSpPr>
                <a:spLocks noChangeArrowheads="1"/>
              </p:cNvSpPr>
              <p:nvPr/>
            </p:nvSpPr>
            <p:spPr bwMode="auto">
              <a:xfrm>
                <a:off x="160497" y="165108"/>
                <a:ext cx="351497" cy="351497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1290640" y="1394742"/>
              <a:ext cx="1390492" cy="1390492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58269" y="3125337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6636" y="3193576"/>
            <a:ext cx="473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19607" y="3093629"/>
            <a:ext cx="8534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A Little Flash Back </a:t>
            </a:r>
            <a:endParaRPr lang="zh-CN" altLang="en-US" sz="6600" b="1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/>
              <a:t>A little look back</a:t>
            </a:r>
            <a:endParaRPr lang="zh-CN" altLang="en-US" sz="4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075" y="1600201"/>
            <a:ext cx="11534502" cy="50053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400" dirty="0"/>
              <a:t>What is Marketing?</a:t>
            </a:r>
          </a:p>
          <a:p>
            <a:pPr lvl="1">
              <a:lnSpc>
                <a:spcPct val="150000"/>
              </a:lnSpc>
            </a:pPr>
            <a:r>
              <a:rPr lang="en-US" altLang="zh-CN" sz="4000" dirty="0"/>
              <a:t>Marketing is the process of </a:t>
            </a:r>
            <a:r>
              <a:rPr lang="en-US" altLang="zh-CN" sz="4000" dirty="0">
                <a:solidFill>
                  <a:srgbClr val="FFFF00"/>
                </a:solidFill>
              </a:rPr>
              <a:t>planning</a:t>
            </a:r>
            <a:r>
              <a:rPr lang="en-US" altLang="zh-CN" sz="4000" dirty="0"/>
              <a:t> and </a:t>
            </a:r>
            <a:r>
              <a:rPr lang="en-US" altLang="zh-CN" sz="4000" dirty="0">
                <a:solidFill>
                  <a:srgbClr val="FFFF00"/>
                </a:solidFill>
              </a:rPr>
              <a:t>executing</a:t>
            </a:r>
            <a:r>
              <a:rPr lang="en-US" altLang="zh-CN" sz="4000" dirty="0"/>
              <a:t> the </a:t>
            </a:r>
            <a:r>
              <a:rPr lang="en-US" altLang="zh-CN" sz="4000" dirty="0">
                <a:solidFill>
                  <a:srgbClr val="FFFF00"/>
                </a:solidFill>
              </a:rPr>
              <a:t>conception</a:t>
            </a:r>
            <a:r>
              <a:rPr lang="en-US" altLang="zh-CN" sz="4000" dirty="0"/>
              <a:t>, </a:t>
            </a:r>
            <a:r>
              <a:rPr lang="en-US" altLang="zh-CN" sz="4000" dirty="0">
                <a:solidFill>
                  <a:srgbClr val="FFFF00"/>
                </a:solidFill>
              </a:rPr>
              <a:t>pricing</a:t>
            </a:r>
            <a:r>
              <a:rPr lang="en-US" altLang="zh-CN" sz="4000" dirty="0"/>
              <a:t>, </a:t>
            </a:r>
            <a:r>
              <a:rPr lang="en-US" altLang="zh-CN" sz="4000" dirty="0">
                <a:solidFill>
                  <a:srgbClr val="FFFF00"/>
                </a:solidFill>
              </a:rPr>
              <a:t>promotion</a:t>
            </a:r>
            <a:r>
              <a:rPr lang="en-US" altLang="zh-CN" sz="4000" dirty="0"/>
              <a:t>, and </a:t>
            </a:r>
            <a:r>
              <a:rPr lang="en-US" altLang="zh-CN" sz="4000" dirty="0">
                <a:solidFill>
                  <a:srgbClr val="FFFF00"/>
                </a:solidFill>
              </a:rPr>
              <a:t>distribution</a:t>
            </a:r>
            <a:r>
              <a:rPr lang="en-US" altLang="zh-CN" sz="4000" dirty="0"/>
              <a:t> of goods and services to create exchanges that satisfy individual and organizational objectives. </a:t>
            </a:r>
          </a:p>
        </p:txBody>
      </p:sp>
      <p:pic>
        <p:nvPicPr>
          <p:cNvPr id="4" name="Picture 4" descr="http://abbcloud.blob.core.windows.net/public/images/50b9b6d5-f117-4602-8199-87d3d3b7b772/mar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0187" y="228530"/>
            <a:ext cx="1250145" cy="12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776</Words>
  <Application>Microsoft Office PowerPoint</Application>
  <PresentationFormat>自定义</PresentationFormat>
  <Paragraphs>112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宋体</vt:lpstr>
      <vt:lpstr>Algerian</vt:lpstr>
      <vt:lpstr>Corbel</vt:lpstr>
      <vt:lpstr>Berlin Sans FB</vt:lpstr>
      <vt:lpstr>Baskerville Old Face</vt:lpstr>
      <vt:lpstr>Calibri</vt:lpstr>
      <vt:lpstr>Georgia</vt:lpstr>
      <vt:lpstr>Office 主题</vt:lpstr>
      <vt:lpstr>Understanding    Product Life Cycle</vt:lpstr>
      <vt:lpstr>Chapter 1 Smart Design  </vt:lpstr>
      <vt:lpstr>Basic Information</vt:lpstr>
      <vt:lpstr>Teaching Materials </vt:lpstr>
      <vt:lpstr>Teaching Aims </vt:lpstr>
      <vt:lpstr>Chapter 2 Teaching Demo</vt:lpstr>
      <vt:lpstr>Agenda </vt:lpstr>
      <vt:lpstr>PowerPoint 演示文稿</vt:lpstr>
      <vt:lpstr>A little look back</vt:lpstr>
      <vt:lpstr>Product</vt:lpstr>
      <vt:lpstr>Marketing mix?</vt:lpstr>
      <vt:lpstr>PowerPoint 演示文稿</vt:lpstr>
      <vt:lpstr>The Product Life Cycle</vt:lpstr>
      <vt:lpstr>PowerPoint 演示文稿</vt:lpstr>
      <vt:lpstr>Development Stage </vt:lpstr>
      <vt:lpstr>Introduction Stage </vt:lpstr>
      <vt:lpstr>Growth Stage </vt:lpstr>
      <vt:lpstr>Maturity Stage </vt:lpstr>
      <vt:lpstr>Maturity Stage</vt:lpstr>
      <vt:lpstr>Decline Stage </vt:lpstr>
      <vt:lpstr>PowerPoint 演示文稿</vt:lpstr>
      <vt:lpstr>PowerPoint 演示文稿</vt:lpstr>
      <vt:lpstr>Your Turn</vt:lpstr>
      <vt:lpstr>PowerPoint 演示文稿</vt:lpstr>
      <vt:lpstr>What?</vt:lpstr>
      <vt:lpstr>The Story</vt:lpstr>
      <vt:lpstr>The Fact </vt:lpstr>
      <vt:lpstr>The Truth </vt:lpstr>
      <vt:lpstr>Chapter 3 Assessment  Demo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PLC</dc:title>
  <dc:creator/>
  <cp:lastModifiedBy>1</cp:lastModifiedBy>
  <cp:revision>46</cp:revision>
  <dcterms:created xsi:type="dcterms:W3CDTF">2015-05-05T08:02:14Z</dcterms:created>
  <dcterms:modified xsi:type="dcterms:W3CDTF">2017-07-25T04:49:07Z</dcterms:modified>
</cp:coreProperties>
</file>