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8" r:id="rId2"/>
    <p:sldId id="256" r:id="rId3"/>
    <p:sldId id="272" r:id="rId4"/>
    <p:sldId id="286" r:id="rId5"/>
    <p:sldId id="283" r:id="rId6"/>
    <p:sldId id="289" r:id="rId7"/>
    <p:sldId id="291" r:id="rId8"/>
    <p:sldId id="284" r:id="rId9"/>
    <p:sldId id="285" r:id="rId10"/>
    <p:sldId id="276" r:id="rId11"/>
    <p:sldId id="273" r:id="rId12"/>
    <p:sldId id="274" r:id="rId13"/>
    <p:sldId id="262" r:id="rId14"/>
    <p:sldId id="263" r:id="rId15"/>
    <p:sldId id="264" r:id="rId16"/>
    <p:sldId id="290" r:id="rId17"/>
    <p:sldId id="267"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77" autoAdjust="0"/>
  </p:normalViewPr>
  <p:slideViewPr>
    <p:cSldViewPr>
      <p:cViewPr>
        <p:scale>
          <a:sx n="72" d="100"/>
          <a:sy n="72" d="100"/>
        </p:scale>
        <p:origin x="-240" y="2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1" d="100"/>
          <a:sy n="51" d="100"/>
        </p:scale>
        <p:origin x="-2052" y="-65"/>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ADF892-DA12-42BD-A6F2-24A57FE0593F}" type="datetimeFigureOut">
              <a:rPr lang="zh-CN" altLang="en-US" smtClean="0"/>
              <a:t>2017/8/4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49103A-B77A-4B38-B1B4-4E4BD15D8023}" type="slidenum">
              <a:rPr lang="zh-CN" altLang="en-US" smtClean="0"/>
              <a:t>‹#›</a:t>
            </a:fld>
            <a:endParaRPr lang="zh-CN" altLang="en-US"/>
          </a:p>
        </p:txBody>
      </p:sp>
    </p:spTree>
    <p:extLst>
      <p:ext uri="{BB962C8B-B14F-4D97-AF65-F5344CB8AC3E}">
        <p14:creationId xmlns:p14="http://schemas.microsoft.com/office/powerpoint/2010/main" val="156486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迅速回顾之前已学习内容及本节在整个课程中的位置及作用</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1</a:t>
            </a:fld>
            <a:endParaRPr lang="zh-CN" altLang="en-US"/>
          </a:p>
        </p:txBody>
      </p:sp>
    </p:spTree>
    <p:extLst>
      <p:ext uri="{BB962C8B-B14F-4D97-AF65-F5344CB8AC3E}">
        <p14:creationId xmlns:p14="http://schemas.microsoft.com/office/powerpoint/2010/main" val="1222251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请学员总结声音运用的原则。在此基础上提出声音运用的多样性和灵活性</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10</a:t>
            </a:fld>
            <a:endParaRPr lang="zh-CN" altLang="en-US"/>
          </a:p>
        </p:txBody>
      </p:sp>
    </p:spTree>
    <p:extLst>
      <p:ext uri="{BB962C8B-B14F-4D97-AF65-F5344CB8AC3E}">
        <p14:creationId xmlns:p14="http://schemas.microsoft.com/office/powerpoint/2010/main" val="32419318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对比特朗普的就职演讲（音频或者视频），说明个人风格差异导致的不同声音使用，不做具体分析，仅感受，简单点评。</a:t>
            </a:r>
            <a:r>
              <a:rPr lang="zh-CN" altLang="en-US" baseline="0" dirty="0" smtClean="0"/>
              <a:t> </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11</a:t>
            </a:fld>
            <a:endParaRPr lang="zh-CN" altLang="en-US"/>
          </a:p>
        </p:txBody>
      </p:sp>
    </p:spTree>
    <p:extLst>
      <p:ext uri="{BB962C8B-B14F-4D97-AF65-F5344CB8AC3E}">
        <p14:creationId xmlns:p14="http://schemas.microsoft.com/office/powerpoint/2010/main" val="1457379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提醒学员思考自己的演讲风格及声音运用</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12</a:t>
            </a:fld>
            <a:endParaRPr lang="zh-CN" altLang="en-US"/>
          </a:p>
        </p:txBody>
      </p:sp>
    </p:spTree>
    <p:extLst>
      <p:ext uri="{BB962C8B-B14F-4D97-AF65-F5344CB8AC3E}">
        <p14:creationId xmlns:p14="http://schemas.microsoft.com/office/powerpoint/2010/main" val="539135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学员操练半即兴演讲</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13</a:t>
            </a:fld>
            <a:endParaRPr lang="zh-CN" altLang="en-US"/>
          </a:p>
        </p:txBody>
      </p:sp>
    </p:spTree>
    <p:extLst>
      <p:ext uri="{BB962C8B-B14F-4D97-AF65-F5344CB8AC3E}">
        <p14:creationId xmlns:p14="http://schemas.microsoft.com/office/powerpoint/2010/main" val="12543054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一句话总结</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14</a:t>
            </a:fld>
            <a:endParaRPr lang="zh-CN" altLang="en-US"/>
          </a:p>
        </p:txBody>
      </p:sp>
    </p:spTree>
    <p:extLst>
      <p:ext uri="{BB962C8B-B14F-4D97-AF65-F5344CB8AC3E}">
        <p14:creationId xmlns:p14="http://schemas.microsoft.com/office/powerpoint/2010/main" val="830632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通过呈现奥巴马的不同表情及服饰引入下次主题：</a:t>
            </a:r>
            <a:r>
              <a:rPr lang="en-US" altLang="zh-CN" dirty="0" smtClean="0"/>
              <a:t>physical delivery</a:t>
            </a:r>
            <a:r>
              <a:rPr lang="zh-CN" altLang="en-US" dirty="0" smtClean="0"/>
              <a:t>。 </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15</a:t>
            </a:fld>
            <a:endParaRPr lang="zh-CN" altLang="en-US"/>
          </a:p>
        </p:txBody>
      </p:sp>
    </p:spTree>
    <p:extLst>
      <p:ext uri="{BB962C8B-B14F-4D97-AF65-F5344CB8AC3E}">
        <p14:creationId xmlns:p14="http://schemas.microsoft.com/office/powerpoint/2010/main" val="27012318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迅速回顾之前已学习内容及本节在整个课程中的位置及作用</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16</a:t>
            </a:fld>
            <a:endParaRPr lang="zh-CN" altLang="en-US"/>
          </a:p>
        </p:txBody>
      </p:sp>
    </p:spTree>
    <p:extLst>
      <p:ext uri="{BB962C8B-B14F-4D97-AF65-F5344CB8AC3E}">
        <p14:creationId xmlns:p14="http://schemas.microsoft.com/office/powerpoint/2010/main" val="1222251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作业为用手机录一个自己的演讲，观看</a:t>
            </a:r>
            <a:r>
              <a:rPr lang="en-US" altLang="zh-CN" dirty="0" smtClean="0"/>
              <a:t>5</a:t>
            </a:r>
            <a:r>
              <a:rPr lang="zh-CN" altLang="en-US" dirty="0" smtClean="0"/>
              <a:t>个</a:t>
            </a:r>
            <a:r>
              <a:rPr lang="en-US" altLang="zh-CN" dirty="0" smtClean="0"/>
              <a:t>TED</a:t>
            </a:r>
            <a:r>
              <a:rPr lang="zh-CN" altLang="en-US" dirty="0" smtClean="0"/>
              <a:t>视频演讲并做分析，自学外研社</a:t>
            </a:r>
            <a:r>
              <a:rPr lang="en-US" altLang="zh-CN" dirty="0" smtClean="0"/>
              <a:t>《</a:t>
            </a:r>
            <a:r>
              <a:rPr lang="zh-CN" altLang="en-US" dirty="0" smtClean="0"/>
              <a:t>演讲的艺术</a:t>
            </a:r>
            <a:r>
              <a:rPr lang="en-US" altLang="zh-CN" dirty="0" smtClean="0"/>
              <a:t>》</a:t>
            </a:r>
            <a:r>
              <a:rPr lang="zh-CN" altLang="en-US" dirty="0" smtClean="0"/>
              <a:t>数字课程</a:t>
            </a:r>
            <a:r>
              <a:rPr lang="en-US" altLang="zh-CN" dirty="0" err="1" smtClean="0"/>
              <a:t>phsical</a:t>
            </a:r>
            <a:r>
              <a:rPr lang="en-US" altLang="zh-CN" dirty="0" smtClean="0"/>
              <a:t> delivery</a:t>
            </a:r>
            <a:r>
              <a:rPr lang="zh-CN" altLang="en-US" dirty="0" smtClean="0"/>
              <a:t>部分。</a:t>
            </a:r>
            <a:r>
              <a:rPr lang="zh-CN" altLang="en-US" baseline="0" dirty="0" smtClean="0"/>
              <a:t> 二维码用于各个作业的详细要求及布置（还没做好）</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17</a:t>
            </a:fld>
            <a:endParaRPr lang="zh-CN" altLang="en-US"/>
          </a:p>
        </p:txBody>
      </p:sp>
    </p:spTree>
    <p:extLst>
      <p:ext uri="{BB962C8B-B14F-4D97-AF65-F5344CB8AC3E}">
        <p14:creationId xmlns:p14="http://schemas.microsoft.com/office/powerpoint/2010/main" val="4089220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幻灯片整体采用极简设计与鲜明色彩对比以突出重点</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2</a:t>
            </a:fld>
            <a:endParaRPr lang="zh-CN" altLang="en-US"/>
          </a:p>
        </p:txBody>
      </p:sp>
    </p:spTree>
    <p:extLst>
      <p:ext uri="{BB962C8B-B14F-4D97-AF65-F5344CB8AC3E}">
        <p14:creationId xmlns:p14="http://schemas.microsoft.com/office/powerpoint/2010/main" val="3924444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简单回顾微课要点并以之分析奥巴马案例即微课作业</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3</a:t>
            </a:fld>
            <a:endParaRPr lang="zh-CN" altLang="en-US"/>
          </a:p>
        </p:txBody>
      </p:sp>
    </p:spTree>
    <p:extLst>
      <p:ext uri="{BB962C8B-B14F-4D97-AF65-F5344CB8AC3E}">
        <p14:creationId xmlns:p14="http://schemas.microsoft.com/office/powerpoint/2010/main" val="1257237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简单回顾微课要点并以之分析奥巴马案例即微课作业</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4</a:t>
            </a:fld>
            <a:endParaRPr lang="zh-CN" altLang="en-US"/>
          </a:p>
        </p:txBody>
      </p:sp>
    </p:spTree>
    <p:extLst>
      <p:ext uri="{BB962C8B-B14F-4D97-AF65-F5344CB8AC3E}">
        <p14:creationId xmlns:p14="http://schemas.microsoft.com/office/powerpoint/2010/main" val="125723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简单回顾微课要点并以之分析奥巴马案例即微课作业</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5</a:t>
            </a:fld>
            <a:endParaRPr lang="zh-CN" altLang="en-US"/>
          </a:p>
        </p:txBody>
      </p:sp>
    </p:spTree>
    <p:extLst>
      <p:ext uri="{BB962C8B-B14F-4D97-AF65-F5344CB8AC3E}">
        <p14:creationId xmlns:p14="http://schemas.microsoft.com/office/powerpoint/2010/main" val="12572375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停顿</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6</a:t>
            </a:fld>
            <a:endParaRPr lang="zh-CN" altLang="en-US"/>
          </a:p>
        </p:txBody>
      </p:sp>
    </p:spTree>
    <p:extLst>
      <p:ext uri="{BB962C8B-B14F-4D97-AF65-F5344CB8AC3E}">
        <p14:creationId xmlns:p14="http://schemas.microsoft.com/office/powerpoint/2010/main" val="3046365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停顿</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7</a:t>
            </a:fld>
            <a:endParaRPr lang="zh-CN" altLang="en-US"/>
          </a:p>
        </p:txBody>
      </p:sp>
    </p:spTree>
    <p:extLst>
      <p:ext uri="{BB962C8B-B14F-4D97-AF65-F5344CB8AC3E}">
        <p14:creationId xmlns:p14="http://schemas.microsoft.com/office/powerpoint/2010/main" val="3046365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停顿</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8</a:t>
            </a:fld>
            <a:endParaRPr lang="zh-CN" altLang="en-US"/>
          </a:p>
        </p:txBody>
      </p:sp>
    </p:spTree>
    <p:extLst>
      <p:ext uri="{BB962C8B-B14F-4D97-AF65-F5344CB8AC3E}">
        <p14:creationId xmlns:p14="http://schemas.microsoft.com/office/powerpoint/2010/main" val="3046365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停顿</a:t>
            </a:r>
            <a:endParaRPr lang="zh-CN" altLang="en-US" dirty="0"/>
          </a:p>
        </p:txBody>
      </p:sp>
      <p:sp>
        <p:nvSpPr>
          <p:cNvPr id="4" name="灯片编号占位符 3"/>
          <p:cNvSpPr>
            <a:spLocks noGrp="1"/>
          </p:cNvSpPr>
          <p:nvPr>
            <p:ph type="sldNum" sz="quarter" idx="10"/>
          </p:nvPr>
        </p:nvSpPr>
        <p:spPr/>
        <p:txBody>
          <a:bodyPr/>
          <a:lstStyle/>
          <a:p>
            <a:fld id="{C349103A-B77A-4B38-B1B4-4E4BD15D8023}" type="slidenum">
              <a:rPr lang="zh-CN" altLang="en-US" smtClean="0"/>
              <a:t>9</a:t>
            </a:fld>
            <a:endParaRPr lang="zh-CN" altLang="en-US"/>
          </a:p>
        </p:txBody>
      </p:sp>
    </p:spTree>
    <p:extLst>
      <p:ext uri="{BB962C8B-B14F-4D97-AF65-F5344CB8AC3E}">
        <p14:creationId xmlns:p14="http://schemas.microsoft.com/office/powerpoint/2010/main" val="3046365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2017/8/4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2017/8/4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2017/8/4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2017/8/4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2017/8/4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2017/8/4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2017/8/4</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g"/><Relationship Id="rId5" Type="http://schemas.openxmlformats.org/officeDocument/2006/relationships/image" Target="../media/image1.jp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5.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eg"/><Relationship Id="rId10" Type="http://schemas.openxmlformats.org/officeDocument/2006/relationships/image" Target="../media/image12.jpg"/><Relationship Id="rId4" Type="http://schemas.openxmlformats.org/officeDocument/2006/relationships/image" Target="../media/image7.jpg"/><Relationship Id="rId9"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11560" y="559209"/>
            <a:ext cx="7972425" cy="4738688"/>
          </a:xfrm>
          <a:custGeom>
            <a:avLst/>
            <a:gdLst>
              <a:gd name="connsiteX0" fmla="*/ 0 w 7971693"/>
              <a:gd name="connsiteY0" fmla="*/ 4452424 h 4738467"/>
              <a:gd name="connsiteX1" fmla="*/ 2138289 w 7971693"/>
              <a:gd name="connsiteY1" fmla="*/ 4522762 h 4738467"/>
              <a:gd name="connsiteX2" fmla="*/ 1842868 w 7971693"/>
              <a:gd name="connsiteY2" fmla="*/ 3158196 h 4738467"/>
              <a:gd name="connsiteX3" fmla="*/ 3699803 w 7971693"/>
              <a:gd name="connsiteY3" fmla="*/ 2679895 h 4738467"/>
              <a:gd name="connsiteX4" fmla="*/ 6091311 w 7971693"/>
              <a:gd name="connsiteY4" fmla="*/ 3242602 h 4738467"/>
              <a:gd name="connsiteX5" fmla="*/ 6020972 w 7971693"/>
              <a:gd name="connsiteY5" fmla="*/ 1301261 h 4738467"/>
              <a:gd name="connsiteX6" fmla="*/ 7272997 w 7971693"/>
              <a:gd name="connsiteY6" fmla="*/ 161778 h 4738467"/>
              <a:gd name="connsiteX7" fmla="*/ 7877908 w 7971693"/>
              <a:gd name="connsiteY7" fmla="*/ 330590 h 4738467"/>
              <a:gd name="connsiteX8" fmla="*/ 7835705 w 7971693"/>
              <a:gd name="connsiteY8" fmla="*/ 316522 h 473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3" h="4738467">
                <a:moveTo>
                  <a:pt x="0" y="4452424"/>
                </a:moveTo>
                <a:cubicBezTo>
                  <a:pt x="915572" y="4595445"/>
                  <a:pt x="1831144" y="4738467"/>
                  <a:pt x="2138289" y="4522762"/>
                </a:cubicBezTo>
                <a:cubicBezTo>
                  <a:pt x="2445434" y="4307057"/>
                  <a:pt x="1582616" y="3465341"/>
                  <a:pt x="1842868" y="3158196"/>
                </a:cubicBezTo>
                <a:cubicBezTo>
                  <a:pt x="2103120" y="2851052"/>
                  <a:pt x="2991729" y="2665827"/>
                  <a:pt x="3699803" y="2679895"/>
                </a:cubicBezTo>
                <a:cubicBezTo>
                  <a:pt x="4407877" y="2693963"/>
                  <a:pt x="5704450" y="3472374"/>
                  <a:pt x="6091311" y="3242602"/>
                </a:cubicBezTo>
                <a:cubicBezTo>
                  <a:pt x="6478172" y="3012830"/>
                  <a:pt x="5824024" y="1814732"/>
                  <a:pt x="6020972" y="1301261"/>
                </a:cubicBezTo>
                <a:cubicBezTo>
                  <a:pt x="6217920" y="787790"/>
                  <a:pt x="6963508" y="323556"/>
                  <a:pt x="7272997" y="161778"/>
                </a:cubicBezTo>
                <a:cubicBezTo>
                  <a:pt x="7582486" y="0"/>
                  <a:pt x="7784123" y="304799"/>
                  <a:pt x="7877908" y="330590"/>
                </a:cubicBezTo>
                <a:cubicBezTo>
                  <a:pt x="7971693" y="356381"/>
                  <a:pt x="7903699" y="336451"/>
                  <a:pt x="7835705" y="316522"/>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3088" name="TextBox 12"/>
          <p:cNvSpPr txBox="1">
            <a:spLocks noChangeArrowheads="1"/>
          </p:cNvSpPr>
          <p:nvPr/>
        </p:nvSpPr>
        <p:spPr bwMode="auto">
          <a:xfrm>
            <a:off x="228600" y="5791200"/>
            <a:ext cx="1607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just" eaLnBrk="1" hangingPunct="1"/>
            <a:r>
              <a:rPr lang="en-US" altLang="zh-CN" sz="2000" dirty="0" smtClean="0">
                <a:solidFill>
                  <a:schemeClr val="bg1"/>
                </a:solidFill>
              </a:rPr>
              <a:t>Course Orientation</a:t>
            </a:r>
            <a:endParaRPr lang="zh-CN" altLang="en-US" sz="2000" dirty="0">
              <a:solidFill>
                <a:schemeClr val="bg1"/>
              </a:solidFill>
            </a:endParaRPr>
          </a:p>
        </p:txBody>
      </p:sp>
      <p:sp>
        <p:nvSpPr>
          <p:cNvPr id="3090" name="TextBox 14"/>
          <p:cNvSpPr txBox="1">
            <a:spLocks noChangeArrowheads="1"/>
          </p:cNvSpPr>
          <p:nvPr/>
        </p:nvSpPr>
        <p:spPr bwMode="auto">
          <a:xfrm rot="20751442">
            <a:off x="1531430" y="2990368"/>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just" eaLnBrk="1" hangingPunct="1"/>
            <a:r>
              <a:rPr lang="en-US" altLang="zh-CN" sz="2800" dirty="0" smtClean="0"/>
              <a:t>Content</a:t>
            </a:r>
            <a:endParaRPr lang="zh-CN" altLang="en-US" sz="2800" dirty="0"/>
          </a:p>
        </p:txBody>
      </p:sp>
      <p:sp>
        <p:nvSpPr>
          <p:cNvPr id="17" name="矩形 16"/>
          <p:cNvSpPr/>
          <p:nvPr/>
        </p:nvSpPr>
        <p:spPr>
          <a:xfrm>
            <a:off x="753617" y="601123"/>
            <a:ext cx="1464054" cy="584775"/>
          </a:xfrm>
          <a:prstGeom prst="rect">
            <a:avLst/>
          </a:prstGeom>
          <a:noFill/>
          <a:effectLst>
            <a:reflection blurRad="6350" stA="52000" endA="300" endPos="35000" dir="5400000" sy="-100000" algn="bl" rotWithShape="0"/>
          </a:effectLst>
        </p:spPr>
        <p:txBody>
          <a:bodyPr wrap="none">
            <a:spAutoFit/>
          </a:bodyPr>
          <a:lstStyle/>
          <a:p>
            <a:pPr algn="ctr">
              <a:defRPr/>
            </a:pPr>
            <a:r>
              <a:rPr lang="en-US" altLang="zh-CN" sz="3200" b="1" i="1" dirty="0" smtClean="0">
                <a:ln w="1905"/>
                <a:effectLst>
                  <a:innerShdw blurRad="69850" dist="43180" dir="5400000">
                    <a:srgbClr val="000000">
                      <a:alpha val="65000"/>
                    </a:srgbClr>
                  </a:innerShdw>
                </a:effectLst>
              </a:rPr>
              <a:t>So far…</a:t>
            </a:r>
            <a:endParaRPr lang="zh-CN" altLang="en-US" sz="3200" b="1" i="1" dirty="0">
              <a:ln w="1905"/>
              <a:effectLst>
                <a:innerShdw blurRad="69850" dist="43180" dir="5400000">
                  <a:srgbClr val="000000">
                    <a:alpha val="65000"/>
                  </a:srgbClr>
                </a:innerShdw>
              </a:effectLst>
            </a:endParaRPr>
          </a:p>
        </p:txBody>
      </p:sp>
      <p:sp>
        <p:nvSpPr>
          <p:cNvPr id="3092" name="TextBox 18"/>
          <p:cNvSpPr txBox="1">
            <a:spLocks noChangeArrowheads="1"/>
          </p:cNvSpPr>
          <p:nvPr/>
        </p:nvSpPr>
        <p:spPr bwMode="auto">
          <a:xfrm rot="665376">
            <a:off x="4124321" y="3710803"/>
            <a:ext cx="22322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just" eaLnBrk="1" hangingPunct="1"/>
            <a:r>
              <a:rPr lang="en-US" altLang="zh-CN" sz="2800" dirty="0" smtClean="0"/>
              <a:t>Language</a:t>
            </a:r>
            <a:endParaRPr lang="zh-CN" altLang="en-US" sz="2800" dirty="0"/>
          </a:p>
        </p:txBody>
      </p:sp>
      <p:sp>
        <p:nvSpPr>
          <p:cNvPr id="21" name="椭圆 20"/>
          <p:cNvSpPr/>
          <p:nvPr/>
        </p:nvSpPr>
        <p:spPr>
          <a:xfrm>
            <a:off x="6588224" y="1484784"/>
            <a:ext cx="381000" cy="457200"/>
          </a:xfrm>
          <a:prstGeom prst="ellipse">
            <a:avLst/>
          </a:prstGeom>
          <a:solidFill>
            <a:srgbClr val="00B0F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TextBox 18"/>
          <p:cNvSpPr txBox="1">
            <a:spLocks noChangeArrowheads="1"/>
          </p:cNvSpPr>
          <p:nvPr/>
        </p:nvSpPr>
        <p:spPr bwMode="auto">
          <a:xfrm rot="19585040">
            <a:off x="5154947" y="1067687"/>
            <a:ext cx="2158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just" eaLnBrk="1" hangingPunct="1"/>
            <a:r>
              <a:rPr lang="en-US" altLang="zh-CN" sz="3600" dirty="0"/>
              <a:t>Delivery</a:t>
            </a:r>
            <a:endParaRPr lang="zh-CN" altLang="en-US" sz="3600" dirty="0"/>
          </a:p>
        </p:txBody>
      </p:sp>
      <p:grpSp>
        <p:nvGrpSpPr>
          <p:cNvPr id="23" name="组合 22"/>
          <p:cNvGrpSpPr/>
          <p:nvPr/>
        </p:nvGrpSpPr>
        <p:grpSpPr>
          <a:xfrm>
            <a:off x="236787" y="340153"/>
            <a:ext cx="8566742" cy="6453336"/>
            <a:chOff x="181722" y="332656"/>
            <a:chExt cx="8566742" cy="6453336"/>
          </a:xfrm>
        </p:grpSpPr>
        <p:sp>
          <p:nvSpPr>
            <p:cNvPr id="24" name="圆角矩形 23"/>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 y="5598666"/>
              <a:ext cx="1143791" cy="1187326"/>
            </a:xfrm>
            <a:prstGeom prst="rect">
              <a:avLst/>
            </a:prstGeom>
          </p:spPr>
        </p:pic>
      </p:grpSp>
      <p:sp>
        <p:nvSpPr>
          <p:cNvPr id="33" name="椭圆 32"/>
          <p:cNvSpPr/>
          <p:nvPr/>
        </p:nvSpPr>
        <p:spPr>
          <a:xfrm>
            <a:off x="4827230" y="3171754"/>
            <a:ext cx="381000" cy="457200"/>
          </a:xfrm>
          <a:prstGeom prst="ellipse">
            <a:avLst/>
          </a:prstGeom>
          <a:solidFill>
            <a:srgbClr val="00B0F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椭圆 34"/>
          <p:cNvSpPr/>
          <p:nvPr/>
        </p:nvSpPr>
        <p:spPr>
          <a:xfrm>
            <a:off x="2252351" y="3663389"/>
            <a:ext cx="381000" cy="457200"/>
          </a:xfrm>
          <a:prstGeom prst="ellipse">
            <a:avLst/>
          </a:prstGeom>
          <a:solidFill>
            <a:srgbClr val="00B0F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椭圆 35"/>
          <p:cNvSpPr/>
          <p:nvPr/>
        </p:nvSpPr>
        <p:spPr>
          <a:xfrm>
            <a:off x="563117" y="4784576"/>
            <a:ext cx="381000" cy="457200"/>
          </a:xfrm>
          <a:prstGeom prst="ellipse">
            <a:avLst/>
          </a:prstGeom>
          <a:solidFill>
            <a:srgbClr val="00B0F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TextBox 4"/>
          <p:cNvSpPr txBox="1"/>
          <p:nvPr/>
        </p:nvSpPr>
        <p:spPr>
          <a:xfrm rot="19653803">
            <a:off x="4561746" y="1879021"/>
            <a:ext cx="725051" cy="369332"/>
          </a:xfrm>
          <a:prstGeom prst="rect">
            <a:avLst/>
          </a:prstGeom>
          <a:noFill/>
        </p:spPr>
        <p:txBody>
          <a:bodyPr wrap="square" rtlCol="0">
            <a:spAutoFit/>
          </a:bodyPr>
          <a:lstStyle/>
          <a:p>
            <a:r>
              <a:rPr lang="en-US" altLang="zh-CN" dirty="0" smtClean="0"/>
              <a:t>Vocal</a:t>
            </a:r>
            <a:endParaRPr lang="zh-CN" altLang="en-US" dirty="0"/>
          </a:p>
        </p:txBody>
      </p:sp>
      <p:sp>
        <p:nvSpPr>
          <p:cNvPr id="26" name="TextBox 25"/>
          <p:cNvSpPr txBox="1"/>
          <p:nvPr/>
        </p:nvSpPr>
        <p:spPr>
          <a:xfrm rot="19662850">
            <a:off x="4606203" y="2133556"/>
            <a:ext cx="1080120" cy="369332"/>
          </a:xfrm>
          <a:prstGeom prst="rect">
            <a:avLst/>
          </a:prstGeom>
          <a:noFill/>
        </p:spPr>
        <p:txBody>
          <a:bodyPr wrap="square" rtlCol="0">
            <a:spAutoFit/>
          </a:bodyPr>
          <a:lstStyle/>
          <a:p>
            <a:r>
              <a:rPr lang="en-US" altLang="zh-CN" dirty="0" smtClean="0">
                <a:solidFill>
                  <a:schemeClr val="bg1">
                    <a:lumMod val="75000"/>
                  </a:schemeClr>
                </a:solidFill>
              </a:rPr>
              <a:t>Physical</a:t>
            </a:r>
            <a:endParaRPr lang="zh-CN" altLang="en-US" dirty="0">
              <a:solidFill>
                <a:schemeClr val="bg1">
                  <a:lumMod val="75000"/>
                </a:schemeClr>
              </a:solidFill>
            </a:endParaRPr>
          </a:p>
        </p:txBody>
      </p:sp>
      <p:sp>
        <p:nvSpPr>
          <p:cNvPr id="2" name="右箭头 1"/>
          <p:cNvSpPr/>
          <p:nvPr/>
        </p:nvSpPr>
        <p:spPr>
          <a:xfrm>
            <a:off x="944117" y="4886580"/>
            <a:ext cx="635826" cy="38104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8321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7014 0.0118 C 0.0934 0.01527 0.11667 0.01759 0.1401 0.01944 C 0.15174 0.02753 0.13698 0.01805 0.15104 0.02406 C 0.15278 0.02476 0.15417 0.02638 0.15573 0.0273 C 0.15747 0.02846 0.1592 0.02962 0.16094 0.03031 C 0.1658 0.03216 0.17153 0.03262 0.17656 0.03424 C 0.18767 0.03772 0.19549 0.04119 0.20712 0.04257 C 0.21042 0.04211 0.21372 0.04188 0.21701 0.04095 C 0.22292 0.0391 0.22622 0.02453 0.22743 0.01805 C 0.22691 0.00208 0.22691 -0.01388 0.2257 -0.02985 C 0.22448 -0.04604 0.21285 -0.06154 0.20486 -0.07149 C 0.20174 -0.08005 0.19323 -0.0863 0.19045 -0.09371 C 0.18646 -0.10412 0.19149 -0.09162 0.18403 -0.10597 C 0.1783 -0.11684 0.17465 -0.12934 0.16962 -0.14067 C 0.16632 -0.1608 0.17153 -0.18602 0.18177 -0.20153 C 0.18368 -0.21032 0.19306 -0.22281 0.19965 -0.22628 C 0.20226 -0.22767 0.20504 -0.2279 0.20781 -0.2286 C 0.2132 -0.23299 0.21927 -0.23554 0.22448 -0.24017 C 0.23403 -0.2485 0.24445 -0.25659 0.25521 -0.26168 C 0.27604 -0.26076 0.29688 -0.26122 0.31754 -0.25868 C 0.33177 -0.25706 0.34549 -0.2515 0.35972 -0.24942 C 0.37101 -0.24387 0.38264 -0.24225 0.39445 -0.24017 C 0.39861 -0.23855 0.40278 -0.23693 0.40712 -0.23554 C 0.41094 -0.22929 0.4151 -0.22813 0.42101 -0.22559 C 0.43073 -0.21402 0.44688 -0.21009 0.45868 -0.20384 C 0.46649 -0.19991 0.47396 -0.19435 0.48177 -0.18996 C 0.49288 -0.18371 0.50538 -0.18232 0.51754 -0.18001 C 0.53108 -0.17237 0.54618 -0.16867 0.56007 -0.16381 C 0.56476 -0.1652 0.5691 -0.16751 0.57326 -0.16844 C 0.57639 -0.17122 0.57882 -0.1726 0.58229 -0.17376 C 0.58455 -0.17677 0.58629 -0.17769 0.58958 -0.17839 C 0.59288 -0.18001 0.59583 -0.18117 0.59913 -0.18232 C 0.60295 -0.18649 0.60764 -0.18996 0.61181 -0.19389 C 0.61267 -0.19782 0.61406 -0.19852 0.61701 -0.20014 C 0.61823 -0.20569 0.61649 -0.19898 0.61927 -0.20477 C 0.62101 -0.20847 0.6217 -0.21564 0.62222 -0.21934 C 0.62274 -0.22651 0.62379 -0.23508 0.6257 -0.24155 C 0.62639 -0.24734 0.62656 -0.25451 0.62917 -0.25937 C 0.62969 -0.27279 0.6309 -0.28598 0.63195 -0.2994 C 0.6309 -0.33225 0.63021 -0.33017 0.62674 -0.35493 C 0.62587 -0.37552 0.62413 -0.39611 0.62153 -0.41647 C 0.62083 -0.42781 0.62326 -0.45696 0.63195 -0.46506 C 0.63281 -0.47015 0.6349 -0.47432 0.6349 -0.47964 " pathEditMode="relative" rAng="0" ptsTypes="ffffffffffffffffffffffffffffffffffffffffffA">
                                      <p:cBhvr>
                                        <p:cTn id="6" dur="2000" fill="hold"/>
                                        <p:tgtEl>
                                          <p:spTgt spid="2"/>
                                        </p:tgtEl>
                                        <p:attrNameLst>
                                          <p:attrName>ppt_x</p:attrName>
                                          <p:attrName>ppt_y</p:attrName>
                                        </p:attrNameLst>
                                      </p:cBhvr>
                                      <p:rCtr x="28229" y="-23045"/>
                                    </p:animMotion>
                                  </p:childTnLst>
                                </p:cTn>
                              </p:par>
                            </p:childTnLst>
                          </p:cTn>
                        </p:par>
                        <p:par>
                          <p:cTn id="7" fill="hold">
                            <p:stCondLst>
                              <p:cond delay="2000"/>
                            </p:stCondLst>
                            <p:childTnLst>
                              <p:par>
                                <p:cTn id="8" presetID="6" presetClass="emph" presetSubtype="0" fill="hold" grpId="0" nodeType="afterEffect">
                                  <p:stCondLst>
                                    <p:cond delay="0"/>
                                  </p:stCondLst>
                                  <p:childTnLst>
                                    <p:animScale>
                                      <p:cBhvr>
                                        <p:cTn id="9" dur="5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81722" y="332656"/>
            <a:ext cx="8566742" cy="6453336"/>
            <a:chOff x="181722" y="332656"/>
            <a:chExt cx="8566742" cy="6453336"/>
          </a:xfrm>
        </p:grpSpPr>
        <p:sp>
          <p:nvSpPr>
            <p:cNvPr id="19" name="圆角矩形 18"/>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sp>
        <p:nvSpPr>
          <p:cNvPr id="21" name="标题 1"/>
          <p:cNvSpPr txBox="1">
            <a:spLocks/>
          </p:cNvSpPr>
          <p:nvPr/>
        </p:nvSpPr>
        <p:spPr>
          <a:xfrm>
            <a:off x="683568" y="244647"/>
            <a:ext cx="7563836" cy="140415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b="1" dirty="0" smtClean="0"/>
              <a:t>Can you make some rules for vocal delivery?</a:t>
            </a:r>
            <a:endParaRPr lang="zh-CN" altLang="en-US" sz="3200" b="1" dirty="0"/>
          </a:p>
        </p:txBody>
      </p:sp>
      <p:sp>
        <p:nvSpPr>
          <p:cNvPr id="2" name="TextBox 1"/>
          <p:cNvSpPr txBox="1"/>
          <p:nvPr/>
        </p:nvSpPr>
        <p:spPr>
          <a:xfrm>
            <a:off x="1259632" y="1841271"/>
            <a:ext cx="7241596" cy="3046988"/>
          </a:xfrm>
          <a:prstGeom prst="rect">
            <a:avLst/>
          </a:prstGeom>
          <a:noFill/>
        </p:spPr>
        <p:txBody>
          <a:bodyPr wrap="square" rtlCol="0">
            <a:spAutoFit/>
          </a:bodyPr>
          <a:lstStyle/>
          <a:p>
            <a:pPr marL="514350" indent="-514350">
              <a:buFont typeface="+mj-lt"/>
              <a:buAutoNum type="arabicPeriod"/>
            </a:pPr>
            <a:r>
              <a:rPr lang="en-US" altLang="zh-CN" sz="2800" dirty="0" smtClean="0"/>
              <a:t>Project your voice, but don’t shout; </a:t>
            </a:r>
          </a:p>
          <a:p>
            <a:pPr marL="514350" indent="-514350">
              <a:buFont typeface="+mj-lt"/>
              <a:buAutoNum type="arabicPeriod"/>
            </a:pPr>
            <a:r>
              <a:rPr lang="en-US" altLang="zh-CN" sz="2800" dirty="0" smtClean="0"/>
              <a:t>Vary the speed and pause; </a:t>
            </a:r>
          </a:p>
          <a:p>
            <a:pPr marL="514350" indent="-514350">
              <a:buFont typeface="+mj-lt"/>
              <a:buAutoNum type="arabicPeriod"/>
            </a:pPr>
            <a:r>
              <a:rPr lang="en-US" altLang="zh-CN" sz="2800" dirty="0" smtClean="0"/>
              <a:t>Let </a:t>
            </a:r>
            <a:r>
              <a:rPr lang="en-US" altLang="zh-CN" sz="2800" dirty="0" smtClean="0"/>
              <a:t>your voice rise and fall naturally;</a:t>
            </a:r>
          </a:p>
          <a:p>
            <a:pPr marL="514350" indent="-514350">
              <a:buFont typeface="+mj-lt"/>
              <a:buAutoNum type="arabicPeriod"/>
            </a:pPr>
            <a:r>
              <a:rPr lang="en-US" altLang="zh-CN" sz="2800" dirty="0" smtClean="0"/>
              <a:t>Pause between the thought groups;</a:t>
            </a:r>
          </a:p>
          <a:p>
            <a:pPr marL="514350" indent="-514350">
              <a:buFont typeface="+mj-lt"/>
              <a:buAutoNum type="arabicPeriod"/>
            </a:pPr>
            <a:r>
              <a:rPr lang="en-US" altLang="zh-CN" sz="2800" dirty="0" smtClean="0"/>
              <a:t>Stress the information focus;</a:t>
            </a:r>
          </a:p>
          <a:p>
            <a:pPr marL="514350" indent="-514350">
              <a:buFont typeface="+mj-lt"/>
              <a:buAutoNum type="arabicPeriod"/>
            </a:pPr>
            <a:r>
              <a:rPr lang="en-US" altLang="zh-CN" sz="2800" dirty="0" smtClean="0"/>
              <a:t>…</a:t>
            </a:r>
          </a:p>
          <a:p>
            <a:pPr marL="285750" indent="-285750">
              <a:buFont typeface="Arial" pitchFamily="34" charset="0"/>
              <a:buChar char="•"/>
            </a:pPr>
            <a:endParaRPr lang="en-US" altLang="zh-CN" sz="2400" dirty="0" smtClean="0"/>
          </a:p>
        </p:txBody>
      </p:sp>
      <p:sp>
        <p:nvSpPr>
          <p:cNvPr id="11" name="矩形 10"/>
          <p:cNvSpPr/>
          <p:nvPr/>
        </p:nvSpPr>
        <p:spPr>
          <a:xfrm>
            <a:off x="4078050" y="2780928"/>
            <a:ext cx="457946"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tx1"/>
                </a:solidFill>
              </a:ln>
            </a:endParaRPr>
          </a:p>
        </p:txBody>
      </p:sp>
      <p:sp>
        <p:nvSpPr>
          <p:cNvPr id="12" name="矩形 11"/>
          <p:cNvSpPr/>
          <p:nvPr/>
        </p:nvSpPr>
        <p:spPr>
          <a:xfrm>
            <a:off x="2051720" y="3226516"/>
            <a:ext cx="648072"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tx1"/>
                </a:solidFill>
              </a:ln>
            </a:endParaRPr>
          </a:p>
        </p:txBody>
      </p:sp>
      <p:sp>
        <p:nvSpPr>
          <p:cNvPr id="13" name="矩形 12"/>
          <p:cNvSpPr/>
          <p:nvPr/>
        </p:nvSpPr>
        <p:spPr>
          <a:xfrm>
            <a:off x="5292080" y="3649611"/>
            <a:ext cx="648072" cy="3600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n>
                <a:solidFill>
                  <a:schemeClr val="tx1"/>
                </a:solidFill>
              </a:ln>
            </a:endParaRPr>
          </a:p>
        </p:txBody>
      </p:sp>
      <p:sp>
        <p:nvSpPr>
          <p:cNvPr id="3" name="TextBox 2"/>
          <p:cNvSpPr txBox="1"/>
          <p:nvPr/>
        </p:nvSpPr>
        <p:spPr>
          <a:xfrm rot="20920151">
            <a:off x="932938" y="2600973"/>
            <a:ext cx="6996142" cy="707886"/>
          </a:xfrm>
          <a:prstGeom prst="rect">
            <a:avLst/>
          </a:prstGeom>
          <a:solidFill>
            <a:schemeClr val="bg1"/>
          </a:solidFill>
          <a:ln w="57150">
            <a:solidFill>
              <a:srgbClr val="FF0000"/>
            </a:solidFill>
          </a:ln>
        </p:spPr>
        <p:txBody>
          <a:bodyPr wrap="square" rtlCol="0">
            <a:spAutoFit/>
          </a:bodyPr>
          <a:lstStyle/>
          <a:p>
            <a:r>
              <a:rPr lang="en-US" altLang="zh-CN" sz="4000" dirty="0" smtClean="0">
                <a:solidFill>
                  <a:srgbClr val="FF0000"/>
                </a:solidFill>
              </a:rPr>
              <a:t>All rules are there to be broken. </a:t>
            </a:r>
            <a:endParaRPr lang="zh-CN" altLang="en-US" sz="4000" dirty="0">
              <a:solidFill>
                <a:srgbClr val="FF0000"/>
              </a:solidFill>
            </a:endParaRPr>
          </a:p>
        </p:txBody>
      </p:sp>
    </p:spTree>
    <p:extLst>
      <p:ext uri="{BB962C8B-B14F-4D97-AF65-F5344CB8AC3E}">
        <p14:creationId xmlns:p14="http://schemas.microsoft.com/office/powerpoint/2010/main" val="422711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0-#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1" grpId="1" animBg="1"/>
      <p:bldP spid="12" grpId="0" animBg="1"/>
      <p:bldP spid="12" grpId="1" animBg="1"/>
      <p:bldP spid="13" grpId="0" animBg="1"/>
      <p:bldP spid="13" grpId="1"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1722" y="332656"/>
            <a:ext cx="8566742" cy="6453336"/>
            <a:chOff x="181722" y="332656"/>
            <a:chExt cx="8566742" cy="6453336"/>
          </a:xfrm>
        </p:grpSpPr>
        <p:sp>
          <p:nvSpPr>
            <p:cNvPr id="5" name="圆角矩形 4"/>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sp>
        <p:nvSpPr>
          <p:cNvPr id="8" name="标题 1"/>
          <p:cNvSpPr txBox="1">
            <a:spLocks/>
          </p:cNvSpPr>
          <p:nvPr/>
        </p:nvSpPr>
        <p:spPr>
          <a:xfrm>
            <a:off x="1043608" y="477613"/>
            <a:ext cx="4402832" cy="576064"/>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altLang="zh-CN" sz="3200" b="1" dirty="0" smtClean="0"/>
              <a:t>This is Donald Trump…</a:t>
            </a:r>
            <a:endParaRPr lang="zh-CN" altLang="en-US" sz="3200" b="1" dirty="0"/>
          </a:p>
        </p:txBody>
      </p:sp>
      <p:pic>
        <p:nvPicPr>
          <p:cNvPr id="2" name="图片 1"/>
          <p:cNvPicPr>
            <a:picLocks noChangeAspect="1"/>
          </p:cNvPicPr>
          <p:nvPr/>
        </p:nvPicPr>
        <p:blipFill rotWithShape="1">
          <a:blip r:embed="rId6" cstate="print">
            <a:extLst>
              <a:ext uri="{28A0092B-C50C-407E-A947-70E740481C1C}">
                <a14:useLocalDpi xmlns:a14="http://schemas.microsoft.com/office/drawing/2010/main" val="0"/>
              </a:ext>
            </a:extLst>
          </a:blip>
          <a:srcRect b="10875"/>
          <a:stretch/>
        </p:blipFill>
        <p:spPr>
          <a:xfrm>
            <a:off x="903038" y="1081805"/>
            <a:ext cx="7383531" cy="4680519"/>
          </a:xfrm>
          <a:prstGeom prst="roundRect">
            <a:avLst/>
          </a:prstGeom>
          <a:noFill/>
          <a:ln>
            <a:noFill/>
          </a:ln>
        </p:spPr>
      </p:pic>
      <p:pic>
        <p:nvPicPr>
          <p:cNvPr id="9" name="2016trump1110_5926848FLE获胜演讲 00_00_47-00_01_08.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834420" y="4880135"/>
            <a:ext cx="244475" cy="244475"/>
          </a:xfrm>
          <a:prstGeom prst="rect">
            <a:avLst/>
          </a:prstGeom>
        </p:spPr>
      </p:pic>
    </p:spTree>
    <p:extLst>
      <p:ext uri="{BB962C8B-B14F-4D97-AF65-F5344CB8AC3E}">
        <p14:creationId xmlns:p14="http://schemas.microsoft.com/office/powerpoint/2010/main" val="1689747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60"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1722" y="332656"/>
            <a:ext cx="8566742" cy="6453336"/>
            <a:chOff x="181722" y="332656"/>
            <a:chExt cx="8566742" cy="6453336"/>
          </a:xfrm>
        </p:grpSpPr>
        <p:sp>
          <p:nvSpPr>
            <p:cNvPr id="5" name="圆角矩形 4"/>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sp>
        <p:nvSpPr>
          <p:cNvPr id="3" name="TextBox 2"/>
          <p:cNvSpPr txBox="1"/>
          <p:nvPr/>
        </p:nvSpPr>
        <p:spPr>
          <a:xfrm rot="20122183">
            <a:off x="846826" y="2348791"/>
            <a:ext cx="6984776" cy="2308324"/>
          </a:xfrm>
          <a:prstGeom prst="rect">
            <a:avLst/>
          </a:prstGeom>
          <a:noFill/>
        </p:spPr>
        <p:txBody>
          <a:bodyPr wrap="square" rtlCol="0">
            <a:spAutoFit/>
          </a:bodyPr>
          <a:lstStyle/>
          <a:p>
            <a:pPr algn="just"/>
            <a:r>
              <a:rPr lang="en-US" altLang="zh-CN" sz="7200" dirty="0" smtClean="0"/>
              <a:t>What is </a:t>
            </a:r>
            <a:r>
              <a:rPr lang="en-US" altLang="zh-CN" sz="7200" dirty="0" smtClean="0">
                <a:solidFill>
                  <a:srgbClr val="FF0000"/>
                </a:solidFill>
              </a:rPr>
              <a:t>your</a:t>
            </a:r>
            <a:r>
              <a:rPr lang="en-US" altLang="zh-CN" sz="7200" dirty="0" smtClean="0"/>
              <a:t> </a:t>
            </a:r>
            <a:r>
              <a:rPr lang="en-US" altLang="zh-CN" sz="7200" dirty="0" smtClean="0">
                <a:solidFill>
                  <a:srgbClr val="FF0000"/>
                </a:solidFill>
              </a:rPr>
              <a:t>style</a:t>
            </a:r>
            <a:r>
              <a:rPr lang="en-US" altLang="zh-CN" sz="7200" dirty="0" smtClean="0"/>
              <a:t> </a:t>
            </a:r>
            <a:r>
              <a:rPr lang="en-US" altLang="zh-CN" sz="2800" dirty="0" smtClean="0"/>
              <a:t>of</a:t>
            </a:r>
            <a:r>
              <a:rPr lang="en-US" altLang="zh-CN" sz="7200" dirty="0" smtClean="0"/>
              <a:t> vocal delivery?</a:t>
            </a:r>
            <a:endParaRPr lang="zh-CN" altLang="en-US" sz="7200" dirty="0"/>
          </a:p>
        </p:txBody>
      </p:sp>
    </p:spTree>
    <p:extLst>
      <p:ext uri="{BB962C8B-B14F-4D97-AF65-F5344CB8AC3E}">
        <p14:creationId xmlns:p14="http://schemas.microsoft.com/office/powerpoint/2010/main" val="16435231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81722" y="332656"/>
            <a:ext cx="8566742" cy="6453336"/>
            <a:chOff x="181722" y="332656"/>
            <a:chExt cx="8566742" cy="6453336"/>
          </a:xfrm>
        </p:grpSpPr>
        <p:sp>
          <p:nvSpPr>
            <p:cNvPr id="5" name="圆角矩形 4"/>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sp>
        <p:nvSpPr>
          <p:cNvPr id="10" name="圆角矩形标注 9"/>
          <p:cNvSpPr/>
          <p:nvPr/>
        </p:nvSpPr>
        <p:spPr>
          <a:xfrm>
            <a:off x="4572000" y="177259"/>
            <a:ext cx="2880320" cy="1152128"/>
          </a:xfrm>
          <a:prstGeom prst="wedgeRoundRectCallout">
            <a:avLst>
              <a:gd name="adj1" fmla="val -38768"/>
              <a:gd name="adj2" fmla="val 692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539552" y="1700808"/>
            <a:ext cx="7920880" cy="3046988"/>
          </a:xfrm>
          <a:prstGeom prst="rect">
            <a:avLst/>
          </a:prstGeom>
          <a:noFill/>
        </p:spPr>
        <p:txBody>
          <a:bodyPr wrap="square" rtlCol="0">
            <a:spAutoFit/>
          </a:bodyPr>
          <a:lstStyle/>
          <a:p>
            <a:pPr algn="just">
              <a:lnSpc>
                <a:spcPct val="150000"/>
              </a:lnSpc>
            </a:pPr>
            <a:r>
              <a:rPr lang="en-US" altLang="zh-CN" sz="3200" dirty="0" smtClean="0">
                <a:latin typeface="Times New Roman" pitchFamily="18" charset="0"/>
                <a:cs typeface="Times New Roman" pitchFamily="18" charset="0"/>
              </a:rPr>
              <a:t>Hello, everyone!</a:t>
            </a:r>
          </a:p>
          <a:p>
            <a:pPr algn="just">
              <a:lnSpc>
                <a:spcPct val="150000"/>
              </a:lnSpc>
            </a:pPr>
            <a:r>
              <a:rPr lang="en-US" altLang="zh-CN" sz="3200" dirty="0" smtClean="0">
                <a:latin typeface="Times New Roman" pitchFamily="18" charset="0"/>
                <a:cs typeface="Times New Roman" pitchFamily="18" charset="0"/>
              </a:rPr>
              <a:t>       I’m glad to be here. For me, it is a great pleasure to be in the worldly heaven </a:t>
            </a:r>
            <a:r>
              <a:rPr lang="en-US" altLang="zh-CN" sz="3200" dirty="0" smtClean="0">
                <a:latin typeface="Times New Roman" pitchFamily="18" charset="0"/>
                <a:cs typeface="Times New Roman" pitchFamily="18" charset="0"/>
              </a:rPr>
              <a:t>Hangzhou. </a:t>
            </a:r>
            <a:r>
              <a:rPr lang="en-US" altLang="zh-CN" sz="3200" dirty="0" smtClean="0">
                <a:latin typeface="Times New Roman" pitchFamily="18" charset="0"/>
                <a:cs typeface="Times New Roman" pitchFamily="18" charset="0"/>
              </a:rPr>
              <a:t>One thing </a:t>
            </a:r>
            <a:r>
              <a:rPr lang="en-US" altLang="zh-CN" sz="3200" dirty="0" smtClean="0">
                <a:latin typeface="Times New Roman" pitchFamily="18" charset="0"/>
                <a:cs typeface="Times New Roman" pitchFamily="18" charset="0"/>
              </a:rPr>
              <a:t>I like about Hangzhou is that</a:t>
            </a:r>
            <a:r>
              <a:rPr lang="en-US" altLang="zh-CN" sz="3200" dirty="0" smtClean="0">
                <a:latin typeface="Times New Roman" pitchFamily="18" charset="0"/>
                <a:cs typeface="Times New Roman" pitchFamily="18" charset="0"/>
              </a:rPr>
              <a:t>…</a:t>
            </a:r>
            <a:endParaRPr lang="zh-CN" altLang="en-US" sz="3200" dirty="0">
              <a:latin typeface="Times New Roman" pitchFamily="18" charset="0"/>
              <a:cs typeface="Times New Roman" pitchFamily="18" charset="0"/>
            </a:endParaRPr>
          </a:p>
        </p:txBody>
      </p:sp>
      <p:sp>
        <p:nvSpPr>
          <p:cNvPr id="9" name="TextBox 8"/>
          <p:cNvSpPr txBox="1"/>
          <p:nvPr/>
        </p:nvSpPr>
        <p:spPr>
          <a:xfrm>
            <a:off x="4716016" y="692696"/>
            <a:ext cx="2592288" cy="523220"/>
          </a:xfrm>
          <a:prstGeom prst="rect">
            <a:avLst/>
          </a:prstGeom>
          <a:noFill/>
        </p:spPr>
        <p:txBody>
          <a:bodyPr wrap="square" rtlCol="0">
            <a:spAutoFit/>
          </a:bodyPr>
          <a:lstStyle/>
          <a:p>
            <a:r>
              <a:rPr lang="en-US" altLang="zh-CN" sz="2800" dirty="0" smtClean="0"/>
              <a:t>Now your turn!</a:t>
            </a:r>
            <a:endParaRPr lang="zh-CN" altLang="en-US" sz="2800" dirty="0"/>
          </a:p>
        </p:txBody>
      </p:sp>
    </p:spTree>
    <p:extLst>
      <p:ext uri="{BB962C8B-B14F-4D97-AF65-F5344CB8AC3E}">
        <p14:creationId xmlns:p14="http://schemas.microsoft.com/office/powerpoint/2010/main" val="36673413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059832" y="750173"/>
            <a:ext cx="5400600" cy="640254"/>
          </a:xfrm>
        </p:spPr>
        <p:txBody>
          <a:bodyPr>
            <a:normAutofit fontScale="90000"/>
          </a:bodyPr>
          <a:lstStyle/>
          <a:p>
            <a:r>
              <a:rPr lang="en-US" altLang="zh-CN" dirty="0" smtClean="0"/>
              <a:t>Wrapping up</a:t>
            </a:r>
            <a:endParaRPr lang="zh-CN" altLang="en-US" dirty="0"/>
          </a:p>
        </p:txBody>
      </p:sp>
      <p:sp>
        <p:nvSpPr>
          <p:cNvPr id="3" name="内容占位符 2"/>
          <p:cNvSpPr>
            <a:spLocks noGrp="1"/>
          </p:cNvSpPr>
          <p:nvPr>
            <p:ph idx="1"/>
          </p:nvPr>
        </p:nvSpPr>
        <p:spPr>
          <a:xfrm>
            <a:off x="3131840" y="1484784"/>
            <a:ext cx="5472608" cy="3456384"/>
          </a:xfrm>
        </p:spPr>
        <p:txBody>
          <a:bodyPr>
            <a:normAutofit fontScale="92500" lnSpcReduction="20000"/>
          </a:bodyPr>
          <a:lstStyle/>
          <a:p>
            <a:pPr marL="0" indent="0" algn="just">
              <a:lnSpc>
                <a:spcPct val="170000"/>
              </a:lnSpc>
              <a:buNone/>
            </a:pPr>
            <a:r>
              <a:rPr lang="en-US" altLang="zh-CN" sz="3000" dirty="0" smtClean="0">
                <a:latin typeface="Times New Roman" pitchFamily="18" charset="0"/>
                <a:cs typeface="Times New Roman" pitchFamily="18" charset="0"/>
              </a:rPr>
              <a:t>“ Your voice is like good music: sometimes relaxing, sometimes inspiring, sometimes moving but never boring, deafening or unpleasant!”</a:t>
            </a:r>
          </a:p>
          <a:p>
            <a:pPr marL="0" indent="0">
              <a:buNone/>
            </a:pPr>
            <a:endParaRPr lang="en-US" altLang="zh-CN" dirty="0"/>
          </a:p>
        </p:txBody>
      </p:sp>
      <p:grpSp>
        <p:nvGrpSpPr>
          <p:cNvPr id="4" name="组合 3"/>
          <p:cNvGrpSpPr/>
          <p:nvPr/>
        </p:nvGrpSpPr>
        <p:grpSpPr>
          <a:xfrm>
            <a:off x="181722" y="332656"/>
            <a:ext cx="8566742" cy="6453336"/>
            <a:chOff x="181722" y="332656"/>
            <a:chExt cx="8566742" cy="6453336"/>
          </a:xfrm>
        </p:grpSpPr>
        <p:sp>
          <p:nvSpPr>
            <p:cNvPr id="5" name="圆角矩形 4"/>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608" y="764704"/>
            <a:ext cx="1977958" cy="35415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391725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32455" y="260648"/>
            <a:ext cx="8229600" cy="1143000"/>
          </a:xfrm>
        </p:spPr>
        <p:txBody>
          <a:bodyPr>
            <a:normAutofit/>
          </a:bodyPr>
          <a:lstStyle/>
          <a:p>
            <a:pPr algn="l"/>
            <a:r>
              <a:rPr lang="en-US" altLang="zh-CN" sz="3200" b="1" dirty="0" smtClean="0"/>
              <a:t>Next…</a:t>
            </a:r>
            <a:endParaRPr lang="zh-CN" altLang="en-US" sz="3200" b="1" dirty="0"/>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l="17278" r="20515"/>
          <a:stretch/>
        </p:blipFill>
        <p:spPr>
          <a:xfrm>
            <a:off x="555885" y="3284984"/>
            <a:ext cx="2359929" cy="1944216"/>
          </a:xfrm>
          <a:prstGeom prst="roundRect">
            <a:avLst/>
          </a:prstGeom>
        </p:spPr>
      </p:pic>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l="16629" r="9335"/>
          <a:stretch/>
        </p:blipFill>
        <p:spPr>
          <a:xfrm>
            <a:off x="555886" y="1243897"/>
            <a:ext cx="2359929" cy="1933370"/>
          </a:xfrm>
          <a:prstGeom prst="roundRect">
            <a:avLst/>
          </a:prstGeom>
        </p:spPr>
      </p:pic>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7244" y="3573016"/>
            <a:ext cx="1991180" cy="2434580"/>
          </a:xfrm>
          <a:prstGeom prst="round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33738" y="2204864"/>
            <a:ext cx="2878422" cy="194480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2" name="图片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59833" y="2708919"/>
            <a:ext cx="3080722" cy="3292267"/>
          </a:xfrm>
          <a:prstGeom prst="roundRect">
            <a:avLst/>
          </a:prstGeom>
        </p:spPr>
      </p:pic>
      <p:pic>
        <p:nvPicPr>
          <p:cNvPr id="13" name="图片 12"/>
          <p:cNvPicPr>
            <a:picLocks noChangeAspect="1"/>
          </p:cNvPicPr>
          <p:nvPr/>
        </p:nvPicPr>
        <p:blipFill rotWithShape="1">
          <a:blip r:embed="rId8" cstate="print">
            <a:extLst>
              <a:ext uri="{28A0092B-C50C-407E-A947-70E740481C1C}">
                <a14:useLocalDpi xmlns:a14="http://schemas.microsoft.com/office/drawing/2010/main" val="0"/>
              </a:ext>
            </a:extLst>
          </a:blip>
          <a:srcRect l="51553" b="8656"/>
          <a:stretch/>
        </p:blipFill>
        <p:spPr>
          <a:xfrm>
            <a:off x="6397244" y="548680"/>
            <a:ext cx="1919171" cy="2952328"/>
          </a:xfrm>
          <a:prstGeom prst="roundRect">
            <a:avLst/>
          </a:prstGeom>
        </p:spPr>
      </p:pic>
      <p:grpSp>
        <p:nvGrpSpPr>
          <p:cNvPr id="14" name="组合 13"/>
          <p:cNvGrpSpPr/>
          <p:nvPr/>
        </p:nvGrpSpPr>
        <p:grpSpPr>
          <a:xfrm>
            <a:off x="181722" y="332656"/>
            <a:ext cx="8566742" cy="6453336"/>
            <a:chOff x="181722" y="332656"/>
            <a:chExt cx="8566742" cy="6453336"/>
          </a:xfrm>
        </p:grpSpPr>
        <p:sp>
          <p:nvSpPr>
            <p:cNvPr id="15" name="圆角矩形 14"/>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pic>
        <p:nvPicPr>
          <p:cNvPr id="4" name="图片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59832" y="572662"/>
            <a:ext cx="3080722" cy="2136257"/>
          </a:xfrm>
          <a:prstGeom prst="roundRect">
            <a:avLst/>
          </a:prstGeom>
        </p:spPr>
      </p:pic>
    </p:spTree>
    <p:extLst>
      <p:ext uri="{BB962C8B-B14F-4D97-AF65-F5344CB8AC3E}">
        <p14:creationId xmlns:p14="http://schemas.microsoft.com/office/powerpoint/2010/main" val="278065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611560" y="559209"/>
            <a:ext cx="7972425" cy="4738688"/>
          </a:xfrm>
          <a:custGeom>
            <a:avLst/>
            <a:gdLst>
              <a:gd name="connsiteX0" fmla="*/ 0 w 7971693"/>
              <a:gd name="connsiteY0" fmla="*/ 4452424 h 4738467"/>
              <a:gd name="connsiteX1" fmla="*/ 2138289 w 7971693"/>
              <a:gd name="connsiteY1" fmla="*/ 4522762 h 4738467"/>
              <a:gd name="connsiteX2" fmla="*/ 1842868 w 7971693"/>
              <a:gd name="connsiteY2" fmla="*/ 3158196 h 4738467"/>
              <a:gd name="connsiteX3" fmla="*/ 3699803 w 7971693"/>
              <a:gd name="connsiteY3" fmla="*/ 2679895 h 4738467"/>
              <a:gd name="connsiteX4" fmla="*/ 6091311 w 7971693"/>
              <a:gd name="connsiteY4" fmla="*/ 3242602 h 4738467"/>
              <a:gd name="connsiteX5" fmla="*/ 6020972 w 7971693"/>
              <a:gd name="connsiteY5" fmla="*/ 1301261 h 4738467"/>
              <a:gd name="connsiteX6" fmla="*/ 7272997 w 7971693"/>
              <a:gd name="connsiteY6" fmla="*/ 161778 h 4738467"/>
              <a:gd name="connsiteX7" fmla="*/ 7877908 w 7971693"/>
              <a:gd name="connsiteY7" fmla="*/ 330590 h 4738467"/>
              <a:gd name="connsiteX8" fmla="*/ 7835705 w 7971693"/>
              <a:gd name="connsiteY8" fmla="*/ 316522 h 4738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71693" h="4738467">
                <a:moveTo>
                  <a:pt x="0" y="4452424"/>
                </a:moveTo>
                <a:cubicBezTo>
                  <a:pt x="915572" y="4595445"/>
                  <a:pt x="1831144" y="4738467"/>
                  <a:pt x="2138289" y="4522762"/>
                </a:cubicBezTo>
                <a:cubicBezTo>
                  <a:pt x="2445434" y="4307057"/>
                  <a:pt x="1582616" y="3465341"/>
                  <a:pt x="1842868" y="3158196"/>
                </a:cubicBezTo>
                <a:cubicBezTo>
                  <a:pt x="2103120" y="2851052"/>
                  <a:pt x="2991729" y="2665827"/>
                  <a:pt x="3699803" y="2679895"/>
                </a:cubicBezTo>
                <a:cubicBezTo>
                  <a:pt x="4407877" y="2693963"/>
                  <a:pt x="5704450" y="3472374"/>
                  <a:pt x="6091311" y="3242602"/>
                </a:cubicBezTo>
                <a:cubicBezTo>
                  <a:pt x="6478172" y="3012830"/>
                  <a:pt x="5824024" y="1814732"/>
                  <a:pt x="6020972" y="1301261"/>
                </a:cubicBezTo>
                <a:cubicBezTo>
                  <a:pt x="6217920" y="787790"/>
                  <a:pt x="6963508" y="323556"/>
                  <a:pt x="7272997" y="161778"/>
                </a:cubicBezTo>
                <a:cubicBezTo>
                  <a:pt x="7582486" y="0"/>
                  <a:pt x="7784123" y="304799"/>
                  <a:pt x="7877908" y="330590"/>
                </a:cubicBezTo>
                <a:cubicBezTo>
                  <a:pt x="7971693" y="356381"/>
                  <a:pt x="7903699" y="336451"/>
                  <a:pt x="7835705" y="316522"/>
                </a:cubicBezTo>
              </a:path>
            </a:pathLst>
          </a:custGeom>
          <a:ln w="571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a:p>
        </p:txBody>
      </p:sp>
      <p:sp>
        <p:nvSpPr>
          <p:cNvPr id="3088" name="TextBox 12"/>
          <p:cNvSpPr txBox="1">
            <a:spLocks noChangeArrowheads="1"/>
          </p:cNvSpPr>
          <p:nvPr/>
        </p:nvSpPr>
        <p:spPr bwMode="auto">
          <a:xfrm>
            <a:off x="228600" y="5791200"/>
            <a:ext cx="16070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just" eaLnBrk="1" hangingPunct="1"/>
            <a:r>
              <a:rPr lang="en-US" altLang="zh-CN" sz="2000" dirty="0" smtClean="0">
                <a:solidFill>
                  <a:schemeClr val="bg1"/>
                </a:solidFill>
              </a:rPr>
              <a:t>Course Orientation</a:t>
            </a:r>
            <a:endParaRPr lang="zh-CN" altLang="en-US" sz="2000" dirty="0">
              <a:solidFill>
                <a:schemeClr val="bg1"/>
              </a:solidFill>
            </a:endParaRPr>
          </a:p>
        </p:txBody>
      </p:sp>
      <p:sp>
        <p:nvSpPr>
          <p:cNvPr id="3090" name="TextBox 14"/>
          <p:cNvSpPr txBox="1">
            <a:spLocks noChangeArrowheads="1"/>
          </p:cNvSpPr>
          <p:nvPr/>
        </p:nvSpPr>
        <p:spPr bwMode="auto">
          <a:xfrm rot="20751442">
            <a:off x="1531430" y="2990368"/>
            <a:ext cx="1828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just" eaLnBrk="1" hangingPunct="1"/>
            <a:r>
              <a:rPr lang="en-US" altLang="zh-CN" sz="2800" dirty="0" smtClean="0"/>
              <a:t>Content</a:t>
            </a:r>
            <a:endParaRPr lang="zh-CN" altLang="en-US" sz="2800" dirty="0"/>
          </a:p>
        </p:txBody>
      </p:sp>
      <p:sp>
        <p:nvSpPr>
          <p:cNvPr id="17" name="矩形 16"/>
          <p:cNvSpPr/>
          <p:nvPr/>
        </p:nvSpPr>
        <p:spPr>
          <a:xfrm>
            <a:off x="753617" y="601123"/>
            <a:ext cx="1464054" cy="584775"/>
          </a:xfrm>
          <a:prstGeom prst="rect">
            <a:avLst/>
          </a:prstGeom>
          <a:noFill/>
          <a:effectLst>
            <a:reflection blurRad="6350" stA="52000" endA="300" endPos="35000" dir="5400000" sy="-100000" algn="bl" rotWithShape="0"/>
          </a:effectLst>
        </p:spPr>
        <p:txBody>
          <a:bodyPr wrap="none">
            <a:spAutoFit/>
          </a:bodyPr>
          <a:lstStyle/>
          <a:p>
            <a:pPr algn="ctr">
              <a:defRPr/>
            </a:pPr>
            <a:r>
              <a:rPr lang="en-US" altLang="zh-CN" sz="3200" b="1" i="1" dirty="0" smtClean="0">
                <a:ln w="1905"/>
                <a:effectLst>
                  <a:innerShdw blurRad="69850" dist="43180" dir="5400000">
                    <a:srgbClr val="000000">
                      <a:alpha val="65000"/>
                    </a:srgbClr>
                  </a:innerShdw>
                </a:effectLst>
              </a:rPr>
              <a:t>So far…</a:t>
            </a:r>
            <a:endParaRPr lang="zh-CN" altLang="en-US" sz="3200" b="1" i="1" dirty="0">
              <a:ln w="1905"/>
              <a:effectLst>
                <a:innerShdw blurRad="69850" dist="43180" dir="5400000">
                  <a:srgbClr val="000000">
                    <a:alpha val="65000"/>
                  </a:srgbClr>
                </a:innerShdw>
              </a:effectLst>
            </a:endParaRPr>
          </a:p>
        </p:txBody>
      </p:sp>
      <p:sp>
        <p:nvSpPr>
          <p:cNvPr id="3092" name="TextBox 18"/>
          <p:cNvSpPr txBox="1">
            <a:spLocks noChangeArrowheads="1"/>
          </p:cNvSpPr>
          <p:nvPr/>
        </p:nvSpPr>
        <p:spPr bwMode="auto">
          <a:xfrm rot="665376">
            <a:off x="4124321" y="3710803"/>
            <a:ext cx="22322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just" eaLnBrk="1" hangingPunct="1"/>
            <a:r>
              <a:rPr lang="en-US" altLang="zh-CN" sz="2800" dirty="0" smtClean="0"/>
              <a:t>Language</a:t>
            </a:r>
            <a:endParaRPr lang="zh-CN" altLang="en-US" sz="2800" dirty="0"/>
          </a:p>
        </p:txBody>
      </p:sp>
      <p:sp>
        <p:nvSpPr>
          <p:cNvPr id="21" name="椭圆 20"/>
          <p:cNvSpPr/>
          <p:nvPr/>
        </p:nvSpPr>
        <p:spPr>
          <a:xfrm>
            <a:off x="6588224" y="1484784"/>
            <a:ext cx="381000" cy="457200"/>
          </a:xfrm>
          <a:prstGeom prst="ellipse">
            <a:avLst/>
          </a:prstGeom>
          <a:solidFill>
            <a:srgbClr val="00B0F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 name="TextBox 18"/>
          <p:cNvSpPr txBox="1">
            <a:spLocks noChangeArrowheads="1"/>
          </p:cNvSpPr>
          <p:nvPr/>
        </p:nvSpPr>
        <p:spPr bwMode="auto">
          <a:xfrm rot="19585040">
            <a:off x="5154947" y="1067687"/>
            <a:ext cx="215870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ea typeface="宋体" pitchFamily="2" charset="-122"/>
              </a:defRPr>
            </a:lvl1pPr>
            <a:lvl2pPr marL="742950" indent="-285750" eaLnBrk="0" hangingPunct="0">
              <a:defRPr>
                <a:solidFill>
                  <a:schemeClr val="tx1"/>
                </a:solidFill>
                <a:latin typeface="Tahoma" pitchFamily="34" charset="0"/>
                <a:ea typeface="宋体" pitchFamily="2" charset="-122"/>
              </a:defRPr>
            </a:lvl2pPr>
            <a:lvl3pPr marL="1143000" indent="-228600" eaLnBrk="0" hangingPunct="0">
              <a:defRPr>
                <a:solidFill>
                  <a:schemeClr val="tx1"/>
                </a:solidFill>
                <a:latin typeface="Tahoma" pitchFamily="34" charset="0"/>
                <a:ea typeface="宋体" pitchFamily="2" charset="-122"/>
              </a:defRPr>
            </a:lvl3pPr>
            <a:lvl4pPr marL="1600200" indent="-228600" eaLnBrk="0" hangingPunct="0">
              <a:defRPr>
                <a:solidFill>
                  <a:schemeClr val="tx1"/>
                </a:solidFill>
                <a:latin typeface="Tahoma" pitchFamily="34" charset="0"/>
                <a:ea typeface="宋体" pitchFamily="2" charset="-122"/>
              </a:defRPr>
            </a:lvl4pPr>
            <a:lvl5pPr marL="2057400" indent="-228600" eaLnBrk="0" hangingPunct="0">
              <a:defRPr>
                <a:solidFill>
                  <a:schemeClr val="tx1"/>
                </a:solidFill>
                <a:latin typeface="Tahoma" pitchFamily="34" charset="0"/>
                <a:ea typeface="宋体" pitchFamily="2" charset="-122"/>
              </a:defRPr>
            </a:lvl5pPr>
            <a:lvl6pPr marL="2514600" indent="-228600" eaLnBrk="0" fontAlgn="base" hangingPunct="0">
              <a:spcBef>
                <a:spcPct val="0"/>
              </a:spcBef>
              <a:spcAft>
                <a:spcPct val="0"/>
              </a:spcAft>
              <a:defRPr>
                <a:solidFill>
                  <a:schemeClr val="tx1"/>
                </a:solidFill>
                <a:latin typeface="Tahoma" pitchFamily="34" charset="0"/>
                <a:ea typeface="宋体" pitchFamily="2" charset="-122"/>
              </a:defRPr>
            </a:lvl6pPr>
            <a:lvl7pPr marL="2971800" indent="-228600" eaLnBrk="0" fontAlgn="base" hangingPunct="0">
              <a:spcBef>
                <a:spcPct val="0"/>
              </a:spcBef>
              <a:spcAft>
                <a:spcPct val="0"/>
              </a:spcAft>
              <a:defRPr>
                <a:solidFill>
                  <a:schemeClr val="tx1"/>
                </a:solidFill>
                <a:latin typeface="Tahoma" pitchFamily="34" charset="0"/>
                <a:ea typeface="宋体" pitchFamily="2" charset="-122"/>
              </a:defRPr>
            </a:lvl7pPr>
            <a:lvl8pPr marL="3429000" indent="-228600" eaLnBrk="0" fontAlgn="base" hangingPunct="0">
              <a:spcBef>
                <a:spcPct val="0"/>
              </a:spcBef>
              <a:spcAft>
                <a:spcPct val="0"/>
              </a:spcAft>
              <a:defRPr>
                <a:solidFill>
                  <a:schemeClr val="tx1"/>
                </a:solidFill>
                <a:latin typeface="Tahoma" pitchFamily="34" charset="0"/>
                <a:ea typeface="宋体" pitchFamily="2" charset="-122"/>
              </a:defRPr>
            </a:lvl8pPr>
            <a:lvl9pPr marL="3886200" indent="-228600" eaLnBrk="0" fontAlgn="base" hangingPunct="0">
              <a:spcBef>
                <a:spcPct val="0"/>
              </a:spcBef>
              <a:spcAft>
                <a:spcPct val="0"/>
              </a:spcAft>
              <a:defRPr>
                <a:solidFill>
                  <a:schemeClr val="tx1"/>
                </a:solidFill>
                <a:latin typeface="Tahoma" pitchFamily="34" charset="0"/>
                <a:ea typeface="宋体" pitchFamily="2" charset="-122"/>
              </a:defRPr>
            </a:lvl9pPr>
          </a:lstStyle>
          <a:p>
            <a:pPr algn="just" eaLnBrk="1" hangingPunct="1"/>
            <a:r>
              <a:rPr lang="en-US" altLang="zh-CN" sz="3600" dirty="0"/>
              <a:t>Delivery</a:t>
            </a:r>
            <a:endParaRPr lang="zh-CN" altLang="en-US" sz="3600" dirty="0"/>
          </a:p>
        </p:txBody>
      </p:sp>
      <p:grpSp>
        <p:nvGrpSpPr>
          <p:cNvPr id="23" name="组合 22"/>
          <p:cNvGrpSpPr/>
          <p:nvPr/>
        </p:nvGrpSpPr>
        <p:grpSpPr>
          <a:xfrm>
            <a:off x="236787" y="340153"/>
            <a:ext cx="8566742" cy="6453336"/>
            <a:chOff x="181722" y="332656"/>
            <a:chExt cx="8566742" cy="6453336"/>
          </a:xfrm>
        </p:grpSpPr>
        <p:sp>
          <p:nvSpPr>
            <p:cNvPr id="24" name="圆角矩形 23"/>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 y="5598666"/>
              <a:ext cx="1143791" cy="1187326"/>
            </a:xfrm>
            <a:prstGeom prst="rect">
              <a:avLst/>
            </a:prstGeom>
          </p:spPr>
        </p:pic>
      </p:grpSp>
      <p:sp>
        <p:nvSpPr>
          <p:cNvPr id="33" name="椭圆 32"/>
          <p:cNvSpPr/>
          <p:nvPr/>
        </p:nvSpPr>
        <p:spPr>
          <a:xfrm>
            <a:off x="4827230" y="3171754"/>
            <a:ext cx="381000" cy="457200"/>
          </a:xfrm>
          <a:prstGeom prst="ellipse">
            <a:avLst/>
          </a:prstGeom>
          <a:solidFill>
            <a:srgbClr val="00B0F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5" name="椭圆 34"/>
          <p:cNvSpPr/>
          <p:nvPr/>
        </p:nvSpPr>
        <p:spPr>
          <a:xfrm>
            <a:off x="2252351" y="3663389"/>
            <a:ext cx="381000" cy="457200"/>
          </a:xfrm>
          <a:prstGeom prst="ellipse">
            <a:avLst/>
          </a:prstGeom>
          <a:solidFill>
            <a:srgbClr val="00B0F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6" name="椭圆 35"/>
          <p:cNvSpPr/>
          <p:nvPr/>
        </p:nvSpPr>
        <p:spPr>
          <a:xfrm>
            <a:off x="563117" y="4784576"/>
            <a:ext cx="381000" cy="457200"/>
          </a:xfrm>
          <a:prstGeom prst="ellipse">
            <a:avLst/>
          </a:prstGeom>
          <a:solidFill>
            <a:srgbClr val="00B0F0"/>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TextBox 4"/>
          <p:cNvSpPr txBox="1"/>
          <p:nvPr/>
        </p:nvSpPr>
        <p:spPr>
          <a:xfrm rot="19653803">
            <a:off x="4561746" y="1879021"/>
            <a:ext cx="725051" cy="369332"/>
          </a:xfrm>
          <a:prstGeom prst="rect">
            <a:avLst/>
          </a:prstGeom>
          <a:noFill/>
        </p:spPr>
        <p:txBody>
          <a:bodyPr wrap="square" rtlCol="0">
            <a:spAutoFit/>
          </a:bodyPr>
          <a:lstStyle/>
          <a:p>
            <a:r>
              <a:rPr lang="en-US" altLang="zh-CN" dirty="0" smtClean="0">
                <a:solidFill>
                  <a:schemeClr val="bg1">
                    <a:lumMod val="75000"/>
                  </a:schemeClr>
                </a:solidFill>
              </a:rPr>
              <a:t>Vocal</a:t>
            </a:r>
            <a:endParaRPr lang="zh-CN" altLang="en-US" dirty="0">
              <a:solidFill>
                <a:schemeClr val="bg1">
                  <a:lumMod val="75000"/>
                </a:schemeClr>
              </a:solidFill>
            </a:endParaRPr>
          </a:p>
        </p:txBody>
      </p:sp>
      <p:sp>
        <p:nvSpPr>
          <p:cNvPr id="26" name="TextBox 25"/>
          <p:cNvSpPr txBox="1"/>
          <p:nvPr/>
        </p:nvSpPr>
        <p:spPr>
          <a:xfrm rot="19662850">
            <a:off x="4384211" y="2229323"/>
            <a:ext cx="1080120" cy="369332"/>
          </a:xfrm>
          <a:prstGeom prst="rect">
            <a:avLst/>
          </a:prstGeom>
          <a:noFill/>
        </p:spPr>
        <p:txBody>
          <a:bodyPr wrap="square" rtlCol="0">
            <a:spAutoFit/>
          </a:bodyPr>
          <a:lstStyle/>
          <a:p>
            <a:r>
              <a:rPr lang="en-US" altLang="zh-CN" dirty="0" smtClean="0"/>
              <a:t>Physical</a:t>
            </a:r>
            <a:endParaRPr lang="zh-CN" altLang="en-US" dirty="0"/>
          </a:p>
        </p:txBody>
      </p:sp>
      <p:sp>
        <p:nvSpPr>
          <p:cNvPr id="2" name="右箭头 1"/>
          <p:cNvSpPr/>
          <p:nvPr/>
        </p:nvSpPr>
        <p:spPr>
          <a:xfrm>
            <a:off x="6745794" y="1487259"/>
            <a:ext cx="635826" cy="38104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98880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26">
                                            <p:txEl>
                                              <p:pRg st="0" end="0"/>
                                            </p:txEl>
                                          </p:spTgt>
                                        </p:tgtEl>
                                      </p:cBhvr>
                                      <p:by x="200000" y="2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800316" y="836712"/>
            <a:ext cx="5400600" cy="640254"/>
          </a:xfrm>
        </p:spPr>
        <p:txBody>
          <a:bodyPr>
            <a:normAutofit fontScale="90000"/>
          </a:bodyPr>
          <a:lstStyle/>
          <a:p>
            <a:r>
              <a:rPr lang="en-US" altLang="zh-CN" dirty="0" smtClean="0"/>
              <a:t>E-Assignments</a:t>
            </a:r>
            <a:endParaRPr lang="zh-CN" altLang="en-US" dirty="0"/>
          </a:p>
        </p:txBody>
      </p:sp>
      <p:grpSp>
        <p:nvGrpSpPr>
          <p:cNvPr id="4" name="组合 3"/>
          <p:cNvGrpSpPr/>
          <p:nvPr/>
        </p:nvGrpSpPr>
        <p:grpSpPr>
          <a:xfrm>
            <a:off x="181722" y="332656"/>
            <a:ext cx="8566742" cy="6453336"/>
            <a:chOff x="181722" y="332656"/>
            <a:chExt cx="8566742" cy="6453336"/>
          </a:xfrm>
        </p:grpSpPr>
        <p:sp>
          <p:nvSpPr>
            <p:cNvPr id="5" name="圆角矩形 4"/>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t="27879" b="31342"/>
          <a:stretch/>
        </p:blipFill>
        <p:spPr>
          <a:xfrm>
            <a:off x="5508104" y="1849407"/>
            <a:ext cx="1786966" cy="679209"/>
          </a:xfrm>
          <a:prstGeom prst="rect">
            <a:avLst/>
          </a:prstGeom>
        </p:spPr>
      </p:pic>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348" t="15193" r="4725" b="17557"/>
          <a:stretch/>
        </p:blipFill>
        <p:spPr>
          <a:xfrm>
            <a:off x="5868144" y="4509120"/>
            <a:ext cx="1767188" cy="823225"/>
          </a:xfrm>
          <a:prstGeom prst="rect">
            <a:avLst/>
          </a:prstGeom>
        </p:spPr>
      </p:pic>
      <p:sp>
        <p:nvSpPr>
          <p:cNvPr id="9" name="TextBox 8"/>
          <p:cNvSpPr txBox="1"/>
          <p:nvPr/>
        </p:nvSpPr>
        <p:spPr>
          <a:xfrm>
            <a:off x="5101597" y="3157513"/>
            <a:ext cx="720080" cy="830997"/>
          </a:xfrm>
          <a:prstGeom prst="rect">
            <a:avLst/>
          </a:prstGeom>
          <a:noFill/>
        </p:spPr>
        <p:txBody>
          <a:bodyPr wrap="square" rtlCol="0">
            <a:spAutoFit/>
          </a:bodyPr>
          <a:lstStyle/>
          <a:p>
            <a:r>
              <a:rPr lang="en-US" altLang="zh-CN" sz="4800" dirty="0" smtClean="0"/>
              <a:t>1</a:t>
            </a:r>
            <a:endParaRPr lang="zh-CN" altLang="en-US" sz="4800" dirty="0"/>
          </a:p>
        </p:txBody>
      </p:sp>
      <p:sp>
        <p:nvSpPr>
          <p:cNvPr id="10" name="TextBox 9"/>
          <p:cNvSpPr txBox="1"/>
          <p:nvPr/>
        </p:nvSpPr>
        <p:spPr>
          <a:xfrm>
            <a:off x="5076056" y="1838942"/>
            <a:ext cx="576064" cy="830997"/>
          </a:xfrm>
          <a:prstGeom prst="rect">
            <a:avLst/>
          </a:prstGeom>
          <a:noFill/>
        </p:spPr>
        <p:txBody>
          <a:bodyPr wrap="square" rtlCol="0">
            <a:spAutoFit/>
          </a:bodyPr>
          <a:lstStyle/>
          <a:p>
            <a:r>
              <a:rPr lang="en-US" altLang="zh-CN" sz="4800" dirty="0" smtClean="0"/>
              <a:t>5</a:t>
            </a:r>
            <a:endParaRPr lang="zh-CN" altLang="en-US" sz="4800" dirty="0"/>
          </a:p>
        </p:txBody>
      </p:sp>
      <p:sp>
        <p:nvSpPr>
          <p:cNvPr id="11" name="TextBox 10"/>
          <p:cNvSpPr txBox="1"/>
          <p:nvPr/>
        </p:nvSpPr>
        <p:spPr>
          <a:xfrm>
            <a:off x="5040052" y="4509120"/>
            <a:ext cx="936104" cy="830997"/>
          </a:xfrm>
          <a:prstGeom prst="rect">
            <a:avLst/>
          </a:prstGeom>
          <a:noFill/>
        </p:spPr>
        <p:txBody>
          <a:bodyPr wrap="square" rtlCol="0">
            <a:spAutoFit/>
          </a:bodyPr>
          <a:lstStyle/>
          <a:p>
            <a:r>
              <a:rPr lang="en-US" altLang="zh-CN" sz="4800" dirty="0" smtClean="0"/>
              <a:t>13</a:t>
            </a:r>
            <a:endParaRPr lang="zh-CN" altLang="en-US" sz="4800" dirty="0"/>
          </a:p>
        </p:txBody>
      </p:sp>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576" y="1849406"/>
            <a:ext cx="3240360" cy="3396493"/>
          </a:xfrm>
          <a:prstGeom prst="rect">
            <a:avLst/>
          </a:prstGeom>
        </p:spPr>
      </p:pic>
      <p:pic>
        <p:nvPicPr>
          <p:cNvPr id="12" name="图片 11"/>
          <p:cNvPicPr>
            <a:picLocks noChangeAspect="1"/>
          </p:cNvPicPr>
          <p:nvPr/>
        </p:nvPicPr>
        <p:blipFill rotWithShape="1">
          <a:blip r:embed="rId7" cstate="print">
            <a:extLst>
              <a:ext uri="{28A0092B-C50C-407E-A947-70E740481C1C}">
                <a14:useLocalDpi xmlns:a14="http://schemas.microsoft.com/office/drawing/2010/main" val="0"/>
              </a:ext>
            </a:extLst>
          </a:blip>
          <a:srcRect l="50832" t="1334" r="5884"/>
          <a:stretch/>
        </p:blipFill>
        <p:spPr>
          <a:xfrm rot="5400000">
            <a:off x="6041546" y="2970387"/>
            <a:ext cx="720080" cy="1349275"/>
          </a:xfrm>
          <a:prstGeom prst="rect">
            <a:avLst/>
          </a:prstGeom>
        </p:spPr>
      </p:pic>
    </p:spTree>
    <p:extLst>
      <p:ext uri="{BB962C8B-B14F-4D97-AF65-F5344CB8AC3E}">
        <p14:creationId xmlns:p14="http://schemas.microsoft.com/office/powerpoint/2010/main" val="3063835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611560" y="404664"/>
            <a:ext cx="8064896" cy="694928"/>
          </a:xfrm>
        </p:spPr>
        <p:txBody>
          <a:bodyPr>
            <a:normAutofit/>
          </a:bodyPr>
          <a:lstStyle/>
          <a:p>
            <a:r>
              <a:rPr lang="en-US" altLang="zh-CN" sz="2000" i="1" dirty="0" smtClean="0"/>
              <a:t>Public Speaking and Debating in English</a:t>
            </a:r>
            <a:endParaRPr lang="zh-CN" altLang="en-US" sz="2000" i="1" dirty="0"/>
          </a:p>
        </p:txBody>
      </p:sp>
      <p:grpSp>
        <p:nvGrpSpPr>
          <p:cNvPr id="4" name="组合 3"/>
          <p:cNvGrpSpPr/>
          <p:nvPr/>
        </p:nvGrpSpPr>
        <p:grpSpPr>
          <a:xfrm>
            <a:off x="181722" y="332656"/>
            <a:ext cx="8566742" cy="6453336"/>
            <a:chOff x="181722" y="332656"/>
            <a:chExt cx="8566742" cy="6453336"/>
          </a:xfrm>
        </p:grpSpPr>
        <p:sp>
          <p:nvSpPr>
            <p:cNvPr id="5" name="圆角矩形 4"/>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sp>
        <p:nvSpPr>
          <p:cNvPr id="2" name="标题 1"/>
          <p:cNvSpPr>
            <a:spLocks noGrp="1"/>
          </p:cNvSpPr>
          <p:nvPr>
            <p:ph type="ctrTitle"/>
          </p:nvPr>
        </p:nvSpPr>
        <p:spPr>
          <a:xfrm>
            <a:off x="899592" y="4149080"/>
            <a:ext cx="7704856" cy="1470025"/>
          </a:xfrm>
        </p:spPr>
        <p:txBody>
          <a:bodyPr>
            <a:normAutofit fontScale="90000"/>
          </a:bodyPr>
          <a:lstStyle/>
          <a:p>
            <a:pPr algn="l"/>
            <a:r>
              <a:rPr lang="en-US" altLang="zh-CN" sz="2000" dirty="0" smtClean="0">
                <a:latin typeface="Segoe UI Black" pitchFamily="34" charset="0"/>
                <a:ea typeface="Segoe UI Black" pitchFamily="34" charset="0"/>
                <a:cs typeface="Segoe UI Black" pitchFamily="34" charset="0"/>
              </a:rPr>
              <a:t>Session 7</a:t>
            </a:r>
            <a:r>
              <a:rPr lang="en-US" altLang="zh-CN" sz="7200" dirty="0" smtClean="0">
                <a:latin typeface="Segoe UI Black" pitchFamily="34" charset="0"/>
                <a:ea typeface="Segoe UI Black" pitchFamily="34" charset="0"/>
                <a:cs typeface="Segoe UI Black" pitchFamily="34" charset="0"/>
              </a:rPr>
              <a:t/>
            </a:r>
            <a:br>
              <a:rPr lang="en-US" altLang="zh-CN" sz="7200" dirty="0" smtClean="0">
                <a:latin typeface="Segoe UI Black" pitchFamily="34" charset="0"/>
                <a:ea typeface="Segoe UI Black" pitchFamily="34" charset="0"/>
                <a:cs typeface="Segoe UI Black" pitchFamily="34" charset="0"/>
              </a:rPr>
            </a:br>
            <a:r>
              <a:rPr lang="en-US" altLang="zh-CN" sz="7200" dirty="0" smtClean="0">
                <a:latin typeface="Segoe UI Black" pitchFamily="34" charset="0"/>
                <a:ea typeface="Segoe UI Black" pitchFamily="34" charset="0"/>
                <a:cs typeface="Segoe UI Black" pitchFamily="34" charset="0"/>
              </a:rPr>
              <a:t>Vocal Delivery</a:t>
            </a:r>
            <a:endParaRPr lang="zh-CN" altLang="en-US" sz="7200" dirty="0">
              <a:latin typeface="Segoe UI Black" pitchFamily="34" charset="0"/>
              <a:cs typeface="Segoe UI Black" pitchFamily="34" charset="0"/>
            </a:endParaRPr>
          </a:p>
        </p:txBody>
      </p:sp>
    </p:spTree>
    <p:extLst>
      <p:ext uri="{BB962C8B-B14F-4D97-AF65-F5344CB8AC3E}">
        <p14:creationId xmlns:p14="http://schemas.microsoft.com/office/powerpoint/2010/main" val="9531644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81722" y="332656"/>
            <a:ext cx="8566742" cy="6453336"/>
            <a:chOff x="181722" y="332656"/>
            <a:chExt cx="8566742" cy="6453336"/>
          </a:xfrm>
        </p:grpSpPr>
        <p:sp>
          <p:nvSpPr>
            <p:cNvPr id="16" name="圆角矩形 15"/>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sp>
        <p:nvSpPr>
          <p:cNvPr id="4" name="标题 3"/>
          <p:cNvSpPr>
            <a:spLocks noGrp="1"/>
          </p:cNvSpPr>
          <p:nvPr>
            <p:ph type="title"/>
          </p:nvPr>
        </p:nvSpPr>
        <p:spPr>
          <a:xfrm>
            <a:off x="2771800" y="2780928"/>
            <a:ext cx="3168352" cy="1143000"/>
          </a:xfrm>
          <a:ln>
            <a:noFill/>
          </a:ln>
        </p:spPr>
        <p:txBody>
          <a:bodyPr/>
          <a:lstStyle/>
          <a:p>
            <a:r>
              <a:rPr lang="en-US" altLang="zh-CN" dirty="0" smtClean="0"/>
              <a:t>Recapping</a:t>
            </a:r>
            <a:endParaRPr lang="zh-CN" altLang="en-US" dirty="0"/>
          </a:p>
        </p:txBody>
      </p:sp>
      <p:sp>
        <p:nvSpPr>
          <p:cNvPr id="5" name="TextBox 4"/>
          <p:cNvSpPr txBox="1"/>
          <p:nvPr/>
        </p:nvSpPr>
        <p:spPr>
          <a:xfrm rot="20223612">
            <a:off x="1043608" y="1714867"/>
            <a:ext cx="2088232" cy="830997"/>
          </a:xfrm>
          <a:prstGeom prst="rect">
            <a:avLst/>
          </a:prstGeom>
          <a:noFill/>
        </p:spPr>
        <p:txBody>
          <a:bodyPr wrap="square" rtlCol="0">
            <a:spAutoFit/>
          </a:bodyPr>
          <a:lstStyle/>
          <a:p>
            <a:r>
              <a:rPr lang="en-US" altLang="zh-CN" sz="4800" dirty="0" smtClean="0">
                <a:solidFill>
                  <a:srgbClr val="00B0F0"/>
                </a:solidFill>
              </a:rPr>
              <a:t>Volume</a:t>
            </a:r>
            <a:endParaRPr lang="zh-CN" altLang="en-US" sz="4800" dirty="0">
              <a:solidFill>
                <a:srgbClr val="00B0F0"/>
              </a:solidFill>
            </a:endParaRPr>
          </a:p>
        </p:txBody>
      </p:sp>
      <p:sp>
        <p:nvSpPr>
          <p:cNvPr id="10" name="TextBox 9"/>
          <p:cNvSpPr txBox="1"/>
          <p:nvPr/>
        </p:nvSpPr>
        <p:spPr>
          <a:xfrm rot="1288171">
            <a:off x="5925044" y="1969335"/>
            <a:ext cx="2088232" cy="830997"/>
          </a:xfrm>
          <a:prstGeom prst="rect">
            <a:avLst/>
          </a:prstGeom>
          <a:noFill/>
        </p:spPr>
        <p:txBody>
          <a:bodyPr wrap="square" rtlCol="0">
            <a:spAutoFit/>
          </a:bodyPr>
          <a:lstStyle/>
          <a:p>
            <a:r>
              <a:rPr lang="en-US" altLang="zh-CN" sz="4800" dirty="0" smtClean="0">
                <a:solidFill>
                  <a:srgbClr val="00B0F0"/>
                </a:solidFill>
              </a:rPr>
              <a:t>Pitch</a:t>
            </a:r>
            <a:endParaRPr lang="zh-CN" altLang="en-US" sz="4800" dirty="0">
              <a:solidFill>
                <a:srgbClr val="00B0F0"/>
              </a:solidFill>
            </a:endParaRPr>
          </a:p>
        </p:txBody>
      </p:sp>
      <p:sp>
        <p:nvSpPr>
          <p:cNvPr id="11" name="TextBox 10"/>
          <p:cNvSpPr txBox="1"/>
          <p:nvPr/>
        </p:nvSpPr>
        <p:spPr>
          <a:xfrm rot="20723328">
            <a:off x="5363125" y="4286381"/>
            <a:ext cx="2088232" cy="830997"/>
          </a:xfrm>
          <a:prstGeom prst="rect">
            <a:avLst/>
          </a:prstGeom>
          <a:noFill/>
        </p:spPr>
        <p:txBody>
          <a:bodyPr wrap="square" rtlCol="0">
            <a:spAutoFit/>
          </a:bodyPr>
          <a:lstStyle/>
          <a:p>
            <a:pPr algn="ctr"/>
            <a:r>
              <a:rPr lang="en-US" altLang="zh-CN" sz="4800" dirty="0" smtClean="0">
                <a:solidFill>
                  <a:srgbClr val="00B0F0"/>
                </a:solidFill>
              </a:rPr>
              <a:t>Rate</a:t>
            </a:r>
            <a:endParaRPr lang="zh-CN" altLang="en-US" sz="4800" dirty="0">
              <a:solidFill>
                <a:srgbClr val="00B0F0"/>
              </a:solidFill>
            </a:endParaRPr>
          </a:p>
        </p:txBody>
      </p:sp>
      <p:sp>
        <p:nvSpPr>
          <p:cNvPr id="12" name="TextBox 11"/>
          <p:cNvSpPr txBox="1"/>
          <p:nvPr/>
        </p:nvSpPr>
        <p:spPr>
          <a:xfrm rot="1288171">
            <a:off x="1771306" y="4286381"/>
            <a:ext cx="2088232" cy="830997"/>
          </a:xfrm>
          <a:prstGeom prst="rect">
            <a:avLst/>
          </a:prstGeom>
          <a:noFill/>
        </p:spPr>
        <p:txBody>
          <a:bodyPr wrap="square" rtlCol="0">
            <a:spAutoFit/>
          </a:bodyPr>
          <a:lstStyle/>
          <a:p>
            <a:r>
              <a:rPr lang="en-US" altLang="zh-CN" sz="4800" dirty="0" smtClean="0">
                <a:solidFill>
                  <a:srgbClr val="00B0F0"/>
                </a:solidFill>
              </a:rPr>
              <a:t>Pause</a:t>
            </a:r>
            <a:endParaRPr lang="zh-CN" altLang="en-US" sz="4800" dirty="0">
              <a:solidFill>
                <a:srgbClr val="00B0F0"/>
              </a:solidFill>
            </a:endParaRPr>
          </a:p>
        </p:txBody>
      </p:sp>
    </p:spTree>
    <p:extLst>
      <p:ext uri="{BB962C8B-B14F-4D97-AF65-F5344CB8AC3E}">
        <p14:creationId xmlns:p14="http://schemas.microsoft.com/office/powerpoint/2010/main" val="18602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2771800" y="2780928"/>
            <a:ext cx="3168352" cy="1143000"/>
          </a:xfrm>
          <a:ln>
            <a:noFill/>
          </a:ln>
        </p:spPr>
        <p:txBody>
          <a:bodyPr/>
          <a:lstStyle/>
          <a:p>
            <a:r>
              <a:rPr lang="en-US" altLang="zh-CN" dirty="0" smtClean="0"/>
              <a:t>Recapping</a:t>
            </a:r>
            <a:endParaRPr lang="zh-CN" altLang="en-US" dirty="0"/>
          </a:p>
        </p:txBody>
      </p:sp>
      <p:sp>
        <p:nvSpPr>
          <p:cNvPr id="5" name="TextBox 4"/>
          <p:cNvSpPr txBox="1"/>
          <p:nvPr/>
        </p:nvSpPr>
        <p:spPr>
          <a:xfrm rot="20223612">
            <a:off x="1043608" y="1772816"/>
            <a:ext cx="2088232" cy="830997"/>
          </a:xfrm>
          <a:prstGeom prst="rect">
            <a:avLst/>
          </a:prstGeom>
          <a:noFill/>
        </p:spPr>
        <p:txBody>
          <a:bodyPr wrap="square" rtlCol="0">
            <a:spAutoFit/>
          </a:bodyPr>
          <a:lstStyle/>
          <a:p>
            <a:r>
              <a:rPr lang="en-US" altLang="zh-CN" sz="4800" dirty="0" smtClean="0">
                <a:solidFill>
                  <a:srgbClr val="00B0F0"/>
                </a:solidFill>
              </a:rPr>
              <a:t>Volume</a:t>
            </a:r>
            <a:endParaRPr lang="zh-CN" altLang="en-US" sz="4800" dirty="0">
              <a:solidFill>
                <a:srgbClr val="00B0F0"/>
              </a:solidFill>
            </a:endParaRPr>
          </a:p>
        </p:txBody>
      </p:sp>
      <p:sp>
        <p:nvSpPr>
          <p:cNvPr id="10" name="TextBox 9"/>
          <p:cNvSpPr txBox="1"/>
          <p:nvPr/>
        </p:nvSpPr>
        <p:spPr>
          <a:xfrm rot="1288171">
            <a:off x="5925044" y="1969335"/>
            <a:ext cx="2088232" cy="830997"/>
          </a:xfrm>
          <a:prstGeom prst="rect">
            <a:avLst/>
          </a:prstGeom>
          <a:noFill/>
        </p:spPr>
        <p:txBody>
          <a:bodyPr wrap="square" rtlCol="0">
            <a:spAutoFit/>
          </a:bodyPr>
          <a:lstStyle/>
          <a:p>
            <a:r>
              <a:rPr lang="en-US" altLang="zh-CN" sz="4800" dirty="0" smtClean="0">
                <a:solidFill>
                  <a:srgbClr val="00B0F0"/>
                </a:solidFill>
              </a:rPr>
              <a:t>Pitch</a:t>
            </a:r>
            <a:endParaRPr lang="zh-CN" altLang="en-US" sz="4800" dirty="0">
              <a:solidFill>
                <a:srgbClr val="00B0F0"/>
              </a:solidFill>
            </a:endParaRPr>
          </a:p>
        </p:txBody>
      </p:sp>
      <p:sp>
        <p:nvSpPr>
          <p:cNvPr id="11" name="TextBox 10"/>
          <p:cNvSpPr txBox="1"/>
          <p:nvPr/>
        </p:nvSpPr>
        <p:spPr>
          <a:xfrm rot="20723328">
            <a:off x="5363125" y="4286381"/>
            <a:ext cx="2088232" cy="830997"/>
          </a:xfrm>
          <a:prstGeom prst="rect">
            <a:avLst/>
          </a:prstGeom>
          <a:noFill/>
        </p:spPr>
        <p:txBody>
          <a:bodyPr wrap="square" rtlCol="0">
            <a:spAutoFit/>
          </a:bodyPr>
          <a:lstStyle/>
          <a:p>
            <a:pPr algn="ctr"/>
            <a:r>
              <a:rPr lang="en-US" altLang="zh-CN" sz="4800" dirty="0" smtClean="0">
                <a:solidFill>
                  <a:srgbClr val="00B0F0"/>
                </a:solidFill>
              </a:rPr>
              <a:t>Rate</a:t>
            </a:r>
            <a:endParaRPr lang="zh-CN" altLang="en-US" sz="4800" dirty="0">
              <a:solidFill>
                <a:srgbClr val="00B0F0"/>
              </a:solidFill>
            </a:endParaRPr>
          </a:p>
        </p:txBody>
      </p:sp>
      <p:sp>
        <p:nvSpPr>
          <p:cNvPr id="12" name="TextBox 11"/>
          <p:cNvSpPr txBox="1"/>
          <p:nvPr/>
        </p:nvSpPr>
        <p:spPr>
          <a:xfrm rot="1288171">
            <a:off x="1771306" y="4286381"/>
            <a:ext cx="2088232" cy="830997"/>
          </a:xfrm>
          <a:prstGeom prst="rect">
            <a:avLst/>
          </a:prstGeom>
          <a:noFill/>
        </p:spPr>
        <p:txBody>
          <a:bodyPr wrap="square" rtlCol="0">
            <a:spAutoFit/>
          </a:bodyPr>
          <a:lstStyle/>
          <a:p>
            <a:r>
              <a:rPr lang="en-US" altLang="zh-CN" sz="4800" dirty="0" smtClean="0">
                <a:solidFill>
                  <a:srgbClr val="00B0F0"/>
                </a:solidFill>
              </a:rPr>
              <a:t>Pause</a:t>
            </a:r>
            <a:endParaRPr lang="zh-CN" altLang="en-US" sz="4800" dirty="0">
              <a:solidFill>
                <a:srgbClr val="00B0F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3622" y="2276872"/>
            <a:ext cx="3700463" cy="208823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rot="20223695">
            <a:off x="641204" y="1526647"/>
            <a:ext cx="2891818" cy="461665"/>
          </a:xfrm>
          <a:prstGeom prst="rect">
            <a:avLst/>
          </a:prstGeom>
          <a:noFill/>
        </p:spPr>
        <p:txBody>
          <a:bodyPr wrap="square" rtlCol="0">
            <a:spAutoFit/>
          </a:bodyPr>
          <a:lstStyle/>
          <a:p>
            <a:r>
              <a:rPr lang="en-US" altLang="zh-CN" sz="2400" dirty="0" smtClean="0"/>
              <a:t>Did he speak aloud?</a:t>
            </a:r>
            <a:endParaRPr lang="zh-CN" altLang="en-US" sz="2400" dirty="0"/>
          </a:p>
        </p:txBody>
      </p:sp>
      <p:sp>
        <p:nvSpPr>
          <p:cNvPr id="14" name="TextBox 13"/>
          <p:cNvSpPr txBox="1"/>
          <p:nvPr/>
        </p:nvSpPr>
        <p:spPr>
          <a:xfrm rot="1402703">
            <a:off x="5184146" y="1677672"/>
            <a:ext cx="3605098" cy="461665"/>
          </a:xfrm>
          <a:prstGeom prst="rect">
            <a:avLst/>
          </a:prstGeom>
          <a:noFill/>
        </p:spPr>
        <p:txBody>
          <a:bodyPr wrap="square" rtlCol="0">
            <a:spAutoFit/>
          </a:bodyPr>
          <a:lstStyle/>
          <a:p>
            <a:r>
              <a:rPr lang="en-US" altLang="zh-CN" sz="2400" dirty="0" smtClean="0"/>
              <a:t>Did he speak in a high pitch?</a:t>
            </a:r>
            <a:endParaRPr lang="zh-CN" altLang="en-US" sz="2400" dirty="0"/>
          </a:p>
        </p:txBody>
      </p:sp>
      <p:grpSp>
        <p:nvGrpSpPr>
          <p:cNvPr id="18" name="组合 17"/>
          <p:cNvGrpSpPr/>
          <p:nvPr/>
        </p:nvGrpSpPr>
        <p:grpSpPr>
          <a:xfrm>
            <a:off x="513787" y="418134"/>
            <a:ext cx="8044418" cy="6494086"/>
            <a:chOff x="892926" y="1370313"/>
            <a:chExt cx="6880901" cy="5937057"/>
          </a:xfrm>
          <a:solidFill>
            <a:srgbClr val="FFFF00"/>
          </a:solidFill>
        </p:grpSpPr>
        <p:sp>
          <p:nvSpPr>
            <p:cNvPr id="19" name="矩形 18"/>
            <p:cNvSpPr>
              <a:spLocks noChangeArrowheads="1"/>
            </p:cNvSpPr>
            <p:nvPr/>
          </p:nvSpPr>
          <p:spPr bwMode="auto">
            <a:xfrm>
              <a:off x="892926" y="1370313"/>
              <a:ext cx="6880901" cy="5937057"/>
            </a:xfrm>
            <a:prstGeom prst="rect">
              <a:avLst/>
            </a:prstGeom>
            <a:solidFill>
              <a:schemeClr val="bg1"/>
            </a:solidFill>
            <a:ln w="9525">
              <a:noFill/>
              <a:miter lim="800000"/>
              <a:headEnd/>
              <a:tailEnd/>
            </a:ln>
            <a:extLst/>
          </p:spPr>
          <p:txBody>
            <a:bodyPr wrap="square">
              <a:spAutoFit/>
            </a:bodyPr>
            <a:lstStyle/>
            <a:p>
              <a:pPr algn="just"/>
              <a:endParaRPr lang="en-US" altLang="zh-CN" sz="3200" dirty="0" smtClean="0"/>
            </a:p>
            <a:p>
              <a:pPr algn="just">
                <a:lnSpc>
                  <a:spcPct val="150000"/>
                </a:lnSpc>
              </a:pPr>
              <a:r>
                <a:rPr lang="en-US" altLang="zh-CN" sz="3200" dirty="0" smtClean="0"/>
                <a:t>Hello</a:t>
              </a:r>
              <a:r>
                <a:rPr lang="en-US" altLang="zh-CN" sz="3200" dirty="0"/>
                <a:t>,</a:t>
              </a:r>
              <a:r>
                <a:rPr lang="zh-CN" altLang="en-US" sz="3200" dirty="0" smtClean="0"/>
                <a:t> </a:t>
              </a:r>
              <a:r>
                <a:rPr lang="en-US" altLang="zh-CN" sz="3200" dirty="0"/>
                <a:t>Chicago</a:t>
              </a:r>
              <a:r>
                <a:rPr lang="zh-CN" altLang="en-US" sz="3200" dirty="0"/>
                <a:t>！</a:t>
              </a:r>
              <a:endParaRPr lang="en-US" altLang="zh-CN" sz="3200" dirty="0"/>
            </a:p>
            <a:p>
              <a:pPr algn="just">
                <a:lnSpc>
                  <a:spcPct val="150000"/>
                </a:lnSpc>
              </a:pPr>
              <a:r>
                <a:rPr lang="en-US" altLang="zh-CN" sz="3200" dirty="0"/>
                <a:t>If there is anyone out there who still doubts that America is a place where all things are possible, who still wonders if the dream of our founders is alive in our time, who still questions the power of our democracy, tonight is </a:t>
              </a:r>
              <a:r>
                <a:rPr lang="en-US" altLang="zh-CN" sz="3200" dirty="0" smtClean="0"/>
                <a:t>your                             </a:t>
              </a:r>
              <a:r>
                <a:rPr lang="en-US" altLang="zh-CN" sz="3200" dirty="0" err="1" smtClean="0"/>
                <a:t>answeanswer</a:t>
              </a:r>
              <a:r>
                <a:rPr lang="en-US" altLang="zh-CN" sz="3200" dirty="0" smtClean="0"/>
                <a:t>.</a:t>
              </a:r>
              <a:endParaRPr lang="en-US" altLang="zh-CN" sz="3200" dirty="0" smtClean="0"/>
            </a:p>
            <a:p>
              <a:pPr algn="just">
                <a:lnSpc>
                  <a:spcPct val="150000"/>
                </a:lnSpc>
              </a:pPr>
              <a:endParaRPr lang="en-US" altLang="zh-CN" sz="3200" dirty="0"/>
            </a:p>
          </p:txBody>
        </p:sp>
        <p:cxnSp>
          <p:nvCxnSpPr>
            <p:cNvPr id="20" name="直接箭头连接符 19"/>
            <p:cNvCxnSpPr/>
            <p:nvPr/>
          </p:nvCxnSpPr>
          <p:spPr>
            <a:xfrm flipV="1">
              <a:off x="7060985" y="2586965"/>
              <a:ext cx="188413" cy="169518"/>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2371828" y="1929606"/>
              <a:ext cx="304248" cy="225316"/>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a:off x="4639741" y="2615463"/>
              <a:ext cx="240420" cy="189312"/>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1715674" y="2620543"/>
              <a:ext cx="248209" cy="155237"/>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5789894" y="5210067"/>
              <a:ext cx="303163" cy="184175"/>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V="1">
              <a:off x="4052823" y="3282782"/>
              <a:ext cx="236656" cy="173697"/>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6165204" y="3971642"/>
              <a:ext cx="241254" cy="179174"/>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直接箭头连接符 30"/>
            <p:cNvCxnSpPr/>
            <p:nvPr/>
          </p:nvCxnSpPr>
          <p:spPr>
            <a:xfrm>
              <a:off x="1346116" y="3939455"/>
              <a:ext cx="178728" cy="169440"/>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a:off x="4329480" y="5281782"/>
              <a:ext cx="283335" cy="189312"/>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a:off x="6902446" y="4573418"/>
              <a:ext cx="188329" cy="209667"/>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直接箭头连接符 35"/>
            <p:cNvCxnSpPr/>
            <p:nvPr/>
          </p:nvCxnSpPr>
          <p:spPr>
            <a:xfrm flipV="1">
              <a:off x="6658547" y="3245916"/>
              <a:ext cx="236656" cy="173697"/>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4426657" y="4583745"/>
              <a:ext cx="186158" cy="215884"/>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V="1">
              <a:off x="1435480" y="4583745"/>
              <a:ext cx="236656" cy="173697"/>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2224798" y="3227398"/>
              <a:ext cx="248209" cy="155237"/>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flipV="1">
              <a:off x="3101952" y="2594776"/>
              <a:ext cx="248209" cy="155237"/>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flipV="1">
              <a:off x="5820848" y="3293047"/>
              <a:ext cx="241254" cy="179174"/>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4052823" y="3929518"/>
              <a:ext cx="215535" cy="189312"/>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flipV="1">
              <a:off x="2860697" y="4578268"/>
              <a:ext cx="241254" cy="179174"/>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V="1">
              <a:off x="1900452" y="5297397"/>
              <a:ext cx="236656" cy="173697"/>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5" name="云形标注 34"/>
          <p:cNvSpPr/>
          <p:nvPr/>
        </p:nvSpPr>
        <p:spPr>
          <a:xfrm>
            <a:off x="3832753" y="418134"/>
            <a:ext cx="1944216" cy="1008112"/>
          </a:xfrm>
          <a:prstGeom prst="cloud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inflection</a:t>
            </a:r>
            <a:endParaRPr lang="zh-CN" altLang="en-US" sz="2000" dirty="0"/>
          </a:p>
        </p:txBody>
      </p:sp>
      <p:grpSp>
        <p:nvGrpSpPr>
          <p:cNvPr id="15" name="组合 14"/>
          <p:cNvGrpSpPr/>
          <p:nvPr/>
        </p:nvGrpSpPr>
        <p:grpSpPr>
          <a:xfrm>
            <a:off x="133135" y="344958"/>
            <a:ext cx="8566742" cy="6453336"/>
            <a:chOff x="181722" y="332656"/>
            <a:chExt cx="8566742" cy="6453336"/>
          </a:xfrm>
        </p:grpSpPr>
        <p:sp>
          <p:nvSpPr>
            <p:cNvPr id="16" name="圆角矩形 15"/>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spTree>
    <p:extLst>
      <p:ext uri="{BB962C8B-B14F-4D97-AF65-F5344CB8AC3E}">
        <p14:creationId xmlns:p14="http://schemas.microsoft.com/office/powerpoint/2010/main" val="36633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81722" y="332656"/>
            <a:ext cx="8566742" cy="6453336"/>
            <a:chOff x="181722" y="332656"/>
            <a:chExt cx="8566742" cy="6453336"/>
          </a:xfrm>
        </p:grpSpPr>
        <p:sp>
          <p:nvSpPr>
            <p:cNvPr id="16" name="圆角矩形 15"/>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sp>
        <p:nvSpPr>
          <p:cNvPr id="4" name="标题 3"/>
          <p:cNvSpPr>
            <a:spLocks noGrp="1"/>
          </p:cNvSpPr>
          <p:nvPr>
            <p:ph type="title"/>
          </p:nvPr>
        </p:nvSpPr>
        <p:spPr>
          <a:xfrm>
            <a:off x="2771800" y="2780928"/>
            <a:ext cx="3168352" cy="1143000"/>
          </a:xfrm>
          <a:ln>
            <a:noFill/>
          </a:ln>
        </p:spPr>
        <p:txBody>
          <a:bodyPr/>
          <a:lstStyle/>
          <a:p>
            <a:r>
              <a:rPr lang="en-US" altLang="zh-CN" dirty="0" smtClean="0"/>
              <a:t>Recapping</a:t>
            </a:r>
            <a:endParaRPr lang="zh-CN" altLang="en-US" dirty="0"/>
          </a:p>
        </p:txBody>
      </p:sp>
      <p:sp>
        <p:nvSpPr>
          <p:cNvPr id="5" name="TextBox 4"/>
          <p:cNvSpPr txBox="1"/>
          <p:nvPr/>
        </p:nvSpPr>
        <p:spPr>
          <a:xfrm rot="20223612">
            <a:off x="1043608" y="1772816"/>
            <a:ext cx="2088232" cy="830997"/>
          </a:xfrm>
          <a:prstGeom prst="rect">
            <a:avLst/>
          </a:prstGeom>
          <a:noFill/>
        </p:spPr>
        <p:txBody>
          <a:bodyPr wrap="square" rtlCol="0">
            <a:spAutoFit/>
          </a:bodyPr>
          <a:lstStyle/>
          <a:p>
            <a:r>
              <a:rPr lang="en-US" altLang="zh-CN" sz="4800" dirty="0" smtClean="0">
                <a:solidFill>
                  <a:srgbClr val="00B0F0"/>
                </a:solidFill>
              </a:rPr>
              <a:t>Volume</a:t>
            </a:r>
            <a:endParaRPr lang="zh-CN" altLang="en-US" sz="4800" dirty="0">
              <a:solidFill>
                <a:srgbClr val="00B0F0"/>
              </a:solidFill>
            </a:endParaRPr>
          </a:p>
        </p:txBody>
      </p:sp>
      <p:sp>
        <p:nvSpPr>
          <p:cNvPr id="10" name="TextBox 9"/>
          <p:cNvSpPr txBox="1"/>
          <p:nvPr/>
        </p:nvSpPr>
        <p:spPr>
          <a:xfrm rot="1288171">
            <a:off x="5925044" y="1969335"/>
            <a:ext cx="2088232" cy="830997"/>
          </a:xfrm>
          <a:prstGeom prst="rect">
            <a:avLst/>
          </a:prstGeom>
          <a:noFill/>
        </p:spPr>
        <p:txBody>
          <a:bodyPr wrap="square" rtlCol="0">
            <a:spAutoFit/>
          </a:bodyPr>
          <a:lstStyle/>
          <a:p>
            <a:r>
              <a:rPr lang="en-US" altLang="zh-CN" sz="4800" dirty="0" smtClean="0">
                <a:solidFill>
                  <a:srgbClr val="00B0F0"/>
                </a:solidFill>
              </a:rPr>
              <a:t>Pitch</a:t>
            </a:r>
            <a:endParaRPr lang="zh-CN" altLang="en-US" sz="4800" dirty="0">
              <a:solidFill>
                <a:srgbClr val="00B0F0"/>
              </a:solidFill>
            </a:endParaRPr>
          </a:p>
        </p:txBody>
      </p:sp>
      <p:sp>
        <p:nvSpPr>
          <p:cNvPr id="11" name="TextBox 10"/>
          <p:cNvSpPr txBox="1"/>
          <p:nvPr/>
        </p:nvSpPr>
        <p:spPr>
          <a:xfrm rot="20723328">
            <a:off x="5363125" y="4286381"/>
            <a:ext cx="2088232" cy="830997"/>
          </a:xfrm>
          <a:prstGeom prst="rect">
            <a:avLst/>
          </a:prstGeom>
          <a:noFill/>
        </p:spPr>
        <p:txBody>
          <a:bodyPr wrap="square" rtlCol="0">
            <a:spAutoFit/>
          </a:bodyPr>
          <a:lstStyle/>
          <a:p>
            <a:pPr algn="ctr"/>
            <a:r>
              <a:rPr lang="en-US" altLang="zh-CN" sz="4800" dirty="0" smtClean="0">
                <a:solidFill>
                  <a:srgbClr val="00B0F0"/>
                </a:solidFill>
              </a:rPr>
              <a:t>Rate</a:t>
            </a:r>
            <a:endParaRPr lang="zh-CN" altLang="en-US" sz="4800" dirty="0">
              <a:solidFill>
                <a:srgbClr val="00B0F0"/>
              </a:solidFill>
            </a:endParaRPr>
          </a:p>
        </p:txBody>
      </p:sp>
      <p:sp>
        <p:nvSpPr>
          <p:cNvPr id="12" name="TextBox 11"/>
          <p:cNvSpPr txBox="1"/>
          <p:nvPr/>
        </p:nvSpPr>
        <p:spPr>
          <a:xfrm rot="1288171">
            <a:off x="1771306" y="4286381"/>
            <a:ext cx="2088232" cy="830997"/>
          </a:xfrm>
          <a:prstGeom prst="rect">
            <a:avLst/>
          </a:prstGeom>
          <a:noFill/>
        </p:spPr>
        <p:txBody>
          <a:bodyPr wrap="square" rtlCol="0">
            <a:spAutoFit/>
          </a:bodyPr>
          <a:lstStyle/>
          <a:p>
            <a:r>
              <a:rPr lang="en-US" altLang="zh-CN" sz="4800" dirty="0" smtClean="0">
                <a:solidFill>
                  <a:srgbClr val="00B0F0"/>
                </a:solidFill>
              </a:rPr>
              <a:t>Pause</a:t>
            </a:r>
            <a:endParaRPr lang="zh-CN" altLang="en-US" sz="4800" dirty="0">
              <a:solidFill>
                <a:srgbClr val="00B0F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3622" y="2276872"/>
            <a:ext cx="3700463" cy="2088232"/>
          </a:xfrm>
          <a:prstGeom prst="round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rot="20223695">
            <a:off x="641204" y="1526647"/>
            <a:ext cx="2891818" cy="461665"/>
          </a:xfrm>
          <a:prstGeom prst="rect">
            <a:avLst/>
          </a:prstGeom>
          <a:noFill/>
        </p:spPr>
        <p:txBody>
          <a:bodyPr wrap="square" rtlCol="0">
            <a:spAutoFit/>
          </a:bodyPr>
          <a:lstStyle/>
          <a:p>
            <a:r>
              <a:rPr lang="en-US" altLang="zh-CN" sz="2400" dirty="0" smtClean="0"/>
              <a:t>Did he speak aloud?</a:t>
            </a:r>
            <a:endParaRPr lang="zh-CN" altLang="en-US" sz="2400" dirty="0"/>
          </a:p>
        </p:txBody>
      </p:sp>
      <p:sp>
        <p:nvSpPr>
          <p:cNvPr id="14" name="TextBox 13"/>
          <p:cNvSpPr txBox="1"/>
          <p:nvPr/>
        </p:nvSpPr>
        <p:spPr>
          <a:xfrm rot="1402703">
            <a:off x="5184146" y="1677672"/>
            <a:ext cx="3605098" cy="461665"/>
          </a:xfrm>
          <a:prstGeom prst="rect">
            <a:avLst/>
          </a:prstGeom>
          <a:noFill/>
        </p:spPr>
        <p:txBody>
          <a:bodyPr wrap="square" rtlCol="0">
            <a:spAutoFit/>
          </a:bodyPr>
          <a:lstStyle/>
          <a:p>
            <a:r>
              <a:rPr lang="en-US" altLang="zh-CN" sz="2400" dirty="0" smtClean="0"/>
              <a:t>Did he speak in a high pitch?</a:t>
            </a:r>
            <a:endParaRPr lang="zh-CN" altLang="en-US" sz="2400" dirty="0"/>
          </a:p>
        </p:txBody>
      </p:sp>
      <p:sp>
        <p:nvSpPr>
          <p:cNvPr id="35" name="TextBox 34"/>
          <p:cNvSpPr txBox="1"/>
          <p:nvPr/>
        </p:nvSpPr>
        <p:spPr>
          <a:xfrm rot="20549832">
            <a:off x="5438577" y="4933294"/>
            <a:ext cx="2891818" cy="461665"/>
          </a:xfrm>
          <a:prstGeom prst="rect">
            <a:avLst/>
          </a:prstGeom>
          <a:noFill/>
        </p:spPr>
        <p:txBody>
          <a:bodyPr wrap="square" rtlCol="0">
            <a:spAutoFit/>
          </a:bodyPr>
          <a:lstStyle/>
          <a:p>
            <a:r>
              <a:rPr lang="en-US" altLang="zh-CN" sz="2400" dirty="0" smtClean="0"/>
              <a:t>Did he speak fast?</a:t>
            </a:r>
            <a:endParaRPr lang="zh-CN" altLang="en-US" sz="2400" dirty="0"/>
          </a:p>
        </p:txBody>
      </p:sp>
      <p:sp>
        <p:nvSpPr>
          <p:cNvPr id="36" name="TextBox 35"/>
          <p:cNvSpPr txBox="1"/>
          <p:nvPr/>
        </p:nvSpPr>
        <p:spPr>
          <a:xfrm rot="20512986">
            <a:off x="5731573" y="5437581"/>
            <a:ext cx="2016224" cy="369332"/>
          </a:xfrm>
          <a:prstGeom prst="rect">
            <a:avLst/>
          </a:prstGeom>
          <a:noFill/>
        </p:spPr>
        <p:txBody>
          <a:bodyPr wrap="square" rtlCol="0">
            <a:spAutoFit/>
          </a:bodyPr>
          <a:lstStyle/>
          <a:p>
            <a:r>
              <a:rPr lang="en-US" altLang="zh-CN" dirty="0" smtClean="0">
                <a:solidFill>
                  <a:srgbClr val="FF0000"/>
                </a:solidFill>
              </a:rPr>
              <a:t>104</a:t>
            </a:r>
            <a:endParaRPr lang="zh-CN" altLang="en-US" dirty="0">
              <a:solidFill>
                <a:srgbClr val="FF0000"/>
              </a:solidFill>
            </a:endParaRPr>
          </a:p>
        </p:txBody>
      </p:sp>
      <p:sp>
        <p:nvSpPr>
          <p:cNvPr id="37" name="TextBox 36"/>
          <p:cNvSpPr txBox="1"/>
          <p:nvPr/>
        </p:nvSpPr>
        <p:spPr>
          <a:xfrm rot="20512986">
            <a:off x="6306068" y="5434894"/>
            <a:ext cx="1026251" cy="369332"/>
          </a:xfrm>
          <a:prstGeom prst="rect">
            <a:avLst/>
          </a:prstGeom>
          <a:noFill/>
        </p:spPr>
        <p:txBody>
          <a:bodyPr wrap="square" rtlCol="0">
            <a:spAutoFit/>
          </a:bodyPr>
          <a:lstStyle/>
          <a:p>
            <a:r>
              <a:rPr lang="en-US" altLang="zh-CN" dirty="0" smtClean="0"/>
              <a:t>120-150 </a:t>
            </a:r>
          </a:p>
        </p:txBody>
      </p:sp>
      <p:sp>
        <p:nvSpPr>
          <p:cNvPr id="38" name="TextBox 37"/>
          <p:cNvSpPr txBox="1"/>
          <p:nvPr/>
        </p:nvSpPr>
        <p:spPr>
          <a:xfrm rot="1474970">
            <a:off x="729392" y="4736288"/>
            <a:ext cx="2696674" cy="461665"/>
          </a:xfrm>
          <a:prstGeom prst="rect">
            <a:avLst/>
          </a:prstGeom>
          <a:noFill/>
        </p:spPr>
        <p:txBody>
          <a:bodyPr wrap="square" rtlCol="0">
            <a:spAutoFit/>
          </a:bodyPr>
          <a:lstStyle/>
          <a:p>
            <a:r>
              <a:rPr lang="en-US" altLang="zh-CN" sz="2400" dirty="0" smtClean="0"/>
              <a:t>Did he pause a lot?</a:t>
            </a:r>
            <a:endParaRPr lang="zh-CN" altLang="en-US" sz="2400" dirty="0"/>
          </a:p>
        </p:txBody>
      </p:sp>
      <p:sp>
        <p:nvSpPr>
          <p:cNvPr id="18" name="TextBox 17"/>
          <p:cNvSpPr txBox="1"/>
          <p:nvPr/>
        </p:nvSpPr>
        <p:spPr>
          <a:xfrm rot="20512986">
            <a:off x="7278940" y="5117669"/>
            <a:ext cx="1026251" cy="369332"/>
          </a:xfrm>
          <a:prstGeom prst="rect">
            <a:avLst/>
          </a:prstGeom>
          <a:noFill/>
        </p:spPr>
        <p:txBody>
          <a:bodyPr wrap="square" rtlCol="0">
            <a:spAutoFit/>
          </a:bodyPr>
          <a:lstStyle/>
          <a:p>
            <a:r>
              <a:rPr lang="en-US" altLang="zh-CN" dirty="0" smtClean="0"/>
              <a:t>110-120</a:t>
            </a:r>
            <a:endParaRPr lang="zh-CN" altLang="en-US" dirty="0"/>
          </a:p>
        </p:txBody>
      </p:sp>
    </p:spTree>
    <p:extLst>
      <p:ext uri="{BB962C8B-B14F-4D97-AF65-F5344CB8AC3E}">
        <p14:creationId xmlns:p14="http://schemas.microsoft.com/office/powerpoint/2010/main" val="405675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36"/>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37"/>
                                        </p:tgtEl>
                                        <p:attrNameLst>
                                          <p:attrName>style.visibility</p:attrName>
                                        </p:attrNameLst>
                                      </p:cBhvr>
                                      <p:to>
                                        <p:strVal val="hidden"/>
                                      </p:to>
                                    </p:set>
                                  </p:childTnLst>
                                </p:cTn>
                              </p:par>
                            </p:childTnLst>
                          </p:cTn>
                        </p:par>
                        <p:par>
                          <p:cTn id="25" fill="hold">
                            <p:stCondLst>
                              <p:cond delay="0"/>
                            </p:stCondLst>
                            <p:childTnLst>
                              <p:par>
                                <p:cTn id="26" presetID="1" presetClass="exit" presetSubtype="0" fill="hold" grpId="1" nodeType="afterEffect">
                                  <p:stCondLst>
                                    <p:cond delay="0"/>
                                  </p:stCondLst>
                                  <p:childTnLst>
                                    <p:set>
                                      <p:cBhvr>
                                        <p:cTn id="27" dur="1" fill="hold">
                                          <p:stCondLst>
                                            <p:cond delay="0"/>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6" grpId="1"/>
      <p:bldP spid="37" grpId="0"/>
      <p:bldP spid="37" grpId="1"/>
      <p:bldP spid="38" grpId="0"/>
      <p:bldP spid="18" grpId="0"/>
      <p:bldP spid="1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81722" y="332656"/>
            <a:ext cx="8566742" cy="6453336"/>
            <a:chOff x="181722" y="332656"/>
            <a:chExt cx="8566742" cy="6453336"/>
          </a:xfrm>
        </p:grpSpPr>
        <p:sp>
          <p:nvSpPr>
            <p:cNvPr id="19" name="圆角矩形 18"/>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sp>
        <p:nvSpPr>
          <p:cNvPr id="7" name="矩形 6"/>
          <p:cNvSpPr>
            <a:spLocks noChangeArrowheads="1"/>
          </p:cNvSpPr>
          <p:nvPr/>
        </p:nvSpPr>
        <p:spPr bwMode="auto">
          <a:xfrm>
            <a:off x="539552" y="1345260"/>
            <a:ext cx="7704856" cy="40318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r>
              <a:rPr lang="en-US" altLang="zh-CN" sz="3200" dirty="0" smtClean="0"/>
              <a:t>Hello</a:t>
            </a:r>
            <a:r>
              <a:rPr lang="en-US" altLang="zh-CN" sz="3200" dirty="0"/>
              <a:t>,</a:t>
            </a:r>
            <a:r>
              <a:rPr lang="zh-CN" altLang="en-US" sz="3200" dirty="0" smtClean="0"/>
              <a:t> </a:t>
            </a:r>
            <a:r>
              <a:rPr lang="en-US" altLang="zh-CN" sz="3200" dirty="0"/>
              <a:t>Chicago</a:t>
            </a:r>
            <a:r>
              <a:rPr lang="zh-CN" altLang="en-US" sz="3200" dirty="0"/>
              <a:t>！</a:t>
            </a:r>
            <a:endParaRPr lang="en-US" altLang="zh-CN" sz="3200" dirty="0"/>
          </a:p>
          <a:p>
            <a:pPr algn="just"/>
            <a:r>
              <a:rPr lang="en-US" altLang="zh-CN" sz="3200" dirty="0"/>
              <a:t>If there is anyone out there who still doubts that America is a place where all things are possible, who still wonders if the dream of our founders is alive in our time, who still questions the power of our democracy, tonight is your answer.</a:t>
            </a:r>
          </a:p>
        </p:txBody>
      </p:sp>
    </p:spTree>
    <p:extLst>
      <p:ext uri="{BB962C8B-B14F-4D97-AF65-F5344CB8AC3E}">
        <p14:creationId xmlns:p14="http://schemas.microsoft.com/office/powerpoint/2010/main" val="4048928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81722" y="332656"/>
            <a:ext cx="8566742" cy="6453336"/>
            <a:chOff x="181722" y="332656"/>
            <a:chExt cx="8566742" cy="6453336"/>
          </a:xfrm>
        </p:grpSpPr>
        <p:sp>
          <p:nvSpPr>
            <p:cNvPr id="19" name="圆角矩形 18"/>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grpSp>
        <p:nvGrpSpPr>
          <p:cNvPr id="2" name="组合 1"/>
          <p:cNvGrpSpPr/>
          <p:nvPr/>
        </p:nvGrpSpPr>
        <p:grpSpPr>
          <a:xfrm>
            <a:off x="539552" y="1352991"/>
            <a:ext cx="7704856" cy="4031873"/>
            <a:chOff x="1547664" y="2061145"/>
            <a:chExt cx="5688632" cy="2772397"/>
          </a:xfrm>
        </p:grpSpPr>
        <p:sp>
          <p:nvSpPr>
            <p:cNvPr id="7" name="矩形 6"/>
            <p:cNvSpPr>
              <a:spLocks noChangeArrowheads="1"/>
            </p:cNvSpPr>
            <p:nvPr/>
          </p:nvSpPr>
          <p:spPr bwMode="auto">
            <a:xfrm>
              <a:off x="1547664" y="2061145"/>
              <a:ext cx="5688632" cy="277239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r>
                <a:rPr lang="en-US" altLang="zh-CN" sz="3200" dirty="0" smtClean="0"/>
                <a:t>Hello</a:t>
              </a:r>
              <a:r>
                <a:rPr lang="en-US" altLang="zh-CN" sz="3200" dirty="0"/>
                <a:t>,</a:t>
              </a:r>
              <a:r>
                <a:rPr lang="zh-CN" altLang="en-US" sz="3200" dirty="0" smtClean="0"/>
                <a:t> </a:t>
              </a:r>
              <a:r>
                <a:rPr lang="en-US" altLang="zh-CN" sz="3200" dirty="0"/>
                <a:t>Chicago</a:t>
              </a:r>
              <a:r>
                <a:rPr lang="zh-CN" altLang="en-US" sz="3200" dirty="0"/>
                <a:t>！</a:t>
              </a:r>
              <a:endParaRPr lang="en-US" altLang="zh-CN" sz="3200" dirty="0"/>
            </a:p>
            <a:p>
              <a:pPr algn="just"/>
              <a:r>
                <a:rPr lang="en-US" altLang="zh-CN" sz="3200" dirty="0"/>
                <a:t>If there is anyone out there who still doubts that America is a place where all things are possible, who still wonders if the dream of our founders is alive in our time, who still questions the power of our democracy, tonight is your answer.</a:t>
              </a:r>
            </a:p>
          </p:txBody>
        </p:sp>
        <p:cxnSp>
          <p:nvCxnSpPr>
            <p:cNvPr id="15" name="直接连接符 14"/>
            <p:cNvCxnSpPr/>
            <p:nvPr/>
          </p:nvCxnSpPr>
          <p:spPr>
            <a:xfrm>
              <a:off x="3567926" y="2151769"/>
              <a:ext cx="0" cy="225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3621091" y="2151769"/>
              <a:ext cx="0" cy="225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2577027" y="2498368"/>
              <a:ext cx="0" cy="225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5109705" y="2498368"/>
              <a:ext cx="0" cy="225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7236296" y="2498368"/>
              <a:ext cx="0" cy="225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4578057" y="2844967"/>
              <a:ext cx="0" cy="225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109705" y="3142052"/>
              <a:ext cx="0" cy="225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895008" y="3835250"/>
              <a:ext cx="0" cy="225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2521429" y="4181849"/>
              <a:ext cx="0" cy="22531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 name="云形标注 2"/>
          <p:cNvSpPr/>
          <p:nvPr/>
        </p:nvSpPr>
        <p:spPr>
          <a:xfrm>
            <a:off x="5148064" y="620688"/>
            <a:ext cx="1656184" cy="1008112"/>
          </a:xfrm>
          <a:prstGeom prst="cloudCallou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thought groups</a:t>
            </a:r>
            <a:endParaRPr lang="zh-CN" altLang="en-US" sz="2000" dirty="0"/>
          </a:p>
        </p:txBody>
      </p:sp>
      <p:sp>
        <p:nvSpPr>
          <p:cNvPr id="21" name="云形标注 20"/>
          <p:cNvSpPr/>
          <p:nvPr/>
        </p:nvSpPr>
        <p:spPr>
          <a:xfrm>
            <a:off x="1763688" y="4974591"/>
            <a:ext cx="2160240" cy="1008112"/>
          </a:xfrm>
          <a:prstGeom prst="cloudCallout">
            <a:avLst>
              <a:gd name="adj1" fmla="val -52109"/>
              <a:gd name="adj2" fmla="val -6123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smtClean="0"/>
              <a:t>Information focus</a:t>
            </a:r>
            <a:endParaRPr lang="zh-CN" altLang="en-US" sz="2000" dirty="0"/>
          </a:p>
        </p:txBody>
      </p:sp>
      <p:cxnSp>
        <p:nvCxnSpPr>
          <p:cNvPr id="22" name="直接连接符 21"/>
          <p:cNvCxnSpPr/>
          <p:nvPr/>
        </p:nvCxnSpPr>
        <p:spPr>
          <a:xfrm>
            <a:off x="2195736" y="2996951"/>
            <a:ext cx="0" cy="3276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2123728" y="2996952"/>
            <a:ext cx="0" cy="3276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6516215" y="3429000"/>
            <a:ext cx="0" cy="3276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588224" y="3429000"/>
            <a:ext cx="0" cy="3276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8172399" y="3933056"/>
            <a:ext cx="0" cy="3276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8244408" y="3933056"/>
            <a:ext cx="0" cy="32767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8582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81722" y="332656"/>
            <a:ext cx="8566742" cy="6453336"/>
            <a:chOff x="181722" y="332656"/>
            <a:chExt cx="8566742" cy="6453336"/>
          </a:xfrm>
        </p:grpSpPr>
        <p:sp>
          <p:nvSpPr>
            <p:cNvPr id="19" name="圆角矩形 18"/>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sp>
        <p:nvSpPr>
          <p:cNvPr id="7" name="矩形 6"/>
          <p:cNvSpPr>
            <a:spLocks noChangeArrowheads="1"/>
          </p:cNvSpPr>
          <p:nvPr/>
        </p:nvSpPr>
        <p:spPr bwMode="auto">
          <a:xfrm>
            <a:off x="562490" y="1352991"/>
            <a:ext cx="7704856" cy="403187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r>
              <a:rPr lang="en-US" altLang="zh-CN" sz="3200" dirty="0" smtClean="0"/>
              <a:t>Hello</a:t>
            </a:r>
            <a:r>
              <a:rPr lang="en-US" altLang="zh-CN" sz="3200" dirty="0"/>
              <a:t>,</a:t>
            </a:r>
            <a:r>
              <a:rPr lang="zh-CN" altLang="en-US" sz="3200" dirty="0" smtClean="0"/>
              <a:t> </a:t>
            </a:r>
            <a:r>
              <a:rPr lang="en-US" altLang="zh-CN" sz="3200" dirty="0"/>
              <a:t>Chicago</a:t>
            </a:r>
            <a:r>
              <a:rPr lang="zh-CN" altLang="en-US" sz="3200" dirty="0"/>
              <a:t>！</a:t>
            </a:r>
            <a:endParaRPr lang="en-US" altLang="zh-CN" sz="3200" dirty="0"/>
          </a:p>
          <a:p>
            <a:pPr algn="just"/>
            <a:r>
              <a:rPr lang="en-US" altLang="zh-CN" sz="3200" dirty="0"/>
              <a:t>If there is anyone out there who still doubts that America is a place where all things are possible, who still wonders if the dream of our founders is alive in our time, who still questions the power of our democracy, tonight is your answer.</a:t>
            </a:r>
          </a:p>
        </p:txBody>
      </p:sp>
      <p:sp>
        <p:nvSpPr>
          <p:cNvPr id="16" name="圆角矩形标注 15"/>
          <p:cNvSpPr/>
          <p:nvPr/>
        </p:nvSpPr>
        <p:spPr>
          <a:xfrm>
            <a:off x="4572000" y="177259"/>
            <a:ext cx="2880320" cy="1152128"/>
          </a:xfrm>
          <a:prstGeom prst="wedgeRoundRectCallout">
            <a:avLst>
              <a:gd name="adj1" fmla="val -38768"/>
              <a:gd name="adj2" fmla="val 692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4716016" y="692696"/>
            <a:ext cx="2592288" cy="523220"/>
          </a:xfrm>
          <a:prstGeom prst="rect">
            <a:avLst/>
          </a:prstGeom>
          <a:noFill/>
        </p:spPr>
        <p:txBody>
          <a:bodyPr wrap="square" rtlCol="0">
            <a:spAutoFit/>
          </a:bodyPr>
          <a:lstStyle/>
          <a:p>
            <a:r>
              <a:rPr lang="en-US" altLang="zh-CN" sz="2800" dirty="0" smtClean="0"/>
              <a:t>Now your turn!</a:t>
            </a:r>
            <a:endParaRPr lang="zh-CN" altLang="en-US" sz="2800" dirty="0"/>
          </a:p>
        </p:txBody>
      </p:sp>
    </p:spTree>
    <p:extLst>
      <p:ext uri="{BB962C8B-B14F-4D97-AF65-F5344CB8AC3E}">
        <p14:creationId xmlns:p14="http://schemas.microsoft.com/office/powerpoint/2010/main" val="16442640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181722" y="332656"/>
            <a:ext cx="8566742" cy="6453336"/>
            <a:chOff x="181722" y="332656"/>
            <a:chExt cx="8566742" cy="6453336"/>
          </a:xfrm>
        </p:grpSpPr>
        <p:sp>
          <p:nvSpPr>
            <p:cNvPr id="19" name="圆角矩形 18"/>
            <p:cNvSpPr/>
            <p:nvPr/>
          </p:nvSpPr>
          <p:spPr>
            <a:xfrm>
              <a:off x="323528" y="332656"/>
              <a:ext cx="8424936" cy="6192688"/>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722" y="5229200"/>
              <a:ext cx="1499710" cy="1556792"/>
            </a:xfrm>
            <a:prstGeom prst="rect">
              <a:avLst/>
            </a:prstGeom>
          </p:spPr>
        </p:pic>
      </p:grpSp>
      <p:sp>
        <p:nvSpPr>
          <p:cNvPr id="7" name="矩形 6"/>
          <p:cNvSpPr>
            <a:spLocks noChangeArrowheads="1"/>
          </p:cNvSpPr>
          <p:nvPr/>
        </p:nvSpPr>
        <p:spPr bwMode="auto">
          <a:xfrm>
            <a:off x="562490" y="1352991"/>
            <a:ext cx="7704856" cy="35394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r>
              <a:rPr lang="en-US" altLang="zh-CN" sz="3200" dirty="0" smtClean="0"/>
              <a:t>Hello</a:t>
            </a:r>
            <a:r>
              <a:rPr lang="en-US" altLang="zh-CN" sz="3200" dirty="0"/>
              <a:t>,</a:t>
            </a:r>
            <a:r>
              <a:rPr lang="zh-CN" altLang="en-US" sz="3200" dirty="0" smtClean="0"/>
              <a:t> </a:t>
            </a:r>
            <a:r>
              <a:rPr lang="en-US" altLang="zh-CN" sz="3200" dirty="0" smtClean="0">
                <a:solidFill>
                  <a:srgbClr val="FF0000"/>
                </a:solidFill>
              </a:rPr>
              <a:t>Hangzhou</a:t>
            </a:r>
            <a:r>
              <a:rPr lang="zh-CN" altLang="en-US" sz="3200" dirty="0" smtClean="0"/>
              <a:t>！</a:t>
            </a:r>
            <a:endParaRPr lang="en-US" altLang="zh-CN" sz="3200" dirty="0"/>
          </a:p>
          <a:p>
            <a:pPr algn="just"/>
            <a:r>
              <a:rPr lang="en-US" altLang="zh-CN" sz="3200" dirty="0"/>
              <a:t>If there is anyone out there who still doubts that </a:t>
            </a:r>
            <a:r>
              <a:rPr lang="en-US" altLang="zh-CN" sz="3200" dirty="0" smtClean="0">
                <a:solidFill>
                  <a:srgbClr val="FF0000"/>
                </a:solidFill>
              </a:rPr>
              <a:t>China</a:t>
            </a:r>
            <a:r>
              <a:rPr lang="en-US" altLang="zh-CN" sz="3200" dirty="0" smtClean="0"/>
              <a:t> </a:t>
            </a:r>
            <a:r>
              <a:rPr lang="en-US" altLang="zh-CN" sz="3200" dirty="0"/>
              <a:t>is a place where all things are possible, who still wonders if the dream of our founders is alive in our time, who still questions the power of our democracy, </a:t>
            </a:r>
            <a:r>
              <a:rPr lang="en-US" altLang="zh-CN" sz="3200" dirty="0" smtClean="0">
                <a:solidFill>
                  <a:srgbClr val="FF0000"/>
                </a:solidFill>
              </a:rPr>
              <a:t>today</a:t>
            </a:r>
            <a:r>
              <a:rPr lang="en-US" altLang="zh-CN" sz="3200" dirty="0" smtClean="0"/>
              <a:t> </a:t>
            </a:r>
            <a:r>
              <a:rPr lang="en-US" altLang="zh-CN" sz="3200" dirty="0"/>
              <a:t>is your answer.</a:t>
            </a:r>
          </a:p>
        </p:txBody>
      </p:sp>
      <p:sp>
        <p:nvSpPr>
          <p:cNvPr id="16" name="圆角矩形标注 15"/>
          <p:cNvSpPr/>
          <p:nvPr/>
        </p:nvSpPr>
        <p:spPr>
          <a:xfrm>
            <a:off x="4572000" y="177259"/>
            <a:ext cx="2880320" cy="1152128"/>
          </a:xfrm>
          <a:prstGeom prst="wedgeRoundRectCallout">
            <a:avLst>
              <a:gd name="adj1" fmla="val -38768"/>
              <a:gd name="adj2" fmla="val 6920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extBox 20"/>
          <p:cNvSpPr txBox="1"/>
          <p:nvPr/>
        </p:nvSpPr>
        <p:spPr>
          <a:xfrm>
            <a:off x="4716016" y="692696"/>
            <a:ext cx="2592288" cy="523220"/>
          </a:xfrm>
          <a:prstGeom prst="rect">
            <a:avLst/>
          </a:prstGeom>
          <a:noFill/>
        </p:spPr>
        <p:txBody>
          <a:bodyPr wrap="square" rtlCol="0">
            <a:spAutoFit/>
          </a:bodyPr>
          <a:lstStyle/>
          <a:p>
            <a:r>
              <a:rPr lang="en-US" altLang="zh-CN" sz="2800" dirty="0" smtClean="0"/>
              <a:t>Now your turn!</a:t>
            </a:r>
            <a:endParaRPr lang="zh-CN" altLang="en-US" sz="2800" dirty="0"/>
          </a:p>
        </p:txBody>
      </p:sp>
    </p:spTree>
    <p:extLst>
      <p:ext uri="{BB962C8B-B14F-4D97-AF65-F5344CB8AC3E}">
        <p14:creationId xmlns:p14="http://schemas.microsoft.com/office/powerpoint/2010/main" val="810642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1353</TotalTime>
  <Words>751</Words>
  <Application>Microsoft Office PowerPoint</Application>
  <PresentationFormat>全屏显示(4:3)</PresentationFormat>
  <Paragraphs>110</Paragraphs>
  <Slides>17</Slides>
  <Notes>17</Notes>
  <HiddenSlides>0</HiddenSlides>
  <MMClips>1</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PowerPoint 演示文稿</vt:lpstr>
      <vt:lpstr>Session 7 Vocal Delivery</vt:lpstr>
      <vt:lpstr>Recapping</vt:lpstr>
      <vt:lpstr>Recapping</vt:lpstr>
      <vt:lpstr>Recapping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Wrapping up</vt:lpstr>
      <vt:lpstr>Next…</vt:lpstr>
      <vt:lpstr>PowerPoint 演示文稿</vt:lpstr>
      <vt:lpstr>E-Assignments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李佳</dc:creator>
  <cp:lastModifiedBy>surface</cp:lastModifiedBy>
  <cp:revision>77</cp:revision>
  <dcterms:created xsi:type="dcterms:W3CDTF">2017-07-21T01:31:06Z</dcterms:created>
  <dcterms:modified xsi:type="dcterms:W3CDTF">2017-08-04T10:21:44Z</dcterms:modified>
</cp:coreProperties>
</file>