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6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7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8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9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718" r:id="rId3"/>
    <p:sldMasterId id="2147483763" r:id="rId4"/>
    <p:sldMasterId id="2147483808" r:id="rId5"/>
    <p:sldMasterId id="2147483852" r:id="rId6"/>
    <p:sldMasterId id="2147483896" r:id="rId7"/>
    <p:sldMasterId id="2147483940" r:id="rId8"/>
    <p:sldMasterId id="2147483985" r:id="rId9"/>
    <p:sldMasterId id="2147484029" r:id="rId10"/>
  </p:sldMasterIdLst>
  <p:notesMasterIdLst>
    <p:notesMasterId r:id="rId19"/>
  </p:notesMasterIdLst>
  <p:sldIdLst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1399A5"/>
    <a:srgbClr val="E00034"/>
    <a:srgbClr val="FFFFFF"/>
    <a:srgbClr val="E00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 autoAdjust="0"/>
    <p:restoredTop sz="94414" autoAdjust="0"/>
  </p:normalViewPr>
  <p:slideViewPr>
    <p:cSldViewPr snapToGrid="0" snapToObjects="1">
      <p:cViewPr>
        <p:scale>
          <a:sx n="86" d="100"/>
          <a:sy n="86" d="100"/>
        </p:scale>
        <p:origin x="-1128" y="-22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4AB3B-4B7E-4A4F-850C-12392E42A6AF}" type="datetimeFigureOut">
              <a:rPr lang="en-GB" smtClean="0"/>
              <a:pPr/>
              <a:t>10/08/2017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7AD5-356C-44D7-AF9A-6A1E46350E4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6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Newsworks_RGB_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3" cy="5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9" cy="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174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50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7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8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1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3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67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7902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42629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3158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2" cy="5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54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03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11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5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144001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1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78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75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9" cy="3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572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002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97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91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99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52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22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4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9" cy="3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558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2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0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5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2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2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8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52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26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3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57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1" cy="5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79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19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52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1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12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17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4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58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9225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2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8" cy="3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754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0255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65016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0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81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4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7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5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47622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58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8" cy="3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597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8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14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2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9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5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35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83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1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37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1" cy="5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4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3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2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65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7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88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5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63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8" cy="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2091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96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2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77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4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74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5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6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19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7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8" cy="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631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9009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6868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1218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09065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2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03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37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79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7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0" cy="5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7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60532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9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4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03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6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4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71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7" cy="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3233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1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9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4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0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9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4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2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7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70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690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7" cy="3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9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0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0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17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7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4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2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04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30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2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9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9955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2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04457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756575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49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16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3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3472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7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85240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21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7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1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93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6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3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1918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0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2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9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1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04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10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4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075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1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34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75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83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456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41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6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60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6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7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6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2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3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23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2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0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5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94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846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1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067202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97072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4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85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1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8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3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5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45611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04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6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3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4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05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38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7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04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31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3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51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27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47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52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ewsworks_RGB_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80" cy="3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45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0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3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0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9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5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5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1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6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3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98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37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67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6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41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88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2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64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61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1595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4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84719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595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877181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459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61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11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70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3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6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32408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52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3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73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63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4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43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1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7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29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26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8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6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6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7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4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76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626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6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9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78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5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61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0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7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2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44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6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69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41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3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5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8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82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1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515869"/>
            <a:ext cx="7680340" cy="1814186"/>
          </a:xfrm>
        </p:spPr>
        <p:txBody>
          <a:bodyPr anchor="b" anchorCtr="0"/>
          <a:lstStyle>
            <a:lvl1pPr>
              <a:defRPr sz="5400" spc="-113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2569369"/>
            <a:ext cx="7680340" cy="1248368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pc="-53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515869"/>
            <a:ext cx="7680340" cy="1814186"/>
          </a:xfrm>
        </p:spPr>
        <p:txBody>
          <a:bodyPr anchor="b" anchorCtr="0"/>
          <a:lstStyle>
            <a:lvl1pPr>
              <a:defRPr sz="5400" spc="-11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2569369"/>
            <a:ext cx="7680340" cy="1248368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pc="-5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85538" y="4624428"/>
            <a:ext cx="3845529" cy="171450"/>
          </a:xfrm>
          <a:prstGeom prst="rect">
            <a:avLst/>
          </a:prstGeom>
        </p:spPr>
        <p:txBody>
          <a:bodyPr lIns="68556" tIns="34279" rIns="68556" bIns="3427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>
                    <a:alpha val="75000"/>
                  </a:srgbClr>
                </a:solidFill>
              </a:rPr>
              <a:t>Microsoft Office Division   |  Microsoft Confidential, For Internal Use Only</a:t>
            </a:r>
            <a:endParaRPr lang="en-US" sz="8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8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966355"/>
            <a:ext cx="8363938" cy="3210792"/>
          </a:xfrm>
        </p:spPr>
        <p:txBody>
          <a:bodyPr anchor="ctr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0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Header on Left &amp; Text on Right 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146" y="0"/>
            <a:ext cx="3271896" cy="51435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9" tIns="34279" rIns="3427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771528"/>
            <a:ext cx="2735254" cy="3600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5639" y="771526"/>
            <a:ext cx="5128384" cy="3631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457" indent="-285606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457" indent="-171366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3944" indent="-171366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310" indent="-171366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and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38803" y="254964"/>
            <a:ext cx="5320064" cy="36004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000" b="0" cap="none" baseline="0">
                <a:solidFill>
                  <a:schemeClr val="accent4"/>
                </a:soli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72118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665" y="4743885"/>
            <a:ext cx="429062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28900" y="4799669"/>
            <a:ext cx="2622403" cy="218061"/>
          </a:xfrm>
          <a:prstGeom prst="rect">
            <a:avLst/>
          </a:prstGeom>
        </p:spPr>
        <p:txBody>
          <a:bodyPr lIns="68556" tIns="34279" rIns="68556" bIns="3427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77"/>
            <a:r>
              <a:rPr lang="en-US" sz="800" dirty="0" smtClean="0">
                <a:solidFill>
                  <a:srgbClr val="FFFFFF">
                    <a:lumMod val="75000"/>
                    <a:alpha val="85000"/>
                  </a:srgbClr>
                </a:solidFill>
              </a:rPr>
              <a:t>Microsoft Confidential, For Internal Use Only</a:t>
            </a:r>
            <a:endParaRPr lang="en-US" sz="800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0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or Block Header on Left &amp; Text on Right 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5714108" y="0"/>
            <a:ext cx="3429893" cy="51435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9" tIns="34279" rIns="3427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23611" y="771528"/>
            <a:ext cx="2735254" cy="3600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664" y="740354"/>
            <a:ext cx="5128384" cy="3631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457" indent="-285606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457" indent="-171366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3944" indent="-171366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310" indent="-171366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lor Blo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23611" y="771528"/>
            <a:ext cx="2735254" cy="3600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28899" y="4799668"/>
            <a:ext cx="3845529" cy="171450"/>
          </a:xfrm>
          <a:prstGeom prst="rect">
            <a:avLst/>
          </a:prstGeom>
        </p:spPr>
        <p:txBody>
          <a:bodyPr lIns="68556" tIns="34279" rIns="68556" bIns="3427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prstClr val="white">
                    <a:lumMod val="65000"/>
                  </a:prstClr>
                </a:solidFill>
              </a:rPr>
              <a:t>Microsoft Office Division   |  Microsoft Confidential, For Internal Use Only</a:t>
            </a:r>
            <a:endParaRPr lang="en-US" sz="8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" y="0"/>
            <a:ext cx="5714107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9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66" y="4064012"/>
            <a:ext cx="8229836" cy="634241"/>
          </a:xfrm>
        </p:spPr>
        <p:txBody>
          <a:bodyPr anchor="ctr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418" y="1"/>
            <a:ext cx="9144000" cy="398033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2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6" y="164309"/>
            <a:ext cx="8363938" cy="835819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848660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209375"/>
            <a:ext cx="9144000" cy="1704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058902"/>
            <a:ext cx="9144000" cy="1704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65130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6" y="164309"/>
            <a:ext cx="8363938" cy="835819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389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9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6" y="164309"/>
            <a:ext cx="8363938" cy="835819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166714" y="0"/>
            <a:ext cx="2977286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48454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097280" cy="51435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98" tIns="45698" rIns="45698" bIns="45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81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81" y="250034"/>
            <a:ext cx="7612203" cy="83581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8330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1035846"/>
            <a:ext cx="8363938" cy="217884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9436" y="3257561"/>
            <a:ext cx="6148798" cy="435769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- Quote Author </a:t>
            </a:r>
          </a:p>
        </p:txBody>
      </p:sp>
    </p:spTree>
    <p:extLst>
      <p:ext uri="{BB962C8B-B14F-4D97-AF65-F5344CB8AC3E}">
        <p14:creationId xmlns:p14="http://schemas.microsoft.com/office/powerpoint/2010/main" val="11134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white">
          <a:xfrm>
            <a:off x="-7146" y="0"/>
            <a:ext cx="3271896" cy="51435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9" tIns="34279" rIns="3427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771528"/>
            <a:ext cx="2735254" cy="3600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5639" y="771526"/>
            <a:ext cx="5128384" cy="3631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457" indent="-285606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457" indent="-171366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3944" indent="-171366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310" indent="-171366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7146" y="0"/>
            <a:ext cx="3271896" cy="51435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9" tIns="34279" rIns="3427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771528"/>
            <a:ext cx="2735254" cy="3600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5639" y="771526"/>
            <a:ext cx="5128384" cy="3631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457" indent="-285606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457" indent="-171366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3944" indent="-171366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310" indent="-171366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7146" y="0"/>
            <a:ext cx="3271896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9" tIns="34279" rIns="3427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52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9315" y="204827"/>
            <a:ext cx="5176240" cy="680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lang="en-US" sz="4100" b="0" kern="1200" cap="none" spc="-75" baseline="0" dirty="0" smtClean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6" indent="0">
              <a:buNone/>
              <a:defRPr sz="1600" b="1"/>
            </a:lvl4pPr>
            <a:lvl5pPr marL="1827885" indent="0">
              <a:buNone/>
              <a:defRPr sz="1600" b="1"/>
            </a:lvl5pPr>
            <a:lvl6pPr marL="2284851" indent="0">
              <a:buNone/>
              <a:defRPr sz="1600" b="1"/>
            </a:lvl6pPr>
            <a:lvl7pPr marL="2741832" indent="0">
              <a:buNone/>
              <a:defRPr sz="1600" b="1"/>
            </a:lvl7pPr>
            <a:lvl8pPr marL="3198798" indent="0">
              <a:buNone/>
              <a:defRPr sz="1600" b="1"/>
            </a:lvl8pPr>
            <a:lvl9pPr marL="36557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5639" y="771526"/>
            <a:ext cx="5128384" cy="3631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457" indent="-285606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457" indent="-171366"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3944" indent="-171366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310" indent="-171366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794" y="218330"/>
            <a:ext cx="8848016" cy="674749"/>
          </a:xfrm>
          <a:prstGeom prst="rect">
            <a:avLst/>
          </a:prstGeom>
        </p:spPr>
        <p:txBody>
          <a:bodyPr/>
          <a:lstStyle>
            <a:lvl1pPr marL="45250">
              <a:defRPr lang="en-US" sz="3200" kern="1200" spc="-150" dirty="0">
                <a:solidFill>
                  <a:schemeClr val="accent1">
                    <a:alpha val="99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60325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7420" y="1159696"/>
            <a:ext cx="8470515" cy="3093090"/>
          </a:xfrm>
          <a:prstGeom prst="rect">
            <a:avLst/>
          </a:prstGeom>
        </p:spPr>
        <p:txBody>
          <a:bodyPr lIns="93225" tIns="46612" rIns="93225" bIns="46612"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403234" indent="-168013">
              <a:lnSpc>
                <a:spcPct val="90000"/>
              </a:lnSpc>
              <a:buClrTx/>
              <a:buFont typeface="Arial" pitchFamily="34" charset="0"/>
              <a:buChar char="•"/>
              <a:defRPr sz="180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806466" indent="-134407">
              <a:lnSpc>
                <a:spcPct val="90000"/>
              </a:lnSpc>
              <a:defRPr sz="140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lnSpc>
                <a:spcPct val="9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4064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794" y="218330"/>
            <a:ext cx="8848016" cy="674749"/>
          </a:xfrm>
          <a:prstGeom prst="rect">
            <a:avLst/>
          </a:prstGeom>
        </p:spPr>
        <p:txBody>
          <a:bodyPr/>
          <a:lstStyle>
            <a:lvl1pPr marL="45250">
              <a:defRPr lang="en-US" sz="3200" kern="1200" spc="-150" dirty="0">
                <a:solidFill>
                  <a:schemeClr val="accent1">
                    <a:alpha val="99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60325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7420" y="1159696"/>
            <a:ext cx="8470515" cy="3093090"/>
          </a:xfrm>
          <a:prstGeom prst="rect">
            <a:avLst/>
          </a:prstGeom>
        </p:spPr>
        <p:txBody>
          <a:bodyPr lIns="93225" tIns="46612" rIns="93225" bIns="46612"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403234" indent="-168013">
              <a:lnSpc>
                <a:spcPct val="90000"/>
              </a:lnSpc>
              <a:buClrTx/>
              <a:buFont typeface="Arial" pitchFamily="34" charset="0"/>
              <a:buChar char="•"/>
              <a:defRPr sz="180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806466" indent="-134407">
              <a:lnSpc>
                <a:spcPct val="90000"/>
              </a:lnSpc>
              <a:defRPr sz="1400">
                <a:solidFill>
                  <a:schemeClr val="tx1">
                    <a:alpha val="99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lnSpc>
                <a:spcPct val="9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97047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2" y="515869"/>
            <a:ext cx="7680340" cy="1814186"/>
          </a:xfrm>
          <a:prstGeom prst="rect">
            <a:avLst/>
          </a:prstGeom>
        </p:spPr>
        <p:txBody>
          <a:bodyPr anchor="b" anchorCtr="0"/>
          <a:lstStyle>
            <a:lvl1pPr>
              <a:defRPr sz="5400" spc="-113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4212" y="2569369"/>
            <a:ext cx="7680340" cy="12483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pc="-5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466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52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2" y="515869"/>
            <a:ext cx="7680340" cy="1814186"/>
          </a:xfrm>
          <a:prstGeom prst="rect">
            <a:avLst/>
          </a:prstGeom>
        </p:spPr>
        <p:txBody>
          <a:bodyPr anchor="b" anchorCtr="0"/>
          <a:lstStyle>
            <a:lvl1pPr>
              <a:defRPr sz="5400" spc="-113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4212" y="2569369"/>
            <a:ext cx="7680340" cy="12483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pc="-53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034" name="AutoShape 2" descr="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982"/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AutoShape 4" descr="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982"/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AutoShape 6" descr="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982"/>
            <a:endParaRPr lang="en-US">
              <a:solidFill>
                <a:srgbClr val="000000"/>
              </a:solidFill>
            </a:endParaRPr>
          </a:p>
        </p:txBody>
      </p:sp>
      <p:sp>
        <p:nvSpPr>
          <p:cNvPr id="44040" name="AutoShape 8" descr="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982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4042" name="Picture 10" descr="http://www.newsworks.org.uk/AppImages/ph_larg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4" y="4048125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47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2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955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0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1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7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79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9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9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3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15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14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6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3" cy="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08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26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3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95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9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1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832248"/>
            <a:ext cx="6559550" cy="3386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5" y="822723"/>
            <a:ext cx="1948301" cy="33861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9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75123"/>
            <a:ext cx="8580438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22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80" cy="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427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832248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57600"/>
            <a:ext cx="8580438" cy="56316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8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1" y="1032272"/>
            <a:ext cx="4291013" cy="3483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032272"/>
            <a:ext cx="4216300" cy="348377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22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984647"/>
            <a:ext cx="8580438" cy="35290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06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06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738025"/>
            <a:endParaRPr lang="en-GB" sz="1425" dirty="0">
              <a:solidFill>
                <a:srgbClr val="6D6F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B2D73A4-0B51-4A85-B508-EC638F9D22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4675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18770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635406"/>
            <a:ext cx="8580597" cy="594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4387914"/>
            <a:ext cx="1657350" cy="44529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626744"/>
            <a:ext cx="8580438" cy="97056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0776" y="4604767"/>
            <a:ext cx="45719" cy="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3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198961"/>
            <a:ext cx="8580438" cy="322647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211899"/>
            <a:ext cx="8318998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0241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902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211899"/>
            <a:ext cx="8580439" cy="3054111"/>
          </a:xfrm>
        </p:spPr>
        <p:txBody>
          <a:bodyPr>
            <a:normAutofit/>
          </a:bodyPr>
          <a:lstStyle>
            <a:lvl1pPr marL="207169" indent="-207169">
              <a:buClr>
                <a:srgbClr val="595959"/>
              </a:buClr>
              <a:buFont typeface="+mj-lt"/>
              <a:buAutoNum type="arabicPeriod"/>
              <a:defRPr sz="1800" b="0">
                <a:solidFill>
                  <a:srgbClr val="595959"/>
                </a:solidFill>
              </a:defRPr>
            </a:lvl1pPr>
            <a:lvl2pPr marL="388144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590550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782241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981075" indent="-257175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42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65475"/>
            <a:ext cx="9144000" cy="141255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791581"/>
            <a:ext cx="8580438" cy="485019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1865475"/>
            <a:ext cx="8580438" cy="8784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4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89" y="1200151"/>
            <a:ext cx="42209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3305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80" cy="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99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7543"/>
            <a:ext cx="9144000" cy="1577524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2409732"/>
            <a:ext cx="8580439" cy="300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i="1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947414"/>
            <a:ext cx="8580438" cy="4623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3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294209"/>
            <a:ext cx="8580598" cy="45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5" y="1779985"/>
            <a:ext cx="8580439" cy="26491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1685"/>
            <a:ext cx="8580438" cy="11060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4" y="0"/>
            <a:ext cx="3241675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29884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21764"/>
            <a:ext cx="2951163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21764"/>
            <a:ext cx="2951162" cy="50217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21763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2950370"/>
            <a:ext cx="3241676" cy="15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1" y="208353"/>
            <a:ext cx="4754879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9" y="2599660"/>
            <a:ext cx="4776395" cy="2295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47641"/>
            <a:ext cx="3236912" cy="282503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9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US" sz="1425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4" y="2302982"/>
            <a:ext cx="8580597" cy="594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1800" i="1" baseline="0">
                <a:solidFill>
                  <a:schemeClr val="bg1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47641"/>
            <a:ext cx="8580438" cy="211679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137185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3" y="1518048"/>
            <a:ext cx="8580569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0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32273"/>
            <a:ext cx="9144000" cy="33968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275160"/>
            <a:ext cx="8580568" cy="51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369013" indent="0">
              <a:buNone/>
              <a:defRPr/>
            </a:lvl2pPr>
            <a:lvl3pPr marL="738025" indent="0">
              <a:buNone/>
              <a:defRPr/>
            </a:lvl3pPr>
            <a:lvl4pPr marL="1107038" indent="0">
              <a:buNone/>
              <a:defRPr/>
            </a:lvl4pPr>
            <a:lvl5pPr marL="1476051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45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032273"/>
            <a:ext cx="8580438" cy="3462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1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6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058228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2952289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3846350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164166"/>
            <a:ext cx="2664170" cy="516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1425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8025"/>
              <a:endParaRPr lang="en-GB" sz="142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6" y="1032272"/>
            <a:ext cx="4217987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162051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5" y="2049556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2960426"/>
            <a:ext cx="2569788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5" y="3839863"/>
            <a:ext cx="2569789" cy="51673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162051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3" y="2049556"/>
            <a:ext cx="2511511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7" y="2960426"/>
            <a:ext cx="2511867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3839863"/>
            <a:ext cx="2510548" cy="51673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032272"/>
            <a:ext cx="4329112" cy="345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032272"/>
            <a:ext cx="1620202" cy="780153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1926334"/>
            <a:ext cx="1620202" cy="780153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2820395"/>
            <a:ext cx="1620202" cy="780153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3714457"/>
            <a:ext cx="1620202" cy="780153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96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>
            <a:noAutofit/>
          </a:bodyPr>
          <a:lstStyle>
            <a:lvl1pPr>
              <a:defRPr sz="36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33" y="368484"/>
            <a:ext cx="532532" cy="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3960019"/>
            <a:ext cx="8580438" cy="553641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39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0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502173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2555572"/>
            <a:ext cx="8580439" cy="594047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1517943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4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21764"/>
            <a:ext cx="9144000" cy="282860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4017170"/>
            <a:ext cx="8580438" cy="477440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1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941440"/>
            <a:ext cx="8580438" cy="98047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6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261660"/>
            <a:ext cx="8580438" cy="309965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99429"/>
            <a:ext cx="8580438" cy="399825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612469"/>
            <a:ext cx="8580438" cy="2607106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434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02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788448"/>
            <a:ext cx="8580438" cy="392653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3" y="1218010"/>
            <a:ext cx="4288551" cy="3000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6" y="1218010"/>
            <a:ext cx="4074331" cy="30003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7106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57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194199"/>
            <a:ext cx="6412300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805255"/>
            <a:ext cx="8580438" cy="32822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492301"/>
            <a:ext cx="6412300" cy="2726084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193135"/>
            <a:ext cx="2376488" cy="30252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4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82115"/>
            <a:ext cx="8580438" cy="2756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1" y="3695542"/>
            <a:ext cx="8572775" cy="52403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6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36047"/>
            <a:ext cx="8580560" cy="1992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76512"/>
            <a:ext cx="8580560" cy="54187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6" y="1338922"/>
            <a:ext cx="8588137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7" y="797429"/>
            <a:ext cx="8582035" cy="486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333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84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208485"/>
            <a:ext cx="8580438" cy="2420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03800"/>
            <a:ext cx="8580438" cy="35825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86037"/>
            <a:ext cx="8580438" cy="5323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00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814896"/>
            <a:ext cx="8580438" cy="441214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4" y="1343025"/>
            <a:ext cx="2376487" cy="28753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5" y="1343025"/>
            <a:ext cx="6412301" cy="287536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4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9" y="216447"/>
            <a:ext cx="8050267" cy="483895"/>
          </a:xfrm>
        </p:spPr>
        <p:txBody>
          <a:bodyPr>
            <a:normAutofit/>
          </a:bodyPr>
          <a:lstStyle>
            <a:lvl1pPr algn="l">
              <a:defRPr sz="2000"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90" y="1200151"/>
            <a:ext cx="8606366" cy="3660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76" y="240888"/>
            <a:ext cx="404179" cy="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58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3647"/>
            <a:ext cx="6007165" cy="205347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9" y="1613647"/>
            <a:ext cx="2047875" cy="205347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7" y="1331639"/>
            <a:ext cx="8583359" cy="242888"/>
          </a:xfrm>
        </p:spPr>
        <p:txBody>
          <a:bodyPr anchor="t">
            <a:normAutofit/>
          </a:bodyPr>
          <a:lstStyle>
            <a:lvl1pPr marL="0" indent="0">
              <a:buNone/>
              <a:defRPr sz="15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6" y="778379"/>
            <a:ext cx="8580437" cy="512918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709456"/>
            <a:ext cx="8580438" cy="513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4275535"/>
            <a:ext cx="8571212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9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98923"/>
            <a:ext cx="4291014" cy="2653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898923"/>
            <a:ext cx="4216300" cy="331946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3626644"/>
            <a:ext cx="4291014" cy="59412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85060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851298"/>
            <a:ext cx="4291014" cy="13966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2316070"/>
            <a:ext cx="4291014" cy="130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851298"/>
            <a:ext cx="4216300" cy="2768203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3655219"/>
            <a:ext cx="8580438" cy="567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4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13198"/>
            <a:ext cx="4216300" cy="27777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813197"/>
            <a:ext cx="4291012" cy="340518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3629025"/>
            <a:ext cx="4205637" cy="59174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2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6" y="813198"/>
            <a:ext cx="4225925" cy="15868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813198"/>
            <a:ext cx="4291015" cy="158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6" y="2449590"/>
            <a:ext cx="422592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2000" y="2449590"/>
            <a:ext cx="4291015" cy="116038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18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3645693"/>
            <a:ext cx="429101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3645693"/>
            <a:ext cx="4225924" cy="57269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94585"/>
            <a:ext cx="8580437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8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822722"/>
            <a:ext cx="4252300" cy="277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822723"/>
            <a:ext cx="4252914" cy="2777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3645695"/>
            <a:ext cx="4252914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5" y="3645695"/>
            <a:ext cx="4256609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7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6" y="1032273"/>
            <a:ext cx="4145409" cy="3483768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032273"/>
            <a:ext cx="4291012" cy="3483769"/>
          </a:xfrm>
        </p:spPr>
        <p:txBody>
          <a:bodyPr>
            <a:normAutofit/>
          </a:bodyPr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97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832247"/>
            <a:ext cx="8580438" cy="3386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5535"/>
            <a:ext cx="8580438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86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822723"/>
            <a:ext cx="8580438" cy="2768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3645695"/>
            <a:ext cx="8580438" cy="5726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427553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8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917972"/>
            <a:ext cx="6484300" cy="33004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917973"/>
            <a:ext cx="2022128" cy="330041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18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4274345"/>
            <a:ext cx="8580439" cy="23931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232913"/>
            <a:ext cx="8580438" cy="51786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fld id="{79625F87-44A5-4BCE-BECC-3F62853E43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372.xml"/><Relationship Id="rId18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2.xml"/><Relationship Id="rId21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1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1.xml"/><Relationship Id="rId16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69.xml"/><Relationship Id="rId19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73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9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40.xml"/><Relationship Id="rId42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41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40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37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45" Type="http://schemas.openxmlformats.org/officeDocument/2006/relationships/image" Target="../media/image15.png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4" Type="http://schemas.openxmlformats.org/officeDocument/2006/relationships/theme" Target="../theme/theme5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43" Type="http://schemas.openxmlformats.org/officeDocument/2006/relationships/slideLayout" Target="../slideLayouts/slideLayout1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26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194.xml"/><Relationship Id="rId21" Type="http://schemas.openxmlformats.org/officeDocument/2006/relationships/slideLayout" Target="../slideLayouts/slideLayout212.xml"/><Relationship Id="rId34" Type="http://schemas.openxmlformats.org/officeDocument/2006/relationships/slideLayout" Target="../slideLayouts/slideLayout225.xml"/><Relationship Id="rId42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5" Type="http://schemas.openxmlformats.org/officeDocument/2006/relationships/slideLayout" Target="../slideLayouts/slideLayout216.xml"/><Relationship Id="rId33" Type="http://schemas.openxmlformats.org/officeDocument/2006/relationships/slideLayout" Target="../slideLayouts/slideLayout224.xml"/><Relationship Id="rId38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1.xml"/><Relationship Id="rId29" Type="http://schemas.openxmlformats.org/officeDocument/2006/relationships/slideLayout" Target="../slideLayouts/slideLayout220.xml"/><Relationship Id="rId41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15.xml"/><Relationship Id="rId32" Type="http://schemas.openxmlformats.org/officeDocument/2006/relationships/slideLayout" Target="../slideLayouts/slideLayout223.xml"/><Relationship Id="rId37" Type="http://schemas.openxmlformats.org/officeDocument/2006/relationships/slideLayout" Target="../slideLayouts/slideLayout228.xml"/><Relationship Id="rId40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23" Type="http://schemas.openxmlformats.org/officeDocument/2006/relationships/slideLayout" Target="../slideLayouts/slideLayout214.xml"/><Relationship Id="rId28" Type="http://schemas.openxmlformats.org/officeDocument/2006/relationships/slideLayout" Target="../slideLayouts/slideLayout219.xml"/><Relationship Id="rId36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210.xml"/><Relationship Id="rId31" Type="http://schemas.openxmlformats.org/officeDocument/2006/relationships/slideLayout" Target="../slideLayouts/slideLayout222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Relationship Id="rId22" Type="http://schemas.openxmlformats.org/officeDocument/2006/relationships/slideLayout" Target="../slideLayouts/slideLayout213.xml"/><Relationship Id="rId27" Type="http://schemas.openxmlformats.org/officeDocument/2006/relationships/slideLayout" Target="../slideLayouts/slideLayout218.xml"/><Relationship Id="rId30" Type="http://schemas.openxmlformats.org/officeDocument/2006/relationships/slideLayout" Target="../slideLayouts/slideLayout221.xml"/><Relationship Id="rId35" Type="http://schemas.openxmlformats.org/officeDocument/2006/relationships/slideLayout" Target="../slideLayouts/slideLayout226.xml"/><Relationship Id="rId4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36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18" Type="http://schemas.openxmlformats.org/officeDocument/2006/relationships/slideLayout" Target="../slideLayouts/slideLayout293.xml"/><Relationship Id="rId26" Type="http://schemas.openxmlformats.org/officeDocument/2006/relationships/slideLayout" Target="../slideLayouts/slideLayout301.xml"/><Relationship Id="rId39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96.xml"/><Relationship Id="rId34" Type="http://schemas.openxmlformats.org/officeDocument/2006/relationships/slideLayout" Target="../slideLayouts/slideLayout309.xml"/><Relationship Id="rId42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17" Type="http://schemas.openxmlformats.org/officeDocument/2006/relationships/slideLayout" Target="../slideLayouts/slideLayout292.xml"/><Relationship Id="rId25" Type="http://schemas.openxmlformats.org/officeDocument/2006/relationships/slideLayout" Target="../slideLayouts/slideLayout300.xml"/><Relationship Id="rId33" Type="http://schemas.openxmlformats.org/officeDocument/2006/relationships/slideLayout" Target="../slideLayouts/slideLayout308.xml"/><Relationship Id="rId38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91.xml"/><Relationship Id="rId20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04.xml"/><Relationship Id="rId41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24" Type="http://schemas.openxmlformats.org/officeDocument/2006/relationships/slideLayout" Target="../slideLayouts/slideLayout299.xml"/><Relationship Id="rId32" Type="http://schemas.openxmlformats.org/officeDocument/2006/relationships/slideLayout" Target="../slideLayouts/slideLayout307.xml"/><Relationship Id="rId37" Type="http://schemas.openxmlformats.org/officeDocument/2006/relationships/slideLayout" Target="../slideLayouts/slideLayout312.xml"/><Relationship Id="rId40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90.xml"/><Relationship Id="rId23" Type="http://schemas.openxmlformats.org/officeDocument/2006/relationships/slideLayout" Target="../slideLayouts/slideLayout298.xml"/><Relationship Id="rId28" Type="http://schemas.openxmlformats.org/officeDocument/2006/relationships/slideLayout" Target="../slideLayouts/slideLayout303.xml"/><Relationship Id="rId36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285.xml"/><Relationship Id="rId19" Type="http://schemas.openxmlformats.org/officeDocument/2006/relationships/slideLayout" Target="../slideLayouts/slideLayout294.xml"/><Relationship Id="rId31" Type="http://schemas.openxmlformats.org/officeDocument/2006/relationships/slideLayout" Target="../slideLayouts/slideLayout306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9.xml"/><Relationship Id="rId22" Type="http://schemas.openxmlformats.org/officeDocument/2006/relationships/slideLayout" Target="../slideLayouts/slideLayout297.xml"/><Relationship Id="rId27" Type="http://schemas.openxmlformats.org/officeDocument/2006/relationships/slideLayout" Target="../slideLayouts/slideLayout302.xml"/><Relationship Id="rId30" Type="http://schemas.openxmlformats.org/officeDocument/2006/relationships/slideLayout" Target="../slideLayouts/slideLayout305.xml"/><Relationship Id="rId35" Type="http://schemas.openxmlformats.org/officeDocument/2006/relationships/slideLayout" Target="../slideLayouts/slideLayout310.xml"/><Relationship Id="rId4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5.xml"/><Relationship Id="rId26" Type="http://schemas.openxmlformats.org/officeDocument/2006/relationships/slideLayout" Target="../slideLayouts/slideLayout343.xml"/><Relationship Id="rId39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20.xml"/><Relationship Id="rId21" Type="http://schemas.openxmlformats.org/officeDocument/2006/relationships/slideLayout" Target="../slideLayouts/slideLayout338.xml"/><Relationship Id="rId34" Type="http://schemas.openxmlformats.org/officeDocument/2006/relationships/slideLayout" Target="../slideLayouts/slideLayout351.xml"/><Relationship Id="rId42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4.xml"/><Relationship Id="rId25" Type="http://schemas.openxmlformats.org/officeDocument/2006/relationships/slideLayout" Target="../slideLayouts/slideLayout342.xml"/><Relationship Id="rId33" Type="http://schemas.openxmlformats.org/officeDocument/2006/relationships/slideLayout" Target="../slideLayouts/slideLayout350.xml"/><Relationship Id="rId38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333.xml"/><Relationship Id="rId20" Type="http://schemas.openxmlformats.org/officeDocument/2006/relationships/slideLayout" Target="../slideLayouts/slideLayout337.xml"/><Relationship Id="rId29" Type="http://schemas.openxmlformats.org/officeDocument/2006/relationships/slideLayout" Target="../slideLayouts/slideLayout346.xml"/><Relationship Id="rId41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24" Type="http://schemas.openxmlformats.org/officeDocument/2006/relationships/slideLayout" Target="../slideLayouts/slideLayout341.xml"/><Relationship Id="rId32" Type="http://schemas.openxmlformats.org/officeDocument/2006/relationships/slideLayout" Target="../slideLayouts/slideLayout349.xml"/><Relationship Id="rId37" Type="http://schemas.openxmlformats.org/officeDocument/2006/relationships/slideLayout" Target="../slideLayouts/slideLayout354.xml"/><Relationship Id="rId40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22.xml"/><Relationship Id="rId15" Type="http://schemas.openxmlformats.org/officeDocument/2006/relationships/slideLayout" Target="../slideLayouts/slideLayout332.xml"/><Relationship Id="rId23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5.xml"/><Relationship Id="rId36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27.xml"/><Relationship Id="rId19" Type="http://schemas.openxmlformats.org/officeDocument/2006/relationships/slideLayout" Target="../slideLayouts/slideLayout336.xml"/><Relationship Id="rId31" Type="http://schemas.openxmlformats.org/officeDocument/2006/relationships/slideLayout" Target="../slideLayouts/slideLayout348.xml"/><Relationship Id="rId44" Type="http://schemas.openxmlformats.org/officeDocument/2006/relationships/image" Target="../media/image15.png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31.xml"/><Relationship Id="rId22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4.xml"/><Relationship Id="rId30" Type="http://schemas.openxmlformats.org/officeDocument/2006/relationships/slideLayout" Target="../slideLayouts/slideLayout347.xml"/><Relationship Id="rId35" Type="http://schemas.openxmlformats.org/officeDocument/2006/relationships/slideLayout" Target="../slideLayouts/slideLayout352.xml"/><Relationship Id="rId4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p:transition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50034"/>
            <a:ext cx="8363938" cy="83581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085850"/>
            <a:ext cx="8366320" cy="3254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2665" y="4743885"/>
            <a:ext cx="429062" cy="273844"/>
          </a:xfrm>
          <a:prstGeom prst="rect">
            <a:avLst/>
          </a:prstGeom>
        </p:spPr>
        <p:txBody>
          <a:bodyPr vert="horz" lIns="27425" tIns="34279" rIns="27425" bIns="34279" rtlCol="0" anchor="ctr"/>
          <a:lstStyle>
            <a:lvl1pPr algn="l" defTabSz="685550">
              <a:defRPr sz="1200">
                <a:solidFill>
                  <a:schemeClr val="bg1">
                    <a:lumMod val="75000"/>
                    <a:alpha val="85000"/>
                  </a:schemeClr>
                </a:solidFill>
              </a:defRPr>
            </a:lvl1pPr>
          </a:lstStyle>
          <a:p>
            <a:fld id="{EC295926-3990-4CDE-B4DE-934157FCAB66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685550" rtl="0" eaLnBrk="1" latinLnBrk="0" hangingPunct="1">
        <a:lnSpc>
          <a:spcPct val="90000"/>
        </a:lnSpc>
        <a:spcBef>
          <a:spcPct val="0"/>
        </a:spcBef>
        <a:buNone/>
        <a:defRPr lang="en-US" sz="4100" b="0" kern="1200" cap="none" spc="-75" baseline="0" dirty="0" smtClean="0">
          <a:ln w="3175">
            <a:noFill/>
          </a:ln>
          <a:solidFill>
            <a:schemeClr val="accent4"/>
          </a:solidFill>
          <a:effectLst/>
          <a:latin typeface="+mj-lt"/>
          <a:ea typeface="+mn-ea"/>
          <a:cs typeface="Arial" charset="0"/>
        </a:defRPr>
      </a:lvl1pPr>
    </p:titleStyle>
    <p:bodyStyle>
      <a:lvl1pPr marL="239952" marR="0" indent="-239952" algn="l" defTabSz="6855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675" marR="0" indent="-174966" algn="l" defTabSz="6855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690" marR="0" indent="-169014" algn="l" defTabSz="6855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690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463" marR="0" indent="-173772" algn="l" defTabSz="6855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481" marR="0" indent="-169014" algn="l" defTabSz="68555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481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268" indent="-171389" algn="l" defTabSz="6855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35" indent="-171389" algn="l" defTabSz="6855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12" indent="-171389" algn="l" defTabSz="6855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86" indent="-171389" algn="l" defTabSz="6855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9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0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23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1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8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48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24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01" algn="l" defTabSz="6855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0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7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1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6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8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7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  <p:sldLayoutId id="2147483892" r:id="rId40"/>
    <p:sldLayoutId id="2147483893" r:id="rId41"/>
    <p:sldLayoutId id="2147483895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2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  <p:sldLayoutId id="2147483936" r:id="rId40"/>
    <p:sldLayoutId id="2147483937" r:id="rId41"/>
    <p:sldLayoutId id="2147483939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59" r:id="rId19"/>
    <p:sldLayoutId id="2147483960" r:id="rId20"/>
    <p:sldLayoutId id="2147483961" r:id="rId21"/>
    <p:sldLayoutId id="2147483962" r:id="rId22"/>
    <p:sldLayoutId id="2147483963" r:id="rId23"/>
    <p:sldLayoutId id="2147483964" r:id="rId24"/>
    <p:sldLayoutId id="2147483965" r:id="rId25"/>
    <p:sldLayoutId id="2147483966" r:id="rId26"/>
    <p:sldLayoutId id="2147483967" r:id="rId27"/>
    <p:sldLayoutId id="2147483968" r:id="rId28"/>
    <p:sldLayoutId id="2147483969" r:id="rId29"/>
    <p:sldLayoutId id="2147483970" r:id="rId30"/>
    <p:sldLayoutId id="2147483971" r:id="rId31"/>
    <p:sldLayoutId id="2147483972" r:id="rId32"/>
    <p:sldLayoutId id="2147483973" r:id="rId33"/>
    <p:sldLayoutId id="2147483974" r:id="rId34"/>
    <p:sldLayoutId id="2147483975" r:id="rId35"/>
    <p:sldLayoutId id="2147483976" r:id="rId36"/>
    <p:sldLayoutId id="2147483977" r:id="rId37"/>
    <p:sldLayoutId id="2147483978" r:id="rId38"/>
    <p:sldLayoutId id="2147483979" r:id="rId39"/>
    <p:sldLayoutId id="2147483980" r:id="rId40"/>
    <p:sldLayoutId id="2147483981" r:id="rId41"/>
    <p:sldLayoutId id="2147483983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41685"/>
            <a:ext cx="8580438" cy="601265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032273"/>
            <a:ext cx="8580438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4559473"/>
            <a:ext cx="1757610" cy="306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121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8025"/>
            <a:endParaRPr lang="en-GB" sz="900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862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D6F71"/>
                </a:solidFill>
                <a:latin typeface="Calibri" panose="020F0502020204030204" pitchFamily="34" charset="0"/>
              </a:defRPr>
            </a:lvl1pPr>
          </a:lstStyle>
          <a:p>
            <a:pPr defTabSz="738025"/>
            <a:fld id="{79625F87-44A5-4BCE-BECC-3F62853E43A0}" type="slidenum">
              <a:rPr lang="en-GB" smtClean="0"/>
              <a:pPr defTabSz="7380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  <p:sldLayoutId id="2147484012" r:id="rId27"/>
    <p:sldLayoutId id="2147484013" r:id="rId28"/>
    <p:sldLayoutId id="2147484014" r:id="rId29"/>
    <p:sldLayoutId id="2147484015" r:id="rId30"/>
    <p:sldLayoutId id="2147484016" r:id="rId31"/>
    <p:sldLayoutId id="2147484017" r:id="rId32"/>
    <p:sldLayoutId id="2147484018" r:id="rId33"/>
    <p:sldLayoutId id="2147484019" r:id="rId34"/>
    <p:sldLayoutId id="2147484020" r:id="rId35"/>
    <p:sldLayoutId id="2147484021" r:id="rId36"/>
    <p:sldLayoutId id="2147484022" r:id="rId37"/>
    <p:sldLayoutId id="2147484023" r:id="rId38"/>
    <p:sldLayoutId id="2147484024" r:id="rId39"/>
    <p:sldLayoutId id="2147484025" r:id="rId40"/>
    <p:sldLayoutId id="2147484026" r:id="rId41"/>
    <p:sldLayoutId id="2147484028" r:id="rId4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738025" rtl="0" eaLnBrk="1" latinLnBrk="0" hangingPunct="1">
        <a:spcBef>
          <a:spcPct val="0"/>
        </a:spcBef>
        <a:buNone/>
        <a:defRPr sz="27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143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Font typeface="Wingdings" pitchFamily="2" charset="2"/>
        <a:buChar char="§"/>
        <a:defRPr sz="15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33375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95000"/>
        <a:buFont typeface="Wingdings" pitchFamily="2" charset="2"/>
        <a:buChar char="§"/>
        <a:defRPr sz="135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535781" indent="-202406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739379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938213" indent="-214313" algn="l" defTabSz="738025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05000"/>
        <a:buFont typeface="Wingdings" pitchFamily="2" charset="2"/>
        <a:buChar char="§"/>
        <a:tabLst/>
        <a:defRPr sz="12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029570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398583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767595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136608" indent="-184506" algn="l" defTabSz="738025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9013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8025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7038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605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5064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14077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83089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52101" algn="l" defTabSz="73802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file:///c:\documents%20and%20settings\administrator\application%20data\360se6\User%20Data\temp\blooms_500.gif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file:///C:\Users\Administrator\Desktop\2017fltrp%20teaching\2017FLTRP&#21442;&#36187;&#35838;&#20214;&#26448;&#26009;\PPT\Herpertension.m4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  <a:latin typeface="Arial Black" pitchFamily="34" charset="0"/>
                <a:cs typeface="Narkisim" pitchFamily="34" charset="-79"/>
              </a:rPr>
              <a:t>An introduction to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latin typeface="Arial Black" pitchFamily="34" charset="0"/>
                <a:cs typeface="Narkisim" pitchFamily="34" charset="-79"/>
              </a:rPr>
              <a:t>my</a:t>
            </a:r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  <a:latin typeface="Arial Black" pitchFamily="34" charset="0"/>
                <a:cs typeface="Narkisim" pitchFamily="34" charset="-79"/>
              </a:rPr>
              <a:t> </a:t>
            </a:r>
            <a:r>
              <a:rPr lang="en-US" altLang="zh-CN" sz="28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Arial Black" pitchFamily="34" charset="0"/>
                <a:cs typeface="Narkisim" pitchFamily="34" charset="-79"/>
              </a:rPr>
              <a:t>Smart Design</a:t>
            </a:r>
            <a:endParaRPr lang="zh-CN" altLang="en-US" sz="28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  <a:latin typeface="Arial Black" pitchFamily="34" charset="0"/>
              <a:cs typeface="Narkisim" pitchFamily="34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12376" y="700342"/>
            <a:ext cx="1775639" cy="19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C:\Users\Administrator\AppData\Roaming\Tencent\Users\294590131\QQ\WinTemp\RichOle\H9GTPUY87P]7IG54Z9W2S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9" name="Picture 5" descr="C:\Users\Administrator\Desktop\IMG_4341(20170715-001956)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3470183" y="2870791"/>
            <a:ext cx="1917832" cy="208705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application data\360se6\User Data\temp\blooms_500.gif"/>
          <p:cNvPicPr>
            <a:picLocks noChangeAspect="1" noChangeArrowheads="1"/>
          </p:cNvPicPr>
          <p:nvPr/>
        </p:nvPicPr>
        <p:blipFill>
          <a:blip r:embed="rId5" r:link="rId6">
            <a:grayscl/>
          </a:blip>
          <a:srcRect/>
          <a:stretch>
            <a:fillRect/>
          </a:stretch>
        </p:blipFill>
        <p:spPr bwMode="auto">
          <a:xfrm>
            <a:off x="304800" y="2870791"/>
            <a:ext cx="2714625" cy="208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oimagec1.ydstatic.com/image?id=1355190101138869605&amp;product=dic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5409" y="2870791"/>
            <a:ext cx="2714625" cy="2087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74889" y="700341"/>
            <a:ext cx="3005895" cy="3522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1. Supporting Theory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" y="1052623"/>
            <a:ext cx="2714625" cy="16267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zh-CN" sz="1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Remember → apply → create</a:t>
            </a:r>
          </a:p>
          <a:p>
            <a:pPr marL="342900" indent="-342900">
              <a:buAutoNum type="arabicPeriod"/>
            </a:pPr>
            <a:r>
              <a:rPr lang="en-US" altLang="zh-CN" sz="1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Cognitive domain, psychomotor domain, Affective domain</a:t>
            </a:r>
          </a:p>
        </p:txBody>
      </p:sp>
      <p:sp>
        <p:nvSpPr>
          <p:cNvPr id="12" name="矩形 11"/>
          <p:cNvSpPr/>
          <p:nvPr/>
        </p:nvSpPr>
        <p:spPr>
          <a:xfrm>
            <a:off x="6039072" y="674463"/>
            <a:ext cx="2576623" cy="3522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2. Flipped Class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5409" y="1052623"/>
            <a:ext cx="2714625" cy="1626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altLang="zh-CN" sz="1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Pre-class: watch and read</a:t>
            </a:r>
          </a:p>
          <a:p>
            <a:pPr marL="342900" indent="-342900">
              <a:buAutoNum type="arabicPeriod"/>
            </a:pPr>
            <a:r>
              <a:rPr lang="en-US" altLang="zh-CN" sz="1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While-class:  discuss, induce and create</a:t>
            </a:r>
          </a:p>
          <a:p>
            <a:pPr marL="342900" indent="-342900">
              <a:buAutoNum type="arabicPeriod"/>
            </a:pPr>
            <a:r>
              <a:rPr lang="en-US" altLang="zh-CN" sz="1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After-class: reflect and evaluate</a:t>
            </a:r>
          </a:p>
        </p:txBody>
      </p:sp>
      <p:pic>
        <p:nvPicPr>
          <p:cNvPr id="3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8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6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  <a:latin typeface="Arial Black" pitchFamily="34" charset="0"/>
                <a:cs typeface="Narkisim" pitchFamily="34" charset="-79"/>
              </a:rPr>
              <a:t>Hilights of my</a:t>
            </a:r>
            <a:r>
              <a:rPr lang="en-US" altLang="zh-CN" sz="28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latin typeface="Arial Black" pitchFamily="34" charset="0"/>
                <a:cs typeface="Narkisim" pitchFamily="34" charset="-79"/>
              </a:rPr>
              <a:t> Smart Design </a:t>
            </a:r>
            <a:endParaRPr lang="zh-CN" alt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899592" y="980728"/>
            <a:ext cx="360045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308224" y="928942"/>
            <a:ext cx="4045763" cy="604838"/>
          </a:xfrm>
          <a:custGeom>
            <a:avLst/>
            <a:gdLst>
              <a:gd name="T0" fmla="*/ 649 w 805"/>
              <a:gd name="T1" fmla="*/ 0 h 381"/>
              <a:gd name="T2" fmla="*/ 805 w 805"/>
              <a:gd name="T3" fmla="*/ 192 h 381"/>
              <a:gd name="T4" fmla="*/ 649 w 805"/>
              <a:gd name="T5" fmla="*/ 381 h 381"/>
              <a:gd name="T6" fmla="*/ 0 w 805"/>
              <a:gd name="T7" fmla="*/ 381 h 381"/>
              <a:gd name="T8" fmla="*/ 0 w 805"/>
              <a:gd name="T9" fmla="*/ 0 h 381"/>
              <a:gd name="T10" fmla="*/ 649 w 805"/>
              <a:gd name="T1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381">
                <a:moveTo>
                  <a:pt x="649" y="0"/>
                </a:moveTo>
                <a:lnTo>
                  <a:pt x="805" y="192"/>
                </a:lnTo>
                <a:lnTo>
                  <a:pt x="649" y="381"/>
                </a:lnTo>
                <a:lnTo>
                  <a:pt x="0" y="381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Directly </a:t>
            </a:r>
            <a:r>
              <a:rPr lang="en-US" altLang="zh-CN" sz="16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 from the book 3 </a:t>
            </a:r>
          </a:p>
          <a:p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materials</a:t>
            </a:r>
            <a:endParaRPr lang="zh-CN" altLang="en-US" sz="1600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25649" y="700342"/>
            <a:ext cx="282575" cy="4425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12711" y="2970468"/>
            <a:ext cx="1912938" cy="1993900"/>
          </a:xfrm>
          <a:custGeom>
            <a:avLst/>
            <a:gdLst>
              <a:gd name="T0" fmla="*/ 510 w 510"/>
              <a:gd name="T1" fmla="*/ 241 h 532"/>
              <a:gd name="T2" fmla="*/ 500 w 510"/>
              <a:gd name="T3" fmla="*/ 361 h 532"/>
              <a:gd name="T4" fmla="*/ 458 w 510"/>
              <a:gd name="T5" fmla="*/ 361 h 532"/>
              <a:gd name="T6" fmla="*/ 468 w 510"/>
              <a:gd name="T7" fmla="*/ 221 h 532"/>
              <a:gd name="T8" fmla="*/ 440 w 510"/>
              <a:gd name="T9" fmla="*/ 100 h 532"/>
              <a:gd name="T10" fmla="*/ 445 w 510"/>
              <a:gd name="T11" fmla="*/ 229 h 532"/>
              <a:gd name="T12" fmla="*/ 427 w 510"/>
              <a:gd name="T13" fmla="*/ 354 h 532"/>
              <a:gd name="T14" fmla="*/ 347 w 510"/>
              <a:gd name="T15" fmla="*/ 409 h 532"/>
              <a:gd name="T16" fmla="*/ 121 w 510"/>
              <a:gd name="T17" fmla="*/ 506 h 532"/>
              <a:gd name="T18" fmla="*/ 62 w 510"/>
              <a:gd name="T19" fmla="*/ 532 h 532"/>
              <a:gd name="T20" fmla="*/ 44 w 510"/>
              <a:gd name="T21" fmla="*/ 490 h 532"/>
              <a:gd name="T22" fmla="*/ 325 w 510"/>
              <a:gd name="T23" fmla="*/ 329 h 532"/>
              <a:gd name="T24" fmla="*/ 26 w 510"/>
              <a:gd name="T25" fmla="*/ 456 h 532"/>
              <a:gd name="T26" fmla="*/ 0 w 510"/>
              <a:gd name="T27" fmla="*/ 418 h 532"/>
              <a:gd name="T28" fmla="*/ 233 w 510"/>
              <a:gd name="T29" fmla="*/ 299 h 532"/>
              <a:gd name="T30" fmla="*/ 268 w 510"/>
              <a:gd name="T31" fmla="*/ 281 h 532"/>
              <a:gd name="T32" fmla="*/ 296 w 510"/>
              <a:gd name="T33" fmla="*/ 267 h 532"/>
              <a:gd name="T34" fmla="*/ 307 w 510"/>
              <a:gd name="T35" fmla="*/ 96 h 532"/>
              <a:gd name="T36" fmla="*/ 270 w 510"/>
              <a:gd name="T37" fmla="*/ 205 h 532"/>
              <a:gd name="T38" fmla="*/ 268 w 510"/>
              <a:gd name="T39" fmla="*/ 267 h 532"/>
              <a:gd name="T40" fmla="*/ 232 w 510"/>
              <a:gd name="T41" fmla="*/ 279 h 532"/>
              <a:gd name="T42" fmla="*/ 235 w 510"/>
              <a:gd name="T43" fmla="*/ 175 h 532"/>
              <a:gd name="T44" fmla="*/ 255 w 510"/>
              <a:gd name="T45" fmla="*/ 88 h 532"/>
              <a:gd name="T46" fmla="*/ 345 w 510"/>
              <a:gd name="T47" fmla="*/ 2 h 532"/>
              <a:gd name="T48" fmla="*/ 358 w 510"/>
              <a:gd name="T49" fmla="*/ 42 h 532"/>
              <a:gd name="T50" fmla="*/ 329 w 510"/>
              <a:gd name="T51" fmla="*/ 203 h 532"/>
              <a:gd name="T52" fmla="*/ 358 w 510"/>
              <a:gd name="T53" fmla="*/ 257 h 532"/>
              <a:gd name="T54" fmla="*/ 384 w 510"/>
              <a:gd name="T55" fmla="*/ 213 h 532"/>
              <a:gd name="T56" fmla="*/ 358 w 510"/>
              <a:gd name="T57" fmla="*/ 42 h 532"/>
              <a:gd name="T58" fmla="*/ 401 w 510"/>
              <a:gd name="T59" fmla="*/ 6 h 532"/>
              <a:gd name="T60" fmla="*/ 498 w 510"/>
              <a:gd name="T61" fmla="*/ 92 h 532"/>
              <a:gd name="T62" fmla="*/ 510 w 510"/>
              <a:gd name="T63" fmla="*/ 24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0" h="532">
                <a:moveTo>
                  <a:pt x="510" y="241"/>
                </a:moveTo>
                <a:cubicBezTo>
                  <a:pt x="500" y="361"/>
                  <a:pt x="500" y="361"/>
                  <a:pt x="500" y="361"/>
                </a:cubicBezTo>
                <a:cubicBezTo>
                  <a:pt x="458" y="361"/>
                  <a:pt x="458" y="361"/>
                  <a:pt x="458" y="361"/>
                </a:cubicBezTo>
                <a:cubicBezTo>
                  <a:pt x="468" y="221"/>
                  <a:pt x="468" y="221"/>
                  <a:pt x="468" y="221"/>
                </a:cubicBezTo>
                <a:cubicBezTo>
                  <a:pt x="440" y="100"/>
                  <a:pt x="440" y="100"/>
                  <a:pt x="440" y="100"/>
                </a:cubicBezTo>
                <a:cubicBezTo>
                  <a:pt x="444" y="143"/>
                  <a:pt x="446" y="186"/>
                  <a:pt x="445" y="229"/>
                </a:cubicBezTo>
                <a:cubicBezTo>
                  <a:pt x="444" y="272"/>
                  <a:pt x="448" y="314"/>
                  <a:pt x="427" y="354"/>
                </a:cubicBezTo>
                <a:cubicBezTo>
                  <a:pt x="409" y="389"/>
                  <a:pt x="381" y="397"/>
                  <a:pt x="347" y="409"/>
                </a:cubicBezTo>
                <a:cubicBezTo>
                  <a:pt x="270" y="436"/>
                  <a:pt x="195" y="474"/>
                  <a:pt x="121" y="506"/>
                </a:cubicBezTo>
                <a:cubicBezTo>
                  <a:pt x="101" y="515"/>
                  <a:pt x="82" y="524"/>
                  <a:pt x="62" y="532"/>
                </a:cubicBezTo>
                <a:cubicBezTo>
                  <a:pt x="44" y="490"/>
                  <a:pt x="44" y="490"/>
                  <a:pt x="44" y="490"/>
                </a:cubicBezTo>
                <a:cubicBezTo>
                  <a:pt x="325" y="329"/>
                  <a:pt x="325" y="329"/>
                  <a:pt x="325" y="329"/>
                </a:cubicBezTo>
                <a:cubicBezTo>
                  <a:pt x="26" y="456"/>
                  <a:pt x="26" y="456"/>
                  <a:pt x="26" y="456"/>
                </a:cubicBezTo>
                <a:cubicBezTo>
                  <a:pt x="0" y="418"/>
                  <a:pt x="0" y="418"/>
                  <a:pt x="0" y="418"/>
                </a:cubicBezTo>
                <a:cubicBezTo>
                  <a:pt x="233" y="299"/>
                  <a:pt x="233" y="299"/>
                  <a:pt x="233" y="299"/>
                </a:cubicBezTo>
                <a:cubicBezTo>
                  <a:pt x="268" y="281"/>
                  <a:pt x="268" y="281"/>
                  <a:pt x="268" y="281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307" y="96"/>
                  <a:pt x="307" y="96"/>
                  <a:pt x="307" y="96"/>
                </a:cubicBezTo>
                <a:cubicBezTo>
                  <a:pt x="270" y="205"/>
                  <a:pt x="270" y="205"/>
                  <a:pt x="270" y="205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32" y="279"/>
                  <a:pt x="232" y="279"/>
                  <a:pt x="232" y="279"/>
                </a:cubicBezTo>
                <a:cubicBezTo>
                  <a:pt x="231" y="250"/>
                  <a:pt x="230" y="199"/>
                  <a:pt x="235" y="175"/>
                </a:cubicBezTo>
                <a:cubicBezTo>
                  <a:pt x="235" y="175"/>
                  <a:pt x="235" y="175"/>
                  <a:pt x="255" y="88"/>
                </a:cubicBezTo>
                <a:cubicBezTo>
                  <a:pt x="275" y="0"/>
                  <a:pt x="345" y="2"/>
                  <a:pt x="345" y="2"/>
                </a:cubicBezTo>
                <a:cubicBezTo>
                  <a:pt x="345" y="2"/>
                  <a:pt x="323" y="42"/>
                  <a:pt x="358" y="42"/>
                </a:cubicBezTo>
                <a:cubicBezTo>
                  <a:pt x="329" y="203"/>
                  <a:pt x="329" y="203"/>
                  <a:pt x="329" y="203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84" y="213"/>
                  <a:pt x="384" y="213"/>
                  <a:pt x="384" y="213"/>
                </a:cubicBezTo>
                <a:cubicBezTo>
                  <a:pt x="358" y="42"/>
                  <a:pt x="358" y="42"/>
                  <a:pt x="358" y="42"/>
                </a:cubicBezTo>
                <a:cubicBezTo>
                  <a:pt x="394" y="42"/>
                  <a:pt x="401" y="6"/>
                  <a:pt x="401" y="6"/>
                </a:cubicBezTo>
                <a:cubicBezTo>
                  <a:pt x="442" y="13"/>
                  <a:pt x="493" y="34"/>
                  <a:pt x="498" y="92"/>
                </a:cubicBezTo>
                <a:cubicBezTo>
                  <a:pt x="506" y="191"/>
                  <a:pt x="510" y="241"/>
                  <a:pt x="510" y="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0" y="1233742"/>
            <a:ext cx="2025649" cy="600075"/>
          </a:xfrm>
          <a:custGeom>
            <a:avLst/>
            <a:gdLst>
              <a:gd name="T0" fmla="*/ 805 w 805"/>
              <a:gd name="T1" fmla="*/ 0 h 378"/>
              <a:gd name="T2" fmla="*/ 805 w 805"/>
              <a:gd name="T3" fmla="*/ 378 h 378"/>
              <a:gd name="T4" fmla="*/ 156 w 805"/>
              <a:gd name="T5" fmla="*/ 378 h 378"/>
              <a:gd name="T6" fmla="*/ 0 w 805"/>
              <a:gd name="T7" fmla="*/ 189 h 378"/>
              <a:gd name="T8" fmla="*/ 156 w 805"/>
              <a:gd name="T9" fmla="*/ 0 h 378"/>
              <a:gd name="T10" fmla="*/ 805 w 805"/>
              <a:gd name="T11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378">
                <a:moveTo>
                  <a:pt x="805" y="0"/>
                </a:moveTo>
                <a:lnTo>
                  <a:pt x="805" y="378"/>
                </a:lnTo>
                <a:lnTo>
                  <a:pt x="156" y="378"/>
                </a:lnTo>
                <a:lnTo>
                  <a:pt x="0" y="189"/>
                </a:lnTo>
                <a:lnTo>
                  <a:pt x="156" y="0"/>
                </a:lnTo>
                <a:lnTo>
                  <a:pt x="805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altLang="zh-CN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periods </a:t>
            </a:r>
          </a:p>
          <a:p>
            <a:r>
              <a:rPr lang="en-US" altLang="zh-CN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45min each</a:t>
            </a:r>
            <a:endParaRPr lang="zh-CN" alt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192211" y="2392618"/>
            <a:ext cx="576263" cy="5778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1398586" y="3124456"/>
            <a:ext cx="206375" cy="806450"/>
          </a:xfrm>
          <a:custGeom>
            <a:avLst/>
            <a:gdLst>
              <a:gd name="T0" fmla="*/ 68 w 130"/>
              <a:gd name="T1" fmla="*/ 0 h 508"/>
              <a:gd name="T2" fmla="*/ 130 w 130"/>
              <a:gd name="T3" fmla="*/ 404 h 508"/>
              <a:gd name="T4" fmla="*/ 68 w 130"/>
              <a:gd name="T5" fmla="*/ 508 h 508"/>
              <a:gd name="T6" fmla="*/ 0 w 130"/>
              <a:gd name="T7" fmla="*/ 380 h 508"/>
              <a:gd name="T8" fmla="*/ 68 w 130"/>
              <a:gd name="T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508">
                <a:moveTo>
                  <a:pt x="68" y="0"/>
                </a:moveTo>
                <a:lnTo>
                  <a:pt x="130" y="404"/>
                </a:lnTo>
                <a:lnTo>
                  <a:pt x="68" y="508"/>
                </a:lnTo>
                <a:lnTo>
                  <a:pt x="0" y="380"/>
                </a:lnTo>
                <a:lnTo>
                  <a:pt x="68" y="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2308224" y="1824292"/>
            <a:ext cx="4045763" cy="604838"/>
          </a:xfrm>
          <a:custGeom>
            <a:avLst/>
            <a:gdLst>
              <a:gd name="T0" fmla="*/ 649 w 805"/>
              <a:gd name="T1" fmla="*/ 0 h 381"/>
              <a:gd name="T2" fmla="*/ 805 w 805"/>
              <a:gd name="T3" fmla="*/ 192 h 381"/>
              <a:gd name="T4" fmla="*/ 649 w 805"/>
              <a:gd name="T5" fmla="*/ 381 h 381"/>
              <a:gd name="T6" fmla="*/ 0 w 805"/>
              <a:gd name="T7" fmla="*/ 381 h 381"/>
              <a:gd name="T8" fmla="*/ 0 w 805"/>
              <a:gd name="T9" fmla="*/ 0 h 381"/>
              <a:gd name="T10" fmla="*/ 649 w 805"/>
              <a:gd name="T1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381">
                <a:moveTo>
                  <a:pt x="649" y="0"/>
                </a:moveTo>
                <a:lnTo>
                  <a:pt x="805" y="192"/>
                </a:lnTo>
                <a:lnTo>
                  <a:pt x="649" y="381"/>
                </a:lnTo>
                <a:lnTo>
                  <a:pt x="0" y="381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Adapt</a:t>
            </a:r>
            <a:r>
              <a:rPr lang="en-US" altLang="zh-CN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2 materials from the book</a:t>
            </a:r>
          </a:p>
          <a:p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to provide enough input </a:t>
            </a:r>
            <a:endParaRPr lang="zh-CN" altLang="en-US" sz="1600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2308224" y="2704561"/>
            <a:ext cx="4045763" cy="604838"/>
          </a:xfrm>
          <a:custGeom>
            <a:avLst/>
            <a:gdLst>
              <a:gd name="T0" fmla="*/ 649 w 805"/>
              <a:gd name="T1" fmla="*/ 0 h 381"/>
              <a:gd name="T2" fmla="*/ 805 w 805"/>
              <a:gd name="T3" fmla="*/ 192 h 381"/>
              <a:gd name="T4" fmla="*/ 649 w 805"/>
              <a:gd name="T5" fmla="*/ 381 h 381"/>
              <a:gd name="T6" fmla="*/ 0 w 805"/>
              <a:gd name="T7" fmla="*/ 381 h 381"/>
              <a:gd name="T8" fmla="*/ 0 w 805"/>
              <a:gd name="T9" fmla="*/ 0 h 381"/>
              <a:gd name="T10" fmla="*/ 649 w 805"/>
              <a:gd name="T1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381">
                <a:moveTo>
                  <a:pt x="649" y="0"/>
                </a:moveTo>
                <a:lnTo>
                  <a:pt x="805" y="192"/>
                </a:lnTo>
                <a:lnTo>
                  <a:pt x="649" y="381"/>
                </a:lnTo>
                <a:lnTo>
                  <a:pt x="0" y="381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Supplement</a:t>
            </a:r>
            <a:r>
              <a:rPr lang="en-US" altLang="zh-CN" sz="16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 4  extra speech materials</a:t>
            </a:r>
          </a:p>
          <a:p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6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reorganize</a:t>
            </a:r>
            <a:r>
              <a:rPr lang="en-US" altLang="zh-CN" sz="1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the teaching resources</a:t>
            </a:r>
            <a:endParaRPr lang="zh-CN" altLang="en-US" sz="1600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2308224" y="3664999"/>
            <a:ext cx="4045763" cy="604838"/>
          </a:xfrm>
          <a:custGeom>
            <a:avLst/>
            <a:gdLst>
              <a:gd name="T0" fmla="*/ 649 w 805"/>
              <a:gd name="T1" fmla="*/ 0 h 381"/>
              <a:gd name="T2" fmla="*/ 805 w 805"/>
              <a:gd name="T3" fmla="*/ 192 h 381"/>
              <a:gd name="T4" fmla="*/ 649 w 805"/>
              <a:gd name="T5" fmla="*/ 381 h 381"/>
              <a:gd name="T6" fmla="*/ 0 w 805"/>
              <a:gd name="T7" fmla="*/ 381 h 381"/>
              <a:gd name="T8" fmla="*/ 0 w 805"/>
              <a:gd name="T9" fmla="*/ 0 h 381"/>
              <a:gd name="T10" fmla="*/ 649 w 805"/>
              <a:gd name="T1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381">
                <a:moveTo>
                  <a:pt x="649" y="0"/>
                </a:moveTo>
                <a:lnTo>
                  <a:pt x="805" y="192"/>
                </a:lnTo>
                <a:lnTo>
                  <a:pt x="649" y="381"/>
                </a:lnTo>
                <a:lnTo>
                  <a:pt x="0" y="381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</a:t>
            </a:r>
            <a:r>
              <a:rPr lang="en-US" altLang="zh-CN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1 extra speech material with</a:t>
            </a:r>
            <a:r>
              <a:rPr lang="zh-CN" altLang="en-US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600" b="1" dirty="0" smtClean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the textbook to generate the techniques</a:t>
            </a:r>
          </a:p>
        </p:txBody>
      </p:sp>
      <p:sp>
        <p:nvSpPr>
          <p:cNvPr id="29" name="矩形 28"/>
          <p:cNvSpPr/>
          <p:nvPr/>
        </p:nvSpPr>
        <p:spPr>
          <a:xfrm>
            <a:off x="6353987" y="1233742"/>
            <a:ext cx="939948" cy="903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Off-line</a:t>
            </a:r>
            <a:endParaRPr lang="zh-CN" altLang="en-US" sz="1600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53987" y="3027504"/>
            <a:ext cx="939948" cy="9034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Online</a:t>
            </a:r>
            <a:endParaRPr lang="zh-CN" altLang="en-US" sz="1600" b="1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23961" y="700342"/>
            <a:ext cx="2091302" cy="3712170"/>
            <a:chOff x="6823961" y="700342"/>
            <a:chExt cx="2091302" cy="3712170"/>
          </a:xfrm>
        </p:grpSpPr>
        <p:cxnSp>
          <p:nvCxnSpPr>
            <p:cNvPr id="32" name="直接箭头连接符 31"/>
            <p:cNvCxnSpPr>
              <a:stCxn id="29" idx="2"/>
              <a:endCxn id="30" idx="0"/>
            </p:cNvCxnSpPr>
            <p:nvPr/>
          </p:nvCxnSpPr>
          <p:spPr>
            <a:xfrm>
              <a:off x="6823961" y="2137144"/>
              <a:ext cx="0" cy="8903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7735049" y="1907208"/>
              <a:ext cx="1180214" cy="13104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ln>
                    <a:solidFill>
                      <a:schemeClr val="bg1"/>
                    </a:solidFill>
                  </a:ln>
                  <a:latin typeface="Microsoft PhagsPa" pitchFamily="34" charset="0"/>
                  <a:cs typeface="Andalus" pitchFamily="18" charset="-78"/>
                </a:rPr>
                <a:t>How to begin and end a speech</a:t>
              </a:r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823961" y="2562447"/>
              <a:ext cx="911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7735049" y="700342"/>
              <a:ext cx="1180214" cy="8334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while-calss</a:t>
              </a:r>
            </a:p>
            <a:p>
              <a:pPr algn="ctr"/>
              <a:r>
                <a:rPr lang="en-US" altLang="zh-CN" sz="1600" b="1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vis- à -vis class</a:t>
              </a:r>
              <a:endParaRPr lang="zh-CN" altLang="en-US" sz="1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735049" y="3664999"/>
              <a:ext cx="1180214" cy="7475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before and after class</a:t>
              </a:r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7293935" y="3664999"/>
              <a:ext cx="441114" cy="2659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7293935" y="1233742"/>
              <a:ext cx="441114" cy="3000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3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9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-1"/>
            <a:ext cx="4061637" cy="2887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n>
                  <a:solidFill>
                    <a:srgbClr val="FFFF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Unit 8 </a:t>
            </a:r>
          </a:p>
          <a:p>
            <a:pPr algn="ctr"/>
            <a:r>
              <a:rPr lang="en-US" altLang="zh-CN" sz="3200" b="1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Beginning and Ending the Speech</a:t>
            </a:r>
          </a:p>
          <a:p>
            <a:pPr algn="ctr"/>
            <a:endParaRPr lang="zh-CN" altLang="en-US" sz="3200" b="1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967186"/>
            <a:ext cx="1771668" cy="203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istrator\Desktop\2%2822%29.png"/>
          <p:cNvPicPr>
            <a:picLocks noChangeAspect="1" noChangeArrowheads="1"/>
          </p:cNvPicPr>
          <p:nvPr/>
        </p:nvPicPr>
        <p:blipFill>
          <a:blip r:embed="rId4"/>
          <a:srcRect l="3459" r="3109"/>
          <a:stretch>
            <a:fillRect/>
          </a:stretch>
        </p:blipFill>
        <p:spPr bwMode="auto">
          <a:xfrm>
            <a:off x="1665675" y="2967186"/>
            <a:ext cx="2395962" cy="203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圆角矩形 6"/>
          <p:cNvSpPr/>
          <p:nvPr/>
        </p:nvSpPr>
        <p:spPr>
          <a:xfrm>
            <a:off x="4295553" y="502954"/>
            <a:ext cx="4508205" cy="101693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Focus Today</a:t>
            </a:r>
          </a:p>
          <a:p>
            <a:pPr algn="ctr"/>
            <a:r>
              <a:rPr lang="en-US" altLang="zh-CN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Master the skills</a:t>
            </a:r>
          </a:p>
          <a:p>
            <a:pPr algn="ctr"/>
            <a:r>
              <a:rPr lang="en-US" altLang="zh-CN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of beginning a speech</a:t>
            </a:r>
            <a:endParaRPr lang="zh-CN" altLang="en-US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2242" y="1519884"/>
            <a:ext cx="3891516" cy="2894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altLang="zh-CN" sz="40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ppreciate</a:t>
            </a:r>
          </a:p>
          <a:p>
            <a:r>
              <a:rPr lang="en-US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altLang="zh-CN" sz="40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rainstorm</a:t>
            </a:r>
          </a:p>
          <a:p>
            <a:r>
              <a:rPr lang="en-US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US" altLang="zh-CN" sz="40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onclude</a:t>
            </a:r>
            <a:endParaRPr lang="zh-CN" altLang="en-US" sz="4000" dirty="0">
              <a:ln>
                <a:solidFill>
                  <a:schemeClr val="accent3"/>
                </a:solidFill>
              </a:ln>
              <a:solidFill>
                <a:srgbClr val="E00034"/>
              </a:solidFill>
              <a:latin typeface="Arial Black" pitchFamily="34" charset="0"/>
            </a:endParaRPr>
          </a:p>
        </p:txBody>
      </p:sp>
      <p:pic>
        <p:nvPicPr>
          <p:cNvPr id="10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5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890" y="458394"/>
            <a:ext cx="8050267" cy="48389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altLang="zh-CN" sz="36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ppreciate</a:t>
            </a:r>
            <a:br>
              <a:rPr lang="en-US" altLang="zh-CN" sz="36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</a:br>
            <a:endParaRPr lang="zh-CN" altLang="en-US" sz="3600" dirty="0"/>
          </a:p>
        </p:txBody>
      </p:sp>
      <p:pic>
        <p:nvPicPr>
          <p:cNvPr id="2051" name="Picture 3" descr="C:\Users\Administrator\Desktop\u=1416323766,1657442098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998" y="1018635"/>
            <a:ext cx="1314007" cy="112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istrator\Desktop\14978531164692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998" y="2200940"/>
            <a:ext cx="1314007" cy="109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istrator\Desktop\fukunaga-emm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998" y="3296093"/>
            <a:ext cx="1314007" cy="112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5894" y="1018635"/>
            <a:ext cx="1919241" cy="34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4494" y="3296094"/>
            <a:ext cx="1390982" cy="112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Administrator\AppData\Roaming\Tencent\Users\294590131\QQ\WinTemp\RichOle\]H(8Z(U5G989HMXW5]6@EJU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4494" y="1018635"/>
            <a:ext cx="1390982" cy="227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5667153" y="1169581"/>
            <a:ext cx="3274828" cy="3028066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  作乐府亦有法</a:t>
            </a:r>
            <a:r>
              <a:rPr lang="en-US" altLang="zh-CN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曰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EE0000"/>
                </a:solidFill>
                <a:latin typeface="楷体" pitchFamily="49" charset="-122"/>
                <a:ea typeface="楷体" pitchFamily="49" charset="-122"/>
              </a:rPr>
              <a:t>凤头</a:t>
            </a:r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EE0000"/>
                </a:solidFill>
                <a:latin typeface="楷体" pitchFamily="49" charset="-122"/>
                <a:ea typeface="楷体" pitchFamily="49" charset="-122"/>
              </a:rPr>
              <a:t>猪肚</a:t>
            </a:r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豹尾</a:t>
            </a:r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六字是也。</a:t>
            </a:r>
            <a:endParaRPr lang="en-US" altLang="zh-CN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        ——</a:t>
            </a:r>
            <a:r>
              <a:rPr lang="zh-CN" alt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（元）乔梦符</a:t>
            </a:r>
            <a:endParaRPr lang="zh-CN" alt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10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  <p:pic>
        <p:nvPicPr>
          <p:cNvPr id="16" name="Herpertension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3315476" y="305994"/>
            <a:ext cx="304800" cy="304800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16" idx="1"/>
          </p:cNvCxnSpPr>
          <p:nvPr/>
        </p:nvCxnSpPr>
        <p:spPr>
          <a:xfrm flipV="1">
            <a:off x="2619985" y="458394"/>
            <a:ext cx="695491" cy="549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924494" y="1007618"/>
            <a:ext cx="1390982" cy="227745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130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890" y="458394"/>
            <a:ext cx="8050267" cy="48389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altLang="zh-CN" sz="36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ppreciate    </a:t>
            </a:r>
            <a:r>
              <a:rPr lang="en-US" altLang="zh-CN" sz="2800" b="1" dirty="0" smtClean="0">
                <a:ln w="1905">
                  <a:solidFill>
                    <a:srgbClr val="92D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Linguistic features</a:t>
            </a:r>
            <a:r>
              <a:rPr lang="en-US" altLang="zh-CN" sz="2800" dirty="0" smtClean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en-US" altLang="zh-CN" sz="2800" dirty="0" smtClean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Georgia" pitchFamily="18" charset="0"/>
              </a:rPr>
            </a:br>
            <a:endParaRPr lang="zh-CN" altLang="en-US" sz="2800" dirty="0">
              <a:ln>
                <a:solidFill>
                  <a:srgbClr val="92D050"/>
                </a:solidFill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43200" y="1200151"/>
            <a:ext cx="3508744" cy="575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ln w="12700">
                  <a:solidFill>
                    <a:srgbClr val="EE0000"/>
                  </a:solidFill>
                  <a:prstDash val="solid"/>
                </a:ln>
                <a:solidFill>
                  <a:srgbClr val="EE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endParaRPr lang="zh-CN" altLang="en-US" sz="4800" b="1" dirty="0">
              <a:ln w="12700">
                <a:solidFill>
                  <a:srgbClr val="EE0000"/>
                </a:solidFill>
                <a:prstDash val="solid"/>
              </a:ln>
              <a:solidFill>
                <a:srgbClr val="EE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0995" y="1562986"/>
            <a:ext cx="7804162" cy="3019646"/>
            <a:chOff x="520995" y="1562986"/>
            <a:chExt cx="7804162" cy="3019646"/>
          </a:xfrm>
        </p:grpSpPr>
        <p:sp>
          <p:nvSpPr>
            <p:cNvPr id="25" name="矩形 24"/>
            <p:cNvSpPr/>
            <p:nvPr/>
          </p:nvSpPr>
          <p:spPr>
            <a:xfrm>
              <a:off x="776177" y="2381693"/>
              <a:ext cx="1414130" cy="4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</a:t>
              </a:r>
              <a:r>
                <a:rPr lang="en-US" altLang="zh-CN" dirty="0" smtClean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</a:rPr>
                <a:t>ythmic</a:t>
              </a:r>
              <a:endParaRPr lang="zh-CN" altLang="en-US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790507" y="2381693"/>
              <a:ext cx="1414130" cy="4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E</a:t>
              </a:r>
              <a:r>
                <a:rPr lang="en-US" altLang="zh-CN" dirty="0" smtClean="0">
                  <a:ln>
                    <a:solidFill>
                      <a:srgbClr val="002060"/>
                    </a:solidFill>
                  </a:ln>
                </a:rPr>
                <a:t>asy</a:t>
              </a:r>
              <a:endParaRPr lang="zh-CN" altLang="en-US" dirty="0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512442" y="2381693"/>
              <a:ext cx="1414130" cy="4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n>
                    <a:solidFill>
                      <a:srgbClr val="FF0000"/>
                    </a:solidFill>
                  </a:ln>
                  <a:solidFill>
                    <a:srgbClr val="EE0000"/>
                  </a:solidFill>
                </a:rPr>
                <a:t>D</a:t>
              </a:r>
              <a:r>
                <a:rPr lang="en-US" altLang="zh-CN" dirty="0" smtClean="0">
                  <a:ln>
                    <a:solidFill>
                      <a:srgbClr val="002060"/>
                    </a:solidFill>
                  </a:ln>
                </a:rPr>
                <a:t>ynamic</a:t>
              </a:r>
              <a:endParaRPr lang="zh-CN" altLang="en-US" dirty="0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520995" y="3264195"/>
              <a:ext cx="1924493" cy="13184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Georgia" pitchFamily="18" charset="0"/>
                </a:rPr>
                <a:t>“</a:t>
              </a:r>
              <a:r>
                <a:rPr lang="en-US" altLang="zh-CN" b="1" i="1" dirty="0" smtClean="0">
                  <a:latin typeface="Georgia" pitchFamily="18" charset="0"/>
                </a:rPr>
                <a:t>Controlable but incurable.”</a:t>
              </a:r>
              <a:endParaRPr lang="zh-CN" altLang="en-US" b="1" i="1" dirty="0">
                <a:latin typeface="Georgia" pitchFamily="18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597348" y="3264195"/>
              <a:ext cx="1729563" cy="13184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latin typeface="Georgia" pitchFamily="18" charset="0"/>
                </a:rPr>
                <a:t>Simple words  and sentences</a:t>
              </a:r>
            </a:p>
            <a:p>
              <a:pPr algn="ctr"/>
              <a:endPara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pPr algn="ctr"/>
              <a:r>
                <a:rPr lang="en-US" altLang="zh-CN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EXAMPLE</a:t>
              </a:r>
              <a:endPara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6251945" y="3264195"/>
              <a:ext cx="2073212" cy="13184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latin typeface="Georgia" pitchFamily="18" charset="0"/>
                </a:rPr>
                <a:t>“</a:t>
              </a:r>
              <a:r>
                <a:rPr lang="en-US" altLang="zh-CN" sz="1400" b="1" i="1" dirty="0" smtClean="0">
                  <a:latin typeface="Georgia" pitchFamily="18" charset="0"/>
                </a:rPr>
                <a:t>As I speak today…</a:t>
              </a:r>
              <a:r>
                <a:rPr lang="en-US" altLang="zh-CN" sz="1400" b="1" dirty="0" smtClean="0">
                  <a:latin typeface="Georgia" pitchFamily="18" charset="0"/>
                </a:rPr>
                <a:t>”; </a:t>
              </a:r>
            </a:p>
            <a:p>
              <a:pPr algn="ctr"/>
              <a:r>
                <a:rPr lang="en-US" altLang="zh-CN" sz="1400" b="1" dirty="0" smtClean="0">
                  <a:latin typeface="Georgia" pitchFamily="18" charset="0"/>
                </a:rPr>
                <a:t>“</a:t>
              </a:r>
              <a:r>
                <a:rPr lang="en-US" altLang="zh-CN" sz="1400" b="1" i="1" dirty="0" smtClean="0">
                  <a:latin typeface="Georgia" pitchFamily="18" charset="0"/>
                </a:rPr>
                <a:t>What is this silent killer?”</a:t>
              </a:r>
            </a:p>
            <a:p>
              <a:pPr algn="ctr"/>
              <a:r>
                <a:rPr lang="en-US" altLang="zh-CN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EXAMPLE</a:t>
              </a:r>
              <a:endPara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cxnSp>
          <p:nvCxnSpPr>
            <p:cNvPr id="55" name="直接箭头连接符 54"/>
            <p:cNvCxnSpPr>
              <a:endCxn id="25" idx="0"/>
            </p:cNvCxnSpPr>
            <p:nvPr/>
          </p:nvCxnSpPr>
          <p:spPr>
            <a:xfrm flipH="1">
              <a:off x="1483242" y="1562986"/>
              <a:ext cx="2307265" cy="8187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24" idx="2"/>
              <a:endCxn id="48" idx="0"/>
            </p:cNvCxnSpPr>
            <p:nvPr/>
          </p:nvCxnSpPr>
          <p:spPr>
            <a:xfrm>
              <a:off x="4497572" y="1775637"/>
              <a:ext cx="0" cy="606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5204637" y="1562986"/>
              <a:ext cx="2014870" cy="8187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25" idx="2"/>
            </p:cNvCxnSpPr>
            <p:nvPr/>
          </p:nvCxnSpPr>
          <p:spPr>
            <a:xfrm>
              <a:off x="1483242" y="2828260"/>
              <a:ext cx="0" cy="4359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497572" y="2828260"/>
              <a:ext cx="0" cy="4359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219507" y="2828260"/>
              <a:ext cx="0" cy="4359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>
              <a:stCxn id="25" idx="3"/>
              <a:endCxn id="48" idx="1"/>
            </p:cNvCxnSpPr>
            <p:nvPr/>
          </p:nvCxnSpPr>
          <p:spPr>
            <a:xfrm>
              <a:off x="2190307" y="2604977"/>
              <a:ext cx="1600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>
              <a:stCxn id="48" idx="3"/>
              <a:endCxn id="49" idx="1"/>
            </p:cNvCxnSpPr>
            <p:nvPr/>
          </p:nvCxnSpPr>
          <p:spPr>
            <a:xfrm>
              <a:off x="5204637" y="2604977"/>
              <a:ext cx="130780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3"/>
          <a:srcRect l="13160" t="18145" r="15516" b="19318"/>
          <a:stretch>
            <a:fillRect/>
          </a:stretch>
        </p:blipFill>
        <p:spPr bwMode="auto">
          <a:xfrm>
            <a:off x="8474149" y="0"/>
            <a:ext cx="669851" cy="700341"/>
          </a:xfrm>
          <a:prstGeom prst="rect">
            <a:avLst/>
          </a:prstGeom>
          <a:noFill/>
        </p:spPr>
      </p:pic>
      <p:pic>
        <p:nvPicPr>
          <p:cNvPr id="20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3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4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altLang="zh-CN" sz="40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rainstorm</a:t>
            </a:r>
            <a:r>
              <a:rPr lang="en-US" altLang="zh-CN" sz="28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    </a:t>
            </a:r>
            <a:r>
              <a:rPr lang="en-US" altLang="zh-CN" sz="3100" b="1" dirty="0" smtClean="0">
                <a:ln w="1905">
                  <a:solidFill>
                    <a:srgbClr val="92D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Discourse features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5373" y="956585"/>
            <a:ext cx="7698770" cy="4871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How does the beginning captivate the audience?</a:t>
            </a:r>
            <a:endParaRPr lang="zh-CN" alt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istrator\Desktop\1384320480598sidrc.jpg"/>
          <p:cNvPicPr>
            <a:picLocks noChangeAspect="1" noChangeArrowheads="1"/>
          </p:cNvPicPr>
          <p:nvPr/>
        </p:nvPicPr>
        <p:blipFill>
          <a:blip r:embed="rId3"/>
          <a:srcRect l="63079"/>
          <a:stretch>
            <a:fillRect/>
          </a:stretch>
        </p:blipFill>
        <p:spPr bwMode="auto">
          <a:xfrm>
            <a:off x="274889" y="899593"/>
            <a:ext cx="680484" cy="544126"/>
          </a:xfrm>
          <a:prstGeom prst="rect">
            <a:avLst/>
          </a:prstGeom>
          <a:noFill/>
        </p:spPr>
      </p:pic>
      <p:pic>
        <p:nvPicPr>
          <p:cNvPr id="8" name="Picture 10" descr="Prime-your-audienc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87" y="1710575"/>
            <a:ext cx="798999" cy="789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720856" y="1774483"/>
            <a:ext cx="2977116" cy="661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altLang="zh-CN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uspend the audience</a:t>
            </a:r>
            <a:endParaRPr lang="zh-CN" altLang="en-US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13" descr="Play-the-fiel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87" y="2607608"/>
            <a:ext cx="798999" cy="777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720856" y="2723741"/>
            <a:ext cx="2977116" cy="6615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altLang="zh-CN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altLang="zh-CN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resent statistics</a:t>
            </a:r>
            <a:endParaRPr lang="zh-CN" alt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2" descr="Fuel-their-conversat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87" y="3523492"/>
            <a:ext cx="798999" cy="777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4720856" y="3639624"/>
            <a:ext cx="2977116" cy="66152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altLang="zh-CN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altLang="zh-CN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dopt parallelism</a:t>
            </a:r>
            <a:endParaRPr lang="zh-CN" altLang="en-US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9098" y="2607608"/>
            <a:ext cx="2475828" cy="575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ln w="12700">
                  <a:solidFill>
                    <a:srgbClr val="EE0000"/>
                  </a:solidFill>
                  <a:prstDash val="solid"/>
                </a:ln>
                <a:solidFill>
                  <a:srgbClr val="EE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</a:t>
            </a:r>
            <a:endParaRPr lang="zh-CN" altLang="en-US" sz="4800" b="1" dirty="0">
              <a:ln w="12700">
                <a:solidFill>
                  <a:srgbClr val="EE0000"/>
                </a:solidFill>
                <a:prstDash val="solid"/>
              </a:ln>
              <a:solidFill>
                <a:srgbClr val="EE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636874" y="1913860"/>
            <a:ext cx="328052" cy="202018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7"/>
          <a:srcRect l="13160" t="18145" r="15516" b="19318"/>
          <a:stretch>
            <a:fillRect/>
          </a:stretch>
        </p:blipFill>
        <p:spPr bwMode="auto">
          <a:xfrm>
            <a:off x="8474149" y="0"/>
            <a:ext cx="669851" cy="700341"/>
          </a:xfrm>
          <a:prstGeom prst="rect">
            <a:avLst/>
          </a:prstGeom>
          <a:noFill/>
        </p:spPr>
      </p:pic>
      <p:pic>
        <p:nvPicPr>
          <p:cNvPr id="17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7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5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US" altLang="zh-CN" sz="3600" dirty="0" smtClean="0">
                <a:ln>
                  <a:solidFill>
                    <a:schemeClr val="accent3"/>
                  </a:solidFill>
                </a:ln>
                <a:solidFill>
                  <a:srgbClr val="E00034"/>
                </a:solidFill>
                <a:latin typeface="Arial Black" pitchFamily="34" charset="0"/>
              </a:rPr>
              <a:t>onclude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129045" y="177122"/>
            <a:ext cx="4781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905">
                  <a:solidFill>
                    <a:srgbClr val="92D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Techniques and skills</a:t>
            </a:r>
            <a:endParaRPr lang="zh-CN" altLang="en-US" sz="2800" dirty="0"/>
          </a:p>
        </p:txBody>
      </p:sp>
      <p:pic>
        <p:nvPicPr>
          <p:cNvPr id="2050" name="Picture 2" descr="C:\Users\Administrator\Desktop\cf1b9d16fdfaaf5160db479a865494eef01f7adf.jpg"/>
          <p:cNvPicPr>
            <a:picLocks noChangeAspect="1" noChangeArrowheads="1"/>
          </p:cNvPicPr>
          <p:nvPr/>
        </p:nvPicPr>
        <p:blipFill>
          <a:blip r:embed="rId3"/>
          <a:srcRect b="2532"/>
          <a:stretch>
            <a:fillRect/>
          </a:stretch>
        </p:blipFill>
        <p:spPr bwMode="auto">
          <a:xfrm>
            <a:off x="3558219" y="1562985"/>
            <a:ext cx="2130818" cy="278775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785303" y="3455581"/>
            <a:ext cx="1945757" cy="5741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>
                  <a:solidFill>
                    <a:schemeClr val="bg1"/>
                  </a:solidFill>
                </a:ln>
              </a:rPr>
              <a:t>RED SPA</a:t>
            </a:r>
            <a:endParaRPr lang="zh-CN" altLang="en-US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3" descr="C:\Users\Administrator\Desktop\u=1416323766,1657442098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46" y="1263945"/>
            <a:ext cx="1032916" cy="88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456662" y="1414130"/>
            <a:ext cx="1945757" cy="57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Arouse curiosity</a:t>
            </a:r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4" descr="C:\Users\Administrator\Desktop\14978531164692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746" y="2200940"/>
            <a:ext cx="1032916" cy="91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456662" y="2360428"/>
            <a:ext cx="1945757" cy="57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Startle the audience</a:t>
            </a:r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5" descr="C:\Users\Administrator\Desktop\fukunaga-emm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746" y="3296092"/>
            <a:ext cx="1047550" cy="89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1471296" y="3455581"/>
            <a:ext cx="1945757" cy="57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Question the audience</a:t>
            </a:r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1" name="Picture 3" descr="C:\Users\Administrator\Desktop\_52826856_012013685-1.jpg"/>
          <p:cNvPicPr>
            <a:picLocks noChangeAspect="1" noChangeArrowheads="1"/>
          </p:cNvPicPr>
          <p:nvPr/>
        </p:nvPicPr>
        <p:blipFill>
          <a:blip r:embed="rId7"/>
          <a:srcRect b="9092"/>
          <a:stretch>
            <a:fillRect/>
          </a:stretch>
        </p:blipFill>
        <p:spPr bwMode="auto">
          <a:xfrm>
            <a:off x="7731061" y="1263945"/>
            <a:ext cx="1188190" cy="91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5785304" y="1414130"/>
            <a:ext cx="1945757" cy="57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Tell a story</a:t>
            </a:r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062" y="2200940"/>
            <a:ext cx="1188190" cy="93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矩形 15"/>
          <p:cNvSpPr/>
          <p:nvPr/>
        </p:nvSpPr>
        <p:spPr>
          <a:xfrm>
            <a:off x="5785304" y="2360428"/>
            <a:ext cx="1945757" cy="57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Begin with a quotation</a:t>
            </a:r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10" descr="C:\Users\Administrator\AppData\Roaming\Tencent\Users\294590131\QQ\WinTemp\RichOle\]H(8Z(U5G989HMXW5]6@EJU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1061" y="3296092"/>
            <a:ext cx="1188190" cy="105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矩形 18"/>
          <p:cNvSpPr/>
          <p:nvPr/>
        </p:nvSpPr>
        <p:spPr>
          <a:xfrm>
            <a:off x="3129045" y="216447"/>
            <a:ext cx="4079829" cy="483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www.americanrhetoric.com</a:t>
            </a:r>
            <a:endParaRPr lang="zh-CN" altLang="en-US" b="1" u="sng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10"/>
          <a:srcRect l="13160" t="18145" r="15516" b="19318"/>
          <a:stretch>
            <a:fillRect/>
          </a:stretch>
        </p:blipFill>
        <p:spPr bwMode="auto">
          <a:xfrm>
            <a:off x="8474149" y="0"/>
            <a:ext cx="669851" cy="700341"/>
          </a:xfrm>
          <a:prstGeom prst="rect">
            <a:avLst/>
          </a:prstGeom>
          <a:noFill/>
        </p:spPr>
      </p:pic>
      <p:pic>
        <p:nvPicPr>
          <p:cNvPr id="21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10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4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311" y="2265585"/>
            <a:ext cx="8050267" cy="483895"/>
          </a:xfrm>
        </p:spPr>
        <p:txBody>
          <a:bodyPr>
            <a:noAutofit/>
          </a:bodyPr>
          <a:lstStyle/>
          <a:p>
            <a:r>
              <a:rPr lang="en-US" altLang="zh-CN" sz="28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            Teaching </a:t>
            </a:r>
            <a:r>
              <a:rPr lang="en-US" altLang="zh-CN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Assessment</a:t>
            </a:r>
            <a:endParaRPr lang="zh-CN" alt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2"/>
          <a:srcRect l="13160" t="18145" r="15516" b="19318"/>
          <a:stretch>
            <a:fillRect/>
          </a:stretch>
        </p:blipFill>
        <p:spPr bwMode="auto">
          <a:xfrm>
            <a:off x="8474149" y="0"/>
            <a:ext cx="669851" cy="700341"/>
          </a:xfrm>
          <a:prstGeom prst="rect">
            <a:avLst/>
          </a:prstGeom>
          <a:noFill/>
        </p:spPr>
      </p:pic>
      <p:pic>
        <p:nvPicPr>
          <p:cNvPr id="7" name="Picture 2" descr="C:\Users\Administrator\Desktop\b3b7d0a20cf431ad4bb99f0e4236acaf2edd989a.jpg"/>
          <p:cNvPicPr>
            <a:picLocks noChangeAspect="1" noChangeArrowheads="1"/>
          </p:cNvPicPr>
          <p:nvPr/>
        </p:nvPicPr>
        <p:blipFill>
          <a:blip r:embed="rId2"/>
          <a:srcRect l="13160" t="18145" r="15516" b="19318"/>
          <a:stretch>
            <a:fillRect/>
          </a:stretch>
        </p:blipFill>
        <p:spPr bwMode="auto">
          <a:xfrm>
            <a:off x="8456853" y="0"/>
            <a:ext cx="687147" cy="685001"/>
          </a:xfrm>
          <a:prstGeom prst="rect">
            <a:avLst/>
          </a:prstGeom>
          <a:noFill/>
        </p:spPr>
      </p:pic>
    </p:spTree>
  </p:cSld>
  <p:clrMapOvr>
    <a:masterClrMapping/>
  </p:clrMapOvr>
  <p:transition advTm="381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3.4|8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7.6|12.9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4.3|22.1"/>
</p:tagLst>
</file>

<file path=ppt/theme/theme1.xml><?xml version="1.0" encoding="utf-8"?>
<a:theme xmlns:a="http://schemas.openxmlformats.org/drawingml/2006/main" name="Office Theme">
  <a:themeElements>
    <a:clrScheme name="Newsworks">
      <a:dk1>
        <a:sysClr val="windowText" lastClr="000000"/>
      </a:dk1>
      <a:lt1>
        <a:sysClr val="window" lastClr="FFFFFF"/>
      </a:lt1>
      <a:dk2>
        <a:srgbClr val="A4AEB5"/>
      </a:dk2>
      <a:lt2>
        <a:srgbClr val="FFFFFF"/>
      </a:lt2>
      <a:accent1>
        <a:srgbClr val="35A3D9"/>
      </a:accent1>
      <a:accent2>
        <a:srgbClr val="7AB800"/>
      </a:accent2>
      <a:accent3>
        <a:srgbClr val="E00034"/>
      </a:accent3>
      <a:accent4>
        <a:srgbClr val="EC7A08"/>
      </a:accent4>
      <a:accent5>
        <a:srgbClr val="8F23B3"/>
      </a:accent5>
      <a:accent6>
        <a:srgbClr val="00A8B4"/>
      </a:accent6>
      <a:hlink>
        <a:srgbClr val="A4AEB5"/>
      </a:hlink>
      <a:folHlink>
        <a:srgbClr val="A4AE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ewsworks_template_widescreen [Read-Only]" id="{783D21CB-B153-47E5-8659-BD8D5567698C}" vid="{88F8C914-5767-424F-99EC-9D50D6A336A4}"/>
    </a:ext>
  </a:extLst>
</a:theme>
</file>

<file path=ppt/theme/theme10.xml><?xml version="1.0" encoding="utf-8"?>
<a:theme xmlns:a="http://schemas.openxmlformats.org/drawingml/2006/main" name="GeminiMasterYellow">
  <a:themeElements>
    <a:clrScheme name="GeminiTemplateYellow">
      <a:dk1>
        <a:srgbClr val="000000"/>
      </a:dk1>
      <a:lt1>
        <a:srgbClr val="FFFFFF"/>
      </a:lt1>
      <a:dk2>
        <a:srgbClr val="FFAA01"/>
      </a:dk2>
      <a:lt2>
        <a:srgbClr val="797A7D"/>
      </a:lt2>
      <a:accent1>
        <a:srgbClr val="FFAA01"/>
      </a:accent1>
      <a:accent2>
        <a:srgbClr val="EB3C00"/>
      </a:accent2>
      <a:accent3>
        <a:srgbClr val="007233"/>
      </a:accent3>
      <a:accent4>
        <a:srgbClr val="0072C6"/>
      </a:accent4>
      <a:accent5>
        <a:srgbClr val="00188F"/>
      </a:accent5>
      <a:accent6>
        <a:srgbClr val="68217A"/>
      </a:accent6>
      <a:hlink>
        <a:srgbClr val="00B0F0"/>
      </a:hlink>
      <a:folHlink>
        <a:srgbClr val="96969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3.xml><?xml version="1.0" encoding="utf-8"?>
<a:theme xmlns:a="http://schemas.openxmlformats.org/drawingml/2006/main" name="1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4.xml><?xml version="1.0" encoding="utf-8"?>
<a:theme xmlns:a="http://schemas.openxmlformats.org/drawingml/2006/main" name="2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5.xml><?xml version="1.0" encoding="utf-8"?>
<a:theme xmlns:a="http://schemas.openxmlformats.org/drawingml/2006/main" name="3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6.xml><?xml version="1.0" encoding="utf-8"?>
<a:theme xmlns:a="http://schemas.openxmlformats.org/drawingml/2006/main" name="4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7.xml><?xml version="1.0" encoding="utf-8"?>
<a:theme xmlns:a="http://schemas.openxmlformats.org/drawingml/2006/main" name="5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8.xml><?xml version="1.0" encoding="utf-8"?>
<a:theme xmlns:a="http://schemas.openxmlformats.org/drawingml/2006/main" name="6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ppt/theme/theme9.xml><?xml version="1.0" encoding="utf-8"?>
<a:theme xmlns:a="http://schemas.openxmlformats.org/drawingml/2006/main" name="7_YouGov_TEMPLATE_Calibri">
  <a:themeElements>
    <a:clrScheme name="Custom 5">
      <a:dk1>
        <a:srgbClr val="6D6F71"/>
      </a:dk1>
      <a:lt1>
        <a:srgbClr val="FFFFFF"/>
      </a:lt1>
      <a:dk2>
        <a:srgbClr val="53ACAF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750378D-DF76-43D1-A189-BD405C5E6A90}" vid="{E10A26E5-8D80-46F6-B5E7-1C5B8934C5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Newsworks_template_widescreen</Template>
  <TotalTime>6673</TotalTime>
  <Words>239</Words>
  <Application>Microsoft Office PowerPoint</Application>
  <PresentationFormat>全屏显示(16:9)</PresentationFormat>
  <Paragraphs>66</Paragraphs>
  <Slides>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Office Theme</vt:lpstr>
      <vt:lpstr>YouGov_TEMPLATE_Calibri</vt:lpstr>
      <vt:lpstr>1_YouGov_TEMPLATE_Calibri</vt:lpstr>
      <vt:lpstr>2_YouGov_TEMPLATE_Calibri</vt:lpstr>
      <vt:lpstr>3_YouGov_TEMPLATE_Calibri</vt:lpstr>
      <vt:lpstr>4_YouGov_TEMPLATE_Calibri</vt:lpstr>
      <vt:lpstr>5_YouGov_TEMPLATE_Calibri</vt:lpstr>
      <vt:lpstr>6_YouGov_TEMPLATE_Calibri</vt:lpstr>
      <vt:lpstr>7_YouGov_TEMPLATE_Calibri</vt:lpstr>
      <vt:lpstr>GeminiMasterYellow</vt:lpstr>
      <vt:lpstr>An introduction to my Smart Design</vt:lpstr>
      <vt:lpstr>Hilights of my Smart Design </vt:lpstr>
      <vt:lpstr>PowerPoint 演示文稿</vt:lpstr>
      <vt:lpstr>Appreciate </vt:lpstr>
      <vt:lpstr>Appreciate    Linguistic features </vt:lpstr>
      <vt:lpstr>Brainstorm    Discourse features</vt:lpstr>
      <vt:lpstr>Conclude</vt:lpstr>
      <vt:lpstr>             Teaching Assessment</vt:lpstr>
    </vt:vector>
  </TitlesOfParts>
  <Company>Newsworks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about smartphones</dc:title>
  <dc:creator>Judy Harman</dc:creator>
  <cp:keywords>ppt</cp:keywords>
  <cp:lastModifiedBy>qwtg</cp:lastModifiedBy>
  <cp:revision>380</cp:revision>
  <cp:lastPrinted>2015-09-24T14:14:31Z</cp:lastPrinted>
  <dcterms:created xsi:type="dcterms:W3CDTF">2015-09-03T08:48:19Z</dcterms:created>
  <dcterms:modified xsi:type="dcterms:W3CDTF">2017-08-10T04:06:41Z</dcterms:modified>
</cp:coreProperties>
</file>