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332" r:id="rId3"/>
    <p:sldId id="291" r:id="rId4"/>
    <p:sldId id="289" r:id="rId5"/>
    <p:sldId id="292" r:id="rId6"/>
    <p:sldId id="293" r:id="rId7"/>
    <p:sldId id="295" r:id="rId8"/>
    <p:sldId id="296" r:id="rId9"/>
    <p:sldId id="257" r:id="rId10"/>
    <p:sldId id="270" r:id="rId11"/>
    <p:sldId id="260" r:id="rId12"/>
    <p:sldId id="271" r:id="rId13"/>
    <p:sldId id="279" r:id="rId14"/>
    <p:sldId id="284" r:id="rId15"/>
    <p:sldId id="285" r:id="rId16"/>
    <p:sldId id="286" r:id="rId17"/>
    <p:sldId id="287" r:id="rId18"/>
    <p:sldId id="288" r:id="rId19"/>
    <p:sldId id="282" r:id="rId20"/>
    <p:sldId id="283" r:id="rId21"/>
    <p:sldId id="264" r:id="rId22"/>
    <p:sldId id="262" r:id="rId23"/>
    <p:sldId id="263" r:id="rId24"/>
    <p:sldId id="266" r:id="rId25"/>
    <p:sldId id="265" r:id="rId26"/>
    <p:sldId id="267" r:id="rId27"/>
    <p:sldId id="273" r:id="rId28"/>
    <p:sldId id="274" r:id="rId29"/>
    <p:sldId id="278" r:id="rId30"/>
    <p:sldId id="333" r:id="rId31"/>
    <p:sldId id="297" r:id="rId32"/>
    <p:sldId id="298" r:id="rId33"/>
    <p:sldId id="259" r:id="rId34"/>
  </p:sldIdLst>
  <p:sldSz cx="9144000" cy="6858000" type="screen4x3"/>
  <p:notesSz cx="6858000" cy="9144000"/>
  <p:embeddedFontLst>
    <p:embeddedFont>
      <p:font typeface="Corbel" pitchFamily="34" charset="0"/>
      <p:regular r:id="rId36"/>
      <p:bold r:id="rId37"/>
      <p:italic r:id="rId38"/>
      <p:boldItalic r:id="rId39"/>
    </p:embeddedFon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58"/>
      </p:cViewPr>
      <p:guideLst>
        <p:guide orient="horz" pos="21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23B98-E707-4C2D-AA1E-2DE5CF797C37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D4112-0FCA-4A57-ACB3-ABEB03CB5A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13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Video 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4112-0FCA-4A57-ACB3-ABEB03CB5A4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22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Video 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4112-0FCA-4A57-ACB3-ABEB03CB5A4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10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Video 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4112-0FCA-4A57-ACB3-ABEB03CB5A4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89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Video 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4112-0FCA-4A57-ACB3-ABEB03CB5A4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75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F522-B94F-4095-BE6E-B5A598858CDC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7E1A-756D-4AFB-A80B-BFDC1F86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F522-B94F-4095-BE6E-B5A598858CDC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7E1A-756D-4AFB-A80B-BFDC1F86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F522-B94F-4095-BE6E-B5A598858CDC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7E1A-756D-4AFB-A80B-BFDC1F86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F522-B94F-4095-BE6E-B5A598858CDC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7E1A-756D-4AFB-A80B-BFDC1F86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F522-B94F-4095-BE6E-B5A598858CDC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7E1A-756D-4AFB-A80B-BFDC1F86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F522-B94F-4095-BE6E-B5A598858CDC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7E1A-756D-4AFB-A80B-BFDC1F86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F522-B94F-4095-BE6E-B5A598858CDC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7E1A-756D-4AFB-A80B-BFDC1F86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F522-B94F-4095-BE6E-B5A598858CDC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7E1A-756D-4AFB-A80B-BFDC1F86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F522-B94F-4095-BE6E-B5A598858CDC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7E1A-756D-4AFB-A80B-BFDC1F86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F522-B94F-4095-BE6E-B5A598858CDC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7E1A-756D-4AFB-A80B-BFDC1F86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F522-B94F-4095-BE6E-B5A598858CDC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7E1A-756D-4AFB-A80B-BFDC1F86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DF522-B94F-4095-BE6E-B5A598858CDC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7E1A-756D-4AFB-A80B-BFDC1F86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1719&#19979;&#21320;&#20027;&#20250;&#22330;PPT\9\Rica_&#32431;&#38899;&#39057;&#25991;&#20214;_&#32431;&#38899;&#39057;&#36755;&#20986;.MP3" TargetMode="External"/><Relationship Id="rId1" Type="http://schemas.microsoft.com/office/2007/relationships/media" Target="file:///C:\Users\Administrator\Desktop\1719&#19979;&#21320;&#20027;&#20250;&#22330;PPT\9\Rica_&#32431;&#38899;&#39057;&#25991;&#20214;_&#32431;&#38899;&#39057;&#36755;&#20986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st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785926"/>
            <a:ext cx="3121152" cy="285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8720" y="1357630"/>
            <a:ext cx="4426585" cy="3429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7200" b="1" dirty="0" smtClean="0">
                <a:latin typeface="Times New Roman" panose="02020603050405020304" charset="0"/>
              </a:rPr>
              <a:t>The</a:t>
            </a:r>
            <a:br>
              <a:rPr lang="en-US" altLang="zh-CN" sz="7200" b="1" dirty="0" smtClean="0">
                <a:latin typeface="Times New Roman" panose="02020603050405020304" charset="0"/>
              </a:rPr>
            </a:br>
            <a:r>
              <a:rPr lang="en-US" altLang="zh-CN" sz="7200" b="1" dirty="0" smtClean="0">
                <a:latin typeface="Times New Roman" panose="02020603050405020304" charset="0"/>
              </a:rPr>
              <a:t>Powerful </a:t>
            </a:r>
            <a:r>
              <a:rPr lang="en-US" altLang="zh-CN" sz="7200" dirty="0" smtClean="0">
                <a:latin typeface="Times New Roman" panose="02020603050405020304" charset="0"/>
              </a:rPr>
              <a:t/>
            </a:r>
            <a:br>
              <a:rPr lang="en-US" altLang="zh-CN" sz="7200" dirty="0" smtClean="0">
                <a:latin typeface="Times New Roman" panose="02020603050405020304" charset="0"/>
              </a:rPr>
            </a:br>
            <a:r>
              <a:rPr lang="en-US" altLang="zh-CN" sz="107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</a:rPr>
              <a:t>YOU</a:t>
            </a:r>
            <a:endParaRPr lang="zh-CN" altLang="en-US" sz="107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8720" y="690245"/>
            <a:ext cx="5314315" cy="3987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GoudyOlSt BT" pitchFamily="18" charset="0"/>
              </a:rPr>
              <a:t>Unit 3 Language and Communication</a:t>
            </a:r>
            <a:endParaRPr lang="zh-CN" altLang="en-US" sz="20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pic>
        <p:nvPicPr>
          <p:cNvPr id="13" name="图片 12" descr="boarder.jpg"/>
          <p:cNvPicPr>
            <a:picLocks noChangeAspect="1"/>
          </p:cNvPicPr>
          <p:nvPr/>
        </p:nvPicPr>
        <p:blipFill>
          <a:blip r:embed="rId3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pic>
        <p:nvPicPr>
          <p:cNvPr id="14" name="图片 13" descr="boarder.jpg"/>
          <p:cNvPicPr>
            <a:picLocks noChangeAspect="1"/>
          </p:cNvPicPr>
          <p:nvPr/>
        </p:nvPicPr>
        <p:blipFill>
          <a:blip r:embed="rId3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pic>
        <p:nvPicPr>
          <p:cNvPr id="5" name="图片 4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5786" y="2786058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latin typeface="GoudyOlSt BT" pitchFamily="18" charset="0"/>
              </a:rPr>
              <a:t>Situation 1</a:t>
            </a:r>
            <a:endParaRPr lang="zh-CN" altLang="en-US" sz="5400" b="1" dirty="0">
              <a:solidFill>
                <a:srgbClr val="C00000"/>
              </a:solidFill>
              <a:latin typeface="GoudyOlSt B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 the lift_Compress_clip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96" y="332656"/>
            <a:ext cx="9031932" cy="602128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pic>
        <p:nvPicPr>
          <p:cNvPr id="5" name="图片 4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5786" y="2786058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latin typeface="GoudyOlSt BT" pitchFamily="18" charset="0"/>
              </a:rPr>
              <a:t>Situation 2</a:t>
            </a:r>
            <a:endParaRPr lang="zh-CN" altLang="en-US" sz="5400" b="1" dirty="0">
              <a:solidFill>
                <a:srgbClr val="C00000"/>
              </a:solidFill>
              <a:latin typeface="GoudyOlSt B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 the lift-2_Compress_clip2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6" y="404664"/>
            <a:ext cx="9139944" cy="60932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pic>
        <p:nvPicPr>
          <p:cNvPr id="5" name="图片 4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24" y="3000372"/>
            <a:ext cx="7286676" cy="142876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charset="0"/>
              </a:rPr>
              <a:t>Which one of the invitations do you think is better?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2244718"/>
            <a:ext cx="407196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GoudyOlSt BT" pitchFamily="18" charset="0"/>
              </a:rPr>
              <a:t>I Have a Question for You</a:t>
            </a:r>
            <a:endParaRPr lang="zh-CN" altLang="en-US" sz="24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0995" y="785495"/>
            <a:ext cx="5191125" cy="3987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GoudyOlSt BT" pitchFamily="18" charset="0"/>
              </a:rPr>
              <a:t>Unit 3 Language and Communication</a:t>
            </a:r>
            <a:endParaRPr lang="zh-CN" altLang="en-US" sz="20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pic>
        <p:nvPicPr>
          <p:cNvPr id="5" name="图片 4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5786" y="2786058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latin typeface="GoudyOlSt BT" pitchFamily="18" charset="0"/>
              </a:rPr>
              <a:t>Situation 1</a:t>
            </a:r>
            <a:endParaRPr lang="zh-CN" altLang="en-US" sz="5400" b="1" dirty="0">
              <a:solidFill>
                <a:srgbClr val="C00000"/>
              </a:solidFill>
              <a:latin typeface="GoudyOlSt B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 the lift_Compress_clip3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96" y="332656"/>
            <a:ext cx="9036496" cy="602433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pic>
        <p:nvPicPr>
          <p:cNvPr id="5" name="图片 4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5786" y="2786058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latin typeface="GoudyOlSt BT" pitchFamily="18" charset="0"/>
              </a:rPr>
              <a:t>Situation 2</a:t>
            </a:r>
            <a:endParaRPr lang="zh-CN" altLang="en-US" sz="5400" b="1" dirty="0">
              <a:solidFill>
                <a:srgbClr val="C00000"/>
              </a:solidFill>
              <a:latin typeface="GoudyOlSt B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 the lift-2_Compress_clip4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6" y="332656"/>
            <a:ext cx="9139944" cy="60932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oarder.jpg"/>
          <p:cNvPicPr>
            <a:picLocks noChangeAspect="1"/>
          </p:cNvPicPr>
          <p:nvPr/>
        </p:nvPicPr>
        <p:blipFill>
          <a:blip r:embed="rId4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pic>
        <p:nvPicPr>
          <p:cNvPr id="5" name="图片 4" descr="boarder.jpg"/>
          <p:cNvPicPr>
            <a:picLocks noChangeAspect="1"/>
          </p:cNvPicPr>
          <p:nvPr/>
        </p:nvPicPr>
        <p:blipFill>
          <a:blip r:embed="rId4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1104567"/>
            <a:ext cx="214314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GoudyOlSt BT" pitchFamily="18" charset="0"/>
              </a:rPr>
              <a:t>Situation 1</a:t>
            </a:r>
            <a:endParaRPr lang="zh-CN" altLang="en-US" sz="24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9715" y="565150"/>
            <a:ext cx="5487035" cy="3987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GoudyOlSt BT" pitchFamily="18" charset="0"/>
              </a:rPr>
              <a:t>Unit 3 Language and Communication</a:t>
            </a:r>
            <a:endParaRPr lang="zh-CN" altLang="en-US" sz="20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681990" y="4467225"/>
            <a:ext cx="5260975" cy="71501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Let’s listen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to 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what Rika thought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755650" y="5367020"/>
            <a:ext cx="7607300" cy="1164590"/>
          </a:xfrm>
          <a:prstGeom prst="wedgeRoundRectCallout">
            <a:avLst>
              <a:gd name="adj1" fmla="val 23263"/>
              <a:gd name="adj2" fmla="val -5678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charset="0"/>
              </a:rPr>
              <a:t>By ‘good’ does he mean the food or the atmosphere or both? Indian cuisine, I’m not sure. He says it’s good. However, will I like it?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pic>
        <p:nvPicPr>
          <p:cNvPr id="10" name="Rica_纯音频文件_纯音频输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388746" y="4533592"/>
            <a:ext cx="581028" cy="5810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7224" y="1844346"/>
            <a:ext cx="7429552" cy="20612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82675" indent="-1082675" algn="just" fontAlgn="auto"/>
            <a:r>
              <a:rPr lang="en-US" altLang="zh-CN" sz="3200" b="1" dirty="0" smtClean="0">
                <a:latin typeface="Times New Roman" panose="02020603050405020304" charset="0"/>
              </a:rPr>
              <a:t>Ray: …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charset="0"/>
              </a:rPr>
              <a:t>There is a really good new Indian restaurant in town. </a:t>
            </a:r>
            <a:r>
              <a:rPr lang="en-US" altLang="zh-CN" sz="3200" b="1" dirty="0" smtClean="0">
                <a:latin typeface="Times New Roman" panose="02020603050405020304" charset="0"/>
              </a:rPr>
              <a:t>Will you join me there for dinner tonight?</a:t>
            </a:r>
          </a:p>
          <a:p>
            <a:pPr marL="1082675" indent="-1082675" algn="just" fontAlgn="auto"/>
            <a:r>
              <a:rPr lang="en-US" altLang="zh-CN" sz="3200" b="1" dirty="0" smtClean="0">
                <a:latin typeface="Times New Roman" panose="02020603050405020304" charset="0"/>
              </a:rPr>
              <a:t>Rika: </a:t>
            </a:r>
            <a:r>
              <a:rPr lang="en-US" altLang="zh-CN" sz="3200" b="1" dirty="0" err="1" smtClean="0">
                <a:latin typeface="Times New Roman" panose="02020603050405020304" charset="0"/>
              </a:rPr>
              <a:t>Mmm</a:t>
            </a:r>
            <a:r>
              <a:rPr lang="en-US" altLang="zh-CN" sz="3200" b="1" dirty="0" smtClean="0">
                <a:latin typeface="Times New Roman" panose="02020603050405020304" charset="0"/>
              </a:rPr>
              <a:t>.</a:t>
            </a:r>
            <a:endParaRPr lang="zh-CN" altLang="en-US" sz="3200" b="1" dirty="0" smtClean="0">
              <a:latin typeface="Times New Roman" panose="0202060305040502030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微信图片_2017072721060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185" y="332105"/>
            <a:ext cx="4659630" cy="6193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pic>
        <p:nvPicPr>
          <p:cNvPr id="5" name="图片 4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3040" y="577215"/>
            <a:ext cx="5339715" cy="3987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GoudyOlSt BT" pitchFamily="18" charset="0"/>
              </a:rPr>
              <a:t>Unit 3 Language and Communication</a:t>
            </a:r>
            <a:endParaRPr lang="zh-CN" altLang="en-US" sz="20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1301084"/>
            <a:ext cx="214314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GoudyOlSt BT" pitchFamily="18" charset="0"/>
              </a:rPr>
              <a:t>Situation 2</a:t>
            </a:r>
            <a:endParaRPr lang="zh-CN" altLang="en-US" sz="24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244715"/>
            <a:ext cx="7215238" cy="34150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82675" indent="-1082675" algn="just" fontAlgn="auto"/>
            <a:r>
              <a:rPr lang="en-US" altLang="zh-CN" sz="3600" b="1" dirty="0" smtClean="0">
                <a:latin typeface="Times New Roman" panose="02020603050405020304" charset="0"/>
              </a:rPr>
              <a:t>Ray: There is a really good new Indian restaurant in town.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charset="0"/>
              </a:rPr>
              <a:t>And I bet you will definitely like it. </a:t>
            </a:r>
            <a:r>
              <a:rPr lang="en-US" altLang="zh-CN" sz="3600" b="1" dirty="0" smtClean="0">
                <a:latin typeface="Times New Roman" panose="02020603050405020304" charset="0"/>
              </a:rPr>
              <a:t>Will you join me there this evening for dinner?</a:t>
            </a:r>
          </a:p>
          <a:p>
            <a:pPr marL="1082675" indent="-1082675" algn="just" fontAlgn="auto"/>
            <a:r>
              <a:rPr lang="en-US" altLang="zh-CN" sz="3600" b="1" dirty="0" smtClean="0">
                <a:latin typeface="Times New Roman" panose="02020603050405020304" charset="0"/>
              </a:rPr>
              <a:t>Rika: OK. Sure. Why not?</a:t>
            </a:r>
            <a:endParaRPr lang="zh-CN" altLang="en-US" sz="3600" b="1" dirty="0" smtClean="0">
              <a:latin typeface="Times New Roman" panose="0202060305040502030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pic>
        <p:nvPicPr>
          <p:cNvPr id="5" name="图片 4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24" y="3270247"/>
            <a:ext cx="7286676" cy="142876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charset="0"/>
              </a:rPr>
              <a:t>Why is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charset="0"/>
              </a:rPr>
              <a:t>YOU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charset="0"/>
              </a:rPr>
              <a:t> such a powerful word in the invitation?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0" y="2432685"/>
            <a:ext cx="2535555" cy="4603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charset="0"/>
              </a:rPr>
              <a:t>Time to Think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5595" y="785495"/>
            <a:ext cx="5216525" cy="3987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GoudyOlSt BT" pitchFamily="18" charset="0"/>
              </a:rPr>
              <a:t>Unit 3 Language and Communication</a:t>
            </a:r>
            <a:endParaRPr lang="zh-CN" altLang="en-US" sz="20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pic>
        <p:nvPicPr>
          <p:cNvPr id="14" name="图片 13" descr="leav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05581">
            <a:off x="6471245" y="2043363"/>
            <a:ext cx="1251986" cy="124071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selfish.jpg"/>
          <p:cNvPicPr>
            <a:picLocks noChangeAspect="1"/>
          </p:cNvPicPr>
          <p:nvPr/>
        </p:nvPicPr>
        <p:blipFill>
          <a:blip r:embed="rId2" cstate="print"/>
          <a:srcRect b="9999"/>
          <a:stretch>
            <a:fillRect/>
          </a:stretch>
        </p:blipFill>
        <p:spPr>
          <a:xfrm>
            <a:off x="4184688" y="3857628"/>
            <a:ext cx="4211602" cy="3000371"/>
          </a:xfrm>
          <a:prstGeom prst="rect">
            <a:avLst/>
          </a:prstGeom>
        </p:spPr>
      </p:pic>
      <p:pic>
        <p:nvPicPr>
          <p:cNvPr id="6" name="图片 5" descr="boarder.jpg"/>
          <p:cNvPicPr>
            <a:picLocks noChangeAspect="1"/>
          </p:cNvPicPr>
          <p:nvPr/>
        </p:nvPicPr>
        <p:blipFill>
          <a:blip r:embed="rId3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pic>
        <p:nvPicPr>
          <p:cNvPr id="5" name="图片 4" descr="boarder.jpg"/>
          <p:cNvPicPr>
            <a:picLocks noChangeAspect="1"/>
          </p:cNvPicPr>
          <p:nvPr/>
        </p:nvPicPr>
        <p:blipFill>
          <a:blip r:embed="rId3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8370" y="2261870"/>
            <a:ext cx="7664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charset="0"/>
              </a:rPr>
              <a:t>Because human beings are</a:t>
            </a:r>
            <a:r>
              <a:rPr lang="en-US" altLang="zh-CN" sz="3600" b="1" dirty="0" smtClean="0">
                <a:latin typeface="GoudyOlSt BT" pitchFamily="18" charset="0"/>
              </a:rPr>
              <a:t>______. </a:t>
            </a:r>
            <a:endParaRPr lang="zh-CN" altLang="en-US" sz="3600" b="1" dirty="0">
              <a:latin typeface="GoudyOlSt B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571612"/>
            <a:ext cx="1571636" cy="4603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charset="0"/>
              </a:rPr>
              <a:t>Reason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020" y="3112135"/>
            <a:ext cx="75539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altLang="zh-CN" sz="3600" b="1" dirty="0" smtClean="0">
                <a:latin typeface="Times New Roman" panose="02020603050405020304" charset="0"/>
              </a:rPr>
              <a:t> self-centered</a:t>
            </a:r>
          </a:p>
          <a:p>
            <a:pPr indent="0">
              <a:buNone/>
            </a:pPr>
            <a:endParaRPr lang="en-US" altLang="zh-CN" sz="3600" b="1" dirty="0" smtClean="0">
              <a:latin typeface="Times New Roman" panose="02020603050405020304" charset="0"/>
            </a:endParaRPr>
          </a:p>
          <a:p>
            <a:pPr indent="0">
              <a:buNone/>
            </a:pPr>
            <a:r>
              <a:rPr lang="en-US" altLang="zh-CN" sz="3600" b="1" dirty="0" smtClean="0">
                <a:latin typeface="Times New Roman" panose="02020603050405020304" charset="0"/>
              </a:rPr>
              <a:t>B. considerate</a:t>
            </a:r>
            <a:endParaRPr lang="zh-CN" altLang="en-US" sz="3600" b="1" dirty="0" smtClean="0">
              <a:latin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2280" y="785495"/>
            <a:ext cx="5069840" cy="3987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GoudyOlSt BT" pitchFamily="18" charset="0"/>
              </a:rPr>
              <a:t>Unit 3 Language and Communication</a:t>
            </a:r>
            <a:endParaRPr lang="zh-CN" altLang="en-US" sz="20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6423025" y="1985010"/>
            <a:ext cx="508635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pic>
        <p:nvPicPr>
          <p:cNvPr id="5" name="图片 4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39745" y="785495"/>
            <a:ext cx="5032375" cy="3987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GoudyOlSt BT" pitchFamily="18" charset="0"/>
              </a:rPr>
              <a:t>Unit 3 Language and Communication</a:t>
            </a:r>
            <a:endParaRPr lang="zh-CN" altLang="en-US" sz="20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24" y="2145923"/>
            <a:ext cx="735811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charset="0"/>
              </a:rPr>
              <a:t>Because people perceive </a:t>
            </a:r>
            <a:br>
              <a:rPr lang="en-US" altLang="zh-CN" sz="3600" b="1" dirty="0" smtClean="0">
                <a:latin typeface="Times New Roman" panose="02020603050405020304" charset="0"/>
              </a:rPr>
            </a:br>
            <a:r>
              <a:rPr lang="en-US" altLang="zh-CN" sz="3600" b="1" dirty="0" smtClean="0">
                <a:latin typeface="Times New Roman" panose="02020603050405020304" charset="0"/>
              </a:rPr>
              <a:t>thinking as _______.</a:t>
            </a:r>
            <a:endParaRPr lang="zh-CN" altLang="en-US" sz="3600" b="1" dirty="0">
              <a:latin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24" y="3453912"/>
            <a:ext cx="728667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altLang="zh-CN" sz="3600" b="1" dirty="0" smtClean="0">
                <a:latin typeface="Times New Roman" panose="02020603050405020304" charset="0"/>
              </a:rPr>
              <a:t> pleasurable</a:t>
            </a:r>
          </a:p>
          <a:p>
            <a:pPr indent="0">
              <a:buNone/>
            </a:pPr>
            <a:endParaRPr lang="en-US" altLang="zh-CN" sz="3600" b="1" dirty="0" smtClean="0">
              <a:latin typeface="Times New Roman" panose="02020603050405020304" charset="0"/>
            </a:endParaRPr>
          </a:p>
          <a:p>
            <a:pPr indent="0">
              <a:buNone/>
            </a:pPr>
            <a:r>
              <a:rPr lang="en-US" altLang="zh-CN" sz="3600" b="1" dirty="0" smtClean="0">
                <a:latin typeface="Times New Roman" panose="02020603050405020304" charset="0"/>
              </a:rPr>
              <a:t>B. painful</a:t>
            </a:r>
            <a:endParaRPr lang="zh-CN" altLang="en-US" sz="3600" b="1" dirty="0" smtClean="0">
              <a:latin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1571612"/>
            <a:ext cx="1571636" cy="4603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charset="0"/>
              </a:rPr>
              <a:t>Reason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14744" y="253078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图片 18" descr="ponder.png"/>
          <p:cNvPicPr>
            <a:picLocks noChangeAspect="1"/>
          </p:cNvPicPr>
          <p:nvPr/>
        </p:nvPicPr>
        <p:blipFill>
          <a:blip r:embed="rId3" cstate="print"/>
          <a:srcRect l="38470" t="10309" r="34922" b="9793"/>
          <a:stretch>
            <a:fillRect/>
          </a:stretch>
        </p:blipFill>
        <p:spPr>
          <a:xfrm>
            <a:off x="6235700" y="2321560"/>
            <a:ext cx="1836420" cy="221488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pic>
        <p:nvPicPr>
          <p:cNvPr id="5" name="图片 4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1790" y="785495"/>
            <a:ext cx="5180330" cy="3987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GoudyOlSt BT" pitchFamily="18" charset="0"/>
              </a:rPr>
              <a:t>Unit 3 Language and Communication</a:t>
            </a:r>
            <a:endParaRPr lang="zh-CN" altLang="en-US" sz="20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385" y="2516505"/>
            <a:ext cx="79228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600" b="1" dirty="0" smtClean="0">
                <a:latin typeface="Times New Roman" panose="02020603050405020304" charset="0"/>
              </a:rPr>
              <a:t>For many people,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charset="0"/>
              </a:rPr>
              <a:t>thinking </a:t>
            </a:r>
            <a:r>
              <a:rPr lang="en-US" altLang="zh-CN" sz="3600" b="1" dirty="0" smtClean="0">
                <a:latin typeface="Times New Roman" panose="02020603050405020304" charset="0"/>
              </a:rPr>
              <a:t>is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charset="0"/>
              </a:rPr>
              <a:t> painful.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pic>
        <p:nvPicPr>
          <p:cNvPr id="5" name="图片 4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1899285"/>
            <a:ext cx="6928485" cy="92900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charset="0"/>
              </a:rPr>
              <a:t>the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charset="0"/>
              </a:rPr>
              <a:t> Pleasure-pain Principle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6920" y="386715"/>
            <a:ext cx="5069205" cy="3987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GoudyOlSt BT" pitchFamily="18" charset="0"/>
              </a:rPr>
              <a:t>Unit 3 Language and Communication</a:t>
            </a:r>
            <a:endParaRPr lang="zh-CN" altLang="en-US" sz="20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6636" y="3751638"/>
            <a:ext cx="75724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 smtClean="0">
                <a:latin typeface="Times New Roman" panose="02020603050405020304" charset="0"/>
              </a:rPr>
              <a:t>everyone automatically ___________ toward that which is pleasurable and pulls away from that which is painful.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1295" y="3664585"/>
            <a:ext cx="23755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charset="0"/>
              </a:rPr>
              <a:t> gravitates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0320" y="3060065"/>
            <a:ext cx="3412490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charset="0"/>
              </a:rPr>
              <a:t>Psychologists tell us</a:t>
            </a:r>
            <a:endParaRPr lang="en-US" altLang="zh-CN" sz="2400" dirty="0" smtClean="0">
              <a:solidFill>
                <a:schemeClr val="bg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2.5E-6 -0.152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12" grpId="1"/>
      <p:bldP spid="15" grpId="0"/>
      <p:bldP spid="2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pic>
        <p:nvPicPr>
          <p:cNvPr id="5" name="图片 4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5875" y="1611630"/>
            <a:ext cx="7176135" cy="92837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charset="0"/>
              </a:rPr>
              <a:t>gravitate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charset="0"/>
              </a:rPr>
              <a:t> to/towards somebody/something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1475" y="785495"/>
            <a:ext cx="5160645" cy="3987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GoudyOlSt BT" pitchFamily="18" charset="0"/>
              </a:rPr>
              <a:t>Unit 3 Language and Communication</a:t>
            </a:r>
            <a:endParaRPr lang="zh-CN" altLang="en-US" sz="20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2857496"/>
            <a:ext cx="585788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charset="0"/>
              </a:rPr>
              <a:t>to </a:t>
            </a:r>
            <a:r>
              <a:rPr lang="en-US" altLang="zh-CN" sz="2800" b="1" dirty="0" smtClean="0">
                <a:latin typeface="Times New Roman" panose="02020603050405020304" charset="0"/>
              </a:rPr>
              <a:t>move towards </a:t>
            </a:r>
            <a:r>
              <a:rPr lang="en-US" altLang="zh-CN" sz="2800" dirty="0" smtClean="0">
                <a:latin typeface="Times New Roman" panose="02020603050405020304" charset="0"/>
              </a:rPr>
              <a:t>somebody/something </a:t>
            </a:r>
            <a:br>
              <a:rPr lang="en-US" altLang="zh-CN" sz="2800" dirty="0" smtClean="0">
                <a:latin typeface="Times New Roman" panose="02020603050405020304" charset="0"/>
              </a:rPr>
            </a:br>
            <a:r>
              <a:rPr lang="en-US" altLang="zh-CN" sz="2800" dirty="0" smtClean="0">
                <a:latin typeface="Times New Roman" panose="02020603050405020304" charset="0"/>
              </a:rPr>
              <a:t>that you are attracted 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5852" y="2967335"/>
            <a:ext cx="1714512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charset="0"/>
              </a:rPr>
              <a:t>Definition</a:t>
            </a:r>
            <a:endParaRPr lang="en-US" altLang="zh-CN" sz="2400" dirty="0" smtClean="0">
              <a:solidFill>
                <a:schemeClr val="bg1"/>
              </a:solidFill>
              <a:latin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72" y="4286256"/>
            <a:ext cx="535781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charset="0"/>
              </a:rPr>
              <a:t>Many young people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charset="0"/>
              </a:rPr>
              <a:t>gravitate</a:t>
            </a:r>
            <a:r>
              <a:rPr lang="en-US" altLang="zh-CN" sz="2800" b="1" dirty="0" smtClean="0">
                <a:latin typeface="Times New Roman" panose="02020603050405020304" charset="0"/>
              </a:rPr>
              <a:t> to the cities in search of work.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5852" y="4324657"/>
            <a:ext cx="1714512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charset="0"/>
              </a:rPr>
              <a:t>Example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pic>
        <p:nvPicPr>
          <p:cNvPr id="5" name="图片 4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59710" y="785495"/>
            <a:ext cx="5312410" cy="3987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GoudyOlSt BT" pitchFamily="18" charset="0"/>
              </a:rPr>
              <a:t>Unit 3 Language and Communication</a:t>
            </a:r>
            <a:endParaRPr lang="zh-CN" altLang="en-US" sz="20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160" y="3143889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 algn="just">
              <a:lnSpc>
                <a:spcPct val="150000"/>
              </a:lnSpc>
            </a:pPr>
            <a:r>
              <a:rPr lang="en-US" altLang="zh-CN" sz="2400" u="sng" dirty="0" smtClean="0">
                <a:latin typeface="Times New Roman" panose="02020603050405020304" charset="0"/>
              </a:rPr>
              <a:t>I</a:t>
            </a:r>
            <a:r>
              <a:rPr lang="en-US" altLang="zh-CN" sz="2400" dirty="0" smtClean="0">
                <a:latin typeface="Times New Roman" panose="02020603050405020304" charset="0"/>
              </a:rPr>
              <a:t> like your suit.</a:t>
            </a:r>
          </a:p>
          <a:p>
            <a:pPr marL="441325" indent="-441325" algn="just">
              <a:lnSpc>
                <a:spcPct val="150000"/>
              </a:lnSpc>
            </a:pPr>
            <a:r>
              <a:rPr lang="en-US" altLang="zh-CN" sz="2400" u="sng" dirty="0" smtClean="0">
                <a:latin typeface="Times New Roman" panose="02020603050405020304" charset="0"/>
              </a:rPr>
              <a:t>That</a:t>
            </a:r>
            <a:r>
              <a:rPr lang="en-US" altLang="zh-CN" sz="2400" dirty="0" smtClean="0">
                <a:latin typeface="Times New Roman" panose="02020603050405020304" charset="0"/>
              </a:rPr>
              <a:t>’s a good question.</a:t>
            </a:r>
          </a:p>
          <a:p>
            <a:pPr marL="441325" indent="-441325" algn="just">
              <a:lnSpc>
                <a:spcPct val="150000"/>
              </a:lnSpc>
            </a:pPr>
            <a:r>
              <a:rPr lang="en-US" altLang="zh-CN" sz="2400" u="sng" dirty="0" smtClean="0">
                <a:latin typeface="Times New Roman" panose="02020603050405020304" charset="0"/>
              </a:rPr>
              <a:t>Where</a:t>
            </a:r>
            <a:r>
              <a:rPr lang="en-US" altLang="zh-CN" sz="2400" dirty="0" smtClean="0">
                <a:latin typeface="Times New Roman" panose="02020603050405020304" charset="0"/>
              </a:rPr>
              <a:t> is the toilet?</a:t>
            </a:r>
          </a:p>
          <a:p>
            <a:pPr marL="441325" indent="-441325" algn="just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charset="0"/>
              </a:rPr>
              <a:t>Can I take my </a:t>
            </a:r>
            <a:r>
              <a:rPr lang="en-US" altLang="zh-CN" sz="2400" dirty="0">
                <a:latin typeface="Times New Roman" panose="02020603050405020304" charset="0"/>
              </a:rPr>
              <a:t>Friday</a:t>
            </a:r>
            <a:r>
              <a:rPr lang="en-US" altLang="zh-CN" sz="2400" dirty="0" smtClean="0">
                <a:latin typeface="Times New Roman" panose="02020603050405020304" charset="0"/>
              </a:rPr>
              <a:t> off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7984" y="3158988"/>
            <a:ext cx="4786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lnSpc>
                <a:spcPct val="150000"/>
              </a:lnSpc>
            </a:pPr>
            <a:r>
              <a:rPr lang="en-US" altLang="zh-CN" sz="2400" u="sng" dirty="0" smtClean="0">
                <a:latin typeface="Times New Roman" panose="02020603050405020304" charset="0"/>
              </a:rPr>
              <a:t>You</a:t>
            </a:r>
            <a:r>
              <a:rPr lang="en-US" altLang="zh-CN" sz="2400" dirty="0" smtClean="0">
                <a:latin typeface="Times New Roman" panose="02020603050405020304" charset="0"/>
              </a:rPr>
              <a:t> look great in that suit.</a:t>
            </a:r>
          </a:p>
          <a:p>
            <a:pPr marL="441325" indent="-441325">
              <a:lnSpc>
                <a:spcPct val="150000"/>
              </a:lnSpc>
            </a:pPr>
            <a:r>
              <a:rPr lang="en-US" altLang="zh-CN" sz="2400" u="sng" dirty="0" smtClean="0">
                <a:latin typeface="Times New Roman" panose="02020603050405020304" charset="0"/>
              </a:rPr>
              <a:t>You</a:t>
            </a:r>
            <a:r>
              <a:rPr lang="en-US" altLang="zh-CN" sz="2400" dirty="0" smtClean="0">
                <a:latin typeface="Times New Roman" panose="02020603050405020304" charset="0"/>
              </a:rPr>
              <a:t>’ve asked a good question.</a:t>
            </a:r>
          </a:p>
          <a:p>
            <a:pPr marL="441325" indent="-441325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charset="0"/>
              </a:rPr>
              <a:t>Could </a:t>
            </a:r>
            <a:r>
              <a:rPr lang="en-US" altLang="zh-CN" sz="2400" u="sng" dirty="0" smtClean="0">
                <a:latin typeface="Times New Roman" panose="02020603050405020304" charset="0"/>
              </a:rPr>
              <a:t>you</a:t>
            </a:r>
            <a:r>
              <a:rPr lang="en-US" altLang="zh-CN" sz="2400" dirty="0" smtClean="0">
                <a:latin typeface="Times New Roman" panose="02020603050405020304" charset="0"/>
              </a:rPr>
              <a:t> tell me where the toilet is?</a:t>
            </a:r>
          </a:p>
          <a:p>
            <a:pPr marL="441325" indent="-441325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charset="0"/>
              </a:rPr>
              <a:t>Can you do without me Friday?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375" y="2537460"/>
            <a:ext cx="2921635" cy="4603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GoudyOlSt BT" pitchFamily="18" charset="0"/>
              </a:rPr>
              <a:t>Instead of saying</a:t>
            </a:r>
            <a:endParaRPr lang="zh-CN" altLang="en-US" sz="24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625" y="2537460"/>
            <a:ext cx="3071495" cy="4603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GoudyOlSt BT" pitchFamily="18" charset="0"/>
              </a:rPr>
              <a:t>You may say</a:t>
            </a:r>
            <a:endParaRPr lang="zh-CN" altLang="en-US" sz="24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785786" y="1428736"/>
            <a:ext cx="7572428" cy="92869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charset="0"/>
              </a:rPr>
              <a:t>How to Use it</a:t>
            </a:r>
            <a:r>
              <a:rPr lang="en-US" altLang="zh-CN" sz="3600" b="1" dirty="0" smtClean="0">
                <a:solidFill>
                  <a:schemeClr val="tx1"/>
                </a:solidFill>
                <a:latin typeface="GoudyOlSt BT" pitchFamily="18" charset="0"/>
              </a:rPr>
              <a:t> </a:t>
            </a:r>
            <a:endParaRPr lang="zh-CN" altLang="en-US" sz="3600" b="1" dirty="0">
              <a:solidFill>
                <a:schemeClr val="tx1"/>
              </a:solidFill>
              <a:latin typeface="GoudyOlSt BT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pic>
        <p:nvPicPr>
          <p:cNvPr id="5" name="图片 4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01645" y="785495"/>
            <a:ext cx="5070475" cy="3987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GoudyOlSt BT" pitchFamily="18" charset="0"/>
              </a:rPr>
              <a:t>Unit 3 Language and Communication</a:t>
            </a:r>
            <a:endParaRPr lang="zh-CN" altLang="en-US" sz="20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785786" y="2500306"/>
            <a:ext cx="7286676" cy="92869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charset="0"/>
              </a:rPr>
              <a:t>What are the effects of putting ‘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charset="0"/>
              </a:rPr>
              <a:t>you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charset="0"/>
              </a:rPr>
              <a:t>’ first in communication? 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484" y="1564946"/>
            <a:ext cx="1571636" cy="4603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charset="0"/>
              </a:rPr>
              <a:t>Review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786190"/>
            <a:ext cx="8072494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latin typeface="Times New Roman" panose="02020603050405020304" charset="0"/>
              </a:rPr>
              <a:t>Helping people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charset="0"/>
              </a:rPr>
              <a:t>get a much better response</a:t>
            </a:r>
          </a:p>
          <a:p>
            <a:pPr marL="441325" indent="-44132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latin typeface="Times New Roman" panose="02020603050405020304" charset="0"/>
              </a:rPr>
              <a:t>Helping to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charset="0"/>
              </a:rPr>
              <a:t>push people’s pride button</a:t>
            </a:r>
          </a:p>
          <a:p>
            <a:pPr marL="441325" indent="-44132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latin typeface="Times New Roman" panose="02020603050405020304" charset="0"/>
              </a:rPr>
              <a:t>Avoiding an</a:t>
            </a:r>
            <a:r>
              <a:rPr lang="en-US" altLang="zh-CN" sz="2800" b="1" dirty="0" smtClean="0">
                <a:latin typeface="Times New Roman" panose="02020603050405020304" charset="0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charset="0"/>
              </a:rPr>
              <a:t>extra thought process</a:t>
            </a:r>
            <a:endParaRPr lang="en-US" altLang="zh-CN" sz="2800" dirty="0" smtClean="0">
              <a:latin typeface="Times New Roman" panose="0202060305040502030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pic>
        <p:nvPicPr>
          <p:cNvPr id="5" name="图片 4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9740" y="785495"/>
            <a:ext cx="5072380" cy="3987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GoudyOlSt BT" pitchFamily="18" charset="0"/>
              </a:rPr>
              <a:t>Unit 3 Language and Communication</a:t>
            </a:r>
            <a:endParaRPr lang="zh-CN" altLang="en-US" sz="20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071538" y="2000885"/>
            <a:ext cx="1928826" cy="4603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charset="0"/>
              </a:rPr>
              <a:t>Homework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2786058"/>
            <a:ext cx="707236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Aft>
                <a:spcPts val="1200"/>
              </a:spcAft>
            </a:pPr>
            <a:r>
              <a:rPr lang="en-US" altLang="zh-CN" sz="2800" dirty="0" smtClean="0">
                <a:latin typeface="Times New Roman" panose="02020603050405020304" charset="0"/>
              </a:rPr>
              <a:t>Make </a:t>
            </a:r>
            <a:r>
              <a:rPr lang="en-US" altLang="zh-CN" sz="2800" b="1" dirty="0" smtClean="0">
                <a:latin typeface="Times New Roman" panose="02020603050405020304" charset="0"/>
              </a:rPr>
              <a:t>dialogues </a:t>
            </a:r>
            <a:r>
              <a:rPr lang="en-US" altLang="zh-CN" sz="2800" dirty="0" smtClean="0">
                <a:latin typeface="Times New Roman" panose="02020603050405020304" charset="0"/>
              </a:rPr>
              <a:t>and </a:t>
            </a:r>
            <a:r>
              <a:rPr lang="en-US" altLang="zh-CN" sz="2800" b="1" dirty="0" smtClean="0">
                <a:latin typeface="Times New Roman" panose="02020603050405020304" charset="0"/>
              </a:rPr>
              <a:t>role play</a:t>
            </a:r>
            <a:r>
              <a:rPr lang="en-US" altLang="zh-CN" sz="2800" dirty="0" smtClean="0">
                <a:latin typeface="Times New Roman" panose="02020603050405020304" charset="0"/>
              </a:rPr>
              <a:t> the situations where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charset="0"/>
              </a:rPr>
              <a:t> 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charset="0"/>
              </a:rPr>
              <a:t>effective communication </a:t>
            </a:r>
            <a:r>
              <a:rPr lang="en-US" altLang="zh-CN" sz="2800" dirty="0" smtClean="0">
                <a:latin typeface="Times New Roman" panose="02020603050405020304" charset="0"/>
              </a:rPr>
              <a:t>should be taken on board.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Before Class</a:t>
            </a:r>
          </a:p>
          <a:p>
            <a:pPr marL="0" indent="0">
              <a:buNone/>
            </a:pPr>
            <a:endParaRPr lang="en-US" altLang="zh-CN" sz="4400" dirty="0" smtClean="0"/>
          </a:p>
          <a:p>
            <a:r>
              <a:rPr lang="en-US" altLang="zh-CN" sz="4400" dirty="0" smtClean="0"/>
              <a:t>In Class</a:t>
            </a:r>
          </a:p>
          <a:p>
            <a:pPr marL="0" indent="0">
              <a:buNone/>
            </a:pPr>
            <a:endParaRPr lang="en-US" altLang="zh-CN" sz="4400" dirty="0" smtClean="0"/>
          </a:p>
          <a:p>
            <a:r>
              <a:rPr lang="en-US" altLang="zh-CN" sz="4400" dirty="0" smtClean="0"/>
              <a:t>After Class</a:t>
            </a:r>
            <a:endParaRPr lang="zh-CN" altLang="en-US" sz="4400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595630"/>
            <a:ext cx="3220085" cy="65278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solidFill>
                  <a:schemeClr val="bg1"/>
                </a:solidFill>
                <a:latin typeface="GoudyOlSt BT" pitchFamily="18" charset="0"/>
                <a:ea typeface="+mn-ea"/>
                <a:cs typeface="+mn-cs"/>
              </a:rPr>
              <a:t>Smart Design</a:t>
            </a:r>
            <a:endParaRPr lang="zh-CN" altLang="en-US" sz="3600" b="1" dirty="0" smtClean="0">
              <a:solidFill>
                <a:schemeClr val="bg1"/>
              </a:solidFill>
              <a:latin typeface="GoudyOlSt B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n-US" altLang="zh-CN" dirty="0"/>
              <a:t>Teaching Assessment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017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196" y="12576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Teaching Assessment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328592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sz="4500" dirty="0"/>
              <a:t>Multiple Choices: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altLang="zh-CN" sz="5100" b="1" dirty="0"/>
              <a:t>Decide which of the following is NOT TRUE about the pleasure-pain principle </a:t>
            </a:r>
            <a:r>
              <a:rPr lang="en-US" altLang="zh-CN" sz="5100" b="1" dirty="0" smtClean="0"/>
              <a:t>?</a:t>
            </a:r>
          </a:p>
          <a:p>
            <a:pPr marL="0" lvl="0" indent="0" algn="just">
              <a:lnSpc>
                <a:spcPct val="120000"/>
              </a:lnSpc>
              <a:buNone/>
            </a:pPr>
            <a:endParaRPr lang="en-US" altLang="zh-CN" dirty="0"/>
          </a:p>
          <a:p>
            <a:pPr marL="514350" lvl="0" indent="-514350" algn="just">
              <a:lnSpc>
                <a:spcPct val="120000"/>
              </a:lnSpc>
              <a:buAutoNum type="alphaUcPeriod"/>
            </a:pPr>
            <a:r>
              <a:rPr lang="en-US" altLang="zh-CN" dirty="0" smtClean="0"/>
              <a:t>We </a:t>
            </a:r>
            <a:r>
              <a:rPr lang="en-US" altLang="zh-CN" dirty="0"/>
              <a:t>are born to seek immediate gratification of needs</a:t>
            </a:r>
            <a:r>
              <a:rPr lang="en-US" altLang="zh-CN" dirty="0" smtClean="0"/>
              <a:t>.</a:t>
            </a:r>
          </a:p>
          <a:p>
            <a:pPr marL="0" lvl="0" indent="0" algn="just">
              <a:lnSpc>
                <a:spcPct val="120000"/>
              </a:lnSpc>
              <a:buNone/>
            </a:pPr>
            <a:endParaRPr lang="en-US" altLang="zh-CN" dirty="0"/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altLang="zh-CN" dirty="0" smtClean="0"/>
              <a:t>B.  Pleasure </a:t>
            </a:r>
            <a:r>
              <a:rPr lang="en-US" altLang="zh-CN" dirty="0"/>
              <a:t>and pain are basic principles where you get more of what you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reward </a:t>
            </a:r>
            <a:r>
              <a:rPr lang="en-US" altLang="zh-CN" dirty="0"/>
              <a:t>and less of what you punish</a:t>
            </a:r>
            <a:r>
              <a:rPr lang="en-US" altLang="zh-CN" dirty="0" smtClean="0"/>
              <a:t>.</a:t>
            </a:r>
          </a:p>
          <a:p>
            <a:pPr marL="0" lvl="0" indent="0" algn="just">
              <a:lnSpc>
                <a:spcPct val="120000"/>
              </a:lnSpc>
              <a:buNone/>
            </a:pPr>
            <a:endParaRPr lang="en-US" altLang="zh-CN" dirty="0"/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altLang="zh-CN" dirty="0" smtClean="0"/>
              <a:t>C.  People </a:t>
            </a:r>
            <a:r>
              <a:rPr lang="en-US" altLang="zh-CN" dirty="0"/>
              <a:t>love to do the thinking for themselves because they are acquiring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more </a:t>
            </a:r>
            <a:r>
              <a:rPr lang="en-US" altLang="zh-CN" dirty="0"/>
              <a:t>pleasure from it</a:t>
            </a:r>
            <a:r>
              <a:rPr lang="en-US" altLang="zh-CN" dirty="0" smtClean="0"/>
              <a:t>.</a:t>
            </a:r>
          </a:p>
          <a:p>
            <a:pPr marL="0" lvl="0" indent="0" algn="just">
              <a:lnSpc>
                <a:spcPct val="120000"/>
              </a:lnSpc>
              <a:buNone/>
            </a:pPr>
            <a:endParaRPr lang="en-US" altLang="zh-CN" dirty="0"/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altLang="zh-CN" dirty="0" smtClean="0"/>
              <a:t>D.  People </a:t>
            </a:r>
            <a:r>
              <a:rPr lang="en-US" altLang="zh-CN" dirty="0"/>
              <a:t>will instinctively seek to pull away from pain while gravitating toward 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         pleasure. 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10000"/>
              </a:lnSpc>
              <a:buNone/>
            </a:pPr>
            <a:r>
              <a:rPr lang="en-US" altLang="zh-CN" sz="3000" b="1" dirty="0"/>
              <a:t>What are the effects of putting “you” first in communication </a:t>
            </a:r>
            <a:r>
              <a:rPr lang="en-US" altLang="zh-CN" sz="3000" b="1" dirty="0" smtClean="0"/>
              <a:t>?</a:t>
            </a:r>
          </a:p>
          <a:p>
            <a:pPr marL="0" lvl="0" indent="0" algn="just">
              <a:lnSpc>
                <a:spcPct val="110000"/>
              </a:lnSpc>
              <a:buNone/>
            </a:pPr>
            <a:endParaRPr lang="en-US" altLang="zh-CN" dirty="0"/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AutoNum type="alphaUcPeriod"/>
            </a:pPr>
            <a:r>
              <a:rPr lang="en-US" altLang="zh-CN" sz="2200" dirty="0" smtClean="0"/>
              <a:t>People </a:t>
            </a:r>
            <a:r>
              <a:rPr lang="en-US" altLang="zh-CN" sz="2200" dirty="0"/>
              <a:t>are made much lazier than ever before</a:t>
            </a:r>
            <a:r>
              <a:rPr lang="en-US" altLang="zh-CN" sz="2200" dirty="0" smtClean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altLang="zh-CN" sz="2200" dirty="0"/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200" dirty="0"/>
              <a:t>B. </a:t>
            </a:r>
            <a:r>
              <a:rPr lang="en-US" altLang="zh-CN" sz="2200" dirty="0" smtClean="0"/>
              <a:t>   Putting </a:t>
            </a:r>
            <a:r>
              <a:rPr lang="en-US" altLang="zh-CN" sz="2200" dirty="0"/>
              <a:t>“you” first will help people get a much better response</a:t>
            </a:r>
            <a:r>
              <a:rPr lang="en-US" altLang="zh-CN" sz="2200" dirty="0" smtClean="0"/>
              <a:t>.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zh-CN" sz="2200" dirty="0"/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200" dirty="0"/>
              <a:t>C. </a:t>
            </a:r>
            <a:r>
              <a:rPr lang="en-US" altLang="zh-CN" sz="2200" dirty="0" smtClean="0"/>
              <a:t>   </a:t>
            </a:r>
            <a:r>
              <a:rPr lang="en-US" altLang="zh-CN" sz="2200" dirty="0" err="1" smtClean="0"/>
              <a:t>Comm</a:t>
            </a:r>
            <a:r>
              <a:rPr lang="en-US" altLang="zh-CN" sz="2200" dirty="0" smtClean="0"/>
              <a:t>-YOU-</a:t>
            </a:r>
            <a:r>
              <a:rPr lang="en-US" altLang="zh-CN" sz="2200" dirty="0" err="1" smtClean="0"/>
              <a:t>nication</a:t>
            </a:r>
            <a:r>
              <a:rPr lang="en-US" altLang="zh-CN" sz="2200" dirty="0" smtClean="0"/>
              <a:t> </a:t>
            </a:r>
            <a:r>
              <a:rPr lang="en-US" altLang="zh-CN" sz="2200" dirty="0"/>
              <a:t>helps to push people’s pride button</a:t>
            </a:r>
            <a:r>
              <a:rPr lang="en-US" altLang="zh-CN" sz="2200" dirty="0" smtClean="0"/>
              <a:t>.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zh-CN" sz="2200" dirty="0"/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200" dirty="0"/>
              <a:t>D</a:t>
            </a:r>
            <a:r>
              <a:rPr lang="en-US" altLang="zh-CN" sz="2200" dirty="0" smtClean="0"/>
              <a:t>.   An </a:t>
            </a:r>
            <a:r>
              <a:rPr lang="en-US" altLang="zh-CN" sz="2200" dirty="0"/>
              <a:t>extra thought process can be avoided.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pic>
        <p:nvPicPr>
          <p:cNvPr id="12" name="图片 11" descr="st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68" y="1999921"/>
            <a:ext cx="3121152" cy="285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8" y="2857496"/>
            <a:ext cx="5572132" cy="1143008"/>
          </a:xfrm>
        </p:spPr>
        <p:txBody>
          <a:bodyPr>
            <a:normAutofit fontScale="90000"/>
          </a:bodyPr>
          <a:lstStyle/>
          <a:p>
            <a:r>
              <a:rPr lang="en-US" altLang="zh-CN" sz="7200" b="1" dirty="0" smtClean="0">
                <a:solidFill>
                  <a:schemeClr val="accent5">
                    <a:lumMod val="50000"/>
                  </a:schemeClr>
                </a:solidFill>
                <a:latin typeface="GoudyOlSt BT" pitchFamily="18" charset="0"/>
              </a:rPr>
              <a:t>T</a:t>
            </a:r>
            <a:r>
              <a:rPr lang="en-US" altLang="zh-CN" sz="4800" b="1" dirty="0" smtClean="0">
                <a:latin typeface="GoudyOlSt BT" pitchFamily="18" charset="0"/>
              </a:rPr>
              <a:t>HANK YOU</a:t>
            </a:r>
            <a:r>
              <a:rPr lang="en-US" altLang="zh-CN" sz="6600" b="1" dirty="0" smtClean="0">
                <a:latin typeface="GoudyOlSt BT" pitchFamily="18" charset="0"/>
              </a:rPr>
              <a:t>!</a:t>
            </a:r>
            <a:endParaRPr lang="zh-CN" altLang="en-US" sz="11500" b="1" i="1" dirty="0">
              <a:latin typeface="GoudyOlSt B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455" y="1386840"/>
            <a:ext cx="5325745" cy="3987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GoudyOlSt BT" pitchFamily="18" charset="0"/>
              </a:rPr>
              <a:t>Unit 3 Language and Communication</a:t>
            </a:r>
            <a:endParaRPr lang="zh-CN" altLang="en-US" sz="20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pic>
        <p:nvPicPr>
          <p:cNvPr id="14" name="图片 13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2910" y="4071942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 smtClean="0">
                <a:latin typeface="Corbel" panose="020B0503020204020204" pitchFamily="34" charset="0"/>
              </a:rPr>
              <a:t>27 July 2017</a:t>
            </a:r>
            <a:endParaRPr lang="zh-CN" altLang="en-US" sz="2800" b="1" i="1" dirty="0"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5724967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orbel" panose="020B0503020204020204" pitchFamily="34" charset="0"/>
              </a:rPr>
              <a:t>Credits</a:t>
            </a:r>
          </a:p>
          <a:p>
            <a:r>
              <a:rPr lang="en-US" altLang="zh-CN" sz="2000" dirty="0" smtClean="0">
                <a:latin typeface="Corbel" panose="020B0503020204020204" pitchFamily="34" charset="0"/>
              </a:rPr>
              <a:t>Ray Wong, Edwin Tate, Rika Yan, Am</a:t>
            </a:r>
            <a:r>
              <a:rPr lang="fr-FR" altLang="zh-CN" sz="2000" dirty="0" smtClean="0">
                <a:latin typeface="Corbel" panose="020B0503020204020204" pitchFamily="34" charset="0"/>
              </a:rPr>
              <a:t>é</a:t>
            </a:r>
            <a:r>
              <a:rPr lang="en-US" altLang="zh-CN" sz="2000" dirty="0" smtClean="0">
                <a:latin typeface="Corbel" panose="020B0503020204020204" pitchFamily="34" charset="0"/>
              </a:rPr>
              <a:t>lie Sun, Ritchie Sun.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45" y="642620"/>
            <a:ext cx="3250565" cy="65405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solidFill>
                  <a:schemeClr val="bg1"/>
                </a:solidFill>
                <a:latin typeface="GoudyOlSt BT" pitchFamily="18" charset="0"/>
                <a:ea typeface="+mn-ea"/>
                <a:cs typeface="+mn-cs"/>
              </a:rPr>
              <a:t>Smart Design</a:t>
            </a:r>
            <a:endParaRPr lang="zh-CN" altLang="en-US" sz="3600" b="1" dirty="0" smtClean="0">
              <a:solidFill>
                <a:schemeClr val="bg1"/>
              </a:solidFill>
              <a:latin typeface="GoudyOlSt BT" pitchFamily="18" charset="0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marL="1706880" indent="-1706880">
              <a:lnSpc>
                <a:spcPct val="150000"/>
              </a:lnSpc>
              <a:buNone/>
            </a:pPr>
            <a:r>
              <a:rPr lang="en-US" altLang="zh-CN" b="1" dirty="0" smtClean="0">
                <a:latin typeface="Corbel" panose="020B0503020204020204" pitchFamily="34" charset="0"/>
              </a:rPr>
              <a:t>A.</a:t>
            </a:r>
            <a:r>
              <a:rPr lang="en-US" altLang="zh-CN" dirty="0" smtClean="0">
                <a:latin typeface="Corbel" panose="020B0503020204020204" pitchFamily="34" charset="0"/>
              </a:rPr>
              <a:t>	A 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self-designed short video </a:t>
            </a:r>
            <a:r>
              <a:rPr lang="en-US" altLang="zh-CN" dirty="0" smtClean="0">
                <a:latin typeface="Corbel" panose="020B0503020204020204" pitchFamily="34" charset="0"/>
              </a:rPr>
              <a:t>to give an example of </a:t>
            </a:r>
            <a:r>
              <a:rPr lang="en-US" altLang="zh-CN" dirty="0" err="1" smtClean="0">
                <a:latin typeface="Corbel" panose="020B0503020204020204" pitchFamily="34" charset="0"/>
              </a:rPr>
              <a:t>comm</a:t>
            </a:r>
            <a:r>
              <a:rPr lang="en-US" altLang="zh-CN" dirty="0" smtClean="0">
                <a:latin typeface="Corbel" panose="020B0503020204020204" pitchFamily="34" charset="0"/>
              </a:rPr>
              <a:t>-You-</a:t>
            </a:r>
            <a:r>
              <a:rPr lang="en-US" altLang="zh-CN" dirty="0" err="1" smtClean="0">
                <a:latin typeface="Corbel" panose="020B0503020204020204" pitchFamily="34" charset="0"/>
              </a:rPr>
              <a:t>nication</a:t>
            </a:r>
            <a:endParaRPr lang="en-US" altLang="zh-CN" dirty="0" smtClean="0">
              <a:latin typeface="Corbel" panose="020B05030202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 smtClean="0">
                <a:latin typeface="Corbel" panose="020B0503020204020204" pitchFamily="34" charset="0"/>
              </a:rPr>
              <a:t>B.               </a:t>
            </a:r>
            <a:r>
              <a:rPr lang="en-US" altLang="zh-CN" dirty="0" smtClean="0">
                <a:latin typeface="Corbel" panose="020B0503020204020204" pitchFamily="34" charset="0"/>
              </a:rPr>
              <a:t>On-line </a:t>
            </a:r>
            <a:r>
              <a:rPr lang="en-US" altLang="zh-CN" dirty="0">
                <a:latin typeface="Corbel" panose="020B0503020204020204" pitchFamily="34" charset="0"/>
              </a:rPr>
              <a:t>social media </a:t>
            </a:r>
            <a:r>
              <a:rPr lang="en-US" altLang="zh-CN" dirty="0" smtClean="0">
                <a:latin typeface="Corbel" panose="020B0503020204020204" pitchFamily="34" charset="0"/>
              </a:rPr>
              <a:t>platform</a:t>
            </a:r>
            <a:endParaRPr lang="en-US" altLang="zh-CN" dirty="0">
              <a:latin typeface="Corbel" panose="020B0503020204020204" pitchFamily="34" charset="0"/>
            </a:endParaRPr>
          </a:p>
          <a:p>
            <a:pPr marL="1706880" indent="-1706880">
              <a:lnSpc>
                <a:spcPct val="150000"/>
              </a:lnSpc>
              <a:buNone/>
            </a:pPr>
            <a:r>
              <a:rPr lang="en-US" altLang="zh-CN" b="1" dirty="0" smtClean="0">
                <a:latin typeface="Corbel" panose="020B0503020204020204" pitchFamily="34" charset="0"/>
              </a:rPr>
              <a:t>C.</a:t>
            </a:r>
            <a:r>
              <a:rPr lang="en-US" altLang="zh-CN" dirty="0" smtClean="0">
                <a:latin typeface="Corbel" panose="020B0503020204020204" pitchFamily="34" charset="0"/>
              </a:rPr>
              <a:t>	Focusing on 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how and why to put you first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altLang="zh-CN" dirty="0" smtClean="0">
                <a:latin typeface="Corbel" panose="020B0503020204020204" pitchFamily="34" charset="0"/>
              </a:rPr>
              <a:t>in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4400" dirty="0"/>
              <a:t>Before Class</a:t>
            </a:r>
          </a:p>
          <a:p>
            <a:pPr marL="0" indent="0">
              <a:buNone/>
            </a:pPr>
            <a:endParaRPr lang="en-US" altLang="zh-CN" sz="4400" dirty="0" smtClean="0"/>
          </a:p>
          <a:p>
            <a:r>
              <a:rPr lang="en-US" altLang="zh-CN" sz="4400" dirty="0" smtClean="0">
                <a:solidFill>
                  <a:srgbClr val="FF0000"/>
                </a:solidFill>
              </a:rPr>
              <a:t>In Class</a:t>
            </a:r>
          </a:p>
          <a:p>
            <a:pPr marL="0" indent="0">
              <a:buNone/>
            </a:pPr>
            <a:endParaRPr lang="en-US" altLang="zh-CN" sz="4400" dirty="0" smtClean="0"/>
          </a:p>
          <a:p>
            <a:r>
              <a:rPr lang="en-US" altLang="zh-CN" sz="4400" dirty="0" smtClean="0"/>
              <a:t>After Class</a:t>
            </a:r>
            <a:endParaRPr lang="zh-CN" altLang="en-US" sz="4400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620395"/>
            <a:ext cx="3366770" cy="65278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solidFill>
                  <a:schemeClr val="bg1"/>
                </a:solidFill>
                <a:latin typeface="GoudyOlSt BT" pitchFamily="18" charset="0"/>
                <a:ea typeface="+mn-ea"/>
                <a:cs typeface="+mn-cs"/>
              </a:rPr>
              <a:t>Smart Design</a:t>
            </a:r>
            <a:endParaRPr lang="zh-CN" altLang="en-US" sz="3600" b="1" dirty="0" smtClean="0">
              <a:solidFill>
                <a:schemeClr val="bg1"/>
              </a:solidFill>
              <a:latin typeface="GoudyOlSt B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1856" y="1268760"/>
            <a:ext cx="8450624" cy="5184575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Lead-in Activities </a:t>
            </a:r>
            <a:r>
              <a:rPr lang="en-US" altLang="zh-CN" sz="2800" dirty="0"/>
              <a:t>(Students’ Presentation</a:t>
            </a:r>
            <a:r>
              <a:rPr lang="en-US" altLang="zh-CN" sz="2800" dirty="0" smtClean="0"/>
              <a:t>)</a:t>
            </a:r>
          </a:p>
          <a:p>
            <a:pPr marL="0" indent="0">
              <a:buNone/>
            </a:pPr>
            <a:endParaRPr lang="en-US" altLang="zh-CN" sz="3600" dirty="0" smtClean="0"/>
          </a:p>
          <a:p>
            <a:r>
              <a:rPr lang="en-US" altLang="zh-CN" sz="3600" dirty="0" smtClean="0"/>
              <a:t>Exploration of the Text </a:t>
            </a:r>
            <a:r>
              <a:rPr lang="en-US" altLang="zh-CN" sz="2800" dirty="0"/>
              <a:t>(global </a:t>
            </a:r>
            <a:r>
              <a:rPr lang="en-US" altLang="zh-CN" sz="2800" dirty="0" smtClean="0"/>
              <a:t>and detailed reading; appreciation of the author’s writing features)</a:t>
            </a:r>
          </a:p>
          <a:p>
            <a:pPr marL="0" indent="0">
              <a:buNone/>
            </a:pPr>
            <a:endParaRPr lang="en-US" altLang="zh-CN" sz="3600" dirty="0" smtClean="0"/>
          </a:p>
          <a:p>
            <a:r>
              <a:rPr lang="en-US" altLang="zh-CN" sz="3600" dirty="0" smtClean="0"/>
              <a:t>Critical Thinking: </a:t>
            </a:r>
          </a:p>
          <a:p>
            <a:r>
              <a:rPr lang="en-US" altLang="zh-CN" sz="2800" dirty="0" smtClean="0"/>
              <a:t>Can you list the roles that language plays in effective communication?</a:t>
            </a:r>
          </a:p>
          <a:p>
            <a:r>
              <a:rPr lang="en-US" altLang="zh-CN" sz="2800" dirty="0" smtClean="0"/>
              <a:t>Do you think language can shape people’s thinking?</a:t>
            </a:r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pPr marL="0" indent="0">
              <a:buNone/>
            </a:pPr>
            <a:endParaRPr lang="en-US" altLang="zh-CN" sz="3600" dirty="0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41960" y="476885"/>
            <a:ext cx="3306445" cy="65278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solidFill>
                  <a:schemeClr val="bg1"/>
                </a:solidFill>
                <a:latin typeface="GoudyOlSt BT" pitchFamily="18" charset="0"/>
                <a:ea typeface="+mn-ea"/>
                <a:cs typeface="+mn-cs"/>
              </a:rPr>
              <a:t>Smart Design</a:t>
            </a:r>
            <a:endParaRPr lang="zh-CN" altLang="en-US" sz="3600" b="1" dirty="0" smtClean="0">
              <a:solidFill>
                <a:schemeClr val="bg1"/>
              </a:solidFill>
              <a:latin typeface="GoudyOlSt B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4400" dirty="0"/>
              <a:t>Before Class</a:t>
            </a:r>
          </a:p>
          <a:p>
            <a:pPr marL="0" indent="0">
              <a:buNone/>
            </a:pPr>
            <a:endParaRPr lang="en-US" altLang="zh-CN" sz="4400" dirty="0" smtClean="0"/>
          </a:p>
          <a:p>
            <a:r>
              <a:rPr lang="en-US" altLang="zh-CN" sz="4400" dirty="0"/>
              <a:t>In Class</a:t>
            </a:r>
          </a:p>
          <a:p>
            <a:pPr marL="0" indent="0">
              <a:buNone/>
            </a:pPr>
            <a:endParaRPr lang="en-US" altLang="zh-CN" sz="4400" dirty="0" smtClean="0"/>
          </a:p>
          <a:p>
            <a:r>
              <a:rPr lang="en-US" altLang="zh-CN" sz="4400" dirty="0" smtClean="0">
                <a:solidFill>
                  <a:srgbClr val="FF0000"/>
                </a:solidFill>
              </a:rPr>
              <a:t>After Class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620395"/>
            <a:ext cx="3354070" cy="65278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solidFill>
                  <a:schemeClr val="bg1"/>
                </a:solidFill>
                <a:latin typeface="GoudyOlSt BT" pitchFamily="18" charset="0"/>
                <a:ea typeface="+mn-ea"/>
                <a:cs typeface="+mn-cs"/>
              </a:rPr>
              <a:t>Smart Design</a:t>
            </a:r>
            <a:endParaRPr lang="zh-CN" altLang="en-US" sz="3600" b="1" dirty="0" smtClean="0">
              <a:solidFill>
                <a:schemeClr val="bg1"/>
              </a:solidFill>
              <a:latin typeface="GoudyOlSt B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4400" dirty="0">
                <a:latin typeface="Times New Roman" panose="02020603050405020304" charset="0"/>
              </a:rPr>
              <a:t>Assignments</a:t>
            </a:r>
            <a:r>
              <a:rPr lang="en-US" altLang="zh-CN" sz="4400" dirty="0" smtClean="0">
                <a:latin typeface="Times New Roman" panose="02020603050405020304" charset="0"/>
              </a:rPr>
              <a:t>:</a:t>
            </a:r>
          </a:p>
          <a:p>
            <a:endParaRPr lang="en-US" altLang="zh-CN" dirty="0">
              <a:latin typeface="Times New Roman" panose="02020603050405020304" charset="0"/>
            </a:endParaRPr>
          </a:p>
          <a:p>
            <a:pPr algn="just" fontAlgn="auto">
              <a:spcBef>
                <a:spcPts val="0"/>
              </a:spcBef>
            </a:pPr>
            <a:r>
              <a:rPr lang="en-US" altLang="zh-CN" dirty="0" smtClean="0">
                <a:latin typeface="Times New Roman" panose="02020603050405020304" charset="0"/>
              </a:rPr>
              <a:t>Make</a:t>
            </a:r>
            <a:r>
              <a:rPr lang="en-US" altLang="zh-CN" dirty="0">
                <a:latin typeface="Times New Roman" panose="02020603050405020304" charset="0"/>
              </a:rPr>
              <a:t> </a:t>
            </a:r>
            <a:r>
              <a:rPr lang="en-US" altLang="zh-CN" b="1" dirty="0">
                <a:latin typeface="Times New Roman" panose="02020603050405020304" charset="0"/>
              </a:rPr>
              <a:t>dialogues </a:t>
            </a:r>
            <a:r>
              <a:rPr lang="en-US" altLang="zh-CN" dirty="0">
                <a:latin typeface="Times New Roman" panose="02020603050405020304" charset="0"/>
              </a:rPr>
              <a:t>and </a:t>
            </a:r>
            <a:r>
              <a:rPr lang="en-US" altLang="zh-CN" b="1" dirty="0">
                <a:latin typeface="Times New Roman" panose="02020603050405020304" charset="0"/>
              </a:rPr>
              <a:t>role play</a:t>
            </a:r>
            <a:r>
              <a:rPr lang="en-US" altLang="zh-CN" dirty="0">
                <a:latin typeface="Times New Roman" panose="02020603050405020304" charset="0"/>
              </a:rPr>
              <a:t> the situations where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charset="0"/>
              </a:rPr>
              <a:t> 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charset="0"/>
              </a:rPr>
              <a:t>effective communication </a:t>
            </a:r>
            <a:r>
              <a:rPr lang="en-US" altLang="zh-CN" dirty="0">
                <a:latin typeface="Times New Roman" panose="02020603050405020304" charset="0"/>
              </a:rPr>
              <a:t>should be taken on board.</a:t>
            </a:r>
          </a:p>
          <a:p>
            <a:endParaRPr lang="en-US" altLang="zh-CN" dirty="0" smtClean="0">
              <a:latin typeface="Times New Roman" panose="02020603050405020304" charset="0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680085"/>
            <a:ext cx="3256280" cy="72517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solidFill>
                  <a:schemeClr val="bg1"/>
                </a:solidFill>
                <a:latin typeface="GoudyOlSt BT" pitchFamily="18" charset="0"/>
                <a:ea typeface="+mn-ea"/>
                <a:cs typeface="+mn-cs"/>
              </a:rPr>
              <a:t>Smart Design</a:t>
            </a:r>
            <a:endParaRPr lang="zh-CN" altLang="en-US" sz="3600" b="1" dirty="0" smtClean="0">
              <a:solidFill>
                <a:schemeClr val="bg1"/>
              </a:solidFill>
              <a:latin typeface="GoudyOlSt B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 flipH="1" flipV="1">
            <a:off x="8462753" y="6072206"/>
            <a:ext cx="681247" cy="785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3860" y="785495"/>
            <a:ext cx="5375275" cy="3987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GoudyOlSt BT" pitchFamily="18" charset="0"/>
              </a:rPr>
              <a:t>Unit 3 Language and Communication</a:t>
            </a:r>
            <a:endParaRPr lang="zh-CN" altLang="en-US" sz="2000" b="1" dirty="0">
              <a:solidFill>
                <a:schemeClr val="bg1"/>
              </a:solidFill>
              <a:latin typeface="GoudyOlSt BT" pitchFamily="18" charset="0"/>
            </a:endParaRPr>
          </a:p>
        </p:txBody>
      </p:sp>
      <p:pic>
        <p:nvPicPr>
          <p:cNvPr id="5" name="图片 4" descr="boarder.jpg"/>
          <p:cNvPicPr>
            <a:picLocks noChangeAspect="1"/>
          </p:cNvPicPr>
          <p:nvPr/>
        </p:nvPicPr>
        <p:blipFill>
          <a:blip r:embed="rId2" cstate="print"/>
          <a:srcRect r="59178"/>
          <a:stretch>
            <a:fillRect/>
          </a:stretch>
        </p:blipFill>
        <p:spPr>
          <a:xfrm>
            <a:off x="0" y="0"/>
            <a:ext cx="681247" cy="7857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4565" y="2189480"/>
            <a:ext cx="5206365" cy="1167765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altLang="zh-CN" sz="9600" b="1" i="1" dirty="0" smtClean="0">
                <a:solidFill>
                  <a:srgbClr val="C00000"/>
                </a:solidFill>
                <a:latin typeface="GoudyOlSt BT" pitchFamily="18" charset="0"/>
              </a:rPr>
              <a:t>S</a:t>
            </a:r>
            <a:r>
              <a:rPr lang="en-US" altLang="zh-CN" sz="5400" b="1" dirty="0" smtClean="0">
                <a:solidFill>
                  <a:schemeClr val="tx1"/>
                </a:solidFill>
                <a:latin typeface="GoudyOlSt BT" pitchFamily="18" charset="0"/>
              </a:rPr>
              <a:t>CENARIO </a:t>
            </a:r>
            <a:endParaRPr lang="zh-CN" altLang="en-US" sz="5400" b="1" dirty="0">
              <a:solidFill>
                <a:schemeClr val="tx1"/>
              </a:solidFill>
              <a:latin typeface="GoudyOlSt BT" pitchFamily="18" charset="0"/>
            </a:endParaRPr>
          </a:p>
        </p:txBody>
      </p:sp>
      <p:pic>
        <p:nvPicPr>
          <p:cNvPr id="14" name="图片 13" descr="leaves.jpg"/>
          <p:cNvPicPr>
            <a:picLocks noChangeAspect="1"/>
          </p:cNvPicPr>
          <p:nvPr/>
        </p:nvPicPr>
        <p:blipFill>
          <a:blip r:embed="rId3" cstate="print"/>
          <a:srcRect l="5339" t="4166" r="2835" b="4166"/>
          <a:stretch>
            <a:fillRect/>
          </a:stretch>
        </p:blipFill>
        <p:spPr>
          <a:xfrm rot="2960947">
            <a:off x="6409809" y="2323349"/>
            <a:ext cx="1251986" cy="12811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57488" y="4286256"/>
            <a:ext cx="51435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rbel" panose="020B0503020204020204" pitchFamily="34" charset="0"/>
              </a:rPr>
              <a:t>You want to ask your colleague Rika, </a:t>
            </a:r>
            <a:br>
              <a:rPr lang="en-US" altLang="zh-CN" sz="2400" dirty="0" smtClean="0">
                <a:latin typeface="Corbel" panose="020B0503020204020204" pitchFamily="34" charset="0"/>
              </a:rPr>
            </a:br>
            <a:r>
              <a:rPr lang="en-US" altLang="zh-CN" sz="2400" dirty="0" smtClean="0">
                <a:latin typeface="Corbel" panose="020B0503020204020204" pitchFamily="34" charset="0"/>
              </a:rPr>
              <a:t>if she would like to join you for dinner.</a:t>
            </a:r>
          </a:p>
          <a:p>
            <a:endParaRPr lang="en-US" altLang="zh-CN" sz="2800" b="1" i="1" dirty="0" smtClean="0">
              <a:latin typeface="Corbel" panose="020B0503020204020204" pitchFamily="34" charset="0"/>
            </a:endParaRPr>
          </a:p>
          <a:p>
            <a:r>
              <a:rPr lang="en-US" altLang="zh-CN" sz="2800" b="1" i="1" dirty="0" smtClean="0">
                <a:latin typeface="Corbel" panose="020B0503020204020204" pitchFamily="34" charset="0"/>
              </a:rPr>
              <a:t>What would you say?</a:t>
            </a:r>
            <a:endParaRPr lang="zh-CN" altLang="en-US" sz="2800" b="1" i="1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632</Words>
  <Application>Microsoft Office PowerPoint</Application>
  <PresentationFormat>全屏显示(4:3)</PresentationFormat>
  <Paragraphs>146</Paragraphs>
  <Slides>33</Slides>
  <Notes>4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宋体</vt:lpstr>
      <vt:lpstr>Corbel</vt:lpstr>
      <vt:lpstr>Times New Roman</vt:lpstr>
      <vt:lpstr>Wingdings</vt:lpstr>
      <vt:lpstr>GoudyOlSt BT</vt:lpstr>
      <vt:lpstr>Calibri</vt:lpstr>
      <vt:lpstr>Office 主题</vt:lpstr>
      <vt:lpstr>The Powerful  YOU</vt:lpstr>
      <vt:lpstr>PowerPoint 演示文稿</vt:lpstr>
      <vt:lpstr>Smart Design</vt:lpstr>
      <vt:lpstr>Smart Design</vt:lpstr>
      <vt:lpstr>Smart Design</vt:lpstr>
      <vt:lpstr>Smart Design</vt:lpstr>
      <vt:lpstr>Smart Design</vt:lpstr>
      <vt:lpstr>Smart Design</vt:lpstr>
      <vt:lpstr>SCENARIO </vt:lpstr>
      <vt:lpstr>PowerPoint 演示文稿</vt:lpstr>
      <vt:lpstr>PowerPoint 演示文稿</vt:lpstr>
      <vt:lpstr>PowerPoint 演示文稿</vt:lpstr>
      <vt:lpstr>PowerPoint 演示文稿</vt:lpstr>
      <vt:lpstr>Which one of the invitations do you think is better?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Why is YOU such a powerful word in the invitation?</vt:lpstr>
      <vt:lpstr>PowerPoint 演示文稿</vt:lpstr>
      <vt:lpstr>PowerPoint 演示文稿</vt:lpstr>
      <vt:lpstr>PowerPoint 演示文稿</vt:lpstr>
      <vt:lpstr>the Pleasure-pain Principle</vt:lpstr>
      <vt:lpstr>gravitate to/towards somebody/something</vt:lpstr>
      <vt:lpstr>How to Use it </vt:lpstr>
      <vt:lpstr>What are the effects of putting ‘you’ first in communication? </vt:lpstr>
      <vt:lpstr>Homework</vt:lpstr>
      <vt:lpstr>Teaching Assessment</vt:lpstr>
      <vt:lpstr>Teaching Assessment</vt:lpstr>
      <vt:lpstr>PowerPoint 演示文稿</vt:lpstr>
      <vt:lpstr>THANK YOU!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Powerful YOU</dc:title>
  <dc:creator>Edwin Tate</dc:creator>
  <cp:lastModifiedBy>1</cp:lastModifiedBy>
  <cp:revision>196</cp:revision>
  <dcterms:created xsi:type="dcterms:W3CDTF">2017-07-22T03:28:00Z</dcterms:created>
  <dcterms:modified xsi:type="dcterms:W3CDTF">2017-07-28T08:19:45Z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