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8" r:id="rId4"/>
    <p:sldId id="258" r:id="rId5"/>
    <p:sldId id="274" r:id="rId6"/>
    <p:sldId id="269" r:id="rId7"/>
    <p:sldId id="271" r:id="rId8"/>
    <p:sldId id="261" r:id="rId9"/>
    <p:sldId id="262" r:id="rId10"/>
    <p:sldId id="266" r:id="rId11"/>
    <p:sldId id="272" r:id="rId12"/>
    <p:sldId id="275" r:id="rId13"/>
    <p:sldId id="276" r:id="rId14"/>
    <p:sldId id="265" r:id="rId15"/>
    <p:sldId id="277" r:id="rId1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-15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2294443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6018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29130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58922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560616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94996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41184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60647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2971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71419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242728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5C6CE6-FAD6-3B4A-9D36-D38ED851EEB5}" type="datetimeFigureOut">
              <a:rPr kumimoji="1" lang="zh-CN" altLang="en-US" smtClean="0"/>
              <a:t>2014/8/1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DA96FF-2AA1-6A4D-857F-D915F837B2A9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14724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外研社“教学之星”大赛观感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928914" y="3886200"/>
            <a:ext cx="7529286" cy="1752600"/>
          </a:xfrm>
        </p:spPr>
        <p:txBody>
          <a:bodyPr/>
          <a:lstStyle/>
          <a:p>
            <a:r>
              <a:rPr kumimoji="1" lang="zh-CN" altLang="en-US" b="1" dirty="0" smtClean="0">
                <a:solidFill>
                  <a:schemeClr val="tx1"/>
                </a:solidFill>
                <a:latin typeface="黑体"/>
                <a:ea typeface="黑体"/>
                <a:cs typeface="黑体"/>
              </a:rPr>
              <a:t>北京外国语大学中国外语教育研究中心</a:t>
            </a:r>
            <a:endParaRPr kumimoji="1" lang="en-US" altLang="zh-CN" b="1" dirty="0" smtClean="0">
              <a:solidFill>
                <a:schemeClr val="tx1"/>
              </a:solidFill>
              <a:latin typeface="黑体"/>
              <a:ea typeface="黑体"/>
              <a:cs typeface="黑体"/>
            </a:endParaRPr>
          </a:p>
          <a:p>
            <a:r>
              <a:rPr kumimoji="1" lang="zh-CN" altLang="en-US" b="1" dirty="0" smtClean="0">
                <a:solidFill>
                  <a:schemeClr val="tx1"/>
                </a:solidFill>
                <a:latin typeface="黑体"/>
                <a:ea typeface="黑体"/>
                <a:cs typeface="黑体"/>
              </a:rPr>
              <a:t>文秋芳</a:t>
            </a:r>
            <a:endParaRPr kumimoji="1" lang="en-US" altLang="zh-CN" b="1" dirty="0" smtClean="0">
              <a:solidFill>
                <a:schemeClr val="tx1"/>
              </a:solidFill>
              <a:latin typeface="黑体"/>
              <a:ea typeface="黑体"/>
              <a:cs typeface="黑体"/>
            </a:endParaRPr>
          </a:p>
          <a:p>
            <a:r>
              <a:rPr kumimoji="1" lang="en-US" altLang="zh-CN" b="1" dirty="0" smtClean="0">
                <a:solidFill>
                  <a:schemeClr val="tx1"/>
                </a:solidFill>
                <a:latin typeface="黑体"/>
                <a:ea typeface="黑体"/>
                <a:cs typeface="黑体"/>
              </a:rPr>
              <a:t>2014.8.1</a:t>
            </a:r>
            <a:endParaRPr kumimoji="1" lang="zh-CN" altLang="en-US" b="1" dirty="0">
              <a:solidFill>
                <a:schemeClr val="tx1"/>
              </a:solidFill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5573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黑体"/>
                <a:ea typeface="黑体"/>
                <a:cs typeface="黑体"/>
              </a:rPr>
              <a:t>2.3 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不同类型微课的作用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微讲座／微课程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用于翻转课堂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网上优质资源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微课堂教学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提高教师专业化教学能力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切磋课堂教学的策略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18900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黑体"/>
                <a:ea typeface="黑体"/>
                <a:cs typeface="黑体"/>
              </a:rPr>
              <a:t>2.4 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什么不是微课堂教学？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4" y="1269471"/>
            <a:ext cx="7818966" cy="48265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不是说课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不是表演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不是浓缩课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不是一般课堂教学内容的剪辑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91055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发言提纲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8EB4E3"/>
                </a:solidFill>
                <a:latin typeface="黑体"/>
                <a:ea typeface="黑体"/>
                <a:cs typeface="黑体"/>
              </a:rPr>
              <a:t>对大赛的总体感受</a:t>
            </a:r>
            <a:endParaRPr kumimoji="1" lang="en-US" altLang="zh-CN" dirty="0" smtClean="0">
              <a:solidFill>
                <a:srgbClr val="8EB4E3"/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对微课的认识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微课堂教学可选择的内容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评价微课的标准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414340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三、微课堂教学可选择的内容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22858"/>
            <a:ext cx="8229600" cy="490330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知识点／概念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中国烹饪的特点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商务英语中品牌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英语词汇的关系</a:t>
            </a:r>
            <a:endParaRPr kumimoji="1" lang="en-US" altLang="zh-CN" dirty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语言点</a:t>
            </a:r>
            <a:endParaRPr kumimoji="1" lang="en-US" altLang="zh-CN" dirty="0" smtClean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英语中的倒装句</a:t>
            </a:r>
            <a:endParaRPr kumimoji="1" lang="en-US" altLang="zh-CN" dirty="0" smtClean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英语虚拟语气</a:t>
            </a:r>
            <a:endParaRPr kumimoji="1" lang="en-US" altLang="zh-CN" dirty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微技能</a:t>
            </a:r>
            <a:endParaRPr kumimoji="1" lang="en-US" altLang="zh-CN" dirty="0" smtClean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人物描写</a:t>
            </a:r>
            <a:endParaRPr kumimoji="1" lang="en-US" altLang="zh-CN" dirty="0" smtClean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快速阅读训练</a:t>
            </a:r>
            <a:endParaRPr kumimoji="1" lang="en-US" altLang="zh-CN" dirty="0" smtClean="0">
              <a:solidFill>
                <a:srgbClr val="000000"/>
              </a:solidFill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记忆单词</a:t>
            </a:r>
            <a:r>
              <a:rPr kumimoji="1" lang="en-US" altLang="zh-CN" dirty="0" smtClean="0">
                <a:solidFill>
                  <a:srgbClr val="000000"/>
                </a:solidFill>
                <a:latin typeface="黑体"/>
                <a:ea typeface="黑体"/>
                <a:cs typeface="黑体"/>
              </a:rPr>
              <a:t> </a:t>
            </a: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4143405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四、对微课评价标准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3" y="1269471"/>
            <a:ext cx="8348133" cy="48265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教学理念合理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教学目标明确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教学思路清晰，有助于教学目标的实现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内容精炼，主题突出，高度聚焦，短小精悍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课堂即时形成性评估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49180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kumimoji="1" lang="zh-CN" altLang="en-US" sz="8800" dirty="0" smtClean="0">
                <a:latin typeface="黑体"/>
                <a:ea typeface="黑体"/>
                <a:cs typeface="黑体"/>
              </a:rPr>
              <a:t>谢谢大家！！</a:t>
            </a:r>
            <a:endParaRPr kumimoji="1" lang="zh-CN" altLang="en-US" sz="8800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44620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发言提纲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对大赛的总体感受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对微课的认识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微课堂教学可选择的内容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评价微课的标准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878705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发言提纲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对大赛的总体感受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对微课的认识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微课堂教学可选择的内容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评价微课的标准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17431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一、总体感受：兴奋与感动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4" y="1269471"/>
            <a:ext cx="7818966" cy="482652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参赛选手的高超的教学水平、精益求精的精神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观众热情好学、公正公平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评委专业认真、一丝不苟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外研社的领导和员工超一流的工作作风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不断创新的理念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满腔热情的服务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专业化的管理方式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全员参与式的教学大赛是一种创举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293370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发言提纲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rgbClr val="8EB4E3"/>
                </a:solidFill>
                <a:latin typeface="黑体"/>
                <a:ea typeface="黑体"/>
                <a:cs typeface="黑体"/>
              </a:rPr>
              <a:t>对大赛的总体感受</a:t>
            </a:r>
            <a:endParaRPr kumimoji="1" lang="en-US" altLang="zh-CN" dirty="0" smtClean="0">
              <a:solidFill>
                <a:srgbClr val="8EB4E3"/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对微课的认识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微课堂教学可选择的内容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黑体"/>
                <a:ea typeface="黑体"/>
                <a:cs typeface="黑体"/>
              </a:rPr>
              <a:t>评价微课的标准</a:t>
            </a:r>
            <a:endParaRPr kumimoji="1" lang="en-US" altLang="zh-CN" dirty="0" smtClean="0">
              <a:solidFill>
                <a:schemeClr val="tx2">
                  <a:lumMod val="40000"/>
                  <a:lumOff val="60000"/>
                </a:schemeClr>
              </a:solidFill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59121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 smtClean="0">
                <a:latin typeface="黑体"/>
                <a:ea typeface="黑体"/>
                <a:cs typeface="黑体"/>
              </a:rPr>
              <a:t>二、对微课的认识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/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微课的时代背景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微课的不同种类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不同微课类型的作用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什么不是微课堂教学</a:t>
            </a:r>
            <a:endParaRPr kumimoji="1" lang="en-US" altLang="zh-CN" dirty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17431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黑体"/>
                <a:ea typeface="黑体"/>
                <a:cs typeface="黑体"/>
              </a:rPr>
              <a:t>2.1 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微课的时代背景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4" y="1269471"/>
            <a:ext cx="7818966" cy="482652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进入了微时代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微信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微博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微电影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微小说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习惯于“快餐”，“注意力”新模式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074102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黑体"/>
                <a:ea typeface="黑体"/>
                <a:cs typeface="黑体"/>
              </a:rPr>
              <a:t>2.1 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微课的时代背景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4" y="1269471"/>
            <a:ext cx="8187266" cy="4826529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en-US" altLang="zh-CN" dirty="0" smtClean="0">
                <a:latin typeface="黑体"/>
                <a:ea typeface="黑体"/>
                <a:cs typeface="黑体"/>
              </a:rPr>
              <a:t>2012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年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12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月到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2013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年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10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月教育部全国高校网络培训中心举办了全国高校微课教学比赛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参赛学校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1600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多所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参赛选手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12000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多名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en-US" altLang="zh-CN" dirty="0" smtClean="0">
                <a:latin typeface="黑体"/>
                <a:ea typeface="黑体"/>
                <a:cs typeface="黑体"/>
              </a:rPr>
              <a:t>2014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年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《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中国高校微课研究报告</a:t>
            </a:r>
            <a:r>
              <a:rPr kumimoji="1" lang="en-US" altLang="zh-CN" dirty="0" smtClean="0">
                <a:latin typeface="黑体"/>
                <a:ea typeface="黑体"/>
                <a:cs typeface="黑体"/>
              </a:rPr>
              <a:t>》</a:t>
            </a:r>
          </a:p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教育部刘利民副部长认为：“微课符合时代的要求，它能在较短</a:t>
            </a:r>
            <a:r>
              <a:rPr kumimoji="1" lang="zh-CN" altLang="en-US" smtClean="0">
                <a:latin typeface="黑体"/>
                <a:ea typeface="黑体"/>
                <a:cs typeface="黑体"/>
              </a:rPr>
              <a:t>时间</a:t>
            </a:r>
            <a:r>
              <a:rPr kumimoji="1" lang="zh-CN" altLang="en-US" smtClean="0">
                <a:latin typeface="黑体"/>
                <a:ea typeface="黑体"/>
                <a:cs typeface="黑体"/>
              </a:rPr>
              <a:t>内对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某个知识点进行充分的、有趣的讲解，符合当今紧张的学习生活节律“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1411514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CN" dirty="0" smtClean="0">
                <a:latin typeface="黑体"/>
                <a:ea typeface="黑体"/>
                <a:cs typeface="黑体"/>
              </a:rPr>
              <a:t>2.2 </a:t>
            </a: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微课的不同种类</a:t>
            </a: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99534" y="1269471"/>
            <a:ext cx="7818966" cy="4826529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微课的定义有多种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微讲座：一节短小的、用来呈现某个单一话题的录音或录像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微课程：针对某一主题与实施的短期课程或课程单元模块的录音或录像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r>
              <a:rPr kumimoji="1" lang="zh-CN" altLang="en-US" dirty="0" smtClean="0">
                <a:latin typeface="黑体"/>
                <a:ea typeface="黑体"/>
                <a:cs typeface="黑体"/>
              </a:rPr>
              <a:t>微课堂教学：教学目标明确，教学内容聚焦，教学过程完整的简短课堂教学活动</a:t>
            </a: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lvl="1"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 marL="0" indent="0">
              <a:lnSpc>
                <a:spcPct val="150000"/>
              </a:lnSpc>
              <a:buNone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lnSpc>
                <a:spcPct val="150000"/>
              </a:lnSpc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en-US" altLang="zh-CN" dirty="0" smtClean="0">
              <a:latin typeface="黑体"/>
              <a:ea typeface="黑体"/>
              <a:cs typeface="黑体"/>
            </a:endParaRPr>
          </a:p>
          <a:p>
            <a:pPr>
              <a:buFont typeface="Wingdings" charset="2"/>
              <a:buChar char=""/>
            </a:pPr>
            <a:endParaRPr kumimoji="1" lang="zh-CN" altLang="en-US" dirty="0">
              <a:latin typeface="黑体"/>
              <a:ea typeface="黑体"/>
              <a:cs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2057667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522</Words>
  <Application>Microsoft Office PowerPoint</Application>
  <PresentationFormat>全屏显示(4:3)</PresentationFormat>
  <Paragraphs>109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Office 主题</vt:lpstr>
      <vt:lpstr>外研社“教学之星”大赛观感</vt:lpstr>
      <vt:lpstr>发言提纲</vt:lpstr>
      <vt:lpstr>发言提纲</vt:lpstr>
      <vt:lpstr>一、总体感受：兴奋与感动</vt:lpstr>
      <vt:lpstr>发言提纲</vt:lpstr>
      <vt:lpstr>二、对微课的认识</vt:lpstr>
      <vt:lpstr>2.1 微课的时代背景</vt:lpstr>
      <vt:lpstr>2.1 微课的时代背景</vt:lpstr>
      <vt:lpstr>2.2 微课的不同种类</vt:lpstr>
      <vt:lpstr>2.3 不同类型微课的作用</vt:lpstr>
      <vt:lpstr>2.4 什么不是微课堂教学？</vt:lpstr>
      <vt:lpstr>发言提纲</vt:lpstr>
      <vt:lpstr>三、微课堂教学可选择的内容</vt:lpstr>
      <vt:lpstr>四、对微课评价标准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外研社“教学之星”大赛观感</dc:title>
  <dc:creator>秋芳 文</dc:creator>
  <cp:lastModifiedBy>Administrator</cp:lastModifiedBy>
  <cp:revision>32</cp:revision>
  <dcterms:created xsi:type="dcterms:W3CDTF">2014-07-27T12:43:03Z</dcterms:created>
  <dcterms:modified xsi:type="dcterms:W3CDTF">2014-08-01T13:36:47Z</dcterms:modified>
</cp:coreProperties>
</file>