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68" r:id="rId1"/>
  </p:sldMasterIdLst>
  <p:notesMasterIdLst>
    <p:notesMasterId r:id="rId20"/>
  </p:notesMasterIdLst>
  <p:sldIdLst>
    <p:sldId id="680" r:id="rId2"/>
    <p:sldId id="736" r:id="rId3"/>
    <p:sldId id="649" r:id="rId4"/>
    <p:sldId id="646" r:id="rId5"/>
    <p:sldId id="654" r:id="rId6"/>
    <p:sldId id="731" r:id="rId7"/>
    <p:sldId id="732" r:id="rId8"/>
    <p:sldId id="733" r:id="rId9"/>
    <p:sldId id="734" r:id="rId10"/>
    <p:sldId id="744" r:id="rId11"/>
    <p:sldId id="737" r:id="rId12"/>
    <p:sldId id="738" r:id="rId13"/>
    <p:sldId id="739" r:id="rId14"/>
    <p:sldId id="740" r:id="rId15"/>
    <p:sldId id="741" r:id="rId16"/>
    <p:sldId id="742" r:id="rId17"/>
    <p:sldId id="743" r:id="rId18"/>
    <p:sldId id="735" r:id="rId1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CCECFF"/>
    <a:srgbClr val="42EC7B"/>
    <a:srgbClr val="DDDDDD"/>
    <a:srgbClr val="FFFFFF"/>
    <a:srgbClr val="C0BC00"/>
    <a:srgbClr val="FFCDFF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89239" autoAdjust="0"/>
  </p:normalViewPr>
  <p:slideViewPr>
    <p:cSldViewPr>
      <p:cViewPr varScale="1">
        <p:scale>
          <a:sx n="60" d="100"/>
          <a:sy n="60" d="100"/>
        </p:scale>
        <p:origin x="-1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90CAC-6CCC-479E-8FF2-2FDCFA70BCE8}" type="doc">
      <dgm:prSet loTypeId="urn:microsoft.com/office/officeart/2005/8/layout/hProcess9" loCatId="process" qsTypeId="urn:microsoft.com/office/officeart/2005/8/quickstyle/simple1" qsCatId="simple" csTypeId="urn:microsoft.com/office/officeart/2005/8/colors/accent2_4" csCatId="accent2"/>
      <dgm:spPr/>
      <dgm:t>
        <a:bodyPr/>
        <a:lstStyle/>
        <a:p>
          <a:endParaRPr lang="zh-CN" altLang="en-US"/>
        </a:p>
      </dgm:t>
    </dgm:pt>
    <dgm:pt modelId="{5E5BE31A-0459-459E-A9C4-D5A01233A2C4}">
      <dgm:prSet/>
      <dgm:spPr/>
      <dgm:t>
        <a:bodyPr/>
        <a:lstStyle/>
        <a:p>
          <a:pPr rtl="0"/>
          <a:r>
            <a:rPr lang="zh-CN" b="1" dirty="0" smtClean="0"/>
            <a:t>课程与教学的目标</a:t>
          </a:r>
          <a:endParaRPr lang="zh-CN" dirty="0"/>
        </a:p>
      </dgm:t>
    </dgm:pt>
    <dgm:pt modelId="{36C61CFE-3C2B-428E-8E75-25D4D32D23B8}" type="parTrans" cxnId="{E68E3455-0AFD-48A8-A88E-7E4AA3406434}">
      <dgm:prSet/>
      <dgm:spPr/>
      <dgm:t>
        <a:bodyPr/>
        <a:lstStyle/>
        <a:p>
          <a:endParaRPr lang="zh-CN" altLang="en-US"/>
        </a:p>
      </dgm:t>
    </dgm:pt>
    <dgm:pt modelId="{9BA57598-8B79-4E95-8E10-422A2A48FFEE}" type="sibTrans" cxnId="{E68E3455-0AFD-48A8-A88E-7E4AA3406434}">
      <dgm:prSet/>
      <dgm:spPr/>
      <dgm:t>
        <a:bodyPr/>
        <a:lstStyle/>
        <a:p>
          <a:endParaRPr lang="zh-CN" altLang="en-US"/>
        </a:p>
      </dgm:t>
    </dgm:pt>
    <dgm:pt modelId="{45D929FB-0D2A-4905-86DF-873FE00877ED}">
      <dgm:prSet/>
      <dgm:spPr/>
      <dgm:t>
        <a:bodyPr/>
        <a:lstStyle/>
        <a:p>
          <a:pPr rtl="0"/>
          <a:r>
            <a:rPr lang="zh-CN" dirty="0" smtClean="0"/>
            <a:t>课程内容与教学方法的选择</a:t>
          </a:r>
          <a:endParaRPr lang="zh-CN" dirty="0"/>
        </a:p>
      </dgm:t>
    </dgm:pt>
    <dgm:pt modelId="{E0F17754-D2D4-48D2-9EE5-AC913E0315CD}" type="parTrans" cxnId="{B661C23F-4BA6-4829-8133-73E441B7E9DF}">
      <dgm:prSet/>
      <dgm:spPr/>
      <dgm:t>
        <a:bodyPr/>
        <a:lstStyle/>
        <a:p>
          <a:endParaRPr lang="zh-CN" altLang="en-US"/>
        </a:p>
      </dgm:t>
    </dgm:pt>
    <dgm:pt modelId="{F5903943-04F1-4D98-95BC-C604635AF891}" type="sibTrans" cxnId="{B661C23F-4BA6-4829-8133-73E441B7E9DF}">
      <dgm:prSet/>
      <dgm:spPr/>
      <dgm:t>
        <a:bodyPr/>
        <a:lstStyle/>
        <a:p>
          <a:endParaRPr lang="zh-CN" altLang="en-US"/>
        </a:p>
      </dgm:t>
    </dgm:pt>
    <dgm:pt modelId="{8A48A66D-15FA-4AD9-B0E1-60724AF97194}">
      <dgm:prSet/>
      <dgm:spPr/>
      <dgm:t>
        <a:bodyPr/>
        <a:lstStyle/>
        <a:p>
          <a:pPr rtl="0"/>
          <a:r>
            <a:rPr lang="zh-CN" dirty="0" smtClean="0"/>
            <a:t>课程与教学的组织</a:t>
          </a:r>
          <a:endParaRPr lang="zh-CN" dirty="0"/>
        </a:p>
      </dgm:t>
    </dgm:pt>
    <dgm:pt modelId="{7D67DF8B-2F75-4A19-80C4-99B150D16513}" type="parTrans" cxnId="{DBAC71EC-954D-423C-9347-75392039C637}">
      <dgm:prSet/>
      <dgm:spPr/>
      <dgm:t>
        <a:bodyPr/>
        <a:lstStyle/>
        <a:p>
          <a:endParaRPr lang="zh-CN" altLang="en-US"/>
        </a:p>
      </dgm:t>
    </dgm:pt>
    <dgm:pt modelId="{D81DF543-AA2A-40FA-827C-26271BC43493}" type="sibTrans" cxnId="{DBAC71EC-954D-423C-9347-75392039C637}">
      <dgm:prSet/>
      <dgm:spPr/>
      <dgm:t>
        <a:bodyPr/>
        <a:lstStyle/>
        <a:p>
          <a:endParaRPr lang="zh-CN" altLang="en-US"/>
        </a:p>
      </dgm:t>
    </dgm:pt>
    <dgm:pt modelId="{54E86DFF-46FA-4CF1-AC1E-682ECD760F86}">
      <dgm:prSet/>
      <dgm:spPr/>
      <dgm:t>
        <a:bodyPr/>
        <a:lstStyle/>
        <a:p>
          <a:pPr rtl="0"/>
          <a:r>
            <a:rPr lang="zh-CN" dirty="0" smtClean="0"/>
            <a:t>课程实施与教学过程</a:t>
          </a:r>
          <a:endParaRPr lang="zh-CN" dirty="0"/>
        </a:p>
      </dgm:t>
    </dgm:pt>
    <dgm:pt modelId="{84351A72-472B-4201-A4F9-104DBDD91A44}" type="parTrans" cxnId="{39646D8D-645D-4DDF-9EB2-050C7D4B0C59}">
      <dgm:prSet/>
      <dgm:spPr/>
      <dgm:t>
        <a:bodyPr/>
        <a:lstStyle/>
        <a:p>
          <a:endParaRPr lang="zh-CN" altLang="en-US"/>
        </a:p>
      </dgm:t>
    </dgm:pt>
    <dgm:pt modelId="{15728EBA-3915-4FD7-A10B-D117686A1F69}" type="sibTrans" cxnId="{39646D8D-645D-4DDF-9EB2-050C7D4B0C59}">
      <dgm:prSet/>
      <dgm:spPr/>
      <dgm:t>
        <a:bodyPr/>
        <a:lstStyle/>
        <a:p>
          <a:endParaRPr lang="zh-CN" altLang="en-US"/>
        </a:p>
      </dgm:t>
    </dgm:pt>
    <dgm:pt modelId="{FC9A9CB3-6303-44DF-89BE-22A8A934DACD}">
      <dgm:prSet/>
      <dgm:spPr/>
      <dgm:t>
        <a:bodyPr/>
        <a:lstStyle/>
        <a:p>
          <a:pPr rtl="0"/>
          <a:r>
            <a:rPr lang="zh-CN" dirty="0" smtClean="0"/>
            <a:t>课程与教学的评价</a:t>
          </a:r>
          <a:endParaRPr lang="zh-CN" dirty="0"/>
        </a:p>
      </dgm:t>
    </dgm:pt>
    <dgm:pt modelId="{320AE8C4-A4BD-40E1-934B-B3F368AC8726}" type="parTrans" cxnId="{5999DC5C-7933-44A0-808E-334005C5D546}">
      <dgm:prSet/>
      <dgm:spPr/>
      <dgm:t>
        <a:bodyPr/>
        <a:lstStyle/>
        <a:p>
          <a:endParaRPr lang="zh-CN" altLang="en-US"/>
        </a:p>
      </dgm:t>
    </dgm:pt>
    <dgm:pt modelId="{A447565B-E0BF-4EEF-AD55-6465B02E1A78}" type="sibTrans" cxnId="{5999DC5C-7933-44A0-808E-334005C5D546}">
      <dgm:prSet/>
      <dgm:spPr/>
      <dgm:t>
        <a:bodyPr/>
        <a:lstStyle/>
        <a:p>
          <a:endParaRPr lang="zh-CN" altLang="en-US"/>
        </a:p>
      </dgm:t>
    </dgm:pt>
    <dgm:pt modelId="{9B1492AF-FF93-40D7-8EF9-EA3B77E1C3CB}" type="pres">
      <dgm:prSet presAssocID="{7BD90CAC-6CCC-479E-8FF2-2FDCFA70BCE8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B0A7D35-6BE8-4A78-9D91-5ABD787D7CCA}" type="pres">
      <dgm:prSet presAssocID="{7BD90CAC-6CCC-479E-8FF2-2FDCFA70BCE8}" presName="arrow" presStyleLbl="bgShp" presStyleIdx="0" presStyleCnt="1"/>
      <dgm:spPr/>
    </dgm:pt>
    <dgm:pt modelId="{1F178440-E74E-4524-A624-F4F7B280AD69}" type="pres">
      <dgm:prSet presAssocID="{7BD90CAC-6CCC-479E-8FF2-2FDCFA70BCE8}" presName="linearProcess" presStyleCnt="0"/>
      <dgm:spPr/>
    </dgm:pt>
    <dgm:pt modelId="{56EF5E55-AA30-45C2-A5D9-F206A6909CF1}" type="pres">
      <dgm:prSet presAssocID="{5E5BE31A-0459-459E-A9C4-D5A01233A2C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2359EE-B851-45C1-98DF-B98793A1437F}" type="pres">
      <dgm:prSet presAssocID="{9BA57598-8B79-4E95-8E10-422A2A48FFEE}" presName="sibTrans" presStyleCnt="0"/>
      <dgm:spPr/>
    </dgm:pt>
    <dgm:pt modelId="{C963E6FB-2E8D-4BCA-861A-62AE38AE9B6A}" type="pres">
      <dgm:prSet presAssocID="{45D929FB-0D2A-4905-86DF-873FE00877ED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E13567-6D2E-4B7B-833A-F9B7EAFC8E0A}" type="pres">
      <dgm:prSet presAssocID="{F5903943-04F1-4D98-95BC-C604635AF891}" presName="sibTrans" presStyleCnt="0"/>
      <dgm:spPr/>
    </dgm:pt>
    <dgm:pt modelId="{03020409-71CD-44B9-BEB1-9268CBB9D23D}" type="pres">
      <dgm:prSet presAssocID="{8A48A66D-15FA-4AD9-B0E1-60724AF9719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6B6E9A1-6FCB-424C-AC53-72A58A542CE8}" type="pres">
      <dgm:prSet presAssocID="{D81DF543-AA2A-40FA-827C-26271BC43493}" presName="sibTrans" presStyleCnt="0"/>
      <dgm:spPr/>
    </dgm:pt>
    <dgm:pt modelId="{BE746423-8C2C-464A-9BE9-2C97721B6A60}" type="pres">
      <dgm:prSet presAssocID="{54E86DFF-46FA-4CF1-AC1E-682ECD760F86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03D3F25-481D-46DC-B579-D777DCA7DECB}" type="pres">
      <dgm:prSet presAssocID="{15728EBA-3915-4FD7-A10B-D117686A1F69}" presName="sibTrans" presStyleCnt="0"/>
      <dgm:spPr/>
    </dgm:pt>
    <dgm:pt modelId="{853BD5E3-3C8E-439A-8CD7-0C95CF674950}" type="pres">
      <dgm:prSet presAssocID="{FC9A9CB3-6303-44DF-89BE-22A8A934DACD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999DC5C-7933-44A0-808E-334005C5D546}" srcId="{7BD90CAC-6CCC-479E-8FF2-2FDCFA70BCE8}" destId="{FC9A9CB3-6303-44DF-89BE-22A8A934DACD}" srcOrd="4" destOrd="0" parTransId="{320AE8C4-A4BD-40E1-934B-B3F368AC8726}" sibTransId="{A447565B-E0BF-4EEF-AD55-6465B02E1A78}"/>
    <dgm:cxn modelId="{E68E3455-0AFD-48A8-A88E-7E4AA3406434}" srcId="{7BD90CAC-6CCC-479E-8FF2-2FDCFA70BCE8}" destId="{5E5BE31A-0459-459E-A9C4-D5A01233A2C4}" srcOrd="0" destOrd="0" parTransId="{36C61CFE-3C2B-428E-8E75-25D4D32D23B8}" sibTransId="{9BA57598-8B79-4E95-8E10-422A2A48FFEE}"/>
    <dgm:cxn modelId="{4E7A6B44-5256-433E-BC67-00B58D5A4EEE}" type="presOf" srcId="{45D929FB-0D2A-4905-86DF-873FE00877ED}" destId="{C963E6FB-2E8D-4BCA-861A-62AE38AE9B6A}" srcOrd="0" destOrd="0" presId="urn:microsoft.com/office/officeart/2005/8/layout/hProcess9"/>
    <dgm:cxn modelId="{39646D8D-645D-4DDF-9EB2-050C7D4B0C59}" srcId="{7BD90CAC-6CCC-479E-8FF2-2FDCFA70BCE8}" destId="{54E86DFF-46FA-4CF1-AC1E-682ECD760F86}" srcOrd="3" destOrd="0" parTransId="{84351A72-472B-4201-A4F9-104DBDD91A44}" sibTransId="{15728EBA-3915-4FD7-A10B-D117686A1F69}"/>
    <dgm:cxn modelId="{DBAC71EC-954D-423C-9347-75392039C637}" srcId="{7BD90CAC-6CCC-479E-8FF2-2FDCFA70BCE8}" destId="{8A48A66D-15FA-4AD9-B0E1-60724AF97194}" srcOrd="2" destOrd="0" parTransId="{7D67DF8B-2F75-4A19-80C4-99B150D16513}" sibTransId="{D81DF543-AA2A-40FA-827C-26271BC43493}"/>
    <dgm:cxn modelId="{7FA9842D-9E51-42CB-A441-3C30BED19B9D}" type="presOf" srcId="{5E5BE31A-0459-459E-A9C4-D5A01233A2C4}" destId="{56EF5E55-AA30-45C2-A5D9-F206A6909CF1}" srcOrd="0" destOrd="0" presId="urn:microsoft.com/office/officeart/2005/8/layout/hProcess9"/>
    <dgm:cxn modelId="{77720C6A-3FC5-4D8D-AEDC-2E8BB57DA252}" type="presOf" srcId="{7BD90CAC-6CCC-479E-8FF2-2FDCFA70BCE8}" destId="{9B1492AF-FF93-40D7-8EF9-EA3B77E1C3CB}" srcOrd="0" destOrd="0" presId="urn:microsoft.com/office/officeart/2005/8/layout/hProcess9"/>
    <dgm:cxn modelId="{B661C23F-4BA6-4829-8133-73E441B7E9DF}" srcId="{7BD90CAC-6CCC-479E-8FF2-2FDCFA70BCE8}" destId="{45D929FB-0D2A-4905-86DF-873FE00877ED}" srcOrd="1" destOrd="0" parTransId="{E0F17754-D2D4-48D2-9EE5-AC913E0315CD}" sibTransId="{F5903943-04F1-4D98-95BC-C604635AF891}"/>
    <dgm:cxn modelId="{7F595768-15DC-4918-8BAF-C49D1257DFEE}" type="presOf" srcId="{FC9A9CB3-6303-44DF-89BE-22A8A934DACD}" destId="{853BD5E3-3C8E-439A-8CD7-0C95CF674950}" srcOrd="0" destOrd="0" presId="urn:microsoft.com/office/officeart/2005/8/layout/hProcess9"/>
    <dgm:cxn modelId="{2B8BAF5E-6C1E-4B26-9420-5D5D285FAAAD}" type="presOf" srcId="{54E86DFF-46FA-4CF1-AC1E-682ECD760F86}" destId="{BE746423-8C2C-464A-9BE9-2C97721B6A60}" srcOrd="0" destOrd="0" presId="urn:microsoft.com/office/officeart/2005/8/layout/hProcess9"/>
    <dgm:cxn modelId="{7B08C9A5-B55D-4938-A43B-C6EE166A9188}" type="presOf" srcId="{8A48A66D-15FA-4AD9-B0E1-60724AF97194}" destId="{03020409-71CD-44B9-BEB1-9268CBB9D23D}" srcOrd="0" destOrd="0" presId="urn:microsoft.com/office/officeart/2005/8/layout/hProcess9"/>
    <dgm:cxn modelId="{320423A0-2677-4C06-B787-4E6FE782D49E}" type="presParOf" srcId="{9B1492AF-FF93-40D7-8EF9-EA3B77E1C3CB}" destId="{3B0A7D35-6BE8-4A78-9D91-5ABD787D7CCA}" srcOrd="0" destOrd="0" presId="urn:microsoft.com/office/officeart/2005/8/layout/hProcess9"/>
    <dgm:cxn modelId="{5DC6A664-0F52-4AB2-BF69-1C0D22D00320}" type="presParOf" srcId="{9B1492AF-FF93-40D7-8EF9-EA3B77E1C3CB}" destId="{1F178440-E74E-4524-A624-F4F7B280AD69}" srcOrd="1" destOrd="0" presId="urn:microsoft.com/office/officeart/2005/8/layout/hProcess9"/>
    <dgm:cxn modelId="{EA33C8E3-7A52-4B64-9165-587434983EB4}" type="presParOf" srcId="{1F178440-E74E-4524-A624-F4F7B280AD69}" destId="{56EF5E55-AA30-45C2-A5D9-F206A6909CF1}" srcOrd="0" destOrd="0" presId="urn:microsoft.com/office/officeart/2005/8/layout/hProcess9"/>
    <dgm:cxn modelId="{57D5BA62-229A-4FCB-856E-3DEAA1047CD5}" type="presParOf" srcId="{1F178440-E74E-4524-A624-F4F7B280AD69}" destId="{BD2359EE-B851-45C1-98DF-B98793A1437F}" srcOrd="1" destOrd="0" presId="urn:microsoft.com/office/officeart/2005/8/layout/hProcess9"/>
    <dgm:cxn modelId="{4A070CD0-9499-46F8-8CFA-03C7B1037A86}" type="presParOf" srcId="{1F178440-E74E-4524-A624-F4F7B280AD69}" destId="{C963E6FB-2E8D-4BCA-861A-62AE38AE9B6A}" srcOrd="2" destOrd="0" presId="urn:microsoft.com/office/officeart/2005/8/layout/hProcess9"/>
    <dgm:cxn modelId="{BCCBADC2-B359-4E89-9518-088883F946D0}" type="presParOf" srcId="{1F178440-E74E-4524-A624-F4F7B280AD69}" destId="{05E13567-6D2E-4B7B-833A-F9B7EAFC8E0A}" srcOrd="3" destOrd="0" presId="urn:microsoft.com/office/officeart/2005/8/layout/hProcess9"/>
    <dgm:cxn modelId="{0176261A-169D-4B98-B5BC-AE3223C9B52F}" type="presParOf" srcId="{1F178440-E74E-4524-A624-F4F7B280AD69}" destId="{03020409-71CD-44B9-BEB1-9268CBB9D23D}" srcOrd="4" destOrd="0" presId="urn:microsoft.com/office/officeart/2005/8/layout/hProcess9"/>
    <dgm:cxn modelId="{B632192A-A1B6-4549-B2CB-C1021597F875}" type="presParOf" srcId="{1F178440-E74E-4524-A624-F4F7B280AD69}" destId="{26B6E9A1-6FCB-424C-AC53-72A58A542CE8}" srcOrd="5" destOrd="0" presId="urn:microsoft.com/office/officeart/2005/8/layout/hProcess9"/>
    <dgm:cxn modelId="{68CB0A96-54DE-4887-979D-4CB8466030C0}" type="presParOf" srcId="{1F178440-E74E-4524-A624-F4F7B280AD69}" destId="{BE746423-8C2C-464A-9BE9-2C97721B6A60}" srcOrd="6" destOrd="0" presId="urn:microsoft.com/office/officeart/2005/8/layout/hProcess9"/>
    <dgm:cxn modelId="{CE0F5886-565E-43ED-96A9-94B83CDDE895}" type="presParOf" srcId="{1F178440-E74E-4524-A624-F4F7B280AD69}" destId="{103D3F25-481D-46DC-B579-D777DCA7DECB}" srcOrd="7" destOrd="0" presId="urn:microsoft.com/office/officeart/2005/8/layout/hProcess9"/>
    <dgm:cxn modelId="{2D9FD337-045C-49EE-83B4-16429BBF2A9B}" type="presParOf" srcId="{1F178440-E74E-4524-A624-F4F7B280AD69}" destId="{853BD5E3-3C8E-439A-8CD7-0C95CF674950}" srcOrd="8" destOrd="0" presId="urn:microsoft.com/office/officeart/2005/8/layout/hProcess9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5139F7AF-8095-48DF-B1E2-6100DA503436}" type="datetimeFigureOut">
              <a:rPr lang="zh-CN" altLang="en-US"/>
              <a:pPr>
                <a:defRPr/>
              </a:pPr>
              <a:t>2015/7/25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D2AA1B0D-17EC-4AF8-9DC4-5580CCB7CF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mtClean="0"/>
              <a:t>《</a:t>
            </a:r>
            <a:r>
              <a:rPr lang="zh-CN" altLang="en-US" smtClean="0"/>
              <a:t>课程与教学论</a:t>
            </a:r>
            <a:r>
              <a:rPr lang="en-US" altLang="zh-CN" smtClean="0"/>
              <a:t>》</a:t>
            </a:r>
            <a:r>
              <a:rPr lang="zh-CN" altLang="en-US" smtClean="0"/>
              <a:t>张华，上海教育出版，</a:t>
            </a:r>
            <a:r>
              <a:rPr lang="en-US" altLang="zh-CN" smtClean="0"/>
              <a:t>2000</a:t>
            </a:r>
            <a:r>
              <a:rPr lang="zh-CN" altLang="en-US" smtClean="0"/>
              <a:t>年</a:t>
            </a:r>
            <a:r>
              <a:rPr lang="en-US" altLang="zh-CN" smtClean="0"/>
              <a:t>11</a:t>
            </a:r>
            <a:r>
              <a:rPr lang="zh-CN" altLang="en-US" smtClean="0"/>
              <a:t>日</a:t>
            </a:r>
            <a:endParaRPr lang="en-US" altLang="zh-CN" smtClean="0"/>
          </a:p>
        </p:txBody>
      </p:sp>
      <p:sp>
        <p:nvSpPr>
          <p:cNvPr id="665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8F0C2A-4976-4B4F-BB51-76510DCFBEED}" type="slidenum">
              <a:rPr lang="zh-CN" altLang="en-US" smtClean="0">
                <a:ea typeface="宋体" pitchFamily="2" charset="-122"/>
              </a:rPr>
              <a:pPr/>
              <a:t>3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75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20EC7B-294E-427D-9B21-4D513F2A18D0}" type="slidenum">
              <a:rPr lang="zh-CN" altLang="en-US" smtClean="0">
                <a:ea typeface="宋体" pitchFamily="2" charset="-122"/>
              </a:rPr>
              <a:pPr/>
              <a:t>4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8CEF0-0AFD-4CEF-95A0-9D68AD95E764}" type="slidenum">
              <a:rPr lang="zh-CN" altLang="en-US" smtClean="0">
                <a:ea typeface="宋体" pitchFamily="2" charset="-122"/>
              </a:rPr>
              <a:pPr/>
              <a:t>5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8CEF0-0AFD-4CEF-95A0-9D68AD95E764}" type="slidenum">
              <a:rPr lang="zh-CN" altLang="en-US" smtClean="0">
                <a:ea typeface="宋体" pitchFamily="2" charset="-122"/>
              </a:rPr>
              <a:pPr/>
              <a:t>6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8CEF0-0AFD-4CEF-95A0-9D68AD95E764}" type="slidenum">
              <a:rPr lang="zh-CN" altLang="en-US" smtClean="0">
                <a:ea typeface="宋体" pitchFamily="2" charset="-122"/>
              </a:rPr>
              <a:pPr/>
              <a:t>7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8CEF0-0AFD-4CEF-95A0-9D68AD95E764}" type="slidenum">
              <a:rPr lang="zh-CN" altLang="en-US" smtClean="0">
                <a:ea typeface="宋体" pitchFamily="2" charset="-122"/>
              </a:rPr>
              <a:pPr/>
              <a:t>8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8CEF0-0AFD-4CEF-95A0-9D68AD95E764}" type="slidenum">
              <a:rPr lang="zh-CN" altLang="en-US" smtClean="0">
                <a:ea typeface="宋体" pitchFamily="2" charset="-122"/>
              </a:rPr>
              <a:pPr/>
              <a:t>9</a:t>
            </a:fld>
            <a:endParaRPr lang="zh-CN" alt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7/25/2015</a:t>
            </a:fld>
            <a:endParaRPr 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0" name="Picture 2" descr="C:\Users\Administrator\Desktop\PPT\pic\l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5521B-8E19-404F-BB01-C5FD2A1A0D9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B6341-4BE4-4998-A48F-5F0B68F55B0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DBC2C-03DF-4FDA-8897-5A2596F8F53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A4CAC-CD70-4ADB-A8B0-EB3CB19C773D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B7C605-B258-4422-B924-3CED33CC195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818FA8-1FE8-40C7-8E28-2AF83657B37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B2074-C940-489C-9181-AB23E37A065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EDA59-25A6-408B-8698-4E89DDFE06A1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C37018E7-FD8F-49C8-A71A-F19D939B48C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D164C-3031-4403-AD03-35CF378F5FB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任意多边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8BEA2EB-A76B-4207-82CC-316DABDC194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69" r:id="rId1"/>
    <p:sldLayoutId id="2147484570" r:id="rId2"/>
    <p:sldLayoutId id="2147484571" r:id="rId3"/>
    <p:sldLayoutId id="2147484572" r:id="rId4"/>
    <p:sldLayoutId id="2147484573" r:id="rId5"/>
    <p:sldLayoutId id="2147484574" r:id="rId6"/>
    <p:sldLayoutId id="2147484575" r:id="rId7"/>
    <p:sldLayoutId id="2147484576" r:id="rId8"/>
    <p:sldLayoutId id="2147484577" r:id="rId9"/>
    <p:sldLayoutId id="2147484578" r:id="rId10"/>
    <p:sldLayoutId id="214748457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zh-CN" altLang="en-US" sz="4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微软雅黑" pitchFamily="34" charset="-122"/>
                <a:ea typeface="微软雅黑" pitchFamily="34" charset="-122"/>
              </a:rPr>
              <a:t>微课在翻转课堂中的应用</a:t>
            </a:r>
            <a:br>
              <a:rPr lang="zh-CN" altLang="en-US" sz="44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微软雅黑" pitchFamily="34" charset="-122"/>
                <a:ea typeface="微软雅黑" pitchFamily="34" charset="-122"/>
              </a:rPr>
            </a:br>
            <a:endParaRPr lang="zh-CN" altLang="en-US" cap="none" dirty="0" smtClean="0"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450057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>
              <a:defRPr/>
            </a:pPr>
            <a:r>
              <a:rPr lang="en-US" altLang="zh-CN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微软雅黑" pitchFamily="34" charset="-122"/>
                <a:ea typeface="微软雅黑" pitchFamily="34" charset="-122"/>
              </a:rPr>
              <a:t>2015.07.25  </a:t>
            </a:r>
            <a:r>
              <a:rPr lang="zh-CN" alt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微软雅黑" pitchFamily="34" charset="-122"/>
                <a:ea typeface="微软雅黑" pitchFamily="34" charset="-122"/>
              </a:rPr>
              <a:t>石家庄</a:t>
            </a:r>
            <a:endParaRPr lang="en-US" altLang="zh-CN" b="1" dirty="0" smtClean="0">
              <a:solidFill>
                <a:schemeClr val="bg2">
                  <a:lumMod val="20000"/>
                  <a:lumOff val="8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lvl="1" algn="r">
              <a:defRPr/>
            </a:pPr>
            <a:r>
              <a:rPr lang="zh-CN" alt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微软雅黑" pitchFamily="34" charset="-122"/>
                <a:ea typeface="微软雅黑" pitchFamily="34" charset="-122"/>
              </a:rPr>
              <a:t>南京大学  王海啸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rPr>
              <a:t>微课在翻转课堂中的应用</a:t>
            </a:r>
            <a:endParaRPr lang="zh-CN" altLang="en-US" dirty="0">
              <a:solidFill>
                <a:schemeClr val="accent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教学目标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明确课程教学目标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明确单元教学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明确环节目标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教学内容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课本内的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课本外的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教师选择的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学生选择的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共性的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个性的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教学方法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教师讲解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师生问答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学生研讨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学生汇报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学生表演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……</a:t>
            </a:r>
          </a:p>
          <a:p>
            <a:pPr lvl="1">
              <a:buNone/>
            </a:pPr>
            <a:r>
              <a:rPr lang="zh-CN" altLang="en-US" dirty="0" smtClean="0"/>
              <a:t>（关键在于学生课前、课中、课后做什么）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教学组织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课前用微课</a:t>
            </a:r>
            <a:r>
              <a:rPr lang="en-US" altLang="zh-CN" dirty="0" smtClean="0"/>
              <a:t>(</a:t>
            </a:r>
            <a:r>
              <a:rPr lang="zh-CN" altLang="en-US" dirty="0" smtClean="0"/>
              <a:t>及其他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课中开始时候用微课</a:t>
            </a:r>
            <a:r>
              <a:rPr lang="en-US" altLang="zh-CN" dirty="0" smtClean="0"/>
              <a:t>(</a:t>
            </a:r>
            <a:r>
              <a:rPr lang="zh-CN" altLang="en-US" dirty="0" smtClean="0"/>
              <a:t>及其他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课堂中间用微课</a:t>
            </a:r>
            <a:r>
              <a:rPr lang="en-US" altLang="zh-CN" dirty="0" smtClean="0"/>
              <a:t>(</a:t>
            </a:r>
            <a:r>
              <a:rPr lang="zh-CN" altLang="en-US" dirty="0" smtClean="0"/>
              <a:t>及其他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课堂结束时候用微课</a:t>
            </a:r>
            <a:r>
              <a:rPr lang="en-US" altLang="zh-CN" dirty="0" smtClean="0"/>
              <a:t>(</a:t>
            </a:r>
            <a:r>
              <a:rPr lang="zh-CN" altLang="en-US" dirty="0" smtClean="0"/>
              <a:t>及其他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课后用微课</a:t>
            </a:r>
            <a:r>
              <a:rPr lang="en-US" altLang="zh-CN" dirty="0" smtClean="0"/>
              <a:t>(</a:t>
            </a:r>
            <a:r>
              <a:rPr lang="zh-CN" altLang="en-US" dirty="0" smtClean="0"/>
              <a:t>及其他</a:t>
            </a:r>
            <a:r>
              <a:rPr lang="en-US" altLang="zh-CN" dirty="0" smtClean="0"/>
              <a:t>)</a:t>
            </a:r>
          </a:p>
          <a:p>
            <a:pPr lvl="1"/>
            <a:r>
              <a:rPr lang="zh-CN" altLang="en-US" dirty="0" smtClean="0"/>
              <a:t>明确微课与其他内容与环节的关系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过程与产品</a:t>
            </a:r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教学实施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实践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反思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探索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评价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动机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…….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教学评价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Of learning, for learning, and as learning</a:t>
            </a:r>
          </a:p>
          <a:p>
            <a:pPr lvl="1"/>
            <a:r>
              <a:rPr lang="zh-CN" altLang="en-US" dirty="0" smtClean="0"/>
              <a:t>从目标开始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目标与现状的差距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反馈的内容与形式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Performance based</a:t>
            </a:r>
          </a:p>
          <a:p>
            <a:pPr lvl="1"/>
            <a:r>
              <a:rPr lang="zh-CN" altLang="en-US" dirty="0" smtClean="0"/>
              <a:t>个性化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真实性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……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微课在翻转课堂中的应用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教学研究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教师专业发展：“</a:t>
            </a:r>
            <a:r>
              <a:rPr lang="zh-CN" altLang="zh-CN" dirty="0" smtClean="0"/>
              <a:t>能激发教师创造性和反思能力从而改善其教学行为的学习机会</a:t>
            </a:r>
            <a:r>
              <a:rPr lang="zh-CN" altLang="en-US" dirty="0" smtClean="0"/>
              <a:t>” （</a:t>
            </a:r>
            <a:r>
              <a:rPr lang="en-US" altLang="zh-CN" dirty="0" err="1" smtClean="0"/>
              <a:t>Bredeson</a:t>
            </a:r>
            <a:r>
              <a:rPr lang="zh-CN" altLang="zh-CN" dirty="0" smtClean="0"/>
              <a:t>，</a:t>
            </a:r>
            <a:r>
              <a:rPr lang="en-US" altLang="zh-CN" dirty="0" smtClean="0"/>
              <a:t>2002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创新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反思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学习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探索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总结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分享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zh-CN" altLang="en-US" dirty="0" smtClean="0">
                <a:sym typeface="Wingdings" pitchFamily="2" charset="2"/>
              </a:rPr>
              <a:t>创新</a:t>
            </a:r>
            <a:r>
              <a:rPr lang="en-US" altLang="zh-CN" dirty="0" smtClean="0">
                <a:sym typeface="Wingdings" pitchFamily="2" charset="2"/>
              </a:rPr>
              <a:t>……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400" dirty="0" smtClean="0">
                <a:solidFill>
                  <a:schemeClr val="tx1"/>
                </a:solidFill>
              </a:rPr>
              <a:t>微课中也有广阔的天空</a:t>
            </a:r>
            <a:endParaRPr lang="zh-CN" altLang="en-US" sz="4400" dirty="0">
              <a:solidFill>
                <a:schemeClr val="tx1"/>
              </a:solidFill>
            </a:endParaRPr>
          </a:p>
        </p:txBody>
      </p:sp>
      <p:pic>
        <p:nvPicPr>
          <p:cNvPr id="6" name="图片占位符 5" descr="心-天空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50" r="12450"/>
          <a:stretch>
            <a:fillRect/>
          </a:stretch>
        </p:blipFill>
        <p:spPr/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微课与翻转课堂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是一种 手段</a:t>
            </a:r>
            <a:endParaRPr lang="en-US" altLang="zh-CN" sz="3200" dirty="0" smtClean="0"/>
          </a:p>
          <a:p>
            <a:pPr lvl="1"/>
            <a:r>
              <a:rPr lang="zh-CN" altLang="en-US" sz="2800" dirty="0" smtClean="0"/>
              <a:t>用技术实现人工无法呈现的内容</a:t>
            </a:r>
            <a:endParaRPr lang="en-US" altLang="zh-CN" sz="2800" dirty="0" smtClean="0"/>
          </a:p>
          <a:p>
            <a:r>
              <a:rPr lang="zh-CN" altLang="en-US" sz="3200" dirty="0" smtClean="0"/>
              <a:t>更是一种理念</a:t>
            </a:r>
            <a:endParaRPr lang="en-US" altLang="zh-CN" sz="3200" dirty="0" smtClean="0"/>
          </a:p>
          <a:p>
            <a:pPr lvl="1"/>
            <a:r>
              <a:rPr lang="zh-CN" altLang="en-US" sz="2800" dirty="0" smtClean="0"/>
              <a:t>英语能力是什么？</a:t>
            </a:r>
            <a:endParaRPr lang="en-US" altLang="zh-CN" sz="2800" dirty="0" smtClean="0"/>
          </a:p>
          <a:p>
            <a:pPr lvl="1"/>
            <a:r>
              <a:rPr lang="zh-CN" altLang="en-US" sz="2800" dirty="0" smtClean="0"/>
              <a:t>英语学习是如何发生的？</a:t>
            </a:r>
            <a:endParaRPr lang="zh-CN" altLang="en-US" sz="2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www.themegallery.com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smtClean="0">
                <a:ea typeface="宋体" pitchFamily="2" charset="-122"/>
              </a:rPr>
              <a:t>课程教学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533400" y="1295400"/>
          <a:ext cx="8142288" cy="487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a typeface="宋体" pitchFamily="2" charset="-122"/>
              </a:rPr>
              <a:t>教学目标</a:t>
            </a:r>
          </a:p>
        </p:txBody>
      </p:sp>
      <p:sp>
        <p:nvSpPr>
          <p:cNvPr id="7171" name="内容占位符 4"/>
          <p:cNvSpPr>
            <a:spLocks noGrp="1"/>
          </p:cNvSpPr>
          <p:nvPr>
            <p:ph idx="1"/>
          </p:nvPr>
        </p:nvSpPr>
        <p:spPr>
          <a:xfrm>
            <a:off x="533400" y="1295400"/>
            <a:ext cx="8142288" cy="487045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>
                <a:ea typeface="宋体" pitchFamily="2" charset="-122"/>
              </a:rPr>
              <a:t>What: </a:t>
            </a:r>
            <a:r>
              <a:rPr lang="zh-CN" altLang="en-US" dirty="0" smtClean="0">
                <a:ea typeface="宋体" pitchFamily="2" charset="-122"/>
              </a:rPr>
              <a:t>单元教学目标与微课教学目标是什么，语言、技能、文化知识、专业知识？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Who: </a:t>
            </a:r>
            <a:r>
              <a:rPr lang="zh-CN" altLang="en-US" dirty="0" smtClean="0">
                <a:ea typeface="宋体" pitchFamily="2" charset="-122"/>
              </a:rPr>
              <a:t>教学目标是谁确定的？为谁选的？不同的人可以有不用的目标吗？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When: </a:t>
            </a:r>
            <a:r>
              <a:rPr lang="zh-CN" altLang="en-US" dirty="0" smtClean="0">
                <a:ea typeface="宋体" pitchFamily="2" charset="-122"/>
              </a:rPr>
              <a:t>什么时候确定教学目标，课前还是课中？什么时候引出教学目标？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Where: </a:t>
            </a:r>
            <a:r>
              <a:rPr lang="zh-CN" altLang="en-US" dirty="0" smtClean="0">
                <a:ea typeface="宋体" pitchFamily="2" charset="-122"/>
              </a:rPr>
              <a:t>语言学习与语言应用的场所是什么？与教学目标有什么关系？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How: </a:t>
            </a:r>
            <a:r>
              <a:rPr lang="zh-CN" altLang="en-US" dirty="0" smtClean="0">
                <a:ea typeface="宋体" pitchFamily="2" charset="-122"/>
              </a:rPr>
              <a:t>教学目标与学生的关系？与课程的关系？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Why: Rationale for setting the objectives, theoretical, pedagogical?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a typeface="宋体" pitchFamily="2" charset="-122"/>
              </a:rPr>
              <a:t>教学内容</a:t>
            </a:r>
          </a:p>
        </p:txBody>
      </p:sp>
      <p:sp>
        <p:nvSpPr>
          <p:cNvPr id="4099" name="内容占位符 4"/>
          <p:cNvSpPr>
            <a:spLocks noGrp="1"/>
          </p:cNvSpPr>
          <p:nvPr>
            <p:ph idx="1"/>
          </p:nvPr>
        </p:nvSpPr>
        <p:spPr>
          <a:xfrm>
            <a:off x="533400" y="1295400"/>
            <a:ext cx="8142288" cy="487045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ea typeface="宋体" pitchFamily="2" charset="-122"/>
              </a:rPr>
              <a:t>What: </a:t>
            </a:r>
            <a:r>
              <a:rPr lang="zh-CN" altLang="en-US" dirty="0" smtClean="0">
                <a:ea typeface="宋体" pitchFamily="2" charset="-122"/>
              </a:rPr>
              <a:t>单元的内容与微课的内容，语言、技能、其他知识？媒介？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Who: </a:t>
            </a:r>
            <a:r>
              <a:rPr lang="zh-CN" altLang="en-US" dirty="0" smtClean="0">
                <a:ea typeface="宋体" pitchFamily="2" charset="-122"/>
              </a:rPr>
              <a:t>谁选择的？为谁选的？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When: </a:t>
            </a:r>
            <a:r>
              <a:rPr lang="zh-CN" altLang="en-US" dirty="0" smtClean="0">
                <a:ea typeface="宋体" pitchFamily="2" charset="-122"/>
              </a:rPr>
              <a:t>什么时候用？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Where: </a:t>
            </a:r>
            <a:r>
              <a:rPr lang="zh-CN" altLang="en-US" dirty="0" smtClean="0">
                <a:ea typeface="宋体" pitchFamily="2" charset="-122"/>
              </a:rPr>
              <a:t>课本？网络？其他？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How: </a:t>
            </a:r>
            <a:r>
              <a:rPr lang="zh-CN" altLang="en-US" dirty="0" smtClean="0">
                <a:ea typeface="宋体" pitchFamily="2" charset="-122"/>
              </a:rPr>
              <a:t>不同内容之间的关系？与课程的关系？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Why: </a:t>
            </a:r>
            <a:r>
              <a:rPr lang="zh-CN" altLang="en-US" dirty="0" smtClean="0">
                <a:ea typeface="宋体" pitchFamily="2" charset="-122"/>
              </a:rPr>
              <a:t>与教学目标的关系？</a:t>
            </a:r>
            <a:endParaRPr lang="en-US" altLang="zh-CN" dirty="0" smtClean="0">
              <a:ea typeface="宋体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a typeface="宋体" pitchFamily="2" charset="-122"/>
              </a:rPr>
              <a:t>教学方法</a:t>
            </a:r>
          </a:p>
        </p:txBody>
      </p:sp>
      <p:sp>
        <p:nvSpPr>
          <p:cNvPr id="4099" name="内容占位符 4"/>
          <p:cNvSpPr>
            <a:spLocks noGrp="1"/>
          </p:cNvSpPr>
          <p:nvPr>
            <p:ph idx="1"/>
          </p:nvPr>
        </p:nvSpPr>
        <p:spPr>
          <a:xfrm>
            <a:off x="533400" y="1295400"/>
            <a:ext cx="8142288" cy="487045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ea typeface="宋体" pitchFamily="2" charset="-122"/>
              </a:rPr>
              <a:t>What: </a:t>
            </a:r>
            <a:r>
              <a:rPr lang="zh-CN" altLang="en-US" dirty="0" smtClean="0">
                <a:ea typeface="宋体" pitchFamily="2" charset="-122"/>
              </a:rPr>
              <a:t>教的方法？学的方法？有别的选择吗？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Who: </a:t>
            </a:r>
            <a:r>
              <a:rPr lang="zh-CN" altLang="en-US" dirty="0" smtClean="0">
                <a:ea typeface="宋体" pitchFamily="2" charset="-122"/>
              </a:rPr>
              <a:t>谁选择的？为谁选的？适用于中国学生吗？适用于我的学生吗？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When: </a:t>
            </a:r>
            <a:r>
              <a:rPr lang="zh-CN" altLang="en-US" dirty="0" smtClean="0">
                <a:ea typeface="宋体" pitchFamily="2" charset="-122"/>
              </a:rPr>
              <a:t>什么时候用？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Where: </a:t>
            </a:r>
            <a:r>
              <a:rPr lang="zh-CN" altLang="en-US" dirty="0" smtClean="0">
                <a:ea typeface="宋体" pitchFamily="2" charset="-122"/>
              </a:rPr>
              <a:t>在什么地方使用？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How: </a:t>
            </a:r>
            <a:r>
              <a:rPr lang="zh-CN" altLang="en-US" dirty="0" smtClean="0">
                <a:ea typeface="宋体" pitchFamily="2" charset="-122"/>
              </a:rPr>
              <a:t>如何使用？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Why: </a:t>
            </a:r>
            <a:r>
              <a:rPr lang="zh-CN" altLang="en-US" dirty="0" smtClean="0">
                <a:ea typeface="宋体" pitchFamily="2" charset="-122"/>
              </a:rPr>
              <a:t>为什么这个方法是有效的？</a:t>
            </a:r>
            <a:endParaRPr lang="en-US" altLang="zh-CN" dirty="0" smtClean="0">
              <a:ea typeface="宋体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a typeface="宋体" pitchFamily="2" charset="-122"/>
              </a:rPr>
              <a:t>教学组织</a:t>
            </a:r>
          </a:p>
        </p:txBody>
      </p:sp>
      <p:sp>
        <p:nvSpPr>
          <p:cNvPr id="4099" name="内容占位符 4"/>
          <p:cNvSpPr>
            <a:spLocks noGrp="1"/>
          </p:cNvSpPr>
          <p:nvPr>
            <p:ph idx="1"/>
          </p:nvPr>
        </p:nvSpPr>
        <p:spPr>
          <a:xfrm>
            <a:off x="533400" y="1295400"/>
            <a:ext cx="8142288" cy="487045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>
                <a:ea typeface="宋体" pitchFamily="2" charset="-122"/>
              </a:rPr>
              <a:t>What: </a:t>
            </a:r>
            <a:r>
              <a:rPr lang="zh-CN" altLang="en-US" dirty="0" smtClean="0">
                <a:ea typeface="宋体" pitchFamily="2" charset="-122"/>
              </a:rPr>
              <a:t>课程结构？微课与其他内容的关系？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Who: </a:t>
            </a:r>
            <a:r>
              <a:rPr lang="zh-CN" altLang="en-US" dirty="0" smtClean="0">
                <a:ea typeface="宋体" pitchFamily="2" charset="-122"/>
              </a:rPr>
              <a:t>学生做了什么？独立还是小组？教师做了什么？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When: </a:t>
            </a:r>
            <a:r>
              <a:rPr lang="zh-CN" altLang="en-US" dirty="0" smtClean="0">
                <a:ea typeface="宋体" pitchFamily="2" charset="-122"/>
              </a:rPr>
              <a:t>什么时候用微课，课前、课中还是课后？课程的开始，中间，过渡，结束？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Where: </a:t>
            </a:r>
            <a:r>
              <a:rPr lang="zh-CN" altLang="en-US" dirty="0" smtClean="0">
                <a:ea typeface="宋体" pitchFamily="2" charset="-122"/>
              </a:rPr>
              <a:t>教室？宿舍？图书馆？虚拟空间</a:t>
            </a:r>
            <a:r>
              <a:rPr lang="en-US" altLang="zh-CN" dirty="0" smtClean="0">
                <a:ea typeface="宋体" pitchFamily="2" charset="-122"/>
              </a:rPr>
              <a:t>/</a:t>
            </a:r>
            <a:r>
              <a:rPr lang="zh-CN" altLang="en-US" dirty="0" smtClean="0">
                <a:ea typeface="宋体" pitchFamily="2" charset="-122"/>
              </a:rPr>
              <a:t>社区？其他？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How: </a:t>
            </a:r>
            <a:r>
              <a:rPr lang="zh-CN" altLang="en-US" dirty="0" smtClean="0">
                <a:ea typeface="宋体" pitchFamily="2" charset="-122"/>
              </a:rPr>
              <a:t>逻辑？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Why: Rationale for the organization, theoretical, pedagogical</a:t>
            </a:r>
            <a:r>
              <a:rPr lang="zh-CN" altLang="en-US" dirty="0" smtClean="0">
                <a:ea typeface="宋体" pitchFamily="2" charset="-122"/>
              </a:rPr>
              <a:t>？</a:t>
            </a:r>
            <a:endParaRPr lang="en-US" altLang="zh-CN" dirty="0" smtClean="0">
              <a:ea typeface="宋体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a typeface="宋体" pitchFamily="2" charset="-122"/>
              </a:rPr>
              <a:t>教学实施</a:t>
            </a:r>
          </a:p>
        </p:txBody>
      </p:sp>
      <p:sp>
        <p:nvSpPr>
          <p:cNvPr id="4099" name="内容占位符 4"/>
          <p:cNvSpPr>
            <a:spLocks noGrp="1"/>
          </p:cNvSpPr>
          <p:nvPr>
            <p:ph idx="1"/>
          </p:nvPr>
        </p:nvSpPr>
        <p:spPr>
          <a:xfrm>
            <a:off x="533400" y="1295400"/>
            <a:ext cx="8142288" cy="487045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ea typeface="宋体" pitchFamily="2" charset="-122"/>
              </a:rPr>
              <a:t>What: </a:t>
            </a:r>
            <a:r>
              <a:rPr lang="zh-CN" altLang="en-US" dirty="0" smtClean="0">
                <a:ea typeface="宋体" pitchFamily="2" charset="-122"/>
              </a:rPr>
              <a:t>说什么？做什么？过程？结果？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Who: </a:t>
            </a:r>
            <a:r>
              <a:rPr lang="zh-CN" altLang="en-US" dirty="0" smtClean="0">
                <a:ea typeface="宋体" pitchFamily="2" charset="-122"/>
              </a:rPr>
              <a:t>学生有兴趣吗？学生有反馈吗？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When: </a:t>
            </a:r>
            <a:r>
              <a:rPr lang="zh-CN" altLang="en-US" dirty="0" smtClean="0">
                <a:ea typeface="宋体" pitchFamily="2" charset="-122"/>
              </a:rPr>
              <a:t>微课之前发生了什么？微课之后安排了什么？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Where: </a:t>
            </a:r>
            <a:r>
              <a:rPr lang="zh-CN" altLang="en-US" dirty="0" smtClean="0">
                <a:ea typeface="宋体" panose="02010600030101010101" pitchFamily="2" charset="-122"/>
              </a:rPr>
              <a:t>现场放微课？网络</a:t>
            </a:r>
            <a:r>
              <a:rPr lang="zh-CN" altLang="en-US" dirty="0" smtClean="0">
                <a:ea typeface="宋体" pitchFamily="2" charset="-122"/>
              </a:rPr>
              <a:t>空间</a:t>
            </a:r>
            <a:r>
              <a:rPr lang="en-US" altLang="zh-CN" dirty="0" smtClean="0">
                <a:ea typeface="宋体" pitchFamily="2" charset="-122"/>
              </a:rPr>
              <a:t>/</a:t>
            </a:r>
            <a:r>
              <a:rPr lang="zh-CN" altLang="en-US" dirty="0" smtClean="0">
                <a:ea typeface="宋体" pitchFamily="2" charset="-122"/>
              </a:rPr>
              <a:t>社区放微课？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How: </a:t>
            </a:r>
            <a:r>
              <a:rPr lang="zh-CN" altLang="en-US" dirty="0" smtClean="0">
                <a:ea typeface="宋体" pitchFamily="2" charset="-122"/>
              </a:rPr>
              <a:t>如何</a:t>
            </a:r>
            <a:r>
              <a:rPr lang="en-US" altLang="zh-CN" dirty="0" smtClean="0">
                <a:ea typeface="宋体" pitchFamily="2" charset="-122"/>
              </a:rPr>
              <a:t>process</a:t>
            </a:r>
            <a:r>
              <a:rPr lang="zh-CN" altLang="en-US" dirty="0" smtClean="0">
                <a:ea typeface="宋体" pitchFamily="2" charset="-122"/>
              </a:rPr>
              <a:t>微课？微课的语言</a:t>
            </a:r>
            <a:r>
              <a:rPr lang="zh-CN" altLang="en-US" dirty="0" smtClean="0">
                <a:ea typeface="宋体" pitchFamily="2" charset="-122"/>
              </a:rPr>
              <a:t>（语速、词汇、句式）</a:t>
            </a:r>
            <a:r>
              <a:rPr lang="zh-CN" altLang="en-US" dirty="0" smtClean="0">
                <a:ea typeface="宋体" pitchFamily="2" charset="-122"/>
              </a:rPr>
              <a:t>？微课的内容？微课的目的？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Why: </a:t>
            </a:r>
            <a:r>
              <a:rPr lang="zh-CN" altLang="en-US" dirty="0" smtClean="0">
                <a:ea typeface="宋体" pitchFamily="2" charset="-122"/>
              </a:rPr>
              <a:t>为什么学生没有反应？为什么学生说不来</a:t>
            </a:r>
            <a:r>
              <a:rPr lang="en-US" altLang="zh-CN" dirty="0" smtClean="0">
                <a:ea typeface="宋体" pitchFamily="2" charset="-122"/>
              </a:rPr>
              <a:t>/</a:t>
            </a:r>
            <a:r>
              <a:rPr lang="zh-CN" altLang="en-US" dirty="0" smtClean="0">
                <a:ea typeface="宋体" pitchFamily="2" charset="-122"/>
              </a:rPr>
              <a:t>写不出来？为什么学生想用中文？</a:t>
            </a:r>
            <a:endParaRPr lang="en-US" altLang="zh-CN" dirty="0" smtClean="0">
              <a:ea typeface="宋体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1"/>
          <p:cNvSpPr>
            <a:spLocks noGrp="1"/>
          </p:cNvSpPr>
          <p:nvPr>
            <p:ph type="title"/>
          </p:nvPr>
        </p:nvSpPr>
        <p:spPr>
          <a:xfrm>
            <a:off x="1187450" y="304800"/>
            <a:ext cx="6584950" cy="487363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ea typeface="宋体" pitchFamily="2" charset="-122"/>
              </a:rPr>
              <a:t>教学评价</a:t>
            </a:r>
          </a:p>
        </p:txBody>
      </p:sp>
      <p:sp>
        <p:nvSpPr>
          <p:cNvPr id="4099" name="内容占位符 4"/>
          <p:cNvSpPr>
            <a:spLocks noGrp="1"/>
          </p:cNvSpPr>
          <p:nvPr>
            <p:ph idx="1"/>
          </p:nvPr>
        </p:nvSpPr>
        <p:spPr>
          <a:xfrm>
            <a:off x="533400" y="1295400"/>
            <a:ext cx="8142288" cy="487045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ea typeface="宋体" pitchFamily="2" charset="-122"/>
              </a:rPr>
              <a:t>What: </a:t>
            </a:r>
            <a:r>
              <a:rPr lang="zh-CN" altLang="en-US" dirty="0" smtClean="0">
                <a:ea typeface="宋体" pitchFamily="2" charset="-122"/>
              </a:rPr>
              <a:t>教学目标是什么？实现了吗？学生的困难是什么？哪些内容学生有兴趣？反馈形式？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Who: </a:t>
            </a:r>
            <a:r>
              <a:rPr lang="zh-CN" altLang="en-US" dirty="0" smtClean="0">
                <a:ea typeface="宋体" pitchFamily="2" charset="-122"/>
              </a:rPr>
              <a:t>不同的学生有不同的收获吗？学生也参与评价吗？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When: </a:t>
            </a:r>
            <a:r>
              <a:rPr lang="zh-CN" altLang="en-US" dirty="0" smtClean="0">
                <a:ea typeface="宋体" pitchFamily="2" charset="-122"/>
              </a:rPr>
              <a:t>过程？结果？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Where: </a:t>
            </a:r>
            <a:r>
              <a:rPr lang="zh-CN" altLang="en-US" dirty="0" smtClean="0">
                <a:ea typeface="宋体" pitchFamily="2" charset="-122"/>
              </a:rPr>
              <a:t>现场？网络？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How: </a:t>
            </a:r>
            <a:r>
              <a:rPr lang="zh-CN" altLang="en-US" dirty="0" smtClean="0">
                <a:ea typeface="宋体" pitchFamily="2" charset="-122"/>
              </a:rPr>
              <a:t>分数？反馈？</a:t>
            </a:r>
            <a:endParaRPr lang="en-US" altLang="zh-CN" dirty="0" smtClean="0">
              <a:ea typeface="宋体" pitchFamily="2" charset="-122"/>
            </a:endParaRPr>
          </a:p>
          <a:p>
            <a:r>
              <a:rPr lang="en-US" altLang="zh-CN" dirty="0" smtClean="0">
                <a:ea typeface="宋体" pitchFamily="2" charset="-122"/>
              </a:rPr>
              <a:t>Why: </a:t>
            </a:r>
            <a:r>
              <a:rPr lang="zh-CN" altLang="en-US" dirty="0" smtClean="0">
                <a:ea typeface="宋体" pitchFamily="2" charset="-122"/>
              </a:rPr>
              <a:t>教学？促学？总结？改进教？改进学？</a:t>
            </a:r>
            <a:endParaRPr lang="en-US" altLang="zh-CN" dirty="0" smtClean="0">
              <a:ea typeface="宋体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algn="r">
              <a:buFont typeface="Wingdings" pitchFamily="2" charset="2"/>
              <a:buNone/>
              <a:defRPr/>
            </a:pPr>
            <a:endParaRPr lang="en-US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技巧">
  <a:themeElements>
    <a:clrScheme name="技巧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技巧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技巧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9963</TotalTime>
  <Words>891</Words>
  <Application>Microsoft Office PowerPoint</Application>
  <PresentationFormat>全屏显示(4:3)</PresentationFormat>
  <Paragraphs>134</Paragraphs>
  <Slides>18</Slides>
  <Notes>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技巧</vt:lpstr>
      <vt:lpstr>微课在翻转课堂中的应用 </vt:lpstr>
      <vt:lpstr>微课与翻转课堂</vt:lpstr>
      <vt:lpstr>课程教学</vt:lpstr>
      <vt:lpstr>教学目标</vt:lpstr>
      <vt:lpstr>教学内容</vt:lpstr>
      <vt:lpstr>教学方法</vt:lpstr>
      <vt:lpstr>教学组织</vt:lpstr>
      <vt:lpstr>教学实施</vt:lpstr>
      <vt:lpstr>教学评价</vt:lpstr>
      <vt:lpstr>微课在翻转课堂中的应用</vt:lpstr>
      <vt:lpstr>微课在翻转课堂中的应用</vt:lpstr>
      <vt:lpstr>微课在翻转课堂中的应用</vt:lpstr>
      <vt:lpstr>微课在翻转课堂中的应用</vt:lpstr>
      <vt:lpstr>微课在翻转课堂中的应用</vt:lpstr>
      <vt:lpstr>微课在翻转课堂中的应用</vt:lpstr>
      <vt:lpstr>微课在翻转课堂中的应用</vt:lpstr>
      <vt:lpstr>微课在翻转课堂中的应用</vt:lpstr>
      <vt:lpstr>微课中也有广阔的天空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葛新</dc:creator>
  <cp:lastModifiedBy>lenovo</cp:lastModifiedBy>
  <cp:revision>797</cp:revision>
  <dcterms:created xsi:type="dcterms:W3CDTF">2010-08-19T07:09:16Z</dcterms:created>
  <dcterms:modified xsi:type="dcterms:W3CDTF">2015-07-25T07:55:40Z</dcterms:modified>
</cp:coreProperties>
</file>