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6"/>
  </p:notesMasterIdLst>
  <p:handoutMasterIdLst>
    <p:handoutMasterId r:id="rId67"/>
  </p:handoutMasterIdLst>
  <p:sldIdLst>
    <p:sldId id="265" r:id="rId2"/>
    <p:sldId id="264" r:id="rId3"/>
    <p:sldId id="371" r:id="rId4"/>
    <p:sldId id="373" r:id="rId5"/>
    <p:sldId id="374" r:id="rId6"/>
    <p:sldId id="372" r:id="rId7"/>
    <p:sldId id="377" r:id="rId8"/>
    <p:sldId id="376" r:id="rId9"/>
    <p:sldId id="378" r:id="rId10"/>
    <p:sldId id="379" r:id="rId11"/>
    <p:sldId id="401" r:id="rId12"/>
    <p:sldId id="263" r:id="rId13"/>
    <p:sldId id="267" r:id="rId14"/>
    <p:sldId id="268" r:id="rId15"/>
    <p:sldId id="278" r:id="rId16"/>
    <p:sldId id="279" r:id="rId17"/>
    <p:sldId id="269" r:id="rId18"/>
    <p:sldId id="270" r:id="rId19"/>
    <p:sldId id="271" r:id="rId20"/>
    <p:sldId id="273" r:id="rId21"/>
    <p:sldId id="272" r:id="rId22"/>
    <p:sldId id="282" r:id="rId23"/>
    <p:sldId id="276" r:id="rId24"/>
    <p:sldId id="283" r:id="rId25"/>
    <p:sldId id="284" r:id="rId26"/>
    <p:sldId id="286" r:id="rId27"/>
    <p:sldId id="290" r:id="rId28"/>
    <p:sldId id="291" r:id="rId29"/>
    <p:sldId id="292" r:id="rId30"/>
    <p:sldId id="293" r:id="rId31"/>
    <p:sldId id="402" r:id="rId32"/>
    <p:sldId id="307" r:id="rId33"/>
    <p:sldId id="285" r:id="rId34"/>
    <p:sldId id="287" r:id="rId35"/>
    <p:sldId id="288" r:id="rId36"/>
    <p:sldId id="314" r:id="rId37"/>
    <p:sldId id="304" r:id="rId38"/>
    <p:sldId id="303" r:id="rId39"/>
    <p:sldId id="305" r:id="rId40"/>
    <p:sldId id="309" r:id="rId41"/>
    <p:sldId id="403" r:id="rId42"/>
    <p:sldId id="389" r:id="rId43"/>
    <p:sldId id="391" r:id="rId44"/>
    <p:sldId id="390" r:id="rId45"/>
    <p:sldId id="308" r:id="rId46"/>
    <p:sldId id="310" r:id="rId47"/>
    <p:sldId id="404" r:id="rId48"/>
    <p:sldId id="315" r:id="rId49"/>
    <p:sldId id="316" r:id="rId50"/>
    <p:sldId id="395" r:id="rId51"/>
    <p:sldId id="405" r:id="rId52"/>
    <p:sldId id="398" r:id="rId53"/>
    <p:sldId id="400" r:id="rId54"/>
    <p:sldId id="406" r:id="rId55"/>
    <p:sldId id="408" r:id="rId56"/>
    <p:sldId id="409" r:id="rId57"/>
    <p:sldId id="410" r:id="rId58"/>
    <p:sldId id="411" r:id="rId59"/>
    <p:sldId id="416" r:id="rId60"/>
    <p:sldId id="412" r:id="rId61"/>
    <p:sldId id="413" r:id="rId62"/>
    <p:sldId id="414" r:id="rId63"/>
    <p:sldId id="397" r:id="rId64"/>
    <p:sldId id="396" r:id="rId6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9404" autoAdjust="0"/>
  </p:normalViewPr>
  <p:slideViewPr>
    <p:cSldViewPr>
      <p:cViewPr>
        <p:scale>
          <a:sx n="50" d="100"/>
          <a:sy n="50" d="100"/>
        </p:scale>
        <p:origin x="-1267" y="-1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2E3144-BF53-4AB4-90B1-B7847D64C25C}" type="datetimeFigureOut">
              <a:rPr lang="zh-CN" altLang="en-US" smtClean="0"/>
              <a:pPr/>
              <a:t>2015/7/15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CC8F98-A266-40C0-AB6F-E1EB96A5AD0C}" type="slidenum">
              <a:rPr lang="zh-CN" altLang="en-US" smtClean="0"/>
              <a:pPr/>
              <a:t>‹#›</a:t>
            </a:fld>
            <a:endParaRPr lang="zh-CN" altLang="en-US"/>
          </a:p>
        </p:txBody>
      </p:sp>
    </p:spTree>
    <p:extLst>
      <p:ext uri="{BB962C8B-B14F-4D97-AF65-F5344CB8AC3E}">
        <p14:creationId xmlns="" xmlns:p14="http://schemas.microsoft.com/office/powerpoint/2010/main" val="243017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E18D8-ED0E-4FEE-A1F7-79002E68746B}" type="datetimeFigureOut">
              <a:rPr lang="en-US" smtClean="0"/>
              <a:pPr/>
              <a:t>7/15/2015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EB6AB-058D-493C-AAAA-B860A241A0B4}" type="slidenum">
              <a:rPr lang="en-US" smtClean="0"/>
              <a:pPr/>
              <a:t>‹#›</a:t>
            </a:fld>
            <a:endParaRPr lang="en-US"/>
          </a:p>
        </p:txBody>
      </p:sp>
    </p:spTree>
    <p:extLst>
      <p:ext uri="{BB962C8B-B14F-4D97-AF65-F5344CB8AC3E}">
        <p14:creationId xmlns="" xmlns:p14="http://schemas.microsoft.com/office/powerpoint/2010/main" val="113218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非常感谢文老师和外研社高英分社给了我这次机会，可以</a:t>
            </a:r>
            <a:r>
              <a:rPr lang="zh-CN" altLang="en-US" sz="1200" kern="1200" dirty="0" smtClean="0">
                <a:solidFill>
                  <a:schemeClr val="tx1"/>
                </a:solidFill>
                <a:latin typeface="+mn-lt"/>
                <a:ea typeface="+mn-ea"/>
                <a:cs typeface="+mn-cs"/>
              </a:rPr>
              <a:t>和各位老师分享我</a:t>
            </a:r>
            <a:r>
              <a:rPr lang="zh-CN" altLang="zh-CN" sz="1200" kern="1200" dirty="0" smtClean="0">
                <a:solidFill>
                  <a:schemeClr val="tx1"/>
                </a:solidFill>
                <a:latin typeface="+mn-lt"/>
                <a:ea typeface="+mn-ea"/>
                <a:cs typeface="+mn-cs"/>
              </a:rPr>
              <a:t>试用《新一代大学英语》</a:t>
            </a:r>
            <a:r>
              <a:rPr lang="zh-CN" altLang="en-US" sz="1200" kern="1200" dirty="0" smtClean="0">
                <a:solidFill>
                  <a:schemeClr val="tx1"/>
                </a:solidFill>
                <a:latin typeface="+mn-lt"/>
                <a:ea typeface="+mn-ea"/>
                <a:cs typeface="+mn-cs"/>
              </a:rPr>
              <a:t>和</a:t>
            </a:r>
            <a:r>
              <a:rPr lang="zh-CN" altLang="zh-CN" sz="1200" kern="1200" dirty="0" smtClean="0">
                <a:solidFill>
                  <a:schemeClr val="tx1"/>
                </a:solidFill>
                <a:latin typeface="+mn-lt"/>
                <a:ea typeface="+mn-ea"/>
                <a:cs typeface="+mn-cs"/>
              </a:rPr>
              <a:t>“产出</a:t>
            </a:r>
            <a:r>
              <a:rPr lang="zh-CN" altLang="en-US" sz="1200" kern="1200" dirty="0" smtClean="0">
                <a:solidFill>
                  <a:schemeClr val="tx1"/>
                </a:solidFill>
                <a:latin typeface="+mn-lt"/>
                <a:ea typeface="+mn-ea"/>
                <a:cs typeface="+mn-cs"/>
              </a:rPr>
              <a:t>导向</a:t>
            </a:r>
            <a:r>
              <a:rPr lang="zh-CN" altLang="zh-CN" sz="1200" kern="1200" dirty="0" smtClean="0">
                <a:solidFill>
                  <a:schemeClr val="tx1"/>
                </a:solidFill>
                <a:latin typeface="+mn-lt"/>
                <a:ea typeface="+mn-ea"/>
                <a:cs typeface="+mn-cs"/>
              </a:rPr>
              <a:t>教学法”</a:t>
            </a:r>
            <a:r>
              <a:rPr lang="zh-CN" altLang="en-US" sz="1200" kern="1200" dirty="0" smtClean="0">
                <a:solidFill>
                  <a:schemeClr val="tx1"/>
                </a:solidFill>
                <a:latin typeface="+mn-lt"/>
                <a:ea typeface="+mn-ea"/>
                <a:cs typeface="+mn-cs"/>
              </a:rPr>
              <a:t>的一些体会，同时也有一些困惑，希望能得到大家的解答和帮助。</a:t>
            </a:r>
            <a:r>
              <a:rPr lang="zh-CN" altLang="zh-CN" sz="1200" kern="1200" dirty="0" smtClean="0">
                <a:solidFill>
                  <a:schemeClr val="tx1"/>
                </a:solidFill>
                <a:latin typeface="+mn-lt"/>
                <a:ea typeface="+mn-ea"/>
                <a:cs typeface="+mn-cs"/>
              </a:rPr>
              <a:t>我是两个月前第一次接触这个教材和教法的，对我来说，这个机会来得特别及时。今天是我教书的第六年，六年不长也不短，我自己感觉是一个很尴尬的阶段，因为当初刚刚参加工作的那种激情已经被消磨得差不多了，可是又没有积累起足够多的经历和经验能够让自己上起课来比较自在。学生早已不是当年的那拨学生，可我还是当年的我，教材还是当年的教材，当然最主要的是教法还是当年的教法，都已经让我开始有点嫌弃，可是又不知道该如何改变。</a:t>
            </a:r>
          </a:p>
        </p:txBody>
      </p:sp>
      <p:sp>
        <p:nvSpPr>
          <p:cNvPr id="4" name="灯片编号占位符 3"/>
          <p:cNvSpPr>
            <a:spLocks noGrp="1"/>
          </p:cNvSpPr>
          <p:nvPr>
            <p:ph type="sldNum" sz="quarter" idx="10"/>
          </p:nvPr>
        </p:nvSpPr>
        <p:spPr/>
        <p:txBody>
          <a:bodyPr/>
          <a:lstStyle/>
          <a:p>
            <a:fld id="{05BEB6AB-058D-493C-AAAA-B860A241A0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从这儿进入</a:t>
            </a:r>
            <a:r>
              <a:rPr lang="zh-CN" altLang="en-US" smtClean="0"/>
              <a:t>说课</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我就是在这种心态下试用这个教材和这个教法的，所以刚拿到教材样章和文老师的文章时，我感觉很新鲜，同时也很困惑。后来，经过外研社编辑的介绍和文老师的讲解，有了一个模糊的理解，然后把本单元的两篇文章看了一遍就开始设计教案。在这个过程中，我的心思主要花在了</a:t>
            </a:r>
            <a:r>
              <a:rPr lang="en-US" altLang="zh-CN" sz="1200" kern="1200" dirty="0" smtClean="0">
                <a:solidFill>
                  <a:schemeClr val="tx1"/>
                </a:solidFill>
                <a:latin typeface="+mn-lt"/>
                <a:ea typeface="+mn-ea"/>
                <a:cs typeface="+mn-cs"/>
              </a:rPr>
              <a:t>iPrepare</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iProduce</a:t>
            </a:r>
            <a:r>
              <a:rPr lang="zh-CN" altLang="zh-CN" sz="1200" kern="1200" dirty="0" smtClean="0">
                <a:solidFill>
                  <a:schemeClr val="tx1"/>
                </a:solidFill>
                <a:latin typeface="+mn-lt"/>
                <a:ea typeface="+mn-ea"/>
                <a:cs typeface="+mn-cs"/>
              </a:rPr>
              <a:t>两个环节，也就是开头和结尾，可是一直在逃避中间的</a:t>
            </a:r>
            <a:r>
              <a:rPr lang="en-US" altLang="zh-CN" sz="1200" kern="1200" dirty="0" err="1" smtClean="0">
                <a:solidFill>
                  <a:schemeClr val="tx1"/>
                </a:solidFill>
                <a:latin typeface="+mn-lt"/>
                <a:ea typeface="+mn-ea"/>
                <a:cs typeface="+mn-cs"/>
              </a:rPr>
              <a:t>iExplore</a:t>
            </a:r>
            <a:r>
              <a:rPr lang="zh-CN" altLang="zh-CN" sz="1200" kern="1200" dirty="0" smtClean="0">
                <a:solidFill>
                  <a:schemeClr val="tx1"/>
                </a:solidFill>
                <a:latin typeface="+mn-lt"/>
                <a:ea typeface="+mn-ea"/>
                <a:cs typeface="+mn-cs"/>
              </a:rPr>
              <a:t>环节，一直逃避了两个多星期，直到真正要上课的前几天，我又开始困惑了，甚至有些慌张，因为我发现这个环节是占时间最多的，如果两节课</a:t>
            </a:r>
            <a:r>
              <a:rPr lang="en-US" altLang="zh-CN" sz="1200" kern="1200" dirty="0" smtClean="0">
                <a:solidFill>
                  <a:schemeClr val="tx1"/>
                </a:solidFill>
                <a:latin typeface="+mn-lt"/>
                <a:ea typeface="+mn-ea"/>
                <a:cs typeface="+mn-cs"/>
              </a:rPr>
              <a:t>100</a:t>
            </a:r>
            <a:r>
              <a:rPr lang="zh-CN" altLang="zh-CN" sz="1200" kern="1200" dirty="0" smtClean="0">
                <a:solidFill>
                  <a:schemeClr val="tx1"/>
                </a:solidFill>
                <a:latin typeface="+mn-lt"/>
                <a:ea typeface="+mn-ea"/>
                <a:cs typeface="+mn-cs"/>
              </a:rPr>
              <a:t>分钟完成一篇课文，</a:t>
            </a:r>
            <a:r>
              <a:rPr lang="en-US" altLang="zh-CN" sz="1200" kern="1200" dirty="0" smtClean="0">
                <a:solidFill>
                  <a:schemeClr val="tx1"/>
                </a:solidFill>
                <a:latin typeface="+mn-lt"/>
                <a:ea typeface="+mn-ea"/>
                <a:cs typeface="+mn-cs"/>
              </a:rPr>
              <a:t>iPrepare</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iProduce</a:t>
            </a:r>
            <a:r>
              <a:rPr lang="zh-CN" altLang="zh-CN" sz="1200" kern="1200" dirty="0" smtClean="0">
                <a:solidFill>
                  <a:schemeClr val="tx1"/>
                </a:solidFill>
                <a:latin typeface="+mn-lt"/>
                <a:ea typeface="+mn-ea"/>
                <a:cs typeface="+mn-cs"/>
              </a:rPr>
              <a:t>两个环节加起来最多四十分钟，我还剩下</a:t>
            </a:r>
            <a:r>
              <a:rPr lang="en-US" altLang="zh-CN" sz="1200" kern="1200" dirty="0" smtClean="0">
                <a:solidFill>
                  <a:schemeClr val="tx1"/>
                </a:solidFill>
                <a:latin typeface="+mn-lt"/>
                <a:ea typeface="+mn-ea"/>
                <a:cs typeface="+mn-cs"/>
              </a:rPr>
              <a:t>60</a:t>
            </a:r>
            <a:r>
              <a:rPr lang="zh-CN" altLang="zh-CN" sz="1200" kern="1200" dirty="0" smtClean="0">
                <a:solidFill>
                  <a:schemeClr val="tx1"/>
                </a:solidFill>
                <a:latin typeface="+mn-lt"/>
                <a:ea typeface="+mn-ea"/>
                <a:cs typeface="+mn-cs"/>
              </a:rPr>
              <a:t>分钟该怎么安排呢？而且中间的</a:t>
            </a:r>
            <a:r>
              <a:rPr lang="en-US" altLang="zh-CN" sz="1200" kern="1200" dirty="0" err="1" smtClean="0">
                <a:solidFill>
                  <a:schemeClr val="tx1"/>
                </a:solidFill>
                <a:latin typeface="+mn-lt"/>
                <a:ea typeface="+mn-ea"/>
                <a:cs typeface="+mn-cs"/>
              </a:rPr>
              <a:t>iExplore</a:t>
            </a:r>
            <a:r>
              <a:rPr lang="zh-CN" altLang="zh-CN" sz="1200" kern="1200" dirty="0" smtClean="0">
                <a:solidFill>
                  <a:schemeClr val="tx1"/>
                </a:solidFill>
                <a:latin typeface="+mn-lt"/>
                <a:ea typeface="+mn-ea"/>
                <a:cs typeface="+mn-cs"/>
              </a:rPr>
              <a:t>才是学习真正发生的环节，或者至少是输入发生的环节，可是我并不知道该干什么。当然是要上课，可是怎么上呢，和我以前一样上么？那样的话我并没有做太多改变。</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05BEB6AB-058D-493C-AAAA-B860A241A0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这儿开始进入讲课</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讲课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讲课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think of this question?</a:t>
            </a:r>
          </a:p>
          <a:p>
            <a:r>
              <a:rPr lang="en-US" dirty="0" smtClean="0"/>
              <a:t>Do</a:t>
            </a:r>
            <a:r>
              <a:rPr lang="en-US" baseline="0" dirty="0" smtClean="0"/>
              <a:t> you think Socrates would ask the same questions?</a:t>
            </a:r>
          </a:p>
          <a:p>
            <a:r>
              <a:rPr lang="en-US" baseline="0" dirty="0" smtClean="0"/>
              <a:t>What questions did Socrates ask?</a:t>
            </a:r>
          </a:p>
          <a:p>
            <a:r>
              <a:rPr lang="en-US" baseline="0" dirty="0" smtClean="0"/>
              <a:t>Why did he ask question?</a:t>
            </a:r>
            <a:endParaRPr lang="en-US" dirty="0"/>
          </a:p>
        </p:txBody>
      </p:sp>
      <p:sp>
        <p:nvSpPr>
          <p:cNvPr id="4" name="Slide Number Placeholder 3"/>
          <p:cNvSpPr>
            <a:spLocks noGrp="1"/>
          </p:cNvSpPr>
          <p:nvPr>
            <p:ph type="sldNum" sz="quarter" idx="10"/>
          </p:nvPr>
        </p:nvSpPr>
        <p:spPr/>
        <p:txBody>
          <a:bodyPr/>
          <a:lstStyle/>
          <a:p>
            <a:fld id="{05BEB6AB-058D-493C-AAAA-B860A241A0B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BEB6AB-058D-493C-AAAA-B860A241A0B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BEB6AB-058D-493C-AAAA-B860A241A0B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BEB6AB-058D-493C-AAAA-B860A241A0B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BEB6AB-058D-493C-AAAA-B860A241A0B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于是我开始反思自己以前上课的方法，反思我为什么要讲某些知识点或做某些活动</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我发现只要时间允许</a:t>
            </a:r>
            <a:r>
              <a:rPr lang="zh-CN" altLang="en-US"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课文里出现的知识点都会讲到，讲的原因或出发点有这么几种：我觉得是难点的要讲，我觉得有用的当然也要讲，我觉得有趣的或者我了解的比较多的要大讲特讲，要尽量扩展。</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当然，这些文化知识和语言知识本身没什么不好，而且在遥远的将来可能也会有用，但是很多知识和课文本身并没有太大的关系，而且即使学习完之后设计了产出任务，很多知识和产出任务也没有太大的关系，学生不需要用这些知识也能完成任务，或者完成任务时根本没有机会来使用和巩固这些文化知识或语言知识。我现在把自己这种讲解方法称为无谓的扩展或者无意义的发散，因为没有一个明确的目标</a:t>
            </a:r>
            <a:r>
              <a:rPr lang="zh-CN" altLang="en-US" sz="1200" kern="1200" dirty="0" smtClean="0">
                <a:solidFill>
                  <a:schemeClr val="tx1"/>
                </a:solidFill>
                <a:latin typeface="+mn-lt"/>
                <a:ea typeface="+mn-ea"/>
                <a:cs typeface="+mn-cs"/>
              </a:rPr>
              <a:t>和方向</a:t>
            </a:r>
            <a:r>
              <a:rPr lang="zh-CN" altLang="zh-CN" sz="1200" kern="120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BEB6AB-058D-493C-AAAA-B860A241A0B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BEB6AB-058D-493C-AAAA-B860A241A0B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What</a:t>
            </a:r>
            <a:r>
              <a:rPr lang="en-US" altLang="zh-CN" baseline="0" dirty="0" smtClean="0"/>
              <a:t> other information should be included?</a:t>
            </a:r>
          </a:p>
          <a:p>
            <a:r>
              <a:rPr lang="en-US" altLang="zh-CN" baseline="0" dirty="0" smtClean="0"/>
              <a:t>What aspects should be covered in the introduction to a person?</a:t>
            </a:r>
          </a:p>
          <a:p>
            <a:r>
              <a:rPr lang="en-US" altLang="zh-CN" baseline="0" dirty="0" smtClean="0"/>
              <a:t>The introduction to Socrates?</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What</a:t>
            </a:r>
            <a:r>
              <a:rPr lang="en-US" altLang="zh-CN" baseline="0" dirty="0" smtClean="0"/>
              <a:t> other information should be included?</a:t>
            </a:r>
          </a:p>
          <a:p>
            <a:r>
              <a:rPr lang="en-US" altLang="zh-CN" baseline="0" dirty="0" smtClean="0"/>
              <a:t>What aspects should be covered in the introduction to a person?</a:t>
            </a:r>
          </a:p>
          <a:p>
            <a:r>
              <a:rPr lang="en-US" altLang="zh-CN" baseline="0" dirty="0" smtClean="0"/>
              <a:t>The introduction to Socrates?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 do</a:t>
            </a:r>
            <a:r>
              <a:rPr lang="en-US" altLang="zh-CN" baseline="0" dirty="0" smtClean="0"/>
              <a:t> we present the biographical information?</a:t>
            </a:r>
          </a:p>
          <a:p>
            <a:r>
              <a:rPr lang="en-US" altLang="zh-CN" baseline="0" dirty="0" smtClean="0"/>
              <a:t>In what order?</a:t>
            </a:r>
          </a:p>
          <a:p>
            <a:endParaRPr lang="en-US" altLang="zh-CN" baseline="0" dirty="0" smtClean="0"/>
          </a:p>
          <a:p>
            <a:r>
              <a:rPr lang="en-US" altLang="zh-CN" baseline="0" dirty="0" smtClean="0"/>
              <a:t>Time order</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38</a:t>
            </a:fld>
            <a:endParaRPr lang="en-US"/>
          </a:p>
        </p:txBody>
      </p:sp>
    </p:spTree>
    <p:extLst>
      <p:ext uri="{BB962C8B-B14F-4D97-AF65-F5344CB8AC3E}">
        <p14:creationId xmlns="" xmlns:p14="http://schemas.microsoft.com/office/powerpoint/2010/main" val="2304849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a:t>
            </a:r>
            <a:r>
              <a:rPr lang="en-US" altLang="zh-CN" baseline="0" dirty="0" smtClean="0"/>
              <a:t> quick review</a:t>
            </a:r>
          </a:p>
          <a:p>
            <a:endParaRPr lang="en-US" altLang="zh-CN" baseline="0" dirty="0" smtClean="0"/>
          </a:p>
          <a:p>
            <a:r>
              <a:rPr lang="en-US" altLang="zh-CN" baseline="0" dirty="0" smtClean="0"/>
              <a:t>Then how do you select information?</a:t>
            </a:r>
          </a:p>
          <a:p>
            <a:r>
              <a:rPr lang="en-US" altLang="zh-CN" baseline="0" dirty="0" smtClean="0"/>
              <a:t>And how do you organize the information in the introduction to Socrates?</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Never</a:t>
            </a:r>
            <a:r>
              <a:rPr lang="en-US" altLang="zh-CN" baseline="0" dirty="0" smtClean="0"/>
              <a:t> forget the objective</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a:t>
            </a:r>
            <a:r>
              <a:rPr lang="en-US" altLang="zh-CN" baseline="0" dirty="0" smtClean="0"/>
              <a:t> quick review</a:t>
            </a:r>
          </a:p>
          <a:p>
            <a:endParaRPr lang="en-US" altLang="zh-CN" baseline="0" dirty="0" smtClean="0"/>
          </a:p>
          <a:p>
            <a:r>
              <a:rPr lang="en-US" altLang="zh-CN" baseline="0" dirty="0" smtClean="0"/>
              <a:t>Then how do you select information?</a:t>
            </a:r>
          </a:p>
          <a:p>
            <a:r>
              <a:rPr lang="en-US" altLang="zh-CN" baseline="0" dirty="0" smtClean="0"/>
              <a:t>And how do you organize the information in the introduction to Socrates?</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我印象很深的一个例子是一篇课文里出现了</a:t>
            </a:r>
            <a:r>
              <a:rPr lang="en-US" altLang="zh-CN" sz="1200" kern="1200" dirty="0" smtClean="0">
                <a:solidFill>
                  <a:schemeClr val="tx1"/>
                </a:solidFill>
                <a:latin typeface="+mn-lt"/>
                <a:ea typeface="+mn-ea"/>
                <a:cs typeface="+mn-cs"/>
              </a:rPr>
              <a:t>Liverpool</a:t>
            </a:r>
            <a:r>
              <a:rPr lang="zh-CN" altLang="zh-CN" sz="1200" kern="1200" dirty="0" smtClean="0">
                <a:solidFill>
                  <a:schemeClr val="tx1"/>
                </a:solidFill>
                <a:latin typeface="+mn-lt"/>
                <a:ea typeface="+mn-ea"/>
                <a:cs typeface="+mn-cs"/>
              </a:rPr>
              <a:t>利物浦，在讲解课文的时候问学生，</a:t>
            </a:r>
            <a:r>
              <a:rPr lang="en-US" altLang="zh-CN" sz="1200" kern="1200" dirty="0" smtClean="0">
                <a:solidFill>
                  <a:schemeClr val="tx1"/>
                </a:solidFill>
                <a:latin typeface="+mn-lt"/>
                <a:ea typeface="+mn-ea"/>
                <a:cs typeface="+mn-cs"/>
              </a:rPr>
              <a:t>what is Liverpool</a:t>
            </a:r>
            <a:r>
              <a:rPr lang="zh-CN" altLang="zh-CN" sz="1200" kern="1200" dirty="0" smtClean="0">
                <a:solidFill>
                  <a:schemeClr val="tx1"/>
                </a:solidFill>
                <a:latin typeface="+mn-lt"/>
                <a:ea typeface="+mn-ea"/>
                <a:cs typeface="+mn-cs"/>
              </a:rPr>
              <a:t>，他们知道是</a:t>
            </a:r>
            <a:r>
              <a:rPr lang="en-US" altLang="zh-CN" sz="1200" kern="1200" dirty="0" smtClean="0">
                <a:solidFill>
                  <a:schemeClr val="tx1"/>
                </a:solidFill>
                <a:latin typeface="+mn-lt"/>
                <a:ea typeface="+mn-ea"/>
                <a:cs typeface="+mn-cs"/>
              </a:rPr>
              <a:t>Liverpool</a:t>
            </a:r>
            <a:r>
              <a:rPr lang="zh-CN"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于是</a:t>
            </a:r>
            <a:r>
              <a:rPr lang="zh-CN" altLang="zh-CN" sz="1200" kern="1200" dirty="0" smtClean="0">
                <a:solidFill>
                  <a:schemeClr val="tx1"/>
                </a:solidFill>
                <a:latin typeface="+mn-lt"/>
                <a:ea typeface="+mn-ea"/>
                <a:cs typeface="+mn-cs"/>
              </a:rPr>
              <a:t>再追问一句，</a:t>
            </a:r>
            <a:r>
              <a:rPr lang="en-US" altLang="zh-CN" sz="1200" kern="1200" dirty="0" smtClean="0">
                <a:solidFill>
                  <a:schemeClr val="tx1"/>
                </a:solidFill>
                <a:latin typeface="+mn-lt"/>
                <a:ea typeface="+mn-ea"/>
                <a:cs typeface="+mn-cs"/>
              </a:rPr>
              <a:t>where is Liverpool, it’s a coastal city in Western England</a:t>
            </a:r>
            <a:r>
              <a:rPr lang="zh-CN" altLang="zh-CN" sz="1200" kern="1200" dirty="0" smtClean="0">
                <a:solidFill>
                  <a:schemeClr val="tx1"/>
                </a:solidFill>
                <a:latin typeface="+mn-lt"/>
                <a:ea typeface="+mn-ea"/>
                <a:cs typeface="+mn-cs"/>
              </a:rPr>
              <a:t>，顺便展示一张地图。可是我并没有就此停止，因为我还想到了利物浦足球队，想到了</a:t>
            </a:r>
            <a:r>
              <a:rPr lang="en-US" altLang="zh-CN" sz="1200" kern="1200" dirty="0" smtClean="0">
                <a:solidFill>
                  <a:schemeClr val="tx1"/>
                </a:solidFill>
                <a:latin typeface="+mn-lt"/>
                <a:ea typeface="+mn-ea"/>
                <a:cs typeface="+mn-cs"/>
              </a:rPr>
              <a:t>Beatles</a:t>
            </a:r>
            <a:r>
              <a:rPr lang="zh-CN" altLang="zh-CN" sz="1200" kern="1200" dirty="0" smtClean="0">
                <a:solidFill>
                  <a:schemeClr val="tx1"/>
                </a:solidFill>
                <a:latin typeface="+mn-lt"/>
                <a:ea typeface="+mn-ea"/>
                <a:cs typeface="+mn-cs"/>
              </a:rPr>
              <a:t>，甚至想到了奴隶贸易，然后就顺便都讲了讲，而且每个知识点都提供了图片，恨不得做个关于利物浦的小专题。我当时的想法可能是：你看我知识多么丰富，思维多么发散，而且还花时间认真地去找图片做</a:t>
            </a:r>
            <a:r>
              <a:rPr lang="en-US" altLang="zh-CN" sz="1200" kern="1200" dirty="0" smtClean="0">
                <a:solidFill>
                  <a:schemeClr val="tx1"/>
                </a:solidFill>
                <a:latin typeface="+mn-lt"/>
                <a:ea typeface="+mn-ea"/>
                <a:cs typeface="+mn-cs"/>
              </a:rPr>
              <a:t>PPT</a:t>
            </a:r>
            <a:r>
              <a:rPr lang="zh-CN" altLang="zh-CN" sz="1200" kern="1200" dirty="0" smtClean="0">
                <a:solidFill>
                  <a:schemeClr val="tx1"/>
                </a:solidFill>
                <a:latin typeface="+mn-lt"/>
                <a:ea typeface="+mn-ea"/>
                <a:cs typeface="+mn-cs"/>
              </a:rPr>
              <a:t>的动画。在讲语言点的时候提到这些文化知识，学生挺感兴趣，以前没有这些知识的学生感觉学到了知识，以前知道也挺开心，课堂也显得很热闹。</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Text B</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文化知识点这样扩展，语言知识点也差不多，某个重点词除了讲课文里的意思，还要讲讲词典里的其他意思，每个意思给个例句，辨析一下同义词，可能还要再讲讲构词。</a:t>
            </a:r>
          </a:p>
        </p:txBody>
      </p:sp>
      <p:sp>
        <p:nvSpPr>
          <p:cNvPr id="4" name="灯片编号占位符 3"/>
          <p:cNvSpPr>
            <a:spLocks noGrp="1"/>
          </p:cNvSpPr>
          <p:nvPr>
            <p:ph type="sldNum" sz="quarter" idx="10"/>
          </p:nvPr>
        </p:nvSpPr>
        <p:spPr/>
        <p:txBody>
          <a:bodyPr/>
          <a:lstStyle/>
          <a:p>
            <a:fld id="{05BEB6AB-058D-493C-AAAA-B860A241A0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这一块怎么讲还没写好。</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smtClean="0">
                <a:solidFill>
                  <a:schemeClr val="tx1"/>
                </a:solidFill>
                <a:latin typeface="+mn-lt"/>
                <a:ea typeface="+mn-ea"/>
                <a:cs typeface="+mn-cs"/>
              </a:rPr>
              <a:t>大概就是说“产出导向教学法”</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iExplore</a:t>
            </a:r>
            <a:r>
              <a:rPr lang="zh-CN" altLang="en-US" sz="1200" kern="1200" dirty="0" smtClean="0">
                <a:solidFill>
                  <a:schemeClr val="tx1"/>
                </a:solidFill>
                <a:latin typeface="+mn-lt"/>
                <a:ea typeface="+mn-ea"/>
                <a:cs typeface="+mn-cs"/>
              </a:rPr>
              <a:t>环节所做的一切都尽可能为</a:t>
            </a:r>
            <a:r>
              <a:rPr lang="en-US" altLang="zh-CN" sz="1200" kern="1200" dirty="0" smtClean="0">
                <a:solidFill>
                  <a:schemeClr val="tx1"/>
                </a:solidFill>
                <a:latin typeface="+mn-lt"/>
                <a:ea typeface="+mn-ea"/>
                <a:cs typeface="+mn-cs"/>
              </a:rPr>
              <a:t>iProduce</a:t>
            </a:r>
            <a:r>
              <a:rPr lang="zh-CN" altLang="en-US" sz="1200" kern="1200" dirty="0" smtClean="0">
                <a:solidFill>
                  <a:schemeClr val="tx1"/>
                </a:solidFill>
                <a:latin typeface="+mn-lt"/>
                <a:ea typeface="+mn-ea"/>
                <a:cs typeface="+mn-cs"/>
              </a:rPr>
              <a:t>服务。</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05BEB6AB-058D-493C-AAAA-B860A241A0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说课</a:t>
            </a:r>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说课</a:t>
            </a:r>
          </a:p>
          <a:p>
            <a:endParaRPr lang="zh-CN" altLang="en-US" dirty="0"/>
          </a:p>
        </p:txBody>
      </p:sp>
      <p:sp>
        <p:nvSpPr>
          <p:cNvPr id="4" name="灯片编号占位符 3"/>
          <p:cNvSpPr>
            <a:spLocks noGrp="1"/>
          </p:cNvSpPr>
          <p:nvPr>
            <p:ph type="sldNum" sz="quarter" idx="10"/>
          </p:nvPr>
        </p:nvSpPr>
        <p:spPr/>
        <p:txBody>
          <a:bodyPr/>
          <a:lstStyle/>
          <a:p>
            <a:fld id="{05BEB6AB-058D-493C-AAAA-B860A241A0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2" name="组合 1"/>
          <p:cNvGrpSpPr/>
          <p:nvPr userDrawn="1"/>
        </p:nvGrpSpPr>
        <p:grpSpPr>
          <a:xfrm>
            <a:off x="281525" y="0"/>
            <a:ext cx="105725" cy="962147"/>
            <a:chOff x="281524" y="0"/>
            <a:chExt cx="105725" cy="721610"/>
          </a:xfrm>
          <a:solidFill>
            <a:srgbClr val="BF3420"/>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6"/>
          <p:cNvGrpSpPr/>
          <p:nvPr userDrawn="1"/>
        </p:nvGrpSpPr>
        <p:grpSpPr>
          <a:xfrm rot="10800000">
            <a:off x="8801757" y="6617464"/>
            <a:ext cx="105725" cy="240536"/>
            <a:chOff x="281524" y="0"/>
            <a:chExt cx="105725" cy="721610"/>
          </a:xfrm>
          <a:solidFill>
            <a:srgbClr val="BF3420"/>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40057270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2015/7/15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26032;&#19968;&#20195;&#32508;&#21512;&#25945;&#31243;%202%20art%20and%20nature--scenario.m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vimeo.com/110495889" TargetMode="External"/><Relationship Id="rId5" Type="http://schemas.openxmlformats.org/officeDocument/2006/relationships/image" Target="../media/image2.wmf"/><Relationship Id="rId4" Type="http://schemas.openxmlformats.org/officeDocument/2006/relationships/hyperlink" Target="U1B2%20Socrates.mp4"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slide" Target="slide45.xml"/><Relationship Id="rId12" Type="http://schemas.openxmlformats.org/officeDocument/2006/relationships/image" Target="../media/image7.jpeg"/><Relationship Id="rId17" Type="http://schemas.openxmlformats.org/officeDocument/2006/relationships/slide" Target="slide49.xml"/><Relationship Id="rId2" Type="http://schemas.openxmlformats.org/officeDocument/2006/relationships/slideLayout" Target="../slideLayouts/slideLayout7.xml"/><Relationship Id="rId16" Type="http://schemas.openxmlformats.org/officeDocument/2006/relationships/image" Target="../media/image11.jpeg"/><Relationship Id="rId1" Type="http://schemas.openxmlformats.org/officeDocument/2006/relationships/audio" Target="file:///H:\Unit%204%20-%20Virtual%20World\U4B2P1.wav" TargetMode="External"/><Relationship Id="rId6" Type="http://schemas.openxmlformats.org/officeDocument/2006/relationships/slide" Target="slide5.xml"/><Relationship Id="rId11" Type="http://schemas.openxmlformats.org/officeDocument/2006/relationships/image" Target="../media/image6.jpeg"/><Relationship Id="rId5" Type="http://schemas.openxmlformats.org/officeDocument/2006/relationships/slide" Target="slide46.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slide" Target="slide48.xml"/><Relationship Id="rId1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file:///H:\Unit%204%20-%20Virtual%20World\interpret.wav"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wmf"/></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3" Type="http://schemas.openxmlformats.org/officeDocument/2006/relationships/hyperlink" Target="http://www.biography.com/people/confucius-9254926" TargetMode="External"/><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4.gif"/><Relationship Id="rId5" Type="http://schemas.openxmlformats.org/officeDocument/2006/relationships/image" Target="../media/image43.jpeg"/><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26032;&#19968;&#20195;&#32508;&#21512;&#25945;&#31243;%202%20art%20and%20nature--scenario.mp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peaking.unipus.cn/2014/specific/tm3/player/399695.s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284984"/>
            <a:ext cx="7772400" cy="2448272"/>
          </a:xfrm>
        </p:spPr>
        <p:txBody>
          <a:bodyPr>
            <a:normAutofit/>
          </a:bodyPr>
          <a:lstStyle/>
          <a:p>
            <a:r>
              <a:rPr lang="en-US" altLang="zh-CN" dirty="0" smtClean="0"/>
              <a:t>《</a:t>
            </a:r>
            <a:r>
              <a:rPr lang="zh-CN" altLang="en-US" dirty="0" smtClean="0"/>
              <a:t>新一代大学英语</a:t>
            </a:r>
            <a:r>
              <a:rPr lang="en-US" altLang="zh-CN" dirty="0" smtClean="0"/>
              <a:t>》</a:t>
            </a:r>
            <a:r>
              <a:rPr lang="en-US" altLang="zh-CN" dirty="0" smtClean="0"/>
              <a:t/>
            </a:r>
            <a:br>
              <a:rPr lang="en-US" altLang="zh-CN" dirty="0" smtClean="0"/>
            </a:br>
            <a:r>
              <a:rPr lang="zh-CN" altLang="en-US" dirty="0" smtClean="0"/>
              <a:t>产出导向教学法</a:t>
            </a:r>
            <a:r>
              <a:rPr lang="en-US" altLang="zh-CN" dirty="0" smtClean="0"/>
              <a:t/>
            </a:r>
            <a:br>
              <a:rPr lang="en-US" altLang="zh-CN" dirty="0" smtClean="0"/>
            </a:br>
            <a:r>
              <a:rPr lang="zh-CN" altLang="en-US" b="1" dirty="0" smtClean="0"/>
              <a:t>试用分享</a:t>
            </a:r>
            <a:endParaRPr lang="en-US" b="1" dirty="0"/>
          </a:p>
        </p:txBody>
      </p:sp>
      <p:sp>
        <p:nvSpPr>
          <p:cNvPr id="5" name="TextBox 4"/>
          <p:cNvSpPr txBox="1"/>
          <p:nvPr/>
        </p:nvSpPr>
        <p:spPr>
          <a:xfrm>
            <a:off x="6372200" y="5805264"/>
            <a:ext cx="2520280" cy="1015663"/>
          </a:xfrm>
          <a:prstGeom prst="rect">
            <a:avLst/>
          </a:prstGeom>
          <a:noFill/>
        </p:spPr>
        <p:txBody>
          <a:bodyPr wrap="square" rtlCol="0">
            <a:spAutoFit/>
          </a:bodyPr>
          <a:lstStyle/>
          <a:p>
            <a:pPr algn="r"/>
            <a:r>
              <a:rPr lang="zh-CN" altLang="en-US" sz="2000" dirty="0" smtClean="0"/>
              <a:t>高秀平</a:t>
            </a:r>
            <a:endParaRPr lang="en-US" altLang="zh-CN" sz="2000" dirty="0" smtClean="0"/>
          </a:p>
          <a:p>
            <a:pPr algn="r"/>
            <a:r>
              <a:rPr lang="zh-CN" altLang="en-US" sz="2000" dirty="0" smtClean="0"/>
              <a:t>北京语言大学</a:t>
            </a:r>
            <a:endParaRPr lang="en-US" altLang="zh-CN" sz="2000" dirty="0" smtClean="0"/>
          </a:p>
          <a:p>
            <a:pPr algn="r"/>
            <a:r>
              <a:rPr lang="en-US" sz="2000" dirty="0" smtClean="0"/>
              <a:t>2015</a:t>
            </a:r>
            <a:r>
              <a:rPr lang="zh-CN" altLang="en-US" sz="2000" dirty="0" smtClean="0"/>
              <a:t>年</a:t>
            </a:r>
            <a:r>
              <a:rPr lang="en-US" altLang="zh-CN" sz="2000" dirty="0" smtClean="0"/>
              <a:t>7</a:t>
            </a:r>
            <a:r>
              <a:rPr lang="zh-CN" altLang="en-US" sz="2000" dirty="0" smtClean="0"/>
              <a:t>月</a:t>
            </a:r>
            <a:endParaRPr lang="en-US" altLang="zh-CN" sz="2000" dirty="0" smtClean="0"/>
          </a:p>
        </p:txBody>
      </p:sp>
      <p:pic>
        <p:nvPicPr>
          <p:cNvPr id="1026" name="Picture 2"/>
          <p:cNvPicPr>
            <a:picLocks noChangeAspect="1" noChangeArrowheads="1"/>
          </p:cNvPicPr>
          <p:nvPr/>
        </p:nvPicPr>
        <p:blipFill>
          <a:blip r:embed="rId3" cstate="print"/>
          <a:srcRect/>
          <a:stretch>
            <a:fillRect/>
          </a:stretch>
        </p:blipFill>
        <p:spPr bwMode="auto">
          <a:xfrm flipH="1">
            <a:off x="35496" y="0"/>
            <a:ext cx="7560840" cy="3191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Time Allotment</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表格 7"/>
          <p:cNvGraphicFramePr>
            <a:graphicFrameLocks noGrp="1"/>
          </p:cNvGraphicFramePr>
          <p:nvPr/>
        </p:nvGraphicFramePr>
        <p:xfrm>
          <a:off x="395536" y="1340768"/>
          <a:ext cx="7449928" cy="5304752"/>
        </p:xfrm>
        <a:graphic>
          <a:graphicData uri="http://schemas.openxmlformats.org/drawingml/2006/table">
            <a:tbl>
              <a:tblPr/>
              <a:tblGrid>
                <a:gridCol w="519220"/>
                <a:gridCol w="4671060"/>
                <a:gridCol w="2259648"/>
              </a:tblGrid>
              <a:tr h="695870">
                <a:tc>
                  <a:txBody>
                    <a:bodyPr/>
                    <a:lstStyle/>
                    <a:p>
                      <a:pPr algn="ctr">
                        <a:lnSpc>
                          <a:spcPct val="115000"/>
                        </a:lnSpc>
                        <a:spcAft>
                          <a:spcPts val="0"/>
                        </a:spcAft>
                      </a:pPr>
                      <a:r>
                        <a:rPr lang="en-US" sz="3600" dirty="0" smtClean="0">
                          <a:latin typeface="Times New Roman" pitchFamily="18" charset="0"/>
                          <a:ea typeface="Arial Unicode MS" pitchFamily="34" charset="-122"/>
                          <a:cs typeface="Times New Roman" pitchFamily="18" charset="0"/>
                        </a:rPr>
                        <a:t>1</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iProduce (previous text)</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20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870">
                <a:tc>
                  <a:txBody>
                    <a:bodyPr/>
                    <a:lstStyle/>
                    <a:p>
                      <a:pPr algn="ctr">
                        <a:lnSpc>
                          <a:spcPct val="115000"/>
                        </a:lnSpc>
                        <a:spcAft>
                          <a:spcPts val="0"/>
                        </a:spcAft>
                      </a:pPr>
                      <a:r>
                        <a:rPr lang="en-US" sz="3600" dirty="0" smtClean="0">
                          <a:latin typeface="Times New Roman" pitchFamily="18" charset="0"/>
                          <a:ea typeface="Arial Unicode MS" pitchFamily="34" charset="-122"/>
                          <a:cs typeface="Times New Roman" pitchFamily="18" charset="0"/>
                        </a:rPr>
                        <a:t>2</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iPrepare</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5 minute</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363">
                <a:tc>
                  <a:txBody>
                    <a:bodyPr/>
                    <a:lstStyle/>
                    <a:p>
                      <a:pPr algn="ctr">
                        <a:lnSpc>
                          <a:spcPct val="115000"/>
                        </a:lnSpc>
                        <a:spcAft>
                          <a:spcPts val="0"/>
                        </a:spcAft>
                      </a:pPr>
                      <a:r>
                        <a:rPr lang="en-US" sz="3600" dirty="0" smtClean="0">
                          <a:latin typeface="Times New Roman" pitchFamily="18" charset="0"/>
                          <a:ea typeface="Arial Unicode MS" pitchFamily="34" charset="-122"/>
                          <a:cs typeface="Times New Roman" pitchFamily="18" charset="0"/>
                        </a:rPr>
                        <a:t>3</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Warming-up</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a:latin typeface="Times New Roman" pitchFamily="18" charset="0"/>
                          <a:ea typeface="Arial Unicode MS" pitchFamily="34" charset="-122"/>
                          <a:cs typeface="Times New Roman" pitchFamily="18" charset="0"/>
                        </a:rPr>
                        <a:t>10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363">
                <a:tc>
                  <a:txBody>
                    <a:bodyPr/>
                    <a:lstStyle/>
                    <a:p>
                      <a:pPr algn="ctr">
                        <a:lnSpc>
                          <a:spcPct val="115000"/>
                        </a:lnSpc>
                        <a:spcAft>
                          <a:spcPts val="0"/>
                        </a:spcAft>
                      </a:pPr>
                      <a:r>
                        <a:rPr lang="en-US" sz="3600" dirty="0" smtClean="0">
                          <a:latin typeface="Times New Roman" pitchFamily="18" charset="0"/>
                          <a:ea typeface="Arial Unicode MS" pitchFamily="34" charset="-122"/>
                          <a:cs typeface="Times New Roman" pitchFamily="18" charset="0"/>
                        </a:rPr>
                        <a:t>4</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Reading (no preview)</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a:latin typeface="Times New Roman" pitchFamily="18" charset="0"/>
                          <a:ea typeface="Arial Unicode MS" pitchFamily="34" charset="-122"/>
                          <a:cs typeface="Times New Roman" pitchFamily="18" charset="0"/>
                        </a:rPr>
                        <a:t>15 minutes</a:t>
                      </a:r>
                      <a:endParaRPr lang="zh-CN" sz="360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363">
                <a:tc gridSpan="3">
                  <a:txBody>
                    <a:bodyPr/>
                    <a:lstStyle/>
                    <a:p>
                      <a:pPr algn="ctr">
                        <a:lnSpc>
                          <a:spcPct val="115000"/>
                        </a:lnSpc>
                        <a:spcAft>
                          <a:spcPts val="0"/>
                        </a:spcAft>
                      </a:pPr>
                      <a:r>
                        <a:rPr lang="en-US" sz="3600" dirty="0">
                          <a:latin typeface="Times New Roman" pitchFamily="18" charset="0"/>
                          <a:ea typeface="Arial Unicode MS" pitchFamily="34" charset="-122"/>
                          <a:cs typeface="Times New Roman" pitchFamily="18" charset="0"/>
                        </a:rPr>
                        <a:t>Break</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3E2"/>
                    </a:solidFill>
                  </a:tcPr>
                </a:tc>
                <a:tc hMerge="1">
                  <a:txBody>
                    <a:bodyPr/>
                    <a:lstStyle/>
                    <a:p>
                      <a:endParaRPr lang="zh-CN" altLang="en-US"/>
                    </a:p>
                  </a:txBody>
                  <a:tcPr/>
                </a:tc>
                <a:tc hMerge="1">
                  <a:txBody>
                    <a:bodyPr/>
                    <a:lstStyle/>
                    <a:p>
                      <a:endParaRPr lang="zh-CN" altLang="en-US"/>
                    </a:p>
                  </a:txBody>
                  <a:tcPr/>
                </a:tc>
              </a:tr>
              <a:tr h="715363">
                <a:tc>
                  <a:txBody>
                    <a:bodyPr/>
                    <a:lstStyle/>
                    <a:p>
                      <a:pPr algn="ctr">
                        <a:lnSpc>
                          <a:spcPct val="115000"/>
                        </a:lnSpc>
                        <a:spcAft>
                          <a:spcPts val="0"/>
                        </a:spcAft>
                      </a:pPr>
                      <a:r>
                        <a:rPr lang="en-US" sz="3600" dirty="0" smtClean="0">
                          <a:latin typeface="Times New Roman" pitchFamily="18" charset="0"/>
                          <a:ea typeface="Arial Unicode MS" pitchFamily="34" charset="-122"/>
                          <a:cs typeface="Times New Roman" pitchFamily="18" charset="0"/>
                        </a:rPr>
                        <a:t>5</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Learning:</a:t>
                      </a:r>
                    </a:p>
                    <a:p>
                      <a:pPr>
                        <a:lnSpc>
                          <a:spcPct val="115000"/>
                        </a:lnSpc>
                        <a:spcAft>
                          <a:spcPts val="0"/>
                        </a:spcAft>
                      </a:pPr>
                      <a:r>
                        <a:rPr lang="zh-CN" altLang="en-US" sz="2400" b="1" dirty="0" smtClean="0"/>
                        <a:t>    语言、观点、技能</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45 </a:t>
                      </a:r>
                      <a:r>
                        <a:rPr lang="en-US" sz="3600" dirty="0">
                          <a:latin typeface="Times New Roman" pitchFamily="18" charset="0"/>
                          <a:ea typeface="Arial Unicode MS" pitchFamily="34" charset="-122"/>
                          <a:cs typeface="Times New Roman" pitchFamily="18" charset="0"/>
                        </a:rPr>
                        <a:t>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363">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6</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a:latin typeface="Times New Roman" pitchFamily="18" charset="0"/>
                          <a:ea typeface="Arial Unicode MS" pitchFamily="34" charset="-122"/>
                          <a:cs typeface="Times New Roman" pitchFamily="18" charset="0"/>
                        </a:rPr>
                        <a:t>Assigning homework</a:t>
                      </a:r>
                      <a:endParaRPr lang="zh-CN" sz="360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a:latin typeface="Times New Roman" pitchFamily="18" charset="0"/>
                          <a:ea typeface="Arial Unicode MS" pitchFamily="34" charset="-122"/>
                          <a:cs typeface="Times New Roman" pitchFamily="18" charset="0"/>
                        </a:rPr>
                        <a:t>5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4644008" y="2052293"/>
            <a:ext cx="4499991" cy="4805707"/>
          </a:xfrm>
          <a:prstGeom prst="rect">
            <a:avLst/>
          </a:prstGeom>
          <a:noFill/>
        </p:spPr>
      </p:pic>
      <p:sp>
        <p:nvSpPr>
          <p:cNvPr id="2" name="Title 1"/>
          <p:cNvSpPr>
            <a:spLocks noGrp="1"/>
          </p:cNvSpPr>
          <p:nvPr>
            <p:ph type="ctrTitle"/>
          </p:nvPr>
        </p:nvSpPr>
        <p:spPr>
          <a:xfrm>
            <a:off x="611560" y="1052736"/>
            <a:ext cx="6046440" cy="2664296"/>
          </a:xfrm>
        </p:spPr>
        <p:txBody>
          <a:bodyPr>
            <a:noAutofit/>
          </a:bodyPr>
          <a:lstStyle/>
          <a:p>
            <a:pPr algn="l"/>
            <a:r>
              <a:rPr lang="en-US" altLang="zh-CN" sz="6600" b="1" dirty="0" smtClean="0">
                <a:solidFill>
                  <a:srgbClr val="0000FF"/>
                </a:solidFill>
              </a:rPr>
              <a:t>Unit 1</a:t>
            </a:r>
            <a:r>
              <a:rPr lang="en-US" altLang="zh-CN" sz="4800" b="1" dirty="0" smtClean="0">
                <a:solidFill>
                  <a:srgbClr val="0000FF"/>
                </a:solidFill>
              </a:rPr>
              <a:t/>
            </a:r>
            <a:br>
              <a:rPr lang="en-US" altLang="zh-CN" sz="4800" b="1" dirty="0" smtClean="0">
                <a:solidFill>
                  <a:srgbClr val="0000FF"/>
                </a:solidFill>
              </a:rPr>
            </a:br>
            <a:r>
              <a:rPr lang="en-US" altLang="zh-CN" sz="4800" b="1" dirty="0" smtClean="0">
                <a:solidFill>
                  <a:srgbClr val="0000FF"/>
                </a:solidFill>
              </a:rPr>
              <a:t>Philosophy &amp; Thoughts</a:t>
            </a:r>
            <a:endParaRPr lang="en-US" sz="4800" b="1" dirty="0">
              <a:solidFill>
                <a:srgbClr val="0000FF"/>
              </a:solidFill>
            </a:endParaRPr>
          </a:p>
        </p:txBody>
      </p:sp>
      <p:sp>
        <p:nvSpPr>
          <p:cNvPr id="3" name="Subtitle 2"/>
          <p:cNvSpPr>
            <a:spLocks noGrp="1"/>
          </p:cNvSpPr>
          <p:nvPr>
            <p:ph type="subTitle" idx="1"/>
          </p:nvPr>
        </p:nvSpPr>
        <p:spPr>
          <a:xfrm>
            <a:off x="611560" y="5301208"/>
            <a:ext cx="4176464" cy="1201688"/>
          </a:xfrm>
        </p:spPr>
        <p:txBody>
          <a:bodyPr>
            <a:normAutofit fontScale="77500" lnSpcReduction="20000"/>
          </a:bodyPr>
          <a:lstStyle/>
          <a:p>
            <a:pPr algn="l"/>
            <a:r>
              <a:rPr lang="zh-CN" altLang="en-US" dirty="0" smtClean="0"/>
              <a:t>高秀平</a:t>
            </a:r>
            <a:endParaRPr lang="en-US" altLang="zh-CN" dirty="0" smtClean="0"/>
          </a:p>
          <a:p>
            <a:pPr algn="l"/>
            <a:r>
              <a:rPr lang="zh-CN" altLang="en-US" dirty="0" smtClean="0"/>
              <a:t>北京语言大学</a:t>
            </a:r>
            <a:endParaRPr lang="en-US" altLang="zh-CN" dirty="0" smtClean="0"/>
          </a:p>
          <a:p>
            <a:pPr algn="l"/>
            <a:r>
              <a:rPr lang="en-US" dirty="0" smtClean="0"/>
              <a:t>2015</a:t>
            </a:r>
            <a:r>
              <a:rPr lang="zh-CN" altLang="en-US" dirty="0" smtClean="0"/>
              <a:t>年</a:t>
            </a:r>
            <a:r>
              <a:rPr lang="en-US" altLang="zh-CN" dirty="0" smtClean="0"/>
              <a:t>7</a:t>
            </a:r>
            <a:r>
              <a:rPr lang="zh-CN" altLang="en-US" dirty="0" smtClean="0"/>
              <a:t>月</a:t>
            </a:r>
            <a:endParaRPr lang="en-US" dirty="0"/>
          </a:p>
        </p:txBody>
      </p:sp>
      <p:pic>
        <p:nvPicPr>
          <p:cNvPr id="9"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椭圆 27"/>
          <p:cNvSpPr/>
          <p:nvPr/>
        </p:nvSpPr>
        <p:spPr>
          <a:xfrm>
            <a:off x="395536" y="1988840"/>
            <a:ext cx="2664296" cy="2673297"/>
          </a:xfrm>
          <a:prstGeom prst="ellipse">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9" name="矩形 31"/>
          <p:cNvSpPr/>
          <p:nvPr/>
        </p:nvSpPr>
        <p:spPr>
          <a:xfrm>
            <a:off x="251520" y="3149969"/>
            <a:ext cx="2808312" cy="707886"/>
          </a:xfrm>
          <a:prstGeom prst="rect">
            <a:avLst/>
          </a:prstGeom>
        </p:spPr>
        <p:txBody>
          <a:bodyPr wrap="square">
            <a:spAutoFit/>
          </a:bodyPr>
          <a:lstStyle/>
          <a:p>
            <a:pPr lvl="0" algn="ctr"/>
            <a:r>
              <a:rPr lang="en-US" altLang="zh-CN" sz="4000" b="1" dirty="0" smtClean="0">
                <a:solidFill>
                  <a:schemeClr val="accent2">
                    <a:lumMod val="75000"/>
                  </a:schemeClr>
                </a:solidFill>
                <a:latin typeface="微软雅黑" pitchFamily="34" charset="-122"/>
                <a:ea typeface="微软雅黑" pitchFamily="34" charset="-122"/>
              </a:rPr>
              <a:t>Scenario</a:t>
            </a:r>
          </a:p>
        </p:txBody>
      </p:sp>
      <p:sp>
        <p:nvSpPr>
          <p:cNvPr id="10" name="椭圆 39"/>
          <p:cNvSpPr/>
          <p:nvPr/>
        </p:nvSpPr>
        <p:spPr>
          <a:xfrm>
            <a:off x="467544" y="1988840"/>
            <a:ext cx="754314" cy="69360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mtClean="0">
                <a:latin typeface="微软雅黑" pitchFamily="34" charset="-122"/>
                <a:ea typeface="微软雅黑" pitchFamily="34" charset="-122"/>
              </a:rPr>
              <a:t>1</a:t>
            </a:r>
            <a:endParaRPr lang="zh-CN" altLang="en-US">
              <a:latin typeface="微软雅黑" pitchFamily="34" charset="-122"/>
              <a:ea typeface="微软雅黑" pitchFamily="34" charset="-122"/>
            </a:endParaRPr>
          </a:p>
        </p:txBody>
      </p:sp>
      <p:sp>
        <p:nvSpPr>
          <p:cNvPr id="15" name="椭圆 27"/>
          <p:cNvSpPr/>
          <p:nvPr/>
        </p:nvSpPr>
        <p:spPr>
          <a:xfrm>
            <a:off x="3203848" y="1988840"/>
            <a:ext cx="2664296" cy="2673297"/>
          </a:xfrm>
          <a:prstGeom prst="ellipse">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16" name="矩形 31"/>
          <p:cNvSpPr/>
          <p:nvPr/>
        </p:nvSpPr>
        <p:spPr>
          <a:xfrm>
            <a:off x="3059832" y="3149969"/>
            <a:ext cx="2808312" cy="707886"/>
          </a:xfrm>
          <a:prstGeom prst="rect">
            <a:avLst/>
          </a:prstGeom>
        </p:spPr>
        <p:txBody>
          <a:bodyPr wrap="square">
            <a:spAutoFit/>
          </a:bodyPr>
          <a:lstStyle/>
          <a:p>
            <a:pPr lvl="0" algn="ctr"/>
            <a:r>
              <a:rPr lang="en-US" altLang="zh-CN" sz="4000" b="1" dirty="0" smtClean="0">
                <a:solidFill>
                  <a:schemeClr val="accent3">
                    <a:lumMod val="75000"/>
                  </a:schemeClr>
                </a:solidFill>
                <a:latin typeface="微软雅黑" pitchFamily="34" charset="-122"/>
                <a:ea typeface="微软雅黑" pitchFamily="34" charset="-122"/>
              </a:rPr>
              <a:t>Scenario</a:t>
            </a:r>
          </a:p>
        </p:txBody>
      </p:sp>
      <p:sp>
        <p:nvSpPr>
          <p:cNvPr id="17" name="椭圆 39"/>
          <p:cNvSpPr/>
          <p:nvPr/>
        </p:nvSpPr>
        <p:spPr>
          <a:xfrm>
            <a:off x="3275856" y="1988840"/>
            <a:ext cx="754314" cy="69360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sp>
        <p:nvSpPr>
          <p:cNvPr id="18" name="椭圆 27"/>
          <p:cNvSpPr/>
          <p:nvPr/>
        </p:nvSpPr>
        <p:spPr>
          <a:xfrm>
            <a:off x="6084168" y="1988840"/>
            <a:ext cx="2664296" cy="2673297"/>
          </a:xfrm>
          <a:prstGeom prst="ellipse">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19" name="矩形 31"/>
          <p:cNvSpPr/>
          <p:nvPr/>
        </p:nvSpPr>
        <p:spPr>
          <a:xfrm>
            <a:off x="5940152" y="3149969"/>
            <a:ext cx="2808312" cy="707886"/>
          </a:xfrm>
          <a:prstGeom prst="rect">
            <a:avLst/>
          </a:prstGeom>
        </p:spPr>
        <p:txBody>
          <a:bodyPr wrap="square">
            <a:spAutoFit/>
          </a:bodyPr>
          <a:lstStyle/>
          <a:p>
            <a:pPr lvl="0" algn="ctr"/>
            <a:r>
              <a:rPr lang="en-US" altLang="zh-CN" sz="4000" b="1" dirty="0" smtClean="0">
                <a:solidFill>
                  <a:schemeClr val="accent4">
                    <a:lumMod val="75000"/>
                  </a:schemeClr>
                </a:solidFill>
                <a:latin typeface="微软雅黑" pitchFamily="34" charset="-122"/>
                <a:ea typeface="微软雅黑" pitchFamily="34" charset="-122"/>
              </a:rPr>
              <a:t>Scenario</a:t>
            </a:r>
          </a:p>
        </p:txBody>
      </p:sp>
      <p:sp>
        <p:nvSpPr>
          <p:cNvPr id="20" name="椭圆 39"/>
          <p:cNvSpPr/>
          <p:nvPr/>
        </p:nvSpPr>
        <p:spPr>
          <a:xfrm>
            <a:off x="6156176" y="1988840"/>
            <a:ext cx="754314" cy="693607"/>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椭圆 27"/>
          <p:cNvSpPr/>
          <p:nvPr/>
        </p:nvSpPr>
        <p:spPr>
          <a:xfrm>
            <a:off x="3491880" y="1988840"/>
            <a:ext cx="2664296" cy="2673297"/>
          </a:xfrm>
          <a:prstGeom prst="ellipse">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9" name="矩形 31"/>
          <p:cNvSpPr/>
          <p:nvPr/>
        </p:nvSpPr>
        <p:spPr>
          <a:xfrm>
            <a:off x="3347864" y="3149969"/>
            <a:ext cx="2808312" cy="707886"/>
          </a:xfrm>
          <a:prstGeom prst="rect">
            <a:avLst/>
          </a:prstGeom>
        </p:spPr>
        <p:txBody>
          <a:bodyPr wrap="square">
            <a:spAutoFit/>
          </a:bodyPr>
          <a:lstStyle/>
          <a:p>
            <a:pPr lvl="0" algn="ctr"/>
            <a:r>
              <a:rPr lang="en-US" altLang="zh-CN" sz="4000" b="1" dirty="0" smtClean="0">
                <a:solidFill>
                  <a:schemeClr val="accent2">
                    <a:lumMod val="75000"/>
                  </a:schemeClr>
                </a:solidFill>
                <a:latin typeface="微软雅黑" pitchFamily="34" charset="-122"/>
                <a:ea typeface="微软雅黑" pitchFamily="34" charset="-122"/>
              </a:rPr>
              <a:t>Scenario</a:t>
            </a:r>
          </a:p>
        </p:txBody>
      </p:sp>
      <p:sp>
        <p:nvSpPr>
          <p:cNvPr id="10" name="椭圆 39"/>
          <p:cNvSpPr/>
          <p:nvPr/>
        </p:nvSpPr>
        <p:spPr>
          <a:xfrm>
            <a:off x="3563888" y="1988840"/>
            <a:ext cx="754314" cy="69360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mtClean="0">
                <a:latin typeface="微软雅黑" pitchFamily="34" charset="-122"/>
                <a:ea typeface="微软雅黑" pitchFamily="34" charset="-122"/>
              </a:rPr>
              <a:t>1</a:t>
            </a:r>
            <a:endParaRPr lang="zh-CN" altLang="en-US">
              <a:latin typeface="微软雅黑" pitchFamily="34" charset="-122"/>
              <a:ea typeface="微软雅黑" pitchFamily="34" charset="-122"/>
            </a:endParaRPr>
          </a:p>
        </p:txBody>
      </p:sp>
      <p:sp>
        <p:nvSpPr>
          <p:cNvPr id="24578" name="AutoShape 2" descr="c:\users\owner\appdata\roaming\360se6\User Data\temp\webwxgetmsgimg_MsgID=1028765700&amp;skey=@crypt_b4bbfe47_68ebc70d36d3c7d734c4da1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 name="Picture 20" descr="webwxgetmsgimg.jpg"/>
          <p:cNvPicPr>
            <a:picLocks noChangeAspect="1"/>
          </p:cNvPicPr>
          <p:nvPr/>
        </p:nvPicPr>
        <p:blipFill>
          <a:blip r:embed="rId5" cstate="print"/>
          <a:stretch>
            <a:fillRect/>
          </a:stretch>
        </p:blipFill>
        <p:spPr>
          <a:xfrm>
            <a:off x="0" y="1340768"/>
            <a:ext cx="9144000" cy="5150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椭圆 27"/>
          <p:cNvSpPr/>
          <p:nvPr/>
        </p:nvSpPr>
        <p:spPr>
          <a:xfrm>
            <a:off x="3203848" y="1988840"/>
            <a:ext cx="2664296" cy="2673297"/>
          </a:xfrm>
          <a:prstGeom prst="ellipse">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16" name="矩形 31"/>
          <p:cNvSpPr/>
          <p:nvPr/>
        </p:nvSpPr>
        <p:spPr>
          <a:xfrm>
            <a:off x="3059832" y="3149969"/>
            <a:ext cx="2808312" cy="707886"/>
          </a:xfrm>
          <a:prstGeom prst="rect">
            <a:avLst/>
          </a:prstGeom>
        </p:spPr>
        <p:txBody>
          <a:bodyPr wrap="square">
            <a:spAutoFit/>
          </a:bodyPr>
          <a:lstStyle/>
          <a:p>
            <a:pPr lvl="0" algn="ctr"/>
            <a:r>
              <a:rPr lang="en-US" altLang="zh-CN" sz="4000" b="1" dirty="0" smtClean="0">
                <a:solidFill>
                  <a:schemeClr val="accent3">
                    <a:lumMod val="75000"/>
                  </a:schemeClr>
                </a:solidFill>
                <a:latin typeface="微软雅黑" pitchFamily="34" charset="-122"/>
                <a:ea typeface="微软雅黑" pitchFamily="34" charset="-122"/>
              </a:rPr>
              <a:t>Scenario</a:t>
            </a:r>
          </a:p>
        </p:txBody>
      </p:sp>
      <p:sp>
        <p:nvSpPr>
          <p:cNvPr id="17" name="椭圆 39"/>
          <p:cNvSpPr/>
          <p:nvPr/>
        </p:nvSpPr>
        <p:spPr>
          <a:xfrm>
            <a:off x="3275856" y="1988840"/>
            <a:ext cx="754314" cy="69360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pic>
        <p:nvPicPr>
          <p:cNvPr id="21" name="Picture 2" descr="c:\users\owner\appdata\roaming\360se6\User Data\temp\confuciusinstitute.jpg"/>
          <p:cNvPicPr>
            <a:picLocks noChangeAspect="1" noChangeArrowheads="1"/>
          </p:cNvPicPr>
          <p:nvPr/>
        </p:nvPicPr>
        <p:blipFill>
          <a:blip r:embed="rId4" cstate="print"/>
          <a:srcRect/>
          <a:stretch>
            <a:fillRect/>
          </a:stretch>
        </p:blipFill>
        <p:spPr bwMode="auto">
          <a:xfrm>
            <a:off x="323528" y="1844824"/>
            <a:ext cx="8461930" cy="2952328"/>
          </a:xfrm>
          <a:prstGeom prst="rect">
            <a:avLst/>
          </a:prstGeom>
          <a:noFill/>
        </p:spPr>
      </p:pic>
      <p:pic>
        <p:nvPicPr>
          <p:cNvPr id="5" name="Picture 2" descr="c:\users\owner\appdata\roaming\360se6\User Data\temp\philosophy.png"/>
          <p:cNvPicPr>
            <a:picLocks noChangeAspect="1" noChangeArrowheads="1"/>
          </p:cNvPicPr>
          <p:nvPr/>
        </p:nvPicPr>
        <p:blipFill>
          <a:blip r:embed="rId5" cstate="print"/>
          <a:srcRect/>
          <a:stretch>
            <a:fillRect/>
          </a:stretch>
        </p:blipFill>
        <p:spPr bwMode="auto">
          <a:xfrm flipH="1">
            <a:off x="7079397" y="4653136"/>
            <a:ext cx="2064601" cy="2204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椭圆 27"/>
          <p:cNvSpPr/>
          <p:nvPr/>
        </p:nvSpPr>
        <p:spPr>
          <a:xfrm>
            <a:off x="3203848" y="1988840"/>
            <a:ext cx="2664296" cy="2673297"/>
          </a:xfrm>
          <a:prstGeom prst="ellipse">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16" name="矩形 31"/>
          <p:cNvSpPr/>
          <p:nvPr/>
        </p:nvSpPr>
        <p:spPr>
          <a:xfrm>
            <a:off x="3059832" y="3149969"/>
            <a:ext cx="2808312" cy="707886"/>
          </a:xfrm>
          <a:prstGeom prst="rect">
            <a:avLst/>
          </a:prstGeom>
        </p:spPr>
        <p:txBody>
          <a:bodyPr wrap="square">
            <a:spAutoFit/>
          </a:bodyPr>
          <a:lstStyle/>
          <a:p>
            <a:pPr lvl="0" algn="ctr"/>
            <a:r>
              <a:rPr lang="en-US" altLang="zh-CN" sz="4000" b="1" dirty="0" smtClean="0">
                <a:solidFill>
                  <a:schemeClr val="accent3">
                    <a:lumMod val="75000"/>
                  </a:schemeClr>
                </a:solidFill>
                <a:latin typeface="微软雅黑" pitchFamily="34" charset="-122"/>
                <a:ea typeface="微软雅黑" pitchFamily="34" charset="-122"/>
              </a:rPr>
              <a:t>Scenario</a:t>
            </a:r>
          </a:p>
        </p:txBody>
      </p:sp>
      <p:sp>
        <p:nvSpPr>
          <p:cNvPr id="17" name="椭圆 39"/>
          <p:cNvSpPr/>
          <p:nvPr/>
        </p:nvSpPr>
        <p:spPr>
          <a:xfrm>
            <a:off x="3275856" y="1988840"/>
            <a:ext cx="754314" cy="69360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pic>
        <p:nvPicPr>
          <p:cNvPr id="5" name="Picture 2" descr="c:\users\owner\appdata\roaming\360se6\User Data\temp\philosophy.png"/>
          <p:cNvPicPr>
            <a:picLocks noChangeAspect="1" noChangeArrowheads="1"/>
          </p:cNvPicPr>
          <p:nvPr/>
        </p:nvPicPr>
        <p:blipFill>
          <a:blip r:embed="rId4" cstate="print"/>
          <a:srcRect/>
          <a:stretch>
            <a:fillRect/>
          </a:stretch>
        </p:blipFill>
        <p:spPr bwMode="auto">
          <a:xfrm flipH="1">
            <a:off x="7079397" y="4653136"/>
            <a:ext cx="2064601" cy="2204864"/>
          </a:xfrm>
          <a:prstGeom prst="rect">
            <a:avLst/>
          </a:prstGeom>
          <a:noFill/>
        </p:spPr>
      </p:pic>
      <p:pic>
        <p:nvPicPr>
          <p:cNvPr id="9" name="Picture 1" descr="C:\Users\Owner\Documents\Tencent Files\151030250\Image\C2C\K)~6KARK~TT]VZ2]8N3)V(Q.jpg"/>
          <p:cNvPicPr>
            <a:picLocks noChangeAspect="1" noChangeArrowheads="1"/>
          </p:cNvPicPr>
          <p:nvPr/>
        </p:nvPicPr>
        <p:blipFill>
          <a:blip r:embed="rId5" cstate="print"/>
          <a:srcRect/>
          <a:stretch>
            <a:fillRect/>
          </a:stretch>
        </p:blipFill>
        <p:spPr bwMode="auto">
          <a:xfrm>
            <a:off x="0" y="1412776"/>
            <a:ext cx="9144000" cy="516178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椭圆 27"/>
          <p:cNvSpPr/>
          <p:nvPr/>
        </p:nvSpPr>
        <p:spPr>
          <a:xfrm>
            <a:off x="3203848" y="1988840"/>
            <a:ext cx="2664296" cy="2673297"/>
          </a:xfrm>
          <a:prstGeom prst="ellipse">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16" name="矩形 31"/>
          <p:cNvSpPr/>
          <p:nvPr/>
        </p:nvSpPr>
        <p:spPr>
          <a:xfrm>
            <a:off x="3059832" y="3149969"/>
            <a:ext cx="2808312" cy="707886"/>
          </a:xfrm>
          <a:prstGeom prst="rect">
            <a:avLst/>
          </a:prstGeom>
        </p:spPr>
        <p:txBody>
          <a:bodyPr wrap="square">
            <a:spAutoFit/>
          </a:bodyPr>
          <a:lstStyle/>
          <a:p>
            <a:pPr lvl="0" algn="ctr"/>
            <a:r>
              <a:rPr lang="en-US" altLang="zh-CN" sz="4000" b="1" dirty="0" smtClean="0">
                <a:solidFill>
                  <a:schemeClr val="accent3">
                    <a:lumMod val="75000"/>
                  </a:schemeClr>
                </a:solidFill>
                <a:latin typeface="微软雅黑" pitchFamily="34" charset="-122"/>
                <a:ea typeface="微软雅黑" pitchFamily="34" charset="-122"/>
              </a:rPr>
              <a:t>Scenario</a:t>
            </a:r>
          </a:p>
        </p:txBody>
      </p:sp>
      <p:sp>
        <p:nvSpPr>
          <p:cNvPr id="17" name="椭圆 39"/>
          <p:cNvSpPr/>
          <p:nvPr/>
        </p:nvSpPr>
        <p:spPr>
          <a:xfrm>
            <a:off x="3275856" y="1988840"/>
            <a:ext cx="754314" cy="69360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pic>
        <p:nvPicPr>
          <p:cNvPr id="5" name="Picture 2" descr="c:\users\owner\appdata\roaming\360se6\User Data\temp\philosophy.png"/>
          <p:cNvPicPr>
            <a:picLocks noChangeAspect="1" noChangeArrowheads="1"/>
          </p:cNvPicPr>
          <p:nvPr/>
        </p:nvPicPr>
        <p:blipFill>
          <a:blip r:embed="rId4" cstate="print"/>
          <a:srcRect/>
          <a:stretch>
            <a:fillRect/>
          </a:stretch>
        </p:blipFill>
        <p:spPr bwMode="auto">
          <a:xfrm flipH="1">
            <a:off x="7079397" y="4653136"/>
            <a:ext cx="2064601" cy="2204864"/>
          </a:xfrm>
          <a:prstGeom prst="rect">
            <a:avLst/>
          </a:prstGeom>
          <a:noFill/>
        </p:spPr>
      </p:pic>
      <p:pic>
        <p:nvPicPr>
          <p:cNvPr id="10" name="Picture 2" descr="C:\Users\Owner\Documents\Tencent Files\151030250\Image\C2C\_K5YI7K99{GGU_JIMB23A44.jpg"/>
          <p:cNvPicPr>
            <a:picLocks noChangeAspect="1" noChangeArrowheads="1"/>
          </p:cNvPicPr>
          <p:nvPr/>
        </p:nvPicPr>
        <p:blipFill>
          <a:blip r:embed="rId5" cstate="print"/>
          <a:srcRect/>
          <a:stretch>
            <a:fillRect/>
          </a:stretch>
        </p:blipFill>
        <p:spPr bwMode="auto">
          <a:xfrm>
            <a:off x="1" y="1515813"/>
            <a:ext cx="9144000" cy="515354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椭圆 27"/>
          <p:cNvSpPr/>
          <p:nvPr/>
        </p:nvSpPr>
        <p:spPr>
          <a:xfrm>
            <a:off x="3203848" y="1988840"/>
            <a:ext cx="2664296" cy="2673297"/>
          </a:xfrm>
          <a:prstGeom prst="ellipse">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16" name="矩形 31"/>
          <p:cNvSpPr/>
          <p:nvPr/>
        </p:nvSpPr>
        <p:spPr>
          <a:xfrm>
            <a:off x="3059832" y="3149969"/>
            <a:ext cx="2808312" cy="707886"/>
          </a:xfrm>
          <a:prstGeom prst="rect">
            <a:avLst/>
          </a:prstGeom>
        </p:spPr>
        <p:txBody>
          <a:bodyPr wrap="square">
            <a:spAutoFit/>
          </a:bodyPr>
          <a:lstStyle/>
          <a:p>
            <a:pPr lvl="0" algn="ctr"/>
            <a:r>
              <a:rPr lang="en-US" altLang="zh-CN" sz="4000" b="1" dirty="0" smtClean="0">
                <a:solidFill>
                  <a:schemeClr val="accent3">
                    <a:lumMod val="75000"/>
                  </a:schemeClr>
                </a:solidFill>
                <a:latin typeface="微软雅黑" pitchFamily="34" charset="-122"/>
                <a:ea typeface="微软雅黑" pitchFamily="34" charset="-122"/>
              </a:rPr>
              <a:t>Scenario</a:t>
            </a:r>
          </a:p>
        </p:txBody>
      </p:sp>
      <p:sp>
        <p:nvSpPr>
          <p:cNvPr id="17" name="椭圆 39"/>
          <p:cNvSpPr/>
          <p:nvPr/>
        </p:nvSpPr>
        <p:spPr>
          <a:xfrm>
            <a:off x="3275856" y="1988840"/>
            <a:ext cx="754314" cy="69360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pic>
        <p:nvPicPr>
          <p:cNvPr id="34817" name="Picture 1" descr="C:\Users\Owner\Documents\Tencent Files\151030250\Image\C2C\S8IWFEP2J9]H}Q54}I%I{NL.jpg"/>
          <p:cNvPicPr>
            <a:picLocks noChangeAspect="1" noChangeArrowheads="1"/>
          </p:cNvPicPr>
          <p:nvPr/>
        </p:nvPicPr>
        <p:blipFill>
          <a:blip r:embed="rId5" cstate="print"/>
          <a:srcRect/>
          <a:stretch>
            <a:fillRect/>
          </a:stretch>
        </p:blipFill>
        <p:spPr bwMode="auto">
          <a:xfrm>
            <a:off x="1" y="1556792"/>
            <a:ext cx="9144000" cy="518065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椭圆 27"/>
          <p:cNvSpPr/>
          <p:nvPr/>
        </p:nvSpPr>
        <p:spPr>
          <a:xfrm>
            <a:off x="3203848" y="1988840"/>
            <a:ext cx="2664296" cy="2673297"/>
          </a:xfrm>
          <a:prstGeom prst="ellipse">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16" name="矩形 31"/>
          <p:cNvSpPr/>
          <p:nvPr/>
        </p:nvSpPr>
        <p:spPr>
          <a:xfrm>
            <a:off x="3059832" y="3149969"/>
            <a:ext cx="2808312" cy="707886"/>
          </a:xfrm>
          <a:prstGeom prst="rect">
            <a:avLst/>
          </a:prstGeom>
        </p:spPr>
        <p:txBody>
          <a:bodyPr wrap="square">
            <a:spAutoFit/>
          </a:bodyPr>
          <a:lstStyle/>
          <a:p>
            <a:pPr lvl="0" algn="ctr"/>
            <a:r>
              <a:rPr lang="en-US" altLang="zh-CN" sz="4000" b="1" dirty="0" smtClean="0">
                <a:solidFill>
                  <a:schemeClr val="accent3">
                    <a:lumMod val="75000"/>
                  </a:schemeClr>
                </a:solidFill>
                <a:latin typeface="微软雅黑" pitchFamily="34" charset="-122"/>
                <a:ea typeface="微软雅黑" pitchFamily="34" charset="-122"/>
              </a:rPr>
              <a:t>Scenario</a:t>
            </a:r>
          </a:p>
        </p:txBody>
      </p:sp>
      <p:sp>
        <p:nvSpPr>
          <p:cNvPr id="17" name="椭圆 39"/>
          <p:cNvSpPr/>
          <p:nvPr/>
        </p:nvSpPr>
        <p:spPr>
          <a:xfrm>
            <a:off x="3275856" y="1988840"/>
            <a:ext cx="754314" cy="69360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pic>
        <p:nvPicPr>
          <p:cNvPr id="33793" name="Picture 1" descr="C:\Users\Owner\AppData\Roaming\Tencent\Users\151030250\QQ\WinTemp\RichOle\U9$~JDWH2QSZ0L51V)HAQ%5.png"/>
          <p:cNvPicPr>
            <a:picLocks noChangeAspect="1" noChangeArrowheads="1"/>
          </p:cNvPicPr>
          <p:nvPr/>
        </p:nvPicPr>
        <p:blipFill>
          <a:blip r:embed="rId5" cstate="print"/>
          <a:srcRect/>
          <a:stretch>
            <a:fillRect/>
          </a:stretch>
        </p:blipFill>
        <p:spPr bwMode="auto">
          <a:xfrm>
            <a:off x="1" y="1632720"/>
            <a:ext cx="9144000" cy="518065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椭圆 27"/>
          <p:cNvSpPr/>
          <p:nvPr/>
        </p:nvSpPr>
        <p:spPr>
          <a:xfrm>
            <a:off x="3491880" y="1988840"/>
            <a:ext cx="2664296" cy="2673297"/>
          </a:xfrm>
          <a:prstGeom prst="ellipse">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19" name="矩形 31"/>
          <p:cNvSpPr/>
          <p:nvPr/>
        </p:nvSpPr>
        <p:spPr>
          <a:xfrm>
            <a:off x="3347864" y="3149969"/>
            <a:ext cx="2808312" cy="707886"/>
          </a:xfrm>
          <a:prstGeom prst="rect">
            <a:avLst/>
          </a:prstGeom>
        </p:spPr>
        <p:txBody>
          <a:bodyPr wrap="square">
            <a:spAutoFit/>
          </a:bodyPr>
          <a:lstStyle/>
          <a:p>
            <a:pPr lvl="0" algn="ctr"/>
            <a:r>
              <a:rPr lang="en-US" altLang="zh-CN" sz="4000" b="1" dirty="0" smtClean="0">
                <a:solidFill>
                  <a:schemeClr val="accent4">
                    <a:lumMod val="75000"/>
                  </a:schemeClr>
                </a:solidFill>
                <a:latin typeface="微软雅黑" pitchFamily="34" charset="-122"/>
                <a:ea typeface="微软雅黑" pitchFamily="34" charset="-122"/>
              </a:rPr>
              <a:t>Scenario</a:t>
            </a:r>
          </a:p>
        </p:txBody>
      </p:sp>
      <p:sp>
        <p:nvSpPr>
          <p:cNvPr id="20" name="椭圆 39"/>
          <p:cNvSpPr/>
          <p:nvPr/>
        </p:nvSpPr>
        <p:spPr>
          <a:xfrm>
            <a:off x="3563888" y="1988840"/>
            <a:ext cx="754314" cy="693607"/>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pic>
        <p:nvPicPr>
          <p:cNvPr id="14" name="Picture 13" descr="QQ图片20150523182440.jpg"/>
          <p:cNvPicPr/>
          <p:nvPr/>
        </p:nvPicPr>
        <p:blipFill>
          <a:blip r:embed="rId5" cstate="print"/>
          <a:stretch>
            <a:fillRect/>
          </a:stretch>
        </p:blipFill>
        <p:spPr>
          <a:xfrm>
            <a:off x="0" y="1700808"/>
            <a:ext cx="9144000" cy="3312368"/>
          </a:xfrm>
          <a:prstGeom prst="rect">
            <a:avLst/>
          </a:prstGeom>
        </p:spPr>
      </p:pic>
      <p:sp>
        <p:nvSpPr>
          <p:cNvPr id="9" name="Title 1"/>
          <p:cNvSpPr txBox="1">
            <a:spLocks/>
          </p:cNvSpPr>
          <p:nvPr/>
        </p:nvSpPr>
        <p:spPr>
          <a:xfrm>
            <a:off x="323528" y="5229200"/>
            <a:ext cx="7272808" cy="1143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mj-lt"/>
                <a:ea typeface="+mj-ea"/>
                <a:cs typeface="+mj-cs"/>
              </a:rPr>
              <a:t>When Socrates</a:t>
            </a:r>
            <a:r>
              <a:rPr kumimoji="0" lang="en-US" sz="4000" b="1" i="0" u="none" strike="noStrike" kern="1200" cap="none" spc="0" normalizeH="0" noProof="0" dirty="0" smtClean="0">
                <a:ln>
                  <a:noFill/>
                </a:ln>
                <a:solidFill>
                  <a:srgbClr val="0000FF"/>
                </a:solidFill>
                <a:effectLst/>
                <a:uLnTx/>
                <a:uFillTx/>
                <a:latin typeface="+mj-lt"/>
                <a:ea typeface="+mj-ea"/>
                <a:cs typeface="+mj-cs"/>
              </a:rPr>
              <a:t> Meets Confucius</a:t>
            </a:r>
            <a:endParaRPr kumimoji="0" lang="en-US" sz="40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7" y="-24"/>
            <a:ext cx="3870455" cy="477054"/>
          </a:xfrm>
          <a:prstGeom prst="rect">
            <a:avLst/>
          </a:prstGeom>
          <a:noFill/>
        </p:spPr>
        <p:txBody>
          <a:bodyPr wrap="square" rtlCol="0">
            <a:spAutoFit/>
          </a:bodyPr>
          <a:lstStyle/>
          <a:p>
            <a:r>
              <a:rPr lang="zh-CN" altLang="en-US" sz="2500" dirty="0" smtClean="0">
                <a:solidFill>
                  <a:schemeClr val="tx1">
                    <a:lumMod val="85000"/>
                    <a:lumOff val="15000"/>
                  </a:schemeClr>
                </a:solidFill>
                <a:latin typeface="微软雅黑" pitchFamily="34" charset="-122"/>
                <a:ea typeface="微软雅黑" pitchFamily="34" charset="-122"/>
              </a:rPr>
              <a:t>新一代大学英语   </a:t>
            </a:r>
            <a:endParaRPr lang="zh-CN" altLang="en-US" sz="2500" dirty="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49233" y="404664"/>
            <a:ext cx="3870455" cy="292388"/>
          </a:xfrm>
          <a:prstGeom prst="rect">
            <a:avLst/>
          </a:prstGeom>
        </p:spPr>
        <p:txBody>
          <a:bodyPr wrap="square">
            <a:spAutoFit/>
          </a:bodyPr>
          <a:lstStyle/>
          <a:p>
            <a:r>
              <a:rPr lang="en-US" altLang="zh-CN" sz="1300" dirty="0" smtClean="0">
                <a:solidFill>
                  <a:schemeClr val="tx1">
                    <a:lumMod val="50000"/>
                    <a:lumOff val="50000"/>
                  </a:schemeClr>
                </a:solidFill>
              </a:rPr>
              <a:t>iEnglish</a:t>
            </a:r>
            <a:endParaRPr lang="zh-CN" altLang="en-US" sz="1300" dirty="0">
              <a:solidFill>
                <a:schemeClr val="tx1">
                  <a:lumMod val="50000"/>
                  <a:lumOff val="50000"/>
                </a:schemeClr>
              </a:solidFill>
            </a:endParaRPr>
          </a:p>
        </p:txBody>
      </p:sp>
      <p:cxnSp>
        <p:nvCxnSpPr>
          <p:cNvPr id="4" name="直接连接符 3"/>
          <p:cNvCxnSpPr/>
          <p:nvPr/>
        </p:nvCxnSpPr>
        <p:spPr>
          <a:xfrm>
            <a:off x="521550" y="90872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3614" y="1"/>
            <a:ext cx="760386" cy="960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Box 22"/>
          <p:cNvSpPr txBox="1"/>
          <p:nvPr/>
        </p:nvSpPr>
        <p:spPr>
          <a:xfrm>
            <a:off x="467544" y="1142984"/>
            <a:ext cx="3929090" cy="477054"/>
          </a:xfrm>
          <a:prstGeom prst="rect">
            <a:avLst/>
          </a:prstGeom>
          <a:noFill/>
        </p:spPr>
        <p:txBody>
          <a:bodyPr wrap="square" rtlCol="0">
            <a:spAutoFit/>
          </a:bodyPr>
          <a:lstStyle/>
          <a:p>
            <a:r>
              <a:rPr lang="zh-CN" altLang="en-US" sz="2500" b="1" dirty="0" smtClean="0">
                <a:solidFill>
                  <a:srgbClr val="0070C0"/>
                </a:solidFill>
                <a:latin typeface="微软雅黑" pitchFamily="34" charset="-122"/>
                <a:ea typeface="微软雅黑" pitchFamily="34" charset="-122"/>
              </a:rPr>
              <a:t>单元结构</a:t>
            </a:r>
          </a:p>
        </p:txBody>
      </p:sp>
      <p:sp>
        <p:nvSpPr>
          <p:cNvPr id="9" name="椭圆 8">
            <a:hlinkClick r:id="rId4" action="ppaction://hlinkfile"/>
          </p:cNvPr>
          <p:cNvSpPr/>
          <p:nvPr/>
        </p:nvSpPr>
        <p:spPr>
          <a:xfrm>
            <a:off x="857224" y="2638909"/>
            <a:ext cx="1154454" cy="1524008"/>
          </a:xfrm>
          <a:prstGeom prst="ellipse">
            <a:avLst/>
          </a:prstGeom>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b="1" dirty="0" smtClean="0">
                <a:solidFill>
                  <a:srgbClr val="EEECE1">
                    <a:lumMod val="25000"/>
                  </a:srgbClr>
                </a:solidFill>
                <a:latin typeface="Arial" charset="0"/>
              </a:rPr>
              <a:t>1</a:t>
            </a:r>
          </a:p>
          <a:p>
            <a:pPr algn="ctr"/>
            <a:r>
              <a:rPr lang="en-US" altLang="zh-CN" sz="1200" b="1" dirty="0" smtClean="0">
                <a:solidFill>
                  <a:srgbClr val="EEECE1">
                    <a:lumMod val="25000"/>
                  </a:srgbClr>
                </a:solidFill>
                <a:latin typeface="Arial" charset="0"/>
              </a:rPr>
              <a:t>iPrepare</a:t>
            </a:r>
            <a:r>
              <a:rPr lang="en-US" altLang="zh-CN" sz="1600" b="1" dirty="0" smtClean="0">
                <a:solidFill>
                  <a:srgbClr val="EEECE1">
                    <a:lumMod val="25000"/>
                  </a:srgbClr>
                </a:solidFill>
                <a:latin typeface="Arial" charset="0"/>
              </a:rPr>
              <a:t> </a:t>
            </a:r>
            <a:endParaRPr lang="zh-CN" altLang="en-US" sz="1600" b="1" dirty="0">
              <a:solidFill>
                <a:srgbClr val="EEECE1">
                  <a:lumMod val="25000"/>
                </a:srgbClr>
              </a:solidFill>
            </a:endParaRPr>
          </a:p>
        </p:txBody>
      </p:sp>
      <p:sp>
        <p:nvSpPr>
          <p:cNvPr id="11" name="椭圆 10"/>
          <p:cNvSpPr/>
          <p:nvPr/>
        </p:nvSpPr>
        <p:spPr>
          <a:xfrm>
            <a:off x="2857488" y="2638911"/>
            <a:ext cx="1154454" cy="1524008"/>
          </a:xfrm>
          <a:prstGeom prst="ellipse">
            <a:avLst/>
          </a:prstGeom>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b="1" dirty="0" smtClean="0">
                <a:solidFill>
                  <a:prstClr val="black"/>
                </a:solidFill>
                <a:latin typeface="Arial" charset="0"/>
              </a:rPr>
              <a:t>2</a:t>
            </a:r>
          </a:p>
          <a:p>
            <a:pPr algn="ctr"/>
            <a:r>
              <a:rPr lang="en-US" altLang="zh-CN" sz="1200" b="1" dirty="0" smtClean="0">
                <a:solidFill>
                  <a:prstClr val="black"/>
                </a:solidFill>
                <a:latin typeface="Arial" charset="0"/>
              </a:rPr>
              <a:t>iExplore </a:t>
            </a:r>
            <a:endParaRPr lang="zh-CN" altLang="en-US" sz="1200" b="1" dirty="0" smtClean="0">
              <a:solidFill>
                <a:prstClr val="black"/>
              </a:solidFill>
              <a:latin typeface="Arial" charset="0"/>
            </a:endParaRPr>
          </a:p>
        </p:txBody>
      </p:sp>
      <p:sp>
        <p:nvSpPr>
          <p:cNvPr id="12" name="椭圆 11"/>
          <p:cNvSpPr/>
          <p:nvPr/>
        </p:nvSpPr>
        <p:spPr>
          <a:xfrm>
            <a:off x="7346636" y="2638913"/>
            <a:ext cx="1154454" cy="1524008"/>
          </a:xfrm>
          <a:prstGeom prst="ellipse">
            <a:avLst/>
          </a:prstGeom>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altLang="zh-CN" sz="3200" b="1" dirty="0" smtClean="0">
                <a:solidFill>
                  <a:prstClr val="black"/>
                </a:solidFill>
                <a:latin typeface="Arial" charset="0"/>
              </a:rPr>
              <a:t>3</a:t>
            </a:r>
          </a:p>
          <a:p>
            <a:pPr algn="ctr">
              <a:defRPr/>
            </a:pPr>
            <a:r>
              <a:rPr lang="en-US" altLang="zh-CN" sz="1150" b="1" dirty="0" smtClean="0">
                <a:solidFill>
                  <a:prstClr val="black"/>
                </a:solidFill>
                <a:latin typeface="Arial" charset="0"/>
              </a:rPr>
              <a:t>iProduce </a:t>
            </a:r>
            <a:endParaRPr lang="zh-CN" altLang="en-US" sz="1150" b="1" dirty="0">
              <a:solidFill>
                <a:prstClr val="black"/>
              </a:solidFill>
              <a:latin typeface="Arial" charset="0"/>
            </a:endParaRPr>
          </a:p>
        </p:txBody>
      </p:sp>
      <p:sp>
        <p:nvSpPr>
          <p:cNvPr id="13" name="右箭头 12"/>
          <p:cNvSpPr/>
          <p:nvPr/>
        </p:nvSpPr>
        <p:spPr>
          <a:xfrm>
            <a:off x="2143108" y="3305664"/>
            <a:ext cx="571504" cy="190501"/>
          </a:xfrm>
          <a:prstGeom prst="rightArrow">
            <a:avLst/>
          </a:prstGeom>
          <a:solidFill>
            <a:srgbClr val="E09602"/>
          </a:solidFill>
          <a:ln>
            <a:solidFill>
              <a:srgbClr val="F79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286248" y="2162656"/>
            <a:ext cx="1428760" cy="381003"/>
          </a:xfrm>
          <a:prstGeom prst="roundRect">
            <a:avLst/>
          </a:prstGeom>
          <a:noFill/>
          <a:ln>
            <a:solidFill>
              <a:srgbClr val="E09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214810" y="2161376"/>
            <a:ext cx="1643074" cy="307777"/>
          </a:xfrm>
          <a:prstGeom prst="rect">
            <a:avLst/>
          </a:prstGeom>
          <a:noFill/>
        </p:spPr>
        <p:txBody>
          <a:bodyPr wrap="square" rtlCol="0">
            <a:spAutoFit/>
          </a:bodyPr>
          <a:lstStyle/>
          <a:p>
            <a:r>
              <a:rPr lang="en-US" altLang="zh-CN" sz="1400" b="1" dirty="0" smtClean="0"/>
              <a:t>Viewing/Listening</a:t>
            </a:r>
            <a:endParaRPr lang="zh-CN" altLang="en-US" sz="1400" b="1" dirty="0"/>
          </a:p>
        </p:txBody>
      </p:sp>
      <p:sp>
        <p:nvSpPr>
          <p:cNvPr id="16" name="圆角矩形 15"/>
          <p:cNvSpPr/>
          <p:nvPr/>
        </p:nvSpPr>
        <p:spPr>
          <a:xfrm>
            <a:off x="4286248" y="4514556"/>
            <a:ext cx="1428760" cy="381003"/>
          </a:xfrm>
          <a:prstGeom prst="roundRect">
            <a:avLst/>
          </a:prstGeom>
          <a:noFill/>
          <a:ln>
            <a:solidFill>
              <a:srgbClr val="E09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214810" y="4542642"/>
            <a:ext cx="2000264" cy="307777"/>
          </a:xfrm>
          <a:prstGeom prst="rect">
            <a:avLst/>
          </a:prstGeom>
          <a:noFill/>
        </p:spPr>
        <p:txBody>
          <a:bodyPr wrap="square" rtlCol="0">
            <a:spAutoFit/>
          </a:bodyPr>
          <a:lstStyle/>
          <a:p>
            <a:r>
              <a:rPr lang="en-US" altLang="zh-CN" sz="1400" b="1" dirty="0" smtClean="0"/>
              <a:t>Viewing/Listening</a:t>
            </a:r>
            <a:endParaRPr lang="zh-CN" altLang="en-US" sz="1400" b="1" dirty="0"/>
          </a:p>
        </p:txBody>
      </p:sp>
      <p:sp>
        <p:nvSpPr>
          <p:cNvPr id="18" name="圆角矩形 17"/>
          <p:cNvSpPr/>
          <p:nvPr/>
        </p:nvSpPr>
        <p:spPr>
          <a:xfrm>
            <a:off x="6072198" y="2038039"/>
            <a:ext cx="1071570" cy="600871"/>
          </a:xfrm>
          <a:prstGeom prst="roundRect">
            <a:avLst/>
          </a:prstGeom>
          <a:noFill/>
          <a:ln>
            <a:solidFill>
              <a:srgbClr val="E09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215074" y="2162657"/>
            <a:ext cx="1214446" cy="307777"/>
          </a:xfrm>
          <a:prstGeom prst="rect">
            <a:avLst/>
          </a:prstGeom>
          <a:noFill/>
        </p:spPr>
        <p:txBody>
          <a:bodyPr wrap="square" rtlCol="0">
            <a:spAutoFit/>
          </a:bodyPr>
          <a:lstStyle/>
          <a:p>
            <a:r>
              <a:rPr lang="en-US" altLang="zh-CN" sz="1400" b="1" dirty="0" smtClean="0"/>
              <a:t>Reading</a:t>
            </a:r>
            <a:endParaRPr lang="zh-CN" altLang="en-US" sz="1400" b="1" dirty="0"/>
          </a:p>
        </p:txBody>
      </p:sp>
      <p:sp>
        <p:nvSpPr>
          <p:cNvPr id="20" name="圆角矩形 19"/>
          <p:cNvSpPr/>
          <p:nvPr/>
        </p:nvSpPr>
        <p:spPr>
          <a:xfrm>
            <a:off x="6072198" y="4419306"/>
            <a:ext cx="1071570" cy="600871"/>
          </a:xfrm>
          <a:prstGeom prst="roundRect">
            <a:avLst/>
          </a:prstGeom>
          <a:noFill/>
          <a:ln>
            <a:solidFill>
              <a:srgbClr val="E09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215074" y="4543924"/>
            <a:ext cx="1214446" cy="307777"/>
          </a:xfrm>
          <a:prstGeom prst="rect">
            <a:avLst/>
          </a:prstGeom>
          <a:noFill/>
        </p:spPr>
        <p:txBody>
          <a:bodyPr wrap="square" rtlCol="0">
            <a:spAutoFit/>
          </a:bodyPr>
          <a:lstStyle/>
          <a:p>
            <a:r>
              <a:rPr lang="en-US" altLang="zh-CN" sz="1400" b="1" dirty="0" smtClean="0"/>
              <a:t>Reading</a:t>
            </a:r>
            <a:endParaRPr lang="zh-CN" altLang="en-US" sz="1400" b="1" dirty="0"/>
          </a:p>
        </p:txBody>
      </p:sp>
      <p:cxnSp>
        <p:nvCxnSpPr>
          <p:cNvPr id="24" name="直接连接符 23"/>
          <p:cNvCxnSpPr/>
          <p:nvPr/>
        </p:nvCxnSpPr>
        <p:spPr>
          <a:xfrm flipV="1">
            <a:off x="3857620" y="2448408"/>
            <a:ext cx="285752" cy="190501"/>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6" name="直接连接符 25"/>
          <p:cNvCxnSpPr/>
          <p:nvPr/>
        </p:nvCxnSpPr>
        <p:spPr>
          <a:xfrm>
            <a:off x="5786446" y="2353158"/>
            <a:ext cx="214314" cy="2117"/>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直接连接符 28"/>
          <p:cNvCxnSpPr/>
          <p:nvPr/>
        </p:nvCxnSpPr>
        <p:spPr>
          <a:xfrm>
            <a:off x="3857620" y="4448672"/>
            <a:ext cx="285752" cy="190501"/>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直接连接符 30"/>
          <p:cNvCxnSpPr/>
          <p:nvPr/>
        </p:nvCxnSpPr>
        <p:spPr>
          <a:xfrm>
            <a:off x="5786446" y="4734424"/>
            <a:ext cx="214314" cy="2117"/>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直接箭头连接符 33"/>
          <p:cNvCxnSpPr/>
          <p:nvPr/>
        </p:nvCxnSpPr>
        <p:spPr>
          <a:xfrm>
            <a:off x="7286644" y="2448408"/>
            <a:ext cx="214314" cy="1905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6" name="直接箭头连接符 35"/>
          <p:cNvCxnSpPr/>
          <p:nvPr/>
        </p:nvCxnSpPr>
        <p:spPr>
          <a:xfrm flipV="1">
            <a:off x="7286644" y="4448673"/>
            <a:ext cx="214314" cy="3004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7" name="TextBox 36"/>
          <p:cNvSpPr txBox="1"/>
          <p:nvPr/>
        </p:nvSpPr>
        <p:spPr>
          <a:xfrm>
            <a:off x="857224" y="4417800"/>
            <a:ext cx="1357322" cy="523220"/>
          </a:xfrm>
          <a:prstGeom prst="rect">
            <a:avLst/>
          </a:prstGeom>
          <a:noFill/>
        </p:spPr>
        <p:txBody>
          <a:bodyPr wrap="square" rtlCol="0">
            <a:spAutoFit/>
          </a:bodyPr>
          <a:lstStyle/>
          <a:p>
            <a:r>
              <a:rPr lang="zh-CN" altLang="en-US" sz="1400" b="1" dirty="0" smtClean="0"/>
              <a:t>设定学习目标</a:t>
            </a:r>
            <a:endParaRPr lang="en-US" altLang="zh-CN" sz="1400" b="1" dirty="0" smtClean="0"/>
          </a:p>
          <a:p>
            <a:r>
              <a:rPr lang="zh-CN" altLang="en-US" sz="1400" b="1" dirty="0" smtClean="0"/>
              <a:t>展现应用场景</a:t>
            </a:r>
            <a:endParaRPr lang="zh-CN" altLang="en-US" sz="1400" b="1" dirty="0"/>
          </a:p>
        </p:txBody>
      </p:sp>
      <p:sp>
        <p:nvSpPr>
          <p:cNvPr id="38" name="TextBox 37"/>
          <p:cNvSpPr txBox="1"/>
          <p:nvPr/>
        </p:nvSpPr>
        <p:spPr>
          <a:xfrm>
            <a:off x="2786050" y="4417800"/>
            <a:ext cx="1357322" cy="738664"/>
          </a:xfrm>
          <a:prstGeom prst="rect">
            <a:avLst/>
          </a:prstGeom>
          <a:noFill/>
        </p:spPr>
        <p:txBody>
          <a:bodyPr wrap="square" rtlCol="0">
            <a:spAutoFit/>
          </a:bodyPr>
          <a:lstStyle/>
          <a:p>
            <a:pPr algn="ctr"/>
            <a:r>
              <a:rPr lang="zh-CN" altLang="en-US" sz="1400" b="1" dirty="0" smtClean="0"/>
              <a:t>语言学习</a:t>
            </a:r>
            <a:endParaRPr lang="en-US" altLang="zh-CN" sz="1400" b="1" dirty="0" smtClean="0"/>
          </a:p>
          <a:p>
            <a:pPr algn="ctr"/>
            <a:r>
              <a:rPr lang="zh-CN" altLang="en-US" sz="1400" b="1" dirty="0" smtClean="0"/>
              <a:t>观点准备</a:t>
            </a:r>
            <a:endParaRPr lang="en-US" altLang="zh-CN" sz="1400" b="1" dirty="0" smtClean="0"/>
          </a:p>
          <a:p>
            <a:pPr algn="ctr"/>
            <a:r>
              <a:rPr lang="zh-CN" altLang="en-US" sz="1400" b="1" dirty="0" smtClean="0"/>
              <a:t>技能提升</a:t>
            </a:r>
            <a:endParaRPr lang="zh-CN" altLang="en-US" sz="1400" b="1" dirty="0"/>
          </a:p>
        </p:txBody>
      </p:sp>
      <p:sp>
        <p:nvSpPr>
          <p:cNvPr id="39" name="TextBox 38"/>
          <p:cNvSpPr txBox="1"/>
          <p:nvPr/>
        </p:nvSpPr>
        <p:spPr>
          <a:xfrm>
            <a:off x="7500958" y="4417800"/>
            <a:ext cx="1357322" cy="523220"/>
          </a:xfrm>
          <a:prstGeom prst="rect">
            <a:avLst/>
          </a:prstGeom>
          <a:noFill/>
        </p:spPr>
        <p:txBody>
          <a:bodyPr wrap="square" rtlCol="0">
            <a:spAutoFit/>
          </a:bodyPr>
          <a:lstStyle/>
          <a:p>
            <a:r>
              <a:rPr lang="zh-CN" altLang="en-US" sz="1400" b="1" dirty="0" smtClean="0"/>
              <a:t>聚焦产出</a:t>
            </a:r>
            <a:endParaRPr lang="en-US" altLang="zh-CN" sz="1400" b="1" dirty="0" smtClean="0"/>
          </a:p>
          <a:p>
            <a:r>
              <a:rPr lang="zh-CN" altLang="en-US" sz="1400" b="1" dirty="0" smtClean="0"/>
              <a:t>凝练思想</a:t>
            </a:r>
            <a:endParaRPr lang="zh-CN" altLang="en-US" sz="1400" b="1" dirty="0"/>
          </a:p>
        </p:txBody>
      </p:sp>
      <p:cxnSp>
        <p:nvCxnSpPr>
          <p:cNvPr id="44" name="直接连接符 43"/>
          <p:cNvCxnSpPr/>
          <p:nvPr/>
        </p:nvCxnSpPr>
        <p:spPr>
          <a:xfrm rot="5400000">
            <a:off x="7810523" y="5499323"/>
            <a:ext cx="381003"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直接连接符 46"/>
          <p:cNvCxnSpPr/>
          <p:nvPr/>
        </p:nvCxnSpPr>
        <p:spPr>
          <a:xfrm>
            <a:off x="1500166" y="5689560"/>
            <a:ext cx="6500858" cy="2117"/>
          </a:xfrm>
          <a:prstGeom prst="line">
            <a:avLst/>
          </a:prstGeom>
        </p:spPr>
        <p:style>
          <a:lnRef idx="2">
            <a:schemeClr val="accent6"/>
          </a:lnRef>
          <a:fillRef idx="0">
            <a:schemeClr val="accent6"/>
          </a:fillRef>
          <a:effectRef idx="1">
            <a:schemeClr val="accent6"/>
          </a:effectRef>
          <a:fontRef idx="minor">
            <a:schemeClr val="tx1"/>
          </a:fontRef>
        </p:style>
      </p:cxnSp>
      <p:cxnSp>
        <p:nvCxnSpPr>
          <p:cNvPr id="49" name="直接箭头连接符 48"/>
          <p:cNvCxnSpPr/>
          <p:nvPr/>
        </p:nvCxnSpPr>
        <p:spPr>
          <a:xfrm rot="5400000" flipH="1" flipV="1">
            <a:off x="1262040" y="5451698"/>
            <a:ext cx="476253"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0" name="TextBox 49"/>
          <p:cNvSpPr txBox="1"/>
          <p:nvPr/>
        </p:nvSpPr>
        <p:spPr>
          <a:xfrm>
            <a:off x="2267744" y="5810268"/>
            <a:ext cx="4661710" cy="830997"/>
          </a:xfrm>
          <a:prstGeom prst="rect">
            <a:avLst/>
          </a:prstGeom>
          <a:noFill/>
        </p:spPr>
        <p:txBody>
          <a:bodyPr wrap="square" rtlCol="0">
            <a:spAutoFit/>
          </a:bodyPr>
          <a:lstStyle/>
          <a:p>
            <a:pPr algn="ctr"/>
            <a:r>
              <a:rPr lang="zh-CN" altLang="en-US" sz="2400" b="1" dirty="0" smtClean="0"/>
              <a:t>产出导向</a:t>
            </a:r>
            <a:r>
              <a:rPr lang="en-US" altLang="zh-CN" sz="2400" b="1" dirty="0" smtClean="0"/>
              <a:t>	</a:t>
            </a:r>
            <a:r>
              <a:rPr lang="zh-CN" altLang="en-US" sz="2400" b="1" dirty="0" smtClean="0"/>
              <a:t>驱动学习</a:t>
            </a:r>
            <a:endParaRPr lang="en-US" altLang="zh-CN" sz="2400" b="1" dirty="0" smtClean="0"/>
          </a:p>
          <a:p>
            <a:pPr algn="ctr"/>
            <a:r>
              <a:rPr lang="en-US" altLang="zh-CN" sz="2400" b="1" dirty="0" smtClean="0"/>
              <a:t>Output-oriented, Product-driven</a:t>
            </a:r>
          </a:p>
        </p:txBody>
      </p:sp>
      <p:sp>
        <p:nvSpPr>
          <p:cNvPr id="32" name="矩形 31"/>
          <p:cNvSpPr/>
          <p:nvPr/>
        </p:nvSpPr>
        <p:spPr>
          <a:xfrm>
            <a:off x="7176828" y="1523987"/>
            <a:ext cx="1571636" cy="38100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66406" y="2548501"/>
            <a:ext cx="1357322" cy="2464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64692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23528" y="1412776"/>
            <a:ext cx="7869560" cy="4525963"/>
          </a:xfrm>
        </p:spPr>
        <p:txBody>
          <a:bodyPr>
            <a:normAutofit fontScale="92500" lnSpcReduction="10000"/>
          </a:bodyPr>
          <a:lstStyle/>
          <a:p>
            <a:pPr>
              <a:buNone/>
            </a:pPr>
            <a:r>
              <a:rPr lang="en-US" sz="4800" b="1" dirty="0" smtClean="0"/>
              <a:t>Learning objectives</a:t>
            </a:r>
          </a:p>
          <a:p>
            <a:pPr>
              <a:buNone/>
            </a:pPr>
            <a:endParaRPr lang="en-US" dirty="0" smtClean="0"/>
          </a:p>
          <a:p>
            <a:pPr>
              <a:buNone/>
            </a:pPr>
            <a:r>
              <a:rPr lang="en-US" dirty="0" smtClean="0"/>
              <a:t>1. Introduce </a:t>
            </a:r>
            <a:r>
              <a:rPr lang="en-US" b="1" dirty="0" smtClean="0">
                <a:solidFill>
                  <a:srgbClr val="0000FF"/>
                </a:solidFill>
              </a:rPr>
              <a:t>Socrates</a:t>
            </a:r>
            <a:r>
              <a:rPr lang="en-US" dirty="0" smtClean="0"/>
              <a:t> and his major achievements.</a:t>
            </a:r>
          </a:p>
          <a:p>
            <a:pPr>
              <a:buNone/>
            </a:pPr>
            <a:r>
              <a:rPr lang="en-US" dirty="0" smtClean="0"/>
              <a:t>2. Introduce </a:t>
            </a:r>
            <a:r>
              <a:rPr lang="en-US" b="1" dirty="0" smtClean="0">
                <a:solidFill>
                  <a:srgbClr val="0000FF"/>
                </a:solidFill>
              </a:rPr>
              <a:t>Confucius </a:t>
            </a:r>
            <a:r>
              <a:rPr lang="en-US" dirty="0" smtClean="0"/>
              <a:t>and his essential ideas. </a:t>
            </a:r>
          </a:p>
          <a:p>
            <a:pPr>
              <a:buNone/>
            </a:pPr>
            <a:r>
              <a:rPr lang="en-US" dirty="0" smtClean="0"/>
              <a:t>3. </a:t>
            </a:r>
            <a:r>
              <a:rPr lang="en-US" b="1" dirty="0" smtClean="0">
                <a:solidFill>
                  <a:srgbClr val="0000FF"/>
                </a:solidFill>
              </a:rPr>
              <a:t>Compare </a:t>
            </a:r>
            <a:r>
              <a:rPr lang="en-US" dirty="0" smtClean="0"/>
              <a:t>these two philosophers and their thoughts in a structured way. </a:t>
            </a:r>
          </a:p>
          <a:p>
            <a:pPr>
              <a:buNone/>
            </a:pPr>
            <a:r>
              <a:rPr lang="en-US" dirty="0" smtClean="0"/>
              <a:t>? 4. </a:t>
            </a:r>
            <a:r>
              <a:rPr lang="en-US" b="1" dirty="0" smtClean="0">
                <a:solidFill>
                  <a:srgbClr val="0000FF"/>
                </a:solidFill>
              </a:rPr>
              <a:t>Compare </a:t>
            </a:r>
            <a:r>
              <a:rPr lang="en-US" dirty="0" smtClean="0"/>
              <a:t>Socrates and Confucius in a specific aspect (e.g. education or ethics)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4716016" y="2129194"/>
            <a:ext cx="4427982" cy="4728806"/>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67544" y="1412776"/>
            <a:ext cx="8013576" cy="5184576"/>
          </a:xfrm>
        </p:spPr>
        <p:txBody>
          <a:bodyPr>
            <a:normAutofit lnSpcReduction="10000"/>
          </a:bodyPr>
          <a:lstStyle/>
          <a:p>
            <a:pPr>
              <a:buNone/>
            </a:pPr>
            <a:r>
              <a:rPr lang="en-US" sz="4800" b="1" dirty="0" smtClean="0"/>
              <a:t>Identifying the gaps</a:t>
            </a:r>
          </a:p>
          <a:p>
            <a:pPr>
              <a:buNone/>
            </a:pPr>
            <a:endParaRPr lang="en-US" dirty="0" smtClean="0"/>
          </a:p>
          <a:p>
            <a:pPr marL="514350" lvl="0" indent="-514350">
              <a:buFont typeface="+mj-lt"/>
              <a:buAutoNum type="arabicPeriod"/>
            </a:pPr>
            <a:r>
              <a:rPr lang="en-US" sz="3600" b="1" dirty="0" smtClean="0"/>
              <a:t>Information gap?</a:t>
            </a:r>
            <a:endParaRPr lang="en-US" sz="3600" dirty="0" smtClean="0"/>
          </a:p>
          <a:p>
            <a:pPr marL="514350" lvl="0" indent="-514350">
              <a:buFont typeface="+mj-lt"/>
              <a:buAutoNum type="arabicPeriod"/>
            </a:pPr>
            <a:r>
              <a:rPr lang="en-US" sz="3600" b="1" dirty="0" smtClean="0"/>
              <a:t>Language gap?</a:t>
            </a:r>
            <a:endParaRPr lang="en-US" sz="3600" dirty="0" smtClean="0"/>
          </a:p>
          <a:p>
            <a:pPr marL="514350" lvl="0" indent="-514350">
              <a:buFont typeface="+mj-lt"/>
              <a:buAutoNum type="arabicPeriod"/>
            </a:pPr>
            <a:r>
              <a:rPr lang="en-US" sz="3600" b="1" dirty="0" smtClean="0"/>
              <a:t>Skill gap?</a:t>
            </a:r>
            <a:endParaRPr lang="en-US" sz="3600" dirty="0" smtClean="0"/>
          </a:p>
          <a:p>
            <a:pPr marL="514350" lvl="0" indent="-514350">
              <a:buFont typeface="+mj-lt"/>
              <a:buAutoNum type="arabicPeriod"/>
            </a:pPr>
            <a:r>
              <a:rPr lang="en-US" sz="3600" b="1" dirty="0" smtClean="0"/>
              <a:t>Thought gap?</a:t>
            </a:r>
          </a:p>
          <a:p>
            <a:pPr marL="514350" lvl="0" indent="-514350">
              <a:buFont typeface="+mj-lt"/>
              <a:buAutoNum type="arabicPeriod"/>
            </a:pPr>
            <a:endParaRPr lang="en-US" sz="3600" b="1" dirty="0" smtClean="0"/>
          </a:p>
          <a:p>
            <a:pPr lvl="0">
              <a:buNone/>
            </a:pPr>
            <a:r>
              <a:rPr lang="en-US" sz="4800" b="1" dirty="0" smtClean="0">
                <a:solidFill>
                  <a:srgbClr val="FF0000"/>
                </a:solidFill>
              </a:rPr>
              <a:t>Setting a personal goal</a:t>
            </a:r>
            <a:endParaRPr lang="en-US"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hlinkClick r:id="rId4" action="ppaction://hlinkfile"/>
              </a:rPr>
              <a:t>2 – iExplore</a:t>
            </a:r>
            <a:endParaRPr lang="en-US" b="1" dirty="0">
              <a:solidFill>
                <a:srgbClr val="0000FF"/>
              </a:solidFill>
            </a:endParaRPr>
          </a:p>
        </p:txBody>
      </p:sp>
      <p:pic>
        <p:nvPicPr>
          <p:cNvPr id="6" name="图片 30" descr="logo.wm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683568" y="1412776"/>
            <a:ext cx="7797552" cy="4525963"/>
          </a:xfrm>
        </p:spPr>
        <p:txBody>
          <a:bodyPr>
            <a:normAutofit/>
          </a:bodyPr>
          <a:lstStyle/>
          <a:p>
            <a:pPr>
              <a:buNone/>
            </a:pPr>
            <a:endParaRPr lang="en-US" sz="3600" dirty="0"/>
          </a:p>
        </p:txBody>
      </p:sp>
      <p:pic>
        <p:nvPicPr>
          <p:cNvPr id="8" name="Picture 1" descr="C:\Users\Owner\Documents\Tencent Files\151030250\Image\C2C\EP[R$`8}L~B904GM0~HO7W7.jpg">
            <a:hlinkClick r:id="rId6"/>
          </p:cNvPr>
          <p:cNvPicPr>
            <a:picLocks noChangeAspect="1" noChangeArrowheads="1"/>
          </p:cNvPicPr>
          <p:nvPr/>
        </p:nvPicPr>
        <p:blipFill>
          <a:blip r:embed="rId7" cstate="print"/>
          <a:srcRect/>
          <a:stretch>
            <a:fillRect/>
          </a:stretch>
        </p:blipFill>
        <p:spPr bwMode="auto">
          <a:xfrm>
            <a:off x="1" y="1484784"/>
            <a:ext cx="9144000" cy="51695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683568" y="1412776"/>
            <a:ext cx="7797552" cy="4525963"/>
          </a:xfrm>
        </p:spPr>
        <p:txBody>
          <a:bodyPr>
            <a:normAutofit/>
          </a:bodyPr>
          <a:lstStyle/>
          <a:p>
            <a:pPr>
              <a:buNone/>
            </a:pPr>
            <a:endParaRPr lang="en-US" sz="3600" dirty="0"/>
          </a:p>
        </p:txBody>
      </p:sp>
      <p:pic>
        <p:nvPicPr>
          <p:cNvPr id="27649" name="Picture 1" descr="C:\Users\Owner\Documents\Tencent Files\151030250\Image\C2C\GCBBY]PJ6R1R)~2FK)D@$P4.jpg"/>
          <p:cNvPicPr>
            <a:picLocks noChangeAspect="1" noChangeArrowheads="1"/>
          </p:cNvPicPr>
          <p:nvPr/>
        </p:nvPicPr>
        <p:blipFill>
          <a:blip r:embed="rId5" cstate="print"/>
          <a:srcRect/>
          <a:stretch>
            <a:fillRect/>
          </a:stretch>
        </p:blipFill>
        <p:spPr bwMode="auto">
          <a:xfrm>
            <a:off x="4932040" y="1659842"/>
            <a:ext cx="4161643" cy="2367608"/>
          </a:xfrm>
          <a:prstGeom prst="rect">
            <a:avLst/>
          </a:prstGeom>
          <a:noFill/>
        </p:spPr>
      </p:pic>
      <p:pic>
        <p:nvPicPr>
          <p:cNvPr id="27650" name="Picture 2" descr="C:\Users\Owner\Documents\Tencent Files\151030250\Image\C2C\I~$86B8Q0%LJAI6F``G465W.jpg"/>
          <p:cNvPicPr>
            <a:picLocks noChangeAspect="1" noChangeArrowheads="1"/>
          </p:cNvPicPr>
          <p:nvPr/>
        </p:nvPicPr>
        <p:blipFill>
          <a:blip r:embed="rId6" cstate="print"/>
          <a:srcRect/>
          <a:stretch>
            <a:fillRect/>
          </a:stretch>
        </p:blipFill>
        <p:spPr bwMode="auto">
          <a:xfrm>
            <a:off x="35495" y="4221088"/>
            <a:ext cx="4267615" cy="2407146"/>
          </a:xfrm>
          <a:prstGeom prst="rect">
            <a:avLst/>
          </a:prstGeom>
          <a:noFill/>
        </p:spPr>
      </p:pic>
      <p:pic>
        <p:nvPicPr>
          <p:cNvPr id="27651" name="Picture 3" descr="C:\Users\Owner\Documents\Tencent Files\151030250\Image\C2C\T2XXFSAL7`0GJ{GBJ5B)HSU.jpg"/>
          <p:cNvPicPr>
            <a:picLocks noChangeAspect="1" noChangeArrowheads="1"/>
          </p:cNvPicPr>
          <p:nvPr/>
        </p:nvPicPr>
        <p:blipFill>
          <a:blip r:embed="rId7" cstate="print"/>
          <a:srcRect/>
          <a:stretch>
            <a:fillRect/>
          </a:stretch>
        </p:blipFill>
        <p:spPr bwMode="auto">
          <a:xfrm>
            <a:off x="4932040" y="4221088"/>
            <a:ext cx="4196560" cy="2380074"/>
          </a:xfrm>
          <a:prstGeom prst="rect">
            <a:avLst/>
          </a:prstGeom>
          <a:noFill/>
        </p:spPr>
      </p:pic>
      <p:pic>
        <p:nvPicPr>
          <p:cNvPr id="27652" name="Picture 4" descr="C:\Users\Owner\Documents\Tencent Files\151030250\Image\C2C\FO81YEM)PS2{L6$8{R{0AY1.jpg"/>
          <p:cNvPicPr>
            <a:picLocks noChangeAspect="1" noChangeArrowheads="1"/>
          </p:cNvPicPr>
          <p:nvPr/>
        </p:nvPicPr>
        <p:blipFill>
          <a:blip r:embed="rId8" cstate="print"/>
          <a:srcRect/>
          <a:stretch>
            <a:fillRect/>
          </a:stretch>
        </p:blipFill>
        <p:spPr bwMode="auto">
          <a:xfrm>
            <a:off x="20769" y="1656184"/>
            <a:ext cx="4303307"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49"/>
                                        </p:tgtEl>
                                        <p:attrNameLst>
                                          <p:attrName>style.visibility</p:attrName>
                                        </p:attrNameLst>
                                      </p:cBhvr>
                                      <p:to>
                                        <p:strVal val="visible"/>
                                      </p:to>
                                    </p:set>
                                    <p:animEffect transition="in" filter="blinds(horizontal)">
                                      <p:cBhvr>
                                        <p:cTn id="12" dur="500"/>
                                        <p:tgtEl>
                                          <p:spTgt spid="276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linds(horizont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1"/>
                                        </p:tgtEl>
                                        <p:attrNameLst>
                                          <p:attrName>style.visibility</p:attrName>
                                        </p:attrNameLst>
                                      </p:cBhvr>
                                      <p:to>
                                        <p:strVal val="visible"/>
                                      </p:to>
                                    </p:set>
                                    <p:animEffect transition="in" filter="blinds(horizontal)">
                                      <p:cBhvr>
                                        <p:cTn id="22"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683568" y="1412776"/>
            <a:ext cx="7797552" cy="4525963"/>
          </a:xfrm>
        </p:spPr>
        <p:txBody>
          <a:bodyPr>
            <a:normAutofit/>
          </a:bodyPr>
          <a:lstStyle/>
          <a:p>
            <a:pPr>
              <a:buNone/>
            </a:pPr>
            <a:endParaRPr lang="en-US" sz="3600" dirty="0"/>
          </a:p>
        </p:txBody>
      </p:sp>
      <p:pic>
        <p:nvPicPr>
          <p:cNvPr id="7" name="Picture 1" descr="C:\Users\Owner\AppData\Roaming\Tencent\Users\151030250\QQ\WinTemp\RichOle\(CM2N`XBI_68R%TX$K[~1O7.png"/>
          <p:cNvPicPr>
            <a:picLocks noChangeAspect="1" noChangeArrowheads="1"/>
          </p:cNvPicPr>
          <p:nvPr/>
        </p:nvPicPr>
        <p:blipFill>
          <a:blip r:embed="rId5" cstate="print"/>
          <a:srcRect/>
          <a:stretch>
            <a:fillRect/>
          </a:stretch>
        </p:blipFill>
        <p:spPr bwMode="auto">
          <a:xfrm>
            <a:off x="0" y="1666875"/>
            <a:ext cx="9191625" cy="5191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683568" y="1412776"/>
            <a:ext cx="7797552" cy="4525963"/>
          </a:xfrm>
        </p:spPr>
        <p:txBody>
          <a:bodyPr>
            <a:normAutofit/>
          </a:bodyPr>
          <a:lstStyle/>
          <a:p>
            <a:pPr>
              <a:buNone/>
            </a:pPr>
            <a:endParaRPr lang="en-US" sz="3600" dirty="0"/>
          </a:p>
        </p:txBody>
      </p:sp>
      <p:pic>
        <p:nvPicPr>
          <p:cNvPr id="8" name="Picture 1" descr="C:\Users\Owner\Documents\Tencent Files\151030250\Image\C2C\$LTBPLW0K$E$2WR6(12NH%6.jpg"/>
          <p:cNvPicPr>
            <a:picLocks noChangeAspect="1" noChangeArrowheads="1"/>
          </p:cNvPicPr>
          <p:nvPr/>
        </p:nvPicPr>
        <p:blipFill>
          <a:blip r:embed="rId5" cstate="print"/>
          <a:srcRect/>
          <a:stretch>
            <a:fillRect/>
          </a:stretch>
        </p:blipFill>
        <p:spPr bwMode="auto">
          <a:xfrm>
            <a:off x="0" y="1567664"/>
            <a:ext cx="9144000" cy="5173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23528" y="1340768"/>
            <a:ext cx="8640960" cy="3672408"/>
          </a:xfrm>
        </p:spPr>
        <p:txBody>
          <a:bodyPr>
            <a:normAutofit/>
          </a:bodyPr>
          <a:lstStyle/>
          <a:p>
            <a:pPr marL="216000">
              <a:spcBef>
                <a:spcPts val="0"/>
              </a:spcBef>
              <a:buNone/>
            </a:pPr>
            <a:r>
              <a:rPr lang="en-US" b="1" dirty="0" smtClean="0">
                <a:solidFill>
                  <a:srgbClr val="0000FF"/>
                </a:solidFill>
              </a:rPr>
              <a:t>			</a:t>
            </a:r>
            <a:r>
              <a:rPr lang="en-US" b="1" dirty="0" smtClean="0">
                <a:solidFill>
                  <a:srgbClr val="FF0000"/>
                </a:solidFill>
              </a:rPr>
              <a:t>Why do people wear clothes?</a:t>
            </a:r>
          </a:p>
          <a:p>
            <a:pPr marL="216000">
              <a:spcBef>
                <a:spcPts val="0"/>
              </a:spcBef>
            </a:pPr>
            <a:r>
              <a:rPr lang="en-US" dirty="0" smtClean="0"/>
              <a:t>Would Socrates ask the same question?</a:t>
            </a:r>
          </a:p>
          <a:p>
            <a:pPr marL="216000">
              <a:spcBef>
                <a:spcPts val="0"/>
              </a:spcBef>
            </a:pPr>
            <a:r>
              <a:rPr lang="en-US" dirty="0" smtClean="0"/>
              <a:t>What kind of questions did Socrates ask?</a:t>
            </a:r>
          </a:p>
          <a:p>
            <a:pPr marL="216000">
              <a:spcBef>
                <a:spcPts val="0"/>
              </a:spcBef>
            </a:pPr>
            <a:r>
              <a:rPr lang="en-US" dirty="0" smtClean="0"/>
              <a:t>Why did he ask questions?</a:t>
            </a:r>
          </a:p>
          <a:p>
            <a:pPr marL="216000">
              <a:spcBef>
                <a:spcPts val="0"/>
              </a:spcBef>
            </a:pPr>
            <a:r>
              <a:rPr lang="en-US" dirty="0" smtClean="0"/>
              <a:t>How did he ask questions?</a:t>
            </a:r>
          </a:p>
          <a:p>
            <a:pPr marL="216000">
              <a:spcBef>
                <a:spcPts val="0"/>
              </a:spcBef>
            </a:pPr>
            <a:r>
              <a:rPr lang="en-US" dirty="0" smtClean="0"/>
              <a:t>What did his questions lead to?</a:t>
            </a:r>
            <a:endParaRPr lang="en-US" dirty="0"/>
          </a:p>
        </p:txBody>
      </p:sp>
      <p:pic>
        <p:nvPicPr>
          <p:cNvPr id="8" name="Picture 1" descr="C:\Users\Owner\Documents\Tencent Files\151030250\Image\C2C\$LTBPLW0K$E$2WR6(12NH%6.jpg"/>
          <p:cNvPicPr>
            <a:picLocks noChangeAspect="1" noChangeArrowheads="1"/>
          </p:cNvPicPr>
          <p:nvPr/>
        </p:nvPicPr>
        <p:blipFill>
          <a:blip r:embed="rId4" cstate="print"/>
          <a:srcRect/>
          <a:stretch>
            <a:fillRect/>
          </a:stretch>
        </p:blipFill>
        <p:spPr bwMode="auto">
          <a:xfrm>
            <a:off x="72008" y="4365104"/>
            <a:ext cx="4355976" cy="2464625"/>
          </a:xfrm>
          <a:prstGeom prst="rect">
            <a:avLst/>
          </a:prstGeom>
          <a:noFill/>
        </p:spPr>
      </p:pic>
      <p:pic>
        <p:nvPicPr>
          <p:cNvPr id="43009" name="Picture 1" descr="C:\Users\Owner\Documents\Tencent Files\151030250\Image\C2C\DBI`$42WE6R[Y2(MP6}I2XF.jpg"/>
          <p:cNvPicPr>
            <a:picLocks noChangeAspect="1" noChangeArrowheads="1"/>
          </p:cNvPicPr>
          <p:nvPr/>
        </p:nvPicPr>
        <p:blipFill>
          <a:blip r:embed="rId5" cstate="print"/>
          <a:srcRect/>
          <a:stretch>
            <a:fillRect/>
          </a:stretch>
        </p:blipFill>
        <p:spPr bwMode="auto">
          <a:xfrm>
            <a:off x="4716016" y="4365104"/>
            <a:ext cx="4355976" cy="2454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C:\Users\Owner\Documents\Tencent Files\151030250\Image\C2C\DBI`$42WE6R[Y2(MP6}I2XF.jpg"/>
          <p:cNvPicPr>
            <a:picLocks noChangeAspect="1" noChangeArrowheads="1"/>
          </p:cNvPicPr>
          <p:nvPr/>
        </p:nvPicPr>
        <p:blipFill>
          <a:blip r:embed="rId3" cstate="print"/>
          <a:srcRect/>
          <a:stretch>
            <a:fillRect/>
          </a:stretch>
        </p:blipFill>
        <p:spPr bwMode="auto">
          <a:xfrm>
            <a:off x="4788024" y="4403549"/>
            <a:ext cx="4355976" cy="245445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23528" y="1340768"/>
            <a:ext cx="8606190" cy="5302942"/>
          </a:xfrm>
        </p:spPr>
        <p:txBody>
          <a:bodyPr>
            <a:normAutofit lnSpcReduction="10000"/>
          </a:bodyPr>
          <a:lstStyle/>
          <a:p>
            <a:pPr marL="216000">
              <a:spcBef>
                <a:spcPts val="0"/>
              </a:spcBef>
              <a:buNone/>
            </a:pPr>
            <a:r>
              <a:rPr lang="en-US" b="1" dirty="0" smtClean="0">
                <a:solidFill>
                  <a:srgbClr val="0000FF"/>
                </a:solidFill>
              </a:rPr>
              <a:t>			</a:t>
            </a:r>
            <a:r>
              <a:rPr lang="en-US" b="1" dirty="0" smtClean="0">
                <a:solidFill>
                  <a:srgbClr val="FF0000"/>
                </a:solidFill>
              </a:rPr>
              <a:t>Why do people wear clothes?</a:t>
            </a:r>
          </a:p>
          <a:p>
            <a:pPr marL="216000">
              <a:spcBef>
                <a:spcPts val="0"/>
              </a:spcBef>
            </a:pPr>
            <a:r>
              <a:rPr lang="en-US" dirty="0" smtClean="0"/>
              <a:t>Would Socrates ask the same question?</a:t>
            </a:r>
          </a:p>
          <a:p>
            <a:pPr marL="216000">
              <a:spcBef>
                <a:spcPts val="0"/>
              </a:spcBef>
            </a:pPr>
            <a:r>
              <a:rPr lang="en-US" dirty="0" smtClean="0"/>
              <a:t>What kind of questions did Socrates ask?</a:t>
            </a:r>
          </a:p>
          <a:p>
            <a:pPr marL="216000">
              <a:spcBef>
                <a:spcPts val="0"/>
              </a:spcBef>
            </a:pPr>
            <a:endParaRPr lang="en-US" dirty="0" smtClean="0"/>
          </a:p>
          <a:p>
            <a:pPr marL="216000">
              <a:spcBef>
                <a:spcPts val="0"/>
              </a:spcBef>
              <a:buFont typeface="Courier New" pitchFamily="49" charset="0"/>
              <a:buChar char="o"/>
            </a:pPr>
            <a:r>
              <a:rPr lang="en-US" b="1" dirty="0" smtClean="0">
                <a:solidFill>
                  <a:srgbClr val="0000FF"/>
                </a:solidFill>
              </a:rPr>
              <a:t>Awkward</a:t>
            </a:r>
          </a:p>
          <a:p>
            <a:pPr marL="216000">
              <a:spcBef>
                <a:spcPts val="0"/>
              </a:spcBef>
              <a:buFont typeface="Courier New" pitchFamily="49" charset="0"/>
              <a:buChar char="o"/>
            </a:pPr>
            <a:r>
              <a:rPr lang="en-US" b="1" dirty="0" smtClean="0">
                <a:solidFill>
                  <a:srgbClr val="0000FF"/>
                </a:solidFill>
              </a:rPr>
              <a:t>Razor-sharp</a:t>
            </a:r>
          </a:p>
          <a:p>
            <a:pPr marL="216000">
              <a:spcBef>
                <a:spcPts val="0"/>
              </a:spcBef>
              <a:buFont typeface="Courier New" pitchFamily="49" charset="0"/>
              <a:buChar char="o"/>
            </a:pPr>
            <a:r>
              <a:rPr lang="en-US" b="1" dirty="0" smtClean="0">
                <a:solidFill>
                  <a:srgbClr val="0000FF"/>
                </a:solidFill>
              </a:rPr>
              <a:t>Straightforward</a:t>
            </a:r>
          </a:p>
          <a:p>
            <a:pPr marL="216000">
              <a:spcBef>
                <a:spcPts val="0"/>
              </a:spcBef>
              <a:buFont typeface="Courier New" pitchFamily="49" charset="0"/>
              <a:buChar char="o"/>
            </a:pPr>
            <a:r>
              <a:rPr lang="en-US" b="1" dirty="0" smtClean="0">
                <a:solidFill>
                  <a:srgbClr val="0000FF"/>
                </a:solidFill>
              </a:rPr>
              <a:t>Tough </a:t>
            </a:r>
          </a:p>
          <a:p>
            <a:pPr marL="216000">
              <a:spcBef>
                <a:spcPts val="0"/>
              </a:spcBef>
              <a:buNone/>
            </a:pPr>
            <a:endParaRPr lang="en-US" b="1" dirty="0" smtClean="0">
              <a:solidFill>
                <a:srgbClr val="0000FF"/>
              </a:solidFill>
            </a:endParaRPr>
          </a:p>
          <a:p>
            <a:pPr marL="216000">
              <a:spcBef>
                <a:spcPts val="0"/>
              </a:spcBef>
              <a:buNone/>
            </a:pPr>
            <a:r>
              <a:rPr lang="en-US" b="1" dirty="0" smtClean="0">
                <a:solidFill>
                  <a:srgbClr val="FF0000"/>
                </a:solidFill>
              </a:rPr>
              <a:t>Page </a:t>
            </a:r>
            <a:r>
              <a:rPr lang="en-US" b="1" dirty="0" smtClean="0">
                <a:solidFill>
                  <a:srgbClr val="FF0000"/>
                </a:solidFill>
              </a:rPr>
              <a:t>12</a:t>
            </a:r>
            <a:endParaRPr lang="en-US" b="1" dirty="0" smtClean="0">
              <a:solidFill>
                <a:srgbClr val="FF0000"/>
              </a:solidFill>
            </a:endParaRPr>
          </a:p>
          <a:p>
            <a:pPr marL="216000">
              <a:spcBef>
                <a:spcPts val="0"/>
              </a:spcBef>
              <a:buNone/>
            </a:pPr>
            <a:r>
              <a:rPr lang="en-US" b="1" dirty="0" smtClean="0">
                <a:solidFill>
                  <a:srgbClr val="FF0000"/>
                </a:solidFill>
              </a:rPr>
              <a:t>Building your language</a:t>
            </a:r>
          </a:p>
          <a:p>
            <a:pPr marL="216000">
              <a:spcBef>
                <a:spcPts val="0"/>
              </a:spcBef>
              <a:buNone/>
            </a:pPr>
            <a:endParaRPr lang="en-US" b="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20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20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20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20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fade">
                                      <p:cBhvr>
                                        <p:cTn id="27" dur="2000"/>
                                        <p:tgtEl>
                                          <p:spTgt spid="9">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2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23528" y="1340768"/>
            <a:ext cx="8640960" cy="3672408"/>
          </a:xfrm>
        </p:spPr>
        <p:txBody>
          <a:bodyPr>
            <a:normAutofit/>
          </a:bodyPr>
          <a:lstStyle/>
          <a:p>
            <a:pPr marL="216000">
              <a:spcBef>
                <a:spcPts val="0"/>
              </a:spcBef>
            </a:pPr>
            <a:r>
              <a:rPr lang="en-US" b="1" dirty="0" smtClean="0">
                <a:solidFill>
                  <a:srgbClr val="FF0000"/>
                </a:solidFill>
              </a:rPr>
              <a:t>Why did he ask questions?</a:t>
            </a:r>
          </a:p>
          <a:p>
            <a:pPr marL="216000">
              <a:spcBef>
                <a:spcPts val="0"/>
              </a:spcBef>
            </a:pPr>
            <a:endParaRPr lang="en-US" dirty="0" smtClean="0"/>
          </a:p>
          <a:p>
            <a:pPr marL="216000">
              <a:spcBef>
                <a:spcPts val="0"/>
              </a:spcBef>
            </a:pPr>
            <a:r>
              <a:rPr lang="en-US" dirty="0" smtClean="0"/>
              <a:t>To </a:t>
            </a:r>
            <a:r>
              <a:rPr lang="en-US" b="1" dirty="0" smtClean="0">
                <a:solidFill>
                  <a:srgbClr val="0000FF"/>
                </a:solidFill>
              </a:rPr>
              <a:t>reveal the limits </a:t>
            </a:r>
            <a:r>
              <a:rPr lang="en-US" dirty="0" smtClean="0"/>
              <a:t>of what people genuinely understood</a:t>
            </a:r>
          </a:p>
          <a:p>
            <a:pPr marL="216000">
              <a:spcBef>
                <a:spcPts val="0"/>
              </a:spcBef>
            </a:pPr>
            <a:r>
              <a:rPr lang="en-US" dirty="0" smtClean="0"/>
              <a:t>To </a:t>
            </a:r>
            <a:r>
              <a:rPr lang="en-US" b="1" dirty="0" smtClean="0">
                <a:solidFill>
                  <a:srgbClr val="0000FF"/>
                </a:solidFill>
              </a:rPr>
              <a:t>question the assumptions </a:t>
            </a:r>
            <a:r>
              <a:rPr lang="en-US" dirty="0" smtClean="0"/>
              <a:t>on which they built their lives</a:t>
            </a:r>
          </a:p>
          <a:p>
            <a:pPr marL="216000">
              <a:spcBef>
                <a:spcPts val="0"/>
              </a:spcBef>
              <a:buNone/>
            </a:pPr>
            <a:endParaRPr lang="en-US" dirty="0" smtClean="0"/>
          </a:p>
        </p:txBody>
      </p:sp>
      <p:pic>
        <p:nvPicPr>
          <p:cNvPr id="43009" name="Picture 1" descr="C:\Users\Owner\Documents\Tencent Files\151030250\Image\C2C\DBI`$42WE6R[Y2(MP6}I2XF.jpg"/>
          <p:cNvPicPr>
            <a:picLocks noChangeAspect="1" noChangeArrowheads="1"/>
          </p:cNvPicPr>
          <p:nvPr/>
        </p:nvPicPr>
        <p:blipFill>
          <a:blip r:embed="rId4" cstate="print"/>
          <a:srcRect/>
          <a:stretch>
            <a:fillRect/>
          </a:stretch>
        </p:blipFill>
        <p:spPr bwMode="auto">
          <a:xfrm>
            <a:off x="4716016" y="4365104"/>
            <a:ext cx="4355976" cy="2454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20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51520" y="1340768"/>
            <a:ext cx="8640960" cy="5040560"/>
          </a:xfrm>
        </p:spPr>
        <p:txBody>
          <a:bodyPr>
            <a:normAutofit/>
          </a:bodyPr>
          <a:lstStyle/>
          <a:p>
            <a:pPr marL="216000">
              <a:spcBef>
                <a:spcPts val="0"/>
              </a:spcBef>
            </a:pPr>
            <a:r>
              <a:rPr lang="en-US" b="1" dirty="0" smtClean="0">
                <a:solidFill>
                  <a:srgbClr val="FF0000"/>
                </a:solidFill>
              </a:rPr>
              <a:t>How did he ask questions?</a:t>
            </a:r>
          </a:p>
          <a:p>
            <a:pPr marL="216000">
              <a:spcBef>
                <a:spcPts val="0"/>
              </a:spcBef>
              <a:buNone/>
            </a:pPr>
            <a:r>
              <a:rPr lang="en-US" b="1" dirty="0" smtClean="0">
                <a:solidFill>
                  <a:srgbClr val="0000FF"/>
                </a:solidFill>
              </a:rPr>
              <a:t>Paragraphs 4 &amp; 5</a:t>
            </a:r>
          </a:p>
          <a:p>
            <a:pPr marL="216000">
              <a:spcBef>
                <a:spcPts val="0"/>
              </a:spcBef>
            </a:pPr>
            <a:r>
              <a:rPr lang="en-US" dirty="0" smtClean="0"/>
              <a:t>Socrates asked</a:t>
            </a:r>
            <a:r>
              <a:rPr lang="en-US" b="1" u="sng" dirty="0" smtClean="0">
                <a:solidFill>
                  <a:srgbClr val="FF0000"/>
                </a:solidFill>
              </a:rPr>
              <a:t>                                         </a:t>
            </a:r>
            <a:r>
              <a:rPr lang="en-US" dirty="0" smtClean="0"/>
              <a:t>.</a:t>
            </a:r>
          </a:p>
          <a:p>
            <a:pPr marL="216000">
              <a:spcBef>
                <a:spcPts val="0"/>
              </a:spcBef>
            </a:pPr>
            <a:r>
              <a:rPr lang="en-US" dirty="0" smtClean="0"/>
              <a:t>Euthydemus</a:t>
            </a:r>
            <a:r>
              <a:rPr lang="en-US" b="1" u="sng" dirty="0" smtClean="0">
                <a:solidFill>
                  <a:srgbClr val="FF0000"/>
                </a:solidFill>
              </a:rPr>
              <a:t>              </a:t>
            </a:r>
            <a:r>
              <a:rPr lang="en-US" dirty="0" smtClean="0"/>
              <a:t>of course it does.</a:t>
            </a:r>
          </a:p>
          <a:p>
            <a:pPr marL="216000">
              <a:spcBef>
                <a:spcPts val="0"/>
              </a:spcBef>
            </a:pPr>
            <a:r>
              <a:rPr lang="en-US" dirty="0" smtClean="0"/>
              <a:t>Then Socrates asked</a:t>
            </a:r>
            <a:r>
              <a:rPr lang="en-US" b="1" u="sng" dirty="0" smtClean="0">
                <a:solidFill>
                  <a:srgbClr val="FF0000"/>
                </a:solidFill>
              </a:rPr>
              <a:t>                                               </a:t>
            </a:r>
            <a:r>
              <a:rPr lang="en-US" dirty="0" smtClean="0"/>
              <a:t>.</a:t>
            </a:r>
          </a:p>
          <a:p>
            <a:pPr marL="216000">
              <a:spcBef>
                <a:spcPts val="0"/>
              </a:spcBef>
            </a:pPr>
            <a:r>
              <a:rPr lang="en-US" dirty="0" smtClean="0"/>
              <a:t>So,</a:t>
            </a:r>
            <a:r>
              <a:rPr lang="en-US" b="1" u="sng" dirty="0" smtClean="0">
                <a:solidFill>
                  <a:srgbClr val="FF0000"/>
                </a:solidFill>
              </a:rPr>
              <a:t>                                                         </a:t>
            </a:r>
            <a:r>
              <a:rPr lang="en-US" dirty="0" smtClean="0"/>
              <a:t>.</a:t>
            </a:r>
          </a:p>
          <a:p>
            <a:pPr marL="216000">
              <a:spcBef>
                <a:spcPts val="0"/>
              </a:spcBef>
            </a:pPr>
            <a:r>
              <a:rPr lang="en-US" dirty="0" smtClean="0"/>
              <a:t>Socrates used a</a:t>
            </a:r>
            <a:r>
              <a:rPr lang="en-US" b="1" u="sng" dirty="0" smtClean="0">
                <a:solidFill>
                  <a:srgbClr val="FF0000"/>
                </a:solidFill>
              </a:rPr>
              <a:t>               </a:t>
            </a:r>
            <a:r>
              <a:rPr lang="en-US" dirty="0" smtClean="0"/>
              <a:t>.</a:t>
            </a:r>
            <a:endParaRPr lang="en-US" dirty="0" smtClean="0"/>
          </a:p>
        </p:txBody>
      </p:sp>
      <p:pic>
        <p:nvPicPr>
          <p:cNvPr id="43009" name="Picture 1" descr="C:\Users\Owner\Documents\Tencent Files\151030250\Image\C2C\DBI`$42WE6R[Y2(MP6}I2XF.jpg"/>
          <p:cNvPicPr>
            <a:picLocks noChangeAspect="1" noChangeArrowheads="1"/>
          </p:cNvPicPr>
          <p:nvPr/>
        </p:nvPicPr>
        <p:blipFill>
          <a:blip r:embed="rId4" cstate="print"/>
          <a:srcRect/>
          <a:stretch>
            <a:fillRect/>
          </a:stretch>
        </p:blipFill>
        <p:spPr bwMode="auto">
          <a:xfrm>
            <a:off x="5508104" y="4811420"/>
            <a:ext cx="3563888" cy="20081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1475655" y="966052"/>
            <a:ext cx="5517130" cy="5891947"/>
          </a:xfrm>
          <a:prstGeom prst="rect">
            <a:avLst/>
          </a:prstGeom>
          <a:noFill/>
        </p:spPr>
      </p:pic>
      <p:pic>
        <p:nvPicPr>
          <p:cNvPr id="9"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51520" y="1124744"/>
            <a:ext cx="8892480" cy="5256584"/>
          </a:xfrm>
        </p:spPr>
        <p:txBody>
          <a:bodyPr>
            <a:normAutofit/>
          </a:bodyPr>
          <a:lstStyle/>
          <a:p>
            <a:pPr marL="216000">
              <a:spcBef>
                <a:spcPts val="0"/>
              </a:spcBef>
              <a:buNone/>
            </a:pPr>
            <a:r>
              <a:rPr lang="en-US" b="1" dirty="0" smtClean="0">
                <a:solidFill>
                  <a:srgbClr val="FF0000"/>
                </a:solidFill>
              </a:rPr>
              <a:t>What did his questions lead to?</a:t>
            </a:r>
          </a:p>
          <a:p>
            <a:pPr marL="216000">
              <a:spcBef>
                <a:spcPts val="0"/>
              </a:spcBef>
              <a:buNone/>
            </a:pPr>
            <a:endParaRPr lang="en-US" dirty="0" smtClean="0"/>
          </a:p>
          <a:p>
            <a:pPr marL="216000">
              <a:spcBef>
                <a:spcPts val="0"/>
              </a:spcBef>
              <a:buNone/>
            </a:pPr>
            <a:r>
              <a:rPr lang="en-US" dirty="0" smtClean="0"/>
              <a:t>Socrates </a:t>
            </a:r>
            <a:r>
              <a:rPr lang="en-US" b="1" dirty="0" smtClean="0">
                <a:solidFill>
                  <a:srgbClr val="0000FF"/>
                </a:solidFill>
              </a:rPr>
              <a:t>showed</a:t>
            </a:r>
            <a:r>
              <a:rPr lang="en-US" dirty="0" smtClean="0"/>
              <a:t> that</a:t>
            </a:r>
            <a:r>
              <a:rPr lang="en-US" b="1" dirty="0" smtClean="0">
                <a:solidFill>
                  <a:srgbClr val="FF0000"/>
                </a:solidFill>
              </a:rPr>
              <a:t>…..</a:t>
            </a:r>
          </a:p>
          <a:p>
            <a:pPr marL="216000">
              <a:spcBef>
                <a:spcPts val="0"/>
              </a:spcBef>
              <a:buNone/>
            </a:pPr>
            <a:r>
              <a:rPr lang="en-US" dirty="0" smtClean="0"/>
              <a:t>Socrates </a:t>
            </a:r>
            <a:r>
              <a:rPr lang="en-US" b="1" dirty="0" smtClean="0">
                <a:solidFill>
                  <a:srgbClr val="0000FF"/>
                </a:solidFill>
              </a:rPr>
              <a:t>demonstrated</a:t>
            </a:r>
            <a:r>
              <a:rPr lang="en-US" dirty="0" smtClean="0"/>
              <a:t> that</a:t>
            </a:r>
            <a:r>
              <a:rPr lang="en-US" b="1" dirty="0">
                <a:solidFill>
                  <a:srgbClr val="FF0000"/>
                </a:solidFill>
              </a:rPr>
              <a:t>……</a:t>
            </a:r>
          </a:p>
          <a:p>
            <a:pPr marL="216000">
              <a:spcBef>
                <a:spcPts val="0"/>
              </a:spcBef>
              <a:buNone/>
            </a:pPr>
            <a:r>
              <a:rPr lang="en-US" dirty="0" smtClean="0"/>
              <a:t>A military commander would </a:t>
            </a:r>
            <a:r>
              <a:rPr lang="en-US" b="1" dirty="0" smtClean="0">
                <a:solidFill>
                  <a:srgbClr val="0000FF"/>
                </a:solidFill>
              </a:rPr>
              <a:t>begin</a:t>
            </a:r>
            <a:r>
              <a:rPr lang="en-US" dirty="0" smtClean="0"/>
              <a:t> </a:t>
            </a:r>
            <a:r>
              <a:rPr lang="en-US" b="1" dirty="0" smtClean="0">
                <a:solidFill>
                  <a:srgbClr val="FF0000"/>
                </a:solidFill>
              </a:rPr>
              <a:t>…..</a:t>
            </a:r>
            <a:r>
              <a:rPr lang="en-US" dirty="0" smtClean="0"/>
              <a:t> but </a:t>
            </a:r>
            <a:r>
              <a:rPr lang="en-US" b="1" dirty="0" smtClean="0">
                <a:solidFill>
                  <a:srgbClr val="0000FF"/>
                </a:solidFill>
              </a:rPr>
              <a:t>leave</a:t>
            </a:r>
            <a:r>
              <a:rPr lang="en-US" b="1" dirty="0" smtClean="0">
                <a:solidFill>
                  <a:srgbClr val="FF0000"/>
                </a:solidFill>
              </a:rPr>
              <a:t>…..</a:t>
            </a:r>
            <a:endParaRPr lang="en-US" b="1" dirty="0">
              <a:solidFill>
                <a:srgbClr val="FF0000"/>
              </a:solidFill>
            </a:endParaRPr>
          </a:p>
          <a:p>
            <a:pPr marL="216000">
              <a:spcBef>
                <a:spcPts val="0"/>
              </a:spcBef>
              <a:buNone/>
            </a:pPr>
            <a:r>
              <a:rPr lang="en-US" dirty="0" smtClean="0"/>
              <a:t>Socrates’ conversations </a:t>
            </a:r>
            <a:r>
              <a:rPr lang="en-US" b="1" dirty="0" smtClean="0">
                <a:solidFill>
                  <a:srgbClr val="0000FF"/>
                </a:solidFill>
              </a:rPr>
              <a:t>ended in</a:t>
            </a:r>
            <a:r>
              <a:rPr lang="en-US" b="1" dirty="0">
                <a:solidFill>
                  <a:srgbClr val="FF0000"/>
                </a:solidFill>
              </a:rPr>
              <a:t>……</a:t>
            </a:r>
          </a:p>
          <a:p>
            <a:pPr marL="216000">
              <a:spcBef>
                <a:spcPts val="0"/>
              </a:spcBef>
              <a:buNone/>
            </a:pPr>
            <a:endParaRPr lang="en-US" dirty="0" smtClean="0"/>
          </a:p>
          <a:p>
            <a:pPr marL="216000">
              <a:spcBef>
                <a:spcPts val="0"/>
              </a:spcBef>
              <a:buNone/>
            </a:pPr>
            <a:endParaRPr lang="en-US" dirty="0" smtClean="0"/>
          </a:p>
          <a:p>
            <a:pPr marL="216000">
              <a:spcBef>
                <a:spcPts val="0"/>
              </a:spcBef>
              <a:buNone/>
            </a:pPr>
            <a:r>
              <a:rPr lang="en-US" b="1" dirty="0" smtClean="0">
                <a:solidFill>
                  <a:srgbClr val="FF0000"/>
                </a:solidFill>
              </a:rPr>
              <a:t>Pages </a:t>
            </a:r>
            <a:r>
              <a:rPr lang="en-US" b="1" dirty="0" smtClean="0">
                <a:solidFill>
                  <a:srgbClr val="FF0000"/>
                </a:solidFill>
              </a:rPr>
              <a:t>12&amp;13</a:t>
            </a:r>
            <a:endParaRPr lang="en-US" b="1" dirty="0" smtClean="0">
              <a:solidFill>
                <a:srgbClr val="FF0000"/>
              </a:solidFill>
            </a:endParaRPr>
          </a:p>
          <a:p>
            <a:pPr marL="216000">
              <a:spcBef>
                <a:spcPts val="0"/>
              </a:spcBef>
              <a:buNone/>
            </a:pPr>
            <a:r>
              <a:rPr lang="en-US" b="1" dirty="0" smtClean="0">
                <a:solidFill>
                  <a:srgbClr val="FF0000"/>
                </a:solidFill>
              </a:rPr>
              <a:t>Building your language</a:t>
            </a:r>
          </a:p>
          <a:p>
            <a:pPr marL="216000">
              <a:spcBef>
                <a:spcPts val="0"/>
              </a:spcBef>
              <a:buNone/>
            </a:pPr>
            <a:endParaRPr lang="en-US" dirty="0" smtClean="0"/>
          </a:p>
          <a:p>
            <a:pPr marL="216000">
              <a:spcBef>
                <a:spcPts val="0"/>
              </a:spcBef>
              <a:buNone/>
            </a:pPr>
            <a:endParaRPr lang="en-US" dirty="0"/>
          </a:p>
        </p:txBody>
      </p:sp>
      <p:pic>
        <p:nvPicPr>
          <p:cNvPr id="43009" name="Picture 1" descr="C:\Users\Owner\Documents\Tencent Files\151030250\Image\C2C\DBI`$42WE6R[Y2(MP6}I2XF.jpg"/>
          <p:cNvPicPr>
            <a:picLocks noChangeAspect="1" noChangeArrowheads="1"/>
          </p:cNvPicPr>
          <p:nvPr/>
        </p:nvPicPr>
        <p:blipFill>
          <a:blip r:embed="rId4" cstate="print"/>
          <a:srcRect/>
          <a:stretch>
            <a:fillRect/>
          </a:stretch>
        </p:blipFill>
        <p:spPr bwMode="auto">
          <a:xfrm>
            <a:off x="4716016" y="4365104"/>
            <a:ext cx="4355976" cy="2454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20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2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23528" y="1412776"/>
            <a:ext cx="8640960" cy="3672408"/>
          </a:xfrm>
        </p:spPr>
        <p:txBody>
          <a:bodyPr>
            <a:normAutofit/>
          </a:bodyPr>
          <a:lstStyle/>
          <a:p>
            <a:pPr marL="216000">
              <a:spcBef>
                <a:spcPts val="0"/>
              </a:spcBef>
            </a:pPr>
            <a:r>
              <a:rPr lang="en-US" sz="4000" dirty="0" smtClean="0"/>
              <a:t>What questions did Socrates ask?</a:t>
            </a:r>
          </a:p>
          <a:p>
            <a:pPr marL="216000">
              <a:spcBef>
                <a:spcPts val="0"/>
              </a:spcBef>
            </a:pPr>
            <a:r>
              <a:rPr lang="en-US" sz="4000" dirty="0" smtClean="0"/>
              <a:t>Why did he ask questions?</a:t>
            </a:r>
          </a:p>
          <a:p>
            <a:pPr marL="216000">
              <a:spcBef>
                <a:spcPts val="0"/>
              </a:spcBef>
            </a:pPr>
            <a:r>
              <a:rPr lang="en-US" sz="4000" dirty="0" smtClean="0"/>
              <a:t>How did he ask questions?</a:t>
            </a:r>
          </a:p>
          <a:p>
            <a:pPr marL="216000">
              <a:spcBef>
                <a:spcPts val="0"/>
              </a:spcBef>
            </a:pPr>
            <a:r>
              <a:rPr lang="en-US" sz="4000" dirty="0" smtClean="0"/>
              <a:t>What did his questions lead to?</a:t>
            </a:r>
            <a:endParaRPr lang="en-US" sz="4000" dirty="0"/>
          </a:p>
        </p:txBody>
      </p:sp>
      <p:pic>
        <p:nvPicPr>
          <p:cNvPr id="8" name="Picture 1" descr="C:\Users\Owner\Documents\Tencent Files\151030250\Image\C2C\$LTBPLW0K$E$2WR6(12NH%6.jpg"/>
          <p:cNvPicPr>
            <a:picLocks noChangeAspect="1" noChangeArrowheads="1"/>
          </p:cNvPicPr>
          <p:nvPr/>
        </p:nvPicPr>
        <p:blipFill>
          <a:blip r:embed="rId4" cstate="print"/>
          <a:srcRect/>
          <a:stretch>
            <a:fillRect/>
          </a:stretch>
        </p:blipFill>
        <p:spPr bwMode="auto">
          <a:xfrm>
            <a:off x="72008" y="4365104"/>
            <a:ext cx="4355976" cy="2464625"/>
          </a:xfrm>
          <a:prstGeom prst="rect">
            <a:avLst/>
          </a:prstGeom>
          <a:noFill/>
        </p:spPr>
      </p:pic>
      <p:pic>
        <p:nvPicPr>
          <p:cNvPr id="43009" name="Picture 1" descr="C:\Users\Owner\Documents\Tencent Files\151030250\Image\C2C\DBI`$42WE6R[Y2(MP6}I2XF.jpg"/>
          <p:cNvPicPr>
            <a:picLocks noChangeAspect="1" noChangeArrowheads="1"/>
          </p:cNvPicPr>
          <p:nvPr/>
        </p:nvPicPr>
        <p:blipFill>
          <a:blip r:embed="rId5" cstate="print"/>
          <a:srcRect/>
          <a:stretch>
            <a:fillRect/>
          </a:stretch>
        </p:blipFill>
        <p:spPr bwMode="auto">
          <a:xfrm>
            <a:off x="4716016" y="4365104"/>
            <a:ext cx="4355976" cy="24544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23528" y="1412776"/>
            <a:ext cx="8280920" cy="4525963"/>
          </a:xfrm>
        </p:spPr>
        <p:txBody>
          <a:bodyPr>
            <a:normAutofit lnSpcReduction="10000"/>
          </a:bodyPr>
          <a:lstStyle/>
          <a:p>
            <a:pPr>
              <a:buNone/>
            </a:pPr>
            <a:r>
              <a:rPr lang="en-US" sz="4800" b="1" dirty="0" smtClean="0"/>
              <a:t>Learning objectives</a:t>
            </a:r>
          </a:p>
          <a:p>
            <a:pPr>
              <a:buNone/>
            </a:pPr>
            <a:endParaRPr lang="en-US" dirty="0" smtClean="0"/>
          </a:p>
          <a:p>
            <a:pPr>
              <a:buNone/>
            </a:pPr>
            <a:r>
              <a:rPr lang="en-US" b="1" dirty="0" smtClean="0"/>
              <a:t>1. Introduce </a:t>
            </a:r>
            <a:r>
              <a:rPr lang="en-US" b="1" dirty="0" smtClean="0">
                <a:solidFill>
                  <a:srgbClr val="0000FF"/>
                </a:solidFill>
              </a:rPr>
              <a:t>Socrates</a:t>
            </a:r>
            <a:r>
              <a:rPr lang="en-US" b="1" dirty="0" smtClean="0"/>
              <a:t> and his </a:t>
            </a:r>
            <a:r>
              <a:rPr lang="en-US" altLang="zh-CN" b="1" dirty="0" smtClean="0"/>
              <a:t>essential ideas</a:t>
            </a:r>
            <a:r>
              <a:rPr lang="en-US" b="1" dirty="0" smtClean="0"/>
              <a:t>.</a:t>
            </a:r>
          </a:p>
          <a:p>
            <a:pPr>
              <a:buNone/>
            </a:pPr>
            <a:r>
              <a:rPr lang="en-US" dirty="0" smtClean="0">
                <a:solidFill>
                  <a:schemeClr val="bg1">
                    <a:lumMod val="75000"/>
                  </a:schemeClr>
                </a:solidFill>
              </a:rPr>
              <a:t>2. Introduce </a:t>
            </a:r>
            <a:r>
              <a:rPr lang="en-US" b="1" dirty="0" smtClean="0">
                <a:solidFill>
                  <a:schemeClr val="bg1">
                    <a:lumMod val="75000"/>
                  </a:schemeClr>
                </a:solidFill>
              </a:rPr>
              <a:t>Confucius </a:t>
            </a:r>
            <a:r>
              <a:rPr lang="en-US" dirty="0" smtClean="0">
                <a:solidFill>
                  <a:schemeClr val="bg1">
                    <a:lumMod val="75000"/>
                  </a:schemeClr>
                </a:solidFill>
              </a:rPr>
              <a:t>and his essential ideas. </a:t>
            </a:r>
          </a:p>
          <a:p>
            <a:pPr>
              <a:buNone/>
            </a:pPr>
            <a:r>
              <a:rPr lang="en-US" dirty="0" smtClean="0">
                <a:solidFill>
                  <a:schemeClr val="bg1">
                    <a:lumMod val="75000"/>
                  </a:schemeClr>
                </a:solidFill>
              </a:rPr>
              <a:t>3. </a:t>
            </a:r>
            <a:r>
              <a:rPr lang="en-US" b="1" dirty="0" smtClean="0">
                <a:solidFill>
                  <a:schemeClr val="bg1">
                    <a:lumMod val="75000"/>
                  </a:schemeClr>
                </a:solidFill>
              </a:rPr>
              <a:t>Compare </a:t>
            </a:r>
            <a:r>
              <a:rPr lang="en-US" dirty="0" smtClean="0">
                <a:solidFill>
                  <a:schemeClr val="bg1">
                    <a:lumMod val="75000"/>
                  </a:schemeClr>
                </a:solidFill>
              </a:rPr>
              <a:t>these two philosophers and their thoughts in a structured way. </a:t>
            </a:r>
          </a:p>
          <a:p>
            <a:pPr>
              <a:buNone/>
            </a:pPr>
            <a:r>
              <a:rPr lang="en-US" dirty="0" smtClean="0">
                <a:solidFill>
                  <a:schemeClr val="bg1">
                    <a:lumMod val="75000"/>
                  </a:schemeClr>
                </a:solidFill>
              </a:rPr>
              <a:t>? 4. </a:t>
            </a:r>
            <a:r>
              <a:rPr lang="en-US" b="1" dirty="0" smtClean="0">
                <a:solidFill>
                  <a:schemeClr val="bg1">
                    <a:lumMod val="75000"/>
                  </a:schemeClr>
                </a:solidFill>
              </a:rPr>
              <a:t>Compare </a:t>
            </a:r>
            <a:r>
              <a:rPr lang="en-US" dirty="0" smtClean="0">
                <a:solidFill>
                  <a:schemeClr val="bg1">
                    <a:lumMod val="75000"/>
                  </a:schemeClr>
                </a:solidFill>
              </a:rPr>
              <a:t>Socrates and Confucius in a specific aspect (e.g. education or ethics)</a:t>
            </a:r>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539552" y="1340768"/>
            <a:ext cx="8352928" cy="5184576"/>
          </a:xfrm>
        </p:spPr>
        <p:txBody>
          <a:bodyPr>
            <a:normAutofit fontScale="92500"/>
          </a:bodyPr>
          <a:lstStyle/>
          <a:p>
            <a:pPr>
              <a:buNone/>
            </a:pPr>
            <a:r>
              <a:rPr lang="en-US" sz="4800" b="1" dirty="0" smtClean="0"/>
              <a:t>Learning objective</a:t>
            </a:r>
            <a:endParaRPr lang="en-US" sz="4800" dirty="0" smtClean="0"/>
          </a:p>
          <a:p>
            <a:pPr>
              <a:buNone/>
            </a:pPr>
            <a:r>
              <a:rPr lang="en-US" sz="3900" b="1" dirty="0" smtClean="0"/>
              <a:t>Introduce </a:t>
            </a:r>
            <a:r>
              <a:rPr lang="en-US" sz="3900" b="1" dirty="0" smtClean="0">
                <a:solidFill>
                  <a:srgbClr val="0000FF"/>
                </a:solidFill>
              </a:rPr>
              <a:t>Socrates</a:t>
            </a:r>
            <a:r>
              <a:rPr lang="en-US" sz="3900" b="1" dirty="0" smtClean="0"/>
              <a:t> and his </a:t>
            </a:r>
            <a:r>
              <a:rPr lang="en-US" altLang="zh-CN" sz="3900" b="1" dirty="0" smtClean="0"/>
              <a:t>essential ideas</a:t>
            </a:r>
            <a:r>
              <a:rPr lang="en-US" sz="3900" b="1" dirty="0" smtClean="0"/>
              <a:t>.</a:t>
            </a:r>
          </a:p>
          <a:p>
            <a:pPr>
              <a:buNone/>
            </a:pPr>
            <a:endParaRPr lang="en-US" sz="4400" dirty="0" smtClean="0"/>
          </a:p>
          <a:p>
            <a:pPr marL="742950" indent="-742950">
              <a:buFont typeface="+mj-lt"/>
              <a:buAutoNum type="arabicPeriod"/>
            </a:pPr>
            <a:r>
              <a:rPr lang="en-US" sz="4400" dirty="0" smtClean="0"/>
              <a:t>Biographical information</a:t>
            </a:r>
          </a:p>
          <a:p>
            <a:pPr marL="742950" indent="-742950">
              <a:buFont typeface="+mj-lt"/>
              <a:buAutoNum type="arabicPeriod"/>
            </a:pPr>
            <a:r>
              <a:rPr lang="en-US" sz="4400" dirty="0" smtClean="0"/>
              <a:t>Features</a:t>
            </a:r>
          </a:p>
          <a:p>
            <a:pPr marL="742950" indent="-742950">
              <a:buFont typeface="+mj-lt"/>
              <a:buAutoNum type="arabicPeriod"/>
            </a:pPr>
            <a:r>
              <a:rPr lang="en-US" sz="4400" dirty="0" smtClean="0"/>
              <a:t>People’s opinions</a:t>
            </a:r>
          </a:p>
          <a:p>
            <a:pPr marL="742950" indent="-742950">
              <a:buFont typeface="+mj-lt"/>
              <a:buAutoNum type="arabicPeriod"/>
            </a:pPr>
            <a:r>
              <a:rPr lang="en-US" sz="4400" dirty="0" smtClean="0"/>
              <a:t>Philosophy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20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20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20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7524328" y="4487220"/>
            <a:ext cx="1619672" cy="2370780"/>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95536" y="1412776"/>
            <a:ext cx="8496944" cy="5256584"/>
          </a:xfrm>
        </p:spPr>
        <p:txBody>
          <a:bodyPr>
            <a:normAutofit/>
          </a:bodyPr>
          <a:lstStyle/>
          <a:p>
            <a:pPr marL="742950" indent="-742950">
              <a:buFont typeface="+mj-lt"/>
              <a:buAutoNum type="arabicPeriod"/>
            </a:pPr>
            <a:r>
              <a:rPr lang="en-US" sz="3000" b="1" dirty="0" smtClean="0"/>
              <a:t>Biographical information</a:t>
            </a:r>
          </a:p>
          <a:p>
            <a:pPr marL="742950" indent="-742950">
              <a:buNone/>
            </a:pPr>
            <a:endParaRPr lang="en-US" sz="3000" b="1" dirty="0" smtClean="0"/>
          </a:p>
          <a:p>
            <a:r>
              <a:rPr lang="en-US" sz="3000" dirty="0" smtClean="0"/>
              <a:t>Socrates was</a:t>
            </a:r>
            <a:r>
              <a:rPr lang="en-US" sz="3000" u="sng" dirty="0" smtClean="0">
                <a:solidFill>
                  <a:srgbClr val="FF0000"/>
                </a:solidFill>
              </a:rPr>
              <a:t>                                                     </a:t>
            </a:r>
            <a:r>
              <a:rPr lang="en-US" sz="3000" dirty="0" smtClean="0"/>
              <a:t>.</a:t>
            </a:r>
          </a:p>
          <a:p>
            <a:r>
              <a:rPr lang="en-US" sz="3000" dirty="0" smtClean="0"/>
              <a:t>He was born in </a:t>
            </a:r>
            <a:r>
              <a:rPr lang="en-US" sz="3000" b="1" u="sng" dirty="0" smtClean="0">
                <a:solidFill>
                  <a:srgbClr val="FF0000"/>
                </a:solidFill>
              </a:rPr>
              <a:t>                   </a:t>
            </a:r>
            <a:r>
              <a:rPr lang="en-US" sz="3000" dirty="0" smtClean="0"/>
              <a:t> in </a:t>
            </a:r>
            <a:r>
              <a:rPr lang="en-US" sz="3000" b="1" u="sng" dirty="0" smtClean="0">
                <a:solidFill>
                  <a:srgbClr val="FF0000"/>
                </a:solidFill>
              </a:rPr>
              <a:t>               </a:t>
            </a:r>
            <a:r>
              <a:rPr lang="en-US" sz="3000" dirty="0" smtClean="0"/>
              <a:t>.</a:t>
            </a:r>
          </a:p>
          <a:p>
            <a:r>
              <a:rPr lang="en-US" sz="3000" b="1" u="sng" dirty="0" smtClean="0">
                <a:solidFill>
                  <a:srgbClr val="FF0000"/>
                </a:solidFill>
              </a:rPr>
              <a:t>                   </a:t>
            </a:r>
            <a:r>
              <a:rPr lang="en-US" sz="3000" dirty="0" smtClean="0"/>
              <a:t>, he had been a brave soldier</a:t>
            </a:r>
            <a:r>
              <a:rPr lang="en-US" sz="3000" u="sng" dirty="0" smtClean="0">
                <a:solidFill>
                  <a:srgbClr val="FF0000"/>
                </a:solidFill>
              </a:rPr>
              <a:t>                    </a:t>
            </a:r>
            <a:r>
              <a:rPr lang="en-US" sz="3000" dirty="0" smtClean="0"/>
              <a:t>. </a:t>
            </a:r>
          </a:p>
          <a:p>
            <a:r>
              <a:rPr lang="en-US" sz="3000" dirty="0" smtClean="0"/>
              <a:t>In middle age, he </a:t>
            </a:r>
            <a:r>
              <a:rPr lang="en-US" sz="3000" b="1" u="sng" dirty="0" smtClean="0">
                <a:solidFill>
                  <a:srgbClr val="FF0000"/>
                </a:solidFill>
              </a:rPr>
              <a:t>                                              </a:t>
            </a:r>
            <a:r>
              <a:rPr lang="en-US" sz="3000" dirty="0" smtClean="0"/>
              <a:t> . </a:t>
            </a:r>
          </a:p>
          <a:p>
            <a:r>
              <a:rPr lang="en-US" sz="3000" dirty="0" smtClean="0"/>
              <a:t>In 399 </a:t>
            </a:r>
            <a:r>
              <a:rPr lang="en-US" sz="3000" dirty="0" err="1" smtClean="0"/>
              <a:t>bc</a:t>
            </a:r>
            <a:r>
              <a:rPr lang="en-US" sz="3000" dirty="0" smtClean="0"/>
              <a:t>, </a:t>
            </a:r>
            <a:r>
              <a:rPr lang="en-US" sz="3000" b="1" u="sng" dirty="0" smtClean="0">
                <a:solidFill>
                  <a:srgbClr val="FF0000"/>
                </a:solidFill>
              </a:rPr>
              <a:t>                                                      </a:t>
            </a:r>
            <a:r>
              <a:rPr lang="en-US" sz="3000" dirty="0" smtClean="0"/>
              <a:t>.</a:t>
            </a:r>
            <a:endParaRPr lang="en-US" sz="3000" b="1" dirty="0" smtClean="0">
              <a:solidFill>
                <a:srgbClr val="0000FF"/>
              </a:solidFill>
            </a:endParaRPr>
          </a:p>
          <a:p>
            <a:endParaRPr 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2" cstate="print"/>
          <a:srcRect/>
          <a:stretch>
            <a:fillRect/>
          </a:stretch>
        </p:blipFill>
        <p:spPr bwMode="auto">
          <a:xfrm flipH="1">
            <a:off x="8424789" y="5805264"/>
            <a:ext cx="719209" cy="1052736"/>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179512" y="1412776"/>
            <a:ext cx="8496944" cy="5256584"/>
          </a:xfrm>
        </p:spPr>
        <p:txBody>
          <a:bodyPr>
            <a:normAutofit fontScale="70000" lnSpcReduction="20000"/>
          </a:bodyPr>
          <a:lstStyle/>
          <a:p>
            <a:pPr marL="742950" indent="-742950">
              <a:buFont typeface="+mj-lt"/>
              <a:buAutoNum type="arabicPeriod"/>
            </a:pPr>
            <a:r>
              <a:rPr lang="en-US" sz="3600" b="1" dirty="0" smtClean="0"/>
              <a:t>Biographical information</a:t>
            </a:r>
          </a:p>
          <a:p>
            <a:r>
              <a:rPr lang="en-US" sz="3600" dirty="0" smtClean="0"/>
              <a:t>Socrates was</a:t>
            </a:r>
            <a:r>
              <a:rPr lang="en-US" sz="3600" u="sng" dirty="0" smtClean="0">
                <a:solidFill>
                  <a:srgbClr val="FF0000"/>
                </a:solidFill>
              </a:rPr>
              <a:t>                                                     </a:t>
            </a:r>
            <a:r>
              <a:rPr lang="en-US" sz="3600" dirty="0" smtClean="0"/>
              <a:t>.</a:t>
            </a:r>
          </a:p>
          <a:p>
            <a:r>
              <a:rPr lang="en-US" sz="3600" dirty="0" smtClean="0"/>
              <a:t>He was born in </a:t>
            </a:r>
            <a:r>
              <a:rPr lang="en-US" sz="3600" b="1" u="sng" dirty="0" smtClean="0">
                <a:solidFill>
                  <a:srgbClr val="FF0000"/>
                </a:solidFill>
              </a:rPr>
              <a:t>                   </a:t>
            </a:r>
            <a:r>
              <a:rPr lang="en-US" sz="3600" dirty="0" smtClean="0"/>
              <a:t> in </a:t>
            </a:r>
            <a:r>
              <a:rPr lang="en-US" sz="3600" b="1" u="sng" dirty="0" smtClean="0">
                <a:solidFill>
                  <a:srgbClr val="FF0000"/>
                </a:solidFill>
              </a:rPr>
              <a:t>               </a:t>
            </a:r>
            <a:r>
              <a:rPr lang="en-US" sz="3600" dirty="0" smtClean="0"/>
              <a:t>.</a:t>
            </a:r>
          </a:p>
          <a:p>
            <a:r>
              <a:rPr lang="en-US" sz="3600" b="1" u="sng" dirty="0" smtClean="0">
                <a:solidFill>
                  <a:srgbClr val="FF0000"/>
                </a:solidFill>
              </a:rPr>
              <a:t>                         </a:t>
            </a:r>
            <a:r>
              <a:rPr lang="en-US" sz="3600" dirty="0" smtClean="0"/>
              <a:t>, he had been a brave soldier</a:t>
            </a:r>
            <a:r>
              <a:rPr lang="en-US" sz="3600" u="sng" dirty="0" smtClean="0">
                <a:solidFill>
                  <a:srgbClr val="FF0000"/>
                </a:solidFill>
              </a:rPr>
              <a:t>                    </a:t>
            </a:r>
            <a:r>
              <a:rPr lang="en-US" sz="3600" dirty="0" smtClean="0"/>
              <a:t>. </a:t>
            </a:r>
          </a:p>
          <a:p>
            <a:r>
              <a:rPr lang="en-US" sz="3600" dirty="0" smtClean="0"/>
              <a:t>In middle age, he </a:t>
            </a:r>
            <a:r>
              <a:rPr lang="en-US" sz="3600" b="1" u="sng" dirty="0" smtClean="0">
                <a:solidFill>
                  <a:srgbClr val="FF0000"/>
                </a:solidFill>
              </a:rPr>
              <a:t>                                              </a:t>
            </a:r>
            <a:r>
              <a:rPr lang="en-US" sz="3600" dirty="0" smtClean="0"/>
              <a:t> . </a:t>
            </a:r>
          </a:p>
          <a:p>
            <a:r>
              <a:rPr lang="en-US" sz="3600" dirty="0" smtClean="0"/>
              <a:t>In 399 </a:t>
            </a:r>
            <a:r>
              <a:rPr lang="en-US" sz="3600" dirty="0" err="1" smtClean="0"/>
              <a:t>bc</a:t>
            </a:r>
            <a:r>
              <a:rPr lang="en-US" sz="3600" dirty="0" smtClean="0"/>
              <a:t>, </a:t>
            </a:r>
            <a:r>
              <a:rPr lang="en-US" sz="3600" b="1" u="sng" dirty="0" smtClean="0">
                <a:solidFill>
                  <a:srgbClr val="FF0000"/>
                </a:solidFill>
              </a:rPr>
              <a:t>                                                      </a:t>
            </a:r>
            <a:r>
              <a:rPr lang="en-US" sz="3600" dirty="0" smtClean="0"/>
              <a:t>.</a:t>
            </a:r>
          </a:p>
          <a:p>
            <a:pPr>
              <a:buFont typeface="Courier New" pitchFamily="49" charset="0"/>
              <a:buChar char="o"/>
            </a:pPr>
            <a:r>
              <a:rPr lang="en-US" sz="3600" b="1" dirty="0" smtClean="0">
                <a:solidFill>
                  <a:srgbClr val="0000FF"/>
                </a:solidFill>
              </a:rPr>
              <a:t>One of the most influential of the ancient Greek philosophers.</a:t>
            </a:r>
          </a:p>
          <a:p>
            <a:pPr>
              <a:buFont typeface="Courier New" pitchFamily="49" charset="0"/>
              <a:buChar char="o"/>
            </a:pPr>
            <a:r>
              <a:rPr lang="en-US" sz="3600" b="1" dirty="0" smtClean="0">
                <a:solidFill>
                  <a:srgbClr val="0000FF"/>
                </a:solidFill>
              </a:rPr>
              <a:t>Athens, 469 </a:t>
            </a:r>
            <a:r>
              <a:rPr lang="en-US" sz="3600" b="1" dirty="0" err="1" smtClean="0">
                <a:solidFill>
                  <a:srgbClr val="0000FF"/>
                </a:solidFill>
              </a:rPr>
              <a:t>bc</a:t>
            </a:r>
            <a:r>
              <a:rPr lang="en-US" sz="3600" b="1" dirty="0" smtClean="0">
                <a:solidFill>
                  <a:srgbClr val="0000FF"/>
                </a:solidFill>
              </a:rPr>
              <a:t>.</a:t>
            </a:r>
          </a:p>
          <a:p>
            <a:pPr>
              <a:buFont typeface="Courier New" pitchFamily="49" charset="0"/>
              <a:buChar char="o"/>
            </a:pPr>
            <a:r>
              <a:rPr lang="en-US" sz="3600" b="1" dirty="0" smtClean="0">
                <a:solidFill>
                  <a:srgbClr val="0000FF"/>
                </a:solidFill>
              </a:rPr>
              <a:t>As a young man, fighting in the wars against the Spartans.</a:t>
            </a:r>
          </a:p>
          <a:p>
            <a:pPr>
              <a:buFont typeface="Courier New" pitchFamily="49" charset="0"/>
              <a:buChar char="o"/>
            </a:pPr>
            <a:r>
              <a:rPr lang="en-US" sz="3600" b="1" dirty="0" smtClean="0">
                <a:solidFill>
                  <a:srgbClr val="0000FF"/>
                </a:solidFill>
              </a:rPr>
              <a:t>Shuffled around the marketplace, stopping people and asking them awkward questions.</a:t>
            </a:r>
          </a:p>
          <a:p>
            <a:pPr>
              <a:buFont typeface="Courier New" pitchFamily="49" charset="0"/>
              <a:buChar char="o"/>
            </a:pPr>
            <a:r>
              <a:rPr lang="en-US" sz="3600" b="1" dirty="0" smtClean="0">
                <a:solidFill>
                  <a:srgbClr val="0000FF"/>
                </a:solidFill>
              </a:rPr>
              <a:t>He was sentenced to death for asking too many questions</a:t>
            </a:r>
          </a:p>
          <a:p>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2000"/>
                                        <p:tgtEl>
                                          <p:spTgt spid="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fade">
                                      <p:cBhvr>
                                        <p:cTn id="12" dur="2000"/>
                                        <p:tgtEl>
                                          <p:spTgt spid="9">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fade">
                                      <p:cBhvr>
                                        <p:cTn id="17" dur="2000"/>
                                        <p:tgtEl>
                                          <p:spTgt spid="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fade">
                                      <p:cBhvr>
                                        <p:cTn id="22" dur="2000"/>
                                        <p:tgtEl>
                                          <p:spTgt spid="9">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fade">
                                      <p:cBhvr>
                                        <p:cTn id="27" dur="2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2"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85800" y="1412776"/>
            <a:ext cx="7995320" cy="5040560"/>
          </a:xfrm>
        </p:spPr>
        <p:txBody>
          <a:bodyPr>
            <a:normAutofit fontScale="92500" lnSpcReduction="20000"/>
          </a:bodyPr>
          <a:lstStyle/>
          <a:p>
            <a:pPr marL="742950" indent="-742950">
              <a:buNone/>
            </a:pPr>
            <a:r>
              <a:rPr lang="en-US" altLang="zh-CN" sz="3600" b="1" dirty="0" smtClean="0"/>
              <a:t>2</a:t>
            </a:r>
            <a:r>
              <a:rPr lang="en-US" altLang="zh-CN" sz="3600" b="1" dirty="0"/>
              <a:t>. </a:t>
            </a:r>
            <a:r>
              <a:rPr lang="en-US" altLang="zh-CN" sz="3600" b="1" dirty="0" smtClean="0"/>
              <a:t>Features</a:t>
            </a:r>
            <a:endParaRPr lang="en-US" altLang="zh-CN" sz="3600" b="1" dirty="0"/>
          </a:p>
          <a:p>
            <a:pPr marL="742950" indent="-742950">
              <a:buNone/>
            </a:pPr>
            <a:endParaRPr lang="en-US" altLang="zh-CN" sz="3600" b="1" dirty="0"/>
          </a:p>
          <a:p>
            <a:r>
              <a:rPr lang="en-US" altLang="zh-CN" sz="3600" b="1" dirty="0"/>
              <a:t>Physically……</a:t>
            </a:r>
          </a:p>
          <a:p>
            <a:pPr>
              <a:buNone/>
            </a:pPr>
            <a:r>
              <a:rPr lang="en-US" altLang="zh-CN" sz="3600" dirty="0"/>
              <a:t>	</a:t>
            </a:r>
            <a:r>
              <a:rPr lang="en-US" altLang="zh-CN" sz="3600" dirty="0">
                <a:solidFill>
                  <a:srgbClr val="0000FF"/>
                </a:solidFill>
              </a:rPr>
              <a:t>snub-nosed, podgy, </a:t>
            </a:r>
            <a:r>
              <a:rPr lang="en-US" altLang="zh-CN" sz="3600" dirty="0" smtClean="0">
                <a:solidFill>
                  <a:srgbClr val="0000FF"/>
                </a:solidFill>
              </a:rPr>
              <a:t>ugly</a:t>
            </a:r>
          </a:p>
          <a:p>
            <a:pPr>
              <a:buNone/>
            </a:pPr>
            <a:r>
              <a:rPr lang="en-US" altLang="zh-CN" sz="3600" dirty="0" smtClean="0">
                <a:solidFill>
                  <a:srgbClr val="0000FF"/>
                </a:solidFill>
              </a:rPr>
              <a:t>   shabby, unwashed</a:t>
            </a:r>
            <a:endParaRPr lang="en-US" altLang="zh-CN" sz="3600" dirty="0">
              <a:solidFill>
                <a:srgbClr val="0000FF"/>
              </a:solidFill>
            </a:endParaRPr>
          </a:p>
          <a:p>
            <a:r>
              <a:rPr lang="en-US" altLang="zh-CN" sz="3600" b="1" dirty="0"/>
              <a:t>But……</a:t>
            </a:r>
          </a:p>
          <a:p>
            <a:pPr>
              <a:buNone/>
            </a:pPr>
            <a:r>
              <a:rPr lang="en-US" altLang="zh-CN" sz="3600" dirty="0"/>
              <a:t>	</a:t>
            </a:r>
            <a:r>
              <a:rPr lang="en-US" altLang="zh-CN" sz="3600" dirty="0">
                <a:solidFill>
                  <a:srgbClr val="0000FF"/>
                </a:solidFill>
              </a:rPr>
              <a:t>great charisma, a brilliant </a:t>
            </a:r>
            <a:r>
              <a:rPr lang="en-US" altLang="zh-CN" sz="3600" dirty="0" smtClean="0">
                <a:solidFill>
                  <a:srgbClr val="0000FF"/>
                </a:solidFill>
              </a:rPr>
              <a:t>mind</a:t>
            </a:r>
          </a:p>
          <a:p>
            <a:pPr>
              <a:buNone/>
            </a:pPr>
            <a:r>
              <a:rPr lang="en-US" altLang="zh-CN" sz="3600" dirty="0" smtClean="0">
                <a:solidFill>
                  <a:srgbClr val="0000FF"/>
                </a:solidFill>
              </a:rPr>
              <a:t>	</a:t>
            </a:r>
            <a:r>
              <a:rPr lang="en-US" altLang="zh-CN" sz="3600" dirty="0" smtClean="0">
                <a:solidFill>
                  <a:srgbClr val="0000FF"/>
                </a:solidFill>
              </a:rPr>
              <a:t>annoying, </a:t>
            </a:r>
            <a:r>
              <a:rPr lang="en-US" altLang="zh-CN" sz="3600" dirty="0" smtClean="0">
                <a:solidFill>
                  <a:srgbClr val="0000FF"/>
                </a:solidFill>
              </a:rPr>
              <a:t>wise</a:t>
            </a:r>
            <a:endParaRPr lang="en-US" altLang="zh-CN" sz="3600" dirty="0">
              <a:solidFill>
                <a:srgbClr val="0000FF"/>
              </a:solidFill>
            </a:endParaRPr>
          </a:p>
          <a:p>
            <a:pPr>
              <a:buNone/>
            </a:pPr>
            <a:endParaRPr lang="en-US" altLang="zh-CN" sz="3600" dirty="0" smtClean="0"/>
          </a:p>
          <a:p>
            <a:pPr>
              <a:buNone/>
            </a:pPr>
            <a:r>
              <a:rPr lang="en-US" altLang="zh-CN" sz="3600" b="1" dirty="0" smtClean="0">
                <a:solidFill>
                  <a:srgbClr val="FF0000"/>
                </a:solidFill>
              </a:rPr>
              <a:t>Page </a:t>
            </a:r>
            <a:r>
              <a:rPr lang="en-US" altLang="zh-CN" sz="3600" b="1" dirty="0" smtClean="0">
                <a:solidFill>
                  <a:srgbClr val="FF0000"/>
                </a:solidFill>
              </a:rPr>
              <a:t>12</a:t>
            </a:r>
            <a:r>
              <a:rPr lang="en-US" altLang="zh-CN" sz="3600" b="1" dirty="0" smtClean="0">
                <a:solidFill>
                  <a:srgbClr val="FF0000"/>
                </a:solidFill>
              </a:rPr>
              <a:t>, </a:t>
            </a:r>
            <a:r>
              <a:rPr lang="en-US" altLang="zh-CN" sz="3600" b="1" dirty="0">
                <a:solidFill>
                  <a:srgbClr val="FF0000"/>
                </a:solidFill>
              </a:rPr>
              <a:t>Building your </a:t>
            </a:r>
            <a:r>
              <a:rPr lang="en-US" altLang="zh-CN" sz="3600" b="1" dirty="0" smtClean="0">
                <a:solidFill>
                  <a:srgbClr val="FF0000"/>
                </a:solidFill>
              </a:rPr>
              <a:t>language</a:t>
            </a:r>
            <a:endParaRPr lang="en-US" altLang="zh-CN" sz="3600" b="1" dirty="0">
              <a:solidFill>
                <a:srgbClr val="FF0000"/>
              </a:solidFill>
            </a:endParaRPr>
          </a:p>
        </p:txBody>
      </p:sp>
      <p:pic>
        <p:nvPicPr>
          <p:cNvPr id="39938" name="Picture 2" descr="c:\users\owner\appdata\roaming\360se6\User Data\temp\golden-snub-nosed-monkeys-sartore_72059_990x742.jpg"/>
          <p:cNvPicPr>
            <a:picLocks noChangeAspect="1" noChangeArrowheads="1"/>
          </p:cNvPicPr>
          <p:nvPr/>
        </p:nvPicPr>
        <p:blipFill>
          <a:blip r:embed="rId4" cstate="print"/>
          <a:srcRect/>
          <a:stretch>
            <a:fillRect/>
          </a:stretch>
        </p:blipFill>
        <p:spPr bwMode="auto">
          <a:xfrm>
            <a:off x="9144000" y="332656"/>
            <a:ext cx="8313382" cy="6230838"/>
          </a:xfrm>
          <a:prstGeom prst="rect">
            <a:avLst/>
          </a:prstGeom>
          <a:noFill/>
        </p:spPr>
      </p:pic>
    </p:spTree>
    <p:extLst>
      <p:ext uri="{BB962C8B-B14F-4D97-AF65-F5344CB8AC3E}">
        <p14:creationId xmlns="" xmlns:p14="http://schemas.microsoft.com/office/powerpoint/2010/main" val="27869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20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20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20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73593 -0.0132 L -0.98593 -0.0132 " pathEditMode="relative" rAng="0" ptsTypes="AA">
                                      <p:cBhvr>
                                        <p:cTn id="21" dur="2000" fill="hold"/>
                                        <p:tgtEl>
                                          <p:spTgt spid="39938"/>
                                        </p:tgtEl>
                                        <p:attrNameLst>
                                          <p:attrName>ppt_x</p:attrName>
                                          <p:attrName>ppt_y</p:attrName>
                                        </p:attrNameLst>
                                      </p:cBhvr>
                                      <p:rCtr x="-125" y="0"/>
                                    </p:animMotion>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39938"/>
                                        </p:tgtEl>
                                      </p:cBhvr>
                                    </p:animEffect>
                                    <p:set>
                                      <p:cBhvr>
                                        <p:cTn id="26" dur="1" fill="hold">
                                          <p:stCondLst>
                                            <p:cond delay="499"/>
                                          </p:stCondLst>
                                        </p:cTn>
                                        <p:tgtEl>
                                          <p:spTgt spid="399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2000"/>
                                        <p:tgtEl>
                                          <p:spTgt spid="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fade">
                                      <p:cBhvr>
                                        <p:cTn id="36" dur="2000"/>
                                        <p:tgtEl>
                                          <p:spTgt spid="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Effect transition="in" filter="fade">
                                      <p:cBhvr>
                                        <p:cTn id="41" dur="2000"/>
                                        <p:tgtEl>
                                          <p:spTgt spid="9">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2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2"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51520" y="1268760"/>
            <a:ext cx="8640960" cy="5328592"/>
          </a:xfrm>
        </p:spPr>
        <p:txBody>
          <a:bodyPr>
            <a:normAutofit fontScale="92500" lnSpcReduction="20000"/>
          </a:bodyPr>
          <a:lstStyle/>
          <a:p>
            <a:pPr marL="742950" indent="-742950">
              <a:buNone/>
            </a:pPr>
            <a:r>
              <a:rPr lang="en-US" sz="3600" b="1" dirty="0" smtClean="0"/>
              <a:t>3. People’s opinions</a:t>
            </a:r>
          </a:p>
          <a:p>
            <a:pPr marL="742950" indent="-742950">
              <a:buNone/>
            </a:pPr>
            <a:endParaRPr lang="en-US" sz="3600" dirty="0" smtClean="0"/>
          </a:p>
          <a:p>
            <a:pPr marL="742950" indent="-742950"/>
            <a:r>
              <a:rPr lang="en-US" sz="3600" dirty="0" smtClean="0"/>
              <a:t>Some </a:t>
            </a:r>
            <a:r>
              <a:rPr lang="en-US" sz="3600" b="1" dirty="0" smtClean="0">
                <a:solidFill>
                  <a:srgbClr val="FF0000"/>
                </a:solidFill>
              </a:rPr>
              <a:t>……</a:t>
            </a:r>
          </a:p>
          <a:p>
            <a:pPr marL="742950" indent="-742950"/>
            <a:r>
              <a:rPr lang="en-US" sz="3600" dirty="0" smtClean="0"/>
              <a:t>Others</a:t>
            </a:r>
            <a:r>
              <a:rPr lang="en-US" altLang="zh-CN" sz="3600" b="1" dirty="0" smtClean="0">
                <a:solidFill>
                  <a:srgbClr val="FF0000"/>
                </a:solidFill>
              </a:rPr>
              <a:t>……</a:t>
            </a:r>
            <a:endParaRPr lang="en-US" sz="3600" dirty="0" smtClean="0"/>
          </a:p>
          <a:p>
            <a:pPr marL="742950" indent="-742950"/>
            <a:r>
              <a:rPr lang="en-US" sz="3600" dirty="0" smtClean="0"/>
              <a:t>Socrates </a:t>
            </a:r>
            <a:r>
              <a:rPr lang="en-US" sz="3600" b="1" dirty="0" smtClean="0">
                <a:solidFill>
                  <a:srgbClr val="FF0000"/>
                </a:solidFill>
              </a:rPr>
              <a:t>…….</a:t>
            </a:r>
            <a:r>
              <a:rPr lang="en-US" sz="3600" dirty="0" smtClean="0"/>
              <a:t> Sophists</a:t>
            </a:r>
          </a:p>
          <a:p>
            <a:pPr marL="742950" indent="-742950"/>
            <a:r>
              <a:rPr lang="en-US" sz="3600" dirty="0" smtClean="0"/>
              <a:t>Socrates was the wisest </a:t>
            </a:r>
            <a:r>
              <a:rPr lang="en-US" sz="3600" b="1" dirty="0" smtClean="0">
                <a:solidFill>
                  <a:srgbClr val="FF0000"/>
                </a:solidFill>
              </a:rPr>
              <a:t>…….</a:t>
            </a:r>
            <a:r>
              <a:rPr lang="en-US" sz="3600" dirty="0" smtClean="0"/>
              <a:t> </a:t>
            </a:r>
            <a:r>
              <a:rPr lang="en-US" sz="3600" dirty="0"/>
              <a:t>t</a:t>
            </a:r>
            <a:r>
              <a:rPr lang="en-US" sz="3600" dirty="0" smtClean="0"/>
              <a:t>he oracle of Apollo</a:t>
            </a:r>
          </a:p>
          <a:p>
            <a:pPr marL="742950" indent="-742950"/>
            <a:r>
              <a:rPr lang="en-US" sz="3600" dirty="0" smtClean="0"/>
              <a:t>Athens </a:t>
            </a:r>
            <a:r>
              <a:rPr lang="en-US" sz="3600" dirty="0" smtClean="0"/>
              <a:t>as a whole</a:t>
            </a:r>
            <a:r>
              <a:rPr lang="en-US" altLang="zh-CN" sz="3600" b="1" dirty="0">
                <a:solidFill>
                  <a:srgbClr val="FF0000"/>
                </a:solidFill>
              </a:rPr>
              <a:t> …….</a:t>
            </a:r>
            <a:endParaRPr lang="en-US" sz="3600" dirty="0" smtClean="0"/>
          </a:p>
          <a:p>
            <a:pPr marL="742950" indent="-742950"/>
            <a:r>
              <a:rPr lang="en-US" sz="3600" dirty="0" smtClean="0"/>
              <a:t>Many Athenians</a:t>
            </a:r>
            <a:r>
              <a:rPr lang="en-US" altLang="zh-CN" sz="3600" b="1" dirty="0">
                <a:solidFill>
                  <a:srgbClr val="FF0000"/>
                </a:solidFill>
              </a:rPr>
              <a:t> …….</a:t>
            </a:r>
            <a:endParaRPr lang="en-US" sz="3600" dirty="0" smtClean="0"/>
          </a:p>
          <a:p>
            <a:pPr marL="742950" indent="-742950"/>
            <a:r>
              <a:rPr lang="en-US" sz="3600" dirty="0" smtClean="0"/>
              <a:t>Socrates</a:t>
            </a:r>
            <a:r>
              <a:rPr lang="en-US" altLang="zh-CN" sz="3600" b="1" dirty="0">
                <a:solidFill>
                  <a:srgbClr val="FF0000"/>
                </a:solidFill>
              </a:rPr>
              <a:t> …….</a:t>
            </a:r>
            <a:endParaRPr lang="en-US" sz="3600" dirty="0" smtClean="0"/>
          </a:p>
          <a:p>
            <a:pPr marL="742950" indent="-742950">
              <a:buNone/>
            </a:pPr>
            <a:endParaRPr lang="en-US" sz="3600" dirty="0" smtClean="0"/>
          </a:p>
          <a:p>
            <a:pPr marL="742950" indent="-742950">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20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20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8326402" y="5661248"/>
            <a:ext cx="817598" cy="1196752"/>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51520" y="1196752"/>
            <a:ext cx="8640960" cy="5589240"/>
          </a:xfrm>
        </p:spPr>
        <p:txBody>
          <a:bodyPr>
            <a:normAutofit fontScale="77500" lnSpcReduction="20000"/>
          </a:bodyPr>
          <a:lstStyle/>
          <a:p>
            <a:pPr marL="742950" indent="-742950">
              <a:buNone/>
            </a:pPr>
            <a:r>
              <a:rPr lang="en-US" sz="3600" b="1" dirty="0" smtClean="0">
                <a:solidFill>
                  <a:srgbClr val="0000FF"/>
                </a:solidFill>
              </a:rPr>
              <a:t>Some…   				Others…</a:t>
            </a:r>
          </a:p>
          <a:p>
            <a:pPr marL="742950" indent="-742950">
              <a:buNone/>
            </a:pPr>
            <a:r>
              <a:rPr lang="en-US" sz="3600" b="1" dirty="0" smtClean="0">
                <a:solidFill>
                  <a:srgbClr val="0000FF"/>
                </a:solidFill>
              </a:rPr>
              <a:t>…….The oracle of Apollo   	…….Sophists</a:t>
            </a:r>
          </a:p>
          <a:p>
            <a:pPr marL="742950" indent="-742950">
              <a:buNone/>
            </a:pPr>
            <a:r>
              <a:rPr lang="en-US" sz="3600" b="1" dirty="0" smtClean="0">
                <a:solidFill>
                  <a:srgbClr val="0000FF"/>
                </a:solidFill>
              </a:rPr>
              <a:t>Athens as a whole…  		Many Athenians…</a:t>
            </a:r>
          </a:p>
          <a:p>
            <a:pPr marL="742950" indent="-742950">
              <a:buNone/>
            </a:pPr>
            <a:r>
              <a:rPr lang="en-US" sz="3600" b="1" dirty="0" smtClean="0">
                <a:solidFill>
                  <a:srgbClr val="0000FF"/>
                </a:solidFill>
              </a:rPr>
              <a:t>Socrates…</a:t>
            </a:r>
            <a:endParaRPr lang="en-US" sz="3600" dirty="0" smtClean="0"/>
          </a:p>
          <a:p>
            <a:pPr marL="742950" indent="-742950">
              <a:buNone/>
            </a:pPr>
            <a:r>
              <a:rPr lang="en-US" sz="3600" dirty="0" smtClean="0"/>
              <a:t>Some </a:t>
            </a:r>
            <a:r>
              <a:rPr lang="en-US" sz="3600" b="1" dirty="0">
                <a:solidFill>
                  <a:srgbClr val="FF0000"/>
                </a:solidFill>
              </a:rPr>
              <a:t>loved</a:t>
            </a:r>
            <a:r>
              <a:rPr lang="en-US" sz="3600" dirty="0" smtClean="0"/>
              <a:t> him</a:t>
            </a:r>
          </a:p>
          <a:p>
            <a:pPr marL="742950" indent="-742950">
              <a:buNone/>
            </a:pPr>
            <a:r>
              <a:rPr lang="en-US" sz="3600" dirty="0" smtClean="0"/>
              <a:t>Others </a:t>
            </a:r>
            <a:r>
              <a:rPr lang="en-US" sz="3600" b="1" dirty="0">
                <a:solidFill>
                  <a:srgbClr val="FF0000"/>
                </a:solidFill>
              </a:rPr>
              <a:t>thought him a </a:t>
            </a:r>
            <a:r>
              <a:rPr lang="en-US" sz="3600" dirty="0" smtClean="0"/>
              <a:t>dangerous influence</a:t>
            </a:r>
          </a:p>
          <a:p>
            <a:pPr marL="742950" indent="-742950">
              <a:buNone/>
            </a:pPr>
            <a:r>
              <a:rPr lang="en-US" sz="3600" dirty="0" smtClean="0"/>
              <a:t>He was </a:t>
            </a:r>
            <a:r>
              <a:rPr lang="en-US" sz="3600" b="1" dirty="0" smtClean="0">
                <a:solidFill>
                  <a:srgbClr val="FF0000"/>
                </a:solidFill>
              </a:rPr>
              <a:t>not popular with </a:t>
            </a:r>
            <a:r>
              <a:rPr lang="en-US" sz="3600" dirty="0" smtClean="0"/>
              <a:t>Sophists</a:t>
            </a:r>
          </a:p>
          <a:p>
            <a:pPr marL="742950" indent="-742950">
              <a:buNone/>
            </a:pPr>
            <a:r>
              <a:rPr lang="en-US" sz="3600" dirty="0" smtClean="0"/>
              <a:t>He </a:t>
            </a:r>
            <a:r>
              <a:rPr lang="en-US" sz="3600" dirty="0" smtClean="0"/>
              <a:t>was the wisest </a:t>
            </a:r>
            <a:r>
              <a:rPr lang="en-US" sz="3600" b="1" dirty="0">
                <a:solidFill>
                  <a:srgbClr val="FF0000"/>
                </a:solidFill>
              </a:rPr>
              <a:t>according to </a:t>
            </a:r>
            <a:r>
              <a:rPr lang="en-US" sz="3600" dirty="0" smtClean="0"/>
              <a:t>the oracle of </a:t>
            </a:r>
            <a:r>
              <a:rPr lang="en-US" sz="3600" dirty="0" err="1" smtClean="0"/>
              <a:t>Applo</a:t>
            </a:r>
            <a:endParaRPr lang="en-US" sz="3600" dirty="0" smtClean="0"/>
          </a:p>
          <a:p>
            <a:pPr marL="742950" indent="-742950">
              <a:buNone/>
            </a:pPr>
            <a:r>
              <a:rPr lang="en-US" sz="3600" dirty="0" smtClean="0"/>
              <a:t>Athens </a:t>
            </a:r>
            <a:r>
              <a:rPr lang="en-US" sz="3600" dirty="0" smtClean="0"/>
              <a:t>as a whole didn’t </a:t>
            </a:r>
            <a:r>
              <a:rPr lang="en-US" sz="3600" b="1" dirty="0">
                <a:solidFill>
                  <a:srgbClr val="FF0000"/>
                </a:solidFill>
              </a:rPr>
              <a:t>value</a:t>
            </a:r>
            <a:r>
              <a:rPr lang="en-US" sz="3600" dirty="0" smtClean="0"/>
              <a:t> him</a:t>
            </a:r>
          </a:p>
          <a:p>
            <a:pPr marL="742950" indent="-742950">
              <a:buNone/>
            </a:pPr>
            <a:r>
              <a:rPr lang="en-US" sz="3600" dirty="0" smtClean="0"/>
              <a:t>Athenians </a:t>
            </a:r>
            <a:r>
              <a:rPr lang="en-US" sz="3600" b="1" dirty="0">
                <a:solidFill>
                  <a:srgbClr val="FF0000"/>
                </a:solidFill>
              </a:rPr>
              <a:t>felt that </a:t>
            </a:r>
            <a:r>
              <a:rPr lang="en-US" sz="3600" dirty="0" smtClean="0"/>
              <a:t>Socrates was dangerous and was deliberately undermining the government</a:t>
            </a:r>
          </a:p>
          <a:p>
            <a:pPr marL="742950" indent="-742950">
              <a:buNone/>
            </a:pPr>
            <a:r>
              <a:rPr lang="en-US" sz="3600" dirty="0" smtClean="0"/>
              <a:t>Socrates </a:t>
            </a:r>
            <a:r>
              <a:rPr lang="en-US" sz="3600" b="1" dirty="0" smtClean="0">
                <a:solidFill>
                  <a:srgbClr val="FF0000"/>
                </a:solidFill>
              </a:rPr>
              <a:t>saw himself as </a:t>
            </a:r>
            <a:r>
              <a:rPr lang="en-US" sz="3600" dirty="0" smtClean="0"/>
              <a:t>a gadfly, which is irritating but doesn’t do serious harm</a:t>
            </a:r>
          </a:p>
          <a:p>
            <a:pPr marL="742950" indent="-742950">
              <a:buNone/>
            </a:pPr>
            <a:endParaRPr lang="en-US" sz="3600" dirty="0" smtClean="0"/>
          </a:p>
          <a:p>
            <a:pPr marL="742950" indent="-742950">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20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20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20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20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20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20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2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2"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611560" y="1556792"/>
            <a:ext cx="8280920" cy="5040560"/>
          </a:xfrm>
        </p:spPr>
        <p:txBody>
          <a:bodyPr>
            <a:normAutofit/>
          </a:bodyPr>
          <a:lstStyle/>
          <a:p>
            <a:pPr marL="742950" indent="-742950">
              <a:buNone/>
            </a:pPr>
            <a:endParaRPr lang="en-US" sz="3600" b="1" dirty="0" smtClean="0"/>
          </a:p>
          <a:p>
            <a:pPr marL="742950" indent="-742950">
              <a:buNone/>
            </a:pPr>
            <a:r>
              <a:rPr lang="en-US" sz="3600" b="1" dirty="0" smtClean="0"/>
              <a:t>4. Philosophy</a:t>
            </a:r>
          </a:p>
          <a:p>
            <a:pPr marL="742950" indent="-742950">
              <a:buNone/>
            </a:pPr>
            <a:endParaRPr lang="en-US" sz="3600" b="1" dirty="0" smtClean="0">
              <a:solidFill>
                <a:srgbClr val="FF0000"/>
              </a:solidFill>
            </a:endParaRPr>
          </a:p>
          <a:p>
            <a:pPr marL="742950" indent="-742950">
              <a:buNone/>
            </a:pPr>
            <a:r>
              <a:rPr lang="en-US" sz="3600" b="1" dirty="0" smtClean="0">
                <a:solidFill>
                  <a:srgbClr val="FF0000"/>
                </a:solidFill>
              </a:rPr>
              <a:t>Paragraphs 9, 10 &amp; 11</a:t>
            </a:r>
            <a:endParaRPr lang="en-US" sz="3600" dirty="0" smtClean="0"/>
          </a:p>
          <a:p>
            <a:pPr marL="742950" indent="-742950">
              <a:buNone/>
            </a:pPr>
            <a:endParaRPr lang="en-US" sz="3600" b="1" dirty="0" smtClean="0"/>
          </a:p>
          <a:p>
            <a:pPr marL="742950" indent="-742950">
              <a:buNone/>
            </a:pPr>
            <a:r>
              <a:rPr lang="en-US" sz="3600" b="1" dirty="0" smtClean="0"/>
              <a:t>Summarize Socrates’ philosophy</a:t>
            </a:r>
          </a:p>
          <a:p>
            <a:pPr marL="742950" indent="-742950">
              <a:buNone/>
            </a:pPr>
            <a:endParaRPr lang="en-US" sz="3600" b="1" dirty="0" smtClean="0"/>
          </a:p>
          <a:p>
            <a:pPr marL="742950" indent="-742950">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20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th.jpg"/>
          <p:cNvPicPr>
            <a:picLocks noChangeAspect="1"/>
          </p:cNvPicPr>
          <p:nvPr/>
        </p:nvPicPr>
        <p:blipFill>
          <a:blip r:embed="rId4" cstate="print"/>
          <a:stretch>
            <a:fillRect/>
          </a:stretch>
        </p:blipFill>
        <p:spPr>
          <a:xfrm flipH="1">
            <a:off x="0" y="1"/>
            <a:ext cx="1907704" cy="1700808"/>
          </a:xfrm>
          <a:prstGeom prst="rect">
            <a:avLst/>
          </a:prstGeom>
        </p:spPr>
      </p:pic>
      <p:sp>
        <p:nvSpPr>
          <p:cNvPr id="55298" name="Rectangle 2"/>
          <p:cNvSpPr>
            <a:spLocks noGrp="1" noChangeArrowheads="1"/>
          </p:cNvSpPr>
          <p:nvPr>
            <p:ph type="title" idx="4294967295"/>
          </p:nvPr>
        </p:nvSpPr>
        <p:spPr/>
        <p:txBody>
          <a:bodyPr/>
          <a:lstStyle/>
          <a:p>
            <a:r>
              <a:rPr lang="en-US" altLang="zh-CN" smtClean="0">
                <a:ea typeface="宋体" pitchFamily="2" charset="-122"/>
              </a:rPr>
              <a:t>Part 1</a:t>
            </a:r>
          </a:p>
        </p:txBody>
      </p:sp>
      <p:sp>
        <p:nvSpPr>
          <p:cNvPr id="55299" name="Rectangle 3"/>
          <p:cNvSpPr>
            <a:spLocks noGrp="1" noChangeArrowheads="1"/>
          </p:cNvSpPr>
          <p:nvPr>
            <p:ph type="body" idx="4294967295"/>
          </p:nvPr>
        </p:nvSpPr>
        <p:spPr>
          <a:xfrm>
            <a:off x="467544" y="1844824"/>
            <a:ext cx="8229600" cy="4209331"/>
          </a:xfrm>
        </p:spPr>
        <p:txBody>
          <a:bodyPr>
            <a:normAutofit fontScale="92500" lnSpcReduction="10000"/>
          </a:bodyPr>
          <a:lstStyle/>
          <a:p>
            <a:pPr algn="just" eaLnBrk="1" hangingPunct="1">
              <a:spcBef>
                <a:spcPct val="0"/>
              </a:spcBef>
              <a:buClrTx/>
              <a:buFontTx/>
              <a:buNone/>
            </a:pPr>
            <a:r>
              <a:rPr lang="en-US" altLang="en-US" dirty="0" smtClean="0">
                <a:ea typeface="宋体" pitchFamily="2" charset="-122"/>
              </a:rPr>
              <a:t> </a:t>
            </a:r>
            <a:r>
              <a:rPr lang="en-US" altLang="zh-CN" b="0" dirty="0" smtClean="0">
                <a:solidFill>
                  <a:schemeClr val="tx1"/>
                </a:solidFill>
                <a:ea typeface="宋体" pitchFamily="2" charset="-122"/>
              </a:rPr>
              <a:t>After too long on the Net, even a phone call can be a shock. My boyfriend’s </a:t>
            </a:r>
            <a:r>
              <a:rPr lang="en-US" altLang="zh-CN" b="0" dirty="0" smtClean="0">
                <a:solidFill>
                  <a:srgbClr val="FF0000"/>
                </a:solidFill>
                <a:ea typeface="宋体" pitchFamily="2" charset="-122"/>
              </a:rPr>
              <a:t>Liverpool</a:t>
            </a:r>
            <a:r>
              <a:rPr lang="en-US" altLang="zh-CN" b="0" dirty="0" smtClean="0">
                <a:solidFill>
                  <a:schemeClr val="tx1"/>
                </a:solidFill>
                <a:ea typeface="宋体" pitchFamily="2" charset="-122"/>
              </a:rPr>
              <a:t> </a:t>
            </a:r>
            <a:r>
              <a:rPr lang="en-US" altLang="zh-CN" b="0" dirty="0" smtClean="0">
                <a:solidFill>
                  <a:schemeClr val="tx1"/>
                </a:solidFill>
                <a:ea typeface="宋体" pitchFamily="2" charset="-122"/>
                <a:hlinkClick r:id="rId5" action="ppaction://hlinksldjump"/>
              </a:rPr>
              <a:t>accent</a:t>
            </a:r>
            <a:r>
              <a:rPr lang="en-US" altLang="zh-CN" b="0" dirty="0" smtClean="0">
                <a:solidFill>
                  <a:schemeClr val="tx1"/>
                </a:solidFill>
                <a:ea typeface="宋体" pitchFamily="2" charset="-122"/>
              </a:rPr>
              <a:t> suddenly becomes impossible to </a:t>
            </a:r>
            <a:r>
              <a:rPr lang="en-US" altLang="zh-CN" b="0" dirty="0" smtClean="0">
                <a:solidFill>
                  <a:schemeClr val="tx1"/>
                </a:solidFill>
                <a:ea typeface="宋体" pitchFamily="2" charset="-122"/>
                <a:hlinkClick r:id="rId6" action="ppaction://hlinksldjump"/>
              </a:rPr>
              <a:t>interpret</a:t>
            </a:r>
            <a:r>
              <a:rPr lang="en-US" altLang="zh-CN" b="0" dirty="0" smtClean="0">
                <a:solidFill>
                  <a:schemeClr val="tx1"/>
                </a:solidFill>
                <a:ea typeface="宋体" pitchFamily="2" charset="-122"/>
              </a:rPr>
              <a:t> after his easily understood words on screen; a secretary’s </a:t>
            </a:r>
            <a:r>
              <a:rPr lang="en-US" altLang="zh-CN" b="0" dirty="0" smtClean="0">
                <a:solidFill>
                  <a:schemeClr val="tx1"/>
                </a:solidFill>
                <a:ea typeface="宋体" pitchFamily="2" charset="-122"/>
                <a:hlinkClick r:id="rId7" action="ppaction://hlinksldjump"/>
              </a:rPr>
              <a:t>clipped tone </a:t>
            </a:r>
            <a:r>
              <a:rPr lang="en-US" altLang="zh-CN" b="0" dirty="0" smtClean="0">
                <a:solidFill>
                  <a:schemeClr val="tx1"/>
                </a:solidFill>
                <a:ea typeface="宋体" pitchFamily="2" charset="-122"/>
              </a:rPr>
              <a:t>seems more rejecting than I’d imagined it would be. Time itself becomes </a:t>
            </a:r>
            <a:r>
              <a:rPr lang="en-US" altLang="zh-CN" b="0" dirty="0" smtClean="0">
                <a:solidFill>
                  <a:schemeClr val="tx1"/>
                </a:solidFill>
                <a:ea typeface="宋体" pitchFamily="2" charset="-122"/>
                <a:hlinkClick r:id="rId8" action="ppaction://hlinksldjump"/>
              </a:rPr>
              <a:t>fluid</a:t>
            </a:r>
            <a:r>
              <a:rPr lang="en-US" altLang="zh-CN" b="0" dirty="0" smtClean="0">
                <a:solidFill>
                  <a:schemeClr val="tx1"/>
                </a:solidFill>
                <a:ea typeface="宋体" pitchFamily="2" charset="-122"/>
              </a:rPr>
              <a:t> -- hours become minutes, or seconds stretch into days. Weekends, once a </a:t>
            </a:r>
            <a:r>
              <a:rPr lang="en-US" altLang="zh-CN" b="0" dirty="0" smtClean="0">
                <a:solidFill>
                  <a:schemeClr val="tx1"/>
                </a:solidFill>
                <a:ea typeface="宋体" pitchFamily="2" charset="-122"/>
                <a:hlinkClick r:id="rId9" action="ppaction://hlinksldjump"/>
              </a:rPr>
              <a:t>highlight</a:t>
            </a:r>
            <a:r>
              <a:rPr lang="en-US" altLang="zh-CN" b="0" dirty="0" smtClean="0">
                <a:solidFill>
                  <a:schemeClr val="tx1"/>
                </a:solidFill>
                <a:ea typeface="宋体" pitchFamily="2" charset="-122"/>
              </a:rPr>
              <a:t> of my week, are now just two ordinary days.</a:t>
            </a:r>
            <a:endParaRPr lang="en-US" altLang="en-US" dirty="0" smtClean="0">
              <a:ea typeface="宋体" pitchFamily="2" charset="-122"/>
            </a:endParaRPr>
          </a:p>
        </p:txBody>
      </p:sp>
      <p:pic>
        <p:nvPicPr>
          <p:cNvPr id="46084" name="U4B2P1.wav">
            <a:hlinkClick r:id="" action="ppaction://media"/>
          </p:cNvPr>
          <p:cNvPicPr>
            <a:picLocks noRot="1" noChangeAspect="1" noChangeArrowheads="1"/>
          </p:cNvPicPr>
          <p:nvPr>
            <a:audioFile r:link="rId1"/>
          </p:nvPr>
        </p:nvPicPr>
        <p:blipFill>
          <a:blip r:embed="rId10" cstate="print"/>
          <a:srcRect/>
          <a:stretch>
            <a:fillRect/>
          </a:stretch>
        </p:blipFill>
        <p:spPr bwMode="auto">
          <a:xfrm>
            <a:off x="0" y="1714500"/>
            <a:ext cx="304800" cy="304800"/>
          </a:xfrm>
          <a:prstGeom prst="rect">
            <a:avLst/>
          </a:prstGeom>
          <a:noFill/>
          <a:ln w="9525">
            <a:noFill/>
            <a:miter lim="800000"/>
            <a:headEnd/>
            <a:tailEnd/>
          </a:ln>
        </p:spPr>
      </p:pic>
      <p:pic>
        <p:nvPicPr>
          <p:cNvPr id="46085" name="Picture 5" descr="liverpool"/>
          <p:cNvPicPr>
            <a:picLocks noChangeAspect="1" noChangeArrowheads="1"/>
          </p:cNvPicPr>
          <p:nvPr/>
        </p:nvPicPr>
        <p:blipFill>
          <a:blip r:embed="rId11" cstate="print"/>
          <a:srcRect/>
          <a:stretch>
            <a:fillRect/>
          </a:stretch>
        </p:blipFill>
        <p:spPr bwMode="auto">
          <a:xfrm>
            <a:off x="9144000" y="0"/>
            <a:ext cx="9144000" cy="6037263"/>
          </a:xfrm>
          <a:prstGeom prst="rect">
            <a:avLst/>
          </a:prstGeom>
          <a:noFill/>
          <a:ln w="9525">
            <a:noFill/>
            <a:miter lim="800000"/>
            <a:headEnd/>
            <a:tailEnd/>
          </a:ln>
        </p:spPr>
      </p:pic>
      <p:pic>
        <p:nvPicPr>
          <p:cNvPr id="46086" name="Picture 6" descr="beatles1"/>
          <p:cNvPicPr>
            <a:picLocks noChangeAspect="1" noChangeArrowheads="1"/>
          </p:cNvPicPr>
          <p:nvPr/>
        </p:nvPicPr>
        <p:blipFill>
          <a:blip r:embed="rId12" cstate="print"/>
          <a:srcRect/>
          <a:stretch>
            <a:fillRect/>
          </a:stretch>
        </p:blipFill>
        <p:spPr bwMode="auto">
          <a:xfrm>
            <a:off x="9144000" y="0"/>
            <a:ext cx="9144000" cy="5675313"/>
          </a:xfrm>
          <a:prstGeom prst="rect">
            <a:avLst/>
          </a:prstGeom>
          <a:noFill/>
          <a:ln w="9525">
            <a:noFill/>
            <a:miter lim="800000"/>
            <a:headEnd/>
            <a:tailEnd/>
          </a:ln>
        </p:spPr>
      </p:pic>
      <p:pic>
        <p:nvPicPr>
          <p:cNvPr id="46087" name="Picture 8" descr="455px-liverpool_fc-n_logosvg"/>
          <p:cNvPicPr>
            <a:picLocks noChangeAspect="1" noChangeArrowheads="1"/>
          </p:cNvPicPr>
          <p:nvPr/>
        </p:nvPicPr>
        <p:blipFill>
          <a:blip r:embed="rId13" cstate="print"/>
          <a:srcRect/>
          <a:stretch>
            <a:fillRect/>
          </a:stretch>
        </p:blipFill>
        <p:spPr bwMode="auto">
          <a:xfrm>
            <a:off x="9144000" y="0"/>
            <a:ext cx="5208588" cy="6858000"/>
          </a:xfrm>
          <a:prstGeom prst="rect">
            <a:avLst/>
          </a:prstGeom>
          <a:noFill/>
          <a:ln w="9525">
            <a:noFill/>
            <a:miter lim="800000"/>
            <a:headEnd/>
            <a:tailEnd/>
          </a:ln>
        </p:spPr>
      </p:pic>
      <p:pic>
        <p:nvPicPr>
          <p:cNvPr id="46088" name="Picture 10" descr="liverpool_6_1024x768"/>
          <p:cNvPicPr>
            <a:picLocks noChangeAspect="1" noChangeArrowheads="1"/>
          </p:cNvPicPr>
          <p:nvPr/>
        </p:nvPicPr>
        <p:blipFill>
          <a:blip r:embed="rId14" cstate="print"/>
          <a:srcRect/>
          <a:stretch>
            <a:fillRect/>
          </a:stretch>
        </p:blipFill>
        <p:spPr bwMode="auto">
          <a:xfrm>
            <a:off x="9144000" y="0"/>
            <a:ext cx="9144000" cy="6858000"/>
          </a:xfrm>
          <a:prstGeom prst="rect">
            <a:avLst/>
          </a:prstGeom>
          <a:noFill/>
          <a:ln w="9525">
            <a:noFill/>
            <a:miter lim="800000"/>
            <a:headEnd/>
            <a:tailEnd/>
          </a:ln>
        </p:spPr>
      </p:pic>
      <p:pic>
        <p:nvPicPr>
          <p:cNvPr id="46089" name="Picture 12" descr="image?id=64563&amp;rendTypeId=4"/>
          <p:cNvPicPr>
            <a:picLocks noChangeAspect="1" noChangeArrowheads="1"/>
          </p:cNvPicPr>
          <p:nvPr/>
        </p:nvPicPr>
        <p:blipFill>
          <a:blip r:embed="rId15" cstate="print"/>
          <a:srcRect/>
          <a:stretch>
            <a:fillRect/>
          </a:stretch>
        </p:blipFill>
        <p:spPr bwMode="auto">
          <a:xfrm>
            <a:off x="9144000" y="0"/>
            <a:ext cx="5797550" cy="6858000"/>
          </a:xfrm>
          <a:prstGeom prst="rect">
            <a:avLst/>
          </a:prstGeom>
          <a:noFill/>
          <a:ln w="9525">
            <a:noFill/>
            <a:miter lim="800000"/>
            <a:headEnd/>
            <a:tailEnd/>
          </a:ln>
        </p:spPr>
      </p:pic>
      <p:sp>
        <p:nvSpPr>
          <p:cNvPr id="55306" name="AutoShape 13">
            <a:hlinkClick r:id="rId5" action="ppaction://hlinksldjump"/>
          </p:cNvPr>
          <p:cNvSpPr>
            <a:spLocks noChangeArrowheads="1"/>
          </p:cNvSpPr>
          <p:nvPr/>
        </p:nvSpPr>
        <p:spPr bwMode="auto">
          <a:xfrm>
            <a:off x="0" y="3644900"/>
            <a:ext cx="468313" cy="288925"/>
          </a:xfrm>
          <a:prstGeom prst="flowChartPredefinedProcess">
            <a:avLst/>
          </a:prstGeom>
          <a:solidFill>
            <a:schemeClr val="accent1"/>
          </a:solidFill>
          <a:ln w="9525">
            <a:solidFill>
              <a:schemeClr val="tx1"/>
            </a:solidFill>
            <a:miter lim="800000"/>
            <a:headEnd/>
            <a:tailEnd/>
          </a:ln>
        </p:spPr>
        <p:txBody>
          <a:bodyPr wrap="none" anchor="ctr"/>
          <a:lstStyle/>
          <a:p>
            <a:r>
              <a:rPr lang="en-US" altLang="zh-CN" b="1">
                <a:ea typeface="宋体" pitchFamily="2" charset="-122"/>
              </a:rPr>
              <a:t>P</a:t>
            </a:r>
          </a:p>
        </p:txBody>
      </p:sp>
      <p:pic>
        <p:nvPicPr>
          <p:cNvPr id="46091" name="Picture 15" descr="williams_liverpool_lg"/>
          <p:cNvPicPr>
            <a:picLocks noChangeAspect="1" noChangeArrowheads="1"/>
          </p:cNvPicPr>
          <p:nvPr/>
        </p:nvPicPr>
        <p:blipFill>
          <a:blip r:embed="rId16" cstate="print"/>
          <a:srcRect/>
          <a:stretch>
            <a:fillRect/>
          </a:stretch>
        </p:blipFill>
        <p:spPr bwMode="auto">
          <a:xfrm>
            <a:off x="9144000" y="0"/>
            <a:ext cx="4233863" cy="6858000"/>
          </a:xfrm>
          <a:prstGeom prst="rect">
            <a:avLst/>
          </a:prstGeom>
          <a:noFill/>
          <a:ln w="9525">
            <a:noFill/>
            <a:miter lim="800000"/>
            <a:headEnd/>
            <a:tailEnd/>
          </a:ln>
        </p:spPr>
      </p:pic>
      <p:sp>
        <p:nvSpPr>
          <p:cNvPr id="55308" name="AutoShape 16">
            <a:hlinkClick r:id="rId17" action="ppaction://hlinksldjump"/>
          </p:cNvPr>
          <p:cNvSpPr>
            <a:spLocks noChangeArrowheads="1"/>
          </p:cNvSpPr>
          <p:nvPr/>
        </p:nvSpPr>
        <p:spPr bwMode="auto">
          <a:xfrm>
            <a:off x="8783638" y="6165850"/>
            <a:ext cx="360362" cy="692150"/>
          </a:xfrm>
          <a:prstGeom prst="downArrow">
            <a:avLst>
              <a:gd name="adj1" fmla="val 50000"/>
              <a:gd name="adj2" fmla="val 48018"/>
            </a:avLst>
          </a:prstGeom>
          <a:solidFill>
            <a:schemeClr val="accent1"/>
          </a:solidFill>
          <a:ln w="9525">
            <a:solidFill>
              <a:schemeClr val="tx1"/>
            </a:solidFill>
            <a:miter lim="800000"/>
            <a:headEnd/>
            <a:tailEnd/>
          </a:ln>
        </p:spPr>
        <p:txBody>
          <a:bodyPr vert="eaVert" wrap="none" anchor="ctr"/>
          <a:lstStyle/>
          <a:p>
            <a:endParaRPr lang="zh-CN" altLang="en-US">
              <a:ea typeface="宋体" pitchFamily="2" charset="-122"/>
            </a:endParaRPr>
          </a:p>
        </p:txBody>
      </p:sp>
      <p:sp>
        <p:nvSpPr>
          <p:cNvPr id="1028" name="AutoShape 4" descr="c:\users\dell\appdata\roaming\360se6\User Data\temp\th_id=JN.\4dLRA84LdQLJ1geHENgtA&amp;pid=15.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44895 2.53469E-6 L -0.69895 2.53469E-6 " pathEditMode="relative" rAng="0" ptsTypes="AA">
                                      <p:cBhvr>
                                        <p:cTn id="6" dur="2000" fill="hold"/>
                                        <p:tgtEl>
                                          <p:spTgt spid="46089"/>
                                        </p:tgtEl>
                                        <p:attrNameLst>
                                          <p:attrName>ppt_x,ppt_y</p:attrName>
                                        </p:attrNameLst>
                                      </p:cBhvr>
                                      <p:rCtr x="-124" y="0"/>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6089"/>
                                        </p:tgtEl>
                                      </p:cBhvr>
                                    </p:animEffect>
                                    <p:set>
                                      <p:cBhvr>
                                        <p:cTn id="11" dur="1" fill="hold">
                                          <p:stCondLst>
                                            <p:cond delay="499"/>
                                          </p:stCondLst>
                                        </p:cTn>
                                        <p:tgtEl>
                                          <p:spTgt spid="4608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75 -0.00301 L -1 -0.00301 " pathEditMode="relative" rAng="0" ptsTypes="AA">
                                      <p:cBhvr>
                                        <p:cTn id="15" dur="2000" fill="hold"/>
                                        <p:tgtEl>
                                          <p:spTgt spid="46085"/>
                                        </p:tgtEl>
                                        <p:attrNameLst>
                                          <p:attrName>ppt_x,ppt_y</p:attrName>
                                        </p:attrNameLst>
                                      </p:cBhvr>
                                      <p:rCtr x="-124" y="0"/>
                                    </p:animMotion>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46085"/>
                                        </p:tgtEl>
                                      </p:cBhvr>
                                    </p:animEffect>
                                    <p:set>
                                      <p:cBhvr>
                                        <p:cTn id="20" dur="1" fill="hold">
                                          <p:stCondLst>
                                            <p:cond delay="499"/>
                                          </p:stCondLst>
                                        </p:cTn>
                                        <p:tgtEl>
                                          <p:spTgt spid="4608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0.75781 0.00232 L -1.00781 0.00232 " pathEditMode="relative" rAng="0" ptsTypes="AA">
                                      <p:cBhvr>
                                        <p:cTn id="24" dur="2000" fill="hold"/>
                                        <p:tgtEl>
                                          <p:spTgt spid="46086"/>
                                        </p:tgtEl>
                                        <p:attrNameLst>
                                          <p:attrName>ppt_x,ppt_y</p:attrName>
                                        </p:attrNameLst>
                                      </p:cBhvr>
                                      <p:rCtr x="-124" y="0"/>
                                    </p:animMotion>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46086"/>
                                        </p:tgtEl>
                                      </p:cBhvr>
                                    </p:animEffect>
                                    <p:set>
                                      <p:cBhvr>
                                        <p:cTn id="29" dur="1" fill="hold">
                                          <p:stCondLst>
                                            <p:cond delay="499"/>
                                          </p:stCondLst>
                                        </p:cTn>
                                        <p:tgtEl>
                                          <p:spTgt spid="4608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0.4559 2.53469E-6 L -0.7059 2.53469E-6 " pathEditMode="relative" rAng="0" ptsTypes="AA">
                                      <p:cBhvr>
                                        <p:cTn id="33" dur="2000" fill="hold"/>
                                        <p:tgtEl>
                                          <p:spTgt spid="46087"/>
                                        </p:tgtEl>
                                        <p:attrNameLst>
                                          <p:attrName>ppt_x,ppt_y</p:attrName>
                                        </p:attrNameLst>
                                      </p:cBhvr>
                                      <p:rCtr x="-124" y="0"/>
                                    </p:animMotion>
                                  </p:childTnLst>
                                </p:cTn>
                              </p:par>
                            </p:childTnLst>
                          </p:cTn>
                        </p:par>
                      </p:childTnLst>
                    </p:cTn>
                  </p:par>
                  <p:par>
                    <p:cTn id="34" fill="hold">
                      <p:stCondLst>
                        <p:cond delay="indefinite"/>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75 2.53469E-6 L -1 2.53469E-6 " pathEditMode="relative" rAng="0" ptsTypes="AA">
                                      <p:cBhvr>
                                        <p:cTn id="37" dur="2000" fill="hold"/>
                                        <p:tgtEl>
                                          <p:spTgt spid="46088"/>
                                        </p:tgtEl>
                                        <p:attrNameLst>
                                          <p:attrName>ppt_x,ppt_y</p:attrName>
                                        </p:attrNameLst>
                                      </p:cBhvr>
                                      <p:rCtr x="-124" y="0"/>
                                    </p:animMotion>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46087"/>
                                        </p:tgtEl>
                                      </p:cBhvr>
                                    </p:animEffect>
                                    <p:set>
                                      <p:cBhvr>
                                        <p:cTn id="42" dur="1" fill="hold">
                                          <p:stCondLst>
                                            <p:cond delay="499"/>
                                          </p:stCondLst>
                                        </p:cTn>
                                        <p:tgtEl>
                                          <p:spTgt spid="46087"/>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46088"/>
                                        </p:tgtEl>
                                      </p:cBhvr>
                                    </p:animEffect>
                                    <p:set>
                                      <p:cBhvr>
                                        <p:cTn id="45" dur="1" fill="hold">
                                          <p:stCondLst>
                                            <p:cond delay="499"/>
                                          </p:stCondLst>
                                        </p:cTn>
                                        <p:tgtEl>
                                          <p:spTgt spid="4608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5" presetClass="path" presetSubtype="0" accel="50000" decel="50000" fill="hold" nodeType="clickEffect">
                                  <p:stCondLst>
                                    <p:cond delay="0"/>
                                  </p:stCondLst>
                                  <p:childTnLst>
                                    <p:animMotion origin="layout" path="M -0.36336 2.53469E-6 L -0.61336 2.53469E-6 " pathEditMode="relative" rAng="0" ptsTypes="AA">
                                      <p:cBhvr>
                                        <p:cTn id="49" dur="2000" fill="hold"/>
                                        <p:tgtEl>
                                          <p:spTgt spid="46091"/>
                                        </p:tgtEl>
                                        <p:attrNameLst>
                                          <p:attrName>ppt_x,ppt_y</p:attrName>
                                        </p:attrNameLst>
                                      </p:cBhvr>
                                      <p:rCtr x="-124" y="0"/>
                                    </p:animMotion>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46091"/>
                                        </p:tgtEl>
                                      </p:cBhvr>
                                    </p:animEffect>
                                    <p:set>
                                      <p:cBhvr>
                                        <p:cTn id="54" dur="1" fill="hold">
                                          <p:stCondLst>
                                            <p:cond delay="499"/>
                                          </p:stCondLst>
                                        </p:cTn>
                                        <p:tgtEl>
                                          <p:spTgt spid="460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46084"/>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38322" fill="hold"/>
                                        <p:tgtEl>
                                          <p:spTgt spid="46084"/>
                                        </p:tgtEl>
                                      </p:cBhvr>
                                    </p:cmd>
                                  </p:childTnLst>
                                </p:cTn>
                              </p:par>
                            </p:childTnLst>
                          </p:cTn>
                        </p:par>
                      </p:childTnLst>
                    </p:cTn>
                  </p:par>
                  <p:par>
                    <p:cTn id="60" fill="hold">
                      <p:stCondLst>
                        <p:cond delay="indefinite"/>
                      </p:stCondLst>
                      <p:childTnLst>
                        <p:par>
                          <p:cTn id="61" fill="hold">
                            <p:stCondLst>
                              <p:cond delay="0"/>
                            </p:stCondLst>
                            <p:childTnLst>
                              <p:par>
                                <p:cTn id="62" presetID="3" presetClass="mediacall" presetSubtype="0" fill="hold" nodeType="clickEffect">
                                  <p:stCondLst>
                                    <p:cond delay="0"/>
                                  </p:stCondLst>
                                  <p:childTnLst>
                                    <p:cmd type="call" cmd="stop">
                                      <p:cBhvr>
                                        <p:cTn id="63" dur="1" fill="hold"/>
                                        <p:tgtEl>
                                          <p:spTgt spid="46084"/>
                                        </p:tgtEl>
                                      </p:cBhvr>
                                    </p:cmd>
                                  </p:childTnLst>
                                </p:cTn>
                              </p:par>
                            </p:childTnLst>
                          </p:cTn>
                        </p:par>
                      </p:childTnLst>
                    </p:cTn>
                  </p:par>
                </p:childTnLst>
              </p:cTn>
              <p:nextCondLst>
                <p:cond evt="onClick" delay="0">
                  <p:tgtEl>
                    <p:spTgt spid="46084"/>
                  </p:tgtEl>
                </p:cond>
              </p:nextCondLst>
            </p:seq>
            <p:audio>
              <p:cMediaNode>
                <p:cTn id="64"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4608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2" cstate="print"/>
          <a:srcRect/>
          <a:stretch>
            <a:fillRect/>
          </a:stretch>
        </p:blipFill>
        <p:spPr bwMode="auto">
          <a:xfrm flipH="1">
            <a:off x="7785262" y="4869160"/>
            <a:ext cx="1358738" cy="1988840"/>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51520" y="1268760"/>
            <a:ext cx="8568952" cy="5328592"/>
          </a:xfrm>
        </p:spPr>
        <p:txBody>
          <a:bodyPr>
            <a:normAutofit fontScale="92500"/>
          </a:bodyPr>
          <a:lstStyle/>
          <a:p>
            <a:pPr marL="742950" indent="-742950">
              <a:buNone/>
            </a:pPr>
            <a:r>
              <a:rPr lang="en-US" sz="3600" b="1" dirty="0" smtClean="0">
                <a:solidFill>
                  <a:srgbClr val="FF0000"/>
                </a:solidFill>
              </a:rPr>
              <a:t>Paragraphs 9, 10 &amp; 11</a:t>
            </a:r>
          </a:p>
          <a:p>
            <a:pPr marL="742950" indent="-742950">
              <a:buNone/>
            </a:pPr>
            <a:r>
              <a:rPr lang="en-US" sz="3600" b="1" dirty="0" smtClean="0"/>
              <a:t>Summarize Socrates’ philosophy</a:t>
            </a:r>
          </a:p>
          <a:p>
            <a:pPr marL="742950" indent="-742950">
              <a:buNone/>
            </a:pPr>
            <a:endParaRPr lang="en-US" sz="3600" b="1" dirty="0" smtClean="0"/>
          </a:p>
          <a:p>
            <a:pPr marL="742950" indent="-742950">
              <a:buFont typeface="Wingdings" pitchFamily="2" charset="2"/>
              <a:buChar char="§"/>
            </a:pPr>
            <a:r>
              <a:rPr lang="en-US" b="1" dirty="0" smtClean="0"/>
              <a:t>“Philosophy” in Greek means</a:t>
            </a:r>
            <a:r>
              <a:rPr lang="en-US" b="1" dirty="0" smtClean="0">
                <a:solidFill>
                  <a:srgbClr val="FF0000"/>
                </a:solidFill>
              </a:rPr>
              <a:t>……</a:t>
            </a:r>
          </a:p>
          <a:p>
            <a:pPr marL="742950" indent="-742950">
              <a:buFont typeface="Wingdings" pitchFamily="2" charset="2"/>
              <a:buChar char="§"/>
            </a:pPr>
            <a:r>
              <a:rPr lang="en-US" b="1" dirty="0" smtClean="0"/>
              <a:t>The wisdom Greece valued is based on</a:t>
            </a:r>
            <a:r>
              <a:rPr lang="en-US" b="1" dirty="0" smtClean="0">
                <a:solidFill>
                  <a:srgbClr val="FF0000"/>
                </a:solidFill>
              </a:rPr>
              <a:t> ……</a:t>
            </a:r>
            <a:endParaRPr lang="en-US" b="1" dirty="0" smtClean="0"/>
          </a:p>
          <a:p>
            <a:pPr marL="742950" indent="-742950">
              <a:buFont typeface="Wingdings" pitchFamily="2" charset="2"/>
              <a:buChar char="§"/>
            </a:pPr>
            <a:r>
              <a:rPr lang="en-US" b="1" dirty="0" smtClean="0"/>
              <a:t>For Socrates , wisdom is not</a:t>
            </a:r>
            <a:r>
              <a:rPr lang="en-US" b="1" dirty="0" smtClean="0">
                <a:solidFill>
                  <a:srgbClr val="FF0000"/>
                </a:solidFill>
              </a:rPr>
              <a:t> ……</a:t>
            </a:r>
            <a:r>
              <a:rPr lang="en-US" b="1" dirty="0" smtClean="0"/>
              <a:t>, or</a:t>
            </a:r>
            <a:r>
              <a:rPr lang="en-US" b="1" dirty="0" smtClean="0">
                <a:solidFill>
                  <a:srgbClr val="FF0000"/>
                </a:solidFill>
              </a:rPr>
              <a:t> ……</a:t>
            </a:r>
            <a:r>
              <a:rPr lang="en-US" b="1" dirty="0" smtClean="0"/>
              <a:t> but</a:t>
            </a:r>
            <a:r>
              <a:rPr lang="en-US" b="1" dirty="0" smtClean="0">
                <a:solidFill>
                  <a:srgbClr val="FF0000"/>
                </a:solidFill>
              </a:rPr>
              <a:t> ……</a:t>
            </a:r>
            <a:endParaRPr lang="en-US" b="1" dirty="0" smtClean="0"/>
          </a:p>
          <a:p>
            <a:pPr marL="742950" indent="-742950">
              <a:buFont typeface="Wingdings" pitchFamily="2" charset="2"/>
              <a:buChar char="§"/>
            </a:pPr>
            <a:r>
              <a:rPr lang="en-US" b="1" dirty="0" smtClean="0"/>
              <a:t>To </a:t>
            </a:r>
            <a:r>
              <a:rPr lang="en-US" b="1" dirty="0" smtClean="0">
                <a:solidFill>
                  <a:srgbClr val="FF0000"/>
                </a:solidFill>
              </a:rPr>
              <a:t>pursue</a:t>
            </a:r>
            <a:r>
              <a:rPr lang="en-US" b="1" dirty="0" smtClean="0"/>
              <a:t> wisdom, Socrates </a:t>
            </a:r>
            <a:r>
              <a:rPr lang="en-US" b="1" dirty="0" smtClean="0">
                <a:solidFill>
                  <a:srgbClr val="FF0000"/>
                </a:solidFill>
              </a:rPr>
              <a:t>……</a:t>
            </a:r>
            <a:endParaRPr lang="en-US" b="1" dirty="0" smtClean="0"/>
          </a:p>
          <a:p>
            <a:pPr marL="742950" indent="-742950">
              <a:buFont typeface="Wingdings" pitchFamily="2" charset="2"/>
              <a:buChar char="§"/>
            </a:pPr>
            <a:r>
              <a:rPr lang="en-US" b="1" dirty="0" smtClean="0"/>
              <a:t>For Socrates, life is</a:t>
            </a:r>
            <a:r>
              <a:rPr lang="en-US" b="1" dirty="0" smtClean="0">
                <a:solidFill>
                  <a:srgbClr val="FF0000"/>
                </a:solidFill>
              </a:rPr>
              <a:t> ……</a:t>
            </a:r>
            <a:endParaRPr lang="en-US" b="1" dirty="0" smtClean="0"/>
          </a:p>
          <a:p>
            <a:pPr marL="742950" indent="-742950">
              <a:buFont typeface="Wingdings" pitchFamily="2" charset="2"/>
              <a:buChar char="§"/>
            </a:pPr>
            <a:r>
              <a:rPr lang="en-US" b="1" dirty="0" smtClean="0"/>
              <a:t>Socrates would rather</a:t>
            </a:r>
            <a:r>
              <a:rPr lang="en-US" b="1" dirty="0" smtClean="0">
                <a:solidFill>
                  <a:srgbClr val="FF0000"/>
                </a:solidFill>
              </a:rPr>
              <a:t> …… </a:t>
            </a:r>
            <a:r>
              <a:rPr lang="en-US" b="1" dirty="0" smtClean="0"/>
              <a:t>than</a:t>
            </a:r>
            <a:r>
              <a:rPr lang="en-US" b="1" dirty="0" smtClean="0">
                <a:solidFill>
                  <a:srgbClr val="FF0000"/>
                </a:solidFill>
              </a:rPr>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20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20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20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20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20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683568" y="1772816"/>
            <a:ext cx="7797552" cy="4752528"/>
          </a:xfrm>
        </p:spPr>
        <p:txBody>
          <a:bodyPr>
            <a:normAutofit lnSpcReduction="10000"/>
          </a:bodyPr>
          <a:lstStyle/>
          <a:p>
            <a:pPr>
              <a:buNone/>
            </a:pPr>
            <a:r>
              <a:rPr lang="en-US" sz="4400" dirty="0" smtClean="0"/>
              <a:t>Socrates asking questions</a:t>
            </a:r>
          </a:p>
          <a:p>
            <a:pPr>
              <a:buNone/>
            </a:pPr>
            <a:endParaRPr lang="en-US" sz="4400" dirty="0" smtClean="0"/>
          </a:p>
          <a:p>
            <a:pPr marL="742950" indent="-742950">
              <a:buFont typeface="+mj-lt"/>
              <a:buAutoNum type="arabicPeriod"/>
            </a:pPr>
            <a:r>
              <a:rPr lang="en-US" sz="4400" dirty="0" smtClean="0"/>
              <a:t>Biographical information</a:t>
            </a:r>
          </a:p>
          <a:p>
            <a:pPr marL="742950" indent="-742950">
              <a:buFont typeface="+mj-lt"/>
              <a:buAutoNum type="arabicPeriod"/>
            </a:pPr>
            <a:r>
              <a:rPr lang="en-US" sz="4400" dirty="0" smtClean="0"/>
              <a:t>Features</a:t>
            </a:r>
          </a:p>
          <a:p>
            <a:pPr marL="742950" indent="-742950">
              <a:buFont typeface="+mj-lt"/>
              <a:buAutoNum type="arabicPeriod"/>
            </a:pPr>
            <a:r>
              <a:rPr lang="en-US" sz="4400" dirty="0" smtClean="0"/>
              <a:t>People’s opinions</a:t>
            </a:r>
          </a:p>
          <a:p>
            <a:pPr marL="742950" indent="-742950">
              <a:buFont typeface="+mj-lt"/>
              <a:buAutoNum type="arabicPeriod"/>
            </a:pPr>
            <a:r>
              <a:rPr lang="en-US" sz="4400" dirty="0" smtClean="0"/>
              <a:t>Philosophy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1 – iPrepare</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23528" y="1412776"/>
            <a:ext cx="8280920" cy="4525963"/>
          </a:xfrm>
        </p:spPr>
        <p:txBody>
          <a:bodyPr>
            <a:normAutofit lnSpcReduction="10000"/>
          </a:bodyPr>
          <a:lstStyle/>
          <a:p>
            <a:pPr>
              <a:buNone/>
            </a:pPr>
            <a:r>
              <a:rPr lang="en-US" sz="4800" b="1" dirty="0" smtClean="0"/>
              <a:t>Learning objectives</a:t>
            </a:r>
          </a:p>
          <a:p>
            <a:pPr>
              <a:buNone/>
            </a:pPr>
            <a:endParaRPr lang="en-US" dirty="0" smtClean="0"/>
          </a:p>
          <a:p>
            <a:pPr>
              <a:buNone/>
            </a:pPr>
            <a:r>
              <a:rPr lang="en-US" b="1" dirty="0" smtClean="0"/>
              <a:t>1. Introduce </a:t>
            </a:r>
            <a:r>
              <a:rPr lang="en-US" b="1" dirty="0" smtClean="0">
                <a:solidFill>
                  <a:srgbClr val="0000FF"/>
                </a:solidFill>
              </a:rPr>
              <a:t>Socrates</a:t>
            </a:r>
            <a:r>
              <a:rPr lang="en-US" b="1" dirty="0" smtClean="0"/>
              <a:t> and his </a:t>
            </a:r>
            <a:r>
              <a:rPr lang="en-US" altLang="zh-CN" b="1" dirty="0" smtClean="0"/>
              <a:t>essential ideas</a:t>
            </a:r>
            <a:r>
              <a:rPr lang="en-US" b="1" dirty="0" smtClean="0"/>
              <a:t>.</a:t>
            </a:r>
          </a:p>
          <a:p>
            <a:pPr>
              <a:buNone/>
            </a:pPr>
            <a:r>
              <a:rPr lang="en-US" dirty="0" smtClean="0">
                <a:solidFill>
                  <a:schemeClr val="bg1">
                    <a:lumMod val="75000"/>
                  </a:schemeClr>
                </a:solidFill>
              </a:rPr>
              <a:t>2. Introduce </a:t>
            </a:r>
            <a:r>
              <a:rPr lang="en-US" b="1" dirty="0" smtClean="0">
                <a:solidFill>
                  <a:schemeClr val="bg1">
                    <a:lumMod val="75000"/>
                  </a:schemeClr>
                </a:solidFill>
              </a:rPr>
              <a:t>Confucius </a:t>
            </a:r>
            <a:r>
              <a:rPr lang="en-US" dirty="0" smtClean="0">
                <a:solidFill>
                  <a:schemeClr val="bg1">
                    <a:lumMod val="75000"/>
                  </a:schemeClr>
                </a:solidFill>
              </a:rPr>
              <a:t>and his essential ideas. </a:t>
            </a:r>
          </a:p>
          <a:p>
            <a:pPr>
              <a:buNone/>
            </a:pPr>
            <a:r>
              <a:rPr lang="en-US" dirty="0" smtClean="0">
                <a:solidFill>
                  <a:schemeClr val="bg1">
                    <a:lumMod val="75000"/>
                  </a:schemeClr>
                </a:solidFill>
              </a:rPr>
              <a:t>3. </a:t>
            </a:r>
            <a:r>
              <a:rPr lang="en-US" b="1" dirty="0" smtClean="0">
                <a:solidFill>
                  <a:schemeClr val="bg1">
                    <a:lumMod val="75000"/>
                  </a:schemeClr>
                </a:solidFill>
              </a:rPr>
              <a:t>Compare </a:t>
            </a:r>
            <a:r>
              <a:rPr lang="en-US" dirty="0" smtClean="0">
                <a:solidFill>
                  <a:schemeClr val="bg1">
                    <a:lumMod val="75000"/>
                  </a:schemeClr>
                </a:solidFill>
              </a:rPr>
              <a:t>these two philosophers and their thoughts in a structured way. </a:t>
            </a:r>
          </a:p>
          <a:p>
            <a:pPr>
              <a:buNone/>
            </a:pPr>
            <a:r>
              <a:rPr lang="en-US" dirty="0" smtClean="0">
                <a:solidFill>
                  <a:schemeClr val="bg1">
                    <a:lumMod val="75000"/>
                  </a:schemeClr>
                </a:solidFill>
              </a:rPr>
              <a:t>? 4. </a:t>
            </a:r>
            <a:r>
              <a:rPr lang="en-US" b="1" dirty="0" smtClean="0">
                <a:solidFill>
                  <a:schemeClr val="bg1">
                    <a:lumMod val="75000"/>
                  </a:schemeClr>
                </a:solidFill>
              </a:rPr>
              <a:t>Compare </a:t>
            </a:r>
            <a:r>
              <a:rPr lang="en-US" dirty="0" smtClean="0">
                <a:solidFill>
                  <a:schemeClr val="bg1">
                    <a:lumMod val="75000"/>
                  </a:schemeClr>
                </a:solidFill>
              </a:rPr>
              <a:t>Socrates and Confucius in a specific aspect (e.g. education or ethics)</a:t>
            </a:r>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wner\appdata\roaming\360se6\User Data\temp\the-thinker.jpg"/>
          <p:cNvPicPr>
            <a:picLocks noChangeAspect="1" noChangeArrowheads="1"/>
          </p:cNvPicPr>
          <p:nvPr/>
        </p:nvPicPr>
        <p:blipFill>
          <a:blip r:embed="rId3" cstate="print"/>
          <a:srcRect/>
          <a:stretch>
            <a:fillRect/>
          </a:stretch>
        </p:blipFill>
        <p:spPr bwMode="auto">
          <a:xfrm flipH="1">
            <a:off x="7452320" y="4381819"/>
            <a:ext cx="1691680" cy="2476181"/>
          </a:xfrm>
          <a:prstGeom prst="rect">
            <a:avLst/>
          </a:prstGeom>
          <a:noFill/>
        </p:spPr>
      </p:pic>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683568" y="1412776"/>
            <a:ext cx="7797552" cy="5112568"/>
          </a:xfrm>
        </p:spPr>
        <p:txBody>
          <a:bodyPr>
            <a:normAutofit lnSpcReduction="10000"/>
          </a:bodyPr>
          <a:lstStyle/>
          <a:p>
            <a:pPr>
              <a:buNone/>
            </a:pPr>
            <a:r>
              <a:rPr lang="en-US" sz="3600" dirty="0" smtClean="0"/>
              <a:t>Socrates asking questions</a:t>
            </a:r>
          </a:p>
          <a:p>
            <a:pPr marL="742950" indent="-742950">
              <a:buFont typeface="+mj-lt"/>
              <a:buAutoNum type="arabicPeriod"/>
            </a:pPr>
            <a:r>
              <a:rPr lang="en-US" sz="3600" dirty="0" smtClean="0"/>
              <a:t>Biographical information</a:t>
            </a:r>
          </a:p>
          <a:p>
            <a:pPr marL="742950" indent="-742950">
              <a:buFont typeface="+mj-lt"/>
              <a:buAutoNum type="arabicPeriod"/>
            </a:pPr>
            <a:r>
              <a:rPr lang="en-US" sz="3600" dirty="0" smtClean="0"/>
              <a:t>Features</a:t>
            </a:r>
          </a:p>
          <a:p>
            <a:pPr marL="742950" indent="-742950">
              <a:buFont typeface="+mj-lt"/>
              <a:buAutoNum type="arabicPeriod"/>
            </a:pPr>
            <a:r>
              <a:rPr lang="en-US" sz="3600" dirty="0" smtClean="0"/>
              <a:t>People’s opinions</a:t>
            </a:r>
          </a:p>
          <a:p>
            <a:pPr marL="742950" indent="-742950">
              <a:buFont typeface="+mj-lt"/>
              <a:buAutoNum type="arabicPeriod"/>
            </a:pPr>
            <a:r>
              <a:rPr lang="en-US" sz="3600" dirty="0" smtClean="0"/>
              <a:t>Philosophy</a:t>
            </a:r>
          </a:p>
          <a:p>
            <a:pPr marL="742950" indent="-742950">
              <a:buNone/>
            </a:pPr>
            <a:endParaRPr lang="en-US" sz="3600" dirty="0" smtClean="0"/>
          </a:p>
          <a:p>
            <a:pPr marL="742950" indent="-742950">
              <a:buNone/>
            </a:pPr>
            <a:r>
              <a:rPr lang="en-US" sz="3600" dirty="0" smtClean="0"/>
              <a:t>Select information?</a:t>
            </a:r>
          </a:p>
          <a:p>
            <a:pPr marL="742950" indent="-742950">
              <a:buNone/>
            </a:pPr>
            <a:r>
              <a:rPr lang="en-US" sz="3600" dirty="0" smtClean="0"/>
              <a:t>Organize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2000"/>
                                        <p:tgtEl>
                                          <p:spTgt spid="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fade">
                                      <p:cBhvr>
                                        <p:cTn id="1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iExplore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95536" y="1556792"/>
            <a:ext cx="8352928" cy="4896544"/>
          </a:xfrm>
        </p:spPr>
        <p:txBody>
          <a:bodyPr>
            <a:normAutofit/>
          </a:bodyPr>
          <a:lstStyle/>
          <a:p>
            <a:pPr algn="ctr">
              <a:buNone/>
            </a:pPr>
            <a:r>
              <a:rPr lang="en-US" sz="4800" dirty="0" smtClean="0"/>
              <a:t>Preparing for structure</a:t>
            </a:r>
            <a:endParaRPr lang="en-US" sz="4800" dirty="0" smtClean="0">
              <a:solidFill>
                <a:srgbClr val="FF0000"/>
              </a:solidFill>
            </a:endParaRPr>
          </a:p>
          <a:p>
            <a:pPr algn="ctr">
              <a:buNone/>
            </a:pPr>
            <a:r>
              <a:rPr lang="en-US" altLang="zh-CN" sz="4400" b="1" dirty="0" smtClean="0"/>
              <a:t>“A Brief Introduction to Diogenes”</a:t>
            </a:r>
            <a:endParaRPr lang="en-US" sz="4400" b="1" dirty="0" smtClean="0"/>
          </a:p>
        </p:txBody>
      </p:sp>
      <p:pic>
        <p:nvPicPr>
          <p:cNvPr id="138242" name="Picture 2" descr="c:\users\dell\appdata\roaming\360se6\User Data\temp\Diogenes.jpg"/>
          <p:cNvPicPr>
            <a:picLocks noChangeAspect="1" noChangeArrowheads="1"/>
          </p:cNvPicPr>
          <p:nvPr/>
        </p:nvPicPr>
        <p:blipFill>
          <a:blip r:embed="rId4" cstate="print"/>
          <a:srcRect/>
          <a:stretch>
            <a:fillRect/>
          </a:stretch>
        </p:blipFill>
        <p:spPr bwMode="auto">
          <a:xfrm>
            <a:off x="2483768" y="3333749"/>
            <a:ext cx="4286250" cy="352425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3 – iProduce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6" name="Picture 2" descr="c:\users\dell\appdata\roaming\360se6\User Data\temp\iStock_socrates3.jpg"/>
          <p:cNvPicPr>
            <a:picLocks noChangeAspect="1" noChangeArrowheads="1"/>
          </p:cNvPicPr>
          <p:nvPr/>
        </p:nvPicPr>
        <p:blipFill>
          <a:blip r:embed="rId3" cstate="print"/>
          <a:srcRect/>
          <a:stretch>
            <a:fillRect/>
          </a:stretch>
        </p:blipFill>
        <p:spPr bwMode="auto">
          <a:xfrm>
            <a:off x="2051720" y="1988840"/>
            <a:ext cx="4896544" cy="436970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3 – iProduce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1520" y="1268760"/>
            <a:ext cx="8640960" cy="5328592"/>
          </a:xfrm>
        </p:spPr>
        <p:txBody>
          <a:bodyPr>
            <a:normAutofit fontScale="92500" lnSpcReduction="20000"/>
          </a:bodyPr>
          <a:lstStyle/>
          <a:p>
            <a:pPr marL="742950" indent="-742950">
              <a:buNone/>
            </a:pPr>
            <a:r>
              <a:rPr lang="en-US" sz="3600" b="1" dirty="0" smtClean="0">
                <a:solidFill>
                  <a:srgbClr val="FF0000"/>
                </a:solidFill>
              </a:rPr>
              <a:t>Assignment</a:t>
            </a:r>
          </a:p>
          <a:p>
            <a:pPr marL="742950" indent="-742950">
              <a:buNone/>
            </a:pPr>
            <a:r>
              <a:rPr lang="en-US" sz="3600" b="1" dirty="0" smtClean="0"/>
              <a:t>A two-minute oral report</a:t>
            </a:r>
          </a:p>
          <a:p>
            <a:pPr marL="742950" indent="-742950">
              <a:buFont typeface="Wingdings" pitchFamily="2" charset="2"/>
              <a:buChar char="Ø"/>
            </a:pPr>
            <a:r>
              <a:rPr lang="en-US" sz="3600" dirty="0" smtClean="0"/>
              <a:t>Information</a:t>
            </a:r>
          </a:p>
          <a:p>
            <a:pPr marL="742950" indent="-742950">
              <a:buFont typeface="Wingdings" pitchFamily="2" charset="2"/>
              <a:buChar char="Ø"/>
            </a:pPr>
            <a:r>
              <a:rPr lang="en-US" sz="3600" dirty="0" smtClean="0"/>
              <a:t>Language</a:t>
            </a:r>
          </a:p>
          <a:p>
            <a:pPr marL="742950" indent="-742950">
              <a:buFont typeface="Wingdings" pitchFamily="2" charset="2"/>
              <a:buChar char="Ø"/>
            </a:pPr>
            <a:r>
              <a:rPr lang="en-US" sz="3600" dirty="0" smtClean="0"/>
              <a:t>Structure</a:t>
            </a:r>
          </a:p>
          <a:p>
            <a:pPr marL="742950" indent="-742950">
              <a:buNone/>
            </a:pPr>
            <a:r>
              <a:rPr lang="en-US" sz="3600" b="1" dirty="0" smtClean="0"/>
              <a:t>Write down the script!!!</a:t>
            </a:r>
          </a:p>
          <a:p>
            <a:pPr marL="742950" indent="-742950">
              <a:buFont typeface="Wingdings" pitchFamily="2" charset="2"/>
              <a:buChar char="Ø"/>
            </a:pPr>
            <a:r>
              <a:rPr lang="en-US" sz="3600" dirty="0" smtClean="0"/>
              <a:t>Accuracy</a:t>
            </a:r>
          </a:p>
          <a:p>
            <a:pPr marL="742950" indent="-742950">
              <a:buFont typeface="Wingdings" pitchFamily="2" charset="2"/>
              <a:buChar char="Ø"/>
            </a:pPr>
            <a:r>
              <a:rPr lang="en-US" sz="3600" dirty="0" smtClean="0"/>
              <a:t>Fluency</a:t>
            </a:r>
          </a:p>
          <a:p>
            <a:pPr marL="742950" indent="-742950">
              <a:buFont typeface="Wingdings" pitchFamily="2" charset="2"/>
              <a:buChar char="Ø"/>
            </a:pPr>
            <a:r>
              <a:rPr lang="en-US" sz="3600" dirty="0" smtClean="0"/>
              <a:t>Expressiveness</a:t>
            </a:r>
          </a:p>
          <a:p>
            <a:pPr marL="742950" indent="-742950">
              <a:buNone/>
            </a:pPr>
            <a:r>
              <a:rPr lang="en-US" sz="3600" b="1" dirty="0" smtClean="0"/>
              <a:t>Extra resources!</a:t>
            </a:r>
          </a:p>
        </p:txBody>
      </p:sp>
      <p:pic>
        <p:nvPicPr>
          <p:cNvPr id="7" name="Picture 2" descr="c:\users\dell\appdata\roaming\360se6\User Data\temp\iStock_socrates3.jpg"/>
          <p:cNvPicPr>
            <a:picLocks noChangeAspect="1" noChangeArrowheads="1"/>
          </p:cNvPicPr>
          <p:nvPr/>
        </p:nvPicPr>
        <p:blipFill>
          <a:blip r:embed="rId3" cstate="print"/>
          <a:srcRect/>
          <a:stretch>
            <a:fillRect/>
          </a:stretch>
        </p:blipFill>
        <p:spPr bwMode="auto">
          <a:xfrm>
            <a:off x="4644008" y="2852936"/>
            <a:ext cx="4487943" cy="4005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2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Time Allotment</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表格 7"/>
          <p:cNvGraphicFramePr>
            <a:graphicFrameLocks noGrp="1"/>
          </p:cNvGraphicFramePr>
          <p:nvPr/>
        </p:nvGraphicFramePr>
        <p:xfrm>
          <a:off x="683568" y="1340768"/>
          <a:ext cx="7344816" cy="5184577"/>
        </p:xfrm>
        <a:graphic>
          <a:graphicData uri="http://schemas.openxmlformats.org/drawingml/2006/table">
            <a:tbl>
              <a:tblPr/>
              <a:tblGrid>
                <a:gridCol w="549228"/>
                <a:gridCol w="4405344"/>
                <a:gridCol w="2390244"/>
              </a:tblGrid>
              <a:tr h="782791">
                <a:tc>
                  <a:txBody>
                    <a:bodyPr/>
                    <a:lstStyle/>
                    <a:p>
                      <a:pPr algn="ctr">
                        <a:lnSpc>
                          <a:spcPct val="115000"/>
                        </a:lnSpc>
                        <a:spcAft>
                          <a:spcPts val="0"/>
                        </a:spcAft>
                      </a:pPr>
                      <a:r>
                        <a:rPr lang="en-US" sz="3600" dirty="0" smtClean="0">
                          <a:latin typeface="Times New Roman" pitchFamily="18" charset="0"/>
                          <a:ea typeface="Arial Unicode MS" pitchFamily="34" charset="-122"/>
                          <a:cs typeface="Times New Roman" pitchFamily="18" charset="0"/>
                        </a:rPr>
                        <a:t>1</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iProduce (Text</a:t>
                      </a:r>
                      <a:r>
                        <a:rPr lang="en-US" sz="3600" baseline="0" dirty="0" smtClean="0">
                          <a:latin typeface="Times New Roman" pitchFamily="18" charset="0"/>
                          <a:ea typeface="Arial Unicode MS" pitchFamily="34" charset="-122"/>
                          <a:cs typeface="Times New Roman" pitchFamily="18" charset="0"/>
                        </a:rPr>
                        <a:t> A)</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20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719">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2</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Warming-up</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15 </a:t>
                      </a:r>
                      <a:r>
                        <a:rPr lang="en-US" sz="3600" dirty="0">
                          <a:latin typeface="Times New Roman" pitchFamily="18" charset="0"/>
                          <a:ea typeface="Arial Unicode MS" pitchFamily="34" charset="-122"/>
                          <a:cs typeface="Times New Roman" pitchFamily="18" charset="0"/>
                        </a:rPr>
                        <a:t>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719">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3</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Reading</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a:latin typeface="Times New Roman" pitchFamily="18" charset="0"/>
                          <a:ea typeface="Arial Unicode MS" pitchFamily="34" charset="-122"/>
                          <a:cs typeface="Times New Roman" pitchFamily="18" charset="0"/>
                        </a:rPr>
                        <a:t>15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719">
                <a:tc gridSpan="3">
                  <a:txBody>
                    <a:bodyPr/>
                    <a:lstStyle/>
                    <a:p>
                      <a:pPr algn="ctr">
                        <a:lnSpc>
                          <a:spcPct val="115000"/>
                        </a:lnSpc>
                        <a:spcAft>
                          <a:spcPts val="0"/>
                        </a:spcAft>
                      </a:pPr>
                      <a:r>
                        <a:rPr lang="en-US" sz="3600" dirty="0">
                          <a:latin typeface="Times New Roman" pitchFamily="18" charset="0"/>
                          <a:ea typeface="Arial Unicode MS" pitchFamily="34" charset="-122"/>
                          <a:cs typeface="Times New Roman" pitchFamily="18" charset="0"/>
                        </a:rPr>
                        <a:t>Break</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3E2"/>
                    </a:solidFill>
                  </a:tcPr>
                </a:tc>
                <a:tc hMerge="1">
                  <a:txBody>
                    <a:bodyPr/>
                    <a:lstStyle/>
                    <a:p>
                      <a:endParaRPr lang="zh-CN" altLang="en-US"/>
                    </a:p>
                  </a:txBody>
                  <a:tcPr/>
                </a:tc>
                <a:tc hMerge="1">
                  <a:txBody>
                    <a:bodyPr/>
                    <a:lstStyle/>
                    <a:p>
                      <a:endParaRPr lang="zh-CN" altLang="en-US"/>
                    </a:p>
                  </a:txBody>
                  <a:tcPr/>
                </a:tc>
              </a:tr>
              <a:tr h="1182910">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4</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Learning:</a:t>
                      </a:r>
                    </a:p>
                    <a:p>
                      <a:pPr>
                        <a:lnSpc>
                          <a:spcPct val="115000"/>
                        </a:lnSpc>
                        <a:spcAft>
                          <a:spcPts val="0"/>
                        </a:spcAft>
                      </a:pPr>
                      <a:r>
                        <a:rPr lang="zh-CN" altLang="en-US" sz="2400" b="1" dirty="0" smtClean="0"/>
                        <a:t>    语言、观点、技能</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45 </a:t>
                      </a:r>
                      <a:r>
                        <a:rPr lang="en-US" sz="3600" dirty="0">
                          <a:latin typeface="Times New Roman" pitchFamily="18" charset="0"/>
                          <a:ea typeface="Arial Unicode MS" pitchFamily="34" charset="-122"/>
                          <a:cs typeface="Times New Roman" pitchFamily="18" charset="0"/>
                        </a:rPr>
                        <a:t>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719">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5</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a:latin typeface="Times New Roman" pitchFamily="18" charset="0"/>
                          <a:ea typeface="Arial Unicode MS" pitchFamily="34" charset="-122"/>
                          <a:cs typeface="Times New Roman" pitchFamily="18" charset="0"/>
                        </a:rPr>
                        <a:t>Assigning homework</a:t>
                      </a:r>
                      <a:endParaRPr lang="zh-CN" sz="360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a:latin typeface="Times New Roman" pitchFamily="18" charset="0"/>
                          <a:ea typeface="Arial Unicode MS" pitchFamily="34" charset="-122"/>
                          <a:cs typeface="Times New Roman" pitchFamily="18" charset="0"/>
                        </a:rPr>
                        <a:t>5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Confucius.Cartoon.Small.Reverse.png"/>
          <p:cNvPicPr>
            <a:picLocks noChangeAspect="1"/>
          </p:cNvPicPr>
          <p:nvPr/>
        </p:nvPicPr>
        <p:blipFill>
          <a:blip r:embed="rId4" cstate="print"/>
          <a:stretch>
            <a:fillRect/>
          </a:stretch>
        </p:blipFill>
        <p:spPr>
          <a:xfrm>
            <a:off x="7899410" y="5445224"/>
            <a:ext cx="1244589" cy="141277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3 – iProduce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1520" y="1268760"/>
            <a:ext cx="8640960" cy="5328592"/>
          </a:xfrm>
        </p:spPr>
        <p:txBody>
          <a:bodyPr>
            <a:normAutofit/>
          </a:bodyPr>
          <a:lstStyle/>
          <a:p>
            <a:pPr marL="742950" indent="-742950" algn="ctr">
              <a:buNone/>
            </a:pPr>
            <a:r>
              <a:rPr lang="en-US" sz="6000" b="1" dirty="0" smtClean="0">
                <a:solidFill>
                  <a:srgbClr val="FF0000"/>
                </a:solidFill>
              </a:rPr>
              <a:t>  Pair work</a:t>
            </a:r>
          </a:p>
          <a:p>
            <a:pPr marL="742950" indent="-742950">
              <a:buNone/>
            </a:pPr>
            <a:endParaRPr lang="en-US" sz="3600" b="1" dirty="0" smtClean="0">
              <a:solidFill>
                <a:srgbClr val="FF0000"/>
              </a:solidFill>
            </a:endParaRPr>
          </a:p>
        </p:txBody>
      </p:sp>
      <p:pic>
        <p:nvPicPr>
          <p:cNvPr id="50178" name="Picture 2" descr="c:\users\dell\appdata\roaming\360se6\User Data\temp\socrates_and_the_socratic_method_by_hotcheeto89-d4hzal6.jpg"/>
          <p:cNvPicPr>
            <a:picLocks noChangeAspect="1" noChangeArrowheads="1"/>
          </p:cNvPicPr>
          <p:nvPr/>
        </p:nvPicPr>
        <p:blipFill>
          <a:blip r:embed="rId3" cstate="print"/>
          <a:srcRect/>
          <a:stretch>
            <a:fillRect/>
          </a:stretch>
        </p:blipFill>
        <p:spPr bwMode="auto">
          <a:xfrm>
            <a:off x="2483768" y="2417440"/>
            <a:ext cx="4440560" cy="444056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3 – iProduce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1520" y="1196752"/>
            <a:ext cx="8640960" cy="5328592"/>
          </a:xfrm>
        </p:spPr>
        <p:txBody>
          <a:bodyPr>
            <a:normAutofit/>
          </a:bodyPr>
          <a:lstStyle/>
          <a:p>
            <a:pPr marL="742950" indent="-742950" algn="ctr">
              <a:buNone/>
            </a:pPr>
            <a:r>
              <a:rPr lang="en-US" sz="6000" b="1" dirty="0" smtClean="0">
                <a:solidFill>
                  <a:srgbClr val="FF0000"/>
                </a:solidFill>
              </a:rPr>
              <a:t>  </a:t>
            </a:r>
            <a:r>
              <a:rPr lang="en-US" altLang="zh-CN" sz="6000" b="1" dirty="0" smtClean="0">
                <a:solidFill>
                  <a:srgbClr val="FF0000"/>
                </a:solidFill>
              </a:rPr>
              <a:t>Reporting</a:t>
            </a:r>
            <a:endParaRPr lang="en-US" sz="6000" b="1" dirty="0" smtClean="0">
              <a:solidFill>
                <a:srgbClr val="FF0000"/>
              </a:solidFill>
            </a:endParaRPr>
          </a:p>
          <a:p>
            <a:pPr marL="742950" indent="-742950">
              <a:buNone/>
            </a:pPr>
            <a:endParaRPr lang="en-US" sz="3600" b="1" dirty="0" smtClean="0">
              <a:solidFill>
                <a:srgbClr val="FF0000"/>
              </a:solidFill>
            </a:endParaRPr>
          </a:p>
        </p:txBody>
      </p:sp>
      <p:sp>
        <p:nvSpPr>
          <p:cNvPr id="49154" name="AutoShape 2" descr="c:\users\dell\appdata\roaming\360se6\User Data\temp\th_id=JN.02FSamy2A5F2tPv4\WFKjQ&amp;pid=15.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49156" name="Picture 4" descr="c:\users\dell\appdata\roaming\360se6\User Data\temp\socrates_teaching.jpg"/>
          <p:cNvPicPr>
            <a:picLocks noChangeAspect="1" noChangeArrowheads="1"/>
          </p:cNvPicPr>
          <p:nvPr/>
        </p:nvPicPr>
        <p:blipFill>
          <a:blip r:embed="rId3" cstate="print"/>
          <a:srcRect/>
          <a:stretch>
            <a:fillRect/>
          </a:stretch>
        </p:blipFill>
        <p:spPr bwMode="auto">
          <a:xfrm>
            <a:off x="1691680" y="2204864"/>
            <a:ext cx="5830780" cy="46531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descr="th.jpg"/>
          <p:cNvPicPr>
            <a:picLocks noChangeAspect="1"/>
          </p:cNvPicPr>
          <p:nvPr/>
        </p:nvPicPr>
        <p:blipFill>
          <a:blip r:embed="rId4" cstate="print"/>
          <a:stretch>
            <a:fillRect/>
          </a:stretch>
        </p:blipFill>
        <p:spPr>
          <a:xfrm>
            <a:off x="7415808" y="5157192"/>
            <a:ext cx="1728192" cy="1700808"/>
          </a:xfrm>
          <a:prstGeom prst="rect">
            <a:avLst/>
          </a:prstGeom>
        </p:spPr>
      </p:pic>
      <p:sp>
        <p:nvSpPr>
          <p:cNvPr id="57346" name="Rectangle 2"/>
          <p:cNvSpPr>
            <a:spLocks noGrp="1" noChangeArrowheads="1"/>
          </p:cNvSpPr>
          <p:nvPr>
            <p:ph type="title" idx="4294967295"/>
          </p:nvPr>
        </p:nvSpPr>
        <p:spPr>
          <a:xfrm>
            <a:off x="457200" y="-27384"/>
            <a:ext cx="8229600" cy="1143000"/>
          </a:xfrm>
        </p:spPr>
        <p:txBody>
          <a:bodyPr/>
          <a:lstStyle/>
          <a:p>
            <a:r>
              <a:rPr lang="en-US" altLang="zh-CN" dirty="0" smtClean="0">
                <a:ea typeface="宋体" pitchFamily="2" charset="-122"/>
              </a:rPr>
              <a:t>Interpret</a:t>
            </a:r>
          </a:p>
        </p:txBody>
      </p:sp>
      <p:sp>
        <p:nvSpPr>
          <p:cNvPr id="48131" name="Rectangle 3"/>
          <p:cNvSpPr>
            <a:spLocks noGrp="1" noChangeArrowheads="1"/>
          </p:cNvSpPr>
          <p:nvPr>
            <p:ph type="body" idx="4294967295"/>
          </p:nvPr>
        </p:nvSpPr>
        <p:spPr>
          <a:xfrm>
            <a:off x="250825" y="980728"/>
            <a:ext cx="8713788" cy="5543550"/>
          </a:xfrm>
        </p:spPr>
        <p:txBody>
          <a:bodyPr>
            <a:noAutofit/>
          </a:bodyPr>
          <a:lstStyle/>
          <a:p>
            <a:pPr>
              <a:lnSpc>
                <a:spcPct val="90000"/>
              </a:lnSpc>
              <a:buFontTx/>
              <a:buNone/>
            </a:pPr>
            <a:r>
              <a:rPr lang="en-US" altLang="zh-CN" sz="2600" b="0" dirty="0" smtClean="0">
                <a:solidFill>
                  <a:schemeClr val="tx1"/>
                </a:solidFill>
                <a:ea typeface="宋体" pitchFamily="2" charset="-122"/>
              </a:rPr>
              <a:t>My boyfriend’s Liverpool accent suddenly becomes impossible to </a:t>
            </a:r>
            <a:r>
              <a:rPr lang="en-US" altLang="zh-CN" sz="2600" b="1" dirty="0" smtClean="0">
                <a:solidFill>
                  <a:srgbClr val="0000FF"/>
                </a:solidFill>
                <a:ea typeface="宋体" pitchFamily="2" charset="-122"/>
              </a:rPr>
              <a:t>interpret</a:t>
            </a:r>
            <a:r>
              <a:rPr lang="en-US" altLang="zh-CN" sz="2600" b="0" dirty="0" smtClean="0">
                <a:solidFill>
                  <a:schemeClr val="tx1"/>
                </a:solidFill>
                <a:ea typeface="宋体" pitchFamily="2" charset="-122"/>
              </a:rPr>
              <a:t> after his easily understood words on screen.</a:t>
            </a:r>
          </a:p>
          <a:p>
            <a:pPr>
              <a:lnSpc>
                <a:spcPct val="90000"/>
              </a:lnSpc>
            </a:pPr>
            <a:r>
              <a:rPr lang="en-US" altLang="zh-CN" sz="2600" b="0" dirty="0" smtClean="0">
                <a:solidFill>
                  <a:srgbClr val="FF0000"/>
                </a:solidFill>
                <a:ea typeface="宋体" pitchFamily="2" charset="-122"/>
              </a:rPr>
              <a:t>What’s the synonym?</a:t>
            </a:r>
          </a:p>
          <a:p>
            <a:pPr>
              <a:lnSpc>
                <a:spcPct val="90000"/>
              </a:lnSpc>
              <a:buFontTx/>
              <a:buNone/>
            </a:pPr>
            <a:r>
              <a:rPr lang="en-US" altLang="zh-CN" sz="2600" b="0" dirty="0" smtClean="0">
                <a:ea typeface="宋体" pitchFamily="2" charset="-122"/>
              </a:rPr>
              <a:t>(1) understand (</a:t>
            </a:r>
            <a:r>
              <a:rPr lang="en-US" altLang="zh-CN" sz="2600" b="0" dirty="0" err="1" smtClean="0">
                <a:ea typeface="宋体" pitchFamily="2" charset="-122"/>
              </a:rPr>
              <a:t>sth</a:t>
            </a:r>
            <a:r>
              <a:rPr lang="en-US" altLang="zh-CN" sz="2600" b="0" dirty="0" smtClean="0">
                <a:ea typeface="宋体" pitchFamily="2" charset="-122"/>
              </a:rPr>
              <a:t>. said, ordered, or done)</a:t>
            </a:r>
          </a:p>
          <a:p>
            <a:pPr>
              <a:lnSpc>
                <a:spcPct val="90000"/>
              </a:lnSpc>
            </a:pPr>
            <a:r>
              <a:rPr lang="en-US" altLang="zh-CN" sz="2600" b="0" dirty="0" smtClean="0">
                <a:solidFill>
                  <a:schemeClr val="tx1"/>
                </a:solidFill>
                <a:ea typeface="宋体" pitchFamily="2" charset="-122"/>
              </a:rPr>
              <a:t>The gift is generally interpreted </a:t>
            </a:r>
            <a:r>
              <a:rPr lang="en-US" altLang="zh-CN" sz="2600" b="0" dirty="0" smtClean="0">
                <a:solidFill>
                  <a:srgbClr val="FF0000"/>
                </a:solidFill>
                <a:ea typeface="宋体" pitchFamily="2" charset="-122"/>
              </a:rPr>
              <a:t>as</a:t>
            </a:r>
            <a:r>
              <a:rPr lang="en-US" altLang="zh-CN" sz="2600" b="0" dirty="0" smtClean="0">
                <a:solidFill>
                  <a:schemeClr val="tx1"/>
                </a:solidFill>
                <a:ea typeface="宋体" pitchFamily="2" charset="-122"/>
              </a:rPr>
              <a:t> a bribe.</a:t>
            </a:r>
          </a:p>
          <a:p>
            <a:pPr>
              <a:lnSpc>
                <a:spcPct val="90000"/>
              </a:lnSpc>
            </a:pPr>
            <a:r>
              <a:rPr lang="en-US" altLang="zh-CN" sz="2600" b="0" dirty="0" smtClean="0">
                <a:solidFill>
                  <a:schemeClr val="tx1"/>
                </a:solidFill>
                <a:ea typeface="宋体" pitchFamily="2" charset="-122"/>
              </a:rPr>
              <a:t>She made a gesture, which he chose to interpret </a:t>
            </a:r>
            <a:r>
              <a:rPr lang="en-US" altLang="zh-CN" sz="2600" b="0" dirty="0" smtClean="0">
                <a:solidFill>
                  <a:srgbClr val="FF0000"/>
                </a:solidFill>
                <a:ea typeface="宋体" pitchFamily="2" charset="-122"/>
              </a:rPr>
              <a:t>as</a:t>
            </a:r>
            <a:r>
              <a:rPr lang="en-US" altLang="zh-CN" sz="2600" b="0" dirty="0" smtClean="0">
                <a:solidFill>
                  <a:schemeClr val="tx1"/>
                </a:solidFill>
                <a:ea typeface="宋体" pitchFamily="2" charset="-122"/>
              </a:rPr>
              <a:t> an invitation.</a:t>
            </a:r>
          </a:p>
          <a:p>
            <a:pPr>
              <a:lnSpc>
                <a:spcPct val="90000"/>
              </a:lnSpc>
              <a:buFontTx/>
              <a:buNone/>
            </a:pPr>
            <a:r>
              <a:rPr lang="en-US" altLang="zh-CN" sz="2600" b="0" dirty="0" smtClean="0">
                <a:ea typeface="宋体" pitchFamily="2" charset="-122"/>
              </a:rPr>
              <a:t>I fight my boyfriend as well, </a:t>
            </a:r>
            <a:r>
              <a:rPr lang="en-US" altLang="zh-CN" sz="2600" b="1" dirty="0" smtClean="0">
                <a:solidFill>
                  <a:srgbClr val="FF0000"/>
                </a:solidFill>
                <a:ea typeface="宋体" pitchFamily="2" charset="-122"/>
              </a:rPr>
              <a:t>misinterpreting</a:t>
            </a:r>
            <a:r>
              <a:rPr lang="en-US" altLang="zh-CN" sz="2600" b="0" dirty="0" smtClean="0">
                <a:ea typeface="宋体" pitchFamily="2" charset="-122"/>
              </a:rPr>
              <a:t> his intentions. </a:t>
            </a:r>
            <a:r>
              <a:rPr lang="en-US" altLang="zh-CN" sz="2600" b="0" dirty="0" smtClean="0">
                <a:solidFill>
                  <a:schemeClr val="tx1"/>
                </a:solidFill>
                <a:ea typeface="宋体" pitchFamily="2" charset="-122"/>
              </a:rPr>
              <a:t>(</a:t>
            </a:r>
            <a:r>
              <a:rPr lang="en-US" altLang="zh-CN" sz="2600" b="0" dirty="0" smtClean="0">
                <a:solidFill>
                  <a:srgbClr val="FF0000"/>
                </a:solidFill>
                <a:ea typeface="宋体" pitchFamily="2" charset="-122"/>
              </a:rPr>
              <a:t>L.45</a:t>
            </a:r>
            <a:r>
              <a:rPr lang="en-US" altLang="zh-CN" sz="2600" b="0" dirty="0" smtClean="0">
                <a:solidFill>
                  <a:schemeClr val="tx1"/>
                </a:solidFill>
                <a:ea typeface="宋体" pitchFamily="2" charset="-122"/>
              </a:rPr>
              <a:t>)</a:t>
            </a:r>
          </a:p>
          <a:p>
            <a:pPr>
              <a:lnSpc>
                <a:spcPct val="90000"/>
              </a:lnSpc>
            </a:pPr>
            <a:r>
              <a:rPr lang="en-US" altLang="zh-CN" sz="2600" b="0" dirty="0" smtClean="0">
                <a:solidFill>
                  <a:schemeClr val="tx1"/>
                </a:solidFill>
                <a:ea typeface="宋体" pitchFamily="2" charset="-122"/>
              </a:rPr>
              <a:t>No one in the tour group spoke Spanish so we had to ask the guide to interpret.</a:t>
            </a:r>
          </a:p>
          <a:p>
            <a:pPr>
              <a:lnSpc>
                <a:spcPct val="90000"/>
              </a:lnSpc>
            </a:pPr>
            <a:r>
              <a:rPr lang="en-US" altLang="zh-CN" sz="2600" b="0" dirty="0" smtClean="0">
                <a:ea typeface="宋体" pitchFamily="2" charset="-122"/>
              </a:rPr>
              <a:t>(2) translate what is said in one language into another</a:t>
            </a:r>
          </a:p>
          <a:p>
            <a:pPr>
              <a:lnSpc>
                <a:spcPct val="90000"/>
              </a:lnSpc>
            </a:pPr>
            <a:r>
              <a:rPr lang="en-US" altLang="zh-CN" sz="2600" b="0" dirty="0" smtClean="0">
                <a:solidFill>
                  <a:srgbClr val="FF0000"/>
                </a:solidFill>
                <a:ea typeface="宋体" pitchFamily="2" charset="-122"/>
              </a:rPr>
              <a:t>Interpreter</a:t>
            </a:r>
          </a:p>
          <a:p>
            <a:pPr>
              <a:lnSpc>
                <a:spcPct val="90000"/>
              </a:lnSpc>
            </a:pPr>
            <a:r>
              <a:rPr lang="en-US" altLang="zh-CN" sz="2600" b="0" dirty="0" smtClean="0">
                <a:solidFill>
                  <a:srgbClr val="FF0000"/>
                </a:solidFill>
                <a:ea typeface="宋体" pitchFamily="2" charset="-122"/>
              </a:rPr>
              <a:t>Interpretation</a:t>
            </a:r>
          </a:p>
        </p:txBody>
      </p:sp>
      <p:pic>
        <p:nvPicPr>
          <p:cNvPr id="48132" name="interpret.wav">
            <a:hlinkClick r:id="" action="ppaction://media"/>
          </p:cNvPr>
          <p:cNvPicPr>
            <a:picLocks noRot="1" noChangeAspect="1" noChangeArrowheads="1"/>
          </p:cNvPicPr>
          <p:nvPr>
            <a:audioFile r:link="rId1"/>
          </p:nvPr>
        </p:nvPicPr>
        <p:blipFill>
          <a:blip r:embed="rId5" cstate="print"/>
          <a:srcRect/>
          <a:stretch>
            <a:fillRect/>
          </a:stretch>
        </p:blipFill>
        <p:spPr bwMode="auto">
          <a:xfrm>
            <a:off x="0" y="4708376"/>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8132"/>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8720" fill="hold"/>
                                        <p:tgtEl>
                                          <p:spTgt spid="48132"/>
                                        </p:tgtEl>
                                      </p:cBhvr>
                                    </p:cmd>
                                  </p:childTnLst>
                                </p:cTn>
                              </p:par>
                            </p:childTnLst>
                          </p:cTn>
                        </p:par>
                      </p:childTnLst>
                    </p:cTn>
                  </p:par>
                </p:childTnLst>
              </p:cTn>
              <p:nextCondLst>
                <p:cond evt="onClick" delay="0">
                  <p:tgtEl>
                    <p:spTgt spid="48132"/>
                  </p:tgtEl>
                </p:cond>
              </p:nextCondLst>
            </p:seq>
            <p:audio>
              <p:cMediaNode>
                <p:cTn id="48"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48132"/>
                </p:tgtEl>
              </p:cMediaNode>
            </p:audio>
          </p:childTnLst>
        </p:cTn>
      </p:par>
    </p:tnLst>
    <p:bldLst>
      <p:bldP spid="4813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zh-CN" altLang="en-US" b="1" dirty="0" smtClean="0">
                <a:solidFill>
                  <a:srgbClr val="0000FF"/>
                </a:solidFill>
              </a:rPr>
              <a:t>出现的问题</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539552" y="1628800"/>
            <a:ext cx="8352928" cy="4968552"/>
          </a:xfrm>
        </p:spPr>
        <p:txBody>
          <a:bodyPr>
            <a:normAutofit fontScale="92500" lnSpcReduction="10000"/>
          </a:bodyPr>
          <a:lstStyle/>
          <a:p>
            <a:pPr marL="742950" indent="-742950">
              <a:buNone/>
            </a:pPr>
            <a:r>
              <a:rPr lang="zh-CN" altLang="en-US" sz="4000" b="1" dirty="0" smtClean="0"/>
              <a:t>内容：</a:t>
            </a:r>
            <a:endParaRPr lang="en-US" altLang="zh-CN" sz="4000" b="1" dirty="0" smtClean="0"/>
          </a:p>
          <a:p>
            <a:pPr marL="742950" indent="-742950">
              <a:buNone/>
            </a:pPr>
            <a:r>
              <a:rPr lang="en-US" altLang="zh-CN" sz="3600" b="1" dirty="0" smtClean="0"/>
              <a:t>	</a:t>
            </a:r>
            <a:r>
              <a:rPr lang="zh-CN" altLang="en-US" sz="3600" b="1" dirty="0" smtClean="0"/>
              <a:t>扩展太多，忽视课文</a:t>
            </a:r>
            <a:endParaRPr lang="en-US" altLang="zh-CN" sz="3600" b="1" dirty="0" smtClean="0"/>
          </a:p>
          <a:p>
            <a:pPr marL="742950" indent="-742950">
              <a:buNone/>
            </a:pPr>
            <a:endParaRPr lang="en-US" sz="3600" b="1" dirty="0" smtClean="0"/>
          </a:p>
          <a:p>
            <a:pPr marL="742950" indent="-742950">
              <a:buNone/>
            </a:pPr>
            <a:r>
              <a:rPr lang="zh-CN" altLang="en-US" sz="4000" b="1" dirty="0" smtClean="0"/>
              <a:t>语言：</a:t>
            </a:r>
            <a:endParaRPr lang="en-US" altLang="zh-CN" sz="4000" b="1" dirty="0" smtClean="0"/>
          </a:p>
          <a:p>
            <a:pPr marL="742950" indent="-742950">
              <a:buNone/>
            </a:pPr>
            <a:r>
              <a:rPr lang="en-US" sz="3600" b="1" dirty="0" smtClean="0"/>
              <a:t>	</a:t>
            </a:r>
            <a:r>
              <a:rPr lang="zh-CN" altLang="en-US" sz="3600" b="1" dirty="0" smtClean="0"/>
              <a:t>不能有意识使用所学语言</a:t>
            </a:r>
            <a:endParaRPr lang="en-US" altLang="zh-CN" sz="3600" b="1" dirty="0" smtClean="0"/>
          </a:p>
          <a:p>
            <a:pPr marL="742950" indent="-742950">
              <a:buNone/>
            </a:pPr>
            <a:endParaRPr lang="en-US" sz="3600" b="1" dirty="0" smtClean="0"/>
          </a:p>
          <a:p>
            <a:pPr marL="742950" indent="-742950">
              <a:buNone/>
            </a:pPr>
            <a:r>
              <a:rPr lang="zh-CN" altLang="en-US" sz="4000" b="1" dirty="0" smtClean="0"/>
              <a:t>形式：</a:t>
            </a:r>
            <a:endParaRPr lang="en-US" altLang="zh-CN" sz="4000" b="1" dirty="0" smtClean="0"/>
          </a:p>
          <a:p>
            <a:pPr marL="742950" indent="-742950">
              <a:buNone/>
            </a:pPr>
            <a:r>
              <a:rPr lang="en-US" sz="3600" b="1" dirty="0" smtClean="0"/>
              <a:t>	</a:t>
            </a:r>
            <a:r>
              <a:rPr lang="zh-CN" altLang="en-US" sz="3600" b="1" dirty="0" smtClean="0"/>
              <a:t>多次重复</a:t>
            </a:r>
            <a:endParaRPr lang="en-US" sz="3600" b="1" dirty="0" smtClean="0"/>
          </a:p>
        </p:txBody>
      </p:sp>
      <p:pic>
        <p:nvPicPr>
          <p:cNvPr id="8" name="图片 7" descr="th (2).jpg"/>
          <p:cNvPicPr>
            <a:picLocks noChangeAspect="1"/>
          </p:cNvPicPr>
          <p:nvPr/>
        </p:nvPicPr>
        <p:blipFill>
          <a:blip r:embed="rId3" cstate="print"/>
          <a:stretch>
            <a:fillRect/>
          </a:stretch>
        </p:blipFill>
        <p:spPr>
          <a:xfrm>
            <a:off x="6084168" y="1702445"/>
            <a:ext cx="2900536" cy="4944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Time Allotment</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表格 7"/>
          <p:cNvGraphicFramePr>
            <a:graphicFrameLocks noGrp="1"/>
          </p:cNvGraphicFramePr>
          <p:nvPr/>
        </p:nvGraphicFramePr>
        <p:xfrm>
          <a:off x="683568" y="1340768"/>
          <a:ext cx="7344816" cy="5184577"/>
        </p:xfrm>
        <a:graphic>
          <a:graphicData uri="http://schemas.openxmlformats.org/drawingml/2006/table">
            <a:tbl>
              <a:tblPr/>
              <a:tblGrid>
                <a:gridCol w="549228"/>
                <a:gridCol w="4405344"/>
                <a:gridCol w="2390244"/>
              </a:tblGrid>
              <a:tr h="782791">
                <a:tc>
                  <a:txBody>
                    <a:bodyPr/>
                    <a:lstStyle/>
                    <a:p>
                      <a:pPr algn="ctr">
                        <a:lnSpc>
                          <a:spcPct val="115000"/>
                        </a:lnSpc>
                        <a:spcAft>
                          <a:spcPts val="0"/>
                        </a:spcAft>
                      </a:pPr>
                      <a:r>
                        <a:rPr lang="en-US" sz="3600" dirty="0" smtClean="0">
                          <a:latin typeface="Times New Roman" pitchFamily="18" charset="0"/>
                          <a:ea typeface="Arial Unicode MS" pitchFamily="34" charset="-122"/>
                          <a:cs typeface="Times New Roman" pitchFamily="18" charset="0"/>
                        </a:rPr>
                        <a:t>1</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iProduce (Text</a:t>
                      </a:r>
                      <a:r>
                        <a:rPr lang="en-US" sz="3600" baseline="0" dirty="0" smtClean="0">
                          <a:latin typeface="Times New Roman" pitchFamily="18" charset="0"/>
                          <a:ea typeface="Arial Unicode MS" pitchFamily="34" charset="-122"/>
                          <a:cs typeface="Times New Roman" pitchFamily="18" charset="0"/>
                        </a:rPr>
                        <a:t> A)</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20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719">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2</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Warming-up</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15 </a:t>
                      </a:r>
                      <a:r>
                        <a:rPr lang="en-US" sz="3600" dirty="0">
                          <a:latin typeface="Times New Roman" pitchFamily="18" charset="0"/>
                          <a:ea typeface="Arial Unicode MS" pitchFamily="34" charset="-122"/>
                          <a:cs typeface="Times New Roman" pitchFamily="18" charset="0"/>
                        </a:rPr>
                        <a:t>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719">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3</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Reading</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a:latin typeface="Times New Roman" pitchFamily="18" charset="0"/>
                          <a:ea typeface="Arial Unicode MS" pitchFamily="34" charset="-122"/>
                          <a:cs typeface="Times New Roman" pitchFamily="18" charset="0"/>
                        </a:rPr>
                        <a:t>15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719">
                <a:tc gridSpan="3">
                  <a:txBody>
                    <a:bodyPr/>
                    <a:lstStyle/>
                    <a:p>
                      <a:pPr algn="ctr">
                        <a:lnSpc>
                          <a:spcPct val="115000"/>
                        </a:lnSpc>
                        <a:spcAft>
                          <a:spcPts val="0"/>
                        </a:spcAft>
                      </a:pPr>
                      <a:r>
                        <a:rPr lang="en-US" sz="3600" dirty="0">
                          <a:latin typeface="Times New Roman" pitchFamily="18" charset="0"/>
                          <a:ea typeface="Arial Unicode MS" pitchFamily="34" charset="-122"/>
                          <a:cs typeface="Times New Roman" pitchFamily="18" charset="0"/>
                        </a:rPr>
                        <a:t>Break</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3E2"/>
                    </a:solidFill>
                  </a:tcPr>
                </a:tc>
                <a:tc hMerge="1">
                  <a:txBody>
                    <a:bodyPr/>
                    <a:lstStyle/>
                    <a:p>
                      <a:endParaRPr lang="zh-CN" altLang="en-US"/>
                    </a:p>
                  </a:txBody>
                  <a:tcPr/>
                </a:tc>
                <a:tc hMerge="1">
                  <a:txBody>
                    <a:bodyPr/>
                    <a:lstStyle/>
                    <a:p>
                      <a:endParaRPr lang="zh-CN" altLang="en-US"/>
                    </a:p>
                  </a:txBody>
                  <a:tcPr/>
                </a:tc>
              </a:tr>
              <a:tr h="1182910">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4</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Learning:</a:t>
                      </a:r>
                    </a:p>
                    <a:p>
                      <a:pPr>
                        <a:lnSpc>
                          <a:spcPct val="115000"/>
                        </a:lnSpc>
                        <a:spcAft>
                          <a:spcPts val="0"/>
                        </a:spcAft>
                      </a:pPr>
                      <a:r>
                        <a:rPr lang="zh-CN" altLang="en-US" sz="2400" b="1" dirty="0" smtClean="0"/>
                        <a:t>    语言、观点、技能</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smtClean="0">
                          <a:latin typeface="Times New Roman" pitchFamily="18" charset="0"/>
                          <a:ea typeface="Arial Unicode MS" pitchFamily="34" charset="-122"/>
                          <a:cs typeface="Times New Roman" pitchFamily="18" charset="0"/>
                        </a:rPr>
                        <a:t>45 </a:t>
                      </a:r>
                      <a:r>
                        <a:rPr lang="en-US" sz="3600" dirty="0">
                          <a:latin typeface="Times New Roman" pitchFamily="18" charset="0"/>
                          <a:ea typeface="Arial Unicode MS" pitchFamily="34" charset="-122"/>
                          <a:cs typeface="Times New Roman" pitchFamily="18" charset="0"/>
                        </a:rPr>
                        <a:t>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719">
                <a:tc>
                  <a:txBody>
                    <a:bodyPr/>
                    <a:lstStyle/>
                    <a:p>
                      <a:pPr algn="ctr">
                        <a:lnSpc>
                          <a:spcPct val="115000"/>
                        </a:lnSpc>
                        <a:spcAft>
                          <a:spcPts val="0"/>
                        </a:spcAft>
                      </a:pPr>
                      <a:r>
                        <a:rPr lang="en-US" altLang="zh-CN" sz="3600" dirty="0" smtClean="0">
                          <a:latin typeface="Times New Roman" pitchFamily="18" charset="0"/>
                          <a:ea typeface="Arial Unicode MS" pitchFamily="34" charset="-122"/>
                          <a:cs typeface="Times New Roman" pitchFamily="18" charset="0"/>
                        </a:rPr>
                        <a:t>5</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a:latin typeface="Times New Roman" pitchFamily="18" charset="0"/>
                          <a:ea typeface="Arial Unicode MS" pitchFamily="34" charset="-122"/>
                          <a:cs typeface="Times New Roman" pitchFamily="18" charset="0"/>
                        </a:rPr>
                        <a:t>Assigning homework</a:t>
                      </a:r>
                      <a:endParaRPr lang="zh-CN" sz="360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3600" dirty="0">
                          <a:latin typeface="Times New Roman" pitchFamily="18" charset="0"/>
                          <a:ea typeface="Arial Unicode MS" pitchFamily="34" charset="-122"/>
                          <a:cs typeface="Times New Roman" pitchFamily="18" charset="0"/>
                        </a:rPr>
                        <a:t>5 minutes</a:t>
                      </a:r>
                      <a:endParaRPr lang="zh-CN" sz="3600" dirty="0">
                        <a:latin typeface="Times New Roman" pitchFamily="18" charset="0"/>
                        <a:ea typeface="Arial Unicode MS" pitchFamily="34" charset="-122"/>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Confucius.Cartoon.Small.Reverse.png"/>
          <p:cNvPicPr>
            <a:picLocks noChangeAspect="1"/>
          </p:cNvPicPr>
          <p:nvPr/>
        </p:nvPicPr>
        <p:blipFill>
          <a:blip r:embed="rId4" cstate="print"/>
          <a:stretch>
            <a:fillRect/>
          </a:stretch>
        </p:blipFill>
        <p:spPr>
          <a:xfrm>
            <a:off x="7899410" y="5445224"/>
            <a:ext cx="1244589" cy="141277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Text B</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椭圆 27"/>
          <p:cNvSpPr/>
          <p:nvPr/>
        </p:nvSpPr>
        <p:spPr>
          <a:xfrm>
            <a:off x="3491880" y="1988840"/>
            <a:ext cx="2664296" cy="2673297"/>
          </a:xfrm>
          <a:prstGeom prst="ellipse">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sp>
        <p:nvSpPr>
          <p:cNvPr id="9" name="矩形 31"/>
          <p:cNvSpPr/>
          <p:nvPr/>
        </p:nvSpPr>
        <p:spPr>
          <a:xfrm>
            <a:off x="3347864" y="3149969"/>
            <a:ext cx="2808312" cy="707886"/>
          </a:xfrm>
          <a:prstGeom prst="rect">
            <a:avLst/>
          </a:prstGeom>
        </p:spPr>
        <p:txBody>
          <a:bodyPr wrap="square">
            <a:spAutoFit/>
          </a:bodyPr>
          <a:lstStyle/>
          <a:p>
            <a:pPr lvl="0" algn="ctr"/>
            <a:r>
              <a:rPr lang="en-US" altLang="zh-CN" sz="4000" b="1" dirty="0" smtClean="0">
                <a:solidFill>
                  <a:schemeClr val="accent2">
                    <a:lumMod val="75000"/>
                  </a:schemeClr>
                </a:solidFill>
                <a:latin typeface="微软雅黑" pitchFamily="34" charset="-122"/>
                <a:ea typeface="微软雅黑" pitchFamily="34" charset="-122"/>
              </a:rPr>
              <a:t>Scenario</a:t>
            </a:r>
          </a:p>
        </p:txBody>
      </p:sp>
      <p:sp>
        <p:nvSpPr>
          <p:cNvPr id="10" name="椭圆 39"/>
          <p:cNvSpPr/>
          <p:nvPr/>
        </p:nvSpPr>
        <p:spPr>
          <a:xfrm>
            <a:off x="3563888" y="1988840"/>
            <a:ext cx="754314" cy="69360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mtClean="0">
                <a:latin typeface="微软雅黑" pitchFamily="34" charset="-122"/>
                <a:ea typeface="微软雅黑" pitchFamily="34" charset="-122"/>
              </a:rPr>
              <a:t>1</a:t>
            </a:r>
            <a:endParaRPr lang="zh-CN" altLang="en-US">
              <a:latin typeface="微软雅黑" pitchFamily="34" charset="-122"/>
              <a:ea typeface="微软雅黑" pitchFamily="34" charset="-122"/>
            </a:endParaRPr>
          </a:p>
        </p:txBody>
      </p:sp>
      <p:sp>
        <p:nvSpPr>
          <p:cNvPr id="24578" name="AutoShape 2" descr="c:\users\owner\appdata\roaming\360se6\User Data\temp\webwxgetmsgimg_MsgID=1028765700&amp;skey=@crypt_b4bbfe47_68ebc70d36d3c7d734c4da1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 name="Picture 20" descr="webwxgetmsgimg.jpg"/>
          <p:cNvPicPr>
            <a:picLocks noChangeAspect="1"/>
          </p:cNvPicPr>
          <p:nvPr/>
        </p:nvPicPr>
        <p:blipFill>
          <a:blip r:embed="rId5" cstate="print"/>
          <a:stretch>
            <a:fillRect/>
          </a:stretch>
        </p:blipFill>
        <p:spPr>
          <a:xfrm>
            <a:off x="0" y="1340768"/>
            <a:ext cx="9144000" cy="515064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a:t>
            </a:r>
            <a:r>
              <a:rPr lang="en-US" b="1" dirty="0" err="1" smtClean="0">
                <a:solidFill>
                  <a:srgbClr val="0000FF"/>
                </a:solidFill>
              </a:rPr>
              <a:t>iExplore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79512" y="1268760"/>
            <a:ext cx="7056784" cy="1872208"/>
          </a:xfrm>
        </p:spPr>
        <p:txBody>
          <a:bodyPr>
            <a:normAutofit/>
          </a:bodyPr>
          <a:lstStyle/>
          <a:p>
            <a:pPr marL="742950" indent="-742950">
              <a:buNone/>
            </a:pPr>
            <a:r>
              <a:rPr lang="en-US" sz="2800" b="1" dirty="0" smtClean="0"/>
              <a:t>Hi, I’m Socrates.</a:t>
            </a:r>
          </a:p>
          <a:p>
            <a:pPr marL="742950" indent="-742950">
              <a:buNone/>
            </a:pPr>
            <a:r>
              <a:rPr lang="en-US" altLang="zh-CN" sz="2800" b="1" dirty="0" smtClean="0"/>
              <a:t>Confused?... I’m a philosopher.</a:t>
            </a:r>
          </a:p>
          <a:p>
            <a:pPr marL="742950" indent="-742950">
              <a:buNone/>
            </a:pPr>
            <a:r>
              <a:rPr lang="en-US" sz="2800" b="1" dirty="0" smtClean="0"/>
              <a:t>I pursued wisdom by asking questions.</a:t>
            </a:r>
          </a:p>
        </p:txBody>
      </p:sp>
      <p:pic>
        <p:nvPicPr>
          <p:cNvPr id="7" name="Picture 6" descr="Confucius.Cartoon.Small.Reverse.png"/>
          <p:cNvPicPr>
            <a:picLocks noChangeAspect="1"/>
          </p:cNvPicPr>
          <p:nvPr/>
        </p:nvPicPr>
        <p:blipFill>
          <a:blip r:embed="rId3" cstate="print"/>
          <a:stretch>
            <a:fillRect/>
          </a:stretch>
        </p:blipFill>
        <p:spPr>
          <a:xfrm>
            <a:off x="6440392" y="3789040"/>
            <a:ext cx="2703608" cy="3068960"/>
          </a:xfrm>
          <a:prstGeom prst="rect">
            <a:avLst/>
          </a:prstGeom>
        </p:spPr>
      </p:pic>
      <p:sp>
        <p:nvSpPr>
          <p:cNvPr id="3" name="AutoShape 2" descr="c:\users\owner\appdata\roaming\360se6\User Data\temp\socrates 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0" name="AutoShape 4" descr="c:\users\owner\appdata\roaming\360se6\User Data\temp\socrates 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2" name="AutoShape 6" descr="c:\users\owner\appdata\roaming\360se6\User Data\temp\socrates 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socrates cartoon.jpg"/>
          <p:cNvPicPr>
            <a:picLocks noChangeAspect="1"/>
          </p:cNvPicPr>
          <p:nvPr/>
        </p:nvPicPr>
        <p:blipFill>
          <a:blip r:embed="rId4" cstate="print"/>
          <a:stretch>
            <a:fillRect/>
          </a:stretch>
        </p:blipFill>
        <p:spPr>
          <a:xfrm>
            <a:off x="323528" y="2996952"/>
            <a:ext cx="3035300" cy="2806700"/>
          </a:xfrm>
          <a:prstGeom prst="rect">
            <a:avLst/>
          </a:prstGeom>
        </p:spPr>
      </p:pic>
      <p:sp>
        <p:nvSpPr>
          <p:cNvPr id="11" name="Content Placeholder 2"/>
          <p:cNvSpPr txBox="1">
            <a:spLocks/>
          </p:cNvSpPr>
          <p:nvPr/>
        </p:nvSpPr>
        <p:spPr>
          <a:xfrm>
            <a:off x="4139952" y="2996952"/>
            <a:ext cx="3672408" cy="1872208"/>
          </a:xfrm>
          <a:prstGeom prst="rect">
            <a:avLst/>
          </a:prstGeom>
        </p:spPr>
        <p:txBody>
          <a:bodyPr vert="horz" lIns="91440" tIns="45720" rIns="91440" bIns="45720" rtlCol="0">
            <a:normAutofit/>
          </a:bodyPr>
          <a:lstStyle/>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3000" b="1" i="0" u="none" strike="noStrike" kern="1200" cap="none" spc="0" normalizeH="0" baseline="0" noProof="0" dirty="0" smtClean="0">
                <a:ln>
                  <a:noFill/>
                </a:ln>
                <a:solidFill>
                  <a:schemeClr val="tx1"/>
                </a:solidFill>
                <a:effectLst/>
                <a:uLnTx/>
                <a:uFillTx/>
                <a:latin typeface="+mn-lt"/>
                <a:ea typeface="+mn-ea"/>
                <a:cs typeface="+mn-cs"/>
              </a:rPr>
              <a:t>你好！</a:t>
            </a:r>
            <a:r>
              <a:rPr kumimoji="0" lang="en-US" altLang="zh-CN" sz="3000" b="1" i="0" u="none" strike="noStrike" kern="1200" cap="none" spc="0" normalizeH="0" baseline="0" noProof="0" dirty="0" smtClean="0">
                <a:ln>
                  <a:noFill/>
                </a:ln>
                <a:solidFill>
                  <a:schemeClr val="tx1"/>
                </a:solidFill>
                <a:effectLst/>
                <a:uLnTx/>
                <a:uFillTx/>
                <a:latin typeface="+mn-lt"/>
                <a:ea typeface="+mn-ea"/>
                <a:cs typeface="+mn-cs"/>
              </a:rPr>
              <a:t>I’m Confucius</a:t>
            </a:r>
            <a:r>
              <a:rPr kumimoji="0" lang="zh-CN" altLang="en-US" sz="3000" b="1"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30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000" b="1" dirty="0" smtClean="0"/>
              <a:t>I’m a philosopher 2.</a:t>
            </a: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2 – </a:t>
            </a:r>
            <a:r>
              <a:rPr lang="en-US" b="1" dirty="0" err="1" smtClean="0">
                <a:solidFill>
                  <a:srgbClr val="0000FF"/>
                </a:solidFill>
              </a:rPr>
              <a:t>iExplore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1520" y="1844824"/>
            <a:ext cx="7200800" cy="4752528"/>
          </a:xfrm>
        </p:spPr>
        <p:txBody>
          <a:bodyPr>
            <a:normAutofit/>
          </a:bodyPr>
          <a:lstStyle/>
          <a:p>
            <a:pPr marL="742950" indent="-742950"/>
            <a:r>
              <a:rPr lang="en-US" sz="4000" b="1" dirty="0" smtClean="0"/>
              <a:t>What did Confucius pursue?</a:t>
            </a:r>
          </a:p>
          <a:p>
            <a:pPr marL="742950" indent="-742950"/>
            <a:r>
              <a:rPr lang="en-US" sz="4000" b="1" dirty="0" smtClean="0"/>
              <a:t>Why did he pursue it?</a:t>
            </a:r>
          </a:p>
          <a:p>
            <a:pPr marL="742950" indent="-742950"/>
            <a:r>
              <a:rPr lang="en-US" sz="4000" b="1" dirty="0" smtClean="0"/>
              <a:t>How did he pursue it?</a:t>
            </a:r>
          </a:p>
          <a:p>
            <a:pPr marL="742950" indent="-742950"/>
            <a:r>
              <a:rPr lang="en-US" sz="4000" b="1" dirty="0" smtClean="0"/>
              <a:t>Did he accomplish his mission?</a:t>
            </a:r>
          </a:p>
        </p:txBody>
      </p:sp>
      <p:pic>
        <p:nvPicPr>
          <p:cNvPr id="7" name="Picture 6" descr="Confucius.Cartoon.Small.Reverse.png">
            <a:hlinkClick r:id="rId3"/>
          </p:cNvPr>
          <p:cNvPicPr>
            <a:picLocks noChangeAspect="1"/>
          </p:cNvPicPr>
          <p:nvPr/>
        </p:nvPicPr>
        <p:blipFill>
          <a:blip r:embed="rId4" cstate="print"/>
          <a:stretch>
            <a:fillRect/>
          </a:stretch>
        </p:blipFill>
        <p:spPr>
          <a:xfrm>
            <a:off x="6372200" y="3711633"/>
            <a:ext cx="2771800" cy="314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zh-CN" altLang="en-US" b="1" dirty="0" smtClean="0"/>
              <a:t>习近平接受拉美四国媒体联合采访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owner\appdata\roaming\360se6\User Data\temp\1307986723_bIbZ1C.jpg"/>
          <p:cNvPicPr>
            <a:picLocks noChangeAspect="1" noChangeArrowheads="1"/>
          </p:cNvPicPr>
          <p:nvPr/>
        </p:nvPicPr>
        <p:blipFill>
          <a:blip r:embed="rId2" cstate="print"/>
          <a:srcRect/>
          <a:stretch>
            <a:fillRect/>
          </a:stretch>
        </p:blipFill>
        <p:spPr bwMode="auto">
          <a:xfrm>
            <a:off x="539552" y="1235387"/>
            <a:ext cx="8172400" cy="5622613"/>
          </a:xfrm>
          <a:prstGeom prst="rect">
            <a:avLst/>
          </a:prstGeom>
          <a:noFill/>
        </p:spPr>
      </p:pic>
      <p:sp>
        <p:nvSpPr>
          <p:cNvPr id="5" name="Flowchart: Alternate Process 4"/>
          <p:cNvSpPr/>
          <p:nvPr/>
        </p:nvSpPr>
        <p:spPr>
          <a:xfrm>
            <a:off x="539552" y="5301208"/>
            <a:ext cx="7992888" cy="129614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dirty="0" smtClean="0"/>
              <a:t>问：玻利瓦尔革命始终倡导捍卫和推动建设多极化世界，您如何看待国际关系民主化？</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zh-CN" altLang="en-US" b="1" dirty="0" smtClean="0"/>
              <a:t>习近平接受拉美四国媒体联合采访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owner\appdata\roaming\360se6\User Data\temp\1307986723_bIbZ1C.jpg"/>
          <p:cNvPicPr>
            <a:picLocks noChangeAspect="1" noChangeArrowheads="1"/>
          </p:cNvPicPr>
          <p:nvPr/>
        </p:nvPicPr>
        <p:blipFill>
          <a:blip r:embed="rId2" cstate="print"/>
          <a:srcRect/>
          <a:stretch>
            <a:fillRect/>
          </a:stretch>
        </p:blipFill>
        <p:spPr bwMode="auto">
          <a:xfrm>
            <a:off x="539552" y="1235387"/>
            <a:ext cx="8172400" cy="5622613"/>
          </a:xfrm>
          <a:prstGeom prst="rect">
            <a:avLst/>
          </a:prstGeom>
          <a:noFill/>
        </p:spPr>
      </p:pic>
      <p:sp>
        <p:nvSpPr>
          <p:cNvPr id="5" name="Flowchart: Alternate Process 4"/>
          <p:cNvSpPr/>
          <p:nvPr/>
        </p:nvSpPr>
        <p:spPr>
          <a:xfrm>
            <a:off x="611560" y="3573016"/>
            <a:ext cx="7992888" cy="316835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000" dirty="0" smtClean="0"/>
              <a:t>答：当前，国际形势正在发生深刻复杂变化，世界多极化深入发展，多个发展中心在世界各地区逐渐形成，新兴市场国家和发展中国家整体实力增强，国际力量对比朝着有利于维护世界和平方向发展。</a:t>
            </a:r>
          </a:p>
          <a:p>
            <a:endParaRPr lang="zh-CN" altLang="en-US" sz="2000" dirty="0" smtClean="0"/>
          </a:p>
          <a:p>
            <a:r>
              <a:rPr lang="zh-CN" altLang="en-US" sz="2000" dirty="0" smtClean="0"/>
              <a:t>  </a:t>
            </a:r>
            <a:r>
              <a:rPr lang="zh-CN" altLang="en-US" sz="2000" b="1" dirty="0" smtClean="0"/>
              <a:t>“大道之行也，天下为公。”</a:t>
            </a:r>
            <a:r>
              <a:rPr lang="zh-CN" altLang="en-US" sz="2000" dirty="0" smtClean="0"/>
              <a:t>公平正义是世界各国人民在国际关系领域追求的崇高目标。中国坚决维护国际公平正义，致力于推动世界多极化、国际关系民主化。我们主张世界的命运必须由各国人民共同掌握，世界上的事情只能由各国政府和人民共同商量来办。世界各国不分大小、强弱、贫富，都是国际社会的平等成员，应该共同推动国际关系民主化。</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zh-CN" altLang="en-US" b="1" dirty="0" smtClean="0"/>
              <a:t>习近平接受拉美四国媒体联合采访 </a:t>
            </a:r>
            <a:endParaRPr lang="en-US" dirty="0"/>
          </a:p>
        </p:txBody>
      </p:sp>
      <p:pic>
        <p:nvPicPr>
          <p:cNvPr id="1026" name="Picture 2" descr="c:\users\owner\appdata\roaming\360se6\User Data\temp\1307986723_bIbZ1C.jpg"/>
          <p:cNvPicPr>
            <a:picLocks noChangeAspect="1" noChangeArrowheads="1"/>
          </p:cNvPicPr>
          <p:nvPr/>
        </p:nvPicPr>
        <p:blipFill>
          <a:blip r:embed="rId2" cstate="print"/>
          <a:srcRect/>
          <a:stretch>
            <a:fillRect/>
          </a:stretch>
        </p:blipFill>
        <p:spPr bwMode="auto">
          <a:xfrm>
            <a:off x="539552" y="1235387"/>
            <a:ext cx="8172400" cy="5622613"/>
          </a:xfrm>
          <a:prstGeom prst="rect">
            <a:avLst/>
          </a:prstGeom>
          <a:noFill/>
        </p:spPr>
      </p:pic>
      <p:sp>
        <p:nvSpPr>
          <p:cNvPr id="5" name="Flowchart: Alternate Process 4"/>
          <p:cNvSpPr/>
          <p:nvPr/>
        </p:nvSpPr>
        <p:spPr>
          <a:xfrm>
            <a:off x="539552" y="3861048"/>
            <a:ext cx="8064896" cy="288032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3000" b="1" dirty="0" smtClean="0"/>
              <a:t>“大道之行也，天下为公。”</a:t>
            </a:r>
            <a:endParaRPr lang="en-US" altLang="zh-CN" sz="3000" b="1" dirty="0" smtClean="0"/>
          </a:p>
          <a:p>
            <a:endParaRPr lang="zh-CN" altLang="en-US" sz="3000" b="1" dirty="0" smtClean="0"/>
          </a:p>
          <a:p>
            <a:r>
              <a:rPr lang="en-US" altLang="zh-CN" sz="4000" b="1" dirty="0" smtClean="0"/>
              <a:t>"When the great way is followed, all under the heaven will be equal."</a:t>
            </a:r>
            <a:endParaRPr lang="zh-CN" altLang="en-US" sz="4000" b="1"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nfucius.jpg"/>
          <p:cNvPicPr>
            <a:picLocks noChangeAspect="1"/>
          </p:cNvPicPr>
          <p:nvPr/>
        </p:nvPicPr>
        <p:blipFill>
          <a:blip r:embed="rId2" cstate="print"/>
          <a:stretch>
            <a:fillRect/>
          </a:stretch>
        </p:blipFill>
        <p:spPr>
          <a:xfrm>
            <a:off x="7322820" y="4396740"/>
            <a:ext cx="1821180" cy="2461260"/>
          </a:xfrm>
          <a:prstGeom prst="rect">
            <a:avLst/>
          </a:prstGeom>
        </p:spPr>
      </p:pic>
      <p:sp>
        <p:nvSpPr>
          <p:cNvPr id="2" name="Title 1"/>
          <p:cNvSpPr>
            <a:spLocks noGrp="1"/>
          </p:cNvSpPr>
          <p:nvPr>
            <p:ph type="title"/>
          </p:nvPr>
        </p:nvSpPr>
        <p:spPr>
          <a:xfrm>
            <a:off x="971600" y="44624"/>
            <a:ext cx="7715200" cy="922114"/>
          </a:xfrm>
        </p:spPr>
        <p:txBody>
          <a:bodyPr/>
          <a:lstStyle/>
          <a:p>
            <a:r>
              <a:rPr lang="en-US" b="1" dirty="0" smtClean="0">
                <a:solidFill>
                  <a:srgbClr val="0000FF"/>
                </a:solidFill>
              </a:rPr>
              <a:t>3 </a:t>
            </a:r>
            <a:r>
              <a:rPr lang="en-US" altLang="zh-CN" b="1" dirty="0" smtClean="0">
                <a:solidFill>
                  <a:srgbClr val="0000FF"/>
                </a:solidFill>
              </a:rPr>
              <a:t>– </a:t>
            </a:r>
            <a:r>
              <a:rPr lang="en-US" altLang="zh-CN" b="1" dirty="0" err="1" smtClean="0">
                <a:solidFill>
                  <a:srgbClr val="0000FF"/>
                </a:solidFill>
              </a:rPr>
              <a:t>iProduce</a:t>
            </a:r>
            <a:endParaRPr lang="en-US" b="1" dirty="0">
              <a:solidFill>
                <a:srgbClr val="0000FF"/>
              </a:solidFill>
            </a:endParaRPr>
          </a:p>
        </p:txBody>
      </p:sp>
      <p:pic>
        <p:nvPicPr>
          <p:cNvPr id="6"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1520" y="1124744"/>
            <a:ext cx="8568952" cy="3888432"/>
          </a:xfrm>
        </p:spPr>
        <p:txBody>
          <a:bodyPr>
            <a:normAutofit fontScale="55000" lnSpcReduction="20000"/>
          </a:bodyPr>
          <a:lstStyle/>
          <a:p>
            <a:pPr marL="0" indent="0">
              <a:buNone/>
            </a:pPr>
            <a:r>
              <a:rPr lang="zh-CN" altLang="en-US" sz="5400" dirty="0" smtClean="0"/>
              <a:t>大道之行也，天下为公，选贤与能，讲信修睦。</a:t>
            </a:r>
            <a:endParaRPr lang="en-US" altLang="zh-CN" sz="5400" dirty="0" smtClean="0"/>
          </a:p>
          <a:p>
            <a:pPr marL="0" indent="0">
              <a:buNone/>
            </a:pPr>
            <a:r>
              <a:rPr lang="zh-CN" altLang="en-US" sz="5400" dirty="0" smtClean="0"/>
              <a:t>故人不独亲其亲，不独子其子。使老有所终，壮有所用，幼有所长，鳏、寡、孤、独、废疾者皆有所养。男有分，女有归。</a:t>
            </a:r>
            <a:endParaRPr lang="en-US" altLang="zh-CN" sz="5400" dirty="0" smtClean="0"/>
          </a:p>
          <a:p>
            <a:pPr marL="0" indent="0">
              <a:buNone/>
            </a:pPr>
            <a:r>
              <a:rPr lang="zh-CN" altLang="en-US" sz="5400" dirty="0" smtClean="0"/>
              <a:t>货恶其弃於地也，不必藏於己。力恶其不出於身也，不必为己。</a:t>
            </a:r>
            <a:endParaRPr lang="en-US" altLang="zh-CN" sz="5400" dirty="0" smtClean="0"/>
          </a:p>
          <a:p>
            <a:pPr marL="0" indent="0">
              <a:buNone/>
            </a:pPr>
            <a:r>
              <a:rPr lang="zh-CN" altLang="en-US" sz="5400" dirty="0" smtClean="0"/>
              <a:t>是故谋闭而不兴，盗窃乱贼而不作。故外户而不闭，是谓大同。</a:t>
            </a:r>
            <a:endParaRPr lang="en-US" sz="5400" dirty="0" smtClean="0"/>
          </a:p>
        </p:txBody>
      </p:sp>
      <p:pic>
        <p:nvPicPr>
          <p:cNvPr id="7" name="Picture 6" descr="Confucius Cartoon.jpg"/>
          <p:cNvPicPr>
            <a:picLocks noChangeAspect="1"/>
          </p:cNvPicPr>
          <p:nvPr/>
        </p:nvPicPr>
        <p:blipFill>
          <a:blip r:embed="rId4" cstate="print"/>
          <a:stretch>
            <a:fillRect/>
          </a:stretch>
        </p:blipFill>
        <p:spPr>
          <a:xfrm>
            <a:off x="2339752" y="-4707904"/>
            <a:ext cx="3095625" cy="3095625"/>
          </a:xfrm>
          <a:prstGeom prst="rect">
            <a:avLst/>
          </a:prstGeom>
        </p:spPr>
      </p:pic>
      <p:sp>
        <p:nvSpPr>
          <p:cNvPr id="3074" name="AutoShape 2" descr="c:\users\owner\appdata\roaming\360se6\User Data\temp\Puzzled boy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Puzzled boy2.jpg"/>
          <p:cNvPicPr>
            <a:picLocks noChangeAspect="1"/>
          </p:cNvPicPr>
          <p:nvPr/>
        </p:nvPicPr>
        <p:blipFill>
          <a:blip r:embed="rId5" cstate="print"/>
          <a:stretch>
            <a:fillRect/>
          </a:stretch>
        </p:blipFill>
        <p:spPr>
          <a:xfrm flipH="1">
            <a:off x="5652120" y="-3699792"/>
            <a:ext cx="2880320" cy="2063819"/>
          </a:xfrm>
          <a:prstGeom prst="rect">
            <a:avLst/>
          </a:prstGeom>
        </p:spPr>
      </p:pic>
      <p:sp>
        <p:nvSpPr>
          <p:cNvPr id="12" name="Rounded Rectangular Callout 11"/>
          <p:cNvSpPr/>
          <p:nvPr/>
        </p:nvSpPr>
        <p:spPr>
          <a:xfrm>
            <a:off x="3203848" y="5013176"/>
            <a:ext cx="4248472" cy="720080"/>
          </a:xfrm>
          <a:prstGeom prst="wedgeRoundRectCallout">
            <a:avLst>
              <a:gd name="adj1" fmla="val -64742"/>
              <a:gd name="adj2" fmla="val 1532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What do you mean?</a:t>
            </a:r>
            <a:endParaRPr lang="en-US" sz="4000" dirty="0"/>
          </a:p>
        </p:txBody>
      </p:sp>
      <p:pic>
        <p:nvPicPr>
          <p:cNvPr id="3076" name="Picture 4" descr="c:\users\owner\appdata\roaming\360se6\User Data\temp\puzzled-man.gif"/>
          <p:cNvPicPr>
            <a:picLocks noChangeAspect="1" noChangeArrowheads="1"/>
          </p:cNvPicPr>
          <p:nvPr/>
        </p:nvPicPr>
        <p:blipFill>
          <a:blip r:embed="rId6" cstate="print"/>
          <a:srcRect/>
          <a:stretch>
            <a:fillRect/>
          </a:stretch>
        </p:blipFill>
        <p:spPr bwMode="auto">
          <a:xfrm>
            <a:off x="0" y="4648199"/>
            <a:ext cx="3333750" cy="2209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nodeType="with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blinds(horizontal)">
                                      <p:cBhvr>
                                        <p:cTn id="3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3 – </a:t>
            </a:r>
            <a:r>
              <a:rPr lang="en-US" b="1" dirty="0" err="1" smtClean="0">
                <a:solidFill>
                  <a:srgbClr val="0000FF"/>
                </a:solidFill>
              </a:rPr>
              <a:t>iProduce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115616" y="2420888"/>
            <a:ext cx="6912768" cy="1872208"/>
          </a:xfrm>
        </p:spPr>
        <p:txBody>
          <a:bodyPr>
            <a:normAutofit/>
          </a:bodyPr>
          <a:lstStyle/>
          <a:p>
            <a:pPr marL="914400" indent="-914400" algn="ctr">
              <a:buNone/>
            </a:pPr>
            <a:r>
              <a:rPr lang="en-US" sz="5400" b="1" dirty="0" smtClean="0"/>
              <a:t>Comparison</a:t>
            </a:r>
          </a:p>
        </p:txBody>
      </p:sp>
      <p:pic>
        <p:nvPicPr>
          <p:cNvPr id="7" name="Picture 6" descr="Confucius.Cartoon.Small.Reverse.png"/>
          <p:cNvPicPr>
            <a:picLocks noChangeAspect="1"/>
          </p:cNvPicPr>
          <p:nvPr/>
        </p:nvPicPr>
        <p:blipFill>
          <a:blip r:embed="rId3" cstate="print"/>
          <a:stretch>
            <a:fillRect/>
          </a:stretch>
        </p:blipFill>
        <p:spPr>
          <a:xfrm>
            <a:off x="5724128" y="3645024"/>
            <a:ext cx="2703608" cy="3068960"/>
          </a:xfrm>
          <a:prstGeom prst="rect">
            <a:avLst/>
          </a:prstGeom>
        </p:spPr>
      </p:pic>
      <p:pic>
        <p:nvPicPr>
          <p:cNvPr id="8" name="Picture 7" descr="socrates cartoon.jpg"/>
          <p:cNvPicPr>
            <a:picLocks noChangeAspect="1"/>
          </p:cNvPicPr>
          <p:nvPr/>
        </p:nvPicPr>
        <p:blipFill>
          <a:blip r:embed="rId4" cstate="print"/>
          <a:stretch>
            <a:fillRect/>
          </a:stretch>
        </p:blipFill>
        <p:spPr>
          <a:xfrm>
            <a:off x="827584" y="3789040"/>
            <a:ext cx="3035300" cy="28067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7" y="-24"/>
            <a:ext cx="3870455" cy="477054"/>
          </a:xfrm>
          <a:prstGeom prst="rect">
            <a:avLst/>
          </a:prstGeom>
          <a:noFill/>
        </p:spPr>
        <p:txBody>
          <a:bodyPr wrap="square" rtlCol="0">
            <a:spAutoFit/>
          </a:bodyPr>
          <a:lstStyle/>
          <a:p>
            <a:r>
              <a:rPr lang="zh-CN" altLang="en-US" sz="2500" dirty="0" smtClean="0">
                <a:solidFill>
                  <a:schemeClr val="tx1">
                    <a:lumMod val="85000"/>
                    <a:lumOff val="15000"/>
                  </a:schemeClr>
                </a:solidFill>
                <a:latin typeface="微软雅黑" pitchFamily="34" charset="-122"/>
                <a:ea typeface="微软雅黑" pitchFamily="34" charset="-122"/>
              </a:rPr>
              <a:t>新一代大学英语   </a:t>
            </a:r>
            <a:endParaRPr lang="zh-CN" altLang="en-US" sz="2500" dirty="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49233" y="404664"/>
            <a:ext cx="3870455" cy="292388"/>
          </a:xfrm>
          <a:prstGeom prst="rect">
            <a:avLst/>
          </a:prstGeom>
        </p:spPr>
        <p:txBody>
          <a:bodyPr wrap="square">
            <a:spAutoFit/>
          </a:bodyPr>
          <a:lstStyle/>
          <a:p>
            <a:r>
              <a:rPr lang="en-US" altLang="zh-CN" sz="1300" dirty="0" smtClean="0">
                <a:solidFill>
                  <a:schemeClr val="tx1">
                    <a:lumMod val="50000"/>
                    <a:lumOff val="50000"/>
                  </a:schemeClr>
                </a:solidFill>
              </a:rPr>
              <a:t>iEnglish</a:t>
            </a:r>
            <a:endParaRPr lang="zh-CN" altLang="en-US" sz="1300" dirty="0">
              <a:solidFill>
                <a:schemeClr val="tx1">
                  <a:lumMod val="50000"/>
                  <a:lumOff val="50000"/>
                </a:schemeClr>
              </a:solidFill>
            </a:endParaRPr>
          </a:p>
        </p:txBody>
      </p:sp>
      <p:cxnSp>
        <p:nvCxnSpPr>
          <p:cNvPr id="4" name="直接连接符 3"/>
          <p:cNvCxnSpPr/>
          <p:nvPr/>
        </p:nvCxnSpPr>
        <p:spPr>
          <a:xfrm>
            <a:off x="521550" y="90872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图片 30" descr="logo.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3614" y="1"/>
            <a:ext cx="760386" cy="960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Box 22"/>
          <p:cNvSpPr txBox="1"/>
          <p:nvPr/>
        </p:nvSpPr>
        <p:spPr>
          <a:xfrm>
            <a:off x="467544" y="1142984"/>
            <a:ext cx="3929090" cy="477054"/>
          </a:xfrm>
          <a:prstGeom prst="rect">
            <a:avLst/>
          </a:prstGeom>
          <a:noFill/>
        </p:spPr>
        <p:txBody>
          <a:bodyPr wrap="square" rtlCol="0">
            <a:spAutoFit/>
          </a:bodyPr>
          <a:lstStyle/>
          <a:p>
            <a:r>
              <a:rPr lang="zh-CN" altLang="en-US" sz="2500" b="1" dirty="0" smtClean="0">
                <a:solidFill>
                  <a:srgbClr val="0070C0"/>
                </a:solidFill>
                <a:latin typeface="微软雅黑" pitchFamily="34" charset="-122"/>
                <a:ea typeface="微软雅黑" pitchFamily="34" charset="-122"/>
              </a:rPr>
              <a:t>单元结构</a:t>
            </a:r>
          </a:p>
        </p:txBody>
      </p:sp>
      <p:sp>
        <p:nvSpPr>
          <p:cNvPr id="9" name="椭圆 8">
            <a:hlinkClick r:id="rId4" action="ppaction://hlinkfile"/>
          </p:cNvPr>
          <p:cNvSpPr/>
          <p:nvPr/>
        </p:nvSpPr>
        <p:spPr>
          <a:xfrm>
            <a:off x="857224" y="2638909"/>
            <a:ext cx="1154454" cy="1524008"/>
          </a:xfrm>
          <a:prstGeom prst="ellipse">
            <a:avLst/>
          </a:prstGeom>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b="1" dirty="0" smtClean="0">
                <a:solidFill>
                  <a:srgbClr val="EEECE1">
                    <a:lumMod val="25000"/>
                  </a:srgbClr>
                </a:solidFill>
                <a:latin typeface="Arial" charset="0"/>
              </a:rPr>
              <a:t>1</a:t>
            </a:r>
          </a:p>
          <a:p>
            <a:pPr algn="ctr"/>
            <a:r>
              <a:rPr lang="en-US" altLang="zh-CN" sz="1200" b="1" dirty="0" smtClean="0">
                <a:solidFill>
                  <a:srgbClr val="EEECE1">
                    <a:lumMod val="25000"/>
                  </a:srgbClr>
                </a:solidFill>
                <a:latin typeface="Arial" charset="0"/>
              </a:rPr>
              <a:t>iPrepare</a:t>
            </a:r>
            <a:r>
              <a:rPr lang="en-US" altLang="zh-CN" sz="1600" b="1" dirty="0" smtClean="0">
                <a:solidFill>
                  <a:srgbClr val="EEECE1">
                    <a:lumMod val="25000"/>
                  </a:srgbClr>
                </a:solidFill>
                <a:latin typeface="Arial" charset="0"/>
              </a:rPr>
              <a:t> </a:t>
            </a:r>
            <a:endParaRPr lang="zh-CN" altLang="en-US" sz="1600" b="1" dirty="0">
              <a:solidFill>
                <a:srgbClr val="EEECE1">
                  <a:lumMod val="25000"/>
                </a:srgbClr>
              </a:solidFill>
            </a:endParaRPr>
          </a:p>
        </p:txBody>
      </p:sp>
      <p:sp>
        <p:nvSpPr>
          <p:cNvPr id="11" name="椭圆 10"/>
          <p:cNvSpPr/>
          <p:nvPr/>
        </p:nvSpPr>
        <p:spPr>
          <a:xfrm>
            <a:off x="2857488" y="2638911"/>
            <a:ext cx="1154454" cy="1524008"/>
          </a:xfrm>
          <a:prstGeom prst="ellipse">
            <a:avLst/>
          </a:prstGeom>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b="1" dirty="0" smtClean="0">
                <a:solidFill>
                  <a:prstClr val="black"/>
                </a:solidFill>
                <a:latin typeface="Arial" charset="0"/>
              </a:rPr>
              <a:t>2</a:t>
            </a:r>
          </a:p>
          <a:p>
            <a:pPr algn="ctr"/>
            <a:r>
              <a:rPr lang="en-US" altLang="zh-CN" sz="1200" b="1" dirty="0" smtClean="0">
                <a:solidFill>
                  <a:prstClr val="black"/>
                </a:solidFill>
                <a:latin typeface="Arial" charset="0"/>
              </a:rPr>
              <a:t>iExplore </a:t>
            </a:r>
            <a:endParaRPr lang="zh-CN" altLang="en-US" sz="1200" b="1" dirty="0" smtClean="0">
              <a:solidFill>
                <a:prstClr val="black"/>
              </a:solidFill>
              <a:latin typeface="Arial" charset="0"/>
            </a:endParaRPr>
          </a:p>
        </p:txBody>
      </p:sp>
      <p:sp>
        <p:nvSpPr>
          <p:cNvPr id="12" name="椭圆 11"/>
          <p:cNvSpPr/>
          <p:nvPr/>
        </p:nvSpPr>
        <p:spPr>
          <a:xfrm>
            <a:off x="7346636" y="2638913"/>
            <a:ext cx="1154454" cy="1524008"/>
          </a:xfrm>
          <a:prstGeom prst="ellipse">
            <a:avLst/>
          </a:prstGeom>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altLang="zh-CN" sz="3200" b="1" dirty="0" smtClean="0">
                <a:solidFill>
                  <a:prstClr val="black"/>
                </a:solidFill>
                <a:latin typeface="Arial" charset="0"/>
              </a:rPr>
              <a:t>3</a:t>
            </a:r>
          </a:p>
          <a:p>
            <a:pPr algn="ctr">
              <a:defRPr/>
            </a:pPr>
            <a:r>
              <a:rPr lang="en-US" altLang="zh-CN" sz="1150" b="1" dirty="0" smtClean="0">
                <a:solidFill>
                  <a:prstClr val="black"/>
                </a:solidFill>
                <a:latin typeface="Arial" charset="0"/>
              </a:rPr>
              <a:t>iProduce </a:t>
            </a:r>
            <a:endParaRPr lang="zh-CN" altLang="en-US" sz="1150" b="1" dirty="0">
              <a:solidFill>
                <a:prstClr val="black"/>
              </a:solidFill>
              <a:latin typeface="Arial" charset="0"/>
            </a:endParaRPr>
          </a:p>
        </p:txBody>
      </p:sp>
      <p:sp>
        <p:nvSpPr>
          <p:cNvPr id="13" name="右箭头 12"/>
          <p:cNvSpPr/>
          <p:nvPr/>
        </p:nvSpPr>
        <p:spPr>
          <a:xfrm>
            <a:off x="2143108" y="3305664"/>
            <a:ext cx="571504" cy="190501"/>
          </a:xfrm>
          <a:prstGeom prst="rightArrow">
            <a:avLst/>
          </a:prstGeom>
          <a:solidFill>
            <a:srgbClr val="E09602"/>
          </a:solidFill>
          <a:ln>
            <a:solidFill>
              <a:srgbClr val="F79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286248" y="2162656"/>
            <a:ext cx="1428760" cy="381003"/>
          </a:xfrm>
          <a:prstGeom prst="roundRect">
            <a:avLst/>
          </a:prstGeom>
          <a:noFill/>
          <a:ln>
            <a:solidFill>
              <a:srgbClr val="E09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214810" y="2161376"/>
            <a:ext cx="1643074" cy="307777"/>
          </a:xfrm>
          <a:prstGeom prst="rect">
            <a:avLst/>
          </a:prstGeom>
          <a:noFill/>
        </p:spPr>
        <p:txBody>
          <a:bodyPr wrap="square" rtlCol="0">
            <a:spAutoFit/>
          </a:bodyPr>
          <a:lstStyle/>
          <a:p>
            <a:r>
              <a:rPr lang="en-US" altLang="zh-CN" sz="1400" b="1" dirty="0" smtClean="0"/>
              <a:t>Viewing/Listening</a:t>
            </a:r>
            <a:endParaRPr lang="zh-CN" altLang="en-US" sz="1400" b="1" dirty="0"/>
          </a:p>
        </p:txBody>
      </p:sp>
      <p:sp>
        <p:nvSpPr>
          <p:cNvPr id="16" name="圆角矩形 15"/>
          <p:cNvSpPr/>
          <p:nvPr/>
        </p:nvSpPr>
        <p:spPr>
          <a:xfrm>
            <a:off x="4286248" y="4514556"/>
            <a:ext cx="1428760" cy="381003"/>
          </a:xfrm>
          <a:prstGeom prst="roundRect">
            <a:avLst/>
          </a:prstGeom>
          <a:noFill/>
          <a:ln>
            <a:solidFill>
              <a:srgbClr val="E09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214810" y="4542642"/>
            <a:ext cx="2000264" cy="307777"/>
          </a:xfrm>
          <a:prstGeom prst="rect">
            <a:avLst/>
          </a:prstGeom>
          <a:noFill/>
        </p:spPr>
        <p:txBody>
          <a:bodyPr wrap="square" rtlCol="0">
            <a:spAutoFit/>
          </a:bodyPr>
          <a:lstStyle/>
          <a:p>
            <a:r>
              <a:rPr lang="en-US" altLang="zh-CN" sz="1400" b="1" dirty="0" smtClean="0"/>
              <a:t>Viewing/Listening</a:t>
            </a:r>
            <a:endParaRPr lang="zh-CN" altLang="en-US" sz="1400" b="1" dirty="0"/>
          </a:p>
        </p:txBody>
      </p:sp>
      <p:sp>
        <p:nvSpPr>
          <p:cNvPr id="18" name="圆角矩形 17"/>
          <p:cNvSpPr/>
          <p:nvPr/>
        </p:nvSpPr>
        <p:spPr>
          <a:xfrm>
            <a:off x="6072198" y="2038039"/>
            <a:ext cx="1071570" cy="600871"/>
          </a:xfrm>
          <a:prstGeom prst="roundRect">
            <a:avLst/>
          </a:prstGeom>
          <a:noFill/>
          <a:ln>
            <a:solidFill>
              <a:srgbClr val="E09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215074" y="2162657"/>
            <a:ext cx="1214446" cy="307777"/>
          </a:xfrm>
          <a:prstGeom prst="rect">
            <a:avLst/>
          </a:prstGeom>
          <a:noFill/>
        </p:spPr>
        <p:txBody>
          <a:bodyPr wrap="square" rtlCol="0">
            <a:spAutoFit/>
          </a:bodyPr>
          <a:lstStyle/>
          <a:p>
            <a:r>
              <a:rPr lang="en-US" altLang="zh-CN" sz="1400" b="1" dirty="0" smtClean="0"/>
              <a:t>Reading</a:t>
            </a:r>
            <a:endParaRPr lang="zh-CN" altLang="en-US" sz="1400" b="1" dirty="0"/>
          </a:p>
        </p:txBody>
      </p:sp>
      <p:sp>
        <p:nvSpPr>
          <p:cNvPr id="20" name="圆角矩形 19"/>
          <p:cNvSpPr/>
          <p:nvPr/>
        </p:nvSpPr>
        <p:spPr>
          <a:xfrm>
            <a:off x="6072198" y="4419306"/>
            <a:ext cx="1071570" cy="600871"/>
          </a:xfrm>
          <a:prstGeom prst="roundRect">
            <a:avLst/>
          </a:prstGeom>
          <a:noFill/>
          <a:ln>
            <a:solidFill>
              <a:srgbClr val="E09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215074" y="4543924"/>
            <a:ext cx="1214446" cy="307777"/>
          </a:xfrm>
          <a:prstGeom prst="rect">
            <a:avLst/>
          </a:prstGeom>
          <a:noFill/>
        </p:spPr>
        <p:txBody>
          <a:bodyPr wrap="square" rtlCol="0">
            <a:spAutoFit/>
          </a:bodyPr>
          <a:lstStyle/>
          <a:p>
            <a:r>
              <a:rPr lang="en-US" altLang="zh-CN" sz="1400" b="1" dirty="0" smtClean="0"/>
              <a:t>Reading</a:t>
            </a:r>
            <a:endParaRPr lang="zh-CN" altLang="en-US" sz="1400" b="1" dirty="0"/>
          </a:p>
        </p:txBody>
      </p:sp>
      <p:cxnSp>
        <p:nvCxnSpPr>
          <p:cNvPr id="24" name="直接连接符 23"/>
          <p:cNvCxnSpPr/>
          <p:nvPr/>
        </p:nvCxnSpPr>
        <p:spPr>
          <a:xfrm flipV="1">
            <a:off x="3857620" y="2448408"/>
            <a:ext cx="285752" cy="190501"/>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6" name="直接连接符 25"/>
          <p:cNvCxnSpPr/>
          <p:nvPr/>
        </p:nvCxnSpPr>
        <p:spPr>
          <a:xfrm>
            <a:off x="5786446" y="2353158"/>
            <a:ext cx="214314" cy="2117"/>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直接连接符 28"/>
          <p:cNvCxnSpPr/>
          <p:nvPr/>
        </p:nvCxnSpPr>
        <p:spPr>
          <a:xfrm>
            <a:off x="3857620" y="4448672"/>
            <a:ext cx="285752" cy="190501"/>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直接连接符 30"/>
          <p:cNvCxnSpPr/>
          <p:nvPr/>
        </p:nvCxnSpPr>
        <p:spPr>
          <a:xfrm>
            <a:off x="5786446" y="4734424"/>
            <a:ext cx="214314" cy="2117"/>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直接箭头连接符 33"/>
          <p:cNvCxnSpPr/>
          <p:nvPr/>
        </p:nvCxnSpPr>
        <p:spPr>
          <a:xfrm>
            <a:off x="7286644" y="2448408"/>
            <a:ext cx="214314" cy="1905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6" name="直接箭头连接符 35"/>
          <p:cNvCxnSpPr/>
          <p:nvPr/>
        </p:nvCxnSpPr>
        <p:spPr>
          <a:xfrm flipV="1">
            <a:off x="7286644" y="4448673"/>
            <a:ext cx="214314" cy="3004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7" name="TextBox 36"/>
          <p:cNvSpPr txBox="1"/>
          <p:nvPr/>
        </p:nvSpPr>
        <p:spPr>
          <a:xfrm>
            <a:off x="857224" y="4417800"/>
            <a:ext cx="1357322" cy="523220"/>
          </a:xfrm>
          <a:prstGeom prst="rect">
            <a:avLst/>
          </a:prstGeom>
          <a:noFill/>
        </p:spPr>
        <p:txBody>
          <a:bodyPr wrap="square" rtlCol="0">
            <a:spAutoFit/>
          </a:bodyPr>
          <a:lstStyle/>
          <a:p>
            <a:r>
              <a:rPr lang="zh-CN" altLang="en-US" sz="1400" b="1" dirty="0" smtClean="0"/>
              <a:t>设定学习目标</a:t>
            </a:r>
            <a:endParaRPr lang="en-US" altLang="zh-CN" sz="1400" b="1" dirty="0" smtClean="0"/>
          </a:p>
          <a:p>
            <a:r>
              <a:rPr lang="zh-CN" altLang="en-US" sz="1400" b="1" dirty="0" smtClean="0"/>
              <a:t>展现应用场景</a:t>
            </a:r>
            <a:endParaRPr lang="zh-CN" altLang="en-US" sz="1400" b="1" dirty="0"/>
          </a:p>
        </p:txBody>
      </p:sp>
      <p:sp>
        <p:nvSpPr>
          <p:cNvPr id="38" name="TextBox 37"/>
          <p:cNvSpPr txBox="1"/>
          <p:nvPr/>
        </p:nvSpPr>
        <p:spPr>
          <a:xfrm>
            <a:off x="2786050" y="4417800"/>
            <a:ext cx="1357322" cy="738664"/>
          </a:xfrm>
          <a:prstGeom prst="rect">
            <a:avLst/>
          </a:prstGeom>
          <a:noFill/>
        </p:spPr>
        <p:txBody>
          <a:bodyPr wrap="square" rtlCol="0">
            <a:spAutoFit/>
          </a:bodyPr>
          <a:lstStyle/>
          <a:p>
            <a:pPr algn="ctr"/>
            <a:r>
              <a:rPr lang="zh-CN" altLang="en-US" sz="1400" b="1" dirty="0" smtClean="0"/>
              <a:t>语言学习</a:t>
            </a:r>
            <a:endParaRPr lang="en-US" altLang="zh-CN" sz="1400" b="1" dirty="0" smtClean="0"/>
          </a:p>
          <a:p>
            <a:pPr algn="ctr"/>
            <a:r>
              <a:rPr lang="zh-CN" altLang="en-US" sz="1400" b="1" dirty="0" smtClean="0"/>
              <a:t>观点准备</a:t>
            </a:r>
            <a:endParaRPr lang="en-US" altLang="zh-CN" sz="1400" b="1" dirty="0" smtClean="0"/>
          </a:p>
          <a:p>
            <a:pPr algn="ctr"/>
            <a:r>
              <a:rPr lang="zh-CN" altLang="en-US" sz="1400" b="1" dirty="0" smtClean="0"/>
              <a:t>技能提升</a:t>
            </a:r>
            <a:endParaRPr lang="zh-CN" altLang="en-US" sz="1400" b="1" dirty="0"/>
          </a:p>
        </p:txBody>
      </p:sp>
      <p:sp>
        <p:nvSpPr>
          <p:cNvPr id="39" name="TextBox 38"/>
          <p:cNvSpPr txBox="1"/>
          <p:nvPr/>
        </p:nvSpPr>
        <p:spPr>
          <a:xfrm>
            <a:off x="7500958" y="4417800"/>
            <a:ext cx="1357322" cy="523220"/>
          </a:xfrm>
          <a:prstGeom prst="rect">
            <a:avLst/>
          </a:prstGeom>
          <a:noFill/>
        </p:spPr>
        <p:txBody>
          <a:bodyPr wrap="square" rtlCol="0">
            <a:spAutoFit/>
          </a:bodyPr>
          <a:lstStyle/>
          <a:p>
            <a:r>
              <a:rPr lang="zh-CN" altLang="en-US" sz="1400" b="1" dirty="0" smtClean="0"/>
              <a:t>聚焦产出</a:t>
            </a:r>
            <a:endParaRPr lang="en-US" altLang="zh-CN" sz="1400" b="1" dirty="0" smtClean="0"/>
          </a:p>
          <a:p>
            <a:r>
              <a:rPr lang="zh-CN" altLang="en-US" sz="1400" b="1" dirty="0" smtClean="0"/>
              <a:t>凝练思想</a:t>
            </a:r>
            <a:endParaRPr lang="zh-CN" altLang="en-US" sz="1400" b="1" dirty="0"/>
          </a:p>
        </p:txBody>
      </p:sp>
      <p:cxnSp>
        <p:nvCxnSpPr>
          <p:cNvPr id="44" name="直接连接符 43"/>
          <p:cNvCxnSpPr/>
          <p:nvPr/>
        </p:nvCxnSpPr>
        <p:spPr>
          <a:xfrm rot="5400000">
            <a:off x="7810523" y="5499323"/>
            <a:ext cx="381003"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直接连接符 46"/>
          <p:cNvCxnSpPr/>
          <p:nvPr/>
        </p:nvCxnSpPr>
        <p:spPr>
          <a:xfrm>
            <a:off x="1500166" y="5689560"/>
            <a:ext cx="6500858" cy="2117"/>
          </a:xfrm>
          <a:prstGeom prst="line">
            <a:avLst/>
          </a:prstGeom>
        </p:spPr>
        <p:style>
          <a:lnRef idx="2">
            <a:schemeClr val="accent6"/>
          </a:lnRef>
          <a:fillRef idx="0">
            <a:schemeClr val="accent6"/>
          </a:fillRef>
          <a:effectRef idx="1">
            <a:schemeClr val="accent6"/>
          </a:effectRef>
          <a:fontRef idx="minor">
            <a:schemeClr val="tx1"/>
          </a:fontRef>
        </p:style>
      </p:cxnSp>
      <p:cxnSp>
        <p:nvCxnSpPr>
          <p:cNvPr id="49" name="直接箭头连接符 48"/>
          <p:cNvCxnSpPr/>
          <p:nvPr/>
        </p:nvCxnSpPr>
        <p:spPr>
          <a:xfrm rot="5400000" flipH="1" flipV="1">
            <a:off x="1262040" y="5451698"/>
            <a:ext cx="476253"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0" name="TextBox 49"/>
          <p:cNvSpPr txBox="1"/>
          <p:nvPr/>
        </p:nvSpPr>
        <p:spPr>
          <a:xfrm>
            <a:off x="2267744" y="5810268"/>
            <a:ext cx="4661710" cy="830997"/>
          </a:xfrm>
          <a:prstGeom prst="rect">
            <a:avLst/>
          </a:prstGeom>
          <a:noFill/>
        </p:spPr>
        <p:txBody>
          <a:bodyPr wrap="square" rtlCol="0">
            <a:spAutoFit/>
          </a:bodyPr>
          <a:lstStyle/>
          <a:p>
            <a:pPr algn="ctr"/>
            <a:r>
              <a:rPr lang="zh-CN" altLang="en-US" sz="2400" b="1" dirty="0" smtClean="0"/>
              <a:t>产出导向</a:t>
            </a:r>
            <a:r>
              <a:rPr lang="en-US" altLang="zh-CN" sz="2400" b="1" dirty="0" smtClean="0"/>
              <a:t>	</a:t>
            </a:r>
            <a:r>
              <a:rPr lang="zh-CN" altLang="en-US" sz="2400" b="1" dirty="0" smtClean="0"/>
              <a:t>驱动学习</a:t>
            </a:r>
            <a:endParaRPr lang="en-US" altLang="zh-CN" sz="2400" b="1" dirty="0" smtClean="0"/>
          </a:p>
          <a:p>
            <a:pPr algn="ctr"/>
            <a:r>
              <a:rPr lang="en-US" altLang="zh-CN" sz="2400" b="1" dirty="0" smtClean="0"/>
              <a:t>Output-oriented, Product-driven</a:t>
            </a:r>
          </a:p>
        </p:txBody>
      </p:sp>
      <p:sp>
        <p:nvSpPr>
          <p:cNvPr id="32" name="矩形 31"/>
          <p:cNvSpPr/>
          <p:nvPr/>
        </p:nvSpPr>
        <p:spPr>
          <a:xfrm>
            <a:off x="7176828" y="1523987"/>
            <a:ext cx="1571636" cy="38100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66406" y="2548501"/>
            <a:ext cx="1357322" cy="2464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864692209"/>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3 – iProduce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1520" y="1268760"/>
            <a:ext cx="8640960" cy="5328592"/>
          </a:xfrm>
        </p:spPr>
        <p:txBody>
          <a:bodyPr>
            <a:normAutofit/>
          </a:bodyPr>
          <a:lstStyle/>
          <a:p>
            <a:pPr marL="742950" indent="-742950" algn="ctr">
              <a:buNone/>
            </a:pPr>
            <a:r>
              <a:rPr lang="en-US" sz="6000" b="1" dirty="0" smtClean="0">
                <a:solidFill>
                  <a:srgbClr val="FF0000"/>
                </a:solidFill>
              </a:rPr>
              <a:t>  Pair work</a:t>
            </a:r>
          </a:p>
          <a:p>
            <a:pPr marL="742950" indent="-742950">
              <a:buNone/>
            </a:pPr>
            <a:endParaRPr lang="en-US" sz="3600" b="1" dirty="0" smtClean="0">
              <a:solidFill>
                <a:srgbClr val="FF0000"/>
              </a:solidFill>
            </a:endParaRPr>
          </a:p>
        </p:txBody>
      </p:sp>
      <p:pic>
        <p:nvPicPr>
          <p:cNvPr id="50178" name="Picture 2" descr="c:\users\dell\appdata\roaming\360se6\User Data\temp\socrates_and_the_socratic_method_by_hotcheeto89-d4hzal6.jpg"/>
          <p:cNvPicPr>
            <a:picLocks noChangeAspect="1" noChangeArrowheads="1"/>
          </p:cNvPicPr>
          <p:nvPr/>
        </p:nvPicPr>
        <p:blipFill>
          <a:blip r:embed="rId3" cstate="print"/>
          <a:srcRect/>
          <a:stretch>
            <a:fillRect/>
          </a:stretch>
        </p:blipFill>
        <p:spPr bwMode="auto">
          <a:xfrm>
            <a:off x="2483768" y="2417440"/>
            <a:ext cx="4440560" cy="444056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3 – iProduce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1520" y="1196752"/>
            <a:ext cx="8640960" cy="5328592"/>
          </a:xfrm>
        </p:spPr>
        <p:txBody>
          <a:bodyPr>
            <a:normAutofit/>
          </a:bodyPr>
          <a:lstStyle/>
          <a:p>
            <a:pPr marL="742950" indent="-742950" algn="ctr">
              <a:buNone/>
            </a:pPr>
            <a:r>
              <a:rPr lang="en-US" sz="6000" b="1" dirty="0" smtClean="0">
                <a:solidFill>
                  <a:srgbClr val="FF0000"/>
                </a:solidFill>
              </a:rPr>
              <a:t>  </a:t>
            </a:r>
            <a:r>
              <a:rPr lang="en-US" altLang="zh-CN" sz="6000" b="1" dirty="0" smtClean="0">
                <a:solidFill>
                  <a:srgbClr val="FF0000"/>
                </a:solidFill>
              </a:rPr>
              <a:t>Reporting</a:t>
            </a:r>
            <a:endParaRPr lang="en-US" sz="6000" b="1" dirty="0" smtClean="0">
              <a:solidFill>
                <a:srgbClr val="FF0000"/>
              </a:solidFill>
            </a:endParaRPr>
          </a:p>
          <a:p>
            <a:pPr marL="742950" indent="-742950">
              <a:buNone/>
            </a:pPr>
            <a:endParaRPr lang="en-US" sz="3600" b="1" dirty="0" smtClean="0">
              <a:solidFill>
                <a:srgbClr val="FF0000"/>
              </a:solidFill>
            </a:endParaRPr>
          </a:p>
        </p:txBody>
      </p:sp>
      <p:sp>
        <p:nvSpPr>
          <p:cNvPr id="49154" name="AutoShape 2" descr="c:\users\dell\appdata\roaming\360se6\User Data\temp\th_id=JN.02FSamy2A5F2tPv4\WFKjQ&amp;pid=15.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49156" name="Picture 4" descr="c:\users\dell\appdata\roaming\360se6\User Data\temp\socrates_teaching.jpg"/>
          <p:cNvPicPr>
            <a:picLocks noChangeAspect="1" noChangeArrowheads="1"/>
          </p:cNvPicPr>
          <p:nvPr/>
        </p:nvPicPr>
        <p:blipFill>
          <a:blip r:embed="rId3" cstate="print"/>
          <a:srcRect/>
          <a:stretch>
            <a:fillRect/>
          </a:stretch>
        </p:blipFill>
        <p:spPr bwMode="auto">
          <a:xfrm>
            <a:off x="1691680" y="2204864"/>
            <a:ext cx="5830780" cy="465313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3 – </a:t>
            </a:r>
            <a:r>
              <a:rPr lang="en-US" b="1" dirty="0" err="1" smtClean="0">
                <a:solidFill>
                  <a:srgbClr val="0000FF"/>
                </a:solidFill>
              </a:rPr>
              <a:t>iProduce</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323528" y="3356992"/>
            <a:ext cx="8640960" cy="720080"/>
          </a:xfrm>
        </p:spPr>
        <p:txBody>
          <a:bodyPr>
            <a:normAutofit fontScale="77500" lnSpcReduction="20000"/>
          </a:bodyPr>
          <a:lstStyle/>
          <a:p>
            <a:pPr marL="742950" indent="-742950" algn="ctr">
              <a:buNone/>
            </a:pPr>
            <a:r>
              <a:rPr lang="en-US" sz="6000" b="1" dirty="0" smtClean="0">
                <a:solidFill>
                  <a:srgbClr val="0000FF"/>
                </a:solidFill>
              </a:rPr>
              <a:t>When Socrates meets Confucius!</a:t>
            </a:r>
          </a:p>
          <a:p>
            <a:pPr marL="742950" indent="-742950" algn="ctr">
              <a:buNone/>
            </a:pPr>
            <a:endParaRPr lang="en-US" sz="6000" b="1" dirty="0" smtClean="0">
              <a:solidFill>
                <a:srgbClr val="0000FF"/>
              </a:solidFill>
            </a:endParaRPr>
          </a:p>
          <a:p>
            <a:pPr marL="742950" indent="-742950" algn="ctr">
              <a:buNone/>
            </a:pPr>
            <a:endParaRPr lang="en-US" sz="6000" b="1" dirty="0" smtClean="0">
              <a:solidFill>
                <a:srgbClr val="0000FF"/>
              </a:solidFill>
            </a:endParaRPr>
          </a:p>
          <a:p>
            <a:pPr marL="742950" indent="-742950" algn="ctr">
              <a:buNone/>
            </a:pPr>
            <a:endParaRPr lang="en-US" sz="3600" b="1" dirty="0" smtClean="0">
              <a:solidFill>
                <a:srgbClr val="0000FF"/>
              </a:solidFill>
            </a:endParaRPr>
          </a:p>
        </p:txBody>
      </p:sp>
      <p:pic>
        <p:nvPicPr>
          <p:cNvPr id="73732" name="Picture 4" descr="c:\users\owner\appdata\roaming\360se6\User Data\temp\article-1384289-0BEFA9B300000578-670_468x302.jpg"/>
          <p:cNvPicPr>
            <a:picLocks noChangeAspect="1" noChangeArrowheads="1"/>
          </p:cNvPicPr>
          <p:nvPr/>
        </p:nvPicPr>
        <p:blipFill>
          <a:blip r:embed="rId3" cstate="print"/>
          <a:srcRect/>
          <a:stretch>
            <a:fillRect/>
          </a:stretch>
        </p:blipFill>
        <p:spPr bwMode="auto">
          <a:xfrm>
            <a:off x="9828584" y="-243408"/>
            <a:ext cx="4457700" cy="2876551"/>
          </a:xfrm>
          <a:prstGeom prst="rect">
            <a:avLst/>
          </a:prstGeom>
          <a:noFill/>
        </p:spPr>
      </p:pic>
      <p:pic>
        <p:nvPicPr>
          <p:cNvPr id="7" name="Picture 6" descr="QQ图片20150523182440.jpg">
            <a:hlinkClick r:id="rId4"/>
          </p:cNvPr>
          <p:cNvPicPr/>
          <p:nvPr/>
        </p:nvPicPr>
        <p:blipFill>
          <a:blip r:embed="rId5" cstate="print"/>
          <a:stretch>
            <a:fillRect/>
          </a:stretch>
        </p:blipFill>
        <p:spPr>
          <a:xfrm>
            <a:off x="0" y="1556792"/>
            <a:ext cx="9144000" cy="1368152"/>
          </a:xfrm>
          <a:prstGeom prst="rect">
            <a:avLst/>
          </a:prstGeom>
        </p:spPr>
      </p:pic>
      <p:sp>
        <p:nvSpPr>
          <p:cNvPr id="8" name="Content Placeholder 2"/>
          <p:cNvSpPr txBox="1">
            <a:spLocks/>
          </p:cNvSpPr>
          <p:nvPr/>
        </p:nvSpPr>
        <p:spPr>
          <a:xfrm>
            <a:off x="323528" y="4365104"/>
            <a:ext cx="8568952" cy="2276872"/>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800" b="1" i="0" u="none" strike="noStrike" kern="1200" cap="none" spc="0" normalizeH="0" baseline="0" noProof="0" dirty="0" smtClean="0">
                <a:ln>
                  <a:noFill/>
                </a:ln>
                <a:solidFill>
                  <a:schemeClr val="tx1"/>
                </a:solidFill>
                <a:effectLst/>
                <a:uLnTx/>
                <a:uFillTx/>
                <a:latin typeface="+mn-lt"/>
                <a:ea typeface="+mn-ea"/>
                <a:cs typeface="+mn-cs"/>
              </a:rPr>
              <a:t>In what aspect did</a:t>
            </a:r>
            <a:r>
              <a:rPr kumimoji="0" lang="en-US" sz="4800" b="1" i="0" u="none" strike="noStrike" kern="1200" cap="none" spc="0" normalizeH="0" noProof="0" dirty="0" smtClean="0">
                <a:ln>
                  <a:noFill/>
                </a:ln>
                <a:solidFill>
                  <a:schemeClr val="tx1"/>
                </a:solidFill>
                <a:effectLst/>
                <a:uLnTx/>
                <a:uFillTx/>
                <a:latin typeface="+mn-lt"/>
                <a:ea typeface="+mn-ea"/>
                <a:cs typeface="+mn-cs"/>
              </a:rPr>
              <a:t> they compare Socrates and Confucius?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4800" b="1" baseline="0" dirty="0" smtClean="0"/>
              <a:t>What did their comparison</a:t>
            </a:r>
            <a:r>
              <a:rPr lang="en-US" sz="4800" b="1" dirty="0" smtClean="0"/>
              <a:t> lead to?</a:t>
            </a:r>
            <a:r>
              <a:rPr kumimoji="0" lang="en-US" sz="48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zh-CN" altLang="en-US" b="1" dirty="0" smtClean="0">
                <a:solidFill>
                  <a:srgbClr val="0000FF"/>
                </a:solidFill>
              </a:rPr>
              <a:t>学生的反馈</a:t>
            </a:r>
            <a:endParaRPr lang="en-US" b="1" dirty="0">
              <a:solidFill>
                <a:srgbClr val="0000FF"/>
              </a:solidFill>
            </a:endParaRPr>
          </a:p>
        </p:txBody>
      </p:sp>
      <p:pic>
        <p:nvPicPr>
          <p:cNvPr id="6" name="图片 30" descr="logo.w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539552" y="1556792"/>
            <a:ext cx="8352928" cy="5040560"/>
          </a:xfrm>
        </p:spPr>
        <p:txBody>
          <a:bodyPr>
            <a:normAutofit lnSpcReduction="10000"/>
          </a:bodyPr>
          <a:lstStyle/>
          <a:p>
            <a:pPr marL="742950" indent="-742950">
              <a:buNone/>
            </a:pPr>
            <a:r>
              <a:rPr lang="en-US" altLang="zh-CN" sz="3600" b="1" dirty="0" smtClean="0"/>
              <a:t>Likes</a:t>
            </a:r>
            <a:r>
              <a:rPr lang="zh-CN" altLang="en-US" sz="3600" b="1" dirty="0" smtClean="0"/>
              <a:t>：</a:t>
            </a:r>
            <a:endParaRPr lang="en-US" altLang="zh-CN" sz="3600" b="1" dirty="0" smtClean="0"/>
          </a:p>
          <a:p>
            <a:pPr marL="742950" indent="-742950"/>
            <a:r>
              <a:rPr lang="zh-CN" altLang="en-US" sz="3600" dirty="0" smtClean="0"/>
              <a:t>内容更充实</a:t>
            </a:r>
            <a:endParaRPr lang="en-US" altLang="zh-CN" sz="3600" dirty="0" smtClean="0"/>
          </a:p>
          <a:p>
            <a:pPr marL="742950" indent="-742950"/>
            <a:r>
              <a:rPr lang="zh-CN" altLang="en-US" sz="3600" dirty="0" smtClean="0"/>
              <a:t>场景更真实</a:t>
            </a:r>
            <a:endParaRPr lang="en-US" altLang="zh-CN" sz="3600" dirty="0" smtClean="0"/>
          </a:p>
          <a:p>
            <a:pPr marL="742950" indent="-742950"/>
            <a:r>
              <a:rPr lang="zh-CN" altLang="en-US" sz="3600" dirty="0" smtClean="0"/>
              <a:t>目标更明确</a:t>
            </a:r>
            <a:endParaRPr lang="en-US" altLang="zh-CN" sz="3600" dirty="0" smtClean="0"/>
          </a:p>
          <a:p>
            <a:pPr marL="742950" indent="-742950"/>
            <a:r>
              <a:rPr lang="zh-CN" altLang="en-US" sz="3600" dirty="0" smtClean="0"/>
              <a:t>少预习，多复习</a:t>
            </a:r>
            <a:endParaRPr lang="en-US" altLang="zh-CN" sz="3600" dirty="0" smtClean="0"/>
          </a:p>
          <a:p>
            <a:pPr marL="742950" indent="-742950">
              <a:buNone/>
            </a:pPr>
            <a:r>
              <a:rPr lang="en-US" altLang="zh-CN" sz="3600" b="1" dirty="0" smtClean="0"/>
              <a:t>Suggestions</a:t>
            </a:r>
            <a:r>
              <a:rPr lang="zh-CN" altLang="en-US" sz="3600" b="1" dirty="0" smtClean="0"/>
              <a:t>：</a:t>
            </a:r>
            <a:endParaRPr lang="en-US" altLang="zh-CN" sz="3600" b="1" dirty="0" smtClean="0"/>
          </a:p>
          <a:p>
            <a:pPr marL="742950" indent="-742950"/>
            <a:r>
              <a:rPr lang="en-US" altLang="zh-CN" sz="3600" dirty="0" err="1" smtClean="0"/>
              <a:t>iExplore</a:t>
            </a:r>
            <a:r>
              <a:rPr lang="zh-CN" altLang="en-US" sz="3600" dirty="0" smtClean="0"/>
              <a:t>讲解更细一些？</a:t>
            </a:r>
            <a:endParaRPr lang="en-US" altLang="zh-CN" sz="3600" dirty="0" smtClean="0"/>
          </a:p>
          <a:p>
            <a:pPr marL="742950" indent="-742950"/>
            <a:r>
              <a:rPr lang="en-US" altLang="zh-CN" sz="3600" dirty="0" smtClean="0"/>
              <a:t>iProduce</a:t>
            </a:r>
            <a:r>
              <a:rPr lang="zh-CN" altLang="en-US" sz="3600" dirty="0" smtClean="0"/>
              <a:t>形式更多一些？</a:t>
            </a:r>
            <a:endParaRPr lang="en-US" altLang="zh-CN" sz="3600" dirty="0" smtClean="0"/>
          </a:p>
        </p:txBody>
      </p:sp>
      <p:sp>
        <p:nvSpPr>
          <p:cNvPr id="187394" name="AutoShape 2" descr="c:\users\dell\appdata\roaming\360se6\User Data\temp\th_id=JN.+nfi5v2\nAELhh2gTCq1Dw&amp;pid=15.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th (2).jpg"/>
          <p:cNvPicPr>
            <a:picLocks noChangeAspect="1"/>
          </p:cNvPicPr>
          <p:nvPr/>
        </p:nvPicPr>
        <p:blipFill>
          <a:blip r:embed="rId3" cstate="print"/>
          <a:stretch>
            <a:fillRect/>
          </a:stretch>
        </p:blipFill>
        <p:spPr>
          <a:xfrm>
            <a:off x="6084168" y="1702445"/>
            <a:ext cx="2900536" cy="4944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8864" y="274638"/>
            <a:ext cx="8229600" cy="2218258"/>
          </a:xfrm>
        </p:spPr>
        <p:txBody>
          <a:bodyPr>
            <a:normAutofit/>
          </a:bodyPr>
          <a:lstStyle/>
          <a:p>
            <a:r>
              <a:rPr lang="zh-CN" altLang="en-US" sz="7200" b="1" dirty="0" smtClean="0"/>
              <a:t>谢谢！</a:t>
            </a:r>
            <a:endParaRPr lang="zh-CN" altLang="en-US" sz="7200" b="1" dirty="0"/>
          </a:p>
        </p:txBody>
      </p:sp>
      <p:pic>
        <p:nvPicPr>
          <p:cNvPr id="7" name="Picture 2" descr="c:\users\owner\appdata\roaming\360se6\User Data\temp\th_id=JN.p3uPOpQ79qmFKxK9CuxAeQ&amp;pid=15.1.jpg"/>
          <p:cNvPicPr>
            <a:picLocks noChangeAspect="1" noChangeArrowheads="1"/>
          </p:cNvPicPr>
          <p:nvPr/>
        </p:nvPicPr>
        <p:blipFill>
          <a:blip r:embed="rId2" cstate="print"/>
          <a:srcRect/>
          <a:stretch>
            <a:fillRect/>
          </a:stretch>
        </p:blipFill>
        <p:spPr bwMode="auto">
          <a:xfrm>
            <a:off x="2185392" y="2336568"/>
            <a:ext cx="4320480" cy="45214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Lesson Plan</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内容占位符 2"/>
          <p:cNvSpPr>
            <a:spLocks noGrp="1"/>
          </p:cNvSpPr>
          <p:nvPr>
            <p:ph idx="1"/>
          </p:nvPr>
        </p:nvSpPr>
        <p:spPr>
          <a:xfrm>
            <a:off x="457200" y="1600200"/>
            <a:ext cx="8229600" cy="4525963"/>
          </a:xfrm>
        </p:spPr>
        <p:txBody>
          <a:bodyPr/>
          <a:lstStyle/>
          <a:p>
            <a:pPr>
              <a:buNone/>
            </a:pPr>
            <a:r>
              <a:rPr lang="en-US" altLang="zh-CN" b="1" dirty="0" smtClean="0"/>
              <a:t>Learning materials:</a:t>
            </a:r>
          </a:p>
          <a:p>
            <a:pPr>
              <a:buNone/>
            </a:pPr>
            <a:endParaRPr lang="zh-CN" altLang="zh-CN" b="1" dirty="0" smtClean="0"/>
          </a:p>
          <a:p>
            <a:r>
              <a:rPr lang="en-US" altLang="zh-CN" dirty="0" smtClean="0"/>
              <a:t>Unit 1: Philosophy and Thoughts</a:t>
            </a:r>
            <a:endParaRPr lang="zh-CN" altLang="zh-CN" dirty="0" smtClean="0"/>
          </a:p>
          <a:p>
            <a:pPr>
              <a:buNone/>
            </a:pPr>
            <a:r>
              <a:rPr lang="en-US" altLang="zh-CN" dirty="0" smtClean="0"/>
              <a:t>	</a:t>
            </a:r>
          </a:p>
          <a:p>
            <a:pPr>
              <a:buNone/>
            </a:pPr>
            <a:r>
              <a:rPr lang="en-US" altLang="zh-CN" dirty="0" smtClean="0"/>
              <a:t>	Text A: The Man Who Asked Questions</a:t>
            </a:r>
            <a:endParaRPr lang="zh-CN" altLang="zh-CN" dirty="0" smtClean="0"/>
          </a:p>
          <a:p>
            <a:pPr>
              <a:buNone/>
            </a:pPr>
            <a:r>
              <a:rPr lang="en-US" altLang="zh-CN" dirty="0" smtClean="0"/>
              <a:t>	</a:t>
            </a:r>
          </a:p>
          <a:p>
            <a:pPr>
              <a:buNone/>
            </a:pPr>
            <a:r>
              <a:rPr lang="en-US" altLang="zh-CN" dirty="0" smtClean="0"/>
              <a:t>	Text B: The Greatest Sage in China</a:t>
            </a:r>
            <a:endParaRPr lang="zh-CN"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Lesson Plan</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内容占位符 2"/>
          <p:cNvSpPr>
            <a:spLocks noGrp="1"/>
          </p:cNvSpPr>
          <p:nvPr>
            <p:ph idx="1"/>
          </p:nvPr>
        </p:nvSpPr>
        <p:spPr>
          <a:xfrm>
            <a:off x="457200" y="1600200"/>
            <a:ext cx="8229600" cy="4525963"/>
          </a:xfrm>
        </p:spPr>
        <p:txBody>
          <a:bodyPr/>
          <a:lstStyle/>
          <a:p>
            <a:pPr>
              <a:buNone/>
            </a:pPr>
            <a:r>
              <a:rPr lang="en-US" altLang="zh-CN" b="1" dirty="0" smtClean="0"/>
              <a:t>Time duration: </a:t>
            </a:r>
            <a:endParaRPr lang="zh-CN" altLang="zh-CN" b="1" dirty="0" smtClean="0"/>
          </a:p>
          <a:p>
            <a:r>
              <a:rPr lang="en-US" altLang="zh-CN" dirty="0" smtClean="0"/>
              <a:t>Two sessions, four periods</a:t>
            </a:r>
          </a:p>
          <a:p>
            <a:endParaRPr lang="zh-CN" altLang="zh-CN" dirty="0" smtClean="0"/>
          </a:p>
          <a:p>
            <a:pPr>
              <a:buNone/>
            </a:pPr>
            <a:r>
              <a:rPr lang="en-US" altLang="zh-CN" b="1" dirty="0" smtClean="0"/>
              <a:t>Students: </a:t>
            </a:r>
            <a:endParaRPr lang="zh-CN" altLang="zh-CN" b="1" dirty="0" smtClean="0"/>
          </a:p>
          <a:p>
            <a:r>
              <a:rPr lang="en-US" altLang="zh-CN" dirty="0" smtClean="0"/>
              <a:t>Class 1 (26 students), Class 2 (28 students)</a:t>
            </a:r>
            <a:endParaRPr lang="zh-CN" altLang="zh-CN" dirty="0" smtClean="0"/>
          </a:p>
          <a:p>
            <a:r>
              <a:rPr lang="en-US" altLang="zh-CN" dirty="0" smtClean="0"/>
              <a:t>Freshmen majoring in the Chinese Language and Literature</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lstStyle/>
          <a:p>
            <a:r>
              <a:rPr lang="en-US" b="1" dirty="0" smtClean="0">
                <a:solidFill>
                  <a:srgbClr val="0000FF"/>
                </a:solidFill>
              </a:rPr>
              <a:t>Lesson Plan</a:t>
            </a:r>
            <a:endParaRPr lang="en-US" b="1" dirty="0">
              <a:solidFill>
                <a:srgbClr val="0000FF"/>
              </a:solidFill>
            </a:endParaRPr>
          </a:p>
        </p:txBody>
      </p:sp>
      <p:pic>
        <p:nvPicPr>
          <p:cNvPr id="5" name="Picture 2" descr="c:\users\owner\appdata\roaming\360se6\User Data\temp\philosophy.png"/>
          <p:cNvPicPr>
            <a:picLocks noChangeAspect="1" noChangeArrowheads="1"/>
          </p:cNvPicPr>
          <p:nvPr/>
        </p:nvPicPr>
        <p:blipFill>
          <a:blip r:embed="rId3" cstate="print"/>
          <a:srcRect/>
          <a:stretch>
            <a:fillRect/>
          </a:stretch>
        </p:blipFill>
        <p:spPr bwMode="auto">
          <a:xfrm flipH="1">
            <a:off x="7079397" y="4653136"/>
            <a:ext cx="2064601" cy="2204864"/>
          </a:xfrm>
          <a:prstGeom prst="rect">
            <a:avLst/>
          </a:prstGeom>
          <a:noFill/>
        </p:spPr>
      </p:pic>
      <p:pic>
        <p:nvPicPr>
          <p:cNvPr id="6" name="图片 30" descr="logo.wm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0"/>
            <a:ext cx="971600" cy="10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内容占位符 2"/>
          <p:cNvSpPr>
            <a:spLocks noGrp="1"/>
          </p:cNvSpPr>
          <p:nvPr>
            <p:ph idx="1"/>
          </p:nvPr>
        </p:nvSpPr>
        <p:spPr>
          <a:xfrm>
            <a:off x="251520" y="1412776"/>
            <a:ext cx="8435280" cy="5112568"/>
          </a:xfrm>
        </p:spPr>
        <p:txBody>
          <a:bodyPr>
            <a:normAutofit/>
          </a:bodyPr>
          <a:lstStyle/>
          <a:p>
            <a:pPr>
              <a:buNone/>
            </a:pPr>
            <a:r>
              <a:rPr lang="en-US" altLang="zh-CN" b="1" dirty="0" smtClean="0"/>
              <a:t>Learning objectives:</a:t>
            </a:r>
            <a:endParaRPr lang="zh-CN" altLang="zh-CN" b="1" dirty="0" smtClean="0"/>
          </a:p>
          <a:p>
            <a:pPr>
              <a:buNone/>
            </a:pPr>
            <a:r>
              <a:rPr lang="en-US" altLang="zh-CN" dirty="0" smtClean="0"/>
              <a:t>After learning this unit, students will be able to:</a:t>
            </a:r>
            <a:endParaRPr lang="zh-CN" altLang="zh-CN" dirty="0" smtClean="0"/>
          </a:p>
          <a:p>
            <a:pPr marL="514350" indent="-514350">
              <a:buFont typeface="+mj-lt"/>
              <a:buAutoNum type="arabicPeriod"/>
            </a:pPr>
            <a:r>
              <a:rPr lang="en-US" altLang="zh-CN" dirty="0" smtClean="0"/>
              <a:t>Introduce Socrates and his essential ideas.</a:t>
            </a:r>
            <a:endParaRPr lang="zh-CN" altLang="zh-CN" dirty="0" smtClean="0"/>
          </a:p>
          <a:p>
            <a:pPr marL="514350" indent="-514350">
              <a:buFont typeface="+mj-lt"/>
              <a:buAutoNum type="arabicPeriod"/>
            </a:pPr>
            <a:r>
              <a:rPr lang="en-US" altLang="zh-CN" dirty="0" smtClean="0"/>
              <a:t>Introduce Confucius and his essential ideas.</a:t>
            </a:r>
            <a:endParaRPr lang="zh-CN" altLang="zh-CN" dirty="0" smtClean="0"/>
          </a:p>
          <a:p>
            <a:pPr marL="514350" indent="-514350">
              <a:buFont typeface="+mj-lt"/>
              <a:buAutoNum type="arabicPeriod"/>
            </a:pPr>
            <a:r>
              <a:rPr lang="en-US" altLang="zh-CN" dirty="0" smtClean="0"/>
              <a:t>Compare these two philosophers and their thoughts in a structured way.</a:t>
            </a:r>
            <a:endParaRPr lang="zh-CN" altLang="zh-CN" dirty="0" smtClean="0"/>
          </a:p>
          <a:p>
            <a:pPr marL="514350" indent="-514350">
              <a:buFont typeface="+mj-lt"/>
              <a:buAutoNum type="arabicPeriod"/>
            </a:pPr>
            <a:r>
              <a:rPr lang="en-US" altLang="zh-CN" dirty="0" smtClean="0"/>
              <a:t>Compare Socrates and Confucius in a specific aspect (e.g. education or ethics) based on extensive reading. (</a:t>
            </a:r>
            <a:r>
              <a:rPr lang="en-US" altLang="zh-CN" b="1" dirty="0" smtClean="0">
                <a:solidFill>
                  <a:srgbClr val="0000FF"/>
                </a:solidFill>
              </a:rPr>
              <a:t>Optional</a:t>
            </a:r>
            <a:r>
              <a:rPr lang="en-US" altLang="zh-CN" dirty="0" smtClean="0"/>
              <a:t>)</a:t>
            </a:r>
            <a:endParaRPr lang="zh-CN"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2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2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3054</TotalTime>
  <Words>2764</Words>
  <Application>Microsoft Office PowerPoint</Application>
  <PresentationFormat>On-screen Show (4:3)</PresentationFormat>
  <Paragraphs>527</Paragraphs>
  <Slides>64</Slides>
  <Notes>42</Notes>
  <HiddenSlides>0</HiddenSlides>
  <MMClips>2</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主题</vt:lpstr>
      <vt:lpstr>《新一代大学英语》 产出导向教学法 试用分享</vt:lpstr>
      <vt:lpstr>Slide 2</vt:lpstr>
      <vt:lpstr>Slide 3</vt:lpstr>
      <vt:lpstr>Part 1</vt:lpstr>
      <vt:lpstr>Interpret</vt:lpstr>
      <vt:lpstr>Slide 6</vt:lpstr>
      <vt:lpstr>Lesson Plan</vt:lpstr>
      <vt:lpstr>Lesson Plan</vt:lpstr>
      <vt:lpstr>Lesson Plan</vt:lpstr>
      <vt:lpstr>Time Allotment</vt:lpstr>
      <vt:lpstr>Unit 1 Philosophy &amp; Thoughts</vt:lpstr>
      <vt:lpstr>1 – iPrepare</vt:lpstr>
      <vt:lpstr>1 – iPrepare</vt:lpstr>
      <vt:lpstr>1 – iPrepare</vt:lpstr>
      <vt:lpstr>1 – iPrepare</vt:lpstr>
      <vt:lpstr>1 – iPrepare</vt:lpstr>
      <vt:lpstr>1 – iPrepare</vt:lpstr>
      <vt:lpstr>1 – iPrepare</vt:lpstr>
      <vt:lpstr>1 – iPrepare</vt:lpstr>
      <vt:lpstr>1 – iPrepare</vt:lpstr>
      <vt:lpstr>1 – iPrepare</vt:lpstr>
      <vt:lpstr>2 – iExplore</vt:lpstr>
      <vt:lpstr>2 – iExplore</vt:lpstr>
      <vt:lpstr>2 – iExplore</vt:lpstr>
      <vt:lpstr>2 – iExplore</vt:lpstr>
      <vt:lpstr>2 – iExplore</vt:lpstr>
      <vt:lpstr>2 – iExplore</vt:lpstr>
      <vt:lpstr>2 – iExplore</vt:lpstr>
      <vt:lpstr>2 – iExplore</vt:lpstr>
      <vt:lpstr>2 – iExplore</vt:lpstr>
      <vt:lpstr>2 – iExplore</vt:lpstr>
      <vt:lpstr>1 – iPrepare</vt:lpstr>
      <vt:lpstr>2 – iExplore</vt:lpstr>
      <vt:lpstr>2 – iExplore</vt:lpstr>
      <vt:lpstr>2 – iExplore</vt:lpstr>
      <vt:lpstr>2 – iExplore</vt:lpstr>
      <vt:lpstr>2 – iExplore</vt:lpstr>
      <vt:lpstr>2 – iExplore</vt:lpstr>
      <vt:lpstr>2 – iExplore</vt:lpstr>
      <vt:lpstr>2 – iExplore</vt:lpstr>
      <vt:lpstr>2 – iExplore</vt:lpstr>
      <vt:lpstr>1 – iPrepare</vt:lpstr>
      <vt:lpstr>2 – iExplore</vt:lpstr>
      <vt:lpstr>2 – iExplore</vt:lpstr>
      <vt:lpstr>3 – iProduce</vt:lpstr>
      <vt:lpstr>3 – iProduce</vt:lpstr>
      <vt:lpstr>Time Allotment</vt:lpstr>
      <vt:lpstr>3 – iProduce</vt:lpstr>
      <vt:lpstr>3 – iProduce</vt:lpstr>
      <vt:lpstr>出现的问题</vt:lpstr>
      <vt:lpstr>Time Allotment</vt:lpstr>
      <vt:lpstr>Text B</vt:lpstr>
      <vt:lpstr>2 – iExplore</vt:lpstr>
      <vt:lpstr>2 – iExplore</vt:lpstr>
      <vt:lpstr>习近平接受拉美四国媒体联合采访 </vt:lpstr>
      <vt:lpstr>习近平接受拉美四国媒体联合采访 </vt:lpstr>
      <vt:lpstr>习近平接受拉美四国媒体联合采访 </vt:lpstr>
      <vt:lpstr>3 – iProduce</vt:lpstr>
      <vt:lpstr>3 – iProduce</vt:lpstr>
      <vt:lpstr>3 – iProduce</vt:lpstr>
      <vt:lpstr>3 – iProduce</vt:lpstr>
      <vt:lpstr>3 – iProduce</vt:lpstr>
      <vt:lpstr>学生的反馈</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Xiuxiu</dc:creator>
  <cp:lastModifiedBy>User</cp:lastModifiedBy>
  <cp:revision>181</cp:revision>
  <dcterms:created xsi:type="dcterms:W3CDTF">2015-05-23T08:04:18Z</dcterms:created>
  <dcterms:modified xsi:type="dcterms:W3CDTF">2015-07-16T05:20:13Z</dcterms:modified>
</cp:coreProperties>
</file>