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256" r:id="rId2"/>
    <p:sldId id="310" r:id="rId3"/>
    <p:sldId id="308" r:id="rId4"/>
    <p:sldId id="313" r:id="rId5"/>
    <p:sldId id="311" r:id="rId6"/>
    <p:sldId id="312" r:id="rId7"/>
    <p:sldId id="314" r:id="rId8"/>
    <p:sldId id="315" r:id="rId9"/>
    <p:sldId id="289" r:id="rId10"/>
    <p:sldId id="276" r:id="rId11"/>
    <p:sldId id="316" r:id="rId12"/>
    <p:sldId id="300" r:id="rId13"/>
    <p:sldId id="294" r:id="rId14"/>
    <p:sldId id="295" r:id="rId15"/>
    <p:sldId id="296" r:id="rId16"/>
    <p:sldId id="297" r:id="rId17"/>
    <p:sldId id="299" r:id="rId18"/>
    <p:sldId id="305" r:id="rId19"/>
    <p:sldId id="301" r:id="rId20"/>
    <p:sldId id="306" r:id="rId21"/>
    <p:sldId id="307" r:id="rId22"/>
    <p:sldId id="290" r:id="rId23"/>
    <p:sldId id="292" r:id="rId24"/>
    <p:sldId id="319" r:id="rId25"/>
    <p:sldId id="320" r:id="rId26"/>
    <p:sldId id="287" r:id="rId27"/>
    <p:sldId id="267" r:id="rId2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421" autoAdjust="0"/>
    <p:restoredTop sz="94660"/>
  </p:normalViewPr>
  <p:slideViewPr>
    <p:cSldViewPr>
      <p:cViewPr varScale="1">
        <p:scale>
          <a:sx n="65" d="100"/>
          <a:sy n="65" d="100"/>
        </p:scale>
        <p:origin x="-1620" y="-114"/>
      </p:cViewPr>
      <p:guideLst>
        <p:guide orient="horz" pos="2160"/>
        <p:guide pos="2880"/>
      </p:guideLst>
    </p:cSldViewPr>
  </p:slideViewPr>
  <p:notesTextViewPr>
    <p:cViewPr>
      <p:scale>
        <a:sx n="100" d="100"/>
        <a:sy n="100" d="100"/>
      </p:scale>
      <p:origin x="0" y="144"/>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86C22D-C298-4566-B2F1-57DB433292DA}" type="datetimeFigureOut">
              <a:rPr lang="zh-CN" altLang="en-US" smtClean="0"/>
              <a:pPr/>
              <a:t>2015/7/18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11B69A-6477-4832-AA9F-D2BCF263C1B8}"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dirty="0" smtClean="0">
                <a:solidFill>
                  <a:schemeClr val="tx1"/>
                </a:solidFill>
                <a:latin typeface="+mn-lt"/>
                <a:ea typeface="+mn-ea"/>
                <a:cs typeface="+mn-cs"/>
              </a:rPr>
              <a:t>各位老师大家好！很高兴从编写教材中的体会跟大家谈一谈</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新一代</a:t>
            </a:r>
            <a:r>
              <a:rPr lang="en-US" altLang="zh-CN" sz="1200" kern="1200" dirty="0" smtClean="0">
                <a:solidFill>
                  <a:schemeClr val="tx1"/>
                </a:solidFill>
                <a:latin typeface="+mn-lt"/>
                <a:ea typeface="+mn-ea"/>
                <a:cs typeface="+mn-cs"/>
              </a:rPr>
              <a:t>1》</a:t>
            </a:r>
            <a:r>
              <a:rPr lang="zh-CN" altLang="en-US" sz="1200" kern="1200" dirty="0" smtClean="0">
                <a:solidFill>
                  <a:schemeClr val="tx1"/>
                </a:solidFill>
                <a:latin typeface="+mn-lt"/>
                <a:ea typeface="+mn-ea"/>
                <a:cs typeface="+mn-cs"/>
              </a:rPr>
              <a:t>的单元主题及结构的特点。我从一个侧面将</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新一代</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所包含的英语教育及教学理念总结为：“</a:t>
            </a:r>
            <a:r>
              <a:rPr lang="en-US" sz="1200" kern="1200" dirty="0" smtClean="0">
                <a:solidFill>
                  <a:schemeClr val="tx1"/>
                </a:solidFill>
                <a:latin typeface="+mn-lt"/>
                <a:ea typeface="+mn-ea"/>
                <a:cs typeface="+mn-cs"/>
              </a:rPr>
              <a:t>Explore Possibility; Embrace Flexibility</a:t>
            </a:r>
            <a:r>
              <a:rPr lang="zh-CN" altLang="en-US" sz="1200" kern="1200" dirty="0" smtClean="0">
                <a:solidFill>
                  <a:schemeClr val="tx1"/>
                </a:solidFill>
                <a:latin typeface="+mn-lt"/>
                <a:ea typeface="+mn-ea"/>
                <a:cs typeface="+mn-cs"/>
              </a:rPr>
              <a:t>。</a:t>
            </a:r>
            <a:endParaRPr lang="zh-CN" altLang="en-US"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9F11B69A-6477-4832-AA9F-D2BCF263C1B8}"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很多单元从主题到课文，呈现在学生面前的是两篇看似错位、甚至无序的视角，要学生去拓展、探索，最后经过梳理、选择、组织、呈现自己对单元任务的回答。这是信息或知识方面的输入和输出。</a:t>
            </a:r>
            <a:endParaRPr lang="zh-CN" altLang="en-US" dirty="0"/>
          </a:p>
        </p:txBody>
      </p:sp>
      <p:sp>
        <p:nvSpPr>
          <p:cNvPr id="4" name="灯片编号占位符 3"/>
          <p:cNvSpPr>
            <a:spLocks noGrp="1"/>
          </p:cNvSpPr>
          <p:nvPr>
            <p:ph type="sldNum" sz="quarter" idx="10"/>
          </p:nvPr>
        </p:nvSpPr>
        <p:spPr/>
        <p:txBody>
          <a:bodyPr/>
          <a:lstStyle/>
          <a:p>
            <a:fld id="{9F11B69A-6477-4832-AA9F-D2BCF263C1B8}"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那么语言方面的输入</a:t>
            </a:r>
            <a:r>
              <a:rPr lang="zh-CN" altLang="en-US" dirty="0" smtClean="0"/>
              <a:t>，输出</a:t>
            </a:r>
            <a:r>
              <a:rPr lang="zh-CN" altLang="en-US" dirty="0" smtClean="0"/>
              <a:t>怎样把握呢？</a:t>
            </a:r>
            <a:r>
              <a:rPr lang="en-US" altLang="zh-CN" dirty="0" smtClean="0"/>
              <a:t>《</a:t>
            </a:r>
            <a:r>
              <a:rPr lang="zh-CN" altLang="en-US" dirty="0" smtClean="0"/>
              <a:t>新一代</a:t>
            </a:r>
            <a:r>
              <a:rPr lang="en-US" altLang="zh-CN" dirty="0" smtClean="0"/>
              <a:t>》</a:t>
            </a:r>
            <a:r>
              <a:rPr lang="zh-CN" altLang="en-US" dirty="0" smtClean="0"/>
              <a:t>第一册的输出任务最大的特点是：巩固性、拓展性、创造性。包含三点：一，输出任务与输入材料出在同一个大语境，即同一个主题框架中，对</a:t>
            </a:r>
            <a:r>
              <a:rPr lang="zh-CN" altLang="en-US" dirty="0" smtClean="0"/>
              <a:t>输入材料</a:t>
            </a:r>
            <a:r>
              <a:rPr lang="zh-CN" altLang="en-US" dirty="0" smtClean="0"/>
              <a:t>有拓展；二，强调对输入材料语言的巩固、应用与拓展；三，强调对输入材料的切入方式、写作手法、语篇处理方法的效仿和提升。</a:t>
            </a:r>
            <a:endParaRPr lang="zh-CN" altLang="en-US" dirty="0"/>
          </a:p>
        </p:txBody>
      </p:sp>
      <p:sp>
        <p:nvSpPr>
          <p:cNvPr id="4" name="灯片编号占位符 3"/>
          <p:cNvSpPr>
            <a:spLocks noGrp="1"/>
          </p:cNvSpPr>
          <p:nvPr>
            <p:ph type="sldNum" sz="quarter" idx="10"/>
          </p:nvPr>
        </p:nvSpPr>
        <p:spPr/>
        <p:txBody>
          <a:bodyPr/>
          <a:lstStyle/>
          <a:p>
            <a:fld id="{9F11B69A-6477-4832-AA9F-D2BCF263C1B8}"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dirty="0" smtClean="0">
                <a:solidFill>
                  <a:schemeClr val="tx1"/>
                </a:solidFill>
                <a:latin typeface="+mn-lt"/>
                <a:ea typeface="+mn-ea"/>
                <a:cs typeface="+mn-cs"/>
              </a:rPr>
              <a:t>我们所讲的主题探索以及输入、输出在教材中究竟怎样体现呢？我想以四个单元为例，向大家展示一下这种探索的尝试。我想特别提醒大家注意同一形式</a:t>
            </a:r>
            <a:r>
              <a:rPr lang="en-US" altLang="zh-CN" sz="1200" kern="1200" dirty="0" smtClean="0">
                <a:solidFill>
                  <a:schemeClr val="tx1"/>
                </a:solidFill>
                <a:latin typeface="+mn-lt"/>
                <a:ea typeface="+mn-ea"/>
                <a:cs typeface="+mn-cs"/>
              </a:rPr>
              <a:t>AND</a:t>
            </a:r>
            <a:r>
              <a:rPr lang="zh-CN" altLang="en-US" sz="1200" kern="1200" dirty="0" smtClean="0">
                <a:solidFill>
                  <a:schemeClr val="tx1"/>
                </a:solidFill>
                <a:latin typeface="+mn-lt"/>
                <a:ea typeface="+mn-ea"/>
                <a:cs typeface="+mn-cs"/>
              </a:rPr>
              <a:t>下的多样性，</a:t>
            </a:r>
            <a:r>
              <a:rPr lang="en-US" altLang="zh-CN" sz="1200" kern="1200" dirty="0" smtClean="0">
                <a:solidFill>
                  <a:schemeClr val="tx1"/>
                </a:solidFill>
                <a:latin typeface="+mn-lt"/>
                <a:ea typeface="+mn-ea"/>
                <a:cs typeface="+mn-cs"/>
              </a:rPr>
              <a:t>possibility</a:t>
            </a:r>
            <a:r>
              <a:rPr lang="zh-CN" altLang="en-US" sz="1200" kern="1200" dirty="0" smtClean="0">
                <a:solidFill>
                  <a:schemeClr val="tx1"/>
                </a:solidFill>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fld id="{9F11B69A-6477-4832-AA9F-D2BCF263C1B8}"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dirty="0" smtClean="0">
                <a:solidFill>
                  <a:schemeClr val="tx1"/>
                </a:solidFill>
                <a:latin typeface="+mn-lt"/>
                <a:ea typeface="+mn-ea"/>
                <a:cs typeface="+mn-cs"/>
              </a:rPr>
              <a:t>第二单元，</a:t>
            </a:r>
            <a:r>
              <a:rPr lang="en-US" sz="1200" kern="1200" dirty="0" smtClean="0">
                <a:solidFill>
                  <a:schemeClr val="tx1"/>
                </a:solidFill>
                <a:latin typeface="+mn-lt"/>
                <a:ea typeface="+mn-ea"/>
                <a:cs typeface="+mn-cs"/>
              </a:rPr>
              <a:t>EQ and Charisma</a:t>
            </a:r>
            <a:r>
              <a:rPr lang="zh-CN" altLang="en-US" sz="1200" kern="1200" dirty="0" smtClean="0">
                <a:solidFill>
                  <a:schemeClr val="tx1"/>
                </a:solidFill>
                <a:latin typeface="+mn-lt"/>
                <a:ea typeface="+mn-ea"/>
                <a:cs typeface="+mn-cs"/>
              </a:rPr>
              <a:t>。两个输入部分，情商和</a:t>
            </a:r>
            <a:r>
              <a:rPr lang="en-US" sz="1200" kern="1200" dirty="0" smtClean="0">
                <a:solidFill>
                  <a:schemeClr val="tx1"/>
                </a:solidFill>
                <a:latin typeface="+mn-lt"/>
                <a:ea typeface="+mn-ea"/>
                <a:cs typeface="+mn-cs"/>
              </a:rPr>
              <a:t>Charisma</a:t>
            </a:r>
            <a:r>
              <a:rPr lang="zh-CN" altLang="en-US" sz="1200" kern="1200" dirty="0" smtClean="0">
                <a:solidFill>
                  <a:schemeClr val="tx1"/>
                </a:solidFill>
                <a:latin typeface="+mn-lt"/>
                <a:ea typeface="+mn-ea"/>
                <a:cs typeface="+mn-cs"/>
              </a:rPr>
              <a:t>有重合，也有差异；而单元</a:t>
            </a:r>
            <a:r>
              <a:rPr lang="en-US" sz="1200" kern="1200" dirty="0" smtClean="0">
                <a:solidFill>
                  <a:schemeClr val="tx1"/>
                </a:solidFill>
                <a:latin typeface="+mn-lt"/>
                <a:ea typeface="+mn-ea"/>
                <a:cs typeface="+mn-cs"/>
              </a:rPr>
              <a:t>Project</a:t>
            </a:r>
            <a:r>
              <a:rPr lang="zh-CN" altLang="en-US" sz="1200" kern="1200" dirty="0" smtClean="0">
                <a:solidFill>
                  <a:schemeClr val="tx1"/>
                </a:solidFill>
                <a:latin typeface="+mn-lt"/>
                <a:ea typeface="+mn-ea"/>
                <a:cs typeface="+mn-cs"/>
              </a:rPr>
              <a:t>的话题</a:t>
            </a:r>
            <a:r>
              <a:rPr lang="en-US" sz="1200" kern="1200" dirty="0" smtClean="0">
                <a:solidFill>
                  <a:schemeClr val="tx1"/>
                </a:solidFill>
                <a:latin typeface="+mn-lt"/>
                <a:ea typeface="+mn-ea"/>
                <a:cs typeface="+mn-cs"/>
              </a:rPr>
              <a:t>Personal image</a:t>
            </a:r>
            <a:r>
              <a:rPr lang="zh-CN" altLang="en-US" sz="1200" kern="1200" dirty="0" smtClean="0">
                <a:solidFill>
                  <a:schemeClr val="tx1"/>
                </a:solidFill>
                <a:latin typeface="+mn-lt"/>
                <a:ea typeface="+mn-ea"/>
                <a:cs typeface="+mn-cs"/>
              </a:rPr>
              <a:t>与两者之间又都部分重合，但三个话题却都与</a:t>
            </a:r>
            <a:r>
              <a:rPr lang="en-US" sz="1200" kern="1200" dirty="0" smtClean="0">
                <a:solidFill>
                  <a:schemeClr val="tx1"/>
                </a:solidFill>
                <a:latin typeface="+mn-lt"/>
                <a:ea typeface="+mn-ea"/>
                <a:cs typeface="+mn-cs"/>
              </a:rPr>
              <a:t>success and happiness of a social being</a:t>
            </a:r>
            <a:r>
              <a:rPr lang="zh-CN" altLang="en-US" sz="1200" kern="1200" dirty="0" smtClean="0">
                <a:solidFill>
                  <a:schemeClr val="tx1"/>
                </a:solidFill>
                <a:latin typeface="+mn-lt"/>
                <a:ea typeface="+mn-ea"/>
                <a:cs typeface="+mn-cs"/>
              </a:rPr>
              <a:t>相关。</a:t>
            </a:r>
            <a:endParaRPr lang="zh-CN" altLang="en-US" dirty="0"/>
          </a:p>
        </p:txBody>
      </p:sp>
      <p:sp>
        <p:nvSpPr>
          <p:cNvPr id="4" name="灯片编号占位符 3"/>
          <p:cNvSpPr>
            <a:spLocks noGrp="1"/>
          </p:cNvSpPr>
          <p:nvPr>
            <p:ph type="sldNum" sz="quarter" idx="10"/>
          </p:nvPr>
        </p:nvSpPr>
        <p:spPr/>
        <p:txBody>
          <a:bodyPr/>
          <a:lstStyle/>
          <a:p>
            <a:fld id="{9F11B69A-6477-4832-AA9F-D2BCF263C1B8}"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latin typeface="+mn-lt"/>
                <a:ea typeface="+mn-ea"/>
                <a:cs typeface="+mn-cs"/>
              </a:rPr>
              <a:t>第四单元历史与记忆</a:t>
            </a:r>
            <a:r>
              <a:rPr lang="en-US" sz="1200" kern="1200" dirty="0" smtClean="0">
                <a:solidFill>
                  <a:schemeClr val="tx1"/>
                </a:solidFill>
                <a:latin typeface="+mn-lt"/>
                <a:ea typeface="+mn-ea"/>
                <a:cs typeface="+mn-cs"/>
              </a:rPr>
              <a:t>. </a:t>
            </a:r>
            <a:r>
              <a:rPr lang="zh-CN" altLang="en-US" sz="1200" kern="1200" dirty="0" smtClean="0">
                <a:solidFill>
                  <a:schemeClr val="tx1"/>
                </a:solidFill>
                <a:latin typeface="+mn-lt"/>
                <a:ea typeface="+mn-ea"/>
                <a:cs typeface="+mn-cs"/>
              </a:rPr>
              <a:t>第一篇输入材料围绕“</a:t>
            </a:r>
            <a:r>
              <a:rPr lang="en-US" altLang="zh-CN" sz="1200" kern="1200" dirty="0" smtClean="0">
                <a:solidFill>
                  <a:schemeClr val="tx1"/>
                </a:solidFill>
                <a:latin typeface="+mn-lt"/>
                <a:ea typeface="+mn-ea"/>
                <a:cs typeface="+mn-cs"/>
              </a:rPr>
              <a:t>history</a:t>
            </a:r>
            <a:r>
              <a:rPr lang="en-US" altLang="zh-CN" sz="1200" kern="1200" baseline="0" dirty="0" smtClean="0">
                <a:solidFill>
                  <a:schemeClr val="tx1"/>
                </a:solidFill>
                <a:latin typeface="+mn-lt"/>
                <a:ea typeface="+mn-ea"/>
                <a:cs typeface="+mn-cs"/>
              </a:rPr>
              <a:t> narrated</a:t>
            </a:r>
            <a:r>
              <a:rPr lang="zh-CN" altLang="en-US" sz="1200" kern="1200" dirty="0" smtClean="0">
                <a:solidFill>
                  <a:schemeClr val="tx1"/>
                </a:solidFill>
                <a:latin typeface="+mn-lt"/>
                <a:ea typeface="+mn-ea"/>
                <a:cs typeface="+mn-cs"/>
              </a:rPr>
              <a:t>”，第二篇输入材料围绕“</a:t>
            </a:r>
            <a:r>
              <a:rPr lang="en-US" altLang="zh-CN" sz="1200" kern="1200" dirty="0" smtClean="0">
                <a:solidFill>
                  <a:schemeClr val="tx1"/>
                </a:solidFill>
                <a:latin typeface="+mn-lt"/>
                <a:ea typeface="+mn-ea"/>
                <a:cs typeface="+mn-cs"/>
              </a:rPr>
              <a:t>H</a:t>
            </a:r>
            <a:r>
              <a:rPr lang="en-US" sz="1200" kern="1200" dirty="0" smtClean="0">
                <a:solidFill>
                  <a:schemeClr val="tx1"/>
                </a:solidFill>
                <a:latin typeface="+mn-lt"/>
                <a:ea typeface="+mn-ea"/>
                <a:cs typeface="+mn-cs"/>
              </a:rPr>
              <a:t>istory remembered”, </a:t>
            </a:r>
            <a:r>
              <a:rPr lang="zh-CN" altLang="en-US" sz="1200" kern="1200" dirty="0" smtClean="0">
                <a:solidFill>
                  <a:schemeClr val="tx1"/>
                </a:solidFill>
                <a:latin typeface="+mn-lt"/>
                <a:ea typeface="+mn-ea"/>
                <a:cs typeface="+mn-cs"/>
              </a:rPr>
              <a:t>两篇均采取西方视角；而单元</a:t>
            </a:r>
            <a:r>
              <a:rPr lang="en-US" sz="1200" kern="1200" dirty="0" smtClean="0">
                <a:solidFill>
                  <a:schemeClr val="tx1"/>
                </a:solidFill>
                <a:latin typeface="+mn-lt"/>
                <a:ea typeface="+mn-ea"/>
                <a:cs typeface="+mn-cs"/>
              </a:rPr>
              <a:t>project</a:t>
            </a:r>
            <a:r>
              <a:rPr lang="zh-CN" altLang="en-US" sz="1200" kern="1200" dirty="0" smtClean="0">
                <a:solidFill>
                  <a:schemeClr val="tx1"/>
                </a:solidFill>
                <a:latin typeface="+mn-lt"/>
                <a:ea typeface="+mn-ea"/>
                <a:cs typeface="+mn-cs"/>
              </a:rPr>
              <a:t>则要求学生从西方到中国，探讨</a:t>
            </a:r>
            <a:r>
              <a:rPr lang="en-US" sz="1200" kern="1200" dirty="0" smtClean="0">
                <a:solidFill>
                  <a:schemeClr val="tx1"/>
                </a:solidFill>
                <a:latin typeface="+mn-lt"/>
                <a:ea typeface="+mn-ea"/>
                <a:cs typeface="+mn-cs"/>
              </a:rPr>
              <a:t>how Chinese history should be narrated and remembered.</a:t>
            </a:r>
            <a:endParaRPr lang="zh-CN" altLang="en-US"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9F11B69A-6477-4832-AA9F-D2BCF263C1B8}"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latin typeface="+mn-lt"/>
                <a:ea typeface="+mn-ea"/>
                <a:cs typeface="+mn-cs"/>
              </a:rPr>
              <a:t>文学与想象。为什么想象是文学的本质？输入材料呈现给学生想象出来的故事及其语言艺术、进行文学想象的作家、他们想象力的源泉以及创作手法，最后输出任务则让学生大显身手，施展自己的想象力。</a:t>
            </a:r>
          </a:p>
        </p:txBody>
      </p:sp>
      <p:sp>
        <p:nvSpPr>
          <p:cNvPr id="4" name="灯片编号占位符 3"/>
          <p:cNvSpPr>
            <a:spLocks noGrp="1"/>
          </p:cNvSpPr>
          <p:nvPr>
            <p:ph type="sldNum" sz="quarter" idx="10"/>
          </p:nvPr>
        </p:nvSpPr>
        <p:spPr/>
        <p:txBody>
          <a:bodyPr/>
          <a:lstStyle/>
          <a:p>
            <a:fld id="{9F11B69A-6477-4832-AA9F-D2BCF263C1B8}"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dirty="0" smtClean="0">
                <a:solidFill>
                  <a:schemeClr val="tx1"/>
                </a:solidFill>
                <a:latin typeface="+mn-lt"/>
                <a:ea typeface="+mn-ea"/>
                <a:cs typeface="+mn-cs"/>
              </a:rPr>
              <a:t>人与自然。两篇课文和单元</a:t>
            </a:r>
            <a:r>
              <a:rPr lang="en-US" sz="1200" kern="1200" dirty="0" smtClean="0">
                <a:solidFill>
                  <a:schemeClr val="tx1"/>
                </a:solidFill>
                <a:latin typeface="+mn-lt"/>
                <a:ea typeface="+mn-ea"/>
                <a:cs typeface="+mn-cs"/>
              </a:rPr>
              <a:t>Project</a:t>
            </a:r>
            <a:r>
              <a:rPr lang="zh-CN" altLang="en-US" sz="1200" kern="1200" dirty="0" smtClean="0">
                <a:solidFill>
                  <a:schemeClr val="tx1"/>
                </a:solidFill>
                <a:latin typeface="+mn-lt"/>
                <a:ea typeface="+mn-ea"/>
                <a:cs typeface="+mn-cs"/>
              </a:rPr>
              <a:t>似乎形成互不相干的三个部分：濒危动物、经济决策、污染。这种安排却意在呈现人与自然的一幅巨图，广阔天地，林林总总，包罗万象；同时，学生在探索两个话题之后，要去解决同一框架之下的有关第三话题的问题，并体会它们之间的联系。从题目上，我们看到的都是</a:t>
            </a:r>
            <a:r>
              <a:rPr lang="en-US" altLang="zh-CN" sz="1200" kern="1200" dirty="0" smtClean="0">
                <a:solidFill>
                  <a:schemeClr val="tx1"/>
                </a:solidFill>
                <a:latin typeface="+mn-lt"/>
                <a:ea typeface="+mn-ea"/>
                <a:cs typeface="+mn-cs"/>
              </a:rPr>
              <a:t>A and</a:t>
            </a:r>
            <a:r>
              <a:rPr lang="en-US" altLang="zh-CN" sz="1200" kern="1200" baseline="0" dirty="0" smtClean="0">
                <a:solidFill>
                  <a:schemeClr val="tx1"/>
                </a:solidFill>
                <a:latin typeface="+mn-lt"/>
                <a:ea typeface="+mn-ea"/>
                <a:cs typeface="+mn-cs"/>
              </a:rPr>
              <a:t> B</a:t>
            </a:r>
            <a:r>
              <a:rPr lang="zh-CN" altLang="en-US" sz="1200" kern="1200" baseline="0" dirty="0" smtClean="0">
                <a:solidFill>
                  <a:schemeClr val="tx1"/>
                </a:solidFill>
                <a:latin typeface="+mn-lt"/>
                <a:ea typeface="+mn-ea"/>
                <a:cs typeface="+mn-cs"/>
              </a:rPr>
              <a:t>，但内部结构不尽相同。</a:t>
            </a:r>
            <a:endParaRPr lang="zh-CN" altLang="en-US" dirty="0"/>
          </a:p>
        </p:txBody>
      </p:sp>
      <p:sp>
        <p:nvSpPr>
          <p:cNvPr id="4" name="灯片编号占位符 3"/>
          <p:cNvSpPr>
            <a:spLocks noGrp="1"/>
          </p:cNvSpPr>
          <p:nvPr>
            <p:ph type="sldNum" sz="quarter" idx="10"/>
          </p:nvPr>
        </p:nvSpPr>
        <p:spPr/>
        <p:txBody>
          <a:bodyPr/>
          <a:lstStyle/>
          <a:p>
            <a:fld id="{9F11B69A-6477-4832-AA9F-D2BCF263C1B8}"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dirty="0" smtClean="0">
                <a:solidFill>
                  <a:schemeClr val="tx1"/>
                </a:solidFill>
                <a:latin typeface="+mn-lt"/>
                <a:ea typeface="+mn-ea"/>
                <a:cs typeface="+mn-cs"/>
              </a:rPr>
              <a:t>如果大框架已经给我们了多变而交错的感觉，那么，角度不同的输入材料如何与主题相契合呢？这种契合关系就需要教师和学生一起探索，探索建立链接、获得深刻领悟的</a:t>
            </a:r>
            <a:r>
              <a:rPr lang="en-US" altLang="zh-CN" sz="1200" kern="1200" dirty="0" smtClean="0">
                <a:solidFill>
                  <a:schemeClr val="tx1"/>
                </a:solidFill>
                <a:latin typeface="+mn-lt"/>
                <a:ea typeface="+mn-ea"/>
                <a:cs typeface="+mn-cs"/>
              </a:rPr>
              <a:t>possibility</a:t>
            </a:r>
            <a:r>
              <a:rPr lang="zh-CN" altLang="en-US" sz="1200" kern="1200" dirty="0" smtClean="0">
                <a:solidFill>
                  <a:schemeClr val="tx1"/>
                </a:solidFill>
                <a:latin typeface="+mn-lt"/>
                <a:ea typeface="+mn-ea"/>
                <a:cs typeface="+mn-cs"/>
              </a:rPr>
              <a:t>。当然，教材已给出了一种探索的启发，表现为在每个</a:t>
            </a:r>
            <a:r>
              <a:rPr lang="en-US" altLang="zh-CN" sz="1200" kern="1200" dirty="0" smtClean="0">
                <a:solidFill>
                  <a:schemeClr val="tx1"/>
                </a:solidFill>
                <a:latin typeface="+mn-lt"/>
                <a:ea typeface="+mn-ea"/>
                <a:cs typeface="+mn-cs"/>
              </a:rPr>
              <a:t>viewing</a:t>
            </a:r>
            <a:r>
              <a:rPr lang="zh-CN" altLang="en-US" sz="1200" kern="1200" dirty="0" smtClean="0">
                <a:solidFill>
                  <a:schemeClr val="tx1"/>
                </a:solidFill>
                <a:latin typeface="+mn-lt"/>
                <a:ea typeface="+mn-ea"/>
                <a:cs typeface="+mn-cs"/>
              </a:rPr>
              <a:t>和</a:t>
            </a:r>
            <a:r>
              <a:rPr lang="en-US" altLang="zh-CN" sz="1200" kern="1200" dirty="0" smtClean="0">
                <a:solidFill>
                  <a:schemeClr val="tx1"/>
                </a:solidFill>
                <a:latin typeface="+mn-lt"/>
                <a:ea typeface="+mn-ea"/>
                <a:cs typeface="+mn-cs"/>
              </a:rPr>
              <a:t>reading</a:t>
            </a:r>
            <a:r>
              <a:rPr lang="zh-CN" altLang="en-US" sz="1200" kern="1200" dirty="0" smtClean="0">
                <a:solidFill>
                  <a:schemeClr val="tx1"/>
                </a:solidFill>
                <a:latin typeface="+mn-lt"/>
                <a:ea typeface="+mn-ea"/>
                <a:cs typeface="+mn-cs"/>
              </a:rPr>
              <a:t>后面加“小标题”的形式。小标题提示材料在主题框架中的位置，或提示对主题的领悟。我们也从实例中来体会这些链接关系。</a:t>
            </a:r>
            <a:endParaRPr lang="zh-CN" altLang="en-US" dirty="0"/>
          </a:p>
        </p:txBody>
      </p:sp>
      <p:sp>
        <p:nvSpPr>
          <p:cNvPr id="4" name="灯片编号占位符 3"/>
          <p:cNvSpPr>
            <a:spLocks noGrp="1"/>
          </p:cNvSpPr>
          <p:nvPr>
            <p:ph type="sldNum" sz="quarter" idx="10"/>
          </p:nvPr>
        </p:nvSpPr>
        <p:spPr/>
        <p:txBody>
          <a:bodyPr/>
          <a:lstStyle/>
          <a:p>
            <a:fld id="{9F11B69A-6477-4832-AA9F-D2BCF263C1B8}"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dirty="0" smtClean="0">
                <a:solidFill>
                  <a:schemeClr val="tx1"/>
                </a:solidFill>
                <a:latin typeface="+mn-lt"/>
                <a:ea typeface="+mn-ea"/>
                <a:cs typeface="+mn-cs"/>
              </a:rPr>
              <a:t>来看第二单元，情商与魔力人格。第一篇主课文从侧面</a:t>
            </a:r>
            <a:r>
              <a:rPr lang="en-US" sz="1200" kern="1200" dirty="0" smtClean="0">
                <a:solidFill>
                  <a:schemeClr val="tx1"/>
                </a:solidFill>
                <a:latin typeface="+mn-lt"/>
                <a:ea typeface="+mn-ea"/>
                <a:cs typeface="+mn-cs"/>
              </a:rPr>
              <a:t>explore</a:t>
            </a:r>
            <a:r>
              <a:rPr lang="zh-CN" altLang="en-US" sz="1200" kern="1200" dirty="0" smtClean="0">
                <a:solidFill>
                  <a:schemeClr val="tx1"/>
                </a:solidFill>
                <a:latin typeface="+mn-lt"/>
                <a:ea typeface="+mn-ea"/>
                <a:cs typeface="+mn-cs"/>
              </a:rPr>
              <a:t>如何获得情商，于是在导入的</a:t>
            </a:r>
            <a:r>
              <a:rPr lang="en-US" sz="1200" kern="1200" dirty="0" smtClean="0">
                <a:solidFill>
                  <a:schemeClr val="tx1"/>
                </a:solidFill>
                <a:latin typeface="+mn-lt"/>
                <a:ea typeface="+mn-ea"/>
                <a:cs typeface="+mn-cs"/>
              </a:rPr>
              <a:t>viewing</a:t>
            </a:r>
            <a:r>
              <a:rPr lang="zh-CN" altLang="en-US" sz="1200" kern="1200" dirty="0" smtClean="0">
                <a:solidFill>
                  <a:schemeClr val="tx1"/>
                </a:solidFill>
                <a:latin typeface="+mn-lt"/>
                <a:ea typeface="+mn-ea"/>
                <a:cs typeface="+mn-cs"/>
              </a:rPr>
              <a:t>中，</a:t>
            </a:r>
            <a:r>
              <a:rPr lang="en-US" sz="1200" kern="1200" dirty="0" smtClean="0">
                <a:solidFill>
                  <a:schemeClr val="tx1"/>
                </a:solidFill>
                <a:latin typeface="+mn-lt"/>
                <a:ea typeface="+mn-ea"/>
                <a:cs typeface="+mn-cs"/>
              </a:rPr>
              <a:t>approaching EQ</a:t>
            </a:r>
            <a:r>
              <a:rPr lang="zh-CN" altLang="en-US" sz="1200" kern="1200" dirty="0" smtClean="0">
                <a:solidFill>
                  <a:schemeClr val="tx1"/>
                </a:solidFill>
                <a:latin typeface="+mn-lt"/>
                <a:ea typeface="+mn-ea"/>
                <a:cs typeface="+mn-cs"/>
              </a:rPr>
              <a:t>会介绍</a:t>
            </a:r>
            <a:r>
              <a:rPr lang="en-US" sz="1200" kern="1200" dirty="0" smtClean="0">
                <a:solidFill>
                  <a:schemeClr val="tx1"/>
                </a:solidFill>
                <a:latin typeface="+mn-lt"/>
                <a:ea typeface="+mn-ea"/>
                <a:cs typeface="+mn-cs"/>
              </a:rPr>
              <a:t>EQ</a:t>
            </a:r>
            <a:r>
              <a:rPr lang="zh-CN" altLang="en-US" sz="1200" kern="1200" dirty="0" smtClean="0">
                <a:solidFill>
                  <a:schemeClr val="tx1"/>
                </a:solidFill>
                <a:latin typeface="+mn-lt"/>
                <a:ea typeface="+mn-ea"/>
                <a:cs typeface="+mn-cs"/>
              </a:rPr>
              <a:t>的特点和纬度。而</a:t>
            </a:r>
            <a:r>
              <a:rPr lang="en-US" sz="1200" kern="1200" dirty="0" err="1" smtClean="0">
                <a:solidFill>
                  <a:schemeClr val="tx1"/>
                </a:solidFill>
                <a:latin typeface="+mn-lt"/>
                <a:ea typeface="+mn-ea"/>
                <a:cs typeface="+mn-cs"/>
              </a:rPr>
              <a:t>iExplore</a:t>
            </a:r>
            <a:r>
              <a:rPr lang="en-US" sz="1200" kern="1200" dirty="0" smtClean="0">
                <a:solidFill>
                  <a:schemeClr val="tx1"/>
                </a:solidFill>
                <a:latin typeface="+mn-lt"/>
                <a:ea typeface="+mn-ea"/>
                <a:cs typeface="+mn-cs"/>
              </a:rPr>
              <a:t> 2 </a:t>
            </a:r>
            <a:r>
              <a:rPr lang="zh-CN" altLang="en-US" sz="1200" kern="1200" dirty="0" smtClean="0">
                <a:solidFill>
                  <a:schemeClr val="tx1"/>
                </a:solidFill>
                <a:latin typeface="+mn-lt"/>
                <a:ea typeface="+mn-ea"/>
                <a:cs typeface="+mn-cs"/>
              </a:rPr>
              <a:t>首先在导入部分进行提示学生，从</a:t>
            </a:r>
            <a:r>
              <a:rPr lang="en-US" sz="1200" kern="1200" dirty="0" smtClean="0">
                <a:solidFill>
                  <a:schemeClr val="tx1"/>
                </a:solidFill>
                <a:latin typeface="+mn-lt"/>
                <a:ea typeface="+mn-ea"/>
                <a:cs typeface="+mn-cs"/>
              </a:rPr>
              <a:t>EQ</a:t>
            </a:r>
            <a:r>
              <a:rPr lang="zh-CN" altLang="en-US" sz="1200" kern="1200" dirty="0" smtClean="0">
                <a:solidFill>
                  <a:schemeClr val="tx1"/>
                </a:solidFill>
                <a:latin typeface="+mn-lt"/>
                <a:ea typeface="+mn-ea"/>
                <a:cs typeface="+mn-cs"/>
              </a:rPr>
              <a:t>转向</a:t>
            </a:r>
            <a:r>
              <a:rPr lang="en-US" sz="1200" kern="1200" dirty="0" smtClean="0">
                <a:solidFill>
                  <a:schemeClr val="tx1"/>
                </a:solidFill>
                <a:latin typeface="+mn-lt"/>
                <a:ea typeface="+mn-ea"/>
                <a:cs typeface="+mn-cs"/>
              </a:rPr>
              <a:t>charisma</a:t>
            </a:r>
            <a:r>
              <a:rPr lang="zh-CN" altLang="en-US" sz="1200" kern="1200" dirty="0" smtClean="0">
                <a:solidFill>
                  <a:schemeClr val="tx1"/>
                </a:solidFill>
                <a:latin typeface="+mn-lt"/>
                <a:ea typeface="+mn-ea"/>
                <a:cs typeface="+mn-cs"/>
              </a:rPr>
              <a:t>，提示两者不同，进而在课文中探索神秘的</a:t>
            </a:r>
            <a:r>
              <a:rPr lang="en-US" sz="1200" kern="1200" dirty="0" smtClean="0">
                <a:solidFill>
                  <a:schemeClr val="tx1"/>
                </a:solidFill>
                <a:latin typeface="+mn-lt"/>
                <a:ea typeface="+mn-ea"/>
                <a:cs typeface="+mn-cs"/>
              </a:rPr>
              <a:t>charisma. </a:t>
            </a:r>
            <a:endParaRPr lang="zh-CN" altLang="en-US" dirty="0"/>
          </a:p>
        </p:txBody>
      </p:sp>
      <p:sp>
        <p:nvSpPr>
          <p:cNvPr id="4" name="灯片编号占位符 3"/>
          <p:cNvSpPr>
            <a:spLocks noGrp="1"/>
          </p:cNvSpPr>
          <p:nvPr>
            <p:ph type="sldNum" sz="quarter" idx="10"/>
          </p:nvPr>
        </p:nvSpPr>
        <p:spPr/>
        <p:txBody>
          <a:bodyPr/>
          <a:lstStyle/>
          <a:p>
            <a:fld id="{9F11B69A-6477-4832-AA9F-D2BCF263C1B8}"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History and memory</a:t>
            </a:r>
            <a:r>
              <a:rPr lang="zh-CN" altLang="en-US" sz="1200" kern="1200" dirty="0" smtClean="0">
                <a:solidFill>
                  <a:schemeClr val="tx1"/>
                </a:solidFill>
                <a:latin typeface="+mn-lt"/>
                <a:ea typeface="+mn-ea"/>
                <a:cs typeface="+mn-cs"/>
              </a:rPr>
              <a:t>。在</a:t>
            </a:r>
            <a:r>
              <a:rPr lang="en-US" sz="1200" kern="1200" dirty="0" err="1" smtClean="0">
                <a:solidFill>
                  <a:schemeClr val="tx1"/>
                </a:solidFill>
                <a:latin typeface="+mn-lt"/>
                <a:ea typeface="+mn-ea"/>
                <a:cs typeface="+mn-cs"/>
              </a:rPr>
              <a:t>iExplore</a:t>
            </a:r>
            <a:r>
              <a:rPr lang="en-US" sz="1200" kern="1200" dirty="0" smtClean="0">
                <a:solidFill>
                  <a:schemeClr val="tx1"/>
                </a:solidFill>
                <a:latin typeface="+mn-lt"/>
                <a:ea typeface="+mn-ea"/>
                <a:cs typeface="+mn-cs"/>
              </a:rPr>
              <a:t> 1</a:t>
            </a:r>
            <a:r>
              <a:rPr lang="zh-CN" altLang="en-US" sz="1200" kern="1200" dirty="0" smtClean="0">
                <a:solidFill>
                  <a:schemeClr val="tx1"/>
                </a:solidFill>
                <a:latin typeface="+mn-lt"/>
                <a:ea typeface="+mn-ea"/>
                <a:cs typeface="+mn-cs"/>
              </a:rPr>
              <a:t>部分，首先用</a:t>
            </a:r>
            <a:r>
              <a:rPr lang="en-US" sz="1200" kern="1200" dirty="0" smtClean="0">
                <a:solidFill>
                  <a:schemeClr val="tx1"/>
                </a:solidFill>
                <a:latin typeface="+mn-lt"/>
                <a:ea typeface="+mn-ea"/>
                <a:cs typeface="+mn-cs"/>
              </a:rPr>
              <a:t>3</a:t>
            </a:r>
            <a:r>
              <a:rPr lang="zh-CN" altLang="en-US" sz="1200" kern="1200" dirty="0" smtClean="0">
                <a:solidFill>
                  <a:schemeClr val="tx1"/>
                </a:solidFill>
                <a:latin typeface="+mn-lt"/>
                <a:ea typeface="+mn-ea"/>
                <a:cs typeface="+mn-cs"/>
              </a:rPr>
              <a:t>分钟的纪录片讲述犹太人大屠杀的始末，让画面展示大屠杀这一人间地狱，然后主课文从美国人的角度讲述美国大屠杀纪念馆，提示学生“历史”主题的一个侧面：</a:t>
            </a:r>
            <a:r>
              <a:rPr lang="en-US" sz="1200" kern="1200" dirty="0" smtClean="0">
                <a:solidFill>
                  <a:schemeClr val="tx1"/>
                </a:solidFill>
                <a:latin typeface="+mn-lt"/>
                <a:ea typeface="+mn-ea"/>
                <a:cs typeface="+mn-cs"/>
              </a:rPr>
              <a:t>Who is telling it and to whom? </a:t>
            </a:r>
            <a:r>
              <a:rPr lang="en-US" sz="1200" kern="1200" dirty="0" err="1" smtClean="0">
                <a:solidFill>
                  <a:schemeClr val="tx1"/>
                </a:solidFill>
                <a:latin typeface="+mn-lt"/>
                <a:ea typeface="+mn-ea"/>
                <a:cs typeface="+mn-cs"/>
              </a:rPr>
              <a:t>iExplore</a:t>
            </a:r>
            <a:r>
              <a:rPr lang="en-US" sz="1200" kern="1200" dirty="0" smtClean="0">
                <a:solidFill>
                  <a:schemeClr val="tx1"/>
                </a:solidFill>
                <a:latin typeface="+mn-lt"/>
                <a:ea typeface="+mn-ea"/>
                <a:cs typeface="+mn-cs"/>
              </a:rPr>
              <a:t> 2 </a:t>
            </a:r>
            <a:r>
              <a:rPr lang="zh-CN" altLang="en-US" sz="1200" kern="1200" dirty="0" smtClean="0">
                <a:solidFill>
                  <a:schemeClr val="tx1"/>
                </a:solidFill>
                <a:latin typeface="+mn-lt"/>
                <a:ea typeface="+mn-ea"/>
                <a:cs typeface="+mn-cs"/>
              </a:rPr>
              <a:t>先引入</a:t>
            </a:r>
            <a:r>
              <a:rPr lang="en-US" sz="1200" kern="1200" dirty="0" smtClean="0">
                <a:solidFill>
                  <a:schemeClr val="tx1"/>
                </a:solidFill>
                <a:latin typeface="+mn-lt"/>
                <a:ea typeface="+mn-ea"/>
                <a:cs typeface="+mn-cs"/>
              </a:rPr>
              <a:t>A war between brothers</a:t>
            </a:r>
            <a:r>
              <a:rPr lang="zh-CN" altLang="en-US" sz="1200" kern="1200" dirty="0" smtClean="0">
                <a:solidFill>
                  <a:schemeClr val="tx1"/>
                </a:solidFill>
                <a:latin typeface="+mn-lt"/>
                <a:ea typeface="+mn-ea"/>
                <a:cs typeface="+mn-cs"/>
              </a:rPr>
              <a:t>，美国内战；而主课文则讲述美国人民如何迷恋和记住那一段洗刷掉了血雨腥风之后的带有传奇色彩的战争。</a:t>
            </a:r>
            <a:endParaRPr lang="zh-CN" altLang="en-US" dirty="0"/>
          </a:p>
        </p:txBody>
      </p:sp>
      <p:sp>
        <p:nvSpPr>
          <p:cNvPr id="4" name="灯片编号占位符 3"/>
          <p:cNvSpPr>
            <a:spLocks noGrp="1"/>
          </p:cNvSpPr>
          <p:nvPr>
            <p:ph type="sldNum" sz="quarter" idx="10"/>
          </p:nvPr>
        </p:nvSpPr>
        <p:spPr/>
        <p:txBody>
          <a:bodyPr/>
          <a:lstStyle/>
          <a:p>
            <a:fld id="{9F11B69A-6477-4832-AA9F-D2BCF263C1B8}"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这是第一册的八个单元的题目，大家已经熟悉了。我们看到，所有的主题都以</a:t>
            </a:r>
            <a:r>
              <a:rPr lang="en-US" altLang="zh-CN" dirty="0" smtClean="0"/>
              <a:t>A </a:t>
            </a:r>
            <a:r>
              <a:rPr lang="en-US" altLang="zh-CN" baseline="0" dirty="0" smtClean="0"/>
              <a:t>and</a:t>
            </a:r>
            <a:r>
              <a:rPr lang="en-US" altLang="zh-CN" dirty="0" smtClean="0"/>
              <a:t> B</a:t>
            </a:r>
            <a:r>
              <a:rPr lang="zh-CN" altLang="en-US" dirty="0" smtClean="0"/>
              <a:t>的</a:t>
            </a:r>
            <a:r>
              <a:rPr lang="zh-CN" altLang="en-US" dirty="0" smtClean="0"/>
              <a:t>形式来表述</a:t>
            </a:r>
            <a:r>
              <a:rPr lang="zh-CN" altLang="en-US" dirty="0" smtClean="0"/>
              <a:t>，这是新一代的一个显著特点。</a:t>
            </a:r>
            <a:endParaRPr lang="zh-CN" altLang="en-US" dirty="0"/>
          </a:p>
        </p:txBody>
      </p:sp>
      <p:sp>
        <p:nvSpPr>
          <p:cNvPr id="4" name="灯片编号占位符 3"/>
          <p:cNvSpPr>
            <a:spLocks noGrp="1"/>
          </p:cNvSpPr>
          <p:nvPr>
            <p:ph type="sldNum" sz="quarter" idx="10"/>
          </p:nvPr>
        </p:nvSpPr>
        <p:spPr/>
        <p:txBody>
          <a:bodyPr/>
          <a:lstStyle/>
          <a:p>
            <a:fld id="{9F11B69A-6477-4832-AA9F-D2BCF263C1B8}"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dirty="0" smtClean="0">
                <a:solidFill>
                  <a:schemeClr val="tx1"/>
                </a:solidFill>
                <a:latin typeface="+mn-lt"/>
                <a:ea typeface="+mn-ea"/>
                <a:cs typeface="+mn-cs"/>
              </a:rPr>
              <a:t>“文学与想象”。</a:t>
            </a:r>
            <a:r>
              <a:rPr lang="en-US" sz="1200" kern="1200" dirty="0" err="1" smtClean="0">
                <a:solidFill>
                  <a:schemeClr val="tx1"/>
                </a:solidFill>
                <a:latin typeface="+mn-lt"/>
                <a:ea typeface="+mn-ea"/>
                <a:cs typeface="+mn-cs"/>
              </a:rPr>
              <a:t>iExplore</a:t>
            </a:r>
            <a:r>
              <a:rPr lang="en-US" sz="1200" kern="1200" dirty="0" smtClean="0">
                <a:solidFill>
                  <a:schemeClr val="tx1"/>
                </a:solidFill>
                <a:latin typeface="+mn-lt"/>
                <a:ea typeface="+mn-ea"/>
                <a:cs typeface="+mn-cs"/>
              </a:rPr>
              <a:t> 1</a:t>
            </a:r>
            <a:r>
              <a:rPr lang="zh-CN" altLang="en-US" sz="1200" kern="1200" dirty="0" smtClean="0">
                <a:solidFill>
                  <a:schemeClr val="tx1"/>
                </a:solidFill>
                <a:latin typeface="+mn-lt"/>
                <a:ea typeface="+mn-ea"/>
                <a:cs typeface="+mn-cs"/>
              </a:rPr>
              <a:t>首先在</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双城记</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选段导入中，让学生思考现实与文学想象之间的关系，主课文虽直接选自双城记开篇，但却将学生引向</a:t>
            </a:r>
            <a:r>
              <a:rPr lang="en-US" sz="1200" kern="1200" dirty="0" smtClean="0">
                <a:solidFill>
                  <a:schemeClr val="tx1"/>
                </a:solidFill>
                <a:latin typeface="+mn-lt"/>
                <a:ea typeface="+mn-ea"/>
                <a:cs typeface="+mn-cs"/>
              </a:rPr>
              <a:t>The power of words—Literature in action</a:t>
            </a:r>
            <a:r>
              <a:rPr lang="zh-CN" altLang="en-US" sz="1200" kern="1200" dirty="0" smtClean="0">
                <a:solidFill>
                  <a:schemeClr val="tx1"/>
                </a:solidFill>
                <a:latin typeface="+mn-lt"/>
                <a:ea typeface="+mn-ea"/>
                <a:cs typeface="+mn-cs"/>
              </a:rPr>
              <a:t>，提示学生文学语言和文学想象之间的本质联系。</a:t>
            </a:r>
            <a:r>
              <a:rPr lang="en-US" sz="1200" kern="1200" dirty="0" err="1" smtClean="0">
                <a:solidFill>
                  <a:schemeClr val="tx1"/>
                </a:solidFill>
                <a:latin typeface="+mn-lt"/>
                <a:ea typeface="+mn-ea"/>
                <a:cs typeface="+mn-cs"/>
              </a:rPr>
              <a:t>iExplore</a:t>
            </a:r>
            <a:r>
              <a:rPr lang="en-US" sz="1200" kern="1200" dirty="0" smtClean="0">
                <a:solidFill>
                  <a:schemeClr val="tx1"/>
                </a:solidFill>
                <a:latin typeface="+mn-lt"/>
                <a:ea typeface="+mn-ea"/>
                <a:cs typeface="+mn-cs"/>
              </a:rPr>
              <a:t> 2 </a:t>
            </a:r>
            <a:r>
              <a:rPr lang="zh-CN" altLang="en-US" sz="1200" kern="1200" dirty="0" smtClean="0">
                <a:solidFill>
                  <a:schemeClr val="tx1"/>
                </a:solidFill>
                <a:latin typeface="+mn-lt"/>
                <a:ea typeface="+mn-ea"/>
                <a:cs typeface="+mn-cs"/>
              </a:rPr>
              <a:t>则从</a:t>
            </a:r>
            <a:r>
              <a:rPr lang="en-US" sz="1200" kern="1200" dirty="0" smtClean="0">
                <a:solidFill>
                  <a:schemeClr val="tx1"/>
                </a:solidFill>
                <a:latin typeface="+mn-lt"/>
                <a:ea typeface="+mn-ea"/>
                <a:cs typeface="+mn-cs"/>
              </a:rPr>
              <a:t>150</a:t>
            </a:r>
            <a:r>
              <a:rPr lang="zh-CN" altLang="en-US" sz="1200" kern="1200" dirty="0" smtClean="0">
                <a:solidFill>
                  <a:schemeClr val="tx1"/>
                </a:solidFill>
                <a:latin typeface="+mn-lt"/>
                <a:ea typeface="+mn-ea"/>
                <a:cs typeface="+mn-cs"/>
              </a:rPr>
              <a:t>年前走入当代，与学生一起对话诺贝尔奖获得者，文学想象大师中国的莫言和被称为加拿大契科夫的爱丽丝。门罗。</a:t>
            </a:r>
            <a:endParaRPr lang="zh-CN" altLang="en-US"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9F11B69A-6477-4832-AA9F-D2BCF263C1B8}"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dirty="0" smtClean="0">
                <a:solidFill>
                  <a:schemeClr val="tx1"/>
                </a:solidFill>
                <a:latin typeface="+mn-lt"/>
                <a:ea typeface="+mn-ea"/>
                <a:cs typeface="+mn-cs"/>
              </a:rPr>
              <a:t>“人与自然”单元并不像我们想象中那样直击“污染”。</a:t>
            </a:r>
            <a:r>
              <a:rPr lang="en-US" sz="1200" kern="1200" dirty="0" err="1" smtClean="0">
                <a:solidFill>
                  <a:schemeClr val="tx1"/>
                </a:solidFill>
                <a:latin typeface="+mn-lt"/>
                <a:ea typeface="+mn-ea"/>
                <a:cs typeface="+mn-cs"/>
              </a:rPr>
              <a:t>iExplore</a:t>
            </a:r>
            <a:r>
              <a:rPr lang="en-US" sz="1200" kern="1200" dirty="0" smtClean="0">
                <a:solidFill>
                  <a:schemeClr val="tx1"/>
                </a:solidFill>
                <a:latin typeface="+mn-lt"/>
                <a:ea typeface="+mn-ea"/>
                <a:cs typeface="+mn-cs"/>
              </a:rPr>
              <a:t> 1 </a:t>
            </a:r>
            <a:r>
              <a:rPr lang="zh-CN" altLang="en-US" sz="1200" kern="1200" dirty="0" smtClean="0">
                <a:solidFill>
                  <a:schemeClr val="tx1"/>
                </a:solidFill>
                <a:latin typeface="+mn-lt"/>
                <a:ea typeface="+mn-ea"/>
                <a:cs typeface="+mn-cs"/>
              </a:rPr>
              <a:t>在简短的观看几种濒危动物现状之后，就将学生带入到一个远离城市的正在消无声息地走向毁灭的动物世界。</a:t>
            </a:r>
            <a:r>
              <a:rPr lang="en-US" sz="1200" kern="1200" dirty="0" err="1" smtClean="0">
                <a:solidFill>
                  <a:schemeClr val="tx1"/>
                </a:solidFill>
                <a:latin typeface="+mn-lt"/>
                <a:ea typeface="+mn-ea"/>
                <a:cs typeface="+mn-cs"/>
              </a:rPr>
              <a:t>iExplore</a:t>
            </a:r>
            <a:r>
              <a:rPr lang="en-US" sz="1200" kern="1200" dirty="0" smtClean="0">
                <a:solidFill>
                  <a:schemeClr val="tx1"/>
                </a:solidFill>
                <a:latin typeface="+mn-lt"/>
                <a:ea typeface="+mn-ea"/>
                <a:cs typeface="+mn-cs"/>
              </a:rPr>
              <a:t> 2</a:t>
            </a:r>
            <a:r>
              <a:rPr lang="zh-CN" altLang="en-US" sz="1200" kern="1200" dirty="0" smtClean="0">
                <a:solidFill>
                  <a:schemeClr val="tx1"/>
                </a:solidFill>
                <a:latin typeface="+mn-lt"/>
                <a:ea typeface="+mn-ea"/>
                <a:cs typeface="+mn-cs"/>
              </a:rPr>
              <a:t>画面陡然切换到嘈杂的城市，美国总统治理</a:t>
            </a:r>
            <a:r>
              <a:rPr lang="en-US" sz="1200" kern="1200" dirty="0" smtClean="0">
                <a:solidFill>
                  <a:schemeClr val="tx1"/>
                </a:solidFill>
                <a:latin typeface="+mn-lt"/>
                <a:ea typeface="+mn-ea"/>
                <a:cs typeface="+mn-cs"/>
              </a:rPr>
              <a:t>global warming</a:t>
            </a:r>
            <a:r>
              <a:rPr lang="zh-CN" altLang="en-US" sz="1200" kern="1200" dirty="0" smtClean="0">
                <a:solidFill>
                  <a:schemeClr val="tx1"/>
                </a:solidFill>
                <a:latin typeface="+mn-lt"/>
                <a:ea typeface="+mn-ea"/>
                <a:cs typeface="+mn-cs"/>
              </a:rPr>
              <a:t>的决心、经济学家核算</a:t>
            </a:r>
            <a:r>
              <a:rPr lang="en-US" sz="1200" kern="1200" dirty="0" smtClean="0">
                <a:solidFill>
                  <a:schemeClr val="tx1"/>
                </a:solidFill>
                <a:latin typeface="+mn-lt"/>
                <a:ea typeface="+mn-ea"/>
                <a:cs typeface="+mn-cs"/>
              </a:rPr>
              <a:t>GDP</a:t>
            </a:r>
            <a:r>
              <a:rPr lang="zh-CN" altLang="en-US" sz="1200" kern="1200" dirty="0" smtClean="0">
                <a:solidFill>
                  <a:schemeClr val="tx1"/>
                </a:solidFill>
                <a:latin typeface="+mn-lt"/>
                <a:ea typeface="+mn-ea"/>
                <a:cs typeface="+mn-cs"/>
              </a:rPr>
              <a:t>时的考虑。课文标题背后与单元主题之间潜在的千丝万缕的联系，需要老师和学生一起去探索。</a:t>
            </a:r>
            <a:endParaRPr lang="zh-CN" altLang="en-US"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9F11B69A-6477-4832-AA9F-D2BCF263C1B8}"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新一代</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第一册中，这些看似杂乱、无序、错位的话题放在一起，其实让学生看到一个</a:t>
            </a:r>
            <a:r>
              <a:rPr lang="en-US" sz="1200" kern="1200" dirty="0" smtClean="0">
                <a:solidFill>
                  <a:schemeClr val="tx1"/>
                </a:solidFill>
                <a:latin typeface="+mn-lt"/>
                <a:ea typeface="+mn-ea"/>
                <a:cs typeface="+mn-cs"/>
              </a:rPr>
              <a:t>much broader picture</a:t>
            </a:r>
            <a:r>
              <a:rPr lang="zh-CN" altLang="en-US" sz="1200" kern="1200" dirty="0" smtClean="0">
                <a:solidFill>
                  <a:schemeClr val="tx1"/>
                </a:solidFill>
                <a:latin typeface="+mn-lt"/>
                <a:ea typeface="+mn-ea"/>
                <a:cs typeface="+mn-cs"/>
              </a:rPr>
              <a:t>，并在无序中理出线索，获得领悟。这就是我们教学的主要内容。这样的教学任务又可分为语言和跨语言两方面。首先，要对语言输入进行加工，即理解，之后还有输出任务以巩固输入；同时，获得知识、开阔视野。然后，在此基础上分析、判断，并创造性地产出。</a:t>
            </a:r>
            <a:endParaRPr lang="zh-CN" altLang="en-US" dirty="0"/>
          </a:p>
        </p:txBody>
      </p:sp>
      <p:sp>
        <p:nvSpPr>
          <p:cNvPr id="4" name="灯片编号占位符 3"/>
          <p:cNvSpPr>
            <a:spLocks noGrp="1"/>
          </p:cNvSpPr>
          <p:nvPr>
            <p:ph type="sldNum" sz="quarter" idx="10"/>
          </p:nvPr>
        </p:nvSpPr>
        <p:spPr/>
        <p:txBody>
          <a:bodyPr/>
          <a:lstStyle/>
          <a:p>
            <a:fld id="{9F11B69A-6477-4832-AA9F-D2BCF263C1B8}"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dirty="0" smtClean="0">
                <a:solidFill>
                  <a:schemeClr val="tx1"/>
                </a:solidFill>
                <a:latin typeface="+mn-lt"/>
                <a:ea typeface="+mn-ea"/>
                <a:cs typeface="+mn-cs"/>
              </a:rPr>
              <a:t>再从学生的预期收获角度总结一下。简单说就是：</a:t>
            </a:r>
            <a:r>
              <a:rPr lang="zh-CN" altLang="en-US" sz="1200" b="1" kern="1200" dirty="0" smtClean="0">
                <a:solidFill>
                  <a:schemeClr val="tx1"/>
                </a:solidFill>
                <a:latin typeface="+mn-lt"/>
                <a:ea typeface="+mn-ea"/>
                <a:cs typeface="+mn-cs"/>
              </a:rPr>
              <a:t>理解课文，完成输出任务，</a:t>
            </a:r>
            <a:r>
              <a:rPr lang="zh-CN" altLang="en-US" sz="1200" kern="1200" dirty="0" smtClean="0">
                <a:solidFill>
                  <a:schemeClr val="tx1"/>
                </a:solidFill>
                <a:latin typeface="+mn-lt"/>
                <a:ea typeface="+mn-ea"/>
                <a:cs typeface="+mn-cs"/>
              </a:rPr>
              <a:t>学生需要对视听、文字输入进行理解，获得信息，领悟含义，再经过大脑思维活动，产出语音或文字，完成“说”或“写”的任务。如果针对主题的认知，学生则需要先感知一个广阔但杂乱的世界，然后需要形成自己的概念认识，最后针对单元任务，进行应用和拓展。整个过程，均有思维的介入。</a:t>
            </a:r>
            <a:endParaRPr lang="zh-CN" altLang="en-US" dirty="0"/>
          </a:p>
        </p:txBody>
      </p:sp>
      <p:sp>
        <p:nvSpPr>
          <p:cNvPr id="4" name="灯片编号占位符 3"/>
          <p:cNvSpPr>
            <a:spLocks noGrp="1"/>
          </p:cNvSpPr>
          <p:nvPr>
            <p:ph type="sldNum" sz="quarter" idx="10"/>
          </p:nvPr>
        </p:nvSpPr>
        <p:spPr/>
        <p:txBody>
          <a:bodyPr/>
          <a:lstStyle/>
          <a:p>
            <a:fld id="{9F11B69A-6477-4832-AA9F-D2BCF263C1B8}"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9F11B69A-6477-4832-AA9F-D2BCF263C1B8}"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dirty="0" smtClean="0">
                <a:solidFill>
                  <a:schemeClr val="tx1"/>
                </a:solidFill>
                <a:latin typeface="+mn-lt"/>
                <a:ea typeface="+mn-ea"/>
                <a:cs typeface="+mn-cs"/>
              </a:rPr>
              <a:t>我们在探讨</a:t>
            </a:r>
            <a:r>
              <a:rPr lang="en-US" sz="1200" kern="1200" dirty="0" err="1" smtClean="0">
                <a:solidFill>
                  <a:schemeClr val="tx1"/>
                </a:solidFill>
                <a:latin typeface="+mn-lt"/>
                <a:ea typeface="+mn-ea"/>
                <a:cs typeface="+mn-cs"/>
              </a:rPr>
              <a:t>iEnglish</a:t>
            </a:r>
            <a:r>
              <a:rPr lang="zh-CN" altLang="en-US"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新一代大学英语</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，讲述</a:t>
            </a:r>
            <a:r>
              <a:rPr lang="zh-CN" altLang="en-U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I</a:t>
            </a:r>
            <a:r>
              <a:rPr lang="zh-CN" altLang="en-US" sz="1200" kern="1200" dirty="0" smtClean="0">
                <a:solidFill>
                  <a:schemeClr val="tx1"/>
                </a:solidFill>
                <a:latin typeface="+mn-lt"/>
                <a:ea typeface="+mn-ea"/>
                <a:cs typeface="+mn-cs"/>
              </a:rPr>
              <a:t>和</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的故事、“</a:t>
            </a:r>
            <a:r>
              <a:rPr lang="en-US" sz="1200" kern="1200" dirty="0" smtClean="0">
                <a:solidFill>
                  <a:schemeClr val="tx1"/>
                </a:solidFill>
                <a:latin typeface="+mn-lt"/>
                <a:ea typeface="+mn-ea"/>
                <a:cs typeface="+mn-cs"/>
              </a:rPr>
              <a:t>I</a:t>
            </a:r>
            <a:r>
              <a:rPr lang="zh-CN" altLang="en-US" sz="1200" kern="1200" dirty="0" smtClean="0">
                <a:solidFill>
                  <a:schemeClr val="tx1"/>
                </a:solidFill>
                <a:latin typeface="+mn-lt"/>
                <a:ea typeface="+mn-ea"/>
                <a:cs typeface="+mn-cs"/>
              </a:rPr>
              <a:t>和</a:t>
            </a:r>
            <a:r>
              <a:rPr lang="en-US" sz="1200" kern="1200" dirty="0" err="1" smtClean="0">
                <a:solidFill>
                  <a:schemeClr val="tx1"/>
                </a:solidFill>
                <a:latin typeface="+mn-lt"/>
                <a:ea typeface="+mn-ea"/>
                <a:cs typeface="+mn-cs"/>
              </a:rPr>
              <a:t>i</a:t>
            </a:r>
            <a:r>
              <a:rPr lang="zh-CN" altLang="en-US" sz="1200" kern="1200" dirty="0" smtClean="0">
                <a:solidFill>
                  <a:schemeClr val="tx1"/>
                </a:solidFill>
                <a:latin typeface="+mn-lt"/>
                <a:ea typeface="+mn-ea"/>
                <a:cs typeface="+mn-cs"/>
              </a:rPr>
              <a:t>”的理想、</a:t>
            </a:r>
            <a:r>
              <a:rPr lang="en-U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I</a:t>
            </a:r>
            <a:r>
              <a:rPr lang="zh-CN" altLang="en-US" sz="1200" kern="1200" dirty="0" smtClean="0">
                <a:solidFill>
                  <a:schemeClr val="tx1"/>
                </a:solidFill>
                <a:latin typeface="+mn-lt"/>
                <a:ea typeface="+mn-ea"/>
                <a:cs typeface="+mn-cs"/>
              </a:rPr>
              <a:t>”和“</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的品质。</a:t>
            </a:r>
            <a:r>
              <a:rPr lang="en-US" sz="1200" kern="1200" dirty="0" smtClean="0">
                <a:solidFill>
                  <a:schemeClr val="tx1"/>
                </a:solidFill>
                <a:latin typeface="+mn-lt"/>
                <a:ea typeface="+mn-ea"/>
                <a:cs typeface="+mn-cs"/>
              </a:rPr>
              <a:t>I</a:t>
            </a:r>
            <a:r>
              <a:rPr lang="zh-CN" altLang="en-US" sz="1200" kern="1200" dirty="0" smtClean="0">
                <a:solidFill>
                  <a:schemeClr val="tx1"/>
                </a:solidFill>
                <a:latin typeface="+mn-lt"/>
                <a:ea typeface="+mn-ea"/>
                <a:cs typeface="+mn-cs"/>
              </a:rPr>
              <a:t>是谁？</a:t>
            </a:r>
            <a:r>
              <a:rPr lang="en-US" sz="1200" kern="1200" dirty="0" smtClean="0">
                <a:solidFill>
                  <a:schemeClr val="tx1"/>
                </a:solidFill>
                <a:latin typeface="+mn-lt"/>
                <a:ea typeface="+mn-ea"/>
                <a:cs typeface="+mn-cs"/>
              </a:rPr>
              <a:t>I</a:t>
            </a:r>
            <a:r>
              <a:rPr lang="zh-CN" altLang="en-US" sz="1200" kern="1200" dirty="0" smtClean="0">
                <a:solidFill>
                  <a:schemeClr val="tx1"/>
                </a:solidFill>
                <a:latin typeface="+mn-lt"/>
                <a:ea typeface="+mn-ea"/>
                <a:cs typeface="+mn-cs"/>
              </a:rPr>
              <a:t>是教材、学生、老师。所有教学中的参与者都是新一代！大家都有新一代“</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的特点和内涵。今天我们所谈论的一切都将围绕这些“</a:t>
            </a:r>
            <a:r>
              <a:rPr lang="en-US" sz="1200" kern="1200" dirty="0" err="1" smtClean="0">
                <a:solidFill>
                  <a:schemeClr val="tx1"/>
                </a:solidFill>
                <a:latin typeface="+mn-lt"/>
                <a:ea typeface="+mn-ea"/>
                <a:cs typeface="+mn-cs"/>
              </a:rPr>
              <a:t>i</a:t>
            </a:r>
            <a:r>
              <a:rPr lang="zh-CN" altLang="en-US" sz="1200" kern="1200" dirty="0" smtClean="0">
                <a:solidFill>
                  <a:schemeClr val="tx1"/>
                </a:solidFill>
                <a:latin typeface="+mn-lt"/>
                <a:ea typeface="+mn-ea"/>
                <a:cs typeface="+mn-cs"/>
              </a:rPr>
              <a:t>”的特点和品质 。</a:t>
            </a:r>
            <a:endParaRPr lang="zh-CN" altLang="en-US" dirty="0"/>
          </a:p>
        </p:txBody>
      </p:sp>
      <p:sp>
        <p:nvSpPr>
          <p:cNvPr id="4" name="灯片编号占位符 3"/>
          <p:cNvSpPr>
            <a:spLocks noGrp="1"/>
          </p:cNvSpPr>
          <p:nvPr>
            <p:ph type="sldNum" sz="quarter" idx="10"/>
          </p:nvPr>
        </p:nvSpPr>
        <p:spPr/>
        <p:txBody>
          <a:bodyPr/>
          <a:lstStyle/>
          <a:p>
            <a:fld id="{9F11B69A-6477-4832-AA9F-D2BCF263C1B8}"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dirty="0" smtClean="0">
                <a:solidFill>
                  <a:schemeClr val="tx1"/>
                </a:solidFill>
                <a:latin typeface="+mn-lt"/>
                <a:ea typeface="+mn-ea"/>
                <a:cs typeface="+mn-cs"/>
              </a:rPr>
              <a:t>我今天发言的题目是“</a:t>
            </a:r>
            <a:r>
              <a:rPr lang="en-US" altLang="zh-CN" sz="1200" kern="1200" dirty="0" smtClean="0">
                <a:solidFill>
                  <a:schemeClr val="tx1"/>
                </a:solidFill>
                <a:latin typeface="+mn-lt"/>
                <a:ea typeface="+mn-ea"/>
                <a:cs typeface="+mn-cs"/>
              </a:rPr>
              <a:t>Explore possibility; embrace flexibility</a:t>
            </a:r>
            <a:r>
              <a:rPr lang="zh-CN" altLang="en-US" sz="1200" kern="1200" dirty="0" smtClean="0">
                <a:solidFill>
                  <a:schemeClr val="tx1"/>
                </a:solidFill>
                <a:latin typeface="+mn-lt"/>
                <a:ea typeface="+mn-ea"/>
                <a:cs typeface="+mn-cs"/>
              </a:rPr>
              <a:t>”，但其实，今天我们只探讨了前半部分，主题的探索与拓展，即</a:t>
            </a:r>
            <a:r>
              <a:rPr lang="en-US" altLang="zh-CN" sz="1200" kern="1200" dirty="0" smtClean="0">
                <a:solidFill>
                  <a:schemeClr val="tx1"/>
                </a:solidFill>
                <a:latin typeface="+mn-lt"/>
                <a:ea typeface="+mn-ea"/>
                <a:cs typeface="+mn-cs"/>
              </a:rPr>
              <a:t>possibility</a:t>
            </a:r>
            <a:r>
              <a:rPr lang="zh-CN" altLang="en-US" sz="1200" kern="1200" dirty="0" smtClean="0">
                <a:solidFill>
                  <a:schemeClr val="tx1"/>
                </a:solidFill>
                <a:latin typeface="+mn-lt"/>
                <a:ea typeface="+mn-ea"/>
                <a:cs typeface="+mn-cs"/>
              </a:rPr>
              <a:t>。后半部分我们并没有做，那就是教学</a:t>
            </a:r>
            <a:r>
              <a:rPr lang="zh-CN" altLang="en-US" sz="1200" kern="1200" smtClean="0">
                <a:solidFill>
                  <a:schemeClr val="tx1"/>
                </a:solidFill>
                <a:latin typeface="+mn-lt"/>
                <a:ea typeface="+mn-ea"/>
                <a:cs typeface="+mn-cs"/>
              </a:rPr>
              <a:t>中</a:t>
            </a:r>
            <a:r>
              <a:rPr lang="zh-CN" altLang="en-US" sz="1200" kern="1200" smtClean="0">
                <a:solidFill>
                  <a:schemeClr val="tx1"/>
                </a:solidFill>
                <a:latin typeface="+mn-lt"/>
                <a:ea typeface="+mn-ea"/>
                <a:cs typeface="+mn-cs"/>
              </a:rPr>
              <a:t>如何个性化地、灵活</a:t>
            </a:r>
            <a:r>
              <a:rPr lang="zh-CN" altLang="en-US" sz="1200" kern="1200" dirty="0" smtClean="0">
                <a:solidFill>
                  <a:schemeClr val="tx1"/>
                </a:solidFill>
                <a:latin typeface="+mn-lt"/>
                <a:ea typeface="+mn-ea"/>
                <a:cs typeface="+mn-cs"/>
              </a:rPr>
              <a:t>地操作。教师需要开发自己的</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潜力，需要激发学生的“</a:t>
            </a:r>
            <a:r>
              <a:rPr lang="en-US" sz="1200" kern="1200" dirty="0" err="1" smtClean="0">
                <a:solidFill>
                  <a:schemeClr val="tx1"/>
                </a:solidFill>
                <a:latin typeface="+mn-lt"/>
                <a:ea typeface="+mn-ea"/>
                <a:cs typeface="+mn-cs"/>
              </a:rPr>
              <a:t>i</a:t>
            </a:r>
            <a:r>
              <a:rPr lang="zh-CN" altLang="en-US" sz="1200" kern="1200" dirty="0" smtClean="0">
                <a:solidFill>
                  <a:schemeClr val="tx1"/>
                </a:solidFill>
                <a:latin typeface="+mn-lt"/>
                <a:ea typeface="+mn-ea"/>
                <a:cs typeface="+mn-cs"/>
              </a:rPr>
              <a:t>”潜力。怎么做？下面将有两位老师会给我们做教学示范，明天会有更多的老师展示自己“</a:t>
            </a:r>
            <a:r>
              <a:rPr lang="en-US" sz="1200" kern="1200" dirty="0" err="1" smtClean="0">
                <a:solidFill>
                  <a:schemeClr val="tx1"/>
                </a:solidFill>
                <a:latin typeface="+mn-lt"/>
                <a:ea typeface="+mn-ea"/>
                <a:cs typeface="+mn-cs"/>
              </a:rPr>
              <a:t>i</a:t>
            </a:r>
            <a:r>
              <a:rPr lang="zh-CN" altLang="en-US" sz="1200" kern="1200" dirty="0" smtClean="0">
                <a:solidFill>
                  <a:schemeClr val="tx1"/>
                </a:solidFill>
                <a:latin typeface="+mn-lt"/>
                <a:ea typeface="+mn-ea"/>
                <a:cs typeface="+mn-cs"/>
              </a:rPr>
              <a:t>”潜力和教学的</a:t>
            </a:r>
            <a:r>
              <a:rPr lang="en-US" sz="1200" kern="1200" dirty="0" smtClean="0">
                <a:solidFill>
                  <a:schemeClr val="tx1"/>
                </a:solidFill>
                <a:latin typeface="+mn-lt"/>
                <a:ea typeface="+mn-ea"/>
                <a:cs typeface="+mn-cs"/>
              </a:rPr>
              <a:t>flexibility</a:t>
            </a:r>
            <a:r>
              <a:rPr lang="zh-CN" altLang="en-US" sz="1200" kern="1200" dirty="0" smtClean="0">
                <a:solidFill>
                  <a:schemeClr val="tx1"/>
                </a:solidFill>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fld id="{9F11B69A-6477-4832-AA9F-D2BCF263C1B8}" type="slidenum">
              <a:rPr lang="zh-CN" altLang="en-US" smtClean="0"/>
              <a:pPr/>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这二十分钟里，我们的任务主要是熟悉教材。主要探讨三个问题：一，单元结构，有哪些版块？各自的功能是什么？单元主题“</a:t>
            </a:r>
            <a:r>
              <a:rPr lang="en-US" altLang="zh-CN" dirty="0" smtClean="0"/>
              <a:t>A and</a:t>
            </a:r>
            <a:r>
              <a:rPr lang="en-US" altLang="zh-CN" baseline="0" dirty="0" smtClean="0"/>
              <a:t> B</a:t>
            </a:r>
            <a:r>
              <a:rPr lang="zh-CN" altLang="en-US" dirty="0" smtClean="0"/>
              <a:t>”如何释解？特色在哪里？在我们的“输出驱动”教学中，输入是什么？输出是什么？我们将会从实例向大家展示教材如何处理输入材料、输出任务与主题的逻辑关系，输入材料与主题之间的链接。当然，所有的讨论将会集中说明我们如何探索</a:t>
            </a:r>
            <a:r>
              <a:rPr lang="en-US" altLang="zh-CN" dirty="0" smtClean="0"/>
              <a:t>Possibility</a:t>
            </a:r>
            <a:r>
              <a:rPr lang="zh-CN" altLang="en-US" dirty="0" smtClean="0"/>
              <a:t>，就是最大的潜力，潜在可能性。</a:t>
            </a:r>
            <a:endParaRPr lang="zh-CN" altLang="en-US" dirty="0"/>
          </a:p>
        </p:txBody>
      </p:sp>
      <p:sp>
        <p:nvSpPr>
          <p:cNvPr id="4" name="灯片编号占位符 3"/>
          <p:cNvSpPr>
            <a:spLocks noGrp="1"/>
          </p:cNvSpPr>
          <p:nvPr>
            <p:ph type="sldNum" sz="quarter" idx="10"/>
          </p:nvPr>
        </p:nvSpPr>
        <p:spPr/>
        <p:txBody>
          <a:bodyPr/>
          <a:lstStyle/>
          <a:p>
            <a:fld id="{9F11B69A-6477-4832-AA9F-D2BCF263C1B8}"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我们先以第三单元</a:t>
            </a:r>
            <a:r>
              <a:rPr lang="en-US" altLang="zh-CN" dirty="0" smtClean="0"/>
              <a:t>Science and Methods</a:t>
            </a:r>
            <a:r>
              <a:rPr lang="zh-CN" altLang="en-US" dirty="0" smtClean="0"/>
              <a:t>为例，就是大家晚上备课所使用的单元。我们来看看单元的主要版块。大家可以参照手中课本第</a:t>
            </a:r>
            <a:r>
              <a:rPr lang="en-US" altLang="zh-CN" dirty="0" smtClean="0"/>
              <a:t>38</a:t>
            </a:r>
            <a:r>
              <a:rPr lang="zh-CN" altLang="en-US" dirty="0" smtClean="0"/>
              <a:t>至</a:t>
            </a:r>
            <a:r>
              <a:rPr lang="en-US" altLang="zh-CN" dirty="0" smtClean="0"/>
              <a:t>55</a:t>
            </a:r>
            <a:r>
              <a:rPr lang="zh-CN" altLang="en-US" dirty="0" smtClean="0"/>
              <a:t>页。</a:t>
            </a:r>
            <a:endParaRPr lang="zh-CN" altLang="en-US" dirty="0"/>
          </a:p>
        </p:txBody>
      </p:sp>
      <p:sp>
        <p:nvSpPr>
          <p:cNvPr id="4" name="灯片编号占位符 3"/>
          <p:cNvSpPr>
            <a:spLocks noGrp="1"/>
          </p:cNvSpPr>
          <p:nvPr>
            <p:ph type="sldNum" sz="quarter" idx="10"/>
          </p:nvPr>
        </p:nvSpPr>
        <p:spPr/>
        <p:txBody>
          <a:bodyPr/>
          <a:lstStyle/>
          <a:p>
            <a:fld id="{9F11B69A-6477-4832-AA9F-D2BCF263C1B8}"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dirty="0" smtClean="0">
                <a:solidFill>
                  <a:schemeClr val="tx1"/>
                </a:solidFill>
                <a:latin typeface="+mn-lt"/>
                <a:ea typeface="+mn-ea"/>
                <a:cs typeface="+mn-cs"/>
              </a:rPr>
              <a:t>每个单元有三大版块：</a:t>
            </a:r>
            <a:r>
              <a:rPr lang="en-US" sz="1200" kern="1200" dirty="0" err="1" smtClean="0">
                <a:solidFill>
                  <a:schemeClr val="tx1"/>
                </a:solidFill>
                <a:latin typeface="+mn-lt"/>
                <a:ea typeface="+mn-ea"/>
                <a:cs typeface="+mn-cs"/>
              </a:rPr>
              <a:t>iPrepare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iExplore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iProduce</a:t>
            </a:r>
            <a:r>
              <a:rPr lang="zh-CN" altLang="en-US"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P38</a:t>
            </a:r>
            <a:r>
              <a:rPr lang="zh-CN" altLang="en-US" sz="1200" kern="1200" dirty="0" smtClean="0">
                <a:solidFill>
                  <a:schemeClr val="tx1"/>
                </a:solidFill>
                <a:latin typeface="+mn-lt"/>
                <a:ea typeface="+mn-ea"/>
                <a:cs typeface="+mn-cs"/>
              </a:rPr>
              <a:t>，我们看到这一单元的</a:t>
            </a:r>
            <a:r>
              <a:rPr lang="en-US" sz="1200" kern="1200" dirty="0" err="1" smtClean="0">
                <a:solidFill>
                  <a:schemeClr val="tx1"/>
                </a:solidFill>
                <a:latin typeface="+mn-lt"/>
                <a:ea typeface="+mn-ea"/>
                <a:cs typeface="+mn-cs"/>
              </a:rPr>
              <a:t>iPrepare</a:t>
            </a:r>
            <a:r>
              <a:rPr lang="zh-CN" altLang="en-US"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Setting</a:t>
            </a:r>
            <a:r>
              <a:rPr lang="en-US" altLang="zh-CN" sz="1200" kern="1200" baseline="0" dirty="0" smtClean="0">
                <a:solidFill>
                  <a:schemeClr val="tx1"/>
                </a:solidFill>
                <a:latin typeface="+mn-lt"/>
                <a:ea typeface="+mn-ea"/>
                <a:cs typeface="+mn-cs"/>
              </a:rPr>
              <a:t> the scene</a:t>
            </a:r>
            <a:r>
              <a:rPr lang="zh-CN" altLang="en-US" sz="1200" kern="1200" dirty="0" smtClean="0">
                <a:solidFill>
                  <a:schemeClr val="tx1"/>
                </a:solidFill>
                <a:latin typeface="+mn-lt"/>
                <a:ea typeface="+mn-ea"/>
                <a:cs typeface="+mn-cs"/>
              </a:rPr>
              <a:t>部分对主题意义、两篇课文以及单元的输出任务进行提示；</a:t>
            </a:r>
            <a:r>
              <a:rPr lang="en-US" altLang="zh-CN" sz="1200" kern="1200" dirty="0" smtClean="0">
                <a:solidFill>
                  <a:schemeClr val="tx1"/>
                </a:solidFill>
                <a:latin typeface="+mn-lt"/>
                <a:ea typeface="+mn-ea"/>
                <a:cs typeface="+mn-cs"/>
              </a:rPr>
              <a:t>Learning objectives</a:t>
            </a:r>
            <a:r>
              <a:rPr lang="zh-CN" altLang="en-US" sz="1200" kern="1200" dirty="0" smtClean="0">
                <a:solidFill>
                  <a:schemeClr val="tx1"/>
                </a:solidFill>
                <a:latin typeface="+mn-lt"/>
                <a:ea typeface="+mn-ea"/>
                <a:cs typeface="+mn-cs"/>
              </a:rPr>
              <a:t>提示语言、知识、能力方面的学习目标。第</a:t>
            </a:r>
            <a:r>
              <a:rPr lang="en-US" altLang="zh-CN" sz="1200" kern="1200" dirty="0" smtClean="0">
                <a:solidFill>
                  <a:schemeClr val="tx1"/>
                </a:solidFill>
                <a:latin typeface="+mn-lt"/>
                <a:ea typeface="+mn-ea"/>
                <a:cs typeface="+mn-cs"/>
              </a:rPr>
              <a:t>39</a:t>
            </a:r>
            <a:r>
              <a:rPr lang="zh-CN" altLang="en-US" sz="1200" kern="1200" dirty="0" smtClean="0">
                <a:solidFill>
                  <a:schemeClr val="tx1"/>
                </a:solidFill>
                <a:latin typeface="+mn-lt"/>
                <a:ea typeface="+mn-ea"/>
                <a:cs typeface="+mn-cs"/>
              </a:rPr>
              <a:t>至</a:t>
            </a:r>
            <a:r>
              <a:rPr lang="en-US" altLang="zh-CN" sz="1200" kern="1200" dirty="0" smtClean="0">
                <a:solidFill>
                  <a:schemeClr val="tx1"/>
                </a:solidFill>
                <a:latin typeface="+mn-lt"/>
                <a:ea typeface="+mn-ea"/>
                <a:cs typeface="+mn-cs"/>
              </a:rPr>
              <a:t>53</a:t>
            </a:r>
            <a:r>
              <a:rPr lang="zh-CN" altLang="en-US" sz="1200" kern="1200" dirty="0" smtClean="0">
                <a:solidFill>
                  <a:schemeClr val="tx1"/>
                </a:solidFill>
                <a:latin typeface="+mn-lt"/>
                <a:ea typeface="+mn-ea"/>
                <a:cs typeface="+mn-cs"/>
              </a:rPr>
              <a:t>页，</a:t>
            </a:r>
            <a:r>
              <a:rPr lang="en-US" sz="1200" kern="1200" dirty="0" smtClean="0">
                <a:solidFill>
                  <a:schemeClr val="tx1"/>
                </a:solidFill>
                <a:latin typeface="+mn-lt"/>
                <a:ea typeface="+mn-ea"/>
                <a:cs typeface="+mn-cs"/>
              </a:rPr>
              <a:t>Explore</a:t>
            </a:r>
            <a:r>
              <a:rPr lang="zh-CN" altLang="en-US" sz="1200" kern="1200" dirty="0" smtClean="0">
                <a:solidFill>
                  <a:schemeClr val="tx1"/>
                </a:solidFill>
                <a:latin typeface="+mn-lt"/>
                <a:ea typeface="+mn-ea"/>
                <a:cs typeface="+mn-cs"/>
              </a:rPr>
              <a:t>包括平行、等重的两个部分，两篇主课文，</a:t>
            </a:r>
            <a:r>
              <a:rPr lang="en-US" altLang="zh-CN" sz="1200" kern="1200" dirty="0" err="1" smtClean="0">
                <a:solidFill>
                  <a:schemeClr val="tx1"/>
                </a:solidFill>
                <a:latin typeface="+mn-lt"/>
                <a:ea typeface="+mn-ea"/>
                <a:cs typeface="+mn-cs"/>
              </a:rPr>
              <a:t>iExplore</a:t>
            </a:r>
            <a:r>
              <a:rPr lang="en-US" altLang="zh-CN" sz="1200" kern="1200" dirty="0" smtClean="0">
                <a:solidFill>
                  <a:schemeClr val="tx1"/>
                </a:solidFill>
                <a:latin typeface="+mn-lt"/>
                <a:ea typeface="+mn-ea"/>
                <a:cs typeface="+mn-cs"/>
              </a:rPr>
              <a:t> 1</a:t>
            </a:r>
            <a:r>
              <a:rPr lang="zh-CN" altLang="en-US" sz="1200" kern="1200" dirty="0" smtClean="0">
                <a:solidFill>
                  <a:schemeClr val="tx1"/>
                </a:solidFill>
                <a:latin typeface="+mn-lt"/>
                <a:ea typeface="+mn-ea"/>
                <a:cs typeface="+mn-cs"/>
              </a:rPr>
              <a:t>和</a:t>
            </a:r>
            <a:r>
              <a:rPr lang="en-US" altLang="zh-CN" sz="1200" kern="1200" dirty="0" err="1" smtClean="0">
                <a:solidFill>
                  <a:schemeClr val="tx1"/>
                </a:solidFill>
                <a:latin typeface="+mn-lt"/>
                <a:ea typeface="+mn-ea"/>
                <a:cs typeface="+mn-cs"/>
              </a:rPr>
              <a:t>iExplore</a:t>
            </a:r>
            <a:r>
              <a:rPr lang="en-US" altLang="zh-CN" sz="1200" kern="1200" dirty="0" smtClean="0">
                <a:solidFill>
                  <a:schemeClr val="tx1"/>
                </a:solidFill>
                <a:latin typeface="+mn-lt"/>
                <a:ea typeface="+mn-ea"/>
                <a:cs typeface="+mn-cs"/>
              </a:rPr>
              <a:t> 2</a:t>
            </a:r>
            <a:r>
              <a:rPr lang="zh-CN" altLang="en-US" sz="1200" kern="1200" dirty="0" smtClean="0">
                <a:solidFill>
                  <a:schemeClr val="tx1"/>
                </a:solidFill>
                <a:latin typeface="+mn-lt"/>
                <a:ea typeface="+mn-ea"/>
                <a:cs typeface="+mn-cs"/>
              </a:rPr>
              <a:t>部分的小版块结构相同。第</a:t>
            </a:r>
            <a:r>
              <a:rPr lang="en-US" altLang="zh-CN" sz="1200" kern="1200" dirty="0" smtClean="0">
                <a:solidFill>
                  <a:schemeClr val="tx1"/>
                </a:solidFill>
                <a:latin typeface="+mn-lt"/>
                <a:ea typeface="+mn-ea"/>
                <a:cs typeface="+mn-cs"/>
              </a:rPr>
              <a:t>54-55</a:t>
            </a:r>
            <a:r>
              <a:rPr lang="zh-CN" altLang="en-US" sz="1200" kern="1200" dirty="0" smtClean="0">
                <a:solidFill>
                  <a:schemeClr val="tx1"/>
                </a:solidFill>
                <a:latin typeface="+mn-lt"/>
                <a:ea typeface="+mn-ea"/>
                <a:cs typeface="+mn-cs"/>
              </a:rPr>
              <a:t>页</a:t>
            </a:r>
            <a:r>
              <a:rPr lang="en-US" sz="1200" kern="1200" dirty="0" err="1" smtClean="0">
                <a:solidFill>
                  <a:schemeClr val="tx1"/>
                </a:solidFill>
                <a:latin typeface="+mn-lt"/>
                <a:ea typeface="+mn-ea"/>
                <a:cs typeface="+mn-cs"/>
              </a:rPr>
              <a:t>iProduce</a:t>
            </a:r>
            <a:r>
              <a:rPr lang="zh-CN" altLang="en-US" sz="1200" kern="1200" dirty="0" smtClean="0">
                <a:solidFill>
                  <a:schemeClr val="tx1"/>
                </a:solidFill>
                <a:latin typeface="+mn-lt"/>
                <a:ea typeface="+mn-ea"/>
                <a:cs typeface="+mn-cs"/>
              </a:rPr>
              <a:t>为单元任务，包括</a:t>
            </a:r>
            <a:r>
              <a:rPr lang="en-US" altLang="zh-CN" sz="1200" kern="1200" dirty="0" smtClean="0">
                <a:solidFill>
                  <a:schemeClr val="tx1"/>
                </a:solidFill>
                <a:latin typeface="+mn-lt"/>
                <a:ea typeface="+mn-ea"/>
                <a:cs typeface="+mn-cs"/>
              </a:rPr>
              <a:t>Unit Project</a:t>
            </a:r>
            <a:r>
              <a:rPr lang="zh-CN" altLang="en-US" sz="1200" kern="1200" dirty="0" smtClean="0">
                <a:solidFill>
                  <a:schemeClr val="tx1"/>
                </a:solidFill>
                <a:latin typeface="+mn-lt"/>
                <a:ea typeface="+mn-ea"/>
                <a:cs typeface="+mn-cs"/>
              </a:rPr>
              <a:t>的指令、教学操作程序和自查清单三个小版块。整体看，</a:t>
            </a:r>
            <a:r>
              <a:rPr lang="en-US" altLang="zh-CN" sz="1200" kern="1200" dirty="0" smtClean="0">
                <a:solidFill>
                  <a:schemeClr val="tx1"/>
                </a:solidFill>
                <a:latin typeface="+mn-lt"/>
                <a:ea typeface="+mn-ea"/>
                <a:cs typeface="+mn-cs"/>
              </a:rPr>
              <a:t>Explore</a:t>
            </a:r>
            <a:r>
              <a:rPr lang="zh-CN" altLang="en-US" sz="1200" kern="1200" dirty="0" smtClean="0">
                <a:solidFill>
                  <a:schemeClr val="tx1"/>
                </a:solidFill>
                <a:latin typeface="+mn-lt"/>
                <a:ea typeface="+mn-ea"/>
                <a:cs typeface="+mn-cs"/>
              </a:rPr>
              <a:t>部分为主要为输入，练习部分带有一些小输出任务，</a:t>
            </a:r>
            <a:r>
              <a:rPr lang="en-US" altLang="zh-CN" sz="1200" kern="1200" dirty="0" smtClean="0">
                <a:solidFill>
                  <a:schemeClr val="tx1"/>
                </a:solidFill>
                <a:latin typeface="+mn-lt"/>
                <a:ea typeface="+mn-ea"/>
                <a:cs typeface="+mn-cs"/>
              </a:rPr>
              <a:t>Produce</a:t>
            </a:r>
            <a:r>
              <a:rPr lang="zh-CN" altLang="en-US" sz="1200" kern="1200" dirty="0" smtClean="0">
                <a:solidFill>
                  <a:schemeClr val="tx1"/>
                </a:solidFill>
                <a:latin typeface="+mn-lt"/>
                <a:ea typeface="+mn-ea"/>
                <a:cs typeface="+mn-cs"/>
              </a:rPr>
              <a:t>部分为大输出任务。</a:t>
            </a:r>
            <a:endParaRPr lang="zh-CN" altLang="en-US"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9F11B69A-6477-4832-AA9F-D2BCF263C1B8}"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dirty="0" smtClean="0">
                <a:solidFill>
                  <a:schemeClr val="tx1"/>
                </a:solidFill>
                <a:latin typeface="+mn-lt"/>
                <a:ea typeface="+mn-ea"/>
                <a:cs typeface="+mn-cs"/>
              </a:rPr>
              <a:t>我们来看</a:t>
            </a:r>
            <a:r>
              <a:rPr lang="en-US" sz="1200" kern="1200" dirty="0" err="1" smtClean="0">
                <a:solidFill>
                  <a:schemeClr val="tx1"/>
                </a:solidFill>
                <a:latin typeface="+mn-lt"/>
                <a:ea typeface="+mn-ea"/>
                <a:cs typeface="+mn-cs"/>
              </a:rPr>
              <a:t>iExplore</a:t>
            </a:r>
            <a:r>
              <a:rPr lang="zh-CN" altLang="en-US" sz="1200" kern="1200" dirty="0" smtClean="0">
                <a:solidFill>
                  <a:schemeClr val="tx1"/>
                </a:solidFill>
                <a:latin typeface="+mn-lt"/>
                <a:ea typeface="+mn-ea"/>
                <a:cs typeface="+mn-cs"/>
              </a:rPr>
              <a:t>部分的小版块。大家可参照</a:t>
            </a:r>
            <a:r>
              <a:rPr lang="en-US" altLang="zh-CN" sz="1200" kern="1200" dirty="0" smtClean="0">
                <a:solidFill>
                  <a:schemeClr val="tx1"/>
                </a:solidFill>
                <a:latin typeface="+mn-lt"/>
                <a:ea typeface="+mn-ea"/>
                <a:cs typeface="+mn-cs"/>
              </a:rPr>
              <a:t>39-45</a:t>
            </a:r>
            <a:r>
              <a:rPr lang="zh-CN" altLang="en-US" sz="1200" kern="1200" dirty="0" smtClean="0">
                <a:solidFill>
                  <a:schemeClr val="tx1"/>
                </a:solidFill>
                <a:latin typeface="+mn-lt"/>
                <a:ea typeface="+mn-ea"/>
                <a:cs typeface="+mn-cs"/>
              </a:rPr>
              <a:t>页。一开始是一段</a:t>
            </a:r>
            <a:r>
              <a:rPr lang="en-US" sz="1200" kern="1200" dirty="0" smtClean="0">
                <a:solidFill>
                  <a:schemeClr val="tx1"/>
                </a:solidFill>
                <a:latin typeface="+mn-lt"/>
                <a:ea typeface="+mn-ea"/>
                <a:cs typeface="+mn-cs"/>
              </a:rPr>
              <a:t>2-3</a:t>
            </a:r>
            <a:r>
              <a:rPr lang="zh-CN" altLang="en-US" sz="1200" kern="1200" dirty="0" smtClean="0">
                <a:solidFill>
                  <a:schemeClr val="tx1"/>
                </a:solidFill>
                <a:latin typeface="+mn-lt"/>
                <a:ea typeface="+mn-ea"/>
                <a:cs typeface="+mn-cs"/>
              </a:rPr>
              <a:t>分钟的视频或音频材料，可视同主课文的导入。需要注意，这里的音视频输入更多作为信息输入的手段，而非以测试听力为目的。紧接着是主课文。主课文之后为三部分练习，</a:t>
            </a:r>
            <a:r>
              <a:rPr lang="en-US" altLang="zh-CN" sz="1200" kern="1200" dirty="0" smtClean="0">
                <a:solidFill>
                  <a:schemeClr val="tx1"/>
                </a:solidFill>
                <a:latin typeface="+mn-lt"/>
                <a:ea typeface="+mn-ea"/>
                <a:cs typeface="+mn-cs"/>
              </a:rPr>
              <a:t>understanding</a:t>
            </a:r>
            <a:r>
              <a:rPr lang="en-US" altLang="zh-CN" sz="1200" kern="1200" baseline="0" dirty="0" smtClean="0">
                <a:solidFill>
                  <a:schemeClr val="tx1"/>
                </a:solidFill>
                <a:latin typeface="+mn-lt"/>
                <a:ea typeface="+mn-ea"/>
                <a:cs typeface="+mn-cs"/>
              </a:rPr>
              <a:t> the text</a:t>
            </a:r>
            <a:r>
              <a:rPr lang="zh-CN" altLang="en-US" sz="1200" kern="1200" baseline="0" dirty="0" smtClean="0">
                <a:solidFill>
                  <a:schemeClr val="tx1"/>
                </a:solidFill>
                <a:latin typeface="+mn-lt"/>
                <a:ea typeface="+mn-ea"/>
                <a:cs typeface="+mn-cs"/>
              </a:rPr>
              <a:t>部分练习题针对</a:t>
            </a:r>
            <a:r>
              <a:rPr lang="zh-CN" altLang="en-US" sz="1200" kern="1200" dirty="0" smtClean="0">
                <a:solidFill>
                  <a:schemeClr val="tx1"/>
                </a:solidFill>
                <a:latin typeface="+mn-lt"/>
                <a:ea typeface="+mn-ea"/>
                <a:cs typeface="+mn-cs"/>
              </a:rPr>
              <a:t>课文的框架和细节梳理，既可以检查阅读理解，更可以作为学生预习时的提示，尤其是课文框架。作为口头检测时，为输出。下面是</a:t>
            </a:r>
            <a:r>
              <a:rPr lang="en-US" sz="1200" kern="1200" dirty="0" smtClean="0">
                <a:solidFill>
                  <a:schemeClr val="tx1"/>
                </a:solidFill>
                <a:latin typeface="+mn-lt"/>
                <a:ea typeface="+mn-ea"/>
                <a:cs typeface="+mn-cs"/>
              </a:rPr>
              <a:t>Building your language</a:t>
            </a:r>
            <a:r>
              <a:rPr lang="zh-CN" altLang="en-US" sz="1200" kern="1200" dirty="0" smtClean="0">
                <a:solidFill>
                  <a:schemeClr val="tx1"/>
                </a:solidFill>
                <a:latin typeface="+mn-lt"/>
                <a:ea typeface="+mn-ea"/>
                <a:cs typeface="+mn-cs"/>
              </a:rPr>
              <a:t>，这部分帮助学生收集和拓展</a:t>
            </a:r>
            <a:r>
              <a:rPr lang="en-US" sz="1200" b="1" kern="1200" dirty="0" smtClean="0">
                <a:solidFill>
                  <a:schemeClr val="tx1"/>
                </a:solidFill>
                <a:latin typeface="+mn-lt"/>
                <a:ea typeface="+mn-ea"/>
                <a:cs typeface="+mn-cs"/>
              </a:rPr>
              <a:t>theme-related vocabulary</a:t>
            </a:r>
            <a:r>
              <a:rPr lang="zh-CN" altLang="en-US" sz="1200" kern="1200" dirty="0" smtClean="0">
                <a:solidFill>
                  <a:schemeClr val="tx1"/>
                </a:solidFill>
                <a:latin typeface="+mn-lt"/>
                <a:ea typeface="+mn-ea"/>
                <a:cs typeface="+mn-cs"/>
              </a:rPr>
              <a:t>，学习英语搭配，欣赏文中或主题相关的妙语范例。</a:t>
            </a:r>
            <a:r>
              <a:rPr lang="en-US" sz="1200" kern="1200" dirty="0" smtClean="0">
                <a:solidFill>
                  <a:schemeClr val="tx1"/>
                </a:solidFill>
                <a:latin typeface="+mn-lt"/>
                <a:ea typeface="+mn-ea"/>
                <a:cs typeface="+mn-cs"/>
              </a:rPr>
              <a:t>Sharing your ideas</a:t>
            </a:r>
            <a:r>
              <a:rPr lang="zh-CN" altLang="en-US" sz="1200" kern="1200" dirty="0" smtClean="0">
                <a:solidFill>
                  <a:schemeClr val="tx1"/>
                </a:solidFill>
                <a:latin typeface="+mn-lt"/>
                <a:ea typeface="+mn-ea"/>
                <a:cs typeface="+mn-cs"/>
              </a:rPr>
              <a:t>为小组讨论，口头输出任务。话题从课文相关的拓展至主题相关。</a:t>
            </a:r>
            <a:r>
              <a:rPr lang="en-US" altLang="zh-CN" sz="1200" kern="1200" dirty="0" err="1" smtClean="0">
                <a:solidFill>
                  <a:schemeClr val="tx1"/>
                </a:solidFill>
                <a:latin typeface="+mn-lt"/>
                <a:ea typeface="+mn-ea"/>
                <a:cs typeface="+mn-cs"/>
              </a:rPr>
              <a:t>iExplore</a:t>
            </a:r>
            <a:r>
              <a:rPr lang="en-US" altLang="zh-CN" sz="1200" kern="1200" dirty="0" smtClean="0">
                <a:solidFill>
                  <a:schemeClr val="tx1"/>
                </a:solidFill>
                <a:latin typeface="+mn-lt"/>
                <a:ea typeface="+mn-ea"/>
                <a:cs typeface="+mn-cs"/>
              </a:rPr>
              <a:t> 1</a:t>
            </a:r>
            <a:r>
              <a:rPr lang="zh-CN" altLang="en-US" sz="1200" kern="1200" dirty="0" smtClean="0">
                <a:solidFill>
                  <a:schemeClr val="tx1"/>
                </a:solidFill>
                <a:latin typeface="+mn-lt"/>
                <a:ea typeface="+mn-ea"/>
                <a:cs typeface="+mn-cs"/>
              </a:rPr>
              <a:t>和</a:t>
            </a:r>
            <a:r>
              <a:rPr lang="en-US" altLang="zh-CN" sz="1200" kern="1200" dirty="0" err="1" smtClean="0">
                <a:solidFill>
                  <a:schemeClr val="tx1"/>
                </a:solidFill>
                <a:latin typeface="+mn-lt"/>
                <a:ea typeface="+mn-ea"/>
                <a:cs typeface="+mn-cs"/>
              </a:rPr>
              <a:t>iExplore</a:t>
            </a:r>
            <a:r>
              <a:rPr lang="en-US" altLang="zh-CN" sz="1200" kern="1200" dirty="0" smtClean="0">
                <a:solidFill>
                  <a:schemeClr val="tx1"/>
                </a:solidFill>
                <a:latin typeface="+mn-lt"/>
                <a:ea typeface="+mn-ea"/>
                <a:cs typeface="+mn-cs"/>
              </a:rPr>
              <a:t> 2</a:t>
            </a:r>
            <a:r>
              <a:rPr lang="zh-CN" altLang="en-US" sz="1200" kern="1200" dirty="0" smtClean="0">
                <a:solidFill>
                  <a:schemeClr val="tx1"/>
                </a:solidFill>
                <a:latin typeface="+mn-lt"/>
                <a:ea typeface="+mn-ea"/>
                <a:cs typeface="+mn-cs"/>
              </a:rPr>
              <a:t>的结构相同。</a:t>
            </a:r>
            <a:endParaRPr lang="zh-CN" altLang="en-US" dirty="0"/>
          </a:p>
        </p:txBody>
      </p:sp>
      <p:sp>
        <p:nvSpPr>
          <p:cNvPr id="4" name="灯片编号占位符 3"/>
          <p:cNvSpPr>
            <a:spLocks noGrp="1"/>
          </p:cNvSpPr>
          <p:nvPr>
            <p:ph type="sldNum" sz="quarter" idx="10"/>
          </p:nvPr>
        </p:nvSpPr>
        <p:spPr/>
        <p:txBody>
          <a:bodyPr/>
          <a:lstStyle/>
          <a:p>
            <a:fld id="{9F11B69A-6477-4832-AA9F-D2BCF263C1B8}"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下来我们看教材对单元主题的释解原则。</a:t>
            </a:r>
            <a:r>
              <a:rPr lang="en-US" altLang="zh-CN" dirty="0" smtClean="0"/>
              <a:t>A and B</a:t>
            </a:r>
            <a:r>
              <a:rPr lang="zh-CN" altLang="en-US" dirty="0" smtClean="0"/>
              <a:t>。季老师上午已经提到，在同一主题框架下，话题上，集中、分散、拓展结合；角度上，正面、反面、侧面交错。这册书对主题的释解，希望能走出传统、单一的视角，以正面的</a:t>
            </a:r>
            <a:r>
              <a:rPr lang="en-US" altLang="zh-CN" dirty="0" smtClean="0"/>
              <a:t>A</a:t>
            </a:r>
            <a:r>
              <a:rPr lang="zh-CN" altLang="en-US" dirty="0" smtClean="0"/>
              <a:t>、</a:t>
            </a:r>
            <a:r>
              <a:rPr lang="en-US" altLang="zh-CN" dirty="0" smtClean="0"/>
              <a:t>B</a:t>
            </a:r>
            <a:r>
              <a:rPr lang="zh-CN" altLang="en-US" dirty="0" smtClean="0"/>
              <a:t>，侧面的</a:t>
            </a:r>
            <a:r>
              <a:rPr lang="en-US" altLang="zh-CN" dirty="0" smtClean="0"/>
              <a:t>A</a:t>
            </a:r>
            <a:r>
              <a:rPr lang="zh-CN" altLang="en-US" dirty="0" smtClean="0"/>
              <a:t>、</a:t>
            </a:r>
            <a:r>
              <a:rPr lang="en-US" altLang="zh-CN" dirty="0" smtClean="0"/>
              <a:t>B</a:t>
            </a:r>
            <a:r>
              <a:rPr lang="zh-CN" altLang="en-US" dirty="0" smtClean="0"/>
              <a:t>，甚至</a:t>
            </a:r>
            <a:r>
              <a:rPr lang="en-US" altLang="zh-CN" dirty="0" smtClean="0"/>
              <a:t>A+</a:t>
            </a:r>
            <a:r>
              <a:rPr lang="zh-CN" altLang="en-US" dirty="0" smtClean="0"/>
              <a:t>，</a:t>
            </a:r>
            <a:r>
              <a:rPr lang="en-US" altLang="zh-CN" dirty="0" smtClean="0"/>
              <a:t>B+</a:t>
            </a:r>
            <a:r>
              <a:rPr lang="zh-CN" altLang="en-US" dirty="0" smtClean="0"/>
              <a:t>等形式，探索</a:t>
            </a:r>
            <a:r>
              <a:rPr lang="en-US" altLang="zh-CN" dirty="0" smtClean="0"/>
              <a:t>A+B</a:t>
            </a:r>
            <a:r>
              <a:rPr lang="zh-CN" altLang="en-US" dirty="0" smtClean="0"/>
              <a:t>的内涵，将学生置身于真实、广阔、丰富、繁杂的世界，引导他们梳理线索，解决问题。在整个过程，我们都在探索</a:t>
            </a:r>
            <a:r>
              <a:rPr lang="en-US" altLang="zh-CN" dirty="0" smtClean="0"/>
              <a:t>possibility</a:t>
            </a:r>
            <a:r>
              <a:rPr lang="zh-CN" altLang="en-US" dirty="0" smtClean="0"/>
              <a:t>。</a:t>
            </a:r>
            <a:endParaRPr lang="zh-CN" altLang="en-US" dirty="0"/>
          </a:p>
        </p:txBody>
      </p:sp>
      <p:sp>
        <p:nvSpPr>
          <p:cNvPr id="4" name="灯片编号占位符 3"/>
          <p:cNvSpPr>
            <a:spLocks noGrp="1"/>
          </p:cNvSpPr>
          <p:nvPr>
            <p:ph type="sldNum" sz="quarter" idx="10"/>
          </p:nvPr>
        </p:nvSpPr>
        <p:spPr/>
        <p:txBody>
          <a:bodyPr/>
          <a:lstStyle/>
          <a:p>
            <a:fld id="{9F11B69A-6477-4832-AA9F-D2BCF263C1B8}"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我想做一个稍微夸张的类比。</a:t>
            </a:r>
            <a:endParaRPr lang="zh-CN" altLang="en-US" dirty="0"/>
          </a:p>
        </p:txBody>
      </p:sp>
      <p:sp>
        <p:nvSpPr>
          <p:cNvPr id="4" name="灯片编号占位符 3"/>
          <p:cNvSpPr>
            <a:spLocks noGrp="1"/>
          </p:cNvSpPr>
          <p:nvPr>
            <p:ph type="sldNum" sz="quarter" idx="10"/>
          </p:nvPr>
        </p:nvSpPr>
        <p:spPr/>
        <p:txBody>
          <a:bodyPr/>
          <a:lstStyle/>
          <a:p>
            <a:fld id="{9F11B69A-6477-4832-AA9F-D2BCF263C1B8}"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latin typeface="+mn-lt"/>
                <a:ea typeface="+mn-ea"/>
                <a:cs typeface="+mn-cs"/>
              </a:rPr>
              <a:t>现在我们来设想每一个主题就是一副“蒙娜丽莎”，充满神秘。那么我们的时代是如何解读她的？有人陶醉于她的美丽；有人想给她添加一点儿特点；科学家对她的真实身份感兴趣；似乎每个人都有蒙娜丽莎</a:t>
            </a:r>
            <a:r>
              <a:rPr lang="zh-CN" altLang="en-US" sz="1200" kern="1200" dirty="0" smtClean="0">
                <a:solidFill>
                  <a:schemeClr val="tx1"/>
                </a:solidFill>
                <a:latin typeface="+mn-lt"/>
                <a:ea typeface="+mn-ea"/>
                <a:cs typeface="+mn-cs"/>
              </a:rPr>
              <a:t>情结；</a:t>
            </a:r>
            <a:r>
              <a:rPr lang="zh-CN" altLang="en-US" sz="1200" kern="1200" dirty="0" smtClean="0">
                <a:solidFill>
                  <a:schemeClr val="tx1"/>
                </a:solidFill>
                <a:latin typeface="+mn-lt"/>
                <a:ea typeface="+mn-ea"/>
                <a:cs typeface="+mn-cs"/>
              </a:rPr>
              <a:t>可爱的新一代也想赋予她新的意义。“蒙娜丽莎”话题已从她神秘的微笑拓展到现代社会的每个角落，它可以成为我们了解繁杂社会的一扇窗。教材的两篇课文便是从无序的世界选择了两个点，去探索主题，学生需要在课文的引导中将两个点连起来，去洞察、探索、挖掘和最大限度地拓展主题，定义内涵。我们说的</a:t>
            </a:r>
            <a:r>
              <a:rPr lang="en-US" sz="1200" kern="1200" dirty="0" smtClean="0">
                <a:solidFill>
                  <a:schemeClr val="tx1"/>
                </a:solidFill>
                <a:latin typeface="+mn-lt"/>
                <a:ea typeface="+mn-ea"/>
                <a:cs typeface="+mn-cs"/>
              </a:rPr>
              <a:t>Possibility</a:t>
            </a:r>
            <a:r>
              <a:rPr lang="zh-CN" altLang="en-US" sz="1200" kern="1200" dirty="0" smtClean="0">
                <a:solidFill>
                  <a:schemeClr val="tx1"/>
                </a:solidFill>
                <a:latin typeface="+mn-lt"/>
                <a:ea typeface="+mn-ea"/>
                <a:cs typeface="+mn-cs"/>
              </a:rPr>
              <a:t>便有此意，即表现在主题的发掘，也表现在学生潜力的开发。</a:t>
            </a:r>
          </a:p>
        </p:txBody>
      </p:sp>
      <p:sp>
        <p:nvSpPr>
          <p:cNvPr id="4" name="灯片编号占位符 3"/>
          <p:cNvSpPr>
            <a:spLocks noGrp="1"/>
          </p:cNvSpPr>
          <p:nvPr>
            <p:ph type="sldNum" sz="quarter" idx="10"/>
          </p:nvPr>
        </p:nvSpPr>
        <p:spPr/>
        <p:txBody>
          <a:bodyPr/>
          <a:lstStyle/>
          <a:p>
            <a:fld id="{9F11B69A-6477-4832-AA9F-D2BCF263C1B8}"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02AD020-8BCE-4090-BDFD-70A7DBCA7F96}" type="datetimeFigureOut">
              <a:rPr lang="zh-CN" altLang="en-US" smtClean="0"/>
              <a:pPr/>
              <a:t>2015/7/18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8D63B1-4FED-43FE-BF5A-00328708E577}"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02AD020-8BCE-4090-BDFD-70A7DBCA7F96}" type="datetimeFigureOut">
              <a:rPr lang="zh-CN" altLang="en-US" smtClean="0"/>
              <a:pPr/>
              <a:t>2015/7/18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8D63B1-4FED-43FE-BF5A-00328708E577}"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02AD020-8BCE-4090-BDFD-70A7DBCA7F96}" type="datetimeFigureOut">
              <a:rPr lang="zh-CN" altLang="en-US" smtClean="0"/>
              <a:pPr/>
              <a:t>2015/7/18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8D63B1-4FED-43FE-BF5A-00328708E577}"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02AD020-8BCE-4090-BDFD-70A7DBCA7F96}" type="datetimeFigureOut">
              <a:rPr lang="zh-CN" altLang="en-US" smtClean="0"/>
              <a:pPr/>
              <a:t>2015/7/18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8D63B1-4FED-43FE-BF5A-00328708E577}"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002AD020-8BCE-4090-BDFD-70A7DBCA7F96}" type="datetimeFigureOut">
              <a:rPr lang="zh-CN" altLang="en-US" smtClean="0"/>
              <a:pPr/>
              <a:t>2015/7/18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8D63B1-4FED-43FE-BF5A-00328708E577}"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02AD020-8BCE-4090-BDFD-70A7DBCA7F96}" type="datetimeFigureOut">
              <a:rPr lang="zh-CN" altLang="en-US" smtClean="0"/>
              <a:pPr/>
              <a:t>2015/7/18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C8D63B1-4FED-43FE-BF5A-00328708E577}"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02AD020-8BCE-4090-BDFD-70A7DBCA7F96}" type="datetimeFigureOut">
              <a:rPr lang="zh-CN" altLang="en-US" smtClean="0"/>
              <a:pPr/>
              <a:t>2015/7/18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C8D63B1-4FED-43FE-BF5A-00328708E577}"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02AD020-8BCE-4090-BDFD-70A7DBCA7F96}" type="datetimeFigureOut">
              <a:rPr lang="zh-CN" altLang="en-US" smtClean="0"/>
              <a:pPr/>
              <a:t>2015/7/18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C8D63B1-4FED-43FE-BF5A-00328708E577}"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02AD020-8BCE-4090-BDFD-70A7DBCA7F96}" type="datetimeFigureOut">
              <a:rPr lang="zh-CN" altLang="en-US" smtClean="0"/>
              <a:pPr/>
              <a:t>2015/7/18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C8D63B1-4FED-43FE-BF5A-00328708E577}"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02AD020-8BCE-4090-BDFD-70A7DBCA7F96}" type="datetimeFigureOut">
              <a:rPr lang="zh-CN" altLang="en-US" smtClean="0"/>
              <a:pPr/>
              <a:t>2015/7/18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C8D63B1-4FED-43FE-BF5A-00328708E577}"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02AD020-8BCE-4090-BDFD-70A7DBCA7F96}" type="datetimeFigureOut">
              <a:rPr lang="zh-CN" altLang="en-US" smtClean="0"/>
              <a:pPr/>
              <a:t>2015/7/18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C8D63B1-4FED-43FE-BF5A-00328708E577}"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2AD020-8BCE-4090-BDFD-70A7DBCA7F96}" type="datetimeFigureOut">
              <a:rPr lang="zh-CN" altLang="en-US" smtClean="0"/>
              <a:pPr/>
              <a:t>2015/7/18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8D63B1-4FED-43FE-BF5A-00328708E57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notesSlide" Target="../notesSlides/notesSlide9.xml"/><Relationship Id="rId16"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科研\教材\新一代\教师用书\新一代综合1封面.jpg"/>
          <p:cNvPicPr>
            <a:picLocks noChangeAspect="1" noChangeArrowheads="1"/>
          </p:cNvPicPr>
          <p:nvPr/>
        </p:nvPicPr>
        <p:blipFill>
          <a:blip r:embed="rId3"/>
          <a:srcRect/>
          <a:stretch>
            <a:fillRect/>
          </a:stretch>
        </p:blipFill>
        <p:spPr bwMode="auto">
          <a:xfrm rot="1076306">
            <a:off x="5502105" y="3234248"/>
            <a:ext cx="2111238" cy="3012734"/>
          </a:xfrm>
          <a:prstGeom prst="rect">
            <a:avLst/>
          </a:prstGeom>
          <a:noFill/>
        </p:spPr>
      </p:pic>
      <p:sp>
        <p:nvSpPr>
          <p:cNvPr id="2" name="标题 1"/>
          <p:cNvSpPr>
            <a:spLocks noGrp="1"/>
          </p:cNvSpPr>
          <p:nvPr>
            <p:ph type="ctrTitle"/>
          </p:nvPr>
        </p:nvSpPr>
        <p:spPr>
          <a:xfrm>
            <a:off x="357158" y="1357299"/>
            <a:ext cx="8101042" cy="2243152"/>
          </a:xfrm>
        </p:spPr>
        <p:txBody>
          <a:bodyPr>
            <a:normAutofit/>
          </a:bodyPr>
          <a:lstStyle/>
          <a:p>
            <a:r>
              <a:rPr lang="en-US" altLang="zh-CN" sz="3600" b="1" dirty="0" smtClean="0"/>
              <a:t>Explore Possibility; Embrace Flexibility</a:t>
            </a:r>
            <a:r>
              <a:rPr lang="en-US" altLang="zh-CN" sz="3600" dirty="0" smtClean="0"/>
              <a:t/>
            </a:r>
            <a:br>
              <a:rPr lang="en-US" altLang="zh-CN" sz="3600" dirty="0" smtClean="0"/>
            </a:br>
            <a:r>
              <a:rPr lang="en-US" altLang="zh-CN" sz="800" dirty="0" smtClean="0"/>
              <a:t> </a:t>
            </a:r>
            <a:br>
              <a:rPr lang="en-US" altLang="zh-CN" sz="800" dirty="0" smtClean="0"/>
            </a:br>
            <a:r>
              <a:rPr lang="en-US" altLang="zh-CN" sz="2800" dirty="0" smtClean="0"/>
              <a:t>——《</a:t>
            </a:r>
            <a:r>
              <a:rPr lang="zh-CN" altLang="en-US" sz="2800" dirty="0" smtClean="0"/>
              <a:t>新一代 </a:t>
            </a:r>
            <a:r>
              <a:rPr lang="en-US" altLang="zh-CN" sz="2800" dirty="0" smtClean="0"/>
              <a:t>1》</a:t>
            </a:r>
            <a:r>
              <a:rPr lang="zh-CN" altLang="en-US" sz="2800" dirty="0" smtClean="0"/>
              <a:t>的单元主题与结构</a:t>
            </a:r>
            <a:endParaRPr lang="zh-CN" altLang="en-US" sz="2800" dirty="0"/>
          </a:p>
        </p:txBody>
      </p:sp>
      <p:sp>
        <p:nvSpPr>
          <p:cNvPr id="3" name="副标题 2"/>
          <p:cNvSpPr>
            <a:spLocks noGrp="1"/>
          </p:cNvSpPr>
          <p:nvPr>
            <p:ph type="subTitle" idx="1"/>
          </p:nvPr>
        </p:nvSpPr>
        <p:spPr>
          <a:xfrm>
            <a:off x="571472" y="3857628"/>
            <a:ext cx="5286412" cy="1752600"/>
          </a:xfrm>
        </p:spPr>
        <p:txBody>
          <a:bodyPr/>
          <a:lstStyle/>
          <a:p>
            <a:r>
              <a:rPr lang="zh-CN" altLang="en-US" sz="2400" dirty="0" smtClean="0">
                <a:solidFill>
                  <a:schemeClr val="tx1"/>
                </a:solidFill>
              </a:rPr>
              <a:t>田朝霞</a:t>
            </a:r>
            <a:endParaRPr lang="en-US" altLang="zh-CN" sz="2400" dirty="0" smtClean="0">
              <a:solidFill>
                <a:schemeClr val="tx1"/>
              </a:solidFill>
            </a:endParaRPr>
          </a:p>
          <a:p>
            <a:r>
              <a:rPr lang="zh-CN" altLang="en-US" sz="2400" dirty="0" smtClean="0">
                <a:solidFill>
                  <a:schemeClr val="tx1"/>
                </a:solidFill>
              </a:rPr>
              <a:t>南京师范大学外国语学院</a:t>
            </a:r>
            <a:endParaRPr lang="zh-CN" altLang="en-US" sz="24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输入与输出：信息</a:t>
            </a:r>
            <a:endParaRPr lang="zh-CN" altLang="en-US" dirty="0"/>
          </a:p>
        </p:txBody>
      </p:sp>
      <p:sp>
        <p:nvSpPr>
          <p:cNvPr id="3" name="内容占位符 2"/>
          <p:cNvSpPr>
            <a:spLocks noGrp="1"/>
          </p:cNvSpPr>
          <p:nvPr>
            <p:ph idx="1"/>
          </p:nvPr>
        </p:nvSpPr>
        <p:spPr/>
        <p:txBody>
          <a:bodyPr/>
          <a:lstStyle/>
          <a:p>
            <a:endParaRPr lang="zh-CN" altLang="en-US" dirty="0"/>
          </a:p>
        </p:txBody>
      </p:sp>
      <p:grpSp>
        <p:nvGrpSpPr>
          <p:cNvPr id="16" name="组合 15"/>
          <p:cNvGrpSpPr/>
          <p:nvPr/>
        </p:nvGrpSpPr>
        <p:grpSpPr>
          <a:xfrm>
            <a:off x="928662" y="1571612"/>
            <a:ext cx="7572428" cy="1000132"/>
            <a:chOff x="928662" y="1571612"/>
            <a:chExt cx="7572428" cy="1000132"/>
          </a:xfrm>
        </p:grpSpPr>
        <p:sp>
          <p:nvSpPr>
            <p:cNvPr id="4" name="圆角矩形 3"/>
            <p:cNvSpPr/>
            <p:nvPr/>
          </p:nvSpPr>
          <p:spPr>
            <a:xfrm>
              <a:off x="928662" y="1571612"/>
              <a:ext cx="4000528" cy="10001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800" dirty="0" smtClean="0"/>
                <a:t>错位、无序</a:t>
              </a:r>
              <a:endParaRPr lang="zh-CN" altLang="en-US" sz="2800" dirty="0"/>
            </a:p>
          </p:txBody>
        </p:sp>
        <p:sp>
          <p:nvSpPr>
            <p:cNvPr id="9" name="圆角矩形 8"/>
            <p:cNvSpPr/>
            <p:nvPr/>
          </p:nvSpPr>
          <p:spPr>
            <a:xfrm>
              <a:off x="5786446" y="1643050"/>
              <a:ext cx="2714644"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INPUT</a:t>
              </a:r>
              <a:endParaRPr lang="zh-CN" altLang="en-US" sz="3200" dirty="0"/>
            </a:p>
          </p:txBody>
        </p:sp>
        <p:sp>
          <p:nvSpPr>
            <p:cNvPr id="12" name="左箭头 11"/>
            <p:cNvSpPr/>
            <p:nvPr/>
          </p:nvSpPr>
          <p:spPr>
            <a:xfrm>
              <a:off x="5000628" y="2000240"/>
              <a:ext cx="642942" cy="2143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714348" y="4286256"/>
            <a:ext cx="7786742" cy="1571636"/>
            <a:chOff x="714348" y="4286256"/>
            <a:chExt cx="7786742" cy="1571636"/>
          </a:xfrm>
        </p:grpSpPr>
        <p:grpSp>
          <p:nvGrpSpPr>
            <p:cNvPr id="18" name="组合 17"/>
            <p:cNvGrpSpPr/>
            <p:nvPr/>
          </p:nvGrpSpPr>
          <p:grpSpPr>
            <a:xfrm>
              <a:off x="714348" y="4286256"/>
              <a:ext cx="7786742" cy="1571636"/>
              <a:chOff x="714348" y="4286256"/>
              <a:chExt cx="7786742" cy="1571636"/>
            </a:xfrm>
          </p:grpSpPr>
          <p:sp>
            <p:nvSpPr>
              <p:cNvPr id="6" name="圆角矩形 5"/>
              <p:cNvSpPr/>
              <p:nvPr/>
            </p:nvSpPr>
            <p:spPr>
              <a:xfrm>
                <a:off x="714348" y="4857760"/>
                <a:ext cx="4286280" cy="10001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800" dirty="0" smtClean="0"/>
                  <a:t>梳理、选择、组织、呈现</a:t>
                </a:r>
                <a:endParaRPr lang="zh-CN" altLang="en-US" sz="2800" dirty="0"/>
              </a:p>
            </p:txBody>
          </p:sp>
          <p:sp>
            <p:nvSpPr>
              <p:cNvPr id="8" name="下箭头 7"/>
              <p:cNvSpPr/>
              <p:nvPr/>
            </p:nvSpPr>
            <p:spPr>
              <a:xfrm>
                <a:off x="2857488" y="4286256"/>
                <a:ext cx="45719"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5929322" y="4714884"/>
                <a:ext cx="2571768" cy="1071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OUTPUT</a:t>
                </a:r>
                <a:endParaRPr lang="zh-CN" altLang="en-US" sz="3200" dirty="0"/>
              </a:p>
            </p:txBody>
          </p:sp>
        </p:grpSp>
        <p:sp>
          <p:nvSpPr>
            <p:cNvPr id="19" name="右箭头 18"/>
            <p:cNvSpPr/>
            <p:nvPr/>
          </p:nvSpPr>
          <p:spPr>
            <a:xfrm>
              <a:off x="5143504" y="5214950"/>
              <a:ext cx="642942"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857224" y="2643182"/>
            <a:ext cx="7643866" cy="1571636"/>
            <a:chOff x="857224" y="2643182"/>
            <a:chExt cx="7643866" cy="1571636"/>
          </a:xfrm>
        </p:grpSpPr>
        <p:grpSp>
          <p:nvGrpSpPr>
            <p:cNvPr id="17" name="组合 16"/>
            <p:cNvGrpSpPr/>
            <p:nvPr/>
          </p:nvGrpSpPr>
          <p:grpSpPr>
            <a:xfrm>
              <a:off x="857224" y="2643182"/>
              <a:ext cx="7643866" cy="1571636"/>
              <a:chOff x="857224" y="2643182"/>
              <a:chExt cx="7643866" cy="1571636"/>
            </a:xfrm>
          </p:grpSpPr>
          <p:sp>
            <p:nvSpPr>
              <p:cNvPr id="5" name="圆角矩形 4"/>
              <p:cNvSpPr/>
              <p:nvPr/>
            </p:nvSpPr>
            <p:spPr>
              <a:xfrm>
                <a:off x="857224" y="3214686"/>
                <a:ext cx="4071966" cy="10001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800" dirty="0" smtClean="0"/>
                  <a:t>拓展、探索</a:t>
                </a:r>
                <a:endParaRPr lang="zh-CN" altLang="en-US" sz="2800" dirty="0"/>
              </a:p>
            </p:txBody>
          </p:sp>
          <p:sp>
            <p:nvSpPr>
              <p:cNvPr id="7" name="下箭头 6"/>
              <p:cNvSpPr/>
              <p:nvPr/>
            </p:nvSpPr>
            <p:spPr>
              <a:xfrm>
                <a:off x="2857488" y="2643182"/>
                <a:ext cx="45719"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5857884" y="3143248"/>
                <a:ext cx="2643206" cy="1071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PROCESSING</a:t>
                </a:r>
                <a:endParaRPr lang="zh-CN" altLang="en-US" sz="3200" dirty="0"/>
              </a:p>
            </p:txBody>
          </p:sp>
        </p:grpSp>
        <p:sp>
          <p:nvSpPr>
            <p:cNvPr id="20" name="左右箭头 19"/>
            <p:cNvSpPr/>
            <p:nvPr/>
          </p:nvSpPr>
          <p:spPr>
            <a:xfrm flipV="1">
              <a:off x="5072066" y="3571876"/>
              <a:ext cx="642942" cy="28575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fill="hold"/>
                                        <p:tgtEl>
                                          <p:spTgt spid="21"/>
                                        </p:tgtEl>
                                        <p:attrNameLst>
                                          <p:attrName>ppt_w</p:attrName>
                                        </p:attrNameLst>
                                      </p:cBhvr>
                                      <p:tavLst>
                                        <p:tav tm="0">
                                          <p:val>
                                            <p:strVal val="#ppt_w*0.70"/>
                                          </p:val>
                                        </p:tav>
                                        <p:tav tm="100000">
                                          <p:val>
                                            <p:strVal val="#ppt_w"/>
                                          </p:val>
                                        </p:tav>
                                      </p:tavLst>
                                    </p:anim>
                                    <p:anim calcmode="lin" valueType="num">
                                      <p:cBhvr>
                                        <p:cTn id="13" dur="1000" fill="hold"/>
                                        <p:tgtEl>
                                          <p:spTgt spid="21"/>
                                        </p:tgtEl>
                                        <p:attrNameLst>
                                          <p:attrName>ppt_h</p:attrName>
                                        </p:attrNameLst>
                                      </p:cBhvr>
                                      <p:tavLst>
                                        <p:tav tm="0">
                                          <p:val>
                                            <p:strVal val="#ppt_h"/>
                                          </p:val>
                                        </p:tav>
                                        <p:tav tm="100000">
                                          <p:val>
                                            <p:strVal val="#ppt_h"/>
                                          </p:val>
                                        </p:tav>
                                      </p:tavLst>
                                    </p:anim>
                                    <p:animEffect transition="in" filter="fade">
                                      <p:cBhvr>
                                        <p:cTn id="14" dur="10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strVal val="#ppt_w*0.70"/>
                                          </p:val>
                                        </p:tav>
                                        <p:tav tm="100000">
                                          <p:val>
                                            <p:strVal val="#ppt_w"/>
                                          </p:val>
                                        </p:tav>
                                      </p:tavLst>
                                    </p:anim>
                                    <p:anim calcmode="lin" valueType="num">
                                      <p:cBhvr>
                                        <p:cTn id="20" dur="1000" fill="hold"/>
                                        <p:tgtEl>
                                          <p:spTgt spid="22"/>
                                        </p:tgtEl>
                                        <p:attrNameLst>
                                          <p:attrName>ppt_h</p:attrName>
                                        </p:attrNameLst>
                                      </p:cBhvr>
                                      <p:tavLst>
                                        <p:tav tm="0">
                                          <p:val>
                                            <p:strVal val="#ppt_h"/>
                                          </p:val>
                                        </p:tav>
                                        <p:tav tm="100000">
                                          <p:val>
                                            <p:strVal val="#ppt_h"/>
                                          </p:val>
                                        </p:tav>
                                      </p:tavLst>
                                    </p:anim>
                                    <p:animEffect transition="in" filter="fade">
                                      <p:cBhvr>
                                        <p:cTn id="21" dur="10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linds(horizont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内容占位符 11"/>
          <p:cNvSpPr>
            <a:spLocks noGrp="1"/>
          </p:cNvSpPr>
          <p:nvPr>
            <p:ph idx="1"/>
          </p:nvPr>
        </p:nvSpPr>
        <p:spPr/>
        <p:txBody>
          <a:bodyPr/>
          <a:lstStyle/>
          <a:p>
            <a:endParaRPr lang="zh-CN" altLang="en-US" dirty="0"/>
          </a:p>
        </p:txBody>
      </p:sp>
      <p:sp>
        <p:nvSpPr>
          <p:cNvPr id="2" name="标题 1"/>
          <p:cNvSpPr>
            <a:spLocks noGrp="1"/>
          </p:cNvSpPr>
          <p:nvPr>
            <p:ph type="title"/>
          </p:nvPr>
        </p:nvSpPr>
        <p:spPr/>
        <p:txBody>
          <a:bodyPr/>
          <a:lstStyle/>
          <a:p>
            <a:r>
              <a:rPr lang="zh-CN" altLang="en-US" dirty="0" smtClean="0"/>
              <a:t>输入与输出：语言</a:t>
            </a:r>
            <a:endParaRPr lang="zh-CN" altLang="en-US" dirty="0"/>
          </a:p>
        </p:txBody>
      </p:sp>
      <p:sp>
        <p:nvSpPr>
          <p:cNvPr id="6" name="圆角矩形 5"/>
          <p:cNvSpPr/>
          <p:nvPr/>
        </p:nvSpPr>
        <p:spPr>
          <a:xfrm>
            <a:off x="857224" y="3000372"/>
            <a:ext cx="2357454" cy="7858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3600" b="1" dirty="0" smtClean="0"/>
              <a:t>输入</a:t>
            </a:r>
            <a:endParaRPr lang="zh-CN" altLang="en-US" sz="3600" b="1" dirty="0"/>
          </a:p>
        </p:txBody>
      </p:sp>
      <p:sp>
        <p:nvSpPr>
          <p:cNvPr id="7" name="圆角矩形 6"/>
          <p:cNvSpPr/>
          <p:nvPr/>
        </p:nvSpPr>
        <p:spPr>
          <a:xfrm>
            <a:off x="714348" y="4572008"/>
            <a:ext cx="2643206" cy="10001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3600" b="1" dirty="0" smtClean="0"/>
              <a:t>输出</a:t>
            </a:r>
            <a:endParaRPr lang="en-US" altLang="zh-CN" sz="3600" b="1" dirty="0" smtClean="0"/>
          </a:p>
        </p:txBody>
      </p:sp>
      <p:sp>
        <p:nvSpPr>
          <p:cNvPr id="8" name="下箭头 7"/>
          <p:cNvSpPr/>
          <p:nvPr/>
        </p:nvSpPr>
        <p:spPr>
          <a:xfrm>
            <a:off x="2000232" y="3857628"/>
            <a:ext cx="45719"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右箭头 8"/>
          <p:cNvSpPr/>
          <p:nvPr/>
        </p:nvSpPr>
        <p:spPr>
          <a:xfrm>
            <a:off x="3428992" y="4857760"/>
            <a:ext cx="1285884"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000628" y="2571744"/>
            <a:ext cx="3643338" cy="1143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buFont typeface="Arial" pitchFamily="34" charset="0"/>
              <a:buChar char="•"/>
            </a:pPr>
            <a:r>
              <a:rPr lang="zh-CN" altLang="en-US" sz="2400" dirty="0" smtClean="0"/>
              <a:t> 处同一大语境（主题框 </a:t>
            </a:r>
            <a:endParaRPr lang="en-US" altLang="zh-CN" sz="2400" dirty="0" smtClean="0"/>
          </a:p>
          <a:p>
            <a:r>
              <a:rPr lang="en-US" altLang="zh-CN" sz="2400" dirty="0" smtClean="0"/>
              <a:t>   </a:t>
            </a:r>
            <a:r>
              <a:rPr lang="zh-CN" altLang="en-US" sz="2400" dirty="0" smtClean="0"/>
              <a:t>架）；</a:t>
            </a:r>
            <a:endParaRPr lang="en-US" altLang="zh-CN" sz="2400" dirty="0" smtClean="0"/>
          </a:p>
        </p:txBody>
      </p:sp>
      <p:sp>
        <p:nvSpPr>
          <p:cNvPr id="14" name="矩形 13"/>
          <p:cNvSpPr/>
          <p:nvPr/>
        </p:nvSpPr>
        <p:spPr>
          <a:xfrm>
            <a:off x="5000628" y="3714752"/>
            <a:ext cx="3643338" cy="92869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buFont typeface="Arial" pitchFamily="34" charset="0"/>
              <a:buChar char="•"/>
            </a:pPr>
            <a:r>
              <a:rPr lang="zh-CN" altLang="en-US" sz="2400" dirty="0" smtClean="0"/>
              <a:t> 强调对输入的语言形式的巩固、应用与拓展；</a:t>
            </a:r>
            <a:endParaRPr lang="en-US" altLang="zh-CN" sz="2400" dirty="0" smtClean="0"/>
          </a:p>
        </p:txBody>
      </p:sp>
      <p:sp>
        <p:nvSpPr>
          <p:cNvPr id="15" name="矩形 14"/>
          <p:cNvSpPr/>
          <p:nvPr/>
        </p:nvSpPr>
        <p:spPr>
          <a:xfrm>
            <a:off x="5000628" y="4643446"/>
            <a:ext cx="3643338" cy="121444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buFont typeface="Arial" pitchFamily="34" charset="0"/>
              <a:buChar char="•"/>
            </a:pPr>
            <a:r>
              <a:rPr lang="zh-CN" altLang="en-US" dirty="0" smtClean="0"/>
              <a:t> </a:t>
            </a:r>
            <a:r>
              <a:rPr lang="zh-CN" altLang="en-US" sz="2400" dirty="0" smtClean="0"/>
              <a:t>强调对输入材料的切入方式、写作</a:t>
            </a:r>
            <a:r>
              <a:rPr lang="en-US" altLang="zh-CN" sz="2400" dirty="0" smtClean="0"/>
              <a:t> </a:t>
            </a:r>
            <a:r>
              <a:rPr lang="zh-CN" altLang="en-US" sz="2400" dirty="0" smtClean="0"/>
              <a:t>手法、语篇处理方法的效仿与</a:t>
            </a:r>
            <a:r>
              <a:rPr lang="en-US" altLang="zh-CN" sz="2400" dirty="0" smtClean="0"/>
              <a:t> </a:t>
            </a:r>
            <a:r>
              <a:rPr lang="zh-CN" altLang="en-US" sz="2400" dirty="0" smtClean="0"/>
              <a:t>提升。</a:t>
            </a:r>
            <a:endParaRPr lang="en-US" altLang="zh-CN" sz="2400" dirty="0" smtClean="0"/>
          </a:p>
        </p:txBody>
      </p:sp>
      <p:sp>
        <p:nvSpPr>
          <p:cNvPr id="16" name="矩形 15"/>
          <p:cNvSpPr/>
          <p:nvPr/>
        </p:nvSpPr>
        <p:spPr>
          <a:xfrm>
            <a:off x="4500562" y="1643050"/>
            <a:ext cx="4214842"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巩固、拓展、创新</a:t>
            </a:r>
            <a:endParaRPr lang="zh-CN" altLang="en-US" sz="2800" b="1" dirty="0"/>
          </a:p>
        </p:txBody>
      </p:sp>
      <p:sp>
        <p:nvSpPr>
          <p:cNvPr id="18" name="圆角矩形 17"/>
          <p:cNvSpPr/>
          <p:nvPr/>
        </p:nvSpPr>
        <p:spPr>
          <a:xfrm>
            <a:off x="785786" y="1643050"/>
            <a:ext cx="2571768" cy="7143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800" b="1" dirty="0" smtClean="0"/>
              <a:t>（输出）任务</a:t>
            </a:r>
            <a:endParaRPr lang="zh-CN" altLang="en-US" sz="2800" b="1" dirty="0"/>
          </a:p>
        </p:txBody>
      </p:sp>
      <p:sp>
        <p:nvSpPr>
          <p:cNvPr id="19" name="下箭头 18"/>
          <p:cNvSpPr/>
          <p:nvPr/>
        </p:nvSpPr>
        <p:spPr>
          <a:xfrm>
            <a:off x="2071670" y="2500306"/>
            <a:ext cx="45719"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linds(horizontal)">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linds(horizont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linds(horizont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4500562" y="1428736"/>
            <a:ext cx="2714644" cy="12144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t>AND</a:t>
            </a:r>
            <a:endParaRPr lang="zh-CN" altLang="en-US" sz="3200" b="1" dirty="0"/>
          </a:p>
        </p:txBody>
      </p:sp>
      <p:sp>
        <p:nvSpPr>
          <p:cNvPr id="2" name="标题 1"/>
          <p:cNvSpPr>
            <a:spLocks noGrp="1"/>
          </p:cNvSpPr>
          <p:nvPr>
            <p:ph type="title"/>
          </p:nvPr>
        </p:nvSpPr>
        <p:spPr/>
        <p:txBody>
          <a:bodyPr>
            <a:normAutofit/>
          </a:bodyPr>
          <a:lstStyle/>
          <a:p>
            <a:r>
              <a:rPr lang="zh-CN" altLang="en-US" dirty="0" smtClean="0"/>
              <a:t>例示：输入、输出与主题的关系</a:t>
            </a:r>
            <a:endParaRPr lang="zh-CN" altLang="en-US" dirty="0"/>
          </a:p>
        </p:txBody>
      </p:sp>
      <p:sp>
        <p:nvSpPr>
          <p:cNvPr id="3" name="内容占位符 2"/>
          <p:cNvSpPr>
            <a:spLocks noGrp="1"/>
          </p:cNvSpPr>
          <p:nvPr>
            <p:ph idx="1"/>
          </p:nvPr>
        </p:nvSpPr>
        <p:spPr/>
        <p:txBody>
          <a:bodyPr/>
          <a:lstStyle/>
          <a:p>
            <a:r>
              <a:rPr lang="zh-CN" altLang="en-US" dirty="0" smtClean="0"/>
              <a:t>例示：  </a:t>
            </a:r>
            <a:endParaRPr lang="en-US" altLang="zh-CN" dirty="0" smtClean="0"/>
          </a:p>
          <a:p>
            <a:pPr>
              <a:buNone/>
            </a:pPr>
            <a:endParaRPr lang="en-US" altLang="zh-CN" sz="800" dirty="0" smtClean="0"/>
          </a:p>
          <a:p>
            <a:pPr>
              <a:buNone/>
            </a:pPr>
            <a:r>
              <a:rPr lang="en-US" altLang="zh-CN" dirty="0" smtClean="0"/>
              <a:t>		Unit 2 EQ and Charisma</a:t>
            </a:r>
          </a:p>
          <a:p>
            <a:pPr>
              <a:buNone/>
            </a:pPr>
            <a:r>
              <a:rPr lang="en-US" altLang="zh-CN" dirty="0" smtClean="0"/>
              <a:t>		Unit 4 History and Memory</a:t>
            </a:r>
          </a:p>
          <a:p>
            <a:pPr>
              <a:buNone/>
            </a:pPr>
            <a:r>
              <a:rPr lang="en-US" altLang="zh-CN" dirty="0" smtClean="0"/>
              <a:t>		Unit 6 Literature and imagination</a:t>
            </a:r>
          </a:p>
          <a:p>
            <a:pPr>
              <a:buNone/>
            </a:pPr>
            <a:r>
              <a:rPr lang="en-US" altLang="zh-CN" dirty="0" smtClean="0"/>
              <a:t>		Unit 7 Humans and Nature</a:t>
            </a:r>
          </a:p>
          <a:p>
            <a:pPr>
              <a:buNone/>
            </a:pPr>
            <a:endParaRPr lang="zh-CN" altLang="en-US" dirty="0"/>
          </a:p>
        </p:txBody>
      </p:sp>
      <p:sp>
        <p:nvSpPr>
          <p:cNvPr id="6" name="椭圆 5"/>
          <p:cNvSpPr/>
          <p:nvPr/>
        </p:nvSpPr>
        <p:spPr>
          <a:xfrm>
            <a:off x="4143372" y="1357298"/>
            <a:ext cx="3357586" cy="12858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t>Variety</a:t>
            </a:r>
            <a:endParaRPr lang="zh-CN" altLang="en-US" sz="3600" dirty="0"/>
          </a:p>
        </p:txBody>
      </p:sp>
      <p:sp>
        <p:nvSpPr>
          <p:cNvPr id="5" name="椭圆 4"/>
          <p:cNvSpPr/>
          <p:nvPr/>
        </p:nvSpPr>
        <p:spPr>
          <a:xfrm>
            <a:off x="4214810" y="1357298"/>
            <a:ext cx="3286148" cy="13573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t>Possibility</a:t>
            </a:r>
            <a:endParaRPr lang="zh-CN"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939784"/>
          </a:xfrm>
        </p:spPr>
        <p:txBody>
          <a:bodyPr>
            <a:normAutofit/>
          </a:bodyPr>
          <a:lstStyle/>
          <a:p>
            <a:r>
              <a:rPr lang="en-US" altLang="zh-CN" sz="3600" dirty="0" smtClean="0"/>
              <a:t>Unit 2 EQ and Charisma</a:t>
            </a:r>
            <a:endParaRPr lang="zh-CN" altLang="en-US" sz="3600" dirty="0"/>
          </a:p>
        </p:txBody>
      </p:sp>
      <p:sp>
        <p:nvSpPr>
          <p:cNvPr id="3" name="内容占位符 2"/>
          <p:cNvSpPr>
            <a:spLocks noGrp="1"/>
          </p:cNvSpPr>
          <p:nvPr>
            <p:ph idx="1"/>
          </p:nvPr>
        </p:nvSpPr>
        <p:spPr/>
        <p:txBody>
          <a:bodyPr/>
          <a:lstStyle/>
          <a:p>
            <a:endParaRPr lang="zh-CN" altLang="en-US" dirty="0"/>
          </a:p>
        </p:txBody>
      </p:sp>
      <p:sp>
        <p:nvSpPr>
          <p:cNvPr id="7" name="圆角矩形 6"/>
          <p:cNvSpPr/>
          <p:nvPr/>
        </p:nvSpPr>
        <p:spPr>
          <a:xfrm>
            <a:off x="1571604" y="5214950"/>
            <a:ext cx="6500858" cy="8572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800" dirty="0" smtClean="0"/>
              <a:t>Success &amp; happiness of a social being</a:t>
            </a:r>
            <a:endParaRPr lang="zh-CN" altLang="en-US" sz="2800" dirty="0"/>
          </a:p>
        </p:txBody>
      </p:sp>
      <p:grpSp>
        <p:nvGrpSpPr>
          <p:cNvPr id="8" name="组合 12"/>
          <p:cNvGrpSpPr/>
          <p:nvPr/>
        </p:nvGrpSpPr>
        <p:grpSpPr>
          <a:xfrm>
            <a:off x="1571604" y="1643050"/>
            <a:ext cx="3929090" cy="2357454"/>
            <a:chOff x="1571604" y="1785926"/>
            <a:chExt cx="3929090" cy="2357454"/>
          </a:xfrm>
        </p:grpSpPr>
        <p:sp>
          <p:nvSpPr>
            <p:cNvPr id="4" name="椭圆 3"/>
            <p:cNvSpPr/>
            <p:nvPr/>
          </p:nvSpPr>
          <p:spPr>
            <a:xfrm>
              <a:off x="1571604" y="1785926"/>
              <a:ext cx="3929090" cy="235745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altLang="zh-CN" sz="2800" dirty="0" smtClean="0"/>
                <a:t>        EQ</a:t>
              </a:r>
            </a:p>
            <a:p>
              <a:r>
                <a:rPr lang="en-US" altLang="zh-CN" sz="2800" dirty="0" smtClean="0"/>
                <a:t>     </a:t>
              </a:r>
              <a:r>
                <a:rPr lang="zh-CN" altLang="en-US" sz="2400" b="1" dirty="0" smtClean="0"/>
                <a:t>输入</a:t>
              </a:r>
              <a:endParaRPr lang="en-US" altLang="zh-CN" sz="2400" b="1" dirty="0" smtClean="0"/>
            </a:p>
            <a:p>
              <a:pPr algn="ctr"/>
              <a:endParaRPr lang="en-US" altLang="zh-CN" sz="2800" dirty="0" smtClean="0"/>
            </a:p>
            <a:p>
              <a:pPr algn="ctr"/>
              <a:endParaRPr lang="en-US" altLang="zh-CN" sz="2800" dirty="0" smtClean="0"/>
            </a:p>
            <a:p>
              <a:pPr algn="ctr"/>
              <a:endParaRPr lang="zh-CN" altLang="en-US" sz="2800" dirty="0"/>
            </a:p>
          </p:txBody>
        </p:sp>
        <p:sp>
          <p:nvSpPr>
            <p:cNvPr id="11" name="TextBox 10"/>
            <p:cNvSpPr txBox="1"/>
            <p:nvPr/>
          </p:nvSpPr>
          <p:spPr>
            <a:xfrm rot="12136917">
              <a:off x="1967327" y="1927343"/>
              <a:ext cx="553998" cy="1518338"/>
            </a:xfrm>
            <a:prstGeom prst="rect">
              <a:avLst/>
            </a:prstGeom>
            <a:noFill/>
          </p:spPr>
          <p:txBody>
            <a:bodyPr vert="eaVert" wrap="square" rtlCol="0">
              <a:spAutoFit/>
            </a:bodyPr>
            <a:lstStyle/>
            <a:p>
              <a:r>
                <a:rPr lang="en-US" altLang="zh-CN" sz="2400" dirty="0" err="1" smtClean="0"/>
                <a:t>iExplore</a:t>
              </a:r>
              <a:r>
                <a:rPr lang="en-US" altLang="zh-CN" sz="2400" dirty="0" smtClean="0"/>
                <a:t> 1</a:t>
              </a:r>
              <a:endParaRPr lang="zh-CN" altLang="en-US" sz="2400" dirty="0"/>
            </a:p>
          </p:txBody>
        </p:sp>
      </p:grpSp>
      <p:grpSp>
        <p:nvGrpSpPr>
          <p:cNvPr id="9" name="组合 13"/>
          <p:cNvGrpSpPr/>
          <p:nvPr/>
        </p:nvGrpSpPr>
        <p:grpSpPr>
          <a:xfrm>
            <a:off x="3500430" y="1643050"/>
            <a:ext cx="4000528" cy="2214578"/>
            <a:chOff x="3714744" y="1857364"/>
            <a:chExt cx="4000528" cy="2214578"/>
          </a:xfrm>
        </p:grpSpPr>
        <p:sp>
          <p:nvSpPr>
            <p:cNvPr id="5" name="椭圆 4"/>
            <p:cNvSpPr/>
            <p:nvPr/>
          </p:nvSpPr>
          <p:spPr>
            <a:xfrm>
              <a:off x="3714744" y="1857364"/>
              <a:ext cx="4000528" cy="221457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altLang="zh-CN" sz="2800" dirty="0" smtClean="0"/>
                <a:t>Charisma</a:t>
              </a:r>
            </a:p>
            <a:p>
              <a:pPr algn="ctr"/>
              <a:r>
                <a:rPr lang="zh-CN" altLang="en-US" sz="2400" b="1" dirty="0" smtClean="0"/>
                <a:t>输入</a:t>
              </a:r>
              <a:endParaRPr lang="en-US" altLang="zh-CN" sz="2400" b="1" dirty="0" smtClean="0"/>
            </a:p>
            <a:p>
              <a:pPr algn="ctr"/>
              <a:endParaRPr lang="en-US" altLang="zh-CN" sz="2800" dirty="0" smtClean="0"/>
            </a:p>
            <a:p>
              <a:pPr algn="ctr"/>
              <a:endParaRPr lang="zh-CN" altLang="en-US" sz="2800" dirty="0"/>
            </a:p>
          </p:txBody>
        </p:sp>
        <p:sp>
          <p:nvSpPr>
            <p:cNvPr id="12" name="TextBox 11"/>
            <p:cNvSpPr txBox="1"/>
            <p:nvPr/>
          </p:nvSpPr>
          <p:spPr>
            <a:xfrm rot="19972367">
              <a:off x="6662645" y="2210403"/>
              <a:ext cx="553998" cy="1461746"/>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eaVert" wrap="square" rtlCol="0">
              <a:spAutoFit/>
            </a:bodyPr>
            <a:lstStyle/>
            <a:p>
              <a:r>
                <a:rPr lang="en-US" altLang="zh-CN" sz="2400" dirty="0" err="1" smtClean="0"/>
                <a:t>iExplore</a:t>
              </a:r>
              <a:r>
                <a:rPr lang="en-US" altLang="zh-CN" sz="2400" dirty="0" smtClean="0"/>
                <a:t> 2</a:t>
              </a:r>
              <a:endParaRPr lang="zh-CN" altLang="en-US" sz="2400" dirty="0"/>
            </a:p>
          </p:txBody>
        </p:sp>
      </p:grpSp>
      <p:sp>
        <p:nvSpPr>
          <p:cNvPr id="6" name="椭圆 5"/>
          <p:cNvSpPr/>
          <p:nvPr/>
        </p:nvSpPr>
        <p:spPr>
          <a:xfrm>
            <a:off x="2143108" y="2643182"/>
            <a:ext cx="4572032" cy="242889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sz="2400" dirty="0" err="1" smtClean="0"/>
              <a:t>iProduce</a:t>
            </a:r>
            <a:r>
              <a:rPr lang="en-US" altLang="zh-CN" sz="2400" dirty="0" smtClean="0"/>
              <a:t>   </a:t>
            </a:r>
            <a:r>
              <a:rPr lang="zh-CN" altLang="en-US" sz="2400" b="1" dirty="0" smtClean="0"/>
              <a:t>输出</a:t>
            </a:r>
            <a:r>
              <a:rPr lang="en-US" altLang="zh-CN" sz="2800" dirty="0" smtClean="0"/>
              <a:t> </a:t>
            </a:r>
          </a:p>
          <a:p>
            <a:pPr algn="ctr"/>
            <a:endParaRPr lang="en-US" altLang="zh-CN" sz="800" dirty="0" smtClean="0"/>
          </a:p>
          <a:p>
            <a:pPr algn="ctr"/>
            <a:r>
              <a:rPr lang="en-US" altLang="zh-CN" sz="2800" dirty="0" smtClean="0"/>
              <a:t>Personal image</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96908"/>
          </a:xfrm>
        </p:spPr>
        <p:txBody>
          <a:bodyPr>
            <a:normAutofit/>
          </a:bodyPr>
          <a:lstStyle/>
          <a:p>
            <a:r>
              <a:rPr lang="en-US" altLang="zh-CN" sz="3600" dirty="0" smtClean="0"/>
              <a:t>Unit 4 History and Memory</a:t>
            </a:r>
            <a:endParaRPr lang="zh-CN" altLang="en-US" sz="3600" dirty="0"/>
          </a:p>
        </p:txBody>
      </p:sp>
      <p:sp>
        <p:nvSpPr>
          <p:cNvPr id="3" name="内容占位符 2"/>
          <p:cNvSpPr>
            <a:spLocks noGrp="1"/>
          </p:cNvSpPr>
          <p:nvPr>
            <p:ph idx="1"/>
          </p:nvPr>
        </p:nvSpPr>
        <p:spPr>
          <a:xfrm>
            <a:off x="457200" y="1214422"/>
            <a:ext cx="8229600" cy="4911741"/>
          </a:xfrm>
        </p:spPr>
        <p:txBody>
          <a:bodyPr/>
          <a:lstStyle/>
          <a:p>
            <a:endParaRPr lang="zh-CN" altLang="en-US" dirty="0"/>
          </a:p>
        </p:txBody>
      </p:sp>
      <p:sp>
        <p:nvSpPr>
          <p:cNvPr id="4" name="椭圆 3"/>
          <p:cNvSpPr/>
          <p:nvPr/>
        </p:nvSpPr>
        <p:spPr>
          <a:xfrm>
            <a:off x="857224" y="1285860"/>
            <a:ext cx="2571768" cy="92869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800" dirty="0" smtClean="0"/>
              <a:t>History </a:t>
            </a:r>
            <a:endParaRPr lang="zh-CN" altLang="en-US" sz="2800" dirty="0"/>
          </a:p>
        </p:txBody>
      </p:sp>
      <p:sp>
        <p:nvSpPr>
          <p:cNvPr id="5" name="椭圆 4"/>
          <p:cNvSpPr/>
          <p:nvPr/>
        </p:nvSpPr>
        <p:spPr>
          <a:xfrm>
            <a:off x="5357818" y="1285860"/>
            <a:ext cx="2428892" cy="92869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800" dirty="0" smtClean="0"/>
              <a:t>Memory </a:t>
            </a:r>
            <a:endParaRPr lang="zh-CN" altLang="en-US" sz="2800" dirty="0"/>
          </a:p>
        </p:txBody>
      </p:sp>
      <p:sp>
        <p:nvSpPr>
          <p:cNvPr id="6" name="矩形 5"/>
          <p:cNvSpPr/>
          <p:nvPr/>
        </p:nvSpPr>
        <p:spPr>
          <a:xfrm>
            <a:off x="714348" y="2857496"/>
            <a:ext cx="2928958" cy="10715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dirty="0" err="1" smtClean="0"/>
              <a:t>iExpore</a:t>
            </a:r>
            <a:r>
              <a:rPr lang="en-US" altLang="zh-CN" sz="2400" dirty="0" smtClean="0"/>
              <a:t> 1 </a:t>
            </a:r>
            <a:r>
              <a:rPr lang="zh-CN" altLang="en-US" sz="2400" b="1" dirty="0" smtClean="0"/>
              <a:t>输入</a:t>
            </a:r>
            <a:endParaRPr lang="en-US" altLang="zh-CN" sz="2400" b="1" dirty="0" smtClean="0"/>
          </a:p>
          <a:p>
            <a:pPr algn="ctr"/>
            <a:r>
              <a:rPr lang="en-US" altLang="zh-CN" sz="2400" dirty="0" smtClean="0"/>
              <a:t>History narrated</a:t>
            </a:r>
            <a:endParaRPr lang="zh-CN" altLang="en-US" sz="2400" dirty="0"/>
          </a:p>
        </p:txBody>
      </p:sp>
      <p:sp>
        <p:nvSpPr>
          <p:cNvPr id="7" name="矩形 6"/>
          <p:cNvSpPr/>
          <p:nvPr/>
        </p:nvSpPr>
        <p:spPr>
          <a:xfrm>
            <a:off x="5072066" y="2857496"/>
            <a:ext cx="3071834" cy="10001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dirty="0" err="1" smtClean="0"/>
              <a:t>iExplore</a:t>
            </a:r>
            <a:r>
              <a:rPr lang="en-US" altLang="zh-CN" sz="2400" dirty="0" smtClean="0"/>
              <a:t> 2 </a:t>
            </a:r>
            <a:r>
              <a:rPr lang="zh-CN" altLang="en-US" sz="2400" b="1" dirty="0" smtClean="0"/>
              <a:t>输入</a:t>
            </a:r>
            <a:endParaRPr lang="en-US" altLang="zh-CN" sz="2400" b="1" dirty="0" smtClean="0"/>
          </a:p>
          <a:p>
            <a:pPr algn="ctr"/>
            <a:r>
              <a:rPr lang="en-US" altLang="zh-CN" sz="2400" dirty="0" smtClean="0"/>
              <a:t>History remembered</a:t>
            </a:r>
            <a:endParaRPr lang="zh-CN" altLang="en-US" sz="2400" dirty="0"/>
          </a:p>
        </p:txBody>
      </p:sp>
      <p:cxnSp>
        <p:nvCxnSpPr>
          <p:cNvPr id="11" name="直接箭头连接符 10"/>
          <p:cNvCxnSpPr/>
          <p:nvPr/>
        </p:nvCxnSpPr>
        <p:spPr>
          <a:xfrm>
            <a:off x="3714744" y="1785926"/>
            <a:ext cx="1428760" cy="1588"/>
          </a:xfrm>
          <a:prstGeom prst="straightConnector1">
            <a:avLst/>
          </a:prstGeom>
          <a:ln w="57150">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3786182" y="3286124"/>
            <a:ext cx="1214446" cy="1588"/>
          </a:xfrm>
          <a:prstGeom prst="straightConnector1">
            <a:avLst/>
          </a:prstGeom>
          <a:ln w="57150">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grpSp>
        <p:nvGrpSpPr>
          <p:cNvPr id="9" name="组合 15"/>
          <p:cNvGrpSpPr/>
          <p:nvPr/>
        </p:nvGrpSpPr>
        <p:grpSpPr>
          <a:xfrm>
            <a:off x="1857356" y="3786190"/>
            <a:ext cx="5929354" cy="2286016"/>
            <a:chOff x="1857356" y="3857628"/>
            <a:chExt cx="5929354" cy="2286016"/>
          </a:xfrm>
        </p:grpSpPr>
        <p:sp>
          <p:nvSpPr>
            <p:cNvPr id="8" name="圆角矩形 7"/>
            <p:cNvSpPr/>
            <p:nvPr/>
          </p:nvSpPr>
          <p:spPr>
            <a:xfrm>
              <a:off x="1857356" y="4643446"/>
              <a:ext cx="5929354" cy="15001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dirty="0" err="1" smtClean="0"/>
                <a:t>iProduce</a:t>
              </a:r>
              <a:r>
                <a:rPr lang="en-US" altLang="zh-CN" sz="2400" dirty="0" smtClean="0"/>
                <a:t> </a:t>
              </a:r>
              <a:r>
                <a:rPr lang="zh-CN" altLang="en-US" sz="2400" b="1" dirty="0" smtClean="0"/>
                <a:t>输出</a:t>
              </a:r>
              <a:endParaRPr lang="en-US" altLang="zh-CN" sz="2400" b="1" dirty="0" smtClean="0"/>
            </a:p>
            <a:p>
              <a:pPr algn="ctr"/>
              <a:endParaRPr lang="en-US" altLang="zh-CN" sz="800" dirty="0" smtClean="0"/>
            </a:p>
            <a:p>
              <a:pPr>
                <a:buFont typeface="Arial" pitchFamily="34" charset="0"/>
                <a:buChar char="•"/>
              </a:pPr>
              <a:r>
                <a:rPr lang="en-US" altLang="zh-CN" sz="2400" dirty="0" smtClean="0"/>
                <a:t> From West to  China</a:t>
              </a:r>
            </a:p>
            <a:p>
              <a:pPr>
                <a:buFont typeface="Arial" pitchFamily="34" charset="0"/>
                <a:buChar char="•"/>
              </a:pPr>
              <a:r>
                <a:rPr lang="en-US" altLang="zh-CN" sz="2400" dirty="0" smtClean="0"/>
                <a:t>Chinese history  narrated and remembered</a:t>
              </a:r>
            </a:p>
            <a:p>
              <a:endParaRPr lang="zh-CN" altLang="en-US" dirty="0"/>
            </a:p>
          </p:txBody>
        </p:sp>
        <p:cxnSp>
          <p:nvCxnSpPr>
            <p:cNvPr id="15" name="直接箭头连接符 14"/>
            <p:cNvCxnSpPr/>
            <p:nvPr/>
          </p:nvCxnSpPr>
          <p:spPr>
            <a:xfrm>
              <a:off x="2285984" y="4071942"/>
              <a:ext cx="2357454" cy="5715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7" idx="2"/>
              <a:endCxn id="8" idx="0"/>
            </p:cNvCxnSpPr>
            <p:nvPr/>
          </p:nvCxnSpPr>
          <p:spPr>
            <a:xfrm rot="5400000">
              <a:off x="5322099" y="3357562"/>
              <a:ext cx="785818" cy="17859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8" name="下箭头 17"/>
          <p:cNvSpPr/>
          <p:nvPr/>
        </p:nvSpPr>
        <p:spPr>
          <a:xfrm>
            <a:off x="2071670" y="2285992"/>
            <a:ext cx="45719" cy="500066"/>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下箭头 18"/>
          <p:cNvSpPr/>
          <p:nvPr/>
        </p:nvSpPr>
        <p:spPr>
          <a:xfrm>
            <a:off x="6500826" y="2285992"/>
            <a:ext cx="71438" cy="500066"/>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smtClean="0"/>
              <a:t>Unit 6 Literature and Imagination</a:t>
            </a:r>
            <a:endParaRPr lang="zh-CN" altLang="en-US" sz="3600" dirty="0"/>
          </a:p>
        </p:txBody>
      </p:sp>
      <p:sp>
        <p:nvSpPr>
          <p:cNvPr id="3" name="内容占位符 2"/>
          <p:cNvSpPr>
            <a:spLocks noGrp="1"/>
          </p:cNvSpPr>
          <p:nvPr>
            <p:ph idx="1"/>
          </p:nvPr>
        </p:nvSpPr>
        <p:spPr>
          <a:xfrm>
            <a:off x="457200" y="1214422"/>
            <a:ext cx="8229600" cy="4911741"/>
          </a:xfrm>
        </p:spPr>
        <p:txBody>
          <a:bodyPr/>
          <a:lstStyle/>
          <a:p>
            <a:endParaRPr lang="zh-CN" altLang="en-US" dirty="0"/>
          </a:p>
        </p:txBody>
      </p:sp>
      <p:sp>
        <p:nvSpPr>
          <p:cNvPr id="4" name="椭圆 3"/>
          <p:cNvSpPr/>
          <p:nvPr/>
        </p:nvSpPr>
        <p:spPr>
          <a:xfrm>
            <a:off x="1857356" y="1285860"/>
            <a:ext cx="5500726" cy="92869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800" dirty="0" smtClean="0"/>
              <a:t>Literature  as imagination</a:t>
            </a:r>
            <a:endParaRPr lang="zh-CN" altLang="en-US" sz="2800" dirty="0"/>
          </a:p>
        </p:txBody>
      </p:sp>
      <p:sp>
        <p:nvSpPr>
          <p:cNvPr id="6" name="圆角矩形 5"/>
          <p:cNvSpPr/>
          <p:nvPr/>
        </p:nvSpPr>
        <p:spPr>
          <a:xfrm>
            <a:off x="714348" y="2714620"/>
            <a:ext cx="3643338" cy="14287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zh-CN" sz="2800" dirty="0" smtClean="0"/>
          </a:p>
          <a:p>
            <a:pPr algn="ctr"/>
            <a:r>
              <a:rPr lang="en-US" altLang="zh-CN" sz="2400" dirty="0" err="1" smtClean="0"/>
              <a:t>iExplore</a:t>
            </a:r>
            <a:r>
              <a:rPr lang="en-US" altLang="zh-CN" sz="2400" dirty="0" smtClean="0"/>
              <a:t> 1 </a:t>
            </a:r>
            <a:r>
              <a:rPr lang="zh-CN" altLang="en-US" sz="2400" b="1" dirty="0" smtClean="0"/>
              <a:t>输入</a:t>
            </a:r>
            <a:endParaRPr lang="en-US" altLang="zh-CN" sz="2400" b="1" dirty="0" smtClean="0"/>
          </a:p>
          <a:p>
            <a:pPr algn="ctr"/>
            <a:r>
              <a:rPr lang="en-US" altLang="zh-CN" sz="2800" dirty="0" smtClean="0"/>
              <a:t>Story  and its delivery</a:t>
            </a:r>
          </a:p>
          <a:p>
            <a:pPr algn="ctr"/>
            <a:r>
              <a:rPr lang="en-US" altLang="zh-CN" sz="2800" dirty="0" smtClean="0"/>
              <a:t> </a:t>
            </a:r>
            <a:endParaRPr lang="zh-CN" altLang="en-US" sz="2800" dirty="0"/>
          </a:p>
        </p:txBody>
      </p:sp>
      <p:sp>
        <p:nvSpPr>
          <p:cNvPr id="7" name="圆角矩形 6"/>
          <p:cNvSpPr/>
          <p:nvPr/>
        </p:nvSpPr>
        <p:spPr>
          <a:xfrm>
            <a:off x="5143504" y="2714620"/>
            <a:ext cx="3143272" cy="135732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dirty="0" err="1" smtClean="0"/>
              <a:t>iExplore</a:t>
            </a:r>
            <a:r>
              <a:rPr lang="en-US" altLang="zh-CN" sz="2400" dirty="0" smtClean="0"/>
              <a:t> 2 </a:t>
            </a:r>
            <a:r>
              <a:rPr lang="zh-CN" altLang="en-US" sz="2400" b="1" dirty="0" smtClean="0"/>
              <a:t>输入</a:t>
            </a:r>
            <a:endParaRPr lang="en-US" altLang="zh-CN" sz="2400" b="1" dirty="0" smtClean="0"/>
          </a:p>
          <a:p>
            <a:pPr algn="ctr"/>
            <a:r>
              <a:rPr lang="en-US" altLang="zh-CN" sz="2800" dirty="0" smtClean="0"/>
              <a:t>Storyteller; storytelling; source </a:t>
            </a:r>
            <a:endParaRPr lang="zh-CN" altLang="en-US" sz="2800" dirty="0"/>
          </a:p>
        </p:txBody>
      </p:sp>
      <p:sp>
        <p:nvSpPr>
          <p:cNvPr id="8" name="椭圆 7"/>
          <p:cNvSpPr/>
          <p:nvPr/>
        </p:nvSpPr>
        <p:spPr>
          <a:xfrm>
            <a:off x="2357422" y="4714884"/>
            <a:ext cx="4786346" cy="121444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dirty="0" err="1" smtClean="0"/>
              <a:t>iProduce</a:t>
            </a:r>
            <a:r>
              <a:rPr lang="en-US" altLang="zh-CN" sz="2400" dirty="0" smtClean="0"/>
              <a:t>  </a:t>
            </a:r>
            <a:r>
              <a:rPr lang="zh-CN" altLang="en-US" sz="2400" b="1" dirty="0" smtClean="0"/>
              <a:t>输出</a:t>
            </a:r>
            <a:endParaRPr lang="en-US" altLang="zh-CN" sz="2400" b="1" dirty="0" smtClean="0"/>
          </a:p>
          <a:p>
            <a:pPr algn="ctr"/>
            <a:r>
              <a:rPr lang="en-US" altLang="zh-CN" sz="2800" dirty="0" smtClean="0"/>
              <a:t>Create your own story</a:t>
            </a:r>
            <a:endParaRPr lang="zh-CN" altLang="en-US" sz="2800" dirty="0"/>
          </a:p>
        </p:txBody>
      </p:sp>
      <p:cxnSp>
        <p:nvCxnSpPr>
          <p:cNvPr id="11" name="直接箭头连接符 10"/>
          <p:cNvCxnSpPr>
            <a:stCxn id="4" idx="4"/>
          </p:cNvCxnSpPr>
          <p:nvPr/>
        </p:nvCxnSpPr>
        <p:spPr>
          <a:xfrm rot="5400000">
            <a:off x="3589728" y="1696629"/>
            <a:ext cx="500066" cy="15359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stCxn id="4" idx="4"/>
          </p:cNvCxnSpPr>
          <p:nvPr/>
        </p:nvCxnSpPr>
        <p:spPr>
          <a:xfrm rot="16200000" flipH="1">
            <a:off x="5232801" y="1589471"/>
            <a:ext cx="428628" cy="16787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rot="16200000" flipH="1">
            <a:off x="3482571" y="3518298"/>
            <a:ext cx="500066" cy="18931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7" idx="2"/>
          </p:cNvCxnSpPr>
          <p:nvPr/>
        </p:nvCxnSpPr>
        <p:spPr>
          <a:xfrm rot="5400000">
            <a:off x="5536413" y="3464719"/>
            <a:ext cx="571504" cy="1785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68346"/>
          </a:xfrm>
        </p:spPr>
        <p:txBody>
          <a:bodyPr>
            <a:normAutofit/>
          </a:bodyPr>
          <a:lstStyle/>
          <a:p>
            <a:r>
              <a:rPr lang="en-US" altLang="zh-CN" sz="3600" dirty="0" smtClean="0"/>
              <a:t>Unit 7 Humans and Nature</a:t>
            </a:r>
            <a:endParaRPr lang="zh-CN" altLang="en-US" sz="3600" dirty="0"/>
          </a:p>
        </p:txBody>
      </p:sp>
      <p:sp>
        <p:nvSpPr>
          <p:cNvPr id="4" name="椭圆 3"/>
          <p:cNvSpPr/>
          <p:nvPr/>
        </p:nvSpPr>
        <p:spPr>
          <a:xfrm>
            <a:off x="642910" y="1071546"/>
            <a:ext cx="8072494" cy="5072098"/>
          </a:xfrm>
          <a:prstGeom prst="ellipse">
            <a:avLst/>
          </a:prstGeom>
          <a:ln>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p>
        </p:txBody>
      </p:sp>
      <p:sp>
        <p:nvSpPr>
          <p:cNvPr id="5" name="椭圆 4"/>
          <p:cNvSpPr/>
          <p:nvPr/>
        </p:nvSpPr>
        <p:spPr>
          <a:xfrm rot="20790479">
            <a:off x="746496" y="2030410"/>
            <a:ext cx="3547681" cy="192000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400" dirty="0" err="1" smtClean="0"/>
              <a:t>iExplore</a:t>
            </a:r>
            <a:r>
              <a:rPr lang="en-US" altLang="zh-CN" sz="2400" dirty="0" smtClean="0"/>
              <a:t> 1 </a:t>
            </a:r>
            <a:r>
              <a:rPr lang="zh-CN" altLang="en-US" sz="2400" b="1" dirty="0" smtClean="0"/>
              <a:t>输入</a:t>
            </a:r>
            <a:endParaRPr lang="en-US" altLang="zh-CN" sz="2400" b="1" dirty="0" smtClean="0"/>
          </a:p>
          <a:p>
            <a:pPr algn="ctr"/>
            <a:endParaRPr lang="en-US" altLang="zh-CN" sz="800" dirty="0" smtClean="0"/>
          </a:p>
          <a:p>
            <a:pPr algn="ctr"/>
            <a:r>
              <a:rPr lang="en-US" altLang="zh-CN" sz="2400" dirty="0" smtClean="0"/>
              <a:t>Endangered Animals </a:t>
            </a:r>
          </a:p>
        </p:txBody>
      </p:sp>
      <p:sp>
        <p:nvSpPr>
          <p:cNvPr id="6" name="椭圆 5"/>
          <p:cNvSpPr/>
          <p:nvPr/>
        </p:nvSpPr>
        <p:spPr>
          <a:xfrm rot="20442852">
            <a:off x="4232539" y="1692559"/>
            <a:ext cx="3672695" cy="202914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400" dirty="0" err="1" smtClean="0"/>
              <a:t>iExplore</a:t>
            </a:r>
            <a:r>
              <a:rPr lang="en-US" altLang="zh-CN" sz="2400" dirty="0" smtClean="0"/>
              <a:t> 2 </a:t>
            </a:r>
            <a:r>
              <a:rPr lang="zh-CN" altLang="en-US" sz="2400" b="1" dirty="0" smtClean="0"/>
              <a:t>输入</a:t>
            </a:r>
            <a:endParaRPr lang="en-US" altLang="zh-CN" sz="2400" b="1" dirty="0" smtClean="0"/>
          </a:p>
          <a:p>
            <a:pPr algn="ctr"/>
            <a:endParaRPr lang="en-US" altLang="zh-CN" sz="800" dirty="0" smtClean="0"/>
          </a:p>
          <a:p>
            <a:pPr algn="ctr"/>
            <a:r>
              <a:rPr lang="en-US" altLang="zh-CN" sz="2400" dirty="0" smtClean="0"/>
              <a:t>Global warming in economic decisions </a:t>
            </a:r>
            <a:endParaRPr lang="zh-CN" altLang="en-US" sz="2400" dirty="0"/>
          </a:p>
        </p:txBody>
      </p:sp>
      <p:sp>
        <p:nvSpPr>
          <p:cNvPr id="7" name="椭圆 6"/>
          <p:cNvSpPr/>
          <p:nvPr/>
        </p:nvSpPr>
        <p:spPr>
          <a:xfrm>
            <a:off x="3571868" y="4286256"/>
            <a:ext cx="3571900" cy="178595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400" dirty="0" err="1" smtClean="0"/>
              <a:t>iProduce</a:t>
            </a:r>
            <a:r>
              <a:rPr lang="en-US" altLang="zh-CN" sz="2400" dirty="0" smtClean="0"/>
              <a:t> </a:t>
            </a:r>
            <a:r>
              <a:rPr lang="zh-CN" altLang="en-US" sz="2400" b="1" dirty="0" smtClean="0"/>
              <a:t>输出</a:t>
            </a:r>
            <a:endParaRPr lang="en-US" altLang="zh-CN" sz="2400" b="1" dirty="0" smtClean="0"/>
          </a:p>
          <a:p>
            <a:pPr algn="ctr"/>
            <a:r>
              <a:rPr lang="en-US" altLang="zh-CN" dirty="0" smtClean="0"/>
              <a:t> </a:t>
            </a:r>
          </a:p>
          <a:p>
            <a:pPr algn="ctr"/>
            <a:r>
              <a:rPr lang="en-US" altLang="zh-CN" sz="2400" dirty="0" smtClean="0"/>
              <a:t>Pollution</a:t>
            </a:r>
            <a:r>
              <a:rPr lang="en-US" altLang="zh-CN" dirty="0" smtClean="0"/>
              <a:t> </a:t>
            </a:r>
            <a:endParaRPr lang="zh-CN" altLang="en-US" dirty="0"/>
          </a:p>
        </p:txBody>
      </p:sp>
      <p:pic>
        <p:nvPicPr>
          <p:cNvPr id="3073" name="Picture 1" descr="F:\科研\教材\新一代\教师用书\humans.jpg"/>
          <p:cNvPicPr>
            <a:picLocks noChangeAspect="1" noChangeArrowheads="1"/>
          </p:cNvPicPr>
          <p:nvPr/>
        </p:nvPicPr>
        <p:blipFill>
          <a:blip r:embed="rId3"/>
          <a:srcRect/>
          <a:stretch>
            <a:fillRect/>
          </a:stretch>
        </p:blipFill>
        <p:spPr bwMode="auto">
          <a:xfrm>
            <a:off x="3286116" y="1214422"/>
            <a:ext cx="2143140" cy="723900"/>
          </a:xfrm>
          <a:prstGeom prst="rect">
            <a:avLst/>
          </a:prstGeom>
          <a:noFill/>
        </p:spPr>
      </p:pic>
      <p:pic>
        <p:nvPicPr>
          <p:cNvPr id="3074" name="Picture 2" descr="F:\科研\教材\新一代\教师用书\nature.jpg"/>
          <p:cNvPicPr>
            <a:picLocks noChangeAspect="1" noChangeArrowheads="1"/>
          </p:cNvPicPr>
          <p:nvPr/>
        </p:nvPicPr>
        <p:blipFill>
          <a:blip r:embed="rId4"/>
          <a:srcRect/>
          <a:stretch>
            <a:fillRect/>
          </a:stretch>
        </p:blipFill>
        <p:spPr bwMode="auto">
          <a:xfrm>
            <a:off x="6429388" y="3643314"/>
            <a:ext cx="2071702" cy="1143000"/>
          </a:xfrm>
          <a:prstGeom prst="rect">
            <a:avLst/>
          </a:prstGeom>
          <a:noFill/>
        </p:spPr>
      </p:pic>
      <p:pic>
        <p:nvPicPr>
          <p:cNvPr id="3075" name="Picture 3" descr="F:\科研\教材\新一代\教师用书\犀牛.jpg"/>
          <p:cNvPicPr>
            <a:picLocks noGrp="1" noChangeAspect="1" noChangeArrowheads="1"/>
          </p:cNvPicPr>
          <p:nvPr>
            <p:ph idx="1"/>
          </p:nvPr>
        </p:nvPicPr>
        <p:blipFill>
          <a:blip r:embed="rId5"/>
          <a:srcRect/>
          <a:stretch>
            <a:fillRect/>
          </a:stretch>
        </p:blipFill>
        <p:spPr bwMode="auto">
          <a:xfrm rot="20528518" flipH="1">
            <a:off x="1470166" y="4082650"/>
            <a:ext cx="2101006" cy="106626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例示：输入材料与主题的关系</a:t>
            </a:r>
            <a:endParaRPr lang="zh-CN" altLang="en-US" dirty="0"/>
          </a:p>
        </p:txBody>
      </p:sp>
      <p:sp>
        <p:nvSpPr>
          <p:cNvPr id="3" name="内容占位符 2"/>
          <p:cNvSpPr>
            <a:spLocks noGrp="1"/>
          </p:cNvSpPr>
          <p:nvPr>
            <p:ph idx="1"/>
          </p:nvPr>
        </p:nvSpPr>
        <p:spPr/>
        <p:txBody>
          <a:bodyPr/>
          <a:lstStyle/>
          <a:p>
            <a:endParaRPr lang="en-US" altLang="zh-CN" dirty="0" smtClean="0"/>
          </a:p>
          <a:p>
            <a:endParaRPr lang="zh-CN" altLang="en-US" dirty="0" smtClean="0"/>
          </a:p>
          <a:p>
            <a:endParaRPr lang="zh-CN" altLang="en-US" dirty="0"/>
          </a:p>
        </p:txBody>
      </p:sp>
      <p:sp>
        <p:nvSpPr>
          <p:cNvPr id="4" name="椭圆 3"/>
          <p:cNvSpPr/>
          <p:nvPr/>
        </p:nvSpPr>
        <p:spPr>
          <a:xfrm>
            <a:off x="4572000" y="3000372"/>
            <a:ext cx="2357454" cy="1357322"/>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sz="3600" b="1" dirty="0" smtClean="0"/>
              <a:t>THEME</a:t>
            </a:r>
            <a:endParaRPr lang="zh-CN" altLang="en-US" sz="3600" b="1" dirty="0"/>
          </a:p>
        </p:txBody>
      </p:sp>
      <p:grpSp>
        <p:nvGrpSpPr>
          <p:cNvPr id="30" name="组合 29"/>
          <p:cNvGrpSpPr/>
          <p:nvPr/>
        </p:nvGrpSpPr>
        <p:grpSpPr>
          <a:xfrm>
            <a:off x="500034" y="1571612"/>
            <a:ext cx="8072494" cy="4286280"/>
            <a:chOff x="500034" y="1571612"/>
            <a:chExt cx="8072494" cy="4286280"/>
          </a:xfrm>
        </p:grpSpPr>
        <p:sp>
          <p:nvSpPr>
            <p:cNvPr id="5" name="椭圆 4"/>
            <p:cNvSpPr/>
            <p:nvPr/>
          </p:nvSpPr>
          <p:spPr>
            <a:xfrm>
              <a:off x="3000364" y="1714488"/>
              <a:ext cx="2143140" cy="128588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800" dirty="0" smtClean="0"/>
                <a:t>Viewing</a:t>
              </a:r>
              <a:endParaRPr lang="zh-CN" altLang="en-US" sz="2800" dirty="0"/>
            </a:p>
          </p:txBody>
        </p:sp>
        <p:sp>
          <p:nvSpPr>
            <p:cNvPr id="6" name="椭圆 5"/>
            <p:cNvSpPr/>
            <p:nvPr/>
          </p:nvSpPr>
          <p:spPr>
            <a:xfrm>
              <a:off x="6357950" y="1714488"/>
              <a:ext cx="2071702" cy="135732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800" dirty="0" smtClean="0"/>
                <a:t>Reading</a:t>
              </a:r>
              <a:r>
                <a:rPr lang="en-US" altLang="zh-CN" dirty="0" smtClean="0"/>
                <a:t> </a:t>
              </a:r>
              <a:endParaRPr lang="zh-CN" altLang="en-US" dirty="0"/>
            </a:p>
          </p:txBody>
        </p:sp>
        <p:sp>
          <p:nvSpPr>
            <p:cNvPr id="7" name="椭圆 6"/>
            <p:cNvSpPr/>
            <p:nvPr/>
          </p:nvSpPr>
          <p:spPr>
            <a:xfrm>
              <a:off x="3000364" y="4357694"/>
              <a:ext cx="2143140" cy="135732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800" dirty="0" smtClean="0"/>
                <a:t>Viewing </a:t>
              </a:r>
              <a:endParaRPr lang="zh-CN" altLang="en-US" sz="2800" dirty="0"/>
            </a:p>
          </p:txBody>
        </p:sp>
        <p:sp>
          <p:nvSpPr>
            <p:cNvPr id="8" name="椭圆 7"/>
            <p:cNvSpPr/>
            <p:nvPr/>
          </p:nvSpPr>
          <p:spPr>
            <a:xfrm>
              <a:off x="6357950" y="4429132"/>
              <a:ext cx="2214578" cy="128588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800" dirty="0" smtClean="0"/>
                <a:t>Reading</a:t>
              </a:r>
              <a:r>
                <a:rPr lang="en-US" altLang="zh-CN" dirty="0" smtClean="0"/>
                <a:t> </a:t>
              </a:r>
              <a:endParaRPr lang="zh-CN" altLang="en-US" dirty="0"/>
            </a:p>
          </p:txBody>
        </p:sp>
        <p:sp>
          <p:nvSpPr>
            <p:cNvPr id="9" name="右箭头 8"/>
            <p:cNvSpPr/>
            <p:nvPr/>
          </p:nvSpPr>
          <p:spPr>
            <a:xfrm>
              <a:off x="500034" y="1571612"/>
              <a:ext cx="2357454" cy="164307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800" dirty="0" err="1" smtClean="0"/>
                <a:t>iExplore</a:t>
              </a:r>
              <a:r>
                <a:rPr lang="en-US" altLang="zh-CN" sz="2800" dirty="0" smtClean="0"/>
                <a:t> 1</a:t>
              </a:r>
              <a:endParaRPr lang="zh-CN" altLang="en-US" sz="2800" dirty="0"/>
            </a:p>
          </p:txBody>
        </p:sp>
        <p:sp>
          <p:nvSpPr>
            <p:cNvPr id="10" name="右箭头 9"/>
            <p:cNvSpPr/>
            <p:nvPr/>
          </p:nvSpPr>
          <p:spPr>
            <a:xfrm>
              <a:off x="500034" y="4286256"/>
              <a:ext cx="2286016" cy="1571636"/>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800" dirty="0" err="1" smtClean="0"/>
                <a:t>iExplore</a:t>
              </a:r>
              <a:r>
                <a:rPr lang="en-US" altLang="zh-CN" sz="2800" dirty="0" smtClean="0"/>
                <a:t> 2</a:t>
              </a:r>
              <a:endParaRPr lang="zh-CN" altLang="en-US" sz="2800" dirty="0"/>
            </a:p>
          </p:txBody>
        </p:sp>
      </p:grpSp>
      <p:sp>
        <p:nvSpPr>
          <p:cNvPr id="32" name="线形标注 3 31"/>
          <p:cNvSpPr/>
          <p:nvPr/>
        </p:nvSpPr>
        <p:spPr>
          <a:xfrm>
            <a:off x="4071934" y="500042"/>
            <a:ext cx="3929090" cy="1714512"/>
          </a:xfrm>
          <a:prstGeom prst="borderCallout3">
            <a:avLst>
              <a:gd name="adj1" fmla="val 18750"/>
              <a:gd name="adj2" fmla="val -8333"/>
              <a:gd name="adj3" fmla="val 18750"/>
              <a:gd name="adj4" fmla="val -16667"/>
              <a:gd name="adj5" fmla="val 100000"/>
              <a:gd name="adj6" fmla="val -16667"/>
              <a:gd name="adj7" fmla="val 179736"/>
              <a:gd name="adj8" fmla="val 59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altLang="zh-CN" sz="3200" dirty="0" smtClean="0"/>
              <a:t> </a:t>
            </a:r>
            <a:r>
              <a:rPr lang="zh-CN" altLang="en-US" sz="3200" dirty="0" smtClean="0"/>
              <a:t>小标题</a:t>
            </a:r>
            <a:endParaRPr lang="en-US" altLang="zh-CN" sz="2800" dirty="0" smtClean="0"/>
          </a:p>
          <a:p>
            <a:r>
              <a:rPr lang="en-US" altLang="zh-CN" sz="2800" dirty="0" smtClean="0"/>
              <a:t>      link </a:t>
            </a:r>
          </a:p>
          <a:p>
            <a:r>
              <a:rPr lang="en-US" altLang="zh-CN" sz="2800" dirty="0" smtClean="0"/>
              <a:t>      insight</a:t>
            </a:r>
            <a:r>
              <a:rPr lang="en-US" altLang="zh-CN" sz="3200" dirty="0" smtClean="0"/>
              <a:t>   </a:t>
            </a:r>
            <a:endParaRPr lang="zh-CN" altLang="en-US" sz="3200" dirty="0"/>
          </a:p>
        </p:txBody>
      </p:sp>
      <p:grpSp>
        <p:nvGrpSpPr>
          <p:cNvPr id="27" name="组合 26"/>
          <p:cNvGrpSpPr/>
          <p:nvPr/>
        </p:nvGrpSpPr>
        <p:grpSpPr>
          <a:xfrm>
            <a:off x="1285058" y="2357430"/>
            <a:ext cx="6001586" cy="2787670"/>
            <a:chOff x="1285058" y="2357430"/>
            <a:chExt cx="6001586" cy="2787670"/>
          </a:xfrm>
        </p:grpSpPr>
        <p:cxnSp>
          <p:nvCxnSpPr>
            <p:cNvPr id="12" name="直接连接符 11"/>
            <p:cNvCxnSpPr/>
            <p:nvPr/>
          </p:nvCxnSpPr>
          <p:spPr>
            <a:xfrm>
              <a:off x="5357818" y="2357430"/>
              <a:ext cx="857256" cy="158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786314" y="2928934"/>
              <a:ext cx="285752" cy="142876"/>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10800000" flipV="1">
              <a:off x="6143636" y="2786058"/>
              <a:ext cx="357190" cy="21431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a:endCxn id="7" idx="0"/>
            </p:cNvCxnSpPr>
            <p:nvPr/>
          </p:nvCxnSpPr>
          <p:spPr>
            <a:xfrm rot="10800000" flipV="1">
              <a:off x="4071934" y="4000504"/>
              <a:ext cx="571504" cy="35719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6786578" y="4071942"/>
              <a:ext cx="500066" cy="285752"/>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5400000">
              <a:off x="642910" y="3786190"/>
              <a:ext cx="1285884" cy="158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10800000">
              <a:off x="5214942" y="5143512"/>
              <a:ext cx="1071570" cy="158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68346"/>
          </a:xfrm>
        </p:spPr>
        <p:txBody>
          <a:bodyPr>
            <a:normAutofit/>
          </a:bodyPr>
          <a:lstStyle/>
          <a:p>
            <a:r>
              <a:rPr lang="en-US" altLang="zh-CN" sz="3600" dirty="0" smtClean="0"/>
              <a:t>Unit 2 EQ and Charisma</a:t>
            </a:r>
            <a:endParaRPr lang="zh-CN" altLang="en-US" sz="3600" dirty="0"/>
          </a:p>
        </p:txBody>
      </p:sp>
      <p:sp>
        <p:nvSpPr>
          <p:cNvPr id="3" name="内容占位符 2"/>
          <p:cNvSpPr>
            <a:spLocks noGrp="1"/>
          </p:cNvSpPr>
          <p:nvPr>
            <p:ph idx="1"/>
          </p:nvPr>
        </p:nvSpPr>
        <p:spPr>
          <a:xfrm>
            <a:off x="457200" y="1285860"/>
            <a:ext cx="8229600" cy="4840303"/>
          </a:xfrm>
        </p:spPr>
        <p:txBody>
          <a:bodyPr/>
          <a:lstStyle/>
          <a:p>
            <a:endParaRPr lang="en-US" altLang="zh-CN" dirty="0" smtClean="0"/>
          </a:p>
        </p:txBody>
      </p:sp>
      <p:grpSp>
        <p:nvGrpSpPr>
          <p:cNvPr id="10" name="组合 9"/>
          <p:cNvGrpSpPr/>
          <p:nvPr/>
        </p:nvGrpSpPr>
        <p:grpSpPr>
          <a:xfrm>
            <a:off x="928662" y="1357298"/>
            <a:ext cx="7358114" cy="4643470"/>
            <a:chOff x="928662" y="1357298"/>
            <a:chExt cx="7358114" cy="4643470"/>
          </a:xfrm>
        </p:grpSpPr>
        <p:sp>
          <p:nvSpPr>
            <p:cNvPr id="6" name="矩形 5"/>
            <p:cNvSpPr/>
            <p:nvPr/>
          </p:nvSpPr>
          <p:spPr>
            <a:xfrm>
              <a:off x="928662" y="1357298"/>
              <a:ext cx="7358114" cy="14287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altLang="zh-CN" sz="2800" dirty="0" smtClean="0"/>
                <a:t>Viewing: </a:t>
              </a:r>
              <a:r>
                <a:rPr lang="en-US" altLang="zh-CN" sz="2800" b="1" dirty="0" smtClean="0"/>
                <a:t>Approaching EQ</a:t>
              </a:r>
            </a:p>
            <a:p>
              <a:r>
                <a:rPr lang="en-US" altLang="zh-CN" sz="2800" dirty="0" smtClean="0"/>
                <a:t>Reading: </a:t>
              </a:r>
              <a:r>
                <a:rPr lang="en-US" altLang="zh-CN" sz="2800" b="1" dirty="0" smtClean="0"/>
                <a:t>Exploring EQ</a:t>
              </a:r>
            </a:p>
          </p:txBody>
        </p:sp>
        <p:sp>
          <p:nvSpPr>
            <p:cNvPr id="7" name="矩形 6"/>
            <p:cNvSpPr/>
            <p:nvPr/>
          </p:nvSpPr>
          <p:spPr>
            <a:xfrm>
              <a:off x="1285852" y="2786058"/>
              <a:ext cx="7000924" cy="7143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altLang="zh-CN" sz="2400" dirty="0" smtClean="0"/>
                <a:t>(Text:) Can Emotional Intelligence be learned?</a:t>
              </a:r>
              <a:endParaRPr lang="zh-CN" altLang="en-US" sz="2400" dirty="0"/>
            </a:p>
          </p:txBody>
        </p:sp>
        <p:sp>
          <p:nvSpPr>
            <p:cNvPr id="8" name="矩形 7"/>
            <p:cNvSpPr/>
            <p:nvPr/>
          </p:nvSpPr>
          <p:spPr>
            <a:xfrm>
              <a:off x="928662" y="3857628"/>
              <a:ext cx="7358114" cy="14287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altLang="zh-CN" sz="2800" dirty="0" smtClean="0"/>
                <a:t>Viewing: </a:t>
              </a:r>
              <a:r>
                <a:rPr lang="en-US" altLang="zh-CN" sz="2800" b="1" dirty="0" smtClean="0"/>
                <a:t>From EQ to Charisma</a:t>
              </a:r>
            </a:p>
            <a:p>
              <a:r>
                <a:rPr lang="en-US" altLang="zh-CN" sz="2800" dirty="0" smtClean="0"/>
                <a:t>Reading: </a:t>
              </a:r>
              <a:r>
                <a:rPr lang="en-US" altLang="zh-CN" sz="2800" b="1" dirty="0" smtClean="0"/>
                <a:t>Understanding Charisma</a:t>
              </a:r>
            </a:p>
          </p:txBody>
        </p:sp>
        <p:sp>
          <p:nvSpPr>
            <p:cNvPr id="9" name="矩形 8"/>
            <p:cNvSpPr/>
            <p:nvPr/>
          </p:nvSpPr>
          <p:spPr>
            <a:xfrm>
              <a:off x="1285852" y="5286388"/>
              <a:ext cx="7000924" cy="7143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altLang="zh-CN" sz="2400" dirty="0" smtClean="0"/>
                <a:t>(Text:) Charisma: Mysterious personality charms</a:t>
              </a:r>
              <a:endParaRPr lang="zh-CN" altLang="en-US" sz="2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68346"/>
          </a:xfrm>
        </p:spPr>
        <p:txBody>
          <a:bodyPr>
            <a:normAutofit/>
          </a:bodyPr>
          <a:lstStyle/>
          <a:p>
            <a:r>
              <a:rPr lang="en-US" altLang="zh-CN" sz="3600" dirty="0" smtClean="0"/>
              <a:t>Unit 4 History and Memory</a:t>
            </a:r>
            <a:endParaRPr lang="zh-CN" altLang="en-US" sz="3600" dirty="0"/>
          </a:p>
        </p:txBody>
      </p:sp>
      <p:sp>
        <p:nvSpPr>
          <p:cNvPr id="3" name="内容占位符 2"/>
          <p:cNvSpPr>
            <a:spLocks noGrp="1"/>
          </p:cNvSpPr>
          <p:nvPr>
            <p:ph idx="1"/>
          </p:nvPr>
        </p:nvSpPr>
        <p:spPr>
          <a:xfrm>
            <a:off x="457200" y="1285860"/>
            <a:ext cx="8229600" cy="4840303"/>
          </a:xfrm>
        </p:spPr>
        <p:txBody>
          <a:bodyPr/>
          <a:lstStyle/>
          <a:p>
            <a:endParaRPr lang="en-US" altLang="zh-CN" dirty="0" smtClean="0"/>
          </a:p>
        </p:txBody>
      </p:sp>
      <p:sp>
        <p:nvSpPr>
          <p:cNvPr id="6" name="矩形 5"/>
          <p:cNvSpPr/>
          <p:nvPr/>
        </p:nvSpPr>
        <p:spPr>
          <a:xfrm>
            <a:off x="928662" y="1357298"/>
            <a:ext cx="7358114" cy="14287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altLang="zh-CN" sz="2800" dirty="0" smtClean="0"/>
              <a:t>Viewing: </a:t>
            </a:r>
            <a:r>
              <a:rPr lang="en-US" altLang="zh-CN" sz="2800" b="1" dirty="0" smtClean="0"/>
              <a:t>The Holocaust—Hell on Earth</a:t>
            </a:r>
          </a:p>
          <a:p>
            <a:r>
              <a:rPr lang="en-US" altLang="zh-CN" sz="2800" dirty="0" smtClean="0"/>
              <a:t>Reading: </a:t>
            </a:r>
            <a:r>
              <a:rPr lang="en-US" altLang="zh-CN" sz="2800" b="1" dirty="0" smtClean="0"/>
              <a:t>History—Who is telling it and to whom?</a:t>
            </a:r>
          </a:p>
        </p:txBody>
      </p:sp>
      <p:sp>
        <p:nvSpPr>
          <p:cNvPr id="7" name="矩形 6"/>
          <p:cNvSpPr/>
          <p:nvPr/>
        </p:nvSpPr>
        <p:spPr>
          <a:xfrm>
            <a:off x="1285852" y="2786058"/>
            <a:ext cx="7000924" cy="7143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altLang="zh-CN" sz="2400" dirty="0" smtClean="0"/>
              <a:t>(Text:) Holocaust Memorial Museums in America</a:t>
            </a:r>
            <a:endParaRPr lang="zh-CN" altLang="en-US" sz="2400" dirty="0"/>
          </a:p>
        </p:txBody>
      </p:sp>
      <p:sp>
        <p:nvSpPr>
          <p:cNvPr id="8" name="矩形 7"/>
          <p:cNvSpPr/>
          <p:nvPr/>
        </p:nvSpPr>
        <p:spPr>
          <a:xfrm>
            <a:off x="928662" y="3857628"/>
            <a:ext cx="7358114" cy="14287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altLang="zh-CN" sz="2800" dirty="0" smtClean="0"/>
              <a:t>Viewing: </a:t>
            </a:r>
            <a:r>
              <a:rPr lang="en-US" altLang="zh-CN" sz="2800" b="1" dirty="0" smtClean="0"/>
              <a:t>A war between brothers</a:t>
            </a:r>
          </a:p>
          <a:p>
            <a:r>
              <a:rPr lang="en-US" altLang="zh-CN" sz="2800" dirty="0" smtClean="0"/>
              <a:t>Reading: </a:t>
            </a:r>
            <a:r>
              <a:rPr lang="en-US" altLang="zh-CN" sz="2800" b="1" dirty="0" smtClean="0"/>
              <a:t>Memory—Refreshed and healed</a:t>
            </a:r>
          </a:p>
        </p:txBody>
      </p:sp>
      <p:sp>
        <p:nvSpPr>
          <p:cNvPr id="9" name="矩形 8"/>
          <p:cNvSpPr/>
          <p:nvPr/>
        </p:nvSpPr>
        <p:spPr>
          <a:xfrm>
            <a:off x="1285852" y="5286388"/>
            <a:ext cx="7000924" cy="7143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altLang="zh-CN" sz="2400" dirty="0" smtClean="0"/>
              <a:t>(Text:) A war that never goes away</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i="1" dirty="0" smtClean="0"/>
              <a:t>               </a:t>
            </a:r>
            <a:r>
              <a:rPr lang="en-US" altLang="zh-CN" i="1" dirty="0" err="1" smtClean="0"/>
              <a:t>i</a:t>
            </a:r>
            <a:r>
              <a:rPr lang="en-US" altLang="zh-CN" dirty="0" err="1" smtClean="0"/>
              <a:t>English</a:t>
            </a:r>
            <a:endParaRPr lang="zh-CN" altLang="en-US" dirty="0"/>
          </a:p>
        </p:txBody>
      </p:sp>
      <p:pic>
        <p:nvPicPr>
          <p:cNvPr id="4" name="内容占位符 3"/>
          <p:cNvPicPr>
            <a:picLocks noGrp="1"/>
          </p:cNvPicPr>
          <p:nvPr>
            <p:ph idx="1"/>
          </p:nvPr>
        </p:nvPicPr>
        <p:blipFill>
          <a:blip r:embed="rId3"/>
          <a:srcRect l="16614" t="28896" r="53407" b="24657"/>
          <a:stretch>
            <a:fillRect/>
          </a:stretch>
        </p:blipFill>
        <p:spPr>
          <a:xfrm>
            <a:off x="571472" y="1357298"/>
            <a:ext cx="7929618" cy="4768865"/>
          </a:xfrm>
        </p:spPr>
      </p:pic>
      <p:sp>
        <p:nvSpPr>
          <p:cNvPr id="9" name="TextBox 8"/>
          <p:cNvSpPr txBox="1"/>
          <p:nvPr/>
        </p:nvSpPr>
        <p:spPr>
          <a:xfrm>
            <a:off x="4786314" y="500042"/>
            <a:ext cx="2571768" cy="646331"/>
          </a:xfrm>
          <a:prstGeom prst="rect">
            <a:avLst/>
          </a:prstGeom>
          <a:noFill/>
        </p:spPr>
        <p:txBody>
          <a:bodyPr wrap="square" rtlCol="0">
            <a:spAutoFit/>
          </a:bodyPr>
          <a:lstStyle/>
          <a:p>
            <a:r>
              <a:rPr lang="en-US" altLang="zh-CN" sz="3600" dirty="0" smtClean="0">
                <a:latin typeface="Elephant" pitchFamily="18" charset="0"/>
              </a:rPr>
              <a:t>A and B</a:t>
            </a:r>
            <a:endParaRPr lang="zh-CN"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68346"/>
          </a:xfrm>
        </p:spPr>
        <p:txBody>
          <a:bodyPr>
            <a:normAutofit/>
          </a:bodyPr>
          <a:lstStyle/>
          <a:p>
            <a:r>
              <a:rPr lang="en-US" altLang="zh-CN" sz="3600" dirty="0" smtClean="0"/>
              <a:t>Unit 6 Literature and Imagination</a:t>
            </a:r>
            <a:endParaRPr lang="zh-CN" altLang="en-US" sz="3600" dirty="0"/>
          </a:p>
        </p:txBody>
      </p:sp>
      <p:sp>
        <p:nvSpPr>
          <p:cNvPr id="3" name="内容占位符 2"/>
          <p:cNvSpPr>
            <a:spLocks noGrp="1"/>
          </p:cNvSpPr>
          <p:nvPr>
            <p:ph idx="1"/>
          </p:nvPr>
        </p:nvSpPr>
        <p:spPr>
          <a:xfrm>
            <a:off x="457200" y="1285860"/>
            <a:ext cx="8229600" cy="4840303"/>
          </a:xfrm>
        </p:spPr>
        <p:txBody>
          <a:bodyPr/>
          <a:lstStyle/>
          <a:p>
            <a:endParaRPr lang="en-US" altLang="zh-CN" dirty="0" smtClean="0"/>
          </a:p>
        </p:txBody>
      </p:sp>
      <p:sp>
        <p:nvSpPr>
          <p:cNvPr id="6" name="矩形 5"/>
          <p:cNvSpPr/>
          <p:nvPr/>
        </p:nvSpPr>
        <p:spPr>
          <a:xfrm>
            <a:off x="928662" y="1357298"/>
            <a:ext cx="7358114" cy="14287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altLang="zh-CN" sz="2800" dirty="0" smtClean="0"/>
              <a:t>Viewing: </a:t>
            </a:r>
            <a:r>
              <a:rPr lang="en-US" altLang="zh-CN" sz="2800" b="1" dirty="0" smtClean="0"/>
              <a:t>Between reality and imagination</a:t>
            </a:r>
          </a:p>
          <a:p>
            <a:r>
              <a:rPr lang="en-US" altLang="zh-CN" sz="2800" dirty="0" smtClean="0"/>
              <a:t>Reading: </a:t>
            </a:r>
            <a:r>
              <a:rPr lang="en-US" altLang="zh-CN" sz="2800" b="1" dirty="0" smtClean="0"/>
              <a:t>The power of words—Literature in                </a:t>
            </a:r>
          </a:p>
          <a:p>
            <a:r>
              <a:rPr lang="en-US" altLang="zh-CN" sz="2800" b="1" dirty="0" smtClean="0"/>
              <a:t>                action</a:t>
            </a:r>
          </a:p>
        </p:txBody>
      </p:sp>
      <p:sp>
        <p:nvSpPr>
          <p:cNvPr id="7" name="矩形 6"/>
          <p:cNvSpPr/>
          <p:nvPr/>
        </p:nvSpPr>
        <p:spPr>
          <a:xfrm>
            <a:off x="1285852" y="2786058"/>
            <a:ext cx="7000924" cy="7143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altLang="zh-CN" sz="2400" dirty="0" smtClean="0"/>
              <a:t>(Text:) The period</a:t>
            </a:r>
            <a:endParaRPr lang="zh-CN" altLang="en-US" sz="2400" dirty="0"/>
          </a:p>
        </p:txBody>
      </p:sp>
      <p:sp>
        <p:nvSpPr>
          <p:cNvPr id="8" name="矩形 7"/>
          <p:cNvSpPr/>
          <p:nvPr/>
        </p:nvSpPr>
        <p:spPr>
          <a:xfrm>
            <a:off x="928662" y="3857628"/>
            <a:ext cx="7358114" cy="14287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altLang="zh-CN" sz="2800" dirty="0" smtClean="0"/>
              <a:t>Viewing: </a:t>
            </a:r>
            <a:r>
              <a:rPr lang="en-US" altLang="zh-CN" sz="2800" b="1" dirty="0" smtClean="0"/>
              <a:t>Mo Yan, the storyteller</a:t>
            </a:r>
          </a:p>
          <a:p>
            <a:r>
              <a:rPr lang="en-US" altLang="zh-CN" sz="2800" dirty="0" smtClean="0"/>
              <a:t>Reading: </a:t>
            </a:r>
            <a:r>
              <a:rPr lang="en-US" altLang="zh-CN" sz="2800" b="1" dirty="0" smtClean="0"/>
              <a:t>Canada’s Chekhov and </a:t>
            </a:r>
            <a:r>
              <a:rPr lang="en-US" altLang="zh-CN" sz="2800" b="1" i="1" dirty="0" smtClean="0"/>
              <a:t>The Little      </a:t>
            </a:r>
          </a:p>
          <a:p>
            <a:r>
              <a:rPr lang="en-US" altLang="zh-CN" sz="2800" dirty="0" smtClean="0"/>
              <a:t>                 </a:t>
            </a:r>
            <a:r>
              <a:rPr lang="en-US" altLang="zh-CN" sz="2800" b="1" i="1" dirty="0" smtClean="0"/>
              <a:t>Mermaid</a:t>
            </a:r>
          </a:p>
        </p:txBody>
      </p:sp>
      <p:sp>
        <p:nvSpPr>
          <p:cNvPr id="9" name="矩形 8"/>
          <p:cNvSpPr/>
          <p:nvPr/>
        </p:nvSpPr>
        <p:spPr>
          <a:xfrm>
            <a:off x="1285852" y="5286388"/>
            <a:ext cx="7000924" cy="7143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altLang="zh-CN" sz="2400" dirty="0" smtClean="0"/>
              <a:t>(Text:) Alice Munro: In her own words</a:t>
            </a:r>
            <a:endParaRPr lang="zh-CN" alt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68346"/>
          </a:xfrm>
        </p:spPr>
        <p:txBody>
          <a:bodyPr>
            <a:normAutofit/>
          </a:bodyPr>
          <a:lstStyle/>
          <a:p>
            <a:r>
              <a:rPr lang="en-US" altLang="zh-CN" sz="3600" dirty="0" smtClean="0"/>
              <a:t>Unit 7 Humans and Nature</a:t>
            </a:r>
            <a:endParaRPr lang="zh-CN" altLang="en-US" sz="3600" dirty="0"/>
          </a:p>
        </p:txBody>
      </p:sp>
      <p:sp>
        <p:nvSpPr>
          <p:cNvPr id="3" name="内容占位符 2"/>
          <p:cNvSpPr>
            <a:spLocks noGrp="1"/>
          </p:cNvSpPr>
          <p:nvPr>
            <p:ph idx="1"/>
          </p:nvPr>
        </p:nvSpPr>
        <p:spPr>
          <a:xfrm>
            <a:off x="457200" y="1285860"/>
            <a:ext cx="8229600" cy="4840303"/>
          </a:xfrm>
        </p:spPr>
        <p:txBody>
          <a:bodyPr/>
          <a:lstStyle/>
          <a:p>
            <a:endParaRPr lang="en-US" altLang="zh-CN" dirty="0" smtClean="0"/>
          </a:p>
        </p:txBody>
      </p:sp>
      <p:sp>
        <p:nvSpPr>
          <p:cNvPr id="6" name="矩形 5"/>
          <p:cNvSpPr/>
          <p:nvPr/>
        </p:nvSpPr>
        <p:spPr>
          <a:xfrm>
            <a:off x="928662" y="1285860"/>
            <a:ext cx="7358114" cy="14287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buFont typeface="Arial" pitchFamily="34" charset="0"/>
              <a:buChar char="•"/>
            </a:pPr>
            <a:r>
              <a:rPr lang="en-US" altLang="zh-CN" sz="2800" dirty="0" smtClean="0"/>
              <a:t>Viewing: </a:t>
            </a:r>
            <a:r>
              <a:rPr lang="en-US" altLang="zh-CN" sz="2800" b="1" dirty="0" smtClean="0"/>
              <a:t>Approaching endangered animals</a:t>
            </a:r>
          </a:p>
          <a:p>
            <a:pPr>
              <a:buFont typeface="Arial" pitchFamily="34" charset="0"/>
              <a:buChar char="•"/>
            </a:pPr>
            <a:r>
              <a:rPr lang="en-US" altLang="zh-CN" sz="2800" dirty="0" smtClean="0"/>
              <a:t>  Reading: </a:t>
            </a:r>
            <a:r>
              <a:rPr lang="en-US" altLang="zh-CN" sz="2800" b="1" dirty="0" smtClean="0"/>
              <a:t>Animals on the human planet</a:t>
            </a:r>
          </a:p>
        </p:txBody>
      </p:sp>
      <p:sp>
        <p:nvSpPr>
          <p:cNvPr id="7" name="矩形 6"/>
          <p:cNvSpPr/>
          <p:nvPr/>
        </p:nvSpPr>
        <p:spPr>
          <a:xfrm>
            <a:off x="1285852" y="2714620"/>
            <a:ext cx="7000924" cy="7143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altLang="zh-CN" sz="2400" dirty="0" smtClean="0"/>
              <a:t>(Text:) The planetary killer</a:t>
            </a:r>
            <a:endParaRPr lang="zh-CN" altLang="en-US" sz="2400" dirty="0"/>
          </a:p>
        </p:txBody>
      </p:sp>
      <p:sp>
        <p:nvSpPr>
          <p:cNvPr id="8" name="矩形 7"/>
          <p:cNvSpPr/>
          <p:nvPr/>
        </p:nvSpPr>
        <p:spPr>
          <a:xfrm>
            <a:off x="928662" y="3714752"/>
            <a:ext cx="7358114" cy="157163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buFont typeface="Arial" pitchFamily="34" charset="0"/>
              <a:buChar char="•"/>
            </a:pPr>
            <a:r>
              <a:rPr lang="en-US" altLang="zh-CN" sz="2800" dirty="0" smtClean="0"/>
              <a:t> Viewing: </a:t>
            </a:r>
            <a:r>
              <a:rPr lang="en-US" altLang="zh-CN" sz="2800" b="1" dirty="0" smtClean="0"/>
              <a:t>The President’s promise: A new </a:t>
            </a:r>
          </a:p>
          <a:p>
            <a:r>
              <a:rPr lang="en-US" altLang="zh-CN" sz="2800" b="1" dirty="0" smtClean="0"/>
              <a:t>                   chapter on climate change</a:t>
            </a:r>
          </a:p>
          <a:p>
            <a:pPr>
              <a:buFont typeface="Arial" pitchFamily="34" charset="0"/>
              <a:buChar char="•"/>
            </a:pPr>
            <a:r>
              <a:rPr lang="en-US" altLang="zh-CN" sz="2800" dirty="0" smtClean="0"/>
              <a:t> Reading: </a:t>
            </a:r>
            <a:r>
              <a:rPr lang="en-US" altLang="zh-CN" sz="2800" b="1" dirty="0" smtClean="0"/>
              <a:t>Environment vs. economy: A false </a:t>
            </a:r>
          </a:p>
          <a:p>
            <a:r>
              <a:rPr lang="en-US" altLang="zh-CN" sz="2800" b="1" dirty="0" smtClean="0"/>
              <a:t>                   dilemma</a:t>
            </a:r>
            <a:r>
              <a:rPr lang="en-US" altLang="zh-CN" sz="2800" dirty="0" smtClean="0"/>
              <a:t>            </a:t>
            </a:r>
          </a:p>
        </p:txBody>
      </p:sp>
      <p:sp>
        <p:nvSpPr>
          <p:cNvPr id="9" name="矩形 8"/>
          <p:cNvSpPr/>
          <p:nvPr/>
        </p:nvSpPr>
        <p:spPr>
          <a:xfrm>
            <a:off x="1285852" y="5286388"/>
            <a:ext cx="7000924" cy="7143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altLang="zh-CN" sz="2400" dirty="0" smtClean="0"/>
              <a:t>(Text:) How ignoring climate change could sink the US </a:t>
            </a:r>
          </a:p>
          <a:p>
            <a:r>
              <a:rPr lang="en-US" altLang="zh-CN" sz="2400" dirty="0" smtClean="0"/>
              <a:t>          economy?</a:t>
            </a:r>
            <a:endParaRPr lang="zh-CN" altLang="en-U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讨论：主题、输入、输出</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8" name="矩形 7"/>
          <p:cNvSpPr/>
          <p:nvPr/>
        </p:nvSpPr>
        <p:spPr>
          <a:xfrm>
            <a:off x="1285852" y="1714488"/>
            <a:ext cx="2500330"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t>主题</a:t>
            </a:r>
            <a:endParaRPr lang="zh-CN" altLang="en-US" sz="2800" dirty="0"/>
          </a:p>
        </p:txBody>
      </p:sp>
      <p:grpSp>
        <p:nvGrpSpPr>
          <p:cNvPr id="30" name="组合 29"/>
          <p:cNvGrpSpPr/>
          <p:nvPr/>
        </p:nvGrpSpPr>
        <p:grpSpPr>
          <a:xfrm>
            <a:off x="500034" y="2857496"/>
            <a:ext cx="4500594" cy="3214710"/>
            <a:chOff x="500034" y="2857496"/>
            <a:chExt cx="4500594" cy="3214710"/>
          </a:xfrm>
        </p:grpSpPr>
        <p:sp>
          <p:nvSpPr>
            <p:cNvPr id="5" name="椭圆 4"/>
            <p:cNvSpPr/>
            <p:nvPr/>
          </p:nvSpPr>
          <p:spPr>
            <a:xfrm>
              <a:off x="500034" y="2857496"/>
              <a:ext cx="1928826" cy="164307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800" dirty="0" err="1" smtClean="0"/>
                <a:t>iExplore</a:t>
              </a:r>
              <a:r>
                <a:rPr lang="en-US" altLang="zh-CN" sz="2800" dirty="0" smtClean="0"/>
                <a:t> 1</a:t>
              </a:r>
              <a:endParaRPr lang="zh-CN" altLang="en-US" sz="2800" dirty="0"/>
            </a:p>
          </p:txBody>
        </p:sp>
        <p:sp>
          <p:nvSpPr>
            <p:cNvPr id="6" name="椭圆 5"/>
            <p:cNvSpPr/>
            <p:nvPr/>
          </p:nvSpPr>
          <p:spPr>
            <a:xfrm>
              <a:off x="3143240" y="2857496"/>
              <a:ext cx="1857388" cy="164307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800" dirty="0" err="1" smtClean="0"/>
                <a:t>iExplor</a:t>
              </a:r>
              <a:r>
                <a:rPr lang="en-US" altLang="zh-CN" sz="2800" dirty="0" smtClean="0"/>
                <a:t> 2</a:t>
              </a:r>
              <a:endParaRPr lang="zh-CN" altLang="en-US" sz="2800" dirty="0"/>
            </a:p>
          </p:txBody>
        </p:sp>
        <p:sp>
          <p:nvSpPr>
            <p:cNvPr id="7" name="椭圆 6"/>
            <p:cNvSpPr/>
            <p:nvPr/>
          </p:nvSpPr>
          <p:spPr>
            <a:xfrm>
              <a:off x="928662" y="4786322"/>
              <a:ext cx="3143272" cy="128588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800" dirty="0" err="1" smtClean="0"/>
                <a:t>iProduce</a:t>
              </a:r>
              <a:endParaRPr lang="zh-CN" altLang="en-US" sz="2800" dirty="0"/>
            </a:p>
          </p:txBody>
        </p:sp>
        <p:cxnSp>
          <p:nvCxnSpPr>
            <p:cNvPr id="14" name="直接连接符 13"/>
            <p:cNvCxnSpPr/>
            <p:nvPr/>
          </p:nvCxnSpPr>
          <p:spPr>
            <a:xfrm rot="16200000" flipH="1">
              <a:off x="1410869" y="4232678"/>
              <a:ext cx="285752" cy="821537"/>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6" idx="4"/>
            </p:cNvCxnSpPr>
            <p:nvPr/>
          </p:nvCxnSpPr>
          <p:spPr>
            <a:xfrm rot="5400000">
              <a:off x="3428992" y="4071942"/>
              <a:ext cx="214314" cy="107157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2500298" y="3643314"/>
              <a:ext cx="571504" cy="158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6" name="线形标注 1 25"/>
          <p:cNvSpPr/>
          <p:nvPr/>
        </p:nvSpPr>
        <p:spPr>
          <a:xfrm>
            <a:off x="4572000" y="2214554"/>
            <a:ext cx="4143404" cy="1500198"/>
          </a:xfrm>
          <a:prstGeom prst="borderCallout1">
            <a:avLst>
              <a:gd name="adj1" fmla="val 18750"/>
              <a:gd name="adj2" fmla="val -8333"/>
              <a:gd name="adj3" fmla="val 92858"/>
              <a:gd name="adj4" fmla="val -45989"/>
            </a:avLst>
          </a:prstGeom>
        </p:spPr>
        <p:style>
          <a:lnRef idx="1">
            <a:schemeClr val="accent1"/>
          </a:lnRef>
          <a:fillRef idx="2">
            <a:schemeClr val="accent1"/>
          </a:fillRef>
          <a:effectRef idx="1">
            <a:schemeClr val="accent1"/>
          </a:effectRef>
          <a:fontRef idx="minor">
            <a:schemeClr val="dk1"/>
          </a:fontRef>
        </p:style>
        <p:txBody>
          <a:bodyPr rtlCol="0" anchor="ctr"/>
          <a:lstStyle/>
          <a:p>
            <a:pPr>
              <a:buFont typeface="Arial" pitchFamily="34" charset="0"/>
              <a:buChar char="•"/>
            </a:pPr>
            <a:r>
              <a:rPr lang="en-US" altLang="zh-CN" sz="2400" dirty="0" smtClean="0"/>
              <a:t> Comprehension of INPUT</a:t>
            </a:r>
          </a:p>
          <a:p>
            <a:endParaRPr lang="en-US" altLang="zh-CN" sz="800" dirty="0" smtClean="0"/>
          </a:p>
          <a:p>
            <a:pPr>
              <a:buFont typeface="Arial" pitchFamily="34" charset="0"/>
              <a:buChar char="•"/>
            </a:pPr>
            <a:r>
              <a:rPr lang="en-US" altLang="zh-CN" sz="2400" dirty="0" smtClean="0"/>
              <a:t> Vision &amp; insight</a:t>
            </a:r>
          </a:p>
          <a:p>
            <a:pPr>
              <a:buFont typeface="Arial" pitchFamily="34" charset="0"/>
              <a:buChar char="•"/>
            </a:pPr>
            <a:r>
              <a:rPr lang="en-US" altLang="zh-CN" sz="2400" dirty="0" smtClean="0"/>
              <a:t> Production: Consolidation</a:t>
            </a:r>
          </a:p>
          <a:p>
            <a:r>
              <a:rPr lang="en-US" altLang="zh-CN" dirty="0" smtClean="0"/>
              <a:t>   </a:t>
            </a:r>
            <a:endParaRPr lang="zh-CN" altLang="en-US" dirty="0"/>
          </a:p>
        </p:txBody>
      </p:sp>
      <p:sp>
        <p:nvSpPr>
          <p:cNvPr id="27" name="线形标注 1 26"/>
          <p:cNvSpPr/>
          <p:nvPr/>
        </p:nvSpPr>
        <p:spPr>
          <a:xfrm>
            <a:off x="4572000" y="3929066"/>
            <a:ext cx="4143404" cy="1357322"/>
          </a:xfrm>
          <a:prstGeom prst="borderCallout1">
            <a:avLst>
              <a:gd name="adj1" fmla="val 18750"/>
              <a:gd name="adj2" fmla="val -8333"/>
              <a:gd name="adj3" fmla="val 73830"/>
              <a:gd name="adj4" fmla="val -48643"/>
            </a:avLst>
          </a:prstGeom>
        </p:spPr>
        <p:style>
          <a:lnRef idx="1">
            <a:schemeClr val="accent1"/>
          </a:lnRef>
          <a:fillRef idx="2">
            <a:schemeClr val="accent1"/>
          </a:fillRef>
          <a:effectRef idx="1">
            <a:schemeClr val="accent1"/>
          </a:effectRef>
          <a:fontRef idx="minor">
            <a:schemeClr val="dk1"/>
          </a:fontRef>
        </p:style>
        <p:txBody>
          <a:bodyPr rtlCol="0" anchor="ctr"/>
          <a:lstStyle/>
          <a:p>
            <a:pPr>
              <a:buFont typeface="Arial" pitchFamily="34" charset="0"/>
              <a:buChar char="•"/>
            </a:pPr>
            <a:r>
              <a:rPr lang="en-US" altLang="zh-CN" sz="2400" dirty="0" smtClean="0"/>
              <a:t> Analysis &amp; judgment </a:t>
            </a:r>
          </a:p>
          <a:p>
            <a:pPr>
              <a:buFont typeface="Arial" pitchFamily="34" charset="0"/>
              <a:buChar char="•"/>
            </a:pPr>
            <a:r>
              <a:rPr lang="en-US" altLang="zh-CN" sz="2400" dirty="0" smtClean="0"/>
              <a:t> Production: Creative OUTPUT</a:t>
            </a:r>
          </a:p>
        </p:txBody>
      </p:sp>
      <p:sp>
        <p:nvSpPr>
          <p:cNvPr id="28" name="线形标注 1 27"/>
          <p:cNvSpPr/>
          <p:nvPr/>
        </p:nvSpPr>
        <p:spPr>
          <a:xfrm>
            <a:off x="4714876" y="1285860"/>
            <a:ext cx="3857652" cy="714380"/>
          </a:xfrm>
          <a:prstGeom prst="borderCallout1">
            <a:avLst>
              <a:gd name="adj1" fmla="val 18750"/>
              <a:gd name="adj2" fmla="val -8333"/>
              <a:gd name="adj3" fmla="val 159763"/>
              <a:gd name="adj4" fmla="val -55662"/>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altLang="zh-CN" sz="2800" dirty="0" smtClean="0"/>
              <a:t>  A broader picture</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linds(horizontal)">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linds(horizontal)">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011222"/>
          </a:xfrm>
        </p:spPr>
        <p:txBody>
          <a:bodyPr/>
          <a:lstStyle/>
          <a:p>
            <a:r>
              <a:rPr lang="zh-CN" altLang="en-US" dirty="0" smtClean="0"/>
              <a:t>讨论：单元教学目标释解</a:t>
            </a:r>
            <a:endParaRPr lang="zh-CN" altLang="en-US" dirty="0"/>
          </a:p>
        </p:txBody>
      </p:sp>
      <p:sp>
        <p:nvSpPr>
          <p:cNvPr id="10" name="TextBox 9"/>
          <p:cNvSpPr txBox="1"/>
          <p:nvPr/>
        </p:nvSpPr>
        <p:spPr>
          <a:xfrm>
            <a:off x="1285852" y="1285860"/>
            <a:ext cx="6143668" cy="584775"/>
          </a:xfrm>
          <a:prstGeom prst="rect">
            <a:avLst/>
          </a:prstGeom>
          <a:noFill/>
        </p:spPr>
        <p:txBody>
          <a:bodyPr wrap="square" rtlCol="0">
            <a:spAutoFit/>
          </a:bodyPr>
          <a:lstStyle/>
          <a:p>
            <a:pPr>
              <a:buFont typeface="Wingdings" pitchFamily="2" charset="2"/>
              <a:buChar char="u"/>
            </a:pPr>
            <a:r>
              <a:rPr lang="zh-CN" altLang="en-US" sz="2800" b="1" dirty="0" smtClean="0"/>
              <a:t>  </a:t>
            </a:r>
            <a:r>
              <a:rPr lang="zh-CN" altLang="en-US" sz="3200" b="1" dirty="0" smtClean="0"/>
              <a:t>理解课文</a:t>
            </a:r>
            <a:r>
              <a:rPr lang="en-US" altLang="zh-CN" sz="3200" b="1" dirty="0" smtClean="0"/>
              <a:t>+</a:t>
            </a:r>
            <a:r>
              <a:rPr lang="zh-CN" altLang="en-US" sz="3200" b="1" dirty="0" smtClean="0"/>
              <a:t>完成语言输出任务</a:t>
            </a:r>
            <a:endParaRPr lang="zh-CN" altLang="en-US" sz="3200" b="1" dirty="0"/>
          </a:p>
        </p:txBody>
      </p:sp>
      <p:sp>
        <p:nvSpPr>
          <p:cNvPr id="13" name="TextBox 12"/>
          <p:cNvSpPr txBox="1"/>
          <p:nvPr/>
        </p:nvSpPr>
        <p:spPr>
          <a:xfrm>
            <a:off x="2786050" y="2786058"/>
            <a:ext cx="2500330" cy="461665"/>
          </a:xfrm>
          <a:prstGeom prst="rect">
            <a:avLst/>
          </a:prstGeom>
          <a:noFill/>
        </p:spPr>
        <p:txBody>
          <a:bodyPr wrap="square" rtlCol="0">
            <a:spAutoFit/>
          </a:bodyPr>
          <a:lstStyle/>
          <a:p>
            <a:r>
              <a:rPr lang="en-US" altLang="zh-CN" sz="2400" b="1" dirty="0" smtClean="0"/>
              <a:t>Comprehension</a:t>
            </a:r>
            <a:r>
              <a:rPr lang="en-US" altLang="zh-CN" dirty="0" smtClean="0"/>
              <a:t> </a:t>
            </a:r>
            <a:endParaRPr lang="zh-CN" altLang="en-US" dirty="0"/>
          </a:p>
        </p:txBody>
      </p:sp>
      <p:sp>
        <p:nvSpPr>
          <p:cNvPr id="15" name="TextBox 14"/>
          <p:cNvSpPr txBox="1"/>
          <p:nvPr/>
        </p:nvSpPr>
        <p:spPr>
          <a:xfrm>
            <a:off x="2928926" y="4143380"/>
            <a:ext cx="1587025" cy="461665"/>
          </a:xfrm>
          <a:prstGeom prst="rect">
            <a:avLst/>
          </a:prstGeom>
          <a:noFill/>
        </p:spPr>
        <p:txBody>
          <a:bodyPr wrap="square" rtlCol="0">
            <a:spAutoFit/>
          </a:bodyPr>
          <a:lstStyle/>
          <a:p>
            <a:r>
              <a:rPr lang="en-US" altLang="zh-CN" sz="2400" b="1" dirty="0" smtClean="0"/>
              <a:t>Production </a:t>
            </a:r>
            <a:endParaRPr lang="zh-CN" altLang="en-US" sz="2400" b="1" dirty="0"/>
          </a:p>
        </p:txBody>
      </p:sp>
      <p:grpSp>
        <p:nvGrpSpPr>
          <p:cNvPr id="19" name="组合 18"/>
          <p:cNvGrpSpPr/>
          <p:nvPr/>
        </p:nvGrpSpPr>
        <p:grpSpPr>
          <a:xfrm>
            <a:off x="6286512" y="1928802"/>
            <a:ext cx="2357454" cy="3714776"/>
            <a:chOff x="6286512" y="1928802"/>
            <a:chExt cx="2357454" cy="3714776"/>
          </a:xfrm>
        </p:grpSpPr>
        <p:sp>
          <p:nvSpPr>
            <p:cNvPr id="33" name="矩形 32"/>
            <p:cNvSpPr/>
            <p:nvPr/>
          </p:nvSpPr>
          <p:spPr>
            <a:xfrm>
              <a:off x="6286512" y="1928802"/>
              <a:ext cx="2357454" cy="57150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sz="3200" dirty="0" smtClean="0"/>
                <a:t>Perception </a:t>
              </a:r>
              <a:endParaRPr lang="zh-CN" altLang="en-US" sz="3200" dirty="0"/>
            </a:p>
          </p:txBody>
        </p:sp>
        <p:sp>
          <p:nvSpPr>
            <p:cNvPr id="34" name="矩形 33"/>
            <p:cNvSpPr/>
            <p:nvPr/>
          </p:nvSpPr>
          <p:spPr>
            <a:xfrm>
              <a:off x="6286512" y="3071810"/>
              <a:ext cx="2357454" cy="57150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sz="3200" dirty="0" smtClean="0"/>
                <a:t>Conception</a:t>
              </a:r>
              <a:endParaRPr lang="zh-CN" altLang="en-US" sz="3200" dirty="0"/>
            </a:p>
          </p:txBody>
        </p:sp>
        <p:sp>
          <p:nvSpPr>
            <p:cNvPr id="35" name="矩形 34"/>
            <p:cNvSpPr/>
            <p:nvPr/>
          </p:nvSpPr>
          <p:spPr>
            <a:xfrm>
              <a:off x="6286512" y="4214818"/>
              <a:ext cx="2357454" cy="142876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sz="3200" dirty="0" smtClean="0"/>
                <a:t>Application</a:t>
              </a:r>
            </a:p>
            <a:p>
              <a:pPr algn="ctr"/>
              <a:r>
                <a:rPr lang="en-US" altLang="zh-CN" sz="2000" dirty="0" smtClean="0"/>
                <a:t>&amp;</a:t>
              </a:r>
            </a:p>
            <a:p>
              <a:pPr algn="ctr"/>
              <a:r>
                <a:rPr lang="en-US" altLang="zh-CN" sz="3200" dirty="0" smtClean="0"/>
                <a:t>Extension </a:t>
              </a:r>
              <a:endParaRPr lang="zh-CN" altLang="en-US" sz="3200" dirty="0"/>
            </a:p>
          </p:txBody>
        </p:sp>
        <p:sp>
          <p:nvSpPr>
            <p:cNvPr id="36" name="下箭头 35"/>
            <p:cNvSpPr/>
            <p:nvPr/>
          </p:nvSpPr>
          <p:spPr>
            <a:xfrm>
              <a:off x="7286644" y="2571744"/>
              <a:ext cx="71438" cy="4316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下箭头 36"/>
            <p:cNvSpPr/>
            <p:nvPr/>
          </p:nvSpPr>
          <p:spPr>
            <a:xfrm>
              <a:off x="7286644" y="3714752"/>
              <a:ext cx="71438" cy="4316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1357290" y="2000240"/>
            <a:ext cx="3357586" cy="3500462"/>
            <a:chOff x="1357290" y="2000240"/>
            <a:chExt cx="3357586" cy="3500462"/>
          </a:xfrm>
        </p:grpSpPr>
        <p:grpSp>
          <p:nvGrpSpPr>
            <p:cNvPr id="38" name="组合 37"/>
            <p:cNvGrpSpPr/>
            <p:nvPr/>
          </p:nvGrpSpPr>
          <p:grpSpPr>
            <a:xfrm>
              <a:off x="1357290" y="2000240"/>
              <a:ext cx="3357586" cy="3500462"/>
              <a:chOff x="1357290" y="2071678"/>
              <a:chExt cx="3357586" cy="3363189"/>
            </a:xfrm>
          </p:grpSpPr>
          <p:sp>
            <p:nvSpPr>
              <p:cNvPr id="16" name="矩形 15"/>
              <p:cNvSpPr/>
              <p:nvPr/>
            </p:nvSpPr>
            <p:spPr>
              <a:xfrm>
                <a:off x="1357290" y="2071678"/>
                <a:ext cx="3357586" cy="64294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3200" dirty="0" smtClean="0"/>
                  <a:t>Input </a:t>
                </a:r>
                <a:r>
                  <a:rPr lang="en-US" altLang="zh-CN" sz="2000" dirty="0" smtClean="0"/>
                  <a:t>(sounds; words)</a:t>
                </a:r>
                <a:endParaRPr lang="zh-CN" altLang="en-US" sz="2000" dirty="0"/>
              </a:p>
            </p:txBody>
          </p:sp>
          <p:sp>
            <p:nvSpPr>
              <p:cNvPr id="17" name="矩形 16"/>
              <p:cNvSpPr/>
              <p:nvPr/>
            </p:nvSpPr>
            <p:spPr>
              <a:xfrm>
                <a:off x="1357290" y="4748502"/>
                <a:ext cx="3286148" cy="68636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3200" dirty="0" smtClean="0"/>
                  <a:t>Output</a:t>
                </a:r>
                <a:r>
                  <a:rPr lang="en-US" altLang="zh-CN" sz="2000" dirty="0" smtClean="0"/>
                  <a:t> (sounds; words)</a:t>
                </a:r>
                <a:endParaRPr lang="zh-CN" altLang="en-US" sz="2000" dirty="0"/>
              </a:p>
            </p:txBody>
          </p:sp>
          <p:sp>
            <p:nvSpPr>
              <p:cNvPr id="18" name="矩形 17"/>
              <p:cNvSpPr/>
              <p:nvPr/>
            </p:nvSpPr>
            <p:spPr>
              <a:xfrm>
                <a:off x="1357290" y="3307135"/>
                <a:ext cx="3286148" cy="5000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3200" dirty="0" smtClean="0">
                    <a:latin typeface="+mj-lt"/>
                  </a:rPr>
                  <a:t>Meaning </a:t>
                </a:r>
              </a:p>
            </p:txBody>
          </p:sp>
        </p:grpSp>
        <p:sp>
          <p:nvSpPr>
            <p:cNvPr id="23" name="下箭头 22"/>
            <p:cNvSpPr/>
            <p:nvPr/>
          </p:nvSpPr>
          <p:spPr>
            <a:xfrm>
              <a:off x="2428860" y="2857496"/>
              <a:ext cx="188595"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下箭头 24"/>
            <p:cNvSpPr/>
            <p:nvPr/>
          </p:nvSpPr>
          <p:spPr>
            <a:xfrm>
              <a:off x="2428860" y="4000504"/>
              <a:ext cx="142876"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1643042" y="428604"/>
            <a:ext cx="6429420" cy="571504"/>
            <a:chOff x="1643042" y="428604"/>
            <a:chExt cx="6429420" cy="571504"/>
          </a:xfrm>
        </p:grpSpPr>
        <p:sp>
          <p:nvSpPr>
            <p:cNvPr id="27" name="线形标注 2 26"/>
            <p:cNvSpPr/>
            <p:nvPr/>
          </p:nvSpPr>
          <p:spPr>
            <a:xfrm>
              <a:off x="1643042" y="428604"/>
              <a:ext cx="2000264" cy="500066"/>
            </a:xfrm>
            <a:prstGeom prst="borderCallout2">
              <a:avLst>
                <a:gd name="adj1" fmla="val 18750"/>
                <a:gd name="adj2" fmla="val -8333"/>
                <a:gd name="adj3" fmla="val 18750"/>
                <a:gd name="adj4" fmla="val -16667"/>
                <a:gd name="adj5" fmla="val 216854"/>
                <a:gd name="adj6" fmla="val 1775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800" dirty="0" err="1" smtClean="0"/>
                <a:t>iExplore</a:t>
              </a:r>
              <a:endParaRPr lang="zh-CN" altLang="en-US" sz="2800" dirty="0"/>
            </a:p>
          </p:txBody>
        </p:sp>
        <p:sp>
          <p:nvSpPr>
            <p:cNvPr id="29" name="线形标注 2 28"/>
            <p:cNvSpPr/>
            <p:nvPr/>
          </p:nvSpPr>
          <p:spPr>
            <a:xfrm>
              <a:off x="6000760" y="428604"/>
              <a:ext cx="2071702" cy="571504"/>
            </a:xfrm>
            <a:prstGeom prst="borderCallout2">
              <a:avLst>
                <a:gd name="adj1" fmla="val 18750"/>
                <a:gd name="adj2" fmla="val -8333"/>
                <a:gd name="adj3" fmla="val 18750"/>
                <a:gd name="adj4" fmla="val -16667"/>
                <a:gd name="adj5" fmla="val 187166"/>
                <a:gd name="adj6" fmla="val -5158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800" dirty="0" err="1" smtClean="0"/>
                <a:t>iProduce</a:t>
              </a:r>
              <a:endParaRPr lang="zh-CN" altLang="en-US" sz="2800" dirty="0"/>
            </a:p>
          </p:txBody>
        </p:sp>
      </p:grpSp>
      <p:sp>
        <p:nvSpPr>
          <p:cNvPr id="26" name="TextBox 25"/>
          <p:cNvSpPr txBox="1"/>
          <p:nvPr/>
        </p:nvSpPr>
        <p:spPr>
          <a:xfrm rot="12554907">
            <a:off x="6034941" y="2358167"/>
            <a:ext cx="615553" cy="2347475"/>
          </a:xfrm>
          <a:prstGeom prst="rect">
            <a:avLst/>
          </a:prstGeom>
          <a:ln>
            <a:noFill/>
          </a:ln>
        </p:spPr>
        <p:style>
          <a:lnRef idx="1">
            <a:schemeClr val="accent5"/>
          </a:lnRef>
          <a:fillRef idx="1001">
            <a:schemeClr val="lt1"/>
          </a:fillRef>
          <a:effectRef idx="1">
            <a:schemeClr val="accent5"/>
          </a:effectRef>
          <a:fontRef idx="minor">
            <a:schemeClr val="dk1"/>
          </a:fontRef>
        </p:style>
        <p:txBody>
          <a:bodyPr vert="eaVert" wrap="square" rtlCol="0">
            <a:spAutoFit/>
          </a:bodyPr>
          <a:lstStyle/>
          <a:p>
            <a:pPr algn="ctr"/>
            <a:r>
              <a:rPr lang="en-US" altLang="zh-CN" sz="2800" dirty="0" smtClean="0"/>
              <a:t>Thinking</a:t>
            </a:r>
            <a:r>
              <a:rPr lang="en-US" altLang="zh-CN" sz="2400" dirty="0" smtClean="0"/>
              <a:t> </a:t>
            </a:r>
            <a:endParaRPr lang="zh-CN" altLang="en-US" sz="2400" dirty="0" err="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linds(horizont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linds(horizont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1000" fill="hold"/>
                                        <p:tgtEl>
                                          <p:spTgt spid="19"/>
                                        </p:tgtEl>
                                        <p:attrNameLst>
                                          <p:attrName>ppt_w</p:attrName>
                                        </p:attrNameLst>
                                      </p:cBhvr>
                                      <p:tavLst>
                                        <p:tav tm="0">
                                          <p:val>
                                            <p:strVal val="#ppt_w*0.70"/>
                                          </p:val>
                                        </p:tav>
                                        <p:tav tm="100000">
                                          <p:val>
                                            <p:strVal val="#ppt_w"/>
                                          </p:val>
                                        </p:tav>
                                      </p:tavLst>
                                    </p:anim>
                                    <p:anim calcmode="lin" valueType="num">
                                      <p:cBhvr>
                                        <p:cTn id="31" dur="1000" fill="hold"/>
                                        <p:tgtEl>
                                          <p:spTgt spid="19"/>
                                        </p:tgtEl>
                                        <p:attrNameLst>
                                          <p:attrName>ppt_h</p:attrName>
                                        </p:attrNameLst>
                                      </p:cBhvr>
                                      <p:tavLst>
                                        <p:tav tm="0">
                                          <p:val>
                                            <p:strVal val="#ppt_h"/>
                                          </p:val>
                                        </p:tav>
                                        <p:tav tm="100000">
                                          <p:val>
                                            <p:strVal val="#ppt_h"/>
                                          </p:val>
                                        </p:tav>
                                      </p:tavLst>
                                    </p:anim>
                                    <p:animEffect transition="in" filter="fade">
                                      <p:cBhvr>
                                        <p:cTn id="32" dur="1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linds(horizontal)">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5" grpId="0"/>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重点</a:t>
            </a:r>
            <a:endParaRPr lang="zh-CN" altLang="en-US" dirty="0"/>
          </a:p>
        </p:txBody>
      </p:sp>
      <p:sp>
        <p:nvSpPr>
          <p:cNvPr id="3" name="内容占位符 2"/>
          <p:cNvSpPr>
            <a:spLocks noGrp="1"/>
          </p:cNvSpPr>
          <p:nvPr>
            <p:ph idx="1"/>
          </p:nvPr>
        </p:nvSpPr>
        <p:spPr/>
        <p:txBody>
          <a:bodyPr>
            <a:normAutofit/>
          </a:bodyPr>
          <a:lstStyle/>
          <a:p>
            <a:r>
              <a:rPr lang="en-US" altLang="zh-CN" sz="2800" dirty="0" err="1" smtClean="0"/>
              <a:t>iPrepare</a:t>
            </a:r>
            <a:r>
              <a:rPr lang="en-US" altLang="zh-CN" sz="2800" dirty="0" smtClean="0"/>
              <a:t> – </a:t>
            </a:r>
            <a:r>
              <a:rPr lang="en-US" altLang="zh-CN" sz="2800" b="1" dirty="0" err="1" smtClean="0"/>
              <a:t>iExplore</a:t>
            </a:r>
            <a:r>
              <a:rPr lang="en-US" altLang="zh-CN" sz="2800" dirty="0" smtClean="0"/>
              <a:t> – </a:t>
            </a:r>
            <a:r>
              <a:rPr lang="en-US" altLang="zh-CN" sz="2800" dirty="0" err="1" smtClean="0"/>
              <a:t>iProduce</a:t>
            </a:r>
            <a:r>
              <a:rPr lang="en-US" altLang="zh-CN" sz="2800" dirty="0" smtClean="0"/>
              <a:t> (</a:t>
            </a:r>
            <a:r>
              <a:rPr lang="zh-CN" altLang="en-US" sz="2800" dirty="0" smtClean="0"/>
              <a:t>准备 </a:t>
            </a:r>
            <a:r>
              <a:rPr lang="en-US" altLang="zh-CN" sz="2800" dirty="0" smtClean="0"/>
              <a:t>- </a:t>
            </a:r>
            <a:r>
              <a:rPr lang="zh-CN" altLang="en-US" sz="2800" dirty="0" smtClean="0"/>
              <a:t>输入 </a:t>
            </a:r>
            <a:r>
              <a:rPr lang="en-US" altLang="zh-CN" sz="2800" dirty="0" smtClean="0"/>
              <a:t>- </a:t>
            </a:r>
            <a:r>
              <a:rPr lang="zh-CN" altLang="en-US" sz="2800" dirty="0" smtClean="0"/>
              <a:t>输出</a:t>
            </a:r>
            <a:r>
              <a:rPr lang="en-US" altLang="zh-CN" sz="2800" dirty="0" smtClean="0"/>
              <a:t>)</a:t>
            </a:r>
          </a:p>
          <a:p>
            <a:pPr>
              <a:buNone/>
            </a:pPr>
            <a:endParaRPr lang="en-US" altLang="zh-CN" sz="800" dirty="0" smtClean="0"/>
          </a:p>
          <a:p>
            <a:r>
              <a:rPr lang="zh-CN" altLang="en-US" sz="2800" dirty="0" smtClean="0"/>
              <a:t>“</a:t>
            </a:r>
            <a:r>
              <a:rPr lang="en-US" altLang="zh-CN" sz="2800" dirty="0" smtClean="0"/>
              <a:t>A and B</a:t>
            </a:r>
            <a:r>
              <a:rPr lang="zh-CN" altLang="en-US" sz="2800" dirty="0" smtClean="0"/>
              <a:t>”的探索</a:t>
            </a:r>
            <a:endParaRPr lang="en-US" altLang="zh-CN" sz="2800" dirty="0" smtClean="0"/>
          </a:p>
          <a:p>
            <a:pPr>
              <a:buNone/>
            </a:pPr>
            <a:r>
              <a:rPr lang="en-US" altLang="zh-CN" sz="2800" dirty="0" smtClean="0"/>
              <a:t>     </a:t>
            </a:r>
            <a:r>
              <a:rPr lang="zh-CN" altLang="en-US" sz="2800" dirty="0" smtClean="0"/>
              <a:t>（选材）角度新颖、多变</a:t>
            </a:r>
            <a:endParaRPr lang="en-US" altLang="zh-CN" sz="2800" dirty="0" smtClean="0"/>
          </a:p>
          <a:p>
            <a:pPr>
              <a:buNone/>
            </a:pPr>
            <a:r>
              <a:rPr lang="en-US" altLang="zh-CN" sz="2800" dirty="0" smtClean="0"/>
              <a:t>     </a:t>
            </a:r>
            <a:r>
              <a:rPr lang="zh-CN" altLang="en-US" sz="2800" dirty="0" smtClean="0"/>
              <a:t>（学生）开阔视野，获得独到、深刻的领悟</a:t>
            </a:r>
            <a:endParaRPr lang="en-US" altLang="zh-CN" sz="2800" dirty="0" smtClean="0"/>
          </a:p>
          <a:p>
            <a:pPr>
              <a:buNone/>
            </a:pPr>
            <a:r>
              <a:rPr lang="en-US" altLang="zh-CN" sz="2800" dirty="0" smtClean="0"/>
              <a:t>      </a:t>
            </a:r>
            <a:endParaRPr lang="en-US" altLang="zh-CN" sz="2800" b="1" dirty="0" smtClean="0"/>
          </a:p>
          <a:p>
            <a:pPr>
              <a:buNone/>
            </a:pPr>
            <a:endParaRPr lang="en-US" altLang="zh-CN" sz="800" dirty="0" smtClean="0"/>
          </a:p>
          <a:p>
            <a:r>
              <a:rPr lang="zh-CN" altLang="en-US" sz="2800" dirty="0" smtClean="0"/>
              <a:t>输入基础上巩固性、拓展性、创新性输出</a:t>
            </a:r>
            <a:endParaRPr lang="en-US" altLang="zh-CN" sz="2800" dirty="0" smtClean="0"/>
          </a:p>
          <a:p>
            <a:pPr>
              <a:buNone/>
            </a:pPr>
            <a:r>
              <a:rPr lang="zh-CN" altLang="en-US" sz="2800" dirty="0" smtClean="0"/>
              <a:t>    输入与输出过程中语言与跨语言能力并重</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blinds(horizontal)">
                                      <p:cBhvr>
                                        <p:cTn id="24" dur="500"/>
                                        <p:tgtEl>
                                          <p:spTgt spid="3">
                                            <p:txEl>
                                              <p:pRg st="7" end="7"/>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内容占位符 15"/>
          <p:cNvSpPr>
            <a:spLocks noGrp="1"/>
          </p:cNvSpPr>
          <p:nvPr>
            <p:ph idx="1"/>
          </p:nvPr>
        </p:nvSpPr>
        <p:spPr>
          <a:xfrm>
            <a:off x="428596" y="1643050"/>
            <a:ext cx="8229600" cy="4525963"/>
          </a:xfrm>
        </p:spPr>
        <p:txBody>
          <a:bodyPr/>
          <a:lstStyle/>
          <a:p>
            <a:pPr>
              <a:buNone/>
            </a:pPr>
            <a:endParaRPr lang="zh-CN" altLang="en-US" dirty="0"/>
          </a:p>
        </p:txBody>
      </p:sp>
      <p:sp>
        <p:nvSpPr>
          <p:cNvPr id="2" name="标题 1"/>
          <p:cNvSpPr>
            <a:spLocks noGrp="1"/>
          </p:cNvSpPr>
          <p:nvPr>
            <p:ph type="title"/>
          </p:nvPr>
        </p:nvSpPr>
        <p:spPr/>
        <p:txBody>
          <a:bodyPr/>
          <a:lstStyle/>
          <a:p>
            <a:pPr algn="l"/>
            <a:r>
              <a:rPr lang="en-US" altLang="zh-CN" i="1" dirty="0" smtClean="0">
                <a:latin typeface="Elephant" pitchFamily="18" charset="0"/>
              </a:rPr>
              <a:t>              </a:t>
            </a:r>
            <a:r>
              <a:rPr lang="en-US" altLang="zh-CN" i="1" dirty="0" err="1" smtClean="0">
                <a:latin typeface="Elephant" pitchFamily="18" charset="0"/>
              </a:rPr>
              <a:t>i</a:t>
            </a:r>
            <a:r>
              <a:rPr lang="en-US" altLang="zh-CN" dirty="0" err="1" smtClean="0">
                <a:latin typeface="Elephant" pitchFamily="18" charset="0"/>
              </a:rPr>
              <a:t>English</a:t>
            </a:r>
            <a:r>
              <a:rPr lang="en-US" altLang="zh-CN" dirty="0" smtClean="0">
                <a:latin typeface="Elephant" pitchFamily="18" charset="0"/>
              </a:rPr>
              <a:t>:</a:t>
            </a:r>
            <a:endParaRPr lang="zh-CN" altLang="en-US" i="1" dirty="0">
              <a:latin typeface="Elephant" pitchFamily="18" charset="0"/>
            </a:endParaRPr>
          </a:p>
        </p:txBody>
      </p:sp>
      <p:sp>
        <p:nvSpPr>
          <p:cNvPr id="4" name="椭圆 3"/>
          <p:cNvSpPr/>
          <p:nvPr/>
        </p:nvSpPr>
        <p:spPr>
          <a:xfrm>
            <a:off x="3571868" y="3143248"/>
            <a:ext cx="1928826" cy="150019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7200" dirty="0" smtClean="0"/>
              <a:t>I</a:t>
            </a:r>
            <a:r>
              <a:rPr lang="en-US" altLang="zh-CN" sz="6600" dirty="0" smtClean="0"/>
              <a:t> </a:t>
            </a:r>
            <a:endParaRPr lang="zh-CN" altLang="en-US" sz="6600" dirty="0"/>
          </a:p>
        </p:txBody>
      </p:sp>
      <p:sp>
        <p:nvSpPr>
          <p:cNvPr id="12" name="TextBox 11"/>
          <p:cNvSpPr txBox="1"/>
          <p:nvPr/>
        </p:nvSpPr>
        <p:spPr>
          <a:xfrm>
            <a:off x="5143504" y="428604"/>
            <a:ext cx="2286016" cy="769441"/>
          </a:xfrm>
          <a:prstGeom prst="rect">
            <a:avLst/>
          </a:prstGeom>
          <a:noFill/>
        </p:spPr>
        <p:txBody>
          <a:bodyPr wrap="square" rtlCol="0">
            <a:spAutoFit/>
          </a:bodyPr>
          <a:lstStyle/>
          <a:p>
            <a:r>
              <a:rPr lang="en-US" altLang="zh-CN" sz="4400" dirty="0" smtClean="0">
                <a:latin typeface="Elephant" pitchFamily="18" charset="0"/>
              </a:rPr>
              <a:t>I &amp; </a:t>
            </a:r>
            <a:r>
              <a:rPr lang="en-US" altLang="zh-CN" sz="4400" i="1" dirty="0" err="1" smtClean="0">
                <a:latin typeface="Elephant" pitchFamily="18" charset="0"/>
              </a:rPr>
              <a:t>i</a:t>
            </a:r>
            <a:endParaRPr lang="zh-CN" altLang="en-US" sz="4400" dirty="0"/>
          </a:p>
        </p:txBody>
      </p:sp>
      <p:grpSp>
        <p:nvGrpSpPr>
          <p:cNvPr id="3" name="组合 18"/>
          <p:cNvGrpSpPr/>
          <p:nvPr/>
        </p:nvGrpSpPr>
        <p:grpSpPr>
          <a:xfrm>
            <a:off x="744795" y="1934390"/>
            <a:ext cx="7871948" cy="3897243"/>
            <a:chOff x="744795" y="1934390"/>
            <a:chExt cx="7871948" cy="3897243"/>
          </a:xfrm>
        </p:grpSpPr>
        <p:sp>
          <p:nvSpPr>
            <p:cNvPr id="6" name="TextBox 5"/>
            <p:cNvSpPr txBox="1"/>
            <p:nvPr/>
          </p:nvSpPr>
          <p:spPr>
            <a:xfrm rot="19461185">
              <a:off x="1311052" y="2200983"/>
              <a:ext cx="2525205" cy="830997"/>
            </a:xfrm>
            <a:prstGeom prst="rect">
              <a:avLst/>
            </a:prstGeom>
            <a:noFill/>
          </p:spPr>
          <p:txBody>
            <a:bodyPr wrap="square" rtlCol="0">
              <a:spAutoFit/>
            </a:bodyPr>
            <a:lstStyle/>
            <a:p>
              <a:r>
                <a:rPr lang="en-US" altLang="zh-CN" sz="4800" b="1" dirty="0" smtClean="0">
                  <a:latin typeface="Informal Roman" pitchFamily="66" charset="0"/>
                </a:rPr>
                <a:t>i</a:t>
              </a:r>
              <a:r>
                <a:rPr lang="en-US" altLang="zh-CN" sz="3600" dirty="0" smtClean="0">
                  <a:latin typeface="Informal Roman" pitchFamily="66" charset="0"/>
                </a:rPr>
                <a:t>magination</a:t>
              </a:r>
              <a:endParaRPr lang="zh-CN" altLang="en-US" sz="3600" dirty="0">
                <a:latin typeface="Informal Roman" pitchFamily="66" charset="0"/>
              </a:endParaRPr>
            </a:p>
          </p:txBody>
        </p:sp>
        <p:sp>
          <p:nvSpPr>
            <p:cNvPr id="7" name="TextBox 6"/>
            <p:cNvSpPr txBox="1"/>
            <p:nvPr/>
          </p:nvSpPr>
          <p:spPr>
            <a:xfrm rot="21078089">
              <a:off x="6187851" y="1934390"/>
              <a:ext cx="2428892" cy="830997"/>
            </a:xfrm>
            <a:prstGeom prst="rect">
              <a:avLst/>
            </a:prstGeom>
            <a:noFill/>
          </p:spPr>
          <p:txBody>
            <a:bodyPr wrap="square" rtlCol="0">
              <a:spAutoFit/>
            </a:bodyPr>
            <a:lstStyle/>
            <a:p>
              <a:r>
                <a:rPr lang="en-US" altLang="zh-CN" sz="4800" b="1" dirty="0" smtClean="0">
                  <a:latin typeface="Bradley Hand ITC" pitchFamily="66" charset="0"/>
                </a:rPr>
                <a:t>I</a:t>
              </a:r>
              <a:r>
                <a:rPr lang="en-US" altLang="zh-CN" sz="3600" dirty="0" smtClean="0">
                  <a:latin typeface="Bradley Hand ITC" pitchFamily="66" charset="0"/>
                </a:rPr>
                <a:t>nnovation</a:t>
              </a:r>
              <a:r>
                <a:rPr lang="en-US" altLang="zh-CN" sz="3600" dirty="0" smtClean="0"/>
                <a:t> </a:t>
              </a:r>
              <a:endParaRPr lang="zh-CN" altLang="en-US" sz="3600" dirty="0"/>
            </a:p>
          </p:txBody>
        </p:sp>
        <p:sp>
          <p:nvSpPr>
            <p:cNvPr id="8" name="TextBox 7"/>
            <p:cNvSpPr txBox="1"/>
            <p:nvPr/>
          </p:nvSpPr>
          <p:spPr>
            <a:xfrm rot="21023994">
              <a:off x="6393706" y="4028177"/>
              <a:ext cx="1857388" cy="830997"/>
            </a:xfrm>
            <a:prstGeom prst="rect">
              <a:avLst/>
            </a:prstGeom>
            <a:noFill/>
          </p:spPr>
          <p:txBody>
            <a:bodyPr wrap="square" rtlCol="0">
              <a:spAutoFit/>
            </a:bodyPr>
            <a:lstStyle/>
            <a:p>
              <a:r>
                <a:rPr lang="en-US" altLang="zh-CN" sz="4800" b="1" dirty="0" smtClean="0">
                  <a:latin typeface="Gill Sans MT" pitchFamily="34" charset="0"/>
                </a:rPr>
                <a:t>i</a:t>
              </a:r>
              <a:r>
                <a:rPr lang="en-US" altLang="zh-CN" sz="3600" dirty="0" smtClean="0">
                  <a:latin typeface="Gill Sans MT" pitchFamily="34" charset="0"/>
                </a:rPr>
                <a:t>nitiative</a:t>
              </a:r>
              <a:endParaRPr lang="zh-CN" altLang="en-US" sz="3600" dirty="0">
                <a:latin typeface="Gill Sans MT" pitchFamily="34" charset="0"/>
              </a:endParaRPr>
            </a:p>
          </p:txBody>
        </p:sp>
        <p:sp>
          <p:nvSpPr>
            <p:cNvPr id="9" name="TextBox 8"/>
            <p:cNvSpPr txBox="1"/>
            <p:nvPr/>
          </p:nvSpPr>
          <p:spPr>
            <a:xfrm rot="19574474">
              <a:off x="1469915" y="4279722"/>
              <a:ext cx="2286016" cy="769441"/>
            </a:xfrm>
            <a:prstGeom prst="rect">
              <a:avLst/>
            </a:prstGeom>
            <a:noFill/>
          </p:spPr>
          <p:txBody>
            <a:bodyPr wrap="square" rtlCol="0">
              <a:spAutoFit/>
            </a:bodyPr>
            <a:lstStyle/>
            <a:p>
              <a:r>
                <a:rPr lang="en-US" altLang="zh-CN" sz="4400" b="1" dirty="0" smtClean="0">
                  <a:latin typeface="Gill Sans MT Condensed" pitchFamily="34" charset="0"/>
                </a:rPr>
                <a:t>i</a:t>
              </a:r>
              <a:r>
                <a:rPr lang="en-US" altLang="zh-CN" sz="3600" dirty="0" smtClean="0">
                  <a:latin typeface="Gill Sans MT Condensed" pitchFamily="34" charset="0"/>
                </a:rPr>
                <a:t>nteraction</a:t>
              </a:r>
              <a:endParaRPr lang="zh-CN" altLang="en-US" sz="3600" dirty="0">
                <a:latin typeface="Gill Sans MT Condensed" pitchFamily="34" charset="0"/>
              </a:endParaRPr>
            </a:p>
          </p:txBody>
        </p:sp>
        <p:sp>
          <p:nvSpPr>
            <p:cNvPr id="10" name="TextBox 9"/>
            <p:cNvSpPr txBox="1"/>
            <p:nvPr/>
          </p:nvSpPr>
          <p:spPr>
            <a:xfrm rot="21021657">
              <a:off x="5535163" y="3047841"/>
              <a:ext cx="2052634" cy="830997"/>
            </a:xfrm>
            <a:prstGeom prst="rect">
              <a:avLst/>
            </a:prstGeom>
            <a:noFill/>
          </p:spPr>
          <p:txBody>
            <a:bodyPr wrap="square" rtlCol="0">
              <a:spAutoFit/>
            </a:bodyPr>
            <a:lstStyle/>
            <a:p>
              <a:r>
                <a:rPr lang="en-US" altLang="zh-CN" sz="4800" b="1" dirty="0" smtClean="0">
                  <a:latin typeface="Tempus Sans ITC" pitchFamily="82" charset="0"/>
                </a:rPr>
                <a:t>i</a:t>
              </a:r>
              <a:r>
                <a:rPr lang="en-US" altLang="zh-CN" sz="3600" dirty="0" smtClean="0">
                  <a:latin typeface="Tempus Sans ITC" pitchFamily="82" charset="0"/>
                </a:rPr>
                <a:t>ntellect</a:t>
              </a:r>
              <a:endParaRPr lang="zh-CN" altLang="en-US" sz="3600" dirty="0">
                <a:latin typeface="Tempus Sans ITC" pitchFamily="82" charset="0"/>
              </a:endParaRPr>
            </a:p>
          </p:txBody>
        </p:sp>
        <p:sp>
          <p:nvSpPr>
            <p:cNvPr id="11" name="TextBox 10"/>
            <p:cNvSpPr txBox="1"/>
            <p:nvPr/>
          </p:nvSpPr>
          <p:spPr>
            <a:xfrm>
              <a:off x="3000364" y="5000636"/>
              <a:ext cx="3214710" cy="830997"/>
            </a:xfrm>
            <a:prstGeom prst="rect">
              <a:avLst/>
            </a:prstGeom>
            <a:noFill/>
          </p:spPr>
          <p:txBody>
            <a:bodyPr wrap="square" rtlCol="0">
              <a:spAutoFit/>
            </a:bodyPr>
            <a:lstStyle/>
            <a:p>
              <a:r>
                <a:rPr lang="en-US" altLang="zh-CN" sz="4800" b="1" dirty="0" smtClean="0">
                  <a:latin typeface="Segoe Script" pitchFamily="34" charset="0"/>
                </a:rPr>
                <a:t>i</a:t>
              </a:r>
              <a:r>
                <a:rPr lang="en-US" altLang="zh-CN" sz="3600" dirty="0" smtClean="0">
                  <a:latin typeface="Segoe Script" pitchFamily="34" charset="0"/>
                </a:rPr>
                <a:t>ntelligence</a:t>
              </a:r>
              <a:endParaRPr lang="zh-CN" altLang="en-US" sz="3600" dirty="0">
                <a:latin typeface="Segoe Script" pitchFamily="34" charset="0"/>
              </a:endParaRPr>
            </a:p>
          </p:txBody>
        </p:sp>
        <p:sp>
          <p:nvSpPr>
            <p:cNvPr id="13" name="TextBox 12"/>
            <p:cNvSpPr txBox="1"/>
            <p:nvPr/>
          </p:nvSpPr>
          <p:spPr>
            <a:xfrm rot="20936992">
              <a:off x="2748481" y="2497616"/>
              <a:ext cx="3664450" cy="830997"/>
            </a:xfrm>
            <a:prstGeom prst="rect">
              <a:avLst/>
            </a:prstGeom>
            <a:noFill/>
          </p:spPr>
          <p:txBody>
            <a:bodyPr wrap="square" rtlCol="0">
              <a:spAutoFit/>
            </a:bodyPr>
            <a:lstStyle/>
            <a:p>
              <a:r>
                <a:rPr lang="en-US" altLang="zh-CN" sz="4800" dirty="0" smtClean="0">
                  <a:latin typeface="+mj-lt"/>
                </a:rPr>
                <a:t>i</a:t>
              </a:r>
              <a:r>
                <a:rPr lang="en-US" altLang="zh-CN" sz="4000" dirty="0" smtClean="0">
                  <a:latin typeface="+mj-lt"/>
                </a:rPr>
                <a:t>deal &amp; </a:t>
              </a:r>
              <a:r>
                <a:rPr lang="en-US" altLang="zh-CN" sz="4800" dirty="0" smtClean="0">
                  <a:latin typeface="+mj-lt"/>
                </a:rPr>
                <a:t>i</a:t>
              </a:r>
              <a:r>
                <a:rPr lang="en-US" altLang="zh-CN" sz="4000" dirty="0" smtClean="0">
                  <a:latin typeface="+mj-lt"/>
                </a:rPr>
                <a:t>dea</a:t>
              </a:r>
              <a:endParaRPr lang="zh-CN" altLang="en-US" sz="4000" dirty="0">
                <a:latin typeface="+mj-lt"/>
              </a:endParaRPr>
            </a:p>
          </p:txBody>
        </p:sp>
        <p:sp>
          <p:nvSpPr>
            <p:cNvPr id="14" name="TextBox 13"/>
            <p:cNvSpPr txBox="1"/>
            <p:nvPr/>
          </p:nvSpPr>
          <p:spPr>
            <a:xfrm rot="21187834">
              <a:off x="744795" y="3613935"/>
              <a:ext cx="2286016" cy="830997"/>
            </a:xfrm>
            <a:prstGeom prst="rect">
              <a:avLst/>
            </a:prstGeom>
            <a:noFill/>
          </p:spPr>
          <p:txBody>
            <a:bodyPr wrap="square" rtlCol="0">
              <a:spAutoFit/>
            </a:bodyPr>
            <a:lstStyle/>
            <a:p>
              <a:r>
                <a:rPr lang="en-US" altLang="zh-CN" sz="4800" b="1" dirty="0" smtClean="0">
                  <a:latin typeface="Monotype Corsiva" pitchFamily="66" charset="0"/>
                  <a:ea typeface="MS PGothic" pitchFamily="34" charset="-128"/>
                </a:rPr>
                <a:t>i</a:t>
              </a:r>
              <a:r>
                <a:rPr lang="en-US" altLang="zh-CN" sz="3600" dirty="0" smtClean="0">
                  <a:latin typeface="Monotype Corsiva" pitchFamily="66" charset="0"/>
                  <a:ea typeface="MS PGothic" pitchFamily="34" charset="-128"/>
                </a:rPr>
                <a:t>nspiration</a:t>
              </a:r>
              <a:endParaRPr lang="zh-CN" altLang="en-US" sz="3600" dirty="0">
                <a:latin typeface="Monotype Corsiva" pitchFamily="66" charset="0"/>
                <a:ea typeface="MS PGothic" pitchFamily="34" charset="-128"/>
              </a:endParaRPr>
            </a:p>
          </p:txBody>
        </p:sp>
        <p:sp>
          <p:nvSpPr>
            <p:cNvPr id="17" name="TextBox 16"/>
            <p:cNvSpPr txBox="1"/>
            <p:nvPr/>
          </p:nvSpPr>
          <p:spPr>
            <a:xfrm>
              <a:off x="6715140" y="4929198"/>
              <a:ext cx="928694" cy="769441"/>
            </a:xfrm>
            <a:prstGeom prst="rect">
              <a:avLst/>
            </a:prstGeom>
            <a:noFill/>
          </p:spPr>
          <p:txBody>
            <a:bodyPr wrap="square" rtlCol="0">
              <a:spAutoFit/>
            </a:bodyPr>
            <a:lstStyle/>
            <a:p>
              <a:r>
                <a:rPr lang="en-US" altLang="zh-CN" sz="4400" dirty="0" smtClean="0"/>
                <a:t>…</a:t>
              </a:r>
              <a:endParaRPr lang="zh-CN" altLang="en-US" sz="4400" dirty="0"/>
            </a:p>
          </p:txBody>
        </p:sp>
      </p:grpSp>
      <p:pic>
        <p:nvPicPr>
          <p:cNvPr id="2051" name="Picture 3" descr="F:\科研\教材\新一代\教师用书\新一代综合1封面.jpg"/>
          <p:cNvPicPr>
            <a:picLocks noChangeAspect="1" noChangeArrowheads="1"/>
          </p:cNvPicPr>
          <p:nvPr/>
        </p:nvPicPr>
        <p:blipFill>
          <a:blip r:embed="rId3"/>
          <a:srcRect/>
          <a:stretch>
            <a:fillRect/>
          </a:stretch>
        </p:blipFill>
        <p:spPr bwMode="auto">
          <a:xfrm rot="20761220">
            <a:off x="504421" y="198450"/>
            <a:ext cx="1967013" cy="2643206"/>
          </a:xfrm>
          <a:prstGeom prst="rect">
            <a:avLst/>
          </a:prstGeom>
          <a:noFill/>
        </p:spPr>
      </p:pic>
      <p:sp>
        <p:nvSpPr>
          <p:cNvPr id="18" name="椭圆 17"/>
          <p:cNvSpPr/>
          <p:nvPr/>
        </p:nvSpPr>
        <p:spPr>
          <a:xfrm>
            <a:off x="3571868" y="3143248"/>
            <a:ext cx="1928826" cy="1500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dirty="0" err="1" smtClean="0">
                <a:latin typeface="Lucida Calligraphy" pitchFamily="66" charset="0"/>
              </a:rPr>
              <a:t>i</a:t>
            </a:r>
            <a:endParaRPr lang="zh-CN" altLang="en-US" sz="7200" dirty="0">
              <a:latin typeface="Lucida Calligraphy"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anim calcmode="lin" valueType="num">
                                      <p:cBhvr>
                                        <p:cTn id="19" dur="500" fill="hold"/>
                                        <p:tgtEl>
                                          <p:spTgt spid="2051"/>
                                        </p:tgtEl>
                                        <p:attrNameLst>
                                          <p:attrName>ppt_w</p:attrName>
                                        </p:attrNameLst>
                                      </p:cBhvr>
                                      <p:tavLst>
                                        <p:tav tm="0">
                                          <p:val>
                                            <p:fltVal val="0"/>
                                          </p:val>
                                        </p:tav>
                                        <p:tav tm="100000">
                                          <p:val>
                                            <p:strVal val="#ppt_w"/>
                                          </p:val>
                                        </p:tav>
                                      </p:tavLst>
                                    </p:anim>
                                    <p:anim calcmode="lin" valueType="num">
                                      <p:cBhvr>
                                        <p:cTn id="20" dur="500" fill="hold"/>
                                        <p:tgtEl>
                                          <p:spTgt spid="2051"/>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80">
                                          <p:stCondLst>
                                            <p:cond delay="0"/>
                                          </p:stCondLst>
                                        </p:cTn>
                                        <p:tgtEl>
                                          <p:spTgt spid="18"/>
                                        </p:tgtEl>
                                      </p:cBhvr>
                                    </p:animEffect>
                                    <p:anim calcmode="lin" valueType="num">
                                      <p:cBhvr>
                                        <p:cTn id="3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37" dur="26">
                                          <p:stCondLst>
                                            <p:cond delay="650"/>
                                          </p:stCondLst>
                                        </p:cTn>
                                        <p:tgtEl>
                                          <p:spTgt spid="18"/>
                                        </p:tgtEl>
                                      </p:cBhvr>
                                      <p:to x="100000" y="60000"/>
                                    </p:animScale>
                                    <p:animScale>
                                      <p:cBhvr>
                                        <p:cTn id="38" dur="166" decel="50000">
                                          <p:stCondLst>
                                            <p:cond delay="676"/>
                                          </p:stCondLst>
                                        </p:cTn>
                                        <p:tgtEl>
                                          <p:spTgt spid="18"/>
                                        </p:tgtEl>
                                      </p:cBhvr>
                                      <p:to x="100000" y="100000"/>
                                    </p:animScale>
                                    <p:animScale>
                                      <p:cBhvr>
                                        <p:cTn id="39" dur="26">
                                          <p:stCondLst>
                                            <p:cond delay="1312"/>
                                          </p:stCondLst>
                                        </p:cTn>
                                        <p:tgtEl>
                                          <p:spTgt spid="18"/>
                                        </p:tgtEl>
                                      </p:cBhvr>
                                      <p:to x="100000" y="80000"/>
                                    </p:animScale>
                                    <p:animScale>
                                      <p:cBhvr>
                                        <p:cTn id="40" dur="166" decel="50000">
                                          <p:stCondLst>
                                            <p:cond delay="1338"/>
                                          </p:stCondLst>
                                        </p:cTn>
                                        <p:tgtEl>
                                          <p:spTgt spid="18"/>
                                        </p:tgtEl>
                                      </p:cBhvr>
                                      <p:to x="100000" y="100000"/>
                                    </p:animScale>
                                    <p:animScale>
                                      <p:cBhvr>
                                        <p:cTn id="41" dur="26">
                                          <p:stCondLst>
                                            <p:cond delay="1642"/>
                                          </p:stCondLst>
                                        </p:cTn>
                                        <p:tgtEl>
                                          <p:spTgt spid="18"/>
                                        </p:tgtEl>
                                      </p:cBhvr>
                                      <p:to x="100000" y="90000"/>
                                    </p:animScale>
                                    <p:animScale>
                                      <p:cBhvr>
                                        <p:cTn id="42" dur="166" decel="50000">
                                          <p:stCondLst>
                                            <p:cond delay="1668"/>
                                          </p:stCondLst>
                                        </p:cTn>
                                        <p:tgtEl>
                                          <p:spTgt spid="18"/>
                                        </p:tgtEl>
                                      </p:cBhvr>
                                      <p:to x="100000" y="100000"/>
                                    </p:animScale>
                                    <p:animScale>
                                      <p:cBhvr>
                                        <p:cTn id="43" dur="26">
                                          <p:stCondLst>
                                            <p:cond delay="1808"/>
                                          </p:stCondLst>
                                        </p:cTn>
                                        <p:tgtEl>
                                          <p:spTgt spid="18"/>
                                        </p:tgtEl>
                                      </p:cBhvr>
                                      <p:to x="100000" y="95000"/>
                                    </p:animScale>
                                    <p:animScale>
                                      <p:cBhvr>
                                        <p:cTn id="44"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endParaRPr lang="zh-CN" altLang="en-US" dirty="0"/>
          </a:p>
        </p:txBody>
      </p:sp>
      <p:sp>
        <p:nvSpPr>
          <p:cNvPr id="5" name="椭圆 4"/>
          <p:cNvSpPr/>
          <p:nvPr/>
        </p:nvSpPr>
        <p:spPr>
          <a:xfrm>
            <a:off x="785786" y="3357562"/>
            <a:ext cx="3214710" cy="171451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3200" dirty="0" smtClean="0"/>
              <a:t>POSSIBILITY</a:t>
            </a:r>
            <a:endParaRPr lang="zh-CN" altLang="en-US" sz="3200" dirty="0"/>
          </a:p>
        </p:txBody>
      </p:sp>
      <p:grpSp>
        <p:nvGrpSpPr>
          <p:cNvPr id="10" name="组合 9"/>
          <p:cNvGrpSpPr/>
          <p:nvPr/>
        </p:nvGrpSpPr>
        <p:grpSpPr>
          <a:xfrm>
            <a:off x="4143372" y="3357562"/>
            <a:ext cx="4143404" cy="1643074"/>
            <a:chOff x="4143372" y="3357562"/>
            <a:chExt cx="4143404" cy="1643074"/>
          </a:xfrm>
        </p:grpSpPr>
        <p:sp>
          <p:nvSpPr>
            <p:cNvPr id="6" name="椭圆 5"/>
            <p:cNvSpPr/>
            <p:nvPr/>
          </p:nvSpPr>
          <p:spPr>
            <a:xfrm>
              <a:off x="5286380" y="3357562"/>
              <a:ext cx="3000396" cy="1643074"/>
            </a:xfrm>
            <a:prstGeom prst="ellipse">
              <a:avLst/>
            </a:prstGeom>
            <a:ln>
              <a:prstDash val="dash"/>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CN" sz="3200" dirty="0" smtClean="0"/>
                <a:t>FLEXIBILITY</a:t>
              </a:r>
              <a:endParaRPr lang="zh-CN" altLang="en-US" sz="3200" dirty="0"/>
            </a:p>
          </p:txBody>
        </p:sp>
        <p:sp>
          <p:nvSpPr>
            <p:cNvPr id="7" name="右箭头 6"/>
            <p:cNvSpPr/>
            <p:nvPr/>
          </p:nvSpPr>
          <p:spPr>
            <a:xfrm>
              <a:off x="4143372" y="4071942"/>
              <a:ext cx="1000132"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椭圆 7"/>
          <p:cNvSpPr/>
          <p:nvPr/>
        </p:nvSpPr>
        <p:spPr>
          <a:xfrm>
            <a:off x="3643306" y="2000240"/>
            <a:ext cx="1714512" cy="12858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7200" dirty="0" smtClean="0">
                <a:latin typeface="Lucida Calligraphy" pitchFamily="66" charset="0"/>
              </a:rPr>
              <a:t> </a:t>
            </a:r>
            <a:r>
              <a:rPr lang="en-US" altLang="zh-CN" sz="7200" dirty="0" err="1" smtClean="0">
                <a:latin typeface="Lucida Calligraphy" pitchFamily="66" charset="0"/>
              </a:rPr>
              <a:t>i</a:t>
            </a:r>
            <a:endParaRPr lang="zh-CN" altLang="en-US" sz="7200" dirty="0">
              <a:latin typeface="Lucida Calligraphy"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80">
                                          <p:stCondLst>
                                            <p:cond delay="0"/>
                                          </p:stCondLst>
                                        </p:cTn>
                                        <p:tgtEl>
                                          <p:spTgt spid="8"/>
                                        </p:tgtEl>
                                      </p:cBhvr>
                                    </p:animEffect>
                                    <p:anim calcmode="lin" valueType="num">
                                      <p:cBhvr>
                                        <p:cTn id="1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3" dur="26">
                                          <p:stCondLst>
                                            <p:cond delay="650"/>
                                          </p:stCondLst>
                                        </p:cTn>
                                        <p:tgtEl>
                                          <p:spTgt spid="8"/>
                                        </p:tgtEl>
                                      </p:cBhvr>
                                      <p:to x="100000" y="60000"/>
                                    </p:animScale>
                                    <p:animScale>
                                      <p:cBhvr>
                                        <p:cTn id="24" dur="166" decel="50000">
                                          <p:stCondLst>
                                            <p:cond delay="676"/>
                                          </p:stCondLst>
                                        </p:cTn>
                                        <p:tgtEl>
                                          <p:spTgt spid="8"/>
                                        </p:tgtEl>
                                      </p:cBhvr>
                                      <p:to x="100000" y="100000"/>
                                    </p:animScale>
                                    <p:animScale>
                                      <p:cBhvr>
                                        <p:cTn id="25" dur="26">
                                          <p:stCondLst>
                                            <p:cond delay="1312"/>
                                          </p:stCondLst>
                                        </p:cTn>
                                        <p:tgtEl>
                                          <p:spTgt spid="8"/>
                                        </p:tgtEl>
                                      </p:cBhvr>
                                      <p:to x="100000" y="80000"/>
                                    </p:animScale>
                                    <p:animScale>
                                      <p:cBhvr>
                                        <p:cTn id="26" dur="166" decel="50000">
                                          <p:stCondLst>
                                            <p:cond delay="1338"/>
                                          </p:stCondLst>
                                        </p:cTn>
                                        <p:tgtEl>
                                          <p:spTgt spid="8"/>
                                        </p:tgtEl>
                                      </p:cBhvr>
                                      <p:to x="100000" y="100000"/>
                                    </p:animScale>
                                    <p:animScale>
                                      <p:cBhvr>
                                        <p:cTn id="27" dur="26">
                                          <p:stCondLst>
                                            <p:cond delay="1642"/>
                                          </p:stCondLst>
                                        </p:cTn>
                                        <p:tgtEl>
                                          <p:spTgt spid="8"/>
                                        </p:tgtEl>
                                      </p:cBhvr>
                                      <p:to x="100000" y="90000"/>
                                    </p:animScale>
                                    <p:animScale>
                                      <p:cBhvr>
                                        <p:cTn id="28" dur="166" decel="50000">
                                          <p:stCondLst>
                                            <p:cond delay="1668"/>
                                          </p:stCondLst>
                                        </p:cTn>
                                        <p:tgtEl>
                                          <p:spTgt spid="8"/>
                                        </p:tgtEl>
                                      </p:cBhvr>
                                      <p:to x="100000" y="100000"/>
                                    </p:animScale>
                                    <p:animScale>
                                      <p:cBhvr>
                                        <p:cTn id="29" dur="26">
                                          <p:stCondLst>
                                            <p:cond delay="1808"/>
                                          </p:stCondLst>
                                        </p:cTn>
                                        <p:tgtEl>
                                          <p:spTgt spid="8"/>
                                        </p:tgtEl>
                                      </p:cBhvr>
                                      <p:to x="100000" y="95000"/>
                                    </p:animScale>
                                    <p:animScale>
                                      <p:cBhvr>
                                        <p:cTn id="3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sp>
        <p:nvSpPr>
          <p:cNvPr id="4" name="矩形 3"/>
          <p:cNvSpPr/>
          <p:nvPr/>
        </p:nvSpPr>
        <p:spPr>
          <a:xfrm rot="20867101">
            <a:off x="2357422" y="3000372"/>
            <a:ext cx="3749489" cy="1015663"/>
          </a:xfrm>
          <a:prstGeom prst="rect">
            <a:avLst/>
          </a:prstGeom>
          <a:noFill/>
        </p:spPr>
        <p:txBody>
          <a:bodyPr wrap="none" lIns="91440" tIns="45720" rIns="91440" bIns="45720">
            <a:spAutoFit/>
          </a:bodyPr>
          <a:lstStyle/>
          <a:p>
            <a:pPr algn="ctr"/>
            <a:r>
              <a:rPr lang="en-US" altLang="zh-CN" sz="6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Thank you!</a:t>
            </a:r>
            <a:endParaRPr lang="zh-CN" altLang="en-US" sz="6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任务：</a:t>
            </a:r>
            <a:r>
              <a:rPr lang="zh-CN" altLang="en-US" b="1" dirty="0" smtClean="0">
                <a:latin typeface="黑体" pitchFamily="49" charset="-122"/>
                <a:ea typeface="黑体" pitchFamily="49" charset="-122"/>
              </a:rPr>
              <a:t>熟悉教材</a:t>
            </a:r>
            <a:endParaRPr lang="zh-CN" altLang="en-US" dirty="0"/>
          </a:p>
        </p:txBody>
      </p:sp>
      <p:sp>
        <p:nvSpPr>
          <p:cNvPr id="3" name="内容占位符 2"/>
          <p:cNvSpPr>
            <a:spLocks noGrp="1"/>
          </p:cNvSpPr>
          <p:nvPr>
            <p:ph idx="1"/>
          </p:nvPr>
        </p:nvSpPr>
        <p:spPr/>
        <p:txBody>
          <a:bodyPr>
            <a:normAutofit lnSpcReduction="10000"/>
          </a:bodyPr>
          <a:lstStyle/>
          <a:p>
            <a:r>
              <a:rPr lang="zh-CN" altLang="en-US" dirty="0" smtClean="0"/>
              <a:t>单元结构</a:t>
            </a:r>
            <a:endParaRPr lang="en-US" altLang="zh-CN" dirty="0" smtClean="0"/>
          </a:p>
          <a:p>
            <a:pPr>
              <a:buNone/>
            </a:pPr>
            <a:r>
              <a:rPr lang="en-US" altLang="zh-CN" dirty="0" smtClean="0"/>
              <a:t>    </a:t>
            </a:r>
            <a:r>
              <a:rPr lang="zh-CN" altLang="en-US" dirty="0" smtClean="0"/>
              <a:t>版块、功能</a:t>
            </a:r>
            <a:endParaRPr lang="en-US" altLang="zh-CN" dirty="0" smtClean="0"/>
          </a:p>
          <a:p>
            <a:pPr>
              <a:buNone/>
            </a:pPr>
            <a:endParaRPr lang="en-US" altLang="zh-CN" dirty="0" smtClean="0"/>
          </a:p>
          <a:p>
            <a:r>
              <a:rPr lang="zh-CN" altLang="en-US" dirty="0" smtClean="0"/>
              <a:t>单元主题 “</a:t>
            </a:r>
            <a:r>
              <a:rPr lang="en-US" altLang="zh-CN" dirty="0" smtClean="0"/>
              <a:t>A and B</a:t>
            </a:r>
            <a:r>
              <a:rPr lang="zh-CN" altLang="en-US" dirty="0" smtClean="0"/>
              <a:t>”的释解？特色在哪里？</a:t>
            </a:r>
            <a:endParaRPr lang="en-US" altLang="zh-CN" dirty="0" smtClean="0"/>
          </a:p>
          <a:p>
            <a:r>
              <a:rPr lang="zh-CN" altLang="en-US" dirty="0" smtClean="0"/>
              <a:t>输入与输出？</a:t>
            </a:r>
            <a:endParaRPr lang="en-US" altLang="zh-CN" dirty="0" smtClean="0"/>
          </a:p>
          <a:p>
            <a:endParaRPr lang="en-US" altLang="zh-CN" dirty="0" smtClean="0"/>
          </a:p>
          <a:p>
            <a:pPr>
              <a:buNone/>
            </a:pPr>
            <a:r>
              <a:rPr lang="zh-CN" altLang="en-US" dirty="0" smtClean="0"/>
              <a:t>    </a:t>
            </a:r>
            <a:r>
              <a:rPr lang="zh-CN" altLang="en-US" sz="2800" dirty="0" smtClean="0"/>
              <a:t>例示：输入材料、输出任务与主题框架？</a:t>
            </a:r>
            <a:endParaRPr lang="en-US" altLang="zh-CN" sz="2800" dirty="0" smtClean="0"/>
          </a:p>
          <a:p>
            <a:pPr>
              <a:buNone/>
            </a:pPr>
            <a:r>
              <a:rPr lang="en-US" altLang="zh-CN" sz="2800" dirty="0" smtClean="0"/>
              <a:t>                 </a:t>
            </a:r>
            <a:r>
              <a:rPr lang="zh-CN" altLang="en-US" sz="2800" dirty="0" smtClean="0"/>
              <a:t>输入材料与主题之间的链接？</a:t>
            </a:r>
            <a:endParaRPr lang="en-US" altLang="zh-CN" sz="2800" dirty="0" smtClean="0"/>
          </a:p>
          <a:p>
            <a:pPr>
              <a:buNone/>
            </a:pPr>
            <a:endParaRPr lang="en-US" altLang="zh-CN" dirty="0" smtClean="0"/>
          </a:p>
          <a:p>
            <a:endParaRPr lang="en-US" altLang="zh-CN" dirty="0" smtClean="0"/>
          </a:p>
          <a:p>
            <a:endParaRPr lang="zh-CN" altLang="en-US" dirty="0"/>
          </a:p>
        </p:txBody>
      </p:sp>
      <p:sp>
        <p:nvSpPr>
          <p:cNvPr id="5" name="椭圆形标注 4"/>
          <p:cNvSpPr/>
          <p:nvPr/>
        </p:nvSpPr>
        <p:spPr>
          <a:xfrm>
            <a:off x="4429124" y="1500174"/>
            <a:ext cx="3929090" cy="1428760"/>
          </a:xfrm>
          <a:prstGeom prst="wedgeEllipseCallout">
            <a:avLst>
              <a:gd name="adj1" fmla="val -26464"/>
              <a:gd name="adj2" fmla="val 158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POSSIBILITY</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单元结构</a:t>
            </a:r>
            <a:endParaRPr lang="zh-CN" altLang="en-US" dirty="0"/>
          </a:p>
        </p:txBody>
      </p:sp>
      <p:sp>
        <p:nvSpPr>
          <p:cNvPr id="3" name="内容占位符 2"/>
          <p:cNvSpPr>
            <a:spLocks noGrp="1"/>
          </p:cNvSpPr>
          <p:nvPr>
            <p:ph idx="1"/>
          </p:nvPr>
        </p:nvSpPr>
        <p:spPr/>
        <p:txBody>
          <a:bodyPr/>
          <a:lstStyle/>
          <a:p>
            <a:r>
              <a:rPr lang="zh-CN" altLang="en-US" dirty="0" smtClean="0"/>
              <a:t>例：</a:t>
            </a:r>
            <a:r>
              <a:rPr lang="en-US" altLang="zh-CN" dirty="0" smtClean="0"/>
              <a:t>Unit 3 Science and Methods</a:t>
            </a:r>
          </a:p>
          <a:p>
            <a:pPr>
              <a:buNone/>
            </a:pPr>
            <a:r>
              <a:rPr lang="en-US" altLang="zh-CN" dirty="0" smtClean="0"/>
              <a:t>             (pp. 38-55)</a:t>
            </a:r>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00034" y="1374755"/>
            <a:ext cx="8229600" cy="5483245"/>
          </a:xfrm>
        </p:spPr>
        <p:txBody>
          <a:bodyPr/>
          <a:lstStyle/>
          <a:p>
            <a:endParaRPr lang="zh-CN" altLang="en-US" dirty="0"/>
          </a:p>
        </p:txBody>
      </p:sp>
      <p:sp>
        <p:nvSpPr>
          <p:cNvPr id="5" name="矩形 4"/>
          <p:cNvSpPr/>
          <p:nvPr/>
        </p:nvSpPr>
        <p:spPr>
          <a:xfrm>
            <a:off x="571472" y="1231879"/>
            <a:ext cx="3143272" cy="7858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800" dirty="0" err="1" smtClean="0"/>
              <a:t>iPrepare</a:t>
            </a:r>
            <a:r>
              <a:rPr lang="en-US" altLang="zh-CN" sz="2800" dirty="0" smtClean="0"/>
              <a:t> (p. 38)</a:t>
            </a:r>
            <a:endParaRPr lang="zh-CN" altLang="en-US" sz="2800" dirty="0"/>
          </a:p>
        </p:txBody>
      </p:sp>
      <p:sp>
        <p:nvSpPr>
          <p:cNvPr id="6" name="矩形 5"/>
          <p:cNvSpPr/>
          <p:nvPr/>
        </p:nvSpPr>
        <p:spPr>
          <a:xfrm>
            <a:off x="571472" y="2786058"/>
            <a:ext cx="3357586" cy="12319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zh-CN" sz="2800" dirty="0" err="1" smtClean="0"/>
              <a:t>iExplore</a:t>
            </a:r>
            <a:r>
              <a:rPr lang="en-US" altLang="zh-CN" sz="2800" dirty="0" smtClean="0"/>
              <a:t> 1 (pp. 39-45)</a:t>
            </a:r>
          </a:p>
          <a:p>
            <a:r>
              <a:rPr lang="en-US" altLang="zh-CN" sz="2800" dirty="0" err="1" smtClean="0"/>
              <a:t>iExplore</a:t>
            </a:r>
            <a:r>
              <a:rPr lang="en-US" altLang="zh-CN" sz="2800" dirty="0" smtClean="0"/>
              <a:t> 2 (pp. 46-53)</a:t>
            </a:r>
          </a:p>
        </p:txBody>
      </p:sp>
      <p:sp>
        <p:nvSpPr>
          <p:cNvPr id="7" name="矩形 6"/>
          <p:cNvSpPr/>
          <p:nvPr/>
        </p:nvSpPr>
        <p:spPr>
          <a:xfrm>
            <a:off x="571472" y="4946655"/>
            <a:ext cx="3143272" cy="12144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800" dirty="0" err="1" smtClean="0"/>
              <a:t>iProduce</a:t>
            </a:r>
            <a:endParaRPr lang="en-US" altLang="zh-CN" sz="2800" dirty="0" smtClean="0"/>
          </a:p>
          <a:p>
            <a:pPr algn="ctr"/>
            <a:r>
              <a:rPr lang="en-US" altLang="zh-CN" sz="2800" dirty="0" smtClean="0"/>
              <a:t>(pp. 54-55)</a:t>
            </a:r>
          </a:p>
        </p:txBody>
      </p:sp>
      <p:grpSp>
        <p:nvGrpSpPr>
          <p:cNvPr id="2" name="组合 18"/>
          <p:cNvGrpSpPr/>
          <p:nvPr/>
        </p:nvGrpSpPr>
        <p:grpSpPr>
          <a:xfrm>
            <a:off x="3929059" y="2214554"/>
            <a:ext cx="4726619" cy="2214578"/>
            <a:chOff x="3887645" y="2214554"/>
            <a:chExt cx="4178605" cy="2214578"/>
          </a:xfrm>
        </p:grpSpPr>
        <p:sp>
          <p:nvSpPr>
            <p:cNvPr id="10" name="矩形 9"/>
            <p:cNvSpPr/>
            <p:nvPr/>
          </p:nvSpPr>
          <p:spPr>
            <a:xfrm>
              <a:off x="4708664" y="2214554"/>
              <a:ext cx="3357586" cy="9286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buFont typeface="Arial" pitchFamily="34" charset="0"/>
                <a:buChar char="•"/>
              </a:pPr>
              <a:r>
                <a:rPr lang="en-US" altLang="zh-CN" dirty="0" smtClean="0"/>
                <a:t>  </a:t>
              </a:r>
              <a:r>
                <a:rPr lang="en-US" altLang="zh-CN" sz="2400" dirty="0" smtClean="0"/>
                <a:t>Viewing/Listening  </a:t>
              </a:r>
            </a:p>
            <a:p>
              <a:pPr>
                <a:buFont typeface="Arial" pitchFamily="34" charset="0"/>
                <a:buChar char="•"/>
              </a:pPr>
              <a:r>
                <a:rPr lang="en-US" altLang="zh-CN" sz="2400" dirty="0" smtClean="0"/>
                <a:t>  Reading </a:t>
              </a:r>
              <a:endParaRPr lang="zh-CN" altLang="en-US" sz="2400" dirty="0"/>
            </a:p>
          </p:txBody>
        </p:sp>
        <p:sp>
          <p:nvSpPr>
            <p:cNvPr id="11" name="矩形 10"/>
            <p:cNvSpPr/>
            <p:nvPr/>
          </p:nvSpPr>
          <p:spPr>
            <a:xfrm>
              <a:off x="4708663" y="3357562"/>
              <a:ext cx="3357586" cy="10715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buFont typeface="Arial" pitchFamily="34" charset="0"/>
                <a:buChar char="•"/>
              </a:pPr>
              <a:r>
                <a:rPr lang="en-US" altLang="zh-CN" dirty="0" smtClean="0"/>
                <a:t> </a:t>
              </a:r>
              <a:r>
                <a:rPr lang="en-US" altLang="zh-CN" sz="2400" dirty="0" smtClean="0"/>
                <a:t>Viewing/Listening  </a:t>
              </a:r>
            </a:p>
            <a:p>
              <a:pPr>
                <a:buFont typeface="Arial" pitchFamily="34" charset="0"/>
                <a:buChar char="•"/>
              </a:pPr>
              <a:r>
                <a:rPr lang="en-US" altLang="zh-CN" sz="2400" dirty="0" smtClean="0"/>
                <a:t> Reading </a:t>
              </a:r>
              <a:endParaRPr lang="zh-CN" altLang="en-US" sz="2400" dirty="0"/>
            </a:p>
          </p:txBody>
        </p:sp>
        <p:cxnSp>
          <p:nvCxnSpPr>
            <p:cNvPr id="16" name="直接箭头连接符 15"/>
            <p:cNvCxnSpPr/>
            <p:nvPr/>
          </p:nvCxnSpPr>
          <p:spPr>
            <a:xfrm flipV="1">
              <a:off x="3961153" y="2928934"/>
              <a:ext cx="533197" cy="3571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3887645" y="3357562"/>
              <a:ext cx="596352" cy="4286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组合 20"/>
          <p:cNvGrpSpPr/>
          <p:nvPr/>
        </p:nvGrpSpPr>
        <p:grpSpPr>
          <a:xfrm>
            <a:off x="3714744" y="4857760"/>
            <a:ext cx="4929222" cy="1214446"/>
            <a:chOff x="3643306" y="4500570"/>
            <a:chExt cx="4357718" cy="1214446"/>
          </a:xfrm>
        </p:grpSpPr>
        <p:sp>
          <p:nvSpPr>
            <p:cNvPr id="12" name="矩形 11"/>
            <p:cNvSpPr/>
            <p:nvPr/>
          </p:nvSpPr>
          <p:spPr>
            <a:xfrm>
              <a:off x="4653791" y="4500570"/>
              <a:ext cx="3347233" cy="12144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buFont typeface="Arial" pitchFamily="34" charset="0"/>
                <a:buChar char="•"/>
              </a:pPr>
              <a:r>
                <a:rPr lang="en-US" altLang="zh-CN" dirty="0" smtClean="0"/>
                <a:t> </a:t>
              </a:r>
              <a:r>
                <a:rPr lang="en-US" altLang="zh-CN" sz="2400" dirty="0" smtClean="0"/>
                <a:t>Unit Project </a:t>
              </a:r>
            </a:p>
            <a:p>
              <a:pPr>
                <a:buFont typeface="Arial" pitchFamily="34" charset="0"/>
                <a:buChar char="•"/>
              </a:pPr>
              <a:r>
                <a:rPr lang="en-US" altLang="zh-CN" sz="2400" dirty="0" smtClean="0"/>
                <a:t> Step-by-step procedure</a:t>
              </a:r>
            </a:p>
            <a:p>
              <a:pPr>
                <a:buFont typeface="Arial" pitchFamily="34" charset="0"/>
                <a:buChar char="•"/>
              </a:pPr>
              <a:r>
                <a:rPr lang="en-US" altLang="zh-CN" sz="2400" dirty="0" smtClean="0"/>
                <a:t> Checklist </a:t>
              </a:r>
              <a:endParaRPr lang="zh-CN" altLang="en-US" sz="2400" dirty="0"/>
            </a:p>
          </p:txBody>
        </p:sp>
        <p:cxnSp>
          <p:nvCxnSpPr>
            <p:cNvPr id="20" name="直接箭头连接符 19"/>
            <p:cNvCxnSpPr/>
            <p:nvPr/>
          </p:nvCxnSpPr>
          <p:spPr>
            <a:xfrm>
              <a:off x="3643306" y="5000636"/>
              <a:ext cx="785818"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组合 16"/>
          <p:cNvGrpSpPr/>
          <p:nvPr/>
        </p:nvGrpSpPr>
        <p:grpSpPr>
          <a:xfrm>
            <a:off x="3786182" y="1142984"/>
            <a:ext cx="4857784" cy="928694"/>
            <a:chOff x="3643306" y="785794"/>
            <a:chExt cx="4286280" cy="928694"/>
          </a:xfrm>
        </p:grpSpPr>
        <p:sp>
          <p:nvSpPr>
            <p:cNvPr id="8" name="矩形 7"/>
            <p:cNvSpPr/>
            <p:nvPr/>
          </p:nvSpPr>
          <p:spPr>
            <a:xfrm>
              <a:off x="4572000" y="785794"/>
              <a:ext cx="3357586" cy="9286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buFont typeface="Arial" pitchFamily="34" charset="0"/>
                <a:buChar char="•"/>
              </a:pPr>
              <a:r>
                <a:rPr lang="en-US" altLang="zh-CN" sz="2400" dirty="0" smtClean="0"/>
                <a:t> Setting the scene</a:t>
              </a:r>
            </a:p>
            <a:p>
              <a:pPr>
                <a:buFont typeface="Arial" pitchFamily="34" charset="0"/>
                <a:buChar char="•"/>
              </a:pPr>
              <a:r>
                <a:rPr lang="en-US" altLang="zh-CN" sz="2400" dirty="0" smtClean="0"/>
                <a:t> Learning objectives</a:t>
              </a:r>
              <a:endParaRPr lang="zh-CN" altLang="en-US" sz="2400" dirty="0"/>
            </a:p>
          </p:txBody>
        </p:sp>
        <p:cxnSp>
          <p:nvCxnSpPr>
            <p:cNvPr id="22" name="直接箭头连接符 21"/>
            <p:cNvCxnSpPr/>
            <p:nvPr/>
          </p:nvCxnSpPr>
          <p:spPr>
            <a:xfrm>
              <a:off x="3643306" y="1214422"/>
              <a:ext cx="857256"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6" name="下箭头 25"/>
          <p:cNvSpPr/>
          <p:nvPr/>
        </p:nvSpPr>
        <p:spPr>
          <a:xfrm>
            <a:off x="2285984" y="2160572"/>
            <a:ext cx="71438" cy="5540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下箭头 26"/>
          <p:cNvSpPr/>
          <p:nvPr/>
        </p:nvSpPr>
        <p:spPr>
          <a:xfrm flipH="1">
            <a:off x="2331702" y="4214818"/>
            <a:ext cx="45719" cy="5889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857224" y="2928934"/>
            <a:ext cx="2786082" cy="3071834"/>
            <a:chOff x="857224" y="2428868"/>
            <a:chExt cx="2786082" cy="3071834"/>
          </a:xfrm>
        </p:grpSpPr>
        <p:sp>
          <p:nvSpPr>
            <p:cNvPr id="30" name="椭圆 29"/>
            <p:cNvSpPr/>
            <p:nvPr/>
          </p:nvSpPr>
          <p:spPr>
            <a:xfrm>
              <a:off x="857224" y="2428868"/>
              <a:ext cx="2786082" cy="1071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输入</a:t>
              </a:r>
              <a:r>
                <a:rPr lang="zh-CN" altLang="en-US" sz="2400" b="1" dirty="0" smtClean="0"/>
                <a:t>（</a:t>
              </a:r>
              <a:r>
                <a:rPr lang="en-US" altLang="zh-CN" sz="2400" b="1" dirty="0" smtClean="0"/>
                <a:t>+</a:t>
              </a:r>
              <a:r>
                <a:rPr lang="zh-CN" altLang="en-US" sz="2000" b="1" dirty="0" smtClean="0"/>
                <a:t>输出</a:t>
              </a:r>
              <a:r>
                <a:rPr lang="zh-CN" altLang="en-US" sz="2400" b="1" dirty="0" smtClean="0"/>
                <a:t>）</a:t>
              </a:r>
              <a:endParaRPr lang="zh-CN" altLang="en-US" sz="2400" b="1" dirty="0"/>
            </a:p>
          </p:txBody>
        </p:sp>
        <p:sp>
          <p:nvSpPr>
            <p:cNvPr id="31" name="椭圆 30"/>
            <p:cNvSpPr/>
            <p:nvPr/>
          </p:nvSpPr>
          <p:spPr>
            <a:xfrm>
              <a:off x="857224" y="4500570"/>
              <a:ext cx="2786082" cy="1000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输出</a:t>
              </a:r>
              <a:endParaRPr lang="zh-CN" altLang="en-US" sz="2800" b="1" dirty="0"/>
            </a:p>
          </p:txBody>
        </p:sp>
      </p:grpSp>
      <p:sp>
        <p:nvSpPr>
          <p:cNvPr id="23" name="TextBox 22"/>
          <p:cNvSpPr txBox="1"/>
          <p:nvPr/>
        </p:nvSpPr>
        <p:spPr>
          <a:xfrm rot="16200000">
            <a:off x="4119655" y="-2099681"/>
            <a:ext cx="800219" cy="5467692"/>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eaVert" wrap="square" rtlCol="0">
            <a:spAutoFit/>
          </a:bodyPr>
          <a:lstStyle/>
          <a:p>
            <a:pPr algn="ctr"/>
            <a:r>
              <a:rPr lang="zh-CN" altLang="en-US" sz="4000" b="1" dirty="0" smtClean="0"/>
              <a:t>单元结构：三大版块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linds(horizontal)">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357166"/>
            <a:ext cx="8229600" cy="1143000"/>
          </a:xfrm>
        </p:spPr>
        <p:txBody>
          <a:bodyPr/>
          <a:lstStyle/>
          <a:p>
            <a:r>
              <a:rPr lang="zh-CN" altLang="en-US" dirty="0" smtClean="0"/>
              <a:t>单元结构：</a:t>
            </a:r>
            <a:r>
              <a:rPr lang="en-US" altLang="zh-CN" dirty="0" err="1" smtClean="0"/>
              <a:t>iExplore</a:t>
            </a:r>
            <a:r>
              <a:rPr lang="en-US" altLang="zh-CN" dirty="0" smtClean="0"/>
              <a:t> (1 &amp; 2)</a:t>
            </a:r>
            <a:endParaRPr lang="zh-CN" altLang="en-US" dirty="0"/>
          </a:p>
        </p:txBody>
      </p:sp>
      <p:sp>
        <p:nvSpPr>
          <p:cNvPr id="17" name="矩形 16"/>
          <p:cNvSpPr/>
          <p:nvPr/>
        </p:nvSpPr>
        <p:spPr>
          <a:xfrm>
            <a:off x="4429124" y="2786058"/>
            <a:ext cx="4143404" cy="34290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grpSp>
        <p:nvGrpSpPr>
          <p:cNvPr id="27" name="组合 26"/>
          <p:cNvGrpSpPr/>
          <p:nvPr/>
        </p:nvGrpSpPr>
        <p:grpSpPr>
          <a:xfrm>
            <a:off x="4572000" y="3500438"/>
            <a:ext cx="3857652" cy="857256"/>
            <a:chOff x="4572000" y="3500438"/>
            <a:chExt cx="3857652" cy="857256"/>
          </a:xfrm>
        </p:grpSpPr>
        <p:sp>
          <p:nvSpPr>
            <p:cNvPr id="14" name="矩形 13"/>
            <p:cNvSpPr/>
            <p:nvPr/>
          </p:nvSpPr>
          <p:spPr>
            <a:xfrm>
              <a:off x="4572000" y="3786190"/>
              <a:ext cx="3857652" cy="57150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t>Understanding the text</a:t>
              </a:r>
              <a:endParaRPr lang="zh-CN" altLang="en-US" sz="2400" b="1" dirty="0"/>
            </a:p>
          </p:txBody>
        </p:sp>
        <p:sp>
          <p:nvSpPr>
            <p:cNvPr id="19" name="上下箭头 18"/>
            <p:cNvSpPr/>
            <p:nvPr/>
          </p:nvSpPr>
          <p:spPr>
            <a:xfrm>
              <a:off x="6429388" y="3500438"/>
              <a:ext cx="142876" cy="2857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4572000" y="4429132"/>
            <a:ext cx="3857652" cy="785818"/>
            <a:chOff x="4572000" y="4429132"/>
            <a:chExt cx="3857652" cy="785818"/>
          </a:xfrm>
        </p:grpSpPr>
        <p:sp>
          <p:nvSpPr>
            <p:cNvPr id="15" name="矩形 14"/>
            <p:cNvSpPr/>
            <p:nvPr/>
          </p:nvSpPr>
          <p:spPr>
            <a:xfrm>
              <a:off x="4572000" y="4714884"/>
              <a:ext cx="3857652" cy="5000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t>Building your language</a:t>
              </a:r>
              <a:endParaRPr lang="zh-CN" altLang="en-US" sz="2400" b="1" dirty="0"/>
            </a:p>
          </p:txBody>
        </p:sp>
        <p:sp>
          <p:nvSpPr>
            <p:cNvPr id="20" name="下箭头 19"/>
            <p:cNvSpPr/>
            <p:nvPr/>
          </p:nvSpPr>
          <p:spPr>
            <a:xfrm>
              <a:off x="6429388" y="4429132"/>
              <a:ext cx="142876"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4572000" y="5286388"/>
            <a:ext cx="3857652" cy="785818"/>
            <a:chOff x="4572000" y="5286388"/>
            <a:chExt cx="3857652" cy="785818"/>
          </a:xfrm>
        </p:grpSpPr>
        <p:sp>
          <p:nvSpPr>
            <p:cNvPr id="16" name="矩形 15"/>
            <p:cNvSpPr/>
            <p:nvPr/>
          </p:nvSpPr>
          <p:spPr>
            <a:xfrm>
              <a:off x="4572000" y="5572140"/>
              <a:ext cx="3857652" cy="5000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t>Sharing your ideas</a:t>
              </a:r>
              <a:endParaRPr lang="zh-CN" altLang="en-US" sz="2400" b="1" dirty="0"/>
            </a:p>
          </p:txBody>
        </p:sp>
        <p:sp>
          <p:nvSpPr>
            <p:cNvPr id="21" name="下箭头 20"/>
            <p:cNvSpPr/>
            <p:nvPr/>
          </p:nvSpPr>
          <p:spPr>
            <a:xfrm>
              <a:off x="6429388" y="5286388"/>
              <a:ext cx="142876"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785786" y="1428736"/>
            <a:ext cx="3571900" cy="4572032"/>
            <a:chOff x="785786" y="1428736"/>
            <a:chExt cx="3571900" cy="4572032"/>
          </a:xfrm>
        </p:grpSpPr>
        <p:sp>
          <p:nvSpPr>
            <p:cNvPr id="5" name="右箭头 4"/>
            <p:cNvSpPr/>
            <p:nvPr/>
          </p:nvSpPr>
          <p:spPr>
            <a:xfrm>
              <a:off x="785786" y="3714752"/>
              <a:ext cx="3571900" cy="2286016"/>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3200" dirty="0" smtClean="0"/>
                <a:t>Reading</a:t>
              </a:r>
            </a:p>
            <a:p>
              <a:pPr algn="ctr"/>
              <a:r>
                <a:rPr lang="en-US" altLang="zh-CN" sz="3200" dirty="0" smtClean="0"/>
                <a:t>(e.g. 40-45 )</a:t>
              </a:r>
              <a:r>
                <a:rPr lang="en-US" altLang="zh-CN" dirty="0" smtClean="0"/>
                <a:t> </a:t>
              </a:r>
              <a:endParaRPr lang="zh-CN" altLang="en-US" dirty="0"/>
            </a:p>
          </p:txBody>
        </p:sp>
        <p:sp>
          <p:nvSpPr>
            <p:cNvPr id="4" name="右箭头 3"/>
            <p:cNvSpPr/>
            <p:nvPr/>
          </p:nvSpPr>
          <p:spPr>
            <a:xfrm>
              <a:off x="785786" y="1428736"/>
              <a:ext cx="3357586" cy="171451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400" dirty="0" smtClean="0"/>
                <a:t>Viewing /Listening</a:t>
              </a:r>
            </a:p>
            <a:p>
              <a:pPr algn="ctr"/>
              <a:r>
                <a:rPr lang="en-US" altLang="zh-CN" sz="2400" dirty="0" smtClean="0"/>
                <a:t>(e.g. P39)</a:t>
              </a:r>
              <a:endParaRPr lang="zh-CN" altLang="en-US" sz="2400" dirty="0"/>
            </a:p>
          </p:txBody>
        </p:sp>
      </p:grpSp>
      <p:sp>
        <p:nvSpPr>
          <p:cNvPr id="10" name="线形标注 3 9"/>
          <p:cNvSpPr/>
          <p:nvPr/>
        </p:nvSpPr>
        <p:spPr>
          <a:xfrm>
            <a:off x="857224" y="357166"/>
            <a:ext cx="3286148" cy="1285884"/>
          </a:xfrm>
          <a:prstGeom prst="borderCallout3">
            <a:avLst>
              <a:gd name="adj1" fmla="val 18750"/>
              <a:gd name="adj2" fmla="val -8333"/>
              <a:gd name="adj3" fmla="val 18750"/>
              <a:gd name="adj4" fmla="val -16667"/>
              <a:gd name="adj5" fmla="val 100000"/>
              <a:gd name="adj6" fmla="val -16667"/>
              <a:gd name="adj7" fmla="val 354398"/>
              <a:gd name="adj8" fmla="val 158080"/>
            </a:avLst>
          </a:prstGeom>
        </p:spPr>
        <p:style>
          <a:lnRef idx="2">
            <a:schemeClr val="accent6"/>
          </a:lnRef>
          <a:fillRef idx="1">
            <a:schemeClr val="lt1"/>
          </a:fillRef>
          <a:effectRef idx="0">
            <a:schemeClr val="accent6"/>
          </a:effectRef>
          <a:fontRef idx="minor">
            <a:schemeClr val="dk1"/>
          </a:fontRef>
        </p:style>
        <p:txBody>
          <a:bodyPr rtlCol="0" anchor="ctr"/>
          <a:lstStyle/>
          <a:p>
            <a:pPr>
              <a:buFont typeface="Arial" pitchFamily="34" charset="0"/>
              <a:buChar char="•"/>
            </a:pPr>
            <a:r>
              <a:rPr lang="en-US" altLang="zh-CN" dirty="0" smtClean="0"/>
              <a:t> </a:t>
            </a:r>
            <a:r>
              <a:rPr lang="en-US" altLang="zh-CN" sz="2400" dirty="0" smtClean="0"/>
              <a:t>Theme- related words</a:t>
            </a:r>
          </a:p>
          <a:p>
            <a:pPr>
              <a:buFont typeface="Arial" pitchFamily="34" charset="0"/>
              <a:buChar char="•"/>
            </a:pPr>
            <a:r>
              <a:rPr lang="en-US" altLang="zh-CN" sz="2400" dirty="0" smtClean="0"/>
              <a:t> Collocation</a:t>
            </a:r>
          </a:p>
          <a:p>
            <a:pPr>
              <a:buFont typeface="Arial" pitchFamily="34" charset="0"/>
              <a:buChar char="•"/>
            </a:pPr>
            <a:r>
              <a:rPr lang="en-US" altLang="zh-CN" sz="2400" dirty="0" smtClean="0"/>
              <a:t> Gems of the language</a:t>
            </a:r>
            <a:endParaRPr lang="zh-CN" altLang="en-US" sz="2400" dirty="0"/>
          </a:p>
        </p:txBody>
      </p:sp>
      <p:sp>
        <p:nvSpPr>
          <p:cNvPr id="11" name="线形标注 3 10"/>
          <p:cNvSpPr/>
          <p:nvPr/>
        </p:nvSpPr>
        <p:spPr>
          <a:xfrm>
            <a:off x="1000100" y="1785926"/>
            <a:ext cx="2714644" cy="1571636"/>
          </a:xfrm>
          <a:prstGeom prst="borderCallout3">
            <a:avLst>
              <a:gd name="adj1" fmla="val 18750"/>
              <a:gd name="adj2" fmla="val -8333"/>
              <a:gd name="adj3" fmla="val 18750"/>
              <a:gd name="adj4" fmla="val -16667"/>
              <a:gd name="adj5" fmla="val 100000"/>
              <a:gd name="adj6" fmla="val -16667"/>
              <a:gd name="adj7" fmla="val 259020"/>
              <a:gd name="adj8" fmla="val 156088"/>
            </a:avLst>
          </a:prstGeom>
        </p:spPr>
        <p:style>
          <a:lnRef idx="2">
            <a:schemeClr val="accent6"/>
          </a:lnRef>
          <a:fillRef idx="1">
            <a:schemeClr val="lt1"/>
          </a:fillRef>
          <a:effectRef idx="0">
            <a:schemeClr val="accent6"/>
          </a:effectRef>
          <a:fontRef idx="minor">
            <a:schemeClr val="dk1"/>
          </a:fontRef>
        </p:style>
        <p:txBody>
          <a:bodyPr rtlCol="0" anchor="ctr"/>
          <a:lstStyle/>
          <a:p>
            <a:r>
              <a:rPr lang="zh-CN" altLang="en-US" sz="2400" dirty="0" smtClean="0"/>
              <a:t>小组讨论（输出）</a:t>
            </a:r>
            <a:r>
              <a:rPr lang="en-US" altLang="zh-CN" sz="2400" dirty="0" smtClean="0"/>
              <a:t>  </a:t>
            </a:r>
          </a:p>
          <a:p>
            <a:pPr>
              <a:buFont typeface="Arial" pitchFamily="34" charset="0"/>
              <a:buChar char="•"/>
            </a:pPr>
            <a:r>
              <a:rPr lang="zh-CN" altLang="en-US" sz="2400" dirty="0" smtClean="0"/>
              <a:t> 课文相关</a:t>
            </a:r>
            <a:endParaRPr lang="en-US" altLang="zh-CN" sz="2400" dirty="0"/>
          </a:p>
          <a:p>
            <a:pPr>
              <a:buFont typeface="Arial" pitchFamily="34" charset="0"/>
              <a:buChar char="•"/>
            </a:pPr>
            <a:r>
              <a:rPr lang="en-US" altLang="zh-CN" sz="2400" dirty="0" smtClean="0"/>
              <a:t>  </a:t>
            </a:r>
            <a:r>
              <a:rPr lang="zh-CN" altLang="en-US" sz="2400" dirty="0" smtClean="0"/>
              <a:t>主题相关</a:t>
            </a:r>
            <a:endParaRPr lang="en-US" altLang="zh-CN" sz="2400" dirty="0" smtClean="0"/>
          </a:p>
        </p:txBody>
      </p:sp>
      <p:sp>
        <p:nvSpPr>
          <p:cNvPr id="12" name="矩形 11"/>
          <p:cNvSpPr/>
          <p:nvPr/>
        </p:nvSpPr>
        <p:spPr>
          <a:xfrm>
            <a:off x="4572000" y="1643050"/>
            <a:ext cx="4000528"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smtClean="0"/>
              <a:t>2 – 3 minutes;   Input </a:t>
            </a:r>
            <a:r>
              <a:rPr lang="en-US" altLang="zh-CN" sz="2400" b="1" i="1" dirty="0" smtClean="0"/>
              <a:t>not</a:t>
            </a:r>
            <a:r>
              <a:rPr lang="en-US" altLang="zh-CN" sz="2400" b="1" dirty="0" smtClean="0"/>
              <a:t> test</a:t>
            </a:r>
            <a:endParaRPr lang="zh-CN" altLang="en-US" sz="2400" b="1" dirty="0"/>
          </a:p>
        </p:txBody>
      </p:sp>
      <p:grpSp>
        <p:nvGrpSpPr>
          <p:cNvPr id="26" name="组合 25"/>
          <p:cNvGrpSpPr/>
          <p:nvPr/>
        </p:nvGrpSpPr>
        <p:grpSpPr>
          <a:xfrm>
            <a:off x="4572000" y="2428868"/>
            <a:ext cx="3857652" cy="1143008"/>
            <a:chOff x="4572000" y="2428868"/>
            <a:chExt cx="3857652" cy="1143008"/>
          </a:xfrm>
        </p:grpSpPr>
        <p:sp>
          <p:nvSpPr>
            <p:cNvPr id="13" name="矩形 12"/>
            <p:cNvSpPr/>
            <p:nvPr/>
          </p:nvSpPr>
          <p:spPr>
            <a:xfrm>
              <a:off x="4572000" y="2928934"/>
              <a:ext cx="3857652" cy="64294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400" b="1" dirty="0" smtClean="0"/>
                <a:t>主课文</a:t>
              </a:r>
              <a:endParaRPr lang="zh-CN" altLang="en-US" sz="2400" b="1" dirty="0"/>
            </a:p>
          </p:txBody>
        </p:sp>
        <p:sp>
          <p:nvSpPr>
            <p:cNvPr id="18" name="下箭头 17"/>
            <p:cNvSpPr/>
            <p:nvPr/>
          </p:nvSpPr>
          <p:spPr>
            <a:xfrm>
              <a:off x="6429388" y="2428868"/>
              <a:ext cx="142876"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线形标注 3 27"/>
          <p:cNvSpPr/>
          <p:nvPr/>
        </p:nvSpPr>
        <p:spPr>
          <a:xfrm>
            <a:off x="4714876" y="428604"/>
            <a:ext cx="3714776" cy="1071570"/>
          </a:xfrm>
          <a:prstGeom prst="borderCallout3">
            <a:avLst>
              <a:gd name="adj1" fmla="val 18750"/>
              <a:gd name="adj2" fmla="val -8333"/>
              <a:gd name="adj3" fmla="val 18750"/>
              <a:gd name="adj4" fmla="val -16667"/>
              <a:gd name="adj5" fmla="val 100000"/>
              <a:gd name="adj6" fmla="val -16667"/>
              <a:gd name="adj7" fmla="val 346206"/>
              <a:gd name="adj8" fmla="val 10681"/>
            </a:avLst>
          </a:prstGeom>
        </p:spPr>
        <p:style>
          <a:lnRef idx="2">
            <a:schemeClr val="accent6"/>
          </a:lnRef>
          <a:fillRef idx="1">
            <a:schemeClr val="lt1"/>
          </a:fillRef>
          <a:effectRef idx="0">
            <a:schemeClr val="accent6"/>
          </a:effectRef>
          <a:fontRef idx="minor">
            <a:schemeClr val="dk1"/>
          </a:fontRef>
        </p:style>
        <p:txBody>
          <a:bodyPr rtlCol="0" anchor="ctr"/>
          <a:lstStyle/>
          <a:p>
            <a:pPr>
              <a:buFont typeface="Arial" pitchFamily="34" charset="0"/>
              <a:buChar char="•"/>
            </a:pPr>
            <a:r>
              <a:rPr lang="en-US" altLang="zh-CN" sz="2400" dirty="0" smtClean="0"/>
              <a:t> </a:t>
            </a:r>
            <a:r>
              <a:rPr lang="zh-CN" altLang="en-US" sz="2400" dirty="0" smtClean="0"/>
              <a:t>课文框架与细节</a:t>
            </a:r>
            <a:endParaRPr lang="en-US" altLang="zh-CN" sz="2400" dirty="0" smtClean="0"/>
          </a:p>
          <a:p>
            <a:pPr>
              <a:buFont typeface="Arial" pitchFamily="34" charset="0"/>
              <a:buChar char="•"/>
            </a:pPr>
            <a:r>
              <a:rPr lang="en-US" altLang="zh-CN" sz="2400" dirty="0" smtClean="0"/>
              <a:t> </a:t>
            </a:r>
            <a:r>
              <a:rPr lang="zh-CN" altLang="en-US" sz="2400" dirty="0" smtClean="0"/>
              <a:t>辅助理解与检测理解</a:t>
            </a:r>
            <a:endParaRPr lang="en-US" altLang="zh-CN" sz="2400" dirty="0" smtClean="0"/>
          </a:p>
          <a:p>
            <a:r>
              <a:rPr lang="en-US" altLang="zh-CN" sz="2400" dirty="0" smtClean="0"/>
              <a:t>   </a:t>
            </a:r>
            <a:r>
              <a:rPr lang="zh-CN" altLang="en-US" sz="2400" dirty="0" smtClean="0"/>
              <a:t>（输出）</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horizont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linds(horizontal)">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linds(horizontal)">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blinds(horizontal)">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blinds(horizontal)">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linds(horizontal)">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blinds(horizontal)">
                                      <p:cBhvr>
                                        <p:cTn id="45" dur="5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linds(horizontal)">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animBg="1"/>
      <p:bldP spid="11" grpId="0" animBg="1"/>
      <p:bldP spid="12"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主题释解的特点</a:t>
            </a:r>
            <a:endParaRPr lang="zh-CN" altLang="en-US" dirty="0"/>
          </a:p>
        </p:txBody>
      </p:sp>
      <p:sp>
        <p:nvSpPr>
          <p:cNvPr id="3" name="内容占位符 2"/>
          <p:cNvSpPr>
            <a:spLocks noGrp="1"/>
          </p:cNvSpPr>
          <p:nvPr>
            <p:ph idx="1"/>
          </p:nvPr>
        </p:nvSpPr>
        <p:spPr/>
        <p:txBody>
          <a:bodyPr>
            <a:normAutofit lnSpcReduction="10000"/>
          </a:bodyPr>
          <a:lstStyle/>
          <a:p>
            <a:r>
              <a:rPr lang="en-US" altLang="zh-CN" dirty="0" smtClean="0"/>
              <a:t>A and B </a:t>
            </a:r>
          </a:p>
          <a:p>
            <a:pPr>
              <a:buNone/>
            </a:pPr>
            <a:r>
              <a:rPr lang="en-US" altLang="zh-CN" dirty="0" smtClean="0"/>
              <a:t>     </a:t>
            </a:r>
          </a:p>
          <a:p>
            <a:r>
              <a:rPr lang="zh-CN" altLang="en-US" dirty="0" smtClean="0"/>
              <a:t>（话题）集中、分散、拓展结合</a:t>
            </a:r>
            <a:endParaRPr lang="en-US" altLang="zh-CN" dirty="0" smtClean="0"/>
          </a:p>
          <a:p>
            <a:r>
              <a:rPr lang="zh-CN" altLang="en-US" dirty="0" smtClean="0"/>
              <a:t>（角度）正面、反面、侧面交错</a:t>
            </a:r>
            <a:endParaRPr lang="en-US" altLang="zh-CN" dirty="0" smtClean="0"/>
          </a:p>
          <a:p>
            <a:endParaRPr lang="en-US" altLang="zh-CN" dirty="0" smtClean="0"/>
          </a:p>
          <a:p>
            <a:r>
              <a:rPr lang="zh-CN" altLang="en-US" dirty="0" smtClean="0"/>
              <a:t>走出传统、单一视角；</a:t>
            </a:r>
            <a:endParaRPr lang="en-US" altLang="zh-CN" dirty="0" smtClean="0"/>
          </a:p>
          <a:p>
            <a:pPr>
              <a:buNone/>
            </a:pPr>
            <a:r>
              <a:rPr lang="en-US" altLang="zh-CN" dirty="0" smtClean="0"/>
              <a:t>   </a:t>
            </a:r>
            <a:r>
              <a:rPr lang="zh-CN" altLang="en-US" dirty="0" smtClean="0"/>
              <a:t>置身于</a:t>
            </a:r>
            <a:r>
              <a:rPr lang="zh-CN" altLang="en-US" b="1" dirty="0" smtClean="0"/>
              <a:t>真实、广阔、丰富、繁杂</a:t>
            </a:r>
            <a:r>
              <a:rPr lang="zh-CN" altLang="en-US" dirty="0" smtClean="0"/>
              <a:t>的世界；</a:t>
            </a:r>
            <a:endParaRPr lang="en-US" altLang="zh-CN" dirty="0" smtClean="0"/>
          </a:p>
          <a:p>
            <a:pPr>
              <a:buNone/>
            </a:pPr>
            <a:r>
              <a:rPr lang="en-US" altLang="zh-CN" dirty="0" smtClean="0"/>
              <a:t>   </a:t>
            </a:r>
            <a:r>
              <a:rPr lang="zh-CN" altLang="en-US" dirty="0" smtClean="0"/>
              <a:t>梳理线索，解决问题。</a:t>
            </a:r>
            <a:endParaRPr lang="en-US" altLang="zh-CN" dirty="0" smtClean="0"/>
          </a:p>
          <a:p>
            <a:endParaRPr lang="en-US" altLang="zh-CN" dirty="0" smtClean="0"/>
          </a:p>
          <a:p>
            <a:endParaRPr lang="en-US" altLang="zh-CN" dirty="0" smtClean="0"/>
          </a:p>
          <a:p>
            <a:endParaRPr lang="zh-CN" altLang="en-US" dirty="0"/>
          </a:p>
        </p:txBody>
      </p:sp>
      <p:sp>
        <p:nvSpPr>
          <p:cNvPr id="4" name="圆角矩形 3"/>
          <p:cNvSpPr/>
          <p:nvPr/>
        </p:nvSpPr>
        <p:spPr>
          <a:xfrm>
            <a:off x="4000496" y="1428736"/>
            <a:ext cx="4572032" cy="121444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3600" dirty="0" smtClean="0"/>
              <a:t>探索</a:t>
            </a:r>
            <a:r>
              <a:rPr lang="en-US" altLang="zh-CN" sz="3600" dirty="0" smtClean="0"/>
              <a:t> </a:t>
            </a:r>
            <a:r>
              <a:rPr lang="en-US" altLang="zh-CN" sz="3600" b="1" dirty="0" smtClean="0"/>
              <a:t>POSSIBILITY</a:t>
            </a:r>
            <a:endParaRPr lang="zh-CN" altLang="en-US" sz="3600" b="1" dirty="0"/>
          </a:p>
        </p:txBody>
      </p:sp>
      <p:sp>
        <p:nvSpPr>
          <p:cNvPr id="5" name="线形标注 2 4"/>
          <p:cNvSpPr/>
          <p:nvPr/>
        </p:nvSpPr>
        <p:spPr>
          <a:xfrm>
            <a:off x="1142976" y="428604"/>
            <a:ext cx="2714644" cy="1071570"/>
          </a:xfrm>
          <a:prstGeom prst="borderCallout2">
            <a:avLst>
              <a:gd name="adj1" fmla="val 18750"/>
              <a:gd name="adj2" fmla="val -8333"/>
              <a:gd name="adj3" fmla="val 18750"/>
              <a:gd name="adj4" fmla="val -16667"/>
              <a:gd name="adj5" fmla="val 378591"/>
              <a:gd name="adj6" fmla="val 1556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3200" dirty="0" smtClean="0"/>
              <a:t>A; B; </a:t>
            </a:r>
            <a:r>
              <a:rPr lang="en-US" altLang="zh-CN" sz="3200" i="1" dirty="0" smtClean="0"/>
              <a:t>A</a:t>
            </a:r>
            <a:r>
              <a:rPr lang="en-US" altLang="zh-CN" sz="3200" dirty="0" smtClean="0"/>
              <a:t>; </a:t>
            </a:r>
            <a:r>
              <a:rPr lang="en-US" altLang="zh-CN" sz="3200" i="1" dirty="0" smtClean="0"/>
              <a:t>B</a:t>
            </a:r>
            <a:r>
              <a:rPr lang="en-US" altLang="zh-CN" sz="3200" dirty="0" smtClean="0"/>
              <a:t>; </a:t>
            </a:r>
            <a:r>
              <a:rPr lang="en-US" altLang="zh-CN" sz="3200" b="1" dirty="0" smtClean="0"/>
              <a:t>A+</a:t>
            </a:r>
            <a:r>
              <a:rPr lang="en-US" altLang="zh-CN" sz="3200" dirty="0" smtClean="0"/>
              <a:t>; </a:t>
            </a:r>
            <a:r>
              <a:rPr lang="en-US" altLang="zh-CN" sz="3200" b="1" dirty="0" smtClean="0"/>
              <a:t>B+</a:t>
            </a:r>
            <a:r>
              <a:rPr lang="en-US" altLang="zh-CN" sz="3200" dirty="0" smtClean="0"/>
              <a:t> … =A+B</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linds(horizontal)">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linds(horizontal)">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7" presetClass="entr" presetSubtype="1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r>
              <a:rPr lang="zh-CN" altLang="en-US" dirty="0" smtClean="0"/>
              <a:t>一个夸张的类比</a:t>
            </a:r>
            <a:endParaRPr lang="en-US" altLang="zh-CN" dirty="0" smtClean="0"/>
          </a:p>
          <a:p>
            <a:pPr>
              <a:buNone/>
            </a:pPr>
            <a:r>
              <a:rPr lang="en-US" altLang="zh-CN" dirty="0" smtClean="0"/>
              <a:t>    </a:t>
            </a:r>
          </a:p>
          <a:p>
            <a:pPr>
              <a:buNone/>
            </a:pPr>
            <a:r>
              <a:rPr lang="en-US" altLang="zh-CN" dirty="0" smtClean="0"/>
              <a:t>    </a:t>
            </a:r>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4" name="Picture 2" descr="F:\科研\教材\新一代\教师用书\蒙娜丽莎.jpg"/>
          <p:cNvPicPr>
            <a:picLocks noGrp="1" noChangeAspect="1" noChangeArrowheads="1"/>
          </p:cNvPicPr>
          <p:nvPr>
            <p:ph idx="1"/>
          </p:nvPr>
        </p:nvPicPr>
        <p:blipFill>
          <a:blip r:embed="rId3"/>
          <a:srcRect/>
          <a:stretch>
            <a:fillRect/>
          </a:stretch>
        </p:blipFill>
        <p:spPr bwMode="auto">
          <a:xfrm>
            <a:off x="2285984" y="2071678"/>
            <a:ext cx="4143404" cy="3143272"/>
          </a:xfrm>
          <a:prstGeom prst="rect">
            <a:avLst/>
          </a:prstGeom>
          <a:noFill/>
        </p:spPr>
      </p:pic>
      <p:grpSp>
        <p:nvGrpSpPr>
          <p:cNvPr id="18" name="组合 17"/>
          <p:cNvGrpSpPr/>
          <p:nvPr/>
        </p:nvGrpSpPr>
        <p:grpSpPr>
          <a:xfrm rot="201162">
            <a:off x="642910" y="428604"/>
            <a:ext cx="4000528" cy="3586797"/>
            <a:chOff x="571472" y="199393"/>
            <a:chExt cx="3008128" cy="3029565"/>
          </a:xfrm>
        </p:grpSpPr>
        <p:pic>
          <p:nvPicPr>
            <p:cNvPr id="1026" name="Picture 2" descr="F:\科研\教材\新一代\教师用书\蒙娜丽莎少女.jpg"/>
            <p:cNvPicPr>
              <a:picLocks noChangeAspect="1" noChangeArrowheads="1"/>
            </p:cNvPicPr>
            <p:nvPr/>
          </p:nvPicPr>
          <p:blipFill>
            <a:blip r:embed="rId4"/>
            <a:srcRect/>
            <a:stretch>
              <a:fillRect/>
            </a:stretch>
          </p:blipFill>
          <p:spPr bwMode="auto">
            <a:xfrm rot="19956303">
              <a:off x="2055600" y="199393"/>
              <a:ext cx="1524000" cy="1885950"/>
            </a:xfrm>
            <a:prstGeom prst="rect">
              <a:avLst/>
            </a:prstGeom>
            <a:noFill/>
          </p:spPr>
        </p:pic>
        <p:pic>
          <p:nvPicPr>
            <p:cNvPr id="1028" name="Picture 4" descr="F:\科研\教材\新一代\教师用书\蒙娜丽莎1.jpg"/>
            <p:cNvPicPr>
              <a:picLocks noChangeAspect="1" noChangeArrowheads="1"/>
            </p:cNvPicPr>
            <p:nvPr/>
          </p:nvPicPr>
          <p:blipFill>
            <a:blip r:embed="rId5"/>
            <a:srcRect/>
            <a:stretch>
              <a:fillRect/>
            </a:stretch>
          </p:blipFill>
          <p:spPr bwMode="auto">
            <a:xfrm rot="20131828">
              <a:off x="571472" y="1000108"/>
              <a:ext cx="1524000" cy="2228850"/>
            </a:xfrm>
            <a:prstGeom prst="rect">
              <a:avLst/>
            </a:prstGeom>
            <a:noFill/>
          </p:spPr>
        </p:pic>
      </p:grpSp>
      <p:grpSp>
        <p:nvGrpSpPr>
          <p:cNvPr id="22" name="组合 21"/>
          <p:cNvGrpSpPr/>
          <p:nvPr/>
        </p:nvGrpSpPr>
        <p:grpSpPr>
          <a:xfrm>
            <a:off x="4357686" y="285728"/>
            <a:ext cx="4308680" cy="3286148"/>
            <a:chOff x="3692345" y="357166"/>
            <a:chExt cx="4308680" cy="3286148"/>
          </a:xfrm>
        </p:grpSpPr>
        <p:pic>
          <p:nvPicPr>
            <p:cNvPr id="1036" name="Picture 12" descr="F:\科研\教材\新一代\教师用书\蒙娜丽莎肌肉男.jpg"/>
            <p:cNvPicPr>
              <a:picLocks noChangeAspect="1" noChangeArrowheads="1"/>
            </p:cNvPicPr>
            <p:nvPr/>
          </p:nvPicPr>
          <p:blipFill>
            <a:blip r:embed="rId6" cstate="print"/>
            <a:srcRect/>
            <a:stretch>
              <a:fillRect/>
            </a:stretch>
          </p:blipFill>
          <p:spPr bwMode="auto">
            <a:xfrm>
              <a:off x="5715008" y="357166"/>
              <a:ext cx="2286017" cy="3286148"/>
            </a:xfrm>
            <a:prstGeom prst="rect">
              <a:avLst/>
            </a:prstGeom>
            <a:noFill/>
          </p:spPr>
        </p:pic>
        <p:pic>
          <p:nvPicPr>
            <p:cNvPr id="1027" name="Picture 3" descr="F:\科研\教材\新一代\教师用书\蒙娜丽莎眼镜.jpg"/>
            <p:cNvPicPr>
              <a:picLocks noChangeAspect="1" noChangeArrowheads="1"/>
            </p:cNvPicPr>
            <p:nvPr/>
          </p:nvPicPr>
          <p:blipFill>
            <a:blip r:embed="rId7"/>
            <a:srcRect/>
            <a:stretch>
              <a:fillRect/>
            </a:stretch>
          </p:blipFill>
          <p:spPr bwMode="auto">
            <a:xfrm rot="20254482">
              <a:off x="3692345" y="674777"/>
              <a:ext cx="1716504" cy="2095500"/>
            </a:xfrm>
            <a:prstGeom prst="rect">
              <a:avLst/>
            </a:prstGeom>
            <a:noFill/>
          </p:spPr>
        </p:pic>
      </p:grpSp>
      <p:pic>
        <p:nvPicPr>
          <p:cNvPr id="1030" name="Picture 6" descr="F:\科研\教材\新一代\教师用书\蒙娜丽莎面具.jpg"/>
          <p:cNvPicPr>
            <a:picLocks noChangeAspect="1" noChangeArrowheads="1"/>
          </p:cNvPicPr>
          <p:nvPr/>
        </p:nvPicPr>
        <p:blipFill>
          <a:blip r:embed="rId8"/>
          <a:srcRect/>
          <a:stretch>
            <a:fillRect/>
          </a:stretch>
        </p:blipFill>
        <p:spPr bwMode="auto">
          <a:xfrm>
            <a:off x="3857620" y="1285860"/>
            <a:ext cx="2381256" cy="3071834"/>
          </a:xfrm>
          <a:prstGeom prst="rect">
            <a:avLst/>
          </a:prstGeom>
          <a:noFill/>
        </p:spPr>
      </p:pic>
      <p:grpSp>
        <p:nvGrpSpPr>
          <p:cNvPr id="30" name="组合 29"/>
          <p:cNvGrpSpPr/>
          <p:nvPr/>
        </p:nvGrpSpPr>
        <p:grpSpPr>
          <a:xfrm>
            <a:off x="1928794" y="1000108"/>
            <a:ext cx="6715172" cy="3643338"/>
            <a:chOff x="1857356" y="2143116"/>
            <a:chExt cx="6715172" cy="3643338"/>
          </a:xfrm>
        </p:grpSpPr>
        <p:pic>
          <p:nvPicPr>
            <p:cNvPr id="1038" name="Picture 14" descr="F:\科研\教材\新一代\教师用书\蒙娜丽莎眼里发现数字和字母.jpg"/>
            <p:cNvPicPr>
              <a:picLocks noChangeAspect="1" noChangeArrowheads="1"/>
            </p:cNvPicPr>
            <p:nvPr/>
          </p:nvPicPr>
          <p:blipFill>
            <a:blip r:embed="rId9"/>
            <a:srcRect/>
            <a:stretch>
              <a:fillRect/>
            </a:stretch>
          </p:blipFill>
          <p:spPr bwMode="auto">
            <a:xfrm>
              <a:off x="4143372" y="2661042"/>
              <a:ext cx="1857388" cy="2500330"/>
            </a:xfrm>
            <a:prstGeom prst="rect">
              <a:avLst/>
            </a:prstGeom>
            <a:noFill/>
          </p:spPr>
        </p:pic>
        <p:pic>
          <p:nvPicPr>
            <p:cNvPr id="1037" name="Picture 13" descr="F:\科研\教材\新一代\教师用书\考古学家发现了蒙娜丽莎.jpg"/>
            <p:cNvPicPr>
              <a:picLocks noChangeAspect="1" noChangeArrowheads="1"/>
            </p:cNvPicPr>
            <p:nvPr/>
          </p:nvPicPr>
          <p:blipFill>
            <a:blip r:embed="rId10"/>
            <a:srcRect/>
            <a:stretch>
              <a:fillRect/>
            </a:stretch>
          </p:blipFill>
          <p:spPr bwMode="auto">
            <a:xfrm>
              <a:off x="6215074" y="2214554"/>
              <a:ext cx="2357454" cy="3571900"/>
            </a:xfrm>
            <a:prstGeom prst="rect">
              <a:avLst/>
            </a:prstGeom>
            <a:noFill/>
          </p:spPr>
        </p:pic>
        <p:pic>
          <p:nvPicPr>
            <p:cNvPr id="1043" name="Picture 19" descr="F:\科研\教材\新一代\教师用书\达芬奇自画像.jpg"/>
            <p:cNvPicPr>
              <a:picLocks noChangeAspect="1" noChangeArrowheads="1"/>
            </p:cNvPicPr>
            <p:nvPr/>
          </p:nvPicPr>
          <p:blipFill>
            <a:blip r:embed="rId11"/>
            <a:srcRect/>
            <a:stretch>
              <a:fillRect/>
            </a:stretch>
          </p:blipFill>
          <p:spPr bwMode="auto">
            <a:xfrm>
              <a:off x="1857356" y="2143116"/>
              <a:ext cx="2214578" cy="3048000"/>
            </a:xfrm>
            <a:prstGeom prst="rect">
              <a:avLst/>
            </a:prstGeom>
            <a:noFill/>
          </p:spPr>
        </p:pic>
      </p:grpSp>
      <p:grpSp>
        <p:nvGrpSpPr>
          <p:cNvPr id="28" name="组合 27"/>
          <p:cNvGrpSpPr/>
          <p:nvPr/>
        </p:nvGrpSpPr>
        <p:grpSpPr>
          <a:xfrm>
            <a:off x="1071538" y="1214422"/>
            <a:ext cx="7215222" cy="4548198"/>
            <a:chOff x="642910" y="1714488"/>
            <a:chExt cx="7215222" cy="4548198"/>
          </a:xfrm>
        </p:grpSpPr>
        <p:pic>
          <p:nvPicPr>
            <p:cNvPr id="1029" name="Picture 5" descr="F:\科研\教材\新一代\教师用书\蒙娜丽莎笑.jpg"/>
            <p:cNvPicPr>
              <a:picLocks noChangeAspect="1" noChangeArrowheads="1"/>
            </p:cNvPicPr>
            <p:nvPr/>
          </p:nvPicPr>
          <p:blipFill>
            <a:blip r:embed="rId12"/>
            <a:srcRect/>
            <a:stretch>
              <a:fillRect/>
            </a:stretch>
          </p:blipFill>
          <p:spPr bwMode="auto">
            <a:xfrm rot="20265098">
              <a:off x="642910" y="3071810"/>
              <a:ext cx="1524000" cy="2175647"/>
            </a:xfrm>
            <a:prstGeom prst="rect">
              <a:avLst/>
            </a:prstGeom>
            <a:noFill/>
          </p:spPr>
        </p:pic>
        <p:pic>
          <p:nvPicPr>
            <p:cNvPr id="1040" name="Picture 16" descr="F:\科研\教材\新一代\教师用书\憨豆.jpg"/>
            <p:cNvPicPr>
              <a:picLocks noChangeAspect="1" noChangeArrowheads="1"/>
            </p:cNvPicPr>
            <p:nvPr/>
          </p:nvPicPr>
          <p:blipFill>
            <a:blip r:embed="rId13"/>
            <a:srcRect/>
            <a:stretch>
              <a:fillRect/>
            </a:stretch>
          </p:blipFill>
          <p:spPr bwMode="auto">
            <a:xfrm>
              <a:off x="2000232" y="3214686"/>
              <a:ext cx="3048000" cy="3048000"/>
            </a:xfrm>
            <a:prstGeom prst="rect">
              <a:avLst/>
            </a:prstGeom>
            <a:noFill/>
          </p:spPr>
        </p:pic>
        <p:pic>
          <p:nvPicPr>
            <p:cNvPr id="1041" name="Picture 17" descr="F:\科研\教材\新一代\教师用书\蒙娜丽莎雕像版.jpg"/>
            <p:cNvPicPr>
              <a:picLocks noChangeAspect="1" noChangeArrowheads="1"/>
            </p:cNvPicPr>
            <p:nvPr/>
          </p:nvPicPr>
          <p:blipFill>
            <a:blip r:embed="rId14"/>
            <a:srcRect/>
            <a:stretch>
              <a:fillRect/>
            </a:stretch>
          </p:blipFill>
          <p:spPr bwMode="auto">
            <a:xfrm>
              <a:off x="5572132" y="2643182"/>
              <a:ext cx="2286000" cy="3048000"/>
            </a:xfrm>
            <a:prstGeom prst="rect">
              <a:avLst/>
            </a:prstGeom>
            <a:noFill/>
          </p:spPr>
        </p:pic>
        <p:pic>
          <p:nvPicPr>
            <p:cNvPr id="1032" name="Picture 8" descr="F:\科研\教材\新一代\教师用书\蒙娜丽莎印度版.jpg"/>
            <p:cNvPicPr>
              <a:picLocks noChangeAspect="1" noChangeArrowheads="1"/>
            </p:cNvPicPr>
            <p:nvPr/>
          </p:nvPicPr>
          <p:blipFill>
            <a:blip r:embed="rId15"/>
            <a:srcRect/>
            <a:stretch>
              <a:fillRect/>
            </a:stretch>
          </p:blipFill>
          <p:spPr bwMode="auto">
            <a:xfrm>
              <a:off x="3500430" y="3714752"/>
              <a:ext cx="2006600" cy="2452694"/>
            </a:xfrm>
            <a:prstGeom prst="rect">
              <a:avLst/>
            </a:prstGeom>
            <a:noFill/>
          </p:spPr>
        </p:pic>
        <p:pic>
          <p:nvPicPr>
            <p:cNvPr id="1033" name="Picture 9" descr="F:\科研\教材\新一代\教师用书\蒙娜丽莎个人版.jpg"/>
            <p:cNvPicPr>
              <a:picLocks noChangeAspect="1" noChangeArrowheads="1"/>
            </p:cNvPicPr>
            <p:nvPr/>
          </p:nvPicPr>
          <p:blipFill>
            <a:blip r:embed="rId16"/>
            <a:srcRect/>
            <a:stretch>
              <a:fillRect/>
            </a:stretch>
          </p:blipFill>
          <p:spPr bwMode="auto">
            <a:xfrm>
              <a:off x="3428992" y="1714488"/>
              <a:ext cx="1968500" cy="2238380"/>
            </a:xfrm>
            <a:prstGeom prst="rect">
              <a:avLst/>
            </a:prstGeom>
            <a:noFill/>
          </p:spPr>
        </p:pic>
      </p:grpSp>
      <p:grpSp>
        <p:nvGrpSpPr>
          <p:cNvPr id="20" name="组合 19"/>
          <p:cNvGrpSpPr/>
          <p:nvPr/>
        </p:nvGrpSpPr>
        <p:grpSpPr>
          <a:xfrm>
            <a:off x="357158" y="1785926"/>
            <a:ext cx="4786346" cy="3389767"/>
            <a:chOff x="316530" y="2824249"/>
            <a:chExt cx="3852742" cy="3389767"/>
          </a:xfrm>
        </p:grpSpPr>
        <p:pic>
          <p:nvPicPr>
            <p:cNvPr id="1034" name="Picture 10" descr="F:\科研\教材\新一代\教师用书\蒙娜丽莎爆笑版.jpg"/>
            <p:cNvPicPr>
              <a:picLocks noChangeAspect="1" noChangeArrowheads="1"/>
            </p:cNvPicPr>
            <p:nvPr/>
          </p:nvPicPr>
          <p:blipFill>
            <a:blip r:embed="rId17"/>
            <a:srcRect/>
            <a:stretch>
              <a:fillRect/>
            </a:stretch>
          </p:blipFill>
          <p:spPr bwMode="auto">
            <a:xfrm rot="20806380">
              <a:off x="316530" y="3166016"/>
              <a:ext cx="2425700" cy="3048000"/>
            </a:xfrm>
            <a:prstGeom prst="rect">
              <a:avLst/>
            </a:prstGeom>
            <a:noFill/>
          </p:spPr>
        </p:pic>
        <p:pic>
          <p:nvPicPr>
            <p:cNvPr id="1035" name="Picture 11" descr="F:\科研\教材\新一代\教师用书\蒙娜丽莎哭泣.jpg"/>
            <p:cNvPicPr>
              <a:picLocks noChangeAspect="1" noChangeArrowheads="1"/>
            </p:cNvPicPr>
            <p:nvPr/>
          </p:nvPicPr>
          <p:blipFill>
            <a:blip r:embed="rId18" cstate="print"/>
            <a:srcRect/>
            <a:stretch>
              <a:fillRect/>
            </a:stretch>
          </p:blipFill>
          <p:spPr bwMode="auto">
            <a:xfrm rot="20205571">
              <a:off x="2069014" y="2824249"/>
              <a:ext cx="2100258" cy="2228864"/>
            </a:xfrm>
            <a:prstGeom prst="rect">
              <a:avLst/>
            </a:prstGeom>
            <a:noFill/>
          </p:spPr>
        </p:pic>
      </p:grpSp>
      <p:pic>
        <p:nvPicPr>
          <p:cNvPr id="1042" name="Picture 18" descr="F:\科研\教材\新一代\教师用书\蒙娜丽莎.jpg"/>
          <p:cNvPicPr>
            <a:picLocks noChangeAspect="1" noChangeArrowheads="1"/>
          </p:cNvPicPr>
          <p:nvPr/>
        </p:nvPicPr>
        <p:blipFill>
          <a:blip r:embed="rId3"/>
          <a:srcRect/>
          <a:stretch>
            <a:fillRect/>
          </a:stretch>
        </p:blipFill>
        <p:spPr bwMode="auto">
          <a:xfrm>
            <a:off x="4000496" y="2071678"/>
            <a:ext cx="3954800" cy="35261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4"/>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p:cTn id="20" dur="500" fill="hold"/>
                                        <p:tgtEl>
                                          <p:spTgt spid="22"/>
                                        </p:tgtEl>
                                        <p:attrNameLst>
                                          <p:attrName>ppt_w</p:attrName>
                                        </p:attrNameLst>
                                      </p:cBhvr>
                                      <p:tavLst>
                                        <p:tav tm="0">
                                          <p:val>
                                            <p:fltVal val="0"/>
                                          </p:val>
                                        </p:tav>
                                        <p:tav tm="100000">
                                          <p:val>
                                            <p:strVal val="#ppt_w"/>
                                          </p:val>
                                        </p:tav>
                                      </p:tavLst>
                                    </p:anim>
                                    <p:anim calcmode="lin" valueType="num">
                                      <p:cBhvr>
                                        <p:cTn id="21"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030"/>
                                        </p:tgtEl>
                                        <p:attrNameLst>
                                          <p:attrName>style.visibility</p:attrName>
                                        </p:attrNameLst>
                                      </p:cBhvr>
                                      <p:to>
                                        <p:strVal val="visible"/>
                                      </p:to>
                                    </p:set>
                                    <p:animEffect transition="in" filter="blinds(horizontal)">
                                      <p:cBhvr>
                                        <p:cTn id="26" dur="500"/>
                                        <p:tgtEl>
                                          <p:spTgt spid="103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1000" fill="hold"/>
                                        <p:tgtEl>
                                          <p:spTgt spid="20"/>
                                        </p:tgtEl>
                                        <p:attrNameLst>
                                          <p:attrName>ppt_w</p:attrName>
                                        </p:attrNameLst>
                                      </p:cBhvr>
                                      <p:tavLst>
                                        <p:tav tm="0">
                                          <p:val>
                                            <p:strVal val="#ppt_w*0.70"/>
                                          </p:val>
                                        </p:tav>
                                        <p:tav tm="100000">
                                          <p:val>
                                            <p:strVal val="#ppt_w"/>
                                          </p:val>
                                        </p:tav>
                                      </p:tavLst>
                                    </p:anim>
                                    <p:anim calcmode="lin" valueType="num">
                                      <p:cBhvr>
                                        <p:cTn id="44" dur="1000" fill="hold"/>
                                        <p:tgtEl>
                                          <p:spTgt spid="20"/>
                                        </p:tgtEl>
                                        <p:attrNameLst>
                                          <p:attrName>ppt_h</p:attrName>
                                        </p:attrNameLst>
                                      </p:cBhvr>
                                      <p:tavLst>
                                        <p:tav tm="0">
                                          <p:val>
                                            <p:strVal val="#ppt_h"/>
                                          </p:val>
                                        </p:tav>
                                        <p:tav tm="100000">
                                          <p:val>
                                            <p:strVal val="#ppt_h"/>
                                          </p:val>
                                        </p:tav>
                                      </p:tavLst>
                                    </p:anim>
                                    <p:animEffect transition="in" filter="fade">
                                      <p:cBhvr>
                                        <p:cTn id="45" dur="10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7" presetClass="entr" presetSubtype="10" fill="hold" nodeType="clickEffect">
                                  <p:stCondLst>
                                    <p:cond delay="0"/>
                                  </p:stCondLst>
                                  <p:childTnLst>
                                    <p:set>
                                      <p:cBhvr>
                                        <p:cTn id="49" dur="1" fill="hold">
                                          <p:stCondLst>
                                            <p:cond delay="0"/>
                                          </p:stCondLst>
                                        </p:cTn>
                                        <p:tgtEl>
                                          <p:spTgt spid="1042"/>
                                        </p:tgtEl>
                                        <p:attrNameLst>
                                          <p:attrName>style.visibility</p:attrName>
                                        </p:attrNameLst>
                                      </p:cBhvr>
                                      <p:to>
                                        <p:strVal val="visible"/>
                                      </p:to>
                                    </p:set>
                                    <p:anim calcmode="lin" valueType="num">
                                      <p:cBhvr>
                                        <p:cTn id="50" dur="500" fill="hold"/>
                                        <p:tgtEl>
                                          <p:spTgt spid="1042"/>
                                        </p:tgtEl>
                                        <p:attrNameLst>
                                          <p:attrName>ppt_w</p:attrName>
                                        </p:attrNameLst>
                                      </p:cBhvr>
                                      <p:tavLst>
                                        <p:tav tm="0">
                                          <p:val>
                                            <p:fltVal val="0"/>
                                          </p:val>
                                        </p:tav>
                                        <p:tav tm="100000">
                                          <p:val>
                                            <p:strVal val="#ppt_w"/>
                                          </p:val>
                                        </p:tav>
                                      </p:tavLst>
                                    </p:anim>
                                    <p:anim calcmode="lin" valueType="num">
                                      <p:cBhvr>
                                        <p:cTn id="51" dur="500" fill="hold"/>
                                        <p:tgtEl>
                                          <p:spTgt spid="1042"/>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6" presetClass="emph" presetSubtype="0" fill="hold" nodeType="clickEffect">
                                  <p:stCondLst>
                                    <p:cond delay="0"/>
                                  </p:stCondLst>
                                  <p:childTnLst>
                                    <p:animScale>
                                      <p:cBhvr>
                                        <p:cTn id="55" dur="2000" fill="hold"/>
                                        <p:tgtEl>
                                          <p:spTgt spid="10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ln>
          <a:noFill/>
        </a:ln>
      </a:spPr>
      <a:bodyPr vert="eaVert" wrap="square" rtlCol="0">
        <a:spAutoFit/>
      </a:bodyPr>
      <a:lstStyle>
        <a:defPPr>
          <a:defRPr sz="2400" dirty="0" err="1" smtClean="0"/>
        </a:defPPr>
      </a:lstStyle>
      <a:style>
        <a:lnRef idx="1">
          <a:schemeClr val="accent5"/>
        </a:lnRef>
        <a:fillRef idx="2">
          <a:schemeClr val="accent5"/>
        </a:fillRef>
        <a:effectRef idx="1">
          <a:schemeClr val="accent5"/>
        </a:effectRef>
        <a:fontRef idx="minor">
          <a:schemeClr val="dk1"/>
        </a:fontRef>
      </a: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Calligraphy</Template>
  <TotalTime>4888</TotalTime>
  <Words>3081</Words>
  <Application>Microsoft Office PowerPoint</Application>
  <PresentationFormat>全屏显示(4:3)</PresentationFormat>
  <Paragraphs>290</Paragraphs>
  <Slides>27</Slides>
  <Notes>26</Notes>
  <HiddenSlides>0</HiddenSlides>
  <MMClips>0</MMClips>
  <ScaleCrop>false</ScaleCrop>
  <HeadingPairs>
    <vt:vector size="4" baseType="variant">
      <vt:variant>
        <vt:lpstr>主题</vt:lpstr>
      </vt:variant>
      <vt:variant>
        <vt:i4>1</vt:i4>
      </vt:variant>
      <vt:variant>
        <vt:lpstr>幻灯片标题</vt:lpstr>
      </vt:variant>
      <vt:variant>
        <vt:i4>27</vt:i4>
      </vt:variant>
    </vt:vector>
  </HeadingPairs>
  <TitlesOfParts>
    <vt:vector size="28" baseType="lpstr">
      <vt:lpstr>Office 主题</vt:lpstr>
      <vt:lpstr>Explore Possibility; Embrace Flexibility   ——《新一代 1》的单元主题与结构</vt:lpstr>
      <vt:lpstr>               iEnglish</vt:lpstr>
      <vt:lpstr>任务：熟悉教材</vt:lpstr>
      <vt:lpstr>单元结构</vt:lpstr>
      <vt:lpstr>幻灯片 5</vt:lpstr>
      <vt:lpstr>单元结构：iExplore (1 &amp; 2)</vt:lpstr>
      <vt:lpstr>主题释解的特点</vt:lpstr>
      <vt:lpstr>幻灯片 8</vt:lpstr>
      <vt:lpstr>幻灯片 9</vt:lpstr>
      <vt:lpstr>输入与输出：信息</vt:lpstr>
      <vt:lpstr>输入与输出：语言</vt:lpstr>
      <vt:lpstr>例示：输入、输出与主题的关系</vt:lpstr>
      <vt:lpstr>Unit 2 EQ and Charisma</vt:lpstr>
      <vt:lpstr>Unit 4 History and Memory</vt:lpstr>
      <vt:lpstr>Unit 6 Literature and Imagination</vt:lpstr>
      <vt:lpstr>Unit 7 Humans and Nature</vt:lpstr>
      <vt:lpstr>例示：输入材料与主题的关系</vt:lpstr>
      <vt:lpstr>Unit 2 EQ and Charisma</vt:lpstr>
      <vt:lpstr>Unit 4 History and Memory</vt:lpstr>
      <vt:lpstr>Unit 6 Literature and Imagination</vt:lpstr>
      <vt:lpstr>Unit 7 Humans and Nature</vt:lpstr>
      <vt:lpstr>讨论：主题、输入、输出</vt:lpstr>
      <vt:lpstr>讨论：单元教学目标释解</vt:lpstr>
      <vt:lpstr>重点</vt:lpstr>
      <vt:lpstr>              iEnglish:</vt:lpstr>
      <vt:lpstr>幻灯片 26</vt:lpstr>
      <vt:lpstr>幻灯片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Explore Possibility; Embrace Flexibility 《新一代》（1）</dc:title>
  <dc:creator>tzx</dc:creator>
  <cp:lastModifiedBy>tzx</cp:lastModifiedBy>
  <cp:revision>522</cp:revision>
  <dcterms:created xsi:type="dcterms:W3CDTF">2015-07-07T23:16:12Z</dcterms:created>
  <dcterms:modified xsi:type="dcterms:W3CDTF">2015-07-18T07:48:50Z</dcterms:modified>
</cp:coreProperties>
</file>