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52"/>
  </p:notesMasterIdLst>
  <p:sldIdLst>
    <p:sldId id="256" r:id="rId2"/>
    <p:sldId id="423" r:id="rId3"/>
    <p:sldId id="435" r:id="rId4"/>
    <p:sldId id="265" r:id="rId5"/>
    <p:sldId id="421" r:id="rId6"/>
    <p:sldId id="360" r:id="rId7"/>
    <p:sldId id="361" r:id="rId8"/>
    <p:sldId id="362" r:id="rId9"/>
    <p:sldId id="364" r:id="rId10"/>
    <p:sldId id="326" r:id="rId11"/>
    <p:sldId id="283" r:id="rId12"/>
    <p:sldId id="368" r:id="rId13"/>
    <p:sldId id="369" r:id="rId14"/>
    <p:sldId id="370" r:id="rId15"/>
    <p:sldId id="371" r:id="rId16"/>
    <p:sldId id="372" r:id="rId17"/>
    <p:sldId id="373" r:id="rId18"/>
    <p:sldId id="282" r:id="rId19"/>
    <p:sldId id="422" r:id="rId20"/>
    <p:sldId id="380" r:id="rId21"/>
    <p:sldId id="387" r:id="rId22"/>
    <p:sldId id="388" r:id="rId23"/>
    <p:sldId id="392" r:id="rId24"/>
    <p:sldId id="389" r:id="rId25"/>
    <p:sldId id="425" r:id="rId26"/>
    <p:sldId id="390" r:id="rId27"/>
    <p:sldId id="397" r:id="rId28"/>
    <p:sldId id="415" r:id="rId29"/>
    <p:sldId id="416" r:id="rId30"/>
    <p:sldId id="395" r:id="rId31"/>
    <p:sldId id="426" r:id="rId32"/>
    <p:sldId id="404" r:id="rId33"/>
    <p:sldId id="429" r:id="rId34"/>
    <p:sldId id="427" r:id="rId35"/>
    <p:sldId id="432" r:id="rId36"/>
    <p:sldId id="405" r:id="rId37"/>
    <p:sldId id="406" r:id="rId38"/>
    <p:sldId id="401" r:id="rId39"/>
    <p:sldId id="377" r:id="rId40"/>
    <p:sldId id="424" r:id="rId41"/>
    <p:sldId id="312" r:id="rId42"/>
    <p:sldId id="433" r:id="rId43"/>
    <p:sldId id="315" r:id="rId44"/>
    <p:sldId id="418" r:id="rId45"/>
    <p:sldId id="430" r:id="rId46"/>
    <p:sldId id="420" r:id="rId47"/>
    <p:sldId id="274" r:id="rId48"/>
    <p:sldId id="431" r:id="rId49"/>
    <p:sldId id="275" r:id="rId50"/>
    <p:sldId id="43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85" autoAdjust="0"/>
    <p:restoredTop sz="94660"/>
  </p:normalViewPr>
  <p:slideViewPr>
    <p:cSldViewPr snapToGrid="0" snapToObjects="1">
      <p:cViewPr>
        <p:scale>
          <a:sx n="72" d="100"/>
          <a:sy n="72" d="100"/>
        </p:scale>
        <p:origin x="-126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7CFBC-75A6-194F-A2F4-83129F7FD34C}" type="datetimeFigureOut">
              <a:rPr lang="en-US" smtClean="0"/>
              <a:pPr/>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86369-8263-BA41-98F7-C8913588DA22}" type="slidenum">
              <a:rPr lang="en-US" smtClean="0"/>
              <a:pPr/>
              <a:t>‹#›</a:t>
            </a:fld>
            <a:endParaRPr lang="en-US"/>
          </a:p>
        </p:txBody>
      </p:sp>
    </p:spTree>
    <p:extLst>
      <p:ext uri="{BB962C8B-B14F-4D97-AF65-F5344CB8AC3E}">
        <p14:creationId xmlns:p14="http://schemas.microsoft.com/office/powerpoint/2010/main" xmlns="" val="37816177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ltLang="zh-CN"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
        <p:nvSpPr>
          <p:cNvPr id="4" name="Date Placeholder 3"/>
          <p:cNvSpPr>
            <a:spLocks noGrp="1"/>
          </p:cNvSpPr>
          <p:nvPr>
            <p:ph type="dt" sz="half" idx="10"/>
          </p:nvPr>
        </p:nvSpPr>
        <p:spPr/>
        <p:txBody>
          <a:bodyPr/>
          <a:lstStyle/>
          <a:p>
            <a:fld id="{9B39C777-077C-DB42-AAFB-FB39BFAE2CBB}"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1DBB7-6E21-6A45-BCDB-08ECCA08AFD3}"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9C777-077C-DB42-AAFB-FB39BFAE2CBB}" type="datetimeFigureOut">
              <a:rPr lang="en-US" smtClean="0"/>
              <a:pPr/>
              <a:t>7/15/2015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1DBB7-6E21-6A45-BCDB-08ECCA08AF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ltLang="zh-CN"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ltLang="zh-CN"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ltLang="zh-CN"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ltLang="zh-CN"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ltLang="zh-CN"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ltLang="zh-CN"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ltLang="zh-CN"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B39C777-077C-DB42-AAFB-FB39BFAE2CBB}"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ltLang="zh-CN"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B39C777-077C-DB42-AAFB-FB39BFAE2CBB}"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39C777-077C-DB42-AAFB-FB39BFAE2CBB}" type="datetimeFigureOut">
              <a:rPr lang="en-US" smtClean="0"/>
              <a:pPr/>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1DBB7-6E21-6A45-BCDB-08ECCA08AF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B39C777-077C-DB42-AAFB-FB39BFAE2CBB}"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ltLang="zh-CN"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39C777-077C-DB42-AAFB-FB39BFAE2CBB}" type="datetimeFigureOut">
              <a:rPr lang="en-US" smtClean="0"/>
              <a:pPr/>
              <a:t>7/15/2015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DF1DBB7-6E21-6A45-BCDB-08ECCA08AFD3}"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7" name="Date Placeholder 6"/>
          <p:cNvSpPr>
            <a:spLocks noGrp="1"/>
          </p:cNvSpPr>
          <p:nvPr>
            <p:ph type="dt" sz="half" idx="10"/>
          </p:nvPr>
        </p:nvSpPr>
        <p:spPr/>
        <p:txBody>
          <a:bodyPr/>
          <a:lstStyle/>
          <a:p>
            <a:fld id="{9B39C777-077C-DB42-AAFB-FB39BFAE2CBB}" type="datetimeFigureOut">
              <a:rPr lang="en-US" smtClean="0"/>
              <a:pPr/>
              <a:t>7/15/2015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B39C777-077C-DB42-AAFB-FB39BFAE2CBB}"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1DBB7-6E21-6A45-BCDB-08ECCA08AFD3}"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Date Placeholder 2"/>
          <p:cNvSpPr>
            <a:spLocks noGrp="1"/>
          </p:cNvSpPr>
          <p:nvPr>
            <p:ph type="dt" sz="half" idx="10"/>
          </p:nvPr>
        </p:nvSpPr>
        <p:spPr/>
        <p:txBody>
          <a:bodyPr/>
          <a:lstStyle/>
          <a:p>
            <a:fld id="{9B39C777-077C-DB42-AAFB-FB39BFAE2CBB}" type="datetimeFigureOut">
              <a:rPr lang="en-US" smtClean="0"/>
              <a:pPr/>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1DBB7-6E21-6A45-BCDB-08ECCA08AF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ltLang="zh-CN"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B39C777-077C-DB42-AAFB-FB39BFAE2CBB}" type="datetimeFigureOut">
              <a:rPr lang="en-US" smtClean="0"/>
              <a:pPr/>
              <a:t>7/15/2015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DF1DBB7-6E21-6A45-BCDB-08ECCA08AF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Unit%208_worksheet.docx"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625" y="3004168"/>
            <a:ext cx="9616638" cy="1695014"/>
          </a:xfrm>
        </p:spPr>
        <p:txBody>
          <a:bodyPr>
            <a:noAutofit/>
          </a:bodyPr>
          <a:lstStyle/>
          <a:p>
            <a:pPr algn="l"/>
            <a:r>
              <a:rPr lang="en-US" sz="4400" b="1" dirty="0" smtClean="0">
                <a:latin typeface="Tahoma"/>
                <a:cs typeface="Tahoma"/>
              </a:rPr>
              <a:t/>
            </a:r>
            <a:br>
              <a:rPr lang="en-US" sz="4400" b="1" dirty="0" smtClean="0">
                <a:latin typeface="Tahoma"/>
                <a:cs typeface="Tahoma"/>
              </a:rPr>
            </a:br>
            <a:r>
              <a:rPr lang="en-US" sz="4400" b="1" dirty="0">
                <a:latin typeface="Tahoma"/>
                <a:cs typeface="Tahoma"/>
              </a:rPr>
              <a:t/>
            </a:r>
            <a:br>
              <a:rPr lang="en-US" sz="4400" b="1" dirty="0">
                <a:latin typeface="Tahoma"/>
                <a:cs typeface="Tahoma"/>
              </a:rPr>
            </a:br>
            <a:r>
              <a:rPr lang="en-US" sz="4400" b="1" dirty="0" smtClean="0">
                <a:latin typeface="Tahoma"/>
                <a:cs typeface="Tahoma"/>
              </a:rPr>
              <a:t/>
            </a:r>
            <a:br>
              <a:rPr lang="en-US" sz="4400" b="1" dirty="0" smtClean="0">
                <a:latin typeface="Tahoma"/>
                <a:cs typeface="Tahoma"/>
              </a:rPr>
            </a:br>
            <a:r>
              <a:rPr lang="en-US" sz="4400" b="1" dirty="0">
                <a:latin typeface="Tahoma"/>
                <a:cs typeface="Tahoma"/>
              </a:rPr>
              <a:t/>
            </a:r>
            <a:br>
              <a:rPr lang="en-US" sz="4400" b="1" dirty="0">
                <a:latin typeface="Tahoma"/>
                <a:cs typeface="Tahoma"/>
              </a:rPr>
            </a:br>
            <a:r>
              <a:rPr lang="en-US" sz="4400" b="1" dirty="0" smtClean="0">
                <a:latin typeface="Tahoma"/>
                <a:cs typeface="Tahoma"/>
              </a:rPr>
              <a:t>Chinese Tradition </a:t>
            </a:r>
            <a:r>
              <a:rPr lang="en-US" altLang="zh-CN" sz="4400" dirty="0" smtClean="0">
                <a:latin typeface="Tahoma"/>
                <a:cs typeface="Tahoma"/>
              </a:rPr>
              <a:t>and </a:t>
            </a:r>
            <a:r>
              <a:rPr lang="en-US" altLang="zh-CN" sz="4400" b="1" dirty="0" smtClean="0">
                <a:latin typeface="Tahoma"/>
                <a:cs typeface="Tahoma"/>
              </a:rPr>
              <a:t>Culture</a:t>
            </a:r>
            <a:br>
              <a:rPr lang="en-US" altLang="zh-CN" sz="4400" b="1" dirty="0" smtClean="0">
                <a:latin typeface="Tahoma"/>
                <a:cs typeface="Tahoma"/>
              </a:rPr>
            </a:br>
            <a:r>
              <a:rPr lang="en-US" sz="4400" dirty="0" smtClean="0">
                <a:latin typeface="Tahoma"/>
                <a:cs typeface="Tahoma"/>
              </a:rPr>
              <a:t/>
            </a:r>
            <a:br>
              <a:rPr lang="en-US" sz="4400" dirty="0" smtClean="0">
                <a:latin typeface="Tahoma"/>
                <a:cs typeface="Tahoma"/>
              </a:rPr>
            </a:br>
            <a:endParaRPr lang="en-US" sz="4400" b="1" dirty="0">
              <a:latin typeface="Tahoma"/>
              <a:cs typeface="Tahoma"/>
            </a:endParaRPr>
          </a:p>
        </p:txBody>
      </p:sp>
      <p:sp>
        <p:nvSpPr>
          <p:cNvPr id="3" name="Subtitle 2"/>
          <p:cNvSpPr>
            <a:spLocks noGrp="1"/>
          </p:cNvSpPr>
          <p:nvPr>
            <p:ph type="subTitle" idx="1"/>
          </p:nvPr>
        </p:nvSpPr>
        <p:spPr>
          <a:xfrm>
            <a:off x="999964" y="1260110"/>
            <a:ext cx="3708400" cy="964746"/>
          </a:xfrm>
        </p:spPr>
        <p:txBody>
          <a:bodyPr>
            <a:normAutofit/>
          </a:bodyPr>
          <a:lstStyle/>
          <a:p>
            <a:pPr algn="l"/>
            <a:r>
              <a:rPr lang="en-US" sz="3600" i="1" dirty="0" smtClean="0">
                <a:latin typeface="Tw Cen MT"/>
                <a:cs typeface="Tw Cen MT"/>
              </a:rPr>
              <a:t>Unit 8</a:t>
            </a:r>
            <a:endParaRPr lang="en-US" sz="3600" i="1" dirty="0">
              <a:latin typeface="Tw Cen MT"/>
              <a:cs typeface="Tw Cen MT"/>
            </a:endParaRPr>
          </a:p>
        </p:txBody>
      </p:sp>
    </p:spTree>
    <p:extLst>
      <p:ext uri="{BB962C8B-B14F-4D97-AF65-F5344CB8AC3E}">
        <p14:creationId xmlns:p14="http://schemas.microsoft.com/office/powerpoint/2010/main" xmlns="" val="30998596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246956" y="2416839"/>
            <a:ext cx="8714031" cy="4198595"/>
          </a:xfrm>
        </p:spPr>
        <p:txBody>
          <a:bodyPr>
            <a:normAutofit/>
          </a:bodyPr>
          <a:lstStyle/>
          <a:p>
            <a:r>
              <a:rPr lang="en-US" altLang="zh-CN" sz="2800" dirty="0" smtClean="0">
                <a:solidFill>
                  <a:srgbClr val="000000"/>
                </a:solidFill>
                <a:latin typeface="Tw Cen MT"/>
                <a:ea typeface="宋体"/>
                <a:cs typeface="Tw Cen MT"/>
              </a:rPr>
              <a:t>Fill in the blanks with</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the</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Chinese</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characters</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so</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that</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the</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proverbs</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are</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relevant</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to</a:t>
            </a:r>
            <a:r>
              <a:rPr lang="zh-CN" altLang="en-US" sz="2800" dirty="0" smtClean="0">
                <a:solidFill>
                  <a:srgbClr val="000000"/>
                </a:solidFill>
                <a:latin typeface="Tw Cen MT"/>
                <a:ea typeface="宋体"/>
                <a:cs typeface="Tw Cen MT"/>
              </a:rPr>
              <a:t> </a:t>
            </a:r>
            <a:r>
              <a:rPr lang="en-US" altLang="zh-CN" sz="2800" dirty="0" smtClean="0">
                <a:solidFill>
                  <a:srgbClr val="000000"/>
                </a:solidFill>
                <a:latin typeface="Tw Cen MT"/>
                <a:ea typeface="宋体"/>
                <a:cs typeface="Tw Cen MT"/>
              </a:rPr>
              <a:t>the definitions.</a:t>
            </a:r>
          </a:p>
          <a:p>
            <a:r>
              <a:rPr lang="zh-CN" altLang="en-US" sz="2800" dirty="0" smtClean="0">
                <a:solidFill>
                  <a:srgbClr val="000000"/>
                </a:solidFill>
                <a:latin typeface="宋体"/>
                <a:ea typeface="宋体"/>
                <a:cs typeface="宋体"/>
              </a:rPr>
              <a:t>叽里</a:t>
            </a:r>
            <a:r>
              <a:rPr lang="en-US" altLang="zh-CN" sz="2800" dirty="0" smtClean="0">
                <a:solidFill>
                  <a:srgbClr val="000000"/>
                </a:solidFill>
                <a:latin typeface="宋体"/>
                <a:ea typeface="宋体"/>
                <a:cs typeface="宋体"/>
              </a:rPr>
              <a:t>________</a:t>
            </a:r>
            <a:r>
              <a:rPr lang="zh-CN" altLang="en-US" sz="2800" dirty="0" smtClean="0">
                <a:solidFill>
                  <a:srgbClr val="000000"/>
                </a:solidFill>
                <a:latin typeface="宋体"/>
                <a:ea typeface="宋体"/>
                <a:cs typeface="宋体"/>
              </a:rPr>
              <a:t>（</a:t>
            </a:r>
            <a:r>
              <a:rPr lang="en-US" altLang="zh-CN" sz="2800" dirty="0" err="1" smtClean="0">
                <a:solidFill>
                  <a:srgbClr val="000000"/>
                </a:solidFill>
                <a:latin typeface="宋体"/>
                <a:ea typeface="宋体"/>
                <a:cs typeface="宋体"/>
              </a:rPr>
              <a:t>ga</a:t>
            </a:r>
            <a:r>
              <a:rPr lang="zh-CN" altLang="en-US" sz="2800" dirty="0" smtClean="0">
                <a:solidFill>
                  <a:srgbClr val="000000"/>
                </a:solidFill>
                <a:latin typeface="宋体"/>
                <a:ea typeface="宋体"/>
                <a:cs typeface="宋体"/>
              </a:rPr>
              <a:t> </a:t>
            </a:r>
            <a:r>
              <a:rPr lang="en-US" altLang="zh-CN" sz="2800" dirty="0" smtClean="0">
                <a:solidFill>
                  <a:srgbClr val="000000"/>
                </a:solidFill>
                <a:latin typeface="宋体"/>
                <a:ea typeface="宋体"/>
                <a:cs typeface="宋体"/>
              </a:rPr>
              <a:t>la</a:t>
            </a:r>
            <a:r>
              <a:rPr lang="zh-CN" altLang="en-US" sz="2800" dirty="0" smtClean="0">
                <a:solidFill>
                  <a:srgbClr val="000000"/>
                </a:solidFill>
                <a:latin typeface="宋体"/>
                <a:ea typeface="宋体"/>
                <a:cs typeface="宋体"/>
              </a:rPr>
              <a:t>）：各个角落</a:t>
            </a:r>
            <a:endParaRPr lang="en-US" altLang="zh-CN" sz="2800" dirty="0" smtClean="0">
              <a:solidFill>
                <a:srgbClr val="000000"/>
              </a:solidFill>
              <a:latin typeface="宋体"/>
              <a:ea typeface="宋体"/>
              <a:cs typeface="宋体"/>
            </a:endParaRPr>
          </a:p>
          <a:p>
            <a:endParaRPr lang="en-US" altLang="zh-CN" sz="2800" dirty="0" smtClean="0">
              <a:solidFill>
                <a:srgbClr val="000000"/>
              </a:solidFill>
              <a:latin typeface="宋体"/>
              <a:ea typeface="宋体"/>
              <a:cs typeface="宋体"/>
            </a:endParaRPr>
          </a:p>
          <a:p>
            <a:r>
              <a:rPr lang="zh-CN" altLang="en-US" sz="2800" dirty="0" smtClean="0">
                <a:solidFill>
                  <a:srgbClr val="000000"/>
                </a:solidFill>
                <a:latin typeface="宋体"/>
                <a:ea typeface="宋体"/>
                <a:cs typeface="宋体"/>
              </a:rPr>
              <a:t>不落</a:t>
            </a:r>
            <a:r>
              <a:rPr lang="en-US" altLang="zh-CN" sz="2800" dirty="0" smtClean="0">
                <a:solidFill>
                  <a:srgbClr val="000000"/>
                </a:solidFill>
                <a:latin typeface="宋体"/>
                <a:ea typeface="宋体"/>
                <a:cs typeface="宋体"/>
              </a:rPr>
              <a:t>_______</a:t>
            </a:r>
            <a:r>
              <a:rPr lang="zh-CN" altLang="en-US" sz="2800" dirty="0" smtClean="0">
                <a:solidFill>
                  <a:srgbClr val="000000"/>
                </a:solidFill>
                <a:latin typeface="宋体"/>
                <a:ea typeface="宋体"/>
                <a:cs typeface="宋体"/>
              </a:rPr>
              <a:t> （</a:t>
            </a:r>
            <a:r>
              <a:rPr lang="en-US" altLang="zh-CN" sz="2800" dirty="0" err="1" smtClean="0">
                <a:solidFill>
                  <a:srgbClr val="000000"/>
                </a:solidFill>
                <a:latin typeface="宋体"/>
                <a:ea typeface="宋体"/>
                <a:cs typeface="宋体"/>
              </a:rPr>
              <a:t>ke</a:t>
            </a:r>
            <a:r>
              <a:rPr lang="zh-CN" altLang="en-US" sz="2800" dirty="0" smtClean="0">
                <a:solidFill>
                  <a:srgbClr val="000000"/>
                </a:solidFill>
                <a:latin typeface="宋体"/>
                <a:ea typeface="宋体"/>
                <a:cs typeface="宋体"/>
              </a:rPr>
              <a:t> </a:t>
            </a:r>
            <a:r>
              <a:rPr lang="en-US" altLang="zh-CN" sz="2800" dirty="0" err="1" smtClean="0">
                <a:solidFill>
                  <a:srgbClr val="000000"/>
                </a:solidFill>
                <a:latin typeface="宋体"/>
                <a:ea typeface="宋体"/>
                <a:cs typeface="宋体"/>
              </a:rPr>
              <a:t>jiu</a:t>
            </a:r>
            <a:r>
              <a:rPr lang="zh-CN" altLang="en-US" sz="2800" dirty="0" smtClean="0">
                <a:solidFill>
                  <a:srgbClr val="000000"/>
                </a:solidFill>
                <a:latin typeface="宋体"/>
                <a:ea typeface="宋体"/>
                <a:cs typeface="宋体"/>
              </a:rPr>
              <a:t>）：比喻有独创风格，不落俗套</a:t>
            </a:r>
          </a:p>
        </p:txBody>
      </p:sp>
      <p:sp>
        <p:nvSpPr>
          <p:cNvPr id="4" name="TextBox 3"/>
          <p:cNvSpPr txBox="1"/>
          <p:nvPr/>
        </p:nvSpPr>
        <p:spPr>
          <a:xfrm>
            <a:off x="1611373" y="3444889"/>
            <a:ext cx="1622856" cy="523220"/>
          </a:xfrm>
          <a:prstGeom prst="rect">
            <a:avLst/>
          </a:prstGeom>
          <a:noFill/>
        </p:spPr>
        <p:txBody>
          <a:bodyPr wrap="square" rtlCol="0">
            <a:spAutoFit/>
          </a:bodyPr>
          <a:lstStyle/>
          <a:p>
            <a:r>
              <a:rPr lang="zh-CN" altLang="en-US" sz="2800" dirty="0">
                <a:solidFill>
                  <a:srgbClr val="000000"/>
                </a:solidFill>
                <a:latin typeface="宋体"/>
                <a:ea typeface="宋体"/>
                <a:cs typeface="宋体"/>
              </a:rPr>
              <a:t>旮旯</a:t>
            </a:r>
            <a:endParaRPr lang="en-US" sz="2800" dirty="0">
              <a:latin typeface="宋体"/>
              <a:ea typeface="宋体"/>
              <a:cs typeface="宋体"/>
            </a:endParaRPr>
          </a:p>
        </p:txBody>
      </p:sp>
      <p:sp>
        <p:nvSpPr>
          <p:cNvPr id="5" name="TextBox 4"/>
          <p:cNvSpPr txBox="1"/>
          <p:nvPr/>
        </p:nvSpPr>
        <p:spPr>
          <a:xfrm>
            <a:off x="1611373" y="4846487"/>
            <a:ext cx="1622856" cy="523220"/>
          </a:xfrm>
          <a:prstGeom prst="rect">
            <a:avLst/>
          </a:prstGeom>
          <a:noFill/>
        </p:spPr>
        <p:txBody>
          <a:bodyPr wrap="square" rtlCol="0">
            <a:spAutoFit/>
          </a:bodyPr>
          <a:lstStyle/>
          <a:p>
            <a:r>
              <a:rPr lang="zh-CN" altLang="en-US" sz="2800" dirty="0">
                <a:solidFill>
                  <a:srgbClr val="000000"/>
                </a:solidFill>
                <a:latin typeface="宋体"/>
                <a:ea typeface="宋体"/>
                <a:cs typeface="宋体"/>
              </a:rPr>
              <a:t>窠臼</a:t>
            </a:r>
            <a:endParaRPr lang="en-US" altLang="zh-CN" sz="2800" dirty="0">
              <a:solidFill>
                <a:srgbClr val="000000"/>
              </a:solidFill>
              <a:latin typeface="宋体"/>
              <a:ea typeface="宋体"/>
              <a:cs typeface="宋体"/>
            </a:endParaRPr>
          </a:p>
        </p:txBody>
      </p:sp>
    </p:spTree>
    <p:extLst>
      <p:ext uri="{BB962C8B-B14F-4D97-AF65-F5344CB8AC3E}">
        <p14:creationId xmlns:p14="http://schemas.microsoft.com/office/powerpoint/2010/main" xmlns="" val="184100405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smtClean="0"/>
              <a:t>Information</a:t>
            </a:r>
            <a:br>
              <a:rPr lang="en-US" b="1" dirty="0" smtClean="0"/>
            </a:br>
            <a:endParaRPr lang="en-US" dirty="0"/>
          </a:p>
        </p:txBody>
      </p:sp>
      <p:sp>
        <p:nvSpPr>
          <p:cNvPr id="6" name="Content Placeholder 5"/>
          <p:cNvSpPr>
            <a:spLocks noGrp="1"/>
          </p:cNvSpPr>
          <p:nvPr>
            <p:ph idx="1"/>
          </p:nvPr>
        </p:nvSpPr>
        <p:spPr/>
        <p:txBody>
          <a:bodyPr>
            <a:normAutofit/>
          </a:bodyPr>
          <a:lstStyle/>
          <a:p>
            <a:r>
              <a:rPr lang="en-US" sz="5400" b="1" dirty="0" smtClean="0">
                <a:solidFill>
                  <a:srgbClr val="000000"/>
                </a:solidFill>
              </a:rPr>
              <a:t>The Chinese Language</a:t>
            </a:r>
          </a:p>
          <a:p>
            <a:pPr marL="0" indent="0">
              <a:buNone/>
            </a:pPr>
            <a:endParaRPr lang="en-US" sz="5400" b="1" dirty="0" smtClean="0">
              <a:solidFill>
                <a:srgbClr val="000000"/>
              </a:solidFill>
            </a:endParaRPr>
          </a:p>
        </p:txBody>
      </p:sp>
      <p:sp>
        <p:nvSpPr>
          <p:cNvPr id="2" name="矩形 1"/>
          <p:cNvSpPr/>
          <p:nvPr/>
        </p:nvSpPr>
        <p:spPr>
          <a:xfrm>
            <a:off x="2637183" y="1185838"/>
            <a:ext cx="3884336" cy="800219"/>
          </a:xfrm>
          <a:prstGeom prst="rect">
            <a:avLst/>
          </a:prstGeom>
        </p:spPr>
        <p:txBody>
          <a:bodyPr wrap="square">
            <a:spAutoFit/>
          </a:bodyPr>
          <a:lstStyle/>
          <a:p>
            <a:pPr lvl="0" algn="ctr" defTabSz="914400">
              <a:spcBef>
                <a:spcPct val="0"/>
              </a:spcBef>
            </a:pPr>
            <a:r>
              <a:rPr lang="en-US" altLang="zh-CN" sz="4600" dirty="0">
                <a:solidFill>
                  <a:prstClr val="white"/>
                </a:solidFill>
                <a:ea typeface="+mj-ea"/>
                <a:cs typeface="+mj-cs"/>
              </a:rPr>
              <a:t>Brainstorm</a:t>
            </a:r>
          </a:p>
        </p:txBody>
      </p:sp>
    </p:spTree>
    <p:extLst>
      <p:ext uri="{BB962C8B-B14F-4D97-AF65-F5344CB8AC3E}">
        <p14:creationId xmlns:p14="http://schemas.microsoft.com/office/powerpoint/2010/main" xmlns="" val="201998188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Long History</a:t>
            </a:r>
            <a:endParaRPr lang="zh-CN" altLang="en-US" dirty="0"/>
          </a:p>
        </p:txBody>
      </p:sp>
      <p:sp>
        <p:nvSpPr>
          <p:cNvPr id="3" name="内容占位符 2"/>
          <p:cNvSpPr>
            <a:spLocks noGrp="1"/>
          </p:cNvSpPr>
          <p:nvPr>
            <p:ph idx="1"/>
          </p:nvPr>
        </p:nvSpPr>
        <p:spPr/>
        <p:txBody>
          <a:bodyPr>
            <a:normAutofit/>
          </a:bodyPr>
          <a:lstStyle/>
          <a:p>
            <a:endParaRPr lang="en-US" altLang="zh-CN" sz="4800" b="1" dirty="0" smtClean="0"/>
          </a:p>
          <a:p>
            <a:r>
              <a:rPr lang="en-US" altLang="zh-CN" sz="4800" b="1" dirty="0" smtClean="0"/>
              <a:t>Over 3000 years</a:t>
            </a:r>
            <a:endParaRPr lang="zh-CN" altLang="en-US" sz="4800" b="1" dirty="0"/>
          </a:p>
        </p:txBody>
      </p:sp>
    </p:spTree>
    <p:extLst>
      <p:ext uri="{BB962C8B-B14F-4D97-AF65-F5344CB8AC3E}">
        <p14:creationId xmlns:p14="http://schemas.microsoft.com/office/powerpoint/2010/main" xmlns="" val="1152154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t>Most Spoken</a:t>
            </a:r>
            <a:endParaRPr lang="zh-CN" altLang="en-US" dirty="0"/>
          </a:p>
        </p:txBody>
      </p:sp>
      <p:sp>
        <p:nvSpPr>
          <p:cNvPr id="3" name="内容占位符 2"/>
          <p:cNvSpPr>
            <a:spLocks noGrp="1"/>
          </p:cNvSpPr>
          <p:nvPr>
            <p:ph idx="1"/>
          </p:nvPr>
        </p:nvSpPr>
        <p:spPr/>
        <p:txBody>
          <a:bodyPr>
            <a:normAutofit/>
          </a:bodyPr>
          <a:lstStyle/>
          <a:p>
            <a:endParaRPr lang="en-US" altLang="zh-CN" dirty="0" smtClean="0"/>
          </a:p>
          <a:p>
            <a:pPr>
              <a:lnSpc>
                <a:spcPct val="80000"/>
              </a:lnSpc>
              <a:buNone/>
              <a:defRPr/>
            </a:pPr>
            <a:r>
              <a:rPr lang="en-US" altLang="zh-CN" sz="5200" b="1" dirty="0" smtClean="0"/>
              <a:t>over 1 billion people</a:t>
            </a:r>
            <a:endParaRPr lang="en-US" altLang="zh-CN" sz="5200" b="1" dirty="0"/>
          </a:p>
          <a:p>
            <a:pPr>
              <a:lnSpc>
                <a:spcPct val="80000"/>
              </a:lnSpc>
              <a:buNone/>
              <a:defRPr/>
            </a:pPr>
            <a:endParaRPr lang="en-US" altLang="zh-CN" sz="5200" dirty="0" smtClean="0"/>
          </a:p>
          <a:p>
            <a:endParaRPr lang="zh-CN" altLang="en-US" dirty="0"/>
          </a:p>
        </p:txBody>
      </p:sp>
    </p:spTree>
    <p:extLst>
      <p:ext uri="{BB962C8B-B14F-4D97-AF65-F5344CB8AC3E}">
        <p14:creationId xmlns:p14="http://schemas.microsoft.com/office/powerpoint/2010/main" xmlns="" val="238423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Pictures</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sz="4400" b="1" dirty="0" smtClean="0"/>
              <a:t>象形文字</a:t>
            </a:r>
            <a:endParaRPr lang="en-US" altLang="zh-CN" sz="4400" b="1" dirty="0" smtClean="0"/>
          </a:p>
          <a:p>
            <a:r>
              <a:rPr lang="en-US" altLang="zh-CN" sz="4400" b="1" dirty="0" smtClean="0"/>
              <a:t>pictograph</a:t>
            </a:r>
          </a:p>
          <a:p>
            <a:r>
              <a:rPr lang="en-US" altLang="zh-CN" sz="4400" b="1" dirty="0"/>
              <a:t>i</a:t>
            </a:r>
            <a:r>
              <a:rPr lang="en-US" altLang="zh-CN" sz="4400" b="1" dirty="0" smtClean="0"/>
              <a:t>deograph</a:t>
            </a:r>
          </a:p>
          <a:p>
            <a:r>
              <a:rPr lang="en-US" altLang="zh-CN" sz="4400" b="1" dirty="0"/>
              <a:t>?</a:t>
            </a:r>
            <a:endParaRPr lang="en-US" altLang="zh-CN" sz="4400" b="1" dirty="0" smtClean="0"/>
          </a:p>
          <a:p>
            <a:endParaRPr lang="en-US"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52361" y="2875722"/>
            <a:ext cx="3734363" cy="2491616"/>
          </a:xfrm>
          <a:prstGeom prst="rect">
            <a:avLst/>
          </a:prstGeom>
        </p:spPr>
      </p:pic>
    </p:spTree>
    <p:extLst>
      <p:ext uri="{BB962C8B-B14F-4D97-AF65-F5344CB8AC3E}">
        <p14:creationId xmlns:p14="http://schemas.microsoft.com/office/powerpoint/2010/main" xmlns="" val="4670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Tones </a:t>
            </a:r>
            <a:endParaRPr lang="zh-CN" altLang="en-US" dirty="0"/>
          </a:p>
        </p:txBody>
      </p:sp>
      <p:sp>
        <p:nvSpPr>
          <p:cNvPr id="3" name="内容占位符 2"/>
          <p:cNvSpPr>
            <a:spLocks noGrp="1"/>
          </p:cNvSpPr>
          <p:nvPr>
            <p:ph idx="1"/>
          </p:nvPr>
        </p:nvSpPr>
        <p:spPr>
          <a:xfrm>
            <a:off x="739775" y="2186610"/>
            <a:ext cx="7662864" cy="3850654"/>
          </a:xfrm>
        </p:spPr>
        <p:txBody>
          <a:bodyPr>
            <a:normAutofit fontScale="92500" lnSpcReduction="20000"/>
          </a:bodyPr>
          <a:lstStyle/>
          <a:p>
            <a:r>
              <a:rPr lang="en-US" altLang="zh-CN" sz="3600" b="1" dirty="0" smtClean="0"/>
              <a:t>Tone pitch</a:t>
            </a:r>
          </a:p>
          <a:p>
            <a:r>
              <a:rPr lang="en-US" altLang="zh-CN" sz="3600" b="1" u="sng" dirty="0"/>
              <a:t>the four tones </a:t>
            </a:r>
            <a:r>
              <a:rPr lang="en-US" altLang="zh-CN" sz="3600" b="1" u="sng" dirty="0" smtClean="0"/>
              <a:t>of Standard Chinese</a:t>
            </a:r>
          </a:p>
          <a:p>
            <a:pPr marL="0" indent="0">
              <a:buNone/>
            </a:pPr>
            <a:r>
              <a:rPr lang="en-US" altLang="zh-CN" b="1" i="1" u="sng" dirty="0" smtClean="0">
                <a:solidFill>
                  <a:schemeClr val="tx1"/>
                </a:solidFill>
              </a:rPr>
              <a:t>High level </a:t>
            </a:r>
            <a:r>
              <a:rPr lang="zh-CN" altLang="en-US" b="1" i="1" u="sng" dirty="0" smtClean="0">
                <a:solidFill>
                  <a:schemeClr val="tx1"/>
                </a:solidFill>
              </a:rPr>
              <a:t>第一声</a:t>
            </a:r>
            <a:endParaRPr lang="en-US" altLang="zh-CN" b="1" i="1" u="sng" dirty="0" smtClean="0">
              <a:solidFill>
                <a:schemeClr val="tx1"/>
              </a:solidFill>
            </a:endParaRPr>
          </a:p>
          <a:p>
            <a:pPr marL="0" indent="0">
              <a:buNone/>
            </a:pPr>
            <a:r>
              <a:rPr lang="en-US" altLang="zh-CN" b="1" i="1" u="sng" dirty="0" smtClean="0">
                <a:solidFill>
                  <a:schemeClr val="tx1"/>
                </a:solidFill>
              </a:rPr>
              <a:t>High rising </a:t>
            </a:r>
            <a:r>
              <a:rPr lang="zh-CN" altLang="en-US" b="1" i="1" u="sng" dirty="0" smtClean="0">
                <a:solidFill>
                  <a:schemeClr val="tx1"/>
                </a:solidFill>
              </a:rPr>
              <a:t>第二声</a:t>
            </a:r>
            <a:endParaRPr lang="en-US" altLang="zh-CN" b="1" i="1" u="sng" dirty="0" smtClean="0">
              <a:solidFill>
                <a:schemeClr val="tx1"/>
              </a:solidFill>
            </a:endParaRPr>
          </a:p>
          <a:p>
            <a:pPr marL="0" indent="0">
              <a:buNone/>
            </a:pPr>
            <a:r>
              <a:rPr lang="en-US" altLang="zh-CN" b="1" i="1" u="sng" dirty="0" smtClean="0">
                <a:solidFill>
                  <a:schemeClr val="tx1"/>
                </a:solidFill>
              </a:rPr>
              <a:t>Low falling-rising </a:t>
            </a:r>
            <a:r>
              <a:rPr lang="zh-CN" altLang="en-US" b="1" i="1" u="sng" dirty="0" smtClean="0">
                <a:solidFill>
                  <a:schemeClr val="tx1"/>
                </a:solidFill>
              </a:rPr>
              <a:t>第三声</a:t>
            </a:r>
            <a:endParaRPr lang="en-US" altLang="zh-CN" b="1" i="1" u="sng" dirty="0" smtClean="0">
              <a:solidFill>
                <a:schemeClr val="tx1"/>
              </a:solidFill>
            </a:endParaRPr>
          </a:p>
          <a:p>
            <a:pPr marL="0" indent="0">
              <a:buNone/>
            </a:pPr>
            <a:r>
              <a:rPr lang="en-US" altLang="zh-CN" b="1" i="1" u="sng" dirty="0" smtClean="0">
                <a:solidFill>
                  <a:schemeClr val="tx1"/>
                </a:solidFill>
              </a:rPr>
              <a:t>High falling </a:t>
            </a:r>
            <a:r>
              <a:rPr lang="zh-CN" altLang="en-US" b="1" i="1" u="sng" dirty="0" smtClean="0">
                <a:solidFill>
                  <a:schemeClr val="tx1"/>
                </a:solidFill>
              </a:rPr>
              <a:t>第四声</a:t>
            </a:r>
            <a:endParaRPr lang="en-US" altLang="zh-CN" b="1" i="1" u="sng" dirty="0" smtClean="0">
              <a:solidFill>
                <a:schemeClr val="tx1"/>
              </a:solidFill>
            </a:endParaRPr>
          </a:p>
          <a:p>
            <a:pPr marL="0" indent="0">
              <a:buNone/>
            </a:pPr>
            <a:r>
              <a:rPr lang="en-US" altLang="zh-CN" b="1" i="1" u="sng" dirty="0" smtClean="0">
                <a:solidFill>
                  <a:schemeClr val="tx1"/>
                </a:solidFill>
              </a:rPr>
              <a:t>Neutral </a:t>
            </a:r>
            <a:r>
              <a:rPr lang="zh-CN" altLang="en-US" b="1" i="1" u="sng" dirty="0" smtClean="0">
                <a:solidFill>
                  <a:schemeClr val="tx1"/>
                </a:solidFill>
              </a:rPr>
              <a:t>轻声</a:t>
            </a:r>
            <a:endParaRPr lang="zh-CN" altLang="en-US" b="1" i="1" u="sng" dirty="0">
              <a:solidFill>
                <a:schemeClr val="tx1"/>
              </a:solidFill>
            </a:endParaRPr>
          </a:p>
        </p:txBody>
      </p:sp>
    </p:spTree>
    <p:extLst>
      <p:ext uri="{BB962C8B-B14F-4D97-AF65-F5344CB8AC3E}">
        <p14:creationId xmlns:p14="http://schemas.microsoft.com/office/powerpoint/2010/main" xmlns="" val="622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Variations</a:t>
            </a:r>
            <a:endParaRPr lang="zh-CN" altLang="en-US" dirty="0"/>
          </a:p>
        </p:txBody>
      </p:sp>
      <p:sp>
        <p:nvSpPr>
          <p:cNvPr id="3" name="内容占位符 2"/>
          <p:cNvSpPr>
            <a:spLocks noGrp="1"/>
          </p:cNvSpPr>
          <p:nvPr>
            <p:ph idx="1"/>
          </p:nvPr>
        </p:nvSpPr>
        <p:spPr>
          <a:xfrm>
            <a:off x="739775" y="1881809"/>
            <a:ext cx="7662864" cy="4155455"/>
          </a:xfrm>
        </p:spPr>
        <p:txBody>
          <a:bodyPr>
            <a:normAutofit fontScale="32500" lnSpcReduction="20000"/>
          </a:bodyPr>
          <a:lstStyle/>
          <a:p>
            <a:endParaRPr lang="en-US" altLang="zh-CN" sz="7000" b="1" dirty="0" smtClean="0"/>
          </a:p>
          <a:p>
            <a:r>
              <a:rPr lang="en-US" altLang="zh-CN" sz="8000" b="1" dirty="0" smtClean="0"/>
              <a:t>Dialects</a:t>
            </a:r>
          </a:p>
          <a:p>
            <a:endParaRPr lang="en-US" altLang="zh-CN" sz="8000" b="1" dirty="0" smtClean="0"/>
          </a:p>
          <a:p>
            <a:r>
              <a:rPr lang="en-US" altLang="zh-CN" sz="8000" b="1" dirty="0" smtClean="0"/>
              <a:t>7 - 13 </a:t>
            </a:r>
            <a:r>
              <a:rPr lang="en-US" altLang="zh-CN" sz="8000" b="1" dirty="0"/>
              <a:t>main regional groups of </a:t>
            </a:r>
            <a:r>
              <a:rPr lang="en-US" altLang="zh-CN" sz="8000" b="1" dirty="0" smtClean="0"/>
              <a:t>Chinese</a:t>
            </a:r>
          </a:p>
          <a:p>
            <a:pPr marL="0" indent="0">
              <a:buNone/>
            </a:pPr>
            <a:r>
              <a:rPr lang="en-US" altLang="zh-CN" sz="8000" b="1" i="1" u="sng" dirty="0" smtClean="0"/>
              <a:t>Wu Yue Min …</a:t>
            </a:r>
          </a:p>
          <a:p>
            <a:pPr marL="0" indent="0">
              <a:buNone/>
            </a:pPr>
            <a:endParaRPr lang="en-US" altLang="zh-CN" sz="8000" b="1" u="sng" dirty="0" smtClean="0"/>
          </a:p>
          <a:p>
            <a:pPr marL="0" indent="0">
              <a:buNone/>
            </a:pPr>
            <a:r>
              <a:rPr lang="en-US" altLang="zh-CN" sz="8000" b="1" i="1" dirty="0" smtClean="0"/>
              <a:t>mutually </a:t>
            </a:r>
            <a:r>
              <a:rPr lang="en-US" altLang="zh-CN" sz="8000" b="1" i="1" dirty="0"/>
              <a:t>unintelligible</a:t>
            </a:r>
            <a:endParaRPr lang="en-US" altLang="zh-CN" sz="8000" b="1" i="1" dirty="0" smtClean="0"/>
          </a:p>
        </p:txBody>
      </p:sp>
    </p:spTree>
    <p:extLst>
      <p:ext uri="{BB962C8B-B14F-4D97-AF65-F5344CB8AC3E}">
        <p14:creationId xmlns:p14="http://schemas.microsoft.com/office/powerpoint/2010/main" xmlns="" val="42303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Standard Chinese </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sz="3200" b="1" dirty="0" smtClean="0"/>
              <a:t>Putonghua/Mandarin</a:t>
            </a:r>
          </a:p>
          <a:p>
            <a:endParaRPr lang="en-US" altLang="zh-CN" sz="3200" b="1" dirty="0" smtClean="0"/>
          </a:p>
          <a:p>
            <a:r>
              <a:rPr lang="en-US" altLang="zh-CN" sz="3200" b="1" dirty="0" smtClean="0"/>
              <a:t>one </a:t>
            </a:r>
            <a:r>
              <a:rPr lang="en-US" altLang="zh-CN" sz="3200" b="1" dirty="0"/>
              <a:t>of the </a:t>
            </a:r>
            <a:r>
              <a:rPr lang="en-US" altLang="zh-CN" sz="3200" b="1" dirty="0" smtClean="0"/>
              <a:t>six official languages </a:t>
            </a:r>
            <a:r>
              <a:rPr lang="en-US" altLang="zh-CN" sz="3200" b="1" dirty="0"/>
              <a:t>of the </a:t>
            </a:r>
            <a:r>
              <a:rPr lang="en-US" altLang="zh-CN" sz="3200" b="1" dirty="0" smtClean="0"/>
              <a:t>United Nations </a:t>
            </a:r>
          </a:p>
          <a:p>
            <a:endParaRPr lang="en-US" altLang="zh-CN" sz="3200" b="1" dirty="0" smtClean="0"/>
          </a:p>
          <a:p>
            <a:r>
              <a:rPr lang="en-US" altLang="zh-CN" sz="3200" b="1" dirty="0" smtClean="0"/>
              <a:t>Chinese Characters</a:t>
            </a:r>
            <a:endParaRPr lang="zh-CN" altLang="zh-CN" sz="3200" b="1" dirty="0"/>
          </a:p>
          <a:p>
            <a:endParaRPr lang="zh-CN" altLang="en-US" dirty="0"/>
          </a:p>
        </p:txBody>
      </p:sp>
    </p:spTree>
    <p:extLst>
      <p:ext uri="{BB962C8B-B14F-4D97-AF65-F5344CB8AC3E}">
        <p14:creationId xmlns:p14="http://schemas.microsoft.com/office/powerpoint/2010/main" xmlns="" val="25285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i="1" dirty="0" err="1" smtClean="0"/>
              <a:t>iExplore</a:t>
            </a:r>
            <a:r>
              <a:rPr lang="en-US" sz="2800" i="1" dirty="0" smtClean="0"/>
              <a:t> 2</a:t>
            </a:r>
            <a:r>
              <a:rPr lang="en-US" dirty="0" smtClean="0"/>
              <a:t/>
            </a:r>
            <a:br>
              <a:rPr lang="en-US" dirty="0" smtClean="0"/>
            </a:br>
            <a:r>
              <a:rPr lang="en-US" dirty="0" smtClean="0"/>
              <a:t>Reading</a:t>
            </a:r>
            <a:endParaRPr lang="en-US" dirty="0"/>
          </a:p>
        </p:txBody>
      </p:sp>
      <p:sp>
        <p:nvSpPr>
          <p:cNvPr id="7" name="Content Placeholder 6"/>
          <p:cNvSpPr>
            <a:spLocks noGrp="1"/>
          </p:cNvSpPr>
          <p:nvPr>
            <p:ph idx="1"/>
          </p:nvPr>
        </p:nvSpPr>
        <p:spPr>
          <a:xfrm>
            <a:off x="5029200" y="3339849"/>
            <a:ext cx="3657600" cy="2786313"/>
          </a:xfrm>
        </p:spPr>
        <p:txBody>
          <a:bodyPr>
            <a:normAutofit/>
          </a:bodyPr>
          <a:lstStyle/>
          <a:p>
            <a:r>
              <a:rPr lang="en-US" sz="2800" dirty="0" smtClean="0">
                <a:latin typeface="Impact"/>
                <a:cs typeface="Impact"/>
              </a:rPr>
              <a:t>The Chinese Writing System</a:t>
            </a:r>
          </a:p>
          <a:p>
            <a:pPr marL="0" indent="0">
              <a:buNone/>
            </a:pPr>
            <a:r>
              <a:rPr lang="en-US" sz="2800" dirty="0">
                <a:latin typeface="Impact"/>
                <a:cs typeface="Impact"/>
              </a:rPr>
              <a:t> </a:t>
            </a:r>
            <a:r>
              <a:rPr lang="en-US" sz="2800" dirty="0" smtClean="0">
                <a:latin typeface="Impact"/>
                <a:cs typeface="Impact"/>
              </a:rPr>
              <a:t>     </a:t>
            </a:r>
            <a:r>
              <a:rPr lang="en-US" sz="2800" i="1" dirty="0" smtClean="0">
                <a:latin typeface="Impact"/>
                <a:cs typeface="Impact"/>
              </a:rPr>
              <a:t>(P.145)</a:t>
            </a:r>
            <a:endParaRPr lang="en-US" sz="2800" i="1" dirty="0">
              <a:latin typeface="Impact"/>
              <a:cs typeface="Impact"/>
            </a:endParaRPr>
          </a:p>
        </p:txBody>
      </p:sp>
    </p:spTree>
    <p:extLst>
      <p:ext uri="{BB962C8B-B14F-4D97-AF65-F5344CB8AC3E}">
        <p14:creationId xmlns:p14="http://schemas.microsoft.com/office/powerpoint/2010/main" xmlns="" val="10845039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Work Sheet</a:t>
            </a:r>
            <a:br>
              <a:rPr lang="en-US" altLang="zh-CN" b="1" dirty="0" smtClean="0"/>
            </a:br>
            <a:r>
              <a:rPr lang="en-US" altLang="zh-CN" dirty="0" smtClean="0"/>
              <a:t>(given last week)</a:t>
            </a:r>
            <a:endParaRPr lang="zh-CN" altLang="en-US" dirty="0"/>
          </a:p>
        </p:txBody>
      </p:sp>
      <p:sp>
        <p:nvSpPr>
          <p:cNvPr id="3" name="内容占位符 2"/>
          <p:cNvSpPr>
            <a:spLocks noGrp="1"/>
          </p:cNvSpPr>
          <p:nvPr>
            <p:ph sz="half" idx="1"/>
          </p:nvPr>
        </p:nvSpPr>
        <p:spPr/>
        <p:txBody>
          <a:bodyPr>
            <a:normAutofit/>
          </a:bodyPr>
          <a:lstStyle/>
          <a:p>
            <a:r>
              <a:rPr lang="en-US" altLang="zh-CN" sz="3600" dirty="0" smtClean="0"/>
              <a:t>Task 1- Group 1</a:t>
            </a:r>
          </a:p>
          <a:p>
            <a:r>
              <a:rPr lang="en-US" altLang="zh-CN" sz="3600" dirty="0" smtClean="0"/>
              <a:t>Task 2- Group 2</a:t>
            </a:r>
          </a:p>
          <a:p>
            <a:r>
              <a:rPr lang="en-US" altLang="zh-CN" sz="3600" dirty="0" smtClean="0"/>
              <a:t>Task 3- Group 3</a:t>
            </a:r>
            <a:endParaRPr lang="zh-CN" altLang="en-US" sz="3600" dirty="0"/>
          </a:p>
        </p:txBody>
      </p:sp>
      <p:sp>
        <p:nvSpPr>
          <p:cNvPr id="4" name="内容占位符 3"/>
          <p:cNvSpPr>
            <a:spLocks noGrp="1"/>
          </p:cNvSpPr>
          <p:nvPr>
            <p:ph sz="half" idx="2"/>
          </p:nvPr>
        </p:nvSpPr>
        <p:spPr/>
        <p:txBody>
          <a:bodyPr/>
          <a:lstStyle/>
          <a:p>
            <a:r>
              <a:rPr lang="en-US" altLang="zh-CN" sz="3600" dirty="0"/>
              <a:t>Task </a:t>
            </a:r>
            <a:r>
              <a:rPr lang="en-US" altLang="zh-CN" sz="3600" dirty="0" smtClean="0"/>
              <a:t>4- </a:t>
            </a:r>
            <a:r>
              <a:rPr lang="en-US" altLang="zh-CN" sz="3600" dirty="0"/>
              <a:t>Group </a:t>
            </a:r>
            <a:r>
              <a:rPr lang="en-US" altLang="zh-CN" sz="3600" dirty="0" smtClean="0"/>
              <a:t>4</a:t>
            </a:r>
            <a:endParaRPr lang="en-US" altLang="zh-CN" sz="3600" dirty="0"/>
          </a:p>
          <a:p>
            <a:r>
              <a:rPr lang="en-US" altLang="zh-CN" sz="3600" dirty="0"/>
              <a:t>Task </a:t>
            </a:r>
            <a:r>
              <a:rPr lang="en-US" altLang="zh-CN" sz="3600" dirty="0" smtClean="0"/>
              <a:t>5- </a:t>
            </a:r>
            <a:r>
              <a:rPr lang="en-US" altLang="zh-CN" sz="3600" dirty="0"/>
              <a:t>Group </a:t>
            </a:r>
            <a:r>
              <a:rPr lang="en-US" altLang="zh-CN" sz="3600" dirty="0" smtClean="0"/>
              <a:t>5</a:t>
            </a:r>
            <a:endParaRPr lang="en-US" altLang="zh-CN" sz="3600" dirty="0"/>
          </a:p>
          <a:p>
            <a:r>
              <a:rPr lang="en-US" altLang="zh-CN" sz="3600" dirty="0"/>
              <a:t>Task </a:t>
            </a:r>
            <a:r>
              <a:rPr lang="en-US" altLang="zh-CN" sz="3600" dirty="0" smtClean="0"/>
              <a:t>6- </a:t>
            </a:r>
            <a:r>
              <a:rPr lang="en-US" altLang="zh-CN" sz="3600" dirty="0"/>
              <a:t>Group </a:t>
            </a:r>
            <a:r>
              <a:rPr lang="en-US" altLang="zh-CN" sz="3600" dirty="0" smtClean="0"/>
              <a:t>6</a:t>
            </a:r>
            <a:endParaRPr lang="zh-CN" altLang="en-US" sz="3600" dirty="0"/>
          </a:p>
          <a:p>
            <a:endParaRPr lang="zh-CN" altLang="en-US" dirty="0"/>
          </a:p>
        </p:txBody>
      </p:sp>
      <p:pic>
        <p:nvPicPr>
          <p:cNvPr id="5" name="图片 4">
            <a:hlinkClick r:id="rId2" action="ppaction://hlinkfil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58878" y="5221356"/>
            <a:ext cx="1427922" cy="1427922"/>
          </a:xfrm>
          <a:prstGeom prst="rect">
            <a:avLst/>
          </a:prstGeom>
        </p:spPr>
      </p:pic>
    </p:spTree>
    <p:extLst>
      <p:ext uri="{BB962C8B-B14F-4D97-AF65-F5344CB8AC3E}">
        <p14:creationId xmlns:p14="http://schemas.microsoft.com/office/powerpoint/2010/main" xmlns="" val="42761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 few clarifications</a:t>
            </a:r>
            <a:endParaRPr lang="zh-CN" altLang="en-US" dirty="0"/>
          </a:p>
        </p:txBody>
      </p:sp>
      <p:sp>
        <p:nvSpPr>
          <p:cNvPr id="3" name="内容占位符 2"/>
          <p:cNvSpPr>
            <a:spLocks noGrp="1"/>
          </p:cNvSpPr>
          <p:nvPr>
            <p:ph idx="1"/>
          </p:nvPr>
        </p:nvSpPr>
        <p:spPr/>
        <p:txBody>
          <a:bodyPr/>
          <a:lstStyle/>
          <a:p>
            <a:r>
              <a:rPr lang="en-US" altLang="zh-CN" sz="3200" b="1" dirty="0" smtClean="0"/>
              <a:t>Time constraint</a:t>
            </a:r>
          </a:p>
          <a:p>
            <a:pPr marL="0" indent="0">
              <a:buNone/>
            </a:pPr>
            <a:endParaRPr lang="en-US" altLang="zh-CN" b="1" dirty="0" smtClean="0"/>
          </a:p>
          <a:p>
            <a:r>
              <a:rPr lang="en-US" altLang="zh-CN" sz="3200" b="1" dirty="0" smtClean="0"/>
              <a:t>Students</a:t>
            </a:r>
          </a:p>
          <a:p>
            <a:pPr marL="0" indent="0">
              <a:buNone/>
            </a:pPr>
            <a:endParaRPr lang="en-US" altLang="zh-CN" b="1" dirty="0" smtClean="0"/>
          </a:p>
          <a:p>
            <a:r>
              <a:rPr lang="en-US" altLang="zh-CN" sz="3200" b="1" dirty="0" smtClean="0"/>
              <a:t>Previously given tasks</a:t>
            </a:r>
            <a:endParaRPr lang="zh-CN" altLang="en-US" sz="3200" b="1" dirty="0"/>
          </a:p>
        </p:txBody>
      </p:sp>
    </p:spTree>
    <p:extLst>
      <p:ext uri="{BB962C8B-B14F-4D97-AF65-F5344CB8AC3E}">
        <p14:creationId xmlns:p14="http://schemas.microsoft.com/office/powerpoint/2010/main" xmlns="" val="2477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In-Depth</a:t>
            </a:r>
            <a:r>
              <a:rPr lang="en-US" altLang="zh-CN" dirty="0" smtClean="0"/>
              <a:t/>
            </a:r>
            <a:br>
              <a:rPr lang="en-US" altLang="zh-CN" dirty="0" smtClean="0"/>
            </a:br>
            <a:r>
              <a:rPr lang="en-US" altLang="zh-CN" dirty="0" smtClean="0"/>
              <a:t>                Text Analysis</a:t>
            </a:r>
            <a:endParaRPr lang="zh-CN" altLang="en-US" dirty="0"/>
          </a:p>
        </p:txBody>
      </p:sp>
      <p:sp>
        <p:nvSpPr>
          <p:cNvPr id="3" name="内容占位符 2"/>
          <p:cNvSpPr>
            <a:spLocks noGrp="1"/>
          </p:cNvSpPr>
          <p:nvPr>
            <p:ph idx="1"/>
          </p:nvPr>
        </p:nvSpPr>
        <p:spPr>
          <a:xfrm>
            <a:off x="739775" y="2133600"/>
            <a:ext cx="7662864" cy="3903663"/>
          </a:xfrm>
        </p:spPr>
        <p:txBody>
          <a:bodyPr>
            <a:normAutofit/>
          </a:bodyPr>
          <a:lstStyle/>
          <a:p>
            <a:r>
              <a:rPr lang="en-US" altLang="zh-CN" sz="3600" b="1" u="sng" dirty="0" smtClean="0"/>
              <a:t>Authors: 2 westerners</a:t>
            </a:r>
          </a:p>
          <a:p>
            <a:pPr marL="0" indent="0">
              <a:buNone/>
            </a:pPr>
            <a:endParaRPr lang="en-US" altLang="zh-CN" sz="3600" b="1" u="sng" dirty="0" smtClean="0"/>
          </a:p>
          <a:p>
            <a:r>
              <a:rPr lang="en-US" altLang="zh-CN" sz="3600" b="1" dirty="0" smtClean="0"/>
              <a:t>Informative</a:t>
            </a:r>
          </a:p>
          <a:p>
            <a:pPr marL="0" indent="0">
              <a:buNone/>
            </a:pPr>
            <a:endParaRPr lang="en-US" altLang="zh-CN" sz="3600" b="1" dirty="0" smtClean="0"/>
          </a:p>
          <a:p>
            <a:r>
              <a:rPr lang="en-US" altLang="zh-CN" sz="3600" b="1" dirty="0" smtClean="0"/>
              <a:t>Contrastive</a:t>
            </a:r>
          </a:p>
          <a:p>
            <a:pPr marL="0" indent="0">
              <a:buNone/>
            </a:pPr>
            <a:endParaRPr lang="en-US" altLang="zh-CN" dirty="0" smtClean="0"/>
          </a:p>
        </p:txBody>
      </p:sp>
    </p:spTree>
    <p:extLst>
      <p:ext uri="{BB962C8B-B14F-4D97-AF65-F5344CB8AC3E}">
        <p14:creationId xmlns:p14="http://schemas.microsoft.com/office/powerpoint/2010/main" xmlns="" val="26220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199" y="1679713"/>
            <a:ext cx="8228013" cy="1927225"/>
          </a:xfrm>
        </p:spPr>
        <p:txBody>
          <a:bodyPr/>
          <a:lstStyle/>
          <a:p>
            <a:r>
              <a:rPr lang="en-US" altLang="zh-CN" dirty="0" smtClean="0"/>
              <a:t>Introduction</a:t>
            </a:r>
            <a:br>
              <a:rPr lang="en-US" altLang="zh-CN" dirty="0" smtClean="0"/>
            </a:br>
            <a:r>
              <a:rPr lang="zh-CN" altLang="en-US" sz="3600" b="1" dirty="0"/>
              <a:t/>
            </a:r>
            <a:br>
              <a:rPr lang="zh-CN" altLang="en-US" sz="3600" b="1" dirty="0"/>
            </a:br>
            <a:endParaRPr lang="zh-CN" altLang="en-US" sz="3600" b="1" dirty="0"/>
          </a:p>
        </p:txBody>
      </p:sp>
      <p:sp>
        <p:nvSpPr>
          <p:cNvPr id="3" name="副标题 2"/>
          <p:cNvSpPr>
            <a:spLocks noGrp="1"/>
          </p:cNvSpPr>
          <p:nvPr>
            <p:ph type="subTitle" idx="1"/>
          </p:nvPr>
        </p:nvSpPr>
        <p:spPr>
          <a:xfrm>
            <a:off x="457199" y="2822713"/>
            <a:ext cx="8228013" cy="3114261"/>
          </a:xfrm>
        </p:spPr>
        <p:txBody>
          <a:bodyPr>
            <a:normAutofit/>
          </a:bodyPr>
          <a:lstStyle/>
          <a:p>
            <a:r>
              <a:rPr lang="en-US" altLang="zh-CN" sz="3600" b="1" dirty="0" smtClean="0"/>
              <a:t>para 1</a:t>
            </a:r>
            <a:endParaRPr lang="en-US" altLang="zh-CN" sz="3600" dirty="0" smtClean="0"/>
          </a:p>
          <a:p>
            <a:r>
              <a:rPr lang="en-US" altLang="zh-CN" sz="3600" dirty="0" smtClean="0"/>
              <a:t>background</a:t>
            </a:r>
            <a:endParaRPr lang="zh-CN" altLang="en-US" sz="3600" dirty="0"/>
          </a:p>
        </p:txBody>
      </p:sp>
    </p:spTree>
    <p:extLst>
      <p:ext uri="{BB962C8B-B14F-4D97-AF65-F5344CB8AC3E}">
        <p14:creationId xmlns:p14="http://schemas.microsoft.com/office/powerpoint/2010/main" xmlns="" val="1152834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a:t>Task </a:t>
            </a:r>
            <a:r>
              <a:rPr lang="en-US" altLang="zh-CN" b="1" dirty="0" smtClean="0"/>
              <a:t>1</a:t>
            </a:r>
            <a:r>
              <a:rPr lang="en-US" altLang="zh-CN" dirty="0" smtClean="0"/>
              <a:t/>
            </a:r>
            <a:br>
              <a:rPr lang="en-US" altLang="zh-CN" dirty="0" smtClean="0"/>
            </a:br>
            <a:r>
              <a:rPr lang="en-US" altLang="zh-CN" dirty="0" smtClean="0"/>
              <a:t>Difficult sentences</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dirty="0" smtClean="0"/>
              <a:t>1. The Chinese have always felt a complete </a:t>
            </a:r>
            <a:r>
              <a:rPr lang="en-US" altLang="zh-CN" dirty="0" smtClean="0">
                <a:solidFill>
                  <a:srgbClr val="FF0000"/>
                </a:solidFill>
              </a:rPr>
              <a:t>cultural and racial identity</a:t>
            </a:r>
            <a:r>
              <a:rPr lang="en-US" altLang="zh-CN" dirty="0" smtClean="0"/>
              <a:t> with the </a:t>
            </a:r>
            <a:r>
              <a:rPr lang="en-US" altLang="zh-CN" dirty="0" smtClean="0">
                <a:solidFill>
                  <a:srgbClr val="FF0000"/>
                </a:solidFill>
              </a:rPr>
              <a:t>ancient inhabitants </a:t>
            </a:r>
            <a:r>
              <a:rPr lang="en-US" altLang="zh-CN" dirty="0" smtClean="0"/>
              <a:t>of their land, and here is striking proof that they are </a:t>
            </a:r>
            <a:r>
              <a:rPr lang="en-US" altLang="zh-CN" dirty="0" smtClean="0">
                <a:solidFill>
                  <a:srgbClr val="FF0000"/>
                </a:solidFill>
              </a:rPr>
              <a:t>right in doing so</a:t>
            </a:r>
            <a:r>
              <a:rPr lang="en-US" altLang="zh-CN" dirty="0" smtClean="0"/>
              <a:t>. They </a:t>
            </a:r>
            <a:r>
              <a:rPr lang="en-US" altLang="zh-CN" dirty="0" smtClean="0">
                <a:solidFill>
                  <a:srgbClr val="FF0000"/>
                </a:solidFill>
              </a:rPr>
              <a:t>have good reason to </a:t>
            </a:r>
            <a:r>
              <a:rPr lang="en-US" altLang="zh-CN" dirty="0" smtClean="0"/>
              <a:t>feel </a:t>
            </a:r>
            <a:r>
              <a:rPr lang="en-US" altLang="zh-CN" dirty="0" smtClean="0">
                <a:solidFill>
                  <a:srgbClr val="FF0000"/>
                </a:solidFill>
              </a:rPr>
              <a:t>a greater sense of direct continuity </a:t>
            </a:r>
            <a:r>
              <a:rPr lang="en-US" altLang="zh-CN" dirty="0" smtClean="0"/>
              <a:t>from the Shang Dynasty </a:t>
            </a:r>
            <a:r>
              <a:rPr lang="en-US" altLang="zh-CN" dirty="0" smtClean="0">
                <a:solidFill>
                  <a:srgbClr val="FF0000"/>
                </a:solidFill>
              </a:rPr>
              <a:t>than </a:t>
            </a:r>
            <a:r>
              <a:rPr lang="en-US" altLang="zh-CN" dirty="0" smtClean="0"/>
              <a:t>Westerners feel from the early Egyptians and </a:t>
            </a:r>
            <a:r>
              <a:rPr lang="en-US" altLang="zh-CN" dirty="0" smtClean="0">
                <a:solidFill>
                  <a:srgbClr val="FF0000"/>
                </a:solidFill>
              </a:rPr>
              <a:t>Mesopotamians</a:t>
            </a:r>
            <a:r>
              <a:rPr lang="en-US" altLang="zh-CN" dirty="0" smtClean="0"/>
              <a:t>, or even the ancient Greeks and Romans. (Para. 1)</a:t>
            </a:r>
          </a:p>
          <a:p>
            <a:pPr>
              <a:buFont typeface="Wingdings" panose="05000000000000000000" pitchFamily="2" charset="2"/>
              <a:buChar char="u"/>
            </a:pPr>
            <a:r>
              <a:rPr lang="en-US" altLang="zh-CN" dirty="0" smtClean="0">
                <a:solidFill>
                  <a:srgbClr val="000000"/>
                </a:solidFill>
              </a:rPr>
              <a:t>Adopt this structure to compose two sentences. The first states a fact; the second supports the former sentence with examples.</a:t>
            </a:r>
            <a:endParaRPr lang="zh-CN" altLang="en-US" dirty="0">
              <a:solidFill>
                <a:srgbClr val="000000"/>
              </a:solidFill>
            </a:endParaRPr>
          </a:p>
        </p:txBody>
      </p:sp>
    </p:spTree>
    <p:extLst>
      <p:ext uri="{BB962C8B-B14F-4D97-AF65-F5344CB8AC3E}">
        <p14:creationId xmlns:p14="http://schemas.microsoft.com/office/powerpoint/2010/main" xmlns="" val="84857967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Sample Answer</a:t>
            </a:r>
            <a:endParaRPr lang="zh-CN" altLang="en-US" dirty="0"/>
          </a:p>
        </p:txBody>
      </p:sp>
      <p:sp>
        <p:nvSpPr>
          <p:cNvPr id="3" name="内容占位符 2"/>
          <p:cNvSpPr>
            <a:spLocks noGrp="1"/>
          </p:cNvSpPr>
          <p:nvPr>
            <p:ph idx="1"/>
          </p:nvPr>
        </p:nvSpPr>
        <p:spPr/>
        <p:txBody>
          <a:bodyPr/>
          <a:lstStyle/>
          <a:p>
            <a:pPr algn="just"/>
            <a:r>
              <a:rPr lang="en-US" altLang="zh-CN" dirty="0" smtClean="0"/>
              <a:t>I have always chosen Summer as my favorite season of the year and I believe </a:t>
            </a:r>
            <a:r>
              <a:rPr lang="en-US" altLang="zh-CN" dirty="0" smtClean="0">
                <a:solidFill>
                  <a:srgbClr val="FF0000"/>
                </a:solidFill>
              </a:rPr>
              <a:t>I’m right in doing so</a:t>
            </a:r>
            <a:r>
              <a:rPr lang="en-US" altLang="zh-CN" dirty="0" smtClean="0"/>
              <a:t>. I </a:t>
            </a:r>
            <a:r>
              <a:rPr lang="en-US" altLang="zh-CN" dirty="0" smtClean="0">
                <a:solidFill>
                  <a:srgbClr val="FF0000"/>
                </a:solidFill>
              </a:rPr>
              <a:t>have good reason to </a:t>
            </a:r>
            <a:r>
              <a:rPr lang="en-US" altLang="zh-CN" dirty="0" smtClean="0"/>
              <a:t>feel </a:t>
            </a:r>
            <a:r>
              <a:rPr lang="en-US" altLang="zh-CN" dirty="0" smtClean="0">
                <a:solidFill>
                  <a:srgbClr val="FF0000"/>
                </a:solidFill>
              </a:rPr>
              <a:t>a greater sense of </a:t>
            </a:r>
            <a:r>
              <a:rPr lang="en-US" altLang="zh-CN" dirty="0" smtClean="0"/>
              <a:t>relaxation and pleasure from the two-month vacation, the colorful closet and the variety of out-door activities </a:t>
            </a:r>
            <a:r>
              <a:rPr lang="en-US" altLang="zh-CN" dirty="0" smtClean="0">
                <a:solidFill>
                  <a:srgbClr val="FF0000"/>
                </a:solidFill>
              </a:rPr>
              <a:t>than</a:t>
            </a:r>
            <a:r>
              <a:rPr lang="en-US" altLang="zh-CN" dirty="0" smtClean="0"/>
              <a:t> from the other seasons, </a:t>
            </a:r>
            <a:r>
              <a:rPr lang="en-US" altLang="zh-CN" dirty="0" smtClean="0">
                <a:solidFill>
                  <a:srgbClr val="FF0000"/>
                </a:solidFill>
              </a:rPr>
              <a:t>or even </a:t>
            </a:r>
            <a:r>
              <a:rPr lang="en-US" altLang="zh-CN" dirty="0" smtClean="0"/>
              <a:t>the Spring Festival vacation.  </a:t>
            </a:r>
            <a:endParaRPr lang="zh-CN" altLang="en-US" dirty="0"/>
          </a:p>
        </p:txBody>
      </p:sp>
    </p:spTree>
    <p:extLst>
      <p:ext uri="{BB962C8B-B14F-4D97-AF65-F5344CB8AC3E}">
        <p14:creationId xmlns:p14="http://schemas.microsoft.com/office/powerpoint/2010/main" xmlns="" val="121611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
            </a:r>
            <a:br>
              <a:rPr lang="en-US" altLang="zh-CN" dirty="0" smtClean="0"/>
            </a:br>
            <a:r>
              <a:rPr lang="en-US" altLang="zh-CN" dirty="0"/>
              <a:t/>
            </a:r>
            <a:br>
              <a:rPr lang="en-US" altLang="zh-CN" dirty="0"/>
            </a:br>
            <a:r>
              <a:rPr lang="en-US" altLang="zh-CN" dirty="0" smtClean="0"/>
              <a:t>Main Characteristics </a:t>
            </a:r>
            <a:r>
              <a:rPr lang="en-US" altLang="zh-CN" dirty="0"/>
              <a:t>of </a:t>
            </a:r>
            <a:r>
              <a:rPr lang="en-US" altLang="zh-CN" dirty="0" smtClean="0"/>
              <a:t/>
            </a:r>
            <a:br>
              <a:rPr lang="en-US" altLang="zh-CN" dirty="0" smtClean="0"/>
            </a:br>
            <a:r>
              <a:rPr lang="en-US" altLang="zh-CN" dirty="0" smtClean="0"/>
              <a:t>the </a:t>
            </a:r>
            <a:r>
              <a:rPr lang="en-US" altLang="zh-CN" dirty="0"/>
              <a:t>Chinese </a:t>
            </a:r>
            <a:r>
              <a:rPr lang="en-US" altLang="zh-CN" dirty="0" smtClean="0"/>
              <a:t>language</a:t>
            </a:r>
            <a:endParaRPr lang="zh-CN" altLang="en-US" dirty="0"/>
          </a:p>
        </p:txBody>
      </p:sp>
      <p:sp>
        <p:nvSpPr>
          <p:cNvPr id="3" name="副标题 2"/>
          <p:cNvSpPr>
            <a:spLocks noGrp="1"/>
          </p:cNvSpPr>
          <p:nvPr>
            <p:ph type="subTitle" idx="1"/>
          </p:nvPr>
        </p:nvSpPr>
        <p:spPr/>
        <p:txBody>
          <a:bodyPr>
            <a:normAutofit lnSpcReduction="10000"/>
          </a:bodyPr>
          <a:lstStyle/>
          <a:p>
            <a:r>
              <a:rPr lang="en-US" altLang="zh-CN" sz="3600" b="1" dirty="0" smtClean="0"/>
              <a:t>para.2-3</a:t>
            </a:r>
          </a:p>
          <a:p>
            <a:r>
              <a:rPr lang="en-US" altLang="zh-CN" sz="3600" b="1" dirty="0" smtClean="0"/>
              <a:t>informative</a:t>
            </a:r>
            <a:endParaRPr lang="zh-CN" altLang="en-US" sz="3600" b="1" dirty="0"/>
          </a:p>
        </p:txBody>
      </p:sp>
    </p:spTree>
    <p:extLst>
      <p:ext uri="{BB962C8B-B14F-4D97-AF65-F5344CB8AC3E}">
        <p14:creationId xmlns:p14="http://schemas.microsoft.com/office/powerpoint/2010/main" xmlns="" val="286953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Task 2</a:t>
            </a:r>
            <a:endParaRPr lang="zh-CN" altLang="en-US" b="1" dirty="0"/>
          </a:p>
        </p:txBody>
      </p:sp>
      <p:sp>
        <p:nvSpPr>
          <p:cNvPr id="3" name="内容占位符 2"/>
          <p:cNvSpPr>
            <a:spLocks noGrp="1"/>
          </p:cNvSpPr>
          <p:nvPr>
            <p:ph idx="1"/>
          </p:nvPr>
        </p:nvSpPr>
        <p:spPr/>
        <p:txBody>
          <a:bodyPr/>
          <a:lstStyle/>
          <a:p>
            <a:pPr algn="just"/>
            <a:r>
              <a:rPr lang="en-US" altLang="zh-CN" sz="2800" dirty="0" smtClean="0"/>
              <a:t>List the </a:t>
            </a:r>
            <a:r>
              <a:rPr lang="en-US" altLang="zh-CN" sz="2800" u="sng" dirty="0" smtClean="0"/>
              <a:t>main characteristics of the Chinese language</a:t>
            </a:r>
            <a:r>
              <a:rPr lang="en-US" altLang="zh-CN" sz="2800" dirty="0" smtClean="0"/>
              <a:t> with words and phrases.</a:t>
            </a:r>
          </a:p>
          <a:p>
            <a:pPr algn="just"/>
            <a:endParaRPr lang="en-US" altLang="zh-CN" sz="2800" dirty="0"/>
          </a:p>
          <a:p>
            <a:pPr algn="just"/>
            <a:r>
              <a:rPr lang="en-US" altLang="zh-CN" sz="2800" dirty="0"/>
              <a:t>Raise 1 example to illustrate </a:t>
            </a:r>
            <a:r>
              <a:rPr lang="en-US" altLang="zh-CN" sz="2800" u="sng" dirty="0"/>
              <a:t>each of the </a:t>
            </a:r>
            <a:r>
              <a:rPr lang="en-US" altLang="zh-CN" sz="2800" u="sng" dirty="0" smtClean="0"/>
              <a:t>features</a:t>
            </a:r>
            <a:r>
              <a:rPr lang="en-US" altLang="zh-CN" sz="2800" dirty="0" smtClean="0"/>
              <a:t>.</a:t>
            </a:r>
            <a:endParaRPr lang="en-US" altLang="zh-CN" sz="2800" dirty="0"/>
          </a:p>
          <a:p>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xmlns="" val="3073295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Sample answer</a:t>
            </a:r>
            <a:endParaRPr lang="zh-CN" altLang="en-US" dirty="0"/>
          </a:p>
        </p:txBody>
      </p:sp>
      <p:sp>
        <p:nvSpPr>
          <p:cNvPr id="3" name="内容占位符 2"/>
          <p:cNvSpPr>
            <a:spLocks noGrp="1"/>
          </p:cNvSpPr>
          <p:nvPr>
            <p:ph idx="1"/>
          </p:nvPr>
        </p:nvSpPr>
        <p:spPr>
          <a:xfrm>
            <a:off x="739775" y="1842052"/>
            <a:ext cx="7662864" cy="4195211"/>
          </a:xfrm>
        </p:spPr>
        <p:txBody>
          <a:bodyPr>
            <a:normAutofit/>
          </a:bodyPr>
          <a:lstStyle/>
          <a:p>
            <a:pPr marL="0" indent="0">
              <a:buNone/>
            </a:pPr>
            <a:endParaRPr lang="en-US" altLang="zh-CN" dirty="0"/>
          </a:p>
          <a:p>
            <a:r>
              <a:rPr lang="en-US" altLang="zh-CN" dirty="0" smtClean="0"/>
              <a:t>the Sinitic languages</a:t>
            </a:r>
          </a:p>
          <a:p>
            <a:pPr marL="0" indent="0">
              <a:buNone/>
            </a:pPr>
            <a:endParaRPr lang="en-US" altLang="zh-CN" dirty="0" smtClean="0"/>
          </a:p>
          <a:p>
            <a:r>
              <a:rPr lang="en-US" altLang="zh-CN" dirty="0" smtClean="0"/>
              <a:t>monosyllables   (</a:t>
            </a:r>
            <a:r>
              <a:rPr lang="en-US" altLang="zh-CN" i="1" dirty="0" smtClean="0"/>
              <a:t>line 2, para 2</a:t>
            </a:r>
            <a:r>
              <a:rPr lang="en-US" altLang="zh-CN" dirty="0" smtClean="0"/>
              <a:t>)</a:t>
            </a:r>
          </a:p>
          <a:p>
            <a:r>
              <a:rPr lang="en-US" altLang="zh-CN" dirty="0"/>
              <a:t>t</a:t>
            </a:r>
            <a:r>
              <a:rPr lang="en-US" altLang="zh-CN" dirty="0" smtClean="0"/>
              <a:t>he absence of inflections   (</a:t>
            </a:r>
            <a:r>
              <a:rPr lang="en-US" altLang="zh-CN" i="1" dirty="0" smtClean="0"/>
              <a:t>line 4, para 2</a:t>
            </a:r>
            <a:r>
              <a:rPr lang="en-US" altLang="zh-CN" dirty="0" smtClean="0"/>
              <a:t>) </a:t>
            </a:r>
          </a:p>
          <a:p>
            <a:r>
              <a:rPr lang="en-US" altLang="zh-CN" dirty="0"/>
              <a:t>t</a:t>
            </a:r>
            <a:r>
              <a:rPr lang="en-US" altLang="zh-CN" dirty="0" smtClean="0"/>
              <a:t>onal character (</a:t>
            </a:r>
            <a:r>
              <a:rPr lang="en-US" altLang="zh-CN" i="1" dirty="0" smtClean="0"/>
              <a:t>line 8, para 2</a:t>
            </a:r>
            <a:r>
              <a:rPr lang="en-US" altLang="zh-CN" dirty="0" smtClean="0"/>
              <a:t>)</a:t>
            </a:r>
          </a:p>
          <a:p>
            <a:pPr marL="0" indent="0">
              <a:buNone/>
            </a:pP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31605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Sample Answer</a:t>
            </a:r>
            <a:endParaRPr lang="zh-CN" altLang="en-US" dirty="0"/>
          </a:p>
        </p:txBody>
      </p:sp>
      <p:sp>
        <p:nvSpPr>
          <p:cNvPr id="3" name="内容占位符 2"/>
          <p:cNvSpPr>
            <a:spLocks noGrp="1"/>
          </p:cNvSpPr>
          <p:nvPr>
            <p:ph sz="half" idx="1"/>
          </p:nvPr>
        </p:nvSpPr>
        <p:spPr/>
        <p:txBody>
          <a:bodyPr>
            <a:normAutofit fontScale="77500" lnSpcReduction="20000"/>
          </a:bodyPr>
          <a:lstStyle/>
          <a:p>
            <a:r>
              <a:rPr lang="en-US" altLang="zh-CN" sz="3200" dirty="0" smtClean="0"/>
              <a:t>monosyllabic </a:t>
            </a:r>
          </a:p>
          <a:p>
            <a:endParaRPr lang="en-US" altLang="zh-CN" sz="3200" dirty="0"/>
          </a:p>
          <a:p>
            <a:r>
              <a:rPr lang="en-US" altLang="zh-CN" sz="3200" dirty="0" smtClean="0"/>
              <a:t>uninflected</a:t>
            </a:r>
          </a:p>
          <a:p>
            <a:endParaRPr lang="en-US" altLang="zh-CN" sz="3200" dirty="0" smtClean="0"/>
          </a:p>
          <a:p>
            <a:endParaRPr lang="en-US" altLang="zh-CN" sz="3200" dirty="0" smtClean="0"/>
          </a:p>
          <a:p>
            <a:r>
              <a:rPr lang="en-US" altLang="zh-CN" sz="3200" dirty="0" smtClean="0"/>
              <a:t>tonal </a:t>
            </a:r>
            <a:endParaRPr lang="en-US" altLang="zh-CN" sz="3200" dirty="0"/>
          </a:p>
          <a:p>
            <a:endParaRPr lang="zh-CN" altLang="en-US" dirty="0"/>
          </a:p>
        </p:txBody>
      </p:sp>
      <p:sp>
        <p:nvSpPr>
          <p:cNvPr id="4" name="内容占位符 3"/>
          <p:cNvSpPr>
            <a:spLocks noGrp="1"/>
          </p:cNvSpPr>
          <p:nvPr>
            <p:ph sz="half" idx="2"/>
          </p:nvPr>
        </p:nvSpPr>
        <p:spPr/>
        <p:txBody>
          <a:bodyPr>
            <a:normAutofit fontScale="77500" lnSpcReduction="20000"/>
          </a:bodyPr>
          <a:lstStyle/>
          <a:p>
            <a:r>
              <a:rPr lang="zh-CN" altLang="en-US" sz="3200" dirty="0" smtClean="0"/>
              <a:t>爱</a:t>
            </a:r>
            <a:endParaRPr lang="en-US" altLang="zh-CN" sz="3200" dirty="0" smtClean="0"/>
          </a:p>
          <a:p>
            <a:endParaRPr lang="en-US" altLang="zh-CN" sz="3200" dirty="0" smtClean="0"/>
          </a:p>
          <a:p>
            <a:r>
              <a:rPr lang="zh-CN" altLang="en-US" sz="3000" dirty="0" smtClean="0"/>
              <a:t>爱上</a:t>
            </a:r>
            <a:endParaRPr lang="en-US" altLang="zh-CN" sz="3000" dirty="0" smtClean="0"/>
          </a:p>
          <a:p>
            <a:endParaRPr lang="en-US" altLang="zh-CN" sz="3200" dirty="0" smtClean="0"/>
          </a:p>
          <a:p>
            <a:pPr marL="0" indent="0">
              <a:buNone/>
            </a:pPr>
            <a:endParaRPr lang="en-US" altLang="zh-CN" sz="3200" dirty="0" smtClean="0"/>
          </a:p>
          <a:p>
            <a:r>
              <a:rPr lang="zh-CN" altLang="en-US" sz="3200" dirty="0" smtClean="0"/>
              <a:t>爱</a:t>
            </a:r>
            <a:r>
              <a:rPr lang="en-US" altLang="zh-CN" sz="3200" dirty="0" smtClean="0"/>
              <a:t>4</a:t>
            </a:r>
          </a:p>
          <a:p>
            <a:endParaRPr lang="zh-CN" altLang="en-US" sz="3200" dirty="0"/>
          </a:p>
        </p:txBody>
      </p:sp>
    </p:spTree>
    <p:extLst>
      <p:ext uri="{BB962C8B-B14F-4D97-AF65-F5344CB8AC3E}">
        <p14:creationId xmlns:p14="http://schemas.microsoft.com/office/powerpoint/2010/main" xmlns="" val="3972828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Task 3</a:t>
            </a:r>
            <a:r>
              <a:rPr lang="en-US" altLang="zh-CN" dirty="0" smtClean="0"/>
              <a:t/>
            </a:r>
            <a:br>
              <a:rPr lang="en-US" altLang="zh-CN" dirty="0" smtClean="0"/>
            </a:br>
            <a:r>
              <a:rPr lang="en-US" altLang="zh-CN" dirty="0" smtClean="0"/>
              <a:t>Difficult sentences</a:t>
            </a:r>
            <a:endParaRPr lang="zh-CN" altLang="en-US" dirty="0"/>
          </a:p>
        </p:txBody>
      </p:sp>
      <p:sp>
        <p:nvSpPr>
          <p:cNvPr id="3" name="内容占位符 2"/>
          <p:cNvSpPr>
            <a:spLocks noGrp="1"/>
          </p:cNvSpPr>
          <p:nvPr>
            <p:ph idx="1"/>
          </p:nvPr>
        </p:nvSpPr>
        <p:spPr/>
        <p:txBody>
          <a:bodyPr>
            <a:normAutofit lnSpcReduction="10000"/>
          </a:bodyPr>
          <a:lstStyle/>
          <a:p>
            <a:pPr marL="0" indent="0" algn="just">
              <a:buNone/>
            </a:pPr>
            <a:r>
              <a:rPr lang="en-US" altLang="zh-CN" dirty="0"/>
              <a:t>2</a:t>
            </a:r>
            <a:r>
              <a:rPr lang="en-US" altLang="zh-CN" dirty="0" smtClean="0"/>
              <a:t>. The monosyllabic and uninflected </a:t>
            </a:r>
            <a:r>
              <a:rPr lang="en-US" altLang="zh-CN" dirty="0"/>
              <a:t>nature</a:t>
            </a:r>
            <a:r>
              <a:rPr lang="en-US" altLang="zh-CN" dirty="0" smtClean="0"/>
              <a:t> of the Chinese language </a:t>
            </a:r>
            <a:r>
              <a:rPr lang="en-US" altLang="zh-CN" dirty="0" smtClean="0">
                <a:solidFill>
                  <a:srgbClr val="FF0000"/>
                </a:solidFill>
              </a:rPr>
              <a:t>helps account for </a:t>
            </a:r>
            <a:r>
              <a:rPr lang="en-US" altLang="zh-CN" dirty="0" smtClean="0"/>
              <a:t>the </a:t>
            </a:r>
            <a:r>
              <a:rPr lang="en-US" altLang="zh-CN" dirty="0" smtClean="0">
                <a:solidFill>
                  <a:srgbClr val="FF0000"/>
                </a:solidFill>
              </a:rPr>
              <a:t>retention</a:t>
            </a:r>
            <a:r>
              <a:rPr lang="en-US" altLang="zh-CN" dirty="0" smtClean="0"/>
              <a:t> by the Chinese of a writing system which, </a:t>
            </a:r>
            <a:r>
              <a:rPr lang="en-US" altLang="zh-CN" dirty="0" smtClean="0">
                <a:solidFill>
                  <a:srgbClr val="FF0000"/>
                </a:solidFill>
              </a:rPr>
              <a:t>like</a:t>
            </a:r>
            <a:r>
              <a:rPr lang="en-US" altLang="zh-CN" dirty="0" smtClean="0"/>
              <a:t> that of ancient Egypt, originated from pictographs but, </a:t>
            </a:r>
            <a:r>
              <a:rPr lang="en-US" altLang="zh-CN" dirty="0" smtClean="0">
                <a:solidFill>
                  <a:srgbClr val="FF0000"/>
                </a:solidFill>
              </a:rPr>
              <a:t>unlike</a:t>
            </a:r>
            <a:r>
              <a:rPr lang="en-US" altLang="zh-CN" dirty="0" smtClean="0"/>
              <a:t> hieroglyphics, always remained true to basic principle that each monosyllabic word should have its unique symbol, or character. (Para. 3)</a:t>
            </a:r>
          </a:p>
          <a:p>
            <a:pPr>
              <a:buFont typeface="Wingdings" panose="05000000000000000000" pitchFamily="2" charset="2"/>
              <a:buChar char="u"/>
            </a:pPr>
            <a:r>
              <a:rPr lang="en-US" altLang="zh-CN" dirty="0" smtClean="0">
                <a:solidFill>
                  <a:srgbClr val="000000"/>
                </a:solidFill>
              </a:rPr>
              <a:t>Find the word to describe the writing system of ancient Egypt.</a:t>
            </a:r>
          </a:p>
          <a:p>
            <a:pPr>
              <a:buFont typeface="Wingdings" panose="05000000000000000000" pitchFamily="2" charset="2"/>
              <a:buChar char="u"/>
            </a:pPr>
            <a:r>
              <a:rPr lang="en-US" altLang="zh-CN" dirty="0" smtClean="0">
                <a:solidFill>
                  <a:srgbClr val="000000"/>
                </a:solidFill>
              </a:rPr>
              <a:t>Separate this sentence to two simpler ones with similar meaning.</a:t>
            </a:r>
            <a:endParaRPr lang="zh-CN" altLang="en-US" dirty="0">
              <a:solidFill>
                <a:srgbClr val="000000"/>
              </a:solidFill>
            </a:endParaRPr>
          </a:p>
        </p:txBody>
      </p:sp>
    </p:spTree>
    <p:extLst>
      <p:ext uri="{BB962C8B-B14F-4D97-AF65-F5344CB8AC3E}">
        <p14:creationId xmlns:p14="http://schemas.microsoft.com/office/powerpoint/2010/main" xmlns="" val="26084850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Sample Answer</a:t>
            </a:r>
            <a:endParaRPr lang="zh-CN" altLang="en-US" dirty="0"/>
          </a:p>
        </p:txBody>
      </p:sp>
      <p:sp>
        <p:nvSpPr>
          <p:cNvPr id="3" name="内容占位符 2"/>
          <p:cNvSpPr>
            <a:spLocks noGrp="1"/>
          </p:cNvSpPr>
          <p:nvPr>
            <p:ph idx="1"/>
          </p:nvPr>
        </p:nvSpPr>
        <p:spPr/>
        <p:txBody>
          <a:bodyPr/>
          <a:lstStyle/>
          <a:p>
            <a:pPr algn="just"/>
            <a:r>
              <a:rPr lang="en-US" altLang="zh-CN" dirty="0"/>
              <a:t>hieroglyphics</a:t>
            </a:r>
            <a:endParaRPr lang="en-US" altLang="zh-CN" dirty="0" smtClean="0"/>
          </a:p>
          <a:p>
            <a:pPr algn="just"/>
            <a:endParaRPr lang="en-US" altLang="zh-CN" dirty="0" smtClean="0"/>
          </a:p>
          <a:p>
            <a:pPr algn="just"/>
            <a:r>
              <a:rPr lang="en-US" altLang="zh-CN" dirty="0" smtClean="0"/>
              <a:t>The </a:t>
            </a:r>
            <a:r>
              <a:rPr lang="en-US" altLang="zh-CN" dirty="0"/>
              <a:t>Chinese language is uninflected and monosyllabic. </a:t>
            </a:r>
            <a:r>
              <a:rPr lang="en-US" altLang="zh-CN" dirty="0" smtClean="0"/>
              <a:t>Therefore, the </a:t>
            </a:r>
            <a:r>
              <a:rPr lang="en-US" altLang="zh-CN" dirty="0"/>
              <a:t>writing system </a:t>
            </a:r>
            <a:r>
              <a:rPr lang="en-US" altLang="zh-CN" dirty="0" smtClean="0"/>
              <a:t>remained </a:t>
            </a:r>
            <a:r>
              <a:rPr lang="en-US" altLang="zh-CN" dirty="0"/>
              <a:t>largely unchanged with each monosyllabic element having its own </a:t>
            </a:r>
            <a:r>
              <a:rPr lang="en-US" altLang="zh-CN" dirty="0" smtClean="0"/>
              <a:t>character</a:t>
            </a:r>
            <a:r>
              <a:rPr lang="en-US" altLang="zh-CN" dirty="0"/>
              <a:t>.</a:t>
            </a:r>
            <a:endParaRPr lang="zh-CN" altLang="en-US" dirty="0"/>
          </a:p>
          <a:p>
            <a:pPr algn="just"/>
            <a:endParaRPr lang="zh-CN" altLang="en-US" dirty="0"/>
          </a:p>
        </p:txBody>
      </p:sp>
    </p:spTree>
    <p:extLst>
      <p:ext uri="{BB962C8B-B14F-4D97-AF65-F5344CB8AC3E}">
        <p14:creationId xmlns:p14="http://schemas.microsoft.com/office/powerpoint/2010/main" xmlns="" val="9595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Objectives</a:t>
            </a:r>
            <a:endParaRPr lang="zh-CN" altLang="en-US" dirty="0"/>
          </a:p>
        </p:txBody>
      </p:sp>
      <p:sp>
        <p:nvSpPr>
          <p:cNvPr id="3" name="内容占位符 2"/>
          <p:cNvSpPr>
            <a:spLocks noGrp="1"/>
          </p:cNvSpPr>
          <p:nvPr>
            <p:ph sz="half" idx="1"/>
          </p:nvPr>
        </p:nvSpPr>
        <p:spPr>
          <a:xfrm>
            <a:off x="119270" y="2279373"/>
            <a:ext cx="4388722" cy="4724400"/>
          </a:xfrm>
        </p:spPr>
        <p:txBody>
          <a:bodyPr>
            <a:normAutofit fontScale="70000" lnSpcReduction="20000"/>
          </a:bodyPr>
          <a:lstStyle/>
          <a:p>
            <a:r>
              <a:rPr lang="en-US" altLang="zh-CN" sz="3600" dirty="0" smtClean="0"/>
              <a:t>Structure</a:t>
            </a:r>
          </a:p>
          <a:p>
            <a:pPr marL="0" indent="0">
              <a:buNone/>
            </a:pPr>
            <a:endParaRPr lang="en-US" altLang="zh-CN" sz="3600" dirty="0" smtClean="0"/>
          </a:p>
          <a:p>
            <a:pPr marL="0" indent="0">
              <a:buNone/>
            </a:pPr>
            <a:endParaRPr lang="en-US" altLang="zh-CN" sz="3600" dirty="0" smtClean="0"/>
          </a:p>
          <a:p>
            <a:r>
              <a:rPr lang="en-US" altLang="zh-CN" sz="3600" dirty="0" smtClean="0"/>
              <a:t>Content</a:t>
            </a:r>
          </a:p>
          <a:p>
            <a:endParaRPr lang="en-US" altLang="zh-CN" sz="3600" dirty="0" smtClean="0"/>
          </a:p>
          <a:p>
            <a:pPr marL="0" indent="0">
              <a:buNone/>
            </a:pPr>
            <a:r>
              <a:rPr lang="en-US" altLang="zh-CN" sz="3600" dirty="0" smtClean="0"/>
              <a:t> </a:t>
            </a:r>
          </a:p>
          <a:p>
            <a:r>
              <a:rPr lang="en-US" altLang="zh-CN" sz="3600" dirty="0" smtClean="0"/>
              <a:t>Language</a:t>
            </a:r>
          </a:p>
          <a:p>
            <a:pPr marL="0" indent="0">
              <a:buNone/>
            </a:pPr>
            <a:r>
              <a:rPr lang="en-US" altLang="zh-CN" dirty="0" smtClean="0"/>
              <a:t> </a:t>
            </a:r>
            <a:endParaRPr lang="zh-CN" altLang="en-US" dirty="0"/>
          </a:p>
        </p:txBody>
      </p:sp>
      <p:sp>
        <p:nvSpPr>
          <p:cNvPr id="5" name="内容占位符 4"/>
          <p:cNvSpPr>
            <a:spLocks noGrp="1"/>
          </p:cNvSpPr>
          <p:nvPr>
            <p:ph sz="half" idx="2"/>
          </p:nvPr>
        </p:nvSpPr>
        <p:spPr>
          <a:xfrm>
            <a:off x="2941983" y="2133600"/>
            <a:ext cx="6029738" cy="4505739"/>
          </a:xfrm>
        </p:spPr>
        <p:txBody>
          <a:bodyPr>
            <a:normAutofit fontScale="70000" lnSpcReduction="20000"/>
          </a:bodyPr>
          <a:lstStyle/>
          <a:p>
            <a:r>
              <a:rPr lang="en-US" altLang="zh-CN" sz="4200" dirty="0"/>
              <a:t>statement; </a:t>
            </a:r>
            <a:r>
              <a:rPr lang="en-US" altLang="zh-CN" sz="4200" dirty="0" smtClean="0"/>
              <a:t>specific evidence</a:t>
            </a:r>
          </a:p>
          <a:p>
            <a:pPr marL="0" indent="0">
              <a:buNone/>
            </a:pPr>
            <a:endParaRPr lang="en-US" altLang="zh-CN" sz="4200" dirty="0" smtClean="0"/>
          </a:p>
          <a:p>
            <a:endParaRPr lang="en-US" altLang="zh-CN" sz="4200" dirty="0" smtClean="0"/>
          </a:p>
          <a:p>
            <a:r>
              <a:rPr lang="en-US" altLang="zh-CN" sz="4200" dirty="0" smtClean="0"/>
              <a:t>information about the Chinese writing system; comparisons </a:t>
            </a:r>
            <a:r>
              <a:rPr lang="en-US" altLang="zh-CN" sz="4200" dirty="0"/>
              <a:t>and contrasts</a:t>
            </a:r>
          </a:p>
          <a:p>
            <a:endParaRPr lang="en-US" altLang="zh-CN" sz="4200" dirty="0" smtClean="0"/>
          </a:p>
          <a:p>
            <a:r>
              <a:rPr lang="en-US" altLang="zh-CN" sz="4200" dirty="0" smtClean="0"/>
              <a:t>theme-related </a:t>
            </a:r>
            <a:r>
              <a:rPr lang="en-US" altLang="zh-CN" sz="4200" dirty="0"/>
              <a:t>expressions; ways to show contrasts</a:t>
            </a:r>
          </a:p>
          <a:p>
            <a:pPr marL="0" indent="0">
              <a:buNone/>
            </a:pPr>
            <a:endParaRPr lang="zh-CN" altLang="en-US" dirty="0"/>
          </a:p>
        </p:txBody>
      </p:sp>
    </p:spTree>
    <p:extLst>
      <p:ext uri="{BB962C8B-B14F-4D97-AF65-F5344CB8AC3E}">
        <p14:creationId xmlns:p14="http://schemas.microsoft.com/office/powerpoint/2010/main" xmlns="" val="869267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
            </a:r>
            <a:br>
              <a:rPr lang="en-US" altLang="zh-CN" dirty="0" smtClean="0"/>
            </a:br>
            <a:r>
              <a:rPr lang="en-US" altLang="zh-CN" dirty="0"/>
              <a:t/>
            </a:r>
            <a:br>
              <a:rPr lang="en-US" altLang="zh-CN" dirty="0"/>
            </a:br>
            <a:r>
              <a:rPr lang="en-US" altLang="zh-CN" dirty="0" smtClean="0"/>
              <a:t>Drawbacks and merits of the Chinese writing system</a:t>
            </a:r>
            <a:endParaRPr lang="zh-CN" altLang="en-US" dirty="0"/>
          </a:p>
        </p:txBody>
      </p:sp>
      <p:sp>
        <p:nvSpPr>
          <p:cNvPr id="3" name="副标题 2"/>
          <p:cNvSpPr>
            <a:spLocks noGrp="1"/>
          </p:cNvSpPr>
          <p:nvPr>
            <p:ph type="subTitle" idx="1"/>
          </p:nvPr>
        </p:nvSpPr>
        <p:spPr/>
        <p:txBody>
          <a:bodyPr>
            <a:normAutofit lnSpcReduction="10000"/>
          </a:bodyPr>
          <a:lstStyle/>
          <a:p>
            <a:r>
              <a:rPr lang="en-US" altLang="zh-CN" sz="3600" b="1" dirty="0" smtClean="0"/>
              <a:t>para.4-9</a:t>
            </a:r>
          </a:p>
          <a:p>
            <a:r>
              <a:rPr lang="en-US" altLang="zh-CN" sz="3600" b="1" dirty="0" smtClean="0"/>
              <a:t>contrastive</a:t>
            </a:r>
            <a:endParaRPr lang="zh-CN" altLang="en-US" sz="3600" b="1" dirty="0"/>
          </a:p>
        </p:txBody>
      </p:sp>
    </p:spTree>
    <p:extLst>
      <p:ext uri="{BB962C8B-B14F-4D97-AF65-F5344CB8AC3E}">
        <p14:creationId xmlns:p14="http://schemas.microsoft.com/office/powerpoint/2010/main" xmlns="" val="3194214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Task 4</a:t>
            </a:r>
            <a:endParaRPr lang="zh-CN" altLang="en-US" b="1" dirty="0"/>
          </a:p>
        </p:txBody>
      </p:sp>
      <p:sp>
        <p:nvSpPr>
          <p:cNvPr id="3" name="内容占位符 2"/>
          <p:cNvSpPr>
            <a:spLocks noGrp="1"/>
          </p:cNvSpPr>
          <p:nvPr>
            <p:ph idx="1"/>
          </p:nvPr>
        </p:nvSpPr>
        <p:spPr/>
        <p:txBody>
          <a:bodyPr>
            <a:normAutofit/>
          </a:bodyPr>
          <a:lstStyle/>
          <a:p>
            <a:pPr algn="just"/>
            <a:r>
              <a:rPr lang="en-US" altLang="zh-CN" sz="3600" dirty="0" smtClean="0"/>
              <a:t>Summarize the drawbacks and merits of the Chinese writing system listed by the authors.</a:t>
            </a:r>
          </a:p>
          <a:p>
            <a:pPr algn="just"/>
            <a:endParaRPr lang="en-US" altLang="zh-CN" sz="3600" dirty="0"/>
          </a:p>
          <a:p>
            <a:pPr marL="0" indent="0">
              <a:buNone/>
            </a:pPr>
            <a:endParaRPr lang="en-US" altLang="zh-CN" dirty="0"/>
          </a:p>
          <a:p>
            <a:endParaRPr lang="zh-CN" altLang="en-US" dirty="0"/>
          </a:p>
        </p:txBody>
      </p:sp>
    </p:spTree>
    <p:extLst>
      <p:ext uri="{BB962C8B-B14F-4D97-AF65-F5344CB8AC3E}">
        <p14:creationId xmlns:p14="http://schemas.microsoft.com/office/powerpoint/2010/main" xmlns="" val="753931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Sample Answer</a:t>
            </a:r>
            <a:endParaRPr lang="zh-CN" altLang="en-US" dirty="0"/>
          </a:p>
        </p:txBody>
      </p:sp>
      <p:sp>
        <p:nvSpPr>
          <p:cNvPr id="3" name="文本占位符 2"/>
          <p:cNvSpPr>
            <a:spLocks noGrp="1"/>
          </p:cNvSpPr>
          <p:nvPr>
            <p:ph type="body" idx="1"/>
          </p:nvPr>
        </p:nvSpPr>
        <p:spPr>
          <a:xfrm>
            <a:off x="238539" y="1705437"/>
            <a:ext cx="3767328" cy="762000"/>
          </a:xfrm>
        </p:spPr>
        <p:txBody>
          <a:bodyPr/>
          <a:lstStyle/>
          <a:p>
            <a:r>
              <a:rPr lang="en-US" altLang="zh-CN" dirty="0" smtClean="0"/>
              <a:t>Drawbacks</a:t>
            </a:r>
            <a:endParaRPr lang="zh-CN" altLang="en-US" dirty="0"/>
          </a:p>
        </p:txBody>
      </p:sp>
      <p:sp>
        <p:nvSpPr>
          <p:cNvPr id="4" name="内容占位符 3"/>
          <p:cNvSpPr>
            <a:spLocks noGrp="1"/>
          </p:cNvSpPr>
          <p:nvPr>
            <p:ph sz="half" idx="2"/>
          </p:nvPr>
        </p:nvSpPr>
        <p:spPr>
          <a:xfrm>
            <a:off x="238539" y="2613212"/>
            <a:ext cx="4269453" cy="4105640"/>
          </a:xfrm>
        </p:spPr>
        <p:txBody>
          <a:bodyPr>
            <a:normAutofit fontScale="85000" lnSpcReduction="20000"/>
          </a:bodyPr>
          <a:lstStyle/>
          <a:p>
            <a:r>
              <a:rPr lang="en-US" altLang="zh-CN" sz="2800" dirty="0"/>
              <a:t>t</a:t>
            </a:r>
            <a:r>
              <a:rPr lang="en-US" altLang="zh-CN" sz="2800" dirty="0" smtClean="0"/>
              <a:t>akes more time and effort to master </a:t>
            </a:r>
          </a:p>
          <a:p>
            <a:pPr marL="0" indent="0">
              <a:buNone/>
            </a:pPr>
            <a:r>
              <a:rPr lang="en-US" altLang="zh-CN" sz="2800" dirty="0"/>
              <a:t> </a:t>
            </a:r>
            <a:r>
              <a:rPr lang="en-US" altLang="zh-CN" sz="2800" dirty="0" smtClean="0"/>
              <a:t>   </a:t>
            </a:r>
            <a:r>
              <a:rPr lang="en-US" altLang="zh-CN" sz="2200" b="1" dirty="0" smtClean="0">
                <a:solidFill>
                  <a:schemeClr val="tx2">
                    <a:lumMod val="50000"/>
                    <a:lumOff val="50000"/>
                  </a:schemeClr>
                </a:solidFill>
              </a:rPr>
              <a:t>(</a:t>
            </a:r>
            <a:r>
              <a:rPr lang="en-US" altLang="zh-CN" sz="2200" b="1" i="1" dirty="0" smtClean="0">
                <a:solidFill>
                  <a:schemeClr val="tx2">
                    <a:lumMod val="50000"/>
                    <a:lumOff val="50000"/>
                  </a:schemeClr>
                </a:solidFill>
              </a:rPr>
              <a:t>line 2, para 4</a:t>
            </a:r>
            <a:r>
              <a:rPr lang="en-US" altLang="zh-CN" sz="2200" b="1" dirty="0" smtClean="0">
                <a:solidFill>
                  <a:schemeClr val="tx2">
                    <a:lumMod val="50000"/>
                    <a:lumOff val="50000"/>
                  </a:schemeClr>
                </a:solidFill>
              </a:rPr>
              <a:t>)</a:t>
            </a:r>
          </a:p>
          <a:p>
            <a:r>
              <a:rPr lang="en-US" altLang="zh-CN" sz="2800" dirty="0"/>
              <a:t>e</a:t>
            </a:r>
            <a:r>
              <a:rPr lang="en-US" altLang="zh-CN" sz="2800" dirty="0" smtClean="0"/>
              <a:t>ducation focusing on memory ability</a:t>
            </a:r>
          </a:p>
          <a:p>
            <a:pPr marL="0" indent="0">
              <a:buNone/>
            </a:pPr>
            <a:r>
              <a:rPr lang="en-US" altLang="zh-CN" sz="2200" b="1" i="1" dirty="0" smtClean="0">
                <a:solidFill>
                  <a:schemeClr val="tx2">
                    <a:lumMod val="50000"/>
                    <a:lumOff val="50000"/>
                  </a:schemeClr>
                </a:solidFill>
              </a:rPr>
              <a:t>    </a:t>
            </a:r>
            <a:r>
              <a:rPr lang="en-US" altLang="zh-CN" sz="2200" b="1" i="1" dirty="0">
                <a:solidFill>
                  <a:schemeClr val="tx2">
                    <a:lumMod val="50000"/>
                    <a:lumOff val="50000"/>
                  </a:schemeClr>
                </a:solidFill>
              </a:rPr>
              <a:t>(line 7</a:t>
            </a:r>
            <a:r>
              <a:rPr lang="en-US" altLang="zh-CN" sz="2200" b="1" i="1" dirty="0" smtClean="0">
                <a:solidFill>
                  <a:schemeClr val="tx2">
                    <a:lumMod val="50000"/>
                    <a:lumOff val="50000"/>
                  </a:schemeClr>
                </a:solidFill>
              </a:rPr>
              <a:t>, </a:t>
            </a:r>
            <a:r>
              <a:rPr lang="en-US" altLang="zh-CN" sz="2200" b="1" i="1" dirty="0">
                <a:solidFill>
                  <a:schemeClr val="tx2">
                    <a:lumMod val="50000"/>
                    <a:lumOff val="50000"/>
                  </a:schemeClr>
                </a:solidFill>
              </a:rPr>
              <a:t>para </a:t>
            </a:r>
            <a:r>
              <a:rPr lang="en-US" altLang="zh-CN" sz="2200" b="1" i="1" dirty="0" smtClean="0">
                <a:solidFill>
                  <a:schemeClr val="tx2">
                    <a:lumMod val="50000"/>
                    <a:lumOff val="50000"/>
                  </a:schemeClr>
                </a:solidFill>
              </a:rPr>
              <a:t>4)</a:t>
            </a:r>
            <a:endParaRPr lang="en-US" altLang="zh-CN" sz="2200" b="1" i="1" dirty="0">
              <a:solidFill>
                <a:schemeClr val="tx2">
                  <a:lumMod val="50000"/>
                  <a:lumOff val="50000"/>
                </a:schemeClr>
              </a:solidFill>
            </a:endParaRPr>
          </a:p>
          <a:p>
            <a:r>
              <a:rPr lang="en-US" altLang="zh-CN" sz="2800" dirty="0"/>
              <a:t>l</a:t>
            </a:r>
            <a:r>
              <a:rPr lang="en-US" altLang="zh-CN" sz="2800" dirty="0" smtClean="0"/>
              <a:t>iteracy more difficult to achieve</a:t>
            </a:r>
          </a:p>
          <a:p>
            <a:pPr marL="0" indent="0">
              <a:buNone/>
            </a:pPr>
            <a:r>
              <a:rPr lang="en-US" altLang="zh-CN" sz="2800" dirty="0" smtClean="0"/>
              <a:t>    </a:t>
            </a:r>
            <a:r>
              <a:rPr lang="en-US" altLang="zh-CN" sz="2200" b="1" i="1" dirty="0">
                <a:solidFill>
                  <a:schemeClr val="tx2">
                    <a:lumMod val="50000"/>
                    <a:lumOff val="50000"/>
                  </a:schemeClr>
                </a:solidFill>
              </a:rPr>
              <a:t>(line 8</a:t>
            </a:r>
            <a:r>
              <a:rPr lang="en-US" altLang="zh-CN" sz="2200" b="1" i="1" dirty="0" smtClean="0">
                <a:solidFill>
                  <a:schemeClr val="tx2">
                    <a:lumMod val="50000"/>
                    <a:lumOff val="50000"/>
                  </a:schemeClr>
                </a:solidFill>
              </a:rPr>
              <a:t>, </a:t>
            </a:r>
            <a:r>
              <a:rPr lang="en-US" altLang="zh-CN" sz="2200" b="1" i="1" dirty="0">
                <a:solidFill>
                  <a:schemeClr val="tx2">
                    <a:lumMod val="50000"/>
                    <a:lumOff val="50000"/>
                  </a:schemeClr>
                </a:solidFill>
              </a:rPr>
              <a:t>para </a:t>
            </a:r>
            <a:r>
              <a:rPr lang="en-US" altLang="zh-CN" sz="2200" b="1" i="1" dirty="0" smtClean="0">
                <a:solidFill>
                  <a:schemeClr val="tx2">
                    <a:lumMod val="50000"/>
                    <a:lumOff val="50000"/>
                  </a:schemeClr>
                </a:solidFill>
              </a:rPr>
              <a:t>4)</a:t>
            </a:r>
            <a:endParaRPr lang="en-US" altLang="zh-CN" sz="2200" b="1" i="1" dirty="0">
              <a:solidFill>
                <a:schemeClr val="tx2">
                  <a:lumMod val="50000"/>
                  <a:lumOff val="50000"/>
                </a:schemeClr>
              </a:solidFill>
            </a:endParaRPr>
          </a:p>
          <a:p>
            <a:pPr marL="0" indent="0">
              <a:buNone/>
            </a:pPr>
            <a:endParaRPr lang="en-US" altLang="zh-CN" sz="2200" b="1" i="1" dirty="0">
              <a:solidFill>
                <a:schemeClr val="tx2">
                  <a:lumMod val="50000"/>
                  <a:lumOff val="50000"/>
                </a:schemeClr>
              </a:solidFill>
            </a:endParaRPr>
          </a:p>
          <a:p>
            <a:endParaRPr lang="zh-CN" altLang="en-US" dirty="0"/>
          </a:p>
        </p:txBody>
      </p:sp>
      <p:sp>
        <p:nvSpPr>
          <p:cNvPr id="5" name="文本占位符 4"/>
          <p:cNvSpPr>
            <a:spLocks noGrp="1"/>
          </p:cNvSpPr>
          <p:nvPr>
            <p:ph type="body" sz="quarter" idx="3"/>
          </p:nvPr>
        </p:nvSpPr>
        <p:spPr>
          <a:xfrm>
            <a:off x="5376672" y="1714596"/>
            <a:ext cx="3767328" cy="762000"/>
          </a:xfrm>
        </p:spPr>
        <p:txBody>
          <a:bodyPr/>
          <a:lstStyle/>
          <a:p>
            <a:r>
              <a:rPr lang="en-US" altLang="zh-CN" dirty="0" smtClean="0"/>
              <a:t>Merits</a:t>
            </a:r>
            <a:endParaRPr lang="zh-CN" altLang="en-US" dirty="0"/>
          </a:p>
        </p:txBody>
      </p:sp>
      <p:sp>
        <p:nvSpPr>
          <p:cNvPr id="6" name="内容占位符 5"/>
          <p:cNvSpPr>
            <a:spLocks noGrp="1"/>
          </p:cNvSpPr>
          <p:nvPr>
            <p:ph sz="quarter" idx="4"/>
          </p:nvPr>
        </p:nvSpPr>
        <p:spPr>
          <a:xfrm>
            <a:off x="4631578" y="2613211"/>
            <a:ext cx="4326892" cy="4105641"/>
          </a:xfrm>
        </p:spPr>
        <p:txBody>
          <a:bodyPr>
            <a:normAutofit lnSpcReduction="10000"/>
          </a:bodyPr>
          <a:lstStyle/>
          <a:p>
            <a:r>
              <a:rPr lang="en-US" altLang="zh-CN" sz="2800" dirty="0" smtClean="0"/>
              <a:t>aesthetic value   </a:t>
            </a:r>
            <a:r>
              <a:rPr lang="en-US" altLang="zh-CN" sz="1900" b="1" i="1" dirty="0" smtClean="0">
                <a:solidFill>
                  <a:schemeClr val="tx2">
                    <a:lumMod val="50000"/>
                    <a:lumOff val="50000"/>
                  </a:schemeClr>
                </a:solidFill>
              </a:rPr>
              <a:t>(line </a:t>
            </a:r>
            <a:r>
              <a:rPr lang="en-US" altLang="zh-CN" sz="1900" b="1" i="1" dirty="0">
                <a:solidFill>
                  <a:schemeClr val="tx2">
                    <a:lumMod val="50000"/>
                    <a:lumOff val="50000"/>
                  </a:schemeClr>
                </a:solidFill>
              </a:rPr>
              <a:t>3, para 5</a:t>
            </a:r>
            <a:r>
              <a:rPr lang="en-US" altLang="zh-CN" sz="1900" b="1" i="1" dirty="0" smtClean="0">
                <a:solidFill>
                  <a:schemeClr val="tx2">
                    <a:lumMod val="50000"/>
                    <a:lumOff val="50000"/>
                  </a:schemeClr>
                </a:solidFill>
              </a:rPr>
              <a:t>)</a:t>
            </a:r>
          </a:p>
          <a:p>
            <a:pPr marL="0" indent="0">
              <a:buNone/>
            </a:pPr>
            <a:endParaRPr lang="en-US" altLang="zh-CN" sz="1900" b="1" i="1" dirty="0">
              <a:solidFill>
                <a:schemeClr val="tx2">
                  <a:lumMod val="50000"/>
                  <a:lumOff val="50000"/>
                </a:schemeClr>
              </a:solidFill>
            </a:endParaRPr>
          </a:p>
          <a:p>
            <a:r>
              <a:rPr lang="en-US" altLang="zh-CN" sz="2800" dirty="0" smtClean="0"/>
              <a:t>vitality   </a:t>
            </a:r>
            <a:r>
              <a:rPr lang="en-US" altLang="zh-CN" sz="1900" b="1" i="1" dirty="0" smtClean="0">
                <a:solidFill>
                  <a:schemeClr val="tx2">
                    <a:lumMod val="50000"/>
                    <a:lumOff val="50000"/>
                  </a:schemeClr>
                </a:solidFill>
              </a:rPr>
              <a:t>(</a:t>
            </a:r>
            <a:r>
              <a:rPr lang="en-US" altLang="zh-CN" sz="1900" b="1" i="1" dirty="0">
                <a:solidFill>
                  <a:schemeClr val="tx2">
                    <a:lumMod val="50000"/>
                    <a:lumOff val="50000"/>
                  </a:schemeClr>
                </a:solidFill>
              </a:rPr>
              <a:t>line 1, para 6</a:t>
            </a:r>
            <a:r>
              <a:rPr lang="en-US" altLang="zh-CN" sz="1900" b="1" i="1" dirty="0" smtClean="0">
                <a:solidFill>
                  <a:schemeClr val="tx2">
                    <a:lumMod val="50000"/>
                    <a:lumOff val="50000"/>
                  </a:schemeClr>
                </a:solidFill>
              </a:rPr>
              <a:t>)</a:t>
            </a:r>
          </a:p>
          <a:p>
            <a:endParaRPr lang="en-US" altLang="zh-CN" sz="2800" dirty="0" smtClean="0"/>
          </a:p>
          <a:p>
            <a:r>
              <a:rPr lang="en-US" altLang="zh-CN" sz="2800" dirty="0" smtClean="0"/>
              <a:t>easily surmounts differences of dialect and pronunciation   </a:t>
            </a:r>
            <a:r>
              <a:rPr lang="en-US" altLang="zh-CN" sz="1900" b="1" i="1" dirty="0">
                <a:solidFill>
                  <a:schemeClr val="tx2">
                    <a:lumMod val="50000"/>
                    <a:lumOff val="50000"/>
                  </a:schemeClr>
                </a:solidFill>
              </a:rPr>
              <a:t>(line 1, para </a:t>
            </a:r>
            <a:r>
              <a:rPr lang="en-US" altLang="zh-CN" sz="1900" b="1" i="1" dirty="0" smtClean="0">
                <a:solidFill>
                  <a:schemeClr val="tx2">
                    <a:lumMod val="50000"/>
                    <a:lumOff val="50000"/>
                  </a:schemeClr>
                </a:solidFill>
              </a:rPr>
              <a:t>8; line 5, para 9)</a:t>
            </a:r>
            <a:endParaRPr lang="en-US" altLang="zh-CN" sz="1900" b="1" i="1" dirty="0">
              <a:solidFill>
                <a:schemeClr val="tx2">
                  <a:lumMod val="50000"/>
                  <a:lumOff val="50000"/>
                </a:schemeClr>
              </a:solidFill>
            </a:endParaRPr>
          </a:p>
          <a:p>
            <a:endParaRPr lang="zh-CN" altLang="en-US" dirty="0"/>
          </a:p>
        </p:txBody>
      </p:sp>
    </p:spTree>
    <p:extLst>
      <p:ext uri="{BB962C8B-B14F-4D97-AF65-F5344CB8AC3E}">
        <p14:creationId xmlns:p14="http://schemas.microsoft.com/office/powerpoint/2010/main" xmlns="" val="25115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Task 5</a:t>
            </a:r>
            <a:endParaRPr lang="zh-CN" altLang="en-US" b="1" dirty="0"/>
          </a:p>
        </p:txBody>
      </p:sp>
      <p:sp>
        <p:nvSpPr>
          <p:cNvPr id="3" name="内容占位符 2"/>
          <p:cNvSpPr>
            <a:spLocks noGrp="1"/>
          </p:cNvSpPr>
          <p:nvPr>
            <p:ph idx="1"/>
          </p:nvPr>
        </p:nvSpPr>
        <p:spPr/>
        <p:txBody>
          <a:bodyPr>
            <a:normAutofit/>
          </a:bodyPr>
          <a:lstStyle/>
          <a:p>
            <a:pPr algn="just"/>
            <a:r>
              <a:rPr lang="en-US" altLang="zh-CN" sz="3600" dirty="0" smtClean="0"/>
              <a:t>Find evidence used by the authors to illustrate each of the drawbacks and merits of the Chinese characters.</a:t>
            </a:r>
          </a:p>
          <a:p>
            <a:endParaRPr lang="en-US" altLang="zh-CN" dirty="0"/>
          </a:p>
          <a:p>
            <a:endParaRPr lang="zh-CN" altLang="en-US" dirty="0"/>
          </a:p>
        </p:txBody>
      </p:sp>
    </p:spTree>
    <p:extLst>
      <p:ext uri="{BB962C8B-B14F-4D97-AF65-F5344CB8AC3E}">
        <p14:creationId xmlns:p14="http://schemas.microsoft.com/office/powerpoint/2010/main" xmlns="" val="1437013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Sample Answer</a:t>
            </a:r>
            <a:endParaRPr lang="zh-CN" altLang="en-US" dirty="0"/>
          </a:p>
        </p:txBody>
      </p:sp>
      <p:sp>
        <p:nvSpPr>
          <p:cNvPr id="5" name="内容占位符 4"/>
          <p:cNvSpPr>
            <a:spLocks noGrp="1"/>
          </p:cNvSpPr>
          <p:nvPr>
            <p:ph sz="half" idx="1"/>
          </p:nvPr>
        </p:nvSpPr>
        <p:spPr>
          <a:xfrm>
            <a:off x="0" y="1775791"/>
            <a:ext cx="4507992" cy="4956313"/>
          </a:xfrm>
        </p:spPr>
        <p:txBody>
          <a:bodyPr>
            <a:normAutofit fontScale="25000" lnSpcReduction="20000"/>
          </a:bodyPr>
          <a:lstStyle/>
          <a:p>
            <a:endParaRPr lang="en-US" altLang="zh-CN" dirty="0" smtClean="0"/>
          </a:p>
          <a:p>
            <a:r>
              <a:rPr lang="en-US" altLang="zh-CN" sz="9800" dirty="0"/>
              <a:t>t</a:t>
            </a:r>
            <a:r>
              <a:rPr lang="en-US" altLang="zh-CN" sz="9800" dirty="0" smtClean="0"/>
              <a:t>akes more time and effort  to master </a:t>
            </a:r>
          </a:p>
          <a:p>
            <a:endParaRPr lang="en-US" altLang="zh-CN" sz="9800" dirty="0" smtClean="0"/>
          </a:p>
          <a:p>
            <a:r>
              <a:rPr lang="en-US" altLang="zh-CN" sz="9800" dirty="0"/>
              <a:t>t</a:t>
            </a:r>
            <a:r>
              <a:rPr lang="en-US" altLang="zh-CN" sz="9800" dirty="0" smtClean="0"/>
              <a:t>he education focusing on memory ability</a:t>
            </a:r>
          </a:p>
          <a:p>
            <a:endParaRPr lang="en-US" altLang="zh-CN" sz="9800" dirty="0" smtClean="0"/>
          </a:p>
          <a:p>
            <a:pPr marL="0" indent="0">
              <a:buNone/>
            </a:pPr>
            <a:endParaRPr lang="en-US" altLang="zh-CN" sz="9800" dirty="0"/>
          </a:p>
          <a:p>
            <a:r>
              <a:rPr lang="en-US" altLang="zh-CN" sz="9600" dirty="0"/>
              <a:t>literacy more difficult to achieve</a:t>
            </a:r>
          </a:p>
          <a:p>
            <a:pPr marL="0" indent="0">
              <a:buNone/>
            </a:pPr>
            <a:endParaRPr lang="en-US" altLang="zh-CN" sz="3600" dirty="0"/>
          </a:p>
          <a:p>
            <a:pPr marL="0" indent="0">
              <a:buNone/>
            </a:pPr>
            <a:endParaRPr lang="en-US" altLang="zh-CN" sz="3600" dirty="0" smtClean="0"/>
          </a:p>
          <a:p>
            <a:endParaRPr lang="zh-CN" altLang="en-US" dirty="0"/>
          </a:p>
        </p:txBody>
      </p:sp>
      <p:sp>
        <p:nvSpPr>
          <p:cNvPr id="4" name="文本占位符 3"/>
          <p:cNvSpPr>
            <a:spLocks noGrp="1"/>
          </p:cNvSpPr>
          <p:nvPr>
            <p:ph sz="half" idx="2"/>
          </p:nvPr>
        </p:nvSpPr>
        <p:spPr>
          <a:xfrm>
            <a:off x="4740770" y="1656522"/>
            <a:ext cx="4217700" cy="5201478"/>
          </a:xfrm>
        </p:spPr>
        <p:txBody>
          <a:bodyPr>
            <a:normAutofit fontScale="25000" lnSpcReduction="20000"/>
          </a:bodyPr>
          <a:lstStyle/>
          <a:p>
            <a:endParaRPr lang="en-US" altLang="zh-CN" sz="3600" dirty="0" smtClean="0"/>
          </a:p>
          <a:p>
            <a:pPr marL="0" indent="0" algn="ctr">
              <a:buNone/>
            </a:pPr>
            <a:r>
              <a:rPr lang="en-US" altLang="zh-CN" sz="9600" dirty="0" smtClean="0"/>
              <a:t>as </a:t>
            </a:r>
            <a:r>
              <a:rPr lang="en-US" altLang="zh-CN" sz="9600" dirty="0"/>
              <a:t>many as 25 </a:t>
            </a:r>
            <a:r>
              <a:rPr lang="en-US" altLang="zh-CN" sz="9600" dirty="0" smtClean="0"/>
              <a:t>strokes </a:t>
            </a:r>
          </a:p>
          <a:p>
            <a:pPr marL="0" indent="0" algn="ctr">
              <a:buNone/>
            </a:pPr>
            <a:r>
              <a:rPr lang="zh-CN" altLang="en-US" sz="11200" b="1" dirty="0" smtClean="0">
                <a:solidFill>
                  <a:schemeClr val="tx2">
                    <a:lumMod val="50000"/>
                    <a:lumOff val="50000"/>
                  </a:schemeClr>
                </a:solidFill>
              </a:rPr>
              <a:t>囔</a:t>
            </a:r>
            <a:endParaRPr lang="en-US" altLang="zh-CN" sz="11200" b="1" dirty="0" smtClean="0">
              <a:solidFill>
                <a:schemeClr val="tx2">
                  <a:lumMod val="50000"/>
                  <a:lumOff val="50000"/>
                </a:schemeClr>
              </a:solidFill>
            </a:endParaRPr>
          </a:p>
          <a:p>
            <a:pPr marL="0" indent="0" algn="ctr">
              <a:buNone/>
            </a:pPr>
            <a:endParaRPr lang="en-US" altLang="zh-CN" sz="11200" b="1" dirty="0">
              <a:solidFill>
                <a:schemeClr val="tx2">
                  <a:lumMod val="50000"/>
                  <a:lumOff val="50000"/>
                </a:schemeClr>
              </a:solidFill>
            </a:endParaRPr>
          </a:p>
          <a:p>
            <a:pPr marL="0" indent="0" algn="ctr">
              <a:buNone/>
            </a:pPr>
            <a:r>
              <a:rPr lang="en-US" altLang="zh-CN" sz="9600" b="1" dirty="0" smtClean="0">
                <a:solidFill>
                  <a:srgbClr val="00B0F0"/>
                </a:solidFill>
              </a:rPr>
              <a:t>2000-3000</a:t>
            </a:r>
            <a:r>
              <a:rPr lang="en-US" altLang="zh-CN" sz="9600" dirty="0" smtClean="0"/>
              <a:t> </a:t>
            </a:r>
            <a:r>
              <a:rPr lang="en-US" altLang="zh-CN" sz="9600" dirty="0"/>
              <a:t>characters must be memorized to read simple texts</a:t>
            </a:r>
          </a:p>
          <a:p>
            <a:pPr marL="0" indent="0" algn="ctr">
              <a:buNone/>
            </a:pPr>
            <a:r>
              <a:rPr lang="en-US" altLang="zh-CN" sz="11200" b="1" dirty="0" smtClean="0">
                <a:solidFill>
                  <a:schemeClr val="tx2">
                    <a:lumMod val="50000"/>
                    <a:lumOff val="50000"/>
                  </a:schemeClr>
                </a:solidFill>
              </a:rPr>
              <a:t>  </a:t>
            </a:r>
            <a:r>
              <a:rPr lang="zh-CN" altLang="en-US" sz="11200" b="1" dirty="0" smtClean="0">
                <a:solidFill>
                  <a:schemeClr val="tx2">
                    <a:lumMod val="50000"/>
                    <a:lumOff val="50000"/>
                  </a:schemeClr>
                </a:solidFill>
              </a:rPr>
              <a:t>  </a:t>
            </a:r>
            <a:endParaRPr lang="en-US" altLang="zh-CN" sz="11200" b="1" dirty="0">
              <a:solidFill>
                <a:schemeClr val="tx2">
                  <a:lumMod val="50000"/>
                  <a:lumOff val="50000"/>
                </a:schemeClr>
              </a:solidFill>
            </a:endParaRPr>
          </a:p>
          <a:p>
            <a:pPr marL="0" indent="0" algn="ctr">
              <a:buNone/>
            </a:pPr>
            <a:r>
              <a:rPr lang="en-US" altLang="zh-CN" sz="9600" dirty="0" smtClean="0"/>
              <a:t>limit </a:t>
            </a:r>
            <a:r>
              <a:rPr lang="en-US" altLang="zh-CN" sz="9600" dirty="0"/>
              <a:t>upper-class life to the relative </a:t>
            </a:r>
            <a:r>
              <a:rPr lang="en-US" altLang="zh-CN" sz="9600" dirty="0" smtClean="0"/>
              <a:t>few </a:t>
            </a:r>
          </a:p>
          <a:p>
            <a:pPr marL="0" indent="0" algn="ctr">
              <a:buNone/>
            </a:pPr>
            <a:r>
              <a:rPr lang="zh-CN" altLang="en-US" sz="11200" b="1" dirty="0" smtClean="0">
                <a:solidFill>
                  <a:schemeClr val="tx2">
                    <a:lumMod val="50000"/>
                    <a:lumOff val="50000"/>
                  </a:schemeClr>
                </a:solidFill>
              </a:rPr>
              <a:t>士大夫</a:t>
            </a:r>
            <a:r>
              <a:rPr lang="zh-CN" altLang="en-US" sz="11200" b="1" dirty="0">
                <a:solidFill>
                  <a:schemeClr val="tx2">
                    <a:lumMod val="50000"/>
                    <a:lumOff val="50000"/>
                  </a:schemeClr>
                </a:solidFill>
              </a:rPr>
              <a:t>阶层</a:t>
            </a:r>
            <a:endParaRPr lang="en-US" altLang="zh-CN" sz="11200" b="1" dirty="0">
              <a:solidFill>
                <a:schemeClr val="tx2">
                  <a:lumMod val="50000"/>
                  <a:lumOff val="50000"/>
                </a:schemeClr>
              </a:solidFill>
            </a:endParaRPr>
          </a:p>
          <a:p>
            <a:pPr marL="0" indent="0" algn="ctr">
              <a:buNone/>
            </a:pPr>
            <a:r>
              <a:rPr lang="en-US" altLang="zh-CN" sz="11200" b="1" dirty="0" smtClean="0">
                <a:solidFill>
                  <a:schemeClr val="tx2">
                    <a:lumMod val="50000"/>
                    <a:lumOff val="50000"/>
                  </a:schemeClr>
                </a:solidFill>
              </a:rPr>
              <a:t>  </a:t>
            </a:r>
            <a:endParaRPr lang="en-US" altLang="zh-CN" sz="11200" b="1" dirty="0">
              <a:solidFill>
                <a:schemeClr val="tx2">
                  <a:lumMod val="50000"/>
                  <a:lumOff val="50000"/>
                </a:schemeClr>
              </a:solidFill>
            </a:endParaRPr>
          </a:p>
        </p:txBody>
      </p:sp>
    </p:spTree>
    <p:extLst>
      <p:ext uri="{BB962C8B-B14F-4D97-AF65-F5344CB8AC3E}">
        <p14:creationId xmlns:p14="http://schemas.microsoft.com/office/powerpoint/2010/main" xmlns="" val="24243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Sample Answer</a:t>
            </a:r>
            <a:endParaRPr lang="zh-CN" altLang="en-US" dirty="0"/>
          </a:p>
        </p:txBody>
      </p:sp>
      <p:sp>
        <p:nvSpPr>
          <p:cNvPr id="8" name="内容占位符 7"/>
          <p:cNvSpPr>
            <a:spLocks noGrp="1"/>
          </p:cNvSpPr>
          <p:nvPr>
            <p:ph sz="half" idx="1"/>
          </p:nvPr>
        </p:nvSpPr>
        <p:spPr>
          <a:xfrm>
            <a:off x="0" y="1749286"/>
            <a:ext cx="4507992" cy="5108714"/>
          </a:xfrm>
        </p:spPr>
        <p:txBody>
          <a:bodyPr>
            <a:normAutofit/>
          </a:bodyPr>
          <a:lstStyle/>
          <a:p>
            <a:endParaRPr lang="en-US" altLang="zh-CN" dirty="0" smtClean="0"/>
          </a:p>
          <a:p>
            <a:r>
              <a:rPr lang="en-US" altLang="zh-CN" sz="2300" dirty="0" smtClean="0"/>
              <a:t>aesthetic </a:t>
            </a:r>
            <a:r>
              <a:rPr lang="en-US" altLang="zh-CN" sz="2300" dirty="0"/>
              <a:t>value </a:t>
            </a:r>
            <a:endParaRPr lang="en-US" altLang="zh-CN" sz="2300" dirty="0" smtClean="0"/>
          </a:p>
          <a:p>
            <a:pPr marL="0" indent="0">
              <a:buNone/>
            </a:pPr>
            <a:endParaRPr lang="en-US" altLang="zh-CN" sz="2300" dirty="0" smtClean="0"/>
          </a:p>
          <a:p>
            <a:r>
              <a:rPr lang="en-US" altLang="zh-CN" sz="2300" dirty="0" smtClean="0"/>
              <a:t>vitality </a:t>
            </a:r>
          </a:p>
          <a:p>
            <a:pPr marL="0" indent="0">
              <a:buNone/>
            </a:pPr>
            <a:endParaRPr lang="en-US" altLang="zh-CN" sz="2300" dirty="0" smtClean="0"/>
          </a:p>
          <a:p>
            <a:pPr marL="0" indent="0">
              <a:buNone/>
            </a:pPr>
            <a:endParaRPr lang="en-US" altLang="zh-CN" sz="2300" dirty="0"/>
          </a:p>
          <a:p>
            <a:r>
              <a:rPr lang="en-US" altLang="zh-CN" sz="2300" dirty="0" smtClean="0"/>
              <a:t> surmounts </a:t>
            </a:r>
            <a:r>
              <a:rPr lang="en-US" altLang="zh-CN" sz="2300" dirty="0"/>
              <a:t>the </a:t>
            </a:r>
            <a:r>
              <a:rPr lang="en-US" altLang="zh-CN" sz="2300" dirty="0" smtClean="0"/>
              <a:t>differences </a:t>
            </a:r>
            <a:r>
              <a:rPr lang="en-US" altLang="zh-CN" sz="2300" dirty="0"/>
              <a:t>of </a:t>
            </a:r>
            <a:r>
              <a:rPr lang="en-US" altLang="zh-CN" sz="2300" dirty="0" smtClean="0"/>
              <a:t>dialect and pronunciation </a:t>
            </a:r>
            <a:endParaRPr lang="zh-CN" altLang="en-US" dirty="0"/>
          </a:p>
        </p:txBody>
      </p:sp>
      <p:sp>
        <p:nvSpPr>
          <p:cNvPr id="9" name="内容占位符 8"/>
          <p:cNvSpPr>
            <a:spLocks noGrp="1"/>
          </p:cNvSpPr>
          <p:nvPr>
            <p:ph sz="half" idx="2"/>
          </p:nvPr>
        </p:nvSpPr>
        <p:spPr>
          <a:xfrm>
            <a:off x="4634752" y="1749286"/>
            <a:ext cx="4509247" cy="5009323"/>
          </a:xfrm>
        </p:spPr>
        <p:txBody>
          <a:bodyPr>
            <a:normAutofit/>
          </a:bodyPr>
          <a:lstStyle/>
          <a:p>
            <a:endParaRPr lang="en-US" altLang="zh-CN" dirty="0" smtClean="0"/>
          </a:p>
          <a:p>
            <a:r>
              <a:rPr lang="en-US" altLang="zh-CN" sz="2200" dirty="0" smtClean="0"/>
              <a:t>calligraphy</a:t>
            </a:r>
          </a:p>
          <a:p>
            <a:endParaRPr lang="en-US" altLang="zh-CN" sz="2200" dirty="0" smtClean="0"/>
          </a:p>
          <a:p>
            <a:r>
              <a:rPr lang="en-US" altLang="zh-CN" sz="2200" dirty="0" smtClean="0"/>
              <a:t>the </a:t>
            </a:r>
            <a:r>
              <a:rPr lang="en-US" altLang="zh-CN" sz="2200" dirty="0"/>
              <a:t>character for “peace</a:t>
            </a:r>
            <a:r>
              <a:rPr lang="en-US" altLang="zh-CN" sz="2200" dirty="0" smtClean="0"/>
              <a:t>” </a:t>
            </a:r>
          </a:p>
          <a:p>
            <a:endParaRPr lang="en-US" altLang="zh-CN" sz="2200" dirty="0"/>
          </a:p>
          <a:p>
            <a:pPr marL="0" indent="0">
              <a:buNone/>
            </a:pPr>
            <a:endParaRPr lang="en-US" altLang="zh-CN" sz="2200" dirty="0" smtClean="0"/>
          </a:p>
          <a:p>
            <a:r>
              <a:rPr lang="en-US" altLang="zh-CN" sz="2200" dirty="0" smtClean="0"/>
              <a:t>China </a:t>
            </a:r>
            <a:r>
              <a:rPr lang="en-US" altLang="zh-CN" sz="2200" dirty="0"/>
              <a:t>as the </a:t>
            </a:r>
            <a:r>
              <a:rPr lang="en-US" altLang="zh-CN" sz="2200" dirty="0" smtClean="0"/>
              <a:t>largest </a:t>
            </a:r>
          </a:p>
          <a:p>
            <a:pPr marL="0" indent="0">
              <a:buNone/>
            </a:pPr>
            <a:r>
              <a:rPr lang="en-US" altLang="zh-CN" sz="2200" dirty="0"/>
              <a:t> </a:t>
            </a:r>
            <a:r>
              <a:rPr lang="en-US" altLang="zh-CN" sz="2200" dirty="0" smtClean="0"/>
              <a:t>     national </a:t>
            </a:r>
            <a:r>
              <a:rPr lang="en-US" altLang="zh-CN" sz="2200" dirty="0"/>
              <a:t>grouping</a:t>
            </a:r>
          </a:p>
          <a:p>
            <a:pPr marL="0" indent="0">
              <a:buNone/>
            </a:pPr>
            <a:endParaRPr lang="zh-CN" altLang="en-US" dirty="0"/>
          </a:p>
        </p:txBody>
      </p:sp>
      <p:pic>
        <p:nvPicPr>
          <p:cNvPr id="10" name="图片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10404" y="1488140"/>
            <a:ext cx="1364863" cy="140008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47560" y="3264576"/>
            <a:ext cx="1109042" cy="1109042"/>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92836" y="5225453"/>
            <a:ext cx="1463766" cy="1190647"/>
          </a:xfrm>
          <a:prstGeom prst="rect">
            <a:avLst/>
          </a:prstGeom>
        </p:spPr>
      </p:pic>
    </p:spTree>
    <p:extLst>
      <p:ext uri="{BB962C8B-B14F-4D97-AF65-F5344CB8AC3E}">
        <p14:creationId xmlns:p14="http://schemas.microsoft.com/office/powerpoint/2010/main" xmlns="" val="604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Task 6</a:t>
            </a:r>
            <a:r>
              <a:rPr lang="en-US" altLang="zh-CN" dirty="0" smtClean="0"/>
              <a:t/>
            </a:r>
            <a:br>
              <a:rPr lang="en-US" altLang="zh-CN" dirty="0" smtClean="0"/>
            </a:br>
            <a:r>
              <a:rPr lang="en-US" altLang="zh-CN" dirty="0" smtClean="0"/>
              <a:t>Difficult sentences</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dirty="0"/>
              <a:t>3</a:t>
            </a:r>
            <a:r>
              <a:rPr lang="en-US" altLang="zh-CN" dirty="0" smtClean="0"/>
              <a:t>. It is easy to </a:t>
            </a:r>
            <a:r>
              <a:rPr lang="en-US" altLang="zh-CN" dirty="0" smtClean="0">
                <a:solidFill>
                  <a:srgbClr val="FF0000"/>
                </a:solidFill>
              </a:rPr>
              <a:t>imbue</a:t>
            </a:r>
            <a:r>
              <a:rPr lang="en-US" altLang="zh-CN" dirty="0" smtClean="0"/>
              <a:t> the character with magic qualities, as the ancient Chinese undoubtedly did. The written word always </a:t>
            </a:r>
            <a:r>
              <a:rPr lang="en-US" altLang="zh-CN" dirty="0" smtClean="0">
                <a:solidFill>
                  <a:srgbClr val="FF0000"/>
                </a:solidFill>
              </a:rPr>
              <a:t>took precedence over </a:t>
            </a:r>
            <a:r>
              <a:rPr lang="en-US" altLang="zh-CN" dirty="0" smtClean="0"/>
              <a:t>the spoken. (Para. 7)</a:t>
            </a:r>
          </a:p>
          <a:p>
            <a:pPr>
              <a:buFont typeface="Wingdings" panose="05000000000000000000" pitchFamily="2" charset="2"/>
              <a:buChar char="u"/>
            </a:pPr>
            <a:r>
              <a:rPr lang="en-US" altLang="zh-CN" dirty="0" smtClean="0">
                <a:solidFill>
                  <a:srgbClr val="000000"/>
                </a:solidFill>
              </a:rPr>
              <a:t>Combine the two sentences to one with similar meaning, using a phrase in the same paragraph.</a:t>
            </a:r>
            <a:endParaRPr lang="zh-CN" altLang="en-US" dirty="0">
              <a:solidFill>
                <a:srgbClr val="000000"/>
              </a:solidFill>
            </a:endParaRPr>
          </a:p>
        </p:txBody>
      </p:sp>
    </p:spTree>
    <p:extLst>
      <p:ext uri="{BB962C8B-B14F-4D97-AF65-F5344CB8AC3E}">
        <p14:creationId xmlns:p14="http://schemas.microsoft.com/office/powerpoint/2010/main" xmlns="" val="35100723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Sample Answer</a:t>
            </a:r>
            <a:endParaRPr lang="zh-CN" altLang="en-US" dirty="0"/>
          </a:p>
        </p:txBody>
      </p:sp>
      <p:sp>
        <p:nvSpPr>
          <p:cNvPr id="3" name="内容占位符 2"/>
          <p:cNvSpPr>
            <a:spLocks noGrp="1"/>
          </p:cNvSpPr>
          <p:nvPr>
            <p:ph idx="1"/>
          </p:nvPr>
        </p:nvSpPr>
        <p:spPr/>
        <p:txBody>
          <a:bodyPr/>
          <a:lstStyle/>
          <a:p>
            <a:pPr algn="just"/>
            <a:r>
              <a:rPr lang="en-US" altLang="zh-CN" dirty="0" smtClean="0"/>
              <a:t>The ancient Chinese people attach </a:t>
            </a:r>
            <a:r>
              <a:rPr lang="en-US" altLang="zh-CN" dirty="0"/>
              <a:t>magic </a:t>
            </a:r>
            <a:r>
              <a:rPr lang="en-US" altLang="zh-CN" dirty="0" smtClean="0"/>
              <a:t>qualities to the character, which helps account for the </a:t>
            </a:r>
            <a:r>
              <a:rPr lang="en-US" altLang="zh-CN" dirty="0"/>
              <a:t>written word </a:t>
            </a:r>
            <a:r>
              <a:rPr lang="en-US" altLang="zh-CN" dirty="0" smtClean="0"/>
              <a:t>being more important than the </a:t>
            </a:r>
            <a:r>
              <a:rPr lang="en-US" altLang="zh-CN" dirty="0"/>
              <a:t>spoken.</a:t>
            </a:r>
            <a:endParaRPr lang="zh-CN" altLang="en-US" dirty="0"/>
          </a:p>
        </p:txBody>
      </p:sp>
    </p:spTree>
    <p:extLst>
      <p:ext uri="{BB962C8B-B14F-4D97-AF65-F5344CB8AC3E}">
        <p14:creationId xmlns:p14="http://schemas.microsoft.com/office/powerpoint/2010/main" xmlns="" val="3558742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6359"/>
            <a:ext cx="8229600" cy="1143000"/>
          </a:xfrm>
        </p:spPr>
        <p:txBody>
          <a:bodyPr/>
          <a:lstStyle/>
          <a:p>
            <a:pPr algn="l"/>
            <a:r>
              <a:rPr lang="en-US" altLang="zh-CN" sz="3600" dirty="0" smtClean="0"/>
              <a:t/>
            </a:r>
            <a:br>
              <a:rPr lang="en-US" altLang="zh-CN" sz="3600" dirty="0" smtClean="0"/>
            </a:br>
            <a:r>
              <a:rPr lang="en-US" altLang="zh-CN" sz="3600" dirty="0"/>
              <a:t/>
            </a:r>
            <a:br>
              <a:rPr lang="en-US" altLang="zh-CN" sz="3600" dirty="0"/>
            </a:br>
            <a:r>
              <a:rPr lang="en-US" altLang="zh-CN" sz="3600" dirty="0" smtClean="0"/>
              <a:t>The differences </a:t>
            </a:r>
            <a:r>
              <a:rPr lang="en-US" altLang="zh-CN" sz="3600" dirty="0"/>
              <a:t>between </a:t>
            </a:r>
            <a:r>
              <a:rPr lang="en-US" altLang="zh-CN" sz="3600" dirty="0" smtClean="0"/>
              <a:t/>
            </a:r>
            <a:br>
              <a:rPr lang="en-US" altLang="zh-CN" sz="3600" dirty="0" smtClean="0"/>
            </a:br>
            <a:r>
              <a:rPr lang="en-US" altLang="zh-CN" sz="3600" dirty="0" smtClean="0"/>
              <a:t>the </a:t>
            </a:r>
            <a:r>
              <a:rPr lang="en-US" altLang="zh-CN" sz="3600" dirty="0"/>
              <a:t>Chinese and Western writing </a:t>
            </a:r>
            <a:r>
              <a:rPr lang="en-US" altLang="zh-CN" sz="3600" dirty="0" smtClean="0"/>
              <a:t>systems</a:t>
            </a:r>
            <a:r>
              <a:rPr lang="en-US" altLang="zh-CN" sz="3600" dirty="0"/>
              <a:t/>
            </a:r>
            <a:br>
              <a:rPr lang="en-US" altLang="zh-CN" sz="3600" dirty="0"/>
            </a:br>
            <a:endParaRPr lang="en-US" sz="3600" dirty="0"/>
          </a:p>
        </p:txBody>
      </p:sp>
      <p:sp>
        <p:nvSpPr>
          <p:cNvPr id="6" name="Content Placeholder 5"/>
          <p:cNvSpPr>
            <a:spLocks noGrp="1"/>
          </p:cNvSpPr>
          <p:nvPr>
            <p:ph idx="1"/>
          </p:nvPr>
        </p:nvSpPr>
        <p:spPr>
          <a:xfrm>
            <a:off x="1481136" y="-1276484"/>
            <a:ext cx="7662864" cy="3267169"/>
          </a:xfrm>
        </p:spPr>
        <p:txBody>
          <a:bodyPr/>
          <a:lstStyle/>
          <a:p>
            <a:pPr marL="0" indent="0">
              <a:buNone/>
            </a:pPr>
            <a:endParaRPr lang="en-US" dirty="0" smtClean="0">
              <a:solidFill>
                <a:schemeClr val="bg1"/>
              </a:solidFill>
            </a:endParaRPr>
          </a:p>
          <a:p>
            <a:pPr marL="0" indent="0">
              <a:buNone/>
            </a:pPr>
            <a:endParaRPr lang="en-US" dirty="0" smtClean="0">
              <a:solidFill>
                <a:schemeClr val="bg1"/>
              </a:solidFill>
            </a:endParaRPr>
          </a:p>
          <a:p>
            <a:pPr algn="r"/>
            <a:r>
              <a:rPr lang="en-US" sz="3600" b="1" dirty="0" smtClean="0">
                <a:solidFill>
                  <a:schemeClr val="bg1"/>
                </a:solidFill>
              </a:rPr>
              <a:t>Contrast</a:t>
            </a:r>
            <a:endParaRPr lang="en-US" sz="36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860262016"/>
              </p:ext>
            </p:extLst>
          </p:nvPr>
        </p:nvGraphicFramePr>
        <p:xfrm>
          <a:off x="257454" y="1231974"/>
          <a:ext cx="6556562" cy="5441374"/>
        </p:xfrm>
        <a:graphic>
          <a:graphicData uri="http://schemas.openxmlformats.org/drawingml/2006/table">
            <a:tbl>
              <a:tblPr firstRow="1" bandRow="1">
                <a:tableStyleId>{EB9631B5-78F2-41C9-869B-9F39066F8104}</a:tableStyleId>
              </a:tblPr>
              <a:tblGrid>
                <a:gridCol w="3278281"/>
                <a:gridCol w="3278281"/>
              </a:tblGrid>
              <a:tr h="501296">
                <a:tc>
                  <a:txBody>
                    <a:bodyPr/>
                    <a:lstStyle/>
                    <a:p>
                      <a:pPr algn="ctr"/>
                      <a:r>
                        <a:rPr lang="en-US" sz="2400" dirty="0" smtClean="0">
                          <a:solidFill>
                            <a:srgbClr val="000000"/>
                          </a:solidFill>
                        </a:rPr>
                        <a:t>Chinese Writing System</a:t>
                      </a:r>
                      <a:endParaRPr lang="en-US" sz="2400" dirty="0">
                        <a:solidFill>
                          <a:srgbClr val="000000"/>
                        </a:solidFill>
                      </a:endParaRPr>
                    </a:p>
                  </a:txBody>
                  <a:tcPr/>
                </a:tc>
                <a:tc>
                  <a:txBody>
                    <a:bodyPr/>
                    <a:lstStyle/>
                    <a:p>
                      <a:pPr algn="ctr"/>
                      <a:r>
                        <a:rPr lang="en-US" sz="2400" dirty="0" smtClean="0">
                          <a:solidFill>
                            <a:srgbClr val="000000"/>
                          </a:solidFill>
                        </a:rPr>
                        <a:t>Western</a:t>
                      </a:r>
                      <a:r>
                        <a:rPr lang="en-US" sz="2400" baseline="0" dirty="0" smtClean="0">
                          <a:solidFill>
                            <a:srgbClr val="000000"/>
                          </a:solidFill>
                        </a:rPr>
                        <a:t> Writing System</a:t>
                      </a:r>
                      <a:endParaRPr lang="en-US" sz="2400" dirty="0">
                        <a:solidFill>
                          <a:srgbClr val="000000"/>
                        </a:solidFill>
                      </a:endParaRPr>
                    </a:p>
                  </a:txBody>
                  <a:tcPr/>
                </a:tc>
              </a:tr>
              <a:tr h="566316">
                <a:tc>
                  <a:txBody>
                    <a:bodyPr/>
                    <a:lstStyle/>
                    <a:p>
                      <a:pPr algn="ctr"/>
                      <a:endParaRPr lang="en-US" dirty="0"/>
                    </a:p>
                  </a:txBody>
                  <a:tcPr/>
                </a:tc>
                <a:tc>
                  <a:txBody>
                    <a:bodyPr/>
                    <a:lstStyle/>
                    <a:p>
                      <a:pPr algn="ctr"/>
                      <a:endParaRPr lang="en-US"/>
                    </a:p>
                  </a:txBody>
                  <a:tcPr/>
                </a:tc>
              </a:tr>
              <a:tr h="669282">
                <a:tc>
                  <a:txBody>
                    <a:bodyPr/>
                    <a:lstStyle/>
                    <a:p>
                      <a:pPr algn="ctr"/>
                      <a:endParaRPr lang="en-US" dirty="0"/>
                    </a:p>
                  </a:txBody>
                  <a:tcPr/>
                </a:tc>
                <a:tc>
                  <a:txBody>
                    <a:bodyPr/>
                    <a:lstStyle/>
                    <a:p>
                      <a:pPr algn="ctr"/>
                      <a:endParaRPr lang="en-US"/>
                    </a:p>
                  </a:txBody>
                  <a:tcPr/>
                </a:tc>
              </a:tr>
              <a:tr h="740896">
                <a:tc>
                  <a:txBody>
                    <a:bodyPr/>
                    <a:lstStyle/>
                    <a:p>
                      <a:pPr algn="ctr"/>
                      <a:endParaRPr lang="en-US" dirty="0"/>
                    </a:p>
                  </a:txBody>
                  <a:tcPr/>
                </a:tc>
                <a:tc>
                  <a:txBody>
                    <a:bodyPr/>
                    <a:lstStyle/>
                    <a:p>
                      <a:pPr algn="ctr"/>
                      <a:endParaRPr lang="en-US" dirty="0"/>
                    </a:p>
                  </a:txBody>
                  <a:tcPr/>
                </a:tc>
              </a:tr>
              <a:tr h="740896">
                <a:tc>
                  <a:txBody>
                    <a:bodyPr/>
                    <a:lstStyle/>
                    <a:p>
                      <a:pPr algn="ctr"/>
                      <a:endParaRPr lang="en-US" dirty="0"/>
                    </a:p>
                  </a:txBody>
                  <a:tcPr/>
                </a:tc>
                <a:tc>
                  <a:txBody>
                    <a:bodyPr/>
                    <a:lstStyle/>
                    <a:p>
                      <a:pPr algn="ctr"/>
                      <a:endParaRPr lang="en-US" dirty="0"/>
                    </a:p>
                  </a:txBody>
                  <a:tcPr/>
                </a:tc>
              </a:tr>
              <a:tr h="740896">
                <a:tc>
                  <a:txBody>
                    <a:bodyPr/>
                    <a:lstStyle/>
                    <a:p>
                      <a:pPr algn="ctr"/>
                      <a:endParaRPr lang="en-US"/>
                    </a:p>
                  </a:txBody>
                  <a:tcPr/>
                </a:tc>
                <a:tc>
                  <a:txBody>
                    <a:bodyPr/>
                    <a:lstStyle/>
                    <a:p>
                      <a:pPr algn="ctr"/>
                      <a:endParaRPr lang="en-US" dirty="0"/>
                    </a:p>
                  </a:txBody>
                  <a:tcPr/>
                </a:tc>
              </a:tr>
              <a:tr h="740896">
                <a:tc>
                  <a:txBody>
                    <a:bodyPr/>
                    <a:lstStyle/>
                    <a:p>
                      <a:pPr algn="ctr"/>
                      <a:endParaRPr lang="en-US"/>
                    </a:p>
                  </a:txBody>
                  <a:tcPr/>
                </a:tc>
                <a:tc>
                  <a:txBody>
                    <a:bodyPr/>
                    <a:lstStyle/>
                    <a:p>
                      <a:pPr algn="ctr"/>
                      <a:endParaRPr lang="en-US" dirty="0"/>
                    </a:p>
                  </a:txBody>
                  <a:tcPr/>
                </a:tc>
              </a:tr>
              <a:tr h="740896">
                <a:tc>
                  <a:txBody>
                    <a:bodyPr/>
                    <a:lstStyle/>
                    <a:p>
                      <a:pPr algn="ctr"/>
                      <a:endParaRPr lang="en-US" dirty="0"/>
                    </a:p>
                  </a:txBody>
                  <a:tcPr/>
                </a:tc>
                <a:tc>
                  <a:txBody>
                    <a:bodyPr/>
                    <a:lstStyle/>
                    <a:p>
                      <a:pPr algn="ctr"/>
                      <a:endParaRPr lang="en-US" dirty="0"/>
                    </a:p>
                  </a:txBody>
                  <a:tcPr/>
                </a:tc>
              </a:tr>
            </a:tbl>
          </a:graphicData>
        </a:graphic>
      </p:graphicFrame>
      <p:sp>
        <p:nvSpPr>
          <p:cNvPr id="8" name="TextBox 7"/>
          <p:cNvSpPr txBox="1"/>
          <p:nvPr/>
        </p:nvSpPr>
        <p:spPr>
          <a:xfrm>
            <a:off x="514914" y="1759853"/>
            <a:ext cx="2076816" cy="461665"/>
          </a:xfrm>
          <a:prstGeom prst="rect">
            <a:avLst/>
          </a:prstGeom>
          <a:noFill/>
        </p:spPr>
        <p:txBody>
          <a:bodyPr wrap="square" rtlCol="0">
            <a:spAutoFit/>
          </a:bodyPr>
          <a:lstStyle/>
          <a:p>
            <a:r>
              <a:rPr lang="en-US" sz="2400" dirty="0" smtClean="0"/>
              <a:t>monosyllabic</a:t>
            </a:r>
            <a:endParaRPr lang="en-US" sz="2400" dirty="0"/>
          </a:p>
        </p:txBody>
      </p:sp>
      <p:sp>
        <p:nvSpPr>
          <p:cNvPr id="9" name="TextBox 8"/>
          <p:cNvSpPr txBox="1"/>
          <p:nvPr/>
        </p:nvSpPr>
        <p:spPr>
          <a:xfrm>
            <a:off x="3854829" y="1759853"/>
            <a:ext cx="2076816" cy="461665"/>
          </a:xfrm>
          <a:prstGeom prst="rect">
            <a:avLst/>
          </a:prstGeom>
          <a:noFill/>
        </p:spPr>
        <p:txBody>
          <a:bodyPr wrap="square" rtlCol="0">
            <a:spAutoFit/>
          </a:bodyPr>
          <a:lstStyle/>
          <a:p>
            <a:r>
              <a:rPr lang="en-US" sz="2400" dirty="0" smtClean="0"/>
              <a:t>multisyllabic</a:t>
            </a:r>
            <a:endParaRPr lang="en-US" sz="2400" dirty="0"/>
          </a:p>
        </p:txBody>
      </p:sp>
      <p:sp>
        <p:nvSpPr>
          <p:cNvPr id="10" name="TextBox 9"/>
          <p:cNvSpPr txBox="1"/>
          <p:nvPr/>
        </p:nvSpPr>
        <p:spPr>
          <a:xfrm>
            <a:off x="549243" y="2373918"/>
            <a:ext cx="2076816" cy="461665"/>
          </a:xfrm>
          <a:prstGeom prst="rect">
            <a:avLst/>
          </a:prstGeom>
          <a:noFill/>
        </p:spPr>
        <p:txBody>
          <a:bodyPr wrap="square" rtlCol="0">
            <a:spAutoFit/>
          </a:bodyPr>
          <a:lstStyle/>
          <a:p>
            <a:r>
              <a:rPr lang="en-US" sz="2400" dirty="0" smtClean="0"/>
              <a:t>uninflected</a:t>
            </a:r>
            <a:endParaRPr lang="en-US" sz="2400" dirty="0"/>
          </a:p>
        </p:txBody>
      </p:sp>
      <p:sp>
        <p:nvSpPr>
          <p:cNvPr id="11" name="TextBox 10"/>
          <p:cNvSpPr txBox="1"/>
          <p:nvPr/>
        </p:nvSpPr>
        <p:spPr>
          <a:xfrm>
            <a:off x="3854829" y="2379606"/>
            <a:ext cx="2076816" cy="461665"/>
          </a:xfrm>
          <a:prstGeom prst="rect">
            <a:avLst/>
          </a:prstGeom>
          <a:noFill/>
        </p:spPr>
        <p:txBody>
          <a:bodyPr wrap="square" rtlCol="0">
            <a:spAutoFit/>
          </a:bodyPr>
          <a:lstStyle/>
          <a:p>
            <a:r>
              <a:rPr lang="en-US" sz="2400" dirty="0" smtClean="0"/>
              <a:t>inflectional</a:t>
            </a:r>
            <a:endParaRPr lang="en-US" sz="2400" dirty="0"/>
          </a:p>
        </p:txBody>
      </p:sp>
      <p:sp>
        <p:nvSpPr>
          <p:cNvPr id="13" name="Rectangle 12"/>
          <p:cNvSpPr/>
          <p:nvPr/>
        </p:nvSpPr>
        <p:spPr>
          <a:xfrm>
            <a:off x="549243" y="3103740"/>
            <a:ext cx="794058" cy="461665"/>
          </a:xfrm>
          <a:prstGeom prst="rect">
            <a:avLst/>
          </a:prstGeom>
        </p:spPr>
        <p:txBody>
          <a:bodyPr wrap="none">
            <a:spAutoFit/>
          </a:bodyPr>
          <a:lstStyle/>
          <a:p>
            <a:pPr lvl="0"/>
            <a:r>
              <a:rPr lang="en-US" sz="2400" dirty="0" smtClean="0">
                <a:solidFill>
                  <a:prstClr val="black"/>
                </a:solidFill>
              </a:rPr>
              <a:t>tonal</a:t>
            </a:r>
            <a:endParaRPr lang="en-US" sz="2400" dirty="0">
              <a:solidFill>
                <a:prstClr val="black"/>
              </a:solidFill>
            </a:endParaRPr>
          </a:p>
        </p:txBody>
      </p:sp>
      <p:sp>
        <p:nvSpPr>
          <p:cNvPr id="14" name="Rectangle 13"/>
          <p:cNvSpPr/>
          <p:nvPr/>
        </p:nvSpPr>
        <p:spPr>
          <a:xfrm>
            <a:off x="3854829" y="3079207"/>
            <a:ext cx="1063663" cy="461665"/>
          </a:xfrm>
          <a:prstGeom prst="rect">
            <a:avLst/>
          </a:prstGeom>
        </p:spPr>
        <p:txBody>
          <a:bodyPr wrap="none">
            <a:spAutoFit/>
          </a:bodyPr>
          <a:lstStyle/>
          <a:p>
            <a:pPr lvl="0"/>
            <a:r>
              <a:rPr lang="en-US" sz="2400" dirty="0" smtClean="0">
                <a:solidFill>
                  <a:prstClr val="black"/>
                </a:solidFill>
              </a:rPr>
              <a:t>untonal</a:t>
            </a:r>
            <a:endParaRPr lang="en-US" sz="2400" dirty="0">
              <a:solidFill>
                <a:prstClr val="black"/>
              </a:solidFill>
            </a:endParaRPr>
          </a:p>
        </p:txBody>
      </p:sp>
      <p:sp>
        <p:nvSpPr>
          <p:cNvPr id="16" name="Rectangle 15"/>
          <p:cNvSpPr/>
          <p:nvPr/>
        </p:nvSpPr>
        <p:spPr>
          <a:xfrm>
            <a:off x="549243" y="5249820"/>
            <a:ext cx="2351435" cy="461665"/>
          </a:xfrm>
          <a:prstGeom prst="rect">
            <a:avLst/>
          </a:prstGeom>
        </p:spPr>
        <p:txBody>
          <a:bodyPr wrap="square">
            <a:spAutoFit/>
          </a:bodyPr>
          <a:lstStyle/>
          <a:p>
            <a:pPr lvl="0"/>
            <a:r>
              <a:rPr lang="en-US" sz="2400" dirty="0" smtClean="0">
                <a:solidFill>
                  <a:prstClr val="black"/>
                </a:solidFill>
              </a:rPr>
              <a:t>hieroglyphic</a:t>
            </a:r>
            <a:endParaRPr lang="en-US" sz="2400" dirty="0">
              <a:solidFill>
                <a:prstClr val="black"/>
              </a:solidFill>
            </a:endParaRPr>
          </a:p>
        </p:txBody>
      </p:sp>
      <p:sp>
        <p:nvSpPr>
          <p:cNvPr id="17" name="Rectangle 16"/>
          <p:cNvSpPr/>
          <p:nvPr/>
        </p:nvSpPr>
        <p:spPr>
          <a:xfrm>
            <a:off x="3923486" y="5249820"/>
            <a:ext cx="2351435" cy="461665"/>
          </a:xfrm>
          <a:prstGeom prst="rect">
            <a:avLst/>
          </a:prstGeom>
        </p:spPr>
        <p:txBody>
          <a:bodyPr wrap="square">
            <a:spAutoFit/>
          </a:bodyPr>
          <a:lstStyle/>
          <a:p>
            <a:pPr lvl="0"/>
            <a:r>
              <a:rPr lang="en-US" sz="2400" dirty="0" smtClean="0">
                <a:solidFill>
                  <a:prstClr val="black"/>
                </a:solidFill>
              </a:rPr>
              <a:t>phonetic</a:t>
            </a:r>
            <a:endParaRPr lang="en-US" sz="2400" dirty="0">
              <a:solidFill>
                <a:prstClr val="black"/>
              </a:solidFill>
            </a:endParaRPr>
          </a:p>
        </p:txBody>
      </p:sp>
      <p:sp>
        <p:nvSpPr>
          <p:cNvPr id="18" name="Rectangle 17"/>
          <p:cNvSpPr/>
          <p:nvPr/>
        </p:nvSpPr>
        <p:spPr>
          <a:xfrm>
            <a:off x="514914" y="4585283"/>
            <a:ext cx="2832021" cy="461665"/>
          </a:xfrm>
          <a:prstGeom prst="rect">
            <a:avLst/>
          </a:prstGeom>
        </p:spPr>
        <p:txBody>
          <a:bodyPr wrap="square">
            <a:spAutoFit/>
          </a:bodyPr>
          <a:lstStyle/>
          <a:p>
            <a:pPr lvl="0"/>
            <a:r>
              <a:rPr lang="en-US" sz="2400" dirty="0">
                <a:solidFill>
                  <a:prstClr val="black"/>
                </a:solidFill>
              </a:rPr>
              <a:t>h</a:t>
            </a:r>
            <a:r>
              <a:rPr lang="en-US" sz="2400" dirty="0" smtClean="0">
                <a:solidFill>
                  <a:prstClr val="black"/>
                </a:solidFill>
              </a:rPr>
              <a:t>igh aesthetic values</a:t>
            </a:r>
            <a:endParaRPr lang="en-US" sz="2400" dirty="0">
              <a:solidFill>
                <a:prstClr val="black"/>
              </a:solidFill>
            </a:endParaRPr>
          </a:p>
        </p:txBody>
      </p:sp>
      <p:sp>
        <p:nvSpPr>
          <p:cNvPr id="19" name="Rectangle 18"/>
          <p:cNvSpPr/>
          <p:nvPr/>
        </p:nvSpPr>
        <p:spPr>
          <a:xfrm>
            <a:off x="3854829" y="4588093"/>
            <a:ext cx="2832021" cy="461665"/>
          </a:xfrm>
          <a:prstGeom prst="rect">
            <a:avLst/>
          </a:prstGeom>
        </p:spPr>
        <p:txBody>
          <a:bodyPr wrap="square">
            <a:spAutoFit/>
          </a:bodyPr>
          <a:lstStyle/>
          <a:p>
            <a:pPr lvl="0"/>
            <a:r>
              <a:rPr lang="en-US" sz="2400" dirty="0" smtClean="0">
                <a:solidFill>
                  <a:prstClr val="black"/>
                </a:solidFill>
              </a:rPr>
              <a:t>less aesthetic values</a:t>
            </a:r>
            <a:endParaRPr lang="en-US" sz="2400" dirty="0">
              <a:solidFill>
                <a:prstClr val="black"/>
              </a:solidFill>
            </a:endParaRPr>
          </a:p>
        </p:txBody>
      </p:sp>
      <p:sp>
        <p:nvSpPr>
          <p:cNvPr id="20" name="Rectangle 19"/>
          <p:cNvSpPr/>
          <p:nvPr/>
        </p:nvSpPr>
        <p:spPr>
          <a:xfrm>
            <a:off x="377602" y="5839478"/>
            <a:ext cx="2832021" cy="830997"/>
          </a:xfrm>
          <a:prstGeom prst="rect">
            <a:avLst/>
          </a:prstGeom>
        </p:spPr>
        <p:txBody>
          <a:bodyPr wrap="square">
            <a:spAutoFit/>
          </a:bodyPr>
          <a:lstStyle/>
          <a:p>
            <a:pPr lvl="0"/>
            <a:r>
              <a:rPr lang="en-US" sz="2400" dirty="0">
                <a:solidFill>
                  <a:prstClr val="black"/>
                </a:solidFill>
              </a:rPr>
              <a:t>s</a:t>
            </a:r>
            <a:r>
              <a:rPr lang="en-US" sz="2400" dirty="0" smtClean="0">
                <a:solidFill>
                  <a:prstClr val="black"/>
                </a:solidFill>
              </a:rPr>
              <a:t>urmount differences of dialect</a:t>
            </a:r>
            <a:endParaRPr lang="en-US" sz="2400" dirty="0">
              <a:solidFill>
                <a:prstClr val="black"/>
              </a:solidFill>
            </a:endParaRPr>
          </a:p>
        </p:txBody>
      </p:sp>
      <p:sp>
        <p:nvSpPr>
          <p:cNvPr id="21" name="Rectangle 20"/>
          <p:cNvSpPr/>
          <p:nvPr/>
        </p:nvSpPr>
        <p:spPr>
          <a:xfrm>
            <a:off x="3854829" y="5863823"/>
            <a:ext cx="3231771" cy="800219"/>
          </a:xfrm>
          <a:prstGeom prst="rect">
            <a:avLst/>
          </a:prstGeom>
        </p:spPr>
        <p:txBody>
          <a:bodyPr wrap="square">
            <a:spAutoFit/>
          </a:bodyPr>
          <a:lstStyle/>
          <a:p>
            <a:pPr lvl="0"/>
            <a:r>
              <a:rPr lang="en-US" sz="2300" dirty="0">
                <a:solidFill>
                  <a:prstClr val="black"/>
                </a:solidFill>
              </a:rPr>
              <a:t>d</a:t>
            </a:r>
            <a:r>
              <a:rPr lang="en-US" sz="2300" dirty="0" smtClean="0">
                <a:solidFill>
                  <a:prstClr val="black"/>
                </a:solidFill>
              </a:rPr>
              <a:t>ialects result in separate national groups</a:t>
            </a:r>
            <a:endParaRPr lang="en-US" sz="2300" dirty="0">
              <a:solidFill>
                <a:prstClr val="black"/>
              </a:solidFill>
            </a:endParaRPr>
          </a:p>
        </p:txBody>
      </p:sp>
      <p:sp>
        <p:nvSpPr>
          <p:cNvPr id="22" name="Rectangle 21"/>
          <p:cNvSpPr/>
          <p:nvPr/>
        </p:nvSpPr>
        <p:spPr>
          <a:xfrm>
            <a:off x="525242" y="3806010"/>
            <a:ext cx="2843946" cy="461665"/>
          </a:xfrm>
          <a:prstGeom prst="rect">
            <a:avLst/>
          </a:prstGeom>
        </p:spPr>
        <p:txBody>
          <a:bodyPr wrap="square">
            <a:spAutoFit/>
          </a:bodyPr>
          <a:lstStyle/>
          <a:p>
            <a:pPr lvl="0"/>
            <a:r>
              <a:rPr lang="en-US" sz="2400" dirty="0">
                <a:solidFill>
                  <a:prstClr val="black"/>
                </a:solidFill>
              </a:rPr>
              <a:t>o</a:t>
            </a:r>
            <a:r>
              <a:rPr lang="en-US" sz="2400" dirty="0" smtClean="0">
                <a:solidFill>
                  <a:prstClr val="black"/>
                </a:solidFill>
              </a:rPr>
              <a:t>f high complexity</a:t>
            </a:r>
            <a:endParaRPr lang="en-US" sz="2400" dirty="0">
              <a:solidFill>
                <a:prstClr val="black"/>
              </a:solidFill>
            </a:endParaRPr>
          </a:p>
        </p:txBody>
      </p:sp>
      <p:sp>
        <p:nvSpPr>
          <p:cNvPr id="24" name="Rectangle 23"/>
          <p:cNvSpPr/>
          <p:nvPr/>
        </p:nvSpPr>
        <p:spPr>
          <a:xfrm>
            <a:off x="3842904" y="3806010"/>
            <a:ext cx="2843946" cy="461665"/>
          </a:xfrm>
          <a:prstGeom prst="rect">
            <a:avLst/>
          </a:prstGeom>
        </p:spPr>
        <p:txBody>
          <a:bodyPr wrap="square">
            <a:spAutoFit/>
          </a:bodyPr>
          <a:lstStyle/>
          <a:p>
            <a:pPr lvl="0"/>
            <a:r>
              <a:rPr lang="en-US" sz="2400" dirty="0" smtClean="0">
                <a:solidFill>
                  <a:prstClr val="black"/>
                </a:solidFill>
              </a:rPr>
              <a:t>simpler</a:t>
            </a:r>
            <a:endParaRPr lang="en-US" sz="2400" dirty="0">
              <a:solidFill>
                <a:prstClr val="black"/>
              </a:solidFill>
            </a:endParaRPr>
          </a:p>
        </p:txBody>
      </p:sp>
    </p:spTree>
    <p:extLst>
      <p:ext uri="{BB962C8B-B14F-4D97-AF65-F5344CB8AC3E}">
        <p14:creationId xmlns:p14="http://schemas.microsoft.com/office/powerpoint/2010/main" xmlns="" val="154072460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6" grpId="0"/>
      <p:bldP spid="18"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Building your language</a:t>
            </a:r>
            <a:br>
              <a:rPr lang="en-US" altLang="zh-CN" dirty="0" smtClean="0"/>
            </a:br>
            <a:r>
              <a:rPr lang="en-US" altLang="zh-CN" sz="2800" i="1" dirty="0" smtClean="0"/>
              <a:t>Theme-related words and expressions</a:t>
            </a:r>
            <a:endParaRPr lang="zh-CN" altLang="en-US" sz="2800" i="1" dirty="0"/>
          </a:p>
        </p:txBody>
      </p:sp>
      <p:sp>
        <p:nvSpPr>
          <p:cNvPr id="3" name="内容占位符 2"/>
          <p:cNvSpPr>
            <a:spLocks noGrp="1"/>
          </p:cNvSpPr>
          <p:nvPr>
            <p:ph idx="1"/>
          </p:nvPr>
        </p:nvSpPr>
        <p:spPr>
          <a:xfrm>
            <a:off x="1" y="2150600"/>
            <a:ext cx="9013906" cy="777833"/>
          </a:xfrm>
        </p:spPr>
        <p:txBody>
          <a:bodyPr>
            <a:normAutofit/>
          </a:bodyPr>
          <a:lstStyle/>
          <a:p>
            <a:r>
              <a:rPr lang="en-US" altLang="zh-CN" dirty="0" smtClean="0"/>
              <a:t>Draw on the text to translate the following expressions between English and Chinese.</a:t>
            </a:r>
          </a:p>
          <a:p>
            <a:endParaRPr lang="zh-CN"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65237211"/>
              </p:ext>
            </p:extLst>
          </p:nvPr>
        </p:nvGraphicFramePr>
        <p:xfrm>
          <a:off x="457200" y="2928433"/>
          <a:ext cx="8229600" cy="3404742"/>
        </p:xfrm>
        <a:graphic>
          <a:graphicData uri="http://schemas.openxmlformats.org/drawingml/2006/table">
            <a:tbl>
              <a:tblPr firstRow="1" bandRow="1">
                <a:tableStyleId>{ED083AE6-46FA-4A59-8FB0-9F97EB10719F}</a:tableStyleId>
              </a:tblPr>
              <a:tblGrid>
                <a:gridCol w="4114800"/>
                <a:gridCol w="4114800"/>
              </a:tblGrid>
              <a:tr h="611562">
                <a:tc>
                  <a:txBody>
                    <a:bodyPr/>
                    <a:lstStyle/>
                    <a:p>
                      <a:pPr marL="0" algn="ctr" defTabSz="457200" rtl="0" eaLnBrk="1" latinLnBrk="0" hangingPunct="1"/>
                      <a:r>
                        <a:rPr lang="zh-CN" altLang="en-US" sz="2400" b="0" dirty="0" smtClean="0">
                          <a:latin typeface="宋体"/>
                          <a:ea typeface="宋体"/>
                          <a:cs typeface="宋体"/>
                        </a:rPr>
                        <a:t>死记硬背 </a:t>
                      </a:r>
                      <a:r>
                        <a:rPr lang="en-US" altLang="zh-CN" sz="2400" b="0" i="1" kern="1200" dirty="0" smtClean="0">
                          <a:solidFill>
                            <a:schemeClr val="tx1"/>
                          </a:solidFill>
                          <a:latin typeface="+mn-lt"/>
                          <a:ea typeface="+mn-ea"/>
                          <a:cs typeface="+mn-cs"/>
                        </a:rPr>
                        <a:t>(para.5)</a:t>
                      </a:r>
                      <a:endParaRPr lang="en-US" sz="2400" b="0" i="1" kern="1200" dirty="0">
                        <a:solidFill>
                          <a:schemeClr val="tx1"/>
                        </a:solidFill>
                        <a:latin typeface="+mn-lt"/>
                        <a:ea typeface="+mn-ea"/>
                        <a:cs typeface="+mn-cs"/>
                      </a:endParaRPr>
                    </a:p>
                  </a:txBody>
                  <a:tcPr/>
                </a:tc>
                <a:tc>
                  <a:txBody>
                    <a:bodyPr/>
                    <a:lstStyle/>
                    <a:p>
                      <a:pPr algn="ctr"/>
                      <a:endParaRPr lang="en-US" dirty="0"/>
                    </a:p>
                  </a:txBody>
                  <a:tcPr/>
                </a:tc>
              </a:tr>
              <a:tr h="5586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2400" dirty="0" smtClean="0">
                          <a:latin typeface="宋体"/>
                          <a:ea typeface="宋体"/>
                          <a:cs typeface="宋体"/>
                        </a:rPr>
                        <a:t>奏折 </a:t>
                      </a:r>
                      <a:r>
                        <a:rPr lang="en-US" altLang="zh-CN" sz="2400" b="0" i="1" kern="1200" dirty="0" smtClean="0">
                          <a:solidFill>
                            <a:schemeClr val="tx1"/>
                          </a:solidFill>
                          <a:latin typeface="+mn-lt"/>
                          <a:ea typeface="+mn-ea"/>
                          <a:cs typeface="+mn-cs"/>
                        </a:rPr>
                        <a:t>(para. 7)</a:t>
                      </a:r>
                      <a:endParaRPr lang="en-US" sz="2400" b="0" i="1" kern="1200" dirty="0">
                        <a:solidFill>
                          <a:schemeClr val="tx1"/>
                        </a:solidFill>
                        <a:latin typeface="+mn-lt"/>
                        <a:ea typeface="+mn-ea"/>
                        <a:cs typeface="+mn-cs"/>
                      </a:endParaRPr>
                    </a:p>
                  </a:txBody>
                  <a:tcPr/>
                </a:tc>
                <a:tc>
                  <a:txBody>
                    <a:bodyPr/>
                    <a:lstStyle/>
                    <a:p>
                      <a:pPr algn="ctr"/>
                      <a:endParaRPr lang="en-US"/>
                    </a:p>
                  </a:txBody>
                  <a:tcPr/>
                </a:tc>
              </a:tr>
              <a:tr h="558636">
                <a:tc>
                  <a:txBody>
                    <a:bodyPr/>
                    <a:lstStyle/>
                    <a:p>
                      <a:pPr algn="ctr"/>
                      <a:r>
                        <a:rPr lang="zh-CN" altLang="en-US" sz="2400" dirty="0" smtClean="0">
                          <a:latin typeface="宋体"/>
                          <a:ea typeface="宋体"/>
                          <a:cs typeface="宋体"/>
                        </a:rPr>
                        <a:t>古文 </a:t>
                      </a:r>
                      <a:r>
                        <a:rPr lang="en-US" altLang="zh-CN" sz="2400" b="0" i="1" kern="1200" dirty="0" smtClean="0">
                          <a:solidFill>
                            <a:schemeClr val="tx1"/>
                          </a:solidFill>
                          <a:latin typeface="+mn-lt"/>
                          <a:ea typeface="+mn-ea"/>
                          <a:cs typeface="+mn-cs"/>
                        </a:rPr>
                        <a:t>(para. 8</a:t>
                      </a:r>
                      <a:r>
                        <a:rPr lang="en-US" altLang="zh-CN" sz="2400" dirty="0" smtClean="0">
                          <a:latin typeface="宋体"/>
                          <a:ea typeface="宋体"/>
                          <a:cs typeface="宋体"/>
                        </a:rPr>
                        <a:t>)</a:t>
                      </a:r>
                      <a:endParaRPr lang="en-US" sz="2400" dirty="0">
                        <a:latin typeface="宋体"/>
                        <a:ea typeface="宋体"/>
                        <a:cs typeface="宋体"/>
                      </a:endParaRPr>
                    </a:p>
                  </a:txBody>
                  <a:tcPr/>
                </a:tc>
                <a:tc>
                  <a:txBody>
                    <a:bodyPr/>
                    <a:lstStyle/>
                    <a:p>
                      <a:pPr algn="ctr"/>
                      <a:endParaRPr lang="en-US"/>
                    </a:p>
                  </a:txBody>
                  <a:tcPr/>
                </a:tc>
              </a:tr>
              <a:tr h="558636">
                <a:tc>
                  <a:txBody>
                    <a:bodyPr/>
                    <a:lstStyle/>
                    <a:p>
                      <a:pPr marL="0" algn="ctr" defTabSz="457200" rtl="0" eaLnBrk="1" latinLnBrk="0" hangingPunct="1"/>
                      <a:r>
                        <a:rPr lang="en-US" sz="2400" kern="1200" dirty="0" smtClean="0">
                          <a:solidFill>
                            <a:schemeClr val="tx1"/>
                          </a:solidFill>
                          <a:latin typeface="+mn-lt"/>
                          <a:ea typeface="+mn-ea"/>
                          <a:cs typeface="+mn-cs"/>
                        </a:rPr>
                        <a:t>protracted study </a:t>
                      </a:r>
                      <a:r>
                        <a:rPr lang="en-US" sz="2400" i="1" kern="1200" dirty="0" smtClean="0">
                          <a:solidFill>
                            <a:schemeClr val="tx1"/>
                          </a:solidFill>
                          <a:latin typeface="+mn-lt"/>
                          <a:ea typeface="+mn-ea"/>
                          <a:cs typeface="+mn-cs"/>
                        </a:rPr>
                        <a:t>(para. 4)</a:t>
                      </a:r>
                      <a:endParaRPr lang="en-US" sz="2400" i="1" kern="1200" dirty="0">
                        <a:solidFill>
                          <a:schemeClr val="tx1"/>
                        </a:solidFill>
                        <a:latin typeface="+mn-lt"/>
                        <a:ea typeface="+mn-ea"/>
                        <a:cs typeface="+mn-cs"/>
                      </a:endParaRPr>
                    </a:p>
                  </a:txBody>
                  <a:tcPr/>
                </a:tc>
                <a:tc>
                  <a:txBody>
                    <a:bodyPr/>
                    <a:lstStyle/>
                    <a:p>
                      <a:pPr algn="ctr"/>
                      <a:endParaRPr lang="en-US" dirty="0"/>
                    </a:p>
                  </a:txBody>
                  <a:tcPr/>
                </a:tc>
              </a:tr>
              <a:tr h="558636">
                <a:tc>
                  <a:txBody>
                    <a:bodyPr/>
                    <a:lstStyle/>
                    <a:p>
                      <a:pPr marL="0" algn="ctr" defTabSz="457200" rtl="0" eaLnBrk="1" latinLnBrk="0" hangingPunct="1"/>
                      <a:r>
                        <a:rPr lang="en-US" sz="2400" kern="1200" dirty="0" smtClean="0">
                          <a:solidFill>
                            <a:schemeClr val="tx1"/>
                          </a:solidFill>
                          <a:latin typeface="+mn-lt"/>
                          <a:ea typeface="+mn-ea"/>
                          <a:cs typeface="+mn-cs"/>
                        </a:rPr>
                        <a:t>subtle overtone </a:t>
                      </a:r>
                      <a:r>
                        <a:rPr lang="en-US" sz="2400" i="1" kern="1200" dirty="0" smtClean="0">
                          <a:solidFill>
                            <a:schemeClr val="tx1"/>
                          </a:solidFill>
                          <a:latin typeface="+mn-lt"/>
                          <a:ea typeface="+mn-ea"/>
                          <a:cs typeface="+mn-cs"/>
                        </a:rPr>
                        <a:t>(para. 6)</a:t>
                      </a:r>
                      <a:endParaRPr lang="en-US" sz="2400" i="1" kern="1200" dirty="0">
                        <a:solidFill>
                          <a:schemeClr val="tx1"/>
                        </a:solidFill>
                        <a:latin typeface="+mn-lt"/>
                        <a:ea typeface="+mn-ea"/>
                        <a:cs typeface="+mn-cs"/>
                      </a:endParaRPr>
                    </a:p>
                  </a:txBody>
                  <a:tcPr/>
                </a:tc>
                <a:tc>
                  <a:txBody>
                    <a:bodyPr/>
                    <a:lstStyle/>
                    <a:p>
                      <a:pPr algn="ctr"/>
                      <a:endParaRPr lang="en-US" dirty="0"/>
                    </a:p>
                  </a:txBody>
                  <a:tcPr/>
                </a:tc>
              </a:tr>
              <a:tr h="558636">
                <a:tc>
                  <a:txBody>
                    <a:bodyPr/>
                    <a:lstStyle/>
                    <a:p>
                      <a:pPr marL="0" algn="ctr" defTabSz="457200" rtl="0" eaLnBrk="1" latinLnBrk="0" hangingPunct="1"/>
                      <a:r>
                        <a:rPr lang="en-US" sz="2400" kern="1200" dirty="0" smtClean="0">
                          <a:solidFill>
                            <a:schemeClr val="tx1"/>
                          </a:solidFill>
                          <a:latin typeface="+mn-lt"/>
                          <a:ea typeface="+mn-ea"/>
                          <a:cs typeface="+mn-cs"/>
                        </a:rPr>
                        <a:t>terse vividness </a:t>
                      </a:r>
                      <a:r>
                        <a:rPr lang="en-US" sz="2400" i="1" kern="1200" dirty="0" smtClean="0">
                          <a:solidFill>
                            <a:schemeClr val="tx1"/>
                          </a:solidFill>
                          <a:latin typeface="+mn-lt"/>
                          <a:ea typeface="+mn-ea"/>
                          <a:cs typeface="+mn-cs"/>
                        </a:rPr>
                        <a:t>(para. 6)</a:t>
                      </a:r>
                      <a:endParaRPr lang="en-US" sz="2400" i="1" kern="1200" dirty="0">
                        <a:solidFill>
                          <a:schemeClr val="tx1"/>
                        </a:solidFill>
                        <a:latin typeface="+mn-lt"/>
                        <a:ea typeface="+mn-ea"/>
                        <a:cs typeface="+mn-cs"/>
                      </a:endParaRPr>
                    </a:p>
                  </a:txBody>
                  <a:tcPr/>
                </a:tc>
                <a:tc>
                  <a:txBody>
                    <a:bodyPr/>
                    <a:lstStyle/>
                    <a:p>
                      <a:pPr algn="ctr"/>
                      <a:endParaRPr lang="en-US" dirty="0"/>
                    </a:p>
                  </a:txBody>
                  <a:tcPr/>
                </a:tc>
              </a:tr>
            </a:tbl>
          </a:graphicData>
        </a:graphic>
      </p:graphicFrame>
      <p:sp>
        <p:nvSpPr>
          <p:cNvPr id="5" name="TextBox 4"/>
          <p:cNvSpPr txBox="1"/>
          <p:nvPr/>
        </p:nvSpPr>
        <p:spPr>
          <a:xfrm>
            <a:off x="5450681" y="2981357"/>
            <a:ext cx="2461582" cy="461665"/>
          </a:xfrm>
          <a:prstGeom prst="rect">
            <a:avLst/>
          </a:prstGeom>
          <a:noFill/>
        </p:spPr>
        <p:txBody>
          <a:bodyPr wrap="square" rtlCol="0">
            <a:spAutoFit/>
          </a:bodyPr>
          <a:lstStyle/>
          <a:p>
            <a:r>
              <a:rPr lang="en-US" sz="2400" dirty="0"/>
              <a:t>r</a:t>
            </a:r>
            <a:r>
              <a:rPr lang="en-US" sz="2400" dirty="0" smtClean="0"/>
              <a:t>ote memory work</a:t>
            </a:r>
            <a:endParaRPr lang="en-US" sz="2400" dirty="0"/>
          </a:p>
        </p:txBody>
      </p:sp>
      <p:sp>
        <p:nvSpPr>
          <p:cNvPr id="6" name="TextBox 5"/>
          <p:cNvSpPr txBox="1"/>
          <p:nvPr/>
        </p:nvSpPr>
        <p:spPr>
          <a:xfrm>
            <a:off x="4985194" y="3574406"/>
            <a:ext cx="3392556" cy="461665"/>
          </a:xfrm>
          <a:prstGeom prst="rect">
            <a:avLst/>
          </a:prstGeom>
          <a:noFill/>
        </p:spPr>
        <p:txBody>
          <a:bodyPr wrap="square" rtlCol="0">
            <a:spAutoFit/>
          </a:bodyPr>
          <a:lstStyle/>
          <a:p>
            <a:r>
              <a:rPr lang="en-US" altLang="zh-CN" sz="2400" dirty="0"/>
              <a:t>memorials to the throne</a:t>
            </a:r>
            <a:endParaRPr lang="en-US" sz="2400" dirty="0"/>
          </a:p>
        </p:txBody>
      </p:sp>
      <p:sp>
        <p:nvSpPr>
          <p:cNvPr id="7" name="TextBox 6"/>
          <p:cNvSpPr txBox="1"/>
          <p:nvPr/>
        </p:nvSpPr>
        <p:spPr>
          <a:xfrm>
            <a:off x="5450681" y="4136669"/>
            <a:ext cx="2310804" cy="461665"/>
          </a:xfrm>
          <a:prstGeom prst="rect">
            <a:avLst/>
          </a:prstGeom>
          <a:noFill/>
        </p:spPr>
        <p:txBody>
          <a:bodyPr wrap="square" rtlCol="0">
            <a:spAutoFit/>
          </a:bodyPr>
          <a:lstStyle/>
          <a:p>
            <a:r>
              <a:rPr lang="en-US" altLang="zh-CN" sz="2400" dirty="0"/>
              <a:t>classical Chinese</a:t>
            </a:r>
            <a:endParaRPr lang="en-US" sz="2400" dirty="0"/>
          </a:p>
        </p:txBody>
      </p:sp>
      <p:sp>
        <p:nvSpPr>
          <p:cNvPr id="8" name="TextBox 7"/>
          <p:cNvSpPr txBox="1"/>
          <p:nvPr/>
        </p:nvSpPr>
        <p:spPr>
          <a:xfrm>
            <a:off x="5181600" y="4651257"/>
            <a:ext cx="2562245" cy="461665"/>
          </a:xfrm>
          <a:prstGeom prst="rect">
            <a:avLst/>
          </a:prstGeom>
          <a:noFill/>
        </p:spPr>
        <p:txBody>
          <a:bodyPr wrap="square" rtlCol="0">
            <a:spAutoFit/>
          </a:bodyPr>
          <a:lstStyle/>
          <a:p>
            <a:pPr algn="ctr" defTabSz="914400"/>
            <a:r>
              <a:rPr lang="zh-CN" altLang="zh-CN" sz="2400" dirty="0">
                <a:latin typeface="宋体"/>
                <a:ea typeface="宋体"/>
                <a:cs typeface="宋体"/>
              </a:rPr>
              <a:t>长期的学习</a:t>
            </a:r>
            <a:endParaRPr lang="en-US" sz="2400" dirty="0">
              <a:latin typeface="宋体"/>
              <a:ea typeface="宋体"/>
              <a:cs typeface="宋体"/>
            </a:endParaRPr>
          </a:p>
        </p:txBody>
      </p:sp>
      <p:sp>
        <p:nvSpPr>
          <p:cNvPr id="9" name="TextBox 8"/>
          <p:cNvSpPr txBox="1"/>
          <p:nvPr/>
        </p:nvSpPr>
        <p:spPr>
          <a:xfrm>
            <a:off x="5691280" y="5250696"/>
            <a:ext cx="1711055" cy="461665"/>
          </a:xfrm>
          <a:prstGeom prst="rect">
            <a:avLst/>
          </a:prstGeom>
          <a:noFill/>
        </p:spPr>
        <p:txBody>
          <a:bodyPr wrap="square" rtlCol="0">
            <a:spAutoFit/>
          </a:bodyPr>
          <a:lstStyle/>
          <a:p>
            <a:pPr algn="ctr" defTabSz="914400"/>
            <a:r>
              <a:rPr lang="zh-CN" altLang="zh-CN" sz="2400" dirty="0">
                <a:latin typeface="宋体"/>
                <a:ea typeface="宋体"/>
                <a:cs typeface="宋体"/>
              </a:rPr>
              <a:t>微妙影射</a:t>
            </a:r>
            <a:endParaRPr lang="en-US" sz="2400" dirty="0">
              <a:latin typeface="宋体"/>
              <a:ea typeface="宋体"/>
              <a:cs typeface="宋体"/>
            </a:endParaRPr>
          </a:p>
        </p:txBody>
      </p:sp>
      <p:sp>
        <p:nvSpPr>
          <p:cNvPr id="10" name="TextBox 9"/>
          <p:cNvSpPr txBox="1"/>
          <p:nvPr/>
        </p:nvSpPr>
        <p:spPr>
          <a:xfrm>
            <a:off x="5691279" y="5801553"/>
            <a:ext cx="1711055" cy="461665"/>
          </a:xfrm>
          <a:prstGeom prst="rect">
            <a:avLst/>
          </a:prstGeom>
          <a:noFill/>
        </p:spPr>
        <p:txBody>
          <a:bodyPr wrap="square" rtlCol="0">
            <a:spAutoFit/>
          </a:bodyPr>
          <a:lstStyle/>
          <a:p>
            <a:pPr algn="ctr"/>
            <a:r>
              <a:rPr lang="zh-CN" altLang="zh-CN" sz="2400" dirty="0">
                <a:latin typeface="宋体"/>
                <a:ea typeface="宋体"/>
                <a:cs typeface="宋体"/>
              </a:rPr>
              <a:t>精妙</a:t>
            </a:r>
            <a:endParaRPr lang="en-US" sz="2400" dirty="0">
              <a:latin typeface="宋体"/>
              <a:ea typeface="宋体"/>
              <a:cs typeface="宋体"/>
            </a:endParaRPr>
          </a:p>
        </p:txBody>
      </p:sp>
    </p:spTree>
    <p:extLst>
      <p:ext uri="{BB962C8B-B14F-4D97-AF65-F5344CB8AC3E}">
        <p14:creationId xmlns:p14="http://schemas.microsoft.com/office/powerpoint/2010/main" xmlns="" val="228631099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dissolve">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iExplore</a:t>
            </a:r>
            <a:r>
              <a:rPr lang="en-US" dirty="0" smtClean="0"/>
              <a:t> 2</a:t>
            </a:r>
            <a:endParaRPr lang="en-US" dirty="0"/>
          </a:p>
        </p:txBody>
      </p:sp>
      <p:sp>
        <p:nvSpPr>
          <p:cNvPr id="5" name="Text Placeholder 4"/>
          <p:cNvSpPr>
            <a:spLocks noGrp="1"/>
          </p:cNvSpPr>
          <p:nvPr>
            <p:ph type="body" idx="1"/>
          </p:nvPr>
        </p:nvSpPr>
        <p:spPr/>
        <p:txBody>
          <a:bodyPr>
            <a:normAutofit/>
          </a:bodyPr>
          <a:lstStyle/>
          <a:p>
            <a:r>
              <a:rPr lang="en-US" sz="2400" dirty="0" smtClean="0"/>
              <a:t>The Chinese Language</a:t>
            </a:r>
            <a:endParaRPr lang="en-US" sz="2400" dirty="0"/>
          </a:p>
        </p:txBody>
      </p:sp>
    </p:spTree>
    <p:extLst>
      <p:ext uri="{BB962C8B-B14F-4D97-AF65-F5344CB8AC3E}">
        <p14:creationId xmlns:p14="http://schemas.microsoft.com/office/powerpoint/2010/main" xmlns="" val="41764162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Assignment I</a:t>
            </a:r>
            <a:endParaRPr lang="zh-CN" altLang="en-US" dirty="0"/>
          </a:p>
        </p:txBody>
      </p:sp>
      <p:sp>
        <p:nvSpPr>
          <p:cNvPr id="3" name="内容占位符 2"/>
          <p:cNvSpPr>
            <a:spLocks noGrp="1"/>
          </p:cNvSpPr>
          <p:nvPr>
            <p:ph idx="1"/>
          </p:nvPr>
        </p:nvSpPr>
        <p:spPr>
          <a:xfrm>
            <a:off x="739775" y="2253259"/>
            <a:ext cx="7662864" cy="4465593"/>
          </a:xfrm>
        </p:spPr>
        <p:txBody>
          <a:bodyPr>
            <a:noAutofit/>
          </a:bodyPr>
          <a:lstStyle/>
          <a:p>
            <a:r>
              <a:rPr lang="en-US" altLang="zh-CN" sz="2800" dirty="0">
                <a:solidFill>
                  <a:srgbClr val="000000"/>
                </a:solidFill>
              </a:rPr>
              <a:t>Select and collect useful </a:t>
            </a:r>
            <a:r>
              <a:rPr lang="en-US" altLang="zh-CN" sz="2800" dirty="0" smtClean="0">
                <a:solidFill>
                  <a:srgbClr val="000000"/>
                </a:solidFill>
              </a:rPr>
              <a:t>words/phrases/expressions/sentences </a:t>
            </a:r>
            <a:r>
              <a:rPr lang="en-US" altLang="zh-CN" sz="2800" dirty="0">
                <a:solidFill>
                  <a:srgbClr val="000000"/>
                </a:solidFill>
              </a:rPr>
              <a:t>from the text. </a:t>
            </a:r>
            <a:endParaRPr lang="en-US" altLang="zh-CN" sz="2800" dirty="0" smtClean="0">
              <a:solidFill>
                <a:srgbClr val="000000"/>
              </a:solidFill>
            </a:endParaRPr>
          </a:p>
          <a:p>
            <a:r>
              <a:rPr lang="en-US" altLang="zh-CN" sz="2800" dirty="0" smtClean="0">
                <a:solidFill>
                  <a:srgbClr val="000000"/>
                </a:solidFill>
              </a:rPr>
              <a:t>Explain </a:t>
            </a:r>
            <a:r>
              <a:rPr lang="en-US" altLang="zh-CN" sz="2800" dirty="0">
                <a:solidFill>
                  <a:srgbClr val="000000"/>
                </a:solidFill>
              </a:rPr>
              <a:t>the meaning of these language points and make sentences with them. </a:t>
            </a:r>
            <a:endParaRPr lang="en-US" altLang="zh-CN" sz="2800" dirty="0" smtClean="0">
              <a:solidFill>
                <a:srgbClr val="000000"/>
              </a:solidFill>
            </a:endParaRPr>
          </a:p>
          <a:p>
            <a:endParaRPr lang="en-US" altLang="zh-CN" sz="2800" dirty="0" smtClean="0">
              <a:solidFill>
                <a:srgbClr val="000000"/>
              </a:solidFill>
            </a:endParaRPr>
          </a:p>
          <a:p>
            <a:r>
              <a:rPr lang="en-US" altLang="zh-CN" sz="2800" dirty="0" smtClean="0">
                <a:solidFill>
                  <a:srgbClr val="000000"/>
                </a:solidFill>
              </a:rPr>
              <a:t>Share </a:t>
            </a:r>
            <a:r>
              <a:rPr lang="en-US" altLang="zh-CN" sz="2800" dirty="0">
                <a:solidFill>
                  <a:srgbClr val="000000"/>
                </a:solidFill>
              </a:rPr>
              <a:t>with your classmates your collection and your work.</a:t>
            </a:r>
            <a:endParaRPr lang="zh-CN" altLang="zh-CN" sz="2800" dirty="0">
              <a:solidFill>
                <a:srgbClr val="000000"/>
              </a:solidFill>
            </a:endParaRPr>
          </a:p>
        </p:txBody>
      </p:sp>
    </p:spTree>
    <p:extLst>
      <p:ext uri="{BB962C8B-B14F-4D97-AF65-F5344CB8AC3E}">
        <p14:creationId xmlns:p14="http://schemas.microsoft.com/office/powerpoint/2010/main" xmlns="" val="3651225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0915"/>
            <a:ext cx="8229600" cy="1143000"/>
          </a:xfrm>
        </p:spPr>
        <p:txBody>
          <a:bodyPr/>
          <a:lstStyle/>
          <a:p>
            <a:pPr algn="l"/>
            <a:r>
              <a:rPr lang="en-US" b="1" dirty="0" smtClean="0"/>
              <a:t>Insight</a:t>
            </a:r>
            <a:r>
              <a:rPr lang="en-US" dirty="0" smtClean="0"/>
              <a:t/>
            </a:r>
            <a:br>
              <a:rPr lang="en-US" dirty="0" smtClean="0"/>
            </a:br>
            <a:r>
              <a:rPr lang="en-US" sz="3600" dirty="0" err="1" smtClean="0"/>
              <a:t>Pairwork</a:t>
            </a:r>
            <a:r>
              <a:rPr lang="en-US" dirty="0" smtClean="0"/>
              <a:t/>
            </a:r>
            <a:br>
              <a:rPr lang="en-US" dirty="0" smtClean="0"/>
            </a:br>
            <a:endParaRPr lang="en-US" sz="2800" dirty="0"/>
          </a:p>
        </p:txBody>
      </p:sp>
      <p:sp>
        <p:nvSpPr>
          <p:cNvPr id="6" name="Content Placeholder 5"/>
          <p:cNvSpPr>
            <a:spLocks noGrp="1"/>
          </p:cNvSpPr>
          <p:nvPr>
            <p:ph idx="1"/>
          </p:nvPr>
        </p:nvSpPr>
        <p:spPr>
          <a:xfrm>
            <a:off x="247414" y="2720609"/>
            <a:ext cx="8593503" cy="3267169"/>
          </a:xfrm>
        </p:spPr>
        <p:txBody>
          <a:bodyPr>
            <a:noAutofit/>
          </a:bodyPr>
          <a:lstStyle/>
          <a:p>
            <a:pPr algn="just"/>
            <a:r>
              <a:rPr lang="en-US" sz="2400" dirty="0" smtClean="0">
                <a:solidFill>
                  <a:srgbClr val="000000"/>
                </a:solidFill>
              </a:rPr>
              <a:t>The authors seem to believe that Chinese education has put a premium on writing instead of speaking. Do you agree? Why or why not? And if you think in traditional Chinese society writing did outweigh speaking in education, do you think that is still the case today? (p. 149)</a:t>
            </a:r>
            <a:endParaRPr lang="en-US" sz="2400" dirty="0">
              <a:solidFill>
                <a:srgbClr val="000000"/>
              </a:solidFill>
            </a:endParaRPr>
          </a:p>
        </p:txBody>
      </p:sp>
    </p:spTree>
    <p:extLst>
      <p:ext uri="{BB962C8B-B14F-4D97-AF65-F5344CB8AC3E}">
        <p14:creationId xmlns:p14="http://schemas.microsoft.com/office/powerpoint/2010/main" xmlns="" val="156278495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39775" y="2213114"/>
            <a:ext cx="7662864" cy="4644886"/>
          </a:xfrm>
        </p:spPr>
        <p:txBody>
          <a:bodyPr>
            <a:normAutofit/>
          </a:bodyPr>
          <a:lstStyle/>
          <a:p>
            <a:r>
              <a:rPr lang="en-US" altLang="zh-CN" sz="2800" dirty="0">
                <a:solidFill>
                  <a:srgbClr val="000000"/>
                </a:solidFill>
              </a:rPr>
              <a:t>c</a:t>
            </a:r>
            <a:r>
              <a:rPr lang="en-US" altLang="zh-CN" sz="2800" dirty="0" smtClean="0">
                <a:solidFill>
                  <a:srgbClr val="000000"/>
                </a:solidFill>
              </a:rPr>
              <a:t>ulture</a:t>
            </a:r>
          </a:p>
          <a:p>
            <a:r>
              <a:rPr lang="en-US" altLang="zh-CN" sz="2800" dirty="0">
                <a:solidFill>
                  <a:srgbClr val="000000"/>
                </a:solidFill>
              </a:rPr>
              <a:t>f</a:t>
            </a:r>
            <a:r>
              <a:rPr lang="en-US" altLang="zh-CN" sz="2800" dirty="0" smtClean="0">
                <a:solidFill>
                  <a:srgbClr val="000000"/>
                </a:solidFill>
              </a:rPr>
              <a:t>amous documents, few great speeches</a:t>
            </a:r>
            <a:endParaRPr lang="en-US" altLang="zh-CN" sz="2800" dirty="0">
              <a:solidFill>
                <a:srgbClr val="000000"/>
              </a:solidFill>
            </a:endParaRPr>
          </a:p>
          <a:p>
            <a:r>
              <a:rPr lang="en-US" altLang="zh-CN" sz="2800" dirty="0">
                <a:solidFill>
                  <a:srgbClr val="000000"/>
                </a:solidFill>
              </a:rPr>
              <a:t>traditional imperial examinations</a:t>
            </a:r>
          </a:p>
          <a:p>
            <a:r>
              <a:rPr lang="en-US" altLang="zh-CN" sz="2800" dirty="0">
                <a:solidFill>
                  <a:srgbClr val="000000"/>
                </a:solidFill>
              </a:rPr>
              <a:t>modern examinations</a:t>
            </a:r>
          </a:p>
          <a:p>
            <a:r>
              <a:rPr lang="en-US" altLang="zh-CN" sz="2800" dirty="0">
                <a:solidFill>
                  <a:srgbClr val="000000"/>
                </a:solidFill>
              </a:rPr>
              <a:t>speaking enjoying a greater weight</a:t>
            </a:r>
          </a:p>
          <a:p>
            <a:r>
              <a:rPr lang="en-US" altLang="zh-CN" sz="2800" dirty="0">
                <a:solidFill>
                  <a:srgbClr val="000000"/>
                </a:solidFill>
              </a:rPr>
              <a:t>interpersonal, international, intercultural communication </a:t>
            </a:r>
          </a:p>
          <a:p>
            <a:endParaRPr lang="zh-CN" altLang="en-US" dirty="0"/>
          </a:p>
        </p:txBody>
      </p:sp>
    </p:spTree>
    <p:extLst>
      <p:ext uri="{BB962C8B-B14F-4D97-AF65-F5344CB8AC3E}">
        <p14:creationId xmlns:p14="http://schemas.microsoft.com/office/powerpoint/2010/main" xmlns="" val="3852466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t>Integration</a:t>
            </a:r>
            <a:r>
              <a:rPr lang="en-US" dirty="0" smtClean="0"/>
              <a:t/>
            </a:r>
            <a:br>
              <a:rPr lang="en-US" dirty="0" smtClean="0"/>
            </a:br>
            <a:r>
              <a:rPr lang="en-US" dirty="0" smtClean="0"/>
              <a:t>Mini-project</a:t>
            </a:r>
            <a:endParaRPr lang="en-US" dirty="0"/>
          </a:p>
        </p:txBody>
      </p:sp>
      <p:sp>
        <p:nvSpPr>
          <p:cNvPr id="5" name="Content Placeholder 4"/>
          <p:cNvSpPr>
            <a:spLocks noGrp="1"/>
          </p:cNvSpPr>
          <p:nvPr>
            <p:ph idx="1"/>
          </p:nvPr>
        </p:nvSpPr>
        <p:spPr/>
        <p:txBody>
          <a:bodyPr>
            <a:normAutofit/>
          </a:bodyPr>
          <a:lstStyle/>
          <a:p>
            <a:pPr algn="just"/>
            <a:r>
              <a:rPr lang="en-US" sz="2800" dirty="0" smtClean="0">
                <a:solidFill>
                  <a:srgbClr val="000000"/>
                </a:solidFill>
              </a:rPr>
              <a:t>You are asked to give an explanation of your Chinese given name to a foreign audience. </a:t>
            </a:r>
          </a:p>
          <a:p>
            <a:pPr algn="just"/>
            <a:r>
              <a:rPr lang="en-US" altLang="zh-CN" sz="2800" dirty="0">
                <a:solidFill>
                  <a:srgbClr val="000000"/>
                </a:solidFill>
              </a:rPr>
              <a:t>P</a:t>
            </a:r>
            <a:r>
              <a:rPr lang="en-US" altLang="zh-CN" sz="2800" dirty="0" smtClean="0">
                <a:solidFill>
                  <a:srgbClr val="000000"/>
                </a:solidFill>
              </a:rPr>
              <a:t>repare</a:t>
            </a:r>
            <a:r>
              <a:rPr lang="zh-CN" altLang="en-US" sz="2800" dirty="0" smtClean="0">
                <a:solidFill>
                  <a:srgbClr val="000000"/>
                </a:solidFill>
              </a:rPr>
              <a:t> </a:t>
            </a:r>
            <a:r>
              <a:rPr lang="en-US" altLang="zh-CN" sz="2800" dirty="0" smtClean="0">
                <a:solidFill>
                  <a:srgbClr val="000000"/>
                </a:solidFill>
              </a:rPr>
              <a:t>for</a:t>
            </a:r>
            <a:r>
              <a:rPr lang="zh-CN" altLang="en-US" sz="2800" dirty="0" smtClean="0">
                <a:solidFill>
                  <a:srgbClr val="000000"/>
                </a:solidFill>
              </a:rPr>
              <a:t> </a:t>
            </a:r>
            <a:r>
              <a:rPr lang="en-US" altLang="zh-CN" sz="2800" dirty="0" smtClean="0">
                <a:solidFill>
                  <a:srgbClr val="000000"/>
                </a:solidFill>
              </a:rPr>
              <a:t>a</a:t>
            </a:r>
            <a:r>
              <a:rPr lang="zh-CN" altLang="en-US" sz="2800" dirty="0" smtClean="0">
                <a:solidFill>
                  <a:srgbClr val="000000"/>
                </a:solidFill>
              </a:rPr>
              <a:t> </a:t>
            </a:r>
            <a:r>
              <a:rPr lang="en-US" altLang="zh-CN" sz="2800" dirty="0" smtClean="0">
                <a:solidFill>
                  <a:srgbClr val="000000"/>
                </a:solidFill>
              </a:rPr>
              <a:t>relevant</a:t>
            </a:r>
            <a:r>
              <a:rPr lang="zh-CN" altLang="en-US" sz="2800" dirty="0" smtClean="0">
                <a:solidFill>
                  <a:srgbClr val="000000"/>
                </a:solidFill>
              </a:rPr>
              <a:t> </a:t>
            </a:r>
            <a:r>
              <a:rPr lang="en-US" altLang="zh-CN" sz="2800" dirty="0" smtClean="0">
                <a:solidFill>
                  <a:srgbClr val="000000"/>
                </a:solidFill>
              </a:rPr>
              <a:t>talk and deliver within your group. Ask for feedbacks and suggestions.</a:t>
            </a:r>
            <a:r>
              <a:rPr lang="zh-CN" altLang="en-US" sz="2800" dirty="0" smtClean="0">
                <a:solidFill>
                  <a:srgbClr val="000000"/>
                </a:solidFill>
              </a:rPr>
              <a:t> </a:t>
            </a:r>
            <a:endParaRPr lang="en-US" altLang="zh-CN" sz="2800" dirty="0" smtClean="0">
              <a:solidFill>
                <a:srgbClr val="000000"/>
              </a:solidFill>
            </a:endParaRPr>
          </a:p>
          <a:p>
            <a:pPr algn="just"/>
            <a:r>
              <a:rPr lang="en-US" sz="2800" dirty="0" smtClean="0">
                <a:solidFill>
                  <a:srgbClr val="000000"/>
                </a:solidFill>
              </a:rPr>
              <a:t>Try to</a:t>
            </a:r>
            <a:r>
              <a:rPr lang="zh-CN" altLang="en-US" sz="2800" dirty="0" smtClean="0">
                <a:solidFill>
                  <a:srgbClr val="000000"/>
                </a:solidFill>
              </a:rPr>
              <a:t> </a:t>
            </a:r>
            <a:r>
              <a:rPr lang="en-US" altLang="zh-CN" sz="2800" dirty="0" smtClean="0">
                <a:solidFill>
                  <a:srgbClr val="000000"/>
                </a:solidFill>
              </a:rPr>
              <a:t>use</a:t>
            </a:r>
            <a:r>
              <a:rPr lang="zh-CN" altLang="en-US" sz="2800" dirty="0" smtClean="0">
                <a:solidFill>
                  <a:srgbClr val="000000"/>
                </a:solidFill>
              </a:rPr>
              <a:t> </a:t>
            </a:r>
            <a:r>
              <a:rPr lang="en-US" altLang="zh-CN" sz="2800" dirty="0" smtClean="0">
                <a:solidFill>
                  <a:srgbClr val="000000"/>
                </a:solidFill>
              </a:rPr>
              <a:t>as many terms as possible</a:t>
            </a:r>
            <a:r>
              <a:rPr lang="zh-CN" altLang="en-US" sz="2800" dirty="0" smtClean="0">
                <a:solidFill>
                  <a:srgbClr val="000000"/>
                </a:solidFill>
              </a:rPr>
              <a:t> </a:t>
            </a:r>
            <a:r>
              <a:rPr lang="en-US" altLang="zh-CN" sz="2800" dirty="0" smtClean="0">
                <a:solidFill>
                  <a:srgbClr val="000000"/>
                </a:solidFill>
              </a:rPr>
              <a:t>from</a:t>
            </a:r>
            <a:r>
              <a:rPr lang="zh-CN" altLang="en-US" sz="2800" dirty="0" smtClean="0">
                <a:solidFill>
                  <a:srgbClr val="000000"/>
                </a:solidFill>
              </a:rPr>
              <a:t> </a:t>
            </a:r>
            <a:r>
              <a:rPr lang="en-US" altLang="zh-CN" sz="2800" dirty="0" smtClean="0">
                <a:solidFill>
                  <a:srgbClr val="000000"/>
                </a:solidFill>
              </a:rPr>
              <a:t>the</a:t>
            </a:r>
            <a:r>
              <a:rPr lang="zh-CN" altLang="en-US" sz="2800" dirty="0" smtClean="0">
                <a:solidFill>
                  <a:srgbClr val="000000"/>
                </a:solidFill>
              </a:rPr>
              <a:t> </a:t>
            </a:r>
            <a:r>
              <a:rPr lang="en-US" altLang="zh-CN" sz="2800" dirty="0" smtClean="0">
                <a:solidFill>
                  <a:srgbClr val="000000"/>
                </a:solidFill>
              </a:rPr>
              <a:t>text</a:t>
            </a:r>
            <a:r>
              <a:rPr lang="zh-CN" altLang="en-US" sz="2800" dirty="0" smtClean="0">
                <a:solidFill>
                  <a:srgbClr val="000000"/>
                </a:solidFill>
              </a:rPr>
              <a:t>.</a:t>
            </a:r>
            <a:endParaRPr lang="en-US" altLang="zh-CN" sz="2800" dirty="0" smtClean="0">
              <a:solidFill>
                <a:srgbClr val="000000"/>
              </a:solidFill>
            </a:endParaRPr>
          </a:p>
          <a:p>
            <a:pPr marL="0" indent="0">
              <a:buNone/>
            </a:pPr>
            <a:endParaRPr lang="en-US" sz="2800" dirty="0">
              <a:solidFill>
                <a:srgbClr val="000000"/>
              </a:solidFill>
            </a:endParaRPr>
          </a:p>
        </p:txBody>
      </p:sp>
    </p:spTree>
    <p:extLst>
      <p:ext uri="{BB962C8B-B14F-4D97-AF65-F5344CB8AC3E}">
        <p14:creationId xmlns:p14="http://schemas.microsoft.com/office/powerpoint/2010/main" xmlns="" val="109729837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199" y="9940"/>
            <a:ext cx="3509683" cy="2209800"/>
          </a:xfrm>
        </p:spPr>
        <p:txBody>
          <a:bodyPr/>
          <a:lstStyle/>
          <a:p>
            <a:pPr algn="ctr"/>
            <a:r>
              <a:rPr lang="zh-CN" altLang="en-US" sz="6600" b="1" dirty="0"/>
              <a:t>真</a:t>
            </a:r>
          </a:p>
        </p:txBody>
      </p:sp>
      <p:sp>
        <p:nvSpPr>
          <p:cNvPr id="3" name="内容占位符 2"/>
          <p:cNvSpPr>
            <a:spLocks noGrp="1"/>
          </p:cNvSpPr>
          <p:nvPr>
            <p:ph idx="1"/>
          </p:nvPr>
        </p:nvSpPr>
        <p:spPr/>
        <p:txBody>
          <a:bodyPr/>
          <a:lstStyle/>
          <a:p>
            <a:endParaRPr lang="en-US" altLang="zh-CN" dirty="0" smtClean="0"/>
          </a:p>
          <a:p>
            <a:r>
              <a:rPr lang="en-US" altLang="zh-CN" b="1" dirty="0" smtClean="0">
                <a:solidFill>
                  <a:srgbClr val="0070C0"/>
                </a:solidFill>
              </a:rPr>
              <a:t>pronunciation-Jen </a:t>
            </a:r>
            <a:r>
              <a:rPr lang="en-US" altLang="zh-CN" b="1" dirty="0">
                <a:solidFill>
                  <a:srgbClr val="0070C0"/>
                </a:solidFill>
              </a:rPr>
              <a:t>not Zen</a:t>
            </a:r>
          </a:p>
          <a:p>
            <a:pPr marL="0" indent="0">
              <a:buNone/>
            </a:pPr>
            <a:endParaRPr lang="en-US" altLang="zh-CN" b="1" dirty="0">
              <a:solidFill>
                <a:srgbClr val="0070C0"/>
              </a:solidFill>
            </a:endParaRPr>
          </a:p>
          <a:p>
            <a:r>
              <a:rPr lang="en-US" altLang="zh-CN" b="1" dirty="0">
                <a:solidFill>
                  <a:srgbClr val="0070C0"/>
                </a:solidFill>
              </a:rPr>
              <a:t>tone-high level</a:t>
            </a:r>
          </a:p>
          <a:p>
            <a:pPr marL="0" indent="0">
              <a:buNone/>
            </a:pPr>
            <a:endParaRPr lang="en-US" altLang="zh-CN" b="1" dirty="0">
              <a:solidFill>
                <a:srgbClr val="0070C0"/>
              </a:solidFill>
            </a:endParaRPr>
          </a:p>
          <a:p>
            <a:r>
              <a:rPr lang="en-US" altLang="zh-CN" b="1" dirty="0">
                <a:solidFill>
                  <a:srgbClr val="0070C0"/>
                </a:solidFill>
              </a:rPr>
              <a:t>dialect-pretty</a:t>
            </a:r>
          </a:p>
          <a:p>
            <a:endParaRPr lang="en-US" altLang="zh-CN" b="1" dirty="0">
              <a:solidFill>
                <a:srgbClr val="0070C0"/>
              </a:solidFill>
            </a:endParaRPr>
          </a:p>
          <a:p>
            <a:r>
              <a:rPr lang="en-US" altLang="zh-CN" b="1" dirty="0">
                <a:solidFill>
                  <a:srgbClr val="0070C0"/>
                </a:solidFill>
              </a:rPr>
              <a:t>strokes-10</a:t>
            </a:r>
          </a:p>
          <a:p>
            <a:endParaRPr lang="en-US" altLang="zh-CN" b="1" dirty="0">
              <a:solidFill>
                <a:srgbClr val="0070C0"/>
              </a:solidFill>
            </a:endParaRPr>
          </a:p>
          <a:p>
            <a:r>
              <a:rPr lang="en-US" altLang="zh-CN" b="1" dirty="0" smtClean="0">
                <a:solidFill>
                  <a:srgbClr val="0070C0"/>
                </a:solidFill>
              </a:rPr>
              <a:t>hieroglyph</a:t>
            </a:r>
            <a:endParaRPr lang="en-US" altLang="zh-CN" b="1" dirty="0">
              <a:solidFill>
                <a:srgbClr val="0070C0"/>
              </a:solidFill>
            </a:endParaRPr>
          </a:p>
          <a:p>
            <a:pPr marL="0" indent="0">
              <a:buNone/>
            </a:pPr>
            <a:endParaRPr lang="en-US" altLang="zh-CN" b="1" dirty="0" smtClean="0">
              <a:solidFill>
                <a:schemeClr val="accent4"/>
              </a:solidFill>
            </a:endParaRPr>
          </a:p>
          <a:p>
            <a:pPr marL="0" indent="0">
              <a:buNone/>
            </a:pPr>
            <a:endParaRPr lang="zh-CN" altLang="en-US" dirty="0"/>
          </a:p>
        </p:txBody>
      </p:sp>
      <p:sp>
        <p:nvSpPr>
          <p:cNvPr id="6" name="文本占位符 5"/>
          <p:cNvSpPr>
            <a:spLocks noGrp="1"/>
          </p:cNvSpPr>
          <p:nvPr>
            <p:ph type="body" sz="half" idx="2"/>
          </p:nvPr>
        </p:nvSpPr>
        <p:spPr/>
        <p:txBody>
          <a:bodyPr>
            <a:normAutofit fontScale="85000" lnSpcReduction="20000"/>
          </a:bodyPr>
          <a:lstStyle/>
          <a:p>
            <a:endParaRPr lang="en-US" altLang="zh-CN" dirty="0" smtClean="0"/>
          </a:p>
          <a:p>
            <a:r>
              <a:rPr lang="en-US" altLang="zh-CN" sz="3900" b="1" dirty="0" smtClean="0"/>
              <a:t>real</a:t>
            </a:r>
            <a:endParaRPr lang="en-US" altLang="zh-CN" sz="3900" b="1" dirty="0"/>
          </a:p>
          <a:p>
            <a:pPr algn="r"/>
            <a:endParaRPr lang="en-US" altLang="zh-CN" sz="3900" b="1" dirty="0" smtClean="0"/>
          </a:p>
          <a:p>
            <a:pPr algn="r"/>
            <a:r>
              <a:rPr lang="en-US" altLang="zh-CN" sz="3900" b="1" dirty="0" smtClean="0"/>
              <a:t>sincere</a:t>
            </a:r>
            <a:endParaRPr lang="en-US" altLang="zh-CN" sz="3900" b="1" dirty="0"/>
          </a:p>
          <a:p>
            <a:pPr algn="r"/>
            <a:endParaRPr lang="en-US" altLang="zh-CN" sz="3900" b="1" dirty="0" smtClean="0"/>
          </a:p>
          <a:p>
            <a:pPr algn="ctr"/>
            <a:endParaRPr lang="en-US" altLang="zh-CN" sz="3900" b="1" dirty="0" smtClean="0"/>
          </a:p>
          <a:p>
            <a:pPr algn="ctr"/>
            <a:r>
              <a:rPr lang="en-US" altLang="zh-CN" sz="3900" b="1" dirty="0" smtClean="0"/>
              <a:t>true</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32129" y="4532243"/>
            <a:ext cx="2005853" cy="1848678"/>
          </a:xfrm>
          <a:prstGeom prst="rect">
            <a:avLst/>
          </a:prstGeom>
        </p:spPr>
      </p:pic>
    </p:spTree>
    <p:extLst>
      <p:ext uri="{BB962C8B-B14F-4D97-AF65-F5344CB8AC3E}">
        <p14:creationId xmlns:p14="http://schemas.microsoft.com/office/powerpoint/2010/main" xmlns="" val="1812545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r>
            <a:br>
              <a:rPr lang="en-US" dirty="0" smtClean="0"/>
            </a:br>
            <a:r>
              <a:rPr lang="en-US" dirty="0" smtClean="0"/>
              <a:t>Content</a:t>
            </a:r>
            <a:endParaRPr lang="en-US" dirty="0"/>
          </a:p>
        </p:txBody>
      </p:sp>
      <p:sp>
        <p:nvSpPr>
          <p:cNvPr id="4" name="Vertical Text Placeholder 3"/>
          <p:cNvSpPr>
            <a:spLocks noGrp="1"/>
          </p:cNvSpPr>
          <p:nvPr>
            <p:ph idx="1"/>
          </p:nvPr>
        </p:nvSpPr>
        <p:spPr/>
        <p:txBody>
          <a:bodyPr>
            <a:normAutofit/>
          </a:bodyPr>
          <a:lstStyle/>
          <a:p>
            <a:pPr>
              <a:buFont typeface="Wingdings" charset="2"/>
              <a:buChar char="§"/>
            </a:pPr>
            <a:r>
              <a:rPr lang="en-US" altLang="zh-CN" sz="2800" dirty="0" smtClean="0">
                <a:solidFill>
                  <a:srgbClr val="000000"/>
                </a:solidFill>
              </a:rPr>
              <a:t>Given Name</a:t>
            </a:r>
          </a:p>
          <a:p>
            <a:pPr>
              <a:buFont typeface="Wingdings" charset="2"/>
              <a:buChar char="§"/>
            </a:pPr>
            <a:r>
              <a:rPr lang="en-US" altLang="zh-CN" sz="2800" dirty="0" smtClean="0">
                <a:solidFill>
                  <a:srgbClr val="000000"/>
                </a:solidFill>
              </a:rPr>
              <a:t>Form</a:t>
            </a:r>
          </a:p>
          <a:p>
            <a:pPr>
              <a:buFont typeface="Wingdings" charset="2"/>
              <a:buChar char="§"/>
            </a:pPr>
            <a:r>
              <a:rPr lang="en-US" altLang="zh-CN" sz="2800" dirty="0" smtClean="0">
                <a:solidFill>
                  <a:srgbClr val="000000"/>
                </a:solidFill>
              </a:rPr>
              <a:t>Sound</a:t>
            </a:r>
          </a:p>
          <a:p>
            <a:pPr>
              <a:buFont typeface="Wingdings" charset="2"/>
              <a:buChar char="§"/>
            </a:pPr>
            <a:r>
              <a:rPr lang="en-US" altLang="zh-CN" sz="2800" dirty="0" smtClean="0">
                <a:solidFill>
                  <a:srgbClr val="000000"/>
                </a:solidFill>
              </a:rPr>
              <a:t>Meaning</a:t>
            </a: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en-US" altLang="zh-CN" dirty="0"/>
          </a:p>
          <a:p>
            <a:pPr marL="0" indent="0">
              <a:buNone/>
            </a:pPr>
            <a:endParaRPr lang="en-US" altLang="zh-CN" dirty="0" smtClean="0"/>
          </a:p>
        </p:txBody>
      </p:sp>
    </p:spTree>
    <p:extLst>
      <p:ext uri="{BB962C8B-B14F-4D97-AF65-F5344CB8AC3E}">
        <p14:creationId xmlns:p14="http://schemas.microsoft.com/office/powerpoint/2010/main" xmlns="" val="60801162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b="1" dirty="0"/>
              <a:t>Assignment II </a:t>
            </a:r>
            <a:r>
              <a:rPr lang="en-US" altLang="zh-CN" sz="2800" i="1" dirty="0" smtClean="0"/>
              <a:t/>
            </a:r>
            <a:br>
              <a:rPr lang="en-US" altLang="zh-CN" sz="2800" i="1" dirty="0" smtClean="0"/>
            </a:br>
            <a:r>
              <a:rPr lang="en-US" altLang="zh-CN" sz="2800" i="1" dirty="0"/>
              <a:t/>
            </a:r>
            <a:br>
              <a:rPr lang="en-US" altLang="zh-CN" sz="2800" i="1" dirty="0"/>
            </a:br>
            <a:r>
              <a:rPr lang="en-US" sz="2800" i="1" dirty="0" err="1" smtClean="0"/>
              <a:t>iProduce</a:t>
            </a:r>
            <a:r>
              <a:rPr lang="en-US" dirty="0" smtClean="0"/>
              <a:t/>
            </a:r>
            <a:br>
              <a:rPr lang="en-US" dirty="0" smtClean="0"/>
            </a:br>
            <a:r>
              <a:rPr lang="en-US" dirty="0" smtClean="0"/>
              <a:t>Project</a:t>
            </a:r>
            <a:endParaRPr lang="en-US" dirty="0"/>
          </a:p>
        </p:txBody>
      </p:sp>
      <p:sp>
        <p:nvSpPr>
          <p:cNvPr id="4" name="Vertical Text Placeholder 3"/>
          <p:cNvSpPr>
            <a:spLocks noGrp="1"/>
          </p:cNvSpPr>
          <p:nvPr>
            <p:ph idx="1"/>
          </p:nvPr>
        </p:nvSpPr>
        <p:spPr>
          <a:xfrm>
            <a:off x="4638261" y="3166286"/>
            <a:ext cx="4366591" cy="2853859"/>
          </a:xfrm>
        </p:spPr>
        <p:txBody>
          <a:bodyPr>
            <a:normAutofit/>
          </a:bodyPr>
          <a:lstStyle/>
          <a:p>
            <a:pPr marL="0" indent="0">
              <a:buNone/>
            </a:pPr>
            <a:r>
              <a:rPr lang="en-US" sz="3100" i="1" dirty="0" smtClean="0">
                <a:latin typeface="Impact"/>
                <a:cs typeface="Impact"/>
              </a:rPr>
              <a:t>Designing</a:t>
            </a:r>
            <a:r>
              <a:rPr lang="zh-CN" altLang="en-US" sz="3100" i="1" dirty="0" smtClean="0">
                <a:latin typeface="Impact"/>
                <a:cs typeface="Impact"/>
              </a:rPr>
              <a:t> </a:t>
            </a:r>
            <a:r>
              <a:rPr lang="en-US" altLang="zh-CN" sz="3100" i="1" dirty="0" smtClean="0">
                <a:latin typeface="Impact"/>
                <a:cs typeface="Impact"/>
              </a:rPr>
              <a:t>a</a:t>
            </a:r>
            <a:r>
              <a:rPr lang="zh-CN" altLang="en-US" sz="3100" i="1" dirty="0" smtClean="0">
                <a:latin typeface="Impact"/>
                <a:cs typeface="Impact"/>
              </a:rPr>
              <a:t> </a:t>
            </a:r>
            <a:r>
              <a:rPr lang="en-US" altLang="zh-CN" sz="3100" i="1" dirty="0" smtClean="0">
                <a:latin typeface="Impact"/>
                <a:cs typeface="Impact"/>
              </a:rPr>
              <a:t>poster:</a:t>
            </a:r>
            <a:r>
              <a:rPr lang="zh-CN" altLang="en-US" sz="3100" i="1" dirty="0" smtClean="0">
                <a:latin typeface="Impact"/>
                <a:cs typeface="Impact"/>
              </a:rPr>
              <a:t> </a:t>
            </a:r>
            <a:r>
              <a:rPr lang="en-US" altLang="zh-CN" sz="3100" dirty="0" smtClean="0">
                <a:solidFill>
                  <a:srgbClr val="000000"/>
                </a:solidFill>
                <a:latin typeface="Impact"/>
                <a:cs typeface="Impact"/>
              </a:rPr>
              <a:t>Introducing</a:t>
            </a:r>
            <a:r>
              <a:rPr lang="zh-CN" altLang="en-US" sz="3100" dirty="0" smtClean="0">
                <a:solidFill>
                  <a:srgbClr val="000000"/>
                </a:solidFill>
                <a:latin typeface="Impact"/>
                <a:cs typeface="Impact"/>
              </a:rPr>
              <a:t> </a:t>
            </a:r>
            <a:r>
              <a:rPr lang="en-US" altLang="zh-CN" sz="3100" dirty="0" smtClean="0">
                <a:solidFill>
                  <a:srgbClr val="000000"/>
                </a:solidFill>
                <a:latin typeface="Impact"/>
                <a:cs typeface="Impact"/>
              </a:rPr>
              <a:t>one Chinese character to people</a:t>
            </a:r>
            <a:r>
              <a:rPr lang="zh-CN" altLang="en-US" sz="3100" dirty="0" smtClean="0">
                <a:solidFill>
                  <a:srgbClr val="000000"/>
                </a:solidFill>
                <a:latin typeface="Impact"/>
                <a:cs typeface="Impact"/>
              </a:rPr>
              <a:t> </a:t>
            </a:r>
            <a:r>
              <a:rPr lang="en-US" altLang="zh-CN" sz="3100" dirty="0" smtClean="0">
                <a:solidFill>
                  <a:srgbClr val="000000"/>
                </a:solidFill>
                <a:latin typeface="Impact"/>
                <a:cs typeface="Impact"/>
              </a:rPr>
              <a:t>from</a:t>
            </a:r>
            <a:r>
              <a:rPr lang="zh-CN" altLang="en-US" sz="3100" dirty="0" smtClean="0">
                <a:solidFill>
                  <a:srgbClr val="000000"/>
                </a:solidFill>
                <a:latin typeface="Impact"/>
                <a:cs typeface="Impact"/>
              </a:rPr>
              <a:t> </a:t>
            </a:r>
            <a:r>
              <a:rPr lang="en-US" altLang="zh-CN" sz="3100" dirty="0" smtClean="0">
                <a:solidFill>
                  <a:srgbClr val="000000"/>
                </a:solidFill>
                <a:latin typeface="Impact"/>
                <a:cs typeface="Impact"/>
              </a:rPr>
              <a:t>other</a:t>
            </a:r>
            <a:r>
              <a:rPr lang="zh-CN" altLang="en-US" sz="3100" dirty="0" smtClean="0">
                <a:solidFill>
                  <a:srgbClr val="000000"/>
                </a:solidFill>
                <a:latin typeface="Impact"/>
                <a:cs typeface="Impact"/>
              </a:rPr>
              <a:t> </a:t>
            </a:r>
            <a:r>
              <a:rPr lang="en-US" altLang="zh-CN" sz="3100" dirty="0" smtClean="0">
                <a:solidFill>
                  <a:srgbClr val="000000"/>
                </a:solidFill>
                <a:latin typeface="Impact"/>
                <a:cs typeface="Impact"/>
              </a:rPr>
              <a:t>countries</a:t>
            </a:r>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en-US" altLang="zh-CN" dirty="0"/>
          </a:p>
          <a:p>
            <a:pPr marL="0" indent="0">
              <a:buNone/>
            </a:pPr>
            <a:endParaRPr lang="en-US" altLang="zh-CN" dirty="0" smtClean="0"/>
          </a:p>
        </p:txBody>
      </p:sp>
    </p:spTree>
    <p:extLst>
      <p:ext uri="{BB962C8B-B14F-4D97-AF65-F5344CB8AC3E}">
        <p14:creationId xmlns:p14="http://schemas.microsoft.com/office/powerpoint/2010/main" xmlns="" val="1053186415"/>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13391" y="1336135"/>
            <a:ext cx="8830609" cy="4701128"/>
          </a:xfrm>
        </p:spPr>
        <p:txBody>
          <a:bodyPr>
            <a:normAutofit/>
          </a:bodyPr>
          <a:lstStyle/>
          <a:p>
            <a:pPr marL="0" indent="0">
              <a:buNone/>
            </a:pPr>
            <a:r>
              <a:rPr lang="en-US" sz="3000" dirty="0">
                <a:latin typeface="Impact"/>
                <a:cs typeface="Impact"/>
                <a:hlinkClick r:id="rId2" action="ppaction://hlinksldjump"/>
              </a:rPr>
              <a:t>The checklist of a good </a:t>
            </a:r>
            <a:r>
              <a:rPr lang="en-US" sz="3000" dirty="0" smtClean="0">
                <a:latin typeface="Impact"/>
                <a:cs typeface="Impact"/>
                <a:hlinkClick r:id="rId2" action="ppaction://hlinksldjump"/>
              </a:rPr>
              <a:t>poster</a:t>
            </a:r>
            <a:r>
              <a:rPr lang="en-US" sz="3000" dirty="0" smtClean="0">
                <a:latin typeface="Impact"/>
                <a:cs typeface="Impact"/>
              </a:rPr>
              <a:t> (p.151)</a:t>
            </a:r>
          </a:p>
          <a:p>
            <a:pPr marL="0" indent="0">
              <a:buNone/>
            </a:pPr>
            <a:r>
              <a:rPr lang="en-US" b="1" dirty="0" smtClean="0"/>
              <a:t>Make </a:t>
            </a:r>
            <a:r>
              <a:rPr lang="en-US" b="1" dirty="0"/>
              <a:t>sure</a:t>
            </a:r>
            <a:endParaRPr lang="zh-CN" altLang="en-US" dirty="0"/>
          </a:p>
          <a:p>
            <a:r>
              <a:rPr lang="en-US" dirty="0" smtClean="0"/>
              <a:t>Include information that is brief and easy to read. </a:t>
            </a:r>
          </a:p>
          <a:p>
            <a:r>
              <a:rPr lang="en-US" altLang="zh-CN" dirty="0" smtClean="0"/>
              <a:t>Illustrations or pictures are </a:t>
            </a:r>
            <a:r>
              <a:rPr lang="en-US" altLang="zh-CN" dirty="0"/>
              <a:t>relevant and easy to understand.</a:t>
            </a:r>
          </a:p>
          <a:p>
            <a:r>
              <a:rPr lang="en-US" dirty="0" smtClean="0"/>
              <a:t>Make it neat. The flow of information should be clear.</a:t>
            </a:r>
          </a:p>
          <a:p>
            <a:r>
              <a:rPr lang="en-US" dirty="0" smtClean="0"/>
              <a:t>Use colors sparingly.</a:t>
            </a:r>
          </a:p>
          <a:p>
            <a:r>
              <a:rPr lang="en-US" altLang="zh-CN" dirty="0" smtClean="0"/>
              <a:t>Use horizontal letters.</a:t>
            </a:r>
          </a:p>
          <a:p>
            <a:r>
              <a:rPr lang="en-US" altLang="zh-CN" dirty="0" smtClean="0"/>
              <a:t>Check your spelling.</a:t>
            </a:r>
            <a:endParaRPr lang="zh-CN" altLang="en-US" dirty="0"/>
          </a:p>
        </p:txBody>
      </p:sp>
    </p:spTree>
    <p:extLst>
      <p:ext uri="{BB962C8B-B14F-4D97-AF65-F5344CB8AC3E}">
        <p14:creationId xmlns:p14="http://schemas.microsoft.com/office/powerpoint/2010/main" xmlns="" val="83322073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199" y="9940"/>
            <a:ext cx="3509683" cy="2209800"/>
          </a:xfrm>
        </p:spPr>
        <p:txBody>
          <a:bodyPr/>
          <a:lstStyle/>
          <a:p>
            <a:pPr algn="ctr"/>
            <a:r>
              <a:rPr lang="zh-CN" altLang="en-US" sz="6600" b="1" dirty="0"/>
              <a:t>真</a:t>
            </a:r>
          </a:p>
        </p:txBody>
      </p:sp>
      <p:sp>
        <p:nvSpPr>
          <p:cNvPr id="3" name="内容占位符 2"/>
          <p:cNvSpPr>
            <a:spLocks noGrp="1"/>
          </p:cNvSpPr>
          <p:nvPr>
            <p:ph idx="1"/>
          </p:nvPr>
        </p:nvSpPr>
        <p:spPr/>
        <p:txBody>
          <a:bodyPr/>
          <a:lstStyle/>
          <a:p>
            <a:endParaRPr lang="en-US" altLang="zh-CN" dirty="0" smtClean="0"/>
          </a:p>
          <a:p>
            <a:r>
              <a:rPr lang="en-US" altLang="zh-CN" b="1" dirty="0">
                <a:solidFill>
                  <a:srgbClr val="0070C0"/>
                </a:solidFill>
              </a:rPr>
              <a:t>pronunciation-Jen not Zen</a:t>
            </a:r>
          </a:p>
          <a:p>
            <a:pPr marL="0" indent="0">
              <a:buNone/>
            </a:pPr>
            <a:endParaRPr lang="en-US" altLang="zh-CN" b="1" dirty="0">
              <a:solidFill>
                <a:srgbClr val="0070C0"/>
              </a:solidFill>
            </a:endParaRPr>
          </a:p>
          <a:p>
            <a:r>
              <a:rPr lang="en-US" altLang="zh-CN" b="1" dirty="0">
                <a:solidFill>
                  <a:srgbClr val="0070C0"/>
                </a:solidFill>
              </a:rPr>
              <a:t>tone-high level</a:t>
            </a:r>
          </a:p>
          <a:p>
            <a:pPr marL="0" indent="0">
              <a:buNone/>
            </a:pPr>
            <a:endParaRPr lang="en-US" altLang="zh-CN" b="1" dirty="0">
              <a:solidFill>
                <a:srgbClr val="0070C0"/>
              </a:solidFill>
            </a:endParaRPr>
          </a:p>
          <a:p>
            <a:r>
              <a:rPr lang="en-US" altLang="zh-CN" b="1" dirty="0">
                <a:solidFill>
                  <a:srgbClr val="0070C0"/>
                </a:solidFill>
              </a:rPr>
              <a:t>dialect-pretty</a:t>
            </a:r>
          </a:p>
          <a:p>
            <a:endParaRPr lang="en-US" altLang="zh-CN" b="1" dirty="0">
              <a:solidFill>
                <a:srgbClr val="0070C0"/>
              </a:solidFill>
            </a:endParaRPr>
          </a:p>
          <a:p>
            <a:r>
              <a:rPr lang="en-US" altLang="zh-CN" b="1" dirty="0">
                <a:solidFill>
                  <a:srgbClr val="0070C0"/>
                </a:solidFill>
              </a:rPr>
              <a:t>strokes-10</a:t>
            </a:r>
          </a:p>
          <a:p>
            <a:endParaRPr lang="en-US" altLang="zh-CN" b="1" dirty="0">
              <a:solidFill>
                <a:srgbClr val="0070C0"/>
              </a:solidFill>
            </a:endParaRPr>
          </a:p>
          <a:p>
            <a:r>
              <a:rPr lang="en-US" altLang="zh-CN" b="1" dirty="0">
                <a:solidFill>
                  <a:srgbClr val="0070C0"/>
                </a:solidFill>
              </a:rPr>
              <a:t>hieroglyph</a:t>
            </a:r>
          </a:p>
          <a:p>
            <a:endParaRPr lang="en-US" altLang="zh-CN" b="1" dirty="0" smtClean="0">
              <a:solidFill>
                <a:schemeClr val="accent4"/>
              </a:solidFill>
            </a:endParaRPr>
          </a:p>
          <a:p>
            <a:pPr marL="0" indent="0">
              <a:buNone/>
            </a:pPr>
            <a:endParaRPr lang="zh-CN" altLang="en-US" dirty="0"/>
          </a:p>
        </p:txBody>
      </p:sp>
      <p:sp>
        <p:nvSpPr>
          <p:cNvPr id="6" name="文本占位符 5"/>
          <p:cNvSpPr>
            <a:spLocks noGrp="1"/>
          </p:cNvSpPr>
          <p:nvPr>
            <p:ph type="body" sz="half" idx="2"/>
          </p:nvPr>
        </p:nvSpPr>
        <p:spPr/>
        <p:txBody>
          <a:bodyPr>
            <a:normAutofit fontScale="85000" lnSpcReduction="20000"/>
          </a:bodyPr>
          <a:lstStyle/>
          <a:p>
            <a:endParaRPr lang="en-US" altLang="zh-CN" dirty="0" smtClean="0"/>
          </a:p>
          <a:p>
            <a:r>
              <a:rPr lang="en-US" altLang="zh-CN" sz="3900" b="1" dirty="0" smtClean="0"/>
              <a:t>real</a:t>
            </a:r>
            <a:endParaRPr lang="en-US" altLang="zh-CN" sz="3900" b="1" dirty="0"/>
          </a:p>
          <a:p>
            <a:pPr algn="r"/>
            <a:endParaRPr lang="en-US" altLang="zh-CN" sz="3900" b="1" dirty="0" smtClean="0"/>
          </a:p>
          <a:p>
            <a:pPr algn="r"/>
            <a:r>
              <a:rPr lang="en-US" altLang="zh-CN" sz="3900" b="1" dirty="0" smtClean="0"/>
              <a:t>sincere</a:t>
            </a:r>
            <a:endParaRPr lang="en-US" altLang="zh-CN" sz="3900" b="1" dirty="0"/>
          </a:p>
          <a:p>
            <a:pPr algn="r"/>
            <a:endParaRPr lang="en-US" altLang="zh-CN" sz="3900" b="1" dirty="0" smtClean="0"/>
          </a:p>
          <a:p>
            <a:pPr algn="ctr"/>
            <a:endParaRPr lang="en-US" altLang="zh-CN" sz="3900" b="1" dirty="0" smtClean="0"/>
          </a:p>
          <a:p>
            <a:pPr algn="ctr"/>
            <a:r>
              <a:rPr lang="en-US" altLang="zh-CN" sz="3900" b="1" dirty="0" smtClean="0"/>
              <a:t>true</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32129" y="4532243"/>
            <a:ext cx="2005853" cy="1848678"/>
          </a:xfrm>
          <a:prstGeom prst="rect">
            <a:avLst/>
          </a:prstGeom>
        </p:spPr>
      </p:pic>
    </p:spTree>
    <p:extLst>
      <p:ext uri="{BB962C8B-B14F-4D97-AF65-F5344CB8AC3E}">
        <p14:creationId xmlns:p14="http://schemas.microsoft.com/office/powerpoint/2010/main" xmlns="" val="1027465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i="1" dirty="0" err="1" smtClean="0"/>
              <a:t>iProduce</a:t>
            </a:r>
            <a:r>
              <a:rPr lang="en-US" dirty="0" smtClean="0"/>
              <a:t/>
            </a:r>
            <a:br>
              <a:rPr lang="en-US" dirty="0" smtClean="0"/>
            </a:br>
            <a:r>
              <a:rPr lang="en-US" sz="3600" dirty="0" smtClean="0"/>
              <a:t>Present your posters </a:t>
            </a:r>
            <a:br>
              <a:rPr lang="en-US" sz="3600" dirty="0" smtClean="0"/>
            </a:br>
            <a:r>
              <a:rPr lang="en-US" sz="2800" dirty="0" smtClean="0"/>
              <a:t>and</a:t>
            </a:r>
            <a:r>
              <a:rPr lang="en-US" sz="3600" dirty="0" smtClean="0"/>
              <a:t> </a:t>
            </a:r>
            <a:br>
              <a:rPr lang="en-US" sz="3600" dirty="0" smtClean="0"/>
            </a:br>
            <a:r>
              <a:rPr lang="en-US" sz="3600" dirty="0" smtClean="0"/>
              <a:t>Vote for the top </a:t>
            </a:r>
            <a:r>
              <a:rPr lang="en-US" sz="3600" dirty="0"/>
              <a:t>3</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741914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Introduction</a:t>
            </a:r>
            <a:endParaRPr lang="zh-CN" altLang="en-US" b="1" dirty="0"/>
          </a:p>
        </p:txBody>
      </p:sp>
      <p:pic>
        <p:nvPicPr>
          <p:cNvPr id="5" name="内容占位符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170772" y="2106077"/>
            <a:ext cx="6595002" cy="4374236"/>
          </a:xfrm>
        </p:spPr>
      </p:pic>
      <p:sp>
        <p:nvSpPr>
          <p:cNvPr id="4" name="内容占位符 3"/>
          <p:cNvSpPr>
            <a:spLocks noGrp="1"/>
          </p:cNvSpPr>
          <p:nvPr>
            <p:ph sz="half" idx="2"/>
          </p:nvPr>
        </p:nvSpPr>
        <p:spPr/>
        <p:txBody>
          <a:bodyPr/>
          <a:lstStyle/>
          <a:p>
            <a:endParaRPr lang="zh-CN" altLang="en-US" dirty="0"/>
          </a:p>
        </p:txBody>
      </p:sp>
    </p:spTree>
    <p:extLst>
      <p:ext uri="{BB962C8B-B14F-4D97-AF65-F5344CB8AC3E}">
        <p14:creationId xmlns:p14="http://schemas.microsoft.com/office/powerpoint/2010/main" xmlns="" val="3442794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sz="half" idx="1"/>
          </p:nvPr>
        </p:nvSpPr>
        <p:spPr>
          <a:xfrm>
            <a:off x="119270" y="2279373"/>
            <a:ext cx="4388722" cy="4724400"/>
          </a:xfrm>
        </p:spPr>
        <p:txBody>
          <a:bodyPr>
            <a:normAutofit fontScale="70000" lnSpcReduction="20000"/>
          </a:bodyPr>
          <a:lstStyle/>
          <a:p>
            <a:r>
              <a:rPr lang="en-US" altLang="zh-CN" sz="3600" dirty="0" smtClean="0"/>
              <a:t>Structure</a:t>
            </a:r>
          </a:p>
          <a:p>
            <a:pPr marL="0" indent="0">
              <a:buNone/>
            </a:pPr>
            <a:endParaRPr lang="en-US" altLang="zh-CN" sz="3600" dirty="0" smtClean="0"/>
          </a:p>
          <a:p>
            <a:pPr marL="0" indent="0">
              <a:buNone/>
            </a:pPr>
            <a:endParaRPr lang="en-US" altLang="zh-CN" sz="3600" dirty="0" smtClean="0"/>
          </a:p>
          <a:p>
            <a:r>
              <a:rPr lang="en-US" altLang="zh-CN" sz="3600" dirty="0" smtClean="0"/>
              <a:t>Content</a:t>
            </a:r>
          </a:p>
          <a:p>
            <a:endParaRPr lang="en-US" altLang="zh-CN" sz="3600" dirty="0" smtClean="0"/>
          </a:p>
          <a:p>
            <a:pPr marL="0" indent="0">
              <a:buNone/>
            </a:pPr>
            <a:r>
              <a:rPr lang="en-US" altLang="zh-CN" sz="3600" dirty="0" smtClean="0"/>
              <a:t> </a:t>
            </a:r>
          </a:p>
          <a:p>
            <a:r>
              <a:rPr lang="en-US" altLang="zh-CN" sz="3600" dirty="0" smtClean="0"/>
              <a:t>Language</a:t>
            </a:r>
          </a:p>
          <a:p>
            <a:pPr marL="0" indent="0">
              <a:buNone/>
            </a:pPr>
            <a:r>
              <a:rPr lang="en-US" altLang="zh-CN" dirty="0" smtClean="0"/>
              <a:t> </a:t>
            </a:r>
            <a:endParaRPr lang="zh-CN" altLang="en-US" dirty="0"/>
          </a:p>
        </p:txBody>
      </p:sp>
      <p:sp>
        <p:nvSpPr>
          <p:cNvPr id="5" name="内容占位符 4"/>
          <p:cNvSpPr>
            <a:spLocks noGrp="1"/>
          </p:cNvSpPr>
          <p:nvPr>
            <p:ph sz="half" idx="2"/>
          </p:nvPr>
        </p:nvSpPr>
        <p:spPr>
          <a:xfrm>
            <a:off x="2941983" y="2133600"/>
            <a:ext cx="6029738" cy="4505739"/>
          </a:xfrm>
        </p:spPr>
        <p:txBody>
          <a:bodyPr>
            <a:normAutofit fontScale="70000" lnSpcReduction="20000"/>
          </a:bodyPr>
          <a:lstStyle/>
          <a:p>
            <a:r>
              <a:rPr lang="en-US" altLang="zh-CN" sz="4200" dirty="0"/>
              <a:t>statement; </a:t>
            </a:r>
            <a:r>
              <a:rPr lang="en-US" altLang="zh-CN" sz="4200" dirty="0" smtClean="0"/>
              <a:t>specific evidence</a:t>
            </a:r>
          </a:p>
          <a:p>
            <a:pPr marL="0" indent="0">
              <a:buNone/>
            </a:pPr>
            <a:endParaRPr lang="en-US" altLang="zh-CN" sz="4200" dirty="0" smtClean="0"/>
          </a:p>
          <a:p>
            <a:endParaRPr lang="en-US" altLang="zh-CN" sz="4200" dirty="0" smtClean="0"/>
          </a:p>
          <a:p>
            <a:r>
              <a:rPr lang="en-US" altLang="zh-CN" sz="4200" dirty="0" smtClean="0"/>
              <a:t>information about the Chinese writing system; comparisons </a:t>
            </a:r>
            <a:r>
              <a:rPr lang="en-US" altLang="zh-CN" sz="4200" dirty="0"/>
              <a:t>and contrasts</a:t>
            </a:r>
          </a:p>
          <a:p>
            <a:endParaRPr lang="en-US" altLang="zh-CN" sz="4200" dirty="0" smtClean="0"/>
          </a:p>
          <a:p>
            <a:r>
              <a:rPr lang="en-US" altLang="zh-CN" sz="4200" dirty="0" smtClean="0"/>
              <a:t>theme-related </a:t>
            </a:r>
            <a:r>
              <a:rPr lang="en-US" altLang="zh-CN" sz="4200" dirty="0"/>
              <a:t>expressions; ways to show contrasts</a:t>
            </a:r>
          </a:p>
          <a:p>
            <a:pPr marL="0" indent="0">
              <a:buNone/>
            </a:pPr>
            <a:endParaRPr lang="zh-CN" altLang="en-US" dirty="0"/>
          </a:p>
        </p:txBody>
      </p:sp>
    </p:spTree>
    <p:extLst>
      <p:ext uri="{BB962C8B-B14F-4D97-AF65-F5344CB8AC3E}">
        <p14:creationId xmlns:p14="http://schemas.microsoft.com/office/powerpoint/2010/main" xmlns="" val="44653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half" idx="2"/>
          </p:nvPr>
        </p:nvSpPr>
        <p:spPr/>
        <p:txBody>
          <a:bodyPr/>
          <a:lstStyle/>
          <a:p>
            <a:endParaRPr lang="zh-CN" altLang="en-US"/>
          </a:p>
        </p:txBody>
      </p:sp>
      <p:pic>
        <p:nvPicPr>
          <p:cNvPr id="5" name="图片占位符 4"/>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5222" b="15222"/>
          <a:stretch>
            <a:fillRect/>
          </a:stretch>
        </p:blipFill>
        <p:spPr>
          <a:xfrm>
            <a:off x="2560983" y="1141635"/>
            <a:ext cx="4267200" cy="4267200"/>
          </a:xfrm>
        </p:spPr>
      </p:pic>
    </p:spTree>
    <p:extLst>
      <p:ext uri="{BB962C8B-B14F-4D97-AF65-F5344CB8AC3E}">
        <p14:creationId xmlns:p14="http://schemas.microsoft.com/office/powerpoint/2010/main" xmlns="" val="199031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2464" y="887896"/>
            <a:ext cx="8626249" cy="5745082"/>
          </a:xfrm>
          <a:prstGeom prst="rect">
            <a:avLst/>
          </a:prstGeom>
        </p:spPr>
      </p:pic>
    </p:spTree>
    <p:extLst>
      <p:ext uri="{BB962C8B-B14F-4D97-AF65-F5344CB8AC3E}">
        <p14:creationId xmlns:p14="http://schemas.microsoft.com/office/powerpoint/2010/main" xmlns="" val="1308323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7" name="内容占位符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40664" y="1922733"/>
            <a:ext cx="3022561" cy="4448833"/>
          </a:xfrm>
        </p:spPr>
      </p:pic>
      <p:sp>
        <p:nvSpPr>
          <p:cNvPr id="5" name="文本占位符 4"/>
          <p:cNvSpPr>
            <a:spLocks noGrp="1"/>
          </p:cNvSpPr>
          <p:nvPr>
            <p:ph type="body" sz="quarter" idx="3"/>
          </p:nvPr>
        </p:nvSpPr>
        <p:spPr/>
        <p:txBody>
          <a:bodyPr/>
          <a:lstStyle/>
          <a:p>
            <a:endParaRPr lang="zh-CN" altLang="en-US"/>
          </a:p>
        </p:txBody>
      </p:sp>
      <p:pic>
        <p:nvPicPr>
          <p:cNvPr id="8" name="内容占位符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3793890" y="676266"/>
            <a:ext cx="4892910" cy="3111890"/>
          </a:xfrm>
        </p:spPr>
      </p:pic>
      <p:pic>
        <p:nvPicPr>
          <p:cNvPr id="9" name="图片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47930" y="3244232"/>
            <a:ext cx="4665314" cy="3297074"/>
          </a:xfrm>
          <a:prstGeom prst="rect">
            <a:avLst/>
          </a:prstGeom>
        </p:spPr>
      </p:pic>
    </p:spTree>
    <p:extLst>
      <p:ext uri="{BB962C8B-B14F-4D97-AF65-F5344CB8AC3E}">
        <p14:creationId xmlns:p14="http://schemas.microsoft.com/office/powerpoint/2010/main" xmlns="" val="311850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8835" y="267943"/>
            <a:ext cx="2628900" cy="282892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3362740"/>
            <a:ext cx="4063051" cy="324830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38700" y="1010065"/>
            <a:ext cx="4038600" cy="4705350"/>
          </a:xfrm>
          <a:prstGeom prst="rect">
            <a:avLst/>
          </a:prstGeom>
        </p:spPr>
      </p:pic>
    </p:spTree>
    <p:extLst>
      <p:ext uri="{BB962C8B-B14F-4D97-AF65-F5344CB8AC3E}">
        <p14:creationId xmlns:p14="http://schemas.microsoft.com/office/powerpoint/2010/main" xmlns="" val="4081498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10130</TotalTime>
  <Words>1230</Words>
  <Application>Microsoft Office PowerPoint</Application>
  <PresentationFormat>全屏显示(4:3)</PresentationFormat>
  <Paragraphs>315</Paragraphs>
  <Slides>50</Slides>
  <Notes>0</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Genesis</vt:lpstr>
      <vt:lpstr>    Chinese Tradition and Culture  </vt:lpstr>
      <vt:lpstr>A few clarifications</vt:lpstr>
      <vt:lpstr>Objectives</vt:lpstr>
      <vt:lpstr>iExplore 2</vt:lpstr>
      <vt:lpstr>Introduction</vt:lpstr>
      <vt:lpstr>幻灯片 6</vt:lpstr>
      <vt:lpstr>幻灯片 7</vt:lpstr>
      <vt:lpstr>幻灯片 8</vt:lpstr>
      <vt:lpstr>幻灯片 9</vt:lpstr>
      <vt:lpstr> </vt:lpstr>
      <vt:lpstr>Information </vt:lpstr>
      <vt:lpstr>Long History</vt:lpstr>
      <vt:lpstr>Most Spoken</vt:lpstr>
      <vt:lpstr>Pictures</vt:lpstr>
      <vt:lpstr>Tones </vt:lpstr>
      <vt:lpstr>Variations</vt:lpstr>
      <vt:lpstr>Standard Chinese </vt:lpstr>
      <vt:lpstr>iExplore 2 Reading</vt:lpstr>
      <vt:lpstr>Work Sheet (given last week)</vt:lpstr>
      <vt:lpstr>In-Depth                 Text Analysis</vt:lpstr>
      <vt:lpstr>Introduction  </vt:lpstr>
      <vt:lpstr>Task 1 Difficult sentences</vt:lpstr>
      <vt:lpstr>Sample Answer</vt:lpstr>
      <vt:lpstr>  Main Characteristics of  the Chinese language</vt:lpstr>
      <vt:lpstr>Task 2</vt:lpstr>
      <vt:lpstr>Sample answer</vt:lpstr>
      <vt:lpstr>Sample Answer</vt:lpstr>
      <vt:lpstr>Task 3 Difficult sentences</vt:lpstr>
      <vt:lpstr>Sample Answer</vt:lpstr>
      <vt:lpstr>  Drawbacks and merits of the Chinese writing system</vt:lpstr>
      <vt:lpstr>Task 4</vt:lpstr>
      <vt:lpstr>Sample Answer</vt:lpstr>
      <vt:lpstr>Task 5</vt:lpstr>
      <vt:lpstr>Sample Answer</vt:lpstr>
      <vt:lpstr>Sample Answer</vt:lpstr>
      <vt:lpstr>Task 6 Difficult sentences</vt:lpstr>
      <vt:lpstr>Sample Answer</vt:lpstr>
      <vt:lpstr>  The differences between  the Chinese and Western writing systems </vt:lpstr>
      <vt:lpstr>Building your language Theme-related words and expressions</vt:lpstr>
      <vt:lpstr>Assignment I</vt:lpstr>
      <vt:lpstr>Insight Pairwork </vt:lpstr>
      <vt:lpstr>幻灯片 42</vt:lpstr>
      <vt:lpstr>Integration Mini-project</vt:lpstr>
      <vt:lpstr>真</vt:lpstr>
      <vt:lpstr> Content</vt:lpstr>
      <vt:lpstr>Assignment II   iProduce Project</vt:lpstr>
      <vt:lpstr>幻灯片 47</vt:lpstr>
      <vt:lpstr>真</vt:lpstr>
      <vt:lpstr>iProduce Present your posters  and  Vote for the top 3</vt:lpstr>
      <vt:lpstr>Summary</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Tradition  and  Chinese Culture</dc:title>
  <dc:creator>如兰 叶</dc:creator>
  <cp:lastModifiedBy>Olivia</cp:lastModifiedBy>
  <cp:revision>332</cp:revision>
  <dcterms:created xsi:type="dcterms:W3CDTF">2015-06-08T07:24:02Z</dcterms:created>
  <dcterms:modified xsi:type="dcterms:W3CDTF">2015-07-15T12:53:20Z</dcterms:modified>
</cp:coreProperties>
</file>