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2" r:id="rId4"/>
    <p:sldId id="263" r:id="rId5"/>
    <p:sldId id="268" r:id="rId6"/>
    <p:sldId id="269" r:id="rId7"/>
    <p:sldId id="303" r:id="rId8"/>
    <p:sldId id="264" r:id="rId9"/>
    <p:sldId id="272" r:id="rId10"/>
    <p:sldId id="270" r:id="rId11"/>
    <p:sldId id="271" r:id="rId12"/>
    <p:sldId id="258" r:id="rId13"/>
    <p:sldId id="284" r:id="rId14"/>
    <p:sldId id="334" r:id="rId15"/>
    <p:sldId id="274" r:id="rId16"/>
    <p:sldId id="277" r:id="rId17"/>
    <p:sldId id="278" r:id="rId18"/>
    <p:sldId id="279" r:id="rId19"/>
    <p:sldId id="280" r:id="rId20"/>
    <p:sldId id="285" r:id="rId21"/>
    <p:sldId id="286" r:id="rId22"/>
    <p:sldId id="287" r:id="rId23"/>
    <p:sldId id="335" r:id="rId24"/>
    <p:sldId id="281" r:id="rId25"/>
    <p:sldId id="260" r:id="rId26"/>
    <p:sldId id="318" r:id="rId27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38">
          <p15:clr>
            <a:srgbClr val="A4A3A4"/>
          </p15:clr>
        </p15:guide>
        <p15:guide id="2" pos="28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D60093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258" y="-54"/>
      </p:cViewPr>
      <p:guideLst>
        <p:guide orient="horz" pos="1638"/>
        <p:guide pos="28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E03DE-74D4-4530-8019-717EDE323FCC}" type="datetimeFigureOut">
              <a:rPr lang="en-GB" smtClean="0"/>
              <a:pPr/>
              <a:t>04/08/2017</a:t>
            </a:fld>
            <a:endParaRPr lang="en-GB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GB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AC1D5-CE68-4F36-838B-400369F6601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24511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AC1D5-CE68-4F36-838B-400369F6601A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99960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78546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92023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GB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BF74-6BC8-4228-9DB6-99DB1589731C}" type="datetimeFigureOut">
              <a:rPr lang="en-GB" smtClean="0"/>
              <a:pPr/>
              <a:t>04/08/2017</a:t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065F-D9B6-4172-93E1-FFED2D6AC9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GB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BF74-6BC8-4228-9DB6-99DB1589731C}" type="datetimeFigureOut">
              <a:rPr lang="en-GB" smtClean="0"/>
              <a:pPr/>
              <a:t>04/08/2017</a:t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065F-D9B6-4172-93E1-FFED2D6AC9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GB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BF74-6BC8-4228-9DB6-99DB1589731C}" type="datetimeFigureOut">
              <a:rPr lang="en-GB" smtClean="0"/>
              <a:pPr/>
              <a:t>04/08/2017</a:t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065F-D9B6-4172-93E1-FFED2D6AC9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GB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BF74-6BC8-4228-9DB6-99DB1589731C}" type="datetimeFigureOut">
              <a:rPr lang="en-GB" smtClean="0"/>
              <a:pPr/>
              <a:t>04/08/2017</a:t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065F-D9B6-4172-93E1-FFED2D6AC9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GB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BF74-6BC8-4228-9DB6-99DB1589731C}" type="datetimeFigureOut">
              <a:rPr lang="en-GB" smtClean="0"/>
              <a:pPr/>
              <a:t>04/08/2017</a:t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065F-D9B6-4172-93E1-FFED2D6AC9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GB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GB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GB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BF74-6BC8-4228-9DB6-99DB1589731C}" type="datetimeFigureOut">
              <a:rPr lang="en-GB" smtClean="0"/>
              <a:pPr/>
              <a:t>04/08/2017</a:t>
            </a:fld>
            <a:endParaRPr lang="en-GB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065F-D9B6-4172-93E1-FFED2D6AC9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GB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GB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GB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BF74-6BC8-4228-9DB6-99DB1589731C}" type="datetimeFigureOut">
              <a:rPr lang="en-GB" smtClean="0"/>
              <a:pPr/>
              <a:t>04/08/2017</a:t>
            </a:fld>
            <a:endParaRPr lang="en-GB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065F-D9B6-4172-93E1-FFED2D6AC9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GB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BF74-6BC8-4228-9DB6-99DB1589731C}" type="datetimeFigureOut">
              <a:rPr lang="en-GB" smtClean="0"/>
              <a:pPr/>
              <a:t>04/08/2017</a:t>
            </a:fld>
            <a:endParaRPr lang="en-GB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065F-D9B6-4172-93E1-FFED2D6AC9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BF74-6BC8-4228-9DB6-99DB1589731C}" type="datetimeFigureOut">
              <a:rPr lang="en-GB" smtClean="0"/>
              <a:pPr/>
              <a:t>04/08/2017</a:t>
            </a:fld>
            <a:endParaRPr lang="en-GB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065F-D9B6-4172-93E1-FFED2D6AC9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GB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GB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BF74-6BC8-4228-9DB6-99DB1589731C}" type="datetimeFigureOut">
              <a:rPr lang="en-GB" smtClean="0"/>
              <a:pPr/>
              <a:t>04/08/2017</a:t>
            </a:fld>
            <a:endParaRPr lang="en-GB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065F-D9B6-4172-93E1-FFED2D6AC9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GB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BF74-6BC8-4228-9DB6-99DB1589731C}" type="datetimeFigureOut">
              <a:rPr lang="en-GB" smtClean="0"/>
              <a:pPr/>
              <a:t>04/08/2017</a:t>
            </a:fld>
            <a:endParaRPr lang="en-GB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065F-D9B6-4172-93E1-FFED2D6AC9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GB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DBF74-6BC8-4228-9DB6-99DB1589731C}" type="datetimeFigureOut">
              <a:rPr lang="en-GB" smtClean="0"/>
              <a:pPr/>
              <a:t>04/08/2017</a:t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9065F-D9B6-4172-93E1-FFED2D6AC94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esktop\1721&#19979;&#21320;ppt\11\&#28784;&#22993;&#23064;&#29255;&#27573;.mp4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272123" y="1275605"/>
            <a:ext cx="4652236" cy="24314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 1</a:t>
            </a:r>
          </a:p>
          <a:p>
            <a:pPr algn="ctr"/>
            <a:endParaRPr lang="en-US" altLang="zh-CN" sz="3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Smart Design</a:t>
            </a:r>
            <a:endParaRPr lang="zh-CN" alt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12066" y="51470"/>
            <a:ext cx="56603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Teaching Procedures</a:t>
            </a:r>
            <a:endParaRPr lang="zh-CN" alt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761" y="2388825"/>
            <a:ext cx="1055097" cy="83099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</a:p>
          <a:p>
            <a:pPr algn="ctr"/>
            <a:r>
              <a:rPr lang="en-GB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3-4</a:t>
            </a:r>
            <a:endParaRPr lang="en-GB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燕尾形 5"/>
          <p:cNvSpPr/>
          <p:nvPr/>
        </p:nvSpPr>
        <p:spPr>
          <a:xfrm rot="5400000">
            <a:off x="477255" y="1933389"/>
            <a:ext cx="393138" cy="30752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 rot="5400000">
            <a:off x="477255" y="3373549"/>
            <a:ext cx="393138" cy="30752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688" y="987574"/>
            <a:ext cx="6624736" cy="5219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vocabulary / sentence structure / role-play</a:t>
            </a:r>
            <a:endParaRPr lang="en-GB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五角星 8"/>
          <p:cNvSpPr/>
          <p:nvPr/>
        </p:nvSpPr>
        <p:spPr>
          <a:xfrm>
            <a:off x="1594520" y="699542"/>
            <a:ext cx="457200" cy="46053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259632" y="1635646"/>
            <a:ext cx="216982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Tasks</a:t>
            </a:r>
            <a:endParaRPr lang="en-GB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3888" y="1635646"/>
            <a:ext cx="327903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Classroom Teaching</a:t>
            </a:r>
            <a:endParaRPr lang="en-GB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8264" y="1635646"/>
            <a:ext cx="212109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rtlCol="0">
            <a:spAutoFit/>
          </a:bodyPr>
          <a:lstStyle/>
          <a:p>
            <a:pPr algn="l"/>
            <a:r>
              <a:rPr lang="en-GB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Assignments</a:t>
            </a:r>
            <a:endParaRPr lang="en-GB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燕尾形 12"/>
          <p:cNvSpPr/>
          <p:nvPr/>
        </p:nvSpPr>
        <p:spPr>
          <a:xfrm>
            <a:off x="3347864" y="1768046"/>
            <a:ext cx="335442" cy="258419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燕尾形 13"/>
          <p:cNvSpPr/>
          <p:nvPr/>
        </p:nvSpPr>
        <p:spPr>
          <a:xfrm>
            <a:off x="6732240" y="1779662"/>
            <a:ext cx="335442" cy="258419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左弧形箭头 14"/>
          <p:cNvSpPr/>
          <p:nvPr/>
        </p:nvSpPr>
        <p:spPr>
          <a:xfrm rot="20532059">
            <a:off x="1384323" y="2283041"/>
            <a:ext cx="1233880" cy="1959282"/>
          </a:xfrm>
          <a:prstGeom prst="curved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971942" y="2702406"/>
            <a:ext cx="5992546" cy="22467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vocabulary and sentence structures     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learning &amp; exercise</a:t>
            </a:r>
          </a:p>
          <a:p>
            <a:pPr lv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micro-lectures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sentence structures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It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is/was... that/who...</a:t>
            </a: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It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is/was not just... but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217295" y="2921000"/>
            <a:ext cx="7804150" cy="18148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Quiz &amp; Discussion on vocabulary (15 min)</a:t>
            </a: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Quiz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Discussion on sentence structures (15 min)</a:t>
            </a: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Application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sentence structures (15 min)</a:t>
            </a: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Students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role-play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(45 min)</a:t>
            </a: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虚尾箭头 17"/>
          <p:cNvSpPr/>
          <p:nvPr/>
        </p:nvSpPr>
        <p:spPr>
          <a:xfrm rot="5400000">
            <a:off x="4822825" y="2249805"/>
            <a:ext cx="972185" cy="524510"/>
          </a:xfrm>
          <a:prstGeom prst="striped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上弧形箭头 18"/>
          <p:cNvSpPr/>
          <p:nvPr/>
        </p:nvSpPr>
        <p:spPr>
          <a:xfrm rot="7648968">
            <a:off x="7324673" y="2583453"/>
            <a:ext cx="1934880" cy="1358769"/>
          </a:xfrm>
          <a:prstGeom prst="curved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401471" y="2488441"/>
            <a:ext cx="4752528" cy="22453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Review on the vocabulary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sentence structures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Group Presentations of  the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text “Rites of passage” in the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Reading across cultures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980" y="2283460"/>
            <a:ext cx="3165475" cy="28047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220" y="2458720"/>
            <a:ext cx="3014980" cy="2490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ldLvl="0" animBg="1"/>
      <p:bldP spid="15" grpId="1" bldLvl="0" animBg="1"/>
      <p:bldP spid="16" grpId="0" animBg="1"/>
      <p:bldP spid="16" grpId="1" animBg="1"/>
      <p:bldP spid="17" grpId="0" bldLvl="0" animBg="1"/>
      <p:bldP spid="17" grpId="1" bldLvl="0" animBg="1"/>
      <p:bldP spid="18" grpId="0" bldLvl="0" animBg="1"/>
      <p:bldP spid="18" grpId="1" bldLvl="0" animBg="1"/>
      <p:bldP spid="19" grpId="0" animBg="1"/>
      <p:bldP spid="2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12065" y="77492"/>
            <a:ext cx="56603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Teaching Procedures</a:t>
            </a:r>
            <a:endParaRPr lang="zh-CN" alt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3828985"/>
            <a:ext cx="1055097" cy="83099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</a:p>
          <a:p>
            <a:pPr algn="ctr"/>
            <a:r>
              <a:rPr lang="en-GB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5-6</a:t>
            </a:r>
            <a:endParaRPr lang="en-GB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燕尾形 6"/>
          <p:cNvSpPr/>
          <p:nvPr/>
        </p:nvSpPr>
        <p:spPr>
          <a:xfrm rot="5400000">
            <a:off x="477255" y="3373549"/>
            <a:ext cx="393138" cy="30752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987574"/>
            <a:ext cx="756084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presentations on “Rites of passage” and evaluation</a:t>
            </a:r>
            <a:endParaRPr lang="en-GB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五角星 8"/>
          <p:cNvSpPr/>
          <p:nvPr/>
        </p:nvSpPr>
        <p:spPr>
          <a:xfrm>
            <a:off x="1234480" y="699542"/>
            <a:ext cx="457200" cy="46053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259632" y="1635646"/>
            <a:ext cx="216982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Tasks</a:t>
            </a:r>
            <a:endParaRPr lang="en-GB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3888" y="1635646"/>
            <a:ext cx="327903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Classroom Teaching</a:t>
            </a:r>
            <a:endParaRPr lang="en-GB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8264" y="1635646"/>
            <a:ext cx="212109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rtlCol="0">
            <a:spAutoFit/>
          </a:bodyPr>
          <a:lstStyle/>
          <a:p>
            <a:pPr algn="l"/>
            <a:r>
              <a:rPr lang="en-GB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Assignments</a:t>
            </a:r>
            <a:endParaRPr lang="en-GB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燕尾形 12"/>
          <p:cNvSpPr/>
          <p:nvPr/>
        </p:nvSpPr>
        <p:spPr>
          <a:xfrm>
            <a:off x="3347864" y="1768046"/>
            <a:ext cx="335442" cy="258419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燕尾形 13"/>
          <p:cNvSpPr/>
          <p:nvPr/>
        </p:nvSpPr>
        <p:spPr>
          <a:xfrm>
            <a:off x="6732240" y="1779662"/>
            <a:ext cx="335442" cy="258419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左弧形箭头 14"/>
          <p:cNvSpPr/>
          <p:nvPr/>
        </p:nvSpPr>
        <p:spPr>
          <a:xfrm rot="20532059">
            <a:off x="1025525" y="2132965"/>
            <a:ext cx="1078230" cy="1880235"/>
          </a:xfrm>
          <a:prstGeom prst="curved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293516" y="3316772"/>
            <a:ext cx="4013083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ecommended videos and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texts on “Rites of passage”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424305" y="2438400"/>
            <a:ext cx="7472045" cy="26765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Quiz &amp; Discussion on the text (25 min)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Students’ group presentations (45 min)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6 groups, 7 minutes for each group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Peer evaluation of group presentations (10 min)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Work in pairs to finish an evaluation form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Teacher’s feedback (10 min)</a:t>
            </a:r>
          </a:p>
        </p:txBody>
      </p:sp>
      <p:sp>
        <p:nvSpPr>
          <p:cNvPr id="19" name="虚尾箭头 18"/>
          <p:cNvSpPr/>
          <p:nvPr/>
        </p:nvSpPr>
        <p:spPr>
          <a:xfrm rot="5400000">
            <a:off x="5036085" y="2109444"/>
            <a:ext cx="502277" cy="422335"/>
          </a:xfrm>
          <a:prstGeom prst="striped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上弧形箭头 19"/>
          <p:cNvSpPr/>
          <p:nvPr/>
        </p:nvSpPr>
        <p:spPr>
          <a:xfrm rot="7648968">
            <a:off x="7249160" y="2620645"/>
            <a:ext cx="2099945" cy="1503045"/>
          </a:xfrm>
          <a:prstGeom prst="curved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563620" y="3316605"/>
            <a:ext cx="3709035" cy="5219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Online quiz of the unit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315" y="2297430"/>
            <a:ext cx="2336800" cy="27990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70" y="2344420"/>
            <a:ext cx="2487295" cy="2819400"/>
          </a:xfrm>
          <a:prstGeom prst="rect">
            <a:avLst/>
          </a:prstGeom>
        </p:spPr>
      </p:pic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4601210" y="2297430"/>
          <a:ext cx="2131060" cy="2992755"/>
        </p:xfrm>
        <a:graphic>
          <a:graphicData uri="http://schemas.openxmlformats.org/presentationml/2006/ole">
            <p:oleObj spid="_x0000_s1030" r:id="rId5" imgW="2553056" imgH="3514286" progId="PBrush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ldLvl="0" animBg="1"/>
      <p:bldP spid="15" grpId="1" bldLvl="0" animBg="1"/>
      <p:bldP spid="16" grpId="0" bldLvl="0" animBg="1"/>
      <p:bldP spid="16" grpId="1" bldLvl="0" animBg="1"/>
      <p:bldP spid="18" grpId="0" bldLvl="0" animBg="1"/>
      <p:bldP spid="18" grpId="1" bldLvl="0" animBg="1"/>
      <p:bldP spid="19" grpId="0" animBg="1"/>
      <p:bldP spid="19" grpId="1" animBg="1"/>
      <p:bldP spid="20" grpId="0" bldLvl="0" animBg="1"/>
      <p:bldP spid="2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966019" y="699542"/>
            <a:ext cx="5264454" cy="33547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 2</a:t>
            </a:r>
          </a:p>
          <a:p>
            <a:pPr algn="ctr"/>
            <a:endParaRPr lang="en-US" altLang="zh-CN" sz="3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Classroom</a:t>
            </a:r>
          </a:p>
          <a:p>
            <a:pPr algn="ctr"/>
            <a:r>
              <a:rPr lang="en-US" altLang="zh-CN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Teaching Demo</a:t>
            </a:r>
            <a:endParaRPr lang="zh-CN" alt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02760" y="123478"/>
            <a:ext cx="54790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Teaching Objectives</a:t>
            </a:r>
            <a:endParaRPr lang="zh-CN" alt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7504" y="1233790"/>
            <a:ext cx="8964488" cy="35702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to 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reading skills</a:t>
            </a:r>
          </a:p>
          <a:p>
            <a:pPr>
              <a:spcAft>
                <a:spcPts val="600"/>
              </a:spcAf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to 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 and apply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vocabulary and sentence structures</a:t>
            </a:r>
          </a:p>
          <a:p>
            <a:pPr>
              <a:spcAft>
                <a:spcPts val="600"/>
              </a:spcAf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to 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 and apply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narrative devices</a:t>
            </a:r>
          </a:p>
          <a:p>
            <a:pPr>
              <a:spcAft>
                <a:spcPts val="600"/>
              </a:spcAf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to 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acquire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cross-cultural knowledge</a:t>
            </a:r>
          </a:p>
          <a:p>
            <a:pPr>
              <a:spcAft>
                <a:spcPts val="600"/>
              </a:spcAf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to 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develop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autonomous and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collaborative learning abilities</a:t>
            </a:r>
          </a:p>
          <a:p>
            <a:pPr>
              <a:spcAft>
                <a:spcPts val="600"/>
              </a:spcAf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to 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discover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oneself (career)</a:t>
            </a:r>
          </a:p>
          <a:p>
            <a:pPr>
              <a:spcAft>
                <a:spcPts val="600"/>
              </a:spcAf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to 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develop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critical thinking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5496" y="2139702"/>
            <a:ext cx="6192688" cy="792088"/>
          </a:xfrm>
          <a:prstGeom prst="ellipse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12065" y="77492"/>
            <a:ext cx="56603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Teaching Procedures</a:t>
            </a:r>
            <a:endParaRPr lang="zh-CN" alt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849" y="987574"/>
            <a:ext cx="1055097" cy="83099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</a:p>
          <a:p>
            <a:pPr algn="ctr"/>
            <a:r>
              <a:rPr lang="en-GB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1-2</a:t>
            </a:r>
            <a:endParaRPr lang="en-GB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燕尾形 7"/>
          <p:cNvSpPr/>
          <p:nvPr/>
        </p:nvSpPr>
        <p:spPr>
          <a:xfrm rot="5400000">
            <a:off x="477255" y="1933389"/>
            <a:ext cx="393138" cy="30752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885" y="987425"/>
            <a:ext cx="7068820" cy="5219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GB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warm-up/</a:t>
            </a:r>
            <a:r>
              <a:rPr lang="en-GB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 activities</a:t>
            </a:r>
            <a:r>
              <a:rPr lang="en-US" altLang="en-GB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narrative devices</a:t>
            </a:r>
            <a:endParaRPr lang="en-GB" altLang="en-GB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五角星 9"/>
          <p:cNvSpPr/>
          <p:nvPr/>
        </p:nvSpPr>
        <p:spPr>
          <a:xfrm>
            <a:off x="1450504" y="699542"/>
            <a:ext cx="457200" cy="46053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259632" y="1635646"/>
            <a:ext cx="216982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Tasks</a:t>
            </a:r>
            <a:endParaRPr lang="en-GB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3888" y="1635646"/>
            <a:ext cx="327903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Classroom Teaching</a:t>
            </a:r>
            <a:endParaRPr lang="en-GB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48264" y="1635646"/>
            <a:ext cx="212109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rtlCol="0">
            <a:spAutoFit/>
          </a:bodyPr>
          <a:lstStyle/>
          <a:p>
            <a:pPr algn="l"/>
            <a:r>
              <a:rPr lang="en-GB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Assignments</a:t>
            </a:r>
            <a:endParaRPr lang="en-GB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燕尾形 13"/>
          <p:cNvSpPr/>
          <p:nvPr/>
        </p:nvSpPr>
        <p:spPr>
          <a:xfrm>
            <a:off x="3347864" y="1768046"/>
            <a:ext cx="335442" cy="258419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燕尾形 14"/>
          <p:cNvSpPr/>
          <p:nvPr/>
        </p:nvSpPr>
        <p:spPr>
          <a:xfrm>
            <a:off x="6732240" y="1779662"/>
            <a:ext cx="335442" cy="258419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95536" y="3075806"/>
            <a:ext cx="8542484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Warm-up activities: drawing oneself &amp; sharing (15 min)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R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eading activities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(30 min)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Narrative devices learning and applying (45 min)</a:t>
            </a:r>
          </a:p>
        </p:txBody>
      </p:sp>
      <p:sp>
        <p:nvSpPr>
          <p:cNvPr id="19" name="虚尾箭头 18"/>
          <p:cNvSpPr/>
          <p:nvPr/>
        </p:nvSpPr>
        <p:spPr>
          <a:xfrm rot="5400000">
            <a:off x="4547459" y="2347850"/>
            <a:ext cx="853556" cy="458340"/>
          </a:xfrm>
          <a:prstGeom prst="striped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矩形 21"/>
          <p:cNvSpPr/>
          <p:nvPr/>
        </p:nvSpPr>
        <p:spPr>
          <a:xfrm>
            <a:off x="395536" y="3976138"/>
            <a:ext cx="7488747" cy="4678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12065" y="77492"/>
            <a:ext cx="56603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Teaching Procedures</a:t>
            </a:r>
            <a:endParaRPr lang="zh-CN" alt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849" y="987574"/>
            <a:ext cx="1055097" cy="83099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</a:p>
          <a:p>
            <a:pPr algn="ctr"/>
            <a:r>
              <a:rPr lang="en-GB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1-2</a:t>
            </a:r>
            <a:endParaRPr lang="en-GB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燕尾形 7"/>
          <p:cNvSpPr/>
          <p:nvPr/>
        </p:nvSpPr>
        <p:spPr>
          <a:xfrm rot="5400000">
            <a:off x="477255" y="1933389"/>
            <a:ext cx="393138" cy="30752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331640" y="1131590"/>
            <a:ext cx="7632848" cy="5219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Narrative devices learning and applying (45 min)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65089" y="1167826"/>
            <a:ext cx="7599399" cy="4678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28938" y="2787774"/>
            <a:ext cx="7619526" cy="1383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E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xplain the definition of narrative devices (8 min)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Analyze narrative devices (7 min)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Apply narrative devices in story writing (30min)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虚尾箭头 19"/>
          <p:cNvSpPr/>
          <p:nvPr/>
        </p:nvSpPr>
        <p:spPr>
          <a:xfrm rot="5400000">
            <a:off x="4482303" y="1987810"/>
            <a:ext cx="853556" cy="458340"/>
          </a:xfrm>
          <a:prstGeom prst="striped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椭圆 4"/>
          <p:cNvSpPr/>
          <p:nvPr/>
        </p:nvSpPr>
        <p:spPr>
          <a:xfrm>
            <a:off x="971600" y="3075806"/>
            <a:ext cx="7992888" cy="7920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五角星 9"/>
          <p:cNvSpPr/>
          <p:nvPr/>
        </p:nvSpPr>
        <p:spPr>
          <a:xfrm>
            <a:off x="1163484" y="843052"/>
            <a:ext cx="457200" cy="46053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7504" y="53211"/>
            <a:ext cx="8855780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Analyze  narrative devices </a:t>
            </a:r>
            <a:endParaRPr lang="zh-CN" alt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91680" y="771550"/>
            <a:ext cx="56325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Narrative devices </a:t>
            </a:r>
            <a:r>
              <a:rPr lang="en-GB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Cinderella</a:t>
            </a:r>
            <a:endParaRPr lang="en-GB" sz="3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灰姑娘片段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85852" y="1303725"/>
            <a:ext cx="6572296" cy="36969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7504" y="53211"/>
            <a:ext cx="8855780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Analyze  narrative devices </a:t>
            </a:r>
            <a:endParaRPr lang="zh-CN" alt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91680" y="906855"/>
            <a:ext cx="56325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Narrative devices </a:t>
            </a:r>
            <a:r>
              <a:rPr lang="en-GB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fairy tales</a:t>
            </a:r>
            <a:endParaRPr lang="en-GB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24732" y="1766302"/>
            <a:ext cx="871176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Para. 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was once a prince who wanted to marry a princess. 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6740" y="2139702"/>
            <a:ext cx="86397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she had to be a real princess. 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travelled all round the world to find one, but there was always something wrong—there were plenty of princess, though whether they were real princesses he could never quite find out: there was always something that was not just right. So he came home again and was very unhappy because he wanted so much to have a real princess.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222750" y="2139702"/>
            <a:ext cx="245214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time expression</a:t>
            </a:r>
            <a:endParaRPr lang="en-GB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152" y="2182093"/>
            <a:ext cx="152638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sentence</a:t>
            </a:r>
            <a:endParaRPr lang="en-GB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7504" y="53211"/>
            <a:ext cx="8855780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Analyze  narrative devices </a:t>
            </a:r>
            <a:endParaRPr lang="zh-CN" alt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91680" y="906855"/>
            <a:ext cx="56325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Narrative devices </a:t>
            </a:r>
            <a:r>
              <a:rPr lang="en-GB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fairy tales</a:t>
            </a:r>
            <a:endParaRPr lang="en-GB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1460" y="1748790"/>
            <a:ext cx="8711565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it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thundered and lightened and the rain poured down in torrents—it was really quite frightening! Then there came a knock at the town-gate, and the old king went out and opened it. </a:t>
            </a:r>
          </a:p>
          <a:p>
            <a:pPr algn="just"/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8020" y="1748800"/>
            <a:ext cx="8639756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Para. 2: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evening there was a dreadful storm: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9521" y="2182346"/>
            <a:ext cx="245214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time expression</a:t>
            </a:r>
            <a:endParaRPr lang="en-GB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0835" y="3303905"/>
            <a:ext cx="863219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Para. 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was a princess who stood outside.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my, what a sight she was with the rain and the storm! Her hair and her clothes were running with water: water was runing in through the toes of ther shoes and out at the heels. she said she was a real princess.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2764790" y="3686810"/>
            <a:ext cx="1649095" cy="460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GB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bldLvl="0" animBg="1"/>
      <p:bldP spid="9" grpId="0"/>
      <p:bldP spid="10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7504" y="53211"/>
            <a:ext cx="8855780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Analyze anarrative devices </a:t>
            </a:r>
            <a:endParaRPr lang="zh-CN" alt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91680" y="906855"/>
            <a:ext cx="56325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Narrative devices </a:t>
            </a:r>
            <a:r>
              <a:rPr lang="en-GB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fairy tales</a:t>
            </a:r>
            <a:endParaRPr lang="en-GB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24732" y="1766302"/>
            <a:ext cx="8711764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Para. 4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“Well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we shall soon find out” thought the old queen to herself...</a:t>
            </a:r>
          </a:p>
          <a:p>
            <a:pPr algn="just"/>
            <a:r>
              <a:rPr lang="en-US" altLang="zh-CN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Para. 5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there the princess had to spend the night.</a:t>
            </a:r>
          </a:p>
          <a:p>
            <a:pPr algn="just"/>
            <a:r>
              <a:rPr lang="en-US" altLang="zh-CN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Para. 6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morning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asked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 how she had slept.</a:t>
            </a:r>
          </a:p>
          <a:p>
            <a:pPr algn="just"/>
            <a:r>
              <a:rPr lang="en-US" altLang="zh-CN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Para. 7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“Oh,  terribly badly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 said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princess.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 have hardly shut my eyes the whole night! Heaven knows what there was in the bed! I have been lying on something hard—I am black and blue all over! It's really dreadful!”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0758" y="2139702"/>
            <a:ext cx="19472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speech</a:t>
            </a:r>
            <a:endParaRPr lang="en-GB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3622253"/>
            <a:ext cx="19472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speech</a:t>
            </a:r>
            <a:endParaRPr lang="en-GB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新标准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722"/>
          <a:stretch>
            <a:fillRect/>
          </a:stretch>
        </p:blipFill>
        <p:spPr bwMode="auto">
          <a:xfrm>
            <a:off x="611560" y="345597"/>
            <a:ext cx="2999516" cy="4458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pc\Desktop\QQ图片2017072110505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605"/>
          <a:stretch>
            <a:fillRect/>
          </a:stretch>
        </p:blipFill>
        <p:spPr bwMode="auto">
          <a:xfrm>
            <a:off x="5175938" y="340898"/>
            <a:ext cx="3212486" cy="4482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虚尾箭头 3"/>
          <p:cNvSpPr/>
          <p:nvPr/>
        </p:nvSpPr>
        <p:spPr>
          <a:xfrm>
            <a:off x="3809616" y="2355726"/>
            <a:ext cx="1194432" cy="576064"/>
          </a:xfrm>
          <a:prstGeom prst="stripedRightArrow">
            <a:avLst/>
          </a:prstGeom>
          <a:solidFill>
            <a:srgbClr val="00B0F0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矩形 7"/>
          <p:cNvSpPr/>
          <p:nvPr/>
        </p:nvSpPr>
        <p:spPr>
          <a:xfrm>
            <a:off x="6350050" y="2859782"/>
            <a:ext cx="888776" cy="829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sz="4800" b="1" dirty="0" smtClean="0">
                <a:solidFill>
                  <a:srgbClr val="FF0000"/>
                </a:solidFill>
                <a:latin typeface="Corbel" panose="020B0503020204020204"/>
                <a:cs typeface="Times New Roman" panose="02020603050405020304" pitchFamily="18" charset="0"/>
              </a:rPr>
              <a:t>√</a:t>
            </a:r>
            <a:endParaRPr lang="en-GB" altLang="zh-C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37127" y="1348626"/>
            <a:ext cx="888776" cy="829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sz="4800" b="1" dirty="0" smtClean="0">
                <a:solidFill>
                  <a:srgbClr val="FF0000"/>
                </a:solidFill>
                <a:latin typeface="Corbel" panose="020B0503020204020204"/>
                <a:cs typeface="Times New Roman" panose="02020603050405020304" pitchFamily="18" charset="0"/>
              </a:rPr>
              <a:t>√</a:t>
            </a:r>
            <a:endParaRPr lang="en-GB" altLang="zh-C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7504" y="53211"/>
            <a:ext cx="88557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Analyze </a:t>
            </a:r>
            <a:r>
              <a:rPr lang="en-US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narrative </a:t>
            </a:r>
            <a:r>
              <a:rPr lang="en-US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devices </a:t>
            </a:r>
            <a:endParaRPr lang="zh-CN" alt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9552" y="763851"/>
            <a:ext cx="191591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GB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7" name="矩形 6"/>
          <p:cNvSpPr/>
          <p:nvPr/>
        </p:nvSpPr>
        <p:spPr>
          <a:xfrm>
            <a:off x="386715" y="1501140"/>
            <a:ext cx="8396605" cy="353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l"/>
            </a:pPr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Function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 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spark interest, to encourage reading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 change between description, narration of events</a:t>
            </a:r>
            <a:b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and dialogue</a:t>
            </a:r>
            <a:endParaRPr lang="en-US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Form:</a:t>
            </a:r>
          </a:p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sentence, 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expression, direct speech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</a:p>
          <a:p>
            <a:pPr algn="l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usually at the beginning, sometimes at the end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504" y="53211"/>
            <a:ext cx="8855780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Analyze  narrative devices </a:t>
            </a:r>
            <a:endParaRPr lang="zh-CN" alt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5576" y="915566"/>
            <a:ext cx="7632848" cy="1722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Para. 36: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father started the motor and we set      </a:t>
            </a:r>
            <a:b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off back home. </a:t>
            </a:r>
            <a:endParaRPr lang="en-GB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69462" y="2177450"/>
            <a:ext cx="220124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final sentence</a:t>
            </a:r>
            <a:endParaRPr lang="en-GB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内容占位符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3887" y="2854580"/>
            <a:ext cx="1930998" cy="1811718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>
            <a:off x="3870082" y="3574256"/>
            <a:ext cx="1007635" cy="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195" y="2896847"/>
            <a:ext cx="2017101" cy="201710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71840" y="690831"/>
            <a:ext cx="4497898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Follow-up Story Writing</a:t>
            </a:r>
            <a:endParaRPr lang="en-GB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7504" y="53211"/>
            <a:ext cx="8855780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Analyze narrative devices </a:t>
            </a:r>
            <a:endParaRPr lang="zh-CN" alt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1520" y="762839"/>
            <a:ext cx="4497898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Follow-up Story Writing</a:t>
            </a:r>
            <a:endParaRPr lang="en-GB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97270" y="1365501"/>
            <a:ext cx="685910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My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father started the motor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and we set off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back home. </a:t>
            </a:r>
            <a:endParaRPr lang="zh-CN" altLang="en-US" sz="2400" dirty="0"/>
          </a:p>
        </p:txBody>
      </p:sp>
      <p:sp>
        <p:nvSpPr>
          <p:cNvPr id="5" name="文本框 4"/>
          <p:cNvSpPr txBox="1"/>
          <p:nvPr/>
        </p:nvSpPr>
        <p:spPr>
          <a:xfrm>
            <a:off x="3995936" y="2013684"/>
            <a:ext cx="512445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that night,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made a decision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longed to travel around the world and be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writer. Therefore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after my graduation, I left home and started my dream journey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But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how could I realize my dream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 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kept surfing the Internet and tried to get information related to writing and traveling. However, for a month or two, I could not find a satisfying job. But I did not give up. One day, a job advertisement caught my eyes. A Chinese university was looking for a foreigner to teach writing...</a:t>
            </a:r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3995936" y="1779662"/>
            <a:ext cx="0" cy="3384376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4"/>
          <p:cNvSpPr txBox="1"/>
          <p:nvPr/>
        </p:nvSpPr>
        <p:spPr>
          <a:xfrm>
            <a:off x="-4182" y="1779662"/>
            <a:ext cx="4000118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longed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travel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around the world and be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writer. Therefore,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after my graduation, I left home and started my dream journey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kept surfing the Internet and tried to get information related to writing and traveling. However, for a month or two, I could not find a satisfying job. But I did not give up. One day, a job advertisement caught my eyes. A Chinese university was looking for a foreigner to teach writing...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7504" y="53211"/>
            <a:ext cx="8855780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Analyze narrative devices </a:t>
            </a:r>
            <a:endParaRPr lang="zh-CN" alt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1520" y="762839"/>
            <a:ext cx="4497898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Follow-up Story Writing</a:t>
            </a:r>
            <a:endParaRPr lang="en-GB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97270" y="1365501"/>
            <a:ext cx="685910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My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father started the motor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and we set off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back home. </a:t>
            </a:r>
            <a:endParaRPr lang="zh-CN" altLang="en-US" sz="2400" dirty="0"/>
          </a:p>
        </p:txBody>
      </p:sp>
      <p:sp>
        <p:nvSpPr>
          <p:cNvPr id="5" name="文本框 4"/>
          <p:cNvSpPr txBox="1"/>
          <p:nvPr/>
        </p:nvSpPr>
        <p:spPr>
          <a:xfrm>
            <a:off x="3995936" y="2013684"/>
            <a:ext cx="5124450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On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that night,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made a decision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longed to travel around the world and be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writer. Therefore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after my graduation, I left home and started my dream journey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But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how could I realize my dream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kept surfing the internet and tried to get information related to writing and traveling. However, for a month or two, I could not find a satisfying job. But I did not give up. One day, a job advertisement caught my eyes. A Chinese university was looking for a foreigner to teach writing...</a:t>
            </a:r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3995936" y="1779662"/>
            <a:ext cx="0" cy="3384376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4"/>
          <p:cNvSpPr txBox="1"/>
          <p:nvPr/>
        </p:nvSpPr>
        <p:spPr>
          <a:xfrm>
            <a:off x="-7344" y="1772635"/>
            <a:ext cx="3981908" cy="341233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longed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travel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around the world and be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writer. Therefore,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after my graduation, I left home and started my dream journey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kept surfing the internet and tried to get information related to writing and traveling. However, for a month or two, I could not find a satisfying job. But I did not give up. One day, a job advertisement caught my eyes. A Chinese university was looking for a foreigner to teach writing...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7504" y="53211"/>
            <a:ext cx="8855780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Assignment</a:t>
            </a:r>
          </a:p>
        </p:txBody>
      </p:sp>
      <p:sp>
        <p:nvSpPr>
          <p:cNvPr id="5" name="矩形 4"/>
          <p:cNvSpPr/>
          <p:nvPr/>
        </p:nvSpPr>
        <p:spPr>
          <a:xfrm>
            <a:off x="393953" y="825555"/>
            <a:ext cx="8282503" cy="9531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en-GB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Watch the video and write your story with narrative devices about your </a:t>
            </a:r>
            <a:r>
              <a:rPr lang="en-US" altLang="en-GB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journey to find your job </a:t>
            </a:r>
            <a:r>
              <a:rPr lang="en-US" altLang="en-GB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interest.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515" y="2067694"/>
            <a:ext cx="4302224" cy="2420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s1.sinaimg.cn/mw690/0063RBHsgy6UPAYR3C8a0&amp;6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74" y="2030396"/>
            <a:ext cx="3809765" cy="24572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66008" y="771550"/>
            <a:ext cx="6077826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 3</a:t>
            </a:r>
          </a:p>
          <a:p>
            <a:pPr algn="ctr"/>
            <a:endParaRPr lang="en-US" altLang="zh-CN" sz="3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Teaching</a:t>
            </a:r>
          </a:p>
          <a:p>
            <a:pPr algn="ctr"/>
            <a:r>
              <a:rPr lang="en-US" altLang="zh-CN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  <a:endParaRPr lang="zh-CN" alt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www.alaqsaislamicacademy.com/wp-content/uploads/2012/06/6511386_x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1510"/>
            <a:ext cx="6288160" cy="41764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7544" y="1385357"/>
            <a:ext cx="7344816" cy="2553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English proficiency: intermediate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Sophomores</a:t>
            </a:r>
          </a:p>
          <a:p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211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66211" y="123478"/>
            <a:ext cx="43520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Target Students</a:t>
            </a:r>
            <a:endParaRPr lang="zh-CN" alt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076" y="2230783"/>
            <a:ext cx="3621316" cy="27172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02760" y="123478"/>
            <a:ext cx="54790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Teaching Objectives</a:t>
            </a:r>
            <a:endParaRPr lang="zh-CN" alt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7504" y="1233790"/>
            <a:ext cx="8964488" cy="35702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to 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reading skills</a:t>
            </a:r>
          </a:p>
          <a:p>
            <a:pPr>
              <a:spcAft>
                <a:spcPts val="600"/>
              </a:spcAf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to 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 and apply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vocabulary and sentence structures</a:t>
            </a:r>
          </a:p>
          <a:p>
            <a:pPr>
              <a:spcAft>
                <a:spcPts val="600"/>
              </a:spcAf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to 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 and apply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narrative devices</a:t>
            </a:r>
          </a:p>
          <a:p>
            <a:pPr>
              <a:spcAft>
                <a:spcPts val="600"/>
              </a:spcAf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to 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acquire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cross-cultural knowledge</a:t>
            </a:r>
          </a:p>
          <a:p>
            <a:pPr>
              <a:spcAft>
                <a:spcPts val="600"/>
              </a:spcAf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to 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develop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autonomous and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collaborative learning abilities</a:t>
            </a:r>
          </a:p>
          <a:p>
            <a:pPr>
              <a:spcAft>
                <a:spcPts val="600"/>
              </a:spcAf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to 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discover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oneself (career)</a:t>
            </a:r>
          </a:p>
          <a:p>
            <a:pPr>
              <a:spcAft>
                <a:spcPts val="600"/>
              </a:spcAf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to 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develop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critical thinking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82352" y="1161782"/>
            <a:ext cx="457200" cy="1625992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CC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82352" y="2783794"/>
            <a:ext cx="457200" cy="2020203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CC"/>
              </a:solidFill>
            </a:endParaRPr>
          </a:p>
        </p:txBody>
      </p:sp>
      <p:sp>
        <p:nvSpPr>
          <p:cNvPr id="6" name="虚尾箭头 5"/>
          <p:cNvSpPr/>
          <p:nvPr/>
        </p:nvSpPr>
        <p:spPr>
          <a:xfrm>
            <a:off x="683568" y="1686746"/>
            <a:ext cx="1194432" cy="576064"/>
          </a:xfrm>
          <a:prstGeom prst="stripedRightArrow">
            <a:avLst/>
          </a:prstGeom>
          <a:solidFill>
            <a:srgbClr val="00B0F0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虚尾箭头 6"/>
          <p:cNvSpPr/>
          <p:nvPr/>
        </p:nvSpPr>
        <p:spPr>
          <a:xfrm>
            <a:off x="683260" y="3515360"/>
            <a:ext cx="818515" cy="564515"/>
          </a:xfrm>
          <a:prstGeom prst="stripedRightArrow">
            <a:avLst/>
          </a:prstGeom>
          <a:solidFill>
            <a:srgbClr val="00B0F0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985010" y="1494790"/>
            <a:ext cx="2275840" cy="9531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linguistic</a:t>
            </a:r>
          </a:p>
          <a:p>
            <a:pPr algn="ctr"/>
            <a:r>
              <a:rPr lang="en-GB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73530" y="3176270"/>
            <a:ext cx="3139440" cy="1383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en-GB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non-lingustic:</a:t>
            </a:r>
          </a:p>
          <a:p>
            <a:pPr algn="ctr"/>
            <a:r>
              <a:rPr lang="en-US" altLang="en-GB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 </a:t>
            </a:r>
            <a:r>
              <a:rPr lang="en-GB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competenc</a:t>
            </a:r>
            <a:r>
              <a:rPr lang="en-US" altLang="en-GB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ies and values </a:t>
            </a:r>
          </a:p>
        </p:txBody>
      </p:sp>
      <p:sp>
        <p:nvSpPr>
          <p:cNvPr id="10" name="虚尾箭头 9"/>
          <p:cNvSpPr/>
          <p:nvPr/>
        </p:nvSpPr>
        <p:spPr>
          <a:xfrm rot="1364927">
            <a:off x="4450514" y="1981295"/>
            <a:ext cx="1608813" cy="418463"/>
          </a:xfrm>
          <a:prstGeom prst="stripedRightArrow">
            <a:avLst/>
          </a:prstGeom>
          <a:solidFill>
            <a:srgbClr val="00B0F0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虚尾箭头 10"/>
          <p:cNvSpPr/>
          <p:nvPr/>
        </p:nvSpPr>
        <p:spPr>
          <a:xfrm rot="19593750">
            <a:off x="4744085" y="2909570"/>
            <a:ext cx="1327785" cy="418465"/>
          </a:xfrm>
          <a:prstGeom prst="stripedRightArrow">
            <a:avLst/>
          </a:prstGeom>
          <a:solidFill>
            <a:srgbClr val="00B0F0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146264" y="2085010"/>
            <a:ext cx="2533066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hole-person</a:t>
            </a:r>
          </a:p>
          <a:p>
            <a:pPr algn="ctr"/>
            <a:r>
              <a:rPr lang="en-GB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bldLvl="0" animBg="1"/>
      <p:bldP spid="9" grpId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31429" y="123478"/>
            <a:ext cx="56216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Teaching Philosophy</a:t>
            </a:r>
            <a:endParaRPr lang="zh-CN" alt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683568" y="2358628"/>
            <a:ext cx="4248473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zh-CN" sz="3200" b="1" i="0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3200" b="1" i="0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loom’s taxonomy </a:t>
            </a:r>
            <a:r>
              <a:rPr lang="en-US" altLang="zh-CN" sz="3200" b="1" i="0" dirty="0" smtClean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of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3200" b="1" i="0" dirty="0" smtClean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educational </a:t>
            </a:r>
            <a:r>
              <a:rPr lang="en-US" altLang="zh-CN" sz="3200" b="1" i="0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objectives</a:t>
            </a:r>
            <a:endParaRPr lang="en-GB" altLang="zh-CN" sz="3200" b="1" i="0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 l="59589" t="6107" r="1263" b="18387"/>
          <a:stretch>
            <a:fillRect/>
          </a:stretch>
        </p:blipFill>
        <p:spPr bwMode="auto">
          <a:xfrm>
            <a:off x="5508104" y="1104399"/>
            <a:ext cx="2664296" cy="39156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31429" y="123478"/>
            <a:ext cx="56216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Teaching Philosophy</a:t>
            </a:r>
            <a:endParaRPr lang="zh-CN" alt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170824" y="1050871"/>
            <a:ext cx="685756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zh-C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Psychology (</a:t>
            </a:r>
            <a:r>
              <a:rPr lang="en-GB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Expressive Art Therapy)</a:t>
            </a:r>
            <a:endParaRPr lang="en-GB" altLang="zh-CN" sz="3200" b="1" i="0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46" y="1923677"/>
            <a:ext cx="2010966" cy="30044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流程图: 准备 1"/>
          <p:cNvSpPr/>
          <p:nvPr/>
        </p:nvSpPr>
        <p:spPr>
          <a:xfrm>
            <a:off x="2843808" y="2067694"/>
            <a:ext cx="2376264" cy="576064"/>
          </a:xfrm>
          <a:prstGeom prst="flowChartPreparati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imagery</a:t>
            </a:r>
            <a:endParaRPr lang="en-GB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流程图: 准备 6"/>
          <p:cNvSpPr/>
          <p:nvPr/>
        </p:nvSpPr>
        <p:spPr>
          <a:xfrm>
            <a:off x="2555776" y="2787774"/>
            <a:ext cx="3096344" cy="576064"/>
          </a:xfrm>
          <a:prstGeom prst="flowChartPreparati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 arts</a:t>
            </a:r>
            <a:endParaRPr lang="en-US" altLang="en-GB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流程图: 准备 7"/>
          <p:cNvSpPr/>
          <p:nvPr/>
        </p:nvSpPr>
        <p:spPr>
          <a:xfrm>
            <a:off x="3034915" y="3516238"/>
            <a:ext cx="2113149" cy="576064"/>
          </a:xfrm>
          <a:prstGeom prst="flowChartPreparati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dance</a:t>
            </a:r>
            <a:endParaRPr lang="en-GB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流程图: 准备 8"/>
          <p:cNvSpPr/>
          <p:nvPr/>
        </p:nvSpPr>
        <p:spPr>
          <a:xfrm>
            <a:off x="2890899" y="4246284"/>
            <a:ext cx="2401181" cy="566098"/>
          </a:xfrm>
          <a:prstGeom prst="flowChartPreparati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music</a:t>
            </a:r>
            <a:endParaRPr lang="en-GB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流程图: 准备 9"/>
          <p:cNvSpPr/>
          <p:nvPr/>
        </p:nvSpPr>
        <p:spPr>
          <a:xfrm>
            <a:off x="5365115" y="1782445"/>
            <a:ext cx="3159760" cy="498475"/>
          </a:xfrm>
          <a:prstGeom prst="flowChartPreparati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storytelling</a:t>
            </a:r>
            <a:endParaRPr lang="en-GB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流程图: 准备 10"/>
          <p:cNvSpPr/>
          <p:nvPr/>
        </p:nvSpPr>
        <p:spPr>
          <a:xfrm>
            <a:off x="5228456" y="2427734"/>
            <a:ext cx="3448000" cy="568209"/>
          </a:xfrm>
          <a:prstGeom prst="flowChartPreparati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dream-work</a:t>
            </a:r>
            <a:endParaRPr lang="en-GB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流程图: 准备 11"/>
          <p:cNvSpPr/>
          <p:nvPr/>
        </p:nvSpPr>
        <p:spPr>
          <a:xfrm>
            <a:off x="5915235" y="3075806"/>
            <a:ext cx="2113149" cy="576064"/>
          </a:xfrm>
          <a:prstGeom prst="flowChartPreparati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poetry</a:t>
            </a:r>
            <a:endParaRPr lang="en-GB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流程图: 准备 12"/>
          <p:cNvSpPr/>
          <p:nvPr/>
        </p:nvSpPr>
        <p:spPr>
          <a:xfrm>
            <a:off x="5526691" y="3795886"/>
            <a:ext cx="2824845" cy="568209"/>
          </a:xfrm>
          <a:prstGeom prst="flowChartPreparati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movement</a:t>
            </a:r>
            <a:endParaRPr lang="en-GB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流程图: 准备 13"/>
          <p:cNvSpPr/>
          <p:nvPr/>
        </p:nvSpPr>
        <p:spPr>
          <a:xfrm>
            <a:off x="5762625" y="4453255"/>
            <a:ext cx="2355850" cy="558800"/>
          </a:xfrm>
          <a:prstGeom prst="flowChartPreparati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drama</a:t>
            </a:r>
            <a:endParaRPr lang="en-US" altLang="en-GB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059832" y="2678954"/>
            <a:ext cx="2037067" cy="75689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椭圆 16"/>
          <p:cNvSpPr/>
          <p:nvPr/>
        </p:nvSpPr>
        <p:spPr>
          <a:xfrm>
            <a:off x="5933922" y="1692120"/>
            <a:ext cx="2037067" cy="75689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椭圆 17"/>
          <p:cNvSpPr/>
          <p:nvPr/>
        </p:nvSpPr>
        <p:spPr>
          <a:xfrm>
            <a:off x="5953275" y="4349616"/>
            <a:ext cx="2037067" cy="75689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7" grpId="0" animBg="1"/>
      <p:bldP spid="8" grpId="0" animBg="1"/>
      <p:bldP spid="9" grpId="0" animBg="1"/>
      <p:bldP spid="10" grpId="0" bldLvl="0" animBg="1"/>
      <p:bldP spid="11" grpId="0" animBg="1"/>
      <p:bldP spid="12" grpId="0" animBg="1"/>
      <p:bldP spid="13" grpId="0" animBg="1"/>
      <p:bldP spid="14" grpId="0" bldLvl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31429" y="123478"/>
            <a:ext cx="56216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Teaching Philosophy</a:t>
            </a:r>
            <a:endParaRPr lang="zh-CN" alt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013482" y="1131590"/>
            <a:ext cx="685756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zh-C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Psychology (</a:t>
            </a:r>
            <a:r>
              <a:rPr lang="en-GB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Expressive Art Therapy)</a:t>
            </a:r>
            <a:endParaRPr lang="en-GB" altLang="zh-CN" sz="3200" b="1" i="0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076" name="Picture 4" descr="C:\Users\pc\Documents\Tencent Files\304410108\Image\C2C\B$SCW{$P%EK5N{]NWM2(}(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51670"/>
            <a:ext cx="2081919" cy="1541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c\Documents\Tencent Files\304410108\Image\C2C\5EVS7K34X)`QC9AI_L}I){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261" y="3469103"/>
            <a:ext cx="1874027" cy="15509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88" r="27126"/>
          <a:stretch>
            <a:fillRect/>
          </a:stretch>
        </p:blipFill>
        <p:spPr bwMode="auto">
          <a:xfrm rot="5400000">
            <a:off x="1447773" y="1715928"/>
            <a:ext cx="2978477" cy="33547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12065" y="77492"/>
            <a:ext cx="56603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Teaching Procedures</a:t>
            </a:r>
            <a:endParaRPr lang="zh-CN" alt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849" y="987574"/>
            <a:ext cx="1055097" cy="83099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</a:p>
          <a:p>
            <a:pPr algn="ctr"/>
            <a:r>
              <a:rPr lang="en-GB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1-2</a:t>
            </a:r>
            <a:endParaRPr lang="en-GB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761" y="2388825"/>
            <a:ext cx="1055097" cy="83099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</a:p>
          <a:p>
            <a:pPr algn="ctr"/>
            <a:r>
              <a:rPr lang="en-GB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3-4</a:t>
            </a:r>
            <a:endParaRPr lang="en-GB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3828985"/>
            <a:ext cx="1055097" cy="83099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</a:p>
          <a:p>
            <a:pPr algn="ctr"/>
            <a:r>
              <a:rPr lang="en-GB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5-6</a:t>
            </a:r>
            <a:endParaRPr lang="en-GB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燕尾形 5"/>
          <p:cNvSpPr/>
          <p:nvPr/>
        </p:nvSpPr>
        <p:spPr>
          <a:xfrm rot="5400000">
            <a:off x="477255" y="1933389"/>
            <a:ext cx="393138" cy="30752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 rot="5400000">
            <a:off x="477255" y="3373549"/>
            <a:ext cx="393138" cy="30752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12065" y="77492"/>
            <a:ext cx="56603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Teaching Procedures</a:t>
            </a:r>
            <a:endParaRPr lang="zh-CN" alt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849" y="987574"/>
            <a:ext cx="1055097" cy="83099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</a:p>
          <a:p>
            <a:pPr algn="ctr"/>
            <a:r>
              <a:rPr lang="en-GB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1-2</a:t>
            </a:r>
            <a:endParaRPr lang="en-GB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燕尾形 7"/>
          <p:cNvSpPr/>
          <p:nvPr/>
        </p:nvSpPr>
        <p:spPr>
          <a:xfrm rot="5400000">
            <a:off x="477255" y="1933389"/>
            <a:ext cx="393138" cy="30752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885" y="987425"/>
            <a:ext cx="7068820" cy="5219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GB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warm-up/</a:t>
            </a:r>
            <a:r>
              <a:rPr lang="en-GB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 activities</a:t>
            </a:r>
            <a:r>
              <a:rPr lang="en-US" altLang="en-GB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narrative devices</a:t>
            </a:r>
            <a:endParaRPr lang="en-GB" altLang="en-GB" sz="28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五角星 9"/>
          <p:cNvSpPr/>
          <p:nvPr/>
        </p:nvSpPr>
        <p:spPr>
          <a:xfrm>
            <a:off x="1450504" y="699542"/>
            <a:ext cx="457200" cy="46053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259632" y="1635646"/>
            <a:ext cx="216982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Tasks</a:t>
            </a:r>
            <a:endParaRPr lang="en-GB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3888" y="1635646"/>
            <a:ext cx="327903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Classroom Teaching</a:t>
            </a:r>
            <a:endParaRPr lang="en-GB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48264" y="1635646"/>
            <a:ext cx="212109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rtlCol="0">
            <a:spAutoFit/>
          </a:bodyPr>
          <a:lstStyle/>
          <a:p>
            <a:pPr algn="l"/>
            <a:r>
              <a:rPr lang="en-GB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Assignments</a:t>
            </a:r>
            <a:endParaRPr lang="en-GB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燕尾形 13"/>
          <p:cNvSpPr/>
          <p:nvPr/>
        </p:nvSpPr>
        <p:spPr>
          <a:xfrm>
            <a:off x="3347864" y="1768046"/>
            <a:ext cx="335442" cy="258419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燕尾形 14"/>
          <p:cNvSpPr/>
          <p:nvPr/>
        </p:nvSpPr>
        <p:spPr>
          <a:xfrm>
            <a:off x="6732240" y="1779662"/>
            <a:ext cx="335442" cy="258419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左弧形箭头 15"/>
          <p:cNvSpPr/>
          <p:nvPr/>
        </p:nvSpPr>
        <p:spPr>
          <a:xfrm rot="20532059">
            <a:off x="559473" y="2208165"/>
            <a:ext cx="1233880" cy="1959282"/>
          </a:xfrm>
          <a:prstGeom prst="curved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22805" y="2466340"/>
            <a:ext cx="2827020" cy="20612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online audios and videos</a:t>
            </a:r>
          </a:p>
          <a:p>
            <a:pPr algn="ctr"/>
            <a:r>
              <a:rPr lang="en-US" altLang="zh-C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narrative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devices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54261" y="3053883"/>
            <a:ext cx="8542484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Warm-up activities: drawing oneself &amp; sharing (15 min)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R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eading activities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(30 min)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Narrative devices learning and applying (45 min)</a:t>
            </a:r>
          </a:p>
        </p:txBody>
      </p:sp>
      <p:sp>
        <p:nvSpPr>
          <p:cNvPr id="19" name="虚尾箭头 18"/>
          <p:cNvSpPr/>
          <p:nvPr/>
        </p:nvSpPr>
        <p:spPr>
          <a:xfrm rot="5400000">
            <a:off x="4547459" y="2347850"/>
            <a:ext cx="853556" cy="458340"/>
          </a:xfrm>
          <a:prstGeom prst="striped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上弧形箭头 19"/>
          <p:cNvSpPr/>
          <p:nvPr/>
        </p:nvSpPr>
        <p:spPr>
          <a:xfrm rot="7648968">
            <a:off x="6579991" y="2783430"/>
            <a:ext cx="2501184" cy="1202798"/>
          </a:xfrm>
          <a:prstGeom prst="curved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54133" y="2837646"/>
            <a:ext cx="6322862" cy="22467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Story writing by using narrative devices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Vocabulary and sentence structures     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learning &amp; exercise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Preparation for the role-play of 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story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130" y="2643505"/>
            <a:ext cx="1708785" cy="15189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270" y="2606040"/>
            <a:ext cx="1985010" cy="1557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bldLvl="0" animBg="1"/>
      <p:bldP spid="16" grpId="1" bldLvl="0" animBg="1"/>
      <p:bldP spid="17" grpId="0" bldLvl="0" animBg="1"/>
      <p:bldP spid="17" grpId="1" bldLvl="0" animBg="1"/>
      <p:bldP spid="18" grpId="0" bldLvl="0" animBg="1"/>
      <p:bldP spid="18" grpId="1" bldLvl="0" animBg="1"/>
      <p:bldP spid="19" grpId="0" animBg="1"/>
      <p:bldP spid="19" grpId="1" animBg="1"/>
      <p:bldP spid="20" grpId="0" bldLvl="0" animBg="1"/>
      <p:bldP spid="21" grpId="0" bldLvl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1345</Words>
  <Application>Microsoft Office PowerPoint</Application>
  <PresentationFormat>全屏显示(16:9)</PresentationFormat>
  <Paragraphs>183</Paragraphs>
  <Slides>26</Slides>
  <Notes>3</Notes>
  <HiddenSlides>0</HiddenSlides>
  <MMClips>1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Jianyang Wang</dc:creator>
  <cp:lastModifiedBy>1</cp:lastModifiedBy>
  <cp:revision>113</cp:revision>
  <dcterms:created xsi:type="dcterms:W3CDTF">2017-07-23T01:50:00Z</dcterms:created>
  <dcterms:modified xsi:type="dcterms:W3CDTF">2017-08-04T05:14:07Z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2052-10.1.0.6690</vt:lpwstr>
  </property>
</Properties>
</file>