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616" r:id="rId2"/>
    <p:sldId id="606" r:id="rId3"/>
    <p:sldId id="302" r:id="rId4"/>
    <p:sldId id="464" r:id="rId5"/>
    <p:sldId id="641" r:id="rId6"/>
    <p:sldId id="511" r:id="rId7"/>
    <p:sldId id="322" r:id="rId8"/>
    <p:sldId id="608" r:id="rId9"/>
    <p:sldId id="599" r:id="rId10"/>
    <p:sldId id="640" r:id="rId11"/>
    <p:sldId id="526" r:id="rId12"/>
    <p:sldId id="513" r:id="rId13"/>
    <p:sldId id="503" r:id="rId14"/>
    <p:sldId id="617" r:id="rId15"/>
    <p:sldId id="642" r:id="rId16"/>
    <p:sldId id="619" r:id="rId17"/>
    <p:sldId id="620" r:id="rId18"/>
    <p:sldId id="621" r:id="rId19"/>
    <p:sldId id="515" r:id="rId20"/>
    <p:sldId id="602" r:id="rId21"/>
    <p:sldId id="601" r:id="rId22"/>
    <p:sldId id="604" r:id="rId23"/>
    <p:sldId id="603" r:id="rId24"/>
    <p:sldId id="525" r:id="rId25"/>
    <p:sldId id="516" r:id="rId26"/>
    <p:sldId id="605" r:id="rId27"/>
    <p:sldId id="623" r:id="rId28"/>
    <p:sldId id="624" r:id="rId29"/>
    <p:sldId id="339" r:id="rId30"/>
    <p:sldId id="610" r:id="rId31"/>
    <p:sldId id="639" r:id="rId32"/>
    <p:sldId id="625" r:id="rId33"/>
    <p:sldId id="518" r:id="rId34"/>
    <p:sldId id="643" r:id="rId35"/>
    <p:sldId id="645" r:id="rId36"/>
    <p:sldId id="612" r:id="rId37"/>
    <p:sldId id="646" r:id="rId38"/>
    <p:sldId id="615" r:id="rId39"/>
    <p:sldId id="627" r:id="rId40"/>
    <p:sldId id="631" r:id="rId41"/>
    <p:sldId id="632" r:id="rId42"/>
    <p:sldId id="633" r:id="rId43"/>
    <p:sldId id="634" r:id="rId44"/>
    <p:sldId id="635" r:id="rId45"/>
    <p:sldId id="636" r:id="rId46"/>
    <p:sldId id="637" r:id="rId47"/>
    <p:sldId id="524" r:id="rId48"/>
    <p:sldId id="613" r:id="rId4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果" initials="陈" lastIdx="1" clrIdx="0">
    <p:extLst>
      <p:ext uri="{19B8F6BF-5375-455C-9EA6-DF929625EA0E}">
        <p15:presenceInfo xmlns:p15="http://schemas.microsoft.com/office/powerpoint/2012/main" userId="277e57b94f54628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F0FA"/>
    <a:srgbClr val="C9EFF9"/>
    <a:srgbClr val="CBF1FB"/>
    <a:srgbClr val="D4F4FA"/>
    <a:srgbClr val="FEFEFE"/>
    <a:srgbClr val="FFFFFF"/>
    <a:srgbClr val="F8EFDE"/>
    <a:srgbClr val="E0E0E0"/>
    <a:srgbClr val="89040B"/>
    <a:srgbClr val="143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D9E41-5D8C-4129-88B8-24B73FB502C0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429DE-B7B1-437B-A6A3-742B170ACB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75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F30BD-158E-4C61-94CE-98D88B64D93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928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429DE-B7B1-437B-A6A3-742B170ACBF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354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389E0E-7E01-4331-86DA-7BD05F805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A9579BE-6B1F-4832-8F04-E7B0B36FA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124B60-B1B6-46CD-B263-E6316363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7DD2FA-0CC1-434B-B098-1C24EE6BF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36D4E8-9838-4DDB-B2CD-F9888FBDC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2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A1F217-59B4-45E5-9FF1-18EF3FA8A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045B2E-3FC6-4AA7-AECF-9A84635DE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CB4322-636B-4772-9DEF-1F2632940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0A9F8F-66CC-4DD7-8BF6-42688BF9F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629231-A3BA-4579-9D14-47BAEC92A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63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7C5F20-98DC-44F9-B165-523356BD2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E5D7F1-FD51-447E-8E9D-8A74DF4C5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926822-7334-41EE-88F6-B65FFC9A4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0C3127-3BA8-4F6F-85A0-D7923D0B0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AE0F23-6E82-4EB7-B7B4-CBBCBC69A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97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13F284-9496-4A56-8993-A5229A7B8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F3C183-955B-4093-B358-0EABA732F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6F038B7-7206-460E-9845-4FEC0D6DE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F0C311-A9BF-457F-B418-EC9DED714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5ED19C-DA03-48C7-901A-13FF0DE3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490AEE-67A5-4924-ABAF-B2CE5466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54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0058EB-E5D3-44A4-ABDE-7DB44713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699D538-6227-4F71-8E93-E901D1035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2B349CB-4B1E-437D-860E-39B80CFF5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4C876C8-AA9F-497C-A9FE-54FAFA22E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1354769-D518-4E17-9FF4-64DD99FEBE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293D820-C11E-4E61-BA62-BD18D291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C7459CB-67AB-458F-8CF3-FABBE90A3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658AC78-5D17-4563-B49F-3EA388BEB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93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60FA75-671A-4FFC-9F22-B8B311856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89D6489-DEFE-425A-B790-6E4D268E3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18DFD79-0DF4-452D-B0BB-08CCA451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04B5CC-64FA-4973-9C97-C755E1A0A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96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445DFEF-3611-4F1C-91E2-1FC3ABF6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FA4439C-82AF-40B1-912A-A0DE6CC1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5F0DFF-AF98-4783-A673-33FCDAEBF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11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CAC9C5-B453-41A4-9E93-6885C464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9349B5-10E4-4D94-AB0D-BDC493595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CE769B-4A7E-43B6-8EB1-8FA2EBA81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DA0626-610A-45C4-8E5B-D5395356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981CC7-E9EF-4AC2-8E91-1177E3FA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EB7297B-5414-43B4-9F5F-32CC278C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93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3C155-C5D5-4808-A1AE-B87160E0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FE66C86-AD29-4AD8-8619-CE7A9FBD6D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6BE52A1-6E0A-440E-8D46-8B1193095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36A5CE-F998-4169-940C-6964496D0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E3C6E-0FAF-49C0-8509-9FC1EE2A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9FC190-74BC-400B-B093-454509C8D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239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FD801-27FA-4966-9429-51B7BD83C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7C9AC67-C2DD-4FBB-A46E-27AB0FCCD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57DFF2-B5BF-460E-8A99-AE9A415B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BEEF09-9AC8-4872-9987-DE79DED4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BB1189-C3B8-40DC-92BF-0A0C988A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04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8887C06-64A0-4395-ADE5-3CFA925ED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B31FC8-3251-44BD-B294-E18A65ACB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5BFA1F-02D4-43E0-BCB4-F8840303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2747CE-813F-4F33-9289-DCA684AC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D9A50E-AECF-47DB-8E47-66607903C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77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3871D39-01DE-4F14-9A7F-588E94901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BB03BA-8623-4C7E-AC41-1339D9913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C7116B-673D-4401-9685-E57F360E5A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134FE-A14F-4B17-863C-31ACD22DAF25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33C1EA-5801-442C-AB60-70EAD7473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94ED51-04B4-4151-98AB-D5A60759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30E49-9087-42B8-8EA2-725624CE72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50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6745F0-BDDE-434E-A0B6-263991F0D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7483BFE-52CC-472D-9562-02C008B853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8DAEE4-EC35-4BCC-B7B0-8C1ED4FF8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1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C15D24E-91FE-482F-B715-CAEF1EA70F58}"/>
              </a:ext>
            </a:extLst>
          </p:cNvPr>
          <p:cNvSpPr/>
          <p:nvPr/>
        </p:nvSpPr>
        <p:spPr>
          <a:xfrm>
            <a:off x="5167633" y="1045028"/>
            <a:ext cx="6019399" cy="5673593"/>
          </a:xfrm>
          <a:prstGeom prst="roundRect">
            <a:avLst/>
          </a:prstGeom>
          <a:noFill/>
          <a:ln w="38100">
            <a:solidFill>
              <a:srgbClr val="1430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944424-FD63-489F-8AF8-C2B272747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03" y="1146241"/>
            <a:ext cx="3949188" cy="5211019"/>
          </a:xfrm>
          <a:prstGeom prst="rect">
            <a:avLst/>
          </a:prstGeom>
        </p:spPr>
      </p:pic>
      <p:sp>
        <p:nvSpPr>
          <p:cNvPr id="12" name="矩形 11">
            <a:hlinkClick r:id="rId3" action="ppaction://hlinksldjump"/>
            <a:extLst>
              <a:ext uri="{FF2B5EF4-FFF2-40B4-BE49-F238E27FC236}">
                <a16:creationId xmlns:a16="http://schemas.microsoft.com/office/drawing/2014/main" id="{B53F57E4-EAE4-4080-AF64-2CADF9BD4588}"/>
              </a:ext>
            </a:extLst>
          </p:cNvPr>
          <p:cNvSpPr/>
          <p:nvPr/>
        </p:nvSpPr>
        <p:spPr>
          <a:xfrm>
            <a:off x="5843426" y="2934853"/>
            <a:ext cx="4667820" cy="593284"/>
          </a:xfrm>
          <a:prstGeom prst="rect">
            <a:avLst/>
          </a:prstGeom>
          <a:solidFill>
            <a:srgbClr val="D2D1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2800" dirty="0">
                <a:solidFill>
                  <a:srgbClr val="4B5F2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80% having passed CET 6</a:t>
            </a:r>
            <a:endParaRPr kumimoji="1" lang="zh-CN" altLang="en-US" sz="2800" dirty="0">
              <a:solidFill>
                <a:srgbClr val="4B5F2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矩形 12">
            <a:hlinkClick r:id="" action="ppaction://noaction"/>
            <a:extLst>
              <a:ext uri="{FF2B5EF4-FFF2-40B4-BE49-F238E27FC236}">
                <a16:creationId xmlns:a16="http://schemas.microsoft.com/office/drawing/2014/main" id="{93C558D3-2C64-415E-95CE-68A6686F8B9A}"/>
              </a:ext>
            </a:extLst>
          </p:cNvPr>
          <p:cNvSpPr/>
          <p:nvPr/>
        </p:nvSpPr>
        <p:spPr>
          <a:xfrm>
            <a:off x="5843425" y="1766367"/>
            <a:ext cx="4667819" cy="1017262"/>
          </a:xfrm>
          <a:prstGeom prst="rect">
            <a:avLst/>
          </a:prstGeom>
          <a:solidFill>
            <a:srgbClr val="DFD0CA"/>
          </a:solidFill>
          <a:ln>
            <a:noFill/>
          </a:ln>
          <a:effectLst>
            <a:outerShdw blurRad="50800" dist="88900" dir="2100000" algn="tl" rotWithShape="0">
              <a:schemeClr val="tx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Second-year,</a:t>
            </a:r>
          </a:p>
          <a:p>
            <a:r>
              <a:rPr kumimoji="1" lang="en-US" altLang="zh-CN" sz="2800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non-English majors</a:t>
            </a:r>
            <a:endParaRPr kumimoji="1" lang="zh-CN" altLang="en-US" sz="2800" dirty="0">
              <a:solidFill>
                <a:srgbClr val="7F495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矩形 13">
            <a:hlinkClick r:id="" action="ppaction://noaction"/>
            <a:extLst>
              <a:ext uri="{FF2B5EF4-FFF2-40B4-BE49-F238E27FC236}">
                <a16:creationId xmlns:a16="http://schemas.microsoft.com/office/drawing/2014/main" id="{95F7A3B6-82AB-464C-8E0A-AB8974B8F286}"/>
              </a:ext>
            </a:extLst>
          </p:cNvPr>
          <p:cNvSpPr/>
          <p:nvPr/>
        </p:nvSpPr>
        <p:spPr>
          <a:xfrm>
            <a:off x="5843425" y="4423869"/>
            <a:ext cx="4667817" cy="1933391"/>
          </a:xfrm>
          <a:prstGeom prst="rect">
            <a:avLst/>
          </a:prstGeom>
          <a:solidFill>
            <a:srgbClr val="D0D9E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Different levels of</a:t>
            </a:r>
          </a:p>
          <a:p>
            <a:r>
              <a:rPr kumimoji="1"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speaking proficiency,</a:t>
            </a:r>
          </a:p>
          <a:p>
            <a:r>
              <a:rPr kumimoji="1"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collaboration skills,</a:t>
            </a:r>
          </a:p>
          <a:p>
            <a:r>
              <a:rPr kumimoji="1"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and critical thinking</a:t>
            </a:r>
            <a:endParaRPr kumimoji="1" lang="zh-CN" altLang="en-US" sz="2800" dirty="0">
              <a:solidFill>
                <a:srgbClr val="42517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矩形 14">
            <a:hlinkClick r:id="" action="ppaction://noaction"/>
            <a:extLst>
              <a:ext uri="{FF2B5EF4-FFF2-40B4-BE49-F238E27FC236}">
                <a16:creationId xmlns:a16="http://schemas.microsoft.com/office/drawing/2014/main" id="{1F4E9736-018D-45E5-A6C7-782AB2469421}"/>
              </a:ext>
            </a:extLst>
          </p:cNvPr>
          <p:cNvSpPr/>
          <p:nvPr/>
        </p:nvSpPr>
        <p:spPr>
          <a:xfrm>
            <a:off x="5843426" y="3679361"/>
            <a:ext cx="4667818" cy="593284"/>
          </a:xfrm>
          <a:prstGeom prst="rect">
            <a:avLst/>
          </a:prstGeom>
          <a:solidFill>
            <a:srgbClr val="F5E1CA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solidFill>
                  <a:schemeClr val="accent2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Well-motivated</a:t>
            </a:r>
            <a:endParaRPr kumimoji="1" lang="zh-CN" altLang="en-US" sz="2800" dirty="0">
              <a:solidFill>
                <a:schemeClr val="accent2">
                  <a:lumMod val="7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63DC500B-0D95-4E49-8763-65165D31D640}"/>
              </a:ext>
            </a:extLst>
          </p:cNvPr>
          <p:cNvSpPr/>
          <p:nvPr/>
        </p:nvSpPr>
        <p:spPr>
          <a:xfrm>
            <a:off x="6400478" y="208510"/>
            <a:ext cx="3280225" cy="1366263"/>
          </a:xfrm>
          <a:prstGeom prst="ellipse">
            <a:avLst/>
          </a:prstGeom>
          <a:solidFill>
            <a:srgbClr val="B00D15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 Students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567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>
            <a:extLst>
              <a:ext uri="{FF2B5EF4-FFF2-40B4-BE49-F238E27FC236}">
                <a16:creationId xmlns:a16="http://schemas.microsoft.com/office/drawing/2014/main" id="{E5713794-BD2D-4670-B6C9-FA3D3E34026D}"/>
              </a:ext>
            </a:extLst>
          </p:cNvPr>
          <p:cNvSpPr/>
          <p:nvPr/>
        </p:nvSpPr>
        <p:spPr>
          <a:xfrm>
            <a:off x="2647825" y="1805770"/>
            <a:ext cx="6878568" cy="4031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46" name="矩形 45">
            <a:hlinkClick r:id="rId2" action="ppaction://hlinksldjump"/>
            <a:extLst>
              <a:ext uri="{FF2B5EF4-FFF2-40B4-BE49-F238E27FC236}">
                <a16:creationId xmlns:a16="http://schemas.microsoft.com/office/drawing/2014/main" id="{5EB9EA93-F2A9-4B09-B130-3855B82025E9}"/>
              </a:ext>
            </a:extLst>
          </p:cNvPr>
          <p:cNvSpPr/>
          <p:nvPr/>
        </p:nvSpPr>
        <p:spPr>
          <a:xfrm>
            <a:off x="3255834" y="3459311"/>
            <a:ext cx="5662550" cy="723951"/>
          </a:xfrm>
          <a:prstGeom prst="rect">
            <a:avLst/>
          </a:prstGeom>
          <a:solidFill>
            <a:srgbClr val="D2D1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2800" b="1" dirty="0">
                <a:solidFill>
                  <a:srgbClr val="4B5F2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kumimoji="1" lang="zh-CN" altLang="en-US" sz="2800" b="1" dirty="0">
              <a:solidFill>
                <a:srgbClr val="4B5F2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4" name="矩形 43">
            <a:hlinkClick r:id="" action="ppaction://noaction"/>
            <a:extLst>
              <a:ext uri="{FF2B5EF4-FFF2-40B4-BE49-F238E27FC236}">
                <a16:creationId xmlns:a16="http://schemas.microsoft.com/office/drawing/2014/main" id="{E0429E4E-9149-4B7F-9ACD-946D4F720451}"/>
              </a:ext>
            </a:extLst>
          </p:cNvPr>
          <p:cNvSpPr/>
          <p:nvPr/>
        </p:nvSpPr>
        <p:spPr>
          <a:xfrm>
            <a:off x="3273614" y="2369990"/>
            <a:ext cx="5644770" cy="723951"/>
          </a:xfrm>
          <a:prstGeom prst="rect">
            <a:avLst/>
          </a:prstGeom>
          <a:solidFill>
            <a:srgbClr val="DFD0CA"/>
          </a:solidFill>
          <a:ln>
            <a:noFill/>
          </a:ln>
          <a:effectLst>
            <a:outerShdw blurRad="50800" dist="88900" dir="2100000" algn="tl" rotWithShape="0">
              <a:schemeClr val="tx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b="1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Teaching design</a:t>
            </a:r>
            <a:endParaRPr kumimoji="1" lang="zh-CN" altLang="en-US" sz="2800" b="1" dirty="0">
              <a:solidFill>
                <a:srgbClr val="7F495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矩形 13">
            <a:hlinkClick r:id="" action="ppaction://noaction"/>
            <a:extLst>
              <a:ext uri="{FF2B5EF4-FFF2-40B4-BE49-F238E27FC236}">
                <a16:creationId xmlns:a16="http://schemas.microsoft.com/office/drawing/2014/main" id="{93512BB3-C766-443E-858A-9447CE591CC3}"/>
              </a:ext>
            </a:extLst>
          </p:cNvPr>
          <p:cNvSpPr/>
          <p:nvPr/>
        </p:nvSpPr>
        <p:spPr>
          <a:xfrm>
            <a:off x="3255834" y="4581409"/>
            <a:ext cx="5662550" cy="723951"/>
          </a:xfrm>
          <a:prstGeom prst="rect">
            <a:avLst/>
          </a:prstGeom>
          <a:solidFill>
            <a:srgbClr val="D0D9E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b="1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Introduction to the demo class</a:t>
            </a:r>
            <a:endParaRPr kumimoji="1" lang="zh-CN" altLang="en-US" sz="2800" b="1" dirty="0">
              <a:solidFill>
                <a:srgbClr val="42517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B83710C-58BF-45D1-ACFB-9B34F6D14581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69364D65-3AE8-474B-9A94-66BFE891FC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5299F38-530E-4793-BFC7-05742D4AB9A9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D79CA221-563B-4520-84C5-5E146C636C83}"/>
              </a:ext>
            </a:extLst>
          </p:cNvPr>
          <p:cNvGrpSpPr/>
          <p:nvPr/>
        </p:nvGrpSpPr>
        <p:grpSpPr>
          <a:xfrm>
            <a:off x="1566153" y="217656"/>
            <a:ext cx="9457117" cy="1325563"/>
            <a:chOff x="1420238" y="227077"/>
            <a:chExt cx="9457117" cy="1325563"/>
          </a:xfrm>
        </p:grpSpPr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9E33FA99-48F9-44AD-A124-2662B9A72993}"/>
                </a:ext>
              </a:extLst>
            </p:cNvPr>
            <p:cNvSpPr txBox="1">
              <a:spLocks/>
            </p:cNvSpPr>
            <p:nvPr/>
          </p:nvSpPr>
          <p:spPr>
            <a:xfrm>
              <a:off x="4532330" y="227077"/>
              <a:ext cx="6345025" cy="1325563"/>
            </a:xfrm>
            <a:prstGeom prst="rect">
              <a:avLst/>
            </a:prstGeom>
          </p:spPr>
          <p:txBody>
            <a:bodyPr vert="horz" lIns="91440" tIns="45720" rIns="91440" bIns="45720" rtlCol="0" anchor="ctr" anchorCtr="0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kumimoji="1" lang="en-US" altLang="zh-CN" sz="4400" dirty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anose="02020603050405020304" charset="0"/>
                </a:rPr>
                <a:t>Supporting Your Ideas</a:t>
              </a:r>
              <a:endParaRPr lang="zh-CN" altLang="en-US" dirty="0"/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B35DD19F-E105-4B5A-B041-A5BA7A71E505}"/>
                </a:ext>
              </a:extLst>
            </p:cNvPr>
            <p:cNvSpPr/>
            <p:nvPr/>
          </p:nvSpPr>
          <p:spPr>
            <a:xfrm>
              <a:off x="1420238" y="321013"/>
              <a:ext cx="2966937" cy="1086610"/>
            </a:xfrm>
            <a:prstGeom prst="roundRect">
              <a:avLst/>
            </a:prstGeom>
            <a:solidFill>
              <a:srgbClr val="7B95C3"/>
            </a:solidFill>
            <a:ln>
              <a:noFill/>
            </a:ln>
            <a:effectLst>
              <a:outerShdw blurRad="50800" dist="88900" dir="27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44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 panose="02020603050405020304" charset="0"/>
                </a:rPr>
                <a:t>Chapter 6</a:t>
              </a:r>
              <a:endParaRPr kumimoji="1" lang="zh-CN" altLang="en-US" sz="44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052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4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>
            <a:extLst>
              <a:ext uri="{FF2B5EF4-FFF2-40B4-BE49-F238E27FC236}">
                <a16:creationId xmlns:a16="http://schemas.microsoft.com/office/drawing/2014/main" id="{E9FD9339-F2E3-4E96-ABFE-07A44192D09E}"/>
              </a:ext>
            </a:extLst>
          </p:cNvPr>
          <p:cNvSpPr/>
          <p:nvPr/>
        </p:nvSpPr>
        <p:spPr>
          <a:xfrm>
            <a:off x="2563201" y="407520"/>
            <a:ext cx="1148304" cy="1132368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386F8E0-1A5A-4B3E-805E-59EFB2120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7123" y="310923"/>
            <a:ext cx="5855046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5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Teaching Design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4158EC5-7EE8-4CBC-90C8-72EEB31BDFB7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70171664-FC62-46ED-A7E1-8C08227598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43358DA-CA78-46C0-85A7-A455B0EFC41D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4CB170FD-753A-406B-B4B9-51452ED3433A}"/>
              </a:ext>
            </a:extLst>
          </p:cNvPr>
          <p:cNvSpPr/>
          <p:nvPr/>
        </p:nvSpPr>
        <p:spPr>
          <a:xfrm>
            <a:off x="4848780" y="1940061"/>
            <a:ext cx="4062951" cy="38102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12" name="矩形 11">
            <a:hlinkClick r:id="rId3" action="ppaction://hlinksldjump"/>
            <a:extLst>
              <a:ext uri="{FF2B5EF4-FFF2-40B4-BE49-F238E27FC236}">
                <a16:creationId xmlns:a16="http://schemas.microsoft.com/office/drawing/2014/main" id="{2F0AB6DE-2970-4DD9-978D-D7C3E36E5E10}"/>
              </a:ext>
            </a:extLst>
          </p:cNvPr>
          <p:cNvSpPr/>
          <p:nvPr/>
        </p:nvSpPr>
        <p:spPr>
          <a:xfrm>
            <a:off x="5821779" y="3460307"/>
            <a:ext cx="2562056" cy="723951"/>
          </a:xfrm>
          <a:prstGeom prst="rect">
            <a:avLst/>
          </a:prstGeom>
          <a:solidFill>
            <a:srgbClr val="DFD0CA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2800" b="1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Procedure</a:t>
            </a:r>
            <a:endParaRPr kumimoji="1" lang="zh-CN" altLang="en-US" sz="2800" b="1" dirty="0">
              <a:solidFill>
                <a:srgbClr val="7F495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矩形 12">
            <a:hlinkClick r:id="" action="ppaction://noaction"/>
            <a:extLst>
              <a:ext uri="{FF2B5EF4-FFF2-40B4-BE49-F238E27FC236}">
                <a16:creationId xmlns:a16="http://schemas.microsoft.com/office/drawing/2014/main" id="{53E4F8F5-9484-402F-831D-09D8B786AC0D}"/>
              </a:ext>
            </a:extLst>
          </p:cNvPr>
          <p:cNvSpPr/>
          <p:nvPr/>
        </p:nvSpPr>
        <p:spPr>
          <a:xfrm>
            <a:off x="5821779" y="2338208"/>
            <a:ext cx="2562056" cy="723951"/>
          </a:xfrm>
          <a:prstGeom prst="rect">
            <a:avLst/>
          </a:prstGeom>
          <a:solidFill>
            <a:srgbClr val="DFD0CA"/>
          </a:solidFill>
          <a:ln>
            <a:noFill/>
          </a:ln>
          <a:effectLst>
            <a:outerShdw blurRad="50800" dist="88900" dir="2100000" algn="tl" rotWithShape="0">
              <a:schemeClr val="tx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b="1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Objectives</a:t>
            </a:r>
            <a:endParaRPr kumimoji="1" lang="zh-CN" altLang="en-US" sz="2800" b="1" dirty="0">
              <a:solidFill>
                <a:srgbClr val="7F495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矩形 13">
            <a:hlinkClick r:id="" action="ppaction://noaction"/>
            <a:extLst>
              <a:ext uri="{FF2B5EF4-FFF2-40B4-BE49-F238E27FC236}">
                <a16:creationId xmlns:a16="http://schemas.microsoft.com/office/drawing/2014/main" id="{1ABE1792-D92E-46E4-AEE1-72E98A93AA7A}"/>
              </a:ext>
            </a:extLst>
          </p:cNvPr>
          <p:cNvSpPr/>
          <p:nvPr/>
        </p:nvSpPr>
        <p:spPr>
          <a:xfrm>
            <a:off x="5821779" y="4582406"/>
            <a:ext cx="2562056" cy="723951"/>
          </a:xfrm>
          <a:prstGeom prst="rect">
            <a:avLst/>
          </a:prstGeom>
          <a:solidFill>
            <a:srgbClr val="DFD0CA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b="1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Assessment</a:t>
            </a:r>
            <a:endParaRPr kumimoji="1" lang="zh-CN" altLang="en-US" sz="2800" b="1" dirty="0">
              <a:solidFill>
                <a:srgbClr val="7F495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74A0203-31AC-4974-8550-398166709CFC}"/>
              </a:ext>
            </a:extLst>
          </p:cNvPr>
          <p:cNvSpPr/>
          <p:nvPr/>
        </p:nvSpPr>
        <p:spPr>
          <a:xfrm>
            <a:off x="3103121" y="3256098"/>
            <a:ext cx="2239402" cy="1132368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444500" dist="228600" sx="97000" sy="97000" algn="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charset="0"/>
              </a:rPr>
              <a:t>Contents</a:t>
            </a:r>
            <a:endParaRPr kumimoji="1" lang="zh-CN" altLang="en-US" sz="36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34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8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42613F19-2512-4179-B851-A0C7E2493C29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60DA3E8B-0001-42A0-8FB9-E04520AA3E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534A6B8-53BB-4839-B332-45C23A562329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C6EF18F-09BF-4C68-909C-7F02CA242DE9}"/>
              </a:ext>
            </a:extLst>
          </p:cNvPr>
          <p:cNvGrpSpPr/>
          <p:nvPr/>
        </p:nvGrpSpPr>
        <p:grpSpPr>
          <a:xfrm>
            <a:off x="1872318" y="184635"/>
            <a:ext cx="8433770" cy="1325563"/>
            <a:chOff x="1872318" y="184635"/>
            <a:chExt cx="8433770" cy="1325563"/>
          </a:xfrm>
        </p:grpSpPr>
        <p:sp>
          <p:nvSpPr>
            <p:cNvPr id="12" name="标题 1">
              <a:extLst>
                <a:ext uri="{FF2B5EF4-FFF2-40B4-BE49-F238E27FC236}">
                  <a16:creationId xmlns:a16="http://schemas.microsoft.com/office/drawing/2014/main" id="{0CFD9C4B-333D-4190-BF78-DD592E89CDD3}"/>
                </a:ext>
              </a:extLst>
            </p:cNvPr>
            <p:cNvSpPr txBox="1">
              <a:spLocks/>
            </p:cNvSpPr>
            <p:nvPr/>
          </p:nvSpPr>
          <p:spPr>
            <a:xfrm>
              <a:off x="1872318" y="184635"/>
              <a:ext cx="7994715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Teaching Design--</a:t>
              </a:r>
              <a:endParaRPr lang="zh-CN" altLang="en-US" dirty="0"/>
            </a:p>
          </p:txBody>
        </p:sp>
        <p:sp>
          <p:nvSpPr>
            <p:cNvPr id="15" name="矩形 14">
              <a:hlinkClick r:id="" action="ppaction://noaction"/>
              <a:extLst>
                <a:ext uri="{FF2B5EF4-FFF2-40B4-BE49-F238E27FC236}">
                  <a16:creationId xmlns:a16="http://schemas.microsoft.com/office/drawing/2014/main" id="{2A7D4DEC-93EC-4F8E-9B5A-E968D9714CCE}"/>
                </a:ext>
              </a:extLst>
            </p:cNvPr>
            <p:cNvSpPr/>
            <p:nvPr/>
          </p:nvSpPr>
          <p:spPr>
            <a:xfrm>
              <a:off x="6864312" y="375856"/>
              <a:ext cx="3441776" cy="943120"/>
            </a:xfrm>
            <a:prstGeom prst="rect">
              <a:avLst/>
            </a:prstGeom>
            <a:solidFill>
              <a:srgbClr val="DFD0CA"/>
            </a:solidFill>
            <a:ln>
              <a:noFill/>
            </a:ln>
            <a:effectLst>
              <a:outerShdw blurRad="50800" dist="88900" dir="2100000" algn="tl" rotWithShape="0">
                <a:schemeClr val="tx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5720" tIns="22860" rIns="45720" bIns="2286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zh-CN" sz="4400" dirty="0">
                  <a:solidFill>
                    <a:srgbClr val="7F495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Objectives</a:t>
              </a:r>
              <a:endParaRPr kumimoji="1" lang="zh-CN" altLang="en-US" sz="4400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  <p:sp>
        <p:nvSpPr>
          <p:cNvPr id="10" name="矩形 9">
            <a:hlinkClick r:id="" action="ppaction://noaction"/>
            <a:extLst>
              <a:ext uri="{FF2B5EF4-FFF2-40B4-BE49-F238E27FC236}">
                <a16:creationId xmlns:a16="http://schemas.microsoft.com/office/drawing/2014/main" id="{14B43F10-1BC9-4695-ACAD-4B14D15C60B6}"/>
              </a:ext>
            </a:extLst>
          </p:cNvPr>
          <p:cNvSpPr/>
          <p:nvPr/>
        </p:nvSpPr>
        <p:spPr>
          <a:xfrm>
            <a:off x="1193074" y="1926294"/>
            <a:ext cx="9509760" cy="1079948"/>
          </a:xfrm>
          <a:prstGeom prst="rect">
            <a:avLst/>
          </a:prstGeom>
          <a:solidFill>
            <a:srgbClr val="D0D9E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b="1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1. Express ideas logically with the PRES pattern;</a:t>
            </a:r>
            <a:endParaRPr kumimoji="1" lang="zh-CN" altLang="en-US" sz="2800" b="1" dirty="0">
              <a:solidFill>
                <a:srgbClr val="42517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矩形 13">
            <a:hlinkClick r:id="" action="ppaction://noaction"/>
            <a:extLst>
              <a:ext uri="{FF2B5EF4-FFF2-40B4-BE49-F238E27FC236}">
                <a16:creationId xmlns:a16="http://schemas.microsoft.com/office/drawing/2014/main" id="{F951D66D-608C-4C6A-A162-9B1F6722A04F}"/>
              </a:ext>
            </a:extLst>
          </p:cNvPr>
          <p:cNvSpPr/>
          <p:nvPr/>
        </p:nvSpPr>
        <p:spPr>
          <a:xfrm>
            <a:off x="1193075" y="3340499"/>
            <a:ext cx="9509760" cy="1079948"/>
          </a:xfrm>
          <a:prstGeom prst="rect">
            <a:avLst/>
          </a:prstGeom>
          <a:solidFill>
            <a:srgbClr val="D0D9E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b="1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2. Cooperate in group work to fulfill assigned roles;</a:t>
            </a:r>
            <a:endParaRPr kumimoji="1" lang="zh-CN" altLang="en-US" sz="2800" b="1" dirty="0">
              <a:solidFill>
                <a:srgbClr val="42517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矩形 15">
            <a:hlinkClick r:id="" action="ppaction://noaction"/>
            <a:extLst>
              <a:ext uri="{FF2B5EF4-FFF2-40B4-BE49-F238E27FC236}">
                <a16:creationId xmlns:a16="http://schemas.microsoft.com/office/drawing/2014/main" id="{B66C1F47-5F3D-49BF-AA09-EB235B3C10A3}"/>
              </a:ext>
            </a:extLst>
          </p:cNvPr>
          <p:cNvSpPr/>
          <p:nvPr/>
        </p:nvSpPr>
        <p:spPr>
          <a:xfrm>
            <a:off x="1193074" y="4754704"/>
            <a:ext cx="9509758" cy="1079948"/>
          </a:xfrm>
          <a:prstGeom prst="rect">
            <a:avLst/>
          </a:prstGeom>
          <a:solidFill>
            <a:srgbClr val="D0D9E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b="1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3. Analyze controversial issues in an unbiased way.</a:t>
            </a:r>
            <a:endParaRPr kumimoji="1" lang="zh-CN" altLang="en-US" sz="2800" b="1" dirty="0">
              <a:solidFill>
                <a:srgbClr val="42517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282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19F4E4F7-8A27-4445-8F09-3866FB94EF79}"/>
              </a:ext>
            </a:extLst>
          </p:cNvPr>
          <p:cNvSpPr/>
          <p:nvPr/>
        </p:nvSpPr>
        <p:spPr>
          <a:xfrm>
            <a:off x="1215280" y="1778490"/>
            <a:ext cx="1905000" cy="978535"/>
          </a:xfrm>
          <a:prstGeom prst="roundRect">
            <a:avLst/>
          </a:prstGeom>
          <a:solidFill>
            <a:srgbClr val="7B95C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1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Online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F4C8CF44-BB25-4818-8F7A-BB89DA9A19A1}"/>
              </a:ext>
            </a:extLst>
          </p:cNvPr>
          <p:cNvSpPr/>
          <p:nvPr/>
        </p:nvSpPr>
        <p:spPr>
          <a:xfrm>
            <a:off x="1215280" y="2891962"/>
            <a:ext cx="1905000" cy="978535"/>
          </a:xfrm>
          <a:prstGeom prst="roundRect">
            <a:avLst/>
          </a:prstGeom>
          <a:solidFill>
            <a:srgbClr val="C37A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2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Offline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9F4E4F7-8A27-4445-8F09-3866FB94EF79}"/>
              </a:ext>
            </a:extLst>
          </p:cNvPr>
          <p:cNvSpPr/>
          <p:nvPr/>
        </p:nvSpPr>
        <p:spPr>
          <a:xfrm>
            <a:off x="1215280" y="4005434"/>
            <a:ext cx="1905000" cy="978535"/>
          </a:xfrm>
          <a:prstGeom prst="roundRect">
            <a:avLst/>
          </a:prstGeom>
          <a:solidFill>
            <a:srgbClr val="7B95C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3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Online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9F4E4F7-8A27-4445-8F09-3866FB94EF79}"/>
              </a:ext>
            </a:extLst>
          </p:cNvPr>
          <p:cNvSpPr/>
          <p:nvPr/>
        </p:nvSpPr>
        <p:spPr>
          <a:xfrm>
            <a:off x="1215280" y="5118906"/>
            <a:ext cx="1905000" cy="978535"/>
          </a:xfrm>
          <a:prstGeom prst="roundRect">
            <a:avLst/>
          </a:prstGeom>
          <a:solidFill>
            <a:srgbClr val="C37A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4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Offline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39C82CC-F225-4895-B7CF-0BFA26881FA2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515B856B-D45F-4F98-AF84-541B6D36F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7ABCC17E-01BC-4B22-B976-72C70D10808A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C5E5A5B3-F7C7-465D-A7E8-8D52C8E3273E}"/>
              </a:ext>
            </a:extLst>
          </p:cNvPr>
          <p:cNvSpPr txBox="1"/>
          <p:nvPr/>
        </p:nvSpPr>
        <p:spPr>
          <a:xfrm>
            <a:off x="3379360" y="1818010"/>
            <a:ext cx="7452360" cy="892552"/>
          </a:xfrm>
          <a:prstGeom prst="rect">
            <a:avLst/>
          </a:prstGeom>
          <a:noFill/>
          <a:ln w="25400" cap="rnd">
            <a:solidFill>
              <a:srgbClr val="7B95C3"/>
            </a:solidFill>
            <a:round/>
          </a:ln>
        </p:spPr>
        <p:txBody>
          <a:bodyPr wrap="square">
            <a:spAutoFit/>
          </a:bodyPr>
          <a:lstStyle/>
          <a:p>
            <a:endParaRPr lang="en-US" altLang="zh-CN" sz="1200" b="0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b="0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Micro lecture: </a:t>
            </a:r>
            <a:r>
              <a:rPr lang="en-US" altLang="zh-CN" sz="2800" i="1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The PRES Pattern</a:t>
            </a:r>
            <a:r>
              <a:rPr lang="en-US" altLang="zh-CN" sz="2800" b="0" i="1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in Speech</a:t>
            </a:r>
          </a:p>
          <a:p>
            <a:endParaRPr lang="en-US" altLang="zh-CN" sz="1200" b="0" i="1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06A7600-33A4-4B32-BE13-9E37B137FA97}"/>
              </a:ext>
            </a:extLst>
          </p:cNvPr>
          <p:cNvGrpSpPr/>
          <p:nvPr/>
        </p:nvGrpSpPr>
        <p:grpSpPr>
          <a:xfrm>
            <a:off x="1872318" y="184635"/>
            <a:ext cx="8433770" cy="1325563"/>
            <a:chOff x="1872318" y="184635"/>
            <a:chExt cx="8433770" cy="1325563"/>
          </a:xfrm>
        </p:grpSpPr>
        <p:sp>
          <p:nvSpPr>
            <p:cNvPr id="27" name="标题 1">
              <a:extLst>
                <a:ext uri="{FF2B5EF4-FFF2-40B4-BE49-F238E27FC236}">
                  <a16:creationId xmlns:a16="http://schemas.microsoft.com/office/drawing/2014/main" id="{E36FCC42-F0FE-417C-896E-EC65EBF37867}"/>
                </a:ext>
              </a:extLst>
            </p:cNvPr>
            <p:cNvSpPr txBox="1">
              <a:spLocks/>
            </p:cNvSpPr>
            <p:nvPr/>
          </p:nvSpPr>
          <p:spPr>
            <a:xfrm>
              <a:off x="1872318" y="184635"/>
              <a:ext cx="7994715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Teaching Design--</a:t>
              </a:r>
              <a:endParaRPr lang="zh-CN" altLang="en-US" dirty="0"/>
            </a:p>
          </p:txBody>
        </p:sp>
        <p:sp>
          <p:nvSpPr>
            <p:cNvPr id="28" name="矩形 27">
              <a:hlinkClick r:id="" action="ppaction://noaction"/>
              <a:extLst>
                <a:ext uri="{FF2B5EF4-FFF2-40B4-BE49-F238E27FC236}">
                  <a16:creationId xmlns:a16="http://schemas.microsoft.com/office/drawing/2014/main" id="{F58392A3-25A8-43B3-8B59-EC583A4EB5C8}"/>
                </a:ext>
              </a:extLst>
            </p:cNvPr>
            <p:cNvSpPr/>
            <p:nvPr/>
          </p:nvSpPr>
          <p:spPr>
            <a:xfrm>
              <a:off x="6864312" y="375856"/>
              <a:ext cx="3441776" cy="943120"/>
            </a:xfrm>
            <a:prstGeom prst="rect">
              <a:avLst/>
            </a:prstGeom>
            <a:solidFill>
              <a:srgbClr val="DFD0CA"/>
            </a:solidFill>
            <a:ln>
              <a:noFill/>
            </a:ln>
            <a:effectLst>
              <a:outerShdw blurRad="50800" dist="88900" dir="2100000" algn="tl" rotWithShape="0">
                <a:schemeClr val="tx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5720" tIns="22860" rIns="45720" bIns="2286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zh-CN" sz="4400" dirty="0">
                  <a:solidFill>
                    <a:srgbClr val="7F495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Procedure</a:t>
              </a:r>
              <a:endParaRPr kumimoji="1" lang="zh-CN" altLang="en-US" sz="4400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57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思想气泡: 云 4">
            <a:extLst>
              <a:ext uri="{FF2B5EF4-FFF2-40B4-BE49-F238E27FC236}">
                <a16:creationId xmlns:a16="http://schemas.microsoft.com/office/drawing/2014/main" id="{EB47319F-084B-4CC1-9013-730E017A086D}"/>
              </a:ext>
            </a:extLst>
          </p:cNvPr>
          <p:cNvSpPr/>
          <p:nvPr/>
        </p:nvSpPr>
        <p:spPr>
          <a:xfrm>
            <a:off x="440077" y="133658"/>
            <a:ext cx="11311845" cy="1455545"/>
          </a:xfrm>
          <a:prstGeom prst="cloudCallout">
            <a:avLst>
              <a:gd name="adj1" fmla="val -52887"/>
              <a:gd name="adj2" fmla="val 61206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 have an opinion on this topic …</a:t>
            </a:r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8418D448-DEF7-41B5-AE34-E0A7571315A1}"/>
              </a:ext>
            </a:extLst>
          </p:cNvPr>
          <p:cNvSpPr/>
          <p:nvPr/>
        </p:nvSpPr>
        <p:spPr>
          <a:xfrm>
            <a:off x="5222529" y="1940249"/>
            <a:ext cx="5584903" cy="621176"/>
          </a:xfrm>
          <a:prstGeom prst="wedgeRoundRectCallout">
            <a:avLst>
              <a:gd name="adj1" fmla="val -55503"/>
              <a:gd name="adj2" fmla="val -1528"/>
              <a:gd name="adj3" fmla="val 16667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Present the point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85C82D13-6558-43B6-B53D-AA8FCD4442BF}"/>
              </a:ext>
            </a:extLst>
          </p:cNvPr>
          <p:cNvSpPr/>
          <p:nvPr/>
        </p:nvSpPr>
        <p:spPr>
          <a:xfrm>
            <a:off x="5222529" y="2907777"/>
            <a:ext cx="5584903" cy="621176"/>
          </a:xfrm>
          <a:prstGeom prst="wedgeRoundRectCallout">
            <a:avLst>
              <a:gd name="adj1" fmla="val -55305"/>
              <a:gd name="adj2" fmla="val -3270"/>
              <a:gd name="adj3" fmla="val 16667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Explain the reasons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DA100FD1-3DF5-48AB-A9ED-181E05DF3735}"/>
              </a:ext>
            </a:extLst>
          </p:cNvPr>
          <p:cNvSpPr/>
          <p:nvPr/>
        </p:nvSpPr>
        <p:spPr>
          <a:xfrm>
            <a:off x="5280897" y="3875305"/>
            <a:ext cx="5526535" cy="1420140"/>
          </a:xfrm>
          <a:prstGeom prst="wedgeRoundRectCallout">
            <a:avLst>
              <a:gd name="adj1" fmla="val -56572"/>
              <a:gd name="adj2" fmla="val -4466"/>
              <a:gd name="adj3" fmla="val 16667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Provide concrete evidence (examples/statistics/testimony)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4602625-47BF-4517-891E-3C5328D2602A}"/>
              </a:ext>
            </a:extLst>
          </p:cNvPr>
          <p:cNvSpPr/>
          <p:nvPr/>
        </p:nvSpPr>
        <p:spPr>
          <a:xfrm>
            <a:off x="2270943" y="1934642"/>
            <a:ext cx="2573079" cy="621176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Point</a:t>
            </a:r>
            <a:endParaRPr lang="zh-CN" altLang="en-US" sz="28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EA1F099-D3ED-4D0F-9F55-4DAA389904FC}"/>
              </a:ext>
            </a:extLst>
          </p:cNvPr>
          <p:cNvSpPr/>
          <p:nvPr/>
        </p:nvSpPr>
        <p:spPr>
          <a:xfrm>
            <a:off x="2270942" y="2904838"/>
            <a:ext cx="2573079" cy="623478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Reason</a:t>
            </a:r>
            <a:endParaRPr lang="zh-CN" altLang="en-US" sz="28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1184802-33DD-4259-BD19-5E4EB61B9F41}"/>
              </a:ext>
            </a:extLst>
          </p:cNvPr>
          <p:cNvSpPr/>
          <p:nvPr/>
        </p:nvSpPr>
        <p:spPr>
          <a:xfrm>
            <a:off x="2270942" y="4274787"/>
            <a:ext cx="2573079" cy="621176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Evidence</a:t>
            </a:r>
            <a:endParaRPr lang="zh-CN" altLang="en-US" sz="28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2745589-C02E-4524-AF25-0EFC0CFDA47F}"/>
              </a:ext>
            </a:extLst>
          </p:cNvPr>
          <p:cNvSpPr/>
          <p:nvPr/>
        </p:nvSpPr>
        <p:spPr>
          <a:xfrm>
            <a:off x="2270941" y="5641797"/>
            <a:ext cx="2573079" cy="621176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Summary</a:t>
            </a:r>
            <a:endParaRPr lang="zh-CN" altLang="en-US" sz="28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948420B9-ED73-4EFD-A30A-C8609E3EE6E6}"/>
              </a:ext>
            </a:extLst>
          </p:cNvPr>
          <p:cNvSpPr/>
          <p:nvPr/>
        </p:nvSpPr>
        <p:spPr>
          <a:xfrm>
            <a:off x="5222528" y="5641797"/>
            <a:ext cx="5584903" cy="621176"/>
          </a:xfrm>
          <a:prstGeom prst="wedgeRoundRectCallout">
            <a:avLst>
              <a:gd name="adj1" fmla="val -55155"/>
              <a:gd name="adj2" fmla="val -6138"/>
              <a:gd name="adj3" fmla="val 16667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Summarize the speech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2280362-B91B-4CE9-939C-AEEE53C716BA}"/>
              </a:ext>
            </a:extLst>
          </p:cNvPr>
          <p:cNvSpPr/>
          <p:nvPr/>
        </p:nvSpPr>
        <p:spPr>
          <a:xfrm>
            <a:off x="1202721" y="1849090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0CEB9B5-A816-4D82-A472-D024BA7A77CC}"/>
              </a:ext>
            </a:extLst>
          </p:cNvPr>
          <p:cNvSpPr/>
          <p:nvPr/>
        </p:nvSpPr>
        <p:spPr>
          <a:xfrm>
            <a:off x="1202721" y="2865397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89DFF975-50F9-4C6E-9333-8D5B5C67A453}"/>
              </a:ext>
            </a:extLst>
          </p:cNvPr>
          <p:cNvSpPr/>
          <p:nvPr/>
        </p:nvSpPr>
        <p:spPr>
          <a:xfrm>
            <a:off x="1202721" y="5520475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B33EB8DE-0189-42AB-B77F-DC435A20AB02}"/>
              </a:ext>
            </a:extLst>
          </p:cNvPr>
          <p:cNvSpPr/>
          <p:nvPr/>
        </p:nvSpPr>
        <p:spPr>
          <a:xfrm>
            <a:off x="1202721" y="4181032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876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3" grpId="0" animBg="1"/>
      <p:bldP spid="12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19F4E4F7-8A27-4445-8F09-3866FB94EF79}"/>
              </a:ext>
            </a:extLst>
          </p:cNvPr>
          <p:cNvSpPr/>
          <p:nvPr/>
        </p:nvSpPr>
        <p:spPr>
          <a:xfrm>
            <a:off x="1215280" y="1778490"/>
            <a:ext cx="1905000" cy="978535"/>
          </a:xfrm>
          <a:prstGeom prst="roundRect">
            <a:avLst/>
          </a:prstGeom>
          <a:solidFill>
            <a:srgbClr val="7B95C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1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Online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F4C8CF44-BB25-4818-8F7A-BB89DA9A19A1}"/>
              </a:ext>
            </a:extLst>
          </p:cNvPr>
          <p:cNvSpPr/>
          <p:nvPr/>
        </p:nvSpPr>
        <p:spPr>
          <a:xfrm>
            <a:off x="1215280" y="2891962"/>
            <a:ext cx="1905000" cy="978535"/>
          </a:xfrm>
          <a:prstGeom prst="roundRect">
            <a:avLst/>
          </a:prstGeom>
          <a:solidFill>
            <a:srgbClr val="C37A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2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Offline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9F4E4F7-8A27-4445-8F09-3866FB94EF79}"/>
              </a:ext>
            </a:extLst>
          </p:cNvPr>
          <p:cNvSpPr/>
          <p:nvPr/>
        </p:nvSpPr>
        <p:spPr>
          <a:xfrm>
            <a:off x="1215280" y="4005434"/>
            <a:ext cx="1905000" cy="978535"/>
          </a:xfrm>
          <a:prstGeom prst="roundRect">
            <a:avLst/>
          </a:prstGeom>
          <a:solidFill>
            <a:srgbClr val="7B95C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3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Online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9F4E4F7-8A27-4445-8F09-3866FB94EF79}"/>
              </a:ext>
            </a:extLst>
          </p:cNvPr>
          <p:cNvSpPr/>
          <p:nvPr/>
        </p:nvSpPr>
        <p:spPr>
          <a:xfrm>
            <a:off x="1215280" y="5118906"/>
            <a:ext cx="1905000" cy="978535"/>
          </a:xfrm>
          <a:prstGeom prst="roundRect">
            <a:avLst/>
          </a:prstGeom>
          <a:solidFill>
            <a:srgbClr val="C37A9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4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Offline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39C82CC-F225-4895-B7CF-0BFA26881FA2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515B856B-D45F-4F98-AF84-541B6D36F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7ABCC17E-01BC-4B22-B976-72C70D10808A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F9E7D4A-70B5-4DA7-BFE7-186D269059E7}"/>
              </a:ext>
            </a:extLst>
          </p:cNvPr>
          <p:cNvSpPr txBox="1"/>
          <p:nvPr/>
        </p:nvSpPr>
        <p:spPr>
          <a:xfrm>
            <a:off x="3379360" y="4051896"/>
            <a:ext cx="7452360" cy="892552"/>
          </a:xfrm>
          <a:prstGeom prst="rect">
            <a:avLst/>
          </a:prstGeom>
          <a:noFill/>
          <a:ln w="25400" cap="rnd">
            <a:solidFill>
              <a:srgbClr val="7B95C3"/>
            </a:solidFill>
            <a:round/>
          </a:ln>
        </p:spPr>
        <p:txBody>
          <a:bodyPr wrap="square">
            <a:spAutoFit/>
          </a:bodyPr>
          <a:lstStyle/>
          <a:p>
            <a:endParaRPr lang="en-US" altLang="zh-CN" sz="1200" b="0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b="0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Micro lecture: </a:t>
            </a:r>
            <a:r>
              <a:rPr lang="en-US" altLang="zh-CN" sz="2800" b="0" i="1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Exemplification in Speech</a:t>
            </a:r>
          </a:p>
          <a:p>
            <a:endParaRPr lang="en-US" altLang="zh-CN" sz="1200" b="0" i="1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846BF4F-CF8C-4335-99BB-FAF97F9F9D14}"/>
              </a:ext>
            </a:extLst>
          </p:cNvPr>
          <p:cNvSpPr txBox="1"/>
          <p:nvPr/>
        </p:nvSpPr>
        <p:spPr>
          <a:xfrm>
            <a:off x="3379360" y="2934953"/>
            <a:ext cx="7452360" cy="892552"/>
          </a:xfrm>
          <a:prstGeom prst="rect">
            <a:avLst/>
          </a:prstGeom>
          <a:noFill/>
          <a:ln w="25400" cap="rnd">
            <a:solidFill>
              <a:srgbClr val="C37A94"/>
            </a:solidFill>
            <a:round/>
          </a:ln>
        </p:spPr>
        <p:txBody>
          <a:bodyPr wrap="square">
            <a:spAutoFit/>
          </a:bodyPr>
          <a:lstStyle/>
          <a:p>
            <a:endParaRPr lang="en-US" altLang="zh-CN" sz="1200" b="0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b="0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Practice </a:t>
            </a:r>
            <a:r>
              <a:rPr lang="en-US" altLang="zh-CN" sz="280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using</a:t>
            </a:r>
            <a:r>
              <a:rPr lang="en-US" altLang="zh-CN" sz="2800" b="0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the PRES pattern</a:t>
            </a:r>
            <a:endParaRPr lang="en-US" altLang="zh-CN" sz="2800" b="0" i="1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1200" b="0" i="1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79C111B-B737-4930-9E74-8BD0C112FA8E}"/>
              </a:ext>
            </a:extLst>
          </p:cNvPr>
          <p:cNvSpPr txBox="1"/>
          <p:nvPr/>
        </p:nvSpPr>
        <p:spPr>
          <a:xfrm>
            <a:off x="3379360" y="5161897"/>
            <a:ext cx="7452360" cy="892552"/>
          </a:xfrm>
          <a:prstGeom prst="rect">
            <a:avLst/>
          </a:prstGeom>
          <a:noFill/>
          <a:ln w="25400" cap="rnd">
            <a:solidFill>
              <a:srgbClr val="C37A94"/>
            </a:solidFill>
            <a:round/>
          </a:ln>
        </p:spPr>
        <p:txBody>
          <a:bodyPr wrap="square">
            <a:spAutoFit/>
          </a:bodyPr>
          <a:lstStyle/>
          <a:p>
            <a:endParaRPr lang="en-US" altLang="zh-CN" sz="1200" b="0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b="0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Practice using supporting materials</a:t>
            </a:r>
            <a:endParaRPr lang="en-US" altLang="zh-CN" sz="2800" b="0" i="1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altLang="zh-CN" sz="1200" b="0" i="1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5E5A5B3-F7C7-465D-A7E8-8D52C8E3273E}"/>
              </a:ext>
            </a:extLst>
          </p:cNvPr>
          <p:cNvSpPr txBox="1"/>
          <p:nvPr/>
        </p:nvSpPr>
        <p:spPr>
          <a:xfrm>
            <a:off x="3379360" y="1818010"/>
            <a:ext cx="7452360" cy="892552"/>
          </a:xfrm>
          <a:prstGeom prst="rect">
            <a:avLst/>
          </a:prstGeom>
          <a:noFill/>
          <a:ln w="25400" cap="rnd">
            <a:solidFill>
              <a:srgbClr val="7B95C3"/>
            </a:solidFill>
            <a:round/>
          </a:ln>
        </p:spPr>
        <p:txBody>
          <a:bodyPr wrap="square">
            <a:spAutoFit/>
          </a:bodyPr>
          <a:lstStyle/>
          <a:p>
            <a:endParaRPr lang="en-US" altLang="zh-CN" sz="1200" b="0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b="0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Micro lecture: </a:t>
            </a:r>
            <a:r>
              <a:rPr lang="en-US" altLang="zh-CN" sz="2800" i="1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The PRES Pattern</a:t>
            </a:r>
            <a:r>
              <a:rPr lang="en-US" altLang="zh-CN" sz="2800" b="0" i="1" u="none" strike="noStrike" baseline="0" dirty="0">
                <a:solidFill>
                  <a:srgbClr val="0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in Speech</a:t>
            </a:r>
          </a:p>
          <a:p>
            <a:endParaRPr lang="en-US" altLang="zh-CN" sz="1200" b="0" i="1" u="none" strike="noStrike" baseline="0" dirty="0">
              <a:solidFill>
                <a:srgbClr val="0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06A7600-33A4-4B32-BE13-9E37B137FA97}"/>
              </a:ext>
            </a:extLst>
          </p:cNvPr>
          <p:cNvGrpSpPr/>
          <p:nvPr/>
        </p:nvGrpSpPr>
        <p:grpSpPr>
          <a:xfrm>
            <a:off x="1872318" y="184635"/>
            <a:ext cx="8433770" cy="1325563"/>
            <a:chOff x="1872318" y="184635"/>
            <a:chExt cx="8433770" cy="1325563"/>
          </a:xfrm>
        </p:grpSpPr>
        <p:sp>
          <p:nvSpPr>
            <p:cNvPr id="27" name="标题 1">
              <a:extLst>
                <a:ext uri="{FF2B5EF4-FFF2-40B4-BE49-F238E27FC236}">
                  <a16:creationId xmlns:a16="http://schemas.microsoft.com/office/drawing/2014/main" id="{E36FCC42-F0FE-417C-896E-EC65EBF37867}"/>
                </a:ext>
              </a:extLst>
            </p:cNvPr>
            <p:cNvSpPr txBox="1">
              <a:spLocks/>
            </p:cNvSpPr>
            <p:nvPr/>
          </p:nvSpPr>
          <p:spPr>
            <a:xfrm>
              <a:off x="1872318" y="184635"/>
              <a:ext cx="7994715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Teaching Design--</a:t>
              </a:r>
              <a:endParaRPr lang="zh-CN" altLang="en-US" dirty="0"/>
            </a:p>
          </p:txBody>
        </p:sp>
        <p:sp>
          <p:nvSpPr>
            <p:cNvPr id="28" name="矩形 27">
              <a:hlinkClick r:id="" action="ppaction://noaction"/>
              <a:extLst>
                <a:ext uri="{FF2B5EF4-FFF2-40B4-BE49-F238E27FC236}">
                  <a16:creationId xmlns:a16="http://schemas.microsoft.com/office/drawing/2014/main" id="{F58392A3-25A8-43B3-8B59-EC583A4EB5C8}"/>
                </a:ext>
              </a:extLst>
            </p:cNvPr>
            <p:cNvSpPr/>
            <p:nvPr/>
          </p:nvSpPr>
          <p:spPr>
            <a:xfrm>
              <a:off x="6864312" y="375856"/>
              <a:ext cx="3441776" cy="943120"/>
            </a:xfrm>
            <a:prstGeom prst="rect">
              <a:avLst/>
            </a:prstGeom>
            <a:solidFill>
              <a:srgbClr val="DFD0CA"/>
            </a:solidFill>
            <a:ln>
              <a:noFill/>
            </a:ln>
            <a:effectLst>
              <a:outerShdw blurRad="50800" dist="88900" dir="2100000" algn="tl" rotWithShape="0">
                <a:schemeClr val="tx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5720" tIns="22860" rIns="45720" bIns="2286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zh-CN" sz="4400" dirty="0">
                  <a:solidFill>
                    <a:srgbClr val="7F495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Procedure</a:t>
              </a:r>
              <a:endParaRPr kumimoji="1" lang="zh-CN" altLang="en-US" sz="4400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024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>
            <a:extLst>
              <a:ext uri="{FF2B5EF4-FFF2-40B4-BE49-F238E27FC236}">
                <a16:creationId xmlns:a16="http://schemas.microsoft.com/office/drawing/2014/main" id="{E5713794-BD2D-4670-B6C9-FA3D3E34026D}"/>
              </a:ext>
            </a:extLst>
          </p:cNvPr>
          <p:cNvSpPr/>
          <p:nvPr/>
        </p:nvSpPr>
        <p:spPr>
          <a:xfrm>
            <a:off x="1872318" y="2017740"/>
            <a:ext cx="8505730" cy="42955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/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46" name="矩形 45">
            <a:hlinkClick r:id="rId2" action="ppaction://hlinksldjump"/>
            <a:extLst>
              <a:ext uri="{FF2B5EF4-FFF2-40B4-BE49-F238E27FC236}">
                <a16:creationId xmlns:a16="http://schemas.microsoft.com/office/drawing/2014/main" id="{5EB9EA93-F2A9-4B09-B130-3855B82025E9}"/>
              </a:ext>
            </a:extLst>
          </p:cNvPr>
          <p:cNvSpPr/>
          <p:nvPr/>
        </p:nvSpPr>
        <p:spPr>
          <a:xfrm>
            <a:off x="2476731" y="3182418"/>
            <a:ext cx="7261440" cy="593284"/>
          </a:xfrm>
          <a:prstGeom prst="rect">
            <a:avLst/>
          </a:prstGeom>
          <a:solidFill>
            <a:srgbClr val="D2D1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2800" dirty="0">
                <a:solidFill>
                  <a:srgbClr val="4B5F2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Attendance</a:t>
            </a:r>
            <a:endParaRPr kumimoji="1" lang="zh-CN" altLang="en-US" sz="2800" dirty="0">
              <a:solidFill>
                <a:srgbClr val="4B5F2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4" name="矩形 43">
            <a:hlinkClick r:id="" action="ppaction://noaction"/>
            <a:extLst>
              <a:ext uri="{FF2B5EF4-FFF2-40B4-BE49-F238E27FC236}">
                <a16:creationId xmlns:a16="http://schemas.microsoft.com/office/drawing/2014/main" id="{E0429E4E-9149-4B7F-9ACD-946D4F720451}"/>
              </a:ext>
            </a:extLst>
          </p:cNvPr>
          <p:cNvSpPr/>
          <p:nvPr/>
        </p:nvSpPr>
        <p:spPr>
          <a:xfrm>
            <a:off x="2462483" y="2418240"/>
            <a:ext cx="7275688" cy="593284"/>
          </a:xfrm>
          <a:prstGeom prst="rect">
            <a:avLst/>
          </a:prstGeom>
          <a:solidFill>
            <a:srgbClr val="F0E7E1"/>
          </a:solidFill>
          <a:ln>
            <a:noFill/>
          </a:ln>
          <a:effectLst>
            <a:outerShdw blurRad="50800" dist="88900" dir="2100000" algn="tl" rotWithShape="0">
              <a:schemeClr val="tx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Independent learning (micro lectures) </a:t>
            </a:r>
            <a:endParaRPr kumimoji="1" lang="zh-CN" altLang="en-US" sz="2800" dirty="0">
              <a:solidFill>
                <a:schemeClr val="accent2">
                  <a:lumMod val="50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矩形 13">
            <a:hlinkClick r:id="" action="ppaction://noaction"/>
            <a:extLst>
              <a:ext uri="{FF2B5EF4-FFF2-40B4-BE49-F238E27FC236}">
                <a16:creationId xmlns:a16="http://schemas.microsoft.com/office/drawing/2014/main" id="{93512BB3-C766-443E-858A-9447CE591CC3}"/>
              </a:ext>
            </a:extLst>
          </p:cNvPr>
          <p:cNvSpPr/>
          <p:nvPr/>
        </p:nvSpPr>
        <p:spPr>
          <a:xfrm>
            <a:off x="2476732" y="4708468"/>
            <a:ext cx="7261441" cy="593284"/>
          </a:xfrm>
          <a:prstGeom prst="rect">
            <a:avLst/>
          </a:prstGeom>
          <a:solidFill>
            <a:srgbClr val="D0D9E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Peer evaluation</a:t>
            </a:r>
            <a:endParaRPr kumimoji="1" lang="zh-CN" altLang="en-US" sz="2800" dirty="0">
              <a:solidFill>
                <a:srgbClr val="C0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B83710C-58BF-45D1-ACFB-9B34F6D14581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69364D65-3AE8-474B-9A94-66BFE891FC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5299F38-530E-4793-BFC7-05742D4AB9A9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10" name="矩形 9">
            <a:hlinkClick r:id="" action="ppaction://noaction"/>
            <a:extLst>
              <a:ext uri="{FF2B5EF4-FFF2-40B4-BE49-F238E27FC236}">
                <a16:creationId xmlns:a16="http://schemas.microsoft.com/office/drawing/2014/main" id="{ABD397A1-092C-49C7-BA0D-65BF9BBCC4EF}"/>
              </a:ext>
            </a:extLst>
          </p:cNvPr>
          <p:cNvSpPr/>
          <p:nvPr/>
        </p:nvSpPr>
        <p:spPr>
          <a:xfrm>
            <a:off x="2476731" y="3946596"/>
            <a:ext cx="7261441" cy="593284"/>
          </a:xfrm>
          <a:prstGeom prst="rect">
            <a:avLst/>
          </a:prstGeom>
          <a:solidFill>
            <a:srgbClr val="F5E1CA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solidFill>
                  <a:schemeClr val="accent2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Participation (Q&amp;A, speech delivery)</a:t>
            </a:r>
            <a:endParaRPr kumimoji="1" lang="zh-CN" altLang="en-US" sz="2800" dirty="0">
              <a:solidFill>
                <a:schemeClr val="accent2">
                  <a:lumMod val="7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矩形 10">
            <a:hlinkClick r:id="" action="ppaction://noaction"/>
            <a:extLst>
              <a:ext uri="{FF2B5EF4-FFF2-40B4-BE49-F238E27FC236}">
                <a16:creationId xmlns:a16="http://schemas.microsoft.com/office/drawing/2014/main" id="{43EEB219-980E-4A37-85DD-E1D47E561A73}"/>
              </a:ext>
            </a:extLst>
          </p:cNvPr>
          <p:cNvSpPr/>
          <p:nvPr/>
        </p:nvSpPr>
        <p:spPr>
          <a:xfrm>
            <a:off x="2483857" y="5470340"/>
            <a:ext cx="7261442" cy="593284"/>
          </a:xfrm>
          <a:prstGeom prst="rect">
            <a:avLst/>
          </a:prstGeom>
          <a:solidFill>
            <a:srgbClr val="CBCBD2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solidFill>
                  <a:srgbClr val="3B3838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After-class performance (speech revision)</a:t>
            </a:r>
            <a:endParaRPr kumimoji="1" lang="zh-CN" altLang="en-US" sz="2800" dirty="0">
              <a:solidFill>
                <a:srgbClr val="3B3838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BB10D83F-9143-49AC-8A68-427093236308}"/>
              </a:ext>
            </a:extLst>
          </p:cNvPr>
          <p:cNvSpPr txBox="1">
            <a:spLocks/>
          </p:cNvSpPr>
          <p:nvPr/>
        </p:nvSpPr>
        <p:spPr>
          <a:xfrm>
            <a:off x="3699079" y="1596100"/>
            <a:ext cx="4852208" cy="650337"/>
          </a:xfrm>
          <a:prstGeom prst="rect">
            <a:avLst/>
          </a:prstGeom>
          <a:solidFill>
            <a:srgbClr val="7B95C3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Formative assessment</a:t>
            </a:r>
            <a:endParaRPr lang="zh-CN" altLang="en-US" sz="3200" b="1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42623C5-F7F4-4C87-A826-F38D6E044F2E}"/>
              </a:ext>
            </a:extLst>
          </p:cNvPr>
          <p:cNvGrpSpPr/>
          <p:nvPr/>
        </p:nvGrpSpPr>
        <p:grpSpPr>
          <a:xfrm>
            <a:off x="1872318" y="184635"/>
            <a:ext cx="8433770" cy="1325563"/>
            <a:chOff x="1872318" y="184635"/>
            <a:chExt cx="8433770" cy="1325563"/>
          </a:xfrm>
        </p:grpSpPr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E3D0363E-4AA7-4259-93B4-9ADBEA9057BF}"/>
                </a:ext>
              </a:extLst>
            </p:cNvPr>
            <p:cNvSpPr txBox="1">
              <a:spLocks/>
            </p:cNvSpPr>
            <p:nvPr/>
          </p:nvSpPr>
          <p:spPr>
            <a:xfrm>
              <a:off x="1872318" y="184635"/>
              <a:ext cx="7994715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dirty="0"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Teaching Design--</a:t>
              </a:r>
              <a:endParaRPr lang="zh-CN" altLang="en-US" dirty="0"/>
            </a:p>
          </p:txBody>
        </p:sp>
        <p:sp>
          <p:nvSpPr>
            <p:cNvPr id="18" name="矩形 17">
              <a:hlinkClick r:id="" action="ppaction://noaction"/>
              <a:extLst>
                <a:ext uri="{FF2B5EF4-FFF2-40B4-BE49-F238E27FC236}">
                  <a16:creationId xmlns:a16="http://schemas.microsoft.com/office/drawing/2014/main" id="{4D6CD29E-DC37-46B8-BC05-71EFBEC8366E}"/>
                </a:ext>
              </a:extLst>
            </p:cNvPr>
            <p:cNvSpPr/>
            <p:nvPr/>
          </p:nvSpPr>
          <p:spPr>
            <a:xfrm>
              <a:off x="6864312" y="375856"/>
              <a:ext cx="3441776" cy="943120"/>
            </a:xfrm>
            <a:prstGeom prst="rect">
              <a:avLst/>
            </a:prstGeom>
            <a:solidFill>
              <a:srgbClr val="DFD0CA"/>
            </a:solidFill>
            <a:ln>
              <a:noFill/>
            </a:ln>
            <a:effectLst>
              <a:outerShdw blurRad="50800" dist="88900" dir="2100000" algn="tl" rotWithShape="0">
                <a:schemeClr val="tx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5720" tIns="22860" rIns="45720" bIns="2286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zh-CN" sz="4400" dirty="0">
                  <a:solidFill>
                    <a:srgbClr val="7F495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Assessment</a:t>
              </a:r>
              <a:endParaRPr kumimoji="1" lang="zh-CN" altLang="en-US" sz="4400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516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4" grpId="0" animBg="1"/>
      <p:bldP spid="14" grpId="0" animBg="1"/>
      <p:bldP spid="10" grpId="0" animBg="1"/>
      <p:bldP spid="11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FD536-1FB0-44C6-9DAE-8AD268628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A99B7B-7795-404B-98FC-618B28927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8E7ED9-AE83-44D2-AD49-D9567496B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04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27F158DC-BD25-46BA-A826-9C7724C88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96" b="20813"/>
          <a:stretch/>
        </p:blipFill>
        <p:spPr bwMode="auto">
          <a:xfrm>
            <a:off x="1929050" y="2443528"/>
            <a:ext cx="8333899" cy="441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9893558-01F2-4D72-A201-90CB09F5A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47" y="1782843"/>
            <a:ext cx="2375347" cy="1336132"/>
          </a:xfrm>
          <a:prstGeom prst="ellipse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7D5973A-AEAC-4D87-BCF1-ABAF4A11E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17" y="1427335"/>
            <a:ext cx="2387437" cy="1342934"/>
          </a:xfrm>
          <a:prstGeom prst="ellipse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0957184-9385-4D42-A72E-DD70E6193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32" y="1427335"/>
            <a:ext cx="2387437" cy="1342933"/>
          </a:xfrm>
          <a:prstGeom prst="ellipse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C24E374-4F85-4D16-B252-52C50252E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8147" y="1782843"/>
            <a:ext cx="2387437" cy="1342934"/>
          </a:xfrm>
          <a:prstGeom prst="ellipse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DE6BF4A3-16B2-4A1A-8E94-5F64AB2B5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234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Judging Panel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46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86F8E0-1A5A-4B3E-805E-59EFB2120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867" y="2430937"/>
            <a:ext cx="6859373" cy="1325563"/>
          </a:xfrm>
        </p:spPr>
        <p:txBody>
          <a:bodyPr>
            <a:noAutofit/>
          </a:bodyPr>
          <a:lstStyle/>
          <a:p>
            <a:r>
              <a:rPr lang="en-US" altLang="zh-CN" sz="5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1BC0133-458A-4BB7-8F6A-5A26C18F0C6D}"/>
              </a:ext>
            </a:extLst>
          </p:cNvPr>
          <p:cNvSpPr/>
          <p:nvPr/>
        </p:nvSpPr>
        <p:spPr>
          <a:xfrm>
            <a:off x="2041394" y="2527534"/>
            <a:ext cx="1148304" cy="1132368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4158EC5-7EE8-4CBC-90C8-72EEB31BDFB7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70171664-FC62-46ED-A7E1-8C08227598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43358DA-CA78-46C0-85A7-A455B0EFC41D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5840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3B761E3-FAFF-4A6F-908E-BB457A6F65FA}"/>
              </a:ext>
            </a:extLst>
          </p:cNvPr>
          <p:cNvSpPr/>
          <p:nvPr/>
        </p:nvSpPr>
        <p:spPr>
          <a:xfrm>
            <a:off x="4760408" y="2937793"/>
            <a:ext cx="5920258" cy="23830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/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6665669-1573-4C32-924D-449A56ABE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796651"/>
            <a:ext cx="3449320" cy="455143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8C187DA-26A8-4D3D-A830-1A5F4101F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09734" cy="13255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1338FB-D73D-471A-9108-0A0A8B484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458" y="3087504"/>
            <a:ext cx="5920258" cy="2214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Chapter 6 Supporting Your Ideas</a:t>
            </a: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Examples</a:t>
            </a: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Statistics</a:t>
            </a: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Testimony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B2DD0D2-DB9C-4C9E-B50C-91023F46E40D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9203269-57C1-4AB0-834D-E3B2C2A0E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1C2B03A-53BE-4896-8E99-EBE543BAFEC3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00A81EF-46E5-4656-BD19-2D78C553BABE}"/>
              </a:ext>
            </a:extLst>
          </p:cNvPr>
          <p:cNvSpPr/>
          <p:nvPr/>
        </p:nvSpPr>
        <p:spPr>
          <a:xfrm>
            <a:off x="4760408" y="1935570"/>
            <a:ext cx="4323826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Integrate contents</a:t>
            </a:r>
          </a:p>
        </p:txBody>
      </p:sp>
    </p:spTree>
    <p:extLst>
      <p:ext uri="{BB962C8B-B14F-4D97-AF65-F5344CB8AC3E}">
        <p14:creationId xmlns:p14="http://schemas.microsoft.com/office/powerpoint/2010/main" val="264111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B4FBE2-82AC-4F0B-83FF-5496497F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2BF2A2-B3F0-4AC0-AB38-8B810DC65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479BAF-8507-4D67-9D4F-0AECE2169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24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1D5FD9-85CB-43B3-8C66-88B2C5B15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71711E-82AD-492E-95E4-48C7FA7DD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C2655E-B2D7-46CC-A099-48FE7833F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75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11F781-9E4F-4AB0-BD7E-32C00524B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1FC4E2-140C-42A2-836A-F20C0D266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BDA31C-5901-4DF5-AE82-B1FB912DA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85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524580-F9F4-49F3-8F27-D2D578E5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AA4A70-2D6C-4057-96DE-71A7C7163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40A9DBB-03BE-4627-B968-532D1A99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86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24B7DF-43D9-47AD-AE5D-CBD1396A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88C46-2A09-4944-B9B4-D00952AE2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CA618FC-F4C2-437D-8C83-DBD00CCC4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25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B2DD0D2-DB9C-4C9E-B50C-91023F46E40D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9203269-57C1-4AB0-834D-E3B2C2A0E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1C2B03A-53BE-4896-8E99-EBE543BAFEC3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4" name="箭头: 下 3">
            <a:extLst>
              <a:ext uri="{FF2B5EF4-FFF2-40B4-BE49-F238E27FC236}">
                <a16:creationId xmlns:a16="http://schemas.microsoft.com/office/drawing/2014/main" id="{5F354AD7-3E12-47FB-AC70-00F1DC733056}"/>
              </a:ext>
            </a:extLst>
          </p:cNvPr>
          <p:cNvSpPr/>
          <p:nvPr/>
        </p:nvSpPr>
        <p:spPr>
          <a:xfrm>
            <a:off x="5867400" y="2352123"/>
            <a:ext cx="457200" cy="970280"/>
          </a:xfrm>
          <a:prstGeom prst="downArrow">
            <a:avLst/>
          </a:prstGeom>
          <a:solidFill>
            <a:srgbClr val="7B95C3"/>
          </a:solidFill>
          <a:ln>
            <a:solidFill>
              <a:srgbClr val="7B95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E9DFC29D-D766-4A6D-BEB7-06AF83B6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09734" cy="13255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B95FB61-EFA7-418E-89CE-B0AE9568C65B}"/>
              </a:ext>
            </a:extLst>
          </p:cNvPr>
          <p:cNvSpPr/>
          <p:nvPr/>
        </p:nvSpPr>
        <p:spPr>
          <a:xfrm>
            <a:off x="838200" y="3449320"/>
            <a:ext cx="10214403" cy="23830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2800" dirty="0">
              <a:solidFill>
                <a:schemeClr val="tx1"/>
              </a:solidFill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1CBCF69-2BDA-41D3-BB84-87F13D263F9B}"/>
              </a:ext>
            </a:extLst>
          </p:cNvPr>
          <p:cNvSpPr txBox="1"/>
          <p:nvPr/>
        </p:nvSpPr>
        <p:spPr>
          <a:xfrm>
            <a:off x="1098757" y="3612038"/>
            <a:ext cx="9733280" cy="1956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As with all versions of the book, </a:t>
            </a:r>
            <a:r>
              <a:rPr lang="en-US" altLang="zh-CN" sz="2800" dirty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this adaptation reflects my belief that </a:t>
            </a:r>
            <a:r>
              <a:rPr lang="en-US" altLang="zh-CN" sz="2800" dirty="0">
                <a:solidFill>
                  <a:srgbClr val="C0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the most important part of speaking is thinking</a:t>
            </a:r>
            <a:r>
              <a:rPr lang="en-US" altLang="zh-CN" sz="2800" dirty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.” (Lucas, 2021, p. ii)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E10FE8C5-CD86-4B22-879D-965CC07CE455}"/>
              </a:ext>
            </a:extLst>
          </p:cNvPr>
          <p:cNvSpPr/>
          <p:nvPr/>
        </p:nvSpPr>
        <p:spPr>
          <a:xfrm>
            <a:off x="787723" y="1576114"/>
            <a:ext cx="10315355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Form the PRES pattern to help students think logically.</a:t>
            </a:r>
          </a:p>
        </p:txBody>
      </p:sp>
    </p:spTree>
    <p:extLst>
      <p:ext uri="{BB962C8B-B14F-4D97-AF65-F5344CB8AC3E}">
        <p14:creationId xmlns:p14="http://schemas.microsoft.com/office/powerpoint/2010/main" val="196860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B2DD0D2-DB9C-4C9E-B50C-91023F46E40D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9203269-57C1-4AB0-834D-E3B2C2A0E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1C2B03A-53BE-4896-8E99-EBE543BAFEC3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E9DFC29D-D766-4A6D-BEB7-06AF83B6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09734" cy="13255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2" name="内容占位符 5">
            <a:extLst>
              <a:ext uri="{FF2B5EF4-FFF2-40B4-BE49-F238E27FC236}">
                <a16:creationId xmlns:a16="http://schemas.microsoft.com/office/drawing/2014/main" id="{EF3A8B9A-66FF-4708-888E-B9D30A52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152" y="2730372"/>
            <a:ext cx="2630848" cy="30879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2E8DB8F-93D2-4EFE-AFF2-03E79B1ED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2730372"/>
            <a:ext cx="2404607" cy="3172918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77EAD244-F594-40E2-B005-0729042C1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745" y="2852292"/>
            <a:ext cx="4572000" cy="25717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024C6DCD-874C-4063-8B9E-BD8C294787A3}"/>
              </a:ext>
            </a:extLst>
          </p:cNvPr>
          <p:cNvSpPr/>
          <p:nvPr/>
        </p:nvSpPr>
        <p:spPr>
          <a:xfrm>
            <a:off x="787723" y="1576114"/>
            <a:ext cx="10315355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Combine examples from the textbook and contests.</a:t>
            </a:r>
          </a:p>
        </p:txBody>
      </p:sp>
    </p:spTree>
    <p:extLst>
      <p:ext uri="{BB962C8B-B14F-4D97-AF65-F5344CB8AC3E}">
        <p14:creationId xmlns:p14="http://schemas.microsoft.com/office/powerpoint/2010/main" val="212950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B2DD0D2-DB9C-4C9E-B50C-91023F46E40D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9203269-57C1-4AB0-834D-E3B2C2A0E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1C2B03A-53BE-4896-8E99-EBE543BAFEC3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4" name="箭头: 下 3">
            <a:extLst>
              <a:ext uri="{FF2B5EF4-FFF2-40B4-BE49-F238E27FC236}">
                <a16:creationId xmlns:a16="http://schemas.microsoft.com/office/drawing/2014/main" id="{5F354AD7-3E12-47FB-AC70-00F1DC733056}"/>
              </a:ext>
            </a:extLst>
          </p:cNvPr>
          <p:cNvSpPr/>
          <p:nvPr/>
        </p:nvSpPr>
        <p:spPr>
          <a:xfrm>
            <a:off x="5867400" y="2352123"/>
            <a:ext cx="457200" cy="970280"/>
          </a:xfrm>
          <a:prstGeom prst="downArrow">
            <a:avLst/>
          </a:prstGeom>
          <a:solidFill>
            <a:srgbClr val="7B95C3"/>
          </a:solidFill>
          <a:ln>
            <a:solidFill>
              <a:srgbClr val="7B95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E9DFC29D-D766-4A6D-BEB7-06AF83B6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09734" cy="13255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23670C9-FC2D-46E7-A253-A7844AA1F04E}"/>
              </a:ext>
            </a:extLst>
          </p:cNvPr>
          <p:cNvSpPr/>
          <p:nvPr/>
        </p:nvSpPr>
        <p:spPr>
          <a:xfrm>
            <a:off x="838200" y="3449320"/>
            <a:ext cx="10214403" cy="23830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2800" dirty="0">
              <a:solidFill>
                <a:schemeClr val="tx1"/>
              </a:solidFill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267854D-2F55-4B71-AD4A-80105501DBAF}"/>
              </a:ext>
            </a:extLst>
          </p:cNvPr>
          <p:cNvSpPr txBox="1"/>
          <p:nvPr/>
        </p:nvSpPr>
        <p:spPr>
          <a:xfrm>
            <a:off x="1098757" y="3612038"/>
            <a:ext cx="9733280" cy="1956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“It also follows David Hume’s advice that ‘He who would </a:t>
            </a:r>
            <a:r>
              <a:rPr lang="en-US" altLang="zh-CN" sz="2800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teach eloquence </a:t>
            </a:r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must do it chiefly </a:t>
            </a:r>
            <a:r>
              <a:rPr lang="en-US" altLang="zh-CN" sz="2800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by examples</a:t>
            </a:r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.’” (Lucas, 2021, p. ii)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EBE3D32-91F9-4C04-AB9E-797FAEF1B3FA}"/>
              </a:ext>
            </a:extLst>
          </p:cNvPr>
          <p:cNvSpPr/>
          <p:nvPr/>
        </p:nvSpPr>
        <p:spPr>
          <a:xfrm>
            <a:off x="787723" y="1576114"/>
            <a:ext cx="10315355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Combine examples from the textbook and contests.</a:t>
            </a:r>
          </a:p>
        </p:txBody>
      </p:sp>
    </p:spTree>
    <p:extLst>
      <p:ext uri="{BB962C8B-B14F-4D97-AF65-F5344CB8AC3E}">
        <p14:creationId xmlns:p14="http://schemas.microsoft.com/office/powerpoint/2010/main" val="409964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785CAE83-09B1-4EB8-A710-35055836C631}"/>
              </a:ext>
            </a:extLst>
          </p:cNvPr>
          <p:cNvSpPr/>
          <p:nvPr/>
        </p:nvSpPr>
        <p:spPr>
          <a:xfrm>
            <a:off x="903516" y="2758009"/>
            <a:ext cx="8370096" cy="20602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25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B2DD0D2-DB9C-4C9E-B50C-91023F46E40D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9203269-57C1-4AB0-834D-E3B2C2A0E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1C2B03A-53BE-4896-8E99-EBE543BAFEC3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E9DFC29D-D766-4A6D-BEB7-06AF83B6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09734" cy="13255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5F8DF31A-CDA2-45E3-B015-F79AAAA02AF4}"/>
              </a:ext>
            </a:extLst>
          </p:cNvPr>
          <p:cNvSpPr txBox="1">
            <a:spLocks/>
          </p:cNvSpPr>
          <p:nvPr/>
        </p:nvSpPr>
        <p:spPr>
          <a:xfrm>
            <a:off x="921350" y="2944058"/>
            <a:ext cx="8286946" cy="1802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Deliver speeches in class;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Evaluate classmates’ speeches;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Participate in nationwide speaking contests.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4BDF8D6-3354-411A-A2F3-52EAC7FBAC2A}"/>
              </a:ext>
            </a:extLst>
          </p:cNvPr>
          <p:cNvSpPr/>
          <p:nvPr/>
        </p:nvSpPr>
        <p:spPr>
          <a:xfrm>
            <a:off x="787723" y="1576114"/>
            <a:ext cx="10315355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altLang="zh-CN" sz="2800" b="1" dirty="0">
                <a:solidFill>
                  <a:schemeClr val="bg1"/>
                </a:solidFill>
                <a:highlight>
                  <a:srgbClr val="7B95C3"/>
                </a:highligh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Put principles from the textbook into practice.</a:t>
            </a:r>
          </a:p>
        </p:txBody>
      </p:sp>
    </p:spTree>
    <p:extLst>
      <p:ext uri="{BB962C8B-B14F-4D97-AF65-F5344CB8AC3E}">
        <p14:creationId xmlns:p14="http://schemas.microsoft.com/office/powerpoint/2010/main" val="254959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B2DD0D2-DB9C-4C9E-B50C-91023F46E40D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9203269-57C1-4AB0-834D-E3B2C2A0E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1C2B03A-53BE-4896-8E99-EBE543BAFEC3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4" name="箭头: 下 3">
            <a:extLst>
              <a:ext uri="{FF2B5EF4-FFF2-40B4-BE49-F238E27FC236}">
                <a16:creationId xmlns:a16="http://schemas.microsoft.com/office/drawing/2014/main" id="{5F354AD7-3E12-47FB-AC70-00F1DC733056}"/>
              </a:ext>
            </a:extLst>
          </p:cNvPr>
          <p:cNvSpPr/>
          <p:nvPr/>
        </p:nvSpPr>
        <p:spPr>
          <a:xfrm>
            <a:off x="5867400" y="2352123"/>
            <a:ext cx="457200" cy="970280"/>
          </a:xfrm>
          <a:prstGeom prst="downArrow">
            <a:avLst/>
          </a:prstGeom>
          <a:solidFill>
            <a:srgbClr val="7B95C3"/>
          </a:solidFill>
          <a:ln>
            <a:solidFill>
              <a:srgbClr val="7B95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E9DFC29D-D766-4A6D-BEB7-06AF83B6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09734" cy="13255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6166675-F6E2-4393-9912-49B9EBFB7680}"/>
              </a:ext>
            </a:extLst>
          </p:cNvPr>
          <p:cNvSpPr/>
          <p:nvPr/>
        </p:nvSpPr>
        <p:spPr>
          <a:xfrm>
            <a:off x="838200" y="3449320"/>
            <a:ext cx="10214403" cy="23830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855259"/>
            </a:extrusionClr>
            <a:contourClr>
              <a:srgbClr val="855259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2800" dirty="0">
              <a:solidFill>
                <a:schemeClr val="tx1"/>
              </a:solidFill>
              <a:effectLst/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895EDF-E3B5-4D7F-8BDE-1496E2AFB4B7}"/>
              </a:ext>
            </a:extLst>
          </p:cNvPr>
          <p:cNvSpPr txBox="1"/>
          <p:nvPr/>
        </p:nvSpPr>
        <p:spPr>
          <a:xfrm>
            <a:off x="1098757" y="3612038"/>
            <a:ext cx="9733280" cy="1956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“You cannot become a skilled speaker just by following a set of rules in a textbook. In the long run, </a:t>
            </a:r>
            <a:r>
              <a:rPr lang="en-US" altLang="zh-CN" sz="2800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there is no substitute for experience</a:t>
            </a:r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.” (Lucas, 2021, p.154)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FB29A09-AD2C-48BA-965A-D7D08ECC05CB}"/>
              </a:ext>
            </a:extLst>
          </p:cNvPr>
          <p:cNvSpPr/>
          <p:nvPr/>
        </p:nvSpPr>
        <p:spPr>
          <a:xfrm>
            <a:off x="787723" y="1576114"/>
            <a:ext cx="10315355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Put principles from the textbook into practice.</a:t>
            </a:r>
          </a:p>
        </p:txBody>
      </p:sp>
    </p:spTree>
    <p:extLst>
      <p:ext uri="{BB962C8B-B14F-4D97-AF65-F5344CB8AC3E}">
        <p14:creationId xmlns:p14="http://schemas.microsoft.com/office/powerpoint/2010/main" val="248193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66665669-1573-4C32-924D-449A56ABE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796651"/>
            <a:ext cx="3449320" cy="455143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8C187DA-26A8-4D3D-A830-1A5F4101F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Use of the textbook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B2DD0D2-DB9C-4C9E-B50C-91023F46E40D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B9203269-57C1-4AB0-834D-E3B2C2A0E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1C2B03A-53BE-4896-8E99-EBE543BAFEC3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6056233E-6E3A-45E7-B8DC-2243D39D5F49}"/>
              </a:ext>
            </a:extLst>
          </p:cNvPr>
          <p:cNvSpPr/>
          <p:nvPr/>
        </p:nvSpPr>
        <p:spPr>
          <a:xfrm>
            <a:off x="4772244" y="4615702"/>
            <a:ext cx="5362355" cy="1009650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Put principles from the textbook into practice.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EC1FCB77-E42D-43B8-913B-6DD3B66A7057}"/>
              </a:ext>
            </a:extLst>
          </p:cNvPr>
          <p:cNvSpPr/>
          <p:nvPr/>
        </p:nvSpPr>
        <p:spPr>
          <a:xfrm>
            <a:off x="4772244" y="3297891"/>
            <a:ext cx="5362355" cy="1009650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Combine examples from the textbook and contests.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34CE4F8-928E-4610-921D-72BB4A86ACA3}"/>
              </a:ext>
            </a:extLst>
          </p:cNvPr>
          <p:cNvSpPr/>
          <p:nvPr/>
        </p:nvSpPr>
        <p:spPr>
          <a:xfrm>
            <a:off x="4772244" y="1980080"/>
            <a:ext cx="5362355" cy="1009650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Integrate contents from different chapters.</a:t>
            </a:r>
          </a:p>
        </p:txBody>
      </p:sp>
    </p:spTree>
    <p:extLst>
      <p:ext uri="{BB962C8B-B14F-4D97-AF65-F5344CB8AC3E}">
        <p14:creationId xmlns:p14="http://schemas.microsoft.com/office/powerpoint/2010/main" val="3680265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86F8E0-1A5A-4B3E-805E-59EFB2120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267" y="2430937"/>
            <a:ext cx="8596733" cy="1325563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Introduction to the demo class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1BC0133-458A-4BB7-8F6A-5A26C18F0C6D}"/>
              </a:ext>
            </a:extLst>
          </p:cNvPr>
          <p:cNvSpPr/>
          <p:nvPr/>
        </p:nvSpPr>
        <p:spPr>
          <a:xfrm>
            <a:off x="1177794" y="2527534"/>
            <a:ext cx="1148304" cy="1132368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4158EC5-7EE8-4CBC-90C8-72EEB31BDFB7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70171664-FC62-46ED-A7E1-8C08227598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43358DA-CA78-46C0-85A7-A455B0EFC41D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0299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AA23F4-3AA5-4607-928D-0424C05A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Demo class design 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from </a:t>
            </a:r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474334C-6C5A-48CF-8AE1-7A567119767F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DB18435E-D726-49E5-A85E-0994E445CD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5D6B9D3-2C5D-46D9-AE8D-D9509B8B12E9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6071FA1-57B2-428F-8171-73A8AFDB10FC}"/>
              </a:ext>
            </a:extLst>
          </p:cNvPr>
          <p:cNvSpPr/>
          <p:nvPr/>
        </p:nvSpPr>
        <p:spPr>
          <a:xfrm>
            <a:off x="6954520" y="538639"/>
            <a:ext cx="1905000" cy="978535"/>
          </a:xfrm>
          <a:prstGeom prst="roundRect">
            <a:avLst/>
          </a:prstGeom>
          <a:solidFill>
            <a:srgbClr val="C37A94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Session 2</a:t>
            </a:r>
          </a:p>
          <a:p>
            <a:pPr algn="ctr"/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Offline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5DACA7B-9EBD-4A57-B014-F59EC30D1F1D}"/>
              </a:ext>
            </a:extLst>
          </p:cNvPr>
          <p:cNvSpPr/>
          <p:nvPr/>
        </p:nvSpPr>
        <p:spPr>
          <a:xfrm>
            <a:off x="4180569" y="2013781"/>
            <a:ext cx="3335035" cy="3805078"/>
          </a:xfrm>
          <a:prstGeom prst="rect">
            <a:avLst/>
          </a:prstGeom>
          <a:solidFill>
            <a:srgbClr val="D2D1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150000"/>
              </a:lnSpc>
            </a:pPr>
            <a:endParaRPr lang="en-US" altLang="zh-CN" sz="800" b="1" dirty="0">
              <a:solidFill>
                <a:schemeClr val="bg1"/>
              </a:solidFill>
              <a:highlight>
                <a:srgbClr val="7B95C3"/>
              </a:highligh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highlight>
                  <a:srgbClr val="7B95C3"/>
                </a:highligh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Procedure</a:t>
            </a:r>
          </a:p>
          <a:p>
            <a:pPr algn="ctr">
              <a:lnSpc>
                <a:spcPct val="150000"/>
              </a:lnSpc>
            </a:pPr>
            <a:endParaRPr kumimoji="1" lang="en-US" altLang="zh-CN" sz="800" dirty="0">
              <a:solidFill>
                <a:srgbClr val="4B5F2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zh-CN" sz="2800" dirty="0">
                <a:solidFill>
                  <a:srgbClr val="4B5F2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Review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4B5F2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Practice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4B5F23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Assignment</a:t>
            </a:r>
          </a:p>
        </p:txBody>
      </p:sp>
      <p:sp>
        <p:nvSpPr>
          <p:cNvPr id="11" name="矩形 10">
            <a:hlinkClick r:id="" action="ppaction://noaction"/>
            <a:extLst>
              <a:ext uri="{FF2B5EF4-FFF2-40B4-BE49-F238E27FC236}">
                <a16:creationId xmlns:a16="http://schemas.microsoft.com/office/drawing/2014/main" id="{1A0716F3-88B4-484C-8A7A-D66DB0B3D145}"/>
              </a:ext>
            </a:extLst>
          </p:cNvPr>
          <p:cNvSpPr/>
          <p:nvPr/>
        </p:nvSpPr>
        <p:spPr>
          <a:xfrm>
            <a:off x="528320" y="2013781"/>
            <a:ext cx="3332480" cy="3805078"/>
          </a:xfrm>
          <a:prstGeom prst="rect">
            <a:avLst/>
          </a:prstGeom>
          <a:solidFill>
            <a:srgbClr val="DFD0CA"/>
          </a:solidFill>
          <a:ln>
            <a:noFill/>
          </a:ln>
          <a:effectLst>
            <a:outerShdw blurRad="50800" dist="88900" dir="2100000" algn="tl" rotWithShape="0">
              <a:schemeClr val="tx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en-US" altLang="zh-CN" sz="800" b="1" dirty="0">
              <a:solidFill>
                <a:schemeClr val="bg1"/>
              </a:solidFill>
              <a:highlight>
                <a:srgbClr val="7B95C3"/>
              </a:highligh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highlight>
                  <a:srgbClr val="7B95C3"/>
                </a:highligh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Objective</a:t>
            </a:r>
          </a:p>
          <a:p>
            <a:pPr algn="ctr">
              <a:lnSpc>
                <a:spcPct val="150000"/>
              </a:lnSpc>
            </a:pPr>
            <a:endParaRPr lang="en-US" altLang="zh-CN" sz="800" dirty="0">
              <a:solidFill>
                <a:srgbClr val="7F495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7F495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To speak logically and convincingly with PRES</a:t>
            </a:r>
          </a:p>
        </p:txBody>
      </p:sp>
      <p:sp>
        <p:nvSpPr>
          <p:cNvPr id="12" name="矩形 11">
            <a:hlinkClick r:id="" action="ppaction://noaction"/>
            <a:extLst>
              <a:ext uri="{FF2B5EF4-FFF2-40B4-BE49-F238E27FC236}">
                <a16:creationId xmlns:a16="http://schemas.microsoft.com/office/drawing/2014/main" id="{9224647E-64CD-4DC6-98EE-429C746FADBF}"/>
              </a:ext>
            </a:extLst>
          </p:cNvPr>
          <p:cNvSpPr/>
          <p:nvPr/>
        </p:nvSpPr>
        <p:spPr>
          <a:xfrm>
            <a:off x="7835375" y="2013781"/>
            <a:ext cx="3335036" cy="3805078"/>
          </a:xfrm>
          <a:prstGeom prst="rect">
            <a:avLst/>
          </a:prstGeom>
          <a:solidFill>
            <a:srgbClr val="D0D9E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" tIns="22860" rIns="45720" bIns="2286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en-US" altLang="zh-CN" sz="800" b="1" dirty="0">
              <a:solidFill>
                <a:schemeClr val="bg1"/>
              </a:solidFill>
              <a:highlight>
                <a:srgbClr val="7B95C3"/>
              </a:highligh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highlight>
                  <a:srgbClr val="7B95C3"/>
                </a:highligh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Assessment</a:t>
            </a:r>
          </a:p>
          <a:p>
            <a:pPr algn="ctr">
              <a:lnSpc>
                <a:spcPct val="150000"/>
              </a:lnSpc>
            </a:pPr>
            <a:endParaRPr lang="en-US" altLang="zh-CN" sz="800" dirty="0">
              <a:solidFill>
                <a:srgbClr val="42517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Peer evaluation</a:t>
            </a:r>
          </a:p>
          <a:p>
            <a:pPr algn="ctr"/>
            <a:r>
              <a:rPr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(Judging Panel)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&amp;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42517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Teacher feedback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6C551882-F00A-44C1-88F0-0965A2ACF29E}"/>
              </a:ext>
            </a:extLst>
          </p:cNvPr>
          <p:cNvSpPr/>
          <p:nvPr/>
        </p:nvSpPr>
        <p:spPr>
          <a:xfrm>
            <a:off x="8147164" y="2272629"/>
            <a:ext cx="2711458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Assessment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1289A0F7-5744-4330-918D-44DDB8586092}"/>
              </a:ext>
            </a:extLst>
          </p:cNvPr>
          <p:cNvSpPr/>
          <p:nvPr/>
        </p:nvSpPr>
        <p:spPr>
          <a:xfrm>
            <a:off x="4492357" y="2272629"/>
            <a:ext cx="2711458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Procedure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4EAE097-5C3C-4B3F-943C-B92E5F33CA2A}"/>
              </a:ext>
            </a:extLst>
          </p:cNvPr>
          <p:cNvSpPr/>
          <p:nvPr/>
        </p:nvSpPr>
        <p:spPr>
          <a:xfrm>
            <a:off x="837553" y="2272629"/>
            <a:ext cx="2711458" cy="649093"/>
          </a:xfrm>
          <a:prstGeom prst="roundRect">
            <a:avLst/>
          </a:prstGeom>
          <a:solidFill>
            <a:srgbClr val="7B95C3"/>
          </a:solidFill>
          <a:ln>
            <a:noFill/>
          </a:ln>
          <a:effectLst>
            <a:outerShdw blurRad="88900" dist="88900" dir="2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Objective</a:t>
            </a:r>
          </a:p>
        </p:txBody>
      </p:sp>
    </p:spTree>
    <p:extLst>
      <p:ext uri="{BB962C8B-B14F-4D97-AF65-F5344CB8AC3E}">
        <p14:creationId xmlns:p14="http://schemas.microsoft.com/office/powerpoint/2010/main" val="235014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756B7-3631-460E-802A-6D64BDF9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CD7202-4602-4447-9F0B-3B010F468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AF2504-3DB6-4D94-96F0-EB0EFDC9B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14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B436AC-6DFC-4038-A0E8-14417189C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010227-9B00-4506-86E6-DEF127E84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8A083A0-C20A-4426-87F4-BD24AFA67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79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E927B2-87BC-47F9-80D7-8F950F09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338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What is the </a:t>
            </a:r>
            <a:r>
              <a:rPr lang="en-US" altLang="zh-CN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PRES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pattern?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2F86418-EEFB-4C42-AFA0-7FF28AF4350E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E5CDC8DD-A158-44B1-B78B-57720B3AD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8C3F2E1-AFC9-4107-B87E-0B2CC2FBDB6F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  <p:sp>
        <p:nvSpPr>
          <p:cNvPr id="52" name="椭圆 51">
            <a:extLst>
              <a:ext uri="{FF2B5EF4-FFF2-40B4-BE49-F238E27FC236}">
                <a16:creationId xmlns:a16="http://schemas.microsoft.com/office/drawing/2014/main" id="{B9A61108-5BFC-4D3F-83AD-3466E05660F8}"/>
              </a:ext>
            </a:extLst>
          </p:cNvPr>
          <p:cNvSpPr/>
          <p:nvPr/>
        </p:nvSpPr>
        <p:spPr>
          <a:xfrm>
            <a:off x="3091205" y="1691446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CDE1D7A0-6609-4407-84C8-1022E61FE2A3}"/>
              </a:ext>
            </a:extLst>
          </p:cNvPr>
          <p:cNvSpPr/>
          <p:nvPr/>
        </p:nvSpPr>
        <p:spPr>
          <a:xfrm>
            <a:off x="3091204" y="2784095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8E362E39-C48C-48BC-8D15-98DC0823C773}"/>
              </a:ext>
            </a:extLst>
          </p:cNvPr>
          <p:cNvSpPr/>
          <p:nvPr/>
        </p:nvSpPr>
        <p:spPr>
          <a:xfrm>
            <a:off x="3091203" y="4969393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6C8940E9-213A-46DA-843B-739B52BCAA2B}"/>
              </a:ext>
            </a:extLst>
          </p:cNvPr>
          <p:cNvSpPr/>
          <p:nvPr/>
        </p:nvSpPr>
        <p:spPr>
          <a:xfrm>
            <a:off x="3091204" y="3876744"/>
            <a:ext cx="770263" cy="756420"/>
          </a:xfrm>
          <a:prstGeom prst="ellipse">
            <a:avLst/>
          </a:prstGeom>
          <a:solidFill>
            <a:srgbClr val="7B95C3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箭头: 右 55">
            <a:extLst>
              <a:ext uri="{FF2B5EF4-FFF2-40B4-BE49-F238E27FC236}">
                <a16:creationId xmlns:a16="http://schemas.microsoft.com/office/drawing/2014/main" id="{313B97B9-826C-47DF-8F87-E09E0BE18516}"/>
              </a:ext>
            </a:extLst>
          </p:cNvPr>
          <p:cNvSpPr/>
          <p:nvPr/>
        </p:nvSpPr>
        <p:spPr>
          <a:xfrm>
            <a:off x="4346210" y="1942289"/>
            <a:ext cx="1421176" cy="254734"/>
          </a:xfrm>
          <a:prstGeom prst="rightArrow">
            <a:avLst/>
          </a:prstGeom>
          <a:solidFill>
            <a:srgbClr val="AFB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右 56">
            <a:extLst>
              <a:ext uri="{FF2B5EF4-FFF2-40B4-BE49-F238E27FC236}">
                <a16:creationId xmlns:a16="http://schemas.microsoft.com/office/drawing/2014/main" id="{2BDE0EA9-153A-44AE-8E73-0C2B8C9BD8D7}"/>
              </a:ext>
            </a:extLst>
          </p:cNvPr>
          <p:cNvSpPr/>
          <p:nvPr/>
        </p:nvSpPr>
        <p:spPr>
          <a:xfrm>
            <a:off x="4346210" y="4167789"/>
            <a:ext cx="1421176" cy="254734"/>
          </a:xfrm>
          <a:prstGeom prst="rightArrow">
            <a:avLst/>
          </a:prstGeom>
          <a:solidFill>
            <a:srgbClr val="AFB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箭头: 右 57">
            <a:extLst>
              <a:ext uri="{FF2B5EF4-FFF2-40B4-BE49-F238E27FC236}">
                <a16:creationId xmlns:a16="http://schemas.microsoft.com/office/drawing/2014/main" id="{C4E0BC0A-ADC4-483B-ADC5-26565F80082C}"/>
              </a:ext>
            </a:extLst>
          </p:cNvPr>
          <p:cNvSpPr/>
          <p:nvPr/>
        </p:nvSpPr>
        <p:spPr>
          <a:xfrm>
            <a:off x="4346210" y="3055039"/>
            <a:ext cx="1421176" cy="254734"/>
          </a:xfrm>
          <a:prstGeom prst="rightArrow">
            <a:avLst/>
          </a:prstGeom>
          <a:solidFill>
            <a:srgbClr val="AFB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箭头: 右 58">
            <a:extLst>
              <a:ext uri="{FF2B5EF4-FFF2-40B4-BE49-F238E27FC236}">
                <a16:creationId xmlns:a16="http://schemas.microsoft.com/office/drawing/2014/main" id="{EB1091CE-77AF-4651-8757-034738F54562}"/>
              </a:ext>
            </a:extLst>
          </p:cNvPr>
          <p:cNvSpPr/>
          <p:nvPr/>
        </p:nvSpPr>
        <p:spPr>
          <a:xfrm>
            <a:off x="4346210" y="5280539"/>
            <a:ext cx="1421176" cy="254734"/>
          </a:xfrm>
          <a:prstGeom prst="rightArrow">
            <a:avLst/>
          </a:prstGeom>
          <a:solidFill>
            <a:srgbClr val="AFB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0DB2E1D9-B32A-4A07-8373-676672EE6AD4}"/>
              </a:ext>
            </a:extLst>
          </p:cNvPr>
          <p:cNvSpPr/>
          <p:nvPr/>
        </p:nvSpPr>
        <p:spPr>
          <a:xfrm>
            <a:off x="6378437" y="1691446"/>
            <a:ext cx="2573079" cy="756420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Point</a:t>
            </a:r>
            <a:endParaRPr lang="zh-CN" altLang="en-US" sz="32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BBDC939-4145-4D67-A389-7A7F8B697DA4}"/>
              </a:ext>
            </a:extLst>
          </p:cNvPr>
          <p:cNvSpPr/>
          <p:nvPr/>
        </p:nvSpPr>
        <p:spPr>
          <a:xfrm>
            <a:off x="6378436" y="2779448"/>
            <a:ext cx="2573079" cy="756420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Reason</a:t>
            </a:r>
            <a:endParaRPr lang="zh-CN" altLang="en-US" sz="32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E1ACDF34-C4F0-4494-BC32-45362C56533A}"/>
              </a:ext>
            </a:extLst>
          </p:cNvPr>
          <p:cNvSpPr/>
          <p:nvPr/>
        </p:nvSpPr>
        <p:spPr>
          <a:xfrm>
            <a:off x="6378434" y="3876744"/>
            <a:ext cx="2573079" cy="756420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Evidence</a:t>
            </a:r>
            <a:endParaRPr lang="zh-CN" altLang="en-US" sz="32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3AFF2B8-BEAF-424C-9CD2-A9F9352C9BCD}"/>
              </a:ext>
            </a:extLst>
          </p:cNvPr>
          <p:cNvSpPr/>
          <p:nvPr/>
        </p:nvSpPr>
        <p:spPr>
          <a:xfrm>
            <a:off x="6378434" y="4974040"/>
            <a:ext cx="2573079" cy="756420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Summary</a:t>
            </a:r>
            <a:endParaRPr lang="zh-CN" altLang="en-US" sz="3200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921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思想气泡: 云 4">
            <a:extLst>
              <a:ext uri="{FF2B5EF4-FFF2-40B4-BE49-F238E27FC236}">
                <a16:creationId xmlns:a16="http://schemas.microsoft.com/office/drawing/2014/main" id="{EB47319F-084B-4CC1-9013-730E017A086D}"/>
              </a:ext>
            </a:extLst>
          </p:cNvPr>
          <p:cNvSpPr/>
          <p:nvPr/>
        </p:nvSpPr>
        <p:spPr>
          <a:xfrm>
            <a:off x="249314" y="94217"/>
            <a:ext cx="11040433" cy="1442753"/>
          </a:xfrm>
          <a:prstGeom prst="cloudCallout">
            <a:avLst>
              <a:gd name="adj1" fmla="val -49308"/>
              <a:gd name="adj2" fmla="val 59056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What’s your </a:t>
            </a:r>
            <a:r>
              <a:rPr lang="en-US" altLang="zh-CN" sz="4400" dirty="0">
                <a:solidFill>
                  <a:srgbClr val="C0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opinion</a:t>
            </a:r>
            <a:r>
              <a:rPr lang="en-US" altLang="zh-CN" sz="44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4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on…</a:t>
            </a:r>
            <a:endParaRPr lang="zh-CN" altLang="en-US" sz="4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8418D448-DEF7-41B5-AE34-E0A7571315A1}"/>
              </a:ext>
            </a:extLst>
          </p:cNvPr>
          <p:cNvSpPr/>
          <p:nvPr/>
        </p:nvSpPr>
        <p:spPr>
          <a:xfrm>
            <a:off x="604817" y="2184971"/>
            <a:ext cx="4653672" cy="621176"/>
          </a:xfrm>
          <a:prstGeom prst="wedgeRoundRectCallout">
            <a:avLst>
              <a:gd name="adj1" fmla="val -61720"/>
              <a:gd name="adj2" fmla="val 76561"/>
              <a:gd name="adj3" fmla="val 16667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What is your point?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85C82D13-6558-43B6-B53D-AA8FCD4442BF}"/>
              </a:ext>
            </a:extLst>
          </p:cNvPr>
          <p:cNvSpPr/>
          <p:nvPr/>
        </p:nvSpPr>
        <p:spPr>
          <a:xfrm>
            <a:off x="604817" y="3152499"/>
            <a:ext cx="4653672" cy="621176"/>
          </a:xfrm>
          <a:prstGeom prst="wedgeRoundRectCallout">
            <a:avLst>
              <a:gd name="adj1" fmla="val -61720"/>
              <a:gd name="adj2" fmla="val 76561"/>
              <a:gd name="adj3" fmla="val 16667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Why do you think so?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DA100FD1-3DF5-48AB-A9ED-181E05DF3735}"/>
              </a:ext>
            </a:extLst>
          </p:cNvPr>
          <p:cNvSpPr/>
          <p:nvPr/>
        </p:nvSpPr>
        <p:spPr>
          <a:xfrm>
            <a:off x="604817" y="4120027"/>
            <a:ext cx="4653672" cy="621176"/>
          </a:xfrm>
          <a:prstGeom prst="wedgeRoundRectCallout">
            <a:avLst>
              <a:gd name="adj1" fmla="val -61720"/>
              <a:gd name="adj2" fmla="val 76561"/>
              <a:gd name="adj3" fmla="val 16667"/>
            </a:avLst>
          </a:prstGeom>
          <a:solidFill>
            <a:srgbClr val="C1CBD7"/>
          </a:solidFill>
          <a:ln w="25400">
            <a:solidFill>
              <a:srgbClr val="9CA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How can you justify it?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4602625-47BF-4517-891E-3C5328D2602A}"/>
              </a:ext>
            </a:extLst>
          </p:cNvPr>
          <p:cNvSpPr/>
          <p:nvPr/>
        </p:nvSpPr>
        <p:spPr>
          <a:xfrm>
            <a:off x="5529936" y="2184971"/>
            <a:ext cx="5730240" cy="621176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Present the point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EA1F099-D3ED-4D0F-9F55-4DAA389904FC}"/>
              </a:ext>
            </a:extLst>
          </p:cNvPr>
          <p:cNvSpPr/>
          <p:nvPr/>
        </p:nvSpPr>
        <p:spPr>
          <a:xfrm>
            <a:off x="5529936" y="3152499"/>
            <a:ext cx="5730240" cy="623478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Explain the reasons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1184802-33DD-4259-BD19-5E4EB61B9F41}"/>
              </a:ext>
            </a:extLst>
          </p:cNvPr>
          <p:cNvSpPr/>
          <p:nvPr/>
        </p:nvSpPr>
        <p:spPr>
          <a:xfrm>
            <a:off x="5529936" y="4120027"/>
            <a:ext cx="5730240" cy="1058020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Provide concrete evidence (examples/statistics/testimony)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2745589-C02E-4524-AF25-0EFC0CFDA47F}"/>
              </a:ext>
            </a:extLst>
          </p:cNvPr>
          <p:cNvSpPr/>
          <p:nvPr/>
        </p:nvSpPr>
        <p:spPr>
          <a:xfrm>
            <a:off x="5529936" y="5522097"/>
            <a:ext cx="5730240" cy="621176"/>
          </a:xfrm>
          <a:prstGeom prst="rect">
            <a:avLst/>
          </a:prstGeom>
          <a:solidFill>
            <a:srgbClr val="C37A94"/>
          </a:solidFill>
          <a:ln>
            <a:noFill/>
          </a:ln>
          <a:effectLst>
            <a:outerShdw blurRad="50800" dist="88900" dir="2100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Summarize the speech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05A447F-F2A4-4AFC-9FEC-F575D27CD7F9}"/>
              </a:ext>
            </a:extLst>
          </p:cNvPr>
          <p:cNvGrpSpPr/>
          <p:nvPr/>
        </p:nvGrpSpPr>
        <p:grpSpPr>
          <a:xfrm>
            <a:off x="8187075" y="4474917"/>
            <a:ext cx="4555202" cy="2383084"/>
            <a:chOff x="8187075" y="4474917"/>
            <a:chExt cx="4555202" cy="2383084"/>
          </a:xfrm>
        </p:grpSpPr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4D68D7D6-48BB-4F69-AEC5-4402C79B41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3555" y="4474917"/>
              <a:ext cx="1588722" cy="2383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9CA86CE-51D0-4625-9F7C-0783363436C5}"/>
                </a:ext>
              </a:extLst>
            </p:cNvPr>
            <p:cNvSpPr/>
            <p:nvPr/>
          </p:nvSpPr>
          <p:spPr>
            <a:xfrm>
              <a:off x="8187075" y="6400800"/>
              <a:ext cx="3441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Art of Public Speaking</a:t>
              </a:r>
              <a:endParaRPr lang="zh-CN" altLang="en-US" sz="2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6584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80F8FE-60C2-4C2F-A0B7-E4C0B73F9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外研社选手PRES展示">
            <a:hlinkClick r:id="" action="ppaction://media"/>
            <a:extLst>
              <a:ext uri="{FF2B5EF4-FFF2-40B4-BE49-F238E27FC236}">
                <a16:creationId xmlns:a16="http://schemas.microsoft.com/office/drawing/2014/main" id="{A4B29380-5D28-4B91-A66E-D6DC2851AD2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376859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848FD8-9AEF-4838-A959-8E0F2F8E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B0CECB-5A13-49B3-B0E8-86BF38268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FD1C9BB-98C9-485D-8843-6CD24D12C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0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>
            <a:extLst>
              <a:ext uri="{FF2B5EF4-FFF2-40B4-BE49-F238E27FC236}">
                <a16:creationId xmlns:a16="http://schemas.microsoft.com/office/drawing/2014/main" id="{659E564D-CCA0-4185-8BDF-A883B3769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96" b="20813"/>
          <a:stretch/>
        </p:blipFill>
        <p:spPr bwMode="auto">
          <a:xfrm>
            <a:off x="7742882" y="-1"/>
            <a:ext cx="4449118" cy="23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BC8A9F9-9A1B-4963-B5DA-E77E04AF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3" y="365021"/>
            <a:ext cx="7490097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Judging Panel</a:t>
            </a:r>
            <a:endParaRPr lang="zh-CN" altLang="en-US" sz="4800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00D7F64-06ED-4011-A47B-E4A8D3C61088}"/>
              </a:ext>
            </a:extLst>
          </p:cNvPr>
          <p:cNvSpPr/>
          <p:nvPr/>
        </p:nvSpPr>
        <p:spPr>
          <a:xfrm>
            <a:off x="3105379" y="3258171"/>
            <a:ext cx="2936078" cy="3407003"/>
          </a:xfrm>
          <a:prstGeom prst="roundRect">
            <a:avLst/>
          </a:prstGeom>
          <a:solidFill>
            <a:srgbClr val="7B95C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What are the reasons?</a:t>
            </a:r>
          </a:p>
          <a:p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2. Are the reasons logical and convincing?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A3C0E39-6E2D-4343-ACE2-C297993CB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699" y="2295082"/>
            <a:ext cx="2387437" cy="134293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A9281ED9-FF94-40D7-9480-9EE9E5C30F40}"/>
              </a:ext>
            </a:extLst>
          </p:cNvPr>
          <p:cNvSpPr/>
          <p:nvPr/>
        </p:nvSpPr>
        <p:spPr>
          <a:xfrm>
            <a:off x="9173712" y="3258171"/>
            <a:ext cx="2936077" cy="3407003"/>
          </a:xfrm>
          <a:prstGeom prst="roundRect">
            <a:avLst/>
          </a:prstGeom>
          <a:solidFill>
            <a:srgbClr val="7B95C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Does the speaker use time effectively?</a:t>
            </a:r>
          </a:p>
          <a:p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2. Remind the speaker of the time.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176D965-E48A-4E64-80F0-87F424407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032" y="2295083"/>
            <a:ext cx="2387437" cy="134293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A368E09-F9B3-4834-8015-ABC5A11F2106}"/>
              </a:ext>
            </a:extLst>
          </p:cNvPr>
          <p:cNvSpPr/>
          <p:nvPr/>
        </p:nvSpPr>
        <p:spPr>
          <a:xfrm>
            <a:off x="6139545" y="3258172"/>
            <a:ext cx="2936078" cy="3407003"/>
          </a:xfrm>
          <a:prstGeom prst="roundRect">
            <a:avLst/>
          </a:prstGeom>
          <a:solidFill>
            <a:srgbClr val="7B95C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What kind of evidence does the speaker use?</a:t>
            </a:r>
          </a:p>
          <a:p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2. Is the evidence relevant and strong?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E3FAA32-07A8-45C5-A8F3-3A50763732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866" y="2295083"/>
            <a:ext cx="2387437" cy="1342933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9701A9B2-13E9-4246-B83A-2B23D0F28245}"/>
              </a:ext>
            </a:extLst>
          </p:cNvPr>
          <p:cNvSpPr/>
          <p:nvPr/>
        </p:nvSpPr>
        <p:spPr>
          <a:xfrm>
            <a:off x="71212" y="3258171"/>
            <a:ext cx="2936078" cy="3407003"/>
          </a:xfrm>
          <a:prstGeom prst="roundRect">
            <a:avLst/>
          </a:prstGeom>
          <a:solidFill>
            <a:srgbClr val="7B95C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Is the point clearly stated?</a:t>
            </a:r>
          </a:p>
          <a:p>
            <a:endParaRPr lang="en-US" altLang="zh-CN" sz="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2. Does the summary reinforce the point?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19E58A8A-ED1B-4F4D-8BC5-296D658D4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577" y="2301884"/>
            <a:ext cx="2375347" cy="133613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239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8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6FA71-8EE4-4A2E-B473-4ED75834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B4BAB7-2A38-41C3-8F5F-215D6E6A7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B69266-8D88-4E3A-8021-7216E4349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095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46357E-CC29-4122-83D6-16EFF0EB1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9195FB-C73E-4810-89EA-482F3268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923FF74-97E3-42AD-8CC2-BB2518CF5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两分钟倒计时">
            <a:hlinkClick r:id="" action="ppaction://media"/>
            <a:extLst>
              <a:ext uri="{FF2B5EF4-FFF2-40B4-BE49-F238E27FC236}">
                <a16:creationId xmlns:a16="http://schemas.microsoft.com/office/drawing/2014/main" id="{43C5FFF4-FEC7-4434-AD77-CE06DFC9A7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62362" y="0"/>
            <a:ext cx="4211076" cy="2368731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72498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5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C2C4A5-ED98-46EF-B2EB-B8DF7F81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A93383-8E78-4E9C-8B63-58B2453C6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689CF8-4580-4E07-BF37-43A5948A0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99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一分钟现场演讲展示">
            <a:hlinkClick r:id="" action="ppaction://media"/>
            <a:extLst>
              <a:ext uri="{FF2B5EF4-FFF2-40B4-BE49-F238E27FC236}">
                <a16:creationId xmlns:a16="http://schemas.microsoft.com/office/drawing/2014/main" id="{14DA634E-6EE4-4809-88DA-D6B59E6365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59CD8841-EDFC-482A-8040-FEF650F7FD89}"/>
              </a:ext>
            </a:extLst>
          </p:cNvPr>
          <p:cNvSpPr txBox="1">
            <a:spLocks/>
          </p:cNvSpPr>
          <p:nvPr/>
        </p:nvSpPr>
        <p:spPr>
          <a:xfrm>
            <a:off x="0" y="598203"/>
            <a:ext cx="5293360" cy="859405"/>
          </a:xfrm>
          <a:prstGeom prst="rect">
            <a:avLst/>
          </a:prstGeom>
          <a:solidFill>
            <a:srgbClr val="C9EFF9"/>
          </a:solidFill>
          <a:effectLst>
            <a:softEdge rad="63500"/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Topic: Do you think online learning will replace traditional education? 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3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C2C4A5-ED98-46EF-B2EB-B8DF7F81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A93383-8E78-4E9C-8B63-58B2453C6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F215B69-2717-4309-800E-72A2FE34B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15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5493A5-C154-4840-94D4-421AB363B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6E1EE4-7D91-4531-885F-E3BC6B3CE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4DFD333-A8D8-468E-8CCB-D4B937C95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144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FD2D76-5E5D-4608-AB64-ABEDBA4EB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3DB268-7460-4821-992A-190487ED5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BFF11F-C435-4153-8BF6-90C8A105B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40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4776C-D2E8-4B7D-A00C-349964E5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E8DE43-4E97-46A1-A156-F662B3979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7498BCD-0D03-419F-9A80-BB698B7F3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66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1B8B4B-B022-40B8-B07D-64E6C2847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3E5DDE-1097-4C0E-99A3-FA8F31764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241CEDC-9E15-4C62-81A0-15467D8AE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911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FD32A1-844F-44AC-A185-A7EFD86BC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0D837-B565-42B6-A5A7-7FD0EE9EA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955CFB7-5976-42EB-ADE4-D5CADB353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228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7019A5-5BEB-445E-ACA7-2C901F16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884C1C-CFB3-4726-AA19-EEBED42A5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4A7E87-BAE7-4B58-B6D2-0F35E9FFD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011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DA63A7-F495-4CBE-A516-F47F0E69A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113779-49F9-4FDF-A53B-44ECB6C29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152458-696E-44C7-98B7-A2126E3F1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7372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59164-FE31-4296-A9C6-5C4922D5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3CD069-91ED-4912-97BB-9133A69C4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FBD33DC-5A92-4FA2-93BC-904F240E3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47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EDFCF92-9541-4829-B50F-5363552E10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074"/>
          <a:stretch/>
        </p:blipFill>
        <p:spPr>
          <a:xfrm>
            <a:off x="0" y="50156"/>
            <a:ext cx="12192000" cy="2600960"/>
          </a:xfrm>
          <a:prstGeom prst="rect">
            <a:avLst/>
          </a:prstGeom>
        </p:spPr>
      </p:pic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29AFC473-36D1-4620-B5F4-964A4F8BF9BF}"/>
              </a:ext>
            </a:extLst>
          </p:cNvPr>
          <p:cNvSpPr txBox="1">
            <a:spLocks/>
          </p:cNvSpPr>
          <p:nvPr/>
        </p:nvSpPr>
        <p:spPr>
          <a:xfrm>
            <a:off x="3522496" y="429911"/>
            <a:ext cx="7995055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Do you think the Internet is interfering with our independent thinking?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How do you understand the spirit of volunteering?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Do you think this lesson is helpful?</a:t>
            </a:r>
            <a:endParaRPr lang="zh-CN" altLang="zh-CN" sz="2000" b="1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9D4DD4B8-AFA5-4F64-B53E-F2A930423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991" y="954897"/>
            <a:ext cx="1527849" cy="15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3DD17C3-2AB6-48A1-8078-D505A62DB5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t="36550" b="5325"/>
          <a:stretch/>
        </p:blipFill>
        <p:spPr>
          <a:xfrm>
            <a:off x="6095999" y="2427846"/>
            <a:ext cx="6096001" cy="44291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BCD32FA-2FF9-41E4-9C54-8285C47FEC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551" r="50000" b="5324"/>
          <a:stretch/>
        </p:blipFill>
        <p:spPr>
          <a:xfrm>
            <a:off x="-153" y="2424408"/>
            <a:ext cx="6096154" cy="442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2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9E4BDC-358E-47C3-BBF4-02BDFD0EE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1E560D-5209-4AEA-8333-132FAC943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04DE373-298F-49A8-A384-27DA4EAF6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1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2949</TotalTime>
  <Words>748</Words>
  <Application>Microsoft Office PowerPoint</Application>
  <PresentationFormat>宽屏</PresentationFormat>
  <Paragraphs>188</Paragraphs>
  <Slides>48</Slides>
  <Notes>2</Notes>
  <HiddenSlides>0</HiddenSlides>
  <MMClips>3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4" baseType="lpstr">
      <vt:lpstr>Microsoft YaHei UI</vt:lpstr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Teaching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Judging Panel</vt:lpstr>
      <vt:lpstr>Use of the textbook</vt:lpstr>
      <vt:lpstr>Use of the textbook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Use of the textbook</vt:lpstr>
      <vt:lpstr>Use of the textbook</vt:lpstr>
      <vt:lpstr>Use of the textbook</vt:lpstr>
      <vt:lpstr>Use of the textbook</vt:lpstr>
      <vt:lpstr>Use of the textbook</vt:lpstr>
      <vt:lpstr>Use of the textbook</vt:lpstr>
      <vt:lpstr>Introduction to the demo class</vt:lpstr>
      <vt:lpstr>Demo class design from </vt:lpstr>
      <vt:lpstr>PowerPoint 演示文稿</vt:lpstr>
      <vt:lpstr>PowerPoint 演示文稿</vt:lpstr>
      <vt:lpstr>What is the PRES pattern?</vt:lpstr>
      <vt:lpstr>PowerPoint 演示文稿</vt:lpstr>
      <vt:lpstr>PowerPoint 演示文稿</vt:lpstr>
      <vt:lpstr>PowerPoint 演示文稿</vt:lpstr>
      <vt:lpstr>Judging Panel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 果</dc:creator>
  <cp:lastModifiedBy>陈 果</cp:lastModifiedBy>
  <cp:revision>194</cp:revision>
  <dcterms:created xsi:type="dcterms:W3CDTF">2021-04-21T08:24:25Z</dcterms:created>
  <dcterms:modified xsi:type="dcterms:W3CDTF">2021-12-03T06:07:23Z</dcterms:modified>
</cp:coreProperties>
</file>