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718" r:id="rId4"/>
    <p:sldId id="2736" r:id="rId6"/>
    <p:sldId id="2738" r:id="rId7"/>
    <p:sldId id="2739" r:id="rId8"/>
    <p:sldId id="2740" r:id="rId9"/>
    <p:sldId id="2742" r:id="rId10"/>
    <p:sldId id="2744" r:id="rId11"/>
    <p:sldId id="2741" r:id="rId12"/>
    <p:sldId id="2743" r:id="rId13"/>
    <p:sldId id="728" r:id="rId14"/>
    <p:sldId id="761" r:id="rId15"/>
    <p:sldId id="762" r:id="rId16"/>
    <p:sldId id="759" r:id="rId17"/>
    <p:sldId id="764" r:id="rId18"/>
    <p:sldId id="766" r:id="rId19"/>
    <p:sldId id="767" r:id="rId20"/>
    <p:sldId id="774" r:id="rId21"/>
    <p:sldId id="768" r:id="rId22"/>
    <p:sldId id="758" r:id="rId23"/>
    <p:sldId id="769" r:id="rId24"/>
    <p:sldId id="770" r:id="rId25"/>
    <p:sldId id="771" r:id="rId26"/>
    <p:sldId id="74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4BF6"/>
    <a:srgbClr val="60CAFA"/>
    <a:srgbClr val="0C52A6"/>
    <a:srgbClr val="C5BD3C"/>
    <a:srgbClr val="BCB333"/>
    <a:srgbClr val="A35BB8"/>
    <a:srgbClr val="8843C5"/>
    <a:srgbClr val="EFF7E9"/>
    <a:srgbClr val="2B6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4"/>
    <p:restoredTop sz="96405"/>
  </p:normalViewPr>
  <p:slideViewPr>
    <p:cSldViewPr snapToGrid="0">
      <p:cViewPr varScale="1">
        <p:scale>
          <a:sx n="126" d="100"/>
          <a:sy n="126" d="100"/>
        </p:scale>
        <p:origin x="720" y="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96246-E1E3-4867-B210-BAE513FBB6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D28A3-950E-4C01-A23C-46F8A67818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27DC7C-EA85-41EA-BE8E-3BC04B9579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D28A3-950E-4C01-A23C-46F8A6781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7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image" Target="file:///C:\Users\1V994W2\PycharmProjects\PPT_Background_Generation/pic_temp/pic_half_down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3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9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3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3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48.xml"/><Relationship Id="rId4" Type="http://schemas.openxmlformats.org/officeDocument/2006/relationships/image" Target="file:///C:\Users\1V994W2\Documents\Tencent%20Files\574576071\FileRecv\&#25340;&#35013;&#32032;&#26448;\&#31616;&#32422;&#28385;&#29256;-28\\19\subject_holdleft_72,108,173_0_staid_full_0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47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5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56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6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64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7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71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84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83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91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07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4" Type="http://schemas.openxmlformats.org/officeDocument/2006/relationships/tags" Target="../tags/tag113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16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25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36.xml"/><Relationship Id="rId5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baseline="0">
              <a:latin typeface="Arial" panose="020B060402020209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4674919" y="1888739"/>
            <a:ext cx="7141031" cy="120814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5464204" y="3896384"/>
            <a:ext cx="2920971" cy="340900"/>
          </a:xfrm>
        </p:spPr>
        <p:txBody>
          <a:bodyPr lIns="90000" tIns="46800" rIns="90000" bIns="4680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6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385175" y="3896384"/>
            <a:ext cx="2536371" cy="340900"/>
          </a:xfrm>
        </p:spPr>
        <p:txBody>
          <a:bodyPr lIns="90000" tIns="46800" rIns="90000" bIns="46800" anchor="t" anchorCtr="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715000" y="3106738"/>
            <a:ext cx="5060950" cy="771525"/>
          </a:xfrm>
        </p:spPr>
        <p:txBody>
          <a:bodyPr>
            <a:normAutofit/>
          </a:bodyPr>
          <a:lstStyle>
            <a:lvl1pPr marL="0" indent="0" algn="ctr">
              <a:buNone/>
              <a:defRPr sz="2200" baseline="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9900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6" hasCustomPrompt="1"/>
            <p:custDataLst>
              <p:tags r:id="rId8"/>
            </p:custDataLst>
          </p:nvPr>
        </p:nvSpPr>
        <p:spPr>
          <a:xfrm>
            <a:off x="6383655" y="4463072"/>
            <a:ext cx="1755775" cy="408940"/>
          </a:xfrm>
          <a:prstGeom prst="rect">
            <a:avLst/>
          </a:prstGeom>
        </p:spPr>
        <p:txBody>
          <a:bodyPr vert="horz" wrap="square" lIns="90170" tIns="46990" rIns="90170" bIns="46990" anchor="t" anchorCtr="0">
            <a:normAutofit/>
          </a:bodyPr>
          <a:lstStyle>
            <a:lvl1pPr marL="342900" marR="0" indent="-3429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Pts val="1600"/>
              <a:buFont typeface="Arial" panose="020B0604020202090204" pitchFamily="34" charset="0"/>
              <a:buNone/>
              <a:defRPr sz="1600" b="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100000"/>
                </a:schemeClr>
              </a:buClr>
              <a:buSzPts val="1600"/>
              <a:buFont typeface="Arial" panose="020B0604020202090204" pitchFamily="34" charset="0"/>
              <a:buNone/>
            </a:pPr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5" hasCustomPrompt="1"/>
            <p:custDataLst>
              <p:tags r:id="rId9"/>
            </p:custDataLst>
          </p:nvPr>
        </p:nvSpPr>
        <p:spPr>
          <a:xfrm>
            <a:off x="6383655" y="4985042"/>
            <a:ext cx="1755775" cy="408940"/>
          </a:xfrm>
          <a:prstGeom prst="rect">
            <a:avLst/>
          </a:prstGeom>
        </p:spPr>
        <p:txBody>
          <a:bodyPr vert="horz" wrap="square" lIns="90170" tIns="46990" rIns="90170" bIns="46990" anchor="t" anchorCtr="0">
            <a:normAutofit/>
          </a:bodyPr>
          <a:lstStyle>
            <a:lvl1pPr marL="342900" marR="0" indent="-3429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Pts val="1600"/>
              <a:buFont typeface="Arial" panose="020B0604020202090204" pitchFamily="34" charset="0"/>
              <a:buNone/>
              <a:defRPr sz="1600" b="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100000"/>
                </a:schemeClr>
              </a:buClr>
              <a:buSzPts val="1600"/>
              <a:buFont typeface="Arial" panose="020B0604020202090204" pitchFamily="34" charset="0"/>
              <a:buNone/>
            </a:pPr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10"/>
            </p:custDataLst>
          </p:nvPr>
        </p:nvSpPr>
        <p:spPr>
          <a:xfrm>
            <a:off x="6384000" y="2315410"/>
            <a:ext cx="4825365" cy="97091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90204" pitchFamily="34" charset="0"/>
              <a:buNone/>
              <a:defRPr sz="5400" b="0" spc="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11"/>
            </p:custDataLst>
          </p:nvPr>
        </p:nvSpPr>
        <p:spPr>
          <a:xfrm>
            <a:off x="6383655" y="3380740"/>
            <a:ext cx="4826000" cy="480060"/>
          </a:xfrm>
        </p:spPr>
        <p:txBody>
          <a:bodyPr vert="horz" wrap="square" lIns="90170" tIns="0" rIns="90170" bIns="4699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90204" pitchFamily="34" charset="0"/>
              <a:buNone/>
              <a:defRPr sz="20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7" name="图片 6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0"/>
            <a:ext cx="4064000" cy="1756317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8"/>
            </p:custDataLst>
          </p:nvPr>
        </p:nvSpPr>
        <p:spPr>
          <a:xfrm>
            <a:off x="3629977" y="2610167"/>
            <a:ext cx="4932045" cy="1637665"/>
          </a:xfrm>
        </p:spPr>
        <p:txBody>
          <a:bodyPr vert="horz" wrap="square" lIns="90170" tIns="46990" rIns="90170" bIns="4699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Font typeface="Arial" panose="020B0604020202090204" pitchFamily="34" charset="0"/>
              <a:buNone/>
              <a:defRPr sz="8000" b="0" spc="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10" name="图片 9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1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2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7498080" y="1532178"/>
            <a:ext cx="4389120" cy="3793645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4393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7" name="图片 6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8"/>
            </p:custDataLst>
          </p:nvPr>
        </p:nvSpPr>
        <p:spPr>
          <a:xfrm>
            <a:off x="6609080" y="3608705"/>
            <a:ext cx="1921510" cy="483870"/>
          </a:xfrm>
        </p:spPr>
        <p:txBody>
          <a:bodyPr vert="horz" wrap="square" lIns="90170" tIns="46990" rIns="90170" bIns="46990" anchor="t" anchorCtr="0">
            <a:noAutofit/>
          </a:bodyPr>
          <a:lstStyle>
            <a:lvl1pPr marL="457200" marR="0" indent="-457200" algn="l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90204" pitchFamily="34" charset="0"/>
              <a:buNone/>
              <a:defRPr sz="2400" b="0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2000"/>
              <a:buFont typeface="Arial" panose="020B0604020202090204" pitchFamily="34" charset="0"/>
              <a:buNone/>
            </a:pPr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9"/>
            </p:custDataLst>
          </p:nvPr>
        </p:nvSpPr>
        <p:spPr>
          <a:xfrm>
            <a:off x="6609298" y="2301157"/>
            <a:ext cx="4572036" cy="1172210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90204" pitchFamily="34" charset="0"/>
              <a:buNone/>
              <a:defRPr sz="6600" b="0" spc="7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2360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234393"/>
            <a:ext cx="720090" cy="623607"/>
          </a:xfrm>
          <a:prstGeom prst="rect">
            <a:avLst/>
          </a:prstGeom>
        </p:spPr>
      </p:pic>
      <p:pic>
        <p:nvPicPr>
          <p:cNvPr id="10" name="图片 9"/>
          <p:cNvPicPr/>
          <p:nvPr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4393"/>
            <a:ext cx="720090" cy="6236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>
            <p:custDataLst>
              <p:tags r:id="rId3"/>
            </p:custDataLst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797" y="5454883"/>
            <a:ext cx="1620202" cy="1403117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4883"/>
            <a:ext cx="1620202" cy="140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FD14-7D54-C148-B819-ABA05440690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0C2C-45B9-1F4F-8598-D6B405DD03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7" Type="http://schemas.openxmlformats.org/officeDocument/2006/relationships/theme" Target="../theme/theme2.xml"/><Relationship Id="rId26" Type="http://schemas.openxmlformats.org/officeDocument/2006/relationships/tags" Target="../tags/tag147.xml"/><Relationship Id="rId25" Type="http://schemas.openxmlformats.org/officeDocument/2006/relationships/tags" Target="../tags/tag146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tags" Target="../tags/tag143.xml"/><Relationship Id="rId21" Type="http://schemas.openxmlformats.org/officeDocument/2006/relationships/tags" Target="../tags/tag142.xml"/><Relationship Id="rId20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85DC66-D078-4609-919C-D5735B181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CDD7E93-B24E-46A8-8DF6-05F509DBB2B6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1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3" Type="http://schemas.openxmlformats.org/officeDocument/2006/relationships/slideLayout" Target="../slideLayouts/slideLayout32.xml"/><Relationship Id="rId22" Type="http://schemas.openxmlformats.org/officeDocument/2006/relationships/image" Target="../media/image20.png"/><Relationship Id="rId21" Type="http://schemas.openxmlformats.org/officeDocument/2006/relationships/image" Target="../media/image19.png"/><Relationship Id="rId20" Type="http://schemas.openxmlformats.org/officeDocument/2006/relationships/image" Target="../media/image18.png"/><Relationship Id="rId2" Type="http://schemas.openxmlformats.org/officeDocument/2006/relationships/slide" Target="slide10.xml"/><Relationship Id="rId19" Type="http://schemas.openxmlformats.org/officeDocument/2006/relationships/image" Target="../media/image17.png"/><Relationship Id="rId18" Type="http://schemas.openxmlformats.org/officeDocument/2006/relationships/image" Target="../media/image16.png"/><Relationship Id="rId17" Type="http://schemas.openxmlformats.org/officeDocument/2006/relationships/image" Target="../media/image15.png"/><Relationship Id="rId16" Type="http://schemas.openxmlformats.org/officeDocument/2006/relationships/image" Target="../media/image14.jpeg"/><Relationship Id="rId15" Type="http://schemas.openxmlformats.org/officeDocument/2006/relationships/image" Target="../media/image13.jpeg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6" Type="http://schemas.openxmlformats.org/officeDocument/2006/relationships/slideLayout" Target="../slideLayouts/slideLayout32.xml"/><Relationship Id="rId15" Type="http://schemas.openxmlformats.org/officeDocument/2006/relationships/image" Target="../media/image21.png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5" Type="http://schemas.openxmlformats.org/officeDocument/2006/relationships/slideLayout" Target="../slideLayouts/slideLayout32.xml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7" Type="http://schemas.openxmlformats.org/officeDocument/2006/relationships/slideLayout" Target="../slideLayouts/slideLayout32.xml"/><Relationship Id="rId16" Type="http://schemas.openxmlformats.org/officeDocument/2006/relationships/image" Target="../media/image23.jpeg"/><Relationship Id="rId15" Type="http://schemas.openxmlformats.org/officeDocument/2006/relationships/image" Target="../media/image22.jpeg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5" Type="http://schemas.openxmlformats.org/officeDocument/2006/relationships/slideLayout" Target="../slideLayouts/slideLayout32.xml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8" Type="http://schemas.openxmlformats.org/officeDocument/2006/relationships/slideLayout" Target="../slideLayouts/slideLayout32.xml"/><Relationship Id="rId17" Type="http://schemas.openxmlformats.org/officeDocument/2006/relationships/image" Target="../media/image26.png"/><Relationship Id="rId16" Type="http://schemas.openxmlformats.org/officeDocument/2006/relationships/image" Target="../media/image25.png"/><Relationship Id="rId15" Type="http://schemas.openxmlformats.org/officeDocument/2006/relationships/image" Target="../media/image24.png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5" Type="http://schemas.openxmlformats.org/officeDocument/2006/relationships/slideLayout" Target="../slideLayouts/slideLayout32.xml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2.svg"/><Relationship Id="rId7" Type="http://schemas.openxmlformats.org/officeDocument/2006/relationships/image" Target="../media/image9.png"/><Relationship Id="rId6" Type="http://schemas.openxmlformats.org/officeDocument/2006/relationships/image" Target="../media/image1.svg"/><Relationship Id="rId5" Type="http://schemas.openxmlformats.org/officeDocument/2006/relationships/image" Target="../media/image8.png"/><Relationship Id="rId4" Type="http://schemas.openxmlformats.org/officeDocument/2006/relationships/slide" Target="slide9.xml"/><Relationship Id="rId3" Type="http://schemas.openxmlformats.org/officeDocument/2006/relationships/slide" Target="slide8.xml"/><Relationship Id="rId2" Type="http://schemas.openxmlformats.org/officeDocument/2006/relationships/slide" Target="slide10.xml"/><Relationship Id="rId16" Type="http://schemas.openxmlformats.org/officeDocument/2006/relationships/slideLayout" Target="../slideLayouts/slideLayout32.xml"/><Relationship Id="rId15" Type="http://schemas.openxmlformats.org/officeDocument/2006/relationships/image" Target="../media/image27.jpeg"/><Relationship Id="rId14" Type="http://schemas.openxmlformats.org/officeDocument/2006/relationships/image" Target="../media/image5.svg"/><Relationship Id="rId13" Type="http://schemas.openxmlformats.org/officeDocument/2006/relationships/image" Target="../media/image12.png"/><Relationship Id="rId12" Type="http://schemas.openxmlformats.org/officeDocument/2006/relationships/image" Target="../media/image4.svg"/><Relationship Id="rId11" Type="http://schemas.openxmlformats.org/officeDocument/2006/relationships/image" Target="../media/image11.png"/><Relationship Id="rId10" Type="http://schemas.openxmlformats.org/officeDocument/2006/relationships/image" Target="../media/image3.svg"/><Relationship Id="rId1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4.xml"/><Relationship Id="rId2" Type="http://schemas.openxmlformats.org/officeDocument/2006/relationships/image" Target="../media/image28.jpeg"/><Relationship Id="rId1" Type="http://schemas.openxmlformats.org/officeDocument/2006/relationships/tags" Target="../tags/tag15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5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3" Type="http://schemas.openxmlformats.org/officeDocument/2006/relationships/slide" Target="slide1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jpeg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6.xml"/><Relationship Id="rId4" Type="http://schemas.openxmlformats.org/officeDocument/2006/relationships/image" Target="../media/image24.png"/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" Target="slide13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7.xml"/><Relationship Id="rId2" Type="http://schemas.openxmlformats.org/officeDocument/2006/relationships/image" Target="../media/image36.jpeg"/><Relationship Id="rId1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4666271" y="1889427"/>
            <a:ext cx="738663" cy="738663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 pitchFamily="34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 pitchFamily="34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5404934" y="1834753"/>
            <a:ext cx="4021986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Teaching plan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Adobe 黑体 Std R" panose="020B0400000000000000" pitchFamily="34" charset="-122"/>
              <a:cs typeface="Times New Roman" panose="02020503050405090304" pitchFamily="18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4666272" y="3284727"/>
            <a:ext cx="738662" cy="738662"/>
          </a:xfrm>
          <a:prstGeom prst="ellipse">
            <a:avLst/>
          </a:prstGeom>
          <a:solidFill>
            <a:schemeClr val="tx2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 pitchFamily="34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 pitchFamily="34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5055266" y="3230054"/>
            <a:ext cx="402198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Adobe 黑体 Std R" panose="020B0400000000000000" pitchFamily="34" charset="-122"/>
                <a:cs typeface="Times New Roman" panose="02020503050405090304" pitchFamily="18" charset="0"/>
                <a:sym typeface="+mn-ea"/>
              </a:rPr>
              <a:t>Demo class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Adobe 黑体 Std R" panose="020B0400000000000000" pitchFamily="34" charset="-122"/>
              <a:cs typeface="Times New Roman" panose="02020503050405090304" pitchFamily="18" charset="0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0" y="3879825"/>
            <a:ext cx="4992468" cy="2977987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Freeform 7"/>
          <p:cNvSpPr/>
          <p:nvPr/>
        </p:nvSpPr>
        <p:spPr bwMode="auto">
          <a:xfrm>
            <a:off x="2830059" y="4400495"/>
            <a:ext cx="9361941" cy="2457316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solidFill>
            <a:srgbClr val="0C52A6"/>
          </a:solidFill>
          <a:ln w="0">
            <a:noFill/>
            <a:prstDash val="solid"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70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69697" y="1637283"/>
            <a:ext cx="3014533" cy="2290409"/>
            <a:chOff x="773581" y="1498701"/>
            <a:chExt cx="3894431" cy="2958946"/>
          </a:xfrm>
        </p:grpSpPr>
        <p:sp>
          <p:nvSpPr>
            <p:cNvPr id="14" name="原创设计师QQ598969553      _11"/>
            <p:cNvSpPr/>
            <p:nvPr/>
          </p:nvSpPr>
          <p:spPr bwMode="auto">
            <a:xfrm>
              <a:off x="1237633" y="1498701"/>
              <a:ext cx="2966328" cy="2958946"/>
            </a:xfrm>
            <a:prstGeom prst="ellipse">
              <a:avLst/>
            </a:prstGeom>
            <a:solidFill>
              <a:srgbClr val="E2AF1E"/>
            </a:solidFill>
            <a:ln w="158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03200" dist="38100" dir="1140000" sx="102000" sy="102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2" rIns="121844" bIns="6092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MH_Others_2"/>
            <p:cNvSpPr txBox="1"/>
            <p:nvPr>
              <p:custDataLst>
                <p:tags r:id="rId5"/>
              </p:custDataLst>
            </p:nvPr>
          </p:nvSpPr>
          <p:spPr>
            <a:xfrm>
              <a:off x="773581" y="2577248"/>
              <a:ext cx="3894431" cy="67594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  <a:sym typeface="Arial" panose="020B0604020202090204" pitchFamily="34" charset="0"/>
                </a:rPr>
                <a:t>CONTENTS</a:t>
              </a:r>
              <a:endParaRPr kumimoji="0" lang="zh-CN" alt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 rot="10800000">
            <a:off x="-16185" y="-2726"/>
            <a:ext cx="1718385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文本框 56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文本框 59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文本框 65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8" name="图形 6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71" name="图形 70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73" name="图形 72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74" name="图形 73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25" name="图形 24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grpSp>
        <p:nvGrpSpPr>
          <p:cNvPr id="91" name="student"/>
          <p:cNvGrpSpPr/>
          <p:nvPr/>
        </p:nvGrpSpPr>
        <p:grpSpPr>
          <a:xfrm>
            <a:off x="1269984" y="2842221"/>
            <a:ext cx="1173558" cy="1173558"/>
            <a:chOff x="466231" y="5062724"/>
            <a:chExt cx="1173558" cy="1173558"/>
          </a:xfrm>
        </p:grpSpPr>
        <p:grpSp>
          <p:nvGrpSpPr>
            <p:cNvPr id="92" name="组合 91"/>
            <p:cNvGrpSpPr/>
            <p:nvPr/>
          </p:nvGrpSpPr>
          <p:grpSpPr>
            <a:xfrm>
              <a:off x="466231" y="5062724"/>
              <a:ext cx="1173558" cy="1173558"/>
              <a:chOff x="1705099" y="2564904"/>
              <a:chExt cx="1800200" cy="1800200"/>
            </a:xfrm>
            <a:solidFill>
              <a:srgbClr val="85AB9B"/>
            </a:solidFill>
          </p:grpSpPr>
          <p:sp>
            <p:nvSpPr>
              <p:cNvPr id="94" name="椭圆 9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848E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solidFill>
                <a:srgbClr val="F0F1F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3" name="文本框 92"/>
            <p:cNvSpPr txBox="1"/>
            <p:nvPr/>
          </p:nvSpPr>
          <p:spPr>
            <a:xfrm>
              <a:off x="499807" y="5450067"/>
              <a:ext cx="109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90204"/>
                  <a:ea typeface="微软雅黑" panose="020B0503020204020204" pitchFamily="34" charset="-122"/>
                  <a:cs typeface="+mn-cs"/>
                </a:rPr>
                <a:t>Students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6" name="文本框 95"/>
          <p:cNvSpPr txBox="1"/>
          <p:nvPr/>
        </p:nvSpPr>
        <p:spPr>
          <a:xfrm>
            <a:off x="2609492" y="1856633"/>
            <a:ext cx="85934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9946E1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Major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: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8-Year program freshmen, majoring in TCM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9946E1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Strengths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: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Intermediate level (4-5) according to CSE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	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      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Strong learning motivation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	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      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Moderate autonomous learning ability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	</a:t>
            </a:r>
            <a:r>
              <a:rPr kumimoji="0" lang="zh-CN" altLang="en-US" sz="2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      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Moderate receptive skills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9946E1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Weakness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: Critical thinking ability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		Productive ability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pic>
        <p:nvPicPr>
          <p:cNvPr id="97" name="图片 96" descr="医学毕业生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2388" y="4452987"/>
            <a:ext cx="3441988" cy="2224042"/>
          </a:xfrm>
          <a:prstGeom prst="rect">
            <a:avLst/>
          </a:prstGeom>
        </p:spPr>
      </p:pic>
      <p:grpSp>
        <p:nvGrpSpPr>
          <p:cNvPr id="98" name="university"/>
          <p:cNvGrpSpPr/>
          <p:nvPr/>
        </p:nvGrpSpPr>
        <p:grpSpPr>
          <a:xfrm>
            <a:off x="1549996" y="3137828"/>
            <a:ext cx="1216935" cy="1173558"/>
            <a:chOff x="466231" y="3422519"/>
            <a:chExt cx="1216935" cy="1173558"/>
          </a:xfrm>
        </p:grpSpPr>
        <p:grpSp>
          <p:nvGrpSpPr>
            <p:cNvPr id="99" name="组合 98"/>
            <p:cNvGrpSpPr/>
            <p:nvPr/>
          </p:nvGrpSpPr>
          <p:grpSpPr>
            <a:xfrm>
              <a:off x="466231" y="3422519"/>
              <a:ext cx="1173558" cy="1173558"/>
              <a:chOff x="1705099" y="2564904"/>
              <a:chExt cx="1800200" cy="1800200"/>
            </a:xfrm>
            <a:solidFill>
              <a:srgbClr val="85AB9B"/>
            </a:solidFill>
          </p:grpSpPr>
          <p:sp>
            <p:nvSpPr>
              <p:cNvPr id="101" name="椭圆 10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847E1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solidFill>
                <a:srgbClr val="F0F1F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466358" y="3826768"/>
              <a:ext cx="12168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90204"/>
                  <a:ea typeface="微软雅黑" panose="020B0503020204020204" pitchFamily="34" charset="-122"/>
                  <a:cs typeface="+mn-cs"/>
                </a:rPr>
                <a:t>University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2971105" y="3001060"/>
            <a:ext cx="8101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946E1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Double First-Class University Plan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”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Clinical Medicine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&amp;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Pharmacology and Toxicology  1% of global ESI database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293" y="3938744"/>
            <a:ext cx="4002815" cy="2603701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8130291" y="4522839"/>
            <a:ext cx="4002817" cy="595544"/>
          </a:xfrm>
          <a:prstGeom prst="roundRect">
            <a:avLst/>
          </a:prstGeom>
          <a:solidFill>
            <a:srgbClr val="FF0000">
              <a:alpha val="0"/>
            </a:srgbClr>
          </a:solidFill>
          <a:ln w="2222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8119794" y="5702479"/>
            <a:ext cx="4002817" cy="839966"/>
          </a:xfrm>
          <a:prstGeom prst="roundRect">
            <a:avLst/>
          </a:prstGeom>
          <a:solidFill>
            <a:srgbClr val="FF0000">
              <a:alpha val="0"/>
            </a:srgbClr>
          </a:solidFill>
          <a:ln w="2222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8" name="圆角矩形 107"/>
          <p:cNvSpPr/>
          <p:nvPr/>
        </p:nvSpPr>
        <p:spPr>
          <a:xfrm>
            <a:off x="9065342" y="3917177"/>
            <a:ext cx="2123768" cy="212371"/>
          </a:xfrm>
          <a:prstGeom prst="roundRect">
            <a:avLst/>
          </a:prstGeom>
          <a:solidFill>
            <a:srgbClr val="FF0000">
              <a:alpha val="0"/>
            </a:srgbClr>
          </a:solidFill>
          <a:ln w="2222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360769"/>
            <a:ext cx="7543800" cy="1118784"/>
          </a:xfrm>
          <a:prstGeom prst="rect">
            <a:avLst/>
          </a:prstGeom>
        </p:spPr>
      </p:pic>
      <p:cxnSp>
        <p:nvCxnSpPr>
          <p:cNvPr id="113" name="直线连接符 112"/>
          <p:cNvCxnSpPr/>
          <p:nvPr/>
        </p:nvCxnSpPr>
        <p:spPr>
          <a:xfrm>
            <a:off x="3075326" y="4920161"/>
            <a:ext cx="117824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线连接符 114"/>
          <p:cNvCxnSpPr/>
          <p:nvPr/>
        </p:nvCxnSpPr>
        <p:spPr>
          <a:xfrm>
            <a:off x="5267139" y="4920161"/>
            <a:ext cx="165772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线连接符 116"/>
          <p:cNvCxnSpPr/>
          <p:nvPr/>
        </p:nvCxnSpPr>
        <p:spPr>
          <a:xfrm>
            <a:off x="3075325" y="5192978"/>
            <a:ext cx="117824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连接符 117"/>
          <p:cNvCxnSpPr/>
          <p:nvPr/>
        </p:nvCxnSpPr>
        <p:spPr>
          <a:xfrm>
            <a:off x="4769856" y="5192978"/>
            <a:ext cx="2676035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线连接符 119"/>
          <p:cNvCxnSpPr/>
          <p:nvPr/>
        </p:nvCxnSpPr>
        <p:spPr>
          <a:xfrm>
            <a:off x="11875" y="5459829"/>
            <a:ext cx="40842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线连接符 122"/>
          <p:cNvCxnSpPr/>
          <p:nvPr/>
        </p:nvCxnSpPr>
        <p:spPr>
          <a:xfrm>
            <a:off x="903251" y="5459829"/>
            <a:ext cx="4155043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613208" y="3010133"/>
            <a:ext cx="1173558" cy="1173558"/>
            <a:chOff x="521026" y="960952"/>
            <a:chExt cx="1173558" cy="1173558"/>
          </a:xfrm>
          <a:solidFill>
            <a:srgbClr val="FFFF00"/>
          </a:solidFill>
        </p:grpSpPr>
        <p:grpSp>
          <p:nvGrpSpPr>
            <p:cNvPr id="126" name="组合 125"/>
            <p:cNvGrpSpPr/>
            <p:nvPr/>
          </p:nvGrpSpPr>
          <p:grpSpPr>
            <a:xfrm>
              <a:off x="521026" y="960952"/>
              <a:ext cx="1173558" cy="1173558"/>
              <a:chOff x="1705099" y="2564904"/>
              <a:chExt cx="1800200" cy="1800200"/>
            </a:xfrm>
            <a:grpFill/>
          </p:grpSpPr>
          <p:sp>
            <p:nvSpPr>
              <p:cNvPr id="128" name="椭圆 12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848E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9" name="椭圆 12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7" name="文本框 126"/>
            <p:cNvSpPr txBox="1"/>
            <p:nvPr/>
          </p:nvSpPr>
          <p:spPr>
            <a:xfrm>
              <a:off x="676635" y="1294756"/>
              <a:ext cx="9038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90204"/>
                  <a:ea typeface="微软雅黑" panose="020B0503020204020204" pitchFamily="34" charset="-122"/>
                  <a:cs typeface="+mn-cs"/>
                </a:rPr>
                <a:t>Text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33" name="图片 13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79477" y="1769153"/>
            <a:ext cx="3266207" cy="4262284"/>
          </a:xfrm>
          <a:prstGeom prst="rect">
            <a:avLst/>
          </a:prstGeom>
        </p:spPr>
      </p:pic>
      <p:pic>
        <p:nvPicPr>
          <p:cNvPr id="134" name="图片 133"/>
          <p:cNvPicPr>
            <a:picLocks noChangeAspect="1"/>
          </p:cNvPicPr>
          <p:nvPr/>
        </p:nvPicPr>
        <p:blipFill rotWithShape="1">
          <a:blip r:embed="rId19"/>
          <a:srcRect l="24001"/>
          <a:stretch>
            <a:fillRect/>
          </a:stretch>
        </p:blipFill>
        <p:spPr>
          <a:xfrm>
            <a:off x="2120151" y="1632057"/>
            <a:ext cx="1052059" cy="304800"/>
          </a:xfrm>
          <a:prstGeom prst="rect">
            <a:avLst/>
          </a:prstGeom>
        </p:spPr>
      </p:pic>
      <p:pic>
        <p:nvPicPr>
          <p:cNvPr id="135" name="图片 13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20151" y="2072932"/>
            <a:ext cx="5313035" cy="1180674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36774" y="3948255"/>
            <a:ext cx="5409651" cy="2221821"/>
          </a:xfrm>
          <a:prstGeom prst="rect">
            <a:avLst/>
          </a:prstGeom>
        </p:spPr>
      </p:pic>
      <p:sp>
        <p:nvSpPr>
          <p:cNvPr id="137" name="右箭头 136"/>
          <p:cNvSpPr/>
          <p:nvPr/>
        </p:nvSpPr>
        <p:spPr>
          <a:xfrm>
            <a:off x="7747819" y="3706761"/>
            <a:ext cx="707923" cy="36567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17593" y="3501262"/>
            <a:ext cx="1079500" cy="304800"/>
          </a:xfrm>
          <a:prstGeom prst="rect">
            <a:avLst/>
          </a:prstGeom>
        </p:spPr>
      </p:pic>
      <p:cxnSp>
        <p:nvCxnSpPr>
          <p:cNvPr id="140" name="直线连接符 139"/>
          <p:cNvCxnSpPr/>
          <p:nvPr/>
        </p:nvCxnSpPr>
        <p:spPr>
          <a:xfrm>
            <a:off x="2182393" y="2623941"/>
            <a:ext cx="454124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/>
          <p:cNvCxnSpPr/>
          <p:nvPr/>
        </p:nvCxnSpPr>
        <p:spPr>
          <a:xfrm>
            <a:off x="5635513" y="2333889"/>
            <a:ext cx="171901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连接符 147"/>
          <p:cNvCxnSpPr/>
          <p:nvPr/>
        </p:nvCxnSpPr>
        <p:spPr>
          <a:xfrm>
            <a:off x="7030064" y="2936854"/>
            <a:ext cx="344129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线连接符 149"/>
          <p:cNvCxnSpPr/>
          <p:nvPr/>
        </p:nvCxnSpPr>
        <p:spPr>
          <a:xfrm flipV="1">
            <a:off x="2146461" y="3237412"/>
            <a:ext cx="3489052" cy="559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线连接符 151"/>
          <p:cNvCxnSpPr/>
          <p:nvPr/>
        </p:nvCxnSpPr>
        <p:spPr>
          <a:xfrm>
            <a:off x="4534300" y="4580560"/>
            <a:ext cx="289888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连接符 153"/>
          <p:cNvCxnSpPr/>
          <p:nvPr/>
        </p:nvCxnSpPr>
        <p:spPr>
          <a:xfrm>
            <a:off x="2182393" y="4890276"/>
            <a:ext cx="119990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线连接符 155"/>
          <p:cNvCxnSpPr/>
          <p:nvPr/>
        </p:nvCxnSpPr>
        <p:spPr>
          <a:xfrm flipV="1">
            <a:off x="6652337" y="4890276"/>
            <a:ext cx="780849" cy="364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线连接符 157"/>
          <p:cNvCxnSpPr/>
          <p:nvPr/>
        </p:nvCxnSpPr>
        <p:spPr>
          <a:xfrm>
            <a:off x="2182393" y="5234405"/>
            <a:ext cx="446994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线连接符 159"/>
          <p:cNvCxnSpPr/>
          <p:nvPr/>
        </p:nvCxnSpPr>
        <p:spPr>
          <a:xfrm>
            <a:off x="5483112" y="5549037"/>
            <a:ext cx="195990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线连接符 162"/>
          <p:cNvCxnSpPr/>
          <p:nvPr/>
        </p:nvCxnSpPr>
        <p:spPr>
          <a:xfrm>
            <a:off x="2205362" y="5863670"/>
            <a:ext cx="69249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右箭头 1"/>
          <p:cNvSpPr/>
          <p:nvPr/>
        </p:nvSpPr>
        <p:spPr>
          <a:xfrm rot="10800000">
            <a:off x="7566174" y="4710169"/>
            <a:ext cx="483960" cy="41998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0.02864 -0.2377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-118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xit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5325 -0.0083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4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1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-0.12669 -0.17107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41" y="-856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xit" presetSubtype="2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1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5" dur="1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6" grpId="1"/>
      <p:bldP spid="103" grpId="0"/>
      <p:bldP spid="103" grpId="1"/>
      <p:bldP spid="38" grpId="0" animBg="1"/>
      <p:bldP spid="38" grpId="1" animBg="1"/>
      <p:bldP spid="107" grpId="0" animBg="1"/>
      <p:bldP spid="107" grpId="1" animBg="1"/>
      <p:bldP spid="108" grpId="0" animBg="1"/>
      <p:bldP spid="108" grpId="1" animBg="1"/>
      <p:bldP spid="137" grpId="0" animBg="1"/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1954655" y="-11469"/>
            <a:ext cx="2075654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14" name="Freeform 7"/>
          <p:cNvSpPr>
            <a:spLocks noChangeAspect="1"/>
          </p:cNvSpPr>
          <p:nvPr/>
        </p:nvSpPr>
        <p:spPr bwMode="auto">
          <a:xfrm>
            <a:off x="4608028" y="2182996"/>
            <a:ext cx="3193037" cy="4747684"/>
          </a:xfrm>
          <a:custGeom>
            <a:avLst/>
            <a:gdLst>
              <a:gd name="T0" fmla="*/ 865723 w 1218"/>
              <a:gd name="T1" fmla="*/ 3561092 h 1586"/>
              <a:gd name="T2" fmla="*/ 1435676 w 1218"/>
              <a:gd name="T3" fmla="*/ 3561092 h 1586"/>
              <a:gd name="T4" fmla="*/ 1396816 w 1218"/>
              <a:gd name="T5" fmla="*/ 2847077 h 1586"/>
              <a:gd name="T6" fmla="*/ 1651567 w 1218"/>
              <a:gd name="T7" fmla="*/ 1675016 h 1586"/>
              <a:gd name="T8" fmla="*/ 2543198 w 1218"/>
              <a:gd name="T9" fmla="*/ 1675016 h 1586"/>
              <a:gd name="T10" fmla="*/ 1673156 w 1218"/>
              <a:gd name="T11" fmla="*/ 1513352 h 1586"/>
              <a:gd name="T12" fmla="*/ 2629554 w 1218"/>
              <a:gd name="T13" fmla="*/ 1030606 h 1586"/>
              <a:gd name="T14" fmla="*/ 2040171 w 1218"/>
              <a:gd name="T15" fmla="*/ 1005907 h 1586"/>
              <a:gd name="T16" fmla="*/ 2055284 w 1218"/>
              <a:gd name="T17" fmla="*/ 444575 h 1586"/>
              <a:gd name="T18" fmla="*/ 1772466 w 1218"/>
              <a:gd name="T19" fmla="*/ 1174307 h 1586"/>
              <a:gd name="T20" fmla="*/ 1364432 w 1218"/>
              <a:gd name="T21" fmla="*/ 1675016 h 1586"/>
              <a:gd name="T22" fmla="*/ 1772466 w 1218"/>
              <a:gd name="T23" fmla="*/ 467028 h 1586"/>
              <a:gd name="T24" fmla="*/ 1312618 w 1218"/>
              <a:gd name="T25" fmla="*/ 808318 h 1586"/>
              <a:gd name="T26" fmla="*/ 675739 w 1218"/>
              <a:gd name="T27" fmla="*/ 58379 h 1586"/>
              <a:gd name="T28" fmla="*/ 1167971 w 1218"/>
              <a:gd name="T29" fmla="*/ 714015 h 1586"/>
              <a:gd name="T30" fmla="*/ 693011 w 1218"/>
              <a:gd name="T31" fmla="*/ 487236 h 1586"/>
              <a:gd name="T32" fmla="*/ 243957 w 1218"/>
              <a:gd name="T33" fmla="*/ 240250 h 1586"/>
              <a:gd name="T34" fmla="*/ 693011 w 1218"/>
              <a:gd name="T35" fmla="*/ 538879 h 1586"/>
              <a:gd name="T36" fmla="*/ 1202514 w 1218"/>
              <a:gd name="T37" fmla="*/ 1005907 h 1586"/>
              <a:gd name="T38" fmla="*/ 1245692 w 1218"/>
              <a:gd name="T39" fmla="*/ 2029778 h 1586"/>
              <a:gd name="T40" fmla="*/ 813910 w 1218"/>
              <a:gd name="T41" fmla="*/ 1556013 h 1586"/>
              <a:gd name="T42" fmla="*/ 645514 w 1218"/>
              <a:gd name="T43" fmla="*/ 913849 h 1586"/>
              <a:gd name="T44" fmla="*/ 593701 w 1218"/>
              <a:gd name="T45" fmla="*/ 1454973 h 1586"/>
              <a:gd name="T46" fmla="*/ 0 w 1218"/>
              <a:gd name="T47" fmla="*/ 1486408 h 1586"/>
              <a:gd name="T48" fmla="*/ 693011 w 1218"/>
              <a:gd name="T49" fmla="*/ 1594184 h 1586"/>
              <a:gd name="T50" fmla="*/ 1107522 w 1218"/>
              <a:gd name="T51" fmla="*/ 2200423 h 1586"/>
              <a:gd name="T52" fmla="*/ 269864 w 1218"/>
              <a:gd name="T53" fmla="*/ 2330652 h 1586"/>
              <a:gd name="T54" fmla="*/ 1081615 w 1218"/>
              <a:gd name="T55" fmla="*/ 2357596 h 1586"/>
              <a:gd name="T56" fmla="*/ 865723 w 1218"/>
              <a:gd name="T57" fmla="*/ 3561092 h 158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218" h="1586">
                <a:moveTo>
                  <a:pt x="401" y="1586"/>
                </a:moveTo>
                <a:cubicBezTo>
                  <a:pt x="665" y="1586"/>
                  <a:pt x="665" y="1586"/>
                  <a:pt x="665" y="1586"/>
                </a:cubicBezTo>
                <a:cubicBezTo>
                  <a:pt x="665" y="1586"/>
                  <a:pt x="659" y="1456"/>
                  <a:pt x="647" y="1268"/>
                </a:cubicBezTo>
                <a:cubicBezTo>
                  <a:pt x="635" y="1080"/>
                  <a:pt x="629" y="840"/>
                  <a:pt x="765" y="746"/>
                </a:cubicBezTo>
                <a:cubicBezTo>
                  <a:pt x="901" y="652"/>
                  <a:pt x="1096" y="648"/>
                  <a:pt x="1178" y="746"/>
                </a:cubicBezTo>
                <a:cubicBezTo>
                  <a:pt x="1178" y="746"/>
                  <a:pt x="1017" y="568"/>
                  <a:pt x="775" y="674"/>
                </a:cubicBezTo>
                <a:cubicBezTo>
                  <a:pt x="775" y="674"/>
                  <a:pt x="912" y="370"/>
                  <a:pt x="1218" y="459"/>
                </a:cubicBezTo>
                <a:cubicBezTo>
                  <a:pt x="1218" y="459"/>
                  <a:pt x="1081" y="404"/>
                  <a:pt x="945" y="448"/>
                </a:cubicBezTo>
                <a:cubicBezTo>
                  <a:pt x="945" y="448"/>
                  <a:pt x="1022" y="359"/>
                  <a:pt x="952" y="198"/>
                </a:cubicBezTo>
                <a:cubicBezTo>
                  <a:pt x="952" y="198"/>
                  <a:pt x="1027" y="402"/>
                  <a:pt x="821" y="523"/>
                </a:cubicBezTo>
                <a:cubicBezTo>
                  <a:pt x="714" y="586"/>
                  <a:pt x="632" y="746"/>
                  <a:pt x="632" y="746"/>
                </a:cubicBezTo>
                <a:cubicBezTo>
                  <a:pt x="632" y="746"/>
                  <a:pt x="551" y="236"/>
                  <a:pt x="821" y="208"/>
                </a:cubicBezTo>
                <a:cubicBezTo>
                  <a:pt x="821" y="208"/>
                  <a:pt x="668" y="205"/>
                  <a:pt x="608" y="360"/>
                </a:cubicBezTo>
                <a:cubicBezTo>
                  <a:pt x="608" y="360"/>
                  <a:pt x="557" y="0"/>
                  <a:pt x="313" y="26"/>
                </a:cubicBezTo>
                <a:cubicBezTo>
                  <a:pt x="313" y="26"/>
                  <a:pt x="521" y="8"/>
                  <a:pt x="541" y="318"/>
                </a:cubicBezTo>
                <a:cubicBezTo>
                  <a:pt x="541" y="318"/>
                  <a:pt x="482" y="198"/>
                  <a:pt x="321" y="217"/>
                </a:cubicBezTo>
                <a:cubicBezTo>
                  <a:pt x="161" y="236"/>
                  <a:pt x="113" y="107"/>
                  <a:pt x="113" y="107"/>
                </a:cubicBezTo>
                <a:cubicBezTo>
                  <a:pt x="113" y="107"/>
                  <a:pt x="154" y="229"/>
                  <a:pt x="321" y="240"/>
                </a:cubicBezTo>
                <a:cubicBezTo>
                  <a:pt x="489" y="252"/>
                  <a:pt x="555" y="378"/>
                  <a:pt x="557" y="448"/>
                </a:cubicBezTo>
                <a:cubicBezTo>
                  <a:pt x="559" y="518"/>
                  <a:pt x="577" y="904"/>
                  <a:pt x="577" y="904"/>
                </a:cubicBezTo>
                <a:cubicBezTo>
                  <a:pt x="577" y="904"/>
                  <a:pt x="485" y="767"/>
                  <a:pt x="377" y="693"/>
                </a:cubicBezTo>
                <a:cubicBezTo>
                  <a:pt x="269" y="618"/>
                  <a:pt x="229" y="510"/>
                  <a:pt x="299" y="407"/>
                </a:cubicBezTo>
                <a:cubicBezTo>
                  <a:pt x="299" y="407"/>
                  <a:pt x="213" y="494"/>
                  <a:pt x="275" y="648"/>
                </a:cubicBezTo>
                <a:cubicBezTo>
                  <a:pt x="275" y="648"/>
                  <a:pt x="135" y="592"/>
                  <a:pt x="0" y="662"/>
                </a:cubicBezTo>
                <a:cubicBezTo>
                  <a:pt x="0" y="662"/>
                  <a:pt x="192" y="586"/>
                  <a:pt x="321" y="710"/>
                </a:cubicBezTo>
                <a:cubicBezTo>
                  <a:pt x="451" y="834"/>
                  <a:pt x="513" y="980"/>
                  <a:pt x="513" y="980"/>
                </a:cubicBezTo>
                <a:cubicBezTo>
                  <a:pt x="513" y="980"/>
                  <a:pt x="297" y="886"/>
                  <a:pt x="125" y="1038"/>
                </a:cubicBezTo>
                <a:cubicBezTo>
                  <a:pt x="125" y="1038"/>
                  <a:pt x="431" y="886"/>
                  <a:pt x="501" y="1050"/>
                </a:cubicBezTo>
                <a:cubicBezTo>
                  <a:pt x="571" y="1214"/>
                  <a:pt x="551" y="1440"/>
                  <a:pt x="401" y="158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121619" tIns="60812" rIns="121619" bIns="6081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" name="组合 68"/>
          <p:cNvGrpSpPr/>
          <p:nvPr/>
        </p:nvGrpSpPr>
        <p:grpSpPr>
          <a:xfrm>
            <a:off x="7413732" y="3857499"/>
            <a:ext cx="1023330" cy="970870"/>
            <a:chOff x="1240813" y="3465312"/>
            <a:chExt cx="705534" cy="691000"/>
          </a:xfrm>
          <a:solidFill>
            <a:srgbClr val="FDB556"/>
          </a:solidFill>
        </p:grpSpPr>
        <p:sp>
          <p:nvSpPr>
            <p:cNvPr id="16" name="Oval 35"/>
            <p:cNvSpPr/>
            <p:nvPr/>
          </p:nvSpPr>
          <p:spPr bwMode="auto">
            <a:xfrm>
              <a:off x="1255347" y="3465312"/>
              <a:ext cx="691000" cy="691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4681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锐字云字库姚体1.0" panose="02010604000000000000" charset="-122"/>
                <a:ea typeface="锐字云字库姚体1.0" panose="02010604000000000000" charset="-122"/>
                <a:cs typeface="+mn-cs"/>
              </a:endParaRPr>
            </a:p>
          </p:txBody>
        </p:sp>
        <p:sp>
          <p:nvSpPr>
            <p:cNvPr id="17" name="TextBox 32"/>
            <p:cNvSpPr txBox="1"/>
            <p:nvPr/>
          </p:nvSpPr>
          <p:spPr>
            <a:xfrm>
              <a:off x="1240813" y="3641492"/>
              <a:ext cx="678808" cy="30667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</a:rPr>
                <a:t>Ability</a:t>
              </a:r>
              <a:endParaRPr kumimoji="1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8" name="组合 71"/>
          <p:cNvGrpSpPr/>
          <p:nvPr/>
        </p:nvGrpSpPr>
        <p:grpSpPr bwMode="auto">
          <a:xfrm>
            <a:off x="4195819" y="4960167"/>
            <a:ext cx="1180130" cy="1115370"/>
            <a:chOff x="5130490" y="2823414"/>
            <a:chExt cx="747722" cy="730631"/>
          </a:xfrm>
          <a:solidFill>
            <a:srgbClr val="86AA9C"/>
          </a:solidFill>
        </p:grpSpPr>
        <p:sp>
          <p:nvSpPr>
            <p:cNvPr id="19" name="Oval 26"/>
            <p:cNvSpPr/>
            <p:nvPr/>
          </p:nvSpPr>
          <p:spPr bwMode="auto">
            <a:xfrm>
              <a:off x="5130490" y="2823414"/>
              <a:ext cx="729910" cy="730631"/>
            </a:xfrm>
            <a:prstGeom prst="ellipse">
              <a:avLst/>
            </a:prstGeom>
            <a:solidFill>
              <a:srgbClr val="D2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4681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锐字云字库姚体1.0" panose="02010604000000000000" charset="-122"/>
                <a:ea typeface="锐字云字库姚体1.0" panose="02010604000000000000" charset="-122"/>
                <a:cs typeface="+mn-cs"/>
              </a:endParaRPr>
            </a:p>
          </p:txBody>
        </p:sp>
        <p:sp>
          <p:nvSpPr>
            <p:cNvPr id="20" name="TextBox 35"/>
            <p:cNvSpPr txBox="1"/>
            <p:nvPr/>
          </p:nvSpPr>
          <p:spPr>
            <a:xfrm>
              <a:off x="5130490" y="2930834"/>
              <a:ext cx="747722" cy="4637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</a:rPr>
                <a:t>Moral </a:t>
              </a:r>
              <a:endParaRPr kumimoji="1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</a:rPr>
                <a:t>education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endParaRPr>
            </a:p>
          </p:txBody>
        </p:sp>
      </p:grpSp>
      <p:sp>
        <p:nvSpPr>
          <p:cNvPr id="21" name="Oval 22"/>
          <p:cNvSpPr/>
          <p:nvPr/>
        </p:nvSpPr>
        <p:spPr bwMode="auto">
          <a:xfrm>
            <a:off x="5332415" y="3231619"/>
            <a:ext cx="250808" cy="269047"/>
          </a:xfrm>
          <a:prstGeom prst="ellipse">
            <a:avLst/>
          </a:prstGeom>
          <a:solidFill>
            <a:srgbClr val="8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468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锐字云字库姚体1.0" panose="02010604000000000000" charset="-122"/>
              <a:ea typeface="锐字云字库姚体1.0" panose="02010604000000000000" charset="-122"/>
              <a:cs typeface="+mn-cs"/>
            </a:endParaRPr>
          </a:p>
        </p:txBody>
      </p:sp>
      <p:grpSp>
        <p:nvGrpSpPr>
          <p:cNvPr id="22" name="组合 77"/>
          <p:cNvGrpSpPr/>
          <p:nvPr/>
        </p:nvGrpSpPr>
        <p:grpSpPr>
          <a:xfrm>
            <a:off x="4492167" y="1497311"/>
            <a:ext cx="1196161" cy="1035126"/>
            <a:chOff x="1561504" y="1773860"/>
            <a:chExt cx="959386" cy="857059"/>
          </a:xfrm>
          <a:solidFill>
            <a:srgbClr val="1F7A9B"/>
          </a:solidFill>
        </p:grpSpPr>
        <p:sp>
          <p:nvSpPr>
            <p:cNvPr id="23" name="Oval 18"/>
            <p:cNvSpPr/>
            <p:nvPr/>
          </p:nvSpPr>
          <p:spPr bwMode="auto">
            <a:xfrm>
              <a:off x="1604256" y="1773860"/>
              <a:ext cx="857058" cy="8570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4681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锐字云字库姚体1.0" panose="02010604000000000000" charset="-122"/>
                <a:ea typeface="锐字云字库姚体1.0" panose="02010604000000000000" charset="-122"/>
                <a:cs typeface="+mn-cs"/>
              </a:endParaRPr>
            </a:p>
          </p:txBody>
        </p:sp>
        <p:sp>
          <p:nvSpPr>
            <p:cNvPr id="24" name="TextBox 41"/>
            <p:cNvSpPr txBox="1"/>
            <p:nvPr/>
          </p:nvSpPr>
          <p:spPr>
            <a:xfrm>
              <a:off x="1561504" y="2027514"/>
              <a:ext cx="959386" cy="331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</a:rPr>
                <a:t>Language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endParaRPr>
            </a:p>
          </p:txBody>
        </p:sp>
      </p:grpSp>
      <p:sp>
        <p:nvSpPr>
          <p:cNvPr id="26" name="Oval 18"/>
          <p:cNvSpPr/>
          <p:nvPr/>
        </p:nvSpPr>
        <p:spPr bwMode="auto">
          <a:xfrm>
            <a:off x="7761768" y="3489637"/>
            <a:ext cx="144247" cy="138977"/>
          </a:xfrm>
          <a:prstGeom prst="ellipse">
            <a:avLst/>
          </a:prstGeom>
          <a:solidFill>
            <a:srgbClr val="103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19" tIns="60812" rIns="121619" bIns="60812" anchor="ctr"/>
          <a:lstStyle/>
          <a:p>
            <a:pPr marL="0" marR="0" lvl="0" indent="0" algn="ctr" defTabSz="1468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Oval 18"/>
          <p:cNvSpPr/>
          <p:nvPr/>
        </p:nvSpPr>
        <p:spPr bwMode="auto">
          <a:xfrm>
            <a:off x="4483696" y="4064523"/>
            <a:ext cx="236188" cy="212934"/>
          </a:xfrm>
          <a:prstGeom prst="ellipse">
            <a:avLst/>
          </a:prstGeom>
          <a:solidFill>
            <a:srgbClr val="0E3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19" tIns="60812" rIns="121619" bIns="60812" anchor="ctr"/>
          <a:lstStyle/>
          <a:p>
            <a:pPr marL="0" marR="0" lvl="0" indent="0" algn="ctr" defTabSz="1468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8492038" y="3857499"/>
            <a:ext cx="3936089" cy="1856820"/>
          </a:xfrm>
          <a:prstGeom prst="rect">
            <a:avLst/>
          </a:prstGeom>
          <a:noFill/>
          <a:ln>
            <a:noFill/>
          </a:ln>
        </p:spPr>
        <p:txBody>
          <a:bodyPr wrap="square" lIns="162465" tIns="81231" rIns="162465" bIns="8123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①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to analyze the chronology of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    events using a timeline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② to develop the outlook of time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    and space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276138" y="1988586"/>
            <a:ext cx="4313721" cy="1676450"/>
          </a:xfrm>
          <a:prstGeom prst="rect">
            <a:avLst/>
          </a:prstGeom>
          <a:noFill/>
          <a:ln>
            <a:noFill/>
          </a:ln>
        </p:spPr>
        <p:txBody>
          <a:bodyPr wrap="square" lIns="162465" tIns="81231" rIns="162465" bIns="8123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① to invite contributions in discussion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② to compare and contrast viewpoints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③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to master the definition and features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     of biography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-19034" y="4640695"/>
            <a:ext cx="4721335" cy="1869644"/>
          </a:xfrm>
          <a:prstGeom prst="rect">
            <a:avLst/>
          </a:prstGeom>
          <a:noFill/>
          <a:ln>
            <a:noFill/>
          </a:ln>
        </p:spPr>
        <p:txBody>
          <a:bodyPr wrap="square" lIns="162465" tIns="81231" rIns="162465" bIns="8123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① to open up mind about different people        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     and cultures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② to build up national confidence and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     international view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③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to reflect on hero you want to become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17179" y="1647978"/>
            <a:ext cx="1441420" cy="1225254"/>
            <a:chOff x="6271152" y="1599822"/>
            <a:chExt cx="1441420" cy="1225254"/>
          </a:xfrm>
        </p:grpSpPr>
        <p:sp>
          <p:nvSpPr>
            <p:cNvPr id="25" name="Oval 18"/>
            <p:cNvSpPr/>
            <p:nvPr/>
          </p:nvSpPr>
          <p:spPr bwMode="auto">
            <a:xfrm>
              <a:off x="6344465" y="1599822"/>
              <a:ext cx="1263720" cy="1225254"/>
            </a:xfrm>
            <a:prstGeom prst="ellipse">
              <a:avLst/>
            </a:prstGeom>
            <a:solidFill>
              <a:srgbClr val="CD82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619" tIns="60812" rIns="121619" bIns="60812" anchor="ctr"/>
            <a:lstStyle/>
            <a:p>
              <a:pPr marL="0" marR="0" lvl="0" indent="0" algn="ctr" defTabSz="14681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TextBox 41"/>
            <p:cNvSpPr txBox="1"/>
            <p:nvPr/>
          </p:nvSpPr>
          <p:spPr>
            <a:xfrm>
              <a:off x="6271152" y="2019066"/>
              <a:ext cx="144142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</a:rPr>
                <a:t>Knowledge</a:t>
              </a:r>
              <a:endParaRPr kumimoji="1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endParaRPr>
            </a:p>
          </p:txBody>
        </p:sp>
      </p:grpSp>
      <p:sp>
        <p:nvSpPr>
          <p:cNvPr id="32" name="Oval 18"/>
          <p:cNvSpPr/>
          <p:nvPr/>
        </p:nvSpPr>
        <p:spPr bwMode="auto">
          <a:xfrm>
            <a:off x="4878427" y="2537529"/>
            <a:ext cx="144247" cy="138977"/>
          </a:xfrm>
          <a:prstGeom prst="ellipse">
            <a:avLst/>
          </a:prstGeom>
          <a:solidFill>
            <a:srgbClr val="FDB5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19" tIns="60812" rIns="121619" bIns="60812" anchor="ctr"/>
          <a:lstStyle/>
          <a:p>
            <a:pPr marL="0" marR="0" lvl="0" indent="0" algn="ctr" defTabSz="1468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7694936" y="1436510"/>
            <a:ext cx="3936089" cy="1766218"/>
          </a:xfrm>
          <a:prstGeom prst="rect">
            <a:avLst/>
          </a:prstGeom>
          <a:noFill/>
          <a:ln>
            <a:noFill/>
          </a:ln>
        </p:spPr>
        <p:txBody>
          <a:bodyPr wrap="square" lIns="162465" tIns="81231" rIns="162465" bIns="8123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①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to summarize the construction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    history of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60CAFA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FAST 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60CAFA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② to understand the features of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    your/different generations in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 China and US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2589" y="4944143"/>
            <a:ext cx="1861886" cy="1869644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158173" y="1359796"/>
            <a:ext cx="39360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highlight>
                  <a:srgbClr val="AB4BF6"/>
                </a:highlight>
                <a:latin typeface="Times New Roman" panose="02020503050405090304" pitchFamily="18" charset="0"/>
                <a:cs typeface="Times New Roman" panose="02020503050405090304" pitchFamily="18" charset="0"/>
              </a:rPr>
              <a:t>Unit 6: Passing the Torch</a:t>
            </a:r>
            <a:endParaRPr lang="zh-CN" altLang="en-US" sz="2800" dirty="0">
              <a:solidFill>
                <a:srgbClr val="FFFF00"/>
              </a:solidFill>
              <a:highlight>
                <a:srgbClr val="AB4BF6"/>
              </a:highlight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bldLvl="0" animBg="1"/>
      <p:bldP spid="27" grpId="0" animBg="1"/>
      <p:bldP spid="28" grpId="0"/>
      <p:bldP spid="29" grpId="0"/>
      <p:bldP spid="30" grpId="0"/>
      <p:bldP spid="32" grpId="0" bldLvl="0" animBg="1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2F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42261" y="3025346"/>
            <a:ext cx="4255332" cy="1854870"/>
          </a:xfrm>
          <a:prstGeom prst="roundRect">
            <a:avLst/>
          </a:prstGeom>
          <a:ln w="34925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8" name="Freeform 9"/>
          <p:cNvSpPr/>
          <p:nvPr/>
        </p:nvSpPr>
        <p:spPr bwMode="auto">
          <a:xfrm rot="1800000">
            <a:off x="5516156" y="3542043"/>
            <a:ext cx="1415415" cy="1144905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4208295" y="-11965"/>
            <a:ext cx="1883316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274" name="Freeform 5"/>
          <p:cNvSpPr/>
          <p:nvPr/>
        </p:nvSpPr>
        <p:spPr bwMode="auto">
          <a:xfrm rot="1800000">
            <a:off x="7134023" y="2427741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5" name="Freeform 6"/>
          <p:cNvSpPr/>
          <p:nvPr/>
        </p:nvSpPr>
        <p:spPr bwMode="auto">
          <a:xfrm rot="1800000">
            <a:off x="6216222" y="4017418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" name="Freeform 7"/>
          <p:cNvSpPr/>
          <p:nvPr/>
        </p:nvSpPr>
        <p:spPr bwMode="auto">
          <a:xfrm rot="1800000">
            <a:off x="6011693" y="2465354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rgbClr val="F87A0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7" name="Freeform 8"/>
          <p:cNvSpPr/>
          <p:nvPr/>
        </p:nvSpPr>
        <p:spPr bwMode="auto">
          <a:xfrm rot="1800000">
            <a:off x="6915147" y="4382966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rgbClr val="F87A0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9" name="Freeform 10"/>
          <p:cNvSpPr/>
          <p:nvPr/>
        </p:nvSpPr>
        <p:spPr bwMode="auto">
          <a:xfrm rot="1800000">
            <a:off x="7528427" y="3320936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0" name="TextBox 48"/>
          <p:cNvSpPr txBox="1"/>
          <p:nvPr/>
        </p:nvSpPr>
        <p:spPr>
          <a:xfrm>
            <a:off x="7433221" y="2818778"/>
            <a:ext cx="563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1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1" name="TextBox 49"/>
          <p:cNvSpPr txBox="1"/>
          <p:nvPr/>
        </p:nvSpPr>
        <p:spPr>
          <a:xfrm>
            <a:off x="7971215" y="3681884"/>
            <a:ext cx="556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2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2" name="TextBox 50"/>
          <p:cNvSpPr txBox="1"/>
          <p:nvPr/>
        </p:nvSpPr>
        <p:spPr>
          <a:xfrm>
            <a:off x="7522944" y="4603547"/>
            <a:ext cx="44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3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3" name="TextBox 51"/>
          <p:cNvSpPr txBox="1"/>
          <p:nvPr/>
        </p:nvSpPr>
        <p:spPr>
          <a:xfrm>
            <a:off x="6455847" y="4607630"/>
            <a:ext cx="44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4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4" name="TextBox 52"/>
          <p:cNvSpPr txBox="1"/>
          <p:nvPr/>
        </p:nvSpPr>
        <p:spPr>
          <a:xfrm>
            <a:off x="5802455" y="3736188"/>
            <a:ext cx="73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5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5" name="TextBox 53"/>
          <p:cNvSpPr txBox="1"/>
          <p:nvPr/>
        </p:nvSpPr>
        <p:spPr>
          <a:xfrm>
            <a:off x="6354991" y="2901328"/>
            <a:ext cx="650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Gothic Pr6N M" pitchFamily="34" charset="-128"/>
                <a:ea typeface="Kozuka Gothic Pr6N M" pitchFamily="34" charset="-128"/>
                <a:cs typeface="+mn-cs"/>
              </a:rPr>
              <a:t>6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zuka Gothic Pr6N M" pitchFamily="34" charset="-128"/>
              <a:ea typeface="Kozuka Gothic Pr6N M" pitchFamily="34" charset="-128"/>
              <a:cs typeface="+mn-cs"/>
            </a:endParaRPr>
          </a:p>
        </p:txBody>
      </p:sp>
      <p:sp>
        <p:nvSpPr>
          <p:cNvPr id="286" name="TextBox 28"/>
          <p:cNvSpPr txBox="1"/>
          <p:nvPr/>
        </p:nvSpPr>
        <p:spPr>
          <a:xfrm>
            <a:off x="7571265" y="1665314"/>
            <a:ext cx="46207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Episode 1: Generational differences 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902611" y="3625228"/>
            <a:ext cx="2604135" cy="21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288" name="TextBox 59"/>
          <p:cNvSpPr txBox="1"/>
          <p:nvPr/>
        </p:nvSpPr>
        <p:spPr>
          <a:xfrm>
            <a:off x="8890134" y="3677321"/>
            <a:ext cx="405083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Episode 2: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Hopes for the future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237375" y="5640832"/>
            <a:ext cx="405734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  <a:sym typeface="+mn-ea"/>
              </a:rPr>
              <a:t>PP3:Talk about the features of different 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  <a:sym typeface="+mn-ea"/>
              </a:rPr>
              <a:t>        generations in China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290" name="TextBox 61"/>
          <p:cNvSpPr txBox="1"/>
          <p:nvPr/>
        </p:nvSpPr>
        <p:spPr>
          <a:xfrm>
            <a:off x="8192098" y="5313748"/>
            <a:ext cx="45623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ADC57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Text B:Working across the age gap 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ADC57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875687" y="1988989"/>
            <a:ext cx="3048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PP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6(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Final): Creating you dream-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the hero you want to become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292" name="TextBox 63"/>
          <p:cNvSpPr txBox="1"/>
          <p:nvPr/>
        </p:nvSpPr>
        <p:spPr>
          <a:xfrm>
            <a:off x="3537912" y="165912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Presentation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031463" y="4540335"/>
            <a:ext cx="38922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PP5: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AC33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Blank filling: Wisdom of China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6AC33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294" name="TextBox 65"/>
          <p:cNvSpPr txBox="1"/>
          <p:nvPr/>
        </p:nvSpPr>
        <p:spPr>
          <a:xfrm>
            <a:off x="1751574" y="3044849"/>
            <a:ext cx="40508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Text A: Sky-high Ambition to fulfill an“unreachable”dream 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264249" y="5844041"/>
            <a:ext cx="33807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PP4: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3AF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Global and detailed reading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3AF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29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571264" y="2001000"/>
            <a:ext cx="452558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  <a:sym typeface="+mn-ea"/>
              </a:rPr>
              <a:t>Productive Project (PP)1: Write down the    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  <a:sym typeface="+mn-ea"/>
              </a:rPr>
              <a:t>                             features of your generations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29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032037" y="3969652"/>
            <a:ext cx="302445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PP2 :Write down your hopes for the future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298" name="TextBox 65"/>
          <p:cNvSpPr txBox="1"/>
          <p:nvPr/>
        </p:nvSpPr>
        <p:spPr>
          <a:xfrm>
            <a:off x="1265258" y="5169243"/>
            <a:ext cx="484370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ADC57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Text A: Sky-high Ambition to fulfill an“unreachable”dream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101638" y="3677708"/>
            <a:ext cx="2826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Writing genre: biography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sp>
        <p:nvSpPr>
          <p:cNvPr id="30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656025" y="3990978"/>
            <a:ext cx="39009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B4E3F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Critical thinking: meaningful life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CB4E3F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B4E3F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B4E3F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of one current TCM hero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74759"/>
                </a:solidFill>
                <a:effectLst/>
                <a:uLnTx/>
                <a:uFillTx/>
                <a:latin typeface="Times New Roman" panose="02020503050405090304" pitchFamily="18" charset="0"/>
                <a:ea typeface="方正兰亭纤黑简体" pitchFamily="65" charset="-122"/>
                <a:cs typeface="Times New Roman" panose="02020503050405090304" pitchFamily="18" charset="0"/>
              </a:rPr>
              <a:t> 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74759"/>
              </a:solidFill>
              <a:effectLst/>
              <a:uLnTx/>
              <a:uFillTx/>
              <a:latin typeface="Times New Roman" panose="02020503050405090304" pitchFamily="18" charset="0"/>
              <a:ea typeface="方正兰亭纤黑简体" pitchFamily="65" charset="-122"/>
              <a:cs typeface="Times New Roman" panose="02020503050405090304" pitchFamily="18" charset="0"/>
            </a:endParaRPr>
          </a:p>
        </p:txBody>
      </p:sp>
      <p:grpSp>
        <p:nvGrpSpPr>
          <p:cNvPr id="311" name="组合 310"/>
          <p:cNvGrpSpPr/>
          <p:nvPr/>
        </p:nvGrpSpPr>
        <p:grpSpPr>
          <a:xfrm>
            <a:off x="53094" y="2596523"/>
            <a:ext cx="2160970" cy="2660447"/>
            <a:chOff x="32" y="734"/>
            <a:chExt cx="2518" cy="3100"/>
          </a:xfrm>
        </p:grpSpPr>
        <p:sp>
          <p:nvSpPr>
            <p:cNvPr id="312" name="圆角矩形 311"/>
            <p:cNvSpPr/>
            <p:nvPr/>
          </p:nvSpPr>
          <p:spPr>
            <a:xfrm>
              <a:off x="56" y="1386"/>
              <a:ext cx="335" cy="425"/>
            </a:xfrm>
            <a:prstGeom prst="roundRect">
              <a:avLst/>
            </a:prstGeom>
            <a:solidFill>
              <a:srgbClr val="00B0F0"/>
            </a:solidFill>
            <a:ln w="25400" cap="flat" cmpd="sng" algn="ctr">
              <a:solidFill>
                <a:srgbClr val="0E647C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3" name="圆角矩形 312"/>
            <p:cNvSpPr/>
            <p:nvPr/>
          </p:nvSpPr>
          <p:spPr>
            <a:xfrm>
              <a:off x="49" y="2153"/>
              <a:ext cx="368" cy="425"/>
            </a:xfrm>
            <a:prstGeom prst="roundRect">
              <a:avLst/>
            </a:prstGeom>
            <a:solidFill>
              <a:srgbClr val="ADC570"/>
            </a:solidFill>
            <a:ln w="25400" cap="flat" cmpd="sng" algn="ctr">
              <a:solidFill>
                <a:srgbClr val="0E647C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4" name="圆角矩形 313"/>
            <p:cNvSpPr/>
            <p:nvPr/>
          </p:nvSpPr>
          <p:spPr>
            <a:xfrm>
              <a:off x="32" y="2774"/>
              <a:ext cx="360" cy="425"/>
            </a:xfrm>
            <a:prstGeom prst="roundRect">
              <a:avLst/>
            </a:prstGeom>
            <a:solidFill>
              <a:srgbClr val="F6AC33"/>
            </a:solidFill>
            <a:ln w="25400" cap="flat" cmpd="sng" algn="ctr">
              <a:solidFill>
                <a:srgbClr val="0E647C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3</a:t>
              </a:r>
              <a:endParaRPr kumimoji="0" lang="en-US" altLang="zh-CN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5" name="圆角矩形 314"/>
            <p:cNvSpPr/>
            <p:nvPr/>
          </p:nvSpPr>
          <p:spPr>
            <a:xfrm>
              <a:off x="56" y="3395"/>
              <a:ext cx="360" cy="425"/>
            </a:xfrm>
            <a:prstGeom prst="roundRect">
              <a:avLst/>
            </a:prstGeom>
            <a:solidFill>
              <a:srgbClr val="CB4E3F"/>
            </a:solidFill>
            <a:ln w="25400" cap="flat" cmpd="sng" algn="ctr">
              <a:solidFill>
                <a:srgbClr val="0E647C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4</a:t>
              </a:r>
              <a:endParaRPr kumimoji="0" lang="en-US" altLang="zh-CN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6" name="文本框 315"/>
            <p:cNvSpPr txBox="1"/>
            <p:nvPr/>
          </p:nvSpPr>
          <p:spPr>
            <a:xfrm>
              <a:off x="416" y="1462"/>
              <a:ext cx="1636" cy="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宋体" panose="02010600030101010101" pitchFamily="2" charset="-122"/>
                  <a:cs typeface="Times New Roman" panose="02020503050405090304" pitchFamily="18" charset="0"/>
                  <a:sym typeface="+mn-ea"/>
                </a:rPr>
                <a:t>Selecting</a:t>
              </a:r>
              <a:endParaRPr kumimoji="0" lang="en-US" altLang="zh-CN" sz="135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宋体" panose="02010600030101010101" pitchFamily="2" charset="-122"/>
                <a:cs typeface="Times New Roman" panose="02020503050405090304" pitchFamily="18" charset="0"/>
                <a:sym typeface="+mn-ea"/>
              </a:endParaRPr>
            </a:p>
          </p:txBody>
        </p:sp>
        <p:sp>
          <p:nvSpPr>
            <p:cNvPr id="317" name="文本框 316"/>
            <p:cNvSpPr txBox="1"/>
            <p:nvPr/>
          </p:nvSpPr>
          <p:spPr>
            <a:xfrm>
              <a:off x="416" y="2146"/>
              <a:ext cx="1636" cy="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宋体" panose="02010600030101010101" pitchFamily="2" charset="-122"/>
                  <a:cs typeface="Times New Roman" panose="02020503050405090304" pitchFamily="18" charset="0"/>
                  <a:sym typeface="+mn-ea"/>
                </a:rPr>
                <a:t>Reordering</a:t>
              </a:r>
              <a:endParaRPr kumimoji="0" lang="en-US" altLang="zh-CN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宋体" panose="02010600030101010101" pitchFamily="2" charset="-122"/>
                <a:cs typeface="Times New Roman" panose="02020503050405090304" pitchFamily="18" charset="0"/>
                <a:sym typeface="+mn-ea"/>
              </a:endParaRPr>
            </a:p>
          </p:txBody>
        </p:sp>
        <p:sp>
          <p:nvSpPr>
            <p:cNvPr id="318" name="文本框 317"/>
            <p:cNvSpPr txBox="1"/>
            <p:nvPr/>
          </p:nvSpPr>
          <p:spPr>
            <a:xfrm>
              <a:off x="416" y="2788"/>
              <a:ext cx="1636" cy="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宋体" panose="02010600030101010101" pitchFamily="2" charset="-122"/>
                  <a:cs typeface="Times New Roman" panose="02020503050405090304" pitchFamily="18" charset="0"/>
                  <a:sym typeface="+mn-ea"/>
                </a:rPr>
                <a:t>Revising</a:t>
              </a:r>
              <a:endParaRPr kumimoji="0" lang="en-US" altLang="zh-CN" sz="135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宋体" panose="02010600030101010101" pitchFamily="2" charset="-122"/>
                <a:cs typeface="Times New Roman" panose="02020503050405090304" pitchFamily="18" charset="0"/>
                <a:sym typeface="+mn-ea"/>
              </a:endParaRPr>
            </a:p>
          </p:txBody>
        </p:sp>
        <p:sp>
          <p:nvSpPr>
            <p:cNvPr id="319" name="文本框 318"/>
            <p:cNvSpPr txBox="1"/>
            <p:nvPr/>
          </p:nvSpPr>
          <p:spPr>
            <a:xfrm>
              <a:off x="416" y="3364"/>
              <a:ext cx="2134" cy="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5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宋体" panose="02010600030101010101" pitchFamily="2" charset="-122"/>
                  <a:cs typeface="Times New Roman" panose="02020503050405090304" pitchFamily="18" charset="0"/>
                  <a:sym typeface="+mn-ea"/>
                </a:rPr>
                <a:t>Supplementing</a:t>
              </a:r>
              <a:endParaRPr kumimoji="0" lang="en-US" altLang="zh-CN" sz="135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503050405090304" pitchFamily="18" charset="0"/>
                <a:ea typeface="宋体" panose="02010600030101010101" pitchFamily="2" charset="-122"/>
                <a:cs typeface="Times New Roman" panose="02020503050405090304" pitchFamily="18" charset="0"/>
                <a:sym typeface="+mn-ea"/>
              </a:endParaRPr>
            </a:p>
          </p:txBody>
        </p:sp>
        <p:sp>
          <p:nvSpPr>
            <p:cNvPr id="320" name="圆角矩形 319"/>
            <p:cNvSpPr/>
            <p:nvPr/>
          </p:nvSpPr>
          <p:spPr>
            <a:xfrm>
              <a:off x="81" y="734"/>
              <a:ext cx="2193" cy="425"/>
            </a:xfrm>
            <a:prstGeom prst="roundRect">
              <a:avLst/>
            </a:prstGeom>
            <a:solidFill>
              <a:srgbClr val="00B050"/>
            </a:solidFill>
            <a:ln w="25400" cap="flat" cmpd="sng" algn="ctr">
              <a:solidFill>
                <a:srgbClr val="0E647C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503050405090304" pitchFamily="18" charset="0"/>
                  <a:ea typeface="宋体" panose="02010600030101010101" pitchFamily="2" charset="-122"/>
                  <a:cs typeface="Times New Roman" panose="02020503050405090304" pitchFamily="18" charset="0"/>
                </a:rPr>
                <a:t>Principles</a:t>
              </a:r>
              <a:r>
                <a:rPr kumimoji="0" lang="en-US" altLang="zh-CN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线箭头连接符 14"/>
          <p:cNvCxnSpPr/>
          <p:nvPr/>
        </p:nvCxnSpPr>
        <p:spPr>
          <a:xfrm>
            <a:off x="-16184" y="4668010"/>
            <a:ext cx="12041036" cy="0"/>
          </a:xfrm>
          <a:prstGeom prst="straightConnector1">
            <a:avLst/>
          </a:prstGeom>
          <a:ln w="476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6243569" y="-11965"/>
            <a:ext cx="3310292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91" name="Freeform 5"/>
          <p:cNvSpPr/>
          <p:nvPr/>
        </p:nvSpPr>
        <p:spPr bwMode="auto">
          <a:xfrm>
            <a:off x="4849445" y="2501042"/>
            <a:ext cx="2571750" cy="4121150"/>
          </a:xfrm>
          <a:custGeom>
            <a:avLst/>
            <a:gdLst>
              <a:gd name="T0" fmla="*/ 102118 w 3148"/>
              <a:gd name="T1" fmla="*/ 0 h 5005"/>
              <a:gd name="T2" fmla="*/ 2469632 w 3148"/>
              <a:gd name="T3" fmla="*/ 0 h 5005"/>
              <a:gd name="T4" fmla="*/ 2571750 w 3148"/>
              <a:gd name="T5" fmla="*/ 102926 h 5005"/>
              <a:gd name="T6" fmla="*/ 2571750 w 3148"/>
              <a:gd name="T7" fmla="*/ 4018224 h 5005"/>
              <a:gd name="T8" fmla="*/ 2469632 w 3148"/>
              <a:gd name="T9" fmla="*/ 4121150 h 5005"/>
              <a:gd name="T10" fmla="*/ 102118 w 3148"/>
              <a:gd name="T11" fmla="*/ 4121150 h 5005"/>
              <a:gd name="T12" fmla="*/ 0 w 3148"/>
              <a:gd name="T13" fmla="*/ 4018224 h 5005"/>
              <a:gd name="T14" fmla="*/ 0 w 3148"/>
              <a:gd name="T15" fmla="*/ 102926 h 5005"/>
              <a:gd name="T16" fmla="*/ 102118 w 3148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8" h="5005">
                <a:moveTo>
                  <a:pt x="125" y="0"/>
                </a:moveTo>
                <a:lnTo>
                  <a:pt x="3023" y="0"/>
                </a:lnTo>
                <a:cubicBezTo>
                  <a:pt x="3092" y="0"/>
                  <a:pt x="3148" y="56"/>
                  <a:pt x="3148" y="125"/>
                </a:cubicBezTo>
                <a:lnTo>
                  <a:pt x="3148" y="4880"/>
                </a:lnTo>
                <a:cubicBezTo>
                  <a:pt x="3148" y="4949"/>
                  <a:pt x="3092" y="5005"/>
                  <a:pt x="3023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rgbClr val="00AAA2"/>
          </a:solidFill>
          <a:ln w="10" cap="flat" cmpd="sng">
            <a:solidFill>
              <a:srgbClr val="D9D9D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2" name="Freeform 6"/>
          <p:cNvSpPr/>
          <p:nvPr/>
        </p:nvSpPr>
        <p:spPr bwMode="auto">
          <a:xfrm>
            <a:off x="1322118" y="2501042"/>
            <a:ext cx="2573337" cy="4121150"/>
          </a:xfrm>
          <a:custGeom>
            <a:avLst/>
            <a:gdLst>
              <a:gd name="T0" fmla="*/ 102149 w 3149"/>
              <a:gd name="T1" fmla="*/ 0 h 5005"/>
              <a:gd name="T2" fmla="*/ 2471188 w 3149"/>
              <a:gd name="T3" fmla="*/ 0 h 5005"/>
              <a:gd name="T4" fmla="*/ 2573337 w 3149"/>
              <a:gd name="T5" fmla="*/ 102926 h 5005"/>
              <a:gd name="T6" fmla="*/ 2573337 w 3149"/>
              <a:gd name="T7" fmla="*/ 4018224 h 5005"/>
              <a:gd name="T8" fmla="*/ 2471188 w 3149"/>
              <a:gd name="T9" fmla="*/ 4121150 h 5005"/>
              <a:gd name="T10" fmla="*/ 102149 w 3149"/>
              <a:gd name="T11" fmla="*/ 4121150 h 5005"/>
              <a:gd name="T12" fmla="*/ 0 w 3149"/>
              <a:gd name="T13" fmla="*/ 4018224 h 5005"/>
              <a:gd name="T14" fmla="*/ 0 w 3149"/>
              <a:gd name="T15" fmla="*/ 102926 h 5005"/>
              <a:gd name="T16" fmla="*/ 102149 w 3149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9" h="5005">
                <a:moveTo>
                  <a:pt x="125" y="0"/>
                </a:moveTo>
                <a:lnTo>
                  <a:pt x="3024" y="0"/>
                </a:lnTo>
                <a:cubicBezTo>
                  <a:pt x="3092" y="0"/>
                  <a:pt x="3149" y="56"/>
                  <a:pt x="3149" y="125"/>
                </a:cubicBezTo>
                <a:lnTo>
                  <a:pt x="3149" y="4880"/>
                </a:lnTo>
                <a:cubicBezTo>
                  <a:pt x="3149" y="4949"/>
                  <a:pt x="3092" y="5005"/>
                  <a:pt x="3024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rgbClr val="8843C5"/>
          </a:solidFill>
          <a:ln w="10" cap="flat" cmpd="sng">
            <a:solidFill>
              <a:srgbClr val="D9D9D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3" name="Freeform 8"/>
          <p:cNvSpPr/>
          <p:nvPr/>
        </p:nvSpPr>
        <p:spPr bwMode="auto">
          <a:xfrm>
            <a:off x="8377900" y="2501042"/>
            <a:ext cx="2570162" cy="4121150"/>
          </a:xfrm>
          <a:custGeom>
            <a:avLst/>
            <a:gdLst>
              <a:gd name="T0" fmla="*/ 102055 w 3148"/>
              <a:gd name="T1" fmla="*/ 0 h 5005"/>
              <a:gd name="T2" fmla="*/ 2468107 w 3148"/>
              <a:gd name="T3" fmla="*/ 0 h 5005"/>
              <a:gd name="T4" fmla="*/ 2570162 w 3148"/>
              <a:gd name="T5" fmla="*/ 102926 h 5005"/>
              <a:gd name="T6" fmla="*/ 2570162 w 3148"/>
              <a:gd name="T7" fmla="*/ 4018224 h 5005"/>
              <a:gd name="T8" fmla="*/ 2468107 w 3148"/>
              <a:gd name="T9" fmla="*/ 4121150 h 5005"/>
              <a:gd name="T10" fmla="*/ 102055 w 3148"/>
              <a:gd name="T11" fmla="*/ 4121150 h 5005"/>
              <a:gd name="T12" fmla="*/ 0 w 3148"/>
              <a:gd name="T13" fmla="*/ 4018224 h 5005"/>
              <a:gd name="T14" fmla="*/ 0 w 3148"/>
              <a:gd name="T15" fmla="*/ 102926 h 5005"/>
              <a:gd name="T16" fmla="*/ 102055 w 3148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8" h="5005">
                <a:moveTo>
                  <a:pt x="125" y="0"/>
                </a:moveTo>
                <a:lnTo>
                  <a:pt x="3023" y="0"/>
                </a:lnTo>
                <a:cubicBezTo>
                  <a:pt x="3092" y="0"/>
                  <a:pt x="3148" y="56"/>
                  <a:pt x="3148" y="125"/>
                </a:cubicBezTo>
                <a:lnTo>
                  <a:pt x="3148" y="4880"/>
                </a:lnTo>
                <a:cubicBezTo>
                  <a:pt x="3148" y="4949"/>
                  <a:pt x="3092" y="5005"/>
                  <a:pt x="3023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rgbClr val="6AB978"/>
          </a:solidFill>
          <a:ln w="10" cap="flat" cmpd="sng">
            <a:solidFill>
              <a:srgbClr val="D9D9D9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2" name="组合 23"/>
          <p:cNvGrpSpPr/>
          <p:nvPr/>
        </p:nvGrpSpPr>
        <p:grpSpPr bwMode="auto">
          <a:xfrm>
            <a:off x="2167014" y="2711143"/>
            <a:ext cx="930275" cy="939800"/>
            <a:chOff x="0" y="0"/>
            <a:chExt cx="930275" cy="938213"/>
          </a:xfrm>
          <a:solidFill>
            <a:schemeClr val="tx1"/>
          </a:solidFill>
        </p:grpSpPr>
        <p:sp>
          <p:nvSpPr>
            <p:cNvPr id="103" name="Oval 18"/>
            <p:cNvSpPr>
              <a:spLocks noChangeArrowheads="1"/>
            </p:cNvSpPr>
            <p:nvPr/>
          </p:nvSpPr>
          <p:spPr bwMode="auto">
            <a:xfrm>
              <a:off x="0" y="0"/>
              <a:ext cx="930275" cy="938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TextBox 25"/>
            <p:cNvSpPr txBox="1">
              <a:spLocks noChangeArrowheads="1"/>
            </p:cNvSpPr>
            <p:nvPr/>
          </p:nvSpPr>
          <p:spPr bwMode="auto">
            <a:xfrm>
              <a:off x="214908" y="120387"/>
              <a:ext cx="500458" cy="7066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5" name="矩形 26"/>
          <p:cNvSpPr>
            <a:spLocks noChangeArrowheads="1"/>
          </p:cNvSpPr>
          <p:nvPr/>
        </p:nvSpPr>
        <p:spPr bwMode="auto">
          <a:xfrm>
            <a:off x="1386984" y="3724568"/>
            <a:ext cx="2465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Motivating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sp>
        <p:nvSpPr>
          <p:cNvPr id="106" name="矩形 27"/>
          <p:cNvSpPr>
            <a:spLocks noChangeArrowheads="1"/>
          </p:cNvSpPr>
          <p:nvPr/>
        </p:nvSpPr>
        <p:spPr bwMode="auto">
          <a:xfrm>
            <a:off x="5086930" y="3733951"/>
            <a:ext cx="2089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Enabling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sp>
        <p:nvSpPr>
          <p:cNvPr id="107" name="矩形 28"/>
          <p:cNvSpPr>
            <a:spLocks noChangeArrowheads="1"/>
          </p:cNvSpPr>
          <p:nvPr/>
        </p:nvSpPr>
        <p:spPr bwMode="auto">
          <a:xfrm>
            <a:off x="8138934" y="3650943"/>
            <a:ext cx="3040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Assessment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grpSp>
        <p:nvGrpSpPr>
          <p:cNvPr id="108" name="组合 30"/>
          <p:cNvGrpSpPr/>
          <p:nvPr/>
        </p:nvGrpSpPr>
        <p:grpSpPr bwMode="auto">
          <a:xfrm>
            <a:off x="5670183" y="2723292"/>
            <a:ext cx="930275" cy="939800"/>
            <a:chOff x="0" y="0"/>
            <a:chExt cx="930275" cy="938213"/>
          </a:xfrm>
          <a:solidFill>
            <a:schemeClr val="tx1"/>
          </a:solidFill>
        </p:grpSpPr>
        <p:sp>
          <p:nvSpPr>
            <p:cNvPr id="109" name="Oval 19"/>
            <p:cNvSpPr>
              <a:spLocks noChangeArrowheads="1"/>
            </p:cNvSpPr>
            <p:nvPr/>
          </p:nvSpPr>
          <p:spPr bwMode="auto">
            <a:xfrm>
              <a:off x="0" y="0"/>
              <a:ext cx="930275" cy="938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TextBox 32"/>
            <p:cNvSpPr txBox="1">
              <a:spLocks noChangeArrowheads="1"/>
            </p:cNvSpPr>
            <p:nvPr/>
          </p:nvSpPr>
          <p:spPr bwMode="auto">
            <a:xfrm>
              <a:off x="214908" y="86410"/>
              <a:ext cx="500458" cy="7066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1" name="组合 33"/>
          <p:cNvGrpSpPr/>
          <p:nvPr/>
        </p:nvGrpSpPr>
        <p:grpSpPr bwMode="auto">
          <a:xfrm>
            <a:off x="9197050" y="2723292"/>
            <a:ext cx="931862" cy="939800"/>
            <a:chOff x="0" y="0"/>
            <a:chExt cx="931863" cy="938213"/>
          </a:xfrm>
          <a:solidFill>
            <a:schemeClr val="tx1"/>
          </a:solidFill>
        </p:grpSpPr>
        <p:sp>
          <p:nvSpPr>
            <p:cNvPr id="112" name="Oval 20"/>
            <p:cNvSpPr>
              <a:spLocks noChangeArrowheads="1"/>
            </p:cNvSpPr>
            <p:nvPr/>
          </p:nvSpPr>
          <p:spPr bwMode="auto">
            <a:xfrm>
              <a:off x="0" y="0"/>
              <a:ext cx="931863" cy="938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TextBox 35"/>
            <p:cNvSpPr txBox="1">
              <a:spLocks noChangeArrowheads="1"/>
            </p:cNvSpPr>
            <p:nvPr/>
          </p:nvSpPr>
          <p:spPr bwMode="auto">
            <a:xfrm>
              <a:off x="215702" y="119206"/>
              <a:ext cx="500459" cy="7066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31" name="直线箭头连接符 30"/>
          <p:cNvCxnSpPr/>
          <p:nvPr/>
        </p:nvCxnSpPr>
        <p:spPr>
          <a:xfrm flipV="1">
            <a:off x="920720" y="1396182"/>
            <a:ext cx="0" cy="5461818"/>
          </a:xfrm>
          <a:prstGeom prst="straightConnector1">
            <a:avLst/>
          </a:prstGeom>
          <a:ln w="476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文本框 114"/>
          <p:cNvSpPr txBox="1"/>
          <p:nvPr/>
        </p:nvSpPr>
        <p:spPr>
          <a:xfrm>
            <a:off x="11364780" y="4739847"/>
            <a:ext cx="827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66AAB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Time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66AAB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24717" y="1369757"/>
            <a:ext cx="105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66AAB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Space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66AAB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120463" y="2783126"/>
            <a:ext cx="873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66AAB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Online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66AAB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15811" y="4929944"/>
            <a:ext cx="873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66AAB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Offline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66AAB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4847856" y="4230067"/>
            <a:ext cx="25733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(1) Introduction of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    chronology and   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    radar chart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(2) Supplement of the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    Wisdom of China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    and one current 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    TCM hero story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660430" y="4263237"/>
            <a:ext cx="22678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To share their current dreams and qualities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at U campus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9035176" y="4216627"/>
            <a:ext cx="1247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TSCA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6" name="矩形 26"/>
          <p:cNvSpPr>
            <a:spLocks noChangeArrowheads="1"/>
          </p:cNvSpPr>
          <p:nvPr/>
        </p:nvSpPr>
        <p:spPr bwMode="auto">
          <a:xfrm>
            <a:off x="1386984" y="3611022"/>
            <a:ext cx="2465387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Pre-class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Autonomous Study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sp>
        <p:nvSpPr>
          <p:cNvPr id="127" name="矩形 27"/>
          <p:cNvSpPr>
            <a:spLocks noChangeArrowheads="1"/>
          </p:cNvSpPr>
          <p:nvPr/>
        </p:nvSpPr>
        <p:spPr bwMode="auto">
          <a:xfrm>
            <a:off x="5107193" y="3803290"/>
            <a:ext cx="2089150" cy="103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In-class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Learning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sp>
        <p:nvSpPr>
          <p:cNvPr id="128" name="矩形 28"/>
          <p:cNvSpPr>
            <a:spLocks noChangeArrowheads="1"/>
          </p:cNvSpPr>
          <p:nvPr/>
        </p:nvSpPr>
        <p:spPr bwMode="auto">
          <a:xfrm>
            <a:off x="8160904" y="3768187"/>
            <a:ext cx="3040464" cy="103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Post-class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华文中宋" panose="02010600040101010101" charset="-122"/>
                <a:cs typeface="Times New Roman" panose="02020503050405090304" pitchFamily="18" charset="0"/>
              </a:rPr>
              <a:t> Assessment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华文中宋" panose="02010600040101010101" charset="-122"/>
              <a:cs typeface="Times New Roman" panose="0202050305040509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12" y="1238008"/>
            <a:ext cx="1854031" cy="12360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2180" y="1216910"/>
            <a:ext cx="1885676" cy="1257118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144869" y="4209670"/>
            <a:ext cx="105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66AAB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POA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66AAB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21" grpId="0"/>
      <p:bldP spid="123" grpId="0"/>
      <p:bldP spid="125" grpId="0"/>
      <p:bldP spid="126" grpId="0"/>
      <p:bldP spid="127" grpId="0"/>
      <p:bldP spid="1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9631456" y="-11965"/>
            <a:ext cx="2584917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109" name="圆角矩形 16"/>
          <p:cNvSpPr/>
          <p:nvPr/>
        </p:nvSpPr>
        <p:spPr>
          <a:xfrm>
            <a:off x="7430051" y="5602646"/>
            <a:ext cx="892713" cy="355192"/>
          </a:xfrm>
          <a:prstGeom prst="roundRect">
            <a:avLst/>
          </a:prstGeom>
          <a:solidFill>
            <a:srgbClr val="098D4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Self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0" name="圆角矩形 17"/>
          <p:cNvSpPr/>
          <p:nvPr/>
        </p:nvSpPr>
        <p:spPr>
          <a:xfrm>
            <a:off x="7223951" y="2366316"/>
            <a:ext cx="1330789" cy="406363"/>
          </a:xfrm>
          <a:prstGeom prst="roundRect">
            <a:avLst/>
          </a:prstGeom>
          <a:solidFill>
            <a:srgbClr val="098D4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Teacher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1" name="圆角矩形 19"/>
          <p:cNvSpPr/>
          <p:nvPr/>
        </p:nvSpPr>
        <p:spPr>
          <a:xfrm>
            <a:off x="3529833" y="4619511"/>
            <a:ext cx="1128649" cy="315529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Writing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2" name="圆角矩形 20"/>
          <p:cNvSpPr/>
          <p:nvPr/>
        </p:nvSpPr>
        <p:spPr>
          <a:xfrm>
            <a:off x="2573438" y="3859859"/>
            <a:ext cx="3136535" cy="557017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Presentation: peer-review rating scale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3" name="圆角矩形 21"/>
          <p:cNvSpPr/>
          <p:nvPr/>
        </p:nvSpPr>
        <p:spPr>
          <a:xfrm>
            <a:off x="2533721" y="3049017"/>
            <a:ext cx="3141188" cy="438250"/>
          </a:xfrm>
          <a:prstGeom prst="roundRect">
            <a:avLst/>
          </a:prstGeom>
          <a:solidFill>
            <a:srgbClr val="B463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Assignment</a:t>
            </a:r>
            <a:r>
              <a:rPr kumimoji="0" lang="zh-CN" altLang="en-US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 </a:t>
            </a:r>
            <a:r>
              <a:rPr kumimoji="1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completeness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4" name="圆角矩形 22"/>
          <p:cNvSpPr/>
          <p:nvPr/>
        </p:nvSpPr>
        <p:spPr>
          <a:xfrm>
            <a:off x="3053135" y="2289006"/>
            <a:ext cx="2276527" cy="482377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Class performance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5" name="圆角矩形 23"/>
          <p:cNvSpPr/>
          <p:nvPr/>
        </p:nvSpPr>
        <p:spPr>
          <a:xfrm>
            <a:off x="3326702" y="1594397"/>
            <a:ext cx="1591379" cy="366938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Attendance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6" name="圆角矩形 24"/>
          <p:cNvSpPr/>
          <p:nvPr/>
        </p:nvSpPr>
        <p:spPr>
          <a:xfrm>
            <a:off x="2863758" y="5864649"/>
            <a:ext cx="2892607" cy="524473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China’s Standards of English Language Ability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7" name="圆角矩形 25"/>
          <p:cNvSpPr/>
          <p:nvPr/>
        </p:nvSpPr>
        <p:spPr>
          <a:xfrm>
            <a:off x="189991" y="3547433"/>
            <a:ext cx="1723899" cy="807646"/>
          </a:xfrm>
          <a:prstGeom prst="roundRect">
            <a:avLst/>
          </a:prstGeom>
          <a:solidFill>
            <a:srgbClr val="BC452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Assessment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8" name="圆角矩形 26"/>
          <p:cNvSpPr/>
          <p:nvPr/>
        </p:nvSpPr>
        <p:spPr>
          <a:xfrm>
            <a:off x="3737454" y="5253026"/>
            <a:ext cx="769874" cy="315529"/>
          </a:xfrm>
          <a:prstGeom prst="roundRect">
            <a:avLst/>
          </a:prstGeom>
          <a:solidFill>
            <a:srgbClr val="B462C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Quiz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19" name="圆角矩形 29"/>
          <p:cNvSpPr/>
          <p:nvPr/>
        </p:nvSpPr>
        <p:spPr>
          <a:xfrm>
            <a:off x="7223275" y="4275462"/>
            <a:ext cx="1330789" cy="406363"/>
          </a:xfrm>
          <a:prstGeom prst="roundRect">
            <a:avLst/>
          </a:prstGeom>
          <a:solidFill>
            <a:srgbClr val="098D4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Teacher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0" name="圆角矩形 30"/>
          <p:cNvSpPr/>
          <p:nvPr/>
        </p:nvSpPr>
        <p:spPr>
          <a:xfrm>
            <a:off x="7430052" y="4821070"/>
            <a:ext cx="892712" cy="355192"/>
          </a:xfrm>
          <a:prstGeom prst="roundRect">
            <a:avLst/>
          </a:prstGeom>
          <a:solidFill>
            <a:srgbClr val="098D4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Self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1" name="圆角矩形 31"/>
          <p:cNvSpPr/>
          <p:nvPr/>
        </p:nvSpPr>
        <p:spPr>
          <a:xfrm>
            <a:off x="7407325" y="3767109"/>
            <a:ext cx="917969" cy="369108"/>
          </a:xfrm>
          <a:prstGeom prst="roundRect">
            <a:avLst/>
          </a:prstGeom>
          <a:solidFill>
            <a:srgbClr val="098D4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Peer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2" name="燕尾形 32"/>
          <p:cNvSpPr/>
          <p:nvPr/>
        </p:nvSpPr>
        <p:spPr>
          <a:xfrm>
            <a:off x="9110438" y="3695344"/>
            <a:ext cx="187645" cy="694609"/>
          </a:xfrm>
          <a:prstGeom prst="chevron">
            <a:avLst/>
          </a:prstGeom>
          <a:solidFill>
            <a:srgbClr val="6462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3" name="燕尾形 33"/>
          <p:cNvSpPr/>
          <p:nvPr/>
        </p:nvSpPr>
        <p:spPr>
          <a:xfrm>
            <a:off x="9292334" y="3700260"/>
            <a:ext cx="187645" cy="694609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4" name="Folded Corner 15"/>
          <p:cNvSpPr/>
          <p:nvPr/>
        </p:nvSpPr>
        <p:spPr>
          <a:xfrm>
            <a:off x="9623651" y="3049017"/>
            <a:ext cx="1880092" cy="1934542"/>
          </a:xfrm>
          <a:prstGeom prst="foldedCorner">
            <a:avLst/>
          </a:prstGeom>
          <a:solidFill>
            <a:srgbClr val="6561D1"/>
          </a:solidFill>
          <a:ln>
            <a:solidFill>
              <a:srgbClr val="6561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9732862" y="3080711"/>
            <a:ext cx="2412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Teacher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     |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Student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Collaborative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</a:t>
            </a:r>
            <a:r>
              <a:rPr kumimoji="0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Assessment </a:t>
            </a:r>
            <a:endParaRPr kumimoji="0" lang="en-US" altLang="zh-CN" sz="2000" b="0" i="0" u="none" strike="noStrike" kern="120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Arial" panose="020B0604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rPr>
              <a:t>(TSCA)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6" name="圆角矩形 38"/>
          <p:cNvSpPr/>
          <p:nvPr/>
        </p:nvSpPr>
        <p:spPr>
          <a:xfrm>
            <a:off x="6962958" y="2070859"/>
            <a:ext cx="1757365" cy="4200284"/>
          </a:xfrm>
          <a:prstGeom prst="roundRect">
            <a:avLst/>
          </a:prstGeom>
          <a:noFill/>
          <a:ln w="34925">
            <a:solidFill>
              <a:srgbClr val="098D4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7" name="矩形: 圆角 2"/>
          <p:cNvSpPr/>
          <p:nvPr/>
        </p:nvSpPr>
        <p:spPr>
          <a:xfrm>
            <a:off x="9213362" y="2064592"/>
            <a:ext cx="2290380" cy="70182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Formative 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Instant Evaluation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8" name="矩形: 圆角 48"/>
          <p:cNvSpPr/>
          <p:nvPr/>
        </p:nvSpPr>
        <p:spPr>
          <a:xfrm>
            <a:off x="8981317" y="5248892"/>
            <a:ext cx="2522425" cy="70182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Summative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Delayed Evaluation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29" name="左大括号 128"/>
          <p:cNvSpPr/>
          <p:nvPr/>
        </p:nvSpPr>
        <p:spPr>
          <a:xfrm>
            <a:off x="1982231" y="1594396"/>
            <a:ext cx="720271" cy="4794725"/>
          </a:xfrm>
          <a:prstGeom prst="leftBrace">
            <a:avLst/>
          </a:prstGeom>
          <a:ln w="28575">
            <a:solidFill>
              <a:srgbClr val="B462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0" name="右大括号 129"/>
          <p:cNvSpPr/>
          <p:nvPr/>
        </p:nvSpPr>
        <p:spPr>
          <a:xfrm>
            <a:off x="5853645" y="1594397"/>
            <a:ext cx="449765" cy="1892870"/>
          </a:xfrm>
          <a:prstGeom prst="rightBrace">
            <a:avLst/>
          </a:prstGeom>
          <a:ln w="28575">
            <a:solidFill>
              <a:srgbClr val="B462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1" name="右大括号 130"/>
          <p:cNvSpPr/>
          <p:nvPr/>
        </p:nvSpPr>
        <p:spPr>
          <a:xfrm>
            <a:off x="5853644" y="3909397"/>
            <a:ext cx="449765" cy="1074162"/>
          </a:xfrm>
          <a:prstGeom prst="rightBrace">
            <a:avLst/>
          </a:prstGeom>
          <a:ln w="28575">
            <a:solidFill>
              <a:srgbClr val="B462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2" name="右大括号 131"/>
          <p:cNvSpPr/>
          <p:nvPr/>
        </p:nvSpPr>
        <p:spPr>
          <a:xfrm>
            <a:off x="5902409" y="5212283"/>
            <a:ext cx="449765" cy="1196116"/>
          </a:xfrm>
          <a:prstGeom prst="rightBrace">
            <a:avLst/>
          </a:prstGeom>
          <a:ln w="28575">
            <a:solidFill>
              <a:srgbClr val="B462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9631456" y="-11965"/>
            <a:ext cx="2584917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2002" y="1398542"/>
            <a:ext cx="4007192" cy="515210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46178" y="1398542"/>
            <a:ext cx="4134830" cy="48669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42352" y="1368370"/>
            <a:ext cx="4439628" cy="4968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9631456" y="-11965"/>
            <a:ext cx="2584917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799414" y="2267867"/>
            <a:ext cx="10551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Connecting language learning and practice with the application of POA;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18441" y="4719901"/>
            <a:ext cx="10190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Cultivating systemic autonomous learning ability with the time-space outlook.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18441" y="3489532"/>
            <a:ext cx="10029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Combining professional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 and social practices with moral education;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3849" y="2164714"/>
            <a:ext cx="825364" cy="809076"/>
          </a:xfrm>
          <a:prstGeom prst="ellipse">
            <a:avLst/>
          </a:prstGeom>
          <a:solidFill>
            <a:srgbClr val="6561D1"/>
          </a:solidFill>
          <a:ln w="25400" cap="flat" cmpd="sng" algn="ctr">
            <a:noFill/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1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83849" y="3356497"/>
            <a:ext cx="825363" cy="809076"/>
          </a:xfrm>
          <a:prstGeom prst="ellipse">
            <a:avLst/>
          </a:prstGeom>
          <a:solidFill>
            <a:srgbClr val="079447"/>
          </a:solidFill>
          <a:ln w="25400" cap="flat" cmpd="sng" algn="ctr">
            <a:noFill/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2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64023" y="4576973"/>
            <a:ext cx="825363" cy="809076"/>
          </a:xfrm>
          <a:prstGeom prst="ellipse">
            <a:avLst/>
          </a:prstGeom>
          <a:solidFill>
            <a:srgbClr val="008BBF"/>
          </a:solidFill>
          <a:ln w="25400" cap="flat" cmpd="sng" algn="ctr">
            <a:noFill/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3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8173" y="1342047"/>
            <a:ext cx="2910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8843C5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Highlights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8843C5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702841" y="5531136"/>
            <a:ext cx="2743200" cy="125284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4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培根铸魂</a:t>
            </a:r>
            <a:endParaRPr kumimoji="1" lang="en-US" altLang="zh-CN" sz="4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kumimoji="1" lang="zh-CN" altLang="en-US" sz="4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启智增慧</a:t>
            </a:r>
            <a:endParaRPr kumimoji="1" lang="zh-CN" altLang="en-US" sz="4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 rot="10800000">
            <a:off x="-16184" y="-9472"/>
            <a:ext cx="12240000" cy="1222624"/>
          </a:xfrm>
          <a:prstGeom prst="rect">
            <a:avLst/>
          </a:prstGeom>
          <a:solidFill>
            <a:srgbClr val="115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 rot="10800000">
            <a:off x="9631456" y="-11965"/>
            <a:ext cx="2584917" cy="1222625"/>
          </a:xfrm>
          <a:prstGeom prst="rect">
            <a:avLst/>
          </a:prstGeom>
          <a:solidFill>
            <a:srgbClr val="B5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hlinkClick r:id="rId1" action="ppaction://hlinksldjump"/>
          </p:cNvPr>
          <p:cNvSpPr txBox="1"/>
          <p:nvPr/>
        </p:nvSpPr>
        <p:spPr>
          <a:xfrm>
            <a:off x="10074441" y="339785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Assessment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hlinkClick r:id="rId2" action="ppaction://hlinksldjump"/>
          </p:cNvPr>
          <p:cNvSpPr txBox="1"/>
          <p:nvPr/>
        </p:nvSpPr>
        <p:spPr>
          <a:xfrm>
            <a:off x="6570304" y="108953"/>
            <a:ext cx="302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Method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and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Procedure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hlinkClick r:id="rId3" action="ppaction://hlinksldjump"/>
          </p:cNvPr>
          <p:cNvSpPr txBox="1"/>
          <p:nvPr/>
        </p:nvSpPr>
        <p:spPr>
          <a:xfrm>
            <a:off x="2146461" y="85329"/>
            <a:ext cx="1883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Teaching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objectives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173" y="85330"/>
            <a:ext cx="15840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Needs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analysis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hlinkClick r:id="rId3" action="ppaction://hlinksldjump"/>
          </p:cNvPr>
          <p:cNvSpPr txBox="1"/>
          <p:nvPr/>
        </p:nvSpPr>
        <p:spPr>
          <a:xfrm>
            <a:off x="4634719" y="85329"/>
            <a:ext cx="1362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Use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of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the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 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rPr>
              <a:t>text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形 47" descr="标记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1893" y="406718"/>
            <a:ext cx="420132" cy="420132"/>
          </a:xfrm>
          <a:prstGeom prst="rect">
            <a:avLst/>
          </a:prstGeom>
        </p:spPr>
      </p:pic>
      <p:pic>
        <p:nvPicPr>
          <p:cNvPr id="49" name="图形 48" descr="箭头圆形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2393" y="339784"/>
            <a:ext cx="540000" cy="540000"/>
          </a:xfrm>
          <a:prstGeom prst="rect">
            <a:avLst/>
          </a:prstGeom>
        </p:spPr>
      </p:pic>
      <p:pic>
        <p:nvPicPr>
          <p:cNvPr id="50" name="图形 49" descr="网络图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5752" y="359316"/>
            <a:ext cx="480066" cy="480066"/>
          </a:xfrm>
          <a:prstGeom prst="rect">
            <a:avLst/>
          </a:prstGeom>
        </p:spPr>
      </p:pic>
      <p:pic>
        <p:nvPicPr>
          <p:cNvPr id="51" name="图形 50" descr="集体讨论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2981" y="315555"/>
            <a:ext cx="510845" cy="510845"/>
          </a:xfrm>
          <a:prstGeom prst="rect">
            <a:avLst/>
          </a:prstGeom>
        </p:spPr>
      </p:pic>
      <p:pic>
        <p:nvPicPr>
          <p:cNvPr id="52" name="图形 51" descr="单级齿轮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3569" y="399564"/>
            <a:ext cx="480066" cy="48006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8173" y="1267084"/>
            <a:ext cx="6189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8843C5"/>
                </a:highlight>
                <a:uLnTx/>
                <a:uFillTx/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References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8843C5"/>
              </a:highlight>
              <a:uLnTx/>
              <a:uFillTx/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648" y="1782680"/>
            <a:ext cx="12006365" cy="4737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[1]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戴炜栋,胡壮麟,王初明,李宇明,文秋芳,黄国文 &amp; 王文斌.(2020).新文科背景下的语言学跨学科发展. 外语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界(04),2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-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9+27.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[2]文秋芳 &amp; 毕争.(2020).产出导向法与任务教学法的异同评述. 外语教学(04),41-46.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[3]文秋芳.(2020).专栏引言：“产出导向法”教学流程再解读. 外语教育研究前沿(02),3.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[4]文秋芳 &amp; 孙曙光.(2020).“产出导向法”驱动场景设计要素例析. 外语教育研究前沿(02),4-11+90.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[5]陈浩 &amp; 文秋芳.(2020).基于“产出导向法”的学术英语写作名词化教学研究——以促成教学环节为例. 外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语教育研究前沿(01),15-23+86-87.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[6]孙有中 &amp; Janet Bennett.(2017).走向跨文化教育:孙有中教授和Janet Bennett博士学术对话. 外语与外语教学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(02),1-8+146.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[7]文秋芳.(2016).“师生合作评价”:“产出导向法”创设的新评价形式. 外语界(05),37-43.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[8]文秋芳.(2015).构建“产出导向法”理论体系. 外语教学与研究(04),547-558+640.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[9]孙有中.(2015).外语教育与思辨能力培养. 中国外语(02),1+23.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[10]Anderson, L.W, &amp;Krathwohl, D.R and Bloom, B.S (2001) A Taxonomy for Learning , teaching, and assessing: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a revision of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Bloom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’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503050405090304" pitchFamily="18" charset="0"/>
                <a:ea typeface="楷体" panose="02010609060101010101" pitchFamily="49" charset="-122"/>
                <a:cs typeface="Times New Roman" panose="02020503050405090304" pitchFamily="18" charset="0"/>
              </a:rPr>
              <a:t>s Taxonomy of educational objectives. New York: Longman.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503050405090304" pitchFamily="18" charset="0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4" y="2124849"/>
            <a:ext cx="5265609" cy="4052663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6207944" y="3004457"/>
            <a:ext cx="5830444" cy="20306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One tree shakes another tree; </a:t>
            </a:r>
            <a:endParaRPr kumimoji="1"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One cloud pushes another cloud;</a:t>
            </a:r>
            <a:endParaRPr kumimoji="1"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One soul awakens another soul.</a:t>
            </a:r>
            <a:endParaRPr kumimoji="1"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  --- German educator and philosopher</a:t>
            </a:r>
            <a:endParaRPr kumimoji="1"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                             Karl Theodor Jasper  </a:t>
            </a:r>
            <a:endParaRPr kumimoji="1"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稻壳儿原创设计师【幻雨工作室】_2"/>
          <p:cNvSpPr txBox="1"/>
          <p:nvPr>
            <p:custDataLst>
              <p:tags r:id="rId1"/>
            </p:custDataLst>
          </p:nvPr>
        </p:nvSpPr>
        <p:spPr>
          <a:xfrm>
            <a:off x="4657060" y="1906990"/>
            <a:ext cx="7305068" cy="230830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7200" dirty="0">
                <a:ln w="25400"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Unit 6</a:t>
            </a:r>
            <a:endParaRPr lang="en-US" altLang="zh-CN" sz="7200" dirty="0">
              <a:ln w="25400"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  <a:p>
            <a:pPr algn="ctr"/>
            <a:r>
              <a:rPr lang="en-US" altLang="zh-CN" sz="7200" dirty="0">
                <a:ln w="25400"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Passing the torch </a:t>
            </a:r>
            <a:endParaRPr lang="en-US" altLang="zh-CN" sz="7200" dirty="0">
              <a:ln w="25400"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</a:endParaRPr>
          </a:p>
        </p:txBody>
      </p:sp>
      <p:pic>
        <p:nvPicPr>
          <p:cNvPr id="3" name="图片 2" descr="微信图片_202111141524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18" y="13740"/>
            <a:ext cx="4650379" cy="6094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">
            <a:hlinkClick r:id="rId1" action="ppaction://hlinksldjump"/>
          </p:cNvPr>
          <p:cNvSpPr/>
          <p:nvPr/>
        </p:nvSpPr>
        <p:spPr>
          <a:xfrm>
            <a:off x="3391928" y="89792"/>
            <a:ext cx="2889004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Lesson</a:t>
            </a:r>
            <a:r>
              <a:rPr lang="zh-CN" altLang="en-US" sz="28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Plan 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3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755015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Enabling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5" name="圆角矩形 8">
            <a:hlinkClick r:id="rId3" action="ppaction://hlinksldjump"/>
          </p:cNvPr>
          <p:cNvSpPr/>
          <p:nvPr/>
        </p:nvSpPr>
        <p:spPr>
          <a:xfrm>
            <a:off x="542167" y="75670"/>
            <a:ext cx="2727858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68942" y="1171255"/>
          <a:ext cx="11736592" cy="510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1734"/>
                <a:gridCol w="3420110"/>
                <a:gridCol w="2850600"/>
                <a:gridCol w="2934148"/>
              </a:tblGrid>
              <a:tr h="114468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Enabling Activity/ Scaffolding  </a:t>
                      </a:r>
                      <a:endParaRPr lang="en-US" altLang="zh-CN" sz="2400" dirty="0"/>
                    </a:p>
                  </a:txBody>
                  <a:tcPr marL="90000" anchor="ctr" anchorCtr="1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Content </a:t>
                      </a:r>
                      <a:endParaRPr lang="en-US" altLang="zh-CN" sz="2400" dirty="0"/>
                    </a:p>
                  </a:txBody>
                  <a:tcPr marL="90000" anchor="ctr" anchorCtr="1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Language</a:t>
                      </a:r>
                      <a:r>
                        <a:rPr lang="en-US" altLang="zh-CN" sz="2400" baseline="0" dirty="0"/>
                        <a:t> </a:t>
                      </a:r>
                      <a:endParaRPr lang="en-US" altLang="zh-CN" sz="2400" dirty="0"/>
                    </a:p>
                  </a:txBody>
                  <a:tcPr marL="90000" anchor="ctr" anchorCtr="1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/>
                        <a:t>Skills </a:t>
                      </a:r>
                      <a:r>
                        <a:rPr lang="en-US" altLang="zh-CN" sz="2400" b="1" dirty="0">
                          <a:solidFill>
                            <a:schemeClr val="bg1"/>
                          </a:solidFill>
                          <a:sym typeface="+mn-ea"/>
                        </a:rPr>
                        <a:t>(3Cs)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 marL="90000" anchor="ctr" anchorCtr="1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12928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Evaluating characteritics 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Necessary 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</a:rPr>
                        <a:t>qualities</a:t>
                      </a:r>
                      <a:r>
                        <a:rPr lang="en-US" altLang="zh-CN" sz="2400" b="1" dirty="0"/>
                        <a:t> of achieving dreams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Positive appraisal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Collaboration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</a:tr>
              <a:tr h="12930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Analyzing</a:t>
                      </a:r>
                      <a:r>
                        <a:rPr lang="en-US" altLang="zh-CN" sz="2400" b="1" baseline="0" dirty="0"/>
                        <a:t> Genres 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Description of Nan </a:t>
                      </a:r>
                      <a:r>
                        <a:rPr lang="en-US" altLang="zh-CN" sz="2400" b="1" dirty="0" err="1"/>
                        <a:t>Rendong’s</a:t>
                      </a:r>
                      <a:r>
                        <a:rPr lang="en-US" altLang="zh-CN" sz="2400" b="1" dirty="0"/>
                        <a:t> life in chronological order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ym typeface="+mn-ea"/>
                        </a:rPr>
                        <a:t>Authentic</a:t>
                      </a:r>
                      <a:r>
                        <a:rPr lang="zh-CN" altLang="en-US" sz="2400" b="1" dirty="0">
                          <a:sym typeface="+mn-ea"/>
                        </a:rPr>
                        <a:t>；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Prosaic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Critical</a:t>
                      </a:r>
                      <a:r>
                        <a:rPr lang="en-US" altLang="zh-CN" sz="2400" b="1" baseline="0" dirty="0"/>
                        <a:t> think</a:t>
                      </a:r>
                      <a:r>
                        <a:rPr lang="en-US" altLang="zh-CN" sz="2400" b="1" dirty="0"/>
                        <a:t>ing 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--- the chronology of events 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</a:tr>
              <a:tr h="13719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Constructing dreams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Nan’s dream &amp;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the Chinese dream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/>
                        <a:t>IDEA</a:t>
                      </a:r>
                      <a:endParaRPr lang="en-US" altLang="zh-CN" sz="24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/>
                        <a:t>--- meaningful</a:t>
                      </a:r>
                      <a:r>
                        <a:rPr lang="en-US" altLang="zh-CN" sz="2400" b="1" baseline="0" dirty="0"/>
                        <a:t> life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Creative skills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--- Self regulation</a:t>
                      </a:r>
                      <a:r>
                        <a:rPr lang="en-US" altLang="zh-CN" sz="2400" b="1" dirty="0"/>
                        <a:t> 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 31"/>
          <p:cNvSpPr>
            <a:spLocks noChangeShapeType="1"/>
          </p:cNvSpPr>
          <p:nvPr/>
        </p:nvSpPr>
        <p:spPr bwMode="auto">
          <a:xfrm flipH="1">
            <a:off x="6066796" y="2428420"/>
            <a:ext cx="423697" cy="549163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1" name="Line 20"/>
          <p:cNvSpPr>
            <a:spLocks noChangeShapeType="1"/>
          </p:cNvSpPr>
          <p:nvPr/>
        </p:nvSpPr>
        <p:spPr bwMode="auto">
          <a:xfrm>
            <a:off x="6600356" y="4139524"/>
            <a:ext cx="3980063" cy="879627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>
            <a:off x="6421202" y="4387438"/>
            <a:ext cx="1691912" cy="947193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 dirty="0"/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6228965" y="4518217"/>
            <a:ext cx="554756" cy="825139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5" name="Line 26"/>
          <p:cNvSpPr>
            <a:spLocks noChangeShapeType="1"/>
          </p:cNvSpPr>
          <p:nvPr/>
        </p:nvSpPr>
        <p:spPr bwMode="auto">
          <a:xfrm>
            <a:off x="3418294" y="2351026"/>
            <a:ext cx="1701281" cy="1114063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6" name="Line 27"/>
          <p:cNvSpPr>
            <a:spLocks noChangeShapeType="1"/>
          </p:cNvSpPr>
          <p:nvPr/>
        </p:nvSpPr>
        <p:spPr bwMode="auto">
          <a:xfrm>
            <a:off x="5121015" y="1928915"/>
            <a:ext cx="400623" cy="1095770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7" name="Line 28"/>
          <p:cNvSpPr>
            <a:spLocks noChangeShapeType="1"/>
          </p:cNvSpPr>
          <p:nvPr/>
        </p:nvSpPr>
        <p:spPr bwMode="auto">
          <a:xfrm flipH="1">
            <a:off x="6450821" y="2059040"/>
            <a:ext cx="1128699" cy="1229312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8" name="Line 29"/>
          <p:cNvSpPr>
            <a:spLocks noChangeShapeType="1"/>
          </p:cNvSpPr>
          <p:nvPr/>
        </p:nvSpPr>
        <p:spPr bwMode="auto">
          <a:xfrm flipH="1">
            <a:off x="6649814" y="3317435"/>
            <a:ext cx="2054260" cy="480257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79" name="Line 30"/>
          <p:cNvSpPr>
            <a:spLocks noChangeShapeType="1"/>
          </p:cNvSpPr>
          <p:nvPr/>
        </p:nvSpPr>
        <p:spPr bwMode="auto">
          <a:xfrm flipH="1">
            <a:off x="6657114" y="1906360"/>
            <a:ext cx="2607249" cy="1730514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19" name="Line 33"/>
          <p:cNvSpPr>
            <a:spLocks noChangeShapeType="1"/>
          </p:cNvSpPr>
          <p:nvPr/>
        </p:nvSpPr>
        <p:spPr bwMode="auto">
          <a:xfrm flipH="1">
            <a:off x="2767205" y="3926797"/>
            <a:ext cx="2315301" cy="436648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20" name="Line 29"/>
          <p:cNvSpPr>
            <a:spLocks noChangeShapeType="1"/>
          </p:cNvSpPr>
          <p:nvPr/>
        </p:nvSpPr>
        <p:spPr bwMode="auto">
          <a:xfrm flipH="1" flipV="1">
            <a:off x="6609477" y="3935200"/>
            <a:ext cx="1425524" cy="66003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21" name="Line 27"/>
          <p:cNvSpPr>
            <a:spLocks noChangeShapeType="1"/>
          </p:cNvSpPr>
          <p:nvPr/>
        </p:nvSpPr>
        <p:spPr bwMode="auto">
          <a:xfrm>
            <a:off x="4467221" y="2460519"/>
            <a:ext cx="719576" cy="767236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1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50259" y="75670"/>
            <a:ext cx="2719766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70" name="Oval 6"/>
          <p:cNvSpPr>
            <a:spLocks noChangeArrowheads="1"/>
          </p:cNvSpPr>
          <p:nvPr/>
        </p:nvSpPr>
        <p:spPr bwMode="auto">
          <a:xfrm>
            <a:off x="4935745" y="2893579"/>
            <a:ext cx="1754695" cy="1754695"/>
          </a:xfrm>
          <a:prstGeom prst="ellipse">
            <a:avLst/>
          </a:prstGeom>
          <a:solidFill>
            <a:srgbClr val="335195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74" name="Line 25"/>
          <p:cNvSpPr>
            <a:spLocks noChangeShapeType="1"/>
          </p:cNvSpPr>
          <p:nvPr/>
        </p:nvSpPr>
        <p:spPr bwMode="auto">
          <a:xfrm>
            <a:off x="5783715" y="4652448"/>
            <a:ext cx="1" cy="599961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81" name="Line 32"/>
          <p:cNvSpPr>
            <a:spLocks noChangeShapeType="1"/>
          </p:cNvSpPr>
          <p:nvPr/>
        </p:nvSpPr>
        <p:spPr bwMode="auto">
          <a:xfrm flipH="1">
            <a:off x="4561792" y="4214606"/>
            <a:ext cx="497364" cy="277351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82" name="Line 33"/>
          <p:cNvSpPr>
            <a:spLocks noChangeShapeType="1"/>
          </p:cNvSpPr>
          <p:nvPr/>
        </p:nvSpPr>
        <p:spPr bwMode="auto">
          <a:xfrm flipH="1" flipV="1">
            <a:off x="3978030" y="3555428"/>
            <a:ext cx="953082" cy="168299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83" name="Oval 35"/>
          <p:cNvSpPr>
            <a:spLocks noChangeArrowheads="1"/>
          </p:cNvSpPr>
          <p:nvPr/>
        </p:nvSpPr>
        <p:spPr bwMode="auto">
          <a:xfrm>
            <a:off x="6087854" y="1184829"/>
            <a:ext cx="386155" cy="388663"/>
          </a:xfrm>
          <a:prstGeom prst="ellipse">
            <a:avLst/>
          </a:prstGeom>
          <a:solidFill>
            <a:srgbClr val="4067B9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4" name="Oval 37"/>
          <p:cNvSpPr>
            <a:spLocks noChangeArrowheads="1"/>
          </p:cNvSpPr>
          <p:nvPr/>
        </p:nvSpPr>
        <p:spPr bwMode="auto">
          <a:xfrm>
            <a:off x="4253951" y="5614691"/>
            <a:ext cx="567094" cy="565263"/>
          </a:xfrm>
          <a:prstGeom prst="ellipse">
            <a:avLst/>
          </a:prstGeom>
          <a:solidFill>
            <a:srgbClr val="B4827A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5" name="Oval 39"/>
          <p:cNvSpPr>
            <a:spLocks noChangeArrowheads="1"/>
          </p:cNvSpPr>
          <p:nvPr/>
        </p:nvSpPr>
        <p:spPr bwMode="auto">
          <a:xfrm>
            <a:off x="10554027" y="3353730"/>
            <a:ext cx="495749" cy="493921"/>
          </a:xfrm>
          <a:prstGeom prst="ellipse">
            <a:avLst/>
          </a:prstGeom>
          <a:solidFill>
            <a:srgbClr val="E09E4A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6" name="Oval 40"/>
          <p:cNvSpPr>
            <a:spLocks noChangeArrowheads="1"/>
          </p:cNvSpPr>
          <p:nvPr/>
        </p:nvSpPr>
        <p:spPr bwMode="auto">
          <a:xfrm>
            <a:off x="9625244" y="5633459"/>
            <a:ext cx="501237" cy="501237"/>
          </a:xfrm>
          <a:prstGeom prst="ellipse">
            <a:avLst/>
          </a:prstGeom>
          <a:solidFill>
            <a:srgbClr val="A35BB8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7" name="Oval 41"/>
          <p:cNvSpPr>
            <a:spLocks noChangeArrowheads="1"/>
          </p:cNvSpPr>
          <p:nvPr/>
        </p:nvSpPr>
        <p:spPr bwMode="auto">
          <a:xfrm>
            <a:off x="9697602" y="3926798"/>
            <a:ext cx="520389" cy="521970"/>
          </a:xfrm>
          <a:prstGeom prst="ellipse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8" name="Oval 43"/>
          <p:cNvSpPr>
            <a:spLocks noChangeArrowheads="1"/>
          </p:cNvSpPr>
          <p:nvPr/>
        </p:nvSpPr>
        <p:spPr bwMode="auto">
          <a:xfrm>
            <a:off x="2177780" y="5216561"/>
            <a:ext cx="565264" cy="567093"/>
          </a:xfrm>
          <a:prstGeom prst="ellipse">
            <a:avLst/>
          </a:prstGeom>
          <a:solidFill>
            <a:srgbClr val="E09E4A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9" name="Oval 44"/>
          <p:cNvSpPr>
            <a:spLocks noChangeArrowheads="1"/>
          </p:cNvSpPr>
          <p:nvPr/>
        </p:nvSpPr>
        <p:spPr bwMode="auto">
          <a:xfrm>
            <a:off x="1435172" y="2881663"/>
            <a:ext cx="530507" cy="532338"/>
          </a:xfrm>
          <a:prstGeom prst="ellipse">
            <a:avLst/>
          </a:prstGeom>
          <a:solidFill>
            <a:srgbClr val="47879E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0" name="Oval 45"/>
          <p:cNvSpPr>
            <a:spLocks noChangeArrowheads="1"/>
          </p:cNvSpPr>
          <p:nvPr/>
        </p:nvSpPr>
        <p:spPr bwMode="auto">
          <a:xfrm>
            <a:off x="10840667" y="2422922"/>
            <a:ext cx="567094" cy="567094"/>
          </a:xfrm>
          <a:prstGeom prst="ellipse">
            <a:avLst/>
          </a:prstGeom>
          <a:solidFill>
            <a:srgbClr val="4C71B8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1" name="TextBox 29"/>
          <p:cNvSpPr txBox="1">
            <a:spLocks noChangeArrowheads="1"/>
          </p:cNvSpPr>
          <p:nvPr/>
        </p:nvSpPr>
        <p:spPr bwMode="auto">
          <a:xfrm>
            <a:off x="4750357" y="3293778"/>
            <a:ext cx="21424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9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b="1" dirty="0">
                <a:solidFill>
                  <a:srgbClr val="FFFF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Achieving </a:t>
            </a:r>
            <a:endParaRPr lang="en-US" altLang="zh-CN" sz="2800" b="1" dirty="0">
              <a:solidFill>
                <a:srgbClr val="FFFF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zh-CN" sz="2800" b="1" dirty="0">
                <a:solidFill>
                  <a:srgbClr val="FFFF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dreams</a:t>
            </a:r>
            <a:endParaRPr lang="zh-CN" altLang="en-US" sz="2800" dirty="0">
              <a:solidFill>
                <a:srgbClr val="FFFF0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2" name="组合 30"/>
          <p:cNvGrpSpPr/>
          <p:nvPr/>
        </p:nvGrpSpPr>
        <p:grpSpPr bwMode="auto">
          <a:xfrm>
            <a:off x="8627110" y="2528570"/>
            <a:ext cx="2050415" cy="1237248"/>
            <a:chOff x="5534" y="155389"/>
            <a:chExt cx="1335784" cy="990623"/>
          </a:xfrm>
          <a:solidFill>
            <a:srgbClr val="A35BB8"/>
          </a:solidFill>
        </p:grpSpPr>
        <p:sp>
          <p:nvSpPr>
            <p:cNvPr id="93" name="Oval 10"/>
            <p:cNvSpPr>
              <a:spLocks noChangeArrowheads="1"/>
            </p:cNvSpPr>
            <p:nvPr/>
          </p:nvSpPr>
          <p:spPr bwMode="auto">
            <a:xfrm>
              <a:off x="5534" y="155389"/>
              <a:ext cx="1335784" cy="9906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4" name="TextBox 32"/>
            <p:cNvSpPr txBox="1">
              <a:spLocks noChangeArrowheads="1"/>
            </p:cNvSpPr>
            <p:nvPr/>
          </p:nvSpPr>
          <p:spPr bwMode="auto">
            <a:xfrm>
              <a:off x="44469" y="467572"/>
              <a:ext cx="1291004" cy="4179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Conviction</a:t>
              </a:r>
              <a:endParaRPr lang="en-US" altLang="zh-CN" sz="2400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95" name="组合 36"/>
          <p:cNvGrpSpPr/>
          <p:nvPr/>
        </p:nvGrpSpPr>
        <p:grpSpPr bwMode="auto">
          <a:xfrm>
            <a:off x="2767206" y="4459659"/>
            <a:ext cx="2595574" cy="974702"/>
            <a:chOff x="-129575" y="-62755"/>
            <a:chExt cx="1152499" cy="1064620"/>
          </a:xfrm>
          <a:solidFill>
            <a:srgbClr val="A35BB8"/>
          </a:solidFill>
        </p:grpSpPr>
        <p:sp>
          <p:nvSpPr>
            <p:cNvPr id="96" name="Oval 12"/>
            <p:cNvSpPr>
              <a:spLocks noChangeArrowheads="1"/>
            </p:cNvSpPr>
            <p:nvPr/>
          </p:nvSpPr>
          <p:spPr bwMode="auto">
            <a:xfrm>
              <a:off x="-129575" y="-62755"/>
              <a:ext cx="1152499" cy="10646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" name="TextBox 41"/>
            <p:cNvSpPr txBox="1">
              <a:spLocks noChangeArrowheads="1"/>
            </p:cNvSpPr>
            <p:nvPr/>
          </p:nvSpPr>
          <p:spPr bwMode="auto">
            <a:xfrm>
              <a:off x="-19612" y="198031"/>
              <a:ext cx="964288" cy="57012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Benevolence</a:t>
              </a:r>
              <a:endParaRPr lang="en-US" altLang="zh-CN" sz="2400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98" name="组合 42"/>
          <p:cNvGrpSpPr/>
          <p:nvPr/>
        </p:nvGrpSpPr>
        <p:grpSpPr bwMode="auto">
          <a:xfrm>
            <a:off x="4601100" y="1316406"/>
            <a:ext cx="1531756" cy="1200330"/>
            <a:chOff x="132330" y="304756"/>
            <a:chExt cx="1021363" cy="800371"/>
          </a:xfrm>
          <a:solidFill>
            <a:srgbClr val="A35BB8"/>
          </a:solidFill>
        </p:grpSpPr>
        <p:sp>
          <p:nvSpPr>
            <p:cNvPr id="99" name="Oval 14"/>
            <p:cNvSpPr>
              <a:spLocks noChangeArrowheads="1"/>
            </p:cNvSpPr>
            <p:nvPr/>
          </p:nvSpPr>
          <p:spPr bwMode="auto">
            <a:xfrm>
              <a:off x="170395" y="304756"/>
              <a:ext cx="934733" cy="8003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0" name="TextBox 44"/>
            <p:cNvSpPr txBox="1">
              <a:spLocks noChangeArrowheads="1"/>
            </p:cNvSpPr>
            <p:nvPr/>
          </p:nvSpPr>
          <p:spPr bwMode="auto">
            <a:xfrm>
              <a:off x="132330" y="512424"/>
              <a:ext cx="1021363" cy="34887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Bravery</a:t>
              </a:r>
              <a:endParaRPr lang="en-US" altLang="zh-CN" sz="2800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101" name="组合 45"/>
          <p:cNvGrpSpPr/>
          <p:nvPr/>
        </p:nvGrpSpPr>
        <p:grpSpPr bwMode="auto">
          <a:xfrm>
            <a:off x="6925310" y="1228725"/>
            <a:ext cx="2007235" cy="984305"/>
            <a:chOff x="-775" y="138264"/>
            <a:chExt cx="1131673" cy="85431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2" name="Oval 9"/>
            <p:cNvSpPr>
              <a:spLocks noChangeArrowheads="1"/>
            </p:cNvSpPr>
            <p:nvPr/>
          </p:nvSpPr>
          <p:spPr bwMode="auto">
            <a:xfrm>
              <a:off x="-775" y="138264"/>
              <a:ext cx="1124821" cy="8543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" name="TextBox 47"/>
            <p:cNvSpPr txBox="1">
              <a:spLocks noChangeArrowheads="1"/>
            </p:cNvSpPr>
            <p:nvPr/>
          </p:nvSpPr>
          <p:spPr bwMode="auto">
            <a:xfrm>
              <a:off x="2173" y="349381"/>
              <a:ext cx="1128725" cy="4530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0070C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Intelligence</a:t>
              </a:r>
              <a:endParaRPr lang="en-US" altLang="zh-CN" sz="2800" b="1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endParaRPr>
            </a:p>
          </p:txBody>
        </p:sp>
      </p:grpSp>
      <p:grpSp>
        <p:nvGrpSpPr>
          <p:cNvPr id="106" name="组合 54"/>
          <p:cNvGrpSpPr/>
          <p:nvPr/>
        </p:nvGrpSpPr>
        <p:grpSpPr bwMode="auto">
          <a:xfrm>
            <a:off x="7589520" y="4958080"/>
            <a:ext cx="2296795" cy="985952"/>
            <a:chOff x="-135958" y="-198622"/>
            <a:chExt cx="1594723" cy="963095"/>
          </a:xfrm>
        </p:grpSpPr>
        <p:sp>
          <p:nvSpPr>
            <p:cNvPr id="107" name="Oval 22"/>
            <p:cNvSpPr>
              <a:spLocks noChangeArrowheads="1"/>
            </p:cNvSpPr>
            <p:nvPr/>
          </p:nvSpPr>
          <p:spPr bwMode="auto">
            <a:xfrm>
              <a:off x="-80046" y="-198622"/>
              <a:ext cx="1415892" cy="963095"/>
            </a:xfrm>
            <a:prstGeom prst="ellipse">
              <a:avLst/>
            </a:prstGeom>
            <a:solidFill>
              <a:srgbClr val="4C7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8" name="TextBox 56"/>
            <p:cNvSpPr txBox="1">
              <a:spLocks noChangeArrowheads="1"/>
            </p:cNvSpPr>
            <p:nvPr/>
          </p:nvSpPr>
          <p:spPr bwMode="auto">
            <a:xfrm>
              <a:off x="-135958" y="57553"/>
              <a:ext cx="1594723" cy="509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Courage</a:t>
              </a:r>
              <a:endParaRPr lang="en-US" altLang="zh-CN" sz="1800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endParaRPr>
            </a:p>
          </p:txBody>
        </p:sp>
      </p:grpSp>
      <p:grpSp>
        <p:nvGrpSpPr>
          <p:cNvPr id="109" name="组合 57"/>
          <p:cNvGrpSpPr/>
          <p:nvPr/>
        </p:nvGrpSpPr>
        <p:grpSpPr bwMode="auto">
          <a:xfrm>
            <a:off x="5403677" y="5220284"/>
            <a:ext cx="827731" cy="826349"/>
            <a:chOff x="0" y="0"/>
            <a:chExt cx="949594" cy="948508"/>
          </a:xfrm>
          <a:solidFill>
            <a:srgbClr val="4C71B8"/>
          </a:solidFill>
        </p:grpSpPr>
        <p:sp>
          <p:nvSpPr>
            <p:cNvPr id="110" name="Oval 11"/>
            <p:cNvSpPr>
              <a:spLocks noChangeArrowheads="1"/>
            </p:cNvSpPr>
            <p:nvPr/>
          </p:nvSpPr>
          <p:spPr bwMode="auto">
            <a:xfrm>
              <a:off x="0" y="0"/>
              <a:ext cx="949594" cy="94850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1" name="TextBox 59"/>
            <p:cNvSpPr txBox="1">
              <a:spLocks noChangeArrowheads="1"/>
            </p:cNvSpPr>
            <p:nvPr/>
          </p:nvSpPr>
          <p:spPr bwMode="auto">
            <a:xfrm>
              <a:off x="11945" y="120273"/>
              <a:ext cx="934846" cy="52991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……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2" name="组合 60"/>
          <p:cNvGrpSpPr/>
          <p:nvPr/>
        </p:nvGrpSpPr>
        <p:grpSpPr bwMode="auto">
          <a:xfrm>
            <a:off x="1675765" y="1838325"/>
            <a:ext cx="1924050" cy="1085120"/>
            <a:chOff x="0" y="99877"/>
            <a:chExt cx="1264716" cy="1028486"/>
          </a:xfrm>
          <a:solidFill>
            <a:srgbClr val="3E5D96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0" y="99877"/>
              <a:ext cx="1231457" cy="1028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" name="TextBox 62"/>
            <p:cNvSpPr txBox="1">
              <a:spLocks noChangeArrowheads="1"/>
            </p:cNvSpPr>
            <p:nvPr/>
          </p:nvSpPr>
          <p:spPr bwMode="auto">
            <a:xfrm>
              <a:off x="0" y="396780"/>
              <a:ext cx="1264716" cy="4947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Strength</a:t>
              </a:r>
              <a:endParaRPr lang="en-US" altLang="zh-CN" sz="2800" b="1" dirty="0">
                <a:solidFill>
                  <a:srgbClr val="FFFF00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6" name="组合 69"/>
          <p:cNvGrpSpPr/>
          <p:nvPr/>
        </p:nvGrpSpPr>
        <p:grpSpPr bwMode="auto">
          <a:xfrm>
            <a:off x="6600356" y="5238610"/>
            <a:ext cx="989671" cy="991499"/>
            <a:chOff x="0" y="0"/>
            <a:chExt cx="858996" cy="860450"/>
          </a:xfrm>
          <a:solidFill>
            <a:srgbClr val="E09E4A"/>
          </a:solidFill>
        </p:grpSpPr>
        <p:sp>
          <p:nvSpPr>
            <p:cNvPr id="117" name="Oval 17"/>
            <p:cNvSpPr>
              <a:spLocks noChangeArrowheads="1"/>
            </p:cNvSpPr>
            <p:nvPr/>
          </p:nvSpPr>
          <p:spPr bwMode="auto">
            <a:xfrm>
              <a:off x="0" y="0"/>
              <a:ext cx="858996" cy="860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" name="TextBox 71"/>
            <p:cNvSpPr txBox="1">
              <a:spLocks noChangeArrowheads="1"/>
            </p:cNvSpPr>
            <p:nvPr/>
          </p:nvSpPr>
          <p:spPr bwMode="auto">
            <a:xfrm>
              <a:off x="7917" y="220494"/>
              <a:ext cx="808696" cy="3205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800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22" name="组合 81"/>
          <p:cNvGrpSpPr/>
          <p:nvPr/>
        </p:nvGrpSpPr>
        <p:grpSpPr bwMode="auto">
          <a:xfrm>
            <a:off x="3930136" y="1903208"/>
            <a:ext cx="728051" cy="665933"/>
            <a:chOff x="76516" y="58999"/>
            <a:chExt cx="808696" cy="740157"/>
          </a:xfrm>
          <a:solidFill>
            <a:srgbClr val="0070C0"/>
          </a:solidFill>
        </p:grpSpPr>
        <p:sp>
          <p:nvSpPr>
            <p:cNvPr id="123" name="Oval 36"/>
            <p:cNvSpPr>
              <a:spLocks noChangeArrowheads="1"/>
            </p:cNvSpPr>
            <p:nvPr/>
          </p:nvSpPr>
          <p:spPr bwMode="auto">
            <a:xfrm>
              <a:off x="89354" y="58999"/>
              <a:ext cx="737886" cy="7401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4" name="TextBox 83"/>
            <p:cNvSpPr txBox="1">
              <a:spLocks noChangeArrowheads="1"/>
            </p:cNvSpPr>
            <p:nvPr/>
          </p:nvSpPr>
          <p:spPr bwMode="auto">
            <a:xfrm>
              <a:off x="76516" y="189304"/>
              <a:ext cx="808696" cy="4009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9709150" y="4399280"/>
            <a:ext cx="2482215" cy="1229360"/>
            <a:chOff x="9643745" y="4472940"/>
            <a:chExt cx="1477703" cy="1066450"/>
          </a:xfrm>
        </p:grpSpPr>
        <p:sp>
          <p:nvSpPr>
            <p:cNvPr id="126" name="Oval 19"/>
            <p:cNvSpPr>
              <a:spLocks noChangeArrowheads="1"/>
            </p:cNvSpPr>
            <p:nvPr/>
          </p:nvSpPr>
          <p:spPr bwMode="auto">
            <a:xfrm>
              <a:off x="9643745" y="4472940"/>
              <a:ext cx="1467672" cy="1066450"/>
            </a:xfrm>
            <a:prstGeom prst="ellipse">
              <a:avLst/>
            </a:prstGeom>
            <a:solidFill>
              <a:srgbClr val="498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" name="TextBox 80"/>
            <p:cNvSpPr txBox="1">
              <a:spLocks noChangeArrowheads="1"/>
            </p:cNvSpPr>
            <p:nvPr/>
          </p:nvSpPr>
          <p:spPr bwMode="auto">
            <a:xfrm>
              <a:off x="9653776" y="4760372"/>
              <a:ext cx="1467672" cy="45280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Persistence</a:t>
              </a:r>
              <a:endParaRPr lang="en-US" altLang="zh-CN" sz="2400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128" name="组合 75"/>
          <p:cNvGrpSpPr/>
          <p:nvPr/>
        </p:nvGrpSpPr>
        <p:grpSpPr bwMode="auto">
          <a:xfrm>
            <a:off x="988061" y="3872865"/>
            <a:ext cx="1871980" cy="1246025"/>
            <a:chOff x="-14714" y="0"/>
            <a:chExt cx="872969" cy="843670"/>
          </a:xfrm>
          <a:solidFill>
            <a:srgbClr val="85AB9B"/>
          </a:solidFill>
        </p:grpSpPr>
        <p:sp>
          <p:nvSpPr>
            <p:cNvPr id="129" name="Oval 42"/>
            <p:cNvSpPr>
              <a:spLocks noChangeArrowheads="1"/>
            </p:cNvSpPr>
            <p:nvPr/>
          </p:nvSpPr>
          <p:spPr bwMode="auto">
            <a:xfrm>
              <a:off x="0" y="0"/>
              <a:ext cx="843674" cy="8436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0" name="TextBox 77"/>
            <p:cNvSpPr txBox="1">
              <a:spLocks noChangeArrowheads="1"/>
            </p:cNvSpPr>
            <p:nvPr/>
          </p:nvSpPr>
          <p:spPr bwMode="auto">
            <a:xfrm>
              <a:off x="-14714" y="120018"/>
              <a:ext cx="872969" cy="6453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None/>
              </a:pPr>
              <a:r>
                <a:rPr lang="en-US" altLang="zh-CN" sz="2800" b="1" dirty="0">
                  <a:solidFill>
                    <a:srgbClr val="FFFF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Self-sacrifice</a:t>
              </a:r>
              <a:endParaRPr lang="en-US" altLang="zh-CN" sz="2800" b="1" dirty="0">
                <a:solidFill>
                  <a:srgbClr val="FFFF00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32" name="矩形 131"/>
          <p:cNvSpPr/>
          <p:nvPr/>
        </p:nvSpPr>
        <p:spPr>
          <a:xfrm>
            <a:off x="41910" y="931544"/>
            <a:ext cx="4108177" cy="8669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Essential qualities of achieving your dreams</a:t>
            </a:r>
            <a:endParaRPr lang="en-US" altLang="zh-CN" sz="2800" b="1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2413000" y="2936240"/>
            <a:ext cx="1980565" cy="1161419"/>
            <a:chOff x="2413264" y="2797139"/>
            <a:chExt cx="1736823" cy="1161544"/>
          </a:xfrm>
        </p:grpSpPr>
        <p:sp>
          <p:nvSpPr>
            <p:cNvPr id="115" name="Oval 13"/>
            <p:cNvSpPr>
              <a:spLocks noChangeArrowheads="1"/>
            </p:cNvSpPr>
            <p:nvPr/>
          </p:nvSpPr>
          <p:spPr bwMode="auto">
            <a:xfrm>
              <a:off x="2413264" y="2797139"/>
              <a:ext cx="1729391" cy="1161544"/>
            </a:xfrm>
            <a:prstGeom prst="ellipse">
              <a:avLst/>
            </a:prstGeom>
            <a:solidFill>
              <a:srgbClr val="E19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spcBef>
                  <a:spcPts val="0"/>
                </a:spcBef>
                <a:buNone/>
              </a:pPr>
              <a:endParaRPr lang="en-US" altLang="zh-CN" sz="2400" b="1" dirty="0">
                <a:solidFill>
                  <a:prstClr val="black"/>
                </a:solidFill>
                <a:latin typeface="Times New Roman" panose="02020503050405090304" pitchFamily="18" charset="0"/>
                <a:ea typeface="宋体" panose="02010600030101010101" pitchFamily="2" charset="-122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2475663" y="3132558"/>
              <a:ext cx="1674424" cy="522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black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Proficiency</a:t>
              </a:r>
              <a:endParaRPr lang="en-US" altLang="zh-CN" sz="2800" b="1" dirty="0">
                <a:solidFill>
                  <a:prstClr val="black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9182100" y="1480185"/>
            <a:ext cx="2640330" cy="901700"/>
            <a:chOff x="9352812" y="1470153"/>
            <a:chExt cx="2333625" cy="677840"/>
          </a:xfrm>
        </p:grpSpPr>
        <p:sp>
          <p:nvSpPr>
            <p:cNvPr id="105" name="Oval 21"/>
            <p:cNvSpPr>
              <a:spLocks noChangeArrowheads="1"/>
            </p:cNvSpPr>
            <p:nvPr/>
          </p:nvSpPr>
          <p:spPr bwMode="auto">
            <a:xfrm>
              <a:off x="9356190" y="1470153"/>
              <a:ext cx="1771405" cy="677840"/>
            </a:xfrm>
            <a:prstGeom prst="ellipse">
              <a:avLst/>
            </a:prstGeom>
            <a:solidFill>
              <a:srgbClr val="E09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9352812" y="1594613"/>
              <a:ext cx="2333625" cy="392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prstClr val="black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  <a:sym typeface="Arial" panose="020B0604020202090204" pitchFamily="34" charset="0"/>
                </a:rPr>
                <a:t>Compassion</a:t>
              </a:r>
              <a:endParaRPr lang="zh-CN" altLang="en-US" sz="2400" b="1" dirty="0"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803515" y="3662045"/>
            <a:ext cx="1772920" cy="844187"/>
            <a:chOff x="7831423" y="3674273"/>
            <a:chExt cx="1103151" cy="844035"/>
          </a:xfrm>
        </p:grpSpPr>
        <p:sp>
          <p:nvSpPr>
            <p:cNvPr id="131" name="Oval 38"/>
            <p:cNvSpPr>
              <a:spLocks noChangeArrowheads="1"/>
            </p:cNvSpPr>
            <p:nvPr/>
          </p:nvSpPr>
          <p:spPr bwMode="auto">
            <a:xfrm>
              <a:off x="7889513" y="3674273"/>
              <a:ext cx="986713" cy="844035"/>
            </a:xfrm>
            <a:prstGeom prst="ellipse">
              <a:avLst/>
            </a:prstGeom>
            <a:solidFill>
              <a:srgbClr val="5EA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7831423" y="3809967"/>
              <a:ext cx="1103151" cy="521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altLang="zh-CN" sz="2800" b="1" dirty="0">
                  <a:solidFill>
                    <a:srgbClr val="FFFFFF"/>
                  </a:solidFill>
                  <a:latin typeface="Times New Roman" panose="02020503050405090304" pitchFamily="18" charset="0"/>
                  <a:ea typeface="微软雅黑" panose="020B0503020204020204" pitchFamily="34" charset="-122"/>
                  <a:cs typeface="Times New Roman" panose="02020503050405090304" pitchFamily="18" charset="0"/>
                  <a:sym typeface="Arial" panose="020B0604020202090204" pitchFamily="34" charset="0"/>
                </a:rPr>
                <a:t>Empathy</a:t>
              </a:r>
              <a:endParaRPr lang="en-US" altLang="zh-CN" b="1" dirty="0">
                <a:solidFill>
                  <a:srgbClr val="FFFFF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Arial" panose="020B0604020202090204" pitchFamily="34" charset="0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6184459" y="1687128"/>
            <a:ext cx="741292" cy="741292"/>
            <a:chOff x="6184459" y="1687128"/>
            <a:chExt cx="741292" cy="741292"/>
          </a:xfrm>
        </p:grpSpPr>
        <p:sp>
          <p:nvSpPr>
            <p:cNvPr id="104" name="Oval 16"/>
            <p:cNvSpPr>
              <a:spLocks noChangeArrowheads="1"/>
            </p:cNvSpPr>
            <p:nvPr/>
          </p:nvSpPr>
          <p:spPr bwMode="auto">
            <a:xfrm>
              <a:off x="6184459" y="1687128"/>
              <a:ext cx="741292" cy="741292"/>
            </a:xfrm>
            <a:prstGeom prst="ellipse">
              <a:avLst/>
            </a:prstGeom>
            <a:solidFill>
              <a:srgbClr val="85A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2"/>
                  </a:solidFill>
                  <a:latin typeface="Arial" panose="020B060402020209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6280932" y="1928915"/>
              <a:ext cx="502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1" grpId="0" animBg="1"/>
      <p:bldP spid="72" grpId="0" animBg="1"/>
      <p:bldP spid="73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119" grpId="0" animBg="1"/>
      <p:bldP spid="120" grpId="0" animBg="1"/>
      <p:bldP spid="121" grpId="0" animBg="1"/>
      <p:bldP spid="70" grpId="0" animBg="1" autoUpdateAnimBg="0"/>
      <p:bldP spid="74" grpId="0" animBg="1"/>
      <p:bldP spid="81" grpId="0" animBg="1"/>
      <p:bldP spid="82" grpId="0" animBg="1"/>
      <p:bldP spid="83" grpId="0" animBg="1" autoUpdateAnimBg="0"/>
      <p:bldP spid="84" grpId="0" animBg="1"/>
      <p:bldP spid="85" grpId="0" animBg="1" autoUpdateAnimBg="0"/>
      <p:bldP spid="86" grpId="0" animBg="1" autoUpdateAnimBg="0"/>
      <p:bldP spid="87" grpId="0" animBg="1" autoUpdateAnimBg="0"/>
      <p:bldP spid="88" grpId="0" animBg="1" autoUpdateAnimBg="0"/>
      <p:bldP spid="89" grpId="0" animBg="1" autoUpdateAnimBg="0"/>
      <p:bldP spid="90" grpId="0" animBg="1" autoUpdateAnimBg="0"/>
      <p:bldP spid="91" grpId="0" autoUpdateAnimBg="0"/>
      <p:bldP spid="1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74497" y="1828580"/>
            <a:ext cx="8555240" cy="320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4975" y="1737362"/>
            <a:ext cx="7423982" cy="357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>
            <a:hlinkClick r:id="rId3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1" name="圆角矩形 10">
            <a:hlinkClick r:id="rId4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2" name="圆角矩形 5">
            <a:hlinkClick r:id="rId4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1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3" name="圆角矩形 8">
            <a:hlinkClick r:id="rId5" action="ppaction://hlinksldjump"/>
          </p:cNvPr>
          <p:cNvSpPr/>
          <p:nvPr/>
        </p:nvSpPr>
        <p:spPr>
          <a:xfrm>
            <a:off x="517891" y="75670"/>
            <a:ext cx="2752134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9086" y="3129184"/>
            <a:ext cx="11217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Evaluate your potential qualities for achieving dreams by drawing a radar chart </a:t>
            </a:r>
            <a:endParaRPr lang="zh-CN" altLang="en-US" sz="2400" dirty="0"/>
          </a:p>
        </p:txBody>
      </p:sp>
      <p:grpSp>
        <p:nvGrpSpPr>
          <p:cNvPr id="37" name="组合 36"/>
          <p:cNvGrpSpPr/>
          <p:nvPr/>
        </p:nvGrpSpPr>
        <p:grpSpPr>
          <a:xfrm>
            <a:off x="756048" y="3454418"/>
            <a:ext cx="5027952" cy="2953604"/>
            <a:chOff x="673018" y="3354799"/>
            <a:chExt cx="5027952" cy="2953604"/>
          </a:xfrm>
        </p:grpSpPr>
        <p:grpSp>
          <p:nvGrpSpPr>
            <p:cNvPr id="38" name="组合 37"/>
            <p:cNvGrpSpPr/>
            <p:nvPr/>
          </p:nvGrpSpPr>
          <p:grpSpPr>
            <a:xfrm>
              <a:off x="1941665" y="3708093"/>
              <a:ext cx="2483077" cy="2483077"/>
              <a:chOff x="6769872" y="2090583"/>
              <a:chExt cx="3355200" cy="3355200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6769872" y="2090583"/>
                <a:ext cx="3355200" cy="3355200"/>
                <a:chOff x="6981628" y="1753199"/>
                <a:chExt cx="3355200" cy="33552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6981628" y="1753199"/>
                  <a:ext cx="3355200" cy="335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7341628" y="2113199"/>
                  <a:ext cx="2635200" cy="263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7701628" y="2473199"/>
                  <a:ext cx="1915200" cy="191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8061628" y="2833199"/>
                  <a:ext cx="1195200" cy="119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8421628" y="3193199"/>
                  <a:ext cx="475200" cy="47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cxnSp>
            <p:nvCxnSpPr>
              <p:cNvPr id="46" name="直线连接符 45"/>
              <p:cNvCxnSpPr>
                <a:stCxn id="51" idx="0"/>
              </p:cNvCxnSpPr>
              <p:nvPr/>
            </p:nvCxnSpPr>
            <p:spPr>
              <a:xfrm>
                <a:off x="8447472" y="2090583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46"/>
              <p:cNvCxnSpPr/>
              <p:nvPr/>
            </p:nvCxnSpPr>
            <p:spPr>
              <a:xfrm rot="4320000">
                <a:off x="9243455" y="2670179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47"/>
              <p:cNvCxnSpPr/>
              <p:nvPr/>
            </p:nvCxnSpPr>
            <p:spPr>
              <a:xfrm rot="8640000">
                <a:off x="8938742" y="3607987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线连接符 48"/>
              <p:cNvCxnSpPr/>
              <p:nvPr/>
            </p:nvCxnSpPr>
            <p:spPr>
              <a:xfrm rot="17280000">
                <a:off x="7645534" y="2668380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线连接符 49"/>
              <p:cNvCxnSpPr/>
              <p:nvPr/>
            </p:nvCxnSpPr>
            <p:spPr>
              <a:xfrm rot="12960000">
                <a:off x="7950246" y="3607988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/>
            <p:cNvSpPr txBox="1"/>
            <p:nvPr/>
          </p:nvSpPr>
          <p:spPr>
            <a:xfrm>
              <a:off x="3118838" y="3739258"/>
              <a:ext cx="1089053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      </a:t>
              </a:r>
              <a:r>
                <a:rPr kumimoji="1" lang="en-US" altLang="zh-CN" sz="1600" dirty="0"/>
                <a:t>10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   </a:t>
              </a:r>
              <a:r>
                <a:rPr kumimoji="1" lang="en-US" altLang="zh-CN" sz="1600" dirty="0"/>
                <a:t>8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</a:t>
              </a:r>
              <a:r>
                <a:rPr kumimoji="1" lang="en-US" altLang="zh-CN" sz="1600" dirty="0"/>
                <a:t>6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</a:t>
              </a:r>
              <a:r>
                <a:rPr kumimoji="1" lang="en-US" altLang="zh-CN" sz="1600" dirty="0"/>
                <a:t>4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</a:t>
              </a:r>
              <a:r>
                <a:rPr kumimoji="1" lang="en-US" altLang="zh-CN" sz="1600" dirty="0"/>
                <a:t>2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en-US" altLang="zh-CN" sz="1600" dirty="0"/>
                <a:t>0</a:t>
              </a:r>
              <a:endParaRPr kumimoji="1" lang="zh-CN" altLang="en-US" sz="16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472277" y="3354799"/>
              <a:ext cx="15954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Benevolence</a:t>
              </a:r>
              <a:endParaRPr lang="zh-CN" altLang="en-US" sz="20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73018" y="4255867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Intelligence</a:t>
              </a:r>
              <a:endParaRPr lang="zh-CN" altLang="en-US" sz="20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357275" y="4307312"/>
              <a:ext cx="13436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Conviction</a:t>
              </a:r>
              <a:endParaRPr lang="zh-CN" altLang="en-US" sz="20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32874" y="5857113"/>
              <a:ext cx="13923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Proficiency</a:t>
              </a:r>
              <a:endParaRPr lang="zh-CN" altLang="en-US" sz="2000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772285" y="5908293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Persistence</a:t>
              </a:r>
              <a:endParaRPr lang="zh-CN" altLang="en-US" sz="2000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41003" y="3429000"/>
            <a:ext cx="5027952" cy="2953604"/>
            <a:chOff x="6095682" y="2278107"/>
            <a:chExt cx="5027952" cy="2953604"/>
          </a:xfrm>
        </p:grpSpPr>
        <p:grpSp>
          <p:nvGrpSpPr>
            <p:cNvPr id="57" name="组合 56"/>
            <p:cNvGrpSpPr/>
            <p:nvPr/>
          </p:nvGrpSpPr>
          <p:grpSpPr>
            <a:xfrm>
              <a:off x="6095682" y="2278107"/>
              <a:ext cx="5027952" cy="2953604"/>
              <a:chOff x="673018" y="3354799"/>
              <a:chExt cx="5027952" cy="2953604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941665" y="3708093"/>
                <a:ext cx="2483077" cy="2483077"/>
                <a:chOff x="6769872" y="2090583"/>
                <a:chExt cx="3355200" cy="3355200"/>
              </a:xfrm>
            </p:grpSpPr>
            <p:grpSp>
              <p:nvGrpSpPr>
                <p:cNvPr id="70" name="组合 69"/>
                <p:cNvGrpSpPr/>
                <p:nvPr/>
              </p:nvGrpSpPr>
              <p:grpSpPr>
                <a:xfrm>
                  <a:off x="6769872" y="2090583"/>
                  <a:ext cx="3355200" cy="3355200"/>
                  <a:chOff x="6981628" y="1753199"/>
                  <a:chExt cx="3355200" cy="3355200"/>
                </a:xfrm>
              </p:grpSpPr>
              <p:sp>
                <p:nvSpPr>
                  <p:cNvPr id="76" name="椭圆 75"/>
                  <p:cNvSpPr/>
                  <p:nvPr/>
                </p:nvSpPr>
                <p:spPr>
                  <a:xfrm>
                    <a:off x="6981628" y="1753199"/>
                    <a:ext cx="3355200" cy="335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77" name="椭圆 76"/>
                  <p:cNvSpPr/>
                  <p:nvPr/>
                </p:nvSpPr>
                <p:spPr>
                  <a:xfrm>
                    <a:off x="7341628" y="2113199"/>
                    <a:ext cx="2635200" cy="263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78" name="椭圆 77"/>
                  <p:cNvSpPr/>
                  <p:nvPr/>
                </p:nvSpPr>
                <p:spPr>
                  <a:xfrm>
                    <a:off x="7701628" y="2473199"/>
                    <a:ext cx="1915200" cy="191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79" name="椭圆 78"/>
                  <p:cNvSpPr/>
                  <p:nvPr/>
                </p:nvSpPr>
                <p:spPr>
                  <a:xfrm>
                    <a:off x="8061628" y="2833199"/>
                    <a:ext cx="1195200" cy="119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80" name="椭圆 79"/>
                  <p:cNvSpPr/>
                  <p:nvPr/>
                </p:nvSpPr>
                <p:spPr>
                  <a:xfrm>
                    <a:off x="8421628" y="3193199"/>
                    <a:ext cx="475200" cy="47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cxnSp>
              <p:nvCxnSpPr>
                <p:cNvPr id="71" name="直线连接符 70"/>
                <p:cNvCxnSpPr>
                  <a:stCxn id="76" idx="0"/>
                </p:cNvCxnSpPr>
                <p:nvPr/>
              </p:nvCxnSpPr>
              <p:spPr>
                <a:xfrm>
                  <a:off x="8447472" y="2090583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线连接符 71"/>
                <p:cNvCxnSpPr/>
                <p:nvPr/>
              </p:nvCxnSpPr>
              <p:spPr>
                <a:xfrm rot="4320000">
                  <a:off x="9243455" y="2670179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线连接符 72"/>
                <p:cNvCxnSpPr/>
                <p:nvPr/>
              </p:nvCxnSpPr>
              <p:spPr>
                <a:xfrm rot="8640000">
                  <a:off x="8938742" y="3607987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线连接符 73"/>
                <p:cNvCxnSpPr/>
                <p:nvPr/>
              </p:nvCxnSpPr>
              <p:spPr>
                <a:xfrm rot="17280000">
                  <a:off x="7645534" y="2668380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线连接符 74"/>
                <p:cNvCxnSpPr/>
                <p:nvPr/>
              </p:nvCxnSpPr>
              <p:spPr>
                <a:xfrm rot="12960000">
                  <a:off x="7950246" y="3607988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4" name="文本框 63"/>
              <p:cNvSpPr txBox="1"/>
              <p:nvPr/>
            </p:nvSpPr>
            <p:spPr>
              <a:xfrm>
                <a:off x="3118838" y="3739258"/>
                <a:ext cx="1089053" cy="140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   </a:t>
                </a:r>
                <a:r>
                  <a:rPr kumimoji="1" lang="en-US" altLang="zh-CN" sz="1600" dirty="0"/>
                  <a:t>10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</a:t>
                </a:r>
                <a:r>
                  <a:rPr kumimoji="1" lang="en-US" altLang="zh-CN" sz="1600" dirty="0"/>
                  <a:t>8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</a:t>
                </a:r>
                <a:r>
                  <a:rPr kumimoji="1" lang="en-US" altLang="zh-CN" sz="1600" dirty="0"/>
                  <a:t>6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</a:t>
                </a:r>
                <a:r>
                  <a:rPr kumimoji="1" lang="en-US" altLang="zh-CN" sz="1600" dirty="0"/>
                  <a:t>4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</a:t>
                </a:r>
                <a:r>
                  <a:rPr kumimoji="1" lang="en-US" altLang="zh-CN" sz="1600" dirty="0"/>
                  <a:t>2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en-US" altLang="zh-CN" sz="1600" dirty="0"/>
                  <a:t>0</a:t>
                </a:r>
                <a:endParaRPr kumimoji="1" lang="zh-CN" altLang="en-US" sz="1600" dirty="0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2472277" y="3354799"/>
                <a:ext cx="159549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Benevolence</a:t>
                </a:r>
                <a:endParaRPr lang="zh-CN" altLang="en-US" sz="2000" dirty="0"/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673018" y="4255867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Intelligence</a:t>
                </a:r>
                <a:endParaRPr lang="zh-CN" altLang="en-US" sz="2000" dirty="0"/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4357275" y="4307312"/>
                <a:ext cx="13436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Conviction</a:t>
                </a:r>
                <a:endParaRPr lang="zh-CN" altLang="en-US" sz="2000" dirty="0"/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232874" y="5857113"/>
                <a:ext cx="13923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Proficiency</a:t>
                </a:r>
                <a:endParaRPr lang="zh-CN" altLang="en-US" sz="20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3772285" y="5908293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Persistence</a:t>
                </a:r>
                <a:endParaRPr lang="zh-CN" altLang="en-US" sz="2000" dirty="0"/>
              </a:p>
            </p:txBody>
          </p:sp>
        </p:grpSp>
        <p:cxnSp>
          <p:nvCxnSpPr>
            <p:cNvPr id="58" name="直线连接符 57"/>
            <p:cNvCxnSpPr/>
            <p:nvPr/>
          </p:nvCxnSpPr>
          <p:spPr>
            <a:xfrm flipV="1">
              <a:off x="7696200" y="3179175"/>
              <a:ext cx="906566" cy="40011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9" name="直线连接符 58"/>
            <p:cNvCxnSpPr/>
            <p:nvPr/>
          </p:nvCxnSpPr>
          <p:spPr>
            <a:xfrm>
              <a:off x="8602766" y="3163524"/>
              <a:ext cx="508427" cy="56802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/>
            <p:cNvCxnSpPr/>
            <p:nvPr/>
          </p:nvCxnSpPr>
          <p:spPr>
            <a:xfrm>
              <a:off x="9111193" y="3719714"/>
              <a:ext cx="67303" cy="95007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/>
            <p:cNvCxnSpPr/>
            <p:nvPr/>
          </p:nvCxnSpPr>
          <p:spPr>
            <a:xfrm flipH="1" flipV="1">
              <a:off x="8140322" y="4519475"/>
              <a:ext cx="1054627" cy="1515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线连接符 61"/>
            <p:cNvCxnSpPr/>
            <p:nvPr/>
          </p:nvCxnSpPr>
          <p:spPr>
            <a:xfrm flipH="1" flipV="1">
              <a:off x="7693814" y="3561991"/>
              <a:ext cx="455670" cy="9728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0.20989 -0.1928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95" y="-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11111E-6 L 0.23789 -0.19468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1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42167" y="75670"/>
            <a:ext cx="2727858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76649" y="2335464"/>
            <a:ext cx="1524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Childhood </a:t>
            </a:r>
            <a:endParaRPr lang="zh-CN" altLang="en-US" sz="2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078293" y="2913885"/>
            <a:ext cx="1721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Early 1990s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1415207" y="4058050"/>
            <a:ext cx="876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2006 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1095199" y="4648518"/>
            <a:ext cx="1680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March 2011 </a:t>
            </a:r>
            <a:endParaRPr lang="zh-CN" alt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482017" y="5140400"/>
            <a:ext cx="906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2016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1452535" y="5697348"/>
            <a:ext cx="802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2017</a:t>
            </a:r>
            <a:endParaRPr lang="zh-CN" altLang="en-US" sz="2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580360" y="2357453"/>
            <a:ext cx="4464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Falling in love with the universe</a:t>
            </a:r>
            <a:endParaRPr lang="zh-CN" altLang="en-US" sz="2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586155" y="2904468"/>
            <a:ext cx="5130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Hitting on the bold idea to build a radio</a:t>
            </a:r>
            <a:endParaRPr lang="zh-CN" altLang="en-US" sz="2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586155" y="3444415"/>
            <a:ext cx="504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Returning to China to pursue his dream</a:t>
            </a:r>
            <a:endParaRPr lang="zh-CN" altLang="en-US" sz="2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3586155" y="3868832"/>
            <a:ext cx="5800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Finding the ideal place for construction in Guizhou</a:t>
            </a:r>
            <a:endParaRPr lang="en-US" altLang="zh-CN" sz="2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3592199" y="4652850"/>
            <a:ext cx="354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Beginning the construction </a:t>
            </a:r>
            <a:endParaRPr lang="zh-CN" altLang="en-US" sz="2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3580360" y="5171692"/>
            <a:ext cx="3815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Completing the construction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1415207" y="3505077"/>
            <a:ext cx="876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1994 </a:t>
            </a:r>
            <a:endParaRPr lang="zh-CN" altLang="en-US" sz="2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3592199" y="5697348"/>
            <a:ext cx="1842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Passing away </a:t>
            </a:r>
            <a:endParaRPr lang="zh-CN" altLang="en-US" sz="2400" dirty="0"/>
          </a:p>
        </p:txBody>
      </p:sp>
      <p:sp>
        <p:nvSpPr>
          <p:cNvPr id="24" name="文本框 23"/>
          <p:cNvSpPr txBox="1"/>
          <p:nvPr/>
        </p:nvSpPr>
        <p:spPr>
          <a:xfrm>
            <a:off x="1415207" y="1829433"/>
            <a:ext cx="1175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When</a:t>
            </a:r>
            <a:r>
              <a:rPr lang="en-US" altLang="zh-CN" sz="2800" dirty="0">
                <a:solidFill>
                  <a:srgbClr val="FF0000"/>
                </a:solidFill>
              </a:rPr>
              <a:t>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07099" y="1797254"/>
            <a:ext cx="1735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Milestone</a:t>
            </a:r>
            <a:r>
              <a:rPr lang="en-US" altLang="zh-CN" sz="2800" dirty="0">
                <a:solidFill>
                  <a:srgbClr val="FF0000"/>
                </a:solidFill>
              </a:rPr>
              <a:t>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80557" y="1732915"/>
            <a:ext cx="2865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Essential qualities</a:t>
            </a:r>
            <a:r>
              <a:rPr lang="en-US" altLang="zh-CN" sz="2800" dirty="0"/>
              <a:t> </a:t>
            </a:r>
            <a:endParaRPr lang="en-US" altLang="zh-CN" sz="2800" dirty="0"/>
          </a:p>
        </p:txBody>
      </p:sp>
      <p:sp>
        <p:nvSpPr>
          <p:cNvPr id="28" name="TextBox 25"/>
          <p:cNvSpPr txBox="1"/>
          <p:nvPr/>
        </p:nvSpPr>
        <p:spPr>
          <a:xfrm>
            <a:off x="9224732" y="2258559"/>
            <a:ext cx="202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Intelligence </a:t>
            </a:r>
            <a:endParaRPr lang="zh-CN" altLang="en-US" sz="2400" dirty="0"/>
          </a:p>
        </p:txBody>
      </p:sp>
      <p:sp>
        <p:nvSpPr>
          <p:cNvPr id="29" name="TextBox 26"/>
          <p:cNvSpPr txBox="1"/>
          <p:nvPr/>
        </p:nvSpPr>
        <p:spPr>
          <a:xfrm>
            <a:off x="9321712" y="3441884"/>
            <a:ext cx="152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Conviction  </a:t>
            </a:r>
            <a:endParaRPr lang="zh-CN" altLang="en-US" sz="2400" dirty="0"/>
          </a:p>
        </p:txBody>
      </p:sp>
      <p:sp>
        <p:nvSpPr>
          <p:cNvPr id="30" name="TextBox 28"/>
          <p:cNvSpPr txBox="1"/>
          <p:nvPr/>
        </p:nvSpPr>
        <p:spPr>
          <a:xfrm>
            <a:off x="9300893" y="4646296"/>
            <a:ext cx="1769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Proficiency   </a:t>
            </a:r>
            <a:endParaRPr lang="zh-CN" alt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298387" y="4058050"/>
            <a:ext cx="183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Persistence </a:t>
            </a:r>
            <a:endParaRPr lang="zh-CN" alt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9292408" y="5697348"/>
            <a:ext cx="1742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Persistence </a:t>
            </a:r>
            <a:endParaRPr lang="zh-CN" altLang="en-US" sz="2400" dirty="0"/>
          </a:p>
        </p:txBody>
      </p:sp>
      <p:sp>
        <p:nvSpPr>
          <p:cNvPr id="33" name="TextBox 27"/>
          <p:cNvSpPr txBox="1"/>
          <p:nvPr/>
        </p:nvSpPr>
        <p:spPr>
          <a:xfrm>
            <a:off x="9359402" y="2872740"/>
            <a:ext cx="1524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Ambition  </a:t>
            </a:r>
            <a:endParaRPr lang="zh-CN" altLang="en-US" sz="2400" dirty="0"/>
          </a:p>
        </p:txBody>
      </p:sp>
      <p:sp>
        <p:nvSpPr>
          <p:cNvPr id="34" name="TextBox 28"/>
          <p:cNvSpPr txBox="1"/>
          <p:nvPr/>
        </p:nvSpPr>
        <p:spPr>
          <a:xfrm>
            <a:off x="9280525" y="5140401"/>
            <a:ext cx="183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Proficiency   </a:t>
            </a:r>
            <a:endParaRPr lang="zh-CN" altLang="en-US" sz="2400" dirty="0"/>
          </a:p>
        </p:txBody>
      </p:sp>
      <p:sp>
        <p:nvSpPr>
          <p:cNvPr id="39" name="圆角矩形 38"/>
          <p:cNvSpPr/>
          <p:nvPr/>
        </p:nvSpPr>
        <p:spPr>
          <a:xfrm>
            <a:off x="1142293" y="1201318"/>
            <a:ext cx="1721189" cy="512064"/>
          </a:xfrm>
          <a:prstGeom prst="round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</a:rPr>
              <a:t>Authentic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4709344" y="1182986"/>
            <a:ext cx="1524479" cy="512064"/>
          </a:xfrm>
          <a:prstGeom prst="roundRect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rgbClr val="C00000"/>
                </a:solidFill>
              </a:rPr>
              <a:t>Prosaic</a:t>
            </a:r>
            <a:endParaRPr lang="en-US" altLang="zh-CN" sz="2800" b="1" dirty="0">
              <a:solidFill>
                <a:srgbClr val="C0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71107" y="3875759"/>
            <a:ext cx="6863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After </a:t>
            </a:r>
            <a:r>
              <a:rPr lang="en-US" altLang="zh-CN" sz="2400" dirty="0">
                <a:solidFill>
                  <a:srgbClr val="FF0000"/>
                </a:solidFill>
              </a:rPr>
              <a:t>12 years </a:t>
            </a:r>
            <a:r>
              <a:rPr lang="en-US" altLang="zh-CN" sz="2400" dirty="0"/>
              <a:t>of searching , Nan discovered the perfect place hidden away in a mountainous area.</a:t>
            </a:r>
            <a:endParaRPr lang="en-US" altLang="zh-CN" sz="2400" dirty="0"/>
          </a:p>
        </p:txBody>
      </p:sp>
      <p:grpSp>
        <p:nvGrpSpPr>
          <p:cNvPr id="43" name="组合 42"/>
          <p:cNvGrpSpPr/>
          <p:nvPr/>
        </p:nvGrpSpPr>
        <p:grpSpPr>
          <a:xfrm>
            <a:off x="4679497" y="1864662"/>
            <a:ext cx="5868920" cy="3807117"/>
            <a:chOff x="3149707" y="1351289"/>
            <a:chExt cx="5868920" cy="3807117"/>
          </a:xfrm>
        </p:grpSpPr>
        <p:grpSp>
          <p:nvGrpSpPr>
            <p:cNvPr id="44" name="组合 43"/>
            <p:cNvGrpSpPr/>
            <p:nvPr/>
          </p:nvGrpSpPr>
          <p:grpSpPr>
            <a:xfrm>
              <a:off x="3149707" y="1351289"/>
              <a:ext cx="5868920" cy="3807117"/>
              <a:chOff x="3149707" y="1351289"/>
              <a:chExt cx="5868920" cy="3807117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418400" y="1751400"/>
                <a:ext cx="3355200" cy="3355200"/>
                <a:chOff x="4418400" y="1751400"/>
                <a:chExt cx="3355200" cy="3355200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4418400" y="1751400"/>
                  <a:ext cx="3355200" cy="3355200"/>
                  <a:chOff x="6769872" y="2090583"/>
                  <a:chExt cx="3355200" cy="3355200"/>
                </a:xfrm>
              </p:grpSpPr>
              <p:grpSp>
                <p:nvGrpSpPr>
                  <p:cNvPr id="58" name="组合 57"/>
                  <p:cNvGrpSpPr/>
                  <p:nvPr/>
                </p:nvGrpSpPr>
                <p:grpSpPr>
                  <a:xfrm>
                    <a:off x="6769872" y="2090583"/>
                    <a:ext cx="3355200" cy="3355200"/>
                    <a:chOff x="6981628" y="1753199"/>
                    <a:chExt cx="3355200" cy="3355200"/>
                  </a:xfrm>
                </p:grpSpPr>
                <p:sp>
                  <p:nvSpPr>
                    <p:cNvPr id="64" name="椭圆 63"/>
                    <p:cNvSpPr/>
                    <p:nvPr/>
                  </p:nvSpPr>
                  <p:spPr>
                    <a:xfrm>
                      <a:off x="6981628" y="1753199"/>
                      <a:ext cx="3355200" cy="3355200"/>
                    </a:xfrm>
                    <a:prstGeom prst="ellipse">
                      <a:avLst/>
                    </a:prstGeom>
                    <a:ln w="19050">
                      <a:solidFill>
                        <a:srgbClr val="2B6719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CN" altLang="en-US"/>
                    </a:p>
                  </p:txBody>
                </p:sp>
                <p:sp>
                  <p:nvSpPr>
                    <p:cNvPr id="65" name="椭圆 64"/>
                    <p:cNvSpPr/>
                    <p:nvPr/>
                  </p:nvSpPr>
                  <p:spPr>
                    <a:xfrm>
                      <a:off x="7341628" y="2113199"/>
                      <a:ext cx="2635200" cy="2635200"/>
                    </a:xfrm>
                    <a:prstGeom prst="ellipse">
                      <a:avLst/>
                    </a:prstGeom>
                    <a:ln w="19050">
                      <a:solidFill>
                        <a:srgbClr val="2B6719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CN" altLang="en-US"/>
                    </a:p>
                  </p:txBody>
                </p:sp>
                <p:sp>
                  <p:nvSpPr>
                    <p:cNvPr id="66" name="椭圆 65"/>
                    <p:cNvSpPr/>
                    <p:nvPr/>
                  </p:nvSpPr>
                  <p:spPr>
                    <a:xfrm>
                      <a:off x="7701628" y="2473199"/>
                      <a:ext cx="1915200" cy="1915200"/>
                    </a:xfrm>
                    <a:prstGeom prst="ellipse">
                      <a:avLst/>
                    </a:prstGeom>
                    <a:ln w="19050">
                      <a:solidFill>
                        <a:srgbClr val="2B6719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CN" altLang="en-US"/>
                    </a:p>
                  </p:txBody>
                </p:sp>
                <p:sp>
                  <p:nvSpPr>
                    <p:cNvPr id="67" name="椭圆 66"/>
                    <p:cNvSpPr/>
                    <p:nvPr/>
                  </p:nvSpPr>
                  <p:spPr>
                    <a:xfrm>
                      <a:off x="8061628" y="2833199"/>
                      <a:ext cx="1195200" cy="1195200"/>
                    </a:xfrm>
                    <a:prstGeom prst="ellipse">
                      <a:avLst/>
                    </a:prstGeom>
                    <a:ln w="19050">
                      <a:solidFill>
                        <a:srgbClr val="2B6719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CN" altLang="en-US"/>
                    </a:p>
                  </p:txBody>
                </p:sp>
                <p:sp>
                  <p:nvSpPr>
                    <p:cNvPr id="68" name="椭圆 67"/>
                    <p:cNvSpPr/>
                    <p:nvPr/>
                  </p:nvSpPr>
                  <p:spPr>
                    <a:xfrm>
                      <a:off x="8421628" y="3193199"/>
                      <a:ext cx="475200" cy="475200"/>
                    </a:xfrm>
                    <a:prstGeom prst="ellipse">
                      <a:avLst/>
                    </a:prstGeom>
                    <a:ln w="19050">
                      <a:solidFill>
                        <a:srgbClr val="2B6719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CN" altLang="en-US"/>
                    </a:p>
                  </p:txBody>
                </p:sp>
              </p:grpSp>
              <p:cxnSp>
                <p:nvCxnSpPr>
                  <p:cNvPr id="59" name="直线连接符 58"/>
                  <p:cNvCxnSpPr>
                    <a:stCxn id="64" idx="0"/>
                  </p:cNvCxnSpPr>
                  <p:nvPr/>
                </p:nvCxnSpPr>
                <p:spPr>
                  <a:xfrm>
                    <a:off x="8447472" y="2090583"/>
                    <a:ext cx="0" cy="1677600"/>
                  </a:xfrm>
                  <a:prstGeom prst="line">
                    <a:avLst/>
                  </a:prstGeom>
                  <a:ln w="25400">
                    <a:solidFill>
                      <a:srgbClr val="2B671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线连接符 59"/>
                  <p:cNvCxnSpPr/>
                  <p:nvPr/>
                </p:nvCxnSpPr>
                <p:spPr>
                  <a:xfrm rot="4320000">
                    <a:off x="9243455" y="2670179"/>
                    <a:ext cx="0" cy="1677600"/>
                  </a:xfrm>
                  <a:prstGeom prst="line">
                    <a:avLst/>
                  </a:prstGeom>
                  <a:ln w="25400">
                    <a:solidFill>
                      <a:srgbClr val="2B671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线连接符 60"/>
                  <p:cNvCxnSpPr/>
                  <p:nvPr/>
                </p:nvCxnSpPr>
                <p:spPr>
                  <a:xfrm rot="8640000">
                    <a:off x="8938742" y="3607987"/>
                    <a:ext cx="0" cy="1677600"/>
                  </a:xfrm>
                  <a:prstGeom prst="line">
                    <a:avLst/>
                  </a:prstGeom>
                  <a:ln w="25400">
                    <a:solidFill>
                      <a:srgbClr val="2B671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线连接符 61"/>
                  <p:cNvCxnSpPr/>
                  <p:nvPr/>
                </p:nvCxnSpPr>
                <p:spPr>
                  <a:xfrm rot="17280000">
                    <a:off x="7645534" y="2668380"/>
                    <a:ext cx="0" cy="1677600"/>
                  </a:xfrm>
                  <a:prstGeom prst="line">
                    <a:avLst/>
                  </a:prstGeom>
                  <a:ln w="25400">
                    <a:solidFill>
                      <a:srgbClr val="2B6719"/>
                    </a:solidFill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线连接符 62"/>
                  <p:cNvCxnSpPr/>
                  <p:nvPr/>
                </p:nvCxnSpPr>
                <p:spPr>
                  <a:xfrm rot="12960000">
                    <a:off x="7950246" y="3607988"/>
                    <a:ext cx="0" cy="1677600"/>
                  </a:xfrm>
                  <a:prstGeom prst="line">
                    <a:avLst/>
                  </a:prstGeom>
                  <a:ln w="25400">
                    <a:solidFill>
                      <a:srgbClr val="2B671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7" name="文本框 56"/>
                <p:cNvSpPr txBox="1"/>
                <p:nvPr/>
              </p:nvSpPr>
              <p:spPr>
                <a:xfrm>
                  <a:off x="6023427" y="1976183"/>
                  <a:ext cx="1595493" cy="16312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960"/>
                    </a:lnSpc>
                  </a:pPr>
                  <a:r>
                    <a:rPr kumimoji="1" lang="zh-CN" altLang="en-US" dirty="0"/>
                    <a:t>                      </a:t>
                  </a:r>
                  <a:r>
                    <a:rPr kumimoji="1" lang="en-US" altLang="zh-CN" dirty="0"/>
                    <a:t>10</a:t>
                  </a:r>
                  <a:endParaRPr kumimoji="1" lang="en-US" altLang="zh-CN" dirty="0"/>
                </a:p>
                <a:p>
                  <a:pPr>
                    <a:lnSpc>
                      <a:spcPts val="1960"/>
                    </a:lnSpc>
                  </a:pPr>
                  <a:r>
                    <a:rPr kumimoji="1" lang="zh-CN" altLang="en-US" dirty="0"/>
                    <a:t>                 </a:t>
                  </a:r>
                  <a:r>
                    <a:rPr kumimoji="1" lang="en-US" altLang="zh-CN" dirty="0"/>
                    <a:t>8</a:t>
                  </a:r>
                  <a:endParaRPr kumimoji="1" lang="en-US" altLang="zh-CN" dirty="0"/>
                </a:p>
                <a:p>
                  <a:pPr>
                    <a:lnSpc>
                      <a:spcPts val="1960"/>
                    </a:lnSpc>
                  </a:pPr>
                  <a:r>
                    <a:rPr kumimoji="1" lang="zh-CN" altLang="en-US" dirty="0"/>
                    <a:t>            </a:t>
                  </a:r>
                  <a:r>
                    <a:rPr kumimoji="1" lang="en-US" altLang="zh-CN" dirty="0"/>
                    <a:t>6</a:t>
                  </a:r>
                  <a:endParaRPr kumimoji="1" lang="en-US" altLang="zh-CN" dirty="0"/>
                </a:p>
                <a:p>
                  <a:pPr>
                    <a:lnSpc>
                      <a:spcPts val="1960"/>
                    </a:lnSpc>
                  </a:pPr>
                  <a:r>
                    <a:rPr kumimoji="1" lang="zh-CN" altLang="en-US" dirty="0"/>
                    <a:t>       </a:t>
                  </a:r>
                  <a:r>
                    <a:rPr kumimoji="1" lang="en-US" altLang="zh-CN" dirty="0"/>
                    <a:t>4</a:t>
                  </a:r>
                  <a:endParaRPr kumimoji="1" lang="en-US" altLang="zh-CN" dirty="0"/>
                </a:p>
                <a:p>
                  <a:pPr>
                    <a:lnSpc>
                      <a:spcPts val="1960"/>
                    </a:lnSpc>
                  </a:pPr>
                  <a:r>
                    <a:rPr kumimoji="1" lang="zh-CN" altLang="en-US" dirty="0"/>
                    <a:t>   </a:t>
                  </a:r>
                  <a:r>
                    <a:rPr kumimoji="1" lang="en-US" altLang="zh-CN" dirty="0"/>
                    <a:t>2</a:t>
                  </a:r>
                  <a:endParaRPr kumimoji="1" lang="en-US" altLang="zh-CN" dirty="0"/>
                </a:p>
                <a:p>
                  <a:pPr>
                    <a:lnSpc>
                      <a:spcPts val="1960"/>
                    </a:lnSpc>
                  </a:pPr>
                  <a:r>
                    <a:rPr kumimoji="1" lang="en-US" altLang="zh-CN" dirty="0"/>
                    <a:t>0</a:t>
                  </a:r>
                  <a:endParaRPr kumimoji="1" lang="zh-CN" altLang="en-US" dirty="0"/>
                </a:p>
              </p:txBody>
            </p:sp>
          </p:grpSp>
          <p:sp>
            <p:nvSpPr>
              <p:cNvPr id="51" name="文本框 50"/>
              <p:cNvSpPr txBox="1"/>
              <p:nvPr/>
            </p:nvSpPr>
            <p:spPr>
              <a:xfrm>
                <a:off x="5482495" y="1351289"/>
                <a:ext cx="121862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Ambition</a:t>
                </a:r>
                <a:endParaRPr lang="zh-CN" altLang="en-US" sz="2000" dirty="0"/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3149707" y="2631345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Intelligence</a:t>
                </a:r>
                <a:endParaRPr lang="zh-CN" altLang="en-US" sz="2000" dirty="0"/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7674932" y="2670941"/>
                <a:ext cx="13436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Conviction</a:t>
                </a:r>
                <a:endParaRPr lang="zh-CN" altLang="en-US" sz="2000" dirty="0"/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3941206" y="4707390"/>
                <a:ext cx="13923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Proficiency</a:t>
                </a:r>
                <a:endParaRPr lang="zh-CN" altLang="en-US" sz="2000" dirty="0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6901477" y="4758296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Persistence</a:t>
                </a:r>
                <a:endParaRPr lang="zh-CN" altLang="en-US" sz="2000" dirty="0"/>
              </a:p>
            </p:txBody>
          </p:sp>
        </p:grpSp>
        <p:cxnSp>
          <p:nvCxnSpPr>
            <p:cNvPr id="45" name="直线连接符 44"/>
            <p:cNvCxnSpPr>
              <a:endCxn id="64" idx="0"/>
            </p:cNvCxnSpPr>
            <p:nvPr/>
          </p:nvCxnSpPr>
          <p:spPr>
            <a:xfrm flipV="1">
              <a:off x="4496315" y="1751400"/>
              <a:ext cx="1599685" cy="115739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/>
            <p:cNvCxnSpPr>
              <a:stCxn id="64" idx="0"/>
            </p:cNvCxnSpPr>
            <p:nvPr/>
          </p:nvCxnSpPr>
          <p:spPr>
            <a:xfrm>
              <a:off x="6096000" y="1751400"/>
              <a:ext cx="1578932" cy="115739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/>
            <p:cNvCxnSpPr/>
            <p:nvPr/>
          </p:nvCxnSpPr>
          <p:spPr>
            <a:xfrm flipH="1">
              <a:off x="7080305" y="2908400"/>
              <a:ext cx="602939" cy="18778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/>
            <p:cNvCxnSpPr/>
            <p:nvPr/>
          </p:nvCxnSpPr>
          <p:spPr>
            <a:xfrm flipH="1">
              <a:off x="5105739" y="4786208"/>
              <a:ext cx="1974566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/>
            <p:cNvCxnSpPr/>
            <p:nvPr/>
          </p:nvCxnSpPr>
          <p:spPr>
            <a:xfrm flipH="1" flipV="1">
              <a:off x="4496315" y="2908793"/>
              <a:ext cx="609424" cy="187741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60651 -7.40741E-7 " pathEditMode="relative" rAng="0" ptsTypes="AA">
                                      <p:cBhvr>
                                        <p:cTn id="1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26" y="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60065 -2.96296E-6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39" y="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6164 3.33333E-6 " pathEditMode="relative" rAng="0" ptsTypes="AA">
                                      <p:cBhvr>
                                        <p:cTn id="1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20" y="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60743 -1.11111E-6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78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61341 -1.48148E-6 " pathEditMode="relative" rAng="0" ptsTypes="AA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77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-0.60963 -1.85185E-6 " pathEditMode="relative" rAng="0" ptsTypes="AA">
                                      <p:cBhvr>
                                        <p:cTn id="1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82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6099 3.7037E-6 " pathEditMode="relative" rAng="0" ptsTypes="AA">
                                      <p:cBhvr>
                                        <p:cTn id="1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95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-0.60742 -1.85185E-6 " pathEditMode="relative" rAng="0" ptsTypes="AA">
                                      <p:cBhvr>
                                        <p:cTn id="1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19" grpId="2"/>
      <p:bldP spid="19" grpId="3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1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41429" y="75670"/>
            <a:ext cx="2728595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1045" y="995680"/>
            <a:ext cx="27285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Nan’s Dream</a:t>
            </a:r>
            <a:endParaRPr lang="en-US" altLang="zh-CN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折角形 7"/>
          <p:cNvSpPr/>
          <p:nvPr/>
        </p:nvSpPr>
        <p:spPr>
          <a:xfrm>
            <a:off x="130810" y="2498725"/>
            <a:ext cx="1757045" cy="753110"/>
          </a:xfrm>
          <a:prstGeom prst="foldedCorne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GB" altLang="zh-CN" sz="2800" b="1" dirty="0">
                <a:solidFill>
                  <a:prstClr val="black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Para</a:t>
            </a:r>
            <a:r>
              <a:rPr kumimoji="1" lang="en-US" altLang="en-GB" sz="2800" b="1" dirty="0">
                <a:solidFill>
                  <a:prstClr val="black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10</a:t>
            </a:r>
            <a:endParaRPr kumimoji="1" lang="en-US" altLang="en-GB" sz="2800" b="1" dirty="0">
              <a:solidFill>
                <a:prstClr val="black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88068" y="1926143"/>
            <a:ext cx="998220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3600" dirty="0">
                <a:sym typeface="+mn-ea"/>
              </a:rPr>
              <a:t>... as ______________, he thought big and ran at full speed toward achieving _____________________.In the end, his career and _________________ made an</a:t>
            </a:r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600" dirty="0">
                <a:sym typeface="+mn-ea"/>
              </a:rPr>
              <a:t>________________________ not just to China’s astronomy research, but to _________________ as well.</a:t>
            </a:r>
            <a:endParaRPr lang="en-US" altLang="zh-CN" sz="3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2924916" y="1911653"/>
            <a:ext cx="3170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a dream-chaser</a:t>
            </a:r>
            <a:endParaRPr lang="zh-CN" altLang="en-US" sz="3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6433586" y="2442007"/>
            <a:ext cx="4923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his “unreachable” dream</a:t>
            </a:r>
            <a:endParaRPr lang="zh-CN" altLang="en-US" sz="3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6575202" y="2968536"/>
            <a:ext cx="3359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personal success</a:t>
            </a:r>
            <a:endParaRPr lang="zh-CN" altLang="en-US" sz="3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2707110" y="3540009"/>
            <a:ext cx="5152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extraordinary contribution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64229" y="4111481"/>
            <a:ext cx="3767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the Chinese Dream</a:t>
            </a:r>
            <a:r>
              <a:rPr lang="en-US" altLang="zh-CN" sz="3600" dirty="0">
                <a:sym typeface="+mn-ea"/>
              </a:rPr>
              <a:t> 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/>
      <p:bldP spid="11" grpId="0"/>
      <p:bldP spid="13" grpId="0"/>
      <p:bldP spid="17" grpId="0"/>
      <p:bldP spid="19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34075" y="75670"/>
            <a:ext cx="2735950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8" y="1089953"/>
            <a:ext cx="2889004" cy="483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内容占位符 2"/>
          <p:cNvSpPr txBox="1"/>
          <p:nvPr/>
        </p:nvSpPr>
        <p:spPr>
          <a:xfrm>
            <a:off x="3995551" y="2101278"/>
            <a:ext cx="7471025" cy="3686258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3600" dirty="0">
                <a:solidFill>
                  <a:schemeClr val="tx1"/>
                </a:solidFill>
              </a:rPr>
              <a:t>The Chinese Dream in essence means _____________________.________________________have the opportunity to enjoy a successful life, the opportunity to realize their dreams, and the opportunity ________ and progress ______________.</a:t>
            </a:r>
            <a:endParaRPr lang="en-US" altLang="zh-CN" sz="3600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73345" y="1167130"/>
            <a:ext cx="579755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4000" b="1" dirty="0">
                <a:solidFill>
                  <a:srgbClr val="C00000"/>
                </a:solidFill>
                <a:latin typeface="WarnockPro-Bold"/>
              </a:rPr>
              <a:t>The Chinese Dream</a:t>
            </a:r>
            <a:endParaRPr lang="en-US" altLang="zh-CN" sz="40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4145157" y="2529661"/>
            <a:ext cx="478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the dream of the people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89947" y="2529660"/>
            <a:ext cx="17308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All the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29100" y="3003779"/>
            <a:ext cx="3046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Chinese people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36997" y="4466684"/>
            <a:ext cx="1687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to grow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26643" y="4972701"/>
            <a:ext cx="3353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with the country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3" grpId="0"/>
      <p:bldP spid="13" grpId="1"/>
      <p:bldP spid="15" grpId="0"/>
      <p:bldP spid="15" grpId="1"/>
      <p:bldP spid="17" grpId="0"/>
      <p:bldP spid="17" grpId="1"/>
      <p:bldP spid="19" grpId="0"/>
      <p:bldP spid="19" grpId="1"/>
      <p:bldP spid="21" grpId="0"/>
      <p:bldP spid="2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Freeform 47"/>
          <p:cNvSpPr/>
          <p:nvPr/>
        </p:nvSpPr>
        <p:spPr bwMode="auto">
          <a:xfrm>
            <a:off x="4307390" y="1456426"/>
            <a:ext cx="1529577" cy="1103968"/>
          </a:xfrm>
          <a:custGeom>
            <a:avLst/>
            <a:gdLst>
              <a:gd name="T0" fmla="*/ 752 w 752"/>
              <a:gd name="T1" fmla="*/ 0 h 543"/>
              <a:gd name="T2" fmla="*/ 0 w 752"/>
              <a:gd name="T3" fmla="*/ 312 h 543"/>
              <a:gd name="T4" fmla="*/ 230 w 752"/>
              <a:gd name="T5" fmla="*/ 543 h 543"/>
              <a:gd name="T6" fmla="*/ 438 w 752"/>
              <a:gd name="T7" fmla="*/ 403 h 543"/>
              <a:gd name="T8" fmla="*/ 538 w 752"/>
              <a:gd name="T9" fmla="*/ 517 h 543"/>
              <a:gd name="T10" fmla="*/ 529 w 752"/>
              <a:gd name="T11" fmla="*/ 366 h 543"/>
              <a:gd name="T12" fmla="*/ 752 w 752"/>
              <a:gd name="T13" fmla="*/ 326 h 543"/>
              <a:gd name="T14" fmla="*/ 752 w 752"/>
              <a:gd name="T15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52" h="543">
                <a:moveTo>
                  <a:pt x="752" y="0"/>
                </a:moveTo>
                <a:cubicBezTo>
                  <a:pt x="461" y="8"/>
                  <a:pt x="197" y="125"/>
                  <a:pt x="0" y="312"/>
                </a:cubicBezTo>
                <a:cubicBezTo>
                  <a:pt x="230" y="543"/>
                  <a:pt x="230" y="543"/>
                  <a:pt x="230" y="543"/>
                </a:cubicBezTo>
                <a:cubicBezTo>
                  <a:pt x="292" y="486"/>
                  <a:pt x="361" y="439"/>
                  <a:pt x="438" y="403"/>
                </a:cubicBezTo>
                <a:cubicBezTo>
                  <a:pt x="538" y="517"/>
                  <a:pt x="538" y="517"/>
                  <a:pt x="538" y="517"/>
                </a:cubicBezTo>
                <a:cubicBezTo>
                  <a:pt x="529" y="366"/>
                  <a:pt x="529" y="366"/>
                  <a:pt x="529" y="366"/>
                </a:cubicBezTo>
                <a:cubicBezTo>
                  <a:pt x="599" y="343"/>
                  <a:pt x="674" y="329"/>
                  <a:pt x="752" y="326"/>
                </a:cubicBezTo>
                <a:lnTo>
                  <a:pt x="752" y="0"/>
                </a:lnTo>
                <a:close/>
              </a:path>
            </a:pathLst>
          </a:custGeom>
          <a:solidFill>
            <a:srgbClr val="226BAB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8" name="Freeform 48"/>
          <p:cNvSpPr/>
          <p:nvPr/>
        </p:nvSpPr>
        <p:spPr bwMode="auto">
          <a:xfrm>
            <a:off x="3581095" y="2189984"/>
            <a:ext cx="1106873" cy="1531029"/>
          </a:xfrm>
          <a:custGeom>
            <a:avLst/>
            <a:gdLst>
              <a:gd name="T0" fmla="*/ 544 w 544"/>
              <a:gd name="T1" fmla="*/ 515 h 752"/>
              <a:gd name="T2" fmla="*/ 418 w 544"/>
              <a:gd name="T3" fmla="*/ 403 h 752"/>
              <a:gd name="T4" fmla="*/ 539 w 544"/>
              <a:gd name="T5" fmla="*/ 231 h 752"/>
              <a:gd name="T6" fmla="*/ 308 w 544"/>
              <a:gd name="T7" fmla="*/ 0 h 752"/>
              <a:gd name="T8" fmla="*/ 0 w 544"/>
              <a:gd name="T9" fmla="*/ 752 h 752"/>
              <a:gd name="T10" fmla="*/ 326 w 544"/>
              <a:gd name="T11" fmla="*/ 752 h 752"/>
              <a:gd name="T12" fmla="*/ 374 w 544"/>
              <a:gd name="T13" fmla="*/ 504 h 752"/>
              <a:gd name="T14" fmla="*/ 544 w 544"/>
              <a:gd name="T15" fmla="*/ 515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4" h="752">
                <a:moveTo>
                  <a:pt x="544" y="515"/>
                </a:moveTo>
                <a:cubicBezTo>
                  <a:pt x="418" y="403"/>
                  <a:pt x="418" y="403"/>
                  <a:pt x="418" y="403"/>
                </a:cubicBezTo>
                <a:cubicBezTo>
                  <a:pt x="451" y="341"/>
                  <a:pt x="491" y="283"/>
                  <a:pt x="539" y="231"/>
                </a:cubicBezTo>
                <a:cubicBezTo>
                  <a:pt x="308" y="0"/>
                  <a:pt x="308" y="0"/>
                  <a:pt x="308" y="0"/>
                </a:cubicBezTo>
                <a:cubicBezTo>
                  <a:pt x="123" y="198"/>
                  <a:pt x="7" y="461"/>
                  <a:pt x="0" y="752"/>
                </a:cubicBezTo>
                <a:cubicBezTo>
                  <a:pt x="326" y="752"/>
                  <a:pt x="326" y="752"/>
                  <a:pt x="326" y="752"/>
                </a:cubicBezTo>
                <a:cubicBezTo>
                  <a:pt x="329" y="665"/>
                  <a:pt x="346" y="582"/>
                  <a:pt x="374" y="504"/>
                </a:cubicBezTo>
                <a:lnTo>
                  <a:pt x="544" y="515"/>
                </a:lnTo>
                <a:close/>
              </a:path>
            </a:pathLst>
          </a:custGeom>
          <a:solidFill>
            <a:srgbClr val="226BAB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9" name="Freeform 49"/>
          <p:cNvSpPr/>
          <p:nvPr/>
        </p:nvSpPr>
        <p:spPr bwMode="auto">
          <a:xfrm>
            <a:off x="3581090" y="3861917"/>
            <a:ext cx="1103968" cy="1519408"/>
          </a:xfrm>
          <a:custGeom>
            <a:avLst/>
            <a:gdLst>
              <a:gd name="T0" fmla="*/ 402 w 543"/>
              <a:gd name="T1" fmla="*/ 308 h 747"/>
              <a:gd name="T2" fmla="*/ 535 w 543"/>
              <a:gd name="T3" fmla="*/ 192 h 747"/>
              <a:gd name="T4" fmla="*/ 361 w 543"/>
              <a:gd name="T5" fmla="*/ 203 h 747"/>
              <a:gd name="T6" fmla="*/ 326 w 543"/>
              <a:gd name="T7" fmla="*/ 0 h 747"/>
              <a:gd name="T8" fmla="*/ 0 w 543"/>
              <a:gd name="T9" fmla="*/ 0 h 747"/>
              <a:gd name="T10" fmla="*/ 312 w 543"/>
              <a:gd name="T11" fmla="*/ 747 h 747"/>
              <a:gd name="T12" fmla="*/ 543 w 543"/>
              <a:gd name="T13" fmla="*/ 517 h 747"/>
              <a:gd name="T14" fmla="*/ 402 w 543"/>
              <a:gd name="T15" fmla="*/ 308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3" h="747">
                <a:moveTo>
                  <a:pt x="402" y="308"/>
                </a:moveTo>
                <a:cubicBezTo>
                  <a:pt x="535" y="192"/>
                  <a:pt x="535" y="192"/>
                  <a:pt x="535" y="192"/>
                </a:cubicBezTo>
                <a:cubicBezTo>
                  <a:pt x="361" y="203"/>
                  <a:pt x="361" y="203"/>
                  <a:pt x="361" y="203"/>
                </a:cubicBezTo>
                <a:cubicBezTo>
                  <a:pt x="342" y="138"/>
                  <a:pt x="329" y="70"/>
                  <a:pt x="326" y="0"/>
                </a:cubicBezTo>
                <a:cubicBezTo>
                  <a:pt x="0" y="0"/>
                  <a:pt x="0" y="0"/>
                  <a:pt x="0" y="0"/>
                </a:cubicBezTo>
                <a:cubicBezTo>
                  <a:pt x="10" y="289"/>
                  <a:pt x="127" y="551"/>
                  <a:pt x="312" y="747"/>
                </a:cubicBezTo>
                <a:cubicBezTo>
                  <a:pt x="543" y="517"/>
                  <a:pt x="543" y="517"/>
                  <a:pt x="543" y="517"/>
                </a:cubicBezTo>
                <a:cubicBezTo>
                  <a:pt x="486" y="455"/>
                  <a:pt x="438" y="385"/>
                  <a:pt x="402" y="308"/>
                </a:cubicBezTo>
                <a:close/>
              </a:path>
            </a:pathLst>
          </a:custGeom>
          <a:solidFill>
            <a:srgbClr val="2E9273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0" name="Freeform 50"/>
          <p:cNvSpPr/>
          <p:nvPr/>
        </p:nvSpPr>
        <p:spPr bwMode="auto">
          <a:xfrm>
            <a:off x="4314653" y="4999291"/>
            <a:ext cx="1522314" cy="1109778"/>
          </a:xfrm>
          <a:custGeom>
            <a:avLst/>
            <a:gdLst>
              <a:gd name="T0" fmla="*/ 521 w 748"/>
              <a:gd name="T1" fmla="*/ 177 h 545"/>
              <a:gd name="T2" fmla="*/ 533 w 748"/>
              <a:gd name="T3" fmla="*/ 0 h 545"/>
              <a:gd name="T4" fmla="*/ 415 w 748"/>
              <a:gd name="T5" fmla="*/ 133 h 545"/>
              <a:gd name="T6" fmla="*/ 231 w 748"/>
              <a:gd name="T7" fmla="*/ 6 h 545"/>
              <a:gd name="T8" fmla="*/ 0 w 748"/>
              <a:gd name="T9" fmla="*/ 237 h 545"/>
              <a:gd name="T10" fmla="*/ 748 w 748"/>
              <a:gd name="T11" fmla="*/ 545 h 545"/>
              <a:gd name="T12" fmla="*/ 748 w 748"/>
              <a:gd name="T13" fmla="*/ 219 h 545"/>
              <a:gd name="T14" fmla="*/ 521 w 748"/>
              <a:gd name="T15" fmla="*/ 17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48" h="545">
                <a:moveTo>
                  <a:pt x="521" y="177"/>
                </a:moveTo>
                <a:cubicBezTo>
                  <a:pt x="533" y="0"/>
                  <a:pt x="533" y="0"/>
                  <a:pt x="533" y="0"/>
                </a:cubicBezTo>
                <a:cubicBezTo>
                  <a:pt x="415" y="133"/>
                  <a:pt x="415" y="133"/>
                  <a:pt x="415" y="133"/>
                </a:cubicBezTo>
                <a:cubicBezTo>
                  <a:pt x="348" y="99"/>
                  <a:pt x="286" y="57"/>
                  <a:pt x="231" y="6"/>
                </a:cubicBezTo>
                <a:cubicBezTo>
                  <a:pt x="0" y="237"/>
                  <a:pt x="0" y="237"/>
                  <a:pt x="0" y="237"/>
                </a:cubicBezTo>
                <a:cubicBezTo>
                  <a:pt x="197" y="421"/>
                  <a:pt x="459" y="537"/>
                  <a:pt x="748" y="545"/>
                </a:cubicBezTo>
                <a:cubicBezTo>
                  <a:pt x="748" y="219"/>
                  <a:pt x="748" y="219"/>
                  <a:pt x="748" y="219"/>
                </a:cubicBezTo>
                <a:cubicBezTo>
                  <a:pt x="669" y="216"/>
                  <a:pt x="593" y="201"/>
                  <a:pt x="521" y="177"/>
                </a:cubicBezTo>
                <a:close/>
              </a:path>
            </a:pathLst>
          </a:custGeom>
          <a:solidFill>
            <a:srgbClr val="2E9273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1" name="Freeform 51"/>
          <p:cNvSpPr/>
          <p:nvPr/>
        </p:nvSpPr>
        <p:spPr bwMode="auto">
          <a:xfrm>
            <a:off x="5977863" y="4999291"/>
            <a:ext cx="1519409" cy="1109778"/>
          </a:xfrm>
          <a:custGeom>
            <a:avLst/>
            <a:gdLst>
              <a:gd name="T0" fmla="*/ 516 w 747"/>
              <a:gd name="T1" fmla="*/ 6 h 545"/>
              <a:gd name="T2" fmla="*/ 332 w 747"/>
              <a:gd name="T3" fmla="*/ 133 h 545"/>
              <a:gd name="T4" fmla="*/ 215 w 747"/>
              <a:gd name="T5" fmla="*/ 0 h 545"/>
              <a:gd name="T6" fmla="*/ 226 w 747"/>
              <a:gd name="T7" fmla="*/ 177 h 545"/>
              <a:gd name="T8" fmla="*/ 0 w 747"/>
              <a:gd name="T9" fmla="*/ 219 h 545"/>
              <a:gd name="T10" fmla="*/ 0 w 747"/>
              <a:gd name="T11" fmla="*/ 545 h 545"/>
              <a:gd name="T12" fmla="*/ 747 w 747"/>
              <a:gd name="T13" fmla="*/ 237 h 545"/>
              <a:gd name="T14" fmla="*/ 516 w 747"/>
              <a:gd name="T15" fmla="*/ 6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47" h="545">
                <a:moveTo>
                  <a:pt x="516" y="6"/>
                </a:moveTo>
                <a:cubicBezTo>
                  <a:pt x="461" y="57"/>
                  <a:pt x="399" y="100"/>
                  <a:pt x="332" y="133"/>
                </a:cubicBezTo>
                <a:cubicBezTo>
                  <a:pt x="215" y="0"/>
                  <a:pt x="215" y="0"/>
                  <a:pt x="215" y="0"/>
                </a:cubicBezTo>
                <a:cubicBezTo>
                  <a:pt x="226" y="177"/>
                  <a:pt x="226" y="177"/>
                  <a:pt x="226" y="177"/>
                </a:cubicBezTo>
                <a:cubicBezTo>
                  <a:pt x="154" y="201"/>
                  <a:pt x="79" y="216"/>
                  <a:pt x="0" y="219"/>
                </a:cubicBezTo>
                <a:cubicBezTo>
                  <a:pt x="0" y="545"/>
                  <a:pt x="0" y="545"/>
                  <a:pt x="0" y="545"/>
                </a:cubicBezTo>
                <a:cubicBezTo>
                  <a:pt x="288" y="537"/>
                  <a:pt x="550" y="421"/>
                  <a:pt x="747" y="237"/>
                </a:cubicBezTo>
                <a:lnTo>
                  <a:pt x="516" y="6"/>
                </a:lnTo>
                <a:close/>
              </a:path>
            </a:pathLst>
          </a:custGeom>
          <a:solidFill>
            <a:srgbClr val="EE852A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2" name="Freeform 52"/>
          <p:cNvSpPr/>
          <p:nvPr/>
        </p:nvSpPr>
        <p:spPr bwMode="auto">
          <a:xfrm>
            <a:off x="7126863" y="3861917"/>
            <a:ext cx="1105421" cy="1519408"/>
          </a:xfrm>
          <a:custGeom>
            <a:avLst/>
            <a:gdLst>
              <a:gd name="T0" fmla="*/ 217 w 543"/>
              <a:gd name="T1" fmla="*/ 0 h 747"/>
              <a:gd name="T2" fmla="*/ 180 w 543"/>
              <a:gd name="T3" fmla="*/ 210 h 747"/>
              <a:gd name="T4" fmla="*/ 6 w 543"/>
              <a:gd name="T5" fmla="*/ 199 h 747"/>
              <a:gd name="T6" fmla="*/ 138 w 543"/>
              <a:gd name="T7" fmla="*/ 315 h 747"/>
              <a:gd name="T8" fmla="*/ 0 w 543"/>
              <a:gd name="T9" fmla="*/ 517 h 747"/>
              <a:gd name="T10" fmla="*/ 231 w 543"/>
              <a:gd name="T11" fmla="*/ 747 h 747"/>
              <a:gd name="T12" fmla="*/ 543 w 543"/>
              <a:gd name="T13" fmla="*/ 0 h 747"/>
              <a:gd name="T14" fmla="*/ 217 w 543"/>
              <a:gd name="T15" fmla="*/ 0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3" h="747">
                <a:moveTo>
                  <a:pt x="217" y="0"/>
                </a:moveTo>
                <a:cubicBezTo>
                  <a:pt x="214" y="73"/>
                  <a:pt x="201" y="143"/>
                  <a:pt x="180" y="210"/>
                </a:cubicBezTo>
                <a:cubicBezTo>
                  <a:pt x="6" y="199"/>
                  <a:pt x="6" y="199"/>
                  <a:pt x="6" y="199"/>
                </a:cubicBezTo>
                <a:cubicBezTo>
                  <a:pt x="138" y="315"/>
                  <a:pt x="138" y="315"/>
                  <a:pt x="138" y="315"/>
                </a:cubicBezTo>
                <a:cubicBezTo>
                  <a:pt x="102" y="389"/>
                  <a:pt x="56" y="457"/>
                  <a:pt x="0" y="517"/>
                </a:cubicBezTo>
                <a:cubicBezTo>
                  <a:pt x="231" y="747"/>
                  <a:pt x="231" y="747"/>
                  <a:pt x="231" y="747"/>
                </a:cubicBezTo>
                <a:cubicBezTo>
                  <a:pt x="417" y="551"/>
                  <a:pt x="534" y="289"/>
                  <a:pt x="543" y="0"/>
                </a:cubicBezTo>
                <a:lnTo>
                  <a:pt x="217" y="0"/>
                </a:lnTo>
                <a:close/>
              </a:path>
            </a:pathLst>
          </a:custGeom>
          <a:solidFill>
            <a:srgbClr val="EE852A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3" name="Freeform 53"/>
          <p:cNvSpPr/>
          <p:nvPr/>
        </p:nvSpPr>
        <p:spPr bwMode="auto">
          <a:xfrm>
            <a:off x="7126866" y="2189984"/>
            <a:ext cx="1106873" cy="1531029"/>
          </a:xfrm>
          <a:custGeom>
            <a:avLst/>
            <a:gdLst>
              <a:gd name="T0" fmla="*/ 544 w 544"/>
              <a:gd name="T1" fmla="*/ 752 h 752"/>
              <a:gd name="T2" fmla="*/ 235 w 544"/>
              <a:gd name="T3" fmla="*/ 0 h 752"/>
              <a:gd name="T4" fmla="*/ 5 w 544"/>
              <a:gd name="T5" fmla="*/ 231 h 752"/>
              <a:gd name="T6" fmla="*/ 130 w 544"/>
              <a:gd name="T7" fmla="*/ 413 h 752"/>
              <a:gd name="T8" fmla="*/ 0 w 544"/>
              <a:gd name="T9" fmla="*/ 527 h 752"/>
              <a:gd name="T10" fmla="*/ 174 w 544"/>
              <a:gd name="T11" fmla="*/ 517 h 752"/>
              <a:gd name="T12" fmla="*/ 218 w 544"/>
              <a:gd name="T13" fmla="*/ 752 h 752"/>
              <a:gd name="T14" fmla="*/ 544 w 544"/>
              <a:gd name="T15" fmla="*/ 75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4" h="752">
                <a:moveTo>
                  <a:pt x="544" y="752"/>
                </a:moveTo>
                <a:cubicBezTo>
                  <a:pt x="536" y="461"/>
                  <a:pt x="420" y="198"/>
                  <a:pt x="235" y="0"/>
                </a:cubicBezTo>
                <a:cubicBezTo>
                  <a:pt x="5" y="231"/>
                  <a:pt x="5" y="231"/>
                  <a:pt x="5" y="231"/>
                </a:cubicBezTo>
                <a:cubicBezTo>
                  <a:pt x="54" y="285"/>
                  <a:pt x="97" y="346"/>
                  <a:pt x="130" y="413"/>
                </a:cubicBezTo>
                <a:cubicBezTo>
                  <a:pt x="0" y="527"/>
                  <a:pt x="0" y="527"/>
                  <a:pt x="0" y="527"/>
                </a:cubicBezTo>
                <a:cubicBezTo>
                  <a:pt x="174" y="517"/>
                  <a:pt x="174" y="517"/>
                  <a:pt x="174" y="517"/>
                </a:cubicBezTo>
                <a:cubicBezTo>
                  <a:pt x="200" y="591"/>
                  <a:pt x="215" y="670"/>
                  <a:pt x="218" y="752"/>
                </a:cubicBezTo>
                <a:lnTo>
                  <a:pt x="544" y="752"/>
                </a:lnTo>
                <a:close/>
              </a:path>
            </a:pathLst>
          </a:custGeom>
          <a:solidFill>
            <a:srgbClr val="83AC3F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4" name="Freeform 54"/>
          <p:cNvSpPr/>
          <p:nvPr/>
        </p:nvSpPr>
        <p:spPr bwMode="auto">
          <a:xfrm>
            <a:off x="5977866" y="1456426"/>
            <a:ext cx="1528124" cy="1103968"/>
          </a:xfrm>
          <a:custGeom>
            <a:avLst/>
            <a:gdLst>
              <a:gd name="T0" fmla="*/ 751 w 751"/>
              <a:gd name="T1" fmla="*/ 312 h 543"/>
              <a:gd name="T2" fmla="*/ 0 w 751"/>
              <a:gd name="T3" fmla="*/ 0 h 543"/>
              <a:gd name="T4" fmla="*/ 0 w 751"/>
              <a:gd name="T5" fmla="*/ 326 h 543"/>
              <a:gd name="T6" fmla="*/ 230 w 751"/>
              <a:gd name="T7" fmla="*/ 369 h 543"/>
              <a:gd name="T8" fmla="*/ 220 w 751"/>
              <a:gd name="T9" fmla="*/ 520 h 543"/>
              <a:gd name="T10" fmla="*/ 321 w 751"/>
              <a:gd name="T11" fmla="*/ 406 h 543"/>
              <a:gd name="T12" fmla="*/ 521 w 751"/>
              <a:gd name="T13" fmla="*/ 543 h 543"/>
              <a:gd name="T14" fmla="*/ 751 w 751"/>
              <a:gd name="T15" fmla="*/ 312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51" h="543">
                <a:moveTo>
                  <a:pt x="751" y="312"/>
                </a:moveTo>
                <a:cubicBezTo>
                  <a:pt x="554" y="125"/>
                  <a:pt x="291" y="8"/>
                  <a:pt x="0" y="0"/>
                </a:cubicBezTo>
                <a:cubicBezTo>
                  <a:pt x="0" y="326"/>
                  <a:pt x="0" y="326"/>
                  <a:pt x="0" y="326"/>
                </a:cubicBezTo>
                <a:cubicBezTo>
                  <a:pt x="80" y="329"/>
                  <a:pt x="157" y="344"/>
                  <a:pt x="230" y="369"/>
                </a:cubicBezTo>
                <a:cubicBezTo>
                  <a:pt x="220" y="520"/>
                  <a:pt x="220" y="520"/>
                  <a:pt x="220" y="520"/>
                </a:cubicBezTo>
                <a:cubicBezTo>
                  <a:pt x="321" y="406"/>
                  <a:pt x="321" y="406"/>
                  <a:pt x="321" y="406"/>
                </a:cubicBezTo>
                <a:cubicBezTo>
                  <a:pt x="394" y="442"/>
                  <a:pt x="462" y="488"/>
                  <a:pt x="521" y="543"/>
                </a:cubicBezTo>
                <a:lnTo>
                  <a:pt x="751" y="312"/>
                </a:lnTo>
                <a:close/>
              </a:path>
            </a:pathLst>
          </a:custGeom>
          <a:solidFill>
            <a:srgbClr val="83AC3F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45" name="Group 70"/>
          <p:cNvGrpSpPr/>
          <p:nvPr/>
        </p:nvGrpSpPr>
        <p:grpSpPr>
          <a:xfrm>
            <a:off x="3790263" y="4280265"/>
            <a:ext cx="534553" cy="307948"/>
            <a:chOff x="4507922" y="4314360"/>
            <a:chExt cx="400970" cy="230993"/>
          </a:xfrm>
        </p:grpSpPr>
        <p:sp>
          <p:nvSpPr>
            <p:cNvPr id="246" name="Freeform 55"/>
            <p:cNvSpPr/>
            <p:nvPr/>
          </p:nvSpPr>
          <p:spPr bwMode="auto">
            <a:xfrm>
              <a:off x="4570029" y="4473440"/>
              <a:ext cx="71913" cy="71913"/>
            </a:xfrm>
            <a:custGeom>
              <a:avLst/>
              <a:gdLst>
                <a:gd name="T0" fmla="*/ 0 w 47"/>
                <a:gd name="T1" fmla="*/ 23 h 47"/>
                <a:gd name="T2" fmla="*/ 24 w 47"/>
                <a:gd name="T3" fmla="*/ 0 h 47"/>
                <a:gd name="T4" fmla="*/ 47 w 47"/>
                <a:gd name="T5" fmla="*/ 24 h 47"/>
                <a:gd name="T6" fmla="*/ 23 w 47"/>
                <a:gd name="T7" fmla="*/ 47 h 47"/>
                <a:gd name="T8" fmla="*/ 0 w 47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0" y="23"/>
                  </a:move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7" y="11"/>
                    <a:pt x="47" y="24"/>
                  </a:cubicBezTo>
                  <a:cubicBezTo>
                    <a:pt x="47" y="37"/>
                    <a:pt x="36" y="47"/>
                    <a:pt x="23" y="47"/>
                  </a:cubicBezTo>
                  <a:cubicBezTo>
                    <a:pt x="10" y="47"/>
                    <a:pt x="0" y="36"/>
                    <a:pt x="0" y="2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7" name="Freeform 56"/>
            <p:cNvSpPr/>
            <p:nvPr/>
          </p:nvSpPr>
          <p:spPr bwMode="auto">
            <a:xfrm>
              <a:off x="4806471" y="4470171"/>
              <a:ext cx="74092" cy="73003"/>
            </a:xfrm>
            <a:custGeom>
              <a:avLst/>
              <a:gdLst>
                <a:gd name="T0" fmla="*/ 0 w 48"/>
                <a:gd name="T1" fmla="*/ 23 h 48"/>
                <a:gd name="T2" fmla="*/ 24 w 48"/>
                <a:gd name="T3" fmla="*/ 0 h 48"/>
                <a:gd name="T4" fmla="*/ 47 w 48"/>
                <a:gd name="T5" fmla="*/ 25 h 48"/>
                <a:gd name="T6" fmla="*/ 23 w 48"/>
                <a:gd name="T7" fmla="*/ 47 h 48"/>
                <a:gd name="T8" fmla="*/ 0 w 48"/>
                <a:gd name="T9" fmla="*/ 2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23"/>
                  </a:moveTo>
                  <a:cubicBezTo>
                    <a:pt x="1" y="10"/>
                    <a:pt x="11" y="0"/>
                    <a:pt x="24" y="0"/>
                  </a:cubicBezTo>
                  <a:cubicBezTo>
                    <a:pt x="37" y="1"/>
                    <a:pt x="48" y="12"/>
                    <a:pt x="47" y="25"/>
                  </a:cubicBezTo>
                  <a:cubicBezTo>
                    <a:pt x="47" y="38"/>
                    <a:pt x="36" y="48"/>
                    <a:pt x="23" y="47"/>
                  </a:cubicBezTo>
                  <a:cubicBezTo>
                    <a:pt x="10" y="47"/>
                    <a:pt x="0" y="36"/>
                    <a:pt x="0" y="2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8" name="Freeform 57"/>
            <p:cNvSpPr>
              <a:spLocks noEditPoints="1"/>
            </p:cNvSpPr>
            <p:nvPr/>
          </p:nvSpPr>
          <p:spPr bwMode="auto">
            <a:xfrm>
              <a:off x="4507922" y="4314360"/>
              <a:ext cx="400970" cy="200485"/>
            </a:xfrm>
            <a:custGeom>
              <a:avLst/>
              <a:gdLst>
                <a:gd name="T0" fmla="*/ 237 w 263"/>
                <a:gd name="T1" fmla="*/ 82 h 131"/>
                <a:gd name="T2" fmla="*/ 146 w 263"/>
                <a:gd name="T3" fmla="*/ 1 h 131"/>
                <a:gd name="T4" fmla="*/ 55 w 263"/>
                <a:gd name="T5" fmla="*/ 46 h 131"/>
                <a:gd name="T6" fmla="*/ 0 w 263"/>
                <a:gd name="T7" fmla="*/ 125 h 131"/>
                <a:gd name="T8" fmla="*/ 28 w 263"/>
                <a:gd name="T9" fmla="*/ 126 h 131"/>
                <a:gd name="T10" fmla="*/ 34 w 263"/>
                <a:gd name="T11" fmla="*/ 126 h 131"/>
                <a:gd name="T12" fmla="*/ 65 w 263"/>
                <a:gd name="T13" fmla="*/ 97 h 131"/>
                <a:gd name="T14" fmla="*/ 95 w 263"/>
                <a:gd name="T15" fmla="*/ 128 h 131"/>
                <a:gd name="T16" fmla="*/ 136 w 263"/>
                <a:gd name="T17" fmla="*/ 129 h 131"/>
                <a:gd name="T18" fmla="*/ 190 w 263"/>
                <a:gd name="T19" fmla="*/ 130 h 131"/>
                <a:gd name="T20" fmla="*/ 189 w 263"/>
                <a:gd name="T21" fmla="*/ 125 h 131"/>
                <a:gd name="T22" fmla="*/ 221 w 263"/>
                <a:gd name="T23" fmla="*/ 95 h 131"/>
                <a:gd name="T24" fmla="*/ 250 w 263"/>
                <a:gd name="T25" fmla="*/ 127 h 131"/>
                <a:gd name="T26" fmla="*/ 250 w 263"/>
                <a:gd name="T27" fmla="*/ 131 h 131"/>
                <a:gd name="T28" fmla="*/ 257 w 263"/>
                <a:gd name="T29" fmla="*/ 131 h 131"/>
                <a:gd name="T30" fmla="*/ 237 w 263"/>
                <a:gd name="T31" fmla="*/ 82 h 131"/>
                <a:gd name="T32" fmla="*/ 139 w 263"/>
                <a:gd name="T33" fmla="*/ 59 h 131"/>
                <a:gd name="T34" fmla="*/ 65 w 263"/>
                <a:gd name="T35" fmla="*/ 57 h 131"/>
                <a:gd name="T36" fmla="*/ 140 w 263"/>
                <a:gd name="T37" fmla="*/ 11 h 131"/>
                <a:gd name="T38" fmla="*/ 139 w 263"/>
                <a:gd name="T39" fmla="*/ 59 h 131"/>
                <a:gd name="T40" fmla="*/ 147 w 263"/>
                <a:gd name="T41" fmla="*/ 59 h 131"/>
                <a:gd name="T42" fmla="*/ 148 w 263"/>
                <a:gd name="T43" fmla="*/ 11 h 131"/>
                <a:gd name="T44" fmla="*/ 225 w 263"/>
                <a:gd name="T45" fmla="*/ 61 h 131"/>
                <a:gd name="T46" fmla="*/ 147 w 263"/>
                <a:gd name="T47" fmla="*/ 5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3" h="131">
                  <a:moveTo>
                    <a:pt x="237" y="82"/>
                  </a:moveTo>
                  <a:cubicBezTo>
                    <a:pt x="243" y="28"/>
                    <a:pt x="190" y="2"/>
                    <a:pt x="146" y="1"/>
                  </a:cubicBezTo>
                  <a:cubicBezTo>
                    <a:pt x="113" y="0"/>
                    <a:pt x="75" y="16"/>
                    <a:pt x="55" y="46"/>
                  </a:cubicBezTo>
                  <a:cubicBezTo>
                    <a:pt x="26" y="54"/>
                    <a:pt x="3" y="86"/>
                    <a:pt x="0" y="125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10"/>
                    <a:pt x="49" y="96"/>
                    <a:pt x="65" y="97"/>
                  </a:cubicBezTo>
                  <a:cubicBezTo>
                    <a:pt x="82" y="97"/>
                    <a:pt x="95" y="111"/>
                    <a:pt x="95" y="128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89" y="129"/>
                    <a:pt x="189" y="127"/>
                    <a:pt x="189" y="125"/>
                  </a:cubicBezTo>
                  <a:cubicBezTo>
                    <a:pt x="190" y="108"/>
                    <a:pt x="204" y="95"/>
                    <a:pt x="221" y="95"/>
                  </a:cubicBezTo>
                  <a:cubicBezTo>
                    <a:pt x="237" y="96"/>
                    <a:pt x="251" y="110"/>
                    <a:pt x="250" y="127"/>
                  </a:cubicBezTo>
                  <a:cubicBezTo>
                    <a:pt x="250" y="128"/>
                    <a:pt x="250" y="130"/>
                    <a:pt x="250" y="131"/>
                  </a:cubicBezTo>
                  <a:cubicBezTo>
                    <a:pt x="257" y="131"/>
                    <a:pt x="257" y="131"/>
                    <a:pt x="257" y="131"/>
                  </a:cubicBezTo>
                  <a:cubicBezTo>
                    <a:pt x="263" y="108"/>
                    <a:pt x="249" y="87"/>
                    <a:pt x="237" y="82"/>
                  </a:cubicBezTo>
                  <a:close/>
                  <a:moveTo>
                    <a:pt x="139" y="59"/>
                  </a:moveTo>
                  <a:cubicBezTo>
                    <a:pt x="65" y="57"/>
                    <a:pt x="65" y="57"/>
                    <a:pt x="65" y="57"/>
                  </a:cubicBezTo>
                  <a:cubicBezTo>
                    <a:pt x="74" y="31"/>
                    <a:pt x="104" y="12"/>
                    <a:pt x="140" y="11"/>
                  </a:cubicBezTo>
                  <a:lnTo>
                    <a:pt x="139" y="59"/>
                  </a:lnTo>
                  <a:close/>
                  <a:moveTo>
                    <a:pt x="147" y="59"/>
                  </a:moveTo>
                  <a:cubicBezTo>
                    <a:pt x="148" y="11"/>
                    <a:pt x="148" y="11"/>
                    <a:pt x="148" y="11"/>
                  </a:cubicBezTo>
                  <a:cubicBezTo>
                    <a:pt x="186" y="12"/>
                    <a:pt x="217" y="34"/>
                    <a:pt x="225" y="61"/>
                  </a:cubicBezTo>
                  <a:lnTo>
                    <a:pt x="147" y="59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49" name="Freeform 58"/>
          <p:cNvSpPr/>
          <p:nvPr/>
        </p:nvSpPr>
        <p:spPr bwMode="auto">
          <a:xfrm>
            <a:off x="3938428" y="2807335"/>
            <a:ext cx="229510" cy="432871"/>
          </a:xfrm>
          <a:custGeom>
            <a:avLst/>
            <a:gdLst>
              <a:gd name="T0" fmla="*/ 107 w 113"/>
              <a:gd name="T1" fmla="*/ 68 h 213"/>
              <a:gd name="T2" fmla="*/ 62 w 113"/>
              <a:gd name="T3" fmla="*/ 68 h 213"/>
              <a:gd name="T4" fmla="*/ 62 w 113"/>
              <a:gd name="T5" fmla="*/ 61 h 213"/>
              <a:gd name="T6" fmla="*/ 61 w 113"/>
              <a:gd name="T7" fmla="*/ 45 h 213"/>
              <a:gd name="T8" fmla="*/ 54 w 113"/>
              <a:gd name="T9" fmla="*/ 41 h 213"/>
              <a:gd name="T10" fmla="*/ 48 w 113"/>
              <a:gd name="T11" fmla="*/ 44 h 213"/>
              <a:gd name="T12" fmla="*/ 46 w 113"/>
              <a:gd name="T13" fmla="*/ 54 h 213"/>
              <a:gd name="T14" fmla="*/ 50 w 113"/>
              <a:gd name="T15" fmla="*/ 69 h 213"/>
              <a:gd name="T16" fmla="*/ 74 w 113"/>
              <a:gd name="T17" fmla="*/ 85 h 213"/>
              <a:gd name="T18" fmla="*/ 98 w 113"/>
              <a:gd name="T19" fmla="*/ 101 h 213"/>
              <a:gd name="T20" fmla="*/ 108 w 113"/>
              <a:gd name="T21" fmla="*/ 117 h 213"/>
              <a:gd name="T22" fmla="*/ 113 w 113"/>
              <a:gd name="T23" fmla="*/ 142 h 213"/>
              <a:gd name="T24" fmla="*/ 101 w 113"/>
              <a:gd name="T25" fmla="*/ 179 h 213"/>
              <a:gd name="T26" fmla="*/ 66 w 113"/>
              <a:gd name="T27" fmla="*/ 196 h 213"/>
              <a:gd name="T28" fmla="*/ 66 w 113"/>
              <a:gd name="T29" fmla="*/ 213 h 213"/>
              <a:gd name="T30" fmla="*/ 46 w 113"/>
              <a:gd name="T31" fmla="*/ 213 h 213"/>
              <a:gd name="T32" fmla="*/ 46 w 113"/>
              <a:gd name="T33" fmla="*/ 196 h 213"/>
              <a:gd name="T34" fmla="*/ 14 w 113"/>
              <a:gd name="T35" fmla="*/ 182 h 213"/>
              <a:gd name="T36" fmla="*/ 1 w 113"/>
              <a:gd name="T37" fmla="*/ 140 h 213"/>
              <a:gd name="T38" fmla="*/ 1 w 113"/>
              <a:gd name="T39" fmla="*/ 131 h 213"/>
              <a:gd name="T40" fmla="*/ 46 w 113"/>
              <a:gd name="T41" fmla="*/ 131 h 213"/>
              <a:gd name="T42" fmla="*/ 46 w 113"/>
              <a:gd name="T43" fmla="*/ 142 h 213"/>
              <a:gd name="T44" fmla="*/ 47 w 113"/>
              <a:gd name="T45" fmla="*/ 165 h 213"/>
              <a:gd name="T46" fmla="*/ 54 w 113"/>
              <a:gd name="T47" fmla="*/ 169 h 213"/>
              <a:gd name="T48" fmla="*/ 60 w 113"/>
              <a:gd name="T49" fmla="*/ 166 h 213"/>
              <a:gd name="T50" fmla="*/ 63 w 113"/>
              <a:gd name="T51" fmla="*/ 157 h 213"/>
              <a:gd name="T52" fmla="*/ 61 w 113"/>
              <a:gd name="T53" fmla="*/ 135 h 213"/>
              <a:gd name="T54" fmla="*/ 46 w 113"/>
              <a:gd name="T55" fmla="*/ 121 h 213"/>
              <a:gd name="T56" fmla="*/ 18 w 113"/>
              <a:gd name="T57" fmla="*/ 102 h 213"/>
              <a:gd name="T58" fmla="*/ 5 w 113"/>
              <a:gd name="T59" fmla="*/ 85 h 213"/>
              <a:gd name="T60" fmla="*/ 0 w 113"/>
              <a:gd name="T61" fmla="*/ 60 h 213"/>
              <a:gd name="T62" fmla="*/ 11 w 113"/>
              <a:gd name="T63" fmla="*/ 29 h 213"/>
              <a:gd name="T64" fmla="*/ 46 w 113"/>
              <a:gd name="T65" fmla="*/ 14 h 213"/>
              <a:gd name="T66" fmla="*/ 46 w 113"/>
              <a:gd name="T67" fmla="*/ 0 h 213"/>
              <a:gd name="T68" fmla="*/ 66 w 113"/>
              <a:gd name="T69" fmla="*/ 0 h 213"/>
              <a:gd name="T70" fmla="*/ 66 w 113"/>
              <a:gd name="T71" fmla="*/ 14 h 213"/>
              <a:gd name="T72" fmla="*/ 97 w 113"/>
              <a:gd name="T73" fmla="*/ 28 h 213"/>
              <a:gd name="T74" fmla="*/ 108 w 113"/>
              <a:gd name="T75" fmla="*/ 60 h 213"/>
              <a:gd name="T76" fmla="*/ 107 w 113"/>
              <a:gd name="T77" fmla="*/ 6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3" h="213">
                <a:moveTo>
                  <a:pt x="107" y="68"/>
                </a:moveTo>
                <a:cubicBezTo>
                  <a:pt x="62" y="68"/>
                  <a:pt x="62" y="68"/>
                  <a:pt x="62" y="68"/>
                </a:cubicBezTo>
                <a:cubicBezTo>
                  <a:pt x="62" y="61"/>
                  <a:pt x="62" y="61"/>
                  <a:pt x="62" y="61"/>
                </a:cubicBezTo>
                <a:cubicBezTo>
                  <a:pt x="62" y="53"/>
                  <a:pt x="62" y="47"/>
                  <a:pt x="61" y="45"/>
                </a:cubicBezTo>
                <a:cubicBezTo>
                  <a:pt x="60" y="43"/>
                  <a:pt x="58" y="41"/>
                  <a:pt x="54" y="41"/>
                </a:cubicBezTo>
                <a:cubicBezTo>
                  <a:pt x="51" y="41"/>
                  <a:pt x="49" y="42"/>
                  <a:pt x="48" y="44"/>
                </a:cubicBezTo>
                <a:cubicBezTo>
                  <a:pt x="47" y="47"/>
                  <a:pt x="46" y="50"/>
                  <a:pt x="46" y="54"/>
                </a:cubicBezTo>
                <a:cubicBezTo>
                  <a:pt x="46" y="61"/>
                  <a:pt x="47" y="66"/>
                  <a:pt x="50" y="69"/>
                </a:cubicBezTo>
                <a:cubicBezTo>
                  <a:pt x="53" y="72"/>
                  <a:pt x="61" y="77"/>
                  <a:pt x="74" y="85"/>
                </a:cubicBezTo>
                <a:cubicBezTo>
                  <a:pt x="86" y="92"/>
                  <a:pt x="94" y="97"/>
                  <a:pt x="98" y="101"/>
                </a:cubicBezTo>
                <a:cubicBezTo>
                  <a:pt x="102" y="105"/>
                  <a:pt x="105" y="110"/>
                  <a:pt x="108" y="117"/>
                </a:cubicBezTo>
                <a:cubicBezTo>
                  <a:pt x="111" y="123"/>
                  <a:pt x="113" y="132"/>
                  <a:pt x="113" y="142"/>
                </a:cubicBezTo>
                <a:cubicBezTo>
                  <a:pt x="113" y="158"/>
                  <a:pt x="109" y="170"/>
                  <a:pt x="101" y="179"/>
                </a:cubicBezTo>
                <a:cubicBezTo>
                  <a:pt x="93" y="189"/>
                  <a:pt x="82" y="194"/>
                  <a:pt x="66" y="196"/>
                </a:cubicBezTo>
                <a:cubicBezTo>
                  <a:pt x="66" y="213"/>
                  <a:pt x="66" y="213"/>
                  <a:pt x="66" y="213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46" y="196"/>
                  <a:pt x="46" y="196"/>
                  <a:pt x="46" y="196"/>
                </a:cubicBezTo>
                <a:cubicBezTo>
                  <a:pt x="34" y="195"/>
                  <a:pt x="23" y="190"/>
                  <a:pt x="14" y="182"/>
                </a:cubicBezTo>
                <a:cubicBezTo>
                  <a:pt x="5" y="174"/>
                  <a:pt x="1" y="160"/>
                  <a:pt x="1" y="140"/>
                </a:cubicBezTo>
                <a:cubicBezTo>
                  <a:pt x="1" y="131"/>
                  <a:pt x="1" y="131"/>
                  <a:pt x="1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42"/>
                  <a:pt x="46" y="142"/>
                  <a:pt x="46" y="142"/>
                </a:cubicBezTo>
                <a:cubicBezTo>
                  <a:pt x="46" y="154"/>
                  <a:pt x="46" y="162"/>
                  <a:pt x="47" y="165"/>
                </a:cubicBezTo>
                <a:cubicBezTo>
                  <a:pt x="48" y="168"/>
                  <a:pt x="50" y="169"/>
                  <a:pt x="54" y="169"/>
                </a:cubicBezTo>
                <a:cubicBezTo>
                  <a:pt x="57" y="169"/>
                  <a:pt x="59" y="168"/>
                  <a:pt x="60" y="166"/>
                </a:cubicBezTo>
                <a:cubicBezTo>
                  <a:pt x="62" y="164"/>
                  <a:pt x="63" y="161"/>
                  <a:pt x="63" y="157"/>
                </a:cubicBezTo>
                <a:cubicBezTo>
                  <a:pt x="63" y="147"/>
                  <a:pt x="62" y="140"/>
                  <a:pt x="61" y="135"/>
                </a:cubicBezTo>
                <a:cubicBezTo>
                  <a:pt x="59" y="131"/>
                  <a:pt x="54" y="126"/>
                  <a:pt x="46" y="121"/>
                </a:cubicBezTo>
                <a:cubicBezTo>
                  <a:pt x="32" y="112"/>
                  <a:pt x="23" y="106"/>
                  <a:pt x="18" y="102"/>
                </a:cubicBezTo>
                <a:cubicBezTo>
                  <a:pt x="13" y="98"/>
                  <a:pt x="9" y="92"/>
                  <a:pt x="5" y="85"/>
                </a:cubicBezTo>
                <a:cubicBezTo>
                  <a:pt x="2" y="78"/>
                  <a:pt x="0" y="69"/>
                  <a:pt x="0" y="60"/>
                </a:cubicBezTo>
                <a:cubicBezTo>
                  <a:pt x="0" y="47"/>
                  <a:pt x="4" y="36"/>
                  <a:pt x="11" y="29"/>
                </a:cubicBezTo>
                <a:cubicBezTo>
                  <a:pt x="19" y="21"/>
                  <a:pt x="30" y="16"/>
                  <a:pt x="46" y="14"/>
                </a:cubicBezTo>
                <a:cubicBezTo>
                  <a:pt x="46" y="0"/>
                  <a:pt x="46" y="0"/>
                  <a:pt x="46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14"/>
                  <a:pt x="66" y="14"/>
                  <a:pt x="66" y="14"/>
                </a:cubicBezTo>
                <a:cubicBezTo>
                  <a:pt x="80" y="16"/>
                  <a:pt x="91" y="21"/>
                  <a:pt x="97" y="28"/>
                </a:cubicBezTo>
                <a:cubicBezTo>
                  <a:pt x="104" y="36"/>
                  <a:pt x="108" y="46"/>
                  <a:pt x="108" y="60"/>
                </a:cubicBezTo>
                <a:cubicBezTo>
                  <a:pt x="108" y="61"/>
                  <a:pt x="108" y="64"/>
                  <a:pt x="107" y="68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3" tIns="60952" rIns="121903" bIns="6095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50" name="Group 75"/>
          <p:cNvGrpSpPr/>
          <p:nvPr/>
        </p:nvGrpSpPr>
        <p:grpSpPr>
          <a:xfrm>
            <a:off x="4965408" y="5435069"/>
            <a:ext cx="419798" cy="418345"/>
            <a:chOff x="5389402" y="5180585"/>
            <a:chExt cx="314892" cy="313802"/>
          </a:xfrm>
        </p:grpSpPr>
        <p:sp>
          <p:nvSpPr>
            <p:cNvPr id="251" name="Freeform 59"/>
            <p:cNvSpPr>
              <a:spLocks noEditPoints="1"/>
            </p:cNvSpPr>
            <p:nvPr/>
          </p:nvSpPr>
          <p:spPr bwMode="auto">
            <a:xfrm>
              <a:off x="5389402" y="5180585"/>
              <a:ext cx="314892" cy="313802"/>
            </a:xfrm>
            <a:custGeom>
              <a:avLst/>
              <a:gdLst>
                <a:gd name="T0" fmla="*/ 206 w 206"/>
                <a:gd name="T1" fmla="*/ 117 h 206"/>
                <a:gd name="T2" fmla="*/ 206 w 206"/>
                <a:gd name="T3" fmla="*/ 89 h 206"/>
                <a:gd name="T4" fmla="*/ 183 w 206"/>
                <a:gd name="T5" fmla="*/ 89 h 206"/>
                <a:gd name="T6" fmla="*/ 170 w 206"/>
                <a:gd name="T7" fmla="*/ 56 h 206"/>
                <a:gd name="T8" fmla="*/ 186 w 206"/>
                <a:gd name="T9" fmla="*/ 40 h 206"/>
                <a:gd name="T10" fmla="*/ 166 w 206"/>
                <a:gd name="T11" fmla="*/ 20 h 206"/>
                <a:gd name="T12" fmla="*/ 150 w 206"/>
                <a:gd name="T13" fmla="*/ 37 h 206"/>
                <a:gd name="T14" fmla="*/ 117 w 206"/>
                <a:gd name="T15" fmla="*/ 23 h 206"/>
                <a:gd name="T16" fmla="*/ 117 w 206"/>
                <a:gd name="T17" fmla="*/ 0 h 206"/>
                <a:gd name="T18" fmla="*/ 89 w 206"/>
                <a:gd name="T19" fmla="*/ 0 h 206"/>
                <a:gd name="T20" fmla="*/ 89 w 206"/>
                <a:gd name="T21" fmla="*/ 23 h 206"/>
                <a:gd name="T22" fmla="*/ 57 w 206"/>
                <a:gd name="T23" fmla="*/ 37 h 206"/>
                <a:gd name="T24" fmla="*/ 40 w 206"/>
                <a:gd name="T25" fmla="*/ 20 h 206"/>
                <a:gd name="T26" fmla="*/ 20 w 206"/>
                <a:gd name="T27" fmla="*/ 40 h 206"/>
                <a:gd name="T28" fmla="*/ 37 w 206"/>
                <a:gd name="T29" fmla="*/ 56 h 206"/>
                <a:gd name="T30" fmla="*/ 23 w 206"/>
                <a:gd name="T31" fmla="*/ 89 h 206"/>
                <a:gd name="T32" fmla="*/ 0 w 206"/>
                <a:gd name="T33" fmla="*/ 89 h 206"/>
                <a:gd name="T34" fmla="*/ 0 w 206"/>
                <a:gd name="T35" fmla="*/ 117 h 206"/>
                <a:gd name="T36" fmla="*/ 23 w 206"/>
                <a:gd name="T37" fmla="*/ 117 h 206"/>
                <a:gd name="T38" fmla="*/ 37 w 206"/>
                <a:gd name="T39" fmla="*/ 150 h 206"/>
                <a:gd name="T40" fmla="*/ 20 w 206"/>
                <a:gd name="T41" fmla="*/ 166 h 206"/>
                <a:gd name="T42" fmla="*/ 40 w 206"/>
                <a:gd name="T43" fmla="*/ 186 h 206"/>
                <a:gd name="T44" fmla="*/ 57 w 206"/>
                <a:gd name="T45" fmla="*/ 169 h 206"/>
                <a:gd name="T46" fmla="*/ 89 w 206"/>
                <a:gd name="T47" fmla="*/ 183 h 206"/>
                <a:gd name="T48" fmla="*/ 89 w 206"/>
                <a:gd name="T49" fmla="*/ 206 h 206"/>
                <a:gd name="T50" fmla="*/ 117 w 206"/>
                <a:gd name="T51" fmla="*/ 206 h 206"/>
                <a:gd name="T52" fmla="*/ 117 w 206"/>
                <a:gd name="T53" fmla="*/ 183 h 206"/>
                <a:gd name="T54" fmla="*/ 150 w 206"/>
                <a:gd name="T55" fmla="*/ 169 h 206"/>
                <a:gd name="T56" fmla="*/ 166 w 206"/>
                <a:gd name="T57" fmla="*/ 186 h 206"/>
                <a:gd name="T58" fmla="*/ 186 w 206"/>
                <a:gd name="T59" fmla="*/ 166 h 206"/>
                <a:gd name="T60" fmla="*/ 170 w 206"/>
                <a:gd name="T61" fmla="*/ 150 h 206"/>
                <a:gd name="T62" fmla="*/ 183 w 206"/>
                <a:gd name="T63" fmla="*/ 117 h 206"/>
                <a:gd name="T64" fmla="*/ 206 w 206"/>
                <a:gd name="T65" fmla="*/ 117 h 206"/>
                <a:gd name="T66" fmla="*/ 103 w 206"/>
                <a:gd name="T67" fmla="*/ 164 h 206"/>
                <a:gd name="T68" fmla="*/ 42 w 206"/>
                <a:gd name="T69" fmla="*/ 103 h 206"/>
                <a:gd name="T70" fmla="*/ 103 w 206"/>
                <a:gd name="T71" fmla="*/ 42 h 206"/>
                <a:gd name="T72" fmla="*/ 164 w 206"/>
                <a:gd name="T73" fmla="*/ 103 h 206"/>
                <a:gd name="T74" fmla="*/ 103 w 206"/>
                <a:gd name="T75" fmla="*/ 16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6" h="206">
                  <a:moveTo>
                    <a:pt x="206" y="117"/>
                  </a:moveTo>
                  <a:cubicBezTo>
                    <a:pt x="206" y="89"/>
                    <a:pt x="206" y="89"/>
                    <a:pt x="206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1" y="77"/>
                    <a:pt x="176" y="66"/>
                    <a:pt x="170" y="56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0" y="30"/>
                    <a:pt x="129" y="25"/>
                    <a:pt x="117" y="2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77" y="25"/>
                    <a:pt x="66" y="30"/>
                    <a:pt x="57" y="37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0" y="66"/>
                    <a:pt x="25" y="77"/>
                    <a:pt x="23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25" y="129"/>
                    <a:pt x="30" y="140"/>
                    <a:pt x="37" y="150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40" y="186"/>
                    <a:pt x="40" y="186"/>
                    <a:pt x="40" y="186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66" y="176"/>
                    <a:pt x="77" y="181"/>
                    <a:pt x="89" y="183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183"/>
                    <a:pt x="117" y="183"/>
                    <a:pt x="117" y="183"/>
                  </a:cubicBezTo>
                  <a:cubicBezTo>
                    <a:pt x="129" y="181"/>
                    <a:pt x="140" y="176"/>
                    <a:pt x="150" y="169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70" y="150"/>
                    <a:pt x="170" y="150"/>
                    <a:pt x="170" y="150"/>
                  </a:cubicBezTo>
                  <a:cubicBezTo>
                    <a:pt x="176" y="140"/>
                    <a:pt x="181" y="129"/>
                    <a:pt x="183" y="117"/>
                  </a:cubicBezTo>
                  <a:lnTo>
                    <a:pt x="206" y="117"/>
                  </a:lnTo>
                  <a:close/>
                  <a:moveTo>
                    <a:pt x="103" y="164"/>
                  </a:moveTo>
                  <a:cubicBezTo>
                    <a:pt x="70" y="164"/>
                    <a:pt x="42" y="137"/>
                    <a:pt x="42" y="103"/>
                  </a:cubicBezTo>
                  <a:cubicBezTo>
                    <a:pt x="42" y="69"/>
                    <a:pt x="70" y="42"/>
                    <a:pt x="103" y="42"/>
                  </a:cubicBezTo>
                  <a:cubicBezTo>
                    <a:pt x="137" y="42"/>
                    <a:pt x="164" y="69"/>
                    <a:pt x="164" y="103"/>
                  </a:cubicBezTo>
                  <a:cubicBezTo>
                    <a:pt x="164" y="137"/>
                    <a:pt x="137" y="164"/>
                    <a:pt x="103" y="164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2" name="Oval 60"/>
            <p:cNvSpPr>
              <a:spLocks noChangeArrowheads="1"/>
            </p:cNvSpPr>
            <p:nvPr/>
          </p:nvSpPr>
          <p:spPr bwMode="auto">
            <a:xfrm>
              <a:off x="5491824" y="5280828"/>
              <a:ext cx="112228" cy="113318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3" name="Group 78"/>
          <p:cNvGrpSpPr/>
          <p:nvPr/>
        </p:nvGrpSpPr>
        <p:grpSpPr>
          <a:xfrm>
            <a:off x="4872443" y="1649626"/>
            <a:ext cx="578131" cy="565057"/>
            <a:chOff x="5319669" y="2341109"/>
            <a:chExt cx="433658" cy="423851"/>
          </a:xfrm>
        </p:grpSpPr>
        <p:sp>
          <p:nvSpPr>
            <p:cNvPr id="254" name="Freeform 61"/>
            <p:cNvSpPr/>
            <p:nvPr/>
          </p:nvSpPr>
          <p:spPr bwMode="auto">
            <a:xfrm>
              <a:off x="5489645" y="2504548"/>
              <a:ext cx="100242" cy="101332"/>
            </a:xfrm>
            <a:custGeom>
              <a:avLst/>
              <a:gdLst>
                <a:gd name="T0" fmla="*/ 21 w 66"/>
                <a:gd name="T1" fmla="*/ 6 h 67"/>
                <a:gd name="T2" fmla="*/ 6 w 66"/>
                <a:gd name="T3" fmla="*/ 45 h 67"/>
                <a:gd name="T4" fmla="*/ 44 w 66"/>
                <a:gd name="T5" fmla="*/ 60 h 67"/>
                <a:gd name="T6" fmla="*/ 60 w 66"/>
                <a:gd name="T7" fmla="*/ 22 h 67"/>
                <a:gd name="T8" fmla="*/ 21 w 66"/>
                <a:gd name="T9" fmla="*/ 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21" y="6"/>
                  </a:moveTo>
                  <a:cubicBezTo>
                    <a:pt x="7" y="13"/>
                    <a:pt x="0" y="30"/>
                    <a:pt x="6" y="45"/>
                  </a:cubicBezTo>
                  <a:cubicBezTo>
                    <a:pt x="12" y="60"/>
                    <a:pt x="29" y="67"/>
                    <a:pt x="44" y="60"/>
                  </a:cubicBezTo>
                  <a:cubicBezTo>
                    <a:pt x="59" y="54"/>
                    <a:pt x="66" y="37"/>
                    <a:pt x="60" y="22"/>
                  </a:cubicBezTo>
                  <a:cubicBezTo>
                    <a:pt x="54" y="7"/>
                    <a:pt x="36" y="0"/>
                    <a:pt x="21" y="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5" name="Freeform 62"/>
            <p:cNvSpPr>
              <a:spLocks noEditPoints="1"/>
            </p:cNvSpPr>
            <p:nvPr/>
          </p:nvSpPr>
          <p:spPr bwMode="auto">
            <a:xfrm>
              <a:off x="5319669" y="2341109"/>
              <a:ext cx="433658" cy="423851"/>
            </a:xfrm>
            <a:custGeom>
              <a:avLst/>
              <a:gdLst>
                <a:gd name="T0" fmla="*/ 200 w 284"/>
                <a:gd name="T1" fmla="*/ 116 h 278"/>
                <a:gd name="T2" fmla="*/ 151 w 284"/>
                <a:gd name="T3" fmla="*/ 34 h 278"/>
                <a:gd name="T4" fmla="*/ 95 w 284"/>
                <a:gd name="T5" fmla="*/ 77 h 278"/>
                <a:gd name="T6" fmla="*/ 66 w 284"/>
                <a:gd name="T7" fmla="*/ 62 h 278"/>
                <a:gd name="T8" fmla="*/ 8 w 284"/>
                <a:gd name="T9" fmla="*/ 85 h 278"/>
                <a:gd name="T10" fmla="*/ 75 w 284"/>
                <a:gd name="T11" fmla="*/ 221 h 278"/>
                <a:gd name="T12" fmla="*/ 105 w 284"/>
                <a:gd name="T13" fmla="*/ 275 h 278"/>
                <a:gd name="T14" fmla="*/ 151 w 284"/>
                <a:gd name="T15" fmla="*/ 254 h 278"/>
                <a:gd name="T16" fmla="*/ 156 w 284"/>
                <a:gd name="T17" fmla="*/ 218 h 278"/>
                <a:gd name="T18" fmla="*/ 225 w 284"/>
                <a:gd name="T19" fmla="*/ 209 h 278"/>
                <a:gd name="T20" fmla="*/ 279 w 284"/>
                <a:gd name="T21" fmla="*/ 195 h 278"/>
                <a:gd name="T22" fmla="*/ 159 w 284"/>
                <a:gd name="T23" fmla="*/ 40 h 278"/>
                <a:gd name="T24" fmla="*/ 195 w 284"/>
                <a:gd name="T25" fmla="*/ 14 h 278"/>
                <a:gd name="T26" fmla="*/ 161 w 284"/>
                <a:gd name="T27" fmla="*/ 98 h 278"/>
                <a:gd name="T28" fmla="*/ 159 w 284"/>
                <a:gd name="T29" fmla="*/ 40 h 278"/>
                <a:gd name="T30" fmla="*/ 177 w 284"/>
                <a:gd name="T31" fmla="*/ 154 h 278"/>
                <a:gd name="T32" fmla="*/ 131 w 284"/>
                <a:gd name="T33" fmla="*/ 173 h 278"/>
                <a:gd name="T34" fmla="*/ 111 w 284"/>
                <a:gd name="T35" fmla="*/ 127 h 278"/>
                <a:gd name="T36" fmla="*/ 157 w 284"/>
                <a:gd name="T37" fmla="*/ 108 h 278"/>
                <a:gd name="T38" fmla="*/ 18 w 284"/>
                <a:gd name="T39" fmla="*/ 89 h 278"/>
                <a:gd name="T40" fmla="*/ 53 w 284"/>
                <a:gd name="T41" fmla="*/ 81 h 278"/>
                <a:gd name="T42" fmla="*/ 82 w 284"/>
                <a:gd name="T43" fmla="*/ 102 h 278"/>
                <a:gd name="T44" fmla="*/ 115 w 284"/>
                <a:gd name="T45" fmla="*/ 93 h 278"/>
                <a:gd name="T46" fmla="*/ 90 w 284"/>
                <a:gd name="T47" fmla="*/ 154 h 278"/>
                <a:gd name="T48" fmla="*/ 147 w 284"/>
                <a:gd name="T49" fmla="*/ 213 h 278"/>
                <a:gd name="T50" fmla="*/ 123 w 284"/>
                <a:gd name="T51" fmla="*/ 243 h 278"/>
                <a:gd name="T52" fmla="*/ 93 w 284"/>
                <a:gd name="T53" fmla="*/ 266 h 278"/>
                <a:gd name="T54" fmla="*/ 96 w 284"/>
                <a:gd name="T55" fmla="*/ 169 h 278"/>
                <a:gd name="T56" fmla="*/ 158 w 284"/>
                <a:gd name="T57" fmla="*/ 194 h 278"/>
                <a:gd name="T58" fmla="*/ 270 w 284"/>
                <a:gd name="T59" fmla="*/ 192 h 278"/>
                <a:gd name="T60" fmla="*/ 186 w 284"/>
                <a:gd name="T61" fmla="*/ 157 h 278"/>
                <a:gd name="T62" fmla="*/ 244 w 284"/>
                <a:gd name="T63" fmla="*/ 155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4" h="278">
                  <a:moveTo>
                    <a:pt x="250" y="148"/>
                  </a:moveTo>
                  <a:cubicBezTo>
                    <a:pt x="237" y="137"/>
                    <a:pt x="220" y="126"/>
                    <a:pt x="200" y="116"/>
                  </a:cubicBezTo>
                  <a:cubicBezTo>
                    <a:pt x="216" y="63"/>
                    <a:pt x="221" y="14"/>
                    <a:pt x="199" y="5"/>
                  </a:cubicBezTo>
                  <a:cubicBezTo>
                    <a:pt x="187" y="0"/>
                    <a:pt x="170" y="10"/>
                    <a:pt x="151" y="34"/>
                  </a:cubicBezTo>
                  <a:cubicBezTo>
                    <a:pt x="141" y="47"/>
                    <a:pt x="130" y="64"/>
                    <a:pt x="120" y="84"/>
                  </a:cubicBezTo>
                  <a:cubicBezTo>
                    <a:pt x="111" y="81"/>
                    <a:pt x="103" y="79"/>
                    <a:pt x="95" y="77"/>
                  </a:cubicBezTo>
                  <a:cubicBezTo>
                    <a:pt x="95" y="76"/>
                    <a:pt x="94" y="75"/>
                    <a:pt x="94" y="74"/>
                  </a:cubicBezTo>
                  <a:cubicBezTo>
                    <a:pt x="89" y="63"/>
                    <a:pt x="77" y="58"/>
                    <a:pt x="66" y="62"/>
                  </a:cubicBezTo>
                  <a:cubicBezTo>
                    <a:pt x="62" y="64"/>
                    <a:pt x="58" y="67"/>
                    <a:pt x="56" y="71"/>
                  </a:cubicBezTo>
                  <a:cubicBezTo>
                    <a:pt x="29" y="69"/>
                    <a:pt x="13" y="74"/>
                    <a:pt x="8" y="85"/>
                  </a:cubicBezTo>
                  <a:cubicBezTo>
                    <a:pt x="0" y="107"/>
                    <a:pt x="38" y="139"/>
                    <a:pt x="87" y="164"/>
                  </a:cubicBezTo>
                  <a:cubicBezTo>
                    <a:pt x="81" y="185"/>
                    <a:pt x="77" y="204"/>
                    <a:pt x="75" y="221"/>
                  </a:cubicBezTo>
                  <a:cubicBezTo>
                    <a:pt x="71" y="252"/>
                    <a:pt x="76" y="271"/>
                    <a:pt x="89" y="276"/>
                  </a:cubicBezTo>
                  <a:cubicBezTo>
                    <a:pt x="94" y="278"/>
                    <a:pt x="99" y="277"/>
                    <a:pt x="105" y="275"/>
                  </a:cubicBezTo>
                  <a:cubicBezTo>
                    <a:pt x="113" y="272"/>
                    <a:pt x="122" y="264"/>
                    <a:pt x="132" y="253"/>
                  </a:cubicBezTo>
                  <a:cubicBezTo>
                    <a:pt x="137" y="256"/>
                    <a:pt x="144" y="257"/>
                    <a:pt x="151" y="254"/>
                  </a:cubicBezTo>
                  <a:cubicBezTo>
                    <a:pt x="162" y="249"/>
                    <a:pt x="167" y="237"/>
                    <a:pt x="162" y="226"/>
                  </a:cubicBezTo>
                  <a:cubicBezTo>
                    <a:pt x="161" y="223"/>
                    <a:pt x="159" y="220"/>
                    <a:pt x="156" y="218"/>
                  </a:cubicBezTo>
                  <a:cubicBezTo>
                    <a:pt x="160" y="211"/>
                    <a:pt x="164" y="204"/>
                    <a:pt x="168" y="197"/>
                  </a:cubicBezTo>
                  <a:cubicBezTo>
                    <a:pt x="188" y="203"/>
                    <a:pt x="208" y="208"/>
                    <a:pt x="225" y="209"/>
                  </a:cubicBezTo>
                  <a:cubicBezTo>
                    <a:pt x="244" y="211"/>
                    <a:pt x="258" y="210"/>
                    <a:pt x="267" y="206"/>
                  </a:cubicBezTo>
                  <a:cubicBezTo>
                    <a:pt x="273" y="204"/>
                    <a:pt x="277" y="200"/>
                    <a:pt x="279" y="195"/>
                  </a:cubicBezTo>
                  <a:cubicBezTo>
                    <a:pt x="284" y="183"/>
                    <a:pt x="274" y="166"/>
                    <a:pt x="250" y="148"/>
                  </a:cubicBezTo>
                  <a:close/>
                  <a:moveTo>
                    <a:pt x="159" y="40"/>
                  </a:moveTo>
                  <a:cubicBezTo>
                    <a:pt x="171" y="25"/>
                    <a:pt x="180" y="18"/>
                    <a:pt x="187" y="15"/>
                  </a:cubicBezTo>
                  <a:cubicBezTo>
                    <a:pt x="190" y="14"/>
                    <a:pt x="193" y="13"/>
                    <a:pt x="195" y="14"/>
                  </a:cubicBezTo>
                  <a:cubicBezTo>
                    <a:pt x="208" y="19"/>
                    <a:pt x="207" y="59"/>
                    <a:pt x="191" y="112"/>
                  </a:cubicBezTo>
                  <a:cubicBezTo>
                    <a:pt x="182" y="107"/>
                    <a:pt x="171" y="103"/>
                    <a:pt x="161" y="98"/>
                  </a:cubicBezTo>
                  <a:cubicBezTo>
                    <a:pt x="150" y="94"/>
                    <a:pt x="140" y="90"/>
                    <a:pt x="130" y="87"/>
                  </a:cubicBezTo>
                  <a:cubicBezTo>
                    <a:pt x="139" y="69"/>
                    <a:pt x="149" y="53"/>
                    <a:pt x="159" y="40"/>
                  </a:cubicBezTo>
                  <a:close/>
                  <a:moveTo>
                    <a:pt x="188" y="122"/>
                  </a:moveTo>
                  <a:cubicBezTo>
                    <a:pt x="185" y="132"/>
                    <a:pt x="181" y="143"/>
                    <a:pt x="177" y="154"/>
                  </a:cubicBezTo>
                  <a:cubicBezTo>
                    <a:pt x="172" y="165"/>
                    <a:pt x="167" y="175"/>
                    <a:pt x="163" y="185"/>
                  </a:cubicBezTo>
                  <a:cubicBezTo>
                    <a:pt x="152" y="181"/>
                    <a:pt x="142" y="177"/>
                    <a:pt x="131" y="173"/>
                  </a:cubicBezTo>
                  <a:cubicBezTo>
                    <a:pt x="120" y="169"/>
                    <a:pt x="109" y="164"/>
                    <a:pt x="99" y="159"/>
                  </a:cubicBezTo>
                  <a:cubicBezTo>
                    <a:pt x="103" y="149"/>
                    <a:pt x="107" y="138"/>
                    <a:pt x="111" y="127"/>
                  </a:cubicBezTo>
                  <a:cubicBezTo>
                    <a:pt x="116" y="116"/>
                    <a:pt x="120" y="106"/>
                    <a:pt x="125" y="96"/>
                  </a:cubicBezTo>
                  <a:cubicBezTo>
                    <a:pt x="136" y="99"/>
                    <a:pt x="146" y="103"/>
                    <a:pt x="157" y="108"/>
                  </a:cubicBezTo>
                  <a:cubicBezTo>
                    <a:pt x="168" y="112"/>
                    <a:pt x="178" y="117"/>
                    <a:pt x="188" y="122"/>
                  </a:cubicBezTo>
                  <a:close/>
                  <a:moveTo>
                    <a:pt x="18" y="89"/>
                  </a:moveTo>
                  <a:cubicBezTo>
                    <a:pt x="19" y="87"/>
                    <a:pt x="21" y="85"/>
                    <a:pt x="24" y="83"/>
                  </a:cubicBezTo>
                  <a:cubicBezTo>
                    <a:pt x="30" y="81"/>
                    <a:pt x="39" y="80"/>
                    <a:pt x="53" y="81"/>
                  </a:cubicBezTo>
                  <a:cubicBezTo>
                    <a:pt x="52" y="84"/>
                    <a:pt x="53" y="87"/>
                    <a:pt x="54" y="90"/>
                  </a:cubicBezTo>
                  <a:cubicBezTo>
                    <a:pt x="59" y="101"/>
                    <a:pt x="71" y="107"/>
                    <a:pt x="82" y="102"/>
                  </a:cubicBezTo>
                  <a:cubicBezTo>
                    <a:pt x="89" y="99"/>
                    <a:pt x="93" y="94"/>
                    <a:pt x="95" y="87"/>
                  </a:cubicBezTo>
                  <a:cubicBezTo>
                    <a:pt x="102" y="89"/>
                    <a:pt x="108" y="91"/>
                    <a:pt x="115" y="93"/>
                  </a:cubicBezTo>
                  <a:cubicBezTo>
                    <a:pt x="111" y="103"/>
                    <a:pt x="106" y="113"/>
                    <a:pt x="102" y="123"/>
                  </a:cubicBezTo>
                  <a:cubicBezTo>
                    <a:pt x="98" y="134"/>
                    <a:pt x="94" y="144"/>
                    <a:pt x="90" y="154"/>
                  </a:cubicBezTo>
                  <a:cubicBezTo>
                    <a:pt x="42" y="129"/>
                    <a:pt x="13" y="101"/>
                    <a:pt x="18" y="89"/>
                  </a:cubicBezTo>
                  <a:close/>
                  <a:moveTo>
                    <a:pt x="147" y="213"/>
                  </a:moveTo>
                  <a:cubicBezTo>
                    <a:pt x="143" y="212"/>
                    <a:pt x="138" y="213"/>
                    <a:pt x="134" y="214"/>
                  </a:cubicBezTo>
                  <a:cubicBezTo>
                    <a:pt x="123" y="219"/>
                    <a:pt x="118" y="232"/>
                    <a:pt x="123" y="243"/>
                  </a:cubicBezTo>
                  <a:cubicBezTo>
                    <a:pt x="123" y="244"/>
                    <a:pt x="124" y="245"/>
                    <a:pt x="124" y="246"/>
                  </a:cubicBezTo>
                  <a:cubicBezTo>
                    <a:pt x="111" y="261"/>
                    <a:pt x="99" y="269"/>
                    <a:pt x="93" y="266"/>
                  </a:cubicBezTo>
                  <a:cubicBezTo>
                    <a:pt x="87" y="264"/>
                    <a:pt x="82" y="251"/>
                    <a:pt x="85" y="223"/>
                  </a:cubicBezTo>
                  <a:cubicBezTo>
                    <a:pt x="87" y="207"/>
                    <a:pt x="91" y="188"/>
                    <a:pt x="96" y="169"/>
                  </a:cubicBezTo>
                  <a:cubicBezTo>
                    <a:pt x="106" y="174"/>
                    <a:pt x="116" y="178"/>
                    <a:pt x="127" y="182"/>
                  </a:cubicBezTo>
                  <a:cubicBezTo>
                    <a:pt x="137" y="187"/>
                    <a:pt x="148" y="190"/>
                    <a:pt x="158" y="194"/>
                  </a:cubicBezTo>
                  <a:cubicBezTo>
                    <a:pt x="154" y="201"/>
                    <a:pt x="151" y="207"/>
                    <a:pt x="147" y="213"/>
                  </a:cubicBezTo>
                  <a:close/>
                  <a:moveTo>
                    <a:pt x="270" y="192"/>
                  </a:moveTo>
                  <a:cubicBezTo>
                    <a:pt x="265" y="204"/>
                    <a:pt x="225" y="203"/>
                    <a:pt x="172" y="188"/>
                  </a:cubicBezTo>
                  <a:cubicBezTo>
                    <a:pt x="177" y="178"/>
                    <a:pt x="182" y="168"/>
                    <a:pt x="186" y="157"/>
                  </a:cubicBezTo>
                  <a:cubicBezTo>
                    <a:pt x="190" y="147"/>
                    <a:pt x="194" y="137"/>
                    <a:pt x="197" y="126"/>
                  </a:cubicBezTo>
                  <a:cubicBezTo>
                    <a:pt x="215" y="136"/>
                    <a:pt x="231" y="146"/>
                    <a:pt x="244" y="155"/>
                  </a:cubicBezTo>
                  <a:cubicBezTo>
                    <a:pt x="267" y="173"/>
                    <a:pt x="272" y="186"/>
                    <a:pt x="270" y="19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6" name="Group 81"/>
          <p:cNvGrpSpPr/>
          <p:nvPr/>
        </p:nvGrpSpPr>
        <p:grpSpPr>
          <a:xfrm>
            <a:off x="6447050" y="5400211"/>
            <a:ext cx="447397" cy="447398"/>
            <a:chOff x="6500787" y="5154435"/>
            <a:chExt cx="335594" cy="335595"/>
          </a:xfrm>
        </p:grpSpPr>
        <p:sp>
          <p:nvSpPr>
            <p:cNvPr id="257" name="Freeform 63"/>
            <p:cNvSpPr/>
            <p:nvPr/>
          </p:nvSpPr>
          <p:spPr bwMode="auto">
            <a:xfrm>
              <a:off x="6500787" y="5235065"/>
              <a:ext cx="212470" cy="254965"/>
            </a:xfrm>
            <a:custGeom>
              <a:avLst/>
              <a:gdLst>
                <a:gd name="T0" fmla="*/ 95 w 139"/>
                <a:gd name="T1" fmla="*/ 126 h 167"/>
                <a:gd name="T2" fmla="*/ 65 w 139"/>
                <a:gd name="T3" fmla="*/ 131 h 167"/>
                <a:gd name="T4" fmla="*/ 65 w 139"/>
                <a:gd name="T5" fmla="*/ 9 h 167"/>
                <a:gd name="T6" fmla="*/ 61 w 139"/>
                <a:gd name="T7" fmla="*/ 2 h 167"/>
                <a:gd name="T8" fmla="*/ 53 w 139"/>
                <a:gd name="T9" fmla="*/ 2 h 167"/>
                <a:gd name="T10" fmla="*/ 5 w 139"/>
                <a:gd name="T11" fmla="*/ 31 h 167"/>
                <a:gd name="T12" fmla="*/ 3 w 139"/>
                <a:gd name="T13" fmla="*/ 41 h 167"/>
                <a:gd name="T14" fmla="*/ 9 w 139"/>
                <a:gd name="T15" fmla="*/ 45 h 167"/>
                <a:gd name="T16" fmla="*/ 13 w 139"/>
                <a:gd name="T17" fmla="*/ 44 h 167"/>
                <a:gd name="T18" fmla="*/ 51 w 139"/>
                <a:gd name="T19" fmla="*/ 21 h 167"/>
                <a:gd name="T20" fmla="*/ 51 w 139"/>
                <a:gd name="T21" fmla="*/ 145 h 167"/>
                <a:gd name="T22" fmla="*/ 50 w 139"/>
                <a:gd name="T23" fmla="*/ 147 h 167"/>
                <a:gd name="T24" fmla="*/ 95 w 139"/>
                <a:gd name="T25" fmla="*/ 167 h 167"/>
                <a:gd name="T26" fmla="*/ 139 w 139"/>
                <a:gd name="T27" fmla="*/ 147 h 167"/>
                <a:gd name="T28" fmla="*/ 95 w 139"/>
                <a:gd name="T29" fmla="*/ 1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67">
                  <a:moveTo>
                    <a:pt x="95" y="126"/>
                  </a:moveTo>
                  <a:cubicBezTo>
                    <a:pt x="84" y="126"/>
                    <a:pt x="73" y="128"/>
                    <a:pt x="65" y="131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6"/>
                    <a:pt x="64" y="3"/>
                    <a:pt x="61" y="2"/>
                  </a:cubicBezTo>
                  <a:cubicBezTo>
                    <a:pt x="58" y="0"/>
                    <a:pt x="55" y="0"/>
                    <a:pt x="53" y="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3"/>
                    <a:pt x="0" y="38"/>
                    <a:pt x="3" y="41"/>
                  </a:cubicBezTo>
                  <a:cubicBezTo>
                    <a:pt x="4" y="44"/>
                    <a:pt x="6" y="45"/>
                    <a:pt x="9" y="45"/>
                  </a:cubicBezTo>
                  <a:cubicBezTo>
                    <a:pt x="10" y="45"/>
                    <a:pt x="12" y="45"/>
                    <a:pt x="13" y="44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0" y="146"/>
                    <a:pt x="50" y="146"/>
                    <a:pt x="50" y="147"/>
                  </a:cubicBezTo>
                  <a:cubicBezTo>
                    <a:pt x="50" y="158"/>
                    <a:pt x="70" y="167"/>
                    <a:pt x="95" y="167"/>
                  </a:cubicBezTo>
                  <a:cubicBezTo>
                    <a:pt x="119" y="167"/>
                    <a:pt x="139" y="158"/>
                    <a:pt x="139" y="147"/>
                  </a:cubicBezTo>
                  <a:cubicBezTo>
                    <a:pt x="139" y="135"/>
                    <a:pt x="119" y="126"/>
                    <a:pt x="95" y="12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8" name="Freeform 64"/>
            <p:cNvSpPr/>
            <p:nvPr/>
          </p:nvSpPr>
          <p:spPr bwMode="auto">
            <a:xfrm>
              <a:off x="6621731" y="5154435"/>
              <a:ext cx="214650" cy="254965"/>
            </a:xfrm>
            <a:custGeom>
              <a:avLst/>
              <a:gdLst>
                <a:gd name="T0" fmla="*/ 97 w 141"/>
                <a:gd name="T1" fmla="*/ 126 h 167"/>
                <a:gd name="T2" fmla="*/ 67 w 141"/>
                <a:gd name="T3" fmla="*/ 131 h 167"/>
                <a:gd name="T4" fmla="*/ 67 w 141"/>
                <a:gd name="T5" fmla="*/ 9 h 167"/>
                <a:gd name="T6" fmla="*/ 62 w 141"/>
                <a:gd name="T7" fmla="*/ 2 h 167"/>
                <a:gd name="T8" fmla="*/ 55 w 141"/>
                <a:gd name="T9" fmla="*/ 2 h 167"/>
                <a:gd name="T10" fmla="*/ 7 w 141"/>
                <a:gd name="T11" fmla="*/ 31 h 167"/>
                <a:gd name="T12" fmla="*/ 4 w 141"/>
                <a:gd name="T13" fmla="*/ 41 h 167"/>
                <a:gd name="T14" fmla="*/ 11 w 141"/>
                <a:gd name="T15" fmla="*/ 45 h 167"/>
                <a:gd name="T16" fmla="*/ 14 w 141"/>
                <a:gd name="T17" fmla="*/ 44 h 167"/>
                <a:gd name="T18" fmla="*/ 52 w 141"/>
                <a:gd name="T19" fmla="*/ 21 h 167"/>
                <a:gd name="T20" fmla="*/ 52 w 141"/>
                <a:gd name="T21" fmla="*/ 44 h 167"/>
                <a:gd name="T22" fmla="*/ 5 w 141"/>
                <a:gd name="T23" fmla="*/ 72 h 167"/>
                <a:gd name="T24" fmla="*/ 2 w 141"/>
                <a:gd name="T25" fmla="*/ 83 h 167"/>
                <a:gd name="T26" fmla="*/ 9 w 141"/>
                <a:gd name="T27" fmla="*/ 86 h 167"/>
                <a:gd name="T28" fmla="*/ 13 w 141"/>
                <a:gd name="T29" fmla="*/ 85 h 167"/>
                <a:gd name="T30" fmla="*/ 52 w 141"/>
                <a:gd name="T31" fmla="*/ 61 h 167"/>
                <a:gd name="T32" fmla="*/ 52 w 141"/>
                <a:gd name="T33" fmla="*/ 145 h 167"/>
                <a:gd name="T34" fmla="*/ 52 w 141"/>
                <a:gd name="T35" fmla="*/ 147 h 167"/>
                <a:gd name="T36" fmla="*/ 97 w 141"/>
                <a:gd name="T37" fmla="*/ 167 h 167"/>
                <a:gd name="T38" fmla="*/ 141 w 141"/>
                <a:gd name="T39" fmla="*/ 147 h 167"/>
                <a:gd name="T40" fmla="*/ 97 w 141"/>
                <a:gd name="T41" fmla="*/ 1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" h="167">
                  <a:moveTo>
                    <a:pt x="97" y="126"/>
                  </a:moveTo>
                  <a:cubicBezTo>
                    <a:pt x="85" y="126"/>
                    <a:pt x="75" y="128"/>
                    <a:pt x="67" y="131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5"/>
                    <a:pt x="65" y="3"/>
                    <a:pt x="62" y="2"/>
                  </a:cubicBezTo>
                  <a:cubicBezTo>
                    <a:pt x="60" y="0"/>
                    <a:pt x="57" y="0"/>
                    <a:pt x="55" y="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3"/>
                    <a:pt x="2" y="38"/>
                    <a:pt x="4" y="41"/>
                  </a:cubicBezTo>
                  <a:cubicBezTo>
                    <a:pt x="6" y="43"/>
                    <a:pt x="8" y="45"/>
                    <a:pt x="11" y="45"/>
                  </a:cubicBezTo>
                  <a:cubicBezTo>
                    <a:pt x="12" y="45"/>
                    <a:pt x="13" y="44"/>
                    <a:pt x="14" y="44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1" y="75"/>
                    <a:pt x="0" y="79"/>
                    <a:pt x="2" y="83"/>
                  </a:cubicBezTo>
                  <a:cubicBezTo>
                    <a:pt x="4" y="85"/>
                    <a:pt x="6" y="86"/>
                    <a:pt x="9" y="86"/>
                  </a:cubicBezTo>
                  <a:cubicBezTo>
                    <a:pt x="10" y="86"/>
                    <a:pt x="11" y="86"/>
                    <a:pt x="13" y="85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2" y="146"/>
                    <a:pt x="52" y="146"/>
                    <a:pt x="52" y="147"/>
                  </a:cubicBezTo>
                  <a:cubicBezTo>
                    <a:pt x="52" y="158"/>
                    <a:pt x="72" y="167"/>
                    <a:pt x="97" y="167"/>
                  </a:cubicBezTo>
                  <a:cubicBezTo>
                    <a:pt x="121" y="167"/>
                    <a:pt x="141" y="158"/>
                    <a:pt x="141" y="147"/>
                  </a:cubicBezTo>
                  <a:cubicBezTo>
                    <a:pt x="141" y="135"/>
                    <a:pt x="121" y="126"/>
                    <a:pt x="97" y="12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03" tIns="60952" rIns="121903" bIns="6095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9" name="Freeform 65"/>
          <p:cNvSpPr>
            <a:spLocks noEditPoints="1"/>
          </p:cNvSpPr>
          <p:nvPr/>
        </p:nvSpPr>
        <p:spPr bwMode="auto">
          <a:xfrm>
            <a:off x="6452860" y="1757113"/>
            <a:ext cx="456113" cy="371863"/>
          </a:xfrm>
          <a:custGeom>
            <a:avLst/>
            <a:gdLst>
              <a:gd name="T0" fmla="*/ 6 w 224"/>
              <a:gd name="T1" fmla="*/ 97 h 183"/>
              <a:gd name="T2" fmla="*/ 120 w 224"/>
              <a:gd name="T3" fmla="*/ 177 h 183"/>
              <a:gd name="T4" fmla="*/ 218 w 224"/>
              <a:gd name="T5" fmla="*/ 77 h 183"/>
              <a:gd name="T6" fmla="*/ 109 w 224"/>
              <a:gd name="T7" fmla="*/ 12 h 183"/>
              <a:gd name="T8" fmla="*/ 63 w 224"/>
              <a:gd name="T9" fmla="*/ 52 h 183"/>
              <a:gd name="T10" fmla="*/ 24 w 224"/>
              <a:gd name="T11" fmla="*/ 44 h 183"/>
              <a:gd name="T12" fmla="*/ 6 w 224"/>
              <a:gd name="T13" fmla="*/ 97 h 183"/>
              <a:gd name="T14" fmla="*/ 203 w 224"/>
              <a:gd name="T15" fmla="*/ 92 h 183"/>
              <a:gd name="T16" fmla="*/ 186 w 224"/>
              <a:gd name="T17" fmla="*/ 112 h 183"/>
              <a:gd name="T18" fmla="*/ 166 w 224"/>
              <a:gd name="T19" fmla="*/ 95 h 183"/>
              <a:gd name="T20" fmla="*/ 182 w 224"/>
              <a:gd name="T21" fmla="*/ 75 h 183"/>
              <a:gd name="T22" fmla="*/ 203 w 224"/>
              <a:gd name="T23" fmla="*/ 92 h 183"/>
              <a:gd name="T24" fmla="*/ 160 w 224"/>
              <a:gd name="T25" fmla="*/ 31 h 183"/>
              <a:gd name="T26" fmla="*/ 180 w 224"/>
              <a:gd name="T27" fmla="*/ 47 h 183"/>
              <a:gd name="T28" fmla="*/ 164 w 224"/>
              <a:gd name="T29" fmla="*/ 68 h 183"/>
              <a:gd name="T30" fmla="*/ 143 w 224"/>
              <a:gd name="T31" fmla="*/ 51 h 183"/>
              <a:gd name="T32" fmla="*/ 160 w 224"/>
              <a:gd name="T33" fmla="*/ 31 h 183"/>
              <a:gd name="T34" fmla="*/ 155 w 224"/>
              <a:gd name="T35" fmla="*/ 115 h 183"/>
              <a:gd name="T36" fmla="*/ 176 w 224"/>
              <a:gd name="T37" fmla="*/ 132 h 183"/>
              <a:gd name="T38" fmla="*/ 159 w 224"/>
              <a:gd name="T39" fmla="*/ 152 h 183"/>
              <a:gd name="T40" fmla="*/ 139 w 224"/>
              <a:gd name="T41" fmla="*/ 136 h 183"/>
              <a:gd name="T42" fmla="*/ 155 w 224"/>
              <a:gd name="T43" fmla="*/ 115 h 183"/>
              <a:gd name="T44" fmla="*/ 105 w 224"/>
              <a:gd name="T45" fmla="*/ 32 h 183"/>
              <a:gd name="T46" fmla="*/ 125 w 224"/>
              <a:gd name="T47" fmla="*/ 49 h 183"/>
              <a:gd name="T48" fmla="*/ 109 w 224"/>
              <a:gd name="T49" fmla="*/ 69 h 183"/>
              <a:gd name="T50" fmla="*/ 88 w 224"/>
              <a:gd name="T51" fmla="*/ 52 h 183"/>
              <a:gd name="T52" fmla="*/ 105 w 224"/>
              <a:gd name="T53" fmla="*/ 32 h 183"/>
              <a:gd name="T54" fmla="*/ 106 w 224"/>
              <a:gd name="T55" fmla="*/ 129 h 183"/>
              <a:gd name="T56" fmla="*/ 127 w 224"/>
              <a:gd name="T57" fmla="*/ 145 h 183"/>
              <a:gd name="T58" fmla="*/ 110 w 224"/>
              <a:gd name="T59" fmla="*/ 166 h 183"/>
              <a:gd name="T60" fmla="*/ 90 w 224"/>
              <a:gd name="T61" fmla="*/ 149 h 183"/>
              <a:gd name="T62" fmla="*/ 106 w 224"/>
              <a:gd name="T63" fmla="*/ 129 h 183"/>
              <a:gd name="T64" fmla="*/ 77 w 224"/>
              <a:gd name="T65" fmla="*/ 128 h 183"/>
              <a:gd name="T66" fmla="*/ 61 w 224"/>
              <a:gd name="T67" fmla="*/ 148 h 183"/>
              <a:gd name="T68" fmla="*/ 40 w 224"/>
              <a:gd name="T69" fmla="*/ 131 h 183"/>
              <a:gd name="T70" fmla="*/ 57 w 224"/>
              <a:gd name="T71" fmla="*/ 111 h 183"/>
              <a:gd name="T72" fmla="*/ 77 w 224"/>
              <a:gd name="T73" fmla="*/ 128 h 183"/>
              <a:gd name="T74" fmla="*/ 35 w 224"/>
              <a:gd name="T75" fmla="*/ 52 h 183"/>
              <a:gd name="T76" fmla="*/ 55 w 224"/>
              <a:gd name="T77" fmla="*/ 68 h 183"/>
              <a:gd name="T78" fmla="*/ 39 w 224"/>
              <a:gd name="T79" fmla="*/ 87 h 183"/>
              <a:gd name="T80" fmla="*/ 20 w 224"/>
              <a:gd name="T81" fmla="*/ 72 h 183"/>
              <a:gd name="T82" fmla="*/ 35 w 224"/>
              <a:gd name="T83" fmla="*/ 52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4" h="183">
                <a:moveTo>
                  <a:pt x="6" y="97"/>
                </a:moveTo>
                <a:cubicBezTo>
                  <a:pt x="17" y="145"/>
                  <a:pt x="60" y="183"/>
                  <a:pt x="120" y="177"/>
                </a:cubicBezTo>
                <a:cubicBezTo>
                  <a:pt x="179" y="171"/>
                  <a:pt x="224" y="126"/>
                  <a:pt x="218" y="77"/>
                </a:cubicBezTo>
                <a:cubicBezTo>
                  <a:pt x="213" y="28"/>
                  <a:pt x="167" y="0"/>
                  <a:pt x="109" y="12"/>
                </a:cubicBezTo>
                <a:cubicBezTo>
                  <a:pt x="84" y="17"/>
                  <a:pt x="72" y="57"/>
                  <a:pt x="63" y="52"/>
                </a:cubicBezTo>
                <a:cubicBezTo>
                  <a:pt x="53" y="45"/>
                  <a:pt x="43" y="38"/>
                  <a:pt x="24" y="44"/>
                </a:cubicBezTo>
                <a:cubicBezTo>
                  <a:pt x="10" y="49"/>
                  <a:pt x="0" y="68"/>
                  <a:pt x="6" y="97"/>
                </a:cubicBezTo>
                <a:close/>
                <a:moveTo>
                  <a:pt x="203" y="92"/>
                </a:moveTo>
                <a:cubicBezTo>
                  <a:pt x="204" y="102"/>
                  <a:pt x="197" y="111"/>
                  <a:pt x="186" y="112"/>
                </a:cubicBezTo>
                <a:cubicBezTo>
                  <a:pt x="176" y="113"/>
                  <a:pt x="167" y="106"/>
                  <a:pt x="166" y="95"/>
                </a:cubicBezTo>
                <a:cubicBezTo>
                  <a:pt x="165" y="85"/>
                  <a:pt x="172" y="76"/>
                  <a:pt x="182" y="75"/>
                </a:cubicBezTo>
                <a:cubicBezTo>
                  <a:pt x="193" y="74"/>
                  <a:pt x="202" y="81"/>
                  <a:pt x="203" y="92"/>
                </a:cubicBezTo>
                <a:close/>
                <a:moveTo>
                  <a:pt x="160" y="31"/>
                </a:moveTo>
                <a:cubicBezTo>
                  <a:pt x="170" y="29"/>
                  <a:pt x="179" y="37"/>
                  <a:pt x="180" y="47"/>
                </a:cubicBezTo>
                <a:cubicBezTo>
                  <a:pt x="181" y="57"/>
                  <a:pt x="174" y="66"/>
                  <a:pt x="164" y="68"/>
                </a:cubicBezTo>
                <a:cubicBezTo>
                  <a:pt x="154" y="69"/>
                  <a:pt x="144" y="61"/>
                  <a:pt x="143" y="51"/>
                </a:cubicBezTo>
                <a:cubicBezTo>
                  <a:pt x="142" y="41"/>
                  <a:pt x="150" y="32"/>
                  <a:pt x="160" y="31"/>
                </a:cubicBezTo>
                <a:close/>
                <a:moveTo>
                  <a:pt x="155" y="115"/>
                </a:moveTo>
                <a:cubicBezTo>
                  <a:pt x="165" y="114"/>
                  <a:pt x="175" y="122"/>
                  <a:pt x="176" y="132"/>
                </a:cubicBezTo>
                <a:cubicBezTo>
                  <a:pt x="177" y="142"/>
                  <a:pt x="169" y="151"/>
                  <a:pt x="159" y="152"/>
                </a:cubicBezTo>
                <a:cubicBezTo>
                  <a:pt x="149" y="153"/>
                  <a:pt x="140" y="146"/>
                  <a:pt x="139" y="136"/>
                </a:cubicBezTo>
                <a:cubicBezTo>
                  <a:pt x="138" y="125"/>
                  <a:pt x="145" y="116"/>
                  <a:pt x="155" y="115"/>
                </a:cubicBezTo>
                <a:close/>
                <a:moveTo>
                  <a:pt x="105" y="32"/>
                </a:moveTo>
                <a:cubicBezTo>
                  <a:pt x="115" y="31"/>
                  <a:pt x="124" y="38"/>
                  <a:pt x="125" y="49"/>
                </a:cubicBezTo>
                <a:cubicBezTo>
                  <a:pt x="126" y="59"/>
                  <a:pt x="119" y="68"/>
                  <a:pt x="109" y="69"/>
                </a:cubicBezTo>
                <a:cubicBezTo>
                  <a:pt x="98" y="70"/>
                  <a:pt x="89" y="63"/>
                  <a:pt x="88" y="52"/>
                </a:cubicBezTo>
                <a:cubicBezTo>
                  <a:pt x="87" y="42"/>
                  <a:pt x="95" y="33"/>
                  <a:pt x="105" y="32"/>
                </a:cubicBezTo>
                <a:close/>
                <a:moveTo>
                  <a:pt x="106" y="129"/>
                </a:moveTo>
                <a:cubicBezTo>
                  <a:pt x="117" y="128"/>
                  <a:pt x="126" y="135"/>
                  <a:pt x="127" y="145"/>
                </a:cubicBezTo>
                <a:cubicBezTo>
                  <a:pt x="128" y="156"/>
                  <a:pt x="120" y="165"/>
                  <a:pt x="110" y="166"/>
                </a:cubicBezTo>
                <a:cubicBezTo>
                  <a:pt x="100" y="167"/>
                  <a:pt x="91" y="159"/>
                  <a:pt x="90" y="149"/>
                </a:cubicBezTo>
                <a:cubicBezTo>
                  <a:pt x="89" y="139"/>
                  <a:pt x="96" y="130"/>
                  <a:pt x="106" y="129"/>
                </a:cubicBezTo>
                <a:close/>
                <a:moveTo>
                  <a:pt x="77" y="128"/>
                </a:moveTo>
                <a:cubicBezTo>
                  <a:pt x="78" y="138"/>
                  <a:pt x="71" y="147"/>
                  <a:pt x="61" y="148"/>
                </a:cubicBezTo>
                <a:cubicBezTo>
                  <a:pt x="51" y="149"/>
                  <a:pt x="41" y="142"/>
                  <a:pt x="40" y="131"/>
                </a:cubicBezTo>
                <a:cubicBezTo>
                  <a:pt x="39" y="121"/>
                  <a:pt x="47" y="112"/>
                  <a:pt x="57" y="111"/>
                </a:cubicBezTo>
                <a:cubicBezTo>
                  <a:pt x="67" y="110"/>
                  <a:pt x="76" y="117"/>
                  <a:pt x="77" y="128"/>
                </a:cubicBezTo>
                <a:close/>
                <a:moveTo>
                  <a:pt x="35" y="52"/>
                </a:moveTo>
                <a:cubicBezTo>
                  <a:pt x="45" y="51"/>
                  <a:pt x="54" y="58"/>
                  <a:pt x="55" y="68"/>
                </a:cubicBezTo>
                <a:cubicBezTo>
                  <a:pt x="56" y="78"/>
                  <a:pt x="49" y="86"/>
                  <a:pt x="39" y="87"/>
                </a:cubicBezTo>
                <a:cubicBezTo>
                  <a:pt x="29" y="88"/>
                  <a:pt x="21" y="81"/>
                  <a:pt x="20" y="72"/>
                </a:cubicBezTo>
                <a:cubicBezTo>
                  <a:pt x="19" y="62"/>
                  <a:pt x="26" y="53"/>
                  <a:pt x="35" y="52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3" tIns="60952" rIns="121903" bIns="6095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0" name="Freeform 66"/>
          <p:cNvSpPr>
            <a:spLocks noEditPoints="1"/>
          </p:cNvSpPr>
          <p:nvPr/>
        </p:nvSpPr>
        <p:spPr bwMode="auto">
          <a:xfrm>
            <a:off x="7546660" y="2858178"/>
            <a:ext cx="357337" cy="386388"/>
          </a:xfrm>
          <a:custGeom>
            <a:avLst/>
            <a:gdLst>
              <a:gd name="T0" fmla="*/ 169 w 176"/>
              <a:gd name="T1" fmla="*/ 0 h 190"/>
              <a:gd name="T2" fmla="*/ 7 w 176"/>
              <a:gd name="T3" fmla="*/ 0 h 190"/>
              <a:gd name="T4" fmla="*/ 0 w 176"/>
              <a:gd name="T5" fmla="*/ 52 h 190"/>
              <a:gd name="T6" fmla="*/ 88 w 176"/>
              <a:gd name="T7" fmla="*/ 190 h 190"/>
              <a:gd name="T8" fmla="*/ 176 w 176"/>
              <a:gd name="T9" fmla="*/ 52 h 190"/>
              <a:gd name="T10" fmla="*/ 169 w 176"/>
              <a:gd name="T11" fmla="*/ 0 h 190"/>
              <a:gd name="T12" fmla="*/ 34 w 176"/>
              <a:gd name="T13" fmla="*/ 52 h 190"/>
              <a:gd name="T14" fmla="*/ 54 w 176"/>
              <a:gd name="T15" fmla="*/ 32 h 190"/>
              <a:gd name="T16" fmla="*/ 74 w 176"/>
              <a:gd name="T17" fmla="*/ 52 h 190"/>
              <a:gd name="T18" fmla="*/ 54 w 176"/>
              <a:gd name="T19" fmla="*/ 72 h 190"/>
              <a:gd name="T20" fmla="*/ 34 w 176"/>
              <a:gd name="T21" fmla="*/ 52 h 190"/>
              <a:gd name="T22" fmla="*/ 88 w 176"/>
              <a:gd name="T23" fmla="*/ 154 h 190"/>
              <a:gd name="T24" fmla="*/ 46 w 176"/>
              <a:gd name="T25" fmla="*/ 120 h 190"/>
              <a:gd name="T26" fmla="*/ 88 w 176"/>
              <a:gd name="T27" fmla="*/ 140 h 190"/>
              <a:gd name="T28" fmla="*/ 130 w 176"/>
              <a:gd name="T29" fmla="*/ 120 h 190"/>
              <a:gd name="T30" fmla="*/ 88 w 176"/>
              <a:gd name="T31" fmla="*/ 154 h 190"/>
              <a:gd name="T32" fmla="*/ 124 w 176"/>
              <a:gd name="T33" fmla="*/ 72 h 190"/>
              <a:gd name="T34" fmla="*/ 104 w 176"/>
              <a:gd name="T35" fmla="*/ 52 h 190"/>
              <a:gd name="T36" fmla="*/ 124 w 176"/>
              <a:gd name="T37" fmla="*/ 32 h 190"/>
              <a:gd name="T38" fmla="*/ 144 w 176"/>
              <a:gd name="T39" fmla="*/ 52 h 190"/>
              <a:gd name="T40" fmla="*/ 124 w 176"/>
              <a:gd name="T41" fmla="*/ 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" h="190">
                <a:moveTo>
                  <a:pt x="16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16"/>
                  <a:pt x="0" y="34"/>
                  <a:pt x="0" y="52"/>
                </a:cubicBezTo>
                <a:cubicBezTo>
                  <a:pt x="0" y="128"/>
                  <a:pt x="40" y="190"/>
                  <a:pt x="88" y="190"/>
                </a:cubicBezTo>
                <a:cubicBezTo>
                  <a:pt x="136" y="190"/>
                  <a:pt x="176" y="128"/>
                  <a:pt x="176" y="52"/>
                </a:cubicBezTo>
                <a:cubicBezTo>
                  <a:pt x="176" y="34"/>
                  <a:pt x="173" y="16"/>
                  <a:pt x="169" y="0"/>
                </a:cubicBezTo>
                <a:close/>
                <a:moveTo>
                  <a:pt x="34" y="52"/>
                </a:moveTo>
                <a:cubicBezTo>
                  <a:pt x="34" y="41"/>
                  <a:pt x="43" y="32"/>
                  <a:pt x="54" y="32"/>
                </a:cubicBezTo>
                <a:cubicBezTo>
                  <a:pt x="65" y="32"/>
                  <a:pt x="74" y="41"/>
                  <a:pt x="74" y="52"/>
                </a:cubicBezTo>
                <a:cubicBezTo>
                  <a:pt x="74" y="63"/>
                  <a:pt x="65" y="72"/>
                  <a:pt x="54" y="72"/>
                </a:cubicBezTo>
                <a:cubicBezTo>
                  <a:pt x="43" y="72"/>
                  <a:pt x="34" y="63"/>
                  <a:pt x="34" y="52"/>
                </a:cubicBezTo>
                <a:close/>
                <a:moveTo>
                  <a:pt x="88" y="154"/>
                </a:moveTo>
                <a:cubicBezTo>
                  <a:pt x="67" y="154"/>
                  <a:pt x="49" y="139"/>
                  <a:pt x="46" y="120"/>
                </a:cubicBezTo>
                <a:cubicBezTo>
                  <a:pt x="56" y="132"/>
                  <a:pt x="71" y="140"/>
                  <a:pt x="88" y="140"/>
                </a:cubicBezTo>
                <a:cubicBezTo>
                  <a:pt x="105" y="140"/>
                  <a:pt x="120" y="132"/>
                  <a:pt x="130" y="120"/>
                </a:cubicBezTo>
                <a:cubicBezTo>
                  <a:pt x="127" y="139"/>
                  <a:pt x="109" y="154"/>
                  <a:pt x="88" y="154"/>
                </a:cubicBezTo>
                <a:close/>
                <a:moveTo>
                  <a:pt x="124" y="72"/>
                </a:moveTo>
                <a:cubicBezTo>
                  <a:pt x="113" y="72"/>
                  <a:pt x="104" y="63"/>
                  <a:pt x="104" y="52"/>
                </a:cubicBezTo>
                <a:cubicBezTo>
                  <a:pt x="104" y="41"/>
                  <a:pt x="113" y="32"/>
                  <a:pt x="124" y="32"/>
                </a:cubicBezTo>
                <a:cubicBezTo>
                  <a:pt x="135" y="32"/>
                  <a:pt x="144" y="41"/>
                  <a:pt x="144" y="52"/>
                </a:cubicBezTo>
                <a:cubicBezTo>
                  <a:pt x="144" y="63"/>
                  <a:pt x="135" y="72"/>
                  <a:pt x="124" y="72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3" tIns="60952" rIns="121903" bIns="6095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1" name="Freeform 67"/>
          <p:cNvSpPr>
            <a:spLocks noEditPoints="1"/>
          </p:cNvSpPr>
          <p:nvPr/>
        </p:nvSpPr>
        <p:spPr bwMode="auto">
          <a:xfrm>
            <a:off x="7516155" y="4345627"/>
            <a:ext cx="448850" cy="427061"/>
          </a:xfrm>
          <a:custGeom>
            <a:avLst/>
            <a:gdLst>
              <a:gd name="T0" fmla="*/ 221 w 221"/>
              <a:gd name="T1" fmla="*/ 96 h 210"/>
              <a:gd name="T2" fmla="*/ 171 w 221"/>
              <a:gd name="T3" fmla="*/ 46 h 210"/>
              <a:gd name="T4" fmla="*/ 159 w 221"/>
              <a:gd name="T5" fmla="*/ 47 h 210"/>
              <a:gd name="T6" fmla="*/ 109 w 221"/>
              <a:gd name="T7" fmla="*/ 0 h 210"/>
              <a:gd name="T8" fmla="*/ 59 w 221"/>
              <a:gd name="T9" fmla="*/ 47 h 210"/>
              <a:gd name="T10" fmla="*/ 50 w 221"/>
              <a:gd name="T11" fmla="*/ 46 h 210"/>
              <a:gd name="T12" fmla="*/ 0 w 221"/>
              <a:gd name="T13" fmla="*/ 96 h 210"/>
              <a:gd name="T14" fmla="*/ 23 w 221"/>
              <a:gd name="T15" fmla="*/ 138 h 210"/>
              <a:gd name="T16" fmla="*/ 18 w 221"/>
              <a:gd name="T17" fmla="*/ 160 h 210"/>
              <a:gd name="T18" fmla="*/ 68 w 221"/>
              <a:gd name="T19" fmla="*/ 210 h 210"/>
              <a:gd name="T20" fmla="*/ 111 w 221"/>
              <a:gd name="T21" fmla="*/ 186 h 210"/>
              <a:gd name="T22" fmla="*/ 154 w 221"/>
              <a:gd name="T23" fmla="*/ 210 h 210"/>
              <a:gd name="T24" fmla="*/ 204 w 221"/>
              <a:gd name="T25" fmla="*/ 160 h 210"/>
              <a:gd name="T26" fmla="*/ 199 w 221"/>
              <a:gd name="T27" fmla="*/ 138 h 210"/>
              <a:gd name="T28" fmla="*/ 221 w 221"/>
              <a:gd name="T29" fmla="*/ 96 h 210"/>
              <a:gd name="T30" fmla="*/ 111 w 221"/>
              <a:gd name="T31" fmla="*/ 170 h 210"/>
              <a:gd name="T32" fmla="*/ 56 w 221"/>
              <a:gd name="T33" fmla="*/ 115 h 210"/>
              <a:gd name="T34" fmla="*/ 111 w 221"/>
              <a:gd name="T35" fmla="*/ 60 h 210"/>
              <a:gd name="T36" fmla="*/ 165 w 221"/>
              <a:gd name="T37" fmla="*/ 115 h 210"/>
              <a:gd name="T38" fmla="*/ 111 w 221"/>
              <a:gd name="T39" fmla="*/ 170 h 210"/>
              <a:gd name="T40" fmla="*/ 79 w 221"/>
              <a:gd name="T41" fmla="*/ 114 h 210"/>
              <a:gd name="T42" fmla="*/ 110 w 221"/>
              <a:gd name="T43" fmla="*/ 83 h 210"/>
              <a:gd name="T44" fmla="*/ 141 w 221"/>
              <a:gd name="T45" fmla="*/ 114 h 210"/>
              <a:gd name="T46" fmla="*/ 110 w 221"/>
              <a:gd name="T47" fmla="*/ 145 h 210"/>
              <a:gd name="T48" fmla="*/ 79 w 221"/>
              <a:gd name="T49" fmla="*/ 114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1" h="210">
                <a:moveTo>
                  <a:pt x="221" y="96"/>
                </a:moveTo>
                <a:cubicBezTo>
                  <a:pt x="221" y="68"/>
                  <a:pt x="199" y="46"/>
                  <a:pt x="171" y="46"/>
                </a:cubicBezTo>
                <a:cubicBezTo>
                  <a:pt x="167" y="46"/>
                  <a:pt x="163" y="46"/>
                  <a:pt x="159" y="47"/>
                </a:cubicBezTo>
                <a:cubicBezTo>
                  <a:pt x="157" y="21"/>
                  <a:pt x="135" y="0"/>
                  <a:pt x="109" y="0"/>
                </a:cubicBezTo>
                <a:cubicBezTo>
                  <a:pt x="82" y="0"/>
                  <a:pt x="60" y="21"/>
                  <a:pt x="59" y="47"/>
                </a:cubicBezTo>
                <a:cubicBezTo>
                  <a:pt x="56" y="46"/>
                  <a:pt x="53" y="46"/>
                  <a:pt x="50" y="46"/>
                </a:cubicBezTo>
                <a:cubicBezTo>
                  <a:pt x="22" y="46"/>
                  <a:pt x="0" y="68"/>
                  <a:pt x="0" y="96"/>
                </a:cubicBezTo>
                <a:cubicBezTo>
                  <a:pt x="0" y="114"/>
                  <a:pt x="9" y="129"/>
                  <a:pt x="23" y="138"/>
                </a:cubicBezTo>
                <a:cubicBezTo>
                  <a:pt x="20" y="145"/>
                  <a:pt x="18" y="152"/>
                  <a:pt x="18" y="160"/>
                </a:cubicBezTo>
                <a:cubicBezTo>
                  <a:pt x="18" y="188"/>
                  <a:pt x="40" y="210"/>
                  <a:pt x="68" y="210"/>
                </a:cubicBezTo>
                <a:cubicBezTo>
                  <a:pt x="86" y="210"/>
                  <a:pt x="102" y="201"/>
                  <a:pt x="111" y="186"/>
                </a:cubicBezTo>
                <a:cubicBezTo>
                  <a:pt x="120" y="201"/>
                  <a:pt x="136" y="210"/>
                  <a:pt x="154" y="210"/>
                </a:cubicBezTo>
                <a:cubicBezTo>
                  <a:pt x="182" y="210"/>
                  <a:pt x="204" y="188"/>
                  <a:pt x="204" y="160"/>
                </a:cubicBezTo>
                <a:cubicBezTo>
                  <a:pt x="204" y="152"/>
                  <a:pt x="202" y="145"/>
                  <a:pt x="199" y="138"/>
                </a:cubicBezTo>
                <a:cubicBezTo>
                  <a:pt x="212" y="129"/>
                  <a:pt x="221" y="113"/>
                  <a:pt x="221" y="96"/>
                </a:cubicBezTo>
                <a:close/>
                <a:moveTo>
                  <a:pt x="111" y="170"/>
                </a:moveTo>
                <a:cubicBezTo>
                  <a:pt x="80" y="170"/>
                  <a:pt x="56" y="145"/>
                  <a:pt x="56" y="115"/>
                </a:cubicBezTo>
                <a:cubicBezTo>
                  <a:pt x="56" y="85"/>
                  <a:pt x="80" y="60"/>
                  <a:pt x="111" y="60"/>
                </a:cubicBezTo>
                <a:cubicBezTo>
                  <a:pt x="141" y="60"/>
                  <a:pt x="165" y="85"/>
                  <a:pt x="165" y="115"/>
                </a:cubicBezTo>
                <a:cubicBezTo>
                  <a:pt x="165" y="145"/>
                  <a:pt x="141" y="170"/>
                  <a:pt x="111" y="170"/>
                </a:cubicBezTo>
                <a:close/>
                <a:moveTo>
                  <a:pt x="79" y="114"/>
                </a:moveTo>
                <a:cubicBezTo>
                  <a:pt x="79" y="97"/>
                  <a:pt x="93" y="83"/>
                  <a:pt x="110" y="83"/>
                </a:cubicBezTo>
                <a:cubicBezTo>
                  <a:pt x="127" y="83"/>
                  <a:pt x="141" y="97"/>
                  <a:pt x="141" y="114"/>
                </a:cubicBezTo>
                <a:cubicBezTo>
                  <a:pt x="141" y="131"/>
                  <a:pt x="127" y="145"/>
                  <a:pt x="110" y="145"/>
                </a:cubicBezTo>
                <a:cubicBezTo>
                  <a:pt x="93" y="145"/>
                  <a:pt x="79" y="131"/>
                  <a:pt x="79" y="114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3" tIns="60952" rIns="121903" bIns="6095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2" name="Freeform 65"/>
          <p:cNvSpPr>
            <a:spLocks noEditPoints="1"/>
          </p:cNvSpPr>
          <p:nvPr/>
        </p:nvSpPr>
        <p:spPr bwMode="auto">
          <a:xfrm>
            <a:off x="7285559" y="1426136"/>
            <a:ext cx="627984" cy="511988"/>
          </a:xfrm>
          <a:custGeom>
            <a:avLst/>
            <a:gdLst>
              <a:gd name="T0" fmla="*/ 6 w 224"/>
              <a:gd name="T1" fmla="*/ 97 h 183"/>
              <a:gd name="T2" fmla="*/ 120 w 224"/>
              <a:gd name="T3" fmla="*/ 177 h 183"/>
              <a:gd name="T4" fmla="*/ 218 w 224"/>
              <a:gd name="T5" fmla="*/ 77 h 183"/>
              <a:gd name="T6" fmla="*/ 109 w 224"/>
              <a:gd name="T7" fmla="*/ 12 h 183"/>
              <a:gd name="T8" fmla="*/ 63 w 224"/>
              <a:gd name="T9" fmla="*/ 52 h 183"/>
              <a:gd name="T10" fmla="*/ 24 w 224"/>
              <a:gd name="T11" fmla="*/ 44 h 183"/>
              <a:gd name="T12" fmla="*/ 6 w 224"/>
              <a:gd name="T13" fmla="*/ 97 h 183"/>
              <a:gd name="T14" fmla="*/ 203 w 224"/>
              <a:gd name="T15" fmla="*/ 92 h 183"/>
              <a:gd name="T16" fmla="*/ 186 w 224"/>
              <a:gd name="T17" fmla="*/ 112 h 183"/>
              <a:gd name="T18" fmla="*/ 166 w 224"/>
              <a:gd name="T19" fmla="*/ 95 h 183"/>
              <a:gd name="T20" fmla="*/ 182 w 224"/>
              <a:gd name="T21" fmla="*/ 75 h 183"/>
              <a:gd name="T22" fmla="*/ 203 w 224"/>
              <a:gd name="T23" fmla="*/ 92 h 183"/>
              <a:gd name="T24" fmla="*/ 160 w 224"/>
              <a:gd name="T25" fmla="*/ 31 h 183"/>
              <a:gd name="T26" fmla="*/ 180 w 224"/>
              <a:gd name="T27" fmla="*/ 47 h 183"/>
              <a:gd name="T28" fmla="*/ 164 w 224"/>
              <a:gd name="T29" fmla="*/ 68 h 183"/>
              <a:gd name="T30" fmla="*/ 143 w 224"/>
              <a:gd name="T31" fmla="*/ 51 h 183"/>
              <a:gd name="T32" fmla="*/ 160 w 224"/>
              <a:gd name="T33" fmla="*/ 31 h 183"/>
              <a:gd name="T34" fmla="*/ 155 w 224"/>
              <a:gd name="T35" fmla="*/ 115 h 183"/>
              <a:gd name="T36" fmla="*/ 176 w 224"/>
              <a:gd name="T37" fmla="*/ 132 h 183"/>
              <a:gd name="T38" fmla="*/ 159 w 224"/>
              <a:gd name="T39" fmla="*/ 152 h 183"/>
              <a:gd name="T40" fmla="*/ 139 w 224"/>
              <a:gd name="T41" fmla="*/ 136 h 183"/>
              <a:gd name="T42" fmla="*/ 155 w 224"/>
              <a:gd name="T43" fmla="*/ 115 h 183"/>
              <a:gd name="T44" fmla="*/ 105 w 224"/>
              <a:gd name="T45" fmla="*/ 32 h 183"/>
              <a:gd name="T46" fmla="*/ 125 w 224"/>
              <a:gd name="T47" fmla="*/ 49 h 183"/>
              <a:gd name="T48" fmla="*/ 109 w 224"/>
              <a:gd name="T49" fmla="*/ 69 h 183"/>
              <a:gd name="T50" fmla="*/ 88 w 224"/>
              <a:gd name="T51" fmla="*/ 52 h 183"/>
              <a:gd name="T52" fmla="*/ 105 w 224"/>
              <a:gd name="T53" fmla="*/ 32 h 183"/>
              <a:gd name="T54" fmla="*/ 106 w 224"/>
              <a:gd name="T55" fmla="*/ 129 h 183"/>
              <a:gd name="T56" fmla="*/ 127 w 224"/>
              <a:gd name="T57" fmla="*/ 145 h 183"/>
              <a:gd name="T58" fmla="*/ 110 w 224"/>
              <a:gd name="T59" fmla="*/ 166 h 183"/>
              <a:gd name="T60" fmla="*/ 90 w 224"/>
              <a:gd name="T61" fmla="*/ 149 h 183"/>
              <a:gd name="T62" fmla="*/ 106 w 224"/>
              <a:gd name="T63" fmla="*/ 129 h 183"/>
              <a:gd name="T64" fmla="*/ 77 w 224"/>
              <a:gd name="T65" fmla="*/ 128 h 183"/>
              <a:gd name="T66" fmla="*/ 61 w 224"/>
              <a:gd name="T67" fmla="*/ 148 h 183"/>
              <a:gd name="T68" fmla="*/ 40 w 224"/>
              <a:gd name="T69" fmla="*/ 131 h 183"/>
              <a:gd name="T70" fmla="*/ 57 w 224"/>
              <a:gd name="T71" fmla="*/ 111 h 183"/>
              <a:gd name="T72" fmla="*/ 77 w 224"/>
              <a:gd name="T73" fmla="*/ 128 h 183"/>
              <a:gd name="T74" fmla="*/ 35 w 224"/>
              <a:gd name="T75" fmla="*/ 52 h 183"/>
              <a:gd name="T76" fmla="*/ 55 w 224"/>
              <a:gd name="T77" fmla="*/ 68 h 183"/>
              <a:gd name="T78" fmla="*/ 39 w 224"/>
              <a:gd name="T79" fmla="*/ 87 h 183"/>
              <a:gd name="T80" fmla="*/ 20 w 224"/>
              <a:gd name="T81" fmla="*/ 72 h 183"/>
              <a:gd name="T82" fmla="*/ 35 w 224"/>
              <a:gd name="T83" fmla="*/ 52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4" h="183">
                <a:moveTo>
                  <a:pt x="6" y="97"/>
                </a:moveTo>
                <a:cubicBezTo>
                  <a:pt x="17" y="145"/>
                  <a:pt x="60" y="183"/>
                  <a:pt x="120" y="177"/>
                </a:cubicBezTo>
                <a:cubicBezTo>
                  <a:pt x="179" y="171"/>
                  <a:pt x="224" y="126"/>
                  <a:pt x="218" y="77"/>
                </a:cubicBezTo>
                <a:cubicBezTo>
                  <a:pt x="213" y="28"/>
                  <a:pt x="167" y="0"/>
                  <a:pt x="109" y="12"/>
                </a:cubicBezTo>
                <a:cubicBezTo>
                  <a:pt x="84" y="17"/>
                  <a:pt x="72" y="57"/>
                  <a:pt x="63" y="52"/>
                </a:cubicBezTo>
                <a:cubicBezTo>
                  <a:pt x="53" y="45"/>
                  <a:pt x="43" y="38"/>
                  <a:pt x="24" y="44"/>
                </a:cubicBezTo>
                <a:cubicBezTo>
                  <a:pt x="10" y="49"/>
                  <a:pt x="0" y="68"/>
                  <a:pt x="6" y="97"/>
                </a:cubicBezTo>
                <a:close/>
                <a:moveTo>
                  <a:pt x="203" y="92"/>
                </a:moveTo>
                <a:cubicBezTo>
                  <a:pt x="204" y="102"/>
                  <a:pt x="197" y="111"/>
                  <a:pt x="186" y="112"/>
                </a:cubicBezTo>
                <a:cubicBezTo>
                  <a:pt x="176" y="113"/>
                  <a:pt x="167" y="106"/>
                  <a:pt x="166" y="95"/>
                </a:cubicBezTo>
                <a:cubicBezTo>
                  <a:pt x="165" y="85"/>
                  <a:pt x="172" y="76"/>
                  <a:pt x="182" y="75"/>
                </a:cubicBezTo>
                <a:cubicBezTo>
                  <a:pt x="193" y="74"/>
                  <a:pt x="202" y="81"/>
                  <a:pt x="203" y="92"/>
                </a:cubicBezTo>
                <a:close/>
                <a:moveTo>
                  <a:pt x="160" y="31"/>
                </a:moveTo>
                <a:cubicBezTo>
                  <a:pt x="170" y="29"/>
                  <a:pt x="179" y="37"/>
                  <a:pt x="180" y="47"/>
                </a:cubicBezTo>
                <a:cubicBezTo>
                  <a:pt x="181" y="57"/>
                  <a:pt x="174" y="66"/>
                  <a:pt x="164" y="68"/>
                </a:cubicBezTo>
                <a:cubicBezTo>
                  <a:pt x="154" y="69"/>
                  <a:pt x="144" y="61"/>
                  <a:pt x="143" y="51"/>
                </a:cubicBezTo>
                <a:cubicBezTo>
                  <a:pt x="142" y="41"/>
                  <a:pt x="150" y="32"/>
                  <a:pt x="160" y="31"/>
                </a:cubicBezTo>
                <a:close/>
                <a:moveTo>
                  <a:pt x="155" y="115"/>
                </a:moveTo>
                <a:cubicBezTo>
                  <a:pt x="165" y="114"/>
                  <a:pt x="175" y="122"/>
                  <a:pt x="176" y="132"/>
                </a:cubicBezTo>
                <a:cubicBezTo>
                  <a:pt x="177" y="142"/>
                  <a:pt x="169" y="151"/>
                  <a:pt x="159" y="152"/>
                </a:cubicBezTo>
                <a:cubicBezTo>
                  <a:pt x="149" y="153"/>
                  <a:pt x="140" y="146"/>
                  <a:pt x="139" y="136"/>
                </a:cubicBezTo>
                <a:cubicBezTo>
                  <a:pt x="138" y="125"/>
                  <a:pt x="145" y="116"/>
                  <a:pt x="155" y="115"/>
                </a:cubicBezTo>
                <a:close/>
                <a:moveTo>
                  <a:pt x="105" y="32"/>
                </a:moveTo>
                <a:cubicBezTo>
                  <a:pt x="115" y="31"/>
                  <a:pt x="124" y="38"/>
                  <a:pt x="125" y="49"/>
                </a:cubicBezTo>
                <a:cubicBezTo>
                  <a:pt x="126" y="59"/>
                  <a:pt x="119" y="68"/>
                  <a:pt x="109" y="69"/>
                </a:cubicBezTo>
                <a:cubicBezTo>
                  <a:pt x="98" y="70"/>
                  <a:pt x="89" y="63"/>
                  <a:pt x="88" y="52"/>
                </a:cubicBezTo>
                <a:cubicBezTo>
                  <a:pt x="87" y="42"/>
                  <a:pt x="95" y="33"/>
                  <a:pt x="105" y="32"/>
                </a:cubicBezTo>
                <a:close/>
                <a:moveTo>
                  <a:pt x="106" y="129"/>
                </a:moveTo>
                <a:cubicBezTo>
                  <a:pt x="117" y="128"/>
                  <a:pt x="126" y="135"/>
                  <a:pt x="127" y="145"/>
                </a:cubicBezTo>
                <a:cubicBezTo>
                  <a:pt x="128" y="156"/>
                  <a:pt x="120" y="165"/>
                  <a:pt x="110" y="166"/>
                </a:cubicBezTo>
                <a:cubicBezTo>
                  <a:pt x="100" y="167"/>
                  <a:pt x="91" y="159"/>
                  <a:pt x="90" y="149"/>
                </a:cubicBezTo>
                <a:cubicBezTo>
                  <a:pt x="89" y="139"/>
                  <a:pt x="96" y="130"/>
                  <a:pt x="106" y="129"/>
                </a:cubicBezTo>
                <a:close/>
                <a:moveTo>
                  <a:pt x="77" y="128"/>
                </a:moveTo>
                <a:cubicBezTo>
                  <a:pt x="78" y="138"/>
                  <a:pt x="71" y="147"/>
                  <a:pt x="61" y="148"/>
                </a:cubicBezTo>
                <a:cubicBezTo>
                  <a:pt x="51" y="149"/>
                  <a:pt x="41" y="142"/>
                  <a:pt x="40" y="131"/>
                </a:cubicBezTo>
                <a:cubicBezTo>
                  <a:pt x="39" y="121"/>
                  <a:pt x="47" y="112"/>
                  <a:pt x="57" y="111"/>
                </a:cubicBezTo>
                <a:cubicBezTo>
                  <a:pt x="67" y="110"/>
                  <a:pt x="76" y="117"/>
                  <a:pt x="77" y="128"/>
                </a:cubicBezTo>
                <a:close/>
                <a:moveTo>
                  <a:pt x="35" y="52"/>
                </a:moveTo>
                <a:cubicBezTo>
                  <a:pt x="45" y="51"/>
                  <a:pt x="54" y="58"/>
                  <a:pt x="55" y="68"/>
                </a:cubicBezTo>
                <a:cubicBezTo>
                  <a:pt x="56" y="78"/>
                  <a:pt x="49" y="86"/>
                  <a:pt x="39" y="87"/>
                </a:cubicBezTo>
                <a:cubicBezTo>
                  <a:pt x="29" y="88"/>
                  <a:pt x="21" y="81"/>
                  <a:pt x="20" y="72"/>
                </a:cubicBezTo>
                <a:cubicBezTo>
                  <a:pt x="19" y="62"/>
                  <a:pt x="26" y="53"/>
                  <a:pt x="35" y="52"/>
                </a:cubicBezTo>
                <a:close/>
              </a:path>
            </a:pathLst>
          </a:custGeom>
          <a:solidFill>
            <a:srgbClr val="83AC3F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3" name="Freeform 66"/>
          <p:cNvSpPr>
            <a:spLocks noEditPoints="1"/>
          </p:cNvSpPr>
          <p:nvPr/>
        </p:nvSpPr>
        <p:spPr bwMode="auto">
          <a:xfrm>
            <a:off x="8057705" y="2599877"/>
            <a:ext cx="424335" cy="458832"/>
          </a:xfrm>
          <a:custGeom>
            <a:avLst/>
            <a:gdLst>
              <a:gd name="T0" fmla="*/ 169 w 176"/>
              <a:gd name="T1" fmla="*/ 0 h 190"/>
              <a:gd name="T2" fmla="*/ 7 w 176"/>
              <a:gd name="T3" fmla="*/ 0 h 190"/>
              <a:gd name="T4" fmla="*/ 0 w 176"/>
              <a:gd name="T5" fmla="*/ 52 h 190"/>
              <a:gd name="T6" fmla="*/ 88 w 176"/>
              <a:gd name="T7" fmla="*/ 190 h 190"/>
              <a:gd name="T8" fmla="*/ 176 w 176"/>
              <a:gd name="T9" fmla="*/ 52 h 190"/>
              <a:gd name="T10" fmla="*/ 169 w 176"/>
              <a:gd name="T11" fmla="*/ 0 h 190"/>
              <a:gd name="T12" fmla="*/ 34 w 176"/>
              <a:gd name="T13" fmla="*/ 52 h 190"/>
              <a:gd name="T14" fmla="*/ 54 w 176"/>
              <a:gd name="T15" fmla="*/ 32 h 190"/>
              <a:gd name="T16" fmla="*/ 74 w 176"/>
              <a:gd name="T17" fmla="*/ 52 h 190"/>
              <a:gd name="T18" fmla="*/ 54 w 176"/>
              <a:gd name="T19" fmla="*/ 72 h 190"/>
              <a:gd name="T20" fmla="*/ 34 w 176"/>
              <a:gd name="T21" fmla="*/ 52 h 190"/>
              <a:gd name="T22" fmla="*/ 88 w 176"/>
              <a:gd name="T23" fmla="*/ 154 h 190"/>
              <a:gd name="T24" fmla="*/ 46 w 176"/>
              <a:gd name="T25" fmla="*/ 120 h 190"/>
              <a:gd name="T26" fmla="*/ 88 w 176"/>
              <a:gd name="T27" fmla="*/ 140 h 190"/>
              <a:gd name="T28" fmla="*/ 130 w 176"/>
              <a:gd name="T29" fmla="*/ 120 h 190"/>
              <a:gd name="T30" fmla="*/ 88 w 176"/>
              <a:gd name="T31" fmla="*/ 154 h 190"/>
              <a:gd name="T32" fmla="*/ 124 w 176"/>
              <a:gd name="T33" fmla="*/ 72 h 190"/>
              <a:gd name="T34" fmla="*/ 104 w 176"/>
              <a:gd name="T35" fmla="*/ 52 h 190"/>
              <a:gd name="T36" fmla="*/ 124 w 176"/>
              <a:gd name="T37" fmla="*/ 32 h 190"/>
              <a:gd name="T38" fmla="*/ 144 w 176"/>
              <a:gd name="T39" fmla="*/ 52 h 190"/>
              <a:gd name="T40" fmla="*/ 124 w 176"/>
              <a:gd name="T41" fmla="*/ 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" h="190">
                <a:moveTo>
                  <a:pt x="16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16"/>
                  <a:pt x="0" y="34"/>
                  <a:pt x="0" y="52"/>
                </a:cubicBezTo>
                <a:cubicBezTo>
                  <a:pt x="0" y="128"/>
                  <a:pt x="40" y="190"/>
                  <a:pt x="88" y="190"/>
                </a:cubicBezTo>
                <a:cubicBezTo>
                  <a:pt x="136" y="190"/>
                  <a:pt x="176" y="128"/>
                  <a:pt x="176" y="52"/>
                </a:cubicBezTo>
                <a:cubicBezTo>
                  <a:pt x="176" y="34"/>
                  <a:pt x="173" y="16"/>
                  <a:pt x="169" y="0"/>
                </a:cubicBezTo>
                <a:close/>
                <a:moveTo>
                  <a:pt x="34" y="52"/>
                </a:moveTo>
                <a:cubicBezTo>
                  <a:pt x="34" y="41"/>
                  <a:pt x="43" y="32"/>
                  <a:pt x="54" y="32"/>
                </a:cubicBezTo>
                <a:cubicBezTo>
                  <a:pt x="65" y="32"/>
                  <a:pt x="74" y="41"/>
                  <a:pt x="74" y="52"/>
                </a:cubicBezTo>
                <a:cubicBezTo>
                  <a:pt x="74" y="63"/>
                  <a:pt x="65" y="72"/>
                  <a:pt x="54" y="72"/>
                </a:cubicBezTo>
                <a:cubicBezTo>
                  <a:pt x="43" y="72"/>
                  <a:pt x="34" y="63"/>
                  <a:pt x="34" y="52"/>
                </a:cubicBezTo>
                <a:close/>
                <a:moveTo>
                  <a:pt x="88" y="154"/>
                </a:moveTo>
                <a:cubicBezTo>
                  <a:pt x="67" y="154"/>
                  <a:pt x="49" y="139"/>
                  <a:pt x="46" y="120"/>
                </a:cubicBezTo>
                <a:cubicBezTo>
                  <a:pt x="56" y="132"/>
                  <a:pt x="71" y="140"/>
                  <a:pt x="88" y="140"/>
                </a:cubicBezTo>
                <a:cubicBezTo>
                  <a:pt x="105" y="140"/>
                  <a:pt x="120" y="132"/>
                  <a:pt x="130" y="120"/>
                </a:cubicBezTo>
                <a:cubicBezTo>
                  <a:pt x="127" y="139"/>
                  <a:pt x="109" y="154"/>
                  <a:pt x="88" y="154"/>
                </a:cubicBezTo>
                <a:close/>
                <a:moveTo>
                  <a:pt x="124" y="72"/>
                </a:moveTo>
                <a:cubicBezTo>
                  <a:pt x="113" y="72"/>
                  <a:pt x="104" y="63"/>
                  <a:pt x="104" y="52"/>
                </a:cubicBezTo>
                <a:cubicBezTo>
                  <a:pt x="104" y="41"/>
                  <a:pt x="113" y="32"/>
                  <a:pt x="124" y="32"/>
                </a:cubicBezTo>
                <a:cubicBezTo>
                  <a:pt x="135" y="32"/>
                  <a:pt x="144" y="41"/>
                  <a:pt x="144" y="52"/>
                </a:cubicBezTo>
                <a:cubicBezTo>
                  <a:pt x="144" y="63"/>
                  <a:pt x="135" y="72"/>
                  <a:pt x="124" y="72"/>
                </a:cubicBezTo>
                <a:close/>
              </a:path>
            </a:pathLst>
          </a:custGeom>
          <a:solidFill>
            <a:srgbClr val="83AC3F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4" name="Freeform 67"/>
          <p:cNvSpPr>
            <a:spLocks noEditPoints="1"/>
          </p:cNvSpPr>
          <p:nvPr/>
        </p:nvSpPr>
        <p:spPr bwMode="auto">
          <a:xfrm>
            <a:off x="8205350" y="4119493"/>
            <a:ext cx="543337" cy="516961"/>
          </a:xfrm>
          <a:custGeom>
            <a:avLst/>
            <a:gdLst>
              <a:gd name="T0" fmla="*/ 221 w 221"/>
              <a:gd name="T1" fmla="*/ 96 h 210"/>
              <a:gd name="T2" fmla="*/ 171 w 221"/>
              <a:gd name="T3" fmla="*/ 46 h 210"/>
              <a:gd name="T4" fmla="*/ 159 w 221"/>
              <a:gd name="T5" fmla="*/ 47 h 210"/>
              <a:gd name="T6" fmla="*/ 109 w 221"/>
              <a:gd name="T7" fmla="*/ 0 h 210"/>
              <a:gd name="T8" fmla="*/ 59 w 221"/>
              <a:gd name="T9" fmla="*/ 47 h 210"/>
              <a:gd name="T10" fmla="*/ 50 w 221"/>
              <a:gd name="T11" fmla="*/ 46 h 210"/>
              <a:gd name="T12" fmla="*/ 0 w 221"/>
              <a:gd name="T13" fmla="*/ 96 h 210"/>
              <a:gd name="T14" fmla="*/ 23 w 221"/>
              <a:gd name="T15" fmla="*/ 138 h 210"/>
              <a:gd name="T16" fmla="*/ 18 w 221"/>
              <a:gd name="T17" fmla="*/ 160 h 210"/>
              <a:gd name="T18" fmla="*/ 68 w 221"/>
              <a:gd name="T19" fmla="*/ 210 h 210"/>
              <a:gd name="T20" fmla="*/ 111 w 221"/>
              <a:gd name="T21" fmla="*/ 186 h 210"/>
              <a:gd name="T22" fmla="*/ 154 w 221"/>
              <a:gd name="T23" fmla="*/ 210 h 210"/>
              <a:gd name="T24" fmla="*/ 204 w 221"/>
              <a:gd name="T25" fmla="*/ 160 h 210"/>
              <a:gd name="T26" fmla="*/ 199 w 221"/>
              <a:gd name="T27" fmla="*/ 138 h 210"/>
              <a:gd name="T28" fmla="*/ 221 w 221"/>
              <a:gd name="T29" fmla="*/ 96 h 210"/>
              <a:gd name="T30" fmla="*/ 111 w 221"/>
              <a:gd name="T31" fmla="*/ 170 h 210"/>
              <a:gd name="T32" fmla="*/ 56 w 221"/>
              <a:gd name="T33" fmla="*/ 115 h 210"/>
              <a:gd name="T34" fmla="*/ 111 w 221"/>
              <a:gd name="T35" fmla="*/ 60 h 210"/>
              <a:gd name="T36" fmla="*/ 165 w 221"/>
              <a:gd name="T37" fmla="*/ 115 h 210"/>
              <a:gd name="T38" fmla="*/ 111 w 221"/>
              <a:gd name="T39" fmla="*/ 170 h 210"/>
              <a:gd name="T40" fmla="*/ 79 w 221"/>
              <a:gd name="T41" fmla="*/ 114 h 210"/>
              <a:gd name="T42" fmla="*/ 110 w 221"/>
              <a:gd name="T43" fmla="*/ 83 h 210"/>
              <a:gd name="T44" fmla="*/ 141 w 221"/>
              <a:gd name="T45" fmla="*/ 114 h 210"/>
              <a:gd name="T46" fmla="*/ 110 w 221"/>
              <a:gd name="T47" fmla="*/ 145 h 210"/>
              <a:gd name="T48" fmla="*/ 79 w 221"/>
              <a:gd name="T49" fmla="*/ 114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1" h="210">
                <a:moveTo>
                  <a:pt x="221" y="96"/>
                </a:moveTo>
                <a:cubicBezTo>
                  <a:pt x="221" y="68"/>
                  <a:pt x="199" y="46"/>
                  <a:pt x="171" y="46"/>
                </a:cubicBezTo>
                <a:cubicBezTo>
                  <a:pt x="167" y="46"/>
                  <a:pt x="163" y="46"/>
                  <a:pt x="159" y="47"/>
                </a:cubicBezTo>
                <a:cubicBezTo>
                  <a:pt x="157" y="21"/>
                  <a:pt x="135" y="0"/>
                  <a:pt x="109" y="0"/>
                </a:cubicBezTo>
                <a:cubicBezTo>
                  <a:pt x="82" y="0"/>
                  <a:pt x="60" y="21"/>
                  <a:pt x="59" y="47"/>
                </a:cubicBezTo>
                <a:cubicBezTo>
                  <a:pt x="56" y="46"/>
                  <a:pt x="53" y="46"/>
                  <a:pt x="50" y="46"/>
                </a:cubicBezTo>
                <a:cubicBezTo>
                  <a:pt x="22" y="46"/>
                  <a:pt x="0" y="68"/>
                  <a:pt x="0" y="96"/>
                </a:cubicBezTo>
                <a:cubicBezTo>
                  <a:pt x="0" y="114"/>
                  <a:pt x="9" y="129"/>
                  <a:pt x="23" y="138"/>
                </a:cubicBezTo>
                <a:cubicBezTo>
                  <a:pt x="20" y="145"/>
                  <a:pt x="18" y="152"/>
                  <a:pt x="18" y="160"/>
                </a:cubicBezTo>
                <a:cubicBezTo>
                  <a:pt x="18" y="188"/>
                  <a:pt x="40" y="210"/>
                  <a:pt x="68" y="210"/>
                </a:cubicBezTo>
                <a:cubicBezTo>
                  <a:pt x="86" y="210"/>
                  <a:pt x="102" y="201"/>
                  <a:pt x="111" y="186"/>
                </a:cubicBezTo>
                <a:cubicBezTo>
                  <a:pt x="120" y="201"/>
                  <a:pt x="136" y="210"/>
                  <a:pt x="154" y="210"/>
                </a:cubicBezTo>
                <a:cubicBezTo>
                  <a:pt x="182" y="210"/>
                  <a:pt x="204" y="188"/>
                  <a:pt x="204" y="160"/>
                </a:cubicBezTo>
                <a:cubicBezTo>
                  <a:pt x="204" y="152"/>
                  <a:pt x="202" y="145"/>
                  <a:pt x="199" y="138"/>
                </a:cubicBezTo>
                <a:cubicBezTo>
                  <a:pt x="212" y="129"/>
                  <a:pt x="221" y="113"/>
                  <a:pt x="221" y="96"/>
                </a:cubicBezTo>
                <a:close/>
                <a:moveTo>
                  <a:pt x="111" y="170"/>
                </a:moveTo>
                <a:cubicBezTo>
                  <a:pt x="80" y="170"/>
                  <a:pt x="56" y="145"/>
                  <a:pt x="56" y="115"/>
                </a:cubicBezTo>
                <a:cubicBezTo>
                  <a:pt x="56" y="85"/>
                  <a:pt x="80" y="60"/>
                  <a:pt x="111" y="60"/>
                </a:cubicBezTo>
                <a:cubicBezTo>
                  <a:pt x="141" y="60"/>
                  <a:pt x="165" y="85"/>
                  <a:pt x="165" y="115"/>
                </a:cubicBezTo>
                <a:cubicBezTo>
                  <a:pt x="165" y="145"/>
                  <a:pt x="141" y="170"/>
                  <a:pt x="111" y="170"/>
                </a:cubicBezTo>
                <a:close/>
                <a:moveTo>
                  <a:pt x="79" y="114"/>
                </a:moveTo>
                <a:cubicBezTo>
                  <a:pt x="79" y="97"/>
                  <a:pt x="93" y="83"/>
                  <a:pt x="110" y="83"/>
                </a:cubicBezTo>
                <a:cubicBezTo>
                  <a:pt x="127" y="83"/>
                  <a:pt x="141" y="97"/>
                  <a:pt x="141" y="114"/>
                </a:cubicBezTo>
                <a:cubicBezTo>
                  <a:pt x="141" y="131"/>
                  <a:pt x="127" y="145"/>
                  <a:pt x="110" y="145"/>
                </a:cubicBezTo>
                <a:cubicBezTo>
                  <a:pt x="93" y="145"/>
                  <a:pt x="79" y="131"/>
                  <a:pt x="79" y="114"/>
                </a:cubicBezTo>
                <a:close/>
              </a:path>
            </a:pathLst>
          </a:custGeom>
          <a:solidFill>
            <a:srgbClr val="EE852A"/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65" name="Group 90"/>
          <p:cNvGrpSpPr/>
          <p:nvPr/>
        </p:nvGrpSpPr>
        <p:grpSpPr>
          <a:xfrm>
            <a:off x="7266257" y="5617245"/>
            <a:ext cx="516960" cy="516962"/>
            <a:chOff x="8021724" y="5278576"/>
            <a:chExt cx="335594" cy="335595"/>
          </a:xfrm>
          <a:solidFill>
            <a:srgbClr val="EE852A">
              <a:lumMod val="60000"/>
              <a:lumOff val="40000"/>
            </a:srgbClr>
          </a:solidFill>
        </p:grpSpPr>
        <p:sp>
          <p:nvSpPr>
            <p:cNvPr id="266" name="Freeform 63"/>
            <p:cNvSpPr/>
            <p:nvPr/>
          </p:nvSpPr>
          <p:spPr bwMode="auto">
            <a:xfrm>
              <a:off x="8021724" y="5359206"/>
              <a:ext cx="212470" cy="254965"/>
            </a:xfrm>
            <a:custGeom>
              <a:avLst/>
              <a:gdLst>
                <a:gd name="T0" fmla="*/ 95 w 139"/>
                <a:gd name="T1" fmla="*/ 126 h 167"/>
                <a:gd name="T2" fmla="*/ 65 w 139"/>
                <a:gd name="T3" fmla="*/ 131 h 167"/>
                <a:gd name="T4" fmla="*/ 65 w 139"/>
                <a:gd name="T5" fmla="*/ 9 h 167"/>
                <a:gd name="T6" fmla="*/ 61 w 139"/>
                <a:gd name="T7" fmla="*/ 2 h 167"/>
                <a:gd name="T8" fmla="*/ 53 w 139"/>
                <a:gd name="T9" fmla="*/ 2 h 167"/>
                <a:gd name="T10" fmla="*/ 5 w 139"/>
                <a:gd name="T11" fmla="*/ 31 h 167"/>
                <a:gd name="T12" fmla="*/ 3 w 139"/>
                <a:gd name="T13" fmla="*/ 41 h 167"/>
                <a:gd name="T14" fmla="*/ 9 w 139"/>
                <a:gd name="T15" fmla="*/ 45 h 167"/>
                <a:gd name="T16" fmla="*/ 13 w 139"/>
                <a:gd name="T17" fmla="*/ 44 h 167"/>
                <a:gd name="T18" fmla="*/ 51 w 139"/>
                <a:gd name="T19" fmla="*/ 21 h 167"/>
                <a:gd name="T20" fmla="*/ 51 w 139"/>
                <a:gd name="T21" fmla="*/ 145 h 167"/>
                <a:gd name="T22" fmla="*/ 50 w 139"/>
                <a:gd name="T23" fmla="*/ 147 h 167"/>
                <a:gd name="T24" fmla="*/ 95 w 139"/>
                <a:gd name="T25" fmla="*/ 167 h 167"/>
                <a:gd name="T26" fmla="*/ 139 w 139"/>
                <a:gd name="T27" fmla="*/ 147 h 167"/>
                <a:gd name="T28" fmla="*/ 95 w 139"/>
                <a:gd name="T29" fmla="*/ 1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67">
                  <a:moveTo>
                    <a:pt x="95" y="126"/>
                  </a:moveTo>
                  <a:cubicBezTo>
                    <a:pt x="84" y="126"/>
                    <a:pt x="73" y="128"/>
                    <a:pt x="65" y="131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6"/>
                    <a:pt x="64" y="3"/>
                    <a:pt x="61" y="2"/>
                  </a:cubicBezTo>
                  <a:cubicBezTo>
                    <a:pt x="58" y="0"/>
                    <a:pt x="55" y="0"/>
                    <a:pt x="53" y="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3"/>
                    <a:pt x="0" y="38"/>
                    <a:pt x="3" y="41"/>
                  </a:cubicBezTo>
                  <a:cubicBezTo>
                    <a:pt x="4" y="44"/>
                    <a:pt x="6" y="45"/>
                    <a:pt x="9" y="45"/>
                  </a:cubicBezTo>
                  <a:cubicBezTo>
                    <a:pt x="10" y="45"/>
                    <a:pt x="12" y="45"/>
                    <a:pt x="13" y="44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0" y="146"/>
                    <a:pt x="50" y="146"/>
                    <a:pt x="50" y="147"/>
                  </a:cubicBezTo>
                  <a:cubicBezTo>
                    <a:pt x="50" y="158"/>
                    <a:pt x="70" y="167"/>
                    <a:pt x="95" y="167"/>
                  </a:cubicBezTo>
                  <a:cubicBezTo>
                    <a:pt x="119" y="167"/>
                    <a:pt x="139" y="158"/>
                    <a:pt x="139" y="147"/>
                  </a:cubicBezTo>
                  <a:cubicBezTo>
                    <a:pt x="139" y="135"/>
                    <a:pt x="119" y="126"/>
                    <a:pt x="95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7" name="Freeform 64"/>
            <p:cNvSpPr/>
            <p:nvPr/>
          </p:nvSpPr>
          <p:spPr bwMode="auto">
            <a:xfrm>
              <a:off x="8142668" y="5278576"/>
              <a:ext cx="214650" cy="254965"/>
            </a:xfrm>
            <a:custGeom>
              <a:avLst/>
              <a:gdLst>
                <a:gd name="T0" fmla="*/ 97 w 141"/>
                <a:gd name="T1" fmla="*/ 126 h 167"/>
                <a:gd name="T2" fmla="*/ 67 w 141"/>
                <a:gd name="T3" fmla="*/ 131 h 167"/>
                <a:gd name="T4" fmla="*/ 67 w 141"/>
                <a:gd name="T5" fmla="*/ 9 h 167"/>
                <a:gd name="T6" fmla="*/ 62 w 141"/>
                <a:gd name="T7" fmla="*/ 2 h 167"/>
                <a:gd name="T8" fmla="*/ 55 w 141"/>
                <a:gd name="T9" fmla="*/ 2 h 167"/>
                <a:gd name="T10" fmla="*/ 7 w 141"/>
                <a:gd name="T11" fmla="*/ 31 h 167"/>
                <a:gd name="T12" fmla="*/ 4 w 141"/>
                <a:gd name="T13" fmla="*/ 41 h 167"/>
                <a:gd name="T14" fmla="*/ 11 w 141"/>
                <a:gd name="T15" fmla="*/ 45 h 167"/>
                <a:gd name="T16" fmla="*/ 14 w 141"/>
                <a:gd name="T17" fmla="*/ 44 h 167"/>
                <a:gd name="T18" fmla="*/ 52 w 141"/>
                <a:gd name="T19" fmla="*/ 21 h 167"/>
                <a:gd name="T20" fmla="*/ 52 w 141"/>
                <a:gd name="T21" fmla="*/ 44 h 167"/>
                <a:gd name="T22" fmla="*/ 5 w 141"/>
                <a:gd name="T23" fmla="*/ 72 h 167"/>
                <a:gd name="T24" fmla="*/ 2 w 141"/>
                <a:gd name="T25" fmla="*/ 83 h 167"/>
                <a:gd name="T26" fmla="*/ 9 w 141"/>
                <a:gd name="T27" fmla="*/ 86 h 167"/>
                <a:gd name="T28" fmla="*/ 13 w 141"/>
                <a:gd name="T29" fmla="*/ 85 h 167"/>
                <a:gd name="T30" fmla="*/ 52 w 141"/>
                <a:gd name="T31" fmla="*/ 61 h 167"/>
                <a:gd name="T32" fmla="*/ 52 w 141"/>
                <a:gd name="T33" fmla="*/ 145 h 167"/>
                <a:gd name="T34" fmla="*/ 52 w 141"/>
                <a:gd name="T35" fmla="*/ 147 h 167"/>
                <a:gd name="T36" fmla="*/ 97 w 141"/>
                <a:gd name="T37" fmla="*/ 167 h 167"/>
                <a:gd name="T38" fmla="*/ 141 w 141"/>
                <a:gd name="T39" fmla="*/ 147 h 167"/>
                <a:gd name="T40" fmla="*/ 97 w 141"/>
                <a:gd name="T41" fmla="*/ 1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" h="167">
                  <a:moveTo>
                    <a:pt x="97" y="126"/>
                  </a:moveTo>
                  <a:cubicBezTo>
                    <a:pt x="85" y="126"/>
                    <a:pt x="75" y="128"/>
                    <a:pt x="67" y="131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5"/>
                    <a:pt x="65" y="3"/>
                    <a:pt x="62" y="2"/>
                  </a:cubicBezTo>
                  <a:cubicBezTo>
                    <a:pt x="60" y="0"/>
                    <a:pt x="57" y="0"/>
                    <a:pt x="55" y="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3"/>
                    <a:pt x="2" y="38"/>
                    <a:pt x="4" y="41"/>
                  </a:cubicBezTo>
                  <a:cubicBezTo>
                    <a:pt x="6" y="43"/>
                    <a:pt x="8" y="45"/>
                    <a:pt x="11" y="45"/>
                  </a:cubicBezTo>
                  <a:cubicBezTo>
                    <a:pt x="12" y="45"/>
                    <a:pt x="13" y="44"/>
                    <a:pt x="14" y="44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1" y="75"/>
                    <a:pt x="0" y="79"/>
                    <a:pt x="2" y="83"/>
                  </a:cubicBezTo>
                  <a:cubicBezTo>
                    <a:pt x="4" y="85"/>
                    <a:pt x="6" y="86"/>
                    <a:pt x="9" y="86"/>
                  </a:cubicBezTo>
                  <a:cubicBezTo>
                    <a:pt x="10" y="86"/>
                    <a:pt x="11" y="86"/>
                    <a:pt x="13" y="85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2" y="146"/>
                    <a:pt x="52" y="146"/>
                    <a:pt x="52" y="147"/>
                  </a:cubicBezTo>
                  <a:cubicBezTo>
                    <a:pt x="52" y="158"/>
                    <a:pt x="72" y="167"/>
                    <a:pt x="97" y="167"/>
                  </a:cubicBezTo>
                  <a:cubicBezTo>
                    <a:pt x="121" y="167"/>
                    <a:pt x="141" y="158"/>
                    <a:pt x="141" y="147"/>
                  </a:cubicBezTo>
                  <a:cubicBezTo>
                    <a:pt x="141" y="135"/>
                    <a:pt x="121" y="126"/>
                    <a:pt x="97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68" name="Group 93"/>
          <p:cNvGrpSpPr/>
          <p:nvPr/>
        </p:nvGrpSpPr>
        <p:grpSpPr>
          <a:xfrm>
            <a:off x="4007803" y="5537097"/>
            <a:ext cx="470710" cy="469081"/>
            <a:chOff x="4012607" y="5300369"/>
            <a:chExt cx="314892" cy="313802"/>
          </a:xfrm>
          <a:solidFill>
            <a:srgbClr val="2E9273">
              <a:lumMod val="60000"/>
              <a:lumOff val="40000"/>
            </a:srgbClr>
          </a:solidFill>
        </p:grpSpPr>
        <p:sp>
          <p:nvSpPr>
            <p:cNvPr id="269" name="Freeform 59"/>
            <p:cNvSpPr>
              <a:spLocks noEditPoints="1"/>
            </p:cNvSpPr>
            <p:nvPr/>
          </p:nvSpPr>
          <p:spPr bwMode="auto">
            <a:xfrm>
              <a:off x="4012607" y="5300369"/>
              <a:ext cx="314892" cy="313802"/>
            </a:xfrm>
            <a:custGeom>
              <a:avLst/>
              <a:gdLst>
                <a:gd name="T0" fmla="*/ 206 w 206"/>
                <a:gd name="T1" fmla="*/ 117 h 206"/>
                <a:gd name="T2" fmla="*/ 206 w 206"/>
                <a:gd name="T3" fmla="*/ 89 h 206"/>
                <a:gd name="T4" fmla="*/ 183 w 206"/>
                <a:gd name="T5" fmla="*/ 89 h 206"/>
                <a:gd name="T6" fmla="*/ 170 w 206"/>
                <a:gd name="T7" fmla="*/ 56 h 206"/>
                <a:gd name="T8" fmla="*/ 186 w 206"/>
                <a:gd name="T9" fmla="*/ 40 h 206"/>
                <a:gd name="T10" fmla="*/ 166 w 206"/>
                <a:gd name="T11" fmla="*/ 20 h 206"/>
                <a:gd name="T12" fmla="*/ 150 w 206"/>
                <a:gd name="T13" fmla="*/ 37 h 206"/>
                <a:gd name="T14" fmla="*/ 117 w 206"/>
                <a:gd name="T15" fmla="*/ 23 h 206"/>
                <a:gd name="T16" fmla="*/ 117 w 206"/>
                <a:gd name="T17" fmla="*/ 0 h 206"/>
                <a:gd name="T18" fmla="*/ 89 w 206"/>
                <a:gd name="T19" fmla="*/ 0 h 206"/>
                <a:gd name="T20" fmla="*/ 89 w 206"/>
                <a:gd name="T21" fmla="*/ 23 h 206"/>
                <a:gd name="T22" fmla="*/ 57 w 206"/>
                <a:gd name="T23" fmla="*/ 37 h 206"/>
                <a:gd name="T24" fmla="*/ 40 w 206"/>
                <a:gd name="T25" fmla="*/ 20 h 206"/>
                <a:gd name="T26" fmla="*/ 20 w 206"/>
                <a:gd name="T27" fmla="*/ 40 h 206"/>
                <a:gd name="T28" fmla="*/ 37 w 206"/>
                <a:gd name="T29" fmla="*/ 56 h 206"/>
                <a:gd name="T30" fmla="*/ 23 w 206"/>
                <a:gd name="T31" fmla="*/ 89 h 206"/>
                <a:gd name="T32" fmla="*/ 0 w 206"/>
                <a:gd name="T33" fmla="*/ 89 h 206"/>
                <a:gd name="T34" fmla="*/ 0 w 206"/>
                <a:gd name="T35" fmla="*/ 117 h 206"/>
                <a:gd name="T36" fmla="*/ 23 w 206"/>
                <a:gd name="T37" fmla="*/ 117 h 206"/>
                <a:gd name="T38" fmla="*/ 37 w 206"/>
                <a:gd name="T39" fmla="*/ 150 h 206"/>
                <a:gd name="T40" fmla="*/ 20 w 206"/>
                <a:gd name="T41" fmla="*/ 166 h 206"/>
                <a:gd name="T42" fmla="*/ 40 w 206"/>
                <a:gd name="T43" fmla="*/ 186 h 206"/>
                <a:gd name="T44" fmla="*/ 57 w 206"/>
                <a:gd name="T45" fmla="*/ 169 h 206"/>
                <a:gd name="T46" fmla="*/ 89 w 206"/>
                <a:gd name="T47" fmla="*/ 183 h 206"/>
                <a:gd name="T48" fmla="*/ 89 w 206"/>
                <a:gd name="T49" fmla="*/ 206 h 206"/>
                <a:gd name="T50" fmla="*/ 117 w 206"/>
                <a:gd name="T51" fmla="*/ 206 h 206"/>
                <a:gd name="T52" fmla="*/ 117 w 206"/>
                <a:gd name="T53" fmla="*/ 183 h 206"/>
                <a:gd name="T54" fmla="*/ 150 w 206"/>
                <a:gd name="T55" fmla="*/ 169 h 206"/>
                <a:gd name="T56" fmla="*/ 166 w 206"/>
                <a:gd name="T57" fmla="*/ 186 h 206"/>
                <a:gd name="T58" fmla="*/ 186 w 206"/>
                <a:gd name="T59" fmla="*/ 166 h 206"/>
                <a:gd name="T60" fmla="*/ 170 w 206"/>
                <a:gd name="T61" fmla="*/ 150 h 206"/>
                <a:gd name="T62" fmla="*/ 183 w 206"/>
                <a:gd name="T63" fmla="*/ 117 h 206"/>
                <a:gd name="T64" fmla="*/ 206 w 206"/>
                <a:gd name="T65" fmla="*/ 117 h 206"/>
                <a:gd name="T66" fmla="*/ 103 w 206"/>
                <a:gd name="T67" fmla="*/ 164 h 206"/>
                <a:gd name="T68" fmla="*/ 42 w 206"/>
                <a:gd name="T69" fmla="*/ 103 h 206"/>
                <a:gd name="T70" fmla="*/ 103 w 206"/>
                <a:gd name="T71" fmla="*/ 42 h 206"/>
                <a:gd name="T72" fmla="*/ 164 w 206"/>
                <a:gd name="T73" fmla="*/ 103 h 206"/>
                <a:gd name="T74" fmla="*/ 103 w 206"/>
                <a:gd name="T75" fmla="*/ 16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6" h="206">
                  <a:moveTo>
                    <a:pt x="206" y="117"/>
                  </a:moveTo>
                  <a:cubicBezTo>
                    <a:pt x="206" y="89"/>
                    <a:pt x="206" y="89"/>
                    <a:pt x="206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1" y="77"/>
                    <a:pt x="176" y="66"/>
                    <a:pt x="170" y="56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0" y="30"/>
                    <a:pt x="129" y="25"/>
                    <a:pt x="117" y="2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77" y="25"/>
                    <a:pt x="66" y="30"/>
                    <a:pt x="57" y="37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0" y="66"/>
                    <a:pt x="25" y="77"/>
                    <a:pt x="23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25" y="129"/>
                    <a:pt x="30" y="140"/>
                    <a:pt x="37" y="150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40" y="186"/>
                    <a:pt x="40" y="186"/>
                    <a:pt x="40" y="186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66" y="176"/>
                    <a:pt x="77" y="181"/>
                    <a:pt x="89" y="183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183"/>
                    <a:pt x="117" y="183"/>
                    <a:pt x="117" y="183"/>
                  </a:cubicBezTo>
                  <a:cubicBezTo>
                    <a:pt x="129" y="181"/>
                    <a:pt x="140" y="176"/>
                    <a:pt x="150" y="169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70" y="150"/>
                    <a:pt x="170" y="150"/>
                    <a:pt x="170" y="150"/>
                  </a:cubicBezTo>
                  <a:cubicBezTo>
                    <a:pt x="176" y="140"/>
                    <a:pt x="181" y="129"/>
                    <a:pt x="183" y="117"/>
                  </a:cubicBezTo>
                  <a:lnTo>
                    <a:pt x="206" y="117"/>
                  </a:lnTo>
                  <a:close/>
                  <a:moveTo>
                    <a:pt x="103" y="164"/>
                  </a:moveTo>
                  <a:cubicBezTo>
                    <a:pt x="70" y="164"/>
                    <a:pt x="42" y="137"/>
                    <a:pt x="42" y="103"/>
                  </a:cubicBezTo>
                  <a:cubicBezTo>
                    <a:pt x="42" y="69"/>
                    <a:pt x="70" y="42"/>
                    <a:pt x="103" y="42"/>
                  </a:cubicBezTo>
                  <a:cubicBezTo>
                    <a:pt x="137" y="42"/>
                    <a:pt x="164" y="69"/>
                    <a:pt x="164" y="103"/>
                  </a:cubicBezTo>
                  <a:cubicBezTo>
                    <a:pt x="164" y="137"/>
                    <a:pt x="137" y="164"/>
                    <a:pt x="103" y="1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0" name="Oval 60"/>
            <p:cNvSpPr>
              <a:spLocks noChangeArrowheads="1"/>
            </p:cNvSpPr>
            <p:nvPr/>
          </p:nvSpPr>
          <p:spPr bwMode="auto">
            <a:xfrm>
              <a:off x="4115029" y="5400612"/>
              <a:ext cx="112228" cy="11331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71" name="Group 96"/>
          <p:cNvGrpSpPr/>
          <p:nvPr/>
        </p:nvGrpSpPr>
        <p:grpSpPr>
          <a:xfrm>
            <a:off x="3030362" y="3841155"/>
            <a:ext cx="529187" cy="304857"/>
            <a:chOff x="3368208" y="4482085"/>
            <a:chExt cx="400970" cy="230993"/>
          </a:xfrm>
        </p:grpSpPr>
        <p:sp>
          <p:nvSpPr>
            <p:cNvPr id="272" name="Freeform 55"/>
            <p:cNvSpPr/>
            <p:nvPr/>
          </p:nvSpPr>
          <p:spPr bwMode="auto">
            <a:xfrm>
              <a:off x="3430315" y="4641165"/>
              <a:ext cx="71913" cy="71913"/>
            </a:xfrm>
            <a:custGeom>
              <a:avLst/>
              <a:gdLst>
                <a:gd name="T0" fmla="*/ 0 w 47"/>
                <a:gd name="T1" fmla="*/ 23 h 47"/>
                <a:gd name="T2" fmla="*/ 24 w 47"/>
                <a:gd name="T3" fmla="*/ 0 h 47"/>
                <a:gd name="T4" fmla="*/ 47 w 47"/>
                <a:gd name="T5" fmla="*/ 24 h 47"/>
                <a:gd name="T6" fmla="*/ 23 w 47"/>
                <a:gd name="T7" fmla="*/ 47 h 47"/>
                <a:gd name="T8" fmla="*/ 0 w 47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0" y="23"/>
                  </a:move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7" y="11"/>
                    <a:pt x="47" y="24"/>
                  </a:cubicBezTo>
                  <a:cubicBezTo>
                    <a:pt x="47" y="37"/>
                    <a:pt x="36" y="47"/>
                    <a:pt x="23" y="47"/>
                  </a:cubicBezTo>
                  <a:cubicBezTo>
                    <a:pt x="10" y="47"/>
                    <a:pt x="0" y="36"/>
                    <a:pt x="0" y="23"/>
                  </a:cubicBezTo>
                  <a:close/>
                </a:path>
              </a:pathLst>
            </a:custGeom>
            <a:solidFill>
              <a:srgbClr val="2E9273"/>
            </a:solidFill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3" name="Freeform 56"/>
            <p:cNvSpPr/>
            <p:nvPr/>
          </p:nvSpPr>
          <p:spPr bwMode="auto">
            <a:xfrm>
              <a:off x="3666757" y="4637896"/>
              <a:ext cx="74092" cy="73003"/>
            </a:xfrm>
            <a:custGeom>
              <a:avLst/>
              <a:gdLst>
                <a:gd name="T0" fmla="*/ 0 w 48"/>
                <a:gd name="T1" fmla="*/ 23 h 48"/>
                <a:gd name="T2" fmla="*/ 24 w 48"/>
                <a:gd name="T3" fmla="*/ 0 h 48"/>
                <a:gd name="T4" fmla="*/ 47 w 48"/>
                <a:gd name="T5" fmla="*/ 25 h 48"/>
                <a:gd name="T6" fmla="*/ 23 w 48"/>
                <a:gd name="T7" fmla="*/ 47 h 48"/>
                <a:gd name="T8" fmla="*/ 0 w 48"/>
                <a:gd name="T9" fmla="*/ 2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23"/>
                  </a:moveTo>
                  <a:cubicBezTo>
                    <a:pt x="1" y="10"/>
                    <a:pt x="11" y="0"/>
                    <a:pt x="24" y="0"/>
                  </a:cubicBezTo>
                  <a:cubicBezTo>
                    <a:pt x="37" y="1"/>
                    <a:pt x="48" y="12"/>
                    <a:pt x="47" y="25"/>
                  </a:cubicBezTo>
                  <a:cubicBezTo>
                    <a:pt x="47" y="38"/>
                    <a:pt x="36" y="48"/>
                    <a:pt x="23" y="47"/>
                  </a:cubicBezTo>
                  <a:cubicBezTo>
                    <a:pt x="10" y="47"/>
                    <a:pt x="0" y="36"/>
                    <a:pt x="0" y="23"/>
                  </a:cubicBezTo>
                  <a:close/>
                </a:path>
              </a:pathLst>
            </a:custGeom>
            <a:solidFill>
              <a:srgbClr val="2E9273"/>
            </a:solidFill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4" name="Freeform 57"/>
            <p:cNvSpPr>
              <a:spLocks noEditPoints="1"/>
            </p:cNvSpPr>
            <p:nvPr/>
          </p:nvSpPr>
          <p:spPr bwMode="auto">
            <a:xfrm>
              <a:off x="3368208" y="4482085"/>
              <a:ext cx="400970" cy="200485"/>
            </a:xfrm>
            <a:custGeom>
              <a:avLst/>
              <a:gdLst>
                <a:gd name="T0" fmla="*/ 237 w 263"/>
                <a:gd name="T1" fmla="*/ 82 h 131"/>
                <a:gd name="T2" fmla="*/ 146 w 263"/>
                <a:gd name="T3" fmla="*/ 1 h 131"/>
                <a:gd name="T4" fmla="*/ 55 w 263"/>
                <a:gd name="T5" fmla="*/ 46 h 131"/>
                <a:gd name="T6" fmla="*/ 0 w 263"/>
                <a:gd name="T7" fmla="*/ 125 h 131"/>
                <a:gd name="T8" fmla="*/ 28 w 263"/>
                <a:gd name="T9" fmla="*/ 126 h 131"/>
                <a:gd name="T10" fmla="*/ 34 w 263"/>
                <a:gd name="T11" fmla="*/ 126 h 131"/>
                <a:gd name="T12" fmla="*/ 65 w 263"/>
                <a:gd name="T13" fmla="*/ 97 h 131"/>
                <a:gd name="T14" fmla="*/ 95 w 263"/>
                <a:gd name="T15" fmla="*/ 128 h 131"/>
                <a:gd name="T16" fmla="*/ 136 w 263"/>
                <a:gd name="T17" fmla="*/ 129 h 131"/>
                <a:gd name="T18" fmla="*/ 190 w 263"/>
                <a:gd name="T19" fmla="*/ 130 h 131"/>
                <a:gd name="T20" fmla="*/ 189 w 263"/>
                <a:gd name="T21" fmla="*/ 125 h 131"/>
                <a:gd name="T22" fmla="*/ 221 w 263"/>
                <a:gd name="T23" fmla="*/ 95 h 131"/>
                <a:gd name="T24" fmla="*/ 250 w 263"/>
                <a:gd name="T25" fmla="*/ 127 h 131"/>
                <a:gd name="T26" fmla="*/ 250 w 263"/>
                <a:gd name="T27" fmla="*/ 131 h 131"/>
                <a:gd name="T28" fmla="*/ 257 w 263"/>
                <a:gd name="T29" fmla="*/ 131 h 131"/>
                <a:gd name="T30" fmla="*/ 237 w 263"/>
                <a:gd name="T31" fmla="*/ 82 h 131"/>
                <a:gd name="T32" fmla="*/ 139 w 263"/>
                <a:gd name="T33" fmla="*/ 59 h 131"/>
                <a:gd name="T34" fmla="*/ 65 w 263"/>
                <a:gd name="T35" fmla="*/ 57 h 131"/>
                <a:gd name="T36" fmla="*/ 140 w 263"/>
                <a:gd name="T37" fmla="*/ 11 h 131"/>
                <a:gd name="T38" fmla="*/ 139 w 263"/>
                <a:gd name="T39" fmla="*/ 59 h 131"/>
                <a:gd name="T40" fmla="*/ 147 w 263"/>
                <a:gd name="T41" fmla="*/ 59 h 131"/>
                <a:gd name="T42" fmla="*/ 148 w 263"/>
                <a:gd name="T43" fmla="*/ 11 h 131"/>
                <a:gd name="T44" fmla="*/ 225 w 263"/>
                <a:gd name="T45" fmla="*/ 61 h 131"/>
                <a:gd name="T46" fmla="*/ 147 w 263"/>
                <a:gd name="T47" fmla="*/ 5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3" h="131">
                  <a:moveTo>
                    <a:pt x="237" y="82"/>
                  </a:moveTo>
                  <a:cubicBezTo>
                    <a:pt x="243" y="28"/>
                    <a:pt x="190" y="2"/>
                    <a:pt x="146" y="1"/>
                  </a:cubicBezTo>
                  <a:cubicBezTo>
                    <a:pt x="113" y="0"/>
                    <a:pt x="75" y="16"/>
                    <a:pt x="55" y="46"/>
                  </a:cubicBezTo>
                  <a:cubicBezTo>
                    <a:pt x="26" y="54"/>
                    <a:pt x="3" y="86"/>
                    <a:pt x="0" y="125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10"/>
                    <a:pt x="49" y="96"/>
                    <a:pt x="65" y="97"/>
                  </a:cubicBezTo>
                  <a:cubicBezTo>
                    <a:pt x="82" y="97"/>
                    <a:pt x="95" y="111"/>
                    <a:pt x="95" y="128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89" y="129"/>
                    <a:pt x="189" y="127"/>
                    <a:pt x="189" y="125"/>
                  </a:cubicBezTo>
                  <a:cubicBezTo>
                    <a:pt x="190" y="108"/>
                    <a:pt x="204" y="95"/>
                    <a:pt x="221" y="95"/>
                  </a:cubicBezTo>
                  <a:cubicBezTo>
                    <a:pt x="237" y="96"/>
                    <a:pt x="251" y="110"/>
                    <a:pt x="250" y="127"/>
                  </a:cubicBezTo>
                  <a:cubicBezTo>
                    <a:pt x="250" y="128"/>
                    <a:pt x="250" y="130"/>
                    <a:pt x="250" y="131"/>
                  </a:cubicBezTo>
                  <a:cubicBezTo>
                    <a:pt x="257" y="131"/>
                    <a:pt x="257" y="131"/>
                    <a:pt x="257" y="131"/>
                  </a:cubicBezTo>
                  <a:cubicBezTo>
                    <a:pt x="263" y="108"/>
                    <a:pt x="249" y="87"/>
                    <a:pt x="237" y="82"/>
                  </a:cubicBezTo>
                  <a:close/>
                  <a:moveTo>
                    <a:pt x="139" y="59"/>
                  </a:moveTo>
                  <a:cubicBezTo>
                    <a:pt x="65" y="57"/>
                    <a:pt x="65" y="57"/>
                    <a:pt x="65" y="57"/>
                  </a:cubicBezTo>
                  <a:cubicBezTo>
                    <a:pt x="74" y="31"/>
                    <a:pt x="104" y="12"/>
                    <a:pt x="140" y="11"/>
                  </a:cubicBezTo>
                  <a:lnTo>
                    <a:pt x="139" y="59"/>
                  </a:lnTo>
                  <a:close/>
                  <a:moveTo>
                    <a:pt x="147" y="59"/>
                  </a:moveTo>
                  <a:cubicBezTo>
                    <a:pt x="148" y="11"/>
                    <a:pt x="148" y="11"/>
                    <a:pt x="148" y="11"/>
                  </a:cubicBezTo>
                  <a:cubicBezTo>
                    <a:pt x="186" y="12"/>
                    <a:pt x="217" y="34"/>
                    <a:pt x="225" y="61"/>
                  </a:cubicBezTo>
                  <a:lnTo>
                    <a:pt x="147" y="59"/>
                  </a:lnTo>
                  <a:close/>
                </a:path>
              </a:pathLst>
            </a:custGeom>
            <a:solidFill>
              <a:srgbClr val="2E9273"/>
            </a:solidFill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5" name="Freeform 58"/>
          <p:cNvSpPr/>
          <p:nvPr/>
        </p:nvSpPr>
        <p:spPr bwMode="auto">
          <a:xfrm>
            <a:off x="3314687" y="2800049"/>
            <a:ext cx="266403" cy="502454"/>
          </a:xfrm>
          <a:custGeom>
            <a:avLst/>
            <a:gdLst>
              <a:gd name="T0" fmla="*/ 107 w 113"/>
              <a:gd name="T1" fmla="*/ 68 h 213"/>
              <a:gd name="T2" fmla="*/ 62 w 113"/>
              <a:gd name="T3" fmla="*/ 68 h 213"/>
              <a:gd name="T4" fmla="*/ 62 w 113"/>
              <a:gd name="T5" fmla="*/ 61 h 213"/>
              <a:gd name="T6" fmla="*/ 61 w 113"/>
              <a:gd name="T7" fmla="*/ 45 h 213"/>
              <a:gd name="T8" fmla="*/ 54 w 113"/>
              <a:gd name="T9" fmla="*/ 41 h 213"/>
              <a:gd name="T10" fmla="*/ 48 w 113"/>
              <a:gd name="T11" fmla="*/ 44 h 213"/>
              <a:gd name="T12" fmla="*/ 46 w 113"/>
              <a:gd name="T13" fmla="*/ 54 h 213"/>
              <a:gd name="T14" fmla="*/ 50 w 113"/>
              <a:gd name="T15" fmla="*/ 69 h 213"/>
              <a:gd name="T16" fmla="*/ 74 w 113"/>
              <a:gd name="T17" fmla="*/ 85 h 213"/>
              <a:gd name="T18" fmla="*/ 98 w 113"/>
              <a:gd name="T19" fmla="*/ 101 h 213"/>
              <a:gd name="T20" fmla="*/ 108 w 113"/>
              <a:gd name="T21" fmla="*/ 117 h 213"/>
              <a:gd name="T22" fmla="*/ 113 w 113"/>
              <a:gd name="T23" fmla="*/ 142 h 213"/>
              <a:gd name="T24" fmla="*/ 101 w 113"/>
              <a:gd name="T25" fmla="*/ 179 h 213"/>
              <a:gd name="T26" fmla="*/ 66 w 113"/>
              <a:gd name="T27" fmla="*/ 196 h 213"/>
              <a:gd name="T28" fmla="*/ 66 w 113"/>
              <a:gd name="T29" fmla="*/ 213 h 213"/>
              <a:gd name="T30" fmla="*/ 46 w 113"/>
              <a:gd name="T31" fmla="*/ 213 h 213"/>
              <a:gd name="T32" fmla="*/ 46 w 113"/>
              <a:gd name="T33" fmla="*/ 196 h 213"/>
              <a:gd name="T34" fmla="*/ 14 w 113"/>
              <a:gd name="T35" fmla="*/ 182 h 213"/>
              <a:gd name="T36" fmla="*/ 1 w 113"/>
              <a:gd name="T37" fmla="*/ 140 h 213"/>
              <a:gd name="T38" fmla="*/ 1 w 113"/>
              <a:gd name="T39" fmla="*/ 131 h 213"/>
              <a:gd name="T40" fmla="*/ 46 w 113"/>
              <a:gd name="T41" fmla="*/ 131 h 213"/>
              <a:gd name="T42" fmla="*/ 46 w 113"/>
              <a:gd name="T43" fmla="*/ 142 h 213"/>
              <a:gd name="T44" fmla="*/ 47 w 113"/>
              <a:gd name="T45" fmla="*/ 165 h 213"/>
              <a:gd name="T46" fmla="*/ 54 w 113"/>
              <a:gd name="T47" fmla="*/ 169 h 213"/>
              <a:gd name="T48" fmla="*/ 60 w 113"/>
              <a:gd name="T49" fmla="*/ 166 h 213"/>
              <a:gd name="T50" fmla="*/ 63 w 113"/>
              <a:gd name="T51" fmla="*/ 157 h 213"/>
              <a:gd name="T52" fmla="*/ 61 w 113"/>
              <a:gd name="T53" fmla="*/ 135 h 213"/>
              <a:gd name="T54" fmla="*/ 46 w 113"/>
              <a:gd name="T55" fmla="*/ 121 h 213"/>
              <a:gd name="T56" fmla="*/ 18 w 113"/>
              <a:gd name="T57" fmla="*/ 102 h 213"/>
              <a:gd name="T58" fmla="*/ 5 w 113"/>
              <a:gd name="T59" fmla="*/ 85 h 213"/>
              <a:gd name="T60" fmla="*/ 0 w 113"/>
              <a:gd name="T61" fmla="*/ 60 h 213"/>
              <a:gd name="T62" fmla="*/ 11 w 113"/>
              <a:gd name="T63" fmla="*/ 29 h 213"/>
              <a:gd name="T64" fmla="*/ 46 w 113"/>
              <a:gd name="T65" fmla="*/ 14 h 213"/>
              <a:gd name="T66" fmla="*/ 46 w 113"/>
              <a:gd name="T67" fmla="*/ 0 h 213"/>
              <a:gd name="T68" fmla="*/ 66 w 113"/>
              <a:gd name="T69" fmla="*/ 0 h 213"/>
              <a:gd name="T70" fmla="*/ 66 w 113"/>
              <a:gd name="T71" fmla="*/ 14 h 213"/>
              <a:gd name="T72" fmla="*/ 97 w 113"/>
              <a:gd name="T73" fmla="*/ 28 h 213"/>
              <a:gd name="T74" fmla="*/ 108 w 113"/>
              <a:gd name="T75" fmla="*/ 60 h 213"/>
              <a:gd name="T76" fmla="*/ 107 w 113"/>
              <a:gd name="T77" fmla="*/ 6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3" h="213">
                <a:moveTo>
                  <a:pt x="107" y="68"/>
                </a:moveTo>
                <a:cubicBezTo>
                  <a:pt x="62" y="68"/>
                  <a:pt x="62" y="68"/>
                  <a:pt x="62" y="68"/>
                </a:cubicBezTo>
                <a:cubicBezTo>
                  <a:pt x="62" y="61"/>
                  <a:pt x="62" y="61"/>
                  <a:pt x="62" y="61"/>
                </a:cubicBezTo>
                <a:cubicBezTo>
                  <a:pt x="62" y="53"/>
                  <a:pt x="62" y="47"/>
                  <a:pt x="61" y="45"/>
                </a:cubicBezTo>
                <a:cubicBezTo>
                  <a:pt x="60" y="43"/>
                  <a:pt x="58" y="41"/>
                  <a:pt x="54" y="41"/>
                </a:cubicBezTo>
                <a:cubicBezTo>
                  <a:pt x="51" y="41"/>
                  <a:pt x="49" y="42"/>
                  <a:pt x="48" y="44"/>
                </a:cubicBezTo>
                <a:cubicBezTo>
                  <a:pt x="47" y="47"/>
                  <a:pt x="46" y="50"/>
                  <a:pt x="46" y="54"/>
                </a:cubicBezTo>
                <a:cubicBezTo>
                  <a:pt x="46" y="61"/>
                  <a:pt x="47" y="66"/>
                  <a:pt x="50" y="69"/>
                </a:cubicBezTo>
                <a:cubicBezTo>
                  <a:pt x="53" y="72"/>
                  <a:pt x="61" y="77"/>
                  <a:pt x="74" y="85"/>
                </a:cubicBezTo>
                <a:cubicBezTo>
                  <a:pt x="86" y="92"/>
                  <a:pt x="94" y="97"/>
                  <a:pt x="98" y="101"/>
                </a:cubicBezTo>
                <a:cubicBezTo>
                  <a:pt x="102" y="105"/>
                  <a:pt x="105" y="110"/>
                  <a:pt x="108" y="117"/>
                </a:cubicBezTo>
                <a:cubicBezTo>
                  <a:pt x="111" y="123"/>
                  <a:pt x="113" y="132"/>
                  <a:pt x="113" y="142"/>
                </a:cubicBezTo>
                <a:cubicBezTo>
                  <a:pt x="113" y="158"/>
                  <a:pt x="109" y="170"/>
                  <a:pt x="101" y="179"/>
                </a:cubicBezTo>
                <a:cubicBezTo>
                  <a:pt x="93" y="189"/>
                  <a:pt x="82" y="194"/>
                  <a:pt x="66" y="196"/>
                </a:cubicBezTo>
                <a:cubicBezTo>
                  <a:pt x="66" y="213"/>
                  <a:pt x="66" y="213"/>
                  <a:pt x="66" y="213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46" y="196"/>
                  <a:pt x="46" y="196"/>
                  <a:pt x="46" y="196"/>
                </a:cubicBezTo>
                <a:cubicBezTo>
                  <a:pt x="34" y="195"/>
                  <a:pt x="23" y="190"/>
                  <a:pt x="14" y="182"/>
                </a:cubicBezTo>
                <a:cubicBezTo>
                  <a:pt x="5" y="174"/>
                  <a:pt x="1" y="160"/>
                  <a:pt x="1" y="140"/>
                </a:cubicBezTo>
                <a:cubicBezTo>
                  <a:pt x="1" y="131"/>
                  <a:pt x="1" y="131"/>
                  <a:pt x="1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42"/>
                  <a:pt x="46" y="142"/>
                  <a:pt x="46" y="142"/>
                </a:cubicBezTo>
                <a:cubicBezTo>
                  <a:pt x="46" y="154"/>
                  <a:pt x="46" y="162"/>
                  <a:pt x="47" y="165"/>
                </a:cubicBezTo>
                <a:cubicBezTo>
                  <a:pt x="48" y="168"/>
                  <a:pt x="50" y="169"/>
                  <a:pt x="54" y="169"/>
                </a:cubicBezTo>
                <a:cubicBezTo>
                  <a:pt x="57" y="169"/>
                  <a:pt x="59" y="168"/>
                  <a:pt x="60" y="166"/>
                </a:cubicBezTo>
                <a:cubicBezTo>
                  <a:pt x="62" y="164"/>
                  <a:pt x="63" y="161"/>
                  <a:pt x="63" y="157"/>
                </a:cubicBezTo>
                <a:cubicBezTo>
                  <a:pt x="63" y="147"/>
                  <a:pt x="62" y="140"/>
                  <a:pt x="61" y="135"/>
                </a:cubicBezTo>
                <a:cubicBezTo>
                  <a:pt x="59" y="131"/>
                  <a:pt x="54" y="126"/>
                  <a:pt x="46" y="121"/>
                </a:cubicBezTo>
                <a:cubicBezTo>
                  <a:pt x="32" y="112"/>
                  <a:pt x="23" y="106"/>
                  <a:pt x="18" y="102"/>
                </a:cubicBezTo>
                <a:cubicBezTo>
                  <a:pt x="13" y="98"/>
                  <a:pt x="9" y="92"/>
                  <a:pt x="5" y="85"/>
                </a:cubicBezTo>
                <a:cubicBezTo>
                  <a:pt x="2" y="78"/>
                  <a:pt x="0" y="69"/>
                  <a:pt x="0" y="60"/>
                </a:cubicBezTo>
                <a:cubicBezTo>
                  <a:pt x="0" y="47"/>
                  <a:pt x="4" y="36"/>
                  <a:pt x="11" y="29"/>
                </a:cubicBezTo>
                <a:cubicBezTo>
                  <a:pt x="19" y="21"/>
                  <a:pt x="30" y="16"/>
                  <a:pt x="46" y="14"/>
                </a:cubicBezTo>
                <a:cubicBezTo>
                  <a:pt x="46" y="0"/>
                  <a:pt x="46" y="0"/>
                  <a:pt x="46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14"/>
                  <a:pt x="66" y="14"/>
                  <a:pt x="66" y="14"/>
                </a:cubicBezTo>
                <a:cubicBezTo>
                  <a:pt x="80" y="16"/>
                  <a:pt x="91" y="21"/>
                  <a:pt x="97" y="28"/>
                </a:cubicBezTo>
                <a:cubicBezTo>
                  <a:pt x="104" y="36"/>
                  <a:pt x="108" y="46"/>
                  <a:pt x="108" y="60"/>
                </a:cubicBezTo>
                <a:cubicBezTo>
                  <a:pt x="108" y="61"/>
                  <a:pt x="108" y="64"/>
                  <a:pt x="107" y="68"/>
                </a:cubicBezTo>
                <a:close/>
              </a:path>
            </a:pathLst>
          </a:custGeom>
          <a:solidFill>
            <a:srgbClr val="226BAB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903" tIns="60952" rIns="121903" bIns="60952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6" name="Group 101"/>
          <p:cNvGrpSpPr/>
          <p:nvPr/>
        </p:nvGrpSpPr>
        <p:grpSpPr>
          <a:xfrm>
            <a:off x="4251443" y="1317256"/>
            <a:ext cx="522572" cy="510754"/>
            <a:chOff x="4189761" y="2199390"/>
            <a:chExt cx="433658" cy="423851"/>
          </a:xfrm>
          <a:solidFill>
            <a:srgbClr val="226BAB"/>
          </a:solidFill>
        </p:grpSpPr>
        <p:sp>
          <p:nvSpPr>
            <p:cNvPr id="277" name="Freeform 61"/>
            <p:cNvSpPr/>
            <p:nvPr/>
          </p:nvSpPr>
          <p:spPr bwMode="auto">
            <a:xfrm>
              <a:off x="4359737" y="2362829"/>
              <a:ext cx="100242" cy="101332"/>
            </a:xfrm>
            <a:custGeom>
              <a:avLst/>
              <a:gdLst>
                <a:gd name="T0" fmla="*/ 21 w 66"/>
                <a:gd name="T1" fmla="*/ 6 h 67"/>
                <a:gd name="T2" fmla="*/ 6 w 66"/>
                <a:gd name="T3" fmla="*/ 45 h 67"/>
                <a:gd name="T4" fmla="*/ 44 w 66"/>
                <a:gd name="T5" fmla="*/ 60 h 67"/>
                <a:gd name="T6" fmla="*/ 60 w 66"/>
                <a:gd name="T7" fmla="*/ 22 h 67"/>
                <a:gd name="T8" fmla="*/ 21 w 66"/>
                <a:gd name="T9" fmla="*/ 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21" y="6"/>
                  </a:moveTo>
                  <a:cubicBezTo>
                    <a:pt x="7" y="13"/>
                    <a:pt x="0" y="30"/>
                    <a:pt x="6" y="45"/>
                  </a:cubicBezTo>
                  <a:cubicBezTo>
                    <a:pt x="12" y="60"/>
                    <a:pt x="29" y="67"/>
                    <a:pt x="44" y="60"/>
                  </a:cubicBezTo>
                  <a:cubicBezTo>
                    <a:pt x="59" y="54"/>
                    <a:pt x="66" y="37"/>
                    <a:pt x="60" y="22"/>
                  </a:cubicBezTo>
                  <a:cubicBezTo>
                    <a:pt x="54" y="7"/>
                    <a:pt x="36" y="0"/>
                    <a:pt x="2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8" name="Freeform 62"/>
            <p:cNvSpPr>
              <a:spLocks noEditPoints="1"/>
            </p:cNvSpPr>
            <p:nvPr/>
          </p:nvSpPr>
          <p:spPr bwMode="auto">
            <a:xfrm>
              <a:off x="4189761" y="2199390"/>
              <a:ext cx="433658" cy="423851"/>
            </a:xfrm>
            <a:custGeom>
              <a:avLst/>
              <a:gdLst>
                <a:gd name="T0" fmla="*/ 200 w 284"/>
                <a:gd name="T1" fmla="*/ 116 h 278"/>
                <a:gd name="T2" fmla="*/ 151 w 284"/>
                <a:gd name="T3" fmla="*/ 34 h 278"/>
                <a:gd name="T4" fmla="*/ 95 w 284"/>
                <a:gd name="T5" fmla="*/ 77 h 278"/>
                <a:gd name="T6" fmla="*/ 66 w 284"/>
                <a:gd name="T7" fmla="*/ 62 h 278"/>
                <a:gd name="T8" fmla="*/ 8 w 284"/>
                <a:gd name="T9" fmla="*/ 85 h 278"/>
                <a:gd name="T10" fmla="*/ 75 w 284"/>
                <a:gd name="T11" fmla="*/ 221 h 278"/>
                <a:gd name="T12" fmla="*/ 105 w 284"/>
                <a:gd name="T13" fmla="*/ 275 h 278"/>
                <a:gd name="T14" fmla="*/ 151 w 284"/>
                <a:gd name="T15" fmla="*/ 254 h 278"/>
                <a:gd name="T16" fmla="*/ 156 w 284"/>
                <a:gd name="T17" fmla="*/ 218 h 278"/>
                <a:gd name="T18" fmla="*/ 225 w 284"/>
                <a:gd name="T19" fmla="*/ 209 h 278"/>
                <a:gd name="T20" fmla="*/ 279 w 284"/>
                <a:gd name="T21" fmla="*/ 195 h 278"/>
                <a:gd name="T22" fmla="*/ 159 w 284"/>
                <a:gd name="T23" fmla="*/ 40 h 278"/>
                <a:gd name="T24" fmla="*/ 195 w 284"/>
                <a:gd name="T25" fmla="*/ 14 h 278"/>
                <a:gd name="T26" fmla="*/ 161 w 284"/>
                <a:gd name="T27" fmla="*/ 98 h 278"/>
                <a:gd name="T28" fmla="*/ 159 w 284"/>
                <a:gd name="T29" fmla="*/ 40 h 278"/>
                <a:gd name="T30" fmla="*/ 177 w 284"/>
                <a:gd name="T31" fmla="*/ 154 h 278"/>
                <a:gd name="T32" fmla="*/ 131 w 284"/>
                <a:gd name="T33" fmla="*/ 173 h 278"/>
                <a:gd name="T34" fmla="*/ 111 w 284"/>
                <a:gd name="T35" fmla="*/ 127 h 278"/>
                <a:gd name="T36" fmla="*/ 157 w 284"/>
                <a:gd name="T37" fmla="*/ 108 h 278"/>
                <a:gd name="T38" fmla="*/ 18 w 284"/>
                <a:gd name="T39" fmla="*/ 89 h 278"/>
                <a:gd name="T40" fmla="*/ 53 w 284"/>
                <a:gd name="T41" fmla="*/ 81 h 278"/>
                <a:gd name="T42" fmla="*/ 82 w 284"/>
                <a:gd name="T43" fmla="*/ 102 h 278"/>
                <a:gd name="T44" fmla="*/ 115 w 284"/>
                <a:gd name="T45" fmla="*/ 93 h 278"/>
                <a:gd name="T46" fmla="*/ 90 w 284"/>
                <a:gd name="T47" fmla="*/ 154 h 278"/>
                <a:gd name="T48" fmla="*/ 147 w 284"/>
                <a:gd name="T49" fmla="*/ 213 h 278"/>
                <a:gd name="T50" fmla="*/ 123 w 284"/>
                <a:gd name="T51" fmla="*/ 243 h 278"/>
                <a:gd name="T52" fmla="*/ 93 w 284"/>
                <a:gd name="T53" fmla="*/ 266 h 278"/>
                <a:gd name="T54" fmla="*/ 96 w 284"/>
                <a:gd name="T55" fmla="*/ 169 h 278"/>
                <a:gd name="T56" fmla="*/ 158 w 284"/>
                <a:gd name="T57" fmla="*/ 194 h 278"/>
                <a:gd name="T58" fmla="*/ 270 w 284"/>
                <a:gd name="T59" fmla="*/ 192 h 278"/>
                <a:gd name="T60" fmla="*/ 186 w 284"/>
                <a:gd name="T61" fmla="*/ 157 h 278"/>
                <a:gd name="T62" fmla="*/ 244 w 284"/>
                <a:gd name="T63" fmla="*/ 155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4" h="278">
                  <a:moveTo>
                    <a:pt x="250" y="148"/>
                  </a:moveTo>
                  <a:cubicBezTo>
                    <a:pt x="237" y="137"/>
                    <a:pt x="220" y="126"/>
                    <a:pt x="200" y="116"/>
                  </a:cubicBezTo>
                  <a:cubicBezTo>
                    <a:pt x="216" y="63"/>
                    <a:pt x="221" y="14"/>
                    <a:pt x="199" y="5"/>
                  </a:cubicBezTo>
                  <a:cubicBezTo>
                    <a:pt x="187" y="0"/>
                    <a:pt x="170" y="10"/>
                    <a:pt x="151" y="34"/>
                  </a:cubicBezTo>
                  <a:cubicBezTo>
                    <a:pt x="141" y="47"/>
                    <a:pt x="130" y="64"/>
                    <a:pt x="120" y="84"/>
                  </a:cubicBezTo>
                  <a:cubicBezTo>
                    <a:pt x="111" y="81"/>
                    <a:pt x="103" y="79"/>
                    <a:pt x="95" y="77"/>
                  </a:cubicBezTo>
                  <a:cubicBezTo>
                    <a:pt x="95" y="76"/>
                    <a:pt x="94" y="75"/>
                    <a:pt x="94" y="74"/>
                  </a:cubicBezTo>
                  <a:cubicBezTo>
                    <a:pt x="89" y="63"/>
                    <a:pt x="77" y="58"/>
                    <a:pt x="66" y="62"/>
                  </a:cubicBezTo>
                  <a:cubicBezTo>
                    <a:pt x="62" y="64"/>
                    <a:pt x="58" y="67"/>
                    <a:pt x="56" y="71"/>
                  </a:cubicBezTo>
                  <a:cubicBezTo>
                    <a:pt x="29" y="69"/>
                    <a:pt x="13" y="74"/>
                    <a:pt x="8" y="85"/>
                  </a:cubicBezTo>
                  <a:cubicBezTo>
                    <a:pt x="0" y="107"/>
                    <a:pt x="38" y="139"/>
                    <a:pt x="87" y="164"/>
                  </a:cubicBezTo>
                  <a:cubicBezTo>
                    <a:pt x="81" y="185"/>
                    <a:pt x="77" y="204"/>
                    <a:pt x="75" y="221"/>
                  </a:cubicBezTo>
                  <a:cubicBezTo>
                    <a:pt x="71" y="252"/>
                    <a:pt x="76" y="271"/>
                    <a:pt x="89" y="276"/>
                  </a:cubicBezTo>
                  <a:cubicBezTo>
                    <a:pt x="94" y="278"/>
                    <a:pt x="99" y="277"/>
                    <a:pt x="105" y="275"/>
                  </a:cubicBezTo>
                  <a:cubicBezTo>
                    <a:pt x="113" y="272"/>
                    <a:pt x="122" y="264"/>
                    <a:pt x="132" y="253"/>
                  </a:cubicBezTo>
                  <a:cubicBezTo>
                    <a:pt x="137" y="256"/>
                    <a:pt x="144" y="257"/>
                    <a:pt x="151" y="254"/>
                  </a:cubicBezTo>
                  <a:cubicBezTo>
                    <a:pt x="162" y="249"/>
                    <a:pt x="167" y="237"/>
                    <a:pt x="162" y="226"/>
                  </a:cubicBezTo>
                  <a:cubicBezTo>
                    <a:pt x="161" y="223"/>
                    <a:pt x="159" y="220"/>
                    <a:pt x="156" y="218"/>
                  </a:cubicBezTo>
                  <a:cubicBezTo>
                    <a:pt x="160" y="211"/>
                    <a:pt x="164" y="204"/>
                    <a:pt x="168" y="197"/>
                  </a:cubicBezTo>
                  <a:cubicBezTo>
                    <a:pt x="188" y="203"/>
                    <a:pt x="208" y="208"/>
                    <a:pt x="225" y="209"/>
                  </a:cubicBezTo>
                  <a:cubicBezTo>
                    <a:pt x="244" y="211"/>
                    <a:pt x="258" y="210"/>
                    <a:pt x="267" y="206"/>
                  </a:cubicBezTo>
                  <a:cubicBezTo>
                    <a:pt x="273" y="204"/>
                    <a:pt x="277" y="200"/>
                    <a:pt x="279" y="195"/>
                  </a:cubicBezTo>
                  <a:cubicBezTo>
                    <a:pt x="284" y="183"/>
                    <a:pt x="274" y="166"/>
                    <a:pt x="250" y="148"/>
                  </a:cubicBezTo>
                  <a:close/>
                  <a:moveTo>
                    <a:pt x="159" y="40"/>
                  </a:moveTo>
                  <a:cubicBezTo>
                    <a:pt x="171" y="25"/>
                    <a:pt x="180" y="18"/>
                    <a:pt x="187" y="15"/>
                  </a:cubicBezTo>
                  <a:cubicBezTo>
                    <a:pt x="190" y="14"/>
                    <a:pt x="193" y="13"/>
                    <a:pt x="195" y="14"/>
                  </a:cubicBezTo>
                  <a:cubicBezTo>
                    <a:pt x="208" y="19"/>
                    <a:pt x="207" y="59"/>
                    <a:pt x="191" y="112"/>
                  </a:cubicBezTo>
                  <a:cubicBezTo>
                    <a:pt x="182" y="107"/>
                    <a:pt x="171" y="103"/>
                    <a:pt x="161" y="98"/>
                  </a:cubicBezTo>
                  <a:cubicBezTo>
                    <a:pt x="150" y="94"/>
                    <a:pt x="140" y="90"/>
                    <a:pt x="130" y="87"/>
                  </a:cubicBezTo>
                  <a:cubicBezTo>
                    <a:pt x="139" y="69"/>
                    <a:pt x="149" y="53"/>
                    <a:pt x="159" y="40"/>
                  </a:cubicBezTo>
                  <a:close/>
                  <a:moveTo>
                    <a:pt x="188" y="122"/>
                  </a:moveTo>
                  <a:cubicBezTo>
                    <a:pt x="185" y="132"/>
                    <a:pt x="181" y="143"/>
                    <a:pt x="177" y="154"/>
                  </a:cubicBezTo>
                  <a:cubicBezTo>
                    <a:pt x="172" y="165"/>
                    <a:pt x="167" y="175"/>
                    <a:pt x="163" y="185"/>
                  </a:cubicBezTo>
                  <a:cubicBezTo>
                    <a:pt x="152" y="181"/>
                    <a:pt x="142" y="177"/>
                    <a:pt x="131" y="173"/>
                  </a:cubicBezTo>
                  <a:cubicBezTo>
                    <a:pt x="120" y="169"/>
                    <a:pt x="109" y="164"/>
                    <a:pt x="99" y="159"/>
                  </a:cubicBezTo>
                  <a:cubicBezTo>
                    <a:pt x="103" y="149"/>
                    <a:pt x="107" y="138"/>
                    <a:pt x="111" y="127"/>
                  </a:cubicBezTo>
                  <a:cubicBezTo>
                    <a:pt x="116" y="116"/>
                    <a:pt x="120" y="106"/>
                    <a:pt x="125" y="96"/>
                  </a:cubicBezTo>
                  <a:cubicBezTo>
                    <a:pt x="136" y="99"/>
                    <a:pt x="146" y="103"/>
                    <a:pt x="157" y="108"/>
                  </a:cubicBezTo>
                  <a:cubicBezTo>
                    <a:pt x="168" y="112"/>
                    <a:pt x="178" y="117"/>
                    <a:pt x="188" y="122"/>
                  </a:cubicBezTo>
                  <a:close/>
                  <a:moveTo>
                    <a:pt x="18" y="89"/>
                  </a:moveTo>
                  <a:cubicBezTo>
                    <a:pt x="19" y="87"/>
                    <a:pt x="21" y="85"/>
                    <a:pt x="24" y="83"/>
                  </a:cubicBezTo>
                  <a:cubicBezTo>
                    <a:pt x="30" y="81"/>
                    <a:pt x="39" y="80"/>
                    <a:pt x="53" y="81"/>
                  </a:cubicBezTo>
                  <a:cubicBezTo>
                    <a:pt x="52" y="84"/>
                    <a:pt x="53" y="87"/>
                    <a:pt x="54" y="90"/>
                  </a:cubicBezTo>
                  <a:cubicBezTo>
                    <a:pt x="59" y="101"/>
                    <a:pt x="71" y="107"/>
                    <a:pt x="82" y="102"/>
                  </a:cubicBezTo>
                  <a:cubicBezTo>
                    <a:pt x="89" y="99"/>
                    <a:pt x="93" y="94"/>
                    <a:pt x="95" y="87"/>
                  </a:cubicBezTo>
                  <a:cubicBezTo>
                    <a:pt x="102" y="89"/>
                    <a:pt x="108" y="91"/>
                    <a:pt x="115" y="93"/>
                  </a:cubicBezTo>
                  <a:cubicBezTo>
                    <a:pt x="111" y="103"/>
                    <a:pt x="106" y="113"/>
                    <a:pt x="102" y="123"/>
                  </a:cubicBezTo>
                  <a:cubicBezTo>
                    <a:pt x="98" y="134"/>
                    <a:pt x="94" y="144"/>
                    <a:pt x="90" y="154"/>
                  </a:cubicBezTo>
                  <a:cubicBezTo>
                    <a:pt x="42" y="129"/>
                    <a:pt x="13" y="101"/>
                    <a:pt x="18" y="89"/>
                  </a:cubicBezTo>
                  <a:close/>
                  <a:moveTo>
                    <a:pt x="147" y="213"/>
                  </a:moveTo>
                  <a:cubicBezTo>
                    <a:pt x="143" y="212"/>
                    <a:pt x="138" y="213"/>
                    <a:pt x="134" y="214"/>
                  </a:cubicBezTo>
                  <a:cubicBezTo>
                    <a:pt x="123" y="219"/>
                    <a:pt x="118" y="232"/>
                    <a:pt x="123" y="243"/>
                  </a:cubicBezTo>
                  <a:cubicBezTo>
                    <a:pt x="123" y="244"/>
                    <a:pt x="124" y="245"/>
                    <a:pt x="124" y="246"/>
                  </a:cubicBezTo>
                  <a:cubicBezTo>
                    <a:pt x="111" y="261"/>
                    <a:pt x="99" y="269"/>
                    <a:pt x="93" y="266"/>
                  </a:cubicBezTo>
                  <a:cubicBezTo>
                    <a:pt x="87" y="264"/>
                    <a:pt x="82" y="251"/>
                    <a:pt x="85" y="223"/>
                  </a:cubicBezTo>
                  <a:cubicBezTo>
                    <a:pt x="87" y="207"/>
                    <a:pt x="91" y="188"/>
                    <a:pt x="96" y="169"/>
                  </a:cubicBezTo>
                  <a:cubicBezTo>
                    <a:pt x="106" y="174"/>
                    <a:pt x="116" y="178"/>
                    <a:pt x="127" y="182"/>
                  </a:cubicBezTo>
                  <a:cubicBezTo>
                    <a:pt x="137" y="187"/>
                    <a:pt x="148" y="190"/>
                    <a:pt x="158" y="194"/>
                  </a:cubicBezTo>
                  <a:cubicBezTo>
                    <a:pt x="154" y="201"/>
                    <a:pt x="151" y="207"/>
                    <a:pt x="147" y="213"/>
                  </a:cubicBezTo>
                  <a:close/>
                  <a:moveTo>
                    <a:pt x="270" y="192"/>
                  </a:moveTo>
                  <a:cubicBezTo>
                    <a:pt x="265" y="204"/>
                    <a:pt x="225" y="203"/>
                    <a:pt x="172" y="188"/>
                  </a:cubicBezTo>
                  <a:cubicBezTo>
                    <a:pt x="177" y="178"/>
                    <a:pt x="182" y="168"/>
                    <a:pt x="186" y="157"/>
                  </a:cubicBezTo>
                  <a:cubicBezTo>
                    <a:pt x="190" y="147"/>
                    <a:pt x="194" y="137"/>
                    <a:pt x="197" y="126"/>
                  </a:cubicBezTo>
                  <a:cubicBezTo>
                    <a:pt x="215" y="136"/>
                    <a:pt x="231" y="146"/>
                    <a:pt x="244" y="155"/>
                  </a:cubicBezTo>
                  <a:cubicBezTo>
                    <a:pt x="267" y="173"/>
                    <a:pt x="272" y="186"/>
                    <a:pt x="270" y="1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03" tIns="60952" rIns="121903" bIns="6095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9" name="TextBox 97"/>
          <p:cNvSpPr txBox="1"/>
          <p:nvPr/>
        </p:nvSpPr>
        <p:spPr>
          <a:xfrm flipH="1">
            <a:off x="7903997" y="1407013"/>
            <a:ext cx="3871298" cy="553957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the dream of the people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0" name="TextBox 99"/>
          <p:cNvSpPr txBox="1"/>
          <p:nvPr/>
        </p:nvSpPr>
        <p:spPr>
          <a:xfrm flipH="1">
            <a:off x="8227731" y="2767837"/>
            <a:ext cx="4145022" cy="553957"/>
          </a:xfrm>
          <a:prstGeom prst="rect">
            <a:avLst/>
          </a:prstGeom>
          <a:noFill/>
        </p:spPr>
        <p:txBody>
          <a:bodyPr wrap="squar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his “unreachable” dream</a:t>
            </a:r>
            <a:endParaRPr lang="zh-CN" altLang="en-US" sz="2800" b="1" dirty="0"/>
          </a:p>
        </p:txBody>
      </p:sp>
      <p:sp>
        <p:nvSpPr>
          <p:cNvPr id="281" name="TextBox 101"/>
          <p:cNvSpPr txBox="1"/>
          <p:nvPr/>
        </p:nvSpPr>
        <p:spPr>
          <a:xfrm flipH="1">
            <a:off x="8748687" y="4042808"/>
            <a:ext cx="3159565" cy="605638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the Chinese Dream</a:t>
            </a:r>
            <a:r>
              <a:rPr lang="en-US" altLang="zh-CN" sz="2800" b="1" dirty="0">
                <a:sym typeface="+mn-ea"/>
              </a:rPr>
              <a:t> </a:t>
            </a:r>
            <a:endParaRPr lang="zh-CN" altLang="en-US" sz="2800" b="1" dirty="0"/>
          </a:p>
        </p:txBody>
      </p:sp>
      <p:sp>
        <p:nvSpPr>
          <p:cNvPr id="282" name="TextBox 103"/>
          <p:cNvSpPr txBox="1"/>
          <p:nvPr/>
        </p:nvSpPr>
        <p:spPr>
          <a:xfrm flipH="1">
            <a:off x="7785619" y="5536644"/>
            <a:ext cx="2713609" cy="553957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personal success</a:t>
            </a:r>
            <a:endParaRPr lang="zh-CN" altLang="en-US" sz="2800" b="1" dirty="0"/>
          </a:p>
        </p:txBody>
      </p:sp>
      <p:sp>
        <p:nvSpPr>
          <p:cNvPr id="283" name="TextBox 105"/>
          <p:cNvSpPr txBox="1"/>
          <p:nvPr/>
        </p:nvSpPr>
        <p:spPr>
          <a:xfrm>
            <a:off x="1730213" y="1269814"/>
            <a:ext cx="2556836" cy="605638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a dream-chaser</a:t>
            </a:r>
            <a:endParaRPr lang="zh-CN" altLang="en-US" sz="2800" b="1" dirty="0"/>
          </a:p>
        </p:txBody>
      </p:sp>
      <p:sp>
        <p:nvSpPr>
          <p:cNvPr id="284" name="TextBox 107"/>
          <p:cNvSpPr txBox="1"/>
          <p:nvPr/>
        </p:nvSpPr>
        <p:spPr>
          <a:xfrm>
            <a:off x="586352" y="2307820"/>
            <a:ext cx="3334644" cy="984845"/>
          </a:xfrm>
          <a:prstGeom prst="rect">
            <a:avLst/>
          </a:prstGeom>
          <a:noFill/>
        </p:spPr>
        <p:txBody>
          <a:bodyPr wrap="squar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grow</a:t>
            </a:r>
            <a:r>
              <a:rPr lang="zh-CN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</a:rPr>
              <a:t>&amp; progress with the country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5" name="TextBox 109"/>
          <p:cNvSpPr txBox="1"/>
          <p:nvPr/>
        </p:nvSpPr>
        <p:spPr>
          <a:xfrm>
            <a:off x="251851" y="4113174"/>
            <a:ext cx="3540310" cy="553957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all the Chinese people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6" name="TextBox 111"/>
          <p:cNvSpPr txBox="1"/>
          <p:nvPr/>
        </p:nvSpPr>
        <p:spPr>
          <a:xfrm>
            <a:off x="38532" y="5473900"/>
            <a:ext cx="4213058" cy="553957"/>
          </a:xfrm>
          <a:prstGeom prst="rect">
            <a:avLst/>
          </a:prstGeom>
          <a:noFill/>
        </p:spPr>
        <p:txBody>
          <a:bodyPr wrap="none" lIns="121879" tIns="60940" rIns="121879" bIns="60940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extraordinary contribution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5526882" y="1372034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9" name="矩形 288"/>
          <p:cNvSpPr/>
          <p:nvPr/>
        </p:nvSpPr>
        <p:spPr>
          <a:xfrm>
            <a:off x="7113782" y="1820615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0" name="矩形 289"/>
          <p:cNvSpPr/>
          <p:nvPr/>
        </p:nvSpPr>
        <p:spPr>
          <a:xfrm>
            <a:off x="7943217" y="3318942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7404405" y="4891387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5921980" y="568616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3" name="矩形 292"/>
          <p:cNvSpPr/>
          <p:nvPr/>
        </p:nvSpPr>
        <p:spPr>
          <a:xfrm>
            <a:off x="4339191" y="521351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3505653" y="3756895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5" name="矩形 294"/>
          <p:cNvSpPr/>
          <p:nvPr/>
        </p:nvSpPr>
        <p:spPr>
          <a:xfrm>
            <a:off x="4022336" y="2121566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0" cap="none" spc="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zh-CN" altLang="en-US" sz="2800" b="0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6" name="文本框 295"/>
          <p:cNvSpPr txBox="1"/>
          <p:nvPr/>
        </p:nvSpPr>
        <p:spPr>
          <a:xfrm>
            <a:off x="4512381" y="2973233"/>
            <a:ext cx="27760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6">
                    <a:lumMod val="50000"/>
                  </a:schemeClr>
                </a:solidFill>
              </a:rPr>
              <a:t>Mutually  Dependent </a:t>
            </a:r>
            <a:endParaRPr lang="en-US" altLang="zh-CN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2" name="矩形 30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圆角矩形 30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304" name="圆角矩形 30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30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06" name="圆角矩形 8">
            <a:hlinkClick r:id="rId3" action="ppaction://hlinksldjump"/>
          </p:cNvPr>
          <p:cNvSpPr/>
          <p:nvPr/>
        </p:nvSpPr>
        <p:spPr>
          <a:xfrm>
            <a:off x="517891" y="75670"/>
            <a:ext cx="2752134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1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5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5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5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5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7" dur="5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8" dur="5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31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32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35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36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39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40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43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44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47" dur="5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48" dur="5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51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52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55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56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59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60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63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64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67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68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1" dur="500" fill="hold"/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72" dur="500" fill="hold"/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5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76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9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0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83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4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87" dur="5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8" dur="5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91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92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95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96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8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fill="hold" grpId="0" nodeType="with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07" dur="5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08" dur="5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9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3" fill="hold">
                          <p:stCondLst>
                            <p:cond delay="indefinite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7" grpId="0" animBg="1"/>
          <p:bldP spid="238" grpId="0" animBg="1"/>
          <p:bldP spid="239" grpId="0" animBg="1"/>
          <p:bldP spid="240" grpId="0" animBg="1"/>
          <p:bldP spid="241" grpId="0" animBg="1"/>
          <p:bldP spid="242" grpId="0" animBg="1"/>
          <p:bldP spid="243" grpId="0" animBg="1"/>
          <p:bldP spid="244" grpId="0" animBg="1"/>
          <p:bldP spid="249" grpId="0" animBg="1"/>
          <p:bldP spid="259" grpId="0" animBg="1"/>
          <p:bldP spid="260" grpId="0" animBg="1"/>
          <p:bldP spid="261" grpId="0" animBg="1"/>
          <p:bldP spid="262" grpId="0" animBg="1"/>
          <p:bldP spid="263" grpId="0" animBg="1"/>
          <p:bldP spid="264" grpId="0" animBg="1"/>
          <p:bldP spid="275" grpId="0" animBg="1"/>
          <p:bldP spid="279" grpId="0"/>
          <p:bldP spid="280" grpId="0"/>
          <p:bldP spid="281" grpId="0"/>
          <p:bldP spid="282" grpId="0"/>
          <p:bldP spid="283" grpId="0"/>
          <p:bldP spid="284" grpId="0"/>
          <p:bldP spid="285" grpId="0"/>
          <p:bldP spid="286" grpId="0"/>
          <p:bldP spid="288" grpId="0"/>
          <p:bldP spid="289" grpId="0"/>
          <p:bldP spid="290" grpId="0"/>
          <p:bldP spid="291" grpId="0"/>
          <p:bldP spid="292" grpId="0"/>
          <p:bldP spid="293" grpId="0"/>
          <p:bldP spid="294" grpId="0"/>
          <p:bldP spid="295" grpId="0"/>
          <p:bldP spid="29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8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500"/>
                                            <p:tgtEl>
                                              <p:spTgt spid="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9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3" fill="hold">
                          <p:stCondLst>
                            <p:cond delay="indefinite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7" grpId="0" animBg="1"/>
          <p:bldP spid="238" grpId="0" animBg="1"/>
          <p:bldP spid="239" grpId="0" animBg="1"/>
          <p:bldP spid="240" grpId="0" animBg="1"/>
          <p:bldP spid="241" grpId="0" animBg="1"/>
          <p:bldP spid="242" grpId="0" animBg="1"/>
          <p:bldP spid="243" grpId="0" animBg="1"/>
          <p:bldP spid="244" grpId="0" animBg="1"/>
          <p:bldP spid="249" grpId="0" animBg="1"/>
          <p:bldP spid="259" grpId="0" animBg="1"/>
          <p:bldP spid="260" grpId="0" animBg="1"/>
          <p:bldP spid="261" grpId="0" animBg="1"/>
          <p:bldP spid="262" grpId="0" animBg="1"/>
          <p:bldP spid="263" grpId="0" animBg="1"/>
          <p:bldP spid="264" grpId="0" animBg="1"/>
          <p:bldP spid="275" grpId="0" animBg="1"/>
          <p:bldP spid="279" grpId="0"/>
          <p:bldP spid="280" grpId="0"/>
          <p:bldP spid="281" grpId="0"/>
          <p:bldP spid="282" grpId="0"/>
          <p:bldP spid="283" grpId="0"/>
          <p:bldP spid="284" grpId="0"/>
          <p:bldP spid="285" grpId="0"/>
          <p:bldP spid="286" grpId="0"/>
          <p:bldP spid="288" grpId="0"/>
          <p:bldP spid="289" grpId="0"/>
          <p:bldP spid="290" grpId="0"/>
          <p:bldP spid="291" grpId="0"/>
          <p:bldP spid="292" grpId="0"/>
          <p:bldP spid="293" grpId="0"/>
          <p:bldP spid="294" grpId="0"/>
          <p:bldP spid="295" grpId="0"/>
          <p:bldP spid="29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08409" y="75670"/>
            <a:ext cx="2761615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3190" y="994410"/>
            <a:ext cx="35325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Hero in harm’s way</a:t>
            </a:r>
            <a:endParaRPr lang="en-US" altLang="zh-CN" sz="2800" b="1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651" y="1659993"/>
            <a:ext cx="3056890" cy="44945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8038" y="3606580"/>
            <a:ext cx="3895747" cy="29218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9767" y="879308"/>
            <a:ext cx="2565489" cy="32827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3866" r="5510" b="3406"/>
          <a:stretch>
            <a:fillRect/>
          </a:stretch>
        </p:blipFill>
        <p:spPr>
          <a:xfrm>
            <a:off x="8324602" y="1255395"/>
            <a:ext cx="3503040" cy="4722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1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圆角矩形 8">
            <a:hlinkClick r:id="rId3" action="ppaction://hlinksldjump"/>
          </p:cNvPr>
          <p:cNvSpPr/>
          <p:nvPr/>
        </p:nvSpPr>
        <p:spPr>
          <a:xfrm>
            <a:off x="553085" y="75670"/>
            <a:ext cx="2716939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44793" y="1301712"/>
            <a:ext cx="3550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  <a:cs typeface="Arial" panose="020B0604020202090204" pitchFamily="34" charset="0"/>
              </a:rPr>
              <a:t>Happy life </a:t>
            </a:r>
            <a:endParaRPr lang="en-US" altLang="zh-CN" sz="3600" b="1" dirty="0">
              <a:solidFill>
                <a:srgbClr val="C00000"/>
              </a:solidFill>
              <a:cs typeface="Arial" panose="020B060402020209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79622" y="982033"/>
            <a:ext cx="68135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7200" b="1" dirty="0">
                <a:solidFill>
                  <a:srgbClr val="C00000"/>
                </a:solidFill>
                <a:latin typeface="WarnockPro-Bold"/>
              </a:rPr>
              <a:t>≠</a:t>
            </a:r>
            <a:endParaRPr lang="zh-CN" altLang="en-US" sz="7200" b="1" dirty="0">
              <a:solidFill>
                <a:srgbClr val="C00000"/>
              </a:solidFill>
              <a:latin typeface="WarnockPro-Bold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3085" y="1275715"/>
            <a:ext cx="412877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C00000"/>
                </a:solidFill>
                <a:cs typeface="Arial" panose="020B0604020202090204" pitchFamily="34" charset="0"/>
              </a:rPr>
              <a:t>Meaningful </a:t>
            </a:r>
            <a:r>
              <a:rPr lang="en-US" altLang="zh-CN" sz="3600" b="1" dirty="0">
                <a:solidFill>
                  <a:srgbClr val="C00000"/>
                </a:solidFill>
                <a:cs typeface="Arial" panose="020B0604020202090204" pitchFamily="34" charset="0"/>
              </a:rPr>
              <a:t>life</a:t>
            </a:r>
            <a:endParaRPr lang="en-US" altLang="zh-CN" sz="3600" b="1" dirty="0">
              <a:solidFill>
                <a:srgbClr val="C00000"/>
              </a:solidFill>
              <a:cs typeface="Arial" panose="020B060402020209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66275" y="2197745"/>
            <a:ext cx="308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solidFill>
                  <a:srgbClr val="C00000"/>
                </a:solidFill>
              </a:rPr>
              <a:t>I</a:t>
            </a:r>
            <a:endParaRPr kumimoji="1"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67630" y="2197744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solidFill>
                  <a:srgbClr val="C00000"/>
                </a:solidFill>
              </a:rPr>
              <a:t>D</a:t>
            </a:r>
            <a:endParaRPr kumimoji="1"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30683" y="2197743"/>
            <a:ext cx="410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solidFill>
                  <a:srgbClr val="C00000"/>
                </a:solidFill>
              </a:rPr>
              <a:t>E</a:t>
            </a:r>
            <a:endParaRPr kumimoji="1"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46858" y="2197742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solidFill>
                  <a:srgbClr val="C00000"/>
                </a:solidFill>
              </a:rPr>
              <a:t>A</a:t>
            </a:r>
            <a:endParaRPr kumimoji="1"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77744" y="2197741"/>
            <a:ext cx="20958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I</a:t>
            </a:r>
            <a:r>
              <a:rPr lang="zh-CN" altLang="en-US" sz="3600" b="1" dirty="0">
                <a:solidFill>
                  <a:schemeClr val="tx1"/>
                </a:solidFill>
              </a:rPr>
              <a:t>nheriting </a:t>
            </a:r>
            <a:endParaRPr lang="zh-CN" altLang="en-US" sz="3600" dirty="0"/>
          </a:p>
        </p:txBody>
      </p:sp>
      <p:sp>
        <p:nvSpPr>
          <p:cNvPr id="35" name="文本框 34"/>
          <p:cNvSpPr txBox="1"/>
          <p:nvPr/>
        </p:nvSpPr>
        <p:spPr>
          <a:xfrm>
            <a:off x="4670512" y="2197740"/>
            <a:ext cx="23538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D</a:t>
            </a:r>
            <a:r>
              <a:rPr lang="zh-CN" altLang="en-US" sz="3600" b="1" dirty="0">
                <a:solidFill>
                  <a:schemeClr val="tx1"/>
                </a:solidFill>
              </a:rPr>
              <a:t>eveloping </a:t>
            </a:r>
            <a:endParaRPr lang="zh-CN" altLang="en-US" sz="3600" dirty="0"/>
          </a:p>
        </p:txBody>
      </p:sp>
      <p:sp>
        <p:nvSpPr>
          <p:cNvPr id="37" name="文本框 36"/>
          <p:cNvSpPr txBox="1"/>
          <p:nvPr/>
        </p:nvSpPr>
        <p:spPr>
          <a:xfrm>
            <a:off x="5538215" y="2197739"/>
            <a:ext cx="1962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E</a:t>
            </a:r>
            <a:r>
              <a:rPr lang="zh-CN" altLang="en-US" sz="3600" b="1" dirty="0">
                <a:solidFill>
                  <a:schemeClr val="tx1"/>
                </a:solidFill>
              </a:rPr>
              <a:t>xploring</a:t>
            </a:r>
            <a:r>
              <a:rPr lang="en-US" altLang="zh-CN" sz="3600" b="1" dirty="0">
                <a:solidFill>
                  <a:schemeClr val="tx1"/>
                </a:solidFill>
              </a:rPr>
              <a:t> </a:t>
            </a:r>
            <a:endParaRPr lang="zh-CN" altLang="en-US" sz="3600" dirty="0"/>
          </a:p>
        </p:txBody>
      </p:sp>
      <p:sp>
        <p:nvSpPr>
          <p:cNvPr id="39" name="文本框 38"/>
          <p:cNvSpPr txBox="1"/>
          <p:nvPr/>
        </p:nvSpPr>
        <p:spPr>
          <a:xfrm>
            <a:off x="7458885" y="2197739"/>
            <a:ext cx="2233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A</a:t>
            </a:r>
            <a:r>
              <a:rPr lang="zh-CN" altLang="en-US" sz="3600" b="1" dirty="0">
                <a:solidFill>
                  <a:schemeClr val="tx1"/>
                </a:solidFill>
              </a:rPr>
              <a:t>dvancing</a:t>
            </a:r>
            <a:endParaRPr lang="zh-CN" altLang="en-US" sz="3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201930" y="3279140"/>
            <a:ext cx="428688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Build a healthy China </a:t>
            </a:r>
            <a:endParaRPr lang="en-US" altLang="en-US" sz="3600" b="1" dirty="0">
              <a:solidFill>
                <a:srgbClr val="C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763749" y="3036663"/>
            <a:ext cx="5704228" cy="3233544"/>
          </a:xfrm>
          <a:prstGeom prst="ellipse">
            <a:avLst/>
          </a:prstGeom>
          <a:solidFill>
            <a:schemeClr val="accent6">
              <a:lumMod val="5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43" name="椭圆 4"/>
          <p:cNvSpPr/>
          <p:nvPr/>
        </p:nvSpPr>
        <p:spPr>
          <a:xfrm>
            <a:off x="6985068" y="3523045"/>
            <a:ext cx="3180715" cy="24709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311400">
              <a:lnSpc>
                <a:spcPts val="394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5200" b="1" kern="1200" dirty="0"/>
              <a:t>Chinese</a:t>
            </a:r>
            <a:endParaRPr lang="en-US" altLang="zh-CN" sz="5200" b="1" kern="1200" dirty="0"/>
          </a:p>
          <a:p>
            <a:pPr lvl="0" algn="ctr" defTabSz="2311400">
              <a:lnSpc>
                <a:spcPts val="394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5200" b="1" kern="1200" dirty="0"/>
              <a:t> Dream</a:t>
            </a:r>
            <a:endParaRPr lang="zh-CN" altLang="en-US" sz="5200" b="1" kern="1200" dirty="0"/>
          </a:p>
        </p:txBody>
      </p:sp>
      <p:grpSp>
        <p:nvGrpSpPr>
          <p:cNvPr id="44" name="组合 43"/>
          <p:cNvGrpSpPr/>
          <p:nvPr/>
        </p:nvGrpSpPr>
        <p:grpSpPr>
          <a:xfrm>
            <a:off x="1941665" y="4159710"/>
            <a:ext cx="2966484" cy="2110497"/>
            <a:chOff x="1513946" y="48039"/>
            <a:chExt cx="3825956" cy="382595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5" name="椭圆 44"/>
            <p:cNvSpPr/>
            <p:nvPr/>
          </p:nvSpPr>
          <p:spPr>
            <a:xfrm>
              <a:off x="1513946" y="48039"/>
              <a:ext cx="3825956" cy="382595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6" name="椭圆 4"/>
            <p:cNvSpPr/>
            <p:nvPr/>
          </p:nvSpPr>
          <p:spPr>
            <a:xfrm>
              <a:off x="2093415" y="560298"/>
              <a:ext cx="2705360" cy="270536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600" b="1" kern="1200" dirty="0"/>
                <a:t>TCM</a:t>
              </a:r>
              <a:r>
                <a:rPr lang="zh-CN" altLang="en-US" sz="3600" b="1" kern="1200" dirty="0"/>
                <a:t>　　　</a:t>
              </a:r>
              <a:r>
                <a:rPr lang="en-US" altLang="zh-CN" sz="3600" b="1" kern="1200" dirty="0"/>
                <a:t>Dream</a:t>
              </a:r>
              <a:endParaRPr lang="zh-CN" altLang="en-US" sz="3600" b="1" kern="1200" dirty="0"/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0103995" y="2142165"/>
            <a:ext cx="1474698" cy="7556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800" b="1" dirty="0">
                <a:solidFill>
                  <a:srgbClr val="C00000"/>
                </a:solidFill>
              </a:rPr>
              <a:t>IDEA</a:t>
            </a:r>
            <a:endParaRPr kumimoji="1" lang="zh-CN" altLang="en-US" sz="4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-0.16055 -2.59259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055 -2.59259E-6 L -0.27591 0.00162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68" y="6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-0.11354 0.00162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0.03255 0.00139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0.13046 0.0055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30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33099 -0.07199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8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19" grpId="1"/>
      <p:bldP spid="22" grpId="0"/>
      <p:bldP spid="22" grpId="1"/>
      <p:bldP spid="24" grpId="0"/>
      <p:bldP spid="24" grpId="1"/>
      <p:bldP spid="26" grpId="0"/>
      <p:bldP spid="26" grpId="2"/>
      <p:bldP spid="26" grpId="3"/>
      <p:bldP spid="33" grpId="0"/>
      <p:bldP spid="33" grpId="1"/>
      <p:bldP spid="33" grpId="2"/>
      <p:bldP spid="35" grpId="0"/>
      <p:bldP spid="35" grpId="1"/>
      <p:bldP spid="37" grpId="0"/>
      <p:bldP spid="39" grpId="0"/>
      <p:bldP spid="40" grpId="0"/>
      <p:bldP spid="43" grpId="0"/>
      <p:bldP spid="43" grpId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755650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Overall Assessing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912495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Enabling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Mini-activity 2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34075" y="75670"/>
            <a:ext cx="2735950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2455" y="1390650"/>
            <a:ext cx="347726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  <a:cs typeface="Arial" panose="020B0604020202090204" pitchFamily="34" charset="0"/>
              </a:rPr>
              <a:t>Meaningful </a:t>
            </a:r>
            <a:r>
              <a:rPr lang="en-US" altLang="zh-CN" sz="3600" b="1" dirty="0">
                <a:solidFill>
                  <a:srgbClr val="C00000"/>
                </a:solidFill>
                <a:cs typeface="Times New Roman" panose="02020503050405090304" pitchFamily="18" charset="0"/>
              </a:rPr>
              <a:t>life</a:t>
            </a:r>
            <a:endParaRPr lang="en-US" altLang="zh-CN" sz="3600" b="1" dirty="0">
              <a:solidFill>
                <a:srgbClr val="C00000"/>
              </a:solidFill>
              <a:cs typeface="Times New Roman" panose="0202050305040509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64958" y="1048533"/>
            <a:ext cx="878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b="1" dirty="0">
                <a:solidFill>
                  <a:srgbClr val="C00000"/>
                </a:solidFill>
              </a:rPr>
              <a:t>--</a:t>
            </a:r>
            <a:endParaRPr lang="zh-CN" altLang="en-US" sz="7200" dirty="0"/>
          </a:p>
        </p:txBody>
      </p:sp>
      <p:sp>
        <p:nvSpPr>
          <p:cNvPr id="11" name="文本框 10"/>
          <p:cNvSpPr txBox="1"/>
          <p:nvPr/>
        </p:nvSpPr>
        <p:spPr>
          <a:xfrm>
            <a:off x="4331593" y="1392809"/>
            <a:ext cx="59817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Best version of yourself </a:t>
            </a:r>
            <a:endParaRPr lang="en-US" altLang="zh-CN" sz="3600" b="1" dirty="0">
              <a:solidFill>
                <a:srgbClr val="C00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46829" y="2415302"/>
            <a:ext cx="7372916" cy="3942555"/>
            <a:chOff x="2974621" y="10406"/>
            <a:chExt cx="4014973" cy="3805142"/>
          </a:xfrm>
        </p:grpSpPr>
        <p:sp>
          <p:nvSpPr>
            <p:cNvPr id="13" name="椭圆 12"/>
            <p:cNvSpPr/>
            <p:nvPr/>
          </p:nvSpPr>
          <p:spPr>
            <a:xfrm>
              <a:off x="2974621" y="10406"/>
              <a:ext cx="3710128" cy="3805142"/>
            </a:xfrm>
            <a:prstGeom prst="ellipse">
              <a:avLst/>
            </a:prstGeom>
            <a:solidFill>
              <a:schemeClr val="accent6">
                <a:lumMod val="5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椭圆 4"/>
            <p:cNvSpPr/>
            <p:nvPr/>
          </p:nvSpPr>
          <p:spPr>
            <a:xfrm>
              <a:off x="4850421" y="459114"/>
              <a:ext cx="2139173" cy="2907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5200" b="1" kern="1200" dirty="0"/>
                <a:t>Chinese Dream</a:t>
              </a:r>
              <a:endParaRPr lang="zh-CN" altLang="en-US" sz="5200" b="1" kern="1200" dirty="0"/>
            </a:p>
          </p:txBody>
        </p:sp>
      </p:grpSp>
      <p:sp>
        <p:nvSpPr>
          <p:cNvPr id="16" name="椭圆 15"/>
          <p:cNvSpPr/>
          <p:nvPr/>
        </p:nvSpPr>
        <p:spPr>
          <a:xfrm>
            <a:off x="5479806" y="3337501"/>
            <a:ext cx="3928281" cy="2615199"/>
          </a:xfrm>
          <a:prstGeom prst="ellipse">
            <a:avLst/>
          </a:prstGeom>
          <a:solidFill>
            <a:srgbClr val="60CAFA">
              <a:alpha val="49804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7" name="椭圆 4"/>
          <p:cNvSpPr/>
          <p:nvPr/>
        </p:nvSpPr>
        <p:spPr>
          <a:xfrm>
            <a:off x="5905440" y="3665072"/>
            <a:ext cx="2777715" cy="18492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4000" b="1" kern="1200" dirty="0"/>
              <a:t>TCM</a:t>
            </a:r>
            <a:r>
              <a:rPr lang="zh-CN" altLang="en-US" sz="4000" b="1" kern="1200" dirty="0"/>
              <a:t>　　　</a:t>
            </a:r>
            <a:r>
              <a:rPr lang="en-US" altLang="zh-CN" sz="4000" b="1" kern="1200" dirty="0"/>
              <a:t>Dream</a:t>
            </a:r>
            <a:endParaRPr lang="zh-CN" altLang="en-US" sz="4000" b="1" kern="1200" dirty="0"/>
          </a:p>
        </p:txBody>
      </p:sp>
      <p:grpSp>
        <p:nvGrpSpPr>
          <p:cNvPr id="20" name="组合 19"/>
          <p:cNvGrpSpPr/>
          <p:nvPr/>
        </p:nvGrpSpPr>
        <p:grpSpPr>
          <a:xfrm>
            <a:off x="1518280" y="3350021"/>
            <a:ext cx="2071587" cy="1684823"/>
            <a:chOff x="1291142" y="3490568"/>
            <a:chExt cx="2370203" cy="195398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8" name="椭圆 17"/>
            <p:cNvSpPr/>
            <p:nvPr/>
          </p:nvSpPr>
          <p:spPr>
            <a:xfrm>
              <a:off x="1291142" y="3490568"/>
              <a:ext cx="2370203" cy="19539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9" name="椭圆 4"/>
            <p:cNvSpPr/>
            <p:nvPr/>
          </p:nvSpPr>
          <p:spPr>
            <a:xfrm>
              <a:off x="1645383" y="3695740"/>
              <a:ext cx="1675987" cy="138167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/>
                <a:t>My </a:t>
              </a:r>
              <a:r>
                <a:rPr lang="zh-CN" altLang="en-US" sz="2800" b="1" kern="1200" dirty="0"/>
                <a:t>　　　</a:t>
              </a:r>
              <a:r>
                <a:rPr lang="en-US" altLang="zh-CN" sz="2800" b="1" kern="1200" dirty="0"/>
                <a:t>Dream</a:t>
              </a:r>
              <a:endParaRPr lang="zh-CN" altLang="en-US" sz="2800" b="1" kern="12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70025" y="2165601"/>
            <a:ext cx="5868920" cy="3794257"/>
            <a:chOff x="3149707" y="1364149"/>
            <a:chExt cx="5868920" cy="3794257"/>
          </a:xfrm>
        </p:grpSpPr>
        <p:grpSp>
          <p:nvGrpSpPr>
            <p:cNvPr id="48" name="组合 47"/>
            <p:cNvGrpSpPr/>
            <p:nvPr/>
          </p:nvGrpSpPr>
          <p:grpSpPr>
            <a:xfrm>
              <a:off x="4418400" y="1751400"/>
              <a:ext cx="3355200" cy="3355200"/>
              <a:chOff x="4418400" y="1751400"/>
              <a:chExt cx="3355200" cy="3355200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4418400" y="1751400"/>
                <a:ext cx="3355200" cy="3355200"/>
                <a:chOff x="6769872" y="2090583"/>
                <a:chExt cx="3355200" cy="3355200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6769872" y="2090583"/>
                  <a:ext cx="3355200" cy="3355200"/>
                  <a:chOff x="6981628" y="1753199"/>
                  <a:chExt cx="3355200" cy="3355200"/>
                </a:xfrm>
              </p:grpSpPr>
              <p:sp>
                <p:nvSpPr>
                  <p:cNvPr id="62" name="椭圆 61"/>
                  <p:cNvSpPr/>
                  <p:nvPr/>
                </p:nvSpPr>
                <p:spPr>
                  <a:xfrm>
                    <a:off x="6981628" y="1753199"/>
                    <a:ext cx="3355200" cy="335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3" name="椭圆 62"/>
                  <p:cNvSpPr/>
                  <p:nvPr/>
                </p:nvSpPr>
                <p:spPr>
                  <a:xfrm>
                    <a:off x="7341628" y="2113199"/>
                    <a:ext cx="2635200" cy="263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4" name="椭圆 63"/>
                  <p:cNvSpPr/>
                  <p:nvPr/>
                </p:nvSpPr>
                <p:spPr>
                  <a:xfrm>
                    <a:off x="7701628" y="2473199"/>
                    <a:ext cx="1915200" cy="191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5" name="椭圆 64"/>
                  <p:cNvSpPr/>
                  <p:nvPr/>
                </p:nvSpPr>
                <p:spPr>
                  <a:xfrm>
                    <a:off x="8061628" y="2833199"/>
                    <a:ext cx="1195200" cy="119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6" name="椭圆 65"/>
                  <p:cNvSpPr/>
                  <p:nvPr/>
                </p:nvSpPr>
                <p:spPr>
                  <a:xfrm>
                    <a:off x="8421628" y="3193199"/>
                    <a:ext cx="475200" cy="47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cxnSp>
              <p:nvCxnSpPr>
                <p:cNvPr id="57" name="直线连接符 56"/>
                <p:cNvCxnSpPr>
                  <a:stCxn id="62" idx="0"/>
                </p:cNvCxnSpPr>
                <p:nvPr/>
              </p:nvCxnSpPr>
              <p:spPr>
                <a:xfrm>
                  <a:off x="8447472" y="2090583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线连接符 57"/>
                <p:cNvCxnSpPr/>
                <p:nvPr/>
              </p:nvCxnSpPr>
              <p:spPr>
                <a:xfrm rot="4320000">
                  <a:off x="9243455" y="2670179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线连接符 58"/>
                <p:cNvCxnSpPr/>
                <p:nvPr/>
              </p:nvCxnSpPr>
              <p:spPr>
                <a:xfrm rot="8640000">
                  <a:off x="8938742" y="3607987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线连接符 59"/>
                <p:cNvCxnSpPr/>
                <p:nvPr/>
              </p:nvCxnSpPr>
              <p:spPr>
                <a:xfrm rot="17280000">
                  <a:off x="7645534" y="2668380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线连接符 60"/>
                <p:cNvCxnSpPr/>
                <p:nvPr/>
              </p:nvCxnSpPr>
              <p:spPr>
                <a:xfrm rot="12960000">
                  <a:off x="7950246" y="3607988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文本框 54"/>
              <p:cNvSpPr txBox="1"/>
              <p:nvPr/>
            </p:nvSpPr>
            <p:spPr>
              <a:xfrm>
                <a:off x="6023427" y="1976183"/>
                <a:ext cx="159549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960"/>
                  </a:lnSpc>
                </a:pPr>
                <a:r>
                  <a:rPr kumimoji="1" lang="zh-CN" altLang="en-US" dirty="0"/>
                  <a:t>                      </a:t>
                </a:r>
                <a:r>
                  <a:rPr kumimoji="1" lang="en-US" altLang="zh-CN" dirty="0"/>
                  <a:t>10</a:t>
                </a:r>
                <a:endParaRPr kumimoji="1" lang="en-US" altLang="zh-CN" dirty="0"/>
              </a:p>
              <a:p>
                <a:pPr>
                  <a:lnSpc>
                    <a:spcPts val="1960"/>
                  </a:lnSpc>
                </a:pPr>
                <a:r>
                  <a:rPr kumimoji="1" lang="zh-CN" altLang="en-US" dirty="0"/>
                  <a:t>                 </a:t>
                </a:r>
                <a:r>
                  <a:rPr kumimoji="1" lang="en-US" altLang="zh-CN" dirty="0"/>
                  <a:t>8</a:t>
                </a:r>
                <a:endParaRPr kumimoji="1" lang="en-US" altLang="zh-CN" dirty="0"/>
              </a:p>
              <a:p>
                <a:pPr>
                  <a:lnSpc>
                    <a:spcPts val="1960"/>
                  </a:lnSpc>
                </a:pPr>
                <a:r>
                  <a:rPr kumimoji="1" lang="zh-CN" altLang="en-US" dirty="0"/>
                  <a:t>            </a:t>
                </a:r>
                <a:r>
                  <a:rPr kumimoji="1" lang="en-US" altLang="zh-CN" dirty="0"/>
                  <a:t>6</a:t>
                </a:r>
                <a:endParaRPr kumimoji="1" lang="en-US" altLang="zh-CN" dirty="0"/>
              </a:p>
              <a:p>
                <a:pPr>
                  <a:lnSpc>
                    <a:spcPts val="1960"/>
                  </a:lnSpc>
                </a:pPr>
                <a:r>
                  <a:rPr kumimoji="1" lang="zh-CN" altLang="en-US" dirty="0"/>
                  <a:t>       </a:t>
                </a:r>
                <a:r>
                  <a:rPr kumimoji="1" lang="en-US" altLang="zh-CN" dirty="0"/>
                  <a:t>4</a:t>
                </a:r>
                <a:endParaRPr kumimoji="1" lang="en-US" altLang="zh-CN" dirty="0"/>
              </a:p>
              <a:p>
                <a:pPr>
                  <a:lnSpc>
                    <a:spcPts val="1960"/>
                  </a:lnSpc>
                </a:pPr>
                <a:r>
                  <a:rPr kumimoji="1" lang="zh-CN" altLang="en-US" dirty="0"/>
                  <a:t>   </a:t>
                </a:r>
                <a:r>
                  <a:rPr kumimoji="1" lang="en-US" altLang="zh-CN" dirty="0"/>
                  <a:t>2</a:t>
                </a:r>
                <a:endParaRPr kumimoji="1" lang="en-US" altLang="zh-CN" dirty="0"/>
              </a:p>
              <a:p>
                <a:pPr>
                  <a:lnSpc>
                    <a:spcPts val="1960"/>
                  </a:lnSpc>
                </a:pPr>
                <a:r>
                  <a:rPr kumimoji="1" lang="en-US" altLang="zh-CN" dirty="0"/>
                  <a:t>0</a:t>
                </a:r>
                <a:endParaRPr kumimoji="1"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5350192" y="1364149"/>
              <a:ext cx="15711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Benevolence</a:t>
              </a:r>
              <a:endParaRPr lang="zh-CN" altLang="en-US" sz="2000" dirty="0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149707" y="2631345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Intelligence</a:t>
              </a:r>
              <a:endParaRPr lang="zh-CN" altLang="en-US" sz="2000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674932" y="2670941"/>
              <a:ext cx="13436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Conviction</a:t>
              </a:r>
              <a:endParaRPr lang="zh-CN" altLang="en-US" sz="2000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941206" y="4707390"/>
              <a:ext cx="13923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Proficiency</a:t>
              </a:r>
              <a:endParaRPr lang="zh-CN" altLang="en-US" sz="2000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901477" y="4758296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Persistence</a:t>
              </a:r>
              <a:endParaRPr lang="zh-CN" altLang="en-US" sz="2000" dirty="0"/>
            </a:p>
          </p:txBody>
        </p:sp>
      </p:grpSp>
      <p:cxnSp>
        <p:nvCxnSpPr>
          <p:cNvPr id="43" name="直线连接符 42"/>
          <p:cNvCxnSpPr>
            <a:endCxn id="62" idx="0"/>
          </p:cNvCxnSpPr>
          <p:nvPr/>
        </p:nvCxnSpPr>
        <p:spPr>
          <a:xfrm flipV="1">
            <a:off x="4616633" y="2552852"/>
            <a:ext cx="1599685" cy="115739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/>
          <p:cNvCxnSpPr>
            <a:stCxn id="62" idx="0"/>
          </p:cNvCxnSpPr>
          <p:nvPr/>
        </p:nvCxnSpPr>
        <p:spPr>
          <a:xfrm>
            <a:off x="6216318" y="2552852"/>
            <a:ext cx="1578932" cy="115739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/>
          <p:cNvCxnSpPr/>
          <p:nvPr/>
        </p:nvCxnSpPr>
        <p:spPr>
          <a:xfrm flipH="1">
            <a:off x="7200623" y="3709852"/>
            <a:ext cx="602939" cy="187780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/>
          <p:cNvCxnSpPr/>
          <p:nvPr/>
        </p:nvCxnSpPr>
        <p:spPr>
          <a:xfrm flipH="1">
            <a:off x="5226057" y="5587660"/>
            <a:ext cx="197456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/>
          <p:cNvCxnSpPr/>
          <p:nvPr/>
        </p:nvCxnSpPr>
        <p:spPr>
          <a:xfrm flipH="1" flipV="1">
            <a:off x="4616633" y="3710245"/>
            <a:ext cx="609424" cy="187741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1013 -3.7037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0.33542 0.0576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10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943464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Overall Assessing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Enabling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50259" y="75670"/>
            <a:ext cx="2719766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803" y="1721179"/>
            <a:ext cx="8761854" cy="52197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Topic: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  <a:sym typeface="+mn-ea"/>
              </a:rPr>
              <a:t>Creating my dream--- the hero I want to become</a:t>
            </a:r>
            <a:endParaRPr lang="zh-CN" altLang="en-US" sz="2800" b="1" dirty="0">
              <a:solidFill>
                <a:srgbClr val="C00000"/>
              </a:solidFill>
              <a:latin typeface="Times New Roman" panose="02020503050405090304" pitchFamily="18" charset="0"/>
              <a:ea typeface="微软雅黑" panose="020B0503020204020204" pitchFamily="34" charset="-122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83186" y="1049017"/>
            <a:ext cx="435059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solidFill>
                  <a:srgbClr val="C00000"/>
                </a:solidFill>
                <a:latin typeface="Arial" panose="020B0604020202090204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Homework: Presentation </a:t>
            </a:r>
            <a:endParaRPr lang="zh-CN" alt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3930" y="2619452"/>
            <a:ext cx="2190416" cy="1000647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who</a:t>
            </a:r>
            <a:endParaRPr lang="zh-CN" altLang="en-US" sz="4000" b="1" dirty="0"/>
          </a:p>
        </p:txBody>
      </p:sp>
      <p:sp>
        <p:nvSpPr>
          <p:cNvPr id="14" name="椭圆 13"/>
          <p:cNvSpPr/>
          <p:nvPr/>
        </p:nvSpPr>
        <p:spPr>
          <a:xfrm>
            <a:off x="5440476" y="2619452"/>
            <a:ext cx="2275994" cy="98700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prstClr val="white"/>
                </a:solidFill>
              </a:rPr>
              <a:t>Which</a:t>
            </a:r>
            <a:endParaRPr lang="zh-CN" altLang="en-US" sz="2000" dirty="0"/>
          </a:p>
        </p:txBody>
      </p:sp>
      <p:sp>
        <p:nvSpPr>
          <p:cNvPr id="15" name="椭圆 14"/>
          <p:cNvSpPr/>
          <p:nvPr/>
        </p:nvSpPr>
        <p:spPr>
          <a:xfrm>
            <a:off x="2823862" y="2626501"/>
            <a:ext cx="2338904" cy="99359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What</a:t>
            </a:r>
            <a:endParaRPr lang="zh-CN" altLang="en-US" sz="4000" b="1" dirty="0"/>
          </a:p>
        </p:txBody>
      </p:sp>
      <p:sp>
        <p:nvSpPr>
          <p:cNvPr id="16" name="椭圆 15"/>
          <p:cNvSpPr/>
          <p:nvPr/>
        </p:nvSpPr>
        <p:spPr>
          <a:xfrm>
            <a:off x="2890826" y="4186787"/>
            <a:ext cx="2415347" cy="1071157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/>
              <a:t>How</a:t>
            </a:r>
            <a:endParaRPr lang="zh-CN" altLang="en-US" sz="4000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7266035" y="2606379"/>
            <a:ext cx="5027952" cy="2953604"/>
            <a:chOff x="6095682" y="2278107"/>
            <a:chExt cx="5027952" cy="2953604"/>
          </a:xfrm>
        </p:grpSpPr>
        <p:grpSp>
          <p:nvGrpSpPr>
            <p:cNvPr id="18" name="组合 17"/>
            <p:cNvGrpSpPr/>
            <p:nvPr/>
          </p:nvGrpSpPr>
          <p:grpSpPr>
            <a:xfrm>
              <a:off x="6095682" y="2278107"/>
              <a:ext cx="5027952" cy="2953604"/>
              <a:chOff x="673018" y="3354799"/>
              <a:chExt cx="5027952" cy="295360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1941665" y="3708093"/>
                <a:ext cx="2483077" cy="2483077"/>
                <a:chOff x="6769872" y="2090583"/>
                <a:chExt cx="3355200" cy="3355200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6769872" y="2090583"/>
                  <a:ext cx="3355200" cy="3355200"/>
                  <a:chOff x="6981628" y="1753199"/>
                  <a:chExt cx="3355200" cy="3355200"/>
                </a:xfrm>
              </p:grpSpPr>
              <p:sp>
                <p:nvSpPr>
                  <p:cNvPr id="37" name="椭圆 36"/>
                  <p:cNvSpPr/>
                  <p:nvPr/>
                </p:nvSpPr>
                <p:spPr>
                  <a:xfrm>
                    <a:off x="6981628" y="1753199"/>
                    <a:ext cx="3355200" cy="335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>
                    <a:off x="7341628" y="2113199"/>
                    <a:ext cx="2635200" cy="263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>
                    <a:off x="7701628" y="2473199"/>
                    <a:ext cx="1915200" cy="191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0" name="椭圆 39"/>
                  <p:cNvSpPr/>
                  <p:nvPr/>
                </p:nvSpPr>
                <p:spPr>
                  <a:xfrm>
                    <a:off x="8061628" y="2833199"/>
                    <a:ext cx="1195200" cy="119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8421628" y="3193199"/>
                    <a:ext cx="475200" cy="47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cxnSp>
              <p:nvCxnSpPr>
                <p:cNvPr id="32" name="直线连接符 31"/>
                <p:cNvCxnSpPr>
                  <a:stCxn id="37" idx="0"/>
                </p:cNvCxnSpPr>
                <p:nvPr/>
              </p:nvCxnSpPr>
              <p:spPr>
                <a:xfrm>
                  <a:off x="8447472" y="2090583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线连接符 32"/>
                <p:cNvCxnSpPr/>
                <p:nvPr/>
              </p:nvCxnSpPr>
              <p:spPr>
                <a:xfrm rot="4320000">
                  <a:off x="9243455" y="2670179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线连接符 33"/>
                <p:cNvCxnSpPr/>
                <p:nvPr/>
              </p:nvCxnSpPr>
              <p:spPr>
                <a:xfrm rot="8640000">
                  <a:off x="8938742" y="3607987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线连接符 34"/>
                <p:cNvCxnSpPr/>
                <p:nvPr/>
              </p:nvCxnSpPr>
              <p:spPr>
                <a:xfrm rot="17280000">
                  <a:off x="7645534" y="2668380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线连接符 35"/>
                <p:cNvCxnSpPr/>
                <p:nvPr/>
              </p:nvCxnSpPr>
              <p:spPr>
                <a:xfrm rot="12960000">
                  <a:off x="7950246" y="3607988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文本框 24"/>
              <p:cNvSpPr txBox="1"/>
              <p:nvPr/>
            </p:nvSpPr>
            <p:spPr>
              <a:xfrm>
                <a:off x="3118838" y="3739258"/>
                <a:ext cx="1089053" cy="140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   </a:t>
                </a:r>
                <a:r>
                  <a:rPr kumimoji="1" lang="en-US" altLang="zh-CN" sz="1600" dirty="0"/>
                  <a:t>10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</a:t>
                </a:r>
                <a:r>
                  <a:rPr kumimoji="1" lang="en-US" altLang="zh-CN" sz="1600" dirty="0"/>
                  <a:t>8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</a:t>
                </a:r>
                <a:r>
                  <a:rPr kumimoji="1" lang="en-US" altLang="zh-CN" sz="1600" dirty="0"/>
                  <a:t>6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</a:t>
                </a:r>
                <a:r>
                  <a:rPr kumimoji="1" lang="en-US" altLang="zh-CN" sz="1600" dirty="0"/>
                  <a:t>4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</a:t>
                </a:r>
                <a:r>
                  <a:rPr kumimoji="1" lang="en-US" altLang="zh-CN" sz="1600" dirty="0"/>
                  <a:t>2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en-US" altLang="zh-CN" sz="1600" dirty="0"/>
                  <a:t>0</a:t>
                </a:r>
                <a:endParaRPr kumimoji="1"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472277" y="3354799"/>
                <a:ext cx="159549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Benevolence</a:t>
                </a:r>
                <a:endParaRPr lang="zh-CN" altLang="en-US" sz="20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673018" y="4255867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Intelligence</a:t>
                </a:r>
                <a:endParaRPr lang="zh-CN" altLang="en-US" sz="20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357275" y="4307312"/>
                <a:ext cx="13436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Conviction</a:t>
                </a:r>
                <a:endParaRPr lang="zh-CN" altLang="en-US" sz="2000" dirty="0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232874" y="5857113"/>
                <a:ext cx="13923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Proficiency</a:t>
                </a:r>
                <a:endParaRPr lang="zh-CN" altLang="en-US" sz="2000" dirty="0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72285" y="5908293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Persistence</a:t>
                </a:r>
                <a:endParaRPr lang="zh-CN" altLang="en-US" sz="2000" dirty="0"/>
              </a:p>
            </p:txBody>
          </p:sp>
        </p:grpSp>
        <p:cxnSp>
          <p:nvCxnSpPr>
            <p:cNvPr id="19" name="直线连接符 18"/>
            <p:cNvCxnSpPr/>
            <p:nvPr/>
          </p:nvCxnSpPr>
          <p:spPr>
            <a:xfrm flipV="1">
              <a:off x="7696200" y="3179175"/>
              <a:ext cx="906566" cy="40011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直线连接符 19"/>
            <p:cNvCxnSpPr/>
            <p:nvPr/>
          </p:nvCxnSpPr>
          <p:spPr>
            <a:xfrm>
              <a:off x="8602766" y="3163524"/>
              <a:ext cx="508427" cy="56802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>
              <a:off x="9111193" y="3719714"/>
              <a:ext cx="67303" cy="95007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 flipV="1">
              <a:off x="8140322" y="4519475"/>
              <a:ext cx="1054627" cy="1515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/>
            <p:cNvCxnSpPr/>
            <p:nvPr/>
          </p:nvCxnSpPr>
          <p:spPr>
            <a:xfrm flipH="1" flipV="1">
              <a:off x="7693814" y="3561991"/>
              <a:ext cx="455670" cy="9728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365" cy="762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>
            <a:hlinkClick r:id="rId1" action="ppaction://hlinksldjump"/>
          </p:cNvPr>
          <p:cNvSpPr/>
          <p:nvPr/>
        </p:nvSpPr>
        <p:spPr>
          <a:xfrm>
            <a:off x="3391928" y="89793"/>
            <a:ext cx="2889004" cy="775482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>
                <a:solidFill>
                  <a:srgbClr val="FFFF00"/>
                </a:solidFill>
                <a:sym typeface="+mn-ea"/>
              </a:rPr>
              <a:t>Lesson</a:t>
            </a:r>
            <a:r>
              <a:rPr lang="zh-CN" altLang="en-US" sz="2400" b="1">
                <a:solidFill>
                  <a:srgbClr val="FFFF00"/>
                </a:solidFill>
                <a:sym typeface="+mn-ea"/>
              </a:rPr>
              <a:t> </a:t>
            </a:r>
            <a:r>
              <a:rPr lang="en-US" altLang="zh-CN" sz="2400" b="1">
                <a:solidFill>
                  <a:srgbClr val="FFFF00"/>
                </a:solidFill>
                <a:sym typeface="+mn-ea"/>
              </a:rPr>
              <a:t>Plan 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9047893" y="54935"/>
            <a:ext cx="2530800" cy="943464"/>
          </a:xfrm>
          <a:prstGeom prst="roundRect">
            <a:avLst/>
          </a:prstGeom>
          <a:gradFill>
            <a:gsLst>
              <a:gs pos="0">
                <a:srgbClr val="6AB978"/>
              </a:gs>
              <a:gs pos="96000">
                <a:srgbClr val="52762D"/>
              </a:gs>
            </a:gsLst>
            <a:lin ang="162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Overall Assessing</a:t>
            </a:r>
            <a:endParaRPr lang="en-US" altLang="zh-CN" sz="2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圆角矩形 5">
            <a:hlinkClick r:id="rId2" action="ppaction://hlinksldjump"/>
          </p:cNvPr>
          <p:cNvSpPr/>
          <p:nvPr/>
        </p:nvSpPr>
        <p:spPr>
          <a:xfrm>
            <a:off x="6402836" y="85904"/>
            <a:ext cx="2529205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Enabling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6" name="圆角矩形 8">
            <a:hlinkClick r:id="rId3" action="ppaction://hlinksldjump"/>
          </p:cNvPr>
          <p:cNvSpPr/>
          <p:nvPr/>
        </p:nvSpPr>
        <p:spPr>
          <a:xfrm>
            <a:off x="550259" y="75670"/>
            <a:ext cx="2719766" cy="775481"/>
          </a:xfrm>
          <a:prstGeom prst="roundRect">
            <a:avLst/>
          </a:prstGeom>
          <a:gradFill>
            <a:gsLst>
              <a:gs pos="0">
                <a:srgbClr val="007BD3"/>
              </a:gs>
              <a:gs pos="100000">
                <a:srgbClr val="034373">
                  <a:alpha val="35000"/>
                </a:srgbClr>
              </a:gs>
            </a:gsLst>
            <a:lin ang="5400000" scaled="0"/>
          </a:gradFill>
          <a:ln w="50800"/>
          <a:effectLst>
            <a:glow rad="63500">
              <a:schemeClr val="accent4">
                <a:satMod val="175000"/>
                <a:alpha val="40000"/>
              </a:schemeClr>
            </a:glow>
            <a:outerShdw dist="38100" dir="5400000" algn="t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General Motivating</a:t>
            </a:r>
            <a:endParaRPr lang="en-US" altLang="zh-CN" sz="2400" b="1" dirty="0">
              <a:solidFill>
                <a:srgbClr val="FFFF00"/>
              </a:solidFill>
              <a:sym typeface="+mn-ea"/>
            </a:endParaRPr>
          </a:p>
        </p:txBody>
      </p:sp>
      <p:pic>
        <p:nvPicPr>
          <p:cNvPr id="8" name="内容占位符 4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8754" y="741111"/>
            <a:ext cx="4408401" cy="56679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椭圆 8"/>
          <p:cNvSpPr/>
          <p:nvPr/>
        </p:nvSpPr>
        <p:spPr>
          <a:xfrm>
            <a:off x="1110377" y="819252"/>
            <a:ext cx="1796141" cy="1382486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0" name="椭圆 9"/>
          <p:cNvSpPr/>
          <p:nvPr/>
        </p:nvSpPr>
        <p:spPr>
          <a:xfrm>
            <a:off x="1044020" y="2675597"/>
            <a:ext cx="1447798" cy="1134061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68942" y="1171255"/>
          <a:ext cx="11736592" cy="5102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1734"/>
                <a:gridCol w="3420110"/>
                <a:gridCol w="2850600"/>
                <a:gridCol w="2934148"/>
              </a:tblGrid>
              <a:tr h="114468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Enabling Activity/ Scaffolding  </a:t>
                      </a:r>
                      <a:endParaRPr lang="en-US" altLang="zh-CN" sz="240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 anchorCtr="1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Content </a:t>
                      </a:r>
                      <a:endParaRPr lang="en-US" altLang="zh-CN" sz="240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 anchorCtr="1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Language</a:t>
                      </a:r>
                      <a:r>
                        <a:rPr lang="en-US" altLang="zh-CN" sz="24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altLang="zh-CN" sz="240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 anchorCtr="1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Skills </a:t>
                      </a:r>
                      <a:r>
                        <a:rPr lang="en-US" altLang="zh-CN" sz="2400" b="1" dirty="0">
                          <a:solidFill>
                            <a:schemeClr val="bg1"/>
                          </a:solidFill>
                          <a:sym typeface="+mn-ea"/>
                        </a:rPr>
                        <a:t>(3Cs)</a:t>
                      </a:r>
                      <a:endParaRPr lang="en-US" altLang="zh-CN" sz="2400" b="1" dirty="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 marL="90000" anchor="ctr" anchorCtr="1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2928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Evaluating characteritics 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Necessary 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</a:rPr>
                        <a:t>qualities</a:t>
                      </a:r>
                      <a:r>
                        <a:rPr lang="en-US" altLang="zh-CN" sz="2400" b="1" dirty="0"/>
                        <a:t> of achieveing dreams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Positive appraisal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Collaboration</a:t>
                      </a:r>
                      <a:endParaRPr lang="zh-CN" altLang="en-US" sz="2400" b="1" dirty="0"/>
                    </a:p>
                  </a:txBody>
                  <a:tcPr marL="90000" anchor="ctr" anchorCtr="1"/>
                </a:tc>
              </a:tr>
              <a:tr h="12928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Analyzing</a:t>
                      </a:r>
                      <a:r>
                        <a:rPr lang="en-US" altLang="zh-CN" sz="2400" b="1" baseline="0" dirty="0"/>
                        <a:t> Genres 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Description of Nan </a:t>
                      </a:r>
                      <a:r>
                        <a:rPr lang="en-US" altLang="zh-CN" sz="2400" b="1" dirty="0" err="1"/>
                        <a:t>Rendong’s</a:t>
                      </a:r>
                      <a:r>
                        <a:rPr lang="en-US" altLang="zh-CN" sz="2400" b="1" dirty="0"/>
                        <a:t> life in chronological order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sym typeface="+mn-ea"/>
                        </a:rPr>
                        <a:t>Authentic</a:t>
                      </a:r>
                      <a:r>
                        <a:rPr lang="zh-CN" altLang="en-US" sz="2400" b="1" dirty="0">
                          <a:solidFill>
                            <a:srgbClr val="C00000"/>
                          </a:solidFill>
                          <a:sym typeface="+mn-ea"/>
                        </a:rPr>
                        <a:t>；</a:t>
                      </a:r>
                      <a:endParaRPr lang="en-US" altLang="zh-CN" sz="2400" b="1" dirty="0">
                        <a:solidFill>
                          <a:srgbClr val="C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Prosaic</a:t>
                      </a:r>
                      <a:endParaRPr lang="en-US" altLang="zh-CN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Critical</a:t>
                      </a:r>
                      <a:r>
                        <a:rPr lang="en-US" altLang="zh-CN" sz="2400" b="1" baseline="0" dirty="0"/>
                        <a:t> </a:t>
                      </a:r>
                      <a:r>
                        <a:rPr lang="en-US" altLang="zh-CN" sz="2400" b="1" dirty="0"/>
                        <a:t>thinking</a:t>
                      </a:r>
                      <a:endParaRPr lang="en-US" altLang="zh-CN" sz="2400" b="1" dirty="0"/>
                    </a:p>
                    <a:p>
                      <a:pPr algn="ctr">
                        <a:buClrTx/>
                        <a:buSzTx/>
                        <a:buNone/>
                      </a:pPr>
                      <a:r>
                        <a:rPr lang="en-US" altLang="zh-CN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---</a:t>
                      </a:r>
                      <a:r>
                        <a:rPr lang="en-US" altLang="zh-CN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the chronology of events </a:t>
                      </a:r>
                      <a:endParaRPr lang="en-US" altLang="zh-CN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0000" anchor="ctr" anchorCtr="1"/>
                </a:tc>
              </a:tr>
              <a:tr h="13719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Constructing dreams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Nan’s dream &amp;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the Chinese dream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IDEA</a:t>
                      </a:r>
                      <a:endParaRPr lang="en-US" altLang="zh-CN" sz="2400" b="1" dirty="0">
                        <a:solidFill>
                          <a:srgbClr val="C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--- meaningful</a:t>
                      </a:r>
                      <a:r>
                        <a:rPr lang="en-US" altLang="zh-CN" sz="2400" b="1" baseline="0" dirty="0">
                          <a:solidFill>
                            <a:srgbClr val="C00000"/>
                          </a:solidFill>
                        </a:rPr>
                        <a:t> life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/>
                        <a:t>Creative skills</a:t>
                      </a:r>
                      <a:endParaRPr lang="en-US" altLang="zh-CN" sz="2400" b="1" dirty="0"/>
                    </a:p>
                    <a:p>
                      <a:pPr algn="ctr">
                        <a:buNone/>
                      </a:pPr>
                      <a:r>
                        <a:rPr lang="en-US" altLang="zh-CN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--- </a:t>
                      </a:r>
                      <a:r>
                        <a:rPr lang="en-US" altLang="zh-CN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Self regulation</a:t>
                      </a:r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en-US" altLang="zh-CN" sz="2400" b="1" dirty="0"/>
                    </a:p>
                  </a:txBody>
                  <a:tcPr marL="90000" anchor="ctr" anchorCtr="1"/>
                </a:tc>
              </a:tr>
            </a:tbl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686459" y="2033642"/>
            <a:ext cx="5027952" cy="2953604"/>
            <a:chOff x="673018" y="3354799"/>
            <a:chExt cx="5027952" cy="2953604"/>
          </a:xfrm>
        </p:grpSpPr>
        <p:grpSp>
          <p:nvGrpSpPr>
            <p:cNvPr id="13" name="组合 12"/>
            <p:cNvGrpSpPr/>
            <p:nvPr/>
          </p:nvGrpSpPr>
          <p:grpSpPr>
            <a:xfrm>
              <a:off x="1941665" y="3708093"/>
              <a:ext cx="2483077" cy="2483077"/>
              <a:chOff x="6769872" y="2090583"/>
              <a:chExt cx="3355200" cy="3355200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6769872" y="2090583"/>
                <a:ext cx="3355200" cy="3355200"/>
                <a:chOff x="6981628" y="1753199"/>
                <a:chExt cx="3355200" cy="335520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6981628" y="1753199"/>
                  <a:ext cx="3355200" cy="335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7341628" y="2113199"/>
                  <a:ext cx="2635200" cy="263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7701628" y="2473199"/>
                  <a:ext cx="1915200" cy="191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8061628" y="2833199"/>
                  <a:ext cx="1195200" cy="119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8421628" y="3193199"/>
                  <a:ext cx="475200" cy="475200"/>
                </a:xfrm>
                <a:prstGeom prst="ellipse">
                  <a:avLst/>
                </a:prstGeom>
                <a:ln w="19050">
                  <a:solidFill>
                    <a:srgbClr val="2B6719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cxnSp>
            <p:nvCxnSpPr>
              <p:cNvPr id="21" name="直线连接符 20"/>
              <p:cNvCxnSpPr>
                <a:stCxn id="26" idx="0"/>
              </p:cNvCxnSpPr>
              <p:nvPr/>
            </p:nvCxnSpPr>
            <p:spPr>
              <a:xfrm>
                <a:off x="8447472" y="2090583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/>
              <p:cNvCxnSpPr/>
              <p:nvPr/>
            </p:nvCxnSpPr>
            <p:spPr>
              <a:xfrm rot="4320000">
                <a:off x="9243455" y="2670179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/>
              <p:cNvCxnSpPr/>
              <p:nvPr/>
            </p:nvCxnSpPr>
            <p:spPr>
              <a:xfrm rot="8640000">
                <a:off x="8938742" y="3607987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/>
              <p:cNvCxnSpPr/>
              <p:nvPr/>
            </p:nvCxnSpPr>
            <p:spPr>
              <a:xfrm rot="17280000">
                <a:off x="7645534" y="2668380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/>
              <p:cNvCxnSpPr/>
              <p:nvPr/>
            </p:nvCxnSpPr>
            <p:spPr>
              <a:xfrm rot="12960000">
                <a:off x="7950246" y="3607988"/>
                <a:ext cx="0" cy="1677600"/>
              </a:xfrm>
              <a:prstGeom prst="line">
                <a:avLst/>
              </a:prstGeom>
              <a:ln w="25400">
                <a:solidFill>
                  <a:srgbClr val="2B67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/>
            <p:cNvSpPr txBox="1"/>
            <p:nvPr/>
          </p:nvSpPr>
          <p:spPr>
            <a:xfrm>
              <a:off x="3118838" y="3739258"/>
              <a:ext cx="1089053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      </a:t>
              </a:r>
              <a:r>
                <a:rPr kumimoji="1" lang="en-US" altLang="zh-CN" sz="1600" dirty="0"/>
                <a:t>10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   </a:t>
              </a:r>
              <a:r>
                <a:rPr kumimoji="1" lang="en-US" altLang="zh-CN" sz="1600" dirty="0"/>
                <a:t>8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    </a:t>
              </a:r>
              <a:r>
                <a:rPr kumimoji="1" lang="en-US" altLang="zh-CN" sz="1600" dirty="0"/>
                <a:t>6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   </a:t>
              </a:r>
              <a:r>
                <a:rPr kumimoji="1" lang="en-US" altLang="zh-CN" sz="1600" dirty="0"/>
                <a:t>4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zh-CN" altLang="en-US" sz="1600" dirty="0"/>
                <a:t>  </a:t>
              </a:r>
              <a:r>
                <a:rPr kumimoji="1" lang="en-US" altLang="zh-CN" sz="1600" dirty="0"/>
                <a:t>2</a:t>
              </a:r>
              <a:endParaRPr kumimoji="1" lang="en-US" altLang="zh-CN" sz="1600" dirty="0"/>
            </a:p>
            <a:p>
              <a:pPr>
                <a:lnSpc>
                  <a:spcPts val="1660"/>
                </a:lnSpc>
              </a:pPr>
              <a:r>
                <a:rPr kumimoji="1" lang="en-US" altLang="zh-CN" sz="1600" dirty="0"/>
                <a:t>0</a:t>
              </a:r>
              <a:endParaRPr kumimoji="1" lang="zh-CN" altLang="en-US" sz="16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472277" y="3354799"/>
              <a:ext cx="15954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Benevolence</a:t>
              </a:r>
              <a:endParaRPr lang="zh-CN" altLang="en-US" sz="20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18" y="4255867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Intelligence</a:t>
              </a:r>
              <a:endParaRPr lang="zh-CN" altLang="en-US" sz="2000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357275" y="4307312"/>
              <a:ext cx="13436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Conviction</a:t>
              </a:r>
              <a:endParaRPr lang="zh-CN" altLang="en-US" sz="20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32874" y="5857113"/>
              <a:ext cx="13923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Proficiency</a:t>
              </a:r>
              <a:endParaRPr lang="zh-CN" altLang="en-US" sz="2000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772285" y="5908293"/>
              <a:ext cx="14216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Persistence</a:t>
              </a:r>
              <a:endParaRPr lang="zh-CN" altLang="en-US" sz="20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98262" y="2008224"/>
            <a:ext cx="5027952" cy="2953604"/>
            <a:chOff x="6095682" y="2278107"/>
            <a:chExt cx="5027952" cy="2953604"/>
          </a:xfrm>
        </p:grpSpPr>
        <p:grpSp>
          <p:nvGrpSpPr>
            <p:cNvPr id="32" name="组合 31"/>
            <p:cNvGrpSpPr/>
            <p:nvPr/>
          </p:nvGrpSpPr>
          <p:grpSpPr>
            <a:xfrm>
              <a:off x="6095682" y="2278107"/>
              <a:ext cx="5027952" cy="2953604"/>
              <a:chOff x="673018" y="3354799"/>
              <a:chExt cx="5027952" cy="295360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941665" y="3708093"/>
                <a:ext cx="2483077" cy="2483077"/>
                <a:chOff x="6769872" y="2090583"/>
                <a:chExt cx="3355200" cy="3355200"/>
              </a:xfrm>
            </p:grpSpPr>
            <p:grpSp>
              <p:nvGrpSpPr>
                <p:cNvPr id="45" name="组合 44"/>
                <p:cNvGrpSpPr/>
                <p:nvPr/>
              </p:nvGrpSpPr>
              <p:grpSpPr>
                <a:xfrm>
                  <a:off x="6769872" y="2090583"/>
                  <a:ext cx="3355200" cy="3355200"/>
                  <a:chOff x="6981628" y="1753199"/>
                  <a:chExt cx="3355200" cy="3355200"/>
                </a:xfrm>
              </p:grpSpPr>
              <p:sp>
                <p:nvSpPr>
                  <p:cNvPr id="51" name="椭圆 50"/>
                  <p:cNvSpPr/>
                  <p:nvPr/>
                </p:nvSpPr>
                <p:spPr>
                  <a:xfrm>
                    <a:off x="6981628" y="1753199"/>
                    <a:ext cx="3355200" cy="335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2" name="椭圆 51"/>
                  <p:cNvSpPr/>
                  <p:nvPr/>
                </p:nvSpPr>
                <p:spPr>
                  <a:xfrm>
                    <a:off x="7341628" y="2113199"/>
                    <a:ext cx="2635200" cy="263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3" name="椭圆 52"/>
                  <p:cNvSpPr/>
                  <p:nvPr/>
                </p:nvSpPr>
                <p:spPr>
                  <a:xfrm>
                    <a:off x="7701628" y="2473199"/>
                    <a:ext cx="1915200" cy="191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4" name="椭圆 53"/>
                  <p:cNvSpPr/>
                  <p:nvPr/>
                </p:nvSpPr>
                <p:spPr>
                  <a:xfrm>
                    <a:off x="8061628" y="2833199"/>
                    <a:ext cx="1195200" cy="119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>
                    <a:off x="8421628" y="3193199"/>
                    <a:ext cx="475200" cy="475200"/>
                  </a:xfrm>
                  <a:prstGeom prst="ellipse">
                    <a:avLst/>
                  </a:prstGeom>
                  <a:ln w="19050">
                    <a:solidFill>
                      <a:srgbClr val="2B6719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cxnSp>
              <p:nvCxnSpPr>
                <p:cNvPr id="46" name="直线连接符 45"/>
                <p:cNvCxnSpPr>
                  <a:stCxn id="51" idx="0"/>
                </p:cNvCxnSpPr>
                <p:nvPr/>
              </p:nvCxnSpPr>
              <p:spPr>
                <a:xfrm>
                  <a:off x="8447472" y="2090583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线连接符 46"/>
                <p:cNvCxnSpPr/>
                <p:nvPr/>
              </p:nvCxnSpPr>
              <p:spPr>
                <a:xfrm rot="4320000">
                  <a:off x="9243455" y="2670179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线连接符 47"/>
                <p:cNvCxnSpPr/>
                <p:nvPr/>
              </p:nvCxnSpPr>
              <p:spPr>
                <a:xfrm rot="8640000">
                  <a:off x="8938742" y="3607987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线连接符 48"/>
                <p:cNvCxnSpPr/>
                <p:nvPr/>
              </p:nvCxnSpPr>
              <p:spPr>
                <a:xfrm rot="17280000">
                  <a:off x="7645534" y="2668380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线连接符 49"/>
                <p:cNvCxnSpPr/>
                <p:nvPr/>
              </p:nvCxnSpPr>
              <p:spPr>
                <a:xfrm rot="12960000">
                  <a:off x="7950246" y="3607988"/>
                  <a:ext cx="0" cy="1677600"/>
                </a:xfrm>
                <a:prstGeom prst="line">
                  <a:avLst/>
                </a:prstGeom>
                <a:ln w="25400">
                  <a:solidFill>
                    <a:srgbClr val="2B671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文本框 38"/>
              <p:cNvSpPr txBox="1"/>
              <p:nvPr/>
            </p:nvSpPr>
            <p:spPr>
              <a:xfrm>
                <a:off x="3118838" y="3739258"/>
                <a:ext cx="1089053" cy="140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   </a:t>
                </a:r>
                <a:r>
                  <a:rPr kumimoji="1" lang="en-US" altLang="zh-CN" sz="1600" dirty="0"/>
                  <a:t>10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   </a:t>
                </a:r>
                <a:r>
                  <a:rPr kumimoji="1" lang="en-US" altLang="zh-CN" sz="1600" dirty="0"/>
                  <a:t>8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    </a:t>
                </a:r>
                <a:r>
                  <a:rPr kumimoji="1" lang="en-US" altLang="zh-CN" sz="1600" dirty="0"/>
                  <a:t>6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   </a:t>
                </a:r>
                <a:r>
                  <a:rPr kumimoji="1" lang="en-US" altLang="zh-CN" sz="1600" dirty="0"/>
                  <a:t>4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zh-CN" altLang="en-US" sz="1600" dirty="0"/>
                  <a:t>  </a:t>
                </a:r>
                <a:r>
                  <a:rPr kumimoji="1" lang="en-US" altLang="zh-CN" sz="1600" dirty="0"/>
                  <a:t>2</a:t>
                </a:r>
                <a:endParaRPr kumimoji="1" lang="en-US" altLang="zh-CN" sz="1600" dirty="0"/>
              </a:p>
              <a:p>
                <a:pPr>
                  <a:lnSpc>
                    <a:spcPts val="1660"/>
                  </a:lnSpc>
                </a:pPr>
                <a:r>
                  <a:rPr kumimoji="1" lang="en-US" altLang="zh-CN" sz="1600" dirty="0"/>
                  <a:t>0</a:t>
                </a:r>
                <a:endParaRPr kumimoji="1" lang="zh-CN" altLang="en-US" sz="1600" dirty="0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472277" y="3354799"/>
                <a:ext cx="159549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Benevolence</a:t>
                </a:r>
                <a:endParaRPr lang="zh-CN" altLang="en-US" sz="2000" dirty="0"/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73018" y="4255867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Intelligence</a:t>
                </a:r>
                <a:endParaRPr lang="zh-CN" altLang="en-US" sz="2000" dirty="0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357275" y="4307312"/>
                <a:ext cx="13436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Conviction</a:t>
                </a:r>
                <a:endParaRPr lang="zh-CN" altLang="en-US" sz="2000" dirty="0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232874" y="5857113"/>
                <a:ext cx="139230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Proficiency</a:t>
                </a:r>
                <a:endParaRPr lang="zh-CN" altLang="en-US" sz="2000" dirty="0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772285" y="5908293"/>
                <a:ext cx="14216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Persistence</a:t>
                </a:r>
                <a:endParaRPr lang="zh-CN" altLang="en-US" sz="2000" dirty="0"/>
              </a:p>
            </p:txBody>
          </p:sp>
        </p:grpSp>
        <p:cxnSp>
          <p:nvCxnSpPr>
            <p:cNvPr id="33" name="直线连接符 32"/>
            <p:cNvCxnSpPr/>
            <p:nvPr/>
          </p:nvCxnSpPr>
          <p:spPr>
            <a:xfrm flipV="1">
              <a:off x="7696200" y="3179175"/>
              <a:ext cx="906566" cy="40011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" name="直线连接符 33"/>
            <p:cNvCxnSpPr/>
            <p:nvPr/>
          </p:nvCxnSpPr>
          <p:spPr>
            <a:xfrm>
              <a:off x="8602766" y="3163524"/>
              <a:ext cx="508427" cy="56802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34"/>
            <p:cNvCxnSpPr/>
            <p:nvPr/>
          </p:nvCxnSpPr>
          <p:spPr>
            <a:xfrm>
              <a:off x="9111193" y="3719714"/>
              <a:ext cx="67303" cy="95007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/>
            <p:cNvCxnSpPr/>
            <p:nvPr/>
          </p:nvCxnSpPr>
          <p:spPr>
            <a:xfrm flipH="1" flipV="1">
              <a:off x="8140322" y="4519475"/>
              <a:ext cx="1054627" cy="1515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/>
            <p:cNvCxnSpPr/>
            <p:nvPr/>
          </p:nvCxnSpPr>
          <p:spPr>
            <a:xfrm flipH="1" flipV="1">
              <a:off x="7693814" y="3561991"/>
              <a:ext cx="455670" cy="9728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  <p:bldP spid="10" grpId="0" bldLvl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微信图片_20211114152453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2190307"/>
            <a:ext cx="3656865" cy="4189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 descr="微信图片_202111141524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5240" y="2325950"/>
            <a:ext cx="7013325" cy="376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6" name="稻壳儿原创设计师【幻雨工作室】_2"/>
          <p:cNvSpPr txBox="1"/>
          <p:nvPr>
            <p:custDataLst>
              <p:tags r:id="rId3"/>
            </p:custDataLst>
          </p:nvPr>
        </p:nvSpPr>
        <p:spPr>
          <a:xfrm>
            <a:off x="424580" y="0"/>
            <a:ext cx="10671810" cy="1200304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7200" dirty="0">
                <a:ln w="25400"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IDEA</a:t>
            </a:r>
            <a:endParaRPr lang="en-US" altLang="zh-CN" sz="7200" dirty="0">
              <a:ln w="25400"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601" y="1184956"/>
            <a:ext cx="10934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C00000"/>
                </a:solidFill>
              </a:rPr>
              <a:t>I</a:t>
            </a:r>
            <a:r>
              <a:rPr lang="en-US" altLang="zh-CN" sz="4400" b="1" dirty="0"/>
              <a:t>nheriting   </a:t>
            </a:r>
            <a:r>
              <a:rPr lang="en-US" altLang="zh-CN" sz="4400" b="1" dirty="0">
                <a:solidFill>
                  <a:srgbClr val="C00000"/>
                </a:solidFill>
              </a:rPr>
              <a:t>D</a:t>
            </a:r>
            <a:r>
              <a:rPr lang="en-US" altLang="zh-CN" sz="4400" b="1" dirty="0"/>
              <a:t>eveloping   </a:t>
            </a:r>
            <a:r>
              <a:rPr lang="en-US" altLang="zh-CN" sz="4400" b="1" dirty="0">
                <a:solidFill>
                  <a:srgbClr val="C00000"/>
                </a:solidFill>
              </a:rPr>
              <a:t>E</a:t>
            </a:r>
            <a:r>
              <a:rPr lang="en-US" altLang="zh-CN" sz="4400" b="1" dirty="0"/>
              <a:t>xploring   </a:t>
            </a:r>
            <a:r>
              <a:rPr lang="en-US" altLang="zh-CN" sz="4400" b="1" dirty="0">
                <a:solidFill>
                  <a:srgbClr val="C00000"/>
                </a:solidFill>
              </a:rPr>
              <a:t>A</a:t>
            </a:r>
            <a:r>
              <a:rPr lang="en-US" altLang="zh-CN" sz="4400" b="1" dirty="0"/>
              <a:t>dvancing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6" grpId="1"/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5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59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204359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5、19、22、23、24、25、26、29、34、39、42、43"/>
</p:tagLst>
</file>

<file path=ppt/tags/tag148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4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0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15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5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53.xml><?xml version="1.0" encoding="utf-8"?>
<p:tagLst xmlns:p="http://schemas.openxmlformats.org/presentationml/2006/main">
  <p:tag name="PA" val="v4.2.3"/>
</p:tagLst>
</file>

<file path=ppt/tags/tag154.xml><?xml version="1.0" encoding="utf-8"?>
<p:tagLst xmlns:p="http://schemas.openxmlformats.org/presentationml/2006/main">
  <p:tag name="KSO_WM_TEMPLATE_CATEGORY" val="custom"/>
  <p:tag name="KSO_WM_TEMPLATE_INDEX" val="20203239"/>
</p:tagLst>
</file>

<file path=ppt/tags/tag155.xml><?xml version="1.0" encoding="utf-8"?>
<p:tagLst xmlns:p="http://schemas.openxmlformats.org/presentationml/2006/main">
  <p:tag name="KSO_WM_UNIT_TABLE_BEAUTIFY" val="smartTable{9573f189-8f87-487b-9fa4-cc9cfa6dec4d}"/>
</p:tagLst>
</file>

<file path=ppt/tags/tag156.xml><?xml version="1.0" encoding="utf-8"?>
<p:tagLst xmlns:p="http://schemas.openxmlformats.org/presentationml/2006/main">
  <p:tag name="KSO_WM_UNIT_TABLE_BEAUTIFY" val="smartTable{9573f189-8f87-487b-9fa4-cc9cfa6dec4d}"/>
</p:tagLst>
</file>

<file path=ppt/tags/tag157.xml><?xml version="1.0" encoding="utf-8"?>
<p:tagLst xmlns:p="http://schemas.openxmlformats.org/presentationml/2006/main">
  <p:tag name="PA" val="v4.2.3"/>
</p:tagLst>
</file>

<file path=ppt/theme/theme1.xml><?xml version="1.0" encoding="utf-8"?>
<a:theme xmlns:a="http://schemas.openxmlformats.org/drawingml/2006/main" name="回顾">
  <a:themeElements>
    <a:clrScheme name="回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50">
      <a:dk1>
        <a:srgbClr val="000000"/>
      </a:dk1>
      <a:lt1>
        <a:srgbClr val="FFFFFF"/>
      </a:lt1>
      <a:dk2>
        <a:srgbClr val="EAF1F6"/>
      </a:dk2>
      <a:lt2>
        <a:srgbClr val="FFFFFF"/>
      </a:lt2>
      <a:accent1>
        <a:srgbClr val="476BAB"/>
      </a:accent1>
      <a:accent2>
        <a:srgbClr val="267793"/>
      </a:accent2>
      <a:accent3>
        <a:srgbClr val="2E7861"/>
      </a:accent3>
      <a:accent4>
        <a:srgbClr val="53703E"/>
      </a:accent4>
      <a:accent5>
        <a:srgbClr val="866134"/>
      </a:accent5>
      <a:accent6>
        <a:srgbClr val="AB5345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8701</Words>
  <Application>WPS 文字</Application>
  <PresentationFormat>宽屏</PresentationFormat>
  <Paragraphs>871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56" baseType="lpstr">
      <vt:lpstr>Arial</vt:lpstr>
      <vt:lpstr>方正书宋_GBK</vt:lpstr>
      <vt:lpstr>Wingdings</vt:lpstr>
      <vt:lpstr>Calibri</vt:lpstr>
      <vt:lpstr>Helvetica Neue</vt:lpstr>
      <vt:lpstr>微软雅黑</vt:lpstr>
      <vt:lpstr>汉仪旗黑-85S</vt:lpstr>
      <vt:lpstr>苹方-简</vt:lpstr>
      <vt:lpstr>汉仪旗黑</vt:lpstr>
      <vt:lpstr>Times New Roman</vt:lpstr>
      <vt:lpstr>Adobe 黑体 Std R</vt:lpstr>
      <vt:lpstr>Arial</vt:lpstr>
      <vt:lpstr>Calibri</vt:lpstr>
      <vt:lpstr>宋体</vt:lpstr>
      <vt:lpstr>锐字云字库姚体1.0</vt:lpstr>
      <vt:lpstr>Kozuka Gothic Pr6N M</vt:lpstr>
      <vt:lpstr>方正兰亭纤黑简体</vt:lpstr>
      <vt:lpstr>仿宋_GB2312</vt:lpstr>
      <vt:lpstr>华文中宋</vt:lpstr>
      <vt:lpstr>楷体</vt:lpstr>
      <vt:lpstr>方正仿宋_GBK</vt:lpstr>
      <vt:lpstr>宋体-简</vt:lpstr>
      <vt:lpstr>WarnockPro-Bold</vt:lpstr>
      <vt:lpstr>Thonburi</vt:lpstr>
      <vt:lpstr>宋体</vt:lpstr>
      <vt:lpstr>Arial Unicode MS</vt:lpstr>
      <vt:lpstr>等线</vt:lpstr>
      <vt:lpstr>Calibri Light</vt:lpstr>
      <vt:lpstr>华文宋体</vt:lpstr>
      <vt:lpstr>冬青黑体简体中文</vt:lpstr>
      <vt:lpstr>楷体-简</vt:lpstr>
      <vt:lpstr>回顾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 Passing the torch </dc:title>
  <dc:creator>Dell</dc:creator>
  <cp:lastModifiedBy>pro</cp:lastModifiedBy>
  <cp:revision>205</cp:revision>
  <dcterms:created xsi:type="dcterms:W3CDTF">2021-12-08T14:55:13Z</dcterms:created>
  <dcterms:modified xsi:type="dcterms:W3CDTF">2021-12-08T14:55:13Z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BD924C9CA38443A88127D3B43E27A45F</vt:lpwstr>
  </property>
  <property fmtid="{D5CDD505-2E9C-101B-9397-08002B2CF9AE}" pid="3" name="KSOProductBuildVer">
    <vt:lpwstr>2052-3.9.5.6394</vt:lpwstr>
  </property>
</Properties>
</file>