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9" r:id="rId2"/>
    <p:sldId id="744" r:id="rId3"/>
    <p:sldId id="768" r:id="rId4"/>
    <p:sldId id="778" r:id="rId5"/>
    <p:sldId id="769" r:id="rId6"/>
    <p:sldId id="774" r:id="rId7"/>
    <p:sldId id="775" r:id="rId8"/>
    <p:sldId id="773" r:id="rId9"/>
    <p:sldId id="751" r:id="rId10"/>
    <p:sldId id="736" r:id="rId11"/>
    <p:sldId id="735" r:id="rId12"/>
    <p:sldId id="714" r:id="rId13"/>
    <p:sldId id="752" r:id="rId14"/>
    <p:sldId id="725" r:id="rId15"/>
    <p:sldId id="741" r:id="rId16"/>
    <p:sldId id="740" r:id="rId17"/>
    <p:sldId id="743" r:id="rId18"/>
    <p:sldId id="776" r:id="rId19"/>
    <p:sldId id="716" r:id="rId20"/>
    <p:sldId id="766" r:id="rId21"/>
    <p:sldId id="730" r:id="rId22"/>
    <p:sldId id="717" r:id="rId23"/>
    <p:sldId id="718" r:id="rId24"/>
    <p:sldId id="777" r:id="rId25"/>
  </p:sldIdLst>
  <p:sldSz cx="9144000" cy="6858000" type="screen4x3"/>
  <p:notesSz cx="9928225" cy="679767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99"/>
    <a:srgbClr val="FFFF66"/>
    <a:srgbClr val="D16309"/>
    <a:srgbClr val="FF9966"/>
    <a:srgbClr val="FFCC00"/>
    <a:srgbClr val="FF0066"/>
    <a:srgbClr val="FFFFFF"/>
    <a:srgbClr val="AE2A28"/>
    <a:srgbClr val="B8E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0" autoAdjust="0"/>
    <p:restoredTop sz="95259" autoAdjust="0"/>
  </p:normalViewPr>
  <p:slideViewPr>
    <p:cSldViewPr snapToGrid="0">
      <p:cViewPr>
        <p:scale>
          <a:sx n="90" d="100"/>
          <a:sy n="90" d="100"/>
        </p:scale>
        <p:origin x="854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691F82-8207-40FD-A3DB-A2FABF266F54}" type="doc">
      <dgm:prSet loTypeId="urn:microsoft.com/office/officeart/2008/layout/PictureStrips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zh-CN" altLang="en-US"/>
        </a:p>
      </dgm:t>
    </dgm:pt>
    <dgm:pt modelId="{B82A06D3-33C5-4749-8981-187608715488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language</a:t>
          </a:r>
          <a:endParaRPr lang="zh-CN" altLang="en-US" sz="1800" dirty="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C552D83-AD2F-4323-B69B-25A23732D2BB}" type="parTrans" cxnId="{B2B90386-DD03-4780-94CD-B5B0F17CD9CF}">
      <dgm:prSet/>
      <dgm:spPr/>
      <dgm:t>
        <a:bodyPr/>
        <a:lstStyle/>
        <a:p>
          <a:endParaRPr lang="zh-CN" altLang="en-US"/>
        </a:p>
      </dgm:t>
    </dgm:pt>
    <dgm:pt modelId="{9410713D-753A-4B1F-8C1B-FB9DF2896CA1}" type="sibTrans" cxnId="{B2B90386-DD03-4780-94CD-B5B0F17CD9CF}">
      <dgm:prSet/>
      <dgm:spPr/>
      <dgm:t>
        <a:bodyPr/>
        <a:lstStyle/>
        <a:p>
          <a:endParaRPr lang="zh-CN" altLang="en-US"/>
        </a:p>
      </dgm:t>
    </dgm:pt>
    <dgm:pt modelId="{E148DAAA-26E6-4FB9-AB7D-8F3F5B58A5DF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Opinion</a:t>
          </a:r>
          <a:r>
            <a:rPr lang="en-US" altLang="zh-CN" sz="1800" dirty="0" smtClean="0">
              <a:latin typeface="Arial" pitchFamily="34" charset="0"/>
              <a:cs typeface="Arial" pitchFamily="34" charset="0"/>
            </a:rPr>
            <a:t> </a:t>
          </a:r>
          <a:endParaRPr lang="zh-CN" altLang="en-US" sz="1800" dirty="0">
            <a:latin typeface="Arial" pitchFamily="34" charset="0"/>
            <a:cs typeface="Arial" pitchFamily="34" charset="0"/>
          </a:endParaRPr>
        </a:p>
      </dgm:t>
    </dgm:pt>
    <dgm:pt modelId="{832C5738-0A4C-4672-B971-CDAC33C75420}" type="parTrans" cxnId="{DF08BC9D-0C0F-48EA-BC67-C7121D893A48}">
      <dgm:prSet/>
      <dgm:spPr/>
      <dgm:t>
        <a:bodyPr/>
        <a:lstStyle/>
        <a:p>
          <a:endParaRPr lang="zh-CN" altLang="en-US"/>
        </a:p>
      </dgm:t>
    </dgm:pt>
    <dgm:pt modelId="{6FDD50A0-1183-4EC5-8D3A-18B0F831B1EF}" type="sibTrans" cxnId="{DF08BC9D-0C0F-48EA-BC67-C7121D893A48}">
      <dgm:prSet/>
      <dgm:spPr/>
      <dgm:t>
        <a:bodyPr/>
        <a:lstStyle/>
        <a:p>
          <a:endParaRPr lang="zh-CN" altLang="en-US"/>
        </a:p>
      </dgm:t>
    </dgm:pt>
    <dgm:pt modelId="{F15D9944-B8C5-4015-BC3E-25F0DC156E8D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Identify purpose</a:t>
          </a:r>
          <a:endParaRPr lang="zh-CN" altLang="en-US" sz="1800" dirty="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dgm:t>
    </dgm:pt>
    <dgm:pt modelId="{492E1CB0-2C63-4497-8C13-FC45CC10B872}" type="parTrans" cxnId="{95DB2C07-3A4F-4160-A887-8AFD5D01CE74}">
      <dgm:prSet/>
      <dgm:spPr/>
      <dgm:t>
        <a:bodyPr/>
        <a:lstStyle/>
        <a:p>
          <a:endParaRPr lang="zh-CN" altLang="en-US"/>
        </a:p>
      </dgm:t>
    </dgm:pt>
    <dgm:pt modelId="{2F614F1D-5696-4F0D-AB3B-E974EAD3FCCB}" type="sibTrans" cxnId="{95DB2C07-3A4F-4160-A887-8AFD5D01CE74}">
      <dgm:prSet/>
      <dgm:spPr/>
      <dgm:t>
        <a:bodyPr/>
        <a:lstStyle/>
        <a:p>
          <a:endParaRPr lang="zh-CN" altLang="en-US"/>
        </a:p>
      </dgm:t>
    </dgm:pt>
    <dgm:pt modelId="{DFDFE926-8F0F-44D0-9F21-F8B98035BF1E}" type="pres">
      <dgm:prSet presAssocID="{DE691F82-8207-40FD-A3DB-A2FABF266F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CC71B8D-386D-4DCB-AF7D-4113C10EBC3E}" type="pres">
      <dgm:prSet presAssocID="{B82A06D3-33C5-4749-8981-187608715488}" presName="composite" presStyleCnt="0"/>
      <dgm:spPr/>
    </dgm:pt>
    <dgm:pt modelId="{18FADD73-7D3C-4CA1-A1F9-DAD5121DDFFE}" type="pres">
      <dgm:prSet presAssocID="{B82A06D3-33C5-4749-8981-187608715488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CAFDC8-A130-4340-BD53-0F440B963492}" type="pres">
      <dgm:prSet presAssocID="{B82A06D3-33C5-4749-8981-187608715488}" presName="rect2" presStyleLbl="fgImgPlace1" presStyleIdx="0" presStyleCnt="3" custLinFactNeighborX="-3693" custLinFactNeighborY="543"/>
      <dgm:spPr/>
    </dgm:pt>
    <dgm:pt modelId="{0743CA94-F542-472C-B745-CE546A305316}" type="pres">
      <dgm:prSet presAssocID="{9410713D-753A-4B1F-8C1B-FB9DF2896CA1}" presName="sibTrans" presStyleCnt="0"/>
      <dgm:spPr/>
    </dgm:pt>
    <dgm:pt modelId="{55749CA5-98A1-45A1-BFE4-5A93C9E42B2B}" type="pres">
      <dgm:prSet presAssocID="{E148DAAA-26E6-4FB9-AB7D-8F3F5B58A5DF}" presName="composite" presStyleCnt="0"/>
      <dgm:spPr/>
    </dgm:pt>
    <dgm:pt modelId="{3375CDD7-2382-443B-97F2-372A40CFF76C}" type="pres">
      <dgm:prSet presAssocID="{E148DAAA-26E6-4FB9-AB7D-8F3F5B58A5DF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7F566C-C3B2-4DBA-9B84-3EAD90DBFB72}" type="pres">
      <dgm:prSet presAssocID="{E148DAAA-26E6-4FB9-AB7D-8F3F5B58A5DF}" presName="rect2" presStyleLbl="fgImgPlace1" presStyleIdx="1" presStyleCnt="3"/>
      <dgm:spPr/>
    </dgm:pt>
    <dgm:pt modelId="{FC9C19D1-CF5B-4F5D-9A31-8643C849171A}" type="pres">
      <dgm:prSet presAssocID="{6FDD50A0-1183-4EC5-8D3A-18B0F831B1EF}" presName="sibTrans" presStyleCnt="0"/>
      <dgm:spPr/>
    </dgm:pt>
    <dgm:pt modelId="{6DACD6F3-6BA8-4532-AE5E-C14BED4EFBEB}" type="pres">
      <dgm:prSet presAssocID="{F15D9944-B8C5-4015-BC3E-25F0DC156E8D}" presName="composite" presStyleCnt="0"/>
      <dgm:spPr/>
    </dgm:pt>
    <dgm:pt modelId="{85ACAD61-482B-48C4-B543-479C5FE668A9}" type="pres">
      <dgm:prSet presAssocID="{F15D9944-B8C5-4015-BC3E-25F0DC156E8D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A28CA1-5FF7-4721-BB53-BF0AB0428B67}" type="pres">
      <dgm:prSet presAssocID="{F15D9944-B8C5-4015-BC3E-25F0DC156E8D}" presName="rect2" presStyleLbl="fgImgPlace1" presStyleIdx="2" presStyleCnt="3"/>
      <dgm:spPr/>
    </dgm:pt>
  </dgm:ptLst>
  <dgm:cxnLst>
    <dgm:cxn modelId="{3BEEA485-0E6C-47E8-B1CC-9E775E54BB11}" type="presOf" srcId="{E148DAAA-26E6-4FB9-AB7D-8F3F5B58A5DF}" destId="{3375CDD7-2382-443B-97F2-372A40CFF76C}" srcOrd="0" destOrd="0" presId="urn:microsoft.com/office/officeart/2008/layout/PictureStrips"/>
    <dgm:cxn modelId="{95DB2C07-3A4F-4160-A887-8AFD5D01CE74}" srcId="{DE691F82-8207-40FD-A3DB-A2FABF266F54}" destId="{F15D9944-B8C5-4015-BC3E-25F0DC156E8D}" srcOrd="2" destOrd="0" parTransId="{492E1CB0-2C63-4497-8C13-FC45CC10B872}" sibTransId="{2F614F1D-5696-4F0D-AB3B-E974EAD3FCCB}"/>
    <dgm:cxn modelId="{D38FF962-D5B6-4D92-AED9-78E4D75AD6F2}" type="presOf" srcId="{B82A06D3-33C5-4749-8981-187608715488}" destId="{18FADD73-7D3C-4CA1-A1F9-DAD5121DDFFE}" srcOrd="0" destOrd="0" presId="urn:microsoft.com/office/officeart/2008/layout/PictureStrips"/>
    <dgm:cxn modelId="{B2B90386-DD03-4780-94CD-B5B0F17CD9CF}" srcId="{DE691F82-8207-40FD-A3DB-A2FABF266F54}" destId="{B82A06D3-33C5-4749-8981-187608715488}" srcOrd="0" destOrd="0" parTransId="{4C552D83-AD2F-4323-B69B-25A23732D2BB}" sibTransId="{9410713D-753A-4B1F-8C1B-FB9DF2896CA1}"/>
    <dgm:cxn modelId="{2BBC73F9-EC94-4ACC-BE51-9D2879DB5A9C}" type="presOf" srcId="{DE691F82-8207-40FD-A3DB-A2FABF266F54}" destId="{DFDFE926-8F0F-44D0-9F21-F8B98035BF1E}" srcOrd="0" destOrd="0" presId="urn:microsoft.com/office/officeart/2008/layout/PictureStrips"/>
    <dgm:cxn modelId="{F2393804-6C87-419C-B017-888786E73202}" type="presOf" srcId="{F15D9944-B8C5-4015-BC3E-25F0DC156E8D}" destId="{85ACAD61-482B-48C4-B543-479C5FE668A9}" srcOrd="0" destOrd="0" presId="urn:microsoft.com/office/officeart/2008/layout/PictureStrips"/>
    <dgm:cxn modelId="{DF08BC9D-0C0F-48EA-BC67-C7121D893A48}" srcId="{DE691F82-8207-40FD-A3DB-A2FABF266F54}" destId="{E148DAAA-26E6-4FB9-AB7D-8F3F5B58A5DF}" srcOrd="1" destOrd="0" parTransId="{832C5738-0A4C-4672-B971-CDAC33C75420}" sibTransId="{6FDD50A0-1183-4EC5-8D3A-18B0F831B1EF}"/>
    <dgm:cxn modelId="{CAA24175-65E7-447A-A12F-EA9A5087A984}" type="presParOf" srcId="{DFDFE926-8F0F-44D0-9F21-F8B98035BF1E}" destId="{0CC71B8D-386D-4DCB-AF7D-4113C10EBC3E}" srcOrd="0" destOrd="0" presId="urn:microsoft.com/office/officeart/2008/layout/PictureStrips"/>
    <dgm:cxn modelId="{E3466F1A-4ED7-432F-8998-9D81B46CF4D4}" type="presParOf" srcId="{0CC71B8D-386D-4DCB-AF7D-4113C10EBC3E}" destId="{18FADD73-7D3C-4CA1-A1F9-DAD5121DDFFE}" srcOrd="0" destOrd="0" presId="urn:microsoft.com/office/officeart/2008/layout/PictureStrips"/>
    <dgm:cxn modelId="{DAEA0F03-16B7-4328-A425-4DEE78338FAE}" type="presParOf" srcId="{0CC71B8D-386D-4DCB-AF7D-4113C10EBC3E}" destId="{45CAFDC8-A130-4340-BD53-0F440B963492}" srcOrd="1" destOrd="0" presId="urn:microsoft.com/office/officeart/2008/layout/PictureStrips"/>
    <dgm:cxn modelId="{3C32039A-2E82-49E4-9ADB-A60D61450253}" type="presParOf" srcId="{DFDFE926-8F0F-44D0-9F21-F8B98035BF1E}" destId="{0743CA94-F542-472C-B745-CE546A305316}" srcOrd="1" destOrd="0" presId="urn:microsoft.com/office/officeart/2008/layout/PictureStrips"/>
    <dgm:cxn modelId="{06C1B55C-32BF-4AC0-A3C2-180BCEAC64B2}" type="presParOf" srcId="{DFDFE926-8F0F-44D0-9F21-F8B98035BF1E}" destId="{55749CA5-98A1-45A1-BFE4-5A93C9E42B2B}" srcOrd="2" destOrd="0" presId="urn:microsoft.com/office/officeart/2008/layout/PictureStrips"/>
    <dgm:cxn modelId="{F2ED7C84-FE26-41A7-8173-A3EC926BFFA4}" type="presParOf" srcId="{55749CA5-98A1-45A1-BFE4-5A93C9E42B2B}" destId="{3375CDD7-2382-443B-97F2-372A40CFF76C}" srcOrd="0" destOrd="0" presId="urn:microsoft.com/office/officeart/2008/layout/PictureStrips"/>
    <dgm:cxn modelId="{6502A7FC-7952-4971-A554-15D18A7F2FBA}" type="presParOf" srcId="{55749CA5-98A1-45A1-BFE4-5A93C9E42B2B}" destId="{787F566C-C3B2-4DBA-9B84-3EAD90DBFB72}" srcOrd="1" destOrd="0" presId="urn:microsoft.com/office/officeart/2008/layout/PictureStrips"/>
    <dgm:cxn modelId="{DDF8BDB4-5EF1-4F77-BB86-2D8421C05733}" type="presParOf" srcId="{DFDFE926-8F0F-44D0-9F21-F8B98035BF1E}" destId="{FC9C19D1-CF5B-4F5D-9A31-8643C849171A}" srcOrd="3" destOrd="0" presId="urn:microsoft.com/office/officeart/2008/layout/PictureStrips"/>
    <dgm:cxn modelId="{E2115B5C-BECD-4435-855C-B99A65173DEC}" type="presParOf" srcId="{DFDFE926-8F0F-44D0-9F21-F8B98035BF1E}" destId="{6DACD6F3-6BA8-4532-AE5E-C14BED4EFBEB}" srcOrd="4" destOrd="0" presId="urn:microsoft.com/office/officeart/2008/layout/PictureStrips"/>
    <dgm:cxn modelId="{722816CF-6322-4261-83EE-C0D8E28636B2}" type="presParOf" srcId="{6DACD6F3-6BA8-4532-AE5E-C14BED4EFBEB}" destId="{85ACAD61-482B-48C4-B543-479C5FE668A9}" srcOrd="0" destOrd="0" presId="urn:microsoft.com/office/officeart/2008/layout/PictureStrips"/>
    <dgm:cxn modelId="{4EB6D48D-BB18-49AD-8110-E03B33F26780}" type="presParOf" srcId="{6DACD6F3-6BA8-4532-AE5E-C14BED4EFBEB}" destId="{55A28CA1-5FF7-4721-BB53-BF0AB0428B6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691F82-8207-40FD-A3DB-A2FABF266F54}" type="doc">
      <dgm:prSet loTypeId="urn:microsoft.com/office/officeart/2008/layout/PictureStrips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zh-CN" altLang="en-US"/>
        </a:p>
      </dgm:t>
    </dgm:pt>
    <dgm:pt modelId="{B82A06D3-33C5-4749-8981-187608715488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language</a:t>
          </a:r>
          <a:endParaRPr lang="zh-CN" altLang="en-US" sz="1800" dirty="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C552D83-AD2F-4323-B69B-25A23732D2BB}" type="parTrans" cxnId="{B2B90386-DD03-4780-94CD-B5B0F17CD9CF}">
      <dgm:prSet/>
      <dgm:spPr/>
      <dgm:t>
        <a:bodyPr/>
        <a:lstStyle/>
        <a:p>
          <a:endParaRPr lang="zh-CN" altLang="en-US"/>
        </a:p>
      </dgm:t>
    </dgm:pt>
    <dgm:pt modelId="{9410713D-753A-4B1F-8C1B-FB9DF2896CA1}" type="sibTrans" cxnId="{B2B90386-DD03-4780-94CD-B5B0F17CD9CF}">
      <dgm:prSet/>
      <dgm:spPr/>
      <dgm:t>
        <a:bodyPr/>
        <a:lstStyle/>
        <a:p>
          <a:endParaRPr lang="zh-CN" altLang="en-US"/>
        </a:p>
      </dgm:t>
    </dgm:pt>
    <dgm:pt modelId="{E148DAAA-26E6-4FB9-AB7D-8F3F5B58A5DF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Opinion</a:t>
          </a:r>
          <a:r>
            <a:rPr lang="en-US" altLang="zh-CN" sz="1800" dirty="0" smtClean="0">
              <a:latin typeface="Arial" pitchFamily="34" charset="0"/>
              <a:cs typeface="Arial" pitchFamily="34" charset="0"/>
            </a:rPr>
            <a:t> </a:t>
          </a:r>
          <a:endParaRPr lang="zh-CN" altLang="en-US" sz="1800" dirty="0">
            <a:latin typeface="Arial" pitchFamily="34" charset="0"/>
            <a:cs typeface="Arial" pitchFamily="34" charset="0"/>
          </a:endParaRPr>
        </a:p>
      </dgm:t>
    </dgm:pt>
    <dgm:pt modelId="{832C5738-0A4C-4672-B971-CDAC33C75420}" type="parTrans" cxnId="{DF08BC9D-0C0F-48EA-BC67-C7121D893A48}">
      <dgm:prSet/>
      <dgm:spPr/>
      <dgm:t>
        <a:bodyPr/>
        <a:lstStyle/>
        <a:p>
          <a:endParaRPr lang="zh-CN" altLang="en-US"/>
        </a:p>
      </dgm:t>
    </dgm:pt>
    <dgm:pt modelId="{6FDD50A0-1183-4EC5-8D3A-18B0F831B1EF}" type="sibTrans" cxnId="{DF08BC9D-0C0F-48EA-BC67-C7121D893A48}">
      <dgm:prSet/>
      <dgm:spPr/>
      <dgm:t>
        <a:bodyPr/>
        <a:lstStyle/>
        <a:p>
          <a:endParaRPr lang="zh-CN" altLang="en-US"/>
        </a:p>
      </dgm:t>
    </dgm:pt>
    <dgm:pt modelId="{F15D9944-B8C5-4015-BC3E-25F0DC156E8D}">
      <dgm:prSet phldrT="[文本]" custT="1"/>
      <dgm:spPr/>
      <dgm:t>
        <a:bodyPr/>
        <a:lstStyle/>
        <a:p>
          <a:r>
            <a:rPr lang="en-US" altLang="zh-CN" sz="1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Identify voices</a:t>
          </a:r>
          <a:endParaRPr lang="zh-CN" altLang="en-US" sz="1800" dirty="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dgm:t>
    </dgm:pt>
    <dgm:pt modelId="{492E1CB0-2C63-4497-8C13-FC45CC10B872}" type="parTrans" cxnId="{95DB2C07-3A4F-4160-A887-8AFD5D01CE74}">
      <dgm:prSet/>
      <dgm:spPr/>
      <dgm:t>
        <a:bodyPr/>
        <a:lstStyle/>
        <a:p>
          <a:endParaRPr lang="zh-CN" altLang="en-US"/>
        </a:p>
      </dgm:t>
    </dgm:pt>
    <dgm:pt modelId="{2F614F1D-5696-4F0D-AB3B-E974EAD3FCCB}" type="sibTrans" cxnId="{95DB2C07-3A4F-4160-A887-8AFD5D01CE74}">
      <dgm:prSet/>
      <dgm:spPr/>
      <dgm:t>
        <a:bodyPr/>
        <a:lstStyle/>
        <a:p>
          <a:endParaRPr lang="zh-CN" altLang="en-US"/>
        </a:p>
      </dgm:t>
    </dgm:pt>
    <dgm:pt modelId="{DFDFE926-8F0F-44D0-9F21-F8B98035BF1E}" type="pres">
      <dgm:prSet presAssocID="{DE691F82-8207-40FD-A3DB-A2FABF266F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CC71B8D-386D-4DCB-AF7D-4113C10EBC3E}" type="pres">
      <dgm:prSet presAssocID="{B82A06D3-33C5-4749-8981-187608715488}" presName="composite" presStyleCnt="0"/>
      <dgm:spPr/>
    </dgm:pt>
    <dgm:pt modelId="{18FADD73-7D3C-4CA1-A1F9-DAD5121DDFFE}" type="pres">
      <dgm:prSet presAssocID="{B82A06D3-33C5-4749-8981-187608715488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CAFDC8-A130-4340-BD53-0F440B963492}" type="pres">
      <dgm:prSet presAssocID="{B82A06D3-33C5-4749-8981-187608715488}" presName="rect2" presStyleLbl="fgImgPlace1" presStyleIdx="0" presStyleCnt="3" custLinFactNeighborX="-3693" custLinFactNeighborY="543"/>
      <dgm:spPr/>
    </dgm:pt>
    <dgm:pt modelId="{0743CA94-F542-472C-B745-CE546A305316}" type="pres">
      <dgm:prSet presAssocID="{9410713D-753A-4B1F-8C1B-FB9DF2896CA1}" presName="sibTrans" presStyleCnt="0"/>
      <dgm:spPr/>
    </dgm:pt>
    <dgm:pt modelId="{55749CA5-98A1-45A1-BFE4-5A93C9E42B2B}" type="pres">
      <dgm:prSet presAssocID="{E148DAAA-26E6-4FB9-AB7D-8F3F5B58A5DF}" presName="composite" presStyleCnt="0"/>
      <dgm:spPr/>
    </dgm:pt>
    <dgm:pt modelId="{3375CDD7-2382-443B-97F2-372A40CFF76C}" type="pres">
      <dgm:prSet presAssocID="{E148DAAA-26E6-4FB9-AB7D-8F3F5B58A5DF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7F566C-C3B2-4DBA-9B84-3EAD90DBFB72}" type="pres">
      <dgm:prSet presAssocID="{E148DAAA-26E6-4FB9-AB7D-8F3F5B58A5DF}" presName="rect2" presStyleLbl="fgImgPlace1" presStyleIdx="1" presStyleCnt="3"/>
      <dgm:spPr/>
    </dgm:pt>
    <dgm:pt modelId="{FC9C19D1-CF5B-4F5D-9A31-8643C849171A}" type="pres">
      <dgm:prSet presAssocID="{6FDD50A0-1183-4EC5-8D3A-18B0F831B1EF}" presName="sibTrans" presStyleCnt="0"/>
      <dgm:spPr/>
    </dgm:pt>
    <dgm:pt modelId="{6DACD6F3-6BA8-4532-AE5E-C14BED4EFBEB}" type="pres">
      <dgm:prSet presAssocID="{F15D9944-B8C5-4015-BC3E-25F0DC156E8D}" presName="composite" presStyleCnt="0"/>
      <dgm:spPr/>
    </dgm:pt>
    <dgm:pt modelId="{85ACAD61-482B-48C4-B543-479C5FE668A9}" type="pres">
      <dgm:prSet presAssocID="{F15D9944-B8C5-4015-BC3E-25F0DC156E8D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A28CA1-5FF7-4721-BB53-BF0AB0428B67}" type="pres">
      <dgm:prSet presAssocID="{F15D9944-B8C5-4015-BC3E-25F0DC156E8D}" presName="rect2" presStyleLbl="fgImgPlace1" presStyleIdx="2" presStyleCnt="3"/>
      <dgm:spPr/>
    </dgm:pt>
  </dgm:ptLst>
  <dgm:cxnLst>
    <dgm:cxn modelId="{AEA1870F-6482-4F13-9283-39126F9F95B7}" type="presOf" srcId="{E148DAAA-26E6-4FB9-AB7D-8F3F5B58A5DF}" destId="{3375CDD7-2382-443B-97F2-372A40CFF76C}" srcOrd="0" destOrd="0" presId="urn:microsoft.com/office/officeart/2008/layout/PictureStrips"/>
    <dgm:cxn modelId="{95DB2C07-3A4F-4160-A887-8AFD5D01CE74}" srcId="{DE691F82-8207-40FD-A3DB-A2FABF266F54}" destId="{F15D9944-B8C5-4015-BC3E-25F0DC156E8D}" srcOrd="2" destOrd="0" parTransId="{492E1CB0-2C63-4497-8C13-FC45CC10B872}" sibTransId="{2F614F1D-5696-4F0D-AB3B-E974EAD3FCCB}"/>
    <dgm:cxn modelId="{37F2011B-D23E-4A4B-A91D-043EA4BAA2F5}" type="presOf" srcId="{B82A06D3-33C5-4749-8981-187608715488}" destId="{18FADD73-7D3C-4CA1-A1F9-DAD5121DDFFE}" srcOrd="0" destOrd="0" presId="urn:microsoft.com/office/officeart/2008/layout/PictureStrips"/>
    <dgm:cxn modelId="{B2B90386-DD03-4780-94CD-B5B0F17CD9CF}" srcId="{DE691F82-8207-40FD-A3DB-A2FABF266F54}" destId="{B82A06D3-33C5-4749-8981-187608715488}" srcOrd="0" destOrd="0" parTransId="{4C552D83-AD2F-4323-B69B-25A23732D2BB}" sibTransId="{9410713D-753A-4B1F-8C1B-FB9DF2896CA1}"/>
    <dgm:cxn modelId="{466720B1-CA7A-4086-9B32-2F24AD3B11FB}" type="presOf" srcId="{DE691F82-8207-40FD-A3DB-A2FABF266F54}" destId="{DFDFE926-8F0F-44D0-9F21-F8B98035BF1E}" srcOrd="0" destOrd="0" presId="urn:microsoft.com/office/officeart/2008/layout/PictureStrips"/>
    <dgm:cxn modelId="{DF08BC9D-0C0F-48EA-BC67-C7121D893A48}" srcId="{DE691F82-8207-40FD-A3DB-A2FABF266F54}" destId="{E148DAAA-26E6-4FB9-AB7D-8F3F5B58A5DF}" srcOrd="1" destOrd="0" parTransId="{832C5738-0A4C-4672-B971-CDAC33C75420}" sibTransId="{6FDD50A0-1183-4EC5-8D3A-18B0F831B1EF}"/>
    <dgm:cxn modelId="{9D7E767A-BD6D-49CE-87EF-7587BF81D5A2}" type="presOf" srcId="{F15D9944-B8C5-4015-BC3E-25F0DC156E8D}" destId="{85ACAD61-482B-48C4-B543-479C5FE668A9}" srcOrd="0" destOrd="0" presId="urn:microsoft.com/office/officeart/2008/layout/PictureStrips"/>
    <dgm:cxn modelId="{BD329E06-E222-46CC-A947-4A56A3821D32}" type="presParOf" srcId="{DFDFE926-8F0F-44D0-9F21-F8B98035BF1E}" destId="{0CC71B8D-386D-4DCB-AF7D-4113C10EBC3E}" srcOrd="0" destOrd="0" presId="urn:microsoft.com/office/officeart/2008/layout/PictureStrips"/>
    <dgm:cxn modelId="{C4887E79-3C88-48D2-A5C7-3C9D10696027}" type="presParOf" srcId="{0CC71B8D-386D-4DCB-AF7D-4113C10EBC3E}" destId="{18FADD73-7D3C-4CA1-A1F9-DAD5121DDFFE}" srcOrd="0" destOrd="0" presId="urn:microsoft.com/office/officeart/2008/layout/PictureStrips"/>
    <dgm:cxn modelId="{A75CFB15-53BF-475D-B180-0D2BDF8C5964}" type="presParOf" srcId="{0CC71B8D-386D-4DCB-AF7D-4113C10EBC3E}" destId="{45CAFDC8-A130-4340-BD53-0F440B963492}" srcOrd="1" destOrd="0" presId="urn:microsoft.com/office/officeart/2008/layout/PictureStrips"/>
    <dgm:cxn modelId="{659E755F-7B73-4CE9-9ED8-DD088EF00156}" type="presParOf" srcId="{DFDFE926-8F0F-44D0-9F21-F8B98035BF1E}" destId="{0743CA94-F542-472C-B745-CE546A305316}" srcOrd="1" destOrd="0" presId="urn:microsoft.com/office/officeart/2008/layout/PictureStrips"/>
    <dgm:cxn modelId="{E4AFCF1E-971F-479B-B79D-2DC3CA53B893}" type="presParOf" srcId="{DFDFE926-8F0F-44D0-9F21-F8B98035BF1E}" destId="{55749CA5-98A1-45A1-BFE4-5A93C9E42B2B}" srcOrd="2" destOrd="0" presId="urn:microsoft.com/office/officeart/2008/layout/PictureStrips"/>
    <dgm:cxn modelId="{CCA790E3-A099-4B86-831A-B44D58C6BD58}" type="presParOf" srcId="{55749CA5-98A1-45A1-BFE4-5A93C9E42B2B}" destId="{3375CDD7-2382-443B-97F2-372A40CFF76C}" srcOrd="0" destOrd="0" presId="urn:microsoft.com/office/officeart/2008/layout/PictureStrips"/>
    <dgm:cxn modelId="{BD28F222-B00E-41E3-B9A4-0AD4C5FA2378}" type="presParOf" srcId="{55749CA5-98A1-45A1-BFE4-5A93C9E42B2B}" destId="{787F566C-C3B2-4DBA-9B84-3EAD90DBFB72}" srcOrd="1" destOrd="0" presId="urn:microsoft.com/office/officeart/2008/layout/PictureStrips"/>
    <dgm:cxn modelId="{A19B58CD-EAC2-4684-9CBD-E85B509995DF}" type="presParOf" srcId="{DFDFE926-8F0F-44D0-9F21-F8B98035BF1E}" destId="{FC9C19D1-CF5B-4F5D-9A31-8643C849171A}" srcOrd="3" destOrd="0" presId="urn:microsoft.com/office/officeart/2008/layout/PictureStrips"/>
    <dgm:cxn modelId="{9A39952E-73C2-48A9-8440-7177044D7ED3}" type="presParOf" srcId="{DFDFE926-8F0F-44D0-9F21-F8B98035BF1E}" destId="{6DACD6F3-6BA8-4532-AE5E-C14BED4EFBEB}" srcOrd="4" destOrd="0" presId="urn:microsoft.com/office/officeart/2008/layout/PictureStrips"/>
    <dgm:cxn modelId="{ACA9C739-F4A1-4B9E-868C-FD2DF5F8A245}" type="presParOf" srcId="{6DACD6F3-6BA8-4532-AE5E-C14BED4EFBEB}" destId="{85ACAD61-482B-48C4-B543-479C5FE668A9}" srcOrd="0" destOrd="0" presId="urn:microsoft.com/office/officeart/2008/layout/PictureStrips"/>
    <dgm:cxn modelId="{FD5E242C-E51C-4C7F-A83A-13951976F286}" type="presParOf" srcId="{6DACD6F3-6BA8-4532-AE5E-C14BED4EFBEB}" destId="{55A28CA1-5FF7-4721-BB53-BF0AB0428B6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ADD73-7D3C-4CA1-A1F9-DAD5121DDFFE}">
      <dsp:nvSpPr>
        <dsp:cNvPr id="0" name=""/>
        <dsp:cNvSpPr/>
      </dsp:nvSpPr>
      <dsp:spPr>
        <a:xfrm>
          <a:off x="78564" y="737144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language</a:t>
          </a:r>
          <a:endParaRPr lang="zh-CN" altLang="en-US" sz="1800" kern="1200" dirty="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78564" y="737144"/>
        <a:ext cx="1862793" cy="582123"/>
      </dsp:txXfrm>
    </dsp:sp>
    <dsp:sp modelId="{45CAFDC8-A130-4340-BD53-0F440B963492}">
      <dsp:nvSpPr>
        <dsp:cNvPr id="0" name=""/>
        <dsp:cNvSpPr/>
      </dsp:nvSpPr>
      <dsp:spPr>
        <a:xfrm>
          <a:off x="0" y="656378"/>
          <a:ext cx="407486" cy="611229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5CDD7-2382-443B-97F2-372A40CFF76C}">
      <dsp:nvSpPr>
        <dsp:cNvPr id="0" name=""/>
        <dsp:cNvSpPr/>
      </dsp:nvSpPr>
      <dsp:spPr>
        <a:xfrm>
          <a:off x="78564" y="1469972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Opinion</a:t>
          </a:r>
          <a:r>
            <a:rPr lang="en-US" altLang="zh-CN" sz="1800" kern="1200" dirty="0" smtClean="0">
              <a:latin typeface="Arial" pitchFamily="34" charset="0"/>
              <a:cs typeface="Arial" pitchFamily="34" charset="0"/>
            </a:rPr>
            <a:t> </a:t>
          </a:r>
          <a:endParaRPr lang="zh-CN" altLang="en-US" sz="1800" kern="1200" dirty="0">
            <a:latin typeface="Arial" pitchFamily="34" charset="0"/>
            <a:cs typeface="Arial" pitchFamily="34" charset="0"/>
          </a:endParaRPr>
        </a:p>
      </dsp:txBody>
      <dsp:txXfrm>
        <a:off x="78564" y="1469972"/>
        <a:ext cx="1862793" cy="582123"/>
      </dsp:txXfrm>
    </dsp:sp>
    <dsp:sp modelId="{787F566C-C3B2-4DBA-9B84-3EAD90DBFB72}">
      <dsp:nvSpPr>
        <dsp:cNvPr id="0" name=""/>
        <dsp:cNvSpPr/>
      </dsp:nvSpPr>
      <dsp:spPr>
        <a:xfrm>
          <a:off x="948" y="1385888"/>
          <a:ext cx="407486" cy="611229"/>
        </a:xfrm>
        <a:prstGeom prst="rect">
          <a:avLst/>
        </a:prstGeom>
        <a:solidFill>
          <a:schemeClr val="accent4">
            <a:tint val="50000"/>
            <a:hueOff val="-1990639"/>
            <a:satOff val="11305"/>
            <a:lumOff val="8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CAD61-482B-48C4-B543-479C5FE668A9}">
      <dsp:nvSpPr>
        <dsp:cNvPr id="0" name=""/>
        <dsp:cNvSpPr/>
      </dsp:nvSpPr>
      <dsp:spPr>
        <a:xfrm>
          <a:off x="78564" y="2202800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Identify purpose</a:t>
          </a:r>
          <a:endParaRPr lang="zh-CN" altLang="en-US" sz="1800" kern="1200" dirty="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dsp:txBody>
      <dsp:txXfrm>
        <a:off x="78564" y="2202800"/>
        <a:ext cx="1862793" cy="582123"/>
      </dsp:txXfrm>
    </dsp:sp>
    <dsp:sp modelId="{55A28CA1-5FF7-4721-BB53-BF0AB0428B67}">
      <dsp:nvSpPr>
        <dsp:cNvPr id="0" name=""/>
        <dsp:cNvSpPr/>
      </dsp:nvSpPr>
      <dsp:spPr>
        <a:xfrm>
          <a:off x="948" y="2118716"/>
          <a:ext cx="407486" cy="611229"/>
        </a:xfrm>
        <a:prstGeom prst="rect">
          <a:avLst/>
        </a:prstGeom>
        <a:solidFill>
          <a:schemeClr val="accent4">
            <a:tint val="50000"/>
            <a:hueOff val="-3981279"/>
            <a:satOff val="22610"/>
            <a:lumOff val="17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ADD73-7D3C-4CA1-A1F9-DAD5121DDFFE}">
      <dsp:nvSpPr>
        <dsp:cNvPr id="0" name=""/>
        <dsp:cNvSpPr/>
      </dsp:nvSpPr>
      <dsp:spPr>
        <a:xfrm>
          <a:off x="78564" y="737144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language</a:t>
          </a:r>
          <a:endParaRPr lang="zh-CN" altLang="en-US" sz="1800" kern="1200" dirty="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78564" y="737144"/>
        <a:ext cx="1862793" cy="582123"/>
      </dsp:txXfrm>
    </dsp:sp>
    <dsp:sp modelId="{45CAFDC8-A130-4340-BD53-0F440B963492}">
      <dsp:nvSpPr>
        <dsp:cNvPr id="0" name=""/>
        <dsp:cNvSpPr/>
      </dsp:nvSpPr>
      <dsp:spPr>
        <a:xfrm>
          <a:off x="0" y="656378"/>
          <a:ext cx="407486" cy="611229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5CDD7-2382-443B-97F2-372A40CFF76C}">
      <dsp:nvSpPr>
        <dsp:cNvPr id="0" name=""/>
        <dsp:cNvSpPr/>
      </dsp:nvSpPr>
      <dsp:spPr>
        <a:xfrm>
          <a:off x="78564" y="1469972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Opinion</a:t>
          </a:r>
          <a:r>
            <a:rPr lang="en-US" altLang="zh-CN" sz="1800" kern="1200" dirty="0" smtClean="0">
              <a:latin typeface="Arial" pitchFamily="34" charset="0"/>
              <a:cs typeface="Arial" pitchFamily="34" charset="0"/>
            </a:rPr>
            <a:t> </a:t>
          </a:r>
          <a:endParaRPr lang="zh-CN" altLang="en-US" sz="1800" kern="1200" dirty="0">
            <a:latin typeface="Arial" pitchFamily="34" charset="0"/>
            <a:cs typeface="Arial" pitchFamily="34" charset="0"/>
          </a:endParaRPr>
        </a:p>
      </dsp:txBody>
      <dsp:txXfrm>
        <a:off x="78564" y="1469972"/>
        <a:ext cx="1862793" cy="582123"/>
      </dsp:txXfrm>
    </dsp:sp>
    <dsp:sp modelId="{787F566C-C3B2-4DBA-9B84-3EAD90DBFB72}">
      <dsp:nvSpPr>
        <dsp:cNvPr id="0" name=""/>
        <dsp:cNvSpPr/>
      </dsp:nvSpPr>
      <dsp:spPr>
        <a:xfrm>
          <a:off x="948" y="1385888"/>
          <a:ext cx="407486" cy="611229"/>
        </a:xfrm>
        <a:prstGeom prst="rect">
          <a:avLst/>
        </a:prstGeom>
        <a:solidFill>
          <a:schemeClr val="accent4">
            <a:tint val="50000"/>
            <a:hueOff val="-1990639"/>
            <a:satOff val="11305"/>
            <a:lumOff val="8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CAD61-482B-48C4-B543-479C5FE668A9}">
      <dsp:nvSpPr>
        <dsp:cNvPr id="0" name=""/>
        <dsp:cNvSpPr/>
      </dsp:nvSpPr>
      <dsp:spPr>
        <a:xfrm>
          <a:off x="78564" y="2202800"/>
          <a:ext cx="1862793" cy="5821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291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Identify voices</a:t>
          </a:r>
          <a:endParaRPr lang="zh-CN" altLang="en-US" sz="1800" kern="1200" dirty="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dsp:txBody>
      <dsp:txXfrm>
        <a:off x="78564" y="2202800"/>
        <a:ext cx="1862793" cy="582123"/>
      </dsp:txXfrm>
    </dsp:sp>
    <dsp:sp modelId="{55A28CA1-5FF7-4721-BB53-BF0AB0428B67}">
      <dsp:nvSpPr>
        <dsp:cNvPr id="0" name=""/>
        <dsp:cNvSpPr/>
      </dsp:nvSpPr>
      <dsp:spPr>
        <a:xfrm>
          <a:off x="948" y="2118716"/>
          <a:ext cx="407486" cy="611229"/>
        </a:xfrm>
        <a:prstGeom prst="rect">
          <a:avLst/>
        </a:prstGeom>
        <a:solidFill>
          <a:schemeClr val="accent4">
            <a:tint val="50000"/>
            <a:hueOff val="-3981279"/>
            <a:satOff val="22610"/>
            <a:lumOff val="17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D045F-E1AF-479F-B76F-0E7849D0EA40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813FF-5D75-4418-A8E9-F2471565CD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03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231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7" y="0"/>
            <a:ext cx="4302231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612"/>
            <a:ext cx="4302231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7" y="6456612"/>
            <a:ext cx="4302231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E6C0BA6-5EE0-4956-B65E-C30D614E02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24880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C0BA6-5EE0-4956-B65E-C30D614E0265}" type="slidenum">
              <a:rPr lang="en-US" altLang="zh-CN" smtClean="0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3048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C0BA6-5EE0-4956-B65E-C30D614E0265}" type="slidenum">
              <a:rPr lang="en-US" altLang="zh-CN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696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C0BA6-5EE0-4956-B65E-C30D614E0265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2349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C0BA6-5EE0-4956-B65E-C30D614E0265}" type="slidenum">
              <a:rPr lang="en-US" altLang="zh-CN" smtClean="0"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424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C0BA6-5EE0-4956-B65E-C30D614E0265}" type="slidenum">
              <a:rPr lang="en-US" altLang="zh-CN" smtClean="0"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491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250ED-81C1-4F03-998D-978960563C8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A477-D678-4D2F-91C7-104F5753FC2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25625" y="339725"/>
            <a:ext cx="6778625" cy="7778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0525" y="1268413"/>
            <a:ext cx="8229600" cy="45259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C7B44-E49A-46EF-A170-4621D4B2252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F7623-78B3-46EB-A3B5-386E0F8CF43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03413-07E1-4F97-B9F8-D4F3BA385CF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E5669-05A5-4B9F-A24A-0A2F991356C0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9032E-5271-404A-A92C-52CEBE5DDE10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90CB9-0FE0-4DBF-B433-15AB3C5316E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9605E-F766-40E6-A1F0-95E166D7FCA9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49697-62A9-475F-807F-6AF5188AD37B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589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58958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A83B-8028-4A8B-B328-AFD06486C8B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53525" cy="648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63900" y="6457950"/>
            <a:ext cx="5889625" cy="41433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8" name="标题占位符 1"/>
          <p:cNvSpPr>
            <a:spLocks noGrp="1"/>
          </p:cNvSpPr>
          <p:nvPr>
            <p:ph type="title"/>
          </p:nvPr>
        </p:nvSpPr>
        <p:spPr bwMode="auto">
          <a:xfrm>
            <a:off x="1825625" y="33972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90525" y="126841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867400" y="65071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50A3AC4-0A4F-4BF9-978E-859333D5BB8F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0" y="6457950"/>
            <a:ext cx="6588125" cy="414338"/>
          </a:xfrm>
          <a:prstGeom prst="rect">
            <a:avLst/>
          </a:prstGeom>
          <a:solidFill>
            <a:srgbClr val="43B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16F70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716F7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716F7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716F7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16F7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16F7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ctrTitle"/>
          </p:nvPr>
        </p:nvSpPr>
        <p:spPr>
          <a:xfrm>
            <a:off x="776288" y="2584450"/>
            <a:ext cx="7772400" cy="1470025"/>
          </a:xfrm>
        </p:spPr>
        <p:txBody>
          <a:bodyPr/>
          <a:lstStyle/>
          <a:p>
            <a:pPr algn="ctr"/>
            <a:r>
              <a:rPr lang="en-US" altLang="zh-CN" sz="3200" dirty="0" smtClean="0"/>
              <a:t>Unit 6 Literacy and Technology</a:t>
            </a:r>
            <a:endParaRPr lang="zh-CN" altLang="en-US" sz="320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6A23A-F181-4F94-92A5-90A4B8545D8B}" type="slidenum">
              <a:rPr lang="en-US" altLang="zh-CN" smtClean="0"/>
              <a:t>1</a:t>
            </a:fld>
            <a:endParaRPr lang="en-US" altLang="zh-CN"/>
          </a:p>
        </p:txBody>
      </p:sp>
      <p:sp>
        <p:nvSpPr>
          <p:cNvPr id="2" name="TextBox 1"/>
          <p:cNvSpPr txBox="1"/>
          <p:nvPr/>
        </p:nvSpPr>
        <p:spPr>
          <a:xfrm>
            <a:off x="1056323" y="560070"/>
            <a:ext cx="8642350" cy="829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 err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iEnglish</a:t>
            </a:r>
            <a:r>
              <a:rPr lang="en-US" altLang="zh-CN" sz="28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endParaRPr lang="en-US" altLang="zh-CN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defRPr/>
            </a:pP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An Integrated Course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33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73660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0830" y="1297682"/>
            <a:ext cx="35098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6778625" cy="777875"/>
          </a:xfrm>
        </p:spPr>
        <p:txBody>
          <a:bodyPr/>
          <a:lstStyle/>
          <a:p>
            <a:r>
              <a:rPr lang="en-US" altLang="zh-CN" smtClean="0"/>
              <a:t>Outline </a:t>
            </a:r>
            <a:endParaRPr lang="zh-CN" altLang="en-US" smtClean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1363663" y="1844675"/>
            <a:ext cx="5118100" cy="2017713"/>
          </a:xfrm>
        </p:spPr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4000" b="1" dirty="0" smtClean="0">
                <a:latin typeface="+mn-ea"/>
              </a:rPr>
              <a:t>Introduction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+mn-ea"/>
              </a:rPr>
              <a:t>Demonstration</a:t>
            </a: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zh-CN" altLang="en-US" dirty="0" smtClean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C3D41-6CAB-43CD-9C4F-7AE82AAE5B00}" type="slidenum">
              <a:rPr lang="en-US" altLang="zh-CN" smtClean="0"/>
              <a:t>2</a:t>
            </a:fld>
            <a:endParaRPr lang="en-US" altLang="zh-CN"/>
          </a:p>
        </p:txBody>
      </p:sp>
      <p:pic>
        <p:nvPicPr>
          <p:cNvPr id="1434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38" y="1628775"/>
            <a:ext cx="2667000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831272" y="6492875"/>
            <a:ext cx="2133600" cy="365125"/>
          </a:xfrm>
        </p:spPr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3</a:t>
            </a:fld>
            <a:endParaRPr lang="en-US" altLang="zh-CN" dirty="0"/>
          </a:p>
        </p:txBody>
      </p:sp>
      <p:sp>
        <p:nvSpPr>
          <p:cNvPr id="5" name="标题 1"/>
          <p:cNvSpPr txBox="1"/>
          <p:nvPr/>
        </p:nvSpPr>
        <p:spPr bwMode="auto">
          <a:xfrm>
            <a:off x="395288" y="33337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/>
          <p:cNvSpPr txBox="1"/>
          <p:nvPr/>
        </p:nvSpPr>
        <p:spPr bwMode="auto">
          <a:xfrm>
            <a:off x="4085876" y="1513667"/>
            <a:ext cx="4405793" cy="104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Times New Roman" pitchFamily="18" charset="0"/>
              </a:rPr>
              <a:t>Unit 6 Literacy and Technology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85" y="4481948"/>
            <a:ext cx="1260000" cy="126000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85" y="1778073"/>
            <a:ext cx="1256668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6"/>
          <p:cNvSpPr txBox="1"/>
          <p:nvPr/>
        </p:nvSpPr>
        <p:spPr>
          <a:xfrm>
            <a:off x="3408773" y="3946073"/>
            <a:ext cx="535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985 Institute, Non- </a:t>
            </a: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English </a:t>
            </a:r>
            <a:r>
              <a:rPr lang="en-US" altLang="zh-CN" sz="200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major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1233" y="5308964"/>
            <a:ext cx="2520000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 smtClean="0">
                <a:latin typeface="+mn-ea"/>
                <a:cs typeface="Arial" panose="020B0604020202020204" pitchFamily="34" charset="0"/>
              </a:rPr>
              <a:t>Language </a:t>
            </a:r>
            <a:endParaRPr lang="zh-CN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1233" y="5847503"/>
            <a:ext cx="2520000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 smtClean="0">
                <a:latin typeface="+mn-ea"/>
                <a:cs typeface="Arial" panose="020B0604020202020204" pitchFamily="34" charset="0"/>
              </a:rPr>
              <a:t>Opinion </a:t>
            </a:r>
            <a:endParaRPr lang="zh-CN" altLang="en-US" sz="1400" dirty="0">
              <a:latin typeface="+mn-ea"/>
              <a:cs typeface="Arial" panose="020B0604020202020204" pitchFamily="34" charset="0"/>
            </a:endParaRPr>
          </a:p>
        </p:txBody>
      </p:sp>
      <p:pic>
        <p:nvPicPr>
          <p:cNvPr id="14" name="Picture 46" descr="emoji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51" y="4678659"/>
            <a:ext cx="480705" cy="46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4" descr="emoji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74" y="4673358"/>
            <a:ext cx="480705" cy="47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973706" y="5308964"/>
            <a:ext cx="2520000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 smtClean="0">
                <a:latin typeface="+mn-ea"/>
                <a:cs typeface="Arial" panose="020B0604020202020204" pitchFamily="34" charset="0"/>
              </a:rPr>
              <a:t>Critical thinking</a:t>
            </a:r>
            <a:endParaRPr lang="zh-CN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73707" y="5847503"/>
            <a:ext cx="2520000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 smtClean="0">
                <a:latin typeface="+mn-ea"/>
                <a:cs typeface="Arial" panose="020B0604020202020204" pitchFamily="34" charset="0"/>
              </a:rPr>
              <a:t>Advanced writing skills </a:t>
            </a:r>
            <a:endParaRPr lang="zh-CN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1991" y="3961462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Students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91631" y="1325627"/>
            <a:ext cx="1267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Times New Roman" pitchFamily="18" charset="0"/>
              </a:rPr>
              <a:t>Textbook</a:t>
            </a:r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0" y="3407080"/>
            <a:ext cx="9294312" cy="0"/>
          </a:xfrm>
          <a:prstGeom prst="line">
            <a:avLst/>
          </a:prstGeom>
          <a:ln w="63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79" y="1694959"/>
            <a:ext cx="939319" cy="1260000"/>
          </a:xfrm>
          <a:prstGeom prst="rect">
            <a:avLst/>
          </a:prstGeom>
        </p:spPr>
      </p:pic>
      <p:sp>
        <p:nvSpPr>
          <p:cNvPr id="19" name="标题 1"/>
          <p:cNvSpPr txBox="1"/>
          <p:nvPr/>
        </p:nvSpPr>
        <p:spPr bwMode="auto">
          <a:xfrm>
            <a:off x="4087914" y="1883390"/>
            <a:ext cx="4405793" cy="104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Times New Roman" pitchFamily="18" charset="0"/>
              </a:rPr>
              <a:t>2.5 Identify different voices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2714" y="2973385"/>
            <a:ext cx="4997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68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4</a:t>
            </a:fld>
            <a:endParaRPr lang="en-US" altLang="zh-CN"/>
          </a:p>
        </p:txBody>
      </p:sp>
      <p:sp>
        <p:nvSpPr>
          <p:cNvPr id="5" name="TextBox 4"/>
          <p:cNvSpPr txBox="1"/>
          <p:nvPr/>
        </p:nvSpPr>
        <p:spPr>
          <a:xfrm>
            <a:off x="1784676" y="2802246"/>
            <a:ext cx="55746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makes my design smart?</a:t>
            </a:r>
          </a:p>
        </p:txBody>
      </p:sp>
      <p:sp>
        <p:nvSpPr>
          <p:cNvPr id="6" name="标题 1"/>
          <p:cNvSpPr txBox="1">
            <a:spLocks noGrp="1"/>
          </p:cNvSpPr>
          <p:nvPr>
            <p:ph type="title"/>
          </p:nvPr>
        </p:nvSpPr>
        <p:spPr bwMode="auto">
          <a:xfrm>
            <a:off x="419645" y="312738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17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895862" y="6492875"/>
            <a:ext cx="2133600" cy="365125"/>
          </a:xfrm>
        </p:spPr>
        <p:txBody>
          <a:bodyPr/>
          <a:lstStyle/>
          <a:p>
            <a:pPr>
              <a:defRPr/>
            </a:pPr>
            <a:fld id="{2BAD9063-31E0-4261-B211-E3DF668D64FB}" type="slidenum">
              <a:rPr lang="en-US" altLang="zh-CN" smtClean="0"/>
              <a:t>5</a:t>
            </a:fld>
            <a:endParaRPr lang="en-US" altLang="zh-CN"/>
          </a:p>
        </p:txBody>
      </p:sp>
      <p:sp>
        <p:nvSpPr>
          <p:cNvPr id="16387" name="标题 1"/>
          <p:cNvSpPr txBox="1"/>
          <p:nvPr/>
        </p:nvSpPr>
        <p:spPr bwMode="auto">
          <a:xfrm>
            <a:off x="395288" y="33337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7387" y="1317594"/>
            <a:ext cx="2546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Teaching Content</a:t>
            </a:r>
          </a:p>
        </p:txBody>
      </p:sp>
      <p:graphicFrame>
        <p:nvGraphicFramePr>
          <p:cNvPr id="13" name="图示 12"/>
          <p:cNvGraphicFramePr/>
          <p:nvPr>
            <p:extLst>
              <p:ext uri="{D42A27DB-BD31-4B8C-83A1-F6EECF244321}">
                <p14:modId xmlns:p14="http://schemas.microsoft.com/office/powerpoint/2010/main" val="1656796584"/>
              </p:ext>
            </p:extLst>
          </p:nvPr>
        </p:nvGraphicFramePr>
        <p:xfrm>
          <a:off x="290111" y="3069613"/>
          <a:ext cx="1942307" cy="343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矩形 14"/>
          <p:cNvSpPr/>
          <p:nvPr/>
        </p:nvSpPr>
        <p:spPr>
          <a:xfrm>
            <a:off x="2458672" y="4243506"/>
            <a:ext cx="130488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  <a:cs typeface="Arial" pitchFamily="34" charset="0"/>
              </a:rPr>
              <a:t>What</a:t>
            </a:r>
            <a:endParaRPr lang="zh-CN" altLang="en-US" sz="16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372911" y="3958337"/>
            <a:ext cx="326232" cy="359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2372911" y="4486735"/>
            <a:ext cx="326232" cy="346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449236" y="3978408"/>
            <a:ext cx="314325" cy="342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436334" y="4489595"/>
            <a:ext cx="327227" cy="303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2775126" y="5432320"/>
            <a:ext cx="67198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  <a:cs typeface="Arial" pitchFamily="34" charset="0"/>
              </a:rPr>
              <a:t>How</a:t>
            </a:r>
            <a:endParaRPr lang="zh-CN" altLang="en-US" sz="16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320026" y="5601597"/>
            <a:ext cx="4071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449236" y="5616599"/>
            <a:ext cx="3534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9803" y="3177299"/>
            <a:ext cx="1800225" cy="40862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iExplore</a:t>
            </a:r>
            <a:r>
              <a:rPr lang="en-US" altLang="zh-C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</a:t>
            </a:r>
            <a:endParaRPr lang="zh-CN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下箭头 24"/>
          <p:cNvSpPr/>
          <p:nvPr/>
        </p:nvSpPr>
        <p:spPr>
          <a:xfrm rot="10800000">
            <a:off x="2927335" y="3291529"/>
            <a:ext cx="323850" cy="41713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6" y="3834459"/>
            <a:ext cx="363610" cy="36361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6" y="5352096"/>
            <a:ext cx="375499" cy="37549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6" y="4611367"/>
            <a:ext cx="363610" cy="363610"/>
          </a:xfrm>
          <a:prstGeom prst="rect">
            <a:avLst/>
          </a:prstGeom>
        </p:spPr>
      </p:pic>
      <p:graphicFrame>
        <p:nvGraphicFramePr>
          <p:cNvPr id="39" name="图示 38"/>
          <p:cNvGraphicFramePr/>
          <p:nvPr>
            <p:extLst>
              <p:ext uri="{D42A27DB-BD31-4B8C-83A1-F6EECF244321}">
                <p14:modId xmlns:p14="http://schemas.microsoft.com/office/powerpoint/2010/main" val="621481737"/>
              </p:ext>
            </p:extLst>
          </p:nvPr>
        </p:nvGraphicFramePr>
        <p:xfrm>
          <a:off x="3871511" y="3088663"/>
          <a:ext cx="1942307" cy="343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961204" y="3231825"/>
            <a:ext cx="1800225" cy="40862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iExplore</a:t>
            </a:r>
            <a:r>
              <a:rPr lang="en-US" altLang="zh-C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zh-CN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226" y="3834459"/>
            <a:ext cx="363610" cy="36361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94" y="5357705"/>
            <a:ext cx="375499" cy="37549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226" y="4630417"/>
            <a:ext cx="363610" cy="363610"/>
          </a:xfrm>
          <a:prstGeom prst="rect">
            <a:avLst/>
          </a:prstGeom>
        </p:spPr>
      </p:pic>
      <p:cxnSp>
        <p:nvCxnSpPr>
          <p:cNvPr id="48" name="直接连接符 47"/>
          <p:cNvCxnSpPr/>
          <p:nvPr/>
        </p:nvCxnSpPr>
        <p:spPr>
          <a:xfrm>
            <a:off x="6115050" y="952500"/>
            <a:ext cx="28575" cy="5171250"/>
          </a:xfrm>
          <a:prstGeom prst="line">
            <a:avLst/>
          </a:prstGeom>
          <a:ln w="31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五边形 67"/>
          <p:cNvSpPr/>
          <p:nvPr/>
        </p:nvSpPr>
        <p:spPr>
          <a:xfrm rot="10800000">
            <a:off x="6319084" y="2093467"/>
            <a:ext cx="2658412" cy="614816"/>
          </a:xfrm>
          <a:prstGeom prst="homePlate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556898" y="2203568"/>
            <a:ext cx="246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1. Output  oriented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70" name="五边形 69"/>
          <p:cNvSpPr/>
          <p:nvPr/>
        </p:nvSpPr>
        <p:spPr>
          <a:xfrm rot="10800000">
            <a:off x="6319080" y="3965405"/>
            <a:ext cx="2658416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71" name="五边形 70"/>
          <p:cNvSpPr/>
          <p:nvPr/>
        </p:nvSpPr>
        <p:spPr>
          <a:xfrm rot="10800000">
            <a:off x="6319081" y="3025245"/>
            <a:ext cx="2658415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556898" y="3157846"/>
            <a:ext cx="2587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2. Critical  thinking</a:t>
            </a:r>
          </a:p>
        </p:txBody>
      </p:sp>
      <p:sp>
        <p:nvSpPr>
          <p:cNvPr id="73" name="矩形 72"/>
          <p:cNvSpPr/>
          <p:nvPr/>
        </p:nvSpPr>
        <p:spPr>
          <a:xfrm>
            <a:off x="6459467" y="4088147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3. </a:t>
            </a:r>
            <a:r>
              <a:rPr lang="en-US" altLang="zh-CN" b="1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Learning centered</a:t>
            </a:r>
            <a:endParaRPr lang="en-US" altLang="zh-CN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8119" y="5175607"/>
            <a:ext cx="2106394" cy="769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1502052" y="2310511"/>
            <a:ext cx="3137112" cy="582123"/>
          </a:xfrm>
          <a:prstGeom prst="rect">
            <a:avLst/>
          </a:pr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矩形 4"/>
          <p:cNvSpPr/>
          <p:nvPr/>
        </p:nvSpPr>
        <p:spPr>
          <a:xfrm>
            <a:off x="1711734" y="2523302"/>
            <a:ext cx="2771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Writing an </a:t>
            </a:r>
            <a:r>
              <a:rPr lang="en-US" altLang="zh-CN" dirty="0" smtClean="0">
                <a:solidFill>
                  <a:schemeClr val="accent1"/>
                </a:solidFill>
                <a:cs typeface="Arial" pitchFamily="34" charset="0"/>
              </a:rPr>
              <a:t>Argumentation</a:t>
            </a:r>
            <a:endParaRPr lang="zh-CN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70496" y="2005513"/>
            <a:ext cx="1800225" cy="40862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iProduce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1438" y="4732417"/>
            <a:ext cx="41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+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5" grpId="0" animBg="1"/>
      <p:bldP spid="3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D9063-31E0-4261-B211-E3DF668D64FB}" type="slidenum">
              <a:rPr lang="en-US" altLang="zh-CN" smtClean="0"/>
              <a:t>6</a:t>
            </a:fld>
            <a:endParaRPr lang="en-US" altLang="zh-CN"/>
          </a:p>
        </p:txBody>
      </p:sp>
      <p:sp>
        <p:nvSpPr>
          <p:cNvPr id="16387" name="标题 1"/>
          <p:cNvSpPr txBox="1"/>
          <p:nvPr/>
        </p:nvSpPr>
        <p:spPr bwMode="auto">
          <a:xfrm>
            <a:off x="395288" y="33337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6115050" y="952500"/>
            <a:ext cx="28575" cy="5171250"/>
          </a:xfrm>
          <a:prstGeom prst="line">
            <a:avLst/>
          </a:prstGeom>
          <a:ln w="31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01702" y="2887370"/>
            <a:ext cx="5072062" cy="3693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identify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different voices in the text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1702" y="3740781"/>
            <a:ext cx="507206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 smtClean="0"/>
              <a:t>analyze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how different voices relate to each other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01701" y="4549383"/>
            <a:ext cx="507206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 smtClean="0"/>
              <a:t>evaluate 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usage of different voices in 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writing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205807" y="4380106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05807" y="3571504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27026" y="2718093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1955" y="2015134"/>
            <a:ext cx="28095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Students will be able to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97387" y="1317594"/>
            <a:ext cx="28889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Teaching Objectives</a:t>
            </a:r>
          </a:p>
        </p:txBody>
      </p:sp>
      <p:sp>
        <p:nvSpPr>
          <p:cNvPr id="66" name="五边形 65"/>
          <p:cNvSpPr/>
          <p:nvPr/>
        </p:nvSpPr>
        <p:spPr>
          <a:xfrm rot="10800000">
            <a:off x="6319084" y="2093467"/>
            <a:ext cx="2658410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556898" y="2203568"/>
            <a:ext cx="2420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1. Output  oriented</a:t>
            </a:r>
          </a:p>
        </p:txBody>
      </p:sp>
      <p:sp>
        <p:nvSpPr>
          <p:cNvPr id="68" name="五边形 67"/>
          <p:cNvSpPr/>
          <p:nvPr/>
        </p:nvSpPr>
        <p:spPr>
          <a:xfrm rot="10800000">
            <a:off x="6319080" y="3965405"/>
            <a:ext cx="2658416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69" name="五边形 68"/>
          <p:cNvSpPr/>
          <p:nvPr/>
        </p:nvSpPr>
        <p:spPr>
          <a:xfrm rot="10800000">
            <a:off x="6319081" y="3025245"/>
            <a:ext cx="2658414" cy="614816"/>
          </a:xfrm>
          <a:prstGeom prst="homePlate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556898" y="3157846"/>
            <a:ext cx="2381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2. Critical  thinking</a:t>
            </a:r>
          </a:p>
        </p:txBody>
      </p:sp>
      <p:sp>
        <p:nvSpPr>
          <p:cNvPr id="71" name="矩形 70"/>
          <p:cNvSpPr/>
          <p:nvPr/>
        </p:nvSpPr>
        <p:spPr>
          <a:xfrm>
            <a:off x="6459466" y="4088147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3. </a:t>
            </a:r>
            <a:r>
              <a:rPr lang="en-US" altLang="zh-CN" b="1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Learning centered</a:t>
            </a:r>
            <a:endParaRPr lang="en-US" altLang="zh-CN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17" y="5269832"/>
            <a:ext cx="949452" cy="9494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480" y="5198558"/>
            <a:ext cx="1020726" cy="102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D9063-31E0-4261-B211-E3DF668D64FB}" type="slidenum">
              <a:rPr lang="en-US" altLang="zh-CN" smtClean="0"/>
              <a:t>7</a:t>
            </a:fld>
            <a:endParaRPr lang="en-US" altLang="zh-CN"/>
          </a:p>
        </p:txBody>
      </p:sp>
      <p:sp>
        <p:nvSpPr>
          <p:cNvPr id="16387" name="标题 1"/>
          <p:cNvSpPr txBox="1"/>
          <p:nvPr/>
        </p:nvSpPr>
        <p:spPr bwMode="auto">
          <a:xfrm>
            <a:off x="395288" y="33337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6115050" y="952500"/>
            <a:ext cx="28575" cy="5171250"/>
          </a:xfrm>
          <a:prstGeom prst="line">
            <a:avLst/>
          </a:prstGeom>
          <a:ln w="31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97387" y="1317594"/>
            <a:ext cx="2936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Teaching 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Procedures</a:t>
            </a:r>
            <a:endParaRPr lang="en-US" altLang="zh-CN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26785" y="2321310"/>
            <a:ext cx="1804987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dirty="0"/>
              <a:t> observe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326785" y="3183322"/>
            <a:ext cx="1804987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dirty="0"/>
              <a:t>analyze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26785" y="4029460"/>
            <a:ext cx="1804987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dirty="0"/>
              <a:t>evaluate</a:t>
            </a:r>
            <a:endParaRPr lang="zh-CN" alt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326785" y="4821622"/>
            <a:ext cx="1804987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dirty="0"/>
              <a:t>reflect</a:t>
            </a:r>
            <a:endParaRPr lang="zh-CN" altLang="en-US" sz="2400" dirty="0"/>
          </a:p>
        </p:txBody>
      </p:sp>
      <p:sp>
        <p:nvSpPr>
          <p:cNvPr id="21" name="下箭头 20"/>
          <p:cNvSpPr/>
          <p:nvPr/>
        </p:nvSpPr>
        <p:spPr>
          <a:xfrm>
            <a:off x="3099897" y="3629410"/>
            <a:ext cx="258763" cy="400050"/>
          </a:xfrm>
          <a:prstGeom prst="downArrow">
            <a:avLst/>
          </a:prstGeom>
          <a:solidFill>
            <a:srgbClr val="D9D9D9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22" name="下箭头 21"/>
          <p:cNvSpPr/>
          <p:nvPr/>
        </p:nvSpPr>
        <p:spPr>
          <a:xfrm>
            <a:off x="3107835" y="4491422"/>
            <a:ext cx="257175" cy="400050"/>
          </a:xfrm>
          <a:prstGeom prst="downArrow">
            <a:avLst/>
          </a:prstGeom>
          <a:solidFill>
            <a:srgbClr val="D9D9D9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23" name="下箭头 22"/>
          <p:cNvSpPr/>
          <p:nvPr/>
        </p:nvSpPr>
        <p:spPr>
          <a:xfrm>
            <a:off x="3099897" y="2783272"/>
            <a:ext cx="258763" cy="400050"/>
          </a:xfrm>
          <a:prstGeom prst="downArrow">
            <a:avLst/>
          </a:prstGeom>
          <a:solidFill>
            <a:srgbClr val="D9D9D9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39" name="五边形 38"/>
          <p:cNvSpPr/>
          <p:nvPr/>
        </p:nvSpPr>
        <p:spPr>
          <a:xfrm rot="10800000">
            <a:off x="6319084" y="2093467"/>
            <a:ext cx="2658412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56898" y="2203568"/>
            <a:ext cx="2420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1. Output  oriented</a:t>
            </a:r>
          </a:p>
        </p:txBody>
      </p:sp>
      <p:sp>
        <p:nvSpPr>
          <p:cNvPr id="44" name="五边形 43"/>
          <p:cNvSpPr/>
          <p:nvPr/>
        </p:nvSpPr>
        <p:spPr>
          <a:xfrm rot="10800000">
            <a:off x="6319080" y="3965405"/>
            <a:ext cx="2658416" cy="614816"/>
          </a:xfrm>
          <a:prstGeom prst="homePlate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45" name="五边形 44"/>
          <p:cNvSpPr/>
          <p:nvPr/>
        </p:nvSpPr>
        <p:spPr>
          <a:xfrm rot="10800000">
            <a:off x="6319081" y="3025245"/>
            <a:ext cx="2658414" cy="614816"/>
          </a:xfrm>
          <a:prstGeom prst="homePlate">
            <a:avLst/>
          </a:prstGeom>
          <a:solidFill>
            <a:srgbClr val="FFFF66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556898" y="3157846"/>
            <a:ext cx="2420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2. Critical  thinking</a:t>
            </a:r>
          </a:p>
        </p:txBody>
      </p:sp>
      <p:sp>
        <p:nvSpPr>
          <p:cNvPr id="47" name="矩形 46"/>
          <p:cNvSpPr/>
          <p:nvPr/>
        </p:nvSpPr>
        <p:spPr>
          <a:xfrm>
            <a:off x="6459464" y="4088147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3. 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Learning centered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8</a:t>
            </a:fld>
            <a:endParaRPr lang="en-US" altLang="zh-CN"/>
          </a:p>
        </p:txBody>
      </p:sp>
      <p:sp>
        <p:nvSpPr>
          <p:cNvPr id="5" name="TextBox 4"/>
          <p:cNvSpPr txBox="1"/>
          <p:nvPr/>
        </p:nvSpPr>
        <p:spPr>
          <a:xfrm>
            <a:off x="1784676" y="1356218"/>
            <a:ext cx="55746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makes my design smart?</a:t>
            </a:r>
          </a:p>
        </p:txBody>
      </p:sp>
      <p:sp>
        <p:nvSpPr>
          <p:cNvPr id="6" name="标题 1"/>
          <p:cNvSpPr txBox="1">
            <a:spLocks noGrp="1"/>
          </p:cNvSpPr>
          <p:nvPr>
            <p:ph type="title"/>
          </p:nvPr>
        </p:nvSpPr>
        <p:spPr bwMode="auto">
          <a:xfrm>
            <a:off x="419645" y="312738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10849" y="2305388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6948" y="2459276"/>
            <a:ext cx="360000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Output  oriented</a:t>
            </a:r>
            <a:endParaRPr lang="zh-CN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1130" y="3210317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0372" y="3364205"/>
            <a:ext cx="360657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Critical  thinking</a:t>
            </a:r>
            <a:endParaRPr lang="zh-CN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6948" y="4269134"/>
            <a:ext cx="3606576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Learning centered</a:t>
            </a:r>
          </a:p>
        </p:txBody>
      </p:sp>
      <p:sp>
        <p:nvSpPr>
          <p:cNvPr id="13" name="矩形 12"/>
          <p:cNvSpPr/>
          <p:nvPr/>
        </p:nvSpPr>
        <p:spPr>
          <a:xfrm>
            <a:off x="2047902" y="4115246"/>
            <a:ext cx="5958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82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6778625" cy="777875"/>
          </a:xfrm>
        </p:spPr>
        <p:txBody>
          <a:bodyPr/>
          <a:lstStyle/>
          <a:p>
            <a:r>
              <a:rPr lang="en-US" altLang="zh-CN" smtClean="0"/>
              <a:t>Outline </a:t>
            </a:r>
            <a:endParaRPr lang="zh-CN" altLang="en-US" smtClean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1192213" y="1825625"/>
            <a:ext cx="5118100" cy="2017713"/>
          </a:xfrm>
        </p:spPr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+mn-ea"/>
              </a:rPr>
              <a:t>Introduction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3600" b="1" dirty="0" smtClean="0">
                <a:latin typeface="+mn-ea"/>
              </a:rPr>
              <a:t>Demonstration</a:t>
            </a:r>
            <a:endParaRPr lang="en-US" altLang="zh-CN" sz="3600" b="1" dirty="0">
              <a:latin typeface="+mn-ea"/>
            </a:endParaRP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zh-CN" altLang="en-US" sz="2400" dirty="0" smtClean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C3D41-6CAB-43CD-9C4F-7AE82AAE5B00}" type="slidenum">
              <a:rPr lang="en-US" altLang="zh-CN" smtClean="0"/>
              <a:t>9</a:t>
            </a:fld>
            <a:endParaRPr lang="en-US" altLang="zh-CN"/>
          </a:p>
        </p:txBody>
      </p:sp>
      <p:pic>
        <p:nvPicPr>
          <p:cNvPr id="1434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1628775"/>
            <a:ext cx="2667000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10</a:t>
            </a:fld>
            <a:endParaRPr lang="en-US" altLang="zh-CN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52335" y="1787803"/>
            <a:ext cx="6778625" cy="777875"/>
          </a:xfrm>
        </p:spPr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Close your eyes and imagine…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150114"/>
            <a:ext cx="91440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967" y="339725"/>
            <a:ext cx="6778625" cy="777875"/>
          </a:xfrm>
        </p:spPr>
        <p:txBody>
          <a:bodyPr/>
          <a:lstStyle/>
          <a:p>
            <a:r>
              <a:rPr lang="en-US" altLang="zh-CN" dirty="0" smtClean="0"/>
              <a:t>Reading an Argumentation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39" y="1808263"/>
            <a:ext cx="6317674" cy="3550809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11</a:t>
            </a:fld>
            <a:endParaRPr lang="en-US" altLang="zh-CN" dirty="0"/>
          </a:p>
        </p:txBody>
      </p:sp>
      <p:sp>
        <p:nvSpPr>
          <p:cNvPr id="7" name="矩形 6"/>
          <p:cNvSpPr/>
          <p:nvPr/>
        </p:nvSpPr>
        <p:spPr>
          <a:xfrm rot="20755567">
            <a:off x="1105541" y="2973204"/>
            <a:ext cx="30299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Author’s voice</a:t>
            </a:r>
            <a:endParaRPr lang="zh-CN" alt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>
          <a:xfrm rot="586335">
            <a:off x="5564681" y="3470839"/>
            <a:ext cx="27799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Other’s voice</a:t>
            </a:r>
            <a:endParaRPr lang="zh-CN" alt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12</a:t>
            </a:fld>
            <a:endParaRPr lang="en-US" altLang="zh-CN"/>
          </a:p>
        </p:txBody>
      </p:sp>
      <p:sp>
        <p:nvSpPr>
          <p:cNvPr id="25605" name="标题 1"/>
          <p:cNvSpPr txBox="1">
            <a:spLocks noChangeArrowheads="1"/>
          </p:cNvSpPr>
          <p:nvPr/>
        </p:nvSpPr>
        <p:spPr bwMode="auto">
          <a:xfrm>
            <a:off x="390208" y="29464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Let's observe</a:t>
            </a:r>
            <a:endParaRPr lang="zh-CN" altLang="en-US" sz="2800" b="1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0108" y="2103120"/>
            <a:ext cx="75600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latin typeface="Cambria" pitchFamily="18" charset="0"/>
                <a:ea typeface="+mn-ea"/>
              </a:rPr>
              <a:t>Reading, </a:t>
            </a:r>
            <a:r>
              <a:rPr lang="en-US" altLang="zh-CN" sz="2000" dirty="0">
                <a:solidFill>
                  <a:srgbClr val="FF0000"/>
                </a:solidFill>
                <a:latin typeface="Cambria" pitchFamily="18" charset="0"/>
                <a:ea typeface="+mn-ea"/>
              </a:rPr>
              <a:t>rumor</a:t>
            </a:r>
            <a:r>
              <a:rPr lang="en-US" altLang="zh-CN" sz="2000" dirty="0">
                <a:latin typeface="Cambria" pitchFamily="18" charset="0"/>
                <a:ea typeface="+mn-ea"/>
              </a:rPr>
              <a:t> has it, is under </a:t>
            </a:r>
            <a:r>
              <a:rPr lang="en-US" altLang="zh-CN" sz="2000" dirty="0" smtClean="0">
                <a:latin typeface="Cambria" pitchFamily="18" charset="0"/>
                <a:ea typeface="+mn-ea"/>
              </a:rPr>
              <a:t>threat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Cambria" pitchFamily="18" charset="0"/>
                <a:ea typeface="+mn-ea"/>
              </a:rPr>
              <a:t>--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  <a:ea typeface="+mn-ea"/>
              </a:rPr>
              <a:t>and not just from TV and computer games. The supposed risk comes </a:t>
            </a:r>
            <a:r>
              <a:rPr lang="en-US" altLang="zh-CN" sz="2000" dirty="0">
                <a:latin typeface="Cambria" pitchFamily="18" charset="0"/>
                <a:ea typeface="+mn-ea"/>
              </a:rPr>
              <a:t>from the </a:t>
            </a:r>
            <a:r>
              <a:rPr lang="en-US" altLang="zh-CN" sz="2000" dirty="0" smtClean="0">
                <a:latin typeface="Cambria" pitchFamily="18" charset="0"/>
                <a:ea typeface="+mn-ea"/>
              </a:rPr>
              <a:t>nature of digital </a:t>
            </a:r>
            <a:r>
              <a:rPr lang="en-US" altLang="zh-CN" sz="2000" dirty="0">
                <a:latin typeface="Cambria" pitchFamily="18" charset="0"/>
                <a:ea typeface="+mn-ea"/>
              </a:rPr>
              <a:t>text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  <a:ea typeface="+mn-ea"/>
              </a:rPr>
              <a:t>, which has links and distractions. Each requires you to make a split-second decision -- to follow or not to follow?-- thereby kicking your brain out of the smooth function of reading and into a judgmental mode which is cognitively different. Reading in this environment, 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ea typeface="+mn-ea"/>
              </a:rPr>
              <a:t>you allegedly lose the ability -- it's an acquired skill, which needs to be practiced -- to read properly at all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  <a:ea typeface="+mn-ea"/>
              </a:rPr>
              <a:t>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58392" y="1162022"/>
            <a:ext cx="300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Paragraph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36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pic>
        <p:nvPicPr>
          <p:cNvPr id="133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124587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1" y="2196075"/>
            <a:ext cx="355208" cy="3552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59567" y="5385356"/>
            <a:ext cx="396000" cy="39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0474" y="1808353"/>
            <a:ext cx="35098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13</a:t>
            </a:fld>
            <a:endParaRPr lang="en-US" altLang="zh-CN"/>
          </a:p>
        </p:txBody>
      </p:sp>
      <p:sp>
        <p:nvSpPr>
          <p:cNvPr id="25605" name="标题 1"/>
          <p:cNvSpPr txBox="1">
            <a:spLocks noChangeArrowheads="1"/>
          </p:cNvSpPr>
          <p:nvPr/>
        </p:nvSpPr>
        <p:spPr bwMode="auto">
          <a:xfrm>
            <a:off x="390208" y="29464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Let's observe</a:t>
            </a:r>
            <a:endParaRPr lang="zh-CN" altLang="en-US" sz="2800" b="1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2000" y="2103120"/>
            <a:ext cx="756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latin typeface="Cambria" pitchFamily="18" charset="0"/>
              </a:rPr>
              <a:t>Reading, </a:t>
            </a:r>
            <a:r>
              <a:rPr lang="en-US" altLang="zh-CN" sz="2000" dirty="0">
                <a:solidFill>
                  <a:srgbClr val="C00000"/>
                </a:solidFill>
                <a:latin typeface="Cambria" pitchFamily="18" charset="0"/>
              </a:rPr>
              <a:t>rumor</a:t>
            </a:r>
            <a:r>
              <a:rPr lang="en-US" altLang="zh-CN" sz="2000" dirty="0">
                <a:latin typeface="Cambria" pitchFamily="18" charset="0"/>
              </a:rPr>
              <a:t> has it, is under </a:t>
            </a:r>
            <a:r>
              <a:rPr lang="en-US" altLang="zh-CN" sz="2000" dirty="0" smtClean="0">
                <a:latin typeface="Cambria" pitchFamily="18" charset="0"/>
              </a:rPr>
              <a:t>threat</a:t>
            </a:r>
            <a:r>
              <a:rPr lang="en-US" altLang="zh-CN" sz="2000" dirty="0">
                <a:latin typeface="Cambria" pitchFamily="18" charset="0"/>
              </a:rPr>
              <a:t>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--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and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not just from TV and computer games. The supposed risk comes </a:t>
            </a:r>
            <a:r>
              <a:rPr lang="en-US" altLang="zh-CN" sz="2000" dirty="0">
                <a:latin typeface="Cambria" pitchFamily="18" charset="0"/>
              </a:rPr>
              <a:t>from the </a:t>
            </a:r>
            <a:r>
              <a:rPr lang="en-US" altLang="zh-CN" sz="2000" dirty="0" smtClean="0">
                <a:latin typeface="Cambria" pitchFamily="18" charset="0"/>
              </a:rPr>
              <a:t>nature of digital </a:t>
            </a:r>
            <a:r>
              <a:rPr lang="en-US" altLang="zh-CN" sz="2000" dirty="0">
                <a:latin typeface="Cambria" pitchFamily="18" charset="0"/>
              </a:rPr>
              <a:t>text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, which has links and distractions. Each requires you to make a split-second decision -- to follow or not to follow?-- thereby kicking your brain out of the smooth function of reading and into a judgmental mode which is cognitively different. Reading in this environment, you allegedly lose the ability -- it's an acquired skill, which needs to be practiced -- to read properly at all.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58392" y="1162022"/>
            <a:ext cx="300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Paragraph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36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pic>
        <p:nvPicPr>
          <p:cNvPr id="133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124587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08" y="2192258"/>
            <a:ext cx="355208" cy="3552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52000" y="5425669"/>
            <a:ext cx="372358" cy="372358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1723331" y="2164135"/>
            <a:ext cx="987425" cy="5216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11" name="文本框 6"/>
          <p:cNvSpPr txBox="1"/>
          <p:nvPr/>
        </p:nvSpPr>
        <p:spPr>
          <a:xfrm rot="21060000">
            <a:off x="5712650" y="1644992"/>
            <a:ext cx="2261124" cy="5219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source</a:t>
            </a:r>
            <a:endParaRPr lang="en-US" altLang="zh-CN"/>
          </a:p>
        </p:txBody>
      </p:sp>
      <p:sp>
        <p:nvSpPr>
          <p:cNvPr id="12" name="TextBox 11"/>
          <p:cNvSpPr txBox="1"/>
          <p:nvPr/>
        </p:nvSpPr>
        <p:spPr>
          <a:xfrm>
            <a:off x="1000474" y="1808353"/>
            <a:ext cx="35098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098757"/>
              </p:ext>
            </p:extLst>
          </p:nvPr>
        </p:nvGraphicFramePr>
        <p:xfrm>
          <a:off x="621769" y="2198938"/>
          <a:ext cx="8079972" cy="31152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19993"/>
                <a:gridCol w="2019993"/>
                <a:gridCol w="2019993"/>
                <a:gridCol w="2019993"/>
              </a:tblGrid>
              <a:tr h="64562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Paragraph</a:t>
                      </a:r>
                      <a:endParaRPr lang="zh-CN" alt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Other’s voice</a:t>
                      </a:r>
                      <a:endParaRPr lang="zh-CN" alt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Author’s voice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Evidence</a:t>
                      </a:r>
                      <a:r>
                        <a:rPr lang="en-US" altLang="zh-CN" sz="2400" baseline="0" dirty="0" smtClean="0"/>
                        <a:t> 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73">
                <a:tc>
                  <a:txBody>
                    <a:bodyPr/>
                    <a:lstStyle/>
                    <a:p>
                      <a:pPr algn="ctr"/>
                      <a:endParaRPr lang="zh-CN" altLang="en-US" sz="2400" b="1" i="1" dirty="0">
                        <a:latin typeface="Arial" pitchFamily="34" charset="0"/>
                        <a:ea typeface="方正舒体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622">
                <a:tc>
                  <a:txBody>
                    <a:bodyPr/>
                    <a:lstStyle/>
                    <a:p>
                      <a:pPr algn="ctr"/>
                      <a:endParaRPr lang="zh-CN" altLang="en-US" sz="2400" b="1" i="1" dirty="0">
                        <a:latin typeface="Arial" pitchFamily="34" charset="0"/>
                        <a:ea typeface="方正舒体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622">
                <a:tc>
                  <a:txBody>
                    <a:bodyPr/>
                    <a:lstStyle/>
                    <a:p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14</a:t>
            </a:fld>
            <a:endParaRPr lang="en-US" altLang="zh-CN"/>
          </a:p>
        </p:txBody>
      </p:sp>
      <p:sp>
        <p:nvSpPr>
          <p:cNvPr id="7" name="标题 1"/>
          <p:cNvSpPr txBox="1"/>
          <p:nvPr/>
        </p:nvSpPr>
        <p:spPr bwMode="auto">
          <a:xfrm>
            <a:off x="390523" y="39052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 smtClean="0">
                <a:sym typeface="+mn-ea"/>
              </a:rPr>
              <a:t>Let's observe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352343" y="3016147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31077" y="3724706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31077" y="4433265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74" y="3016147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7169148" y="3038816"/>
            <a:ext cx="1074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/>
              <a:t>rumor</a:t>
            </a:r>
            <a:endParaRPr lang="zh-CN" altLang="en-US" sz="24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15</a:t>
            </a:fld>
            <a:endParaRPr lang="en-US" altLang="zh-CN"/>
          </a:p>
        </p:txBody>
      </p:sp>
      <p:sp>
        <p:nvSpPr>
          <p:cNvPr id="25605" name="标题 1"/>
          <p:cNvSpPr txBox="1">
            <a:spLocks noChangeArrowheads="1"/>
          </p:cNvSpPr>
          <p:nvPr/>
        </p:nvSpPr>
        <p:spPr bwMode="auto">
          <a:xfrm>
            <a:off x="390208" y="29464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Let's observe</a:t>
            </a:r>
            <a:endParaRPr lang="zh-CN" altLang="en-US" sz="2800" b="1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69646" y="2260066"/>
            <a:ext cx="6807200" cy="326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And it’s not just reading which is in jeopardy; so too are family, society, even thinking. </a:t>
            </a:r>
            <a:r>
              <a:rPr lang="en-US" altLang="zh-CN" sz="2000" dirty="0" smtClean="0">
                <a:latin typeface="Cambria" pitchFamily="18" charset="0"/>
              </a:rPr>
              <a:t>The digital age, </a:t>
            </a:r>
            <a:r>
              <a:rPr lang="en-US" altLang="zh-CN" sz="2000" dirty="0" smtClean="0">
                <a:solidFill>
                  <a:srgbClr val="FF0000"/>
                </a:solidFill>
                <a:latin typeface="Cambria" pitchFamily="18" charset="0"/>
              </a:rPr>
              <a:t>we are told</a:t>
            </a:r>
            <a:r>
              <a:rPr lang="en-US" altLang="zh-CN" sz="2000" dirty="0" smtClean="0">
                <a:latin typeface="Cambria" pitchFamily="18" charset="0"/>
              </a:rPr>
              <a:t>, is corrupting everything </a:t>
            </a: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from interpersonal contact and child development to public order and the human brain. There’s a panicky feel to our relationship with technology today, even though quite often it’s just the bearer of bad news, rather than the cause. 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Cambria" pitchFamily="18" charset="0"/>
            </a:endParaRPr>
          </a:p>
        </p:txBody>
      </p:sp>
      <p:pic>
        <p:nvPicPr>
          <p:cNvPr id="133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124587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27" y="2296994"/>
            <a:ext cx="355208" cy="3552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76846" y="5171778"/>
            <a:ext cx="355208" cy="355208"/>
          </a:xfrm>
          <a:prstGeom prst="rect">
            <a:avLst/>
          </a:prstGeom>
        </p:spPr>
      </p:pic>
      <p:sp>
        <p:nvSpPr>
          <p:cNvPr id="10" name="文本框 5"/>
          <p:cNvSpPr txBox="1"/>
          <p:nvPr/>
        </p:nvSpPr>
        <p:spPr>
          <a:xfrm>
            <a:off x="1358392" y="1162022"/>
            <a:ext cx="300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Paragraph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en-US" altLang="zh-CN" sz="36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文本框 6"/>
          <p:cNvSpPr txBox="1"/>
          <p:nvPr/>
        </p:nvSpPr>
        <p:spPr>
          <a:xfrm rot="21060000">
            <a:off x="5283356" y="5118549"/>
            <a:ext cx="22611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</a:rPr>
              <a:t>Other’s voice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474" y="1808353"/>
            <a:ext cx="35098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16</a:t>
            </a:fld>
            <a:endParaRPr lang="en-US" altLang="zh-CN"/>
          </a:p>
        </p:txBody>
      </p:sp>
      <p:sp>
        <p:nvSpPr>
          <p:cNvPr id="25605" name="标题 1"/>
          <p:cNvSpPr txBox="1">
            <a:spLocks noChangeArrowheads="1"/>
          </p:cNvSpPr>
          <p:nvPr/>
        </p:nvSpPr>
        <p:spPr bwMode="auto">
          <a:xfrm>
            <a:off x="390208" y="29464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Let's observe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0303" y="2444897"/>
            <a:ext cx="68503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These are old, old fears in a new form. In ancient Greece, </a:t>
            </a:r>
            <a:r>
              <a:rPr lang="en-US" altLang="zh-CN" sz="2000" dirty="0" smtClean="0">
                <a:solidFill>
                  <a:srgbClr val="FF0000"/>
                </a:solidFill>
                <a:latin typeface="Cambria" pitchFamily="18" charset="0"/>
              </a:rPr>
              <a:t>Socrates</a:t>
            </a: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Cambria" pitchFamily="18" charset="0"/>
              </a:rPr>
              <a:t>reportedly</a:t>
            </a: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 </a:t>
            </a:r>
            <a:r>
              <a:rPr lang="en-US" altLang="zh-CN" sz="2000" dirty="0" smtClean="0">
                <a:latin typeface="Cambria" pitchFamily="18" charset="0"/>
              </a:rPr>
              <a:t>didn’t fancy a literate society</a:t>
            </a: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. He felt that </a:t>
            </a:r>
            <a:r>
              <a:rPr lang="en-US" altLang="zh-CN" sz="2000" dirty="0" smtClean="0">
                <a:latin typeface="Cambria" pitchFamily="18" charset="0"/>
              </a:rPr>
              <a:t>people would lose the capacity to think for themselves</a:t>
            </a: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, simply adopting the perspective of a handy written opinion, and that they would cease to remember what could be written down. </a:t>
            </a:r>
          </a:p>
        </p:txBody>
      </p:sp>
      <p:pic>
        <p:nvPicPr>
          <p:cNvPr id="133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124587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5"/>
          <p:cNvSpPr txBox="1"/>
          <p:nvPr/>
        </p:nvSpPr>
        <p:spPr>
          <a:xfrm>
            <a:off x="1358392" y="1162022"/>
            <a:ext cx="300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Paragraph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en-US" altLang="zh-CN" sz="36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55" y="2484639"/>
            <a:ext cx="355208" cy="3552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00683" y="4686122"/>
            <a:ext cx="355208" cy="355208"/>
          </a:xfrm>
          <a:prstGeom prst="rect">
            <a:avLst/>
          </a:prstGeom>
        </p:spPr>
      </p:pic>
      <p:sp>
        <p:nvSpPr>
          <p:cNvPr id="10" name="文本框 6"/>
          <p:cNvSpPr txBox="1"/>
          <p:nvPr/>
        </p:nvSpPr>
        <p:spPr>
          <a:xfrm rot="21060000">
            <a:off x="5283356" y="5118549"/>
            <a:ext cx="22611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</a:rPr>
              <a:t>Other’s voice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474" y="1808353"/>
            <a:ext cx="35098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17</a:t>
            </a:fld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510364" y="2164633"/>
            <a:ext cx="8123273" cy="378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To an extend, </a:t>
            </a:r>
            <a:r>
              <a:rPr lang="en-US" altLang="zh-CN" dirty="0">
                <a:latin typeface="Cambria" pitchFamily="18" charset="0"/>
              </a:rPr>
              <a:t>he was right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. We do indeed take on and regurgitate information, sometimes without sufficient analysis, and we do use notes as an aide-memoire- though even now, when our brains have begun to assume the ability to Google information, studies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show we can still memorize facts perfectly well if we know we will need to. But </a:t>
            </a:r>
            <a:r>
              <a:rPr lang="en-US" altLang="zh-CN" dirty="0">
                <a:latin typeface="Cambria" pitchFamily="18" charset="0"/>
              </a:rPr>
              <a:t>Socrates was also wrong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: </a:t>
            </a:r>
            <a:r>
              <a:rPr lang="en-US" altLang="zh-CN" dirty="0" smtClean="0">
                <a:latin typeface="Cambria" pitchFamily="18" charset="0"/>
              </a:rPr>
              <a:t>Literacy </a:t>
            </a:r>
            <a:r>
              <a:rPr lang="en-US" altLang="zh-CN" dirty="0">
                <a:latin typeface="Cambria" pitchFamily="18" charset="0"/>
              </a:rPr>
              <a:t>isn't a catastrophe for knowledge, but </a:t>
            </a:r>
            <a:r>
              <a:rPr lang="en-US" altLang="zh-CN" dirty="0" smtClean="0">
                <a:latin typeface="Cambria" pitchFamily="18" charset="0"/>
              </a:rPr>
              <a:t>a huge boon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. It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allows us to gain an understanding of the work of 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lifetimes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in short order, preparing the way for research into topics we might otherwise never 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reach. It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also creates a record of our thinking which we can trace and examine.</a:t>
            </a:r>
          </a:p>
        </p:txBody>
      </p:sp>
      <p:pic>
        <p:nvPicPr>
          <p:cNvPr id="7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1245870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5"/>
          <p:cNvSpPr txBox="1"/>
          <p:nvPr/>
        </p:nvSpPr>
        <p:spPr>
          <a:xfrm>
            <a:off x="1358392" y="1162022"/>
            <a:ext cx="300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Paragraph </a:t>
            </a:r>
            <a:r>
              <a:rPr lang="en-US" altLang="zh-CN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en-US" altLang="zh-CN" sz="36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24" y="2169758"/>
            <a:ext cx="355208" cy="3552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44269" y="5372904"/>
            <a:ext cx="355208" cy="355208"/>
          </a:xfrm>
          <a:prstGeom prst="rect">
            <a:avLst/>
          </a:prstGeom>
        </p:spPr>
      </p:pic>
      <p:sp>
        <p:nvSpPr>
          <p:cNvPr id="12" name="标题 1"/>
          <p:cNvSpPr txBox="1">
            <a:spLocks noChangeArrowheads="1"/>
          </p:cNvSpPr>
          <p:nvPr/>
        </p:nvSpPr>
        <p:spPr bwMode="auto">
          <a:xfrm>
            <a:off x="390208" y="29464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Let's observe</a:t>
            </a:r>
            <a:endParaRPr lang="zh-CN" altLang="en-US" sz="2800" b="1" dirty="0">
              <a:solidFill>
                <a:srgbClr val="716F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6"/>
          <p:cNvSpPr txBox="1"/>
          <p:nvPr/>
        </p:nvSpPr>
        <p:spPr>
          <a:xfrm rot="21060000">
            <a:off x="5729924" y="5497280"/>
            <a:ext cx="22611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</a:rPr>
              <a:t>Author’s voice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052222"/>
              </p:ext>
            </p:extLst>
          </p:nvPr>
        </p:nvGraphicFramePr>
        <p:xfrm>
          <a:off x="621769" y="1424795"/>
          <a:ext cx="8079972" cy="447626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19993"/>
                <a:gridCol w="2019993"/>
                <a:gridCol w="2019993"/>
                <a:gridCol w="2019993"/>
              </a:tblGrid>
              <a:tr h="64562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Paragraph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Other’s voice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Author’s voice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Evidence</a:t>
                      </a:r>
                      <a:r>
                        <a:rPr lang="en-US" altLang="zh-CN" sz="2400" baseline="0" dirty="0" smtClean="0"/>
                        <a:t> </a:t>
                      </a:r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000">
                <a:tc>
                  <a:txBody>
                    <a:bodyPr/>
                    <a:lstStyle/>
                    <a:p>
                      <a:pPr algn="ctr"/>
                      <a:endParaRPr lang="zh-CN" altLang="en-US" sz="2400" b="1" i="1" dirty="0">
                        <a:latin typeface="Arial" pitchFamily="34" charset="0"/>
                        <a:ea typeface="方正舒体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rumor</a:t>
                      </a:r>
                    </a:p>
                    <a:p>
                      <a:pPr algn="ctr"/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zh-CN" alt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000">
                <a:tc>
                  <a:txBody>
                    <a:bodyPr/>
                    <a:lstStyle/>
                    <a:p>
                      <a:pPr algn="ctr"/>
                      <a:endParaRPr lang="zh-CN" altLang="en-US" sz="2400" b="1" i="1" dirty="0">
                        <a:latin typeface="Arial" pitchFamily="34" charset="0"/>
                        <a:ea typeface="方正舒体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we are told</a:t>
                      </a:r>
                      <a:endParaRPr lang="zh-CN" alt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622">
                <a:tc>
                  <a:txBody>
                    <a:bodyPr/>
                    <a:lstStyle/>
                    <a:p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Socrates</a:t>
                      </a:r>
                    </a:p>
                    <a:p>
                      <a:pPr algn="ctr"/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reportedly</a:t>
                      </a:r>
                    </a:p>
                    <a:p>
                      <a:pPr algn="ctr"/>
                      <a:r>
                        <a:rPr lang="zh-CN" altLang="en-US" sz="2000" dirty="0" smtClean="0">
                          <a:latin typeface="Arial" pitchFamily="34" charset="0"/>
                          <a:cs typeface="Arial" pitchFamily="34" charset="0"/>
                        </a:rPr>
                        <a:t>（</a:t>
                      </a:r>
                      <a:r>
                        <a:rPr lang="en-US" altLang="zh-CN" sz="2000" dirty="0" smtClean="0">
                          <a:latin typeface="Arial" pitchFamily="34" charset="0"/>
                          <a:cs typeface="Arial" pitchFamily="34" charset="0"/>
                        </a:rPr>
                        <a:t>no labeled source</a:t>
                      </a:r>
                      <a:r>
                        <a:rPr lang="zh-CN" altLang="en-US" sz="2000" dirty="0" smtClean="0">
                          <a:latin typeface="Arial" pitchFamily="34" charset="0"/>
                          <a:cs typeface="Arial" pitchFamily="34" charset="0"/>
                        </a:rPr>
                        <a:t>）</a:t>
                      </a:r>
                      <a:endParaRPr lang="zh-CN" alt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18</a:t>
            </a:fld>
            <a:endParaRPr lang="en-US" altLang="zh-CN"/>
          </a:p>
        </p:txBody>
      </p:sp>
      <p:sp>
        <p:nvSpPr>
          <p:cNvPr id="7" name="标题 1"/>
          <p:cNvSpPr txBox="1"/>
          <p:nvPr/>
        </p:nvSpPr>
        <p:spPr bwMode="auto">
          <a:xfrm>
            <a:off x="390523" y="390525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 smtClean="0">
                <a:sym typeface="+mn-ea"/>
              </a:rPr>
              <a:t>Let's observe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352343" y="2410091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31077" y="3640763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52343" y="4848257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82" y="2494034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82" y="3724706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340" y="4695859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01" y="5286143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525" y="322580"/>
            <a:ext cx="6778625" cy="777875"/>
          </a:xfrm>
        </p:spPr>
        <p:txBody>
          <a:bodyPr/>
          <a:lstStyle/>
          <a:p>
            <a:r>
              <a:rPr lang="en-US" altLang="zh-CN" dirty="0"/>
              <a:t>Let's analyze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2356" y="1683327"/>
            <a:ext cx="8188210" cy="72664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1" dirty="0" smtClean="0">
                <a:latin typeface="+mn-ea"/>
              </a:rPr>
              <a:t>How do the different voices </a:t>
            </a:r>
            <a:r>
              <a:rPr lang="en-US" altLang="zh-CN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relate</a:t>
            </a:r>
            <a:r>
              <a:rPr lang="en-US" altLang="zh-CN" sz="2400" b="1" dirty="0" smtClean="0">
                <a:latin typeface="+mn-ea"/>
              </a:rPr>
              <a:t> to each other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19</a:t>
            </a:fld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 rot="183172">
            <a:off x="8362210" y="1446507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96" y="2762364"/>
            <a:ext cx="4110087" cy="2739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20</a:t>
            </a:fld>
            <a:endParaRPr lang="en-US" altLang="zh-CN"/>
          </a:p>
        </p:txBody>
      </p:sp>
      <p:sp>
        <p:nvSpPr>
          <p:cNvPr id="5" name="标题 1"/>
          <p:cNvSpPr txBox="1">
            <a:spLocks/>
          </p:cNvSpPr>
          <p:nvPr/>
        </p:nvSpPr>
        <p:spPr bwMode="auto">
          <a:xfrm>
            <a:off x="395650" y="350876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smtClean="0"/>
              <a:t>Let's analyze 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0675" y="2284431"/>
            <a:ext cx="2826327" cy="64633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  <a:latin typeface="+mn-ea"/>
                <a:cs typeface="Arial" pitchFamily="34" charset="0"/>
              </a:rPr>
              <a:t>Digital texts threaten our 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itchFamily="34" charset="0"/>
              </a:rPr>
              <a:t>reading ability</a:t>
            </a:r>
            <a:r>
              <a:rPr lang="en-US" altLang="zh-CN" dirty="0" smtClean="0">
                <a:solidFill>
                  <a:schemeClr val="tx1"/>
                </a:solidFill>
                <a:latin typeface="+mn-ea"/>
                <a:cs typeface="Arial" pitchFamily="34" charset="0"/>
              </a:rPr>
              <a:t>.</a:t>
            </a:r>
            <a:endParaRPr lang="zh-CN" altLang="en-US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765" y="2345987"/>
            <a:ext cx="387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zh-CN" altLang="en-US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0674" y="3629816"/>
            <a:ext cx="2826327" cy="64633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  <a:latin typeface="+mn-ea"/>
                <a:cs typeface="Arial" pitchFamily="34" charset="0"/>
              </a:rPr>
              <a:t>The digital age is corrupting 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itchFamily="34" charset="0"/>
              </a:rPr>
              <a:t>everything</a:t>
            </a:r>
            <a:r>
              <a:rPr lang="en-US" altLang="zh-CN" dirty="0" smtClean="0">
                <a:solidFill>
                  <a:schemeClr val="tx1"/>
                </a:solidFill>
                <a:latin typeface="+mn-ea"/>
                <a:cs typeface="Arial" pitchFamily="34" charset="0"/>
              </a:rPr>
              <a:t>.</a:t>
            </a:r>
            <a:endParaRPr lang="zh-CN" altLang="en-US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81" y="3680841"/>
            <a:ext cx="387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zh-CN" altLang="en-US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60828" y="1921879"/>
            <a:ext cx="3815357" cy="2773629"/>
          </a:xfrm>
          <a:prstGeom prst="roundRect">
            <a:avLst/>
          </a:prstGeom>
          <a:noFill/>
          <a:ln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23099" y="4344905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New Fear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2671" y="2780925"/>
            <a:ext cx="2826327" cy="92333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  <a:latin typeface="+mn-ea"/>
              </a:rPr>
              <a:t>People would cease to think and remember in a liberate society.</a:t>
            </a:r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43955" y="3026769"/>
            <a:ext cx="387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zh-CN" altLang="en-US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1915" y="4291740"/>
            <a:ext cx="117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Old Fear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19171" y="5359937"/>
            <a:ext cx="2826327" cy="92333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>
                <a:latin typeface="+mn-ea"/>
              </a:rPr>
              <a:t>We can still memorize.</a:t>
            </a:r>
          </a:p>
          <a:p>
            <a:r>
              <a:rPr lang="en-US" altLang="zh-CN" dirty="0">
                <a:latin typeface="+mn-ea"/>
              </a:rPr>
              <a:t>Literacy is a huge boon for knowledge. </a:t>
            </a:r>
            <a:endParaRPr lang="zh-CN" altLang="en-US" dirty="0">
              <a:latin typeface="+mn-ea"/>
            </a:endParaRPr>
          </a:p>
        </p:txBody>
      </p:sp>
      <p:sp>
        <p:nvSpPr>
          <p:cNvPr id="19" name="左箭头 18"/>
          <p:cNvSpPr/>
          <p:nvPr/>
        </p:nvSpPr>
        <p:spPr>
          <a:xfrm rot="5400000">
            <a:off x="6331729" y="4702677"/>
            <a:ext cx="601212" cy="528664"/>
          </a:xfrm>
          <a:prstGeom prst="lef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4133" y="1128751"/>
            <a:ext cx="22804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+mn-ea"/>
                <a:ea typeface="+mn-ea"/>
              </a:rPr>
              <a:t>progressive</a:t>
            </a:r>
            <a:endParaRPr lang="zh-CN" altLang="en-US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89779" y="1126971"/>
            <a:ext cx="24425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+mn-ea"/>
                <a:ea typeface="+mn-ea"/>
              </a:rPr>
              <a:t>coordinative</a:t>
            </a:r>
            <a:endParaRPr lang="zh-CN" altLang="en-US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50588" y="1108625"/>
            <a:ext cx="21098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+mn-ea"/>
                <a:ea typeface="+mn-ea"/>
              </a:rPr>
              <a:t>conflicting</a:t>
            </a:r>
            <a:endParaRPr lang="zh-CN" altLang="en-US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4" name="左箭头 23"/>
          <p:cNvSpPr/>
          <p:nvPr/>
        </p:nvSpPr>
        <p:spPr>
          <a:xfrm rot="5400000">
            <a:off x="2088802" y="3019680"/>
            <a:ext cx="601212" cy="528664"/>
          </a:xfrm>
          <a:prstGeom prst="lef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25" name="左箭头 24"/>
          <p:cNvSpPr/>
          <p:nvPr/>
        </p:nvSpPr>
        <p:spPr>
          <a:xfrm>
            <a:off x="4240516" y="3047987"/>
            <a:ext cx="601212" cy="528664"/>
          </a:xfrm>
          <a:prstGeom prst="lef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841728" y="1970655"/>
            <a:ext cx="3581214" cy="2683328"/>
          </a:xfrm>
          <a:prstGeom prst="roundRect">
            <a:avLst/>
          </a:prstGeom>
          <a:noFill/>
          <a:ln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4133" y="3143347"/>
            <a:ext cx="138268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0070C0"/>
                </a:solidFill>
                <a:latin typeface="+mn-ea"/>
                <a:ea typeface="+mn-ea"/>
              </a:rPr>
              <a:t>progressive</a:t>
            </a:r>
            <a:endParaRPr lang="zh-CN" altLang="en-US" sz="16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877002" y="3576651"/>
            <a:ext cx="147668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0070C0"/>
                </a:solidFill>
                <a:latin typeface="+mn-ea"/>
                <a:ea typeface="+mn-ea"/>
              </a:rPr>
              <a:t>coordinative</a:t>
            </a:r>
            <a:endParaRPr lang="zh-CN" altLang="en-US" sz="16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75374" y="4861676"/>
            <a:ext cx="128522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0070C0"/>
                </a:solidFill>
                <a:latin typeface="+mn-ea"/>
                <a:ea typeface="+mn-ea"/>
              </a:rPr>
              <a:t>conflicting</a:t>
            </a:r>
            <a:endParaRPr lang="zh-CN" altLang="en-US" sz="16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338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-0.21979 1.48148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9259E-6 L -0.21857 -0.00301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-16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1481E-6 L -0.21632 0.0032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6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5" grpId="0"/>
      <p:bldP spid="17" grpId="0" animBg="1"/>
      <p:bldP spid="17" grpId="1" animBg="1"/>
      <p:bldP spid="19" grpId="0" animBg="1"/>
      <p:bldP spid="19" grpId="1" animBg="1"/>
      <p:bldP spid="21" grpId="0"/>
      <p:bldP spid="22" grpId="0"/>
      <p:bldP spid="23" grpId="0"/>
      <p:bldP spid="24" grpId="0" animBg="1"/>
      <p:bldP spid="25" grpId="0" animBg="1"/>
      <p:bldP spid="27" grpId="0" animBg="1"/>
      <p:bldP spid="26" grpId="0"/>
      <p:bldP spid="28" grpId="0"/>
      <p:bldP spid="29" grpId="0"/>
      <p:bldP spid="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5628" y="1123866"/>
            <a:ext cx="7575881" cy="1057661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None/>
            </a:pP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Why</a:t>
            </a:r>
            <a:r>
              <a:rPr lang="en-US" altLang="zh-CN" b="1" dirty="0">
                <a:latin typeface="+mn-ea"/>
              </a:rPr>
              <a:t> does the author put the different voices in the </a:t>
            </a:r>
            <a:r>
              <a:rPr lang="en-US" altLang="zh-CN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introduction</a:t>
            </a:r>
            <a:r>
              <a:rPr lang="en-US" altLang="zh-CN" b="1" dirty="0">
                <a:latin typeface="+mn-ea"/>
              </a:rPr>
              <a:t>?</a:t>
            </a:r>
            <a:endParaRPr lang="zh-CN" altLang="en-US" b="1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 smtClean="0"/>
              <a:t>21</a:t>
            </a:fld>
            <a:endParaRPr lang="en-US" altLang="zh-CN"/>
          </a:p>
        </p:txBody>
      </p:sp>
      <p:sp>
        <p:nvSpPr>
          <p:cNvPr id="6" name="标题 1"/>
          <p:cNvSpPr txBox="1"/>
          <p:nvPr/>
        </p:nvSpPr>
        <p:spPr bwMode="auto">
          <a:xfrm>
            <a:off x="385524" y="322579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 smtClean="0"/>
              <a:t>Let's evaluate </a:t>
            </a:r>
            <a:endParaRPr lang="en-US" altLang="zh-CN" dirty="0"/>
          </a:p>
        </p:txBody>
      </p:sp>
      <p:sp>
        <p:nvSpPr>
          <p:cNvPr id="7" name="TextBox 6"/>
          <p:cNvSpPr txBox="1"/>
          <p:nvPr/>
        </p:nvSpPr>
        <p:spPr>
          <a:xfrm>
            <a:off x="1007644" y="2364920"/>
            <a:ext cx="37906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Introduction </a:t>
            </a:r>
            <a:r>
              <a:rPr lang="zh-CN" altLang="zh-CN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endParaRPr lang="en-US" altLang="zh-CN" sz="2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Middle </a:t>
            </a:r>
            <a:endParaRPr lang="zh-CN" altLang="zh-CN" sz="28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Conclusion </a:t>
            </a:r>
            <a:endParaRPr lang="zh-CN" altLang="zh-CN" sz="28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2323480" y="5482958"/>
            <a:ext cx="462903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+mn-ea"/>
                <a:ea typeface="+mn-ea"/>
              </a:rPr>
              <a:t>Effective beginning in an argumentation</a:t>
            </a:r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五边形 9"/>
          <p:cNvSpPr/>
          <p:nvPr/>
        </p:nvSpPr>
        <p:spPr>
          <a:xfrm rot="10009224">
            <a:off x="5414210" y="2398267"/>
            <a:ext cx="2569945" cy="614816"/>
          </a:xfrm>
          <a:prstGeom prst="homePlate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 rot="20809224">
            <a:off x="5790919" y="2520422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Show 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all 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sides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15" name="五边形 14"/>
          <p:cNvSpPr/>
          <p:nvPr/>
        </p:nvSpPr>
        <p:spPr>
          <a:xfrm rot="10061967">
            <a:off x="5414206" y="4270205"/>
            <a:ext cx="2569945" cy="614816"/>
          </a:xfrm>
          <a:prstGeom prst="homePlate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16" name="五边形 15"/>
          <p:cNvSpPr/>
          <p:nvPr/>
        </p:nvSpPr>
        <p:spPr>
          <a:xfrm rot="10009969">
            <a:off x="5414207" y="3330045"/>
            <a:ext cx="2569945" cy="614816"/>
          </a:xfrm>
          <a:prstGeom prst="homePlate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 rot="20809969">
            <a:off x="5792413" y="3452786"/>
            <a:ext cx="2086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Present position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 rot="20861967">
            <a:off x="5637531" y="4392947"/>
            <a:ext cx="2396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rPr>
              <a:t>Remove objections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o UI" panose="020B0502040204020203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416" y="2619754"/>
            <a:ext cx="63462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08745" y="1100455"/>
            <a:ext cx="2126510" cy="626889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 smtClean="0">
                <a:solidFill>
                  <a:schemeClr val="tx1"/>
                </a:solidFill>
                <a:latin typeface="+mn-ea"/>
              </a:rPr>
              <a:t>A checklist</a:t>
            </a:r>
            <a:endParaRPr lang="zh-CN" altLang="en-US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22</a:t>
            </a:fld>
            <a:endParaRPr lang="en-US" altLang="zh-CN"/>
          </a:p>
        </p:txBody>
      </p:sp>
      <p:sp>
        <p:nvSpPr>
          <p:cNvPr id="5" name="标题 1"/>
          <p:cNvSpPr txBox="1"/>
          <p:nvPr/>
        </p:nvSpPr>
        <p:spPr bwMode="auto">
          <a:xfrm>
            <a:off x="390525" y="322580"/>
            <a:ext cx="67786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716F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 smtClean="0"/>
              <a:t>Let's reflect</a:t>
            </a:r>
            <a:endParaRPr lang="en-US" altLang="zh-CN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579425"/>
              </p:ext>
            </p:extLst>
          </p:nvPr>
        </p:nvGraphicFramePr>
        <p:xfrm>
          <a:off x="542260" y="2051630"/>
          <a:ext cx="8048848" cy="347491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5635256"/>
                <a:gridCol w="1206796"/>
                <a:gridCol w="1206796"/>
              </a:tblGrid>
              <a:tr h="594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Checklist</a:t>
                      </a:r>
                      <a:endParaRPr lang="zh-CN" sz="2400" b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I know an essay may include different voices</a:t>
                      </a:r>
                      <a:r>
                        <a:rPr lang="en-US" sz="2000" b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I can identify different voices in a argumentative essay.</a:t>
                      </a:r>
                      <a:endParaRPr lang="zh-CN" sz="2000" b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Arial Unicode MS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I can </a:t>
                      </a:r>
                      <a:r>
                        <a:rPr lang="en-US" sz="2000" b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analyze </a:t>
                      </a:r>
                      <a:r>
                        <a:rPr lang="en-US" sz="20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the relationship between different voices. </a:t>
                      </a:r>
                      <a:endParaRPr lang="zh-CN" sz="2000" b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Arial Unicode MS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2"/>
                        </a:rPr>
                        <a:t>I can evaluate whether the different voices strengthen or weaken the arguments. </a:t>
                      </a:r>
                      <a:endParaRPr lang="zh-CN" sz="2000" b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Arial Unicode MS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48" y="2062974"/>
            <a:ext cx="599127" cy="5490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924" y="2069722"/>
            <a:ext cx="653632" cy="543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525" y="305435"/>
            <a:ext cx="6778625" cy="777875"/>
          </a:xfrm>
        </p:spPr>
        <p:txBody>
          <a:bodyPr/>
          <a:lstStyle/>
          <a:p>
            <a:r>
              <a:rPr lang="en-US" altLang="zh-CN"/>
              <a:t>Assignment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0A477-D678-4D2F-91C7-104F5753FC2D}" type="slidenum">
              <a:rPr lang="en-US" altLang="zh-CN"/>
              <a:t>23</a:t>
            </a:fld>
            <a:endParaRPr lang="en-US" altLang="zh-CN"/>
          </a:p>
        </p:txBody>
      </p:sp>
      <p:sp>
        <p:nvSpPr>
          <p:cNvPr id="6" name="矩形 5"/>
          <p:cNvSpPr/>
          <p:nvPr/>
        </p:nvSpPr>
        <p:spPr>
          <a:xfrm>
            <a:off x="233926" y="2350926"/>
            <a:ext cx="4320000" cy="1938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accent1"/>
                </a:solidFill>
                <a:latin typeface="+mn-ea"/>
              </a:rPr>
              <a:t>Read</a:t>
            </a:r>
            <a:r>
              <a:rPr lang="en-US" altLang="zh-CN" sz="2000" dirty="0">
                <a:latin typeface="+mn-ea"/>
              </a:rPr>
              <a:t> an article and identify the voices in it</a:t>
            </a:r>
            <a:r>
              <a:rPr lang="en-US" altLang="zh-CN" sz="2000" dirty="0" smtClean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ea"/>
              </a:rPr>
              <a:t>Make a </a:t>
            </a:r>
            <a:r>
              <a:rPr lang="en-US" altLang="zh-CN" sz="2000" dirty="0" smtClean="0">
                <a:solidFill>
                  <a:srgbClr val="FF0000"/>
                </a:solidFill>
                <a:latin typeface="+mn-ea"/>
              </a:rPr>
              <a:t>table</a:t>
            </a:r>
            <a:r>
              <a:rPr lang="en-US" altLang="zh-CN" sz="2000" dirty="0" smtClean="0">
                <a:latin typeface="+mn-ea"/>
              </a:rPr>
              <a:t> to sum up the opinions.</a:t>
            </a:r>
            <a:endParaRPr lang="zh-CN" altLang="zh-CN" sz="20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37683" y="2350926"/>
            <a:ext cx="4320000" cy="1938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accent1"/>
                </a:solidFill>
                <a:latin typeface="+mn-ea"/>
              </a:rPr>
              <a:t>Collect</a:t>
            </a:r>
            <a:r>
              <a:rPr lang="en-US" altLang="zh-CN" sz="2000" dirty="0">
                <a:latin typeface="+mn-ea"/>
              </a:rPr>
              <a:t> different voices about the topic in </a:t>
            </a:r>
            <a:r>
              <a:rPr lang="en-US" altLang="zh-CN" sz="2000" dirty="0" err="1">
                <a:latin typeface="+mn-ea"/>
              </a:rPr>
              <a:t>iProduce</a:t>
            </a:r>
            <a:r>
              <a:rPr lang="en-US" altLang="zh-CN" sz="2000" dirty="0" smtClean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ea"/>
              </a:rPr>
              <a:t>Draw a </a:t>
            </a:r>
            <a:r>
              <a:rPr lang="en-US" altLang="zh-CN" sz="2000" dirty="0" smtClean="0">
                <a:solidFill>
                  <a:srgbClr val="FF0000"/>
                </a:solidFill>
                <a:latin typeface="+mn-ea"/>
              </a:rPr>
              <a:t>mind map </a:t>
            </a:r>
            <a:r>
              <a:rPr lang="en-US" altLang="zh-CN" sz="2000" dirty="0" smtClean="0">
                <a:latin typeface="+mn-ea"/>
              </a:rPr>
              <a:t>to organize the voices. </a:t>
            </a:r>
            <a:endParaRPr lang="zh-CN" altLang="zh-CN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82825" y="1321263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77622" y="1321263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zh-CN" altLang="en-US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37" y="4563791"/>
            <a:ext cx="1764970" cy="1764970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25" y="4719176"/>
            <a:ext cx="1454200" cy="14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6631A-9303-4528-9254-FA213D621B31}" type="slidenum">
              <a:rPr lang="en-US" altLang="zh-CN" smtClean="0"/>
              <a:t>24</a:t>
            </a:fld>
            <a:endParaRPr lang="en-US" altLang="zh-CN"/>
          </a:p>
        </p:txBody>
      </p:sp>
      <p:pic>
        <p:nvPicPr>
          <p:cNvPr id="4096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23963"/>
            <a:ext cx="67627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99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演示文稿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 w="127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>
        <a:spAutoFit/>
      </a:bodyPr>
      <a:lstStyle>
        <a:defPPr>
          <a:defRPr sz="1600" b="1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Lao UI" panose="020B0502040204020203" pitchFamily="34" charset="0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901</TotalTime>
  <Words>908</Words>
  <Application>Microsoft Office PowerPoint</Application>
  <PresentationFormat>全屏显示(4:3)</PresentationFormat>
  <Paragraphs>197</Paragraphs>
  <Slides>24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演示文稿1</vt:lpstr>
      <vt:lpstr>Unit 6 Literacy and Technology</vt:lpstr>
      <vt:lpstr>Outline </vt:lpstr>
      <vt:lpstr>PowerPoint 演示文稿</vt:lpstr>
      <vt:lpstr>Introduction </vt:lpstr>
      <vt:lpstr>PowerPoint 演示文稿</vt:lpstr>
      <vt:lpstr>PowerPoint 演示文稿</vt:lpstr>
      <vt:lpstr>PowerPoint 演示文稿</vt:lpstr>
      <vt:lpstr>Introduction </vt:lpstr>
      <vt:lpstr>Outline </vt:lpstr>
      <vt:lpstr>Close your eyes and imagine…</vt:lpstr>
      <vt:lpstr>Reading an Argumentation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Let's analyze </vt:lpstr>
      <vt:lpstr>PowerPoint 演示文稿</vt:lpstr>
      <vt:lpstr>PowerPoint 演示文稿</vt:lpstr>
      <vt:lpstr>PowerPoint 演示文稿</vt:lpstr>
      <vt:lpstr>Assignment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1</cp:lastModifiedBy>
  <cp:revision>889</cp:revision>
  <cp:lastPrinted>2017-11-27T07:35:00Z</cp:lastPrinted>
  <dcterms:created xsi:type="dcterms:W3CDTF">2113-01-01T00:00:00Z</dcterms:created>
  <dcterms:modified xsi:type="dcterms:W3CDTF">2017-12-06T05:42:45Z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2052-10.1.0.6930</vt:lpwstr>
  </property>
</Properties>
</file>